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2" r:id="rId3"/>
    <p:sldMasterId id="2147483677" r:id="rId4"/>
    <p:sldMasterId id="2147483706" r:id="rId5"/>
    <p:sldMasterId id="2147483735" r:id="rId6"/>
  </p:sldMasterIdLst>
  <p:notesMasterIdLst>
    <p:notesMasterId r:id="rId61"/>
  </p:notesMasterIdLst>
  <p:sldIdLst>
    <p:sldId id="304" r:id="rId7"/>
    <p:sldId id="257" r:id="rId8"/>
    <p:sldId id="303" r:id="rId9"/>
    <p:sldId id="294" r:id="rId10"/>
    <p:sldId id="261" r:id="rId11"/>
    <p:sldId id="262" r:id="rId12"/>
    <p:sldId id="263" r:id="rId13"/>
    <p:sldId id="260" r:id="rId14"/>
    <p:sldId id="264" r:id="rId15"/>
    <p:sldId id="265" r:id="rId16"/>
    <p:sldId id="306" r:id="rId17"/>
    <p:sldId id="307" r:id="rId18"/>
    <p:sldId id="308" r:id="rId19"/>
    <p:sldId id="266" r:id="rId20"/>
    <p:sldId id="313" r:id="rId21"/>
    <p:sldId id="267" r:id="rId22"/>
    <p:sldId id="268" r:id="rId23"/>
    <p:sldId id="309" r:id="rId24"/>
    <p:sldId id="311" r:id="rId25"/>
    <p:sldId id="312" r:id="rId26"/>
    <p:sldId id="301" r:id="rId27"/>
    <p:sldId id="269" r:id="rId28"/>
    <p:sldId id="286" r:id="rId29"/>
    <p:sldId id="287" r:id="rId30"/>
    <p:sldId id="290" r:id="rId31"/>
    <p:sldId id="270" r:id="rId32"/>
    <p:sldId id="316" r:id="rId33"/>
    <p:sldId id="293" r:id="rId34"/>
    <p:sldId id="271" r:id="rId35"/>
    <p:sldId id="295" r:id="rId36"/>
    <p:sldId id="298" r:id="rId37"/>
    <p:sldId id="272" r:id="rId38"/>
    <p:sldId id="273" r:id="rId39"/>
    <p:sldId id="274" r:id="rId40"/>
    <p:sldId id="297" r:id="rId41"/>
    <p:sldId id="275" r:id="rId42"/>
    <p:sldId id="278" r:id="rId43"/>
    <p:sldId id="279" r:id="rId44"/>
    <p:sldId id="280" r:id="rId45"/>
    <p:sldId id="281" r:id="rId46"/>
    <p:sldId id="282" r:id="rId47"/>
    <p:sldId id="283" r:id="rId48"/>
    <p:sldId id="284" r:id="rId49"/>
    <p:sldId id="285" r:id="rId50"/>
    <p:sldId id="288" r:id="rId51"/>
    <p:sldId id="289" r:id="rId52"/>
    <p:sldId id="296" r:id="rId53"/>
    <p:sldId id="299" r:id="rId54"/>
    <p:sldId id="300" r:id="rId55"/>
    <p:sldId id="291" r:id="rId56"/>
    <p:sldId id="292" r:id="rId57"/>
    <p:sldId id="315" r:id="rId58"/>
    <p:sldId id="259" r:id="rId59"/>
    <p:sldId id="31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3366FF"/>
    <a:srgbClr val="333300"/>
    <a:srgbClr val="6699FF"/>
    <a:srgbClr val="99CCFF"/>
    <a:srgbClr val="33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2005</c:v>
                </c:pt>
              </c:strCache>
            </c:strRef>
          </c:tx>
          <c:spPr>
            <a:solidFill>
              <a:srgbClr val="8BDBFF"/>
            </a:solidFill>
            <a:ln>
              <a:solidFill>
                <a:srgbClr val="00B0F0"/>
              </a:solidFill>
            </a:ln>
          </c:spPr>
          <c:dLbls>
            <c:dLbl>
              <c:idx val="0"/>
              <c:layout>
                <c:manualLayout>
                  <c:x val="4.0220900611555701E-3"/>
                  <c:y val="1.3201268346237686E-2"/>
                </c:manualLayout>
              </c:layout>
              <c:dLblPos val="outEnd"/>
              <c:showVal val="1"/>
              <c:extLst>
                <c:ext xmlns:c15="http://schemas.microsoft.com/office/drawing/2012/chart" uri="{CE6537A1-D6FC-4f65-9D91-7224C49458BB}">
                  <c15:layout/>
                </c:ext>
              </c:extLst>
            </c:dLbl>
            <c:dLbl>
              <c:idx val="1"/>
              <c:layout>
                <c:manualLayout>
                  <c:x val="-5.0846643770041883E-3"/>
                  <c:y val="6.6006341731188502E-3"/>
                </c:manualLayout>
              </c:layout>
              <c:dLblPos val="outEnd"/>
              <c:showVal val="1"/>
              <c:extLst>
                <c:ext xmlns:c15="http://schemas.microsoft.com/office/drawing/2012/chart" uri="{CE6537A1-D6FC-4f65-9D91-7224C49458BB}">
                  <c15:layout/>
                </c:ext>
              </c:extLst>
            </c:dLbl>
            <c:dLbl>
              <c:idx val="2"/>
              <c:layout>
                <c:manualLayout>
                  <c:x val="5.3163367645268156E-3"/>
                  <c:y val="9.9010778007267309E-3"/>
                </c:manualLayout>
              </c:layout>
              <c:dLblPos val="outEnd"/>
              <c:showVal val="1"/>
              <c:extLst>
                <c:ext xmlns:c15="http://schemas.microsoft.com/office/drawing/2012/chart" uri="{CE6537A1-D6FC-4f65-9D91-7224C49458BB}"/>
              </c:extLst>
            </c:dLbl>
            <c:spPr>
              <a:noFill/>
              <a:ln>
                <a:noFill/>
              </a:ln>
              <a:effectLst/>
            </c:spPr>
            <c:txPr>
              <a:bodyPr/>
              <a:lstStyle/>
              <a:p>
                <a:pPr>
                  <a:defRPr sz="110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Germany</c:v>
                </c:pt>
                <c:pt idx="1">
                  <c:v>UK</c:v>
                </c:pt>
              </c:strCache>
            </c:strRef>
          </c:cat>
          <c:val>
            <c:numRef>
              <c:f>Sheet1!$B$2:$B$3</c:f>
              <c:numCache>
                <c:formatCode>General</c:formatCode>
                <c:ptCount val="2"/>
                <c:pt idx="0">
                  <c:v>2.6</c:v>
                </c:pt>
                <c:pt idx="1">
                  <c:v>4.7</c:v>
                </c:pt>
              </c:numCache>
            </c:numRef>
          </c:val>
        </c:ser>
        <c:ser>
          <c:idx val="1"/>
          <c:order val="1"/>
          <c:tx>
            <c:strRef>
              <c:f>Sheet1!$C$1</c:f>
              <c:strCache>
                <c:ptCount val="1"/>
                <c:pt idx="0">
                  <c:v>2010</c:v>
                </c:pt>
              </c:strCache>
            </c:strRef>
          </c:tx>
          <c:spPr>
            <a:solidFill>
              <a:srgbClr val="006D9C"/>
            </a:solidFill>
            <a:ln>
              <a:solidFill>
                <a:srgbClr val="002060"/>
              </a:solidFill>
            </a:ln>
          </c:spPr>
          <c:dLbls>
            <c:spPr>
              <a:noFill/>
              <a:ln>
                <a:noFill/>
              </a:ln>
              <a:effectLst/>
            </c:spPr>
            <c:txPr>
              <a:bodyPr/>
              <a:lstStyle/>
              <a:p>
                <a:pPr>
                  <a:defRPr sz="1100" baseline="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Sheet1!$A$2:$A$3</c:f>
              <c:strCache>
                <c:ptCount val="2"/>
                <c:pt idx="0">
                  <c:v>Germany</c:v>
                </c:pt>
                <c:pt idx="1">
                  <c:v>UK</c:v>
                </c:pt>
              </c:strCache>
            </c:strRef>
          </c:cat>
          <c:val>
            <c:numRef>
              <c:f>Sheet1!$C$2:$C$3</c:f>
              <c:numCache>
                <c:formatCode>General</c:formatCode>
                <c:ptCount val="2"/>
                <c:pt idx="0">
                  <c:v>4.2</c:v>
                </c:pt>
                <c:pt idx="1">
                  <c:v>5.6</c:v>
                </c:pt>
              </c:numCache>
            </c:numRef>
          </c:val>
        </c:ser>
        <c:dLbls/>
        <c:axId val="92227456"/>
        <c:axId val="92228992"/>
      </c:barChart>
      <c:catAx>
        <c:axId val="92227456"/>
        <c:scaling>
          <c:orientation val="minMax"/>
        </c:scaling>
        <c:axPos val="b"/>
        <c:numFmt formatCode="General" sourceLinked="1"/>
        <c:tickLblPos val="nextTo"/>
        <c:spPr>
          <a:ln w="19050" cap="sq">
            <a:solidFill>
              <a:schemeClr val="tx1">
                <a:lumMod val="65000"/>
                <a:lumOff val="35000"/>
              </a:schemeClr>
            </a:solidFill>
          </a:ln>
        </c:spPr>
        <c:txPr>
          <a:bodyPr/>
          <a:lstStyle/>
          <a:p>
            <a:pPr>
              <a:defRPr sz="1200" b="0">
                <a:solidFill>
                  <a:schemeClr val="tx1">
                    <a:lumMod val="65000"/>
                    <a:lumOff val="35000"/>
                  </a:schemeClr>
                </a:solidFill>
                <a:latin typeface="Arial"/>
                <a:cs typeface="Arial"/>
              </a:defRPr>
            </a:pPr>
            <a:endParaRPr lang="en-US"/>
          </a:p>
        </c:txPr>
        <c:crossAx val="92228992"/>
        <c:crosses val="autoZero"/>
        <c:auto val="1"/>
        <c:lblAlgn val="ctr"/>
        <c:lblOffset val="100"/>
      </c:catAx>
      <c:valAx>
        <c:axId val="92228992"/>
        <c:scaling>
          <c:orientation val="minMax"/>
        </c:scaling>
        <c:axPos val="l"/>
        <c:numFmt formatCode="General" sourceLinked="1"/>
        <c:tickLblPos val="nextTo"/>
        <c:spPr>
          <a:ln w="19050" cap="sq">
            <a:solidFill>
              <a:schemeClr val="tx1">
                <a:lumMod val="65000"/>
                <a:lumOff val="35000"/>
              </a:schemeClr>
            </a:solidFill>
          </a:ln>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92227456"/>
        <c:crosses val="autoZero"/>
        <c:crossBetween val="between"/>
        <c:majorUnit val="2"/>
      </c:valAx>
      <c:spPr>
        <a:noFill/>
        <a:ln w="25395">
          <a:noFill/>
        </a:ln>
      </c:spPr>
    </c:plotArea>
    <c:plotVisOnly val="1"/>
    <c:dispBlanksAs val="gap"/>
  </c:chart>
  <c:txPr>
    <a:bodyPr/>
    <a:lstStyle/>
    <a:p>
      <a:pPr>
        <a:defRPr sz="1636" b="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5833470072878333E-2"/>
          <c:y val="0.18328900286820357"/>
          <c:w val="0.86593113077551764"/>
          <c:h val="0.75000076234671365"/>
        </c:manualLayout>
      </c:layout>
      <c:barChart>
        <c:barDir val="col"/>
        <c:grouping val="clustered"/>
        <c:ser>
          <c:idx val="0"/>
          <c:order val="0"/>
          <c:tx>
            <c:strRef>
              <c:f>Sheet1!$B$1</c:f>
              <c:strCache>
                <c:ptCount val="1"/>
                <c:pt idx="0">
                  <c:v>Gla-300</c:v>
                </c:pt>
              </c:strCache>
            </c:strRef>
          </c:tx>
          <c:spPr>
            <a:solidFill>
              <a:srgbClr val="92D050"/>
            </a:solidFill>
            <a:ln w="25290">
              <a:solidFill>
                <a:srgbClr val="00B050"/>
              </a:solidFill>
            </a:ln>
          </c:spPr>
          <c:cat>
            <c:strRef>
              <c:f>Sheet1!$A$2:$A$5</c:f>
              <c:strCache>
                <c:ptCount val="4"/>
                <c:pt idx="0">
                  <c:v>ED1</c:v>
                </c:pt>
                <c:pt idx="1">
                  <c:v>ED2</c:v>
                </c:pt>
                <c:pt idx="2">
                  <c:v>ED3</c:v>
                </c:pt>
                <c:pt idx="3">
                  <c:v>EDJP2</c:v>
                </c:pt>
              </c:strCache>
            </c:strRef>
          </c:cat>
          <c:val>
            <c:numRef>
              <c:f>Sheet1!$B$2:$B$5</c:f>
              <c:numCache>
                <c:formatCode>0.00</c:formatCode>
                <c:ptCount val="4"/>
                <c:pt idx="0">
                  <c:v>0.93</c:v>
                </c:pt>
                <c:pt idx="1">
                  <c:v>8.0000000000000043E-2</c:v>
                </c:pt>
                <c:pt idx="2">
                  <c:v>0.43000000000000038</c:v>
                </c:pt>
                <c:pt idx="3">
                  <c:v>-0.62000000000000144</c:v>
                </c:pt>
              </c:numCache>
            </c:numRef>
          </c:val>
        </c:ser>
        <c:ser>
          <c:idx val="1"/>
          <c:order val="1"/>
          <c:tx>
            <c:strRef>
              <c:f>Sheet1!$C$1</c:f>
              <c:strCache>
                <c:ptCount val="1"/>
                <c:pt idx="0">
                  <c:v>Gla-100</c:v>
                </c:pt>
              </c:strCache>
            </c:strRef>
          </c:tx>
          <c:spPr>
            <a:solidFill>
              <a:srgbClr val="0092D0"/>
            </a:solidFill>
            <a:ln w="25290">
              <a:solidFill>
                <a:srgbClr val="002060"/>
              </a:solidFill>
            </a:ln>
          </c:spPr>
          <c:cat>
            <c:strRef>
              <c:f>Sheet1!$A$2:$A$5</c:f>
              <c:strCache>
                <c:ptCount val="4"/>
                <c:pt idx="0">
                  <c:v>ED1</c:v>
                </c:pt>
                <c:pt idx="1">
                  <c:v>ED2</c:v>
                </c:pt>
                <c:pt idx="2">
                  <c:v>ED3</c:v>
                </c:pt>
                <c:pt idx="3">
                  <c:v>EDJP2</c:v>
                </c:pt>
              </c:strCache>
            </c:strRef>
          </c:cat>
          <c:val>
            <c:numRef>
              <c:f>Sheet1!$C$2:$C$5</c:f>
              <c:numCache>
                <c:formatCode>0.00</c:formatCode>
                <c:ptCount val="4"/>
                <c:pt idx="0">
                  <c:v>0.9</c:v>
                </c:pt>
                <c:pt idx="1">
                  <c:v>0.66000000000000192</c:v>
                </c:pt>
                <c:pt idx="2">
                  <c:v>0.73000000000000065</c:v>
                </c:pt>
                <c:pt idx="3">
                  <c:v>0.37000000000000038</c:v>
                </c:pt>
              </c:numCache>
            </c:numRef>
          </c:val>
        </c:ser>
        <c:dLbls/>
        <c:gapWidth val="219"/>
        <c:overlap val="-27"/>
        <c:axId val="138241152"/>
        <c:axId val="138242688"/>
      </c:barChart>
      <c:catAx>
        <c:axId val="138241152"/>
        <c:scaling>
          <c:orientation val="minMax"/>
        </c:scaling>
        <c:axPos val="b"/>
        <c:numFmt formatCode="General" sourceLinked="1"/>
        <c:tickLblPos val="none"/>
        <c:spPr>
          <a:noFill/>
          <a:ln w="28575" cap="sq" cmpd="sng" algn="ctr">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138242688"/>
        <c:crosses val="autoZero"/>
        <c:auto val="1"/>
        <c:lblAlgn val="ctr"/>
        <c:lblOffset val="100"/>
      </c:catAx>
      <c:valAx>
        <c:axId val="138242688"/>
        <c:scaling>
          <c:orientation val="minMax"/>
          <c:max val="1.5"/>
          <c:min val="-1.5"/>
        </c:scaling>
        <c:axPos val="l"/>
        <c:numFmt formatCode="#,##0.0" sourceLinked="0"/>
        <c:tickLblPos val="nextTo"/>
        <c:spPr>
          <a:noFill/>
          <a:ln w="28575" cap="sq">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241152"/>
        <c:crosses val="autoZero"/>
        <c:crossBetween val="between"/>
        <c:majorUnit val="0.5"/>
      </c:valAx>
      <c:spPr>
        <a:noFill/>
        <a:ln w="25345">
          <a:noFill/>
        </a:ln>
      </c:spPr>
    </c:plotArea>
    <c:plotVisOnly val="1"/>
    <c:dispBlanksAs val="gap"/>
  </c:chart>
  <c:spPr>
    <a:noFill/>
    <a:ln>
      <a:noFill/>
    </a:ln>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9.0257820060610575E-2"/>
          <c:y val="0.16925190215074384"/>
          <c:w val="0.8842427935053766"/>
          <c:h val="0.60585636971535206"/>
        </c:manualLayout>
      </c:layout>
      <c:barChart>
        <c:barDir val="col"/>
        <c:grouping val="clustered"/>
        <c:ser>
          <c:idx val="0"/>
          <c:order val="0"/>
          <c:tx>
            <c:strRef>
              <c:f>Sheet1!$C$1</c:f>
              <c:strCache>
                <c:ptCount val="1"/>
                <c:pt idx="0">
                  <c:v>U100</c:v>
                </c:pt>
              </c:strCache>
            </c:strRef>
          </c:tx>
          <c:spPr>
            <a:solidFill>
              <a:srgbClr val="0092D0"/>
            </a:solidFill>
            <a:ln>
              <a:solidFill>
                <a:srgbClr val="002060"/>
              </a:solidFill>
            </a:ln>
          </c:spPr>
          <c:cat>
            <c:strRef>
              <c:f>Sheet1!$A$2:$B$4</c:f>
              <c:strCache>
                <c:ptCount val="3"/>
                <c:pt idx="0">
                  <c:v>Baseline to month 6</c:v>
                </c:pt>
                <c:pt idx="1">
                  <c:v>Baseline to week 8</c:v>
                </c:pt>
                <c:pt idx="2">
                  <c:v>Week 9 to month 6</c:v>
                </c:pt>
              </c:strCache>
            </c:strRef>
          </c:cat>
          <c:val>
            <c:numRef>
              <c:f>Sheet1!$C$2:$C$4</c:f>
              <c:numCache>
                <c:formatCode>General</c:formatCode>
                <c:ptCount val="3"/>
                <c:pt idx="0">
                  <c:v>72</c:v>
                </c:pt>
                <c:pt idx="1">
                  <c:v>54.1</c:v>
                </c:pt>
                <c:pt idx="2">
                  <c:v>62.5</c:v>
                </c:pt>
              </c:numCache>
            </c:numRef>
          </c:val>
        </c:ser>
        <c:ser>
          <c:idx val="1"/>
          <c:order val="1"/>
          <c:tx>
            <c:strRef>
              <c:f>Sheet1!$D$1</c:f>
              <c:strCache>
                <c:ptCount val="1"/>
                <c:pt idx="0">
                  <c:v>U300</c:v>
                </c:pt>
              </c:strCache>
            </c:strRef>
          </c:tx>
          <c:spPr>
            <a:solidFill>
              <a:schemeClr val="accent2"/>
            </a:solidFill>
            <a:ln>
              <a:solidFill>
                <a:srgbClr val="92D050"/>
              </a:solidFill>
            </a:ln>
          </c:spPr>
          <c:cat>
            <c:strRef>
              <c:f>Sheet1!$A$2:$B$4</c:f>
              <c:strCache>
                <c:ptCount val="3"/>
                <c:pt idx="0">
                  <c:v>Baseline to month 6</c:v>
                </c:pt>
                <c:pt idx="1">
                  <c:v>Baseline to week 8</c:v>
                </c:pt>
                <c:pt idx="2">
                  <c:v>Week 9 to month 6</c:v>
                </c:pt>
              </c:strCache>
            </c:strRef>
          </c:cat>
          <c:val>
            <c:numRef>
              <c:f>Sheet1!$D$2:$D$4</c:f>
              <c:numCache>
                <c:formatCode>General</c:formatCode>
                <c:ptCount val="3"/>
                <c:pt idx="0">
                  <c:v>65.5</c:v>
                </c:pt>
                <c:pt idx="1">
                  <c:v>44.7</c:v>
                </c:pt>
                <c:pt idx="2">
                  <c:v>57.5</c:v>
                </c:pt>
              </c:numCache>
            </c:numRef>
          </c:val>
        </c:ser>
        <c:dLbls/>
        <c:axId val="106941440"/>
        <c:axId val="106943232"/>
      </c:barChart>
      <c:catAx>
        <c:axId val="106941440"/>
        <c:scaling>
          <c:orientation val="minMax"/>
        </c:scaling>
        <c:axPos val="b"/>
        <c:numFmt formatCode="General" sourceLinked="0"/>
        <c:tickLblPos val="none"/>
        <c:spPr>
          <a:ln w="19050" cap="sq">
            <a:solidFill>
              <a:sysClr val="windowText" lastClr="000000">
                <a:lumMod val="65000"/>
                <a:lumOff val="35000"/>
              </a:sysClr>
            </a:solidFill>
            <a:miter lim="800000"/>
          </a:ln>
        </c:spPr>
        <c:txPr>
          <a:bodyPr/>
          <a:lstStyle/>
          <a:p>
            <a:pPr>
              <a:defRPr sz="1200">
                <a:solidFill>
                  <a:srgbClr val="000000"/>
                </a:solidFill>
              </a:defRPr>
            </a:pPr>
            <a:endParaRPr lang="en-US"/>
          </a:p>
        </c:txPr>
        <c:crossAx val="106943232"/>
        <c:crosses val="autoZero"/>
        <c:auto val="1"/>
        <c:lblAlgn val="ctr"/>
        <c:lblOffset val="100"/>
      </c:catAx>
      <c:valAx>
        <c:axId val="106943232"/>
        <c:scaling>
          <c:orientation val="minMax"/>
          <c:max val="100"/>
        </c:scaling>
        <c:axPos val="l"/>
        <c:numFmt formatCode="General" sourceLinked="1"/>
        <c:tickLblPos val="nextTo"/>
        <c:spPr>
          <a:ln w="19050" cap="sq">
            <a:solidFill>
              <a:sysClr val="windowText" lastClr="000000">
                <a:lumMod val="65000"/>
                <a:lumOff val="35000"/>
              </a:sysClr>
            </a:solidFill>
            <a:bevel/>
          </a:ln>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6941440"/>
        <c:crosses val="autoZero"/>
        <c:crossBetween val="between"/>
        <c:majorUnit val="20"/>
      </c:valAx>
    </c:plotArea>
    <c:plotVisOnly val="1"/>
    <c:dispBlanksAs val="gap"/>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6410655035859795E-2"/>
          <c:y val="9.9141612670480328E-2"/>
          <c:w val="0.8767699738662037"/>
          <c:h val="0.81335996496652596"/>
        </c:manualLayout>
      </c:layout>
      <c:barChart>
        <c:barDir val="col"/>
        <c:grouping val="clustered"/>
        <c:ser>
          <c:idx val="0"/>
          <c:order val="0"/>
          <c:tx>
            <c:strRef>
              <c:f>Sheet1!$I$1</c:f>
              <c:strCache>
                <c:ptCount val="1"/>
                <c:pt idx="0">
                  <c:v>U100</c:v>
                </c:pt>
              </c:strCache>
            </c:strRef>
          </c:tx>
          <c:spPr>
            <a:solidFill>
              <a:srgbClr val="81B838"/>
            </a:solidFill>
          </c:spPr>
          <c:dPt>
            <c:idx val="2"/>
            <c:spPr>
              <a:solidFill>
                <a:srgbClr val="81B838"/>
              </a:solidFill>
              <a:ln>
                <a:solidFill>
                  <a:srgbClr val="92D050"/>
                </a:solidFill>
              </a:ln>
            </c:spPr>
          </c:dPt>
          <c:dLbls>
            <c:spPr>
              <a:noFill/>
              <a:ln>
                <a:noFill/>
              </a:ln>
              <a:effectLst/>
            </c:spPr>
            <c:txPr>
              <a:bodyPr wrap="square" lIns="38100" tIns="19050" rIns="38100" bIns="19050" anchor="ctr">
                <a:spAutoFit/>
              </a:bodyPr>
              <a:lstStyle/>
              <a:p>
                <a:pPr>
                  <a:defRPr sz="1470">
                    <a:solidFill>
                      <a:schemeClr val="bg1"/>
                    </a:solidFill>
                  </a:defRPr>
                </a:pPr>
                <a:endParaRPr lang="en-US"/>
              </a:p>
            </c:txPr>
            <c:dLblPos val="inEnd"/>
            <c:showVal val="1"/>
            <c:extLst>
              <c:ext xmlns:c15="http://schemas.microsoft.com/office/drawing/2012/chart" uri="{CE6537A1-D6FC-4f65-9D91-7224C49458BB}">
                <c15:layout/>
                <c15:showLeaderLines val="1"/>
              </c:ext>
            </c:extLst>
          </c:dLbls>
          <c:cat>
            <c:strRef>
              <c:f>Sheet1!$G$2:$H$4</c:f>
              <c:strCache>
                <c:ptCount val="3"/>
                <c:pt idx="0">
                  <c:v>Baseline to month 6</c:v>
                </c:pt>
                <c:pt idx="1">
                  <c:v>Baseline to week 8</c:v>
                </c:pt>
                <c:pt idx="2">
                  <c:v>Week 9 to month 6</c:v>
                </c:pt>
              </c:strCache>
            </c:strRef>
          </c:cat>
          <c:val>
            <c:numRef>
              <c:f>Sheet1!$I$2:$I$4</c:f>
              <c:numCache>
                <c:formatCode>General</c:formatCode>
                <c:ptCount val="3"/>
                <c:pt idx="0">
                  <c:v>39.800000000000004</c:v>
                </c:pt>
                <c:pt idx="1">
                  <c:v>22.3</c:v>
                </c:pt>
                <c:pt idx="2">
                  <c:v>30.2</c:v>
                </c:pt>
              </c:numCache>
            </c:numRef>
          </c:val>
        </c:ser>
        <c:ser>
          <c:idx val="1"/>
          <c:order val="1"/>
          <c:tx>
            <c:strRef>
              <c:f>Sheet1!$J$1</c:f>
              <c:strCache>
                <c:ptCount val="1"/>
                <c:pt idx="0">
                  <c:v>U300</c:v>
                </c:pt>
              </c:strCache>
            </c:strRef>
          </c:tx>
          <c:spPr>
            <a:solidFill>
              <a:srgbClr val="0092D0"/>
            </a:solidFill>
            <a:ln>
              <a:solidFill>
                <a:srgbClr val="002060"/>
              </a:solidFill>
            </a:ln>
          </c:spPr>
          <c:dLbls>
            <c:spPr>
              <a:noFill/>
              <a:ln>
                <a:noFill/>
              </a:ln>
              <a:effectLst/>
            </c:spPr>
            <c:txPr>
              <a:bodyPr wrap="square" lIns="38100" tIns="19050" rIns="38100" bIns="19050" anchor="ctr">
                <a:spAutoFit/>
              </a:bodyPr>
              <a:lstStyle/>
              <a:p>
                <a:pPr>
                  <a:defRPr sz="1470">
                    <a:solidFill>
                      <a:schemeClr val="bg1"/>
                    </a:solidFill>
                  </a:defRPr>
                </a:pPr>
                <a:endParaRPr lang="en-US"/>
              </a:p>
            </c:txPr>
            <c:dLblPos val="inEnd"/>
            <c:showVal val="1"/>
            <c:extLst>
              <c:ext xmlns:c15="http://schemas.microsoft.com/office/drawing/2012/chart" uri="{CE6537A1-D6FC-4f65-9D91-7224C49458BB}">
                <c15:layout/>
                <c15:showLeaderLines val="1"/>
              </c:ext>
            </c:extLst>
          </c:dLbls>
          <c:cat>
            <c:strRef>
              <c:f>Sheet1!$G$2:$H$4</c:f>
              <c:strCache>
                <c:ptCount val="3"/>
                <c:pt idx="0">
                  <c:v>Baseline to month 6</c:v>
                </c:pt>
                <c:pt idx="1">
                  <c:v>Baseline to week 8</c:v>
                </c:pt>
                <c:pt idx="2">
                  <c:v>Week 9 to month 6</c:v>
                </c:pt>
              </c:strCache>
            </c:strRef>
          </c:cat>
          <c:val>
            <c:numRef>
              <c:f>Sheet1!$J$2:$J$4</c:f>
              <c:numCache>
                <c:formatCode>General</c:formatCode>
                <c:ptCount val="3"/>
                <c:pt idx="0">
                  <c:v>30</c:v>
                </c:pt>
                <c:pt idx="1">
                  <c:v>15.4</c:v>
                </c:pt>
                <c:pt idx="2">
                  <c:v>24.3</c:v>
                </c:pt>
              </c:numCache>
            </c:numRef>
          </c:val>
        </c:ser>
        <c:dLbls/>
        <c:axId val="107764352"/>
        <c:axId val="107774336"/>
      </c:barChart>
      <c:catAx>
        <c:axId val="107764352"/>
        <c:scaling>
          <c:orientation val="minMax"/>
        </c:scaling>
        <c:axPos val="b"/>
        <c:numFmt formatCode="General" sourceLinked="0"/>
        <c:tickLblPos val="none"/>
        <c:spPr>
          <a:ln w="19050" cap="sq">
            <a:solidFill>
              <a:schemeClr val="tx1">
                <a:lumMod val="65000"/>
                <a:lumOff val="35000"/>
              </a:schemeClr>
            </a:solidFill>
            <a:miter lim="800000"/>
          </a:ln>
        </c:spPr>
        <c:txPr>
          <a:bodyPr/>
          <a:lstStyle/>
          <a:p>
            <a:pPr>
              <a:defRPr sz="1200"/>
            </a:pPr>
            <a:endParaRPr lang="en-US"/>
          </a:p>
        </c:txPr>
        <c:crossAx val="107774336"/>
        <c:crosses val="autoZero"/>
        <c:auto val="1"/>
        <c:lblAlgn val="ctr"/>
        <c:lblOffset val="100"/>
      </c:catAx>
      <c:valAx>
        <c:axId val="107774336"/>
        <c:scaling>
          <c:orientation val="minMax"/>
          <c:max val="60"/>
        </c:scaling>
        <c:axPos val="l"/>
        <c:numFmt formatCode="General" sourceLinked="1"/>
        <c:tickLblPos val="nextTo"/>
        <c:spPr>
          <a:ln w="19050" cap="sq">
            <a:solidFill>
              <a:schemeClr val="tx1">
                <a:lumMod val="65000"/>
                <a:lumOff val="35000"/>
              </a:schemeClr>
            </a:solidFill>
            <a:miter lim="800000"/>
          </a:ln>
        </c:spPr>
        <c:txPr>
          <a:bodyPr/>
          <a:lstStyle/>
          <a:p>
            <a:pPr>
              <a:defRPr sz="1200">
                <a:solidFill>
                  <a:schemeClr val="tx1">
                    <a:lumMod val="65000"/>
                    <a:lumOff val="35000"/>
                  </a:schemeClr>
                </a:solidFill>
              </a:defRPr>
            </a:pPr>
            <a:endParaRPr lang="en-US"/>
          </a:p>
        </c:txPr>
        <c:crossAx val="107764352"/>
        <c:crosses val="autoZero"/>
        <c:crossBetween val="between"/>
        <c:majorUnit val="20"/>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2005</c:v>
                </c:pt>
              </c:strCache>
            </c:strRef>
          </c:tx>
          <c:spPr>
            <a:solidFill>
              <a:srgbClr val="8BDBFF"/>
            </a:solidFill>
            <a:ln>
              <a:solidFill>
                <a:srgbClr val="00B0F0"/>
              </a:solidFill>
            </a:ln>
          </c:spPr>
          <c:dLbls>
            <c:dLbl>
              <c:idx val="0"/>
              <c:layout>
                <c:manualLayout>
                  <c:x val="4.0220900611555701E-3"/>
                  <c:y val="1.320126834623768E-2"/>
                </c:manualLayout>
              </c:layout>
              <c:dLblPos val="outEnd"/>
              <c:showVal val="1"/>
              <c:extLst>
                <c:ext xmlns:c15="http://schemas.microsoft.com/office/drawing/2012/chart" uri="{CE6537A1-D6FC-4f65-9D91-7224C49458BB}">
                  <c15:layout/>
                </c:ext>
              </c:extLst>
            </c:dLbl>
            <c:dLbl>
              <c:idx val="1"/>
              <c:layout>
                <c:manualLayout>
                  <c:x val="-5.0846643770041814E-3"/>
                  <c:y val="6.6006341731188424E-3"/>
                </c:manualLayout>
              </c:layout>
              <c:dLblPos val="outEnd"/>
              <c:showVal val="1"/>
              <c:extLst>
                <c:ext xmlns:c15="http://schemas.microsoft.com/office/drawing/2012/chart" uri="{CE6537A1-D6FC-4f65-9D91-7224C49458BB}">
                  <c15:layout/>
                </c:ext>
              </c:extLst>
            </c:dLbl>
            <c:dLbl>
              <c:idx val="2"/>
              <c:layout>
                <c:manualLayout>
                  <c:x val="5.3163367645268104E-3"/>
                  <c:y val="9.9010778007267205E-3"/>
                </c:manualLayout>
              </c:layout>
              <c:dLblPos val="outEnd"/>
              <c:showVal val="1"/>
              <c:extLst>
                <c:ext xmlns:c15="http://schemas.microsoft.com/office/drawing/2012/chart" uri="{CE6537A1-D6FC-4f65-9D91-7224C49458BB}"/>
              </c:extLst>
            </c:dLbl>
            <c:spPr>
              <a:noFill/>
              <a:ln>
                <a:noFill/>
              </a:ln>
              <a:effectLst/>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Germany</c:v>
                </c:pt>
                <c:pt idx="1">
                  <c:v>UK</c:v>
                </c:pt>
              </c:strCache>
            </c:strRef>
          </c:cat>
          <c:val>
            <c:numRef>
              <c:f>Sheet1!$B$2:$B$3</c:f>
              <c:numCache>
                <c:formatCode>General</c:formatCode>
                <c:ptCount val="2"/>
                <c:pt idx="0">
                  <c:v>8.2000000000000011</c:v>
                </c:pt>
                <c:pt idx="1">
                  <c:v>9.5</c:v>
                </c:pt>
              </c:numCache>
            </c:numRef>
          </c:val>
        </c:ser>
        <c:ser>
          <c:idx val="1"/>
          <c:order val="1"/>
          <c:tx>
            <c:strRef>
              <c:f>Sheet1!$C$1</c:f>
              <c:strCache>
                <c:ptCount val="1"/>
                <c:pt idx="0">
                  <c:v>2010</c:v>
                </c:pt>
              </c:strCache>
            </c:strRef>
          </c:tx>
          <c:spPr>
            <a:solidFill>
              <a:srgbClr val="006D9C"/>
            </a:solidFill>
            <a:ln>
              <a:solidFill>
                <a:srgbClr val="002060"/>
              </a:solidFill>
            </a:ln>
          </c:spPr>
          <c:dLbls>
            <c:spPr>
              <a:noFill/>
              <a:ln>
                <a:noFill/>
              </a:ln>
              <a:effectLst/>
            </c:spPr>
            <c:txPr>
              <a:bodyPr/>
              <a:lstStyle/>
              <a:p>
                <a:pPr>
                  <a:defRPr sz="1200" baseline="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Sheet1!$A$2:$A$3</c:f>
              <c:strCache>
                <c:ptCount val="2"/>
                <c:pt idx="0">
                  <c:v>Germany</c:v>
                </c:pt>
                <c:pt idx="1">
                  <c:v>UK</c:v>
                </c:pt>
              </c:strCache>
            </c:strRef>
          </c:cat>
          <c:val>
            <c:numRef>
              <c:f>Sheet1!$C$2:$C$3</c:f>
              <c:numCache>
                <c:formatCode>General</c:formatCode>
                <c:ptCount val="2"/>
                <c:pt idx="0">
                  <c:v>8.4</c:v>
                </c:pt>
                <c:pt idx="1">
                  <c:v>9.8000000000000007</c:v>
                </c:pt>
              </c:numCache>
            </c:numRef>
          </c:val>
        </c:ser>
        <c:dLbls/>
        <c:axId val="111093248"/>
        <c:axId val="111094784"/>
      </c:barChart>
      <c:catAx>
        <c:axId val="111093248"/>
        <c:scaling>
          <c:orientation val="minMax"/>
        </c:scaling>
        <c:axPos val="b"/>
        <c:numFmt formatCode="General" sourceLinked="1"/>
        <c:tickLblPos val="nextTo"/>
        <c:spPr>
          <a:ln w="19050" cap="sq">
            <a:solidFill>
              <a:schemeClr val="tx1">
                <a:lumMod val="65000"/>
                <a:lumOff val="35000"/>
              </a:schemeClr>
            </a:solidFill>
          </a:ln>
        </c:spPr>
        <c:txPr>
          <a:bodyPr/>
          <a:lstStyle/>
          <a:p>
            <a:pPr>
              <a:defRPr sz="1200" b="0">
                <a:solidFill>
                  <a:schemeClr val="tx1">
                    <a:lumMod val="65000"/>
                    <a:lumOff val="35000"/>
                  </a:schemeClr>
                </a:solidFill>
                <a:latin typeface="Arial"/>
                <a:cs typeface="Arial"/>
              </a:defRPr>
            </a:pPr>
            <a:endParaRPr lang="en-US"/>
          </a:p>
        </c:txPr>
        <c:crossAx val="111094784"/>
        <c:crosses val="autoZero"/>
        <c:auto val="1"/>
        <c:lblAlgn val="ctr"/>
        <c:lblOffset val="100"/>
      </c:catAx>
      <c:valAx>
        <c:axId val="111094784"/>
        <c:scaling>
          <c:orientation val="minMax"/>
        </c:scaling>
        <c:axPos val="l"/>
        <c:numFmt formatCode="General" sourceLinked="1"/>
        <c:tickLblPos val="nextTo"/>
        <c:spPr>
          <a:ln w="19050" cap="sq">
            <a:solidFill>
              <a:schemeClr val="tx1">
                <a:lumMod val="65000"/>
                <a:lumOff val="35000"/>
              </a:schemeClr>
            </a:solidFill>
          </a:ln>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11093248"/>
        <c:crosses val="autoZero"/>
        <c:crossBetween val="between"/>
        <c:majorUnit val="2"/>
      </c:valAx>
      <c:spPr>
        <a:noFill/>
        <a:ln w="25395">
          <a:noFill/>
        </a:ln>
      </c:spPr>
    </c:plotArea>
    <c:plotVisOnly val="1"/>
    <c:dispBlanksAs val="gap"/>
  </c:chart>
  <c:txPr>
    <a:bodyPr/>
    <a:lstStyle/>
    <a:p>
      <a:pPr>
        <a:defRPr sz="1636" b="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Column1</c:v>
                </c:pt>
              </c:strCache>
            </c:strRef>
          </c:tx>
          <c:spPr>
            <a:solidFill>
              <a:srgbClr val="4AC9FF"/>
            </a:solidFill>
            <a:ln>
              <a:solidFill>
                <a:srgbClr val="FFFF00"/>
              </a:solidFill>
            </a:ln>
          </c:spPr>
          <c:dPt>
            <c:idx val="0"/>
            <c:spPr>
              <a:solidFill>
                <a:srgbClr val="8BDBFF"/>
              </a:solidFill>
              <a:ln>
                <a:solidFill>
                  <a:srgbClr val="FFFF00"/>
                </a:solidFill>
              </a:ln>
            </c:spPr>
          </c:dPt>
          <c:dPt>
            <c:idx val="1"/>
            <c:spPr>
              <a:solidFill>
                <a:srgbClr val="006D9C"/>
              </a:solidFill>
              <a:ln>
                <a:solidFill>
                  <a:srgbClr val="FFFF00"/>
                </a:solidFill>
              </a:ln>
            </c:spPr>
          </c:dPt>
          <c:dPt>
            <c:idx val="2"/>
            <c:spPr>
              <a:solidFill>
                <a:srgbClr val="004968"/>
              </a:solidFill>
              <a:ln>
                <a:solidFill>
                  <a:srgbClr val="FFFF00"/>
                </a:solidFill>
              </a:ln>
            </c:spPr>
          </c:dPt>
          <c:dLbls>
            <c:dLbl>
              <c:idx val="0"/>
              <c:layout/>
              <c:tx>
                <c:rich>
                  <a:bodyPr/>
                  <a:lstStyle/>
                  <a:p>
                    <a:r>
                      <a:rPr lang="en-US" sz="1200" smtClean="0"/>
                      <a:t>4</a:t>
                    </a:r>
                    <a:r>
                      <a:rPr lang="en-US" smtClean="0"/>
                      <a:t>1.0</a:t>
                    </a:r>
                    <a:endParaRPr lang="en-US"/>
                  </a:p>
                </c:rich>
              </c:tx>
              <c:showVal val="1"/>
              <c:extLst>
                <c:ext xmlns:c15="http://schemas.microsoft.com/office/drawing/2012/chart" uri="{CE6537A1-D6FC-4f65-9D91-7224C49458BB}">
                  <c15:layout/>
                </c:ext>
              </c:extLst>
            </c:dLbl>
            <c:dLbl>
              <c:idx val="2"/>
              <c:layout/>
              <c:tx>
                <c:rich>
                  <a:bodyPr/>
                  <a:lstStyle/>
                  <a:p>
                    <a:r>
                      <a:rPr lang="en-US" sz="1200" smtClean="0"/>
                      <a:t>8</a:t>
                    </a:r>
                    <a:r>
                      <a:rPr lang="en-US" smtClean="0"/>
                      <a:t>2.0</a:t>
                    </a:r>
                    <a:endParaRPr lang="en-US"/>
                  </a:p>
                </c:rich>
              </c:tx>
              <c:showVal val="1"/>
              <c:extLst>
                <c:ext xmlns:c15="http://schemas.microsoft.com/office/drawing/2012/chart" uri="{CE6537A1-D6FC-4f65-9D91-7224C49458BB}">
                  <c15:layout/>
                </c:ext>
              </c:extLst>
            </c:dLbl>
            <c:spPr>
              <a:noFill/>
              <a:ln>
                <a:noFill/>
              </a:ln>
              <a:effectLst/>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Sheet1!$A$2:$A$4</c:f>
              <c:strCache>
                <c:ptCount val="3"/>
                <c:pt idx="0">
                  <c:v>31 days</c:v>
                </c:pt>
                <c:pt idx="1">
                  <c:v>90 days</c:v>
                </c:pt>
                <c:pt idx="2">
                  <c:v>1 year</c:v>
                </c:pt>
              </c:strCache>
            </c:strRef>
          </c:cat>
          <c:val>
            <c:numRef>
              <c:f>Sheet1!$B$2:$B$4</c:f>
              <c:numCache>
                <c:formatCode>General</c:formatCode>
                <c:ptCount val="3"/>
                <c:pt idx="0">
                  <c:v>41</c:v>
                </c:pt>
                <c:pt idx="1">
                  <c:v>61.5</c:v>
                </c:pt>
                <c:pt idx="2">
                  <c:v>82</c:v>
                </c:pt>
              </c:numCache>
            </c:numRef>
          </c:val>
        </c:ser>
        <c:dLbls/>
        <c:gapWidth val="97"/>
        <c:axId val="110822144"/>
        <c:axId val="110823680"/>
      </c:barChart>
      <c:catAx>
        <c:axId val="110822144"/>
        <c:scaling>
          <c:orientation val="minMax"/>
        </c:scaling>
        <c:axPos val="b"/>
        <c:numFmt formatCode="General" sourceLinked="0"/>
        <c:tickLblPos val="nextTo"/>
        <c:spPr>
          <a:ln w="19050" cap="sq">
            <a:solidFill>
              <a:schemeClr val="tx1">
                <a:lumMod val="65000"/>
                <a:lumOff val="35000"/>
              </a:schemeClr>
            </a:solidFill>
            <a:miter lim="800000"/>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10823680"/>
        <c:crosses val="autoZero"/>
        <c:auto val="1"/>
        <c:lblAlgn val="ctr"/>
        <c:lblOffset val="100"/>
      </c:catAx>
      <c:valAx>
        <c:axId val="110823680"/>
        <c:scaling>
          <c:orientation val="minMax"/>
        </c:scaling>
        <c:axPos val="l"/>
        <c:numFmt formatCode="General" sourceLinked="1"/>
        <c:tickLblPos val="nextTo"/>
        <c:spPr>
          <a:ln w="19050" cap="sq">
            <a:solidFill>
              <a:schemeClr val="tx1">
                <a:lumMod val="65000"/>
                <a:lumOff val="35000"/>
              </a:schemeClr>
            </a:solidFill>
            <a:miter lim="800000"/>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10822144"/>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016896325459322E-2"/>
          <c:y val="3.9315167177999197E-2"/>
          <c:w val="0.90996358267716537"/>
          <c:h val="0.73337162029410596"/>
        </c:manualLayout>
      </c:layout>
      <c:barChart>
        <c:barDir val="col"/>
        <c:grouping val="clustered"/>
        <c:ser>
          <c:idx val="0"/>
          <c:order val="0"/>
          <c:tx>
            <c:strRef>
              <c:f>Sheet1!$B$1</c:f>
              <c:strCache>
                <c:ptCount val="1"/>
                <c:pt idx="0">
                  <c:v>Insulin users</c:v>
                </c:pt>
              </c:strCache>
            </c:strRef>
          </c:tx>
          <c:spPr>
            <a:solidFill>
              <a:srgbClr val="006D9C"/>
            </a:solidFill>
            <a:ln>
              <a:solidFill>
                <a:srgbClr val="002060"/>
              </a:solidFill>
            </a:ln>
          </c:spPr>
          <c:dLbls>
            <c:spPr>
              <a:noFill/>
              <a:ln>
                <a:noFill/>
              </a:ln>
              <a:effectLst/>
            </c:spPr>
            <c:txPr>
              <a:bodyPr/>
              <a:lstStyle/>
              <a:p>
                <a:pPr>
                  <a:defRPr sz="110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Sheet1!$A$2:$A$4</c:f>
              <c:strCache>
                <c:ptCount val="3"/>
                <c:pt idx="0">
                  <c:v>Hypoglycemic symptoms
within past week</c:v>
                </c:pt>
                <c:pt idx="1">
                  <c:v>Severe hypoglycemic event
within past 6 months</c:v>
                </c:pt>
                <c:pt idx="2">
                  <c:v>Commonly take unhealthy
 action to avoid hypoglycemia</c:v>
                </c:pt>
              </c:strCache>
            </c:strRef>
          </c:cat>
          <c:val>
            <c:numRef>
              <c:f>Sheet1!$B$2:$B$4</c:f>
              <c:numCache>
                <c:formatCode>General</c:formatCode>
                <c:ptCount val="3"/>
                <c:pt idx="0">
                  <c:v>43.8</c:v>
                </c:pt>
                <c:pt idx="1">
                  <c:v>19.5</c:v>
                </c:pt>
                <c:pt idx="2">
                  <c:v>35.4</c:v>
                </c:pt>
              </c:numCache>
            </c:numRef>
          </c:val>
        </c:ser>
        <c:ser>
          <c:idx val="1"/>
          <c:order val="1"/>
          <c:tx>
            <c:strRef>
              <c:f>Sheet1!$C$1</c:f>
              <c:strCache>
                <c:ptCount val="1"/>
                <c:pt idx="0">
                  <c:v>Non-insulin users</c:v>
                </c:pt>
              </c:strCache>
            </c:strRef>
          </c:tx>
          <c:spPr>
            <a:solidFill>
              <a:srgbClr val="8BDBFF"/>
            </a:solidFill>
            <a:ln>
              <a:solidFill>
                <a:srgbClr val="00B0F0"/>
              </a:solidFill>
            </a:ln>
          </c:spPr>
          <c:dLbls>
            <c:spPr>
              <a:noFill/>
              <a:ln>
                <a:noFill/>
              </a:ln>
              <a:effectLst/>
            </c:spPr>
            <c:txPr>
              <a:bodyPr/>
              <a:lstStyle/>
              <a:p>
                <a:pPr>
                  <a:defRPr sz="1100">
                    <a:solidFill>
                      <a:schemeClr val="tx1">
                        <a:lumMod val="65000"/>
                        <a:lumOff val="35000"/>
                      </a:schemeClr>
                    </a:solidFill>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Sheet1!$A$2:$A$4</c:f>
              <c:strCache>
                <c:ptCount val="3"/>
                <c:pt idx="0">
                  <c:v>Hypoglycemic symptoms
within past week</c:v>
                </c:pt>
                <c:pt idx="1">
                  <c:v>Severe hypoglycemic event
within past 6 months</c:v>
                </c:pt>
                <c:pt idx="2">
                  <c:v>Commonly take unhealthy
 action to avoid hypoglycemia</c:v>
                </c:pt>
              </c:strCache>
            </c:strRef>
          </c:cat>
          <c:val>
            <c:numRef>
              <c:f>Sheet1!$C$2:$C$4</c:f>
              <c:numCache>
                <c:formatCode>General</c:formatCode>
                <c:ptCount val="3"/>
                <c:pt idx="0">
                  <c:v>27.3</c:v>
                </c:pt>
                <c:pt idx="1">
                  <c:v>11.1</c:v>
                </c:pt>
                <c:pt idx="2">
                  <c:v>29.8</c:v>
                </c:pt>
              </c:numCache>
            </c:numRef>
          </c:val>
        </c:ser>
        <c:dLbls/>
        <c:axId val="110930176"/>
        <c:axId val="114524160"/>
      </c:barChart>
      <c:catAx>
        <c:axId val="110930176"/>
        <c:scaling>
          <c:orientation val="minMax"/>
        </c:scaling>
        <c:axPos val="b"/>
        <c:numFmt formatCode="General" sourceLinked="0"/>
        <c:tickLblPos val="nextTo"/>
        <c:spPr>
          <a:ln w="19050" cap="sq">
            <a:solidFill>
              <a:schemeClr val="tx1">
                <a:lumMod val="65000"/>
                <a:lumOff val="35000"/>
              </a:schemeClr>
            </a:solidFill>
            <a:miter lim="800000"/>
          </a:ln>
        </c:spPr>
        <c:txPr>
          <a:bodyPr/>
          <a:lstStyle/>
          <a:p>
            <a:pPr>
              <a:defRPr sz="11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14524160"/>
        <c:crosses val="autoZero"/>
        <c:auto val="1"/>
        <c:lblAlgn val="ctr"/>
        <c:lblOffset val="100"/>
      </c:catAx>
      <c:valAx>
        <c:axId val="114524160"/>
        <c:scaling>
          <c:orientation val="minMax"/>
        </c:scaling>
        <c:axPos val="l"/>
        <c:numFmt formatCode="General" sourceLinked="1"/>
        <c:tickLblPos val="nextTo"/>
        <c:spPr>
          <a:ln w="19050" cap="sq">
            <a:solidFill>
              <a:schemeClr val="tx1">
                <a:lumMod val="65000"/>
                <a:lumOff val="35000"/>
              </a:schemeClr>
            </a:solidFill>
            <a:miter lim="800000"/>
          </a:ln>
        </c:spPr>
        <c:txPr>
          <a:bodyPr/>
          <a:lstStyle/>
          <a:p>
            <a:pPr>
              <a:defRPr sz="11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10930176"/>
        <c:crosses val="autoZero"/>
        <c:crossBetween val="between"/>
        <c:majorUnit val="10"/>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520938943302345"/>
          <c:y val="5.1516466208291374E-2"/>
          <c:w val="0.8468630095271239"/>
          <c:h val="0.81658802215408821"/>
        </c:manualLayout>
      </c:layout>
      <c:scatterChart>
        <c:scatterStyle val="lineMarker"/>
        <c:ser>
          <c:idx val="0"/>
          <c:order val="0"/>
          <c:tx>
            <c:strRef>
              <c:f>Sheet1!$B$1</c:f>
              <c:strCache>
                <c:ptCount val="1"/>
                <c:pt idx="0">
                  <c:v>Y-Values</c:v>
                </c:pt>
              </c:strCache>
            </c:strRef>
          </c:tx>
          <c:spPr>
            <a:ln w="22225">
              <a:solidFill>
                <a:schemeClr val="accent2"/>
              </a:solidFill>
              <a:prstDash val="sysDot"/>
            </a:ln>
          </c:spPr>
          <c:marker>
            <c:symbol val="none"/>
          </c:marker>
          <c:dPt>
            <c:idx val="0"/>
            <c:spPr>
              <a:ln w="19050">
                <a:solidFill>
                  <a:schemeClr val="tx2"/>
                </a:solidFill>
                <a:prstDash val="sysDot"/>
              </a:ln>
            </c:spPr>
          </c:dPt>
          <c:dPt>
            <c:idx val="1"/>
            <c:spPr>
              <a:ln w="19050">
                <a:solidFill>
                  <a:schemeClr val="tx2"/>
                </a:solidFill>
              </a:ln>
            </c:spPr>
          </c:dPt>
          <c:dPt>
            <c:idx val="4"/>
            <c:spPr>
              <a:ln w="22225">
                <a:solidFill>
                  <a:srgbClr val="9BBB59"/>
                </a:solidFill>
                <a:prstDash val="solid"/>
              </a:ln>
            </c:spPr>
          </c:dPt>
          <c:dPt>
            <c:idx val="7"/>
            <c:spPr>
              <a:ln w="22225">
                <a:solidFill>
                  <a:schemeClr val="accent1"/>
                </a:solidFill>
                <a:prstDash val="solid"/>
              </a:ln>
            </c:spPr>
          </c:dPt>
          <c:dPt>
            <c:idx val="9"/>
            <c:spPr>
              <a:ln w="22225">
                <a:solidFill>
                  <a:srgbClr val="C1D82F"/>
                </a:solidFill>
                <a:prstDash val="sysDot"/>
              </a:ln>
            </c:spPr>
          </c:dPt>
          <c:dPt>
            <c:idx val="10"/>
            <c:spPr>
              <a:ln w="22225">
                <a:solidFill>
                  <a:schemeClr val="accent2"/>
                </a:solidFill>
                <a:prstDash val="solid"/>
              </a:ln>
            </c:spPr>
          </c:dPt>
          <c:dPt>
            <c:idx val="13"/>
            <c:spPr>
              <a:ln w="22225" cap="sq">
                <a:solidFill>
                  <a:schemeClr val="accent1"/>
                </a:solidFill>
                <a:prstDash val="solid"/>
                <a:miter lim="800000"/>
              </a:ln>
            </c:spPr>
          </c:dPt>
          <c:dPt>
            <c:idx val="14"/>
            <c:spPr>
              <a:ln w="22225" cap="sq">
                <a:solidFill>
                  <a:schemeClr val="bg1">
                    <a:lumMod val="85000"/>
                  </a:schemeClr>
                </a:solidFill>
                <a:prstDash val="sysDot"/>
                <a:miter lim="800000"/>
                <a:headEnd w="sm" len="sm"/>
                <a:tailEnd w="sm" len="sm"/>
              </a:ln>
            </c:spPr>
          </c:dPt>
          <c:dPt>
            <c:idx val="16"/>
            <c:spPr>
              <a:ln w="22225">
                <a:solidFill>
                  <a:schemeClr val="accent1"/>
                </a:solidFill>
                <a:prstDash val="solid"/>
              </a:ln>
            </c:spPr>
          </c:dPt>
          <c:dPt>
            <c:idx val="19"/>
            <c:spPr>
              <a:ln w="22225">
                <a:solidFill>
                  <a:schemeClr val="accent2"/>
                </a:solidFill>
                <a:prstDash val="solid"/>
              </a:ln>
            </c:spPr>
          </c:dPt>
          <c:dPt>
            <c:idx val="22"/>
            <c:spPr>
              <a:ln w="22225">
                <a:solidFill>
                  <a:schemeClr val="accent2"/>
                </a:solidFill>
                <a:prstDash val="solid"/>
              </a:ln>
            </c:spPr>
          </c:dPt>
          <c:dPt>
            <c:idx val="24"/>
            <c:spPr>
              <a:ln w="22225">
                <a:solidFill>
                  <a:schemeClr val="tx1"/>
                </a:solidFill>
                <a:prstDash val="sysDot"/>
              </a:ln>
            </c:spPr>
          </c:dPt>
          <c:dPt>
            <c:idx val="25"/>
            <c:spPr>
              <a:ln w="22225">
                <a:solidFill>
                  <a:schemeClr val="accent2"/>
                </a:solidFill>
                <a:prstDash val="solid"/>
              </a:ln>
            </c:spPr>
          </c:dPt>
          <c:dPt>
            <c:idx val="28"/>
            <c:spPr>
              <a:ln w="22225">
                <a:solidFill>
                  <a:schemeClr val="accent2"/>
                </a:solidFill>
                <a:prstDash val="solid"/>
              </a:ln>
            </c:spPr>
          </c:dPt>
          <c:dPt>
            <c:idx val="31"/>
            <c:spPr>
              <a:ln w="22225">
                <a:solidFill>
                  <a:schemeClr val="accent1"/>
                </a:solidFill>
                <a:prstDash val="solid"/>
              </a:ln>
            </c:spPr>
          </c:dPt>
          <c:xVal>
            <c:numRef>
              <c:f>Sheet1!$A$2:$A$30</c:f>
              <c:numCache>
                <c:formatCode>General</c:formatCode>
                <c:ptCount val="29"/>
                <c:pt idx="0">
                  <c:v>1</c:v>
                </c:pt>
                <c:pt idx="1">
                  <c:v>1</c:v>
                </c:pt>
                <c:pt idx="11">
                  <c:v>0.89</c:v>
                </c:pt>
                <c:pt idx="12">
                  <c:v>0.84000000000000008</c:v>
                </c:pt>
                <c:pt idx="13">
                  <c:v>0.93</c:v>
                </c:pt>
                <c:pt idx="14">
                  <c:v>0.87000000000000011</c:v>
                </c:pt>
                <c:pt idx="15">
                  <c:v>0.81</c:v>
                </c:pt>
                <c:pt idx="16">
                  <c:v>0.94000000000000006</c:v>
                </c:pt>
                <c:pt idx="17">
                  <c:v>1.03</c:v>
                </c:pt>
                <c:pt idx="18">
                  <c:v>0.97000000000000008</c:v>
                </c:pt>
                <c:pt idx="19">
                  <c:v>1.1000000000000001</c:v>
                </c:pt>
                <c:pt idx="20">
                  <c:v>0.97000000000000008</c:v>
                </c:pt>
                <c:pt idx="21">
                  <c:v>0.89</c:v>
                </c:pt>
                <c:pt idx="22">
                  <c:v>1.05</c:v>
                </c:pt>
                <c:pt idx="23">
                  <c:v>0.89</c:v>
                </c:pt>
                <c:pt idx="24">
                  <c:v>0.82000000000000006</c:v>
                </c:pt>
                <c:pt idx="25">
                  <c:v>0.98</c:v>
                </c:pt>
                <c:pt idx="26">
                  <c:v>0.8</c:v>
                </c:pt>
                <c:pt idx="27">
                  <c:v>0.71000000000000008</c:v>
                </c:pt>
                <c:pt idx="28">
                  <c:v>0.9</c:v>
                </c:pt>
              </c:numCache>
            </c:numRef>
          </c:xVal>
          <c:yVal>
            <c:numRef>
              <c:f>Sheet1!$B$2:$B$33</c:f>
              <c:numCache>
                <c:formatCode>General</c:formatCode>
                <c:ptCount val="32"/>
                <c:pt idx="0">
                  <c:v>0</c:v>
                </c:pt>
                <c:pt idx="1">
                  <c:v>8</c:v>
                </c:pt>
                <c:pt idx="12">
                  <c:v>7</c:v>
                </c:pt>
                <c:pt idx="13">
                  <c:v>7</c:v>
                </c:pt>
                <c:pt idx="15">
                  <c:v>6</c:v>
                </c:pt>
                <c:pt idx="16">
                  <c:v>6</c:v>
                </c:pt>
                <c:pt idx="18">
                  <c:v>5</c:v>
                </c:pt>
                <c:pt idx="19">
                  <c:v>5</c:v>
                </c:pt>
                <c:pt idx="21">
                  <c:v>4</c:v>
                </c:pt>
                <c:pt idx="22">
                  <c:v>4</c:v>
                </c:pt>
                <c:pt idx="24">
                  <c:v>3</c:v>
                </c:pt>
                <c:pt idx="25">
                  <c:v>3</c:v>
                </c:pt>
                <c:pt idx="27">
                  <c:v>2</c:v>
                </c:pt>
                <c:pt idx="28">
                  <c:v>2</c:v>
                </c:pt>
                <c:pt idx="30">
                  <c:v>1</c:v>
                </c:pt>
                <c:pt idx="31">
                  <c:v>1</c:v>
                </c:pt>
              </c:numCache>
            </c:numRef>
          </c:yVal>
        </c:ser>
        <c:ser>
          <c:idx val="1"/>
          <c:order val="1"/>
          <c:tx>
            <c:strRef>
              <c:f>Sheet1!$C$1</c:f>
              <c:strCache>
                <c:ptCount val="1"/>
                <c:pt idx="0">
                  <c:v>Column1</c:v>
                </c:pt>
              </c:strCache>
            </c:strRef>
          </c:tx>
          <c:spPr>
            <a:ln w="28575">
              <a:noFill/>
            </a:ln>
          </c:spPr>
          <c:marker>
            <c:symbol val="diamond"/>
            <c:size val="10"/>
            <c:spPr>
              <a:ln w="9525">
                <a:noFill/>
              </a:ln>
            </c:spPr>
          </c:marker>
          <c:dPt>
            <c:idx val="2"/>
            <c:marker>
              <c:spPr>
                <a:solidFill>
                  <a:schemeClr val="accent1"/>
                </a:solidFill>
                <a:ln w="9525">
                  <a:noFill/>
                </a:ln>
              </c:spPr>
            </c:marker>
          </c:dPt>
          <c:dPt>
            <c:idx val="5"/>
            <c:marker>
              <c:symbol val="square"/>
              <c:size val="8"/>
              <c:spPr>
                <a:solidFill>
                  <a:schemeClr val="accent2"/>
                </a:solidFill>
                <a:ln w="9525">
                  <a:noFill/>
                </a:ln>
              </c:spPr>
            </c:marker>
          </c:dPt>
          <c:dPt>
            <c:idx val="8"/>
            <c:marker>
              <c:symbol val="square"/>
              <c:size val="8"/>
              <c:spPr>
                <a:solidFill>
                  <a:srgbClr val="C1D82F"/>
                </a:solidFill>
                <a:ln w="9525">
                  <a:noFill/>
                </a:ln>
              </c:spPr>
            </c:marker>
          </c:dPt>
          <c:dPt>
            <c:idx val="11"/>
            <c:marker>
              <c:symbol val="diamond"/>
              <c:size val="8"/>
              <c:spPr>
                <a:solidFill>
                  <a:schemeClr val="accent1"/>
                </a:solidFill>
                <a:ln w="9525">
                  <a:noFill/>
                </a:ln>
              </c:spPr>
            </c:marker>
          </c:dPt>
          <c:dPt>
            <c:idx val="14"/>
            <c:marker>
              <c:symbol val="diamond"/>
              <c:size val="8"/>
              <c:spPr>
                <a:solidFill>
                  <a:schemeClr val="accent1"/>
                </a:solidFill>
                <a:ln w="9525">
                  <a:noFill/>
                </a:ln>
              </c:spPr>
            </c:marker>
          </c:dPt>
          <c:dPt>
            <c:idx val="17"/>
            <c:marker>
              <c:symbol val="square"/>
              <c:size val="6"/>
              <c:spPr>
                <a:solidFill>
                  <a:schemeClr val="accent2"/>
                </a:solidFill>
                <a:ln w="9525">
                  <a:noFill/>
                </a:ln>
              </c:spPr>
            </c:marker>
          </c:dPt>
          <c:dPt>
            <c:idx val="20"/>
            <c:marker>
              <c:symbol val="square"/>
              <c:size val="6"/>
              <c:spPr>
                <a:solidFill>
                  <a:schemeClr val="accent2"/>
                </a:solidFill>
                <a:ln w="9525">
                  <a:noFill/>
                </a:ln>
              </c:spPr>
            </c:marker>
          </c:dPt>
          <c:dPt>
            <c:idx val="23"/>
            <c:marker>
              <c:symbol val="square"/>
              <c:size val="6"/>
              <c:spPr>
                <a:solidFill>
                  <a:schemeClr val="accent2"/>
                </a:solidFill>
                <a:ln w="9525">
                  <a:noFill/>
                </a:ln>
              </c:spPr>
            </c:marker>
            <c:spPr>
              <a:ln w="28575">
                <a:solidFill>
                  <a:srgbClr val="00B0F0"/>
                </a:solidFill>
              </a:ln>
            </c:spPr>
          </c:dPt>
          <c:dPt>
            <c:idx val="26"/>
            <c:marker>
              <c:symbol val="square"/>
              <c:size val="6"/>
              <c:spPr>
                <a:solidFill>
                  <a:schemeClr val="accent2"/>
                </a:solidFill>
                <a:ln w="9525">
                  <a:noFill/>
                </a:ln>
              </c:spPr>
            </c:marker>
          </c:dPt>
          <c:dPt>
            <c:idx val="29"/>
            <c:marker>
              <c:spPr>
                <a:solidFill>
                  <a:srgbClr val="C1D82F"/>
                </a:solidFill>
                <a:ln w="9525">
                  <a:noFill/>
                </a:ln>
              </c:spPr>
            </c:marker>
          </c:dPt>
          <c:xVal>
            <c:numRef>
              <c:f>Sheet1!$A$2:$A$30</c:f>
              <c:numCache>
                <c:formatCode>General</c:formatCode>
                <c:ptCount val="29"/>
                <c:pt idx="0">
                  <c:v>1</c:v>
                </c:pt>
                <c:pt idx="1">
                  <c:v>1</c:v>
                </c:pt>
                <c:pt idx="11">
                  <c:v>0.89</c:v>
                </c:pt>
                <c:pt idx="12">
                  <c:v>0.84000000000000008</c:v>
                </c:pt>
                <c:pt idx="13">
                  <c:v>0.93</c:v>
                </c:pt>
                <c:pt idx="14">
                  <c:v>0.87000000000000011</c:v>
                </c:pt>
                <c:pt idx="15">
                  <c:v>0.81</c:v>
                </c:pt>
                <c:pt idx="16">
                  <c:v>0.94000000000000006</c:v>
                </c:pt>
                <c:pt idx="17">
                  <c:v>1.03</c:v>
                </c:pt>
                <c:pt idx="18">
                  <c:v>0.97000000000000008</c:v>
                </c:pt>
                <c:pt idx="19">
                  <c:v>1.1000000000000001</c:v>
                </c:pt>
                <c:pt idx="20">
                  <c:v>0.97000000000000008</c:v>
                </c:pt>
                <c:pt idx="21">
                  <c:v>0.89</c:v>
                </c:pt>
                <c:pt idx="22">
                  <c:v>1.05</c:v>
                </c:pt>
                <c:pt idx="23">
                  <c:v>0.89</c:v>
                </c:pt>
                <c:pt idx="24">
                  <c:v>0.82000000000000006</c:v>
                </c:pt>
                <c:pt idx="25">
                  <c:v>0.98</c:v>
                </c:pt>
                <c:pt idx="26">
                  <c:v>0.8</c:v>
                </c:pt>
                <c:pt idx="27">
                  <c:v>0.71000000000000008</c:v>
                </c:pt>
                <c:pt idx="28">
                  <c:v>0.9</c:v>
                </c:pt>
              </c:numCache>
            </c:numRef>
          </c:xVal>
          <c:yVal>
            <c:numRef>
              <c:f>Sheet1!$C$2:$C$33</c:f>
              <c:numCache>
                <c:formatCode>General</c:formatCode>
                <c:ptCount val="32"/>
                <c:pt idx="11">
                  <c:v>7</c:v>
                </c:pt>
                <c:pt idx="14">
                  <c:v>6</c:v>
                </c:pt>
                <c:pt idx="17">
                  <c:v>5</c:v>
                </c:pt>
                <c:pt idx="20">
                  <c:v>4</c:v>
                </c:pt>
                <c:pt idx="23">
                  <c:v>3</c:v>
                </c:pt>
                <c:pt idx="26">
                  <c:v>2</c:v>
                </c:pt>
                <c:pt idx="29">
                  <c:v>1</c:v>
                </c:pt>
              </c:numCache>
            </c:numRef>
          </c:yVal>
        </c:ser>
        <c:dLbls/>
        <c:axId val="131916928"/>
        <c:axId val="131918464"/>
      </c:scatterChart>
      <c:valAx>
        <c:axId val="131916928"/>
        <c:scaling>
          <c:logBase val="2"/>
          <c:orientation val="minMax"/>
          <c:max val="2"/>
          <c:min val="0.5"/>
        </c:scaling>
        <c:axPos val="b"/>
        <c:numFmt formatCode="General" sourceLinked="1"/>
        <c:tickLblPos val="nextTo"/>
        <c:spPr>
          <a:ln w="19050">
            <a:solidFill>
              <a:schemeClr val="tx2"/>
            </a:solidFill>
            <a:bevel/>
          </a:ln>
        </c:spPr>
        <c:txPr>
          <a:bodyPr/>
          <a:lstStyle/>
          <a:p>
            <a:pPr>
              <a:defRPr sz="1400"/>
            </a:pPr>
            <a:endParaRPr lang="en-US"/>
          </a:p>
        </c:txPr>
        <c:crossAx val="131918464"/>
        <c:crosses val="autoZero"/>
        <c:crossBetween val="midCat"/>
      </c:valAx>
      <c:valAx>
        <c:axId val="131918464"/>
        <c:scaling>
          <c:orientation val="minMax"/>
        </c:scaling>
        <c:delete val="1"/>
        <c:axPos val="l"/>
        <c:majorGridlines>
          <c:spPr>
            <a:ln>
              <a:noFill/>
            </a:ln>
          </c:spPr>
        </c:majorGridlines>
        <c:numFmt formatCode="General" sourceLinked="1"/>
        <c:majorTickMark val="none"/>
        <c:tickLblPos val="none"/>
        <c:crossAx val="131916928"/>
        <c:crosses val="autoZero"/>
        <c:crossBetween val="midCat"/>
      </c:valAx>
      <c:spPr>
        <a:noFill/>
        <a:ln w="25400">
          <a:noFill/>
        </a:ln>
      </c:spPr>
    </c:plotArea>
    <c:plotVisOnly val="1"/>
    <c:dispBlanksAs val="gap"/>
  </c:chart>
  <c:spPr>
    <a:noFill/>
    <a:ln>
      <a:noFill/>
    </a:ln>
  </c:spPr>
  <c:txPr>
    <a:bodyPr/>
    <a:lstStyle/>
    <a:p>
      <a:pPr>
        <a:defRPr lang="en-GB" sz="1800">
          <a:solidFill>
            <a:schemeClr val="accent2"/>
          </a:solidFill>
          <a:latin typeface="+mn-lt"/>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623365913404693E-2"/>
          <c:y val="0.17951793701349869"/>
          <c:w val="0.88827726520007722"/>
          <c:h val="0.76592186283844865"/>
        </c:manualLayout>
      </c:layout>
      <c:barChart>
        <c:barDir val="col"/>
        <c:grouping val="clustered"/>
        <c:ser>
          <c:idx val="0"/>
          <c:order val="0"/>
          <c:tx>
            <c:strRef>
              <c:f>Sheet1!$A$5</c:f>
              <c:strCache>
                <c:ptCount val="1"/>
                <c:pt idx="0">
                  <c:v>Estimated Rate Ratio Reduction (Degludec/GLA-100)</c:v>
                </c:pt>
              </c:strCache>
            </c:strRef>
          </c:tx>
          <c:spPr>
            <a:solidFill>
              <a:schemeClr val="accent3"/>
            </a:solidFill>
            <a:ln>
              <a:solidFill>
                <a:schemeClr val="accent5">
                  <a:lumMod val="60000"/>
                  <a:lumOff val="40000"/>
                </a:schemeClr>
              </a:solidFill>
            </a:ln>
          </c:spPr>
          <c:cat>
            <c:strRef>
              <c:f>Sheet1!$B$4:$D$4</c:f>
              <c:strCache>
                <c:ptCount val="3"/>
                <c:pt idx="0">
                  <c:v>Entire treatment period </c:v>
                </c:pt>
                <c:pt idx="1">
                  <c:v>Titration period</c:v>
                </c:pt>
                <c:pt idx="2">
                  <c:v>Maintenance period</c:v>
                </c:pt>
              </c:strCache>
            </c:strRef>
          </c:cat>
          <c:val>
            <c:numRef>
              <c:f>Sheet1!$B$5:$D$5</c:f>
              <c:numCache>
                <c:formatCode>General</c:formatCode>
                <c:ptCount val="3"/>
                <c:pt idx="0">
                  <c:v>-17</c:v>
                </c:pt>
                <c:pt idx="1">
                  <c:v>-8</c:v>
                </c:pt>
                <c:pt idx="2">
                  <c:v>-25</c:v>
                </c:pt>
              </c:numCache>
            </c:numRef>
          </c:val>
        </c:ser>
        <c:dLbls/>
        <c:axId val="107375232"/>
        <c:axId val="107385216"/>
      </c:barChart>
      <c:catAx>
        <c:axId val="107375232"/>
        <c:scaling>
          <c:orientation val="minMax"/>
        </c:scaling>
        <c:axPos val="b"/>
        <c:numFmt formatCode="General" sourceLinked="0"/>
        <c:majorTickMark val="in"/>
        <c:tickLblPos val="high"/>
        <c:spPr>
          <a:ln w="19050" cap="sq">
            <a:solidFill>
              <a:schemeClr val="tx1">
                <a:lumMod val="65000"/>
                <a:lumOff val="35000"/>
              </a:schemeClr>
            </a:solidFill>
            <a:miter lim="800000"/>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7385216"/>
        <c:crosses val="autoZero"/>
        <c:auto val="1"/>
        <c:lblAlgn val="ctr"/>
        <c:lblOffset val="400"/>
      </c:catAx>
      <c:valAx>
        <c:axId val="107385216"/>
        <c:scaling>
          <c:orientation val="minMax"/>
        </c:scaling>
        <c:axPos val="l"/>
        <c:numFmt formatCode="General" sourceLinked="1"/>
        <c:tickLblPos val="nextTo"/>
        <c:spPr>
          <a:ln w="19050" cap="sq">
            <a:solidFill>
              <a:schemeClr val="tx1">
                <a:lumMod val="65000"/>
                <a:lumOff val="35000"/>
              </a:schemeClr>
            </a:solidFill>
            <a:miter lim="800000"/>
          </a:ln>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7375232"/>
        <c:crosses val="autoZero"/>
        <c:crossBetween val="between"/>
      </c:valAx>
      <c:spPr>
        <a:noFill/>
        <a:ln w="25400">
          <a:noFill/>
        </a:ln>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623350350115508E-2"/>
          <c:y val="0.18252130128933239"/>
          <c:w val="0.88827728527287197"/>
          <c:h val="0.78248305538948004"/>
        </c:manualLayout>
      </c:layout>
      <c:barChart>
        <c:barDir val="col"/>
        <c:grouping val="clustered"/>
        <c:ser>
          <c:idx val="0"/>
          <c:order val="0"/>
          <c:tx>
            <c:strRef>
              <c:f>Sheet1!$A$13</c:f>
              <c:strCache>
                <c:ptCount val="1"/>
                <c:pt idx="0">
                  <c:v>Estimated Rate Ratio Reduction (Degludec/GLA-100)</c:v>
                </c:pt>
              </c:strCache>
            </c:strRef>
          </c:tx>
          <c:spPr>
            <a:solidFill>
              <a:schemeClr val="accent3"/>
            </a:solidFill>
            <a:ln>
              <a:solidFill>
                <a:schemeClr val="accent5">
                  <a:lumMod val="60000"/>
                  <a:lumOff val="40000"/>
                </a:schemeClr>
              </a:solidFill>
            </a:ln>
          </c:spPr>
          <c:cat>
            <c:strRef>
              <c:f>Sheet1!$B$12:$D$12</c:f>
              <c:strCache>
                <c:ptCount val="3"/>
                <c:pt idx="0">
                  <c:v>Entire treatment period </c:v>
                </c:pt>
                <c:pt idx="1">
                  <c:v>Titration period</c:v>
                </c:pt>
                <c:pt idx="2">
                  <c:v>Maintenance period</c:v>
                </c:pt>
              </c:strCache>
            </c:strRef>
          </c:cat>
          <c:val>
            <c:numRef>
              <c:f>Sheet1!$B$13:$D$13</c:f>
              <c:numCache>
                <c:formatCode>General</c:formatCode>
                <c:ptCount val="3"/>
                <c:pt idx="0">
                  <c:v>-32</c:v>
                </c:pt>
                <c:pt idx="1">
                  <c:v>-19</c:v>
                </c:pt>
                <c:pt idx="2">
                  <c:v>-38</c:v>
                </c:pt>
              </c:numCache>
            </c:numRef>
          </c:val>
        </c:ser>
        <c:dLbls/>
        <c:axId val="107391616"/>
        <c:axId val="107458944"/>
      </c:barChart>
      <c:catAx>
        <c:axId val="107391616"/>
        <c:scaling>
          <c:orientation val="minMax"/>
        </c:scaling>
        <c:axPos val="b"/>
        <c:numFmt formatCode="General" sourceLinked="0"/>
        <c:majorTickMark val="in"/>
        <c:tickLblPos val="high"/>
        <c:spPr>
          <a:ln w="19050" cap="sq">
            <a:solidFill>
              <a:schemeClr val="tx1">
                <a:lumMod val="65000"/>
                <a:lumOff val="35000"/>
              </a:schemeClr>
            </a:solidFill>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7458944"/>
        <c:crosses val="autoZero"/>
        <c:auto val="1"/>
        <c:lblAlgn val="ctr"/>
        <c:lblOffset val="400"/>
      </c:catAx>
      <c:valAx>
        <c:axId val="107458944"/>
        <c:scaling>
          <c:orientation val="minMax"/>
        </c:scaling>
        <c:axPos val="l"/>
        <c:numFmt formatCode="General" sourceLinked="1"/>
        <c:tickLblPos val="nextTo"/>
        <c:spPr>
          <a:ln w="19050" cap="sq">
            <a:solidFill>
              <a:schemeClr val="tx1">
                <a:lumMod val="65000"/>
                <a:lumOff val="35000"/>
              </a:schemeClr>
            </a:solidFill>
            <a:miter lim="800000"/>
          </a:ln>
        </c:spPr>
        <c:txPr>
          <a:bodyPr/>
          <a:lstStyle/>
          <a:p>
            <a:pPr>
              <a:defRPr sz="1200">
                <a:solidFill>
                  <a:schemeClr val="tx1">
                    <a:lumMod val="65000"/>
                    <a:lumOff val="35000"/>
                  </a:schemeClr>
                </a:solidFill>
              </a:defRPr>
            </a:pPr>
            <a:endParaRPr lang="en-US"/>
          </a:p>
        </c:txPr>
        <c:crossAx val="107391616"/>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9821173135918113E-2"/>
          <c:y val="0.18006167884914401"/>
          <c:w val="0.91794227724697364"/>
          <c:h val="0.72956154641535598"/>
        </c:manualLayout>
      </c:layout>
      <c:barChart>
        <c:barDir val="col"/>
        <c:grouping val="clustered"/>
        <c:ser>
          <c:idx val="0"/>
          <c:order val="0"/>
          <c:tx>
            <c:strRef>
              <c:f>Sheet1!$B$1</c:f>
              <c:strCache>
                <c:ptCount val="1"/>
                <c:pt idx="0">
                  <c:v>Gla-300</c:v>
                </c:pt>
              </c:strCache>
            </c:strRef>
          </c:tx>
          <c:spPr>
            <a:solidFill>
              <a:srgbClr val="92D050"/>
            </a:solidFill>
            <a:ln w="25290">
              <a:solidFill>
                <a:srgbClr val="00B050"/>
              </a:solidFill>
            </a:ln>
          </c:spPr>
          <c:dLbls>
            <c:dLbl>
              <c:idx val="0"/>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–0.83</a:t>
                    </a:r>
                    <a:endParaRPr lang="en-US" sz="1200" b="0" i="0" u="none" strike="noStrike" kern="1200" baseline="0" dirty="0" smtClean="0">
                      <a:solidFill>
                        <a:prstClr val="black">
                          <a:lumMod val="65000"/>
                          <a:lumOff val="35000"/>
                        </a:prstClr>
                      </a:solidFill>
                    </a:endParaRPr>
                  </a:p>
                </c:rich>
              </c:tx>
              <c:numFmt formatCode="#,##0.00" sourceLinked="0"/>
              <c:spPr>
                <a:noFill/>
                <a:ln>
                  <a:noFill/>
                </a:ln>
                <a:effectLst/>
              </c:spPr>
              <c:showVal val="1"/>
              <c:extLst>
                <c:ext xmlns:c15="http://schemas.microsoft.com/office/drawing/2012/chart" uri="{CE6537A1-D6FC-4f65-9D91-7224C49458BB}">
                  <c15:layout/>
                </c:ext>
              </c:extLst>
            </c:dLbl>
            <c:dLbl>
              <c:idx val="1"/>
              <c:layout/>
              <c:tx>
                <c:rich>
                  <a:bodyPr/>
                  <a:lstStyle/>
                  <a:p>
                    <a:r>
                      <a:rPr lang="en-US" smtClean="0">
                        <a:latin typeface="Arial" panose="020B0604020202020204" pitchFamily="34" charset="0"/>
                        <a:cs typeface="Arial" panose="020B0604020202020204" pitchFamily="34" charset="0"/>
                      </a:rPr>
                      <a:t>–0.57</a:t>
                    </a:r>
                    <a:endParaRPr lang="en-US" dirty="0"/>
                  </a:p>
                </c:rich>
              </c:tx>
              <c:showVal val="1"/>
              <c:extLst>
                <c:ext xmlns:c15="http://schemas.microsoft.com/office/drawing/2012/chart" uri="{CE6537A1-D6FC-4f65-9D91-7224C49458BB}">
                  <c15:layout/>
                </c:ext>
              </c:extLst>
            </c:dLbl>
            <c:dLbl>
              <c:idx val="2"/>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–1.42</a:t>
                    </a:r>
                    <a:endParaRPr lang="en-US" sz="1200" b="0" i="0" u="none" strike="noStrike" kern="1200" baseline="0" dirty="0" smtClean="0">
                      <a:solidFill>
                        <a:prstClr val="black">
                          <a:lumMod val="65000"/>
                          <a:lumOff val="35000"/>
                        </a:prstClr>
                      </a:solidFill>
                    </a:endParaRPr>
                  </a:p>
                </c:rich>
              </c:tx>
              <c:numFmt formatCode="#,##0.00" sourceLinked="0"/>
              <c:spPr>
                <a:noFill/>
                <a:ln>
                  <a:noFill/>
                </a:ln>
                <a:effectLst/>
              </c:spPr>
              <c:showVal val="1"/>
              <c:extLst>
                <c:ext xmlns:c15="http://schemas.microsoft.com/office/drawing/2012/chart" uri="{CE6537A1-D6FC-4f65-9D91-7224C49458BB}">
                  <c15:layout/>
                </c:ext>
              </c:extLst>
            </c:dLbl>
            <c:dLbl>
              <c:idx val="3"/>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–0.45</a:t>
                    </a:r>
                    <a:endParaRPr lang="en-US" sz="1200" b="0" i="0" u="none" strike="noStrike" kern="1200" baseline="0" dirty="0" smtClean="0">
                      <a:solidFill>
                        <a:prstClr val="black">
                          <a:lumMod val="65000"/>
                          <a:lumOff val="35000"/>
                        </a:prstClr>
                      </a:solidFill>
                    </a:endParaRPr>
                  </a:p>
                </c:rich>
              </c:tx>
              <c:numFmt formatCode="#,##0.00" sourceLinked="0"/>
              <c:spPr>
                <a:noFill/>
                <a:ln>
                  <a:noFill/>
                </a:ln>
                <a:effectLst/>
              </c:spPr>
              <c:showVal val="1"/>
              <c:extLst>
                <c:ext xmlns:c15="http://schemas.microsoft.com/office/drawing/2012/chart" uri="{CE6537A1-D6FC-4f65-9D91-7224C49458BB}">
                  <c15:layout/>
                </c:ext>
              </c:extLst>
            </c:dLbl>
            <c:numFmt formatCode="#,##0.00" sourceLinked="0"/>
            <c:spPr>
              <a:noFill/>
              <a:ln>
                <a:noFill/>
              </a:ln>
              <a:effectLst/>
            </c:spPr>
            <c:txPr>
              <a:bodyPr wrap="square" lIns="38100" tIns="19050" rIns="38100" bIns="19050" anchor="ctr">
                <a:spAutoFit/>
              </a:bodyPr>
              <a:lstStyle/>
              <a:p>
                <a:pPr>
                  <a:defRPr sz="1200">
                    <a:solidFill>
                      <a:schemeClr val="tx1">
                        <a:lumMod val="65000"/>
                        <a:lumOff val="35000"/>
                      </a:schemeClr>
                    </a:solidFill>
                  </a:defRPr>
                </a:pPr>
                <a:endParaRPr lang="en-US"/>
              </a:p>
            </c:txPr>
            <c:showVal val="1"/>
            <c:extLst>
              <c:ext xmlns:c15="http://schemas.microsoft.com/office/drawing/2012/chart" uri="{CE6537A1-D6FC-4f65-9D91-7224C49458BB}">
                <c15:showLeaderLines val="0"/>
              </c:ext>
            </c:extLst>
          </c:dLbls>
          <c:cat>
            <c:strRef>
              <c:f>Sheet1!$A$2:$A$5</c:f>
              <c:strCache>
                <c:ptCount val="4"/>
                <c:pt idx="0">
                  <c:v>ED1</c:v>
                </c:pt>
                <c:pt idx="1">
                  <c:v>ED2</c:v>
                </c:pt>
                <c:pt idx="2">
                  <c:v>ED3</c:v>
                </c:pt>
                <c:pt idx="3">
                  <c:v>EDJP2</c:v>
                </c:pt>
              </c:strCache>
            </c:strRef>
          </c:cat>
          <c:val>
            <c:numRef>
              <c:f>Sheet1!$B$2:$B$5</c:f>
              <c:numCache>
                <c:formatCode>General</c:formatCode>
                <c:ptCount val="4"/>
                <c:pt idx="0">
                  <c:v>-0.83000000000000063</c:v>
                </c:pt>
                <c:pt idx="1">
                  <c:v>-0.56999999999999995</c:v>
                </c:pt>
                <c:pt idx="2">
                  <c:v>-1.42</c:v>
                </c:pt>
                <c:pt idx="3">
                  <c:v>-0.45</c:v>
                </c:pt>
              </c:numCache>
            </c:numRef>
          </c:val>
        </c:ser>
        <c:ser>
          <c:idx val="1"/>
          <c:order val="1"/>
          <c:tx>
            <c:strRef>
              <c:f>Sheet1!$C$1</c:f>
              <c:strCache>
                <c:ptCount val="1"/>
                <c:pt idx="0">
                  <c:v>Lantus®</c:v>
                </c:pt>
              </c:strCache>
            </c:strRef>
          </c:tx>
          <c:spPr>
            <a:solidFill>
              <a:srgbClr val="0092D0"/>
            </a:solidFill>
            <a:ln>
              <a:solidFill>
                <a:srgbClr val="002060"/>
              </a:solidFill>
            </a:ln>
          </c:spPr>
          <c:dLbls>
            <c:dLbl>
              <c:idx val="0"/>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–0.83</a:t>
                    </a:r>
                  </a:p>
                </c:rich>
              </c:tx>
              <c:spPr>
                <a:noFill/>
                <a:ln>
                  <a:noFill/>
                </a:ln>
                <a:effectLst/>
              </c:spPr>
              <c:showVal val="1"/>
              <c:extLst>
                <c:ext xmlns:c15="http://schemas.microsoft.com/office/drawing/2012/chart" uri="{CE6537A1-D6FC-4f65-9D91-7224C49458BB}">
                  <c15:layout/>
                </c:ext>
              </c:extLst>
            </c:dLbl>
            <c:dLbl>
              <c:idx val="1"/>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–0.56</a:t>
                    </a:r>
                    <a:endParaRPr lang="en-US" sz="1200" b="0" i="0" u="none" strike="noStrike" kern="1200" baseline="0" dirty="0" smtClean="0">
                      <a:solidFill>
                        <a:prstClr val="black">
                          <a:lumMod val="65000"/>
                          <a:lumOff val="35000"/>
                        </a:prstClr>
                      </a:solidFill>
                    </a:endParaRPr>
                  </a:p>
                </c:rich>
              </c:tx>
              <c:spPr>
                <a:noFill/>
                <a:ln>
                  <a:noFill/>
                </a:ln>
                <a:effectLst/>
              </c:spPr>
              <c:showVal val="1"/>
              <c:extLst>
                <c:ext xmlns:c15="http://schemas.microsoft.com/office/drawing/2012/chart" uri="{CE6537A1-D6FC-4f65-9D91-7224C49458BB}">
                  <c15:layout/>
                </c:ext>
              </c:extLst>
            </c:dLbl>
            <c:dLbl>
              <c:idx val="2"/>
              <c:layout/>
              <c:tx>
                <c:rich>
                  <a:bodyPr/>
                  <a:lstStyle/>
                  <a:p>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–1.46</a:t>
                    </a:r>
                    <a:endParaRPr lang="en-US" sz="1200" b="0" i="0" u="none" strike="noStrike" kern="1200" baseline="0" dirty="0">
                      <a:solidFill>
                        <a:prstClr val="black">
                          <a:lumMod val="65000"/>
                          <a:lumOff val="35000"/>
                        </a:prstClr>
                      </a:solidFill>
                    </a:endParaRPr>
                  </a:p>
                </c:rich>
              </c:tx>
              <c:showVal val="1"/>
              <c:extLst>
                <c:ext xmlns:c15="http://schemas.microsoft.com/office/drawing/2012/chart" uri="{CE6537A1-D6FC-4f65-9D91-7224C49458BB}">
                  <c15:layout/>
                </c:ext>
              </c:extLst>
            </c:dLbl>
            <c:dLbl>
              <c:idx val="3"/>
              <c:layout/>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65000"/>
                            <a:lumOff val="35000"/>
                          </a:prstClr>
                        </a:solidFill>
                        <a:latin typeface="+mn-lt"/>
                        <a:ea typeface="+mn-ea"/>
                        <a:cs typeface="+mn-cs"/>
                      </a:defRPr>
                    </a:pPr>
                    <a:r>
                      <a:rPr lang="en-US" sz="12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–0.55</a:t>
                    </a:r>
                    <a:endParaRPr lang="en-US" sz="1200" b="0" i="0" u="none" strike="noStrike" kern="1200" baseline="0" dirty="0" smtClean="0">
                      <a:solidFill>
                        <a:prstClr val="black">
                          <a:lumMod val="65000"/>
                          <a:lumOff val="35000"/>
                        </a:prstClr>
                      </a:solidFill>
                    </a:endParaRPr>
                  </a:p>
                </c:rich>
              </c:tx>
              <c:spPr>
                <a:noFill/>
                <a:ln>
                  <a:noFill/>
                </a:ln>
                <a:effectLst/>
              </c:spPr>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solidFill>
                      <a:schemeClr val="tx1">
                        <a:lumMod val="65000"/>
                        <a:lumOff val="35000"/>
                      </a:schemeClr>
                    </a:solidFill>
                  </a:defRPr>
                </a:pPr>
                <a:endParaRPr lang="en-US"/>
              </a:p>
            </c:txPr>
            <c:showVal val="1"/>
            <c:extLst>
              <c:ext xmlns:c15="http://schemas.microsoft.com/office/drawing/2012/chart" uri="{CE6537A1-D6FC-4f65-9D91-7224C49458BB}">
                <c15:showLeaderLines val="0"/>
              </c:ext>
            </c:extLst>
          </c:dLbls>
          <c:cat>
            <c:strRef>
              <c:f>Sheet1!$A$2:$A$5</c:f>
              <c:strCache>
                <c:ptCount val="4"/>
                <c:pt idx="0">
                  <c:v>ED1</c:v>
                </c:pt>
                <c:pt idx="1">
                  <c:v>ED2</c:v>
                </c:pt>
                <c:pt idx="2">
                  <c:v>ED3</c:v>
                </c:pt>
                <c:pt idx="3">
                  <c:v>EDJP2</c:v>
                </c:pt>
              </c:strCache>
            </c:strRef>
          </c:cat>
          <c:val>
            <c:numRef>
              <c:f>Sheet1!$C$2:$C$5</c:f>
              <c:numCache>
                <c:formatCode>General</c:formatCode>
                <c:ptCount val="4"/>
                <c:pt idx="0">
                  <c:v>-0.83000000000000063</c:v>
                </c:pt>
                <c:pt idx="1">
                  <c:v>-0.56000000000000005</c:v>
                </c:pt>
                <c:pt idx="2">
                  <c:v>-1.46</c:v>
                </c:pt>
                <c:pt idx="3">
                  <c:v>-0.55000000000000004</c:v>
                </c:pt>
              </c:numCache>
            </c:numRef>
          </c:val>
        </c:ser>
        <c:dLbls/>
        <c:gapWidth val="219"/>
        <c:overlap val="-27"/>
        <c:axId val="137954048"/>
        <c:axId val="137955584"/>
      </c:barChart>
      <c:catAx>
        <c:axId val="137954048"/>
        <c:scaling>
          <c:orientation val="minMax"/>
        </c:scaling>
        <c:axPos val="b"/>
        <c:numFmt formatCode="General" sourceLinked="1"/>
        <c:majorTickMark val="in"/>
        <c:tickLblPos val="none"/>
        <c:spPr>
          <a:noFill/>
          <a:ln w="19050" cap="sq" cmpd="sng" algn="ctr">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137955584"/>
        <c:crosses val="autoZero"/>
        <c:auto val="1"/>
        <c:lblAlgn val="ctr"/>
        <c:lblOffset val="100"/>
      </c:catAx>
      <c:valAx>
        <c:axId val="137955584"/>
        <c:scaling>
          <c:orientation val="minMax"/>
          <c:max val="0"/>
          <c:min val="-1.5"/>
        </c:scaling>
        <c:axPos val="l"/>
        <c:numFmt formatCode="General" sourceLinked="1"/>
        <c:tickLblPos val="nextTo"/>
        <c:spPr>
          <a:noFill/>
          <a:ln w="19050" cap="sq">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954048"/>
        <c:crosses val="autoZero"/>
        <c:crossBetween val="between"/>
        <c:majorUnit val="0.5"/>
      </c:valAx>
      <c:spPr>
        <a:noFill/>
        <a:ln w="25345">
          <a:noFill/>
        </a:ln>
      </c:spPr>
    </c:plotArea>
    <c:plotVisOnly val="1"/>
    <c:dispBlanksAs val="gap"/>
  </c:chart>
  <c:spPr>
    <a:noFill/>
    <a:ln>
      <a:noFill/>
    </a:ln>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9821173135918113E-2"/>
          <c:y val="0.16392539471139775"/>
          <c:w val="0.91794227724697364"/>
          <c:h val="0.74569788654603053"/>
        </c:manualLayout>
      </c:layout>
      <c:barChart>
        <c:barDir val="col"/>
        <c:grouping val="clustered"/>
        <c:ser>
          <c:idx val="0"/>
          <c:order val="0"/>
          <c:tx>
            <c:strRef>
              <c:f>Sheet1!$B$1</c:f>
              <c:strCache>
                <c:ptCount val="1"/>
                <c:pt idx="0">
                  <c:v>Gla-300</c:v>
                </c:pt>
              </c:strCache>
            </c:strRef>
          </c:tx>
          <c:spPr>
            <a:solidFill>
              <a:srgbClr val="92D050"/>
            </a:solidFill>
            <a:ln w="25290">
              <a:solidFill>
                <a:srgbClr val="00B050"/>
              </a:solidFill>
            </a:ln>
          </c:spPr>
          <c:dLbls>
            <c:dLbl>
              <c:idx val="0"/>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r>
                      <a:rPr lang="en-US" sz="14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–0.40</a:t>
                    </a:r>
                    <a:endParaRPr lang="en-US" sz="1400" b="0" i="0" u="none" strike="noStrike" kern="1200" baseline="0" dirty="0" smtClean="0">
                      <a:solidFill>
                        <a:prstClr val="black">
                          <a:lumMod val="65000"/>
                          <a:lumOff val="35000"/>
                        </a:prstClr>
                      </a:solidFill>
                    </a:endParaRPr>
                  </a:p>
                </c:rich>
              </c:tx>
              <c:numFmt formatCode="#,##0.00" sourceLinked="0"/>
              <c:spPr>
                <a:noFill/>
                <a:ln>
                  <a:noFill/>
                </a:ln>
                <a:effectLst/>
              </c:spPr>
              <c:showVal val="1"/>
              <c:extLst>
                <c:ext xmlns:c15="http://schemas.microsoft.com/office/drawing/2012/chart" uri="{CE6537A1-D6FC-4f65-9D91-7224C49458BB}">
                  <c15:layout/>
                </c:ext>
              </c:extLst>
            </c:dLbl>
            <c:dLbl>
              <c:idx val="1"/>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r>
                      <a:rPr lang="en-US" sz="14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–0.30</a:t>
                    </a:r>
                    <a:endParaRPr lang="en-US" sz="1400" b="0" i="0" u="none" strike="noStrike" kern="1200" baseline="0" dirty="0" smtClean="0">
                      <a:solidFill>
                        <a:prstClr val="black">
                          <a:lumMod val="65000"/>
                          <a:lumOff val="35000"/>
                        </a:prstClr>
                      </a:solidFill>
                    </a:endParaRPr>
                  </a:p>
                </c:rich>
              </c:tx>
              <c:numFmt formatCode="#,##0.00" sourceLinked="0"/>
              <c:spPr>
                <a:noFill/>
                <a:ln>
                  <a:noFill/>
                </a:ln>
                <a:effectLst/>
              </c:spPr>
              <c:showVal val="1"/>
              <c:extLst>
                <c:ext xmlns:c15="http://schemas.microsoft.com/office/drawing/2012/chart" uri="{CE6537A1-D6FC-4f65-9D91-7224C49458BB}">
                  <c15:layout/>
                </c:ext>
              </c:extLst>
            </c:dLbl>
            <c:numFmt formatCode="#,##0.00" sourceLinked="0"/>
            <c:spPr>
              <a:noFill/>
              <a:ln>
                <a:noFill/>
              </a:ln>
              <a:effectLst/>
            </c:spPr>
            <c:txPr>
              <a:bodyPr wrap="square" lIns="38100" tIns="19050" rIns="38100" bIns="19050" anchor="ctr">
                <a:spAutoFit/>
              </a:bodyPr>
              <a:lstStyle/>
              <a:p>
                <a:pPr>
                  <a:defRPr sz="1400">
                    <a:solidFill>
                      <a:schemeClr val="tx1">
                        <a:lumMod val="65000"/>
                        <a:lumOff val="35000"/>
                      </a:schemeClr>
                    </a:solidFill>
                  </a:defRPr>
                </a:pPr>
                <a:endParaRPr lang="en-US"/>
              </a:p>
            </c:txPr>
            <c:showVal val="1"/>
            <c:extLst>
              <c:ext xmlns:c15="http://schemas.microsoft.com/office/drawing/2012/chart" uri="{CE6537A1-D6FC-4f65-9D91-7224C49458BB}">
                <c15:showLeaderLines val="0"/>
              </c:ext>
            </c:extLst>
          </c:dLbls>
          <c:cat>
            <c:strRef>
              <c:f>Sheet1!$A$6:$A$7</c:f>
              <c:strCache>
                <c:ptCount val="2"/>
                <c:pt idx="0">
                  <c:v>ED4</c:v>
                </c:pt>
                <c:pt idx="1">
                  <c:v>ED JP1</c:v>
                </c:pt>
              </c:strCache>
            </c:strRef>
          </c:cat>
          <c:val>
            <c:numRef>
              <c:f>Sheet1!$B$6:$B$7</c:f>
              <c:numCache>
                <c:formatCode>General</c:formatCode>
                <c:ptCount val="2"/>
                <c:pt idx="0">
                  <c:v>-0.4</c:v>
                </c:pt>
                <c:pt idx="1">
                  <c:v>-0.30000000000000032</c:v>
                </c:pt>
              </c:numCache>
            </c:numRef>
          </c:val>
        </c:ser>
        <c:ser>
          <c:idx val="1"/>
          <c:order val="1"/>
          <c:tx>
            <c:strRef>
              <c:f>Sheet1!$C$1</c:f>
              <c:strCache>
                <c:ptCount val="1"/>
                <c:pt idx="0">
                  <c:v>Lantus®</c:v>
                </c:pt>
              </c:strCache>
            </c:strRef>
          </c:tx>
          <c:spPr>
            <a:solidFill>
              <a:srgbClr val="0092D0"/>
            </a:solidFill>
            <a:ln>
              <a:solidFill>
                <a:srgbClr val="002060"/>
              </a:solidFill>
            </a:ln>
          </c:spPr>
          <c:dLbls>
            <c:dLbl>
              <c:idx val="0"/>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r>
                      <a:rPr lang="en-US" sz="14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–0.44</a:t>
                    </a:r>
                    <a:endParaRPr lang="en-US" sz="1400" b="0" i="0" u="none" strike="noStrike" kern="1200" baseline="0" dirty="0" smtClean="0">
                      <a:solidFill>
                        <a:prstClr val="black">
                          <a:lumMod val="65000"/>
                          <a:lumOff val="35000"/>
                        </a:prstClr>
                      </a:solidFill>
                    </a:endParaRPr>
                  </a:p>
                </c:rich>
              </c:tx>
              <c:spPr>
                <a:noFill/>
                <a:ln>
                  <a:noFill/>
                </a:ln>
                <a:effectLst/>
              </c:spPr>
              <c:showVal val="1"/>
              <c:extLst>
                <c:ext xmlns:c15="http://schemas.microsoft.com/office/drawing/2012/chart" uri="{CE6537A1-D6FC-4f65-9D91-7224C49458BB}">
                  <c15:layout/>
                </c:ext>
              </c:extLst>
            </c:dLbl>
            <c:dLbl>
              <c:idx val="1"/>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lumMod val="65000"/>
                            <a:lumOff val="35000"/>
                          </a:prstClr>
                        </a:solidFill>
                        <a:latin typeface="+mn-lt"/>
                        <a:ea typeface="+mn-ea"/>
                        <a:cs typeface="+mn-cs"/>
                      </a:defRPr>
                    </a:pPr>
                    <a:r>
                      <a:rPr lang="en-US" sz="1400" b="0" i="0" u="none" strike="noStrike" kern="1200" baseline="0" dirty="0" smtClean="0">
                        <a:solidFill>
                          <a:prstClr val="black">
                            <a:lumMod val="65000"/>
                            <a:lumOff val="35000"/>
                          </a:prstClr>
                        </a:solidFill>
                        <a:latin typeface="Arial" panose="020B0604020202020204" pitchFamily="34" charset="0"/>
                        <a:cs typeface="Arial" panose="020B0604020202020204" pitchFamily="34" charset="0"/>
                      </a:rPr>
                      <a:t>–0.43</a:t>
                    </a:r>
                    <a:endParaRPr lang="en-US" sz="1400" b="0" i="0" u="none" strike="noStrike" kern="1200" baseline="0" dirty="0" smtClean="0">
                      <a:solidFill>
                        <a:prstClr val="black">
                          <a:lumMod val="65000"/>
                          <a:lumOff val="35000"/>
                        </a:prstClr>
                      </a:solidFill>
                    </a:endParaRPr>
                  </a:p>
                </c:rich>
              </c:tx>
              <c:spPr>
                <a:noFill/>
                <a:ln>
                  <a:noFill/>
                </a:ln>
                <a:effectLst/>
              </c:spPr>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solidFill>
                      <a:schemeClr val="tx1">
                        <a:lumMod val="65000"/>
                        <a:lumOff val="35000"/>
                      </a:schemeClr>
                    </a:solidFill>
                  </a:defRPr>
                </a:pPr>
                <a:endParaRPr lang="en-US"/>
              </a:p>
            </c:txPr>
            <c:showVal val="1"/>
            <c:extLst>
              <c:ext xmlns:c15="http://schemas.microsoft.com/office/drawing/2012/chart" uri="{CE6537A1-D6FC-4f65-9D91-7224C49458BB}">
                <c15:showLeaderLines val="0"/>
              </c:ext>
            </c:extLst>
          </c:dLbls>
          <c:cat>
            <c:strRef>
              <c:f>Sheet1!$A$6:$A$7</c:f>
              <c:strCache>
                <c:ptCount val="2"/>
                <c:pt idx="0">
                  <c:v>ED4</c:v>
                </c:pt>
                <c:pt idx="1">
                  <c:v>ED JP1</c:v>
                </c:pt>
              </c:strCache>
            </c:strRef>
          </c:cat>
          <c:val>
            <c:numRef>
              <c:f>Sheet1!$C$6:$C$7</c:f>
              <c:numCache>
                <c:formatCode>General</c:formatCode>
                <c:ptCount val="2"/>
                <c:pt idx="0">
                  <c:v>-0.44</c:v>
                </c:pt>
                <c:pt idx="1">
                  <c:v>-0.43000000000000038</c:v>
                </c:pt>
              </c:numCache>
            </c:numRef>
          </c:val>
        </c:ser>
        <c:dLbls/>
        <c:gapWidth val="219"/>
        <c:overlap val="-27"/>
        <c:axId val="137982720"/>
        <c:axId val="137984256"/>
      </c:barChart>
      <c:catAx>
        <c:axId val="137982720"/>
        <c:scaling>
          <c:orientation val="minMax"/>
        </c:scaling>
        <c:axPos val="b"/>
        <c:numFmt formatCode="General" sourceLinked="1"/>
        <c:majorTickMark val="in"/>
        <c:tickLblPos val="none"/>
        <c:spPr>
          <a:noFill/>
          <a:ln w="28575" cap="sq" cmpd="sng" algn="ctr">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crossAx val="137984256"/>
        <c:crosses val="autoZero"/>
        <c:auto val="1"/>
        <c:lblAlgn val="ctr"/>
        <c:lblOffset val="100"/>
      </c:catAx>
      <c:valAx>
        <c:axId val="137984256"/>
        <c:scaling>
          <c:orientation val="minMax"/>
          <c:max val="0"/>
          <c:min val="-1.5"/>
        </c:scaling>
        <c:axPos val="l"/>
        <c:numFmt formatCode="General" sourceLinked="1"/>
        <c:tickLblPos val="nextTo"/>
        <c:spPr>
          <a:noFill/>
          <a:ln w="28575" cap="sq">
            <a:solidFill>
              <a:schemeClr val="tx1">
                <a:lumMod val="65000"/>
                <a:lumOff val="35000"/>
              </a:schemeClr>
            </a:solidFill>
            <a:miter lim="800000"/>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982720"/>
        <c:crosses val="autoZero"/>
        <c:crossBetween val="between"/>
        <c:majorUnit val="0.5"/>
      </c:valAx>
      <c:spPr>
        <a:noFill/>
        <a:ln w="25345">
          <a:noFill/>
        </a:ln>
      </c:spPr>
    </c:plotArea>
    <c:plotVisOnly val="1"/>
    <c:dispBlanksAs val="gap"/>
  </c:chart>
  <c:spPr>
    <a:noFill/>
    <a:ln>
      <a:noFill/>
    </a:ln>
  </c:spPr>
  <c:txPr>
    <a:bodyPr/>
    <a:lstStyle/>
    <a:p>
      <a:pPr>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0.0607</cdr:x>
      <cdr:y>0.25064</cdr:y>
    </cdr:from>
    <cdr:to>
      <cdr:x>0.5484</cdr:x>
      <cdr:y>0.33024</cdr:y>
    </cdr:to>
    <cdr:sp macro="" textlink="">
      <cdr:nvSpPr>
        <cdr:cNvPr id="6" name="TextBox 1"/>
        <cdr:cNvSpPr txBox="1"/>
      </cdr:nvSpPr>
      <cdr:spPr>
        <a:xfrm xmlns:a="http://schemas.openxmlformats.org/drawingml/2006/main">
          <a:off x="447663" y="775298"/>
          <a:ext cx="3596795" cy="246221"/>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BB T1 LONG</a:t>
          </a:r>
          <a:r>
            <a:rPr lang="en-GB" sz="1000" baseline="30000" dirty="0" smtClean="0">
              <a:solidFill>
                <a:schemeClr val="tx1"/>
              </a:solidFill>
            </a:rPr>
            <a:t>2</a:t>
          </a:r>
          <a:r>
            <a:rPr lang="en-GB" sz="1000" b="0" dirty="0" smtClean="0">
              <a:solidFill>
                <a:schemeClr val="tx1"/>
              </a:solidFill>
            </a:rPr>
            <a:t> (52)</a:t>
          </a:r>
        </a:p>
      </cdr:txBody>
    </cdr:sp>
  </cdr:relSizeAnchor>
  <cdr:relSizeAnchor xmlns:cdr="http://schemas.openxmlformats.org/drawingml/2006/chartDrawing">
    <cdr:from>
      <cdr:x>0.06029</cdr:x>
      <cdr:y>0.09865</cdr:y>
    </cdr:from>
    <cdr:to>
      <cdr:x>0.43091</cdr:x>
      <cdr:y>0.17825</cdr:y>
    </cdr:to>
    <cdr:sp macro="" textlink="">
      <cdr:nvSpPr>
        <cdr:cNvPr id="14" name="TextBox 1"/>
        <cdr:cNvSpPr txBox="1"/>
      </cdr:nvSpPr>
      <cdr:spPr>
        <a:xfrm xmlns:a="http://schemas.openxmlformats.org/drawingml/2006/main">
          <a:off x="444636" y="305141"/>
          <a:ext cx="2733328" cy="246222"/>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b="1" dirty="0" smtClean="0">
              <a:solidFill>
                <a:schemeClr val="accent2"/>
              </a:solidFill>
            </a:rPr>
            <a:t>Trial ID (</a:t>
          </a:r>
          <a:r>
            <a:rPr lang="en-GB" sz="1000" b="1" dirty="0" err="1" smtClean="0">
              <a:solidFill>
                <a:schemeClr val="accent2"/>
              </a:solidFill>
            </a:rPr>
            <a:t>wks</a:t>
          </a:r>
          <a:r>
            <a:rPr lang="en-GB" sz="1000" b="1" dirty="0" smtClean="0">
              <a:solidFill>
                <a:schemeClr val="accent2"/>
              </a:solidFill>
            </a:rPr>
            <a:t>)</a:t>
          </a:r>
        </a:p>
      </cdr:txBody>
    </cdr:sp>
  </cdr:relSizeAnchor>
  <cdr:relSizeAnchor xmlns:cdr="http://schemas.openxmlformats.org/drawingml/2006/chartDrawing">
    <cdr:from>
      <cdr:x>0.0607</cdr:x>
      <cdr:y>0.32802</cdr:y>
    </cdr:from>
    <cdr:to>
      <cdr:x>0.5484</cdr:x>
      <cdr:y>0.41484</cdr:y>
    </cdr:to>
    <cdr:sp macro="" textlink="">
      <cdr:nvSpPr>
        <cdr:cNvPr id="22" name="TextBox 1"/>
        <cdr:cNvSpPr txBox="1"/>
      </cdr:nvSpPr>
      <cdr:spPr>
        <a:xfrm xmlns:a="http://schemas.openxmlformats.org/drawingml/2006/main">
          <a:off x="447663" y="1014652"/>
          <a:ext cx="3596795" cy="268542"/>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FLEX T1</a:t>
          </a:r>
          <a:r>
            <a:rPr lang="en-GB" sz="1000"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baseline="30000" dirty="0" smtClean="0">
              <a:solidFill>
                <a:schemeClr val="tx1"/>
              </a:solidFill>
            </a:rPr>
            <a:t>1</a:t>
          </a:r>
          <a:r>
            <a:rPr lang="en-GB" sz="1000" b="0" dirty="0" smtClean="0">
              <a:solidFill>
                <a:schemeClr val="tx1"/>
              </a:solidFill>
            </a:rPr>
            <a:t> (26)</a:t>
          </a:r>
        </a:p>
      </cdr:txBody>
    </cdr:sp>
  </cdr:relSizeAnchor>
  <cdr:relSizeAnchor xmlns:cdr="http://schemas.openxmlformats.org/drawingml/2006/chartDrawing">
    <cdr:from>
      <cdr:x>0.0607</cdr:x>
      <cdr:y>0.40762</cdr:y>
    </cdr:from>
    <cdr:to>
      <cdr:x>0.64107</cdr:x>
      <cdr:y>0.49444</cdr:y>
    </cdr:to>
    <cdr:sp macro="" textlink="">
      <cdr:nvSpPr>
        <cdr:cNvPr id="23" name="TextBox 1"/>
        <cdr:cNvSpPr txBox="1"/>
      </cdr:nvSpPr>
      <cdr:spPr>
        <a:xfrm xmlns:a="http://schemas.openxmlformats.org/drawingml/2006/main">
          <a:off x="447663" y="1260872"/>
          <a:ext cx="4280237" cy="268542"/>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BB T2 LONG</a:t>
          </a:r>
          <a:r>
            <a:rPr lang="en-GB" sz="1000" baseline="30000" dirty="0" smtClean="0">
              <a:solidFill>
                <a:schemeClr val="tx1"/>
              </a:solidFill>
            </a:rPr>
            <a:t>3</a:t>
          </a:r>
          <a:r>
            <a:rPr lang="en-GB" sz="1000" b="0" dirty="0" smtClean="0">
              <a:solidFill>
                <a:schemeClr val="tx1"/>
              </a:solidFill>
            </a:rPr>
            <a:t> (52)</a:t>
          </a:r>
        </a:p>
      </cdr:txBody>
    </cdr:sp>
  </cdr:relSizeAnchor>
  <cdr:relSizeAnchor xmlns:cdr="http://schemas.openxmlformats.org/drawingml/2006/chartDrawing">
    <cdr:from>
      <cdr:x>0.0607</cdr:x>
      <cdr:y>0.49444</cdr:y>
    </cdr:from>
    <cdr:to>
      <cdr:x>0.5484</cdr:x>
      <cdr:y>0.58105</cdr:y>
    </cdr:to>
    <cdr:sp macro="" textlink="">
      <cdr:nvSpPr>
        <cdr:cNvPr id="24" name="TextBox 1"/>
        <cdr:cNvSpPr txBox="1"/>
      </cdr:nvSpPr>
      <cdr:spPr>
        <a:xfrm xmlns:a="http://schemas.openxmlformats.org/drawingml/2006/main">
          <a:off x="447663" y="1529414"/>
          <a:ext cx="3596795" cy="26792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ONCE LONG</a:t>
          </a:r>
          <a:r>
            <a:rPr lang="en-GB" sz="1000" baseline="30000" dirty="0" smtClean="0">
              <a:solidFill>
                <a:schemeClr val="tx1"/>
              </a:solidFill>
            </a:rPr>
            <a:t>4</a:t>
          </a:r>
          <a:r>
            <a:rPr lang="en-GB" sz="1000" b="0" dirty="0" smtClean="0">
              <a:solidFill>
                <a:schemeClr val="tx1"/>
              </a:solidFill>
            </a:rPr>
            <a:t> (52)</a:t>
          </a:r>
        </a:p>
      </cdr:txBody>
    </cdr:sp>
  </cdr:relSizeAnchor>
  <cdr:relSizeAnchor xmlns:cdr="http://schemas.openxmlformats.org/drawingml/2006/chartDrawing">
    <cdr:from>
      <cdr:x>0.0607</cdr:x>
      <cdr:y>0.58105</cdr:y>
    </cdr:from>
    <cdr:to>
      <cdr:x>0.5484</cdr:x>
      <cdr:y>0.65949</cdr:y>
    </cdr:to>
    <cdr:sp macro="" textlink="">
      <cdr:nvSpPr>
        <cdr:cNvPr id="29" name="TextBox 1"/>
        <cdr:cNvSpPr txBox="1"/>
      </cdr:nvSpPr>
      <cdr:spPr>
        <a:xfrm xmlns:a="http://schemas.openxmlformats.org/drawingml/2006/main">
          <a:off x="447663" y="1797341"/>
          <a:ext cx="3596795" cy="242625"/>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LOW VOLUME</a:t>
          </a:r>
          <a:r>
            <a:rPr lang="en-GB" sz="1000" baseline="30000" dirty="0" smtClean="0">
              <a:solidFill>
                <a:schemeClr val="tx1"/>
              </a:solidFill>
            </a:rPr>
            <a:t>5</a:t>
          </a:r>
          <a:r>
            <a:rPr lang="en-GB" sz="1000" b="0" dirty="0" smtClean="0">
              <a:solidFill>
                <a:schemeClr val="tx1"/>
              </a:solidFill>
            </a:rPr>
            <a:t> (26)</a:t>
          </a:r>
        </a:p>
      </cdr:txBody>
    </cdr:sp>
  </cdr:relSizeAnchor>
  <cdr:relSizeAnchor xmlns:cdr="http://schemas.openxmlformats.org/drawingml/2006/chartDrawing">
    <cdr:from>
      <cdr:x>0.0607</cdr:x>
      <cdr:y>0.66469</cdr:y>
    </cdr:from>
    <cdr:to>
      <cdr:x>0.5484</cdr:x>
      <cdr:y>0.75524</cdr:y>
    </cdr:to>
    <cdr:sp macro="" textlink="">
      <cdr:nvSpPr>
        <cdr:cNvPr id="30" name="TextBox 1"/>
        <cdr:cNvSpPr txBox="1"/>
      </cdr:nvSpPr>
      <cdr:spPr>
        <a:xfrm xmlns:a="http://schemas.openxmlformats.org/drawingml/2006/main">
          <a:off x="447663" y="2056052"/>
          <a:ext cx="3596795" cy="280103"/>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ONCE ASIA</a:t>
          </a:r>
          <a:r>
            <a:rPr lang="en-GB" sz="1000" baseline="30000" dirty="0" smtClean="0">
              <a:solidFill>
                <a:schemeClr val="tx1"/>
              </a:solidFill>
            </a:rPr>
            <a:t>6</a:t>
          </a:r>
          <a:r>
            <a:rPr lang="en-GB" sz="1000" b="0" dirty="0" smtClean="0">
              <a:solidFill>
                <a:schemeClr val="tx1"/>
              </a:solidFill>
            </a:rPr>
            <a:t> (26)</a:t>
          </a:r>
        </a:p>
      </cdr:txBody>
    </cdr:sp>
  </cdr:relSizeAnchor>
  <cdr:relSizeAnchor xmlns:cdr="http://schemas.openxmlformats.org/drawingml/2006/chartDrawing">
    <cdr:from>
      <cdr:x>0.0607</cdr:x>
      <cdr:y>0.75718</cdr:y>
    </cdr:from>
    <cdr:to>
      <cdr:x>0.5484</cdr:x>
      <cdr:y>0.83678</cdr:y>
    </cdr:to>
    <cdr:sp macro="" textlink="">
      <cdr:nvSpPr>
        <cdr:cNvPr id="31" name="TextBox 1"/>
        <cdr:cNvSpPr txBox="1"/>
      </cdr:nvSpPr>
      <cdr:spPr>
        <a:xfrm xmlns:a="http://schemas.openxmlformats.org/drawingml/2006/main">
          <a:off x="447663" y="2342138"/>
          <a:ext cx="3596795" cy="246221"/>
        </a:xfrm>
        <a:prstGeom xmlns:a="http://schemas.openxmlformats.org/drawingml/2006/main" prst="rect">
          <a:avLst/>
        </a:prstGeom>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smtClean="0">
              <a:solidFill>
                <a:schemeClr val="tx1"/>
              </a:solidFill>
            </a:rPr>
            <a:t>BEGIN FLEX T2</a:t>
          </a:r>
          <a:r>
            <a:rPr lang="en-GB" sz="1000" baseline="30000" dirty="0" smtClean="0">
              <a:solidFill>
                <a:schemeClr val="tx1"/>
              </a:solidFill>
            </a:rPr>
            <a:t>1</a:t>
          </a:r>
          <a:r>
            <a:rPr lang="en-GB" sz="1000" b="0" dirty="0" smtClean="0">
              <a:solidFill>
                <a:schemeClr val="tx1"/>
              </a:solidFill>
            </a:rPr>
            <a:t> (26)</a:t>
          </a:r>
        </a:p>
      </cdr:txBody>
    </cdr:sp>
  </cdr:relSizeAnchor>
  <cdr:relSizeAnchor xmlns:cdr="http://schemas.openxmlformats.org/drawingml/2006/chartDrawing">
    <cdr:from>
      <cdr:x>0.78395</cdr:x>
      <cdr:y>0.08773</cdr:y>
    </cdr:from>
    <cdr:to>
      <cdr:x>0.99757</cdr:x>
      <cdr:y>0.17991</cdr:y>
    </cdr:to>
    <cdr:sp macro="" textlink="">
      <cdr:nvSpPr>
        <cdr:cNvPr id="5" name="TextBox 4"/>
        <cdr:cNvSpPr txBox="1"/>
      </cdr:nvSpPr>
      <cdr:spPr>
        <a:xfrm xmlns:a="http://schemas.openxmlformats.org/drawingml/2006/main">
          <a:off x="5781623" y="271369"/>
          <a:ext cx="1575450" cy="285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000" b="1" dirty="0" smtClean="0">
              <a:solidFill>
                <a:schemeClr val="accent2"/>
              </a:solidFill>
            </a:rPr>
            <a:t>Rate ratio [95% CI]</a:t>
          </a:r>
          <a:endParaRPr lang="en-GB" sz="1000" b="1" dirty="0">
            <a:solidFill>
              <a:schemeClr val="accent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0.11386</cdr:x>
      <cdr:y>0.18702</cdr:y>
    </cdr:from>
    <cdr:to>
      <cdr:x>0.38053</cdr:x>
      <cdr:y>0.36937</cdr:y>
    </cdr:to>
    <cdr:sp macro="" textlink="">
      <cdr:nvSpPr>
        <cdr:cNvPr id="2" name="TextBox 1"/>
        <cdr:cNvSpPr txBox="1"/>
      </cdr:nvSpPr>
      <cdr:spPr>
        <a:xfrm xmlns:a="http://schemas.openxmlformats.org/drawingml/2006/main">
          <a:off x="992681" y="739929"/>
          <a:ext cx="2324944" cy="72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CA" sz="1000" b="0" dirty="0" smtClean="0">
              <a:solidFill>
                <a:srgbClr val="FF0000"/>
              </a:solidFill>
              <a:latin typeface="Arial" panose="020B0604020202020204" pitchFamily="34" charset="0"/>
              <a:cs typeface="Arial" panose="020B0604020202020204" pitchFamily="34" charset="0"/>
            </a:rPr>
            <a:t>RR 0.91</a:t>
          </a:r>
        </a:p>
        <a:p xmlns:a="http://schemas.openxmlformats.org/drawingml/2006/main">
          <a:pPr algn="ctr"/>
          <a:r>
            <a:rPr lang="en-CA" sz="1000" b="0" dirty="0" smtClean="0">
              <a:solidFill>
                <a:srgbClr val="FF0000"/>
              </a:solidFill>
              <a:latin typeface="Arial" panose="020B0604020202020204" pitchFamily="34" charset="0"/>
              <a:cs typeface="Arial" panose="020B0604020202020204" pitchFamily="34" charset="0"/>
            </a:rPr>
            <a:t>(95% CI: 0.87, 0.96)</a:t>
          </a:r>
          <a:r>
            <a:rPr lang="en-CA" sz="1000" b="0" baseline="30000" dirty="0" smtClean="0">
              <a:solidFill>
                <a:srgbClr val="FF0000"/>
              </a:solidFill>
              <a:latin typeface="Arial" panose="020B0604020202020204" pitchFamily="34" charset="0"/>
              <a:cs typeface="Arial" panose="020B0604020202020204" pitchFamily="34" charset="0"/>
            </a:rPr>
            <a:t>†</a:t>
          </a:r>
          <a:endParaRPr lang="en-CA" sz="1000" b="0" baseline="30000"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0.41444</cdr:x>
      <cdr:y>0.27239</cdr:y>
    </cdr:from>
    <cdr:to>
      <cdr:x>0.68111</cdr:x>
      <cdr:y>0.4485</cdr:y>
    </cdr:to>
    <cdr:sp macro="" textlink="">
      <cdr:nvSpPr>
        <cdr:cNvPr id="3" name="TextBox 1"/>
        <cdr:cNvSpPr txBox="1"/>
      </cdr:nvSpPr>
      <cdr:spPr>
        <a:xfrm xmlns:a="http://schemas.openxmlformats.org/drawingml/2006/main">
          <a:off x="2709950" y="808269"/>
          <a:ext cx="1743708" cy="5225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b="0" dirty="0" smtClean="0">
              <a:solidFill>
                <a:srgbClr val="FF0000"/>
              </a:solidFill>
              <a:latin typeface="Arial" panose="020B0604020202020204" pitchFamily="34" charset="0"/>
              <a:cs typeface="Arial" panose="020B0604020202020204" pitchFamily="34" charset="0"/>
            </a:rPr>
            <a:t>RR 0.83</a:t>
          </a:r>
        </a:p>
        <a:p xmlns:a="http://schemas.openxmlformats.org/drawingml/2006/main">
          <a:pPr algn="ctr"/>
          <a:r>
            <a:rPr lang="en-CA" sz="1000" b="0" dirty="0" smtClean="0">
              <a:solidFill>
                <a:srgbClr val="FF0000"/>
              </a:solidFill>
              <a:latin typeface="Arial" panose="020B0604020202020204" pitchFamily="34" charset="0"/>
              <a:cs typeface="Arial" panose="020B0604020202020204" pitchFamily="34" charset="0"/>
            </a:rPr>
            <a:t>(95% CI: 0.7, 0.89)</a:t>
          </a:r>
          <a:r>
            <a:rPr lang="en-CA" sz="1000" b="0" baseline="30000" dirty="0" smtClean="0">
              <a:solidFill>
                <a:srgbClr val="FF0000"/>
              </a:solidFill>
              <a:latin typeface="Arial" panose="020B0604020202020204" pitchFamily="34" charset="0"/>
              <a:cs typeface="Arial" panose="020B0604020202020204" pitchFamily="34" charset="0"/>
            </a:rPr>
            <a:t>†</a:t>
          </a:r>
          <a:endParaRPr lang="en-CA" sz="1000" b="0" baseline="30000"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0.44642</cdr:x>
      <cdr:y>0.45289</cdr:y>
    </cdr:from>
    <cdr:to>
      <cdr:x>0.54247</cdr:x>
      <cdr:y>0.5334</cdr:y>
    </cdr:to>
    <cdr:sp macro="" textlink="">
      <cdr:nvSpPr>
        <cdr:cNvPr id="4" name="TextBox 23"/>
        <cdr:cNvSpPr txBox="1"/>
      </cdr:nvSpPr>
      <cdr:spPr>
        <a:xfrm xmlns:a="http://schemas.openxmlformats.org/drawingml/2006/main">
          <a:off x="3892082" y="1791814"/>
          <a:ext cx="837406" cy="3185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70" b="0" dirty="0" smtClean="0">
              <a:solidFill>
                <a:schemeClr val="bg1"/>
              </a:solidFill>
              <a:latin typeface="Arial" panose="020B0604020202020204" pitchFamily="34" charset="0"/>
              <a:cs typeface="Arial" panose="020B0604020202020204" pitchFamily="34" charset="0"/>
            </a:rPr>
            <a:t>54.1</a:t>
          </a:r>
          <a:endParaRPr lang="en-CA" sz="1470" b="0"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8C2C8-487B-4C43-99AF-38F13A509E7A}" type="datetimeFigureOut">
              <a:rPr lang="en-US" smtClean="0"/>
              <a:pPr/>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C1075-E086-4F6F-B920-1D47FDF500BB}" type="slidenum">
              <a:rPr lang="en-US" smtClean="0"/>
              <a:pPr/>
              <a:t>‹#›</a:t>
            </a:fld>
            <a:endParaRPr lang="en-US"/>
          </a:p>
        </p:txBody>
      </p:sp>
    </p:spTree>
    <p:extLst>
      <p:ext uri="{BB962C8B-B14F-4D97-AF65-F5344CB8AC3E}">
        <p14:creationId xmlns:p14="http://schemas.microsoft.com/office/powerpoint/2010/main" xmlns="" val="303982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C1075-E086-4F6F-B920-1D47FDF500BB}" type="slidenum">
              <a:rPr lang="en-US" smtClean="0"/>
              <a:pPr/>
              <a:t>3</a:t>
            </a:fld>
            <a:endParaRPr lang="en-US"/>
          </a:p>
        </p:txBody>
      </p:sp>
    </p:spTree>
    <p:extLst>
      <p:ext uri="{BB962C8B-B14F-4D97-AF65-F5344CB8AC3E}">
        <p14:creationId xmlns:p14="http://schemas.microsoft.com/office/powerpoint/2010/main" xmlns="" val="411627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29EB51-440F-4DC2-8959-E3FB685D734B}"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3158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In the clinical development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of insulin </a:t>
            </a:r>
            <a:r>
              <a:rPr lang="en-US" sz="1200" b="0" i="0" u="none" strike="noStrike" kern="1200" baseline="0" dirty="0" err="1" smtClean="0">
                <a:solidFill>
                  <a:schemeClr val="tx1"/>
                </a:solidFill>
                <a:latin typeface="+mn-lt"/>
                <a:ea typeface="+mn-ea"/>
                <a:cs typeface="+mn-cs"/>
              </a:rPr>
              <a:t>degludec</a:t>
            </a:r>
            <a:r>
              <a:rPr lang="en-US" sz="1200" b="0" i="0" u="none" strike="noStrike" kern="1200" baseline="0" dirty="0" smtClean="0">
                <a:solidFill>
                  <a:schemeClr val="tx1"/>
                </a:solidFill>
                <a:latin typeface="+mn-lt"/>
                <a:ea typeface="+mn-ea"/>
                <a:cs typeface="+mn-cs"/>
              </a:rPr>
              <a:t> versus insulin glargine non-inferiority is achieved in terms of HbA1C reduction in all the clinical trials and some of the trials have shown significant reductions in Fasting Plasma Glucose. </a:t>
            </a:r>
            <a:endParaRPr lang="en-GB" dirty="0"/>
          </a:p>
        </p:txBody>
      </p:sp>
      <p:sp>
        <p:nvSpPr>
          <p:cNvPr id="4" name="Slide Number Placeholder 3"/>
          <p:cNvSpPr>
            <a:spLocks noGrp="1"/>
          </p:cNvSpPr>
          <p:nvPr>
            <p:ph type="sldNum" sz="quarter" idx="10"/>
          </p:nvPr>
        </p:nvSpPr>
        <p:spPr/>
        <p:txBody>
          <a:bodyPr/>
          <a:lstStyle/>
          <a:p>
            <a:pPr>
              <a:defRPr/>
            </a:pPr>
            <a:fld id="{ABF6CA62-8FDA-4B5A-971F-D86398D8AB91}" type="slidenum">
              <a:rPr lang="en-GB" smtClean="0">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xmlns="" val="282907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But the </a:t>
            </a:r>
            <a:r>
              <a:rPr lang="en-US" sz="1200" b="0" i="0" u="none" strike="noStrike" kern="1200" baseline="0" dirty="0" err="1" smtClean="0">
                <a:solidFill>
                  <a:schemeClr val="tx1"/>
                </a:solidFill>
                <a:latin typeface="+mn-lt"/>
                <a:ea typeface="+mn-ea"/>
                <a:cs typeface="+mn-cs"/>
              </a:rPr>
              <a:t>glycaemic</a:t>
            </a:r>
            <a:r>
              <a:rPr lang="en-US" sz="1200" b="0" i="0" u="none" strike="noStrike" kern="1200" baseline="0" dirty="0" smtClean="0">
                <a:solidFill>
                  <a:schemeClr val="tx1"/>
                </a:solidFill>
                <a:latin typeface="+mn-lt"/>
                <a:ea typeface="+mn-ea"/>
                <a:cs typeface="+mn-cs"/>
              </a:rPr>
              <a:t> control is obtained at significantly lesser doses in the individual trials and the dose reduction is 12% in Type 1 DM patients and 10% in Type 2 DM patients. </a:t>
            </a:r>
            <a:endParaRPr lang="en-GB" dirty="0" smtClean="0"/>
          </a:p>
          <a:p>
            <a:endParaRPr lang="en-GB" dirty="0"/>
          </a:p>
        </p:txBody>
      </p:sp>
      <p:sp>
        <p:nvSpPr>
          <p:cNvPr id="4" name="Slide Number Placeholder 3"/>
          <p:cNvSpPr>
            <a:spLocks noGrp="1"/>
          </p:cNvSpPr>
          <p:nvPr>
            <p:ph type="sldNum" sz="quarter" idx="10"/>
          </p:nvPr>
        </p:nvSpPr>
        <p:spPr/>
        <p:txBody>
          <a:bodyPr/>
          <a:lstStyle/>
          <a:p>
            <a:pPr>
              <a:buClr>
                <a:srgbClr val="4F81BD"/>
              </a:buClr>
              <a:defRPr/>
            </a:pPr>
            <a:fld id="{ED39A09A-4AAD-4CC8-80EB-B9940A607DE1}" type="slidenum">
              <a:rPr lang="en-GB" smtClean="0">
                <a:solidFill>
                  <a:prstClr val="black"/>
                </a:solidFill>
              </a:rPr>
              <a:pPr>
                <a:buClr>
                  <a:srgbClr val="4F81BD"/>
                </a:buClr>
                <a:defRPr/>
              </a:pPr>
              <a:t>20</a:t>
            </a:fld>
            <a:endParaRPr lang="en-GB" dirty="0">
              <a:solidFill>
                <a:prstClr val="black"/>
              </a:solidFill>
            </a:endParaRPr>
          </a:p>
        </p:txBody>
      </p:sp>
    </p:spTree>
    <p:extLst>
      <p:ext uri="{BB962C8B-B14F-4D97-AF65-F5344CB8AC3E}">
        <p14:creationId xmlns:p14="http://schemas.microsoft.com/office/powerpoint/2010/main" xmlns="" val="121486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a:xfrm>
            <a:off x="691886" y="4022831"/>
            <a:ext cx="5535088" cy="4446286"/>
          </a:xfrm>
        </p:spPr>
        <p:txBody>
          <a:bodyPr>
            <a:normAutofit fontScale="92500"/>
          </a:bodyPr>
          <a:lstStyle/>
          <a:p>
            <a:r>
              <a:rPr lang="en-CA" sz="1100" dirty="0"/>
              <a:t>MACE analysis:</a:t>
            </a:r>
          </a:p>
          <a:p>
            <a:pPr marL="171441" indent="-171441">
              <a:buFont typeface="Arial" pitchFamily="34" charset="0"/>
              <a:buChar char="•"/>
            </a:pPr>
            <a:r>
              <a:rPr lang="en-CA" sz="1100" dirty="0"/>
              <a:t>The </a:t>
            </a:r>
            <a:r>
              <a:rPr lang="en-CA" sz="1100" b="1" dirty="0"/>
              <a:t>original data set</a:t>
            </a:r>
            <a:r>
              <a:rPr lang="en-CA" sz="1100" dirty="0"/>
              <a:t>, included with the company's new drug application on January 31, 2011, contained a total of 3570 patients with type 1 and type 2 diabetes who were exposed to insulin  </a:t>
            </a:r>
            <a:r>
              <a:rPr lang="en-CA" sz="1100" dirty="0" err="1"/>
              <a:t>degludec</a:t>
            </a:r>
            <a:r>
              <a:rPr lang="en-CA" sz="1100" dirty="0"/>
              <a:t> (</a:t>
            </a:r>
            <a:r>
              <a:rPr lang="en-CA" sz="1100" dirty="0" err="1"/>
              <a:t>IDeg</a:t>
            </a:r>
            <a:r>
              <a:rPr lang="en-CA" sz="1100" dirty="0"/>
              <a:t>) or insulin </a:t>
            </a:r>
            <a:r>
              <a:rPr lang="en-CA" sz="1100" dirty="0" err="1"/>
              <a:t>degludec</a:t>
            </a:r>
            <a:r>
              <a:rPr lang="en-CA" sz="1100" dirty="0"/>
              <a:t> with </a:t>
            </a:r>
            <a:r>
              <a:rPr lang="en-CA" sz="1100" dirty="0" err="1"/>
              <a:t>aspart</a:t>
            </a:r>
            <a:r>
              <a:rPr lang="en-CA" sz="1100" dirty="0"/>
              <a:t> (</a:t>
            </a:r>
            <a:r>
              <a:rPr lang="en-CA" sz="1100" dirty="0" err="1"/>
              <a:t>IDegAsp</a:t>
            </a:r>
            <a:r>
              <a:rPr lang="en-CA" sz="1100" dirty="0"/>
              <a:t>) and 1874 patients who were exposed to a comparator (insulin </a:t>
            </a:r>
            <a:r>
              <a:rPr lang="en-CA" sz="1100" dirty="0" err="1"/>
              <a:t>glargine</a:t>
            </a:r>
            <a:r>
              <a:rPr lang="en-CA" sz="1100" dirty="0"/>
              <a:t> 100 U/ml in most of the studies). </a:t>
            </a:r>
          </a:p>
          <a:p>
            <a:pPr marL="171441" indent="-171441">
              <a:buFont typeface="Arial" pitchFamily="34" charset="0"/>
              <a:buChar char="•"/>
            </a:pPr>
            <a:r>
              <a:rPr lang="en-CA" sz="1100" dirty="0"/>
              <a:t>An </a:t>
            </a:r>
            <a:r>
              <a:rPr lang="en-CA" sz="1100" b="1" dirty="0"/>
              <a:t>updated data set</a:t>
            </a:r>
            <a:r>
              <a:rPr lang="en-CA" sz="1100" dirty="0"/>
              <a:t>, submitted at the FDA's request, included extension data from 6 studies and an additional trial, for a total 5153 patients exposed to </a:t>
            </a:r>
            <a:r>
              <a:rPr lang="en-CA" sz="1100" dirty="0" err="1"/>
              <a:t>IDeg</a:t>
            </a:r>
            <a:r>
              <a:rPr lang="en-CA" sz="1100" dirty="0"/>
              <a:t>/</a:t>
            </a:r>
            <a:r>
              <a:rPr lang="en-CA" sz="1100" dirty="0" err="1"/>
              <a:t>IDegAsp</a:t>
            </a:r>
            <a:r>
              <a:rPr lang="en-CA" sz="1100" dirty="0"/>
              <a:t> and 2563 patients exposed to </a:t>
            </a:r>
            <a:r>
              <a:rPr lang="en-CA" sz="1100" dirty="0" err="1"/>
              <a:t>comparators.This</a:t>
            </a:r>
            <a:r>
              <a:rPr lang="en-CA" sz="1100" dirty="0"/>
              <a:t> included events reported up to 30 days after drug discontinuation (instead of 7 days).</a:t>
            </a:r>
          </a:p>
          <a:p>
            <a:pPr marL="168244" indent="-168244">
              <a:buFont typeface="Arial" pitchFamily="34" charset="0"/>
              <a:buChar char="•"/>
            </a:pPr>
            <a:r>
              <a:rPr lang="en-CA" sz="1100" dirty="0"/>
              <a:t>In an updated analysis performed by the FDA, insulin </a:t>
            </a:r>
            <a:r>
              <a:rPr lang="en-CA" sz="1100" dirty="0" err="1"/>
              <a:t>degludec</a:t>
            </a:r>
            <a:r>
              <a:rPr lang="en-CA" sz="1100" dirty="0"/>
              <a:t> (either alone or in combination with </a:t>
            </a:r>
            <a:r>
              <a:rPr lang="en-CA" sz="1100" dirty="0" err="1"/>
              <a:t>aspart</a:t>
            </a:r>
            <a:r>
              <a:rPr lang="en-CA" sz="1100" dirty="0"/>
              <a:t>) conferred a 30% increased risk of MACE+ relative to comparators (HR 1.30, 95% CI 0.88–1.93).</a:t>
            </a:r>
          </a:p>
          <a:p>
            <a:pPr marL="168244" indent="-168244">
              <a:buFont typeface="Arial" pitchFamily="34" charset="0"/>
              <a:buChar char="•"/>
            </a:pPr>
            <a:r>
              <a:rPr lang="en-CA" sz="1100" dirty="0"/>
              <a:t>When unstable angina events were excluded from the composite outcome, the increased risk with insulin </a:t>
            </a:r>
            <a:r>
              <a:rPr lang="en-CA" sz="1100" dirty="0" err="1"/>
              <a:t>degludec</a:t>
            </a:r>
            <a:r>
              <a:rPr lang="en-CA" sz="1100" dirty="0"/>
              <a:t> was 67% (HR 1.67, 95% CI 1.01–2.75).</a:t>
            </a:r>
          </a:p>
          <a:p>
            <a:pPr marL="168244" indent="-168244">
              <a:buFont typeface="Arial" pitchFamily="34" charset="0"/>
              <a:buChar char="•"/>
            </a:pPr>
            <a:r>
              <a:rPr lang="en-CA" sz="1100" dirty="0"/>
              <a:t>When data from all extension trials were excluded, and unstable angina was included, analysis performed by the sponsor gave a HR of 1.13 (95% CI 0.71–1.80), similar to the pre-specified primary analysis (HR 1.10). In view of these findings presented to an advisory panel convened by the FDA in November 2012, all twelve advisors recommended that a dedicated cardiovascular outcomes study should be performed to address these concerns. The committee voted 8–4 in favour of recommending approval of insulin </a:t>
            </a:r>
            <a:r>
              <a:rPr lang="en-CA" sz="1100" dirty="0" err="1"/>
              <a:t>degludec</a:t>
            </a:r>
            <a:r>
              <a:rPr lang="en-CA" sz="1100" dirty="0"/>
              <a:t> with the requirement for a post-marketing cardiovascular outcomes trial. </a:t>
            </a:r>
          </a:p>
          <a:p>
            <a:pPr marL="168244" indent="-168244" defTabSz="897301">
              <a:buFont typeface="Arial" pitchFamily="34" charset="0"/>
              <a:buChar char="•"/>
              <a:defRPr/>
            </a:pPr>
            <a:r>
              <a:rPr lang="en-CA" sz="1100" dirty="0"/>
              <a:t>Advisory committee members agreed that the small absolute number of MACEs (95 with </a:t>
            </a:r>
            <a:r>
              <a:rPr lang="en-CA" sz="1100" dirty="0" err="1"/>
              <a:t>IDeg</a:t>
            </a:r>
            <a:r>
              <a:rPr lang="en-CA" sz="1100" dirty="0"/>
              <a:t>/</a:t>
            </a:r>
            <a:r>
              <a:rPr lang="en-CA" sz="1100" dirty="0" err="1"/>
              <a:t>IDegAsp</a:t>
            </a:r>
            <a:r>
              <a:rPr lang="en-CA" sz="1100" dirty="0"/>
              <a:t> </a:t>
            </a:r>
            <a:r>
              <a:rPr lang="en-CA" sz="1100" dirty="0" err="1"/>
              <a:t>vs</a:t>
            </a:r>
            <a:r>
              <a:rPr lang="en-CA" sz="1100" dirty="0"/>
              <a:t> 37 for comparators, using the definition that included unstable angina) were too small to determine whether the signal was real. Rigorous </a:t>
            </a:r>
            <a:r>
              <a:rPr lang="en-CA" sz="1100" dirty="0" err="1"/>
              <a:t>postmarketing</a:t>
            </a:r>
            <a:r>
              <a:rPr lang="en-CA" sz="1100" dirty="0"/>
              <a:t> analysis of MACE was recommended.</a:t>
            </a:r>
          </a:p>
          <a:p>
            <a:pPr marL="168244" indent="-168244">
              <a:buFont typeface="Arial" pitchFamily="34" charset="0"/>
              <a:buChar char="•"/>
            </a:pPr>
            <a:r>
              <a:rPr lang="en-CA" sz="1100" dirty="0"/>
              <a:t>In February 2013, the FDA requested additional cardiovascular data from a dedicated cardiovascular outcomes trial before insulin </a:t>
            </a:r>
            <a:r>
              <a:rPr lang="en-CA" sz="1100" dirty="0" err="1"/>
              <a:t>degludec</a:t>
            </a:r>
            <a:r>
              <a:rPr lang="en-CA" sz="1100" dirty="0"/>
              <a:t> could be approved in the United States.</a:t>
            </a:r>
          </a:p>
        </p:txBody>
      </p:sp>
      <p:sp>
        <p:nvSpPr>
          <p:cNvPr id="4" name="Slide Number Placeholder 3"/>
          <p:cNvSpPr>
            <a:spLocks noGrp="1"/>
          </p:cNvSpPr>
          <p:nvPr>
            <p:ph type="sldNum" sz="quarter" idx="10"/>
          </p:nvPr>
        </p:nvSpPr>
        <p:spPr/>
        <p:txBody>
          <a:bodyPr/>
          <a:lstStyle/>
          <a:p>
            <a:fld id="{A4DB3580-4E4D-4C59-9248-5C9EA6D39608}"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139857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DB3580-4E4D-4C59-9248-5C9EA6D39608}" type="slidenum">
              <a:rPr lang="en-CA">
                <a:solidFill>
                  <a:prstClr val="black"/>
                </a:solidFill>
              </a:rPr>
              <a:pPr/>
              <a:t>23</a:t>
            </a:fld>
            <a:endParaRPr lang="en-CA">
              <a:solidFill>
                <a:prstClr val="black"/>
              </a:solidFill>
            </a:endParaRPr>
          </a:p>
        </p:txBody>
      </p:sp>
    </p:spTree>
    <p:extLst>
      <p:ext uri="{BB962C8B-B14F-4D97-AF65-F5344CB8AC3E}">
        <p14:creationId xmlns:p14="http://schemas.microsoft.com/office/powerpoint/2010/main" xmlns="" val="287230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pPr marL="171441" indent="-171441">
              <a:buFont typeface="Arial" pitchFamily="34" charset="0"/>
              <a:buChar char="•"/>
            </a:pPr>
            <a:r>
              <a:rPr lang="en-GB" baseline="0" dirty="0" smtClean="0"/>
              <a:t>Titration period: 0-15 weeks of treatment</a:t>
            </a:r>
          </a:p>
          <a:p>
            <a:pPr marL="171441" indent="-171441">
              <a:buFont typeface="Arial" pitchFamily="34" charset="0"/>
              <a:buChar char="•"/>
            </a:pPr>
            <a:r>
              <a:rPr lang="en-GB" baseline="0" dirty="0" smtClean="0"/>
              <a:t>Maintenance period: from 16 weeks to end of treatment</a:t>
            </a:r>
          </a:p>
          <a:p>
            <a:pPr marL="171441" indent="-171441">
              <a:buFont typeface="Arial" pitchFamily="34" charset="0"/>
              <a:buChar char="•"/>
            </a:pPr>
            <a:r>
              <a:rPr lang="en-CA" b="1" dirty="0" smtClean="0"/>
              <a:t>Insulin-naive T2D </a:t>
            </a:r>
            <a:r>
              <a:rPr lang="en-CA" dirty="0" smtClean="0"/>
              <a:t>subjects experienced significantly lower rates of overall confirmed episodes (RR 0.83[0.70;0.98]) and nocturnal confirmed episodes (RR 0.64[0.48;0.86]) with </a:t>
            </a:r>
            <a:r>
              <a:rPr lang="en-CA" dirty="0" err="1" smtClean="0"/>
              <a:t>IDeg</a:t>
            </a:r>
            <a:r>
              <a:rPr lang="en-CA" dirty="0" smtClean="0"/>
              <a:t> than with </a:t>
            </a:r>
            <a:r>
              <a:rPr lang="en-CA" dirty="0" err="1" smtClean="0"/>
              <a:t>glargine</a:t>
            </a:r>
            <a:r>
              <a:rPr lang="en-CA" dirty="0" smtClean="0"/>
              <a:t> 100 U/ml (U100) across the entire treatment period. The majority of these overall confirmed and nocturnal confirmed episodes were symptomatic (53.3%, 69.5% [</a:t>
            </a:r>
            <a:r>
              <a:rPr lang="en-CA" dirty="0" err="1" smtClean="0"/>
              <a:t>IDeg</a:t>
            </a:r>
            <a:r>
              <a:rPr lang="en-CA" dirty="0" smtClean="0"/>
              <a:t>]; 58.4% and 73.6% [U100]). The rates of overall confirmed episodes (RR 0.72[0.58;0.88]) and nocturnal confirmed episodes (RR 0.51[0.36;0.72]) during the maintenance period were even lower with </a:t>
            </a:r>
            <a:r>
              <a:rPr lang="en-CA" dirty="0" err="1" smtClean="0"/>
              <a:t>IDeg</a:t>
            </a:r>
            <a:r>
              <a:rPr lang="en-CA" dirty="0" smtClean="0"/>
              <a:t> than with U100, compared with the titration period. A significantly lower rate of severe episodes (RR 0.14[0.03;0.70]) was reported with </a:t>
            </a:r>
            <a:r>
              <a:rPr lang="en-CA" dirty="0" err="1" smtClean="0"/>
              <a:t>IDeg</a:t>
            </a:r>
            <a:r>
              <a:rPr lang="en-CA" dirty="0" smtClean="0"/>
              <a:t> than with U100 across the entire treatment period.</a:t>
            </a:r>
            <a:endParaRPr lang="en-GB" dirty="0" smtClean="0"/>
          </a:p>
          <a:p>
            <a:pPr marL="171441" indent="-171441">
              <a:buFont typeface="Arial" pitchFamily="34" charset="0"/>
              <a:buChar char="•"/>
            </a:pPr>
            <a:r>
              <a:rPr lang="en-CA" dirty="0" smtClean="0"/>
              <a:t>Significantly lower rates of overall confirmed and nocturnal confirmed episodes were reported with </a:t>
            </a:r>
            <a:r>
              <a:rPr lang="en-CA" dirty="0" err="1" smtClean="0"/>
              <a:t>IDeg</a:t>
            </a:r>
            <a:r>
              <a:rPr lang="en-CA" dirty="0" smtClean="0"/>
              <a:t> than with U100 in the </a:t>
            </a:r>
            <a:r>
              <a:rPr lang="en-CA" b="1" dirty="0" smtClean="0"/>
              <a:t>overall T2D population </a:t>
            </a:r>
            <a:r>
              <a:rPr lang="en-CA" dirty="0" smtClean="0"/>
              <a:t>across the entire treatment period, and these differences were more apparent during the maintenance phase. The majority of these overall confirmed and nocturnal confirmed episodes were symptomatic (71.6 and 80.2% [</a:t>
            </a:r>
            <a:r>
              <a:rPr lang="en-CA" dirty="0" err="1" smtClean="0"/>
              <a:t>IDeg</a:t>
            </a:r>
            <a:r>
              <a:rPr lang="en-CA" dirty="0" smtClean="0"/>
              <a:t>]; 73.6 and 83.0% [U100]). The rate of severe episodes was lower with </a:t>
            </a:r>
            <a:r>
              <a:rPr lang="en-CA" dirty="0" err="1" smtClean="0"/>
              <a:t>IDeg</a:t>
            </a:r>
            <a:r>
              <a:rPr lang="en-CA" dirty="0" smtClean="0"/>
              <a:t> than with U100 across the entire treatment period, although this difference was not statistically significant.</a:t>
            </a:r>
          </a:p>
          <a:p>
            <a:pPr marL="171441" indent="-171441" defTabSz="914350">
              <a:buFont typeface="Arial" pitchFamily="34" charset="0"/>
              <a:buChar char="•"/>
              <a:defRPr/>
            </a:pPr>
            <a:r>
              <a:rPr lang="en-CA" b="1" dirty="0" smtClean="0"/>
              <a:t>The flexible dosing arms of Trial 3668 was excluded from this meta-analysis as this regimen does not reflect the intended use of </a:t>
            </a:r>
            <a:r>
              <a:rPr lang="en-CA" b="1" dirty="0" err="1" smtClean="0"/>
              <a:t>IDeg</a:t>
            </a:r>
            <a:r>
              <a:rPr lang="en-CA" b="1" dirty="0" smtClean="0"/>
              <a:t> in clinical practice.</a:t>
            </a:r>
            <a:endParaRPr lang="en-GB" b="1" dirty="0" smtClean="0"/>
          </a:p>
          <a:p>
            <a:endParaRPr lang="en-CA" dirty="0"/>
          </a:p>
        </p:txBody>
      </p:sp>
      <p:sp>
        <p:nvSpPr>
          <p:cNvPr id="4" name="Slide Number Placeholder 3"/>
          <p:cNvSpPr>
            <a:spLocks noGrp="1"/>
          </p:cNvSpPr>
          <p:nvPr>
            <p:ph type="sldNum" sz="quarter" idx="10"/>
          </p:nvPr>
        </p:nvSpPr>
        <p:spPr/>
        <p:txBody>
          <a:bodyPr/>
          <a:lstStyle/>
          <a:p>
            <a:fld id="{7529EB51-440F-4DC2-8959-E3FB685D734B}" type="slidenum">
              <a:rPr lang="en-CA">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73161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4DB3580-4E4D-4C59-9248-5C9EA6D39608}"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317085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TextEdit="1"/>
          </p:cNvSpPr>
          <p:nvPr>
            <p:ph type="sldImg"/>
          </p:nvPr>
        </p:nvSpPr>
        <p:spPr bwMode="auto">
          <a:xfrm>
            <a:off x="1344613" y="638175"/>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1123" name="Rectangle 3"/>
          <p:cNvSpPr>
            <a:spLocks noGrp="1"/>
          </p:cNvSpPr>
          <p:nvPr>
            <p:ph type="body" idx="1"/>
          </p:nvPr>
        </p:nvSpPr>
        <p:spPr bwMode="auto">
          <a:xfrm>
            <a:off x="690288" y="4021360"/>
            <a:ext cx="5538291" cy="38096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Steady and prolonged PK/PD profile vs Lantus</a:t>
            </a:r>
          </a:p>
          <a:p>
            <a:r>
              <a:rPr lang="en-CA" dirty="0" smtClean="0"/>
              <a:t>Greater consistency over the course of a day- CGM study with more consistent glucose levels throughout the day compared to Lantus (T1D)</a:t>
            </a:r>
          </a:p>
        </p:txBody>
      </p:sp>
    </p:spTree>
    <p:extLst>
      <p:ext uri="{BB962C8B-B14F-4D97-AF65-F5344CB8AC3E}">
        <p14:creationId xmlns:p14="http://schemas.microsoft.com/office/powerpoint/2010/main" xmlns="" val="571731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9259" indent="-287322">
              <a:defRPr>
                <a:solidFill>
                  <a:schemeClr val="tx1"/>
                </a:solidFill>
                <a:latin typeface="Arial" pitchFamily="34" charset="0"/>
                <a:ea typeface="MS PGothic" pitchFamily="34" charset="-128"/>
              </a:defRPr>
            </a:lvl2pPr>
            <a:lvl3pPr marL="1154049" indent="-230176">
              <a:defRPr>
                <a:solidFill>
                  <a:schemeClr val="tx1"/>
                </a:solidFill>
                <a:latin typeface="Arial" pitchFamily="34" charset="0"/>
                <a:ea typeface="MS PGothic" pitchFamily="34" charset="-128"/>
              </a:defRPr>
            </a:lvl3pPr>
            <a:lvl4pPr marL="1615985" indent="-230176">
              <a:defRPr>
                <a:solidFill>
                  <a:schemeClr val="tx1"/>
                </a:solidFill>
                <a:latin typeface="Arial" pitchFamily="34" charset="0"/>
                <a:ea typeface="MS PGothic" pitchFamily="34" charset="-128"/>
              </a:defRPr>
            </a:lvl4pPr>
            <a:lvl5pPr marL="2077923" indent="-230176">
              <a:defRPr>
                <a:solidFill>
                  <a:schemeClr val="tx1"/>
                </a:solidFill>
                <a:latin typeface="Arial" pitchFamily="34" charset="0"/>
                <a:ea typeface="MS PGothic" pitchFamily="34" charset="-128"/>
              </a:defRPr>
            </a:lvl5pPr>
            <a:lvl6pPr marL="2535098" indent="-230176" defTabSz="457175" eaLnBrk="0" fontAlgn="base" hangingPunct="0">
              <a:spcBef>
                <a:spcPct val="0"/>
              </a:spcBef>
              <a:spcAft>
                <a:spcPct val="0"/>
              </a:spcAft>
              <a:defRPr>
                <a:solidFill>
                  <a:schemeClr val="tx1"/>
                </a:solidFill>
                <a:latin typeface="Arial" pitchFamily="34" charset="0"/>
                <a:ea typeface="MS PGothic" pitchFamily="34" charset="-128"/>
              </a:defRPr>
            </a:lvl6pPr>
            <a:lvl7pPr marL="2992272" indent="-230176" defTabSz="457175" eaLnBrk="0" fontAlgn="base" hangingPunct="0">
              <a:spcBef>
                <a:spcPct val="0"/>
              </a:spcBef>
              <a:spcAft>
                <a:spcPct val="0"/>
              </a:spcAft>
              <a:defRPr>
                <a:solidFill>
                  <a:schemeClr val="tx1"/>
                </a:solidFill>
                <a:latin typeface="Arial" pitchFamily="34" charset="0"/>
                <a:ea typeface="MS PGothic" pitchFamily="34" charset="-128"/>
              </a:defRPr>
            </a:lvl7pPr>
            <a:lvl8pPr marL="3449447" indent="-230176" defTabSz="457175" eaLnBrk="0" fontAlgn="base" hangingPunct="0">
              <a:spcBef>
                <a:spcPct val="0"/>
              </a:spcBef>
              <a:spcAft>
                <a:spcPct val="0"/>
              </a:spcAft>
              <a:defRPr>
                <a:solidFill>
                  <a:schemeClr val="tx1"/>
                </a:solidFill>
                <a:latin typeface="Arial" pitchFamily="34" charset="0"/>
                <a:ea typeface="MS PGothic" pitchFamily="34" charset="-128"/>
              </a:defRPr>
            </a:lvl8pPr>
            <a:lvl9pPr marL="3906622" indent="-230176" defTabSz="457175" eaLnBrk="0" fontAlgn="base" hangingPunct="0">
              <a:spcBef>
                <a:spcPct val="0"/>
              </a:spcBef>
              <a:spcAft>
                <a:spcPct val="0"/>
              </a:spcAft>
              <a:defRPr>
                <a:solidFill>
                  <a:schemeClr val="tx1"/>
                </a:solidFill>
                <a:latin typeface="Arial" pitchFamily="34" charset="0"/>
                <a:ea typeface="MS PGothic" pitchFamily="34" charset="-128"/>
              </a:defRPr>
            </a:lvl9pPr>
          </a:lstStyle>
          <a:p>
            <a:fld id="{482F812B-32A2-4CA9-A161-29DDE3DFDEB9}" type="slidenum">
              <a:rPr lang="en-GB" altLang="en-US">
                <a:solidFill>
                  <a:srgbClr val="000000"/>
                </a:solidFill>
                <a:latin typeface="Calibri" pitchFamily="34" charset="0"/>
              </a:rPr>
              <a:pPr/>
              <a:t>32</a:t>
            </a:fld>
            <a:endParaRPr lang="en-GB" altLang="en-US" dirty="0">
              <a:solidFill>
                <a:srgbClr val="000000"/>
              </a:solidFill>
              <a:latin typeface="Calibri" pitchFamily="34" charset="0"/>
            </a:endParaRPr>
          </a:p>
        </p:txBody>
      </p:sp>
      <p:sp>
        <p:nvSpPr>
          <p:cNvPr id="2" name="Notes Placeholder 1"/>
          <p:cNvSpPr>
            <a:spLocks noGrp="1"/>
          </p:cNvSpPr>
          <p:nvPr>
            <p:ph type="body" sz="quarter" idx="10"/>
          </p:nvPr>
        </p:nvSpPr>
        <p:spPr/>
        <p:txBody>
          <a:bodyPr>
            <a:normAutofit fontScale="85000" lnSpcReduction="20000"/>
          </a:bodyPr>
          <a:lstStyle/>
          <a:p>
            <a:pPr>
              <a:defRPr/>
            </a:pPr>
            <a:endParaRPr lang="en-GB" sz="1400" dirty="0">
              <a:ea typeface="ＭＳ Ｐゴシック" charset="0"/>
            </a:endParaRPr>
          </a:p>
          <a:p>
            <a:pPr marL="168244" indent="-168244">
              <a:buFont typeface="Arial" panose="020B0604020202020204" pitchFamily="34" charset="0"/>
              <a:buChar char="•"/>
            </a:pPr>
            <a:r>
              <a:rPr lang="en-GB" dirty="0" smtClean="0"/>
              <a:t>Results of a </a:t>
            </a:r>
            <a:r>
              <a:rPr lang="en-GB" b="1" dirty="0" err="1" smtClean="0"/>
              <a:t>euglycemic</a:t>
            </a:r>
            <a:r>
              <a:rPr lang="en-GB" b="1" dirty="0" smtClean="0"/>
              <a:t> clamp </a:t>
            </a:r>
            <a:r>
              <a:rPr lang="en-GB" dirty="0" smtClean="0"/>
              <a:t>study in type</a:t>
            </a:r>
            <a:r>
              <a:rPr lang="en-GB" baseline="0" dirty="0" smtClean="0"/>
              <a:t> 1 diabetes (T1D) in steady state.</a:t>
            </a:r>
          </a:p>
          <a:p>
            <a:endParaRPr lang="en-GB" baseline="0" dirty="0" smtClean="0"/>
          </a:p>
          <a:p>
            <a:r>
              <a:rPr lang="en-GB" b="1" baseline="0" dirty="0" err="1" smtClean="0">
                <a:solidFill>
                  <a:srgbClr val="002060"/>
                </a:solidFill>
              </a:rPr>
              <a:t>Euglycemic</a:t>
            </a:r>
            <a:r>
              <a:rPr lang="en-GB" b="1" baseline="0" dirty="0" smtClean="0">
                <a:solidFill>
                  <a:srgbClr val="002060"/>
                </a:solidFill>
              </a:rPr>
              <a:t> clamp: a method for quantifying insulin secretion and insulin resistance. </a:t>
            </a:r>
            <a:r>
              <a:rPr lang="en-GB" b="0" baseline="0" dirty="0" smtClean="0">
                <a:solidFill>
                  <a:srgbClr val="002060"/>
                </a:solidFill>
              </a:rPr>
              <a:t>In the </a:t>
            </a:r>
            <a:r>
              <a:rPr lang="en-GB" b="0" baseline="0" dirty="0" err="1" smtClean="0">
                <a:solidFill>
                  <a:srgbClr val="002060"/>
                </a:solidFill>
              </a:rPr>
              <a:t>euglycemic</a:t>
            </a:r>
            <a:r>
              <a:rPr lang="en-GB" b="0" baseline="0" dirty="0" smtClean="0">
                <a:solidFill>
                  <a:srgbClr val="002060"/>
                </a:solidFill>
              </a:rPr>
              <a:t> clamp technique, the </a:t>
            </a:r>
            <a:r>
              <a:rPr lang="en-CA" dirty="0">
                <a:solidFill>
                  <a:srgbClr val="002060"/>
                </a:solidFill>
              </a:rPr>
              <a:t>concentration of plasma insulin  is acutely raised to 100 </a:t>
            </a:r>
            <a:r>
              <a:rPr lang="en-CA" dirty="0" err="1">
                <a:solidFill>
                  <a:srgbClr val="002060"/>
                </a:solidFill>
              </a:rPr>
              <a:t>uU/mL</a:t>
            </a:r>
            <a:r>
              <a:rPr lang="en-CA" dirty="0">
                <a:solidFill>
                  <a:srgbClr val="002060"/>
                </a:solidFill>
              </a:rPr>
              <a:t> and maintained by a continuous infusion of insulin.  Then a variable infusion of glucose is given to keep the plasma glucose concentration constant at basal levels. Under these steady-state conditions of </a:t>
            </a:r>
            <a:r>
              <a:rPr lang="en-CA" dirty="0" err="1">
                <a:solidFill>
                  <a:srgbClr val="002060"/>
                </a:solidFill>
              </a:rPr>
              <a:t>euglycemia</a:t>
            </a:r>
            <a:r>
              <a:rPr lang="en-CA" dirty="0">
                <a:solidFill>
                  <a:srgbClr val="002060"/>
                </a:solidFill>
              </a:rPr>
              <a:t>, the glucose infusion rate equals glucose uptake by all the tissues in the body and is therefore a measure of tissue sensitivity to exogenous insulin. The test therefore tests the amount of glucose needed to compensate for the increased amounts of insulin, thus measuring insulin sensitivity. (</a:t>
            </a:r>
            <a:r>
              <a:rPr lang="en-CA" dirty="0" err="1">
                <a:solidFill>
                  <a:srgbClr val="002060"/>
                </a:solidFill>
              </a:rPr>
              <a:t>DeFronza</a:t>
            </a:r>
            <a:r>
              <a:rPr lang="en-CA" dirty="0">
                <a:solidFill>
                  <a:srgbClr val="002060"/>
                </a:solidFill>
              </a:rPr>
              <a:t> </a:t>
            </a:r>
            <a:r>
              <a:rPr lang="en-CA" i="1" dirty="0">
                <a:solidFill>
                  <a:srgbClr val="002060"/>
                </a:solidFill>
              </a:rPr>
              <a:t>et al</a:t>
            </a:r>
            <a:r>
              <a:rPr lang="en-CA" dirty="0">
                <a:solidFill>
                  <a:srgbClr val="002060"/>
                </a:solidFill>
              </a:rPr>
              <a:t>. </a:t>
            </a:r>
            <a:r>
              <a:rPr lang="de-DE" i="1" dirty="0">
                <a:solidFill>
                  <a:srgbClr val="002060"/>
                </a:solidFill>
              </a:rPr>
              <a:t>Am J Physiol.</a:t>
            </a:r>
            <a:r>
              <a:rPr lang="de-DE" dirty="0">
                <a:solidFill>
                  <a:srgbClr val="002060"/>
                </a:solidFill>
              </a:rPr>
              <a:t> 1979;237(3):E214-223)</a:t>
            </a:r>
            <a:endParaRPr lang="en-GB" b="1" baseline="0" dirty="0" smtClean="0">
              <a:solidFill>
                <a:srgbClr val="002060"/>
              </a:solidFill>
            </a:endParaRPr>
          </a:p>
          <a:p>
            <a:endParaRPr lang="en-GB" baseline="0" dirty="0" smtClean="0"/>
          </a:p>
          <a:p>
            <a:r>
              <a:rPr lang="en-GB" b="1" dirty="0" smtClean="0"/>
              <a:t>Study design: </a:t>
            </a:r>
          </a:p>
          <a:p>
            <a:pPr marL="168244" indent="-168244">
              <a:buFont typeface="Arial" panose="020B0604020202020204" pitchFamily="34" charset="0"/>
              <a:buChar char="•"/>
            </a:pPr>
            <a:r>
              <a:rPr lang="en-CA" dirty="0"/>
              <a:t>A randomized, double-blind, cross-over study (N=30) in 2 parallel cohorts was conducted, applying the </a:t>
            </a:r>
            <a:r>
              <a:rPr lang="en-CA" dirty="0" err="1"/>
              <a:t>euglycemic</a:t>
            </a:r>
            <a:r>
              <a:rPr lang="en-CA" dirty="0"/>
              <a:t> clamp technique over a period of 36 h. </a:t>
            </a:r>
          </a:p>
          <a:p>
            <a:pPr marL="168244" indent="-168244">
              <a:buFont typeface="Arial" panose="020B0604020202020204" pitchFamily="34" charset="0"/>
              <a:buChar char="•"/>
            </a:pPr>
            <a:r>
              <a:rPr lang="en-CA" dirty="0"/>
              <a:t>In this multiple-dose to steady-state study, participants received once-daily subcutaneous administrations (in the evening) of either 0.4 (cohort 1) or 0.6 (cohort 2) units/kg </a:t>
            </a:r>
            <a:r>
              <a:rPr lang="en-CA" dirty="0" smtClean="0"/>
              <a:t>U300 </a:t>
            </a:r>
            <a:r>
              <a:rPr lang="en-CA" dirty="0"/>
              <a:t>for 8 days in one treatment period and 0.4 units/kg </a:t>
            </a:r>
            <a:r>
              <a:rPr lang="en-CA" dirty="0" smtClean="0"/>
              <a:t>U100 </a:t>
            </a:r>
            <a:r>
              <a:rPr lang="en-CA" dirty="0"/>
              <a:t>for 8 days in the other. </a:t>
            </a:r>
          </a:p>
          <a:p>
            <a:pPr marL="168244" indent="-168244">
              <a:buFont typeface="Arial" panose="020B0604020202020204" pitchFamily="34" charset="0"/>
              <a:buChar char="•"/>
            </a:pPr>
            <a:r>
              <a:rPr lang="en-CA" dirty="0"/>
              <a:t>The results of a direct comparison between 0.4 units/kg of each treatment is demonstrated. </a:t>
            </a:r>
          </a:p>
          <a:p>
            <a:pPr marL="168244" indent="-168244">
              <a:buFont typeface="Arial" panose="020B0604020202020204" pitchFamily="34" charset="0"/>
              <a:buChar char="•"/>
            </a:pPr>
            <a:r>
              <a:rPr lang="en-CA" dirty="0"/>
              <a:t>PK and PD assessments performed on the last treatment day included serum insulin measurements and the automated </a:t>
            </a:r>
            <a:r>
              <a:rPr lang="en-CA" dirty="0" err="1"/>
              <a:t>euglycemic</a:t>
            </a:r>
            <a:r>
              <a:rPr lang="en-CA" dirty="0"/>
              <a:t> glucose clamp technique over 36 h.</a:t>
            </a:r>
            <a:endParaRPr lang="en-GB" dirty="0"/>
          </a:p>
          <a:p>
            <a:pPr>
              <a:defRPr/>
            </a:pPr>
            <a:endParaRPr lang="de-DE" sz="1400" b="1" dirty="0" smtClean="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Reference: Arnolds S</a:t>
            </a:r>
            <a:r>
              <a:rPr lang="en-US" sz="1400" baseline="0" dirty="0" smtClean="0"/>
              <a:t> </a:t>
            </a:r>
            <a:r>
              <a:rPr lang="en-US" sz="1400" i="1" baseline="0" dirty="0" smtClean="0"/>
              <a:t>et al. </a:t>
            </a:r>
            <a:r>
              <a:rPr lang="en-US" sz="1400" i="1" baseline="0" dirty="0" err="1" smtClean="0"/>
              <a:t>Int</a:t>
            </a:r>
            <a:r>
              <a:rPr lang="en-US" sz="1400" i="1" baseline="0" dirty="0" smtClean="0"/>
              <a:t> J </a:t>
            </a:r>
            <a:r>
              <a:rPr lang="en-US" sz="1400" i="1" baseline="0" dirty="0" err="1" smtClean="0"/>
              <a:t>Clin</a:t>
            </a:r>
            <a:r>
              <a:rPr lang="en-US" sz="1400" i="1" baseline="0" dirty="0" smtClean="0"/>
              <a:t> </a:t>
            </a:r>
            <a:r>
              <a:rPr lang="en-US" sz="1400" i="1" baseline="0" dirty="0" err="1" smtClean="0"/>
              <a:t>Pract</a:t>
            </a:r>
            <a:r>
              <a:rPr lang="en-US" sz="1400" i="1" baseline="0" dirty="0" smtClean="0"/>
              <a:t>. </a:t>
            </a:r>
            <a:r>
              <a:rPr lang="en-US" sz="1400" i="0" baseline="0" dirty="0" smtClean="0"/>
              <a:t>2010;64(10):1415-1424</a:t>
            </a:r>
            <a:endParaRPr lang="en-US" sz="1400" i="0" dirty="0" smtClean="0"/>
          </a:p>
          <a:p>
            <a:pPr marL="168244" indent="-168244">
              <a:buFont typeface="Arial" pitchFamily="34" charset="0"/>
              <a:buChar char="•"/>
            </a:pPr>
            <a:r>
              <a:rPr lang="en-CA" dirty="0" smtClean="0"/>
              <a:t>PK may be regarded as what the body does to a drug, and PD as what a drug does to the body. </a:t>
            </a:r>
          </a:p>
          <a:p>
            <a:pPr marL="168244" indent="-168244">
              <a:buFont typeface="Arial" pitchFamily="34" charset="0"/>
              <a:buChar char="•"/>
            </a:pPr>
            <a:r>
              <a:rPr lang="en-CA" dirty="0" smtClean="0"/>
              <a:t>PK consists of the relationship between drug input and the concentration achieved with time. </a:t>
            </a:r>
          </a:p>
          <a:p>
            <a:pPr marL="168244" indent="-168244">
              <a:buFont typeface="Arial" pitchFamily="34" charset="0"/>
              <a:buChar char="•"/>
            </a:pPr>
            <a:r>
              <a:rPr lang="en-CA" dirty="0" smtClean="0"/>
              <a:t>PD consists of the relationship between drug concentration and both the intended and adverse effects produced with time.</a:t>
            </a:r>
          </a:p>
          <a:p>
            <a:pPr marL="168244" indent="-168244">
              <a:buFont typeface="Arial" pitchFamily="34" charset="0"/>
              <a:buChar char="•"/>
            </a:pPr>
            <a:r>
              <a:rPr lang="en-CA" dirty="0" smtClean="0"/>
              <a:t>In the case of </a:t>
            </a:r>
            <a:r>
              <a:rPr lang="en-CA" dirty="0" err="1" smtClean="0"/>
              <a:t>insulins</a:t>
            </a:r>
            <a:r>
              <a:rPr lang="en-CA" dirty="0" smtClean="0"/>
              <a:t>, a key PK parameter is serum insulin concentrations (insulin exposure) and a key PD parameter is glucose infusion rate (insulin activity)</a:t>
            </a:r>
          </a:p>
          <a:p>
            <a:endParaRPr lang="en-GB" dirty="0"/>
          </a:p>
        </p:txBody>
      </p:sp>
    </p:spTree>
    <p:extLst>
      <p:ext uri="{BB962C8B-B14F-4D97-AF65-F5344CB8AC3E}">
        <p14:creationId xmlns:p14="http://schemas.microsoft.com/office/powerpoint/2010/main" xmlns="" val="92978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xmlns="" val="112983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298575" y="661988"/>
            <a:ext cx="4586288" cy="3438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fld id="{C654F104-08C7-4395-9B21-36B87483743C}" type="slidenum">
              <a:rPr lang="en-CA">
                <a:solidFill>
                  <a:prstClr val="black"/>
                </a:solidFill>
                <a:latin typeface="Arial" pitchFamily="34" charset="0"/>
              </a:rPr>
              <a:pPr/>
              <a:t>5</a:t>
            </a:fld>
            <a:endParaRPr lang="en-CA" dirty="0">
              <a:solidFill>
                <a:prstClr val="black"/>
              </a:solidFill>
              <a:latin typeface="Arial" pitchFamily="34" charset="0"/>
            </a:endParaRPr>
          </a:p>
        </p:txBody>
      </p:sp>
      <p:sp>
        <p:nvSpPr>
          <p:cNvPr id="2" name="Notes Placeholder 1"/>
          <p:cNvSpPr>
            <a:spLocks noGrp="1"/>
          </p:cNvSpPr>
          <p:nvPr>
            <p:ph type="body" sz="quarter" idx="10"/>
          </p:nvPr>
        </p:nvSpPr>
        <p:spPr/>
        <p:txBody>
          <a:bodyPr/>
          <a:lstStyle/>
          <a:p>
            <a:endParaRPr lang="en-US" dirty="0" smtClean="0"/>
          </a:p>
        </p:txBody>
      </p:sp>
    </p:spTree>
    <p:extLst>
      <p:ext uri="{BB962C8B-B14F-4D97-AF65-F5344CB8AC3E}">
        <p14:creationId xmlns:p14="http://schemas.microsoft.com/office/powerpoint/2010/main" xmlns="" val="300047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203103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36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smtClean="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xmlns="" val="146242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635000"/>
            <a:ext cx="4237038" cy="3176588"/>
          </a:xfrm>
        </p:spPr>
      </p:sp>
      <p:sp>
        <p:nvSpPr>
          <p:cNvPr id="3" name="Notes Placeholder 2"/>
          <p:cNvSpPr>
            <a:spLocks noGrp="1"/>
          </p:cNvSpPr>
          <p:nvPr>
            <p:ph type="body" idx="1"/>
          </p:nvPr>
        </p:nvSpPr>
        <p:spPr/>
        <p:txBody>
          <a:bodyPr/>
          <a:lstStyle/>
          <a:p>
            <a:pPr marL="0" lvl="4" indent="0" algn="l">
              <a:spcBef>
                <a:spcPct val="0"/>
              </a:spcBef>
              <a:spcAft>
                <a:spcPts val="0"/>
              </a:spcAft>
              <a:buClr>
                <a:srgbClr val="FFFFFF"/>
              </a:buClr>
              <a:buFont typeface="Arial" panose="020B0604020202020204" pitchFamily="34" charset="0"/>
              <a:buNone/>
              <a:defRPr/>
            </a:pPr>
            <a:r>
              <a:rPr lang="en-GB" b="1" dirty="0" smtClean="0">
                <a:solidFill>
                  <a:prstClr val="black"/>
                </a:solidFill>
              </a:rPr>
              <a:t>Primary endpoint</a:t>
            </a:r>
            <a:r>
              <a:rPr lang="en-GB" dirty="0" smtClean="0">
                <a:solidFill>
                  <a:prstClr val="black"/>
                </a:solidFill>
              </a:rPr>
              <a:t>: Non-inferiority to U100 in HbA1C reduction at Month 6</a:t>
            </a:r>
            <a:endParaRPr lang="en-US" dirty="0" smtClean="0">
              <a:solidFill>
                <a:prstClr val="black"/>
              </a:solidFill>
            </a:endParaRPr>
          </a:p>
          <a:p>
            <a:pPr marL="0" lvl="4" indent="0" algn="l">
              <a:spcBef>
                <a:spcPct val="0"/>
              </a:spcBef>
              <a:spcAft>
                <a:spcPts val="0"/>
              </a:spcAft>
              <a:buClr>
                <a:srgbClr val="FFFFFF"/>
              </a:buClr>
              <a:buFont typeface="Arial" panose="020B0604020202020204" pitchFamily="34" charset="0"/>
              <a:buNone/>
              <a:defRPr/>
            </a:pPr>
            <a:r>
              <a:rPr lang="en-US" b="1" dirty="0" smtClean="0">
                <a:solidFill>
                  <a:prstClr val="black"/>
                </a:solidFill>
              </a:rPr>
              <a:t>Main secondary endpoint*: </a:t>
            </a:r>
            <a:r>
              <a:rPr lang="en-US" dirty="0" smtClean="0">
                <a:solidFill>
                  <a:prstClr val="black"/>
                </a:solidFill>
              </a:rPr>
              <a:t>Incidence (%) of participants with at least one confirmed (≤3.9 </a:t>
            </a:r>
            <a:r>
              <a:rPr lang="en-US" dirty="0" err="1" smtClean="0">
                <a:solidFill>
                  <a:prstClr val="black"/>
                </a:solidFill>
              </a:rPr>
              <a:t>mmol</a:t>
            </a:r>
            <a:r>
              <a:rPr lang="en-US" dirty="0" smtClean="0">
                <a:solidFill>
                  <a:prstClr val="black"/>
                </a:solidFill>
              </a:rPr>
              <a:t>/L) and/or severe nocturnal (00:00–05:59) hypoglycemia from Week 9 to Month </a:t>
            </a:r>
          </a:p>
          <a:p>
            <a:pPr marL="0" lvl="4" indent="0" algn="l">
              <a:spcBef>
                <a:spcPct val="0"/>
              </a:spcBef>
              <a:spcAft>
                <a:spcPts val="0"/>
              </a:spcAft>
              <a:buClr>
                <a:srgbClr val="FFFFFF"/>
              </a:buClr>
              <a:buFont typeface="Arial" panose="020B0604020202020204" pitchFamily="34" charset="0"/>
              <a:buNone/>
              <a:defRPr/>
            </a:pPr>
            <a:endParaRPr lang="en-GB" dirty="0" smtClean="0"/>
          </a:p>
          <a:p>
            <a:pPr marL="280406" indent="-280406">
              <a:lnSpc>
                <a:spcPts val="1864"/>
              </a:lnSpc>
              <a:buFont typeface="Arial" pitchFamily="34" charset="0"/>
              <a:buChar char="•"/>
            </a:pPr>
            <a:r>
              <a:rPr lang="en-GB" dirty="0" smtClean="0"/>
              <a:t>U300 </a:t>
            </a:r>
            <a:r>
              <a:rPr lang="en-GB" dirty="0"/>
              <a:t>was always given in the evening (for EDITION 4: injection was either in the morning or evening)</a:t>
            </a:r>
          </a:p>
          <a:p>
            <a:pPr marL="280406" indent="-280406">
              <a:lnSpc>
                <a:spcPts val="1864"/>
              </a:lnSpc>
              <a:buFont typeface="Arial" pitchFamily="34" charset="0"/>
              <a:buChar char="•"/>
            </a:pPr>
            <a:r>
              <a:rPr lang="en-GB" dirty="0"/>
              <a:t>Titration steering committee was in place with adjustments at investigators’ discretion for safety</a:t>
            </a:r>
          </a:p>
          <a:p>
            <a:pPr marL="280406" indent="-280406">
              <a:lnSpc>
                <a:spcPts val="1864"/>
              </a:lnSpc>
              <a:buFont typeface="Arial" pitchFamily="34" charset="0"/>
              <a:buChar char="•"/>
            </a:pPr>
            <a:r>
              <a:rPr lang="en-GB" b="1" dirty="0"/>
              <a:t>All means in the analyses are reported as least square means*</a:t>
            </a:r>
          </a:p>
          <a:p>
            <a:pPr marL="280406" indent="-280406" defTabSz="897301">
              <a:lnSpc>
                <a:spcPts val="1864"/>
              </a:lnSpc>
              <a:buFont typeface="Arial" pitchFamily="34" charset="0"/>
              <a:buChar char="•"/>
              <a:defRPr/>
            </a:pPr>
            <a:endParaRPr lang="en-CA" b="1" i="0" u="none" strike="noStrike" kern="1200" baseline="0" dirty="0" smtClean="0">
              <a:solidFill>
                <a:schemeClr val="tx1"/>
              </a:solidFill>
            </a:endParaRPr>
          </a:p>
          <a:p>
            <a:pPr marL="280406" indent="-280406" defTabSz="897301">
              <a:lnSpc>
                <a:spcPts val="1864"/>
              </a:lnSpc>
              <a:buFont typeface="Arial" pitchFamily="34" charset="0"/>
              <a:buChar char="•"/>
              <a:defRPr/>
            </a:pPr>
            <a:r>
              <a:rPr lang="en-CA" b="1" i="0" u="none" strike="noStrike" kern="1200" baseline="0" dirty="0" smtClean="0">
                <a:solidFill>
                  <a:schemeClr val="tx1"/>
                </a:solidFill>
              </a:rPr>
              <a:t>*least squares mean: </a:t>
            </a:r>
            <a:r>
              <a:rPr lang="en-CA" b="0" i="0" u="none" strike="noStrike" kern="1200" baseline="0" dirty="0" smtClean="0">
                <a:solidFill>
                  <a:schemeClr val="tx1"/>
                </a:solidFill>
              </a:rPr>
              <a:t>the estimated mean of a variable obtained from an analysis of variance model or analysis of covariance model. It is the adjusted mean after adjusting for any other factors and covariates in the model (Day S. </a:t>
            </a:r>
            <a:r>
              <a:rPr lang="en-CA" b="0" i="1" u="none" strike="noStrike" kern="1200" baseline="0" dirty="0" smtClean="0">
                <a:solidFill>
                  <a:schemeClr val="tx1"/>
                </a:solidFill>
              </a:rPr>
              <a:t>Dictionary for Clinical Trials. </a:t>
            </a:r>
            <a:r>
              <a:rPr lang="en-CA" b="0" i="0" u="none" strike="noStrike" kern="1200" baseline="0" dirty="0" smtClean="0">
                <a:solidFill>
                  <a:schemeClr val="tx1"/>
                </a:solidFill>
              </a:rPr>
              <a:t>2nd ed. 2007. John Wiley &amp; Sons, Ltd. </a:t>
            </a:r>
            <a:endParaRPr lang="en-CA" b="0" i="0" dirty="0" smtClean="0"/>
          </a:p>
          <a:p>
            <a:pPr marL="280406" indent="-280406">
              <a:lnSpc>
                <a:spcPts val="1864"/>
              </a:lnSpc>
              <a:buFont typeface="Arial" pitchFamily="34" charset="0"/>
              <a:buChar char="•"/>
            </a:pPr>
            <a:endParaRPr lang="en-US" sz="1000" b="1" dirty="0">
              <a:solidFill>
                <a:schemeClr val="accent4"/>
              </a:solidFill>
            </a:endParaRPr>
          </a:p>
          <a:p>
            <a:endParaRPr lang="en-US" dirty="0"/>
          </a:p>
        </p:txBody>
      </p:sp>
    </p:spTree>
    <p:extLst>
      <p:ext uri="{BB962C8B-B14F-4D97-AF65-F5344CB8AC3E}">
        <p14:creationId xmlns:p14="http://schemas.microsoft.com/office/powerpoint/2010/main" xmlns="" val="3325372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2959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8A8BB9-A0FD-43D3-915F-E7958E32585B}" type="slidenum">
              <a:rPr lang="en-US" altLang="en-US" smtClean="0">
                <a:solidFill>
                  <a:srgbClr val="000000"/>
                </a:solidFill>
              </a:rPr>
              <a:pPr fontAlgn="base">
                <a:spcBef>
                  <a:spcPct val="0"/>
                </a:spcBef>
                <a:spcAft>
                  <a:spcPct val="0"/>
                </a:spcAft>
                <a:defRPr/>
              </a:pPr>
              <a:t>38</a:t>
            </a:fld>
            <a:endParaRPr lang="en-US" altLang="en-US" smtClean="0">
              <a:solidFill>
                <a:srgbClr val="000000"/>
              </a:solidFill>
            </a:endParaRPr>
          </a:p>
        </p:txBody>
      </p:sp>
    </p:spTree>
    <p:extLst>
      <p:ext uri="{BB962C8B-B14F-4D97-AF65-F5344CB8AC3E}">
        <p14:creationId xmlns:p14="http://schemas.microsoft.com/office/powerpoint/2010/main" xmlns="" val="4204639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2959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8A8BB9-A0FD-43D3-915F-E7958E32585B}" type="slidenum">
              <a:rPr lang="en-US" altLang="en-US" smtClean="0">
                <a:solidFill>
                  <a:srgbClr val="000000"/>
                </a:solidFill>
              </a:rPr>
              <a:pPr fontAlgn="base">
                <a:spcBef>
                  <a:spcPct val="0"/>
                </a:spcBef>
                <a:spcAft>
                  <a:spcPct val="0"/>
                </a:spcAft>
                <a:defRPr/>
              </a:pPr>
              <a:t>39</a:t>
            </a:fld>
            <a:endParaRPr lang="en-US" altLang="en-US" smtClean="0">
              <a:solidFill>
                <a:srgbClr val="000000"/>
              </a:solidFill>
            </a:endParaRPr>
          </a:p>
        </p:txBody>
      </p:sp>
    </p:spTree>
    <p:extLst>
      <p:ext uri="{BB962C8B-B14F-4D97-AF65-F5344CB8AC3E}">
        <p14:creationId xmlns:p14="http://schemas.microsoft.com/office/powerpoint/2010/main" xmlns="" val="207254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sz="1200" b="0" i="0" u="sng" strike="noStrike" kern="1200" baseline="0" dirty="0" smtClean="0">
                <a:solidFill>
                  <a:schemeClr val="tx1"/>
                </a:solidFill>
                <a:latin typeface="+mn-lt"/>
                <a:ea typeface="+mn-ea"/>
                <a:cs typeface="+mn-cs"/>
              </a:rPr>
              <a:t>Following once daily multiple SC dose: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glucose lowering effect of </a:t>
            </a:r>
            <a:r>
              <a:rPr lang="en-US" sz="1200" b="0" i="0" u="none" strike="noStrike" kern="1200" baseline="0" dirty="0" err="1" smtClean="0">
                <a:solidFill>
                  <a:schemeClr val="tx1"/>
                </a:solidFill>
                <a:latin typeface="+mn-lt"/>
                <a:ea typeface="+mn-ea"/>
                <a:cs typeface="+mn-cs"/>
              </a:rPr>
              <a:t>glargine</a:t>
            </a:r>
            <a:r>
              <a:rPr lang="en-US" sz="1200" b="0" i="0" u="none" strike="noStrike" kern="1200" baseline="0" dirty="0" smtClean="0">
                <a:solidFill>
                  <a:schemeClr val="tx1"/>
                </a:solidFill>
                <a:latin typeface="+mn-lt"/>
                <a:ea typeface="+mn-ea"/>
                <a:cs typeface="+mn-cs"/>
              </a:rPr>
              <a:t> 300 U/mL increased with daily administration. The </a:t>
            </a:r>
            <a:r>
              <a:rPr lang="en-US" sz="1200" b="0" i="0" u="none" strike="noStrike" kern="1200" baseline="0" dirty="0" err="1" smtClean="0">
                <a:solidFill>
                  <a:schemeClr val="tx1"/>
                </a:solidFill>
                <a:latin typeface="+mn-lt"/>
                <a:ea typeface="+mn-ea"/>
                <a:cs typeface="+mn-cs"/>
              </a:rPr>
              <a:t>pharmacody-namics</a:t>
            </a:r>
            <a:r>
              <a:rPr lang="en-US" sz="1200" b="0" i="0" u="none" strike="noStrike" kern="1200" baseline="0" dirty="0" smtClean="0">
                <a:solidFill>
                  <a:schemeClr val="tx1"/>
                </a:solidFill>
                <a:latin typeface="+mn-lt"/>
                <a:ea typeface="+mn-ea"/>
                <a:cs typeface="+mn-cs"/>
              </a:rPr>
              <a:t> profile of </a:t>
            </a:r>
            <a:r>
              <a:rPr lang="en-US" sz="1200" b="0" i="0" u="none" strike="noStrike" kern="1200" baseline="0" dirty="0" err="1" smtClean="0">
                <a:solidFill>
                  <a:schemeClr val="tx1"/>
                </a:solidFill>
                <a:latin typeface="+mn-lt"/>
                <a:ea typeface="+mn-ea"/>
                <a:cs typeface="+mn-cs"/>
              </a:rPr>
              <a:t>glargine</a:t>
            </a:r>
            <a:r>
              <a:rPr lang="en-US" sz="1200" b="0" i="0" u="none" strike="noStrike" kern="1200" baseline="0" dirty="0" smtClean="0">
                <a:solidFill>
                  <a:schemeClr val="tx1"/>
                </a:solidFill>
                <a:latin typeface="+mn-lt"/>
                <a:ea typeface="+mn-ea"/>
                <a:cs typeface="+mn-cs"/>
              </a:rPr>
              <a:t> 300 U/mL and </a:t>
            </a:r>
            <a:r>
              <a:rPr lang="en-US" sz="1200" b="0" i="0" u="none" strike="noStrike" kern="1200" baseline="0" dirty="0" err="1" smtClean="0">
                <a:solidFill>
                  <a:schemeClr val="tx1"/>
                </a:solidFill>
                <a:latin typeface="+mn-lt"/>
                <a:ea typeface="+mn-ea"/>
                <a:cs typeface="+mn-cs"/>
              </a:rPr>
              <a:t>glargine</a:t>
            </a:r>
            <a:r>
              <a:rPr lang="en-US" sz="1200" b="0" i="0" u="none" strike="noStrike" kern="1200" baseline="0" dirty="0" smtClean="0">
                <a:solidFill>
                  <a:schemeClr val="tx1"/>
                </a:solidFill>
                <a:latin typeface="+mn-lt"/>
                <a:ea typeface="+mn-ea"/>
                <a:cs typeface="+mn-cs"/>
              </a:rPr>
              <a:t> 100 U/mL after 8 days of once-daily subcutaneous injections of 0.4 U/kg in a </a:t>
            </a:r>
            <a:r>
              <a:rPr lang="en-US" sz="1200" b="0" i="0" u="none" strike="noStrike" kern="1200" baseline="0" dirty="0" err="1" smtClean="0">
                <a:solidFill>
                  <a:schemeClr val="tx1"/>
                </a:solidFill>
                <a:latin typeface="+mn-lt"/>
                <a:ea typeface="+mn-ea"/>
                <a:cs typeface="+mn-cs"/>
              </a:rPr>
              <a:t>euglycemic</a:t>
            </a:r>
            <a:r>
              <a:rPr lang="en-US" sz="1200" b="0" i="0" u="none" strike="noStrike" kern="1200" baseline="0" dirty="0" smtClean="0">
                <a:solidFill>
                  <a:schemeClr val="tx1"/>
                </a:solidFill>
                <a:latin typeface="+mn-lt"/>
                <a:ea typeface="+mn-ea"/>
                <a:cs typeface="+mn-cs"/>
              </a:rPr>
              <a:t> clamp study in 30 patients with type 1 diabetes is shown in Figure 2. At steady state, the maximum (</a:t>
            </a:r>
            <a:r>
              <a:rPr lang="en-US" sz="1200" b="0" i="0" u="none" strike="noStrike" kern="1200" baseline="0" dirty="0" err="1" smtClean="0">
                <a:solidFill>
                  <a:schemeClr val="tx1"/>
                </a:solidFill>
                <a:latin typeface="+mn-lt"/>
                <a:ea typeface="+mn-ea"/>
                <a:cs typeface="+mn-cs"/>
              </a:rPr>
              <a:t>GIR</a:t>
            </a:r>
            <a:r>
              <a:rPr lang="en-US" sz="1200" b="0" i="0" u="none" strike="noStrike" kern="1200" baseline="30000" dirty="0" err="1" smtClean="0">
                <a:solidFill>
                  <a:schemeClr val="tx1"/>
                </a:solidFill>
                <a:latin typeface="+mn-lt"/>
                <a:ea typeface="+mn-ea"/>
                <a:cs typeface="+mn-cs"/>
              </a:rPr>
              <a:t>max</a:t>
            </a:r>
            <a:r>
              <a:rPr lang="en-US" sz="1200" b="0" i="0" u="none" strike="noStrike" kern="1200" baseline="0" dirty="0" smtClean="0">
                <a:solidFill>
                  <a:schemeClr val="tx1"/>
                </a:solidFill>
                <a:latin typeface="+mn-lt"/>
                <a:ea typeface="+mn-ea"/>
                <a:cs typeface="+mn-cs"/>
              </a:rPr>
              <a:t>) and 24 hour glucose lowering effect (GIR-AUC</a:t>
            </a:r>
            <a:r>
              <a:rPr lang="en-US" sz="1200" b="0" i="0" u="none" strike="noStrike" kern="1200" baseline="30000" dirty="0" smtClean="0">
                <a:solidFill>
                  <a:schemeClr val="tx1"/>
                </a:solidFill>
                <a:latin typeface="+mn-lt"/>
                <a:ea typeface="+mn-ea"/>
                <a:cs typeface="+mn-cs"/>
              </a:rPr>
              <a:t>0-24</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glargine</a:t>
            </a:r>
            <a:r>
              <a:rPr lang="en-US" sz="1200" b="0" i="0" u="none" strike="noStrike" kern="1200" baseline="0" dirty="0" smtClean="0">
                <a:solidFill>
                  <a:schemeClr val="tx1"/>
                </a:solidFill>
                <a:latin typeface="+mn-lt"/>
                <a:ea typeface="+mn-ea"/>
                <a:cs typeface="+mn-cs"/>
              </a:rPr>
              <a:t> 300 U/mL 0.4 U/kg was approximately 19% and 27% lower, respectively, with a different </a:t>
            </a:r>
            <a:r>
              <a:rPr lang="en-US" sz="1200" b="0" i="0" u="none" strike="noStrike" kern="1200" baseline="0" dirty="0" err="1" smtClean="0">
                <a:solidFill>
                  <a:schemeClr val="tx1"/>
                </a:solidFill>
                <a:latin typeface="+mn-lt"/>
                <a:ea typeface="+mn-ea"/>
                <a:cs typeface="+mn-cs"/>
              </a:rPr>
              <a:t>distri-bution</a:t>
            </a:r>
            <a:r>
              <a:rPr lang="en-US" sz="1200" b="0" i="0" u="none" strike="noStrike" kern="1200" baseline="0" dirty="0" smtClean="0">
                <a:solidFill>
                  <a:schemeClr val="tx1"/>
                </a:solidFill>
                <a:latin typeface="+mn-lt"/>
                <a:ea typeface="+mn-ea"/>
                <a:cs typeface="+mn-cs"/>
              </a:rPr>
              <a:t> profile than that of an equivalent dose of </a:t>
            </a:r>
            <a:r>
              <a:rPr lang="en-US" sz="1200" b="0" i="0" u="none" strike="noStrike" kern="1200" baseline="0" dirty="0" err="1" smtClean="0">
                <a:solidFill>
                  <a:schemeClr val="tx1"/>
                </a:solidFill>
                <a:latin typeface="+mn-lt"/>
                <a:ea typeface="+mn-ea"/>
                <a:cs typeface="+mn-cs"/>
              </a:rPr>
              <a:t>glargine</a:t>
            </a:r>
            <a:r>
              <a:rPr lang="en-US" sz="1200" b="0" i="0" u="none" strike="noStrike" kern="1200" baseline="0" dirty="0" smtClean="0">
                <a:solidFill>
                  <a:schemeClr val="tx1"/>
                </a:solidFill>
                <a:latin typeface="+mn-lt"/>
                <a:ea typeface="+mn-ea"/>
                <a:cs typeface="+mn-cs"/>
              </a:rPr>
              <a:t> 100 U/</a:t>
            </a:r>
            <a:r>
              <a:rPr lang="en-US" sz="1200" b="0" i="0" u="none" strike="noStrike" kern="1200" baseline="0" dirty="0" err="1" smtClean="0">
                <a:solidFill>
                  <a:schemeClr val="tx1"/>
                </a:solidFill>
                <a:latin typeface="+mn-lt"/>
                <a:ea typeface="+mn-ea"/>
                <a:cs typeface="+mn-cs"/>
              </a:rPr>
              <a:t>mL.</a:t>
            </a:r>
            <a:endParaRPr lang="en-US" dirty="0"/>
          </a:p>
        </p:txBody>
      </p:sp>
      <p:sp>
        <p:nvSpPr>
          <p:cNvPr id="2959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8A8BB9-A0FD-43D3-915F-E7958E32585B}" type="slidenum">
              <a:rPr lang="en-US" altLang="en-US" smtClean="0">
                <a:solidFill>
                  <a:srgbClr val="000000"/>
                </a:solidFill>
              </a:rPr>
              <a:pPr fontAlgn="base">
                <a:spcBef>
                  <a:spcPct val="0"/>
                </a:spcBef>
                <a:spcAft>
                  <a:spcPct val="0"/>
                </a:spcAft>
                <a:defRPr/>
              </a:pPr>
              <a:t>40</a:t>
            </a:fld>
            <a:endParaRPr lang="en-US" altLang="en-US" smtClean="0">
              <a:solidFill>
                <a:srgbClr val="000000"/>
              </a:solidFill>
            </a:endParaRPr>
          </a:p>
        </p:txBody>
      </p:sp>
    </p:spTree>
    <p:extLst>
      <p:ext uri="{BB962C8B-B14F-4D97-AF65-F5344CB8AC3E}">
        <p14:creationId xmlns:p14="http://schemas.microsoft.com/office/powerpoint/2010/main" xmlns="" val="39810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2959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8A8BB9-A0FD-43D3-915F-E7958E32585B}" type="slidenum">
              <a:rPr lang="en-US" altLang="en-US" smtClean="0">
                <a:solidFill>
                  <a:srgbClr val="000000"/>
                </a:solidFill>
              </a:rPr>
              <a:pPr fontAlgn="base">
                <a:spcBef>
                  <a:spcPct val="0"/>
                </a:spcBef>
                <a:spcAft>
                  <a:spcPct val="0"/>
                </a:spcAft>
                <a:defRPr/>
              </a:pPr>
              <a:t>41</a:t>
            </a:fld>
            <a:endParaRPr lang="en-US" altLang="en-US" smtClean="0">
              <a:solidFill>
                <a:srgbClr val="000000"/>
              </a:solidFill>
            </a:endParaRPr>
          </a:p>
        </p:txBody>
      </p:sp>
    </p:spTree>
    <p:extLst>
      <p:ext uri="{BB962C8B-B14F-4D97-AF65-F5344CB8AC3E}">
        <p14:creationId xmlns:p14="http://schemas.microsoft.com/office/powerpoint/2010/main" xmlns="" val="184540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9653685-D1F3-1A45-8C8A-9AB9004EE25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3619288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pPr marL="0" indent="0">
              <a:buNone/>
            </a:pPr>
            <a:endParaRPr lang="en-GB" dirty="0"/>
          </a:p>
          <a:p>
            <a:endParaRPr lang="en-US" dirty="0"/>
          </a:p>
        </p:txBody>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276356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pPr lvl="0" algn="l"/>
            <a:r>
              <a:rPr lang="en-US" dirty="0" smtClean="0"/>
              <a:t>U300 </a:t>
            </a:r>
            <a:r>
              <a:rPr lang="en-US" dirty="0"/>
              <a:t>resulted in a reduction in confirmed (≤3.9 </a:t>
            </a:r>
            <a:r>
              <a:rPr lang="en-US" dirty="0" err="1"/>
              <a:t>mmol</a:t>
            </a:r>
            <a:r>
              <a:rPr lang="en-US" dirty="0"/>
              <a:t>/L) or severe hypoglycemia:</a:t>
            </a:r>
          </a:p>
          <a:p>
            <a:pPr marL="800056" lvl="1" indent="-342881">
              <a:buFont typeface="Arial" pitchFamily="34" charset="0"/>
              <a:buChar char="•"/>
            </a:pPr>
            <a:r>
              <a:rPr lang="en-US" dirty="0"/>
              <a:t>At any time (24 h), as well as during the night</a:t>
            </a:r>
          </a:p>
          <a:p>
            <a:pPr marL="800056" lvl="1" indent="-342881">
              <a:buFont typeface="Arial" pitchFamily="34" charset="0"/>
              <a:buChar char="•"/>
            </a:pPr>
            <a:r>
              <a:rPr lang="en-US" dirty="0"/>
              <a:t>With more pronounced reduction during the first 8 weeks, when most of the dose increases occurred</a:t>
            </a:r>
          </a:p>
          <a:p>
            <a:pPr marL="800056" lvl="1" indent="-342881">
              <a:buFont typeface="Arial" pitchFamily="34" charset="0"/>
              <a:buChar char="•"/>
            </a:pPr>
            <a:r>
              <a:rPr lang="en-US" dirty="0"/>
              <a:t>When the stricter threshold (&lt;3 </a:t>
            </a:r>
            <a:r>
              <a:rPr lang="en-US" dirty="0" err="1"/>
              <a:t>mmol</a:t>
            </a:r>
            <a:r>
              <a:rPr lang="en-US" dirty="0"/>
              <a:t>/L) was </a:t>
            </a:r>
            <a:r>
              <a:rPr lang="en-US" dirty="0" smtClean="0"/>
              <a:t>applied at any time and at night</a:t>
            </a:r>
            <a:endParaRPr lang="en-US" dirty="0"/>
          </a:p>
          <a:p>
            <a:endParaRPr lang="en-GB" dirty="0"/>
          </a:p>
        </p:txBody>
      </p:sp>
    </p:spTree>
    <p:extLst>
      <p:ext uri="{BB962C8B-B14F-4D97-AF65-F5344CB8AC3E}">
        <p14:creationId xmlns:p14="http://schemas.microsoft.com/office/powerpoint/2010/main" xmlns="" val="353923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bwMode="auto">
          <a:xfrm>
            <a:off x="1341438" y="635000"/>
            <a:ext cx="4235450" cy="3176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3811" name="Slide Number Placeholder 3"/>
          <p:cNvSpPr txBox="1">
            <a:spLocks noGrp="1"/>
          </p:cNvSpPr>
          <p:nvPr/>
        </p:nvSpPr>
        <p:spPr bwMode="auto">
          <a:xfrm>
            <a:off x="3919086" y="8045591"/>
            <a:ext cx="2998173" cy="422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66" tIns="46583" rIns="93166" bIns="46583" anchor="b"/>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052D1D20-9BC3-46AA-BD1E-78889285A68A}" type="slidenum">
              <a:rPr lang="en-US" altLang="en-US">
                <a:solidFill>
                  <a:srgbClr val="001965"/>
                </a:solidFill>
                <a:latin typeface="Calibri" pitchFamily="34" charset="0"/>
              </a:rPr>
              <a:pPr algn="r" eaLnBrk="1" hangingPunct="1">
                <a:spcBef>
                  <a:spcPct val="0"/>
                </a:spcBef>
              </a:pPr>
              <a:t>6</a:t>
            </a:fld>
            <a:endParaRPr lang="en-US" altLang="en-US">
              <a:solidFill>
                <a:srgbClr val="001965"/>
              </a:solidFill>
              <a:latin typeface="Calibri" pitchFamily="34" charset="0"/>
            </a:endParaRPr>
          </a:p>
        </p:txBody>
      </p:sp>
    </p:spTree>
    <p:extLst>
      <p:ext uri="{BB962C8B-B14F-4D97-AF65-F5344CB8AC3E}">
        <p14:creationId xmlns:p14="http://schemas.microsoft.com/office/powerpoint/2010/main" xmlns="" val="3764972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pPr marL="171450" indent="-171450" algn="l">
              <a:buFont typeface="Arial" pitchFamily="34" charset="0"/>
              <a:buChar char="•"/>
            </a:pPr>
            <a:r>
              <a:rPr lang="en-GB" altLang="en-US" sz="1200" dirty="0" smtClean="0">
                <a:solidFill>
                  <a:schemeClr val="tx1"/>
                </a:solidFill>
              </a:rPr>
              <a:t>U300 reduced the incidence of severe and/or confirmed </a:t>
            </a:r>
            <a:r>
              <a:rPr lang="en-GB" altLang="en-US" sz="1200" dirty="0" err="1" smtClean="0">
                <a:solidFill>
                  <a:schemeClr val="tx1"/>
                </a:solidFill>
              </a:rPr>
              <a:t>hypoglycemia</a:t>
            </a:r>
            <a:r>
              <a:rPr lang="en-GB" altLang="en-US" sz="1200" dirty="0" smtClean="0">
                <a:solidFill>
                  <a:schemeClr val="tx1"/>
                </a:solidFill>
              </a:rPr>
              <a:t> over 6 months</a:t>
            </a:r>
            <a:r>
              <a:rPr lang="en-GB" altLang="en-US" sz="1200" baseline="0" dirty="0" smtClean="0">
                <a:solidFill>
                  <a:schemeClr val="tx1"/>
                </a:solidFill>
              </a:rPr>
              <a:t> </a:t>
            </a:r>
            <a:r>
              <a:rPr lang="en-GB" sz="1200" dirty="0" smtClean="0">
                <a:solidFill>
                  <a:schemeClr val="tx1"/>
                </a:solidFill>
              </a:rPr>
              <a:t>during the night.</a:t>
            </a:r>
            <a:endParaRPr lang="en-CA" sz="1200" b="1"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7529EB51-440F-4DC2-8959-E3FB685D734B}" type="slidenum">
              <a:rPr lang="en-CA">
                <a:solidFill>
                  <a:prstClr val="black"/>
                </a:solidFill>
              </a:rPr>
              <a:pPr/>
              <a:t>46</a:t>
            </a:fld>
            <a:endParaRPr lang="en-CA">
              <a:solidFill>
                <a:prstClr val="black"/>
              </a:solidFill>
            </a:endParaRPr>
          </a:p>
        </p:txBody>
      </p:sp>
    </p:spTree>
    <p:extLst>
      <p:ext uri="{BB962C8B-B14F-4D97-AF65-F5344CB8AC3E}">
        <p14:creationId xmlns:p14="http://schemas.microsoft.com/office/powerpoint/2010/main" xmlns="" val="2881896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DC1075-E086-4F6F-B920-1D47FDF500BB}" type="slidenum">
              <a:rPr lang="en-US" smtClean="0"/>
              <a:pPr/>
              <a:t>47</a:t>
            </a:fld>
            <a:endParaRPr lang="en-US"/>
          </a:p>
        </p:txBody>
      </p:sp>
    </p:spTree>
    <p:extLst>
      <p:ext uri="{BB962C8B-B14F-4D97-AF65-F5344CB8AC3E}">
        <p14:creationId xmlns:p14="http://schemas.microsoft.com/office/powerpoint/2010/main" xmlns="" val="4062672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43000" y="685800"/>
            <a:ext cx="4572000" cy="3429000"/>
          </a:xfrm>
          <a:ln/>
        </p:spPr>
      </p:sp>
      <p:sp>
        <p:nvSpPr>
          <p:cNvPr id="176131" name="Notes Placeholder 2"/>
          <p:cNvSpPr>
            <a:spLocks noGrp="1"/>
          </p:cNvSpPr>
          <p:nvPr>
            <p:ph type="body" idx="1"/>
          </p:nvPr>
        </p:nvSpPr>
        <p:spPr>
          <a:noFill/>
          <a:ln/>
        </p:spPr>
        <p:txBody>
          <a:bodyPr/>
          <a:lstStyle/>
          <a:p>
            <a:pPr eaLnBrk="1" hangingPunct="1"/>
            <a:endParaRPr lang="en-US" smtClean="0"/>
          </a:p>
        </p:txBody>
      </p:sp>
      <p:sp>
        <p:nvSpPr>
          <p:cNvPr id="176132" name="Slide Number Placeholder 3"/>
          <p:cNvSpPr>
            <a:spLocks noGrp="1"/>
          </p:cNvSpPr>
          <p:nvPr>
            <p:ph type="sldNum" sz="quarter" idx="5"/>
          </p:nvPr>
        </p:nvSpPr>
        <p:spPr>
          <a:noFill/>
        </p:spPr>
        <p:txBody>
          <a:bodyPr/>
          <a:lstStyle/>
          <a:p>
            <a:fld id="{54C34E88-A5FC-49F0-A308-D9BD6E7A8ED8}" type="slidenum">
              <a:rPr lang="en-GB" smtClean="0"/>
              <a:pPr/>
              <a:t>53</a:t>
            </a:fld>
            <a:endParaRPr lang="en-GB" smtClean="0"/>
          </a:p>
        </p:txBody>
      </p:sp>
    </p:spTree>
    <p:extLst>
      <p:ext uri="{BB962C8B-B14F-4D97-AF65-F5344CB8AC3E}">
        <p14:creationId xmlns:p14="http://schemas.microsoft.com/office/powerpoint/2010/main" xmlns="" val="120416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4" name="Slide Number Placeholder 3"/>
          <p:cNvSpPr>
            <a:spLocks noGrp="1"/>
          </p:cNvSpPr>
          <p:nvPr>
            <p:ph type="sldNum" sz="quarter" idx="10"/>
          </p:nvPr>
        </p:nvSpPr>
        <p:spPr/>
        <p:txBody>
          <a:bodyPr/>
          <a:lstStyle/>
          <a:p>
            <a:pPr>
              <a:defRPr/>
            </a:pPr>
            <a:fld id="{4842B38C-CCB6-47A8-AC7B-CB1A188C7E85}" type="slidenum">
              <a:rPr lang="en-US" smtClean="0">
                <a:solidFill>
                  <a:prstClr val="black"/>
                </a:solidFill>
              </a:rPr>
              <a:pPr>
                <a:defRPr/>
              </a:pPr>
              <a:t>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xmlns="" val="11631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A208E-0886-4306-B994-1A6344CC75F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277653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12838" y="685800"/>
            <a:ext cx="4568825" cy="3427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For </a:t>
            </a:r>
            <a:r>
              <a:rPr lang="en-GB" baseline="0" dirty="0" smtClean="0"/>
              <a:t>a new basal insulin product, the following target characteristics should be achieved:</a:t>
            </a:r>
          </a:p>
          <a:p>
            <a:endParaRPr lang="en-GB" baseline="0" dirty="0" smtClean="0"/>
          </a:p>
          <a:p>
            <a:pPr marL="170181" indent="-170181">
              <a:buFontTx/>
              <a:buChar char="-"/>
            </a:pPr>
            <a:r>
              <a:rPr lang="en-GB" baseline="0" dirty="0" smtClean="0"/>
              <a:t>A basal insulin should have sufficient duration of action to conveniently cover the 24-hours period for once-daily dosing in all patients.</a:t>
            </a:r>
          </a:p>
          <a:p>
            <a:pPr marL="170181" indent="-170181">
              <a:buFontTx/>
              <a:buChar char="-"/>
            </a:pPr>
            <a:r>
              <a:rPr lang="en-GB" baseline="0" dirty="0" smtClean="0"/>
              <a:t>The ideal basal insulin products should have a constant or flat time-action profile without peak effect to avoid increased risk of </a:t>
            </a:r>
            <a:r>
              <a:rPr lang="en-GB" baseline="0" dirty="0" err="1" smtClean="0"/>
              <a:t>hypoglycemia</a:t>
            </a:r>
            <a:r>
              <a:rPr lang="en-GB" baseline="0" dirty="0" smtClean="0"/>
              <a:t> during peak activity. It is important to bear in mind that this feature does not reflect the physiologic basal secretion pattern which is aligned with diurnal changes of insulin sensitivity and secretion patterns of other hormones affecting insulin action in normal physiology. Such pattern can only be achieved with variable continuous subcutaneous insulin infusion.</a:t>
            </a:r>
          </a:p>
          <a:p>
            <a:pPr marL="170181" indent="-170181">
              <a:buFontTx/>
              <a:buChar char="-"/>
            </a:pPr>
            <a:r>
              <a:rPr lang="en-GB" baseline="0" dirty="0" smtClean="0"/>
              <a:t>The intra-individual, between-day variability of insulin action should be as low as to ensure predictable stable glucose lowering rendering titration of insulin dose simple for patients and physicians. The less reproducible the glucose lowering effect, the higher the risk for hyper- and </a:t>
            </a:r>
            <a:r>
              <a:rPr lang="en-GB" baseline="0" dirty="0" err="1" smtClean="0"/>
              <a:t>hypoglycemic</a:t>
            </a:r>
            <a:r>
              <a:rPr lang="en-GB" baseline="0" dirty="0" smtClean="0"/>
              <a:t> events.</a:t>
            </a:r>
          </a:p>
          <a:p>
            <a:pPr marL="170181" indent="-170181">
              <a:buFontTx/>
              <a:buChar char="-"/>
            </a:pPr>
            <a:r>
              <a:rPr lang="en-GB" baseline="0" dirty="0" smtClean="0"/>
              <a:t>The flat action profile of long duration allows flexibility in once daily dosing. Toujeo can be given any time of the day the same time every day with the same efficacy when given plus or minus 3 hours to the fixed injection time. </a:t>
            </a:r>
          </a:p>
          <a:p>
            <a:pPr marL="170181" indent="-170181">
              <a:buFontTx/>
              <a:buChar char="-"/>
            </a:pPr>
            <a:r>
              <a:rPr lang="en-GB" baseline="0" dirty="0" smtClean="0"/>
              <a:t>Although fixed injection times are preferred by many patients, knowing about some flexibility in dosing time to adjust to occasional needs, is reassuring.</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37452" indent="-283635" eaLnBrk="0" hangingPunct="0">
              <a:defRPr>
                <a:solidFill>
                  <a:schemeClr val="tx1"/>
                </a:solidFill>
                <a:latin typeface="Arial" pitchFamily="34" charset="0"/>
                <a:ea typeface="MS PGothic" pitchFamily="34" charset="-128"/>
              </a:defRPr>
            </a:lvl2pPr>
            <a:lvl3pPr marL="1134542" indent="-226908" eaLnBrk="0" hangingPunct="0">
              <a:defRPr>
                <a:solidFill>
                  <a:schemeClr val="tx1"/>
                </a:solidFill>
                <a:latin typeface="Arial" pitchFamily="34" charset="0"/>
                <a:ea typeface="MS PGothic" pitchFamily="34" charset="-128"/>
              </a:defRPr>
            </a:lvl3pPr>
            <a:lvl4pPr marL="1588359" indent="-226908" eaLnBrk="0" hangingPunct="0">
              <a:defRPr>
                <a:solidFill>
                  <a:schemeClr val="tx1"/>
                </a:solidFill>
                <a:latin typeface="Arial" pitchFamily="34" charset="0"/>
                <a:ea typeface="MS PGothic" pitchFamily="34" charset="-128"/>
              </a:defRPr>
            </a:lvl4pPr>
            <a:lvl5pPr marL="2042175" indent="-226908" eaLnBrk="0" hangingPunct="0">
              <a:defRPr>
                <a:solidFill>
                  <a:schemeClr val="tx1"/>
                </a:solidFill>
                <a:latin typeface="Arial" pitchFamily="34" charset="0"/>
                <a:ea typeface="MS PGothic" pitchFamily="34" charset="-128"/>
              </a:defRPr>
            </a:lvl5pPr>
            <a:lvl6pPr marL="2495992" indent="-226908" eaLnBrk="0" fontAlgn="base" hangingPunct="0">
              <a:spcBef>
                <a:spcPct val="0"/>
              </a:spcBef>
              <a:spcAft>
                <a:spcPct val="0"/>
              </a:spcAft>
              <a:defRPr>
                <a:solidFill>
                  <a:schemeClr val="tx1"/>
                </a:solidFill>
                <a:latin typeface="Arial" pitchFamily="34" charset="0"/>
                <a:ea typeface="MS PGothic" pitchFamily="34" charset="-128"/>
              </a:defRPr>
            </a:lvl6pPr>
            <a:lvl7pPr marL="2949809" indent="-226908" eaLnBrk="0" fontAlgn="base" hangingPunct="0">
              <a:spcBef>
                <a:spcPct val="0"/>
              </a:spcBef>
              <a:spcAft>
                <a:spcPct val="0"/>
              </a:spcAft>
              <a:defRPr>
                <a:solidFill>
                  <a:schemeClr val="tx1"/>
                </a:solidFill>
                <a:latin typeface="Arial" pitchFamily="34" charset="0"/>
                <a:ea typeface="MS PGothic" pitchFamily="34" charset="-128"/>
              </a:defRPr>
            </a:lvl7pPr>
            <a:lvl8pPr marL="3403625" indent="-226908" eaLnBrk="0" fontAlgn="base" hangingPunct="0">
              <a:spcBef>
                <a:spcPct val="0"/>
              </a:spcBef>
              <a:spcAft>
                <a:spcPct val="0"/>
              </a:spcAft>
              <a:defRPr>
                <a:solidFill>
                  <a:schemeClr val="tx1"/>
                </a:solidFill>
                <a:latin typeface="Arial" pitchFamily="34" charset="0"/>
                <a:ea typeface="MS PGothic" pitchFamily="34" charset="-128"/>
              </a:defRPr>
            </a:lvl8pPr>
            <a:lvl9pPr marL="3857442" indent="-22690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CBA67D5-D899-4E9F-A524-97D9A8D3A767}" type="slidenum">
              <a:rPr lang="en-GB" smtClean="0">
                <a:solidFill>
                  <a:srgbClr val="0000FF"/>
                </a:solidFill>
                <a:latin typeface="Verdana" pitchFamily="34" charset="0"/>
              </a:rPr>
              <a:pPr eaLnBrk="1" hangingPunct="1"/>
              <a:t>9</a:t>
            </a:fld>
            <a:endParaRPr lang="en-GB" dirty="0" smtClean="0">
              <a:solidFill>
                <a:srgbClr val="0000FF"/>
              </a:solidFill>
              <a:latin typeface="Verdana" pitchFamily="34" charset="0"/>
            </a:endParaRPr>
          </a:p>
        </p:txBody>
      </p:sp>
    </p:spTree>
    <p:extLst>
      <p:ext uri="{BB962C8B-B14F-4D97-AF65-F5344CB8AC3E}">
        <p14:creationId xmlns:p14="http://schemas.microsoft.com/office/powerpoint/2010/main" xmlns="" val="89560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A208E-0886-4306-B994-1A6344CC75F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48257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pPr marL="168244" indent="-168244">
              <a:buFont typeface="Arial" pitchFamily="34" charset="0"/>
              <a:buChar char="•"/>
            </a:pPr>
            <a:r>
              <a:rPr lang="en-CA" dirty="0" err="1" smtClean="0"/>
              <a:t>Degludec</a:t>
            </a:r>
            <a:r>
              <a:rPr lang="en-CA" dirty="0" smtClean="0"/>
              <a:t> is a soluble</a:t>
            </a:r>
            <a:r>
              <a:rPr lang="en-CA" baseline="0" dirty="0" smtClean="0"/>
              <a:t>, basal insulin analogue which differs from human insulin by the deletion of threonine at position 30 and the addition of a 16-carbon fatty acid attached to a LysB29 via a glutamic acid linker. </a:t>
            </a:r>
          </a:p>
          <a:p>
            <a:pPr marL="168244" indent="-168244">
              <a:buFont typeface="Arial" pitchFamily="34" charset="0"/>
              <a:buChar char="•"/>
            </a:pPr>
            <a:r>
              <a:rPr lang="en-CA" baseline="0" dirty="0" smtClean="0"/>
              <a:t>It is injected subcutaneously as a zinc phenol formulation composed of di-</a:t>
            </a:r>
            <a:r>
              <a:rPr lang="en-CA" baseline="0" dirty="0" err="1" smtClean="0"/>
              <a:t>hexamers</a:t>
            </a:r>
            <a:r>
              <a:rPr lang="en-CA" baseline="0" dirty="0" smtClean="0"/>
              <a:t>. Upon injection, rapid loss of phenol results in the formation of multi-</a:t>
            </a:r>
            <a:r>
              <a:rPr lang="en-CA" baseline="0" dirty="0" err="1" smtClean="0"/>
              <a:t>hexamers</a:t>
            </a:r>
            <a:r>
              <a:rPr lang="en-CA" baseline="0" dirty="0" smtClean="0"/>
              <a:t>. As zinc slowly diffuses from this complex, the </a:t>
            </a:r>
            <a:r>
              <a:rPr lang="en-CA" baseline="0" dirty="0" err="1" smtClean="0"/>
              <a:t>multihexamer</a:t>
            </a:r>
            <a:r>
              <a:rPr lang="en-CA" baseline="0" dirty="0" smtClean="0"/>
              <a:t> chains break into dimers and monomers before entering the circulation, allowing  slow and continuous absorption into the circulation and accounting for a prolonged action profile.</a:t>
            </a:r>
            <a:endParaRPr lang="en-CA" dirty="0"/>
          </a:p>
        </p:txBody>
      </p:sp>
      <p:sp>
        <p:nvSpPr>
          <p:cNvPr id="4" name="Slide Number Placeholder 3"/>
          <p:cNvSpPr>
            <a:spLocks noGrp="1"/>
          </p:cNvSpPr>
          <p:nvPr>
            <p:ph type="sldNum" sz="quarter" idx="10"/>
          </p:nvPr>
        </p:nvSpPr>
        <p:spPr/>
        <p:txBody>
          <a:bodyPr/>
          <a:lstStyle/>
          <a:p>
            <a:fld id="{7529EB51-440F-4DC2-8959-E3FB685D734B}"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xmlns="" val="143313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635000"/>
            <a:ext cx="4235450" cy="3176588"/>
          </a:xfrm>
        </p:spPr>
      </p:sp>
      <p:sp>
        <p:nvSpPr>
          <p:cNvPr id="3" name="Notes Placeholder 2"/>
          <p:cNvSpPr>
            <a:spLocks noGrp="1"/>
          </p:cNvSpPr>
          <p:nvPr>
            <p:ph type="body" idx="1"/>
          </p:nvPr>
        </p:nvSpPr>
        <p:spPr/>
        <p:txBody>
          <a:bodyPr/>
          <a:lstStyle/>
          <a:p>
            <a:r>
              <a:rPr lang="en-CA" b="1" dirty="0"/>
              <a:t>Design (variability studies): </a:t>
            </a:r>
          </a:p>
          <a:p>
            <a:pPr marL="168244" indent="-168244">
              <a:buFont typeface="Arial" panose="020B0604020202020204" pitchFamily="34" charset="0"/>
              <a:buChar char="•"/>
            </a:pPr>
            <a:r>
              <a:rPr lang="en-CA" dirty="0"/>
              <a:t>Day-to-day variability in glucose-lowering effect was investigated in 54 subjects with type 1 diabetes who underwent a 24-h </a:t>
            </a:r>
            <a:r>
              <a:rPr lang="en-CA" dirty="0" err="1"/>
              <a:t>euglycemic</a:t>
            </a:r>
            <a:r>
              <a:rPr lang="en-CA" dirty="0"/>
              <a:t> glucose clamp on the 6th, 9th and 12th day of treatment with 0.4 U/ kg of insulin </a:t>
            </a:r>
            <a:r>
              <a:rPr lang="en-CA" dirty="0" err="1"/>
              <a:t>degludec</a:t>
            </a:r>
            <a:r>
              <a:rPr lang="en-CA" dirty="0"/>
              <a:t> or insulin </a:t>
            </a:r>
            <a:r>
              <a:rPr lang="en-CA" dirty="0" err="1"/>
              <a:t>glargine</a:t>
            </a:r>
            <a:r>
              <a:rPr lang="en-CA" dirty="0"/>
              <a:t> 100 U/ml (U100) once daily. </a:t>
            </a:r>
          </a:p>
          <a:p>
            <a:pPr marL="168244" indent="-168244">
              <a:buFont typeface="Arial" panose="020B0604020202020204" pitchFamily="34" charset="0"/>
              <a:buChar char="•"/>
            </a:pPr>
            <a:r>
              <a:rPr lang="en-CA" dirty="0"/>
              <a:t>Within-subject (intra) variability was estimated using a linear mixed model on log-transformed </a:t>
            </a:r>
            <a:r>
              <a:rPr lang="en-CA" dirty="0" err="1"/>
              <a:t>pharmacodynamic</a:t>
            </a:r>
            <a:r>
              <a:rPr lang="en-CA" dirty="0"/>
              <a:t> endpoints derived from the glucose infusion rate (GIR) profiles during the clamps.</a:t>
            </a:r>
            <a:endParaRPr lang="en-CA" dirty="0" smtClean="0"/>
          </a:p>
          <a:p>
            <a:endParaRPr lang="en-CA" dirty="0"/>
          </a:p>
        </p:txBody>
      </p:sp>
      <p:sp>
        <p:nvSpPr>
          <p:cNvPr id="4" name="Slide Number Placeholder 3"/>
          <p:cNvSpPr>
            <a:spLocks noGrp="1"/>
          </p:cNvSpPr>
          <p:nvPr>
            <p:ph type="sldNum" sz="quarter" idx="10"/>
          </p:nvPr>
        </p:nvSpPr>
        <p:spPr/>
        <p:txBody>
          <a:bodyPr/>
          <a:lstStyle/>
          <a:p>
            <a:fld id="{7529EB51-440F-4DC2-8959-E3FB685D734B}"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xmlns="" val="233104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ECF42-BB88-4C47-827D-3CE6E9853B46}"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CF42-BB88-4C47-827D-3CE6E9853B46}"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CF42-BB88-4C47-827D-3CE6E9853B46}"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796277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796277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796277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9144000" cy="3602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buClr>
                <a:srgbClr val="44546A"/>
              </a:buClr>
            </a:pPr>
            <a:endParaRPr lang="en-GB" sz="1867" dirty="0">
              <a:solidFill>
                <a:prstClr val="white"/>
              </a:solidFill>
            </a:endParaRPr>
          </a:p>
        </p:txBody>
      </p:sp>
      <p:sp>
        <p:nvSpPr>
          <p:cNvPr id="2" name="Title 1"/>
          <p:cNvSpPr>
            <a:spLocks noGrp="1"/>
          </p:cNvSpPr>
          <p:nvPr>
            <p:ph type="ctrTitle"/>
          </p:nvPr>
        </p:nvSpPr>
        <p:spPr>
          <a:xfrm>
            <a:off x="1143000" y="1122363"/>
            <a:ext cx="6858000" cy="2387600"/>
          </a:xfrm>
        </p:spPr>
        <p:txBody>
          <a:bodyPr anchor="b">
            <a:noAutofit/>
          </a:bodyPr>
          <a:lstStyle>
            <a:lvl1pPr algn="ctr">
              <a:defRPr sz="3600">
                <a:solidFill>
                  <a:schemeClr val="bg1"/>
                </a:solidFill>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143000" y="3703663"/>
            <a:ext cx="6858000" cy="1655763"/>
          </a:xfrm>
        </p:spPr>
        <p:txBody>
          <a:bodyPr>
            <a:noAutofit/>
          </a:bodyPr>
          <a:lstStyle>
            <a:lvl1pPr marL="0" indent="0" algn="ctr">
              <a:buNone/>
              <a:defRPr sz="28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sv-SE" dirty="0"/>
          </a:p>
        </p:txBody>
      </p:sp>
      <p:sp>
        <p:nvSpPr>
          <p:cNvPr id="10" name="Rectangle 9"/>
          <p:cNvSpPr/>
          <p:nvPr userDrawn="1"/>
        </p:nvSpPr>
        <p:spPr>
          <a:xfrm>
            <a:off x="0" y="6772341"/>
            <a:ext cx="9144000" cy="8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7" name="Rectangle 6"/>
          <p:cNvSpPr/>
          <p:nvPr userDrawn="1"/>
        </p:nvSpPr>
        <p:spPr>
          <a:xfrm>
            <a:off x="15750" y="23400"/>
            <a:ext cx="9112500" cy="6811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5"/>
          <p:cNvSpPr txBox="1"/>
          <p:nvPr userDrawn="1"/>
        </p:nvSpPr>
        <p:spPr>
          <a:xfrm>
            <a:off x="3275856" y="6505664"/>
            <a:ext cx="25922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black"/>
                </a:solidFill>
              </a:rPr>
              <a:t>FOR INTERNAL USE ONLY</a:t>
            </a:r>
            <a:endParaRPr lang="en-GB" sz="1400" dirty="0">
              <a:solidFill>
                <a:prstClr val="black"/>
              </a:solidFill>
            </a:endParaRPr>
          </a:p>
        </p:txBody>
      </p:sp>
    </p:spTree>
    <p:extLst>
      <p:ext uri="{BB962C8B-B14F-4D97-AF65-F5344CB8AC3E}">
        <p14:creationId xmlns:p14="http://schemas.microsoft.com/office/powerpoint/2010/main" xmlns="" val="2207457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CF42-BB88-4C47-827D-3CE6E9853B46}"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796277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sz="half" idx="1"/>
          </p:nvPr>
        </p:nvSpPr>
        <p:spPr>
          <a:xfrm>
            <a:off x="250837" y="1825625"/>
            <a:ext cx="4264027" cy="4351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664098" y="1825625"/>
            <a:ext cx="4264027"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0"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11"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217616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65"/>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65"/>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9144000" cy="3602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buClr>
                <a:srgbClr val="44546A"/>
              </a:buClr>
            </a:pPr>
            <a:endParaRPr lang="en-GB" sz="1867" dirty="0">
              <a:solidFill>
                <a:prstClr val="white"/>
              </a:solidFill>
            </a:endParaRPr>
          </a:p>
        </p:txBody>
      </p:sp>
      <p:sp>
        <p:nvSpPr>
          <p:cNvPr id="2" name="Title 1"/>
          <p:cNvSpPr>
            <a:spLocks noGrp="1"/>
          </p:cNvSpPr>
          <p:nvPr>
            <p:ph type="ctrTitle"/>
          </p:nvPr>
        </p:nvSpPr>
        <p:spPr>
          <a:xfrm>
            <a:off x="1143000" y="1122363"/>
            <a:ext cx="6858000" cy="2387600"/>
          </a:xfrm>
        </p:spPr>
        <p:txBody>
          <a:bodyPr anchor="b">
            <a:noAutofit/>
          </a:bodyPr>
          <a:lstStyle>
            <a:lvl1pPr algn="ctr">
              <a:defRPr sz="3600">
                <a:solidFill>
                  <a:schemeClr val="bg1"/>
                </a:solidFill>
              </a:defRPr>
            </a:lvl1pPr>
          </a:lstStyle>
          <a:p>
            <a:r>
              <a:rPr lang="en-US" dirty="0" smtClean="0"/>
              <a:t>Click to edit Master title style</a:t>
            </a:r>
            <a:endParaRPr lang="sv-SE" dirty="0"/>
          </a:p>
        </p:txBody>
      </p:sp>
      <p:sp>
        <p:nvSpPr>
          <p:cNvPr id="3" name="Subtitle 2"/>
          <p:cNvSpPr>
            <a:spLocks noGrp="1"/>
          </p:cNvSpPr>
          <p:nvPr>
            <p:ph type="subTitle" idx="1"/>
          </p:nvPr>
        </p:nvSpPr>
        <p:spPr>
          <a:xfrm>
            <a:off x="1143000" y="3703643"/>
            <a:ext cx="6858000" cy="1655763"/>
          </a:xfrm>
        </p:spPr>
        <p:txBody>
          <a:bodyPr>
            <a:noAutofit/>
          </a:bodyPr>
          <a:lstStyle>
            <a:lvl1pPr marL="0" indent="0" algn="ctr">
              <a:buNone/>
              <a:defRPr sz="28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sv-SE" dirty="0"/>
          </a:p>
        </p:txBody>
      </p:sp>
      <p:sp>
        <p:nvSpPr>
          <p:cNvPr id="10" name="Rectangle 9"/>
          <p:cNvSpPr/>
          <p:nvPr userDrawn="1"/>
        </p:nvSpPr>
        <p:spPr>
          <a:xfrm>
            <a:off x="0" y="6772309"/>
            <a:ext cx="9144000" cy="8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7" name="Rectangle 6"/>
          <p:cNvSpPr/>
          <p:nvPr userDrawn="1"/>
        </p:nvSpPr>
        <p:spPr>
          <a:xfrm>
            <a:off x="15750" y="23400"/>
            <a:ext cx="9112500" cy="6811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5"/>
          <p:cNvSpPr txBox="1"/>
          <p:nvPr userDrawn="1"/>
        </p:nvSpPr>
        <p:spPr>
          <a:xfrm>
            <a:off x="3275856" y="6505632"/>
            <a:ext cx="25922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black"/>
                </a:solidFill>
              </a:rPr>
              <a:t>FOR INTERNAL USE ONLY</a:t>
            </a:r>
            <a:endParaRPr lang="en-GB" sz="1400" dirty="0">
              <a:solidFill>
                <a:prstClr val="black"/>
              </a:solidFill>
            </a:endParaRPr>
          </a:p>
        </p:txBody>
      </p:sp>
    </p:spTree>
    <p:extLst>
      <p:ext uri="{BB962C8B-B14F-4D97-AF65-F5344CB8AC3E}">
        <p14:creationId xmlns:p14="http://schemas.microsoft.com/office/powerpoint/2010/main" xmlns="" val="2207457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Text Placeholder 7"/>
          <p:cNvSpPr>
            <a:spLocks noGrp="1"/>
          </p:cNvSpPr>
          <p:nvPr>
            <p:ph type="body" sz="quarter" idx="10"/>
          </p:nvPr>
        </p:nvSpPr>
        <p:spPr>
          <a:xfrm>
            <a:off x="5010149" y="5892833"/>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33"/>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796277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sz="half" idx="1"/>
          </p:nvPr>
        </p:nvSpPr>
        <p:spPr>
          <a:xfrm>
            <a:off x="250828" y="1825625"/>
            <a:ext cx="4264027" cy="4351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664090" y="1825625"/>
            <a:ext cx="4264027"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0" name="Text Placeholder 7"/>
          <p:cNvSpPr>
            <a:spLocks noGrp="1"/>
          </p:cNvSpPr>
          <p:nvPr>
            <p:ph type="body" sz="quarter" idx="10"/>
          </p:nvPr>
        </p:nvSpPr>
        <p:spPr>
          <a:xfrm>
            <a:off x="5010149" y="5892833"/>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11" name="Text Placeholder 7"/>
          <p:cNvSpPr>
            <a:spLocks noGrp="1"/>
          </p:cNvSpPr>
          <p:nvPr>
            <p:ph type="body" sz="quarter" idx="11"/>
          </p:nvPr>
        </p:nvSpPr>
        <p:spPr>
          <a:xfrm>
            <a:off x="250826" y="5892833"/>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217616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8" name="Text Placeholder 7"/>
          <p:cNvSpPr>
            <a:spLocks noGrp="1"/>
          </p:cNvSpPr>
          <p:nvPr>
            <p:ph type="body" sz="quarter" idx="10"/>
          </p:nvPr>
        </p:nvSpPr>
        <p:spPr>
          <a:xfrm>
            <a:off x="5010149" y="5892833"/>
            <a:ext cx="3917949" cy="701493"/>
          </a:xfrm>
        </p:spPr>
        <p:txBody>
          <a:bodyPr anchor="b">
            <a:noAutofit/>
          </a:bodyPr>
          <a:lstStyle>
            <a:lvl1pPr marL="0" indent="0" algn="r">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
        <p:nvSpPr>
          <p:cNvPr id="9" name="Text Placeholder 7"/>
          <p:cNvSpPr>
            <a:spLocks noGrp="1"/>
          </p:cNvSpPr>
          <p:nvPr>
            <p:ph type="body" sz="quarter" idx="11"/>
          </p:nvPr>
        </p:nvSpPr>
        <p:spPr>
          <a:xfrm>
            <a:off x="250826" y="5892833"/>
            <a:ext cx="3917949" cy="701493"/>
          </a:xfrm>
        </p:spPr>
        <p:txBody>
          <a:bodyPr anchor="b">
            <a:noAutofit/>
          </a:bodyPr>
          <a:lstStyle>
            <a:lvl1pPr marL="0" indent="0" algn="l">
              <a:spcAft>
                <a:spcPts val="0"/>
              </a:spcAft>
              <a:buNone/>
              <a:defRPr sz="1200"/>
            </a:lvl1pPr>
            <a:lvl2pPr algn="r">
              <a:defRPr/>
            </a:lvl2pPr>
            <a:lvl3pPr algn="r">
              <a:defRPr/>
            </a:lvl3pPr>
            <a:lvl4pPr algn="r">
              <a:defRPr/>
            </a:lvl4pPr>
            <a:lvl5pPr algn="r">
              <a:defRPr/>
            </a:lvl5pPr>
          </a:lstStyle>
          <a:p>
            <a:pPr lvl="0"/>
            <a:r>
              <a:rPr lang="en-US" dirty="0" smtClean="0"/>
              <a:t>Click to edit Master text styles</a:t>
            </a:r>
          </a:p>
        </p:txBody>
      </p:sp>
    </p:spTree>
    <p:extLst>
      <p:ext uri="{BB962C8B-B14F-4D97-AF65-F5344CB8AC3E}">
        <p14:creationId xmlns:p14="http://schemas.microsoft.com/office/powerpoint/2010/main" xmlns="" val="276999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6"/>
            <a:ext cx="3542400" cy="2042057"/>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3" y="4033951"/>
            <a:ext cx="3543319" cy="912781"/>
          </a:xfrm>
          <a:extLst>
            <a:ext uri="{909E8E84-426E-40DD-AFC4-6F175D3DCCD1}">
              <a14:hiddenFill xmlns:a14="http://schemas.microsoft.com/office/drawing/2010/main" xmlns="">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7"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1625396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438226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514567"/>
            <a:ext cx="8510400" cy="171520"/>
          </a:xfrm>
          <a:extLst>
            <a:ext uri="{909E8E84-426E-40DD-AFC4-6F175D3DCCD1}">
              <a14:hiddenFill xmlns:a14="http://schemas.microsoft.com/office/drawing/2010/main" xmlns="">
                <a:solidFill>
                  <a:schemeClr val="accent1"/>
                </a:solidFill>
              </a14:hiddenFill>
            </a:ext>
          </a:extLst>
        </p:spPr>
        <p:txBody>
          <a:bodyPr wrap="none" lIns="17999" anchor="ctr" anchorCtr="0">
            <a:noAutofit/>
          </a:bodyPr>
          <a:lstStyle>
            <a:lvl1pPr marL="0" indent="0" algn="l">
              <a:buFontTx/>
              <a:buNone/>
              <a:defRPr sz="1100" baseline="0"/>
            </a:lvl1pPr>
          </a:lstStyle>
          <a:p>
            <a:pPr lvl="0"/>
            <a:r>
              <a:rPr lang="en-GB" noProof="0" dirty="0" smtClean="0"/>
              <a:t>Insert </a:t>
            </a:r>
            <a:r>
              <a:rPr lang="en-GB" noProof="0" dirty="0" err="1" smtClean="0"/>
              <a:t>trompet</a:t>
            </a:r>
            <a:endParaRPr lang="en-GB" noProof="0" dirty="0" smtClean="0"/>
          </a:p>
        </p:txBody>
      </p:sp>
      <p:sp>
        <p:nvSpPr>
          <p:cNvPr id="10"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2530652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ECF42-BB88-4C47-827D-3CE6E9853B46}"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1209111"/>
            <a:ext cx="8510400" cy="266301"/>
          </a:xfrm>
          <a:extLst>
            <a:ext uri="{909E8E84-426E-40DD-AFC4-6F175D3DCCD1}">
              <a14:hiddenFill xmlns:a14="http://schemas.microsoft.com/office/drawing/2010/main" xmlns="">
                <a:solidFill>
                  <a:schemeClr val="accent1"/>
                </a:solidFill>
              </a14:hiddenFill>
            </a:ext>
          </a:extLst>
        </p:spPr>
        <p:txBody>
          <a:bodyPr wrap="none" lIns="17999"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40458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87229"/>
            <a:ext cx="6692499" cy="5006607"/>
          </a:xfrm>
        </p:spPr>
        <p:txBody>
          <a:bodyPr tIns="57599" anchor="t"/>
          <a:lstStyle>
            <a:lvl1pPr>
              <a:lnSpc>
                <a:spcPct val="90000"/>
              </a:lnSpc>
              <a:defRPr sz="6000" spc="-150"/>
            </a:lvl1pPr>
          </a:lstStyle>
          <a:p>
            <a:r>
              <a:rPr lang="en-US" noProof="0" smtClean="0"/>
              <a:t>Click to edit Master title style</a:t>
            </a:r>
            <a:endParaRPr lang="en-GB" noProof="0" dirty="0"/>
          </a:p>
        </p:txBody>
      </p:sp>
      <p:sp>
        <p:nvSpPr>
          <p:cNvPr id="9"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0"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1"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4291511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1"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3"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9889688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3"/>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3073458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6"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20"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21"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2865518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2"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9"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6"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5"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9577397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9"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10" name="Content Placeholder 2"/>
          <p:cNvSpPr>
            <a:spLocks noGrp="1"/>
          </p:cNvSpPr>
          <p:nvPr>
            <p:ph idx="10"/>
          </p:nvPr>
        </p:nvSpPr>
        <p:spPr>
          <a:xfrm>
            <a:off x="4730400" y="1749633"/>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3"/>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9"/>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9"/>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39048026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6"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6"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6"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7"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671385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36405918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531909"/>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8"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22904087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EECF42-BB88-4C47-827D-3CE6E9853B46}"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5085953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5" name="Title 1"/>
          <p:cNvSpPr>
            <a:spLocks noGrp="1"/>
          </p:cNvSpPr>
          <p:nvPr>
            <p:ph type="title"/>
          </p:nvPr>
        </p:nvSpPr>
        <p:spPr>
          <a:xfrm>
            <a:off x="4873447" y="687228"/>
            <a:ext cx="3953755" cy="521883"/>
          </a:xfrm>
        </p:spPr>
        <p:txBody>
          <a:bodyPr anchor="ctr" anchorCtr="0"/>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7"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873446" y="138544"/>
            <a:ext cx="2199874"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2931660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3"/>
            <a:ext cx="8510400" cy="3941051"/>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5686885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2363169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4" y="1749633"/>
            <a:ext cx="2624927" cy="3941051"/>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3350178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131241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8989234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178197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2"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hasCustomPrompt="1"/>
          </p:nvPr>
        </p:nvSpPr>
        <p:spPr>
          <a:xfrm>
            <a:off x="3578125" y="1746571"/>
            <a:ext cx="5258820" cy="3944113"/>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6"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0139704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746571"/>
            <a:ext cx="3945406" cy="3944113"/>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smtClean="0"/>
              <a:t>Click to add media size 4/3</a:t>
            </a:r>
            <a:endParaRPr lang="en-GB" noProof="0"/>
          </a:p>
        </p:txBody>
      </p:sp>
      <p:sp>
        <p:nvSpPr>
          <p:cNvPr id="17" name="Content Placeholder 2"/>
          <p:cNvSpPr>
            <a:spLocks noGrp="1"/>
          </p:cNvSpPr>
          <p:nvPr>
            <p:ph idx="24"/>
          </p:nvPr>
        </p:nvSpPr>
        <p:spPr>
          <a:xfrm>
            <a:off x="318821"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2543691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ECF42-BB88-4C47-827D-3CE6E9853B46}" type="datetimeFigureOut">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
            <a:ext cx="9144000" cy="68579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35084757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4" name="Footer Placeholder 3"/>
          <p:cNvSpPr>
            <a:spLocks noGrp="1"/>
          </p:cNvSpPr>
          <p:nvPr>
            <p:ph type="ftr" sz="quarter" idx="11"/>
          </p:nvPr>
        </p:nvSpPr>
        <p:spPr/>
        <p:txBody>
          <a:bodyPr/>
          <a:lstStyle/>
          <a:p>
            <a:pPr>
              <a:defRPr/>
            </a:pPr>
            <a:r>
              <a:rPr lang="en-GB" smtClean="0">
                <a:solidFill>
                  <a:srgbClr val="82786F"/>
                </a:solidFill>
              </a:rPr>
              <a:t>Presentation title</a:t>
            </a:r>
            <a:endParaRPr lang="en-GB" dirty="0">
              <a:solidFill>
                <a:srgbClr val="82786F"/>
              </a:solidFill>
            </a:endParaRPr>
          </a:p>
        </p:txBody>
      </p:sp>
      <p:sp>
        <p:nvSpPr>
          <p:cNvPr id="5" name="Date Placeholder 4"/>
          <p:cNvSpPr>
            <a:spLocks noGrp="1"/>
          </p:cNvSpPr>
          <p:nvPr>
            <p:ph type="dt" sz="half" idx="12"/>
          </p:nvPr>
        </p:nvSpPr>
        <p:spPr/>
        <p:txBody>
          <a:bodyPr/>
          <a:lstStyle/>
          <a:p>
            <a:pPr>
              <a:defRPr/>
            </a:pPr>
            <a:r>
              <a:rPr lang="en-GB" smtClean="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xmlns="" val="9606514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4" name="Footer Placeholder 3"/>
          <p:cNvSpPr>
            <a:spLocks noGrp="1"/>
          </p:cNvSpPr>
          <p:nvPr>
            <p:ph type="ftr" sz="quarter" idx="11"/>
          </p:nvPr>
        </p:nvSpPr>
        <p:spPr/>
        <p:txBody>
          <a:bodyPr/>
          <a:lstStyle/>
          <a:p>
            <a:pPr>
              <a:defRPr/>
            </a:pPr>
            <a:r>
              <a:rPr lang="en-GB" smtClean="0">
                <a:solidFill>
                  <a:srgbClr val="82786F"/>
                </a:solidFill>
              </a:rPr>
              <a:t>Presentation title</a:t>
            </a:r>
            <a:endParaRPr lang="en-GB" dirty="0">
              <a:solidFill>
                <a:srgbClr val="82786F"/>
              </a:solidFill>
            </a:endParaRPr>
          </a:p>
        </p:txBody>
      </p:sp>
      <p:sp>
        <p:nvSpPr>
          <p:cNvPr id="5" name="Date Placeholder 4"/>
          <p:cNvSpPr>
            <a:spLocks noGrp="1"/>
          </p:cNvSpPr>
          <p:nvPr>
            <p:ph type="dt" sz="half" idx="12"/>
          </p:nvPr>
        </p:nvSpPr>
        <p:spPr/>
        <p:txBody>
          <a:bodyPr/>
          <a:lstStyle/>
          <a:p>
            <a:pPr>
              <a:defRPr/>
            </a:pPr>
            <a:r>
              <a:rPr lang="en-GB" smtClean="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xmlns="" val="30657037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412054"/>
            <a:ext cx="8510400" cy="5278631"/>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1999" tIns="71999" rIns="71999" bIns="71999" numCol="1" rtlCol="0" anchor="ctr" anchorCtr="0" compatLnSpc="1">
            <a:prstTxWarp prst="textNoShape">
              <a:avLst/>
            </a:prstTxWarp>
          </a:bodyPr>
          <a:lstStyle/>
          <a:p>
            <a:pPr algn="ctr" defTabSz="1219169" fontAlgn="base">
              <a:spcBef>
                <a:spcPct val="50000"/>
              </a:spcBef>
              <a:spcAft>
                <a:spcPct val="0"/>
              </a:spcAft>
            </a:pPr>
            <a:endParaRPr lang="en-GB" sz="2400" b="1" smtClean="0">
              <a:solidFill>
                <a:srgbClr val="001965"/>
              </a:solidFill>
            </a:endParaRPr>
          </a:p>
        </p:txBody>
      </p:sp>
      <p:sp>
        <p:nvSpPr>
          <p:cNvPr id="21" name="Title 6"/>
          <p:cNvSpPr txBox="1">
            <a:spLocks/>
          </p:cNvSpPr>
          <p:nvPr userDrawn="1"/>
        </p:nvSpPr>
        <p:spPr bwMode="auto">
          <a:xfrm>
            <a:off x="318822" y="769746"/>
            <a:ext cx="8518124" cy="521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sz="2400" dirty="0" smtClean="0"/>
              <a:t>Title</a:t>
            </a:r>
            <a:endParaRPr lang="en-GB" sz="2400" dirty="0"/>
          </a:p>
        </p:txBody>
      </p:sp>
      <p:sp>
        <p:nvSpPr>
          <p:cNvPr id="15" name="TextBox 14"/>
          <p:cNvSpPr txBox="1"/>
          <p:nvPr userDrawn="1"/>
        </p:nvSpPr>
        <p:spPr>
          <a:xfrm>
            <a:off x="2748809" y="3366050"/>
            <a:ext cx="3633374" cy="276997"/>
          </a:xfrm>
          <a:prstGeom prst="rect">
            <a:avLst/>
          </a:prstGeom>
          <a:noFill/>
        </p:spPr>
        <p:txBody>
          <a:bodyPr wrap="square" lIns="91438" tIns="45719" rIns="91438" bIns="45719" rtlCol="0">
            <a:spAutoFit/>
          </a:bodyPr>
          <a:lstStyle/>
          <a:p>
            <a:pPr algn="ctr" defTabSz="914378"/>
            <a:r>
              <a:rPr lang="en-GB" sz="1200" dirty="0" smtClean="0">
                <a:solidFill>
                  <a:srgbClr val="E64A0E"/>
                </a:solidFill>
              </a:rPr>
              <a:t>Keep all content in this area</a:t>
            </a:r>
            <a:endParaRPr lang="en-GB" sz="1200" dirty="0">
              <a:solidFill>
                <a:srgbClr val="E64A0E"/>
              </a:solidFill>
            </a:endParaRPr>
          </a:p>
        </p:txBody>
      </p:sp>
      <p:sp>
        <p:nvSpPr>
          <p:cNvPr id="28" name="TextBox 27"/>
          <p:cNvSpPr txBox="1"/>
          <p:nvPr userDrawn="1"/>
        </p:nvSpPr>
        <p:spPr>
          <a:xfrm>
            <a:off x="318822" y="1749632"/>
            <a:ext cx="8518125" cy="369330"/>
          </a:xfrm>
          <a:prstGeom prst="rect">
            <a:avLst/>
          </a:prstGeom>
          <a:noFill/>
        </p:spPr>
        <p:txBody>
          <a:bodyPr wrap="square" lIns="91438" tIns="45719" rIns="91438" bIns="45719" rtlCol="0">
            <a:spAutoFit/>
          </a:bodyPr>
          <a:lstStyle/>
          <a:p>
            <a:pPr defTabSz="914378"/>
            <a:endParaRPr lang="en-GB" sz="1800">
              <a:solidFill>
                <a:srgbClr val="001965"/>
              </a:solidFill>
            </a:endParaRPr>
          </a:p>
        </p:txBody>
      </p:sp>
      <p:sp>
        <p:nvSpPr>
          <p:cNvPr id="30" name="Rectangle 29"/>
          <p:cNvSpPr/>
          <p:nvPr userDrawn="1"/>
        </p:nvSpPr>
        <p:spPr bwMode="auto">
          <a:xfrm>
            <a:off x="316802" y="1749631"/>
            <a:ext cx="8510401" cy="3941052"/>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868" indent="-269868" defTabSz="1219169" fontAlgn="base">
              <a:spcBef>
                <a:spcPct val="50000"/>
              </a:spcBef>
              <a:spcAft>
                <a:spcPct val="0"/>
              </a:spcAft>
              <a:buClr>
                <a:srgbClr val="009FDA"/>
              </a:buClr>
              <a:buFont typeface="Arial" pitchFamily="34" charset="0"/>
              <a:buChar char="•"/>
            </a:pPr>
            <a:r>
              <a:rPr lang="en-GB" sz="1800" dirty="0" smtClean="0">
                <a:solidFill>
                  <a:srgbClr val="001965"/>
                </a:solidFill>
              </a:rPr>
              <a:t>Content area</a:t>
            </a:r>
          </a:p>
        </p:txBody>
      </p:sp>
      <p:sp>
        <p:nvSpPr>
          <p:cNvPr id="31" name="TextBox 30"/>
          <p:cNvSpPr txBox="1"/>
          <p:nvPr userDrawn="1"/>
        </p:nvSpPr>
        <p:spPr>
          <a:xfrm>
            <a:off x="316801" y="1285947"/>
            <a:ext cx="4572008" cy="276997"/>
          </a:xfrm>
          <a:prstGeom prst="rect">
            <a:avLst/>
          </a:prstGeom>
          <a:noFill/>
        </p:spPr>
        <p:txBody>
          <a:bodyPr wrap="square" lIns="91438" tIns="45719" rIns="91438" bIns="45719" rtlCol="0">
            <a:spAutoFit/>
          </a:bodyPr>
          <a:lstStyle/>
          <a:p>
            <a:pPr defTabSz="914378"/>
            <a:r>
              <a:rPr lang="en-GB" sz="1200" dirty="0" smtClean="0">
                <a:solidFill>
                  <a:srgbClr val="E64A0E"/>
                </a:solidFill>
              </a:rPr>
              <a:t>Keep all titles, </a:t>
            </a:r>
            <a:r>
              <a:rPr lang="en-GB" sz="1200" dirty="0" err="1" smtClean="0">
                <a:solidFill>
                  <a:srgbClr val="E64A0E"/>
                </a:solidFill>
              </a:rPr>
              <a:t>trompets</a:t>
            </a:r>
            <a:r>
              <a:rPr lang="en-GB" sz="1200" dirty="0" smtClean="0">
                <a:solidFill>
                  <a:srgbClr val="E64A0E"/>
                </a:solidFill>
              </a:rPr>
              <a:t> and subtitles in this area</a:t>
            </a:r>
            <a:endParaRPr lang="en-GB" sz="1200" dirty="0">
              <a:solidFill>
                <a:srgbClr val="E64A0E"/>
              </a:solidFill>
            </a:endParaRPr>
          </a:p>
        </p:txBody>
      </p:sp>
      <p:sp>
        <p:nvSpPr>
          <p:cNvPr id="32" name="TextBox 31"/>
          <p:cNvSpPr txBox="1"/>
          <p:nvPr userDrawn="1"/>
        </p:nvSpPr>
        <p:spPr>
          <a:xfrm>
            <a:off x="4919813" y="439655"/>
            <a:ext cx="3909190" cy="276997"/>
          </a:xfrm>
          <a:prstGeom prst="rect">
            <a:avLst/>
          </a:prstGeom>
          <a:noFill/>
        </p:spPr>
        <p:txBody>
          <a:bodyPr wrap="square" lIns="91438" tIns="45719" rIns="91438" bIns="45719" rtlCol="0">
            <a:spAutoFit/>
          </a:bodyPr>
          <a:lstStyle/>
          <a:p>
            <a:pPr algn="r" defTabSz="914378"/>
            <a:r>
              <a:rPr lang="en-GB" sz="1200" smtClean="0">
                <a:solidFill>
                  <a:srgbClr val="E64A0E"/>
                </a:solidFill>
              </a:rPr>
              <a:t>Never move Footer, Date and No placeholders</a:t>
            </a:r>
            <a:endParaRPr lang="en-GB" sz="1200">
              <a:solidFill>
                <a:srgbClr val="E64A0E"/>
              </a:solidFill>
            </a:endParaRPr>
          </a:p>
        </p:txBody>
      </p:sp>
      <p:sp>
        <p:nvSpPr>
          <p:cNvPr id="16"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7"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8"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103787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Espace réservé du numéro de diapositive 3"/>
          <p:cNvSpPr>
            <a:spLocks noGrp="1"/>
          </p:cNvSpPr>
          <p:nvPr>
            <p:ph type="sldNum" sz="quarter" idx="10"/>
          </p:nvPr>
        </p:nvSpPr>
        <p:spPr/>
        <p:txBody>
          <a:bodyPr/>
          <a:lstStyle>
            <a:lvl1pPr>
              <a:defRPr/>
            </a:lvl1pPr>
          </a:lstStyle>
          <a:p>
            <a:pPr>
              <a:buClr>
                <a:srgbClr val="C8116C"/>
              </a:buClr>
              <a:defRPr/>
            </a:pPr>
            <a:fld id="{183F019D-39E6-440A-9153-DFDC62C19A85}" type="slidenum">
              <a:rPr lang="de-DE">
                <a:solidFill>
                  <a:srgbClr val="82786F"/>
                </a:solidFill>
              </a:rPr>
              <a:pPr>
                <a:buClr>
                  <a:srgbClr val="C8116C"/>
                </a:buClr>
                <a:defRPr/>
              </a:pPr>
              <a:t>‹#›</a:t>
            </a:fld>
            <a:endParaRPr lang="fr-FR">
              <a:solidFill>
                <a:srgbClr val="82786F"/>
              </a:solidFill>
            </a:endParaRPr>
          </a:p>
        </p:txBody>
      </p:sp>
    </p:spTree>
    <p:extLst>
      <p:ext uri="{BB962C8B-B14F-4D97-AF65-F5344CB8AC3E}">
        <p14:creationId xmlns:p14="http://schemas.microsoft.com/office/powerpoint/2010/main" xmlns="" val="2521987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6"/>
            <a:ext cx="3542400" cy="2042057"/>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3" y="4033951"/>
            <a:ext cx="3543319" cy="912781"/>
          </a:xfrm>
          <a:extLst>
            <a:ext uri="{909E8E84-426E-40DD-AFC4-6F175D3DCCD1}">
              <a14:hiddenFill xmlns:a14="http://schemas.microsoft.com/office/drawing/2010/main" xmlns="">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7"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7544480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0756289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514567"/>
            <a:ext cx="8510400" cy="171520"/>
          </a:xfrm>
          <a:extLst>
            <a:ext uri="{909E8E84-426E-40DD-AFC4-6F175D3DCCD1}">
              <a14:hiddenFill xmlns:a14="http://schemas.microsoft.com/office/drawing/2010/main" xmlns="">
                <a:solidFill>
                  <a:schemeClr val="accent1"/>
                </a:solidFill>
              </a14:hiddenFill>
            </a:ext>
          </a:extLst>
        </p:spPr>
        <p:txBody>
          <a:bodyPr wrap="none" lIns="17999" anchor="ctr" anchorCtr="0">
            <a:noAutofit/>
          </a:bodyPr>
          <a:lstStyle>
            <a:lvl1pPr marL="0" indent="0" algn="l">
              <a:buFontTx/>
              <a:buNone/>
              <a:defRPr sz="1100" baseline="0"/>
            </a:lvl1pPr>
          </a:lstStyle>
          <a:p>
            <a:pPr lvl="0"/>
            <a:r>
              <a:rPr lang="en-GB" noProof="0" dirty="0" smtClean="0"/>
              <a:t>Insert </a:t>
            </a:r>
            <a:r>
              <a:rPr lang="en-GB" noProof="0" dirty="0" err="1" smtClean="0"/>
              <a:t>trompet</a:t>
            </a:r>
            <a:endParaRPr lang="en-GB" noProof="0" dirty="0" smtClean="0"/>
          </a:p>
        </p:txBody>
      </p:sp>
      <p:sp>
        <p:nvSpPr>
          <p:cNvPr id="10"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1088574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1209111"/>
            <a:ext cx="8510400" cy="266301"/>
          </a:xfrm>
          <a:extLst>
            <a:ext uri="{909E8E84-426E-40DD-AFC4-6F175D3DCCD1}">
              <a14:hiddenFill xmlns:a14="http://schemas.microsoft.com/office/drawing/2010/main" xmlns="">
                <a:solidFill>
                  <a:schemeClr val="accent1"/>
                </a:solidFill>
              </a14:hiddenFill>
            </a:ext>
          </a:extLst>
        </p:spPr>
        <p:txBody>
          <a:bodyPr wrap="none" lIns="17999"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8309980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87229"/>
            <a:ext cx="6692499" cy="5006607"/>
          </a:xfrm>
        </p:spPr>
        <p:txBody>
          <a:bodyPr tIns="57599" anchor="t"/>
          <a:lstStyle>
            <a:lvl1pPr>
              <a:lnSpc>
                <a:spcPct val="90000"/>
              </a:lnSpc>
              <a:defRPr sz="6000" spc="-150"/>
            </a:lvl1pPr>
          </a:lstStyle>
          <a:p>
            <a:r>
              <a:rPr lang="en-US" noProof="0" smtClean="0"/>
              <a:t>Click to edit Master title style</a:t>
            </a:r>
            <a:endParaRPr lang="en-GB" noProof="0" dirty="0"/>
          </a:p>
        </p:txBody>
      </p:sp>
      <p:sp>
        <p:nvSpPr>
          <p:cNvPr id="9"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0"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1"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2848875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ECF42-BB88-4C47-827D-3CE6E9853B46}" type="datetimeFigureOut">
              <a:rPr lang="en-US" smtClean="0"/>
              <a:pPr/>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1"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3"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1990181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3"/>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245635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6"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20"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21"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2594466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2"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9"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6"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5"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0047741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9"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10" name="Content Placeholder 2"/>
          <p:cNvSpPr>
            <a:spLocks noGrp="1"/>
          </p:cNvSpPr>
          <p:nvPr>
            <p:ph idx="10"/>
          </p:nvPr>
        </p:nvSpPr>
        <p:spPr>
          <a:xfrm>
            <a:off x="4730400" y="1749633"/>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3"/>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9"/>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9"/>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10847900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6"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3"/>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6"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9"/>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6"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7"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9331253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1350471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531909"/>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8"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42657105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7354346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5" name="Title 1"/>
          <p:cNvSpPr>
            <a:spLocks noGrp="1"/>
          </p:cNvSpPr>
          <p:nvPr>
            <p:ph type="title"/>
          </p:nvPr>
        </p:nvSpPr>
        <p:spPr>
          <a:xfrm>
            <a:off x="4873447" y="687228"/>
            <a:ext cx="3953755" cy="521883"/>
          </a:xfrm>
        </p:spPr>
        <p:txBody>
          <a:bodyPr anchor="ctr" anchorCtr="0"/>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7"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873446" y="138544"/>
            <a:ext cx="2199874"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0991879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ECF42-BB88-4C47-827D-3CE6E9853B46}" type="datetimeFigureOut">
              <a:rPr lang="en-US" smtClean="0"/>
              <a:pPr/>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3"/>
            <a:ext cx="8510400" cy="3941051"/>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7953093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0192994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4" y="1749633"/>
            <a:ext cx="2624927" cy="3941051"/>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9406866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31465125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8547113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29"/>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14665247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2"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hasCustomPrompt="1"/>
          </p:nvPr>
        </p:nvSpPr>
        <p:spPr>
          <a:xfrm>
            <a:off x="3578125" y="1746571"/>
            <a:ext cx="5258820" cy="3944113"/>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6"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2379241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746571"/>
            <a:ext cx="3945406" cy="3944113"/>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smtClean="0"/>
              <a:t>Click to add media size 4/3</a:t>
            </a:r>
            <a:endParaRPr lang="en-GB" noProof="0"/>
          </a:p>
        </p:txBody>
      </p:sp>
      <p:sp>
        <p:nvSpPr>
          <p:cNvPr id="17" name="Content Placeholder 2"/>
          <p:cNvSpPr>
            <a:spLocks noGrp="1"/>
          </p:cNvSpPr>
          <p:nvPr>
            <p:ph idx="24"/>
          </p:nvPr>
        </p:nvSpPr>
        <p:spPr>
          <a:xfrm>
            <a:off x="318821"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8"/>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23718854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
            <a:ext cx="9144000" cy="68579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1"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xmlns="" val="29687283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4" name="Footer Placeholder 3"/>
          <p:cNvSpPr>
            <a:spLocks noGrp="1"/>
          </p:cNvSpPr>
          <p:nvPr>
            <p:ph type="ftr" sz="quarter" idx="11"/>
          </p:nvPr>
        </p:nvSpPr>
        <p:spPr/>
        <p:txBody>
          <a:bodyPr/>
          <a:lstStyle/>
          <a:p>
            <a:pPr>
              <a:defRPr/>
            </a:pPr>
            <a:r>
              <a:rPr lang="en-GB" smtClean="0">
                <a:solidFill>
                  <a:srgbClr val="82786F"/>
                </a:solidFill>
              </a:rPr>
              <a:t>Presentation title</a:t>
            </a:r>
            <a:endParaRPr lang="en-GB" dirty="0">
              <a:solidFill>
                <a:srgbClr val="82786F"/>
              </a:solidFill>
            </a:endParaRPr>
          </a:p>
        </p:txBody>
      </p:sp>
      <p:sp>
        <p:nvSpPr>
          <p:cNvPr id="5" name="Date Placeholder 4"/>
          <p:cNvSpPr>
            <a:spLocks noGrp="1"/>
          </p:cNvSpPr>
          <p:nvPr>
            <p:ph type="dt" sz="half" idx="12"/>
          </p:nvPr>
        </p:nvSpPr>
        <p:spPr/>
        <p:txBody>
          <a:bodyPr/>
          <a:lstStyle/>
          <a:p>
            <a:pPr>
              <a:defRPr/>
            </a:pPr>
            <a:r>
              <a:rPr lang="en-GB" smtClean="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xmlns="" val="4858542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CF42-BB88-4C47-827D-3CE6E9853B46}"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4" name="Footer Placeholder 3"/>
          <p:cNvSpPr>
            <a:spLocks noGrp="1"/>
          </p:cNvSpPr>
          <p:nvPr>
            <p:ph type="ftr" sz="quarter" idx="11"/>
          </p:nvPr>
        </p:nvSpPr>
        <p:spPr/>
        <p:txBody>
          <a:bodyPr/>
          <a:lstStyle/>
          <a:p>
            <a:pPr>
              <a:defRPr/>
            </a:pPr>
            <a:r>
              <a:rPr lang="en-GB" smtClean="0">
                <a:solidFill>
                  <a:srgbClr val="82786F"/>
                </a:solidFill>
              </a:rPr>
              <a:t>Presentation title</a:t>
            </a:r>
            <a:endParaRPr lang="en-GB" dirty="0">
              <a:solidFill>
                <a:srgbClr val="82786F"/>
              </a:solidFill>
            </a:endParaRPr>
          </a:p>
        </p:txBody>
      </p:sp>
      <p:sp>
        <p:nvSpPr>
          <p:cNvPr id="5" name="Date Placeholder 4"/>
          <p:cNvSpPr>
            <a:spLocks noGrp="1"/>
          </p:cNvSpPr>
          <p:nvPr>
            <p:ph type="dt" sz="half" idx="12"/>
          </p:nvPr>
        </p:nvSpPr>
        <p:spPr/>
        <p:txBody>
          <a:bodyPr/>
          <a:lstStyle/>
          <a:p>
            <a:pPr>
              <a:defRPr/>
            </a:pPr>
            <a:r>
              <a:rPr lang="en-GB" smtClean="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xmlns="" val="7225257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412054"/>
            <a:ext cx="8510400" cy="5278631"/>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1999" tIns="71999" rIns="71999" bIns="71999" numCol="1" rtlCol="0" anchor="ctr" anchorCtr="0" compatLnSpc="1">
            <a:prstTxWarp prst="textNoShape">
              <a:avLst/>
            </a:prstTxWarp>
          </a:bodyPr>
          <a:lstStyle/>
          <a:p>
            <a:pPr algn="ctr" defTabSz="1219169" fontAlgn="base">
              <a:spcBef>
                <a:spcPct val="50000"/>
              </a:spcBef>
              <a:spcAft>
                <a:spcPct val="0"/>
              </a:spcAft>
            </a:pPr>
            <a:endParaRPr lang="en-GB" sz="2400" b="1" smtClean="0">
              <a:solidFill>
                <a:srgbClr val="001965"/>
              </a:solidFill>
            </a:endParaRPr>
          </a:p>
        </p:txBody>
      </p:sp>
      <p:sp>
        <p:nvSpPr>
          <p:cNvPr id="21" name="Title 6"/>
          <p:cNvSpPr txBox="1">
            <a:spLocks/>
          </p:cNvSpPr>
          <p:nvPr userDrawn="1"/>
        </p:nvSpPr>
        <p:spPr bwMode="auto">
          <a:xfrm>
            <a:off x="318822" y="769746"/>
            <a:ext cx="8518124" cy="521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sz="2400" dirty="0" smtClean="0"/>
              <a:t>Title</a:t>
            </a:r>
            <a:endParaRPr lang="en-GB" sz="2400" dirty="0"/>
          </a:p>
        </p:txBody>
      </p:sp>
      <p:sp>
        <p:nvSpPr>
          <p:cNvPr id="15" name="TextBox 14"/>
          <p:cNvSpPr txBox="1"/>
          <p:nvPr userDrawn="1"/>
        </p:nvSpPr>
        <p:spPr>
          <a:xfrm>
            <a:off x="2748809" y="3366050"/>
            <a:ext cx="3633374" cy="276997"/>
          </a:xfrm>
          <a:prstGeom prst="rect">
            <a:avLst/>
          </a:prstGeom>
          <a:noFill/>
        </p:spPr>
        <p:txBody>
          <a:bodyPr wrap="square" lIns="91438" tIns="45719" rIns="91438" bIns="45719" rtlCol="0">
            <a:spAutoFit/>
          </a:bodyPr>
          <a:lstStyle/>
          <a:p>
            <a:pPr algn="ctr" defTabSz="914378"/>
            <a:r>
              <a:rPr lang="en-GB" sz="1200" dirty="0" smtClean="0">
                <a:solidFill>
                  <a:srgbClr val="E64A0E"/>
                </a:solidFill>
              </a:rPr>
              <a:t>Keep all content in this area</a:t>
            </a:r>
            <a:endParaRPr lang="en-GB" sz="1200" dirty="0">
              <a:solidFill>
                <a:srgbClr val="E64A0E"/>
              </a:solidFill>
            </a:endParaRPr>
          </a:p>
        </p:txBody>
      </p:sp>
      <p:sp>
        <p:nvSpPr>
          <p:cNvPr id="28" name="TextBox 27"/>
          <p:cNvSpPr txBox="1"/>
          <p:nvPr userDrawn="1"/>
        </p:nvSpPr>
        <p:spPr>
          <a:xfrm>
            <a:off x="318822" y="1749632"/>
            <a:ext cx="8518125" cy="369330"/>
          </a:xfrm>
          <a:prstGeom prst="rect">
            <a:avLst/>
          </a:prstGeom>
          <a:noFill/>
        </p:spPr>
        <p:txBody>
          <a:bodyPr wrap="square" lIns="91438" tIns="45719" rIns="91438" bIns="45719" rtlCol="0">
            <a:spAutoFit/>
          </a:bodyPr>
          <a:lstStyle/>
          <a:p>
            <a:pPr defTabSz="914378"/>
            <a:endParaRPr lang="en-GB" sz="1800">
              <a:solidFill>
                <a:srgbClr val="001965"/>
              </a:solidFill>
            </a:endParaRPr>
          </a:p>
        </p:txBody>
      </p:sp>
      <p:sp>
        <p:nvSpPr>
          <p:cNvPr id="30" name="Rectangle 29"/>
          <p:cNvSpPr/>
          <p:nvPr userDrawn="1"/>
        </p:nvSpPr>
        <p:spPr bwMode="auto">
          <a:xfrm>
            <a:off x="316802" y="1749631"/>
            <a:ext cx="8510401" cy="3941052"/>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868" indent="-269868" defTabSz="1219169" fontAlgn="base">
              <a:spcBef>
                <a:spcPct val="50000"/>
              </a:spcBef>
              <a:spcAft>
                <a:spcPct val="0"/>
              </a:spcAft>
              <a:buClr>
                <a:srgbClr val="009FDA"/>
              </a:buClr>
              <a:buFont typeface="Arial" pitchFamily="34" charset="0"/>
              <a:buChar char="•"/>
            </a:pPr>
            <a:r>
              <a:rPr lang="en-GB" sz="1800" dirty="0" smtClean="0">
                <a:solidFill>
                  <a:srgbClr val="001965"/>
                </a:solidFill>
              </a:rPr>
              <a:t>Content area</a:t>
            </a:r>
          </a:p>
        </p:txBody>
      </p:sp>
      <p:sp>
        <p:nvSpPr>
          <p:cNvPr id="31" name="TextBox 30"/>
          <p:cNvSpPr txBox="1"/>
          <p:nvPr userDrawn="1"/>
        </p:nvSpPr>
        <p:spPr>
          <a:xfrm>
            <a:off x="316801" y="1285947"/>
            <a:ext cx="4572008" cy="276997"/>
          </a:xfrm>
          <a:prstGeom prst="rect">
            <a:avLst/>
          </a:prstGeom>
          <a:noFill/>
        </p:spPr>
        <p:txBody>
          <a:bodyPr wrap="square" lIns="91438" tIns="45719" rIns="91438" bIns="45719" rtlCol="0">
            <a:spAutoFit/>
          </a:bodyPr>
          <a:lstStyle/>
          <a:p>
            <a:pPr defTabSz="914378"/>
            <a:r>
              <a:rPr lang="en-GB" sz="1200" dirty="0" smtClean="0">
                <a:solidFill>
                  <a:srgbClr val="E64A0E"/>
                </a:solidFill>
              </a:rPr>
              <a:t>Keep all titles, </a:t>
            </a:r>
            <a:r>
              <a:rPr lang="en-GB" sz="1200" dirty="0" err="1" smtClean="0">
                <a:solidFill>
                  <a:srgbClr val="E64A0E"/>
                </a:solidFill>
              </a:rPr>
              <a:t>trompets</a:t>
            </a:r>
            <a:r>
              <a:rPr lang="en-GB" sz="1200" dirty="0" smtClean="0">
                <a:solidFill>
                  <a:srgbClr val="E64A0E"/>
                </a:solidFill>
              </a:rPr>
              <a:t> and subtitles in this area</a:t>
            </a:r>
            <a:endParaRPr lang="en-GB" sz="1200" dirty="0">
              <a:solidFill>
                <a:srgbClr val="E64A0E"/>
              </a:solidFill>
            </a:endParaRPr>
          </a:p>
        </p:txBody>
      </p:sp>
      <p:sp>
        <p:nvSpPr>
          <p:cNvPr id="32" name="TextBox 31"/>
          <p:cNvSpPr txBox="1"/>
          <p:nvPr userDrawn="1"/>
        </p:nvSpPr>
        <p:spPr>
          <a:xfrm>
            <a:off x="4919813" y="439655"/>
            <a:ext cx="3909190" cy="276997"/>
          </a:xfrm>
          <a:prstGeom prst="rect">
            <a:avLst/>
          </a:prstGeom>
          <a:noFill/>
        </p:spPr>
        <p:txBody>
          <a:bodyPr wrap="square" lIns="91438" tIns="45719" rIns="91438" bIns="45719" rtlCol="0">
            <a:spAutoFit/>
          </a:bodyPr>
          <a:lstStyle/>
          <a:p>
            <a:pPr algn="r" defTabSz="914378"/>
            <a:r>
              <a:rPr lang="en-GB" sz="1200" smtClean="0">
                <a:solidFill>
                  <a:srgbClr val="E64A0E"/>
                </a:solidFill>
              </a:rPr>
              <a:t>Never move Footer, Date and No placeholders</a:t>
            </a:r>
            <a:endParaRPr lang="en-GB" sz="1200">
              <a:solidFill>
                <a:srgbClr val="E64A0E"/>
              </a:solidFill>
            </a:endParaRPr>
          </a:p>
        </p:txBody>
      </p:sp>
      <p:sp>
        <p:nvSpPr>
          <p:cNvPr id="16"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7"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8" name="Slide Number Placeholder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xmlns="" val="42233287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Espace réservé du numéro de diapositive 3"/>
          <p:cNvSpPr>
            <a:spLocks noGrp="1"/>
          </p:cNvSpPr>
          <p:nvPr>
            <p:ph type="sldNum" sz="quarter" idx="10"/>
          </p:nvPr>
        </p:nvSpPr>
        <p:spPr/>
        <p:txBody>
          <a:bodyPr/>
          <a:lstStyle>
            <a:lvl1pPr>
              <a:defRPr/>
            </a:lvl1pPr>
          </a:lstStyle>
          <a:p>
            <a:pPr>
              <a:buClr>
                <a:srgbClr val="C8116C"/>
              </a:buClr>
              <a:defRPr/>
            </a:pPr>
            <a:fld id="{183F019D-39E6-440A-9153-DFDC62C19A85}" type="slidenum">
              <a:rPr lang="de-DE">
                <a:solidFill>
                  <a:srgbClr val="82786F"/>
                </a:solidFill>
              </a:rPr>
              <a:pPr>
                <a:buClr>
                  <a:srgbClr val="C8116C"/>
                </a:buClr>
                <a:defRPr/>
              </a:pPr>
              <a:t>‹#›</a:t>
            </a:fld>
            <a:endParaRPr lang="fr-FR">
              <a:solidFill>
                <a:srgbClr val="82786F"/>
              </a:solidFill>
            </a:endParaRPr>
          </a:p>
        </p:txBody>
      </p:sp>
    </p:spTree>
    <p:extLst>
      <p:ext uri="{BB962C8B-B14F-4D97-AF65-F5344CB8AC3E}">
        <p14:creationId xmlns:p14="http://schemas.microsoft.com/office/powerpoint/2010/main" xmlns="" val="1969020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
    <p:spTree>
      <p:nvGrpSpPr>
        <p:cNvPr id="1" name=""/>
        <p:cNvGrpSpPr/>
        <p:nvPr/>
      </p:nvGrpSpPr>
      <p:grpSpPr>
        <a:xfrm>
          <a:off x="0" y="0"/>
          <a:ext cx="0" cy="0"/>
          <a:chOff x="0" y="0"/>
          <a:chExt cx="0" cy="0"/>
        </a:xfrm>
      </p:grpSpPr>
      <p:pic>
        <p:nvPicPr>
          <p:cNvPr id="11" name="Picture 10" descr="Sanofi-COVER.png"/>
          <p:cNvPicPr>
            <a:picLocks noChangeAspect="1"/>
          </p:cNvPicPr>
          <p:nvPr userDrawn="1"/>
        </p:nvPicPr>
        <p:blipFill>
          <a:blip r:embed="rId2" cstate="print"/>
          <a:stretch>
            <a:fillRect/>
          </a:stretch>
        </p:blipFill>
        <p:spPr>
          <a:xfrm>
            <a:off x="5" y="2"/>
            <a:ext cx="9143245" cy="5364037"/>
          </a:xfrm>
          <a:prstGeom prst="rect">
            <a:avLst/>
          </a:prstGeom>
        </p:spPr>
      </p:pic>
      <p:sp>
        <p:nvSpPr>
          <p:cNvPr id="9" name="Title 1"/>
          <p:cNvSpPr>
            <a:spLocks noGrp="1"/>
          </p:cNvSpPr>
          <p:nvPr>
            <p:ph type="ctrTitle"/>
          </p:nvPr>
        </p:nvSpPr>
        <p:spPr>
          <a:xfrm>
            <a:off x="228600" y="327555"/>
            <a:ext cx="8686799" cy="1128921"/>
          </a:xfrm>
          <a:prstGeom prst="rect">
            <a:avLst/>
          </a:prstGeom>
        </p:spPr>
        <p:txBody>
          <a:bodyPr anchor="t">
            <a:normAutofit/>
          </a:bodyPr>
          <a:lstStyle>
            <a:lvl1pPr algn="l">
              <a:defRPr sz="2800" b="1">
                <a:solidFill>
                  <a:schemeClr val="bg1"/>
                </a:solidFill>
              </a:defRPr>
            </a:lvl1pPr>
          </a:lstStyle>
          <a:p>
            <a:r>
              <a:rPr lang="en-GB" dirty="0"/>
              <a:t>Click to edit Master title style</a:t>
            </a:r>
            <a:endParaRPr lang="en-US" dirty="0"/>
          </a:p>
        </p:txBody>
      </p:sp>
      <p:sp>
        <p:nvSpPr>
          <p:cNvPr id="10" name="Subtitle 2"/>
          <p:cNvSpPr>
            <a:spLocks noGrp="1"/>
          </p:cNvSpPr>
          <p:nvPr>
            <p:ph type="subTitle" idx="1"/>
          </p:nvPr>
        </p:nvSpPr>
        <p:spPr>
          <a:xfrm>
            <a:off x="228600" y="1505612"/>
            <a:ext cx="8686799" cy="1041973"/>
          </a:xfrm>
          <a:prstGeom prst="rect">
            <a:avLst/>
          </a:prstGeo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2"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
        <p:nvSpPr>
          <p:cNvPr id="6" name="Rectangle 5"/>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xmlns="" val="2882774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7" name="Picture 6" descr="Sanofi-DIVIDER.png"/>
          <p:cNvPicPr>
            <a:picLocks noChangeAspect="1"/>
          </p:cNvPicPr>
          <p:nvPr userDrawn="1"/>
        </p:nvPicPr>
        <p:blipFill>
          <a:blip r:embed="rId2" cstate="print"/>
          <a:stretch>
            <a:fillRect/>
          </a:stretch>
        </p:blipFill>
        <p:spPr>
          <a:xfrm>
            <a:off x="1163238" y="2170003"/>
            <a:ext cx="7990919" cy="4688007"/>
          </a:xfrm>
          <a:prstGeom prst="rect">
            <a:avLst/>
          </a:prstGeom>
        </p:spPr>
      </p:pic>
      <p:sp>
        <p:nvSpPr>
          <p:cNvPr id="2" name="Title 1"/>
          <p:cNvSpPr>
            <a:spLocks noGrp="1"/>
          </p:cNvSpPr>
          <p:nvPr>
            <p:ph type="title" hasCustomPrompt="1"/>
          </p:nvPr>
        </p:nvSpPr>
        <p:spPr>
          <a:xfrm>
            <a:off x="237434" y="528581"/>
            <a:ext cx="8669132" cy="1920000"/>
          </a:xfrm>
          <a:prstGeom prst="rect">
            <a:avLst/>
          </a:prstGeom>
        </p:spPr>
        <p:txBody>
          <a:bodyPr anchor="b"/>
          <a:lstStyle>
            <a:lvl1pPr>
              <a:defRPr sz="2800" b="1">
                <a:solidFill>
                  <a:schemeClr val="accent1"/>
                </a:solidFill>
              </a:defRPr>
            </a:lvl1pPr>
          </a:lstStyle>
          <a:p>
            <a:r>
              <a:rPr lang="en-GB" dirty="0"/>
              <a:t>Click to edit Divider title style</a:t>
            </a:r>
            <a:endParaRPr lang="en-US" dirty="0"/>
          </a:p>
        </p:txBody>
      </p:sp>
      <p:sp>
        <p:nvSpPr>
          <p:cNvPr id="4" name="Footer Placeholder 3"/>
          <p:cNvSpPr>
            <a:spLocks noGrp="1"/>
          </p:cNvSpPr>
          <p:nvPr>
            <p:ph type="ftr" sz="quarter" idx="3"/>
          </p:nvPr>
        </p:nvSpPr>
        <p:spPr>
          <a:xfrm>
            <a:off x="457200" y="5793164"/>
            <a:ext cx="7920000" cy="326339"/>
          </a:xfrm>
          <a:prstGeom prst="rect">
            <a:avLst/>
          </a:prstGeom>
        </p:spPr>
        <p:txBody>
          <a:bodyPr/>
          <a:lstStyle>
            <a:lvl1pPr>
              <a:defRPr sz="800">
                <a:solidFill>
                  <a:srgbClr val="596169"/>
                </a:solidFill>
              </a:defRPr>
            </a:lvl1pPr>
          </a:lstStyle>
          <a:p>
            <a:pPr defTabSz="457200"/>
            <a:endParaRPr lang="en-GB" dirty="0"/>
          </a:p>
        </p:txBody>
      </p:sp>
      <p:pic>
        <p:nvPicPr>
          <p:cNvPr id="8" name="Picture 7" descr="Sanofi_Diabetes_RGB_NoTag.png"/>
          <p:cNvPicPr>
            <a:picLocks noChangeAspect="1"/>
          </p:cNvPicPr>
          <p:nvPr userDrawn="1"/>
        </p:nvPicPr>
        <p:blipFill>
          <a:blip r:embed="rId3" cstate="print"/>
          <a:stretch>
            <a:fillRect/>
          </a:stretch>
        </p:blipFill>
        <p:spPr>
          <a:xfrm>
            <a:off x="237434" y="6365634"/>
            <a:ext cx="2586249" cy="310503"/>
          </a:xfrm>
          <a:prstGeom prst="rect">
            <a:avLst/>
          </a:prstGeom>
        </p:spPr>
      </p:pic>
      <p:sp>
        <p:nvSpPr>
          <p:cNvPr id="10"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solidFill>
              </a:rPr>
              <a:t>NOT FOR PROMOTIONAL USE</a:t>
            </a:r>
          </a:p>
        </p:txBody>
      </p:sp>
      <p:sp>
        <p:nvSpPr>
          <p:cNvPr id="9" name="Rectangle 8"/>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xmlns="" val="3408546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xmlns="" val="452666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content sub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97962"/>
            <a:ext cx="8686800" cy="3564637"/>
          </a:xfrm>
          <a:prstGeom prst="rect">
            <a:avLst/>
          </a:prstGeom>
        </p:spPr>
        <p:txBody>
          <a:bodyPr/>
          <a:lstStyle>
            <a:lvl1pPr>
              <a:spcBef>
                <a:spcPts val="1200"/>
              </a:spcBef>
              <a:spcAft>
                <a:spcPts val="0"/>
              </a:spcAft>
              <a:buClr>
                <a:srgbClr val="81BD55"/>
              </a:buClr>
              <a:defRPr sz="2400">
                <a:solidFill>
                  <a:srgbClr val="596169"/>
                </a:solidFill>
              </a:defRPr>
            </a:lvl1pPr>
            <a:lvl2pPr>
              <a:spcBef>
                <a:spcPts val="480"/>
              </a:spcBef>
              <a:spcAft>
                <a:spcPts val="0"/>
              </a:spcAft>
              <a:buClr>
                <a:srgbClr val="81BD55"/>
              </a:buClr>
              <a:defRPr sz="2000">
                <a:solidFill>
                  <a:srgbClr val="596169"/>
                </a:solidFill>
              </a:defRPr>
            </a:lvl2pPr>
            <a:lvl3pPr>
              <a:spcBef>
                <a:spcPts val="480"/>
              </a:spcBef>
              <a:spcAft>
                <a:spcPts val="0"/>
              </a:spcAft>
              <a:buClr>
                <a:srgbClr val="81BD55"/>
              </a:buClr>
              <a:defRPr sz="1800">
                <a:solidFill>
                  <a:srgbClr val="596169"/>
                </a:solidFill>
              </a:defRPr>
            </a:lvl3pPr>
            <a:lvl4pPr>
              <a:spcBef>
                <a:spcPts val="480"/>
              </a:spcBef>
              <a:spcAft>
                <a:spcPts val="0"/>
              </a:spcAft>
              <a:buClr>
                <a:srgbClr val="81BD55"/>
              </a:buClr>
              <a:defRPr sz="1800">
                <a:solidFill>
                  <a:srgbClr val="596169"/>
                </a:solidFill>
              </a:defRPr>
            </a:lvl4pPr>
            <a:lvl5pPr>
              <a:spcBef>
                <a:spcPts val="480"/>
              </a:spcBef>
              <a:spcAft>
                <a:spcPts val="0"/>
              </a:spcAft>
              <a:buClr>
                <a:srgbClr val="81BD55"/>
              </a:buClr>
              <a:defRPr sz="1800">
                <a:solidFill>
                  <a:srgbClr val="59616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9"/>
          <p:cNvSpPr>
            <a:spLocks noGrp="1"/>
          </p:cNvSpPr>
          <p:nvPr>
            <p:ph type="body" sz="quarter" idx="11" hasCustomPrompt="1"/>
          </p:nvPr>
        </p:nvSpPr>
        <p:spPr>
          <a:xfrm>
            <a:off x="228600" y="1216411"/>
            <a:ext cx="8686840" cy="690696"/>
          </a:xfrm>
          <a:prstGeom prst="rect">
            <a:avLst/>
          </a:prstGeom>
        </p:spPr>
        <p:txBody>
          <a:bodyPr/>
          <a:lstStyle>
            <a:lvl1pPr marL="0" indent="0">
              <a:buNone/>
              <a:defRPr sz="24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a:t>Click to edit Subtitle style</a:t>
            </a:r>
          </a:p>
        </p:txBody>
      </p:sp>
      <p:sp>
        <p:nvSpPr>
          <p:cNvPr id="7"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8" name="Title 7"/>
          <p:cNvSpPr>
            <a:spLocks noGrp="1"/>
          </p:cNvSpPr>
          <p:nvPr>
            <p:ph type="title"/>
          </p:nvPr>
        </p:nvSpPr>
        <p:spPr/>
        <p:txBody>
          <a:bodyPr/>
          <a:lstStyle/>
          <a:p>
            <a:r>
              <a:rPr lang="en-US"/>
              <a:t>Click to edit Master title style</a:t>
            </a:r>
            <a:endParaRPr lang="en-GB"/>
          </a:p>
        </p:txBody>
      </p:sp>
      <p:sp>
        <p:nvSpPr>
          <p:cNvPr id="11"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xmlns="" val="554487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4343400"/>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19200"/>
            <a:ext cx="4267200" cy="4343400"/>
          </a:xfrm>
          <a:prstGeom prst="rect">
            <a:avLst/>
          </a:prstGeom>
        </p:spPr>
        <p:txBody>
          <a:bodyPr>
            <a:normAutofit/>
          </a:bodyPr>
          <a:lstStyle>
            <a:lvl1pPr>
              <a:buClr>
                <a:srgbClr val="81B838"/>
              </a:buClr>
              <a:defRPr sz="2000">
                <a:solidFill>
                  <a:srgbClr val="596169"/>
                </a:solidFill>
              </a:defRPr>
            </a:lvl1pPr>
            <a:lvl2pPr>
              <a:buClr>
                <a:srgbClr val="81B838"/>
              </a:buClr>
              <a:defRPr sz="1800">
                <a:solidFill>
                  <a:srgbClr val="596169"/>
                </a:solidFill>
              </a:defRPr>
            </a:lvl2pPr>
            <a:lvl3pPr>
              <a:buClr>
                <a:srgbClr val="81B838"/>
              </a:buClr>
              <a:defRPr sz="1600">
                <a:solidFill>
                  <a:srgbClr val="596169"/>
                </a:solidFill>
              </a:defRPr>
            </a:lvl3pPr>
            <a:lvl4pPr>
              <a:buClr>
                <a:srgbClr val="81B838"/>
              </a:buClr>
              <a:defRPr sz="1400">
                <a:solidFill>
                  <a:srgbClr val="596169"/>
                </a:solidFill>
              </a:defRPr>
            </a:lvl4pPr>
            <a:lvl5pPr>
              <a:buClr>
                <a:srgbClr val="81B838"/>
              </a:buClr>
              <a:defRPr sz="1400">
                <a:solidFill>
                  <a:srgbClr val="596169"/>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xmlns="" val="9174855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8"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xmlns="" val="423242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le 1"/>
          <p:cNvSpPr>
            <a:spLocks noGrp="1"/>
          </p:cNvSpPr>
          <p:nvPr>
            <p:ph type="ctrTitle"/>
          </p:nvPr>
        </p:nvSpPr>
        <p:spPr>
          <a:xfrm>
            <a:off x="612000" y="762000"/>
            <a:ext cx="7920000" cy="1128921"/>
          </a:xfrm>
          <a:prstGeom prst="rect">
            <a:avLst/>
          </a:prstGeom>
        </p:spPr>
        <p:txBody>
          <a:bodyPr anchor="b">
            <a:normAutofit/>
          </a:bodyPr>
          <a:lstStyle>
            <a:lvl1pPr algn="ctr">
              <a:defRPr sz="3600" b="1">
                <a:solidFill>
                  <a:schemeClr val="tx1"/>
                </a:solidFill>
              </a:defRPr>
            </a:lvl1pPr>
          </a:lstStyle>
          <a:p>
            <a:r>
              <a:rPr lang="en-GB" dirty="0"/>
              <a:t>Click to edit Master title style</a:t>
            </a:r>
            <a:endParaRPr lang="en-US" dirty="0"/>
          </a:p>
        </p:txBody>
      </p:sp>
      <p:sp>
        <p:nvSpPr>
          <p:cNvPr id="10" name="Subtitle 2"/>
          <p:cNvSpPr>
            <a:spLocks noGrp="1"/>
          </p:cNvSpPr>
          <p:nvPr>
            <p:ph type="subTitle" idx="1"/>
          </p:nvPr>
        </p:nvSpPr>
        <p:spPr>
          <a:xfrm>
            <a:off x="612000" y="2286000"/>
            <a:ext cx="7920000" cy="1041973"/>
          </a:xfrm>
          <a:prstGeom prst="rect">
            <a:avLst/>
          </a:prstGeom>
        </p:spPr>
        <p:txBody>
          <a:bodyPr anchor="t">
            <a:normAutofit/>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Slide Number Placeholder 8"/>
          <p:cNvSpPr>
            <a:spLocks noGrp="1"/>
          </p:cNvSpPr>
          <p:nvPr>
            <p:ph type="sldNum" sz="quarter" idx="4"/>
          </p:nvPr>
        </p:nvSpPr>
        <p:spPr>
          <a:xfrm>
            <a:off x="9821" y="6356359"/>
            <a:ext cx="341697" cy="366183"/>
          </a:xfrm>
          <a:prstGeom prst="rect">
            <a:avLst/>
          </a:prstGeom>
        </p:spPr>
        <p:txBody>
          <a:bodyPr vert="horz" lIns="91440" tIns="45720" rIns="91440" bIns="45720" rtlCol="0" anchor="ctr"/>
          <a:lstStyle>
            <a:lvl1pPr algn="r">
              <a:defRPr sz="800">
                <a:solidFill>
                  <a:srgbClr val="4D4D4F"/>
                </a:solidFill>
              </a:defRPr>
            </a:lvl1pPr>
          </a:lstStyle>
          <a:p>
            <a:pPr defTabSz="457200"/>
            <a:fld id="{B5F9D412-0D8A-4024-A27B-064A378ED3EF}" type="slidenum">
              <a:rPr lang="en-GB" smtClean="0"/>
              <a:pPr defTabSz="457200"/>
              <a:t>‹#›</a:t>
            </a:fld>
            <a:endParaRPr lang="en-GB" dirty="0"/>
          </a:p>
        </p:txBody>
      </p:sp>
      <p:sp>
        <p:nvSpPr>
          <p:cNvPr id="7" name="Footer Placeholder 3"/>
          <p:cNvSpPr>
            <a:spLocks noGrp="1"/>
          </p:cNvSpPr>
          <p:nvPr>
            <p:ph type="ftr" sz="quarter" idx="3"/>
          </p:nvPr>
        </p:nvSpPr>
        <p:spPr>
          <a:xfrm>
            <a:off x="457200" y="5793155"/>
            <a:ext cx="7920000" cy="326338"/>
          </a:xfrm>
          <a:prstGeom prst="rect">
            <a:avLst/>
          </a:prstGeom>
        </p:spPr>
        <p:txBody>
          <a:bodyPr/>
          <a:lstStyle>
            <a:lvl1pPr>
              <a:defRPr sz="800">
                <a:solidFill>
                  <a:srgbClr val="596169"/>
                </a:solidFill>
              </a:defRPr>
            </a:lvl1pPr>
          </a:lstStyle>
          <a:p>
            <a:pPr defTabSz="457200"/>
            <a:endParaRPr lang="en-GB" dirty="0"/>
          </a:p>
        </p:txBody>
      </p:sp>
      <p:sp>
        <p:nvSpPr>
          <p:cNvPr id="12"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xmlns="" val="288277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ECF42-BB88-4C47-827D-3CE6E9853B46}"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CD5DE-1EC3-41E3-A965-762DC99632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image" Target="../media/image2.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image" Target="../media/image3.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2.jpe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image" Target="../media/image5.png"/><Relationship Id="rId4" Type="http://schemas.openxmlformats.org/officeDocument/2006/relationships/slideLayout" Target="../slideLayouts/slideLayout8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ECF42-BB88-4C47-827D-3CE6E9853B46}" type="datetimeFigureOut">
              <a:rPr lang="en-US" smtClean="0"/>
              <a:pPr/>
              <a:t>2/16/2017</a:t>
            </a:fld>
            <a:endParaRPr lang="en-US"/>
          </a:p>
        </p:txBody>
      </p:sp>
      <p:sp>
        <p:nvSpPr>
          <p:cNvPr id="5" name="Footer Placeholder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CD5DE-1EC3-41E3-A965-762DC99632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6" y="365131"/>
            <a:ext cx="8677275" cy="1121071"/>
          </a:xfrm>
          <a:prstGeom prst="rect">
            <a:avLst/>
          </a:prstGeom>
        </p:spPr>
        <p:txBody>
          <a:bodyPr vert="horz" lIns="0" tIns="0" rIns="0" bIns="0" rtlCol="0" anchor="b">
            <a:no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250826" y="1825625"/>
            <a:ext cx="8677275" cy="435133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Rectangle 6"/>
          <p:cNvSpPr/>
          <p:nvPr userDrawn="1"/>
        </p:nvSpPr>
        <p:spPr>
          <a:xfrm>
            <a:off x="0" y="14"/>
            <a:ext cx="9144000" cy="171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8" name="Rectangle 7"/>
          <p:cNvSpPr/>
          <p:nvPr userDrawn="1"/>
        </p:nvSpPr>
        <p:spPr>
          <a:xfrm>
            <a:off x="0" y="6772341"/>
            <a:ext cx="9144000" cy="8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9" name="Rectangle 8"/>
          <p:cNvSpPr/>
          <p:nvPr userDrawn="1"/>
        </p:nvSpPr>
        <p:spPr>
          <a:xfrm>
            <a:off x="234316" y="1665591"/>
            <a:ext cx="8675372" cy="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11" name="Rectangle 10"/>
          <p:cNvSpPr/>
          <p:nvPr userDrawn="1"/>
        </p:nvSpPr>
        <p:spPr>
          <a:xfrm>
            <a:off x="15750" y="23400"/>
            <a:ext cx="9112500" cy="6811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5"/>
          <p:cNvSpPr txBox="1"/>
          <p:nvPr userDrawn="1"/>
        </p:nvSpPr>
        <p:spPr>
          <a:xfrm>
            <a:off x="3275856" y="6505664"/>
            <a:ext cx="25922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black"/>
                </a:solidFill>
              </a:rPr>
              <a:t>FOR INTERNAL USE ONLY</a:t>
            </a:r>
            <a:endParaRPr lang="en-GB" sz="1400" dirty="0">
              <a:solidFill>
                <a:prstClr val="black"/>
              </a:solidFill>
            </a:endParaRPr>
          </a:p>
        </p:txBody>
      </p:sp>
    </p:spTree>
    <p:extLst>
      <p:ext uri="{BB962C8B-B14F-4D97-AF65-F5344CB8AC3E}">
        <p14:creationId xmlns:p14="http://schemas.microsoft.com/office/powerpoint/2010/main" xmlns="" val="1011839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377" rtl="0" eaLnBrk="1" latinLnBrk="0" hangingPunct="1">
        <a:lnSpc>
          <a:spcPct val="100000"/>
        </a:lnSpc>
        <a:spcBef>
          <a:spcPct val="0"/>
        </a:spcBef>
        <a:buNone/>
        <a:defRPr sz="32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0"/>
        </a:spcBef>
        <a:spcAft>
          <a:spcPts val="533"/>
        </a:spcAft>
        <a:buClr>
          <a:schemeClr val="tx2"/>
        </a:buClr>
        <a:buFont typeface="Wingdings" panose="05000000000000000000"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61422" indent="-220128"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694249" indent="-220128"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186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888978" indent="-190495" algn="l" defTabSz="914377" rtl="0" eaLnBrk="1" latinLnBrk="0" hangingPunct="1">
        <a:lnSpc>
          <a:spcPct val="100000"/>
        </a:lnSpc>
        <a:spcBef>
          <a:spcPts val="0"/>
        </a:spcBef>
        <a:spcAft>
          <a:spcPts val="533"/>
        </a:spcAft>
        <a:buClr>
          <a:schemeClr val="tx2"/>
        </a:buClr>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138738" indent="-237061"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sv-SE"/>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880">
          <p15:clr>
            <a:srgbClr val="F26B43"/>
          </p15:clr>
        </p15:guide>
        <p15:guide id="3" pos="158">
          <p15:clr>
            <a:srgbClr val="F26B43"/>
          </p15:clr>
        </p15:guide>
        <p15:guide id="4" pos="5624">
          <p15:clr>
            <a:srgbClr val="F26B43"/>
          </p15:clr>
        </p15:guide>
        <p15:guide id="5" orient="horz" pos="30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6" y="365131"/>
            <a:ext cx="8677275" cy="1121071"/>
          </a:xfrm>
          <a:prstGeom prst="rect">
            <a:avLst/>
          </a:prstGeom>
        </p:spPr>
        <p:txBody>
          <a:bodyPr vert="horz" lIns="0" tIns="0" rIns="0" bIns="0" rtlCol="0" anchor="b">
            <a:no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250826" y="1825625"/>
            <a:ext cx="8677275" cy="435133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Rectangle 6"/>
          <p:cNvSpPr/>
          <p:nvPr userDrawn="1"/>
        </p:nvSpPr>
        <p:spPr>
          <a:xfrm>
            <a:off x="0" y="2"/>
            <a:ext cx="9144000" cy="171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8" name="Rectangle 7"/>
          <p:cNvSpPr/>
          <p:nvPr userDrawn="1"/>
        </p:nvSpPr>
        <p:spPr>
          <a:xfrm>
            <a:off x="0" y="6772309"/>
            <a:ext cx="9144000" cy="85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9" name="Rectangle 8"/>
          <p:cNvSpPr/>
          <p:nvPr userDrawn="1"/>
        </p:nvSpPr>
        <p:spPr>
          <a:xfrm>
            <a:off x="234316" y="1665591"/>
            <a:ext cx="8675372" cy="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GB" sz="1867">
              <a:solidFill>
                <a:prstClr val="white"/>
              </a:solidFill>
            </a:endParaRPr>
          </a:p>
        </p:txBody>
      </p:sp>
      <p:sp>
        <p:nvSpPr>
          <p:cNvPr id="11" name="Rectangle 10"/>
          <p:cNvSpPr/>
          <p:nvPr userDrawn="1"/>
        </p:nvSpPr>
        <p:spPr>
          <a:xfrm>
            <a:off x="15750" y="23400"/>
            <a:ext cx="9112500" cy="6811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5"/>
          <p:cNvSpPr txBox="1"/>
          <p:nvPr userDrawn="1"/>
        </p:nvSpPr>
        <p:spPr>
          <a:xfrm>
            <a:off x="3275856" y="6505632"/>
            <a:ext cx="25922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black"/>
                </a:solidFill>
              </a:rPr>
              <a:t>FOR INTERNAL USE ONLY</a:t>
            </a:r>
            <a:endParaRPr lang="en-GB" sz="1400" dirty="0">
              <a:solidFill>
                <a:prstClr val="black"/>
              </a:solidFill>
            </a:endParaRPr>
          </a:p>
        </p:txBody>
      </p:sp>
    </p:spTree>
    <p:extLst>
      <p:ext uri="{BB962C8B-B14F-4D97-AF65-F5344CB8AC3E}">
        <p14:creationId xmlns:p14="http://schemas.microsoft.com/office/powerpoint/2010/main" xmlns="" val="101183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377" rtl="0" eaLnBrk="1" latinLnBrk="0" hangingPunct="1">
        <a:lnSpc>
          <a:spcPct val="100000"/>
        </a:lnSpc>
        <a:spcBef>
          <a:spcPct val="0"/>
        </a:spcBef>
        <a:buNone/>
        <a:defRPr sz="32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0"/>
        </a:spcBef>
        <a:spcAft>
          <a:spcPts val="533"/>
        </a:spcAft>
        <a:buClr>
          <a:schemeClr val="tx2"/>
        </a:buClr>
        <a:buFont typeface="Wingdings" panose="05000000000000000000"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61422" indent="-220128"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694249" indent="-220128"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186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888978" indent="-190495" algn="l" defTabSz="914377" rtl="0" eaLnBrk="1" latinLnBrk="0" hangingPunct="1">
        <a:lnSpc>
          <a:spcPct val="100000"/>
        </a:lnSpc>
        <a:spcBef>
          <a:spcPts val="0"/>
        </a:spcBef>
        <a:spcAft>
          <a:spcPts val="533"/>
        </a:spcAft>
        <a:buClr>
          <a:schemeClr val="tx2"/>
        </a:buClr>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138738" indent="-237061" algn="l" defTabSz="914377" rtl="0" eaLnBrk="1" latinLnBrk="0" hangingPunct="1">
        <a:lnSpc>
          <a:spcPct val="100000"/>
        </a:lnSpc>
        <a:spcBef>
          <a:spcPts val="0"/>
        </a:spcBef>
        <a:spcAft>
          <a:spcPts val="533"/>
        </a:spcAft>
        <a:buClr>
          <a:schemeClr val="tx2"/>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sv-SE"/>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880">
          <p15:clr>
            <a:srgbClr val="F26B43"/>
          </p15:clr>
        </p15:guide>
        <p15:guide id="3" pos="158">
          <p15:clr>
            <a:srgbClr val="F26B43"/>
          </p15:clr>
        </p15:guide>
        <p15:guide id="4" pos="5624">
          <p15:clr>
            <a:srgbClr val="F26B43"/>
          </p15:clr>
        </p15:guide>
        <p15:guide id="5" orient="horz" pos="309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3" name="Text Placeholder 2"/>
          <p:cNvSpPr>
            <a:spLocks noGrp="1"/>
          </p:cNvSpPr>
          <p:nvPr>
            <p:ph type="body" idx="1"/>
          </p:nvPr>
        </p:nvSpPr>
        <p:spPr>
          <a:xfrm>
            <a:off x="316800" y="1749631"/>
            <a:ext cx="8510400" cy="3941053"/>
          </a:xfrm>
          <a:prstGeom prst="rect">
            <a:avLst/>
          </a:prstGeom>
        </p:spPr>
        <p:txBody>
          <a:bodyPr vert="horz" lIns="0" tIns="0" rIns="215995"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Placeholder 1"/>
          <p:cNvSpPr>
            <a:spLocks noGrp="1"/>
          </p:cNvSpPr>
          <p:nvPr>
            <p:ph type="title"/>
          </p:nvPr>
        </p:nvSpPr>
        <p:spPr>
          <a:xfrm>
            <a:off x="316800" y="687228"/>
            <a:ext cx="8510400" cy="521883"/>
          </a:xfrm>
          <a:prstGeom prst="rect">
            <a:avLst/>
          </a:prstGeom>
        </p:spPr>
        <p:txBody>
          <a:bodyPr vert="horz" lIns="0" tIns="0" rIns="0" bIns="0" rtlCol="0" anchor="ctr" anchorCtr="0">
            <a:noAutofit/>
          </a:body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pic>
        <p:nvPicPr>
          <p:cNvPr id="16" name="Picture 11" descr="NN_m_2c_RGB"/>
          <p:cNvPicPr>
            <a:picLocks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8116968" y="5714737"/>
            <a:ext cx="800022" cy="889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8107823" y="5714740"/>
            <a:ext cx="810096" cy="8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301350" y="6152571"/>
            <a:ext cx="505149" cy="284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66218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hf hdr="0"/>
  <p:txStyles>
    <p:titleStyle>
      <a:lvl1pPr algn="l" defTabSz="914378" rtl="0" eaLnBrk="1" latinLnBrk="0" hangingPunct="1">
        <a:spcBef>
          <a:spcPct val="0"/>
        </a:spcBef>
        <a:buNone/>
        <a:defRPr sz="2400" b="1" kern="1200">
          <a:solidFill>
            <a:schemeClr val="accent2"/>
          </a:solidFill>
          <a:latin typeface="+mj-lt"/>
          <a:ea typeface="+mj-ea"/>
          <a:cs typeface="+mj-cs"/>
        </a:defRPr>
      </a:lvl1pPr>
    </p:titleStyle>
    <p:bodyStyle>
      <a:lvl1pPr marL="265106" indent="-265106" algn="l" defTabSz="914378"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61" indent="-271457" algn="l" defTabSz="914378"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18" indent="-271457" algn="l" defTabSz="914378"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14" indent="-177796" algn="l" defTabSz="914378"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269" indent="-184145" algn="l" defTabSz="914378"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4822" y="140068"/>
            <a:ext cx="31237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3" name="Text Placeholder 2"/>
          <p:cNvSpPr>
            <a:spLocks noGrp="1"/>
          </p:cNvSpPr>
          <p:nvPr>
            <p:ph type="body" idx="1"/>
          </p:nvPr>
        </p:nvSpPr>
        <p:spPr>
          <a:xfrm>
            <a:off x="316800" y="1749631"/>
            <a:ext cx="8510400" cy="3941053"/>
          </a:xfrm>
          <a:prstGeom prst="rect">
            <a:avLst/>
          </a:prstGeom>
        </p:spPr>
        <p:txBody>
          <a:bodyPr vert="horz" lIns="0" tIns="0" rIns="215995"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Placeholder 1"/>
          <p:cNvSpPr>
            <a:spLocks noGrp="1"/>
          </p:cNvSpPr>
          <p:nvPr>
            <p:ph type="title"/>
          </p:nvPr>
        </p:nvSpPr>
        <p:spPr>
          <a:xfrm>
            <a:off x="316800" y="687228"/>
            <a:ext cx="8510400" cy="521883"/>
          </a:xfrm>
          <a:prstGeom prst="rect">
            <a:avLst/>
          </a:prstGeom>
        </p:spPr>
        <p:txBody>
          <a:bodyPr vert="horz" lIns="0" tIns="0" rIns="0" bIns="0" rtlCol="0" anchor="ctr" anchorCtr="0">
            <a:noAutofit/>
          </a:body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38544"/>
            <a:ext cx="2900363"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44"/>
            <a:ext cx="1201738"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pic>
        <p:nvPicPr>
          <p:cNvPr id="16" name="Picture 11" descr="NN_m_2c_RGB"/>
          <p:cNvPicPr>
            <a:picLocks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8116968" y="5714737"/>
            <a:ext cx="800022" cy="889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8107823" y="5714740"/>
            <a:ext cx="810096" cy="8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301350" y="6152571"/>
            <a:ext cx="505149" cy="284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267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Lst>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hf hdr="0"/>
  <p:txStyles>
    <p:titleStyle>
      <a:lvl1pPr algn="l" defTabSz="914378" rtl="0" eaLnBrk="1" latinLnBrk="0" hangingPunct="1">
        <a:spcBef>
          <a:spcPct val="0"/>
        </a:spcBef>
        <a:buNone/>
        <a:defRPr sz="2400" b="1" kern="1200">
          <a:solidFill>
            <a:schemeClr val="accent2"/>
          </a:solidFill>
          <a:latin typeface="+mj-lt"/>
          <a:ea typeface="+mj-ea"/>
          <a:cs typeface="+mj-cs"/>
        </a:defRPr>
      </a:lvl1pPr>
    </p:titleStyle>
    <p:bodyStyle>
      <a:lvl1pPr marL="265106" indent="-265106" algn="l" defTabSz="914378"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61" indent="-271457" algn="l" defTabSz="914378"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18" indent="-271457" algn="l" defTabSz="914378"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14" indent="-177796" algn="l" defTabSz="914378"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269" indent="-184145" algn="l" defTabSz="914378"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anofi-COPY.png"/>
          <p:cNvPicPr>
            <a:picLocks noChangeAspect="1"/>
          </p:cNvPicPr>
          <p:nvPr userDrawn="1"/>
        </p:nvPicPr>
        <p:blipFill>
          <a:blip r:embed="rId9" cstate="print"/>
          <a:stretch>
            <a:fillRect/>
          </a:stretch>
        </p:blipFill>
        <p:spPr>
          <a:xfrm>
            <a:off x="10913" y="1497849"/>
            <a:ext cx="9143245" cy="5364037"/>
          </a:xfrm>
          <a:prstGeom prst="rect">
            <a:avLst/>
          </a:prstGeom>
        </p:spPr>
      </p:pic>
      <p:sp>
        <p:nvSpPr>
          <p:cNvPr id="4" name="Title Placeholder 3"/>
          <p:cNvSpPr>
            <a:spLocks noGrp="1"/>
          </p:cNvSpPr>
          <p:nvPr>
            <p:ph type="title"/>
          </p:nvPr>
        </p:nvSpPr>
        <p:spPr>
          <a:xfrm>
            <a:off x="228602" y="274641"/>
            <a:ext cx="8686800" cy="850915"/>
          </a:xfrm>
          <a:prstGeom prst="rect">
            <a:avLst/>
          </a:prstGeom>
        </p:spPr>
        <p:txBody>
          <a:bodyPr vert="horz" lIns="0" tIns="0" rIns="0" bIns="0" rtlCol="0" anchor="t" anchorCtr="0">
            <a:noAutofit/>
          </a:bodyPr>
          <a:lstStyle/>
          <a:p>
            <a:r>
              <a:rPr lang="en-US" dirty="0"/>
              <a:t>Click to edit Master title style</a:t>
            </a:r>
          </a:p>
        </p:txBody>
      </p:sp>
      <p:pic>
        <p:nvPicPr>
          <p:cNvPr id="10" name="Picture 9" descr="Sanofi_Diabetes_RGB_NoTag.png"/>
          <p:cNvPicPr>
            <a:picLocks noChangeAspect="1"/>
          </p:cNvPicPr>
          <p:nvPr userDrawn="1"/>
        </p:nvPicPr>
        <p:blipFill>
          <a:blip r:embed="rId10" cstate="print"/>
          <a:stretch>
            <a:fillRect/>
          </a:stretch>
        </p:blipFill>
        <p:spPr>
          <a:xfrm>
            <a:off x="237434" y="6365634"/>
            <a:ext cx="2586249" cy="310503"/>
          </a:xfrm>
          <a:prstGeom prst="rect">
            <a:avLst/>
          </a:prstGeom>
        </p:spPr>
      </p:pic>
      <p:sp>
        <p:nvSpPr>
          <p:cNvPr id="5" name="Text Placeholder 4"/>
          <p:cNvSpPr>
            <a:spLocks noGrp="1"/>
          </p:cNvSpPr>
          <p:nvPr>
            <p:ph type="body" idx="1"/>
          </p:nvPr>
        </p:nvSpPr>
        <p:spPr>
          <a:xfrm>
            <a:off x="228600" y="1219200"/>
            <a:ext cx="8686800" cy="47762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63242" y="6594860"/>
            <a:ext cx="1704313" cy="261610"/>
          </a:xfrm>
          <a:prstGeom prst="rect">
            <a:avLst/>
          </a:prstGeom>
        </p:spPr>
        <p:txBody>
          <a:bodyPr wrap="none">
            <a:spAutoFit/>
          </a:bodyPr>
          <a:lstStyle/>
          <a:p>
            <a:r>
              <a:rPr lang="fr-FR" sz="1100" dirty="0">
                <a:solidFill>
                  <a:srgbClr val="FFFFFF">
                    <a:lumMod val="65000"/>
                  </a:srgbClr>
                </a:solidFill>
              </a:rPr>
              <a:t>SAGLB.TJO.16.02.0087</a:t>
            </a:r>
          </a:p>
        </p:txBody>
      </p:sp>
    </p:spTree>
    <p:extLst>
      <p:ext uri="{BB962C8B-B14F-4D97-AF65-F5344CB8AC3E}">
        <p14:creationId xmlns:p14="http://schemas.microsoft.com/office/powerpoint/2010/main" xmlns="" val="235755312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hf hdr="0" ftr="0" dt="0"/>
  <p:txStyles>
    <p:titleStyle>
      <a:lvl1pPr algn="l" defTabSz="4572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46063" indent="-246063" algn="l" defTabSz="457200" rtl="0" eaLnBrk="1" latinLnBrk="0" hangingPunct="1">
        <a:lnSpc>
          <a:spcPct val="100000"/>
        </a:lnSpc>
        <a:spcBef>
          <a:spcPts val="0"/>
        </a:spcBef>
        <a:spcAft>
          <a:spcPts val="600"/>
        </a:spcAft>
        <a:buClr>
          <a:schemeClr val="accent2"/>
        </a:buClr>
        <a:buFont typeface="Arial"/>
        <a:buChar char="•"/>
        <a:defRPr sz="2400" kern="1200">
          <a:solidFill>
            <a:srgbClr val="596169"/>
          </a:solidFill>
          <a:latin typeface="+mn-lt"/>
          <a:ea typeface="+mn-ea"/>
          <a:cs typeface="+mn-cs"/>
        </a:defRPr>
      </a:lvl1pPr>
      <a:lvl2pPr marL="527050" indent="-288925"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773113" indent="-2540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028700" indent="-27305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1292225" indent="-263525"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guide id="3" pos="144">
          <p15:clr>
            <a:srgbClr val="F26B43"/>
          </p15:clr>
        </p15:guide>
        <p15:guide id="4" pos="56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hyperlink" Target="http://www.pet-source.com/files/1263901/uploaded/prozinccatinsulin.jpg" TargetMode="External"/><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16" y="0"/>
            <a:ext cx="9120967" cy="7315200"/>
          </a:xfrm>
          <a:prstGeom prst="rect">
            <a:avLst/>
          </a:prstGeom>
        </p:spPr>
      </p:pic>
      <p:sp>
        <p:nvSpPr>
          <p:cNvPr id="6" name="TextBox 5"/>
          <p:cNvSpPr txBox="1"/>
          <p:nvPr/>
        </p:nvSpPr>
        <p:spPr>
          <a:xfrm>
            <a:off x="415941" y="1197039"/>
            <a:ext cx="4211410" cy="646331"/>
          </a:xfrm>
          <a:prstGeom prst="rect">
            <a:avLst/>
          </a:prstGeom>
          <a:noFill/>
        </p:spPr>
        <p:txBody>
          <a:bodyPr wrap="none">
            <a:spAutoFit/>
          </a:bodyPr>
          <a:lstStyle/>
          <a:p>
            <a:pPr algn="ctr">
              <a:defRPr/>
            </a:pP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the name of GOD</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00198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0826" y="6026804"/>
            <a:ext cx="3917949" cy="701493"/>
          </a:xfrm>
        </p:spPr>
        <p:txBody>
          <a:bodyPr/>
          <a:lstStyle/>
          <a:p>
            <a:r>
              <a:rPr lang="en-CA" dirty="0" smtClean="0"/>
              <a:t>*</a:t>
            </a:r>
            <a:r>
              <a:rPr lang="en-CA" sz="1000" dirty="0" err="1" smtClean="0"/>
              <a:t>IDeg</a:t>
            </a:r>
            <a:r>
              <a:rPr lang="en-CA" sz="1000" dirty="0" smtClean="0"/>
              <a:t> is also approved at a 200 U/mL concentration</a:t>
            </a:r>
          </a:p>
          <a:p>
            <a:r>
              <a:rPr lang="en-CA" sz="1000" dirty="0" smtClean="0"/>
              <a:t>Gla-300, insulin glargine 300 U/mL; </a:t>
            </a:r>
            <a:r>
              <a:rPr lang="en-CA" sz="1000" dirty="0" err="1" smtClean="0"/>
              <a:t>IDeg</a:t>
            </a:r>
            <a:r>
              <a:rPr lang="en-CA" sz="1000" dirty="0" smtClean="0"/>
              <a:t>, insulin </a:t>
            </a:r>
            <a:r>
              <a:rPr lang="en-CA" sz="1000" dirty="0" err="1" smtClean="0"/>
              <a:t>degludec</a:t>
            </a:r>
            <a:r>
              <a:rPr lang="en-CA" sz="1000" dirty="0" smtClean="0"/>
              <a:t> </a:t>
            </a:r>
            <a:endParaRPr lang="en-CA" sz="1000" dirty="0"/>
          </a:p>
        </p:txBody>
      </p:sp>
      <p:sp>
        <p:nvSpPr>
          <p:cNvPr id="37" name="Text Placeholder 11"/>
          <p:cNvSpPr txBox="1">
            <a:spLocks/>
          </p:cNvSpPr>
          <p:nvPr/>
        </p:nvSpPr>
        <p:spPr>
          <a:xfrm>
            <a:off x="472443" y="6142567"/>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CA" sz="1067" dirty="0">
              <a:solidFill>
                <a:prstClr val="black"/>
              </a:solidFill>
            </a:endParaRPr>
          </a:p>
        </p:txBody>
      </p:sp>
      <p:cxnSp>
        <p:nvCxnSpPr>
          <p:cNvPr id="21" name="מחבר חץ ישר 28"/>
          <p:cNvCxnSpPr>
            <a:cxnSpLocks noChangeShapeType="1"/>
          </p:cNvCxnSpPr>
          <p:nvPr/>
        </p:nvCxnSpPr>
        <p:spPr bwMode="auto">
          <a:xfrm rot="10800000" flipH="1" flipV="1">
            <a:off x="1197452" y="8231988"/>
            <a:ext cx="516157" cy="915611"/>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type="arrow" w="med" len="med"/>
              </a14:hiddenLine>
            </a:ext>
          </a:extLst>
        </p:spPr>
      </p:cxnSp>
      <p:grpSp>
        <p:nvGrpSpPr>
          <p:cNvPr id="2" name="Group 12"/>
          <p:cNvGrpSpPr/>
          <p:nvPr/>
        </p:nvGrpSpPr>
        <p:grpSpPr>
          <a:xfrm>
            <a:off x="250826" y="2047548"/>
            <a:ext cx="8677275" cy="3319645"/>
            <a:chOff x="250824" y="1535658"/>
            <a:chExt cx="8677275" cy="2489734"/>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5128" y="2199028"/>
              <a:ext cx="1772006" cy="1356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73"/>
            <p:cNvSpPr txBox="1">
              <a:spLocks noChangeArrowheads="1"/>
            </p:cNvSpPr>
            <p:nvPr/>
          </p:nvSpPr>
          <p:spPr bwMode="auto">
            <a:xfrm>
              <a:off x="2345128" y="3525302"/>
              <a:ext cx="1772006" cy="500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err="1">
                  <a:solidFill>
                    <a:prstClr val="black">
                      <a:lumMod val="65000"/>
                      <a:lumOff val="35000"/>
                    </a:prstClr>
                  </a:solidFill>
                  <a:latin typeface="Arial" panose="020B0604020202020204" pitchFamily="34" charset="0"/>
                </a:rPr>
                <a:t>Tresiba</a:t>
              </a:r>
              <a:r>
                <a:rPr lang="en-US" sz="1600" dirty="0">
                  <a:solidFill>
                    <a:prstClr val="black">
                      <a:lumMod val="65000"/>
                      <a:lumOff val="35000"/>
                    </a:prstClr>
                  </a:solidFill>
                  <a:latin typeface="Arial" panose="020B0604020202020204" pitchFamily="34" charset="0"/>
                </a:rPr>
                <a:t>/ </a:t>
              </a:r>
            </a:p>
            <a:p>
              <a:pPr algn="ctr" defTabSz="914377" rtl="1" eaLnBrk="1" fontAlgn="base" hangingPunct="1">
                <a:spcBef>
                  <a:spcPct val="0"/>
                </a:spcBef>
                <a:spcAft>
                  <a:spcPct val="0"/>
                </a:spcAft>
              </a:pPr>
              <a:r>
                <a:rPr lang="en-US" sz="1600" dirty="0" err="1">
                  <a:solidFill>
                    <a:prstClr val="black">
                      <a:lumMod val="65000"/>
                      <a:lumOff val="35000"/>
                    </a:prstClr>
                  </a:solidFill>
                  <a:latin typeface="Arial" panose="020B0604020202020204" pitchFamily="34" charset="0"/>
                </a:rPr>
                <a:t>IDeg</a:t>
              </a:r>
              <a:r>
                <a:rPr lang="en-US" sz="1600" dirty="0">
                  <a:solidFill>
                    <a:prstClr val="black">
                      <a:lumMod val="65000"/>
                      <a:lumOff val="35000"/>
                    </a:prstClr>
                  </a:solidFill>
                  <a:latin typeface="Arial" panose="020B0604020202020204" pitchFamily="34" charset="0"/>
                </a:rPr>
                <a:t> 100 U/mL</a:t>
              </a:r>
              <a:r>
                <a:rPr lang="en-US" sz="2133" b="0" dirty="0">
                  <a:solidFill>
                    <a:prstClr val="black">
                      <a:lumMod val="65000"/>
                      <a:lumOff val="35000"/>
                    </a:prstClr>
                  </a:solidFill>
                  <a:latin typeface="Arial" panose="020B0604020202020204" pitchFamily="34" charset="0"/>
                </a:rPr>
                <a:t>*</a:t>
              </a:r>
              <a:endParaRPr lang="he-IL" sz="2133" b="0" dirty="0">
                <a:solidFill>
                  <a:prstClr val="black">
                    <a:lumMod val="65000"/>
                    <a:lumOff val="35000"/>
                  </a:prstClr>
                </a:solidFill>
                <a:latin typeface="Arial" panose="020B0604020202020204" pitchFamily="34" charset="0"/>
              </a:endParaRPr>
            </a:p>
          </p:txBody>
        </p:sp>
        <p:sp>
          <p:nvSpPr>
            <p:cNvPr id="31" name="TextBox 35"/>
            <p:cNvSpPr txBox="1">
              <a:spLocks noChangeArrowheads="1"/>
            </p:cNvSpPr>
            <p:nvPr/>
          </p:nvSpPr>
          <p:spPr bwMode="auto">
            <a:xfrm>
              <a:off x="5038724" y="3525302"/>
              <a:ext cx="1642885" cy="438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err="1">
                  <a:solidFill>
                    <a:prstClr val="black">
                      <a:lumMod val="65000"/>
                      <a:lumOff val="35000"/>
                    </a:prstClr>
                  </a:solidFill>
                  <a:latin typeface="Arial" panose="020B0604020202020204" pitchFamily="34" charset="0"/>
                </a:rPr>
                <a:t>Toujeo</a:t>
              </a:r>
              <a:r>
                <a:rPr lang="en-US" sz="1600" dirty="0">
                  <a:solidFill>
                    <a:prstClr val="black">
                      <a:lumMod val="65000"/>
                      <a:lumOff val="35000"/>
                    </a:prstClr>
                  </a:solidFill>
                  <a:latin typeface="Arial" panose="020B0604020202020204" pitchFamily="34" charset="0"/>
                </a:rPr>
                <a:t>/</a:t>
              </a:r>
            </a:p>
            <a:p>
              <a:pPr algn="ctr" defTabSz="914377" rtl="1" eaLnBrk="1" fontAlgn="base" hangingPunct="1">
                <a:spcBef>
                  <a:spcPct val="0"/>
                </a:spcBef>
                <a:spcAft>
                  <a:spcPct val="0"/>
                </a:spcAft>
              </a:pPr>
              <a:r>
                <a:rPr lang="en-US" sz="1600" dirty="0">
                  <a:solidFill>
                    <a:prstClr val="black">
                      <a:lumMod val="65000"/>
                      <a:lumOff val="35000"/>
                    </a:prstClr>
                  </a:solidFill>
                  <a:latin typeface="Arial" panose="020B0604020202020204" pitchFamily="34" charset="0"/>
                </a:rPr>
                <a:t>Gla-300</a:t>
              </a:r>
              <a:endParaRPr lang="he-IL" sz="1600" dirty="0">
                <a:solidFill>
                  <a:prstClr val="black">
                    <a:lumMod val="65000"/>
                    <a:lumOff val="35000"/>
                  </a:prstClr>
                </a:solidFill>
                <a:latin typeface="Arial" panose="020B0604020202020204" pitchFamily="34" charset="0"/>
              </a:endParaRP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196849" y="2212152"/>
              <a:ext cx="1905108" cy="1227802"/>
            </a:xfrm>
            <a:prstGeom prst="rect">
              <a:avLst/>
            </a:prstGeom>
          </p:spPr>
        </p:pic>
        <p:cxnSp>
          <p:nvCxnSpPr>
            <p:cNvPr id="40" name="Straight Connector 39"/>
            <p:cNvCxnSpPr/>
            <p:nvPr/>
          </p:nvCxnSpPr>
          <p:spPr>
            <a:xfrm>
              <a:off x="250824" y="2065703"/>
              <a:ext cx="8677275" cy="0"/>
            </a:xfrm>
            <a:prstGeom prst="line">
              <a:avLst/>
            </a:prstGeom>
            <a:ln w="38100">
              <a:solidFill>
                <a:srgbClr val="8396AF"/>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92551" y="1535658"/>
              <a:ext cx="877163" cy="377075"/>
            </a:xfrm>
            <a:prstGeom prst="rect">
              <a:avLst/>
            </a:prstGeom>
            <a:noFill/>
          </p:spPr>
          <p:txBody>
            <a:bodyPr wrap="none" rtlCol="0">
              <a:spAutoFit/>
            </a:bodyPr>
            <a:lstStyle/>
            <a:p>
              <a:pPr algn="ctr" defTabSz="914377"/>
              <a:r>
                <a:rPr lang="en-GB" sz="2667" b="1" dirty="0">
                  <a:solidFill>
                    <a:srgbClr val="C00000"/>
                  </a:solidFill>
                  <a:cs typeface="Arial" panose="020B0604020202020204" pitchFamily="34" charset="0"/>
                </a:rPr>
                <a:t>2013</a:t>
              </a:r>
            </a:p>
          </p:txBody>
        </p:sp>
        <p:sp>
          <p:nvSpPr>
            <p:cNvPr id="43" name="TextBox 42"/>
            <p:cNvSpPr txBox="1"/>
            <p:nvPr/>
          </p:nvSpPr>
          <p:spPr>
            <a:xfrm>
              <a:off x="5421586" y="1535658"/>
              <a:ext cx="877163" cy="377075"/>
            </a:xfrm>
            <a:prstGeom prst="rect">
              <a:avLst/>
            </a:prstGeom>
            <a:noFill/>
          </p:spPr>
          <p:txBody>
            <a:bodyPr wrap="none" rtlCol="0">
              <a:spAutoFit/>
            </a:bodyPr>
            <a:lstStyle/>
            <a:p>
              <a:pPr algn="ctr" defTabSz="914377"/>
              <a:r>
                <a:rPr lang="en-GB" sz="2667" b="1" dirty="0">
                  <a:solidFill>
                    <a:srgbClr val="C00000"/>
                  </a:solidFill>
                  <a:cs typeface="Arial" panose="020B0604020202020204" pitchFamily="34" charset="0"/>
                </a:rPr>
                <a:t>2015</a:t>
              </a:r>
            </a:p>
          </p:txBody>
        </p:sp>
        <p:sp>
          <p:nvSpPr>
            <p:cNvPr id="50" name="Oval 49"/>
            <p:cNvSpPr/>
            <p:nvPr/>
          </p:nvSpPr>
          <p:spPr>
            <a:xfrm>
              <a:off x="3143685" y="1978257"/>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51" name="Oval 50"/>
            <p:cNvSpPr/>
            <p:nvPr/>
          </p:nvSpPr>
          <p:spPr>
            <a:xfrm>
              <a:off x="5772720" y="1978257"/>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grpSp>
          <p:nvGrpSpPr>
            <p:cNvPr id="4" name="Group 6"/>
            <p:cNvGrpSpPr/>
            <p:nvPr/>
          </p:nvGrpSpPr>
          <p:grpSpPr>
            <a:xfrm>
              <a:off x="7101957" y="1979750"/>
              <a:ext cx="85540" cy="171906"/>
              <a:chOff x="6403786" y="1513788"/>
              <a:chExt cx="85540" cy="171906"/>
            </a:xfrm>
          </p:grpSpPr>
          <p:cxnSp>
            <p:nvCxnSpPr>
              <p:cNvPr id="48" name="Straight Connector 47"/>
              <p:cNvCxnSpPr/>
              <p:nvPr/>
            </p:nvCxnSpPr>
            <p:spPr>
              <a:xfrm>
                <a:off x="6403786" y="1513788"/>
                <a:ext cx="85540" cy="85539"/>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403786" y="1600155"/>
                <a:ext cx="85540" cy="85539"/>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nvGrpSpPr>
            <p:cNvPr id="5" name="Group 7"/>
            <p:cNvGrpSpPr/>
            <p:nvPr/>
          </p:nvGrpSpPr>
          <p:grpSpPr>
            <a:xfrm>
              <a:off x="4526939" y="1979750"/>
              <a:ext cx="85540" cy="171906"/>
              <a:chOff x="4538665" y="1513788"/>
              <a:chExt cx="85540" cy="171906"/>
            </a:xfrm>
          </p:grpSpPr>
          <p:cxnSp>
            <p:nvCxnSpPr>
              <p:cNvPr id="46" name="Straight Connector 45"/>
              <p:cNvCxnSpPr/>
              <p:nvPr/>
            </p:nvCxnSpPr>
            <p:spPr>
              <a:xfrm>
                <a:off x="4538665" y="1513788"/>
                <a:ext cx="85540" cy="85539"/>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538665" y="1600155"/>
                <a:ext cx="85540" cy="85539"/>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sp>
        <p:nvSpPr>
          <p:cNvPr id="22" name="Rounded Rectangle 21"/>
          <p:cNvSpPr/>
          <p:nvPr/>
        </p:nvSpPr>
        <p:spPr>
          <a:xfrm>
            <a:off x="724049" y="252023"/>
            <a:ext cx="7776864" cy="12192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ea typeface="+mj-ea"/>
                <a:cs typeface="+mj-cs"/>
              </a:rPr>
              <a:t>Basal insulin therapy: </a:t>
            </a:r>
            <a:br>
              <a:rPr lang="en-US" sz="2800" b="1" dirty="0">
                <a:solidFill>
                  <a:srgbClr val="FFFF00"/>
                </a:solidFill>
                <a:effectLst>
                  <a:outerShdw blurRad="38100" dist="38100" dir="2700000" algn="tl">
                    <a:srgbClr val="000000">
                      <a:alpha val="43137"/>
                    </a:srgbClr>
                  </a:outerShdw>
                </a:effectLst>
                <a:ea typeface="+mj-ea"/>
                <a:cs typeface="+mj-cs"/>
              </a:rPr>
            </a:br>
            <a:r>
              <a:rPr lang="en-US" sz="3200" b="1" dirty="0">
                <a:solidFill>
                  <a:srgbClr val="FFFF00"/>
                </a:solidFill>
                <a:effectLst>
                  <a:outerShdw blurRad="38100" dist="38100" dir="2700000" algn="tl">
                    <a:srgbClr val="000000">
                      <a:alpha val="43137"/>
                    </a:srgbClr>
                  </a:outerShdw>
                </a:effectLst>
                <a:ea typeface="+mj-ea"/>
                <a:cs typeface="+mj-cs"/>
              </a:rPr>
              <a:t>The next generation on the market</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7" name="Rounded Rectangle 6"/>
          <p:cNvSpPr/>
          <p:nvPr/>
        </p:nvSpPr>
        <p:spPr>
          <a:xfrm>
            <a:off x="250826" y="1676400"/>
            <a:ext cx="8677275" cy="4343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23161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8229600" cy="4952994"/>
          </a:xfrm>
        </p:spPr>
        <p:txBody>
          <a:bodyPr>
            <a:normAutofit lnSpcReduction="10000"/>
          </a:bodyPr>
          <a:lstStyle/>
          <a:p>
            <a:r>
              <a:rPr lang="en-US" sz="2400" dirty="0" smtClean="0">
                <a:solidFill>
                  <a:srgbClr val="002060"/>
                </a:solidFill>
              </a:rPr>
              <a:t>Increased self association :  </a:t>
            </a:r>
          </a:p>
          <a:p>
            <a:pPr marL="0" indent="0">
              <a:buNone/>
            </a:pPr>
            <a:r>
              <a:rPr lang="en-US" sz="2400" b="1" dirty="0" smtClean="0">
                <a:solidFill>
                  <a:srgbClr val="002060"/>
                </a:solidFill>
              </a:rPr>
              <a:t>     </a:t>
            </a:r>
            <a:r>
              <a:rPr lang="en-US" sz="2000" b="1" i="1" dirty="0" smtClean="0">
                <a:solidFill>
                  <a:srgbClr val="CC3300"/>
                </a:solidFill>
              </a:rPr>
              <a:t>NPH , Lente </a:t>
            </a:r>
          </a:p>
          <a:p>
            <a:r>
              <a:rPr lang="en-US" sz="2400" dirty="0" smtClean="0">
                <a:solidFill>
                  <a:srgbClr val="002060"/>
                </a:solidFill>
              </a:rPr>
              <a:t>Precipitation after injection :</a:t>
            </a:r>
          </a:p>
          <a:p>
            <a:pPr marL="0" indent="0">
              <a:buNone/>
            </a:pPr>
            <a:r>
              <a:rPr lang="en-US" sz="2400" dirty="0" smtClean="0">
                <a:solidFill>
                  <a:srgbClr val="002060"/>
                </a:solidFill>
              </a:rPr>
              <a:t>     </a:t>
            </a:r>
            <a:r>
              <a:rPr lang="en-US" sz="2000" b="1" i="1" dirty="0" err="1" smtClean="0">
                <a:solidFill>
                  <a:srgbClr val="CC3300"/>
                </a:solidFill>
              </a:rPr>
              <a:t>Glargine</a:t>
            </a:r>
            <a:r>
              <a:rPr lang="en-US" sz="2000" b="1" i="1" dirty="0" smtClean="0">
                <a:solidFill>
                  <a:srgbClr val="CC3300"/>
                </a:solidFill>
              </a:rPr>
              <a:t> U100</a:t>
            </a:r>
          </a:p>
          <a:p>
            <a:r>
              <a:rPr lang="en-US" sz="2400" dirty="0" smtClean="0">
                <a:solidFill>
                  <a:srgbClr val="002060"/>
                </a:solidFill>
              </a:rPr>
              <a:t>Protein bound insulin analogues :</a:t>
            </a:r>
          </a:p>
          <a:p>
            <a:pPr marL="0" indent="0">
              <a:buNone/>
            </a:pPr>
            <a:r>
              <a:rPr lang="en-US" sz="2400" dirty="0" smtClean="0">
                <a:solidFill>
                  <a:srgbClr val="002060"/>
                </a:solidFill>
              </a:rPr>
              <a:t>     </a:t>
            </a:r>
            <a:r>
              <a:rPr lang="en-US" sz="2000" b="1" i="1" dirty="0" err="1" smtClean="0">
                <a:solidFill>
                  <a:srgbClr val="CC3300"/>
                </a:solidFill>
              </a:rPr>
              <a:t>Detemir</a:t>
            </a:r>
            <a:endParaRPr lang="en-US" sz="2000" b="1" i="1" dirty="0" smtClean="0">
              <a:solidFill>
                <a:srgbClr val="CC3300"/>
              </a:solidFill>
            </a:endParaRPr>
          </a:p>
          <a:p>
            <a:r>
              <a:rPr lang="en-US" sz="2400" dirty="0" err="1" smtClean="0">
                <a:solidFill>
                  <a:srgbClr val="002060"/>
                </a:solidFill>
              </a:rPr>
              <a:t>Multihexamer</a:t>
            </a:r>
            <a:r>
              <a:rPr lang="en-US" sz="2400" dirty="0" smtClean="0">
                <a:solidFill>
                  <a:srgbClr val="002060"/>
                </a:solidFill>
              </a:rPr>
              <a:t> chain formation : </a:t>
            </a:r>
          </a:p>
          <a:p>
            <a:pPr marL="0" indent="0">
              <a:buNone/>
            </a:pPr>
            <a:r>
              <a:rPr lang="en-US" sz="2400" dirty="0" smtClean="0">
                <a:solidFill>
                  <a:srgbClr val="002060"/>
                </a:solidFill>
              </a:rPr>
              <a:t>     </a:t>
            </a:r>
            <a:r>
              <a:rPr lang="en-US" sz="2000" b="1" i="1" dirty="0" err="1" smtClean="0">
                <a:solidFill>
                  <a:srgbClr val="CC3300"/>
                </a:solidFill>
              </a:rPr>
              <a:t>Degludec</a:t>
            </a:r>
            <a:r>
              <a:rPr lang="en-US" sz="2000" b="1" i="1" dirty="0" smtClean="0">
                <a:solidFill>
                  <a:srgbClr val="CC3300"/>
                </a:solidFill>
              </a:rPr>
              <a:t> U100 </a:t>
            </a:r>
          </a:p>
          <a:p>
            <a:r>
              <a:rPr lang="en-US" sz="2400" dirty="0" smtClean="0">
                <a:solidFill>
                  <a:srgbClr val="002060"/>
                </a:solidFill>
              </a:rPr>
              <a:t>Up-concentrated formulation :</a:t>
            </a:r>
          </a:p>
          <a:p>
            <a:pPr marL="0" indent="0">
              <a:buNone/>
            </a:pPr>
            <a:r>
              <a:rPr lang="en-US" sz="2400" dirty="0" smtClean="0">
                <a:solidFill>
                  <a:srgbClr val="002060"/>
                </a:solidFill>
              </a:rPr>
              <a:t>     </a:t>
            </a:r>
            <a:r>
              <a:rPr lang="en-US" sz="2000" b="1" i="1" dirty="0" err="1" smtClean="0">
                <a:solidFill>
                  <a:srgbClr val="CC3300"/>
                </a:solidFill>
              </a:rPr>
              <a:t>Glargine</a:t>
            </a:r>
            <a:r>
              <a:rPr lang="en-US" sz="2000" b="1" i="1" dirty="0" smtClean="0">
                <a:solidFill>
                  <a:srgbClr val="CC3300"/>
                </a:solidFill>
              </a:rPr>
              <a:t> U300 , </a:t>
            </a:r>
            <a:r>
              <a:rPr lang="en-US" sz="2000" b="1" i="1" dirty="0" err="1" smtClean="0">
                <a:solidFill>
                  <a:srgbClr val="CC3300"/>
                </a:solidFill>
              </a:rPr>
              <a:t>Degludec</a:t>
            </a:r>
            <a:r>
              <a:rPr lang="en-US" sz="2000" b="1" i="1" dirty="0" smtClean="0">
                <a:solidFill>
                  <a:srgbClr val="CC3300"/>
                </a:solidFill>
              </a:rPr>
              <a:t> U200</a:t>
            </a:r>
          </a:p>
          <a:p>
            <a:r>
              <a:rPr lang="en-US" sz="2400" dirty="0" err="1" smtClean="0">
                <a:solidFill>
                  <a:srgbClr val="002060"/>
                </a:solidFill>
              </a:rPr>
              <a:t>PEGylation</a:t>
            </a:r>
            <a:r>
              <a:rPr lang="en-US" sz="2400" dirty="0" smtClean="0">
                <a:solidFill>
                  <a:srgbClr val="002060"/>
                </a:solidFill>
              </a:rPr>
              <a:t> :</a:t>
            </a:r>
          </a:p>
          <a:p>
            <a:pPr marL="0" indent="0">
              <a:buNone/>
            </a:pPr>
            <a:r>
              <a:rPr lang="en-US" sz="2000" dirty="0">
                <a:solidFill>
                  <a:srgbClr val="CC3300"/>
                </a:solidFill>
              </a:rPr>
              <a:t> </a:t>
            </a:r>
            <a:r>
              <a:rPr lang="en-US" sz="2000" dirty="0" smtClean="0">
                <a:solidFill>
                  <a:srgbClr val="CC3300"/>
                </a:solidFill>
              </a:rPr>
              <a:t>     </a:t>
            </a:r>
            <a:r>
              <a:rPr lang="en-US" sz="2000" b="1" i="1" dirty="0" err="1" smtClean="0">
                <a:solidFill>
                  <a:srgbClr val="CC3300"/>
                </a:solidFill>
              </a:rPr>
              <a:t>PEGlispro</a:t>
            </a:r>
            <a:endParaRPr lang="en-US" sz="2000" b="1" i="1" dirty="0">
              <a:solidFill>
                <a:srgbClr val="CC3300"/>
              </a:solidFill>
            </a:endParaRPr>
          </a:p>
        </p:txBody>
      </p:sp>
      <p:sp>
        <p:nvSpPr>
          <p:cNvPr id="4" name="Title 3"/>
          <p:cNvSpPr>
            <a:spLocks noGrp="1"/>
          </p:cNvSpPr>
          <p:nvPr>
            <p:ph type="title"/>
          </p:nvPr>
        </p:nvSpPr>
        <p:spPr>
          <a:xfrm>
            <a:off x="533400" y="304800"/>
            <a:ext cx="8229600" cy="10668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3200" b="1" dirty="0" smtClean="0">
                <a:solidFill>
                  <a:srgbClr val="FFFF00"/>
                </a:solidFill>
                <a:effectLst>
                  <a:outerShdw blurRad="38100" dist="38100" dir="2700000" algn="tl">
                    <a:srgbClr val="000000">
                      <a:alpha val="43137"/>
                    </a:srgbClr>
                  </a:outerShdw>
                </a:effectLst>
                <a:ea typeface="+mj-ea"/>
                <a:cs typeface="+mj-cs"/>
              </a:rPr>
              <a:t>Formulation engineering strategies for basal </a:t>
            </a:r>
            <a:r>
              <a:rPr lang="en-US" sz="3200" b="1" dirty="0" err="1" smtClean="0">
                <a:solidFill>
                  <a:srgbClr val="FFFF00"/>
                </a:solidFill>
                <a:effectLst>
                  <a:outerShdw blurRad="38100" dist="38100" dir="2700000" algn="tl">
                    <a:srgbClr val="000000">
                      <a:alpha val="43137"/>
                    </a:srgbClr>
                  </a:outerShdw>
                </a:effectLst>
                <a:ea typeface="+mj-ea"/>
                <a:cs typeface="+mj-cs"/>
              </a:rPr>
              <a:t>insulins</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5" name="Rectangle 4"/>
          <p:cNvSpPr/>
          <p:nvPr/>
        </p:nvSpPr>
        <p:spPr>
          <a:xfrm>
            <a:off x="6172200" y="6535579"/>
            <a:ext cx="4572000" cy="246221"/>
          </a:xfrm>
          <a:prstGeom prst="rect">
            <a:avLst/>
          </a:prstGeom>
        </p:spPr>
        <p:txBody>
          <a:bodyPr>
            <a:spAutoFit/>
          </a:bodyPr>
          <a:lstStyle/>
          <a:p>
            <a:r>
              <a:rPr lang="pt-BR" sz="1000" i="1" dirty="0" smtClean="0"/>
              <a:t>Heise et al Diabetes </a:t>
            </a:r>
            <a:r>
              <a:rPr lang="pt-BR" sz="1000" i="1" dirty="0"/>
              <a:t>Obes Metab </a:t>
            </a:r>
            <a:r>
              <a:rPr lang="pt-BR" sz="1000" dirty="0"/>
              <a:t>2017; </a:t>
            </a:r>
            <a:r>
              <a:rPr lang="pt-BR" sz="1000" b="1" dirty="0"/>
              <a:t>19(1):</a:t>
            </a:r>
            <a:r>
              <a:rPr lang="pt-BR" sz="1000" dirty="0"/>
              <a:t>3–12</a:t>
            </a:r>
            <a:endParaRPr lang="it-IT" sz="1000" dirty="0"/>
          </a:p>
        </p:txBody>
      </p:sp>
      <p:sp>
        <p:nvSpPr>
          <p:cNvPr id="6" name="Rounded Rectangle 5"/>
          <p:cNvSpPr/>
          <p:nvPr/>
        </p:nvSpPr>
        <p:spPr>
          <a:xfrm>
            <a:off x="381000" y="1524000"/>
            <a:ext cx="8305800" cy="4935379"/>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1133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9600" y="1780800"/>
            <a:ext cx="8008964" cy="2638800"/>
          </a:xfrm>
          <a:prstGeom prst="rect">
            <a:avLst/>
          </a:prstGeom>
          <a:ln>
            <a:solidFill>
              <a:schemeClr val="bg1"/>
            </a:solidFill>
          </a:ln>
        </p:spPr>
      </p:pic>
      <p:sp>
        <p:nvSpPr>
          <p:cNvPr id="5" name="Rectangle 4"/>
          <p:cNvSpPr/>
          <p:nvPr/>
        </p:nvSpPr>
        <p:spPr>
          <a:xfrm>
            <a:off x="5791200" y="18288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88236" y="3962400"/>
            <a:ext cx="92236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a:off x="3891929" y="4543800"/>
            <a:ext cx="5219020" cy="1704600"/>
          </a:xfrm>
          <a:prstGeom prst="rect">
            <a:avLst/>
          </a:prstGeom>
        </p:spPr>
      </p:pic>
      <p:sp>
        <p:nvSpPr>
          <p:cNvPr id="8" name="Rounded Rectangle 7"/>
          <p:cNvSpPr/>
          <p:nvPr/>
        </p:nvSpPr>
        <p:spPr>
          <a:xfrm>
            <a:off x="381000" y="1447800"/>
            <a:ext cx="8458200" cy="5011579"/>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85800" y="175179"/>
            <a:ext cx="7776864" cy="1148421"/>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ea typeface="+mj-ea"/>
                <a:cs typeface="+mj-cs"/>
              </a:rPr>
              <a:t>Next generation basal </a:t>
            </a:r>
            <a:r>
              <a:rPr lang="en-US" sz="2800" b="1" dirty="0" err="1">
                <a:solidFill>
                  <a:srgbClr val="FFFF00"/>
                </a:solidFill>
                <a:effectLst>
                  <a:outerShdw blurRad="38100" dist="38100" dir="2700000" algn="tl">
                    <a:srgbClr val="000000">
                      <a:alpha val="43137"/>
                    </a:srgbClr>
                  </a:outerShdw>
                </a:effectLst>
                <a:ea typeface="+mj-ea"/>
                <a:cs typeface="+mj-cs"/>
              </a:rPr>
              <a:t>insulins</a:t>
            </a:r>
            <a:r>
              <a:rPr lang="en-US" sz="2800" b="1" dirty="0">
                <a:solidFill>
                  <a:srgbClr val="FFFF00"/>
                </a:solidFill>
                <a:effectLst>
                  <a:outerShdw blurRad="38100" dist="38100" dir="2700000" algn="tl">
                    <a:srgbClr val="000000">
                      <a:alpha val="43137"/>
                    </a:srgbClr>
                  </a:outerShdw>
                </a:effectLst>
                <a:ea typeface="+mj-ea"/>
                <a:cs typeface="+mj-cs"/>
              </a:rPr>
              <a:t>:</a:t>
            </a:r>
            <a:br>
              <a:rPr lang="en-US" sz="2800" b="1" dirty="0">
                <a:solidFill>
                  <a:srgbClr val="FFFF00"/>
                </a:solidFill>
                <a:effectLst>
                  <a:outerShdw blurRad="38100" dist="38100" dir="2700000" algn="tl">
                    <a:srgbClr val="000000">
                      <a:alpha val="43137"/>
                    </a:srgbClr>
                  </a:outerShdw>
                </a:effectLst>
                <a:ea typeface="+mj-ea"/>
                <a:cs typeface="+mj-cs"/>
              </a:rPr>
            </a:br>
            <a:r>
              <a:rPr lang="en-US" sz="3200" b="1" dirty="0">
                <a:solidFill>
                  <a:srgbClr val="FFFF00"/>
                </a:solidFill>
                <a:effectLst>
                  <a:outerShdw blurRad="38100" dist="38100" dir="2700000" algn="tl">
                    <a:srgbClr val="000000">
                      <a:alpha val="43137"/>
                    </a:srgbClr>
                  </a:outerShdw>
                </a:effectLst>
                <a:ea typeface="+mj-ea"/>
                <a:cs typeface="+mj-cs"/>
              </a:rPr>
              <a:t>Insulin </a:t>
            </a:r>
            <a:r>
              <a:rPr lang="en-US" sz="3200" b="1" dirty="0" err="1">
                <a:solidFill>
                  <a:srgbClr val="FFFF00"/>
                </a:solidFill>
                <a:effectLst>
                  <a:outerShdw blurRad="38100" dist="38100" dir="2700000" algn="tl">
                    <a:srgbClr val="000000">
                      <a:alpha val="43137"/>
                    </a:srgbClr>
                  </a:outerShdw>
                </a:effectLst>
                <a:ea typeface="+mj-ea"/>
                <a:cs typeface="+mj-cs"/>
              </a:rPr>
              <a:t>degludec</a:t>
            </a:r>
            <a:r>
              <a:rPr lang="en-US" sz="3200" b="1" dirty="0">
                <a:solidFill>
                  <a:srgbClr val="FFFF00"/>
                </a:solidFill>
                <a:effectLst>
                  <a:outerShdw blurRad="38100" dist="38100" dir="2700000" algn="tl">
                    <a:srgbClr val="000000">
                      <a:alpha val="43137"/>
                    </a:srgbClr>
                  </a:outerShdw>
                </a:effectLst>
                <a:ea typeface="+mj-ea"/>
                <a:cs typeface="+mj-cs"/>
              </a:rPr>
              <a:t> (</a:t>
            </a:r>
            <a:r>
              <a:rPr lang="en-US" sz="3200" b="1" dirty="0" err="1">
                <a:solidFill>
                  <a:srgbClr val="FFFF00"/>
                </a:solidFill>
                <a:effectLst>
                  <a:outerShdw blurRad="38100" dist="38100" dir="2700000" algn="tl">
                    <a:srgbClr val="000000">
                      <a:alpha val="43137"/>
                    </a:srgbClr>
                  </a:outerShdw>
                </a:effectLst>
                <a:ea typeface="+mj-ea"/>
                <a:cs typeface="+mj-cs"/>
              </a:rPr>
              <a:t>IDeg</a:t>
            </a:r>
            <a:r>
              <a:rPr lang="en-US" sz="3200" b="1" dirty="0">
                <a:solidFill>
                  <a:srgbClr val="FFFF00"/>
                </a:solidFill>
                <a:effectLst>
                  <a:outerShdw blurRad="38100" dist="38100" dir="2700000" algn="tl">
                    <a:srgbClr val="000000">
                      <a:alpha val="43137"/>
                    </a:srgbClr>
                  </a:outerShdw>
                </a:effectLst>
                <a:ea typeface="+mj-ea"/>
                <a:cs typeface="+mj-cs"/>
              </a:rPr>
              <a:t>)</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9" name="Rectangle 8"/>
          <p:cNvSpPr/>
          <p:nvPr/>
        </p:nvSpPr>
        <p:spPr>
          <a:xfrm>
            <a:off x="6172200" y="6459379"/>
            <a:ext cx="4572000" cy="246221"/>
          </a:xfrm>
          <a:prstGeom prst="rect">
            <a:avLst/>
          </a:prstGeom>
        </p:spPr>
        <p:txBody>
          <a:bodyPr>
            <a:spAutoFit/>
          </a:bodyPr>
          <a:lstStyle/>
          <a:p>
            <a:r>
              <a:rPr lang="pt-BR" sz="1000" i="1" dirty="0" smtClean="0"/>
              <a:t>Heise et al Diabetes </a:t>
            </a:r>
            <a:r>
              <a:rPr lang="pt-BR" sz="1000" i="1" dirty="0"/>
              <a:t>Obes Metab </a:t>
            </a:r>
            <a:r>
              <a:rPr lang="pt-BR" sz="1000" dirty="0"/>
              <a:t>2017; </a:t>
            </a:r>
            <a:r>
              <a:rPr lang="pt-BR" sz="1000" b="1" dirty="0"/>
              <a:t>19(1):</a:t>
            </a:r>
            <a:r>
              <a:rPr lang="pt-BR" sz="1000" dirty="0"/>
              <a:t>3–12</a:t>
            </a:r>
            <a:endParaRPr lang="it-IT" sz="1000" dirty="0"/>
          </a:p>
        </p:txBody>
      </p:sp>
    </p:spTree>
    <p:extLst>
      <p:ext uri="{BB962C8B-B14F-4D97-AF65-F5344CB8AC3E}">
        <p14:creationId xmlns:p14="http://schemas.microsoft.com/office/powerpoint/2010/main" xmlns="" val="3104546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66800" y="4765577"/>
            <a:ext cx="7133941" cy="1178023"/>
          </a:xfrm>
          <a:prstGeom prst="rect">
            <a:avLst/>
          </a:prstGeom>
        </p:spPr>
      </p:pic>
      <p:pic>
        <p:nvPicPr>
          <p:cNvPr id="3" name="Picture 2"/>
          <p:cNvPicPr>
            <a:picLocks noChangeAspect="1"/>
          </p:cNvPicPr>
          <p:nvPr/>
        </p:nvPicPr>
        <p:blipFill>
          <a:blip r:embed="rId3" cstate="print"/>
          <a:stretch>
            <a:fillRect/>
          </a:stretch>
        </p:blipFill>
        <p:spPr>
          <a:xfrm>
            <a:off x="2519168" y="1588920"/>
            <a:ext cx="4034032" cy="2679407"/>
          </a:xfrm>
          <a:prstGeom prst="rect">
            <a:avLst/>
          </a:prstGeom>
        </p:spPr>
      </p:pic>
      <p:sp>
        <p:nvSpPr>
          <p:cNvPr id="4" name="Title 3"/>
          <p:cNvSpPr txBox="1">
            <a:spLocks/>
          </p:cNvSpPr>
          <p:nvPr/>
        </p:nvSpPr>
        <p:spPr>
          <a:xfrm>
            <a:off x="533400" y="152400"/>
            <a:ext cx="8229600" cy="762000"/>
          </a:xfrm>
          <a:prstGeom prst="roundRect">
            <a:avLst/>
          </a:prstGeom>
          <a:ln w="25400" cap="flat" cmpd="sng" algn="ctr">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err="1">
                <a:solidFill>
                  <a:srgbClr val="FFFF00"/>
                </a:solidFill>
                <a:effectLst>
                  <a:outerShdw blurRad="38100" dist="38100" dir="2700000" algn="tl">
                    <a:srgbClr val="000000">
                      <a:alpha val="43137"/>
                    </a:srgbClr>
                  </a:outerShdw>
                </a:effectLst>
              </a:rPr>
              <a:t>IDeg</a:t>
            </a:r>
            <a:r>
              <a:rPr lang="en-US" sz="2800" b="1" dirty="0">
                <a:solidFill>
                  <a:srgbClr val="FFFF00"/>
                </a:solidFill>
                <a:effectLst>
                  <a:outerShdw blurRad="38100" dist="38100" dir="2700000" algn="tl">
                    <a:srgbClr val="000000">
                      <a:alpha val="43137"/>
                    </a:srgbClr>
                  </a:outerShdw>
                </a:effectLst>
              </a:rPr>
              <a:t> </a:t>
            </a:r>
            <a:r>
              <a:rPr lang="en-US" sz="2800" b="1" dirty="0" err="1">
                <a:solidFill>
                  <a:srgbClr val="FFFF00"/>
                </a:solidFill>
                <a:effectLst>
                  <a:outerShdw blurRad="38100" dist="38100" dir="2700000" algn="tl">
                    <a:srgbClr val="000000">
                      <a:alpha val="43137"/>
                    </a:srgbClr>
                  </a:outerShdw>
                </a:effectLst>
              </a:rPr>
              <a:t>dihexamer</a:t>
            </a:r>
            <a:r>
              <a:rPr lang="en-US" sz="2800" b="1" dirty="0">
                <a:solidFill>
                  <a:srgbClr val="FFFF00"/>
                </a:solidFill>
                <a:effectLst>
                  <a:outerShdw blurRad="38100" dist="38100" dir="2700000" algn="tl">
                    <a:srgbClr val="000000">
                      <a:alpha val="43137"/>
                    </a:srgbClr>
                  </a:outerShdw>
                </a:effectLst>
              </a:rPr>
              <a:t> formation</a:t>
            </a:r>
            <a:endParaRPr lang="en-US" sz="2800" b="1" dirty="0" smtClean="0">
              <a:solidFill>
                <a:srgbClr val="FFFF00"/>
              </a:solidFill>
              <a:effectLst>
                <a:outerShdw blurRad="38100" dist="38100" dir="2700000" algn="tl">
                  <a:srgbClr val="000000">
                    <a:alpha val="43137"/>
                  </a:srgbClr>
                </a:outerShdw>
              </a:effectLst>
              <a:ea typeface="+mj-ea"/>
              <a:cs typeface="+mj-cs"/>
            </a:endParaRPr>
          </a:p>
        </p:txBody>
      </p:sp>
      <p:sp>
        <p:nvSpPr>
          <p:cNvPr id="5" name="Rounded Rectangle 4"/>
          <p:cNvSpPr/>
          <p:nvPr/>
        </p:nvSpPr>
        <p:spPr>
          <a:xfrm>
            <a:off x="609600" y="1447800"/>
            <a:ext cx="8077200" cy="48006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6459379"/>
            <a:ext cx="4572000" cy="246221"/>
          </a:xfrm>
          <a:prstGeom prst="rect">
            <a:avLst/>
          </a:prstGeom>
        </p:spPr>
        <p:txBody>
          <a:bodyPr>
            <a:spAutoFit/>
          </a:bodyPr>
          <a:lstStyle/>
          <a:p>
            <a:r>
              <a:rPr lang="pt-BR" sz="1000" i="1" dirty="0" smtClean="0"/>
              <a:t>Heise et al Diabetes </a:t>
            </a:r>
            <a:r>
              <a:rPr lang="pt-BR" sz="1000" i="1" dirty="0"/>
              <a:t>Obes Metab </a:t>
            </a:r>
            <a:r>
              <a:rPr lang="pt-BR" sz="1000" dirty="0"/>
              <a:t>2017; </a:t>
            </a:r>
            <a:r>
              <a:rPr lang="pt-BR" sz="1000" b="1" dirty="0"/>
              <a:t>19(1):</a:t>
            </a:r>
            <a:r>
              <a:rPr lang="pt-BR" sz="1000" dirty="0"/>
              <a:t>3–12</a:t>
            </a:r>
            <a:endParaRPr lang="it-IT" sz="1000" dirty="0"/>
          </a:p>
        </p:txBody>
      </p:sp>
    </p:spTree>
    <p:extLst>
      <p:ext uri="{BB962C8B-B14F-4D97-AF65-F5344CB8AC3E}">
        <p14:creationId xmlns:p14="http://schemas.microsoft.com/office/powerpoint/2010/main" xmlns="" val="3742267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81581" y="6156571"/>
            <a:ext cx="4362451" cy="701493"/>
          </a:xfrm>
        </p:spPr>
        <p:txBody>
          <a:bodyPr/>
          <a:lstStyle/>
          <a:p>
            <a:r>
              <a:rPr lang="en-GB" dirty="0" smtClean="0"/>
              <a:t>1</a:t>
            </a:r>
            <a:r>
              <a:rPr lang="en-GB" sz="1000" dirty="0" smtClean="0"/>
              <a:t>. </a:t>
            </a:r>
            <a:r>
              <a:rPr lang="en-CA" sz="1000" dirty="0" smtClean="0"/>
              <a:t>Owens DR, et al. Diabetes </a:t>
            </a:r>
            <a:r>
              <a:rPr lang="en-CA" sz="1000" dirty="0" err="1" smtClean="0"/>
              <a:t>Metab</a:t>
            </a:r>
            <a:r>
              <a:rPr lang="en-CA" sz="1000" dirty="0" smtClean="0"/>
              <a:t> Res Rev 2014;30:104–19</a:t>
            </a:r>
          </a:p>
          <a:p>
            <a:r>
              <a:rPr lang="en-US" sz="1000" dirty="0" smtClean="0"/>
              <a:t>2. Shah VN, et al. Diabetes </a:t>
            </a:r>
            <a:r>
              <a:rPr lang="en-US" sz="1000" dirty="0" err="1" smtClean="0"/>
              <a:t>Technol</a:t>
            </a:r>
            <a:r>
              <a:rPr lang="en-US" sz="1000" dirty="0" smtClean="0"/>
              <a:t> &amp; </a:t>
            </a:r>
            <a:r>
              <a:rPr lang="en-US" sz="1000" dirty="0" err="1" smtClean="0"/>
              <a:t>Ther</a:t>
            </a:r>
            <a:r>
              <a:rPr lang="en-US" sz="1000" dirty="0" smtClean="0"/>
              <a:t> 2013;15:727–32</a:t>
            </a:r>
            <a:endParaRPr lang="en-CA" sz="1000" dirty="0"/>
          </a:p>
        </p:txBody>
      </p:sp>
      <p:sp>
        <p:nvSpPr>
          <p:cNvPr id="10" name="Text Placeholder 1"/>
          <p:cNvSpPr txBox="1">
            <a:spLocks/>
          </p:cNvSpPr>
          <p:nvPr/>
        </p:nvSpPr>
        <p:spPr>
          <a:xfrm>
            <a:off x="5018086" y="6147943"/>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28594" indent="-228594">
              <a:buFontTx/>
              <a:buAutoNum type="arabicPeriod"/>
            </a:pPr>
            <a:endParaRPr lang="en-CA" sz="1067" dirty="0">
              <a:solidFill>
                <a:prstClr val="black"/>
              </a:solidFill>
            </a:endParaRPr>
          </a:p>
        </p:txBody>
      </p:sp>
      <p:sp>
        <p:nvSpPr>
          <p:cNvPr id="11" name="Oval 10"/>
          <p:cNvSpPr/>
          <p:nvPr/>
        </p:nvSpPr>
        <p:spPr>
          <a:xfrm>
            <a:off x="6121119" y="1848067"/>
            <a:ext cx="2660845" cy="3547793"/>
          </a:xfrm>
          <a:prstGeom prst="ellipse">
            <a:avLst/>
          </a:prstGeom>
          <a:solidFill>
            <a:schemeClr val="tx2"/>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spcAft>
                <a:spcPts val="1600"/>
              </a:spcAft>
            </a:pPr>
            <a:r>
              <a:rPr lang="en-CA" dirty="0">
                <a:solidFill>
                  <a:prstClr val="white"/>
                </a:solidFill>
                <a:cs typeface="Arial" panose="020B0604020202020204" pitchFamily="34" charset="0"/>
              </a:rPr>
              <a:t>Long-acting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basal insulin currently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approved in Europe,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Japan and other markets. </a:t>
            </a:r>
            <a:br>
              <a:rPr lang="en-CA" dirty="0">
                <a:solidFill>
                  <a:prstClr val="white"/>
                </a:solidFill>
                <a:cs typeface="Arial" panose="020B0604020202020204" pitchFamily="34" charset="0"/>
              </a:rPr>
            </a:br>
            <a:endParaRPr lang="en-CA" baseline="30000" dirty="0">
              <a:solidFill>
                <a:prstClr val="white"/>
              </a:solidFill>
              <a:cs typeface="Arial" panose="020B0604020202020204" pitchFamily="34" charset="0"/>
            </a:endParaRPr>
          </a:p>
        </p:txBody>
      </p:sp>
      <p:sp>
        <p:nvSpPr>
          <p:cNvPr id="13" name="Oval 12"/>
          <p:cNvSpPr/>
          <p:nvPr/>
        </p:nvSpPr>
        <p:spPr>
          <a:xfrm>
            <a:off x="3436625" y="2520696"/>
            <a:ext cx="2720455" cy="3627273"/>
          </a:xfrm>
          <a:prstGeom prst="ellipse">
            <a:avLst/>
          </a:prstGeom>
          <a:solidFill>
            <a:schemeClr val="accent1"/>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spcAft>
                <a:spcPts val="1600"/>
              </a:spcAft>
            </a:pPr>
            <a:r>
              <a:rPr lang="en-CA" dirty="0">
                <a:solidFill>
                  <a:prstClr val="white"/>
                </a:solidFill>
                <a:cs typeface="Arial" panose="020B0604020202020204" pitchFamily="34" charset="0"/>
              </a:rPr>
              <a:t>Upon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subcutaneous injection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forms </a:t>
            </a:r>
            <a:r>
              <a:rPr lang="en-CA" b="1" dirty="0">
                <a:solidFill>
                  <a:srgbClr val="FFFF00"/>
                </a:solidFill>
                <a:cs typeface="Arial" panose="020B0604020202020204" pitchFamily="34" charset="0"/>
              </a:rPr>
              <a:t>soluble</a:t>
            </a:r>
            <a:r>
              <a:rPr lang="en-CA" b="1" dirty="0">
                <a:solidFill>
                  <a:prstClr val="white"/>
                </a:solidFill>
                <a:cs typeface="Arial" panose="020B0604020202020204" pitchFamily="34" charset="0"/>
              </a:rPr>
              <a:t> and </a:t>
            </a:r>
            <a:br>
              <a:rPr lang="en-CA" b="1" dirty="0">
                <a:solidFill>
                  <a:prstClr val="white"/>
                </a:solidFill>
                <a:cs typeface="Arial" panose="020B0604020202020204" pitchFamily="34" charset="0"/>
              </a:rPr>
            </a:br>
            <a:r>
              <a:rPr lang="en-CA" b="1" dirty="0">
                <a:solidFill>
                  <a:prstClr val="white"/>
                </a:solidFill>
                <a:cs typeface="Arial" panose="020B0604020202020204" pitchFamily="34" charset="0"/>
              </a:rPr>
              <a:t>stable </a:t>
            </a:r>
            <a:r>
              <a:rPr lang="en-CA" b="1" dirty="0" err="1">
                <a:solidFill>
                  <a:srgbClr val="FFFF00"/>
                </a:solidFill>
                <a:cs typeface="Arial" panose="020B0604020202020204" pitchFamily="34" charset="0"/>
              </a:rPr>
              <a:t>multihexamers</a:t>
            </a:r>
            <a:r>
              <a:rPr lang="en-CA" dirty="0">
                <a:solidFill>
                  <a:srgbClr val="FFFF00"/>
                </a:solidFill>
                <a:cs typeface="Arial" panose="020B0604020202020204" pitchFamily="34" charset="0"/>
              </a:rPr>
              <a:t>, </a:t>
            </a:r>
            <a:r>
              <a:rPr lang="en-CA" dirty="0">
                <a:solidFill>
                  <a:prstClr val="white"/>
                </a:solidFill>
                <a:cs typeface="Arial" panose="020B0604020202020204" pitchFamily="34" charset="0"/>
              </a:rPr>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that allow </a:t>
            </a:r>
            <a:r>
              <a:rPr lang="en-CA" b="1" dirty="0">
                <a:solidFill>
                  <a:srgbClr val="FFFF00"/>
                </a:solidFill>
                <a:cs typeface="Arial" panose="020B0604020202020204" pitchFamily="34" charset="0"/>
              </a:rPr>
              <a:t>slow and </a:t>
            </a:r>
            <a:br>
              <a:rPr lang="en-CA" b="1" dirty="0">
                <a:solidFill>
                  <a:srgbClr val="FFFF00"/>
                </a:solidFill>
                <a:cs typeface="Arial" panose="020B0604020202020204" pitchFamily="34" charset="0"/>
              </a:rPr>
            </a:br>
            <a:r>
              <a:rPr lang="en-CA" b="1" dirty="0">
                <a:solidFill>
                  <a:srgbClr val="FFFF00"/>
                </a:solidFill>
                <a:cs typeface="Arial" panose="020B0604020202020204" pitchFamily="34" charset="0"/>
              </a:rPr>
              <a:t>continuous absorption </a:t>
            </a:r>
            <a:r>
              <a:rPr lang="en-CA" b="1" dirty="0">
                <a:solidFill>
                  <a:prstClr val="white"/>
                </a:solidFill>
                <a:cs typeface="Arial" panose="020B0604020202020204" pitchFamily="34" charset="0"/>
              </a:rPr>
              <a:t/>
            </a:r>
            <a:br>
              <a:rPr lang="en-CA" b="1" dirty="0">
                <a:solidFill>
                  <a:prstClr val="white"/>
                </a:solidFill>
                <a:cs typeface="Arial" panose="020B0604020202020204" pitchFamily="34" charset="0"/>
              </a:rPr>
            </a:br>
            <a:r>
              <a:rPr lang="en-CA" dirty="0">
                <a:solidFill>
                  <a:prstClr val="white"/>
                </a:solidFill>
                <a:cs typeface="Arial" panose="020B0604020202020204" pitchFamily="34" charset="0"/>
              </a:rPr>
              <a:t>of monomers into </a:t>
            </a:r>
            <a:br>
              <a:rPr lang="en-CA" dirty="0">
                <a:solidFill>
                  <a:prstClr val="white"/>
                </a:solidFill>
                <a:cs typeface="Arial" panose="020B0604020202020204" pitchFamily="34" charset="0"/>
              </a:rPr>
            </a:br>
            <a:r>
              <a:rPr lang="en-CA" dirty="0">
                <a:solidFill>
                  <a:prstClr val="white"/>
                </a:solidFill>
                <a:cs typeface="Arial" panose="020B0604020202020204" pitchFamily="34" charset="0"/>
              </a:rPr>
              <a:t>the circulation</a:t>
            </a:r>
            <a:r>
              <a:rPr lang="en-CA" baseline="30000" dirty="0">
                <a:solidFill>
                  <a:prstClr val="white"/>
                </a:solidFill>
                <a:cs typeface="Arial" panose="020B0604020202020204" pitchFamily="34" charset="0"/>
              </a:rPr>
              <a:t>1,2</a:t>
            </a:r>
          </a:p>
        </p:txBody>
      </p:sp>
      <p:pic>
        <p:nvPicPr>
          <p:cNvPr id="9"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60396"/>
          <a:stretch/>
        </p:blipFill>
        <p:spPr bwMode="auto">
          <a:xfrm>
            <a:off x="-306396" y="2278062"/>
            <a:ext cx="5152968" cy="1653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p:nvGrpSpPr>
        <p:grpSpPr>
          <a:xfrm>
            <a:off x="75920" y="2140368"/>
            <a:ext cx="3333533" cy="1791444"/>
            <a:chOff x="-155760" y="1890502"/>
            <a:chExt cx="3333533" cy="1343583"/>
          </a:xfrm>
        </p:grpSpPr>
        <p:sp>
          <p:nvSpPr>
            <p:cNvPr id="4" name="Rectangle 3"/>
            <p:cNvSpPr/>
            <p:nvPr/>
          </p:nvSpPr>
          <p:spPr>
            <a:xfrm>
              <a:off x="1978147" y="1890502"/>
              <a:ext cx="1199626" cy="364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14" name="Rectangle 13"/>
            <p:cNvSpPr/>
            <p:nvPr/>
          </p:nvSpPr>
          <p:spPr>
            <a:xfrm>
              <a:off x="-155760" y="2870075"/>
              <a:ext cx="1684122" cy="364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grpSp>
      <p:sp>
        <p:nvSpPr>
          <p:cNvPr id="15" name="Rounded Rectangle 14"/>
          <p:cNvSpPr/>
          <p:nvPr/>
        </p:nvSpPr>
        <p:spPr>
          <a:xfrm>
            <a:off x="919022" y="175179"/>
            <a:ext cx="7776864" cy="139904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ea typeface="+mj-ea"/>
                <a:cs typeface="+mj-cs"/>
              </a:rPr>
              <a:t>Next generation basal </a:t>
            </a:r>
            <a:r>
              <a:rPr lang="en-US" sz="2800" b="1" dirty="0" err="1">
                <a:solidFill>
                  <a:srgbClr val="FFFF00"/>
                </a:solidFill>
                <a:effectLst>
                  <a:outerShdw blurRad="38100" dist="38100" dir="2700000" algn="tl">
                    <a:srgbClr val="000000">
                      <a:alpha val="43137"/>
                    </a:srgbClr>
                  </a:outerShdw>
                </a:effectLst>
                <a:ea typeface="+mj-ea"/>
                <a:cs typeface="+mj-cs"/>
              </a:rPr>
              <a:t>insulins</a:t>
            </a:r>
            <a:r>
              <a:rPr lang="en-US" sz="2800" b="1" dirty="0">
                <a:solidFill>
                  <a:srgbClr val="FFFF00"/>
                </a:solidFill>
                <a:effectLst>
                  <a:outerShdw blurRad="38100" dist="38100" dir="2700000" algn="tl">
                    <a:srgbClr val="000000">
                      <a:alpha val="43137"/>
                    </a:srgbClr>
                  </a:outerShdw>
                </a:effectLst>
                <a:ea typeface="+mj-ea"/>
                <a:cs typeface="+mj-cs"/>
              </a:rPr>
              <a:t>:</a:t>
            </a:r>
            <a:br>
              <a:rPr lang="en-US" sz="2800" b="1" dirty="0">
                <a:solidFill>
                  <a:srgbClr val="FFFF00"/>
                </a:solidFill>
                <a:effectLst>
                  <a:outerShdw blurRad="38100" dist="38100" dir="2700000" algn="tl">
                    <a:srgbClr val="000000">
                      <a:alpha val="43137"/>
                    </a:srgbClr>
                  </a:outerShdw>
                </a:effectLst>
                <a:ea typeface="+mj-ea"/>
                <a:cs typeface="+mj-cs"/>
              </a:rPr>
            </a:br>
            <a:r>
              <a:rPr lang="en-US" sz="3200" b="1" dirty="0">
                <a:solidFill>
                  <a:srgbClr val="FFFF00"/>
                </a:solidFill>
                <a:effectLst>
                  <a:outerShdw blurRad="38100" dist="38100" dir="2700000" algn="tl">
                    <a:srgbClr val="000000">
                      <a:alpha val="43137"/>
                    </a:srgbClr>
                  </a:outerShdw>
                </a:effectLst>
                <a:ea typeface="+mj-ea"/>
                <a:cs typeface="+mj-cs"/>
              </a:rPr>
              <a:t>Insulin </a:t>
            </a:r>
            <a:r>
              <a:rPr lang="en-US" sz="3200" b="1" dirty="0" err="1">
                <a:solidFill>
                  <a:srgbClr val="FFFF00"/>
                </a:solidFill>
                <a:effectLst>
                  <a:outerShdw blurRad="38100" dist="38100" dir="2700000" algn="tl">
                    <a:srgbClr val="000000">
                      <a:alpha val="43137"/>
                    </a:srgbClr>
                  </a:outerShdw>
                </a:effectLst>
                <a:ea typeface="+mj-ea"/>
                <a:cs typeface="+mj-cs"/>
              </a:rPr>
              <a:t>degludec</a:t>
            </a:r>
            <a:r>
              <a:rPr lang="en-US" sz="3200" b="1" dirty="0">
                <a:solidFill>
                  <a:srgbClr val="FFFF00"/>
                </a:solidFill>
                <a:effectLst>
                  <a:outerShdw blurRad="38100" dist="38100" dir="2700000" algn="tl">
                    <a:srgbClr val="000000">
                      <a:alpha val="43137"/>
                    </a:srgbClr>
                  </a:outerShdw>
                </a:effectLst>
                <a:ea typeface="+mj-ea"/>
                <a:cs typeface="+mj-cs"/>
              </a:rPr>
              <a:t> (</a:t>
            </a:r>
            <a:r>
              <a:rPr lang="en-US" sz="3200" b="1" dirty="0" err="1">
                <a:solidFill>
                  <a:srgbClr val="FFFF00"/>
                </a:solidFill>
                <a:effectLst>
                  <a:outerShdw blurRad="38100" dist="38100" dir="2700000" algn="tl">
                    <a:srgbClr val="000000">
                      <a:alpha val="43137"/>
                    </a:srgbClr>
                  </a:outerShdw>
                </a:effectLst>
                <a:ea typeface="+mj-ea"/>
                <a:cs typeface="+mj-cs"/>
              </a:rPr>
              <a:t>IDeg</a:t>
            </a:r>
            <a:r>
              <a:rPr lang="en-US" sz="3200" b="1" dirty="0">
                <a:solidFill>
                  <a:srgbClr val="FFFF00"/>
                </a:solidFill>
                <a:effectLst>
                  <a:outerShdw blurRad="38100" dist="38100" dir="2700000" algn="tl">
                    <a:srgbClr val="000000">
                      <a:alpha val="43137"/>
                    </a:srgbClr>
                  </a:outerShdw>
                </a:effectLst>
                <a:ea typeface="+mj-ea"/>
                <a:cs typeface="+mj-cs"/>
              </a:rPr>
              <a:t>)</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345017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66800" y="1524000"/>
            <a:ext cx="7158781" cy="4962303"/>
          </a:xfrm>
          <a:prstGeom prst="rect">
            <a:avLst/>
          </a:prstGeom>
        </p:spPr>
      </p:pic>
      <p:sp>
        <p:nvSpPr>
          <p:cNvPr id="4" name="Rounded Rectangle 3"/>
          <p:cNvSpPr/>
          <p:nvPr/>
        </p:nvSpPr>
        <p:spPr>
          <a:xfrm>
            <a:off x="762000" y="228600"/>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2800" b="1" dirty="0" smtClean="0">
                <a:solidFill>
                  <a:srgbClr val="FFFF00"/>
                </a:solidFill>
                <a:effectLst>
                  <a:outerShdw blurRad="38100" dist="38100" dir="2700000" algn="tl">
                    <a:srgbClr val="000000">
                      <a:alpha val="43137"/>
                    </a:srgbClr>
                  </a:outerShdw>
                </a:effectLst>
              </a:rPr>
              <a:t>Half-life </a:t>
            </a:r>
            <a:r>
              <a:rPr lang="en-US" sz="2800" b="1" dirty="0">
                <a:solidFill>
                  <a:srgbClr val="FFFF00"/>
                </a:solidFill>
                <a:effectLst>
                  <a:outerShdw blurRad="38100" dist="38100" dir="2700000" algn="tl">
                    <a:srgbClr val="000000">
                      <a:alpha val="43137"/>
                    </a:srgbClr>
                  </a:outerShdw>
                </a:effectLst>
              </a:rPr>
              <a:t>&amp; </a:t>
            </a:r>
            <a:r>
              <a:rPr lang="en-US" sz="2800" b="1" dirty="0" err="1">
                <a:solidFill>
                  <a:srgbClr val="FFFF00"/>
                </a:solidFill>
                <a:effectLst>
                  <a:outerShdw blurRad="38100" dist="38100" dir="2700000" algn="tl">
                    <a:srgbClr val="000000">
                      <a:alpha val="43137"/>
                    </a:srgbClr>
                  </a:outerShdw>
                </a:effectLst>
              </a:rPr>
              <a:t>Pharmacodynamic</a:t>
            </a:r>
            <a:r>
              <a:rPr lang="en-US" sz="2800" b="1" dirty="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profiles for </a:t>
            </a:r>
            <a:r>
              <a:rPr lang="en-US" sz="2800" b="1" dirty="0" err="1">
                <a:solidFill>
                  <a:srgbClr val="FFFF00"/>
                </a:solidFill>
                <a:effectLst>
                  <a:outerShdw blurRad="38100" dist="38100" dir="2700000" algn="tl">
                    <a:srgbClr val="000000">
                      <a:alpha val="43137"/>
                    </a:srgbClr>
                  </a:outerShdw>
                </a:effectLst>
              </a:rPr>
              <a:t>IDeg</a:t>
            </a:r>
            <a:r>
              <a:rPr lang="en-US" sz="2800" b="1" dirty="0">
                <a:solidFill>
                  <a:srgbClr val="FFFF00"/>
                </a:solidFill>
                <a:effectLst>
                  <a:outerShdw blurRad="38100" dist="38100" dir="2700000" algn="tl">
                    <a:srgbClr val="000000">
                      <a:alpha val="43137"/>
                    </a:srgbClr>
                  </a:outerShdw>
                </a:effectLst>
              </a:rPr>
              <a:t> and </a:t>
            </a:r>
            <a:r>
              <a:rPr lang="en-US" sz="2800" b="1" dirty="0" err="1" smtClean="0">
                <a:solidFill>
                  <a:srgbClr val="FFFF00"/>
                </a:solidFill>
                <a:effectLst>
                  <a:outerShdw blurRad="38100" dist="38100" dir="2700000" algn="tl">
                    <a:srgbClr val="000000">
                      <a:alpha val="43137"/>
                    </a:srgbClr>
                  </a:outerShdw>
                </a:effectLst>
              </a:rPr>
              <a:t>IGla</a:t>
            </a:r>
            <a:r>
              <a:rPr lang="en-US" sz="2800" b="1" dirty="0" smtClean="0">
                <a:solidFill>
                  <a:srgbClr val="FFFF00"/>
                </a:solidFill>
                <a:effectLst>
                  <a:outerShdw blurRad="38100" dist="38100" dir="2700000" algn="tl">
                    <a:srgbClr val="000000">
                      <a:alpha val="43137"/>
                    </a:srgbClr>
                  </a:outerShdw>
                </a:effectLst>
              </a:rPr>
              <a:t>- 100 </a:t>
            </a:r>
            <a:r>
              <a:rPr lang="en-US" sz="2800" b="1" dirty="0">
                <a:solidFill>
                  <a:srgbClr val="FFFF00"/>
                </a:solidFill>
                <a:effectLst>
                  <a:outerShdw blurRad="38100" dist="38100" dir="2700000" algn="tl">
                    <a:srgbClr val="000000">
                      <a:alpha val="43137"/>
                    </a:srgbClr>
                  </a:outerShdw>
                </a:effectLst>
              </a:rPr>
              <a:t>at steady state.</a:t>
            </a:r>
          </a:p>
        </p:txBody>
      </p:sp>
      <p:sp>
        <p:nvSpPr>
          <p:cNvPr id="5" name="Rounded Rectangle 4"/>
          <p:cNvSpPr/>
          <p:nvPr/>
        </p:nvSpPr>
        <p:spPr>
          <a:xfrm>
            <a:off x="757758" y="1371600"/>
            <a:ext cx="7776864" cy="51054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6604084"/>
            <a:ext cx="7010400" cy="253916"/>
          </a:xfrm>
          <a:prstGeom prst="rect">
            <a:avLst/>
          </a:prstGeom>
        </p:spPr>
        <p:txBody>
          <a:bodyPr wrap="square">
            <a:spAutoFit/>
          </a:bodyPr>
          <a:lstStyle/>
          <a:p>
            <a:r>
              <a:rPr lang="en-US" sz="1050" dirty="0" err="1"/>
              <a:t>Heise</a:t>
            </a:r>
            <a:r>
              <a:rPr lang="en-US" sz="1050" dirty="0"/>
              <a:t> et al.</a:t>
            </a:r>
            <a:r>
              <a:rPr lang="en-US" sz="1050" dirty="0" smtClean="0">
                <a:solidFill>
                  <a:srgbClr val="231F20"/>
                </a:solidFill>
                <a:latin typeface="AdvP92E7"/>
              </a:rPr>
              <a:t>  Expert </a:t>
            </a:r>
            <a:r>
              <a:rPr lang="en-US" sz="1050" dirty="0" err="1">
                <a:solidFill>
                  <a:srgbClr val="231F20"/>
                </a:solidFill>
                <a:latin typeface="AdvP92E7"/>
              </a:rPr>
              <a:t>Opin</a:t>
            </a:r>
            <a:r>
              <a:rPr lang="en-US" sz="1050" dirty="0">
                <a:solidFill>
                  <a:srgbClr val="231F20"/>
                </a:solidFill>
                <a:latin typeface="AdvP92E7"/>
              </a:rPr>
              <a:t>. Drug </a:t>
            </a:r>
            <a:r>
              <a:rPr lang="en-US" sz="1050" dirty="0" err="1">
                <a:solidFill>
                  <a:srgbClr val="231F20"/>
                </a:solidFill>
                <a:latin typeface="AdvP92E7"/>
              </a:rPr>
              <a:t>Metab</a:t>
            </a:r>
            <a:r>
              <a:rPr lang="en-US" sz="1050" dirty="0">
                <a:solidFill>
                  <a:srgbClr val="231F20"/>
                </a:solidFill>
                <a:latin typeface="AdvP92E7"/>
              </a:rPr>
              <a:t>. </a:t>
            </a:r>
            <a:r>
              <a:rPr lang="en-US" sz="1050" dirty="0" err="1">
                <a:solidFill>
                  <a:srgbClr val="231F20"/>
                </a:solidFill>
                <a:latin typeface="AdvP92E7"/>
              </a:rPr>
              <a:t>Toxicol</a:t>
            </a:r>
            <a:r>
              <a:rPr lang="en-US" sz="1050" dirty="0">
                <a:solidFill>
                  <a:srgbClr val="231F20"/>
                </a:solidFill>
                <a:latin typeface="AdvP92E7"/>
              </a:rPr>
              <a:t>. (2015) </a:t>
            </a:r>
            <a:r>
              <a:rPr lang="en-US" sz="1050" dirty="0">
                <a:solidFill>
                  <a:srgbClr val="231F20"/>
                </a:solidFill>
                <a:latin typeface="AdvP5D5E"/>
              </a:rPr>
              <a:t>11</a:t>
            </a:r>
            <a:r>
              <a:rPr lang="en-US" sz="1050" dirty="0">
                <a:solidFill>
                  <a:srgbClr val="231F20"/>
                </a:solidFill>
                <a:latin typeface="AdvP92E7"/>
              </a:rPr>
              <a:t>(8):1193-1201</a:t>
            </a:r>
            <a:endParaRPr lang="en-US" sz="1050" dirty="0"/>
          </a:p>
        </p:txBody>
      </p:sp>
    </p:spTree>
    <p:extLst>
      <p:ext uri="{BB962C8B-B14F-4D97-AF65-F5344CB8AC3E}">
        <p14:creationId xmlns:p14="http://schemas.microsoft.com/office/powerpoint/2010/main" xmlns="" val="3493905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199" y="1825625"/>
            <a:ext cx="8470903" cy="4351339"/>
          </a:xfrm>
          <a:ln>
            <a:noFill/>
          </a:ln>
        </p:spPr>
        <p:txBody>
          <a:bodyPr/>
          <a:lstStyle/>
          <a:p>
            <a:pPr>
              <a:spcAft>
                <a:spcPts val="1600"/>
              </a:spcAft>
            </a:pPr>
            <a:r>
              <a:rPr lang="en-CA" sz="1800" dirty="0" smtClean="0"/>
              <a:t>A long duration of action </a:t>
            </a:r>
            <a:r>
              <a:rPr lang="en-CA" sz="1800" dirty="0" smtClean="0">
                <a:solidFill>
                  <a:srgbClr val="C00000"/>
                </a:solidFill>
              </a:rPr>
              <a:t>(</a:t>
            </a:r>
            <a:r>
              <a:rPr lang="en-CA" sz="1800" b="1" dirty="0" smtClean="0">
                <a:solidFill>
                  <a:srgbClr val="C00000"/>
                </a:solidFill>
              </a:rPr>
              <a:t>&gt;42 hours</a:t>
            </a:r>
            <a:r>
              <a:rPr lang="en-CA" sz="1800" dirty="0" smtClean="0">
                <a:solidFill>
                  <a:srgbClr val="C00000"/>
                </a:solidFill>
              </a:rPr>
              <a:t>), </a:t>
            </a:r>
            <a:r>
              <a:rPr lang="en-CA" sz="1800" dirty="0" smtClean="0"/>
              <a:t>with a relatively </a:t>
            </a:r>
            <a:r>
              <a:rPr lang="en-CA" sz="1800" b="1" dirty="0" err="1" smtClean="0">
                <a:solidFill>
                  <a:srgbClr val="C00000"/>
                </a:solidFill>
              </a:rPr>
              <a:t>peakless</a:t>
            </a:r>
            <a:r>
              <a:rPr lang="en-CA" sz="1800" b="1" dirty="0" smtClean="0">
                <a:solidFill>
                  <a:srgbClr val="C00000"/>
                </a:solidFill>
              </a:rPr>
              <a:t> </a:t>
            </a:r>
            <a:r>
              <a:rPr lang="en-CA" sz="1800" b="1" dirty="0" smtClean="0"/>
              <a:t>profile</a:t>
            </a:r>
            <a:r>
              <a:rPr lang="en-CA" sz="1800" baseline="30000" dirty="0" smtClean="0"/>
              <a:t>1,2</a:t>
            </a:r>
          </a:p>
          <a:p>
            <a:r>
              <a:rPr lang="en-CA" sz="1800" dirty="0" smtClean="0"/>
              <a:t>A </a:t>
            </a:r>
            <a:r>
              <a:rPr lang="en-CA" sz="1800" b="1" dirty="0" smtClean="0"/>
              <a:t>half-life</a:t>
            </a:r>
            <a:r>
              <a:rPr lang="en-CA" sz="1800" dirty="0" smtClean="0"/>
              <a:t> of </a:t>
            </a:r>
            <a:r>
              <a:rPr lang="en-CA" sz="1800" b="1" dirty="0" smtClean="0">
                <a:solidFill>
                  <a:srgbClr val="C00000"/>
                </a:solidFill>
              </a:rPr>
              <a:t>~25 hours</a:t>
            </a:r>
            <a:r>
              <a:rPr lang="en-CA" sz="1800" dirty="0" smtClean="0"/>
              <a:t>, and is detectable in serum </a:t>
            </a:r>
            <a:r>
              <a:rPr lang="en-US" sz="1800" dirty="0" smtClean="0"/>
              <a:t>for </a:t>
            </a:r>
            <a:r>
              <a:rPr lang="en-US" sz="1800" b="1" dirty="0" smtClean="0"/>
              <a:t>&gt;120 hours </a:t>
            </a:r>
            <a:r>
              <a:rPr lang="en-US" sz="1800" dirty="0" smtClean="0"/>
              <a:t>post-injection</a:t>
            </a:r>
            <a:r>
              <a:rPr lang="en-US" sz="1800" baseline="30000" dirty="0" smtClean="0"/>
              <a:t>2</a:t>
            </a:r>
          </a:p>
          <a:p>
            <a:pPr lvl="1"/>
            <a:r>
              <a:rPr lang="en-CA" sz="1600" b="1" dirty="0" smtClean="0">
                <a:solidFill>
                  <a:srgbClr val="C00000"/>
                </a:solidFill>
              </a:rPr>
              <a:t>Four times lower day-to-day variability</a:t>
            </a:r>
            <a:r>
              <a:rPr lang="en-CA" sz="1600" dirty="0" smtClean="0">
                <a:solidFill>
                  <a:srgbClr val="C00000"/>
                </a:solidFill>
              </a:rPr>
              <a:t> </a:t>
            </a:r>
            <a:r>
              <a:rPr lang="en-CA" sz="1600" dirty="0" smtClean="0"/>
              <a:t>in </a:t>
            </a:r>
            <a:br>
              <a:rPr lang="en-CA" sz="1600" dirty="0" smtClean="0"/>
            </a:br>
            <a:r>
              <a:rPr lang="en-CA" sz="1600" dirty="0" smtClean="0"/>
              <a:t>glucose lowering effect for </a:t>
            </a:r>
            <a:r>
              <a:rPr lang="en-CA" sz="1600" dirty="0" err="1" smtClean="0"/>
              <a:t>IDeg</a:t>
            </a:r>
            <a:r>
              <a:rPr lang="en-CA" sz="1600" dirty="0" smtClean="0"/>
              <a:t> </a:t>
            </a:r>
            <a:r>
              <a:rPr lang="en-CA" sz="1600" dirty="0" err="1" smtClean="0"/>
              <a:t>vs</a:t>
            </a:r>
            <a:r>
              <a:rPr lang="en-CA" sz="1600" dirty="0" smtClean="0"/>
              <a:t> Gla-100</a:t>
            </a:r>
            <a:r>
              <a:rPr lang="en-CA" sz="1600" baseline="30000" dirty="0" smtClean="0"/>
              <a:t>3</a:t>
            </a:r>
          </a:p>
          <a:p>
            <a:pPr lvl="1">
              <a:buNone/>
            </a:pPr>
            <a:endParaRPr lang="en-CA" sz="1600" baseline="30000" dirty="0" smtClean="0"/>
          </a:p>
          <a:p>
            <a:pPr lvl="1"/>
            <a:r>
              <a:rPr lang="en-CA" sz="1600" b="1" dirty="0" smtClean="0">
                <a:solidFill>
                  <a:srgbClr val="C00000"/>
                </a:solidFill>
              </a:rPr>
              <a:t>Consistent lower within-subject </a:t>
            </a:r>
            <a:br>
              <a:rPr lang="en-CA" sz="1600" b="1" dirty="0" smtClean="0">
                <a:solidFill>
                  <a:srgbClr val="C00000"/>
                </a:solidFill>
              </a:rPr>
            </a:br>
            <a:r>
              <a:rPr lang="en-CA" sz="1600" b="1" dirty="0" smtClean="0">
                <a:solidFill>
                  <a:srgbClr val="C00000"/>
                </a:solidFill>
              </a:rPr>
              <a:t>(intra) fluctuation </a:t>
            </a:r>
            <a:r>
              <a:rPr lang="en-CA" sz="1600" dirty="0" smtClean="0"/>
              <a:t>of </a:t>
            </a:r>
            <a:r>
              <a:rPr lang="en-CA" sz="1600" dirty="0" err="1" smtClean="0"/>
              <a:t>IDeg</a:t>
            </a:r>
            <a:r>
              <a:rPr lang="en-CA" sz="1600" dirty="0" smtClean="0"/>
              <a:t> over time </a:t>
            </a:r>
            <a:br>
              <a:rPr lang="en-CA" sz="1600" dirty="0" smtClean="0"/>
            </a:br>
            <a:r>
              <a:rPr lang="en-CA" sz="1600" dirty="0" smtClean="0"/>
              <a:t>compared to Gla-100</a:t>
            </a:r>
            <a:r>
              <a:rPr lang="en-CA" sz="1600" baseline="30000" dirty="0" smtClean="0"/>
              <a:t>3</a:t>
            </a:r>
          </a:p>
          <a:p>
            <a:pPr lvl="1">
              <a:buNone/>
            </a:pPr>
            <a:endParaRPr lang="en-CA" sz="1600" baseline="30000" dirty="0" smtClean="0"/>
          </a:p>
          <a:p>
            <a:pPr>
              <a:buNone/>
            </a:pPr>
            <a:endParaRPr lang="en-US" dirty="0" smtClean="0"/>
          </a:p>
          <a:p>
            <a:endParaRPr lang="en-US" dirty="0"/>
          </a:p>
        </p:txBody>
      </p:sp>
      <p:sp>
        <p:nvSpPr>
          <p:cNvPr id="55" name="Text Placeholder 54"/>
          <p:cNvSpPr>
            <a:spLocks noGrp="1"/>
          </p:cNvSpPr>
          <p:nvPr>
            <p:ph type="body" sz="quarter" idx="10"/>
          </p:nvPr>
        </p:nvSpPr>
        <p:spPr>
          <a:xfrm>
            <a:off x="4711702" y="6004131"/>
            <a:ext cx="4356098" cy="701493"/>
          </a:xfrm>
        </p:spPr>
        <p:txBody>
          <a:bodyPr/>
          <a:lstStyle/>
          <a:p>
            <a:pPr lvl="0"/>
            <a:r>
              <a:rPr lang="en-CA" sz="1000" dirty="0"/>
              <a:t>1. Owens DR, et al. Diabetes </a:t>
            </a:r>
            <a:r>
              <a:rPr lang="en-CA" sz="1000" dirty="0" err="1"/>
              <a:t>Metab</a:t>
            </a:r>
            <a:r>
              <a:rPr lang="en-CA" sz="1000" dirty="0"/>
              <a:t> Res Rev 2014;30:104–19 </a:t>
            </a:r>
          </a:p>
          <a:p>
            <a:pPr lvl="0"/>
            <a:r>
              <a:rPr lang="da-DK" sz="1000" dirty="0"/>
              <a:t>2. Heise T , et al. Diabetes Obes Metab 2012;14:944–50</a:t>
            </a:r>
          </a:p>
          <a:p>
            <a:pPr lvl="0"/>
            <a:r>
              <a:rPr lang="da-DK" sz="1000" dirty="0"/>
              <a:t>3. Heise T, et al. Diabetes Obes Metab 2012;14:859–64</a:t>
            </a:r>
          </a:p>
        </p:txBody>
      </p:sp>
      <p:sp>
        <p:nvSpPr>
          <p:cNvPr id="11" name="TextBox 18"/>
          <p:cNvSpPr txBox="1"/>
          <p:nvPr/>
        </p:nvSpPr>
        <p:spPr bwMode="auto">
          <a:xfrm>
            <a:off x="5482416" y="548485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0</a:t>
            </a:r>
          </a:p>
        </p:txBody>
      </p:sp>
      <p:sp>
        <p:nvSpPr>
          <p:cNvPr id="12" name="TextBox 19"/>
          <p:cNvSpPr txBox="1"/>
          <p:nvPr/>
        </p:nvSpPr>
        <p:spPr bwMode="auto">
          <a:xfrm>
            <a:off x="5974625" y="548485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4</a:t>
            </a:r>
          </a:p>
        </p:txBody>
      </p:sp>
      <p:sp>
        <p:nvSpPr>
          <p:cNvPr id="13" name="TextBox 20"/>
          <p:cNvSpPr txBox="1"/>
          <p:nvPr/>
        </p:nvSpPr>
        <p:spPr bwMode="auto">
          <a:xfrm>
            <a:off x="6489199" y="5484857"/>
            <a:ext cx="301620"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8</a:t>
            </a:r>
          </a:p>
        </p:txBody>
      </p:sp>
      <p:sp>
        <p:nvSpPr>
          <p:cNvPr id="14" name="TextBox 21"/>
          <p:cNvSpPr txBox="1"/>
          <p:nvPr/>
        </p:nvSpPr>
        <p:spPr bwMode="auto">
          <a:xfrm>
            <a:off x="6978080" y="5484857"/>
            <a:ext cx="29876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12</a:t>
            </a:r>
          </a:p>
        </p:txBody>
      </p:sp>
      <p:sp>
        <p:nvSpPr>
          <p:cNvPr id="15" name="TextBox 22"/>
          <p:cNvSpPr txBox="1"/>
          <p:nvPr/>
        </p:nvSpPr>
        <p:spPr bwMode="auto">
          <a:xfrm>
            <a:off x="7479865" y="548485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16</a:t>
            </a:r>
          </a:p>
        </p:txBody>
      </p:sp>
      <p:sp>
        <p:nvSpPr>
          <p:cNvPr id="16" name="TextBox 23"/>
          <p:cNvSpPr txBox="1"/>
          <p:nvPr/>
        </p:nvSpPr>
        <p:spPr bwMode="auto">
          <a:xfrm>
            <a:off x="7995907" y="548485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20</a:t>
            </a:r>
          </a:p>
        </p:txBody>
      </p:sp>
      <p:sp>
        <p:nvSpPr>
          <p:cNvPr id="17" name="TextBox 24"/>
          <p:cNvSpPr txBox="1"/>
          <p:nvPr/>
        </p:nvSpPr>
        <p:spPr bwMode="auto">
          <a:xfrm>
            <a:off x="8483358" y="548485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24</a:t>
            </a:r>
          </a:p>
        </p:txBody>
      </p:sp>
      <p:sp>
        <p:nvSpPr>
          <p:cNvPr id="18" name="TextBox 23"/>
          <p:cNvSpPr txBox="1">
            <a:spLocks noChangeArrowheads="1"/>
          </p:cNvSpPr>
          <p:nvPr/>
        </p:nvSpPr>
        <p:spPr bwMode="auto">
          <a:xfrm>
            <a:off x="7950036" y="2816284"/>
            <a:ext cx="1040659" cy="307777"/>
          </a:xfrm>
          <a:prstGeom prst="rect">
            <a:avLst/>
          </a:prstGeom>
          <a:noFill/>
          <a:ln>
            <a:noFill/>
          </a:ln>
          <a:extLst/>
        </p:spPr>
        <p:txBody>
          <a:bodyPr>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0.8 U/kg</a:t>
            </a:r>
          </a:p>
        </p:txBody>
      </p:sp>
      <p:sp>
        <p:nvSpPr>
          <p:cNvPr id="19" name="TextBox 24"/>
          <p:cNvSpPr txBox="1">
            <a:spLocks noChangeArrowheads="1"/>
          </p:cNvSpPr>
          <p:nvPr/>
        </p:nvSpPr>
        <p:spPr bwMode="auto">
          <a:xfrm>
            <a:off x="7950036" y="3068873"/>
            <a:ext cx="1179317" cy="307777"/>
          </a:xfrm>
          <a:prstGeom prst="rect">
            <a:avLst/>
          </a:prstGeom>
          <a:noFill/>
          <a:ln>
            <a:noFill/>
          </a:ln>
          <a:extLst/>
        </p:spPr>
        <p:txBody>
          <a:bodyPr>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0.6 U/kg</a:t>
            </a:r>
          </a:p>
        </p:txBody>
      </p:sp>
      <p:sp>
        <p:nvSpPr>
          <p:cNvPr id="20" name="TextBox 25"/>
          <p:cNvSpPr txBox="1">
            <a:spLocks noChangeArrowheads="1"/>
          </p:cNvSpPr>
          <p:nvPr/>
        </p:nvSpPr>
        <p:spPr bwMode="auto">
          <a:xfrm>
            <a:off x="7950036" y="3313341"/>
            <a:ext cx="1040659" cy="307777"/>
          </a:xfrm>
          <a:prstGeom prst="rect">
            <a:avLst/>
          </a:prstGeom>
          <a:noFill/>
          <a:ln>
            <a:noFill/>
          </a:ln>
          <a:extLst/>
        </p:spPr>
        <p:txBody>
          <a:bodyPr>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0.4 U/kg</a:t>
            </a:r>
          </a:p>
        </p:txBody>
      </p:sp>
      <p:cxnSp>
        <p:nvCxnSpPr>
          <p:cNvPr id="21" name="Straight Connector 26"/>
          <p:cNvCxnSpPr>
            <a:cxnSpLocks noChangeShapeType="1"/>
          </p:cNvCxnSpPr>
          <p:nvPr/>
        </p:nvCxnSpPr>
        <p:spPr bwMode="auto">
          <a:xfrm>
            <a:off x="7752915" y="2961673"/>
            <a:ext cx="248800" cy="0"/>
          </a:xfrm>
          <a:prstGeom prst="line">
            <a:avLst/>
          </a:prstGeom>
          <a:noFill/>
          <a:ln w="28575" cap="flat" algn="ctr">
            <a:solidFill>
              <a:schemeClr val="accent3">
                <a:lumMod val="50000"/>
              </a:schemeClr>
            </a:solidFill>
            <a:prstDash val="solid"/>
            <a:miter lim="800000"/>
            <a:headEnd/>
            <a:tailEnd/>
          </a:ln>
          <a:extLst/>
        </p:spPr>
      </p:cxnSp>
      <p:cxnSp>
        <p:nvCxnSpPr>
          <p:cNvPr id="22" name="Straight Connector 27"/>
          <p:cNvCxnSpPr>
            <a:cxnSpLocks noChangeShapeType="1"/>
          </p:cNvCxnSpPr>
          <p:nvPr/>
        </p:nvCxnSpPr>
        <p:spPr bwMode="auto">
          <a:xfrm>
            <a:off x="7752915" y="3211535"/>
            <a:ext cx="248800" cy="0"/>
          </a:xfrm>
          <a:prstGeom prst="line">
            <a:avLst/>
          </a:prstGeom>
          <a:noFill/>
          <a:ln w="28575" cap="flat" algn="ctr">
            <a:solidFill>
              <a:schemeClr val="accent3"/>
            </a:solidFill>
            <a:prstDash val="solid"/>
            <a:miter lim="800000"/>
            <a:headEnd/>
            <a:tailEnd/>
          </a:ln>
        </p:spPr>
      </p:cxnSp>
      <p:cxnSp>
        <p:nvCxnSpPr>
          <p:cNvPr id="23" name="Straight Connector 28"/>
          <p:cNvCxnSpPr>
            <a:cxnSpLocks noChangeShapeType="1"/>
          </p:cNvCxnSpPr>
          <p:nvPr/>
        </p:nvCxnSpPr>
        <p:spPr bwMode="auto">
          <a:xfrm>
            <a:off x="7752915" y="3461397"/>
            <a:ext cx="248800" cy="0"/>
          </a:xfrm>
          <a:prstGeom prst="line">
            <a:avLst/>
          </a:prstGeom>
          <a:noFill/>
          <a:ln w="28575" cap="flat" algn="ctr">
            <a:solidFill>
              <a:schemeClr val="accent3">
                <a:lumMod val="40000"/>
                <a:lumOff val="60000"/>
              </a:schemeClr>
            </a:solidFill>
            <a:prstDash val="solid"/>
            <a:miter lim="800000"/>
            <a:headEnd/>
            <a:tailEnd/>
          </a:ln>
        </p:spPr>
      </p:cxnSp>
      <p:sp>
        <p:nvSpPr>
          <p:cNvPr id="24" name="TextBox 38"/>
          <p:cNvSpPr txBox="1"/>
          <p:nvPr/>
        </p:nvSpPr>
        <p:spPr bwMode="auto">
          <a:xfrm>
            <a:off x="5178621" y="2732075"/>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5</a:t>
            </a:r>
          </a:p>
        </p:txBody>
      </p:sp>
      <p:sp>
        <p:nvSpPr>
          <p:cNvPr id="25" name="TextBox 39"/>
          <p:cNvSpPr txBox="1"/>
          <p:nvPr/>
        </p:nvSpPr>
        <p:spPr bwMode="auto">
          <a:xfrm>
            <a:off x="5178621" y="3233425"/>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4</a:t>
            </a:r>
          </a:p>
        </p:txBody>
      </p:sp>
      <p:sp>
        <p:nvSpPr>
          <p:cNvPr id="26" name="TextBox 40"/>
          <p:cNvSpPr txBox="1"/>
          <p:nvPr/>
        </p:nvSpPr>
        <p:spPr bwMode="auto">
          <a:xfrm>
            <a:off x="5178621" y="3734714"/>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3</a:t>
            </a:r>
          </a:p>
        </p:txBody>
      </p:sp>
      <p:sp>
        <p:nvSpPr>
          <p:cNvPr id="27" name="TextBox 41"/>
          <p:cNvSpPr txBox="1"/>
          <p:nvPr/>
        </p:nvSpPr>
        <p:spPr bwMode="auto">
          <a:xfrm>
            <a:off x="5178621" y="423612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2</a:t>
            </a:r>
          </a:p>
        </p:txBody>
      </p:sp>
      <p:sp>
        <p:nvSpPr>
          <p:cNvPr id="28" name="TextBox 42"/>
          <p:cNvSpPr txBox="1"/>
          <p:nvPr/>
        </p:nvSpPr>
        <p:spPr bwMode="auto">
          <a:xfrm>
            <a:off x="5178621" y="5238825"/>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0</a:t>
            </a:r>
          </a:p>
        </p:txBody>
      </p:sp>
      <p:sp>
        <p:nvSpPr>
          <p:cNvPr id="29" name="TextBox 48"/>
          <p:cNvSpPr txBox="1"/>
          <p:nvPr/>
        </p:nvSpPr>
        <p:spPr bwMode="auto">
          <a:xfrm>
            <a:off x="5178621" y="4737477"/>
            <a:ext cx="300191" cy="307777"/>
          </a:xfrm>
          <a:prstGeom prst="rect">
            <a:avLst/>
          </a:prstGeom>
          <a:noFill/>
        </p:spPr>
        <p:txBody>
          <a:bodyPr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1</a:t>
            </a:r>
          </a:p>
        </p:txBody>
      </p:sp>
      <p:sp>
        <p:nvSpPr>
          <p:cNvPr id="30" name="Freeform 1"/>
          <p:cNvSpPr>
            <a:spLocks/>
          </p:cNvSpPr>
          <p:nvPr/>
        </p:nvSpPr>
        <p:spPr bwMode="auto">
          <a:xfrm>
            <a:off x="5666279" y="4296235"/>
            <a:ext cx="2970029" cy="294493"/>
          </a:xfrm>
          <a:custGeom>
            <a:avLst/>
            <a:gdLst>
              <a:gd name="T0" fmla="*/ 0 w 5615796"/>
              <a:gd name="T1" fmla="*/ 388032 h 388188"/>
              <a:gd name="T2" fmla="*/ 241624 w 5615796"/>
              <a:gd name="T3" fmla="*/ 344916 h 388188"/>
              <a:gd name="T4" fmla="*/ 491874 w 5615796"/>
              <a:gd name="T5" fmla="*/ 301804 h 388188"/>
              <a:gd name="T6" fmla="*/ 785274 w 5615796"/>
              <a:gd name="T7" fmla="*/ 258688 h 388188"/>
              <a:gd name="T8" fmla="*/ 1182227 w 5615796"/>
              <a:gd name="T9" fmla="*/ 232821 h 388188"/>
              <a:gd name="T10" fmla="*/ 1717249 w 5615796"/>
              <a:gd name="T11" fmla="*/ 155211 h 388188"/>
              <a:gd name="T12" fmla="*/ 2148716 w 5615796"/>
              <a:gd name="T13" fmla="*/ 77605 h 388188"/>
              <a:gd name="T14" fmla="*/ 2485264 w 5615796"/>
              <a:gd name="T15" fmla="*/ 0 h 388188"/>
              <a:gd name="T16" fmla="*/ 2778662 w 5615796"/>
              <a:gd name="T17" fmla="*/ 34493 h 388188"/>
              <a:gd name="T18" fmla="*/ 3141094 w 5615796"/>
              <a:gd name="T19" fmla="*/ 146589 h 388188"/>
              <a:gd name="T20" fmla="*/ 3382718 w 5615796"/>
              <a:gd name="T21" fmla="*/ 206950 h 388188"/>
              <a:gd name="T22" fmla="*/ 3615712 w 5615796"/>
              <a:gd name="T23" fmla="*/ 224194 h 388188"/>
              <a:gd name="T24" fmla="*/ 3934996 w 5615796"/>
              <a:gd name="T25" fmla="*/ 215572 h 388188"/>
              <a:gd name="T26" fmla="*/ 4409611 w 5615796"/>
              <a:gd name="T27" fmla="*/ 189705 h 388188"/>
              <a:gd name="T28" fmla="*/ 4780674 w 5615796"/>
              <a:gd name="T29" fmla="*/ 172460 h 388188"/>
              <a:gd name="T30" fmla="*/ 4996412 w 5615796"/>
              <a:gd name="T31" fmla="*/ 155211 h 388188"/>
              <a:gd name="T32" fmla="*/ 5246662 w 5615796"/>
              <a:gd name="T33" fmla="*/ 189705 h 388188"/>
              <a:gd name="T34" fmla="*/ 5393364 w 5615796"/>
              <a:gd name="T35" fmla="*/ 163837 h 388188"/>
              <a:gd name="T36" fmla="*/ 5617726 w 5615796"/>
              <a:gd name="T37" fmla="*/ 172460 h 388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15796"/>
              <a:gd name="T58" fmla="*/ 0 h 388188"/>
              <a:gd name="T59" fmla="*/ 5615796 w 5615796"/>
              <a:gd name="T60" fmla="*/ 388188 h 388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15796" h="388188">
                <a:moveTo>
                  <a:pt x="0" y="388188"/>
                </a:moveTo>
                <a:lnTo>
                  <a:pt x="241540" y="345056"/>
                </a:lnTo>
                <a:lnTo>
                  <a:pt x="491706" y="301924"/>
                </a:lnTo>
                <a:lnTo>
                  <a:pt x="785004" y="258792"/>
                </a:lnTo>
                <a:lnTo>
                  <a:pt x="1181819" y="232913"/>
                </a:lnTo>
                <a:lnTo>
                  <a:pt x="1716657" y="155275"/>
                </a:lnTo>
                <a:lnTo>
                  <a:pt x="2147977" y="77637"/>
                </a:lnTo>
                <a:lnTo>
                  <a:pt x="2484408" y="0"/>
                </a:lnTo>
                <a:lnTo>
                  <a:pt x="2777706" y="34505"/>
                </a:lnTo>
                <a:lnTo>
                  <a:pt x="3140015" y="146649"/>
                </a:lnTo>
                <a:lnTo>
                  <a:pt x="3381555" y="207034"/>
                </a:lnTo>
                <a:lnTo>
                  <a:pt x="3614468" y="224286"/>
                </a:lnTo>
                <a:lnTo>
                  <a:pt x="3933645" y="215660"/>
                </a:lnTo>
                <a:lnTo>
                  <a:pt x="4408098" y="189781"/>
                </a:lnTo>
                <a:lnTo>
                  <a:pt x="4779034" y="172528"/>
                </a:lnTo>
                <a:lnTo>
                  <a:pt x="4994694" y="155275"/>
                </a:lnTo>
                <a:lnTo>
                  <a:pt x="5244860" y="189781"/>
                </a:lnTo>
                <a:lnTo>
                  <a:pt x="5391509" y="163901"/>
                </a:lnTo>
                <a:lnTo>
                  <a:pt x="5615796" y="172528"/>
                </a:lnTo>
              </a:path>
            </a:pathLst>
          </a:custGeom>
          <a:noFill/>
          <a:ln w="28575" cap="sq" algn="ctr">
            <a:solidFill>
              <a:schemeClr val="accent3">
                <a:lumMod val="50000"/>
              </a:schemeClr>
            </a:solidFill>
            <a:prstDash val="solid"/>
            <a:miter lim="800000"/>
            <a:headEnd/>
            <a:tailEnd/>
          </a:ln>
          <a:extLst/>
        </p:spPr>
        <p:txBody>
          <a:bodyPr/>
          <a:lstStyle/>
          <a:p>
            <a:pPr defTabSz="914377">
              <a:defRPr/>
            </a:pPr>
            <a:endParaRPr lang="en-GB" sz="1600" dirty="0">
              <a:solidFill>
                <a:prstClr val="black">
                  <a:lumMod val="65000"/>
                  <a:lumOff val="35000"/>
                </a:prstClr>
              </a:solidFill>
              <a:cs typeface="Arial" panose="020B0604020202020204" pitchFamily="34" charset="0"/>
            </a:endParaRPr>
          </a:p>
        </p:txBody>
      </p:sp>
      <p:sp>
        <p:nvSpPr>
          <p:cNvPr id="31" name="Freeform 2"/>
          <p:cNvSpPr>
            <a:spLocks/>
          </p:cNvSpPr>
          <p:nvPr/>
        </p:nvSpPr>
        <p:spPr bwMode="auto">
          <a:xfrm>
            <a:off x="5671851" y="4668375"/>
            <a:ext cx="2958708" cy="118616"/>
          </a:xfrm>
          <a:custGeom>
            <a:avLst/>
            <a:gdLst>
              <a:gd name="T0" fmla="*/ 0 w 5598544"/>
              <a:gd name="T1" fmla="*/ 137056 h 155276"/>
              <a:gd name="T2" fmla="*/ 174024 w 5598544"/>
              <a:gd name="T3" fmla="*/ 91370 h 155276"/>
              <a:gd name="T4" fmla="*/ 409467 w 5598544"/>
              <a:gd name="T5" fmla="*/ 91370 h 155276"/>
              <a:gd name="T6" fmla="*/ 701214 w 5598544"/>
              <a:gd name="T7" fmla="*/ 60915 h 155276"/>
              <a:gd name="T8" fmla="*/ 962247 w 5598544"/>
              <a:gd name="T9" fmla="*/ 30456 h 155276"/>
              <a:gd name="T10" fmla="*/ 1233519 w 5598544"/>
              <a:gd name="T11" fmla="*/ 0 h 155276"/>
              <a:gd name="T12" fmla="*/ 1494554 w 5598544"/>
              <a:gd name="T13" fmla="*/ 0 h 155276"/>
              <a:gd name="T14" fmla="*/ 1740236 w 5598544"/>
              <a:gd name="T15" fmla="*/ 15228 h 155276"/>
              <a:gd name="T16" fmla="*/ 2016626 w 5598544"/>
              <a:gd name="T17" fmla="*/ 60915 h 155276"/>
              <a:gd name="T18" fmla="*/ 2195767 w 5598544"/>
              <a:gd name="T19" fmla="*/ 121829 h 155276"/>
              <a:gd name="T20" fmla="*/ 2390264 w 5598544"/>
              <a:gd name="T21" fmla="*/ 121829 h 155276"/>
              <a:gd name="T22" fmla="*/ 2610353 w 5598544"/>
              <a:gd name="T23" fmla="*/ 98984 h 155276"/>
              <a:gd name="T24" fmla="*/ 2850912 w 5598544"/>
              <a:gd name="T25" fmla="*/ 91370 h 155276"/>
              <a:gd name="T26" fmla="*/ 3035176 w 5598544"/>
              <a:gd name="T27" fmla="*/ 106601 h 155276"/>
              <a:gd name="T28" fmla="*/ 3214315 w 5598544"/>
              <a:gd name="T29" fmla="*/ 129442 h 155276"/>
              <a:gd name="T30" fmla="*/ 3321800 w 5598544"/>
              <a:gd name="T31" fmla="*/ 114214 h 155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98544"/>
              <a:gd name="T49" fmla="*/ 0 h 155276"/>
              <a:gd name="T50" fmla="*/ 5598544 w 5598544"/>
              <a:gd name="T51" fmla="*/ 155276 h 1552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98544" h="155276">
                <a:moveTo>
                  <a:pt x="0" y="155276"/>
                </a:moveTo>
                <a:lnTo>
                  <a:pt x="293299" y="103517"/>
                </a:lnTo>
                <a:lnTo>
                  <a:pt x="690114" y="103517"/>
                </a:lnTo>
                <a:lnTo>
                  <a:pt x="1181819" y="69012"/>
                </a:lnTo>
                <a:lnTo>
                  <a:pt x="1621766" y="34506"/>
                </a:lnTo>
                <a:lnTo>
                  <a:pt x="2078966" y="0"/>
                </a:lnTo>
                <a:lnTo>
                  <a:pt x="2518914" y="0"/>
                </a:lnTo>
                <a:lnTo>
                  <a:pt x="2932982" y="17253"/>
                </a:lnTo>
                <a:lnTo>
                  <a:pt x="3398808" y="69012"/>
                </a:lnTo>
                <a:lnTo>
                  <a:pt x="3700732" y="138023"/>
                </a:lnTo>
                <a:lnTo>
                  <a:pt x="4028536" y="138023"/>
                </a:lnTo>
                <a:lnTo>
                  <a:pt x="4399472" y="112144"/>
                </a:lnTo>
                <a:lnTo>
                  <a:pt x="4804914" y="103517"/>
                </a:lnTo>
                <a:lnTo>
                  <a:pt x="5115465" y="120770"/>
                </a:lnTo>
                <a:lnTo>
                  <a:pt x="5417389" y="146649"/>
                </a:lnTo>
                <a:lnTo>
                  <a:pt x="5598544" y="129396"/>
                </a:lnTo>
              </a:path>
            </a:pathLst>
          </a:custGeom>
          <a:noFill/>
          <a:ln w="28575" cap="sq" algn="ctr">
            <a:solidFill>
              <a:schemeClr val="accent3"/>
            </a:solidFill>
            <a:prstDash val="solid"/>
            <a:miter lim="800000"/>
            <a:headEnd/>
            <a:tailEnd/>
          </a:ln>
        </p:spPr>
        <p:txBody>
          <a:bodyPr/>
          <a:lstStyle/>
          <a:p>
            <a:pPr defTabSz="914377"/>
            <a:endParaRPr lang="en-US" sz="1400" dirty="0">
              <a:solidFill>
                <a:prstClr val="black">
                  <a:lumMod val="65000"/>
                  <a:lumOff val="35000"/>
                </a:prstClr>
              </a:solidFill>
              <a:cs typeface="Arial" panose="020B0604020202020204" pitchFamily="34" charset="0"/>
            </a:endParaRPr>
          </a:p>
        </p:txBody>
      </p:sp>
      <p:sp>
        <p:nvSpPr>
          <p:cNvPr id="32" name="Freeform 42"/>
          <p:cNvSpPr>
            <a:spLocks/>
          </p:cNvSpPr>
          <p:nvPr/>
        </p:nvSpPr>
        <p:spPr bwMode="auto">
          <a:xfrm>
            <a:off x="5671913" y="4983318"/>
            <a:ext cx="2964369" cy="117252"/>
          </a:xfrm>
          <a:custGeom>
            <a:avLst/>
            <a:gdLst>
              <a:gd name="T0" fmla="*/ 0 w 5607170"/>
              <a:gd name="T1" fmla="*/ 0 h 155276"/>
              <a:gd name="T2" fmla="*/ 240575 w 5607170"/>
              <a:gd name="T3" fmla="*/ 0 h 155276"/>
              <a:gd name="T4" fmla="*/ 563048 w 5607170"/>
              <a:gd name="T5" fmla="*/ 0 h 155276"/>
              <a:gd name="T6" fmla="*/ 778031 w 5607170"/>
              <a:gd name="T7" fmla="*/ 30456 h 155276"/>
              <a:gd name="T8" fmla="*/ 1044199 w 5607170"/>
              <a:gd name="T9" fmla="*/ 53300 h 155276"/>
              <a:gd name="T10" fmla="*/ 1305246 w 5607170"/>
              <a:gd name="T11" fmla="*/ 38073 h 155276"/>
              <a:gd name="T12" fmla="*/ 1504871 w 5607170"/>
              <a:gd name="T13" fmla="*/ 53300 h 155276"/>
              <a:gd name="T14" fmla="*/ 1740328 w 5607170"/>
              <a:gd name="T15" fmla="*/ 76142 h 155276"/>
              <a:gd name="T16" fmla="*/ 1858055 w 5607170"/>
              <a:gd name="T17" fmla="*/ 106601 h 155276"/>
              <a:gd name="T18" fmla="*/ 2001376 w 5607170"/>
              <a:gd name="T19" fmla="*/ 137056 h 155276"/>
              <a:gd name="T20" fmla="*/ 2206121 w 5607170"/>
              <a:gd name="T21" fmla="*/ 121829 h 155276"/>
              <a:gd name="T22" fmla="*/ 2426222 w 5607170"/>
              <a:gd name="T23" fmla="*/ 83756 h 155276"/>
              <a:gd name="T24" fmla="*/ 2615611 w 5607170"/>
              <a:gd name="T25" fmla="*/ 30456 h 155276"/>
              <a:gd name="T26" fmla="*/ 2794762 w 5607170"/>
              <a:gd name="T27" fmla="*/ 53300 h 155276"/>
              <a:gd name="T28" fmla="*/ 2948320 w 5607170"/>
              <a:gd name="T29" fmla="*/ 30456 h 155276"/>
              <a:gd name="T30" fmla="*/ 3066046 w 5607170"/>
              <a:gd name="T31" fmla="*/ 30456 h 155276"/>
              <a:gd name="T32" fmla="*/ 3163300 w 5607170"/>
              <a:gd name="T33" fmla="*/ 30456 h 155276"/>
              <a:gd name="T34" fmla="*/ 3240081 w 5607170"/>
              <a:gd name="T35" fmla="*/ 15228 h 155276"/>
              <a:gd name="T36" fmla="*/ 3327096 w 5607170"/>
              <a:gd name="T37" fmla="*/ 15228 h 155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7170"/>
              <a:gd name="T58" fmla="*/ 0 h 155276"/>
              <a:gd name="T59" fmla="*/ 5607170 w 5607170"/>
              <a:gd name="T60" fmla="*/ 155276 h 155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7170" h="155276">
                <a:moveTo>
                  <a:pt x="0" y="0"/>
                </a:moveTo>
                <a:lnTo>
                  <a:pt x="405442" y="0"/>
                </a:lnTo>
                <a:lnTo>
                  <a:pt x="948906" y="0"/>
                </a:lnTo>
                <a:lnTo>
                  <a:pt x="1311215" y="34506"/>
                </a:lnTo>
                <a:lnTo>
                  <a:pt x="1759789" y="60385"/>
                </a:lnTo>
                <a:lnTo>
                  <a:pt x="2199736" y="43132"/>
                </a:lnTo>
                <a:lnTo>
                  <a:pt x="2536166" y="60385"/>
                </a:lnTo>
                <a:lnTo>
                  <a:pt x="2932982" y="86264"/>
                </a:lnTo>
                <a:lnTo>
                  <a:pt x="3131389" y="120770"/>
                </a:lnTo>
                <a:lnTo>
                  <a:pt x="3372929" y="155276"/>
                </a:lnTo>
                <a:lnTo>
                  <a:pt x="3717985" y="138023"/>
                </a:lnTo>
                <a:lnTo>
                  <a:pt x="4088921" y="94891"/>
                </a:lnTo>
                <a:lnTo>
                  <a:pt x="4408099" y="34506"/>
                </a:lnTo>
                <a:lnTo>
                  <a:pt x="4710023" y="60385"/>
                </a:lnTo>
                <a:lnTo>
                  <a:pt x="4968815" y="34506"/>
                </a:lnTo>
                <a:lnTo>
                  <a:pt x="5167223" y="34506"/>
                </a:lnTo>
                <a:lnTo>
                  <a:pt x="5331125" y="34506"/>
                </a:lnTo>
                <a:lnTo>
                  <a:pt x="5460521" y="17253"/>
                </a:lnTo>
                <a:lnTo>
                  <a:pt x="5607170" y="17253"/>
                </a:lnTo>
              </a:path>
            </a:pathLst>
          </a:custGeom>
          <a:noFill/>
          <a:ln w="28575" cap="sq" algn="ctr">
            <a:solidFill>
              <a:schemeClr val="accent3">
                <a:lumMod val="40000"/>
                <a:lumOff val="60000"/>
              </a:schemeClr>
            </a:solidFill>
            <a:prstDash val="solid"/>
            <a:miter lim="800000"/>
            <a:headEnd/>
            <a:tailEnd/>
          </a:ln>
        </p:spPr>
        <p:txBody>
          <a:bodyPr/>
          <a:lstStyle/>
          <a:p>
            <a:pPr defTabSz="914377"/>
            <a:endParaRPr lang="en-US" sz="1400" dirty="0">
              <a:solidFill>
                <a:prstClr val="black">
                  <a:lumMod val="65000"/>
                  <a:lumOff val="35000"/>
                </a:prstClr>
              </a:solidFill>
              <a:cs typeface="Arial" panose="020B0604020202020204" pitchFamily="34" charset="0"/>
            </a:endParaRPr>
          </a:p>
        </p:txBody>
      </p:sp>
      <p:sp>
        <p:nvSpPr>
          <p:cNvPr id="33" name="Freeform 17"/>
          <p:cNvSpPr>
            <a:spLocks/>
          </p:cNvSpPr>
          <p:nvPr/>
        </p:nvSpPr>
        <p:spPr bwMode="auto">
          <a:xfrm>
            <a:off x="5632975" y="2894607"/>
            <a:ext cx="2994757" cy="2526365"/>
          </a:xfrm>
          <a:custGeom>
            <a:avLst/>
            <a:gdLst>
              <a:gd name="T0" fmla="*/ 0 w 5598543"/>
              <a:gd name="T1" fmla="*/ 0 h 3329796"/>
              <a:gd name="T2" fmla="*/ 0 w 5598543"/>
              <a:gd name="T3" fmla="*/ 2943221 h 3329796"/>
              <a:gd name="T4" fmla="*/ 3330681 w 5598543"/>
              <a:gd name="T5" fmla="*/ 2943221 h 3329796"/>
              <a:gd name="T6" fmla="*/ 0 60000 65536"/>
              <a:gd name="T7" fmla="*/ 0 60000 65536"/>
              <a:gd name="T8" fmla="*/ 0 60000 65536"/>
              <a:gd name="T9" fmla="*/ 0 w 5598543"/>
              <a:gd name="T10" fmla="*/ 0 h 3329796"/>
              <a:gd name="T11" fmla="*/ 5598543 w 5598543"/>
              <a:gd name="T12" fmla="*/ 3329796 h 3329796"/>
            </a:gdLst>
            <a:ahLst/>
            <a:cxnLst>
              <a:cxn ang="T6">
                <a:pos x="T0" y="T1"/>
              </a:cxn>
              <a:cxn ang="T7">
                <a:pos x="T2" y="T3"/>
              </a:cxn>
              <a:cxn ang="T8">
                <a:pos x="T4" y="T5"/>
              </a:cxn>
            </a:cxnLst>
            <a:rect l="T9" t="T10" r="T11" b="T12"/>
            <a:pathLst>
              <a:path w="5598543" h="3329796">
                <a:moveTo>
                  <a:pt x="0" y="0"/>
                </a:moveTo>
                <a:lnTo>
                  <a:pt x="0" y="3329796"/>
                </a:lnTo>
                <a:lnTo>
                  <a:pt x="5598543" y="3329796"/>
                </a:lnTo>
              </a:path>
            </a:pathLst>
          </a:custGeom>
          <a:noFill/>
          <a:ln w="19050" cap="sq" algn="ctr">
            <a:solidFill>
              <a:schemeClr val="tx1">
                <a:lumMod val="65000"/>
                <a:lumOff val="35000"/>
              </a:schemeClr>
            </a:solidFill>
            <a:miter lim="800000"/>
            <a:headEnd/>
            <a:tailEnd/>
          </a:ln>
        </p:spPr>
        <p:txBody>
          <a:bodyPr/>
          <a:lstStyle/>
          <a:p>
            <a:pPr defTabSz="914377"/>
            <a:endParaRPr lang="en-US" sz="1400" dirty="0">
              <a:solidFill>
                <a:prstClr val="black">
                  <a:lumMod val="65000"/>
                  <a:lumOff val="35000"/>
                </a:prstClr>
              </a:solidFill>
              <a:cs typeface="Arial" panose="020B0604020202020204" pitchFamily="34" charset="0"/>
            </a:endParaRPr>
          </a:p>
        </p:txBody>
      </p:sp>
      <p:cxnSp>
        <p:nvCxnSpPr>
          <p:cNvPr id="34" name="Straight Connector 4"/>
          <p:cNvCxnSpPr>
            <a:cxnSpLocks noChangeShapeType="1"/>
          </p:cNvCxnSpPr>
          <p:nvPr/>
        </p:nvCxnSpPr>
        <p:spPr bwMode="auto">
          <a:xfrm>
            <a:off x="6131830" y="5427785"/>
            <a:ext cx="0" cy="96000"/>
          </a:xfrm>
          <a:prstGeom prst="line">
            <a:avLst/>
          </a:prstGeom>
          <a:noFill/>
          <a:ln w="19050" cap="sq" algn="ctr">
            <a:solidFill>
              <a:schemeClr val="tx1">
                <a:lumMod val="65000"/>
                <a:lumOff val="35000"/>
              </a:schemeClr>
            </a:solidFill>
            <a:miter lim="800000"/>
            <a:headEnd/>
            <a:tailEnd/>
          </a:ln>
        </p:spPr>
      </p:cxnSp>
      <p:cxnSp>
        <p:nvCxnSpPr>
          <p:cNvPr id="35" name="Straight Connector 16"/>
          <p:cNvCxnSpPr>
            <a:cxnSpLocks noChangeShapeType="1"/>
          </p:cNvCxnSpPr>
          <p:nvPr/>
        </p:nvCxnSpPr>
        <p:spPr bwMode="auto">
          <a:xfrm>
            <a:off x="6630717" y="5427785"/>
            <a:ext cx="0" cy="96000"/>
          </a:xfrm>
          <a:prstGeom prst="line">
            <a:avLst/>
          </a:prstGeom>
          <a:noFill/>
          <a:ln w="19050" cap="sq" algn="ctr">
            <a:solidFill>
              <a:schemeClr val="tx1">
                <a:lumMod val="65000"/>
                <a:lumOff val="35000"/>
              </a:schemeClr>
            </a:solidFill>
            <a:miter lim="800000"/>
            <a:headEnd/>
            <a:tailEnd/>
          </a:ln>
        </p:spPr>
      </p:cxnSp>
      <p:cxnSp>
        <p:nvCxnSpPr>
          <p:cNvPr id="36" name="Straight Connector 17"/>
          <p:cNvCxnSpPr>
            <a:cxnSpLocks noChangeShapeType="1"/>
          </p:cNvCxnSpPr>
          <p:nvPr/>
        </p:nvCxnSpPr>
        <p:spPr bwMode="auto">
          <a:xfrm>
            <a:off x="7131035" y="5427785"/>
            <a:ext cx="0" cy="96000"/>
          </a:xfrm>
          <a:prstGeom prst="line">
            <a:avLst/>
          </a:prstGeom>
          <a:noFill/>
          <a:ln w="19050" cap="sq" algn="ctr">
            <a:solidFill>
              <a:schemeClr val="tx1">
                <a:lumMod val="65000"/>
                <a:lumOff val="35000"/>
              </a:schemeClr>
            </a:solidFill>
            <a:miter lim="800000"/>
            <a:headEnd/>
            <a:tailEnd/>
          </a:ln>
        </p:spPr>
      </p:cxnSp>
      <p:cxnSp>
        <p:nvCxnSpPr>
          <p:cNvPr id="37" name="Straight Connector 18"/>
          <p:cNvCxnSpPr>
            <a:cxnSpLocks noChangeShapeType="1"/>
          </p:cNvCxnSpPr>
          <p:nvPr/>
        </p:nvCxnSpPr>
        <p:spPr bwMode="auto">
          <a:xfrm>
            <a:off x="7628493" y="5427785"/>
            <a:ext cx="0" cy="96000"/>
          </a:xfrm>
          <a:prstGeom prst="line">
            <a:avLst/>
          </a:prstGeom>
          <a:noFill/>
          <a:ln w="19050" cap="sq" algn="ctr">
            <a:solidFill>
              <a:schemeClr val="tx1">
                <a:lumMod val="65000"/>
                <a:lumOff val="35000"/>
              </a:schemeClr>
            </a:solidFill>
            <a:miter lim="800000"/>
            <a:headEnd/>
            <a:tailEnd/>
          </a:ln>
        </p:spPr>
      </p:cxnSp>
      <p:cxnSp>
        <p:nvCxnSpPr>
          <p:cNvPr id="38" name="Straight Connector 19"/>
          <p:cNvCxnSpPr>
            <a:cxnSpLocks noChangeShapeType="1"/>
          </p:cNvCxnSpPr>
          <p:nvPr/>
        </p:nvCxnSpPr>
        <p:spPr bwMode="auto">
          <a:xfrm>
            <a:off x="8128810" y="5427785"/>
            <a:ext cx="0" cy="96000"/>
          </a:xfrm>
          <a:prstGeom prst="line">
            <a:avLst/>
          </a:prstGeom>
          <a:noFill/>
          <a:ln w="19050" cap="sq" algn="ctr">
            <a:solidFill>
              <a:schemeClr val="tx1">
                <a:lumMod val="65000"/>
                <a:lumOff val="35000"/>
              </a:schemeClr>
            </a:solidFill>
            <a:miter lim="800000"/>
            <a:headEnd/>
            <a:tailEnd/>
          </a:ln>
        </p:spPr>
      </p:cxnSp>
      <p:cxnSp>
        <p:nvCxnSpPr>
          <p:cNvPr id="39" name="Straight Connector 20"/>
          <p:cNvCxnSpPr>
            <a:cxnSpLocks noChangeShapeType="1"/>
          </p:cNvCxnSpPr>
          <p:nvPr/>
        </p:nvCxnSpPr>
        <p:spPr bwMode="auto">
          <a:xfrm>
            <a:off x="8627698" y="5427785"/>
            <a:ext cx="0" cy="96000"/>
          </a:xfrm>
          <a:prstGeom prst="line">
            <a:avLst/>
          </a:prstGeom>
          <a:noFill/>
          <a:ln w="19050" cap="sq" algn="ctr">
            <a:solidFill>
              <a:schemeClr val="tx1">
                <a:lumMod val="65000"/>
                <a:lumOff val="35000"/>
              </a:schemeClr>
            </a:solidFill>
            <a:miter lim="800000"/>
            <a:headEnd/>
            <a:tailEnd/>
          </a:ln>
        </p:spPr>
      </p:cxnSp>
      <p:cxnSp>
        <p:nvCxnSpPr>
          <p:cNvPr id="40" name="Straight Connector 21"/>
          <p:cNvCxnSpPr>
            <a:cxnSpLocks noChangeShapeType="1"/>
          </p:cNvCxnSpPr>
          <p:nvPr/>
        </p:nvCxnSpPr>
        <p:spPr bwMode="auto">
          <a:xfrm>
            <a:off x="5632941" y="5427785"/>
            <a:ext cx="0" cy="96000"/>
          </a:xfrm>
          <a:prstGeom prst="line">
            <a:avLst/>
          </a:prstGeom>
          <a:noFill/>
          <a:ln w="19050" cap="sq" algn="ctr">
            <a:solidFill>
              <a:schemeClr val="tx1">
                <a:lumMod val="65000"/>
                <a:lumOff val="35000"/>
              </a:schemeClr>
            </a:solidFill>
            <a:miter lim="800000"/>
            <a:headEnd/>
            <a:tailEnd/>
          </a:ln>
        </p:spPr>
      </p:cxnSp>
      <p:cxnSp>
        <p:nvCxnSpPr>
          <p:cNvPr id="41" name="Straight Connector 4"/>
          <p:cNvCxnSpPr>
            <a:cxnSpLocks noChangeShapeType="1"/>
          </p:cNvCxnSpPr>
          <p:nvPr/>
        </p:nvCxnSpPr>
        <p:spPr bwMode="auto">
          <a:xfrm rot="5400000">
            <a:off x="5594558" y="2857239"/>
            <a:ext cx="0" cy="72000"/>
          </a:xfrm>
          <a:prstGeom prst="line">
            <a:avLst/>
          </a:prstGeom>
          <a:noFill/>
          <a:ln w="19050" cap="sq" algn="ctr">
            <a:solidFill>
              <a:schemeClr val="tx1">
                <a:lumMod val="65000"/>
                <a:lumOff val="35000"/>
              </a:schemeClr>
            </a:solidFill>
            <a:miter lim="800000"/>
            <a:headEnd/>
            <a:tailEnd/>
          </a:ln>
        </p:spPr>
      </p:cxnSp>
      <p:cxnSp>
        <p:nvCxnSpPr>
          <p:cNvPr id="42" name="Straight Connector 4"/>
          <p:cNvCxnSpPr>
            <a:cxnSpLocks noChangeShapeType="1"/>
          </p:cNvCxnSpPr>
          <p:nvPr/>
        </p:nvCxnSpPr>
        <p:spPr bwMode="auto">
          <a:xfrm rot="5400000">
            <a:off x="5594558" y="3363056"/>
            <a:ext cx="0" cy="72000"/>
          </a:xfrm>
          <a:prstGeom prst="line">
            <a:avLst/>
          </a:prstGeom>
          <a:noFill/>
          <a:ln w="19050" cap="sq" algn="ctr">
            <a:solidFill>
              <a:schemeClr val="tx1">
                <a:lumMod val="65000"/>
                <a:lumOff val="35000"/>
              </a:schemeClr>
            </a:solidFill>
            <a:miter lim="800000"/>
            <a:headEnd/>
            <a:tailEnd/>
          </a:ln>
        </p:spPr>
      </p:cxnSp>
      <p:cxnSp>
        <p:nvCxnSpPr>
          <p:cNvPr id="43" name="Straight Connector 4"/>
          <p:cNvCxnSpPr>
            <a:cxnSpLocks noChangeShapeType="1"/>
          </p:cNvCxnSpPr>
          <p:nvPr/>
        </p:nvCxnSpPr>
        <p:spPr bwMode="auto">
          <a:xfrm rot="5400000">
            <a:off x="5594558" y="3868876"/>
            <a:ext cx="0" cy="72000"/>
          </a:xfrm>
          <a:prstGeom prst="line">
            <a:avLst/>
          </a:prstGeom>
          <a:noFill/>
          <a:ln w="19050" cap="sq" algn="ctr">
            <a:solidFill>
              <a:schemeClr val="tx1">
                <a:lumMod val="65000"/>
                <a:lumOff val="35000"/>
              </a:schemeClr>
            </a:solidFill>
            <a:miter lim="800000"/>
            <a:headEnd/>
            <a:tailEnd/>
          </a:ln>
        </p:spPr>
      </p:cxnSp>
      <p:cxnSp>
        <p:nvCxnSpPr>
          <p:cNvPr id="44" name="Straight Connector 4"/>
          <p:cNvCxnSpPr>
            <a:cxnSpLocks noChangeShapeType="1"/>
          </p:cNvCxnSpPr>
          <p:nvPr/>
        </p:nvCxnSpPr>
        <p:spPr bwMode="auto">
          <a:xfrm rot="5400000">
            <a:off x="5594558" y="4373331"/>
            <a:ext cx="0" cy="72000"/>
          </a:xfrm>
          <a:prstGeom prst="line">
            <a:avLst/>
          </a:prstGeom>
          <a:noFill/>
          <a:ln w="19050" cap="sq" algn="ctr">
            <a:solidFill>
              <a:schemeClr val="tx1">
                <a:lumMod val="65000"/>
                <a:lumOff val="35000"/>
              </a:schemeClr>
            </a:solidFill>
            <a:miter lim="800000"/>
            <a:headEnd/>
            <a:tailEnd/>
          </a:ln>
        </p:spPr>
      </p:cxnSp>
      <p:cxnSp>
        <p:nvCxnSpPr>
          <p:cNvPr id="45" name="Straight Connector 4"/>
          <p:cNvCxnSpPr>
            <a:cxnSpLocks noChangeShapeType="1"/>
          </p:cNvCxnSpPr>
          <p:nvPr/>
        </p:nvCxnSpPr>
        <p:spPr bwMode="auto">
          <a:xfrm rot="5400000">
            <a:off x="5594558" y="5384968"/>
            <a:ext cx="0" cy="72000"/>
          </a:xfrm>
          <a:prstGeom prst="line">
            <a:avLst/>
          </a:prstGeom>
          <a:noFill/>
          <a:ln w="19050" cap="sq" algn="ctr">
            <a:solidFill>
              <a:schemeClr val="tx1">
                <a:lumMod val="65000"/>
                <a:lumOff val="35000"/>
              </a:schemeClr>
            </a:solidFill>
            <a:miter lim="800000"/>
            <a:headEnd/>
            <a:tailEnd/>
          </a:ln>
        </p:spPr>
      </p:cxnSp>
      <p:cxnSp>
        <p:nvCxnSpPr>
          <p:cNvPr id="46" name="Straight Connector 4"/>
          <p:cNvCxnSpPr>
            <a:cxnSpLocks noChangeShapeType="1"/>
          </p:cNvCxnSpPr>
          <p:nvPr/>
        </p:nvCxnSpPr>
        <p:spPr bwMode="auto">
          <a:xfrm rot="5400000">
            <a:off x="5594558" y="4877785"/>
            <a:ext cx="0" cy="72000"/>
          </a:xfrm>
          <a:prstGeom prst="line">
            <a:avLst/>
          </a:prstGeom>
          <a:noFill/>
          <a:ln w="19050" cap="sq" algn="ctr">
            <a:solidFill>
              <a:schemeClr val="tx1">
                <a:lumMod val="65000"/>
                <a:lumOff val="35000"/>
              </a:schemeClr>
            </a:solidFill>
            <a:miter lim="800000"/>
            <a:headEnd/>
            <a:tailEnd/>
          </a:ln>
        </p:spPr>
      </p:cxnSp>
      <p:sp>
        <p:nvSpPr>
          <p:cNvPr id="47" name="Text Box 42"/>
          <p:cNvSpPr txBox="1">
            <a:spLocks noChangeArrowheads="1"/>
          </p:cNvSpPr>
          <p:nvPr/>
        </p:nvSpPr>
        <p:spPr bwMode="auto">
          <a:xfrm rot="10800000">
            <a:off x="4963180" y="3057154"/>
            <a:ext cx="523220" cy="2734065"/>
          </a:xfrm>
          <a:prstGeom prst="rect">
            <a:avLst/>
          </a:prstGeom>
          <a:noFill/>
          <a:ln w="9525">
            <a:noFill/>
            <a:miter lim="800000"/>
            <a:headEnd/>
            <a:tailEnd/>
          </a:ln>
        </p:spPr>
        <p:txBody>
          <a:bodyPr vert="eaVert" wrap="square" anchor="ctr">
            <a:spAutoFit/>
          </a:bodyPr>
          <a:lstStyle/>
          <a:p>
            <a:pPr algn="ctr" defTabSz="914377"/>
            <a:r>
              <a:rPr lang="en-GB" sz="1100" dirty="0">
                <a:solidFill>
                  <a:prstClr val="black">
                    <a:lumMod val="65000"/>
                    <a:lumOff val="35000"/>
                  </a:prstClr>
                </a:solidFill>
                <a:cs typeface="Arial" panose="020B0604020202020204" pitchFamily="34" charset="0"/>
              </a:rPr>
              <a:t>Glucose Infusion Rate  in T1DM patients at Day 6, mg/kg/min</a:t>
            </a:r>
          </a:p>
        </p:txBody>
      </p:sp>
      <p:sp>
        <p:nvSpPr>
          <p:cNvPr id="62" name="TextBox 21"/>
          <p:cNvSpPr txBox="1"/>
          <p:nvPr/>
        </p:nvSpPr>
        <p:spPr bwMode="auto">
          <a:xfrm>
            <a:off x="6837652" y="5688057"/>
            <a:ext cx="579618" cy="307777"/>
          </a:xfrm>
          <a:prstGeom prst="rect">
            <a:avLst/>
          </a:prstGeom>
          <a:noFill/>
        </p:spPr>
        <p:txBody>
          <a:bodyPr wrap="square" lIns="0" rIns="0">
            <a:spAutoFit/>
          </a:bodyPr>
          <a:lstStyle>
            <a:lvl1pPr defTabSz="457200" eaLnBrk="0" hangingPunct="0">
              <a:defRPr sz="2400">
                <a:solidFill>
                  <a:schemeClr val="tx1"/>
                </a:solidFill>
                <a:latin typeface="Times New Roman" pitchFamily="18" charset="0"/>
              </a:defRPr>
            </a:lvl1pPr>
            <a:lvl2pPr marL="742950" indent="-285750" defTabSz="457200" eaLnBrk="0" hangingPunct="0">
              <a:defRPr sz="2400">
                <a:solidFill>
                  <a:schemeClr val="tx1"/>
                </a:solidFill>
                <a:latin typeface="Times New Roman" pitchFamily="18" charset="0"/>
              </a:defRPr>
            </a:lvl2pPr>
            <a:lvl3pPr marL="1143000" indent="-228600" defTabSz="457200" eaLnBrk="0" hangingPunct="0">
              <a:defRPr sz="2400">
                <a:solidFill>
                  <a:schemeClr val="tx1"/>
                </a:solidFill>
                <a:latin typeface="Times New Roman" pitchFamily="18" charset="0"/>
              </a:defRPr>
            </a:lvl3pPr>
            <a:lvl4pPr marL="1600200" indent="-228600" defTabSz="457200" eaLnBrk="0" hangingPunct="0">
              <a:defRPr sz="2400">
                <a:solidFill>
                  <a:schemeClr val="tx1"/>
                </a:solidFill>
                <a:latin typeface="Times New Roman" pitchFamily="18" charset="0"/>
              </a:defRPr>
            </a:lvl4pPr>
            <a:lvl5pPr marL="2057400" indent="-228600" defTabSz="457200" eaLnBrk="0" hangingPunct="0">
              <a:defRPr sz="2400">
                <a:solidFill>
                  <a:schemeClr val="tx1"/>
                </a:solidFill>
                <a:latin typeface="Times New Roman" pitchFamily="18"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400" dirty="0">
                <a:solidFill>
                  <a:prstClr val="black">
                    <a:lumMod val="65000"/>
                    <a:lumOff val="35000"/>
                  </a:prstClr>
                </a:solidFill>
                <a:latin typeface="Arial" panose="020B0604020202020204" pitchFamily="34" charset="0"/>
                <a:cs typeface="Arial" panose="020B0604020202020204" pitchFamily="34" charset="0"/>
              </a:rPr>
              <a:t>Hours</a:t>
            </a:r>
          </a:p>
        </p:txBody>
      </p:sp>
      <p:sp>
        <p:nvSpPr>
          <p:cNvPr id="48" name="TextBox 47"/>
          <p:cNvSpPr txBox="1"/>
          <p:nvPr/>
        </p:nvSpPr>
        <p:spPr>
          <a:xfrm>
            <a:off x="3048000" y="6400800"/>
            <a:ext cx="26670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0" name="Rounded Rectangle 49"/>
          <p:cNvSpPr/>
          <p:nvPr/>
        </p:nvSpPr>
        <p:spPr>
          <a:xfrm>
            <a:off x="850834" y="404418"/>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2800" b="1" dirty="0">
                <a:solidFill>
                  <a:srgbClr val="FFFF00"/>
                </a:solidFill>
                <a:effectLst>
                  <a:outerShdw blurRad="38100" dist="38100" dir="2700000" algn="tl">
                    <a:srgbClr val="000000">
                      <a:alpha val="43137"/>
                    </a:srgbClr>
                  </a:outerShdw>
                </a:effectLst>
              </a:rPr>
              <a:t>Long-acting profile of </a:t>
            </a:r>
            <a:r>
              <a:rPr lang="en-US" sz="2800" b="1" dirty="0" err="1">
                <a:solidFill>
                  <a:srgbClr val="FFFF00"/>
                </a:solidFill>
                <a:effectLst>
                  <a:outerShdw blurRad="38100" dist="38100" dir="2700000" algn="tl">
                    <a:srgbClr val="000000">
                      <a:alpha val="43137"/>
                    </a:srgbClr>
                  </a:outerShdw>
                </a:effectLst>
              </a:rPr>
              <a:t>IDeg</a:t>
            </a:r>
            <a:endParaRPr lang="en-US" sz="2800" b="1" dirty="0">
              <a:solidFill>
                <a:srgbClr val="FFFF00"/>
              </a:solidFill>
              <a:effectLst>
                <a:outerShdw blurRad="38100" dist="38100" dir="2700000" algn="tl">
                  <a:srgbClr val="000000">
                    <a:alpha val="43137"/>
                  </a:srgbClr>
                </a:outerShdw>
              </a:effectLst>
            </a:endParaRPr>
          </a:p>
        </p:txBody>
      </p:sp>
      <p:sp>
        <p:nvSpPr>
          <p:cNvPr id="2" name="Rounded Rectangle 1"/>
          <p:cNvSpPr/>
          <p:nvPr/>
        </p:nvSpPr>
        <p:spPr>
          <a:xfrm>
            <a:off x="4963179" y="2732075"/>
            <a:ext cx="3964923" cy="3363925"/>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784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48201" y="6019862"/>
            <a:ext cx="4356098" cy="701493"/>
          </a:xfrm>
        </p:spPr>
        <p:txBody>
          <a:bodyPr/>
          <a:lstStyle/>
          <a:p>
            <a:r>
              <a:rPr lang="en-CA" sz="1000" dirty="0" smtClean="0"/>
              <a:t>1. Owens DR, et al. Diabetes </a:t>
            </a:r>
            <a:r>
              <a:rPr lang="en-CA" sz="1000" dirty="0" err="1" smtClean="0"/>
              <a:t>Metab</a:t>
            </a:r>
            <a:r>
              <a:rPr lang="en-CA" sz="1000" dirty="0" smtClean="0"/>
              <a:t> Res Rev 2014;30:10419 </a:t>
            </a:r>
          </a:p>
          <a:p>
            <a:r>
              <a:rPr lang="en-CA" sz="1000" dirty="0" smtClean="0"/>
              <a:t>2. </a:t>
            </a:r>
            <a:r>
              <a:rPr lang="fr-FR" sz="1000" dirty="0" smtClean="0"/>
              <a:t>Garber AJ, et al. Lancet 2012;379:1498–507 </a:t>
            </a:r>
          </a:p>
          <a:p>
            <a:r>
              <a:rPr lang="fr-FR" sz="1000" dirty="0" smtClean="0"/>
              <a:t>3. </a:t>
            </a:r>
            <a:r>
              <a:rPr lang="fr-FR" sz="1000" dirty="0" err="1" smtClean="0"/>
              <a:t>Zinman</a:t>
            </a:r>
            <a:r>
              <a:rPr lang="fr-FR" sz="1000" dirty="0" smtClean="0"/>
              <a:t> B, et al. </a:t>
            </a:r>
            <a:r>
              <a:rPr lang="fr-FR" sz="1000" dirty="0" err="1" smtClean="0"/>
              <a:t>Diabetes</a:t>
            </a:r>
            <a:r>
              <a:rPr lang="fr-FR" sz="1000" dirty="0" smtClean="0"/>
              <a:t> Care 2012;35:2464–71</a:t>
            </a:r>
          </a:p>
          <a:p>
            <a:r>
              <a:rPr lang="fr-FR" sz="1000" dirty="0" smtClean="0"/>
              <a:t>4. </a:t>
            </a:r>
            <a:r>
              <a:rPr lang="fr-FR" sz="1000" dirty="0" err="1" smtClean="0"/>
              <a:t>Gough</a:t>
            </a:r>
            <a:r>
              <a:rPr lang="fr-FR" sz="1000" dirty="0" smtClean="0"/>
              <a:t> SCL, et al. </a:t>
            </a:r>
            <a:r>
              <a:rPr lang="fr-FR" sz="1000" dirty="0" err="1" smtClean="0"/>
              <a:t>Diabetes</a:t>
            </a:r>
            <a:r>
              <a:rPr lang="fr-FR" sz="1000" dirty="0" smtClean="0"/>
              <a:t> Care 2013; 36:2536–42</a:t>
            </a:r>
            <a:r>
              <a:rPr lang="en-CA" sz="1000" dirty="0" smtClean="0"/>
              <a:t> </a:t>
            </a:r>
          </a:p>
          <a:p>
            <a:r>
              <a:rPr lang="en-CA" sz="1000" dirty="0" smtClean="0"/>
              <a:t>5. </a:t>
            </a:r>
            <a:r>
              <a:rPr lang="fr-FR" sz="1000" dirty="0" err="1" smtClean="0"/>
              <a:t>Onishi</a:t>
            </a:r>
            <a:r>
              <a:rPr lang="fr-FR" sz="1000" dirty="0" smtClean="0"/>
              <a:t> Y, et al. J </a:t>
            </a:r>
            <a:r>
              <a:rPr lang="fr-FR" sz="1000" dirty="0" err="1" smtClean="0"/>
              <a:t>Diabetes</a:t>
            </a:r>
            <a:r>
              <a:rPr lang="fr-FR" sz="1000" dirty="0" smtClean="0"/>
              <a:t> </a:t>
            </a:r>
            <a:r>
              <a:rPr lang="fr-FR" sz="1000" dirty="0" err="1" smtClean="0"/>
              <a:t>Investig</a:t>
            </a:r>
            <a:r>
              <a:rPr lang="fr-FR" sz="1000" dirty="0" smtClean="0"/>
              <a:t> 2013;4:605–12</a:t>
            </a:r>
          </a:p>
          <a:p>
            <a:r>
              <a:rPr lang="en-CA" sz="1000" dirty="0" smtClean="0"/>
              <a:t>6. </a:t>
            </a:r>
            <a:r>
              <a:rPr lang="fr-FR" sz="1000" dirty="0" smtClean="0"/>
              <a:t>Vora J, et al. </a:t>
            </a:r>
            <a:r>
              <a:rPr lang="fr-FR" sz="1000" dirty="0" err="1" smtClean="0"/>
              <a:t>Diabetes</a:t>
            </a:r>
            <a:r>
              <a:rPr lang="fr-FR" sz="1000" dirty="0" smtClean="0"/>
              <a:t> </a:t>
            </a:r>
            <a:r>
              <a:rPr lang="fr-FR" sz="1000" dirty="0" err="1" smtClean="0"/>
              <a:t>Ther</a:t>
            </a:r>
            <a:r>
              <a:rPr lang="fr-FR" sz="1000" dirty="0" smtClean="0"/>
              <a:t> 2014;</a:t>
            </a:r>
            <a:r>
              <a:rPr lang="en-CA" sz="1000" dirty="0" smtClean="0"/>
              <a:t>5:435</a:t>
            </a:r>
            <a:r>
              <a:rPr lang="fr-FR" sz="1000" dirty="0" smtClean="0"/>
              <a:t>–</a:t>
            </a:r>
            <a:r>
              <a:rPr lang="en-CA" sz="1000" dirty="0" smtClean="0"/>
              <a:t>46</a:t>
            </a:r>
            <a:endParaRPr lang="en-CA" sz="1000" dirty="0"/>
          </a:p>
        </p:txBody>
      </p:sp>
      <p:sp>
        <p:nvSpPr>
          <p:cNvPr id="7" name="Text Placeholder 1"/>
          <p:cNvSpPr txBox="1">
            <a:spLocks/>
          </p:cNvSpPr>
          <p:nvPr/>
        </p:nvSpPr>
        <p:spPr>
          <a:xfrm>
            <a:off x="5018086" y="6127452"/>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CA" sz="1067" dirty="0">
              <a:solidFill>
                <a:prstClr val="black"/>
              </a:solidFill>
            </a:endParaRPr>
          </a:p>
        </p:txBody>
      </p:sp>
      <p:sp>
        <p:nvSpPr>
          <p:cNvPr id="8" name="Oval 7"/>
          <p:cNvSpPr/>
          <p:nvPr/>
        </p:nvSpPr>
        <p:spPr>
          <a:xfrm>
            <a:off x="521109" y="2659393"/>
            <a:ext cx="1589632" cy="2119509"/>
          </a:xfrm>
          <a:prstGeom prst="ellipse">
            <a:avLst/>
          </a:prstGeom>
          <a:solidFill>
            <a:schemeClr val="accent1"/>
          </a:solidFill>
          <a:ln>
            <a:noFill/>
          </a:ln>
          <a:effectLst>
            <a:innerShdw blurRad="114300">
              <a:prstClr val="black"/>
            </a:innerShdw>
          </a:effectLst>
          <a:extLst/>
        </p:spPr>
        <p:txBody>
          <a:bodyPr vert="horz" wrap="square" lIns="121920" tIns="60960" rIns="121920" bIns="60960" numCol="1" anchor="ctr" anchorCtr="0" compatLnSpc="1">
            <a:prstTxWarp prst="textNoShape">
              <a:avLst/>
            </a:prstTxWarp>
          </a:bodyPr>
          <a:lstStyle/>
          <a:p>
            <a:pPr algn="ctr" defTabSz="914377"/>
            <a:r>
              <a:rPr lang="en-GB" sz="1600" b="1" dirty="0">
                <a:solidFill>
                  <a:srgbClr val="FFFF00"/>
                </a:solidFill>
                <a:effectLst>
                  <a:outerShdw blurRad="38100" dist="38100" dir="2700000" algn="tl">
                    <a:srgbClr val="000000">
                      <a:alpha val="43137"/>
                    </a:srgbClr>
                  </a:outerShdw>
                </a:effectLst>
                <a:cs typeface="Arial" panose="020B0604020202020204" pitchFamily="34" charset="0"/>
              </a:rPr>
              <a:t>Phase </a:t>
            </a:r>
            <a:r>
              <a:rPr lang="en-GB" sz="1600" b="1" dirty="0" err="1">
                <a:solidFill>
                  <a:srgbClr val="FFFF00"/>
                </a:solidFill>
                <a:effectLst>
                  <a:outerShdw blurRad="38100" dist="38100" dir="2700000" algn="tl">
                    <a:srgbClr val="000000">
                      <a:alpha val="43137"/>
                    </a:srgbClr>
                  </a:outerShdw>
                </a:effectLst>
                <a:cs typeface="Arial" panose="020B0604020202020204" pitchFamily="34" charset="0"/>
              </a:rPr>
              <a:t>IIIa</a:t>
            </a:r>
            <a:r>
              <a:rPr lang="en-GB" sz="1600" b="1" dirty="0">
                <a:solidFill>
                  <a:srgbClr val="FFFF00"/>
                </a:solidFill>
                <a:effectLst>
                  <a:outerShdw blurRad="38100" dist="38100" dir="2700000" algn="tl">
                    <a:srgbClr val="000000">
                      <a:alpha val="43137"/>
                    </a:srgbClr>
                  </a:outerShdw>
                </a:effectLst>
                <a:cs typeface="Arial" panose="020B0604020202020204" pitchFamily="34" charset="0"/>
              </a:rPr>
              <a:t> BEGIN clinical trial program</a:t>
            </a:r>
          </a:p>
        </p:txBody>
      </p:sp>
      <p:sp>
        <p:nvSpPr>
          <p:cNvPr id="3" name="TextBox 2"/>
          <p:cNvSpPr txBox="1"/>
          <p:nvPr/>
        </p:nvSpPr>
        <p:spPr>
          <a:xfrm>
            <a:off x="217736" y="4917113"/>
            <a:ext cx="2253343" cy="933654"/>
          </a:xfrm>
          <a:prstGeom prst="rect">
            <a:avLst/>
          </a:prstGeom>
          <a:noFill/>
        </p:spPr>
        <p:txBody>
          <a:bodyPr wrap="square" rtlCol="0">
            <a:spAutoFit/>
          </a:bodyPr>
          <a:lstStyle/>
          <a:p>
            <a:pPr algn="ctr" defTabSz="914377"/>
            <a:r>
              <a:rPr lang="en-GB" sz="1200" i="1" dirty="0">
                <a:solidFill>
                  <a:srgbClr val="002060"/>
                </a:solidFill>
                <a:cs typeface="Arial" panose="020B0604020202020204" pitchFamily="34" charset="0"/>
              </a:rPr>
              <a:t>Assessed </a:t>
            </a:r>
            <a:r>
              <a:rPr lang="en-GB" sz="1200" i="1" dirty="0" err="1">
                <a:solidFill>
                  <a:srgbClr val="002060"/>
                </a:solidFill>
                <a:cs typeface="Arial" panose="020B0604020202020204" pitchFamily="34" charset="0"/>
              </a:rPr>
              <a:t>IDeg</a:t>
            </a:r>
            <a:r>
              <a:rPr lang="en-GB" sz="1200" i="1" dirty="0">
                <a:solidFill>
                  <a:srgbClr val="002060"/>
                </a:solidFill>
                <a:cs typeface="Arial" panose="020B0604020202020204" pitchFamily="34" charset="0"/>
              </a:rPr>
              <a:t> once daily in ~5,500 T1DM and T2DM patients in 9 clinical trials</a:t>
            </a:r>
            <a:endParaRPr lang="en-GB" sz="1200" i="1" baseline="30000" dirty="0">
              <a:solidFill>
                <a:srgbClr val="002060"/>
              </a:solidFill>
              <a:cs typeface="Arial" panose="020B0604020202020204" pitchFamily="34" charset="0"/>
            </a:endParaRPr>
          </a:p>
          <a:p>
            <a:pPr algn="ctr" defTabSz="914377"/>
            <a:endParaRPr lang="en-GB" sz="1867" dirty="0">
              <a:solidFill>
                <a:prstClr val="black">
                  <a:lumMod val="65000"/>
                  <a:lumOff val="35000"/>
                </a:prstClr>
              </a:solidFill>
              <a:cs typeface="Arial" panose="020B0604020202020204" pitchFamily="34" charset="0"/>
            </a:endParaRPr>
          </a:p>
        </p:txBody>
      </p:sp>
      <p:grpSp>
        <p:nvGrpSpPr>
          <p:cNvPr id="6" name="Group 29"/>
          <p:cNvGrpSpPr/>
          <p:nvPr/>
        </p:nvGrpSpPr>
        <p:grpSpPr>
          <a:xfrm>
            <a:off x="2110741" y="1825620"/>
            <a:ext cx="5938488" cy="3231285"/>
            <a:chOff x="2110740" y="1369211"/>
            <a:chExt cx="5938488" cy="2423463"/>
          </a:xfrm>
        </p:grpSpPr>
        <p:sp>
          <p:nvSpPr>
            <p:cNvPr id="19" name="Rectangle 18"/>
            <p:cNvSpPr/>
            <p:nvPr/>
          </p:nvSpPr>
          <p:spPr>
            <a:xfrm>
              <a:off x="3424476" y="1369211"/>
              <a:ext cx="4624752" cy="484748"/>
            </a:xfrm>
            <a:prstGeom prst="rect">
              <a:avLst/>
            </a:prstGeom>
          </p:spPr>
          <p:txBody>
            <a:bodyPr wrap="square">
              <a:spAutoFit/>
            </a:bodyPr>
            <a:lstStyle/>
            <a:p>
              <a:pPr defTabSz="914377">
                <a:spcBef>
                  <a:spcPts val="2400"/>
                </a:spcBef>
              </a:pPr>
              <a:r>
                <a:rPr lang="en-GB" b="1" dirty="0">
                  <a:solidFill>
                    <a:srgbClr val="C00000"/>
                  </a:solidFill>
                  <a:cs typeface="Arial" panose="020B0604020202020204" pitchFamily="34" charset="0"/>
                </a:rPr>
                <a:t>Similar HbA1C </a:t>
              </a:r>
              <a:r>
                <a:rPr lang="en-GB" dirty="0">
                  <a:solidFill>
                    <a:srgbClr val="002060"/>
                  </a:solidFill>
                  <a:cs typeface="Arial" panose="020B0604020202020204" pitchFamily="34" charset="0"/>
                </a:rPr>
                <a:t>reduction vs. Gla-100 with similar insulin doses</a:t>
              </a:r>
              <a:r>
                <a:rPr lang="en-GB" baseline="30000" dirty="0">
                  <a:solidFill>
                    <a:srgbClr val="002060"/>
                  </a:solidFill>
                  <a:cs typeface="Arial" panose="020B0604020202020204" pitchFamily="34" charset="0"/>
                </a:rPr>
                <a:t>1–5</a:t>
              </a:r>
            </a:p>
          </p:txBody>
        </p:sp>
        <p:sp>
          <p:nvSpPr>
            <p:cNvPr id="20" name="Rectangle 19"/>
            <p:cNvSpPr/>
            <p:nvPr/>
          </p:nvSpPr>
          <p:spPr>
            <a:xfrm>
              <a:off x="3424476" y="2126767"/>
              <a:ext cx="4624752" cy="992579"/>
            </a:xfrm>
            <a:prstGeom prst="rect">
              <a:avLst/>
            </a:prstGeom>
          </p:spPr>
          <p:txBody>
            <a:bodyPr wrap="square">
              <a:spAutoFit/>
            </a:bodyPr>
            <a:lstStyle/>
            <a:p>
              <a:pPr defTabSz="914377">
                <a:spcBef>
                  <a:spcPts val="2400"/>
                </a:spcBef>
              </a:pPr>
              <a:r>
                <a:rPr lang="en-CA" sz="1600" b="1" dirty="0">
                  <a:solidFill>
                    <a:srgbClr val="C00000"/>
                  </a:solidFill>
                  <a:cs typeface="Arial" panose="020B0604020202020204" pitchFamily="34" charset="0"/>
                </a:rPr>
                <a:t>Greater </a:t>
              </a:r>
              <a:r>
                <a:rPr lang="en-CA" sz="1600" dirty="0">
                  <a:solidFill>
                    <a:srgbClr val="002060"/>
                  </a:solidFill>
                  <a:cs typeface="Arial" panose="020B0604020202020204" pitchFamily="34" charset="0"/>
                </a:rPr>
                <a:t>end-of-trial </a:t>
              </a:r>
              <a:r>
                <a:rPr lang="en-CA" sz="1600" b="1" dirty="0">
                  <a:solidFill>
                    <a:srgbClr val="002060"/>
                  </a:solidFill>
                  <a:cs typeface="Arial" panose="020B0604020202020204" pitchFamily="34" charset="0"/>
                </a:rPr>
                <a:t>reduction in FPG</a:t>
              </a:r>
              <a:br>
                <a:rPr lang="en-CA" sz="1600" b="1" dirty="0">
                  <a:solidFill>
                    <a:srgbClr val="002060"/>
                  </a:solidFill>
                  <a:cs typeface="Arial" panose="020B0604020202020204" pitchFamily="34" charset="0"/>
                </a:rPr>
              </a:br>
              <a:r>
                <a:rPr lang="en-CA" sz="1600" dirty="0">
                  <a:solidFill>
                    <a:srgbClr val="002060"/>
                  </a:solidFill>
                  <a:cs typeface="Arial" panose="020B0604020202020204" pitchFamily="34" charset="0"/>
                </a:rPr>
                <a:t>compared to Gla-100 in T2DM insulin-naïve patients and in T1DM on a basal-bolus therapy (p&lt;0.05) and numerically (but not significantly) greater in basal-bolus treated T2DM</a:t>
              </a:r>
              <a:r>
                <a:rPr lang="en-CA" sz="1600" baseline="30000" dirty="0">
                  <a:solidFill>
                    <a:srgbClr val="002060"/>
                  </a:solidFill>
                  <a:cs typeface="Arial" panose="020B0604020202020204" pitchFamily="34" charset="0"/>
                </a:rPr>
                <a:t>6</a:t>
              </a:r>
            </a:p>
          </p:txBody>
        </p:sp>
        <p:sp>
          <p:nvSpPr>
            <p:cNvPr id="22" name="Rectangle 21"/>
            <p:cNvSpPr/>
            <p:nvPr/>
          </p:nvSpPr>
          <p:spPr>
            <a:xfrm>
              <a:off x="3424476" y="3538759"/>
              <a:ext cx="4624752" cy="253915"/>
            </a:xfrm>
            <a:prstGeom prst="rect">
              <a:avLst/>
            </a:prstGeom>
          </p:spPr>
          <p:txBody>
            <a:bodyPr wrap="square">
              <a:spAutoFit/>
            </a:bodyPr>
            <a:lstStyle/>
            <a:p>
              <a:pPr defTabSz="914377">
                <a:spcBef>
                  <a:spcPts val="2400"/>
                </a:spcBef>
              </a:pPr>
              <a:r>
                <a:rPr lang="en-CA" sz="1600" b="1" dirty="0">
                  <a:solidFill>
                    <a:srgbClr val="C00000"/>
                  </a:solidFill>
                  <a:cs typeface="Arial" panose="020B0604020202020204" pitchFamily="34" charset="0"/>
                </a:rPr>
                <a:t>Similar weight changes </a:t>
              </a:r>
              <a:r>
                <a:rPr lang="en-GB" sz="1600" dirty="0">
                  <a:solidFill>
                    <a:srgbClr val="002060"/>
                  </a:solidFill>
                  <a:cs typeface="Arial" panose="020B0604020202020204" pitchFamily="34" charset="0"/>
                </a:rPr>
                <a:t>vs. Gla-100</a:t>
              </a:r>
              <a:r>
                <a:rPr lang="en-GB" sz="1600" baseline="30000" dirty="0">
                  <a:solidFill>
                    <a:srgbClr val="002060"/>
                  </a:solidFill>
                  <a:cs typeface="Arial" panose="020B0604020202020204" pitchFamily="34" charset="0"/>
                </a:rPr>
                <a:t>2–5</a:t>
              </a:r>
              <a:endParaRPr lang="en-CA" sz="1600" baseline="30000" dirty="0">
                <a:solidFill>
                  <a:srgbClr val="002060"/>
                </a:solidFill>
                <a:cs typeface="Arial" panose="020B0604020202020204" pitchFamily="34" charset="0"/>
              </a:endParaRPr>
            </a:p>
          </p:txBody>
        </p:sp>
        <p:cxnSp>
          <p:nvCxnSpPr>
            <p:cNvPr id="17" name="Elbow Connector 16"/>
            <p:cNvCxnSpPr>
              <a:stCxn id="8" idx="6"/>
              <a:endCxn id="19" idx="1"/>
            </p:cNvCxnSpPr>
            <p:nvPr/>
          </p:nvCxnSpPr>
          <p:spPr>
            <a:xfrm flipV="1">
              <a:off x="2110741" y="1611585"/>
              <a:ext cx="1313735" cy="1177774"/>
            </a:xfrm>
            <a:prstGeom prst="bentConnector3">
              <a:avLst>
                <a:gd name="adj1" fmla="val 50000"/>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6"/>
              <a:endCxn id="20" idx="1"/>
            </p:cNvCxnSpPr>
            <p:nvPr/>
          </p:nvCxnSpPr>
          <p:spPr>
            <a:xfrm flipV="1">
              <a:off x="2110740" y="2623057"/>
              <a:ext cx="1313736" cy="166300"/>
            </a:xfrm>
            <a:prstGeom prst="bentConnector3">
              <a:avLst>
                <a:gd name="adj1" fmla="val 50000"/>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6"/>
              <a:endCxn id="22" idx="1"/>
            </p:cNvCxnSpPr>
            <p:nvPr/>
          </p:nvCxnSpPr>
          <p:spPr>
            <a:xfrm>
              <a:off x="2110741" y="2789360"/>
              <a:ext cx="1313735" cy="876357"/>
            </a:xfrm>
            <a:prstGeom prst="bentConnector3">
              <a:avLst>
                <a:gd name="adj1" fmla="val 50000"/>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429000" y="6477000"/>
            <a:ext cx="22860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ounded Rectangle 14"/>
          <p:cNvSpPr/>
          <p:nvPr/>
        </p:nvSpPr>
        <p:spPr>
          <a:xfrm>
            <a:off x="838200" y="395066"/>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rPr>
              <a:t>IDeg</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glycemic control &amp; weigh gain</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41304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762000" y="1406621"/>
            <a:ext cx="8229600" cy="2244859"/>
          </a:xfrm>
          <a:prstGeom prst="rect">
            <a:avLst/>
          </a:prstGeom>
        </p:spPr>
      </p:pic>
      <p:sp>
        <p:nvSpPr>
          <p:cNvPr id="5" name="Rounded Rectangle 4"/>
          <p:cNvSpPr/>
          <p:nvPr/>
        </p:nvSpPr>
        <p:spPr>
          <a:xfrm>
            <a:off x="494840" y="1421482"/>
            <a:ext cx="8344359" cy="2244859"/>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6324600"/>
            <a:ext cx="2501006" cy="253916"/>
          </a:xfrm>
          <a:prstGeom prst="rect">
            <a:avLst/>
          </a:prstGeom>
        </p:spPr>
        <p:txBody>
          <a:bodyPr wrap="none">
            <a:spAutoFit/>
          </a:bodyPr>
          <a:lstStyle/>
          <a:p>
            <a:r>
              <a:rPr lang="fr-FR" sz="1050" dirty="0" smtClean="0"/>
              <a:t>Vora </a:t>
            </a:r>
            <a:r>
              <a:rPr lang="fr-FR" sz="1050" dirty="0"/>
              <a:t>J, et al. </a:t>
            </a:r>
            <a:r>
              <a:rPr lang="fr-FR" sz="1050" dirty="0" err="1"/>
              <a:t>Diabetes</a:t>
            </a:r>
            <a:r>
              <a:rPr lang="fr-FR" sz="1050" dirty="0"/>
              <a:t> </a:t>
            </a:r>
            <a:r>
              <a:rPr lang="fr-FR" sz="1050" dirty="0" err="1"/>
              <a:t>Ther</a:t>
            </a:r>
            <a:r>
              <a:rPr lang="fr-FR" sz="1050" dirty="0"/>
              <a:t> 2014;</a:t>
            </a:r>
            <a:r>
              <a:rPr lang="en-CA" sz="1050" dirty="0"/>
              <a:t>5:435</a:t>
            </a:r>
            <a:r>
              <a:rPr lang="fr-FR" sz="1050" dirty="0"/>
              <a:t>–</a:t>
            </a:r>
            <a:r>
              <a:rPr lang="en-CA" sz="1050" dirty="0"/>
              <a:t>46</a:t>
            </a:r>
            <a:endParaRPr lang="en-US" sz="1050" dirty="0"/>
          </a:p>
        </p:txBody>
      </p:sp>
    </p:spTree>
    <p:extLst>
      <p:ext uri="{BB962C8B-B14F-4D97-AF65-F5344CB8AC3E}">
        <p14:creationId xmlns:p14="http://schemas.microsoft.com/office/powerpoint/2010/main" xmlns="" val="230212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298126" y="5621434"/>
            <a:ext cx="8845874" cy="33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nchor="b">
            <a:spAutoFit/>
          </a:bodyP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950" indent="-285750" eaLnBrk="0" hangingPunct="0">
              <a:defRPr b="1">
                <a:solidFill>
                  <a:srgbClr val="001965"/>
                </a:solidFill>
                <a:latin typeface="Verdana" panose="020B0604030504040204" pitchFamily="34" charset="0"/>
                <a:ea typeface="ＭＳ Ｐゴシック" panose="020B0600070205080204" pitchFamily="34" charset="-128"/>
              </a:defRPr>
            </a:lvl2pPr>
            <a:lvl3pPr marL="1143000" indent="-228600" eaLnBrk="0" hangingPunct="0">
              <a:defRPr b="1">
                <a:solidFill>
                  <a:srgbClr val="001965"/>
                </a:solidFill>
                <a:latin typeface="Verdana" panose="020B0604030504040204" pitchFamily="34" charset="0"/>
                <a:ea typeface="ＭＳ Ｐゴシック" panose="020B0600070205080204" pitchFamily="34" charset="-128"/>
              </a:defRPr>
            </a:lvl3pPr>
            <a:lvl4pPr marL="1600200" indent="-228600" eaLnBrk="0" hangingPunct="0">
              <a:defRPr b="1">
                <a:solidFill>
                  <a:srgbClr val="001965"/>
                </a:solidFill>
                <a:latin typeface="Verdana" panose="020B0604030504040204" pitchFamily="34" charset="0"/>
                <a:ea typeface="ＭＳ Ｐゴシック" panose="020B0600070205080204" pitchFamily="34" charset="-128"/>
              </a:defRPr>
            </a:lvl4pPr>
            <a:lvl5pPr marL="2057400" indent="-228600" eaLnBrk="0" hangingPunct="0">
              <a:defRPr b="1">
                <a:solidFill>
                  <a:srgbClr val="001965"/>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defTabSz="914333">
              <a:defRPr/>
            </a:pPr>
            <a:r>
              <a:rPr lang="en-GB" sz="800" b="0" dirty="0" err="1">
                <a:latin typeface="Verdana"/>
                <a:cs typeface="Arial" panose="020B0604020202020204" pitchFamily="34" charset="0"/>
              </a:rPr>
              <a:t>extn</a:t>
            </a:r>
            <a:r>
              <a:rPr lang="en-GB" sz="800" b="0" dirty="0">
                <a:latin typeface="Verdana"/>
                <a:cs typeface="Arial" panose="020B0604020202020204" pitchFamily="34" charset="0"/>
              </a:rPr>
              <a:t>, extension; non-inf., non-inferior; </a:t>
            </a:r>
            <a:r>
              <a:rPr lang="en-GB" sz="800" b="0" dirty="0" err="1">
                <a:latin typeface="Verdana"/>
                <a:cs typeface="Arial" panose="020B0604020202020204" pitchFamily="34" charset="0"/>
              </a:rPr>
              <a:t>wks</a:t>
            </a:r>
            <a:r>
              <a:rPr lang="en-GB" sz="800" b="0" dirty="0">
                <a:latin typeface="Verdana"/>
                <a:cs typeface="Arial" panose="020B0604020202020204" pitchFamily="34" charset="0"/>
              </a:rPr>
              <a:t>, weeks</a:t>
            </a:r>
            <a:br>
              <a:rPr lang="en-GB" sz="800" b="0" dirty="0">
                <a:latin typeface="Verdana"/>
                <a:cs typeface="Arial" panose="020B0604020202020204" pitchFamily="34" charset="0"/>
              </a:rPr>
            </a:br>
            <a:r>
              <a:rPr lang="en-GB" sz="800" b="0" dirty="0">
                <a:latin typeface="Verdana"/>
                <a:cs typeface="Arial" panose="020B0604020202020204" pitchFamily="34" charset="0"/>
              </a:rPr>
              <a:t>* Data depict results for </a:t>
            </a:r>
            <a:r>
              <a:rPr lang="en-GB" sz="800" b="0" dirty="0" err="1">
                <a:latin typeface="Verdana"/>
                <a:cs typeface="Arial" panose="020B0604020202020204" pitchFamily="34" charset="0"/>
              </a:rPr>
              <a:t>IDeg</a:t>
            </a:r>
            <a:r>
              <a:rPr lang="en-GB" sz="800" b="0" dirty="0">
                <a:latin typeface="Verdana"/>
                <a:cs typeface="Arial" panose="020B0604020202020204" pitchFamily="34" charset="0"/>
              </a:rPr>
              <a:t> Flexible vs. </a:t>
            </a:r>
            <a:r>
              <a:rPr lang="en-GB" sz="800" b="0" dirty="0" err="1">
                <a:latin typeface="Verdana"/>
                <a:cs typeface="Arial" panose="020B0604020202020204" pitchFamily="34" charset="0"/>
              </a:rPr>
              <a:t>IGlar</a:t>
            </a:r>
            <a:endParaRPr lang="en-GB" sz="800" b="0" dirty="0">
              <a:latin typeface="Verdana"/>
              <a:cs typeface="Arial" panose="020B0604020202020204" pitchFamily="34" charset="0"/>
            </a:endParaRPr>
          </a:p>
        </p:txBody>
      </p:sp>
      <p:graphicFrame>
        <p:nvGraphicFramePr>
          <p:cNvPr id="18" name="Group 108"/>
          <p:cNvGraphicFramePr>
            <a:graphicFrameLocks noGrp="1"/>
          </p:cNvGraphicFramePr>
          <p:nvPr>
            <p:extLst/>
          </p:nvPr>
        </p:nvGraphicFramePr>
        <p:xfrm>
          <a:off x="899592" y="1628802"/>
          <a:ext cx="6997552" cy="3669607"/>
        </p:xfrm>
        <a:graphic>
          <a:graphicData uri="http://schemas.openxmlformats.org/drawingml/2006/table">
            <a:tbl>
              <a:tblPr/>
              <a:tblGrid>
                <a:gridCol w="1791817"/>
                <a:gridCol w="1684824"/>
                <a:gridCol w="1134456"/>
                <a:gridCol w="1173204"/>
                <a:gridCol w="1213251"/>
              </a:tblGrid>
              <a:tr h="22098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ヒラギノ角ゴ Pro W3"/>
                          <a:cs typeface="ヒラギノ角ゴ Pro W3"/>
                        </a:rPr>
                        <a:t>Trial</a:t>
                      </a:r>
                      <a:br>
                        <a:rPr kumimoji="0" lang="en-GB" sz="1000" b="1" i="0" u="none" strike="noStrike" cap="none" normalizeH="0" baseline="0" dirty="0" smtClean="0">
                          <a:ln>
                            <a:noFill/>
                          </a:ln>
                          <a:solidFill>
                            <a:srgbClr val="FFFFFF"/>
                          </a:solidFill>
                          <a:effectLst/>
                          <a:latin typeface="+mn-lt"/>
                          <a:ea typeface="ヒラギノ角ゴ Pro W3"/>
                          <a:cs typeface="ヒラギノ角ゴ Pro W3"/>
                        </a:rPr>
                      </a:br>
                      <a:endParaRPr kumimoji="0" lang="en-GB" sz="1000" b="1" i="0" u="none" strike="noStrike" cap="none" normalizeH="0" baseline="0" dirty="0" smtClean="0">
                        <a:ln>
                          <a:noFill/>
                        </a:ln>
                        <a:solidFill>
                          <a:srgbClr val="FFFFFF"/>
                        </a:solidFill>
                        <a:effectLst/>
                        <a:latin typeface="+mn-lt"/>
                        <a:ea typeface="ヒラギノ角ゴ Pro W3"/>
                        <a:cs typeface="ヒラギノ角ゴ Pro W3"/>
                      </a:endParaRPr>
                    </a:p>
                  </a:txBody>
                  <a:tcPr marL="91422" marR="91422" marT="34292" marB="135000" anchor="b"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ヒラギノ角ゴ Pro W3"/>
                          <a:cs typeface="ヒラギノ角ゴ Pro W3"/>
                        </a:rPr>
                        <a:t>Population/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ヒラギノ角ゴ Pro W3"/>
                          <a:cs typeface="ヒラギノ角ゴ Pro W3"/>
                        </a:rPr>
                        <a:t>comparator</a:t>
                      </a:r>
                    </a:p>
                  </a:txBody>
                  <a:tcPr marL="91422" marR="91422" marT="34292" marB="135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ヒラギノ角ゴ Pro W3"/>
                          <a:cs typeface="ヒラギノ角ゴ Pro W3"/>
                        </a:rPr>
                        <a:t>Duration (</a:t>
                      </a:r>
                      <a:r>
                        <a:rPr kumimoji="0" lang="en-GB" sz="1000" b="1" i="0" u="none" strike="noStrike" cap="none" normalizeH="0" baseline="0" dirty="0" err="1" smtClean="0">
                          <a:ln>
                            <a:noFill/>
                          </a:ln>
                          <a:solidFill>
                            <a:srgbClr val="FFFFFF"/>
                          </a:solidFill>
                          <a:effectLst/>
                          <a:latin typeface="+mn-lt"/>
                          <a:ea typeface="ヒラギノ角ゴ Pro W3"/>
                          <a:cs typeface="ヒラギノ角ゴ Pro W3"/>
                        </a:rPr>
                        <a:t>wks</a:t>
                      </a:r>
                      <a:r>
                        <a:rPr kumimoji="0" lang="en-GB" sz="1000" b="1" i="0" u="none" strike="noStrike" cap="none" normalizeH="0" baseline="0" dirty="0" smtClean="0">
                          <a:ln>
                            <a:noFill/>
                          </a:ln>
                          <a:solidFill>
                            <a:srgbClr val="FFFFFF"/>
                          </a:solidFill>
                          <a:effectLst/>
                          <a:latin typeface="+mn-lt"/>
                          <a:ea typeface="ヒラギノ角ゴ Pro W3"/>
                          <a:cs typeface="ヒラギノ角ゴ Pro W3"/>
                        </a:rPr>
                        <a:t>)</a:t>
                      </a:r>
                    </a:p>
                  </a:txBody>
                  <a:tcPr marL="91422" marR="91422" marT="34292" marB="135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MS PGothic"/>
                          <a:cs typeface="Arial" charset="0"/>
                        </a:rPr>
                        <a:t>Efficacy</a:t>
                      </a:r>
                      <a:endParaRPr kumimoji="0" lang="en-GB" sz="1000" b="1" i="0" u="none" strike="noStrike" cap="none" normalizeH="0" baseline="-25000" dirty="0" smtClean="0">
                        <a:ln>
                          <a:noFill/>
                        </a:ln>
                        <a:solidFill>
                          <a:srgbClr val="FFFFFF"/>
                        </a:solidFill>
                        <a:effectLst/>
                        <a:latin typeface="+mn-lt"/>
                        <a:ea typeface="MS PGothic"/>
                        <a:cs typeface="Arial" charset="0"/>
                      </a:endParaRPr>
                    </a:p>
                  </a:txBody>
                  <a:tcPr marL="91422" marR="91422"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5257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MS PGothic"/>
                          <a:cs typeface="Arial" charset="0"/>
                        </a:rPr>
                        <a:t>Non-inf.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MS PGothic"/>
                          <a:cs typeface="Arial" charset="0"/>
                        </a:rPr>
                        <a:t>HbA</a:t>
                      </a:r>
                      <a:r>
                        <a:rPr kumimoji="0" lang="en-GB" sz="1000" b="1" i="0" u="none" strike="noStrike" cap="none" normalizeH="0" baseline="-25000" dirty="0" smtClean="0">
                          <a:ln>
                            <a:noFill/>
                          </a:ln>
                          <a:solidFill>
                            <a:srgbClr val="FFFFFF"/>
                          </a:solidFill>
                          <a:effectLst/>
                          <a:latin typeface="+mn-lt"/>
                          <a:ea typeface="MS PGothic"/>
                          <a:cs typeface="Arial" charset="0"/>
                        </a:rPr>
                        <a:t>1c</a:t>
                      </a:r>
                      <a:endParaRPr kumimoji="0" lang="en-GB" sz="1000" b="1" i="0" u="none" strike="noStrike" cap="none" normalizeH="0" baseline="0" dirty="0" smtClean="0">
                        <a:ln>
                          <a:noFill/>
                        </a:ln>
                        <a:solidFill>
                          <a:srgbClr val="FFFFFF"/>
                        </a:solidFill>
                        <a:effectLst/>
                        <a:latin typeface="+mn-lt"/>
                        <a:ea typeface="MS PGothic"/>
                        <a:cs typeface="Arial" charset="0"/>
                      </a:endParaRPr>
                    </a:p>
                  </a:txBody>
                  <a:tcPr marL="91422" marR="91422"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mn-lt"/>
                          <a:ea typeface="MS PGothic"/>
                          <a:cs typeface="Arial" charset="0"/>
                        </a:rPr>
                        <a:t>FPG</a:t>
                      </a:r>
                      <a:br>
                        <a:rPr kumimoji="0" lang="en-GB" sz="1000" b="1" i="0" u="none" strike="noStrike" cap="none" normalizeH="0" baseline="0" dirty="0" smtClean="0">
                          <a:ln>
                            <a:noFill/>
                          </a:ln>
                          <a:solidFill>
                            <a:srgbClr val="FFFFFF"/>
                          </a:solidFill>
                          <a:effectLst/>
                          <a:latin typeface="+mn-lt"/>
                          <a:ea typeface="MS PGothic"/>
                          <a:cs typeface="Arial" charset="0"/>
                        </a:rPr>
                      </a:br>
                      <a:r>
                        <a:rPr kumimoji="0" lang="en-GB" sz="1000" b="1" i="0" u="none" strike="noStrike" cap="none" normalizeH="0" baseline="0" dirty="0" err="1" smtClean="0">
                          <a:ln>
                            <a:noFill/>
                          </a:ln>
                          <a:solidFill>
                            <a:srgbClr val="FFFFFF"/>
                          </a:solidFill>
                          <a:effectLst/>
                          <a:latin typeface="+mn-lt"/>
                          <a:ea typeface="MS PGothic"/>
                          <a:cs typeface="Arial" charset="0"/>
                        </a:rPr>
                        <a:t>mmol</a:t>
                      </a:r>
                      <a:r>
                        <a:rPr kumimoji="0" lang="en-GB" sz="1000" b="1" i="0" u="none" strike="noStrike" cap="none" normalizeH="0" baseline="0" dirty="0" smtClean="0">
                          <a:ln>
                            <a:noFill/>
                          </a:ln>
                          <a:solidFill>
                            <a:srgbClr val="FFFFFF"/>
                          </a:solidFill>
                          <a:effectLst/>
                          <a:latin typeface="+mn-lt"/>
                          <a:ea typeface="MS PGothic"/>
                          <a:cs typeface="Arial" charset="0"/>
                        </a:rPr>
                        <a:t>/L [mg/</a:t>
                      </a:r>
                      <a:r>
                        <a:rPr kumimoji="0" lang="en-GB" sz="1000" b="1" i="0" u="none" strike="noStrike" cap="none" normalizeH="0" baseline="0" dirty="0" err="1" smtClean="0">
                          <a:ln>
                            <a:noFill/>
                          </a:ln>
                          <a:solidFill>
                            <a:srgbClr val="FFFFFF"/>
                          </a:solidFill>
                          <a:effectLst/>
                          <a:latin typeface="+mn-lt"/>
                          <a:ea typeface="MS PGothic"/>
                          <a:cs typeface="Arial" charset="0"/>
                        </a:rPr>
                        <a:t>dL</a:t>
                      </a:r>
                      <a:r>
                        <a:rPr kumimoji="0" lang="en-GB" sz="1000" b="1" i="0" u="none" strike="noStrike" cap="none" normalizeH="0" baseline="0" dirty="0" smtClean="0">
                          <a:ln>
                            <a:noFill/>
                          </a:ln>
                          <a:solidFill>
                            <a:srgbClr val="FFFFFF"/>
                          </a:solidFill>
                          <a:effectLst/>
                          <a:latin typeface="+mn-lt"/>
                          <a:ea typeface="MS PGothic"/>
                          <a:cs typeface="Arial" charset="0"/>
                        </a:rPr>
                        <a:t>]</a:t>
                      </a:r>
                      <a:endParaRPr kumimoji="0" lang="en-GB" sz="1000" b="1" i="0" u="none" strike="noStrike" cap="none" normalizeH="0" baseline="-25000" dirty="0" smtClean="0">
                        <a:ln>
                          <a:noFill/>
                        </a:ln>
                        <a:solidFill>
                          <a:srgbClr val="FFFFFF"/>
                        </a:solidFill>
                        <a:effectLst/>
                        <a:latin typeface="+mn-lt"/>
                        <a:ea typeface="MS PGothic"/>
                        <a:cs typeface="Arial" charset="0"/>
                      </a:endParaRPr>
                    </a:p>
                  </a:txBody>
                  <a:tcPr marL="91422" marR="91422"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34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ONCE LONG</a:t>
                      </a:r>
                      <a:b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b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(core and </a:t>
                      </a:r>
                      <a:r>
                        <a:rPr kumimoji="0" lang="en-GB" sz="1200" b="1" i="0" u="none" strike="noStrike" cap="none" normalizeH="0" baseline="0" dirty="0" err="1" smtClean="0">
                          <a:ln>
                            <a:noFill/>
                          </a:ln>
                          <a:solidFill>
                            <a:schemeClr val="accent2"/>
                          </a:solidFill>
                          <a:effectLst/>
                          <a:latin typeface="+mn-lt"/>
                          <a:ea typeface="ヒラギノ角ゴ Pro W3"/>
                          <a:cs typeface="ヒラギノ角ゴ Pro W3"/>
                        </a:rPr>
                        <a:t>extn</a:t>
                      </a: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chemeClr val="accent2"/>
                          </a:solidFill>
                          <a:effectLst/>
                          <a:latin typeface="+mn-lt"/>
                          <a:ea typeface="MS PGothic" pitchFamily="34" charset="-128"/>
                          <a:cs typeface="Arial" pitchFamily="34" charset="0"/>
                        </a:rPr>
                        <a:t>Insulin naïve, T2D</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104</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ヒラギノ角ゴ Pro W3"/>
                        <a:cs typeface="ヒラギノ角ゴ Pro W3"/>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-0.38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[-6.84]</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33CC33"/>
                    </a:solidFill>
                  </a:tcPr>
                </a:tc>
              </a:tr>
              <a:tr h="404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BB</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ＭＳ Ｐゴシック" pitchFamily="34" charset="-128"/>
                        </a:rPr>
                        <a:t>Previously treated with insulin, T2D</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MS PGothic"/>
                        </a:rPr>
                        <a:t>52</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ヒラギノ角ゴ Pro W3"/>
                        <a:cs typeface="ヒラギノ角ゴ Pro W3"/>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-0.29</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 [-5.22]</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10000"/>
                        <a:lumOff val="90000"/>
                      </a:schemeClr>
                    </a:solidFill>
                  </a:tcPr>
                </a:tc>
              </a:tr>
              <a:tr h="404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FLEX</a:t>
                      </a:r>
                      <a:r>
                        <a:rPr kumimoji="0" lang="en-GB" sz="1200" b="1" i="0" u="none" strike="noStrike" cap="none" normalizeH="0" baseline="30000" dirty="0" smtClean="0">
                          <a:ln>
                            <a:noFill/>
                          </a:ln>
                          <a:solidFill>
                            <a:schemeClr val="accent2"/>
                          </a:solidFill>
                          <a:effectLst/>
                          <a:latin typeface="+mn-lt"/>
                          <a:ea typeface="ヒラギノ角ゴ Pro W3"/>
                          <a:cs typeface="ヒラギノ角ゴ Pro W3"/>
                        </a:rPr>
                        <a:t>*</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MS PGothic"/>
                        </a:rPr>
                        <a:t>Insulin naïve and insulin treated, T2D</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MS PGothic"/>
                        </a:rPr>
                        <a:t>26</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ヒラギノ角ゴ Pro W3"/>
                        <a:cs typeface="ヒラギノ角ゴ Pro W3"/>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-0.42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[-7.56]</a:t>
                      </a:r>
                      <a:endParaRPr kumimoji="0" lang="en-GB" sz="1000" b="1" i="0" u="none" strike="noStrike" cap="none" normalizeH="0" baseline="30000" dirty="0" smtClean="0">
                        <a:ln>
                          <a:noFill/>
                        </a:ln>
                        <a:solidFill>
                          <a:schemeClr val="bg1"/>
                        </a:solidFill>
                        <a:effectLst/>
                        <a:latin typeface="+mn-lt"/>
                        <a:ea typeface="ヒラギノ角ゴ Pro W3"/>
                        <a:cs typeface="ヒラギノ角ゴ Pro W3"/>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33CC33"/>
                    </a:solidFill>
                  </a:tcPr>
                </a:tc>
              </a:tr>
              <a:tr h="404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LOW VOLUME</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chemeClr val="accent2"/>
                          </a:solidFill>
                          <a:effectLst/>
                          <a:latin typeface="+mn-lt"/>
                          <a:ea typeface="MS PGothic" pitchFamily="34" charset="-128"/>
                          <a:cs typeface="Arial" pitchFamily="34" charset="0"/>
                        </a:rPr>
                        <a:t>Insulin naïve, T2D</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26</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MS PGothic"/>
                        <a:cs typeface="Arial" charset="0"/>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-0.42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ヒラギノ角ゴ Pro W3"/>
                          <a:cs typeface="ヒラギノ角ゴ Pro W3"/>
                        </a:rPr>
                        <a:t>[-7.56]</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33CC33"/>
                    </a:solidFill>
                  </a:tcPr>
                </a:tc>
              </a:tr>
              <a:tr h="404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ONCE ASIA</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chemeClr val="accent2"/>
                          </a:solidFill>
                          <a:effectLst/>
                          <a:latin typeface="+mn-lt"/>
                          <a:ea typeface="MS PGothic" pitchFamily="34" charset="-128"/>
                          <a:cs typeface="Arial" pitchFamily="34" charset="0"/>
                        </a:rPr>
                        <a:t>Insulin naïve, T2D</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26</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MS PGothic"/>
                        <a:cs typeface="Arial" charset="0"/>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ヒラギノ角ゴ Pro W3"/>
                          <a:cs typeface="ヒラギノ角ゴ Pro W3"/>
                        </a:rPr>
                        <a:t>-0.09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ヒラギノ角ゴ Pro W3"/>
                          <a:cs typeface="ヒラギノ角ゴ Pro W3"/>
                        </a:rPr>
                        <a:t>[-1.62]</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1">
                        <a:lumMod val="10000"/>
                        <a:lumOff val="90000"/>
                      </a:schemeClr>
                    </a:solidFill>
                  </a:tcPr>
                </a:tc>
              </a:tr>
              <a:tr h="4343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T1 BB LONG</a:t>
                      </a:r>
                      <a:b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b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(core and </a:t>
                      </a:r>
                      <a:r>
                        <a:rPr kumimoji="0" lang="en-GB" sz="1200" b="1" i="0" u="none" strike="noStrike" cap="none" normalizeH="0" baseline="0" dirty="0" err="1" smtClean="0">
                          <a:ln>
                            <a:noFill/>
                          </a:ln>
                          <a:solidFill>
                            <a:schemeClr val="accent2"/>
                          </a:solidFill>
                          <a:effectLst/>
                          <a:latin typeface="+mn-lt"/>
                          <a:ea typeface="ヒラギノ角ゴ Pro W3"/>
                          <a:cs typeface="ヒラギノ角ゴ Pro W3"/>
                        </a:rPr>
                        <a:t>extn</a:t>
                      </a: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MS PGothic"/>
                        </a:rPr>
                        <a:t>Type 1</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MS PGothic"/>
                        </a:rPr>
                        <a:t>104</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MS PGothic"/>
                        <a:cs typeface="Arial" charset="0"/>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-0.29</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[-5.22]</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1">
                        <a:lumMod val="10000"/>
                        <a:lumOff val="90000"/>
                      </a:schemeClr>
                    </a:solidFill>
                  </a:tcPr>
                </a:tc>
              </a:tr>
              <a:tr h="4343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T1 FLEX</a:t>
                      </a:r>
                      <a:r>
                        <a:rPr kumimoji="0" lang="en-GB" sz="1200" b="1" i="0" u="none" strike="noStrike" cap="none" normalizeH="0" baseline="30000" dirty="0" smtClean="0">
                          <a:ln>
                            <a:noFill/>
                          </a:ln>
                          <a:solidFill>
                            <a:schemeClr val="accent2"/>
                          </a:solidFill>
                          <a:effectLst/>
                          <a:latin typeface="+mn-lt"/>
                          <a:ea typeface="ヒラギノ角ゴ Pro W3"/>
                          <a:cs typeface="ヒラギノ角ゴ Pro W3"/>
                        </a:rPr>
                        <a:t>*</a:t>
                      </a:r>
                      <a:br>
                        <a:rPr kumimoji="0" lang="en-GB" sz="1200" b="1" i="0" u="none" strike="noStrike" cap="none" normalizeH="0" baseline="30000" dirty="0" smtClean="0">
                          <a:ln>
                            <a:noFill/>
                          </a:ln>
                          <a:solidFill>
                            <a:schemeClr val="accent2"/>
                          </a:solidFill>
                          <a:effectLst/>
                          <a:latin typeface="+mn-lt"/>
                          <a:ea typeface="ヒラギノ角ゴ Pro W3"/>
                          <a:cs typeface="ヒラギノ角ゴ Pro W3"/>
                        </a:rPr>
                      </a:b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(core and </a:t>
                      </a:r>
                      <a:r>
                        <a:rPr kumimoji="0" lang="en-GB" sz="1200" b="1" i="0" u="none" strike="noStrike" cap="none" normalizeH="0" baseline="0" dirty="0" err="1" smtClean="0">
                          <a:ln>
                            <a:noFill/>
                          </a:ln>
                          <a:solidFill>
                            <a:schemeClr val="accent2"/>
                          </a:solidFill>
                          <a:effectLst/>
                          <a:latin typeface="+mn-lt"/>
                          <a:ea typeface="ヒラギノ角ゴ Pro W3"/>
                          <a:cs typeface="ヒラギノ角ゴ Pro W3"/>
                        </a:rPr>
                        <a:t>extn</a:t>
                      </a:r>
                      <a:r>
                        <a:rPr kumimoji="0" lang="en-GB" sz="1200" b="1" i="0" u="none" strike="noStrike" cap="none" normalizeH="0" baseline="0" dirty="0" smtClean="0">
                          <a:ln>
                            <a:noFill/>
                          </a:ln>
                          <a:solidFill>
                            <a:schemeClr val="accent2"/>
                          </a:solidFill>
                          <a:effectLst/>
                          <a:latin typeface="+mn-lt"/>
                          <a:ea typeface="ヒラギノ角ゴ Pro W3"/>
                          <a:cs typeface="ヒラギノ角ゴ Pro W3"/>
                        </a:rPr>
                        <a:t>)</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Type 1</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accent2"/>
                          </a:solidFill>
                          <a:effectLst/>
                          <a:latin typeface="+mn-lt"/>
                          <a:ea typeface="MS PGothic"/>
                          <a:cs typeface="Arial" charset="0"/>
                        </a:rPr>
                        <a:t>52</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accent2"/>
                        </a:solidFill>
                        <a:effectLst/>
                        <a:latin typeface="+mn-lt"/>
                        <a:ea typeface="MS PGothic"/>
                        <a:cs typeface="Arial" charset="0"/>
                      </a:endParaRP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MS PGothic"/>
                          <a:cs typeface="Arial" charset="0"/>
                        </a:rPr>
                        <a:t>-1.07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mn-lt"/>
                          <a:ea typeface="MS PGothic"/>
                          <a:cs typeface="Arial" charset="0"/>
                        </a:rPr>
                        <a:t>[-19.26]</a:t>
                      </a:r>
                    </a:p>
                  </a:txBody>
                  <a:tcPr marL="91422" marR="91422" marT="34292" marB="34292"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33CC33"/>
                    </a:solidFill>
                  </a:tcPr>
                </a:tc>
              </a:tr>
            </a:tbl>
          </a:graphicData>
        </a:graphic>
      </p:graphicFrame>
      <p:sp>
        <p:nvSpPr>
          <p:cNvPr id="19" name="Rounded Rectangle 34"/>
          <p:cNvSpPr>
            <a:spLocks noChangeArrowheads="1"/>
          </p:cNvSpPr>
          <p:nvPr/>
        </p:nvSpPr>
        <p:spPr bwMode="auto">
          <a:xfrm>
            <a:off x="6677151" y="5539354"/>
            <a:ext cx="1749425" cy="310754"/>
          </a:xfrm>
          <a:prstGeom prst="roundRect">
            <a:avLst>
              <a:gd name="adj" fmla="val 5556"/>
            </a:avLst>
          </a:prstGeom>
          <a:solidFill>
            <a:schemeClr val="tx1">
              <a:lumMod val="10000"/>
              <a:lumOff val="90000"/>
            </a:schemeClr>
          </a:solidFill>
          <a:ln w="6350" algn="ctr">
            <a:solidFill>
              <a:schemeClr val="accent2"/>
            </a:solidFill>
            <a:round/>
            <a:headEnd/>
            <a:tailEnd/>
          </a:ln>
        </p:spPr>
        <p:txBody>
          <a:bodyPr lIns="91438" tIns="45719" rIns="91438" bIns="45719" anchor="ctr"/>
          <a:lstStyle/>
          <a:p>
            <a:pPr algn="ctr" defTabSz="685783" eaLnBrk="0" hangingPunct="0"/>
            <a:r>
              <a:rPr lang="en-GB" sz="1000" b="1" dirty="0">
                <a:solidFill>
                  <a:srgbClr val="001965"/>
                </a:solidFill>
              </a:rPr>
              <a:t>No significant </a:t>
            </a:r>
            <a:br>
              <a:rPr lang="en-GB" sz="1000" b="1" dirty="0">
                <a:solidFill>
                  <a:srgbClr val="001965"/>
                </a:solidFill>
              </a:rPr>
            </a:br>
            <a:r>
              <a:rPr lang="en-GB" sz="1000" b="1" dirty="0">
                <a:solidFill>
                  <a:srgbClr val="001965"/>
                </a:solidFill>
              </a:rPr>
              <a:t>difference</a:t>
            </a:r>
          </a:p>
        </p:txBody>
      </p:sp>
      <p:sp>
        <p:nvSpPr>
          <p:cNvPr id="20" name="Rounded Rectangle 34"/>
          <p:cNvSpPr>
            <a:spLocks noChangeArrowheads="1"/>
          </p:cNvSpPr>
          <p:nvPr/>
        </p:nvSpPr>
        <p:spPr bwMode="auto">
          <a:xfrm>
            <a:off x="4788026" y="5539355"/>
            <a:ext cx="1749425" cy="309563"/>
          </a:xfrm>
          <a:prstGeom prst="roundRect">
            <a:avLst>
              <a:gd name="adj" fmla="val 5523"/>
            </a:avLst>
          </a:prstGeom>
          <a:solidFill>
            <a:srgbClr val="33CC33"/>
          </a:solidFill>
          <a:ln w="6350" algn="ctr">
            <a:solidFill>
              <a:srgbClr val="001965"/>
            </a:solidFill>
            <a:round/>
            <a:headEnd/>
            <a:tailEnd/>
          </a:ln>
        </p:spPr>
        <p:txBody>
          <a:bodyPr lIns="91438" tIns="45719" rIns="91438" bIns="45719" anchor="ctr"/>
          <a:lstStyle/>
          <a:p>
            <a:pPr algn="ctr" defTabSz="685783" eaLnBrk="0" hangingPunct="0"/>
            <a:r>
              <a:rPr lang="en-GB" sz="1000" b="1" dirty="0">
                <a:solidFill>
                  <a:srgbClr val="FFFFFF"/>
                </a:solidFill>
              </a:rPr>
              <a:t>Insulin </a:t>
            </a:r>
            <a:r>
              <a:rPr lang="en-GB" sz="1000" b="1" dirty="0" err="1">
                <a:solidFill>
                  <a:srgbClr val="FFFFFF"/>
                </a:solidFill>
              </a:rPr>
              <a:t>degludec</a:t>
            </a:r>
            <a:r>
              <a:rPr lang="en-GB" sz="1000" b="1" dirty="0">
                <a:solidFill>
                  <a:srgbClr val="FFFFFF"/>
                </a:solidFill>
              </a:rPr>
              <a:t> significantly better</a:t>
            </a:r>
          </a:p>
        </p:txBody>
      </p:sp>
      <p:sp>
        <p:nvSpPr>
          <p:cNvPr id="21" name="Rectangle 20"/>
          <p:cNvSpPr/>
          <p:nvPr/>
        </p:nvSpPr>
        <p:spPr>
          <a:xfrm>
            <a:off x="5868145" y="2268162"/>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22" name="Rectangle 21"/>
          <p:cNvSpPr/>
          <p:nvPr/>
        </p:nvSpPr>
        <p:spPr>
          <a:xfrm>
            <a:off x="5868145" y="2700035"/>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23" name="Rectangle 22"/>
          <p:cNvSpPr/>
          <p:nvPr/>
        </p:nvSpPr>
        <p:spPr>
          <a:xfrm>
            <a:off x="5796136" y="3167612"/>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24" name="Rectangle 23"/>
          <p:cNvSpPr/>
          <p:nvPr/>
        </p:nvSpPr>
        <p:spPr>
          <a:xfrm>
            <a:off x="5789397" y="3573018"/>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32" name="Rectangle 31"/>
          <p:cNvSpPr/>
          <p:nvPr/>
        </p:nvSpPr>
        <p:spPr>
          <a:xfrm>
            <a:off x="5793322" y="3933057"/>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33" name="Rectangle 32"/>
          <p:cNvSpPr/>
          <p:nvPr/>
        </p:nvSpPr>
        <p:spPr>
          <a:xfrm>
            <a:off x="5793322" y="4365105"/>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sp>
        <p:nvSpPr>
          <p:cNvPr id="34" name="Rectangle 33"/>
          <p:cNvSpPr/>
          <p:nvPr/>
        </p:nvSpPr>
        <p:spPr>
          <a:xfrm>
            <a:off x="5793322" y="4797153"/>
            <a:ext cx="506870" cy="584775"/>
          </a:xfrm>
          <a:prstGeom prst="rect">
            <a:avLst/>
          </a:prstGeom>
        </p:spPr>
        <p:txBody>
          <a:bodyPr wrap="none" lIns="91438" tIns="45719" rIns="91438" bIns="45719">
            <a:spAutoFit/>
          </a:bodyPr>
          <a:lstStyle/>
          <a:p>
            <a:pPr defTabSz="685783"/>
            <a:r>
              <a:rPr lang="en-GB" sz="3200" dirty="0">
                <a:solidFill>
                  <a:srgbClr val="33CC33"/>
                </a:solidFill>
                <a:ea typeface="ＭＳ Ｐゴシック" pitchFamily="34" charset="-128"/>
                <a:sym typeface="Wingdings"/>
              </a:rPr>
              <a:t></a:t>
            </a:r>
            <a:endParaRPr lang="en-GB" sz="3200" dirty="0">
              <a:solidFill>
                <a:srgbClr val="33CC33"/>
              </a:solidFill>
            </a:endParaRPr>
          </a:p>
        </p:txBody>
      </p:sp>
      <p:pic>
        <p:nvPicPr>
          <p:cNvPr id="15" name="Picture 14">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35892" y="5610165"/>
            <a:ext cx="349761" cy="298701"/>
          </a:xfrm>
          <a:prstGeom prst="rect">
            <a:avLst/>
          </a:prstGeom>
        </p:spPr>
      </p:pic>
      <p:sp>
        <p:nvSpPr>
          <p:cNvPr id="2" name="Rounded Rectangle 1"/>
          <p:cNvSpPr/>
          <p:nvPr/>
        </p:nvSpPr>
        <p:spPr>
          <a:xfrm>
            <a:off x="329121" y="3092306"/>
            <a:ext cx="8510079" cy="840750"/>
          </a:xfrm>
          <a:prstGeom prst="round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8"/>
            <a:r>
              <a:rPr lang="en-GB" dirty="0">
                <a:solidFill>
                  <a:srgbClr val="FFFF00"/>
                </a:solidFill>
                <a:effectLst>
                  <a:outerShdw blurRad="38100" dist="38100" dir="2700000" algn="tl">
                    <a:srgbClr val="000000">
                      <a:alpha val="43137"/>
                    </a:srgbClr>
                  </a:outerShdw>
                </a:effectLst>
              </a:rPr>
              <a:t>Non-Inferiority achieved in all the clinical trials compared to insulin </a:t>
            </a:r>
            <a:r>
              <a:rPr lang="en-GB" dirty="0" err="1" smtClean="0">
                <a:solidFill>
                  <a:srgbClr val="FFFF00"/>
                </a:solidFill>
                <a:effectLst>
                  <a:outerShdw blurRad="38100" dist="38100" dir="2700000" algn="tl">
                    <a:srgbClr val="000000">
                      <a:alpha val="43137"/>
                    </a:srgbClr>
                  </a:outerShdw>
                </a:effectLst>
              </a:rPr>
              <a:t>Glargine</a:t>
            </a:r>
            <a:r>
              <a:rPr lang="en-GB" dirty="0" smtClean="0">
                <a:solidFill>
                  <a:srgbClr val="FFFF00"/>
                </a:solidFill>
                <a:effectLst>
                  <a:outerShdw blurRad="38100" dist="38100" dir="2700000" algn="tl">
                    <a:srgbClr val="000000">
                      <a:alpha val="43137"/>
                    </a:srgbClr>
                  </a:outerShdw>
                </a:effectLst>
              </a:rPr>
              <a:t> U100 </a:t>
            </a:r>
            <a:endParaRPr lang="en-GB" dirty="0">
              <a:solidFill>
                <a:srgbClr val="FFFF00"/>
              </a:solidFill>
              <a:effectLst>
                <a:outerShdw blurRad="38100" dist="38100" dir="2700000" algn="tl">
                  <a:srgbClr val="000000">
                    <a:alpha val="43137"/>
                  </a:srgbClr>
                </a:outerShdw>
              </a:effectLst>
            </a:endParaRPr>
          </a:p>
        </p:txBody>
      </p:sp>
      <p:sp>
        <p:nvSpPr>
          <p:cNvPr id="17" name="Rounded Rectangle 16"/>
          <p:cNvSpPr/>
          <p:nvPr/>
        </p:nvSpPr>
        <p:spPr>
          <a:xfrm>
            <a:off x="649712" y="254395"/>
            <a:ext cx="7776864" cy="964805"/>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800" b="1" kern="0" dirty="0">
                <a:solidFill>
                  <a:srgbClr val="FFFF00"/>
                </a:solidFill>
                <a:effectLst>
                  <a:outerShdw blurRad="38100" dist="38100" dir="2700000" algn="tl">
                    <a:srgbClr val="000000">
                      <a:alpha val="43137"/>
                    </a:srgbClr>
                  </a:outerShdw>
                </a:effectLst>
                <a:latin typeface="Calibri"/>
              </a:rPr>
              <a:t>Clinical efficacy : </a:t>
            </a:r>
            <a:r>
              <a:rPr lang="en-US" sz="2800" b="1" kern="0" dirty="0" err="1">
                <a:solidFill>
                  <a:srgbClr val="FFFF00"/>
                </a:solidFill>
                <a:effectLst>
                  <a:outerShdw blurRad="38100" dist="38100" dir="2700000" algn="tl">
                    <a:srgbClr val="000000">
                      <a:alpha val="43137"/>
                    </a:srgbClr>
                  </a:outerShdw>
                </a:effectLst>
                <a:latin typeface="Calibri"/>
              </a:rPr>
              <a:t>Degludec</a:t>
            </a:r>
            <a:r>
              <a:rPr lang="en-US" sz="2800" b="1" kern="0" dirty="0">
                <a:solidFill>
                  <a:srgbClr val="FFFF00"/>
                </a:solidFill>
                <a:effectLst>
                  <a:outerShdw blurRad="38100" dist="38100" dir="2700000" algn="tl">
                    <a:srgbClr val="000000">
                      <a:alpha val="43137"/>
                    </a:srgbClr>
                  </a:outerShdw>
                </a:effectLst>
                <a:latin typeface="Calibri"/>
              </a:rPr>
              <a:t> vs </a:t>
            </a:r>
            <a:r>
              <a:rPr lang="en-US" sz="2800" b="1" kern="0" dirty="0" err="1" smtClean="0">
                <a:solidFill>
                  <a:srgbClr val="FFFF00"/>
                </a:solidFill>
                <a:effectLst>
                  <a:outerShdw blurRad="38100" dist="38100" dir="2700000" algn="tl">
                    <a:srgbClr val="000000">
                      <a:alpha val="43137"/>
                    </a:srgbClr>
                  </a:outerShdw>
                </a:effectLst>
                <a:latin typeface="Calibri"/>
              </a:rPr>
              <a:t>Glargine</a:t>
            </a:r>
            <a:r>
              <a:rPr lang="en-US" sz="2800" b="1" kern="0" dirty="0" smtClean="0">
                <a:solidFill>
                  <a:srgbClr val="FFFF00"/>
                </a:solidFill>
                <a:effectLst>
                  <a:outerShdw blurRad="38100" dist="38100" dir="2700000" algn="tl">
                    <a:srgbClr val="000000">
                      <a:alpha val="43137"/>
                    </a:srgbClr>
                  </a:outerShdw>
                </a:effectLst>
                <a:latin typeface="Calibri"/>
              </a:rPr>
              <a:t> U100</a:t>
            </a:r>
            <a:endParaRPr lang="en-US" sz="2800" b="1" kern="0" dirty="0">
              <a:solidFill>
                <a:srgbClr val="FFFF00"/>
              </a:solidFill>
              <a:effectLst>
                <a:outerShdw blurRad="38100" dist="38100" dir="2700000" algn="tl">
                  <a:srgbClr val="000000">
                    <a:alpha val="43137"/>
                  </a:srgbClr>
                </a:outerShdw>
              </a:effectLst>
              <a:latin typeface="Calibri"/>
            </a:endParaRPr>
          </a:p>
        </p:txBody>
      </p:sp>
      <p:sp>
        <p:nvSpPr>
          <p:cNvPr id="25" name="Rectangle 24"/>
          <p:cNvSpPr/>
          <p:nvPr/>
        </p:nvSpPr>
        <p:spPr>
          <a:xfrm>
            <a:off x="6096000" y="6324600"/>
            <a:ext cx="2501006" cy="253916"/>
          </a:xfrm>
          <a:prstGeom prst="rect">
            <a:avLst/>
          </a:prstGeom>
        </p:spPr>
        <p:txBody>
          <a:bodyPr wrap="none">
            <a:spAutoFit/>
          </a:bodyPr>
          <a:lstStyle/>
          <a:p>
            <a:r>
              <a:rPr lang="fr-FR" sz="1050" dirty="0" smtClean="0">
                <a:solidFill>
                  <a:prstClr val="black"/>
                </a:solidFill>
                <a:latin typeface="Calibri"/>
              </a:rPr>
              <a:t>Vora </a:t>
            </a:r>
            <a:r>
              <a:rPr lang="fr-FR" sz="1050" dirty="0">
                <a:solidFill>
                  <a:prstClr val="black"/>
                </a:solidFill>
                <a:latin typeface="Calibri"/>
              </a:rPr>
              <a:t>J, et al. </a:t>
            </a:r>
            <a:r>
              <a:rPr lang="fr-FR" sz="1050" dirty="0" err="1">
                <a:solidFill>
                  <a:prstClr val="black"/>
                </a:solidFill>
                <a:latin typeface="Calibri"/>
              </a:rPr>
              <a:t>Diabetes</a:t>
            </a:r>
            <a:r>
              <a:rPr lang="fr-FR" sz="1050" dirty="0">
                <a:solidFill>
                  <a:prstClr val="black"/>
                </a:solidFill>
                <a:latin typeface="Calibri"/>
              </a:rPr>
              <a:t> </a:t>
            </a:r>
            <a:r>
              <a:rPr lang="fr-FR" sz="1050" dirty="0" err="1">
                <a:solidFill>
                  <a:prstClr val="black"/>
                </a:solidFill>
                <a:latin typeface="Calibri"/>
              </a:rPr>
              <a:t>Ther</a:t>
            </a:r>
            <a:r>
              <a:rPr lang="fr-FR" sz="1050" dirty="0">
                <a:solidFill>
                  <a:prstClr val="black"/>
                </a:solidFill>
                <a:latin typeface="Calibri"/>
              </a:rPr>
              <a:t> 2014;</a:t>
            </a:r>
            <a:r>
              <a:rPr lang="en-CA" sz="1050" dirty="0">
                <a:solidFill>
                  <a:prstClr val="black"/>
                </a:solidFill>
                <a:latin typeface="Calibri"/>
              </a:rPr>
              <a:t>5:435</a:t>
            </a:r>
            <a:r>
              <a:rPr lang="fr-FR" sz="1050" dirty="0">
                <a:solidFill>
                  <a:prstClr val="black"/>
                </a:solidFill>
                <a:latin typeface="Calibri"/>
              </a:rPr>
              <a:t>–</a:t>
            </a:r>
            <a:r>
              <a:rPr lang="en-CA" sz="1050" dirty="0">
                <a:solidFill>
                  <a:prstClr val="black"/>
                </a:solidFill>
                <a:latin typeface="Calibri"/>
              </a:rPr>
              <a:t>46</a:t>
            </a:r>
            <a:endParaRPr lang="en-US" sz="1050" dirty="0">
              <a:solidFill>
                <a:prstClr val="black"/>
              </a:solidFill>
              <a:latin typeface="Calibri"/>
            </a:endParaRPr>
          </a:p>
        </p:txBody>
      </p:sp>
    </p:spTree>
    <p:extLst>
      <p:ext uri="{BB962C8B-B14F-4D97-AF65-F5344CB8AC3E}">
        <p14:creationId xmlns:p14="http://schemas.microsoft.com/office/powerpoint/2010/main" xmlns="" val="2494125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19"/>
            <a:ext cx="7772400" cy="1470025"/>
          </a:xfrm>
        </p:spPr>
        <p:txBody>
          <a:bodyPr>
            <a:normAutofit/>
          </a:bodyPr>
          <a:lstStyle/>
          <a:p>
            <a:r>
              <a:rPr lang="en-US" altLang="zh-TW" b="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altLang="zh-TW"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4876800"/>
            <a:ext cx="6400800" cy="1752600"/>
          </a:xfrm>
        </p:spPr>
        <p:txBody>
          <a:bodyPr>
            <a:normAutofit/>
          </a:bodyPr>
          <a:lstStyle/>
          <a:p>
            <a:pPr algn="l">
              <a:lnSpc>
                <a:spcPct val="80000"/>
              </a:lnSpc>
            </a:pPr>
            <a:r>
              <a:rPr lang="en-US" sz="1800" b="1" dirty="0" err="1" smtClean="0">
                <a:solidFill>
                  <a:srgbClr val="CC3300"/>
                </a:solidFill>
                <a:latin typeface="Calibri" panose="020F0502020204030204" pitchFamily="34" charset="0"/>
                <a:cs typeface="Times New Roman" pitchFamily="18" charset="0"/>
              </a:rPr>
              <a:t>F.Sarvghadi</a:t>
            </a:r>
            <a:r>
              <a:rPr lang="en-US" sz="1800" b="1" dirty="0" smtClean="0">
                <a:solidFill>
                  <a:srgbClr val="CC3300"/>
                </a:solidFill>
                <a:latin typeface="Calibri" panose="020F0502020204030204" pitchFamily="34" charset="0"/>
                <a:cs typeface="Times New Roman" pitchFamily="18" charset="0"/>
              </a:rPr>
              <a:t> MD</a:t>
            </a:r>
          </a:p>
          <a:p>
            <a:pPr algn="l">
              <a:lnSpc>
                <a:spcPct val="80000"/>
              </a:lnSpc>
            </a:pPr>
            <a:r>
              <a:rPr lang="en-US" sz="1800" b="1" dirty="0" smtClean="0">
                <a:solidFill>
                  <a:srgbClr val="CC3300"/>
                </a:solidFill>
                <a:latin typeface="Calibri" panose="020F0502020204030204" pitchFamily="34" charset="0"/>
                <a:cs typeface="Times New Roman" pitchFamily="18" charset="0"/>
              </a:rPr>
              <a:t>Endocrinologist</a:t>
            </a:r>
          </a:p>
          <a:p>
            <a:pPr algn="l">
              <a:lnSpc>
                <a:spcPct val="80000"/>
              </a:lnSpc>
            </a:pPr>
            <a:r>
              <a:rPr lang="en-US" sz="1800" b="1" dirty="0" smtClean="0">
                <a:solidFill>
                  <a:srgbClr val="CC3300"/>
                </a:solidFill>
                <a:latin typeface="Calibri" panose="020F0502020204030204" pitchFamily="34" charset="0"/>
                <a:cs typeface="Times New Roman" pitchFamily="18" charset="0"/>
              </a:rPr>
              <a:t>Research Institute for Endocrine sciences</a:t>
            </a:r>
          </a:p>
          <a:p>
            <a:pPr algn="l">
              <a:lnSpc>
                <a:spcPct val="80000"/>
              </a:lnSpc>
            </a:pPr>
            <a:r>
              <a:rPr lang="en-US" sz="1800" b="1" dirty="0" err="1" smtClean="0">
                <a:solidFill>
                  <a:srgbClr val="CC3300"/>
                </a:solidFill>
                <a:latin typeface="Calibri" panose="020F0502020204030204" pitchFamily="34" charset="0"/>
                <a:cs typeface="Times New Roman" pitchFamily="18" charset="0"/>
              </a:rPr>
              <a:t>Shahid</a:t>
            </a:r>
            <a:r>
              <a:rPr lang="en-US" sz="1800" b="1" dirty="0" smtClean="0">
                <a:solidFill>
                  <a:srgbClr val="CC3300"/>
                </a:solidFill>
                <a:latin typeface="Calibri" panose="020F0502020204030204" pitchFamily="34" charset="0"/>
                <a:cs typeface="Times New Roman" pitchFamily="18" charset="0"/>
              </a:rPr>
              <a:t> </a:t>
            </a:r>
            <a:r>
              <a:rPr lang="en-US" sz="1800" b="1" dirty="0" err="1" smtClean="0">
                <a:solidFill>
                  <a:srgbClr val="CC3300"/>
                </a:solidFill>
                <a:latin typeface="Calibri" panose="020F0502020204030204" pitchFamily="34" charset="0"/>
                <a:cs typeface="Times New Roman" pitchFamily="18" charset="0"/>
              </a:rPr>
              <a:t>Beheshti</a:t>
            </a:r>
            <a:r>
              <a:rPr lang="en-US" sz="1800" b="1" dirty="0" smtClean="0">
                <a:solidFill>
                  <a:srgbClr val="CC3300"/>
                </a:solidFill>
                <a:latin typeface="Calibri" panose="020F0502020204030204" pitchFamily="34" charset="0"/>
                <a:cs typeface="Times New Roman" pitchFamily="18" charset="0"/>
              </a:rPr>
              <a:t> </a:t>
            </a:r>
            <a:r>
              <a:rPr lang="en-US" sz="1800" b="1" dirty="0" err="1" smtClean="0">
                <a:solidFill>
                  <a:srgbClr val="CC3300"/>
                </a:solidFill>
                <a:latin typeface="Calibri" panose="020F0502020204030204" pitchFamily="34" charset="0"/>
                <a:cs typeface="Times New Roman" pitchFamily="18" charset="0"/>
              </a:rPr>
              <a:t>Universityof</a:t>
            </a:r>
            <a:r>
              <a:rPr lang="en-US" sz="1800" b="1" dirty="0" smtClean="0">
                <a:solidFill>
                  <a:srgbClr val="CC3300"/>
                </a:solidFill>
                <a:latin typeface="Calibri" panose="020F0502020204030204" pitchFamily="34" charset="0"/>
                <a:cs typeface="Times New Roman" pitchFamily="18" charset="0"/>
              </a:rPr>
              <a:t> Medical Sciences</a:t>
            </a:r>
          </a:p>
          <a:p>
            <a:pPr algn="l">
              <a:lnSpc>
                <a:spcPct val="80000"/>
              </a:lnSpc>
            </a:pPr>
            <a:r>
              <a:rPr lang="en-US" sz="1800" b="1" dirty="0" smtClean="0">
                <a:solidFill>
                  <a:srgbClr val="CC3300"/>
                </a:solidFill>
                <a:latin typeface="Calibri" panose="020F0502020204030204" pitchFamily="34" charset="0"/>
                <a:cs typeface="Times New Roman" pitchFamily="18" charset="0"/>
              </a:rPr>
              <a:t>Tehran 95.11.28</a:t>
            </a:r>
          </a:p>
          <a:p>
            <a:endParaRPr lang="en-US" dirty="0" smtClean="0">
              <a:solidFill>
                <a:schemeClr val="tx1"/>
              </a:solidFill>
            </a:endParaRPr>
          </a:p>
          <a:p>
            <a:endParaRPr lang="en-US" dirty="0"/>
          </a:p>
        </p:txBody>
      </p:sp>
      <p:sp>
        <p:nvSpPr>
          <p:cNvPr id="5" name="Rounded Rectangle 4"/>
          <p:cNvSpPr/>
          <p:nvPr/>
        </p:nvSpPr>
        <p:spPr>
          <a:xfrm>
            <a:off x="685800" y="457582"/>
            <a:ext cx="7776864" cy="1904618"/>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FF00"/>
              </a:solidFill>
              <a:effectLst>
                <a:outerShdw blurRad="38100" dist="38100" dir="2700000" algn="tl">
                  <a:srgbClr val="000000">
                    <a:alpha val="43137"/>
                  </a:srgbClr>
                </a:outerShdw>
              </a:effectLst>
              <a:ea typeface="+mj-ea"/>
              <a:cs typeface="+mj-cs"/>
            </a:endParaRPr>
          </a:p>
          <a:p>
            <a:pPr algn="ctr"/>
            <a:r>
              <a:rPr lang="en-US" sz="4400" b="1" dirty="0" smtClean="0">
                <a:solidFill>
                  <a:srgbClr val="FFFF00"/>
                </a:solidFill>
                <a:effectLst>
                  <a:outerShdw blurRad="38100" dist="38100" dir="2700000" algn="tl">
                    <a:srgbClr val="000000">
                      <a:alpha val="43137"/>
                    </a:srgbClr>
                  </a:outerShdw>
                </a:effectLst>
                <a:ea typeface="+mj-ea"/>
                <a:cs typeface="+mj-cs"/>
              </a:rPr>
              <a:t>New </a:t>
            </a:r>
            <a:r>
              <a:rPr lang="en-US" sz="4400" b="1" dirty="0">
                <a:solidFill>
                  <a:srgbClr val="FFFF00"/>
                </a:solidFill>
                <a:effectLst>
                  <a:outerShdw blurRad="38100" dist="38100" dir="2700000" algn="tl">
                    <a:srgbClr val="000000">
                      <a:alpha val="43137"/>
                    </a:srgbClr>
                  </a:outerShdw>
                </a:effectLst>
                <a:ea typeface="+mj-ea"/>
                <a:cs typeface="+mj-cs"/>
              </a:rPr>
              <a:t>advancement in basal </a:t>
            </a:r>
            <a:r>
              <a:rPr lang="en-US" sz="4400" b="1" dirty="0" err="1">
                <a:solidFill>
                  <a:srgbClr val="FFFF00"/>
                </a:solidFill>
                <a:effectLst>
                  <a:outerShdw blurRad="38100" dist="38100" dir="2700000" algn="tl">
                    <a:srgbClr val="000000">
                      <a:alpha val="43137"/>
                    </a:srgbClr>
                  </a:outerShdw>
                </a:effectLst>
                <a:ea typeface="+mj-ea"/>
                <a:cs typeface="+mj-cs"/>
              </a:rPr>
              <a:t>insulins</a:t>
            </a:r>
            <a:r>
              <a:rPr lang="en-US" sz="4400" b="1" dirty="0">
                <a:solidFill>
                  <a:srgbClr val="FFFF00"/>
                </a:solidFill>
                <a:effectLst>
                  <a:outerShdw blurRad="38100" dist="38100" dir="2700000" algn="tl">
                    <a:srgbClr val="000000">
                      <a:alpha val="43137"/>
                    </a:srgbClr>
                  </a:outerShdw>
                </a:effectLst>
                <a:ea typeface="+mj-ea"/>
                <a:cs typeface="+mj-cs"/>
              </a:rPr>
              <a:t/>
            </a:r>
            <a:br>
              <a:rPr lang="en-US" sz="4400" b="1" dirty="0">
                <a:solidFill>
                  <a:srgbClr val="FFFF00"/>
                </a:solidFill>
                <a:effectLst>
                  <a:outerShdw blurRad="38100" dist="38100" dir="2700000" algn="tl">
                    <a:srgbClr val="000000">
                      <a:alpha val="43137"/>
                    </a:srgbClr>
                  </a:outerShdw>
                </a:effectLst>
                <a:ea typeface="+mj-ea"/>
                <a:cs typeface="+mj-cs"/>
              </a:rPr>
            </a:br>
            <a:endParaRPr lang="en-US" sz="4400" b="1" dirty="0">
              <a:solidFill>
                <a:srgbClr val="FFFF00"/>
              </a:solidFill>
              <a:effectLst>
                <a:outerShdw blurRad="38100" dist="38100" dir="2700000" algn="tl">
                  <a:srgbClr val="000000">
                    <a:alpha val="43137"/>
                  </a:srgbClr>
                </a:outerShdw>
              </a:effectLst>
              <a:ea typeface="+mj-ea"/>
              <a:cs typeface="+mj-cs"/>
            </a:endParaRPr>
          </a:p>
        </p:txBody>
      </p:sp>
      <p:sp>
        <p:nvSpPr>
          <p:cNvPr id="6" name="Rounded Rectangle 5"/>
          <p:cNvSpPr/>
          <p:nvPr/>
        </p:nvSpPr>
        <p:spPr>
          <a:xfrm>
            <a:off x="952500" y="4724400"/>
            <a:ext cx="7239000" cy="165323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500471"/>
            <a:ext cx="2821960" cy="2223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ounded Rectangle 3"/>
          <p:cNvSpPr/>
          <p:nvPr/>
        </p:nvSpPr>
        <p:spPr>
          <a:xfrm>
            <a:off x="3048000" y="2438400"/>
            <a:ext cx="2821960" cy="2223929"/>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99592" y="1844824"/>
            <a:ext cx="7344816" cy="2952328"/>
          </a:xfrm>
          <a:prstGeom prst="roundRect">
            <a:avLst>
              <a:gd name="adj" fmla="val 8315"/>
            </a:avLst>
          </a:prstGeom>
          <a:solidFill>
            <a:schemeClr val="bg1">
              <a:lumMod val="95000"/>
            </a:schemeClr>
          </a:solidFill>
          <a:ln w="3175" cap="flat" cmpd="sng" algn="ctr">
            <a:solidFill>
              <a:schemeClr val="bg1">
                <a:lumMod val="50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fontAlgn="base">
              <a:spcBef>
                <a:spcPct val="50000"/>
              </a:spcBef>
              <a:spcAft>
                <a:spcPct val="0"/>
              </a:spcAft>
            </a:pPr>
            <a:endParaRPr lang="en-GB" b="1" dirty="0">
              <a:solidFill>
                <a:srgbClr val="001965"/>
              </a:solidFill>
            </a:endParaRPr>
          </a:p>
        </p:txBody>
      </p:sp>
      <p:graphicFrame>
        <p:nvGraphicFramePr>
          <p:cNvPr id="8" name="Chart 7"/>
          <p:cNvGraphicFramePr/>
          <p:nvPr>
            <p:extLst/>
          </p:nvPr>
        </p:nvGraphicFramePr>
        <p:xfrm>
          <a:off x="674575" y="1685561"/>
          <a:ext cx="7375014" cy="30932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771675" y="2456361"/>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0.89 [0.84;0.93]</a:t>
            </a:r>
          </a:p>
        </p:txBody>
      </p:sp>
      <p:sp>
        <p:nvSpPr>
          <p:cNvPr id="12" name="TextBox 11"/>
          <p:cNvSpPr txBox="1"/>
          <p:nvPr/>
        </p:nvSpPr>
        <p:spPr>
          <a:xfrm>
            <a:off x="6771675" y="2695714"/>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0.87 [0.81;0.94]</a:t>
            </a:r>
          </a:p>
        </p:txBody>
      </p:sp>
      <p:sp>
        <p:nvSpPr>
          <p:cNvPr id="13" name="TextBox 12"/>
          <p:cNvSpPr txBox="1"/>
          <p:nvPr/>
        </p:nvSpPr>
        <p:spPr>
          <a:xfrm>
            <a:off x="6771675" y="2964256"/>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1.03 [0.97;1.10]</a:t>
            </a:r>
          </a:p>
        </p:txBody>
      </p:sp>
      <p:sp>
        <p:nvSpPr>
          <p:cNvPr id="14" name="TextBox 13"/>
          <p:cNvSpPr txBox="1"/>
          <p:nvPr/>
        </p:nvSpPr>
        <p:spPr>
          <a:xfrm>
            <a:off x="6771675" y="3232184"/>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0.97 [0.89;1.05]</a:t>
            </a:r>
          </a:p>
        </p:txBody>
      </p:sp>
      <p:sp>
        <p:nvSpPr>
          <p:cNvPr id="15" name="TextBox 14"/>
          <p:cNvSpPr txBox="1"/>
          <p:nvPr/>
        </p:nvSpPr>
        <p:spPr>
          <a:xfrm>
            <a:off x="6771675" y="3490894"/>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0.89 [0.82;0.98]</a:t>
            </a:r>
          </a:p>
        </p:txBody>
      </p:sp>
      <p:sp>
        <p:nvSpPr>
          <p:cNvPr id="16" name="TextBox 15"/>
          <p:cNvSpPr txBox="1"/>
          <p:nvPr/>
        </p:nvSpPr>
        <p:spPr>
          <a:xfrm>
            <a:off x="6771675" y="3721029"/>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0.80 [0.71;0.90]</a:t>
            </a:r>
          </a:p>
        </p:txBody>
      </p:sp>
      <p:sp>
        <p:nvSpPr>
          <p:cNvPr id="17" name="TextBox 16"/>
          <p:cNvSpPr txBox="1"/>
          <p:nvPr/>
        </p:nvSpPr>
        <p:spPr>
          <a:xfrm>
            <a:off x="6776595" y="3970828"/>
            <a:ext cx="1277914" cy="246221"/>
          </a:xfrm>
          <a:prstGeom prst="rect">
            <a:avLst/>
          </a:prstGeom>
          <a:noFill/>
        </p:spPr>
        <p:txBody>
          <a:bodyPr wrap="none" rtlCol="0">
            <a:spAutoFit/>
          </a:bodyPr>
          <a:lstStyle/>
          <a:p>
            <a:pPr algn="ctr" defTabSz="914378">
              <a:spcBef>
                <a:spcPct val="50000"/>
              </a:spcBef>
              <a:buClr>
                <a:srgbClr val="566E10"/>
              </a:buClr>
            </a:pPr>
            <a:r>
              <a:rPr lang="en-GB" sz="1000" dirty="0">
                <a:solidFill>
                  <a:srgbClr val="001965"/>
                </a:solidFill>
              </a:rPr>
              <a:t>0.90 [0.82;0.99]</a:t>
            </a:r>
          </a:p>
        </p:txBody>
      </p:sp>
      <p:sp>
        <p:nvSpPr>
          <p:cNvPr id="19" name="Rectangle 18"/>
          <p:cNvSpPr/>
          <p:nvPr/>
        </p:nvSpPr>
        <p:spPr bwMode="auto">
          <a:xfrm>
            <a:off x="4259116" y="4109115"/>
            <a:ext cx="75181" cy="74392"/>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buClr>
                <a:srgbClr val="009FDA"/>
              </a:buClr>
              <a:buFontTx/>
              <a:buChar char="•"/>
            </a:pPr>
            <a:endParaRPr lang="en-GB" sz="1800" dirty="0" err="1">
              <a:solidFill>
                <a:srgbClr val="000000"/>
              </a:solidFill>
            </a:endParaRPr>
          </a:p>
        </p:txBody>
      </p:sp>
      <p:cxnSp>
        <p:nvCxnSpPr>
          <p:cNvPr id="6" name="Straight Connector 5"/>
          <p:cNvCxnSpPr/>
          <p:nvPr/>
        </p:nvCxnSpPr>
        <p:spPr bwMode="auto">
          <a:xfrm>
            <a:off x="4072730" y="4149081"/>
            <a:ext cx="457109" cy="5115"/>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sp>
        <p:nvSpPr>
          <p:cNvPr id="20" name="Text Box 14"/>
          <p:cNvSpPr txBox="1">
            <a:spLocks noChangeArrowheads="1"/>
          </p:cNvSpPr>
          <p:nvPr/>
        </p:nvSpPr>
        <p:spPr bwMode="auto">
          <a:xfrm>
            <a:off x="533400" y="5943600"/>
            <a:ext cx="830632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950" indent="-285750" eaLnBrk="0" hangingPunct="0">
              <a:defRPr b="1">
                <a:solidFill>
                  <a:srgbClr val="001965"/>
                </a:solidFill>
                <a:latin typeface="Verdana" panose="020B0604030504040204" pitchFamily="34" charset="0"/>
                <a:ea typeface="ＭＳ Ｐゴシック" panose="020B0600070205080204" pitchFamily="34" charset="-128"/>
              </a:defRPr>
            </a:lvl2pPr>
            <a:lvl3pPr marL="1143000" indent="-228600" eaLnBrk="0" hangingPunct="0">
              <a:defRPr b="1">
                <a:solidFill>
                  <a:srgbClr val="001965"/>
                </a:solidFill>
                <a:latin typeface="Verdana" panose="020B0604030504040204" pitchFamily="34" charset="0"/>
                <a:ea typeface="ＭＳ Ｐゴシック" panose="020B0600070205080204" pitchFamily="34" charset="-128"/>
              </a:defRPr>
            </a:lvl3pPr>
            <a:lvl4pPr marL="1600200" indent="-228600" eaLnBrk="0" hangingPunct="0">
              <a:defRPr b="1">
                <a:solidFill>
                  <a:srgbClr val="001965"/>
                </a:solidFill>
                <a:latin typeface="Verdana" panose="020B0604030504040204" pitchFamily="34" charset="0"/>
                <a:ea typeface="ＭＳ Ｐゴシック" panose="020B0600070205080204" pitchFamily="34" charset="-128"/>
              </a:defRPr>
            </a:lvl4pPr>
            <a:lvl5pPr marL="2057400" indent="-228600" eaLnBrk="0" hangingPunct="0">
              <a:defRPr b="1">
                <a:solidFill>
                  <a:srgbClr val="001965"/>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defTabSz="914378">
              <a:spcBef>
                <a:spcPct val="50000"/>
              </a:spcBef>
              <a:buClr>
                <a:srgbClr val="566E10"/>
              </a:buClr>
            </a:pPr>
            <a:r>
              <a:rPr lang="en-GB" sz="750" b="0" dirty="0"/>
              <a:t>†The ratios reported in Mathieu </a:t>
            </a:r>
            <a:r>
              <a:rPr lang="en-GB" sz="750" b="0" i="1" dirty="0"/>
              <a:t>et al.</a:t>
            </a:r>
            <a:r>
              <a:rPr lang="en-GB" sz="750" b="0" dirty="0"/>
              <a:t> 2013 (Table 2) deviate from those above as the publication analyses all </a:t>
            </a:r>
            <a:r>
              <a:rPr lang="en-GB" sz="750" b="0" dirty="0" err="1"/>
              <a:t>IDeg</a:t>
            </a:r>
            <a:r>
              <a:rPr lang="en-GB" sz="750" b="0" dirty="0"/>
              <a:t> patients (i.e. both the forced flex and standard arms)</a:t>
            </a:r>
            <a:br>
              <a:rPr lang="en-GB" sz="750" b="0" dirty="0"/>
            </a:br>
            <a:r>
              <a:rPr lang="en-GB" sz="750" b="0" dirty="0">
                <a:latin typeface="Verdana" charset="0"/>
              </a:rPr>
              <a:t>References: 1. Data on file, DOF-MA-IDeg-24APR2013-001, Novo Nordisk A/S; 2. Heller </a:t>
            </a:r>
            <a:r>
              <a:rPr lang="en-GB" sz="750" b="0" i="1" dirty="0">
                <a:latin typeface="Verdana" charset="0"/>
              </a:rPr>
              <a:t>et al. Lancet</a:t>
            </a:r>
            <a:r>
              <a:rPr lang="en-GB" sz="750" b="0" dirty="0">
                <a:latin typeface="Verdana" charset="0"/>
              </a:rPr>
              <a:t> 2012;379:1489–97; 3. Garber </a:t>
            </a:r>
            <a:r>
              <a:rPr lang="en-GB" sz="750" b="0" i="1" dirty="0">
                <a:latin typeface="Verdana" charset="0"/>
              </a:rPr>
              <a:t>et al. Lancet</a:t>
            </a:r>
            <a:r>
              <a:rPr lang="en-GB" sz="750" b="0" dirty="0">
                <a:latin typeface="Verdana" charset="0"/>
              </a:rPr>
              <a:t> 2012;379:1498–507; 4. </a:t>
            </a:r>
            <a:r>
              <a:rPr lang="en-GB" sz="750" b="0" dirty="0" err="1">
                <a:latin typeface="Verdana" charset="0"/>
              </a:rPr>
              <a:t>Zinman</a:t>
            </a:r>
            <a:r>
              <a:rPr lang="en-GB" sz="750" b="0" dirty="0">
                <a:latin typeface="Verdana" charset="0"/>
              </a:rPr>
              <a:t> </a:t>
            </a:r>
            <a:r>
              <a:rPr lang="en-GB" sz="750" b="0" i="1" dirty="0">
                <a:latin typeface="Verdana" charset="0"/>
              </a:rPr>
              <a:t>et al. Diabetes Care</a:t>
            </a:r>
            <a:r>
              <a:rPr lang="en-GB" sz="750" b="0" dirty="0">
                <a:latin typeface="Verdana" charset="0"/>
              </a:rPr>
              <a:t> 2012;35:2464–71 (+ supplementary online data); 5. Gough </a:t>
            </a:r>
            <a:r>
              <a:rPr lang="en-GB" sz="750" b="0" i="1" dirty="0">
                <a:latin typeface="Verdana" charset="0"/>
              </a:rPr>
              <a:t>et al. Diabetes Care</a:t>
            </a:r>
            <a:r>
              <a:rPr lang="en-GB" sz="750" b="0" dirty="0">
                <a:latin typeface="Verdana" charset="0"/>
              </a:rPr>
              <a:t> 2013;36:2536–42; 6. </a:t>
            </a:r>
            <a:r>
              <a:rPr lang="en-GB" sz="750" b="0" dirty="0" err="1">
                <a:latin typeface="Verdana" charset="0"/>
              </a:rPr>
              <a:t>Onishi</a:t>
            </a:r>
            <a:r>
              <a:rPr lang="en-GB" sz="750" b="0" dirty="0">
                <a:latin typeface="Verdana" charset="0"/>
              </a:rPr>
              <a:t> </a:t>
            </a:r>
            <a:r>
              <a:rPr lang="en-GB" sz="750" b="0" i="1" dirty="0">
                <a:latin typeface="Verdana" charset="0"/>
              </a:rPr>
              <a:t>et al. J Diabetes </a:t>
            </a:r>
            <a:r>
              <a:rPr lang="en-GB" sz="750" b="0" i="1" dirty="0" err="1">
                <a:latin typeface="Verdana" charset="0"/>
              </a:rPr>
              <a:t>Investig</a:t>
            </a:r>
            <a:r>
              <a:rPr lang="en-GB" sz="750" b="0" i="1" dirty="0">
                <a:latin typeface="Verdana" charset="0"/>
              </a:rPr>
              <a:t> </a:t>
            </a:r>
            <a:r>
              <a:rPr lang="en-GB" sz="750" b="0" dirty="0">
                <a:latin typeface="Verdana" charset="0"/>
              </a:rPr>
              <a:t>2013;4:605–12 (+ supplementary online information)</a:t>
            </a:r>
          </a:p>
        </p:txBody>
      </p:sp>
      <p:sp>
        <p:nvSpPr>
          <p:cNvPr id="21" name="Rounded Rectangle 20"/>
          <p:cNvSpPr/>
          <p:nvPr/>
        </p:nvSpPr>
        <p:spPr>
          <a:xfrm>
            <a:off x="252921" y="3092306"/>
            <a:ext cx="8510079" cy="840750"/>
          </a:xfrm>
          <a:prstGeom prst="roundRect">
            <a:avLst/>
          </a:prstGeom>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8"/>
            <a:r>
              <a:rPr lang="en-GB" dirty="0">
                <a:solidFill>
                  <a:srgbClr val="FFFFFF"/>
                </a:solidFill>
              </a:rPr>
              <a:t>Glycaemic control achieved at significantly lesser doses compared to insulin glargine</a:t>
            </a:r>
          </a:p>
        </p:txBody>
      </p:sp>
      <p:sp>
        <p:nvSpPr>
          <p:cNvPr id="18" name="Rounded Rectangle 17"/>
          <p:cNvSpPr/>
          <p:nvPr/>
        </p:nvSpPr>
        <p:spPr>
          <a:xfrm>
            <a:off x="649712" y="254395"/>
            <a:ext cx="7776864" cy="964805"/>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800" b="1" kern="0">
                <a:solidFill>
                  <a:srgbClr val="FFFF00"/>
                </a:solidFill>
                <a:effectLst>
                  <a:outerShdw blurRad="38100" dist="38100" dir="2700000" algn="tl">
                    <a:srgbClr val="000000">
                      <a:alpha val="43137"/>
                    </a:srgbClr>
                  </a:outerShdw>
                </a:effectLst>
                <a:latin typeface="Calibri"/>
              </a:rPr>
              <a:t>Total daily dose overview by trial</a:t>
            </a:r>
            <a:endParaRPr lang="en-US" sz="2800" b="1" kern="0" dirty="0">
              <a:solidFill>
                <a:srgbClr val="FFFF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xmlns="" val="24256846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905000" y="1493718"/>
            <a:ext cx="5232414" cy="4907082"/>
          </a:xfrm>
          <a:prstGeom prst="rect">
            <a:avLst/>
          </a:prstGeom>
          <a:noFill/>
          <a:ln w="9525">
            <a:noFill/>
            <a:miter lim="800000"/>
            <a:headEnd/>
            <a:tailEnd/>
          </a:ln>
        </p:spPr>
      </p:pic>
      <p:sp>
        <p:nvSpPr>
          <p:cNvPr id="7" name="Rectangle 6"/>
          <p:cNvSpPr/>
          <p:nvPr/>
        </p:nvSpPr>
        <p:spPr>
          <a:xfrm>
            <a:off x="6400800" y="6552207"/>
            <a:ext cx="2627642" cy="246221"/>
          </a:xfrm>
          <a:prstGeom prst="rect">
            <a:avLst/>
          </a:prstGeom>
        </p:spPr>
        <p:txBody>
          <a:bodyPr wrap="none">
            <a:spAutoFit/>
          </a:bodyPr>
          <a:lstStyle/>
          <a:p>
            <a:r>
              <a:rPr lang="en-US" sz="1000" dirty="0" smtClean="0"/>
              <a:t>Bernard </a:t>
            </a:r>
            <a:r>
              <a:rPr lang="en-US" sz="1000" dirty="0" err="1" smtClean="0"/>
              <a:t>Zinman</a:t>
            </a:r>
            <a:r>
              <a:rPr lang="en-US" sz="1000" dirty="0" smtClean="0"/>
              <a:t> et al Lancet 2011 ,377: 924-31</a:t>
            </a:r>
            <a:endParaRPr lang="en-US" sz="1000" dirty="0"/>
          </a:p>
        </p:txBody>
      </p:sp>
      <p:sp>
        <p:nvSpPr>
          <p:cNvPr id="9" name="TextBox 8"/>
          <p:cNvSpPr txBox="1"/>
          <p:nvPr/>
        </p:nvSpPr>
        <p:spPr>
          <a:xfrm>
            <a:off x="2895600" y="1600200"/>
            <a:ext cx="752129" cy="338554"/>
          </a:xfrm>
          <a:prstGeom prst="rect">
            <a:avLst/>
          </a:prstGeom>
          <a:noFill/>
        </p:spPr>
        <p:txBody>
          <a:bodyPr wrap="none" rtlCol="0">
            <a:spAutoFit/>
          </a:bodyPr>
          <a:lstStyle/>
          <a:p>
            <a:r>
              <a:rPr lang="en-US" sz="1600" dirty="0" smtClean="0">
                <a:solidFill>
                  <a:srgbClr val="002060"/>
                </a:solidFill>
              </a:rPr>
              <a:t>HbA1C</a:t>
            </a:r>
            <a:endParaRPr lang="en-US" sz="1600" dirty="0">
              <a:solidFill>
                <a:srgbClr val="002060"/>
              </a:solidFill>
            </a:endParaRPr>
          </a:p>
        </p:txBody>
      </p:sp>
      <p:sp>
        <p:nvSpPr>
          <p:cNvPr id="10" name="TextBox 9"/>
          <p:cNvSpPr txBox="1"/>
          <p:nvPr/>
        </p:nvSpPr>
        <p:spPr>
          <a:xfrm>
            <a:off x="5715000" y="1600200"/>
            <a:ext cx="521297" cy="369332"/>
          </a:xfrm>
          <a:prstGeom prst="rect">
            <a:avLst/>
          </a:prstGeom>
          <a:noFill/>
        </p:spPr>
        <p:txBody>
          <a:bodyPr wrap="none" rtlCol="0">
            <a:spAutoFit/>
          </a:bodyPr>
          <a:lstStyle/>
          <a:p>
            <a:r>
              <a:rPr lang="en-US" dirty="0" smtClean="0">
                <a:solidFill>
                  <a:srgbClr val="002060"/>
                </a:solidFill>
              </a:rPr>
              <a:t>FBS</a:t>
            </a:r>
            <a:endParaRPr lang="en-US" dirty="0">
              <a:solidFill>
                <a:srgbClr val="002060"/>
              </a:solidFill>
            </a:endParaRPr>
          </a:p>
        </p:txBody>
      </p:sp>
      <p:sp>
        <p:nvSpPr>
          <p:cNvPr id="11" name="TextBox 10"/>
          <p:cNvSpPr txBox="1"/>
          <p:nvPr/>
        </p:nvSpPr>
        <p:spPr>
          <a:xfrm>
            <a:off x="4191000" y="3657600"/>
            <a:ext cx="696024" cy="338554"/>
          </a:xfrm>
          <a:prstGeom prst="rect">
            <a:avLst/>
          </a:prstGeom>
          <a:noFill/>
        </p:spPr>
        <p:txBody>
          <a:bodyPr wrap="none" rtlCol="0">
            <a:spAutoFit/>
          </a:bodyPr>
          <a:lstStyle/>
          <a:p>
            <a:r>
              <a:rPr lang="en-US" sz="1600" dirty="0" smtClean="0">
                <a:solidFill>
                  <a:srgbClr val="002060"/>
                </a:solidFill>
              </a:rPr>
              <a:t>SMBG</a:t>
            </a:r>
            <a:endParaRPr lang="en-US" sz="1600" dirty="0">
              <a:solidFill>
                <a:srgbClr val="002060"/>
              </a:solidFill>
            </a:endParaRPr>
          </a:p>
        </p:txBody>
      </p:sp>
      <p:sp>
        <p:nvSpPr>
          <p:cNvPr id="12" name="Rounded Rectangle 11"/>
          <p:cNvSpPr/>
          <p:nvPr/>
        </p:nvSpPr>
        <p:spPr>
          <a:xfrm>
            <a:off x="650580" y="254395"/>
            <a:ext cx="7776864" cy="9648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ea typeface="+mj-ea"/>
                <a:cs typeface="+mj-cs"/>
              </a:rPr>
              <a:t>Mean HbA1C and plasma glucose concentrations by trial intervention</a:t>
            </a:r>
            <a:endParaRPr lang="en-US" sz="2800" b="1" dirty="0" smtClean="0">
              <a:solidFill>
                <a:srgbClr val="FFFF00"/>
              </a:solidFill>
              <a:effectLst>
                <a:outerShdw blurRad="38100" dist="38100" dir="2700000" algn="tl">
                  <a:srgbClr val="000000">
                    <a:alpha val="43137"/>
                  </a:srgbClr>
                </a:outerShdw>
              </a:effectLs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Aft>
                <a:spcPts val="2400"/>
              </a:spcAft>
            </a:pPr>
            <a:r>
              <a:rPr lang="en-CA" sz="2133" dirty="0">
                <a:solidFill>
                  <a:srgbClr val="C00000"/>
                </a:solidFill>
              </a:rPr>
              <a:t>Similar rates of other adverse events </a:t>
            </a:r>
            <a:r>
              <a:rPr lang="en-CA" sz="2133" dirty="0">
                <a:solidFill>
                  <a:srgbClr val="002060"/>
                </a:solidFill>
              </a:rPr>
              <a:t>were observed between </a:t>
            </a:r>
            <a:r>
              <a:rPr lang="en-CA" sz="2133" dirty="0" err="1">
                <a:solidFill>
                  <a:srgbClr val="002060"/>
                </a:solidFill>
              </a:rPr>
              <a:t>IDeg</a:t>
            </a:r>
            <a:r>
              <a:rPr lang="en-CA" sz="2133" dirty="0">
                <a:solidFill>
                  <a:srgbClr val="002060"/>
                </a:solidFill>
              </a:rPr>
              <a:t> and Gla-100 across all T2DM Phase </a:t>
            </a:r>
            <a:r>
              <a:rPr lang="en-CA" sz="2133" dirty="0" err="1">
                <a:solidFill>
                  <a:srgbClr val="002060"/>
                </a:solidFill>
              </a:rPr>
              <a:t>IIIa</a:t>
            </a:r>
            <a:r>
              <a:rPr lang="en-CA" sz="2133" dirty="0">
                <a:solidFill>
                  <a:srgbClr val="002060"/>
                </a:solidFill>
              </a:rPr>
              <a:t> studies</a:t>
            </a:r>
            <a:r>
              <a:rPr lang="en-CA" sz="2133" baseline="30000" dirty="0">
                <a:solidFill>
                  <a:srgbClr val="002060"/>
                </a:solidFill>
              </a:rPr>
              <a:t>1,2</a:t>
            </a:r>
          </a:p>
          <a:p>
            <a:pPr>
              <a:spcAft>
                <a:spcPts val="2400"/>
              </a:spcAft>
            </a:pPr>
            <a:r>
              <a:rPr lang="en-CA" sz="2133" dirty="0">
                <a:solidFill>
                  <a:srgbClr val="002060"/>
                </a:solidFill>
              </a:rPr>
              <a:t>While the EMA and PMDA (Japan) did not raise </a:t>
            </a:r>
            <a:r>
              <a:rPr lang="en-CA" sz="2133" dirty="0">
                <a:solidFill>
                  <a:srgbClr val="C00000"/>
                </a:solidFill>
              </a:rPr>
              <a:t>cardiovascular safety </a:t>
            </a:r>
            <a:r>
              <a:rPr lang="en-CA" sz="2133" dirty="0">
                <a:solidFill>
                  <a:srgbClr val="002060"/>
                </a:solidFill>
              </a:rPr>
              <a:t>concerns, the FDA has requested a long-term cardiovascular study</a:t>
            </a:r>
            <a:r>
              <a:rPr lang="en-CA" sz="2133" baseline="30000" dirty="0">
                <a:solidFill>
                  <a:srgbClr val="002060"/>
                </a:solidFill>
              </a:rPr>
              <a:t>3</a:t>
            </a:r>
          </a:p>
          <a:p>
            <a:pPr>
              <a:spcAft>
                <a:spcPts val="2400"/>
              </a:spcAft>
            </a:pPr>
            <a:endParaRPr lang="en-GB" sz="2133" dirty="0">
              <a:solidFill>
                <a:srgbClr val="002060"/>
              </a:solidFill>
            </a:endParaRPr>
          </a:p>
        </p:txBody>
      </p:sp>
      <p:sp>
        <p:nvSpPr>
          <p:cNvPr id="9" name="Text Placeholder 8"/>
          <p:cNvSpPr>
            <a:spLocks noGrp="1"/>
          </p:cNvSpPr>
          <p:nvPr>
            <p:ph type="body" sz="quarter" idx="10"/>
          </p:nvPr>
        </p:nvSpPr>
        <p:spPr>
          <a:xfrm>
            <a:off x="1892300" y="6004167"/>
            <a:ext cx="7175500" cy="701493"/>
          </a:xfrm>
        </p:spPr>
        <p:txBody>
          <a:bodyPr/>
          <a:lstStyle/>
          <a:p>
            <a:pPr lvl="0"/>
            <a:r>
              <a:rPr lang="fr-FR" sz="1000" dirty="0"/>
              <a:t>1. Owens DR, et al. </a:t>
            </a:r>
            <a:r>
              <a:rPr lang="fr-FR" sz="1000" dirty="0" err="1"/>
              <a:t>Diabetes</a:t>
            </a:r>
            <a:r>
              <a:rPr lang="fr-FR" sz="1000" dirty="0"/>
              <a:t> </a:t>
            </a:r>
            <a:r>
              <a:rPr lang="fr-FR" sz="1000" dirty="0" err="1"/>
              <a:t>Metab</a:t>
            </a:r>
            <a:r>
              <a:rPr lang="fr-FR" sz="1000" dirty="0"/>
              <a:t> </a:t>
            </a:r>
            <a:r>
              <a:rPr lang="fr-FR" sz="1000" dirty="0" err="1"/>
              <a:t>Res</a:t>
            </a:r>
            <a:r>
              <a:rPr lang="fr-FR" sz="1000" dirty="0"/>
              <a:t> </a:t>
            </a:r>
            <a:r>
              <a:rPr lang="fr-FR" sz="1000" dirty="0" err="1" smtClean="0"/>
              <a:t>Rev</a:t>
            </a:r>
            <a:r>
              <a:rPr lang="fr-FR" sz="1000" dirty="0" smtClean="0"/>
              <a:t> </a:t>
            </a:r>
            <a:r>
              <a:rPr lang="fr-FR" sz="1000" dirty="0"/>
              <a:t>2014;30:104–19; 2. Kalra S. </a:t>
            </a:r>
            <a:r>
              <a:rPr lang="fr-FR" sz="1000" dirty="0" err="1"/>
              <a:t>Diabetes</a:t>
            </a:r>
            <a:r>
              <a:rPr lang="fr-FR" sz="1000" dirty="0"/>
              <a:t> </a:t>
            </a:r>
            <a:r>
              <a:rPr lang="fr-FR" sz="1000" dirty="0" err="1" smtClean="0"/>
              <a:t>Ther</a:t>
            </a:r>
            <a:r>
              <a:rPr lang="fr-FR" sz="1000" dirty="0" smtClean="0"/>
              <a:t> </a:t>
            </a:r>
            <a:r>
              <a:rPr lang="fr-FR" sz="1000" dirty="0"/>
              <a:t>2013;4:167–73; </a:t>
            </a:r>
          </a:p>
          <a:p>
            <a:pPr lvl="0"/>
            <a:r>
              <a:rPr lang="fr-FR" sz="1000" dirty="0"/>
              <a:t>3. </a:t>
            </a:r>
            <a:r>
              <a:rPr lang="en-GB" sz="1000" dirty="0"/>
              <a:t>Novo Nordisk. Press release, 10 February 2013. http://www.novonordisk.com/bin/getPDF.1676900.pdf. Accessed Sept 09, 2015</a:t>
            </a:r>
            <a:r>
              <a:rPr lang="en-GB" dirty="0"/>
              <a:t>.</a:t>
            </a:r>
          </a:p>
        </p:txBody>
      </p:sp>
      <p:sp>
        <p:nvSpPr>
          <p:cNvPr id="10" name="Text Placeholder 1"/>
          <p:cNvSpPr txBox="1">
            <a:spLocks/>
          </p:cNvSpPr>
          <p:nvPr/>
        </p:nvSpPr>
        <p:spPr>
          <a:xfrm>
            <a:off x="1643755" y="6127452"/>
            <a:ext cx="7031947"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fr-FR" sz="1067" dirty="0">
              <a:solidFill>
                <a:prstClr val="black"/>
              </a:solidFill>
            </a:endParaRPr>
          </a:p>
        </p:txBody>
      </p:sp>
      <p:sp>
        <p:nvSpPr>
          <p:cNvPr id="12" name="Text Placeholder 11"/>
          <p:cNvSpPr txBox="1">
            <a:spLocks/>
          </p:cNvSpPr>
          <p:nvPr/>
        </p:nvSpPr>
        <p:spPr>
          <a:xfrm>
            <a:off x="472443" y="6146892"/>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sp>
        <p:nvSpPr>
          <p:cNvPr id="8" name="TextBox 7"/>
          <p:cNvSpPr txBox="1"/>
          <p:nvPr/>
        </p:nvSpPr>
        <p:spPr>
          <a:xfrm>
            <a:off x="3352800" y="6553200"/>
            <a:ext cx="24384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838200" y="395066"/>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rPr>
              <a:t>IDeg</a:t>
            </a:r>
            <a:r>
              <a:rPr lang="en-US" sz="3200" b="1" dirty="0" smtClean="0">
                <a:solidFill>
                  <a:srgbClr val="FFFF00"/>
                </a:solidFill>
                <a:effectLst>
                  <a:outerShdw blurRad="38100" dist="38100" dir="2700000" algn="tl">
                    <a:srgbClr val="000000">
                      <a:alpha val="43137"/>
                    </a:srgbClr>
                  </a:outerShdw>
                </a:effectLst>
              </a:rPr>
              <a:t>: Safety</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78275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29202" y="5791216"/>
            <a:ext cx="3917949" cy="701493"/>
          </a:xfrm>
        </p:spPr>
        <p:txBody>
          <a:bodyPr/>
          <a:lstStyle/>
          <a:p>
            <a:r>
              <a:rPr lang="fr-FR" sz="900" dirty="0" err="1" smtClean="0"/>
              <a:t>Ratner</a:t>
            </a:r>
            <a:r>
              <a:rPr lang="fr-FR" sz="900" dirty="0" smtClean="0"/>
              <a:t> RE, et al. </a:t>
            </a:r>
            <a:r>
              <a:rPr lang="fr-FR" sz="900" dirty="0" err="1" smtClean="0"/>
              <a:t>Diabetes</a:t>
            </a:r>
            <a:r>
              <a:rPr lang="fr-FR" sz="900" dirty="0" smtClean="0"/>
              <a:t> </a:t>
            </a:r>
            <a:r>
              <a:rPr lang="fr-FR" sz="900" dirty="0" err="1" smtClean="0"/>
              <a:t>Obes</a:t>
            </a:r>
            <a:r>
              <a:rPr lang="fr-FR" sz="900" dirty="0" smtClean="0"/>
              <a:t> </a:t>
            </a:r>
            <a:r>
              <a:rPr lang="fr-FR" sz="900" dirty="0" err="1" smtClean="0"/>
              <a:t>Metab</a:t>
            </a:r>
            <a:r>
              <a:rPr lang="fr-FR" sz="900" dirty="0" smtClean="0"/>
              <a:t> 2013;15:175–84</a:t>
            </a:r>
            <a:endParaRPr lang="fr-FR" sz="900" dirty="0"/>
          </a:p>
        </p:txBody>
      </p:sp>
      <p:graphicFrame>
        <p:nvGraphicFramePr>
          <p:cNvPr id="4" name="Chart 3"/>
          <p:cNvGraphicFramePr>
            <a:graphicFrameLocks/>
          </p:cNvGraphicFramePr>
          <p:nvPr>
            <p:extLst/>
          </p:nvPr>
        </p:nvGraphicFramePr>
        <p:xfrm>
          <a:off x="1586806" y="2397103"/>
          <a:ext cx="5961824" cy="31528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7678" y="1874416"/>
            <a:ext cx="7124707" cy="408623"/>
          </a:xfrm>
          <a:prstGeom prst="roundRect">
            <a:avLst/>
          </a:prstGeom>
          <a:noFill/>
          <a:ln w="19050">
            <a:noFill/>
          </a:ln>
        </p:spPr>
        <p:txBody>
          <a:bodyPr wrap="none" rtlCol="0">
            <a:spAutoFit/>
          </a:bodyPr>
          <a:lstStyle/>
          <a:p>
            <a:pPr algn="ctr" defTabSz="914377"/>
            <a:r>
              <a:rPr lang="en-CA" b="1" u="sng" dirty="0">
                <a:solidFill>
                  <a:srgbClr val="CC3300"/>
                </a:solidFill>
                <a:cs typeface="Arial" panose="020B0604020202020204" pitchFamily="34" charset="0"/>
              </a:rPr>
              <a:t>OVERALL</a:t>
            </a:r>
            <a:r>
              <a:rPr lang="en-CA" b="1" dirty="0">
                <a:solidFill>
                  <a:srgbClr val="CC3300"/>
                </a:solidFill>
                <a:cs typeface="Arial" panose="020B0604020202020204" pitchFamily="34" charset="0"/>
              </a:rPr>
              <a:t> confirmed (</a:t>
            </a:r>
            <a:r>
              <a:rPr lang="en-GB" b="1" dirty="0">
                <a:solidFill>
                  <a:srgbClr val="CC3300"/>
                </a:solidFill>
                <a:cs typeface="Arial" panose="020B0604020202020204" pitchFamily="34" charset="0"/>
              </a:rPr>
              <a:t>BG &lt;3.1 </a:t>
            </a:r>
            <a:r>
              <a:rPr lang="en-GB" b="1" dirty="0" err="1">
                <a:solidFill>
                  <a:srgbClr val="CC3300"/>
                </a:solidFill>
                <a:cs typeface="Arial" panose="020B0604020202020204" pitchFamily="34" charset="0"/>
              </a:rPr>
              <a:t>mmol</a:t>
            </a:r>
            <a:r>
              <a:rPr lang="en-GB" b="1" dirty="0">
                <a:solidFill>
                  <a:srgbClr val="CC3300"/>
                </a:solidFill>
                <a:cs typeface="Arial" panose="020B0604020202020204" pitchFamily="34" charset="0"/>
              </a:rPr>
              <a:t>/L) or severe</a:t>
            </a:r>
            <a:r>
              <a:rPr lang="en-CA" b="1" dirty="0">
                <a:solidFill>
                  <a:srgbClr val="CC3300"/>
                </a:solidFill>
                <a:cs typeface="Arial" panose="020B0604020202020204" pitchFamily="34" charset="0"/>
              </a:rPr>
              <a:t> hypoglycemia</a:t>
            </a:r>
          </a:p>
        </p:txBody>
      </p:sp>
      <p:sp>
        <p:nvSpPr>
          <p:cNvPr id="6" name="TextBox 5"/>
          <p:cNvSpPr txBox="1"/>
          <p:nvPr/>
        </p:nvSpPr>
        <p:spPr>
          <a:xfrm rot="16200000">
            <a:off x="97837" y="4045604"/>
            <a:ext cx="2700951" cy="307777"/>
          </a:xfrm>
          <a:prstGeom prst="rect">
            <a:avLst/>
          </a:prstGeom>
          <a:noFill/>
        </p:spPr>
        <p:txBody>
          <a:bodyPr wrap="square" rtlCol="0">
            <a:spAutoFit/>
          </a:bodyPr>
          <a:lstStyle/>
          <a:p>
            <a:pPr algn="ctr" defTabSz="914377"/>
            <a:r>
              <a:rPr lang="en-CA" sz="1400" dirty="0">
                <a:solidFill>
                  <a:srgbClr val="002060"/>
                </a:solidFill>
                <a:cs typeface="Arial" panose="020B0604020202020204" pitchFamily="34" charset="0"/>
              </a:rPr>
              <a:t>Estimated RR reduction</a:t>
            </a:r>
          </a:p>
        </p:txBody>
      </p:sp>
      <p:sp>
        <p:nvSpPr>
          <p:cNvPr id="7" name="Rectangle 6"/>
          <p:cNvSpPr/>
          <p:nvPr/>
        </p:nvSpPr>
        <p:spPr>
          <a:xfrm>
            <a:off x="2404330" y="4408188"/>
            <a:ext cx="1098379"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0.83 * </a:t>
            </a:r>
          </a:p>
          <a:p>
            <a:pPr algn="ctr" defTabSz="914377"/>
            <a:r>
              <a:rPr lang="en-US" sz="1400" dirty="0">
                <a:solidFill>
                  <a:srgbClr val="FF0000"/>
                </a:solidFill>
                <a:cs typeface="Arial" panose="020B0604020202020204" pitchFamily="34" charset="0"/>
              </a:rPr>
              <a:t>(0.74–0.94)</a:t>
            </a:r>
          </a:p>
        </p:txBody>
      </p:sp>
      <p:sp>
        <p:nvSpPr>
          <p:cNvPr id="8" name="Rectangle 7"/>
          <p:cNvSpPr/>
          <p:nvPr/>
        </p:nvSpPr>
        <p:spPr>
          <a:xfrm>
            <a:off x="4156526" y="3662559"/>
            <a:ext cx="1098379"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0.92 </a:t>
            </a:r>
          </a:p>
          <a:p>
            <a:pPr algn="ctr" defTabSz="914377"/>
            <a:r>
              <a:rPr lang="en-US" sz="1400" dirty="0">
                <a:solidFill>
                  <a:srgbClr val="FF0000"/>
                </a:solidFill>
                <a:cs typeface="Arial" panose="020B0604020202020204" pitchFamily="34" charset="0"/>
              </a:rPr>
              <a:t>(0.80–1.05)</a:t>
            </a:r>
          </a:p>
        </p:txBody>
      </p:sp>
      <p:sp>
        <p:nvSpPr>
          <p:cNvPr id="9" name="Rectangle 8"/>
          <p:cNvSpPr/>
          <p:nvPr/>
        </p:nvSpPr>
        <p:spPr>
          <a:xfrm>
            <a:off x="5959939" y="4988641"/>
            <a:ext cx="1098379"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0.75 * </a:t>
            </a:r>
          </a:p>
          <a:p>
            <a:pPr algn="ctr" defTabSz="914377"/>
            <a:r>
              <a:rPr lang="en-US" sz="1400" dirty="0">
                <a:solidFill>
                  <a:srgbClr val="FF0000"/>
                </a:solidFill>
                <a:cs typeface="Arial" panose="020B0604020202020204" pitchFamily="34" charset="0"/>
              </a:rPr>
              <a:t>(0.66–0.87)</a:t>
            </a:r>
          </a:p>
        </p:txBody>
      </p:sp>
      <p:sp>
        <p:nvSpPr>
          <p:cNvPr id="20" name="Text Placeholder 17"/>
          <p:cNvSpPr txBox="1">
            <a:spLocks/>
          </p:cNvSpPr>
          <p:nvPr/>
        </p:nvSpPr>
        <p:spPr>
          <a:xfrm>
            <a:off x="5018086" y="6142567"/>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fr-FR" sz="1067" dirty="0">
              <a:solidFill>
                <a:prstClr val="black"/>
              </a:solidFill>
            </a:endParaRPr>
          </a:p>
        </p:txBody>
      </p:sp>
      <p:sp>
        <p:nvSpPr>
          <p:cNvPr id="22" name="Text Placeholder 18"/>
          <p:cNvSpPr txBox="1">
            <a:spLocks/>
          </p:cNvSpPr>
          <p:nvPr/>
        </p:nvSpPr>
        <p:spPr>
          <a:xfrm>
            <a:off x="472443" y="6142567"/>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None/>
            </a:pPr>
            <a:endParaRPr lang="en-GB" sz="1067" dirty="0">
              <a:solidFill>
                <a:prstClr val="black"/>
              </a:solidFill>
            </a:endParaRPr>
          </a:p>
        </p:txBody>
      </p:sp>
      <p:cxnSp>
        <p:nvCxnSpPr>
          <p:cNvPr id="15" name="Straight Connector 14"/>
          <p:cNvCxnSpPr/>
          <p:nvPr/>
        </p:nvCxnSpPr>
        <p:spPr>
          <a:xfrm>
            <a:off x="3866478" y="2959874"/>
            <a:ext cx="0" cy="2384940"/>
          </a:xfrm>
          <a:prstGeom prst="line">
            <a:avLst/>
          </a:prstGeom>
          <a:noFill/>
          <a:ln w="28575" cap="flat" cmpd="sng" algn="ctr">
            <a:solidFill>
              <a:srgbClr val="596169"/>
            </a:solidFill>
            <a:prstDash val="dash"/>
          </a:ln>
          <a:effectLst/>
        </p:spPr>
      </p:cxnSp>
      <p:sp>
        <p:nvSpPr>
          <p:cNvPr id="13" name="TextBox 12"/>
          <p:cNvSpPr txBox="1"/>
          <p:nvPr/>
        </p:nvSpPr>
        <p:spPr>
          <a:xfrm>
            <a:off x="2053810" y="2675814"/>
            <a:ext cx="2129109"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(Baseline to 26 or 52 weeks)</a:t>
            </a:r>
          </a:p>
        </p:txBody>
      </p:sp>
      <p:sp>
        <p:nvSpPr>
          <p:cNvPr id="17" name="TextBox 16"/>
          <p:cNvSpPr txBox="1"/>
          <p:nvPr/>
        </p:nvSpPr>
        <p:spPr>
          <a:xfrm>
            <a:off x="4063862" y="2675814"/>
            <a:ext cx="1736373"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(Baseline to 15 weeks)</a:t>
            </a:r>
          </a:p>
        </p:txBody>
      </p:sp>
      <p:sp>
        <p:nvSpPr>
          <p:cNvPr id="18" name="TextBox 17"/>
          <p:cNvSpPr txBox="1"/>
          <p:nvPr/>
        </p:nvSpPr>
        <p:spPr>
          <a:xfrm>
            <a:off x="5878071" y="2675814"/>
            <a:ext cx="1556836"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(16 weeks onwards)</a:t>
            </a:r>
          </a:p>
        </p:txBody>
      </p:sp>
      <p:sp>
        <p:nvSpPr>
          <p:cNvPr id="19" name="TextBox 18"/>
          <p:cNvSpPr txBox="1"/>
          <p:nvPr/>
        </p:nvSpPr>
        <p:spPr>
          <a:xfrm>
            <a:off x="3276600" y="6477000"/>
            <a:ext cx="24384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ounded Rectangle 1"/>
          <p:cNvSpPr/>
          <p:nvPr/>
        </p:nvSpPr>
        <p:spPr>
          <a:xfrm>
            <a:off x="250826" y="1752600"/>
            <a:ext cx="8512174" cy="4389967"/>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17283" y="419041"/>
            <a:ext cx="7776864" cy="10227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endParaRPr lang="en-US" sz="2800" b="1" dirty="0" smtClean="0">
              <a:solidFill>
                <a:srgbClr val="FFFF00"/>
              </a:solidFill>
              <a:effectLst>
                <a:outerShdw blurRad="38100" dist="38100" dir="2700000" algn="tl">
                  <a:srgbClr val="000000">
                    <a:alpha val="43137"/>
                  </a:srgbClr>
                </a:outerShdw>
              </a:effectLst>
            </a:endParaRPr>
          </a:p>
          <a:p>
            <a:pPr lvl="0" algn="ctr"/>
            <a:r>
              <a:rPr lang="en-US" sz="2800" b="1" dirty="0" err="1" smtClean="0">
                <a:solidFill>
                  <a:srgbClr val="FFFF00"/>
                </a:solidFill>
                <a:effectLst>
                  <a:outerShdw blurRad="38100" dist="38100" dir="2700000" algn="tl">
                    <a:srgbClr val="000000">
                      <a:alpha val="43137"/>
                    </a:srgbClr>
                  </a:outerShdw>
                </a:effectLst>
              </a:rPr>
              <a:t>IDeg</a:t>
            </a:r>
            <a:r>
              <a:rPr lang="en-US" sz="2800" b="1" dirty="0" smtClean="0">
                <a:solidFill>
                  <a:srgbClr val="FFFF00"/>
                </a:solidFill>
                <a:effectLst>
                  <a:outerShdw blurRad="38100" dist="38100" dir="2700000" algn="tl">
                    <a:srgbClr val="000000">
                      <a:alpha val="43137"/>
                    </a:srgbClr>
                  </a:outerShdw>
                </a:effectLst>
              </a:rPr>
              <a:t>:</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 Overall hypoglycemia vs. </a:t>
            </a:r>
            <a:r>
              <a:rPr lang="en-US" sz="2800" b="1" dirty="0" err="1">
                <a:solidFill>
                  <a:srgbClr val="FFFF00"/>
                </a:solidFill>
                <a:effectLst>
                  <a:outerShdw blurRad="38100" dist="38100" dir="2700000" algn="tl">
                    <a:srgbClr val="000000">
                      <a:alpha val="43137"/>
                    </a:srgbClr>
                  </a:outerShdw>
                </a:effectLst>
                <a:latin typeface="Calibri" panose="020F0502020204030204" pitchFamily="34" charset="0"/>
              </a:rPr>
              <a:t>Gla</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 100</a:t>
            </a:r>
          </a:p>
          <a:p>
            <a:pPr lvl="0" algn="ctr"/>
            <a:r>
              <a:rPr lang="en-US" sz="2000" b="1" dirty="0">
                <a:solidFill>
                  <a:srgbClr val="FFFF00"/>
                </a:solidFill>
                <a:effectLst>
                  <a:outerShdw blurRad="38100" dist="38100" dir="2700000" algn="tl">
                    <a:srgbClr val="000000">
                      <a:alpha val="43137"/>
                    </a:srgbClr>
                  </a:outerShdw>
                </a:effectLst>
                <a:latin typeface="Calibri" panose="020F0502020204030204" pitchFamily="34" charset="0"/>
              </a:rPr>
              <a:t>Meta analysis of </a:t>
            </a:r>
            <a:r>
              <a:rPr lang="en-US" sz="2000" b="1" dirty="0" err="1">
                <a:solidFill>
                  <a:srgbClr val="FFFF00"/>
                </a:solidFill>
                <a:effectLst>
                  <a:outerShdw blurRad="38100" dist="38100" dir="2700000" algn="tl">
                    <a:srgbClr val="000000">
                      <a:alpha val="43137"/>
                    </a:srgbClr>
                  </a:outerShdw>
                </a:effectLst>
                <a:latin typeface="Calibri" panose="020F0502020204030204" pitchFamily="34" charset="0"/>
              </a:rPr>
              <a:t>phaseIII</a:t>
            </a:r>
            <a:r>
              <a:rPr lang="en-US" sz="2000" b="1" dirty="0">
                <a:solidFill>
                  <a:srgbClr val="FFFF00"/>
                </a:solidFill>
                <a:effectLst>
                  <a:outerShdw blurRad="38100" dist="38100" dir="2700000" algn="tl">
                    <a:srgbClr val="000000">
                      <a:alpha val="43137"/>
                    </a:srgbClr>
                  </a:outerShdw>
                </a:effectLst>
                <a:latin typeface="Calibri" panose="020F0502020204030204" pitchFamily="34" charset="0"/>
              </a:rPr>
              <a:t> trial in T2DM patients</a:t>
            </a:r>
          </a:p>
          <a:p>
            <a:pPr algn="ctr"/>
            <a:endParaRPr lang="en-US" sz="2800" b="1" dirty="0">
              <a:solidFill>
                <a:srgbClr val="FFFF00"/>
              </a:solidFill>
              <a:effectLst>
                <a:outerShdw blurRad="38100" dist="38100" dir="2700000" algn="tl">
                  <a:srgbClr val="000000">
                    <a:alpha val="43137"/>
                  </a:srgbClr>
                </a:outerShdw>
              </a:effectLst>
            </a:endParaRPr>
          </a:p>
        </p:txBody>
      </p:sp>
      <p:sp>
        <p:nvSpPr>
          <p:cNvPr id="23" name="Text Placeholder 4"/>
          <p:cNvSpPr>
            <a:spLocks noGrp="1"/>
          </p:cNvSpPr>
          <p:nvPr>
            <p:ph type="body" sz="quarter" idx="11"/>
          </p:nvPr>
        </p:nvSpPr>
        <p:spPr>
          <a:xfrm>
            <a:off x="250826" y="5892833"/>
            <a:ext cx="3917949" cy="701493"/>
          </a:xfrm>
        </p:spPr>
        <p:txBody>
          <a:bodyPr/>
          <a:lstStyle/>
          <a:p>
            <a:r>
              <a:rPr lang="en-GB" dirty="0" smtClean="0">
                <a:solidFill>
                  <a:srgbClr val="002060"/>
                </a:solidFill>
              </a:rPr>
              <a:t>*Significant</a:t>
            </a:r>
            <a:endParaRPr lang="en-GB" dirty="0">
              <a:solidFill>
                <a:srgbClr val="002060"/>
              </a:solidFill>
            </a:endParaRPr>
          </a:p>
        </p:txBody>
      </p:sp>
    </p:spTree>
    <p:extLst>
      <p:ext uri="{BB962C8B-B14F-4D97-AF65-F5344CB8AC3E}">
        <p14:creationId xmlns:p14="http://schemas.microsoft.com/office/powerpoint/2010/main" xmlns="" val="371453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86806" y="2403118"/>
          <a:ext cx="5961818" cy="31009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a:xfrm>
            <a:off x="5058842" y="5919807"/>
            <a:ext cx="3917949" cy="701493"/>
          </a:xfrm>
        </p:spPr>
        <p:txBody>
          <a:bodyPr/>
          <a:lstStyle/>
          <a:p>
            <a:r>
              <a:rPr lang="fr-FR" sz="1000" dirty="0" err="1" smtClean="0"/>
              <a:t>Ratner</a:t>
            </a:r>
            <a:r>
              <a:rPr lang="fr-FR" sz="1000" dirty="0" smtClean="0"/>
              <a:t> RE, et al. </a:t>
            </a:r>
            <a:r>
              <a:rPr lang="fr-FR" sz="1000" dirty="0" err="1" smtClean="0"/>
              <a:t>Diabetes</a:t>
            </a:r>
            <a:r>
              <a:rPr lang="fr-FR" sz="1000" dirty="0" smtClean="0"/>
              <a:t> </a:t>
            </a:r>
            <a:r>
              <a:rPr lang="fr-FR" sz="1000" dirty="0" err="1" smtClean="0"/>
              <a:t>Obes</a:t>
            </a:r>
            <a:r>
              <a:rPr lang="fr-FR" sz="1000" dirty="0" smtClean="0"/>
              <a:t> </a:t>
            </a:r>
            <a:r>
              <a:rPr lang="fr-FR" sz="1000" dirty="0" err="1" smtClean="0"/>
              <a:t>Metab</a:t>
            </a:r>
            <a:r>
              <a:rPr lang="fr-FR" sz="1000" dirty="0" smtClean="0"/>
              <a:t> 2013;15:175–84</a:t>
            </a:r>
            <a:endParaRPr lang="fr-FR" sz="1000" dirty="0"/>
          </a:p>
        </p:txBody>
      </p:sp>
      <p:sp>
        <p:nvSpPr>
          <p:cNvPr id="5" name="Text Placeholder 4"/>
          <p:cNvSpPr>
            <a:spLocks noGrp="1"/>
          </p:cNvSpPr>
          <p:nvPr>
            <p:ph type="body" sz="quarter" idx="11"/>
          </p:nvPr>
        </p:nvSpPr>
        <p:spPr/>
        <p:txBody>
          <a:bodyPr/>
          <a:lstStyle/>
          <a:p>
            <a:r>
              <a:rPr lang="en-GB" dirty="0" smtClean="0">
                <a:solidFill>
                  <a:srgbClr val="002060"/>
                </a:solidFill>
              </a:rPr>
              <a:t>*Significant</a:t>
            </a:r>
            <a:endParaRPr lang="en-GB" dirty="0">
              <a:solidFill>
                <a:srgbClr val="002060"/>
              </a:solidFill>
            </a:endParaRPr>
          </a:p>
        </p:txBody>
      </p:sp>
      <p:sp>
        <p:nvSpPr>
          <p:cNvPr id="20" name="Rectangle 19"/>
          <p:cNvSpPr/>
          <p:nvPr/>
        </p:nvSpPr>
        <p:spPr>
          <a:xfrm>
            <a:off x="2413997" y="4911972"/>
            <a:ext cx="1148071"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0.68 *</a:t>
            </a:r>
          </a:p>
          <a:p>
            <a:pPr algn="ctr" defTabSz="914377"/>
            <a:r>
              <a:rPr lang="en-US" sz="1400" dirty="0">
                <a:solidFill>
                  <a:srgbClr val="FF0000"/>
                </a:solidFill>
                <a:cs typeface="Arial" panose="020B0604020202020204" pitchFamily="34" charset="0"/>
              </a:rPr>
              <a:t> (0.57–0.82)</a:t>
            </a:r>
          </a:p>
        </p:txBody>
      </p:sp>
      <p:sp>
        <p:nvSpPr>
          <p:cNvPr id="21" name="Rectangle 20"/>
          <p:cNvSpPr/>
          <p:nvPr/>
        </p:nvSpPr>
        <p:spPr>
          <a:xfrm>
            <a:off x="4156526" y="4152344"/>
            <a:ext cx="1098379"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0.81 </a:t>
            </a:r>
          </a:p>
          <a:p>
            <a:pPr algn="ctr" defTabSz="914377"/>
            <a:r>
              <a:rPr lang="en-US" sz="1400" dirty="0">
                <a:solidFill>
                  <a:srgbClr val="FF0000"/>
                </a:solidFill>
                <a:cs typeface="Arial" panose="020B0604020202020204" pitchFamily="34" charset="0"/>
              </a:rPr>
              <a:t>(0.64–1.02)</a:t>
            </a:r>
          </a:p>
        </p:txBody>
      </p:sp>
      <p:sp>
        <p:nvSpPr>
          <p:cNvPr id="22" name="Rectangle 21"/>
          <p:cNvSpPr/>
          <p:nvPr/>
        </p:nvSpPr>
        <p:spPr>
          <a:xfrm>
            <a:off x="5969461" y="5244187"/>
            <a:ext cx="1098379" cy="523220"/>
          </a:xfrm>
          <a:prstGeom prst="rect">
            <a:avLst/>
          </a:prstGeom>
        </p:spPr>
        <p:txBody>
          <a:bodyPr wrap="none">
            <a:spAutoFit/>
          </a:bodyPr>
          <a:lstStyle/>
          <a:p>
            <a:pPr algn="ctr" defTabSz="914377"/>
            <a:r>
              <a:rPr lang="en-US" sz="1400" dirty="0">
                <a:solidFill>
                  <a:srgbClr val="FF0000"/>
                </a:solidFill>
                <a:cs typeface="Arial" panose="020B0604020202020204" pitchFamily="34" charset="0"/>
              </a:rPr>
              <a:t>RR: 0.62 * </a:t>
            </a:r>
          </a:p>
          <a:p>
            <a:pPr algn="ctr" defTabSz="914377"/>
            <a:r>
              <a:rPr lang="en-US" sz="1400" dirty="0">
                <a:solidFill>
                  <a:srgbClr val="FF0000"/>
                </a:solidFill>
                <a:cs typeface="Arial" panose="020B0604020202020204" pitchFamily="34" charset="0"/>
              </a:rPr>
              <a:t>(0.49–0.78)</a:t>
            </a:r>
          </a:p>
        </p:txBody>
      </p:sp>
      <p:sp>
        <p:nvSpPr>
          <p:cNvPr id="23" name="Pentagon 22"/>
          <p:cNvSpPr/>
          <p:nvPr/>
        </p:nvSpPr>
        <p:spPr>
          <a:xfrm>
            <a:off x="990607" y="5824116"/>
            <a:ext cx="1359755" cy="576064"/>
          </a:xfrm>
          <a:prstGeom prst="homePlate">
            <a:avLst/>
          </a:prstGeom>
          <a:solidFill>
            <a:schemeClr val="accent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CA" sz="1200" b="1" i="1" dirty="0">
                <a:solidFill>
                  <a:prstClr val="white"/>
                </a:solidFill>
                <a:cs typeface="Arial" panose="020B0604020202020204" pitchFamily="34" charset="0"/>
              </a:rPr>
              <a:t>Clinical </a:t>
            </a:r>
          </a:p>
          <a:p>
            <a:pPr algn="ctr" defTabSz="914377"/>
            <a:r>
              <a:rPr lang="en-CA" sz="1200" b="1" i="1" dirty="0">
                <a:solidFill>
                  <a:prstClr val="white"/>
                </a:solidFill>
                <a:cs typeface="Arial" panose="020B0604020202020204" pitchFamily="34" charset="0"/>
              </a:rPr>
              <a:t>Implications</a:t>
            </a:r>
          </a:p>
        </p:txBody>
      </p:sp>
      <p:sp>
        <p:nvSpPr>
          <p:cNvPr id="25" name="TextBox 24"/>
          <p:cNvSpPr txBox="1"/>
          <p:nvPr/>
        </p:nvSpPr>
        <p:spPr>
          <a:xfrm>
            <a:off x="2367055" y="5715014"/>
            <a:ext cx="5383574" cy="461665"/>
          </a:xfrm>
          <a:prstGeom prst="rect">
            <a:avLst/>
          </a:prstGeom>
          <a:noFill/>
          <a:ln>
            <a:noFill/>
          </a:ln>
        </p:spPr>
        <p:txBody>
          <a:bodyPr wrap="square" rtlCol="0">
            <a:spAutoFit/>
          </a:bodyPr>
          <a:lstStyle/>
          <a:p>
            <a:pPr marL="180970" indent="-180970" defTabSz="914377">
              <a:buClr>
                <a:srgbClr val="44546A"/>
              </a:buClr>
              <a:buFont typeface="Arial" pitchFamily="34" charset="0"/>
              <a:buChar char="•"/>
            </a:pPr>
            <a:r>
              <a:rPr lang="en-CA" sz="1200" dirty="0" smtClean="0">
                <a:solidFill>
                  <a:srgbClr val="002060"/>
                </a:solidFill>
                <a:cs typeface="Arial" panose="020B0604020202020204" pitchFamily="34" charset="0"/>
              </a:rPr>
              <a:t>For </a:t>
            </a:r>
            <a:r>
              <a:rPr lang="en-CA" sz="1200" dirty="0">
                <a:solidFill>
                  <a:srgbClr val="002060"/>
                </a:solidFill>
                <a:cs typeface="Arial" panose="020B0604020202020204" pitchFamily="34" charset="0"/>
              </a:rPr>
              <a:t>every </a:t>
            </a:r>
            <a:r>
              <a:rPr lang="en-CA" sz="1200" b="1" dirty="0">
                <a:solidFill>
                  <a:srgbClr val="002060"/>
                </a:solidFill>
                <a:cs typeface="Arial" panose="020B0604020202020204" pitchFamily="34" charset="0"/>
              </a:rPr>
              <a:t>8 subjects </a:t>
            </a:r>
            <a:r>
              <a:rPr lang="en-CA" sz="1200" dirty="0">
                <a:solidFill>
                  <a:srgbClr val="002060"/>
                </a:solidFill>
                <a:cs typeface="Arial" panose="020B0604020202020204" pitchFamily="34" charset="0"/>
              </a:rPr>
              <a:t>initiated and treated with degludec instead of </a:t>
            </a:r>
            <a:r>
              <a:rPr lang="en-CA" sz="1200" dirty="0" smtClean="0">
                <a:solidFill>
                  <a:srgbClr val="002060"/>
                </a:solidFill>
                <a:cs typeface="Arial" panose="020B0604020202020204" pitchFamily="34" charset="0"/>
              </a:rPr>
              <a:t>Gla-100 </a:t>
            </a:r>
            <a:r>
              <a:rPr lang="en-CA" sz="1200" dirty="0">
                <a:solidFill>
                  <a:srgbClr val="002060"/>
                </a:solidFill>
                <a:cs typeface="Arial" panose="020B0604020202020204" pitchFamily="34" charset="0"/>
              </a:rPr>
              <a:t>for 1 </a:t>
            </a:r>
            <a:r>
              <a:rPr lang="en-CA" sz="1200" dirty="0" smtClean="0">
                <a:solidFill>
                  <a:srgbClr val="002060"/>
                </a:solidFill>
                <a:cs typeface="Arial" panose="020B0604020202020204" pitchFamily="34" charset="0"/>
              </a:rPr>
              <a:t>year,1 </a:t>
            </a:r>
            <a:r>
              <a:rPr lang="en-CA" sz="1200" b="1" dirty="0">
                <a:solidFill>
                  <a:srgbClr val="002060"/>
                </a:solidFill>
                <a:cs typeface="Arial" panose="020B0604020202020204" pitchFamily="34" charset="0"/>
              </a:rPr>
              <a:t>nocturnal</a:t>
            </a:r>
            <a:r>
              <a:rPr lang="en-CA" sz="1200" dirty="0">
                <a:solidFill>
                  <a:srgbClr val="002060"/>
                </a:solidFill>
                <a:cs typeface="Arial" panose="020B0604020202020204" pitchFamily="34" charset="0"/>
              </a:rPr>
              <a:t> confirmed episode will be avoided</a:t>
            </a:r>
          </a:p>
        </p:txBody>
      </p:sp>
      <p:sp>
        <p:nvSpPr>
          <p:cNvPr id="24" name="Text Placeholder 8"/>
          <p:cNvSpPr txBox="1">
            <a:spLocks/>
          </p:cNvSpPr>
          <p:nvPr/>
        </p:nvSpPr>
        <p:spPr>
          <a:xfrm>
            <a:off x="5018086" y="6248400"/>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fr-FR" sz="1067" dirty="0">
              <a:solidFill>
                <a:prstClr val="black"/>
              </a:solidFill>
            </a:endParaRPr>
          </a:p>
        </p:txBody>
      </p:sp>
      <p:sp>
        <p:nvSpPr>
          <p:cNvPr id="15" name="TextBox 14"/>
          <p:cNvSpPr txBox="1"/>
          <p:nvPr/>
        </p:nvSpPr>
        <p:spPr>
          <a:xfrm>
            <a:off x="112783" y="1874421"/>
            <a:ext cx="8834471" cy="408623"/>
          </a:xfrm>
          <a:prstGeom prst="roundRect">
            <a:avLst/>
          </a:prstGeom>
          <a:noFill/>
          <a:ln w="19050">
            <a:noFill/>
          </a:ln>
        </p:spPr>
        <p:txBody>
          <a:bodyPr wrap="none" rtlCol="0">
            <a:spAutoFit/>
          </a:bodyPr>
          <a:lstStyle/>
          <a:p>
            <a:pPr algn="ctr" defTabSz="914377"/>
            <a:r>
              <a:rPr lang="en-CA" b="1" u="sng" dirty="0">
                <a:solidFill>
                  <a:srgbClr val="CC3300"/>
                </a:solidFill>
                <a:cs typeface="Arial" panose="020B0604020202020204" pitchFamily="34" charset="0"/>
              </a:rPr>
              <a:t>Nocturnal (00:01–05:59 h)</a:t>
            </a:r>
            <a:r>
              <a:rPr lang="en-CA" b="1" dirty="0">
                <a:solidFill>
                  <a:srgbClr val="CC3300"/>
                </a:solidFill>
                <a:cs typeface="Arial" panose="020B0604020202020204" pitchFamily="34" charset="0"/>
              </a:rPr>
              <a:t> confirmed (</a:t>
            </a:r>
            <a:r>
              <a:rPr lang="en-GB" b="1" dirty="0">
                <a:solidFill>
                  <a:srgbClr val="CC3300"/>
                </a:solidFill>
                <a:cs typeface="Arial" panose="020B0604020202020204" pitchFamily="34" charset="0"/>
              </a:rPr>
              <a:t>BG &lt;3.1 </a:t>
            </a:r>
            <a:r>
              <a:rPr lang="en-GB" b="1" dirty="0" err="1">
                <a:solidFill>
                  <a:srgbClr val="CC3300"/>
                </a:solidFill>
                <a:cs typeface="Arial" panose="020B0604020202020204" pitchFamily="34" charset="0"/>
              </a:rPr>
              <a:t>mmol</a:t>
            </a:r>
            <a:r>
              <a:rPr lang="en-GB" b="1" dirty="0">
                <a:solidFill>
                  <a:srgbClr val="CC3300"/>
                </a:solidFill>
                <a:cs typeface="Arial" panose="020B0604020202020204" pitchFamily="34" charset="0"/>
              </a:rPr>
              <a:t>/L) or severe</a:t>
            </a:r>
            <a:r>
              <a:rPr lang="en-CA" b="1" dirty="0">
                <a:solidFill>
                  <a:srgbClr val="CC3300"/>
                </a:solidFill>
                <a:cs typeface="Arial" panose="020B0604020202020204" pitchFamily="34" charset="0"/>
              </a:rPr>
              <a:t> hypoglycemia</a:t>
            </a:r>
          </a:p>
        </p:txBody>
      </p:sp>
      <p:sp>
        <p:nvSpPr>
          <p:cNvPr id="16" name="TextBox 15"/>
          <p:cNvSpPr txBox="1"/>
          <p:nvPr/>
        </p:nvSpPr>
        <p:spPr>
          <a:xfrm rot="16200000">
            <a:off x="97836" y="4045604"/>
            <a:ext cx="2700951" cy="307777"/>
          </a:xfrm>
          <a:prstGeom prst="rect">
            <a:avLst/>
          </a:prstGeom>
          <a:noFill/>
        </p:spPr>
        <p:txBody>
          <a:bodyPr wrap="square" rtlCol="0">
            <a:spAutoFit/>
          </a:bodyPr>
          <a:lstStyle/>
          <a:p>
            <a:pPr algn="ctr" defTabSz="914377"/>
            <a:r>
              <a:rPr lang="en-CA" sz="1400" dirty="0">
                <a:solidFill>
                  <a:srgbClr val="002060"/>
                </a:solidFill>
                <a:cs typeface="Arial" panose="020B0604020202020204" pitchFamily="34" charset="0"/>
              </a:rPr>
              <a:t>Estimated RR reduction</a:t>
            </a:r>
          </a:p>
        </p:txBody>
      </p:sp>
      <p:cxnSp>
        <p:nvCxnSpPr>
          <p:cNvPr id="17" name="Straight Connector 16"/>
          <p:cNvCxnSpPr/>
          <p:nvPr/>
        </p:nvCxnSpPr>
        <p:spPr>
          <a:xfrm>
            <a:off x="3866478" y="2959874"/>
            <a:ext cx="0" cy="2384940"/>
          </a:xfrm>
          <a:prstGeom prst="line">
            <a:avLst/>
          </a:prstGeom>
          <a:noFill/>
          <a:ln w="28575" cap="flat" cmpd="sng" algn="ctr">
            <a:solidFill>
              <a:srgbClr val="596169"/>
            </a:solidFill>
            <a:prstDash val="dash"/>
          </a:ln>
          <a:effectLst/>
        </p:spPr>
      </p:cxnSp>
      <p:sp>
        <p:nvSpPr>
          <p:cNvPr id="18" name="TextBox 17"/>
          <p:cNvSpPr txBox="1"/>
          <p:nvPr/>
        </p:nvSpPr>
        <p:spPr>
          <a:xfrm>
            <a:off x="1909491" y="2691310"/>
            <a:ext cx="2129109"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(Baseline to 26 or 52 weeks)</a:t>
            </a:r>
          </a:p>
        </p:txBody>
      </p:sp>
      <p:sp>
        <p:nvSpPr>
          <p:cNvPr id="19" name="TextBox 18"/>
          <p:cNvSpPr txBox="1"/>
          <p:nvPr/>
        </p:nvSpPr>
        <p:spPr>
          <a:xfrm>
            <a:off x="3886200" y="2691310"/>
            <a:ext cx="1736373"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(Baseline to 15 weeks)</a:t>
            </a:r>
          </a:p>
        </p:txBody>
      </p:sp>
      <p:sp>
        <p:nvSpPr>
          <p:cNvPr id="27" name="TextBox 26"/>
          <p:cNvSpPr txBox="1"/>
          <p:nvPr/>
        </p:nvSpPr>
        <p:spPr>
          <a:xfrm>
            <a:off x="5715000" y="2691310"/>
            <a:ext cx="1556836" cy="276999"/>
          </a:xfrm>
          <a:prstGeom prst="rect">
            <a:avLst/>
          </a:prstGeom>
          <a:noFill/>
        </p:spPr>
        <p:txBody>
          <a:bodyPr wrap="none" rtlCol="0">
            <a:spAutoFit/>
          </a:bodyPr>
          <a:lstStyle/>
          <a:p>
            <a:pPr defTabSz="914377"/>
            <a:r>
              <a:rPr lang="en-GB" sz="1200" dirty="0">
                <a:solidFill>
                  <a:prstClr val="black">
                    <a:lumMod val="65000"/>
                    <a:lumOff val="35000"/>
                  </a:prstClr>
                </a:solidFill>
                <a:cs typeface="Arial" panose="020B0604020202020204" pitchFamily="34" charset="0"/>
              </a:rPr>
              <a:t>(16 weeks onwards)</a:t>
            </a:r>
          </a:p>
        </p:txBody>
      </p:sp>
      <p:sp>
        <p:nvSpPr>
          <p:cNvPr id="28" name="TextBox 27"/>
          <p:cNvSpPr txBox="1"/>
          <p:nvPr/>
        </p:nvSpPr>
        <p:spPr>
          <a:xfrm>
            <a:off x="3352800" y="64008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Rounded Rectangle 28"/>
          <p:cNvSpPr/>
          <p:nvPr/>
        </p:nvSpPr>
        <p:spPr>
          <a:xfrm>
            <a:off x="641586" y="409407"/>
            <a:ext cx="7776864" cy="10227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endParaRPr lang="en-US" sz="2800" b="1" dirty="0" smtClean="0">
              <a:solidFill>
                <a:srgbClr val="FFFF00"/>
              </a:solidFill>
              <a:effectLst>
                <a:outerShdw blurRad="38100" dist="38100" dir="2700000" algn="tl">
                  <a:srgbClr val="000000">
                    <a:alpha val="43137"/>
                  </a:srgbClr>
                </a:outerShdw>
              </a:effectLst>
            </a:endParaRPr>
          </a:p>
          <a:p>
            <a:pPr lvl="0" algn="ctr"/>
            <a:r>
              <a:rPr lang="en-US" sz="2800" b="1" dirty="0" err="1" smtClean="0">
                <a:solidFill>
                  <a:srgbClr val="FFFF00"/>
                </a:solidFill>
                <a:effectLst>
                  <a:outerShdw blurRad="38100" dist="38100" dir="2700000" algn="tl">
                    <a:srgbClr val="000000">
                      <a:alpha val="43137"/>
                    </a:srgbClr>
                  </a:outerShdw>
                </a:effectLst>
              </a:rPr>
              <a:t>IDeg</a:t>
            </a:r>
            <a:r>
              <a:rPr lang="en-US" sz="2800" b="1" dirty="0" smtClean="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Nocturnal </a:t>
            </a:r>
            <a:r>
              <a:rPr lang="en-US" sz="2800" b="1" dirty="0" smtClean="0">
                <a:solidFill>
                  <a:srgbClr val="FFFF00"/>
                </a:solidFill>
                <a:effectLst>
                  <a:outerShdw blurRad="38100" dist="38100" dir="2700000" algn="tl">
                    <a:srgbClr val="000000">
                      <a:alpha val="43137"/>
                    </a:srgbClr>
                  </a:outerShdw>
                </a:effectLst>
                <a:latin typeface="Calibri" panose="020F0502020204030204" pitchFamily="34" charset="0"/>
              </a:rPr>
              <a:t>hypoglycemia </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vs. </a:t>
            </a:r>
            <a:r>
              <a:rPr lang="en-US" sz="2800" b="1" dirty="0" err="1">
                <a:solidFill>
                  <a:srgbClr val="FFFF00"/>
                </a:solidFill>
                <a:effectLst>
                  <a:outerShdw blurRad="38100" dist="38100" dir="2700000" algn="tl">
                    <a:srgbClr val="000000">
                      <a:alpha val="43137"/>
                    </a:srgbClr>
                  </a:outerShdw>
                </a:effectLst>
                <a:latin typeface="Calibri" panose="020F0502020204030204" pitchFamily="34" charset="0"/>
              </a:rPr>
              <a:t>Gla</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 100</a:t>
            </a:r>
          </a:p>
          <a:p>
            <a:pPr lvl="0" algn="ctr"/>
            <a:r>
              <a:rPr lang="en-US" sz="2000" b="1" dirty="0">
                <a:solidFill>
                  <a:srgbClr val="FFFF00"/>
                </a:solidFill>
                <a:effectLst>
                  <a:outerShdw blurRad="38100" dist="38100" dir="2700000" algn="tl">
                    <a:srgbClr val="000000">
                      <a:alpha val="43137"/>
                    </a:srgbClr>
                  </a:outerShdw>
                </a:effectLst>
                <a:latin typeface="Calibri" panose="020F0502020204030204" pitchFamily="34" charset="0"/>
              </a:rPr>
              <a:t>Meta analysis of </a:t>
            </a:r>
            <a:r>
              <a:rPr lang="en-US" sz="2000" b="1" dirty="0" err="1">
                <a:solidFill>
                  <a:srgbClr val="FFFF00"/>
                </a:solidFill>
                <a:effectLst>
                  <a:outerShdw blurRad="38100" dist="38100" dir="2700000" algn="tl">
                    <a:srgbClr val="000000">
                      <a:alpha val="43137"/>
                    </a:srgbClr>
                  </a:outerShdw>
                </a:effectLst>
                <a:latin typeface="Calibri" panose="020F0502020204030204" pitchFamily="34" charset="0"/>
              </a:rPr>
              <a:t>phaseIII</a:t>
            </a:r>
            <a:r>
              <a:rPr lang="en-US" sz="2000" b="1" dirty="0">
                <a:solidFill>
                  <a:srgbClr val="FFFF00"/>
                </a:solidFill>
                <a:effectLst>
                  <a:outerShdw blurRad="38100" dist="38100" dir="2700000" algn="tl">
                    <a:srgbClr val="000000">
                      <a:alpha val="43137"/>
                    </a:srgbClr>
                  </a:outerShdw>
                </a:effectLst>
                <a:latin typeface="Calibri" panose="020F0502020204030204" pitchFamily="34" charset="0"/>
              </a:rPr>
              <a:t> trial in T2DM patients</a:t>
            </a:r>
          </a:p>
          <a:p>
            <a:pPr algn="ct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41733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p:txBody>
          <a:bodyPr/>
          <a:lstStyle/>
          <a:p>
            <a:r>
              <a:rPr lang="en-GB" sz="2000" b="1" dirty="0" err="1" smtClean="0">
                <a:solidFill>
                  <a:srgbClr val="C00000"/>
                </a:solidFill>
              </a:rPr>
              <a:t>IDeg</a:t>
            </a:r>
            <a:r>
              <a:rPr lang="en-GB" sz="2000" dirty="0" smtClean="0">
                <a:solidFill>
                  <a:srgbClr val="C00000"/>
                </a:solidFill>
              </a:rPr>
              <a:t> (BEGIN Basal-Bolus Type 1)</a:t>
            </a:r>
          </a:p>
          <a:p>
            <a:endParaRPr lang="en-GB" sz="2000" baseline="30000" dirty="0" smtClean="0">
              <a:solidFill>
                <a:srgbClr val="C00000"/>
              </a:solidFill>
            </a:endParaRPr>
          </a:p>
          <a:p>
            <a:pPr lvl="1"/>
            <a:r>
              <a:rPr lang="en-GB" sz="1800" dirty="0" smtClean="0">
                <a:solidFill>
                  <a:srgbClr val="002060"/>
                </a:solidFill>
              </a:rPr>
              <a:t>Overall </a:t>
            </a:r>
            <a:r>
              <a:rPr lang="en-GB" sz="1800" dirty="0" err="1" smtClean="0">
                <a:solidFill>
                  <a:srgbClr val="002060"/>
                </a:solidFill>
              </a:rPr>
              <a:t>hypoglycemia</a:t>
            </a:r>
            <a:r>
              <a:rPr lang="en-GB" sz="1800" dirty="0" smtClean="0">
                <a:solidFill>
                  <a:srgbClr val="002060"/>
                </a:solidFill>
              </a:rPr>
              <a:t> and severe </a:t>
            </a:r>
            <a:r>
              <a:rPr lang="en-GB" sz="1800" dirty="0" err="1" smtClean="0">
                <a:solidFill>
                  <a:srgbClr val="002060"/>
                </a:solidFill>
              </a:rPr>
              <a:t>hypoglycemia</a:t>
            </a:r>
            <a:r>
              <a:rPr lang="en-GB" sz="1800" dirty="0" smtClean="0">
                <a:solidFill>
                  <a:srgbClr val="002060"/>
                </a:solidFill>
              </a:rPr>
              <a:t> were </a:t>
            </a:r>
            <a:r>
              <a:rPr lang="en-GB" sz="1800" dirty="0" smtClean="0">
                <a:solidFill>
                  <a:schemeClr val="accent5">
                    <a:lumMod val="75000"/>
                  </a:schemeClr>
                </a:solidFill>
              </a:rPr>
              <a:t>similar</a:t>
            </a:r>
            <a:r>
              <a:rPr lang="en-GB" sz="1800" dirty="0" smtClean="0">
                <a:solidFill>
                  <a:srgbClr val="002060"/>
                </a:solidFill>
              </a:rPr>
              <a:t> in both groups.</a:t>
            </a:r>
          </a:p>
          <a:p>
            <a:pPr lvl="1">
              <a:buNone/>
            </a:pPr>
            <a:endParaRPr lang="en-GB" sz="1800" dirty="0" smtClean="0">
              <a:solidFill>
                <a:srgbClr val="002060"/>
              </a:solidFill>
            </a:endParaRPr>
          </a:p>
          <a:p>
            <a:pPr lvl="1">
              <a:spcAft>
                <a:spcPts val="3200"/>
              </a:spcAft>
            </a:pPr>
            <a:r>
              <a:rPr lang="en-GB" sz="1800" dirty="0" smtClean="0">
                <a:solidFill>
                  <a:srgbClr val="002060"/>
                </a:solidFill>
              </a:rPr>
              <a:t>Nocturnal </a:t>
            </a:r>
            <a:r>
              <a:rPr lang="en-GB" sz="1800" dirty="0" err="1" smtClean="0">
                <a:solidFill>
                  <a:srgbClr val="002060"/>
                </a:solidFill>
              </a:rPr>
              <a:t>hypoglycemia</a:t>
            </a:r>
            <a:r>
              <a:rPr lang="en-GB" sz="1800" dirty="0" smtClean="0">
                <a:solidFill>
                  <a:srgbClr val="002060"/>
                </a:solidFill>
              </a:rPr>
              <a:t>: </a:t>
            </a:r>
            <a:r>
              <a:rPr lang="en-GB" sz="1800" dirty="0" smtClean="0">
                <a:solidFill>
                  <a:schemeClr val="accent5">
                    <a:lumMod val="75000"/>
                  </a:schemeClr>
                </a:solidFill>
              </a:rPr>
              <a:t>25% lower rate </a:t>
            </a:r>
            <a:r>
              <a:rPr lang="en-GB" sz="1800" dirty="0" smtClean="0">
                <a:solidFill>
                  <a:srgbClr val="002060"/>
                </a:solidFill>
              </a:rPr>
              <a:t>with </a:t>
            </a:r>
            <a:r>
              <a:rPr lang="en-GB" sz="1800" dirty="0" err="1" smtClean="0">
                <a:solidFill>
                  <a:srgbClr val="002060"/>
                </a:solidFill>
              </a:rPr>
              <a:t>IDeg</a:t>
            </a:r>
            <a:r>
              <a:rPr lang="en-GB" sz="1800" dirty="0" smtClean="0">
                <a:solidFill>
                  <a:srgbClr val="002060"/>
                </a:solidFill>
              </a:rPr>
              <a:t> compared with Gla-100. </a:t>
            </a:r>
            <a:br>
              <a:rPr lang="en-GB" sz="1800" dirty="0" smtClean="0">
                <a:solidFill>
                  <a:srgbClr val="002060"/>
                </a:solidFill>
              </a:rPr>
            </a:br>
            <a:endParaRPr lang="en-GB" sz="1800" baseline="30000" dirty="0" smtClean="0">
              <a:solidFill>
                <a:srgbClr val="002060"/>
              </a:solidFill>
            </a:endParaRPr>
          </a:p>
          <a:p>
            <a:pPr lvl="1"/>
            <a:endParaRPr lang="en-GB" dirty="0"/>
          </a:p>
        </p:txBody>
      </p:sp>
      <p:sp>
        <p:nvSpPr>
          <p:cNvPr id="19" name="Text Placeholder 18"/>
          <p:cNvSpPr>
            <a:spLocks noGrp="1"/>
          </p:cNvSpPr>
          <p:nvPr>
            <p:ph type="body" sz="quarter" idx="10"/>
          </p:nvPr>
        </p:nvSpPr>
        <p:spPr>
          <a:xfrm>
            <a:off x="4267200" y="5791201"/>
            <a:ext cx="4648200" cy="609600"/>
          </a:xfrm>
        </p:spPr>
        <p:txBody>
          <a:bodyPr/>
          <a:lstStyle/>
          <a:p>
            <a:pPr marL="228600" indent="-228600"/>
            <a:r>
              <a:rPr lang="en-GB" sz="1000" dirty="0" smtClean="0"/>
              <a:t>Heller S, et al. Lancet 2012;379:1489–97</a:t>
            </a:r>
          </a:p>
        </p:txBody>
      </p:sp>
      <p:sp>
        <p:nvSpPr>
          <p:cNvPr id="6" name="TextBox 5"/>
          <p:cNvSpPr txBox="1"/>
          <p:nvPr/>
        </p:nvSpPr>
        <p:spPr>
          <a:xfrm>
            <a:off x="3352800" y="6477000"/>
            <a:ext cx="23622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838200" y="395066"/>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rPr>
              <a:t>IDeg</a:t>
            </a:r>
            <a:r>
              <a:rPr lang="en-US" sz="32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Hypoglycemia in T1DM</a:t>
            </a:r>
            <a:endParaRPr lang="en-US" sz="2800" b="1" dirty="0">
              <a:solidFill>
                <a:srgbClr val="FFFF00"/>
              </a:solidFill>
              <a:effectLst>
                <a:outerShdw blurRad="38100" dist="38100" dir="2700000" algn="tl">
                  <a:srgbClr val="000000">
                    <a:alpha val="43137"/>
                  </a:srgbClr>
                </a:outerShdw>
              </a:effectLst>
            </a:endParaRPr>
          </a:p>
        </p:txBody>
      </p:sp>
      <p:sp>
        <p:nvSpPr>
          <p:cNvPr id="2" name="Rounded Rectangle 1"/>
          <p:cNvSpPr/>
          <p:nvPr/>
        </p:nvSpPr>
        <p:spPr>
          <a:xfrm>
            <a:off x="152400" y="1752600"/>
            <a:ext cx="8588374" cy="2746375"/>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580657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val 15"/>
          <p:cNvSpPr/>
          <p:nvPr/>
        </p:nvSpPr>
        <p:spPr>
          <a:xfrm>
            <a:off x="430124" y="2116342"/>
            <a:ext cx="2588063" cy="3450751"/>
          </a:xfrm>
          <a:prstGeom prst="ellipse">
            <a:avLst/>
          </a:prstGeom>
          <a:solidFill>
            <a:schemeClr val="tx2"/>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914377">
              <a:spcAft>
                <a:spcPts val="1600"/>
              </a:spcAft>
            </a:pPr>
            <a:r>
              <a:rPr lang="en-GB" sz="1600" dirty="0">
                <a:solidFill>
                  <a:srgbClr val="FFFF00"/>
                </a:solidFill>
                <a:effectLst>
                  <a:outerShdw blurRad="38100" dist="38100" dir="2700000" algn="tl">
                    <a:srgbClr val="000000">
                      <a:alpha val="43137"/>
                    </a:srgbClr>
                  </a:outerShdw>
                </a:effectLst>
              </a:rPr>
              <a:t>During a period of 24 hours with once-daily treatment, exposure of </a:t>
            </a:r>
            <a:r>
              <a:rPr lang="en-GB" sz="1600" dirty="0" err="1">
                <a:solidFill>
                  <a:srgbClr val="FFFF00"/>
                </a:solidFill>
                <a:effectLst>
                  <a:outerShdw blurRad="38100" dist="38100" dir="2700000" algn="tl">
                    <a:srgbClr val="000000">
                      <a:alpha val="43137"/>
                    </a:srgbClr>
                  </a:outerShdw>
                </a:effectLst>
              </a:rPr>
              <a:t>IDeg</a:t>
            </a:r>
            <a:r>
              <a:rPr lang="en-GB" sz="1600" dirty="0">
                <a:solidFill>
                  <a:srgbClr val="FFFF00"/>
                </a:solidFill>
                <a:effectLst>
                  <a:outerShdw blurRad="38100" dist="38100" dir="2700000" algn="tl">
                    <a:srgbClr val="000000">
                      <a:alpha val="43137"/>
                    </a:srgbClr>
                  </a:outerShdw>
                </a:effectLst>
              </a:rPr>
              <a:t> is evenly distributed between the first and second </a:t>
            </a:r>
            <a:br>
              <a:rPr lang="en-GB" sz="1600" dirty="0">
                <a:solidFill>
                  <a:srgbClr val="FFFF00"/>
                </a:solidFill>
                <a:effectLst>
                  <a:outerShdw blurRad="38100" dist="38100" dir="2700000" algn="tl">
                    <a:srgbClr val="000000">
                      <a:alpha val="43137"/>
                    </a:srgbClr>
                  </a:outerShdw>
                </a:effectLst>
              </a:rPr>
            </a:br>
            <a:r>
              <a:rPr lang="en-GB" sz="1600" dirty="0">
                <a:solidFill>
                  <a:srgbClr val="FFFF00"/>
                </a:solidFill>
                <a:effectLst>
                  <a:outerShdw blurRad="38100" dist="38100" dir="2700000" algn="tl">
                    <a:srgbClr val="000000">
                      <a:alpha val="43137"/>
                    </a:srgbClr>
                  </a:outerShdw>
                </a:effectLst>
              </a:rPr>
              <a:t>12 hours</a:t>
            </a:r>
            <a:endParaRPr lang="en-CA" sz="1600" baseline="30000" dirty="0">
              <a:solidFill>
                <a:srgbClr val="FFFF00"/>
              </a:solidFill>
              <a:effectLst>
                <a:outerShdw blurRad="38100" dist="38100" dir="2700000" algn="tl">
                  <a:srgbClr val="000000">
                    <a:alpha val="43137"/>
                  </a:srgbClr>
                </a:outerShdw>
              </a:effectLst>
              <a:cs typeface="Arial" panose="020B0604020202020204" pitchFamily="34" charset="0"/>
            </a:endParaRPr>
          </a:p>
        </p:txBody>
      </p:sp>
      <p:sp>
        <p:nvSpPr>
          <p:cNvPr id="17" name="Oval 16"/>
          <p:cNvSpPr/>
          <p:nvPr/>
        </p:nvSpPr>
        <p:spPr>
          <a:xfrm>
            <a:off x="3124200" y="2077689"/>
            <a:ext cx="2770841" cy="3528057"/>
          </a:xfrm>
          <a:prstGeom prst="ellipse">
            <a:avLst/>
          </a:prstGeom>
          <a:solidFill>
            <a:schemeClr val="accent1"/>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defTabSz="914377"/>
            <a:r>
              <a:rPr lang="en-CA" sz="1600" dirty="0" smtClean="0">
                <a:solidFill>
                  <a:schemeClr val="bg1"/>
                </a:solidFill>
                <a:effectLst>
                  <a:outerShdw blurRad="38100" dist="38100" dir="2700000" algn="tl">
                    <a:srgbClr val="000000">
                      <a:alpha val="43137"/>
                    </a:srgbClr>
                  </a:outerShdw>
                </a:effectLst>
              </a:rPr>
              <a:t> </a:t>
            </a:r>
            <a:r>
              <a:rPr lang="en-CA" sz="1600" dirty="0" err="1" smtClean="0">
                <a:solidFill>
                  <a:srgbClr val="FFFF00"/>
                </a:solidFill>
                <a:effectLst>
                  <a:outerShdw blurRad="38100" dist="38100" dir="2700000" algn="tl">
                    <a:srgbClr val="000000">
                      <a:alpha val="43137"/>
                    </a:srgbClr>
                  </a:outerShdw>
                </a:effectLst>
              </a:rPr>
              <a:t>IDeg</a:t>
            </a:r>
            <a:r>
              <a:rPr lang="en-CA" sz="1600" dirty="0" smtClean="0">
                <a:solidFill>
                  <a:srgbClr val="FFFF00"/>
                </a:solidFill>
                <a:effectLst>
                  <a:outerShdw blurRad="38100" dist="38100" dir="2700000" algn="tl">
                    <a:srgbClr val="000000">
                      <a:alpha val="43137"/>
                    </a:srgbClr>
                  </a:outerShdw>
                </a:effectLst>
              </a:rPr>
              <a:t> </a:t>
            </a:r>
            <a:r>
              <a:rPr lang="en-CA" sz="1600" dirty="0">
                <a:solidFill>
                  <a:srgbClr val="FFFF00"/>
                </a:solidFill>
                <a:effectLst>
                  <a:outerShdw blurRad="38100" dist="38100" dir="2700000" algn="tl">
                    <a:srgbClr val="000000">
                      <a:alpha val="43137"/>
                    </a:srgbClr>
                  </a:outerShdw>
                </a:effectLst>
              </a:rPr>
              <a:t>vs. Gla-100 </a:t>
            </a:r>
            <a:r>
              <a:rPr lang="en-CA" sz="1600" dirty="0" smtClean="0">
                <a:solidFill>
                  <a:srgbClr val="FFFF00"/>
                </a:solidFill>
                <a:effectLst>
                  <a:outerShdw blurRad="38100" dist="38100" dir="2700000" algn="tl">
                    <a:srgbClr val="000000">
                      <a:alpha val="43137"/>
                    </a:srgbClr>
                  </a:outerShdw>
                </a:effectLst>
              </a:rPr>
              <a:t> exhibited</a:t>
            </a:r>
            <a:r>
              <a:rPr lang="en-CA" sz="1600" dirty="0">
                <a:solidFill>
                  <a:srgbClr val="FFFF00"/>
                </a:solidFill>
                <a:effectLst>
                  <a:outerShdw blurRad="38100" dist="38100" dir="2700000" algn="tl">
                    <a:srgbClr val="000000">
                      <a:alpha val="43137"/>
                    </a:srgbClr>
                  </a:outerShdw>
                </a:effectLst>
              </a:rPr>
              <a:t>:</a:t>
            </a:r>
          </a:p>
          <a:p>
            <a:pPr marL="294210" indent="-294210" defTabSz="914377">
              <a:buFont typeface="Wingdings" panose="05000000000000000000" pitchFamily="2" charset="2"/>
              <a:buChar char="§"/>
            </a:pPr>
            <a:r>
              <a:rPr lang="en-CA" sz="1600" dirty="0">
                <a:solidFill>
                  <a:srgbClr val="FFFF00"/>
                </a:solidFill>
                <a:effectLst>
                  <a:outerShdw blurRad="38100" dist="38100" dir="2700000" algn="tl">
                    <a:srgbClr val="000000">
                      <a:alpha val="43137"/>
                    </a:srgbClr>
                  </a:outerShdw>
                </a:effectLst>
              </a:rPr>
              <a:t>Similar glycemic control as defined by HbA1c when assessed over a period of 6–12 months</a:t>
            </a:r>
          </a:p>
          <a:p>
            <a:pPr marL="294210" indent="-294210" defTabSz="914377">
              <a:spcAft>
                <a:spcPts val="1600"/>
              </a:spcAft>
              <a:buFont typeface="Wingdings" panose="05000000000000000000" pitchFamily="2" charset="2"/>
              <a:buChar char="§"/>
            </a:pPr>
            <a:r>
              <a:rPr lang="en-CA" sz="1600" dirty="0">
                <a:solidFill>
                  <a:srgbClr val="FFFF00"/>
                </a:solidFill>
                <a:effectLst>
                  <a:outerShdw blurRad="38100" dist="38100" dir="2700000" algn="tl">
                    <a:srgbClr val="000000">
                      <a:alpha val="43137"/>
                    </a:srgbClr>
                  </a:outerShdw>
                </a:effectLst>
              </a:rPr>
              <a:t>Similar weight changes</a:t>
            </a:r>
          </a:p>
        </p:txBody>
      </p:sp>
      <p:sp>
        <p:nvSpPr>
          <p:cNvPr id="18" name="Oval 17"/>
          <p:cNvSpPr/>
          <p:nvPr/>
        </p:nvSpPr>
        <p:spPr>
          <a:xfrm>
            <a:off x="6125863" y="2116342"/>
            <a:ext cx="2588063" cy="3450751"/>
          </a:xfrm>
          <a:prstGeom prst="ellipse">
            <a:avLst/>
          </a:prstGeom>
          <a:solidFill>
            <a:schemeClr val="tx2"/>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914377"/>
            <a:r>
              <a:rPr lang="en-GB" sz="2000" dirty="0">
                <a:solidFill>
                  <a:srgbClr val="FFFF00"/>
                </a:solidFill>
                <a:effectLst>
                  <a:outerShdw blurRad="38100" dist="38100" dir="2700000" algn="tl">
                    <a:srgbClr val="000000">
                      <a:alpha val="43137"/>
                    </a:srgbClr>
                  </a:outerShdw>
                </a:effectLst>
              </a:rPr>
              <a:t>Insulin </a:t>
            </a:r>
            <a:r>
              <a:rPr lang="en-GB" sz="2000" dirty="0" err="1">
                <a:solidFill>
                  <a:srgbClr val="FFFF00"/>
                </a:solidFill>
                <a:effectLst>
                  <a:outerShdw blurRad="38100" dist="38100" dir="2700000" algn="tl">
                    <a:srgbClr val="000000">
                      <a:alpha val="43137"/>
                    </a:srgbClr>
                  </a:outerShdw>
                </a:effectLst>
              </a:rPr>
              <a:t>Degludec</a:t>
            </a:r>
            <a:r>
              <a:rPr lang="en-GB" sz="2000" dirty="0">
                <a:solidFill>
                  <a:srgbClr val="FFFF00"/>
                </a:solidFill>
                <a:effectLst>
                  <a:outerShdw blurRad="38100" dist="38100" dir="2700000" algn="tl">
                    <a:srgbClr val="000000">
                      <a:alpha val="43137"/>
                    </a:srgbClr>
                  </a:outerShdw>
                </a:effectLst>
              </a:rPr>
              <a:t> achieved significantly lower hypoglycaemia vs </a:t>
            </a:r>
            <a:r>
              <a:rPr lang="en-GB" sz="2000" dirty="0" err="1">
                <a:solidFill>
                  <a:srgbClr val="FFFF00"/>
                </a:solidFill>
                <a:effectLst>
                  <a:outerShdw blurRad="38100" dist="38100" dir="2700000" algn="tl">
                    <a:srgbClr val="000000">
                      <a:alpha val="43137"/>
                    </a:srgbClr>
                  </a:outerShdw>
                </a:effectLst>
              </a:rPr>
              <a:t>Glargine</a:t>
            </a:r>
            <a:endParaRPr lang="en-CA" sz="1867"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3352800" y="6400800"/>
            <a:ext cx="24384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838200" y="395066"/>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rPr>
              <a:t>IDeg</a:t>
            </a:r>
            <a:r>
              <a:rPr lang="en-US" sz="3200" b="1" dirty="0" smtClean="0">
                <a:solidFill>
                  <a:srgbClr val="FFFF00"/>
                </a:solidFill>
                <a:effectLst>
                  <a:outerShdw blurRad="38100" dist="38100" dir="2700000" algn="tl">
                    <a:srgbClr val="000000">
                      <a:alpha val="43137"/>
                    </a:srgbClr>
                  </a:outerShdw>
                </a:effectLst>
              </a:rPr>
              <a:t>: Summary</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7852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2/3*#ppt_w"/>
                                          </p:val>
                                        </p:tav>
                                        <p:tav tm="100000">
                                          <p:val>
                                            <p:strVal val="#ppt_w"/>
                                          </p:val>
                                        </p:tav>
                                      </p:tavLst>
                                    </p:anim>
                                    <p:anim calcmode="lin" valueType="num">
                                      <p:cBhvr>
                                        <p:cTn id="8" dur="500" fill="hold"/>
                                        <p:tgtEl>
                                          <p:spTgt spid="16"/>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2/3*#ppt_w"/>
                                          </p:val>
                                        </p:tav>
                                        <p:tav tm="100000">
                                          <p:val>
                                            <p:strVal val="#ppt_w"/>
                                          </p:val>
                                        </p:tav>
                                      </p:tavLst>
                                    </p:anim>
                                    <p:anim calcmode="lin" valueType="num">
                                      <p:cBhvr>
                                        <p:cTn id="13" dur="500" fill="hold"/>
                                        <p:tgtEl>
                                          <p:spTgt spid="17"/>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strVal val="2/3*#ppt_w"/>
                                          </p:val>
                                        </p:tav>
                                        <p:tav tm="100000">
                                          <p:val>
                                            <p:strVal val="#ppt_w"/>
                                          </p:val>
                                        </p:tav>
                                      </p:tavLst>
                                    </p:anim>
                                    <p:anim calcmode="lin" valueType="num">
                                      <p:cBhvr>
                                        <p:cTn id="18" dur="500" fill="hold"/>
                                        <p:tgtEl>
                                          <p:spTgt spid="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32" y="2057400"/>
            <a:ext cx="8229600" cy="4525963"/>
          </a:xfrm>
        </p:spPr>
        <p:txBody>
          <a:bodyPr/>
          <a:lstStyle/>
          <a:p>
            <a:r>
              <a:rPr lang="en-US" sz="2000" dirty="0">
                <a:solidFill>
                  <a:srgbClr val="002060"/>
                </a:solidFill>
              </a:rPr>
              <a:t>During a period of 24 hours with once-daily treatment, exposure of </a:t>
            </a:r>
            <a:r>
              <a:rPr lang="en-US" sz="2000" dirty="0" err="1">
                <a:solidFill>
                  <a:srgbClr val="002060"/>
                </a:solidFill>
              </a:rPr>
              <a:t>IDeg</a:t>
            </a:r>
            <a:r>
              <a:rPr lang="en-US" sz="2000" dirty="0">
                <a:solidFill>
                  <a:srgbClr val="002060"/>
                </a:solidFill>
              </a:rPr>
              <a:t> is evenly distributed between the first and second </a:t>
            </a:r>
            <a:r>
              <a:rPr lang="en-US" sz="2000" dirty="0" smtClean="0">
                <a:solidFill>
                  <a:srgbClr val="002060"/>
                </a:solidFill>
              </a:rPr>
              <a:t>12 hours.</a:t>
            </a:r>
          </a:p>
          <a:p>
            <a:r>
              <a:rPr lang="en-US" sz="2000" dirty="0">
                <a:solidFill>
                  <a:srgbClr val="002060"/>
                </a:solidFill>
              </a:rPr>
              <a:t>Similar glycemic control as defined by </a:t>
            </a:r>
            <a:r>
              <a:rPr lang="en-US" sz="2000" dirty="0" smtClean="0">
                <a:solidFill>
                  <a:srgbClr val="002060"/>
                </a:solidFill>
              </a:rPr>
              <a:t>HbA1c.</a:t>
            </a:r>
          </a:p>
          <a:p>
            <a:r>
              <a:rPr lang="en-US" sz="2000" dirty="0">
                <a:solidFill>
                  <a:srgbClr val="002060"/>
                </a:solidFill>
              </a:rPr>
              <a:t>S</a:t>
            </a:r>
            <a:r>
              <a:rPr lang="en-US" sz="2000" dirty="0" smtClean="0">
                <a:solidFill>
                  <a:srgbClr val="002060"/>
                </a:solidFill>
              </a:rPr>
              <a:t>ignificantly </a:t>
            </a:r>
            <a:r>
              <a:rPr lang="en-US" sz="2000" dirty="0">
                <a:solidFill>
                  <a:srgbClr val="002060"/>
                </a:solidFill>
              </a:rPr>
              <a:t>lower </a:t>
            </a:r>
            <a:r>
              <a:rPr lang="en-US" sz="2000" dirty="0" err="1" smtClean="0">
                <a:solidFill>
                  <a:srgbClr val="002060"/>
                </a:solidFill>
              </a:rPr>
              <a:t>hypoglycaemia</a:t>
            </a:r>
            <a:r>
              <a:rPr lang="en-US" sz="2000" dirty="0" smtClean="0">
                <a:solidFill>
                  <a:srgbClr val="002060"/>
                </a:solidFill>
              </a:rPr>
              <a:t>.</a:t>
            </a:r>
          </a:p>
          <a:p>
            <a:r>
              <a:rPr lang="en-US" sz="2000" dirty="0" smtClean="0">
                <a:solidFill>
                  <a:srgbClr val="002060"/>
                </a:solidFill>
              </a:rPr>
              <a:t>Flexibility for injection time. </a:t>
            </a:r>
          </a:p>
          <a:p>
            <a:r>
              <a:rPr lang="en-US" sz="2000" dirty="0">
                <a:solidFill>
                  <a:srgbClr val="002060"/>
                </a:solidFill>
              </a:rPr>
              <a:t>Beneficial for those patients who require twice-daily dosing to maintain full basal insulin coverage</a:t>
            </a:r>
            <a:r>
              <a:rPr lang="en-US" sz="2000" dirty="0" smtClean="0">
                <a:solidFill>
                  <a:srgbClr val="002060"/>
                </a:solidFill>
              </a:rPr>
              <a:t>.</a:t>
            </a:r>
          </a:p>
          <a:p>
            <a:r>
              <a:rPr lang="en-US" sz="2000" dirty="0" smtClean="0">
                <a:solidFill>
                  <a:srgbClr val="002060"/>
                </a:solidFill>
              </a:rPr>
              <a:t>Up- concentrated for lower</a:t>
            </a:r>
            <a:r>
              <a:rPr lang="en-US" sz="2000" b="1" dirty="0">
                <a:solidFill>
                  <a:srgbClr val="002060"/>
                </a:solidFill>
              </a:rPr>
              <a:t> </a:t>
            </a:r>
            <a:r>
              <a:rPr lang="en-US" sz="2000" dirty="0" smtClean="0">
                <a:solidFill>
                  <a:srgbClr val="002060"/>
                </a:solidFill>
              </a:rPr>
              <a:t>volume( </a:t>
            </a:r>
            <a:r>
              <a:rPr lang="en-US" sz="2000" dirty="0" err="1" smtClean="0">
                <a:solidFill>
                  <a:srgbClr val="002060"/>
                </a:solidFill>
              </a:rPr>
              <a:t>IDeg</a:t>
            </a:r>
            <a:r>
              <a:rPr lang="en-US" sz="2000" dirty="0" smtClean="0">
                <a:solidFill>
                  <a:srgbClr val="002060"/>
                </a:solidFill>
              </a:rPr>
              <a:t> U200 ).</a:t>
            </a:r>
          </a:p>
          <a:p>
            <a:r>
              <a:rPr lang="en-GB" sz="2000" dirty="0" smtClean="0">
                <a:solidFill>
                  <a:srgbClr val="002060"/>
                </a:solidFill>
              </a:rPr>
              <a:t>Co-formulated </a:t>
            </a:r>
            <a:r>
              <a:rPr lang="en-GB" sz="2000" dirty="0">
                <a:solidFill>
                  <a:srgbClr val="002060"/>
                </a:solidFill>
              </a:rPr>
              <a:t>with GLP-1 </a:t>
            </a:r>
            <a:r>
              <a:rPr lang="en-GB" sz="2000" dirty="0" smtClean="0">
                <a:solidFill>
                  <a:srgbClr val="002060"/>
                </a:solidFill>
              </a:rPr>
              <a:t>Analogues &amp; rapid acting </a:t>
            </a:r>
            <a:r>
              <a:rPr lang="en-GB" sz="2000" dirty="0" err="1" smtClean="0">
                <a:solidFill>
                  <a:srgbClr val="002060"/>
                </a:solidFill>
              </a:rPr>
              <a:t>insulins</a:t>
            </a:r>
            <a:r>
              <a:rPr lang="en-GB" sz="2000" dirty="0" smtClean="0">
                <a:solidFill>
                  <a:srgbClr val="002060"/>
                </a:solidFill>
              </a:rPr>
              <a:t>.</a:t>
            </a:r>
            <a:endParaRPr lang="en-GB" sz="2000" dirty="0">
              <a:solidFill>
                <a:srgbClr val="002060"/>
              </a:solidFill>
            </a:endParaRPr>
          </a:p>
          <a:p>
            <a:endParaRPr lang="en-US" sz="2000" dirty="0">
              <a:solidFill>
                <a:srgbClr val="002060"/>
              </a:solidFill>
            </a:endParaRPr>
          </a:p>
          <a:p>
            <a:endParaRPr lang="en-US" sz="2000" dirty="0" smtClean="0"/>
          </a:p>
          <a:p>
            <a:endParaRPr lang="en-US" sz="2000" dirty="0"/>
          </a:p>
        </p:txBody>
      </p:sp>
      <p:sp>
        <p:nvSpPr>
          <p:cNvPr id="5" name="Rounded Rectangle 4"/>
          <p:cNvSpPr/>
          <p:nvPr/>
        </p:nvSpPr>
        <p:spPr>
          <a:xfrm>
            <a:off x="838200" y="395066"/>
            <a:ext cx="7776864" cy="900334"/>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rPr>
              <a:t>IDeg</a:t>
            </a:r>
            <a:r>
              <a:rPr lang="en-US" sz="3200" b="1" dirty="0" smtClean="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vs. </a:t>
            </a:r>
            <a:r>
              <a:rPr lang="en-US" sz="3200" b="1" dirty="0" err="1">
                <a:solidFill>
                  <a:srgbClr val="FFFF00"/>
                </a:solidFill>
                <a:effectLst>
                  <a:outerShdw blurRad="38100" dist="38100" dir="2700000" algn="tl">
                    <a:srgbClr val="000000">
                      <a:alpha val="43137"/>
                    </a:srgbClr>
                  </a:outerShdw>
                </a:effectLst>
              </a:rPr>
              <a:t>Gla</a:t>
            </a:r>
            <a:r>
              <a:rPr lang="en-US" sz="3200" b="1" dirty="0">
                <a:solidFill>
                  <a:srgbClr val="FFFF00"/>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100 :Summary</a:t>
            </a:r>
            <a:endParaRPr lang="en-US" sz="2800" b="1" dirty="0">
              <a:solidFill>
                <a:srgbClr val="FFFF00"/>
              </a:solidFill>
              <a:effectLst>
                <a:outerShdw blurRad="38100" dist="38100" dir="2700000" algn="tl">
                  <a:srgbClr val="000000">
                    <a:alpha val="43137"/>
                  </a:srgbClr>
                </a:outerShdw>
              </a:effectLst>
            </a:endParaRPr>
          </a:p>
        </p:txBody>
      </p:sp>
      <p:sp>
        <p:nvSpPr>
          <p:cNvPr id="6" name="Rounded Rectangle 5"/>
          <p:cNvSpPr/>
          <p:nvPr/>
        </p:nvSpPr>
        <p:spPr>
          <a:xfrm>
            <a:off x="609600" y="1600200"/>
            <a:ext cx="8229600" cy="39624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8454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64008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rot="16200000">
            <a:off x="3552828" y="180972"/>
            <a:ext cx="1657352" cy="6629408"/>
          </a:xfrm>
          <a:prstGeom prst="rect">
            <a:avLst/>
          </a:prstGeom>
          <a:noFill/>
          <a:ln w="9525">
            <a:noFill/>
            <a:miter lim="800000"/>
            <a:headEnd/>
            <a:tailEnd/>
          </a:ln>
        </p:spPr>
      </p:pic>
      <p:sp>
        <p:nvSpPr>
          <p:cNvPr id="4" name="Rounded Rectangle 3"/>
          <p:cNvSpPr/>
          <p:nvPr/>
        </p:nvSpPr>
        <p:spPr>
          <a:xfrm>
            <a:off x="304800" y="1752600"/>
            <a:ext cx="8534400" cy="4648200"/>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0870" y="437551"/>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3200" b="1" kern="0">
                <a:solidFill>
                  <a:srgbClr val="FFFF00"/>
                </a:solidFill>
                <a:effectLst>
                  <a:outerShdw blurRad="38100" dist="38100" dir="2700000" algn="tl">
                    <a:srgbClr val="000000">
                      <a:alpha val="43137"/>
                    </a:srgbClr>
                  </a:outerShdw>
                </a:effectLst>
                <a:latin typeface="Calibri"/>
              </a:rPr>
              <a:t>Insulin Glargine 300 (Gla-300)</a:t>
            </a:r>
            <a:endPar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225"/>
          <p:cNvSpPr/>
          <p:nvPr/>
        </p:nvSpPr>
        <p:spPr>
          <a:xfrm>
            <a:off x="4792938" y="1942971"/>
            <a:ext cx="2903262" cy="2241551"/>
          </a:xfrm>
          <a:prstGeom prst="roundRect">
            <a:avLst>
              <a:gd name="adj" fmla="val 4719"/>
            </a:avLst>
          </a:prstGeom>
          <a:solidFill>
            <a:schemeClr val="accent3">
              <a:lumMod val="20000"/>
              <a:lumOff val="80000"/>
              <a:alpha val="10196"/>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400" dirty="0">
              <a:solidFill>
                <a:srgbClr val="FFFFFF"/>
              </a:solidFill>
              <a:cs typeface="Arial" panose="020B0604020202020204" pitchFamily="34" charset="0"/>
            </a:endParaRPr>
          </a:p>
        </p:txBody>
      </p:sp>
      <p:sp>
        <p:nvSpPr>
          <p:cNvPr id="220" name="Rounded Rectangle 219"/>
          <p:cNvSpPr/>
          <p:nvPr/>
        </p:nvSpPr>
        <p:spPr>
          <a:xfrm>
            <a:off x="1628513" y="1949196"/>
            <a:ext cx="2743200" cy="2239963"/>
          </a:xfrm>
          <a:prstGeom prst="roundRect">
            <a:avLst>
              <a:gd name="adj" fmla="val 4719"/>
            </a:avLst>
          </a:prstGeom>
          <a:solidFill>
            <a:schemeClr val="accent3">
              <a:lumMod val="20000"/>
              <a:lumOff val="80000"/>
              <a:alpha val="10196"/>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400" dirty="0">
              <a:solidFill>
                <a:srgbClr val="FFFFFF"/>
              </a:solidFill>
              <a:cs typeface="Arial" panose="020B0604020202020204" pitchFamily="34" charset="0"/>
            </a:endParaRPr>
          </a:p>
        </p:txBody>
      </p:sp>
      <p:sp>
        <p:nvSpPr>
          <p:cNvPr id="6" name="Content Placeholder 5"/>
          <p:cNvSpPr>
            <a:spLocks noGrp="1"/>
          </p:cNvSpPr>
          <p:nvPr>
            <p:ph idx="1"/>
          </p:nvPr>
        </p:nvSpPr>
        <p:spPr>
          <a:xfrm>
            <a:off x="250826" y="4898972"/>
            <a:ext cx="8677275" cy="1450769"/>
          </a:xfrm>
        </p:spPr>
        <p:txBody>
          <a:bodyPr/>
          <a:lstStyle/>
          <a:p>
            <a:pPr>
              <a:spcAft>
                <a:spcPts val="800"/>
              </a:spcAft>
            </a:pPr>
            <a:r>
              <a:rPr lang="en-GB" sz="1400" dirty="0">
                <a:solidFill>
                  <a:srgbClr val="002060"/>
                </a:solidFill>
              </a:rPr>
              <a:t>Gla-300 contains the </a:t>
            </a:r>
            <a:r>
              <a:rPr lang="en-GB" sz="1400" dirty="0">
                <a:solidFill>
                  <a:srgbClr val="C00000"/>
                </a:solidFill>
              </a:rPr>
              <a:t>same insulin</a:t>
            </a:r>
            <a:r>
              <a:rPr lang="en-GB" sz="1400" dirty="0">
                <a:solidFill>
                  <a:srgbClr val="002060"/>
                </a:solidFill>
              </a:rPr>
              <a:t> glargine monomer as Gla-100</a:t>
            </a:r>
            <a:r>
              <a:rPr lang="en-GB" sz="1400" baseline="30000" dirty="0">
                <a:solidFill>
                  <a:srgbClr val="002060"/>
                </a:solidFill>
              </a:rPr>
              <a:t>1</a:t>
            </a:r>
          </a:p>
          <a:p>
            <a:pPr>
              <a:spcAft>
                <a:spcPts val="800"/>
              </a:spcAft>
            </a:pPr>
            <a:r>
              <a:rPr lang="en-GB" sz="1400" dirty="0">
                <a:solidFill>
                  <a:srgbClr val="002060"/>
                </a:solidFill>
              </a:rPr>
              <a:t>Gla-300 forms </a:t>
            </a:r>
            <a:r>
              <a:rPr lang="en-GB" sz="1400" dirty="0">
                <a:solidFill>
                  <a:srgbClr val="C00000"/>
                </a:solidFill>
              </a:rPr>
              <a:t>smaller subcutaneous depots </a:t>
            </a:r>
            <a:r>
              <a:rPr lang="en-GB" sz="1400" dirty="0">
                <a:solidFill>
                  <a:srgbClr val="002060"/>
                </a:solidFill>
              </a:rPr>
              <a:t>than Gla-100, which results in a more gradual release of the insulin glargine monomer with </a:t>
            </a:r>
            <a:r>
              <a:rPr lang="en-GB" sz="1400" dirty="0" smtClean="0">
                <a:solidFill>
                  <a:srgbClr val="002060"/>
                </a:solidFill>
              </a:rPr>
              <a:t>Gla-300</a:t>
            </a:r>
            <a:endParaRPr lang="en-GB" sz="1400" dirty="0">
              <a:solidFill>
                <a:srgbClr val="002060"/>
              </a:solidFill>
            </a:endParaRPr>
          </a:p>
        </p:txBody>
      </p:sp>
      <p:sp>
        <p:nvSpPr>
          <p:cNvPr id="7" name="Text Placeholder 6"/>
          <p:cNvSpPr>
            <a:spLocks noGrp="1"/>
          </p:cNvSpPr>
          <p:nvPr>
            <p:ph type="body" sz="quarter" idx="10"/>
          </p:nvPr>
        </p:nvSpPr>
        <p:spPr>
          <a:xfrm>
            <a:off x="4559302" y="5867456"/>
            <a:ext cx="4508498" cy="701493"/>
          </a:xfrm>
        </p:spPr>
        <p:txBody>
          <a:bodyPr/>
          <a:lstStyle/>
          <a:p>
            <a:r>
              <a:rPr lang="en-US" sz="1000" dirty="0" smtClean="0"/>
              <a:t>1. Becker RHA, et al. Diabetes Care </a:t>
            </a:r>
            <a:r>
              <a:rPr lang="en-CA" sz="1000" dirty="0" smtClean="0"/>
              <a:t>2015;38:637–43 </a:t>
            </a:r>
          </a:p>
          <a:p>
            <a:r>
              <a:rPr lang="en-CA" sz="1000" dirty="0" smtClean="0"/>
              <a:t>2. </a:t>
            </a:r>
            <a:r>
              <a:rPr lang="en-US" sz="1000" dirty="0" err="1" smtClean="0"/>
              <a:t>Steinstraesser</a:t>
            </a:r>
            <a:r>
              <a:rPr lang="en-US" sz="1000" dirty="0" smtClean="0"/>
              <a:t> A, et al. </a:t>
            </a:r>
            <a:r>
              <a:rPr lang="en-GB" sz="1000" dirty="0" smtClean="0"/>
              <a:t>Diabetes </a:t>
            </a:r>
            <a:r>
              <a:rPr lang="en-GB" sz="1000" dirty="0" err="1" smtClean="0"/>
              <a:t>Obes</a:t>
            </a:r>
            <a:r>
              <a:rPr lang="en-GB" sz="1000" dirty="0" smtClean="0"/>
              <a:t> </a:t>
            </a:r>
            <a:r>
              <a:rPr lang="en-GB" sz="1000" dirty="0" err="1" smtClean="0"/>
              <a:t>Metab</a:t>
            </a:r>
            <a:r>
              <a:rPr lang="en-GB" sz="1000" dirty="0" smtClean="0"/>
              <a:t> 2014;16:873–6</a:t>
            </a:r>
            <a:endParaRPr lang="en-GB" sz="1000" dirty="0"/>
          </a:p>
        </p:txBody>
      </p:sp>
      <p:grpSp>
        <p:nvGrpSpPr>
          <p:cNvPr id="2" name="Group 103"/>
          <p:cNvGrpSpPr>
            <a:grpSpLocks/>
          </p:cNvGrpSpPr>
          <p:nvPr/>
        </p:nvGrpSpPr>
        <p:grpSpPr bwMode="auto">
          <a:xfrm>
            <a:off x="6447910" y="2597911"/>
            <a:ext cx="812006" cy="1090612"/>
            <a:chOff x="3484" y="1991"/>
            <a:chExt cx="1543" cy="1557"/>
          </a:xfrm>
        </p:grpSpPr>
        <p:sp>
          <p:nvSpPr>
            <p:cNvPr id="109701" name="Oval 104"/>
            <p:cNvSpPr>
              <a:spLocks noChangeArrowheads="1"/>
            </p:cNvSpPr>
            <p:nvPr/>
          </p:nvSpPr>
          <p:spPr bwMode="auto">
            <a:xfrm>
              <a:off x="3815" y="2333"/>
              <a:ext cx="882" cy="911"/>
            </a:xfrm>
            <a:prstGeom prst="ellipse">
              <a:avLst/>
            </a:prstGeom>
            <a:solidFill>
              <a:srgbClr val="D7AFFF">
                <a:alpha val="8117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2" name="Oval 105"/>
            <p:cNvSpPr>
              <a:spLocks noChangeArrowheads="1"/>
            </p:cNvSpPr>
            <p:nvPr/>
          </p:nvSpPr>
          <p:spPr bwMode="auto">
            <a:xfrm>
              <a:off x="3925" y="2447"/>
              <a:ext cx="661" cy="68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3" name="Oval 106"/>
            <p:cNvSpPr>
              <a:spLocks noChangeArrowheads="1"/>
            </p:cNvSpPr>
            <p:nvPr/>
          </p:nvSpPr>
          <p:spPr bwMode="auto">
            <a:xfrm>
              <a:off x="3962" y="286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4" name="Oval 107"/>
            <p:cNvSpPr>
              <a:spLocks noChangeArrowheads="1"/>
            </p:cNvSpPr>
            <p:nvPr/>
          </p:nvSpPr>
          <p:spPr bwMode="auto">
            <a:xfrm>
              <a:off x="3998" y="2940"/>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5" name="Oval 108"/>
            <p:cNvSpPr>
              <a:spLocks noChangeArrowheads="1"/>
            </p:cNvSpPr>
            <p:nvPr/>
          </p:nvSpPr>
          <p:spPr bwMode="auto">
            <a:xfrm>
              <a:off x="4109" y="2485"/>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06" name="Oval 109"/>
            <p:cNvSpPr>
              <a:spLocks noChangeArrowheads="1"/>
            </p:cNvSpPr>
            <p:nvPr/>
          </p:nvSpPr>
          <p:spPr bwMode="auto">
            <a:xfrm>
              <a:off x="3925" y="278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7" name="Oval 110"/>
            <p:cNvSpPr>
              <a:spLocks noChangeArrowheads="1"/>
            </p:cNvSpPr>
            <p:nvPr/>
          </p:nvSpPr>
          <p:spPr bwMode="auto">
            <a:xfrm>
              <a:off x="3925" y="271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8" name="Oval 111"/>
            <p:cNvSpPr>
              <a:spLocks noChangeArrowheads="1"/>
            </p:cNvSpPr>
            <p:nvPr/>
          </p:nvSpPr>
          <p:spPr bwMode="auto">
            <a:xfrm>
              <a:off x="3962" y="259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09" name="Oval 112"/>
            <p:cNvSpPr>
              <a:spLocks noChangeArrowheads="1"/>
            </p:cNvSpPr>
            <p:nvPr/>
          </p:nvSpPr>
          <p:spPr bwMode="auto">
            <a:xfrm>
              <a:off x="4036" y="2523"/>
              <a:ext cx="73"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0" name="Oval 113"/>
            <p:cNvSpPr>
              <a:spLocks noChangeArrowheads="1"/>
            </p:cNvSpPr>
            <p:nvPr/>
          </p:nvSpPr>
          <p:spPr bwMode="auto">
            <a:xfrm>
              <a:off x="4182" y="2447"/>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1" name="Oval 114"/>
            <p:cNvSpPr>
              <a:spLocks noChangeArrowheads="1"/>
            </p:cNvSpPr>
            <p:nvPr/>
          </p:nvSpPr>
          <p:spPr bwMode="auto">
            <a:xfrm>
              <a:off x="4256" y="2447"/>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2" name="Oval 115"/>
            <p:cNvSpPr>
              <a:spLocks noChangeArrowheads="1"/>
            </p:cNvSpPr>
            <p:nvPr/>
          </p:nvSpPr>
          <p:spPr bwMode="auto">
            <a:xfrm>
              <a:off x="4330" y="2485"/>
              <a:ext cx="73"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3" name="Oval 116"/>
            <p:cNvSpPr>
              <a:spLocks noChangeArrowheads="1"/>
            </p:cNvSpPr>
            <p:nvPr/>
          </p:nvSpPr>
          <p:spPr bwMode="auto">
            <a:xfrm>
              <a:off x="4403" y="2523"/>
              <a:ext cx="73"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4" name="Oval 117"/>
            <p:cNvSpPr>
              <a:spLocks noChangeArrowheads="1"/>
            </p:cNvSpPr>
            <p:nvPr/>
          </p:nvSpPr>
          <p:spPr bwMode="auto">
            <a:xfrm>
              <a:off x="4476" y="2599"/>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5" name="Oval 118"/>
            <p:cNvSpPr>
              <a:spLocks noChangeArrowheads="1"/>
            </p:cNvSpPr>
            <p:nvPr/>
          </p:nvSpPr>
          <p:spPr bwMode="auto">
            <a:xfrm>
              <a:off x="4513" y="2675"/>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6" name="Oval 119"/>
            <p:cNvSpPr>
              <a:spLocks noChangeArrowheads="1"/>
            </p:cNvSpPr>
            <p:nvPr/>
          </p:nvSpPr>
          <p:spPr bwMode="auto">
            <a:xfrm>
              <a:off x="4513" y="2751"/>
              <a:ext cx="74"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7" name="Oval 120"/>
            <p:cNvSpPr>
              <a:spLocks noChangeArrowheads="1"/>
            </p:cNvSpPr>
            <p:nvPr/>
          </p:nvSpPr>
          <p:spPr bwMode="auto">
            <a:xfrm>
              <a:off x="4440" y="2751"/>
              <a:ext cx="73" cy="76"/>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8" name="Oval 121"/>
            <p:cNvSpPr>
              <a:spLocks noChangeArrowheads="1"/>
            </p:cNvSpPr>
            <p:nvPr/>
          </p:nvSpPr>
          <p:spPr bwMode="auto">
            <a:xfrm>
              <a:off x="4072" y="3016"/>
              <a:ext cx="74" cy="77"/>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719" name="Oval 122"/>
            <p:cNvSpPr>
              <a:spLocks noChangeArrowheads="1"/>
            </p:cNvSpPr>
            <p:nvPr/>
          </p:nvSpPr>
          <p:spPr bwMode="auto">
            <a:xfrm>
              <a:off x="4109" y="2940"/>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0" name="Oval 123"/>
            <p:cNvSpPr>
              <a:spLocks noChangeArrowheads="1"/>
            </p:cNvSpPr>
            <p:nvPr/>
          </p:nvSpPr>
          <p:spPr bwMode="auto">
            <a:xfrm>
              <a:off x="3998" y="278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1" name="Oval 124"/>
            <p:cNvSpPr>
              <a:spLocks noChangeArrowheads="1"/>
            </p:cNvSpPr>
            <p:nvPr/>
          </p:nvSpPr>
          <p:spPr bwMode="auto">
            <a:xfrm>
              <a:off x="3998" y="271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2" name="Oval 125"/>
            <p:cNvSpPr>
              <a:spLocks noChangeArrowheads="1"/>
            </p:cNvSpPr>
            <p:nvPr/>
          </p:nvSpPr>
          <p:spPr bwMode="auto">
            <a:xfrm>
              <a:off x="4036" y="2636"/>
              <a:ext cx="73"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3" name="Oval 126"/>
            <p:cNvSpPr>
              <a:spLocks noChangeArrowheads="1"/>
            </p:cNvSpPr>
            <p:nvPr/>
          </p:nvSpPr>
          <p:spPr bwMode="auto">
            <a:xfrm>
              <a:off x="4109" y="2561"/>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4" name="Oval 127"/>
            <p:cNvSpPr>
              <a:spLocks noChangeArrowheads="1"/>
            </p:cNvSpPr>
            <p:nvPr/>
          </p:nvSpPr>
          <p:spPr bwMode="auto">
            <a:xfrm>
              <a:off x="4182" y="252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5" name="Oval 128"/>
            <p:cNvSpPr>
              <a:spLocks noChangeArrowheads="1"/>
            </p:cNvSpPr>
            <p:nvPr/>
          </p:nvSpPr>
          <p:spPr bwMode="auto">
            <a:xfrm>
              <a:off x="4072" y="286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6" name="Oval 129"/>
            <p:cNvSpPr>
              <a:spLocks noChangeArrowheads="1"/>
            </p:cNvSpPr>
            <p:nvPr/>
          </p:nvSpPr>
          <p:spPr bwMode="auto">
            <a:xfrm>
              <a:off x="4072" y="2751"/>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7" name="Oval 130"/>
            <p:cNvSpPr>
              <a:spLocks noChangeArrowheads="1"/>
            </p:cNvSpPr>
            <p:nvPr/>
          </p:nvSpPr>
          <p:spPr bwMode="auto">
            <a:xfrm>
              <a:off x="4109" y="267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8" name="Oval 131"/>
            <p:cNvSpPr>
              <a:spLocks noChangeArrowheads="1"/>
            </p:cNvSpPr>
            <p:nvPr/>
          </p:nvSpPr>
          <p:spPr bwMode="auto">
            <a:xfrm>
              <a:off x="4146" y="3016"/>
              <a:ext cx="73"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29" name="Oval 132"/>
            <p:cNvSpPr>
              <a:spLocks noChangeArrowheads="1"/>
            </p:cNvSpPr>
            <p:nvPr/>
          </p:nvSpPr>
          <p:spPr bwMode="auto">
            <a:xfrm>
              <a:off x="4182" y="259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0" name="Oval 133"/>
            <p:cNvSpPr>
              <a:spLocks noChangeArrowheads="1"/>
            </p:cNvSpPr>
            <p:nvPr/>
          </p:nvSpPr>
          <p:spPr bwMode="auto">
            <a:xfrm>
              <a:off x="4256" y="252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1" name="Oval 134"/>
            <p:cNvSpPr>
              <a:spLocks noChangeArrowheads="1"/>
            </p:cNvSpPr>
            <p:nvPr/>
          </p:nvSpPr>
          <p:spPr bwMode="auto">
            <a:xfrm>
              <a:off x="4330" y="2561"/>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2" name="Oval 135"/>
            <p:cNvSpPr>
              <a:spLocks noChangeArrowheads="1"/>
            </p:cNvSpPr>
            <p:nvPr/>
          </p:nvSpPr>
          <p:spPr bwMode="auto">
            <a:xfrm>
              <a:off x="4256" y="259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3" name="Oval 136"/>
            <p:cNvSpPr>
              <a:spLocks noChangeArrowheads="1"/>
            </p:cNvSpPr>
            <p:nvPr/>
          </p:nvSpPr>
          <p:spPr bwMode="auto">
            <a:xfrm>
              <a:off x="4182" y="267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4" name="Oval 137"/>
            <p:cNvSpPr>
              <a:spLocks noChangeArrowheads="1"/>
            </p:cNvSpPr>
            <p:nvPr/>
          </p:nvSpPr>
          <p:spPr bwMode="auto">
            <a:xfrm>
              <a:off x="4330" y="2636"/>
              <a:ext cx="73"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5" name="Oval 138"/>
            <p:cNvSpPr>
              <a:spLocks noChangeArrowheads="1"/>
            </p:cNvSpPr>
            <p:nvPr/>
          </p:nvSpPr>
          <p:spPr bwMode="auto">
            <a:xfrm>
              <a:off x="4256" y="267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6" name="Oval 139"/>
            <p:cNvSpPr>
              <a:spLocks noChangeArrowheads="1"/>
            </p:cNvSpPr>
            <p:nvPr/>
          </p:nvSpPr>
          <p:spPr bwMode="auto">
            <a:xfrm>
              <a:off x="4146" y="2751"/>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7" name="Oval 140"/>
            <p:cNvSpPr>
              <a:spLocks noChangeArrowheads="1"/>
            </p:cNvSpPr>
            <p:nvPr/>
          </p:nvSpPr>
          <p:spPr bwMode="auto">
            <a:xfrm>
              <a:off x="4146" y="2826"/>
              <a:ext cx="73"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8" name="Oval 141"/>
            <p:cNvSpPr>
              <a:spLocks noChangeArrowheads="1"/>
            </p:cNvSpPr>
            <p:nvPr/>
          </p:nvSpPr>
          <p:spPr bwMode="auto">
            <a:xfrm>
              <a:off x="4182" y="2940"/>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39" name="Oval 142"/>
            <p:cNvSpPr>
              <a:spLocks noChangeArrowheads="1"/>
            </p:cNvSpPr>
            <p:nvPr/>
          </p:nvSpPr>
          <p:spPr bwMode="auto">
            <a:xfrm>
              <a:off x="4182" y="286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0" name="Oval 143"/>
            <p:cNvSpPr>
              <a:spLocks noChangeArrowheads="1"/>
            </p:cNvSpPr>
            <p:nvPr/>
          </p:nvSpPr>
          <p:spPr bwMode="auto">
            <a:xfrm>
              <a:off x="4219" y="2751"/>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1" name="Oval 144"/>
            <p:cNvSpPr>
              <a:spLocks noChangeArrowheads="1"/>
            </p:cNvSpPr>
            <p:nvPr/>
          </p:nvSpPr>
          <p:spPr bwMode="auto">
            <a:xfrm>
              <a:off x="4403" y="2599"/>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2" name="Oval 145"/>
            <p:cNvSpPr>
              <a:spLocks noChangeArrowheads="1"/>
            </p:cNvSpPr>
            <p:nvPr/>
          </p:nvSpPr>
          <p:spPr bwMode="auto">
            <a:xfrm>
              <a:off x="4440" y="2675"/>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3" name="Oval 146"/>
            <p:cNvSpPr>
              <a:spLocks noChangeArrowheads="1"/>
            </p:cNvSpPr>
            <p:nvPr/>
          </p:nvSpPr>
          <p:spPr bwMode="auto">
            <a:xfrm>
              <a:off x="4292" y="271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4" name="Oval 147"/>
            <p:cNvSpPr>
              <a:spLocks noChangeArrowheads="1"/>
            </p:cNvSpPr>
            <p:nvPr/>
          </p:nvSpPr>
          <p:spPr bwMode="auto">
            <a:xfrm>
              <a:off x="4366" y="271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5" name="Oval 148"/>
            <p:cNvSpPr>
              <a:spLocks noChangeArrowheads="1"/>
            </p:cNvSpPr>
            <p:nvPr/>
          </p:nvSpPr>
          <p:spPr bwMode="auto">
            <a:xfrm>
              <a:off x="4256" y="2826"/>
              <a:ext cx="74"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6" name="Oval 149"/>
            <p:cNvSpPr>
              <a:spLocks noChangeArrowheads="1"/>
            </p:cNvSpPr>
            <p:nvPr/>
          </p:nvSpPr>
          <p:spPr bwMode="auto">
            <a:xfrm>
              <a:off x="4330" y="2789"/>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7" name="Oval 150"/>
            <p:cNvSpPr>
              <a:spLocks noChangeArrowheads="1"/>
            </p:cNvSpPr>
            <p:nvPr/>
          </p:nvSpPr>
          <p:spPr bwMode="auto">
            <a:xfrm>
              <a:off x="4403" y="2826"/>
              <a:ext cx="73"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8" name="Oval 151"/>
            <p:cNvSpPr>
              <a:spLocks noChangeArrowheads="1"/>
            </p:cNvSpPr>
            <p:nvPr/>
          </p:nvSpPr>
          <p:spPr bwMode="auto">
            <a:xfrm>
              <a:off x="4476" y="2826"/>
              <a:ext cx="74"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49" name="Oval 152"/>
            <p:cNvSpPr>
              <a:spLocks noChangeArrowheads="1"/>
            </p:cNvSpPr>
            <p:nvPr/>
          </p:nvSpPr>
          <p:spPr bwMode="auto">
            <a:xfrm>
              <a:off x="4256" y="2903"/>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0" name="Oval 153"/>
            <p:cNvSpPr>
              <a:spLocks noChangeArrowheads="1"/>
            </p:cNvSpPr>
            <p:nvPr/>
          </p:nvSpPr>
          <p:spPr bwMode="auto">
            <a:xfrm>
              <a:off x="4330" y="2865"/>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1" name="Oval 154"/>
            <p:cNvSpPr>
              <a:spLocks noChangeArrowheads="1"/>
            </p:cNvSpPr>
            <p:nvPr/>
          </p:nvSpPr>
          <p:spPr bwMode="auto">
            <a:xfrm>
              <a:off x="4219" y="3016"/>
              <a:ext cx="74"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2" name="Oval 155"/>
            <p:cNvSpPr>
              <a:spLocks noChangeArrowheads="1"/>
            </p:cNvSpPr>
            <p:nvPr/>
          </p:nvSpPr>
          <p:spPr bwMode="auto">
            <a:xfrm>
              <a:off x="4292" y="297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3" name="Oval 156"/>
            <p:cNvSpPr>
              <a:spLocks noChangeArrowheads="1"/>
            </p:cNvSpPr>
            <p:nvPr/>
          </p:nvSpPr>
          <p:spPr bwMode="auto">
            <a:xfrm>
              <a:off x="4403" y="2903"/>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4" name="Oval 157"/>
            <p:cNvSpPr>
              <a:spLocks noChangeArrowheads="1"/>
            </p:cNvSpPr>
            <p:nvPr/>
          </p:nvSpPr>
          <p:spPr bwMode="auto">
            <a:xfrm>
              <a:off x="4366" y="297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5" name="Oval 158"/>
            <p:cNvSpPr>
              <a:spLocks noChangeArrowheads="1"/>
            </p:cNvSpPr>
            <p:nvPr/>
          </p:nvSpPr>
          <p:spPr bwMode="auto">
            <a:xfrm>
              <a:off x="4476"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6" name="Oval 159"/>
            <p:cNvSpPr>
              <a:spLocks noChangeArrowheads="1"/>
            </p:cNvSpPr>
            <p:nvPr/>
          </p:nvSpPr>
          <p:spPr bwMode="auto">
            <a:xfrm>
              <a:off x="4550" y="297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7" name="Oval 160"/>
            <p:cNvSpPr>
              <a:spLocks noChangeArrowheads="1"/>
            </p:cNvSpPr>
            <p:nvPr/>
          </p:nvSpPr>
          <p:spPr bwMode="auto">
            <a:xfrm>
              <a:off x="4586" y="286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8" name="Oval 161"/>
            <p:cNvSpPr>
              <a:spLocks noChangeArrowheads="1"/>
            </p:cNvSpPr>
            <p:nvPr/>
          </p:nvSpPr>
          <p:spPr bwMode="auto">
            <a:xfrm>
              <a:off x="4366"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59" name="Oval 162"/>
            <p:cNvSpPr>
              <a:spLocks noChangeArrowheads="1"/>
            </p:cNvSpPr>
            <p:nvPr/>
          </p:nvSpPr>
          <p:spPr bwMode="auto">
            <a:xfrm>
              <a:off x="4219" y="3168"/>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0" name="Oval 163"/>
            <p:cNvSpPr>
              <a:spLocks noChangeArrowheads="1"/>
            </p:cNvSpPr>
            <p:nvPr/>
          </p:nvSpPr>
          <p:spPr bwMode="auto">
            <a:xfrm>
              <a:off x="4072"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1" name="Oval 164"/>
            <p:cNvSpPr>
              <a:spLocks noChangeArrowheads="1"/>
            </p:cNvSpPr>
            <p:nvPr/>
          </p:nvSpPr>
          <p:spPr bwMode="auto">
            <a:xfrm>
              <a:off x="3962"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2" name="Oval 165"/>
            <p:cNvSpPr>
              <a:spLocks noChangeArrowheads="1"/>
            </p:cNvSpPr>
            <p:nvPr/>
          </p:nvSpPr>
          <p:spPr bwMode="auto">
            <a:xfrm>
              <a:off x="3888" y="294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3" name="Oval 166"/>
            <p:cNvSpPr>
              <a:spLocks noChangeArrowheads="1"/>
            </p:cNvSpPr>
            <p:nvPr/>
          </p:nvSpPr>
          <p:spPr bwMode="auto">
            <a:xfrm>
              <a:off x="3852" y="2826"/>
              <a:ext cx="73"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4" name="Oval 167"/>
            <p:cNvSpPr>
              <a:spLocks noChangeArrowheads="1"/>
            </p:cNvSpPr>
            <p:nvPr/>
          </p:nvSpPr>
          <p:spPr bwMode="auto">
            <a:xfrm>
              <a:off x="3852" y="2713"/>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5" name="Oval 168"/>
            <p:cNvSpPr>
              <a:spLocks noChangeArrowheads="1"/>
            </p:cNvSpPr>
            <p:nvPr/>
          </p:nvSpPr>
          <p:spPr bwMode="auto">
            <a:xfrm>
              <a:off x="4586" y="275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6" name="Oval 169"/>
            <p:cNvSpPr>
              <a:spLocks noChangeArrowheads="1"/>
            </p:cNvSpPr>
            <p:nvPr/>
          </p:nvSpPr>
          <p:spPr bwMode="auto">
            <a:xfrm>
              <a:off x="3852" y="259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7" name="Oval 170"/>
            <p:cNvSpPr>
              <a:spLocks noChangeArrowheads="1"/>
            </p:cNvSpPr>
            <p:nvPr/>
          </p:nvSpPr>
          <p:spPr bwMode="auto">
            <a:xfrm>
              <a:off x="3925" y="248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8" name="Oval 171"/>
            <p:cNvSpPr>
              <a:spLocks noChangeArrowheads="1"/>
            </p:cNvSpPr>
            <p:nvPr/>
          </p:nvSpPr>
          <p:spPr bwMode="auto">
            <a:xfrm>
              <a:off x="3998" y="240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69" name="Oval 172"/>
            <p:cNvSpPr>
              <a:spLocks noChangeArrowheads="1"/>
            </p:cNvSpPr>
            <p:nvPr/>
          </p:nvSpPr>
          <p:spPr bwMode="auto">
            <a:xfrm>
              <a:off x="4109" y="237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0" name="Oval 173"/>
            <p:cNvSpPr>
              <a:spLocks noChangeArrowheads="1"/>
            </p:cNvSpPr>
            <p:nvPr/>
          </p:nvSpPr>
          <p:spPr bwMode="auto">
            <a:xfrm>
              <a:off x="4219" y="2333"/>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1" name="Oval 174"/>
            <p:cNvSpPr>
              <a:spLocks noChangeArrowheads="1"/>
            </p:cNvSpPr>
            <p:nvPr/>
          </p:nvSpPr>
          <p:spPr bwMode="auto">
            <a:xfrm>
              <a:off x="4330" y="2371"/>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2" name="Oval 175"/>
            <p:cNvSpPr>
              <a:spLocks noChangeArrowheads="1"/>
            </p:cNvSpPr>
            <p:nvPr/>
          </p:nvSpPr>
          <p:spPr bwMode="auto">
            <a:xfrm>
              <a:off x="4440" y="240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3" name="Oval 176"/>
            <p:cNvSpPr>
              <a:spLocks noChangeArrowheads="1"/>
            </p:cNvSpPr>
            <p:nvPr/>
          </p:nvSpPr>
          <p:spPr bwMode="auto">
            <a:xfrm>
              <a:off x="4513" y="2523"/>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4" name="Oval 177"/>
            <p:cNvSpPr>
              <a:spLocks noChangeArrowheads="1"/>
            </p:cNvSpPr>
            <p:nvPr/>
          </p:nvSpPr>
          <p:spPr bwMode="auto">
            <a:xfrm>
              <a:off x="4586" y="2636"/>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75" name="AutoShape 178"/>
            <p:cNvSpPr>
              <a:spLocks noChangeArrowheads="1"/>
            </p:cNvSpPr>
            <p:nvPr/>
          </p:nvSpPr>
          <p:spPr bwMode="auto">
            <a:xfrm>
              <a:off x="4697" y="2636"/>
              <a:ext cx="330"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4 w 21600"/>
                <a:gd name="T13" fmla="*/ 5379 h 21600"/>
                <a:gd name="T14" fmla="*/ 18916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76" name="AutoShape 179"/>
            <p:cNvSpPr>
              <a:spLocks noChangeArrowheads="1"/>
            </p:cNvSpPr>
            <p:nvPr/>
          </p:nvSpPr>
          <p:spPr bwMode="auto">
            <a:xfrm rot="10800000">
              <a:off x="3484" y="2636"/>
              <a:ext cx="314"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379 h 21600"/>
                <a:gd name="T14" fmla="*/ 18917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77" name="AutoShape 180"/>
            <p:cNvSpPr>
              <a:spLocks noChangeArrowheads="1"/>
            </p:cNvSpPr>
            <p:nvPr/>
          </p:nvSpPr>
          <p:spPr bwMode="auto">
            <a:xfrm rot="-5400000">
              <a:off x="4107" y="2030"/>
              <a:ext cx="325"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0 w 21600"/>
                <a:gd name="T13" fmla="*/ 5400 h 21600"/>
                <a:gd name="T14" fmla="*/ 1887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78" name="AutoShape 181"/>
            <p:cNvSpPr>
              <a:spLocks noChangeArrowheads="1"/>
            </p:cNvSpPr>
            <p:nvPr/>
          </p:nvSpPr>
          <p:spPr bwMode="auto">
            <a:xfrm rot="-2364142">
              <a:off x="4550" y="2219"/>
              <a:ext cx="32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86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79" name="AutoShape 182"/>
            <p:cNvSpPr>
              <a:spLocks noChangeArrowheads="1"/>
            </p:cNvSpPr>
            <p:nvPr/>
          </p:nvSpPr>
          <p:spPr bwMode="auto">
            <a:xfrm rot="2382720">
              <a:off x="4586" y="3054"/>
              <a:ext cx="317"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400 h 21600"/>
                <a:gd name="T14" fmla="*/ 1887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80" name="AutoShape 183"/>
            <p:cNvSpPr>
              <a:spLocks noChangeArrowheads="1"/>
            </p:cNvSpPr>
            <p:nvPr/>
          </p:nvSpPr>
          <p:spPr bwMode="auto">
            <a:xfrm rot="8328387">
              <a:off x="3668" y="3093"/>
              <a:ext cx="31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00 h 21600"/>
                <a:gd name="T14" fmla="*/ 1891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81" name="AutoShape 184"/>
            <p:cNvSpPr>
              <a:spLocks noChangeArrowheads="1"/>
            </p:cNvSpPr>
            <p:nvPr/>
          </p:nvSpPr>
          <p:spPr bwMode="auto">
            <a:xfrm rot="5400000">
              <a:off x="4118" y="3272"/>
              <a:ext cx="304"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9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82" name="AutoShape 185"/>
            <p:cNvSpPr>
              <a:spLocks noChangeArrowheads="1"/>
            </p:cNvSpPr>
            <p:nvPr/>
          </p:nvSpPr>
          <p:spPr bwMode="auto">
            <a:xfrm rot="-8240971">
              <a:off x="3668" y="2219"/>
              <a:ext cx="301"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00 h 21600"/>
                <a:gd name="T14" fmla="*/ 1887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83" name="Oval 186"/>
            <p:cNvSpPr>
              <a:spLocks noChangeArrowheads="1"/>
            </p:cNvSpPr>
            <p:nvPr/>
          </p:nvSpPr>
          <p:spPr bwMode="auto">
            <a:xfrm>
              <a:off x="4366" y="2940"/>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4" name="Oval 187"/>
            <p:cNvSpPr>
              <a:spLocks noChangeArrowheads="1"/>
            </p:cNvSpPr>
            <p:nvPr/>
          </p:nvSpPr>
          <p:spPr bwMode="auto">
            <a:xfrm>
              <a:off x="4440" y="2903"/>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5" name="Oval 188"/>
            <p:cNvSpPr>
              <a:spLocks noChangeArrowheads="1"/>
            </p:cNvSpPr>
            <p:nvPr/>
          </p:nvSpPr>
          <p:spPr bwMode="auto">
            <a:xfrm>
              <a:off x="4292" y="3016"/>
              <a:ext cx="74"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6" name="Oval 189"/>
            <p:cNvSpPr>
              <a:spLocks noChangeArrowheads="1"/>
            </p:cNvSpPr>
            <p:nvPr/>
          </p:nvSpPr>
          <p:spPr bwMode="auto">
            <a:xfrm>
              <a:off x="4036" y="2940"/>
              <a:ext cx="73"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7" name="Oval 190"/>
            <p:cNvSpPr>
              <a:spLocks noChangeArrowheads="1"/>
            </p:cNvSpPr>
            <p:nvPr/>
          </p:nvSpPr>
          <p:spPr bwMode="auto">
            <a:xfrm>
              <a:off x="4072" y="2826"/>
              <a:ext cx="74" cy="77"/>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8" name="Oval 191"/>
            <p:cNvSpPr>
              <a:spLocks noChangeArrowheads="1"/>
            </p:cNvSpPr>
            <p:nvPr/>
          </p:nvSpPr>
          <p:spPr bwMode="auto">
            <a:xfrm>
              <a:off x="4366" y="2751"/>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89" name="Oval 192"/>
            <p:cNvSpPr>
              <a:spLocks noChangeArrowheads="1"/>
            </p:cNvSpPr>
            <p:nvPr/>
          </p:nvSpPr>
          <p:spPr bwMode="auto">
            <a:xfrm>
              <a:off x="3962" y="267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90" name="Oval 193"/>
            <p:cNvSpPr>
              <a:spLocks noChangeArrowheads="1"/>
            </p:cNvSpPr>
            <p:nvPr/>
          </p:nvSpPr>
          <p:spPr bwMode="auto">
            <a:xfrm>
              <a:off x="4109" y="259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91" name="Oval 194"/>
            <p:cNvSpPr>
              <a:spLocks noChangeArrowheads="1"/>
            </p:cNvSpPr>
            <p:nvPr/>
          </p:nvSpPr>
          <p:spPr bwMode="auto">
            <a:xfrm>
              <a:off x="4219" y="2789"/>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792" name="Oval 195"/>
            <p:cNvSpPr>
              <a:spLocks noChangeArrowheads="1"/>
            </p:cNvSpPr>
            <p:nvPr/>
          </p:nvSpPr>
          <p:spPr bwMode="auto">
            <a:xfrm>
              <a:off x="4072" y="2675"/>
              <a:ext cx="74" cy="76"/>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grpSp>
      <p:grpSp>
        <p:nvGrpSpPr>
          <p:cNvPr id="3" name="组合 494"/>
          <p:cNvGrpSpPr>
            <a:grpSpLocks/>
          </p:cNvGrpSpPr>
          <p:nvPr/>
        </p:nvGrpSpPr>
        <p:grpSpPr bwMode="auto">
          <a:xfrm>
            <a:off x="5001327" y="2434455"/>
            <a:ext cx="1109663" cy="1417639"/>
            <a:chOff x="1122363" y="2720975"/>
            <a:chExt cx="3349625" cy="3214688"/>
          </a:xfrm>
        </p:grpSpPr>
        <p:sp>
          <p:nvSpPr>
            <p:cNvPr id="109603" name="AutoShape 2"/>
            <p:cNvSpPr>
              <a:spLocks noChangeArrowheads="1"/>
            </p:cNvSpPr>
            <p:nvPr/>
          </p:nvSpPr>
          <p:spPr bwMode="auto">
            <a:xfrm rot="10800000">
              <a:off x="1122363" y="4108450"/>
              <a:ext cx="541337" cy="425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04" name="AutoShape 3"/>
            <p:cNvSpPr>
              <a:spLocks noChangeArrowheads="1"/>
            </p:cNvSpPr>
            <p:nvPr/>
          </p:nvSpPr>
          <p:spPr bwMode="auto">
            <a:xfrm rot="-5400000">
              <a:off x="2520157" y="2777331"/>
              <a:ext cx="539750" cy="4270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grpSp>
          <p:nvGrpSpPr>
            <p:cNvPr id="4" name="Group 4"/>
            <p:cNvGrpSpPr>
              <a:grpSpLocks/>
            </p:cNvGrpSpPr>
            <p:nvPr/>
          </p:nvGrpSpPr>
          <p:grpSpPr bwMode="auto">
            <a:xfrm>
              <a:off x="1249364" y="2846391"/>
              <a:ext cx="3222626" cy="3089277"/>
              <a:chOff x="787" y="1793"/>
              <a:chExt cx="2030" cy="1946"/>
            </a:xfrm>
          </p:grpSpPr>
          <p:sp>
            <p:nvSpPr>
              <p:cNvPr id="109606" name="Oval 5"/>
              <p:cNvSpPr>
                <a:spLocks noChangeArrowheads="1"/>
              </p:cNvSpPr>
              <p:nvPr/>
            </p:nvSpPr>
            <p:spPr bwMode="auto">
              <a:xfrm>
                <a:off x="1066" y="2071"/>
                <a:ext cx="1393" cy="1350"/>
              </a:xfrm>
              <a:prstGeom prst="ellipse">
                <a:avLst/>
              </a:prstGeom>
              <a:solidFill>
                <a:srgbClr val="D7AFFF">
                  <a:alpha val="8117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07" name="Oval 6"/>
              <p:cNvSpPr>
                <a:spLocks noChangeArrowheads="1"/>
              </p:cNvSpPr>
              <p:nvPr/>
            </p:nvSpPr>
            <p:spPr bwMode="auto">
              <a:xfrm>
                <a:off x="1185" y="2190"/>
                <a:ext cx="1155" cy="1112"/>
              </a:xfrm>
              <a:prstGeom prst="ellipse">
                <a:avLst/>
              </a:prstGeom>
              <a:solidFill>
                <a:srgbClr val="BBE0E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08" name="Oval 7"/>
              <p:cNvSpPr>
                <a:spLocks noChangeArrowheads="1"/>
              </p:cNvSpPr>
              <p:nvPr/>
            </p:nvSpPr>
            <p:spPr bwMode="auto">
              <a:xfrm>
                <a:off x="1902" y="2906"/>
                <a:ext cx="79"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09" name="Oval 8"/>
              <p:cNvSpPr>
                <a:spLocks noChangeArrowheads="1"/>
              </p:cNvSpPr>
              <p:nvPr/>
            </p:nvSpPr>
            <p:spPr bwMode="auto">
              <a:xfrm>
                <a:off x="1385" y="3064"/>
                <a:ext cx="79"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10" name="Oval 9"/>
              <p:cNvSpPr>
                <a:spLocks noChangeArrowheads="1"/>
              </p:cNvSpPr>
              <p:nvPr/>
            </p:nvSpPr>
            <p:spPr bwMode="auto">
              <a:xfrm>
                <a:off x="1385" y="2349"/>
                <a:ext cx="79" cy="79"/>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1" name="Oval 10"/>
              <p:cNvSpPr>
                <a:spLocks noChangeArrowheads="1"/>
              </p:cNvSpPr>
              <p:nvPr/>
            </p:nvSpPr>
            <p:spPr bwMode="auto">
              <a:xfrm>
                <a:off x="1305" y="2984"/>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12" name="Oval 11"/>
              <p:cNvSpPr>
                <a:spLocks noChangeArrowheads="1"/>
              </p:cNvSpPr>
              <p:nvPr/>
            </p:nvSpPr>
            <p:spPr bwMode="auto">
              <a:xfrm>
                <a:off x="1583" y="3025"/>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13" name="Oval 12"/>
              <p:cNvSpPr>
                <a:spLocks noChangeArrowheads="1"/>
              </p:cNvSpPr>
              <p:nvPr/>
            </p:nvSpPr>
            <p:spPr bwMode="auto">
              <a:xfrm>
                <a:off x="1264" y="2547"/>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14" name="Oval 13"/>
              <p:cNvSpPr>
                <a:spLocks noChangeArrowheads="1"/>
              </p:cNvSpPr>
              <p:nvPr/>
            </p:nvSpPr>
            <p:spPr bwMode="auto">
              <a:xfrm>
                <a:off x="1305" y="2428"/>
                <a:ext cx="80"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5" name="Oval 14"/>
              <p:cNvSpPr>
                <a:spLocks noChangeArrowheads="1"/>
              </p:cNvSpPr>
              <p:nvPr/>
            </p:nvSpPr>
            <p:spPr bwMode="auto">
              <a:xfrm>
                <a:off x="1464" y="2270"/>
                <a:ext cx="79"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6" name="Oval 15"/>
              <p:cNvSpPr>
                <a:spLocks noChangeArrowheads="1"/>
              </p:cNvSpPr>
              <p:nvPr/>
            </p:nvSpPr>
            <p:spPr bwMode="auto">
              <a:xfrm>
                <a:off x="1822" y="2230"/>
                <a:ext cx="80" cy="79"/>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7" name="Oval 16"/>
              <p:cNvSpPr>
                <a:spLocks noChangeArrowheads="1"/>
              </p:cNvSpPr>
              <p:nvPr/>
            </p:nvSpPr>
            <p:spPr bwMode="auto">
              <a:xfrm>
                <a:off x="1942" y="2270"/>
                <a:ext cx="80"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8" name="Oval 17"/>
              <p:cNvSpPr>
                <a:spLocks noChangeArrowheads="1"/>
              </p:cNvSpPr>
              <p:nvPr/>
            </p:nvSpPr>
            <p:spPr bwMode="auto">
              <a:xfrm>
                <a:off x="1702" y="2190"/>
                <a:ext cx="80"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19" name="Oval 18"/>
              <p:cNvSpPr>
                <a:spLocks noChangeArrowheads="1"/>
              </p:cNvSpPr>
              <p:nvPr/>
            </p:nvSpPr>
            <p:spPr bwMode="auto">
              <a:xfrm>
                <a:off x="2021" y="2349"/>
                <a:ext cx="80" cy="79"/>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20" name="Oval 19"/>
              <p:cNvSpPr>
                <a:spLocks noChangeArrowheads="1"/>
              </p:cNvSpPr>
              <p:nvPr/>
            </p:nvSpPr>
            <p:spPr bwMode="auto">
              <a:xfrm>
                <a:off x="2101" y="2428"/>
                <a:ext cx="80"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21" name="Oval 20"/>
              <p:cNvSpPr>
                <a:spLocks noChangeArrowheads="1"/>
              </p:cNvSpPr>
              <p:nvPr/>
            </p:nvSpPr>
            <p:spPr bwMode="auto">
              <a:xfrm>
                <a:off x="2220" y="2588"/>
                <a:ext cx="80" cy="79"/>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22" name="Oval 21"/>
              <p:cNvSpPr>
                <a:spLocks noChangeArrowheads="1"/>
              </p:cNvSpPr>
              <p:nvPr/>
            </p:nvSpPr>
            <p:spPr bwMode="auto">
              <a:xfrm>
                <a:off x="1424" y="2508"/>
                <a:ext cx="80" cy="80"/>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23" name="Oval 22"/>
              <p:cNvSpPr>
                <a:spLocks noChangeArrowheads="1"/>
              </p:cNvSpPr>
              <p:nvPr/>
            </p:nvSpPr>
            <p:spPr bwMode="auto">
              <a:xfrm>
                <a:off x="1504" y="3144"/>
                <a:ext cx="80" cy="79"/>
              </a:xfrm>
              <a:prstGeom prst="ellipse">
                <a:avLst/>
              </a:prstGeom>
              <a:solidFill>
                <a:srgbClr val="990099"/>
              </a:solidFill>
              <a:ln w="9525">
                <a:solidFill>
                  <a:schemeClr val="tx1"/>
                </a:solidFill>
                <a:round/>
                <a:headEnd/>
                <a:tailEnd/>
              </a:ln>
            </p:spPr>
            <p:txBody>
              <a:bodyPr wrap="none" anchor="ctr"/>
              <a:lstStyle/>
              <a:p>
                <a:pPr algn="ctr" defTabSz="914377" fontAlgn="base">
                  <a:spcBef>
                    <a:spcPct val="0"/>
                  </a:spcBef>
                  <a:spcAft>
                    <a:spcPct val="0"/>
                  </a:spcAft>
                </a:pPr>
                <a:endParaRPr lang="zh-CN" altLang="zh-CN" sz="1400">
                  <a:solidFill>
                    <a:srgbClr val="444492"/>
                  </a:solidFill>
                  <a:ea typeface="ＭＳ Ｐゴシック" pitchFamily="34" charset="-128"/>
                  <a:cs typeface="Arial" panose="020B0604020202020204" pitchFamily="34" charset="0"/>
                </a:endParaRPr>
              </a:p>
            </p:txBody>
          </p:sp>
          <p:sp>
            <p:nvSpPr>
              <p:cNvPr id="109624" name="Oval 23"/>
              <p:cNvSpPr>
                <a:spLocks noChangeArrowheads="1"/>
              </p:cNvSpPr>
              <p:nvPr/>
            </p:nvSpPr>
            <p:spPr bwMode="auto">
              <a:xfrm>
                <a:off x="1623" y="3183"/>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25" name="Oval 24"/>
              <p:cNvSpPr>
                <a:spLocks noChangeArrowheads="1"/>
              </p:cNvSpPr>
              <p:nvPr/>
            </p:nvSpPr>
            <p:spPr bwMode="auto">
              <a:xfrm>
                <a:off x="1702" y="3025"/>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26" name="Oval 25"/>
              <p:cNvSpPr>
                <a:spLocks noChangeArrowheads="1"/>
              </p:cNvSpPr>
              <p:nvPr/>
            </p:nvSpPr>
            <p:spPr bwMode="auto">
              <a:xfrm>
                <a:off x="1385" y="2865"/>
                <a:ext cx="79"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27" name="Oval 26"/>
              <p:cNvSpPr>
                <a:spLocks noChangeArrowheads="1"/>
              </p:cNvSpPr>
              <p:nvPr/>
            </p:nvSpPr>
            <p:spPr bwMode="auto">
              <a:xfrm>
                <a:off x="1305" y="274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28" name="Oval 27"/>
              <p:cNvSpPr>
                <a:spLocks noChangeArrowheads="1"/>
              </p:cNvSpPr>
              <p:nvPr/>
            </p:nvSpPr>
            <p:spPr bwMode="auto">
              <a:xfrm>
                <a:off x="1225" y="2667"/>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29" name="Oval 28"/>
              <p:cNvSpPr>
                <a:spLocks noChangeArrowheads="1"/>
              </p:cNvSpPr>
              <p:nvPr/>
            </p:nvSpPr>
            <p:spPr bwMode="auto">
              <a:xfrm>
                <a:off x="1583" y="2508"/>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0" name="Oval 29"/>
              <p:cNvSpPr>
                <a:spLocks noChangeArrowheads="1"/>
              </p:cNvSpPr>
              <p:nvPr/>
            </p:nvSpPr>
            <p:spPr bwMode="auto">
              <a:xfrm>
                <a:off x="1822" y="3025"/>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1" name="Oval 30"/>
              <p:cNvSpPr>
                <a:spLocks noChangeArrowheads="1"/>
              </p:cNvSpPr>
              <p:nvPr/>
            </p:nvSpPr>
            <p:spPr bwMode="auto">
              <a:xfrm>
                <a:off x="1504" y="282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2" name="Oval 31"/>
              <p:cNvSpPr>
                <a:spLocks noChangeArrowheads="1"/>
              </p:cNvSpPr>
              <p:nvPr/>
            </p:nvSpPr>
            <p:spPr bwMode="auto">
              <a:xfrm>
                <a:off x="1623" y="274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3" name="Oval 32"/>
              <p:cNvSpPr>
                <a:spLocks noChangeArrowheads="1"/>
              </p:cNvSpPr>
              <p:nvPr/>
            </p:nvSpPr>
            <p:spPr bwMode="auto">
              <a:xfrm>
                <a:off x="1782" y="3183"/>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4" name="Oval 33"/>
              <p:cNvSpPr>
                <a:spLocks noChangeArrowheads="1"/>
              </p:cNvSpPr>
              <p:nvPr/>
            </p:nvSpPr>
            <p:spPr bwMode="auto">
              <a:xfrm>
                <a:off x="1902" y="2428"/>
                <a:ext cx="79"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5" name="Oval 34"/>
              <p:cNvSpPr>
                <a:spLocks noChangeArrowheads="1"/>
              </p:cNvSpPr>
              <p:nvPr/>
            </p:nvSpPr>
            <p:spPr bwMode="auto">
              <a:xfrm>
                <a:off x="1583" y="2230"/>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6" name="Oval 35"/>
              <p:cNvSpPr>
                <a:spLocks noChangeArrowheads="1"/>
              </p:cNvSpPr>
              <p:nvPr/>
            </p:nvSpPr>
            <p:spPr bwMode="auto">
              <a:xfrm>
                <a:off x="1543" y="2389"/>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7" name="Oval 36"/>
              <p:cNvSpPr>
                <a:spLocks noChangeArrowheads="1"/>
              </p:cNvSpPr>
              <p:nvPr/>
            </p:nvSpPr>
            <p:spPr bwMode="auto">
              <a:xfrm>
                <a:off x="1782" y="2389"/>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8" name="Oval 37"/>
              <p:cNvSpPr>
                <a:spLocks noChangeArrowheads="1"/>
              </p:cNvSpPr>
              <p:nvPr/>
            </p:nvSpPr>
            <p:spPr bwMode="auto">
              <a:xfrm>
                <a:off x="1385" y="2667"/>
                <a:ext cx="79"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39" name="Oval 38"/>
              <p:cNvSpPr>
                <a:spLocks noChangeArrowheads="1"/>
              </p:cNvSpPr>
              <p:nvPr/>
            </p:nvSpPr>
            <p:spPr bwMode="auto">
              <a:xfrm>
                <a:off x="1663" y="2349"/>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0" name="Oval 39"/>
              <p:cNvSpPr>
                <a:spLocks noChangeArrowheads="1"/>
              </p:cNvSpPr>
              <p:nvPr/>
            </p:nvSpPr>
            <p:spPr bwMode="auto">
              <a:xfrm>
                <a:off x="1981" y="2508"/>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1" name="Oval 40"/>
              <p:cNvSpPr>
                <a:spLocks noChangeArrowheads="1"/>
              </p:cNvSpPr>
              <p:nvPr/>
            </p:nvSpPr>
            <p:spPr bwMode="auto">
              <a:xfrm>
                <a:off x="1743" y="274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2" name="Oval 41"/>
              <p:cNvSpPr>
                <a:spLocks noChangeArrowheads="1"/>
              </p:cNvSpPr>
              <p:nvPr/>
            </p:nvSpPr>
            <p:spPr bwMode="auto">
              <a:xfrm>
                <a:off x="1623" y="2906"/>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3" name="Oval 42"/>
              <p:cNvSpPr>
                <a:spLocks noChangeArrowheads="1"/>
              </p:cNvSpPr>
              <p:nvPr/>
            </p:nvSpPr>
            <p:spPr bwMode="auto">
              <a:xfrm>
                <a:off x="1981" y="2984"/>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4" name="Oval 43"/>
              <p:cNvSpPr>
                <a:spLocks noChangeArrowheads="1"/>
              </p:cNvSpPr>
              <p:nvPr/>
            </p:nvSpPr>
            <p:spPr bwMode="auto">
              <a:xfrm>
                <a:off x="2021" y="282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5" name="Oval 44"/>
              <p:cNvSpPr>
                <a:spLocks noChangeArrowheads="1"/>
              </p:cNvSpPr>
              <p:nvPr/>
            </p:nvSpPr>
            <p:spPr bwMode="auto">
              <a:xfrm>
                <a:off x="1504" y="2667"/>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6" name="Oval 45"/>
              <p:cNvSpPr>
                <a:spLocks noChangeArrowheads="1"/>
              </p:cNvSpPr>
              <p:nvPr/>
            </p:nvSpPr>
            <p:spPr bwMode="auto">
              <a:xfrm>
                <a:off x="2220" y="2707"/>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7" name="Oval 46"/>
              <p:cNvSpPr>
                <a:spLocks noChangeArrowheads="1"/>
              </p:cNvSpPr>
              <p:nvPr/>
            </p:nvSpPr>
            <p:spPr bwMode="auto">
              <a:xfrm>
                <a:off x="2181" y="2508"/>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8" name="Oval 47"/>
              <p:cNvSpPr>
                <a:spLocks noChangeArrowheads="1"/>
              </p:cNvSpPr>
              <p:nvPr/>
            </p:nvSpPr>
            <p:spPr bwMode="auto">
              <a:xfrm>
                <a:off x="1743" y="2508"/>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49" name="Oval 48"/>
              <p:cNvSpPr>
                <a:spLocks noChangeArrowheads="1"/>
              </p:cNvSpPr>
              <p:nvPr/>
            </p:nvSpPr>
            <p:spPr bwMode="auto">
              <a:xfrm>
                <a:off x="2181" y="2945"/>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0" name="Oval 49"/>
              <p:cNvSpPr>
                <a:spLocks noChangeArrowheads="1"/>
              </p:cNvSpPr>
              <p:nvPr/>
            </p:nvSpPr>
            <p:spPr bwMode="auto">
              <a:xfrm>
                <a:off x="1981" y="2667"/>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1" name="Oval 50"/>
              <p:cNvSpPr>
                <a:spLocks noChangeArrowheads="1"/>
              </p:cNvSpPr>
              <p:nvPr/>
            </p:nvSpPr>
            <p:spPr bwMode="auto">
              <a:xfrm>
                <a:off x="1663" y="2627"/>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2" name="Oval 51"/>
              <p:cNvSpPr>
                <a:spLocks noChangeArrowheads="1"/>
              </p:cNvSpPr>
              <p:nvPr/>
            </p:nvSpPr>
            <p:spPr bwMode="auto">
              <a:xfrm>
                <a:off x="2061" y="3064"/>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3" name="Oval 52"/>
              <p:cNvSpPr>
                <a:spLocks noChangeArrowheads="1"/>
              </p:cNvSpPr>
              <p:nvPr/>
            </p:nvSpPr>
            <p:spPr bwMode="auto">
              <a:xfrm>
                <a:off x="2220" y="282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4" name="Oval 53"/>
              <p:cNvSpPr>
                <a:spLocks noChangeArrowheads="1"/>
              </p:cNvSpPr>
              <p:nvPr/>
            </p:nvSpPr>
            <p:spPr bwMode="auto">
              <a:xfrm>
                <a:off x="2140" y="2746"/>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5" name="Oval 54"/>
              <p:cNvSpPr>
                <a:spLocks noChangeArrowheads="1"/>
              </p:cNvSpPr>
              <p:nvPr/>
            </p:nvSpPr>
            <p:spPr bwMode="auto">
              <a:xfrm>
                <a:off x="1822" y="2627"/>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6" name="Oval 55"/>
              <p:cNvSpPr>
                <a:spLocks noChangeArrowheads="1"/>
              </p:cNvSpPr>
              <p:nvPr/>
            </p:nvSpPr>
            <p:spPr bwMode="auto">
              <a:xfrm>
                <a:off x="1782" y="2865"/>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7" name="Oval 56"/>
              <p:cNvSpPr>
                <a:spLocks noChangeArrowheads="1"/>
              </p:cNvSpPr>
              <p:nvPr/>
            </p:nvSpPr>
            <p:spPr bwMode="auto">
              <a:xfrm>
                <a:off x="2101" y="2627"/>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8" name="Oval 57"/>
              <p:cNvSpPr>
                <a:spLocks noChangeArrowheads="1"/>
              </p:cNvSpPr>
              <p:nvPr/>
            </p:nvSpPr>
            <p:spPr bwMode="auto">
              <a:xfrm>
                <a:off x="1942" y="3144"/>
                <a:ext cx="80" cy="79"/>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59" name="Oval 58"/>
              <p:cNvSpPr>
                <a:spLocks noChangeArrowheads="1"/>
              </p:cNvSpPr>
              <p:nvPr/>
            </p:nvSpPr>
            <p:spPr bwMode="auto">
              <a:xfrm>
                <a:off x="1902" y="2746"/>
                <a:ext cx="79"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0" name="Oval 59"/>
              <p:cNvSpPr>
                <a:spLocks noChangeArrowheads="1"/>
              </p:cNvSpPr>
              <p:nvPr/>
            </p:nvSpPr>
            <p:spPr bwMode="auto">
              <a:xfrm>
                <a:off x="2260"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1" name="Oval 60"/>
              <p:cNvSpPr>
                <a:spLocks noChangeArrowheads="1"/>
              </p:cNvSpPr>
              <p:nvPr/>
            </p:nvSpPr>
            <p:spPr bwMode="auto">
              <a:xfrm>
                <a:off x="2140"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2" name="Oval 61"/>
              <p:cNvSpPr>
                <a:spLocks noChangeArrowheads="1"/>
              </p:cNvSpPr>
              <p:nvPr/>
            </p:nvSpPr>
            <p:spPr bwMode="auto">
              <a:xfrm>
                <a:off x="2061"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3" name="Oval 62"/>
              <p:cNvSpPr>
                <a:spLocks noChangeArrowheads="1"/>
              </p:cNvSpPr>
              <p:nvPr/>
            </p:nvSpPr>
            <p:spPr bwMode="auto">
              <a:xfrm>
                <a:off x="2340" y="2547"/>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4" name="Oval 63"/>
              <p:cNvSpPr>
                <a:spLocks noChangeArrowheads="1"/>
              </p:cNvSpPr>
              <p:nvPr/>
            </p:nvSpPr>
            <p:spPr bwMode="auto">
              <a:xfrm>
                <a:off x="2340" y="2707"/>
                <a:ext cx="79"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5" name="Oval 64"/>
              <p:cNvSpPr>
                <a:spLocks noChangeArrowheads="1"/>
              </p:cNvSpPr>
              <p:nvPr/>
            </p:nvSpPr>
            <p:spPr bwMode="auto">
              <a:xfrm>
                <a:off x="2340" y="2826"/>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6" name="Oval 65"/>
              <p:cNvSpPr>
                <a:spLocks noChangeArrowheads="1"/>
              </p:cNvSpPr>
              <p:nvPr/>
            </p:nvSpPr>
            <p:spPr bwMode="auto">
              <a:xfrm>
                <a:off x="2260" y="306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7" name="Oval 66"/>
              <p:cNvSpPr>
                <a:spLocks noChangeArrowheads="1"/>
              </p:cNvSpPr>
              <p:nvPr/>
            </p:nvSpPr>
            <p:spPr bwMode="auto">
              <a:xfrm>
                <a:off x="1225" y="310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8" name="Oval 67"/>
              <p:cNvSpPr>
                <a:spLocks noChangeArrowheads="1"/>
              </p:cNvSpPr>
              <p:nvPr/>
            </p:nvSpPr>
            <p:spPr bwMode="auto">
              <a:xfrm>
                <a:off x="1145" y="298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69" name="Oval 68"/>
              <p:cNvSpPr>
                <a:spLocks noChangeArrowheads="1"/>
              </p:cNvSpPr>
              <p:nvPr/>
            </p:nvSpPr>
            <p:spPr bwMode="auto">
              <a:xfrm>
                <a:off x="1105" y="286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0" name="Oval 69"/>
              <p:cNvSpPr>
                <a:spLocks noChangeArrowheads="1"/>
              </p:cNvSpPr>
              <p:nvPr/>
            </p:nvSpPr>
            <p:spPr bwMode="auto">
              <a:xfrm>
                <a:off x="1902"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1" name="Oval 70"/>
              <p:cNvSpPr>
                <a:spLocks noChangeArrowheads="1"/>
              </p:cNvSpPr>
              <p:nvPr/>
            </p:nvSpPr>
            <p:spPr bwMode="auto">
              <a:xfrm>
                <a:off x="1105" y="2746"/>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2" name="Oval 71"/>
              <p:cNvSpPr>
                <a:spLocks noChangeArrowheads="1"/>
              </p:cNvSpPr>
              <p:nvPr/>
            </p:nvSpPr>
            <p:spPr bwMode="auto">
              <a:xfrm>
                <a:off x="1105" y="2627"/>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3" name="Oval 72"/>
              <p:cNvSpPr>
                <a:spLocks noChangeArrowheads="1"/>
              </p:cNvSpPr>
              <p:nvPr/>
            </p:nvSpPr>
            <p:spPr bwMode="auto">
              <a:xfrm>
                <a:off x="1145" y="2508"/>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4" name="Oval 73"/>
              <p:cNvSpPr>
                <a:spLocks noChangeArrowheads="1"/>
              </p:cNvSpPr>
              <p:nvPr/>
            </p:nvSpPr>
            <p:spPr bwMode="auto">
              <a:xfrm>
                <a:off x="1185"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5" name="Oval 74"/>
              <p:cNvSpPr>
                <a:spLocks noChangeArrowheads="1"/>
              </p:cNvSpPr>
              <p:nvPr/>
            </p:nvSpPr>
            <p:spPr bwMode="auto">
              <a:xfrm>
                <a:off x="1264"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6" name="Oval 75"/>
              <p:cNvSpPr>
                <a:spLocks noChangeArrowheads="1"/>
              </p:cNvSpPr>
              <p:nvPr/>
            </p:nvSpPr>
            <p:spPr bwMode="auto">
              <a:xfrm>
                <a:off x="1344"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7" name="Oval 76"/>
              <p:cNvSpPr>
                <a:spLocks noChangeArrowheads="1"/>
              </p:cNvSpPr>
              <p:nvPr/>
            </p:nvSpPr>
            <p:spPr bwMode="auto">
              <a:xfrm>
                <a:off x="1464"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8" name="Oval 77"/>
              <p:cNvSpPr>
                <a:spLocks noChangeArrowheads="1"/>
              </p:cNvSpPr>
              <p:nvPr/>
            </p:nvSpPr>
            <p:spPr bwMode="auto">
              <a:xfrm>
                <a:off x="1623"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79" name="Oval 78"/>
              <p:cNvSpPr>
                <a:spLocks noChangeArrowheads="1"/>
              </p:cNvSpPr>
              <p:nvPr/>
            </p:nvSpPr>
            <p:spPr bwMode="auto">
              <a:xfrm>
                <a:off x="1782"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80" name="AutoShape 79"/>
              <p:cNvSpPr>
                <a:spLocks noChangeArrowheads="1"/>
              </p:cNvSpPr>
              <p:nvPr/>
            </p:nvSpPr>
            <p:spPr bwMode="auto">
              <a:xfrm>
                <a:off x="2459" y="2588"/>
                <a:ext cx="358"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88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1" name="AutoShape 80"/>
              <p:cNvSpPr>
                <a:spLocks noChangeArrowheads="1"/>
              </p:cNvSpPr>
              <p:nvPr/>
            </p:nvSpPr>
            <p:spPr bwMode="auto">
              <a:xfrm rot="-2095551">
                <a:off x="2340" y="2151"/>
                <a:ext cx="351"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2" name="AutoShape 81"/>
              <p:cNvSpPr>
                <a:spLocks noChangeArrowheads="1"/>
              </p:cNvSpPr>
              <p:nvPr/>
            </p:nvSpPr>
            <p:spPr bwMode="auto">
              <a:xfrm rot="1775881">
                <a:off x="2379" y="3025"/>
                <a:ext cx="343"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1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3" name="AutoShape 82"/>
              <p:cNvSpPr>
                <a:spLocks noChangeArrowheads="1"/>
              </p:cNvSpPr>
              <p:nvPr/>
            </p:nvSpPr>
            <p:spPr bwMode="auto">
              <a:xfrm rot="9323005">
                <a:off x="787" y="2984"/>
                <a:ext cx="340"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6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4" name="AutoShape 83"/>
              <p:cNvSpPr>
                <a:spLocks noChangeArrowheads="1"/>
              </p:cNvSpPr>
              <p:nvPr/>
            </p:nvSpPr>
            <p:spPr bwMode="auto">
              <a:xfrm rot="5400000">
                <a:off x="1599" y="3445"/>
                <a:ext cx="318"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6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5" name="AutoShape 84"/>
              <p:cNvSpPr>
                <a:spLocks noChangeArrowheads="1"/>
              </p:cNvSpPr>
              <p:nvPr/>
            </p:nvSpPr>
            <p:spPr bwMode="auto">
              <a:xfrm rot="-7297549">
                <a:off x="1117" y="1900"/>
                <a:ext cx="326"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86" name="Oval 85"/>
              <p:cNvSpPr>
                <a:spLocks noChangeArrowheads="1"/>
              </p:cNvSpPr>
              <p:nvPr/>
            </p:nvSpPr>
            <p:spPr bwMode="auto">
              <a:xfrm>
                <a:off x="1464" y="2984"/>
                <a:ext cx="79"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87" name="Oval 86"/>
              <p:cNvSpPr>
                <a:spLocks noChangeArrowheads="1"/>
              </p:cNvSpPr>
              <p:nvPr/>
            </p:nvSpPr>
            <p:spPr bwMode="auto">
              <a:xfrm>
                <a:off x="1264" y="2865"/>
                <a:ext cx="80" cy="80"/>
              </a:xfrm>
              <a:prstGeom prst="ellipse">
                <a:avLst/>
              </a:prstGeom>
              <a:solidFill>
                <a:srgbClr val="990099"/>
              </a:solidFill>
              <a:ln w="9525">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88" name="Oval 87"/>
              <p:cNvSpPr>
                <a:spLocks noChangeArrowheads="1"/>
              </p:cNvSpPr>
              <p:nvPr/>
            </p:nvSpPr>
            <p:spPr bwMode="auto">
              <a:xfrm>
                <a:off x="1305"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89" name="Oval 88"/>
              <p:cNvSpPr>
                <a:spLocks noChangeArrowheads="1"/>
              </p:cNvSpPr>
              <p:nvPr/>
            </p:nvSpPr>
            <p:spPr bwMode="auto">
              <a:xfrm>
                <a:off x="1424"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0" name="Oval 89"/>
              <p:cNvSpPr>
                <a:spLocks noChangeArrowheads="1"/>
              </p:cNvSpPr>
              <p:nvPr/>
            </p:nvSpPr>
            <p:spPr bwMode="auto">
              <a:xfrm>
                <a:off x="1543"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1" name="Oval 90"/>
              <p:cNvSpPr>
                <a:spLocks noChangeArrowheads="1"/>
              </p:cNvSpPr>
              <p:nvPr/>
            </p:nvSpPr>
            <p:spPr bwMode="auto">
              <a:xfrm>
                <a:off x="1663" y="3342"/>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2" name="Oval 91"/>
              <p:cNvSpPr>
                <a:spLocks noChangeArrowheads="1"/>
              </p:cNvSpPr>
              <p:nvPr/>
            </p:nvSpPr>
            <p:spPr bwMode="auto">
              <a:xfrm>
                <a:off x="1782"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3" name="Oval 92"/>
              <p:cNvSpPr>
                <a:spLocks noChangeArrowheads="1"/>
              </p:cNvSpPr>
              <p:nvPr/>
            </p:nvSpPr>
            <p:spPr bwMode="auto">
              <a:xfrm>
                <a:off x="1902" y="3302"/>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4" name="Oval 93"/>
              <p:cNvSpPr>
                <a:spLocks noChangeArrowheads="1"/>
              </p:cNvSpPr>
              <p:nvPr/>
            </p:nvSpPr>
            <p:spPr bwMode="auto">
              <a:xfrm>
                <a:off x="2140"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5" name="Oval 94"/>
              <p:cNvSpPr>
                <a:spLocks noChangeArrowheads="1"/>
              </p:cNvSpPr>
              <p:nvPr/>
            </p:nvSpPr>
            <p:spPr bwMode="auto">
              <a:xfrm>
                <a:off x="2300" y="294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6" name="Oval 95"/>
              <p:cNvSpPr>
                <a:spLocks noChangeArrowheads="1"/>
              </p:cNvSpPr>
              <p:nvPr/>
            </p:nvSpPr>
            <p:spPr bwMode="auto">
              <a:xfrm>
                <a:off x="2021"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914377" fontAlgn="base">
                  <a:spcBef>
                    <a:spcPct val="0"/>
                  </a:spcBef>
                  <a:spcAft>
                    <a:spcPct val="0"/>
                  </a:spcAft>
                </a:pPr>
                <a:endParaRPr lang="zh-CN" altLang="en-US" sz="1400">
                  <a:solidFill>
                    <a:srgbClr val="444492"/>
                  </a:solidFill>
                  <a:ea typeface="SimSun" pitchFamily="2" charset="-122"/>
                  <a:cs typeface="Arial" panose="020B0604020202020204" pitchFamily="34" charset="0"/>
                </a:endParaRPr>
              </a:p>
            </p:txBody>
          </p:sp>
          <p:sp>
            <p:nvSpPr>
              <p:cNvPr id="109697" name="AutoShape 96"/>
              <p:cNvSpPr>
                <a:spLocks noChangeArrowheads="1"/>
              </p:cNvSpPr>
              <p:nvPr/>
            </p:nvSpPr>
            <p:spPr bwMode="auto">
              <a:xfrm rot="-3739222">
                <a:off x="2021" y="1833"/>
                <a:ext cx="350"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4 w 21600"/>
                  <a:gd name="T13" fmla="*/ 5380 h 21600"/>
                  <a:gd name="T14" fmla="*/ 18885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98" name="AutoShape 97"/>
              <p:cNvSpPr>
                <a:spLocks noChangeArrowheads="1"/>
              </p:cNvSpPr>
              <p:nvPr/>
            </p:nvSpPr>
            <p:spPr bwMode="auto">
              <a:xfrm rot="-9262190">
                <a:off x="826" y="2190"/>
                <a:ext cx="327"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699" name="AutoShape 98"/>
              <p:cNvSpPr>
                <a:spLocks noChangeArrowheads="1"/>
              </p:cNvSpPr>
              <p:nvPr/>
            </p:nvSpPr>
            <p:spPr bwMode="auto">
              <a:xfrm rot="7753639">
                <a:off x="1070" y="3298"/>
                <a:ext cx="339"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0 h 21600"/>
                  <a:gd name="T14" fmla="*/ 18924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sp>
            <p:nvSpPr>
              <p:cNvPr id="109700" name="AutoShape 99"/>
              <p:cNvSpPr>
                <a:spLocks noChangeArrowheads="1"/>
              </p:cNvSpPr>
              <p:nvPr/>
            </p:nvSpPr>
            <p:spPr bwMode="auto">
              <a:xfrm rot="3103542">
                <a:off x="2064" y="3339"/>
                <a:ext cx="342"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7 w 21600"/>
                  <a:gd name="T13" fmla="*/ 5400 h 21600"/>
                  <a:gd name="T14" fmla="*/ 1888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defTabSz="914377" fontAlgn="base">
                  <a:spcBef>
                    <a:spcPct val="0"/>
                  </a:spcBef>
                  <a:spcAft>
                    <a:spcPct val="0"/>
                  </a:spcAft>
                </a:pPr>
                <a:endParaRPr lang="en-US" sz="1400">
                  <a:solidFill>
                    <a:srgbClr val="000000"/>
                  </a:solidFill>
                  <a:cs typeface="Arial" panose="020B0604020202020204" pitchFamily="34" charset="0"/>
                </a:endParaRPr>
              </a:p>
            </p:txBody>
          </p:sp>
        </p:grpSp>
      </p:grpSp>
      <p:grpSp>
        <p:nvGrpSpPr>
          <p:cNvPr id="5" name="Group 221"/>
          <p:cNvGrpSpPr>
            <a:grpSpLocks/>
          </p:cNvGrpSpPr>
          <p:nvPr/>
        </p:nvGrpSpPr>
        <p:grpSpPr bwMode="auto">
          <a:xfrm>
            <a:off x="2147628" y="2366753"/>
            <a:ext cx="1847987" cy="1847887"/>
            <a:chOff x="660400" y="1798638"/>
            <a:chExt cx="3150580" cy="2363487"/>
          </a:xfrm>
        </p:grpSpPr>
        <p:pic>
          <p:nvPicPr>
            <p:cNvPr id="10959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400" y="1798638"/>
              <a:ext cx="2833688" cy="19113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9596" name="Text Box 11"/>
            <p:cNvSpPr txBox="1">
              <a:spLocks noChangeArrowheads="1"/>
            </p:cNvSpPr>
            <p:nvPr/>
          </p:nvSpPr>
          <p:spPr bwMode="auto">
            <a:xfrm>
              <a:off x="2399742" y="3765682"/>
              <a:ext cx="1411238" cy="396443"/>
            </a:xfrm>
            <a:prstGeom prst="rect">
              <a:avLst/>
            </a:prstGeom>
            <a:noFill/>
            <a:ln w="12700" algn="ctr">
              <a:noFill/>
              <a:miter lim="800000"/>
              <a:headEnd/>
              <a:tailEnd/>
            </a:ln>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400" b="1" dirty="0">
                  <a:solidFill>
                    <a:srgbClr val="81B838"/>
                  </a:solidFill>
                  <a:ea typeface="ＭＳ Ｐゴシック" pitchFamily="34" charset="-128"/>
                </a:rPr>
                <a:t>Gla-300</a:t>
              </a:r>
              <a:endParaRPr lang="en-GB" sz="1400" dirty="0">
                <a:solidFill>
                  <a:srgbClr val="81B838"/>
                </a:solidFill>
                <a:ea typeface="ＭＳ Ｐゴシック" pitchFamily="34" charset="-128"/>
              </a:endParaRPr>
            </a:p>
          </p:txBody>
        </p:sp>
        <p:sp>
          <p:nvSpPr>
            <p:cNvPr id="109597" name="Text Box 13"/>
            <p:cNvSpPr txBox="1">
              <a:spLocks noChangeArrowheads="1"/>
            </p:cNvSpPr>
            <p:nvPr/>
          </p:nvSpPr>
          <p:spPr bwMode="auto">
            <a:xfrm>
              <a:off x="728296" y="3765682"/>
              <a:ext cx="1411238" cy="396443"/>
            </a:xfrm>
            <a:prstGeom prst="rect">
              <a:avLst/>
            </a:prstGeom>
            <a:noFill/>
            <a:ln w="12700" algn="ctr">
              <a:no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400" b="1" dirty="0">
                  <a:solidFill>
                    <a:srgbClr val="0092D0"/>
                  </a:solidFill>
                  <a:ea typeface="ＭＳ Ｐゴシック" pitchFamily="34" charset="-128"/>
                </a:rPr>
                <a:t>Gla-100</a:t>
              </a:r>
              <a:endParaRPr lang="en-GB" sz="1400" b="1" baseline="30000" dirty="0">
                <a:solidFill>
                  <a:srgbClr val="0092D0"/>
                </a:solidFill>
                <a:ea typeface="ＭＳ Ｐゴシック" pitchFamily="34" charset="-128"/>
              </a:endParaRPr>
            </a:p>
          </p:txBody>
        </p:sp>
      </p:grpSp>
      <p:sp>
        <p:nvSpPr>
          <p:cNvPr id="109584" name="矩形 608"/>
          <p:cNvSpPr>
            <a:spLocks noChangeArrowheads="1"/>
          </p:cNvSpPr>
          <p:nvPr/>
        </p:nvSpPr>
        <p:spPr bwMode="auto">
          <a:xfrm>
            <a:off x="2057408" y="1957119"/>
            <a:ext cx="18630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377" fontAlgn="base">
              <a:spcBef>
                <a:spcPct val="0"/>
              </a:spcBef>
              <a:spcAft>
                <a:spcPct val="0"/>
              </a:spcAft>
            </a:pPr>
            <a:r>
              <a:rPr lang="en-US" altLang="zh-CN" sz="1600" b="1" dirty="0">
                <a:solidFill>
                  <a:srgbClr val="C00000"/>
                </a:solidFill>
                <a:ea typeface="SimSun" pitchFamily="2" charset="-122"/>
                <a:cs typeface="Arial" panose="020B0604020202020204" pitchFamily="34" charset="0"/>
              </a:rPr>
              <a:t>1/3 of the volume</a:t>
            </a:r>
            <a:endParaRPr lang="zh-CN" altLang="en-US" sz="1600" dirty="0">
              <a:solidFill>
                <a:srgbClr val="C00000"/>
              </a:solidFill>
              <a:ea typeface="SimSun" pitchFamily="2" charset="-122"/>
              <a:cs typeface="Arial" panose="020B0604020202020204" pitchFamily="34" charset="0"/>
            </a:endParaRPr>
          </a:p>
        </p:txBody>
      </p:sp>
      <p:sp>
        <p:nvSpPr>
          <p:cNvPr id="109585" name="矩形 609"/>
          <p:cNvSpPr>
            <a:spLocks noChangeArrowheads="1"/>
          </p:cNvSpPr>
          <p:nvPr/>
        </p:nvSpPr>
        <p:spPr bwMode="auto">
          <a:xfrm>
            <a:off x="4792938" y="1901987"/>
            <a:ext cx="2743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377" fontAlgn="base">
              <a:spcBef>
                <a:spcPct val="0"/>
              </a:spcBef>
              <a:spcAft>
                <a:spcPct val="0"/>
              </a:spcAft>
            </a:pPr>
            <a:r>
              <a:rPr lang="en-US" altLang="zh-CN" sz="1600" b="1" dirty="0">
                <a:solidFill>
                  <a:srgbClr val="C00000"/>
                </a:solidFill>
                <a:ea typeface="SimSun" pitchFamily="2" charset="-122"/>
                <a:cs typeface="Arial" panose="020B0604020202020204" pitchFamily="34" charset="0"/>
              </a:rPr>
              <a:t>Reduction of depot </a:t>
            </a:r>
            <a:br>
              <a:rPr lang="en-US" altLang="zh-CN" sz="1600" b="1" dirty="0">
                <a:solidFill>
                  <a:srgbClr val="C00000"/>
                </a:solidFill>
                <a:ea typeface="SimSun" pitchFamily="2" charset="-122"/>
                <a:cs typeface="Arial" panose="020B0604020202020204" pitchFamily="34" charset="0"/>
              </a:rPr>
            </a:br>
            <a:r>
              <a:rPr lang="en-US" altLang="zh-CN" sz="1600" b="1" dirty="0">
                <a:solidFill>
                  <a:srgbClr val="C00000"/>
                </a:solidFill>
                <a:ea typeface="SimSun" pitchFamily="2" charset="-122"/>
                <a:cs typeface="Arial" panose="020B0604020202020204" pitchFamily="34" charset="0"/>
              </a:rPr>
              <a:t>surface by 1/2</a:t>
            </a:r>
            <a:endParaRPr lang="zh-CN" altLang="en-US" sz="1600" dirty="0">
              <a:solidFill>
                <a:srgbClr val="C00000"/>
              </a:solidFill>
              <a:ea typeface="SimSun" pitchFamily="2" charset="-122"/>
              <a:cs typeface="Arial" panose="020B0604020202020204" pitchFamily="34" charset="0"/>
            </a:endParaRPr>
          </a:p>
        </p:txBody>
      </p:sp>
      <p:sp>
        <p:nvSpPr>
          <p:cNvPr id="109590" name="Text Box 11"/>
          <p:cNvSpPr txBox="1">
            <a:spLocks noChangeArrowheads="1"/>
          </p:cNvSpPr>
          <p:nvPr/>
        </p:nvSpPr>
        <p:spPr bwMode="auto">
          <a:xfrm>
            <a:off x="6575846" y="3874262"/>
            <a:ext cx="827768" cy="30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400" b="1" dirty="0">
                <a:solidFill>
                  <a:srgbClr val="81B838"/>
                </a:solidFill>
                <a:ea typeface="ＭＳ Ｐゴシック" pitchFamily="34" charset="-128"/>
              </a:rPr>
              <a:t>Gla-300</a:t>
            </a:r>
            <a:endParaRPr lang="en-GB" sz="1400" dirty="0">
              <a:solidFill>
                <a:srgbClr val="81B838"/>
              </a:solidFill>
              <a:ea typeface="ＭＳ Ｐゴシック" pitchFamily="34" charset="-128"/>
            </a:endParaRPr>
          </a:p>
        </p:txBody>
      </p:sp>
      <p:sp>
        <p:nvSpPr>
          <p:cNvPr id="224" name="矩形 608"/>
          <p:cNvSpPr>
            <a:spLocks noChangeArrowheads="1"/>
          </p:cNvSpPr>
          <p:nvPr/>
        </p:nvSpPr>
        <p:spPr bwMode="auto">
          <a:xfrm>
            <a:off x="2393024" y="2916027"/>
            <a:ext cx="1099981" cy="430887"/>
          </a:xfrm>
          <a:prstGeom prst="rect">
            <a:avLst/>
          </a:prstGeom>
          <a:noFill/>
          <a:ln w="9525">
            <a:noFill/>
            <a:miter lim="800000"/>
            <a:headEnd/>
            <a:tailEnd/>
          </a:ln>
        </p:spPr>
        <p:txBody>
          <a:bodyPr wrap="none">
            <a:spAutoFit/>
          </a:bodyPr>
          <a:lstStyle/>
          <a:p>
            <a:pPr algn="ctr" defTabSz="914377">
              <a:defRPr/>
            </a:pPr>
            <a:r>
              <a:rPr lang="en-US" altLang="zh-CN" sz="1100" dirty="0">
                <a:solidFill>
                  <a:prstClr val="black"/>
                </a:solidFill>
                <a:ea typeface="SimSun" pitchFamily="2" charset="-122"/>
                <a:cs typeface="Arial" panose="020B0604020202020204" pitchFamily="34" charset="0"/>
              </a:rPr>
              <a:t>Same amount </a:t>
            </a:r>
            <a:br>
              <a:rPr lang="en-US" altLang="zh-CN" sz="1100" dirty="0">
                <a:solidFill>
                  <a:prstClr val="black"/>
                </a:solidFill>
                <a:ea typeface="SimSun" pitchFamily="2" charset="-122"/>
                <a:cs typeface="Arial" panose="020B0604020202020204" pitchFamily="34" charset="0"/>
              </a:rPr>
            </a:br>
            <a:r>
              <a:rPr lang="en-US" altLang="zh-CN" sz="1100" dirty="0">
                <a:solidFill>
                  <a:prstClr val="black"/>
                </a:solidFill>
                <a:ea typeface="SimSun" pitchFamily="2" charset="-122"/>
                <a:cs typeface="Arial" panose="020B0604020202020204" pitchFamily="34" charset="0"/>
              </a:rPr>
              <a:t>of units</a:t>
            </a:r>
            <a:endParaRPr lang="zh-CN" altLang="en-US" sz="1100" dirty="0">
              <a:solidFill>
                <a:prstClr val="black"/>
              </a:solidFill>
              <a:ea typeface="SimSun" pitchFamily="2" charset="-122"/>
              <a:cs typeface="Arial" panose="020B0604020202020204" pitchFamily="34" charset="0"/>
            </a:endParaRPr>
          </a:p>
        </p:txBody>
      </p:sp>
      <p:sp>
        <p:nvSpPr>
          <p:cNvPr id="319" name="Text Box 13"/>
          <p:cNvSpPr txBox="1">
            <a:spLocks noChangeArrowheads="1"/>
          </p:cNvSpPr>
          <p:nvPr/>
        </p:nvSpPr>
        <p:spPr bwMode="auto">
          <a:xfrm>
            <a:off x="5248556" y="3887101"/>
            <a:ext cx="827768" cy="30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400" b="1" dirty="0">
                <a:solidFill>
                  <a:srgbClr val="0092D0"/>
                </a:solidFill>
                <a:ea typeface="ＭＳ Ｐゴシック" pitchFamily="34" charset="-128"/>
              </a:rPr>
              <a:t>Gla-100</a:t>
            </a:r>
            <a:endParaRPr lang="en-GB" sz="1400" b="1" baseline="30000" dirty="0">
              <a:solidFill>
                <a:srgbClr val="0092D0"/>
              </a:solidFill>
              <a:ea typeface="ＭＳ Ｐゴシック" pitchFamily="34" charset="-128"/>
            </a:endParaRPr>
          </a:p>
        </p:txBody>
      </p:sp>
      <p:sp>
        <p:nvSpPr>
          <p:cNvPr id="213" name="Text Placeholder 8"/>
          <p:cNvSpPr txBox="1">
            <a:spLocks/>
          </p:cNvSpPr>
          <p:nvPr/>
        </p:nvSpPr>
        <p:spPr>
          <a:xfrm>
            <a:off x="5020468" y="6139863"/>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210" name="TextBox 209"/>
          <p:cNvSpPr txBox="1"/>
          <p:nvPr/>
        </p:nvSpPr>
        <p:spPr>
          <a:xfrm>
            <a:off x="3352800" y="65532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11" name="Rounded Rectangle 210"/>
          <p:cNvSpPr/>
          <p:nvPr/>
        </p:nvSpPr>
        <p:spPr>
          <a:xfrm>
            <a:off x="670870" y="437551"/>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3200" b="1" kern="0" dirty="0">
                <a:solidFill>
                  <a:srgbClr val="FFFF00"/>
                </a:solidFill>
                <a:effectLst>
                  <a:outerShdw blurRad="38100" dist="38100" dir="2700000" algn="tl">
                    <a:srgbClr val="000000">
                      <a:alpha val="43137"/>
                    </a:srgbClr>
                  </a:outerShdw>
                </a:effectLst>
                <a:latin typeface="Calibri"/>
              </a:rPr>
              <a:t>Insulin </a:t>
            </a:r>
            <a:r>
              <a:rPr lang="en-US" sz="3200" b="1" kern="0" dirty="0" err="1">
                <a:solidFill>
                  <a:srgbClr val="FFFF00"/>
                </a:solidFill>
                <a:effectLst>
                  <a:outerShdw blurRad="38100" dist="38100" dir="2700000" algn="tl">
                    <a:srgbClr val="000000">
                      <a:alpha val="43137"/>
                    </a:srgbClr>
                  </a:outerShdw>
                </a:effectLst>
                <a:latin typeface="Calibri"/>
              </a:rPr>
              <a:t>Glargine</a:t>
            </a:r>
            <a:r>
              <a:rPr lang="en-US" sz="3200" b="1" kern="0" dirty="0">
                <a:solidFill>
                  <a:srgbClr val="FFFF00"/>
                </a:solidFill>
                <a:effectLst>
                  <a:outerShdw blurRad="38100" dist="38100" dir="2700000" algn="tl">
                    <a:srgbClr val="000000">
                      <a:alpha val="43137"/>
                    </a:srgbClr>
                  </a:outerShdw>
                </a:effectLst>
                <a:latin typeface="Calibri"/>
              </a:rPr>
              <a:t> 300 (Gla-300)</a:t>
            </a:r>
            <a:endPar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xmlns="" val="469133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229600" cy="4525963"/>
          </a:xfrm>
        </p:spPr>
        <p:txBody>
          <a:bodyPr/>
          <a:lstStyle/>
          <a:p>
            <a:pPr marL="0" indent="0">
              <a:buNone/>
            </a:pPr>
            <a:r>
              <a:rPr lang="en-US" dirty="0" smtClean="0">
                <a:solidFill>
                  <a:srgbClr val="002060"/>
                </a:solidFill>
              </a:rPr>
              <a:t>   </a:t>
            </a:r>
            <a:r>
              <a:rPr lang="en-US" sz="2400" b="1" dirty="0" smtClean="0">
                <a:solidFill>
                  <a:srgbClr val="002060"/>
                </a:solidFill>
              </a:rPr>
              <a:t>Introduction</a:t>
            </a:r>
          </a:p>
          <a:p>
            <a:pPr marL="0" indent="0">
              <a:buNone/>
            </a:pPr>
            <a:r>
              <a:rPr lang="en-GB" sz="2400" b="1" dirty="0" smtClean="0">
                <a:solidFill>
                  <a:srgbClr val="002060"/>
                </a:solidFill>
              </a:rPr>
              <a:t>    Basal </a:t>
            </a:r>
            <a:r>
              <a:rPr lang="en-GB" sz="2400" b="1" dirty="0">
                <a:solidFill>
                  <a:srgbClr val="002060"/>
                </a:solidFill>
              </a:rPr>
              <a:t>insulin therapy: An historical </a:t>
            </a:r>
            <a:r>
              <a:rPr lang="en-GB" sz="2400" b="1" dirty="0" smtClean="0">
                <a:solidFill>
                  <a:srgbClr val="002060"/>
                </a:solidFill>
              </a:rPr>
              <a:t>overview</a:t>
            </a:r>
          </a:p>
          <a:p>
            <a:pPr marL="0" indent="0">
              <a:buNone/>
            </a:pPr>
            <a:r>
              <a:rPr lang="en-US" sz="2400" b="1" dirty="0" smtClean="0">
                <a:solidFill>
                  <a:srgbClr val="002060"/>
                </a:solidFill>
              </a:rPr>
              <a:t>    Formulation </a:t>
            </a:r>
            <a:r>
              <a:rPr lang="en-US" sz="2400" b="1" dirty="0">
                <a:solidFill>
                  <a:srgbClr val="002060"/>
                </a:solidFill>
              </a:rPr>
              <a:t>engineering strategies for basal </a:t>
            </a:r>
            <a:r>
              <a:rPr lang="en-US" sz="2400" b="1" dirty="0" err="1" smtClean="0">
                <a:solidFill>
                  <a:srgbClr val="002060"/>
                </a:solidFill>
              </a:rPr>
              <a:t>insulins</a:t>
            </a:r>
            <a:endParaRPr lang="en-US" sz="2400" b="1" dirty="0" smtClean="0">
              <a:solidFill>
                <a:srgbClr val="002060"/>
              </a:solidFill>
            </a:endParaRPr>
          </a:p>
          <a:p>
            <a:pPr marL="0" indent="0">
              <a:buNone/>
            </a:pPr>
            <a:r>
              <a:rPr lang="en-CA" sz="2400" b="1" dirty="0" smtClean="0">
                <a:solidFill>
                  <a:srgbClr val="002060"/>
                </a:solidFill>
              </a:rPr>
              <a:t>    Insulin </a:t>
            </a:r>
            <a:r>
              <a:rPr lang="en-CA" sz="2400" b="1" dirty="0" err="1">
                <a:solidFill>
                  <a:srgbClr val="002060"/>
                </a:solidFill>
              </a:rPr>
              <a:t>degludec</a:t>
            </a:r>
            <a:r>
              <a:rPr lang="en-CA" sz="2400" b="1" dirty="0">
                <a:solidFill>
                  <a:srgbClr val="002060"/>
                </a:solidFill>
              </a:rPr>
              <a:t> (</a:t>
            </a:r>
            <a:r>
              <a:rPr lang="en-CA" sz="2400" b="1" dirty="0" err="1">
                <a:solidFill>
                  <a:srgbClr val="002060"/>
                </a:solidFill>
              </a:rPr>
              <a:t>IDeg</a:t>
            </a:r>
            <a:r>
              <a:rPr lang="en-CA" sz="2400" b="1" dirty="0" smtClean="0">
                <a:solidFill>
                  <a:srgbClr val="002060"/>
                </a:solidFill>
              </a:rPr>
              <a:t>)</a:t>
            </a:r>
          </a:p>
          <a:p>
            <a:pPr marL="0" indent="0">
              <a:buNone/>
            </a:pPr>
            <a:r>
              <a:rPr lang="en-CA" sz="2400" b="1" dirty="0">
                <a:solidFill>
                  <a:srgbClr val="002060"/>
                </a:solidFill>
              </a:rPr>
              <a:t> </a:t>
            </a:r>
            <a:r>
              <a:rPr lang="en-CA" sz="2400" b="1" dirty="0" smtClean="0">
                <a:solidFill>
                  <a:srgbClr val="002060"/>
                </a:solidFill>
              </a:rPr>
              <a:t>   Gla-300</a:t>
            </a:r>
          </a:p>
          <a:p>
            <a:pPr marL="0" indent="0">
              <a:buNone/>
            </a:pPr>
            <a:r>
              <a:rPr lang="en-CA" sz="2400" b="1" dirty="0" smtClean="0">
                <a:solidFill>
                  <a:srgbClr val="002060"/>
                </a:solidFill>
              </a:rPr>
              <a:t>    Conclusion</a:t>
            </a:r>
          </a:p>
          <a:p>
            <a:pPr marL="0" indent="0">
              <a:buNone/>
            </a:pPr>
            <a:endParaRPr lang="en-US" dirty="0">
              <a:solidFill>
                <a:srgbClr val="002060"/>
              </a:solidFill>
            </a:endParaRPr>
          </a:p>
        </p:txBody>
      </p:sp>
      <p:sp>
        <p:nvSpPr>
          <p:cNvPr id="4" name="Rounded Rectangle 3"/>
          <p:cNvSpPr/>
          <p:nvPr/>
        </p:nvSpPr>
        <p:spPr>
          <a:xfrm>
            <a:off x="609600" y="304800"/>
            <a:ext cx="7776864" cy="958162"/>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effectLst>
                  <a:outerShdw blurRad="38100" dist="38100" dir="2700000" algn="tl">
                    <a:srgbClr val="000000">
                      <a:alpha val="43137"/>
                    </a:srgbClr>
                  </a:outerShdw>
                </a:effectLst>
                <a:ea typeface="+mj-ea"/>
                <a:cs typeface="+mj-cs"/>
              </a:rPr>
              <a:t>Agenda</a:t>
            </a:r>
            <a:endParaRPr lang="en-US" sz="4000" b="1" dirty="0" smtClean="0">
              <a:solidFill>
                <a:srgbClr val="FFFF00"/>
              </a:solidFill>
              <a:effectLst>
                <a:outerShdw blurRad="38100" dist="38100" dir="2700000" algn="tl">
                  <a:srgbClr val="000000">
                    <a:alpha val="43137"/>
                  </a:srgbClr>
                </a:outerShdw>
              </a:effectLst>
              <a:ea typeface="+mj-ea"/>
              <a:cs typeface="+mj-cs"/>
            </a:endParaRPr>
          </a:p>
        </p:txBody>
      </p:sp>
      <p:sp>
        <p:nvSpPr>
          <p:cNvPr id="6" name="Rounded Rectangle 5"/>
          <p:cNvSpPr/>
          <p:nvPr/>
        </p:nvSpPr>
        <p:spPr>
          <a:xfrm>
            <a:off x="685800" y="1447800"/>
            <a:ext cx="7620000" cy="4191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4105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544763"/>
          </a:xfrm>
        </p:spPr>
        <p:txBody>
          <a:bodyPr>
            <a:normAutofit/>
          </a:bodyPr>
          <a:lstStyle/>
          <a:p>
            <a:pPr>
              <a:buNone/>
            </a:pPr>
            <a:endParaRPr lang="en-US" sz="1800" dirty="0" smtClean="0">
              <a:solidFill>
                <a:srgbClr val="002060"/>
              </a:solidFill>
            </a:endParaRPr>
          </a:p>
          <a:p>
            <a:r>
              <a:rPr lang="en-US" sz="1800" dirty="0" smtClean="0">
                <a:solidFill>
                  <a:srgbClr val="002060"/>
                </a:solidFill>
              </a:rPr>
              <a:t>Half-life : </a:t>
            </a:r>
            <a:r>
              <a:rPr lang="en-US" sz="1800" dirty="0" smtClean="0">
                <a:solidFill>
                  <a:srgbClr val="C00000"/>
                </a:solidFill>
              </a:rPr>
              <a:t>19</a:t>
            </a:r>
            <a:r>
              <a:rPr lang="en-US" sz="1800" dirty="0" smtClean="0">
                <a:solidFill>
                  <a:srgbClr val="002060"/>
                </a:solidFill>
              </a:rPr>
              <a:t> hours.</a:t>
            </a:r>
          </a:p>
          <a:p>
            <a:r>
              <a:rPr lang="en-US" sz="1800" dirty="0" smtClean="0">
                <a:solidFill>
                  <a:srgbClr val="002060"/>
                </a:solidFill>
              </a:rPr>
              <a:t>Steady state is reached after </a:t>
            </a:r>
            <a:r>
              <a:rPr lang="en-US" sz="1800" dirty="0" smtClean="0">
                <a:solidFill>
                  <a:srgbClr val="C00000"/>
                </a:solidFill>
              </a:rPr>
              <a:t>3 to 4 </a:t>
            </a:r>
            <a:r>
              <a:rPr lang="en-US" sz="1800" dirty="0" smtClean="0">
                <a:solidFill>
                  <a:srgbClr val="002060"/>
                </a:solidFill>
              </a:rPr>
              <a:t>days.</a:t>
            </a:r>
          </a:p>
          <a:p>
            <a:r>
              <a:rPr lang="en-US" sz="1800" dirty="0" smtClean="0">
                <a:solidFill>
                  <a:srgbClr val="002060"/>
                </a:solidFill>
              </a:rPr>
              <a:t>Duration of action:</a:t>
            </a:r>
            <a:r>
              <a:rPr lang="en-US" sz="1800" dirty="0" smtClean="0">
                <a:solidFill>
                  <a:srgbClr val="C00000"/>
                </a:solidFill>
              </a:rPr>
              <a:t>36 </a:t>
            </a:r>
            <a:r>
              <a:rPr lang="en-US" sz="1800" dirty="0" smtClean="0">
                <a:solidFill>
                  <a:srgbClr val="002060"/>
                </a:solidFill>
              </a:rPr>
              <a:t>h.</a:t>
            </a:r>
          </a:p>
          <a:p>
            <a:endParaRPr lang="en-US" sz="1800" dirty="0" smtClean="0"/>
          </a:p>
        </p:txBody>
      </p:sp>
      <p:sp>
        <p:nvSpPr>
          <p:cNvPr id="6" name="Rounded Rectangle 5"/>
          <p:cNvSpPr/>
          <p:nvPr/>
        </p:nvSpPr>
        <p:spPr>
          <a:xfrm>
            <a:off x="683568" y="228600"/>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ea typeface="+mj-ea"/>
                <a:cs typeface="+mj-cs"/>
              </a:rPr>
              <a:t>Up-concentrated formulation </a:t>
            </a:r>
            <a:r>
              <a:rPr lang="en-US" sz="3200" b="1" dirty="0" smtClean="0">
                <a:solidFill>
                  <a:srgbClr val="FFFF00"/>
                </a:solidFill>
                <a:effectLst>
                  <a:outerShdw blurRad="38100" dist="38100" dir="2700000" algn="tl">
                    <a:srgbClr val="000000">
                      <a:alpha val="43137"/>
                    </a:srgbClr>
                  </a:outerShdw>
                </a:effectLst>
                <a:ea typeface="+mj-ea"/>
                <a:cs typeface="+mj-cs"/>
              </a:rPr>
              <a:t>: Gla-300</a:t>
            </a:r>
          </a:p>
        </p:txBody>
      </p:sp>
      <p:sp>
        <p:nvSpPr>
          <p:cNvPr id="9" name="Rounded Rectangle 8"/>
          <p:cNvSpPr/>
          <p:nvPr/>
        </p:nvSpPr>
        <p:spPr>
          <a:xfrm>
            <a:off x="457200" y="1600200"/>
            <a:ext cx="8229600" cy="44196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stretch>
            <a:fillRect/>
          </a:stretch>
        </p:blipFill>
        <p:spPr>
          <a:xfrm>
            <a:off x="683568" y="2140868"/>
            <a:ext cx="7918561" cy="1742640"/>
          </a:xfrm>
          <a:prstGeom prst="rect">
            <a:avLst/>
          </a:prstGeom>
        </p:spPr>
      </p:pic>
      <p:sp>
        <p:nvSpPr>
          <p:cNvPr id="7" name="Rectangle 6"/>
          <p:cNvSpPr/>
          <p:nvPr/>
        </p:nvSpPr>
        <p:spPr>
          <a:xfrm>
            <a:off x="6172200" y="6459379"/>
            <a:ext cx="4572000" cy="246221"/>
          </a:xfrm>
          <a:prstGeom prst="rect">
            <a:avLst/>
          </a:prstGeom>
        </p:spPr>
        <p:txBody>
          <a:bodyPr>
            <a:spAutoFit/>
          </a:bodyPr>
          <a:lstStyle/>
          <a:p>
            <a:r>
              <a:rPr lang="pt-BR" sz="1000" i="1" dirty="0" smtClean="0"/>
              <a:t>Heise et al Diabetes </a:t>
            </a:r>
            <a:r>
              <a:rPr lang="pt-BR" sz="1000" i="1" dirty="0"/>
              <a:t>Obes Metab </a:t>
            </a:r>
            <a:r>
              <a:rPr lang="pt-BR" sz="1000" dirty="0"/>
              <a:t>2017; </a:t>
            </a:r>
            <a:r>
              <a:rPr lang="pt-BR" sz="1000" b="1" dirty="0"/>
              <a:t>19(1):</a:t>
            </a:r>
            <a:r>
              <a:rPr lang="pt-BR" sz="1000" dirty="0"/>
              <a:t>3–12</a:t>
            </a:r>
            <a:endParaRPr lang="it-IT"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7800" y="2705100"/>
            <a:ext cx="5791200" cy="2895600"/>
          </a:xfrm>
          <a:prstGeom prst="rect">
            <a:avLst/>
          </a:prstGeom>
          <a:noFill/>
          <a:ln w="28575">
            <a:solidFill>
              <a:schemeClr val="bg1"/>
            </a:solidFill>
            <a:miter lim="800000"/>
            <a:headEnd/>
            <a:tailEnd/>
          </a:ln>
        </p:spPr>
      </p:pic>
      <p:sp>
        <p:nvSpPr>
          <p:cNvPr id="6" name="Rounded Rectangle 5"/>
          <p:cNvSpPr/>
          <p:nvPr/>
        </p:nvSpPr>
        <p:spPr>
          <a:xfrm>
            <a:off x="838200" y="304800"/>
            <a:ext cx="7776864" cy="12192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38100" dist="38100" dir="2700000" algn="tl">
                    <a:srgbClr val="000000">
                      <a:alpha val="43137"/>
                    </a:srgbClr>
                  </a:outerShdw>
                </a:effectLst>
                <a:ea typeface="+mj-ea"/>
                <a:cs typeface="+mj-cs"/>
              </a:rPr>
              <a:t>Pharmacokinetic Profiles of Basal Insulins</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7" name="Rectangle 6"/>
          <p:cNvSpPr/>
          <p:nvPr/>
        </p:nvSpPr>
        <p:spPr>
          <a:xfrm>
            <a:off x="1143000" y="2514600"/>
            <a:ext cx="7010400" cy="33528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143000" y="2514600"/>
            <a:ext cx="7010400" cy="32766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28" name="Straight Connector 227"/>
          <p:cNvCxnSpPr/>
          <p:nvPr/>
        </p:nvCxnSpPr>
        <p:spPr>
          <a:xfrm flipH="1">
            <a:off x="5720781" y="2189173"/>
            <a:ext cx="0" cy="1008000"/>
          </a:xfrm>
          <a:prstGeom prst="line">
            <a:avLst/>
          </a:prstGeom>
          <a:noFill/>
          <a:ln w="25400" cap="flat" cmpd="sng" algn="ctr">
            <a:solidFill>
              <a:schemeClr val="tx1">
                <a:lumMod val="65000"/>
                <a:lumOff val="35000"/>
              </a:schemeClr>
            </a:solidFill>
            <a:prstDash val="sysDash"/>
          </a:ln>
          <a:effectLst/>
        </p:spPr>
      </p:cxnSp>
      <p:sp>
        <p:nvSpPr>
          <p:cNvPr id="74756" name="AutoShape 3"/>
          <p:cNvSpPr>
            <a:spLocks noChangeAspect="1" noChangeArrowheads="1" noTextEdit="1"/>
          </p:cNvSpPr>
          <p:nvPr/>
        </p:nvSpPr>
        <p:spPr bwMode="auto">
          <a:xfrm>
            <a:off x="2406278" y="485781"/>
            <a:ext cx="3014663"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377"/>
            <a:endParaRPr lang="en-US" sz="1400" dirty="0">
              <a:solidFill>
                <a:srgbClr val="444492"/>
              </a:solidFill>
              <a:latin typeface="Calibri"/>
              <a:ea typeface="MS PGothic" pitchFamily="34" charset="-128"/>
            </a:endParaRPr>
          </a:p>
        </p:txBody>
      </p:sp>
      <p:sp>
        <p:nvSpPr>
          <p:cNvPr id="10" name="Text Placeholder 9"/>
          <p:cNvSpPr>
            <a:spLocks noGrp="1"/>
          </p:cNvSpPr>
          <p:nvPr>
            <p:ph type="body" sz="quarter" idx="10"/>
          </p:nvPr>
        </p:nvSpPr>
        <p:spPr>
          <a:xfrm>
            <a:off x="5099212" y="6011592"/>
            <a:ext cx="3917949" cy="701493"/>
          </a:xfrm>
        </p:spPr>
        <p:txBody>
          <a:bodyPr/>
          <a:lstStyle/>
          <a:p>
            <a:r>
              <a:rPr lang="en-US" sz="1000" dirty="0" smtClean="0"/>
              <a:t>Becker RHA, et al. Diabetes Care 2015;38:637–43</a:t>
            </a:r>
            <a:endParaRPr lang="en-GB" sz="1000" dirty="0"/>
          </a:p>
        </p:txBody>
      </p:sp>
      <p:sp>
        <p:nvSpPr>
          <p:cNvPr id="130" name="Text Placeholder 1"/>
          <p:cNvSpPr txBox="1">
            <a:spLocks/>
          </p:cNvSpPr>
          <p:nvPr/>
        </p:nvSpPr>
        <p:spPr>
          <a:xfrm>
            <a:off x="5705520" y="6144260"/>
            <a:ext cx="2974066"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227" name="Rectangle 6"/>
          <p:cNvSpPr>
            <a:spLocks noChangeArrowheads="1"/>
          </p:cNvSpPr>
          <p:nvPr/>
        </p:nvSpPr>
        <p:spPr bwMode="auto">
          <a:xfrm>
            <a:off x="2500547" y="6236795"/>
            <a:ext cx="484505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609585"/>
            <a:r>
              <a:rPr lang="de-DE" altLang="en-US" sz="1600" dirty="0" smtClean="0">
                <a:solidFill>
                  <a:prstClr val="black">
                    <a:lumMod val="65000"/>
                    <a:lumOff val="35000"/>
                  </a:prstClr>
                </a:solidFill>
                <a:cs typeface="Arial" panose="020B0604020202020204" pitchFamily="34" charset="0"/>
              </a:rPr>
              <a:t>Time (h)</a:t>
            </a:r>
            <a:endParaRPr lang="de-DE" altLang="en-US" sz="1600" dirty="0">
              <a:solidFill>
                <a:prstClr val="black">
                  <a:lumMod val="65000"/>
                  <a:lumOff val="35000"/>
                </a:prstClr>
              </a:solidFill>
              <a:cs typeface="Arial" panose="020B0604020202020204" pitchFamily="34" charset="0"/>
            </a:endParaRPr>
          </a:p>
        </p:txBody>
      </p:sp>
      <p:grpSp>
        <p:nvGrpSpPr>
          <p:cNvPr id="2" name="Group 91"/>
          <p:cNvGrpSpPr>
            <a:grpSpLocks/>
          </p:cNvGrpSpPr>
          <p:nvPr/>
        </p:nvGrpSpPr>
        <p:grpSpPr bwMode="auto">
          <a:xfrm>
            <a:off x="2486144" y="4562103"/>
            <a:ext cx="4850147" cy="73853"/>
            <a:chOff x="2012098" y="5862287"/>
            <a:chExt cx="4850022" cy="72000"/>
          </a:xfrm>
        </p:grpSpPr>
        <p:sp>
          <p:nvSpPr>
            <p:cNvPr id="230" name="Line 7"/>
            <p:cNvSpPr>
              <a:spLocks noChangeShapeType="1"/>
            </p:cNvSpPr>
            <p:nvPr/>
          </p:nvSpPr>
          <p:spPr bwMode="auto">
            <a:xfrm>
              <a:off x="2012098" y="5862287"/>
              <a:ext cx="4850022"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1" name="Line 18"/>
            <p:cNvSpPr>
              <a:spLocks noChangeShapeType="1"/>
            </p:cNvSpPr>
            <p:nvPr/>
          </p:nvSpPr>
          <p:spPr bwMode="auto">
            <a:xfrm>
              <a:off x="2012098"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2" name="Line 19"/>
            <p:cNvSpPr>
              <a:spLocks noChangeShapeType="1"/>
            </p:cNvSpPr>
            <p:nvPr/>
          </p:nvSpPr>
          <p:spPr bwMode="auto">
            <a:xfrm>
              <a:off x="2822011"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3" name="Line 20"/>
            <p:cNvSpPr>
              <a:spLocks noChangeShapeType="1"/>
            </p:cNvSpPr>
            <p:nvPr/>
          </p:nvSpPr>
          <p:spPr bwMode="auto">
            <a:xfrm>
              <a:off x="3628772"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4" name="Line 21"/>
            <p:cNvSpPr>
              <a:spLocks noChangeShapeType="1"/>
            </p:cNvSpPr>
            <p:nvPr/>
          </p:nvSpPr>
          <p:spPr bwMode="auto">
            <a:xfrm>
              <a:off x="443868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5" name="Line 22"/>
            <p:cNvSpPr>
              <a:spLocks noChangeShapeType="1"/>
            </p:cNvSpPr>
            <p:nvPr/>
          </p:nvSpPr>
          <p:spPr bwMode="auto">
            <a:xfrm>
              <a:off x="5245446"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6" name="Line 23"/>
            <p:cNvSpPr>
              <a:spLocks noChangeShapeType="1"/>
            </p:cNvSpPr>
            <p:nvPr/>
          </p:nvSpPr>
          <p:spPr bwMode="auto">
            <a:xfrm>
              <a:off x="605693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7" name="Line 24"/>
            <p:cNvSpPr>
              <a:spLocks noChangeShapeType="1"/>
            </p:cNvSpPr>
            <p:nvPr/>
          </p:nvSpPr>
          <p:spPr bwMode="auto">
            <a:xfrm>
              <a:off x="6862120"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8" name="Line 18"/>
            <p:cNvSpPr>
              <a:spLocks noChangeShapeType="1"/>
            </p:cNvSpPr>
            <p:nvPr/>
          </p:nvSpPr>
          <p:spPr bwMode="auto">
            <a:xfrm>
              <a:off x="2410752"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39" name="Line 19"/>
            <p:cNvSpPr>
              <a:spLocks noChangeShapeType="1"/>
            </p:cNvSpPr>
            <p:nvPr/>
          </p:nvSpPr>
          <p:spPr bwMode="auto">
            <a:xfrm>
              <a:off x="3220665"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40" name="Line 20"/>
            <p:cNvSpPr>
              <a:spLocks noChangeShapeType="1"/>
            </p:cNvSpPr>
            <p:nvPr/>
          </p:nvSpPr>
          <p:spPr bwMode="auto">
            <a:xfrm>
              <a:off x="4027426"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41" name="Line 21"/>
            <p:cNvSpPr>
              <a:spLocks noChangeShapeType="1"/>
            </p:cNvSpPr>
            <p:nvPr/>
          </p:nvSpPr>
          <p:spPr bwMode="auto">
            <a:xfrm>
              <a:off x="4837339"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42" name="Line 22"/>
            <p:cNvSpPr>
              <a:spLocks noChangeShapeType="1"/>
            </p:cNvSpPr>
            <p:nvPr/>
          </p:nvSpPr>
          <p:spPr bwMode="auto">
            <a:xfrm>
              <a:off x="5644100"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43" name="Line 23"/>
            <p:cNvSpPr>
              <a:spLocks noChangeShapeType="1"/>
            </p:cNvSpPr>
            <p:nvPr/>
          </p:nvSpPr>
          <p:spPr bwMode="auto">
            <a:xfrm>
              <a:off x="6455588"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grpSp>
      <p:sp>
        <p:nvSpPr>
          <p:cNvPr id="244" name="TextBox 4"/>
          <p:cNvSpPr txBox="1">
            <a:spLocks noChangeArrowheads="1"/>
          </p:cNvSpPr>
          <p:nvPr/>
        </p:nvSpPr>
        <p:spPr bwMode="auto">
          <a:xfrm>
            <a:off x="1915671" y="3326819"/>
            <a:ext cx="28886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3</a:t>
            </a:r>
          </a:p>
        </p:txBody>
      </p:sp>
      <p:sp>
        <p:nvSpPr>
          <p:cNvPr id="245" name="TextBox 4"/>
          <p:cNvSpPr txBox="1">
            <a:spLocks noChangeArrowheads="1"/>
          </p:cNvSpPr>
          <p:nvPr/>
        </p:nvSpPr>
        <p:spPr bwMode="auto">
          <a:xfrm>
            <a:off x="1915671" y="3665647"/>
            <a:ext cx="28886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2</a:t>
            </a:r>
          </a:p>
        </p:txBody>
      </p:sp>
      <p:sp>
        <p:nvSpPr>
          <p:cNvPr id="246" name="TextBox 4"/>
          <p:cNvSpPr txBox="1">
            <a:spLocks noChangeArrowheads="1"/>
          </p:cNvSpPr>
          <p:nvPr/>
        </p:nvSpPr>
        <p:spPr bwMode="auto">
          <a:xfrm>
            <a:off x="1915671" y="4010236"/>
            <a:ext cx="28886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1</a:t>
            </a:r>
          </a:p>
        </p:txBody>
      </p:sp>
      <p:sp>
        <p:nvSpPr>
          <p:cNvPr id="247" name="TextBox 4"/>
          <p:cNvSpPr txBox="1">
            <a:spLocks noChangeArrowheads="1"/>
          </p:cNvSpPr>
          <p:nvPr/>
        </p:nvSpPr>
        <p:spPr bwMode="auto">
          <a:xfrm>
            <a:off x="1915671" y="4353540"/>
            <a:ext cx="28886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0</a:t>
            </a:r>
          </a:p>
        </p:txBody>
      </p:sp>
      <p:sp>
        <p:nvSpPr>
          <p:cNvPr id="248" name="Line 76"/>
          <p:cNvSpPr>
            <a:spLocks noChangeShapeType="1"/>
          </p:cNvSpPr>
          <p:nvPr/>
        </p:nvSpPr>
        <p:spPr bwMode="auto">
          <a:xfrm>
            <a:off x="2258505" y="3487023"/>
            <a:ext cx="0" cy="1030252"/>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MS PGothic" pitchFamily="34" charset="-128"/>
              <a:cs typeface="Arial" panose="020B0604020202020204" pitchFamily="34" charset="0"/>
            </a:endParaRPr>
          </a:p>
        </p:txBody>
      </p:sp>
      <p:sp>
        <p:nvSpPr>
          <p:cNvPr id="249" name="Line 79"/>
          <p:cNvSpPr>
            <a:spLocks noChangeShapeType="1"/>
          </p:cNvSpPr>
          <p:nvPr/>
        </p:nvSpPr>
        <p:spPr bwMode="auto">
          <a:xfrm>
            <a:off x="2178458" y="3487011"/>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MS PGothic" pitchFamily="34" charset="-128"/>
              <a:cs typeface="Arial" panose="020B0604020202020204" pitchFamily="34" charset="0"/>
            </a:endParaRPr>
          </a:p>
        </p:txBody>
      </p:sp>
      <p:sp>
        <p:nvSpPr>
          <p:cNvPr id="250" name="Line 80"/>
          <p:cNvSpPr>
            <a:spLocks noChangeShapeType="1"/>
          </p:cNvSpPr>
          <p:nvPr/>
        </p:nvSpPr>
        <p:spPr bwMode="auto">
          <a:xfrm>
            <a:off x="2178458" y="3830457"/>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MS PGothic" pitchFamily="34" charset="-128"/>
              <a:cs typeface="Arial" panose="020B0604020202020204" pitchFamily="34" charset="0"/>
            </a:endParaRPr>
          </a:p>
        </p:txBody>
      </p:sp>
      <p:sp>
        <p:nvSpPr>
          <p:cNvPr id="251" name="Line 81"/>
          <p:cNvSpPr>
            <a:spLocks noChangeShapeType="1"/>
          </p:cNvSpPr>
          <p:nvPr/>
        </p:nvSpPr>
        <p:spPr bwMode="auto">
          <a:xfrm>
            <a:off x="2178458" y="4173905"/>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MS PGothic" pitchFamily="34" charset="-128"/>
              <a:cs typeface="Arial" panose="020B0604020202020204" pitchFamily="34" charset="0"/>
            </a:endParaRPr>
          </a:p>
        </p:txBody>
      </p:sp>
      <p:sp>
        <p:nvSpPr>
          <p:cNvPr id="252" name="Line 82"/>
          <p:cNvSpPr>
            <a:spLocks noChangeShapeType="1"/>
          </p:cNvSpPr>
          <p:nvPr/>
        </p:nvSpPr>
        <p:spPr bwMode="auto">
          <a:xfrm>
            <a:off x="2178458" y="4519311"/>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MS PGothic" pitchFamily="34" charset="-128"/>
              <a:cs typeface="Arial" panose="020B0604020202020204" pitchFamily="34" charset="0"/>
            </a:endParaRPr>
          </a:p>
        </p:txBody>
      </p:sp>
      <p:sp>
        <p:nvSpPr>
          <p:cNvPr id="253" name="Freeform 91"/>
          <p:cNvSpPr>
            <a:spLocks/>
          </p:cNvSpPr>
          <p:nvPr/>
        </p:nvSpPr>
        <p:spPr bwMode="auto">
          <a:xfrm>
            <a:off x="2492084" y="3953839"/>
            <a:ext cx="4856163" cy="541587"/>
          </a:xfrm>
          <a:custGeom>
            <a:avLst/>
            <a:gdLst>
              <a:gd name="T0" fmla="*/ 0 w 1079"/>
              <a:gd name="T1" fmla="*/ 108685 h 311"/>
              <a:gd name="T2" fmla="*/ 292560 w 1079"/>
              <a:gd name="T3" fmla="*/ 56040 h 311"/>
              <a:gd name="T4" fmla="*/ 643632 w 1079"/>
              <a:gd name="T5" fmla="*/ 37360 h 311"/>
              <a:gd name="T6" fmla="*/ 769657 w 1079"/>
              <a:gd name="T7" fmla="*/ 61135 h 311"/>
              <a:gd name="T8" fmla="*/ 1026210 w 1079"/>
              <a:gd name="T9" fmla="*/ 93401 h 311"/>
              <a:gd name="T10" fmla="*/ 1179241 w 1079"/>
              <a:gd name="T11" fmla="*/ 101892 h 311"/>
              <a:gd name="T12" fmla="*/ 1305267 w 1079"/>
              <a:gd name="T13" fmla="*/ 108685 h 311"/>
              <a:gd name="T14" fmla="*/ 1516810 w 1079"/>
              <a:gd name="T15" fmla="*/ 105288 h 311"/>
              <a:gd name="T16" fmla="*/ 1800368 w 1079"/>
              <a:gd name="T17" fmla="*/ 101892 h 311"/>
              <a:gd name="T18" fmla="*/ 2056921 w 1079"/>
              <a:gd name="T19" fmla="*/ 110383 h 311"/>
              <a:gd name="T20" fmla="*/ 2331477 w 1079"/>
              <a:gd name="T21" fmla="*/ 135856 h 311"/>
              <a:gd name="T22" fmla="*/ 2691550 w 1079"/>
              <a:gd name="T23" fmla="*/ 168121 h 311"/>
              <a:gd name="T24" fmla="*/ 2907595 w 1079"/>
              <a:gd name="T25" fmla="*/ 191896 h 311"/>
              <a:gd name="T26" fmla="*/ 3155145 w 1079"/>
              <a:gd name="T27" fmla="*/ 224162 h 311"/>
              <a:gd name="T28" fmla="*/ 3222659 w 1079"/>
              <a:gd name="T29" fmla="*/ 227558 h 311"/>
              <a:gd name="T30" fmla="*/ 3344184 w 1079"/>
              <a:gd name="T31" fmla="*/ 237747 h 311"/>
              <a:gd name="T32" fmla="*/ 3461208 w 1079"/>
              <a:gd name="T33" fmla="*/ 259824 h 311"/>
              <a:gd name="T34" fmla="*/ 3546725 w 1079"/>
              <a:gd name="T35" fmla="*/ 283599 h 311"/>
              <a:gd name="T36" fmla="*/ 3753768 w 1079"/>
              <a:gd name="T37" fmla="*/ 348130 h 311"/>
              <a:gd name="T38" fmla="*/ 3875292 w 1079"/>
              <a:gd name="T39" fmla="*/ 378698 h 311"/>
              <a:gd name="T40" fmla="*/ 4032825 w 1079"/>
              <a:gd name="T41" fmla="*/ 433040 h 311"/>
              <a:gd name="T42" fmla="*/ 4109340 w 1079"/>
              <a:gd name="T43" fmla="*/ 458513 h 311"/>
              <a:gd name="T44" fmla="*/ 4293878 w 1079"/>
              <a:gd name="T45" fmla="*/ 489080 h 311"/>
              <a:gd name="T46" fmla="*/ 4626946 w 1079"/>
              <a:gd name="T47" fmla="*/ 516252 h 311"/>
              <a:gd name="T48" fmla="*/ 4856493 w 1079"/>
              <a:gd name="T49" fmla="*/ 528139 h 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9" h="311">
                <a:moveTo>
                  <a:pt x="0" y="64"/>
                </a:moveTo>
                <a:cubicBezTo>
                  <a:pt x="0" y="64"/>
                  <a:pt x="35" y="54"/>
                  <a:pt x="65" y="33"/>
                </a:cubicBezTo>
                <a:cubicBezTo>
                  <a:pt x="65" y="33"/>
                  <a:pt x="107" y="0"/>
                  <a:pt x="143" y="22"/>
                </a:cubicBezTo>
                <a:cubicBezTo>
                  <a:pt x="152" y="27"/>
                  <a:pt x="162" y="31"/>
                  <a:pt x="171" y="36"/>
                </a:cubicBezTo>
                <a:cubicBezTo>
                  <a:pt x="189" y="43"/>
                  <a:pt x="208" y="51"/>
                  <a:pt x="228" y="55"/>
                </a:cubicBezTo>
                <a:cubicBezTo>
                  <a:pt x="239" y="58"/>
                  <a:pt x="251" y="58"/>
                  <a:pt x="262" y="60"/>
                </a:cubicBezTo>
                <a:cubicBezTo>
                  <a:pt x="271" y="61"/>
                  <a:pt x="281" y="62"/>
                  <a:pt x="290" y="64"/>
                </a:cubicBezTo>
                <a:cubicBezTo>
                  <a:pt x="290" y="64"/>
                  <a:pt x="320" y="65"/>
                  <a:pt x="337" y="62"/>
                </a:cubicBezTo>
                <a:cubicBezTo>
                  <a:pt x="337" y="62"/>
                  <a:pt x="373" y="51"/>
                  <a:pt x="400" y="60"/>
                </a:cubicBezTo>
                <a:cubicBezTo>
                  <a:pt x="400" y="60"/>
                  <a:pt x="423" y="65"/>
                  <a:pt x="457" y="65"/>
                </a:cubicBezTo>
                <a:cubicBezTo>
                  <a:pt x="457" y="65"/>
                  <a:pt x="485" y="64"/>
                  <a:pt x="518" y="80"/>
                </a:cubicBezTo>
                <a:cubicBezTo>
                  <a:pt x="518" y="80"/>
                  <a:pt x="558" y="92"/>
                  <a:pt x="598" y="99"/>
                </a:cubicBezTo>
                <a:cubicBezTo>
                  <a:pt x="600" y="99"/>
                  <a:pt x="622" y="99"/>
                  <a:pt x="646" y="113"/>
                </a:cubicBezTo>
                <a:cubicBezTo>
                  <a:pt x="663" y="123"/>
                  <a:pt x="682" y="129"/>
                  <a:pt x="701" y="132"/>
                </a:cubicBezTo>
                <a:cubicBezTo>
                  <a:pt x="706" y="133"/>
                  <a:pt x="711" y="134"/>
                  <a:pt x="716" y="134"/>
                </a:cubicBezTo>
                <a:cubicBezTo>
                  <a:pt x="726" y="135"/>
                  <a:pt x="734" y="136"/>
                  <a:pt x="743" y="140"/>
                </a:cubicBezTo>
                <a:cubicBezTo>
                  <a:pt x="752" y="143"/>
                  <a:pt x="761" y="148"/>
                  <a:pt x="769" y="153"/>
                </a:cubicBezTo>
                <a:cubicBezTo>
                  <a:pt x="776" y="157"/>
                  <a:pt x="782" y="162"/>
                  <a:pt x="788" y="167"/>
                </a:cubicBezTo>
                <a:cubicBezTo>
                  <a:pt x="834" y="205"/>
                  <a:pt x="834" y="205"/>
                  <a:pt x="834" y="205"/>
                </a:cubicBezTo>
                <a:cubicBezTo>
                  <a:pt x="834" y="205"/>
                  <a:pt x="859" y="223"/>
                  <a:pt x="861" y="223"/>
                </a:cubicBezTo>
                <a:cubicBezTo>
                  <a:pt x="861" y="223"/>
                  <a:pt x="885" y="242"/>
                  <a:pt x="896" y="255"/>
                </a:cubicBezTo>
                <a:cubicBezTo>
                  <a:pt x="901" y="260"/>
                  <a:pt x="907" y="265"/>
                  <a:pt x="913" y="270"/>
                </a:cubicBezTo>
                <a:cubicBezTo>
                  <a:pt x="925" y="280"/>
                  <a:pt x="939" y="285"/>
                  <a:pt x="954" y="288"/>
                </a:cubicBezTo>
                <a:cubicBezTo>
                  <a:pt x="979" y="294"/>
                  <a:pt x="1003" y="299"/>
                  <a:pt x="1028" y="304"/>
                </a:cubicBezTo>
                <a:cubicBezTo>
                  <a:pt x="1044" y="307"/>
                  <a:pt x="1062" y="311"/>
                  <a:pt x="1079" y="311"/>
                </a:cubicBezTo>
              </a:path>
            </a:pathLst>
          </a:custGeom>
          <a:noFill/>
          <a:ln w="28575"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endParaRPr lang="en-US" sz="1600" dirty="0">
              <a:solidFill>
                <a:prstClr val="black">
                  <a:lumMod val="65000"/>
                  <a:lumOff val="35000"/>
                </a:prstClr>
              </a:solidFill>
              <a:ea typeface="MS PGothic" pitchFamily="34" charset="-128"/>
            </a:endParaRPr>
          </a:p>
        </p:txBody>
      </p:sp>
      <p:sp>
        <p:nvSpPr>
          <p:cNvPr id="254" name="Freeform 90"/>
          <p:cNvSpPr>
            <a:spLocks/>
          </p:cNvSpPr>
          <p:nvPr/>
        </p:nvSpPr>
        <p:spPr bwMode="auto">
          <a:xfrm>
            <a:off x="2492419" y="3723057"/>
            <a:ext cx="4846309" cy="774891"/>
          </a:xfrm>
          <a:custGeom>
            <a:avLst/>
            <a:gdLst>
              <a:gd name="T0" fmla="*/ 0 w 1077"/>
              <a:gd name="T1" fmla="*/ 2147483647 h 447"/>
              <a:gd name="T2" fmla="*/ 2147483647 w 1077"/>
              <a:gd name="T3" fmla="*/ 2147483647 h 447"/>
              <a:gd name="T4" fmla="*/ 2147483647 w 1077"/>
              <a:gd name="T5" fmla="*/ 2147483647 h 447"/>
              <a:gd name="T6" fmla="*/ 2147483647 w 1077"/>
              <a:gd name="T7" fmla="*/ 2147483647 h 447"/>
              <a:gd name="T8" fmla="*/ 2147483647 w 1077"/>
              <a:gd name="T9" fmla="*/ 2147483647 h 447"/>
              <a:gd name="T10" fmla="*/ 2147483647 w 1077"/>
              <a:gd name="T11" fmla="*/ 2147483647 h 447"/>
              <a:gd name="T12" fmla="*/ 2147483647 w 1077"/>
              <a:gd name="T13" fmla="*/ 2147483647 h 447"/>
              <a:gd name="T14" fmla="*/ 2147483647 w 1077"/>
              <a:gd name="T15" fmla="*/ 2147483647 h 447"/>
              <a:gd name="T16" fmla="*/ 2147483647 w 1077"/>
              <a:gd name="T17" fmla="*/ 2147483647 h 447"/>
              <a:gd name="T18" fmla="*/ 2147483647 w 1077"/>
              <a:gd name="T19" fmla="*/ 2147483647 h 447"/>
              <a:gd name="T20" fmla="*/ 2147483647 w 1077"/>
              <a:gd name="T21" fmla="*/ 2147483647 h 447"/>
              <a:gd name="T22" fmla="*/ 2147483647 w 1077"/>
              <a:gd name="T23" fmla="*/ 2147483647 h 447"/>
              <a:gd name="T24" fmla="*/ 2147483647 w 1077"/>
              <a:gd name="T25" fmla="*/ 2147483647 h 447"/>
              <a:gd name="T26" fmla="*/ 2147483647 w 1077"/>
              <a:gd name="T27" fmla="*/ 2147483647 h 447"/>
              <a:gd name="T28" fmla="*/ 2147483647 w 1077"/>
              <a:gd name="T29" fmla="*/ 2147483647 h 447"/>
              <a:gd name="T30" fmla="*/ 2147483647 w 1077"/>
              <a:gd name="T31" fmla="*/ 2147483647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7" h="447">
                <a:moveTo>
                  <a:pt x="0" y="206"/>
                </a:moveTo>
                <a:cubicBezTo>
                  <a:pt x="0" y="206"/>
                  <a:pt x="101" y="40"/>
                  <a:pt x="116" y="34"/>
                </a:cubicBezTo>
                <a:cubicBezTo>
                  <a:pt x="116" y="34"/>
                  <a:pt x="143" y="0"/>
                  <a:pt x="208" y="10"/>
                </a:cubicBezTo>
                <a:cubicBezTo>
                  <a:pt x="208" y="10"/>
                  <a:pt x="242" y="12"/>
                  <a:pt x="263" y="8"/>
                </a:cubicBezTo>
                <a:cubicBezTo>
                  <a:pt x="286" y="3"/>
                  <a:pt x="313" y="4"/>
                  <a:pt x="334" y="12"/>
                </a:cubicBezTo>
                <a:cubicBezTo>
                  <a:pt x="344" y="16"/>
                  <a:pt x="354" y="21"/>
                  <a:pt x="363" y="27"/>
                </a:cubicBezTo>
                <a:cubicBezTo>
                  <a:pt x="399" y="52"/>
                  <a:pt x="431" y="83"/>
                  <a:pt x="462" y="114"/>
                </a:cubicBezTo>
                <a:cubicBezTo>
                  <a:pt x="472" y="124"/>
                  <a:pt x="482" y="134"/>
                  <a:pt x="492" y="144"/>
                </a:cubicBezTo>
                <a:cubicBezTo>
                  <a:pt x="509" y="162"/>
                  <a:pt x="524" y="179"/>
                  <a:pt x="543" y="193"/>
                </a:cubicBezTo>
                <a:cubicBezTo>
                  <a:pt x="579" y="220"/>
                  <a:pt x="612" y="252"/>
                  <a:pt x="646" y="282"/>
                </a:cubicBezTo>
                <a:cubicBezTo>
                  <a:pt x="676" y="308"/>
                  <a:pt x="706" y="334"/>
                  <a:pt x="736" y="361"/>
                </a:cubicBezTo>
                <a:cubicBezTo>
                  <a:pt x="756" y="379"/>
                  <a:pt x="774" y="398"/>
                  <a:pt x="798" y="411"/>
                </a:cubicBezTo>
                <a:cubicBezTo>
                  <a:pt x="819" y="424"/>
                  <a:pt x="842" y="433"/>
                  <a:pt x="866" y="439"/>
                </a:cubicBezTo>
                <a:cubicBezTo>
                  <a:pt x="902" y="447"/>
                  <a:pt x="939" y="444"/>
                  <a:pt x="976" y="444"/>
                </a:cubicBezTo>
                <a:cubicBezTo>
                  <a:pt x="1003" y="445"/>
                  <a:pt x="1031" y="445"/>
                  <a:pt x="1059" y="445"/>
                </a:cubicBezTo>
                <a:cubicBezTo>
                  <a:pt x="1065" y="445"/>
                  <a:pt x="1071" y="444"/>
                  <a:pt x="1077" y="445"/>
                </a:cubicBezTo>
              </a:path>
            </a:pathLst>
          </a:custGeom>
          <a:noFill/>
          <a:ln w="28575"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55" name="Line 9"/>
          <p:cNvSpPr>
            <a:spLocks noChangeShapeType="1"/>
          </p:cNvSpPr>
          <p:nvPr/>
        </p:nvSpPr>
        <p:spPr bwMode="auto">
          <a:xfrm>
            <a:off x="2214268" y="3660616"/>
            <a:ext cx="36512"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56" name="Line 9"/>
          <p:cNvSpPr>
            <a:spLocks noChangeShapeType="1"/>
          </p:cNvSpPr>
          <p:nvPr/>
        </p:nvSpPr>
        <p:spPr bwMode="auto">
          <a:xfrm>
            <a:off x="2212712" y="4005225"/>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57" name="Line 9"/>
          <p:cNvSpPr>
            <a:spLocks noChangeShapeType="1"/>
          </p:cNvSpPr>
          <p:nvPr/>
        </p:nvSpPr>
        <p:spPr bwMode="auto">
          <a:xfrm>
            <a:off x="2212712" y="4351804"/>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58" name="TextBox 4"/>
          <p:cNvSpPr txBox="1">
            <a:spLocks noChangeArrowheads="1"/>
          </p:cNvSpPr>
          <p:nvPr/>
        </p:nvSpPr>
        <p:spPr bwMode="auto">
          <a:xfrm>
            <a:off x="1706524" y="4976647"/>
            <a:ext cx="49725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140</a:t>
            </a:r>
          </a:p>
        </p:txBody>
      </p:sp>
      <p:sp>
        <p:nvSpPr>
          <p:cNvPr id="259" name="TextBox 4"/>
          <p:cNvSpPr txBox="1">
            <a:spLocks noChangeArrowheads="1"/>
          </p:cNvSpPr>
          <p:nvPr/>
        </p:nvSpPr>
        <p:spPr bwMode="auto">
          <a:xfrm>
            <a:off x="1706524" y="5318252"/>
            <a:ext cx="49725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120</a:t>
            </a:r>
          </a:p>
        </p:txBody>
      </p:sp>
      <p:sp>
        <p:nvSpPr>
          <p:cNvPr id="260" name="TextBox 4"/>
          <p:cNvSpPr txBox="1">
            <a:spLocks noChangeArrowheads="1"/>
          </p:cNvSpPr>
          <p:nvPr/>
        </p:nvSpPr>
        <p:spPr bwMode="auto">
          <a:xfrm>
            <a:off x="1706524" y="5601812"/>
            <a:ext cx="49725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100</a:t>
            </a:r>
          </a:p>
        </p:txBody>
      </p:sp>
      <p:sp>
        <p:nvSpPr>
          <p:cNvPr id="261" name="Line 6"/>
          <p:cNvSpPr>
            <a:spLocks noChangeShapeType="1"/>
          </p:cNvSpPr>
          <p:nvPr/>
        </p:nvSpPr>
        <p:spPr bwMode="auto">
          <a:xfrm>
            <a:off x="2250891" y="4817300"/>
            <a:ext cx="0" cy="1094289"/>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2" name="Line 8"/>
          <p:cNvSpPr>
            <a:spLocks noChangeShapeType="1"/>
          </p:cNvSpPr>
          <p:nvPr/>
        </p:nvSpPr>
        <p:spPr bwMode="auto">
          <a:xfrm>
            <a:off x="2181038" y="4817232"/>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3" name="Line 9"/>
          <p:cNvSpPr>
            <a:spLocks noChangeShapeType="1"/>
          </p:cNvSpPr>
          <p:nvPr/>
        </p:nvSpPr>
        <p:spPr bwMode="auto">
          <a:xfrm>
            <a:off x="2181038" y="5130163"/>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4" name="Line 16"/>
          <p:cNvSpPr>
            <a:spLocks noChangeShapeType="1"/>
          </p:cNvSpPr>
          <p:nvPr/>
        </p:nvSpPr>
        <p:spPr bwMode="auto">
          <a:xfrm>
            <a:off x="2181038" y="5443575"/>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5" name="Line 17"/>
          <p:cNvSpPr>
            <a:spLocks noChangeShapeType="1"/>
          </p:cNvSpPr>
          <p:nvPr/>
        </p:nvSpPr>
        <p:spPr bwMode="auto">
          <a:xfrm>
            <a:off x="2181038" y="5760851"/>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6" name="Line 17"/>
          <p:cNvSpPr>
            <a:spLocks noChangeShapeType="1"/>
          </p:cNvSpPr>
          <p:nvPr/>
        </p:nvSpPr>
        <p:spPr bwMode="auto">
          <a:xfrm>
            <a:off x="2181038" y="5912003"/>
            <a:ext cx="72003"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267" name="Freeform 25"/>
          <p:cNvSpPr>
            <a:spLocks/>
          </p:cNvSpPr>
          <p:nvPr/>
        </p:nvSpPr>
        <p:spPr bwMode="auto">
          <a:xfrm>
            <a:off x="2485817" y="5091934"/>
            <a:ext cx="4849739" cy="666860"/>
          </a:xfrm>
          <a:custGeom>
            <a:avLst/>
            <a:gdLst>
              <a:gd name="T0" fmla="*/ 0 w 1077"/>
              <a:gd name="T1" fmla="*/ 2147483647 h 484"/>
              <a:gd name="T2" fmla="*/ 2147483647 w 1077"/>
              <a:gd name="T3" fmla="*/ 2147483647 h 484"/>
              <a:gd name="T4" fmla="*/ 2147483647 w 1077"/>
              <a:gd name="T5" fmla="*/ 2147483647 h 484"/>
              <a:gd name="T6" fmla="*/ 2147483647 w 1077"/>
              <a:gd name="T7" fmla="*/ 2147483647 h 484"/>
              <a:gd name="T8" fmla="*/ 2147483647 w 1077"/>
              <a:gd name="T9" fmla="*/ 2147483647 h 484"/>
              <a:gd name="T10" fmla="*/ 2147483647 w 1077"/>
              <a:gd name="T11" fmla="*/ 2147483647 h 484"/>
              <a:gd name="T12" fmla="*/ 2147483647 w 1077"/>
              <a:gd name="T13" fmla="*/ 2147483647 h 484"/>
              <a:gd name="T14" fmla="*/ 2147483647 w 1077"/>
              <a:gd name="T15" fmla="*/ 2147483647 h 484"/>
              <a:gd name="T16" fmla="*/ 2147483647 w 1077"/>
              <a:gd name="T17" fmla="*/ 2147483647 h 484"/>
              <a:gd name="T18" fmla="*/ 2147483647 w 1077"/>
              <a:gd name="T19" fmla="*/ 2147483647 h 484"/>
              <a:gd name="T20" fmla="*/ 2147483647 w 1077"/>
              <a:gd name="T21" fmla="*/ 2147483647 h 484"/>
              <a:gd name="T22" fmla="*/ 2147483647 w 1077"/>
              <a:gd name="T23" fmla="*/ 2147483647 h 484"/>
              <a:gd name="T24" fmla="*/ 2147483647 w 1077"/>
              <a:gd name="T25" fmla="*/ 2147483647 h 484"/>
              <a:gd name="T26" fmla="*/ 2147483647 w 1077"/>
              <a:gd name="T27" fmla="*/ 0 h 4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7" h="484">
                <a:moveTo>
                  <a:pt x="0" y="472"/>
                </a:moveTo>
                <a:cubicBezTo>
                  <a:pt x="24" y="470"/>
                  <a:pt x="48" y="476"/>
                  <a:pt x="71" y="479"/>
                </a:cubicBezTo>
                <a:cubicBezTo>
                  <a:pt x="94" y="482"/>
                  <a:pt x="118" y="484"/>
                  <a:pt x="141" y="483"/>
                </a:cubicBezTo>
                <a:cubicBezTo>
                  <a:pt x="201" y="480"/>
                  <a:pt x="261" y="482"/>
                  <a:pt x="321" y="482"/>
                </a:cubicBezTo>
                <a:cubicBezTo>
                  <a:pt x="359" y="482"/>
                  <a:pt x="395" y="468"/>
                  <a:pt x="433" y="465"/>
                </a:cubicBezTo>
                <a:cubicBezTo>
                  <a:pt x="457" y="463"/>
                  <a:pt x="482" y="466"/>
                  <a:pt x="507" y="466"/>
                </a:cubicBezTo>
                <a:cubicBezTo>
                  <a:pt x="530" y="467"/>
                  <a:pt x="553" y="462"/>
                  <a:pt x="576" y="462"/>
                </a:cubicBezTo>
                <a:cubicBezTo>
                  <a:pt x="614" y="463"/>
                  <a:pt x="657" y="464"/>
                  <a:pt x="694" y="454"/>
                </a:cubicBezTo>
                <a:cubicBezTo>
                  <a:pt x="735" y="443"/>
                  <a:pt x="777" y="439"/>
                  <a:pt x="816" y="423"/>
                </a:cubicBezTo>
                <a:cubicBezTo>
                  <a:pt x="833" y="417"/>
                  <a:pt x="845" y="403"/>
                  <a:pt x="856" y="390"/>
                </a:cubicBezTo>
                <a:cubicBezTo>
                  <a:pt x="870" y="374"/>
                  <a:pt x="882" y="357"/>
                  <a:pt x="890" y="338"/>
                </a:cubicBezTo>
                <a:cubicBezTo>
                  <a:pt x="913" y="283"/>
                  <a:pt x="938" y="229"/>
                  <a:pt x="961" y="174"/>
                </a:cubicBezTo>
                <a:cubicBezTo>
                  <a:pt x="976" y="142"/>
                  <a:pt x="990" y="106"/>
                  <a:pt x="1015" y="80"/>
                </a:cubicBezTo>
                <a:cubicBezTo>
                  <a:pt x="1077" y="0"/>
                  <a:pt x="1077" y="0"/>
                  <a:pt x="1077" y="0"/>
                </a:cubicBezTo>
              </a:path>
            </a:pathLst>
          </a:custGeom>
          <a:noFill/>
          <a:ln w="28575"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68" name="Freeform 26"/>
          <p:cNvSpPr>
            <a:spLocks/>
          </p:cNvSpPr>
          <p:nvPr/>
        </p:nvSpPr>
        <p:spPr bwMode="auto">
          <a:xfrm>
            <a:off x="2485733" y="5497980"/>
            <a:ext cx="4849813" cy="260871"/>
          </a:xfrm>
          <a:custGeom>
            <a:avLst/>
            <a:gdLst>
              <a:gd name="T0" fmla="*/ 0 w 1077"/>
              <a:gd name="T1" fmla="*/ 239713 h 189"/>
              <a:gd name="T2" fmla="*/ 261182 w 1077"/>
              <a:gd name="T3" fmla="*/ 232103 h 189"/>
              <a:gd name="T4" fmla="*/ 499849 w 1077"/>
              <a:gd name="T5" fmla="*/ 235908 h 189"/>
              <a:gd name="T6" fmla="*/ 774541 w 1077"/>
              <a:gd name="T7" fmla="*/ 224493 h 189"/>
              <a:gd name="T8" fmla="*/ 981686 w 1077"/>
              <a:gd name="T9" fmla="*/ 215615 h 189"/>
              <a:gd name="T10" fmla="*/ 1031220 w 1077"/>
              <a:gd name="T11" fmla="*/ 213078 h 189"/>
              <a:gd name="T12" fmla="*/ 1260881 w 1077"/>
              <a:gd name="T13" fmla="*/ 218152 h 189"/>
              <a:gd name="T14" fmla="*/ 1738214 w 1077"/>
              <a:gd name="T15" fmla="*/ 225761 h 189"/>
              <a:gd name="T16" fmla="*/ 2157007 w 1077"/>
              <a:gd name="T17" fmla="*/ 211810 h 189"/>
              <a:gd name="T18" fmla="*/ 2301107 w 1077"/>
              <a:gd name="T19" fmla="*/ 211810 h 189"/>
              <a:gd name="T20" fmla="*/ 2454214 w 1077"/>
              <a:gd name="T21" fmla="*/ 204200 h 189"/>
              <a:gd name="T22" fmla="*/ 2607321 w 1077"/>
              <a:gd name="T23" fmla="*/ 205468 h 189"/>
              <a:gd name="T24" fmla="*/ 3143196 w 1077"/>
              <a:gd name="T25" fmla="*/ 224493 h 189"/>
              <a:gd name="T26" fmla="*/ 3318818 w 1077"/>
              <a:gd name="T27" fmla="*/ 219420 h 189"/>
              <a:gd name="T28" fmla="*/ 3652051 w 1077"/>
              <a:gd name="T29" fmla="*/ 215615 h 189"/>
              <a:gd name="T30" fmla="*/ 3935749 w 1077"/>
              <a:gd name="T31" fmla="*/ 187712 h 189"/>
              <a:gd name="T32" fmla="*/ 4088856 w 1077"/>
              <a:gd name="T33" fmla="*/ 156004 h 189"/>
              <a:gd name="T34" fmla="*/ 4210441 w 1077"/>
              <a:gd name="T35" fmla="*/ 131906 h 189"/>
              <a:gd name="T36" fmla="*/ 4255473 w 1077"/>
              <a:gd name="T37" fmla="*/ 121759 h 189"/>
              <a:gd name="T38" fmla="*/ 4336529 w 1077"/>
              <a:gd name="T39" fmla="*/ 102734 h 189"/>
              <a:gd name="T40" fmla="*/ 4773335 w 1077"/>
              <a:gd name="T41" fmla="*/ 13952 h 189"/>
              <a:gd name="T42" fmla="*/ 4849888 w 1077"/>
              <a:gd name="T43" fmla="*/ 0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77" h="189">
                <a:moveTo>
                  <a:pt x="0" y="189"/>
                </a:moveTo>
                <a:cubicBezTo>
                  <a:pt x="19" y="180"/>
                  <a:pt x="37" y="181"/>
                  <a:pt x="58" y="183"/>
                </a:cubicBezTo>
                <a:cubicBezTo>
                  <a:pt x="76" y="185"/>
                  <a:pt x="93" y="187"/>
                  <a:pt x="111" y="186"/>
                </a:cubicBezTo>
                <a:cubicBezTo>
                  <a:pt x="131" y="185"/>
                  <a:pt x="151" y="180"/>
                  <a:pt x="172" y="177"/>
                </a:cubicBezTo>
                <a:cubicBezTo>
                  <a:pt x="187" y="175"/>
                  <a:pt x="202" y="172"/>
                  <a:pt x="218" y="170"/>
                </a:cubicBezTo>
                <a:cubicBezTo>
                  <a:pt x="222" y="169"/>
                  <a:pt x="226" y="169"/>
                  <a:pt x="229" y="168"/>
                </a:cubicBezTo>
                <a:cubicBezTo>
                  <a:pt x="246" y="165"/>
                  <a:pt x="264" y="168"/>
                  <a:pt x="280" y="172"/>
                </a:cubicBezTo>
                <a:cubicBezTo>
                  <a:pt x="314" y="177"/>
                  <a:pt x="351" y="182"/>
                  <a:pt x="386" y="178"/>
                </a:cubicBezTo>
                <a:cubicBezTo>
                  <a:pt x="417" y="175"/>
                  <a:pt x="447" y="166"/>
                  <a:pt x="479" y="167"/>
                </a:cubicBezTo>
                <a:cubicBezTo>
                  <a:pt x="489" y="167"/>
                  <a:pt x="500" y="167"/>
                  <a:pt x="511" y="167"/>
                </a:cubicBezTo>
                <a:cubicBezTo>
                  <a:pt x="522" y="166"/>
                  <a:pt x="534" y="163"/>
                  <a:pt x="545" y="161"/>
                </a:cubicBezTo>
                <a:cubicBezTo>
                  <a:pt x="556" y="160"/>
                  <a:pt x="568" y="161"/>
                  <a:pt x="579" y="162"/>
                </a:cubicBezTo>
                <a:cubicBezTo>
                  <a:pt x="619" y="163"/>
                  <a:pt x="657" y="184"/>
                  <a:pt x="698" y="177"/>
                </a:cubicBezTo>
                <a:cubicBezTo>
                  <a:pt x="711" y="175"/>
                  <a:pt x="724" y="174"/>
                  <a:pt x="737" y="173"/>
                </a:cubicBezTo>
                <a:cubicBezTo>
                  <a:pt x="762" y="171"/>
                  <a:pt x="787" y="173"/>
                  <a:pt x="811" y="170"/>
                </a:cubicBezTo>
                <a:cubicBezTo>
                  <a:pt x="833" y="167"/>
                  <a:pt x="855" y="159"/>
                  <a:pt x="874" y="148"/>
                </a:cubicBezTo>
                <a:cubicBezTo>
                  <a:pt x="886" y="140"/>
                  <a:pt x="897" y="131"/>
                  <a:pt x="908" y="123"/>
                </a:cubicBezTo>
                <a:cubicBezTo>
                  <a:pt x="916" y="117"/>
                  <a:pt x="925" y="108"/>
                  <a:pt x="935" y="104"/>
                </a:cubicBezTo>
                <a:cubicBezTo>
                  <a:pt x="938" y="102"/>
                  <a:pt x="942" y="98"/>
                  <a:pt x="945" y="96"/>
                </a:cubicBezTo>
                <a:cubicBezTo>
                  <a:pt x="951" y="91"/>
                  <a:pt x="957" y="86"/>
                  <a:pt x="963" y="81"/>
                </a:cubicBezTo>
                <a:cubicBezTo>
                  <a:pt x="993" y="56"/>
                  <a:pt x="1027" y="34"/>
                  <a:pt x="1060" y="11"/>
                </a:cubicBezTo>
                <a:cubicBezTo>
                  <a:pt x="1066" y="7"/>
                  <a:pt x="1072" y="3"/>
                  <a:pt x="1077" y="0"/>
                </a:cubicBezTo>
              </a:path>
            </a:pathLst>
          </a:custGeom>
          <a:noFill/>
          <a:ln w="28575"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endParaRPr lang="en-US" sz="1600" dirty="0">
              <a:solidFill>
                <a:prstClr val="black">
                  <a:lumMod val="65000"/>
                  <a:lumOff val="35000"/>
                </a:prstClr>
              </a:solidFill>
              <a:ea typeface="MS PGothic" pitchFamily="34" charset="-128"/>
            </a:endParaRPr>
          </a:p>
        </p:txBody>
      </p:sp>
      <p:grpSp>
        <p:nvGrpSpPr>
          <p:cNvPr id="3" name="Group 7"/>
          <p:cNvGrpSpPr>
            <a:grpSpLocks/>
          </p:cNvGrpSpPr>
          <p:nvPr/>
        </p:nvGrpSpPr>
        <p:grpSpPr bwMode="auto">
          <a:xfrm>
            <a:off x="2485383" y="5963785"/>
            <a:ext cx="4850164" cy="78340"/>
            <a:chOff x="2012098" y="5862287"/>
            <a:chExt cx="4850022" cy="72000"/>
          </a:xfrm>
        </p:grpSpPr>
        <p:sp>
          <p:nvSpPr>
            <p:cNvPr id="270" name="Line 7"/>
            <p:cNvSpPr>
              <a:spLocks noChangeShapeType="1"/>
            </p:cNvSpPr>
            <p:nvPr/>
          </p:nvSpPr>
          <p:spPr bwMode="auto">
            <a:xfrm>
              <a:off x="2012098" y="5862287"/>
              <a:ext cx="4850021"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1" name="Line 18"/>
            <p:cNvSpPr>
              <a:spLocks noChangeShapeType="1"/>
            </p:cNvSpPr>
            <p:nvPr/>
          </p:nvSpPr>
          <p:spPr bwMode="auto">
            <a:xfrm>
              <a:off x="2012098"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2" name="Line 19"/>
            <p:cNvSpPr>
              <a:spLocks noChangeShapeType="1"/>
            </p:cNvSpPr>
            <p:nvPr/>
          </p:nvSpPr>
          <p:spPr bwMode="auto">
            <a:xfrm>
              <a:off x="2822011"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3" name="Line 20"/>
            <p:cNvSpPr>
              <a:spLocks noChangeShapeType="1"/>
            </p:cNvSpPr>
            <p:nvPr/>
          </p:nvSpPr>
          <p:spPr bwMode="auto">
            <a:xfrm>
              <a:off x="3628772"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4" name="Line 21"/>
            <p:cNvSpPr>
              <a:spLocks noChangeShapeType="1"/>
            </p:cNvSpPr>
            <p:nvPr/>
          </p:nvSpPr>
          <p:spPr bwMode="auto">
            <a:xfrm>
              <a:off x="443868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5" name="Line 22"/>
            <p:cNvSpPr>
              <a:spLocks noChangeShapeType="1"/>
            </p:cNvSpPr>
            <p:nvPr/>
          </p:nvSpPr>
          <p:spPr bwMode="auto">
            <a:xfrm>
              <a:off x="5245446"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6" name="Line 23"/>
            <p:cNvSpPr>
              <a:spLocks noChangeShapeType="1"/>
            </p:cNvSpPr>
            <p:nvPr/>
          </p:nvSpPr>
          <p:spPr bwMode="auto">
            <a:xfrm>
              <a:off x="605693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7" name="Line 24"/>
            <p:cNvSpPr>
              <a:spLocks noChangeShapeType="1"/>
            </p:cNvSpPr>
            <p:nvPr/>
          </p:nvSpPr>
          <p:spPr bwMode="auto">
            <a:xfrm>
              <a:off x="6862120"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8" name="Line 18"/>
            <p:cNvSpPr>
              <a:spLocks noChangeShapeType="1"/>
            </p:cNvSpPr>
            <p:nvPr/>
          </p:nvSpPr>
          <p:spPr bwMode="auto">
            <a:xfrm>
              <a:off x="2410752"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79" name="Line 19"/>
            <p:cNvSpPr>
              <a:spLocks noChangeShapeType="1"/>
            </p:cNvSpPr>
            <p:nvPr/>
          </p:nvSpPr>
          <p:spPr bwMode="auto">
            <a:xfrm>
              <a:off x="3220665"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80" name="Line 20"/>
            <p:cNvSpPr>
              <a:spLocks noChangeShapeType="1"/>
            </p:cNvSpPr>
            <p:nvPr/>
          </p:nvSpPr>
          <p:spPr bwMode="auto">
            <a:xfrm>
              <a:off x="4027426"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81" name="Line 21"/>
            <p:cNvSpPr>
              <a:spLocks noChangeShapeType="1"/>
            </p:cNvSpPr>
            <p:nvPr/>
          </p:nvSpPr>
          <p:spPr bwMode="auto">
            <a:xfrm>
              <a:off x="4837339"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82" name="Line 22"/>
            <p:cNvSpPr>
              <a:spLocks noChangeShapeType="1"/>
            </p:cNvSpPr>
            <p:nvPr/>
          </p:nvSpPr>
          <p:spPr bwMode="auto">
            <a:xfrm>
              <a:off x="5644100"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283" name="Line 23"/>
            <p:cNvSpPr>
              <a:spLocks noChangeShapeType="1"/>
            </p:cNvSpPr>
            <p:nvPr/>
          </p:nvSpPr>
          <p:spPr bwMode="auto">
            <a:xfrm>
              <a:off x="6455588"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grpSp>
      <p:sp>
        <p:nvSpPr>
          <p:cNvPr id="284" name="TextBox 4"/>
          <p:cNvSpPr txBox="1">
            <a:spLocks noChangeArrowheads="1"/>
          </p:cNvSpPr>
          <p:nvPr/>
        </p:nvSpPr>
        <p:spPr bwMode="auto">
          <a:xfrm>
            <a:off x="1707574" y="4659056"/>
            <a:ext cx="497252" cy="3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spcAft>
                <a:spcPts val="2933"/>
              </a:spcAft>
            </a:pPr>
            <a:r>
              <a:rPr lang="en-GB" altLang="en-US" sz="1467" dirty="0">
                <a:solidFill>
                  <a:prstClr val="black">
                    <a:lumMod val="65000"/>
                    <a:lumOff val="35000"/>
                  </a:prstClr>
                </a:solidFill>
                <a:cs typeface="Arial" panose="020B0604020202020204" pitchFamily="34" charset="0"/>
              </a:rPr>
              <a:t>160</a:t>
            </a:r>
          </a:p>
        </p:txBody>
      </p:sp>
      <p:sp>
        <p:nvSpPr>
          <p:cNvPr id="285" name="Rectangle 6"/>
          <p:cNvSpPr>
            <a:spLocks noChangeArrowheads="1"/>
          </p:cNvSpPr>
          <p:nvPr/>
        </p:nvSpPr>
        <p:spPr bwMode="auto">
          <a:xfrm>
            <a:off x="1969891" y="6001484"/>
            <a:ext cx="5552989" cy="338554"/>
          </a:xfrm>
          <a:prstGeom prst="rect">
            <a:avLst/>
          </a:prstGeom>
          <a:noFill/>
          <a:ln>
            <a:noFill/>
          </a:ln>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9pPr>
          </a:lstStyle>
          <a:p>
            <a:pPr defTabSz="609585"/>
            <a:r>
              <a:rPr lang="de-DE" altLang="en-US" sz="1600" dirty="0">
                <a:solidFill>
                  <a:prstClr val="black">
                    <a:lumMod val="65000"/>
                    <a:lumOff val="35000"/>
                  </a:prstClr>
                </a:solidFill>
                <a:cs typeface="Arial" panose="020B0604020202020204" pitchFamily="34" charset="0"/>
              </a:rPr>
              <a:t>	0	6	12	  18	24	30	36</a:t>
            </a:r>
          </a:p>
        </p:txBody>
      </p:sp>
      <p:sp>
        <p:nvSpPr>
          <p:cNvPr id="286" name="Line 9"/>
          <p:cNvSpPr>
            <a:spLocks noChangeShapeType="1"/>
          </p:cNvSpPr>
          <p:nvPr/>
        </p:nvSpPr>
        <p:spPr bwMode="auto">
          <a:xfrm>
            <a:off x="2212712" y="4974124"/>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87" name="Line 9"/>
          <p:cNvSpPr>
            <a:spLocks noChangeShapeType="1"/>
          </p:cNvSpPr>
          <p:nvPr/>
        </p:nvSpPr>
        <p:spPr bwMode="auto">
          <a:xfrm>
            <a:off x="2212712" y="5289195"/>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88" name="Line 9"/>
          <p:cNvSpPr>
            <a:spLocks noChangeShapeType="1"/>
          </p:cNvSpPr>
          <p:nvPr/>
        </p:nvSpPr>
        <p:spPr bwMode="auto">
          <a:xfrm>
            <a:off x="2212712" y="5602299"/>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89" name="TextBox 135"/>
          <p:cNvSpPr txBox="1">
            <a:spLocks noChangeArrowheads="1"/>
          </p:cNvSpPr>
          <p:nvPr/>
        </p:nvSpPr>
        <p:spPr bwMode="auto">
          <a:xfrm>
            <a:off x="6253119" y="2010151"/>
            <a:ext cx="161013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dirty="0">
                <a:solidFill>
                  <a:prstClr val="black">
                    <a:lumMod val="65000"/>
                    <a:lumOff val="35000"/>
                  </a:prstClr>
                </a:solidFill>
                <a:cs typeface="Arial" panose="020B0604020202020204" pitchFamily="34" charset="0"/>
              </a:rPr>
              <a:t>Gla-300 0.4 U/kg</a:t>
            </a:r>
          </a:p>
        </p:txBody>
      </p:sp>
      <p:sp>
        <p:nvSpPr>
          <p:cNvPr id="290" name="TextBox 135"/>
          <p:cNvSpPr txBox="1">
            <a:spLocks noChangeArrowheads="1"/>
          </p:cNvSpPr>
          <p:nvPr/>
        </p:nvSpPr>
        <p:spPr bwMode="auto">
          <a:xfrm>
            <a:off x="6253121" y="2289699"/>
            <a:ext cx="15785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dirty="0">
                <a:solidFill>
                  <a:prstClr val="black">
                    <a:lumMod val="65000"/>
                    <a:lumOff val="35000"/>
                  </a:prstClr>
                </a:solidFill>
                <a:cs typeface="Arial" panose="020B0604020202020204" pitchFamily="34" charset="0"/>
              </a:rPr>
              <a:t>Gla-100 0.4 U/kg</a:t>
            </a:r>
          </a:p>
        </p:txBody>
      </p:sp>
      <p:cxnSp>
        <p:nvCxnSpPr>
          <p:cNvPr id="291" name="Straight Connector 290"/>
          <p:cNvCxnSpPr/>
          <p:nvPr/>
        </p:nvCxnSpPr>
        <p:spPr>
          <a:xfrm>
            <a:off x="6049778" y="2200944"/>
            <a:ext cx="234951" cy="0"/>
          </a:xfrm>
          <a:prstGeom prst="line">
            <a:avLst/>
          </a:prstGeom>
          <a:noFill/>
          <a:ln w="25400" cap="flat" cmpd="sng" algn="ctr">
            <a:solidFill>
              <a:srgbClr val="81B838"/>
            </a:solidFill>
            <a:prstDash val="solid"/>
          </a:ln>
          <a:effectLst/>
        </p:spPr>
      </p:cxnSp>
      <p:cxnSp>
        <p:nvCxnSpPr>
          <p:cNvPr id="292" name="Straight Connector 291"/>
          <p:cNvCxnSpPr/>
          <p:nvPr/>
        </p:nvCxnSpPr>
        <p:spPr>
          <a:xfrm>
            <a:off x="6049778" y="2462932"/>
            <a:ext cx="234951" cy="0"/>
          </a:xfrm>
          <a:prstGeom prst="line">
            <a:avLst/>
          </a:prstGeom>
          <a:noFill/>
          <a:ln w="25400" cap="flat" cmpd="sng" algn="ctr">
            <a:solidFill>
              <a:srgbClr val="0092D0"/>
            </a:solidFill>
            <a:prstDash val="solid"/>
          </a:ln>
          <a:effectLst/>
        </p:spPr>
      </p:cxnSp>
      <p:sp>
        <p:nvSpPr>
          <p:cNvPr id="293" name="TextBox 4"/>
          <p:cNvSpPr txBox="1">
            <a:spLocks noChangeArrowheads="1"/>
          </p:cNvSpPr>
          <p:nvPr/>
        </p:nvSpPr>
        <p:spPr bwMode="auto">
          <a:xfrm>
            <a:off x="1837159" y="2013801"/>
            <a:ext cx="3930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lnSpc>
                <a:spcPts val="2400"/>
              </a:lnSpc>
              <a:spcAft>
                <a:spcPts val="200"/>
              </a:spcAft>
            </a:pPr>
            <a:r>
              <a:rPr lang="en-GB" altLang="en-US" sz="1467" dirty="0">
                <a:solidFill>
                  <a:prstClr val="black">
                    <a:lumMod val="65000"/>
                    <a:lumOff val="35000"/>
                  </a:prstClr>
                </a:solidFill>
                <a:cs typeface="Arial" panose="020B0604020202020204" pitchFamily="34" charset="0"/>
              </a:rPr>
              <a:t>20</a:t>
            </a:r>
          </a:p>
        </p:txBody>
      </p:sp>
      <p:sp>
        <p:nvSpPr>
          <p:cNvPr id="294" name="Line 5"/>
          <p:cNvSpPr>
            <a:spLocks noChangeShapeType="1"/>
          </p:cNvSpPr>
          <p:nvPr/>
        </p:nvSpPr>
        <p:spPr bwMode="auto">
          <a:xfrm>
            <a:off x="2253953" y="2228341"/>
            <a:ext cx="0" cy="978692"/>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95" name="Line 6"/>
          <p:cNvSpPr>
            <a:spLocks noChangeShapeType="1"/>
          </p:cNvSpPr>
          <p:nvPr/>
        </p:nvSpPr>
        <p:spPr bwMode="auto">
          <a:xfrm>
            <a:off x="2185728" y="3197173"/>
            <a:ext cx="730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96" name="Line 7"/>
          <p:cNvSpPr>
            <a:spLocks noChangeShapeType="1"/>
          </p:cNvSpPr>
          <p:nvPr/>
        </p:nvSpPr>
        <p:spPr bwMode="auto">
          <a:xfrm>
            <a:off x="2211124" y="2958900"/>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97" name="Line 8"/>
          <p:cNvSpPr>
            <a:spLocks noChangeShapeType="1"/>
          </p:cNvSpPr>
          <p:nvPr/>
        </p:nvSpPr>
        <p:spPr bwMode="auto">
          <a:xfrm>
            <a:off x="2185728" y="2716688"/>
            <a:ext cx="730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98" name="Line 9"/>
          <p:cNvSpPr>
            <a:spLocks noChangeShapeType="1"/>
          </p:cNvSpPr>
          <p:nvPr/>
        </p:nvSpPr>
        <p:spPr bwMode="auto">
          <a:xfrm>
            <a:off x="2211124" y="2478416"/>
            <a:ext cx="349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sp>
        <p:nvSpPr>
          <p:cNvPr id="299" name="Line 10"/>
          <p:cNvSpPr>
            <a:spLocks noChangeShapeType="1"/>
          </p:cNvSpPr>
          <p:nvPr/>
        </p:nvSpPr>
        <p:spPr bwMode="auto">
          <a:xfrm>
            <a:off x="2185728" y="2236204"/>
            <a:ext cx="73025" cy="0"/>
          </a:xfrm>
          <a:prstGeom prst="line">
            <a:avLst/>
          </a:prstGeom>
          <a:noFill/>
          <a:ln w="19050">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467" kern="0" dirty="0">
              <a:solidFill>
                <a:prstClr val="black">
                  <a:lumMod val="65000"/>
                  <a:lumOff val="35000"/>
                </a:prstClr>
              </a:solidFill>
              <a:ea typeface="ＭＳ Ｐゴシック" panose="020B0600070205080204" pitchFamily="34" charset="-128"/>
              <a:cs typeface="Arial" panose="020B0604020202020204" pitchFamily="34" charset="0"/>
            </a:endParaRPr>
          </a:p>
        </p:txBody>
      </p:sp>
      <p:grpSp>
        <p:nvGrpSpPr>
          <p:cNvPr id="4" name="Group 1"/>
          <p:cNvGrpSpPr>
            <a:grpSpLocks/>
          </p:cNvGrpSpPr>
          <p:nvPr/>
        </p:nvGrpSpPr>
        <p:grpSpPr bwMode="auto">
          <a:xfrm>
            <a:off x="2474957" y="2226041"/>
            <a:ext cx="4227225" cy="723193"/>
            <a:chOff x="2408888" y="2363788"/>
            <a:chExt cx="4227389" cy="504825"/>
          </a:xfrm>
        </p:grpSpPr>
        <p:sp>
          <p:nvSpPr>
            <p:cNvPr id="301" name="Freeform 51"/>
            <p:cNvSpPr>
              <a:spLocks/>
            </p:cNvSpPr>
            <p:nvPr/>
          </p:nvSpPr>
          <p:spPr bwMode="auto">
            <a:xfrm>
              <a:off x="2418413" y="2363788"/>
              <a:ext cx="2666922" cy="433468"/>
            </a:xfrm>
            <a:custGeom>
              <a:avLst/>
              <a:gdLst>
                <a:gd name="T0" fmla="*/ 0 w 509"/>
                <a:gd name="T1" fmla="*/ 2147483647 h 318"/>
                <a:gd name="T2" fmla="*/ 2147483647 w 509"/>
                <a:gd name="T3" fmla="*/ 2147483647 h 318"/>
                <a:gd name="T4" fmla="*/ 2147483647 w 509"/>
                <a:gd name="T5" fmla="*/ 2147483647 h 318"/>
                <a:gd name="T6" fmla="*/ 2147483647 w 509"/>
                <a:gd name="T7" fmla="*/ 2147483647 h 318"/>
                <a:gd name="T8" fmla="*/ 2147483647 w 509"/>
                <a:gd name="T9" fmla="*/ 2147483647 h 318"/>
                <a:gd name="T10" fmla="*/ 2147483647 w 509"/>
                <a:gd name="T11" fmla="*/ 2147483647 h 318"/>
                <a:gd name="T12" fmla="*/ 2147483647 w 509"/>
                <a:gd name="T13" fmla="*/ 2147483647 h 318"/>
                <a:gd name="T14" fmla="*/ 2147483647 w 509"/>
                <a:gd name="T15" fmla="*/ 2147483647 h 318"/>
                <a:gd name="T16" fmla="*/ 2147483647 w 509"/>
                <a:gd name="T17" fmla="*/ 2147483647 h 318"/>
                <a:gd name="T18" fmla="*/ 2147483647 w 509"/>
                <a:gd name="T19" fmla="*/ 2147483647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318">
                  <a:moveTo>
                    <a:pt x="0" y="318"/>
                  </a:moveTo>
                  <a:cubicBezTo>
                    <a:pt x="0" y="318"/>
                    <a:pt x="16" y="89"/>
                    <a:pt x="37" y="56"/>
                  </a:cubicBezTo>
                  <a:cubicBezTo>
                    <a:pt x="57" y="22"/>
                    <a:pt x="76" y="6"/>
                    <a:pt x="122" y="3"/>
                  </a:cubicBezTo>
                  <a:cubicBezTo>
                    <a:pt x="169" y="0"/>
                    <a:pt x="188" y="14"/>
                    <a:pt x="200" y="20"/>
                  </a:cubicBezTo>
                  <a:cubicBezTo>
                    <a:pt x="212" y="27"/>
                    <a:pt x="244" y="49"/>
                    <a:pt x="249" y="53"/>
                  </a:cubicBezTo>
                  <a:cubicBezTo>
                    <a:pt x="255" y="56"/>
                    <a:pt x="272" y="60"/>
                    <a:pt x="279" y="66"/>
                  </a:cubicBezTo>
                  <a:cubicBezTo>
                    <a:pt x="286" y="72"/>
                    <a:pt x="300" y="81"/>
                    <a:pt x="300" y="81"/>
                  </a:cubicBezTo>
                  <a:cubicBezTo>
                    <a:pt x="351" y="129"/>
                    <a:pt x="351" y="129"/>
                    <a:pt x="351" y="129"/>
                  </a:cubicBezTo>
                  <a:cubicBezTo>
                    <a:pt x="401" y="164"/>
                    <a:pt x="401" y="164"/>
                    <a:pt x="401" y="164"/>
                  </a:cubicBezTo>
                  <a:cubicBezTo>
                    <a:pt x="401" y="164"/>
                    <a:pt x="483" y="223"/>
                    <a:pt x="509" y="243"/>
                  </a:cubicBezTo>
                </a:path>
              </a:pathLst>
            </a:custGeom>
            <a:solidFill>
              <a:srgbClr val="FFFFFF"/>
            </a:solidFill>
            <a:ln w="28575" cap="flat">
              <a:solidFill>
                <a:srgbClr val="0092D0"/>
              </a:solidFill>
              <a:prstDash val="solid"/>
              <a:miter lim="800000"/>
              <a:headEnd/>
              <a:tailEnd/>
            </a:ln>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302" name="Freeform 52"/>
            <p:cNvSpPr>
              <a:spLocks/>
            </p:cNvSpPr>
            <p:nvPr/>
          </p:nvSpPr>
          <p:spPr bwMode="auto">
            <a:xfrm>
              <a:off x="4948814" y="2667322"/>
              <a:ext cx="1158841" cy="201291"/>
            </a:xfrm>
            <a:custGeom>
              <a:avLst/>
              <a:gdLst>
                <a:gd name="T0" fmla="*/ 0 w 524"/>
                <a:gd name="T1" fmla="*/ 0 h 349"/>
                <a:gd name="T2" fmla="*/ 2147483647 w 524"/>
                <a:gd name="T3" fmla="*/ 2147483647 h 349"/>
                <a:gd name="T4" fmla="*/ 2147483647 w 524"/>
                <a:gd name="T5" fmla="*/ 2147483647 h 349"/>
                <a:gd name="T6" fmla="*/ 0 60000 65536"/>
                <a:gd name="T7" fmla="*/ 0 60000 65536"/>
                <a:gd name="T8" fmla="*/ 0 60000 65536"/>
              </a:gdLst>
              <a:ahLst/>
              <a:cxnLst>
                <a:cxn ang="T6">
                  <a:pos x="T0" y="T1"/>
                </a:cxn>
                <a:cxn ang="T7">
                  <a:pos x="T2" y="T3"/>
                </a:cxn>
                <a:cxn ang="T8">
                  <a:pos x="T4" y="T5"/>
                </a:cxn>
              </a:cxnLst>
              <a:rect l="0" t="0" r="r" b="b"/>
              <a:pathLst>
                <a:path w="524" h="349">
                  <a:moveTo>
                    <a:pt x="0" y="0"/>
                  </a:moveTo>
                  <a:lnTo>
                    <a:pt x="294" y="226"/>
                  </a:lnTo>
                  <a:lnTo>
                    <a:pt x="524" y="349"/>
                  </a:lnTo>
                </a:path>
              </a:pathLst>
            </a:custGeom>
            <a:noFill/>
            <a:ln w="28575"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sp>
          <p:nvSpPr>
            <p:cNvPr id="303" name="Freeform 81"/>
            <p:cNvSpPr>
              <a:spLocks/>
            </p:cNvSpPr>
            <p:nvPr/>
          </p:nvSpPr>
          <p:spPr bwMode="auto">
            <a:xfrm>
              <a:off x="2408888" y="2524563"/>
              <a:ext cx="4227389" cy="300155"/>
            </a:xfrm>
            <a:custGeom>
              <a:avLst/>
              <a:gdLst>
                <a:gd name="T0" fmla="*/ 0 w 807"/>
                <a:gd name="T1" fmla="*/ 2147483647 h 220"/>
                <a:gd name="T2" fmla="*/ 2147483647 w 807"/>
                <a:gd name="T3" fmla="*/ 2147483647 h 220"/>
                <a:gd name="T4" fmla="*/ 2147483647 w 807"/>
                <a:gd name="T5" fmla="*/ 2147483647 h 220"/>
                <a:gd name="T6" fmla="*/ 2147483647 w 807"/>
                <a:gd name="T7" fmla="*/ 0 h 220"/>
                <a:gd name="T8" fmla="*/ 2147483647 w 807"/>
                <a:gd name="T9" fmla="*/ 2147483647 h 220"/>
                <a:gd name="T10" fmla="*/ 2147483647 w 807"/>
                <a:gd name="T11" fmla="*/ 2147483647 h 220"/>
                <a:gd name="T12" fmla="*/ 2147483647 w 807"/>
                <a:gd name="T13" fmla="*/ 2147483647 h 220"/>
                <a:gd name="T14" fmla="*/ 2147483647 w 807"/>
                <a:gd name="T15" fmla="*/ 2147483647 h 220"/>
                <a:gd name="T16" fmla="*/ 2147483647 w 807"/>
                <a:gd name="T17" fmla="*/ 2147483647 h 220"/>
                <a:gd name="T18" fmla="*/ 2147483647 w 807"/>
                <a:gd name="T19" fmla="*/ 2147483647 h 220"/>
                <a:gd name="T20" fmla="*/ 2147483647 w 807"/>
                <a:gd name="T21" fmla="*/ 2147483647 h 220"/>
                <a:gd name="T22" fmla="*/ 2147483647 w 807"/>
                <a:gd name="T23" fmla="*/ 2147483647 h 220"/>
                <a:gd name="T24" fmla="*/ 2147483647 w 807"/>
                <a:gd name="T25" fmla="*/ 2147483647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220">
                  <a:moveTo>
                    <a:pt x="0" y="158"/>
                  </a:moveTo>
                  <a:cubicBezTo>
                    <a:pt x="0" y="158"/>
                    <a:pt x="20" y="42"/>
                    <a:pt x="33" y="23"/>
                  </a:cubicBezTo>
                  <a:cubicBezTo>
                    <a:pt x="46" y="5"/>
                    <a:pt x="89" y="3"/>
                    <a:pt x="101" y="3"/>
                  </a:cubicBezTo>
                  <a:cubicBezTo>
                    <a:pt x="114" y="3"/>
                    <a:pt x="139" y="0"/>
                    <a:pt x="146" y="0"/>
                  </a:cubicBezTo>
                  <a:cubicBezTo>
                    <a:pt x="152" y="0"/>
                    <a:pt x="196" y="8"/>
                    <a:pt x="202" y="11"/>
                  </a:cubicBezTo>
                  <a:cubicBezTo>
                    <a:pt x="208" y="14"/>
                    <a:pt x="251" y="28"/>
                    <a:pt x="251" y="28"/>
                  </a:cubicBezTo>
                  <a:cubicBezTo>
                    <a:pt x="251" y="28"/>
                    <a:pt x="301" y="48"/>
                    <a:pt x="307" y="53"/>
                  </a:cubicBezTo>
                  <a:cubicBezTo>
                    <a:pt x="314" y="57"/>
                    <a:pt x="353" y="56"/>
                    <a:pt x="353" y="56"/>
                  </a:cubicBezTo>
                  <a:cubicBezTo>
                    <a:pt x="353" y="56"/>
                    <a:pt x="393" y="77"/>
                    <a:pt x="403" y="83"/>
                  </a:cubicBezTo>
                  <a:cubicBezTo>
                    <a:pt x="414" y="89"/>
                    <a:pt x="482" y="107"/>
                    <a:pt x="504" y="115"/>
                  </a:cubicBezTo>
                  <a:cubicBezTo>
                    <a:pt x="527" y="123"/>
                    <a:pt x="598" y="153"/>
                    <a:pt x="606" y="157"/>
                  </a:cubicBezTo>
                  <a:cubicBezTo>
                    <a:pt x="613" y="161"/>
                    <a:pt x="706" y="187"/>
                    <a:pt x="706" y="187"/>
                  </a:cubicBezTo>
                  <a:cubicBezTo>
                    <a:pt x="807" y="220"/>
                    <a:pt x="807" y="220"/>
                    <a:pt x="807" y="220"/>
                  </a:cubicBezTo>
                </a:path>
              </a:pathLst>
            </a:custGeom>
            <a:noFill/>
            <a:ln w="28575"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609585">
                <a:defRPr/>
              </a:pPr>
              <a:endParaRPr lang="en-US" sz="1600" kern="0" dirty="0">
                <a:solidFill>
                  <a:prstClr val="black">
                    <a:lumMod val="65000"/>
                    <a:lumOff val="35000"/>
                  </a:prstClr>
                </a:solidFill>
                <a:ea typeface="MS PGothic" pitchFamily="34" charset="-128"/>
              </a:endParaRPr>
            </a:p>
          </p:txBody>
        </p:sp>
      </p:grpSp>
      <p:sp>
        <p:nvSpPr>
          <p:cNvPr id="304" name="TextBox 4"/>
          <p:cNvSpPr txBox="1">
            <a:spLocks noChangeArrowheads="1"/>
          </p:cNvSpPr>
          <p:nvPr/>
        </p:nvSpPr>
        <p:spPr bwMode="auto">
          <a:xfrm>
            <a:off x="1837159" y="2484920"/>
            <a:ext cx="3930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lnSpc>
                <a:spcPts val="2400"/>
              </a:lnSpc>
              <a:spcAft>
                <a:spcPts val="200"/>
              </a:spcAft>
            </a:pPr>
            <a:r>
              <a:rPr lang="en-GB" altLang="en-US" sz="1467" dirty="0">
                <a:solidFill>
                  <a:prstClr val="black">
                    <a:lumMod val="65000"/>
                    <a:lumOff val="35000"/>
                  </a:prstClr>
                </a:solidFill>
                <a:cs typeface="Arial" panose="020B0604020202020204" pitchFamily="34" charset="0"/>
              </a:rPr>
              <a:t>10</a:t>
            </a:r>
          </a:p>
        </p:txBody>
      </p:sp>
      <p:sp>
        <p:nvSpPr>
          <p:cNvPr id="305" name="TextBox 4"/>
          <p:cNvSpPr txBox="1">
            <a:spLocks noChangeArrowheads="1"/>
          </p:cNvSpPr>
          <p:nvPr/>
        </p:nvSpPr>
        <p:spPr bwMode="auto">
          <a:xfrm>
            <a:off x="1941357" y="2958331"/>
            <a:ext cx="288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609585">
              <a:lnSpc>
                <a:spcPts val="2400"/>
              </a:lnSpc>
              <a:spcAft>
                <a:spcPts val="200"/>
              </a:spcAft>
            </a:pPr>
            <a:r>
              <a:rPr lang="en-GB" altLang="en-US" sz="1467" dirty="0">
                <a:solidFill>
                  <a:prstClr val="black">
                    <a:lumMod val="65000"/>
                    <a:lumOff val="35000"/>
                  </a:prstClr>
                </a:solidFill>
                <a:cs typeface="Arial" panose="020B0604020202020204" pitchFamily="34" charset="0"/>
              </a:rPr>
              <a:t>0</a:t>
            </a:r>
          </a:p>
        </p:txBody>
      </p:sp>
      <p:sp>
        <p:nvSpPr>
          <p:cNvPr id="306" name="Rectangle 6"/>
          <p:cNvSpPr>
            <a:spLocks noChangeArrowheads="1"/>
          </p:cNvSpPr>
          <p:nvPr/>
        </p:nvSpPr>
        <p:spPr bwMode="auto">
          <a:xfrm>
            <a:off x="1978367" y="4584804"/>
            <a:ext cx="5552989" cy="318100"/>
          </a:xfrm>
          <a:prstGeom prst="rect">
            <a:avLst/>
          </a:prstGeom>
          <a:noFill/>
          <a:ln>
            <a:noFill/>
          </a:ln>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9pPr>
          </a:lstStyle>
          <a:p>
            <a:pPr defTabSz="609585">
              <a:defRPr/>
            </a:pPr>
            <a:r>
              <a:rPr lang="de-DE" altLang="en-US" sz="1467" kern="0" dirty="0">
                <a:solidFill>
                  <a:prstClr val="black">
                    <a:lumMod val="65000"/>
                    <a:lumOff val="35000"/>
                  </a:prstClr>
                </a:solidFill>
                <a:cs typeface="Arial" panose="020B0604020202020204" pitchFamily="34" charset="0"/>
              </a:rPr>
              <a:t>	0	6	12	18	24	30	36</a:t>
            </a:r>
          </a:p>
        </p:txBody>
      </p:sp>
      <p:grpSp>
        <p:nvGrpSpPr>
          <p:cNvPr id="5" name="Group 7"/>
          <p:cNvGrpSpPr>
            <a:grpSpLocks/>
          </p:cNvGrpSpPr>
          <p:nvPr/>
        </p:nvGrpSpPr>
        <p:grpSpPr bwMode="auto">
          <a:xfrm>
            <a:off x="2486961" y="3203437"/>
            <a:ext cx="4850164" cy="78340"/>
            <a:chOff x="2012098" y="5862287"/>
            <a:chExt cx="4850022" cy="72000"/>
          </a:xfrm>
        </p:grpSpPr>
        <p:sp>
          <p:nvSpPr>
            <p:cNvPr id="308" name="Line 7"/>
            <p:cNvSpPr>
              <a:spLocks noChangeShapeType="1"/>
            </p:cNvSpPr>
            <p:nvPr/>
          </p:nvSpPr>
          <p:spPr bwMode="auto">
            <a:xfrm>
              <a:off x="2012098" y="5862287"/>
              <a:ext cx="4850021" cy="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09" name="Line 18"/>
            <p:cNvSpPr>
              <a:spLocks noChangeShapeType="1"/>
            </p:cNvSpPr>
            <p:nvPr/>
          </p:nvSpPr>
          <p:spPr bwMode="auto">
            <a:xfrm>
              <a:off x="2012098"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0" name="Line 19"/>
            <p:cNvSpPr>
              <a:spLocks noChangeShapeType="1"/>
            </p:cNvSpPr>
            <p:nvPr/>
          </p:nvSpPr>
          <p:spPr bwMode="auto">
            <a:xfrm>
              <a:off x="2822011"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1" name="Line 20"/>
            <p:cNvSpPr>
              <a:spLocks noChangeShapeType="1"/>
            </p:cNvSpPr>
            <p:nvPr/>
          </p:nvSpPr>
          <p:spPr bwMode="auto">
            <a:xfrm>
              <a:off x="3628772"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2" name="Line 21"/>
            <p:cNvSpPr>
              <a:spLocks noChangeShapeType="1"/>
            </p:cNvSpPr>
            <p:nvPr/>
          </p:nvSpPr>
          <p:spPr bwMode="auto">
            <a:xfrm>
              <a:off x="443868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3" name="Line 22"/>
            <p:cNvSpPr>
              <a:spLocks noChangeShapeType="1"/>
            </p:cNvSpPr>
            <p:nvPr/>
          </p:nvSpPr>
          <p:spPr bwMode="auto">
            <a:xfrm>
              <a:off x="5245446"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4" name="Line 23"/>
            <p:cNvSpPr>
              <a:spLocks noChangeShapeType="1"/>
            </p:cNvSpPr>
            <p:nvPr/>
          </p:nvSpPr>
          <p:spPr bwMode="auto">
            <a:xfrm>
              <a:off x="6056935"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5" name="Line 24"/>
            <p:cNvSpPr>
              <a:spLocks noChangeShapeType="1"/>
            </p:cNvSpPr>
            <p:nvPr/>
          </p:nvSpPr>
          <p:spPr bwMode="auto">
            <a:xfrm>
              <a:off x="6862120" y="5862287"/>
              <a:ext cx="0" cy="72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6" name="Line 18"/>
            <p:cNvSpPr>
              <a:spLocks noChangeShapeType="1"/>
            </p:cNvSpPr>
            <p:nvPr/>
          </p:nvSpPr>
          <p:spPr bwMode="auto">
            <a:xfrm>
              <a:off x="2410752"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7" name="Line 19"/>
            <p:cNvSpPr>
              <a:spLocks noChangeShapeType="1"/>
            </p:cNvSpPr>
            <p:nvPr/>
          </p:nvSpPr>
          <p:spPr bwMode="auto">
            <a:xfrm>
              <a:off x="3220665"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8" name="Line 20"/>
            <p:cNvSpPr>
              <a:spLocks noChangeShapeType="1"/>
            </p:cNvSpPr>
            <p:nvPr/>
          </p:nvSpPr>
          <p:spPr bwMode="auto">
            <a:xfrm>
              <a:off x="4027426"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19" name="Line 21"/>
            <p:cNvSpPr>
              <a:spLocks noChangeShapeType="1"/>
            </p:cNvSpPr>
            <p:nvPr/>
          </p:nvSpPr>
          <p:spPr bwMode="auto">
            <a:xfrm>
              <a:off x="4837339"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20" name="Line 22"/>
            <p:cNvSpPr>
              <a:spLocks noChangeShapeType="1"/>
            </p:cNvSpPr>
            <p:nvPr/>
          </p:nvSpPr>
          <p:spPr bwMode="auto">
            <a:xfrm>
              <a:off x="5644100"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sp>
          <p:nvSpPr>
            <p:cNvPr id="321" name="Line 23"/>
            <p:cNvSpPr>
              <a:spLocks noChangeShapeType="1"/>
            </p:cNvSpPr>
            <p:nvPr/>
          </p:nvSpPr>
          <p:spPr bwMode="auto">
            <a:xfrm>
              <a:off x="6455588" y="5870225"/>
              <a:ext cx="0" cy="36000"/>
            </a:xfrm>
            <a:prstGeom prst="line">
              <a:avLst/>
            </a:prstGeom>
            <a:noFill/>
            <a:ln w="19050" cap="sq">
              <a:solidFill>
                <a:schemeClr val="tx1">
                  <a:lumMod val="65000"/>
                  <a:lumOff val="35000"/>
                </a:schemeClr>
              </a:solidFill>
              <a:miter lim="800000"/>
              <a:headEnd/>
              <a:tailEnd/>
            </a:ln>
            <a:extLst>
              <a:ext uri="{909E8E84-426E-40DD-AFC4-6F175D3DCCD1}">
                <a14:hiddenFill xmlns:a14="http://schemas.microsoft.com/office/drawing/2010/main" xmlns="">
                  <a:noFill/>
                </a14:hiddenFill>
              </a:ext>
            </a:extLst>
          </p:spPr>
          <p:txBody>
            <a:bodyPr/>
            <a:lstStyle/>
            <a:p>
              <a:pPr defTabSz="609585">
                <a:defRPr/>
              </a:pPr>
              <a:endParaRPr lang="en-US" sz="1600" kern="0" dirty="0">
                <a:solidFill>
                  <a:prstClr val="black">
                    <a:lumMod val="65000"/>
                    <a:lumOff val="35000"/>
                  </a:prstClr>
                </a:solidFill>
                <a:ea typeface="MS PGothic" pitchFamily="34" charset="-128"/>
                <a:cs typeface="Arial" panose="020B0604020202020204" pitchFamily="34" charset="0"/>
              </a:endParaRPr>
            </a:p>
          </p:txBody>
        </p:sp>
      </p:grpSp>
      <p:sp>
        <p:nvSpPr>
          <p:cNvPr id="322" name="Rectangle 6"/>
          <p:cNvSpPr>
            <a:spLocks noChangeArrowheads="1"/>
          </p:cNvSpPr>
          <p:nvPr/>
        </p:nvSpPr>
        <p:spPr bwMode="auto">
          <a:xfrm>
            <a:off x="1971472" y="3200495"/>
            <a:ext cx="5552989" cy="318100"/>
          </a:xfrm>
          <a:prstGeom prst="rect">
            <a:avLst/>
          </a:prstGeom>
          <a:noFill/>
          <a:ln>
            <a:noFill/>
          </a:ln>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9pPr>
          </a:lstStyle>
          <a:p>
            <a:pPr defTabSz="609585">
              <a:defRPr/>
            </a:pPr>
            <a:r>
              <a:rPr lang="de-DE" altLang="en-US" sz="1467" kern="0" dirty="0">
                <a:solidFill>
                  <a:prstClr val="black">
                    <a:lumMod val="65000"/>
                    <a:lumOff val="35000"/>
                  </a:prstClr>
                </a:solidFill>
                <a:cs typeface="Arial" panose="020B0604020202020204" pitchFamily="34" charset="0"/>
              </a:rPr>
              <a:t>	0	6	12	  18	24	30	36</a:t>
            </a:r>
          </a:p>
        </p:txBody>
      </p:sp>
      <p:sp>
        <p:nvSpPr>
          <p:cNvPr id="323" name="Rectangle 61"/>
          <p:cNvSpPr>
            <a:spLocks noChangeArrowheads="1"/>
          </p:cNvSpPr>
          <p:nvPr/>
        </p:nvSpPr>
        <p:spPr bwMode="auto">
          <a:xfrm>
            <a:off x="574826" y="2302877"/>
            <a:ext cx="1226545" cy="584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fontAlgn="base">
              <a:spcBef>
                <a:spcPct val="0"/>
              </a:spcBef>
              <a:spcAft>
                <a:spcPct val="0"/>
              </a:spcAft>
              <a:defRPr/>
            </a:pPr>
            <a:r>
              <a:rPr lang="en-US" sz="1200" kern="0" dirty="0">
                <a:solidFill>
                  <a:srgbClr val="002060"/>
                </a:solidFill>
                <a:cs typeface="Arial" panose="020B0604020202020204" pitchFamily="34" charset="0"/>
              </a:rPr>
              <a:t>Median insulin </a:t>
            </a:r>
            <a:r>
              <a:rPr lang="en-US" sz="1200" kern="0" dirty="0" smtClean="0">
                <a:solidFill>
                  <a:srgbClr val="002060"/>
                </a:solidFill>
                <a:cs typeface="Arial" panose="020B0604020202020204" pitchFamily="34" charset="0"/>
              </a:rPr>
              <a:t>concentration (µU/mL</a:t>
            </a:r>
            <a:r>
              <a:rPr lang="en-US" sz="1400" kern="0" dirty="0" smtClean="0">
                <a:solidFill>
                  <a:srgbClr val="002060"/>
                </a:solidFill>
                <a:cs typeface="Arial" panose="020B0604020202020204" pitchFamily="34" charset="0"/>
              </a:rPr>
              <a:t>)</a:t>
            </a:r>
            <a:endParaRPr lang="en-US" sz="1400" kern="0" baseline="30000" dirty="0">
              <a:solidFill>
                <a:srgbClr val="002060"/>
              </a:solidFill>
              <a:cs typeface="Arial" panose="020B0604020202020204" pitchFamily="34" charset="0"/>
            </a:endParaRPr>
          </a:p>
        </p:txBody>
      </p:sp>
      <p:sp>
        <p:nvSpPr>
          <p:cNvPr id="324" name="Rectangle 61"/>
          <p:cNvSpPr>
            <a:spLocks noChangeArrowheads="1"/>
          </p:cNvSpPr>
          <p:nvPr/>
        </p:nvSpPr>
        <p:spPr bwMode="auto">
          <a:xfrm>
            <a:off x="485716" y="3728123"/>
            <a:ext cx="1315652" cy="36933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r" fontAlgn="base">
              <a:spcBef>
                <a:spcPct val="0"/>
              </a:spcBef>
              <a:spcAft>
                <a:spcPct val="0"/>
              </a:spcAft>
              <a:defRPr/>
            </a:pPr>
            <a:r>
              <a:rPr lang="en-US" sz="1200" kern="0" dirty="0">
                <a:solidFill>
                  <a:srgbClr val="002060"/>
                </a:solidFill>
                <a:cs typeface="Arial" panose="020B0604020202020204" pitchFamily="34" charset="0"/>
              </a:rPr>
              <a:t>Glucose infusion </a:t>
            </a:r>
            <a:r>
              <a:rPr lang="en-US" sz="1200" kern="0" dirty="0" smtClean="0">
                <a:solidFill>
                  <a:srgbClr val="002060"/>
                </a:solidFill>
                <a:cs typeface="Arial" panose="020B0604020202020204" pitchFamily="34" charset="0"/>
              </a:rPr>
              <a:t>rate (mg/kg/min</a:t>
            </a:r>
            <a:r>
              <a:rPr lang="en-US" sz="1200" kern="0" dirty="0" smtClean="0">
                <a:solidFill>
                  <a:prstClr val="black">
                    <a:lumMod val="65000"/>
                    <a:lumOff val="35000"/>
                  </a:prstClr>
                </a:solidFill>
                <a:cs typeface="Arial" panose="020B0604020202020204" pitchFamily="34" charset="0"/>
              </a:rPr>
              <a:t>)</a:t>
            </a:r>
            <a:endParaRPr lang="en-US" sz="1200" kern="0" dirty="0">
              <a:solidFill>
                <a:prstClr val="black">
                  <a:lumMod val="65000"/>
                  <a:lumOff val="35000"/>
                </a:prstClr>
              </a:solidFill>
              <a:cs typeface="Arial" panose="020B0604020202020204" pitchFamily="34" charset="0"/>
            </a:endParaRPr>
          </a:p>
        </p:txBody>
      </p:sp>
      <p:sp>
        <p:nvSpPr>
          <p:cNvPr id="325" name="Rectangle 61"/>
          <p:cNvSpPr>
            <a:spLocks noChangeArrowheads="1"/>
          </p:cNvSpPr>
          <p:nvPr/>
        </p:nvSpPr>
        <p:spPr bwMode="auto">
          <a:xfrm>
            <a:off x="653571" y="5179899"/>
            <a:ext cx="1147798"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fontAlgn="base">
              <a:spcBef>
                <a:spcPct val="0"/>
              </a:spcBef>
              <a:spcAft>
                <a:spcPct val="0"/>
              </a:spcAft>
              <a:defRPr/>
            </a:pPr>
            <a:r>
              <a:rPr lang="en-US" sz="1200" kern="0" dirty="0">
                <a:solidFill>
                  <a:srgbClr val="002060"/>
                </a:solidFill>
                <a:cs typeface="Arial" panose="020B0604020202020204" pitchFamily="34" charset="0"/>
              </a:rPr>
              <a:t>Blood </a:t>
            </a:r>
            <a:r>
              <a:rPr lang="en-US" sz="1200" kern="0" dirty="0" smtClean="0">
                <a:solidFill>
                  <a:srgbClr val="002060"/>
                </a:solidFill>
                <a:cs typeface="Arial" panose="020B0604020202020204" pitchFamily="34" charset="0"/>
              </a:rPr>
              <a:t>glucose (mg/</a:t>
            </a:r>
            <a:r>
              <a:rPr lang="en-US" sz="1200" kern="0" dirty="0" err="1" smtClean="0">
                <a:solidFill>
                  <a:srgbClr val="002060"/>
                </a:solidFill>
                <a:cs typeface="Arial" panose="020B0604020202020204" pitchFamily="34" charset="0"/>
              </a:rPr>
              <a:t>dL</a:t>
            </a:r>
            <a:r>
              <a:rPr lang="en-US" sz="1200" kern="0" dirty="0" smtClean="0">
                <a:solidFill>
                  <a:srgbClr val="002060"/>
                </a:solidFill>
                <a:cs typeface="Arial" panose="020B0604020202020204" pitchFamily="34" charset="0"/>
              </a:rPr>
              <a:t>)</a:t>
            </a:r>
            <a:endParaRPr lang="en-US" sz="1200" kern="0" baseline="30000" dirty="0">
              <a:solidFill>
                <a:srgbClr val="002060"/>
              </a:solidFill>
              <a:cs typeface="Arial" panose="020B0604020202020204" pitchFamily="34" charset="0"/>
            </a:endParaRPr>
          </a:p>
        </p:txBody>
      </p:sp>
      <p:sp>
        <p:nvSpPr>
          <p:cNvPr id="326" name="TextBox 325"/>
          <p:cNvSpPr txBox="1"/>
          <p:nvPr/>
        </p:nvSpPr>
        <p:spPr>
          <a:xfrm>
            <a:off x="1219200" y="1709368"/>
            <a:ext cx="7000634" cy="374571"/>
          </a:xfrm>
          <a:prstGeom prst="roundRect">
            <a:avLst/>
          </a:prstGeom>
          <a:solidFill>
            <a:schemeClr val="bg1"/>
          </a:solidFill>
          <a:ln w="19050">
            <a:noFill/>
          </a:ln>
        </p:spPr>
        <p:txBody>
          <a:bodyPr wrap="none" rtlCol="0">
            <a:spAutoFit/>
          </a:bodyPr>
          <a:lstStyle/>
          <a:p>
            <a:pPr>
              <a:defRPr/>
            </a:pPr>
            <a:r>
              <a:rPr lang="en-GB" sz="1600" b="1" kern="0" dirty="0" err="1">
                <a:solidFill>
                  <a:srgbClr val="C00000"/>
                </a:solidFill>
                <a:cs typeface="Arial" panose="020B0604020202020204" pitchFamily="34" charset="0"/>
              </a:rPr>
              <a:t>Euglycemic</a:t>
            </a:r>
            <a:r>
              <a:rPr lang="en-GB" sz="1600" b="1" kern="0" dirty="0">
                <a:solidFill>
                  <a:srgbClr val="C00000"/>
                </a:solidFill>
                <a:cs typeface="Arial" panose="020B0604020202020204" pitchFamily="34" charset="0"/>
              </a:rPr>
              <a:t> clamp study in patients with T1DM after 8 days’ treatment</a:t>
            </a:r>
            <a:endParaRPr lang="en-US" sz="1600" b="1" kern="0" dirty="0">
              <a:solidFill>
                <a:srgbClr val="C00000"/>
              </a:solidFill>
              <a:cs typeface="Arial" panose="020B0604020202020204" pitchFamily="34" charset="0"/>
            </a:endParaRPr>
          </a:p>
        </p:txBody>
      </p:sp>
      <p:cxnSp>
        <p:nvCxnSpPr>
          <p:cNvPr id="109" name="Straight Connector 108"/>
          <p:cNvCxnSpPr/>
          <p:nvPr/>
        </p:nvCxnSpPr>
        <p:spPr>
          <a:xfrm>
            <a:off x="5720781" y="3595060"/>
            <a:ext cx="0" cy="1008000"/>
          </a:xfrm>
          <a:prstGeom prst="line">
            <a:avLst/>
          </a:prstGeom>
          <a:noFill/>
          <a:ln w="25400" cap="flat" cmpd="sng" algn="ctr">
            <a:solidFill>
              <a:schemeClr val="tx1">
                <a:lumMod val="65000"/>
                <a:lumOff val="35000"/>
              </a:schemeClr>
            </a:solidFill>
            <a:prstDash val="sysDash"/>
          </a:ln>
          <a:effectLst/>
        </p:spPr>
      </p:cxnSp>
      <p:cxnSp>
        <p:nvCxnSpPr>
          <p:cNvPr id="112" name="Straight Connector 111"/>
          <p:cNvCxnSpPr/>
          <p:nvPr/>
        </p:nvCxnSpPr>
        <p:spPr>
          <a:xfrm>
            <a:off x="5720781" y="4960496"/>
            <a:ext cx="0" cy="1008000"/>
          </a:xfrm>
          <a:prstGeom prst="line">
            <a:avLst/>
          </a:prstGeom>
          <a:noFill/>
          <a:ln w="25400" cap="flat" cmpd="sng" algn="ctr">
            <a:solidFill>
              <a:schemeClr val="tx1">
                <a:lumMod val="65000"/>
                <a:lumOff val="35000"/>
              </a:schemeClr>
            </a:solidFill>
            <a:prstDash val="sysDash"/>
          </a:ln>
          <a:effectLst/>
        </p:spPr>
      </p:cxnSp>
      <p:sp>
        <p:nvSpPr>
          <p:cNvPr id="110" name="TextBox 109"/>
          <p:cNvSpPr txBox="1"/>
          <p:nvPr/>
        </p:nvSpPr>
        <p:spPr>
          <a:xfrm>
            <a:off x="3352800" y="65532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11" name="Rounded Rectangle 110"/>
          <p:cNvSpPr/>
          <p:nvPr/>
        </p:nvSpPr>
        <p:spPr>
          <a:xfrm>
            <a:off x="700137" y="459446"/>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3200" b="1" kern="0" dirty="0">
                <a:solidFill>
                  <a:srgbClr val="FFFF00"/>
                </a:solidFill>
                <a:effectLst>
                  <a:outerShdw blurRad="38100" dist="38100" dir="2700000" algn="tl">
                    <a:srgbClr val="000000">
                      <a:alpha val="43137"/>
                    </a:srgbClr>
                  </a:outerShdw>
                </a:effectLst>
                <a:latin typeface="Calibri"/>
              </a:rPr>
              <a:t>Gla-300</a:t>
            </a:r>
            <a:r>
              <a:rPr lang="en-US" sz="2400" b="1" kern="0" dirty="0">
                <a:solidFill>
                  <a:srgbClr val="FFFF00"/>
                </a:solidFill>
                <a:effectLst>
                  <a:outerShdw blurRad="38100" dist="38100" dir="2700000" algn="tl">
                    <a:srgbClr val="000000">
                      <a:alpha val="43137"/>
                    </a:srgbClr>
                  </a:outerShdw>
                </a:effectLst>
                <a:latin typeface="Calibri"/>
              </a:rPr>
              <a:t> </a:t>
            </a:r>
            <a:r>
              <a:rPr lang="en-US" sz="2400" b="1" kern="0" dirty="0" smtClean="0">
                <a:solidFill>
                  <a:srgbClr val="FFFF00"/>
                </a:solidFill>
                <a:effectLst>
                  <a:outerShdw blurRad="38100" dist="38100" dir="2700000" algn="tl">
                    <a:srgbClr val="000000">
                      <a:alpha val="43137"/>
                    </a:srgbClr>
                  </a:outerShdw>
                </a:effectLst>
                <a:latin typeface="Calibri"/>
              </a:rPr>
              <a:t>:More </a:t>
            </a:r>
            <a:r>
              <a:rPr lang="en-US" sz="2400" b="1" kern="0" dirty="0">
                <a:solidFill>
                  <a:srgbClr val="FFFF00"/>
                </a:solidFill>
                <a:effectLst>
                  <a:outerShdw blurRad="38100" dist="38100" dir="2700000" algn="tl">
                    <a:srgbClr val="000000">
                      <a:alpha val="43137"/>
                    </a:srgbClr>
                  </a:outerShdw>
                </a:effectLst>
                <a:latin typeface="Calibri"/>
              </a:rPr>
              <a:t>constant and prolonged PK/PD profile</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84590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143026" y="-153887"/>
            <a:ext cx="1847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endParaRPr lang="en-GB" altLang="en-US" sz="1400" dirty="0">
              <a:solidFill>
                <a:srgbClr val="444492"/>
              </a:solidFill>
            </a:endParaRPr>
          </a:p>
        </p:txBody>
      </p:sp>
      <p:sp>
        <p:nvSpPr>
          <p:cNvPr id="3" name="Text Placeholder 2"/>
          <p:cNvSpPr>
            <a:spLocks noGrp="1"/>
          </p:cNvSpPr>
          <p:nvPr>
            <p:ph type="body" sz="quarter" idx="10"/>
          </p:nvPr>
        </p:nvSpPr>
        <p:spPr>
          <a:xfrm>
            <a:off x="5032839" y="5715000"/>
            <a:ext cx="3917949" cy="701493"/>
          </a:xfrm>
        </p:spPr>
        <p:txBody>
          <a:bodyPr/>
          <a:lstStyle/>
          <a:p>
            <a:r>
              <a:rPr lang="en-GB" sz="900" dirty="0" err="1"/>
              <a:t>Bergenstal</a:t>
            </a:r>
            <a:r>
              <a:rPr lang="en-GB" sz="900" dirty="0"/>
              <a:t> RM, et al. Poster presentation at EASD 2014; Abstract 949</a:t>
            </a:r>
          </a:p>
        </p:txBody>
      </p:sp>
      <p:sp>
        <p:nvSpPr>
          <p:cNvPr id="2913" name="Content Placeholder 2"/>
          <p:cNvSpPr txBox="1">
            <a:spLocks/>
          </p:cNvSpPr>
          <p:nvPr/>
        </p:nvSpPr>
        <p:spPr>
          <a:xfrm>
            <a:off x="304800" y="1752607"/>
            <a:ext cx="2475513" cy="3097483"/>
          </a:xfrm>
          <a:prstGeom prst="ellipse">
            <a:avLst/>
          </a:prstGeom>
          <a:solidFill>
            <a:schemeClr val="accent1"/>
          </a:solidFill>
          <a:ln>
            <a:solidFill>
              <a:srgbClr val="FFFF00"/>
            </a:solidFill>
          </a:ln>
          <a:effectLst>
            <a:innerShdw blurRad="114300">
              <a:prstClr val="black"/>
            </a:innerShdw>
          </a:effectLst>
        </p:spPr>
        <p:txBody>
          <a:bodyPr wrap="square" lIns="0" tIns="0" rIns="0" bIns="0" anchor="ctr">
            <a:noAutofit/>
          </a:bodyPr>
          <a:lstStyle/>
          <a:p>
            <a:pPr algn="ctr" defTabSz="609585">
              <a:spcAft>
                <a:spcPts val="800"/>
              </a:spcAft>
              <a:buClr>
                <a:srgbClr val="81B838"/>
              </a:buClr>
              <a:defRPr/>
            </a:pPr>
            <a:r>
              <a:rPr lang="en-GB" sz="1600" b="1" dirty="0">
                <a:solidFill>
                  <a:schemeClr val="bg1"/>
                </a:solidFill>
                <a:effectLst>
                  <a:outerShdw blurRad="38100" dist="38100" dir="2700000" algn="tl">
                    <a:srgbClr val="000000">
                      <a:alpha val="43137"/>
                    </a:srgbClr>
                  </a:outerShdw>
                </a:effectLst>
              </a:rPr>
              <a:t>Average 24-hour </a:t>
            </a:r>
            <a:br>
              <a:rPr lang="en-GB" sz="1600" b="1" dirty="0">
                <a:solidFill>
                  <a:schemeClr val="bg1"/>
                </a:solidFill>
                <a:effectLst>
                  <a:outerShdw blurRad="38100" dist="38100" dir="2700000" algn="tl">
                    <a:srgbClr val="000000">
                      <a:alpha val="43137"/>
                    </a:srgbClr>
                  </a:outerShdw>
                </a:effectLst>
              </a:rPr>
            </a:br>
            <a:r>
              <a:rPr lang="en-GB" sz="1600" b="1" dirty="0">
                <a:solidFill>
                  <a:schemeClr val="bg1"/>
                </a:solidFill>
                <a:effectLst>
                  <a:outerShdw blurRad="38100" dist="38100" dir="2700000" algn="tl">
                    <a:srgbClr val="000000">
                      <a:alpha val="43137"/>
                    </a:srgbClr>
                  </a:outerShdw>
                </a:effectLst>
              </a:rPr>
              <a:t>glucose profiles </a:t>
            </a:r>
            <a:br>
              <a:rPr lang="en-GB" sz="1600" b="1" dirty="0">
                <a:solidFill>
                  <a:schemeClr val="bg1"/>
                </a:solidFill>
                <a:effectLst>
                  <a:outerShdw blurRad="38100" dist="38100" dir="2700000" algn="tl">
                    <a:srgbClr val="000000">
                      <a:alpha val="43137"/>
                    </a:srgbClr>
                  </a:outerShdw>
                </a:effectLst>
              </a:rPr>
            </a:br>
            <a:r>
              <a:rPr lang="en-GB" sz="1600" b="1" dirty="0">
                <a:solidFill>
                  <a:schemeClr val="bg1"/>
                </a:solidFill>
                <a:effectLst>
                  <a:outerShdw blurRad="38100" dist="38100" dir="2700000" algn="tl">
                    <a:srgbClr val="000000">
                      <a:alpha val="43137"/>
                    </a:srgbClr>
                  </a:outerShdw>
                </a:effectLst>
              </a:rPr>
              <a:t>showed a more </a:t>
            </a:r>
            <a:br>
              <a:rPr lang="en-GB" sz="1600" b="1" dirty="0">
                <a:solidFill>
                  <a:schemeClr val="bg1"/>
                </a:solidFill>
                <a:effectLst>
                  <a:outerShdw blurRad="38100" dist="38100" dir="2700000" algn="tl">
                    <a:srgbClr val="000000">
                      <a:alpha val="43137"/>
                    </a:srgbClr>
                  </a:outerShdw>
                </a:effectLst>
              </a:rPr>
            </a:br>
            <a:r>
              <a:rPr lang="en-GB" sz="1600" b="1" dirty="0" smtClean="0">
                <a:solidFill>
                  <a:schemeClr val="bg1"/>
                </a:solidFill>
                <a:effectLst>
                  <a:outerShdw blurRad="38100" dist="38100" dir="2700000" algn="tl">
                    <a:srgbClr val="000000">
                      <a:alpha val="43137"/>
                    </a:srgbClr>
                  </a:outerShdw>
                </a:effectLst>
              </a:rPr>
              <a:t>constant glucose </a:t>
            </a:r>
            <a:r>
              <a:rPr lang="en-GB" sz="1600" b="1" dirty="0">
                <a:solidFill>
                  <a:schemeClr val="bg1"/>
                </a:solidFill>
                <a:effectLst>
                  <a:outerShdw blurRad="38100" dist="38100" dir="2700000" algn="tl">
                    <a:srgbClr val="000000">
                      <a:alpha val="43137"/>
                    </a:srgbClr>
                  </a:outerShdw>
                </a:effectLst>
              </a:rPr>
              <a:t/>
            </a:r>
            <a:br>
              <a:rPr lang="en-GB" sz="1600" b="1" dirty="0">
                <a:solidFill>
                  <a:schemeClr val="bg1"/>
                </a:solidFill>
                <a:effectLst>
                  <a:outerShdw blurRad="38100" dist="38100" dir="2700000" algn="tl">
                    <a:srgbClr val="000000">
                      <a:alpha val="43137"/>
                    </a:srgbClr>
                  </a:outerShdw>
                </a:effectLst>
              </a:rPr>
            </a:br>
            <a:r>
              <a:rPr lang="en-GB" sz="1600" b="1" dirty="0">
                <a:solidFill>
                  <a:schemeClr val="bg1"/>
                </a:solidFill>
                <a:effectLst>
                  <a:outerShdw blurRad="38100" dist="38100" dir="2700000" algn="tl">
                    <a:srgbClr val="000000">
                      <a:alpha val="43137"/>
                    </a:srgbClr>
                  </a:outerShdw>
                </a:effectLst>
              </a:rPr>
              <a:t>level with Gla-300 vs </a:t>
            </a:r>
            <a:r>
              <a:rPr lang="en-GB" b="1" dirty="0">
                <a:solidFill>
                  <a:schemeClr val="bg1"/>
                </a:solidFill>
                <a:effectLst>
                  <a:outerShdw blurRad="38100" dist="38100" dir="2700000" algn="tl">
                    <a:srgbClr val="000000">
                      <a:alpha val="43137"/>
                    </a:srgbClr>
                  </a:outerShdw>
                </a:effectLst>
              </a:rPr>
              <a:t>Gla-100</a:t>
            </a:r>
          </a:p>
        </p:txBody>
      </p:sp>
      <p:sp>
        <p:nvSpPr>
          <p:cNvPr id="2914" name="Content Placeholder 2"/>
          <p:cNvSpPr txBox="1">
            <a:spLocks/>
          </p:cNvSpPr>
          <p:nvPr/>
        </p:nvSpPr>
        <p:spPr>
          <a:xfrm>
            <a:off x="3818054" y="6095219"/>
            <a:ext cx="2144111" cy="297911"/>
          </a:xfrm>
          <a:prstGeom prst="rect">
            <a:avLst/>
          </a:prstGeom>
        </p:spPr>
        <p:txBody>
          <a:bodyPr/>
          <a:lstStyle/>
          <a:p>
            <a:pPr defTabSz="609585">
              <a:spcAft>
                <a:spcPts val="800"/>
              </a:spcAft>
              <a:buClr>
                <a:srgbClr val="81B838"/>
              </a:buClr>
              <a:defRPr/>
            </a:pPr>
            <a:r>
              <a:rPr lang="en-GB" sz="1600" dirty="0">
                <a:solidFill>
                  <a:srgbClr val="596169"/>
                </a:solidFill>
              </a:rPr>
              <a:t>n=60</a:t>
            </a:r>
          </a:p>
        </p:txBody>
      </p:sp>
      <p:sp>
        <p:nvSpPr>
          <p:cNvPr id="2915" name="TextBox 2914"/>
          <p:cNvSpPr txBox="1"/>
          <p:nvPr/>
        </p:nvSpPr>
        <p:spPr>
          <a:xfrm>
            <a:off x="2793395" y="2642959"/>
            <a:ext cx="939681" cy="523220"/>
          </a:xfrm>
          <a:prstGeom prst="rect">
            <a:avLst/>
          </a:prstGeom>
          <a:noFill/>
        </p:spPr>
        <p:txBody>
          <a:bodyPr wrap="none" rtlCol="0" anchor="ctr">
            <a:spAutoFit/>
          </a:bodyPr>
          <a:lstStyle/>
          <a:p>
            <a:pPr algn="ctr" defTabSz="609585"/>
            <a:r>
              <a:rPr lang="en-GB" sz="1400" b="1" dirty="0">
                <a:solidFill>
                  <a:srgbClr val="002060"/>
                </a:solidFill>
              </a:rPr>
              <a:t>Morning </a:t>
            </a:r>
            <a:br>
              <a:rPr lang="en-GB" sz="1400" b="1" dirty="0">
                <a:solidFill>
                  <a:srgbClr val="002060"/>
                </a:solidFill>
              </a:rPr>
            </a:br>
            <a:r>
              <a:rPr lang="en-GB" sz="1400" b="1" dirty="0">
                <a:solidFill>
                  <a:srgbClr val="002060"/>
                </a:solidFill>
              </a:rPr>
              <a:t>injection</a:t>
            </a:r>
          </a:p>
        </p:txBody>
      </p:sp>
      <p:sp>
        <p:nvSpPr>
          <p:cNvPr id="2916" name="TextBox 2915"/>
          <p:cNvSpPr txBox="1"/>
          <p:nvPr/>
        </p:nvSpPr>
        <p:spPr>
          <a:xfrm>
            <a:off x="2798183" y="4741981"/>
            <a:ext cx="930063" cy="523220"/>
          </a:xfrm>
          <a:prstGeom prst="rect">
            <a:avLst/>
          </a:prstGeom>
          <a:noFill/>
        </p:spPr>
        <p:txBody>
          <a:bodyPr wrap="none" rtlCol="0" anchor="ctr">
            <a:spAutoFit/>
          </a:bodyPr>
          <a:lstStyle/>
          <a:p>
            <a:pPr algn="ctr" defTabSz="609585"/>
            <a:r>
              <a:rPr lang="en-GB" sz="1400" b="1" dirty="0">
                <a:solidFill>
                  <a:srgbClr val="002060"/>
                </a:solidFill>
              </a:rPr>
              <a:t>Evening </a:t>
            </a:r>
            <a:br>
              <a:rPr lang="en-GB" sz="1400" b="1" dirty="0">
                <a:solidFill>
                  <a:srgbClr val="002060"/>
                </a:solidFill>
              </a:rPr>
            </a:br>
            <a:r>
              <a:rPr lang="en-GB" sz="1400" b="1" dirty="0">
                <a:solidFill>
                  <a:srgbClr val="002060"/>
                </a:solidFill>
              </a:rPr>
              <a:t>injection</a:t>
            </a:r>
          </a:p>
        </p:txBody>
      </p:sp>
      <p:grpSp>
        <p:nvGrpSpPr>
          <p:cNvPr id="2" name="Group 8"/>
          <p:cNvGrpSpPr/>
          <p:nvPr/>
        </p:nvGrpSpPr>
        <p:grpSpPr>
          <a:xfrm>
            <a:off x="4358469" y="2161288"/>
            <a:ext cx="4337856" cy="1469647"/>
            <a:chOff x="1273262" y="1515614"/>
            <a:chExt cx="3154722" cy="1054734"/>
          </a:xfrm>
        </p:grpSpPr>
        <p:sp>
          <p:nvSpPr>
            <p:cNvPr id="2918" name="Freeform 6"/>
            <p:cNvSpPr>
              <a:spLocks/>
            </p:cNvSpPr>
            <p:nvPr/>
          </p:nvSpPr>
          <p:spPr bwMode="auto">
            <a:xfrm>
              <a:off x="1341997" y="1515614"/>
              <a:ext cx="3085987" cy="985999"/>
            </a:xfrm>
            <a:custGeom>
              <a:avLst/>
              <a:gdLst>
                <a:gd name="T0" fmla="*/ 0 w 2604"/>
                <a:gd name="T1" fmla="*/ 0 h 832"/>
                <a:gd name="T2" fmla="*/ 0 w 2604"/>
                <a:gd name="T3" fmla="*/ 832 h 832"/>
                <a:gd name="T4" fmla="*/ 2604 w 2604"/>
                <a:gd name="T5" fmla="*/ 832 h 832"/>
              </a:gdLst>
              <a:ahLst/>
              <a:cxnLst>
                <a:cxn ang="0">
                  <a:pos x="T0" y="T1"/>
                </a:cxn>
                <a:cxn ang="0">
                  <a:pos x="T2" y="T3"/>
                </a:cxn>
                <a:cxn ang="0">
                  <a:pos x="T4" y="T5"/>
                </a:cxn>
              </a:cxnLst>
              <a:rect l="0" t="0" r="r" b="b"/>
              <a:pathLst>
                <a:path w="2604" h="832">
                  <a:moveTo>
                    <a:pt x="0" y="0"/>
                  </a:moveTo>
                  <a:lnTo>
                    <a:pt x="0" y="832"/>
                  </a:lnTo>
                  <a:lnTo>
                    <a:pt x="2604" y="832"/>
                  </a:lnTo>
                </a:path>
              </a:pathLst>
            </a:custGeom>
            <a:noFill/>
            <a:ln w="28575" cap="sq">
              <a:solidFill>
                <a:srgbClr val="596169"/>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19" name="Line 7"/>
            <p:cNvSpPr>
              <a:spLocks noChangeShapeType="1"/>
            </p:cNvSpPr>
            <p:nvPr/>
          </p:nvSpPr>
          <p:spPr bwMode="auto">
            <a:xfrm>
              <a:off x="1341997"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0" name="Line 8"/>
            <p:cNvSpPr>
              <a:spLocks noChangeShapeType="1"/>
            </p:cNvSpPr>
            <p:nvPr/>
          </p:nvSpPr>
          <p:spPr bwMode="auto">
            <a:xfrm flipH="1">
              <a:off x="1273262" y="2501613"/>
              <a:ext cx="68735"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1" name="Line 9"/>
            <p:cNvSpPr>
              <a:spLocks noChangeShapeType="1"/>
            </p:cNvSpPr>
            <p:nvPr/>
          </p:nvSpPr>
          <p:spPr bwMode="auto">
            <a:xfrm flipH="1">
              <a:off x="1273262" y="2255113"/>
              <a:ext cx="68735"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2" name="Line 10"/>
            <p:cNvSpPr>
              <a:spLocks noChangeShapeType="1"/>
            </p:cNvSpPr>
            <p:nvPr/>
          </p:nvSpPr>
          <p:spPr bwMode="auto">
            <a:xfrm flipH="1">
              <a:off x="1273262" y="2008613"/>
              <a:ext cx="68735"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3" name="Line 11"/>
            <p:cNvSpPr>
              <a:spLocks noChangeShapeType="1"/>
            </p:cNvSpPr>
            <p:nvPr/>
          </p:nvSpPr>
          <p:spPr bwMode="auto">
            <a:xfrm flipH="1">
              <a:off x="1273262" y="1762114"/>
              <a:ext cx="68735"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4" name="Line 12"/>
            <p:cNvSpPr>
              <a:spLocks noChangeShapeType="1"/>
            </p:cNvSpPr>
            <p:nvPr/>
          </p:nvSpPr>
          <p:spPr bwMode="auto">
            <a:xfrm flipH="1">
              <a:off x="1273262" y="1515614"/>
              <a:ext cx="68735"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5" name="Line 13"/>
            <p:cNvSpPr>
              <a:spLocks noChangeShapeType="1"/>
            </p:cNvSpPr>
            <p:nvPr/>
          </p:nvSpPr>
          <p:spPr bwMode="auto">
            <a:xfrm>
              <a:off x="1600348"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6" name="Line 14"/>
            <p:cNvSpPr>
              <a:spLocks noChangeShapeType="1"/>
            </p:cNvSpPr>
            <p:nvPr/>
          </p:nvSpPr>
          <p:spPr bwMode="auto">
            <a:xfrm>
              <a:off x="1856329"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7" name="Line 15"/>
            <p:cNvSpPr>
              <a:spLocks noChangeShapeType="1"/>
            </p:cNvSpPr>
            <p:nvPr/>
          </p:nvSpPr>
          <p:spPr bwMode="auto">
            <a:xfrm>
              <a:off x="2114679"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8" name="Line 16"/>
            <p:cNvSpPr>
              <a:spLocks noChangeShapeType="1"/>
            </p:cNvSpPr>
            <p:nvPr/>
          </p:nvSpPr>
          <p:spPr bwMode="auto">
            <a:xfrm>
              <a:off x="2370660"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29" name="Line 17"/>
            <p:cNvSpPr>
              <a:spLocks noChangeShapeType="1"/>
            </p:cNvSpPr>
            <p:nvPr/>
          </p:nvSpPr>
          <p:spPr bwMode="auto">
            <a:xfrm>
              <a:off x="2629010"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0" name="Line 18"/>
            <p:cNvSpPr>
              <a:spLocks noChangeShapeType="1"/>
            </p:cNvSpPr>
            <p:nvPr/>
          </p:nvSpPr>
          <p:spPr bwMode="auto">
            <a:xfrm>
              <a:off x="2884991"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1" name="Line 19"/>
            <p:cNvSpPr>
              <a:spLocks noChangeShapeType="1"/>
            </p:cNvSpPr>
            <p:nvPr/>
          </p:nvSpPr>
          <p:spPr bwMode="auto">
            <a:xfrm>
              <a:off x="3143341"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2" name="Line 20"/>
            <p:cNvSpPr>
              <a:spLocks noChangeShapeType="1"/>
            </p:cNvSpPr>
            <p:nvPr/>
          </p:nvSpPr>
          <p:spPr bwMode="auto">
            <a:xfrm>
              <a:off x="3399322"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3" name="Line 21"/>
            <p:cNvSpPr>
              <a:spLocks noChangeShapeType="1"/>
            </p:cNvSpPr>
            <p:nvPr/>
          </p:nvSpPr>
          <p:spPr bwMode="auto">
            <a:xfrm>
              <a:off x="3657672"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4" name="Line 22"/>
            <p:cNvSpPr>
              <a:spLocks noChangeShapeType="1"/>
            </p:cNvSpPr>
            <p:nvPr/>
          </p:nvSpPr>
          <p:spPr bwMode="auto">
            <a:xfrm>
              <a:off x="3913653"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5" name="Line 23"/>
            <p:cNvSpPr>
              <a:spLocks noChangeShapeType="1"/>
            </p:cNvSpPr>
            <p:nvPr/>
          </p:nvSpPr>
          <p:spPr bwMode="auto">
            <a:xfrm>
              <a:off x="4172004"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6" name="Line 24"/>
            <p:cNvSpPr>
              <a:spLocks noChangeShapeType="1"/>
            </p:cNvSpPr>
            <p:nvPr/>
          </p:nvSpPr>
          <p:spPr bwMode="auto">
            <a:xfrm>
              <a:off x="4427984" y="2501613"/>
              <a:ext cx="0" cy="6873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grpSp>
      <p:sp>
        <p:nvSpPr>
          <p:cNvPr id="2937" name="Oval 25"/>
          <p:cNvSpPr>
            <a:spLocks noChangeArrowheads="1"/>
          </p:cNvSpPr>
          <p:nvPr/>
        </p:nvSpPr>
        <p:spPr bwMode="auto">
          <a:xfrm>
            <a:off x="4423676" y="2934091"/>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8" name="Line 26"/>
          <p:cNvSpPr>
            <a:spLocks noChangeShapeType="1"/>
          </p:cNvSpPr>
          <p:nvPr/>
        </p:nvSpPr>
        <p:spPr bwMode="auto">
          <a:xfrm>
            <a:off x="4423676" y="3118983"/>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39" name="Line 27"/>
          <p:cNvSpPr>
            <a:spLocks noChangeShapeType="1"/>
          </p:cNvSpPr>
          <p:nvPr/>
        </p:nvSpPr>
        <p:spPr bwMode="auto">
          <a:xfrm>
            <a:off x="4423676" y="280854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0" name="Line 28"/>
          <p:cNvSpPr>
            <a:spLocks noChangeShapeType="1"/>
          </p:cNvSpPr>
          <p:nvPr/>
        </p:nvSpPr>
        <p:spPr bwMode="auto">
          <a:xfrm>
            <a:off x="4452977" y="2808593"/>
            <a:ext cx="0" cy="31044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1" name="Oval 29"/>
          <p:cNvSpPr>
            <a:spLocks noChangeArrowheads="1"/>
          </p:cNvSpPr>
          <p:nvPr/>
        </p:nvSpPr>
        <p:spPr bwMode="auto">
          <a:xfrm>
            <a:off x="4602911" y="3052980"/>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2" name="Line 30"/>
          <p:cNvSpPr>
            <a:spLocks noChangeShapeType="1"/>
          </p:cNvSpPr>
          <p:nvPr/>
        </p:nvSpPr>
        <p:spPr bwMode="auto">
          <a:xfrm>
            <a:off x="4602911" y="3247784"/>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3" name="Line 31"/>
          <p:cNvSpPr>
            <a:spLocks noChangeShapeType="1"/>
          </p:cNvSpPr>
          <p:nvPr/>
        </p:nvSpPr>
        <p:spPr bwMode="auto">
          <a:xfrm>
            <a:off x="4602911" y="2920828"/>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4" name="Line 32"/>
          <p:cNvSpPr>
            <a:spLocks noChangeShapeType="1"/>
          </p:cNvSpPr>
          <p:nvPr/>
        </p:nvSpPr>
        <p:spPr bwMode="auto">
          <a:xfrm>
            <a:off x="4632228" y="2920877"/>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5" name="Oval 33"/>
          <p:cNvSpPr>
            <a:spLocks noChangeArrowheads="1"/>
          </p:cNvSpPr>
          <p:nvPr/>
        </p:nvSpPr>
        <p:spPr bwMode="auto">
          <a:xfrm>
            <a:off x="4778894" y="305958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6" name="Line 34"/>
          <p:cNvSpPr>
            <a:spLocks noChangeShapeType="1"/>
          </p:cNvSpPr>
          <p:nvPr/>
        </p:nvSpPr>
        <p:spPr bwMode="auto">
          <a:xfrm>
            <a:off x="4778894" y="325438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7" name="Line 35"/>
          <p:cNvSpPr>
            <a:spLocks noChangeShapeType="1"/>
          </p:cNvSpPr>
          <p:nvPr/>
        </p:nvSpPr>
        <p:spPr bwMode="auto">
          <a:xfrm>
            <a:off x="4778894" y="292743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8" name="Line 36"/>
          <p:cNvSpPr>
            <a:spLocks noChangeShapeType="1"/>
          </p:cNvSpPr>
          <p:nvPr/>
        </p:nvSpPr>
        <p:spPr bwMode="auto">
          <a:xfrm>
            <a:off x="4808219" y="2927482"/>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49" name="Oval 37"/>
          <p:cNvSpPr>
            <a:spLocks noChangeArrowheads="1"/>
          </p:cNvSpPr>
          <p:nvPr/>
        </p:nvSpPr>
        <p:spPr bwMode="auto">
          <a:xfrm>
            <a:off x="4954909" y="3013353"/>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0" name="Line 38"/>
          <p:cNvSpPr>
            <a:spLocks noChangeShapeType="1"/>
          </p:cNvSpPr>
          <p:nvPr/>
        </p:nvSpPr>
        <p:spPr bwMode="auto">
          <a:xfrm>
            <a:off x="4954909" y="3201547"/>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1" name="Line 39"/>
          <p:cNvSpPr>
            <a:spLocks noChangeShapeType="1"/>
          </p:cNvSpPr>
          <p:nvPr/>
        </p:nvSpPr>
        <p:spPr bwMode="auto">
          <a:xfrm>
            <a:off x="4954909" y="2884499"/>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2" name="Line 40"/>
          <p:cNvSpPr>
            <a:spLocks noChangeShapeType="1"/>
          </p:cNvSpPr>
          <p:nvPr/>
        </p:nvSpPr>
        <p:spPr bwMode="auto">
          <a:xfrm>
            <a:off x="4984210" y="2884550"/>
            <a:ext cx="0" cy="31704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3" name="Oval 41"/>
          <p:cNvSpPr>
            <a:spLocks noChangeArrowheads="1"/>
          </p:cNvSpPr>
          <p:nvPr/>
        </p:nvSpPr>
        <p:spPr bwMode="auto">
          <a:xfrm>
            <a:off x="5130875" y="2901064"/>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4" name="Line 42"/>
          <p:cNvSpPr>
            <a:spLocks noChangeShapeType="1"/>
          </p:cNvSpPr>
          <p:nvPr/>
        </p:nvSpPr>
        <p:spPr bwMode="auto">
          <a:xfrm>
            <a:off x="5130875" y="307604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5" name="Line 43"/>
          <p:cNvSpPr>
            <a:spLocks noChangeShapeType="1"/>
          </p:cNvSpPr>
          <p:nvPr/>
        </p:nvSpPr>
        <p:spPr bwMode="auto">
          <a:xfrm>
            <a:off x="5130875" y="279202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6" name="Line 44"/>
          <p:cNvSpPr>
            <a:spLocks noChangeShapeType="1"/>
          </p:cNvSpPr>
          <p:nvPr/>
        </p:nvSpPr>
        <p:spPr bwMode="auto">
          <a:xfrm>
            <a:off x="5160202" y="2792080"/>
            <a:ext cx="0" cy="284021"/>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7" name="Oval 45"/>
          <p:cNvSpPr>
            <a:spLocks noChangeArrowheads="1"/>
          </p:cNvSpPr>
          <p:nvPr/>
        </p:nvSpPr>
        <p:spPr bwMode="auto">
          <a:xfrm>
            <a:off x="5306867" y="273923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8" name="Line 46"/>
          <p:cNvSpPr>
            <a:spLocks noChangeShapeType="1"/>
          </p:cNvSpPr>
          <p:nvPr/>
        </p:nvSpPr>
        <p:spPr bwMode="auto">
          <a:xfrm>
            <a:off x="5306867" y="292743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59" name="Line 47"/>
          <p:cNvSpPr>
            <a:spLocks noChangeShapeType="1"/>
          </p:cNvSpPr>
          <p:nvPr/>
        </p:nvSpPr>
        <p:spPr bwMode="auto">
          <a:xfrm>
            <a:off x="5306867" y="261038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0" name="Line 48"/>
          <p:cNvSpPr>
            <a:spLocks noChangeShapeType="1"/>
          </p:cNvSpPr>
          <p:nvPr/>
        </p:nvSpPr>
        <p:spPr bwMode="auto">
          <a:xfrm>
            <a:off x="5339452" y="2610438"/>
            <a:ext cx="0" cy="31704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1" name="Oval 49"/>
          <p:cNvSpPr>
            <a:spLocks noChangeArrowheads="1"/>
          </p:cNvSpPr>
          <p:nvPr/>
        </p:nvSpPr>
        <p:spPr bwMode="auto">
          <a:xfrm>
            <a:off x="5482881" y="2580716"/>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2" name="Line 50"/>
          <p:cNvSpPr>
            <a:spLocks noChangeShapeType="1"/>
          </p:cNvSpPr>
          <p:nvPr/>
        </p:nvSpPr>
        <p:spPr bwMode="auto">
          <a:xfrm>
            <a:off x="5482881" y="2765608"/>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3" name="Line 51"/>
          <p:cNvSpPr>
            <a:spLocks noChangeShapeType="1"/>
          </p:cNvSpPr>
          <p:nvPr/>
        </p:nvSpPr>
        <p:spPr bwMode="auto">
          <a:xfrm>
            <a:off x="5482881" y="2455165"/>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4" name="Line 52"/>
          <p:cNvSpPr>
            <a:spLocks noChangeShapeType="1"/>
          </p:cNvSpPr>
          <p:nvPr/>
        </p:nvSpPr>
        <p:spPr bwMode="auto">
          <a:xfrm>
            <a:off x="5512184" y="2455214"/>
            <a:ext cx="0" cy="31044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5" name="Oval 53"/>
          <p:cNvSpPr>
            <a:spLocks noChangeArrowheads="1"/>
          </p:cNvSpPr>
          <p:nvPr/>
        </p:nvSpPr>
        <p:spPr bwMode="auto">
          <a:xfrm>
            <a:off x="5662109" y="241558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6" name="Line 54"/>
          <p:cNvSpPr>
            <a:spLocks noChangeShapeType="1"/>
          </p:cNvSpPr>
          <p:nvPr/>
        </p:nvSpPr>
        <p:spPr bwMode="auto">
          <a:xfrm>
            <a:off x="5662109" y="261038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7" name="Line 55"/>
          <p:cNvSpPr>
            <a:spLocks noChangeShapeType="1"/>
          </p:cNvSpPr>
          <p:nvPr/>
        </p:nvSpPr>
        <p:spPr bwMode="auto">
          <a:xfrm>
            <a:off x="5662109" y="228343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8" name="Line 56"/>
          <p:cNvSpPr>
            <a:spLocks noChangeShapeType="1"/>
          </p:cNvSpPr>
          <p:nvPr/>
        </p:nvSpPr>
        <p:spPr bwMode="auto">
          <a:xfrm>
            <a:off x="5691433" y="2283481"/>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69" name="Oval 57"/>
          <p:cNvSpPr>
            <a:spLocks noChangeArrowheads="1"/>
          </p:cNvSpPr>
          <p:nvPr/>
        </p:nvSpPr>
        <p:spPr bwMode="auto">
          <a:xfrm>
            <a:off x="5841377" y="2306600"/>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0" name="Line 58"/>
          <p:cNvSpPr>
            <a:spLocks noChangeShapeType="1"/>
          </p:cNvSpPr>
          <p:nvPr/>
        </p:nvSpPr>
        <p:spPr bwMode="auto">
          <a:xfrm>
            <a:off x="5841377" y="251461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1" name="Line 59"/>
          <p:cNvSpPr>
            <a:spLocks noChangeShapeType="1"/>
          </p:cNvSpPr>
          <p:nvPr/>
        </p:nvSpPr>
        <p:spPr bwMode="auto">
          <a:xfrm>
            <a:off x="5841377" y="2161236"/>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2" name="Line 60"/>
          <p:cNvSpPr>
            <a:spLocks noChangeShapeType="1"/>
          </p:cNvSpPr>
          <p:nvPr/>
        </p:nvSpPr>
        <p:spPr bwMode="auto">
          <a:xfrm>
            <a:off x="5870685" y="2161286"/>
            <a:ext cx="0" cy="35337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3" name="Oval 61"/>
          <p:cNvSpPr>
            <a:spLocks noChangeArrowheads="1"/>
          </p:cNvSpPr>
          <p:nvPr/>
        </p:nvSpPr>
        <p:spPr bwMode="auto">
          <a:xfrm>
            <a:off x="6017373" y="2385863"/>
            <a:ext cx="58663" cy="59445"/>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4" name="Line 62"/>
          <p:cNvSpPr>
            <a:spLocks noChangeShapeType="1"/>
          </p:cNvSpPr>
          <p:nvPr/>
        </p:nvSpPr>
        <p:spPr bwMode="auto">
          <a:xfrm>
            <a:off x="6017373" y="2587268"/>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5" name="Line 63"/>
          <p:cNvSpPr>
            <a:spLocks noChangeShapeType="1"/>
          </p:cNvSpPr>
          <p:nvPr/>
        </p:nvSpPr>
        <p:spPr bwMode="auto">
          <a:xfrm>
            <a:off x="6017373" y="2243800"/>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6" name="Line 64"/>
          <p:cNvSpPr>
            <a:spLocks noChangeShapeType="1"/>
          </p:cNvSpPr>
          <p:nvPr/>
        </p:nvSpPr>
        <p:spPr bwMode="auto">
          <a:xfrm>
            <a:off x="6046675" y="2243803"/>
            <a:ext cx="0" cy="343468"/>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7" name="Oval 65"/>
          <p:cNvSpPr>
            <a:spLocks noChangeArrowheads="1"/>
          </p:cNvSpPr>
          <p:nvPr/>
        </p:nvSpPr>
        <p:spPr bwMode="auto">
          <a:xfrm>
            <a:off x="6190082" y="2438703"/>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8" name="Line 66"/>
          <p:cNvSpPr>
            <a:spLocks noChangeShapeType="1"/>
          </p:cNvSpPr>
          <p:nvPr/>
        </p:nvSpPr>
        <p:spPr bwMode="auto">
          <a:xfrm>
            <a:off x="6190082" y="263350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79" name="Line 67"/>
          <p:cNvSpPr>
            <a:spLocks noChangeShapeType="1"/>
          </p:cNvSpPr>
          <p:nvPr/>
        </p:nvSpPr>
        <p:spPr bwMode="auto">
          <a:xfrm>
            <a:off x="6190082" y="230654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0" name="Line 68"/>
          <p:cNvSpPr>
            <a:spLocks noChangeShapeType="1"/>
          </p:cNvSpPr>
          <p:nvPr/>
        </p:nvSpPr>
        <p:spPr bwMode="auto">
          <a:xfrm>
            <a:off x="6219407" y="2306598"/>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1" name="Oval 69"/>
          <p:cNvSpPr>
            <a:spLocks noChangeArrowheads="1"/>
          </p:cNvSpPr>
          <p:nvPr/>
        </p:nvSpPr>
        <p:spPr bwMode="auto">
          <a:xfrm>
            <a:off x="6366074" y="2550991"/>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2" name="Line 70"/>
          <p:cNvSpPr>
            <a:spLocks noChangeShapeType="1"/>
          </p:cNvSpPr>
          <p:nvPr/>
        </p:nvSpPr>
        <p:spPr bwMode="auto">
          <a:xfrm>
            <a:off x="6366074" y="271937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3" name="Line 71"/>
          <p:cNvSpPr>
            <a:spLocks noChangeShapeType="1"/>
          </p:cNvSpPr>
          <p:nvPr/>
        </p:nvSpPr>
        <p:spPr bwMode="auto">
          <a:xfrm>
            <a:off x="6366074" y="241883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4" name="Line 72"/>
          <p:cNvSpPr>
            <a:spLocks noChangeShapeType="1"/>
          </p:cNvSpPr>
          <p:nvPr/>
        </p:nvSpPr>
        <p:spPr bwMode="auto">
          <a:xfrm>
            <a:off x="6395399" y="2418887"/>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5" name="Oval 73"/>
          <p:cNvSpPr>
            <a:spLocks noChangeArrowheads="1"/>
          </p:cNvSpPr>
          <p:nvPr/>
        </p:nvSpPr>
        <p:spPr bwMode="auto">
          <a:xfrm>
            <a:off x="6542063" y="275244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6" name="Line 74"/>
          <p:cNvSpPr>
            <a:spLocks noChangeShapeType="1"/>
          </p:cNvSpPr>
          <p:nvPr/>
        </p:nvSpPr>
        <p:spPr bwMode="auto">
          <a:xfrm>
            <a:off x="6542063" y="293403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7" name="Line 75"/>
          <p:cNvSpPr>
            <a:spLocks noChangeShapeType="1"/>
          </p:cNvSpPr>
          <p:nvPr/>
        </p:nvSpPr>
        <p:spPr bwMode="auto">
          <a:xfrm>
            <a:off x="6542063" y="263350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8" name="Line 76"/>
          <p:cNvSpPr>
            <a:spLocks noChangeShapeType="1"/>
          </p:cNvSpPr>
          <p:nvPr/>
        </p:nvSpPr>
        <p:spPr bwMode="auto">
          <a:xfrm>
            <a:off x="6574649" y="2633556"/>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89" name="Oval 77"/>
          <p:cNvSpPr>
            <a:spLocks noChangeArrowheads="1"/>
          </p:cNvSpPr>
          <p:nvPr/>
        </p:nvSpPr>
        <p:spPr bwMode="auto">
          <a:xfrm>
            <a:off x="6718055" y="2904365"/>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0" name="Line 78"/>
          <p:cNvSpPr>
            <a:spLocks noChangeShapeType="1"/>
          </p:cNvSpPr>
          <p:nvPr/>
        </p:nvSpPr>
        <p:spPr bwMode="auto">
          <a:xfrm>
            <a:off x="6718055" y="307935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1" name="Line 79"/>
          <p:cNvSpPr>
            <a:spLocks noChangeShapeType="1"/>
          </p:cNvSpPr>
          <p:nvPr/>
        </p:nvSpPr>
        <p:spPr bwMode="auto">
          <a:xfrm>
            <a:off x="6718055" y="277881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2" name="Line 80"/>
          <p:cNvSpPr>
            <a:spLocks noChangeShapeType="1"/>
          </p:cNvSpPr>
          <p:nvPr/>
        </p:nvSpPr>
        <p:spPr bwMode="auto">
          <a:xfrm>
            <a:off x="6750641" y="2778870"/>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3" name="Oval 81"/>
          <p:cNvSpPr>
            <a:spLocks noChangeArrowheads="1"/>
          </p:cNvSpPr>
          <p:nvPr/>
        </p:nvSpPr>
        <p:spPr bwMode="auto">
          <a:xfrm>
            <a:off x="6897328" y="2904365"/>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4" name="Line 82"/>
          <p:cNvSpPr>
            <a:spLocks noChangeShapeType="1"/>
          </p:cNvSpPr>
          <p:nvPr/>
        </p:nvSpPr>
        <p:spPr bwMode="auto">
          <a:xfrm>
            <a:off x="6897328" y="3079352"/>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5" name="Line 83"/>
          <p:cNvSpPr>
            <a:spLocks noChangeShapeType="1"/>
          </p:cNvSpPr>
          <p:nvPr/>
        </p:nvSpPr>
        <p:spPr bwMode="auto">
          <a:xfrm>
            <a:off x="6897328" y="2792028"/>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6" name="Line 84"/>
          <p:cNvSpPr>
            <a:spLocks noChangeShapeType="1"/>
          </p:cNvSpPr>
          <p:nvPr/>
        </p:nvSpPr>
        <p:spPr bwMode="auto">
          <a:xfrm>
            <a:off x="6926631" y="2792080"/>
            <a:ext cx="0" cy="28732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7" name="Oval 85"/>
          <p:cNvSpPr>
            <a:spLocks noChangeArrowheads="1"/>
          </p:cNvSpPr>
          <p:nvPr/>
        </p:nvSpPr>
        <p:spPr bwMode="auto">
          <a:xfrm>
            <a:off x="7073297" y="295390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8" name="Line 86"/>
          <p:cNvSpPr>
            <a:spLocks noChangeShapeType="1"/>
          </p:cNvSpPr>
          <p:nvPr/>
        </p:nvSpPr>
        <p:spPr bwMode="auto">
          <a:xfrm>
            <a:off x="7073297" y="312558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2999" name="Line 87"/>
          <p:cNvSpPr>
            <a:spLocks noChangeShapeType="1"/>
          </p:cNvSpPr>
          <p:nvPr/>
        </p:nvSpPr>
        <p:spPr bwMode="auto">
          <a:xfrm>
            <a:off x="7073297" y="284486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0" name="Line 88"/>
          <p:cNvSpPr>
            <a:spLocks noChangeShapeType="1"/>
          </p:cNvSpPr>
          <p:nvPr/>
        </p:nvSpPr>
        <p:spPr bwMode="auto">
          <a:xfrm>
            <a:off x="7102622" y="2844922"/>
            <a:ext cx="0" cy="28071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1" name="Oval 89"/>
          <p:cNvSpPr>
            <a:spLocks noChangeArrowheads="1"/>
          </p:cNvSpPr>
          <p:nvPr/>
        </p:nvSpPr>
        <p:spPr bwMode="auto">
          <a:xfrm>
            <a:off x="7252547" y="2973719"/>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2" name="Line 90"/>
          <p:cNvSpPr>
            <a:spLocks noChangeShapeType="1"/>
          </p:cNvSpPr>
          <p:nvPr/>
        </p:nvSpPr>
        <p:spPr bwMode="auto">
          <a:xfrm>
            <a:off x="7252547" y="315861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3" name="Line 91"/>
          <p:cNvSpPr>
            <a:spLocks noChangeShapeType="1"/>
          </p:cNvSpPr>
          <p:nvPr/>
        </p:nvSpPr>
        <p:spPr bwMode="auto">
          <a:xfrm>
            <a:off x="7252547" y="285147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4" name="Line 92"/>
          <p:cNvSpPr>
            <a:spLocks noChangeShapeType="1"/>
          </p:cNvSpPr>
          <p:nvPr/>
        </p:nvSpPr>
        <p:spPr bwMode="auto">
          <a:xfrm>
            <a:off x="7281873" y="2851477"/>
            <a:ext cx="0" cy="30714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5" name="Oval 93"/>
          <p:cNvSpPr>
            <a:spLocks noChangeArrowheads="1"/>
          </p:cNvSpPr>
          <p:nvPr/>
        </p:nvSpPr>
        <p:spPr bwMode="auto">
          <a:xfrm>
            <a:off x="7425278" y="2973719"/>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6" name="Line 94"/>
          <p:cNvSpPr>
            <a:spLocks noChangeShapeType="1"/>
          </p:cNvSpPr>
          <p:nvPr/>
        </p:nvSpPr>
        <p:spPr bwMode="auto">
          <a:xfrm>
            <a:off x="7425278" y="314870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7" name="Line 95"/>
          <p:cNvSpPr>
            <a:spLocks noChangeShapeType="1"/>
          </p:cNvSpPr>
          <p:nvPr/>
        </p:nvSpPr>
        <p:spPr bwMode="auto">
          <a:xfrm>
            <a:off x="7425278" y="286138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8" name="Line 96"/>
          <p:cNvSpPr>
            <a:spLocks noChangeShapeType="1"/>
          </p:cNvSpPr>
          <p:nvPr/>
        </p:nvSpPr>
        <p:spPr bwMode="auto">
          <a:xfrm>
            <a:off x="7457864" y="2861434"/>
            <a:ext cx="0" cy="28732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09" name="Oval 97"/>
          <p:cNvSpPr>
            <a:spLocks noChangeArrowheads="1"/>
          </p:cNvSpPr>
          <p:nvPr/>
        </p:nvSpPr>
        <p:spPr bwMode="auto">
          <a:xfrm>
            <a:off x="7601293" y="2910973"/>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0" name="Line 98"/>
          <p:cNvSpPr>
            <a:spLocks noChangeShapeType="1"/>
          </p:cNvSpPr>
          <p:nvPr/>
        </p:nvSpPr>
        <p:spPr bwMode="auto">
          <a:xfrm>
            <a:off x="7601293" y="3095864"/>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1" name="Line 99"/>
          <p:cNvSpPr>
            <a:spLocks noChangeShapeType="1"/>
          </p:cNvSpPr>
          <p:nvPr/>
        </p:nvSpPr>
        <p:spPr bwMode="auto">
          <a:xfrm>
            <a:off x="7601293" y="2788725"/>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2" name="Line 100"/>
          <p:cNvSpPr>
            <a:spLocks noChangeShapeType="1"/>
          </p:cNvSpPr>
          <p:nvPr/>
        </p:nvSpPr>
        <p:spPr bwMode="auto">
          <a:xfrm>
            <a:off x="7630596" y="2788727"/>
            <a:ext cx="0" cy="30714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3" name="Oval 101"/>
          <p:cNvSpPr>
            <a:spLocks noChangeArrowheads="1"/>
          </p:cNvSpPr>
          <p:nvPr/>
        </p:nvSpPr>
        <p:spPr bwMode="auto">
          <a:xfrm>
            <a:off x="7783803" y="2755751"/>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4" name="Line 102"/>
          <p:cNvSpPr>
            <a:spLocks noChangeShapeType="1"/>
          </p:cNvSpPr>
          <p:nvPr/>
        </p:nvSpPr>
        <p:spPr bwMode="auto">
          <a:xfrm>
            <a:off x="7783803" y="2940644"/>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5" name="Line 103"/>
          <p:cNvSpPr>
            <a:spLocks noChangeShapeType="1"/>
          </p:cNvSpPr>
          <p:nvPr/>
        </p:nvSpPr>
        <p:spPr bwMode="auto">
          <a:xfrm>
            <a:off x="7783803" y="2633504"/>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6" name="Line 104"/>
          <p:cNvSpPr>
            <a:spLocks noChangeShapeType="1"/>
          </p:cNvSpPr>
          <p:nvPr/>
        </p:nvSpPr>
        <p:spPr bwMode="auto">
          <a:xfrm>
            <a:off x="7813105" y="2633505"/>
            <a:ext cx="0" cy="30714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7" name="Oval 105"/>
          <p:cNvSpPr>
            <a:spLocks noChangeArrowheads="1"/>
          </p:cNvSpPr>
          <p:nvPr/>
        </p:nvSpPr>
        <p:spPr bwMode="auto">
          <a:xfrm>
            <a:off x="7959794" y="2732633"/>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8" name="Line 106"/>
          <p:cNvSpPr>
            <a:spLocks noChangeShapeType="1"/>
          </p:cNvSpPr>
          <p:nvPr/>
        </p:nvSpPr>
        <p:spPr bwMode="auto">
          <a:xfrm>
            <a:off x="7959794" y="2914223"/>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19" name="Line 107"/>
          <p:cNvSpPr>
            <a:spLocks noChangeShapeType="1"/>
          </p:cNvSpPr>
          <p:nvPr/>
        </p:nvSpPr>
        <p:spPr bwMode="auto">
          <a:xfrm>
            <a:off x="7959794" y="261699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0" name="Line 108"/>
          <p:cNvSpPr>
            <a:spLocks noChangeShapeType="1"/>
          </p:cNvSpPr>
          <p:nvPr/>
        </p:nvSpPr>
        <p:spPr bwMode="auto">
          <a:xfrm>
            <a:off x="7989097" y="2616992"/>
            <a:ext cx="0" cy="297232"/>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1" name="Oval 109"/>
          <p:cNvSpPr>
            <a:spLocks noChangeArrowheads="1"/>
          </p:cNvSpPr>
          <p:nvPr/>
        </p:nvSpPr>
        <p:spPr bwMode="auto">
          <a:xfrm>
            <a:off x="8132498" y="274914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2" name="Line 110"/>
          <p:cNvSpPr>
            <a:spLocks noChangeShapeType="1"/>
          </p:cNvSpPr>
          <p:nvPr/>
        </p:nvSpPr>
        <p:spPr bwMode="auto">
          <a:xfrm>
            <a:off x="8132498" y="294724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3" name="Line 111"/>
          <p:cNvSpPr>
            <a:spLocks noChangeShapeType="1"/>
          </p:cNvSpPr>
          <p:nvPr/>
        </p:nvSpPr>
        <p:spPr bwMode="auto">
          <a:xfrm>
            <a:off x="8132498" y="261699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4" name="Line 112"/>
          <p:cNvSpPr>
            <a:spLocks noChangeShapeType="1"/>
          </p:cNvSpPr>
          <p:nvPr/>
        </p:nvSpPr>
        <p:spPr bwMode="auto">
          <a:xfrm>
            <a:off x="8161829" y="2617041"/>
            <a:ext cx="0" cy="33025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5" name="Oval 113"/>
          <p:cNvSpPr>
            <a:spLocks noChangeArrowheads="1"/>
          </p:cNvSpPr>
          <p:nvPr/>
        </p:nvSpPr>
        <p:spPr bwMode="auto">
          <a:xfrm>
            <a:off x="8308493" y="274914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6" name="Line 114"/>
          <p:cNvSpPr>
            <a:spLocks noChangeShapeType="1"/>
          </p:cNvSpPr>
          <p:nvPr/>
        </p:nvSpPr>
        <p:spPr bwMode="auto">
          <a:xfrm>
            <a:off x="8308493" y="294064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7" name="Line 115"/>
          <p:cNvSpPr>
            <a:spLocks noChangeShapeType="1"/>
          </p:cNvSpPr>
          <p:nvPr/>
        </p:nvSpPr>
        <p:spPr bwMode="auto">
          <a:xfrm>
            <a:off x="8308493" y="2623596"/>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8" name="Line 116"/>
          <p:cNvSpPr>
            <a:spLocks noChangeShapeType="1"/>
          </p:cNvSpPr>
          <p:nvPr/>
        </p:nvSpPr>
        <p:spPr bwMode="auto">
          <a:xfrm>
            <a:off x="8341078" y="2623646"/>
            <a:ext cx="0" cy="31704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29" name="Oval 117"/>
          <p:cNvSpPr>
            <a:spLocks noChangeArrowheads="1"/>
          </p:cNvSpPr>
          <p:nvPr/>
        </p:nvSpPr>
        <p:spPr bwMode="auto">
          <a:xfrm>
            <a:off x="8487743" y="280528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30" name="Line 118"/>
          <p:cNvSpPr>
            <a:spLocks noChangeShapeType="1"/>
          </p:cNvSpPr>
          <p:nvPr/>
        </p:nvSpPr>
        <p:spPr bwMode="auto">
          <a:xfrm>
            <a:off x="8487743" y="299348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31" name="Line 119"/>
          <p:cNvSpPr>
            <a:spLocks noChangeShapeType="1"/>
          </p:cNvSpPr>
          <p:nvPr/>
        </p:nvSpPr>
        <p:spPr bwMode="auto">
          <a:xfrm>
            <a:off x="8487743" y="268304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32" name="Line 120"/>
          <p:cNvSpPr>
            <a:spLocks noChangeShapeType="1"/>
          </p:cNvSpPr>
          <p:nvPr/>
        </p:nvSpPr>
        <p:spPr bwMode="auto">
          <a:xfrm>
            <a:off x="8520329" y="2683096"/>
            <a:ext cx="0" cy="31044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33" name="Freeform 121"/>
          <p:cNvSpPr>
            <a:spLocks/>
          </p:cNvSpPr>
          <p:nvPr/>
        </p:nvSpPr>
        <p:spPr bwMode="auto">
          <a:xfrm>
            <a:off x="4453004" y="2336323"/>
            <a:ext cx="4067351" cy="756289"/>
          </a:xfrm>
          <a:custGeom>
            <a:avLst/>
            <a:gdLst>
              <a:gd name="T0" fmla="*/ 0 w 2496"/>
              <a:gd name="T1" fmla="*/ 378 h 458"/>
              <a:gd name="T2" fmla="*/ 110 w 2496"/>
              <a:gd name="T3" fmla="*/ 452 h 458"/>
              <a:gd name="T4" fmla="*/ 218 w 2496"/>
              <a:gd name="T5" fmla="*/ 458 h 458"/>
              <a:gd name="T6" fmla="*/ 326 w 2496"/>
              <a:gd name="T7" fmla="*/ 428 h 458"/>
              <a:gd name="T8" fmla="*/ 434 w 2496"/>
              <a:gd name="T9" fmla="*/ 362 h 458"/>
              <a:gd name="T10" fmla="*/ 544 w 2496"/>
              <a:gd name="T11" fmla="*/ 262 h 458"/>
              <a:gd name="T12" fmla="*/ 650 w 2496"/>
              <a:gd name="T13" fmla="*/ 166 h 458"/>
              <a:gd name="T14" fmla="*/ 760 w 2496"/>
              <a:gd name="T15" fmla="*/ 66 h 458"/>
              <a:gd name="T16" fmla="*/ 870 w 2496"/>
              <a:gd name="T17" fmla="*/ 0 h 458"/>
              <a:gd name="T18" fmla="*/ 978 w 2496"/>
              <a:gd name="T19" fmla="*/ 48 h 458"/>
              <a:gd name="T20" fmla="*/ 1084 w 2496"/>
              <a:gd name="T21" fmla="*/ 82 h 458"/>
              <a:gd name="T22" fmla="*/ 1192 w 2496"/>
              <a:gd name="T23" fmla="*/ 148 h 458"/>
              <a:gd name="T24" fmla="*/ 1302 w 2496"/>
              <a:gd name="T25" fmla="*/ 270 h 458"/>
              <a:gd name="T26" fmla="*/ 1410 w 2496"/>
              <a:gd name="T27" fmla="*/ 364 h 458"/>
              <a:gd name="T28" fmla="*/ 1518 w 2496"/>
              <a:gd name="T29" fmla="*/ 364 h 458"/>
              <a:gd name="T30" fmla="*/ 1626 w 2496"/>
              <a:gd name="T31" fmla="*/ 394 h 458"/>
              <a:gd name="T32" fmla="*/ 1736 w 2496"/>
              <a:gd name="T33" fmla="*/ 404 h 458"/>
              <a:gd name="T34" fmla="*/ 1844 w 2496"/>
              <a:gd name="T35" fmla="*/ 404 h 458"/>
              <a:gd name="T36" fmla="*/ 1950 w 2496"/>
              <a:gd name="T37" fmla="*/ 366 h 458"/>
              <a:gd name="T38" fmla="*/ 2062 w 2496"/>
              <a:gd name="T39" fmla="*/ 274 h 458"/>
              <a:gd name="T40" fmla="*/ 2170 w 2496"/>
              <a:gd name="T41" fmla="*/ 260 h 458"/>
              <a:gd name="T42" fmla="*/ 2276 w 2496"/>
              <a:gd name="T43" fmla="*/ 270 h 458"/>
              <a:gd name="T44" fmla="*/ 2386 w 2496"/>
              <a:gd name="T45" fmla="*/ 270 h 458"/>
              <a:gd name="T46" fmla="*/ 2496 w 2496"/>
              <a:gd name="T47" fmla="*/ 30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6" h="458">
                <a:moveTo>
                  <a:pt x="0" y="378"/>
                </a:moveTo>
                <a:lnTo>
                  <a:pt x="110" y="452"/>
                </a:lnTo>
                <a:lnTo>
                  <a:pt x="218" y="458"/>
                </a:lnTo>
                <a:lnTo>
                  <a:pt x="326" y="428"/>
                </a:lnTo>
                <a:lnTo>
                  <a:pt x="434" y="362"/>
                </a:lnTo>
                <a:lnTo>
                  <a:pt x="544" y="262"/>
                </a:lnTo>
                <a:lnTo>
                  <a:pt x="650" y="166"/>
                </a:lnTo>
                <a:lnTo>
                  <a:pt x="760" y="66"/>
                </a:lnTo>
                <a:lnTo>
                  <a:pt x="870" y="0"/>
                </a:lnTo>
                <a:lnTo>
                  <a:pt x="978" y="48"/>
                </a:lnTo>
                <a:lnTo>
                  <a:pt x="1084" y="82"/>
                </a:lnTo>
                <a:lnTo>
                  <a:pt x="1192" y="148"/>
                </a:lnTo>
                <a:lnTo>
                  <a:pt x="1302" y="270"/>
                </a:lnTo>
                <a:lnTo>
                  <a:pt x="1410" y="364"/>
                </a:lnTo>
                <a:lnTo>
                  <a:pt x="1518" y="364"/>
                </a:lnTo>
                <a:lnTo>
                  <a:pt x="1626" y="394"/>
                </a:lnTo>
                <a:lnTo>
                  <a:pt x="1736" y="404"/>
                </a:lnTo>
                <a:lnTo>
                  <a:pt x="1844" y="404"/>
                </a:lnTo>
                <a:lnTo>
                  <a:pt x="1950" y="366"/>
                </a:lnTo>
                <a:lnTo>
                  <a:pt x="2062" y="274"/>
                </a:lnTo>
                <a:lnTo>
                  <a:pt x="2170" y="260"/>
                </a:lnTo>
                <a:lnTo>
                  <a:pt x="2276" y="270"/>
                </a:lnTo>
                <a:lnTo>
                  <a:pt x="2386" y="270"/>
                </a:lnTo>
                <a:lnTo>
                  <a:pt x="2496" y="304"/>
                </a:lnTo>
              </a:path>
            </a:pathLst>
          </a:custGeom>
          <a:noFill/>
          <a:ln w="19050"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34" name="TextBox 3033"/>
          <p:cNvSpPr txBox="1"/>
          <p:nvPr/>
        </p:nvSpPr>
        <p:spPr>
          <a:xfrm>
            <a:off x="4095801" y="2687027"/>
            <a:ext cx="288862" cy="318100"/>
          </a:xfrm>
          <a:prstGeom prst="rect">
            <a:avLst/>
          </a:prstGeom>
          <a:noFill/>
        </p:spPr>
        <p:txBody>
          <a:bodyPr wrap="none" rtlCol="0" anchor="ctr">
            <a:spAutoFit/>
          </a:bodyPr>
          <a:lstStyle/>
          <a:p>
            <a:pPr algn="r" defTabSz="609585"/>
            <a:r>
              <a:rPr lang="en-GB" sz="1467" dirty="0">
                <a:solidFill>
                  <a:srgbClr val="596169"/>
                </a:solidFill>
              </a:rPr>
              <a:t>9</a:t>
            </a:r>
          </a:p>
        </p:txBody>
      </p:sp>
      <p:sp>
        <p:nvSpPr>
          <p:cNvPr id="3035" name="TextBox 3034"/>
          <p:cNvSpPr txBox="1"/>
          <p:nvPr/>
        </p:nvSpPr>
        <p:spPr>
          <a:xfrm>
            <a:off x="4095801" y="3030059"/>
            <a:ext cx="288862" cy="318100"/>
          </a:xfrm>
          <a:prstGeom prst="rect">
            <a:avLst/>
          </a:prstGeom>
          <a:noFill/>
        </p:spPr>
        <p:txBody>
          <a:bodyPr wrap="none" rtlCol="0" anchor="ctr">
            <a:spAutoFit/>
          </a:bodyPr>
          <a:lstStyle/>
          <a:p>
            <a:pPr algn="r" defTabSz="609585"/>
            <a:r>
              <a:rPr lang="en-GB" sz="1467" dirty="0">
                <a:solidFill>
                  <a:srgbClr val="596169"/>
                </a:solidFill>
              </a:rPr>
              <a:t>8</a:t>
            </a:r>
          </a:p>
        </p:txBody>
      </p:sp>
      <p:sp>
        <p:nvSpPr>
          <p:cNvPr id="3036" name="TextBox 3035"/>
          <p:cNvSpPr txBox="1"/>
          <p:nvPr/>
        </p:nvSpPr>
        <p:spPr>
          <a:xfrm>
            <a:off x="4095801" y="3373091"/>
            <a:ext cx="288862" cy="318100"/>
          </a:xfrm>
          <a:prstGeom prst="rect">
            <a:avLst/>
          </a:prstGeom>
          <a:noFill/>
        </p:spPr>
        <p:txBody>
          <a:bodyPr wrap="none" rtlCol="0" anchor="ctr">
            <a:spAutoFit/>
          </a:bodyPr>
          <a:lstStyle/>
          <a:p>
            <a:pPr algn="r" defTabSz="609585"/>
            <a:r>
              <a:rPr lang="en-GB" sz="1467" dirty="0">
                <a:solidFill>
                  <a:srgbClr val="596169"/>
                </a:solidFill>
              </a:rPr>
              <a:t>7</a:t>
            </a:r>
          </a:p>
        </p:txBody>
      </p:sp>
      <p:sp>
        <p:nvSpPr>
          <p:cNvPr id="3037" name="TextBox 3036"/>
          <p:cNvSpPr txBox="1"/>
          <p:nvPr/>
        </p:nvSpPr>
        <p:spPr>
          <a:xfrm>
            <a:off x="4312347" y="3601984"/>
            <a:ext cx="288862" cy="318100"/>
          </a:xfrm>
          <a:prstGeom prst="rect">
            <a:avLst/>
          </a:prstGeom>
          <a:noFill/>
        </p:spPr>
        <p:txBody>
          <a:bodyPr wrap="none" rtlCol="0">
            <a:spAutoFit/>
          </a:bodyPr>
          <a:lstStyle/>
          <a:p>
            <a:pPr algn="ctr" defTabSz="609585"/>
            <a:r>
              <a:rPr lang="en-GB" sz="1467" dirty="0">
                <a:solidFill>
                  <a:srgbClr val="596169"/>
                </a:solidFill>
              </a:rPr>
              <a:t>0</a:t>
            </a:r>
          </a:p>
        </p:txBody>
      </p:sp>
      <p:sp>
        <p:nvSpPr>
          <p:cNvPr id="3038" name="TextBox 3037"/>
          <p:cNvSpPr txBox="1"/>
          <p:nvPr/>
        </p:nvSpPr>
        <p:spPr>
          <a:xfrm>
            <a:off x="4665966" y="3601984"/>
            <a:ext cx="288862" cy="318100"/>
          </a:xfrm>
          <a:prstGeom prst="rect">
            <a:avLst/>
          </a:prstGeom>
          <a:noFill/>
        </p:spPr>
        <p:txBody>
          <a:bodyPr wrap="none" rtlCol="0">
            <a:spAutoFit/>
          </a:bodyPr>
          <a:lstStyle/>
          <a:p>
            <a:pPr algn="ctr" defTabSz="609585"/>
            <a:r>
              <a:rPr lang="en-GB" sz="1467" dirty="0">
                <a:solidFill>
                  <a:srgbClr val="596169"/>
                </a:solidFill>
              </a:rPr>
              <a:t>2</a:t>
            </a:r>
          </a:p>
        </p:txBody>
      </p:sp>
      <p:sp>
        <p:nvSpPr>
          <p:cNvPr id="3039" name="TextBox 3038"/>
          <p:cNvSpPr txBox="1"/>
          <p:nvPr/>
        </p:nvSpPr>
        <p:spPr>
          <a:xfrm>
            <a:off x="5019585" y="3601984"/>
            <a:ext cx="288862" cy="318100"/>
          </a:xfrm>
          <a:prstGeom prst="rect">
            <a:avLst/>
          </a:prstGeom>
          <a:noFill/>
        </p:spPr>
        <p:txBody>
          <a:bodyPr wrap="none" rtlCol="0">
            <a:spAutoFit/>
          </a:bodyPr>
          <a:lstStyle/>
          <a:p>
            <a:pPr algn="ctr" defTabSz="609585"/>
            <a:r>
              <a:rPr lang="en-GB" sz="1467" dirty="0">
                <a:solidFill>
                  <a:srgbClr val="596169"/>
                </a:solidFill>
              </a:rPr>
              <a:t>4</a:t>
            </a:r>
          </a:p>
        </p:txBody>
      </p:sp>
      <p:sp>
        <p:nvSpPr>
          <p:cNvPr id="3040" name="TextBox 3039"/>
          <p:cNvSpPr txBox="1"/>
          <p:nvPr/>
        </p:nvSpPr>
        <p:spPr>
          <a:xfrm>
            <a:off x="5373204" y="3601984"/>
            <a:ext cx="288862" cy="318100"/>
          </a:xfrm>
          <a:prstGeom prst="rect">
            <a:avLst/>
          </a:prstGeom>
          <a:noFill/>
        </p:spPr>
        <p:txBody>
          <a:bodyPr wrap="none" rtlCol="0">
            <a:spAutoFit/>
          </a:bodyPr>
          <a:lstStyle/>
          <a:p>
            <a:pPr algn="ctr" defTabSz="609585"/>
            <a:r>
              <a:rPr lang="en-GB" sz="1467" dirty="0">
                <a:solidFill>
                  <a:srgbClr val="596169"/>
                </a:solidFill>
              </a:rPr>
              <a:t>6</a:t>
            </a:r>
          </a:p>
        </p:txBody>
      </p:sp>
      <p:sp>
        <p:nvSpPr>
          <p:cNvPr id="3041" name="TextBox 3040"/>
          <p:cNvSpPr txBox="1"/>
          <p:nvPr/>
        </p:nvSpPr>
        <p:spPr>
          <a:xfrm>
            <a:off x="5726823" y="3601984"/>
            <a:ext cx="288862" cy="318100"/>
          </a:xfrm>
          <a:prstGeom prst="rect">
            <a:avLst/>
          </a:prstGeom>
          <a:noFill/>
        </p:spPr>
        <p:txBody>
          <a:bodyPr wrap="none" rtlCol="0">
            <a:spAutoFit/>
          </a:bodyPr>
          <a:lstStyle/>
          <a:p>
            <a:pPr algn="ctr" defTabSz="609585"/>
            <a:r>
              <a:rPr lang="en-GB" sz="1467" dirty="0">
                <a:solidFill>
                  <a:srgbClr val="596169"/>
                </a:solidFill>
              </a:rPr>
              <a:t>8</a:t>
            </a:r>
          </a:p>
        </p:txBody>
      </p:sp>
      <p:sp>
        <p:nvSpPr>
          <p:cNvPr id="3042" name="TextBox 3041"/>
          <p:cNvSpPr txBox="1"/>
          <p:nvPr/>
        </p:nvSpPr>
        <p:spPr>
          <a:xfrm>
            <a:off x="6028346" y="3601984"/>
            <a:ext cx="393056" cy="318100"/>
          </a:xfrm>
          <a:prstGeom prst="rect">
            <a:avLst/>
          </a:prstGeom>
          <a:noFill/>
        </p:spPr>
        <p:txBody>
          <a:bodyPr wrap="none" rtlCol="0">
            <a:spAutoFit/>
          </a:bodyPr>
          <a:lstStyle/>
          <a:p>
            <a:pPr algn="ctr" defTabSz="609585"/>
            <a:r>
              <a:rPr lang="en-GB" sz="1467" dirty="0">
                <a:solidFill>
                  <a:srgbClr val="596169"/>
                </a:solidFill>
              </a:rPr>
              <a:t>10</a:t>
            </a:r>
          </a:p>
        </p:txBody>
      </p:sp>
      <p:sp>
        <p:nvSpPr>
          <p:cNvPr id="3043" name="TextBox 3042"/>
          <p:cNvSpPr txBox="1"/>
          <p:nvPr/>
        </p:nvSpPr>
        <p:spPr>
          <a:xfrm>
            <a:off x="6381965" y="3601984"/>
            <a:ext cx="393056" cy="318100"/>
          </a:xfrm>
          <a:prstGeom prst="rect">
            <a:avLst/>
          </a:prstGeom>
          <a:noFill/>
        </p:spPr>
        <p:txBody>
          <a:bodyPr wrap="none" rtlCol="0">
            <a:spAutoFit/>
          </a:bodyPr>
          <a:lstStyle/>
          <a:p>
            <a:pPr algn="ctr" defTabSz="609585"/>
            <a:r>
              <a:rPr lang="en-GB" sz="1467" dirty="0">
                <a:solidFill>
                  <a:srgbClr val="596169"/>
                </a:solidFill>
              </a:rPr>
              <a:t>12</a:t>
            </a:r>
          </a:p>
        </p:txBody>
      </p:sp>
      <p:sp>
        <p:nvSpPr>
          <p:cNvPr id="3044" name="TextBox 3043"/>
          <p:cNvSpPr txBox="1"/>
          <p:nvPr/>
        </p:nvSpPr>
        <p:spPr>
          <a:xfrm>
            <a:off x="6735584" y="3601984"/>
            <a:ext cx="393056" cy="318100"/>
          </a:xfrm>
          <a:prstGeom prst="rect">
            <a:avLst/>
          </a:prstGeom>
          <a:noFill/>
        </p:spPr>
        <p:txBody>
          <a:bodyPr wrap="none" rtlCol="0">
            <a:spAutoFit/>
          </a:bodyPr>
          <a:lstStyle/>
          <a:p>
            <a:pPr algn="ctr" defTabSz="609585"/>
            <a:r>
              <a:rPr lang="en-GB" sz="1467" dirty="0">
                <a:solidFill>
                  <a:srgbClr val="596169"/>
                </a:solidFill>
              </a:rPr>
              <a:t>14</a:t>
            </a:r>
          </a:p>
        </p:txBody>
      </p:sp>
      <p:sp>
        <p:nvSpPr>
          <p:cNvPr id="3045" name="TextBox 3044"/>
          <p:cNvSpPr txBox="1"/>
          <p:nvPr/>
        </p:nvSpPr>
        <p:spPr>
          <a:xfrm>
            <a:off x="7089204" y="3601984"/>
            <a:ext cx="393056" cy="318100"/>
          </a:xfrm>
          <a:prstGeom prst="rect">
            <a:avLst/>
          </a:prstGeom>
          <a:noFill/>
        </p:spPr>
        <p:txBody>
          <a:bodyPr wrap="none" rtlCol="0">
            <a:spAutoFit/>
          </a:bodyPr>
          <a:lstStyle/>
          <a:p>
            <a:pPr algn="ctr" defTabSz="609585"/>
            <a:r>
              <a:rPr lang="en-GB" sz="1467" dirty="0">
                <a:solidFill>
                  <a:srgbClr val="596169"/>
                </a:solidFill>
              </a:rPr>
              <a:t>16</a:t>
            </a:r>
          </a:p>
        </p:txBody>
      </p:sp>
      <p:sp>
        <p:nvSpPr>
          <p:cNvPr id="3046" name="TextBox 3045"/>
          <p:cNvSpPr txBox="1"/>
          <p:nvPr/>
        </p:nvSpPr>
        <p:spPr>
          <a:xfrm>
            <a:off x="7442823" y="3601984"/>
            <a:ext cx="393056" cy="318100"/>
          </a:xfrm>
          <a:prstGeom prst="rect">
            <a:avLst/>
          </a:prstGeom>
          <a:noFill/>
        </p:spPr>
        <p:txBody>
          <a:bodyPr wrap="none" rtlCol="0">
            <a:spAutoFit/>
          </a:bodyPr>
          <a:lstStyle/>
          <a:p>
            <a:pPr algn="ctr" defTabSz="609585"/>
            <a:r>
              <a:rPr lang="en-GB" sz="1467" dirty="0">
                <a:solidFill>
                  <a:srgbClr val="596169"/>
                </a:solidFill>
              </a:rPr>
              <a:t>18</a:t>
            </a:r>
          </a:p>
        </p:txBody>
      </p:sp>
      <p:sp>
        <p:nvSpPr>
          <p:cNvPr id="3047" name="TextBox 3046"/>
          <p:cNvSpPr txBox="1"/>
          <p:nvPr/>
        </p:nvSpPr>
        <p:spPr>
          <a:xfrm>
            <a:off x="7796441" y="3601984"/>
            <a:ext cx="393056" cy="318100"/>
          </a:xfrm>
          <a:prstGeom prst="rect">
            <a:avLst/>
          </a:prstGeom>
          <a:noFill/>
        </p:spPr>
        <p:txBody>
          <a:bodyPr wrap="none" rtlCol="0">
            <a:spAutoFit/>
          </a:bodyPr>
          <a:lstStyle/>
          <a:p>
            <a:pPr algn="ctr" defTabSz="609585"/>
            <a:r>
              <a:rPr lang="en-GB" sz="1467" dirty="0">
                <a:solidFill>
                  <a:srgbClr val="596169"/>
                </a:solidFill>
              </a:rPr>
              <a:t>20</a:t>
            </a:r>
          </a:p>
        </p:txBody>
      </p:sp>
      <p:sp>
        <p:nvSpPr>
          <p:cNvPr id="3048" name="TextBox 3047"/>
          <p:cNvSpPr txBox="1"/>
          <p:nvPr/>
        </p:nvSpPr>
        <p:spPr>
          <a:xfrm>
            <a:off x="8150062" y="3601984"/>
            <a:ext cx="393056" cy="318100"/>
          </a:xfrm>
          <a:prstGeom prst="rect">
            <a:avLst/>
          </a:prstGeom>
          <a:noFill/>
        </p:spPr>
        <p:txBody>
          <a:bodyPr wrap="none" rtlCol="0">
            <a:spAutoFit/>
          </a:bodyPr>
          <a:lstStyle/>
          <a:p>
            <a:pPr algn="ctr" defTabSz="609585"/>
            <a:r>
              <a:rPr lang="en-GB" sz="1467" dirty="0">
                <a:solidFill>
                  <a:srgbClr val="596169"/>
                </a:solidFill>
              </a:rPr>
              <a:t>22</a:t>
            </a:r>
          </a:p>
        </p:txBody>
      </p:sp>
      <p:sp>
        <p:nvSpPr>
          <p:cNvPr id="3049" name="TextBox 3048"/>
          <p:cNvSpPr txBox="1"/>
          <p:nvPr/>
        </p:nvSpPr>
        <p:spPr>
          <a:xfrm>
            <a:off x="8503680" y="3601984"/>
            <a:ext cx="393056" cy="318100"/>
          </a:xfrm>
          <a:prstGeom prst="rect">
            <a:avLst/>
          </a:prstGeom>
          <a:noFill/>
        </p:spPr>
        <p:txBody>
          <a:bodyPr wrap="none" rtlCol="0">
            <a:spAutoFit/>
          </a:bodyPr>
          <a:lstStyle/>
          <a:p>
            <a:pPr algn="ctr" defTabSz="609585"/>
            <a:r>
              <a:rPr lang="en-GB" sz="1467" dirty="0">
                <a:solidFill>
                  <a:srgbClr val="596169"/>
                </a:solidFill>
              </a:rPr>
              <a:t>24</a:t>
            </a:r>
          </a:p>
        </p:txBody>
      </p:sp>
      <p:sp>
        <p:nvSpPr>
          <p:cNvPr id="3050" name="Freeform 878"/>
          <p:cNvSpPr>
            <a:spLocks/>
          </p:cNvSpPr>
          <p:nvPr/>
        </p:nvSpPr>
        <p:spPr bwMode="auto">
          <a:xfrm>
            <a:off x="4453007" y="4285190"/>
            <a:ext cx="4243343" cy="1373871"/>
          </a:xfrm>
          <a:custGeom>
            <a:avLst/>
            <a:gdLst>
              <a:gd name="T0" fmla="*/ 0 w 2604"/>
              <a:gd name="T1" fmla="*/ 0 h 832"/>
              <a:gd name="T2" fmla="*/ 0 w 2604"/>
              <a:gd name="T3" fmla="*/ 832 h 832"/>
              <a:gd name="T4" fmla="*/ 2604 w 2604"/>
              <a:gd name="T5" fmla="*/ 832 h 832"/>
            </a:gdLst>
            <a:ahLst/>
            <a:cxnLst>
              <a:cxn ang="0">
                <a:pos x="T0" y="T1"/>
              </a:cxn>
              <a:cxn ang="0">
                <a:pos x="T2" y="T3"/>
              </a:cxn>
              <a:cxn ang="0">
                <a:pos x="T4" y="T5"/>
              </a:cxn>
            </a:cxnLst>
            <a:rect l="0" t="0" r="r" b="b"/>
            <a:pathLst>
              <a:path w="2604" h="832">
                <a:moveTo>
                  <a:pt x="0" y="0"/>
                </a:moveTo>
                <a:lnTo>
                  <a:pt x="0" y="832"/>
                </a:lnTo>
                <a:lnTo>
                  <a:pt x="2604" y="832"/>
                </a:lnTo>
              </a:path>
            </a:pathLst>
          </a:custGeom>
          <a:noFill/>
          <a:ln w="28575" cap="sq">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1" name="Line 879"/>
          <p:cNvSpPr>
            <a:spLocks noChangeShapeType="1"/>
          </p:cNvSpPr>
          <p:nvPr/>
        </p:nvSpPr>
        <p:spPr bwMode="auto">
          <a:xfrm>
            <a:off x="4452977"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2" name="Line 880"/>
          <p:cNvSpPr>
            <a:spLocks noChangeShapeType="1"/>
          </p:cNvSpPr>
          <p:nvPr/>
        </p:nvSpPr>
        <p:spPr bwMode="auto">
          <a:xfrm flipH="1">
            <a:off x="4358489" y="5659009"/>
            <a:ext cx="94513"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3" name="Line 881"/>
          <p:cNvSpPr>
            <a:spLocks noChangeShapeType="1"/>
          </p:cNvSpPr>
          <p:nvPr/>
        </p:nvSpPr>
        <p:spPr bwMode="auto">
          <a:xfrm flipH="1">
            <a:off x="4358489" y="5315541"/>
            <a:ext cx="94513"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4" name="Line 882"/>
          <p:cNvSpPr>
            <a:spLocks noChangeShapeType="1"/>
          </p:cNvSpPr>
          <p:nvPr/>
        </p:nvSpPr>
        <p:spPr bwMode="auto">
          <a:xfrm flipH="1">
            <a:off x="4358489" y="4972075"/>
            <a:ext cx="94513"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5" name="Line 883"/>
          <p:cNvSpPr>
            <a:spLocks noChangeShapeType="1"/>
          </p:cNvSpPr>
          <p:nvPr/>
        </p:nvSpPr>
        <p:spPr bwMode="auto">
          <a:xfrm flipH="1">
            <a:off x="4358489" y="4628607"/>
            <a:ext cx="94513"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6" name="Line 884"/>
          <p:cNvSpPr>
            <a:spLocks noChangeShapeType="1"/>
          </p:cNvSpPr>
          <p:nvPr/>
        </p:nvSpPr>
        <p:spPr bwMode="auto">
          <a:xfrm flipH="1">
            <a:off x="4358489" y="4285139"/>
            <a:ext cx="94513" cy="0"/>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7" name="Line 885"/>
          <p:cNvSpPr>
            <a:spLocks noChangeShapeType="1"/>
          </p:cNvSpPr>
          <p:nvPr/>
        </p:nvSpPr>
        <p:spPr bwMode="auto">
          <a:xfrm>
            <a:off x="4808219"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8" name="Line 886"/>
          <p:cNvSpPr>
            <a:spLocks noChangeShapeType="1"/>
          </p:cNvSpPr>
          <p:nvPr/>
        </p:nvSpPr>
        <p:spPr bwMode="auto">
          <a:xfrm>
            <a:off x="5160202"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59" name="Line 887"/>
          <p:cNvSpPr>
            <a:spLocks noChangeShapeType="1"/>
          </p:cNvSpPr>
          <p:nvPr/>
        </p:nvSpPr>
        <p:spPr bwMode="auto">
          <a:xfrm>
            <a:off x="5515443"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0" name="Line 888"/>
          <p:cNvSpPr>
            <a:spLocks noChangeShapeType="1"/>
          </p:cNvSpPr>
          <p:nvPr/>
        </p:nvSpPr>
        <p:spPr bwMode="auto">
          <a:xfrm>
            <a:off x="5867426"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1" name="Line 889"/>
          <p:cNvSpPr>
            <a:spLocks noChangeShapeType="1"/>
          </p:cNvSpPr>
          <p:nvPr/>
        </p:nvSpPr>
        <p:spPr bwMode="auto">
          <a:xfrm>
            <a:off x="6222667"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2" name="Line 890"/>
          <p:cNvSpPr>
            <a:spLocks noChangeShapeType="1"/>
          </p:cNvSpPr>
          <p:nvPr/>
        </p:nvSpPr>
        <p:spPr bwMode="auto">
          <a:xfrm>
            <a:off x="6574649"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3" name="Line 891"/>
          <p:cNvSpPr>
            <a:spLocks noChangeShapeType="1"/>
          </p:cNvSpPr>
          <p:nvPr/>
        </p:nvSpPr>
        <p:spPr bwMode="auto">
          <a:xfrm>
            <a:off x="6929889"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4" name="Line 892"/>
          <p:cNvSpPr>
            <a:spLocks noChangeShapeType="1"/>
          </p:cNvSpPr>
          <p:nvPr/>
        </p:nvSpPr>
        <p:spPr bwMode="auto">
          <a:xfrm>
            <a:off x="7281873"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5" name="Line 893"/>
          <p:cNvSpPr>
            <a:spLocks noChangeShapeType="1"/>
          </p:cNvSpPr>
          <p:nvPr/>
        </p:nvSpPr>
        <p:spPr bwMode="auto">
          <a:xfrm>
            <a:off x="7637113"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6" name="Line 894"/>
          <p:cNvSpPr>
            <a:spLocks noChangeShapeType="1"/>
          </p:cNvSpPr>
          <p:nvPr/>
        </p:nvSpPr>
        <p:spPr bwMode="auto">
          <a:xfrm>
            <a:off x="7989097"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7" name="Line 895"/>
          <p:cNvSpPr>
            <a:spLocks noChangeShapeType="1"/>
          </p:cNvSpPr>
          <p:nvPr/>
        </p:nvSpPr>
        <p:spPr bwMode="auto">
          <a:xfrm>
            <a:off x="8344339"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8" name="Line 896"/>
          <p:cNvSpPr>
            <a:spLocks noChangeShapeType="1"/>
          </p:cNvSpPr>
          <p:nvPr/>
        </p:nvSpPr>
        <p:spPr bwMode="auto">
          <a:xfrm>
            <a:off x="8696320" y="5659062"/>
            <a:ext cx="0" cy="95775"/>
          </a:xfrm>
          <a:prstGeom prst="line">
            <a:avLst/>
          </a:prstGeom>
          <a:noFill/>
          <a:ln w="28575" cap="flat">
            <a:solidFill>
              <a:srgbClr val="596169"/>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69" name="Oval 994"/>
          <p:cNvSpPr>
            <a:spLocks noChangeArrowheads="1"/>
          </p:cNvSpPr>
          <p:nvPr/>
        </p:nvSpPr>
        <p:spPr bwMode="auto">
          <a:xfrm>
            <a:off x="8487743" y="4546093"/>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0" name="Line 995"/>
          <p:cNvSpPr>
            <a:spLocks noChangeShapeType="1"/>
          </p:cNvSpPr>
          <p:nvPr/>
        </p:nvSpPr>
        <p:spPr bwMode="auto">
          <a:xfrm>
            <a:off x="8487743" y="472768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1" name="Line 996"/>
          <p:cNvSpPr>
            <a:spLocks noChangeShapeType="1"/>
          </p:cNvSpPr>
          <p:nvPr/>
        </p:nvSpPr>
        <p:spPr bwMode="auto">
          <a:xfrm>
            <a:off x="8487743" y="442714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2" name="Line 997"/>
          <p:cNvSpPr>
            <a:spLocks noChangeShapeType="1"/>
          </p:cNvSpPr>
          <p:nvPr/>
        </p:nvSpPr>
        <p:spPr bwMode="auto">
          <a:xfrm>
            <a:off x="8520329" y="4427200"/>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3" name="Oval 998"/>
          <p:cNvSpPr>
            <a:spLocks noChangeArrowheads="1"/>
          </p:cNvSpPr>
          <p:nvPr/>
        </p:nvSpPr>
        <p:spPr bwMode="auto">
          <a:xfrm>
            <a:off x="8308493" y="456590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4" name="Line 999"/>
          <p:cNvSpPr>
            <a:spLocks noChangeShapeType="1"/>
          </p:cNvSpPr>
          <p:nvPr/>
        </p:nvSpPr>
        <p:spPr bwMode="auto">
          <a:xfrm>
            <a:off x="8308493" y="473098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5" name="Line 1000"/>
          <p:cNvSpPr>
            <a:spLocks noChangeShapeType="1"/>
          </p:cNvSpPr>
          <p:nvPr/>
        </p:nvSpPr>
        <p:spPr bwMode="auto">
          <a:xfrm>
            <a:off x="8308493" y="445026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6" name="Line 1001"/>
          <p:cNvSpPr>
            <a:spLocks noChangeShapeType="1"/>
          </p:cNvSpPr>
          <p:nvPr/>
        </p:nvSpPr>
        <p:spPr bwMode="auto">
          <a:xfrm>
            <a:off x="8341078" y="4450319"/>
            <a:ext cx="0" cy="28071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7" name="Oval 1002"/>
          <p:cNvSpPr>
            <a:spLocks noChangeArrowheads="1"/>
          </p:cNvSpPr>
          <p:nvPr/>
        </p:nvSpPr>
        <p:spPr bwMode="auto">
          <a:xfrm>
            <a:off x="8135762" y="462865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8" name="Line 1003"/>
          <p:cNvSpPr>
            <a:spLocks noChangeShapeType="1"/>
          </p:cNvSpPr>
          <p:nvPr/>
        </p:nvSpPr>
        <p:spPr bwMode="auto">
          <a:xfrm>
            <a:off x="8135762" y="4767316"/>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79" name="Line 1004"/>
          <p:cNvSpPr>
            <a:spLocks noChangeShapeType="1"/>
          </p:cNvSpPr>
          <p:nvPr/>
        </p:nvSpPr>
        <p:spPr bwMode="auto">
          <a:xfrm>
            <a:off x="8135762" y="453943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0" name="Line 1005"/>
          <p:cNvSpPr>
            <a:spLocks noChangeShapeType="1"/>
          </p:cNvSpPr>
          <p:nvPr/>
        </p:nvSpPr>
        <p:spPr bwMode="auto">
          <a:xfrm>
            <a:off x="8165087" y="4539488"/>
            <a:ext cx="0" cy="22787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1" name="Oval 1006"/>
          <p:cNvSpPr>
            <a:spLocks noChangeArrowheads="1"/>
          </p:cNvSpPr>
          <p:nvPr/>
        </p:nvSpPr>
        <p:spPr bwMode="auto">
          <a:xfrm>
            <a:off x="7959794" y="4552696"/>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2" name="Line 1007"/>
          <p:cNvSpPr>
            <a:spLocks noChangeShapeType="1"/>
          </p:cNvSpPr>
          <p:nvPr/>
        </p:nvSpPr>
        <p:spPr bwMode="auto">
          <a:xfrm>
            <a:off x="7959794" y="4727683"/>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3" name="Line 1008"/>
          <p:cNvSpPr>
            <a:spLocks noChangeShapeType="1"/>
          </p:cNvSpPr>
          <p:nvPr/>
        </p:nvSpPr>
        <p:spPr bwMode="auto">
          <a:xfrm>
            <a:off x="7959794" y="4427149"/>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4" name="Line 1009"/>
          <p:cNvSpPr>
            <a:spLocks noChangeShapeType="1"/>
          </p:cNvSpPr>
          <p:nvPr/>
        </p:nvSpPr>
        <p:spPr bwMode="auto">
          <a:xfrm>
            <a:off x="7989097" y="4427200"/>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5" name="Oval 1010"/>
          <p:cNvSpPr>
            <a:spLocks noChangeArrowheads="1"/>
          </p:cNvSpPr>
          <p:nvPr/>
        </p:nvSpPr>
        <p:spPr bwMode="auto">
          <a:xfrm>
            <a:off x="7783775" y="4552696"/>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6" name="Line 1011"/>
          <p:cNvSpPr>
            <a:spLocks noChangeShapeType="1"/>
          </p:cNvSpPr>
          <p:nvPr/>
        </p:nvSpPr>
        <p:spPr bwMode="auto">
          <a:xfrm>
            <a:off x="7783775" y="472768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7" name="Line 1012"/>
          <p:cNvSpPr>
            <a:spLocks noChangeShapeType="1"/>
          </p:cNvSpPr>
          <p:nvPr/>
        </p:nvSpPr>
        <p:spPr bwMode="auto">
          <a:xfrm>
            <a:off x="7783775" y="442714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8" name="Line 1013"/>
          <p:cNvSpPr>
            <a:spLocks noChangeShapeType="1"/>
          </p:cNvSpPr>
          <p:nvPr/>
        </p:nvSpPr>
        <p:spPr bwMode="auto">
          <a:xfrm>
            <a:off x="7816365" y="4427200"/>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89" name="Oval 1014"/>
          <p:cNvSpPr>
            <a:spLocks noChangeArrowheads="1"/>
          </p:cNvSpPr>
          <p:nvPr/>
        </p:nvSpPr>
        <p:spPr bwMode="auto">
          <a:xfrm>
            <a:off x="7607789" y="4622053"/>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0" name="Line 1015"/>
          <p:cNvSpPr>
            <a:spLocks noChangeShapeType="1"/>
          </p:cNvSpPr>
          <p:nvPr/>
        </p:nvSpPr>
        <p:spPr bwMode="auto">
          <a:xfrm>
            <a:off x="7607789" y="480033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1" name="Line 1016"/>
          <p:cNvSpPr>
            <a:spLocks noChangeShapeType="1"/>
          </p:cNvSpPr>
          <p:nvPr/>
        </p:nvSpPr>
        <p:spPr bwMode="auto">
          <a:xfrm>
            <a:off x="7607789" y="450310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2" name="Line 1017"/>
          <p:cNvSpPr>
            <a:spLocks noChangeShapeType="1"/>
          </p:cNvSpPr>
          <p:nvPr/>
        </p:nvSpPr>
        <p:spPr bwMode="auto">
          <a:xfrm>
            <a:off x="7637113" y="4503108"/>
            <a:ext cx="0" cy="297232"/>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3" name="Oval 1018"/>
          <p:cNvSpPr>
            <a:spLocks noChangeArrowheads="1"/>
          </p:cNvSpPr>
          <p:nvPr/>
        </p:nvSpPr>
        <p:spPr bwMode="auto">
          <a:xfrm>
            <a:off x="7431797" y="4704617"/>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4" name="Line 1019"/>
          <p:cNvSpPr>
            <a:spLocks noChangeShapeType="1"/>
          </p:cNvSpPr>
          <p:nvPr/>
        </p:nvSpPr>
        <p:spPr bwMode="auto">
          <a:xfrm>
            <a:off x="7431797" y="487960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5" name="Line 1020"/>
          <p:cNvSpPr>
            <a:spLocks noChangeShapeType="1"/>
          </p:cNvSpPr>
          <p:nvPr/>
        </p:nvSpPr>
        <p:spPr bwMode="auto">
          <a:xfrm>
            <a:off x="7431797" y="459558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6" name="Line 1021"/>
          <p:cNvSpPr>
            <a:spLocks noChangeShapeType="1"/>
          </p:cNvSpPr>
          <p:nvPr/>
        </p:nvSpPr>
        <p:spPr bwMode="auto">
          <a:xfrm>
            <a:off x="7461123" y="4595633"/>
            <a:ext cx="0" cy="284021"/>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7" name="Oval 1022"/>
          <p:cNvSpPr>
            <a:spLocks noChangeArrowheads="1"/>
          </p:cNvSpPr>
          <p:nvPr/>
        </p:nvSpPr>
        <p:spPr bwMode="auto">
          <a:xfrm>
            <a:off x="7255805" y="4783880"/>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8" name="Line 1023"/>
          <p:cNvSpPr>
            <a:spLocks noChangeShapeType="1"/>
          </p:cNvSpPr>
          <p:nvPr/>
        </p:nvSpPr>
        <p:spPr bwMode="auto">
          <a:xfrm>
            <a:off x="7255805" y="495556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099" name="Line 1024"/>
          <p:cNvSpPr>
            <a:spLocks noChangeShapeType="1"/>
          </p:cNvSpPr>
          <p:nvPr/>
        </p:nvSpPr>
        <p:spPr bwMode="auto">
          <a:xfrm>
            <a:off x="7255805" y="465172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0" name="Line 1025"/>
          <p:cNvSpPr>
            <a:spLocks noChangeShapeType="1"/>
          </p:cNvSpPr>
          <p:nvPr/>
        </p:nvSpPr>
        <p:spPr bwMode="auto">
          <a:xfrm>
            <a:off x="7285132" y="4651727"/>
            <a:ext cx="0" cy="303836"/>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1" name="Oval 1026"/>
          <p:cNvSpPr>
            <a:spLocks noChangeArrowheads="1"/>
          </p:cNvSpPr>
          <p:nvPr/>
        </p:nvSpPr>
        <p:spPr bwMode="auto">
          <a:xfrm>
            <a:off x="7076555" y="4849931"/>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2" name="Line 1027"/>
          <p:cNvSpPr>
            <a:spLocks noChangeShapeType="1"/>
          </p:cNvSpPr>
          <p:nvPr/>
        </p:nvSpPr>
        <p:spPr bwMode="auto">
          <a:xfrm>
            <a:off x="7076555" y="502491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3" name="Line 1028"/>
          <p:cNvSpPr>
            <a:spLocks noChangeShapeType="1"/>
          </p:cNvSpPr>
          <p:nvPr/>
        </p:nvSpPr>
        <p:spPr bwMode="auto">
          <a:xfrm>
            <a:off x="7076555" y="472107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4" name="Line 1029"/>
          <p:cNvSpPr>
            <a:spLocks noChangeShapeType="1"/>
          </p:cNvSpPr>
          <p:nvPr/>
        </p:nvSpPr>
        <p:spPr bwMode="auto">
          <a:xfrm>
            <a:off x="7105883" y="4721079"/>
            <a:ext cx="0" cy="303836"/>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5" name="Oval 1030"/>
          <p:cNvSpPr>
            <a:spLocks noChangeArrowheads="1"/>
          </p:cNvSpPr>
          <p:nvPr/>
        </p:nvSpPr>
        <p:spPr bwMode="auto">
          <a:xfrm>
            <a:off x="6900566" y="4830115"/>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6" name="Line 1031"/>
          <p:cNvSpPr>
            <a:spLocks noChangeShapeType="1"/>
          </p:cNvSpPr>
          <p:nvPr/>
        </p:nvSpPr>
        <p:spPr bwMode="auto">
          <a:xfrm>
            <a:off x="6900566" y="500179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7" name="Line 1032"/>
          <p:cNvSpPr>
            <a:spLocks noChangeShapeType="1"/>
          </p:cNvSpPr>
          <p:nvPr/>
        </p:nvSpPr>
        <p:spPr bwMode="auto">
          <a:xfrm>
            <a:off x="6900566" y="472107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8" name="Line 1033"/>
          <p:cNvSpPr>
            <a:spLocks noChangeShapeType="1"/>
          </p:cNvSpPr>
          <p:nvPr/>
        </p:nvSpPr>
        <p:spPr bwMode="auto">
          <a:xfrm>
            <a:off x="6933150" y="4721131"/>
            <a:ext cx="0" cy="28071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09" name="Oval 1034"/>
          <p:cNvSpPr>
            <a:spLocks noChangeArrowheads="1"/>
          </p:cNvSpPr>
          <p:nvPr/>
        </p:nvSpPr>
        <p:spPr bwMode="auto">
          <a:xfrm>
            <a:off x="6721313" y="4734340"/>
            <a:ext cx="61923" cy="59445"/>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0" name="Line 1035"/>
          <p:cNvSpPr>
            <a:spLocks noChangeShapeType="1"/>
          </p:cNvSpPr>
          <p:nvPr/>
        </p:nvSpPr>
        <p:spPr bwMode="auto">
          <a:xfrm>
            <a:off x="6721313" y="489281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1" name="Line 1036"/>
          <p:cNvSpPr>
            <a:spLocks noChangeShapeType="1"/>
          </p:cNvSpPr>
          <p:nvPr/>
        </p:nvSpPr>
        <p:spPr bwMode="auto">
          <a:xfrm>
            <a:off x="6721313" y="4638513"/>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2" name="Line 1037"/>
          <p:cNvSpPr>
            <a:spLocks noChangeShapeType="1"/>
          </p:cNvSpPr>
          <p:nvPr/>
        </p:nvSpPr>
        <p:spPr bwMode="auto">
          <a:xfrm>
            <a:off x="6750641" y="4638562"/>
            <a:ext cx="0" cy="25429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3" name="Oval 1038"/>
          <p:cNvSpPr>
            <a:spLocks noChangeArrowheads="1"/>
          </p:cNvSpPr>
          <p:nvPr/>
        </p:nvSpPr>
        <p:spPr bwMode="auto">
          <a:xfrm>
            <a:off x="6551865" y="4714524"/>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4" name="Line 1039"/>
          <p:cNvSpPr>
            <a:spLocks noChangeShapeType="1"/>
          </p:cNvSpPr>
          <p:nvPr/>
        </p:nvSpPr>
        <p:spPr bwMode="auto">
          <a:xfrm>
            <a:off x="6551865" y="4872997"/>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5" name="Line 1040"/>
          <p:cNvSpPr>
            <a:spLocks noChangeShapeType="1"/>
          </p:cNvSpPr>
          <p:nvPr/>
        </p:nvSpPr>
        <p:spPr bwMode="auto">
          <a:xfrm>
            <a:off x="6551865" y="4618700"/>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6" name="Line 1041"/>
          <p:cNvSpPr>
            <a:spLocks noChangeShapeType="1"/>
          </p:cNvSpPr>
          <p:nvPr/>
        </p:nvSpPr>
        <p:spPr bwMode="auto">
          <a:xfrm>
            <a:off x="6581167" y="4618749"/>
            <a:ext cx="0" cy="25429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7" name="Oval 1042"/>
          <p:cNvSpPr>
            <a:spLocks noChangeArrowheads="1"/>
          </p:cNvSpPr>
          <p:nvPr/>
        </p:nvSpPr>
        <p:spPr bwMode="auto">
          <a:xfrm>
            <a:off x="6369355" y="4698013"/>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8" name="Line 1043"/>
          <p:cNvSpPr>
            <a:spLocks noChangeShapeType="1"/>
          </p:cNvSpPr>
          <p:nvPr/>
        </p:nvSpPr>
        <p:spPr bwMode="auto">
          <a:xfrm>
            <a:off x="6369355" y="4856484"/>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19" name="Line 1044"/>
          <p:cNvSpPr>
            <a:spLocks noChangeShapeType="1"/>
          </p:cNvSpPr>
          <p:nvPr/>
        </p:nvSpPr>
        <p:spPr bwMode="auto">
          <a:xfrm>
            <a:off x="6369355" y="4602185"/>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0" name="Line 1045"/>
          <p:cNvSpPr>
            <a:spLocks noChangeShapeType="1"/>
          </p:cNvSpPr>
          <p:nvPr/>
        </p:nvSpPr>
        <p:spPr bwMode="auto">
          <a:xfrm>
            <a:off x="6398659" y="4602234"/>
            <a:ext cx="0" cy="254299"/>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1" name="Oval 1046"/>
          <p:cNvSpPr>
            <a:spLocks noChangeArrowheads="1"/>
          </p:cNvSpPr>
          <p:nvPr/>
        </p:nvSpPr>
        <p:spPr bwMode="auto">
          <a:xfrm>
            <a:off x="6193340" y="474424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2" name="Line 1047"/>
          <p:cNvSpPr>
            <a:spLocks noChangeShapeType="1"/>
          </p:cNvSpPr>
          <p:nvPr/>
        </p:nvSpPr>
        <p:spPr bwMode="auto">
          <a:xfrm>
            <a:off x="6193340" y="490271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3" name="Line 1048"/>
          <p:cNvSpPr>
            <a:spLocks noChangeShapeType="1"/>
          </p:cNvSpPr>
          <p:nvPr/>
        </p:nvSpPr>
        <p:spPr bwMode="auto">
          <a:xfrm>
            <a:off x="6193340" y="464181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4" name="Line 1049"/>
          <p:cNvSpPr>
            <a:spLocks noChangeShapeType="1"/>
          </p:cNvSpPr>
          <p:nvPr/>
        </p:nvSpPr>
        <p:spPr bwMode="auto">
          <a:xfrm>
            <a:off x="6225925" y="4641867"/>
            <a:ext cx="0" cy="26090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5" name="Oval 1050"/>
          <p:cNvSpPr>
            <a:spLocks noChangeArrowheads="1"/>
          </p:cNvSpPr>
          <p:nvPr/>
        </p:nvSpPr>
        <p:spPr bwMode="auto">
          <a:xfrm>
            <a:off x="6020615" y="4622053"/>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6" name="Line 1051"/>
          <p:cNvSpPr>
            <a:spLocks noChangeShapeType="1"/>
          </p:cNvSpPr>
          <p:nvPr/>
        </p:nvSpPr>
        <p:spPr bwMode="auto">
          <a:xfrm>
            <a:off x="6020615" y="4767316"/>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7" name="Line 1052"/>
          <p:cNvSpPr>
            <a:spLocks noChangeShapeType="1"/>
          </p:cNvSpPr>
          <p:nvPr/>
        </p:nvSpPr>
        <p:spPr bwMode="auto">
          <a:xfrm>
            <a:off x="6020615" y="451962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8" name="Line 1053"/>
          <p:cNvSpPr>
            <a:spLocks noChangeShapeType="1"/>
          </p:cNvSpPr>
          <p:nvPr/>
        </p:nvSpPr>
        <p:spPr bwMode="auto">
          <a:xfrm>
            <a:off x="6049934" y="4519671"/>
            <a:ext cx="0" cy="24769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29" name="Oval 1054"/>
          <p:cNvSpPr>
            <a:spLocks noChangeArrowheads="1"/>
          </p:cNvSpPr>
          <p:nvPr/>
        </p:nvSpPr>
        <p:spPr bwMode="auto">
          <a:xfrm>
            <a:off x="5841356" y="4608841"/>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0" name="Line 1055"/>
          <p:cNvSpPr>
            <a:spLocks noChangeShapeType="1"/>
          </p:cNvSpPr>
          <p:nvPr/>
        </p:nvSpPr>
        <p:spPr bwMode="auto">
          <a:xfrm>
            <a:off x="5841356" y="475410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1" name="Line 1056"/>
          <p:cNvSpPr>
            <a:spLocks noChangeShapeType="1"/>
          </p:cNvSpPr>
          <p:nvPr/>
        </p:nvSpPr>
        <p:spPr bwMode="auto">
          <a:xfrm>
            <a:off x="5841356" y="4506411"/>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2" name="Line 1057"/>
          <p:cNvSpPr>
            <a:spLocks noChangeShapeType="1"/>
          </p:cNvSpPr>
          <p:nvPr/>
        </p:nvSpPr>
        <p:spPr bwMode="auto">
          <a:xfrm>
            <a:off x="5870685" y="4506460"/>
            <a:ext cx="0" cy="247693"/>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3" name="Oval 1058"/>
          <p:cNvSpPr>
            <a:spLocks noChangeArrowheads="1"/>
          </p:cNvSpPr>
          <p:nvPr/>
        </p:nvSpPr>
        <p:spPr bwMode="auto">
          <a:xfrm>
            <a:off x="5665390" y="4810300"/>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4" name="Line 1059"/>
          <p:cNvSpPr>
            <a:spLocks noChangeShapeType="1"/>
          </p:cNvSpPr>
          <p:nvPr/>
        </p:nvSpPr>
        <p:spPr bwMode="auto">
          <a:xfrm>
            <a:off x="5665390" y="496877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5" name="Line 1060"/>
          <p:cNvSpPr>
            <a:spLocks noChangeShapeType="1"/>
          </p:cNvSpPr>
          <p:nvPr/>
        </p:nvSpPr>
        <p:spPr bwMode="auto">
          <a:xfrm>
            <a:off x="5665390" y="4697961"/>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6" name="Line 1061"/>
          <p:cNvSpPr>
            <a:spLocks noChangeShapeType="1"/>
          </p:cNvSpPr>
          <p:nvPr/>
        </p:nvSpPr>
        <p:spPr bwMode="auto">
          <a:xfrm>
            <a:off x="5694694" y="4698012"/>
            <a:ext cx="0" cy="270811"/>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7" name="Oval 1062"/>
          <p:cNvSpPr>
            <a:spLocks noChangeArrowheads="1"/>
          </p:cNvSpPr>
          <p:nvPr/>
        </p:nvSpPr>
        <p:spPr bwMode="auto">
          <a:xfrm>
            <a:off x="5489375" y="4899468"/>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8" name="Line 1063"/>
          <p:cNvSpPr>
            <a:spLocks noChangeShapeType="1"/>
          </p:cNvSpPr>
          <p:nvPr/>
        </p:nvSpPr>
        <p:spPr bwMode="auto">
          <a:xfrm>
            <a:off x="5489375" y="507115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39" name="Line 1064"/>
          <p:cNvSpPr>
            <a:spLocks noChangeShapeType="1"/>
          </p:cNvSpPr>
          <p:nvPr/>
        </p:nvSpPr>
        <p:spPr bwMode="auto">
          <a:xfrm>
            <a:off x="5489375" y="477061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0" name="Line 1065"/>
          <p:cNvSpPr>
            <a:spLocks noChangeShapeType="1"/>
          </p:cNvSpPr>
          <p:nvPr/>
        </p:nvSpPr>
        <p:spPr bwMode="auto">
          <a:xfrm>
            <a:off x="5518701" y="4770668"/>
            <a:ext cx="0" cy="30053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1" name="Oval 1066"/>
          <p:cNvSpPr>
            <a:spLocks noChangeArrowheads="1"/>
          </p:cNvSpPr>
          <p:nvPr/>
        </p:nvSpPr>
        <p:spPr bwMode="auto">
          <a:xfrm>
            <a:off x="5313380" y="4939099"/>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2" name="Line 1067"/>
          <p:cNvSpPr>
            <a:spLocks noChangeShapeType="1"/>
          </p:cNvSpPr>
          <p:nvPr/>
        </p:nvSpPr>
        <p:spPr bwMode="auto">
          <a:xfrm>
            <a:off x="5313380" y="512729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3" name="Line 1068"/>
          <p:cNvSpPr>
            <a:spLocks noChangeShapeType="1"/>
          </p:cNvSpPr>
          <p:nvPr/>
        </p:nvSpPr>
        <p:spPr bwMode="auto">
          <a:xfrm>
            <a:off x="5313380" y="4797037"/>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4" name="Line 1069"/>
          <p:cNvSpPr>
            <a:spLocks noChangeShapeType="1"/>
          </p:cNvSpPr>
          <p:nvPr/>
        </p:nvSpPr>
        <p:spPr bwMode="auto">
          <a:xfrm>
            <a:off x="5345970" y="4797087"/>
            <a:ext cx="0" cy="33025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5" name="Oval 1070"/>
          <p:cNvSpPr>
            <a:spLocks noChangeArrowheads="1"/>
          </p:cNvSpPr>
          <p:nvPr/>
        </p:nvSpPr>
        <p:spPr bwMode="auto">
          <a:xfrm>
            <a:off x="5134133" y="4965520"/>
            <a:ext cx="61923" cy="59445"/>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6" name="Line 1071"/>
          <p:cNvSpPr>
            <a:spLocks noChangeShapeType="1"/>
          </p:cNvSpPr>
          <p:nvPr/>
        </p:nvSpPr>
        <p:spPr bwMode="auto">
          <a:xfrm>
            <a:off x="5134133" y="515041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7" name="Line 1072"/>
          <p:cNvSpPr>
            <a:spLocks noChangeShapeType="1"/>
          </p:cNvSpPr>
          <p:nvPr/>
        </p:nvSpPr>
        <p:spPr bwMode="auto">
          <a:xfrm>
            <a:off x="5134133" y="482345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8" name="Line 1073"/>
          <p:cNvSpPr>
            <a:spLocks noChangeShapeType="1"/>
          </p:cNvSpPr>
          <p:nvPr/>
        </p:nvSpPr>
        <p:spPr bwMode="auto">
          <a:xfrm>
            <a:off x="5166720" y="4823508"/>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49" name="Oval 1074"/>
          <p:cNvSpPr>
            <a:spLocks noChangeArrowheads="1"/>
          </p:cNvSpPr>
          <p:nvPr/>
        </p:nvSpPr>
        <p:spPr bwMode="auto">
          <a:xfrm>
            <a:off x="4954886" y="4952311"/>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0" name="Line 1075"/>
          <p:cNvSpPr>
            <a:spLocks noChangeShapeType="1"/>
          </p:cNvSpPr>
          <p:nvPr/>
        </p:nvSpPr>
        <p:spPr bwMode="auto">
          <a:xfrm>
            <a:off x="4954886" y="5137204"/>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1" name="Line 1076"/>
          <p:cNvSpPr>
            <a:spLocks noChangeShapeType="1"/>
          </p:cNvSpPr>
          <p:nvPr/>
        </p:nvSpPr>
        <p:spPr bwMode="auto">
          <a:xfrm>
            <a:off x="4954886" y="481024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2" name="Line 1078"/>
          <p:cNvSpPr>
            <a:spLocks noChangeShapeType="1"/>
          </p:cNvSpPr>
          <p:nvPr/>
        </p:nvSpPr>
        <p:spPr bwMode="auto">
          <a:xfrm>
            <a:off x="4984210" y="4810298"/>
            <a:ext cx="0" cy="326955"/>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3" name="Oval 1079"/>
          <p:cNvSpPr>
            <a:spLocks noChangeArrowheads="1"/>
          </p:cNvSpPr>
          <p:nvPr/>
        </p:nvSpPr>
        <p:spPr bwMode="auto">
          <a:xfrm>
            <a:off x="4778894" y="4939099"/>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4" name="Line 1080"/>
          <p:cNvSpPr>
            <a:spLocks noChangeShapeType="1"/>
          </p:cNvSpPr>
          <p:nvPr/>
        </p:nvSpPr>
        <p:spPr bwMode="auto">
          <a:xfrm>
            <a:off x="4778894" y="5127295"/>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5" name="Line 1081"/>
          <p:cNvSpPr>
            <a:spLocks noChangeShapeType="1"/>
          </p:cNvSpPr>
          <p:nvPr/>
        </p:nvSpPr>
        <p:spPr bwMode="auto">
          <a:xfrm>
            <a:off x="4778894" y="4823459"/>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6" name="Line 1082"/>
          <p:cNvSpPr>
            <a:spLocks noChangeShapeType="1"/>
          </p:cNvSpPr>
          <p:nvPr/>
        </p:nvSpPr>
        <p:spPr bwMode="auto">
          <a:xfrm>
            <a:off x="4808219" y="4823458"/>
            <a:ext cx="0" cy="303836"/>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7" name="Oval 1083"/>
          <p:cNvSpPr>
            <a:spLocks noChangeArrowheads="1"/>
          </p:cNvSpPr>
          <p:nvPr/>
        </p:nvSpPr>
        <p:spPr bwMode="auto">
          <a:xfrm>
            <a:off x="4602902" y="4813601"/>
            <a:ext cx="6192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8" name="Line 1084"/>
          <p:cNvSpPr>
            <a:spLocks noChangeShapeType="1"/>
          </p:cNvSpPr>
          <p:nvPr/>
        </p:nvSpPr>
        <p:spPr bwMode="auto">
          <a:xfrm>
            <a:off x="4602902" y="5015008"/>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59" name="Line 1085"/>
          <p:cNvSpPr>
            <a:spLocks noChangeShapeType="1"/>
          </p:cNvSpPr>
          <p:nvPr/>
        </p:nvSpPr>
        <p:spPr bwMode="auto">
          <a:xfrm>
            <a:off x="4602902" y="4684752"/>
            <a:ext cx="6192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0" name="Line 1086"/>
          <p:cNvSpPr>
            <a:spLocks noChangeShapeType="1"/>
          </p:cNvSpPr>
          <p:nvPr/>
        </p:nvSpPr>
        <p:spPr bwMode="auto">
          <a:xfrm>
            <a:off x="4635487" y="4684802"/>
            <a:ext cx="0" cy="330257"/>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1" name="Oval 1087"/>
          <p:cNvSpPr>
            <a:spLocks noChangeArrowheads="1"/>
          </p:cNvSpPr>
          <p:nvPr/>
        </p:nvSpPr>
        <p:spPr bwMode="auto">
          <a:xfrm>
            <a:off x="4423676" y="4668288"/>
            <a:ext cx="58663" cy="62749"/>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2" name="Line 1088"/>
          <p:cNvSpPr>
            <a:spLocks noChangeShapeType="1"/>
          </p:cNvSpPr>
          <p:nvPr/>
        </p:nvSpPr>
        <p:spPr bwMode="auto">
          <a:xfrm>
            <a:off x="4423676" y="4869695"/>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3" name="Line 1089"/>
          <p:cNvSpPr>
            <a:spLocks noChangeShapeType="1"/>
          </p:cNvSpPr>
          <p:nvPr/>
        </p:nvSpPr>
        <p:spPr bwMode="auto">
          <a:xfrm>
            <a:off x="4423676" y="4526227"/>
            <a:ext cx="58663"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4" name="Line 1090"/>
          <p:cNvSpPr>
            <a:spLocks noChangeShapeType="1"/>
          </p:cNvSpPr>
          <p:nvPr/>
        </p:nvSpPr>
        <p:spPr bwMode="auto">
          <a:xfrm>
            <a:off x="4452977" y="4526230"/>
            <a:ext cx="0" cy="343468"/>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5" name="Freeform 1091"/>
          <p:cNvSpPr>
            <a:spLocks/>
          </p:cNvSpPr>
          <p:nvPr/>
        </p:nvSpPr>
        <p:spPr bwMode="auto">
          <a:xfrm>
            <a:off x="4453004" y="4575770"/>
            <a:ext cx="4067351" cy="416124"/>
          </a:xfrm>
          <a:custGeom>
            <a:avLst/>
            <a:gdLst>
              <a:gd name="T0" fmla="*/ 0 w 2496"/>
              <a:gd name="T1" fmla="*/ 76 h 252"/>
              <a:gd name="T2" fmla="*/ 112 w 2496"/>
              <a:gd name="T3" fmla="*/ 164 h 252"/>
              <a:gd name="T4" fmla="*/ 218 w 2496"/>
              <a:gd name="T5" fmla="*/ 240 h 252"/>
              <a:gd name="T6" fmla="*/ 326 w 2496"/>
              <a:gd name="T7" fmla="*/ 246 h 252"/>
              <a:gd name="T8" fmla="*/ 438 w 2496"/>
              <a:gd name="T9" fmla="*/ 252 h 252"/>
              <a:gd name="T10" fmla="*/ 548 w 2496"/>
              <a:gd name="T11" fmla="*/ 236 h 252"/>
              <a:gd name="T12" fmla="*/ 654 w 2496"/>
              <a:gd name="T13" fmla="*/ 216 h 252"/>
              <a:gd name="T14" fmla="*/ 760 w 2496"/>
              <a:gd name="T15" fmla="*/ 158 h 252"/>
              <a:gd name="T16" fmla="*/ 870 w 2496"/>
              <a:gd name="T17" fmla="*/ 38 h 252"/>
              <a:gd name="T18" fmla="*/ 980 w 2496"/>
              <a:gd name="T19" fmla="*/ 46 h 252"/>
              <a:gd name="T20" fmla="*/ 1088 w 2496"/>
              <a:gd name="T21" fmla="*/ 118 h 252"/>
              <a:gd name="T22" fmla="*/ 1194 w 2496"/>
              <a:gd name="T23" fmla="*/ 92 h 252"/>
              <a:gd name="T24" fmla="*/ 1306 w 2496"/>
              <a:gd name="T25" fmla="*/ 102 h 252"/>
              <a:gd name="T26" fmla="*/ 1412 w 2496"/>
              <a:gd name="T27" fmla="*/ 114 h 252"/>
              <a:gd name="T28" fmla="*/ 1522 w 2496"/>
              <a:gd name="T29" fmla="*/ 172 h 252"/>
              <a:gd name="T30" fmla="*/ 1628 w 2496"/>
              <a:gd name="T31" fmla="*/ 182 h 252"/>
              <a:gd name="T32" fmla="*/ 1740 w 2496"/>
              <a:gd name="T33" fmla="*/ 142 h 252"/>
              <a:gd name="T34" fmla="*/ 1846 w 2496"/>
              <a:gd name="T35" fmla="*/ 98 h 252"/>
              <a:gd name="T36" fmla="*/ 1954 w 2496"/>
              <a:gd name="T37" fmla="*/ 46 h 252"/>
              <a:gd name="T38" fmla="*/ 2064 w 2496"/>
              <a:gd name="T39" fmla="*/ 4 h 252"/>
              <a:gd name="T40" fmla="*/ 2170 w 2496"/>
              <a:gd name="T41" fmla="*/ 4 h 252"/>
              <a:gd name="T42" fmla="*/ 2278 w 2496"/>
              <a:gd name="T43" fmla="*/ 50 h 252"/>
              <a:gd name="T44" fmla="*/ 2386 w 2496"/>
              <a:gd name="T45" fmla="*/ 14 h 252"/>
              <a:gd name="T46" fmla="*/ 2496 w 2496"/>
              <a:gd name="T4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6" h="252">
                <a:moveTo>
                  <a:pt x="0" y="76"/>
                </a:moveTo>
                <a:lnTo>
                  <a:pt x="112" y="164"/>
                </a:lnTo>
                <a:lnTo>
                  <a:pt x="218" y="240"/>
                </a:lnTo>
                <a:lnTo>
                  <a:pt x="326" y="246"/>
                </a:lnTo>
                <a:lnTo>
                  <a:pt x="438" y="252"/>
                </a:lnTo>
                <a:lnTo>
                  <a:pt x="548" y="236"/>
                </a:lnTo>
                <a:lnTo>
                  <a:pt x="654" y="216"/>
                </a:lnTo>
                <a:lnTo>
                  <a:pt x="760" y="158"/>
                </a:lnTo>
                <a:lnTo>
                  <a:pt x="870" y="38"/>
                </a:lnTo>
                <a:lnTo>
                  <a:pt x="980" y="46"/>
                </a:lnTo>
                <a:lnTo>
                  <a:pt x="1088" y="118"/>
                </a:lnTo>
                <a:lnTo>
                  <a:pt x="1194" y="92"/>
                </a:lnTo>
                <a:lnTo>
                  <a:pt x="1306" y="102"/>
                </a:lnTo>
                <a:lnTo>
                  <a:pt x="1412" y="114"/>
                </a:lnTo>
                <a:lnTo>
                  <a:pt x="1522" y="172"/>
                </a:lnTo>
                <a:lnTo>
                  <a:pt x="1628" y="182"/>
                </a:lnTo>
                <a:lnTo>
                  <a:pt x="1740" y="142"/>
                </a:lnTo>
                <a:lnTo>
                  <a:pt x="1846" y="98"/>
                </a:lnTo>
                <a:lnTo>
                  <a:pt x="1954" y="46"/>
                </a:lnTo>
                <a:lnTo>
                  <a:pt x="2064" y="4"/>
                </a:lnTo>
                <a:lnTo>
                  <a:pt x="2170" y="4"/>
                </a:lnTo>
                <a:lnTo>
                  <a:pt x="2278" y="50"/>
                </a:lnTo>
                <a:lnTo>
                  <a:pt x="2386" y="14"/>
                </a:lnTo>
                <a:lnTo>
                  <a:pt x="2496" y="0"/>
                </a:lnTo>
              </a:path>
            </a:pathLst>
          </a:custGeom>
          <a:noFill/>
          <a:ln w="19050"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66" name="TextBox 3165"/>
          <p:cNvSpPr txBox="1"/>
          <p:nvPr/>
        </p:nvSpPr>
        <p:spPr>
          <a:xfrm>
            <a:off x="4095801" y="4811007"/>
            <a:ext cx="288862" cy="318100"/>
          </a:xfrm>
          <a:prstGeom prst="rect">
            <a:avLst/>
          </a:prstGeom>
          <a:noFill/>
        </p:spPr>
        <p:txBody>
          <a:bodyPr wrap="none" rtlCol="0" anchor="ctr">
            <a:spAutoFit/>
          </a:bodyPr>
          <a:lstStyle/>
          <a:p>
            <a:pPr algn="r" defTabSz="609585"/>
            <a:r>
              <a:rPr lang="en-GB" sz="1467" dirty="0">
                <a:solidFill>
                  <a:srgbClr val="596169"/>
                </a:solidFill>
              </a:rPr>
              <a:t>9</a:t>
            </a:r>
          </a:p>
        </p:txBody>
      </p:sp>
      <p:sp>
        <p:nvSpPr>
          <p:cNvPr id="3167" name="TextBox 3166"/>
          <p:cNvSpPr txBox="1"/>
          <p:nvPr/>
        </p:nvSpPr>
        <p:spPr>
          <a:xfrm>
            <a:off x="4095801" y="5154039"/>
            <a:ext cx="288862" cy="318100"/>
          </a:xfrm>
          <a:prstGeom prst="rect">
            <a:avLst/>
          </a:prstGeom>
          <a:noFill/>
        </p:spPr>
        <p:txBody>
          <a:bodyPr wrap="none" rtlCol="0" anchor="ctr">
            <a:spAutoFit/>
          </a:bodyPr>
          <a:lstStyle/>
          <a:p>
            <a:pPr algn="r" defTabSz="609585"/>
            <a:r>
              <a:rPr lang="en-GB" sz="1467" dirty="0">
                <a:solidFill>
                  <a:srgbClr val="596169"/>
                </a:solidFill>
              </a:rPr>
              <a:t>8</a:t>
            </a:r>
          </a:p>
        </p:txBody>
      </p:sp>
      <p:sp>
        <p:nvSpPr>
          <p:cNvPr id="3168" name="TextBox 3167"/>
          <p:cNvSpPr txBox="1"/>
          <p:nvPr/>
        </p:nvSpPr>
        <p:spPr>
          <a:xfrm>
            <a:off x="4095801" y="5497074"/>
            <a:ext cx="288862" cy="318100"/>
          </a:xfrm>
          <a:prstGeom prst="rect">
            <a:avLst/>
          </a:prstGeom>
          <a:noFill/>
        </p:spPr>
        <p:txBody>
          <a:bodyPr wrap="none" rtlCol="0" anchor="ctr">
            <a:spAutoFit/>
          </a:bodyPr>
          <a:lstStyle/>
          <a:p>
            <a:pPr algn="r" defTabSz="609585"/>
            <a:r>
              <a:rPr lang="en-GB" sz="1467" dirty="0">
                <a:solidFill>
                  <a:srgbClr val="596169"/>
                </a:solidFill>
              </a:rPr>
              <a:t>7</a:t>
            </a:r>
          </a:p>
        </p:txBody>
      </p:sp>
      <p:sp>
        <p:nvSpPr>
          <p:cNvPr id="3169" name="TextBox 3168"/>
          <p:cNvSpPr txBox="1"/>
          <p:nvPr/>
        </p:nvSpPr>
        <p:spPr>
          <a:xfrm>
            <a:off x="4312347" y="5725964"/>
            <a:ext cx="288862" cy="318100"/>
          </a:xfrm>
          <a:prstGeom prst="rect">
            <a:avLst/>
          </a:prstGeom>
          <a:noFill/>
        </p:spPr>
        <p:txBody>
          <a:bodyPr wrap="none" rtlCol="0">
            <a:spAutoFit/>
          </a:bodyPr>
          <a:lstStyle/>
          <a:p>
            <a:pPr algn="ctr" defTabSz="609585"/>
            <a:r>
              <a:rPr lang="en-GB" sz="1467" dirty="0">
                <a:solidFill>
                  <a:srgbClr val="596169"/>
                </a:solidFill>
              </a:rPr>
              <a:t>0</a:t>
            </a:r>
          </a:p>
        </p:txBody>
      </p:sp>
      <p:sp>
        <p:nvSpPr>
          <p:cNvPr id="3170" name="TextBox 3169"/>
          <p:cNvSpPr txBox="1"/>
          <p:nvPr/>
        </p:nvSpPr>
        <p:spPr>
          <a:xfrm>
            <a:off x="4665966" y="5725964"/>
            <a:ext cx="288862" cy="318100"/>
          </a:xfrm>
          <a:prstGeom prst="rect">
            <a:avLst/>
          </a:prstGeom>
          <a:noFill/>
        </p:spPr>
        <p:txBody>
          <a:bodyPr wrap="none" rtlCol="0">
            <a:spAutoFit/>
          </a:bodyPr>
          <a:lstStyle/>
          <a:p>
            <a:pPr algn="ctr" defTabSz="609585"/>
            <a:r>
              <a:rPr lang="en-GB" sz="1467" dirty="0">
                <a:solidFill>
                  <a:srgbClr val="596169"/>
                </a:solidFill>
              </a:rPr>
              <a:t>2</a:t>
            </a:r>
          </a:p>
        </p:txBody>
      </p:sp>
      <p:sp>
        <p:nvSpPr>
          <p:cNvPr id="3171" name="TextBox 3170"/>
          <p:cNvSpPr txBox="1"/>
          <p:nvPr/>
        </p:nvSpPr>
        <p:spPr>
          <a:xfrm>
            <a:off x="5019585" y="5725964"/>
            <a:ext cx="288862" cy="318100"/>
          </a:xfrm>
          <a:prstGeom prst="rect">
            <a:avLst/>
          </a:prstGeom>
          <a:noFill/>
        </p:spPr>
        <p:txBody>
          <a:bodyPr wrap="none" rtlCol="0">
            <a:spAutoFit/>
          </a:bodyPr>
          <a:lstStyle/>
          <a:p>
            <a:pPr algn="ctr" defTabSz="609585"/>
            <a:r>
              <a:rPr lang="en-GB" sz="1467" dirty="0">
                <a:solidFill>
                  <a:srgbClr val="596169"/>
                </a:solidFill>
              </a:rPr>
              <a:t>4</a:t>
            </a:r>
          </a:p>
        </p:txBody>
      </p:sp>
      <p:sp>
        <p:nvSpPr>
          <p:cNvPr id="3172" name="TextBox 3171"/>
          <p:cNvSpPr txBox="1"/>
          <p:nvPr/>
        </p:nvSpPr>
        <p:spPr>
          <a:xfrm>
            <a:off x="5373204" y="5725964"/>
            <a:ext cx="288862" cy="318100"/>
          </a:xfrm>
          <a:prstGeom prst="rect">
            <a:avLst/>
          </a:prstGeom>
          <a:noFill/>
        </p:spPr>
        <p:txBody>
          <a:bodyPr wrap="none" rtlCol="0">
            <a:spAutoFit/>
          </a:bodyPr>
          <a:lstStyle/>
          <a:p>
            <a:pPr algn="ctr" defTabSz="609585"/>
            <a:r>
              <a:rPr lang="en-GB" sz="1467" dirty="0">
                <a:solidFill>
                  <a:srgbClr val="596169"/>
                </a:solidFill>
              </a:rPr>
              <a:t>6</a:t>
            </a:r>
          </a:p>
        </p:txBody>
      </p:sp>
      <p:sp>
        <p:nvSpPr>
          <p:cNvPr id="3173" name="TextBox 3172"/>
          <p:cNvSpPr txBox="1"/>
          <p:nvPr/>
        </p:nvSpPr>
        <p:spPr>
          <a:xfrm>
            <a:off x="5726823" y="5725964"/>
            <a:ext cx="288862" cy="318100"/>
          </a:xfrm>
          <a:prstGeom prst="rect">
            <a:avLst/>
          </a:prstGeom>
          <a:noFill/>
        </p:spPr>
        <p:txBody>
          <a:bodyPr wrap="none" rtlCol="0">
            <a:spAutoFit/>
          </a:bodyPr>
          <a:lstStyle/>
          <a:p>
            <a:pPr algn="ctr" defTabSz="609585"/>
            <a:r>
              <a:rPr lang="en-GB" sz="1467" dirty="0">
                <a:solidFill>
                  <a:srgbClr val="596169"/>
                </a:solidFill>
              </a:rPr>
              <a:t>8</a:t>
            </a:r>
          </a:p>
        </p:txBody>
      </p:sp>
      <p:sp>
        <p:nvSpPr>
          <p:cNvPr id="3174" name="TextBox 3173"/>
          <p:cNvSpPr txBox="1"/>
          <p:nvPr/>
        </p:nvSpPr>
        <p:spPr>
          <a:xfrm>
            <a:off x="6028346" y="5725964"/>
            <a:ext cx="393056" cy="318100"/>
          </a:xfrm>
          <a:prstGeom prst="rect">
            <a:avLst/>
          </a:prstGeom>
          <a:noFill/>
        </p:spPr>
        <p:txBody>
          <a:bodyPr wrap="none" rtlCol="0">
            <a:spAutoFit/>
          </a:bodyPr>
          <a:lstStyle/>
          <a:p>
            <a:pPr algn="ctr" defTabSz="609585"/>
            <a:r>
              <a:rPr lang="en-GB" sz="1467" dirty="0">
                <a:solidFill>
                  <a:srgbClr val="596169"/>
                </a:solidFill>
              </a:rPr>
              <a:t>10</a:t>
            </a:r>
          </a:p>
        </p:txBody>
      </p:sp>
      <p:sp>
        <p:nvSpPr>
          <p:cNvPr id="3175" name="TextBox 3174"/>
          <p:cNvSpPr txBox="1"/>
          <p:nvPr/>
        </p:nvSpPr>
        <p:spPr>
          <a:xfrm>
            <a:off x="6381965" y="5725964"/>
            <a:ext cx="393056" cy="318100"/>
          </a:xfrm>
          <a:prstGeom prst="rect">
            <a:avLst/>
          </a:prstGeom>
          <a:noFill/>
        </p:spPr>
        <p:txBody>
          <a:bodyPr wrap="none" rtlCol="0">
            <a:spAutoFit/>
          </a:bodyPr>
          <a:lstStyle/>
          <a:p>
            <a:pPr algn="ctr" defTabSz="609585"/>
            <a:r>
              <a:rPr lang="en-GB" sz="1467" dirty="0">
                <a:solidFill>
                  <a:srgbClr val="596169"/>
                </a:solidFill>
              </a:rPr>
              <a:t>12</a:t>
            </a:r>
          </a:p>
        </p:txBody>
      </p:sp>
      <p:sp>
        <p:nvSpPr>
          <p:cNvPr id="3176" name="TextBox 3175"/>
          <p:cNvSpPr txBox="1"/>
          <p:nvPr/>
        </p:nvSpPr>
        <p:spPr>
          <a:xfrm>
            <a:off x="6735584" y="5725964"/>
            <a:ext cx="393056" cy="318100"/>
          </a:xfrm>
          <a:prstGeom prst="rect">
            <a:avLst/>
          </a:prstGeom>
          <a:noFill/>
        </p:spPr>
        <p:txBody>
          <a:bodyPr wrap="none" rtlCol="0">
            <a:spAutoFit/>
          </a:bodyPr>
          <a:lstStyle/>
          <a:p>
            <a:pPr algn="ctr" defTabSz="609585"/>
            <a:r>
              <a:rPr lang="en-GB" sz="1467" dirty="0">
                <a:solidFill>
                  <a:srgbClr val="596169"/>
                </a:solidFill>
              </a:rPr>
              <a:t>14</a:t>
            </a:r>
          </a:p>
        </p:txBody>
      </p:sp>
      <p:sp>
        <p:nvSpPr>
          <p:cNvPr id="3177" name="TextBox 3176"/>
          <p:cNvSpPr txBox="1"/>
          <p:nvPr/>
        </p:nvSpPr>
        <p:spPr>
          <a:xfrm>
            <a:off x="7089204" y="5725964"/>
            <a:ext cx="393056" cy="318100"/>
          </a:xfrm>
          <a:prstGeom prst="rect">
            <a:avLst/>
          </a:prstGeom>
          <a:noFill/>
        </p:spPr>
        <p:txBody>
          <a:bodyPr wrap="none" rtlCol="0">
            <a:spAutoFit/>
          </a:bodyPr>
          <a:lstStyle/>
          <a:p>
            <a:pPr algn="ctr" defTabSz="609585"/>
            <a:r>
              <a:rPr lang="en-GB" sz="1467" dirty="0">
                <a:solidFill>
                  <a:srgbClr val="596169"/>
                </a:solidFill>
              </a:rPr>
              <a:t>16</a:t>
            </a:r>
          </a:p>
        </p:txBody>
      </p:sp>
      <p:sp>
        <p:nvSpPr>
          <p:cNvPr id="3178" name="TextBox 3177"/>
          <p:cNvSpPr txBox="1"/>
          <p:nvPr/>
        </p:nvSpPr>
        <p:spPr>
          <a:xfrm>
            <a:off x="7442823" y="5725964"/>
            <a:ext cx="393056" cy="318100"/>
          </a:xfrm>
          <a:prstGeom prst="rect">
            <a:avLst/>
          </a:prstGeom>
          <a:noFill/>
        </p:spPr>
        <p:txBody>
          <a:bodyPr wrap="none" rtlCol="0">
            <a:spAutoFit/>
          </a:bodyPr>
          <a:lstStyle/>
          <a:p>
            <a:pPr algn="ctr" defTabSz="609585"/>
            <a:r>
              <a:rPr lang="en-GB" sz="1467" dirty="0">
                <a:solidFill>
                  <a:srgbClr val="596169"/>
                </a:solidFill>
              </a:rPr>
              <a:t>18</a:t>
            </a:r>
          </a:p>
        </p:txBody>
      </p:sp>
      <p:sp>
        <p:nvSpPr>
          <p:cNvPr id="3179" name="TextBox 3178"/>
          <p:cNvSpPr txBox="1"/>
          <p:nvPr/>
        </p:nvSpPr>
        <p:spPr>
          <a:xfrm>
            <a:off x="7796441" y="5725964"/>
            <a:ext cx="393056" cy="318100"/>
          </a:xfrm>
          <a:prstGeom prst="rect">
            <a:avLst/>
          </a:prstGeom>
          <a:noFill/>
        </p:spPr>
        <p:txBody>
          <a:bodyPr wrap="none" rtlCol="0">
            <a:spAutoFit/>
          </a:bodyPr>
          <a:lstStyle/>
          <a:p>
            <a:pPr algn="ctr" defTabSz="609585"/>
            <a:r>
              <a:rPr lang="en-GB" sz="1467" dirty="0">
                <a:solidFill>
                  <a:srgbClr val="596169"/>
                </a:solidFill>
              </a:rPr>
              <a:t>20</a:t>
            </a:r>
          </a:p>
        </p:txBody>
      </p:sp>
      <p:sp>
        <p:nvSpPr>
          <p:cNvPr id="3180" name="TextBox 3179"/>
          <p:cNvSpPr txBox="1"/>
          <p:nvPr/>
        </p:nvSpPr>
        <p:spPr>
          <a:xfrm>
            <a:off x="8150062" y="5725964"/>
            <a:ext cx="393056" cy="318100"/>
          </a:xfrm>
          <a:prstGeom prst="rect">
            <a:avLst/>
          </a:prstGeom>
          <a:noFill/>
        </p:spPr>
        <p:txBody>
          <a:bodyPr wrap="none" rtlCol="0">
            <a:spAutoFit/>
          </a:bodyPr>
          <a:lstStyle/>
          <a:p>
            <a:pPr algn="ctr" defTabSz="609585"/>
            <a:r>
              <a:rPr lang="en-GB" sz="1467" dirty="0">
                <a:solidFill>
                  <a:srgbClr val="596169"/>
                </a:solidFill>
              </a:rPr>
              <a:t>22</a:t>
            </a:r>
          </a:p>
        </p:txBody>
      </p:sp>
      <p:sp>
        <p:nvSpPr>
          <p:cNvPr id="3181" name="TextBox 3180"/>
          <p:cNvSpPr txBox="1"/>
          <p:nvPr/>
        </p:nvSpPr>
        <p:spPr>
          <a:xfrm>
            <a:off x="8503680" y="5725964"/>
            <a:ext cx="393056" cy="318100"/>
          </a:xfrm>
          <a:prstGeom prst="rect">
            <a:avLst/>
          </a:prstGeom>
          <a:noFill/>
        </p:spPr>
        <p:txBody>
          <a:bodyPr wrap="none" rtlCol="0">
            <a:spAutoFit/>
          </a:bodyPr>
          <a:lstStyle/>
          <a:p>
            <a:pPr algn="ctr" defTabSz="609585"/>
            <a:r>
              <a:rPr lang="en-GB" sz="1467" dirty="0">
                <a:solidFill>
                  <a:srgbClr val="596169"/>
                </a:solidFill>
              </a:rPr>
              <a:t>24</a:t>
            </a:r>
          </a:p>
        </p:txBody>
      </p:sp>
      <p:grpSp>
        <p:nvGrpSpPr>
          <p:cNvPr id="5" name="Group 958"/>
          <p:cNvGrpSpPr/>
          <p:nvPr/>
        </p:nvGrpSpPr>
        <p:grpSpPr>
          <a:xfrm>
            <a:off x="4449720" y="2531131"/>
            <a:ext cx="4132534" cy="2766619"/>
            <a:chOff x="3599272" y="1914955"/>
            <a:chExt cx="4596051" cy="3036421"/>
          </a:xfrm>
        </p:grpSpPr>
        <p:grpSp>
          <p:nvGrpSpPr>
            <p:cNvPr id="6" name="Group 956"/>
            <p:cNvGrpSpPr/>
            <p:nvPr/>
          </p:nvGrpSpPr>
          <p:grpSpPr>
            <a:xfrm>
              <a:off x="3599272" y="1914955"/>
              <a:ext cx="4596051" cy="3036421"/>
              <a:chOff x="3599272" y="1914955"/>
              <a:chExt cx="4596051" cy="3036421"/>
            </a:xfrm>
          </p:grpSpPr>
          <p:sp>
            <p:nvSpPr>
              <p:cNvPr id="3233" name="Line 123"/>
              <p:cNvSpPr>
                <a:spLocks noChangeShapeType="1"/>
              </p:cNvSpPr>
              <p:nvPr/>
            </p:nvSpPr>
            <p:spPr bwMode="auto">
              <a:xfrm>
                <a:off x="8119204" y="228829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4" name="Line 124"/>
              <p:cNvSpPr>
                <a:spLocks noChangeShapeType="1"/>
              </p:cNvSpPr>
              <p:nvPr/>
            </p:nvSpPr>
            <p:spPr bwMode="auto">
              <a:xfrm>
                <a:off x="8119204" y="1983823"/>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5" name="Line 125"/>
              <p:cNvSpPr>
                <a:spLocks noChangeShapeType="1"/>
              </p:cNvSpPr>
              <p:nvPr/>
            </p:nvSpPr>
            <p:spPr bwMode="auto">
              <a:xfrm>
                <a:off x="8151826" y="1983823"/>
                <a:ext cx="0" cy="30447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6" name="Line 127"/>
              <p:cNvSpPr>
                <a:spLocks noChangeShapeType="1"/>
              </p:cNvSpPr>
              <p:nvPr/>
            </p:nvSpPr>
            <p:spPr bwMode="auto">
              <a:xfrm>
                <a:off x="7923474" y="221942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7" name="Line 128"/>
              <p:cNvSpPr>
                <a:spLocks noChangeShapeType="1"/>
              </p:cNvSpPr>
              <p:nvPr/>
            </p:nvSpPr>
            <p:spPr bwMode="auto">
              <a:xfrm>
                <a:off x="7923474" y="191495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8" name="Line 129"/>
              <p:cNvSpPr>
                <a:spLocks noChangeShapeType="1"/>
              </p:cNvSpPr>
              <p:nvPr/>
            </p:nvSpPr>
            <p:spPr bwMode="auto">
              <a:xfrm>
                <a:off x="7956096" y="1914955"/>
                <a:ext cx="0" cy="30447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9" name="Line 131"/>
              <p:cNvSpPr>
                <a:spLocks noChangeShapeType="1"/>
              </p:cNvSpPr>
              <p:nvPr/>
            </p:nvSpPr>
            <p:spPr bwMode="auto">
              <a:xfrm>
                <a:off x="7727743" y="219767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0" name="Line 132"/>
              <p:cNvSpPr>
                <a:spLocks noChangeShapeType="1"/>
              </p:cNvSpPr>
              <p:nvPr/>
            </p:nvSpPr>
            <p:spPr bwMode="auto">
              <a:xfrm>
                <a:off x="7727743" y="194032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1" name="Line 133"/>
              <p:cNvSpPr>
                <a:spLocks noChangeShapeType="1"/>
              </p:cNvSpPr>
              <p:nvPr/>
            </p:nvSpPr>
            <p:spPr bwMode="auto">
              <a:xfrm>
                <a:off x="7763990" y="1940327"/>
                <a:ext cx="0" cy="25734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2" name="Line 135"/>
              <p:cNvSpPr>
                <a:spLocks noChangeShapeType="1"/>
              </p:cNvSpPr>
              <p:nvPr/>
            </p:nvSpPr>
            <p:spPr bwMode="auto">
              <a:xfrm>
                <a:off x="7532013" y="221580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3" name="Line 136"/>
              <p:cNvSpPr>
                <a:spLocks noChangeShapeType="1"/>
              </p:cNvSpPr>
              <p:nvPr/>
            </p:nvSpPr>
            <p:spPr bwMode="auto">
              <a:xfrm>
                <a:off x="7532013" y="1987448"/>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4" name="Line 137"/>
              <p:cNvSpPr>
                <a:spLocks noChangeShapeType="1"/>
              </p:cNvSpPr>
              <p:nvPr/>
            </p:nvSpPr>
            <p:spPr bwMode="auto">
              <a:xfrm>
                <a:off x="7564633" y="1987448"/>
                <a:ext cx="0" cy="228353"/>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5" name="Line 139"/>
              <p:cNvSpPr>
                <a:spLocks noChangeShapeType="1"/>
              </p:cNvSpPr>
              <p:nvPr/>
            </p:nvSpPr>
            <p:spPr bwMode="auto">
              <a:xfrm>
                <a:off x="7332656" y="229554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6" name="Line 140"/>
              <p:cNvSpPr>
                <a:spLocks noChangeShapeType="1"/>
              </p:cNvSpPr>
              <p:nvPr/>
            </p:nvSpPr>
            <p:spPr bwMode="auto">
              <a:xfrm>
                <a:off x="7332656" y="206356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7" name="Line 141"/>
              <p:cNvSpPr>
                <a:spLocks noChangeShapeType="1"/>
              </p:cNvSpPr>
              <p:nvPr/>
            </p:nvSpPr>
            <p:spPr bwMode="auto">
              <a:xfrm>
                <a:off x="7365278" y="2063565"/>
                <a:ext cx="0" cy="231977"/>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8" name="Line 143"/>
              <p:cNvSpPr>
                <a:spLocks noChangeShapeType="1"/>
              </p:cNvSpPr>
              <p:nvPr/>
            </p:nvSpPr>
            <p:spPr bwMode="auto">
              <a:xfrm>
                <a:off x="7136926" y="237890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49" name="Line 144"/>
              <p:cNvSpPr>
                <a:spLocks noChangeShapeType="1"/>
              </p:cNvSpPr>
              <p:nvPr/>
            </p:nvSpPr>
            <p:spPr bwMode="auto">
              <a:xfrm>
                <a:off x="7136926" y="220492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0" name="Line 145"/>
              <p:cNvSpPr>
                <a:spLocks noChangeShapeType="1"/>
              </p:cNvSpPr>
              <p:nvPr/>
            </p:nvSpPr>
            <p:spPr bwMode="auto">
              <a:xfrm>
                <a:off x="7169548" y="2204926"/>
                <a:ext cx="0" cy="173983"/>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1" name="Line 147"/>
              <p:cNvSpPr>
                <a:spLocks noChangeShapeType="1"/>
              </p:cNvSpPr>
              <p:nvPr/>
            </p:nvSpPr>
            <p:spPr bwMode="auto">
              <a:xfrm>
                <a:off x="6944820" y="240790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2" name="Line 148"/>
              <p:cNvSpPr>
                <a:spLocks noChangeShapeType="1"/>
              </p:cNvSpPr>
              <p:nvPr/>
            </p:nvSpPr>
            <p:spPr bwMode="auto">
              <a:xfrm>
                <a:off x="6944820" y="217592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3" name="Line 149"/>
              <p:cNvSpPr>
                <a:spLocks noChangeShapeType="1"/>
              </p:cNvSpPr>
              <p:nvPr/>
            </p:nvSpPr>
            <p:spPr bwMode="auto">
              <a:xfrm>
                <a:off x="6977442" y="2175929"/>
                <a:ext cx="0" cy="231977"/>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4" name="Line 151"/>
              <p:cNvSpPr>
                <a:spLocks noChangeShapeType="1"/>
              </p:cNvSpPr>
              <p:nvPr/>
            </p:nvSpPr>
            <p:spPr bwMode="auto">
              <a:xfrm>
                <a:off x="6745465" y="234991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5" name="Line 152"/>
              <p:cNvSpPr>
                <a:spLocks noChangeShapeType="1"/>
              </p:cNvSpPr>
              <p:nvPr/>
            </p:nvSpPr>
            <p:spPr bwMode="auto">
              <a:xfrm>
                <a:off x="6745465" y="211431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6" name="Line 153"/>
              <p:cNvSpPr>
                <a:spLocks noChangeShapeType="1"/>
              </p:cNvSpPr>
              <p:nvPr/>
            </p:nvSpPr>
            <p:spPr bwMode="auto">
              <a:xfrm>
                <a:off x="6778085" y="2114311"/>
                <a:ext cx="0" cy="23560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7" name="Line 155"/>
              <p:cNvSpPr>
                <a:spLocks noChangeShapeType="1"/>
              </p:cNvSpPr>
              <p:nvPr/>
            </p:nvSpPr>
            <p:spPr bwMode="auto">
              <a:xfrm>
                <a:off x="6546108" y="230279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8" name="Line 156"/>
              <p:cNvSpPr>
                <a:spLocks noChangeShapeType="1"/>
              </p:cNvSpPr>
              <p:nvPr/>
            </p:nvSpPr>
            <p:spPr bwMode="auto">
              <a:xfrm>
                <a:off x="6546108" y="206719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59" name="Line 157"/>
              <p:cNvSpPr>
                <a:spLocks noChangeShapeType="1"/>
              </p:cNvSpPr>
              <p:nvPr/>
            </p:nvSpPr>
            <p:spPr bwMode="auto">
              <a:xfrm>
                <a:off x="6582355" y="2067190"/>
                <a:ext cx="0" cy="23560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0" name="Line 159"/>
              <p:cNvSpPr>
                <a:spLocks noChangeShapeType="1"/>
              </p:cNvSpPr>
              <p:nvPr/>
            </p:nvSpPr>
            <p:spPr bwMode="auto">
              <a:xfrm>
                <a:off x="6350378" y="223029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1" name="Line 160"/>
              <p:cNvSpPr>
                <a:spLocks noChangeShapeType="1"/>
              </p:cNvSpPr>
              <p:nvPr/>
            </p:nvSpPr>
            <p:spPr bwMode="auto">
              <a:xfrm>
                <a:off x="6350378" y="199469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2" name="Line 161"/>
              <p:cNvSpPr>
                <a:spLocks noChangeShapeType="1"/>
              </p:cNvSpPr>
              <p:nvPr/>
            </p:nvSpPr>
            <p:spPr bwMode="auto">
              <a:xfrm>
                <a:off x="6383000" y="1994697"/>
                <a:ext cx="0" cy="23560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3" name="Line 163"/>
              <p:cNvSpPr>
                <a:spLocks noChangeShapeType="1"/>
              </p:cNvSpPr>
              <p:nvPr/>
            </p:nvSpPr>
            <p:spPr bwMode="auto">
              <a:xfrm>
                <a:off x="6158272" y="219042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4" name="Line 164"/>
              <p:cNvSpPr>
                <a:spLocks noChangeShapeType="1"/>
              </p:cNvSpPr>
              <p:nvPr/>
            </p:nvSpPr>
            <p:spPr bwMode="auto">
              <a:xfrm>
                <a:off x="6158272" y="198019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5" name="Line 165"/>
              <p:cNvSpPr>
                <a:spLocks noChangeShapeType="1"/>
              </p:cNvSpPr>
              <p:nvPr/>
            </p:nvSpPr>
            <p:spPr bwMode="auto">
              <a:xfrm>
                <a:off x="6190894" y="1980199"/>
                <a:ext cx="0" cy="21022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6" name="Line 167"/>
              <p:cNvSpPr>
                <a:spLocks noChangeShapeType="1"/>
              </p:cNvSpPr>
              <p:nvPr/>
            </p:nvSpPr>
            <p:spPr bwMode="auto">
              <a:xfrm>
                <a:off x="5958917" y="228829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7" name="Line 168"/>
              <p:cNvSpPr>
                <a:spLocks noChangeShapeType="1"/>
              </p:cNvSpPr>
              <p:nvPr/>
            </p:nvSpPr>
            <p:spPr bwMode="auto">
              <a:xfrm>
                <a:off x="5958917" y="202731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8" name="Line 169"/>
              <p:cNvSpPr>
                <a:spLocks noChangeShapeType="1"/>
              </p:cNvSpPr>
              <p:nvPr/>
            </p:nvSpPr>
            <p:spPr bwMode="auto">
              <a:xfrm>
                <a:off x="5991538" y="2027319"/>
                <a:ext cx="0" cy="26097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69" name="Line 171"/>
              <p:cNvSpPr>
                <a:spLocks noChangeShapeType="1"/>
              </p:cNvSpPr>
              <p:nvPr/>
            </p:nvSpPr>
            <p:spPr bwMode="auto">
              <a:xfrm>
                <a:off x="5763185" y="230279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0" name="Line 172"/>
              <p:cNvSpPr>
                <a:spLocks noChangeShapeType="1"/>
              </p:cNvSpPr>
              <p:nvPr/>
            </p:nvSpPr>
            <p:spPr bwMode="auto">
              <a:xfrm>
                <a:off x="5763185" y="200557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1" name="Line 173"/>
              <p:cNvSpPr>
                <a:spLocks noChangeShapeType="1"/>
              </p:cNvSpPr>
              <p:nvPr/>
            </p:nvSpPr>
            <p:spPr bwMode="auto">
              <a:xfrm>
                <a:off x="5799431" y="2005571"/>
                <a:ext cx="0" cy="29722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2" name="Line 175"/>
              <p:cNvSpPr>
                <a:spLocks noChangeShapeType="1"/>
              </p:cNvSpPr>
              <p:nvPr/>
            </p:nvSpPr>
            <p:spPr bwMode="auto">
              <a:xfrm>
                <a:off x="5567454" y="226292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3" name="Line 176"/>
              <p:cNvSpPr>
                <a:spLocks noChangeShapeType="1"/>
              </p:cNvSpPr>
              <p:nvPr/>
            </p:nvSpPr>
            <p:spPr bwMode="auto">
              <a:xfrm>
                <a:off x="5567454" y="199832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4" name="Line 177"/>
              <p:cNvSpPr>
                <a:spLocks noChangeShapeType="1"/>
              </p:cNvSpPr>
              <p:nvPr/>
            </p:nvSpPr>
            <p:spPr bwMode="auto">
              <a:xfrm>
                <a:off x="5603701" y="1998321"/>
                <a:ext cx="0" cy="26459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5" name="Line 179"/>
              <p:cNvSpPr>
                <a:spLocks noChangeShapeType="1"/>
              </p:cNvSpPr>
              <p:nvPr/>
            </p:nvSpPr>
            <p:spPr bwMode="auto">
              <a:xfrm>
                <a:off x="5371724" y="221580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6" name="Line 180"/>
              <p:cNvSpPr>
                <a:spLocks noChangeShapeType="1"/>
              </p:cNvSpPr>
              <p:nvPr/>
            </p:nvSpPr>
            <p:spPr bwMode="auto">
              <a:xfrm>
                <a:off x="5371724" y="196207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7" name="Line 181"/>
              <p:cNvSpPr>
                <a:spLocks noChangeShapeType="1"/>
              </p:cNvSpPr>
              <p:nvPr/>
            </p:nvSpPr>
            <p:spPr bwMode="auto">
              <a:xfrm>
                <a:off x="5404346" y="1962076"/>
                <a:ext cx="0" cy="25372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8" name="Line 183"/>
              <p:cNvSpPr>
                <a:spLocks noChangeShapeType="1"/>
              </p:cNvSpPr>
              <p:nvPr/>
            </p:nvSpPr>
            <p:spPr bwMode="auto">
              <a:xfrm>
                <a:off x="5168743" y="2215800"/>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79" name="Line 184"/>
              <p:cNvSpPr>
                <a:spLocks noChangeShapeType="1"/>
              </p:cNvSpPr>
              <p:nvPr/>
            </p:nvSpPr>
            <p:spPr bwMode="auto">
              <a:xfrm>
                <a:off x="5168743" y="1962076"/>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0" name="Line 185"/>
              <p:cNvSpPr>
                <a:spLocks noChangeShapeType="1"/>
              </p:cNvSpPr>
              <p:nvPr/>
            </p:nvSpPr>
            <p:spPr bwMode="auto">
              <a:xfrm>
                <a:off x="5201365" y="1962076"/>
                <a:ext cx="0" cy="25372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1" name="Line 187"/>
              <p:cNvSpPr>
                <a:spLocks noChangeShapeType="1"/>
              </p:cNvSpPr>
              <p:nvPr/>
            </p:nvSpPr>
            <p:spPr bwMode="auto">
              <a:xfrm>
                <a:off x="4980261" y="230279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2" name="Line 188"/>
              <p:cNvSpPr>
                <a:spLocks noChangeShapeType="1"/>
              </p:cNvSpPr>
              <p:nvPr/>
            </p:nvSpPr>
            <p:spPr bwMode="auto">
              <a:xfrm>
                <a:off x="4980261" y="204906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3" name="Line 189"/>
              <p:cNvSpPr>
                <a:spLocks noChangeShapeType="1"/>
              </p:cNvSpPr>
              <p:nvPr/>
            </p:nvSpPr>
            <p:spPr bwMode="auto">
              <a:xfrm>
                <a:off x="5016508" y="2049066"/>
                <a:ext cx="0" cy="25372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4" name="Line 191"/>
              <p:cNvSpPr>
                <a:spLocks noChangeShapeType="1"/>
              </p:cNvSpPr>
              <p:nvPr/>
            </p:nvSpPr>
            <p:spPr bwMode="auto">
              <a:xfrm>
                <a:off x="4784531" y="237528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5" name="Line 192"/>
              <p:cNvSpPr>
                <a:spLocks noChangeShapeType="1"/>
              </p:cNvSpPr>
              <p:nvPr/>
            </p:nvSpPr>
            <p:spPr bwMode="auto">
              <a:xfrm>
                <a:off x="4784531" y="216143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6" name="Line 193"/>
              <p:cNvSpPr>
                <a:spLocks noChangeShapeType="1"/>
              </p:cNvSpPr>
              <p:nvPr/>
            </p:nvSpPr>
            <p:spPr bwMode="auto">
              <a:xfrm>
                <a:off x="4817153" y="2161431"/>
                <a:ext cx="0" cy="213854"/>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7" name="Line 195"/>
              <p:cNvSpPr>
                <a:spLocks noChangeShapeType="1"/>
              </p:cNvSpPr>
              <p:nvPr/>
            </p:nvSpPr>
            <p:spPr bwMode="auto">
              <a:xfrm>
                <a:off x="4585176" y="2411531"/>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8" name="Line 196"/>
              <p:cNvSpPr>
                <a:spLocks noChangeShapeType="1"/>
              </p:cNvSpPr>
              <p:nvPr/>
            </p:nvSpPr>
            <p:spPr bwMode="auto">
              <a:xfrm>
                <a:off x="4585176" y="2161431"/>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89" name="Line 197"/>
              <p:cNvSpPr>
                <a:spLocks noChangeShapeType="1"/>
              </p:cNvSpPr>
              <p:nvPr/>
            </p:nvSpPr>
            <p:spPr bwMode="auto">
              <a:xfrm>
                <a:off x="4617798" y="2161431"/>
                <a:ext cx="0" cy="25010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0" name="Line 199"/>
              <p:cNvSpPr>
                <a:spLocks noChangeShapeType="1"/>
              </p:cNvSpPr>
              <p:nvPr/>
            </p:nvSpPr>
            <p:spPr bwMode="auto">
              <a:xfrm>
                <a:off x="4385819" y="240065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1" name="Line 200"/>
              <p:cNvSpPr>
                <a:spLocks noChangeShapeType="1"/>
              </p:cNvSpPr>
              <p:nvPr/>
            </p:nvSpPr>
            <p:spPr bwMode="auto">
              <a:xfrm>
                <a:off x="4385819" y="213605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2" name="Line 201"/>
              <p:cNvSpPr>
                <a:spLocks noChangeShapeType="1"/>
              </p:cNvSpPr>
              <p:nvPr/>
            </p:nvSpPr>
            <p:spPr bwMode="auto">
              <a:xfrm>
                <a:off x="4418442" y="2136059"/>
                <a:ext cx="0" cy="26459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3" name="Line 203"/>
              <p:cNvSpPr>
                <a:spLocks noChangeShapeType="1"/>
              </p:cNvSpPr>
              <p:nvPr/>
            </p:nvSpPr>
            <p:spPr bwMode="auto">
              <a:xfrm>
                <a:off x="4190089" y="240065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4" name="Line 204"/>
              <p:cNvSpPr>
                <a:spLocks noChangeShapeType="1"/>
              </p:cNvSpPr>
              <p:nvPr/>
            </p:nvSpPr>
            <p:spPr bwMode="auto">
              <a:xfrm>
                <a:off x="4190089" y="213605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5" name="Line 206"/>
              <p:cNvSpPr>
                <a:spLocks noChangeShapeType="1"/>
              </p:cNvSpPr>
              <p:nvPr/>
            </p:nvSpPr>
            <p:spPr bwMode="auto">
              <a:xfrm>
                <a:off x="4226336" y="2136059"/>
                <a:ext cx="0" cy="26459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6" name="Line 208"/>
              <p:cNvSpPr>
                <a:spLocks noChangeShapeType="1"/>
              </p:cNvSpPr>
              <p:nvPr/>
            </p:nvSpPr>
            <p:spPr bwMode="auto">
              <a:xfrm>
                <a:off x="3994358" y="2389783"/>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7" name="Line 209"/>
              <p:cNvSpPr>
                <a:spLocks noChangeShapeType="1"/>
              </p:cNvSpPr>
              <p:nvPr/>
            </p:nvSpPr>
            <p:spPr bwMode="auto">
              <a:xfrm>
                <a:off x="3994358" y="214330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8" name="Line 210"/>
              <p:cNvSpPr>
                <a:spLocks noChangeShapeType="1"/>
              </p:cNvSpPr>
              <p:nvPr/>
            </p:nvSpPr>
            <p:spPr bwMode="auto">
              <a:xfrm>
                <a:off x="4026981" y="2143307"/>
                <a:ext cx="0" cy="246476"/>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99" name="Line 212"/>
              <p:cNvSpPr>
                <a:spLocks noChangeShapeType="1"/>
              </p:cNvSpPr>
              <p:nvPr/>
            </p:nvSpPr>
            <p:spPr bwMode="auto">
              <a:xfrm>
                <a:off x="3795004" y="237890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0" name="Line 213"/>
              <p:cNvSpPr>
                <a:spLocks noChangeShapeType="1"/>
              </p:cNvSpPr>
              <p:nvPr/>
            </p:nvSpPr>
            <p:spPr bwMode="auto">
              <a:xfrm>
                <a:off x="3795004" y="211068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1" name="Line 214"/>
              <p:cNvSpPr>
                <a:spLocks noChangeShapeType="1"/>
              </p:cNvSpPr>
              <p:nvPr/>
            </p:nvSpPr>
            <p:spPr bwMode="auto">
              <a:xfrm>
                <a:off x="3827624" y="2110685"/>
                <a:ext cx="0" cy="268224"/>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2" name="Line 216"/>
              <p:cNvSpPr>
                <a:spLocks noChangeShapeType="1"/>
              </p:cNvSpPr>
              <p:nvPr/>
            </p:nvSpPr>
            <p:spPr bwMode="auto">
              <a:xfrm>
                <a:off x="3599272" y="237166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3" name="Line 217"/>
              <p:cNvSpPr>
                <a:spLocks noChangeShapeType="1"/>
              </p:cNvSpPr>
              <p:nvPr/>
            </p:nvSpPr>
            <p:spPr bwMode="auto">
              <a:xfrm>
                <a:off x="3599272" y="207081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4" name="Line 218"/>
              <p:cNvSpPr>
                <a:spLocks noChangeShapeType="1"/>
              </p:cNvSpPr>
              <p:nvPr/>
            </p:nvSpPr>
            <p:spPr bwMode="auto">
              <a:xfrm>
                <a:off x="3631894" y="2070814"/>
                <a:ext cx="0" cy="300846"/>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5" name="Freeform 219"/>
              <p:cNvSpPr>
                <a:spLocks/>
              </p:cNvSpPr>
              <p:nvPr/>
            </p:nvSpPr>
            <p:spPr bwMode="auto">
              <a:xfrm>
                <a:off x="3631894" y="2067190"/>
                <a:ext cx="4519933" cy="224728"/>
              </a:xfrm>
              <a:custGeom>
                <a:avLst/>
                <a:gdLst>
                  <a:gd name="T0" fmla="*/ 0 w 2494"/>
                  <a:gd name="T1" fmla="*/ 84 h 124"/>
                  <a:gd name="T2" fmla="*/ 108 w 2494"/>
                  <a:gd name="T3" fmla="*/ 98 h 124"/>
                  <a:gd name="T4" fmla="*/ 218 w 2494"/>
                  <a:gd name="T5" fmla="*/ 110 h 124"/>
                  <a:gd name="T6" fmla="*/ 328 w 2494"/>
                  <a:gd name="T7" fmla="*/ 110 h 124"/>
                  <a:gd name="T8" fmla="*/ 434 w 2494"/>
                  <a:gd name="T9" fmla="*/ 110 h 124"/>
                  <a:gd name="T10" fmla="*/ 544 w 2494"/>
                  <a:gd name="T11" fmla="*/ 120 h 124"/>
                  <a:gd name="T12" fmla="*/ 654 w 2494"/>
                  <a:gd name="T13" fmla="*/ 110 h 124"/>
                  <a:gd name="T14" fmla="*/ 764 w 2494"/>
                  <a:gd name="T15" fmla="*/ 58 h 124"/>
                  <a:gd name="T16" fmla="*/ 866 w 2494"/>
                  <a:gd name="T17" fmla="*/ 12 h 124"/>
                  <a:gd name="T18" fmla="*/ 978 w 2494"/>
                  <a:gd name="T19" fmla="*/ 12 h 124"/>
                  <a:gd name="T20" fmla="*/ 1088 w 2494"/>
                  <a:gd name="T21" fmla="*/ 34 h 124"/>
                  <a:gd name="T22" fmla="*/ 1196 w 2494"/>
                  <a:gd name="T23" fmla="*/ 48 h 124"/>
                  <a:gd name="T24" fmla="*/ 1302 w 2494"/>
                  <a:gd name="T25" fmla="*/ 50 h 124"/>
                  <a:gd name="T26" fmla="*/ 1412 w 2494"/>
                  <a:gd name="T27" fmla="*/ 10 h 124"/>
                  <a:gd name="T28" fmla="*/ 1520 w 2494"/>
                  <a:gd name="T29" fmla="*/ 26 h 124"/>
                  <a:gd name="T30" fmla="*/ 1628 w 2494"/>
                  <a:gd name="T31" fmla="*/ 64 h 124"/>
                  <a:gd name="T32" fmla="*/ 1736 w 2494"/>
                  <a:gd name="T33" fmla="*/ 90 h 124"/>
                  <a:gd name="T34" fmla="*/ 1846 w 2494"/>
                  <a:gd name="T35" fmla="*/ 124 h 124"/>
                  <a:gd name="T36" fmla="*/ 1952 w 2494"/>
                  <a:gd name="T37" fmla="*/ 124 h 124"/>
                  <a:gd name="T38" fmla="*/ 2060 w 2494"/>
                  <a:gd name="T39" fmla="*/ 62 h 124"/>
                  <a:gd name="T40" fmla="*/ 2172 w 2494"/>
                  <a:gd name="T41" fmla="*/ 20 h 124"/>
                  <a:gd name="T42" fmla="*/ 2280 w 2494"/>
                  <a:gd name="T43" fmla="*/ 0 h 124"/>
                  <a:gd name="T44" fmla="*/ 2386 w 2494"/>
                  <a:gd name="T45" fmla="*/ 0 h 124"/>
                  <a:gd name="T46" fmla="*/ 2494 w 2494"/>
                  <a:gd name="T47"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4" h="124">
                    <a:moveTo>
                      <a:pt x="0" y="84"/>
                    </a:moveTo>
                    <a:lnTo>
                      <a:pt x="108" y="98"/>
                    </a:lnTo>
                    <a:lnTo>
                      <a:pt x="218" y="110"/>
                    </a:lnTo>
                    <a:lnTo>
                      <a:pt x="328" y="110"/>
                    </a:lnTo>
                    <a:lnTo>
                      <a:pt x="434" y="110"/>
                    </a:lnTo>
                    <a:lnTo>
                      <a:pt x="544" y="120"/>
                    </a:lnTo>
                    <a:lnTo>
                      <a:pt x="654" y="110"/>
                    </a:lnTo>
                    <a:lnTo>
                      <a:pt x="764" y="58"/>
                    </a:lnTo>
                    <a:lnTo>
                      <a:pt x="866" y="12"/>
                    </a:lnTo>
                    <a:lnTo>
                      <a:pt x="978" y="12"/>
                    </a:lnTo>
                    <a:lnTo>
                      <a:pt x="1088" y="34"/>
                    </a:lnTo>
                    <a:lnTo>
                      <a:pt x="1196" y="48"/>
                    </a:lnTo>
                    <a:lnTo>
                      <a:pt x="1302" y="50"/>
                    </a:lnTo>
                    <a:lnTo>
                      <a:pt x="1412" y="10"/>
                    </a:lnTo>
                    <a:lnTo>
                      <a:pt x="1520" y="26"/>
                    </a:lnTo>
                    <a:lnTo>
                      <a:pt x="1628" y="64"/>
                    </a:lnTo>
                    <a:lnTo>
                      <a:pt x="1736" y="90"/>
                    </a:lnTo>
                    <a:lnTo>
                      <a:pt x="1846" y="124"/>
                    </a:lnTo>
                    <a:lnTo>
                      <a:pt x="1952" y="124"/>
                    </a:lnTo>
                    <a:lnTo>
                      <a:pt x="2060" y="62"/>
                    </a:lnTo>
                    <a:lnTo>
                      <a:pt x="2172" y="20"/>
                    </a:lnTo>
                    <a:lnTo>
                      <a:pt x="2280" y="0"/>
                    </a:lnTo>
                    <a:lnTo>
                      <a:pt x="2386" y="0"/>
                    </a:lnTo>
                    <a:lnTo>
                      <a:pt x="2494" y="38"/>
                    </a:lnTo>
                  </a:path>
                </a:pathLst>
              </a:custGeom>
              <a:noFill/>
              <a:ln w="19050"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6" name="Line 898"/>
              <p:cNvSpPr>
                <a:spLocks noChangeShapeType="1"/>
              </p:cNvSpPr>
              <p:nvPr/>
            </p:nvSpPr>
            <p:spPr bwMode="auto">
              <a:xfrm>
                <a:off x="8126454" y="462515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7" name="Line 899"/>
              <p:cNvSpPr>
                <a:spLocks noChangeShapeType="1"/>
              </p:cNvSpPr>
              <p:nvPr/>
            </p:nvSpPr>
            <p:spPr bwMode="auto">
              <a:xfrm>
                <a:off x="8126454" y="435331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8" name="Line 900"/>
              <p:cNvSpPr>
                <a:spLocks noChangeShapeType="1"/>
              </p:cNvSpPr>
              <p:nvPr/>
            </p:nvSpPr>
            <p:spPr bwMode="auto">
              <a:xfrm>
                <a:off x="8159075" y="4353311"/>
                <a:ext cx="0" cy="271848"/>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09" name="Line 902"/>
              <p:cNvSpPr>
                <a:spLocks noChangeShapeType="1"/>
              </p:cNvSpPr>
              <p:nvPr/>
            </p:nvSpPr>
            <p:spPr bwMode="auto">
              <a:xfrm>
                <a:off x="7927098" y="461066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0" name="Line 903"/>
              <p:cNvSpPr>
                <a:spLocks noChangeShapeType="1"/>
              </p:cNvSpPr>
              <p:nvPr/>
            </p:nvSpPr>
            <p:spPr bwMode="auto">
              <a:xfrm>
                <a:off x="7927098" y="429531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1" name="Line 904"/>
              <p:cNvSpPr>
                <a:spLocks noChangeShapeType="1"/>
              </p:cNvSpPr>
              <p:nvPr/>
            </p:nvSpPr>
            <p:spPr bwMode="auto">
              <a:xfrm>
                <a:off x="7959720" y="4295317"/>
                <a:ext cx="0" cy="315343"/>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2" name="Line 906"/>
              <p:cNvSpPr>
                <a:spLocks noChangeShapeType="1"/>
              </p:cNvSpPr>
              <p:nvPr/>
            </p:nvSpPr>
            <p:spPr bwMode="auto">
              <a:xfrm>
                <a:off x="7731367" y="465778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3" name="Line 907"/>
              <p:cNvSpPr>
                <a:spLocks noChangeShapeType="1"/>
              </p:cNvSpPr>
              <p:nvPr/>
            </p:nvSpPr>
            <p:spPr bwMode="auto">
              <a:xfrm>
                <a:off x="7731367" y="4342438"/>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4" name="Line 908"/>
              <p:cNvSpPr>
                <a:spLocks noChangeShapeType="1"/>
              </p:cNvSpPr>
              <p:nvPr/>
            </p:nvSpPr>
            <p:spPr bwMode="auto">
              <a:xfrm>
                <a:off x="7767614" y="4342438"/>
                <a:ext cx="0" cy="315343"/>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5" name="Line 910"/>
              <p:cNvSpPr>
                <a:spLocks noChangeShapeType="1"/>
              </p:cNvSpPr>
              <p:nvPr/>
            </p:nvSpPr>
            <p:spPr bwMode="auto">
              <a:xfrm>
                <a:off x="7535637" y="469402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6" name="Line 911"/>
              <p:cNvSpPr>
                <a:spLocks noChangeShapeType="1"/>
              </p:cNvSpPr>
              <p:nvPr/>
            </p:nvSpPr>
            <p:spPr bwMode="auto">
              <a:xfrm>
                <a:off x="7535637" y="440043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7" name="Line 912"/>
              <p:cNvSpPr>
                <a:spLocks noChangeShapeType="1"/>
              </p:cNvSpPr>
              <p:nvPr/>
            </p:nvSpPr>
            <p:spPr bwMode="auto">
              <a:xfrm>
                <a:off x="7568259" y="4400432"/>
                <a:ext cx="0" cy="29359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8" name="Line 914"/>
              <p:cNvSpPr>
                <a:spLocks noChangeShapeType="1"/>
              </p:cNvSpPr>
              <p:nvPr/>
            </p:nvSpPr>
            <p:spPr bwMode="auto">
              <a:xfrm>
                <a:off x="7336282" y="4625159"/>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19" name="Line 915"/>
              <p:cNvSpPr>
                <a:spLocks noChangeShapeType="1"/>
              </p:cNvSpPr>
              <p:nvPr/>
            </p:nvSpPr>
            <p:spPr bwMode="auto">
              <a:xfrm>
                <a:off x="7336282" y="4353311"/>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0" name="Line 916"/>
              <p:cNvSpPr>
                <a:spLocks noChangeShapeType="1"/>
              </p:cNvSpPr>
              <p:nvPr/>
            </p:nvSpPr>
            <p:spPr bwMode="auto">
              <a:xfrm>
                <a:off x="7368903" y="4353311"/>
                <a:ext cx="0" cy="271848"/>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1" name="Line 918"/>
              <p:cNvSpPr>
                <a:spLocks noChangeShapeType="1"/>
              </p:cNvSpPr>
              <p:nvPr/>
            </p:nvSpPr>
            <p:spPr bwMode="auto">
              <a:xfrm>
                <a:off x="7144174" y="470127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2" name="Line 919"/>
              <p:cNvSpPr>
                <a:spLocks noChangeShapeType="1"/>
              </p:cNvSpPr>
              <p:nvPr/>
            </p:nvSpPr>
            <p:spPr bwMode="auto">
              <a:xfrm>
                <a:off x="7144174" y="446205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3" name="Line 920"/>
              <p:cNvSpPr>
                <a:spLocks noChangeShapeType="1"/>
              </p:cNvSpPr>
              <p:nvPr/>
            </p:nvSpPr>
            <p:spPr bwMode="auto">
              <a:xfrm>
                <a:off x="7180421" y="4462051"/>
                <a:ext cx="0" cy="239226"/>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4" name="Line 922"/>
              <p:cNvSpPr>
                <a:spLocks noChangeShapeType="1"/>
              </p:cNvSpPr>
              <p:nvPr/>
            </p:nvSpPr>
            <p:spPr bwMode="auto">
              <a:xfrm>
                <a:off x="6948444" y="4737523"/>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5" name="Line 923"/>
              <p:cNvSpPr>
                <a:spLocks noChangeShapeType="1"/>
              </p:cNvSpPr>
              <p:nvPr/>
            </p:nvSpPr>
            <p:spPr bwMode="auto">
              <a:xfrm>
                <a:off x="6948444" y="449467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6" name="Line 924"/>
              <p:cNvSpPr>
                <a:spLocks noChangeShapeType="1"/>
              </p:cNvSpPr>
              <p:nvPr/>
            </p:nvSpPr>
            <p:spPr bwMode="auto">
              <a:xfrm>
                <a:off x="6984691" y="4494671"/>
                <a:ext cx="0" cy="24285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7" name="Line 926"/>
              <p:cNvSpPr>
                <a:spLocks noChangeShapeType="1"/>
              </p:cNvSpPr>
              <p:nvPr/>
            </p:nvSpPr>
            <p:spPr bwMode="auto">
              <a:xfrm>
                <a:off x="6749089" y="4690403"/>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8" name="Line 927"/>
              <p:cNvSpPr>
                <a:spLocks noChangeShapeType="1"/>
              </p:cNvSpPr>
              <p:nvPr/>
            </p:nvSpPr>
            <p:spPr bwMode="auto">
              <a:xfrm>
                <a:off x="6749089" y="444755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29" name="Line 928"/>
              <p:cNvSpPr>
                <a:spLocks noChangeShapeType="1"/>
              </p:cNvSpPr>
              <p:nvPr/>
            </p:nvSpPr>
            <p:spPr bwMode="auto">
              <a:xfrm>
                <a:off x="6785336" y="4447552"/>
                <a:ext cx="0" cy="24285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0" name="Line 930"/>
              <p:cNvSpPr>
                <a:spLocks noChangeShapeType="1"/>
              </p:cNvSpPr>
              <p:nvPr/>
            </p:nvSpPr>
            <p:spPr bwMode="auto">
              <a:xfrm>
                <a:off x="6549733" y="471215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1" name="Line 931"/>
              <p:cNvSpPr>
                <a:spLocks noChangeShapeType="1"/>
              </p:cNvSpPr>
              <p:nvPr/>
            </p:nvSpPr>
            <p:spPr bwMode="auto">
              <a:xfrm>
                <a:off x="6549733" y="442580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2" name="Line 932"/>
              <p:cNvSpPr>
                <a:spLocks noChangeShapeType="1"/>
              </p:cNvSpPr>
              <p:nvPr/>
            </p:nvSpPr>
            <p:spPr bwMode="auto">
              <a:xfrm>
                <a:off x="6585979" y="4425804"/>
                <a:ext cx="0" cy="286347"/>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3" name="Line 934"/>
              <p:cNvSpPr>
                <a:spLocks noChangeShapeType="1"/>
              </p:cNvSpPr>
              <p:nvPr/>
            </p:nvSpPr>
            <p:spPr bwMode="auto">
              <a:xfrm>
                <a:off x="6357626" y="462515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4" name="Line 935"/>
              <p:cNvSpPr>
                <a:spLocks noChangeShapeType="1"/>
              </p:cNvSpPr>
              <p:nvPr/>
            </p:nvSpPr>
            <p:spPr bwMode="auto">
              <a:xfrm>
                <a:off x="6357626" y="429531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5" name="Line 936"/>
              <p:cNvSpPr>
                <a:spLocks noChangeShapeType="1"/>
              </p:cNvSpPr>
              <p:nvPr/>
            </p:nvSpPr>
            <p:spPr bwMode="auto">
              <a:xfrm>
                <a:off x="6390249" y="4295317"/>
                <a:ext cx="0" cy="329842"/>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6" name="Line 938"/>
              <p:cNvSpPr>
                <a:spLocks noChangeShapeType="1"/>
              </p:cNvSpPr>
              <p:nvPr/>
            </p:nvSpPr>
            <p:spPr bwMode="auto">
              <a:xfrm>
                <a:off x="6165520" y="4549041"/>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7" name="Line 939"/>
              <p:cNvSpPr>
                <a:spLocks noChangeShapeType="1"/>
              </p:cNvSpPr>
              <p:nvPr/>
            </p:nvSpPr>
            <p:spPr bwMode="auto">
              <a:xfrm>
                <a:off x="6165520" y="4291692"/>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8" name="Line 940"/>
              <p:cNvSpPr>
                <a:spLocks noChangeShapeType="1"/>
              </p:cNvSpPr>
              <p:nvPr/>
            </p:nvSpPr>
            <p:spPr bwMode="auto">
              <a:xfrm>
                <a:off x="6198143" y="4291692"/>
                <a:ext cx="0" cy="25734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39" name="Line 942"/>
              <p:cNvSpPr>
                <a:spLocks noChangeShapeType="1"/>
              </p:cNvSpPr>
              <p:nvPr/>
            </p:nvSpPr>
            <p:spPr bwMode="auto">
              <a:xfrm>
                <a:off x="5962541" y="454179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0" name="Line 943"/>
              <p:cNvSpPr>
                <a:spLocks noChangeShapeType="1"/>
              </p:cNvSpPr>
              <p:nvPr/>
            </p:nvSpPr>
            <p:spPr bwMode="auto">
              <a:xfrm>
                <a:off x="5962541" y="430981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1" name="Line 944"/>
              <p:cNvSpPr>
                <a:spLocks noChangeShapeType="1"/>
              </p:cNvSpPr>
              <p:nvPr/>
            </p:nvSpPr>
            <p:spPr bwMode="auto">
              <a:xfrm>
                <a:off x="5995162" y="4309816"/>
                <a:ext cx="0" cy="231977"/>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2" name="Line 946"/>
              <p:cNvSpPr>
                <a:spLocks noChangeShapeType="1"/>
              </p:cNvSpPr>
              <p:nvPr/>
            </p:nvSpPr>
            <p:spPr bwMode="auto">
              <a:xfrm>
                <a:off x="5770435" y="4683153"/>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3" name="Line 947"/>
              <p:cNvSpPr>
                <a:spLocks noChangeShapeType="1"/>
              </p:cNvSpPr>
              <p:nvPr/>
            </p:nvSpPr>
            <p:spPr bwMode="auto">
              <a:xfrm>
                <a:off x="5770435" y="444755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4" name="Line 948"/>
              <p:cNvSpPr>
                <a:spLocks noChangeShapeType="1"/>
              </p:cNvSpPr>
              <p:nvPr/>
            </p:nvSpPr>
            <p:spPr bwMode="auto">
              <a:xfrm>
                <a:off x="5803056" y="4447552"/>
                <a:ext cx="0" cy="235601"/>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5" name="Line 950"/>
              <p:cNvSpPr>
                <a:spLocks noChangeShapeType="1"/>
              </p:cNvSpPr>
              <p:nvPr/>
            </p:nvSpPr>
            <p:spPr bwMode="auto">
              <a:xfrm>
                <a:off x="5571079" y="475202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6" name="Line 951"/>
              <p:cNvSpPr>
                <a:spLocks noChangeShapeType="1"/>
              </p:cNvSpPr>
              <p:nvPr/>
            </p:nvSpPr>
            <p:spPr bwMode="auto">
              <a:xfrm>
                <a:off x="5571079" y="452004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7" name="Line 952"/>
              <p:cNvSpPr>
                <a:spLocks noChangeShapeType="1"/>
              </p:cNvSpPr>
              <p:nvPr/>
            </p:nvSpPr>
            <p:spPr bwMode="auto">
              <a:xfrm>
                <a:off x="5607325" y="4520045"/>
                <a:ext cx="0" cy="231977"/>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8" name="Line 954"/>
              <p:cNvSpPr>
                <a:spLocks noChangeShapeType="1"/>
              </p:cNvSpPr>
              <p:nvPr/>
            </p:nvSpPr>
            <p:spPr bwMode="auto">
              <a:xfrm>
                <a:off x="5371724" y="4650532"/>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49" name="Line 955"/>
              <p:cNvSpPr>
                <a:spLocks noChangeShapeType="1"/>
              </p:cNvSpPr>
              <p:nvPr/>
            </p:nvSpPr>
            <p:spPr bwMode="auto">
              <a:xfrm>
                <a:off x="5371724" y="438955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0" name="Line 956"/>
              <p:cNvSpPr>
                <a:spLocks noChangeShapeType="1"/>
              </p:cNvSpPr>
              <p:nvPr/>
            </p:nvSpPr>
            <p:spPr bwMode="auto">
              <a:xfrm>
                <a:off x="5404346" y="4389557"/>
                <a:ext cx="0" cy="26097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1" name="Line 958"/>
              <p:cNvSpPr>
                <a:spLocks noChangeShapeType="1"/>
              </p:cNvSpPr>
              <p:nvPr/>
            </p:nvSpPr>
            <p:spPr bwMode="auto">
              <a:xfrm>
                <a:off x="5175993" y="4679528"/>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2" name="Line 959"/>
              <p:cNvSpPr>
                <a:spLocks noChangeShapeType="1"/>
              </p:cNvSpPr>
              <p:nvPr/>
            </p:nvSpPr>
            <p:spPr bwMode="auto">
              <a:xfrm>
                <a:off x="5175993" y="442218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3" name="Line 960"/>
              <p:cNvSpPr>
                <a:spLocks noChangeShapeType="1"/>
              </p:cNvSpPr>
              <p:nvPr/>
            </p:nvSpPr>
            <p:spPr bwMode="auto">
              <a:xfrm>
                <a:off x="5208614" y="4422180"/>
                <a:ext cx="0" cy="25734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4" name="Line 962"/>
              <p:cNvSpPr>
                <a:spLocks noChangeShapeType="1"/>
              </p:cNvSpPr>
              <p:nvPr/>
            </p:nvSpPr>
            <p:spPr bwMode="auto">
              <a:xfrm>
                <a:off x="4980261" y="4820889"/>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5" name="Line 963"/>
              <p:cNvSpPr>
                <a:spLocks noChangeShapeType="1"/>
              </p:cNvSpPr>
              <p:nvPr/>
            </p:nvSpPr>
            <p:spPr bwMode="auto">
              <a:xfrm>
                <a:off x="4980261" y="4621534"/>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6" name="Line 964"/>
              <p:cNvSpPr>
                <a:spLocks noChangeShapeType="1"/>
              </p:cNvSpPr>
              <p:nvPr/>
            </p:nvSpPr>
            <p:spPr bwMode="auto">
              <a:xfrm>
                <a:off x="5016508" y="4621534"/>
                <a:ext cx="0" cy="19935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7" name="Line 966"/>
              <p:cNvSpPr>
                <a:spLocks noChangeShapeType="1"/>
              </p:cNvSpPr>
              <p:nvPr/>
            </p:nvSpPr>
            <p:spPr bwMode="auto">
              <a:xfrm>
                <a:off x="4784531" y="492238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8" name="Line 967"/>
              <p:cNvSpPr>
                <a:spLocks noChangeShapeType="1"/>
              </p:cNvSpPr>
              <p:nvPr/>
            </p:nvSpPr>
            <p:spPr bwMode="auto">
              <a:xfrm>
                <a:off x="4784531" y="477014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59" name="Line 968"/>
              <p:cNvSpPr>
                <a:spLocks noChangeShapeType="1"/>
              </p:cNvSpPr>
              <p:nvPr/>
            </p:nvSpPr>
            <p:spPr bwMode="auto">
              <a:xfrm>
                <a:off x="4820777" y="4770145"/>
                <a:ext cx="0" cy="152235"/>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0" name="Line 970"/>
              <p:cNvSpPr>
                <a:spLocks noChangeShapeType="1"/>
              </p:cNvSpPr>
              <p:nvPr/>
            </p:nvSpPr>
            <p:spPr bwMode="auto">
              <a:xfrm>
                <a:off x="4588800" y="495137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1" name="Line 971"/>
              <p:cNvSpPr>
                <a:spLocks noChangeShapeType="1"/>
              </p:cNvSpPr>
              <p:nvPr/>
            </p:nvSpPr>
            <p:spPr bwMode="auto">
              <a:xfrm>
                <a:off x="4588800" y="474114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2" name="Line 972"/>
              <p:cNvSpPr>
                <a:spLocks noChangeShapeType="1"/>
              </p:cNvSpPr>
              <p:nvPr/>
            </p:nvSpPr>
            <p:spPr bwMode="auto">
              <a:xfrm>
                <a:off x="4621422" y="4741147"/>
                <a:ext cx="0" cy="210229"/>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3" name="Line 974"/>
              <p:cNvSpPr>
                <a:spLocks noChangeShapeType="1"/>
              </p:cNvSpPr>
              <p:nvPr/>
            </p:nvSpPr>
            <p:spPr bwMode="auto">
              <a:xfrm>
                <a:off x="4389445" y="4897006"/>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4" name="Line 975"/>
              <p:cNvSpPr>
                <a:spLocks noChangeShapeType="1"/>
              </p:cNvSpPr>
              <p:nvPr/>
            </p:nvSpPr>
            <p:spPr bwMode="auto">
              <a:xfrm>
                <a:off x="4389445" y="465778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5" name="Line 976"/>
              <p:cNvSpPr>
                <a:spLocks noChangeShapeType="1"/>
              </p:cNvSpPr>
              <p:nvPr/>
            </p:nvSpPr>
            <p:spPr bwMode="auto">
              <a:xfrm>
                <a:off x="4425690" y="4657781"/>
                <a:ext cx="0" cy="239226"/>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6" name="Line 978"/>
              <p:cNvSpPr>
                <a:spLocks noChangeShapeType="1"/>
              </p:cNvSpPr>
              <p:nvPr/>
            </p:nvSpPr>
            <p:spPr bwMode="auto">
              <a:xfrm>
                <a:off x="4197339" y="4842638"/>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7" name="Line 979"/>
              <p:cNvSpPr>
                <a:spLocks noChangeShapeType="1"/>
              </p:cNvSpPr>
              <p:nvPr/>
            </p:nvSpPr>
            <p:spPr bwMode="auto">
              <a:xfrm>
                <a:off x="4197339" y="4603411"/>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8" name="Line 980"/>
              <p:cNvSpPr>
                <a:spLocks noChangeShapeType="1"/>
              </p:cNvSpPr>
              <p:nvPr/>
            </p:nvSpPr>
            <p:spPr bwMode="auto">
              <a:xfrm>
                <a:off x="4233584" y="4603411"/>
                <a:ext cx="0" cy="239226"/>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69" name="Line 982"/>
              <p:cNvSpPr>
                <a:spLocks noChangeShapeType="1"/>
              </p:cNvSpPr>
              <p:nvPr/>
            </p:nvSpPr>
            <p:spPr bwMode="auto">
              <a:xfrm>
                <a:off x="3997983" y="4788268"/>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0" name="Line 983"/>
              <p:cNvSpPr>
                <a:spLocks noChangeShapeType="1"/>
              </p:cNvSpPr>
              <p:nvPr/>
            </p:nvSpPr>
            <p:spPr bwMode="auto">
              <a:xfrm>
                <a:off x="3997983" y="4563540"/>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1" name="Line 984"/>
              <p:cNvSpPr>
                <a:spLocks noChangeShapeType="1"/>
              </p:cNvSpPr>
              <p:nvPr/>
            </p:nvSpPr>
            <p:spPr bwMode="auto">
              <a:xfrm>
                <a:off x="4034229" y="4563540"/>
                <a:ext cx="0" cy="224728"/>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2" name="Line 986"/>
              <p:cNvSpPr>
                <a:spLocks noChangeShapeType="1"/>
              </p:cNvSpPr>
              <p:nvPr/>
            </p:nvSpPr>
            <p:spPr bwMode="auto">
              <a:xfrm>
                <a:off x="3802252" y="4715775"/>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3" name="Line 987"/>
              <p:cNvSpPr>
                <a:spLocks noChangeShapeType="1"/>
              </p:cNvSpPr>
              <p:nvPr/>
            </p:nvSpPr>
            <p:spPr bwMode="auto">
              <a:xfrm>
                <a:off x="3802252" y="4491047"/>
                <a:ext cx="68869"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4" name="Line 988"/>
              <p:cNvSpPr>
                <a:spLocks noChangeShapeType="1"/>
              </p:cNvSpPr>
              <p:nvPr/>
            </p:nvSpPr>
            <p:spPr bwMode="auto">
              <a:xfrm>
                <a:off x="3834875" y="4491047"/>
                <a:ext cx="0" cy="224728"/>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5" name="Line 990"/>
              <p:cNvSpPr>
                <a:spLocks noChangeShapeType="1"/>
              </p:cNvSpPr>
              <p:nvPr/>
            </p:nvSpPr>
            <p:spPr bwMode="auto">
              <a:xfrm>
                <a:off x="3610146" y="4639658"/>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6" name="Line 991"/>
              <p:cNvSpPr>
                <a:spLocks noChangeShapeType="1"/>
              </p:cNvSpPr>
              <p:nvPr/>
            </p:nvSpPr>
            <p:spPr bwMode="auto">
              <a:xfrm>
                <a:off x="3610146" y="4418554"/>
                <a:ext cx="65243"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7" name="Line 992"/>
              <p:cNvSpPr>
                <a:spLocks noChangeShapeType="1"/>
              </p:cNvSpPr>
              <p:nvPr/>
            </p:nvSpPr>
            <p:spPr bwMode="auto">
              <a:xfrm>
                <a:off x="3642768" y="4418554"/>
                <a:ext cx="0" cy="221104"/>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78" name="Freeform 993"/>
              <p:cNvSpPr>
                <a:spLocks/>
              </p:cNvSpPr>
              <p:nvPr/>
            </p:nvSpPr>
            <p:spPr bwMode="auto">
              <a:xfrm>
                <a:off x="3642768" y="4418554"/>
                <a:ext cx="4516308" cy="434957"/>
              </a:xfrm>
              <a:custGeom>
                <a:avLst/>
                <a:gdLst>
                  <a:gd name="T0" fmla="*/ 0 w 2492"/>
                  <a:gd name="T1" fmla="*/ 64 h 240"/>
                  <a:gd name="T2" fmla="*/ 106 w 2492"/>
                  <a:gd name="T3" fmla="*/ 106 h 240"/>
                  <a:gd name="T4" fmla="*/ 216 w 2492"/>
                  <a:gd name="T5" fmla="*/ 146 h 240"/>
                  <a:gd name="T6" fmla="*/ 326 w 2492"/>
                  <a:gd name="T7" fmla="*/ 168 h 240"/>
                  <a:gd name="T8" fmla="*/ 432 w 2492"/>
                  <a:gd name="T9" fmla="*/ 196 h 240"/>
                  <a:gd name="T10" fmla="*/ 540 w 2492"/>
                  <a:gd name="T11" fmla="*/ 236 h 240"/>
                  <a:gd name="T12" fmla="*/ 646 w 2492"/>
                  <a:gd name="T13" fmla="*/ 240 h 240"/>
                  <a:gd name="T14" fmla="*/ 758 w 2492"/>
                  <a:gd name="T15" fmla="*/ 184 h 240"/>
                  <a:gd name="T16" fmla="*/ 864 w 2492"/>
                  <a:gd name="T17" fmla="*/ 80 h 240"/>
                  <a:gd name="T18" fmla="*/ 972 w 2492"/>
                  <a:gd name="T19" fmla="*/ 56 h 240"/>
                  <a:gd name="T20" fmla="*/ 1084 w 2492"/>
                  <a:gd name="T21" fmla="*/ 118 h 240"/>
                  <a:gd name="T22" fmla="*/ 1192 w 2492"/>
                  <a:gd name="T23" fmla="*/ 80 h 240"/>
                  <a:gd name="T24" fmla="*/ 1298 w 2492"/>
                  <a:gd name="T25" fmla="*/ 4 h 240"/>
                  <a:gd name="T26" fmla="*/ 1410 w 2492"/>
                  <a:gd name="T27" fmla="*/ 0 h 240"/>
                  <a:gd name="T28" fmla="*/ 1516 w 2492"/>
                  <a:gd name="T29" fmla="*/ 24 h 240"/>
                  <a:gd name="T30" fmla="*/ 1624 w 2492"/>
                  <a:gd name="T31" fmla="*/ 84 h 240"/>
                  <a:gd name="T32" fmla="*/ 1734 w 2492"/>
                  <a:gd name="T33" fmla="*/ 84 h 240"/>
                  <a:gd name="T34" fmla="*/ 1844 w 2492"/>
                  <a:gd name="T35" fmla="*/ 108 h 240"/>
                  <a:gd name="T36" fmla="*/ 1952 w 2492"/>
                  <a:gd name="T37" fmla="*/ 90 h 240"/>
                  <a:gd name="T38" fmla="*/ 2056 w 2492"/>
                  <a:gd name="T39" fmla="*/ 38 h 240"/>
                  <a:gd name="T40" fmla="*/ 2166 w 2492"/>
                  <a:gd name="T41" fmla="*/ 72 h 240"/>
                  <a:gd name="T42" fmla="*/ 2276 w 2492"/>
                  <a:gd name="T43" fmla="*/ 46 h 240"/>
                  <a:gd name="T44" fmla="*/ 2382 w 2492"/>
                  <a:gd name="T45" fmla="*/ 20 h 240"/>
                  <a:gd name="T46" fmla="*/ 2492 w 2492"/>
                  <a:gd name="T47" fmla="*/ 3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2" h="240">
                    <a:moveTo>
                      <a:pt x="0" y="64"/>
                    </a:moveTo>
                    <a:lnTo>
                      <a:pt x="106" y="106"/>
                    </a:lnTo>
                    <a:lnTo>
                      <a:pt x="216" y="146"/>
                    </a:lnTo>
                    <a:lnTo>
                      <a:pt x="326" y="168"/>
                    </a:lnTo>
                    <a:lnTo>
                      <a:pt x="432" y="196"/>
                    </a:lnTo>
                    <a:lnTo>
                      <a:pt x="540" y="236"/>
                    </a:lnTo>
                    <a:lnTo>
                      <a:pt x="646" y="240"/>
                    </a:lnTo>
                    <a:lnTo>
                      <a:pt x="758" y="184"/>
                    </a:lnTo>
                    <a:lnTo>
                      <a:pt x="864" y="80"/>
                    </a:lnTo>
                    <a:lnTo>
                      <a:pt x="972" y="56"/>
                    </a:lnTo>
                    <a:lnTo>
                      <a:pt x="1084" y="118"/>
                    </a:lnTo>
                    <a:lnTo>
                      <a:pt x="1192" y="80"/>
                    </a:lnTo>
                    <a:lnTo>
                      <a:pt x="1298" y="4"/>
                    </a:lnTo>
                    <a:lnTo>
                      <a:pt x="1410" y="0"/>
                    </a:lnTo>
                    <a:lnTo>
                      <a:pt x="1516" y="24"/>
                    </a:lnTo>
                    <a:lnTo>
                      <a:pt x="1624" y="84"/>
                    </a:lnTo>
                    <a:lnTo>
                      <a:pt x="1734" y="84"/>
                    </a:lnTo>
                    <a:lnTo>
                      <a:pt x="1844" y="108"/>
                    </a:lnTo>
                    <a:lnTo>
                      <a:pt x="1952" y="90"/>
                    </a:lnTo>
                    <a:lnTo>
                      <a:pt x="2056" y="38"/>
                    </a:lnTo>
                    <a:lnTo>
                      <a:pt x="2166" y="72"/>
                    </a:lnTo>
                    <a:lnTo>
                      <a:pt x="2276" y="46"/>
                    </a:lnTo>
                    <a:lnTo>
                      <a:pt x="2382" y="20"/>
                    </a:lnTo>
                    <a:lnTo>
                      <a:pt x="2492" y="38"/>
                    </a:lnTo>
                  </a:path>
                </a:pathLst>
              </a:custGeom>
              <a:noFill/>
              <a:ln w="19050"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grpSp>
        <p:grpSp>
          <p:nvGrpSpPr>
            <p:cNvPr id="7" name="Group 957"/>
            <p:cNvGrpSpPr/>
            <p:nvPr/>
          </p:nvGrpSpPr>
          <p:grpSpPr>
            <a:xfrm>
              <a:off x="3599272" y="2034567"/>
              <a:ext cx="4596051" cy="2855191"/>
              <a:chOff x="3599272" y="2034567"/>
              <a:chExt cx="4596051" cy="2855191"/>
            </a:xfrm>
          </p:grpSpPr>
          <p:sp>
            <p:nvSpPr>
              <p:cNvPr id="3185" name="Oval 122"/>
              <p:cNvSpPr>
                <a:spLocks noChangeArrowheads="1"/>
              </p:cNvSpPr>
              <p:nvPr/>
            </p:nvSpPr>
            <p:spPr bwMode="auto">
              <a:xfrm>
                <a:off x="8119204" y="2103436"/>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86" name="Oval 126"/>
              <p:cNvSpPr>
                <a:spLocks noChangeArrowheads="1"/>
              </p:cNvSpPr>
              <p:nvPr/>
            </p:nvSpPr>
            <p:spPr bwMode="auto">
              <a:xfrm>
                <a:off x="7923474" y="203456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87" name="Oval 130"/>
              <p:cNvSpPr>
                <a:spLocks noChangeArrowheads="1"/>
              </p:cNvSpPr>
              <p:nvPr/>
            </p:nvSpPr>
            <p:spPr bwMode="auto">
              <a:xfrm>
                <a:off x="7727743" y="203456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88" name="Oval 134"/>
              <p:cNvSpPr>
                <a:spLocks noChangeArrowheads="1"/>
              </p:cNvSpPr>
              <p:nvPr/>
            </p:nvSpPr>
            <p:spPr bwMode="auto">
              <a:xfrm>
                <a:off x="7532013" y="2067190"/>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89" name="Oval 138"/>
              <p:cNvSpPr>
                <a:spLocks noChangeArrowheads="1"/>
              </p:cNvSpPr>
              <p:nvPr/>
            </p:nvSpPr>
            <p:spPr bwMode="auto">
              <a:xfrm>
                <a:off x="7332656" y="214330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0" name="Oval 142"/>
              <p:cNvSpPr>
                <a:spLocks noChangeArrowheads="1"/>
              </p:cNvSpPr>
              <p:nvPr/>
            </p:nvSpPr>
            <p:spPr bwMode="auto">
              <a:xfrm>
                <a:off x="7136926" y="2259296"/>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1" name="Oval 146"/>
              <p:cNvSpPr>
                <a:spLocks noChangeArrowheads="1"/>
              </p:cNvSpPr>
              <p:nvPr/>
            </p:nvSpPr>
            <p:spPr bwMode="auto">
              <a:xfrm>
                <a:off x="6944820" y="2259296"/>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2" name="Oval 150"/>
              <p:cNvSpPr>
                <a:spLocks noChangeArrowheads="1"/>
              </p:cNvSpPr>
              <p:nvPr/>
            </p:nvSpPr>
            <p:spPr bwMode="auto">
              <a:xfrm>
                <a:off x="6745465" y="219767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3" name="Oval 154"/>
              <p:cNvSpPr>
                <a:spLocks noChangeArrowheads="1"/>
              </p:cNvSpPr>
              <p:nvPr/>
            </p:nvSpPr>
            <p:spPr bwMode="auto">
              <a:xfrm>
                <a:off x="6546108" y="2150556"/>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4" name="Oval 158"/>
              <p:cNvSpPr>
                <a:spLocks noChangeArrowheads="1"/>
              </p:cNvSpPr>
              <p:nvPr/>
            </p:nvSpPr>
            <p:spPr bwMode="auto">
              <a:xfrm>
                <a:off x="6350378" y="207806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5" name="Oval 162"/>
              <p:cNvSpPr>
                <a:spLocks noChangeArrowheads="1"/>
              </p:cNvSpPr>
              <p:nvPr/>
            </p:nvSpPr>
            <p:spPr bwMode="auto">
              <a:xfrm>
                <a:off x="6158272" y="2052691"/>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6" name="Oval 166"/>
              <p:cNvSpPr>
                <a:spLocks noChangeArrowheads="1"/>
              </p:cNvSpPr>
              <p:nvPr/>
            </p:nvSpPr>
            <p:spPr bwMode="auto">
              <a:xfrm>
                <a:off x="5958917" y="2125184"/>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7" name="Oval 170"/>
              <p:cNvSpPr>
                <a:spLocks noChangeArrowheads="1"/>
              </p:cNvSpPr>
              <p:nvPr/>
            </p:nvSpPr>
            <p:spPr bwMode="auto">
              <a:xfrm>
                <a:off x="5763185" y="2121560"/>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8" name="Oval 174"/>
              <p:cNvSpPr>
                <a:spLocks noChangeArrowheads="1"/>
              </p:cNvSpPr>
              <p:nvPr/>
            </p:nvSpPr>
            <p:spPr bwMode="auto">
              <a:xfrm>
                <a:off x="5567454" y="2096188"/>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199" name="Oval 178"/>
              <p:cNvSpPr>
                <a:spLocks noChangeArrowheads="1"/>
              </p:cNvSpPr>
              <p:nvPr/>
            </p:nvSpPr>
            <p:spPr bwMode="auto">
              <a:xfrm>
                <a:off x="5371724" y="2052691"/>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0" name="Oval 182"/>
              <p:cNvSpPr>
                <a:spLocks noChangeArrowheads="1"/>
              </p:cNvSpPr>
              <p:nvPr/>
            </p:nvSpPr>
            <p:spPr bwMode="auto">
              <a:xfrm>
                <a:off x="5168743" y="2052691"/>
                <a:ext cx="65243"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1" name="Oval 186"/>
              <p:cNvSpPr>
                <a:spLocks noChangeArrowheads="1"/>
              </p:cNvSpPr>
              <p:nvPr/>
            </p:nvSpPr>
            <p:spPr bwMode="auto">
              <a:xfrm>
                <a:off x="4980261" y="214330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2" name="Oval 190"/>
              <p:cNvSpPr>
                <a:spLocks noChangeArrowheads="1"/>
              </p:cNvSpPr>
              <p:nvPr/>
            </p:nvSpPr>
            <p:spPr bwMode="auto">
              <a:xfrm>
                <a:off x="4784531" y="223392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3" name="Oval 194"/>
              <p:cNvSpPr>
                <a:spLocks noChangeArrowheads="1"/>
              </p:cNvSpPr>
              <p:nvPr/>
            </p:nvSpPr>
            <p:spPr bwMode="auto">
              <a:xfrm>
                <a:off x="4585176" y="2252047"/>
                <a:ext cx="65243"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4" name="Oval 198"/>
              <p:cNvSpPr>
                <a:spLocks noChangeArrowheads="1"/>
              </p:cNvSpPr>
              <p:nvPr/>
            </p:nvSpPr>
            <p:spPr bwMode="auto">
              <a:xfrm>
                <a:off x="4385819" y="223392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5" name="Oval 202"/>
              <p:cNvSpPr>
                <a:spLocks noChangeArrowheads="1"/>
              </p:cNvSpPr>
              <p:nvPr/>
            </p:nvSpPr>
            <p:spPr bwMode="auto">
              <a:xfrm>
                <a:off x="4190089" y="223392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6" name="Oval 207"/>
              <p:cNvSpPr>
                <a:spLocks noChangeArrowheads="1"/>
              </p:cNvSpPr>
              <p:nvPr/>
            </p:nvSpPr>
            <p:spPr bwMode="auto">
              <a:xfrm>
                <a:off x="3994358" y="223392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7" name="Oval 211"/>
              <p:cNvSpPr>
                <a:spLocks noChangeArrowheads="1"/>
              </p:cNvSpPr>
              <p:nvPr/>
            </p:nvSpPr>
            <p:spPr bwMode="auto">
              <a:xfrm>
                <a:off x="3795004" y="2212176"/>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8" name="Oval 215"/>
              <p:cNvSpPr>
                <a:spLocks noChangeArrowheads="1"/>
              </p:cNvSpPr>
              <p:nvPr/>
            </p:nvSpPr>
            <p:spPr bwMode="auto">
              <a:xfrm>
                <a:off x="3599272" y="2186803"/>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09" name="Oval 897"/>
              <p:cNvSpPr>
                <a:spLocks noChangeArrowheads="1"/>
              </p:cNvSpPr>
              <p:nvPr/>
            </p:nvSpPr>
            <p:spPr bwMode="auto">
              <a:xfrm>
                <a:off x="8126454" y="4454800"/>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0" name="Oval 901"/>
              <p:cNvSpPr>
                <a:spLocks noChangeArrowheads="1"/>
              </p:cNvSpPr>
              <p:nvPr/>
            </p:nvSpPr>
            <p:spPr bwMode="auto">
              <a:xfrm>
                <a:off x="7927098" y="441855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1" name="Oval 905"/>
              <p:cNvSpPr>
                <a:spLocks noChangeArrowheads="1"/>
              </p:cNvSpPr>
              <p:nvPr/>
            </p:nvSpPr>
            <p:spPr bwMode="auto">
              <a:xfrm>
                <a:off x="7731367" y="4465675"/>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2" name="Oval 909"/>
              <p:cNvSpPr>
                <a:spLocks noChangeArrowheads="1"/>
              </p:cNvSpPr>
              <p:nvPr/>
            </p:nvSpPr>
            <p:spPr bwMode="auto">
              <a:xfrm>
                <a:off x="7535637" y="4512795"/>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3" name="Oval 913"/>
              <p:cNvSpPr>
                <a:spLocks noChangeArrowheads="1"/>
              </p:cNvSpPr>
              <p:nvPr/>
            </p:nvSpPr>
            <p:spPr bwMode="auto">
              <a:xfrm>
                <a:off x="7336282" y="4454800"/>
                <a:ext cx="65243"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4" name="Oval 917"/>
              <p:cNvSpPr>
                <a:spLocks noChangeArrowheads="1"/>
              </p:cNvSpPr>
              <p:nvPr/>
            </p:nvSpPr>
            <p:spPr bwMode="auto">
              <a:xfrm>
                <a:off x="7144174" y="4549041"/>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5" name="Oval 921"/>
              <p:cNvSpPr>
                <a:spLocks noChangeArrowheads="1"/>
              </p:cNvSpPr>
              <p:nvPr/>
            </p:nvSpPr>
            <p:spPr bwMode="auto">
              <a:xfrm>
                <a:off x="6948444" y="4581663"/>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6" name="Oval 925"/>
              <p:cNvSpPr>
                <a:spLocks noChangeArrowheads="1"/>
              </p:cNvSpPr>
              <p:nvPr/>
            </p:nvSpPr>
            <p:spPr bwMode="auto">
              <a:xfrm>
                <a:off x="6749089" y="453454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7" name="Oval 929"/>
              <p:cNvSpPr>
                <a:spLocks noChangeArrowheads="1"/>
              </p:cNvSpPr>
              <p:nvPr/>
            </p:nvSpPr>
            <p:spPr bwMode="auto">
              <a:xfrm>
                <a:off x="6549733" y="453454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8" name="Oval 933"/>
              <p:cNvSpPr>
                <a:spLocks noChangeArrowheads="1"/>
              </p:cNvSpPr>
              <p:nvPr/>
            </p:nvSpPr>
            <p:spPr bwMode="auto">
              <a:xfrm>
                <a:off x="6357626" y="4425804"/>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19" name="Oval 937"/>
              <p:cNvSpPr>
                <a:spLocks noChangeArrowheads="1"/>
              </p:cNvSpPr>
              <p:nvPr/>
            </p:nvSpPr>
            <p:spPr bwMode="auto">
              <a:xfrm>
                <a:off x="6165520" y="4385933"/>
                <a:ext cx="65243"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0" name="Oval 941"/>
              <p:cNvSpPr>
                <a:spLocks noChangeArrowheads="1"/>
              </p:cNvSpPr>
              <p:nvPr/>
            </p:nvSpPr>
            <p:spPr bwMode="auto">
              <a:xfrm>
                <a:off x="5962541" y="438955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1" name="Oval 945"/>
              <p:cNvSpPr>
                <a:spLocks noChangeArrowheads="1"/>
              </p:cNvSpPr>
              <p:nvPr/>
            </p:nvSpPr>
            <p:spPr bwMode="auto">
              <a:xfrm>
                <a:off x="5770435" y="4530918"/>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2" name="Oval 949"/>
              <p:cNvSpPr>
                <a:spLocks noChangeArrowheads="1"/>
              </p:cNvSpPr>
              <p:nvPr/>
            </p:nvSpPr>
            <p:spPr bwMode="auto">
              <a:xfrm>
                <a:off x="5571079" y="4603411"/>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3" name="Oval 953"/>
              <p:cNvSpPr>
                <a:spLocks noChangeArrowheads="1"/>
              </p:cNvSpPr>
              <p:nvPr/>
            </p:nvSpPr>
            <p:spPr bwMode="auto">
              <a:xfrm>
                <a:off x="5371724" y="4487423"/>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4" name="Oval 957"/>
              <p:cNvSpPr>
                <a:spLocks noChangeArrowheads="1"/>
              </p:cNvSpPr>
              <p:nvPr/>
            </p:nvSpPr>
            <p:spPr bwMode="auto">
              <a:xfrm>
                <a:off x="5175993" y="4530918"/>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5" name="Oval 961"/>
              <p:cNvSpPr>
                <a:spLocks noChangeArrowheads="1"/>
              </p:cNvSpPr>
              <p:nvPr/>
            </p:nvSpPr>
            <p:spPr bwMode="auto">
              <a:xfrm>
                <a:off x="4980261" y="4719399"/>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6" name="Oval 965"/>
              <p:cNvSpPr>
                <a:spLocks noChangeArrowheads="1"/>
              </p:cNvSpPr>
              <p:nvPr/>
            </p:nvSpPr>
            <p:spPr bwMode="auto">
              <a:xfrm>
                <a:off x="4784531" y="4820889"/>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7" name="Oval 969"/>
              <p:cNvSpPr>
                <a:spLocks noChangeArrowheads="1"/>
              </p:cNvSpPr>
              <p:nvPr/>
            </p:nvSpPr>
            <p:spPr bwMode="auto">
              <a:xfrm>
                <a:off x="4588800" y="4810016"/>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8" name="Oval 973"/>
              <p:cNvSpPr>
                <a:spLocks noChangeArrowheads="1"/>
              </p:cNvSpPr>
              <p:nvPr/>
            </p:nvSpPr>
            <p:spPr bwMode="auto">
              <a:xfrm>
                <a:off x="4389445" y="474114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29" name="Oval 977"/>
              <p:cNvSpPr>
                <a:spLocks noChangeArrowheads="1"/>
              </p:cNvSpPr>
              <p:nvPr/>
            </p:nvSpPr>
            <p:spPr bwMode="auto">
              <a:xfrm>
                <a:off x="4197339" y="4686777"/>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0" name="Oval 981"/>
              <p:cNvSpPr>
                <a:spLocks noChangeArrowheads="1"/>
              </p:cNvSpPr>
              <p:nvPr/>
            </p:nvSpPr>
            <p:spPr bwMode="auto">
              <a:xfrm>
                <a:off x="3997983" y="4646906"/>
                <a:ext cx="68869"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1" name="Oval 985"/>
              <p:cNvSpPr>
                <a:spLocks noChangeArrowheads="1"/>
              </p:cNvSpPr>
              <p:nvPr/>
            </p:nvSpPr>
            <p:spPr bwMode="auto">
              <a:xfrm>
                <a:off x="3802252" y="4578039"/>
                <a:ext cx="68869" cy="65243"/>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232" name="Oval 989"/>
              <p:cNvSpPr>
                <a:spLocks noChangeArrowheads="1"/>
              </p:cNvSpPr>
              <p:nvPr/>
            </p:nvSpPr>
            <p:spPr bwMode="auto">
              <a:xfrm>
                <a:off x="3610146" y="4501921"/>
                <a:ext cx="65243" cy="68869"/>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grpSp>
      </p:grpSp>
      <p:sp>
        <p:nvSpPr>
          <p:cNvPr id="3379" name="TextBox 3378"/>
          <p:cNvSpPr txBox="1"/>
          <p:nvPr/>
        </p:nvSpPr>
        <p:spPr>
          <a:xfrm rot="16200000">
            <a:off x="3116841" y="2654261"/>
            <a:ext cx="1786409" cy="543867"/>
          </a:xfrm>
          <a:prstGeom prst="rect">
            <a:avLst/>
          </a:prstGeom>
          <a:noFill/>
        </p:spPr>
        <p:txBody>
          <a:bodyPr wrap="square" rtlCol="0" anchor="ctr">
            <a:spAutoFit/>
          </a:bodyPr>
          <a:lstStyle/>
          <a:p>
            <a:pPr algn="ctr" defTabSz="609585"/>
            <a:r>
              <a:rPr lang="en-GB" sz="1467" dirty="0">
                <a:solidFill>
                  <a:srgbClr val="596169"/>
                </a:solidFill>
              </a:rPr>
              <a:t>Average glucose (</a:t>
            </a:r>
            <a:r>
              <a:rPr lang="en-GB" sz="1467" dirty="0" err="1">
                <a:solidFill>
                  <a:srgbClr val="596169"/>
                </a:solidFill>
              </a:rPr>
              <a:t>mmol</a:t>
            </a:r>
            <a:r>
              <a:rPr lang="en-GB" sz="1467" dirty="0">
                <a:solidFill>
                  <a:srgbClr val="596169"/>
                </a:solidFill>
              </a:rPr>
              <a:t>/l)</a:t>
            </a:r>
          </a:p>
        </p:txBody>
      </p:sp>
      <p:sp>
        <p:nvSpPr>
          <p:cNvPr id="3380" name="TextBox 3379"/>
          <p:cNvSpPr txBox="1"/>
          <p:nvPr/>
        </p:nvSpPr>
        <p:spPr>
          <a:xfrm rot="16200000">
            <a:off x="3084543" y="4778389"/>
            <a:ext cx="1850956" cy="543867"/>
          </a:xfrm>
          <a:prstGeom prst="rect">
            <a:avLst/>
          </a:prstGeom>
          <a:noFill/>
        </p:spPr>
        <p:txBody>
          <a:bodyPr wrap="square" rtlCol="0" anchor="ctr">
            <a:spAutoFit/>
          </a:bodyPr>
          <a:lstStyle/>
          <a:p>
            <a:pPr algn="ctr" defTabSz="609585"/>
            <a:r>
              <a:rPr lang="en-GB" sz="1467" dirty="0">
                <a:solidFill>
                  <a:srgbClr val="596169"/>
                </a:solidFill>
              </a:rPr>
              <a:t>Average glucose (</a:t>
            </a:r>
            <a:r>
              <a:rPr lang="en-GB" sz="1467" dirty="0" err="1">
                <a:solidFill>
                  <a:srgbClr val="596169"/>
                </a:solidFill>
              </a:rPr>
              <a:t>mmol</a:t>
            </a:r>
            <a:r>
              <a:rPr lang="en-GB" sz="1467" dirty="0">
                <a:solidFill>
                  <a:srgbClr val="596169"/>
                </a:solidFill>
              </a:rPr>
              <a:t>/l)</a:t>
            </a:r>
          </a:p>
        </p:txBody>
      </p:sp>
      <p:sp>
        <p:nvSpPr>
          <p:cNvPr id="3381" name="TextBox 3380"/>
          <p:cNvSpPr txBox="1"/>
          <p:nvPr/>
        </p:nvSpPr>
        <p:spPr>
          <a:xfrm>
            <a:off x="4005584" y="1994147"/>
            <a:ext cx="379078" cy="318100"/>
          </a:xfrm>
          <a:prstGeom prst="rect">
            <a:avLst/>
          </a:prstGeom>
          <a:noFill/>
        </p:spPr>
        <p:txBody>
          <a:bodyPr wrap="none" rtlCol="0" anchor="ctr">
            <a:spAutoFit/>
          </a:bodyPr>
          <a:lstStyle/>
          <a:p>
            <a:pPr algn="r" defTabSz="609585"/>
            <a:r>
              <a:rPr lang="en-GB" sz="1467" dirty="0">
                <a:solidFill>
                  <a:srgbClr val="596169"/>
                </a:solidFill>
              </a:rPr>
              <a:t>11</a:t>
            </a:r>
          </a:p>
        </p:txBody>
      </p:sp>
      <p:sp>
        <p:nvSpPr>
          <p:cNvPr id="3382" name="TextBox 3381"/>
          <p:cNvSpPr txBox="1"/>
          <p:nvPr/>
        </p:nvSpPr>
        <p:spPr>
          <a:xfrm>
            <a:off x="3991605" y="2337178"/>
            <a:ext cx="393056" cy="318100"/>
          </a:xfrm>
          <a:prstGeom prst="rect">
            <a:avLst/>
          </a:prstGeom>
          <a:noFill/>
        </p:spPr>
        <p:txBody>
          <a:bodyPr wrap="none" rtlCol="0" anchor="ctr">
            <a:spAutoFit/>
          </a:bodyPr>
          <a:lstStyle/>
          <a:p>
            <a:pPr algn="r" defTabSz="609585"/>
            <a:r>
              <a:rPr lang="en-GB" sz="1467" dirty="0">
                <a:solidFill>
                  <a:srgbClr val="596169"/>
                </a:solidFill>
              </a:rPr>
              <a:t>10</a:t>
            </a:r>
          </a:p>
        </p:txBody>
      </p:sp>
      <p:sp>
        <p:nvSpPr>
          <p:cNvPr id="3383" name="TextBox 3382"/>
          <p:cNvSpPr txBox="1"/>
          <p:nvPr/>
        </p:nvSpPr>
        <p:spPr>
          <a:xfrm>
            <a:off x="4005584" y="4124679"/>
            <a:ext cx="379078" cy="318100"/>
          </a:xfrm>
          <a:prstGeom prst="rect">
            <a:avLst/>
          </a:prstGeom>
          <a:noFill/>
        </p:spPr>
        <p:txBody>
          <a:bodyPr wrap="none" rtlCol="0" anchor="ctr">
            <a:spAutoFit/>
          </a:bodyPr>
          <a:lstStyle/>
          <a:p>
            <a:pPr algn="r" defTabSz="609585"/>
            <a:r>
              <a:rPr lang="en-GB" sz="1467" dirty="0">
                <a:solidFill>
                  <a:srgbClr val="596169"/>
                </a:solidFill>
              </a:rPr>
              <a:t>11</a:t>
            </a:r>
          </a:p>
        </p:txBody>
      </p:sp>
      <p:sp>
        <p:nvSpPr>
          <p:cNvPr id="3384" name="TextBox 3383"/>
          <p:cNvSpPr txBox="1"/>
          <p:nvPr/>
        </p:nvSpPr>
        <p:spPr>
          <a:xfrm>
            <a:off x="3991605" y="4467711"/>
            <a:ext cx="393056" cy="318100"/>
          </a:xfrm>
          <a:prstGeom prst="rect">
            <a:avLst/>
          </a:prstGeom>
          <a:noFill/>
        </p:spPr>
        <p:txBody>
          <a:bodyPr wrap="none" rtlCol="0" anchor="ctr">
            <a:spAutoFit/>
          </a:bodyPr>
          <a:lstStyle/>
          <a:p>
            <a:pPr algn="r" defTabSz="609585"/>
            <a:r>
              <a:rPr lang="en-GB" sz="1467" dirty="0">
                <a:solidFill>
                  <a:srgbClr val="596169"/>
                </a:solidFill>
              </a:rPr>
              <a:t>10</a:t>
            </a:r>
          </a:p>
        </p:txBody>
      </p:sp>
      <p:sp>
        <p:nvSpPr>
          <p:cNvPr id="3385" name="TextBox 3384"/>
          <p:cNvSpPr txBox="1"/>
          <p:nvPr/>
        </p:nvSpPr>
        <p:spPr>
          <a:xfrm>
            <a:off x="4449722" y="5936975"/>
            <a:ext cx="4246602" cy="318100"/>
          </a:xfrm>
          <a:prstGeom prst="rect">
            <a:avLst/>
          </a:prstGeom>
          <a:noFill/>
        </p:spPr>
        <p:txBody>
          <a:bodyPr wrap="square" rtlCol="0">
            <a:spAutoFit/>
          </a:bodyPr>
          <a:lstStyle/>
          <a:p>
            <a:pPr algn="ctr" defTabSz="609585"/>
            <a:r>
              <a:rPr lang="en-GB" sz="1467" dirty="0">
                <a:solidFill>
                  <a:srgbClr val="596169"/>
                </a:solidFill>
              </a:rPr>
              <a:t>Time (h)</a:t>
            </a:r>
          </a:p>
        </p:txBody>
      </p:sp>
      <p:sp>
        <p:nvSpPr>
          <p:cNvPr id="3386" name="TextBox 3385"/>
          <p:cNvSpPr txBox="1"/>
          <p:nvPr/>
        </p:nvSpPr>
        <p:spPr>
          <a:xfrm>
            <a:off x="4449722" y="3819100"/>
            <a:ext cx="4246602" cy="318100"/>
          </a:xfrm>
          <a:prstGeom prst="rect">
            <a:avLst/>
          </a:prstGeom>
          <a:noFill/>
        </p:spPr>
        <p:txBody>
          <a:bodyPr wrap="square" rtlCol="0">
            <a:spAutoFit/>
          </a:bodyPr>
          <a:lstStyle/>
          <a:p>
            <a:pPr algn="ctr" defTabSz="609585"/>
            <a:r>
              <a:rPr lang="en-GB" sz="1467" dirty="0">
                <a:solidFill>
                  <a:srgbClr val="596169"/>
                </a:solidFill>
              </a:rPr>
              <a:t>Time (h)</a:t>
            </a:r>
          </a:p>
        </p:txBody>
      </p:sp>
      <p:sp>
        <p:nvSpPr>
          <p:cNvPr id="3387" name="Oval 174"/>
          <p:cNvSpPr>
            <a:spLocks noChangeArrowheads="1"/>
          </p:cNvSpPr>
          <p:nvPr/>
        </p:nvSpPr>
        <p:spPr bwMode="auto">
          <a:xfrm>
            <a:off x="7979664" y="2135089"/>
            <a:ext cx="65213" cy="87956"/>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88" name="TextBox 3387"/>
          <p:cNvSpPr txBox="1"/>
          <p:nvPr/>
        </p:nvSpPr>
        <p:spPr>
          <a:xfrm>
            <a:off x="8043827" y="2036939"/>
            <a:ext cx="729687" cy="276999"/>
          </a:xfrm>
          <a:prstGeom prst="rect">
            <a:avLst/>
          </a:prstGeom>
          <a:noFill/>
        </p:spPr>
        <p:txBody>
          <a:bodyPr wrap="none" rtlCol="0" anchor="ctr">
            <a:spAutoFit/>
          </a:bodyPr>
          <a:lstStyle/>
          <a:p>
            <a:pPr defTabSz="609585"/>
            <a:r>
              <a:rPr lang="en-GB" sz="1200" dirty="0">
                <a:solidFill>
                  <a:srgbClr val="81B838"/>
                </a:solidFill>
              </a:rPr>
              <a:t>Gla-300</a:t>
            </a:r>
          </a:p>
        </p:txBody>
      </p:sp>
      <p:sp>
        <p:nvSpPr>
          <p:cNvPr id="3389" name="TextBox 3388"/>
          <p:cNvSpPr txBox="1"/>
          <p:nvPr/>
        </p:nvSpPr>
        <p:spPr>
          <a:xfrm>
            <a:off x="8043827" y="1858979"/>
            <a:ext cx="729687" cy="276999"/>
          </a:xfrm>
          <a:prstGeom prst="rect">
            <a:avLst/>
          </a:prstGeom>
          <a:noFill/>
        </p:spPr>
        <p:txBody>
          <a:bodyPr wrap="none" rtlCol="0" anchor="ctr">
            <a:spAutoFit/>
          </a:bodyPr>
          <a:lstStyle/>
          <a:p>
            <a:pPr defTabSz="609585"/>
            <a:r>
              <a:rPr lang="en-GB" sz="1200" dirty="0">
                <a:solidFill>
                  <a:srgbClr val="0092D0"/>
                </a:solidFill>
              </a:rPr>
              <a:t>Gla-100</a:t>
            </a:r>
            <a:endParaRPr lang="en-GB" sz="1200" baseline="30000" dirty="0">
              <a:solidFill>
                <a:srgbClr val="0092D0"/>
              </a:solidFill>
            </a:endParaRPr>
          </a:p>
        </p:txBody>
      </p:sp>
      <p:cxnSp>
        <p:nvCxnSpPr>
          <p:cNvPr id="3390" name="Straight Connector 3389"/>
          <p:cNvCxnSpPr/>
          <p:nvPr/>
        </p:nvCxnSpPr>
        <p:spPr>
          <a:xfrm>
            <a:off x="7875170" y="2179061"/>
            <a:ext cx="132828" cy="0"/>
          </a:xfrm>
          <a:prstGeom prst="line">
            <a:avLst/>
          </a:prstGeom>
          <a:noFill/>
          <a:ln w="19050" cap="flat">
            <a:solidFill>
              <a:srgbClr val="81B838"/>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3391" name="Oval 174"/>
          <p:cNvSpPr>
            <a:spLocks noChangeArrowheads="1"/>
          </p:cNvSpPr>
          <p:nvPr/>
        </p:nvSpPr>
        <p:spPr bwMode="auto">
          <a:xfrm>
            <a:off x="7829790" y="2135089"/>
            <a:ext cx="65213" cy="87956"/>
          </a:xfrm>
          <a:prstGeom prst="ellipse">
            <a:avLst/>
          </a:prstGeom>
          <a:solidFill>
            <a:srgbClr val="81B838"/>
          </a:solidFill>
          <a:ln>
            <a:solidFill>
              <a:srgbClr val="81B838"/>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92" name="Oval 174"/>
          <p:cNvSpPr>
            <a:spLocks noChangeArrowheads="1"/>
          </p:cNvSpPr>
          <p:nvPr/>
        </p:nvSpPr>
        <p:spPr bwMode="auto">
          <a:xfrm>
            <a:off x="7979664" y="1951834"/>
            <a:ext cx="65213" cy="87956"/>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cxnSp>
        <p:nvCxnSpPr>
          <p:cNvPr id="3393" name="Straight Connector 3392"/>
          <p:cNvCxnSpPr/>
          <p:nvPr/>
        </p:nvCxnSpPr>
        <p:spPr>
          <a:xfrm>
            <a:off x="7875170" y="1995808"/>
            <a:ext cx="132828" cy="0"/>
          </a:xfrm>
          <a:prstGeom prst="line">
            <a:avLst/>
          </a:prstGeom>
          <a:noFill/>
          <a:ln w="19050"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3394" name="Oval 174"/>
          <p:cNvSpPr>
            <a:spLocks noChangeArrowheads="1"/>
          </p:cNvSpPr>
          <p:nvPr/>
        </p:nvSpPr>
        <p:spPr bwMode="auto">
          <a:xfrm>
            <a:off x="7829790" y="1951834"/>
            <a:ext cx="65213" cy="87956"/>
          </a:xfrm>
          <a:prstGeom prst="ellipse">
            <a:avLst/>
          </a:prstGeom>
          <a:solidFill>
            <a:srgbClr val="0092D0"/>
          </a:solidFill>
          <a:ln>
            <a:solidFill>
              <a:srgbClr val="0092D0"/>
            </a:solidFill>
          </a:ln>
        </p:spPr>
        <p:txBody>
          <a:bodyPr vert="horz" wrap="square" lIns="121920" tIns="60960" rIns="121920" bIns="60960" numCol="1" anchor="t" anchorCtr="0" compatLnSpc="1">
            <a:prstTxWarp prst="textNoShape">
              <a:avLst/>
            </a:prstTxWarp>
          </a:bodyPr>
          <a:lstStyle/>
          <a:p>
            <a:pPr defTabSz="609585">
              <a:defRPr/>
            </a:pPr>
            <a:endParaRPr lang="en-GB" sz="2400" kern="0">
              <a:solidFill>
                <a:srgbClr val="444492"/>
              </a:solidFill>
            </a:endParaRPr>
          </a:p>
        </p:txBody>
      </p:sp>
      <p:sp>
        <p:nvSpPr>
          <p:cNvPr id="3395" name="Content Placeholder 4"/>
          <p:cNvSpPr txBox="1">
            <a:spLocks/>
          </p:cNvSpPr>
          <p:nvPr/>
        </p:nvSpPr>
        <p:spPr>
          <a:xfrm>
            <a:off x="93014" y="6186111"/>
            <a:ext cx="3113811"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sp>
        <p:nvSpPr>
          <p:cNvPr id="490" name="TextBox 489"/>
          <p:cNvSpPr txBox="1"/>
          <p:nvPr/>
        </p:nvSpPr>
        <p:spPr>
          <a:xfrm>
            <a:off x="3429000" y="64770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91" name="Rounded Rectangle 490"/>
          <p:cNvSpPr/>
          <p:nvPr/>
        </p:nvSpPr>
        <p:spPr>
          <a:xfrm>
            <a:off x="528936" y="381000"/>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More constant glucose profile with </a:t>
            </a:r>
            <a:br>
              <a:rPr lang="en-US" sz="2400" b="1" kern="0">
                <a:solidFill>
                  <a:srgbClr val="FFFF00"/>
                </a:solidFill>
                <a:effectLst>
                  <a:outerShdw blurRad="38100" dist="38100" dir="2700000" algn="tl">
                    <a:srgbClr val="000000">
                      <a:alpha val="43137"/>
                    </a:srgbClr>
                  </a:outerShdw>
                </a:effectLst>
                <a:latin typeface="Calibri"/>
              </a:rPr>
            </a:br>
            <a:r>
              <a:rPr lang="en-US" sz="2400" b="1" kern="0">
                <a:solidFill>
                  <a:srgbClr val="FFFF00"/>
                </a:solidFill>
                <a:effectLst>
                  <a:outerShdw blurRad="38100" dist="38100" dir="2700000" algn="tl">
                    <a:srgbClr val="000000">
                      <a:alpha val="43137"/>
                    </a:srgbClr>
                  </a:outerShdw>
                </a:effectLst>
                <a:latin typeface="Calibri"/>
              </a:rPr>
              <a:t>Gla-300 vs. Gla-100*</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1064515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143024" y="-153887"/>
            <a:ext cx="1847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endParaRPr lang="en-GB" altLang="en-US" sz="1400" dirty="0">
              <a:solidFill>
                <a:srgbClr val="444492"/>
              </a:solidFill>
            </a:endParaRPr>
          </a:p>
        </p:txBody>
      </p:sp>
      <p:sp>
        <p:nvSpPr>
          <p:cNvPr id="3" name="Text Placeholder 2"/>
          <p:cNvSpPr>
            <a:spLocks noGrp="1"/>
          </p:cNvSpPr>
          <p:nvPr>
            <p:ph type="body" sz="quarter" idx="10"/>
          </p:nvPr>
        </p:nvSpPr>
        <p:spPr>
          <a:xfrm>
            <a:off x="5226053" y="6019844"/>
            <a:ext cx="3917949" cy="701493"/>
          </a:xfrm>
        </p:spPr>
        <p:txBody>
          <a:bodyPr/>
          <a:lstStyle/>
          <a:p>
            <a:r>
              <a:rPr lang="en-GB" sz="1000" dirty="0" err="1"/>
              <a:t>Bergenstal</a:t>
            </a:r>
            <a:r>
              <a:rPr lang="en-GB" sz="1000" dirty="0"/>
              <a:t> RM, et al. Poster presentation at EASD 2014; Abstract 949</a:t>
            </a:r>
          </a:p>
        </p:txBody>
      </p:sp>
      <p:sp>
        <p:nvSpPr>
          <p:cNvPr id="2913" name="Content Placeholder 2"/>
          <p:cNvSpPr txBox="1">
            <a:spLocks/>
          </p:cNvSpPr>
          <p:nvPr/>
        </p:nvSpPr>
        <p:spPr>
          <a:xfrm>
            <a:off x="379003" y="2310618"/>
            <a:ext cx="2323112" cy="3097483"/>
          </a:xfrm>
          <a:prstGeom prst="ellipse">
            <a:avLst/>
          </a:prstGeom>
          <a:solidFill>
            <a:schemeClr val="accent1"/>
          </a:solidFill>
          <a:effectLst>
            <a:innerShdw blurRad="114300">
              <a:prstClr val="black"/>
            </a:innerShdw>
          </a:effectLst>
        </p:spPr>
        <p:txBody>
          <a:bodyPr wrap="square" lIns="0" tIns="0" rIns="0" bIns="0" anchor="ctr">
            <a:noAutofit/>
          </a:bodyPr>
          <a:lstStyle/>
          <a:p>
            <a:pPr algn="ctr" defTabSz="609585">
              <a:spcAft>
                <a:spcPts val="800"/>
              </a:spcAft>
              <a:buClr>
                <a:srgbClr val="81B838"/>
              </a:buClr>
              <a:defRPr/>
            </a:pPr>
            <a:r>
              <a:rPr lang="en-GB" sz="1600" b="1" dirty="0">
                <a:solidFill>
                  <a:srgbClr val="FFFF00"/>
                </a:solidFill>
                <a:effectLst>
                  <a:outerShdw blurRad="38100" dist="38100" dir="2700000" algn="tl">
                    <a:srgbClr val="000000">
                      <a:alpha val="43137"/>
                    </a:srgbClr>
                  </a:outerShdw>
                </a:effectLst>
              </a:rPr>
              <a:t>Average 24-hour </a:t>
            </a:r>
            <a:br>
              <a:rPr lang="en-GB" sz="1600" b="1" dirty="0">
                <a:solidFill>
                  <a:srgbClr val="FFFF00"/>
                </a:solidFill>
                <a:effectLst>
                  <a:outerShdw blurRad="38100" dist="38100" dir="2700000" algn="tl">
                    <a:srgbClr val="000000">
                      <a:alpha val="43137"/>
                    </a:srgbClr>
                  </a:outerShdw>
                </a:effectLst>
              </a:rPr>
            </a:br>
            <a:r>
              <a:rPr lang="en-GB" sz="1600" b="1" dirty="0">
                <a:solidFill>
                  <a:srgbClr val="FFFF00"/>
                </a:solidFill>
                <a:effectLst>
                  <a:outerShdw blurRad="38100" dist="38100" dir="2700000" algn="tl">
                    <a:srgbClr val="000000">
                      <a:alpha val="43137"/>
                    </a:srgbClr>
                  </a:outerShdw>
                </a:effectLst>
              </a:rPr>
              <a:t>glucose profiles </a:t>
            </a:r>
            <a:br>
              <a:rPr lang="en-GB" sz="1600" b="1" dirty="0">
                <a:solidFill>
                  <a:srgbClr val="FFFF00"/>
                </a:solidFill>
                <a:effectLst>
                  <a:outerShdw blurRad="38100" dist="38100" dir="2700000" algn="tl">
                    <a:srgbClr val="000000">
                      <a:alpha val="43137"/>
                    </a:srgbClr>
                  </a:outerShdw>
                </a:effectLst>
              </a:rPr>
            </a:br>
            <a:r>
              <a:rPr lang="en-GB" sz="1600" b="1" dirty="0">
                <a:solidFill>
                  <a:srgbClr val="FFFF00"/>
                </a:solidFill>
                <a:effectLst>
                  <a:outerShdw blurRad="38100" dist="38100" dir="2700000" algn="tl">
                    <a:srgbClr val="000000">
                      <a:alpha val="43137"/>
                    </a:srgbClr>
                  </a:outerShdw>
                </a:effectLst>
              </a:rPr>
              <a:t>showed a more </a:t>
            </a:r>
            <a:br>
              <a:rPr lang="en-GB" sz="1600" b="1" dirty="0">
                <a:solidFill>
                  <a:srgbClr val="FFFF00"/>
                </a:solidFill>
                <a:effectLst>
                  <a:outerShdw blurRad="38100" dist="38100" dir="2700000" algn="tl">
                    <a:srgbClr val="000000">
                      <a:alpha val="43137"/>
                    </a:srgbClr>
                  </a:outerShdw>
                </a:effectLst>
              </a:rPr>
            </a:br>
            <a:r>
              <a:rPr lang="en-GB" sz="1600" b="1" dirty="0">
                <a:solidFill>
                  <a:srgbClr val="FFFF00"/>
                </a:solidFill>
                <a:effectLst>
                  <a:outerShdw blurRad="38100" dist="38100" dir="2700000" algn="tl">
                    <a:srgbClr val="000000">
                      <a:alpha val="43137"/>
                    </a:srgbClr>
                  </a:outerShdw>
                </a:effectLst>
              </a:rPr>
              <a:t>constant glucose </a:t>
            </a:r>
            <a:br>
              <a:rPr lang="en-GB" sz="1600" b="1" dirty="0">
                <a:solidFill>
                  <a:srgbClr val="FFFF00"/>
                </a:solidFill>
                <a:effectLst>
                  <a:outerShdw blurRad="38100" dist="38100" dir="2700000" algn="tl">
                    <a:srgbClr val="000000">
                      <a:alpha val="43137"/>
                    </a:srgbClr>
                  </a:outerShdw>
                </a:effectLst>
              </a:rPr>
            </a:br>
            <a:r>
              <a:rPr lang="en-GB" sz="1600" b="1" dirty="0">
                <a:solidFill>
                  <a:srgbClr val="FFFF00"/>
                </a:solidFill>
                <a:effectLst>
                  <a:outerShdw blurRad="38100" dist="38100" dir="2700000" algn="tl">
                    <a:srgbClr val="000000">
                      <a:alpha val="43137"/>
                    </a:srgbClr>
                  </a:outerShdw>
                </a:effectLst>
              </a:rPr>
              <a:t>level with Gla-300 vs Gla-100</a:t>
            </a:r>
          </a:p>
        </p:txBody>
      </p:sp>
      <p:sp>
        <p:nvSpPr>
          <p:cNvPr id="3395" name="Content Placeholder 4"/>
          <p:cNvSpPr txBox="1">
            <a:spLocks/>
          </p:cNvSpPr>
          <p:nvPr/>
        </p:nvSpPr>
        <p:spPr>
          <a:xfrm>
            <a:off x="93014" y="6186111"/>
            <a:ext cx="3113811"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grpSp>
        <p:nvGrpSpPr>
          <p:cNvPr id="2" name="Group 1483"/>
          <p:cNvGrpSpPr/>
          <p:nvPr/>
        </p:nvGrpSpPr>
        <p:grpSpPr>
          <a:xfrm>
            <a:off x="2952750" y="1633357"/>
            <a:ext cx="5834600" cy="4451514"/>
            <a:chOff x="6555643" y="1635088"/>
            <a:chExt cx="4862189" cy="4211983"/>
          </a:xfrm>
        </p:grpSpPr>
        <p:sp>
          <p:nvSpPr>
            <p:cNvPr id="1485" name="TextBox 1484"/>
            <p:cNvSpPr txBox="1"/>
            <p:nvPr/>
          </p:nvSpPr>
          <p:spPr>
            <a:xfrm>
              <a:off x="6555643" y="3751488"/>
              <a:ext cx="153943" cy="281448"/>
            </a:xfrm>
            <a:prstGeom prst="rect">
              <a:avLst/>
            </a:prstGeom>
            <a:noFill/>
          </p:spPr>
          <p:txBody>
            <a:bodyPr wrap="none" rtlCol="0" anchor="ctr">
              <a:spAutoFit/>
            </a:bodyPr>
            <a:lstStyle/>
            <a:p>
              <a:pPr defTabSz="609585">
                <a:defRPr/>
              </a:pPr>
              <a:endParaRPr lang="en-GB" sz="1333" b="1" kern="0" dirty="0">
                <a:solidFill>
                  <a:srgbClr val="596169"/>
                </a:solidFill>
              </a:endParaRPr>
            </a:p>
          </p:txBody>
        </p:sp>
        <p:grpSp>
          <p:nvGrpSpPr>
            <p:cNvPr id="5" name="Group 449"/>
            <p:cNvGrpSpPr/>
            <p:nvPr/>
          </p:nvGrpSpPr>
          <p:grpSpPr>
            <a:xfrm>
              <a:off x="7277916" y="4054045"/>
              <a:ext cx="3979012" cy="1330323"/>
              <a:chOff x="5116804" y="3060236"/>
              <a:chExt cx="3154722" cy="1054734"/>
            </a:xfrm>
          </p:grpSpPr>
          <p:sp>
            <p:nvSpPr>
              <p:cNvPr id="1962" name="Freeform 224"/>
              <p:cNvSpPr>
                <a:spLocks/>
              </p:cNvSpPr>
              <p:nvPr/>
            </p:nvSpPr>
            <p:spPr bwMode="auto">
              <a:xfrm>
                <a:off x="5185539" y="3060236"/>
                <a:ext cx="3085987" cy="985999"/>
              </a:xfrm>
              <a:custGeom>
                <a:avLst/>
                <a:gdLst>
                  <a:gd name="T0" fmla="*/ 0 w 2604"/>
                  <a:gd name="T1" fmla="*/ 0 h 832"/>
                  <a:gd name="T2" fmla="*/ 0 w 2604"/>
                  <a:gd name="T3" fmla="*/ 832 h 832"/>
                  <a:gd name="T4" fmla="*/ 2604 w 2604"/>
                  <a:gd name="T5" fmla="*/ 832 h 832"/>
                </a:gdLst>
                <a:ahLst/>
                <a:cxnLst>
                  <a:cxn ang="0">
                    <a:pos x="T0" y="T1"/>
                  </a:cxn>
                  <a:cxn ang="0">
                    <a:pos x="T2" y="T3"/>
                  </a:cxn>
                  <a:cxn ang="0">
                    <a:pos x="T4" y="T5"/>
                  </a:cxn>
                </a:cxnLst>
                <a:rect l="0" t="0" r="r" b="b"/>
                <a:pathLst>
                  <a:path w="2604" h="832">
                    <a:moveTo>
                      <a:pt x="0" y="0"/>
                    </a:moveTo>
                    <a:lnTo>
                      <a:pt x="0" y="832"/>
                    </a:lnTo>
                    <a:lnTo>
                      <a:pt x="2604" y="832"/>
                    </a:lnTo>
                  </a:path>
                </a:pathLst>
              </a:custGeom>
              <a:noFill/>
              <a:ln w="28575" cap="sq">
                <a:solidFill>
                  <a:srgbClr val="606D7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3" name="Line 225"/>
              <p:cNvSpPr>
                <a:spLocks noChangeShapeType="1"/>
              </p:cNvSpPr>
              <p:nvPr/>
            </p:nvSpPr>
            <p:spPr bwMode="auto">
              <a:xfrm>
                <a:off x="5185539"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4" name="Line 226"/>
              <p:cNvSpPr>
                <a:spLocks noChangeShapeType="1"/>
              </p:cNvSpPr>
              <p:nvPr/>
            </p:nvSpPr>
            <p:spPr bwMode="auto">
              <a:xfrm flipH="1">
                <a:off x="5116804" y="4046235"/>
                <a:ext cx="6873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5" name="Line 227"/>
              <p:cNvSpPr>
                <a:spLocks noChangeShapeType="1"/>
              </p:cNvSpPr>
              <p:nvPr/>
            </p:nvSpPr>
            <p:spPr bwMode="auto">
              <a:xfrm flipH="1">
                <a:off x="5116804" y="3799735"/>
                <a:ext cx="6873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6" name="Line 228"/>
              <p:cNvSpPr>
                <a:spLocks noChangeShapeType="1"/>
              </p:cNvSpPr>
              <p:nvPr/>
            </p:nvSpPr>
            <p:spPr bwMode="auto">
              <a:xfrm flipH="1">
                <a:off x="5116804" y="3553235"/>
                <a:ext cx="6873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7" name="Line 229"/>
              <p:cNvSpPr>
                <a:spLocks noChangeShapeType="1"/>
              </p:cNvSpPr>
              <p:nvPr/>
            </p:nvSpPr>
            <p:spPr bwMode="auto">
              <a:xfrm flipH="1">
                <a:off x="5116804" y="3306736"/>
                <a:ext cx="6873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8" name="Line 230"/>
              <p:cNvSpPr>
                <a:spLocks noChangeShapeType="1"/>
              </p:cNvSpPr>
              <p:nvPr/>
            </p:nvSpPr>
            <p:spPr bwMode="auto">
              <a:xfrm flipH="1">
                <a:off x="5116804" y="3060236"/>
                <a:ext cx="6873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9" name="Line 231"/>
              <p:cNvSpPr>
                <a:spLocks noChangeShapeType="1"/>
              </p:cNvSpPr>
              <p:nvPr/>
            </p:nvSpPr>
            <p:spPr bwMode="auto">
              <a:xfrm>
                <a:off x="5443890"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0" name="Line 232"/>
              <p:cNvSpPr>
                <a:spLocks noChangeShapeType="1"/>
              </p:cNvSpPr>
              <p:nvPr/>
            </p:nvSpPr>
            <p:spPr bwMode="auto">
              <a:xfrm>
                <a:off x="5699871"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1" name="Line 233"/>
              <p:cNvSpPr>
                <a:spLocks noChangeShapeType="1"/>
              </p:cNvSpPr>
              <p:nvPr/>
            </p:nvSpPr>
            <p:spPr bwMode="auto">
              <a:xfrm>
                <a:off x="5958221"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2" name="Line 234"/>
              <p:cNvSpPr>
                <a:spLocks noChangeShapeType="1"/>
              </p:cNvSpPr>
              <p:nvPr/>
            </p:nvSpPr>
            <p:spPr bwMode="auto">
              <a:xfrm>
                <a:off x="6214202"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3" name="Line 235"/>
              <p:cNvSpPr>
                <a:spLocks noChangeShapeType="1"/>
              </p:cNvSpPr>
              <p:nvPr/>
            </p:nvSpPr>
            <p:spPr bwMode="auto">
              <a:xfrm>
                <a:off x="6472552"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4" name="Line 236"/>
              <p:cNvSpPr>
                <a:spLocks noChangeShapeType="1"/>
              </p:cNvSpPr>
              <p:nvPr/>
            </p:nvSpPr>
            <p:spPr bwMode="auto">
              <a:xfrm>
                <a:off x="6728533"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5" name="Line 237"/>
              <p:cNvSpPr>
                <a:spLocks noChangeShapeType="1"/>
              </p:cNvSpPr>
              <p:nvPr/>
            </p:nvSpPr>
            <p:spPr bwMode="auto">
              <a:xfrm>
                <a:off x="6986883"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6" name="Line 238"/>
              <p:cNvSpPr>
                <a:spLocks noChangeShapeType="1"/>
              </p:cNvSpPr>
              <p:nvPr/>
            </p:nvSpPr>
            <p:spPr bwMode="auto">
              <a:xfrm>
                <a:off x="7242864"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7" name="Line 239"/>
              <p:cNvSpPr>
                <a:spLocks noChangeShapeType="1"/>
              </p:cNvSpPr>
              <p:nvPr/>
            </p:nvSpPr>
            <p:spPr bwMode="auto">
              <a:xfrm>
                <a:off x="7501214"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8" name="Line 240"/>
              <p:cNvSpPr>
                <a:spLocks noChangeShapeType="1"/>
              </p:cNvSpPr>
              <p:nvPr/>
            </p:nvSpPr>
            <p:spPr bwMode="auto">
              <a:xfrm>
                <a:off x="7757195"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79" name="Line 241"/>
              <p:cNvSpPr>
                <a:spLocks noChangeShapeType="1"/>
              </p:cNvSpPr>
              <p:nvPr/>
            </p:nvSpPr>
            <p:spPr bwMode="auto">
              <a:xfrm>
                <a:off x="8015546"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80" name="Line 242"/>
              <p:cNvSpPr>
                <a:spLocks noChangeShapeType="1"/>
              </p:cNvSpPr>
              <p:nvPr/>
            </p:nvSpPr>
            <p:spPr bwMode="auto">
              <a:xfrm>
                <a:off x="8271526" y="4046235"/>
                <a:ext cx="0" cy="6873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6" name="Group 450"/>
            <p:cNvGrpSpPr/>
            <p:nvPr/>
          </p:nvGrpSpPr>
          <p:grpSpPr>
            <a:xfrm>
              <a:off x="7337706" y="4197541"/>
              <a:ext cx="3793664" cy="636761"/>
              <a:chOff x="5164208" y="3174005"/>
              <a:chExt cx="3007770" cy="504850"/>
            </a:xfrm>
          </p:grpSpPr>
          <p:sp>
            <p:nvSpPr>
              <p:cNvPr id="1890" name="Line 244"/>
              <p:cNvSpPr>
                <a:spLocks noChangeShapeType="1"/>
              </p:cNvSpPr>
              <p:nvPr/>
            </p:nvSpPr>
            <p:spPr bwMode="auto">
              <a:xfrm>
                <a:off x="8126944" y="3382582"/>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1" name="Line 245"/>
              <p:cNvSpPr>
                <a:spLocks noChangeShapeType="1"/>
              </p:cNvSpPr>
              <p:nvPr/>
            </p:nvSpPr>
            <p:spPr bwMode="auto">
              <a:xfrm>
                <a:off x="8126944" y="317400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2" name="Line 246"/>
              <p:cNvSpPr>
                <a:spLocks noChangeShapeType="1"/>
              </p:cNvSpPr>
              <p:nvPr/>
            </p:nvSpPr>
            <p:spPr bwMode="auto">
              <a:xfrm>
                <a:off x="8148276" y="3174005"/>
                <a:ext cx="0" cy="208577"/>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3" name="Line 248"/>
              <p:cNvSpPr>
                <a:spLocks noChangeShapeType="1"/>
              </p:cNvSpPr>
              <p:nvPr/>
            </p:nvSpPr>
            <p:spPr bwMode="auto">
              <a:xfrm>
                <a:off x="7994214" y="337784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4" name="Line 249"/>
              <p:cNvSpPr>
                <a:spLocks noChangeShapeType="1"/>
              </p:cNvSpPr>
              <p:nvPr/>
            </p:nvSpPr>
            <p:spPr bwMode="auto">
              <a:xfrm>
                <a:off x="7994214" y="319296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5" name="Line 250"/>
              <p:cNvSpPr>
                <a:spLocks noChangeShapeType="1"/>
              </p:cNvSpPr>
              <p:nvPr/>
            </p:nvSpPr>
            <p:spPr bwMode="auto">
              <a:xfrm>
                <a:off x="8017916" y="3192967"/>
                <a:ext cx="0" cy="184875"/>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6" name="Line 252"/>
              <p:cNvSpPr>
                <a:spLocks noChangeShapeType="1"/>
              </p:cNvSpPr>
              <p:nvPr/>
            </p:nvSpPr>
            <p:spPr bwMode="auto">
              <a:xfrm>
                <a:off x="7868594" y="342050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7" name="Line 253"/>
              <p:cNvSpPr>
                <a:spLocks noChangeShapeType="1"/>
              </p:cNvSpPr>
              <p:nvPr/>
            </p:nvSpPr>
            <p:spPr bwMode="auto">
              <a:xfrm>
                <a:off x="7868594" y="325222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8" name="Line 254"/>
              <p:cNvSpPr>
                <a:spLocks noChangeShapeType="1"/>
              </p:cNvSpPr>
              <p:nvPr/>
            </p:nvSpPr>
            <p:spPr bwMode="auto">
              <a:xfrm>
                <a:off x="7889926" y="3252221"/>
                <a:ext cx="0" cy="168283"/>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99" name="Line 256"/>
              <p:cNvSpPr>
                <a:spLocks noChangeShapeType="1"/>
              </p:cNvSpPr>
              <p:nvPr/>
            </p:nvSpPr>
            <p:spPr bwMode="auto">
              <a:xfrm>
                <a:off x="7740604" y="3365990"/>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0" name="Line 257"/>
              <p:cNvSpPr>
                <a:spLocks noChangeShapeType="1"/>
              </p:cNvSpPr>
              <p:nvPr/>
            </p:nvSpPr>
            <p:spPr bwMode="auto">
              <a:xfrm>
                <a:off x="7740604" y="317874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1" name="Line 258"/>
              <p:cNvSpPr>
                <a:spLocks noChangeShapeType="1"/>
              </p:cNvSpPr>
              <p:nvPr/>
            </p:nvSpPr>
            <p:spPr bwMode="auto">
              <a:xfrm>
                <a:off x="7761935" y="3178745"/>
                <a:ext cx="0" cy="187245"/>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2" name="Line 260"/>
              <p:cNvSpPr>
                <a:spLocks noChangeShapeType="1"/>
              </p:cNvSpPr>
              <p:nvPr/>
            </p:nvSpPr>
            <p:spPr bwMode="auto">
              <a:xfrm>
                <a:off x="7610243" y="337310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3" name="Line 261"/>
              <p:cNvSpPr>
                <a:spLocks noChangeShapeType="1"/>
              </p:cNvSpPr>
              <p:nvPr/>
            </p:nvSpPr>
            <p:spPr bwMode="auto">
              <a:xfrm>
                <a:off x="7610243" y="3183486"/>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4" name="Line 262"/>
              <p:cNvSpPr>
                <a:spLocks noChangeShapeType="1"/>
              </p:cNvSpPr>
              <p:nvPr/>
            </p:nvSpPr>
            <p:spPr bwMode="auto">
              <a:xfrm>
                <a:off x="7633945" y="3183486"/>
                <a:ext cx="0" cy="189615"/>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5" name="Line 264"/>
              <p:cNvSpPr>
                <a:spLocks noChangeShapeType="1"/>
              </p:cNvSpPr>
              <p:nvPr/>
            </p:nvSpPr>
            <p:spPr bwMode="auto">
              <a:xfrm>
                <a:off x="7479883" y="345368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6" name="Line 265"/>
              <p:cNvSpPr>
                <a:spLocks noChangeShapeType="1"/>
              </p:cNvSpPr>
              <p:nvPr/>
            </p:nvSpPr>
            <p:spPr bwMode="auto">
              <a:xfrm>
                <a:off x="7479883" y="3228519"/>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7" name="Line 266"/>
              <p:cNvSpPr>
                <a:spLocks noChangeShapeType="1"/>
              </p:cNvSpPr>
              <p:nvPr/>
            </p:nvSpPr>
            <p:spPr bwMode="auto">
              <a:xfrm>
                <a:off x="7501214" y="3228519"/>
                <a:ext cx="0" cy="225168"/>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8" name="Line 268"/>
              <p:cNvSpPr>
                <a:spLocks noChangeShapeType="1"/>
              </p:cNvSpPr>
              <p:nvPr/>
            </p:nvSpPr>
            <p:spPr bwMode="auto">
              <a:xfrm>
                <a:off x="7351893" y="349635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09" name="Line 269"/>
              <p:cNvSpPr>
                <a:spLocks noChangeShapeType="1"/>
              </p:cNvSpPr>
              <p:nvPr/>
            </p:nvSpPr>
            <p:spPr bwMode="auto">
              <a:xfrm>
                <a:off x="7351893" y="329962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0" name="Line 270"/>
              <p:cNvSpPr>
                <a:spLocks noChangeShapeType="1"/>
              </p:cNvSpPr>
              <p:nvPr/>
            </p:nvSpPr>
            <p:spPr bwMode="auto">
              <a:xfrm>
                <a:off x="7373224" y="3299625"/>
                <a:ext cx="0" cy="196726"/>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1" name="Line 272"/>
              <p:cNvSpPr>
                <a:spLocks noChangeShapeType="1"/>
              </p:cNvSpPr>
              <p:nvPr/>
            </p:nvSpPr>
            <p:spPr bwMode="auto">
              <a:xfrm>
                <a:off x="7223902" y="3536644"/>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2" name="Line 273"/>
              <p:cNvSpPr>
                <a:spLocks noChangeShapeType="1"/>
              </p:cNvSpPr>
              <p:nvPr/>
            </p:nvSpPr>
            <p:spPr bwMode="auto">
              <a:xfrm>
                <a:off x="7223902" y="3339918"/>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3" name="Line 274"/>
              <p:cNvSpPr>
                <a:spLocks noChangeShapeType="1"/>
              </p:cNvSpPr>
              <p:nvPr/>
            </p:nvSpPr>
            <p:spPr bwMode="auto">
              <a:xfrm>
                <a:off x="7247604" y="3339918"/>
                <a:ext cx="0" cy="196726"/>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4" name="Line 276"/>
              <p:cNvSpPr>
                <a:spLocks noChangeShapeType="1"/>
              </p:cNvSpPr>
              <p:nvPr/>
            </p:nvSpPr>
            <p:spPr bwMode="auto">
              <a:xfrm>
                <a:off x="7093542" y="3591158"/>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5" name="Line 277"/>
              <p:cNvSpPr>
                <a:spLocks noChangeShapeType="1"/>
              </p:cNvSpPr>
              <p:nvPr/>
            </p:nvSpPr>
            <p:spPr bwMode="auto">
              <a:xfrm>
                <a:off x="7093542" y="3394433"/>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6" name="Line 278"/>
              <p:cNvSpPr>
                <a:spLocks noChangeShapeType="1"/>
              </p:cNvSpPr>
              <p:nvPr/>
            </p:nvSpPr>
            <p:spPr bwMode="auto">
              <a:xfrm>
                <a:off x="7114874" y="3394433"/>
                <a:ext cx="0" cy="196726"/>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7" name="Line 280"/>
              <p:cNvSpPr>
                <a:spLocks noChangeShapeType="1"/>
              </p:cNvSpPr>
              <p:nvPr/>
            </p:nvSpPr>
            <p:spPr bwMode="auto">
              <a:xfrm>
                <a:off x="6965552" y="357219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8" name="Line 281"/>
              <p:cNvSpPr>
                <a:spLocks noChangeShapeType="1"/>
              </p:cNvSpPr>
              <p:nvPr/>
            </p:nvSpPr>
            <p:spPr bwMode="auto">
              <a:xfrm>
                <a:off x="6965552" y="337547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19" name="Line 282"/>
              <p:cNvSpPr>
                <a:spLocks noChangeShapeType="1"/>
              </p:cNvSpPr>
              <p:nvPr/>
            </p:nvSpPr>
            <p:spPr bwMode="auto">
              <a:xfrm>
                <a:off x="6986883" y="3375471"/>
                <a:ext cx="0" cy="196726"/>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0" name="Line 284"/>
              <p:cNvSpPr>
                <a:spLocks noChangeShapeType="1"/>
              </p:cNvSpPr>
              <p:nvPr/>
            </p:nvSpPr>
            <p:spPr bwMode="auto">
              <a:xfrm>
                <a:off x="6837561" y="3510572"/>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1" name="Line 285"/>
              <p:cNvSpPr>
                <a:spLocks noChangeShapeType="1"/>
              </p:cNvSpPr>
              <p:nvPr/>
            </p:nvSpPr>
            <p:spPr bwMode="auto">
              <a:xfrm>
                <a:off x="6837561" y="3313846"/>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2" name="Line 286"/>
              <p:cNvSpPr>
                <a:spLocks noChangeShapeType="1"/>
              </p:cNvSpPr>
              <p:nvPr/>
            </p:nvSpPr>
            <p:spPr bwMode="auto">
              <a:xfrm>
                <a:off x="6861263" y="3313846"/>
                <a:ext cx="0" cy="196726"/>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3" name="Line 288"/>
              <p:cNvSpPr>
                <a:spLocks noChangeShapeType="1"/>
              </p:cNvSpPr>
              <p:nvPr/>
            </p:nvSpPr>
            <p:spPr bwMode="auto">
              <a:xfrm>
                <a:off x="6709571" y="3477389"/>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4" name="Line 289"/>
              <p:cNvSpPr>
                <a:spLocks noChangeShapeType="1"/>
              </p:cNvSpPr>
              <p:nvPr/>
            </p:nvSpPr>
            <p:spPr bwMode="auto">
              <a:xfrm>
                <a:off x="6709571" y="332095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5" name="Line 290"/>
              <p:cNvSpPr>
                <a:spLocks noChangeShapeType="1"/>
              </p:cNvSpPr>
              <p:nvPr/>
            </p:nvSpPr>
            <p:spPr bwMode="auto">
              <a:xfrm>
                <a:off x="6733273" y="3320957"/>
                <a:ext cx="0" cy="156432"/>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6" name="Line 292"/>
              <p:cNvSpPr>
                <a:spLocks noChangeShapeType="1"/>
              </p:cNvSpPr>
              <p:nvPr/>
            </p:nvSpPr>
            <p:spPr bwMode="auto">
              <a:xfrm>
                <a:off x="6579211" y="3472649"/>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7" name="Line 293"/>
              <p:cNvSpPr>
                <a:spLocks noChangeShapeType="1"/>
              </p:cNvSpPr>
              <p:nvPr/>
            </p:nvSpPr>
            <p:spPr bwMode="auto">
              <a:xfrm>
                <a:off x="6579211" y="329488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8" name="Line 294"/>
              <p:cNvSpPr>
                <a:spLocks noChangeShapeType="1"/>
              </p:cNvSpPr>
              <p:nvPr/>
            </p:nvSpPr>
            <p:spPr bwMode="auto">
              <a:xfrm>
                <a:off x="6600543" y="3294885"/>
                <a:ext cx="0" cy="177764"/>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29" name="Line 296"/>
              <p:cNvSpPr>
                <a:spLocks noChangeShapeType="1"/>
              </p:cNvSpPr>
              <p:nvPr/>
            </p:nvSpPr>
            <p:spPr bwMode="auto">
              <a:xfrm>
                <a:off x="6448850" y="349635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0" name="Line 297"/>
              <p:cNvSpPr>
                <a:spLocks noChangeShapeType="1"/>
              </p:cNvSpPr>
              <p:nvPr/>
            </p:nvSpPr>
            <p:spPr bwMode="auto">
              <a:xfrm>
                <a:off x="6448850" y="332806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1" name="Line 298"/>
              <p:cNvSpPr>
                <a:spLocks noChangeShapeType="1"/>
              </p:cNvSpPr>
              <p:nvPr/>
            </p:nvSpPr>
            <p:spPr bwMode="auto">
              <a:xfrm>
                <a:off x="6472552" y="3328067"/>
                <a:ext cx="0" cy="168283"/>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2" name="Line 300"/>
              <p:cNvSpPr>
                <a:spLocks noChangeShapeType="1"/>
              </p:cNvSpPr>
              <p:nvPr/>
            </p:nvSpPr>
            <p:spPr bwMode="auto">
              <a:xfrm>
                <a:off x="6323230" y="3406284"/>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3" name="Line 301"/>
              <p:cNvSpPr>
                <a:spLocks noChangeShapeType="1"/>
              </p:cNvSpPr>
              <p:nvPr/>
            </p:nvSpPr>
            <p:spPr bwMode="auto">
              <a:xfrm>
                <a:off x="6323230" y="3249851"/>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4" name="Line 302"/>
              <p:cNvSpPr>
                <a:spLocks noChangeShapeType="1"/>
              </p:cNvSpPr>
              <p:nvPr/>
            </p:nvSpPr>
            <p:spPr bwMode="auto">
              <a:xfrm>
                <a:off x="6344562" y="3249851"/>
                <a:ext cx="0" cy="156432"/>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5" name="Line 304"/>
              <p:cNvSpPr>
                <a:spLocks noChangeShapeType="1"/>
              </p:cNvSpPr>
              <p:nvPr/>
            </p:nvSpPr>
            <p:spPr bwMode="auto">
              <a:xfrm>
                <a:off x="6195240" y="3394433"/>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6" name="Line 305"/>
              <p:cNvSpPr>
                <a:spLocks noChangeShapeType="1"/>
              </p:cNvSpPr>
              <p:nvPr/>
            </p:nvSpPr>
            <p:spPr bwMode="auto">
              <a:xfrm>
                <a:off x="6195240" y="3228519"/>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7" name="Line 306"/>
              <p:cNvSpPr>
                <a:spLocks noChangeShapeType="1"/>
              </p:cNvSpPr>
              <p:nvPr/>
            </p:nvSpPr>
            <p:spPr bwMode="auto">
              <a:xfrm>
                <a:off x="6216572" y="3228519"/>
                <a:ext cx="0" cy="165913"/>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8" name="Line 308"/>
              <p:cNvSpPr>
                <a:spLocks noChangeShapeType="1"/>
              </p:cNvSpPr>
              <p:nvPr/>
            </p:nvSpPr>
            <p:spPr bwMode="auto">
              <a:xfrm>
                <a:off x="6062510" y="354375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39" name="Line 309"/>
              <p:cNvSpPr>
                <a:spLocks noChangeShapeType="1"/>
              </p:cNvSpPr>
              <p:nvPr/>
            </p:nvSpPr>
            <p:spPr bwMode="auto">
              <a:xfrm>
                <a:off x="6062510" y="3363620"/>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0" name="Line 310"/>
              <p:cNvSpPr>
                <a:spLocks noChangeShapeType="1"/>
              </p:cNvSpPr>
              <p:nvPr/>
            </p:nvSpPr>
            <p:spPr bwMode="auto">
              <a:xfrm>
                <a:off x="6086211" y="3363620"/>
                <a:ext cx="0" cy="180134"/>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1" name="Line 312"/>
              <p:cNvSpPr>
                <a:spLocks noChangeShapeType="1"/>
              </p:cNvSpPr>
              <p:nvPr/>
            </p:nvSpPr>
            <p:spPr bwMode="auto">
              <a:xfrm>
                <a:off x="5936890" y="3640932"/>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2" name="Line 313"/>
              <p:cNvSpPr>
                <a:spLocks noChangeShapeType="1"/>
              </p:cNvSpPr>
              <p:nvPr/>
            </p:nvSpPr>
            <p:spPr bwMode="auto">
              <a:xfrm>
                <a:off x="5936890" y="342050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3" name="Line 314"/>
              <p:cNvSpPr>
                <a:spLocks noChangeShapeType="1"/>
              </p:cNvSpPr>
              <p:nvPr/>
            </p:nvSpPr>
            <p:spPr bwMode="auto">
              <a:xfrm>
                <a:off x="5958221" y="3420505"/>
                <a:ext cx="0" cy="220428"/>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4" name="Line 316"/>
              <p:cNvSpPr>
                <a:spLocks noChangeShapeType="1"/>
              </p:cNvSpPr>
              <p:nvPr/>
            </p:nvSpPr>
            <p:spPr bwMode="auto">
              <a:xfrm>
                <a:off x="5808899" y="3648043"/>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5" name="Line 317"/>
              <p:cNvSpPr>
                <a:spLocks noChangeShapeType="1"/>
              </p:cNvSpPr>
              <p:nvPr/>
            </p:nvSpPr>
            <p:spPr bwMode="auto">
              <a:xfrm>
                <a:off x="5808899" y="3439466"/>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6" name="Line 318"/>
              <p:cNvSpPr>
                <a:spLocks noChangeShapeType="1"/>
              </p:cNvSpPr>
              <p:nvPr/>
            </p:nvSpPr>
            <p:spPr bwMode="auto">
              <a:xfrm>
                <a:off x="5832601" y="3439466"/>
                <a:ext cx="0" cy="208577"/>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7" name="Line 320"/>
              <p:cNvSpPr>
                <a:spLocks noChangeShapeType="1"/>
              </p:cNvSpPr>
              <p:nvPr/>
            </p:nvSpPr>
            <p:spPr bwMode="auto">
              <a:xfrm>
                <a:off x="5678539" y="367885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8" name="Line 321"/>
              <p:cNvSpPr>
                <a:spLocks noChangeShapeType="1"/>
              </p:cNvSpPr>
              <p:nvPr/>
            </p:nvSpPr>
            <p:spPr bwMode="auto">
              <a:xfrm>
                <a:off x="5678539" y="344894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49" name="Line 322"/>
              <p:cNvSpPr>
                <a:spLocks noChangeShapeType="1"/>
              </p:cNvSpPr>
              <p:nvPr/>
            </p:nvSpPr>
            <p:spPr bwMode="auto">
              <a:xfrm>
                <a:off x="5699871" y="3448947"/>
                <a:ext cx="0" cy="229908"/>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0" name="Line 324"/>
              <p:cNvSpPr>
                <a:spLocks noChangeShapeType="1"/>
              </p:cNvSpPr>
              <p:nvPr/>
            </p:nvSpPr>
            <p:spPr bwMode="auto">
              <a:xfrm>
                <a:off x="5545808" y="3678855"/>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1" name="Line 325"/>
              <p:cNvSpPr>
                <a:spLocks noChangeShapeType="1"/>
              </p:cNvSpPr>
              <p:nvPr/>
            </p:nvSpPr>
            <p:spPr bwMode="auto">
              <a:xfrm>
                <a:off x="5545808" y="3448947"/>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2" name="Line 326"/>
              <p:cNvSpPr>
                <a:spLocks noChangeShapeType="1"/>
              </p:cNvSpPr>
              <p:nvPr/>
            </p:nvSpPr>
            <p:spPr bwMode="auto">
              <a:xfrm>
                <a:off x="5569510" y="3448947"/>
                <a:ext cx="0" cy="229908"/>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3" name="Line 328"/>
              <p:cNvSpPr>
                <a:spLocks noChangeShapeType="1"/>
              </p:cNvSpPr>
              <p:nvPr/>
            </p:nvSpPr>
            <p:spPr bwMode="auto">
              <a:xfrm>
                <a:off x="5420188" y="3652783"/>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4" name="Line 329"/>
              <p:cNvSpPr>
                <a:spLocks noChangeShapeType="1"/>
              </p:cNvSpPr>
              <p:nvPr/>
            </p:nvSpPr>
            <p:spPr bwMode="auto">
              <a:xfrm>
                <a:off x="5420188" y="3439466"/>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5" name="Line 330"/>
              <p:cNvSpPr>
                <a:spLocks noChangeShapeType="1"/>
              </p:cNvSpPr>
              <p:nvPr/>
            </p:nvSpPr>
            <p:spPr bwMode="auto">
              <a:xfrm>
                <a:off x="5441520" y="3439466"/>
                <a:ext cx="0" cy="213317"/>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6" name="Line 332"/>
              <p:cNvSpPr>
                <a:spLocks noChangeShapeType="1"/>
              </p:cNvSpPr>
              <p:nvPr/>
            </p:nvSpPr>
            <p:spPr bwMode="auto">
              <a:xfrm>
                <a:off x="5289828" y="3595899"/>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7" name="Line 333"/>
              <p:cNvSpPr>
                <a:spLocks noChangeShapeType="1"/>
              </p:cNvSpPr>
              <p:nvPr/>
            </p:nvSpPr>
            <p:spPr bwMode="auto">
              <a:xfrm>
                <a:off x="5289828" y="3356510"/>
                <a:ext cx="45034"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8" name="Line 334"/>
              <p:cNvSpPr>
                <a:spLocks noChangeShapeType="1"/>
              </p:cNvSpPr>
              <p:nvPr/>
            </p:nvSpPr>
            <p:spPr bwMode="auto">
              <a:xfrm>
                <a:off x="5313530" y="3356510"/>
                <a:ext cx="0" cy="239389"/>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59" name="Line 336"/>
              <p:cNvSpPr>
                <a:spLocks noChangeShapeType="1"/>
              </p:cNvSpPr>
              <p:nvPr/>
            </p:nvSpPr>
            <p:spPr bwMode="auto">
              <a:xfrm>
                <a:off x="5164208" y="3484500"/>
                <a:ext cx="42663"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0" name="Line 337"/>
              <p:cNvSpPr>
                <a:spLocks noChangeShapeType="1"/>
              </p:cNvSpPr>
              <p:nvPr/>
            </p:nvSpPr>
            <p:spPr bwMode="auto">
              <a:xfrm>
                <a:off x="5164208" y="3245111"/>
                <a:ext cx="42663" cy="0"/>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961" name="Line 338"/>
              <p:cNvSpPr>
                <a:spLocks noChangeShapeType="1"/>
              </p:cNvSpPr>
              <p:nvPr/>
            </p:nvSpPr>
            <p:spPr bwMode="auto">
              <a:xfrm>
                <a:off x="5185539" y="3245111"/>
                <a:ext cx="0" cy="239389"/>
              </a:xfrm>
              <a:prstGeom prst="line">
                <a:avLst/>
              </a:prstGeom>
              <a:noFill/>
              <a:ln w="12700" cap="flat">
                <a:solidFill>
                  <a:srgbClr val="525BA3"/>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sp>
          <p:nvSpPr>
            <p:cNvPr id="1488" name="Freeform 437"/>
            <p:cNvSpPr>
              <a:spLocks/>
            </p:cNvSpPr>
            <p:nvPr/>
          </p:nvSpPr>
          <p:spPr bwMode="auto">
            <a:xfrm>
              <a:off x="7364611" y="4320110"/>
              <a:ext cx="3736864" cy="367707"/>
            </a:xfrm>
            <a:custGeom>
              <a:avLst/>
              <a:gdLst>
                <a:gd name="T0" fmla="*/ 0 w 2500"/>
                <a:gd name="T1" fmla="*/ 78 h 246"/>
                <a:gd name="T2" fmla="*/ 108 w 2500"/>
                <a:gd name="T3" fmla="*/ 172 h 246"/>
                <a:gd name="T4" fmla="*/ 216 w 2500"/>
                <a:gd name="T5" fmla="*/ 232 h 246"/>
                <a:gd name="T6" fmla="*/ 324 w 2500"/>
                <a:gd name="T7" fmla="*/ 244 h 246"/>
                <a:gd name="T8" fmla="*/ 434 w 2500"/>
                <a:gd name="T9" fmla="*/ 246 h 246"/>
                <a:gd name="T10" fmla="*/ 546 w 2500"/>
                <a:gd name="T11" fmla="*/ 230 h 246"/>
                <a:gd name="T12" fmla="*/ 652 w 2500"/>
                <a:gd name="T13" fmla="*/ 220 h 246"/>
                <a:gd name="T14" fmla="*/ 760 w 2500"/>
                <a:gd name="T15" fmla="*/ 154 h 246"/>
                <a:gd name="T16" fmla="*/ 870 w 2500"/>
                <a:gd name="T17" fmla="*/ 34 h 246"/>
                <a:gd name="T18" fmla="*/ 978 w 2500"/>
                <a:gd name="T19" fmla="*/ 48 h 246"/>
                <a:gd name="T20" fmla="*/ 1086 w 2500"/>
                <a:gd name="T21" fmla="*/ 118 h 246"/>
                <a:gd name="T22" fmla="*/ 1194 w 2500"/>
                <a:gd name="T23" fmla="*/ 94 h 246"/>
                <a:gd name="T24" fmla="*/ 1306 w 2500"/>
                <a:gd name="T25" fmla="*/ 108 h 246"/>
                <a:gd name="T26" fmla="*/ 1414 w 2500"/>
                <a:gd name="T27" fmla="*/ 118 h 246"/>
                <a:gd name="T28" fmla="*/ 1520 w 2500"/>
                <a:gd name="T29" fmla="*/ 172 h 246"/>
                <a:gd name="T30" fmla="*/ 1628 w 2500"/>
                <a:gd name="T31" fmla="*/ 186 h 246"/>
                <a:gd name="T32" fmla="*/ 1740 w 2500"/>
                <a:gd name="T33" fmla="*/ 142 h 246"/>
                <a:gd name="T34" fmla="*/ 1846 w 2500"/>
                <a:gd name="T35" fmla="*/ 108 h 246"/>
                <a:gd name="T36" fmla="*/ 1954 w 2500"/>
                <a:gd name="T37" fmla="*/ 58 h 246"/>
                <a:gd name="T38" fmla="*/ 2066 w 2500"/>
                <a:gd name="T39" fmla="*/ 6 h 246"/>
                <a:gd name="T40" fmla="*/ 2174 w 2500"/>
                <a:gd name="T41" fmla="*/ 0 h 246"/>
                <a:gd name="T42" fmla="*/ 2282 w 2500"/>
                <a:gd name="T43" fmla="*/ 54 h 246"/>
                <a:gd name="T44" fmla="*/ 2390 w 2500"/>
                <a:gd name="T45" fmla="*/ 12 h 246"/>
                <a:gd name="T46" fmla="*/ 2500 w 2500"/>
                <a:gd name="T47" fmla="*/ 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0" h="246">
                  <a:moveTo>
                    <a:pt x="0" y="78"/>
                  </a:moveTo>
                  <a:lnTo>
                    <a:pt x="108" y="172"/>
                  </a:lnTo>
                  <a:lnTo>
                    <a:pt x="216" y="232"/>
                  </a:lnTo>
                  <a:lnTo>
                    <a:pt x="324" y="244"/>
                  </a:lnTo>
                  <a:lnTo>
                    <a:pt x="434" y="246"/>
                  </a:lnTo>
                  <a:lnTo>
                    <a:pt x="546" y="230"/>
                  </a:lnTo>
                  <a:lnTo>
                    <a:pt x="652" y="220"/>
                  </a:lnTo>
                  <a:lnTo>
                    <a:pt x="760" y="154"/>
                  </a:lnTo>
                  <a:lnTo>
                    <a:pt x="870" y="34"/>
                  </a:lnTo>
                  <a:lnTo>
                    <a:pt x="978" y="48"/>
                  </a:lnTo>
                  <a:lnTo>
                    <a:pt x="1086" y="118"/>
                  </a:lnTo>
                  <a:lnTo>
                    <a:pt x="1194" y="94"/>
                  </a:lnTo>
                  <a:lnTo>
                    <a:pt x="1306" y="108"/>
                  </a:lnTo>
                  <a:lnTo>
                    <a:pt x="1414" y="118"/>
                  </a:lnTo>
                  <a:lnTo>
                    <a:pt x="1520" y="172"/>
                  </a:lnTo>
                  <a:lnTo>
                    <a:pt x="1628" y="186"/>
                  </a:lnTo>
                  <a:lnTo>
                    <a:pt x="1740" y="142"/>
                  </a:lnTo>
                  <a:lnTo>
                    <a:pt x="1846" y="108"/>
                  </a:lnTo>
                  <a:lnTo>
                    <a:pt x="1954" y="58"/>
                  </a:lnTo>
                  <a:lnTo>
                    <a:pt x="2066" y="6"/>
                  </a:lnTo>
                  <a:lnTo>
                    <a:pt x="2174" y="0"/>
                  </a:lnTo>
                  <a:lnTo>
                    <a:pt x="2282" y="54"/>
                  </a:lnTo>
                  <a:lnTo>
                    <a:pt x="2390" y="12"/>
                  </a:lnTo>
                  <a:lnTo>
                    <a:pt x="2500" y="6"/>
                  </a:lnTo>
                </a:path>
              </a:pathLst>
            </a:custGeom>
            <a:noFill/>
            <a:ln w="12700" cap="flat">
              <a:solidFill>
                <a:srgbClr val="525BA3"/>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nvGrpSpPr>
            <p:cNvPr id="7" name="Group 452"/>
            <p:cNvGrpSpPr/>
            <p:nvPr/>
          </p:nvGrpSpPr>
          <p:grpSpPr>
            <a:xfrm>
              <a:off x="7337706" y="4293205"/>
              <a:ext cx="3793664" cy="424508"/>
              <a:chOff x="5164208" y="3249851"/>
              <a:chExt cx="3007770" cy="336567"/>
            </a:xfrm>
            <a:solidFill>
              <a:srgbClr val="EDEEF0"/>
            </a:solidFill>
          </p:grpSpPr>
          <p:sp>
            <p:nvSpPr>
              <p:cNvPr id="1866" name="Oval 243"/>
              <p:cNvSpPr>
                <a:spLocks noChangeArrowheads="1"/>
              </p:cNvSpPr>
              <p:nvPr/>
            </p:nvSpPr>
            <p:spPr bwMode="auto">
              <a:xfrm>
                <a:off x="8126944" y="3254591"/>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7" name="Oval 247"/>
              <p:cNvSpPr>
                <a:spLocks noChangeArrowheads="1"/>
              </p:cNvSpPr>
              <p:nvPr/>
            </p:nvSpPr>
            <p:spPr bwMode="auto">
              <a:xfrm>
                <a:off x="7994214" y="3264072"/>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8" name="Oval 251"/>
              <p:cNvSpPr>
                <a:spLocks noChangeArrowheads="1"/>
              </p:cNvSpPr>
              <p:nvPr/>
            </p:nvSpPr>
            <p:spPr bwMode="auto">
              <a:xfrm>
                <a:off x="7868594" y="3313846"/>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9" name="Oval 255"/>
              <p:cNvSpPr>
                <a:spLocks noChangeArrowheads="1"/>
              </p:cNvSpPr>
              <p:nvPr/>
            </p:nvSpPr>
            <p:spPr bwMode="auto">
              <a:xfrm>
                <a:off x="7740604" y="3249851"/>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0" name="Oval 259"/>
              <p:cNvSpPr>
                <a:spLocks noChangeArrowheads="1"/>
              </p:cNvSpPr>
              <p:nvPr/>
            </p:nvSpPr>
            <p:spPr bwMode="auto">
              <a:xfrm>
                <a:off x="7610243" y="3254591"/>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1" name="Oval 263"/>
              <p:cNvSpPr>
                <a:spLocks noChangeArrowheads="1"/>
              </p:cNvSpPr>
              <p:nvPr/>
            </p:nvSpPr>
            <p:spPr bwMode="auto">
              <a:xfrm>
                <a:off x="7479883" y="3318587"/>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2" name="Oval 267"/>
              <p:cNvSpPr>
                <a:spLocks noChangeArrowheads="1"/>
              </p:cNvSpPr>
              <p:nvPr/>
            </p:nvSpPr>
            <p:spPr bwMode="auto">
              <a:xfrm>
                <a:off x="7351893" y="3375471"/>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3" name="Oval 271"/>
              <p:cNvSpPr>
                <a:spLocks noChangeArrowheads="1"/>
              </p:cNvSpPr>
              <p:nvPr/>
            </p:nvSpPr>
            <p:spPr bwMode="auto">
              <a:xfrm>
                <a:off x="7223902" y="3415764"/>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4" name="Oval 275"/>
              <p:cNvSpPr>
                <a:spLocks noChangeArrowheads="1"/>
              </p:cNvSpPr>
              <p:nvPr/>
            </p:nvSpPr>
            <p:spPr bwMode="auto">
              <a:xfrm>
                <a:off x="7093542" y="3470279"/>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5" name="Oval 279"/>
              <p:cNvSpPr>
                <a:spLocks noChangeArrowheads="1"/>
              </p:cNvSpPr>
              <p:nvPr/>
            </p:nvSpPr>
            <p:spPr bwMode="auto">
              <a:xfrm>
                <a:off x="6965552" y="3451317"/>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6" name="Oval 283"/>
              <p:cNvSpPr>
                <a:spLocks noChangeArrowheads="1"/>
              </p:cNvSpPr>
              <p:nvPr/>
            </p:nvSpPr>
            <p:spPr bwMode="auto">
              <a:xfrm>
                <a:off x="6837561" y="3389692"/>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7" name="Oval 287"/>
              <p:cNvSpPr>
                <a:spLocks noChangeArrowheads="1"/>
              </p:cNvSpPr>
              <p:nvPr/>
            </p:nvSpPr>
            <p:spPr bwMode="auto">
              <a:xfrm>
                <a:off x="6709571" y="3375471"/>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8" name="Oval 291"/>
              <p:cNvSpPr>
                <a:spLocks noChangeArrowheads="1"/>
              </p:cNvSpPr>
              <p:nvPr/>
            </p:nvSpPr>
            <p:spPr bwMode="auto">
              <a:xfrm>
                <a:off x="6579211" y="3361250"/>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79" name="Oval 295"/>
              <p:cNvSpPr>
                <a:spLocks noChangeArrowheads="1"/>
              </p:cNvSpPr>
              <p:nvPr/>
            </p:nvSpPr>
            <p:spPr bwMode="auto">
              <a:xfrm>
                <a:off x="6448850" y="3389692"/>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0" name="Oval 299"/>
              <p:cNvSpPr>
                <a:spLocks noChangeArrowheads="1"/>
              </p:cNvSpPr>
              <p:nvPr/>
            </p:nvSpPr>
            <p:spPr bwMode="auto">
              <a:xfrm>
                <a:off x="6323230" y="3304365"/>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1" name="Oval 303"/>
              <p:cNvSpPr>
                <a:spLocks noChangeArrowheads="1"/>
              </p:cNvSpPr>
              <p:nvPr/>
            </p:nvSpPr>
            <p:spPr bwMode="auto">
              <a:xfrm>
                <a:off x="6195240" y="3287774"/>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2" name="Oval 307"/>
              <p:cNvSpPr>
                <a:spLocks noChangeArrowheads="1"/>
              </p:cNvSpPr>
              <p:nvPr/>
            </p:nvSpPr>
            <p:spPr bwMode="auto">
              <a:xfrm>
                <a:off x="6062510" y="3429985"/>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3" name="Oval 311"/>
              <p:cNvSpPr>
                <a:spLocks noChangeArrowheads="1"/>
              </p:cNvSpPr>
              <p:nvPr/>
            </p:nvSpPr>
            <p:spPr bwMode="auto">
              <a:xfrm>
                <a:off x="5936890" y="3508202"/>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4" name="Oval 315"/>
              <p:cNvSpPr>
                <a:spLocks noChangeArrowheads="1"/>
              </p:cNvSpPr>
              <p:nvPr/>
            </p:nvSpPr>
            <p:spPr bwMode="auto">
              <a:xfrm>
                <a:off x="5808899" y="3522423"/>
                <a:ext cx="45034" cy="42663"/>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5" name="Oval 319"/>
              <p:cNvSpPr>
                <a:spLocks noChangeArrowheads="1"/>
              </p:cNvSpPr>
              <p:nvPr/>
            </p:nvSpPr>
            <p:spPr bwMode="auto">
              <a:xfrm>
                <a:off x="5678539" y="3541384"/>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6" name="Oval 323"/>
              <p:cNvSpPr>
                <a:spLocks noChangeArrowheads="1"/>
              </p:cNvSpPr>
              <p:nvPr/>
            </p:nvSpPr>
            <p:spPr bwMode="auto">
              <a:xfrm>
                <a:off x="5545808" y="3541384"/>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7" name="Oval 327"/>
              <p:cNvSpPr>
                <a:spLocks noChangeArrowheads="1"/>
              </p:cNvSpPr>
              <p:nvPr/>
            </p:nvSpPr>
            <p:spPr bwMode="auto">
              <a:xfrm>
                <a:off x="5420188" y="3524793"/>
                <a:ext cx="45034" cy="42663"/>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8" name="Oval 331"/>
              <p:cNvSpPr>
                <a:spLocks noChangeArrowheads="1"/>
              </p:cNvSpPr>
              <p:nvPr/>
            </p:nvSpPr>
            <p:spPr bwMode="auto">
              <a:xfrm>
                <a:off x="5289828" y="3453687"/>
                <a:ext cx="45034"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89" name="Oval 335"/>
              <p:cNvSpPr>
                <a:spLocks noChangeArrowheads="1"/>
              </p:cNvSpPr>
              <p:nvPr/>
            </p:nvSpPr>
            <p:spPr bwMode="auto">
              <a:xfrm>
                <a:off x="5164208" y="3342288"/>
                <a:ext cx="42663" cy="45034"/>
              </a:xfrm>
              <a:prstGeom prst="ellipse">
                <a:avLst/>
              </a:prstGeom>
              <a:grpFill/>
              <a:ln w="9525">
                <a:solidFill>
                  <a:srgbClr val="525BA3"/>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8" name="Group 777"/>
            <p:cNvGrpSpPr/>
            <p:nvPr/>
          </p:nvGrpSpPr>
          <p:grpSpPr>
            <a:xfrm>
              <a:off x="7364611" y="4197541"/>
              <a:ext cx="3787686" cy="735414"/>
              <a:chOff x="5185539" y="3174005"/>
              <a:chExt cx="3003031" cy="583066"/>
            </a:xfrm>
            <a:solidFill>
              <a:srgbClr val="525BA3"/>
            </a:solidFill>
          </p:grpSpPr>
          <p:sp>
            <p:nvSpPr>
              <p:cNvPr id="1842" name="Oval 339"/>
              <p:cNvSpPr>
                <a:spLocks noChangeArrowheads="1"/>
              </p:cNvSpPr>
              <p:nvPr/>
            </p:nvSpPr>
            <p:spPr bwMode="auto">
              <a:xfrm>
                <a:off x="8143536" y="3531904"/>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3" name="Oval 343"/>
              <p:cNvSpPr>
                <a:spLocks noChangeArrowheads="1"/>
              </p:cNvSpPr>
              <p:nvPr/>
            </p:nvSpPr>
            <p:spPr bwMode="auto">
              <a:xfrm>
                <a:off x="8015546" y="3501091"/>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4" name="Oval 347"/>
              <p:cNvSpPr>
                <a:spLocks noChangeArrowheads="1"/>
              </p:cNvSpPr>
              <p:nvPr/>
            </p:nvSpPr>
            <p:spPr bwMode="auto">
              <a:xfrm>
                <a:off x="7889926" y="3493981"/>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5" name="Oval 351"/>
              <p:cNvSpPr>
                <a:spLocks noChangeArrowheads="1"/>
              </p:cNvSpPr>
              <p:nvPr/>
            </p:nvSpPr>
            <p:spPr bwMode="auto">
              <a:xfrm>
                <a:off x="7761935" y="3475019"/>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6" name="Oval 355"/>
              <p:cNvSpPr>
                <a:spLocks noChangeArrowheads="1"/>
              </p:cNvSpPr>
              <p:nvPr/>
            </p:nvSpPr>
            <p:spPr bwMode="auto">
              <a:xfrm>
                <a:off x="7629205" y="3498721"/>
                <a:ext cx="42663"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7" name="Oval 359"/>
              <p:cNvSpPr>
                <a:spLocks noChangeArrowheads="1"/>
              </p:cNvSpPr>
              <p:nvPr/>
            </p:nvSpPr>
            <p:spPr bwMode="auto">
              <a:xfrm>
                <a:off x="7503585" y="3607750"/>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8" name="Oval 363"/>
              <p:cNvSpPr>
                <a:spLocks noChangeArrowheads="1"/>
              </p:cNvSpPr>
              <p:nvPr/>
            </p:nvSpPr>
            <p:spPr bwMode="auto">
              <a:xfrm>
                <a:off x="7373224" y="3640932"/>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9" name="Oval 367"/>
              <p:cNvSpPr>
                <a:spLocks noChangeArrowheads="1"/>
              </p:cNvSpPr>
              <p:nvPr/>
            </p:nvSpPr>
            <p:spPr bwMode="auto">
              <a:xfrm>
                <a:off x="7242864" y="3640932"/>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0" name="Oval 371"/>
              <p:cNvSpPr>
                <a:spLocks noChangeArrowheads="1"/>
              </p:cNvSpPr>
              <p:nvPr/>
            </p:nvSpPr>
            <p:spPr bwMode="auto">
              <a:xfrm>
                <a:off x="7114874" y="3633822"/>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1" name="Oval 375"/>
              <p:cNvSpPr>
                <a:spLocks noChangeArrowheads="1"/>
              </p:cNvSpPr>
              <p:nvPr/>
            </p:nvSpPr>
            <p:spPr bwMode="auto">
              <a:xfrm>
                <a:off x="6986883" y="3598269"/>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2" name="Oval 379"/>
              <p:cNvSpPr>
                <a:spLocks noChangeArrowheads="1"/>
              </p:cNvSpPr>
              <p:nvPr/>
            </p:nvSpPr>
            <p:spPr bwMode="auto">
              <a:xfrm>
                <a:off x="6858893" y="3586418"/>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3" name="Oval 383"/>
              <p:cNvSpPr>
                <a:spLocks noChangeArrowheads="1"/>
              </p:cNvSpPr>
              <p:nvPr/>
            </p:nvSpPr>
            <p:spPr bwMode="auto">
              <a:xfrm>
                <a:off x="6728533" y="3498721"/>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4" name="Oval 387"/>
              <p:cNvSpPr>
                <a:spLocks noChangeArrowheads="1"/>
              </p:cNvSpPr>
              <p:nvPr/>
            </p:nvSpPr>
            <p:spPr bwMode="auto">
              <a:xfrm>
                <a:off x="6600543" y="3339918"/>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5" name="Oval 391"/>
              <p:cNvSpPr>
                <a:spLocks noChangeArrowheads="1"/>
              </p:cNvSpPr>
              <p:nvPr/>
            </p:nvSpPr>
            <p:spPr bwMode="auto">
              <a:xfrm>
                <a:off x="6470182" y="3264072"/>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6" name="Oval 395"/>
              <p:cNvSpPr>
                <a:spLocks noChangeArrowheads="1"/>
              </p:cNvSpPr>
              <p:nvPr/>
            </p:nvSpPr>
            <p:spPr bwMode="auto">
              <a:xfrm>
                <a:off x="6344562" y="3230890"/>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7" name="Oval 399"/>
              <p:cNvSpPr>
                <a:spLocks noChangeArrowheads="1"/>
              </p:cNvSpPr>
              <p:nvPr/>
            </p:nvSpPr>
            <p:spPr bwMode="auto">
              <a:xfrm>
                <a:off x="6211831" y="3174005"/>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8" name="Oval 403"/>
              <p:cNvSpPr>
                <a:spLocks noChangeArrowheads="1"/>
              </p:cNvSpPr>
              <p:nvPr/>
            </p:nvSpPr>
            <p:spPr bwMode="auto">
              <a:xfrm>
                <a:off x="6086211" y="3261702"/>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59" name="Oval 407"/>
              <p:cNvSpPr>
                <a:spLocks noChangeArrowheads="1"/>
              </p:cNvSpPr>
              <p:nvPr/>
            </p:nvSpPr>
            <p:spPr bwMode="auto">
              <a:xfrm>
                <a:off x="5958221" y="3368361"/>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0" name="Oval 411"/>
              <p:cNvSpPr>
                <a:spLocks noChangeArrowheads="1"/>
              </p:cNvSpPr>
              <p:nvPr/>
            </p:nvSpPr>
            <p:spPr bwMode="auto">
              <a:xfrm>
                <a:off x="5827861" y="3491610"/>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1" name="Oval 415"/>
              <p:cNvSpPr>
                <a:spLocks noChangeArrowheads="1"/>
              </p:cNvSpPr>
              <p:nvPr/>
            </p:nvSpPr>
            <p:spPr bwMode="auto">
              <a:xfrm>
                <a:off x="5699871" y="3603009"/>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2" name="Oval 419"/>
              <p:cNvSpPr>
                <a:spLocks noChangeArrowheads="1"/>
              </p:cNvSpPr>
              <p:nvPr/>
            </p:nvSpPr>
            <p:spPr bwMode="auto">
              <a:xfrm>
                <a:off x="5571880" y="3676485"/>
                <a:ext cx="42663"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3" name="Oval 424"/>
              <p:cNvSpPr>
                <a:spLocks noChangeArrowheads="1"/>
              </p:cNvSpPr>
              <p:nvPr/>
            </p:nvSpPr>
            <p:spPr bwMode="auto">
              <a:xfrm>
                <a:off x="5443890" y="3714408"/>
                <a:ext cx="42663"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4" name="Oval 428"/>
              <p:cNvSpPr>
                <a:spLocks noChangeArrowheads="1"/>
              </p:cNvSpPr>
              <p:nvPr/>
            </p:nvSpPr>
            <p:spPr bwMode="auto">
              <a:xfrm>
                <a:off x="5311160" y="3714408"/>
                <a:ext cx="45034" cy="42663"/>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65" name="Oval 432"/>
              <p:cNvSpPr>
                <a:spLocks noChangeArrowheads="1"/>
              </p:cNvSpPr>
              <p:nvPr/>
            </p:nvSpPr>
            <p:spPr bwMode="auto">
              <a:xfrm>
                <a:off x="5185539" y="3619601"/>
                <a:ext cx="45034" cy="45034"/>
              </a:xfrm>
              <a:prstGeom prst="ellipse">
                <a:avLst/>
              </a:prstGeom>
              <a:grp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sp>
          <p:nvSpPr>
            <p:cNvPr id="1491" name="Line 340"/>
            <p:cNvSpPr>
              <a:spLocks noChangeShapeType="1"/>
            </p:cNvSpPr>
            <p:nvPr/>
          </p:nvSpPr>
          <p:spPr bwMode="auto">
            <a:xfrm>
              <a:off x="11095496" y="481038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2" name="Line 341"/>
            <p:cNvSpPr>
              <a:spLocks noChangeShapeType="1"/>
            </p:cNvSpPr>
            <p:nvPr/>
          </p:nvSpPr>
          <p:spPr bwMode="auto">
            <a:xfrm>
              <a:off x="11095496" y="4544322"/>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3" name="Line 342"/>
            <p:cNvSpPr>
              <a:spLocks noChangeShapeType="1"/>
            </p:cNvSpPr>
            <p:nvPr/>
          </p:nvSpPr>
          <p:spPr bwMode="auto">
            <a:xfrm>
              <a:off x="11122401" y="4544322"/>
              <a:ext cx="0" cy="266065"/>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4" name="Line 344"/>
            <p:cNvSpPr>
              <a:spLocks noChangeShapeType="1"/>
            </p:cNvSpPr>
            <p:nvPr/>
          </p:nvSpPr>
          <p:spPr bwMode="auto">
            <a:xfrm>
              <a:off x="10934064" y="4771523"/>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5" name="Line 345"/>
            <p:cNvSpPr>
              <a:spLocks noChangeShapeType="1"/>
            </p:cNvSpPr>
            <p:nvPr/>
          </p:nvSpPr>
          <p:spPr bwMode="auto">
            <a:xfrm>
              <a:off x="10934064" y="4505459"/>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6" name="Line 346"/>
            <p:cNvSpPr>
              <a:spLocks noChangeShapeType="1"/>
            </p:cNvSpPr>
            <p:nvPr/>
          </p:nvSpPr>
          <p:spPr bwMode="auto">
            <a:xfrm>
              <a:off x="10960968" y="4505459"/>
              <a:ext cx="0" cy="266065"/>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7" name="Line 348"/>
            <p:cNvSpPr>
              <a:spLocks noChangeShapeType="1"/>
            </p:cNvSpPr>
            <p:nvPr/>
          </p:nvSpPr>
          <p:spPr bwMode="auto">
            <a:xfrm>
              <a:off x="10775621" y="4762555"/>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8" name="Line 349"/>
            <p:cNvSpPr>
              <a:spLocks noChangeShapeType="1"/>
            </p:cNvSpPr>
            <p:nvPr/>
          </p:nvSpPr>
          <p:spPr bwMode="auto">
            <a:xfrm>
              <a:off x="10775621" y="4496490"/>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499" name="Line 350"/>
            <p:cNvSpPr>
              <a:spLocks noChangeShapeType="1"/>
            </p:cNvSpPr>
            <p:nvPr/>
          </p:nvSpPr>
          <p:spPr bwMode="auto">
            <a:xfrm>
              <a:off x="10802525" y="4496490"/>
              <a:ext cx="0" cy="266065"/>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0" name="Line 352"/>
            <p:cNvSpPr>
              <a:spLocks noChangeShapeType="1"/>
            </p:cNvSpPr>
            <p:nvPr/>
          </p:nvSpPr>
          <p:spPr bwMode="auto">
            <a:xfrm>
              <a:off x="10614187" y="4744618"/>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1" name="Line 353"/>
            <p:cNvSpPr>
              <a:spLocks noChangeShapeType="1"/>
            </p:cNvSpPr>
            <p:nvPr/>
          </p:nvSpPr>
          <p:spPr bwMode="auto">
            <a:xfrm>
              <a:off x="10614187" y="4466595"/>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2" name="Line 354"/>
            <p:cNvSpPr>
              <a:spLocks noChangeShapeType="1"/>
            </p:cNvSpPr>
            <p:nvPr/>
          </p:nvSpPr>
          <p:spPr bwMode="auto">
            <a:xfrm>
              <a:off x="10641093" y="4466595"/>
              <a:ext cx="0" cy="278023"/>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3" name="Line 356"/>
            <p:cNvSpPr>
              <a:spLocks noChangeShapeType="1"/>
            </p:cNvSpPr>
            <p:nvPr/>
          </p:nvSpPr>
          <p:spPr bwMode="auto">
            <a:xfrm>
              <a:off x="10446777" y="4774512"/>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4" name="Line 357"/>
            <p:cNvSpPr>
              <a:spLocks noChangeShapeType="1"/>
            </p:cNvSpPr>
            <p:nvPr/>
          </p:nvSpPr>
          <p:spPr bwMode="auto">
            <a:xfrm>
              <a:off x="10446777" y="4493501"/>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5" name="Line 358"/>
            <p:cNvSpPr>
              <a:spLocks noChangeShapeType="1"/>
            </p:cNvSpPr>
            <p:nvPr/>
          </p:nvSpPr>
          <p:spPr bwMode="auto">
            <a:xfrm>
              <a:off x="10473681" y="4493501"/>
              <a:ext cx="0" cy="281012"/>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6" name="Line 360"/>
            <p:cNvSpPr>
              <a:spLocks noChangeShapeType="1"/>
            </p:cNvSpPr>
            <p:nvPr/>
          </p:nvSpPr>
          <p:spPr bwMode="auto">
            <a:xfrm>
              <a:off x="10288334" y="4915018"/>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7" name="Line 361"/>
            <p:cNvSpPr>
              <a:spLocks noChangeShapeType="1"/>
            </p:cNvSpPr>
            <p:nvPr/>
          </p:nvSpPr>
          <p:spPr bwMode="auto">
            <a:xfrm>
              <a:off x="10288334" y="463400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8" name="Line 362"/>
            <p:cNvSpPr>
              <a:spLocks noChangeShapeType="1"/>
            </p:cNvSpPr>
            <p:nvPr/>
          </p:nvSpPr>
          <p:spPr bwMode="auto">
            <a:xfrm>
              <a:off x="10318229" y="4634007"/>
              <a:ext cx="0" cy="281012"/>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09" name="Line 364"/>
            <p:cNvSpPr>
              <a:spLocks noChangeShapeType="1"/>
            </p:cNvSpPr>
            <p:nvPr/>
          </p:nvSpPr>
          <p:spPr bwMode="auto">
            <a:xfrm>
              <a:off x="10123911" y="4944913"/>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0" name="Line 365"/>
            <p:cNvSpPr>
              <a:spLocks noChangeShapeType="1"/>
            </p:cNvSpPr>
            <p:nvPr/>
          </p:nvSpPr>
          <p:spPr bwMode="auto">
            <a:xfrm>
              <a:off x="10123911" y="468781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1" name="Line 366"/>
            <p:cNvSpPr>
              <a:spLocks noChangeShapeType="1"/>
            </p:cNvSpPr>
            <p:nvPr/>
          </p:nvSpPr>
          <p:spPr bwMode="auto">
            <a:xfrm>
              <a:off x="10153806" y="4687817"/>
              <a:ext cx="0" cy="257096"/>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2" name="Line 368"/>
            <p:cNvSpPr>
              <a:spLocks noChangeShapeType="1"/>
            </p:cNvSpPr>
            <p:nvPr/>
          </p:nvSpPr>
          <p:spPr bwMode="auto">
            <a:xfrm>
              <a:off x="9959489" y="4944913"/>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3" name="Line 369"/>
            <p:cNvSpPr>
              <a:spLocks noChangeShapeType="1"/>
            </p:cNvSpPr>
            <p:nvPr/>
          </p:nvSpPr>
          <p:spPr bwMode="auto">
            <a:xfrm>
              <a:off x="9959489" y="468781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4" name="Line 370"/>
            <p:cNvSpPr>
              <a:spLocks noChangeShapeType="1"/>
            </p:cNvSpPr>
            <p:nvPr/>
          </p:nvSpPr>
          <p:spPr bwMode="auto">
            <a:xfrm>
              <a:off x="9986395" y="4687817"/>
              <a:ext cx="0" cy="257096"/>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5" name="Line 372"/>
            <p:cNvSpPr>
              <a:spLocks noChangeShapeType="1"/>
            </p:cNvSpPr>
            <p:nvPr/>
          </p:nvSpPr>
          <p:spPr bwMode="auto">
            <a:xfrm>
              <a:off x="9798057" y="4929966"/>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6" name="Line 373"/>
            <p:cNvSpPr>
              <a:spLocks noChangeShapeType="1"/>
            </p:cNvSpPr>
            <p:nvPr/>
          </p:nvSpPr>
          <p:spPr bwMode="auto">
            <a:xfrm>
              <a:off x="9798057" y="4681839"/>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7" name="Line 374"/>
            <p:cNvSpPr>
              <a:spLocks noChangeShapeType="1"/>
            </p:cNvSpPr>
            <p:nvPr/>
          </p:nvSpPr>
          <p:spPr bwMode="auto">
            <a:xfrm>
              <a:off x="9827951" y="4681839"/>
              <a:ext cx="0" cy="248128"/>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8" name="Line 376"/>
            <p:cNvSpPr>
              <a:spLocks noChangeShapeType="1"/>
            </p:cNvSpPr>
            <p:nvPr/>
          </p:nvSpPr>
          <p:spPr bwMode="auto">
            <a:xfrm>
              <a:off x="9636624" y="4876155"/>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19" name="Line 377"/>
            <p:cNvSpPr>
              <a:spLocks noChangeShapeType="1"/>
            </p:cNvSpPr>
            <p:nvPr/>
          </p:nvSpPr>
          <p:spPr bwMode="auto">
            <a:xfrm>
              <a:off x="9636624" y="4645964"/>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0" name="Line 378"/>
            <p:cNvSpPr>
              <a:spLocks noChangeShapeType="1"/>
            </p:cNvSpPr>
            <p:nvPr/>
          </p:nvSpPr>
          <p:spPr bwMode="auto">
            <a:xfrm>
              <a:off x="9663530" y="4645964"/>
              <a:ext cx="0" cy="230191"/>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1" name="Line 380"/>
            <p:cNvSpPr>
              <a:spLocks noChangeShapeType="1"/>
            </p:cNvSpPr>
            <p:nvPr/>
          </p:nvSpPr>
          <p:spPr bwMode="auto">
            <a:xfrm>
              <a:off x="9475192" y="4876155"/>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2" name="Line 381"/>
            <p:cNvSpPr>
              <a:spLocks noChangeShapeType="1"/>
            </p:cNvSpPr>
            <p:nvPr/>
          </p:nvSpPr>
          <p:spPr bwMode="auto">
            <a:xfrm>
              <a:off x="9475192" y="4616069"/>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3" name="Line 382"/>
            <p:cNvSpPr>
              <a:spLocks noChangeShapeType="1"/>
            </p:cNvSpPr>
            <p:nvPr/>
          </p:nvSpPr>
          <p:spPr bwMode="auto">
            <a:xfrm>
              <a:off x="9502097" y="4616069"/>
              <a:ext cx="0" cy="260085"/>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4" name="Line 384"/>
            <p:cNvSpPr>
              <a:spLocks noChangeShapeType="1"/>
            </p:cNvSpPr>
            <p:nvPr/>
          </p:nvSpPr>
          <p:spPr bwMode="auto">
            <a:xfrm>
              <a:off x="9310770" y="4765544"/>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5" name="Line 385"/>
            <p:cNvSpPr>
              <a:spLocks noChangeShapeType="1"/>
            </p:cNvSpPr>
            <p:nvPr/>
          </p:nvSpPr>
          <p:spPr bwMode="auto">
            <a:xfrm>
              <a:off x="9310770" y="4502469"/>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6" name="Line 386"/>
            <p:cNvSpPr>
              <a:spLocks noChangeShapeType="1"/>
            </p:cNvSpPr>
            <p:nvPr/>
          </p:nvSpPr>
          <p:spPr bwMode="auto">
            <a:xfrm>
              <a:off x="9337675" y="4502469"/>
              <a:ext cx="0" cy="263076"/>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7" name="Line 388"/>
            <p:cNvSpPr>
              <a:spLocks noChangeShapeType="1"/>
            </p:cNvSpPr>
            <p:nvPr/>
          </p:nvSpPr>
          <p:spPr bwMode="auto">
            <a:xfrm>
              <a:off x="9149338" y="4565248"/>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8" name="Line 389"/>
            <p:cNvSpPr>
              <a:spLocks noChangeShapeType="1"/>
            </p:cNvSpPr>
            <p:nvPr/>
          </p:nvSpPr>
          <p:spPr bwMode="auto">
            <a:xfrm>
              <a:off x="9149338" y="4302174"/>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29" name="Line 390"/>
            <p:cNvSpPr>
              <a:spLocks noChangeShapeType="1"/>
            </p:cNvSpPr>
            <p:nvPr/>
          </p:nvSpPr>
          <p:spPr bwMode="auto">
            <a:xfrm>
              <a:off x="9179232" y="4302174"/>
              <a:ext cx="0" cy="263076"/>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0" name="Line 392"/>
            <p:cNvSpPr>
              <a:spLocks noChangeShapeType="1"/>
            </p:cNvSpPr>
            <p:nvPr/>
          </p:nvSpPr>
          <p:spPr bwMode="auto">
            <a:xfrm>
              <a:off x="8984915" y="4487521"/>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1" name="Line 393"/>
            <p:cNvSpPr>
              <a:spLocks noChangeShapeType="1"/>
            </p:cNvSpPr>
            <p:nvPr/>
          </p:nvSpPr>
          <p:spPr bwMode="auto">
            <a:xfrm>
              <a:off x="8984915" y="4191562"/>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2" name="Line 394"/>
            <p:cNvSpPr>
              <a:spLocks noChangeShapeType="1"/>
            </p:cNvSpPr>
            <p:nvPr/>
          </p:nvSpPr>
          <p:spPr bwMode="auto">
            <a:xfrm>
              <a:off x="9014810" y="4191562"/>
              <a:ext cx="0" cy="29596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3" name="Line 396"/>
            <p:cNvSpPr>
              <a:spLocks noChangeShapeType="1"/>
            </p:cNvSpPr>
            <p:nvPr/>
          </p:nvSpPr>
          <p:spPr bwMode="auto">
            <a:xfrm>
              <a:off x="8826472" y="446061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4" name="Line 397"/>
            <p:cNvSpPr>
              <a:spLocks noChangeShapeType="1"/>
            </p:cNvSpPr>
            <p:nvPr/>
          </p:nvSpPr>
          <p:spPr bwMode="auto">
            <a:xfrm>
              <a:off x="8826472" y="4131772"/>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5" name="Line 398"/>
            <p:cNvSpPr>
              <a:spLocks noChangeShapeType="1"/>
            </p:cNvSpPr>
            <p:nvPr/>
          </p:nvSpPr>
          <p:spPr bwMode="auto">
            <a:xfrm>
              <a:off x="8853378" y="4131772"/>
              <a:ext cx="0" cy="328844"/>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6" name="Line 400"/>
            <p:cNvSpPr>
              <a:spLocks noChangeShapeType="1"/>
            </p:cNvSpPr>
            <p:nvPr/>
          </p:nvSpPr>
          <p:spPr bwMode="auto">
            <a:xfrm>
              <a:off x="8659060" y="4385879"/>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7" name="Line 401"/>
            <p:cNvSpPr>
              <a:spLocks noChangeShapeType="1"/>
            </p:cNvSpPr>
            <p:nvPr/>
          </p:nvSpPr>
          <p:spPr bwMode="auto">
            <a:xfrm>
              <a:off x="8659060" y="4066004"/>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8" name="Line 402"/>
            <p:cNvSpPr>
              <a:spLocks noChangeShapeType="1"/>
            </p:cNvSpPr>
            <p:nvPr/>
          </p:nvSpPr>
          <p:spPr bwMode="auto">
            <a:xfrm>
              <a:off x="8688955" y="4066004"/>
              <a:ext cx="0" cy="319875"/>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39" name="Line 404"/>
            <p:cNvSpPr>
              <a:spLocks noChangeShapeType="1"/>
            </p:cNvSpPr>
            <p:nvPr/>
          </p:nvSpPr>
          <p:spPr bwMode="auto">
            <a:xfrm>
              <a:off x="8500617" y="4469584"/>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0" name="Line 405"/>
            <p:cNvSpPr>
              <a:spLocks noChangeShapeType="1"/>
            </p:cNvSpPr>
            <p:nvPr/>
          </p:nvSpPr>
          <p:spPr bwMode="auto">
            <a:xfrm>
              <a:off x="8500617" y="4200530"/>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1" name="Line 406"/>
            <p:cNvSpPr>
              <a:spLocks noChangeShapeType="1"/>
            </p:cNvSpPr>
            <p:nvPr/>
          </p:nvSpPr>
          <p:spPr bwMode="auto">
            <a:xfrm>
              <a:off x="8527523" y="4200530"/>
              <a:ext cx="0" cy="269054"/>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2" name="Line 408"/>
            <p:cNvSpPr>
              <a:spLocks noChangeShapeType="1"/>
            </p:cNvSpPr>
            <p:nvPr/>
          </p:nvSpPr>
          <p:spPr bwMode="auto">
            <a:xfrm>
              <a:off x="8339185" y="4619060"/>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3" name="Line 409"/>
            <p:cNvSpPr>
              <a:spLocks noChangeShapeType="1"/>
            </p:cNvSpPr>
            <p:nvPr/>
          </p:nvSpPr>
          <p:spPr bwMode="auto">
            <a:xfrm>
              <a:off x="8339185" y="4323100"/>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4" name="Line 410"/>
            <p:cNvSpPr>
              <a:spLocks noChangeShapeType="1"/>
            </p:cNvSpPr>
            <p:nvPr/>
          </p:nvSpPr>
          <p:spPr bwMode="auto">
            <a:xfrm>
              <a:off x="8366091" y="4323100"/>
              <a:ext cx="0" cy="29596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5" name="Line 412"/>
            <p:cNvSpPr>
              <a:spLocks noChangeShapeType="1"/>
            </p:cNvSpPr>
            <p:nvPr/>
          </p:nvSpPr>
          <p:spPr bwMode="auto">
            <a:xfrm>
              <a:off x="8174763" y="4750597"/>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6" name="Line 413"/>
            <p:cNvSpPr>
              <a:spLocks noChangeShapeType="1"/>
            </p:cNvSpPr>
            <p:nvPr/>
          </p:nvSpPr>
          <p:spPr bwMode="auto">
            <a:xfrm>
              <a:off x="8174763" y="4499479"/>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7" name="Line 414"/>
            <p:cNvSpPr>
              <a:spLocks noChangeShapeType="1"/>
            </p:cNvSpPr>
            <p:nvPr/>
          </p:nvSpPr>
          <p:spPr bwMode="auto">
            <a:xfrm>
              <a:off x="8204659" y="4499479"/>
              <a:ext cx="0" cy="251117"/>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8" name="Line 416"/>
            <p:cNvSpPr>
              <a:spLocks noChangeShapeType="1"/>
            </p:cNvSpPr>
            <p:nvPr/>
          </p:nvSpPr>
          <p:spPr bwMode="auto">
            <a:xfrm>
              <a:off x="8013331" y="4894092"/>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49" name="Line 417"/>
            <p:cNvSpPr>
              <a:spLocks noChangeShapeType="1"/>
            </p:cNvSpPr>
            <p:nvPr/>
          </p:nvSpPr>
          <p:spPr bwMode="auto">
            <a:xfrm>
              <a:off x="8013331" y="4639986"/>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0" name="Line 418"/>
            <p:cNvSpPr>
              <a:spLocks noChangeShapeType="1"/>
            </p:cNvSpPr>
            <p:nvPr/>
          </p:nvSpPr>
          <p:spPr bwMode="auto">
            <a:xfrm>
              <a:off x="8040236" y="4639986"/>
              <a:ext cx="0" cy="254107"/>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1" name="Line 420"/>
            <p:cNvSpPr>
              <a:spLocks noChangeShapeType="1"/>
            </p:cNvSpPr>
            <p:nvPr/>
          </p:nvSpPr>
          <p:spPr bwMode="auto">
            <a:xfrm>
              <a:off x="7851898" y="4986767"/>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2" name="Line 421"/>
            <p:cNvSpPr>
              <a:spLocks noChangeShapeType="1"/>
            </p:cNvSpPr>
            <p:nvPr/>
          </p:nvSpPr>
          <p:spPr bwMode="auto">
            <a:xfrm>
              <a:off x="7851898" y="4735649"/>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3" name="Line 422"/>
            <p:cNvSpPr>
              <a:spLocks noChangeShapeType="1"/>
            </p:cNvSpPr>
            <p:nvPr/>
          </p:nvSpPr>
          <p:spPr bwMode="auto">
            <a:xfrm>
              <a:off x="7878804" y="4735649"/>
              <a:ext cx="0" cy="251117"/>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4" name="Line 425"/>
            <p:cNvSpPr>
              <a:spLocks noChangeShapeType="1"/>
            </p:cNvSpPr>
            <p:nvPr/>
          </p:nvSpPr>
          <p:spPr bwMode="auto">
            <a:xfrm>
              <a:off x="7690466" y="5052535"/>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5" name="Line 426"/>
            <p:cNvSpPr>
              <a:spLocks noChangeShapeType="1"/>
            </p:cNvSpPr>
            <p:nvPr/>
          </p:nvSpPr>
          <p:spPr bwMode="auto">
            <a:xfrm>
              <a:off x="7690466" y="4759566"/>
              <a:ext cx="53810"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6" name="Line 427"/>
            <p:cNvSpPr>
              <a:spLocks noChangeShapeType="1"/>
            </p:cNvSpPr>
            <p:nvPr/>
          </p:nvSpPr>
          <p:spPr bwMode="auto">
            <a:xfrm>
              <a:off x="7717371" y="4759566"/>
              <a:ext cx="0" cy="292969"/>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7" name="Line 429"/>
            <p:cNvSpPr>
              <a:spLocks noChangeShapeType="1"/>
            </p:cNvSpPr>
            <p:nvPr/>
          </p:nvSpPr>
          <p:spPr bwMode="auto">
            <a:xfrm>
              <a:off x="7523055" y="5052535"/>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8" name="Line 430"/>
            <p:cNvSpPr>
              <a:spLocks noChangeShapeType="1"/>
            </p:cNvSpPr>
            <p:nvPr/>
          </p:nvSpPr>
          <p:spPr bwMode="auto">
            <a:xfrm>
              <a:off x="7523055" y="4759566"/>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59" name="Line 431"/>
            <p:cNvSpPr>
              <a:spLocks noChangeShapeType="1"/>
            </p:cNvSpPr>
            <p:nvPr/>
          </p:nvSpPr>
          <p:spPr bwMode="auto">
            <a:xfrm>
              <a:off x="7552949" y="4759566"/>
              <a:ext cx="0" cy="292969"/>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60" name="Line 433"/>
            <p:cNvSpPr>
              <a:spLocks noChangeShapeType="1"/>
            </p:cNvSpPr>
            <p:nvPr/>
          </p:nvSpPr>
          <p:spPr bwMode="auto">
            <a:xfrm>
              <a:off x="7364611" y="4932955"/>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61" name="Line 434"/>
            <p:cNvSpPr>
              <a:spLocks noChangeShapeType="1"/>
            </p:cNvSpPr>
            <p:nvPr/>
          </p:nvSpPr>
          <p:spPr bwMode="auto">
            <a:xfrm>
              <a:off x="7364611" y="4639986"/>
              <a:ext cx="56801" cy="0"/>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62" name="Line 435"/>
            <p:cNvSpPr>
              <a:spLocks noChangeShapeType="1"/>
            </p:cNvSpPr>
            <p:nvPr/>
          </p:nvSpPr>
          <p:spPr bwMode="auto">
            <a:xfrm>
              <a:off x="7391516" y="4639986"/>
              <a:ext cx="0" cy="292969"/>
            </a:xfrm>
            <a:prstGeom prst="line">
              <a:avLst/>
            </a:prstGeom>
            <a:solidFill>
              <a:srgbClr val="0092D0"/>
            </a:solid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63" name="Freeform 436"/>
            <p:cNvSpPr>
              <a:spLocks/>
            </p:cNvSpPr>
            <p:nvPr/>
          </p:nvSpPr>
          <p:spPr bwMode="auto">
            <a:xfrm>
              <a:off x="7391516" y="4224447"/>
              <a:ext cx="3730884" cy="681604"/>
            </a:xfrm>
            <a:custGeom>
              <a:avLst/>
              <a:gdLst>
                <a:gd name="T0" fmla="*/ 0 w 2496"/>
                <a:gd name="T1" fmla="*/ 376 h 456"/>
                <a:gd name="T2" fmla="*/ 108 w 2496"/>
                <a:gd name="T3" fmla="*/ 456 h 456"/>
                <a:gd name="T4" fmla="*/ 218 w 2496"/>
                <a:gd name="T5" fmla="*/ 456 h 456"/>
                <a:gd name="T6" fmla="*/ 326 w 2496"/>
                <a:gd name="T7" fmla="*/ 426 h 456"/>
                <a:gd name="T8" fmla="*/ 434 w 2496"/>
                <a:gd name="T9" fmla="*/ 362 h 456"/>
                <a:gd name="T10" fmla="*/ 544 w 2496"/>
                <a:gd name="T11" fmla="*/ 268 h 456"/>
                <a:gd name="T12" fmla="*/ 652 w 2496"/>
                <a:gd name="T13" fmla="*/ 164 h 456"/>
                <a:gd name="T14" fmla="*/ 760 w 2496"/>
                <a:gd name="T15" fmla="*/ 74 h 456"/>
                <a:gd name="T16" fmla="*/ 868 w 2496"/>
                <a:gd name="T17" fmla="*/ 0 h 456"/>
                <a:gd name="T18" fmla="*/ 978 w 2496"/>
                <a:gd name="T19" fmla="*/ 48 h 456"/>
                <a:gd name="T20" fmla="*/ 1086 w 2496"/>
                <a:gd name="T21" fmla="*/ 76 h 456"/>
                <a:gd name="T22" fmla="*/ 1196 w 2496"/>
                <a:gd name="T23" fmla="*/ 140 h 456"/>
                <a:gd name="T24" fmla="*/ 1302 w 2496"/>
                <a:gd name="T25" fmla="*/ 274 h 456"/>
                <a:gd name="T26" fmla="*/ 1412 w 2496"/>
                <a:gd name="T27" fmla="*/ 348 h 456"/>
                <a:gd name="T28" fmla="*/ 1520 w 2496"/>
                <a:gd name="T29" fmla="*/ 358 h 456"/>
                <a:gd name="T30" fmla="*/ 1630 w 2496"/>
                <a:gd name="T31" fmla="*/ 388 h 456"/>
                <a:gd name="T32" fmla="*/ 1736 w 2496"/>
                <a:gd name="T33" fmla="*/ 396 h 456"/>
                <a:gd name="T34" fmla="*/ 1848 w 2496"/>
                <a:gd name="T35" fmla="*/ 396 h 456"/>
                <a:gd name="T36" fmla="*/ 1958 w 2496"/>
                <a:gd name="T37" fmla="*/ 368 h 456"/>
                <a:gd name="T38" fmla="*/ 2062 w 2496"/>
                <a:gd name="T39" fmla="*/ 274 h 456"/>
                <a:gd name="T40" fmla="*/ 2174 w 2496"/>
                <a:gd name="T41" fmla="*/ 256 h 456"/>
                <a:gd name="T42" fmla="*/ 2282 w 2496"/>
                <a:gd name="T43" fmla="*/ 270 h 456"/>
                <a:gd name="T44" fmla="*/ 2388 w 2496"/>
                <a:gd name="T45" fmla="*/ 276 h 456"/>
                <a:gd name="T46" fmla="*/ 2496 w 2496"/>
                <a:gd name="T47" fmla="*/ 3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6" h="456">
                  <a:moveTo>
                    <a:pt x="0" y="376"/>
                  </a:moveTo>
                  <a:lnTo>
                    <a:pt x="108" y="456"/>
                  </a:lnTo>
                  <a:lnTo>
                    <a:pt x="218" y="456"/>
                  </a:lnTo>
                  <a:lnTo>
                    <a:pt x="326" y="426"/>
                  </a:lnTo>
                  <a:lnTo>
                    <a:pt x="434" y="362"/>
                  </a:lnTo>
                  <a:lnTo>
                    <a:pt x="544" y="268"/>
                  </a:lnTo>
                  <a:lnTo>
                    <a:pt x="652" y="164"/>
                  </a:lnTo>
                  <a:lnTo>
                    <a:pt x="760" y="74"/>
                  </a:lnTo>
                  <a:lnTo>
                    <a:pt x="868" y="0"/>
                  </a:lnTo>
                  <a:lnTo>
                    <a:pt x="978" y="48"/>
                  </a:lnTo>
                  <a:lnTo>
                    <a:pt x="1086" y="76"/>
                  </a:lnTo>
                  <a:lnTo>
                    <a:pt x="1196" y="140"/>
                  </a:lnTo>
                  <a:lnTo>
                    <a:pt x="1302" y="274"/>
                  </a:lnTo>
                  <a:lnTo>
                    <a:pt x="1412" y="348"/>
                  </a:lnTo>
                  <a:lnTo>
                    <a:pt x="1520" y="358"/>
                  </a:lnTo>
                  <a:lnTo>
                    <a:pt x="1630" y="388"/>
                  </a:lnTo>
                  <a:lnTo>
                    <a:pt x="1736" y="396"/>
                  </a:lnTo>
                  <a:lnTo>
                    <a:pt x="1848" y="396"/>
                  </a:lnTo>
                  <a:lnTo>
                    <a:pt x="1958" y="368"/>
                  </a:lnTo>
                  <a:lnTo>
                    <a:pt x="2062" y="274"/>
                  </a:lnTo>
                  <a:lnTo>
                    <a:pt x="2174" y="256"/>
                  </a:lnTo>
                  <a:lnTo>
                    <a:pt x="2282" y="270"/>
                  </a:lnTo>
                  <a:lnTo>
                    <a:pt x="2388" y="276"/>
                  </a:lnTo>
                  <a:lnTo>
                    <a:pt x="2496" y="302"/>
                  </a:lnTo>
                </a:path>
              </a:pathLst>
            </a:custGeom>
            <a:noFill/>
            <a:ln w="19050" cap="flat">
              <a:solidFill>
                <a:srgbClr val="525BA3"/>
              </a:solidFill>
              <a:prstDash val="solid"/>
              <a:miter lim="800000"/>
              <a:headEnd/>
              <a:tailEnd/>
            </a:ln>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64" name="TextBox 1563"/>
            <p:cNvSpPr txBox="1"/>
            <p:nvPr/>
          </p:nvSpPr>
          <p:spPr>
            <a:xfrm>
              <a:off x="6979987" y="3905416"/>
              <a:ext cx="319533" cy="291216"/>
            </a:xfrm>
            <a:prstGeom prst="rect">
              <a:avLst/>
            </a:prstGeom>
            <a:noFill/>
          </p:spPr>
          <p:txBody>
            <a:bodyPr wrap="none" rtlCol="0" anchor="ctr">
              <a:spAutoFit/>
            </a:bodyPr>
            <a:lstStyle/>
            <a:p>
              <a:pPr algn="r" defTabSz="609585">
                <a:defRPr/>
              </a:pPr>
              <a:r>
                <a:rPr lang="en-GB" sz="1400" kern="0" dirty="0">
                  <a:solidFill>
                    <a:srgbClr val="596169"/>
                  </a:solidFill>
                </a:rPr>
                <a:t>11</a:t>
              </a:r>
            </a:p>
          </p:txBody>
        </p:sp>
        <p:sp>
          <p:nvSpPr>
            <p:cNvPr id="1565" name="TextBox 1564"/>
            <p:cNvSpPr txBox="1"/>
            <p:nvPr/>
          </p:nvSpPr>
          <p:spPr>
            <a:xfrm>
              <a:off x="6979987" y="4215926"/>
              <a:ext cx="319533" cy="291216"/>
            </a:xfrm>
            <a:prstGeom prst="rect">
              <a:avLst/>
            </a:prstGeom>
            <a:noFill/>
          </p:spPr>
          <p:txBody>
            <a:bodyPr wrap="none" rtlCol="0" anchor="ctr">
              <a:spAutoFit/>
            </a:bodyPr>
            <a:lstStyle/>
            <a:p>
              <a:pPr algn="r" defTabSz="609585">
                <a:defRPr/>
              </a:pPr>
              <a:r>
                <a:rPr lang="en-GB" sz="1400" kern="0" dirty="0">
                  <a:solidFill>
                    <a:srgbClr val="596169"/>
                  </a:solidFill>
                </a:rPr>
                <a:t>10</a:t>
              </a:r>
            </a:p>
          </p:txBody>
        </p:sp>
        <p:sp>
          <p:nvSpPr>
            <p:cNvPr id="1566" name="TextBox 1565"/>
            <p:cNvSpPr txBox="1"/>
            <p:nvPr/>
          </p:nvSpPr>
          <p:spPr>
            <a:xfrm>
              <a:off x="7062809" y="4526441"/>
              <a:ext cx="236711" cy="291216"/>
            </a:xfrm>
            <a:prstGeom prst="rect">
              <a:avLst/>
            </a:prstGeom>
            <a:noFill/>
          </p:spPr>
          <p:txBody>
            <a:bodyPr wrap="none" rtlCol="0" anchor="ctr">
              <a:spAutoFit/>
            </a:bodyPr>
            <a:lstStyle/>
            <a:p>
              <a:pPr algn="r" defTabSz="609585">
                <a:defRPr/>
              </a:pPr>
              <a:r>
                <a:rPr lang="en-GB" sz="1400" kern="0" dirty="0">
                  <a:solidFill>
                    <a:srgbClr val="596169"/>
                  </a:solidFill>
                </a:rPr>
                <a:t>9</a:t>
              </a:r>
            </a:p>
          </p:txBody>
        </p:sp>
        <p:sp>
          <p:nvSpPr>
            <p:cNvPr id="1567" name="TextBox 1566"/>
            <p:cNvSpPr txBox="1"/>
            <p:nvPr/>
          </p:nvSpPr>
          <p:spPr>
            <a:xfrm>
              <a:off x="7062809" y="4836953"/>
              <a:ext cx="236711" cy="291216"/>
            </a:xfrm>
            <a:prstGeom prst="rect">
              <a:avLst/>
            </a:prstGeom>
            <a:noFill/>
          </p:spPr>
          <p:txBody>
            <a:bodyPr wrap="none" rtlCol="0" anchor="ctr">
              <a:spAutoFit/>
            </a:bodyPr>
            <a:lstStyle/>
            <a:p>
              <a:pPr algn="r" defTabSz="609585">
                <a:defRPr/>
              </a:pPr>
              <a:r>
                <a:rPr lang="en-GB" sz="1400" kern="0" dirty="0">
                  <a:solidFill>
                    <a:srgbClr val="596169"/>
                  </a:solidFill>
                </a:rPr>
                <a:t>8</a:t>
              </a:r>
            </a:p>
          </p:txBody>
        </p:sp>
        <p:sp>
          <p:nvSpPr>
            <p:cNvPr id="1568" name="TextBox 1567"/>
            <p:cNvSpPr txBox="1"/>
            <p:nvPr/>
          </p:nvSpPr>
          <p:spPr>
            <a:xfrm>
              <a:off x="7062809" y="5147468"/>
              <a:ext cx="236711" cy="291216"/>
            </a:xfrm>
            <a:prstGeom prst="rect">
              <a:avLst/>
            </a:prstGeom>
            <a:noFill/>
          </p:spPr>
          <p:txBody>
            <a:bodyPr wrap="none" rtlCol="0" anchor="ctr">
              <a:spAutoFit/>
            </a:bodyPr>
            <a:lstStyle/>
            <a:p>
              <a:pPr algn="r" defTabSz="609585">
                <a:defRPr/>
              </a:pPr>
              <a:r>
                <a:rPr lang="en-GB" sz="1400" kern="0" dirty="0">
                  <a:solidFill>
                    <a:srgbClr val="596169"/>
                  </a:solidFill>
                </a:rPr>
                <a:t>7</a:t>
              </a:r>
            </a:p>
          </p:txBody>
        </p:sp>
        <p:sp>
          <p:nvSpPr>
            <p:cNvPr id="1569" name="TextBox 1568"/>
            <p:cNvSpPr txBox="1"/>
            <p:nvPr/>
          </p:nvSpPr>
          <p:spPr>
            <a:xfrm>
              <a:off x="7247314" y="5356297"/>
              <a:ext cx="236711" cy="291216"/>
            </a:xfrm>
            <a:prstGeom prst="rect">
              <a:avLst/>
            </a:prstGeom>
            <a:noFill/>
          </p:spPr>
          <p:txBody>
            <a:bodyPr wrap="none" rtlCol="0">
              <a:spAutoFit/>
            </a:bodyPr>
            <a:lstStyle/>
            <a:p>
              <a:pPr algn="ctr" defTabSz="609585">
                <a:defRPr/>
              </a:pPr>
              <a:r>
                <a:rPr lang="en-GB" sz="1400" kern="0" dirty="0">
                  <a:solidFill>
                    <a:srgbClr val="596169"/>
                  </a:solidFill>
                </a:rPr>
                <a:t>0</a:t>
              </a:r>
            </a:p>
          </p:txBody>
        </p:sp>
        <p:sp>
          <p:nvSpPr>
            <p:cNvPr id="1570" name="TextBox 1569"/>
            <p:cNvSpPr txBox="1"/>
            <p:nvPr/>
          </p:nvSpPr>
          <p:spPr>
            <a:xfrm>
              <a:off x="7571679" y="5356297"/>
              <a:ext cx="236711" cy="291216"/>
            </a:xfrm>
            <a:prstGeom prst="rect">
              <a:avLst/>
            </a:prstGeom>
            <a:noFill/>
          </p:spPr>
          <p:txBody>
            <a:bodyPr wrap="none" rtlCol="0">
              <a:spAutoFit/>
            </a:bodyPr>
            <a:lstStyle/>
            <a:p>
              <a:pPr algn="ctr" defTabSz="609585">
                <a:defRPr/>
              </a:pPr>
              <a:r>
                <a:rPr lang="en-GB" sz="1400" kern="0" dirty="0">
                  <a:solidFill>
                    <a:srgbClr val="596169"/>
                  </a:solidFill>
                </a:rPr>
                <a:t>2</a:t>
              </a:r>
            </a:p>
          </p:txBody>
        </p:sp>
        <p:sp>
          <p:nvSpPr>
            <p:cNvPr id="1571" name="TextBox 1570"/>
            <p:cNvSpPr txBox="1"/>
            <p:nvPr/>
          </p:nvSpPr>
          <p:spPr>
            <a:xfrm>
              <a:off x="7896047" y="5356297"/>
              <a:ext cx="236711" cy="291216"/>
            </a:xfrm>
            <a:prstGeom prst="rect">
              <a:avLst/>
            </a:prstGeom>
            <a:noFill/>
          </p:spPr>
          <p:txBody>
            <a:bodyPr wrap="none" rtlCol="0">
              <a:spAutoFit/>
            </a:bodyPr>
            <a:lstStyle/>
            <a:p>
              <a:pPr algn="ctr" defTabSz="609585">
                <a:defRPr/>
              </a:pPr>
              <a:r>
                <a:rPr lang="en-GB" sz="1400" kern="0" dirty="0">
                  <a:solidFill>
                    <a:srgbClr val="596169"/>
                  </a:solidFill>
                </a:rPr>
                <a:t>4</a:t>
              </a:r>
            </a:p>
          </p:txBody>
        </p:sp>
        <p:sp>
          <p:nvSpPr>
            <p:cNvPr id="1572" name="TextBox 1571"/>
            <p:cNvSpPr txBox="1"/>
            <p:nvPr/>
          </p:nvSpPr>
          <p:spPr>
            <a:xfrm>
              <a:off x="8220412" y="5356297"/>
              <a:ext cx="236711" cy="291216"/>
            </a:xfrm>
            <a:prstGeom prst="rect">
              <a:avLst/>
            </a:prstGeom>
            <a:noFill/>
          </p:spPr>
          <p:txBody>
            <a:bodyPr wrap="none" rtlCol="0">
              <a:spAutoFit/>
            </a:bodyPr>
            <a:lstStyle/>
            <a:p>
              <a:pPr algn="ctr" defTabSz="609585">
                <a:defRPr/>
              </a:pPr>
              <a:r>
                <a:rPr lang="en-GB" sz="1400" kern="0" dirty="0">
                  <a:solidFill>
                    <a:srgbClr val="596169"/>
                  </a:solidFill>
                </a:rPr>
                <a:t>6</a:t>
              </a:r>
            </a:p>
          </p:txBody>
        </p:sp>
        <p:sp>
          <p:nvSpPr>
            <p:cNvPr id="1573" name="TextBox 1572"/>
            <p:cNvSpPr txBox="1"/>
            <p:nvPr/>
          </p:nvSpPr>
          <p:spPr>
            <a:xfrm>
              <a:off x="8544780" y="5356297"/>
              <a:ext cx="236711" cy="291216"/>
            </a:xfrm>
            <a:prstGeom prst="rect">
              <a:avLst/>
            </a:prstGeom>
            <a:noFill/>
          </p:spPr>
          <p:txBody>
            <a:bodyPr wrap="none" rtlCol="0">
              <a:spAutoFit/>
            </a:bodyPr>
            <a:lstStyle/>
            <a:p>
              <a:pPr algn="ctr" defTabSz="609585">
                <a:defRPr/>
              </a:pPr>
              <a:r>
                <a:rPr lang="en-GB" sz="1400" kern="0" dirty="0">
                  <a:solidFill>
                    <a:srgbClr val="596169"/>
                  </a:solidFill>
                </a:rPr>
                <a:t>8</a:t>
              </a:r>
            </a:p>
          </p:txBody>
        </p:sp>
        <p:sp>
          <p:nvSpPr>
            <p:cNvPr id="1574" name="TextBox 1573"/>
            <p:cNvSpPr txBox="1"/>
            <p:nvPr/>
          </p:nvSpPr>
          <p:spPr>
            <a:xfrm>
              <a:off x="8827734"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10</a:t>
              </a:r>
            </a:p>
          </p:txBody>
        </p:sp>
        <p:sp>
          <p:nvSpPr>
            <p:cNvPr id="1575" name="TextBox 1574"/>
            <p:cNvSpPr txBox="1"/>
            <p:nvPr/>
          </p:nvSpPr>
          <p:spPr>
            <a:xfrm>
              <a:off x="9152099"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12</a:t>
              </a:r>
            </a:p>
          </p:txBody>
        </p:sp>
        <p:sp>
          <p:nvSpPr>
            <p:cNvPr id="1576" name="TextBox 1575"/>
            <p:cNvSpPr txBox="1"/>
            <p:nvPr/>
          </p:nvSpPr>
          <p:spPr>
            <a:xfrm>
              <a:off x="9476467"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14</a:t>
              </a:r>
            </a:p>
          </p:txBody>
        </p:sp>
        <p:sp>
          <p:nvSpPr>
            <p:cNvPr id="1577" name="TextBox 1576"/>
            <p:cNvSpPr txBox="1"/>
            <p:nvPr/>
          </p:nvSpPr>
          <p:spPr>
            <a:xfrm>
              <a:off x="9800834"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16</a:t>
              </a:r>
            </a:p>
          </p:txBody>
        </p:sp>
        <p:sp>
          <p:nvSpPr>
            <p:cNvPr id="1578" name="TextBox 1577"/>
            <p:cNvSpPr txBox="1"/>
            <p:nvPr/>
          </p:nvSpPr>
          <p:spPr>
            <a:xfrm>
              <a:off x="10125199"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18</a:t>
              </a:r>
            </a:p>
          </p:txBody>
        </p:sp>
        <p:sp>
          <p:nvSpPr>
            <p:cNvPr id="1579" name="TextBox 1578"/>
            <p:cNvSpPr txBox="1"/>
            <p:nvPr/>
          </p:nvSpPr>
          <p:spPr>
            <a:xfrm>
              <a:off x="10449567"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20</a:t>
              </a:r>
            </a:p>
          </p:txBody>
        </p:sp>
        <p:sp>
          <p:nvSpPr>
            <p:cNvPr id="1580" name="TextBox 1579"/>
            <p:cNvSpPr txBox="1"/>
            <p:nvPr/>
          </p:nvSpPr>
          <p:spPr>
            <a:xfrm>
              <a:off x="10773934" y="5356297"/>
              <a:ext cx="319534" cy="291216"/>
            </a:xfrm>
            <a:prstGeom prst="rect">
              <a:avLst/>
            </a:prstGeom>
            <a:noFill/>
          </p:spPr>
          <p:txBody>
            <a:bodyPr wrap="none" rtlCol="0">
              <a:spAutoFit/>
            </a:bodyPr>
            <a:lstStyle/>
            <a:p>
              <a:pPr algn="ctr" defTabSz="609585">
                <a:defRPr/>
              </a:pPr>
              <a:r>
                <a:rPr lang="en-GB" sz="1400" kern="0" dirty="0">
                  <a:solidFill>
                    <a:srgbClr val="596169"/>
                  </a:solidFill>
                </a:rPr>
                <a:t>22</a:t>
              </a:r>
            </a:p>
          </p:txBody>
        </p:sp>
        <p:sp>
          <p:nvSpPr>
            <p:cNvPr id="1581" name="TextBox 1580"/>
            <p:cNvSpPr txBox="1"/>
            <p:nvPr/>
          </p:nvSpPr>
          <p:spPr>
            <a:xfrm>
              <a:off x="11098298" y="5356297"/>
              <a:ext cx="319534" cy="291216"/>
            </a:xfrm>
            <a:prstGeom prst="rect">
              <a:avLst/>
            </a:prstGeom>
            <a:noFill/>
            <a:ln w="28575">
              <a:noFill/>
            </a:ln>
          </p:spPr>
          <p:txBody>
            <a:bodyPr wrap="none" rtlCol="0">
              <a:spAutoFit/>
            </a:bodyPr>
            <a:lstStyle/>
            <a:p>
              <a:pPr algn="ctr" defTabSz="609585">
                <a:defRPr/>
              </a:pPr>
              <a:r>
                <a:rPr lang="en-GB" sz="1400" kern="0" dirty="0">
                  <a:solidFill>
                    <a:srgbClr val="596169"/>
                  </a:solidFill>
                </a:rPr>
                <a:t>24</a:t>
              </a:r>
            </a:p>
          </p:txBody>
        </p:sp>
        <p:sp>
          <p:nvSpPr>
            <p:cNvPr id="1582" name="TextBox 1581"/>
            <p:cNvSpPr txBox="1"/>
            <p:nvPr/>
          </p:nvSpPr>
          <p:spPr>
            <a:xfrm>
              <a:off x="8925002" y="3737845"/>
              <a:ext cx="772384" cy="320337"/>
            </a:xfrm>
            <a:prstGeom prst="rect">
              <a:avLst/>
            </a:prstGeom>
            <a:noFill/>
          </p:spPr>
          <p:txBody>
            <a:bodyPr wrap="none" rtlCol="0" anchor="ctr">
              <a:spAutoFit/>
            </a:bodyPr>
            <a:lstStyle/>
            <a:p>
              <a:pPr algn="ctr" defTabSz="609585">
                <a:defRPr/>
              </a:pPr>
              <a:r>
                <a:rPr lang="en-GB" sz="1600" b="1" kern="0" dirty="0">
                  <a:solidFill>
                    <a:srgbClr val="525BA3"/>
                  </a:solidFill>
                </a:rPr>
                <a:t>Gla-100</a:t>
              </a:r>
              <a:endParaRPr lang="en-GB" sz="1600" b="1" kern="0" baseline="30000" dirty="0">
                <a:solidFill>
                  <a:srgbClr val="525BA3"/>
                </a:solidFill>
              </a:endParaRPr>
            </a:p>
          </p:txBody>
        </p:sp>
        <p:sp>
          <p:nvSpPr>
            <p:cNvPr id="1583" name="TextBox 1582"/>
            <p:cNvSpPr txBox="1"/>
            <p:nvPr/>
          </p:nvSpPr>
          <p:spPr>
            <a:xfrm>
              <a:off x="8957062" y="5555855"/>
              <a:ext cx="708264" cy="291216"/>
            </a:xfrm>
            <a:prstGeom prst="rect">
              <a:avLst/>
            </a:prstGeom>
            <a:noFill/>
          </p:spPr>
          <p:txBody>
            <a:bodyPr wrap="none" rtlCol="0" anchor="ctr">
              <a:spAutoFit/>
            </a:bodyPr>
            <a:lstStyle/>
            <a:p>
              <a:pPr algn="ctr" defTabSz="609585">
                <a:defRPr/>
              </a:pPr>
              <a:r>
                <a:rPr lang="en-GB" sz="1400" kern="0" dirty="0">
                  <a:solidFill>
                    <a:srgbClr val="596169"/>
                  </a:solidFill>
                </a:rPr>
                <a:t>Time (h)</a:t>
              </a:r>
            </a:p>
          </p:txBody>
        </p:sp>
        <p:sp>
          <p:nvSpPr>
            <p:cNvPr id="1584" name="TextBox 1583"/>
            <p:cNvSpPr txBox="1"/>
            <p:nvPr/>
          </p:nvSpPr>
          <p:spPr>
            <a:xfrm>
              <a:off x="8458163" y="5039377"/>
              <a:ext cx="733644" cy="291216"/>
            </a:xfrm>
            <a:prstGeom prst="rect">
              <a:avLst/>
            </a:prstGeom>
            <a:noFill/>
          </p:spPr>
          <p:txBody>
            <a:bodyPr wrap="none" rtlCol="0" anchor="ctr">
              <a:spAutoFit/>
            </a:bodyPr>
            <a:lstStyle/>
            <a:p>
              <a:pPr defTabSz="609585">
                <a:defRPr/>
              </a:pPr>
              <a:r>
                <a:rPr lang="en-GB" sz="1400" kern="0" dirty="0">
                  <a:solidFill>
                    <a:srgbClr val="596169"/>
                  </a:solidFill>
                </a:rPr>
                <a:t>Morning </a:t>
              </a:r>
            </a:p>
          </p:txBody>
        </p:sp>
        <p:sp>
          <p:nvSpPr>
            <p:cNvPr id="1585" name="TextBox 1584"/>
            <p:cNvSpPr txBox="1"/>
            <p:nvPr/>
          </p:nvSpPr>
          <p:spPr>
            <a:xfrm>
              <a:off x="9923655" y="5039377"/>
              <a:ext cx="693569" cy="291216"/>
            </a:xfrm>
            <a:prstGeom prst="rect">
              <a:avLst/>
            </a:prstGeom>
            <a:noFill/>
          </p:spPr>
          <p:txBody>
            <a:bodyPr wrap="none" rtlCol="0" anchor="ctr">
              <a:spAutoFit/>
            </a:bodyPr>
            <a:lstStyle/>
            <a:p>
              <a:pPr defTabSz="609585">
                <a:defRPr/>
              </a:pPr>
              <a:r>
                <a:rPr lang="en-GB" sz="1400" kern="0" dirty="0">
                  <a:solidFill>
                    <a:srgbClr val="596169"/>
                  </a:solidFill>
                </a:rPr>
                <a:t>Evening</a:t>
              </a:r>
              <a:endParaRPr lang="en-GB" sz="1400" kern="0" baseline="30000" dirty="0">
                <a:solidFill>
                  <a:srgbClr val="596169"/>
                </a:solidFill>
              </a:endParaRPr>
            </a:p>
          </p:txBody>
        </p:sp>
        <p:sp>
          <p:nvSpPr>
            <p:cNvPr id="1586" name="Freeform 442"/>
            <p:cNvSpPr>
              <a:spLocks/>
            </p:cNvSpPr>
            <p:nvPr/>
          </p:nvSpPr>
          <p:spPr bwMode="auto">
            <a:xfrm>
              <a:off x="7364611" y="2050739"/>
              <a:ext cx="3892318" cy="1243629"/>
            </a:xfrm>
            <a:custGeom>
              <a:avLst/>
              <a:gdLst>
                <a:gd name="T0" fmla="*/ 0 w 2604"/>
                <a:gd name="T1" fmla="*/ 0 h 832"/>
                <a:gd name="T2" fmla="*/ 0 w 2604"/>
                <a:gd name="T3" fmla="*/ 832 h 832"/>
                <a:gd name="T4" fmla="*/ 2604 w 2604"/>
                <a:gd name="T5" fmla="*/ 832 h 832"/>
              </a:gdLst>
              <a:ahLst/>
              <a:cxnLst>
                <a:cxn ang="0">
                  <a:pos x="T0" y="T1"/>
                </a:cxn>
                <a:cxn ang="0">
                  <a:pos x="T2" y="T3"/>
                </a:cxn>
                <a:cxn ang="0">
                  <a:pos x="T4" y="T5"/>
                </a:cxn>
              </a:cxnLst>
              <a:rect l="0" t="0" r="r" b="b"/>
              <a:pathLst>
                <a:path w="2604" h="832">
                  <a:moveTo>
                    <a:pt x="0" y="0"/>
                  </a:moveTo>
                  <a:lnTo>
                    <a:pt x="0" y="832"/>
                  </a:lnTo>
                  <a:lnTo>
                    <a:pt x="2604" y="832"/>
                  </a:lnTo>
                </a:path>
              </a:pathLst>
            </a:custGeom>
            <a:noFill/>
            <a:ln w="28575" cap="sq">
              <a:solidFill>
                <a:srgbClr val="606D7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87" name="Line 443"/>
            <p:cNvSpPr>
              <a:spLocks noChangeShapeType="1"/>
            </p:cNvSpPr>
            <p:nvPr/>
          </p:nvSpPr>
          <p:spPr bwMode="auto">
            <a:xfrm>
              <a:off x="7364611"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88" name="Line 444"/>
            <p:cNvSpPr>
              <a:spLocks noChangeShapeType="1"/>
            </p:cNvSpPr>
            <p:nvPr/>
          </p:nvSpPr>
          <p:spPr bwMode="auto">
            <a:xfrm flipH="1">
              <a:off x="7277916" y="3294368"/>
              <a:ext cx="8669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89" name="Line 445"/>
            <p:cNvSpPr>
              <a:spLocks noChangeShapeType="1"/>
            </p:cNvSpPr>
            <p:nvPr/>
          </p:nvSpPr>
          <p:spPr bwMode="auto">
            <a:xfrm flipH="1">
              <a:off x="7277916" y="2983460"/>
              <a:ext cx="8669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0" name="Line 446"/>
            <p:cNvSpPr>
              <a:spLocks noChangeShapeType="1"/>
            </p:cNvSpPr>
            <p:nvPr/>
          </p:nvSpPr>
          <p:spPr bwMode="auto">
            <a:xfrm flipH="1">
              <a:off x="7277916" y="2672553"/>
              <a:ext cx="8669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1" name="Line 447"/>
            <p:cNvSpPr>
              <a:spLocks noChangeShapeType="1"/>
            </p:cNvSpPr>
            <p:nvPr/>
          </p:nvSpPr>
          <p:spPr bwMode="auto">
            <a:xfrm flipH="1">
              <a:off x="7277916" y="2361646"/>
              <a:ext cx="8669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2" name="Line 448"/>
            <p:cNvSpPr>
              <a:spLocks noChangeShapeType="1"/>
            </p:cNvSpPr>
            <p:nvPr/>
          </p:nvSpPr>
          <p:spPr bwMode="auto">
            <a:xfrm flipH="1">
              <a:off x="7277916" y="2050739"/>
              <a:ext cx="86695" cy="0"/>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3" name="Line 449"/>
            <p:cNvSpPr>
              <a:spLocks noChangeShapeType="1"/>
            </p:cNvSpPr>
            <p:nvPr/>
          </p:nvSpPr>
          <p:spPr bwMode="auto">
            <a:xfrm>
              <a:off x="7690466"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4" name="Line 450"/>
            <p:cNvSpPr>
              <a:spLocks noChangeShapeType="1"/>
            </p:cNvSpPr>
            <p:nvPr/>
          </p:nvSpPr>
          <p:spPr bwMode="auto">
            <a:xfrm>
              <a:off x="8013331"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5" name="Line 451"/>
            <p:cNvSpPr>
              <a:spLocks noChangeShapeType="1"/>
            </p:cNvSpPr>
            <p:nvPr/>
          </p:nvSpPr>
          <p:spPr bwMode="auto">
            <a:xfrm>
              <a:off x="8339185"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6" name="Line 452"/>
            <p:cNvSpPr>
              <a:spLocks noChangeShapeType="1"/>
            </p:cNvSpPr>
            <p:nvPr/>
          </p:nvSpPr>
          <p:spPr bwMode="auto">
            <a:xfrm>
              <a:off x="8662051"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7" name="Line 453"/>
            <p:cNvSpPr>
              <a:spLocks noChangeShapeType="1"/>
            </p:cNvSpPr>
            <p:nvPr/>
          </p:nvSpPr>
          <p:spPr bwMode="auto">
            <a:xfrm>
              <a:off x="8987904"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8" name="Line 454"/>
            <p:cNvSpPr>
              <a:spLocks noChangeShapeType="1"/>
            </p:cNvSpPr>
            <p:nvPr/>
          </p:nvSpPr>
          <p:spPr bwMode="auto">
            <a:xfrm>
              <a:off x="9310770"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599" name="Line 455"/>
            <p:cNvSpPr>
              <a:spLocks noChangeShapeType="1"/>
            </p:cNvSpPr>
            <p:nvPr/>
          </p:nvSpPr>
          <p:spPr bwMode="auto">
            <a:xfrm>
              <a:off x="9636624"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00" name="Line 456"/>
            <p:cNvSpPr>
              <a:spLocks noChangeShapeType="1"/>
            </p:cNvSpPr>
            <p:nvPr/>
          </p:nvSpPr>
          <p:spPr bwMode="auto">
            <a:xfrm>
              <a:off x="9959489"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01" name="Line 457"/>
            <p:cNvSpPr>
              <a:spLocks noChangeShapeType="1"/>
            </p:cNvSpPr>
            <p:nvPr/>
          </p:nvSpPr>
          <p:spPr bwMode="auto">
            <a:xfrm>
              <a:off x="10285343"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02" name="Line 458"/>
            <p:cNvSpPr>
              <a:spLocks noChangeShapeType="1"/>
            </p:cNvSpPr>
            <p:nvPr/>
          </p:nvSpPr>
          <p:spPr bwMode="auto">
            <a:xfrm>
              <a:off x="10608209"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03" name="Line 459"/>
            <p:cNvSpPr>
              <a:spLocks noChangeShapeType="1"/>
            </p:cNvSpPr>
            <p:nvPr/>
          </p:nvSpPr>
          <p:spPr bwMode="auto">
            <a:xfrm>
              <a:off x="10934064"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04" name="Line 460"/>
            <p:cNvSpPr>
              <a:spLocks noChangeShapeType="1"/>
            </p:cNvSpPr>
            <p:nvPr/>
          </p:nvSpPr>
          <p:spPr bwMode="auto">
            <a:xfrm>
              <a:off x="11256928" y="3294368"/>
              <a:ext cx="0" cy="86695"/>
            </a:xfrm>
            <a:prstGeom prst="line">
              <a:avLst/>
            </a:prstGeom>
            <a:noFill/>
            <a:ln w="28575" cap="flat">
              <a:solidFill>
                <a:srgbClr val="606D7A"/>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nvGrpSpPr>
            <p:cNvPr id="9" name="Group 1010"/>
            <p:cNvGrpSpPr/>
            <p:nvPr/>
          </p:nvGrpSpPr>
          <p:grpSpPr>
            <a:xfrm>
              <a:off x="7337706" y="2361646"/>
              <a:ext cx="3778717" cy="514192"/>
              <a:chOff x="5164208" y="1649530"/>
              <a:chExt cx="2995920" cy="407672"/>
            </a:xfrm>
          </p:grpSpPr>
          <p:sp>
            <p:nvSpPr>
              <p:cNvPr id="1770" name="Line 462"/>
              <p:cNvSpPr>
                <a:spLocks noChangeShapeType="1"/>
              </p:cNvSpPr>
              <p:nvPr/>
            </p:nvSpPr>
            <p:spPr bwMode="auto">
              <a:xfrm>
                <a:off x="7987103" y="1843885"/>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1" name="Line 463"/>
              <p:cNvSpPr>
                <a:spLocks noChangeShapeType="1"/>
              </p:cNvSpPr>
              <p:nvPr/>
            </p:nvSpPr>
            <p:spPr bwMode="auto">
              <a:xfrm>
                <a:off x="7987103" y="1649530"/>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2" name="Line 464"/>
              <p:cNvSpPr>
                <a:spLocks noChangeShapeType="1"/>
              </p:cNvSpPr>
              <p:nvPr/>
            </p:nvSpPr>
            <p:spPr bwMode="auto">
              <a:xfrm>
                <a:off x="8008435" y="1649530"/>
                <a:ext cx="0" cy="19435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3" name="Line 466"/>
              <p:cNvSpPr>
                <a:spLocks noChangeShapeType="1"/>
              </p:cNvSpPr>
              <p:nvPr/>
            </p:nvSpPr>
            <p:spPr bwMode="auto">
              <a:xfrm>
                <a:off x="7852002" y="1881808"/>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4" name="Line 467"/>
              <p:cNvSpPr>
                <a:spLocks noChangeShapeType="1"/>
              </p:cNvSpPr>
              <p:nvPr/>
            </p:nvSpPr>
            <p:spPr bwMode="auto">
              <a:xfrm>
                <a:off x="7852002" y="1687453"/>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5" name="Line 468"/>
              <p:cNvSpPr>
                <a:spLocks noChangeShapeType="1"/>
              </p:cNvSpPr>
              <p:nvPr/>
            </p:nvSpPr>
            <p:spPr bwMode="auto">
              <a:xfrm>
                <a:off x="7875704" y="1687453"/>
                <a:ext cx="0" cy="19435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6" name="Line 470"/>
              <p:cNvSpPr>
                <a:spLocks noChangeShapeType="1"/>
              </p:cNvSpPr>
              <p:nvPr/>
            </p:nvSpPr>
            <p:spPr bwMode="auto">
              <a:xfrm>
                <a:off x="7728753" y="1898399"/>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7" name="Line 471"/>
              <p:cNvSpPr>
                <a:spLocks noChangeShapeType="1"/>
              </p:cNvSpPr>
              <p:nvPr/>
            </p:nvSpPr>
            <p:spPr bwMode="auto">
              <a:xfrm>
                <a:off x="7728753" y="1704044"/>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8" name="Line 472"/>
              <p:cNvSpPr>
                <a:spLocks noChangeShapeType="1"/>
              </p:cNvSpPr>
              <p:nvPr/>
            </p:nvSpPr>
            <p:spPr bwMode="auto">
              <a:xfrm>
                <a:off x="7752455" y="1704044"/>
                <a:ext cx="0" cy="19435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79" name="Line 474"/>
              <p:cNvSpPr>
                <a:spLocks noChangeShapeType="1"/>
              </p:cNvSpPr>
              <p:nvPr/>
            </p:nvSpPr>
            <p:spPr bwMode="auto">
              <a:xfrm>
                <a:off x="7600762" y="1862847"/>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0" name="Line 475"/>
              <p:cNvSpPr>
                <a:spLocks noChangeShapeType="1"/>
              </p:cNvSpPr>
              <p:nvPr/>
            </p:nvSpPr>
            <p:spPr bwMode="auto">
              <a:xfrm>
                <a:off x="7600762" y="1687453"/>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1" name="Line 476"/>
              <p:cNvSpPr>
                <a:spLocks noChangeShapeType="1"/>
              </p:cNvSpPr>
              <p:nvPr/>
            </p:nvSpPr>
            <p:spPr bwMode="auto">
              <a:xfrm>
                <a:off x="7622094" y="1687453"/>
                <a:ext cx="0" cy="175394"/>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2" name="Line 478"/>
              <p:cNvSpPr>
                <a:spLocks noChangeShapeType="1"/>
              </p:cNvSpPr>
              <p:nvPr/>
            </p:nvSpPr>
            <p:spPr bwMode="auto">
              <a:xfrm>
                <a:off x="7472772" y="1910250"/>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3" name="Line 479"/>
              <p:cNvSpPr>
                <a:spLocks noChangeShapeType="1"/>
              </p:cNvSpPr>
              <p:nvPr/>
            </p:nvSpPr>
            <p:spPr bwMode="auto">
              <a:xfrm>
                <a:off x="7472772" y="1756188"/>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4" name="Line 480"/>
              <p:cNvSpPr>
                <a:spLocks noChangeShapeType="1"/>
              </p:cNvSpPr>
              <p:nvPr/>
            </p:nvSpPr>
            <p:spPr bwMode="auto">
              <a:xfrm>
                <a:off x="7494104" y="1756188"/>
                <a:ext cx="0" cy="15406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5" name="Line 482"/>
              <p:cNvSpPr>
                <a:spLocks noChangeShapeType="1"/>
              </p:cNvSpPr>
              <p:nvPr/>
            </p:nvSpPr>
            <p:spPr bwMode="auto">
              <a:xfrm>
                <a:off x="7347152" y="1931582"/>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6" name="Line 483"/>
              <p:cNvSpPr>
                <a:spLocks noChangeShapeType="1"/>
              </p:cNvSpPr>
              <p:nvPr/>
            </p:nvSpPr>
            <p:spPr bwMode="auto">
              <a:xfrm>
                <a:off x="7347152" y="1777520"/>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7" name="Line 484"/>
              <p:cNvSpPr>
                <a:spLocks noChangeShapeType="1"/>
              </p:cNvSpPr>
              <p:nvPr/>
            </p:nvSpPr>
            <p:spPr bwMode="auto">
              <a:xfrm>
                <a:off x="7370854" y="1777520"/>
                <a:ext cx="0" cy="15406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8" name="Line 486"/>
              <p:cNvSpPr>
                <a:spLocks noChangeShapeType="1"/>
              </p:cNvSpPr>
              <p:nvPr/>
            </p:nvSpPr>
            <p:spPr bwMode="auto">
              <a:xfrm>
                <a:off x="7221532" y="1905510"/>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89" name="Line 487"/>
              <p:cNvSpPr>
                <a:spLocks noChangeShapeType="1"/>
              </p:cNvSpPr>
              <p:nvPr/>
            </p:nvSpPr>
            <p:spPr bwMode="auto">
              <a:xfrm>
                <a:off x="7221532" y="1751448"/>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0" name="Line 488"/>
              <p:cNvSpPr>
                <a:spLocks noChangeShapeType="1"/>
              </p:cNvSpPr>
              <p:nvPr/>
            </p:nvSpPr>
            <p:spPr bwMode="auto">
              <a:xfrm>
                <a:off x="7242864" y="1751448"/>
                <a:ext cx="0" cy="15406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1" name="Line 490"/>
              <p:cNvSpPr>
                <a:spLocks noChangeShapeType="1"/>
              </p:cNvSpPr>
              <p:nvPr/>
            </p:nvSpPr>
            <p:spPr bwMode="auto">
              <a:xfrm>
                <a:off x="7091172" y="1926842"/>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2" name="Line 491"/>
              <p:cNvSpPr>
                <a:spLocks noChangeShapeType="1"/>
              </p:cNvSpPr>
              <p:nvPr/>
            </p:nvSpPr>
            <p:spPr bwMode="auto">
              <a:xfrm>
                <a:off x="7091172" y="1739597"/>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3" name="Line 492"/>
              <p:cNvSpPr>
                <a:spLocks noChangeShapeType="1"/>
              </p:cNvSpPr>
              <p:nvPr/>
            </p:nvSpPr>
            <p:spPr bwMode="auto">
              <a:xfrm>
                <a:off x="7112503" y="1739597"/>
                <a:ext cx="0" cy="18724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4" name="Line 494"/>
              <p:cNvSpPr>
                <a:spLocks noChangeShapeType="1"/>
              </p:cNvSpPr>
              <p:nvPr/>
            </p:nvSpPr>
            <p:spPr bwMode="auto">
              <a:xfrm>
                <a:off x="6958441" y="1848625"/>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5" name="Line 495"/>
              <p:cNvSpPr>
                <a:spLocks noChangeShapeType="1"/>
              </p:cNvSpPr>
              <p:nvPr/>
            </p:nvSpPr>
            <p:spPr bwMode="auto">
              <a:xfrm>
                <a:off x="6958441" y="1663751"/>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6" name="Line 496"/>
              <p:cNvSpPr>
                <a:spLocks noChangeShapeType="1"/>
              </p:cNvSpPr>
              <p:nvPr/>
            </p:nvSpPr>
            <p:spPr bwMode="auto">
              <a:xfrm>
                <a:off x="6979773" y="1663751"/>
                <a:ext cx="0" cy="18487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7" name="Line 498"/>
              <p:cNvSpPr>
                <a:spLocks noChangeShapeType="1"/>
              </p:cNvSpPr>
              <p:nvPr/>
            </p:nvSpPr>
            <p:spPr bwMode="auto">
              <a:xfrm>
                <a:off x="6830451" y="1796481"/>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8" name="Line 499"/>
              <p:cNvSpPr>
                <a:spLocks noChangeShapeType="1"/>
              </p:cNvSpPr>
              <p:nvPr/>
            </p:nvSpPr>
            <p:spPr bwMode="auto">
              <a:xfrm>
                <a:off x="6830451" y="1656640"/>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99" name="Line 500"/>
              <p:cNvSpPr>
                <a:spLocks noChangeShapeType="1"/>
              </p:cNvSpPr>
              <p:nvPr/>
            </p:nvSpPr>
            <p:spPr bwMode="auto">
              <a:xfrm>
                <a:off x="6851783" y="1656640"/>
                <a:ext cx="0" cy="13984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0" name="Line 502"/>
              <p:cNvSpPr>
                <a:spLocks noChangeShapeType="1"/>
              </p:cNvSpPr>
              <p:nvPr/>
            </p:nvSpPr>
            <p:spPr bwMode="auto">
              <a:xfrm>
                <a:off x="6707201" y="1803592"/>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1" name="Line 503"/>
              <p:cNvSpPr>
                <a:spLocks noChangeShapeType="1"/>
              </p:cNvSpPr>
              <p:nvPr/>
            </p:nvSpPr>
            <p:spPr bwMode="auto">
              <a:xfrm>
                <a:off x="6707201" y="1663751"/>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2" name="Line 504"/>
              <p:cNvSpPr>
                <a:spLocks noChangeShapeType="1"/>
              </p:cNvSpPr>
              <p:nvPr/>
            </p:nvSpPr>
            <p:spPr bwMode="auto">
              <a:xfrm>
                <a:off x="6728533" y="1663751"/>
                <a:ext cx="0" cy="13984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3" name="Line 506"/>
              <p:cNvSpPr>
                <a:spLocks noChangeShapeType="1"/>
              </p:cNvSpPr>
              <p:nvPr/>
            </p:nvSpPr>
            <p:spPr bwMode="auto">
              <a:xfrm>
                <a:off x="6574470" y="1886549"/>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4" name="Line 507"/>
              <p:cNvSpPr>
                <a:spLocks noChangeShapeType="1"/>
              </p:cNvSpPr>
              <p:nvPr/>
            </p:nvSpPr>
            <p:spPr bwMode="auto">
              <a:xfrm>
                <a:off x="6574470" y="1732486"/>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5" name="Line 508"/>
              <p:cNvSpPr>
                <a:spLocks noChangeShapeType="1"/>
              </p:cNvSpPr>
              <p:nvPr/>
            </p:nvSpPr>
            <p:spPr bwMode="auto">
              <a:xfrm>
                <a:off x="6598172" y="1732486"/>
                <a:ext cx="0" cy="15406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6" name="Line 510"/>
              <p:cNvSpPr>
                <a:spLocks noChangeShapeType="1"/>
              </p:cNvSpPr>
              <p:nvPr/>
            </p:nvSpPr>
            <p:spPr bwMode="auto">
              <a:xfrm>
                <a:off x="6446480" y="1938693"/>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7" name="Line 511"/>
              <p:cNvSpPr>
                <a:spLocks noChangeShapeType="1"/>
              </p:cNvSpPr>
              <p:nvPr/>
            </p:nvSpPr>
            <p:spPr bwMode="auto">
              <a:xfrm>
                <a:off x="6446480" y="1784630"/>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8" name="Line 512"/>
              <p:cNvSpPr>
                <a:spLocks noChangeShapeType="1"/>
              </p:cNvSpPr>
              <p:nvPr/>
            </p:nvSpPr>
            <p:spPr bwMode="auto">
              <a:xfrm>
                <a:off x="6470182" y="1784630"/>
                <a:ext cx="0" cy="15406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09" name="Line 514"/>
              <p:cNvSpPr>
                <a:spLocks noChangeShapeType="1"/>
              </p:cNvSpPr>
              <p:nvPr/>
            </p:nvSpPr>
            <p:spPr bwMode="auto">
              <a:xfrm>
                <a:off x="6318490" y="1881808"/>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0" name="Line 515"/>
              <p:cNvSpPr>
                <a:spLocks noChangeShapeType="1"/>
              </p:cNvSpPr>
              <p:nvPr/>
            </p:nvSpPr>
            <p:spPr bwMode="auto">
              <a:xfrm>
                <a:off x="6318490" y="1711155"/>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1" name="Line 516"/>
              <p:cNvSpPr>
                <a:spLocks noChangeShapeType="1"/>
              </p:cNvSpPr>
              <p:nvPr/>
            </p:nvSpPr>
            <p:spPr bwMode="auto">
              <a:xfrm>
                <a:off x="6339822" y="1711155"/>
                <a:ext cx="0" cy="170654"/>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2" name="Line 518"/>
              <p:cNvSpPr>
                <a:spLocks noChangeShapeType="1"/>
              </p:cNvSpPr>
              <p:nvPr/>
            </p:nvSpPr>
            <p:spPr bwMode="auto">
              <a:xfrm>
                <a:off x="6188130" y="1900770"/>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3" name="Line 519"/>
              <p:cNvSpPr>
                <a:spLocks noChangeShapeType="1"/>
              </p:cNvSpPr>
              <p:nvPr/>
            </p:nvSpPr>
            <p:spPr bwMode="auto">
              <a:xfrm>
                <a:off x="6188130" y="1730116"/>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4" name="Line 520"/>
              <p:cNvSpPr>
                <a:spLocks noChangeShapeType="1"/>
              </p:cNvSpPr>
              <p:nvPr/>
            </p:nvSpPr>
            <p:spPr bwMode="auto">
              <a:xfrm>
                <a:off x="6209461" y="1730116"/>
                <a:ext cx="0" cy="170654"/>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5" name="Line 522"/>
              <p:cNvSpPr>
                <a:spLocks noChangeShapeType="1"/>
              </p:cNvSpPr>
              <p:nvPr/>
            </p:nvSpPr>
            <p:spPr bwMode="auto">
              <a:xfrm>
                <a:off x="6057769" y="1990837"/>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6" name="Line 523"/>
              <p:cNvSpPr>
                <a:spLocks noChangeShapeType="1"/>
              </p:cNvSpPr>
              <p:nvPr/>
            </p:nvSpPr>
            <p:spPr bwMode="auto">
              <a:xfrm>
                <a:off x="6057769" y="1843885"/>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7" name="Line 524"/>
              <p:cNvSpPr>
                <a:spLocks noChangeShapeType="1"/>
              </p:cNvSpPr>
              <p:nvPr/>
            </p:nvSpPr>
            <p:spPr bwMode="auto">
              <a:xfrm>
                <a:off x="6081471" y="1843885"/>
                <a:ext cx="0" cy="146952"/>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8" name="Line 526"/>
              <p:cNvSpPr>
                <a:spLocks noChangeShapeType="1"/>
              </p:cNvSpPr>
              <p:nvPr/>
            </p:nvSpPr>
            <p:spPr bwMode="auto">
              <a:xfrm>
                <a:off x="5934519" y="2057202"/>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19" name="Line 527"/>
              <p:cNvSpPr>
                <a:spLocks noChangeShapeType="1"/>
              </p:cNvSpPr>
              <p:nvPr/>
            </p:nvSpPr>
            <p:spPr bwMode="auto">
              <a:xfrm>
                <a:off x="5934519" y="1948173"/>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0" name="Line 528"/>
              <p:cNvSpPr>
                <a:spLocks noChangeShapeType="1"/>
              </p:cNvSpPr>
              <p:nvPr/>
            </p:nvSpPr>
            <p:spPr bwMode="auto">
              <a:xfrm>
                <a:off x="5955851" y="1948173"/>
                <a:ext cx="0" cy="109029"/>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1" name="Line 530"/>
              <p:cNvSpPr>
                <a:spLocks noChangeShapeType="1"/>
              </p:cNvSpPr>
              <p:nvPr/>
            </p:nvSpPr>
            <p:spPr bwMode="auto">
              <a:xfrm>
                <a:off x="5804159" y="2057202"/>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2" name="Line 531"/>
              <p:cNvSpPr>
                <a:spLocks noChangeShapeType="1"/>
              </p:cNvSpPr>
              <p:nvPr/>
            </p:nvSpPr>
            <p:spPr bwMode="auto">
              <a:xfrm>
                <a:off x="5804159" y="1948173"/>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3" name="Line 532"/>
              <p:cNvSpPr>
                <a:spLocks noChangeShapeType="1"/>
              </p:cNvSpPr>
              <p:nvPr/>
            </p:nvSpPr>
            <p:spPr bwMode="auto">
              <a:xfrm>
                <a:off x="5825491" y="1948173"/>
                <a:ext cx="0" cy="109029"/>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4" name="Line 534"/>
              <p:cNvSpPr>
                <a:spLocks noChangeShapeType="1"/>
              </p:cNvSpPr>
              <p:nvPr/>
            </p:nvSpPr>
            <p:spPr bwMode="auto">
              <a:xfrm>
                <a:off x="5678539" y="2026390"/>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5" name="Line 535"/>
              <p:cNvSpPr>
                <a:spLocks noChangeShapeType="1"/>
              </p:cNvSpPr>
              <p:nvPr/>
            </p:nvSpPr>
            <p:spPr bwMode="auto">
              <a:xfrm>
                <a:off x="5678539" y="1884178"/>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6" name="Line 536"/>
              <p:cNvSpPr>
                <a:spLocks noChangeShapeType="1"/>
              </p:cNvSpPr>
              <p:nvPr/>
            </p:nvSpPr>
            <p:spPr bwMode="auto">
              <a:xfrm>
                <a:off x="5699871" y="1884178"/>
                <a:ext cx="0" cy="14221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7" name="Line 538"/>
              <p:cNvSpPr>
                <a:spLocks noChangeShapeType="1"/>
              </p:cNvSpPr>
              <p:nvPr/>
            </p:nvSpPr>
            <p:spPr bwMode="auto">
              <a:xfrm>
                <a:off x="5545808" y="1990837"/>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8" name="Line 539"/>
              <p:cNvSpPr>
                <a:spLocks noChangeShapeType="1"/>
              </p:cNvSpPr>
              <p:nvPr/>
            </p:nvSpPr>
            <p:spPr bwMode="auto">
              <a:xfrm>
                <a:off x="5545808" y="1850996"/>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29" name="Line 540"/>
              <p:cNvSpPr>
                <a:spLocks noChangeShapeType="1"/>
              </p:cNvSpPr>
              <p:nvPr/>
            </p:nvSpPr>
            <p:spPr bwMode="auto">
              <a:xfrm>
                <a:off x="5567140" y="1850996"/>
                <a:ext cx="0" cy="13984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0" name="Line 542"/>
              <p:cNvSpPr>
                <a:spLocks noChangeShapeType="1"/>
              </p:cNvSpPr>
              <p:nvPr/>
            </p:nvSpPr>
            <p:spPr bwMode="auto">
              <a:xfrm>
                <a:off x="5415448" y="1969505"/>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1" name="Line 543"/>
              <p:cNvSpPr>
                <a:spLocks noChangeShapeType="1"/>
              </p:cNvSpPr>
              <p:nvPr/>
            </p:nvSpPr>
            <p:spPr bwMode="auto">
              <a:xfrm>
                <a:off x="5415448" y="1827294"/>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2" name="Line 544"/>
              <p:cNvSpPr>
                <a:spLocks noChangeShapeType="1"/>
              </p:cNvSpPr>
              <p:nvPr/>
            </p:nvSpPr>
            <p:spPr bwMode="auto">
              <a:xfrm>
                <a:off x="5439150" y="1827294"/>
                <a:ext cx="0" cy="14221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3" name="Line 546"/>
              <p:cNvSpPr>
                <a:spLocks noChangeShapeType="1"/>
              </p:cNvSpPr>
              <p:nvPr/>
            </p:nvSpPr>
            <p:spPr bwMode="auto">
              <a:xfrm>
                <a:off x="5292198" y="1914991"/>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4" name="Line 547"/>
              <p:cNvSpPr>
                <a:spLocks noChangeShapeType="1"/>
              </p:cNvSpPr>
              <p:nvPr/>
            </p:nvSpPr>
            <p:spPr bwMode="auto">
              <a:xfrm>
                <a:off x="5292198" y="1772779"/>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5" name="Line 548"/>
              <p:cNvSpPr>
                <a:spLocks noChangeShapeType="1"/>
              </p:cNvSpPr>
              <p:nvPr/>
            </p:nvSpPr>
            <p:spPr bwMode="auto">
              <a:xfrm>
                <a:off x="5313530" y="1772779"/>
                <a:ext cx="0" cy="142211"/>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6" name="Line 550"/>
              <p:cNvSpPr>
                <a:spLocks noChangeShapeType="1"/>
              </p:cNvSpPr>
              <p:nvPr/>
            </p:nvSpPr>
            <p:spPr bwMode="auto">
              <a:xfrm>
                <a:off x="5164208" y="1903140"/>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7" name="Line 551"/>
              <p:cNvSpPr>
                <a:spLocks noChangeShapeType="1"/>
              </p:cNvSpPr>
              <p:nvPr/>
            </p:nvSpPr>
            <p:spPr bwMode="auto">
              <a:xfrm>
                <a:off x="5164208" y="1718265"/>
                <a:ext cx="42663"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8" name="Line 552"/>
              <p:cNvSpPr>
                <a:spLocks noChangeShapeType="1"/>
              </p:cNvSpPr>
              <p:nvPr/>
            </p:nvSpPr>
            <p:spPr bwMode="auto">
              <a:xfrm>
                <a:off x="5185539" y="1718265"/>
                <a:ext cx="0" cy="184875"/>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39" name="Line 554"/>
              <p:cNvSpPr>
                <a:spLocks noChangeShapeType="1"/>
              </p:cNvSpPr>
              <p:nvPr/>
            </p:nvSpPr>
            <p:spPr bwMode="auto">
              <a:xfrm>
                <a:off x="8115094" y="1877068"/>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0" name="Line 555"/>
              <p:cNvSpPr>
                <a:spLocks noChangeShapeType="1"/>
              </p:cNvSpPr>
              <p:nvPr/>
            </p:nvSpPr>
            <p:spPr bwMode="auto">
              <a:xfrm>
                <a:off x="8115094" y="1680342"/>
                <a:ext cx="45034" cy="0"/>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841" name="Line 556"/>
              <p:cNvSpPr>
                <a:spLocks noChangeShapeType="1"/>
              </p:cNvSpPr>
              <p:nvPr/>
            </p:nvSpPr>
            <p:spPr bwMode="auto">
              <a:xfrm>
                <a:off x="8138795" y="1680342"/>
                <a:ext cx="0" cy="196726"/>
              </a:xfrm>
              <a:prstGeom prst="line">
                <a:avLst/>
              </a:prstGeom>
              <a:noFill/>
              <a:ln w="1270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sp>
          <p:nvSpPr>
            <p:cNvPr id="1606" name="Freeform 557"/>
            <p:cNvSpPr>
              <a:spLocks/>
            </p:cNvSpPr>
            <p:nvPr/>
          </p:nvSpPr>
          <p:spPr bwMode="auto">
            <a:xfrm>
              <a:off x="7364611" y="2457310"/>
              <a:ext cx="3724906" cy="349770"/>
            </a:xfrm>
            <a:custGeom>
              <a:avLst/>
              <a:gdLst>
                <a:gd name="T0" fmla="*/ 0 w 2492"/>
                <a:gd name="T1" fmla="*/ 72 h 234"/>
                <a:gd name="T2" fmla="*/ 110 w 2492"/>
                <a:gd name="T3" fmla="*/ 100 h 234"/>
                <a:gd name="T4" fmla="*/ 214 w 2492"/>
                <a:gd name="T5" fmla="*/ 146 h 234"/>
                <a:gd name="T6" fmla="*/ 322 w 2492"/>
                <a:gd name="T7" fmla="*/ 164 h 234"/>
                <a:gd name="T8" fmla="*/ 434 w 2492"/>
                <a:gd name="T9" fmla="*/ 194 h 234"/>
                <a:gd name="T10" fmla="*/ 540 w 2492"/>
                <a:gd name="T11" fmla="*/ 234 h 234"/>
                <a:gd name="T12" fmla="*/ 650 w 2492"/>
                <a:gd name="T13" fmla="*/ 234 h 234"/>
                <a:gd name="T14" fmla="*/ 756 w 2492"/>
                <a:gd name="T15" fmla="*/ 162 h 234"/>
                <a:gd name="T16" fmla="*/ 864 w 2492"/>
                <a:gd name="T17" fmla="*/ 76 h 234"/>
                <a:gd name="T18" fmla="*/ 974 w 2492"/>
                <a:gd name="T19" fmla="*/ 60 h 234"/>
                <a:gd name="T20" fmla="*/ 1084 w 2492"/>
                <a:gd name="T21" fmla="*/ 114 h 234"/>
                <a:gd name="T22" fmla="*/ 1192 w 2492"/>
                <a:gd name="T23" fmla="*/ 72 h 234"/>
                <a:gd name="T24" fmla="*/ 1302 w 2492"/>
                <a:gd name="T25" fmla="*/ 6 h 234"/>
                <a:gd name="T26" fmla="*/ 1406 w 2492"/>
                <a:gd name="T27" fmla="*/ 0 h 234"/>
                <a:gd name="T28" fmla="*/ 1514 w 2492"/>
                <a:gd name="T29" fmla="*/ 26 h 234"/>
                <a:gd name="T30" fmla="*/ 1626 w 2492"/>
                <a:gd name="T31" fmla="*/ 90 h 234"/>
                <a:gd name="T32" fmla="*/ 1736 w 2492"/>
                <a:gd name="T33" fmla="*/ 88 h 234"/>
                <a:gd name="T34" fmla="*/ 1844 w 2492"/>
                <a:gd name="T35" fmla="*/ 110 h 234"/>
                <a:gd name="T36" fmla="*/ 1948 w 2492"/>
                <a:gd name="T37" fmla="*/ 90 h 234"/>
                <a:gd name="T38" fmla="*/ 2056 w 2492"/>
                <a:gd name="T39" fmla="*/ 42 h 234"/>
                <a:gd name="T40" fmla="*/ 2166 w 2492"/>
                <a:gd name="T41" fmla="*/ 64 h 234"/>
                <a:gd name="T42" fmla="*/ 2270 w 2492"/>
                <a:gd name="T43" fmla="*/ 50 h 234"/>
                <a:gd name="T44" fmla="*/ 2382 w 2492"/>
                <a:gd name="T45" fmla="*/ 18 h 234"/>
                <a:gd name="T46" fmla="*/ 2492 w 2492"/>
                <a:gd name="T47" fmla="*/ 4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2" h="234">
                  <a:moveTo>
                    <a:pt x="0" y="72"/>
                  </a:moveTo>
                  <a:lnTo>
                    <a:pt x="110" y="100"/>
                  </a:lnTo>
                  <a:lnTo>
                    <a:pt x="214" y="146"/>
                  </a:lnTo>
                  <a:lnTo>
                    <a:pt x="322" y="164"/>
                  </a:lnTo>
                  <a:lnTo>
                    <a:pt x="434" y="194"/>
                  </a:lnTo>
                  <a:lnTo>
                    <a:pt x="540" y="234"/>
                  </a:lnTo>
                  <a:lnTo>
                    <a:pt x="650" y="234"/>
                  </a:lnTo>
                  <a:lnTo>
                    <a:pt x="756" y="162"/>
                  </a:lnTo>
                  <a:lnTo>
                    <a:pt x="864" y="76"/>
                  </a:lnTo>
                  <a:lnTo>
                    <a:pt x="974" y="60"/>
                  </a:lnTo>
                  <a:lnTo>
                    <a:pt x="1084" y="114"/>
                  </a:lnTo>
                  <a:lnTo>
                    <a:pt x="1192" y="72"/>
                  </a:lnTo>
                  <a:lnTo>
                    <a:pt x="1302" y="6"/>
                  </a:lnTo>
                  <a:lnTo>
                    <a:pt x="1406" y="0"/>
                  </a:lnTo>
                  <a:lnTo>
                    <a:pt x="1514" y="26"/>
                  </a:lnTo>
                  <a:lnTo>
                    <a:pt x="1626" y="90"/>
                  </a:lnTo>
                  <a:lnTo>
                    <a:pt x="1736" y="88"/>
                  </a:lnTo>
                  <a:lnTo>
                    <a:pt x="1844" y="110"/>
                  </a:lnTo>
                  <a:lnTo>
                    <a:pt x="1948" y="90"/>
                  </a:lnTo>
                  <a:lnTo>
                    <a:pt x="2056" y="42"/>
                  </a:lnTo>
                  <a:lnTo>
                    <a:pt x="2166" y="64"/>
                  </a:lnTo>
                  <a:lnTo>
                    <a:pt x="2270" y="50"/>
                  </a:lnTo>
                  <a:lnTo>
                    <a:pt x="2382" y="18"/>
                  </a:lnTo>
                  <a:lnTo>
                    <a:pt x="2492" y="44"/>
                  </a:lnTo>
                </a:path>
              </a:pathLst>
            </a:custGeom>
            <a:noFill/>
            <a:ln w="12700" cap="flat">
              <a:solidFill>
                <a:srgbClr val="BDB800"/>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nvGrpSpPr>
            <p:cNvPr id="10" name="Group 1012"/>
            <p:cNvGrpSpPr/>
            <p:nvPr/>
          </p:nvGrpSpPr>
          <p:grpSpPr>
            <a:xfrm>
              <a:off x="7337706" y="2430404"/>
              <a:ext cx="3778717" cy="406571"/>
              <a:chOff x="5164208" y="1704044"/>
              <a:chExt cx="2995920" cy="322346"/>
            </a:xfrm>
            <a:solidFill>
              <a:srgbClr val="EDEEF0"/>
            </a:solidFill>
          </p:grpSpPr>
          <p:sp>
            <p:nvSpPr>
              <p:cNvPr id="1746" name="Oval 461"/>
              <p:cNvSpPr>
                <a:spLocks noChangeArrowheads="1"/>
              </p:cNvSpPr>
              <p:nvPr/>
            </p:nvSpPr>
            <p:spPr bwMode="auto">
              <a:xfrm>
                <a:off x="7987103" y="1723005"/>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7" name="Oval 465"/>
              <p:cNvSpPr>
                <a:spLocks noChangeArrowheads="1"/>
              </p:cNvSpPr>
              <p:nvPr/>
            </p:nvSpPr>
            <p:spPr bwMode="auto">
              <a:xfrm>
                <a:off x="7852002" y="1760929"/>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8" name="Oval 469"/>
              <p:cNvSpPr>
                <a:spLocks noChangeArrowheads="1"/>
              </p:cNvSpPr>
              <p:nvPr/>
            </p:nvSpPr>
            <p:spPr bwMode="auto">
              <a:xfrm>
                <a:off x="7728753" y="1777520"/>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9" name="Oval 473"/>
              <p:cNvSpPr>
                <a:spLocks noChangeArrowheads="1"/>
              </p:cNvSpPr>
              <p:nvPr/>
            </p:nvSpPr>
            <p:spPr bwMode="auto">
              <a:xfrm>
                <a:off x="7600762" y="1751448"/>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0" name="Oval 477"/>
              <p:cNvSpPr>
                <a:spLocks noChangeArrowheads="1"/>
              </p:cNvSpPr>
              <p:nvPr/>
            </p:nvSpPr>
            <p:spPr bwMode="auto">
              <a:xfrm>
                <a:off x="7472772" y="1810702"/>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1" name="Oval 481"/>
              <p:cNvSpPr>
                <a:spLocks noChangeArrowheads="1"/>
              </p:cNvSpPr>
              <p:nvPr/>
            </p:nvSpPr>
            <p:spPr bwMode="auto">
              <a:xfrm>
                <a:off x="7347152" y="1832034"/>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2" name="Oval 485"/>
              <p:cNvSpPr>
                <a:spLocks noChangeArrowheads="1"/>
              </p:cNvSpPr>
              <p:nvPr/>
            </p:nvSpPr>
            <p:spPr bwMode="auto">
              <a:xfrm>
                <a:off x="7221532" y="1805962"/>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3" name="Oval 489"/>
              <p:cNvSpPr>
                <a:spLocks noChangeArrowheads="1"/>
              </p:cNvSpPr>
              <p:nvPr/>
            </p:nvSpPr>
            <p:spPr bwMode="auto">
              <a:xfrm>
                <a:off x="7091172" y="1810702"/>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4" name="Oval 493"/>
              <p:cNvSpPr>
                <a:spLocks noChangeArrowheads="1"/>
              </p:cNvSpPr>
              <p:nvPr/>
            </p:nvSpPr>
            <p:spPr bwMode="auto">
              <a:xfrm>
                <a:off x="6958441" y="1732486"/>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5" name="Oval 497"/>
              <p:cNvSpPr>
                <a:spLocks noChangeArrowheads="1"/>
              </p:cNvSpPr>
              <p:nvPr/>
            </p:nvSpPr>
            <p:spPr bwMode="auto">
              <a:xfrm>
                <a:off x="6830451" y="1704044"/>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6" name="Oval 501"/>
              <p:cNvSpPr>
                <a:spLocks noChangeArrowheads="1"/>
              </p:cNvSpPr>
              <p:nvPr/>
            </p:nvSpPr>
            <p:spPr bwMode="auto">
              <a:xfrm>
                <a:off x="6707201" y="1711155"/>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7" name="Oval 505"/>
              <p:cNvSpPr>
                <a:spLocks noChangeArrowheads="1"/>
              </p:cNvSpPr>
              <p:nvPr/>
            </p:nvSpPr>
            <p:spPr bwMode="auto">
              <a:xfrm>
                <a:off x="6574470" y="1787001"/>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8" name="Oval 509"/>
              <p:cNvSpPr>
                <a:spLocks noChangeArrowheads="1"/>
              </p:cNvSpPr>
              <p:nvPr/>
            </p:nvSpPr>
            <p:spPr bwMode="auto">
              <a:xfrm>
                <a:off x="6446480" y="1839145"/>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59" name="Oval 513"/>
              <p:cNvSpPr>
                <a:spLocks noChangeArrowheads="1"/>
              </p:cNvSpPr>
              <p:nvPr/>
            </p:nvSpPr>
            <p:spPr bwMode="auto">
              <a:xfrm>
                <a:off x="6318490" y="1772779"/>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0" name="Oval 517"/>
              <p:cNvSpPr>
                <a:spLocks noChangeArrowheads="1"/>
              </p:cNvSpPr>
              <p:nvPr/>
            </p:nvSpPr>
            <p:spPr bwMode="auto">
              <a:xfrm>
                <a:off x="6188130" y="1791741"/>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1" name="Oval 521"/>
              <p:cNvSpPr>
                <a:spLocks noChangeArrowheads="1"/>
              </p:cNvSpPr>
              <p:nvPr/>
            </p:nvSpPr>
            <p:spPr bwMode="auto">
              <a:xfrm>
                <a:off x="6057769" y="1896029"/>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2" name="Oval 525"/>
              <p:cNvSpPr>
                <a:spLocks noChangeArrowheads="1"/>
              </p:cNvSpPr>
              <p:nvPr/>
            </p:nvSpPr>
            <p:spPr bwMode="auto">
              <a:xfrm>
                <a:off x="5934519" y="1981356"/>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3" name="Oval 529"/>
              <p:cNvSpPr>
                <a:spLocks noChangeArrowheads="1"/>
              </p:cNvSpPr>
              <p:nvPr/>
            </p:nvSpPr>
            <p:spPr bwMode="auto">
              <a:xfrm>
                <a:off x="5804159" y="1981356"/>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4" name="Oval 533"/>
              <p:cNvSpPr>
                <a:spLocks noChangeArrowheads="1"/>
              </p:cNvSpPr>
              <p:nvPr/>
            </p:nvSpPr>
            <p:spPr bwMode="auto">
              <a:xfrm>
                <a:off x="5678539" y="1931582"/>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5" name="Oval 537"/>
              <p:cNvSpPr>
                <a:spLocks noChangeArrowheads="1"/>
              </p:cNvSpPr>
              <p:nvPr/>
            </p:nvSpPr>
            <p:spPr bwMode="auto">
              <a:xfrm>
                <a:off x="5545808" y="1898399"/>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6" name="Oval 541"/>
              <p:cNvSpPr>
                <a:spLocks noChangeArrowheads="1"/>
              </p:cNvSpPr>
              <p:nvPr/>
            </p:nvSpPr>
            <p:spPr bwMode="auto">
              <a:xfrm>
                <a:off x="5415448" y="1877068"/>
                <a:ext cx="45034" cy="42663"/>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7" name="Oval 545"/>
              <p:cNvSpPr>
                <a:spLocks noChangeArrowheads="1"/>
              </p:cNvSpPr>
              <p:nvPr/>
            </p:nvSpPr>
            <p:spPr bwMode="auto">
              <a:xfrm>
                <a:off x="5292198" y="1822553"/>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8" name="Oval 549"/>
              <p:cNvSpPr>
                <a:spLocks noChangeArrowheads="1"/>
              </p:cNvSpPr>
              <p:nvPr/>
            </p:nvSpPr>
            <p:spPr bwMode="auto">
              <a:xfrm>
                <a:off x="5164208" y="1787001"/>
                <a:ext cx="42663"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69" name="Oval 553"/>
              <p:cNvSpPr>
                <a:spLocks noChangeArrowheads="1"/>
              </p:cNvSpPr>
              <p:nvPr/>
            </p:nvSpPr>
            <p:spPr bwMode="auto">
              <a:xfrm>
                <a:off x="8115094" y="1756188"/>
                <a:ext cx="45034" cy="45034"/>
              </a:xfrm>
              <a:prstGeom prst="ellipse">
                <a:avLst/>
              </a:prstGeom>
              <a:grpFill/>
              <a:ln w="9525">
                <a:solidFill>
                  <a:srgbClr val="BDB800"/>
                </a:solidFill>
                <a:round/>
                <a:headEnd/>
                <a:tailEnd/>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11" name="Group 1013"/>
            <p:cNvGrpSpPr/>
            <p:nvPr/>
          </p:nvGrpSpPr>
          <p:grpSpPr>
            <a:xfrm>
              <a:off x="7361621" y="2403499"/>
              <a:ext cx="3781707" cy="412550"/>
              <a:chOff x="5183169" y="1682712"/>
              <a:chExt cx="2998290" cy="327086"/>
            </a:xfrm>
          </p:grpSpPr>
          <p:grpSp>
            <p:nvGrpSpPr>
              <p:cNvPr id="12" name="Group 1014"/>
              <p:cNvGrpSpPr/>
              <p:nvPr/>
            </p:nvGrpSpPr>
            <p:grpSpPr>
              <a:xfrm>
                <a:off x="5183169" y="1756188"/>
                <a:ext cx="2998290" cy="199096"/>
                <a:chOff x="5183169" y="1756188"/>
                <a:chExt cx="2998290" cy="199096"/>
              </a:xfrm>
            </p:grpSpPr>
            <p:sp>
              <p:nvSpPr>
                <p:cNvPr id="1722" name="Oval 558"/>
                <p:cNvSpPr>
                  <a:spLocks noChangeArrowheads="1"/>
                </p:cNvSpPr>
                <p:nvPr/>
              </p:nvSpPr>
              <p:spPr bwMode="auto">
                <a:xfrm>
                  <a:off x="8136425" y="1791741"/>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3" name="Oval 562"/>
                <p:cNvSpPr>
                  <a:spLocks noChangeArrowheads="1"/>
                </p:cNvSpPr>
                <p:nvPr/>
              </p:nvSpPr>
              <p:spPr bwMode="auto">
                <a:xfrm>
                  <a:off x="8010805" y="1756188"/>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4" name="Oval 566"/>
                <p:cNvSpPr>
                  <a:spLocks noChangeArrowheads="1"/>
                </p:cNvSpPr>
                <p:nvPr/>
              </p:nvSpPr>
              <p:spPr bwMode="auto">
                <a:xfrm>
                  <a:off x="7880445" y="1760929"/>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5" name="Oval 570"/>
                <p:cNvSpPr>
                  <a:spLocks noChangeArrowheads="1"/>
                </p:cNvSpPr>
                <p:nvPr/>
              </p:nvSpPr>
              <p:spPr bwMode="auto">
                <a:xfrm>
                  <a:off x="7752455" y="1772779"/>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6" name="Oval 574"/>
                <p:cNvSpPr>
                  <a:spLocks noChangeArrowheads="1"/>
                </p:cNvSpPr>
                <p:nvPr/>
              </p:nvSpPr>
              <p:spPr bwMode="auto">
                <a:xfrm>
                  <a:off x="7624464" y="1822553"/>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7" name="Oval 578"/>
                <p:cNvSpPr>
                  <a:spLocks noChangeArrowheads="1"/>
                </p:cNvSpPr>
                <p:nvPr/>
              </p:nvSpPr>
              <p:spPr bwMode="auto">
                <a:xfrm>
                  <a:off x="7494104" y="1903140"/>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8" name="Oval 582"/>
                <p:cNvSpPr>
                  <a:spLocks noChangeArrowheads="1"/>
                </p:cNvSpPr>
                <p:nvPr/>
              </p:nvSpPr>
              <p:spPr bwMode="auto">
                <a:xfrm>
                  <a:off x="7366114" y="1891289"/>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9" name="Oval 586"/>
                <p:cNvSpPr>
                  <a:spLocks noChangeArrowheads="1"/>
                </p:cNvSpPr>
                <p:nvPr/>
              </p:nvSpPr>
              <p:spPr bwMode="auto">
                <a:xfrm>
                  <a:off x="7238123" y="1867587"/>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0" name="Oval 590"/>
                <p:cNvSpPr>
                  <a:spLocks noChangeArrowheads="1"/>
                </p:cNvSpPr>
                <p:nvPr/>
              </p:nvSpPr>
              <p:spPr bwMode="auto">
                <a:xfrm>
                  <a:off x="7107763" y="1832034"/>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1" name="Oval 594"/>
                <p:cNvSpPr>
                  <a:spLocks noChangeArrowheads="1"/>
                </p:cNvSpPr>
                <p:nvPr/>
              </p:nvSpPr>
              <p:spPr bwMode="auto">
                <a:xfrm>
                  <a:off x="6982143" y="1784630"/>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2" name="Oval 598"/>
                <p:cNvSpPr>
                  <a:spLocks noChangeArrowheads="1"/>
                </p:cNvSpPr>
                <p:nvPr/>
              </p:nvSpPr>
              <p:spPr bwMode="auto">
                <a:xfrm>
                  <a:off x="6856523" y="1760929"/>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3" name="Oval 602"/>
                <p:cNvSpPr>
                  <a:spLocks noChangeArrowheads="1"/>
                </p:cNvSpPr>
                <p:nvPr/>
              </p:nvSpPr>
              <p:spPr bwMode="auto">
                <a:xfrm>
                  <a:off x="6723792" y="1813073"/>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4" name="Oval 606"/>
                <p:cNvSpPr>
                  <a:spLocks noChangeArrowheads="1"/>
                </p:cNvSpPr>
                <p:nvPr/>
              </p:nvSpPr>
              <p:spPr bwMode="auto">
                <a:xfrm>
                  <a:off x="6593432" y="1801222"/>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5" name="Oval 610"/>
                <p:cNvSpPr>
                  <a:spLocks noChangeArrowheads="1"/>
                </p:cNvSpPr>
                <p:nvPr/>
              </p:nvSpPr>
              <p:spPr bwMode="auto">
                <a:xfrm>
                  <a:off x="6467812" y="1794111"/>
                  <a:ext cx="45034" cy="42663"/>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6" name="Oval 614"/>
                <p:cNvSpPr>
                  <a:spLocks noChangeArrowheads="1"/>
                </p:cNvSpPr>
                <p:nvPr/>
              </p:nvSpPr>
              <p:spPr bwMode="auto">
                <a:xfrm>
                  <a:off x="6337452" y="1770409"/>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7" name="Oval 618"/>
                <p:cNvSpPr>
                  <a:spLocks noChangeArrowheads="1"/>
                </p:cNvSpPr>
                <p:nvPr/>
              </p:nvSpPr>
              <p:spPr bwMode="auto">
                <a:xfrm>
                  <a:off x="6209461" y="1765669"/>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8" name="Oval 622"/>
                <p:cNvSpPr>
                  <a:spLocks noChangeArrowheads="1"/>
                </p:cNvSpPr>
                <p:nvPr/>
              </p:nvSpPr>
              <p:spPr bwMode="auto">
                <a:xfrm>
                  <a:off x="6083841" y="1824924"/>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39" name="Oval 626"/>
                <p:cNvSpPr>
                  <a:spLocks noChangeArrowheads="1"/>
                </p:cNvSpPr>
                <p:nvPr/>
              </p:nvSpPr>
              <p:spPr bwMode="auto">
                <a:xfrm>
                  <a:off x="5953481" y="1898399"/>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0" name="Oval 630"/>
                <p:cNvSpPr>
                  <a:spLocks noChangeArrowheads="1"/>
                </p:cNvSpPr>
                <p:nvPr/>
              </p:nvSpPr>
              <p:spPr bwMode="auto">
                <a:xfrm>
                  <a:off x="5825491" y="1910250"/>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1" name="Oval 634"/>
                <p:cNvSpPr>
                  <a:spLocks noChangeArrowheads="1"/>
                </p:cNvSpPr>
                <p:nvPr/>
              </p:nvSpPr>
              <p:spPr bwMode="auto">
                <a:xfrm>
                  <a:off x="5695130" y="1879438"/>
                  <a:ext cx="42663"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2" name="Oval 638"/>
                <p:cNvSpPr>
                  <a:spLocks noChangeArrowheads="1"/>
                </p:cNvSpPr>
                <p:nvPr/>
              </p:nvSpPr>
              <p:spPr bwMode="auto">
                <a:xfrm>
                  <a:off x="5569510" y="1879438"/>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3" name="Oval 643"/>
                <p:cNvSpPr>
                  <a:spLocks noChangeArrowheads="1"/>
                </p:cNvSpPr>
                <p:nvPr/>
              </p:nvSpPr>
              <p:spPr bwMode="auto">
                <a:xfrm>
                  <a:off x="5439150" y="1879438"/>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4" name="Oval 647"/>
                <p:cNvSpPr>
                  <a:spLocks noChangeArrowheads="1"/>
                </p:cNvSpPr>
                <p:nvPr/>
              </p:nvSpPr>
              <p:spPr bwMode="auto">
                <a:xfrm>
                  <a:off x="5311160" y="1879438"/>
                  <a:ext cx="45034" cy="45034"/>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45" name="Oval 651"/>
                <p:cNvSpPr>
                  <a:spLocks noChangeArrowheads="1"/>
                </p:cNvSpPr>
                <p:nvPr/>
              </p:nvSpPr>
              <p:spPr bwMode="auto">
                <a:xfrm>
                  <a:off x="5183169" y="1858106"/>
                  <a:ext cx="45034" cy="42663"/>
                </a:xfrm>
                <a:prstGeom prst="ellipse">
                  <a:avLst/>
                </a:prstGeom>
                <a:solidFill>
                  <a:srgbClr val="BDB80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13" name="Group 1015"/>
              <p:cNvGrpSpPr/>
              <p:nvPr/>
            </p:nvGrpSpPr>
            <p:grpSpPr>
              <a:xfrm>
                <a:off x="5183169" y="1682712"/>
                <a:ext cx="2998290" cy="327086"/>
                <a:chOff x="5183169" y="1682712"/>
                <a:chExt cx="2998290" cy="327086"/>
              </a:xfrm>
            </p:grpSpPr>
            <p:sp>
              <p:nvSpPr>
                <p:cNvPr id="1649" name="Line 559"/>
                <p:cNvSpPr>
                  <a:spLocks noChangeShapeType="1"/>
                </p:cNvSpPr>
                <p:nvPr/>
              </p:nvSpPr>
              <p:spPr bwMode="auto">
                <a:xfrm>
                  <a:off x="8136425" y="1912621"/>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0" name="Line 560"/>
                <p:cNvSpPr>
                  <a:spLocks noChangeShapeType="1"/>
                </p:cNvSpPr>
                <p:nvPr/>
              </p:nvSpPr>
              <p:spPr bwMode="auto">
                <a:xfrm>
                  <a:off x="8136425" y="1718265"/>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1" name="Line 561"/>
                <p:cNvSpPr>
                  <a:spLocks noChangeShapeType="1"/>
                </p:cNvSpPr>
                <p:nvPr/>
              </p:nvSpPr>
              <p:spPr bwMode="auto">
                <a:xfrm>
                  <a:off x="8157757" y="1718265"/>
                  <a:ext cx="0" cy="194355"/>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2" name="Line 563"/>
                <p:cNvSpPr>
                  <a:spLocks noChangeShapeType="1"/>
                </p:cNvSpPr>
                <p:nvPr/>
              </p:nvSpPr>
              <p:spPr bwMode="auto">
                <a:xfrm>
                  <a:off x="8010805" y="1877068"/>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3" name="Line 564"/>
                <p:cNvSpPr>
                  <a:spLocks noChangeShapeType="1"/>
                </p:cNvSpPr>
                <p:nvPr/>
              </p:nvSpPr>
              <p:spPr bwMode="auto">
                <a:xfrm>
                  <a:off x="8010805" y="1682712"/>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4" name="Line 565"/>
                <p:cNvSpPr>
                  <a:spLocks noChangeShapeType="1"/>
                </p:cNvSpPr>
                <p:nvPr/>
              </p:nvSpPr>
              <p:spPr bwMode="auto">
                <a:xfrm>
                  <a:off x="8032137" y="1682712"/>
                  <a:ext cx="0" cy="194355"/>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5" name="Line 567"/>
                <p:cNvSpPr>
                  <a:spLocks noChangeShapeType="1"/>
                </p:cNvSpPr>
                <p:nvPr/>
              </p:nvSpPr>
              <p:spPr bwMode="auto">
                <a:xfrm>
                  <a:off x="7880445" y="187232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6" name="Line 568"/>
                <p:cNvSpPr>
                  <a:spLocks noChangeShapeType="1"/>
                </p:cNvSpPr>
                <p:nvPr/>
              </p:nvSpPr>
              <p:spPr bwMode="auto">
                <a:xfrm>
                  <a:off x="7880445" y="1694563"/>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7" name="Line 569"/>
                <p:cNvSpPr>
                  <a:spLocks noChangeShapeType="1"/>
                </p:cNvSpPr>
                <p:nvPr/>
              </p:nvSpPr>
              <p:spPr bwMode="auto">
                <a:xfrm>
                  <a:off x="7904147" y="1694563"/>
                  <a:ext cx="0" cy="17776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8" name="Line 571"/>
                <p:cNvSpPr>
                  <a:spLocks noChangeShapeType="1"/>
                </p:cNvSpPr>
                <p:nvPr/>
              </p:nvSpPr>
              <p:spPr bwMode="auto">
                <a:xfrm>
                  <a:off x="7752455" y="1874698"/>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59" name="Line 572"/>
                <p:cNvSpPr>
                  <a:spLocks noChangeShapeType="1"/>
                </p:cNvSpPr>
                <p:nvPr/>
              </p:nvSpPr>
              <p:spPr bwMode="auto">
                <a:xfrm>
                  <a:off x="7752455" y="1718265"/>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0" name="Line 573"/>
                <p:cNvSpPr>
                  <a:spLocks noChangeShapeType="1"/>
                </p:cNvSpPr>
                <p:nvPr/>
              </p:nvSpPr>
              <p:spPr bwMode="auto">
                <a:xfrm>
                  <a:off x="7773786" y="1718265"/>
                  <a:ext cx="0" cy="15643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1" name="Line 575"/>
                <p:cNvSpPr>
                  <a:spLocks noChangeShapeType="1"/>
                </p:cNvSpPr>
                <p:nvPr/>
              </p:nvSpPr>
              <p:spPr bwMode="auto">
                <a:xfrm>
                  <a:off x="7624464" y="1922101"/>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2" name="Line 576"/>
                <p:cNvSpPr>
                  <a:spLocks noChangeShapeType="1"/>
                </p:cNvSpPr>
                <p:nvPr/>
              </p:nvSpPr>
              <p:spPr bwMode="auto">
                <a:xfrm>
                  <a:off x="7624464" y="1765669"/>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3" name="Line 577"/>
                <p:cNvSpPr>
                  <a:spLocks noChangeShapeType="1"/>
                </p:cNvSpPr>
                <p:nvPr/>
              </p:nvSpPr>
              <p:spPr bwMode="auto">
                <a:xfrm>
                  <a:off x="7645796" y="1765669"/>
                  <a:ext cx="0" cy="15643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4" name="Line 579"/>
                <p:cNvSpPr>
                  <a:spLocks noChangeShapeType="1"/>
                </p:cNvSpPr>
                <p:nvPr/>
              </p:nvSpPr>
              <p:spPr bwMode="auto">
                <a:xfrm>
                  <a:off x="7494104" y="199320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5" name="Line 580"/>
                <p:cNvSpPr>
                  <a:spLocks noChangeShapeType="1"/>
                </p:cNvSpPr>
                <p:nvPr/>
              </p:nvSpPr>
              <p:spPr bwMode="auto">
                <a:xfrm>
                  <a:off x="7494104" y="1860476"/>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6" name="Line 581"/>
                <p:cNvSpPr>
                  <a:spLocks noChangeShapeType="1"/>
                </p:cNvSpPr>
                <p:nvPr/>
              </p:nvSpPr>
              <p:spPr bwMode="auto">
                <a:xfrm>
                  <a:off x="7517806" y="1860476"/>
                  <a:ext cx="0" cy="132731"/>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7" name="Line 583"/>
                <p:cNvSpPr>
                  <a:spLocks noChangeShapeType="1"/>
                </p:cNvSpPr>
                <p:nvPr/>
              </p:nvSpPr>
              <p:spPr bwMode="auto">
                <a:xfrm>
                  <a:off x="7366114" y="198846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8" name="Line 584"/>
                <p:cNvSpPr>
                  <a:spLocks noChangeShapeType="1"/>
                </p:cNvSpPr>
                <p:nvPr/>
              </p:nvSpPr>
              <p:spPr bwMode="auto">
                <a:xfrm>
                  <a:off x="7366114" y="1841515"/>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69" name="Line 585"/>
                <p:cNvSpPr>
                  <a:spLocks noChangeShapeType="1"/>
                </p:cNvSpPr>
                <p:nvPr/>
              </p:nvSpPr>
              <p:spPr bwMode="auto">
                <a:xfrm>
                  <a:off x="7387445" y="1841515"/>
                  <a:ext cx="0" cy="14695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0" name="Line 587"/>
                <p:cNvSpPr>
                  <a:spLocks noChangeShapeType="1"/>
                </p:cNvSpPr>
                <p:nvPr/>
              </p:nvSpPr>
              <p:spPr bwMode="auto">
                <a:xfrm>
                  <a:off x="7238123" y="1964765"/>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1" name="Line 588"/>
                <p:cNvSpPr>
                  <a:spLocks noChangeShapeType="1"/>
                </p:cNvSpPr>
                <p:nvPr/>
              </p:nvSpPr>
              <p:spPr bwMode="auto">
                <a:xfrm>
                  <a:off x="7238123" y="1815443"/>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2" name="Line 589"/>
                <p:cNvSpPr>
                  <a:spLocks noChangeShapeType="1"/>
                </p:cNvSpPr>
                <p:nvPr/>
              </p:nvSpPr>
              <p:spPr bwMode="auto">
                <a:xfrm>
                  <a:off x="7261825" y="1815443"/>
                  <a:ext cx="0" cy="14932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3" name="Line 591"/>
                <p:cNvSpPr>
                  <a:spLocks noChangeShapeType="1"/>
                </p:cNvSpPr>
                <p:nvPr/>
              </p:nvSpPr>
              <p:spPr bwMode="auto">
                <a:xfrm>
                  <a:off x="7107763" y="1929212"/>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4" name="Line 592"/>
                <p:cNvSpPr>
                  <a:spLocks noChangeShapeType="1"/>
                </p:cNvSpPr>
                <p:nvPr/>
              </p:nvSpPr>
              <p:spPr bwMode="auto">
                <a:xfrm>
                  <a:off x="7107763" y="1779890"/>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5" name="Line 593"/>
                <p:cNvSpPr>
                  <a:spLocks noChangeShapeType="1"/>
                </p:cNvSpPr>
                <p:nvPr/>
              </p:nvSpPr>
              <p:spPr bwMode="auto">
                <a:xfrm>
                  <a:off x="7129095" y="1779890"/>
                  <a:ext cx="0" cy="14932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6" name="Line 595"/>
                <p:cNvSpPr>
                  <a:spLocks noChangeShapeType="1"/>
                </p:cNvSpPr>
                <p:nvPr/>
              </p:nvSpPr>
              <p:spPr bwMode="auto">
                <a:xfrm>
                  <a:off x="6982143" y="1881808"/>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7" name="Line 596"/>
                <p:cNvSpPr>
                  <a:spLocks noChangeShapeType="1"/>
                </p:cNvSpPr>
                <p:nvPr/>
              </p:nvSpPr>
              <p:spPr bwMode="auto">
                <a:xfrm>
                  <a:off x="6982143" y="1732486"/>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8" name="Line 597"/>
                <p:cNvSpPr>
                  <a:spLocks noChangeShapeType="1"/>
                </p:cNvSpPr>
                <p:nvPr/>
              </p:nvSpPr>
              <p:spPr bwMode="auto">
                <a:xfrm>
                  <a:off x="7003475" y="1732486"/>
                  <a:ext cx="0" cy="14932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79" name="Line 599"/>
                <p:cNvSpPr>
                  <a:spLocks noChangeShapeType="1"/>
                </p:cNvSpPr>
                <p:nvPr/>
              </p:nvSpPr>
              <p:spPr bwMode="auto">
                <a:xfrm>
                  <a:off x="6856523" y="1848625"/>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0" name="Line 600"/>
                <p:cNvSpPr>
                  <a:spLocks noChangeShapeType="1"/>
                </p:cNvSpPr>
                <p:nvPr/>
              </p:nvSpPr>
              <p:spPr bwMode="auto">
                <a:xfrm>
                  <a:off x="6856523" y="1715895"/>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1" name="Line 601"/>
                <p:cNvSpPr>
                  <a:spLocks noChangeShapeType="1"/>
                </p:cNvSpPr>
                <p:nvPr/>
              </p:nvSpPr>
              <p:spPr bwMode="auto">
                <a:xfrm>
                  <a:off x="6877855" y="1715895"/>
                  <a:ext cx="0" cy="132731"/>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2" name="Line 603"/>
                <p:cNvSpPr>
                  <a:spLocks noChangeShapeType="1"/>
                </p:cNvSpPr>
                <p:nvPr/>
              </p:nvSpPr>
              <p:spPr bwMode="auto">
                <a:xfrm>
                  <a:off x="6723792" y="1919731"/>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3" name="Line 604"/>
                <p:cNvSpPr>
                  <a:spLocks noChangeShapeType="1"/>
                </p:cNvSpPr>
                <p:nvPr/>
              </p:nvSpPr>
              <p:spPr bwMode="auto">
                <a:xfrm>
                  <a:off x="6723792" y="1749078"/>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4" name="Line 605"/>
                <p:cNvSpPr>
                  <a:spLocks noChangeShapeType="1"/>
                </p:cNvSpPr>
                <p:nvPr/>
              </p:nvSpPr>
              <p:spPr bwMode="auto">
                <a:xfrm>
                  <a:off x="6745124" y="1749078"/>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5" name="Line 607"/>
                <p:cNvSpPr>
                  <a:spLocks noChangeShapeType="1"/>
                </p:cNvSpPr>
                <p:nvPr/>
              </p:nvSpPr>
              <p:spPr bwMode="auto">
                <a:xfrm>
                  <a:off x="6593432" y="1910250"/>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6" name="Line 608"/>
                <p:cNvSpPr>
                  <a:spLocks noChangeShapeType="1"/>
                </p:cNvSpPr>
                <p:nvPr/>
              </p:nvSpPr>
              <p:spPr bwMode="auto">
                <a:xfrm>
                  <a:off x="6593432" y="1739597"/>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7" name="Line 609"/>
                <p:cNvSpPr>
                  <a:spLocks noChangeShapeType="1"/>
                </p:cNvSpPr>
                <p:nvPr/>
              </p:nvSpPr>
              <p:spPr bwMode="auto">
                <a:xfrm>
                  <a:off x="6614764" y="1739597"/>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8" name="Line 611"/>
                <p:cNvSpPr>
                  <a:spLocks noChangeShapeType="1"/>
                </p:cNvSpPr>
                <p:nvPr/>
              </p:nvSpPr>
              <p:spPr bwMode="auto">
                <a:xfrm>
                  <a:off x="6467812" y="1900770"/>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89" name="Line 612"/>
                <p:cNvSpPr>
                  <a:spLocks noChangeShapeType="1"/>
                </p:cNvSpPr>
                <p:nvPr/>
              </p:nvSpPr>
              <p:spPr bwMode="auto">
                <a:xfrm>
                  <a:off x="6467812" y="1730116"/>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0" name="Line 613"/>
                <p:cNvSpPr>
                  <a:spLocks noChangeShapeType="1"/>
                </p:cNvSpPr>
                <p:nvPr/>
              </p:nvSpPr>
              <p:spPr bwMode="auto">
                <a:xfrm>
                  <a:off x="6491514" y="1730116"/>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1" name="Line 615"/>
                <p:cNvSpPr>
                  <a:spLocks noChangeShapeType="1"/>
                </p:cNvSpPr>
                <p:nvPr/>
              </p:nvSpPr>
              <p:spPr bwMode="auto">
                <a:xfrm>
                  <a:off x="6337452" y="1879438"/>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2" name="Line 616"/>
                <p:cNvSpPr>
                  <a:spLocks noChangeShapeType="1"/>
                </p:cNvSpPr>
                <p:nvPr/>
              </p:nvSpPr>
              <p:spPr bwMode="auto">
                <a:xfrm>
                  <a:off x="6337452" y="1708784"/>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3" name="Line 617"/>
                <p:cNvSpPr>
                  <a:spLocks noChangeShapeType="1"/>
                </p:cNvSpPr>
                <p:nvPr/>
              </p:nvSpPr>
              <p:spPr bwMode="auto">
                <a:xfrm>
                  <a:off x="6361153" y="1708784"/>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4" name="Line 619"/>
                <p:cNvSpPr>
                  <a:spLocks noChangeShapeType="1"/>
                </p:cNvSpPr>
                <p:nvPr/>
              </p:nvSpPr>
              <p:spPr bwMode="auto">
                <a:xfrm>
                  <a:off x="6209461" y="187232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5" name="Line 620"/>
                <p:cNvSpPr>
                  <a:spLocks noChangeShapeType="1"/>
                </p:cNvSpPr>
                <p:nvPr/>
              </p:nvSpPr>
              <p:spPr bwMode="auto">
                <a:xfrm>
                  <a:off x="6209461" y="1701674"/>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6" name="Line 621"/>
                <p:cNvSpPr>
                  <a:spLocks noChangeShapeType="1"/>
                </p:cNvSpPr>
                <p:nvPr/>
              </p:nvSpPr>
              <p:spPr bwMode="auto">
                <a:xfrm>
                  <a:off x="6230793" y="1701674"/>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7" name="Line 623"/>
                <p:cNvSpPr>
                  <a:spLocks noChangeShapeType="1"/>
                </p:cNvSpPr>
                <p:nvPr/>
              </p:nvSpPr>
              <p:spPr bwMode="auto">
                <a:xfrm>
                  <a:off x="6083841" y="1931582"/>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8" name="Line 624"/>
                <p:cNvSpPr>
                  <a:spLocks noChangeShapeType="1"/>
                </p:cNvSpPr>
                <p:nvPr/>
              </p:nvSpPr>
              <p:spPr bwMode="auto">
                <a:xfrm>
                  <a:off x="6083841" y="1760929"/>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99" name="Line 625"/>
                <p:cNvSpPr>
                  <a:spLocks noChangeShapeType="1"/>
                </p:cNvSpPr>
                <p:nvPr/>
              </p:nvSpPr>
              <p:spPr bwMode="auto">
                <a:xfrm>
                  <a:off x="6105173" y="1760929"/>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0" name="Line 627"/>
                <p:cNvSpPr>
                  <a:spLocks noChangeShapeType="1"/>
                </p:cNvSpPr>
                <p:nvPr/>
              </p:nvSpPr>
              <p:spPr bwMode="auto">
                <a:xfrm>
                  <a:off x="5953481" y="2005058"/>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1" name="Line 628"/>
                <p:cNvSpPr>
                  <a:spLocks noChangeShapeType="1"/>
                </p:cNvSpPr>
                <p:nvPr/>
              </p:nvSpPr>
              <p:spPr bwMode="auto">
                <a:xfrm>
                  <a:off x="5953481" y="1834404"/>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2" name="Line 629"/>
                <p:cNvSpPr>
                  <a:spLocks noChangeShapeType="1"/>
                </p:cNvSpPr>
                <p:nvPr/>
              </p:nvSpPr>
              <p:spPr bwMode="auto">
                <a:xfrm>
                  <a:off x="5974813" y="1834404"/>
                  <a:ext cx="0" cy="17065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3" name="Line 631"/>
                <p:cNvSpPr>
                  <a:spLocks noChangeShapeType="1"/>
                </p:cNvSpPr>
                <p:nvPr/>
              </p:nvSpPr>
              <p:spPr bwMode="auto">
                <a:xfrm>
                  <a:off x="5825491" y="2009798"/>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4" name="Line 632"/>
                <p:cNvSpPr>
                  <a:spLocks noChangeShapeType="1"/>
                </p:cNvSpPr>
                <p:nvPr/>
              </p:nvSpPr>
              <p:spPr bwMode="auto">
                <a:xfrm>
                  <a:off x="5825491" y="1855736"/>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5" name="Line 633"/>
                <p:cNvSpPr>
                  <a:spLocks noChangeShapeType="1"/>
                </p:cNvSpPr>
                <p:nvPr/>
              </p:nvSpPr>
              <p:spPr bwMode="auto">
                <a:xfrm>
                  <a:off x="5846822" y="1855736"/>
                  <a:ext cx="0" cy="154062"/>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6" name="Line 635"/>
                <p:cNvSpPr>
                  <a:spLocks noChangeShapeType="1"/>
                </p:cNvSpPr>
                <p:nvPr/>
              </p:nvSpPr>
              <p:spPr bwMode="auto">
                <a:xfrm>
                  <a:off x="5695130" y="1993207"/>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7" name="Line 636"/>
                <p:cNvSpPr>
                  <a:spLocks noChangeShapeType="1"/>
                </p:cNvSpPr>
                <p:nvPr/>
              </p:nvSpPr>
              <p:spPr bwMode="auto">
                <a:xfrm>
                  <a:off x="5695130" y="1810702"/>
                  <a:ext cx="42663"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8" name="Line 637"/>
                <p:cNvSpPr>
                  <a:spLocks noChangeShapeType="1"/>
                </p:cNvSpPr>
                <p:nvPr/>
              </p:nvSpPr>
              <p:spPr bwMode="auto">
                <a:xfrm>
                  <a:off x="5716462" y="1810702"/>
                  <a:ext cx="0" cy="182505"/>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09" name="Line 639"/>
                <p:cNvSpPr>
                  <a:spLocks noChangeShapeType="1"/>
                </p:cNvSpPr>
                <p:nvPr/>
              </p:nvSpPr>
              <p:spPr bwMode="auto">
                <a:xfrm>
                  <a:off x="5569510" y="198846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0" name="Line 640"/>
                <p:cNvSpPr>
                  <a:spLocks noChangeShapeType="1"/>
                </p:cNvSpPr>
                <p:nvPr/>
              </p:nvSpPr>
              <p:spPr bwMode="auto">
                <a:xfrm>
                  <a:off x="5569510" y="1815443"/>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1" name="Line 642"/>
                <p:cNvSpPr>
                  <a:spLocks noChangeShapeType="1"/>
                </p:cNvSpPr>
                <p:nvPr/>
              </p:nvSpPr>
              <p:spPr bwMode="auto">
                <a:xfrm>
                  <a:off x="5590842" y="1815443"/>
                  <a:ext cx="0" cy="17302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2" name="Line 644"/>
                <p:cNvSpPr>
                  <a:spLocks noChangeShapeType="1"/>
                </p:cNvSpPr>
                <p:nvPr/>
              </p:nvSpPr>
              <p:spPr bwMode="auto">
                <a:xfrm>
                  <a:off x="5439150" y="198846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3" name="Line 645"/>
                <p:cNvSpPr>
                  <a:spLocks noChangeShapeType="1"/>
                </p:cNvSpPr>
                <p:nvPr/>
              </p:nvSpPr>
              <p:spPr bwMode="auto">
                <a:xfrm>
                  <a:off x="5439150" y="1815443"/>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4" name="Line 646"/>
                <p:cNvSpPr>
                  <a:spLocks noChangeShapeType="1"/>
                </p:cNvSpPr>
                <p:nvPr/>
              </p:nvSpPr>
              <p:spPr bwMode="auto">
                <a:xfrm>
                  <a:off x="5462852" y="1815443"/>
                  <a:ext cx="0" cy="17302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5" name="Line 648"/>
                <p:cNvSpPr>
                  <a:spLocks noChangeShapeType="1"/>
                </p:cNvSpPr>
                <p:nvPr/>
              </p:nvSpPr>
              <p:spPr bwMode="auto">
                <a:xfrm>
                  <a:off x="5311160" y="1988467"/>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6" name="Line 649"/>
                <p:cNvSpPr>
                  <a:spLocks noChangeShapeType="1"/>
                </p:cNvSpPr>
                <p:nvPr/>
              </p:nvSpPr>
              <p:spPr bwMode="auto">
                <a:xfrm>
                  <a:off x="5311160" y="1815443"/>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7" name="Line 650"/>
                <p:cNvSpPr>
                  <a:spLocks noChangeShapeType="1"/>
                </p:cNvSpPr>
                <p:nvPr/>
              </p:nvSpPr>
              <p:spPr bwMode="auto">
                <a:xfrm>
                  <a:off x="5332491" y="1815443"/>
                  <a:ext cx="0" cy="173024"/>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8" name="Line 652"/>
                <p:cNvSpPr>
                  <a:spLocks noChangeShapeType="1"/>
                </p:cNvSpPr>
                <p:nvPr/>
              </p:nvSpPr>
              <p:spPr bwMode="auto">
                <a:xfrm>
                  <a:off x="5183169" y="1974245"/>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19" name="Line 653"/>
                <p:cNvSpPr>
                  <a:spLocks noChangeShapeType="1"/>
                </p:cNvSpPr>
                <p:nvPr/>
              </p:nvSpPr>
              <p:spPr bwMode="auto">
                <a:xfrm>
                  <a:off x="5183169" y="1787001"/>
                  <a:ext cx="45034" cy="0"/>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0" name="Line 654"/>
                <p:cNvSpPr>
                  <a:spLocks noChangeShapeType="1"/>
                </p:cNvSpPr>
                <p:nvPr/>
              </p:nvSpPr>
              <p:spPr bwMode="auto">
                <a:xfrm>
                  <a:off x="5204501" y="1787001"/>
                  <a:ext cx="0" cy="187245"/>
                </a:xfrm>
                <a:prstGeom prst="line">
                  <a:avLst/>
                </a:prstGeom>
                <a:noFill/>
                <a:ln w="19050" cap="flat">
                  <a:solidFill>
                    <a:srgbClr val="BDB800"/>
                  </a:solidFill>
                  <a:prstDash val="solid"/>
                  <a:miter lim="800000"/>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721" name="Freeform 655"/>
                <p:cNvSpPr>
                  <a:spLocks/>
                </p:cNvSpPr>
                <p:nvPr/>
              </p:nvSpPr>
              <p:spPr bwMode="auto">
                <a:xfrm>
                  <a:off x="5204501" y="1779890"/>
                  <a:ext cx="2953256" cy="151692"/>
                </a:xfrm>
                <a:custGeom>
                  <a:avLst/>
                  <a:gdLst>
                    <a:gd name="T0" fmla="*/ 0 w 2492"/>
                    <a:gd name="T1" fmla="*/ 84 h 128"/>
                    <a:gd name="T2" fmla="*/ 108 w 2492"/>
                    <a:gd name="T3" fmla="*/ 102 h 128"/>
                    <a:gd name="T4" fmla="*/ 218 w 2492"/>
                    <a:gd name="T5" fmla="*/ 102 h 128"/>
                    <a:gd name="T6" fmla="*/ 326 w 2492"/>
                    <a:gd name="T7" fmla="*/ 102 h 128"/>
                    <a:gd name="T8" fmla="*/ 432 w 2492"/>
                    <a:gd name="T9" fmla="*/ 102 h 128"/>
                    <a:gd name="T10" fmla="*/ 542 w 2492"/>
                    <a:gd name="T11" fmla="*/ 128 h 128"/>
                    <a:gd name="T12" fmla="*/ 650 w 2492"/>
                    <a:gd name="T13" fmla="*/ 118 h 128"/>
                    <a:gd name="T14" fmla="*/ 760 w 2492"/>
                    <a:gd name="T15" fmla="*/ 56 h 128"/>
                    <a:gd name="T16" fmla="*/ 866 w 2492"/>
                    <a:gd name="T17" fmla="*/ 6 h 128"/>
                    <a:gd name="T18" fmla="*/ 976 w 2492"/>
                    <a:gd name="T19" fmla="*/ 12 h 128"/>
                    <a:gd name="T20" fmla="*/ 1086 w 2492"/>
                    <a:gd name="T21" fmla="*/ 30 h 128"/>
                    <a:gd name="T22" fmla="*/ 1190 w 2492"/>
                    <a:gd name="T23" fmla="*/ 38 h 128"/>
                    <a:gd name="T24" fmla="*/ 1300 w 2492"/>
                    <a:gd name="T25" fmla="*/ 46 h 128"/>
                    <a:gd name="T26" fmla="*/ 1412 w 2492"/>
                    <a:gd name="T27" fmla="*/ 2 h 128"/>
                    <a:gd name="T28" fmla="*/ 1518 w 2492"/>
                    <a:gd name="T29" fmla="*/ 24 h 128"/>
                    <a:gd name="T30" fmla="*/ 1624 w 2492"/>
                    <a:gd name="T31" fmla="*/ 62 h 128"/>
                    <a:gd name="T32" fmla="*/ 1736 w 2492"/>
                    <a:gd name="T33" fmla="*/ 92 h 128"/>
                    <a:gd name="T34" fmla="*/ 1842 w 2492"/>
                    <a:gd name="T35" fmla="*/ 114 h 128"/>
                    <a:gd name="T36" fmla="*/ 1952 w 2492"/>
                    <a:gd name="T37" fmla="*/ 124 h 128"/>
                    <a:gd name="T38" fmla="*/ 2060 w 2492"/>
                    <a:gd name="T39" fmla="*/ 54 h 128"/>
                    <a:gd name="T40" fmla="*/ 2168 w 2492"/>
                    <a:gd name="T41" fmla="*/ 14 h 128"/>
                    <a:gd name="T42" fmla="*/ 2278 w 2492"/>
                    <a:gd name="T43" fmla="*/ 2 h 128"/>
                    <a:gd name="T44" fmla="*/ 2386 w 2492"/>
                    <a:gd name="T45" fmla="*/ 0 h 128"/>
                    <a:gd name="T46" fmla="*/ 2492 w 2492"/>
                    <a:gd name="T47" fmla="*/ 3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2" h="128">
                      <a:moveTo>
                        <a:pt x="0" y="84"/>
                      </a:moveTo>
                      <a:lnTo>
                        <a:pt x="108" y="102"/>
                      </a:lnTo>
                      <a:lnTo>
                        <a:pt x="218" y="102"/>
                      </a:lnTo>
                      <a:lnTo>
                        <a:pt x="326" y="102"/>
                      </a:lnTo>
                      <a:lnTo>
                        <a:pt x="432" y="102"/>
                      </a:lnTo>
                      <a:lnTo>
                        <a:pt x="542" y="128"/>
                      </a:lnTo>
                      <a:lnTo>
                        <a:pt x="650" y="118"/>
                      </a:lnTo>
                      <a:lnTo>
                        <a:pt x="760" y="56"/>
                      </a:lnTo>
                      <a:lnTo>
                        <a:pt x="866" y="6"/>
                      </a:lnTo>
                      <a:lnTo>
                        <a:pt x="976" y="12"/>
                      </a:lnTo>
                      <a:lnTo>
                        <a:pt x="1086" y="30"/>
                      </a:lnTo>
                      <a:lnTo>
                        <a:pt x="1190" y="38"/>
                      </a:lnTo>
                      <a:lnTo>
                        <a:pt x="1300" y="46"/>
                      </a:lnTo>
                      <a:lnTo>
                        <a:pt x="1412" y="2"/>
                      </a:lnTo>
                      <a:lnTo>
                        <a:pt x="1518" y="24"/>
                      </a:lnTo>
                      <a:lnTo>
                        <a:pt x="1624" y="62"/>
                      </a:lnTo>
                      <a:lnTo>
                        <a:pt x="1736" y="92"/>
                      </a:lnTo>
                      <a:lnTo>
                        <a:pt x="1842" y="114"/>
                      </a:lnTo>
                      <a:lnTo>
                        <a:pt x="1952" y="124"/>
                      </a:lnTo>
                      <a:lnTo>
                        <a:pt x="2060" y="54"/>
                      </a:lnTo>
                      <a:lnTo>
                        <a:pt x="2168" y="14"/>
                      </a:lnTo>
                      <a:lnTo>
                        <a:pt x="2278" y="2"/>
                      </a:lnTo>
                      <a:lnTo>
                        <a:pt x="2386" y="0"/>
                      </a:lnTo>
                      <a:lnTo>
                        <a:pt x="2492" y="30"/>
                      </a:lnTo>
                    </a:path>
                  </a:pathLst>
                </a:custGeom>
                <a:noFill/>
                <a:ln w="19050" cap="flat">
                  <a:solidFill>
                    <a:srgbClr val="BDB8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sp>
          <p:nvSpPr>
            <p:cNvPr id="1609" name="TextBox 1608"/>
            <p:cNvSpPr txBox="1"/>
            <p:nvPr/>
          </p:nvSpPr>
          <p:spPr>
            <a:xfrm>
              <a:off x="6979987" y="1904024"/>
              <a:ext cx="319533" cy="291216"/>
            </a:xfrm>
            <a:prstGeom prst="rect">
              <a:avLst/>
            </a:prstGeom>
            <a:noFill/>
          </p:spPr>
          <p:txBody>
            <a:bodyPr wrap="none" rtlCol="0" anchor="ctr">
              <a:spAutoFit/>
            </a:bodyPr>
            <a:lstStyle/>
            <a:p>
              <a:pPr algn="r" defTabSz="609585">
                <a:defRPr/>
              </a:pPr>
              <a:r>
                <a:rPr lang="en-GB" sz="1400" kern="0" dirty="0">
                  <a:solidFill>
                    <a:srgbClr val="596169"/>
                  </a:solidFill>
                </a:rPr>
                <a:t>11</a:t>
              </a:r>
            </a:p>
          </p:txBody>
        </p:sp>
        <p:sp>
          <p:nvSpPr>
            <p:cNvPr id="1610" name="TextBox 1609"/>
            <p:cNvSpPr txBox="1"/>
            <p:nvPr/>
          </p:nvSpPr>
          <p:spPr>
            <a:xfrm>
              <a:off x="6979987" y="2214535"/>
              <a:ext cx="319533" cy="291216"/>
            </a:xfrm>
            <a:prstGeom prst="rect">
              <a:avLst/>
            </a:prstGeom>
            <a:noFill/>
          </p:spPr>
          <p:txBody>
            <a:bodyPr wrap="none" rtlCol="0" anchor="ctr">
              <a:spAutoFit/>
            </a:bodyPr>
            <a:lstStyle/>
            <a:p>
              <a:pPr algn="r" defTabSz="609585">
                <a:defRPr/>
              </a:pPr>
              <a:r>
                <a:rPr lang="en-GB" sz="1400" kern="0" dirty="0">
                  <a:solidFill>
                    <a:srgbClr val="596169"/>
                  </a:solidFill>
                </a:rPr>
                <a:t>10</a:t>
              </a:r>
            </a:p>
          </p:txBody>
        </p:sp>
        <p:sp>
          <p:nvSpPr>
            <p:cNvPr id="1611" name="TextBox 1610"/>
            <p:cNvSpPr txBox="1"/>
            <p:nvPr/>
          </p:nvSpPr>
          <p:spPr>
            <a:xfrm>
              <a:off x="7062809" y="2525048"/>
              <a:ext cx="236711" cy="291216"/>
            </a:xfrm>
            <a:prstGeom prst="rect">
              <a:avLst/>
            </a:prstGeom>
            <a:noFill/>
          </p:spPr>
          <p:txBody>
            <a:bodyPr wrap="none" rtlCol="0" anchor="ctr">
              <a:spAutoFit/>
            </a:bodyPr>
            <a:lstStyle/>
            <a:p>
              <a:pPr algn="r" defTabSz="609585">
                <a:defRPr/>
              </a:pPr>
              <a:r>
                <a:rPr lang="en-GB" sz="1400" kern="0" dirty="0">
                  <a:solidFill>
                    <a:srgbClr val="596169"/>
                  </a:solidFill>
                </a:rPr>
                <a:t>9</a:t>
              </a:r>
            </a:p>
          </p:txBody>
        </p:sp>
        <p:sp>
          <p:nvSpPr>
            <p:cNvPr id="1612" name="TextBox 1611"/>
            <p:cNvSpPr txBox="1"/>
            <p:nvPr/>
          </p:nvSpPr>
          <p:spPr>
            <a:xfrm>
              <a:off x="7062809" y="2835562"/>
              <a:ext cx="236711" cy="291216"/>
            </a:xfrm>
            <a:prstGeom prst="rect">
              <a:avLst/>
            </a:prstGeom>
            <a:noFill/>
          </p:spPr>
          <p:txBody>
            <a:bodyPr wrap="none" rtlCol="0" anchor="ctr">
              <a:spAutoFit/>
            </a:bodyPr>
            <a:lstStyle/>
            <a:p>
              <a:pPr algn="r" defTabSz="609585">
                <a:defRPr/>
              </a:pPr>
              <a:r>
                <a:rPr lang="en-GB" sz="1400" kern="0" dirty="0">
                  <a:solidFill>
                    <a:srgbClr val="596169"/>
                  </a:solidFill>
                </a:rPr>
                <a:t>8</a:t>
              </a:r>
            </a:p>
          </p:txBody>
        </p:sp>
        <p:sp>
          <p:nvSpPr>
            <p:cNvPr id="1613" name="TextBox 1612"/>
            <p:cNvSpPr txBox="1"/>
            <p:nvPr/>
          </p:nvSpPr>
          <p:spPr>
            <a:xfrm>
              <a:off x="7062809" y="3146075"/>
              <a:ext cx="236711" cy="291216"/>
            </a:xfrm>
            <a:prstGeom prst="rect">
              <a:avLst/>
            </a:prstGeom>
            <a:noFill/>
          </p:spPr>
          <p:txBody>
            <a:bodyPr wrap="none" rtlCol="0" anchor="ctr">
              <a:spAutoFit/>
            </a:bodyPr>
            <a:lstStyle/>
            <a:p>
              <a:pPr algn="r" defTabSz="609585">
                <a:defRPr/>
              </a:pPr>
              <a:r>
                <a:rPr lang="en-GB" sz="1400" kern="0" dirty="0">
                  <a:solidFill>
                    <a:srgbClr val="596169"/>
                  </a:solidFill>
                </a:rPr>
                <a:t>7</a:t>
              </a:r>
            </a:p>
          </p:txBody>
        </p:sp>
        <p:sp>
          <p:nvSpPr>
            <p:cNvPr id="1614" name="TextBox 1613"/>
            <p:cNvSpPr txBox="1"/>
            <p:nvPr/>
          </p:nvSpPr>
          <p:spPr>
            <a:xfrm>
              <a:off x="7247315" y="3354904"/>
              <a:ext cx="236711" cy="291216"/>
            </a:xfrm>
            <a:prstGeom prst="rect">
              <a:avLst/>
            </a:prstGeom>
            <a:noFill/>
          </p:spPr>
          <p:txBody>
            <a:bodyPr wrap="none" rtlCol="0">
              <a:spAutoFit/>
            </a:bodyPr>
            <a:lstStyle/>
            <a:p>
              <a:pPr algn="ctr" defTabSz="609585">
                <a:defRPr/>
              </a:pPr>
              <a:r>
                <a:rPr lang="en-GB" sz="1400" kern="0" dirty="0">
                  <a:solidFill>
                    <a:srgbClr val="596169"/>
                  </a:solidFill>
                </a:rPr>
                <a:t>0</a:t>
              </a:r>
            </a:p>
          </p:txBody>
        </p:sp>
        <p:sp>
          <p:nvSpPr>
            <p:cNvPr id="1615" name="TextBox 1614"/>
            <p:cNvSpPr txBox="1"/>
            <p:nvPr/>
          </p:nvSpPr>
          <p:spPr>
            <a:xfrm>
              <a:off x="7571679" y="3354904"/>
              <a:ext cx="236711" cy="291216"/>
            </a:xfrm>
            <a:prstGeom prst="rect">
              <a:avLst/>
            </a:prstGeom>
            <a:noFill/>
          </p:spPr>
          <p:txBody>
            <a:bodyPr wrap="none" rtlCol="0">
              <a:spAutoFit/>
            </a:bodyPr>
            <a:lstStyle/>
            <a:p>
              <a:pPr algn="ctr" defTabSz="609585">
                <a:defRPr/>
              </a:pPr>
              <a:r>
                <a:rPr lang="en-GB" sz="1400" kern="0" dirty="0">
                  <a:solidFill>
                    <a:srgbClr val="596169"/>
                  </a:solidFill>
                </a:rPr>
                <a:t>2</a:t>
              </a:r>
            </a:p>
          </p:txBody>
        </p:sp>
        <p:sp>
          <p:nvSpPr>
            <p:cNvPr id="1616" name="TextBox 1615"/>
            <p:cNvSpPr txBox="1"/>
            <p:nvPr/>
          </p:nvSpPr>
          <p:spPr>
            <a:xfrm>
              <a:off x="7896047" y="3354904"/>
              <a:ext cx="236711" cy="291216"/>
            </a:xfrm>
            <a:prstGeom prst="rect">
              <a:avLst/>
            </a:prstGeom>
            <a:noFill/>
          </p:spPr>
          <p:txBody>
            <a:bodyPr wrap="none" rtlCol="0">
              <a:spAutoFit/>
            </a:bodyPr>
            <a:lstStyle/>
            <a:p>
              <a:pPr algn="ctr" defTabSz="609585">
                <a:defRPr/>
              </a:pPr>
              <a:r>
                <a:rPr lang="en-GB" sz="1400" kern="0" dirty="0">
                  <a:solidFill>
                    <a:srgbClr val="596169"/>
                  </a:solidFill>
                </a:rPr>
                <a:t>4</a:t>
              </a:r>
            </a:p>
          </p:txBody>
        </p:sp>
        <p:sp>
          <p:nvSpPr>
            <p:cNvPr id="1617" name="TextBox 1616"/>
            <p:cNvSpPr txBox="1"/>
            <p:nvPr/>
          </p:nvSpPr>
          <p:spPr>
            <a:xfrm>
              <a:off x="8220412" y="3354904"/>
              <a:ext cx="236711" cy="291216"/>
            </a:xfrm>
            <a:prstGeom prst="rect">
              <a:avLst/>
            </a:prstGeom>
            <a:noFill/>
          </p:spPr>
          <p:txBody>
            <a:bodyPr wrap="none" rtlCol="0">
              <a:spAutoFit/>
            </a:bodyPr>
            <a:lstStyle/>
            <a:p>
              <a:pPr algn="ctr" defTabSz="609585">
                <a:defRPr/>
              </a:pPr>
              <a:r>
                <a:rPr lang="en-GB" sz="1400" kern="0" dirty="0">
                  <a:solidFill>
                    <a:srgbClr val="596169"/>
                  </a:solidFill>
                </a:rPr>
                <a:t>6</a:t>
              </a:r>
            </a:p>
          </p:txBody>
        </p:sp>
        <p:sp>
          <p:nvSpPr>
            <p:cNvPr id="1618" name="TextBox 1617"/>
            <p:cNvSpPr txBox="1"/>
            <p:nvPr/>
          </p:nvSpPr>
          <p:spPr>
            <a:xfrm>
              <a:off x="8544780" y="3354904"/>
              <a:ext cx="236711" cy="291216"/>
            </a:xfrm>
            <a:prstGeom prst="rect">
              <a:avLst/>
            </a:prstGeom>
            <a:noFill/>
          </p:spPr>
          <p:txBody>
            <a:bodyPr wrap="none" rtlCol="0">
              <a:spAutoFit/>
            </a:bodyPr>
            <a:lstStyle/>
            <a:p>
              <a:pPr algn="ctr" defTabSz="609585">
                <a:defRPr/>
              </a:pPr>
              <a:r>
                <a:rPr lang="en-GB" sz="1400" kern="0" dirty="0">
                  <a:solidFill>
                    <a:srgbClr val="596169"/>
                  </a:solidFill>
                </a:rPr>
                <a:t>8</a:t>
              </a:r>
            </a:p>
          </p:txBody>
        </p:sp>
        <p:sp>
          <p:nvSpPr>
            <p:cNvPr id="1619" name="TextBox 1618"/>
            <p:cNvSpPr txBox="1"/>
            <p:nvPr/>
          </p:nvSpPr>
          <p:spPr>
            <a:xfrm>
              <a:off x="8827734"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10</a:t>
              </a:r>
            </a:p>
          </p:txBody>
        </p:sp>
        <p:sp>
          <p:nvSpPr>
            <p:cNvPr id="1620" name="TextBox 1619"/>
            <p:cNvSpPr txBox="1"/>
            <p:nvPr/>
          </p:nvSpPr>
          <p:spPr>
            <a:xfrm>
              <a:off x="9152099"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12</a:t>
              </a:r>
            </a:p>
          </p:txBody>
        </p:sp>
        <p:sp>
          <p:nvSpPr>
            <p:cNvPr id="1621" name="TextBox 1620"/>
            <p:cNvSpPr txBox="1"/>
            <p:nvPr/>
          </p:nvSpPr>
          <p:spPr>
            <a:xfrm>
              <a:off x="9476467"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14</a:t>
              </a:r>
            </a:p>
          </p:txBody>
        </p:sp>
        <p:sp>
          <p:nvSpPr>
            <p:cNvPr id="1622" name="TextBox 1621"/>
            <p:cNvSpPr txBox="1"/>
            <p:nvPr/>
          </p:nvSpPr>
          <p:spPr>
            <a:xfrm>
              <a:off x="9800835"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16</a:t>
              </a:r>
            </a:p>
          </p:txBody>
        </p:sp>
        <p:sp>
          <p:nvSpPr>
            <p:cNvPr id="1623" name="TextBox 1622"/>
            <p:cNvSpPr txBox="1"/>
            <p:nvPr/>
          </p:nvSpPr>
          <p:spPr>
            <a:xfrm>
              <a:off x="10125199"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18</a:t>
              </a:r>
            </a:p>
          </p:txBody>
        </p:sp>
        <p:sp>
          <p:nvSpPr>
            <p:cNvPr id="1624" name="TextBox 1623"/>
            <p:cNvSpPr txBox="1"/>
            <p:nvPr/>
          </p:nvSpPr>
          <p:spPr>
            <a:xfrm>
              <a:off x="10449568"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20</a:t>
              </a:r>
            </a:p>
          </p:txBody>
        </p:sp>
        <p:sp>
          <p:nvSpPr>
            <p:cNvPr id="1625" name="TextBox 1624"/>
            <p:cNvSpPr txBox="1"/>
            <p:nvPr/>
          </p:nvSpPr>
          <p:spPr>
            <a:xfrm>
              <a:off x="10773934"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22</a:t>
              </a:r>
            </a:p>
          </p:txBody>
        </p:sp>
        <p:sp>
          <p:nvSpPr>
            <p:cNvPr id="1626" name="TextBox 1625"/>
            <p:cNvSpPr txBox="1"/>
            <p:nvPr/>
          </p:nvSpPr>
          <p:spPr>
            <a:xfrm>
              <a:off x="11098298" y="3354904"/>
              <a:ext cx="319534" cy="291216"/>
            </a:xfrm>
            <a:prstGeom prst="rect">
              <a:avLst/>
            </a:prstGeom>
            <a:noFill/>
          </p:spPr>
          <p:txBody>
            <a:bodyPr wrap="none" rtlCol="0">
              <a:spAutoFit/>
            </a:bodyPr>
            <a:lstStyle/>
            <a:p>
              <a:pPr algn="ctr" defTabSz="609585">
                <a:defRPr/>
              </a:pPr>
              <a:r>
                <a:rPr lang="en-GB" sz="1400" kern="0" dirty="0">
                  <a:solidFill>
                    <a:srgbClr val="596169"/>
                  </a:solidFill>
                </a:rPr>
                <a:t>24</a:t>
              </a:r>
            </a:p>
          </p:txBody>
        </p:sp>
        <p:sp>
          <p:nvSpPr>
            <p:cNvPr id="1627" name="TextBox 1626"/>
            <p:cNvSpPr txBox="1"/>
            <p:nvPr/>
          </p:nvSpPr>
          <p:spPr>
            <a:xfrm>
              <a:off x="8925003" y="1635088"/>
              <a:ext cx="772384" cy="320337"/>
            </a:xfrm>
            <a:prstGeom prst="rect">
              <a:avLst/>
            </a:prstGeom>
            <a:noFill/>
          </p:spPr>
          <p:txBody>
            <a:bodyPr wrap="none" rtlCol="0" anchor="ctr">
              <a:spAutoFit/>
            </a:bodyPr>
            <a:lstStyle/>
            <a:p>
              <a:pPr algn="ctr" defTabSz="609585">
                <a:defRPr/>
              </a:pPr>
              <a:r>
                <a:rPr lang="en-GB" sz="1600" b="1" kern="0" dirty="0">
                  <a:solidFill>
                    <a:srgbClr val="BDB800"/>
                  </a:solidFill>
                </a:rPr>
                <a:t>Gla-300</a:t>
              </a:r>
            </a:p>
          </p:txBody>
        </p:sp>
        <p:sp>
          <p:nvSpPr>
            <p:cNvPr id="1628" name="TextBox 1627"/>
            <p:cNvSpPr txBox="1"/>
            <p:nvPr/>
          </p:nvSpPr>
          <p:spPr>
            <a:xfrm>
              <a:off x="8458163" y="3034246"/>
              <a:ext cx="692234" cy="291216"/>
            </a:xfrm>
            <a:prstGeom prst="rect">
              <a:avLst/>
            </a:prstGeom>
            <a:noFill/>
          </p:spPr>
          <p:txBody>
            <a:bodyPr wrap="none" rtlCol="0" anchor="ctr">
              <a:spAutoFit/>
            </a:bodyPr>
            <a:lstStyle/>
            <a:p>
              <a:pPr defTabSz="609585">
                <a:defRPr/>
              </a:pPr>
              <a:r>
                <a:rPr lang="en-GB" sz="1400" kern="0" dirty="0">
                  <a:solidFill>
                    <a:srgbClr val="596169"/>
                  </a:solidFill>
                </a:rPr>
                <a:t>Morning</a:t>
              </a:r>
            </a:p>
          </p:txBody>
        </p:sp>
        <p:sp>
          <p:nvSpPr>
            <p:cNvPr id="1629" name="TextBox 1628"/>
            <p:cNvSpPr txBox="1"/>
            <p:nvPr/>
          </p:nvSpPr>
          <p:spPr>
            <a:xfrm>
              <a:off x="9923655" y="3034246"/>
              <a:ext cx="693569" cy="291216"/>
            </a:xfrm>
            <a:prstGeom prst="rect">
              <a:avLst/>
            </a:prstGeom>
            <a:noFill/>
          </p:spPr>
          <p:txBody>
            <a:bodyPr wrap="none" rtlCol="0" anchor="ctr">
              <a:spAutoFit/>
            </a:bodyPr>
            <a:lstStyle/>
            <a:p>
              <a:pPr defTabSz="609585">
                <a:defRPr/>
              </a:pPr>
              <a:r>
                <a:rPr lang="en-GB" sz="1400" kern="0" dirty="0">
                  <a:solidFill>
                    <a:srgbClr val="596169"/>
                  </a:solidFill>
                </a:rPr>
                <a:t>Evening</a:t>
              </a:r>
              <a:endParaRPr lang="en-GB" sz="1400" kern="0" baseline="30000" dirty="0">
                <a:solidFill>
                  <a:srgbClr val="596169"/>
                </a:solidFill>
              </a:endParaRPr>
            </a:p>
          </p:txBody>
        </p:sp>
        <p:sp>
          <p:nvSpPr>
            <p:cNvPr id="1630" name="TextBox 1629"/>
            <p:cNvSpPr txBox="1"/>
            <p:nvPr/>
          </p:nvSpPr>
          <p:spPr bwMode="auto">
            <a:xfrm>
              <a:off x="6752639" y="2040302"/>
              <a:ext cx="342029" cy="3467212"/>
            </a:xfrm>
            <a:prstGeom prst="rect">
              <a:avLst/>
            </a:prstGeom>
            <a:noFill/>
          </p:spPr>
          <p:txBody>
            <a:bodyPr vert="vert270" wrap="square">
              <a:spAutoFit/>
            </a:bodyPr>
            <a:lstStyle/>
            <a:p>
              <a:pPr algn="ctr" defTabSz="609585">
                <a:defRPr/>
              </a:pPr>
              <a:r>
                <a:rPr lang="en-US" sz="1200" kern="0" dirty="0">
                  <a:solidFill>
                    <a:prstClr val="black">
                      <a:lumMod val="65000"/>
                      <a:lumOff val="35000"/>
                    </a:prstClr>
                  </a:solidFill>
                </a:rPr>
                <a:t>Average glucose profiles, mean (SE), mmol/</a:t>
              </a:r>
              <a:r>
                <a:rPr lang="en-US" sz="1467" kern="0" dirty="0">
                  <a:solidFill>
                    <a:prstClr val="black">
                      <a:lumMod val="65000"/>
                      <a:lumOff val="35000"/>
                    </a:prstClr>
                  </a:solidFill>
                </a:rPr>
                <a:t>L</a:t>
              </a:r>
            </a:p>
          </p:txBody>
        </p:sp>
        <p:grpSp>
          <p:nvGrpSpPr>
            <p:cNvPr id="14" name="Group 1630"/>
            <p:cNvGrpSpPr/>
            <p:nvPr/>
          </p:nvGrpSpPr>
          <p:grpSpPr>
            <a:xfrm>
              <a:off x="8321599" y="3150538"/>
              <a:ext cx="168824" cy="64298"/>
              <a:chOff x="7699542" y="2898315"/>
              <a:chExt cx="164690" cy="62723"/>
            </a:xfrm>
            <a:solidFill>
              <a:srgbClr val="BDB800"/>
            </a:solidFill>
          </p:grpSpPr>
          <p:cxnSp>
            <p:nvCxnSpPr>
              <p:cNvPr id="1644" name="Straight Connector 1643"/>
              <p:cNvCxnSpPr/>
              <p:nvPr/>
            </p:nvCxnSpPr>
            <p:spPr>
              <a:xfrm>
                <a:off x="7716506" y="2934662"/>
                <a:ext cx="147726" cy="0"/>
              </a:xfrm>
              <a:prstGeom prst="line">
                <a:avLst/>
              </a:prstGeom>
              <a:grpFill/>
              <a:ln w="19050" cap="flat">
                <a:solidFill>
                  <a:srgbClr val="BDB800"/>
                </a:solidFill>
                <a:prstDash val="solid"/>
                <a:miter lim="800000"/>
                <a:headEnd/>
                <a:tailEnd/>
              </a:ln>
              <a:extLst/>
            </p:spPr>
          </p:cxnSp>
          <p:sp>
            <p:nvSpPr>
              <p:cNvPr id="1645" name="Oval 174"/>
              <p:cNvSpPr>
                <a:spLocks noChangeArrowheads="1"/>
              </p:cNvSpPr>
              <p:nvPr/>
            </p:nvSpPr>
            <p:spPr bwMode="auto">
              <a:xfrm>
                <a:off x="7699542" y="2898733"/>
                <a:ext cx="40972" cy="62305"/>
              </a:xfrm>
              <a:prstGeom prst="ellipse">
                <a:avLst/>
              </a:prstGeom>
              <a:grp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46" name="Oval 174"/>
              <p:cNvSpPr>
                <a:spLocks noChangeArrowheads="1"/>
              </p:cNvSpPr>
              <p:nvPr/>
            </p:nvSpPr>
            <p:spPr bwMode="auto">
              <a:xfrm>
                <a:off x="7818890" y="2898315"/>
                <a:ext cx="40972" cy="62305"/>
              </a:xfrm>
              <a:prstGeom prst="ellipse">
                <a:avLst/>
              </a:prstGeom>
              <a:grp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15" name="Group 1631"/>
            <p:cNvGrpSpPr/>
            <p:nvPr/>
          </p:nvGrpSpPr>
          <p:grpSpPr>
            <a:xfrm>
              <a:off x="9791203" y="3151882"/>
              <a:ext cx="168824" cy="64298"/>
              <a:chOff x="7699542" y="2898315"/>
              <a:chExt cx="164690" cy="62723"/>
            </a:xfrm>
            <a:solidFill>
              <a:srgbClr val="BDB800"/>
            </a:solidFill>
          </p:grpSpPr>
          <p:cxnSp>
            <p:nvCxnSpPr>
              <p:cNvPr id="1641" name="Straight Connector 1640"/>
              <p:cNvCxnSpPr/>
              <p:nvPr/>
            </p:nvCxnSpPr>
            <p:spPr>
              <a:xfrm>
                <a:off x="7716506" y="2934662"/>
                <a:ext cx="147726" cy="0"/>
              </a:xfrm>
              <a:prstGeom prst="line">
                <a:avLst/>
              </a:prstGeom>
              <a:grpFill/>
              <a:ln w="19050" cap="flat">
                <a:solidFill>
                  <a:srgbClr val="BDB800"/>
                </a:solidFill>
                <a:prstDash val="sysDash"/>
                <a:miter lim="800000"/>
                <a:headEnd/>
                <a:tailEnd/>
              </a:ln>
              <a:extLst/>
            </p:spPr>
          </p:cxnSp>
          <p:sp>
            <p:nvSpPr>
              <p:cNvPr id="1642" name="Oval 174"/>
              <p:cNvSpPr>
                <a:spLocks noChangeArrowheads="1"/>
              </p:cNvSpPr>
              <p:nvPr/>
            </p:nvSpPr>
            <p:spPr bwMode="auto">
              <a:xfrm>
                <a:off x="7699542" y="2898733"/>
                <a:ext cx="40972" cy="62305"/>
              </a:xfrm>
              <a:prstGeom prst="ellipse">
                <a:avLst/>
              </a:prstGeom>
              <a:solidFill>
                <a:srgbClr val="EDEEF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43" name="Oval 174"/>
              <p:cNvSpPr>
                <a:spLocks noChangeArrowheads="1"/>
              </p:cNvSpPr>
              <p:nvPr/>
            </p:nvSpPr>
            <p:spPr bwMode="auto">
              <a:xfrm>
                <a:off x="7818891" y="2898315"/>
                <a:ext cx="40972" cy="62305"/>
              </a:xfrm>
              <a:prstGeom prst="ellipse">
                <a:avLst/>
              </a:prstGeom>
              <a:solidFill>
                <a:srgbClr val="EDEEF0"/>
              </a:solidFill>
              <a:ln>
                <a:solidFill>
                  <a:srgbClr val="BDB800"/>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16" name="Group 1632"/>
            <p:cNvGrpSpPr/>
            <p:nvPr/>
          </p:nvGrpSpPr>
          <p:grpSpPr>
            <a:xfrm>
              <a:off x="8308543" y="5155410"/>
              <a:ext cx="168824" cy="64298"/>
              <a:chOff x="7699542" y="2898315"/>
              <a:chExt cx="164690" cy="62723"/>
            </a:xfrm>
            <a:solidFill>
              <a:srgbClr val="BDB800"/>
            </a:solidFill>
          </p:grpSpPr>
          <p:cxnSp>
            <p:nvCxnSpPr>
              <p:cNvPr id="1638" name="Straight Connector 1637"/>
              <p:cNvCxnSpPr/>
              <p:nvPr/>
            </p:nvCxnSpPr>
            <p:spPr>
              <a:xfrm>
                <a:off x="7716506" y="2934662"/>
                <a:ext cx="147726" cy="0"/>
              </a:xfrm>
              <a:prstGeom prst="line">
                <a:avLst/>
              </a:prstGeom>
              <a:grpFill/>
              <a:ln w="19050" cap="flat">
                <a:solidFill>
                  <a:srgbClr val="525BA3"/>
                </a:solidFill>
                <a:prstDash val="solid"/>
                <a:miter lim="800000"/>
                <a:headEnd/>
                <a:tailEnd/>
              </a:ln>
              <a:extLst/>
            </p:spPr>
          </p:cxnSp>
          <p:sp>
            <p:nvSpPr>
              <p:cNvPr id="1639" name="Oval 174"/>
              <p:cNvSpPr>
                <a:spLocks noChangeArrowheads="1"/>
              </p:cNvSpPr>
              <p:nvPr/>
            </p:nvSpPr>
            <p:spPr bwMode="auto">
              <a:xfrm>
                <a:off x="7699542" y="2898733"/>
                <a:ext cx="40972" cy="62305"/>
              </a:xfrm>
              <a:prstGeom prst="ellipse">
                <a:avLst/>
              </a:prstGeom>
              <a:solidFill>
                <a:srgbClr val="525BA3"/>
              </a:solid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40" name="Oval 174"/>
              <p:cNvSpPr>
                <a:spLocks noChangeArrowheads="1"/>
              </p:cNvSpPr>
              <p:nvPr/>
            </p:nvSpPr>
            <p:spPr bwMode="auto">
              <a:xfrm>
                <a:off x="7818891" y="2898315"/>
                <a:ext cx="40972" cy="62305"/>
              </a:xfrm>
              <a:prstGeom prst="ellipse">
                <a:avLst/>
              </a:prstGeom>
              <a:solidFill>
                <a:srgbClr val="525BA3"/>
              </a:solid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nvGrpSpPr>
            <p:cNvPr id="17" name="Group 1633"/>
            <p:cNvGrpSpPr/>
            <p:nvPr/>
          </p:nvGrpSpPr>
          <p:grpSpPr>
            <a:xfrm>
              <a:off x="9778146" y="5156754"/>
              <a:ext cx="168824" cy="64298"/>
              <a:chOff x="7699542" y="2898315"/>
              <a:chExt cx="164690" cy="62723"/>
            </a:xfrm>
            <a:solidFill>
              <a:srgbClr val="BDB800"/>
            </a:solidFill>
          </p:grpSpPr>
          <p:cxnSp>
            <p:nvCxnSpPr>
              <p:cNvPr id="1635" name="Straight Connector 1634"/>
              <p:cNvCxnSpPr/>
              <p:nvPr/>
            </p:nvCxnSpPr>
            <p:spPr>
              <a:xfrm>
                <a:off x="7716506" y="2934662"/>
                <a:ext cx="147726" cy="0"/>
              </a:xfrm>
              <a:prstGeom prst="line">
                <a:avLst/>
              </a:prstGeom>
              <a:grpFill/>
              <a:ln w="19050" cap="flat">
                <a:solidFill>
                  <a:srgbClr val="525BA3"/>
                </a:solidFill>
                <a:prstDash val="sysDash"/>
                <a:miter lim="800000"/>
                <a:headEnd/>
                <a:tailEnd/>
              </a:ln>
              <a:extLst/>
            </p:spPr>
          </p:cxnSp>
          <p:sp>
            <p:nvSpPr>
              <p:cNvPr id="1636" name="Oval 174"/>
              <p:cNvSpPr>
                <a:spLocks noChangeArrowheads="1"/>
              </p:cNvSpPr>
              <p:nvPr/>
            </p:nvSpPr>
            <p:spPr bwMode="auto">
              <a:xfrm>
                <a:off x="7699542" y="2898733"/>
                <a:ext cx="40972" cy="62305"/>
              </a:xfrm>
              <a:prstGeom prst="ellipse">
                <a:avLst/>
              </a:prstGeom>
              <a:solidFill>
                <a:srgbClr val="EDEEF0"/>
              </a:solid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sp>
            <p:nvSpPr>
              <p:cNvPr id="1637" name="Oval 174"/>
              <p:cNvSpPr>
                <a:spLocks noChangeArrowheads="1"/>
              </p:cNvSpPr>
              <p:nvPr/>
            </p:nvSpPr>
            <p:spPr bwMode="auto">
              <a:xfrm>
                <a:off x="7818891" y="2898315"/>
                <a:ext cx="40972" cy="62305"/>
              </a:xfrm>
              <a:prstGeom prst="ellipse">
                <a:avLst/>
              </a:prstGeom>
              <a:solidFill>
                <a:srgbClr val="EDEEF0"/>
              </a:solidFill>
              <a:ln>
                <a:solidFill>
                  <a:srgbClr val="525BA3"/>
                </a:solidFill>
              </a:ln>
            </p:spPr>
            <p:txBody>
              <a:bodyPr vert="horz" wrap="square" lIns="121920" tIns="60960" rIns="121920" bIns="60960" numCol="1" anchor="t" anchorCtr="0" compatLnSpc="1">
                <a:prstTxWarp prst="textNoShape">
                  <a:avLst/>
                </a:prstTxWarp>
              </a:bodyPr>
              <a:lstStyle/>
              <a:p>
                <a:pPr defTabSz="609585">
                  <a:defRPr/>
                </a:pPr>
                <a:endParaRPr lang="en-GB" sz="3200" kern="0" dirty="0">
                  <a:solidFill>
                    <a:srgbClr val="444492"/>
                  </a:solidFill>
                </a:endParaRPr>
              </a:p>
            </p:txBody>
          </p:sp>
        </p:grpSp>
      </p:grpSp>
      <p:sp>
        <p:nvSpPr>
          <p:cNvPr id="1982" name="Content Placeholder 4"/>
          <p:cNvSpPr txBox="1">
            <a:spLocks/>
          </p:cNvSpPr>
          <p:nvPr/>
        </p:nvSpPr>
        <p:spPr>
          <a:xfrm>
            <a:off x="304800" y="6066675"/>
            <a:ext cx="7772400" cy="410369"/>
          </a:xfrm>
          <a:prstGeom prst="rect">
            <a:avLst/>
          </a:prstGeom>
          <a:noFill/>
        </p:spPr>
        <p:txBody>
          <a:bodyPr vert="horz" lIns="0" tIns="0" rIns="0" bIns="0" rtlCol="0" anchor="t">
            <a:noAutofit/>
          </a:bodyPr>
          <a:lstStyle/>
          <a:p>
            <a:pPr>
              <a:spcBef>
                <a:spcPts val="400"/>
              </a:spcBef>
              <a:spcAft>
                <a:spcPts val="400"/>
              </a:spcAft>
              <a:defRPr/>
            </a:pPr>
            <a:r>
              <a:rPr lang="en-US" sz="1333" kern="0" dirty="0">
                <a:solidFill>
                  <a:srgbClr val="C00000"/>
                </a:solidFill>
              </a:rPr>
              <a:t>Mean glucose profiles were more constant with Gla-300 compared with Gla-100, independent of the time of injection (morning or evening)</a:t>
            </a:r>
            <a:endParaRPr lang="en-GB" sz="1333" kern="0" dirty="0">
              <a:solidFill>
                <a:srgbClr val="C00000"/>
              </a:solidFill>
            </a:endParaRPr>
          </a:p>
        </p:txBody>
      </p:sp>
      <p:sp>
        <p:nvSpPr>
          <p:cNvPr id="507" name="TextBox 506"/>
          <p:cNvSpPr txBox="1"/>
          <p:nvPr/>
        </p:nvSpPr>
        <p:spPr>
          <a:xfrm>
            <a:off x="3429000" y="65532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06" name="Rounded Rectangle 505"/>
          <p:cNvSpPr/>
          <p:nvPr/>
        </p:nvSpPr>
        <p:spPr>
          <a:xfrm>
            <a:off x="474969" y="413780"/>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More constant glucose profile with </a:t>
            </a:r>
            <a:br>
              <a:rPr lang="en-US" sz="2400" b="1" kern="0">
                <a:solidFill>
                  <a:srgbClr val="FFFF00"/>
                </a:solidFill>
                <a:effectLst>
                  <a:outerShdw blurRad="38100" dist="38100" dir="2700000" algn="tl">
                    <a:srgbClr val="000000">
                      <a:alpha val="43137"/>
                    </a:srgbClr>
                  </a:outerShdw>
                </a:effectLst>
                <a:latin typeface="Calibri"/>
              </a:rPr>
            </a:br>
            <a:r>
              <a:rPr lang="en-US" sz="2400" b="1" kern="0">
                <a:solidFill>
                  <a:srgbClr val="FFFF00"/>
                </a:solidFill>
                <a:effectLst>
                  <a:outerShdw blurRad="38100" dist="38100" dir="2700000" algn="tl">
                    <a:srgbClr val="000000">
                      <a:alpha val="43137"/>
                    </a:srgbClr>
                  </a:outerShdw>
                </a:effectLst>
                <a:latin typeface="Calibri"/>
              </a:rPr>
              <a:t>Gla-300 vs. Gla-100*</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571306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a:bodyPr>
          <a:lstStyle/>
          <a:p>
            <a:r>
              <a:rPr lang="en-US" sz="2000" dirty="0" smtClean="0">
                <a:solidFill>
                  <a:srgbClr val="002060"/>
                </a:solidFill>
              </a:rPr>
              <a:t>After subcutaneous injection, Gla-300 has been shown to have </a:t>
            </a:r>
            <a:r>
              <a:rPr lang="en-US" sz="2000" dirty="0" smtClean="0">
                <a:solidFill>
                  <a:srgbClr val="C00000"/>
                </a:solidFill>
              </a:rPr>
              <a:t>smoother, more stable, and prolonged </a:t>
            </a:r>
            <a:r>
              <a:rPr lang="en-US" sz="2000" dirty="0" smtClean="0">
                <a:solidFill>
                  <a:srgbClr val="002060"/>
                </a:solidFill>
              </a:rPr>
              <a:t>pharmacokinetic and </a:t>
            </a:r>
            <a:r>
              <a:rPr lang="en-US" sz="2000" dirty="0" err="1" smtClean="0">
                <a:solidFill>
                  <a:srgbClr val="002060"/>
                </a:solidFill>
              </a:rPr>
              <a:t>pharmacodynamic</a:t>
            </a:r>
            <a:r>
              <a:rPr lang="en-US" sz="2000" dirty="0" smtClean="0">
                <a:solidFill>
                  <a:srgbClr val="002060"/>
                </a:solidFill>
              </a:rPr>
              <a:t> profiles than Gla-100.</a:t>
            </a:r>
          </a:p>
          <a:p>
            <a:pPr marL="0" indent="0">
              <a:buNone/>
            </a:pPr>
            <a:endParaRPr lang="en-US" sz="2000" dirty="0" smtClean="0">
              <a:solidFill>
                <a:srgbClr val="002060"/>
              </a:solidFill>
            </a:endParaRPr>
          </a:p>
          <a:p>
            <a:r>
              <a:rPr lang="en-US" sz="2000" dirty="0" smtClean="0">
                <a:solidFill>
                  <a:srgbClr val="002060"/>
                </a:solidFill>
              </a:rPr>
              <a:t>Low within-day </a:t>
            </a:r>
            <a:r>
              <a:rPr lang="en-US" sz="2000" dirty="0" smtClean="0">
                <a:solidFill>
                  <a:srgbClr val="C00000"/>
                </a:solidFill>
              </a:rPr>
              <a:t>variability </a:t>
            </a:r>
            <a:r>
              <a:rPr lang="en-US" sz="2000" dirty="0" smtClean="0"/>
              <a:t>(</a:t>
            </a:r>
            <a:r>
              <a:rPr lang="en-US" sz="2000" dirty="0" smtClean="0">
                <a:solidFill>
                  <a:srgbClr val="002060"/>
                </a:solidFill>
              </a:rPr>
              <a:t>fluctuation) in insulin exposure with Gla-300.</a:t>
            </a:r>
          </a:p>
          <a:p>
            <a:pPr>
              <a:buNone/>
            </a:pPr>
            <a:r>
              <a:rPr lang="en-US" sz="2000" i="1" dirty="0" smtClean="0">
                <a:solidFill>
                  <a:srgbClr val="002060"/>
                </a:solidFill>
              </a:rPr>
              <a:t>         </a:t>
            </a:r>
            <a:r>
              <a:rPr lang="en-US" sz="2000" b="1" i="1" u="sng" dirty="0" smtClean="0">
                <a:solidFill>
                  <a:srgbClr val="002060"/>
                </a:solidFill>
              </a:rPr>
              <a:t>Reduce hypoglycemic risk.</a:t>
            </a:r>
          </a:p>
          <a:p>
            <a:pPr>
              <a:buNone/>
            </a:pPr>
            <a:endParaRPr lang="en-US" sz="2000" i="1" u="sng" dirty="0" smtClean="0">
              <a:solidFill>
                <a:srgbClr val="002060"/>
              </a:solidFill>
            </a:endParaRPr>
          </a:p>
          <a:p>
            <a:r>
              <a:rPr lang="en-US" sz="2000" dirty="0" smtClean="0">
                <a:solidFill>
                  <a:srgbClr val="002060"/>
                </a:solidFill>
              </a:rPr>
              <a:t>Low between-day (within-subject) variability</a:t>
            </a:r>
            <a:r>
              <a:rPr lang="en-US" sz="2000" dirty="0" smtClean="0"/>
              <a:t>( </a:t>
            </a:r>
            <a:r>
              <a:rPr lang="en-US" sz="2000" dirty="0" smtClean="0">
                <a:solidFill>
                  <a:srgbClr val="C00000"/>
                </a:solidFill>
              </a:rPr>
              <a:t>high reproducibility</a:t>
            </a:r>
            <a:r>
              <a:rPr lang="en-US" sz="2000" dirty="0" smtClean="0"/>
              <a:t>).</a:t>
            </a:r>
          </a:p>
          <a:p>
            <a:pPr>
              <a:buNone/>
            </a:pPr>
            <a:r>
              <a:rPr lang="en-US" sz="2000" dirty="0" smtClean="0"/>
              <a:t>       </a:t>
            </a:r>
            <a:r>
              <a:rPr lang="en-US" sz="2000" b="1" i="1" u="sng" dirty="0" smtClean="0">
                <a:solidFill>
                  <a:srgbClr val="002060"/>
                </a:solidFill>
              </a:rPr>
              <a:t>More predictable insulin exposure.</a:t>
            </a:r>
          </a:p>
          <a:p>
            <a:pPr>
              <a:buNone/>
            </a:pPr>
            <a:r>
              <a:rPr lang="en-US" sz="2000" b="1" i="1" dirty="0" smtClean="0">
                <a:solidFill>
                  <a:srgbClr val="002060"/>
                </a:solidFill>
              </a:rPr>
              <a:t>       </a:t>
            </a:r>
            <a:r>
              <a:rPr lang="en-US" sz="2000" b="1" i="1" u="sng" dirty="0" smtClean="0">
                <a:solidFill>
                  <a:srgbClr val="002060"/>
                </a:solidFill>
              </a:rPr>
              <a:t>Flexibility.</a:t>
            </a:r>
          </a:p>
          <a:p>
            <a:pPr>
              <a:buNone/>
            </a:pPr>
            <a:r>
              <a:rPr lang="en-US" sz="2000" b="1" i="1" u="sng" dirty="0" smtClean="0">
                <a:solidFill>
                  <a:srgbClr val="002060"/>
                </a:solidFill>
              </a:rPr>
              <a:t>     </a:t>
            </a:r>
            <a:r>
              <a:rPr lang="en-US" sz="2000" b="1" i="1" dirty="0" smtClean="0">
                <a:solidFill>
                  <a:srgbClr val="002060"/>
                </a:solidFill>
              </a:rPr>
              <a:t> </a:t>
            </a:r>
            <a:endParaRPr lang="en-US" sz="2000" b="1" i="1" u="sng" dirty="0">
              <a:solidFill>
                <a:srgbClr val="002060"/>
              </a:solidFill>
            </a:endParaRPr>
          </a:p>
        </p:txBody>
      </p:sp>
      <p:sp>
        <p:nvSpPr>
          <p:cNvPr id="5" name="Rounded Rectangle 4"/>
          <p:cNvSpPr/>
          <p:nvPr/>
        </p:nvSpPr>
        <p:spPr>
          <a:xfrm>
            <a:off x="683568" y="228600"/>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effectLst>
                  <a:outerShdw blurRad="38100" dist="38100" dir="2700000" algn="tl">
                    <a:srgbClr val="000000">
                      <a:alpha val="43137"/>
                    </a:srgbClr>
                  </a:outerShdw>
                </a:effectLst>
                <a:ea typeface="+mj-ea"/>
                <a:cs typeface="+mj-cs"/>
              </a:rPr>
              <a:t>Gla-300 : phase II results</a:t>
            </a:r>
          </a:p>
        </p:txBody>
      </p:sp>
      <p:sp>
        <p:nvSpPr>
          <p:cNvPr id="6" name="Rounded Rectangle 5"/>
          <p:cNvSpPr/>
          <p:nvPr/>
        </p:nvSpPr>
        <p:spPr>
          <a:xfrm>
            <a:off x="457200" y="1828800"/>
            <a:ext cx="8077200" cy="44196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43400" y="5867400"/>
            <a:ext cx="4584699" cy="812799"/>
          </a:xfrm>
        </p:spPr>
        <p:txBody>
          <a:bodyPr/>
          <a:lstStyle/>
          <a:p>
            <a:r>
              <a:rPr lang="en-GB" sz="1000" dirty="0"/>
              <a:t>1</a:t>
            </a:r>
            <a:r>
              <a:rPr lang="en-GB" sz="800" dirty="0"/>
              <a:t>. Riddle MC, et al. Diabetes </a:t>
            </a:r>
            <a:r>
              <a:rPr lang="en-GB" sz="800" dirty="0" smtClean="0"/>
              <a:t>Care </a:t>
            </a:r>
            <a:r>
              <a:rPr lang="en-GB" sz="800" dirty="0"/>
              <a:t>2014;37:2755–62; 2. </a:t>
            </a:r>
            <a:r>
              <a:rPr lang="en-GB" sz="800" dirty="0" err="1"/>
              <a:t>Yki-Järvinen</a:t>
            </a:r>
            <a:r>
              <a:rPr lang="en-GB" sz="800" dirty="0"/>
              <a:t> H, et al. Diabetes </a:t>
            </a:r>
            <a:r>
              <a:rPr lang="en-GB" sz="800" dirty="0" smtClean="0"/>
              <a:t>Care </a:t>
            </a:r>
            <a:r>
              <a:rPr lang="en-GB" sz="800" dirty="0"/>
              <a:t>2014;37:3235–43; 3. </a:t>
            </a:r>
            <a:r>
              <a:rPr lang="en-GB" sz="800" dirty="0" err="1"/>
              <a:t>Bolli</a:t>
            </a:r>
            <a:r>
              <a:rPr lang="en-GB" sz="800" dirty="0"/>
              <a:t> GB, et al. </a:t>
            </a:r>
            <a:r>
              <a:rPr lang="pt-BR" sz="800" dirty="0"/>
              <a:t>Diabetes Obes </a:t>
            </a:r>
            <a:r>
              <a:rPr lang="pt-BR" sz="800" dirty="0" smtClean="0"/>
              <a:t>Metab </a:t>
            </a:r>
            <a:r>
              <a:rPr lang="pt-BR" sz="800" dirty="0"/>
              <a:t>2015;17:386–94;</a:t>
            </a:r>
            <a:r>
              <a:rPr lang="en-GB" sz="800" dirty="0"/>
              <a:t>4. Terauchi Y, et al. Poster presentation at EASD 2014; Abstract 976; 5. Home PD et al. Diabetes Care </a:t>
            </a:r>
            <a:r>
              <a:rPr lang="en-GB" sz="800" dirty="0" smtClean="0"/>
              <a:t>2015;ePub </a:t>
            </a:r>
            <a:r>
              <a:rPr lang="en-GB" sz="800" dirty="0"/>
              <a:t>Jun 17:pii: </a:t>
            </a:r>
            <a:r>
              <a:rPr lang="en-GB" sz="800" dirty="0" smtClean="0"/>
              <a:t>dc150249 </a:t>
            </a:r>
            <a:br>
              <a:rPr lang="en-GB" sz="800" dirty="0" smtClean="0"/>
            </a:br>
            <a:r>
              <a:rPr lang="en-GB" sz="800" dirty="0" smtClean="0"/>
              <a:t>6</a:t>
            </a:r>
            <a:r>
              <a:rPr lang="en-GB" sz="800" dirty="0"/>
              <a:t>, </a:t>
            </a:r>
            <a:r>
              <a:rPr lang="en-GB" sz="800" dirty="0" err="1"/>
              <a:t>Matsuhisa</a:t>
            </a:r>
            <a:r>
              <a:rPr lang="en-GB" sz="800" dirty="0"/>
              <a:t> M et al. Poster presentation at EASD 2014; Abstract 975 </a:t>
            </a:r>
          </a:p>
        </p:txBody>
      </p:sp>
      <p:sp>
        <p:nvSpPr>
          <p:cNvPr id="3" name="Text Placeholder 2"/>
          <p:cNvSpPr>
            <a:spLocks noGrp="1"/>
          </p:cNvSpPr>
          <p:nvPr>
            <p:ph type="body" sz="quarter" idx="11"/>
          </p:nvPr>
        </p:nvSpPr>
        <p:spPr>
          <a:xfrm>
            <a:off x="250827" y="5892843"/>
            <a:ext cx="4202116" cy="701493"/>
          </a:xfrm>
        </p:spPr>
        <p:txBody>
          <a:bodyPr/>
          <a:lstStyle/>
          <a:p>
            <a:r>
              <a:rPr lang="en-GB" sz="1000" dirty="0"/>
              <a:t>BB, basal-bolus therapy; BOT, </a:t>
            </a:r>
            <a:r>
              <a:rPr lang="en-GB" sz="1000" dirty="0" smtClean="0"/>
              <a:t>basal-only </a:t>
            </a:r>
            <a:r>
              <a:rPr lang="en-GB" sz="1000" dirty="0"/>
              <a:t>therapy</a:t>
            </a:r>
            <a:r>
              <a:rPr lang="en-GB" dirty="0"/>
              <a:t>; </a:t>
            </a:r>
          </a:p>
        </p:txBody>
      </p:sp>
      <p:sp>
        <p:nvSpPr>
          <p:cNvPr id="25" name="Rectangle 20"/>
          <p:cNvSpPr>
            <a:spLocks noChangeArrowheads="1"/>
          </p:cNvSpPr>
          <p:nvPr/>
        </p:nvSpPr>
        <p:spPr bwMode="auto">
          <a:xfrm>
            <a:off x="858195" y="5355432"/>
            <a:ext cx="50273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defTabSz="914377"/>
            <a:r>
              <a:rPr lang="en-GB" sz="1200" b="1" dirty="0">
                <a:solidFill>
                  <a:srgbClr val="002060"/>
                </a:solidFill>
                <a:cs typeface="Arial" panose="020B0604020202020204" pitchFamily="34" charset="0"/>
              </a:rPr>
              <a:t>All Phase III, age of participants ≥18 years, randomization ratio 1:1</a:t>
            </a:r>
          </a:p>
        </p:txBody>
      </p:sp>
      <p:sp>
        <p:nvSpPr>
          <p:cNvPr id="18" name="Text Placeholder 1"/>
          <p:cNvSpPr txBox="1">
            <a:spLocks/>
          </p:cNvSpPr>
          <p:nvPr/>
        </p:nvSpPr>
        <p:spPr>
          <a:xfrm>
            <a:off x="3973298" y="6159501"/>
            <a:ext cx="4702403"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19" name="Text Placeholder 5"/>
          <p:cNvSpPr txBox="1">
            <a:spLocks/>
          </p:cNvSpPr>
          <p:nvPr/>
        </p:nvSpPr>
        <p:spPr>
          <a:xfrm>
            <a:off x="472447" y="6086928"/>
            <a:ext cx="3402871" cy="609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grpSp>
        <p:nvGrpSpPr>
          <p:cNvPr id="4" name="Group 26"/>
          <p:cNvGrpSpPr/>
          <p:nvPr/>
        </p:nvGrpSpPr>
        <p:grpSpPr>
          <a:xfrm>
            <a:off x="940065" y="1729584"/>
            <a:ext cx="7263874" cy="3619280"/>
            <a:chOff x="887095" y="1511996"/>
            <a:chExt cx="7263874" cy="2714460"/>
          </a:xfrm>
        </p:grpSpPr>
        <p:sp>
          <p:nvSpPr>
            <p:cNvPr id="17" name="Rectangle 16"/>
            <p:cNvSpPr/>
            <p:nvPr/>
          </p:nvSpPr>
          <p:spPr>
            <a:xfrm>
              <a:off x="887095" y="1522606"/>
              <a:ext cx="4788873" cy="27038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p:txBody>
        </p:sp>
        <p:sp>
          <p:nvSpPr>
            <p:cNvPr id="21" name="Rectangle 20"/>
            <p:cNvSpPr/>
            <p:nvPr/>
          </p:nvSpPr>
          <p:spPr>
            <a:xfrm>
              <a:off x="1315942" y="1859104"/>
              <a:ext cx="1968726" cy="101679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tIns="144000" anchor="t"/>
            <a:lstStyle/>
            <a:p>
              <a:pPr algn="ctr" defTabSz="914377">
                <a:defRPr/>
              </a:pPr>
              <a:r>
                <a:rPr lang="en-GB" sz="1600" b="1" dirty="0">
                  <a:solidFill>
                    <a:srgbClr val="7A53A2"/>
                  </a:solidFill>
                  <a:cs typeface="Arial" panose="020B0604020202020204" pitchFamily="34" charset="0"/>
                </a:rPr>
                <a:t>EDITION 1*</a:t>
              </a:r>
              <a:r>
                <a:rPr lang="en-GB" sz="1600" b="1" baseline="30000" dirty="0">
                  <a:solidFill>
                    <a:srgbClr val="7A53A2"/>
                  </a:solidFill>
                  <a:cs typeface="Arial" panose="020B0604020202020204" pitchFamily="34" charset="0"/>
                </a:rPr>
                <a:t>1</a:t>
              </a:r>
            </a:p>
            <a:p>
              <a:pPr algn="ctr" defTabSz="914377">
                <a:tabLst>
                  <a:tab pos="177796" algn="l"/>
                </a:tabLst>
                <a:defRPr/>
              </a:pPr>
              <a:r>
                <a:rPr lang="en-GB" sz="1400" b="1" dirty="0">
                  <a:solidFill>
                    <a:srgbClr val="FFFFFF">
                      <a:lumMod val="50000"/>
                    </a:srgbClr>
                  </a:solidFill>
                  <a:cs typeface="Arial" panose="020B0604020202020204" pitchFamily="34" charset="0"/>
                </a:rPr>
                <a:t>N=807</a:t>
              </a:r>
            </a:p>
            <a:p>
              <a:pPr defTabSz="914377">
                <a:tabLst>
                  <a:tab pos="177796" algn="l"/>
                </a:tabLst>
                <a:defRPr/>
              </a:pPr>
              <a:r>
                <a:rPr lang="en-GB" sz="1400" b="1" dirty="0">
                  <a:solidFill>
                    <a:srgbClr val="7A53A2"/>
                  </a:solidFill>
                  <a:cs typeface="Arial" panose="020B0604020202020204" pitchFamily="34" charset="0"/>
                </a:rPr>
                <a:t>BB</a:t>
              </a:r>
            </a:p>
            <a:p>
              <a:pPr defTabSz="914377">
                <a:defRPr/>
              </a:pPr>
              <a:r>
                <a:rPr lang="en-GB" sz="1200" dirty="0">
                  <a:solidFill>
                    <a:srgbClr val="002060"/>
                  </a:solidFill>
                  <a:cs typeface="Arial" panose="020B0604020202020204" pitchFamily="34" charset="0"/>
                </a:rPr>
                <a:t>Basal insulin plus mealtime bolus insulin (fast-acting </a:t>
              </a:r>
              <a:r>
                <a:rPr lang="en-GB" sz="1200" dirty="0" err="1" smtClean="0">
                  <a:solidFill>
                    <a:srgbClr val="002060"/>
                  </a:solidFill>
                  <a:cs typeface="Arial" panose="020B0604020202020204" pitchFamily="34" charset="0"/>
                </a:rPr>
                <a:t>analoge</a:t>
              </a:r>
              <a:r>
                <a:rPr lang="en-GB" sz="1200" dirty="0" smtClean="0">
                  <a:solidFill>
                    <a:srgbClr val="002060"/>
                  </a:solidFill>
                  <a:cs typeface="Arial" panose="020B0604020202020204" pitchFamily="34" charset="0"/>
                </a:rPr>
                <a:t>)</a:t>
              </a:r>
              <a:endParaRPr lang="en-GB" sz="1200" dirty="0">
                <a:solidFill>
                  <a:srgbClr val="002060"/>
                </a:solidFill>
                <a:cs typeface="Arial" panose="020B0604020202020204" pitchFamily="34" charset="0"/>
              </a:endParaRPr>
            </a:p>
          </p:txBody>
        </p:sp>
        <p:sp>
          <p:nvSpPr>
            <p:cNvPr id="22" name="Rectangle 21"/>
            <p:cNvSpPr/>
            <p:nvPr/>
          </p:nvSpPr>
          <p:spPr>
            <a:xfrm>
              <a:off x="1315942" y="3092117"/>
              <a:ext cx="1968726" cy="101798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tIns="144000" anchor="t"/>
            <a:lstStyle/>
            <a:p>
              <a:pPr algn="ctr" defTabSz="914377">
                <a:defRPr/>
              </a:pPr>
              <a:r>
                <a:rPr lang="en-GB" sz="1600" b="1" dirty="0">
                  <a:solidFill>
                    <a:srgbClr val="7A53A2"/>
                  </a:solidFill>
                  <a:cs typeface="Arial" panose="020B0604020202020204" pitchFamily="34" charset="0"/>
                </a:rPr>
                <a:t>EDITION 3</a:t>
              </a:r>
              <a:r>
                <a:rPr lang="en-GB" sz="1600" b="1" baseline="30000" dirty="0">
                  <a:solidFill>
                    <a:srgbClr val="7A53A2"/>
                  </a:solidFill>
                  <a:cs typeface="Arial" panose="020B0604020202020204" pitchFamily="34" charset="0"/>
                </a:rPr>
                <a:t>3</a:t>
              </a:r>
            </a:p>
            <a:p>
              <a:pPr algn="ctr" defTabSz="914377">
                <a:tabLst>
                  <a:tab pos="177796" algn="l"/>
                </a:tabLst>
                <a:defRPr/>
              </a:pPr>
              <a:r>
                <a:rPr lang="en-GB" sz="1400" b="1" dirty="0">
                  <a:solidFill>
                    <a:srgbClr val="FFFFFF">
                      <a:lumMod val="50000"/>
                    </a:srgbClr>
                  </a:solidFill>
                  <a:cs typeface="Arial" panose="020B0604020202020204" pitchFamily="34" charset="0"/>
                </a:rPr>
                <a:t>N=878</a:t>
              </a:r>
            </a:p>
            <a:p>
              <a:pPr defTabSz="914377">
                <a:tabLst>
                  <a:tab pos="177796" algn="l"/>
                </a:tabLst>
                <a:defRPr/>
              </a:pPr>
              <a:r>
                <a:rPr lang="en-GB" sz="1400" b="1" dirty="0">
                  <a:solidFill>
                    <a:srgbClr val="7A53A2"/>
                  </a:solidFill>
                  <a:cs typeface="Arial" panose="020B0604020202020204" pitchFamily="34" charset="0"/>
                </a:rPr>
                <a:t>Basal Insulin Naive</a:t>
              </a:r>
            </a:p>
            <a:p>
              <a:pPr defTabSz="914377">
                <a:tabLst>
                  <a:tab pos="177796" algn="l"/>
                </a:tabLst>
                <a:defRPr/>
              </a:pPr>
              <a:r>
                <a:rPr lang="en-GB" sz="1200" dirty="0">
                  <a:solidFill>
                    <a:srgbClr val="002060"/>
                  </a:solidFill>
                  <a:cs typeface="Arial" panose="020B0604020202020204" pitchFamily="34" charset="0"/>
                </a:rPr>
                <a:t>OAD (excl. SU) and/or GLP-1 receptor agonists</a:t>
              </a:r>
            </a:p>
          </p:txBody>
        </p:sp>
        <p:sp>
          <p:nvSpPr>
            <p:cNvPr id="23" name="Rectangle 22"/>
            <p:cNvSpPr/>
            <p:nvPr/>
          </p:nvSpPr>
          <p:spPr>
            <a:xfrm>
              <a:off x="3283685" y="1859104"/>
              <a:ext cx="1967232" cy="101679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tIns="144000" anchor="t"/>
            <a:lstStyle/>
            <a:p>
              <a:pPr algn="ctr" defTabSz="914377">
                <a:defRPr/>
              </a:pPr>
              <a:r>
                <a:rPr lang="en-GB" sz="1600" b="1" dirty="0">
                  <a:solidFill>
                    <a:srgbClr val="7A53A2"/>
                  </a:solidFill>
                  <a:cs typeface="Arial" panose="020B0604020202020204" pitchFamily="34" charset="0"/>
                </a:rPr>
                <a:t>EDITION 2*</a:t>
              </a:r>
              <a:r>
                <a:rPr lang="en-GB" sz="1600" b="1" baseline="30000" dirty="0">
                  <a:solidFill>
                    <a:srgbClr val="7A53A2"/>
                  </a:solidFill>
                  <a:cs typeface="Arial" panose="020B0604020202020204" pitchFamily="34" charset="0"/>
                </a:rPr>
                <a:t>2</a:t>
              </a:r>
            </a:p>
            <a:p>
              <a:pPr algn="ctr" defTabSz="914377">
                <a:defRPr/>
              </a:pPr>
              <a:r>
                <a:rPr lang="en-GB" sz="1400" b="1" dirty="0">
                  <a:solidFill>
                    <a:srgbClr val="7F7F7F"/>
                  </a:solidFill>
                  <a:cs typeface="Arial" panose="020B0604020202020204" pitchFamily="34" charset="0"/>
                </a:rPr>
                <a:t>N=811</a:t>
              </a:r>
            </a:p>
            <a:p>
              <a:pPr defTabSz="914377">
                <a:defRPr/>
              </a:pPr>
              <a:r>
                <a:rPr lang="en-US" sz="1400" b="1" dirty="0">
                  <a:solidFill>
                    <a:srgbClr val="7A53A2"/>
                  </a:solidFill>
                  <a:cs typeface="Arial" panose="020B0604020202020204" pitchFamily="34" charset="0"/>
                </a:rPr>
                <a:t>BOT</a:t>
              </a:r>
            </a:p>
            <a:p>
              <a:pPr defTabSz="914377">
                <a:defRPr/>
              </a:pPr>
              <a:r>
                <a:rPr lang="en-US" sz="1200" dirty="0">
                  <a:solidFill>
                    <a:srgbClr val="002060"/>
                  </a:solidFill>
                  <a:cs typeface="Arial" panose="020B0604020202020204" pitchFamily="34" charset="0"/>
                </a:rPr>
                <a:t>Basal insulin plus OAD (excl. SU)</a:t>
              </a:r>
            </a:p>
          </p:txBody>
        </p:sp>
        <p:sp>
          <p:nvSpPr>
            <p:cNvPr id="24" name="Rectangle 23"/>
            <p:cNvSpPr/>
            <p:nvPr/>
          </p:nvSpPr>
          <p:spPr>
            <a:xfrm>
              <a:off x="3283685" y="3092117"/>
              <a:ext cx="1967232" cy="101798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tIns="144000" anchor="t"/>
            <a:lstStyle/>
            <a:p>
              <a:pPr algn="ctr" defTabSz="914377">
                <a:defRPr/>
              </a:pPr>
              <a:r>
                <a:rPr lang="en-GB" sz="1600" b="1" dirty="0">
                  <a:solidFill>
                    <a:srgbClr val="7A53A2"/>
                  </a:solidFill>
                  <a:cs typeface="Arial" panose="020B0604020202020204" pitchFamily="34" charset="0"/>
                </a:rPr>
                <a:t>EDITION JP 2</a:t>
              </a:r>
              <a:r>
                <a:rPr lang="en-GB" sz="1600" b="1" baseline="30000" dirty="0">
                  <a:solidFill>
                    <a:srgbClr val="7A53A2"/>
                  </a:solidFill>
                  <a:cs typeface="Arial" panose="020B0604020202020204" pitchFamily="34" charset="0"/>
                </a:rPr>
                <a:t>4</a:t>
              </a:r>
            </a:p>
            <a:p>
              <a:pPr algn="ctr" defTabSz="914377">
                <a:tabLst>
                  <a:tab pos="177796" algn="l"/>
                </a:tabLst>
                <a:defRPr/>
              </a:pPr>
              <a:r>
                <a:rPr lang="en-GB" sz="1400" b="1" dirty="0">
                  <a:solidFill>
                    <a:srgbClr val="FFFFFF">
                      <a:lumMod val="50000"/>
                    </a:srgbClr>
                  </a:solidFill>
                  <a:cs typeface="Arial" panose="020B0604020202020204" pitchFamily="34" charset="0"/>
                </a:rPr>
                <a:t>N=241</a:t>
              </a:r>
            </a:p>
            <a:p>
              <a:pPr defTabSz="914377">
                <a:tabLst>
                  <a:tab pos="177796" algn="l"/>
                </a:tabLst>
                <a:defRPr/>
              </a:pPr>
              <a:r>
                <a:rPr lang="en-US" sz="1400" b="1" dirty="0">
                  <a:solidFill>
                    <a:srgbClr val="7A53A2"/>
                  </a:solidFill>
                  <a:cs typeface="Arial" panose="020B0604020202020204" pitchFamily="34" charset="0"/>
                </a:rPr>
                <a:t>BOT</a:t>
              </a:r>
            </a:p>
            <a:p>
              <a:pPr defTabSz="914377">
                <a:defRPr/>
              </a:pPr>
              <a:r>
                <a:rPr lang="en-US" sz="1200" dirty="0">
                  <a:solidFill>
                    <a:srgbClr val="002060"/>
                  </a:solidFill>
                  <a:cs typeface="Arial" panose="020B0604020202020204" pitchFamily="34" charset="0"/>
                </a:rPr>
                <a:t>Basal insulin plus OAD</a:t>
              </a:r>
            </a:p>
          </p:txBody>
        </p:sp>
        <p:sp>
          <p:nvSpPr>
            <p:cNvPr id="26" name="Rectangle 1"/>
            <p:cNvSpPr>
              <a:spLocks noChangeArrowheads="1"/>
            </p:cNvSpPr>
            <p:nvPr/>
          </p:nvSpPr>
          <p:spPr bwMode="auto">
            <a:xfrm>
              <a:off x="2690231" y="1511996"/>
              <a:ext cx="1186984" cy="300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377"/>
              <a:r>
                <a:rPr lang="en-GB" sz="2000" b="1" dirty="0">
                  <a:solidFill>
                    <a:srgbClr val="FFFF00"/>
                  </a:solidFill>
                  <a:cs typeface="Arial" panose="020B0604020202020204" pitchFamily="34" charset="0"/>
                </a:rPr>
                <a:t>T2DM</a:t>
              </a:r>
            </a:p>
          </p:txBody>
        </p:sp>
        <p:sp>
          <p:nvSpPr>
            <p:cNvPr id="13" name="Rectangle 12"/>
            <p:cNvSpPr/>
            <p:nvPr/>
          </p:nvSpPr>
          <p:spPr>
            <a:xfrm>
              <a:off x="5794653" y="1534676"/>
              <a:ext cx="2356316" cy="267809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a:p>
              <a:pPr algn="ctr" defTabSz="914377">
                <a:defRPr/>
              </a:pPr>
              <a:endParaRPr lang="en-GB" sz="1400" dirty="0">
                <a:solidFill>
                  <a:srgbClr val="FFFFFF"/>
                </a:solidFill>
                <a:cs typeface="Arial" panose="020B0604020202020204" pitchFamily="34" charset="0"/>
              </a:endParaRPr>
            </a:p>
          </p:txBody>
        </p:sp>
        <p:sp>
          <p:nvSpPr>
            <p:cNvPr id="14" name="Rectangle 13"/>
            <p:cNvSpPr/>
            <p:nvPr/>
          </p:nvSpPr>
          <p:spPr>
            <a:xfrm>
              <a:off x="5907625" y="3104183"/>
              <a:ext cx="2131559" cy="102058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lstStyle/>
            <a:p>
              <a:pPr algn="ctr" defTabSz="914377">
                <a:defRPr/>
              </a:pPr>
              <a:r>
                <a:rPr lang="en-GB" sz="1600" b="1" dirty="0">
                  <a:solidFill>
                    <a:srgbClr val="7A53A2"/>
                  </a:solidFill>
                  <a:cs typeface="Arial" panose="020B0604020202020204" pitchFamily="34" charset="0"/>
                </a:rPr>
                <a:t>EDITION JP 1</a:t>
              </a:r>
              <a:r>
                <a:rPr lang="en-GB" sz="1600" b="1" baseline="30000" dirty="0">
                  <a:solidFill>
                    <a:srgbClr val="7A53A2"/>
                  </a:solidFill>
                  <a:cs typeface="Arial" panose="020B0604020202020204" pitchFamily="34" charset="0"/>
                </a:rPr>
                <a:t>6</a:t>
              </a:r>
              <a:endParaRPr lang="en-GB" sz="1400" b="1" baseline="30000" dirty="0">
                <a:solidFill>
                  <a:srgbClr val="7A53A2"/>
                </a:solidFill>
                <a:cs typeface="Arial" panose="020B0604020202020204" pitchFamily="34" charset="0"/>
              </a:endParaRPr>
            </a:p>
            <a:p>
              <a:pPr algn="ctr" defTabSz="914377">
                <a:defRPr/>
              </a:pPr>
              <a:r>
                <a:rPr lang="en-GB" sz="1400" b="1" dirty="0">
                  <a:solidFill>
                    <a:srgbClr val="FFFFFF">
                      <a:lumMod val="50000"/>
                    </a:srgbClr>
                  </a:solidFill>
                  <a:cs typeface="Arial" panose="020B0604020202020204" pitchFamily="34" charset="0"/>
                </a:rPr>
                <a:t>N=243</a:t>
              </a:r>
              <a:endParaRPr lang="en-GB" sz="1200" dirty="0">
                <a:solidFill>
                  <a:srgbClr val="FFFFFF">
                    <a:lumMod val="50000"/>
                  </a:srgbClr>
                </a:solidFill>
                <a:cs typeface="Arial" panose="020B0604020202020204" pitchFamily="34" charset="0"/>
              </a:endParaRPr>
            </a:p>
            <a:p>
              <a:pPr defTabSz="914377">
                <a:tabLst>
                  <a:tab pos="177796" algn="l"/>
                </a:tabLst>
                <a:defRPr/>
              </a:pPr>
              <a:r>
                <a:rPr lang="en-GB" sz="1400" b="1" dirty="0">
                  <a:solidFill>
                    <a:srgbClr val="7A53A2"/>
                  </a:solidFill>
                  <a:cs typeface="Arial" panose="020B0604020202020204" pitchFamily="34" charset="0"/>
                </a:rPr>
                <a:t>BB</a:t>
              </a:r>
            </a:p>
            <a:p>
              <a:pPr defTabSz="914377">
                <a:tabLst>
                  <a:tab pos="177796" algn="l"/>
                </a:tabLst>
                <a:defRPr/>
              </a:pPr>
              <a:r>
                <a:rPr lang="en-GB" sz="1200" dirty="0">
                  <a:solidFill>
                    <a:srgbClr val="002060"/>
                  </a:solidFill>
                  <a:cs typeface="Arial" panose="020B0604020202020204" pitchFamily="34" charset="0"/>
                </a:rPr>
                <a:t>Basal insulin plus mealtime bolus insulin (fast-acting </a:t>
              </a:r>
              <a:r>
                <a:rPr lang="en-GB" sz="1200" dirty="0" err="1">
                  <a:solidFill>
                    <a:srgbClr val="002060"/>
                  </a:solidFill>
                  <a:cs typeface="Arial" panose="020B0604020202020204" pitchFamily="34" charset="0"/>
                </a:rPr>
                <a:t>analog</a:t>
              </a:r>
              <a:r>
                <a:rPr lang="en-GB" sz="1200" dirty="0">
                  <a:solidFill>
                    <a:srgbClr val="002060"/>
                  </a:solidFill>
                  <a:cs typeface="Arial" panose="020B0604020202020204" pitchFamily="34" charset="0"/>
                </a:rPr>
                <a:t>)</a:t>
              </a:r>
            </a:p>
          </p:txBody>
        </p:sp>
        <p:sp>
          <p:nvSpPr>
            <p:cNvPr id="15" name="Rectangle 14"/>
            <p:cNvSpPr/>
            <p:nvPr/>
          </p:nvSpPr>
          <p:spPr>
            <a:xfrm>
              <a:off x="5907624" y="1871171"/>
              <a:ext cx="2131559" cy="102297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r>
                <a:rPr lang="en-GB" sz="1600" b="1" dirty="0">
                  <a:solidFill>
                    <a:srgbClr val="7A53A2"/>
                  </a:solidFill>
                  <a:cs typeface="Arial" panose="020B0604020202020204" pitchFamily="34" charset="0"/>
                </a:rPr>
                <a:t>EDITION 4</a:t>
              </a:r>
              <a:r>
                <a:rPr lang="en-GB" sz="1600" b="1" baseline="30000" dirty="0">
                  <a:solidFill>
                    <a:srgbClr val="7A53A2"/>
                  </a:solidFill>
                  <a:cs typeface="Arial" panose="020B0604020202020204" pitchFamily="34" charset="0"/>
                </a:rPr>
                <a:t>5</a:t>
              </a:r>
            </a:p>
            <a:p>
              <a:pPr algn="ctr" defTabSz="914377">
                <a:defRPr/>
              </a:pPr>
              <a:r>
                <a:rPr lang="en-GB" sz="1400" b="1" dirty="0">
                  <a:solidFill>
                    <a:srgbClr val="7F7F7F"/>
                  </a:solidFill>
                  <a:cs typeface="Arial" panose="020B0604020202020204" pitchFamily="34" charset="0"/>
                </a:rPr>
                <a:t> N=549</a:t>
              </a:r>
            </a:p>
            <a:p>
              <a:pPr defTabSz="914377">
                <a:defRPr/>
              </a:pPr>
              <a:r>
                <a:rPr lang="en-US" sz="1400" b="1" dirty="0">
                  <a:solidFill>
                    <a:srgbClr val="7A53A2"/>
                  </a:solidFill>
                  <a:cs typeface="Arial" panose="020B0604020202020204" pitchFamily="34" charset="0"/>
                </a:rPr>
                <a:t>BB</a:t>
              </a:r>
            </a:p>
            <a:p>
              <a:pPr defTabSz="914377">
                <a:defRPr/>
              </a:pPr>
              <a:r>
                <a:rPr lang="en-US" sz="1200" dirty="0">
                  <a:solidFill>
                    <a:srgbClr val="002060"/>
                  </a:solidFill>
                  <a:cs typeface="Arial" panose="020B0604020202020204" pitchFamily="34" charset="0"/>
                </a:rPr>
                <a:t>Basal insulin plus mealtime bolus insulin (fast-acting analog)</a:t>
              </a:r>
              <a:endParaRPr lang="en-GB" sz="1200" dirty="0">
                <a:solidFill>
                  <a:srgbClr val="002060"/>
                </a:solidFill>
                <a:cs typeface="Arial" panose="020B0604020202020204" pitchFamily="34" charset="0"/>
              </a:endParaRPr>
            </a:p>
          </p:txBody>
        </p:sp>
        <p:sp>
          <p:nvSpPr>
            <p:cNvPr id="20" name="Rectangle 20"/>
            <p:cNvSpPr>
              <a:spLocks noChangeArrowheads="1"/>
            </p:cNvSpPr>
            <p:nvPr/>
          </p:nvSpPr>
          <p:spPr bwMode="auto">
            <a:xfrm>
              <a:off x="6392958" y="1524066"/>
              <a:ext cx="1097873" cy="300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377"/>
              <a:r>
                <a:rPr lang="en-GB" sz="2000" b="1" dirty="0">
                  <a:solidFill>
                    <a:srgbClr val="FFFF00"/>
                  </a:solidFill>
                  <a:cs typeface="Arial" panose="020B0604020202020204" pitchFamily="34" charset="0"/>
                </a:rPr>
                <a:t>T1DM</a:t>
              </a:r>
            </a:p>
          </p:txBody>
        </p:sp>
      </p:grpSp>
      <p:sp>
        <p:nvSpPr>
          <p:cNvPr id="27" name="TextBox 26"/>
          <p:cNvSpPr txBox="1"/>
          <p:nvPr/>
        </p:nvSpPr>
        <p:spPr>
          <a:xfrm>
            <a:off x="3429000" y="6477000"/>
            <a:ext cx="22860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Rounded Rectangle 27"/>
          <p:cNvSpPr/>
          <p:nvPr/>
        </p:nvSpPr>
        <p:spPr>
          <a:xfrm>
            <a:off x="762000" y="324282"/>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EDITION program:</a:t>
            </a:r>
            <a:br>
              <a:rPr lang="en-US" sz="2400" b="1" kern="0">
                <a:solidFill>
                  <a:srgbClr val="FFFF00"/>
                </a:solidFill>
                <a:effectLst>
                  <a:outerShdw blurRad="38100" dist="38100" dir="2700000" algn="tl">
                    <a:srgbClr val="000000">
                      <a:alpha val="43137"/>
                    </a:srgbClr>
                  </a:outerShdw>
                </a:effectLst>
                <a:latin typeface="Calibri"/>
              </a:rPr>
            </a:br>
            <a:r>
              <a:rPr lang="en-US" sz="2400" b="1" kern="0">
                <a:solidFill>
                  <a:srgbClr val="FFFF00"/>
                </a:solidFill>
                <a:effectLst>
                  <a:outerShdw blurRad="38100" dist="38100" dir="2700000" algn="tl">
                    <a:srgbClr val="000000">
                      <a:alpha val="43137"/>
                    </a:srgbClr>
                  </a:outerShdw>
                </a:effectLst>
                <a:latin typeface="Calibri"/>
              </a:rPr>
              <a:t>Phase III trials of comparing Gla-300 vs. Gla-100</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1110365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2"/>
          <p:cNvSpPr>
            <a:spLocks noGrp="1"/>
          </p:cNvSpPr>
          <p:nvPr>
            <p:ph idx="1"/>
          </p:nvPr>
        </p:nvSpPr>
        <p:spPr/>
        <p:txBody>
          <a:bodyPr/>
          <a:lstStyle/>
          <a:p>
            <a:r>
              <a:rPr lang="en-US" altLang="en-US" sz="1600" dirty="0">
                <a:solidFill>
                  <a:srgbClr val="002060"/>
                </a:solidFill>
              </a:rPr>
              <a:t>Randomized 1:1, open-label, parallel-group, multinational studies</a:t>
            </a:r>
          </a:p>
          <a:p>
            <a:r>
              <a:rPr lang="en-GB" altLang="en-US" sz="1600" dirty="0">
                <a:solidFill>
                  <a:srgbClr val="002060"/>
                </a:solidFill>
              </a:rPr>
              <a:t>The EDITION program includes ~3,500 patients with T1DM and T2DM participating in 6 clinical trials</a:t>
            </a:r>
            <a:endParaRPr lang="en-US" altLang="en-US" sz="1600" dirty="0">
              <a:solidFill>
                <a:srgbClr val="002060"/>
              </a:solidFill>
            </a:endParaRPr>
          </a:p>
          <a:p>
            <a:r>
              <a:rPr lang="en-US" sz="1600" dirty="0">
                <a:solidFill>
                  <a:srgbClr val="002060"/>
                </a:solidFill>
              </a:rPr>
              <a:t>EDITION program has similar design across studies</a:t>
            </a:r>
          </a:p>
        </p:txBody>
      </p:sp>
      <p:sp>
        <p:nvSpPr>
          <p:cNvPr id="2" name="Text Placeholder 1"/>
          <p:cNvSpPr>
            <a:spLocks noGrp="1"/>
          </p:cNvSpPr>
          <p:nvPr>
            <p:ph type="body" sz="quarter" idx="10"/>
          </p:nvPr>
        </p:nvSpPr>
        <p:spPr>
          <a:xfrm>
            <a:off x="5073653" y="6004139"/>
            <a:ext cx="3917949" cy="701493"/>
          </a:xfrm>
        </p:spPr>
        <p:txBody>
          <a:bodyPr/>
          <a:lstStyle/>
          <a:p>
            <a:r>
              <a:rPr lang="en-GB" sz="1000" dirty="0" smtClean="0"/>
              <a:t>1</a:t>
            </a:r>
            <a:r>
              <a:rPr lang="en-GB" sz="800" dirty="0" smtClean="0"/>
              <a:t>. Riddle MC, et al. Diabetes Care 2014;37:2755–62</a:t>
            </a:r>
            <a:br>
              <a:rPr lang="en-GB" sz="800" dirty="0" smtClean="0"/>
            </a:br>
            <a:r>
              <a:rPr lang="en-GB" sz="800" dirty="0" smtClean="0"/>
              <a:t>2. </a:t>
            </a:r>
            <a:r>
              <a:rPr lang="en-GB" sz="800" dirty="0" err="1" smtClean="0"/>
              <a:t>Yki-Järvinen</a:t>
            </a:r>
            <a:r>
              <a:rPr lang="en-GB" sz="800" dirty="0" smtClean="0"/>
              <a:t> H, et al. Diabetes Care 2014;37:3235–43</a:t>
            </a:r>
            <a:br>
              <a:rPr lang="en-GB" sz="800" dirty="0" smtClean="0"/>
            </a:br>
            <a:r>
              <a:rPr lang="en-GB" sz="800" dirty="0" smtClean="0"/>
              <a:t>3. </a:t>
            </a:r>
            <a:r>
              <a:rPr lang="en-GB" sz="800" dirty="0" err="1" smtClean="0"/>
              <a:t>Bolli</a:t>
            </a:r>
            <a:r>
              <a:rPr lang="en-GB" sz="800" dirty="0" smtClean="0"/>
              <a:t> GB, et al. </a:t>
            </a:r>
            <a:r>
              <a:rPr lang="pt-BR" sz="800" dirty="0" smtClean="0"/>
              <a:t>Diabetes Obes Metab 2015;17:386–94</a:t>
            </a:r>
            <a:br>
              <a:rPr lang="pt-BR" sz="800" dirty="0" smtClean="0"/>
            </a:br>
            <a:r>
              <a:rPr lang="en-GB" sz="800" dirty="0" smtClean="0"/>
              <a:t>4. Terauchi Y, et al. Poster presentation at EASD 2014; Abstract 976</a:t>
            </a:r>
            <a:endParaRPr lang="en-GB" sz="800" dirty="0"/>
          </a:p>
        </p:txBody>
      </p:sp>
      <p:sp>
        <p:nvSpPr>
          <p:cNvPr id="19" name="Content Placeholder 2"/>
          <p:cNvSpPr txBox="1">
            <a:spLocks/>
          </p:cNvSpPr>
          <p:nvPr/>
        </p:nvSpPr>
        <p:spPr bwMode="auto">
          <a:xfrm>
            <a:off x="1" y="4839349"/>
            <a:ext cx="9144000" cy="1028051"/>
          </a:xfrm>
          <a:prstGeom prst="rect">
            <a:avLst/>
          </a:prstGeom>
          <a:solidFill>
            <a:schemeClr val="tx2"/>
          </a:solidFill>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lIns="0" tIns="96000" rIns="0" bIns="96000">
            <a:noAutofit/>
          </a:bodyPr>
          <a:lstStyle>
            <a:lvl1pPr marL="342900" indent="-342900" algn="l" defTabSz="457200" rtl="0" fontAlgn="base">
              <a:spcBef>
                <a:spcPts val="0"/>
              </a:spcBef>
              <a:spcAft>
                <a:spcPts val="300"/>
              </a:spcAft>
              <a:buClr>
                <a:srgbClr val="81BD55"/>
              </a:buClr>
              <a:buFont typeface="Arial" panose="020B0604020202020204" pitchFamily="34" charset="0"/>
              <a:buChar char="•"/>
              <a:defRPr sz="2400" kern="1200">
                <a:solidFill>
                  <a:srgbClr val="596169"/>
                </a:solidFill>
                <a:latin typeface="+mn-lt"/>
                <a:ea typeface="+mn-ea"/>
                <a:cs typeface="+mn-cs"/>
              </a:defRPr>
            </a:lvl1pPr>
            <a:lvl2pPr marL="742950" indent="-285750" algn="l" defTabSz="457200" rtl="0" fontAlgn="base">
              <a:spcBef>
                <a:spcPts val="0"/>
              </a:spcBef>
              <a:spcAft>
                <a:spcPts val="300"/>
              </a:spcAft>
              <a:buClr>
                <a:srgbClr val="81BD55"/>
              </a:buClr>
              <a:buFont typeface="Arial" panose="020B0604020202020204" pitchFamily="34" charset="0"/>
              <a:buChar char="–"/>
              <a:defRPr sz="2000" kern="1200">
                <a:solidFill>
                  <a:srgbClr val="596169"/>
                </a:solidFill>
                <a:latin typeface="+mn-lt"/>
                <a:ea typeface="+mn-ea"/>
                <a:cs typeface="+mn-cs"/>
              </a:defRPr>
            </a:lvl2pPr>
            <a:lvl3pPr marL="11430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3pPr>
            <a:lvl4pPr marL="16002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4pPr>
            <a:lvl5pPr marL="20574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4" indent="0" algn="ctr">
              <a:spcBef>
                <a:spcPct val="0"/>
              </a:spcBef>
              <a:spcAft>
                <a:spcPts val="0"/>
              </a:spcAft>
              <a:buClr>
                <a:srgbClr val="FFFFFF"/>
              </a:buClr>
              <a:buFont typeface="Arial" panose="020B0604020202020204" pitchFamily="34" charset="0"/>
              <a:buNone/>
              <a:defRPr/>
            </a:pPr>
            <a:r>
              <a:rPr lang="en-GB" sz="1867" dirty="0">
                <a:solidFill>
                  <a:srgbClr val="FFFF00"/>
                </a:solidFill>
                <a:cs typeface="Arial" panose="020B0604020202020204" pitchFamily="34" charset="0"/>
              </a:rPr>
              <a:t>Primary endpoint: HbA1c reduction at Month 6</a:t>
            </a:r>
          </a:p>
          <a:p>
            <a:pPr marL="0" lvl="4" indent="0" algn="ctr">
              <a:spcBef>
                <a:spcPct val="0"/>
              </a:spcBef>
              <a:spcAft>
                <a:spcPts val="0"/>
              </a:spcAft>
              <a:buClr>
                <a:srgbClr val="FFFFFF"/>
              </a:buClr>
              <a:buFont typeface="Arial" panose="020B0604020202020204" pitchFamily="34" charset="0"/>
              <a:buNone/>
              <a:defRPr/>
            </a:pPr>
            <a:r>
              <a:rPr lang="en-US" sz="1867" dirty="0">
                <a:solidFill>
                  <a:srgbClr val="FFFF00"/>
                </a:solidFill>
                <a:cs typeface="Arial" panose="020B0604020202020204" pitchFamily="34" charset="0"/>
              </a:rPr>
              <a:t>Main secondary endpoint*: Confirmed and/or severe nocturnal hypoglycemia</a:t>
            </a:r>
            <a:r>
              <a:rPr lang="en-GB" sz="1867" dirty="0">
                <a:solidFill>
                  <a:srgbClr val="FFFF00"/>
                </a:solidFill>
                <a:cs typeface="Arial" panose="020B0604020202020204" pitchFamily="34" charset="0"/>
              </a:rPr>
              <a:t> in selected trials</a:t>
            </a:r>
          </a:p>
        </p:txBody>
      </p:sp>
      <p:sp>
        <p:nvSpPr>
          <p:cNvPr id="48" name="TextBox 11"/>
          <p:cNvSpPr txBox="1">
            <a:spLocks noChangeArrowheads="1"/>
          </p:cNvSpPr>
          <p:nvPr/>
        </p:nvSpPr>
        <p:spPr bwMode="auto">
          <a:xfrm>
            <a:off x="4190113" y="4040489"/>
            <a:ext cx="1438022" cy="461665"/>
          </a:xfrm>
          <a:prstGeom prst="rect">
            <a:avLst/>
          </a:prstGeom>
          <a:solidFill>
            <a:srgbClr val="00B0F0"/>
          </a:solidFill>
          <a:ln>
            <a:noFill/>
          </a:ln>
          <a:effectLs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7" eaLnBrk="0" fontAlgn="base" hangingPunct="0">
              <a:spcBef>
                <a:spcPct val="0"/>
              </a:spcBef>
              <a:spcAft>
                <a:spcPct val="0"/>
              </a:spcAft>
              <a:defRPr/>
            </a:pPr>
            <a:r>
              <a:rPr lang="en-US" altLang="en-US" sz="1200" kern="0" dirty="0">
                <a:solidFill>
                  <a:srgbClr val="002060"/>
                </a:solidFill>
              </a:rPr>
              <a:t>Gla-100 ± OADs ± mealtime insulin</a:t>
            </a:r>
          </a:p>
        </p:txBody>
      </p:sp>
      <p:sp>
        <p:nvSpPr>
          <p:cNvPr id="51" name="TextBox 2"/>
          <p:cNvSpPr txBox="1">
            <a:spLocks noChangeArrowheads="1"/>
          </p:cNvSpPr>
          <p:nvPr/>
        </p:nvSpPr>
        <p:spPr bwMode="auto">
          <a:xfrm>
            <a:off x="990600" y="3505200"/>
            <a:ext cx="1282394" cy="615552"/>
          </a:xfrm>
          <a:prstGeom prst="rect">
            <a:avLst/>
          </a:prstGeom>
          <a:solidFill>
            <a:srgbClr val="FFFFFF"/>
          </a:solidFill>
          <a:ln w="19050">
            <a:solidFill>
              <a:schemeClr val="tx1">
                <a:lumMod val="65000"/>
                <a:lumOff val="35000"/>
              </a:schemeClr>
            </a:solidFill>
            <a:miter lim="800000"/>
            <a:headEnd/>
            <a:tailEnd/>
          </a:ln>
          <a:effectLst/>
          <a:extLst/>
        </p:spPr>
        <p:txBody>
          <a:bodyPr wrap="square" anchor="ctr">
            <a:no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7" eaLnBrk="0" fontAlgn="base" hangingPunct="0">
              <a:spcBef>
                <a:spcPct val="0"/>
              </a:spcBef>
              <a:spcAft>
                <a:spcPct val="0"/>
              </a:spcAft>
              <a:defRPr/>
            </a:pPr>
            <a:r>
              <a:rPr lang="en-US" altLang="en-US" sz="1600" kern="0" dirty="0">
                <a:solidFill>
                  <a:prstClr val="black">
                    <a:lumMod val="65000"/>
                    <a:lumOff val="35000"/>
                  </a:prstClr>
                </a:solidFill>
              </a:rPr>
              <a:t>Participants</a:t>
            </a:r>
          </a:p>
        </p:txBody>
      </p:sp>
      <p:sp>
        <p:nvSpPr>
          <p:cNvPr id="52" name="TextBox 10"/>
          <p:cNvSpPr txBox="1">
            <a:spLocks noChangeArrowheads="1"/>
          </p:cNvSpPr>
          <p:nvPr/>
        </p:nvSpPr>
        <p:spPr bwMode="auto">
          <a:xfrm>
            <a:off x="4190111" y="3121257"/>
            <a:ext cx="1438023" cy="461665"/>
          </a:xfrm>
          <a:prstGeom prst="rect">
            <a:avLst/>
          </a:prstGeom>
          <a:solidFill>
            <a:srgbClr val="81B838"/>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7" eaLnBrk="0" fontAlgn="base" hangingPunct="0">
              <a:spcBef>
                <a:spcPct val="0"/>
              </a:spcBef>
              <a:spcAft>
                <a:spcPct val="0"/>
              </a:spcAft>
              <a:defRPr/>
            </a:pPr>
            <a:r>
              <a:rPr lang="en-US" altLang="en-US" sz="1200" kern="0" dirty="0">
                <a:solidFill>
                  <a:srgbClr val="002060"/>
                </a:solidFill>
              </a:rPr>
              <a:t>Gla-300 ± OADs ± mealtime insulin</a:t>
            </a:r>
          </a:p>
        </p:txBody>
      </p:sp>
      <p:cxnSp>
        <p:nvCxnSpPr>
          <p:cNvPr id="53" name="Straight Connector 52"/>
          <p:cNvCxnSpPr>
            <a:stCxn id="62" idx="3"/>
            <a:endCxn id="52" idx="1"/>
          </p:cNvCxnSpPr>
          <p:nvPr/>
        </p:nvCxnSpPr>
        <p:spPr bwMode="auto">
          <a:xfrm flipV="1">
            <a:off x="3940087" y="3352090"/>
            <a:ext cx="250024" cy="510577"/>
          </a:xfrm>
          <a:prstGeom prst="bentConnector3">
            <a:avLst>
              <a:gd name="adj1" fmla="val 50000"/>
            </a:avLst>
          </a:prstGeom>
          <a:noFill/>
          <a:ln w="19050" cap="flat" cmpd="sng" algn="ctr">
            <a:solidFill>
              <a:schemeClr val="tx1">
                <a:lumMod val="65000"/>
                <a:lumOff val="35000"/>
              </a:schemeClr>
            </a:solidFill>
            <a:prstDash val="solid"/>
          </a:ln>
          <a:effectLst/>
        </p:spPr>
      </p:cxnSp>
      <p:cxnSp>
        <p:nvCxnSpPr>
          <p:cNvPr id="54" name="Straight Connector 53"/>
          <p:cNvCxnSpPr>
            <a:stCxn id="52" idx="3"/>
          </p:cNvCxnSpPr>
          <p:nvPr/>
        </p:nvCxnSpPr>
        <p:spPr bwMode="auto">
          <a:xfrm>
            <a:off x="5628134" y="3352058"/>
            <a:ext cx="756363" cy="61556"/>
          </a:xfrm>
          <a:prstGeom prst="line">
            <a:avLst/>
          </a:prstGeom>
          <a:noFill/>
          <a:ln w="25400" cap="flat" cmpd="sng" algn="ctr">
            <a:solidFill>
              <a:schemeClr val="tx1">
                <a:lumMod val="65000"/>
                <a:lumOff val="35000"/>
              </a:schemeClr>
            </a:solidFill>
            <a:prstDash val="solid"/>
            <a:headEnd type="none" w="med" len="med"/>
            <a:tailEnd type="triangle" w="med" len="med"/>
          </a:ln>
          <a:effectLst/>
        </p:spPr>
      </p:cxnSp>
      <p:cxnSp>
        <p:nvCxnSpPr>
          <p:cNvPr id="55" name="Straight Connector 54"/>
          <p:cNvCxnSpPr>
            <a:stCxn id="48" idx="3"/>
          </p:cNvCxnSpPr>
          <p:nvPr/>
        </p:nvCxnSpPr>
        <p:spPr bwMode="auto">
          <a:xfrm>
            <a:off x="5628137" y="4271350"/>
            <a:ext cx="756363" cy="61563"/>
          </a:xfrm>
          <a:prstGeom prst="line">
            <a:avLst/>
          </a:prstGeom>
          <a:noFill/>
          <a:ln w="25400" cap="flat" cmpd="sng" algn="ctr">
            <a:solidFill>
              <a:schemeClr val="tx1">
                <a:lumMod val="65000"/>
                <a:lumOff val="35000"/>
              </a:schemeClr>
            </a:solidFill>
            <a:prstDash val="solid"/>
            <a:headEnd type="none" w="med" len="med"/>
            <a:tailEnd type="triangle" w="med" len="med"/>
          </a:ln>
          <a:effectLst/>
        </p:spPr>
      </p:cxnSp>
      <p:sp>
        <p:nvSpPr>
          <p:cNvPr id="56" name="TextBox 55"/>
          <p:cNvSpPr txBox="1"/>
          <p:nvPr/>
        </p:nvSpPr>
        <p:spPr>
          <a:xfrm>
            <a:off x="5662681" y="3666084"/>
            <a:ext cx="755173" cy="461665"/>
          </a:xfrm>
          <a:prstGeom prst="rect">
            <a:avLst/>
          </a:prstGeom>
          <a:noFill/>
          <a:ln>
            <a:noFill/>
          </a:ln>
        </p:spPr>
        <p:txBody>
          <a:bodyPr wrap="square" anchor="ctr">
            <a:spAutoFit/>
          </a:bodyPr>
          <a:lstStyle/>
          <a:p>
            <a:pPr defTabSz="914377" eaLnBrk="0" fontAlgn="base" hangingPunct="0">
              <a:spcBef>
                <a:spcPct val="0"/>
              </a:spcBef>
              <a:spcAft>
                <a:spcPct val="0"/>
              </a:spcAft>
              <a:defRPr/>
            </a:pPr>
            <a:r>
              <a:rPr lang="en-US" sz="1200" b="1" dirty="0">
                <a:solidFill>
                  <a:prstClr val="black">
                    <a:lumMod val="65000"/>
                    <a:lumOff val="35000"/>
                  </a:prstClr>
                </a:solidFill>
                <a:cs typeface="Arial" panose="020B0604020202020204" pitchFamily="34" charset="0"/>
              </a:rPr>
              <a:t>6 months</a:t>
            </a:r>
          </a:p>
        </p:txBody>
      </p:sp>
      <p:cxnSp>
        <p:nvCxnSpPr>
          <p:cNvPr id="57" name="Straight Connector 56"/>
          <p:cNvCxnSpPr/>
          <p:nvPr/>
        </p:nvCxnSpPr>
        <p:spPr bwMode="auto">
          <a:xfrm flipV="1">
            <a:off x="6417837" y="4335891"/>
            <a:ext cx="853678" cy="0"/>
          </a:xfrm>
          <a:prstGeom prst="line">
            <a:avLst/>
          </a:prstGeom>
          <a:noFill/>
          <a:ln w="25400" cap="flat" cmpd="sng" algn="ctr">
            <a:solidFill>
              <a:schemeClr val="tx1">
                <a:lumMod val="65000"/>
                <a:lumOff val="35000"/>
              </a:schemeClr>
            </a:solidFill>
            <a:prstDash val="dash"/>
            <a:headEnd type="none" w="med" len="med"/>
            <a:tailEnd type="triangle" w="med" len="med"/>
          </a:ln>
          <a:effectLst/>
        </p:spPr>
      </p:cxnSp>
      <p:cxnSp>
        <p:nvCxnSpPr>
          <p:cNvPr id="59" name="Straight Connector 58"/>
          <p:cNvCxnSpPr/>
          <p:nvPr/>
        </p:nvCxnSpPr>
        <p:spPr bwMode="auto">
          <a:xfrm flipV="1">
            <a:off x="6389262" y="3416767"/>
            <a:ext cx="853678" cy="0"/>
          </a:xfrm>
          <a:prstGeom prst="line">
            <a:avLst/>
          </a:prstGeom>
          <a:noFill/>
          <a:ln w="25400" cap="flat" cmpd="sng" algn="ctr">
            <a:solidFill>
              <a:schemeClr val="tx1">
                <a:lumMod val="65000"/>
                <a:lumOff val="35000"/>
              </a:schemeClr>
            </a:solidFill>
            <a:prstDash val="dash"/>
            <a:headEnd type="none" w="med" len="med"/>
            <a:tailEnd type="triangle" w="med" len="med"/>
          </a:ln>
          <a:effectLst/>
        </p:spPr>
      </p:cxnSp>
      <p:sp>
        <p:nvSpPr>
          <p:cNvPr id="60" name="TextBox 59"/>
          <p:cNvSpPr txBox="1"/>
          <p:nvPr/>
        </p:nvSpPr>
        <p:spPr>
          <a:xfrm>
            <a:off x="6390397" y="3573751"/>
            <a:ext cx="1259372" cy="646331"/>
          </a:xfrm>
          <a:prstGeom prst="rect">
            <a:avLst/>
          </a:prstGeom>
          <a:noFill/>
          <a:ln>
            <a:noFill/>
          </a:ln>
        </p:spPr>
        <p:txBody>
          <a:bodyPr wrap="square" anchor="ctr">
            <a:spAutoFit/>
          </a:bodyPr>
          <a:lstStyle/>
          <a:p>
            <a:pPr defTabSz="914377" eaLnBrk="0" fontAlgn="base" hangingPunct="0">
              <a:spcBef>
                <a:spcPct val="0"/>
              </a:spcBef>
              <a:spcAft>
                <a:spcPct val="0"/>
              </a:spcAft>
              <a:defRPr/>
            </a:pPr>
            <a:r>
              <a:rPr lang="en-US" sz="1200" b="1" dirty="0">
                <a:solidFill>
                  <a:prstClr val="black">
                    <a:lumMod val="65000"/>
                    <a:lumOff val="35000"/>
                  </a:prstClr>
                </a:solidFill>
                <a:cs typeface="Arial" panose="020B0604020202020204" pitchFamily="34" charset="0"/>
              </a:rPr>
              <a:t>6-month</a:t>
            </a:r>
          </a:p>
          <a:p>
            <a:pPr defTabSz="914377" eaLnBrk="0" fontAlgn="base" hangingPunct="0">
              <a:spcBef>
                <a:spcPct val="0"/>
              </a:spcBef>
              <a:spcAft>
                <a:spcPct val="0"/>
              </a:spcAft>
              <a:defRPr/>
            </a:pPr>
            <a:r>
              <a:rPr lang="en-US" sz="1200" b="1" dirty="0" smtClean="0">
                <a:solidFill>
                  <a:prstClr val="black">
                    <a:lumMod val="65000"/>
                    <a:lumOff val="35000"/>
                  </a:prstClr>
                </a:solidFill>
                <a:cs typeface="Arial" panose="020B0604020202020204" pitchFamily="34" charset="0"/>
              </a:rPr>
              <a:t>extension period</a:t>
            </a:r>
            <a:endParaRPr lang="en-US" sz="1200" b="1" dirty="0">
              <a:solidFill>
                <a:prstClr val="black">
                  <a:lumMod val="65000"/>
                  <a:lumOff val="35000"/>
                </a:prstClr>
              </a:solidFill>
              <a:cs typeface="Arial" panose="020B0604020202020204" pitchFamily="34" charset="0"/>
            </a:endParaRPr>
          </a:p>
        </p:txBody>
      </p:sp>
      <p:sp>
        <p:nvSpPr>
          <p:cNvPr id="62" name="TextBox 9"/>
          <p:cNvSpPr txBox="1">
            <a:spLocks noChangeArrowheads="1"/>
          </p:cNvSpPr>
          <p:nvPr/>
        </p:nvSpPr>
        <p:spPr bwMode="auto">
          <a:xfrm>
            <a:off x="2362200" y="3570279"/>
            <a:ext cx="1577887" cy="584775"/>
          </a:xfrm>
          <a:prstGeom prst="rect">
            <a:avLst/>
          </a:prstGeom>
          <a:solidFill>
            <a:srgbClr val="FFFFFF"/>
          </a:solidFill>
          <a:ln w="19050">
            <a:solidFill>
              <a:schemeClr val="tx1">
                <a:lumMod val="65000"/>
                <a:lumOff val="35000"/>
              </a:schemeClr>
            </a:solidFill>
            <a:miter lim="800000"/>
            <a:headEnd/>
            <a:tailEnd/>
          </a:ln>
          <a:effectLst/>
          <a:extLst/>
        </p:spPr>
        <p:txBody>
          <a:bodyPr wrap="squar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7" eaLnBrk="0" fontAlgn="base" hangingPunct="0">
              <a:spcBef>
                <a:spcPct val="0"/>
              </a:spcBef>
              <a:spcAft>
                <a:spcPct val="0"/>
              </a:spcAft>
              <a:defRPr/>
            </a:pPr>
            <a:r>
              <a:rPr lang="en-US" altLang="en-US" sz="1600" kern="0" dirty="0">
                <a:solidFill>
                  <a:prstClr val="black">
                    <a:lumMod val="65000"/>
                    <a:lumOff val="35000"/>
                  </a:prstClr>
                </a:solidFill>
              </a:rPr>
              <a:t>Randomized</a:t>
            </a:r>
          </a:p>
          <a:p>
            <a:pPr algn="ctr" defTabSz="914377" eaLnBrk="0" fontAlgn="base" hangingPunct="0">
              <a:spcBef>
                <a:spcPct val="0"/>
              </a:spcBef>
              <a:spcAft>
                <a:spcPct val="0"/>
              </a:spcAft>
              <a:defRPr/>
            </a:pPr>
            <a:r>
              <a:rPr lang="en-US" altLang="en-US" sz="1600" kern="0" dirty="0">
                <a:solidFill>
                  <a:prstClr val="black">
                    <a:lumMod val="65000"/>
                    <a:lumOff val="35000"/>
                  </a:prstClr>
                </a:solidFill>
              </a:rPr>
              <a:t>(1:1)</a:t>
            </a:r>
          </a:p>
        </p:txBody>
      </p:sp>
      <p:sp>
        <p:nvSpPr>
          <p:cNvPr id="21" name="Text Placeholder 1"/>
          <p:cNvSpPr txBox="1">
            <a:spLocks/>
          </p:cNvSpPr>
          <p:nvPr/>
        </p:nvSpPr>
        <p:spPr>
          <a:xfrm>
            <a:off x="5018086" y="6086928"/>
            <a:ext cx="3657602"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22" name="Text Placeholder 5"/>
          <p:cNvSpPr txBox="1">
            <a:spLocks/>
          </p:cNvSpPr>
          <p:nvPr/>
        </p:nvSpPr>
        <p:spPr>
          <a:xfrm>
            <a:off x="472445" y="6086928"/>
            <a:ext cx="3807213" cy="609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GB" sz="1067" dirty="0">
              <a:solidFill>
                <a:prstClr val="black"/>
              </a:solidFill>
            </a:endParaRPr>
          </a:p>
        </p:txBody>
      </p:sp>
      <p:cxnSp>
        <p:nvCxnSpPr>
          <p:cNvPr id="29" name="Straight Connector 52"/>
          <p:cNvCxnSpPr>
            <a:stCxn id="62" idx="3"/>
            <a:endCxn id="48" idx="1"/>
          </p:cNvCxnSpPr>
          <p:nvPr/>
        </p:nvCxnSpPr>
        <p:spPr bwMode="auto">
          <a:xfrm>
            <a:off x="3940087" y="3862667"/>
            <a:ext cx="250026" cy="408655"/>
          </a:xfrm>
          <a:prstGeom prst="bentConnector3">
            <a:avLst>
              <a:gd name="adj1" fmla="val 50000"/>
            </a:avLst>
          </a:prstGeom>
          <a:noFill/>
          <a:ln w="19050" cap="flat" cmpd="sng" algn="ctr">
            <a:solidFill>
              <a:schemeClr val="tx1">
                <a:lumMod val="65000"/>
                <a:lumOff val="35000"/>
              </a:schemeClr>
            </a:solidFill>
            <a:prstDash val="solid"/>
          </a:ln>
          <a:effectLst/>
        </p:spPr>
      </p:cxnSp>
      <p:cxnSp>
        <p:nvCxnSpPr>
          <p:cNvPr id="32" name="Straight Connector 52"/>
          <p:cNvCxnSpPr>
            <a:stCxn id="51" idx="3"/>
            <a:endCxn id="62" idx="1"/>
          </p:cNvCxnSpPr>
          <p:nvPr/>
        </p:nvCxnSpPr>
        <p:spPr bwMode="auto">
          <a:xfrm>
            <a:off x="2272994" y="3812976"/>
            <a:ext cx="89206" cy="49691"/>
          </a:xfrm>
          <a:prstGeom prst="straightConnector1">
            <a:avLst/>
          </a:prstGeom>
          <a:noFill/>
          <a:ln w="19050" cap="flat" cmpd="sng" algn="ctr">
            <a:solidFill>
              <a:schemeClr val="tx1">
                <a:lumMod val="65000"/>
                <a:lumOff val="35000"/>
              </a:schemeClr>
            </a:solidFill>
            <a:prstDash val="solid"/>
          </a:ln>
          <a:effectLst/>
        </p:spPr>
      </p:cxnSp>
      <p:sp>
        <p:nvSpPr>
          <p:cNvPr id="23" name="TextBox 22"/>
          <p:cNvSpPr txBox="1"/>
          <p:nvPr/>
        </p:nvSpPr>
        <p:spPr>
          <a:xfrm>
            <a:off x="3429000" y="65532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Rounded Rectangle 23"/>
          <p:cNvSpPr/>
          <p:nvPr/>
        </p:nvSpPr>
        <p:spPr>
          <a:xfrm>
            <a:off x="533400" y="387973"/>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smtClean="0">
                <a:solidFill>
                  <a:srgbClr val="FFFF00"/>
                </a:solidFill>
                <a:effectLst>
                  <a:outerShdw blurRad="38100" dist="38100" dir="2700000" algn="tl">
                    <a:srgbClr val="000000">
                      <a:alpha val="43137"/>
                    </a:srgbClr>
                  </a:outerShdw>
                </a:effectLst>
                <a:latin typeface="Calibri"/>
              </a:rPr>
              <a:t>EDITION: study design </a:t>
            </a:r>
            <a:br>
              <a:rPr lang="en-US" sz="2400" b="1" kern="0" smtClean="0">
                <a:solidFill>
                  <a:srgbClr val="FFFF00"/>
                </a:solidFill>
                <a:effectLst>
                  <a:outerShdw blurRad="38100" dist="38100" dir="2700000" algn="tl">
                    <a:srgbClr val="000000">
                      <a:alpha val="43137"/>
                    </a:srgbClr>
                  </a:outerShdw>
                </a:effectLst>
                <a:latin typeface="Calibri"/>
              </a:rPr>
            </a:b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948240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73653" y="6004137"/>
            <a:ext cx="3917949" cy="701493"/>
          </a:xfrm>
        </p:spPr>
        <p:txBody>
          <a:bodyPr/>
          <a:lstStyle/>
          <a:p>
            <a:r>
              <a:rPr lang="en-GB" sz="1000" dirty="0" smtClean="0"/>
              <a:t>1. </a:t>
            </a:r>
            <a:r>
              <a:rPr lang="en-GB" sz="800" dirty="0" smtClean="0"/>
              <a:t>Riddle MC, et al. Diabetes Care 2014;37:2755–62</a:t>
            </a:r>
          </a:p>
          <a:p>
            <a:r>
              <a:rPr lang="en-GB" sz="800" dirty="0" smtClean="0"/>
              <a:t>2. </a:t>
            </a:r>
            <a:r>
              <a:rPr lang="en-GB" sz="800" dirty="0" err="1" smtClean="0"/>
              <a:t>Yki-Järvinen</a:t>
            </a:r>
            <a:r>
              <a:rPr lang="en-GB" sz="800" dirty="0" smtClean="0"/>
              <a:t> H, et al. Diabetes Care 2014;37:3235–43 </a:t>
            </a:r>
            <a:br>
              <a:rPr lang="en-GB" sz="800" dirty="0" smtClean="0"/>
            </a:br>
            <a:r>
              <a:rPr lang="en-GB" sz="800" dirty="0" smtClean="0"/>
              <a:t>3. </a:t>
            </a:r>
            <a:r>
              <a:rPr lang="en-GB" sz="800" dirty="0" err="1" smtClean="0"/>
              <a:t>Bolli</a:t>
            </a:r>
            <a:r>
              <a:rPr lang="en-GB" sz="800" dirty="0" smtClean="0"/>
              <a:t> GB, et al. </a:t>
            </a:r>
            <a:r>
              <a:rPr lang="pt-BR" sz="800" dirty="0" smtClean="0"/>
              <a:t>Diabetes Obes Metab 2015;17:386</a:t>
            </a:r>
            <a:r>
              <a:rPr lang="en-GB" sz="800" dirty="0" smtClean="0"/>
              <a:t>–</a:t>
            </a:r>
            <a:r>
              <a:rPr lang="pt-BR" sz="800" dirty="0" smtClean="0"/>
              <a:t>94</a:t>
            </a:r>
            <a:endParaRPr lang="en-GB" sz="800" dirty="0" smtClean="0"/>
          </a:p>
          <a:p>
            <a:r>
              <a:rPr lang="en-GB" sz="800" dirty="0" smtClean="0"/>
              <a:t>4. Terauchi Y, et al. Poster presentation at EASD 2014; Abstract 976</a:t>
            </a:r>
            <a:endParaRPr lang="en-GB" sz="800" dirty="0"/>
          </a:p>
        </p:txBody>
      </p:sp>
      <p:sp>
        <p:nvSpPr>
          <p:cNvPr id="3" name="Text Placeholder 2"/>
          <p:cNvSpPr>
            <a:spLocks noGrp="1"/>
          </p:cNvSpPr>
          <p:nvPr>
            <p:ph type="body" sz="quarter" idx="11"/>
          </p:nvPr>
        </p:nvSpPr>
        <p:spPr/>
        <p:txBody>
          <a:bodyPr/>
          <a:lstStyle/>
          <a:p>
            <a:r>
              <a:rPr lang="en-GB" smtClean="0"/>
              <a:t>LSM, least square means</a:t>
            </a:r>
            <a:endParaRPr lang="en-GB" dirty="0"/>
          </a:p>
        </p:txBody>
      </p:sp>
      <p:graphicFrame>
        <p:nvGraphicFramePr>
          <p:cNvPr id="19" name="Content Placeholder 8"/>
          <p:cNvGraphicFramePr>
            <a:graphicFrameLocks/>
          </p:cNvGraphicFramePr>
          <p:nvPr>
            <p:extLst>
              <p:ext uri="{D42A27DB-BD31-4B8C-83A1-F6EECF244321}">
                <p14:modId xmlns:p14="http://schemas.microsoft.com/office/powerpoint/2010/main" xmlns="" val="516860717"/>
              </p:ext>
            </p:extLst>
          </p:nvPr>
        </p:nvGraphicFramePr>
        <p:xfrm>
          <a:off x="891540" y="2157873"/>
          <a:ext cx="7410568" cy="359972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bwMode="auto">
          <a:xfrm rot="16200000">
            <a:off x="-742345" y="3953032"/>
            <a:ext cx="2683495" cy="492443"/>
          </a:xfrm>
          <a:prstGeom prst="rect">
            <a:avLst/>
          </a:prstGeom>
          <a:noFill/>
        </p:spPr>
        <p:txBody>
          <a:bodyPr vert="horz" wrap="square">
            <a:spAutoFit/>
          </a:bodyPr>
          <a:lstStyle/>
          <a:p>
            <a:pPr algn="ctr" defTabSz="914377">
              <a:defRPr/>
            </a:pPr>
            <a:r>
              <a:rPr lang="en-US" sz="1200" dirty="0">
                <a:solidFill>
                  <a:srgbClr val="002060"/>
                </a:solidFill>
                <a:cs typeface="Arial" panose="020B0604020202020204" pitchFamily="34" charset="0"/>
              </a:rPr>
              <a:t>LSM </a:t>
            </a:r>
            <a:r>
              <a:rPr lang="en-US" sz="1200" dirty="0" smtClean="0">
                <a:solidFill>
                  <a:srgbClr val="002060"/>
                </a:solidFill>
                <a:cs typeface="Arial" panose="020B0604020202020204" pitchFamily="34" charset="0"/>
              </a:rPr>
              <a:t>HbA1c change from baseline (%</a:t>
            </a:r>
            <a:r>
              <a:rPr lang="en-US" sz="1400" dirty="0" smtClean="0">
                <a:solidFill>
                  <a:srgbClr val="002060"/>
                </a:solidFill>
                <a:cs typeface="Arial" panose="020B0604020202020204" pitchFamily="34" charset="0"/>
              </a:rPr>
              <a:t>)</a:t>
            </a:r>
            <a:endParaRPr lang="en-US" sz="1400" dirty="0">
              <a:solidFill>
                <a:srgbClr val="002060"/>
              </a:solidFill>
              <a:cs typeface="Arial" panose="020B0604020202020204" pitchFamily="34" charset="0"/>
            </a:endParaRPr>
          </a:p>
        </p:txBody>
      </p:sp>
      <p:grpSp>
        <p:nvGrpSpPr>
          <p:cNvPr id="4" name="Group 6"/>
          <p:cNvGrpSpPr/>
          <p:nvPr/>
        </p:nvGrpSpPr>
        <p:grpSpPr>
          <a:xfrm>
            <a:off x="2328852" y="5540985"/>
            <a:ext cx="2149845" cy="312814"/>
            <a:chOff x="5877053" y="5046954"/>
            <a:chExt cx="2866454" cy="312815"/>
          </a:xfrm>
        </p:grpSpPr>
        <p:sp>
          <p:nvSpPr>
            <p:cNvPr id="15" name="Rectangle 30"/>
            <p:cNvSpPr>
              <a:spLocks noChangeArrowheads="1"/>
            </p:cNvSpPr>
            <p:nvPr/>
          </p:nvSpPr>
          <p:spPr bwMode="auto">
            <a:xfrm>
              <a:off x="7472793" y="5167769"/>
              <a:ext cx="192000" cy="192000"/>
            </a:xfrm>
            <a:prstGeom prst="rect">
              <a:avLst/>
            </a:prstGeom>
            <a:solidFill>
              <a:srgbClr val="0092D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67" kern="0">
                <a:solidFill>
                  <a:prstClr val="black">
                    <a:lumMod val="65000"/>
                    <a:lumOff val="35000"/>
                  </a:prstClr>
                </a:solidFill>
                <a:ea typeface="ＭＳ Ｐゴシック" charset="0"/>
                <a:cs typeface="Arial" panose="020B0604020202020204" pitchFamily="34" charset="0"/>
              </a:endParaRPr>
            </a:p>
          </p:txBody>
        </p:sp>
        <p:sp>
          <p:nvSpPr>
            <p:cNvPr id="16" name="TextBox 4"/>
            <p:cNvSpPr txBox="1">
              <a:spLocks noChangeArrowheads="1"/>
            </p:cNvSpPr>
            <p:nvPr/>
          </p:nvSpPr>
          <p:spPr bwMode="auto">
            <a:xfrm>
              <a:off x="7648764" y="5046954"/>
              <a:ext cx="1094743"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prstClr val="black">
                      <a:lumMod val="65000"/>
                      <a:lumOff val="35000"/>
                    </a:prstClr>
                  </a:solidFill>
                </a:rPr>
                <a:t>Gla-10</a:t>
              </a:r>
              <a:r>
                <a:rPr lang="en-GB" altLang="en-US" sz="1400" dirty="0">
                  <a:solidFill>
                    <a:srgbClr val="002060"/>
                  </a:solidFill>
                </a:rPr>
                <a:t>0</a:t>
              </a:r>
              <a:endParaRPr lang="en-GB" altLang="en-US" sz="1400" baseline="30000" dirty="0">
                <a:solidFill>
                  <a:srgbClr val="002060"/>
                </a:solidFill>
              </a:endParaRPr>
            </a:p>
          </p:txBody>
        </p:sp>
        <p:sp>
          <p:nvSpPr>
            <p:cNvPr id="18" name="TextBox 250"/>
            <p:cNvSpPr txBox="1">
              <a:spLocks noChangeArrowheads="1"/>
            </p:cNvSpPr>
            <p:nvPr/>
          </p:nvSpPr>
          <p:spPr bwMode="auto">
            <a:xfrm>
              <a:off x="6037447" y="5046954"/>
              <a:ext cx="1094743"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srgbClr val="002060"/>
                  </a:solidFill>
                </a:rPr>
                <a:t>Gla-300</a:t>
              </a:r>
            </a:p>
          </p:txBody>
        </p:sp>
        <p:sp>
          <p:nvSpPr>
            <p:cNvPr id="25" name="Rectangle 30"/>
            <p:cNvSpPr>
              <a:spLocks noChangeArrowheads="1"/>
            </p:cNvSpPr>
            <p:nvPr/>
          </p:nvSpPr>
          <p:spPr bwMode="auto">
            <a:xfrm>
              <a:off x="5877053" y="5167769"/>
              <a:ext cx="192000" cy="192000"/>
            </a:xfrm>
            <a:prstGeom prst="rect">
              <a:avLst/>
            </a:prstGeom>
            <a:solidFill>
              <a:srgbClr val="92D05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67" kern="0">
                <a:solidFill>
                  <a:prstClr val="black">
                    <a:lumMod val="65000"/>
                    <a:lumOff val="35000"/>
                  </a:prstClr>
                </a:solidFill>
                <a:ea typeface="ＭＳ Ｐゴシック" charset="0"/>
                <a:cs typeface="Arial" panose="020B0604020202020204" pitchFamily="34" charset="0"/>
              </a:endParaRPr>
            </a:p>
          </p:txBody>
        </p:sp>
      </p:grpSp>
      <p:sp>
        <p:nvSpPr>
          <p:cNvPr id="20" name="Rounded Rectangle 19"/>
          <p:cNvSpPr/>
          <p:nvPr/>
        </p:nvSpPr>
        <p:spPr>
          <a:xfrm>
            <a:off x="4841625" y="1922933"/>
            <a:ext cx="1577200"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defRPr/>
            </a:pPr>
            <a:r>
              <a:rPr lang="en-GB" sz="1333" b="1" dirty="0">
                <a:solidFill>
                  <a:srgbClr val="C00000"/>
                </a:solidFill>
                <a:cs typeface="Arial" panose="020B0604020202020204" pitchFamily="34" charset="0"/>
              </a:rPr>
              <a:t>EDITION 3</a:t>
            </a:r>
            <a:r>
              <a:rPr lang="en-GB" sz="1333" b="1" baseline="30000" dirty="0">
                <a:solidFill>
                  <a:srgbClr val="C00000"/>
                </a:solidFill>
                <a:cs typeface="Arial" panose="020B0604020202020204" pitchFamily="34" charset="0"/>
              </a:rPr>
              <a:t>3</a:t>
            </a:r>
          </a:p>
          <a:p>
            <a:pPr algn="ctr" defTabSz="622284">
              <a:lnSpc>
                <a:spcPct val="90000"/>
              </a:lnSpc>
              <a:spcAft>
                <a:spcPct val="35000"/>
              </a:spcAft>
              <a:defRPr/>
            </a:pPr>
            <a:r>
              <a:rPr lang="en-GB" sz="1333" b="1" dirty="0">
                <a:solidFill>
                  <a:srgbClr val="C00000"/>
                </a:solidFill>
                <a:cs typeface="Arial" panose="020B0604020202020204" pitchFamily="34" charset="0"/>
              </a:rPr>
              <a:t>BOT start</a:t>
            </a:r>
            <a:endParaRPr lang="en-US" sz="1333" dirty="0">
              <a:solidFill>
                <a:srgbClr val="C00000"/>
              </a:solidFill>
              <a:cs typeface="Arial" panose="020B0604020202020204" pitchFamily="34" charset="0"/>
            </a:endParaRPr>
          </a:p>
        </p:txBody>
      </p:sp>
      <p:sp>
        <p:nvSpPr>
          <p:cNvPr id="21" name="Rounded Rectangle 20"/>
          <p:cNvSpPr/>
          <p:nvPr/>
        </p:nvSpPr>
        <p:spPr>
          <a:xfrm>
            <a:off x="6521884" y="1922933"/>
            <a:ext cx="1587120"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defRPr/>
            </a:pPr>
            <a:r>
              <a:rPr lang="en-GB" sz="1333" b="1" dirty="0">
                <a:solidFill>
                  <a:srgbClr val="C00000"/>
                </a:solidFill>
                <a:cs typeface="Arial" panose="020B0604020202020204" pitchFamily="34" charset="0"/>
              </a:rPr>
              <a:t>EDITION JP 2</a:t>
            </a:r>
            <a:r>
              <a:rPr lang="en-GB" sz="1333" b="1" baseline="30000" dirty="0">
                <a:solidFill>
                  <a:srgbClr val="C00000"/>
                </a:solidFill>
                <a:cs typeface="Arial" panose="020B0604020202020204" pitchFamily="34" charset="0"/>
              </a:rPr>
              <a:t>4</a:t>
            </a:r>
          </a:p>
          <a:p>
            <a:pPr algn="ctr" defTabSz="622284">
              <a:lnSpc>
                <a:spcPct val="90000"/>
              </a:lnSpc>
              <a:spcAft>
                <a:spcPct val="35000"/>
              </a:spcAft>
              <a:defRPr/>
            </a:pPr>
            <a:r>
              <a:rPr lang="en-GB" sz="1333" b="1" dirty="0">
                <a:solidFill>
                  <a:srgbClr val="C00000"/>
                </a:solidFill>
                <a:cs typeface="Arial" panose="020B0604020202020204" pitchFamily="34" charset="0"/>
              </a:rPr>
              <a:t>BOT switch</a:t>
            </a:r>
            <a:endParaRPr lang="en-US" sz="1333" dirty="0">
              <a:solidFill>
                <a:srgbClr val="C00000"/>
              </a:solidFill>
              <a:cs typeface="Arial" panose="020B0604020202020204" pitchFamily="34" charset="0"/>
            </a:endParaRPr>
          </a:p>
        </p:txBody>
      </p:sp>
      <p:sp>
        <p:nvSpPr>
          <p:cNvPr id="23" name="Rounded Rectangle 22"/>
          <p:cNvSpPr/>
          <p:nvPr/>
        </p:nvSpPr>
        <p:spPr>
          <a:xfrm>
            <a:off x="1438331" y="1922933"/>
            <a:ext cx="1600137"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defRPr/>
            </a:pPr>
            <a:r>
              <a:rPr lang="en-GB" sz="1333" b="1" dirty="0">
                <a:solidFill>
                  <a:srgbClr val="C00000"/>
                </a:solidFill>
                <a:cs typeface="Arial" panose="020B0604020202020204" pitchFamily="34" charset="0"/>
              </a:rPr>
              <a:t>EDITION 1</a:t>
            </a:r>
            <a:r>
              <a:rPr lang="en-GB" sz="1333" b="1" baseline="30000" dirty="0">
                <a:solidFill>
                  <a:srgbClr val="C00000"/>
                </a:solidFill>
                <a:cs typeface="Arial" panose="020B0604020202020204" pitchFamily="34" charset="0"/>
              </a:rPr>
              <a:t>1</a:t>
            </a:r>
          </a:p>
          <a:p>
            <a:pPr algn="ctr" defTabSz="622284">
              <a:lnSpc>
                <a:spcPct val="90000"/>
              </a:lnSpc>
              <a:spcAft>
                <a:spcPct val="35000"/>
              </a:spcAft>
              <a:defRPr/>
            </a:pPr>
            <a:r>
              <a:rPr lang="en-GB" sz="1333" b="1" dirty="0">
                <a:solidFill>
                  <a:srgbClr val="C00000"/>
                </a:solidFill>
                <a:cs typeface="Arial" panose="020B0604020202020204" pitchFamily="34" charset="0"/>
              </a:rPr>
              <a:t>BB</a:t>
            </a:r>
            <a:endParaRPr lang="en-US" sz="1333" dirty="0">
              <a:solidFill>
                <a:srgbClr val="C00000"/>
              </a:solidFill>
              <a:cs typeface="Arial" panose="020B0604020202020204" pitchFamily="34" charset="0"/>
            </a:endParaRPr>
          </a:p>
        </p:txBody>
      </p:sp>
      <p:sp>
        <p:nvSpPr>
          <p:cNvPr id="24" name="Rounded Rectangle 23"/>
          <p:cNvSpPr/>
          <p:nvPr/>
        </p:nvSpPr>
        <p:spPr>
          <a:xfrm>
            <a:off x="3141528" y="1922933"/>
            <a:ext cx="1597036"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defRPr/>
            </a:pPr>
            <a:r>
              <a:rPr lang="en-GB" sz="1333" b="1" dirty="0">
                <a:solidFill>
                  <a:srgbClr val="C00000"/>
                </a:solidFill>
                <a:cs typeface="Arial" panose="020B0604020202020204" pitchFamily="34" charset="0"/>
              </a:rPr>
              <a:t>EDITION 2</a:t>
            </a:r>
            <a:r>
              <a:rPr lang="en-GB" sz="1333" b="1" baseline="30000" dirty="0">
                <a:solidFill>
                  <a:srgbClr val="C00000"/>
                </a:solidFill>
                <a:cs typeface="Arial" panose="020B0604020202020204" pitchFamily="34" charset="0"/>
              </a:rPr>
              <a:t>2</a:t>
            </a:r>
          </a:p>
          <a:p>
            <a:pPr algn="ctr" defTabSz="622284">
              <a:lnSpc>
                <a:spcPct val="90000"/>
              </a:lnSpc>
              <a:spcAft>
                <a:spcPct val="35000"/>
              </a:spcAft>
              <a:defRPr/>
            </a:pPr>
            <a:r>
              <a:rPr lang="en-GB" sz="1333" b="1" dirty="0">
                <a:solidFill>
                  <a:srgbClr val="C00000"/>
                </a:solidFill>
                <a:cs typeface="Arial" panose="020B0604020202020204" pitchFamily="34" charset="0"/>
              </a:rPr>
              <a:t>BOT switch</a:t>
            </a:r>
            <a:endParaRPr lang="en-US" sz="1333" dirty="0">
              <a:solidFill>
                <a:srgbClr val="C00000"/>
              </a:solidFill>
              <a:cs typeface="Arial" panose="020B0604020202020204" pitchFamily="34" charset="0"/>
            </a:endParaRPr>
          </a:p>
        </p:txBody>
      </p:sp>
      <p:sp>
        <p:nvSpPr>
          <p:cNvPr id="26" name="Rectangle 25"/>
          <p:cNvSpPr/>
          <p:nvPr/>
        </p:nvSpPr>
        <p:spPr>
          <a:xfrm>
            <a:off x="1438336" y="2373456"/>
            <a:ext cx="1600141" cy="4308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defTabSz="914377">
              <a:defRPr/>
            </a:pPr>
            <a:r>
              <a:rPr lang="en-GB" sz="1067" dirty="0">
                <a:solidFill>
                  <a:prstClr val="black">
                    <a:lumMod val="65000"/>
                    <a:lumOff val="35000"/>
                  </a:prstClr>
                </a:solidFill>
                <a:cs typeface="Arial" panose="020B0604020202020204" pitchFamily="34" charset="0"/>
              </a:rPr>
              <a:t>LSM difference: 0.00% </a:t>
            </a:r>
          </a:p>
          <a:p>
            <a:pPr algn="ctr" defTabSz="914377">
              <a:defRPr/>
            </a:pPr>
            <a:r>
              <a:rPr lang="en-GB" sz="933" dirty="0">
                <a:solidFill>
                  <a:prstClr val="black">
                    <a:lumMod val="65000"/>
                    <a:lumOff val="35000"/>
                  </a:prstClr>
                </a:solidFill>
                <a:cs typeface="Arial" panose="020B0604020202020204" pitchFamily="34" charset="0"/>
              </a:rPr>
              <a:t>(–0.11 to 0.11)</a:t>
            </a:r>
          </a:p>
        </p:txBody>
      </p:sp>
      <p:sp>
        <p:nvSpPr>
          <p:cNvPr id="27" name="Rectangle 26"/>
          <p:cNvSpPr/>
          <p:nvPr/>
        </p:nvSpPr>
        <p:spPr>
          <a:xfrm>
            <a:off x="3141531" y="2373456"/>
            <a:ext cx="1597038" cy="4308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defTabSz="914377">
              <a:defRPr/>
            </a:pPr>
            <a:r>
              <a:rPr lang="en-GB" sz="1067" dirty="0">
                <a:solidFill>
                  <a:prstClr val="black">
                    <a:lumMod val="65000"/>
                    <a:lumOff val="35000"/>
                  </a:prstClr>
                </a:solidFill>
                <a:cs typeface="Arial" panose="020B0604020202020204" pitchFamily="34" charset="0"/>
              </a:rPr>
              <a:t>LSM difference: –0.01% </a:t>
            </a:r>
          </a:p>
          <a:p>
            <a:pPr algn="ctr" defTabSz="914377">
              <a:defRPr/>
            </a:pPr>
            <a:r>
              <a:rPr lang="en-GB" sz="933" dirty="0">
                <a:solidFill>
                  <a:prstClr val="black">
                    <a:lumMod val="65000"/>
                    <a:lumOff val="35000"/>
                  </a:prstClr>
                </a:solidFill>
                <a:cs typeface="Arial" panose="020B0604020202020204" pitchFamily="34" charset="0"/>
              </a:rPr>
              <a:t>(–0.14 to 0.12)</a:t>
            </a:r>
          </a:p>
        </p:txBody>
      </p:sp>
      <p:sp>
        <p:nvSpPr>
          <p:cNvPr id="28" name="Rectangle 27"/>
          <p:cNvSpPr/>
          <p:nvPr/>
        </p:nvSpPr>
        <p:spPr>
          <a:xfrm>
            <a:off x="4841628" y="2373456"/>
            <a:ext cx="1577200" cy="4308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defTabSz="914377">
              <a:defRPr/>
            </a:pPr>
            <a:r>
              <a:rPr lang="en-GB" sz="1067" dirty="0">
                <a:solidFill>
                  <a:prstClr val="black">
                    <a:lumMod val="65000"/>
                    <a:lumOff val="35000"/>
                  </a:prstClr>
                </a:solidFill>
                <a:cs typeface="Arial" panose="020B0604020202020204" pitchFamily="34" charset="0"/>
              </a:rPr>
              <a:t>LSM difference: 0.04% </a:t>
            </a:r>
          </a:p>
          <a:p>
            <a:pPr algn="ctr" defTabSz="914377">
              <a:defRPr/>
            </a:pPr>
            <a:r>
              <a:rPr lang="en-GB" sz="933" dirty="0">
                <a:solidFill>
                  <a:prstClr val="black">
                    <a:lumMod val="65000"/>
                    <a:lumOff val="35000"/>
                  </a:prstClr>
                </a:solidFill>
                <a:cs typeface="Arial" panose="020B0604020202020204" pitchFamily="34" charset="0"/>
              </a:rPr>
              <a:t>(–0.09 to 0.17)</a:t>
            </a:r>
          </a:p>
        </p:txBody>
      </p:sp>
      <p:sp>
        <p:nvSpPr>
          <p:cNvPr id="29" name="Rectangle 28"/>
          <p:cNvSpPr/>
          <p:nvPr/>
        </p:nvSpPr>
        <p:spPr>
          <a:xfrm>
            <a:off x="6521884" y="2373456"/>
            <a:ext cx="1587120" cy="4308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defTabSz="914377">
              <a:defRPr/>
            </a:pPr>
            <a:r>
              <a:rPr lang="en-GB" sz="1067" dirty="0">
                <a:solidFill>
                  <a:prstClr val="black">
                    <a:lumMod val="65000"/>
                    <a:lumOff val="35000"/>
                  </a:prstClr>
                </a:solidFill>
                <a:cs typeface="Arial" panose="020B0604020202020204" pitchFamily="34" charset="0"/>
              </a:rPr>
              <a:t>LSM difference: 0.10% </a:t>
            </a:r>
          </a:p>
          <a:p>
            <a:pPr algn="ctr" defTabSz="914377">
              <a:defRPr/>
            </a:pPr>
            <a:r>
              <a:rPr lang="en-GB" sz="933" dirty="0">
                <a:solidFill>
                  <a:prstClr val="black">
                    <a:lumMod val="65000"/>
                    <a:lumOff val="35000"/>
                  </a:prstClr>
                </a:solidFill>
                <a:cs typeface="Arial" panose="020B0604020202020204" pitchFamily="34" charset="0"/>
              </a:rPr>
              <a:t>(–0.08 to 0.27)</a:t>
            </a:r>
          </a:p>
        </p:txBody>
      </p:sp>
      <p:sp>
        <p:nvSpPr>
          <p:cNvPr id="30" name="Text Placeholder 3"/>
          <p:cNvSpPr txBox="1">
            <a:spLocks/>
          </p:cNvSpPr>
          <p:nvPr/>
        </p:nvSpPr>
        <p:spPr>
          <a:xfrm>
            <a:off x="5018086" y="5990167"/>
            <a:ext cx="3657602"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lumMod val="65000"/>
                  <a:lumOff val="35000"/>
                </a:prstClr>
              </a:solidFill>
            </a:endParaRPr>
          </a:p>
        </p:txBody>
      </p:sp>
      <p:sp>
        <p:nvSpPr>
          <p:cNvPr id="31" name="Text Placeholder 4"/>
          <p:cNvSpPr txBox="1">
            <a:spLocks/>
          </p:cNvSpPr>
          <p:nvPr/>
        </p:nvSpPr>
        <p:spPr>
          <a:xfrm>
            <a:off x="472443" y="6142567"/>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lumMod val="65000"/>
                  <a:lumOff val="35000"/>
                </a:prstClr>
              </a:solidFill>
            </a:endParaRPr>
          </a:p>
        </p:txBody>
      </p:sp>
      <p:sp>
        <p:nvSpPr>
          <p:cNvPr id="33" name="TextBox 32"/>
          <p:cNvSpPr txBox="1"/>
          <p:nvPr/>
        </p:nvSpPr>
        <p:spPr>
          <a:xfrm>
            <a:off x="3352800" y="6477000"/>
            <a:ext cx="23622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Rounded Rectangle 31"/>
          <p:cNvSpPr/>
          <p:nvPr/>
        </p:nvSpPr>
        <p:spPr>
          <a:xfrm>
            <a:off x="599402" y="367362"/>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Primary endpoint: Gla-300 non-inferior to </a:t>
            </a:r>
            <a:br>
              <a:rPr lang="en-US" sz="2400" b="1" kern="0">
                <a:solidFill>
                  <a:srgbClr val="FFFF00"/>
                </a:solidFill>
                <a:effectLst>
                  <a:outerShdw blurRad="38100" dist="38100" dir="2700000" algn="tl">
                    <a:srgbClr val="000000">
                      <a:alpha val="43137"/>
                    </a:srgbClr>
                  </a:outerShdw>
                </a:effectLst>
                <a:latin typeface="Calibri"/>
              </a:rPr>
            </a:br>
            <a:r>
              <a:rPr lang="en-US" sz="2400" b="1" kern="0">
                <a:solidFill>
                  <a:srgbClr val="FFFF00"/>
                </a:solidFill>
                <a:effectLst>
                  <a:outerShdw blurRad="38100" dist="38100" dir="2700000" algn="tl">
                    <a:srgbClr val="000000">
                      <a:alpha val="43137"/>
                    </a:srgbClr>
                  </a:outerShdw>
                </a:effectLst>
                <a:latin typeface="Calibri"/>
              </a:rPr>
              <a:t>Gla-100 in HbA1c change at Month 6, T2DM</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260129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1. </a:t>
            </a:r>
            <a:r>
              <a:rPr lang="en-GB" sz="900" dirty="0" smtClean="0"/>
              <a:t>Home PD, et al. Diabetes Care</a:t>
            </a:r>
            <a:endParaRPr lang="en-GB" sz="900" b="1" dirty="0" smtClean="0"/>
          </a:p>
          <a:p>
            <a:r>
              <a:rPr lang="en-GB" sz="900" dirty="0" smtClean="0"/>
              <a:t>2. </a:t>
            </a:r>
            <a:r>
              <a:rPr lang="en-GB" sz="900" dirty="0" err="1" smtClean="0"/>
              <a:t>Matsuhisa</a:t>
            </a:r>
            <a:r>
              <a:rPr lang="en-GB" sz="900" dirty="0" smtClean="0"/>
              <a:t> M, et al. EASD 2014;Abstract 975 </a:t>
            </a:r>
            <a:endParaRPr lang="en-GB" sz="900" dirty="0"/>
          </a:p>
        </p:txBody>
      </p:sp>
      <p:graphicFrame>
        <p:nvGraphicFramePr>
          <p:cNvPr id="19" name="Content Placeholder 8"/>
          <p:cNvGraphicFramePr>
            <a:graphicFrameLocks/>
          </p:cNvGraphicFramePr>
          <p:nvPr>
            <p:extLst>
              <p:ext uri="{D42A27DB-BD31-4B8C-83A1-F6EECF244321}">
                <p14:modId xmlns:p14="http://schemas.microsoft.com/office/powerpoint/2010/main" xmlns="" val="452915904"/>
              </p:ext>
            </p:extLst>
          </p:nvPr>
        </p:nvGraphicFramePr>
        <p:xfrm>
          <a:off x="1276247" y="2414790"/>
          <a:ext cx="6709287" cy="393521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bwMode="auto">
          <a:xfrm rot="16200000">
            <a:off x="-541608" y="4434501"/>
            <a:ext cx="3366245" cy="261610"/>
          </a:xfrm>
          <a:prstGeom prst="rect">
            <a:avLst/>
          </a:prstGeom>
          <a:noFill/>
        </p:spPr>
        <p:txBody>
          <a:bodyPr vert="horz" wrap="square">
            <a:spAutoFit/>
          </a:bodyPr>
          <a:lstStyle/>
          <a:p>
            <a:pPr algn="ctr" defTabSz="914377">
              <a:defRPr/>
            </a:pPr>
            <a:r>
              <a:rPr lang="en-US" sz="1100" dirty="0">
                <a:solidFill>
                  <a:srgbClr val="002060"/>
                </a:solidFill>
                <a:cs typeface="Arial" panose="020B0604020202020204" pitchFamily="34" charset="0"/>
              </a:rPr>
              <a:t>LSM HbA1c change from </a:t>
            </a:r>
            <a:r>
              <a:rPr lang="en-US" sz="1100" dirty="0" smtClean="0">
                <a:solidFill>
                  <a:srgbClr val="002060"/>
                </a:solidFill>
                <a:cs typeface="Arial" panose="020B0604020202020204" pitchFamily="34" charset="0"/>
              </a:rPr>
              <a:t>baseline</a:t>
            </a:r>
            <a:r>
              <a:rPr lang="en-US" sz="1100" dirty="0">
                <a:solidFill>
                  <a:srgbClr val="002060"/>
                </a:solidFill>
                <a:cs typeface="Arial" panose="020B0604020202020204" pitchFamily="34" charset="0"/>
              </a:rPr>
              <a:t> </a:t>
            </a:r>
            <a:r>
              <a:rPr lang="en-US" sz="1100" dirty="0" smtClean="0">
                <a:solidFill>
                  <a:srgbClr val="002060"/>
                </a:solidFill>
                <a:cs typeface="Arial" panose="020B0604020202020204" pitchFamily="34" charset="0"/>
              </a:rPr>
              <a:t>(%)</a:t>
            </a:r>
            <a:endParaRPr lang="en-US" sz="1100" dirty="0">
              <a:solidFill>
                <a:srgbClr val="002060"/>
              </a:solidFill>
              <a:cs typeface="Arial" panose="020B0604020202020204" pitchFamily="34" charset="0"/>
            </a:endParaRPr>
          </a:p>
        </p:txBody>
      </p:sp>
      <p:sp>
        <p:nvSpPr>
          <p:cNvPr id="15" name="Rectangle 30"/>
          <p:cNvSpPr>
            <a:spLocks noChangeArrowheads="1"/>
          </p:cNvSpPr>
          <p:nvPr/>
        </p:nvSpPr>
        <p:spPr bwMode="auto">
          <a:xfrm>
            <a:off x="7048981" y="5599317"/>
            <a:ext cx="144000" cy="192000"/>
          </a:xfrm>
          <a:prstGeom prst="rect">
            <a:avLst/>
          </a:prstGeom>
          <a:solidFill>
            <a:srgbClr val="0092D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00" kern="0">
              <a:solidFill>
                <a:srgbClr val="444492"/>
              </a:solidFill>
              <a:ea typeface="ＭＳ Ｐゴシック" charset="0"/>
              <a:cs typeface="Arial" panose="020B0604020202020204" pitchFamily="34" charset="0"/>
            </a:endParaRPr>
          </a:p>
        </p:txBody>
      </p:sp>
      <p:sp>
        <p:nvSpPr>
          <p:cNvPr id="16" name="TextBox 4"/>
          <p:cNvSpPr txBox="1">
            <a:spLocks noChangeArrowheads="1"/>
          </p:cNvSpPr>
          <p:nvPr/>
        </p:nvSpPr>
        <p:spPr bwMode="auto">
          <a:xfrm>
            <a:off x="7164497" y="5490161"/>
            <a:ext cx="821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srgbClr val="002060"/>
                </a:solidFill>
              </a:rPr>
              <a:t>Gla-100</a:t>
            </a:r>
            <a:endParaRPr lang="en-GB" altLang="en-US" sz="1400" baseline="30000" dirty="0">
              <a:solidFill>
                <a:srgbClr val="002060"/>
              </a:solidFill>
            </a:endParaRPr>
          </a:p>
        </p:txBody>
      </p:sp>
      <p:sp>
        <p:nvSpPr>
          <p:cNvPr id="18" name="TextBox 250"/>
          <p:cNvSpPr txBox="1">
            <a:spLocks noChangeArrowheads="1"/>
          </p:cNvSpPr>
          <p:nvPr/>
        </p:nvSpPr>
        <p:spPr bwMode="auto">
          <a:xfrm>
            <a:off x="6009101" y="5490161"/>
            <a:ext cx="821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srgbClr val="002060"/>
                </a:solidFill>
              </a:rPr>
              <a:t>Gla-300</a:t>
            </a:r>
          </a:p>
        </p:txBody>
      </p:sp>
      <p:sp>
        <p:nvSpPr>
          <p:cNvPr id="25" name="Rectangle 30"/>
          <p:cNvSpPr>
            <a:spLocks noChangeArrowheads="1"/>
          </p:cNvSpPr>
          <p:nvPr/>
        </p:nvSpPr>
        <p:spPr bwMode="auto">
          <a:xfrm>
            <a:off x="5900731" y="5599317"/>
            <a:ext cx="144000" cy="192000"/>
          </a:xfrm>
          <a:prstGeom prst="rect">
            <a:avLst/>
          </a:prstGeom>
          <a:solidFill>
            <a:srgbClr val="92D05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00" kern="0">
              <a:solidFill>
                <a:srgbClr val="444492"/>
              </a:solidFill>
              <a:ea typeface="ＭＳ Ｐゴシック" charset="0"/>
              <a:cs typeface="Arial" panose="020B0604020202020204" pitchFamily="34" charset="0"/>
            </a:endParaRPr>
          </a:p>
        </p:txBody>
      </p:sp>
      <p:sp>
        <p:nvSpPr>
          <p:cNvPr id="13" name="Rounded Rectangle 12"/>
          <p:cNvSpPr/>
          <p:nvPr/>
        </p:nvSpPr>
        <p:spPr>
          <a:xfrm>
            <a:off x="2681067" y="1909910"/>
            <a:ext cx="1509934"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pPr>
            <a:r>
              <a:rPr lang="en-GB" sz="1867" b="1" dirty="0">
                <a:solidFill>
                  <a:srgbClr val="FF0000"/>
                </a:solidFill>
                <a:cs typeface="Arial" panose="020B0604020202020204" pitchFamily="34" charset="0"/>
              </a:rPr>
              <a:t>EDITION 4</a:t>
            </a:r>
            <a:r>
              <a:rPr lang="en-GB" sz="1867" b="1" baseline="30000" dirty="0">
                <a:solidFill>
                  <a:srgbClr val="FF0000"/>
                </a:solidFill>
                <a:cs typeface="Arial" panose="020B0604020202020204" pitchFamily="34" charset="0"/>
              </a:rPr>
              <a:t>1</a:t>
            </a:r>
            <a:endParaRPr lang="en-US" sz="1867" b="1" baseline="30000" dirty="0">
              <a:solidFill>
                <a:srgbClr val="FF0000"/>
              </a:solidFill>
              <a:cs typeface="Arial" panose="020B0604020202020204" pitchFamily="34" charset="0"/>
            </a:endParaRPr>
          </a:p>
        </p:txBody>
      </p:sp>
      <p:sp>
        <p:nvSpPr>
          <p:cNvPr id="14" name="Rounded Rectangle 13"/>
          <p:cNvSpPr/>
          <p:nvPr/>
        </p:nvSpPr>
        <p:spPr>
          <a:xfrm>
            <a:off x="5807749" y="1909910"/>
            <a:ext cx="1659865" cy="430999"/>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lstStyle/>
          <a:p>
            <a:pPr algn="ctr" defTabSz="622284">
              <a:lnSpc>
                <a:spcPct val="90000"/>
              </a:lnSpc>
              <a:spcAft>
                <a:spcPct val="35000"/>
              </a:spcAft>
            </a:pPr>
            <a:r>
              <a:rPr lang="en-GB" sz="1867" b="1" dirty="0">
                <a:solidFill>
                  <a:srgbClr val="FF0000"/>
                </a:solidFill>
                <a:cs typeface="Arial" panose="020B0604020202020204" pitchFamily="34" charset="0"/>
              </a:rPr>
              <a:t>EDITION JP 1</a:t>
            </a:r>
            <a:r>
              <a:rPr lang="en-GB" sz="1867" b="1" baseline="30000" dirty="0">
                <a:solidFill>
                  <a:srgbClr val="FF0000"/>
                </a:solidFill>
                <a:cs typeface="Arial" panose="020B0604020202020204" pitchFamily="34" charset="0"/>
              </a:rPr>
              <a:t>2</a:t>
            </a:r>
            <a:endParaRPr lang="en-US" sz="1867" b="1" baseline="30000" dirty="0">
              <a:solidFill>
                <a:srgbClr val="FF0000"/>
              </a:solidFill>
              <a:cs typeface="Arial" panose="020B0604020202020204" pitchFamily="34" charset="0"/>
            </a:endParaRPr>
          </a:p>
        </p:txBody>
      </p:sp>
      <p:sp>
        <p:nvSpPr>
          <p:cNvPr id="30" name="Rectangle 29"/>
          <p:cNvSpPr/>
          <p:nvPr/>
        </p:nvSpPr>
        <p:spPr>
          <a:xfrm>
            <a:off x="2312274" y="2470755"/>
            <a:ext cx="1945805" cy="5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914377">
              <a:defRPr/>
            </a:pPr>
            <a:r>
              <a:rPr lang="en-GB" sz="1200" dirty="0">
                <a:solidFill>
                  <a:prstClr val="black">
                    <a:lumMod val="65000"/>
                    <a:lumOff val="35000"/>
                  </a:prstClr>
                </a:solidFill>
                <a:cs typeface="Arial" panose="020B0604020202020204" pitchFamily="34" charset="0"/>
              </a:rPr>
              <a:t>LSM difference: 0.04% </a:t>
            </a:r>
          </a:p>
          <a:p>
            <a:pPr algn="ctr" defTabSz="914377">
              <a:defRPr/>
            </a:pPr>
            <a:r>
              <a:rPr lang="en-GB" sz="1200" dirty="0">
                <a:solidFill>
                  <a:prstClr val="black">
                    <a:lumMod val="65000"/>
                    <a:lumOff val="35000"/>
                  </a:prstClr>
                </a:solidFill>
                <a:cs typeface="Arial" panose="020B0604020202020204" pitchFamily="34" charset="0"/>
              </a:rPr>
              <a:t>(–0.10, 0.19)</a:t>
            </a:r>
          </a:p>
        </p:txBody>
      </p:sp>
      <p:sp>
        <p:nvSpPr>
          <p:cNvPr id="31" name="Rectangle 30"/>
          <p:cNvSpPr/>
          <p:nvPr/>
        </p:nvSpPr>
        <p:spPr>
          <a:xfrm>
            <a:off x="5368676" y="2470755"/>
            <a:ext cx="1999041" cy="5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914377">
              <a:defRPr/>
            </a:pPr>
            <a:r>
              <a:rPr lang="en-GB" sz="1200" dirty="0">
                <a:solidFill>
                  <a:prstClr val="black">
                    <a:lumMod val="65000"/>
                    <a:lumOff val="35000"/>
                  </a:prstClr>
                </a:solidFill>
                <a:cs typeface="Arial" panose="020B0604020202020204" pitchFamily="34" charset="0"/>
              </a:rPr>
              <a:t>LSM difference: 0.13% </a:t>
            </a:r>
          </a:p>
          <a:p>
            <a:pPr algn="ctr" defTabSz="914377">
              <a:defRPr/>
            </a:pPr>
            <a:r>
              <a:rPr lang="en-GB" sz="1200" dirty="0">
                <a:solidFill>
                  <a:prstClr val="black">
                    <a:lumMod val="65000"/>
                    <a:lumOff val="35000"/>
                  </a:prstClr>
                </a:solidFill>
                <a:cs typeface="Arial" panose="020B0604020202020204" pitchFamily="34" charset="0"/>
              </a:rPr>
              <a:t>(–0.03, 0.29)</a:t>
            </a:r>
          </a:p>
        </p:txBody>
      </p:sp>
      <p:sp>
        <p:nvSpPr>
          <p:cNvPr id="17" name="Text Placeholder 3"/>
          <p:cNvSpPr txBox="1">
            <a:spLocks/>
          </p:cNvSpPr>
          <p:nvPr/>
        </p:nvSpPr>
        <p:spPr>
          <a:xfrm>
            <a:off x="5018086" y="6142567"/>
            <a:ext cx="365760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20" name="TextBox 19"/>
          <p:cNvSpPr txBox="1"/>
          <p:nvPr/>
        </p:nvSpPr>
        <p:spPr>
          <a:xfrm>
            <a:off x="3429000" y="6477000"/>
            <a:ext cx="22860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ounded Rectangle 20"/>
          <p:cNvSpPr/>
          <p:nvPr/>
        </p:nvSpPr>
        <p:spPr>
          <a:xfrm>
            <a:off x="533400" y="451949"/>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dirty="0">
                <a:solidFill>
                  <a:srgbClr val="FFFF00"/>
                </a:solidFill>
                <a:effectLst>
                  <a:outerShdw blurRad="38100" dist="38100" dir="2700000" algn="tl">
                    <a:srgbClr val="000000">
                      <a:alpha val="43137"/>
                    </a:srgbClr>
                  </a:outerShdw>
                </a:effectLst>
                <a:latin typeface="Calibri"/>
              </a:rPr>
              <a:t>Primary endpoint: Gla-300 non-inferior to </a:t>
            </a:r>
            <a:br>
              <a:rPr lang="en-US" sz="2400" b="1" kern="0" dirty="0">
                <a:solidFill>
                  <a:srgbClr val="FFFF00"/>
                </a:solidFill>
                <a:effectLst>
                  <a:outerShdw blurRad="38100" dist="38100" dir="2700000" algn="tl">
                    <a:srgbClr val="000000">
                      <a:alpha val="43137"/>
                    </a:srgbClr>
                  </a:outerShdw>
                </a:effectLst>
                <a:latin typeface="Calibri"/>
              </a:rPr>
            </a:br>
            <a:r>
              <a:rPr lang="en-US" sz="2400" b="1" kern="0" dirty="0">
                <a:solidFill>
                  <a:srgbClr val="FFFF00"/>
                </a:solidFill>
                <a:effectLst>
                  <a:outerShdw blurRad="38100" dist="38100" dir="2700000" algn="tl">
                    <a:srgbClr val="000000">
                      <a:alpha val="43137"/>
                    </a:srgbClr>
                  </a:outerShdw>
                </a:effectLst>
                <a:latin typeface="Calibri"/>
              </a:rPr>
              <a:t>Gla-100 in HbA1c change at Month 6, </a:t>
            </a:r>
            <a:r>
              <a:rPr lang="en-US" sz="2400" b="1" kern="0" dirty="0" smtClean="0">
                <a:solidFill>
                  <a:srgbClr val="FFFF00"/>
                </a:solidFill>
                <a:effectLst>
                  <a:outerShdw blurRad="38100" dist="38100" dir="2700000" algn="tl">
                    <a:srgbClr val="000000">
                      <a:alpha val="43137"/>
                    </a:srgbClr>
                  </a:outerShdw>
                </a:effectLst>
                <a:latin typeface="Calibri"/>
              </a:rPr>
              <a:t>T1DM</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283414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solidFill>
                <a:srgbClr val="002060"/>
              </a:solidFill>
            </a:endParaRPr>
          </a:p>
          <a:p>
            <a:r>
              <a:rPr lang="en-US" sz="2000" dirty="0" smtClean="0">
                <a:solidFill>
                  <a:srgbClr val="002060"/>
                </a:solidFill>
              </a:rPr>
              <a:t>Type 2 diabetes is progressive in nature and many people with the condition will inevitably require insulin therapy to attain and maintain adequate </a:t>
            </a:r>
            <a:r>
              <a:rPr lang="en-US" sz="2000" dirty="0" err="1" smtClean="0">
                <a:solidFill>
                  <a:srgbClr val="002060"/>
                </a:solidFill>
              </a:rPr>
              <a:t>glycaemic</a:t>
            </a:r>
            <a:r>
              <a:rPr lang="en-US" sz="2000" dirty="0" smtClean="0">
                <a:solidFill>
                  <a:srgbClr val="002060"/>
                </a:solidFill>
              </a:rPr>
              <a:t> control.</a:t>
            </a:r>
          </a:p>
          <a:p>
            <a:pPr marL="0" indent="0">
              <a:buNone/>
            </a:pPr>
            <a:endParaRPr lang="en-US" sz="2000" dirty="0" smtClean="0">
              <a:solidFill>
                <a:srgbClr val="002060"/>
              </a:solidFill>
            </a:endParaRPr>
          </a:p>
          <a:p>
            <a:r>
              <a:rPr lang="en-US" sz="2000" dirty="0">
                <a:solidFill>
                  <a:srgbClr val="002060"/>
                </a:solidFill>
              </a:rPr>
              <a:t>Manufacturers of insulin products </a:t>
            </a:r>
            <a:r>
              <a:rPr lang="en-US" sz="2000" dirty="0" smtClean="0">
                <a:solidFill>
                  <a:srgbClr val="002060"/>
                </a:solidFill>
              </a:rPr>
              <a:t>have </a:t>
            </a:r>
            <a:r>
              <a:rPr lang="en-US" sz="2000" dirty="0">
                <a:solidFill>
                  <a:srgbClr val="002060"/>
                </a:solidFill>
              </a:rPr>
              <a:t>long sought ways to modify </a:t>
            </a:r>
            <a:r>
              <a:rPr lang="en-US" sz="2000" dirty="0" smtClean="0">
                <a:solidFill>
                  <a:srgbClr val="002060"/>
                </a:solidFill>
              </a:rPr>
              <a:t>the absorption </a:t>
            </a:r>
            <a:r>
              <a:rPr lang="en-US" sz="2000" dirty="0">
                <a:solidFill>
                  <a:srgbClr val="002060"/>
                </a:solidFill>
              </a:rPr>
              <a:t>rate of exogenously administered </a:t>
            </a:r>
            <a:r>
              <a:rPr lang="en-US" sz="2000" dirty="0" err="1">
                <a:solidFill>
                  <a:srgbClr val="002060"/>
                </a:solidFill>
              </a:rPr>
              <a:t>insulins</a:t>
            </a:r>
            <a:r>
              <a:rPr lang="en-US" sz="2000" dirty="0">
                <a:solidFill>
                  <a:srgbClr val="002060"/>
                </a:solidFill>
              </a:rPr>
              <a:t> in an effort to better reproduce the </a:t>
            </a:r>
            <a:r>
              <a:rPr lang="en-US" sz="2000" dirty="0" smtClean="0">
                <a:solidFill>
                  <a:srgbClr val="002060"/>
                </a:solidFill>
              </a:rPr>
              <a:t>naturally occurring </a:t>
            </a:r>
            <a:r>
              <a:rPr lang="en-US" sz="2000" dirty="0">
                <a:solidFill>
                  <a:srgbClr val="002060"/>
                </a:solidFill>
              </a:rPr>
              <a:t>pharmacokinetics of endogenous insulin secretion</a:t>
            </a:r>
            <a:r>
              <a:rPr lang="en-US" sz="2000" dirty="0"/>
              <a:t>.</a:t>
            </a:r>
            <a:endParaRPr lang="en-US" sz="2000" dirty="0" smtClean="0"/>
          </a:p>
        </p:txBody>
      </p:sp>
      <p:sp>
        <p:nvSpPr>
          <p:cNvPr id="4" name="Rectangle 3"/>
          <p:cNvSpPr/>
          <p:nvPr/>
        </p:nvSpPr>
        <p:spPr>
          <a:xfrm>
            <a:off x="5638800" y="6324600"/>
            <a:ext cx="4572000" cy="246221"/>
          </a:xfrm>
          <a:prstGeom prst="rect">
            <a:avLst/>
          </a:prstGeom>
        </p:spPr>
        <p:txBody>
          <a:bodyPr>
            <a:spAutoFit/>
          </a:bodyPr>
          <a:lstStyle/>
          <a:p>
            <a:r>
              <a:rPr lang="pt-BR" sz="1000" i="1" dirty="0" smtClean="0"/>
              <a:t>Heise et al Diabetes </a:t>
            </a:r>
            <a:r>
              <a:rPr lang="pt-BR" sz="1000" i="1" dirty="0"/>
              <a:t>Obes Metab </a:t>
            </a:r>
            <a:r>
              <a:rPr lang="pt-BR" sz="1000" dirty="0"/>
              <a:t>2017; </a:t>
            </a:r>
            <a:r>
              <a:rPr lang="pt-BR" sz="1000" b="1" dirty="0"/>
              <a:t>19(1):</a:t>
            </a:r>
            <a:r>
              <a:rPr lang="pt-BR" sz="1000" dirty="0"/>
              <a:t>3–12</a:t>
            </a:r>
            <a:endParaRPr lang="it-IT" sz="1000" dirty="0"/>
          </a:p>
        </p:txBody>
      </p:sp>
      <p:sp>
        <p:nvSpPr>
          <p:cNvPr id="7" name="Rounded Rectangle 6"/>
          <p:cNvSpPr/>
          <p:nvPr/>
        </p:nvSpPr>
        <p:spPr>
          <a:xfrm>
            <a:off x="683568" y="228600"/>
            <a:ext cx="7776864" cy="958162"/>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ea typeface="+mj-ea"/>
                <a:cs typeface="+mj-cs"/>
              </a:rPr>
              <a:t>Introduction</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8" name="Rounded Rectangle 7"/>
          <p:cNvSpPr/>
          <p:nvPr/>
        </p:nvSpPr>
        <p:spPr>
          <a:xfrm>
            <a:off x="457200" y="1385193"/>
            <a:ext cx="8305800" cy="448220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Content Placeholder 4"/>
          <p:cNvGraphicFramePr>
            <a:graphicFrameLocks/>
          </p:cNvGraphicFramePr>
          <p:nvPr>
            <p:extLst/>
          </p:nvPr>
        </p:nvGraphicFramePr>
        <p:xfrm>
          <a:off x="250825" y="1371603"/>
          <a:ext cx="8677274" cy="2971799"/>
        </p:xfrm>
        <a:graphic>
          <a:graphicData uri="http://schemas.openxmlformats.org/drawingml/2006/table">
            <a:tbl>
              <a:tblPr firstRow="1" bandRow="1">
                <a:tableStyleId>{68D230F3-CF80-4859-8CE7-A43EE81993B5}</a:tableStyleId>
              </a:tblPr>
              <a:tblGrid>
                <a:gridCol w="2850602"/>
                <a:gridCol w="971112"/>
                <a:gridCol w="971112"/>
                <a:gridCol w="971112"/>
                <a:gridCol w="971112"/>
                <a:gridCol w="971112"/>
                <a:gridCol w="971112"/>
              </a:tblGrid>
              <a:tr h="344140">
                <a:tc rowSpan="2">
                  <a:txBody>
                    <a:bodyPr/>
                    <a:lstStyle/>
                    <a:p>
                      <a:pPr algn="ctr">
                        <a:lnSpc>
                          <a:spcPct val="100000"/>
                        </a:lnSpc>
                        <a:spcAft>
                          <a:spcPts val="0"/>
                        </a:spcAft>
                      </a:pPr>
                      <a:endParaRPr lang="en-US" sz="1600" b="1" dirty="0">
                        <a:solidFill>
                          <a:schemeClr val="bg1"/>
                        </a:solidFill>
                        <a:latin typeface="+mj-lt"/>
                        <a:cs typeface="Arial" panose="020B0604020202020204" pitchFamily="34" charset="0"/>
                      </a:endParaRPr>
                    </a:p>
                  </a:txBody>
                  <a:tcPr marL="36000" marR="36000" marT="45763" marB="45763" anchor="b">
                    <a:lnR w="12700" cap="flat" cmpd="sng" algn="ctr">
                      <a:noFill/>
                      <a:prstDash val="solid"/>
                      <a:round/>
                      <a:headEnd type="none" w="med" len="med"/>
                      <a:tailEnd type="none" w="med" len="med"/>
                    </a:lnR>
                    <a:solidFill>
                      <a:schemeClr val="tx2"/>
                    </a:solidFill>
                  </a:tcPr>
                </a:tc>
                <a:tc gridSpan="4">
                  <a:txBody>
                    <a:bodyPr/>
                    <a:lstStyle/>
                    <a:p>
                      <a:pPr algn="ctr">
                        <a:lnSpc>
                          <a:spcPct val="100000"/>
                        </a:lnSpc>
                        <a:spcAft>
                          <a:spcPts val="0"/>
                        </a:spcAft>
                      </a:pPr>
                      <a:r>
                        <a:rPr lang="en-US" sz="1600" b="1" dirty="0" smtClean="0">
                          <a:solidFill>
                            <a:srgbClr val="FFFF00"/>
                          </a:solidFill>
                          <a:latin typeface="+mj-lt"/>
                        </a:rPr>
                        <a:t>T2DM studies</a:t>
                      </a:r>
                      <a:endParaRPr lang="en-US" sz="1600" b="1" dirty="0">
                        <a:solidFill>
                          <a:srgbClr val="FFFF00"/>
                        </a:solidFill>
                        <a:latin typeface="+mj-lt"/>
                        <a:cs typeface="Arial" panose="020B0604020202020204" pitchFamily="34" charset="0"/>
                      </a:endParaRPr>
                    </a:p>
                  </a:txBody>
                  <a:tcPr marL="36000" marR="36000" marT="45763" marB="45763"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US" sz="1400" b="1" dirty="0">
                        <a:solidFill>
                          <a:schemeClr val="bg1"/>
                        </a:solidFill>
                      </a:endParaRPr>
                    </a:p>
                  </a:txBody>
                  <a:tcPr marL="91020" marR="91020" marT="45763" marB="45763" anchor="ctr">
                    <a:solidFill>
                      <a:schemeClr val="accent1"/>
                    </a:solidFill>
                  </a:tcPr>
                </a:tc>
                <a:tc hMerge="1">
                  <a:txBody>
                    <a:bodyPr/>
                    <a:lstStyle/>
                    <a:p>
                      <a:pPr algn="ctr"/>
                      <a:endParaRPr lang="en-US" sz="1400" b="1" dirty="0">
                        <a:solidFill>
                          <a:schemeClr val="bg1"/>
                        </a:solidFill>
                      </a:endParaRPr>
                    </a:p>
                  </a:txBody>
                  <a:tcPr marL="91020" marR="91020" marT="45763" marB="45763" anchor="ctr">
                    <a:solidFill>
                      <a:schemeClr val="accent1"/>
                    </a:solidFill>
                  </a:tcPr>
                </a:tc>
                <a:tc hMerge="1">
                  <a:txBody>
                    <a:bodyPr/>
                    <a:lstStyle/>
                    <a:p>
                      <a:pPr algn="ctr"/>
                      <a:endParaRPr lang="en-US" sz="1400" b="1" dirty="0">
                        <a:solidFill>
                          <a:schemeClr val="bg1"/>
                        </a:solidFill>
                      </a:endParaRPr>
                    </a:p>
                  </a:txBody>
                  <a:tcPr marL="91020" marR="91020" marT="45763" marB="45763" anchor="ctr">
                    <a:solidFill>
                      <a:schemeClr val="accent1"/>
                    </a:solidFill>
                  </a:tcPr>
                </a:tc>
                <a:tc gridSpan="2">
                  <a:txBody>
                    <a:bodyPr/>
                    <a:lstStyle/>
                    <a:p>
                      <a:pPr algn="ctr">
                        <a:lnSpc>
                          <a:spcPct val="100000"/>
                        </a:lnSpc>
                        <a:spcAft>
                          <a:spcPts val="0"/>
                        </a:spcAft>
                      </a:pPr>
                      <a:r>
                        <a:rPr lang="en-US" sz="1600" b="1" dirty="0" smtClean="0">
                          <a:solidFill>
                            <a:srgbClr val="FFFF00"/>
                          </a:solidFill>
                          <a:latin typeface="+mj-lt"/>
                        </a:rPr>
                        <a:t>T1DM</a:t>
                      </a:r>
                      <a:r>
                        <a:rPr lang="en-US" sz="1600" b="1" baseline="0" dirty="0" smtClean="0">
                          <a:solidFill>
                            <a:srgbClr val="FFFF00"/>
                          </a:solidFill>
                          <a:latin typeface="+mj-lt"/>
                        </a:rPr>
                        <a:t> studies</a:t>
                      </a:r>
                      <a:endParaRPr lang="en-US" sz="1600" b="1" dirty="0">
                        <a:solidFill>
                          <a:srgbClr val="FFFF00"/>
                        </a:solidFill>
                        <a:latin typeface="+mj-lt"/>
                        <a:cs typeface="Arial" panose="020B0604020202020204" pitchFamily="34" charset="0"/>
                      </a:endParaRPr>
                    </a:p>
                  </a:txBody>
                  <a:tcPr marL="36000" marR="36000" marT="45763" marB="45763" anchor="ctr">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68265" marR="68265" marT="34322" marB="34322" anchor="ctr"/>
                </a:tc>
              </a:tr>
              <a:tr h="1094799">
                <a:tc vMerge="1">
                  <a:txBody>
                    <a:bodyPr/>
                    <a:lstStyle/>
                    <a:p>
                      <a:pPr algn="ctr"/>
                      <a:endParaRPr lang="en-US" sz="1400" b="1" dirty="0">
                        <a:solidFill>
                          <a:schemeClr val="bg1"/>
                        </a:solidFill>
                      </a:endParaRPr>
                    </a:p>
                  </a:txBody>
                  <a:tcPr marL="91020" marR="91020" marT="45763" marB="45763" anchor="ctr">
                    <a:solidFill>
                      <a:schemeClr val="accent2"/>
                    </a:solidFill>
                  </a:tcPr>
                </a:tc>
                <a:tc>
                  <a:txBody>
                    <a:bodyPr/>
                    <a:lstStyle/>
                    <a:p>
                      <a:pPr algn="ctr" defTabSz="622300">
                        <a:lnSpc>
                          <a:spcPct val="100000"/>
                        </a:lnSpc>
                        <a:spcAft>
                          <a:spcPts val="0"/>
                        </a:spcAft>
                        <a:defRPr/>
                      </a:pPr>
                      <a:r>
                        <a:rPr lang="en-GB" sz="1600" b="1" dirty="0" smtClean="0">
                          <a:solidFill>
                            <a:schemeClr val="bg1"/>
                          </a:solidFill>
                          <a:latin typeface="+mj-lt"/>
                        </a:rPr>
                        <a:t>EDITION 1</a:t>
                      </a:r>
                      <a:r>
                        <a:rPr lang="en-GB" sz="1600" b="1" baseline="30000" dirty="0" smtClean="0">
                          <a:solidFill>
                            <a:schemeClr val="bg1"/>
                          </a:solidFill>
                          <a:latin typeface="+mj-lt"/>
                        </a:rPr>
                        <a:t>1</a:t>
                      </a:r>
                    </a:p>
                  </a:txBody>
                  <a:tcPr marL="36000" marR="36000" marT="45763" marB="45763"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solidFill>
                  </a:tcPr>
                </a:tc>
                <a:tc>
                  <a:txBody>
                    <a:bodyPr/>
                    <a:lstStyle/>
                    <a:p>
                      <a:pPr algn="ctr">
                        <a:lnSpc>
                          <a:spcPct val="100000"/>
                        </a:lnSpc>
                        <a:spcAft>
                          <a:spcPts val="0"/>
                        </a:spcAft>
                      </a:pPr>
                      <a:r>
                        <a:rPr lang="en-US" sz="1600" b="1" dirty="0" smtClean="0">
                          <a:solidFill>
                            <a:schemeClr val="bg1"/>
                          </a:solidFill>
                          <a:latin typeface="+mj-lt"/>
                        </a:rPr>
                        <a:t>EDITION</a:t>
                      </a:r>
                      <a:r>
                        <a:rPr lang="en-US" sz="1600" b="1" baseline="0" dirty="0" smtClean="0">
                          <a:solidFill>
                            <a:schemeClr val="bg1"/>
                          </a:solidFill>
                          <a:latin typeface="+mj-lt"/>
                        </a:rPr>
                        <a:t> </a:t>
                      </a:r>
                      <a:r>
                        <a:rPr lang="en-US" sz="1600" b="1" dirty="0" smtClean="0">
                          <a:solidFill>
                            <a:schemeClr val="bg1"/>
                          </a:solidFill>
                          <a:latin typeface="+mj-lt"/>
                        </a:rPr>
                        <a:t>2</a:t>
                      </a:r>
                      <a:r>
                        <a:rPr lang="en-US" sz="1600" b="1" baseline="30000" dirty="0" smtClean="0">
                          <a:solidFill>
                            <a:schemeClr val="bg1"/>
                          </a:solidFill>
                          <a:latin typeface="+mj-lt"/>
                        </a:rPr>
                        <a:t>2</a:t>
                      </a:r>
                    </a:p>
                  </a:txBody>
                  <a:tcPr marL="36000" marR="36000" marT="45763" marB="45763" anchor="b">
                    <a:lnT w="12700" cap="flat" cmpd="sng" algn="ctr">
                      <a:solidFill>
                        <a:schemeClr val="bg1"/>
                      </a:solidFill>
                      <a:prstDash val="solid"/>
                      <a:round/>
                      <a:headEnd type="none" w="med" len="med"/>
                      <a:tailEnd type="none" w="med" len="med"/>
                    </a:lnT>
                    <a:solidFill>
                      <a:schemeClr val="tx2"/>
                    </a:solidFill>
                  </a:tcPr>
                </a:tc>
                <a:tc>
                  <a:txBody>
                    <a:bodyPr/>
                    <a:lstStyle/>
                    <a:p>
                      <a:pPr algn="ctr">
                        <a:lnSpc>
                          <a:spcPct val="100000"/>
                        </a:lnSpc>
                        <a:spcAft>
                          <a:spcPts val="0"/>
                        </a:spcAft>
                      </a:pPr>
                      <a:r>
                        <a:rPr lang="en-US" sz="1600" b="1" dirty="0" smtClean="0">
                          <a:solidFill>
                            <a:schemeClr val="bg1"/>
                          </a:solidFill>
                          <a:latin typeface="+mj-lt"/>
                        </a:rPr>
                        <a:t>EDITION</a:t>
                      </a:r>
                      <a:r>
                        <a:rPr lang="en-US" sz="1600" b="1" baseline="0" dirty="0" smtClean="0">
                          <a:solidFill>
                            <a:schemeClr val="bg1"/>
                          </a:solidFill>
                          <a:latin typeface="+mj-lt"/>
                        </a:rPr>
                        <a:t> </a:t>
                      </a:r>
                      <a:r>
                        <a:rPr lang="en-US" sz="1600" b="1" dirty="0" smtClean="0">
                          <a:solidFill>
                            <a:schemeClr val="bg1"/>
                          </a:solidFill>
                          <a:latin typeface="+mj-lt"/>
                        </a:rPr>
                        <a:t>3</a:t>
                      </a:r>
                      <a:r>
                        <a:rPr lang="en-US" sz="1600" b="1" baseline="30000" dirty="0" smtClean="0">
                          <a:solidFill>
                            <a:schemeClr val="bg1"/>
                          </a:solidFill>
                          <a:latin typeface="+mj-lt"/>
                        </a:rPr>
                        <a:t>3</a:t>
                      </a:r>
                    </a:p>
                  </a:txBody>
                  <a:tcPr marL="36000" marR="36000" marT="45763" marB="45763" anchor="b">
                    <a:lnT w="12700" cap="flat" cmpd="sng" algn="ctr">
                      <a:solidFill>
                        <a:schemeClr val="bg1"/>
                      </a:solidFill>
                      <a:prstDash val="solid"/>
                      <a:round/>
                      <a:headEnd type="none" w="med" len="med"/>
                      <a:tailEnd type="none" w="med" len="med"/>
                    </a:lnT>
                    <a:solidFill>
                      <a:schemeClr val="tx2"/>
                    </a:solidFill>
                  </a:tcPr>
                </a:tc>
                <a:tc>
                  <a:txBody>
                    <a:bodyPr/>
                    <a:lstStyle/>
                    <a:p>
                      <a:pPr algn="ctr">
                        <a:lnSpc>
                          <a:spcPct val="100000"/>
                        </a:lnSpc>
                        <a:spcAft>
                          <a:spcPts val="0"/>
                        </a:spcAft>
                      </a:pPr>
                      <a:endParaRPr lang="en-US" sz="1600" b="1" dirty="0" smtClean="0">
                        <a:solidFill>
                          <a:schemeClr val="bg1"/>
                        </a:solidFill>
                        <a:latin typeface="+mj-lt"/>
                      </a:endParaRPr>
                    </a:p>
                    <a:p>
                      <a:pPr algn="ctr">
                        <a:lnSpc>
                          <a:spcPct val="100000"/>
                        </a:lnSpc>
                        <a:spcAft>
                          <a:spcPts val="0"/>
                        </a:spcAft>
                      </a:pPr>
                      <a:r>
                        <a:rPr lang="en-US" sz="1600" b="1" dirty="0" smtClean="0">
                          <a:solidFill>
                            <a:schemeClr val="bg1"/>
                          </a:solidFill>
                          <a:latin typeface="+mj-lt"/>
                        </a:rPr>
                        <a:t>EDITION     JP 2</a:t>
                      </a:r>
                      <a:r>
                        <a:rPr lang="en-US" sz="1600" b="1" baseline="30000" dirty="0" smtClean="0">
                          <a:solidFill>
                            <a:schemeClr val="bg1"/>
                          </a:solidFill>
                          <a:latin typeface="+mj-lt"/>
                        </a:rPr>
                        <a:t>4</a:t>
                      </a:r>
                    </a:p>
                    <a:p>
                      <a:pPr algn="ctr">
                        <a:lnSpc>
                          <a:spcPct val="100000"/>
                        </a:lnSpc>
                        <a:spcAft>
                          <a:spcPts val="0"/>
                        </a:spcAft>
                      </a:pPr>
                      <a:endParaRPr lang="en-US" sz="1600" b="1" dirty="0">
                        <a:solidFill>
                          <a:schemeClr val="bg1"/>
                        </a:solidFill>
                        <a:latin typeface="+mj-lt"/>
                        <a:cs typeface="Arial" panose="020B0604020202020204" pitchFamily="34" charset="0"/>
                      </a:endParaRPr>
                    </a:p>
                  </a:txBody>
                  <a:tcPr marL="36000" marR="36000" marT="45763" marB="45763" anchor="b">
                    <a:lnT w="12700" cap="flat" cmpd="sng" algn="ctr">
                      <a:solidFill>
                        <a:schemeClr val="bg1"/>
                      </a:solidFill>
                      <a:prstDash val="solid"/>
                      <a:round/>
                      <a:headEnd type="none" w="med" len="med"/>
                      <a:tailEnd type="none" w="med" len="med"/>
                    </a:lnT>
                    <a:solidFill>
                      <a:schemeClr val="tx2"/>
                    </a:solidFill>
                  </a:tcPr>
                </a:tc>
                <a:tc>
                  <a:txBody>
                    <a:bodyPr/>
                    <a:lstStyle/>
                    <a:p>
                      <a:pPr algn="ctr">
                        <a:lnSpc>
                          <a:spcPct val="100000"/>
                        </a:lnSpc>
                        <a:spcAft>
                          <a:spcPts val="0"/>
                        </a:spcAft>
                      </a:pPr>
                      <a:r>
                        <a:rPr lang="en-US" sz="1600" b="1" dirty="0" smtClean="0">
                          <a:solidFill>
                            <a:schemeClr val="bg1"/>
                          </a:solidFill>
                          <a:latin typeface="+mj-lt"/>
                        </a:rPr>
                        <a:t>EDITION 4</a:t>
                      </a:r>
                      <a:r>
                        <a:rPr lang="en-US" sz="1600" b="1" baseline="30000" dirty="0" smtClean="0">
                          <a:solidFill>
                            <a:schemeClr val="bg1"/>
                          </a:solidFill>
                          <a:latin typeface="+mj-lt"/>
                        </a:rPr>
                        <a:t>5</a:t>
                      </a:r>
                      <a:endParaRPr lang="en-US" sz="1600" b="1" dirty="0" smtClean="0">
                        <a:solidFill>
                          <a:schemeClr val="bg1"/>
                        </a:solidFill>
                        <a:latin typeface="+mj-lt"/>
                        <a:cs typeface="Arial" panose="020B0604020202020204" pitchFamily="34" charset="0"/>
                      </a:endParaRPr>
                    </a:p>
                  </a:txBody>
                  <a:tcPr marL="36000" marR="36000" marT="45763" marB="45763" anchor="b">
                    <a:lnT w="12700" cap="flat" cmpd="sng" algn="ctr">
                      <a:solidFill>
                        <a:schemeClr val="bg1"/>
                      </a:solidFill>
                      <a:prstDash val="solid"/>
                      <a:round/>
                      <a:headEnd type="none" w="med" len="med"/>
                      <a:tailEnd type="none" w="med" len="med"/>
                    </a:lnT>
                    <a:solidFill>
                      <a:schemeClr val="tx2"/>
                    </a:solidFill>
                  </a:tcPr>
                </a:tc>
                <a:tc>
                  <a:txBody>
                    <a:bodyPr/>
                    <a:lstStyle/>
                    <a:p>
                      <a:pPr algn="ctr">
                        <a:lnSpc>
                          <a:spcPct val="100000"/>
                        </a:lnSpc>
                        <a:spcAft>
                          <a:spcPts val="0"/>
                        </a:spcAft>
                      </a:pPr>
                      <a:r>
                        <a:rPr lang="en-US" sz="1600" b="1" dirty="0" smtClean="0">
                          <a:solidFill>
                            <a:schemeClr val="bg1"/>
                          </a:solidFill>
                          <a:latin typeface="+mj-lt"/>
                        </a:rPr>
                        <a:t>EDITION     JP 1</a:t>
                      </a:r>
                      <a:r>
                        <a:rPr lang="en-US" sz="1600" b="1" baseline="30000" dirty="0" smtClean="0">
                          <a:solidFill>
                            <a:schemeClr val="bg1"/>
                          </a:solidFill>
                          <a:latin typeface="+mj-lt"/>
                        </a:rPr>
                        <a:t>6</a:t>
                      </a:r>
                      <a:endParaRPr lang="en-US" sz="1600" b="1" dirty="0">
                        <a:solidFill>
                          <a:schemeClr val="bg1"/>
                        </a:solidFill>
                        <a:latin typeface="+mj-lt"/>
                        <a:cs typeface="Arial" panose="020B0604020202020204" pitchFamily="34" charset="0"/>
                      </a:endParaRPr>
                    </a:p>
                  </a:txBody>
                  <a:tcPr marL="36000" marR="36000" marT="45763" marB="45763" anchor="b">
                    <a:lnT w="12700" cap="flat" cmpd="sng" algn="ctr">
                      <a:solidFill>
                        <a:schemeClr val="bg1"/>
                      </a:solidFill>
                      <a:prstDash val="solid"/>
                      <a:round/>
                      <a:headEnd type="none" w="med" len="med"/>
                      <a:tailEnd type="none" w="med" len="med"/>
                    </a:lnT>
                    <a:solidFill>
                      <a:schemeClr val="tx2"/>
                    </a:solidFill>
                  </a:tcPr>
                </a:tc>
              </a:tr>
              <a:tr h="344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solidFill>
                            <a:srgbClr val="002060"/>
                          </a:solidFill>
                          <a:latin typeface="+mj-lt"/>
                        </a:rPr>
                        <a:t>Mean weight (kg)</a:t>
                      </a:r>
                      <a:endParaRPr lang="en-US" sz="1400" b="1" dirty="0" smtClean="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106</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98</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95</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67</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82</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63</a:t>
                      </a:r>
                      <a:endParaRPr lang="en-US" sz="1400" dirty="0">
                        <a:solidFill>
                          <a:srgbClr val="002060"/>
                        </a:solidFill>
                        <a:latin typeface="+mj-lt"/>
                        <a:cs typeface="Arial" panose="020B0604020202020204" pitchFamily="34" charset="0"/>
                      </a:endParaRPr>
                    </a:p>
                  </a:txBody>
                  <a:tcPr marL="36000" marR="36000" marT="45763" marB="45763" anchor="ctr"/>
                </a:tc>
              </a:tr>
              <a:tr h="594360">
                <a:tc>
                  <a:txBody>
                    <a:bodyPr/>
                    <a:lstStyle/>
                    <a:p>
                      <a:pPr algn="l">
                        <a:spcAft>
                          <a:spcPts val="0"/>
                        </a:spcAft>
                      </a:pPr>
                      <a:r>
                        <a:rPr lang="en-US" sz="1400" dirty="0" smtClean="0">
                          <a:solidFill>
                            <a:srgbClr val="002060"/>
                          </a:solidFill>
                          <a:latin typeface="+mj-lt"/>
                        </a:rPr>
                        <a:t>Mean insulin</a:t>
                      </a:r>
                      <a:r>
                        <a:rPr lang="en-US" sz="1400" baseline="0" dirty="0" smtClean="0">
                          <a:solidFill>
                            <a:srgbClr val="002060"/>
                          </a:solidFill>
                          <a:latin typeface="+mj-lt"/>
                        </a:rPr>
                        <a:t> dose for </a:t>
                      </a:r>
                      <a:r>
                        <a:rPr lang="en-US" sz="1400" dirty="0" smtClean="0">
                          <a:solidFill>
                            <a:srgbClr val="002060"/>
                          </a:solidFill>
                          <a:latin typeface="+mj-lt"/>
                        </a:rPr>
                        <a:t>Gla-300 (U/kg)</a:t>
                      </a:r>
                      <a:endParaRPr lang="en-US" sz="1400" b="1"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0.98</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0.93</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0.62</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0.35</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0.47</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0.36</a:t>
                      </a:r>
                      <a:endParaRPr lang="en-US" sz="1400" dirty="0">
                        <a:solidFill>
                          <a:srgbClr val="002060"/>
                        </a:solidFill>
                        <a:latin typeface="+mj-lt"/>
                        <a:cs typeface="Arial" panose="020B0604020202020204" pitchFamily="34" charset="0"/>
                      </a:endParaRPr>
                    </a:p>
                  </a:txBody>
                  <a:tcPr marL="36000" marR="36000" marT="45763" marB="45763" anchor="ctr"/>
                </a:tc>
              </a:tr>
              <a:tr h="594360">
                <a:tc>
                  <a:txBody>
                    <a:bodyPr/>
                    <a:lstStyle/>
                    <a:p>
                      <a:pPr algn="l">
                        <a:spcAft>
                          <a:spcPts val="0"/>
                        </a:spcAft>
                      </a:pPr>
                      <a:r>
                        <a:rPr lang="en-US" sz="1400" dirty="0" smtClean="0">
                          <a:solidFill>
                            <a:srgbClr val="002060"/>
                          </a:solidFill>
                          <a:latin typeface="+mj-lt"/>
                        </a:rPr>
                        <a:t>Mean insulin dose for Gla-100 (U/kg)</a:t>
                      </a:r>
                      <a:endParaRPr lang="en-US" sz="1400" b="1"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0.88</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0.85</a:t>
                      </a:r>
                      <a:endParaRPr lang="en-US" sz="1400" dirty="0" smtClean="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0.53</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0.30</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0.40</a:t>
                      </a:r>
                      <a:endParaRPr lang="en-US" sz="1400" dirty="0">
                        <a:solidFill>
                          <a:srgbClr val="002060"/>
                        </a:solidFill>
                        <a:latin typeface="+mj-lt"/>
                        <a:cs typeface="Arial" panose="020B0604020202020204" pitchFamily="34" charset="0"/>
                      </a:endParaRPr>
                    </a:p>
                  </a:txBody>
                  <a:tcPr marL="36000" marR="36000" marT="45763" marB="45763" anchor="ctr"/>
                </a:tc>
                <a:tc>
                  <a:txBody>
                    <a:bodyPr/>
                    <a:lstStyle/>
                    <a:p>
                      <a:pPr algn="ctr">
                        <a:spcAft>
                          <a:spcPts val="0"/>
                        </a:spcAft>
                      </a:pPr>
                      <a:r>
                        <a:rPr lang="en-US" sz="1400" dirty="0" smtClean="0">
                          <a:solidFill>
                            <a:srgbClr val="002060"/>
                          </a:solidFill>
                          <a:latin typeface="+mj-lt"/>
                        </a:rPr>
                        <a:t>0.29</a:t>
                      </a:r>
                      <a:endParaRPr lang="en-US" sz="1400" dirty="0">
                        <a:solidFill>
                          <a:srgbClr val="002060"/>
                        </a:solidFill>
                        <a:latin typeface="+mj-lt"/>
                        <a:cs typeface="Arial" panose="020B0604020202020204" pitchFamily="34" charset="0"/>
                      </a:endParaRPr>
                    </a:p>
                  </a:txBody>
                  <a:tcPr marL="36000" marR="36000" marT="45763" marB="45763" anchor="ctr"/>
                </a:tc>
              </a:tr>
            </a:tbl>
          </a:graphicData>
        </a:graphic>
      </p:graphicFrame>
      <p:sp>
        <p:nvSpPr>
          <p:cNvPr id="2" name="Content Placeholder 1"/>
          <p:cNvSpPr>
            <a:spLocks noGrp="1"/>
          </p:cNvSpPr>
          <p:nvPr>
            <p:ph idx="1"/>
          </p:nvPr>
        </p:nvSpPr>
        <p:spPr>
          <a:xfrm>
            <a:off x="228602" y="4502785"/>
            <a:ext cx="8677275" cy="2050441"/>
          </a:xfrm>
        </p:spPr>
        <p:txBody>
          <a:bodyPr/>
          <a:lstStyle/>
          <a:p>
            <a:pPr>
              <a:spcAft>
                <a:spcPts val="1600"/>
              </a:spcAft>
            </a:pPr>
            <a:r>
              <a:rPr lang="en-US" sz="1400" dirty="0">
                <a:solidFill>
                  <a:srgbClr val="002060"/>
                </a:solidFill>
              </a:rPr>
              <a:t>This increase is likely to reflect the more prolonged absorption of Gla-300 from the more compact </a:t>
            </a:r>
            <a:r>
              <a:rPr lang="en-US" sz="1400" dirty="0" smtClean="0">
                <a:solidFill>
                  <a:srgbClr val="002060"/>
                </a:solidFill>
              </a:rPr>
              <a:t>SC </a:t>
            </a:r>
            <a:r>
              <a:rPr lang="en-US" sz="1400" dirty="0">
                <a:solidFill>
                  <a:srgbClr val="002060"/>
                </a:solidFill>
              </a:rPr>
              <a:t>depot, as seen in the PK studies, which might result in lower bioavailability secondary to longer exposure to tissue peptidases</a:t>
            </a:r>
          </a:p>
          <a:p>
            <a:r>
              <a:rPr lang="en-US" sz="1400" dirty="0">
                <a:solidFill>
                  <a:srgbClr val="002060"/>
                </a:solidFill>
              </a:rPr>
              <a:t>The circulating molecule after SC Gla-300 and Gla-100 injection is the same, </a:t>
            </a:r>
            <a:r>
              <a:rPr lang="en-GB" sz="1400" dirty="0">
                <a:solidFill>
                  <a:srgbClr val="002060"/>
                </a:solidFill>
              </a:rPr>
              <a:t>resulting the same </a:t>
            </a:r>
            <a:r>
              <a:rPr lang="en-GB" sz="1400" dirty="0" smtClean="0">
                <a:solidFill>
                  <a:srgbClr val="002060"/>
                </a:solidFill>
              </a:rPr>
              <a:t>glucose-lowering </a:t>
            </a:r>
            <a:r>
              <a:rPr lang="en-GB" sz="1400" dirty="0">
                <a:solidFill>
                  <a:srgbClr val="002060"/>
                </a:solidFill>
              </a:rPr>
              <a:t>action at receptor level – </a:t>
            </a:r>
            <a:r>
              <a:rPr lang="en-US" sz="1400" dirty="0">
                <a:solidFill>
                  <a:srgbClr val="002060"/>
                </a:solidFill>
              </a:rPr>
              <a:t>so cannot explain differences in dose requirement </a:t>
            </a:r>
            <a:endParaRPr lang="en-GB" sz="1400" dirty="0">
              <a:solidFill>
                <a:srgbClr val="002060"/>
              </a:solidFill>
            </a:endParaRPr>
          </a:p>
        </p:txBody>
      </p:sp>
      <p:sp>
        <p:nvSpPr>
          <p:cNvPr id="7" name="Text Placeholder 6"/>
          <p:cNvSpPr>
            <a:spLocks noGrp="1"/>
          </p:cNvSpPr>
          <p:nvPr>
            <p:ph type="body" sz="quarter" idx="10"/>
          </p:nvPr>
        </p:nvSpPr>
        <p:spPr>
          <a:xfrm>
            <a:off x="2133605" y="5867400"/>
            <a:ext cx="6934199" cy="701493"/>
          </a:xfrm>
        </p:spPr>
        <p:txBody>
          <a:bodyPr/>
          <a:lstStyle/>
          <a:p>
            <a:r>
              <a:rPr lang="en-US" sz="1000" dirty="0" smtClean="0"/>
              <a:t>1</a:t>
            </a:r>
            <a:r>
              <a:rPr lang="en-US" sz="800" dirty="0" smtClean="0"/>
              <a:t>. Riddle MC, et al. </a:t>
            </a:r>
            <a:r>
              <a:rPr lang="en-CA" sz="800" dirty="0" smtClean="0"/>
              <a:t>Diabetes Care 2014;37(10):2755</a:t>
            </a:r>
            <a:r>
              <a:rPr lang="en-US" sz="800" dirty="0" smtClean="0"/>
              <a:t>–</a:t>
            </a:r>
            <a:r>
              <a:rPr lang="en-CA" sz="800" dirty="0" smtClean="0"/>
              <a:t>62; 2. </a:t>
            </a:r>
            <a:r>
              <a:rPr lang="en-US" sz="800" dirty="0" err="1" smtClean="0"/>
              <a:t>Yki-Järvinen</a:t>
            </a:r>
            <a:r>
              <a:rPr lang="en-US" sz="800" dirty="0" smtClean="0"/>
              <a:t> H, et al. </a:t>
            </a:r>
            <a:r>
              <a:rPr lang="en-CA" sz="800" dirty="0" smtClean="0"/>
              <a:t>Diabetes Care 2014</a:t>
            </a:r>
            <a:r>
              <a:rPr lang="en-US" sz="800" dirty="0" smtClean="0"/>
              <a:t>;37(12):3235–43 </a:t>
            </a:r>
            <a:br>
              <a:rPr lang="en-US" sz="800" dirty="0" smtClean="0"/>
            </a:br>
            <a:r>
              <a:rPr lang="en-US" sz="800" dirty="0" smtClean="0"/>
              <a:t>3.  </a:t>
            </a:r>
            <a:r>
              <a:rPr lang="en-US" sz="800" dirty="0" err="1" smtClean="0"/>
              <a:t>Bolli</a:t>
            </a:r>
            <a:r>
              <a:rPr lang="en-US" sz="800" dirty="0" smtClean="0"/>
              <a:t> GB, et al. </a:t>
            </a:r>
            <a:r>
              <a:rPr lang="en-CA" sz="800" dirty="0" smtClean="0"/>
              <a:t>Diabetes </a:t>
            </a:r>
            <a:r>
              <a:rPr lang="en-CA" sz="800" dirty="0" err="1" smtClean="0"/>
              <a:t>Obes</a:t>
            </a:r>
            <a:r>
              <a:rPr lang="en-CA" sz="800" dirty="0" smtClean="0"/>
              <a:t> </a:t>
            </a:r>
            <a:r>
              <a:rPr lang="en-CA" sz="800" dirty="0" err="1" smtClean="0"/>
              <a:t>Metab</a:t>
            </a:r>
            <a:r>
              <a:rPr lang="en-CA" sz="800" dirty="0" smtClean="0"/>
              <a:t> 2015</a:t>
            </a:r>
            <a:r>
              <a:rPr lang="en-US" sz="800" dirty="0" smtClean="0"/>
              <a:t>;17(4):386–94;4. </a:t>
            </a:r>
            <a:r>
              <a:rPr lang="fr-FR" sz="800" dirty="0" err="1" smtClean="0"/>
              <a:t>Terauchi</a:t>
            </a:r>
            <a:r>
              <a:rPr lang="fr-FR" sz="800" dirty="0" smtClean="0"/>
              <a:t> Y, et al. </a:t>
            </a:r>
            <a:r>
              <a:rPr lang="pt-BR" sz="800" dirty="0" smtClean="0"/>
              <a:t>ADA 2014;</a:t>
            </a:r>
            <a:r>
              <a:rPr lang="en-US" sz="800" dirty="0" smtClean="0"/>
              <a:t>Abstract 94-LB</a:t>
            </a:r>
          </a:p>
          <a:p>
            <a:r>
              <a:rPr lang="en-GB" sz="800" dirty="0" smtClean="0"/>
              <a:t>5. Home PD, et al. Diabetes Care 2015;ePub Jun 17:pii: dc150249; 6. </a:t>
            </a:r>
            <a:r>
              <a:rPr lang="en-GB" sz="800" dirty="0" err="1" smtClean="0"/>
              <a:t>Matsuhisa</a:t>
            </a:r>
            <a:r>
              <a:rPr lang="en-GB" sz="800" dirty="0" smtClean="0"/>
              <a:t> M, et al. EASD 2014;Abstract 975 </a:t>
            </a:r>
            <a:r>
              <a:rPr lang="en-US" sz="800" dirty="0" smtClean="0"/>
              <a:t> </a:t>
            </a:r>
            <a:endParaRPr lang="en-CA" sz="800" dirty="0"/>
          </a:p>
        </p:txBody>
      </p:sp>
      <p:sp>
        <p:nvSpPr>
          <p:cNvPr id="10" name="Text Placeholder 3"/>
          <p:cNvSpPr txBox="1">
            <a:spLocks/>
          </p:cNvSpPr>
          <p:nvPr/>
        </p:nvSpPr>
        <p:spPr>
          <a:xfrm>
            <a:off x="2960917" y="6174017"/>
            <a:ext cx="5714774"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28594" indent="-228594">
              <a:buFontTx/>
              <a:buAutoNum type="arabicPeriod"/>
            </a:pPr>
            <a:endParaRPr lang="en-CA" sz="1067" dirty="0">
              <a:solidFill>
                <a:prstClr val="black"/>
              </a:solidFill>
            </a:endParaRPr>
          </a:p>
        </p:txBody>
      </p:sp>
      <p:sp>
        <p:nvSpPr>
          <p:cNvPr id="16" name="Rectangle 15"/>
          <p:cNvSpPr/>
          <p:nvPr/>
        </p:nvSpPr>
        <p:spPr>
          <a:xfrm>
            <a:off x="6919560" y="1992930"/>
            <a:ext cx="131885" cy="222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9" name="TextBox 8"/>
          <p:cNvSpPr txBox="1"/>
          <p:nvPr/>
        </p:nvSpPr>
        <p:spPr>
          <a:xfrm>
            <a:off x="3352800" y="65532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78807" y="287294"/>
            <a:ext cx="777686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Higher Gla-300 doses at Month 6</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292167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97453" y="5775531"/>
            <a:ext cx="3917949" cy="701493"/>
          </a:xfrm>
        </p:spPr>
        <p:txBody>
          <a:bodyPr/>
          <a:lstStyle/>
          <a:p>
            <a:r>
              <a:rPr lang="en-US" sz="800" dirty="0" smtClean="0"/>
              <a:t>1. Riddle MC, et al. </a:t>
            </a:r>
            <a:r>
              <a:rPr lang="en-CA" sz="800" dirty="0" smtClean="0"/>
              <a:t>Diabetes Care 2014;37:2755–62</a:t>
            </a:r>
          </a:p>
          <a:p>
            <a:r>
              <a:rPr lang="en-US" sz="800" dirty="0" smtClean="0"/>
              <a:t>2. </a:t>
            </a:r>
            <a:r>
              <a:rPr lang="en-US" sz="800" dirty="0" err="1" smtClean="0"/>
              <a:t>Yki-Järvinen</a:t>
            </a:r>
            <a:r>
              <a:rPr lang="en-US" sz="800" dirty="0" smtClean="0"/>
              <a:t> H, et al. </a:t>
            </a:r>
            <a:r>
              <a:rPr lang="en-CA" sz="800" dirty="0" smtClean="0"/>
              <a:t>Diabetes Care 2014</a:t>
            </a:r>
            <a:r>
              <a:rPr lang="en-US" sz="800" dirty="0" smtClean="0"/>
              <a:t>;37:3235–43 </a:t>
            </a:r>
            <a:br>
              <a:rPr lang="en-US" sz="800" dirty="0" smtClean="0"/>
            </a:br>
            <a:r>
              <a:rPr lang="en-US" sz="800" dirty="0" smtClean="0"/>
              <a:t>3.  </a:t>
            </a:r>
            <a:r>
              <a:rPr lang="en-US" sz="800" dirty="0" err="1" smtClean="0"/>
              <a:t>Bolli</a:t>
            </a:r>
            <a:r>
              <a:rPr lang="en-US" sz="800" dirty="0" smtClean="0"/>
              <a:t> GB, et al. </a:t>
            </a:r>
            <a:r>
              <a:rPr lang="en-CA" sz="800" dirty="0" smtClean="0"/>
              <a:t>Diabetes </a:t>
            </a:r>
            <a:r>
              <a:rPr lang="en-CA" sz="800" dirty="0" err="1" smtClean="0"/>
              <a:t>Obes</a:t>
            </a:r>
            <a:r>
              <a:rPr lang="en-CA" sz="800" dirty="0" smtClean="0"/>
              <a:t> </a:t>
            </a:r>
            <a:r>
              <a:rPr lang="en-CA" sz="800" dirty="0" err="1" smtClean="0"/>
              <a:t>Metab</a:t>
            </a:r>
            <a:r>
              <a:rPr lang="en-CA" sz="800" dirty="0" smtClean="0"/>
              <a:t> 2015</a:t>
            </a:r>
            <a:r>
              <a:rPr lang="en-US" sz="800" dirty="0" smtClean="0"/>
              <a:t>;17:386–94</a:t>
            </a:r>
          </a:p>
          <a:p>
            <a:r>
              <a:rPr lang="en-US" sz="800" dirty="0" smtClean="0"/>
              <a:t>4. </a:t>
            </a:r>
            <a:r>
              <a:rPr lang="fr-FR" sz="800" dirty="0" err="1" smtClean="0"/>
              <a:t>Terauchi</a:t>
            </a:r>
            <a:r>
              <a:rPr lang="fr-FR" sz="800" dirty="0" smtClean="0"/>
              <a:t> Y, et al. Poster </a:t>
            </a:r>
            <a:r>
              <a:rPr lang="fr-FR" sz="800" dirty="0" err="1" smtClean="0"/>
              <a:t>presented</a:t>
            </a:r>
            <a:r>
              <a:rPr lang="fr-FR" sz="800" dirty="0" smtClean="0"/>
              <a:t> </a:t>
            </a:r>
            <a:r>
              <a:rPr lang="pt-BR" sz="800" dirty="0" smtClean="0"/>
              <a:t>ADA 2014;A</a:t>
            </a:r>
            <a:r>
              <a:rPr lang="en-US" sz="800" dirty="0" err="1" smtClean="0"/>
              <a:t>bstract</a:t>
            </a:r>
            <a:r>
              <a:rPr lang="en-US" sz="800" dirty="0" smtClean="0"/>
              <a:t> 94-LB </a:t>
            </a:r>
            <a:endParaRPr lang="en-CA" sz="800" dirty="0"/>
          </a:p>
        </p:txBody>
      </p:sp>
      <p:graphicFrame>
        <p:nvGraphicFramePr>
          <p:cNvPr id="26" name="Content Placeholder 8"/>
          <p:cNvGraphicFramePr>
            <a:graphicFrameLocks/>
          </p:cNvGraphicFramePr>
          <p:nvPr>
            <p:extLst/>
          </p:nvPr>
        </p:nvGraphicFramePr>
        <p:xfrm>
          <a:off x="1298779" y="1938568"/>
          <a:ext cx="6858000" cy="4259032"/>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bwMode="auto">
          <a:xfrm rot="16200000">
            <a:off x="-684311" y="4052508"/>
            <a:ext cx="3657600" cy="276999"/>
          </a:xfrm>
          <a:prstGeom prst="rect">
            <a:avLst/>
          </a:prstGeom>
          <a:noFill/>
          <a:effectLst/>
        </p:spPr>
        <p:txBody>
          <a:bodyPr vert="horz" wrap="square">
            <a:spAutoFit/>
          </a:bodyPr>
          <a:lstStyle/>
          <a:p>
            <a:pPr algn="ctr" defTabSz="914377">
              <a:defRPr/>
            </a:pPr>
            <a:r>
              <a:rPr lang="en-GB" sz="1200" dirty="0">
                <a:solidFill>
                  <a:srgbClr val="002060"/>
                </a:solidFill>
                <a:cs typeface="Arial" panose="020B0604020202020204" pitchFamily="34" charset="0"/>
              </a:rPr>
              <a:t>Weight change from baseline, kg </a:t>
            </a:r>
            <a:r>
              <a:rPr lang="fr-FR" sz="1200" dirty="0">
                <a:solidFill>
                  <a:srgbClr val="002060"/>
                </a:solidFill>
                <a:cs typeface="Arial" panose="020B0604020202020204" pitchFamily="34" charset="0"/>
              </a:rPr>
              <a:t>(±SD)</a:t>
            </a:r>
          </a:p>
        </p:txBody>
      </p:sp>
      <p:sp>
        <p:nvSpPr>
          <p:cNvPr id="36" name="Rectangle 30"/>
          <p:cNvSpPr>
            <a:spLocks noChangeArrowheads="1"/>
          </p:cNvSpPr>
          <p:nvPr/>
        </p:nvSpPr>
        <p:spPr bwMode="auto">
          <a:xfrm>
            <a:off x="3390947" y="5690780"/>
            <a:ext cx="125193" cy="166925"/>
          </a:xfrm>
          <a:prstGeom prst="rect">
            <a:avLst/>
          </a:prstGeom>
          <a:solidFill>
            <a:srgbClr val="0092D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00" kern="0">
              <a:solidFill>
                <a:srgbClr val="444492"/>
              </a:solidFill>
              <a:ea typeface="ＭＳ Ｐゴシック" charset="0"/>
              <a:cs typeface="Arial" panose="020B0604020202020204" pitchFamily="34" charset="0"/>
            </a:endParaRPr>
          </a:p>
        </p:txBody>
      </p:sp>
      <p:sp>
        <p:nvSpPr>
          <p:cNvPr id="37" name="TextBox 4"/>
          <p:cNvSpPr txBox="1">
            <a:spLocks noChangeArrowheads="1"/>
          </p:cNvSpPr>
          <p:nvPr/>
        </p:nvSpPr>
        <p:spPr bwMode="auto">
          <a:xfrm>
            <a:off x="3520019" y="5582252"/>
            <a:ext cx="821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srgbClr val="002060"/>
                </a:solidFill>
              </a:rPr>
              <a:t>Gla-100</a:t>
            </a:r>
            <a:endParaRPr lang="en-GB" altLang="en-US" sz="1400" baseline="30000" dirty="0">
              <a:solidFill>
                <a:srgbClr val="002060"/>
              </a:solidFill>
            </a:endParaRPr>
          </a:p>
        </p:txBody>
      </p:sp>
      <p:sp>
        <p:nvSpPr>
          <p:cNvPr id="38" name="TextBox 250"/>
          <p:cNvSpPr txBox="1">
            <a:spLocks noChangeArrowheads="1"/>
          </p:cNvSpPr>
          <p:nvPr/>
        </p:nvSpPr>
        <p:spPr bwMode="auto">
          <a:xfrm>
            <a:off x="2279464" y="5582252"/>
            <a:ext cx="821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a:defRPr/>
            </a:pPr>
            <a:r>
              <a:rPr lang="en-GB" altLang="en-US" sz="1400" dirty="0">
                <a:solidFill>
                  <a:srgbClr val="002060"/>
                </a:solidFill>
              </a:rPr>
              <a:t>Gla-300</a:t>
            </a:r>
          </a:p>
        </p:txBody>
      </p:sp>
      <p:sp>
        <p:nvSpPr>
          <p:cNvPr id="39" name="Rectangle 30"/>
          <p:cNvSpPr>
            <a:spLocks noChangeArrowheads="1"/>
          </p:cNvSpPr>
          <p:nvPr/>
        </p:nvSpPr>
        <p:spPr bwMode="auto">
          <a:xfrm>
            <a:off x="2136485" y="5690780"/>
            <a:ext cx="125193" cy="166925"/>
          </a:xfrm>
          <a:prstGeom prst="rect">
            <a:avLst/>
          </a:prstGeom>
          <a:solidFill>
            <a:srgbClr val="92D050"/>
          </a:solidFill>
          <a:ln w="9525">
            <a:noFill/>
            <a:miter lim="800000"/>
            <a:headEnd/>
            <a:tailEnd/>
          </a:ln>
        </p:spPr>
        <p:txBody>
          <a:bodyPr/>
          <a:lstStyle>
            <a:lvl1pPr>
              <a:lnSpc>
                <a:spcPct val="90000"/>
              </a:lnSpc>
              <a:spcBef>
                <a:spcPts val="1200"/>
              </a:spcBef>
              <a:buClr>
                <a:schemeClr val="accent2"/>
              </a:buClr>
              <a:buFont typeface="Arial" pitchFamily="34" charset="0"/>
              <a:buChar char="•"/>
              <a:defRPr sz="2400">
                <a:solidFill>
                  <a:srgbClr val="596169"/>
                </a:solidFill>
                <a:latin typeface="Arial" pitchFamily="34" charset="0"/>
              </a:defRPr>
            </a:lvl1pPr>
            <a:lvl2pPr marL="742950" indent="-285750">
              <a:lnSpc>
                <a:spcPct val="90000"/>
              </a:lnSpc>
              <a:spcBef>
                <a:spcPct val="20000"/>
              </a:spcBef>
              <a:buClr>
                <a:schemeClr val="accent2"/>
              </a:buClr>
              <a:buFont typeface="Arial" pitchFamily="34" charset="0"/>
              <a:buChar char="–"/>
              <a:defRPr sz="2000">
                <a:solidFill>
                  <a:srgbClr val="596169"/>
                </a:solidFill>
                <a:latin typeface="Arial" pitchFamily="34" charset="0"/>
              </a:defRPr>
            </a:lvl2pPr>
            <a:lvl3pPr marL="1143000" indent="-228600">
              <a:lnSpc>
                <a:spcPct val="90000"/>
              </a:lnSpc>
              <a:spcBef>
                <a:spcPct val="20000"/>
              </a:spcBef>
              <a:buClr>
                <a:schemeClr val="accent2"/>
              </a:buClr>
              <a:buFont typeface="Arial" pitchFamily="34" charset="0"/>
              <a:buChar char="•"/>
              <a:defRPr>
                <a:solidFill>
                  <a:srgbClr val="596169"/>
                </a:solidFill>
                <a:latin typeface="Arial" pitchFamily="34" charset="0"/>
              </a:defRPr>
            </a:lvl3pPr>
            <a:lvl4pPr marL="1600200" indent="-228600">
              <a:lnSpc>
                <a:spcPct val="90000"/>
              </a:lnSpc>
              <a:spcBef>
                <a:spcPct val="20000"/>
              </a:spcBef>
              <a:buClr>
                <a:schemeClr val="accent2"/>
              </a:buClr>
              <a:buFont typeface="Arial" pitchFamily="34" charset="0"/>
              <a:buChar char="–"/>
              <a:defRPr sz="1600">
                <a:solidFill>
                  <a:srgbClr val="596169"/>
                </a:solidFill>
                <a:latin typeface="Arial" pitchFamily="34" charset="0"/>
              </a:defRPr>
            </a:lvl4pPr>
            <a:lvl5pPr marL="2057400" indent="-228600">
              <a:lnSpc>
                <a:spcPct val="90000"/>
              </a:lnSpc>
              <a:spcBef>
                <a:spcPct val="20000"/>
              </a:spcBef>
              <a:buClr>
                <a:schemeClr val="accent2"/>
              </a:buClr>
              <a:buFont typeface="Arial" pitchFamily="34" charset="0"/>
              <a:buChar char="»"/>
              <a:defRPr sz="1400">
                <a:solidFill>
                  <a:srgbClr val="596169"/>
                </a:solidFill>
                <a:latin typeface="Arial" pitchFamily="34" charset="0"/>
              </a:defRPr>
            </a:lvl5pPr>
            <a:lvl6pPr marL="25146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6pPr>
            <a:lvl7pPr marL="29718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7pPr>
            <a:lvl8pPr marL="34290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8pPr>
            <a:lvl9pPr marL="3886200" indent="-228600" defTabSz="457200" eaLnBrk="0" fontAlgn="base" hangingPunct="0">
              <a:lnSpc>
                <a:spcPct val="90000"/>
              </a:lnSpc>
              <a:spcBef>
                <a:spcPct val="20000"/>
              </a:spcBef>
              <a:spcAft>
                <a:spcPct val="0"/>
              </a:spcAft>
              <a:buClr>
                <a:schemeClr val="accent2"/>
              </a:buClr>
              <a:buFont typeface="Arial" pitchFamily="34" charset="0"/>
              <a:buChar char="»"/>
              <a:defRPr sz="1400">
                <a:solidFill>
                  <a:srgbClr val="596169"/>
                </a:solidFill>
                <a:latin typeface="Arial" pitchFamily="34" charset="0"/>
              </a:defRPr>
            </a:lvl9pPr>
          </a:lstStyle>
          <a:p>
            <a:pPr defTabSz="914377">
              <a:lnSpc>
                <a:spcPct val="100000"/>
              </a:lnSpc>
              <a:spcBef>
                <a:spcPct val="0"/>
              </a:spcBef>
              <a:buClrTx/>
              <a:buNone/>
              <a:defRPr/>
            </a:pPr>
            <a:endParaRPr lang="en-US" altLang="en-US" sz="1800" kern="0">
              <a:solidFill>
                <a:srgbClr val="444492"/>
              </a:solidFill>
              <a:ea typeface="ＭＳ Ｐゴシック" charset="0"/>
              <a:cs typeface="Arial" panose="020B0604020202020204" pitchFamily="34" charset="0"/>
            </a:endParaRPr>
          </a:p>
        </p:txBody>
      </p:sp>
      <p:sp>
        <p:nvSpPr>
          <p:cNvPr id="25" name="Rounded Rectangle 24"/>
          <p:cNvSpPr/>
          <p:nvPr/>
        </p:nvSpPr>
        <p:spPr>
          <a:xfrm>
            <a:off x="1953580" y="1866123"/>
            <a:ext cx="1124228" cy="608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noAutofit/>
          </a:bodyPr>
          <a:lstStyle/>
          <a:p>
            <a:pPr algn="ctr" defTabSz="622284">
              <a:lnSpc>
                <a:spcPct val="90000"/>
              </a:lnSpc>
              <a:spcAft>
                <a:spcPts val="200"/>
              </a:spcAft>
              <a:defRPr/>
            </a:pPr>
            <a:r>
              <a:rPr lang="en-GB" sz="1600" b="1" dirty="0">
                <a:solidFill>
                  <a:srgbClr val="C00000"/>
                </a:solidFill>
                <a:cs typeface="Arial" panose="020B0604020202020204" pitchFamily="34" charset="0"/>
              </a:rPr>
              <a:t>EDITION </a:t>
            </a:r>
            <a:r>
              <a:rPr lang="en-GB" sz="1600" b="1" dirty="0" smtClean="0">
                <a:solidFill>
                  <a:srgbClr val="C00000"/>
                </a:solidFill>
                <a:cs typeface="Arial" panose="020B0604020202020204" pitchFamily="34" charset="0"/>
              </a:rPr>
              <a:t>1</a:t>
            </a:r>
            <a:r>
              <a:rPr lang="en-GB" sz="1600" b="1" baseline="30000" dirty="0" smtClean="0">
                <a:solidFill>
                  <a:prstClr val="black">
                    <a:lumMod val="65000"/>
                    <a:lumOff val="35000"/>
                  </a:prstClr>
                </a:solidFill>
                <a:cs typeface="Arial" panose="020B0604020202020204" pitchFamily="34" charset="0"/>
              </a:rPr>
              <a:t>1</a:t>
            </a:r>
            <a:endParaRPr lang="en-GB" sz="1600" b="1" baseline="30000" dirty="0">
              <a:solidFill>
                <a:prstClr val="black">
                  <a:lumMod val="65000"/>
                  <a:lumOff val="35000"/>
                </a:prstClr>
              </a:solidFill>
              <a:cs typeface="Arial" panose="020B0604020202020204" pitchFamily="34" charset="0"/>
            </a:endParaRPr>
          </a:p>
        </p:txBody>
      </p:sp>
      <p:sp>
        <p:nvSpPr>
          <p:cNvPr id="27" name="Rounded Rectangle 26"/>
          <p:cNvSpPr/>
          <p:nvPr/>
        </p:nvSpPr>
        <p:spPr>
          <a:xfrm>
            <a:off x="3433006" y="1866123"/>
            <a:ext cx="1291394" cy="608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noAutofit/>
          </a:bodyPr>
          <a:lstStyle/>
          <a:p>
            <a:pPr algn="ctr" defTabSz="622284">
              <a:lnSpc>
                <a:spcPct val="90000"/>
              </a:lnSpc>
              <a:spcAft>
                <a:spcPts val="200"/>
              </a:spcAft>
              <a:defRPr/>
            </a:pPr>
            <a:r>
              <a:rPr lang="en-GB" sz="1600" b="1" dirty="0">
                <a:solidFill>
                  <a:srgbClr val="C00000"/>
                </a:solidFill>
                <a:cs typeface="Arial" panose="020B0604020202020204" pitchFamily="34" charset="0"/>
              </a:rPr>
              <a:t>EDITION </a:t>
            </a:r>
            <a:r>
              <a:rPr lang="en-GB" sz="1600" b="1" dirty="0" smtClean="0">
                <a:solidFill>
                  <a:srgbClr val="C00000"/>
                </a:solidFill>
                <a:cs typeface="Arial" panose="020B0604020202020204" pitchFamily="34" charset="0"/>
              </a:rPr>
              <a:t>2</a:t>
            </a:r>
            <a:r>
              <a:rPr lang="en-GB" sz="1600" b="1" baseline="30000" dirty="0" smtClean="0">
                <a:solidFill>
                  <a:srgbClr val="C00000"/>
                </a:solidFill>
                <a:cs typeface="Arial" panose="020B0604020202020204" pitchFamily="34" charset="0"/>
              </a:rPr>
              <a:t>2</a:t>
            </a:r>
            <a:endParaRPr lang="en-GB" sz="1600" b="1" baseline="30000" dirty="0">
              <a:solidFill>
                <a:srgbClr val="C00000"/>
              </a:solidFill>
              <a:cs typeface="Arial" panose="020B0604020202020204" pitchFamily="34" charset="0"/>
            </a:endParaRPr>
          </a:p>
        </p:txBody>
      </p:sp>
      <p:sp>
        <p:nvSpPr>
          <p:cNvPr id="28" name="Rounded Rectangle 27"/>
          <p:cNvSpPr/>
          <p:nvPr/>
        </p:nvSpPr>
        <p:spPr>
          <a:xfrm>
            <a:off x="4923992" y="1866123"/>
            <a:ext cx="1248207" cy="608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noAutofit/>
          </a:bodyPr>
          <a:lstStyle/>
          <a:p>
            <a:pPr algn="ctr" defTabSz="622284">
              <a:lnSpc>
                <a:spcPct val="90000"/>
              </a:lnSpc>
              <a:spcAft>
                <a:spcPts val="200"/>
              </a:spcAft>
              <a:defRPr/>
            </a:pPr>
            <a:r>
              <a:rPr lang="en-GB" sz="1600" b="1" dirty="0">
                <a:solidFill>
                  <a:srgbClr val="C00000"/>
                </a:solidFill>
                <a:cs typeface="Arial" panose="020B0604020202020204" pitchFamily="34" charset="0"/>
              </a:rPr>
              <a:t>EDITION </a:t>
            </a:r>
            <a:r>
              <a:rPr lang="en-GB" sz="1600" b="1" dirty="0" smtClean="0">
                <a:solidFill>
                  <a:srgbClr val="C00000"/>
                </a:solidFill>
                <a:cs typeface="Arial" panose="020B0604020202020204" pitchFamily="34" charset="0"/>
              </a:rPr>
              <a:t>3</a:t>
            </a:r>
            <a:r>
              <a:rPr lang="en-GB" sz="1600" b="1" baseline="30000" dirty="0" smtClean="0">
                <a:solidFill>
                  <a:srgbClr val="C00000"/>
                </a:solidFill>
                <a:cs typeface="Arial" panose="020B0604020202020204" pitchFamily="34" charset="0"/>
              </a:rPr>
              <a:t>3</a:t>
            </a:r>
            <a:endParaRPr lang="en-GB" sz="1600" b="1" baseline="30000" dirty="0">
              <a:solidFill>
                <a:srgbClr val="C00000"/>
              </a:solidFill>
              <a:cs typeface="Arial" panose="020B0604020202020204" pitchFamily="34" charset="0"/>
            </a:endParaRPr>
          </a:p>
        </p:txBody>
      </p:sp>
      <p:sp>
        <p:nvSpPr>
          <p:cNvPr id="29" name="Rounded Rectangle 28"/>
          <p:cNvSpPr/>
          <p:nvPr/>
        </p:nvSpPr>
        <p:spPr>
          <a:xfrm>
            <a:off x="6352248" y="1866123"/>
            <a:ext cx="1648752" cy="608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spcCol="1270" anchor="ctr">
            <a:noAutofit/>
          </a:bodyPr>
          <a:lstStyle/>
          <a:p>
            <a:pPr algn="ctr" defTabSz="622284">
              <a:lnSpc>
                <a:spcPct val="90000"/>
              </a:lnSpc>
              <a:spcAft>
                <a:spcPts val="200"/>
              </a:spcAft>
              <a:defRPr/>
            </a:pPr>
            <a:r>
              <a:rPr lang="en-GB" sz="1600" b="1" dirty="0">
                <a:solidFill>
                  <a:srgbClr val="C00000"/>
                </a:solidFill>
                <a:cs typeface="Arial" panose="020B0604020202020204" pitchFamily="34" charset="0"/>
              </a:rPr>
              <a:t>EDITION JP </a:t>
            </a:r>
            <a:r>
              <a:rPr lang="en-GB" sz="1600" b="1" dirty="0" smtClean="0">
                <a:solidFill>
                  <a:srgbClr val="C00000"/>
                </a:solidFill>
                <a:cs typeface="Arial" panose="020B0604020202020204" pitchFamily="34" charset="0"/>
              </a:rPr>
              <a:t>2</a:t>
            </a:r>
            <a:r>
              <a:rPr lang="en-GB" sz="1600" b="1" baseline="30000" dirty="0" smtClean="0">
                <a:solidFill>
                  <a:srgbClr val="C00000"/>
                </a:solidFill>
                <a:cs typeface="Arial" panose="020B0604020202020204" pitchFamily="34" charset="0"/>
              </a:rPr>
              <a:t>4</a:t>
            </a:r>
            <a:endParaRPr lang="en-GB" sz="1600" b="1" baseline="30000" dirty="0">
              <a:solidFill>
                <a:srgbClr val="C00000"/>
              </a:solidFill>
              <a:cs typeface="Arial" panose="020B0604020202020204" pitchFamily="34" charset="0"/>
            </a:endParaRPr>
          </a:p>
        </p:txBody>
      </p:sp>
      <p:sp>
        <p:nvSpPr>
          <p:cNvPr id="2" name="TextBox 1"/>
          <p:cNvSpPr txBox="1"/>
          <p:nvPr/>
        </p:nvSpPr>
        <p:spPr>
          <a:xfrm>
            <a:off x="2097785" y="2795425"/>
            <a:ext cx="393399"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0.9</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(3.2)</a:t>
            </a:r>
          </a:p>
        </p:txBody>
      </p:sp>
      <p:sp>
        <p:nvSpPr>
          <p:cNvPr id="23" name="TextBox 22"/>
          <p:cNvSpPr txBox="1"/>
          <p:nvPr/>
        </p:nvSpPr>
        <p:spPr>
          <a:xfrm>
            <a:off x="2480884" y="2838254"/>
            <a:ext cx="486224"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0.9</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(3.1)</a:t>
            </a:r>
          </a:p>
        </p:txBody>
      </p:sp>
      <p:sp>
        <p:nvSpPr>
          <p:cNvPr id="43" name="TextBox 42"/>
          <p:cNvSpPr txBox="1"/>
          <p:nvPr/>
        </p:nvSpPr>
        <p:spPr>
          <a:xfrm>
            <a:off x="3590555" y="3724403"/>
            <a:ext cx="394131"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0.1</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(3.5)</a:t>
            </a:r>
          </a:p>
        </p:txBody>
      </p:sp>
      <p:sp>
        <p:nvSpPr>
          <p:cNvPr id="51" name="TextBox 50"/>
          <p:cNvSpPr txBox="1"/>
          <p:nvPr/>
        </p:nvSpPr>
        <p:spPr>
          <a:xfrm>
            <a:off x="3966491" y="3105997"/>
            <a:ext cx="476597"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0.7</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(3.0)</a:t>
            </a:r>
          </a:p>
        </p:txBody>
      </p:sp>
      <p:sp>
        <p:nvSpPr>
          <p:cNvPr id="52" name="TextBox 51"/>
          <p:cNvSpPr txBox="1"/>
          <p:nvPr/>
        </p:nvSpPr>
        <p:spPr>
          <a:xfrm>
            <a:off x="5074027" y="3352197"/>
            <a:ext cx="408836"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0.4</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(3.8)</a:t>
            </a:r>
          </a:p>
        </p:txBody>
      </p:sp>
      <p:sp>
        <p:nvSpPr>
          <p:cNvPr id="53" name="TextBox 52"/>
          <p:cNvSpPr txBox="1"/>
          <p:nvPr/>
        </p:nvSpPr>
        <p:spPr>
          <a:xfrm>
            <a:off x="5403536" y="3008998"/>
            <a:ext cx="564391"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0.7</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(3.8)</a:t>
            </a:r>
          </a:p>
        </p:txBody>
      </p:sp>
      <p:sp>
        <p:nvSpPr>
          <p:cNvPr id="54" name="TextBox 53"/>
          <p:cNvSpPr txBox="1"/>
          <p:nvPr/>
        </p:nvSpPr>
        <p:spPr>
          <a:xfrm>
            <a:off x="6559630" y="4966078"/>
            <a:ext cx="403075"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latin typeface="Arial" panose="020B0604020202020204" pitchFamily="34" charset="0"/>
                <a:cs typeface="Arial" panose="020B0604020202020204" pitchFamily="34" charset="0"/>
              </a:rPr>
              <a:t>–</a:t>
            </a:r>
            <a:r>
              <a:rPr lang="en-GB" sz="1200" dirty="0" smtClean="0">
                <a:solidFill>
                  <a:prstClr val="black">
                    <a:lumMod val="65000"/>
                    <a:lumOff val="35000"/>
                  </a:prstClr>
                </a:solidFill>
                <a:cs typeface="Arial" panose="020B0604020202020204" pitchFamily="34" charset="0"/>
              </a:rPr>
              <a:t>0.6</a:t>
            </a:r>
            <a:r>
              <a:rPr lang="en-GB" sz="1200" dirty="0">
                <a:solidFill>
                  <a:prstClr val="black">
                    <a:lumMod val="65000"/>
                    <a:lumOff val="35000"/>
                  </a:prstClr>
                </a:solidFill>
                <a:cs typeface="Arial" panose="020B0604020202020204" pitchFamily="34" charset="0"/>
              </a:rPr>
              <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(2.0)</a:t>
            </a:r>
          </a:p>
        </p:txBody>
      </p:sp>
      <p:sp>
        <p:nvSpPr>
          <p:cNvPr id="55" name="TextBox 54"/>
          <p:cNvSpPr txBox="1"/>
          <p:nvPr/>
        </p:nvSpPr>
        <p:spPr>
          <a:xfrm>
            <a:off x="6935836" y="3420620"/>
            <a:ext cx="478394" cy="461665"/>
          </a:xfrm>
          <a:prstGeom prst="rect">
            <a:avLst/>
          </a:prstGeom>
          <a:noFill/>
        </p:spPr>
        <p:txBody>
          <a:bodyPr wrap="square" lIns="36000" rIns="36000" rtlCol="0">
            <a:spAutoFit/>
          </a:bodyPr>
          <a:lstStyle/>
          <a:p>
            <a:pPr algn="ctr" defTabSz="914377"/>
            <a:r>
              <a:rPr lang="en-GB" sz="1200" dirty="0">
                <a:solidFill>
                  <a:prstClr val="black">
                    <a:lumMod val="65000"/>
                    <a:lumOff val="35000"/>
                  </a:prstClr>
                </a:solidFill>
                <a:cs typeface="Arial" panose="020B0604020202020204" pitchFamily="34" charset="0"/>
              </a:rPr>
              <a:t>0.3</a:t>
            </a:r>
            <a:br>
              <a:rPr lang="en-GB" sz="1200" dirty="0">
                <a:solidFill>
                  <a:prstClr val="black">
                    <a:lumMod val="65000"/>
                    <a:lumOff val="35000"/>
                  </a:prstClr>
                </a:solidFill>
                <a:cs typeface="Arial" panose="020B0604020202020204" pitchFamily="34" charset="0"/>
              </a:rPr>
            </a:br>
            <a:r>
              <a:rPr lang="en-GB" sz="1200" dirty="0">
                <a:solidFill>
                  <a:prstClr val="black">
                    <a:lumMod val="65000"/>
                    <a:lumOff val="35000"/>
                  </a:prstClr>
                </a:solidFill>
                <a:cs typeface="Arial" panose="020B0604020202020204" pitchFamily="34" charset="0"/>
              </a:rPr>
              <a:t>(2.2)</a:t>
            </a:r>
          </a:p>
        </p:txBody>
      </p:sp>
      <p:sp>
        <p:nvSpPr>
          <p:cNvPr id="31" name="Text Placeholder 7"/>
          <p:cNvSpPr txBox="1">
            <a:spLocks/>
          </p:cNvSpPr>
          <p:nvPr/>
        </p:nvSpPr>
        <p:spPr>
          <a:xfrm>
            <a:off x="5074027" y="6113600"/>
            <a:ext cx="3657602"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28594" indent="-228594">
              <a:buFontTx/>
              <a:buAutoNum type="arabicPeriod"/>
            </a:pPr>
            <a:endParaRPr lang="en-CA" sz="1067" dirty="0">
              <a:solidFill>
                <a:prstClr val="black"/>
              </a:solidFill>
            </a:endParaRPr>
          </a:p>
        </p:txBody>
      </p:sp>
      <p:sp>
        <p:nvSpPr>
          <p:cNvPr id="24" name="TextBox 23"/>
          <p:cNvSpPr txBox="1"/>
          <p:nvPr/>
        </p:nvSpPr>
        <p:spPr>
          <a:xfrm>
            <a:off x="3352800" y="6477000"/>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Rounded Rectangle 31"/>
          <p:cNvSpPr/>
          <p:nvPr/>
        </p:nvSpPr>
        <p:spPr>
          <a:xfrm>
            <a:off x="554656" y="408225"/>
            <a:ext cx="777686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Less or similar weight gain with </a:t>
            </a:r>
            <a:br>
              <a:rPr lang="en-US" sz="2400" b="1" kern="0">
                <a:solidFill>
                  <a:srgbClr val="FFFF00"/>
                </a:solidFill>
                <a:effectLst>
                  <a:outerShdw blurRad="38100" dist="38100" dir="2700000" algn="tl">
                    <a:srgbClr val="000000">
                      <a:alpha val="43137"/>
                    </a:srgbClr>
                  </a:outerShdw>
                </a:effectLst>
                <a:latin typeface="Calibri"/>
              </a:rPr>
            </a:br>
            <a:r>
              <a:rPr lang="en-US" sz="2400" b="1" kern="0">
                <a:solidFill>
                  <a:srgbClr val="FFFF00"/>
                </a:solidFill>
                <a:effectLst>
                  <a:outerShdw blurRad="38100" dist="38100" dir="2700000" algn="tl">
                    <a:srgbClr val="000000">
                      <a:alpha val="43137"/>
                    </a:srgbClr>
                  </a:outerShdw>
                </a:effectLst>
                <a:latin typeface="Calibri"/>
              </a:rPr>
              <a:t>Gla-300 vs. Gla-100 at Month 6, T2DM</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967179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Aft>
                <a:spcPts val="1600"/>
              </a:spcAft>
            </a:pPr>
            <a:r>
              <a:rPr lang="en-US" sz="2000" dirty="0" smtClean="0">
                <a:solidFill>
                  <a:srgbClr val="002060"/>
                </a:solidFill>
              </a:rPr>
              <a:t>Regulatory bodies including FDA, EMA, PMDA and Health Canada satisfied with cardiovascular safety</a:t>
            </a:r>
            <a:r>
              <a:rPr lang="en-US" sz="2000" baseline="30000" dirty="0" smtClean="0">
                <a:solidFill>
                  <a:srgbClr val="002060"/>
                </a:solidFill>
              </a:rPr>
              <a:t>1,2</a:t>
            </a:r>
          </a:p>
          <a:p>
            <a:r>
              <a:rPr lang="en-US" sz="2000" dirty="0" smtClean="0">
                <a:solidFill>
                  <a:srgbClr val="002060"/>
                </a:solidFill>
              </a:rPr>
              <a:t>Gla-300 has the </a:t>
            </a:r>
            <a:r>
              <a:rPr lang="en-US" sz="2000" dirty="0" smtClean="0">
                <a:solidFill>
                  <a:srgbClr val="C00000"/>
                </a:solidFill>
              </a:rPr>
              <a:t>same metabolism </a:t>
            </a:r>
            <a:r>
              <a:rPr lang="en-US" sz="2000" dirty="0" smtClean="0">
                <a:solidFill>
                  <a:srgbClr val="002060"/>
                </a:solidFill>
              </a:rPr>
              <a:t>as Gla-100 (M1 metabolite)</a:t>
            </a:r>
            <a:r>
              <a:rPr lang="en-US" sz="2000" baseline="30000" dirty="0" smtClean="0">
                <a:solidFill>
                  <a:srgbClr val="002060"/>
                </a:solidFill>
              </a:rPr>
              <a:t>3</a:t>
            </a:r>
          </a:p>
          <a:p>
            <a:pPr lvl="1"/>
            <a:r>
              <a:rPr lang="en-US" dirty="0" smtClean="0">
                <a:solidFill>
                  <a:srgbClr val="002060"/>
                </a:solidFill>
              </a:rPr>
              <a:t>Extensive safety data available for Gla-100 (cardiovascular and cancer safety)</a:t>
            </a:r>
            <a:r>
              <a:rPr lang="en-US" baseline="30000" dirty="0" smtClean="0">
                <a:solidFill>
                  <a:srgbClr val="002060"/>
                </a:solidFill>
              </a:rPr>
              <a:t>4</a:t>
            </a:r>
            <a:r>
              <a:rPr lang="en-US" dirty="0" smtClean="0">
                <a:solidFill>
                  <a:srgbClr val="002060"/>
                </a:solidFill>
              </a:rPr>
              <a:t>  </a:t>
            </a:r>
          </a:p>
          <a:p>
            <a:pPr lvl="1"/>
            <a:r>
              <a:rPr lang="en-US" dirty="0" smtClean="0">
                <a:solidFill>
                  <a:srgbClr val="002060"/>
                </a:solidFill>
              </a:rPr>
              <a:t>Expect to see similar long-term safety profile for Gla-300</a:t>
            </a:r>
          </a:p>
          <a:p>
            <a:endParaRPr lang="en-US" dirty="0"/>
          </a:p>
        </p:txBody>
      </p:sp>
      <p:sp>
        <p:nvSpPr>
          <p:cNvPr id="2" name="Text Placeholder 1"/>
          <p:cNvSpPr>
            <a:spLocks noGrp="1"/>
          </p:cNvSpPr>
          <p:nvPr>
            <p:ph type="body" sz="quarter" idx="10"/>
          </p:nvPr>
        </p:nvSpPr>
        <p:spPr>
          <a:xfrm>
            <a:off x="959886" y="5851707"/>
            <a:ext cx="7962899" cy="701493"/>
          </a:xfrm>
        </p:spPr>
        <p:txBody>
          <a:bodyPr/>
          <a:lstStyle/>
          <a:p>
            <a:r>
              <a:rPr lang="en-GB" sz="900" dirty="0" smtClean="0"/>
              <a:t>Steinstraesser A, et al. Diabetes </a:t>
            </a:r>
            <a:r>
              <a:rPr lang="en-GB" sz="900" dirty="0" err="1" smtClean="0"/>
              <a:t>Obes</a:t>
            </a:r>
            <a:r>
              <a:rPr lang="en-GB" sz="900" dirty="0" smtClean="0"/>
              <a:t> </a:t>
            </a:r>
            <a:r>
              <a:rPr lang="en-GB" sz="900" dirty="0" err="1" smtClean="0"/>
              <a:t>Metab</a:t>
            </a:r>
            <a:r>
              <a:rPr lang="en-GB" sz="900" dirty="0" smtClean="0"/>
              <a:t> 2014;16:873–6; 4. </a:t>
            </a:r>
          </a:p>
          <a:p>
            <a:r>
              <a:rPr lang="en-GB" sz="900" dirty="0" smtClean="0"/>
              <a:t>ORIGIN trial investigators. New </a:t>
            </a:r>
            <a:r>
              <a:rPr lang="en-GB" sz="900" dirty="0" err="1" smtClean="0"/>
              <a:t>Engl</a:t>
            </a:r>
            <a:r>
              <a:rPr lang="en-GB" sz="900" dirty="0" smtClean="0"/>
              <a:t> J Med 2012;367:319–28</a:t>
            </a:r>
            <a:endParaRPr lang="en-GB" sz="900" dirty="0"/>
          </a:p>
        </p:txBody>
      </p:sp>
      <p:sp>
        <p:nvSpPr>
          <p:cNvPr id="8" name="Text Placeholder 17"/>
          <p:cNvSpPr txBox="1">
            <a:spLocks/>
          </p:cNvSpPr>
          <p:nvPr/>
        </p:nvSpPr>
        <p:spPr>
          <a:xfrm>
            <a:off x="348344" y="6142567"/>
            <a:ext cx="8327742" cy="609600"/>
          </a:xfrm>
          <a:prstGeom prst="rect">
            <a:avLst/>
          </a:prstGeom>
        </p:spPr>
        <p:txBody>
          <a:bodyPr vert="horz" lIns="91440" tIns="45720" rIns="91440" bIns="45720" rtlCol="0" anchor="b"/>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GB" sz="1067" dirty="0">
              <a:solidFill>
                <a:prstClr val="black"/>
              </a:solidFill>
            </a:endParaRPr>
          </a:p>
        </p:txBody>
      </p:sp>
      <p:sp>
        <p:nvSpPr>
          <p:cNvPr id="7" name="TextBox 6"/>
          <p:cNvSpPr txBox="1"/>
          <p:nvPr/>
        </p:nvSpPr>
        <p:spPr>
          <a:xfrm>
            <a:off x="3429000" y="6477000"/>
            <a:ext cx="23622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ounded Rectangle 8"/>
          <p:cNvSpPr/>
          <p:nvPr/>
        </p:nvSpPr>
        <p:spPr>
          <a:xfrm>
            <a:off x="379558" y="506348"/>
            <a:ext cx="777686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Gla-300 cardiovascular safety</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
        <p:nvSpPr>
          <p:cNvPr id="3" name="Rounded Rectangle 2"/>
          <p:cNvSpPr/>
          <p:nvPr/>
        </p:nvSpPr>
        <p:spPr>
          <a:xfrm>
            <a:off x="228600" y="1676400"/>
            <a:ext cx="8579757" cy="30480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1858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extBox 1"/>
          <p:cNvSpPr txBox="1">
            <a:spLocks noChangeArrowheads="1"/>
          </p:cNvSpPr>
          <p:nvPr/>
        </p:nvSpPr>
        <p:spPr bwMode="auto">
          <a:xfrm>
            <a:off x="5174033" y="3956524"/>
            <a:ext cx="1777473" cy="523220"/>
          </a:xfrm>
          <a:prstGeom prst="rect">
            <a:avLst/>
          </a:prstGeom>
          <a:noFill/>
          <a:ln w="9525">
            <a:noFill/>
            <a:miter lim="800000"/>
            <a:headEnd/>
            <a:tailEnd/>
          </a:ln>
        </p:spPr>
        <p:txBody>
          <a:bodyPr wrap="square">
            <a:spAutoFit/>
          </a:bodyPr>
          <a:lstStyle/>
          <a:p>
            <a:pPr defTabSz="914377">
              <a:spcBef>
                <a:spcPct val="0"/>
              </a:spcBef>
            </a:pPr>
            <a:r>
              <a:rPr lang="en-US" sz="1400" b="1" i="1" dirty="0">
                <a:solidFill>
                  <a:prstClr val="white"/>
                </a:solidFill>
              </a:rPr>
              <a:t>Age 20 to 79 years old</a:t>
            </a:r>
          </a:p>
        </p:txBody>
      </p:sp>
      <p:sp>
        <p:nvSpPr>
          <p:cNvPr id="2" name="TextBox 1"/>
          <p:cNvSpPr txBox="1"/>
          <p:nvPr/>
        </p:nvSpPr>
        <p:spPr>
          <a:xfrm>
            <a:off x="4862584" y="2705661"/>
            <a:ext cx="184731" cy="307777"/>
          </a:xfrm>
          <a:prstGeom prst="rect">
            <a:avLst/>
          </a:prstGeom>
          <a:noFill/>
        </p:spPr>
        <p:txBody>
          <a:bodyPr wrap="none" rtlCol="0">
            <a:spAutoFit/>
          </a:bodyPr>
          <a:lstStyle/>
          <a:p>
            <a:pPr defTabSz="914377"/>
            <a:endParaRPr lang="en-US" sz="1400" dirty="0">
              <a:solidFill>
                <a:srgbClr val="585856"/>
              </a:solidFill>
            </a:endParaRPr>
          </a:p>
        </p:txBody>
      </p:sp>
      <p:sp>
        <p:nvSpPr>
          <p:cNvPr id="12" name="Text Placeholder 7"/>
          <p:cNvSpPr txBox="1">
            <a:spLocks/>
          </p:cNvSpPr>
          <p:nvPr/>
        </p:nvSpPr>
        <p:spPr>
          <a:xfrm>
            <a:off x="472447" y="6142567"/>
            <a:ext cx="2412271"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endParaRPr lang="en-GB" sz="1067" dirty="0">
              <a:solidFill>
                <a:prstClr val="black"/>
              </a:solidFill>
            </a:endParaRPr>
          </a:p>
        </p:txBody>
      </p:sp>
      <p:sp>
        <p:nvSpPr>
          <p:cNvPr id="11" name="Oval 10"/>
          <p:cNvSpPr/>
          <p:nvPr/>
        </p:nvSpPr>
        <p:spPr>
          <a:xfrm>
            <a:off x="80315" y="1749063"/>
            <a:ext cx="1728000"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867" b="1" dirty="0">
                <a:solidFill>
                  <a:srgbClr val="FFFF00"/>
                </a:solidFill>
              </a:rPr>
              <a:t>More constant and prolonged PK/PD profile</a:t>
            </a:r>
          </a:p>
        </p:txBody>
      </p:sp>
      <p:sp>
        <p:nvSpPr>
          <p:cNvPr id="16" name="Oval 15"/>
          <p:cNvSpPr/>
          <p:nvPr/>
        </p:nvSpPr>
        <p:spPr>
          <a:xfrm>
            <a:off x="2042129" y="1749063"/>
            <a:ext cx="1728000"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GB" sz="1867" b="1" dirty="0">
                <a:solidFill>
                  <a:srgbClr val="FFFF00"/>
                </a:solidFill>
              </a:rPr>
              <a:t>More stable 24-hour profile by CGM in T1DM </a:t>
            </a:r>
          </a:p>
        </p:txBody>
      </p:sp>
      <p:sp>
        <p:nvSpPr>
          <p:cNvPr id="18" name="Oval 17"/>
          <p:cNvSpPr/>
          <p:nvPr/>
        </p:nvSpPr>
        <p:spPr>
          <a:xfrm>
            <a:off x="4003942" y="1749063"/>
            <a:ext cx="1863457"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600" b="1" dirty="0">
                <a:solidFill>
                  <a:srgbClr val="FFFF00"/>
                </a:solidFill>
              </a:rPr>
              <a:t>Comparable HbA1c reduction in the treat-to-target RCT setting</a:t>
            </a:r>
          </a:p>
        </p:txBody>
      </p:sp>
      <p:sp>
        <p:nvSpPr>
          <p:cNvPr id="19" name="Oval 18"/>
          <p:cNvSpPr/>
          <p:nvPr/>
        </p:nvSpPr>
        <p:spPr>
          <a:xfrm>
            <a:off x="5965757" y="1749063"/>
            <a:ext cx="1728000"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867" b="1" dirty="0">
                <a:solidFill>
                  <a:srgbClr val="FFFF00"/>
                </a:solidFill>
              </a:rPr>
              <a:t>Slightly lower or similar weight gain</a:t>
            </a:r>
          </a:p>
        </p:txBody>
      </p:sp>
      <p:sp>
        <p:nvSpPr>
          <p:cNvPr id="20" name="Oval 19"/>
          <p:cNvSpPr/>
          <p:nvPr/>
        </p:nvSpPr>
        <p:spPr>
          <a:xfrm>
            <a:off x="1087135" y="4053063"/>
            <a:ext cx="1728000"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867" b="1" dirty="0">
                <a:solidFill>
                  <a:srgbClr val="FFFF00"/>
                </a:solidFill>
              </a:rPr>
              <a:t>Similar overall safety and tolerability  </a:t>
            </a:r>
          </a:p>
        </p:txBody>
      </p:sp>
      <p:sp>
        <p:nvSpPr>
          <p:cNvPr id="21" name="Oval 20"/>
          <p:cNvSpPr/>
          <p:nvPr/>
        </p:nvSpPr>
        <p:spPr>
          <a:xfrm>
            <a:off x="3048949" y="4053063"/>
            <a:ext cx="1728000"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GB" sz="1600" b="1" dirty="0">
                <a:solidFill>
                  <a:srgbClr val="FFFF00"/>
                </a:solidFill>
              </a:rPr>
              <a:t>Slightly higher dose requirement</a:t>
            </a:r>
          </a:p>
        </p:txBody>
      </p:sp>
      <p:sp>
        <p:nvSpPr>
          <p:cNvPr id="22" name="Oval 21"/>
          <p:cNvSpPr/>
          <p:nvPr/>
        </p:nvSpPr>
        <p:spPr>
          <a:xfrm>
            <a:off x="4800600" y="4053063"/>
            <a:ext cx="2057399"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600" b="1" dirty="0">
                <a:solidFill>
                  <a:srgbClr val="FFFF00"/>
                </a:solidFill>
              </a:rPr>
              <a:t>The same metabolism as Gla-100 (M1), supporting long-term cardiovascular safety</a:t>
            </a:r>
          </a:p>
        </p:txBody>
      </p:sp>
      <p:sp>
        <p:nvSpPr>
          <p:cNvPr id="23" name="Oval 22"/>
          <p:cNvSpPr/>
          <p:nvPr/>
        </p:nvSpPr>
        <p:spPr>
          <a:xfrm>
            <a:off x="7114783" y="4053063"/>
            <a:ext cx="1813327" cy="2304000"/>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spcAft>
                <a:spcPts val="1600"/>
              </a:spcAft>
            </a:pPr>
            <a:r>
              <a:rPr lang="en-US" sz="1600" b="1" dirty="0">
                <a:solidFill>
                  <a:srgbClr val="FFFF00"/>
                </a:solidFill>
              </a:rPr>
              <a:t>In pooled </a:t>
            </a:r>
            <a:br>
              <a:rPr lang="en-US" sz="1600" b="1" dirty="0">
                <a:solidFill>
                  <a:srgbClr val="FFFF00"/>
                </a:solidFill>
              </a:rPr>
            </a:br>
            <a:r>
              <a:rPr lang="en-US" sz="1600" b="1" dirty="0">
                <a:solidFill>
                  <a:srgbClr val="FFFF00"/>
                </a:solidFill>
              </a:rPr>
              <a:t>analysis </a:t>
            </a:r>
            <a:br>
              <a:rPr lang="en-US" sz="1600" b="1" dirty="0">
                <a:solidFill>
                  <a:srgbClr val="FFFF00"/>
                </a:solidFill>
              </a:rPr>
            </a:br>
            <a:r>
              <a:rPr lang="en-US" sz="1600" b="1" dirty="0">
                <a:solidFill>
                  <a:srgbClr val="FFFF00"/>
                </a:solidFill>
              </a:rPr>
              <a:t>of T2DM data </a:t>
            </a:r>
            <a:br>
              <a:rPr lang="en-US" sz="1600" b="1" dirty="0">
                <a:solidFill>
                  <a:srgbClr val="FFFF00"/>
                </a:solidFill>
              </a:rPr>
            </a:br>
            <a:r>
              <a:rPr lang="en-US" sz="1600" b="1" dirty="0">
                <a:solidFill>
                  <a:srgbClr val="FFFF00"/>
                </a:solidFill>
              </a:rPr>
              <a:t>there was </a:t>
            </a:r>
            <a:r>
              <a:rPr lang="en-GB" sz="1600" b="1" dirty="0">
                <a:solidFill>
                  <a:srgbClr val="FFFF00"/>
                </a:solidFill>
              </a:rPr>
              <a:t>similar </a:t>
            </a:r>
            <a:br>
              <a:rPr lang="en-GB" sz="1600" b="1" dirty="0">
                <a:solidFill>
                  <a:srgbClr val="FFFF00"/>
                </a:solidFill>
              </a:rPr>
            </a:br>
            <a:r>
              <a:rPr lang="en-GB" sz="1600" b="1" dirty="0">
                <a:solidFill>
                  <a:srgbClr val="FFFF00"/>
                </a:solidFill>
              </a:rPr>
              <a:t>improvement </a:t>
            </a:r>
            <a:br>
              <a:rPr lang="en-GB" sz="1600" b="1" dirty="0">
                <a:solidFill>
                  <a:srgbClr val="FFFF00"/>
                </a:solidFill>
              </a:rPr>
            </a:br>
            <a:r>
              <a:rPr lang="en-GB" sz="1600" b="1" dirty="0">
                <a:solidFill>
                  <a:srgbClr val="FFFF00"/>
                </a:solidFill>
              </a:rPr>
              <a:t>in glycemic </a:t>
            </a:r>
            <a:br>
              <a:rPr lang="en-GB" sz="1600" b="1" dirty="0">
                <a:solidFill>
                  <a:srgbClr val="FFFF00"/>
                </a:solidFill>
              </a:rPr>
            </a:br>
            <a:r>
              <a:rPr lang="en-GB" sz="1600" b="1" dirty="0">
                <a:solidFill>
                  <a:srgbClr val="FFFF00"/>
                </a:solidFill>
              </a:rPr>
              <a:t>control</a:t>
            </a:r>
          </a:p>
        </p:txBody>
      </p:sp>
      <p:sp>
        <p:nvSpPr>
          <p:cNvPr id="24" name="TextBox 23"/>
          <p:cNvSpPr txBox="1"/>
          <p:nvPr/>
        </p:nvSpPr>
        <p:spPr>
          <a:xfrm>
            <a:off x="3429000" y="6477000"/>
            <a:ext cx="2362200" cy="381000"/>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ounded Rectangle 14"/>
          <p:cNvSpPr/>
          <p:nvPr/>
        </p:nvSpPr>
        <p:spPr>
          <a:xfrm>
            <a:off x="490586" y="519836"/>
            <a:ext cx="777686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Gla-300 in comparison to Gla-100: Summary</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2205230158"/>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4"/>
          <p:cNvGraphicFramePr>
            <a:graphicFrameLocks/>
          </p:cNvGraphicFramePr>
          <p:nvPr>
            <p:extLst/>
          </p:nvPr>
        </p:nvGraphicFramePr>
        <p:xfrm>
          <a:off x="250827" y="1786163"/>
          <a:ext cx="8677274" cy="4953000"/>
        </p:xfrm>
        <a:graphic>
          <a:graphicData uri="http://schemas.openxmlformats.org/drawingml/2006/table">
            <a:tbl>
              <a:tblPr firstRow="1" bandRow="1">
                <a:tableStyleId>{68D230F3-CF80-4859-8CE7-A43EE81993B5}</a:tableStyleId>
              </a:tblPr>
              <a:tblGrid>
                <a:gridCol w="2187612"/>
                <a:gridCol w="3338630"/>
                <a:gridCol w="3151032"/>
              </a:tblGrid>
              <a:tr h="355600">
                <a:tc>
                  <a:txBody>
                    <a:bodyPr/>
                    <a:lstStyle/>
                    <a:p>
                      <a:endParaRPr lang="en-US" sz="1700" dirty="0">
                        <a:solidFill>
                          <a:schemeClr val="bg1"/>
                        </a:solidFill>
                        <a:latin typeface="Arial" panose="020B0604020202020204" pitchFamily="34" charset="0"/>
                        <a:cs typeface="Arial" panose="020B0604020202020204" pitchFamily="34" charset="0"/>
                      </a:endParaRPr>
                    </a:p>
                  </a:txBody>
                  <a:tcPr marL="68580" marR="68580">
                    <a:solidFill>
                      <a:schemeClr val="tx2"/>
                    </a:solidFill>
                  </a:tcPr>
                </a:tc>
                <a:tc>
                  <a:txBody>
                    <a:bodyPr/>
                    <a:lstStyle/>
                    <a:p>
                      <a:r>
                        <a:rPr lang="en-US" sz="1700" dirty="0" smtClean="0">
                          <a:solidFill>
                            <a:srgbClr val="FFFF00"/>
                          </a:solidFill>
                        </a:rPr>
                        <a:t>BEGIN program (</a:t>
                      </a:r>
                      <a:r>
                        <a:rPr lang="en-US" sz="1700" dirty="0" err="1" smtClean="0">
                          <a:solidFill>
                            <a:srgbClr val="FFFF00"/>
                          </a:solidFill>
                        </a:rPr>
                        <a:t>degludec</a:t>
                      </a:r>
                      <a:r>
                        <a:rPr lang="en-US" sz="1700" dirty="0" smtClean="0">
                          <a:solidFill>
                            <a:srgbClr val="FFFF00"/>
                          </a:solidFill>
                        </a:rPr>
                        <a:t>)</a:t>
                      </a:r>
                      <a:r>
                        <a:rPr lang="en-US" sz="1700" baseline="30000" dirty="0" smtClean="0">
                          <a:solidFill>
                            <a:srgbClr val="FFFF00"/>
                          </a:solidFill>
                        </a:rPr>
                        <a:t>1</a:t>
                      </a:r>
                      <a:endParaRPr lang="en-US" sz="1700" baseline="30000" dirty="0">
                        <a:solidFill>
                          <a:srgbClr val="FFFF00"/>
                        </a:solidFill>
                        <a:latin typeface="Arial" panose="020B0604020202020204" pitchFamily="34" charset="0"/>
                        <a:cs typeface="Arial" panose="020B0604020202020204" pitchFamily="34" charset="0"/>
                      </a:endParaRPr>
                    </a:p>
                  </a:txBody>
                  <a:tcPr marL="68580" marR="68580" anchor="ctr">
                    <a:solidFill>
                      <a:schemeClr val="tx2"/>
                    </a:solidFill>
                  </a:tcPr>
                </a:tc>
                <a:tc>
                  <a:txBody>
                    <a:bodyPr/>
                    <a:lstStyle/>
                    <a:p>
                      <a:r>
                        <a:rPr lang="en-US" sz="1700" dirty="0" smtClean="0">
                          <a:solidFill>
                            <a:srgbClr val="FFFF00"/>
                          </a:solidFill>
                        </a:rPr>
                        <a:t>EDITION program</a:t>
                      </a:r>
                      <a:r>
                        <a:rPr lang="en-US" sz="1700" baseline="0" dirty="0" smtClean="0">
                          <a:solidFill>
                            <a:srgbClr val="FFFF00"/>
                          </a:solidFill>
                        </a:rPr>
                        <a:t> (Gla-300)</a:t>
                      </a:r>
                      <a:r>
                        <a:rPr lang="en-US" sz="1700" baseline="30000" dirty="0" smtClean="0">
                          <a:solidFill>
                            <a:srgbClr val="FFFF00"/>
                          </a:solidFill>
                        </a:rPr>
                        <a:t>2</a:t>
                      </a:r>
                      <a:endParaRPr lang="en-US" sz="1700" baseline="30000" dirty="0">
                        <a:solidFill>
                          <a:srgbClr val="FFFF00"/>
                        </a:solidFill>
                        <a:latin typeface="Arial" panose="020B0604020202020204" pitchFamily="34" charset="0"/>
                        <a:cs typeface="Arial" panose="020B0604020202020204" pitchFamily="34" charset="0"/>
                      </a:endParaRPr>
                    </a:p>
                  </a:txBody>
                  <a:tcPr marL="68580" marR="68580" anchor="ctr">
                    <a:solidFill>
                      <a:schemeClr val="tx2"/>
                    </a:solidFill>
                  </a:tcPr>
                </a:tc>
              </a:tr>
              <a:tr h="619760">
                <a:tc>
                  <a:txBody>
                    <a:bodyPr/>
                    <a:lstStyle/>
                    <a:p>
                      <a:pPr>
                        <a:spcAft>
                          <a:spcPts val="600"/>
                        </a:spcAft>
                      </a:pPr>
                      <a:r>
                        <a:rPr lang="en-US" sz="1700" dirty="0" smtClean="0">
                          <a:solidFill>
                            <a:srgbClr val="002060"/>
                          </a:solidFill>
                        </a:rPr>
                        <a:t>Treat-to-target</a:t>
                      </a:r>
                      <a:endParaRPr lang="en-US" sz="1700" dirty="0">
                        <a:solidFill>
                          <a:srgbClr val="002060"/>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Fasting SMBG</a:t>
                      </a:r>
                      <a:r>
                        <a:rPr lang="en-US" sz="1700" baseline="0" dirty="0" smtClean="0">
                          <a:solidFill>
                            <a:schemeClr val="tx1">
                              <a:lumMod val="65000"/>
                              <a:lumOff val="35000"/>
                            </a:schemeClr>
                          </a:solidFill>
                        </a:rPr>
                        <a:t> 4–4.9 </a:t>
                      </a:r>
                      <a:r>
                        <a:rPr lang="en-US" sz="1700" baseline="0" dirty="0" err="1" smtClean="0">
                          <a:solidFill>
                            <a:schemeClr val="tx1">
                              <a:lumMod val="65000"/>
                              <a:lumOff val="35000"/>
                            </a:schemeClr>
                          </a:solidFill>
                        </a:rPr>
                        <a:t>mmol</a:t>
                      </a:r>
                      <a:r>
                        <a:rPr lang="en-US" sz="1700" baseline="0" dirty="0" smtClean="0">
                          <a:solidFill>
                            <a:schemeClr val="tx1">
                              <a:lumMod val="65000"/>
                              <a:lumOff val="35000"/>
                            </a:schemeClr>
                          </a:solidFill>
                        </a:rPr>
                        <a:t>/L </a:t>
                      </a:r>
                      <a:br>
                        <a:rPr lang="en-US" sz="1700" baseline="0" dirty="0" smtClean="0">
                          <a:solidFill>
                            <a:schemeClr val="tx1">
                              <a:lumMod val="65000"/>
                              <a:lumOff val="35000"/>
                            </a:schemeClr>
                          </a:solidFill>
                        </a:rPr>
                      </a:br>
                      <a:r>
                        <a:rPr lang="en-US" sz="1700" baseline="0" dirty="0" smtClean="0">
                          <a:solidFill>
                            <a:schemeClr val="tx1">
                              <a:lumMod val="65000"/>
                              <a:lumOff val="35000"/>
                            </a:schemeClr>
                          </a:solidFill>
                        </a:rPr>
                        <a:t>(72–88 mg/</a:t>
                      </a:r>
                      <a:r>
                        <a:rPr lang="en-US" sz="1700" baseline="0" dirty="0" err="1" smtClean="0">
                          <a:solidFill>
                            <a:schemeClr val="tx1">
                              <a:lumMod val="65000"/>
                              <a:lumOff val="35000"/>
                            </a:schemeClr>
                          </a:solidFill>
                        </a:rPr>
                        <a:t>dL</a:t>
                      </a:r>
                      <a:r>
                        <a:rPr lang="en-US" sz="1700" baseline="0" dirty="0" smtClean="0">
                          <a:solidFill>
                            <a:schemeClr val="tx1">
                              <a:lumMod val="65000"/>
                              <a:lumOff val="35000"/>
                            </a:schemeClr>
                          </a:solidFill>
                        </a:rPr>
                        <a:t>)</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700" dirty="0" smtClean="0">
                          <a:solidFill>
                            <a:schemeClr val="tx1">
                              <a:lumMod val="65000"/>
                              <a:lumOff val="35000"/>
                            </a:schemeClr>
                          </a:solidFill>
                        </a:rPr>
                        <a:t>Fasting SMBG 4.4–5.6 </a:t>
                      </a:r>
                      <a:r>
                        <a:rPr lang="en-US" sz="1700" dirty="0" err="1" smtClean="0">
                          <a:solidFill>
                            <a:schemeClr val="tx1">
                              <a:lumMod val="65000"/>
                              <a:lumOff val="35000"/>
                            </a:schemeClr>
                          </a:solidFill>
                        </a:rPr>
                        <a:t>mmol</a:t>
                      </a:r>
                      <a:r>
                        <a:rPr lang="en-US" sz="1700" dirty="0" smtClean="0">
                          <a:solidFill>
                            <a:schemeClr val="tx1">
                              <a:lumMod val="65000"/>
                              <a:lumOff val="35000"/>
                            </a:schemeClr>
                          </a:solidFill>
                        </a:rPr>
                        <a:t>/L </a:t>
                      </a:r>
                      <a:br>
                        <a:rPr lang="en-US" sz="1700" dirty="0" smtClean="0">
                          <a:solidFill>
                            <a:schemeClr val="tx1">
                              <a:lumMod val="65000"/>
                              <a:lumOff val="35000"/>
                            </a:schemeClr>
                          </a:solidFill>
                        </a:rPr>
                      </a:br>
                      <a:r>
                        <a:rPr lang="en-US" sz="1700" dirty="0" smtClean="0">
                          <a:solidFill>
                            <a:schemeClr val="tx1">
                              <a:lumMod val="65000"/>
                              <a:lumOff val="35000"/>
                            </a:schemeClr>
                          </a:solidFill>
                        </a:rPr>
                        <a:t>(79–101 mg/</a:t>
                      </a:r>
                      <a:r>
                        <a:rPr lang="en-US" sz="1700" dirty="0" err="1" smtClean="0">
                          <a:solidFill>
                            <a:schemeClr val="tx1">
                              <a:lumMod val="65000"/>
                              <a:lumOff val="35000"/>
                            </a:schemeClr>
                          </a:solidFill>
                        </a:rPr>
                        <a:t>dL</a:t>
                      </a:r>
                      <a:r>
                        <a:rPr lang="en-US" sz="1700" dirty="0" smtClean="0">
                          <a:solidFill>
                            <a:schemeClr val="tx1">
                              <a:lumMod val="65000"/>
                              <a:lumOff val="35000"/>
                            </a:schemeClr>
                          </a:solidFill>
                        </a:rPr>
                        <a:t>)</a:t>
                      </a:r>
                      <a:endParaRPr lang="en-US" sz="1700" dirty="0" smtClean="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r>
              <a:tr h="619760">
                <a:tc>
                  <a:txBody>
                    <a:bodyPr/>
                    <a:lstStyle/>
                    <a:p>
                      <a:pPr>
                        <a:spcAft>
                          <a:spcPts val="600"/>
                        </a:spcAft>
                      </a:pPr>
                      <a:r>
                        <a:rPr lang="en-US" sz="1700" dirty="0" smtClean="0">
                          <a:solidFill>
                            <a:srgbClr val="002060"/>
                          </a:solidFill>
                        </a:rPr>
                        <a:t>Confirmed</a:t>
                      </a:r>
                      <a:r>
                        <a:rPr lang="en-US" sz="1700" baseline="0" dirty="0" smtClean="0">
                          <a:solidFill>
                            <a:srgbClr val="002060"/>
                          </a:solidFill>
                        </a:rPr>
                        <a:t> hypoglycemia</a:t>
                      </a:r>
                      <a:endParaRPr lang="en-US" sz="1700" dirty="0">
                        <a:solidFill>
                          <a:srgbClr val="002060"/>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Plasma glucose &lt;3.1 </a:t>
                      </a:r>
                      <a:r>
                        <a:rPr lang="en-US" sz="1700" dirty="0" err="1" smtClean="0">
                          <a:solidFill>
                            <a:schemeClr val="tx1">
                              <a:lumMod val="65000"/>
                              <a:lumOff val="35000"/>
                            </a:schemeClr>
                          </a:solidFill>
                        </a:rPr>
                        <a:t>mmol</a:t>
                      </a:r>
                      <a:r>
                        <a:rPr lang="en-US" sz="1700" dirty="0" smtClean="0">
                          <a:solidFill>
                            <a:schemeClr val="tx1">
                              <a:lumMod val="65000"/>
                              <a:lumOff val="35000"/>
                            </a:schemeClr>
                          </a:solidFill>
                        </a:rPr>
                        <a:t>/L</a:t>
                      </a:r>
                      <a:br>
                        <a:rPr lang="en-US" sz="1700" dirty="0" smtClean="0">
                          <a:solidFill>
                            <a:schemeClr val="tx1">
                              <a:lumMod val="65000"/>
                              <a:lumOff val="35000"/>
                            </a:schemeClr>
                          </a:solidFill>
                        </a:rPr>
                      </a:br>
                      <a:r>
                        <a:rPr lang="en-US" sz="1700" dirty="0" smtClean="0">
                          <a:solidFill>
                            <a:schemeClr val="tx1">
                              <a:lumMod val="65000"/>
                              <a:lumOff val="35000"/>
                            </a:schemeClr>
                          </a:solidFill>
                        </a:rPr>
                        <a:t>(56 mg/dL) or severe hypoglycemia</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Plasma glucose </a:t>
                      </a:r>
                      <a:r>
                        <a:rPr lang="en-US" sz="1700" baseline="0" dirty="0" smtClean="0">
                          <a:solidFill>
                            <a:schemeClr val="tx1">
                              <a:lumMod val="65000"/>
                              <a:lumOff val="35000"/>
                            </a:schemeClr>
                          </a:solidFill>
                        </a:rPr>
                        <a:t>≤3.9 </a:t>
                      </a:r>
                      <a:r>
                        <a:rPr lang="en-US" sz="1700" baseline="0" dirty="0" err="1" smtClean="0">
                          <a:solidFill>
                            <a:schemeClr val="tx1">
                              <a:lumMod val="65000"/>
                              <a:lumOff val="35000"/>
                            </a:schemeClr>
                          </a:solidFill>
                        </a:rPr>
                        <a:t>mmol</a:t>
                      </a:r>
                      <a:r>
                        <a:rPr lang="en-US" sz="1700" baseline="0" dirty="0" smtClean="0">
                          <a:solidFill>
                            <a:schemeClr val="tx1">
                              <a:lumMod val="65000"/>
                              <a:lumOff val="35000"/>
                            </a:schemeClr>
                          </a:solidFill>
                        </a:rPr>
                        <a:t>/L </a:t>
                      </a:r>
                      <a:br>
                        <a:rPr lang="en-US" sz="1700" baseline="0" dirty="0" smtClean="0">
                          <a:solidFill>
                            <a:schemeClr val="tx1">
                              <a:lumMod val="65000"/>
                              <a:lumOff val="35000"/>
                            </a:schemeClr>
                          </a:solidFill>
                        </a:rPr>
                      </a:br>
                      <a:r>
                        <a:rPr lang="en-US" sz="1700" baseline="0" dirty="0" smtClean="0">
                          <a:solidFill>
                            <a:schemeClr val="tx1">
                              <a:lumMod val="65000"/>
                              <a:lumOff val="35000"/>
                            </a:schemeClr>
                          </a:solidFill>
                        </a:rPr>
                        <a:t>(70 mg/</a:t>
                      </a:r>
                      <a:r>
                        <a:rPr lang="en-US" sz="1700" baseline="0" dirty="0" err="1" smtClean="0">
                          <a:solidFill>
                            <a:schemeClr val="tx1">
                              <a:lumMod val="65000"/>
                              <a:lumOff val="35000"/>
                            </a:schemeClr>
                          </a:solidFill>
                        </a:rPr>
                        <a:t>dL</a:t>
                      </a:r>
                      <a:r>
                        <a:rPr lang="en-US" sz="1700" baseline="0" dirty="0" smtClean="0">
                          <a:solidFill>
                            <a:schemeClr val="tx1">
                              <a:lumMod val="65000"/>
                              <a:lumOff val="35000"/>
                            </a:schemeClr>
                          </a:solidFill>
                        </a:rPr>
                        <a:t>) </a:t>
                      </a:r>
                      <a:r>
                        <a:rPr lang="en-US" sz="1700" dirty="0" smtClean="0">
                          <a:solidFill>
                            <a:schemeClr val="tx1">
                              <a:lumMod val="65000"/>
                              <a:lumOff val="35000"/>
                            </a:schemeClr>
                          </a:solidFill>
                        </a:rPr>
                        <a:t>or severe hypoglycemia</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r>
              <a:tr h="619760">
                <a:tc>
                  <a:txBody>
                    <a:bodyPr/>
                    <a:lstStyle/>
                    <a:p>
                      <a:pPr>
                        <a:spcAft>
                          <a:spcPts val="600"/>
                        </a:spcAft>
                      </a:pPr>
                      <a:r>
                        <a:rPr lang="en-US" sz="1700" dirty="0" smtClean="0">
                          <a:solidFill>
                            <a:srgbClr val="002060"/>
                          </a:solidFill>
                        </a:rPr>
                        <a:t>Nocturnal</a:t>
                      </a:r>
                      <a:r>
                        <a:rPr lang="en-US" sz="1700" baseline="0" dirty="0" smtClean="0">
                          <a:solidFill>
                            <a:srgbClr val="002060"/>
                          </a:solidFill>
                        </a:rPr>
                        <a:t> confirmed hypoglycemia</a:t>
                      </a:r>
                      <a:endParaRPr lang="en-US" sz="1700" dirty="0">
                        <a:solidFill>
                          <a:srgbClr val="002060"/>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Confirmed</a:t>
                      </a:r>
                      <a:r>
                        <a:rPr lang="en-US" sz="1700" baseline="0" dirty="0" smtClean="0">
                          <a:solidFill>
                            <a:schemeClr val="tx1">
                              <a:lumMod val="65000"/>
                              <a:lumOff val="35000"/>
                            </a:schemeClr>
                          </a:solidFill>
                        </a:rPr>
                        <a:t> between </a:t>
                      </a:r>
                      <a:br>
                        <a:rPr lang="en-US" sz="1700" baseline="0" dirty="0" smtClean="0">
                          <a:solidFill>
                            <a:schemeClr val="tx1">
                              <a:lumMod val="65000"/>
                              <a:lumOff val="35000"/>
                            </a:schemeClr>
                          </a:solidFill>
                        </a:rPr>
                      </a:br>
                      <a:r>
                        <a:rPr lang="en-US" sz="1700" baseline="0" dirty="0" smtClean="0">
                          <a:solidFill>
                            <a:schemeClr val="tx1">
                              <a:lumMod val="65000"/>
                              <a:lumOff val="35000"/>
                            </a:schemeClr>
                          </a:solidFill>
                        </a:rPr>
                        <a:t>00:01 and 05:59 </a:t>
                      </a:r>
                      <a:r>
                        <a:rPr lang="en-US" sz="1700" baseline="0" dirty="0" err="1" smtClean="0">
                          <a:solidFill>
                            <a:schemeClr val="tx1">
                              <a:lumMod val="65000"/>
                              <a:lumOff val="35000"/>
                            </a:schemeClr>
                          </a:solidFill>
                        </a:rPr>
                        <a:t>hr</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Confirmed</a:t>
                      </a:r>
                      <a:r>
                        <a:rPr lang="en-US" sz="1700" baseline="0" dirty="0" smtClean="0">
                          <a:solidFill>
                            <a:schemeClr val="tx1">
                              <a:lumMod val="65000"/>
                              <a:lumOff val="35000"/>
                            </a:schemeClr>
                          </a:solidFill>
                        </a:rPr>
                        <a:t> between </a:t>
                      </a:r>
                      <a:br>
                        <a:rPr lang="en-US" sz="1700" baseline="0" dirty="0" smtClean="0">
                          <a:solidFill>
                            <a:schemeClr val="tx1">
                              <a:lumMod val="65000"/>
                              <a:lumOff val="35000"/>
                            </a:schemeClr>
                          </a:solidFill>
                        </a:rPr>
                      </a:br>
                      <a:r>
                        <a:rPr lang="en-US" sz="1700" baseline="0" dirty="0" smtClean="0">
                          <a:solidFill>
                            <a:schemeClr val="tx1">
                              <a:lumMod val="65000"/>
                              <a:lumOff val="35000"/>
                            </a:schemeClr>
                          </a:solidFill>
                        </a:rPr>
                        <a:t>00:00 and 05:59 h</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r>
              <a:tr h="355600">
                <a:tc>
                  <a:txBody>
                    <a:bodyPr/>
                    <a:lstStyle/>
                    <a:p>
                      <a:pPr>
                        <a:spcAft>
                          <a:spcPts val="600"/>
                        </a:spcAft>
                      </a:pPr>
                      <a:r>
                        <a:rPr lang="en-US" sz="1700" dirty="0" smtClean="0">
                          <a:solidFill>
                            <a:srgbClr val="002060"/>
                          </a:solidFill>
                        </a:rPr>
                        <a:t>Severe hypoglycemia</a:t>
                      </a:r>
                      <a:endParaRPr lang="en-US" sz="1700" dirty="0">
                        <a:solidFill>
                          <a:srgbClr val="002060"/>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Requiring assistance</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Requiring assistance</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r>
              <a:tr h="1879600">
                <a:tc>
                  <a:txBody>
                    <a:bodyPr/>
                    <a:lstStyle/>
                    <a:p>
                      <a:pPr>
                        <a:spcAft>
                          <a:spcPts val="600"/>
                        </a:spcAft>
                      </a:pPr>
                      <a:r>
                        <a:rPr lang="en-US" sz="1700" dirty="0" smtClean="0">
                          <a:solidFill>
                            <a:srgbClr val="002060"/>
                          </a:solidFill>
                        </a:rPr>
                        <a:t>Reporting method</a:t>
                      </a:r>
                      <a:endParaRPr lang="en-US" sz="1700" dirty="0">
                        <a:solidFill>
                          <a:srgbClr val="002060"/>
                        </a:solidFill>
                        <a:latin typeface="Arial" panose="020B0604020202020204" pitchFamily="34" charset="0"/>
                        <a:cs typeface="Arial" panose="020B0604020202020204" pitchFamily="34" charset="0"/>
                      </a:endParaRPr>
                    </a:p>
                  </a:txBody>
                  <a:tcPr marL="68580" marR="68580"/>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700" baseline="0" dirty="0" smtClean="0">
                          <a:solidFill>
                            <a:schemeClr val="tx1">
                              <a:lumMod val="65000"/>
                              <a:lumOff val="35000"/>
                            </a:schemeClr>
                          </a:solidFill>
                        </a:rPr>
                        <a:t>Incidence (% of subjects)</a:t>
                      </a:r>
                      <a:endParaRPr lang="en-US" sz="1700" dirty="0" smtClean="0">
                        <a:solidFill>
                          <a:schemeClr val="tx1">
                            <a:lumMod val="65000"/>
                            <a:lumOff val="35000"/>
                          </a:schemeClr>
                        </a:solidFill>
                      </a:endParaRPr>
                    </a:p>
                    <a:p>
                      <a:pPr>
                        <a:spcAft>
                          <a:spcPts val="600"/>
                        </a:spcAft>
                      </a:pPr>
                      <a:endParaRPr lang="en-US" sz="1700" dirty="0" smtClean="0">
                        <a:solidFill>
                          <a:schemeClr val="tx1">
                            <a:lumMod val="65000"/>
                            <a:lumOff val="35000"/>
                          </a:schemeClr>
                        </a:solidFill>
                      </a:endParaRPr>
                    </a:p>
                    <a:p>
                      <a:pPr>
                        <a:spcAft>
                          <a:spcPts val="600"/>
                        </a:spcAft>
                      </a:pPr>
                      <a:r>
                        <a:rPr lang="en-US" sz="1700" dirty="0" smtClean="0">
                          <a:solidFill>
                            <a:schemeClr val="tx1">
                              <a:lumMod val="65000"/>
                              <a:lumOff val="35000"/>
                            </a:schemeClr>
                          </a:solidFill>
                        </a:rPr>
                        <a:t>Rate (# of episodes per patient</a:t>
                      </a:r>
                      <a:r>
                        <a:rPr lang="en-US" sz="1700" baseline="0" dirty="0" smtClean="0">
                          <a:solidFill>
                            <a:schemeClr val="tx1">
                              <a:lumMod val="65000"/>
                              <a:lumOff val="35000"/>
                            </a:schemeClr>
                          </a:solidFill>
                        </a:rPr>
                        <a:t> year of exposure)</a:t>
                      </a:r>
                    </a:p>
                    <a:p>
                      <a:pPr>
                        <a:spcAft>
                          <a:spcPts val="600"/>
                        </a:spcAft>
                      </a:pPr>
                      <a:endParaRPr lang="en-US" sz="1700" baseline="0" dirty="0" smtClean="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c>
                  <a:txBody>
                    <a:bodyPr/>
                    <a:lstStyle/>
                    <a:p>
                      <a:pPr>
                        <a:spcAft>
                          <a:spcPts val="600"/>
                        </a:spcAft>
                      </a:pPr>
                      <a:r>
                        <a:rPr lang="en-US" sz="1700" dirty="0" smtClean="0">
                          <a:solidFill>
                            <a:schemeClr val="tx1">
                              <a:lumMod val="65000"/>
                              <a:lumOff val="35000"/>
                            </a:schemeClr>
                          </a:solidFill>
                        </a:rPr>
                        <a:t>% of subjects reporting</a:t>
                      </a:r>
                      <a:br>
                        <a:rPr lang="en-US" sz="1700" dirty="0" smtClean="0">
                          <a:solidFill>
                            <a:schemeClr val="tx1">
                              <a:lumMod val="65000"/>
                              <a:lumOff val="35000"/>
                            </a:schemeClr>
                          </a:solidFill>
                        </a:rPr>
                      </a:br>
                      <a:r>
                        <a:rPr lang="en-US" sz="1700" baseline="0" dirty="0" smtClean="0">
                          <a:solidFill>
                            <a:schemeClr val="tx1">
                              <a:lumMod val="65000"/>
                              <a:lumOff val="35000"/>
                            </a:schemeClr>
                          </a:solidFill>
                        </a:rPr>
                        <a:t> ≥1 hypoglycemic event</a:t>
                      </a:r>
                    </a:p>
                    <a:p>
                      <a:pPr>
                        <a:spcAft>
                          <a:spcPts val="600"/>
                        </a:spcAft>
                      </a:pPr>
                      <a:r>
                        <a:rPr lang="en-US" sz="1700" baseline="0" dirty="0" smtClean="0">
                          <a:solidFill>
                            <a:schemeClr val="tx1">
                              <a:lumMod val="65000"/>
                              <a:lumOff val="35000"/>
                            </a:schemeClr>
                          </a:solidFill>
                        </a:rPr>
                        <a:t>Annualized rate (events per </a:t>
                      </a:r>
                      <a:br>
                        <a:rPr lang="en-US" sz="1700" baseline="0" dirty="0" smtClean="0">
                          <a:solidFill>
                            <a:schemeClr val="tx1">
                              <a:lumMod val="65000"/>
                              <a:lumOff val="35000"/>
                            </a:schemeClr>
                          </a:solidFill>
                        </a:rPr>
                      </a:br>
                      <a:r>
                        <a:rPr lang="en-US" sz="1700" baseline="0" dirty="0" smtClean="0">
                          <a:solidFill>
                            <a:schemeClr val="tx1">
                              <a:lumMod val="65000"/>
                              <a:lumOff val="35000"/>
                            </a:schemeClr>
                          </a:solidFill>
                        </a:rPr>
                        <a:t>participant-year)</a:t>
                      </a:r>
                    </a:p>
                    <a:p>
                      <a:pPr>
                        <a:spcAft>
                          <a:spcPts val="600"/>
                        </a:spcAft>
                      </a:pPr>
                      <a:r>
                        <a:rPr lang="en-US" sz="1700" baseline="0" dirty="0" smtClean="0">
                          <a:solidFill>
                            <a:schemeClr val="tx1">
                              <a:lumMod val="65000"/>
                              <a:lumOff val="35000"/>
                            </a:schemeClr>
                          </a:solidFill>
                        </a:rPr>
                        <a:t>Cumulative mean number of hypoglycemic events </a:t>
                      </a:r>
                      <a:endParaRPr lang="en-US" sz="1700"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tc>
              </a:tr>
            </a:tbl>
          </a:graphicData>
        </a:graphic>
      </p:graphicFrame>
      <p:sp>
        <p:nvSpPr>
          <p:cNvPr id="11" name="Text Placeholder 8"/>
          <p:cNvSpPr txBox="1">
            <a:spLocks/>
          </p:cNvSpPr>
          <p:nvPr/>
        </p:nvSpPr>
        <p:spPr>
          <a:xfrm>
            <a:off x="472443" y="6142567"/>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sp>
        <p:nvSpPr>
          <p:cNvPr id="5" name="Rectangle 4"/>
          <p:cNvSpPr/>
          <p:nvPr/>
        </p:nvSpPr>
        <p:spPr>
          <a:xfrm>
            <a:off x="3624046" y="6280980"/>
            <a:ext cx="5380292" cy="461665"/>
          </a:xfrm>
          <a:prstGeom prst="rect">
            <a:avLst/>
          </a:prstGeom>
        </p:spPr>
        <p:txBody>
          <a:bodyPr wrap="square">
            <a:spAutoFit/>
          </a:bodyPr>
          <a:lstStyle/>
          <a:p>
            <a:pPr algn="r" defTabSz="914377">
              <a:buClr>
                <a:srgbClr val="44546A"/>
              </a:buClr>
            </a:pPr>
            <a:r>
              <a:rPr lang="pt-BR" sz="1200" dirty="0">
                <a:solidFill>
                  <a:prstClr val="black">
                    <a:lumMod val="65000"/>
                    <a:lumOff val="35000"/>
                  </a:prstClr>
                </a:solidFill>
                <a:cs typeface="Arial" panose="020B0604020202020204" pitchFamily="34" charset="0"/>
              </a:rPr>
              <a:t>1. </a:t>
            </a:r>
            <a:r>
              <a:rPr lang="da-DK" sz="1200" dirty="0">
                <a:solidFill>
                  <a:prstClr val="black">
                    <a:lumMod val="65000"/>
                    <a:lumOff val="35000"/>
                  </a:prstClr>
                </a:solidFill>
                <a:cs typeface="Arial" panose="020B0604020202020204" pitchFamily="34" charset="0"/>
              </a:rPr>
              <a:t>Ratner RE, et al. </a:t>
            </a:r>
            <a:r>
              <a:rPr lang="da-DK" sz="1200" dirty="0" smtClean="0">
                <a:solidFill>
                  <a:prstClr val="black">
                    <a:lumMod val="65000"/>
                    <a:lumOff val="35000"/>
                  </a:prstClr>
                </a:solidFill>
                <a:cs typeface="Arial" panose="020B0604020202020204" pitchFamily="34" charset="0"/>
              </a:rPr>
              <a:t>Diabetes </a:t>
            </a:r>
            <a:r>
              <a:rPr lang="da-DK" sz="1200" dirty="0">
                <a:solidFill>
                  <a:prstClr val="black">
                    <a:lumMod val="65000"/>
                    <a:lumOff val="35000"/>
                  </a:prstClr>
                </a:solidFill>
                <a:cs typeface="Arial" panose="020B0604020202020204" pitchFamily="34" charset="0"/>
              </a:rPr>
              <a:t>Obes </a:t>
            </a:r>
            <a:r>
              <a:rPr lang="da-DK" sz="1200" dirty="0" smtClean="0">
                <a:solidFill>
                  <a:prstClr val="black">
                    <a:lumMod val="65000"/>
                    <a:lumOff val="35000"/>
                  </a:prstClr>
                </a:solidFill>
                <a:cs typeface="Arial" panose="020B0604020202020204" pitchFamily="34" charset="0"/>
              </a:rPr>
              <a:t>Metab </a:t>
            </a:r>
            <a:r>
              <a:rPr lang="da-DK" sz="1200" dirty="0">
                <a:solidFill>
                  <a:prstClr val="black">
                    <a:lumMod val="65000"/>
                    <a:lumOff val="35000"/>
                  </a:prstClr>
                </a:solidFill>
                <a:cs typeface="Arial" panose="020B0604020202020204" pitchFamily="34" charset="0"/>
              </a:rPr>
              <a:t>2013;15:175–84</a:t>
            </a:r>
            <a:r>
              <a:rPr lang="pt-BR" sz="1200" dirty="0">
                <a:solidFill>
                  <a:prstClr val="black">
                    <a:lumMod val="65000"/>
                    <a:lumOff val="35000"/>
                  </a:prstClr>
                </a:solidFill>
                <a:cs typeface="Arial" panose="020B0604020202020204" pitchFamily="34" charset="0"/>
              </a:rPr>
              <a:t/>
            </a:r>
            <a:br>
              <a:rPr lang="pt-BR" sz="1200" dirty="0">
                <a:solidFill>
                  <a:prstClr val="black">
                    <a:lumMod val="65000"/>
                    <a:lumOff val="35000"/>
                  </a:prstClr>
                </a:solidFill>
                <a:cs typeface="Arial" panose="020B0604020202020204" pitchFamily="34" charset="0"/>
              </a:rPr>
            </a:br>
            <a:r>
              <a:rPr lang="pt-BR" sz="1200" dirty="0">
                <a:solidFill>
                  <a:prstClr val="black">
                    <a:lumMod val="65000"/>
                    <a:lumOff val="35000"/>
                  </a:prstClr>
                </a:solidFill>
                <a:cs typeface="Arial" panose="020B0604020202020204" pitchFamily="34" charset="0"/>
              </a:rPr>
              <a:t>2. Ritzel R, et al.</a:t>
            </a:r>
            <a:r>
              <a:rPr lang="en-GB" sz="1200" dirty="0">
                <a:solidFill>
                  <a:prstClr val="black">
                    <a:lumMod val="65000"/>
                    <a:lumOff val="35000"/>
                  </a:prstClr>
                </a:solidFill>
                <a:cs typeface="Arial" panose="020B0604020202020204" pitchFamily="34" charset="0"/>
              </a:rPr>
              <a:t> </a:t>
            </a:r>
            <a:r>
              <a:rPr lang="en-CA" sz="1200" dirty="0" smtClean="0">
                <a:solidFill>
                  <a:prstClr val="black">
                    <a:lumMod val="65000"/>
                    <a:lumOff val="35000"/>
                  </a:prstClr>
                </a:solidFill>
                <a:cs typeface="Arial" panose="020B0604020202020204" pitchFamily="34" charset="0"/>
              </a:rPr>
              <a:t>Diabetes </a:t>
            </a:r>
            <a:r>
              <a:rPr lang="en-CA" sz="1200" dirty="0" err="1">
                <a:solidFill>
                  <a:prstClr val="black">
                    <a:lumMod val="65000"/>
                    <a:lumOff val="35000"/>
                  </a:prstClr>
                </a:solidFill>
                <a:cs typeface="Arial" panose="020B0604020202020204" pitchFamily="34" charset="0"/>
              </a:rPr>
              <a:t>Obes</a:t>
            </a:r>
            <a:r>
              <a:rPr lang="en-CA" sz="1200" dirty="0">
                <a:solidFill>
                  <a:prstClr val="black">
                    <a:lumMod val="65000"/>
                    <a:lumOff val="35000"/>
                  </a:prstClr>
                </a:solidFill>
                <a:cs typeface="Arial" panose="020B0604020202020204" pitchFamily="34" charset="0"/>
              </a:rPr>
              <a:t> </a:t>
            </a:r>
            <a:r>
              <a:rPr lang="en-CA" sz="1200" dirty="0" err="1">
                <a:solidFill>
                  <a:prstClr val="black">
                    <a:lumMod val="65000"/>
                    <a:lumOff val="35000"/>
                  </a:prstClr>
                </a:solidFill>
                <a:cs typeface="Arial" panose="020B0604020202020204" pitchFamily="34" charset="0"/>
              </a:rPr>
              <a:t>Metab</a:t>
            </a:r>
            <a:r>
              <a:rPr lang="en-CA" sz="1200" dirty="0">
                <a:solidFill>
                  <a:prstClr val="black">
                    <a:lumMod val="65000"/>
                    <a:lumOff val="35000"/>
                  </a:prstClr>
                </a:solidFill>
                <a:cs typeface="Arial" panose="020B0604020202020204" pitchFamily="34" charset="0"/>
              </a:rPr>
              <a:t> 2015;</a:t>
            </a:r>
            <a:r>
              <a:rPr lang="hr-HR" sz="1200" dirty="0">
                <a:solidFill>
                  <a:prstClr val="black">
                    <a:lumMod val="65000"/>
                    <a:lumOff val="35000"/>
                  </a:prstClr>
                </a:solidFill>
                <a:cs typeface="Arial" panose="020B0604020202020204" pitchFamily="34" charset="0"/>
              </a:rPr>
              <a:t> doi:10.1111/dom.12485</a:t>
            </a:r>
            <a:endParaRPr lang="en-US" sz="1200" dirty="0">
              <a:solidFill>
                <a:prstClr val="black">
                  <a:lumMod val="65000"/>
                  <a:lumOff val="35000"/>
                </a:prstClr>
              </a:solidFill>
              <a:cs typeface="Arial" panose="020B0604020202020204" pitchFamily="34" charset="0"/>
            </a:endParaRPr>
          </a:p>
        </p:txBody>
      </p:sp>
      <p:sp>
        <p:nvSpPr>
          <p:cNvPr id="2" name="Text Placeholder 1"/>
          <p:cNvSpPr>
            <a:spLocks noGrp="1"/>
          </p:cNvSpPr>
          <p:nvPr>
            <p:ph type="body" sz="quarter" idx="11"/>
          </p:nvPr>
        </p:nvSpPr>
        <p:spPr/>
        <p:txBody>
          <a:bodyPr/>
          <a:lstStyle/>
          <a:p>
            <a:endParaRPr lang="en-GB"/>
          </a:p>
        </p:txBody>
      </p:sp>
      <p:sp>
        <p:nvSpPr>
          <p:cNvPr id="7" name="Rounded Rectangle 6"/>
          <p:cNvSpPr/>
          <p:nvPr/>
        </p:nvSpPr>
        <p:spPr>
          <a:xfrm>
            <a:off x="481624" y="533400"/>
            <a:ext cx="777686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lgn="ctr"/>
            <a:r>
              <a:rPr lang="en-US" sz="2400" b="1" kern="0">
                <a:solidFill>
                  <a:srgbClr val="FFFF00"/>
                </a:solidFill>
                <a:effectLst>
                  <a:outerShdw blurRad="38100" dist="38100" dir="2700000" algn="tl">
                    <a:srgbClr val="000000">
                      <a:alpha val="43137"/>
                    </a:srgbClr>
                  </a:outerShdw>
                </a:effectLst>
                <a:latin typeface="Calibri"/>
              </a:rPr>
              <a:t>Defining hypoglycemia</a:t>
            </a:r>
            <a:endPar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2141964419"/>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51822" y="5867400"/>
            <a:ext cx="5976279" cy="701493"/>
          </a:xfrm>
        </p:spPr>
        <p:txBody>
          <a:bodyPr/>
          <a:lstStyle/>
          <a:p>
            <a:pPr lvl="0"/>
            <a:r>
              <a:rPr lang="pt-BR" sz="900" dirty="0" smtClean="0"/>
              <a:t>Ritzel R, et al.</a:t>
            </a:r>
            <a:r>
              <a:rPr lang="en-GB" sz="900" dirty="0" smtClean="0"/>
              <a:t> </a:t>
            </a:r>
            <a:r>
              <a:rPr lang="en-CA" sz="900" dirty="0" smtClean="0"/>
              <a:t>Diabetes </a:t>
            </a:r>
            <a:r>
              <a:rPr lang="en-CA" sz="900" dirty="0" err="1" smtClean="0"/>
              <a:t>Obes</a:t>
            </a:r>
            <a:r>
              <a:rPr lang="en-CA" sz="900" dirty="0" smtClean="0"/>
              <a:t> </a:t>
            </a:r>
            <a:r>
              <a:rPr lang="en-CA" sz="900" dirty="0" err="1" smtClean="0"/>
              <a:t>Metab</a:t>
            </a:r>
            <a:r>
              <a:rPr lang="en-CA" sz="900" dirty="0" smtClean="0"/>
              <a:t> 2015;</a:t>
            </a:r>
            <a:r>
              <a:rPr lang="hr-HR" sz="900" dirty="0" smtClean="0"/>
              <a:t> doi:10.1111/dom.12485</a:t>
            </a:r>
            <a:r>
              <a:rPr lang="hr-HR" sz="1000" dirty="0" smtClean="0"/>
              <a:t>.</a:t>
            </a:r>
            <a:r>
              <a:rPr lang="pt-BR" sz="1000" dirty="0" smtClean="0"/>
              <a:t>; </a:t>
            </a:r>
            <a:endParaRPr lang="en-US" sz="1000" dirty="0"/>
          </a:p>
        </p:txBody>
      </p:sp>
      <p:sp>
        <p:nvSpPr>
          <p:cNvPr id="27" name="Title 1"/>
          <p:cNvSpPr txBox="1">
            <a:spLocks/>
          </p:cNvSpPr>
          <p:nvPr/>
        </p:nvSpPr>
        <p:spPr>
          <a:xfrm>
            <a:off x="1664017" y="585652"/>
            <a:ext cx="5868668" cy="850915"/>
          </a:xfrm>
          <a:prstGeom prst="rect">
            <a:avLst/>
          </a:prstGeom>
        </p:spPr>
        <p:txBody>
          <a:bodyPr vert="horz" lIns="0" tIns="0" rIns="0" bIns="0" rtlCol="0" anchor="b" anchorCtr="0">
            <a:noAutofit/>
          </a:bodyPr>
          <a:lstStyle>
            <a:lvl1pPr algn="ctr" defTabSz="4572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CA" sz="2400" u="sng" dirty="0">
              <a:solidFill>
                <a:srgbClr val="889BB6"/>
              </a:solidFill>
            </a:endParaRPr>
          </a:p>
        </p:txBody>
      </p:sp>
      <p:graphicFrame>
        <p:nvGraphicFramePr>
          <p:cNvPr id="81" name="Chart 80"/>
          <p:cNvGraphicFramePr>
            <a:graphicFrameLocks/>
          </p:cNvGraphicFramePr>
          <p:nvPr>
            <p:extLst>
              <p:ext uri="{D42A27DB-BD31-4B8C-83A1-F6EECF244321}">
                <p14:modId xmlns:p14="http://schemas.microsoft.com/office/powerpoint/2010/main" xmlns="" val="2228492295"/>
              </p:ext>
            </p:extLst>
          </p:nvPr>
        </p:nvGraphicFramePr>
        <p:xfrm>
          <a:off x="1524000" y="2052830"/>
          <a:ext cx="6538824" cy="3956399"/>
        </p:xfrm>
        <a:graphic>
          <a:graphicData uri="http://schemas.openxmlformats.org/drawingml/2006/chart">
            <c:chart xmlns:c="http://schemas.openxmlformats.org/drawingml/2006/chart" xmlns:r="http://schemas.openxmlformats.org/officeDocument/2006/relationships" r:id="rId3"/>
          </a:graphicData>
        </a:graphic>
      </p:graphicFrame>
      <p:sp>
        <p:nvSpPr>
          <p:cNvPr id="82" name="TextBox 1"/>
          <p:cNvSpPr txBox="1"/>
          <p:nvPr/>
        </p:nvSpPr>
        <p:spPr>
          <a:xfrm>
            <a:off x="6321128" y="2976683"/>
            <a:ext cx="1219200" cy="5984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CA" sz="1000" kern="0" dirty="0" smtClean="0">
                <a:solidFill>
                  <a:srgbClr val="FF0000"/>
                </a:solidFill>
                <a:cs typeface="Arial" panose="020B0604020202020204" pitchFamily="34" charset="0"/>
              </a:rPr>
              <a:t>RR 0.92</a:t>
            </a:r>
            <a:endParaRPr lang="en-CA" sz="1000" kern="0" dirty="0">
              <a:solidFill>
                <a:srgbClr val="FF0000"/>
              </a:solidFill>
              <a:cs typeface="Arial" panose="020B0604020202020204" pitchFamily="34" charset="0"/>
            </a:endParaRPr>
          </a:p>
          <a:p>
            <a:pPr algn="ctr">
              <a:defRPr/>
            </a:pPr>
            <a:r>
              <a:rPr lang="en-CA" sz="1000" kern="0" dirty="0">
                <a:solidFill>
                  <a:srgbClr val="FF0000"/>
                </a:solidFill>
                <a:cs typeface="Arial" panose="020B0604020202020204" pitchFamily="34" charset="0"/>
              </a:rPr>
              <a:t>(95% </a:t>
            </a:r>
            <a:r>
              <a:rPr lang="en-CA" sz="1000" kern="0" dirty="0" smtClean="0">
                <a:solidFill>
                  <a:srgbClr val="FF0000"/>
                </a:solidFill>
                <a:cs typeface="Arial" panose="020B0604020202020204" pitchFamily="34" charset="0"/>
              </a:rPr>
              <a:t>CI: </a:t>
            </a:r>
            <a:r>
              <a:rPr lang="en-CA" sz="1000" kern="0" dirty="0">
                <a:solidFill>
                  <a:srgbClr val="FF0000"/>
                </a:solidFill>
                <a:cs typeface="Arial" panose="020B0604020202020204" pitchFamily="34" charset="0"/>
              </a:rPr>
              <a:t>0.86, 0.98)</a:t>
            </a:r>
            <a:r>
              <a:rPr lang="en-CA" sz="1000" kern="0" baseline="30000" dirty="0">
                <a:solidFill>
                  <a:srgbClr val="FF0000"/>
                </a:solidFill>
                <a:cs typeface="Arial" panose="020B0604020202020204" pitchFamily="34" charset="0"/>
              </a:rPr>
              <a:t>†</a:t>
            </a:r>
          </a:p>
        </p:txBody>
      </p:sp>
      <p:sp>
        <p:nvSpPr>
          <p:cNvPr id="84" name="TextBox 83"/>
          <p:cNvSpPr txBox="1"/>
          <p:nvPr/>
        </p:nvSpPr>
        <p:spPr>
          <a:xfrm>
            <a:off x="2350005" y="5197688"/>
            <a:ext cx="1481496" cy="400110"/>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Entire treatment period</a:t>
            </a:r>
          </a:p>
          <a:p>
            <a:pPr algn="ctr">
              <a:defRPr/>
            </a:pPr>
            <a:r>
              <a:rPr lang="en-GB" sz="1000" kern="0" dirty="0">
                <a:solidFill>
                  <a:srgbClr val="002060"/>
                </a:solidFill>
                <a:cs typeface="Arial" panose="020B0604020202020204" pitchFamily="34" charset="0"/>
              </a:rPr>
              <a:t>(Baseline to Month 6)</a:t>
            </a:r>
          </a:p>
        </p:txBody>
      </p:sp>
      <p:sp>
        <p:nvSpPr>
          <p:cNvPr id="85" name="TextBox 84"/>
          <p:cNvSpPr txBox="1"/>
          <p:nvPr/>
        </p:nvSpPr>
        <p:spPr>
          <a:xfrm>
            <a:off x="4328560" y="5182312"/>
            <a:ext cx="1377300" cy="430887"/>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Titration period</a:t>
            </a:r>
          </a:p>
          <a:p>
            <a:pPr algn="ctr">
              <a:defRPr/>
            </a:pPr>
            <a:r>
              <a:rPr lang="en-GB" sz="1000" kern="0" dirty="0">
                <a:solidFill>
                  <a:srgbClr val="002060"/>
                </a:solidFill>
                <a:cs typeface="Arial" panose="020B0604020202020204" pitchFamily="34" charset="0"/>
              </a:rPr>
              <a:t>(Baseline to Week 8</a:t>
            </a:r>
            <a:r>
              <a:rPr lang="en-GB" sz="1200" kern="0" dirty="0">
                <a:solidFill>
                  <a:srgbClr val="002060"/>
                </a:solidFill>
                <a:cs typeface="Arial" panose="020B0604020202020204" pitchFamily="34" charset="0"/>
              </a:rPr>
              <a:t>)</a:t>
            </a:r>
          </a:p>
        </p:txBody>
      </p:sp>
      <p:sp>
        <p:nvSpPr>
          <p:cNvPr id="86" name="TextBox 85"/>
          <p:cNvSpPr txBox="1"/>
          <p:nvPr/>
        </p:nvSpPr>
        <p:spPr>
          <a:xfrm>
            <a:off x="6265310" y="5197688"/>
            <a:ext cx="1340432" cy="400110"/>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Maintenance period</a:t>
            </a:r>
          </a:p>
          <a:p>
            <a:pPr algn="ctr">
              <a:defRPr/>
            </a:pPr>
            <a:r>
              <a:rPr lang="en-GB" sz="1000" kern="0" dirty="0">
                <a:solidFill>
                  <a:srgbClr val="002060"/>
                </a:solidFill>
                <a:cs typeface="Arial" panose="020B0604020202020204" pitchFamily="34" charset="0"/>
              </a:rPr>
              <a:t>(Week 9 to Month 6)</a:t>
            </a:r>
          </a:p>
        </p:txBody>
      </p:sp>
      <p:cxnSp>
        <p:nvCxnSpPr>
          <p:cNvPr id="87" name="Straight Connector 86"/>
          <p:cNvCxnSpPr/>
          <p:nvPr/>
        </p:nvCxnSpPr>
        <p:spPr>
          <a:xfrm>
            <a:off x="4041969" y="2763141"/>
            <a:ext cx="0" cy="2384940"/>
          </a:xfrm>
          <a:prstGeom prst="line">
            <a:avLst/>
          </a:prstGeom>
          <a:noFill/>
          <a:ln w="28575" cap="flat" cmpd="sng" algn="ctr">
            <a:solidFill>
              <a:srgbClr val="596169"/>
            </a:solidFill>
            <a:prstDash val="dash"/>
          </a:ln>
          <a:effectLst/>
        </p:spPr>
      </p:cxnSp>
      <p:grpSp>
        <p:nvGrpSpPr>
          <p:cNvPr id="5" name="Group 87"/>
          <p:cNvGrpSpPr/>
          <p:nvPr/>
        </p:nvGrpSpPr>
        <p:grpSpPr>
          <a:xfrm>
            <a:off x="7327974" y="2290434"/>
            <a:ext cx="1576158" cy="628134"/>
            <a:chOff x="6844662" y="2438875"/>
            <a:chExt cx="1576161" cy="471101"/>
          </a:xfrm>
        </p:grpSpPr>
        <p:sp>
          <p:nvSpPr>
            <p:cNvPr id="89" name="TextBox 547"/>
            <p:cNvSpPr txBox="1"/>
            <p:nvPr/>
          </p:nvSpPr>
          <p:spPr>
            <a:xfrm>
              <a:off x="6955355" y="2656060"/>
              <a:ext cx="1465468" cy="253916"/>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defRPr/>
              </a:pPr>
              <a:r>
                <a:rPr lang="en-US" sz="1200" kern="0" dirty="0">
                  <a:solidFill>
                    <a:srgbClr val="002060"/>
                  </a:solidFill>
                  <a:cs typeface="Arial" panose="020B0604020202020204" pitchFamily="34" charset="0"/>
                </a:rPr>
                <a:t>Gla-100 (n=1246</a:t>
              </a:r>
              <a:r>
                <a:rPr lang="en-US" sz="1600" kern="0" dirty="0">
                  <a:solidFill>
                    <a:prstClr val="black">
                      <a:lumMod val="65000"/>
                      <a:lumOff val="35000"/>
                    </a:prstClr>
                  </a:solidFill>
                  <a:cs typeface="Arial" panose="020B0604020202020204" pitchFamily="34" charset="0"/>
                </a:rPr>
                <a:t>) </a:t>
              </a:r>
            </a:p>
          </p:txBody>
        </p:sp>
        <p:sp>
          <p:nvSpPr>
            <p:cNvPr id="90" name="TextBox 548"/>
            <p:cNvSpPr txBox="1"/>
            <p:nvPr/>
          </p:nvSpPr>
          <p:spPr>
            <a:xfrm>
              <a:off x="6962663" y="2438875"/>
              <a:ext cx="1433409" cy="207749"/>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defRPr/>
              </a:pPr>
              <a:r>
                <a:rPr lang="en-US" sz="1200" kern="0" dirty="0">
                  <a:solidFill>
                    <a:srgbClr val="002060"/>
                  </a:solidFill>
                  <a:cs typeface="Arial" panose="020B0604020202020204" pitchFamily="34" charset="0"/>
                </a:rPr>
                <a:t>Gla-300 (n=1242) </a:t>
              </a:r>
            </a:p>
          </p:txBody>
        </p:sp>
        <p:sp>
          <p:nvSpPr>
            <p:cNvPr id="91" name="Rectangle 90"/>
            <p:cNvSpPr/>
            <p:nvPr/>
          </p:nvSpPr>
          <p:spPr>
            <a:xfrm>
              <a:off x="6844662" y="2499749"/>
              <a:ext cx="130909" cy="130909"/>
            </a:xfrm>
            <a:prstGeom prst="rect">
              <a:avLst/>
            </a:prstGeom>
            <a:solidFill>
              <a:srgbClr val="81B838"/>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2400" b="1" kern="0">
                <a:solidFill>
                  <a:prstClr val="white"/>
                </a:solidFill>
                <a:cs typeface="Arial" panose="020B0604020202020204" pitchFamily="34" charset="0"/>
              </a:endParaRPr>
            </a:p>
          </p:txBody>
        </p:sp>
        <p:sp>
          <p:nvSpPr>
            <p:cNvPr id="92" name="Rectangle 91"/>
            <p:cNvSpPr/>
            <p:nvPr/>
          </p:nvSpPr>
          <p:spPr>
            <a:xfrm>
              <a:off x="6844662" y="2716934"/>
              <a:ext cx="130909" cy="130909"/>
            </a:xfrm>
            <a:prstGeom prst="rect">
              <a:avLst/>
            </a:prstGeom>
            <a:solidFill>
              <a:srgbClr val="0092D0"/>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2400" b="1" kern="0">
                <a:solidFill>
                  <a:prstClr val="black"/>
                </a:solidFill>
                <a:cs typeface="Arial" panose="020B0604020202020204" pitchFamily="34" charset="0"/>
              </a:endParaRPr>
            </a:p>
          </p:txBody>
        </p:sp>
      </p:grpSp>
      <p:sp>
        <p:nvSpPr>
          <p:cNvPr id="93" name="TextBox 92"/>
          <p:cNvSpPr txBox="1"/>
          <p:nvPr/>
        </p:nvSpPr>
        <p:spPr>
          <a:xfrm>
            <a:off x="2541031" y="3426719"/>
            <a:ext cx="547457" cy="318100"/>
          </a:xfrm>
          <a:prstGeom prst="rect">
            <a:avLst/>
          </a:prstGeom>
          <a:noFill/>
        </p:spPr>
        <p:txBody>
          <a:bodyPr wrap="square" rtlCol="0">
            <a:spAutoFit/>
          </a:bodyPr>
          <a:lstStyle/>
          <a:p>
            <a:pPr algn="ctr">
              <a:defRPr/>
            </a:pPr>
            <a:r>
              <a:rPr lang="en-CA" sz="1467" kern="0" dirty="0">
                <a:solidFill>
                  <a:prstClr val="white"/>
                </a:solidFill>
                <a:cs typeface="Arial" panose="020B0604020202020204" pitchFamily="34" charset="0"/>
              </a:rPr>
              <a:t>72.0</a:t>
            </a:r>
          </a:p>
        </p:txBody>
      </p:sp>
      <p:sp>
        <p:nvSpPr>
          <p:cNvPr id="94" name="TextBox 93"/>
          <p:cNvSpPr txBox="1"/>
          <p:nvPr/>
        </p:nvSpPr>
        <p:spPr>
          <a:xfrm>
            <a:off x="3071279" y="3601698"/>
            <a:ext cx="566964" cy="318100"/>
          </a:xfrm>
          <a:prstGeom prst="rect">
            <a:avLst/>
          </a:prstGeom>
          <a:noFill/>
        </p:spPr>
        <p:txBody>
          <a:bodyPr wrap="square" rtlCol="0">
            <a:spAutoFit/>
          </a:bodyPr>
          <a:lstStyle/>
          <a:p>
            <a:pPr algn="ctr">
              <a:defRPr/>
            </a:pPr>
            <a:r>
              <a:rPr lang="en-CA" sz="1467" kern="0" dirty="0">
                <a:solidFill>
                  <a:prstClr val="white"/>
                </a:solidFill>
                <a:cs typeface="Arial" panose="020B0604020202020204" pitchFamily="34" charset="0"/>
              </a:rPr>
              <a:t>65.5</a:t>
            </a:r>
          </a:p>
        </p:txBody>
      </p:sp>
      <p:sp>
        <p:nvSpPr>
          <p:cNvPr id="95" name="TextBox 94"/>
          <p:cNvSpPr txBox="1"/>
          <p:nvPr/>
        </p:nvSpPr>
        <p:spPr>
          <a:xfrm>
            <a:off x="4953000" y="4070366"/>
            <a:ext cx="612585" cy="318100"/>
          </a:xfrm>
          <a:prstGeom prst="rect">
            <a:avLst/>
          </a:prstGeom>
          <a:noFill/>
        </p:spPr>
        <p:txBody>
          <a:bodyPr wrap="square" rtlCol="0">
            <a:spAutoFit/>
          </a:bodyPr>
          <a:lstStyle/>
          <a:p>
            <a:pPr algn="ctr">
              <a:defRPr/>
            </a:pPr>
            <a:r>
              <a:rPr lang="en-CA" sz="1467" kern="0" dirty="0">
                <a:solidFill>
                  <a:prstClr val="white"/>
                </a:solidFill>
                <a:cs typeface="Arial" panose="020B0604020202020204" pitchFamily="34" charset="0"/>
              </a:rPr>
              <a:t>44.7</a:t>
            </a:r>
          </a:p>
        </p:txBody>
      </p:sp>
      <p:sp>
        <p:nvSpPr>
          <p:cNvPr id="96" name="TextBox 95"/>
          <p:cNvSpPr txBox="1"/>
          <p:nvPr/>
        </p:nvSpPr>
        <p:spPr>
          <a:xfrm>
            <a:off x="6380868" y="3688894"/>
            <a:ext cx="547008" cy="318100"/>
          </a:xfrm>
          <a:prstGeom prst="rect">
            <a:avLst/>
          </a:prstGeom>
          <a:noFill/>
        </p:spPr>
        <p:txBody>
          <a:bodyPr wrap="square" rtlCol="0">
            <a:spAutoFit/>
          </a:bodyPr>
          <a:lstStyle/>
          <a:p>
            <a:pPr algn="ctr">
              <a:defRPr/>
            </a:pPr>
            <a:r>
              <a:rPr lang="en-CA" sz="1467" kern="0" dirty="0">
                <a:solidFill>
                  <a:prstClr val="white"/>
                </a:solidFill>
                <a:cs typeface="Arial" panose="020B0604020202020204" pitchFamily="34" charset="0"/>
              </a:rPr>
              <a:t>62.5</a:t>
            </a:r>
          </a:p>
        </p:txBody>
      </p:sp>
      <p:sp>
        <p:nvSpPr>
          <p:cNvPr id="97" name="TextBox 96"/>
          <p:cNvSpPr txBox="1"/>
          <p:nvPr/>
        </p:nvSpPr>
        <p:spPr>
          <a:xfrm>
            <a:off x="6858000" y="3801985"/>
            <a:ext cx="683148" cy="318100"/>
          </a:xfrm>
          <a:prstGeom prst="rect">
            <a:avLst/>
          </a:prstGeom>
          <a:noFill/>
        </p:spPr>
        <p:txBody>
          <a:bodyPr wrap="square" rtlCol="0">
            <a:spAutoFit/>
          </a:bodyPr>
          <a:lstStyle/>
          <a:p>
            <a:pPr algn="ctr">
              <a:defRPr/>
            </a:pPr>
            <a:r>
              <a:rPr lang="en-CA" sz="1467" kern="0" dirty="0">
                <a:solidFill>
                  <a:prstClr val="white"/>
                </a:solidFill>
                <a:cs typeface="Arial" panose="020B0604020202020204" pitchFamily="34" charset="0"/>
              </a:rPr>
              <a:t>57.5</a:t>
            </a:r>
          </a:p>
        </p:txBody>
      </p:sp>
      <p:sp>
        <p:nvSpPr>
          <p:cNvPr id="100" name="TextBox 99"/>
          <p:cNvSpPr txBox="1"/>
          <p:nvPr/>
        </p:nvSpPr>
        <p:spPr>
          <a:xfrm>
            <a:off x="1174898" y="1797215"/>
            <a:ext cx="6846917" cy="646986"/>
          </a:xfrm>
          <a:prstGeom prst="roundRect">
            <a:avLst/>
          </a:prstGeom>
          <a:noFill/>
          <a:ln w="19050">
            <a:noFill/>
          </a:ln>
        </p:spPr>
        <p:txBody>
          <a:bodyPr wrap="square" rtlCol="0">
            <a:spAutoFit/>
          </a:bodyPr>
          <a:lstStyle/>
          <a:p>
            <a:pPr algn="ctr" defTabSz="609585">
              <a:defRPr/>
            </a:pPr>
            <a:r>
              <a:rPr lang="en-GB" sz="1600" b="1" kern="0" dirty="0">
                <a:solidFill>
                  <a:srgbClr val="C00000"/>
                </a:solidFill>
                <a:cs typeface="Arial" panose="020B0604020202020204" pitchFamily="34" charset="0"/>
              </a:rPr>
              <a:t>Participants with ≥1 confirmed (≤3.9 mmol/L) and/or severe </a:t>
            </a:r>
            <a:r>
              <a:rPr lang="en-GB" sz="1600" b="1" kern="0" dirty="0" smtClean="0">
                <a:solidFill>
                  <a:srgbClr val="C00000"/>
                </a:solidFill>
                <a:cs typeface="Arial" panose="020B0604020202020204" pitchFamily="34" charset="0"/>
              </a:rPr>
              <a:t>hypoglycaemia (%)</a:t>
            </a:r>
            <a:endParaRPr lang="en-GB" sz="1600" b="1" kern="0" dirty="0">
              <a:solidFill>
                <a:srgbClr val="C00000"/>
              </a:solidFill>
              <a:cs typeface="Arial" panose="020B0604020202020204" pitchFamily="34" charset="0"/>
            </a:endParaRPr>
          </a:p>
        </p:txBody>
      </p:sp>
      <p:sp>
        <p:nvSpPr>
          <p:cNvPr id="102" name="TextBox 101"/>
          <p:cNvSpPr txBox="1"/>
          <p:nvPr/>
        </p:nvSpPr>
        <p:spPr>
          <a:xfrm>
            <a:off x="2400302" y="5710547"/>
            <a:ext cx="5545215" cy="461665"/>
          </a:xfrm>
          <a:prstGeom prst="rect">
            <a:avLst/>
          </a:prstGeom>
          <a:noFill/>
          <a:ln>
            <a:noFill/>
          </a:ln>
        </p:spPr>
        <p:txBody>
          <a:bodyPr wrap="square" rtlCol="0">
            <a:spAutoFit/>
          </a:bodyPr>
          <a:lstStyle/>
          <a:p>
            <a:pPr marL="241294" indent="-241294">
              <a:buClr>
                <a:srgbClr val="44546A"/>
              </a:buClr>
              <a:buFont typeface="Arial" pitchFamily="34" charset="0"/>
              <a:buChar char="•"/>
              <a:defRPr/>
            </a:pPr>
            <a:r>
              <a:rPr lang="en-CA" sz="1200" kern="0" dirty="0" smtClean="0">
                <a:solidFill>
                  <a:srgbClr val="002060"/>
                </a:solidFill>
                <a:cs typeface="Arial" panose="020B0604020202020204" pitchFamily="34" charset="0"/>
              </a:rPr>
              <a:t>For </a:t>
            </a:r>
            <a:r>
              <a:rPr lang="en-CA" sz="1200" kern="0" dirty="0">
                <a:solidFill>
                  <a:srgbClr val="002060"/>
                </a:solidFill>
                <a:cs typeface="Arial" panose="020B0604020202020204" pitchFamily="34" charset="0"/>
              </a:rPr>
              <a:t>every </a:t>
            </a:r>
            <a:r>
              <a:rPr lang="en-CA" sz="1200" b="1" kern="0" dirty="0">
                <a:solidFill>
                  <a:srgbClr val="002060"/>
                </a:solidFill>
                <a:cs typeface="Arial" panose="020B0604020202020204" pitchFamily="34" charset="0"/>
              </a:rPr>
              <a:t>15 subjects </a:t>
            </a:r>
            <a:r>
              <a:rPr lang="en-CA" sz="1200" kern="0" dirty="0">
                <a:solidFill>
                  <a:srgbClr val="002060"/>
                </a:solidFill>
                <a:cs typeface="Arial" panose="020B0604020202020204" pitchFamily="34" charset="0"/>
              </a:rPr>
              <a:t>initiated and treated with Gla-300 instead of Gla-100, 1 less patient will have confirmed hypoglycemia </a:t>
            </a:r>
            <a:r>
              <a:rPr lang="en-CA" sz="1200" b="1" kern="0" dirty="0">
                <a:solidFill>
                  <a:srgbClr val="002060"/>
                </a:solidFill>
                <a:cs typeface="Arial" panose="020B0604020202020204" pitchFamily="34" charset="0"/>
              </a:rPr>
              <a:t>at any time (24 hours)</a:t>
            </a:r>
            <a:endParaRPr lang="en-CA" sz="1200" kern="0" dirty="0">
              <a:solidFill>
                <a:srgbClr val="002060"/>
              </a:solidFill>
              <a:cs typeface="Arial" panose="020B0604020202020204" pitchFamily="34" charset="0"/>
            </a:endParaRPr>
          </a:p>
        </p:txBody>
      </p:sp>
      <p:sp>
        <p:nvSpPr>
          <p:cNvPr id="103" name="Pentagon 102"/>
          <p:cNvSpPr/>
          <p:nvPr/>
        </p:nvSpPr>
        <p:spPr>
          <a:xfrm>
            <a:off x="914406" y="5616627"/>
            <a:ext cx="1435955" cy="576064"/>
          </a:xfrm>
          <a:prstGeom prst="homePlate">
            <a:avLst/>
          </a:prstGeom>
          <a:solidFill>
            <a:srgbClr val="81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CA" sz="1400" b="1" i="1" dirty="0">
                <a:solidFill>
                  <a:prstClr val="white"/>
                </a:solidFill>
                <a:cs typeface="Arial" panose="020B0604020202020204" pitchFamily="34" charset="0"/>
              </a:rPr>
              <a:t>Clinical </a:t>
            </a:r>
          </a:p>
          <a:p>
            <a:pPr algn="ctr" defTabSz="914377"/>
            <a:r>
              <a:rPr lang="en-CA" sz="1400" b="1" i="1" dirty="0">
                <a:solidFill>
                  <a:prstClr val="white"/>
                </a:solidFill>
                <a:cs typeface="Arial" panose="020B0604020202020204" pitchFamily="34" charset="0"/>
              </a:rPr>
              <a:t>Implications</a:t>
            </a:r>
          </a:p>
        </p:txBody>
      </p:sp>
      <p:sp>
        <p:nvSpPr>
          <p:cNvPr id="105" name="Text Placeholder 9"/>
          <p:cNvSpPr txBox="1">
            <a:spLocks/>
          </p:cNvSpPr>
          <p:nvPr/>
        </p:nvSpPr>
        <p:spPr>
          <a:xfrm>
            <a:off x="472443" y="6125633"/>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GB" sz="1067" dirty="0">
              <a:solidFill>
                <a:prstClr val="black"/>
              </a:solidFill>
            </a:endParaRPr>
          </a:p>
        </p:txBody>
      </p:sp>
      <p:sp>
        <p:nvSpPr>
          <p:cNvPr id="29" name="TextBox 28"/>
          <p:cNvSpPr txBox="1"/>
          <p:nvPr/>
        </p:nvSpPr>
        <p:spPr>
          <a:xfrm rot="16200000">
            <a:off x="248161" y="3738660"/>
            <a:ext cx="2400299" cy="307777"/>
          </a:xfrm>
          <a:prstGeom prst="rect">
            <a:avLst/>
          </a:prstGeom>
          <a:noFill/>
        </p:spPr>
        <p:txBody>
          <a:bodyPr wrap="square" rtlCol="0">
            <a:spAutoFit/>
          </a:bodyPr>
          <a:lstStyle/>
          <a:p>
            <a:pPr algn="ctr">
              <a:defRPr/>
            </a:pPr>
            <a:r>
              <a:rPr lang="en-US" sz="1400" kern="0" dirty="0" smtClean="0">
                <a:solidFill>
                  <a:srgbClr val="002060"/>
                </a:solidFill>
                <a:cs typeface="Arial" panose="020B0604020202020204" pitchFamily="34" charset="0"/>
              </a:rPr>
              <a:t>Participants (%)</a:t>
            </a:r>
            <a:endParaRPr lang="en-US" sz="1400" kern="0" dirty="0">
              <a:solidFill>
                <a:srgbClr val="002060"/>
              </a:solidFill>
              <a:cs typeface="Arial" panose="020B0604020202020204" pitchFamily="34" charset="0"/>
            </a:endParaRPr>
          </a:p>
        </p:txBody>
      </p:sp>
      <p:sp>
        <p:nvSpPr>
          <p:cNvPr id="30" name="TextBox 29"/>
          <p:cNvSpPr txBox="1"/>
          <p:nvPr/>
        </p:nvSpPr>
        <p:spPr>
          <a:xfrm>
            <a:off x="3352800" y="6553200"/>
            <a:ext cx="24384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Rectangle 31"/>
          <p:cNvSpPr/>
          <p:nvPr/>
        </p:nvSpPr>
        <p:spPr>
          <a:xfrm>
            <a:off x="381000" y="6248400"/>
            <a:ext cx="857927" cy="253916"/>
          </a:xfrm>
          <a:prstGeom prst="rect">
            <a:avLst/>
          </a:prstGeom>
        </p:spPr>
        <p:txBody>
          <a:bodyPr wrap="none">
            <a:spAutoFit/>
          </a:bodyPr>
          <a:lstStyle/>
          <a:p>
            <a:pPr lvl="0"/>
            <a:r>
              <a:rPr lang="en-CA" sz="1050" baseline="30000" dirty="0" smtClean="0"/>
              <a:t>†</a:t>
            </a:r>
            <a:r>
              <a:rPr lang="en-CA" sz="1050" dirty="0" smtClean="0"/>
              <a:t>Significant</a:t>
            </a:r>
            <a:endParaRPr lang="en-GB" sz="1050" dirty="0"/>
          </a:p>
        </p:txBody>
      </p:sp>
      <p:sp>
        <p:nvSpPr>
          <p:cNvPr id="31" name="Rounded Rectangle 30"/>
          <p:cNvSpPr/>
          <p:nvPr/>
        </p:nvSpPr>
        <p:spPr>
          <a:xfrm>
            <a:off x="472443" y="512618"/>
            <a:ext cx="850871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r>
              <a:rPr lang="en-US" sz="2400" b="1" kern="0" dirty="0">
                <a:solidFill>
                  <a:srgbClr val="FFFF00"/>
                </a:solidFill>
                <a:effectLst>
                  <a:outerShdw blurRad="38100" dist="38100" dir="2700000" algn="tl">
                    <a:srgbClr val="000000">
                      <a:alpha val="43137"/>
                    </a:srgbClr>
                  </a:outerShdw>
                </a:effectLst>
                <a:latin typeface="Calibri"/>
              </a:rPr>
              <a:t>Gla-300: </a:t>
            </a:r>
            <a:br>
              <a:rPr lang="en-US" sz="2400" b="1" kern="0" dirty="0">
                <a:solidFill>
                  <a:srgbClr val="FFFF00"/>
                </a:solidFill>
                <a:effectLst>
                  <a:outerShdw blurRad="38100" dist="38100" dir="2700000" algn="tl">
                    <a:srgbClr val="000000">
                      <a:alpha val="43137"/>
                    </a:srgbClr>
                  </a:outerShdw>
                </a:effectLst>
                <a:latin typeface="Calibri"/>
              </a:rPr>
            </a:br>
            <a:r>
              <a:rPr lang="en-US" sz="2000" b="1" kern="0" dirty="0">
                <a:solidFill>
                  <a:srgbClr val="FFFF00"/>
                </a:solidFill>
                <a:effectLst>
                  <a:outerShdw blurRad="38100" dist="38100" dir="2700000" algn="tl">
                    <a:srgbClr val="000000">
                      <a:alpha val="43137"/>
                    </a:srgbClr>
                  </a:outerShdw>
                </a:effectLst>
                <a:latin typeface="Calibri"/>
              </a:rPr>
              <a:t>Participants (T2DM) reporting ≥ 1 hypoglycemic event at any time (24 hours)</a:t>
            </a:r>
            <a:endParaRPr kumimoji="0" lang="en-US" sz="2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1541775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84996" y="6019810"/>
            <a:ext cx="5206609" cy="701493"/>
          </a:xfrm>
        </p:spPr>
        <p:txBody>
          <a:bodyPr/>
          <a:lstStyle/>
          <a:p>
            <a:r>
              <a:rPr lang="pt-BR" sz="1000" dirty="0" smtClean="0"/>
              <a:t>Ritzel R, et al.</a:t>
            </a:r>
            <a:r>
              <a:rPr lang="en-GB" sz="1000" dirty="0" smtClean="0"/>
              <a:t> </a:t>
            </a:r>
            <a:r>
              <a:rPr lang="en-CA" sz="1000" dirty="0" smtClean="0"/>
              <a:t>Diabetes </a:t>
            </a:r>
            <a:r>
              <a:rPr lang="en-CA" sz="1000" dirty="0" err="1" smtClean="0"/>
              <a:t>Obes</a:t>
            </a:r>
            <a:r>
              <a:rPr lang="en-CA" sz="1000" dirty="0" smtClean="0"/>
              <a:t> </a:t>
            </a:r>
            <a:r>
              <a:rPr lang="en-CA" sz="1000" dirty="0" err="1" smtClean="0"/>
              <a:t>Metab</a:t>
            </a:r>
            <a:r>
              <a:rPr lang="en-CA" sz="1000" dirty="0" smtClean="0"/>
              <a:t> 2015;</a:t>
            </a:r>
            <a:r>
              <a:rPr lang="hr-HR" sz="1000" dirty="0" smtClean="0"/>
              <a:t> </a:t>
            </a:r>
            <a:r>
              <a:rPr lang="pt-BR" sz="1000" dirty="0" smtClean="0"/>
              <a:t>16 </a:t>
            </a:r>
            <a:endParaRPr lang="en-US" sz="1000" dirty="0"/>
          </a:p>
        </p:txBody>
      </p:sp>
      <p:sp>
        <p:nvSpPr>
          <p:cNvPr id="5" name="Text Placeholder 4"/>
          <p:cNvSpPr>
            <a:spLocks noGrp="1"/>
          </p:cNvSpPr>
          <p:nvPr>
            <p:ph type="body" sz="quarter" idx="11"/>
          </p:nvPr>
        </p:nvSpPr>
        <p:spPr/>
        <p:txBody>
          <a:bodyPr/>
          <a:lstStyle/>
          <a:p>
            <a:r>
              <a:rPr lang="en-US" baseline="30000" dirty="0" smtClean="0"/>
              <a:t> </a:t>
            </a:r>
            <a:r>
              <a:rPr lang="en-GB" altLang="en-US" baseline="30000" dirty="0" smtClean="0">
                <a:solidFill>
                  <a:srgbClr val="002060"/>
                </a:solidFill>
              </a:rPr>
              <a:t>¶</a:t>
            </a:r>
            <a:r>
              <a:rPr lang="en-US" baseline="30000" dirty="0" smtClean="0">
                <a:solidFill>
                  <a:srgbClr val="002060"/>
                </a:solidFill>
              </a:rPr>
              <a:t> </a:t>
            </a:r>
            <a:r>
              <a:rPr lang="en-CA" dirty="0" smtClean="0">
                <a:solidFill>
                  <a:srgbClr val="002060"/>
                </a:solidFill>
              </a:rPr>
              <a:t>Nocturnal, 00:00</a:t>
            </a:r>
            <a:r>
              <a:rPr lang="en-GB" dirty="0" smtClean="0">
                <a:solidFill>
                  <a:srgbClr val="002060"/>
                </a:solidFill>
              </a:rPr>
              <a:t>–</a:t>
            </a:r>
            <a:r>
              <a:rPr lang="en-CA" dirty="0" smtClean="0">
                <a:solidFill>
                  <a:srgbClr val="002060"/>
                </a:solidFill>
              </a:rPr>
              <a:t>05:59 h; </a:t>
            </a:r>
            <a:r>
              <a:rPr lang="en-CA" baseline="30000" dirty="0" smtClean="0">
                <a:solidFill>
                  <a:srgbClr val="002060"/>
                </a:solidFill>
              </a:rPr>
              <a:t>†</a:t>
            </a:r>
            <a:r>
              <a:rPr lang="en-CA" dirty="0" smtClean="0">
                <a:solidFill>
                  <a:srgbClr val="002060"/>
                </a:solidFill>
              </a:rPr>
              <a:t>Significant</a:t>
            </a:r>
            <a:endParaRPr lang="en-US" dirty="0" smtClean="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1375258773"/>
              </p:ext>
            </p:extLst>
          </p:nvPr>
        </p:nvGraphicFramePr>
        <p:xfrm>
          <a:off x="1608923" y="2146748"/>
          <a:ext cx="6588021" cy="3272299"/>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2367063" y="5604707"/>
            <a:ext cx="5398201" cy="738664"/>
          </a:xfrm>
          <a:prstGeom prst="rect">
            <a:avLst/>
          </a:prstGeom>
          <a:noFill/>
          <a:ln>
            <a:noFill/>
          </a:ln>
        </p:spPr>
        <p:txBody>
          <a:bodyPr wrap="square" rtlCol="0">
            <a:spAutoFit/>
          </a:bodyPr>
          <a:lstStyle/>
          <a:p>
            <a:pPr marL="180970" indent="-180970" defTabSz="914377">
              <a:buClr>
                <a:srgbClr val="44546A"/>
              </a:buClr>
              <a:buFont typeface="Arial" pitchFamily="34" charset="0"/>
              <a:buChar char="•"/>
            </a:pPr>
            <a:r>
              <a:rPr lang="en-CA" sz="1400" dirty="0" smtClean="0">
                <a:solidFill>
                  <a:srgbClr val="002060"/>
                </a:solidFill>
                <a:cs typeface="Arial" panose="020B0604020202020204" pitchFamily="34" charset="0"/>
              </a:rPr>
              <a:t>For </a:t>
            </a:r>
            <a:r>
              <a:rPr lang="en-CA" sz="1400" dirty="0">
                <a:solidFill>
                  <a:srgbClr val="002060"/>
                </a:solidFill>
                <a:cs typeface="Arial" panose="020B0604020202020204" pitchFamily="34" charset="0"/>
              </a:rPr>
              <a:t>every </a:t>
            </a:r>
            <a:r>
              <a:rPr lang="en-CA" sz="1400" b="1" dirty="0">
                <a:solidFill>
                  <a:srgbClr val="002060"/>
                </a:solidFill>
                <a:cs typeface="Arial" panose="020B0604020202020204" pitchFamily="34" charset="0"/>
              </a:rPr>
              <a:t>10 subjects </a:t>
            </a:r>
            <a:r>
              <a:rPr lang="en-CA" sz="1400" dirty="0">
                <a:solidFill>
                  <a:srgbClr val="002060"/>
                </a:solidFill>
                <a:cs typeface="Arial" panose="020B0604020202020204" pitchFamily="34" charset="0"/>
              </a:rPr>
              <a:t>initiated and treated with Gla-300 instead of Gla-100, </a:t>
            </a:r>
            <a:r>
              <a:rPr lang="en-CA" sz="1400" dirty="0" smtClean="0">
                <a:solidFill>
                  <a:srgbClr val="002060"/>
                </a:solidFill>
                <a:cs typeface="Arial" panose="020B0604020202020204" pitchFamily="34" charset="0"/>
              </a:rPr>
              <a:t>1 </a:t>
            </a:r>
            <a:r>
              <a:rPr lang="en-CA" sz="1400" dirty="0">
                <a:solidFill>
                  <a:srgbClr val="002060"/>
                </a:solidFill>
                <a:cs typeface="Arial" panose="020B0604020202020204" pitchFamily="34" charset="0"/>
              </a:rPr>
              <a:t>less patient will have </a:t>
            </a:r>
            <a:r>
              <a:rPr lang="en-CA" sz="1400" b="1" dirty="0">
                <a:solidFill>
                  <a:srgbClr val="002060"/>
                </a:solidFill>
                <a:cs typeface="Arial" panose="020B0604020202020204" pitchFamily="34" charset="0"/>
              </a:rPr>
              <a:t>nocturnal </a:t>
            </a:r>
            <a:r>
              <a:rPr lang="en-CA" sz="1400" dirty="0">
                <a:solidFill>
                  <a:srgbClr val="002060"/>
                </a:solidFill>
                <a:cs typeface="Arial" panose="020B0604020202020204" pitchFamily="34" charset="0"/>
              </a:rPr>
              <a:t>confirmed hypoglycemia</a:t>
            </a:r>
          </a:p>
        </p:txBody>
      </p:sp>
      <p:cxnSp>
        <p:nvCxnSpPr>
          <p:cNvPr id="39" name="Straight Connector 38"/>
          <p:cNvCxnSpPr/>
          <p:nvPr/>
        </p:nvCxnSpPr>
        <p:spPr>
          <a:xfrm>
            <a:off x="4040226" y="2446867"/>
            <a:ext cx="0" cy="2670004"/>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1"/>
          <p:cNvSpPr txBox="1"/>
          <p:nvPr/>
        </p:nvSpPr>
        <p:spPr>
          <a:xfrm>
            <a:off x="2544041" y="2818593"/>
            <a:ext cx="1095723" cy="54108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7"/>
            <a:r>
              <a:rPr lang="en-CA" sz="1200" dirty="0" smtClean="0">
                <a:solidFill>
                  <a:srgbClr val="FF0000"/>
                </a:solidFill>
                <a:cs typeface="Arial" panose="020B0604020202020204" pitchFamily="34" charset="0"/>
              </a:rPr>
              <a:t>RR 0.75</a:t>
            </a:r>
            <a:endParaRPr lang="en-CA" sz="1200" dirty="0">
              <a:solidFill>
                <a:srgbClr val="FF0000"/>
              </a:solidFill>
              <a:cs typeface="Arial" panose="020B0604020202020204" pitchFamily="34" charset="0"/>
            </a:endParaRPr>
          </a:p>
          <a:p>
            <a:pPr algn="ctr" defTabSz="914377"/>
            <a:r>
              <a:rPr lang="en-CA" sz="1200" dirty="0">
                <a:solidFill>
                  <a:srgbClr val="FF0000"/>
                </a:solidFill>
                <a:cs typeface="Arial" panose="020B0604020202020204" pitchFamily="34" charset="0"/>
              </a:rPr>
              <a:t>(95% </a:t>
            </a:r>
            <a:r>
              <a:rPr lang="en-CA" sz="1200" dirty="0" smtClean="0">
                <a:solidFill>
                  <a:srgbClr val="FF0000"/>
                </a:solidFill>
                <a:cs typeface="Arial" panose="020B0604020202020204" pitchFamily="34" charset="0"/>
              </a:rPr>
              <a:t>CI: </a:t>
            </a:r>
            <a:r>
              <a:rPr lang="en-CA" sz="1200" dirty="0">
                <a:solidFill>
                  <a:srgbClr val="FF0000"/>
                </a:solidFill>
                <a:cs typeface="Arial" panose="020B0604020202020204" pitchFamily="34" charset="0"/>
              </a:rPr>
              <a:t>0.68, 0.83)</a:t>
            </a:r>
            <a:r>
              <a:rPr lang="en-CA" sz="1200" baseline="30000" dirty="0">
                <a:solidFill>
                  <a:srgbClr val="FF0000"/>
                </a:solidFill>
                <a:cs typeface="Arial" panose="020B0604020202020204" pitchFamily="34" charset="0"/>
              </a:rPr>
              <a:t>†</a:t>
            </a:r>
          </a:p>
        </p:txBody>
      </p:sp>
      <p:sp>
        <p:nvSpPr>
          <p:cNvPr id="50" name="TextBox 1"/>
          <p:cNvSpPr txBox="1"/>
          <p:nvPr/>
        </p:nvSpPr>
        <p:spPr>
          <a:xfrm>
            <a:off x="4432916" y="3616878"/>
            <a:ext cx="1095723" cy="54108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7"/>
            <a:r>
              <a:rPr lang="en-CA" sz="1200" dirty="0" smtClean="0">
                <a:solidFill>
                  <a:srgbClr val="FF0000"/>
                </a:solidFill>
                <a:cs typeface="Arial" panose="020B0604020202020204" pitchFamily="34" charset="0"/>
              </a:rPr>
              <a:t>RR 0.69</a:t>
            </a:r>
            <a:endParaRPr lang="en-CA" sz="1200" dirty="0">
              <a:solidFill>
                <a:srgbClr val="FF0000"/>
              </a:solidFill>
              <a:cs typeface="Arial" panose="020B0604020202020204" pitchFamily="34" charset="0"/>
            </a:endParaRPr>
          </a:p>
          <a:p>
            <a:pPr algn="ctr" defTabSz="914377"/>
            <a:r>
              <a:rPr lang="en-CA" sz="1200" dirty="0">
                <a:solidFill>
                  <a:srgbClr val="FF0000"/>
                </a:solidFill>
                <a:cs typeface="Arial" panose="020B0604020202020204" pitchFamily="34" charset="0"/>
              </a:rPr>
              <a:t>(95% </a:t>
            </a:r>
            <a:r>
              <a:rPr lang="en-CA" sz="1200" dirty="0" smtClean="0">
                <a:solidFill>
                  <a:srgbClr val="FF0000"/>
                </a:solidFill>
                <a:cs typeface="Arial" panose="020B0604020202020204" pitchFamily="34" charset="0"/>
              </a:rPr>
              <a:t>CI: </a:t>
            </a:r>
            <a:r>
              <a:rPr lang="en-CA" sz="1200" dirty="0">
                <a:solidFill>
                  <a:srgbClr val="FF0000"/>
                </a:solidFill>
                <a:cs typeface="Arial" panose="020B0604020202020204" pitchFamily="34" charset="0"/>
              </a:rPr>
              <a:t>0.58, 0.81)</a:t>
            </a:r>
            <a:r>
              <a:rPr lang="en-CA" sz="1200" baseline="30000" dirty="0">
                <a:solidFill>
                  <a:srgbClr val="FF0000"/>
                </a:solidFill>
                <a:cs typeface="Arial" panose="020B0604020202020204" pitchFamily="34" charset="0"/>
              </a:rPr>
              <a:t>†</a:t>
            </a:r>
          </a:p>
        </p:txBody>
      </p:sp>
      <p:sp>
        <p:nvSpPr>
          <p:cNvPr id="51" name="TextBox 1"/>
          <p:cNvSpPr txBox="1"/>
          <p:nvPr/>
        </p:nvSpPr>
        <p:spPr>
          <a:xfrm>
            <a:off x="6362555" y="3254020"/>
            <a:ext cx="1095723" cy="54108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7"/>
            <a:r>
              <a:rPr lang="en-CA" sz="1200" dirty="0" smtClean="0">
                <a:solidFill>
                  <a:srgbClr val="FF0000"/>
                </a:solidFill>
                <a:cs typeface="Arial" panose="020B0604020202020204" pitchFamily="34" charset="0"/>
              </a:rPr>
              <a:t>RR 0.80</a:t>
            </a:r>
            <a:endParaRPr lang="en-CA" sz="1200" dirty="0">
              <a:solidFill>
                <a:srgbClr val="FF0000"/>
              </a:solidFill>
              <a:cs typeface="Arial" panose="020B0604020202020204" pitchFamily="34" charset="0"/>
            </a:endParaRPr>
          </a:p>
          <a:p>
            <a:pPr algn="ctr" defTabSz="914377"/>
            <a:r>
              <a:rPr lang="en-CA" sz="1200" dirty="0">
                <a:solidFill>
                  <a:srgbClr val="FF0000"/>
                </a:solidFill>
                <a:cs typeface="Arial" panose="020B0604020202020204" pitchFamily="34" charset="0"/>
              </a:rPr>
              <a:t>(95% </a:t>
            </a:r>
            <a:r>
              <a:rPr lang="en-CA" sz="1200" dirty="0" smtClean="0">
                <a:solidFill>
                  <a:srgbClr val="FF0000"/>
                </a:solidFill>
                <a:cs typeface="Arial" panose="020B0604020202020204" pitchFamily="34" charset="0"/>
              </a:rPr>
              <a:t>CI: </a:t>
            </a:r>
            <a:r>
              <a:rPr lang="en-CA" sz="1200" dirty="0">
                <a:solidFill>
                  <a:srgbClr val="FF0000"/>
                </a:solidFill>
                <a:cs typeface="Arial" panose="020B0604020202020204" pitchFamily="34" charset="0"/>
              </a:rPr>
              <a:t>0.71, 0.91)</a:t>
            </a:r>
            <a:r>
              <a:rPr lang="en-CA" sz="1200" baseline="30000" dirty="0">
                <a:solidFill>
                  <a:srgbClr val="FF0000"/>
                </a:solidFill>
                <a:cs typeface="Arial" panose="020B0604020202020204" pitchFamily="34" charset="0"/>
              </a:rPr>
              <a:t>†</a:t>
            </a:r>
          </a:p>
        </p:txBody>
      </p:sp>
      <p:sp>
        <p:nvSpPr>
          <p:cNvPr id="23" name="TextBox 22"/>
          <p:cNvSpPr txBox="1"/>
          <p:nvPr/>
        </p:nvSpPr>
        <p:spPr>
          <a:xfrm>
            <a:off x="892629" y="1796009"/>
            <a:ext cx="7304314" cy="646986"/>
          </a:xfrm>
          <a:prstGeom prst="roundRect">
            <a:avLst/>
          </a:prstGeom>
          <a:noFill/>
          <a:ln w="19050">
            <a:noFill/>
          </a:ln>
        </p:spPr>
        <p:txBody>
          <a:bodyPr wrap="square" rtlCol="0">
            <a:spAutoFit/>
          </a:bodyPr>
          <a:lstStyle/>
          <a:p>
            <a:pPr algn="ctr" defTabSz="914377"/>
            <a:r>
              <a:rPr lang="en-GB" sz="1600" b="1" dirty="0">
                <a:solidFill>
                  <a:srgbClr val="C00000"/>
                </a:solidFill>
                <a:cs typeface="Arial" panose="020B0604020202020204" pitchFamily="34" charset="0"/>
              </a:rPr>
              <a:t>Participants with ≥1 confirmed (≤3.9 mmol/L) and/or severe </a:t>
            </a:r>
            <a:r>
              <a:rPr lang="en-GB" sz="1600" b="1" dirty="0" smtClean="0">
                <a:solidFill>
                  <a:srgbClr val="C00000"/>
                </a:solidFill>
                <a:cs typeface="Arial" panose="020B0604020202020204" pitchFamily="34" charset="0"/>
              </a:rPr>
              <a:t>hypoglycaemia (%)</a:t>
            </a:r>
            <a:endParaRPr lang="en-GB" sz="1600" b="1" dirty="0">
              <a:solidFill>
                <a:srgbClr val="C00000"/>
              </a:solidFill>
              <a:cs typeface="Arial" panose="020B0604020202020204" pitchFamily="34" charset="0"/>
            </a:endParaRPr>
          </a:p>
        </p:txBody>
      </p:sp>
      <p:sp>
        <p:nvSpPr>
          <p:cNvPr id="28" name="Text Placeholder 31"/>
          <p:cNvSpPr txBox="1">
            <a:spLocks/>
          </p:cNvSpPr>
          <p:nvPr/>
        </p:nvSpPr>
        <p:spPr>
          <a:xfrm>
            <a:off x="4800607" y="6244167"/>
            <a:ext cx="3875084" cy="609600"/>
          </a:xfrm>
          <a:prstGeom prst="rect">
            <a:avLst/>
          </a:prstGeom>
        </p:spPr>
        <p:txBody>
          <a:bodyPr vert="horz" lIns="91440" tIns="45720" rIns="91440" bIns="45720" rtlCol="0" anchor="ctr"/>
          <a:lstStyle>
            <a:defPPr>
              <a:defRPr lang="sv-SE"/>
            </a:defPPr>
            <a:lvl1pPr marL="0" algn="r" defTabSz="6858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US" sz="1067" dirty="0">
              <a:solidFill>
                <a:prstClr val="black"/>
              </a:solidFill>
            </a:endParaRPr>
          </a:p>
        </p:txBody>
      </p:sp>
      <p:sp>
        <p:nvSpPr>
          <p:cNvPr id="29" name="Text Placeholder 34"/>
          <p:cNvSpPr txBox="1">
            <a:spLocks/>
          </p:cNvSpPr>
          <p:nvPr/>
        </p:nvSpPr>
        <p:spPr>
          <a:xfrm>
            <a:off x="472443" y="6159500"/>
            <a:ext cx="3657602" cy="609600"/>
          </a:xfrm>
          <a:prstGeom prst="rect">
            <a:avLst/>
          </a:prstGeom>
        </p:spPr>
        <p:txBody>
          <a:bodyPr anchor="b"/>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None/>
            </a:pPr>
            <a:endParaRPr lang="en-US" sz="1067" dirty="0">
              <a:solidFill>
                <a:prstClr val="black"/>
              </a:solidFill>
            </a:endParaRPr>
          </a:p>
        </p:txBody>
      </p:sp>
      <p:sp>
        <p:nvSpPr>
          <p:cNvPr id="24" name="TextBox 23"/>
          <p:cNvSpPr txBox="1"/>
          <p:nvPr/>
        </p:nvSpPr>
        <p:spPr>
          <a:xfrm rot="16200000">
            <a:off x="248160" y="3754049"/>
            <a:ext cx="2400299" cy="276999"/>
          </a:xfrm>
          <a:prstGeom prst="rect">
            <a:avLst/>
          </a:prstGeom>
          <a:noFill/>
        </p:spPr>
        <p:txBody>
          <a:bodyPr wrap="square" rtlCol="0">
            <a:spAutoFit/>
          </a:bodyPr>
          <a:lstStyle/>
          <a:p>
            <a:pPr algn="ctr">
              <a:defRPr/>
            </a:pPr>
            <a:r>
              <a:rPr lang="en-US" sz="1200" kern="0" dirty="0" smtClean="0">
                <a:solidFill>
                  <a:srgbClr val="002060"/>
                </a:solidFill>
                <a:cs typeface="Arial" panose="020B0604020202020204" pitchFamily="34" charset="0"/>
              </a:rPr>
              <a:t>Participants (%)</a:t>
            </a:r>
            <a:endParaRPr lang="en-US" sz="1200" kern="0" dirty="0">
              <a:solidFill>
                <a:srgbClr val="002060"/>
              </a:solidFill>
              <a:cs typeface="Arial" panose="020B0604020202020204" pitchFamily="34" charset="0"/>
            </a:endParaRPr>
          </a:p>
        </p:txBody>
      </p:sp>
      <p:grpSp>
        <p:nvGrpSpPr>
          <p:cNvPr id="6" name="Group 24"/>
          <p:cNvGrpSpPr/>
          <p:nvPr/>
        </p:nvGrpSpPr>
        <p:grpSpPr>
          <a:xfrm>
            <a:off x="7327973" y="2290434"/>
            <a:ext cx="1551402" cy="566578"/>
            <a:chOff x="6844662" y="2438875"/>
            <a:chExt cx="1551406" cy="424934"/>
          </a:xfrm>
        </p:grpSpPr>
        <p:sp>
          <p:nvSpPr>
            <p:cNvPr id="26" name="TextBox 547"/>
            <p:cNvSpPr txBox="1"/>
            <p:nvPr/>
          </p:nvSpPr>
          <p:spPr>
            <a:xfrm>
              <a:off x="6955355" y="2656060"/>
              <a:ext cx="1433410" cy="207749"/>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defRPr/>
              </a:pPr>
              <a:r>
                <a:rPr lang="en-US" sz="1200" kern="0" dirty="0">
                  <a:solidFill>
                    <a:srgbClr val="002060"/>
                  </a:solidFill>
                  <a:cs typeface="Arial" panose="020B0604020202020204" pitchFamily="34" charset="0"/>
                </a:rPr>
                <a:t>Gla-100 (n=1246) </a:t>
              </a:r>
            </a:p>
          </p:txBody>
        </p:sp>
        <p:sp>
          <p:nvSpPr>
            <p:cNvPr id="27" name="TextBox 548"/>
            <p:cNvSpPr txBox="1"/>
            <p:nvPr/>
          </p:nvSpPr>
          <p:spPr>
            <a:xfrm>
              <a:off x="6962658" y="2438875"/>
              <a:ext cx="1433410" cy="207749"/>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defRPr/>
              </a:pPr>
              <a:r>
                <a:rPr lang="en-US" sz="1200" kern="0" dirty="0">
                  <a:solidFill>
                    <a:srgbClr val="002060"/>
                  </a:solidFill>
                  <a:cs typeface="Arial" panose="020B0604020202020204" pitchFamily="34" charset="0"/>
                </a:rPr>
                <a:t>Gla-300 (n=1242) </a:t>
              </a:r>
            </a:p>
          </p:txBody>
        </p:sp>
        <p:sp>
          <p:nvSpPr>
            <p:cNvPr id="30" name="Rectangle 29"/>
            <p:cNvSpPr/>
            <p:nvPr/>
          </p:nvSpPr>
          <p:spPr>
            <a:xfrm>
              <a:off x="6844662" y="2499749"/>
              <a:ext cx="130909" cy="130909"/>
            </a:xfrm>
            <a:prstGeom prst="rect">
              <a:avLst/>
            </a:prstGeom>
            <a:solidFill>
              <a:srgbClr val="81B838"/>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2400" b="1" kern="0">
                <a:solidFill>
                  <a:prstClr val="white"/>
                </a:solidFill>
                <a:cs typeface="Arial" panose="020B0604020202020204" pitchFamily="34" charset="0"/>
              </a:endParaRPr>
            </a:p>
          </p:txBody>
        </p:sp>
        <p:sp>
          <p:nvSpPr>
            <p:cNvPr id="31" name="Rectangle 30"/>
            <p:cNvSpPr/>
            <p:nvPr/>
          </p:nvSpPr>
          <p:spPr>
            <a:xfrm>
              <a:off x="6844662" y="2716934"/>
              <a:ext cx="130909" cy="130909"/>
            </a:xfrm>
            <a:prstGeom prst="rect">
              <a:avLst/>
            </a:prstGeom>
            <a:solidFill>
              <a:srgbClr val="0092D0"/>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2400" b="1" kern="0">
                <a:solidFill>
                  <a:prstClr val="black"/>
                </a:solidFill>
                <a:cs typeface="Arial" panose="020B0604020202020204" pitchFamily="34" charset="0"/>
              </a:endParaRPr>
            </a:p>
          </p:txBody>
        </p:sp>
      </p:grpSp>
      <p:sp>
        <p:nvSpPr>
          <p:cNvPr id="32" name="Pentagon 31"/>
          <p:cNvSpPr/>
          <p:nvPr/>
        </p:nvSpPr>
        <p:spPr>
          <a:xfrm>
            <a:off x="990605" y="5616627"/>
            <a:ext cx="1359755" cy="576064"/>
          </a:xfrm>
          <a:prstGeom prst="homePlate">
            <a:avLst/>
          </a:prstGeom>
          <a:solidFill>
            <a:srgbClr val="81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CA" sz="1200" b="1" i="1" dirty="0">
                <a:solidFill>
                  <a:prstClr val="white"/>
                </a:solidFill>
                <a:cs typeface="Arial" panose="020B0604020202020204" pitchFamily="34" charset="0"/>
              </a:rPr>
              <a:t>Clinical </a:t>
            </a:r>
          </a:p>
          <a:p>
            <a:pPr algn="ctr" defTabSz="914377"/>
            <a:r>
              <a:rPr lang="en-CA" sz="1200" b="1" i="1" dirty="0">
                <a:solidFill>
                  <a:prstClr val="white"/>
                </a:solidFill>
                <a:cs typeface="Arial" panose="020B0604020202020204" pitchFamily="34" charset="0"/>
              </a:rPr>
              <a:t>Implications</a:t>
            </a:r>
          </a:p>
        </p:txBody>
      </p:sp>
      <p:sp>
        <p:nvSpPr>
          <p:cNvPr id="33" name="TextBox 32"/>
          <p:cNvSpPr txBox="1"/>
          <p:nvPr/>
        </p:nvSpPr>
        <p:spPr>
          <a:xfrm>
            <a:off x="2350004" y="5197688"/>
            <a:ext cx="1481496" cy="400110"/>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Entire treatment period</a:t>
            </a:r>
          </a:p>
          <a:p>
            <a:pPr algn="ctr">
              <a:defRPr/>
            </a:pPr>
            <a:r>
              <a:rPr lang="en-GB" sz="1000" kern="0" dirty="0">
                <a:solidFill>
                  <a:srgbClr val="002060"/>
                </a:solidFill>
                <a:cs typeface="Arial" panose="020B0604020202020204" pitchFamily="34" charset="0"/>
              </a:rPr>
              <a:t>(Baseline to Month 6)</a:t>
            </a:r>
          </a:p>
        </p:txBody>
      </p:sp>
      <p:sp>
        <p:nvSpPr>
          <p:cNvPr id="34" name="TextBox 33"/>
          <p:cNvSpPr txBox="1"/>
          <p:nvPr/>
        </p:nvSpPr>
        <p:spPr>
          <a:xfrm>
            <a:off x="4332568" y="5197688"/>
            <a:ext cx="1369286" cy="400110"/>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Titration period</a:t>
            </a:r>
          </a:p>
          <a:p>
            <a:pPr algn="ctr">
              <a:defRPr/>
            </a:pPr>
            <a:r>
              <a:rPr lang="en-GB" sz="1000" kern="0" dirty="0">
                <a:solidFill>
                  <a:srgbClr val="002060"/>
                </a:solidFill>
                <a:cs typeface="Arial" panose="020B0604020202020204" pitchFamily="34" charset="0"/>
              </a:rPr>
              <a:t>(Baseline to Week 8)</a:t>
            </a:r>
          </a:p>
        </p:txBody>
      </p:sp>
      <p:sp>
        <p:nvSpPr>
          <p:cNvPr id="35" name="TextBox 34"/>
          <p:cNvSpPr txBox="1"/>
          <p:nvPr/>
        </p:nvSpPr>
        <p:spPr>
          <a:xfrm>
            <a:off x="6265311" y="5197688"/>
            <a:ext cx="1340432" cy="400110"/>
          </a:xfrm>
          <a:prstGeom prst="rect">
            <a:avLst/>
          </a:prstGeom>
          <a:noFill/>
        </p:spPr>
        <p:txBody>
          <a:bodyPr wrap="none" rtlCol="0" anchor="ctr">
            <a:spAutoFit/>
          </a:bodyPr>
          <a:lstStyle/>
          <a:p>
            <a:pPr algn="ctr">
              <a:defRPr/>
            </a:pPr>
            <a:r>
              <a:rPr lang="en-GB" sz="1000" kern="0" dirty="0">
                <a:solidFill>
                  <a:srgbClr val="002060"/>
                </a:solidFill>
                <a:cs typeface="Arial" panose="020B0604020202020204" pitchFamily="34" charset="0"/>
              </a:rPr>
              <a:t>Maintenance period</a:t>
            </a:r>
          </a:p>
          <a:p>
            <a:pPr algn="ctr">
              <a:defRPr/>
            </a:pPr>
            <a:r>
              <a:rPr lang="en-GB" sz="1000" kern="0" dirty="0">
                <a:solidFill>
                  <a:srgbClr val="002060"/>
                </a:solidFill>
                <a:cs typeface="Arial" panose="020B0604020202020204" pitchFamily="34" charset="0"/>
              </a:rPr>
              <a:t>(Week 9 to Month 6)</a:t>
            </a:r>
          </a:p>
        </p:txBody>
      </p:sp>
      <p:sp>
        <p:nvSpPr>
          <p:cNvPr id="25" name="TextBox 24"/>
          <p:cNvSpPr txBox="1"/>
          <p:nvPr/>
        </p:nvSpPr>
        <p:spPr>
          <a:xfrm>
            <a:off x="3200400" y="6553200"/>
            <a:ext cx="25146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Rounded Rectangle 35"/>
          <p:cNvSpPr/>
          <p:nvPr/>
        </p:nvSpPr>
        <p:spPr>
          <a:xfrm>
            <a:off x="290429" y="545237"/>
            <a:ext cx="8508714" cy="77950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lvl="0"/>
            <a:r>
              <a:rPr lang="en-US" sz="2400" b="1" kern="0" dirty="0">
                <a:solidFill>
                  <a:srgbClr val="FFFF00"/>
                </a:solidFill>
                <a:effectLst>
                  <a:outerShdw blurRad="38100" dist="38100" dir="2700000" algn="tl">
                    <a:srgbClr val="000000">
                      <a:alpha val="43137"/>
                    </a:srgbClr>
                  </a:outerShdw>
                </a:effectLst>
                <a:latin typeface="Calibri"/>
              </a:rPr>
              <a:t>Gla-300: </a:t>
            </a:r>
            <a:br>
              <a:rPr lang="en-US" sz="2400" b="1" kern="0" dirty="0">
                <a:solidFill>
                  <a:srgbClr val="FFFF00"/>
                </a:solidFill>
                <a:effectLst>
                  <a:outerShdw blurRad="38100" dist="38100" dir="2700000" algn="tl">
                    <a:srgbClr val="000000">
                      <a:alpha val="43137"/>
                    </a:srgbClr>
                  </a:outerShdw>
                </a:effectLst>
                <a:latin typeface="Calibri"/>
              </a:rPr>
            </a:br>
            <a:r>
              <a:rPr lang="en-US" sz="2000" b="1" kern="0" dirty="0">
                <a:solidFill>
                  <a:srgbClr val="FFFF00"/>
                </a:solidFill>
                <a:effectLst>
                  <a:outerShdw blurRad="38100" dist="38100" dir="2700000" algn="tl">
                    <a:srgbClr val="000000">
                      <a:alpha val="43137"/>
                    </a:srgbClr>
                  </a:outerShdw>
                </a:effectLst>
                <a:latin typeface="Calibri"/>
              </a:rPr>
              <a:t>Participants (</a:t>
            </a:r>
            <a:r>
              <a:rPr lang="en-US" sz="2000" b="1" kern="0" dirty="0" smtClean="0">
                <a:solidFill>
                  <a:srgbClr val="FFFF00"/>
                </a:solidFill>
                <a:effectLst>
                  <a:outerShdw blurRad="38100" dist="38100" dir="2700000" algn="tl">
                    <a:srgbClr val="000000">
                      <a:alpha val="43137"/>
                    </a:srgbClr>
                  </a:outerShdw>
                </a:effectLst>
                <a:latin typeface="Calibri"/>
              </a:rPr>
              <a:t>T1DM</a:t>
            </a:r>
            <a:r>
              <a:rPr lang="en-US" sz="2000" b="1" kern="0" dirty="0">
                <a:solidFill>
                  <a:srgbClr val="FFFF00"/>
                </a:solidFill>
                <a:effectLst>
                  <a:outerShdw blurRad="38100" dist="38100" dir="2700000" algn="tl">
                    <a:srgbClr val="000000">
                      <a:alpha val="43137"/>
                    </a:srgbClr>
                  </a:outerShdw>
                </a:effectLst>
                <a:latin typeface="Calibri"/>
              </a:rPr>
              <a:t>) reporting ≥ 1 hypoglycemic event at any time (24 hours)</a:t>
            </a:r>
            <a:endParaRPr kumimoji="0" lang="en-US" sz="2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xmlns="" val="3109318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685800" y="1676400"/>
            <a:ext cx="3571875" cy="25622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76800" y="2514600"/>
            <a:ext cx="3762375" cy="26955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62000" y="4286250"/>
            <a:ext cx="3352800" cy="2571750"/>
          </a:xfrm>
          <a:prstGeom prst="rect">
            <a:avLst/>
          </a:prstGeom>
          <a:noFill/>
          <a:ln w="9525">
            <a:noFill/>
            <a:miter lim="800000"/>
            <a:headEnd/>
            <a:tailEnd/>
          </a:ln>
        </p:spPr>
      </p:pic>
      <p:sp>
        <p:nvSpPr>
          <p:cNvPr id="9" name="TextBox 8"/>
          <p:cNvSpPr txBox="1"/>
          <p:nvPr/>
        </p:nvSpPr>
        <p:spPr>
          <a:xfrm>
            <a:off x="2209800" y="1828800"/>
            <a:ext cx="1135247" cy="369332"/>
          </a:xfrm>
          <a:prstGeom prst="rect">
            <a:avLst/>
          </a:prstGeom>
          <a:noFill/>
        </p:spPr>
        <p:txBody>
          <a:bodyPr wrap="none" rtlCol="0">
            <a:spAutoFit/>
          </a:bodyPr>
          <a:lstStyle/>
          <a:p>
            <a:r>
              <a:rPr lang="en-US" b="1" dirty="0" smtClean="0">
                <a:solidFill>
                  <a:srgbClr val="C00000"/>
                </a:solidFill>
              </a:rPr>
              <a:t>Nocturnal</a:t>
            </a:r>
            <a:endParaRPr lang="en-US" b="1" dirty="0">
              <a:solidFill>
                <a:srgbClr val="C00000"/>
              </a:solidFill>
            </a:endParaRPr>
          </a:p>
        </p:txBody>
      </p:sp>
      <p:sp>
        <p:nvSpPr>
          <p:cNvPr id="10" name="TextBox 9"/>
          <p:cNvSpPr txBox="1"/>
          <p:nvPr/>
        </p:nvSpPr>
        <p:spPr>
          <a:xfrm>
            <a:off x="2209800" y="4343400"/>
            <a:ext cx="1044517" cy="369332"/>
          </a:xfrm>
          <a:prstGeom prst="rect">
            <a:avLst/>
          </a:prstGeom>
          <a:noFill/>
        </p:spPr>
        <p:txBody>
          <a:bodyPr wrap="none" rtlCol="0">
            <a:spAutoFit/>
          </a:bodyPr>
          <a:lstStyle/>
          <a:p>
            <a:r>
              <a:rPr lang="en-US" b="1" dirty="0" smtClean="0">
                <a:solidFill>
                  <a:srgbClr val="C00000"/>
                </a:solidFill>
              </a:rPr>
              <a:t>Any time</a:t>
            </a:r>
            <a:endParaRPr lang="en-US" b="1" dirty="0">
              <a:solidFill>
                <a:srgbClr val="C00000"/>
              </a:solidFill>
            </a:endParaRPr>
          </a:p>
        </p:txBody>
      </p:sp>
      <p:sp>
        <p:nvSpPr>
          <p:cNvPr id="11" name="TextBox 10"/>
          <p:cNvSpPr txBox="1"/>
          <p:nvPr/>
        </p:nvSpPr>
        <p:spPr>
          <a:xfrm>
            <a:off x="6172200" y="1981200"/>
            <a:ext cx="1184940" cy="369332"/>
          </a:xfrm>
          <a:prstGeom prst="rect">
            <a:avLst/>
          </a:prstGeom>
          <a:noFill/>
        </p:spPr>
        <p:txBody>
          <a:bodyPr wrap="none" rtlCol="0">
            <a:spAutoFit/>
          </a:bodyPr>
          <a:lstStyle/>
          <a:p>
            <a:r>
              <a:rPr lang="en-US" b="1" dirty="0" smtClean="0">
                <a:solidFill>
                  <a:srgbClr val="C00000"/>
                </a:solidFill>
              </a:rPr>
              <a:t>Clock time</a:t>
            </a:r>
            <a:endParaRPr lang="en-US" b="1" dirty="0">
              <a:solidFill>
                <a:srgbClr val="C00000"/>
              </a:solidFill>
            </a:endParaRPr>
          </a:p>
        </p:txBody>
      </p:sp>
      <p:sp>
        <p:nvSpPr>
          <p:cNvPr id="14" name="Rectangle 13"/>
          <p:cNvSpPr/>
          <p:nvPr/>
        </p:nvSpPr>
        <p:spPr>
          <a:xfrm>
            <a:off x="6019800" y="6324600"/>
            <a:ext cx="2943434" cy="246221"/>
          </a:xfrm>
          <a:prstGeom prst="rect">
            <a:avLst/>
          </a:prstGeom>
        </p:spPr>
        <p:txBody>
          <a:bodyPr wrap="none">
            <a:spAutoFit/>
          </a:bodyPr>
          <a:lstStyle/>
          <a:p>
            <a:r>
              <a:rPr lang="en-US" sz="1000" dirty="0" err="1" smtClean="0"/>
              <a:t>Yki-J¨arvinen</a:t>
            </a:r>
            <a:r>
              <a:rPr lang="en-US" sz="1000" dirty="0" smtClean="0"/>
              <a:t> et al Diabetes Care 2014;37:3235–3243</a:t>
            </a:r>
            <a:endParaRPr lang="en-US" sz="1000" dirty="0"/>
          </a:p>
        </p:txBody>
      </p:sp>
      <p:sp>
        <p:nvSpPr>
          <p:cNvPr id="12" name="Rounded Rectangle 11"/>
          <p:cNvSpPr/>
          <p:nvPr/>
        </p:nvSpPr>
        <p:spPr>
          <a:xfrm>
            <a:off x="614649" y="154642"/>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38100" dist="38100" dir="2700000" algn="tl">
                    <a:srgbClr val="000000">
                      <a:alpha val="43137"/>
                    </a:srgbClr>
                  </a:outerShdw>
                </a:effectLst>
                <a:ea typeface="+mj-ea"/>
                <a:cs typeface="+mj-cs"/>
              </a:rPr>
              <a:t>Edition II :Hypoglycemia</a:t>
            </a:r>
            <a:endParaRPr lang="en-US" sz="3200" b="1" dirty="0" smtClean="0">
              <a:solidFill>
                <a:srgbClr val="FFFF00"/>
              </a:solidFill>
              <a:effectLst>
                <a:outerShdw blurRad="38100" dist="38100" dir="2700000" algn="tl">
                  <a:srgbClr val="000000">
                    <a:alpha val="43137"/>
                  </a:srgbClr>
                </a:outerShdw>
              </a:effectLst>
              <a:ea typeface="+mj-ea"/>
              <a:cs typeface="+mj-cs"/>
            </a:endParaRPr>
          </a:p>
        </p:txBody>
      </p:sp>
      <p:sp>
        <p:nvSpPr>
          <p:cNvPr id="4" name="Rounded Rectangle 3"/>
          <p:cNvSpPr/>
          <p:nvPr/>
        </p:nvSpPr>
        <p:spPr>
          <a:xfrm>
            <a:off x="304800" y="1447800"/>
            <a:ext cx="8763000" cy="54102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p>
            <a:pPr>
              <a:buNone/>
            </a:pPr>
            <a:r>
              <a:rPr lang="en-GB" sz="2400" b="1" dirty="0" smtClean="0">
                <a:solidFill>
                  <a:srgbClr val="C00000"/>
                </a:solidFill>
              </a:rPr>
              <a:t>     Gla-300</a:t>
            </a:r>
            <a:r>
              <a:rPr lang="en-GB" sz="2400" dirty="0" smtClean="0">
                <a:solidFill>
                  <a:srgbClr val="C00000"/>
                </a:solidFill>
              </a:rPr>
              <a:t> (EDITION 4)</a:t>
            </a:r>
          </a:p>
          <a:p>
            <a:pPr>
              <a:buNone/>
            </a:pPr>
            <a:endParaRPr lang="en-GB" sz="2000" baseline="30000" dirty="0" smtClean="0">
              <a:solidFill>
                <a:srgbClr val="C00000"/>
              </a:solidFill>
            </a:endParaRPr>
          </a:p>
          <a:p>
            <a:pPr lvl="1">
              <a:buFont typeface="Arial" pitchFamily="34" charset="0"/>
              <a:buChar char="•"/>
            </a:pPr>
            <a:r>
              <a:rPr lang="en-GB" sz="1800" dirty="0" smtClean="0">
                <a:solidFill>
                  <a:srgbClr val="002060"/>
                </a:solidFill>
              </a:rPr>
              <a:t>Overall and nocturnal </a:t>
            </a:r>
            <a:r>
              <a:rPr lang="en-GB" sz="1800" dirty="0" err="1" smtClean="0">
                <a:solidFill>
                  <a:srgbClr val="002060"/>
                </a:solidFill>
              </a:rPr>
              <a:t>hypoglycemia</a:t>
            </a:r>
            <a:r>
              <a:rPr lang="en-GB" sz="1800" dirty="0" smtClean="0">
                <a:solidFill>
                  <a:srgbClr val="002060"/>
                </a:solidFill>
              </a:rPr>
              <a:t> (entire treatment period) were </a:t>
            </a:r>
            <a:r>
              <a:rPr lang="en-GB" sz="1800" dirty="0" smtClean="0">
                <a:solidFill>
                  <a:srgbClr val="C00000"/>
                </a:solidFill>
              </a:rPr>
              <a:t>similar </a:t>
            </a:r>
            <a:r>
              <a:rPr lang="en-GB" sz="1800" dirty="0" smtClean="0">
                <a:solidFill>
                  <a:srgbClr val="002060"/>
                </a:solidFill>
              </a:rPr>
              <a:t>between treatment groups.</a:t>
            </a:r>
          </a:p>
          <a:p>
            <a:pPr lvl="1">
              <a:buNone/>
            </a:pPr>
            <a:endParaRPr lang="en-GB" sz="1800" dirty="0" smtClean="0">
              <a:solidFill>
                <a:srgbClr val="002060"/>
              </a:solidFill>
            </a:endParaRPr>
          </a:p>
          <a:p>
            <a:pPr lvl="1">
              <a:buFont typeface="Arial" pitchFamily="34" charset="0"/>
              <a:buChar char="•"/>
            </a:pPr>
            <a:r>
              <a:rPr lang="en-GB" sz="1800" dirty="0" smtClean="0">
                <a:solidFill>
                  <a:srgbClr val="002060"/>
                </a:solidFill>
              </a:rPr>
              <a:t>Nocturnal confirmed or severe </a:t>
            </a:r>
            <a:r>
              <a:rPr lang="en-GB" sz="1800" dirty="0" err="1" smtClean="0">
                <a:solidFill>
                  <a:srgbClr val="002060"/>
                </a:solidFill>
              </a:rPr>
              <a:t>hypoglycemia</a:t>
            </a:r>
            <a:r>
              <a:rPr lang="en-GB" sz="1800" dirty="0" smtClean="0">
                <a:solidFill>
                  <a:srgbClr val="002060"/>
                </a:solidFill>
              </a:rPr>
              <a:t> (baseline to 8 weeks): </a:t>
            </a:r>
            <a:r>
              <a:rPr lang="en-GB" sz="1800" dirty="0" smtClean="0">
                <a:solidFill>
                  <a:srgbClr val="C00000"/>
                </a:solidFill>
              </a:rPr>
              <a:t>31% lower </a:t>
            </a:r>
            <a:r>
              <a:rPr lang="en-GB" sz="1800" dirty="0" smtClean="0">
                <a:solidFill>
                  <a:srgbClr val="002060"/>
                </a:solidFill>
              </a:rPr>
              <a:t>incidence with Gla-300 (risk ratio 0.69 [95% CI 0.53-0.91])</a:t>
            </a:r>
            <a:endParaRPr lang="en-GB" sz="1800" baseline="30000" dirty="0" smtClean="0">
              <a:solidFill>
                <a:srgbClr val="002060"/>
              </a:solidFill>
            </a:endParaRPr>
          </a:p>
          <a:p>
            <a:pPr lvl="1"/>
            <a:endParaRPr lang="en-GB" dirty="0" smtClean="0"/>
          </a:p>
          <a:p>
            <a:endParaRPr lang="en-US" dirty="0"/>
          </a:p>
        </p:txBody>
      </p:sp>
      <p:sp>
        <p:nvSpPr>
          <p:cNvPr id="6" name="Rectangle 5"/>
          <p:cNvSpPr/>
          <p:nvPr/>
        </p:nvSpPr>
        <p:spPr>
          <a:xfrm>
            <a:off x="5410200" y="6400800"/>
            <a:ext cx="4572000" cy="261610"/>
          </a:xfrm>
          <a:prstGeom prst="rect">
            <a:avLst/>
          </a:prstGeom>
        </p:spPr>
        <p:txBody>
          <a:bodyPr>
            <a:spAutoFit/>
          </a:bodyPr>
          <a:lstStyle/>
          <a:p>
            <a:r>
              <a:rPr lang="en-GB" sz="1100" dirty="0" smtClean="0"/>
              <a:t>. Home P, at al. Diabetes Care 2015 [</a:t>
            </a:r>
            <a:r>
              <a:rPr lang="en-GB" sz="1100" dirty="0" err="1" smtClean="0"/>
              <a:t>Epub</a:t>
            </a:r>
            <a:r>
              <a:rPr lang="en-GB" sz="1100" dirty="0" smtClean="0"/>
              <a:t> ahead of print</a:t>
            </a:r>
            <a:endParaRPr lang="en-US" sz="1100" dirty="0"/>
          </a:p>
        </p:txBody>
      </p:sp>
      <p:sp>
        <p:nvSpPr>
          <p:cNvPr id="7" name="Rounded Rectangle 6"/>
          <p:cNvSpPr/>
          <p:nvPr/>
        </p:nvSpPr>
        <p:spPr>
          <a:xfrm>
            <a:off x="609600" y="264159"/>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effectLst>
                  <a:outerShdw blurRad="38100" dist="38100" dir="2700000" algn="tl">
                    <a:srgbClr val="000000">
                      <a:alpha val="43137"/>
                    </a:srgbClr>
                  </a:outerShdw>
                </a:effectLst>
                <a:ea typeface="+mj-ea"/>
                <a:cs typeface="+mj-cs"/>
              </a:rPr>
              <a:t>Hypoglycemia in T1DM</a:t>
            </a:r>
          </a:p>
        </p:txBody>
      </p:sp>
      <p:sp>
        <p:nvSpPr>
          <p:cNvPr id="8" name="Rounded Rectangle 7"/>
          <p:cNvSpPr/>
          <p:nvPr/>
        </p:nvSpPr>
        <p:spPr>
          <a:xfrm>
            <a:off x="533400" y="1752600"/>
            <a:ext cx="8153400" cy="41148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077200" cy="4876800"/>
          </a:xfrm>
        </p:spPr>
        <p:txBody>
          <a:bodyPr>
            <a:normAutofit/>
          </a:bodyPr>
          <a:lstStyle/>
          <a:p>
            <a:r>
              <a:rPr lang="en-US" sz="2000" b="1" dirty="0" smtClean="0">
                <a:solidFill>
                  <a:srgbClr val="002060"/>
                </a:solidFill>
              </a:rPr>
              <a:t>Comparable HbA1c reduction in the treat-to-target RCT setting.</a:t>
            </a:r>
          </a:p>
          <a:p>
            <a:r>
              <a:rPr lang="en-US" sz="2000" b="1" dirty="0" smtClean="0">
                <a:solidFill>
                  <a:srgbClr val="002060"/>
                </a:solidFill>
              </a:rPr>
              <a:t>Slightly lower or similar weight gain.</a:t>
            </a:r>
          </a:p>
          <a:p>
            <a:r>
              <a:rPr lang="en-US" sz="2000" b="1" dirty="0" smtClean="0">
                <a:solidFill>
                  <a:srgbClr val="002060"/>
                </a:solidFill>
              </a:rPr>
              <a:t>Slightly higher dose requirement.</a:t>
            </a:r>
          </a:p>
          <a:p>
            <a:r>
              <a:rPr lang="en-US" sz="2000" b="1" dirty="0" smtClean="0">
                <a:solidFill>
                  <a:srgbClr val="002060"/>
                </a:solidFill>
              </a:rPr>
              <a:t>Lower hypoglycemia event rate.</a:t>
            </a:r>
          </a:p>
          <a:p>
            <a:r>
              <a:rPr lang="en-US" sz="2000" b="1" dirty="0" smtClean="0">
                <a:solidFill>
                  <a:srgbClr val="002060"/>
                </a:solidFill>
              </a:rPr>
              <a:t>Beneficial for those patients who require twice-daily dosing to maintain full basal insulin coverage.</a:t>
            </a:r>
          </a:p>
          <a:p>
            <a:r>
              <a:rPr lang="en-US" sz="2000" b="1" dirty="0" smtClean="0">
                <a:solidFill>
                  <a:srgbClr val="002060"/>
                </a:solidFill>
                <a:ea typeface="Calibri"/>
                <a:cs typeface="Times New Roman"/>
              </a:rPr>
              <a:t>Flexibility </a:t>
            </a:r>
            <a:r>
              <a:rPr lang="en-US" sz="2000" b="1" dirty="0">
                <a:solidFill>
                  <a:srgbClr val="002060"/>
                </a:solidFill>
                <a:ea typeface="Calibri"/>
                <a:cs typeface="Times New Roman"/>
              </a:rPr>
              <a:t>to select the timing of injections to either am or pm dosing and </a:t>
            </a:r>
            <a:r>
              <a:rPr lang="en-US" sz="2000" b="1" dirty="0" err="1" smtClean="0">
                <a:solidFill>
                  <a:srgbClr val="002060"/>
                </a:solidFill>
                <a:ea typeface="Calibri"/>
                <a:cs typeface="Times New Roman"/>
              </a:rPr>
              <a:t>withina</a:t>
            </a:r>
            <a:r>
              <a:rPr lang="en-US" sz="2000" b="1" dirty="0" smtClean="0">
                <a:solidFill>
                  <a:srgbClr val="002060"/>
                </a:solidFill>
                <a:ea typeface="Calibri"/>
                <a:cs typeface="Times New Roman"/>
              </a:rPr>
              <a:t> </a:t>
            </a:r>
            <a:r>
              <a:rPr lang="en-US" sz="2000" b="1" dirty="0">
                <a:solidFill>
                  <a:srgbClr val="002060"/>
                </a:solidFill>
                <a:ea typeface="Calibri"/>
                <a:cs typeface="Times New Roman"/>
              </a:rPr>
              <a:t>± 3 hours window when </a:t>
            </a:r>
            <a:r>
              <a:rPr lang="en-US" sz="2000" b="1" dirty="0" smtClean="0">
                <a:solidFill>
                  <a:srgbClr val="002060"/>
                </a:solidFill>
                <a:ea typeface="Calibri"/>
                <a:cs typeface="Times New Roman"/>
              </a:rPr>
              <a:t>needed</a:t>
            </a:r>
            <a:r>
              <a:rPr lang="en-US" sz="2000" b="1" baseline="30000" dirty="0">
                <a:solidFill>
                  <a:srgbClr val="002060"/>
                </a:solidFill>
                <a:ea typeface="Calibri"/>
                <a:cs typeface="Times New Roman"/>
              </a:rPr>
              <a:t>.</a:t>
            </a:r>
          </a:p>
          <a:p>
            <a:r>
              <a:rPr lang="en-US" sz="2000" b="1" dirty="0" smtClean="0">
                <a:solidFill>
                  <a:srgbClr val="002060"/>
                </a:solidFill>
              </a:rPr>
              <a:t>Lower volume for insulin resistance cases.</a:t>
            </a:r>
          </a:p>
          <a:p>
            <a:endParaRPr lang="en-US" sz="2000" b="1" dirty="0" smtClean="0">
              <a:solidFill>
                <a:srgbClr val="002060"/>
              </a:solidFill>
            </a:endParaRPr>
          </a:p>
          <a:p>
            <a:endParaRPr lang="en-US" sz="2000" dirty="0"/>
          </a:p>
        </p:txBody>
      </p:sp>
      <p:sp>
        <p:nvSpPr>
          <p:cNvPr id="6" name="Rounded Rectangle 5"/>
          <p:cNvSpPr/>
          <p:nvPr/>
        </p:nvSpPr>
        <p:spPr>
          <a:xfrm>
            <a:off x="683568" y="157784"/>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effectLst>
                  <a:outerShdw blurRad="38100" dist="38100" dir="2700000" algn="tl">
                    <a:srgbClr val="000000">
                      <a:alpha val="43137"/>
                    </a:srgbClr>
                  </a:outerShdw>
                </a:effectLst>
                <a:ea typeface="+mj-ea"/>
                <a:cs typeface="+mj-cs"/>
              </a:rPr>
              <a:t>Gla</a:t>
            </a:r>
            <a:r>
              <a:rPr lang="en-US" sz="3200" b="1" dirty="0" smtClean="0">
                <a:solidFill>
                  <a:srgbClr val="FFFF00"/>
                </a:solidFill>
                <a:effectLst>
                  <a:outerShdw blurRad="38100" dist="38100" dir="2700000" algn="tl">
                    <a:srgbClr val="000000">
                      <a:alpha val="43137"/>
                    </a:srgbClr>
                  </a:outerShdw>
                </a:effectLst>
                <a:ea typeface="+mj-ea"/>
                <a:cs typeface="+mj-cs"/>
              </a:rPr>
              <a:t> 300 vs. </a:t>
            </a:r>
            <a:r>
              <a:rPr lang="en-US" sz="3200" b="1" dirty="0" err="1" smtClean="0">
                <a:solidFill>
                  <a:srgbClr val="FFFF00"/>
                </a:solidFill>
                <a:effectLst>
                  <a:outerShdw blurRad="38100" dist="38100" dir="2700000" algn="tl">
                    <a:srgbClr val="000000">
                      <a:alpha val="43137"/>
                    </a:srgbClr>
                  </a:outerShdw>
                </a:effectLst>
                <a:ea typeface="+mj-ea"/>
                <a:cs typeface="+mj-cs"/>
              </a:rPr>
              <a:t>Gla</a:t>
            </a:r>
            <a:r>
              <a:rPr lang="en-US" sz="3200" b="1" dirty="0" smtClean="0">
                <a:solidFill>
                  <a:srgbClr val="FFFF00"/>
                </a:solidFill>
                <a:effectLst>
                  <a:outerShdw blurRad="38100" dist="38100" dir="2700000" algn="tl">
                    <a:srgbClr val="000000">
                      <a:alpha val="43137"/>
                    </a:srgbClr>
                  </a:outerShdw>
                </a:effectLst>
                <a:ea typeface="+mj-ea"/>
                <a:cs typeface="+mj-cs"/>
              </a:rPr>
              <a:t> 100: summary</a:t>
            </a:r>
          </a:p>
        </p:txBody>
      </p:sp>
      <p:sp>
        <p:nvSpPr>
          <p:cNvPr id="7" name="Rounded Rectangle 6"/>
          <p:cNvSpPr/>
          <p:nvPr/>
        </p:nvSpPr>
        <p:spPr>
          <a:xfrm>
            <a:off x="457200" y="1570031"/>
            <a:ext cx="8229600" cy="4906969"/>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 name="Content Placeholder 31"/>
          <p:cNvGraphicFramePr>
            <a:graphicFrameLocks/>
          </p:cNvGraphicFramePr>
          <p:nvPr>
            <p:extLst/>
          </p:nvPr>
        </p:nvGraphicFramePr>
        <p:xfrm>
          <a:off x="2057400" y="3124200"/>
          <a:ext cx="2895096" cy="2519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ontent Placeholder 31"/>
          <p:cNvGraphicFramePr>
            <a:graphicFrameLocks/>
          </p:cNvGraphicFramePr>
          <p:nvPr>
            <p:extLst/>
          </p:nvPr>
        </p:nvGraphicFramePr>
        <p:xfrm>
          <a:off x="5539496" y="3138190"/>
          <a:ext cx="2895096" cy="2519284"/>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p:cNvSpPr>
            <a:spLocks noGrp="1"/>
          </p:cNvSpPr>
          <p:nvPr>
            <p:ph type="title"/>
          </p:nvPr>
        </p:nvSpPr>
        <p:spPr/>
        <p:txBody>
          <a:bodyPr>
            <a:normAutofit/>
          </a:bodyPr>
          <a:lstStyle/>
          <a:p>
            <a:r>
              <a:rPr lang="en-US" sz="2800" dirty="0" smtClean="0">
                <a:solidFill>
                  <a:srgbClr val="002060"/>
                </a:solidFill>
              </a:rPr>
              <a:t>Clinical and patient inertia: </a:t>
            </a:r>
            <a:br>
              <a:rPr lang="en-US" sz="2800" dirty="0" smtClean="0">
                <a:solidFill>
                  <a:srgbClr val="002060"/>
                </a:solidFill>
              </a:rPr>
            </a:br>
            <a:r>
              <a:rPr lang="en-US" sz="2800" dirty="0" smtClean="0">
                <a:solidFill>
                  <a:srgbClr val="002060"/>
                </a:solidFill>
              </a:rPr>
              <a:t>Delayed basal insulin initiation despite elevated HbA1c</a:t>
            </a:r>
            <a:endParaRPr lang="en-US" sz="2800" dirty="0">
              <a:solidFill>
                <a:srgbClr val="002060"/>
              </a:solidFill>
            </a:endParaRPr>
          </a:p>
        </p:txBody>
      </p:sp>
      <p:sp>
        <p:nvSpPr>
          <p:cNvPr id="3" name="Content Placeholder 2"/>
          <p:cNvSpPr>
            <a:spLocks noGrp="1"/>
          </p:cNvSpPr>
          <p:nvPr>
            <p:ph idx="1"/>
          </p:nvPr>
        </p:nvSpPr>
        <p:spPr>
          <a:xfrm>
            <a:off x="250826" y="1825648"/>
            <a:ext cx="8677275" cy="772441"/>
          </a:xfrm>
        </p:spPr>
        <p:txBody>
          <a:bodyPr>
            <a:normAutofit/>
          </a:bodyPr>
          <a:lstStyle/>
          <a:p>
            <a:r>
              <a:rPr lang="en-GB" sz="2000" dirty="0">
                <a:solidFill>
                  <a:srgbClr val="C00000"/>
                </a:solidFill>
              </a:rPr>
              <a:t>No improvement in insulin initiation practices from 2005 to 2010</a:t>
            </a:r>
            <a:r>
              <a:rPr lang="en-GB" sz="2000" baseline="30000" dirty="0">
                <a:solidFill>
                  <a:srgbClr val="C00000"/>
                </a:solidFill>
              </a:rPr>
              <a:t>1</a:t>
            </a:r>
          </a:p>
          <a:p>
            <a:r>
              <a:rPr lang="en-GB" sz="2000" dirty="0">
                <a:solidFill>
                  <a:srgbClr val="C00000"/>
                </a:solidFill>
              </a:rPr>
              <a:t>HbA1c at insulin initiation was 8.4% in Germany and 9.8% in the UK in 2010</a:t>
            </a:r>
            <a:r>
              <a:rPr lang="en-GB" sz="2000" baseline="30000" dirty="0">
                <a:solidFill>
                  <a:srgbClr val="C00000"/>
                </a:solidFill>
              </a:rPr>
              <a:t>1</a:t>
            </a:r>
          </a:p>
        </p:txBody>
      </p:sp>
      <p:sp>
        <p:nvSpPr>
          <p:cNvPr id="2" name="Text Placeholder 1"/>
          <p:cNvSpPr>
            <a:spLocks noGrp="1"/>
          </p:cNvSpPr>
          <p:nvPr>
            <p:ph type="body" sz="quarter" idx="10"/>
          </p:nvPr>
        </p:nvSpPr>
        <p:spPr>
          <a:xfrm>
            <a:off x="5226053" y="6156571"/>
            <a:ext cx="3917949" cy="701493"/>
          </a:xfrm>
        </p:spPr>
        <p:txBody>
          <a:bodyPr/>
          <a:lstStyle/>
          <a:p>
            <a:r>
              <a:rPr lang="it-IT" sz="1000" dirty="0"/>
              <a:t>1. Kostev K, Rathman R. Prim Care </a:t>
            </a:r>
            <a:r>
              <a:rPr lang="it-IT" sz="1000" dirty="0" smtClean="0"/>
              <a:t>Diabetes </a:t>
            </a:r>
            <a:r>
              <a:rPr lang="it-IT" sz="1000" dirty="0"/>
              <a:t>2013;7:229</a:t>
            </a:r>
            <a:r>
              <a:rPr lang="da-DK" sz="1000" dirty="0" smtClean="0"/>
              <a:t>–</a:t>
            </a:r>
            <a:r>
              <a:rPr lang="it-IT" sz="1000" dirty="0" smtClean="0"/>
              <a:t>33</a:t>
            </a:r>
            <a:endParaRPr lang="it-IT" sz="1000" dirty="0"/>
          </a:p>
          <a:p>
            <a:r>
              <a:rPr lang="it-IT" sz="1000" dirty="0"/>
              <a:t>2. Peyrot </a:t>
            </a:r>
            <a:r>
              <a:rPr lang="it-IT" sz="1000" dirty="0" smtClean="0"/>
              <a:t>M, </a:t>
            </a:r>
            <a:r>
              <a:rPr lang="it-IT" sz="1000" dirty="0"/>
              <a:t>et al. Prim Care </a:t>
            </a:r>
            <a:r>
              <a:rPr lang="it-IT" sz="1000" dirty="0" smtClean="0"/>
              <a:t>Diabetes </a:t>
            </a:r>
            <a:r>
              <a:rPr lang="it-IT" sz="1000" dirty="0"/>
              <a:t>2010;4 Suppl 1:S11</a:t>
            </a:r>
            <a:r>
              <a:rPr lang="da-DK" sz="1000" dirty="0" smtClean="0"/>
              <a:t>–</a:t>
            </a:r>
            <a:r>
              <a:rPr lang="it-IT" sz="1000" dirty="0" smtClean="0"/>
              <a:t>8</a:t>
            </a:r>
            <a:endParaRPr lang="it-IT" sz="1000" dirty="0"/>
          </a:p>
        </p:txBody>
      </p:sp>
      <p:sp>
        <p:nvSpPr>
          <p:cNvPr id="21" name="Text Placeholder 27"/>
          <p:cNvSpPr txBox="1">
            <a:spLocks/>
          </p:cNvSpPr>
          <p:nvPr/>
        </p:nvSpPr>
        <p:spPr>
          <a:xfrm rot="16200000">
            <a:off x="481624" y="3997722"/>
            <a:ext cx="2669589" cy="307777"/>
          </a:xfrm>
          <a:prstGeom prst="rect">
            <a:avLst/>
          </a:prstGeom>
        </p:spPr>
        <p:txBody>
          <a:bodyPr vert="horz" lIns="91440" tIns="45720" rIns="91440" bIns="45720" rtlCol="0" anchor="t">
            <a:spAutoFit/>
          </a:bodyPr>
          <a:lstStyle>
            <a:lvl1pPr marL="169863" indent="-169863" algn="l" defTabSz="457200" rtl="0" eaLnBrk="1" latinLnBrk="0" hangingPunct="1">
              <a:lnSpc>
                <a:spcPct val="100000"/>
              </a:lnSpc>
              <a:spcBef>
                <a:spcPts val="0"/>
              </a:spcBef>
              <a:spcAft>
                <a:spcPts val="600"/>
              </a:spcAft>
              <a:buClr>
                <a:schemeClr val="accent2"/>
              </a:buClr>
              <a:buFont typeface="Arial"/>
              <a:buChar char="•"/>
              <a:defRPr sz="2400" kern="1200">
                <a:solidFill>
                  <a:srgbClr val="596169"/>
                </a:solidFill>
                <a:latin typeface="+mn-lt"/>
                <a:ea typeface="+mn-ea"/>
                <a:cs typeface="+mn-cs"/>
              </a:defRPr>
            </a:lvl1pPr>
            <a:lvl2pPr marL="742950" indent="-285750"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1143000" indent="-2286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600200" indent="-22860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2057400" indent="-228600"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7DDD7"/>
              </a:buClr>
              <a:buNone/>
            </a:pPr>
            <a:r>
              <a:rPr lang="en-US" sz="1400" dirty="0">
                <a:solidFill>
                  <a:prstClr val="black">
                    <a:lumMod val="65000"/>
                    <a:lumOff val="35000"/>
                  </a:prstClr>
                </a:solidFill>
                <a:cs typeface="Arial" panose="020B0604020202020204" pitchFamily="34" charset="0"/>
              </a:rPr>
              <a:t>Time to insulin </a:t>
            </a:r>
            <a:r>
              <a:rPr lang="en-US" sz="1400" dirty="0" smtClean="0">
                <a:solidFill>
                  <a:prstClr val="black">
                    <a:lumMod val="65000"/>
                    <a:lumOff val="35000"/>
                  </a:prstClr>
                </a:solidFill>
                <a:cs typeface="Arial" panose="020B0604020202020204" pitchFamily="34" charset="0"/>
              </a:rPr>
              <a:t>initiation (years)</a:t>
            </a:r>
            <a:endParaRPr lang="en-US" sz="1400" dirty="0">
              <a:solidFill>
                <a:prstClr val="black">
                  <a:lumMod val="65000"/>
                  <a:lumOff val="35000"/>
                </a:prstClr>
              </a:solidFill>
              <a:cs typeface="Arial" panose="020B0604020202020204" pitchFamily="34" charset="0"/>
            </a:endParaRPr>
          </a:p>
        </p:txBody>
      </p:sp>
      <p:sp>
        <p:nvSpPr>
          <p:cNvPr id="25" name="Rectangle 8"/>
          <p:cNvSpPr>
            <a:spLocks noChangeArrowheads="1"/>
          </p:cNvSpPr>
          <p:nvPr/>
        </p:nvSpPr>
        <p:spPr bwMode="auto">
          <a:xfrm>
            <a:off x="511544" y="5153767"/>
            <a:ext cx="144000" cy="192000"/>
          </a:xfrm>
          <a:prstGeom prst="rect">
            <a:avLst/>
          </a:prstGeom>
          <a:solidFill>
            <a:srgbClr val="8BDBFF"/>
          </a:solidFill>
          <a:ln w="3175" algn="ctr">
            <a:noFill/>
            <a:round/>
            <a:headEnd/>
            <a:tailEnd/>
          </a:ln>
        </p:spPr>
        <p:txBody>
          <a:bodyPr wrap="none" lIns="72000" tIns="72000" rIns="72000" bIns="72000" anchor="ctr"/>
          <a:lstStyle/>
          <a:p>
            <a:pPr defTabSz="914377"/>
            <a:endParaRPr lang="en-GB" sz="1600" dirty="0">
              <a:solidFill>
                <a:srgbClr val="000000"/>
              </a:solidFill>
              <a:ea typeface="ＭＳ Ｐゴシック" pitchFamily="34" charset="-128"/>
              <a:cs typeface="Arial" pitchFamily="34" charset="0"/>
            </a:endParaRPr>
          </a:p>
        </p:txBody>
      </p:sp>
      <p:sp>
        <p:nvSpPr>
          <p:cNvPr id="26" name="TextBox 9"/>
          <p:cNvSpPr txBox="1">
            <a:spLocks noChangeArrowheads="1"/>
          </p:cNvSpPr>
          <p:nvPr/>
        </p:nvSpPr>
        <p:spPr bwMode="auto">
          <a:xfrm>
            <a:off x="640575" y="5065102"/>
            <a:ext cx="6864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77"/>
            <a:r>
              <a:rPr lang="en-US" sz="1600" dirty="0">
                <a:solidFill>
                  <a:prstClr val="black">
                    <a:lumMod val="65000"/>
                    <a:lumOff val="35000"/>
                  </a:prstClr>
                </a:solidFill>
                <a:latin typeface="Arial" panose="020B0604020202020204" pitchFamily="34" charset="0"/>
                <a:ea typeface="ＭＳ Ｐゴシック" pitchFamily="34" charset="-128"/>
                <a:cs typeface="Arial" pitchFamily="34" charset="0"/>
              </a:rPr>
              <a:t>2005</a:t>
            </a:r>
          </a:p>
        </p:txBody>
      </p:sp>
      <p:sp>
        <p:nvSpPr>
          <p:cNvPr id="27" name="Rectangle 10"/>
          <p:cNvSpPr>
            <a:spLocks noChangeArrowheads="1"/>
          </p:cNvSpPr>
          <p:nvPr/>
        </p:nvSpPr>
        <p:spPr bwMode="auto">
          <a:xfrm>
            <a:off x="541800" y="4572000"/>
            <a:ext cx="144000" cy="192000"/>
          </a:xfrm>
          <a:prstGeom prst="rect">
            <a:avLst/>
          </a:prstGeom>
          <a:solidFill>
            <a:srgbClr val="006D9C"/>
          </a:solidFill>
          <a:ln w="3175" algn="ctr">
            <a:noFill/>
            <a:round/>
            <a:headEnd/>
            <a:tailEnd/>
          </a:ln>
        </p:spPr>
        <p:txBody>
          <a:bodyPr wrap="none" lIns="72000" tIns="72000" rIns="72000" bIns="72000" anchor="ctr"/>
          <a:lstStyle/>
          <a:p>
            <a:pPr defTabSz="914377"/>
            <a:endParaRPr lang="en-GB" sz="1600" dirty="0">
              <a:solidFill>
                <a:srgbClr val="000000"/>
              </a:solidFill>
              <a:ea typeface="ＭＳ Ｐゴシック" pitchFamily="34" charset="-128"/>
              <a:cs typeface="Arial" pitchFamily="34" charset="0"/>
            </a:endParaRPr>
          </a:p>
        </p:txBody>
      </p:sp>
      <p:sp>
        <p:nvSpPr>
          <p:cNvPr id="28" name="TextBox 11"/>
          <p:cNvSpPr txBox="1">
            <a:spLocks noChangeArrowheads="1"/>
          </p:cNvSpPr>
          <p:nvPr/>
        </p:nvSpPr>
        <p:spPr bwMode="auto">
          <a:xfrm>
            <a:off x="685113" y="4572000"/>
            <a:ext cx="6864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77"/>
            <a:r>
              <a:rPr lang="en-US" sz="1600" dirty="0">
                <a:solidFill>
                  <a:prstClr val="black">
                    <a:lumMod val="65000"/>
                    <a:lumOff val="35000"/>
                  </a:prstClr>
                </a:solidFill>
                <a:latin typeface="Arial" panose="020B0604020202020204" pitchFamily="34" charset="0"/>
                <a:ea typeface="ＭＳ Ｐゴシック" pitchFamily="34" charset="-128"/>
                <a:cs typeface="Arial" pitchFamily="34" charset="0"/>
              </a:rPr>
              <a:t>2010</a:t>
            </a:r>
          </a:p>
        </p:txBody>
      </p:sp>
      <p:sp>
        <p:nvSpPr>
          <p:cNvPr id="29" name="Text Placeholder 29"/>
          <p:cNvSpPr txBox="1">
            <a:spLocks/>
          </p:cNvSpPr>
          <p:nvPr/>
        </p:nvSpPr>
        <p:spPr>
          <a:xfrm rot="16200000">
            <a:off x="3938837" y="3859665"/>
            <a:ext cx="3098104" cy="307777"/>
          </a:xfrm>
          <a:prstGeom prst="rect">
            <a:avLst/>
          </a:prstGeom>
        </p:spPr>
        <p:txBody>
          <a:bodyPr vert="horz" lIns="91440" tIns="45720" rIns="91440" bIns="45720" rtlCol="0" anchor="t">
            <a:spAutoFit/>
          </a:bodyPr>
          <a:lstStyle>
            <a:lvl1pPr marL="169863" indent="-169863" algn="l" defTabSz="457200" rtl="0" eaLnBrk="1" latinLnBrk="0" hangingPunct="1">
              <a:lnSpc>
                <a:spcPct val="100000"/>
              </a:lnSpc>
              <a:spcBef>
                <a:spcPts val="0"/>
              </a:spcBef>
              <a:spcAft>
                <a:spcPts val="600"/>
              </a:spcAft>
              <a:buClr>
                <a:schemeClr val="accent2"/>
              </a:buClr>
              <a:buFont typeface="Arial"/>
              <a:buChar char="•"/>
              <a:defRPr sz="2400" kern="1200">
                <a:solidFill>
                  <a:srgbClr val="596169"/>
                </a:solidFill>
                <a:latin typeface="+mn-lt"/>
                <a:ea typeface="+mn-ea"/>
                <a:cs typeface="+mn-cs"/>
              </a:defRPr>
            </a:lvl1pPr>
            <a:lvl2pPr marL="742950" indent="-285750" algn="l" defTabSz="457200" rtl="0" eaLnBrk="1" latinLnBrk="0" hangingPunct="1">
              <a:lnSpc>
                <a:spcPct val="100000"/>
              </a:lnSpc>
              <a:spcBef>
                <a:spcPts val="0"/>
              </a:spcBef>
              <a:spcAft>
                <a:spcPts val="600"/>
              </a:spcAft>
              <a:buClr>
                <a:schemeClr val="accent2"/>
              </a:buClr>
              <a:buFont typeface="Arial"/>
              <a:buChar char="–"/>
              <a:defRPr sz="2000" kern="1200">
                <a:solidFill>
                  <a:srgbClr val="596169"/>
                </a:solidFill>
                <a:latin typeface="+mn-lt"/>
                <a:ea typeface="+mn-ea"/>
                <a:cs typeface="+mn-cs"/>
              </a:defRPr>
            </a:lvl2pPr>
            <a:lvl3pPr marL="1143000" indent="-228600" algn="l" defTabSz="457200" rtl="0" eaLnBrk="1" latinLnBrk="0" hangingPunct="1">
              <a:lnSpc>
                <a:spcPct val="100000"/>
              </a:lnSpc>
              <a:spcBef>
                <a:spcPts val="0"/>
              </a:spcBef>
              <a:spcAft>
                <a:spcPts val="600"/>
              </a:spcAft>
              <a:buClr>
                <a:schemeClr val="accent2"/>
              </a:buClr>
              <a:buFont typeface="Arial"/>
              <a:buChar char="•"/>
              <a:defRPr sz="1800" kern="1200">
                <a:solidFill>
                  <a:srgbClr val="596169"/>
                </a:solidFill>
                <a:latin typeface="+mn-lt"/>
                <a:ea typeface="+mn-ea"/>
                <a:cs typeface="+mn-cs"/>
              </a:defRPr>
            </a:lvl3pPr>
            <a:lvl4pPr marL="1600200" indent="-228600" algn="l" defTabSz="457200" rtl="0" eaLnBrk="1" latinLnBrk="0" hangingPunct="1">
              <a:lnSpc>
                <a:spcPct val="100000"/>
              </a:lnSpc>
              <a:spcBef>
                <a:spcPts val="0"/>
              </a:spcBef>
              <a:spcAft>
                <a:spcPts val="600"/>
              </a:spcAft>
              <a:buClr>
                <a:schemeClr val="accent2"/>
              </a:buClr>
              <a:buFont typeface="Arial"/>
              <a:buChar char="–"/>
              <a:defRPr sz="1600" kern="1200">
                <a:solidFill>
                  <a:srgbClr val="596169"/>
                </a:solidFill>
                <a:latin typeface="+mn-lt"/>
                <a:ea typeface="+mn-ea"/>
                <a:cs typeface="+mn-cs"/>
              </a:defRPr>
            </a:lvl4pPr>
            <a:lvl5pPr marL="2057400" indent="-228600" algn="l" defTabSz="457200" rtl="0" eaLnBrk="1" latinLnBrk="0" hangingPunct="1">
              <a:lnSpc>
                <a:spcPct val="100000"/>
              </a:lnSpc>
              <a:spcBef>
                <a:spcPts val="0"/>
              </a:spcBef>
              <a:spcAft>
                <a:spcPts val="600"/>
              </a:spcAft>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A7DDD7"/>
              </a:buClr>
              <a:buFont typeface="Arial"/>
              <a:buNone/>
            </a:pPr>
            <a:r>
              <a:rPr lang="en-US" sz="1400" dirty="0">
                <a:solidFill>
                  <a:prstClr val="black">
                    <a:lumMod val="65000"/>
                    <a:lumOff val="35000"/>
                  </a:prstClr>
                </a:solidFill>
                <a:cs typeface="Arial" panose="020B0604020202020204" pitchFamily="34" charset="0"/>
              </a:rPr>
              <a:t>HbA1c at time of insulin </a:t>
            </a:r>
            <a:r>
              <a:rPr lang="en-US" sz="1400" dirty="0" smtClean="0">
                <a:solidFill>
                  <a:prstClr val="black">
                    <a:lumMod val="65000"/>
                    <a:lumOff val="35000"/>
                  </a:prstClr>
                </a:solidFill>
                <a:cs typeface="Arial" panose="020B0604020202020204" pitchFamily="34" charset="0"/>
              </a:rPr>
              <a:t>initiation (%)</a:t>
            </a:r>
            <a:endParaRPr lang="en-US" sz="1400" dirty="0">
              <a:solidFill>
                <a:prstClr val="black">
                  <a:lumMod val="65000"/>
                  <a:lumOff val="35000"/>
                </a:prstClr>
              </a:solidFill>
              <a:cs typeface="Arial" panose="020B0604020202020204" pitchFamily="34" charset="0"/>
            </a:endParaRPr>
          </a:p>
        </p:txBody>
      </p:sp>
      <p:graphicFrame>
        <p:nvGraphicFramePr>
          <p:cNvPr id="18" name="Group 19"/>
          <p:cNvGraphicFramePr>
            <a:graphicFrameLocks noGrp="1"/>
          </p:cNvGraphicFramePr>
          <p:nvPr>
            <p:extLst/>
          </p:nvPr>
        </p:nvGraphicFramePr>
        <p:xfrm>
          <a:off x="11" y="5657026"/>
          <a:ext cx="9143999" cy="362774"/>
        </p:xfrm>
        <a:graphic>
          <a:graphicData uri="http://schemas.openxmlformats.org/drawingml/2006/table">
            <a:tbl>
              <a:tblPr firstCol="1">
                <a:tableStyleId>{5C22544A-7EE6-4342-B048-85BDC9FD1C3A}</a:tableStyleId>
              </a:tblPr>
              <a:tblGrid>
                <a:gridCol w="1030096"/>
                <a:gridCol w="8113903"/>
              </a:tblGrid>
              <a:tr h="362774">
                <a:tc>
                  <a:txBody>
                    <a:bodyPr/>
                    <a:lstStyle/>
                    <a:p>
                      <a:pPr marL="0" marR="0" lvl="0" indent="109538" algn="l" defTabSz="914400" rtl="0" eaLnBrk="1" fontAlgn="base" latinLnBrk="0" hangingPunct="1">
                        <a:lnSpc>
                          <a:spcPct val="100000"/>
                        </a:lnSpc>
                        <a:spcBef>
                          <a:spcPct val="0"/>
                        </a:spcBef>
                        <a:spcAft>
                          <a:spcPct val="0"/>
                        </a:spcAft>
                        <a:buClrTx/>
                        <a:buSzTx/>
                        <a:buFont typeface="Arial" charset="0"/>
                        <a:buNone/>
                        <a:tabLst>
                          <a:tab pos="358775" algn="l"/>
                        </a:tabLst>
                      </a:pPr>
                      <a:r>
                        <a:rPr kumimoji="0" lang="en-US" sz="2000" u="none" strike="noStrike" cap="none" normalizeH="0" baseline="0" dirty="0">
                          <a:ln>
                            <a:noFill/>
                          </a:ln>
                          <a:solidFill>
                            <a:srgbClr val="FFFF00"/>
                          </a:solidFill>
                          <a:effectLst/>
                          <a:latin typeface="Arial" panose="020B0604020202020204" pitchFamily="34" charset="0"/>
                          <a:cs typeface="Arial" panose="020B0604020202020204" pitchFamily="34" charset="0"/>
                        </a:rPr>
                        <a:t>DAWN</a:t>
                      </a:r>
                      <a:endParaRPr kumimoji="0" lang="en-US" sz="2000" b="1" i="0" u="none" strike="noStrike" cap="none" normalizeH="0" baseline="0" dirty="0">
                        <a:ln>
                          <a:noFill/>
                        </a:ln>
                        <a:solidFill>
                          <a:srgbClr val="FFFF00"/>
                        </a:solidFill>
                        <a:effectLst/>
                        <a:latin typeface="Arial" panose="020B0604020202020204" pitchFamily="34" charset="0"/>
                        <a:ea typeface="ＭＳ 明朝" charset="0"/>
                        <a:cs typeface="Arial" panose="020B0604020202020204" pitchFamily="34" charset="0"/>
                      </a:endParaRPr>
                    </a:p>
                  </a:txBody>
                  <a:tcPr marL="45085" marR="45085" marT="0" marB="0" anchor="ctr" horzOverflow="overflow">
                    <a:solidFill>
                      <a:srgbClr val="006D9C"/>
                    </a:solidFill>
                  </a:tcPr>
                </a:tc>
                <a:tc>
                  <a:txBody>
                    <a:bodyPr/>
                    <a:lstStyle/>
                    <a:p>
                      <a:pPr marL="344488" marR="0" lvl="0" indent="-252413" algn="l" defTabSz="914400" rtl="0" eaLnBrk="1" fontAlgn="base" latinLnBrk="0" hangingPunct="1">
                        <a:lnSpc>
                          <a:spcPct val="100000"/>
                        </a:lnSpc>
                        <a:spcBef>
                          <a:spcPct val="0"/>
                        </a:spcBef>
                        <a:spcAft>
                          <a:spcPct val="0"/>
                        </a:spcAft>
                        <a:buClrTx/>
                        <a:buSzTx/>
                        <a:buFont typeface="Arial" charset="0"/>
                        <a:buNone/>
                        <a:tabLst/>
                      </a:pPr>
                      <a:r>
                        <a:rPr kumimoji="0" lang="en-US" sz="1600" b="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52% </a:t>
                      </a:r>
                      <a:r>
                        <a:rPr kumimoji="0" lang="en-US" sz="160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of </a:t>
                      </a:r>
                      <a:r>
                        <a:rPr kumimoji="0" lang="en-US" sz="1600" u="none" strike="noStrike" cap="none" normalizeH="0" baseline="0" dirty="0">
                          <a:ln>
                            <a:noFill/>
                          </a:ln>
                          <a:solidFill>
                            <a:srgbClr val="002060"/>
                          </a:solidFill>
                          <a:effectLst/>
                          <a:latin typeface="Arial" panose="020B0604020202020204" pitchFamily="34" charset="0"/>
                          <a:cs typeface="Arial" panose="020B0604020202020204" pitchFamily="34" charset="0"/>
                        </a:rPr>
                        <a:t>insulin-naïve </a:t>
                      </a:r>
                      <a:r>
                        <a:rPr kumimoji="0" lang="en-US" sz="160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T2DM patients </a:t>
                      </a:r>
                      <a:r>
                        <a:rPr kumimoji="0" lang="en-US" sz="1600" u="none" strike="noStrike" cap="none" normalizeH="0" baseline="0" dirty="0">
                          <a:ln>
                            <a:noFill/>
                          </a:ln>
                          <a:solidFill>
                            <a:srgbClr val="002060"/>
                          </a:solidFill>
                          <a:effectLst/>
                          <a:latin typeface="Arial" panose="020B0604020202020204" pitchFamily="34" charset="0"/>
                          <a:cs typeface="Arial" panose="020B0604020202020204" pitchFamily="34" charset="0"/>
                        </a:rPr>
                        <a:t>expressed anxiety about starting insulin </a:t>
                      </a:r>
                      <a:r>
                        <a:rPr kumimoji="0" lang="en-US" sz="160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therapy</a:t>
                      </a:r>
                      <a:r>
                        <a:rPr kumimoji="0" lang="en-US" sz="1600" u="none" strike="noStrike" cap="none" normalizeH="0" baseline="30000" dirty="0" smtClean="0">
                          <a:ln>
                            <a:noFill/>
                          </a:ln>
                          <a:solidFill>
                            <a:srgbClr val="002060"/>
                          </a:solidFill>
                          <a:effectLst/>
                          <a:latin typeface="Arial" panose="020B0604020202020204" pitchFamily="34" charset="0"/>
                          <a:cs typeface="Arial" panose="020B0604020202020204" pitchFamily="34" charset="0"/>
                        </a:rPr>
                        <a:t>2</a:t>
                      </a:r>
                      <a:endParaRPr kumimoji="0" lang="en-US" sz="1600" b="0" i="0" u="none" strike="noStrike" cap="none" normalizeH="0" baseline="30000" dirty="0">
                        <a:ln>
                          <a:noFill/>
                        </a:ln>
                        <a:solidFill>
                          <a:srgbClr val="002060"/>
                        </a:solidFill>
                        <a:effectLst/>
                        <a:latin typeface="Arial" panose="020B0604020202020204" pitchFamily="34" charset="0"/>
                        <a:ea typeface="ＭＳ 明朝" charset="0"/>
                        <a:cs typeface="Arial" panose="020B0604020202020204" pitchFamily="34" charset="0"/>
                      </a:endParaRPr>
                    </a:p>
                  </a:txBody>
                  <a:tcPr marL="45085" marR="45085" marT="0" marB="0" anchor="ctr" horzOverflow="overflow">
                    <a:solidFill>
                      <a:srgbClr val="8BDBFF"/>
                    </a:solidFill>
                  </a:tcPr>
                </a:tc>
              </a:tr>
            </a:tbl>
          </a:graphicData>
        </a:graphic>
      </p:graphicFrame>
      <p:sp>
        <p:nvSpPr>
          <p:cNvPr id="16" name="Text Placeholder 1"/>
          <p:cNvSpPr txBox="1">
            <a:spLocks/>
          </p:cNvSpPr>
          <p:nvPr/>
        </p:nvSpPr>
        <p:spPr>
          <a:xfrm>
            <a:off x="5021945" y="6154660"/>
            <a:ext cx="3657600" cy="609600"/>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r">
              <a:lnSpc>
                <a:spcPct val="100000"/>
              </a:lnSpc>
              <a:spcBef>
                <a:spcPts val="0"/>
              </a:spcBef>
              <a:buNone/>
            </a:pPr>
            <a:endParaRPr lang="it-IT" sz="1067" dirty="0">
              <a:solidFill>
                <a:prstClr val="black"/>
              </a:solidFill>
            </a:endParaRPr>
          </a:p>
        </p:txBody>
      </p:sp>
      <p:cxnSp>
        <p:nvCxnSpPr>
          <p:cNvPr id="17" name="Straight Connector 16"/>
          <p:cNvCxnSpPr/>
          <p:nvPr/>
        </p:nvCxnSpPr>
        <p:spPr>
          <a:xfrm>
            <a:off x="457200" y="1295400"/>
            <a:ext cx="8229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355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0826" y="2125661"/>
            <a:ext cx="8677275" cy="4351339"/>
          </a:xfrm>
        </p:spPr>
        <p:txBody>
          <a:bodyPr/>
          <a:lstStyle/>
          <a:p>
            <a:pPr>
              <a:spcAft>
                <a:spcPts val="1600"/>
              </a:spcAft>
            </a:pPr>
            <a:r>
              <a:rPr lang="en-GB" sz="1800" dirty="0" smtClean="0">
                <a:solidFill>
                  <a:srgbClr val="002060"/>
                </a:solidFill>
              </a:rPr>
              <a:t>Gla-300 </a:t>
            </a:r>
            <a:r>
              <a:rPr lang="en-GB" sz="1800" dirty="0">
                <a:solidFill>
                  <a:srgbClr val="002060"/>
                </a:solidFill>
              </a:rPr>
              <a:t>and </a:t>
            </a:r>
            <a:r>
              <a:rPr lang="en-GB" sz="1800" dirty="0" err="1">
                <a:solidFill>
                  <a:srgbClr val="002060"/>
                </a:solidFill>
              </a:rPr>
              <a:t>IDeg</a:t>
            </a:r>
            <a:r>
              <a:rPr lang="en-GB" sz="1800" dirty="0">
                <a:solidFill>
                  <a:srgbClr val="002060"/>
                </a:solidFill>
              </a:rPr>
              <a:t> </a:t>
            </a:r>
            <a:r>
              <a:rPr lang="en-GB" sz="1800" dirty="0">
                <a:solidFill>
                  <a:srgbClr val="C00000"/>
                </a:solidFill>
              </a:rPr>
              <a:t>both reduce </a:t>
            </a:r>
            <a:r>
              <a:rPr lang="en-GB" sz="1800" dirty="0" err="1">
                <a:solidFill>
                  <a:srgbClr val="002060"/>
                </a:solidFill>
              </a:rPr>
              <a:t>hypoglycemia</a:t>
            </a:r>
            <a:r>
              <a:rPr lang="en-GB" sz="1800" dirty="0">
                <a:solidFill>
                  <a:srgbClr val="002060"/>
                </a:solidFill>
              </a:rPr>
              <a:t> vs. Gla-100 in </a:t>
            </a:r>
            <a:r>
              <a:rPr lang="en-GB" sz="1800" dirty="0" smtClean="0">
                <a:solidFill>
                  <a:srgbClr val="002060"/>
                </a:solidFill>
              </a:rPr>
              <a:t>T2DM.</a:t>
            </a:r>
            <a:endParaRPr lang="en-GB" sz="1800" dirty="0">
              <a:solidFill>
                <a:srgbClr val="002060"/>
              </a:solidFill>
            </a:endParaRPr>
          </a:p>
          <a:p>
            <a:pPr>
              <a:spcAft>
                <a:spcPts val="1600"/>
              </a:spcAft>
            </a:pPr>
            <a:r>
              <a:rPr lang="en-GB" sz="1800" dirty="0">
                <a:solidFill>
                  <a:srgbClr val="002060"/>
                </a:solidFill>
              </a:rPr>
              <a:t>Gla-300 reduced </a:t>
            </a:r>
            <a:r>
              <a:rPr lang="en-GB" sz="1800" dirty="0" err="1">
                <a:solidFill>
                  <a:srgbClr val="002060"/>
                </a:solidFill>
              </a:rPr>
              <a:t>hypoglycemia</a:t>
            </a:r>
            <a:r>
              <a:rPr lang="en-GB" sz="1800" dirty="0">
                <a:solidFill>
                  <a:srgbClr val="002060"/>
                </a:solidFill>
              </a:rPr>
              <a:t> risk </a:t>
            </a:r>
            <a:r>
              <a:rPr lang="en-GB" sz="1800" dirty="0" smtClean="0">
                <a:solidFill>
                  <a:srgbClr val="002060"/>
                </a:solidFill>
              </a:rPr>
              <a:t>in and rate.</a:t>
            </a:r>
            <a:endParaRPr lang="en-GB" sz="1800" dirty="0">
              <a:solidFill>
                <a:srgbClr val="002060"/>
              </a:solidFill>
            </a:endParaRPr>
          </a:p>
          <a:p>
            <a:pPr>
              <a:spcAft>
                <a:spcPts val="1600"/>
              </a:spcAft>
            </a:pPr>
            <a:r>
              <a:rPr lang="en-GB" sz="1800" dirty="0" err="1">
                <a:solidFill>
                  <a:srgbClr val="002060"/>
                </a:solidFill>
              </a:rPr>
              <a:t>IDeg</a:t>
            </a:r>
            <a:r>
              <a:rPr lang="en-GB" sz="1800" dirty="0">
                <a:solidFill>
                  <a:srgbClr val="002060"/>
                </a:solidFill>
              </a:rPr>
              <a:t> reduced </a:t>
            </a:r>
            <a:r>
              <a:rPr lang="en-GB" sz="1800" dirty="0" err="1">
                <a:solidFill>
                  <a:srgbClr val="002060"/>
                </a:solidFill>
              </a:rPr>
              <a:t>hypoglycemia</a:t>
            </a:r>
            <a:r>
              <a:rPr lang="en-GB" sz="1800" dirty="0">
                <a:solidFill>
                  <a:srgbClr val="002060"/>
                </a:solidFill>
              </a:rPr>
              <a:t> risk during the overall and maintenance study periods with impact mainly on episodes of </a:t>
            </a:r>
            <a:r>
              <a:rPr lang="en-GB" sz="1800" dirty="0" err="1">
                <a:solidFill>
                  <a:srgbClr val="002060"/>
                </a:solidFill>
              </a:rPr>
              <a:t>hy</a:t>
            </a:r>
            <a:r>
              <a:rPr lang="en-GB" sz="1800" dirty="0">
                <a:solidFill>
                  <a:srgbClr val="002060"/>
                </a:solidFill>
              </a:rPr>
              <a:t> the overall, titration and maintenance study periods, with impact on both incidence </a:t>
            </a:r>
            <a:r>
              <a:rPr lang="en-GB" sz="1800" dirty="0" err="1">
                <a:solidFill>
                  <a:srgbClr val="002060"/>
                </a:solidFill>
              </a:rPr>
              <a:t>poglycemia</a:t>
            </a:r>
            <a:r>
              <a:rPr lang="en-GB" sz="1800" dirty="0">
                <a:solidFill>
                  <a:srgbClr val="002060"/>
                </a:solidFill>
              </a:rPr>
              <a:t> (i.e. rate reduction</a:t>
            </a:r>
            <a:r>
              <a:rPr lang="en-GB" sz="1800" dirty="0" smtClean="0">
                <a:solidFill>
                  <a:srgbClr val="002060"/>
                </a:solidFill>
              </a:rPr>
              <a:t>).</a:t>
            </a:r>
            <a:endParaRPr lang="en-GB" sz="1800" dirty="0">
              <a:solidFill>
                <a:srgbClr val="002060"/>
              </a:solidFill>
            </a:endParaRPr>
          </a:p>
          <a:p>
            <a:pPr>
              <a:spcAft>
                <a:spcPts val="800"/>
              </a:spcAft>
            </a:pPr>
            <a:r>
              <a:rPr lang="en-GB" sz="1800" dirty="0">
                <a:solidFill>
                  <a:srgbClr val="002060"/>
                </a:solidFill>
              </a:rPr>
              <a:t>Overall </a:t>
            </a:r>
            <a:r>
              <a:rPr lang="en-GB" sz="1800" dirty="0" err="1">
                <a:solidFill>
                  <a:srgbClr val="002060"/>
                </a:solidFill>
              </a:rPr>
              <a:t>hypoglycemia</a:t>
            </a:r>
            <a:r>
              <a:rPr lang="en-GB" sz="1800" dirty="0">
                <a:solidFill>
                  <a:srgbClr val="002060"/>
                </a:solidFill>
              </a:rPr>
              <a:t> in T1DM is comparable to Gla-100 for both Gla-300 and </a:t>
            </a:r>
            <a:r>
              <a:rPr lang="en-GB" sz="1800" dirty="0" err="1">
                <a:solidFill>
                  <a:srgbClr val="002060"/>
                </a:solidFill>
              </a:rPr>
              <a:t>IDeg</a:t>
            </a:r>
            <a:endParaRPr lang="en-GB" sz="1800" dirty="0">
              <a:solidFill>
                <a:srgbClr val="002060"/>
              </a:solidFill>
            </a:endParaRPr>
          </a:p>
          <a:p>
            <a:pPr lvl="1">
              <a:spcAft>
                <a:spcPts val="1600"/>
              </a:spcAft>
            </a:pPr>
            <a:r>
              <a:rPr lang="en-GB" sz="1867" dirty="0">
                <a:solidFill>
                  <a:srgbClr val="002060"/>
                </a:solidFill>
              </a:rPr>
              <a:t>Nocturnal </a:t>
            </a:r>
            <a:r>
              <a:rPr lang="en-GB" sz="1867" dirty="0" err="1">
                <a:solidFill>
                  <a:srgbClr val="002060"/>
                </a:solidFill>
              </a:rPr>
              <a:t>hypoglycemia</a:t>
            </a:r>
            <a:r>
              <a:rPr lang="en-GB" sz="1867" dirty="0">
                <a:solidFill>
                  <a:srgbClr val="002060"/>
                </a:solidFill>
              </a:rPr>
              <a:t> in T1DM is reduced with </a:t>
            </a:r>
            <a:r>
              <a:rPr lang="en-GB" sz="1867" dirty="0" err="1">
                <a:solidFill>
                  <a:srgbClr val="002060"/>
                </a:solidFill>
              </a:rPr>
              <a:t>IDeg</a:t>
            </a:r>
            <a:r>
              <a:rPr lang="en-GB" sz="1867" dirty="0">
                <a:solidFill>
                  <a:srgbClr val="002060"/>
                </a:solidFill>
              </a:rPr>
              <a:t> vs. Gla-100</a:t>
            </a:r>
          </a:p>
        </p:txBody>
      </p:sp>
      <p:sp>
        <p:nvSpPr>
          <p:cNvPr id="7" name="TextBox 6"/>
          <p:cNvSpPr txBox="1"/>
          <p:nvPr/>
        </p:nvSpPr>
        <p:spPr>
          <a:xfrm>
            <a:off x="3352800" y="6412468"/>
            <a:ext cx="23622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ounded Rectangle 2"/>
          <p:cNvSpPr/>
          <p:nvPr/>
        </p:nvSpPr>
        <p:spPr>
          <a:xfrm>
            <a:off x="152400" y="1828800"/>
            <a:ext cx="8915400" cy="381000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45468" y="435601"/>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a:solidFill>
                  <a:srgbClr val="FFFF00"/>
                </a:solidFill>
                <a:effectLst>
                  <a:outerShdw blurRad="38100" dist="38100" dir="2700000" algn="tl">
                    <a:srgbClr val="000000">
                      <a:alpha val="43137"/>
                    </a:srgbClr>
                  </a:outerShdw>
                </a:effectLst>
              </a:rPr>
              <a:t>Hypoglycemia : summary</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2958168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152400" y="2590800"/>
            <a:ext cx="9296400" cy="598589"/>
          </a:xfrm>
          <a:prstGeom prst="rect">
            <a:avLst/>
          </a:prstGeom>
          <a:solidFill>
            <a:schemeClr val="tx2"/>
          </a:solidFill>
          <a:ln w="41275" cap="rnd">
            <a:no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336000" tIns="144000" rIns="480000" bIns="144000" rtlCol="0" anchor="ctr">
            <a:spAutoFit/>
          </a:bodyPr>
          <a:lstStyle/>
          <a:p>
            <a:pPr defTabSz="914377">
              <a:spcAft>
                <a:spcPts val="1600"/>
              </a:spcAft>
            </a:pPr>
            <a:r>
              <a:rPr lang="en-US" sz="2000" dirty="0">
                <a:solidFill>
                  <a:prstClr val="white"/>
                </a:solidFill>
              </a:rPr>
              <a:t>Gla-300 and </a:t>
            </a:r>
            <a:r>
              <a:rPr lang="en-US" sz="2000" dirty="0" err="1">
                <a:solidFill>
                  <a:prstClr val="white"/>
                </a:solidFill>
              </a:rPr>
              <a:t>IDeg</a:t>
            </a:r>
            <a:r>
              <a:rPr lang="en-US" sz="2000" dirty="0">
                <a:solidFill>
                  <a:prstClr val="white"/>
                </a:solidFill>
              </a:rPr>
              <a:t> have shown </a:t>
            </a:r>
            <a:r>
              <a:rPr lang="en-US" sz="2000" dirty="0">
                <a:solidFill>
                  <a:srgbClr val="FFFF00"/>
                </a:solidFill>
              </a:rPr>
              <a:t>similar efficacy </a:t>
            </a:r>
            <a:r>
              <a:rPr lang="en-US" sz="2000" dirty="0">
                <a:solidFill>
                  <a:prstClr val="white"/>
                </a:solidFill>
              </a:rPr>
              <a:t>when compared to </a:t>
            </a:r>
            <a:r>
              <a:rPr lang="en-US" sz="2000" dirty="0" smtClean="0">
                <a:solidFill>
                  <a:prstClr val="white"/>
                </a:solidFill>
              </a:rPr>
              <a:t>Gla-100.</a:t>
            </a:r>
            <a:endParaRPr lang="en-US" sz="2000" dirty="0">
              <a:solidFill>
                <a:prstClr val="white"/>
              </a:solidFill>
            </a:endParaRPr>
          </a:p>
        </p:txBody>
      </p:sp>
      <p:sp>
        <p:nvSpPr>
          <p:cNvPr id="29" name="Rectangle 28"/>
          <p:cNvSpPr/>
          <p:nvPr/>
        </p:nvSpPr>
        <p:spPr>
          <a:xfrm>
            <a:off x="0" y="3505200"/>
            <a:ext cx="9144000" cy="1521919"/>
          </a:xfrm>
          <a:prstGeom prst="rect">
            <a:avLst/>
          </a:prstGeom>
          <a:solidFill>
            <a:schemeClr val="tx2"/>
          </a:solidFill>
          <a:ln w="41275" cap="rnd">
            <a:no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6000" tIns="144000" rIns="480000" bIns="144000" rtlCol="0" anchor="ctr">
            <a:spAutoFit/>
          </a:bodyPr>
          <a:lstStyle/>
          <a:p>
            <a:pPr defTabSz="914377">
              <a:spcAft>
                <a:spcPts val="1600"/>
              </a:spcAft>
            </a:pPr>
            <a:r>
              <a:rPr lang="en-GB" sz="2000" dirty="0">
                <a:solidFill>
                  <a:prstClr val="white"/>
                </a:solidFill>
              </a:rPr>
              <a:t>Although comparisons of </a:t>
            </a:r>
            <a:r>
              <a:rPr lang="en-GB" sz="2000" dirty="0" err="1">
                <a:solidFill>
                  <a:prstClr val="white"/>
                </a:solidFill>
              </a:rPr>
              <a:t>hypoglycemia</a:t>
            </a:r>
            <a:r>
              <a:rPr lang="en-GB" sz="2000" dirty="0">
                <a:solidFill>
                  <a:prstClr val="white"/>
                </a:solidFill>
              </a:rPr>
              <a:t> results from the Gla-300 and </a:t>
            </a:r>
            <a:r>
              <a:rPr lang="en-GB" sz="2000" dirty="0" err="1">
                <a:solidFill>
                  <a:prstClr val="white"/>
                </a:solidFill>
              </a:rPr>
              <a:t>IDeg</a:t>
            </a:r>
            <a:r>
              <a:rPr lang="en-GB" sz="2000" dirty="0">
                <a:solidFill>
                  <a:prstClr val="white"/>
                </a:solidFill>
              </a:rPr>
              <a:t> development programs are difficult due to the differing definitions and </a:t>
            </a:r>
            <a:r>
              <a:rPr lang="en-GB" sz="2000" dirty="0" err="1">
                <a:solidFill>
                  <a:prstClr val="white"/>
                </a:solidFill>
              </a:rPr>
              <a:t>glycemic</a:t>
            </a:r>
            <a:r>
              <a:rPr lang="en-GB" sz="2000" dirty="0">
                <a:solidFill>
                  <a:prstClr val="white"/>
                </a:solidFill>
              </a:rPr>
              <a:t> targets, both of the new basal insulins </a:t>
            </a:r>
            <a:r>
              <a:rPr lang="en-GB" sz="2000" dirty="0">
                <a:solidFill>
                  <a:srgbClr val="FFFF00"/>
                </a:solidFill>
              </a:rPr>
              <a:t>reduce the risk of </a:t>
            </a:r>
            <a:r>
              <a:rPr lang="en-GB" sz="2000" dirty="0" err="1">
                <a:solidFill>
                  <a:srgbClr val="FFFF00"/>
                </a:solidFill>
              </a:rPr>
              <a:t>hypoglycemia</a:t>
            </a:r>
            <a:r>
              <a:rPr lang="en-GB" sz="2000" dirty="0">
                <a:solidFill>
                  <a:srgbClr val="FFFF00"/>
                </a:solidFill>
              </a:rPr>
              <a:t> </a:t>
            </a:r>
            <a:r>
              <a:rPr lang="en-GB" sz="2000" dirty="0">
                <a:solidFill>
                  <a:prstClr val="white"/>
                </a:solidFill>
              </a:rPr>
              <a:t> </a:t>
            </a:r>
            <a:r>
              <a:rPr lang="en-GB" sz="2000" dirty="0" smtClean="0">
                <a:solidFill>
                  <a:prstClr val="white"/>
                </a:solidFill>
              </a:rPr>
              <a:t>compared </a:t>
            </a:r>
            <a:r>
              <a:rPr lang="en-GB" sz="2000" dirty="0">
                <a:solidFill>
                  <a:prstClr val="white"/>
                </a:solidFill>
              </a:rPr>
              <a:t>with Gla-100 in </a:t>
            </a:r>
            <a:r>
              <a:rPr lang="en-GB" sz="2000" dirty="0" smtClean="0">
                <a:solidFill>
                  <a:prstClr val="white"/>
                </a:solidFill>
              </a:rPr>
              <a:t>T2DM.</a:t>
            </a:r>
            <a:endParaRPr lang="en-GB" sz="2000" dirty="0">
              <a:solidFill>
                <a:prstClr val="white"/>
              </a:solidFill>
            </a:endParaRPr>
          </a:p>
        </p:txBody>
      </p:sp>
      <p:sp>
        <p:nvSpPr>
          <p:cNvPr id="8" name="TextBox 7"/>
          <p:cNvSpPr txBox="1"/>
          <p:nvPr/>
        </p:nvSpPr>
        <p:spPr>
          <a:xfrm>
            <a:off x="3352800" y="6553200"/>
            <a:ext cx="2590800" cy="369332"/>
          </a:xfrm>
          <a:prstGeom prst="rect">
            <a:avLst/>
          </a:prstGeom>
          <a:solidFill>
            <a:schemeClr val="bg1"/>
          </a:solidFill>
        </p:spPr>
        <p:txBody>
          <a:bodyPr wrap="square" rtlCol="0">
            <a:spAutoFit/>
          </a:bodyPr>
          <a:lstStyle/>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p:cNvSpPr/>
          <p:nvPr/>
        </p:nvSpPr>
        <p:spPr>
          <a:xfrm>
            <a:off x="381000" y="5334000"/>
            <a:ext cx="8458200" cy="707886"/>
          </a:xfrm>
          <a:prstGeom prst="rect">
            <a:avLst/>
          </a:prstGeom>
        </p:spPr>
        <p:txBody>
          <a:bodyPr wrap="square">
            <a:spAutoFit/>
          </a:bodyPr>
          <a:lstStyle/>
          <a:p>
            <a:r>
              <a:rPr lang="en-US" sz="2000" dirty="0" smtClean="0">
                <a:solidFill>
                  <a:srgbClr val="C00000"/>
                </a:solidFill>
              </a:rPr>
              <a:t>Long-acting basal may have a place for patients with T1DM or T2DM, with the possibility for improved hypoglycemia and patient tolerability.</a:t>
            </a:r>
            <a:endParaRPr lang="en-US" sz="2000" dirty="0">
              <a:solidFill>
                <a:srgbClr val="C00000"/>
              </a:solidFill>
            </a:endParaRPr>
          </a:p>
        </p:txBody>
      </p:sp>
      <p:sp>
        <p:nvSpPr>
          <p:cNvPr id="10" name="Rounded Rectangle 9"/>
          <p:cNvSpPr/>
          <p:nvPr/>
        </p:nvSpPr>
        <p:spPr>
          <a:xfrm>
            <a:off x="607368" y="233984"/>
            <a:ext cx="7776864" cy="1061416"/>
          </a:xfrm>
          <a:prstGeom prst="roundRect">
            <a:avLst/>
          </a:prstGeom>
          <a:solidFill>
            <a:srgbClr val="4F81BD"/>
          </a:solidFill>
          <a:ln w="25400" cap="flat" cmpd="sng" algn="ctr">
            <a:solidFill>
              <a:srgbClr val="F79646">
                <a:lumMod val="75000"/>
              </a:srgbClr>
            </a:solidFill>
            <a:prstDash val="solid"/>
          </a:ln>
          <a:effectLst/>
        </p:spPr>
        <p:txBody>
          <a:bodyPr rtlCol="0" anchor="ctr"/>
          <a:lstStyle/>
          <a:p>
            <a:pPr algn="ctr"/>
            <a:r>
              <a:rPr lang="en-US" sz="3200" b="1">
                <a:solidFill>
                  <a:srgbClr val="FFFF00"/>
                </a:solidFill>
                <a:effectLst>
                  <a:outerShdw blurRad="38100" dist="38100" dir="2700000" algn="tl">
                    <a:srgbClr val="000000">
                      <a:alpha val="43137"/>
                    </a:srgbClr>
                  </a:outerShdw>
                </a:effectLst>
              </a:rPr>
              <a:t>Conclusion</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62115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84540" y="204121"/>
            <a:ext cx="7797460" cy="1091279"/>
          </a:xfrm>
          <a:prstGeom prst="rect">
            <a:avLst/>
          </a:prstGeom>
        </p:spPr>
      </p:pic>
      <p:sp>
        <p:nvSpPr>
          <p:cNvPr id="3" name="Content Placeholder 2"/>
          <p:cNvSpPr>
            <a:spLocks noGrp="1"/>
          </p:cNvSpPr>
          <p:nvPr>
            <p:ph idx="1"/>
          </p:nvPr>
        </p:nvSpPr>
        <p:spPr>
          <a:xfrm>
            <a:off x="457200" y="1798637"/>
            <a:ext cx="8229600" cy="4525963"/>
          </a:xfrm>
        </p:spPr>
        <p:txBody>
          <a:bodyPr>
            <a:normAutofit/>
          </a:bodyPr>
          <a:lstStyle/>
          <a:p>
            <a:r>
              <a:rPr lang="en-US" sz="2000" dirty="0">
                <a:solidFill>
                  <a:srgbClr val="002060"/>
                </a:solidFill>
              </a:rPr>
              <a:t>Next generation basal insulin analogs </a:t>
            </a:r>
            <a:r>
              <a:rPr lang="en-US" sz="2000" b="1" dirty="0">
                <a:solidFill>
                  <a:srgbClr val="CC3300"/>
                </a:solidFill>
              </a:rPr>
              <a:t>offer longer duration </a:t>
            </a:r>
            <a:r>
              <a:rPr lang="en-US" sz="2000" dirty="0">
                <a:solidFill>
                  <a:srgbClr val="002060"/>
                </a:solidFill>
              </a:rPr>
              <a:t>and </a:t>
            </a:r>
            <a:r>
              <a:rPr lang="en-US" sz="2000" b="1" dirty="0">
                <a:solidFill>
                  <a:srgbClr val="CC3300"/>
                </a:solidFill>
              </a:rPr>
              <a:t>less variability</a:t>
            </a:r>
            <a:r>
              <a:rPr lang="en-US" sz="2000" dirty="0">
                <a:solidFill>
                  <a:srgbClr val="002060"/>
                </a:solidFill>
              </a:rPr>
              <a:t> – </a:t>
            </a:r>
            <a:r>
              <a:rPr lang="en-US" sz="2000" dirty="0" err="1">
                <a:solidFill>
                  <a:srgbClr val="002060"/>
                </a:solidFill>
              </a:rPr>
              <a:t>IDeg</a:t>
            </a:r>
            <a:r>
              <a:rPr lang="en-US" sz="2000" dirty="0">
                <a:solidFill>
                  <a:srgbClr val="002060"/>
                </a:solidFill>
              </a:rPr>
              <a:t> and Gla-300</a:t>
            </a:r>
            <a:r>
              <a:rPr lang="en-US" sz="2000" dirty="0" smtClean="0">
                <a:solidFill>
                  <a:srgbClr val="002060"/>
                </a:solidFill>
              </a:rPr>
              <a:t>.</a:t>
            </a:r>
          </a:p>
          <a:p>
            <a:r>
              <a:rPr lang="en-US" sz="2000" dirty="0">
                <a:solidFill>
                  <a:srgbClr val="002060"/>
                </a:solidFill>
              </a:rPr>
              <a:t>Gla-300 and </a:t>
            </a:r>
            <a:r>
              <a:rPr lang="en-US" sz="2000" dirty="0" err="1">
                <a:solidFill>
                  <a:srgbClr val="002060"/>
                </a:solidFill>
              </a:rPr>
              <a:t>IDeg</a:t>
            </a:r>
            <a:r>
              <a:rPr lang="en-US" sz="2000" dirty="0">
                <a:solidFill>
                  <a:srgbClr val="002060"/>
                </a:solidFill>
              </a:rPr>
              <a:t> have shown </a:t>
            </a:r>
            <a:r>
              <a:rPr lang="en-US" sz="2000" b="1" dirty="0">
                <a:solidFill>
                  <a:srgbClr val="CC3300"/>
                </a:solidFill>
              </a:rPr>
              <a:t>similar efficacy </a:t>
            </a:r>
            <a:r>
              <a:rPr lang="en-US" sz="2000" dirty="0">
                <a:solidFill>
                  <a:srgbClr val="002060"/>
                </a:solidFill>
              </a:rPr>
              <a:t>when compared to Gla-100</a:t>
            </a:r>
            <a:r>
              <a:rPr lang="en-US" sz="2000" dirty="0" smtClean="0">
                <a:solidFill>
                  <a:srgbClr val="002060"/>
                </a:solidFill>
              </a:rPr>
              <a:t>.</a:t>
            </a:r>
          </a:p>
          <a:p>
            <a:r>
              <a:rPr lang="en-US" sz="2000" dirty="0" smtClean="0">
                <a:solidFill>
                  <a:srgbClr val="002060"/>
                </a:solidFill>
              </a:rPr>
              <a:t>Both </a:t>
            </a:r>
            <a:r>
              <a:rPr lang="en-US" sz="2000" dirty="0">
                <a:solidFill>
                  <a:srgbClr val="002060"/>
                </a:solidFill>
              </a:rPr>
              <a:t>of the new basal </a:t>
            </a:r>
            <a:r>
              <a:rPr lang="en-US" sz="2000" dirty="0" err="1">
                <a:solidFill>
                  <a:srgbClr val="002060"/>
                </a:solidFill>
              </a:rPr>
              <a:t>insulins</a:t>
            </a:r>
            <a:r>
              <a:rPr lang="en-US" sz="2000" dirty="0">
                <a:solidFill>
                  <a:srgbClr val="002060"/>
                </a:solidFill>
              </a:rPr>
              <a:t> </a:t>
            </a:r>
            <a:r>
              <a:rPr lang="en-US" sz="2000" b="1" dirty="0">
                <a:solidFill>
                  <a:srgbClr val="CC3300"/>
                </a:solidFill>
              </a:rPr>
              <a:t>reduce the risk of hypoglycemia  </a:t>
            </a:r>
            <a:r>
              <a:rPr lang="en-US" sz="2000" dirty="0">
                <a:solidFill>
                  <a:srgbClr val="002060"/>
                </a:solidFill>
              </a:rPr>
              <a:t>compared with </a:t>
            </a:r>
            <a:r>
              <a:rPr lang="en-US" sz="2000" dirty="0" smtClean="0">
                <a:solidFill>
                  <a:srgbClr val="002060"/>
                </a:solidFill>
              </a:rPr>
              <a:t>Gla-100.</a:t>
            </a:r>
          </a:p>
          <a:p>
            <a:r>
              <a:rPr lang="en-US" sz="2000" b="1" dirty="0">
                <a:solidFill>
                  <a:srgbClr val="CC3300"/>
                </a:solidFill>
              </a:rPr>
              <a:t>Flexibility</a:t>
            </a:r>
            <a:r>
              <a:rPr lang="en-US" sz="2000" dirty="0" smtClean="0">
                <a:solidFill>
                  <a:srgbClr val="002060"/>
                </a:solidFill>
              </a:rPr>
              <a:t>.</a:t>
            </a:r>
          </a:p>
          <a:p>
            <a:r>
              <a:rPr lang="en-US" sz="2000" dirty="0" smtClean="0">
                <a:solidFill>
                  <a:srgbClr val="002060"/>
                </a:solidFill>
              </a:rPr>
              <a:t>Beneficial </a:t>
            </a:r>
            <a:r>
              <a:rPr lang="en-US" sz="2000" dirty="0">
                <a:solidFill>
                  <a:srgbClr val="002060"/>
                </a:solidFill>
              </a:rPr>
              <a:t>for those patients who require twice-daily dosing to maintain </a:t>
            </a:r>
            <a:r>
              <a:rPr lang="en-US" sz="2000" b="1" dirty="0">
                <a:solidFill>
                  <a:srgbClr val="CC3300"/>
                </a:solidFill>
              </a:rPr>
              <a:t>full basal insulin coverage</a:t>
            </a:r>
            <a:r>
              <a:rPr lang="en-US" sz="2000" dirty="0" smtClean="0">
                <a:solidFill>
                  <a:srgbClr val="002060"/>
                </a:solidFill>
              </a:rPr>
              <a:t>.</a:t>
            </a:r>
          </a:p>
          <a:p>
            <a:r>
              <a:rPr lang="en-US" sz="2000" dirty="0">
                <a:solidFill>
                  <a:srgbClr val="002060"/>
                </a:solidFill>
              </a:rPr>
              <a:t>The recent development of </a:t>
            </a:r>
            <a:r>
              <a:rPr lang="en-US" sz="2000" dirty="0" err="1">
                <a:solidFill>
                  <a:srgbClr val="002060"/>
                </a:solidFill>
              </a:rPr>
              <a:t>hepato</a:t>
            </a:r>
            <a:r>
              <a:rPr lang="en-US" sz="2000" dirty="0">
                <a:solidFill>
                  <a:srgbClr val="002060"/>
                </a:solidFill>
              </a:rPr>
              <a:t>-preferential or </a:t>
            </a:r>
            <a:r>
              <a:rPr lang="en-US" sz="2000" dirty="0" smtClean="0">
                <a:solidFill>
                  <a:srgbClr val="002060"/>
                </a:solidFill>
              </a:rPr>
              <a:t>very long-acting </a:t>
            </a:r>
            <a:r>
              <a:rPr lang="en-US" sz="2000" dirty="0">
                <a:solidFill>
                  <a:srgbClr val="002060"/>
                </a:solidFill>
              </a:rPr>
              <a:t>(once-weekly) </a:t>
            </a:r>
            <a:r>
              <a:rPr lang="en-US" sz="2000" dirty="0" err="1">
                <a:solidFill>
                  <a:srgbClr val="002060"/>
                </a:solidFill>
              </a:rPr>
              <a:t>insulins</a:t>
            </a:r>
            <a:r>
              <a:rPr lang="en-US" sz="2000" dirty="0">
                <a:solidFill>
                  <a:srgbClr val="002060"/>
                </a:solidFill>
              </a:rPr>
              <a:t> promises the potential to </a:t>
            </a:r>
            <a:r>
              <a:rPr lang="en-US" sz="2000" dirty="0" smtClean="0">
                <a:solidFill>
                  <a:srgbClr val="002060"/>
                </a:solidFill>
              </a:rPr>
              <a:t>achieve further </a:t>
            </a:r>
            <a:r>
              <a:rPr lang="en-US" sz="2000" dirty="0">
                <a:solidFill>
                  <a:srgbClr val="002060"/>
                </a:solidFill>
              </a:rPr>
              <a:t>clinical </a:t>
            </a:r>
            <a:r>
              <a:rPr lang="en-US" sz="2000" dirty="0" smtClean="0">
                <a:solidFill>
                  <a:srgbClr val="002060"/>
                </a:solidFill>
              </a:rPr>
              <a:t>improvements.</a:t>
            </a:r>
          </a:p>
          <a:p>
            <a:endParaRPr lang="en-US" sz="2000" dirty="0">
              <a:solidFill>
                <a:srgbClr val="002060"/>
              </a:solidFill>
            </a:endParaRPr>
          </a:p>
          <a:p>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p:txBody>
      </p:sp>
      <p:sp>
        <p:nvSpPr>
          <p:cNvPr id="4" name="Rounded Rectangle 3"/>
          <p:cNvSpPr/>
          <p:nvPr/>
        </p:nvSpPr>
        <p:spPr>
          <a:xfrm>
            <a:off x="228600" y="1600206"/>
            <a:ext cx="8610600" cy="4724394"/>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87320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p:txBody>
          <a:bodyPr lIns="91440" tIns="45720" rIns="91440" bIns="45720"/>
          <a:lstStyle/>
          <a:p>
            <a:pPr eaLnBrk="1" hangingPunct="1"/>
            <a:endParaRPr lang="en-US" smtClean="0"/>
          </a:p>
        </p:txBody>
      </p:sp>
      <p:pic>
        <p:nvPicPr>
          <p:cNvPr id="129027" name="Content Placeholder 3" descr="C:\Documents and Settings\Jesri\Desktop\65.JPG"/>
          <p:cNvPicPr>
            <a:picLocks noGrp="1"/>
          </p:cNvPicPr>
          <p:nvPr>
            <p:ph idx="4294967295"/>
          </p:nvPr>
        </p:nvPicPr>
        <p:blipFill>
          <a:blip r:embed="rId3" cstate="print"/>
          <a:srcRect/>
          <a:stretch>
            <a:fillRect/>
          </a:stretch>
        </p:blipFill>
        <p:spPr>
          <a:xfrm>
            <a:off x="0" y="0"/>
            <a:ext cx="9144000" cy="6858000"/>
          </a:xfrm>
        </p:spPr>
      </p:pic>
      <p:sp>
        <p:nvSpPr>
          <p:cNvPr id="5" name="Rectangle 4"/>
          <p:cNvSpPr/>
          <p:nvPr/>
        </p:nvSpPr>
        <p:spPr>
          <a:xfrm>
            <a:off x="250825" y="765175"/>
            <a:ext cx="4572000" cy="1477328"/>
          </a:xfrm>
          <a:prstGeom prst="rect">
            <a:avLst/>
          </a:prstGeom>
        </p:spPr>
        <p:txBody>
          <a:bodyPr>
            <a:spAutoFit/>
          </a:bodyPr>
          <a:lstStyle/>
          <a:p>
            <a:pPr algn="ctr">
              <a:defRPr/>
            </a:pPr>
            <a:r>
              <a:rPr lang="en-US" sz="5400" b="1" dirty="0">
                <a:solidFill>
                  <a:srgbClr val="FFFF00"/>
                </a:solidFill>
                <a:effectLst>
                  <a:outerShdw blurRad="38100" dist="38100" dir="2700000" algn="tl">
                    <a:srgbClr val="000000"/>
                  </a:outerShdw>
                </a:effectLst>
                <a:latin typeface="Garamond" pitchFamily="18" charset="0"/>
                <a:cs typeface="Times New Roman" pitchFamily="18" charset="0"/>
              </a:rPr>
              <a:t>Thank you </a:t>
            </a:r>
          </a:p>
          <a:p>
            <a:pPr algn="ctr">
              <a:defRPr/>
            </a:pPr>
            <a:endParaRPr lang="en-US" sz="3600" b="1" dirty="0">
              <a:solidFill>
                <a:srgbClr val="FFFF00"/>
              </a:solidFill>
              <a:effectLst>
                <a:outerShdw blurRad="38100" dist="38100" dir="2700000" algn="tl">
                  <a:srgbClr val="000000"/>
                </a:outerShdw>
              </a:effectLst>
              <a:latin typeface="Garamond"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5" name="Titre 1"/>
          <p:cNvSpPr>
            <a:spLocks noGrp="1"/>
          </p:cNvSpPr>
          <p:nvPr>
            <p:ph type="title"/>
          </p:nvPr>
        </p:nvSpPr>
        <p:spPr>
          <a:xfrm>
            <a:off x="200027" y="274641"/>
            <a:ext cx="8686800" cy="850915"/>
          </a:xfrm>
        </p:spPr>
        <p:txBody>
          <a:bodyPr/>
          <a:lstStyle/>
          <a:p>
            <a:r>
              <a:rPr lang="en-US" sz="2000" dirty="0"/>
              <a:t>Rate of </a:t>
            </a:r>
            <a:r>
              <a:rPr lang="en-US" sz="2000" dirty="0">
                <a:solidFill>
                  <a:schemeClr val="bg1">
                    <a:lumMod val="65000"/>
                  </a:schemeClr>
                </a:solidFill>
              </a:rPr>
              <a:t>nocturnal </a:t>
            </a:r>
            <a:r>
              <a:rPr lang="fr-FR" sz="2000" dirty="0">
                <a:solidFill>
                  <a:schemeClr val="bg1">
                    <a:lumMod val="65000"/>
                  </a:schemeClr>
                </a:solidFill>
              </a:rPr>
              <a:t>(00:00–05:59 h) </a:t>
            </a:r>
            <a:r>
              <a:rPr lang="en-US" sz="2000" dirty="0"/>
              <a:t>confirmed (≤70 mg/dL [≤3.9 mmol/L]) or severe hypoglycemia in </a:t>
            </a:r>
            <a:r>
              <a:rPr lang="en-US" sz="2000" dirty="0">
                <a:solidFill>
                  <a:srgbClr val="562583"/>
                </a:solidFill>
              </a:rPr>
              <a:t>T2DM</a:t>
            </a:r>
            <a:r>
              <a:rPr lang="en-US" sz="2000" dirty="0"/>
              <a:t> studies at Month 6</a:t>
            </a:r>
            <a:endParaRPr lang="en-US" sz="2000" dirty="0">
              <a:solidFill>
                <a:schemeClr val="accent4"/>
              </a:solidFill>
            </a:endParaRPr>
          </a:p>
        </p:txBody>
      </p:sp>
      <p:sp>
        <p:nvSpPr>
          <p:cNvPr id="2" name="Text Placeholder 1"/>
          <p:cNvSpPr>
            <a:spLocks noGrp="1"/>
          </p:cNvSpPr>
          <p:nvPr>
            <p:ph type="body" sz="quarter" idx="12"/>
          </p:nvPr>
        </p:nvSpPr>
        <p:spPr>
          <a:xfrm>
            <a:off x="228600" y="5657850"/>
            <a:ext cx="8686800" cy="609600"/>
          </a:xfrm>
        </p:spPr>
        <p:txBody>
          <a:bodyPr>
            <a:normAutofit/>
          </a:bodyPr>
          <a:lstStyle/>
          <a:p>
            <a:r>
              <a:rPr lang="en-US" sz="700" dirty="0"/>
              <a:t>Safety population; rate ratio and 95% CI are based on annualized rates per patient-year for </a:t>
            </a:r>
            <a:r>
              <a:rPr lang="en-US" sz="700" dirty="0">
                <a:solidFill>
                  <a:schemeClr val="accent1"/>
                </a:solidFill>
              </a:rPr>
              <a:t>confirmed (≤70 mg/</a:t>
            </a:r>
            <a:r>
              <a:rPr lang="en-US" sz="700" dirty="0" err="1">
                <a:solidFill>
                  <a:schemeClr val="accent1"/>
                </a:solidFill>
              </a:rPr>
              <a:t>dL</a:t>
            </a:r>
            <a:r>
              <a:rPr lang="en-US" sz="700" dirty="0">
                <a:solidFill>
                  <a:schemeClr val="accent1"/>
                </a:solidFill>
              </a:rPr>
              <a:t> [≤3.9 </a:t>
            </a:r>
            <a:r>
              <a:rPr lang="en-US" sz="700" dirty="0" err="1">
                <a:solidFill>
                  <a:schemeClr val="accent1"/>
                </a:solidFill>
              </a:rPr>
              <a:t>mmol</a:t>
            </a:r>
            <a:r>
              <a:rPr lang="en-US" sz="700" dirty="0">
                <a:solidFill>
                  <a:schemeClr val="accent1"/>
                </a:solidFill>
              </a:rPr>
              <a:t>/L]) or severe hypoglycemia</a:t>
            </a:r>
            <a:r>
              <a:rPr lang="en-US" sz="700" dirty="0"/>
              <a:t/>
            </a:r>
            <a:br>
              <a:rPr lang="en-US" sz="700" dirty="0"/>
            </a:br>
            <a:r>
              <a:rPr lang="en-GB" sz="700" dirty="0"/>
              <a:t>BB, basal-bolus therapy; BOT, basal-oral therapy; CI, confidence interval; </a:t>
            </a:r>
            <a:r>
              <a:rPr lang="en-US" sz="700" dirty="0">
                <a:solidFill>
                  <a:schemeClr val="accent1"/>
                </a:solidFill>
              </a:rPr>
              <a:t>T2DM, type 2 diabetes mellitus</a:t>
            </a:r>
            <a:r>
              <a:rPr lang="en-US" sz="700" dirty="0"/>
              <a:t/>
            </a:r>
            <a:br>
              <a:rPr lang="en-US" sz="700" dirty="0"/>
            </a:br>
            <a:r>
              <a:rPr lang="en-US" sz="700" dirty="0"/>
              <a:t>1. Adapted from Riddle MC et al. Diabetes Care. 2014;37:2755-62; 2. </a:t>
            </a:r>
            <a:r>
              <a:rPr lang="en-US" sz="700" dirty="0" err="1"/>
              <a:t>Yki-Järvinen</a:t>
            </a:r>
            <a:r>
              <a:rPr lang="en-US" sz="700" dirty="0"/>
              <a:t> H et al. Diabetes Care. 2014</a:t>
            </a:r>
            <a:r>
              <a:rPr lang="en-GB" sz="700" dirty="0"/>
              <a:t>;37:3235-43</a:t>
            </a:r>
            <a:r>
              <a:rPr lang="en-AU" sz="700" dirty="0"/>
              <a:t>; 3. </a:t>
            </a:r>
            <a:r>
              <a:rPr lang="en-US" sz="700" dirty="0" err="1"/>
              <a:t>Bolli</a:t>
            </a:r>
            <a:r>
              <a:rPr lang="en-US" sz="700" dirty="0"/>
              <a:t> GB et al. </a:t>
            </a:r>
            <a:r>
              <a:rPr lang="en-US" sz="700" dirty="0">
                <a:solidFill>
                  <a:srgbClr val="444492"/>
                </a:solidFill>
              </a:rPr>
              <a:t>Diabetes </a:t>
            </a:r>
            <a:r>
              <a:rPr lang="en-US" sz="700" dirty="0" err="1">
                <a:solidFill>
                  <a:srgbClr val="444492"/>
                </a:solidFill>
              </a:rPr>
              <a:t>Obes</a:t>
            </a:r>
            <a:r>
              <a:rPr lang="en-US" sz="700" dirty="0">
                <a:solidFill>
                  <a:srgbClr val="444492"/>
                </a:solidFill>
              </a:rPr>
              <a:t> </a:t>
            </a:r>
            <a:r>
              <a:rPr lang="en-US" sz="700" dirty="0" err="1">
                <a:solidFill>
                  <a:srgbClr val="444492"/>
                </a:solidFill>
              </a:rPr>
              <a:t>Metab</a:t>
            </a:r>
            <a:r>
              <a:rPr lang="en-US" sz="700" dirty="0">
                <a:solidFill>
                  <a:srgbClr val="444492"/>
                </a:solidFill>
              </a:rPr>
              <a:t> 2015;17:386-394 </a:t>
            </a:r>
            <a:br>
              <a:rPr lang="en-US" sz="700" dirty="0">
                <a:solidFill>
                  <a:srgbClr val="444492"/>
                </a:solidFill>
              </a:rPr>
            </a:br>
            <a:r>
              <a:rPr lang="en-US" sz="700" dirty="0">
                <a:solidFill>
                  <a:srgbClr val="444492"/>
                </a:solidFill>
              </a:rPr>
              <a:t>(main article and Supplementary Figure 3)</a:t>
            </a:r>
            <a:r>
              <a:rPr lang="en-AU" sz="700" dirty="0"/>
              <a:t>; 4. </a:t>
            </a:r>
            <a:r>
              <a:rPr lang="fr-FR" sz="700" dirty="0" err="1"/>
              <a:t>Terauchi</a:t>
            </a:r>
            <a:r>
              <a:rPr lang="fr-FR" sz="700" dirty="0"/>
              <a:t> Y et al. </a:t>
            </a:r>
            <a:r>
              <a:rPr lang="fr-FR" sz="700" dirty="0" err="1"/>
              <a:t>Diabetes</a:t>
            </a:r>
            <a:r>
              <a:rPr lang="fr-FR" sz="700" dirty="0"/>
              <a:t> </a:t>
            </a:r>
            <a:r>
              <a:rPr lang="fr-FR" sz="700" dirty="0" err="1"/>
              <a:t>Obes</a:t>
            </a:r>
            <a:r>
              <a:rPr lang="fr-FR" sz="700" dirty="0"/>
              <a:t> </a:t>
            </a:r>
            <a:r>
              <a:rPr lang="fr-FR" sz="700" dirty="0" err="1"/>
              <a:t>Metab</a:t>
            </a:r>
            <a:r>
              <a:rPr lang="fr-FR" sz="700" dirty="0"/>
              <a:t>. </a:t>
            </a:r>
            <a:r>
              <a:rPr lang="en-GB" sz="700" dirty="0"/>
              <a:t>2016;18:366-74 </a:t>
            </a:r>
          </a:p>
        </p:txBody>
      </p:sp>
      <p:sp>
        <p:nvSpPr>
          <p:cNvPr id="195" name="Slide Number Placeholder 1"/>
          <p:cNvSpPr txBox="1">
            <a:spLocks/>
          </p:cNvSpPr>
          <p:nvPr/>
        </p:nvSpPr>
        <p:spPr>
          <a:xfrm>
            <a:off x="8742363" y="6189663"/>
            <a:ext cx="4016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92293E-955E-FA4A-ADE3-619116714F24}" type="slidenum">
              <a:rPr lang="en-GB" sz="1000" smtClean="0">
                <a:solidFill>
                  <a:prstClr val="white"/>
                </a:solidFill>
              </a:rPr>
              <a:pPr/>
              <a:t>54</a:t>
            </a:fld>
            <a:endParaRPr lang="en-GB" sz="1000" dirty="0">
              <a:solidFill>
                <a:prstClr val="white"/>
              </a:solidFill>
            </a:endParaRPr>
          </a:p>
        </p:txBody>
      </p:sp>
      <p:sp>
        <p:nvSpPr>
          <p:cNvPr id="13" name="TextBox 11"/>
          <p:cNvSpPr txBox="1">
            <a:spLocks noChangeArrowheads="1"/>
          </p:cNvSpPr>
          <p:nvPr/>
        </p:nvSpPr>
        <p:spPr bwMode="auto">
          <a:xfrm rot="16200000">
            <a:off x="-1184645" y="3054135"/>
            <a:ext cx="39969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BCA36A"/>
              </a:buClr>
              <a:buSzPct val="130000"/>
              <a:defRPr/>
            </a:pPr>
            <a:r>
              <a:rPr lang="en-GB" altLang="en-US" sz="1200" kern="0" dirty="0">
                <a:solidFill>
                  <a:srgbClr val="596169"/>
                </a:solidFill>
                <a:ea typeface="ＭＳ Ｐゴシック" charset="0"/>
                <a:cs typeface="Arial" charset="0"/>
              </a:rPr>
              <a:t>Cumulative mean numbers of confirmed</a:t>
            </a:r>
            <a:br>
              <a:rPr lang="en-GB" altLang="en-US" sz="1200" kern="0" dirty="0">
                <a:solidFill>
                  <a:srgbClr val="596169"/>
                </a:solidFill>
                <a:ea typeface="ＭＳ Ｐゴシック" charset="0"/>
                <a:cs typeface="Arial" charset="0"/>
              </a:rPr>
            </a:br>
            <a:r>
              <a:rPr lang="en-GB" altLang="en-US" sz="1200" kern="0" dirty="0">
                <a:solidFill>
                  <a:srgbClr val="596169"/>
                </a:solidFill>
                <a:ea typeface="ＭＳ Ｐゴシック" charset="0"/>
                <a:cs typeface="Arial" charset="0"/>
              </a:rPr>
              <a:t>(≤70 mg/dL [≤3.9 mmol/L]) or severe events</a:t>
            </a:r>
          </a:p>
        </p:txBody>
      </p:sp>
      <p:grpSp>
        <p:nvGrpSpPr>
          <p:cNvPr id="29" name="Group 28"/>
          <p:cNvGrpSpPr/>
          <p:nvPr/>
        </p:nvGrpSpPr>
        <p:grpSpPr>
          <a:xfrm>
            <a:off x="1348410" y="5005957"/>
            <a:ext cx="2151190" cy="318040"/>
            <a:chOff x="5169797" y="4438823"/>
            <a:chExt cx="3419475" cy="466725"/>
          </a:xfrm>
        </p:grpSpPr>
        <p:sp>
          <p:nvSpPr>
            <p:cNvPr id="30" name="Freeform 24"/>
            <p:cNvSpPr>
              <a:spLocks/>
            </p:cNvSpPr>
            <p:nvPr/>
          </p:nvSpPr>
          <p:spPr bwMode="auto">
            <a:xfrm>
              <a:off x="5169797" y="4438823"/>
              <a:ext cx="3419475" cy="466725"/>
            </a:xfrm>
            <a:custGeom>
              <a:avLst/>
              <a:gdLst>
                <a:gd name="T0" fmla="*/ 116 w 2154"/>
                <a:gd name="T1" fmla="*/ 294 h 294"/>
                <a:gd name="T2" fmla="*/ 170 w 2154"/>
                <a:gd name="T3" fmla="*/ 284 h 294"/>
                <a:gd name="T4" fmla="*/ 262 w 2154"/>
                <a:gd name="T5" fmla="*/ 276 h 294"/>
                <a:gd name="T6" fmla="*/ 304 w 2154"/>
                <a:gd name="T7" fmla="*/ 270 h 294"/>
                <a:gd name="T8" fmla="*/ 368 w 2154"/>
                <a:gd name="T9" fmla="*/ 264 h 294"/>
                <a:gd name="T10" fmla="*/ 426 w 2154"/>
                <a:gd name="T11" fmla="*/ 258 h 294"/>
                <a:gd name="T12" fmla="*/ 464 w 2154"/>
                <a:gd name="T13" fmla="*/ 250 h 294"/>
                <a:gd name="T14" fmla="*/ 520 w 2154"/>
                <a:gd name="T15" fmla="*/ 244 h 294"/>
                <a:gd name="T16" fmla="*/ 572 w 2154"/>
                <a:gd name="T17" fmla="*/ 234 h 294"/>
                <a:gd name="T18" fmla="*/ 586 w 2154"/>
                <a:gd name="T19" fmla="*/ 228 h 294"/>
                <a:gd name="T20" fmla="*/ 648 w 2154"/>
                <a:gd name="T21" fmla="*/ 222 h 294"/>
                <a:gd name="T22" fmla="*/ 682 w 2154"/>
                <a:gd name="T23" fmla="*/ 214 h 294"/>
                <a:gd name="T24" fmla="*/ 752 w 2154"/>
                <a:gd name="T25" fmla="*/ 208 h 294"/>
                <a:gd name="T26" fmla="*/ 770 w 2154"/>
                <a:gd name="T27" fmla="*/ 202 h 294"/>
                <a:gd name="T28" fmla="*/ 814 w 2154"/>
                <a:gd name="T29" fmla="*/ 192 h 294"/>
                <a:gd name="T30" fmla="*/ 878 w 2154"/>
                <a:gd name="T31" fmla="*/ 184 h 294"/>
                <a:gd name="T32" fmla="*/ 930 w 2154"/>
                <a:gd name="T33" fmla="*/ 180 h 294"/>
                <a:gd name="T34" fmla="*/ 938 w 2154"/>
                <a:gd name="T35" fmla="*/ 172 h 294"/>
                <a:gd name="T36" fmla="*/ 956 w 2154"/>
                <a:gd name="T37" fmla="*/ 164 h 294"/>
                <a:gd name="T38" fmla="*/ 1000 w 2154"/>
                <a:gd name="T39" fmla="*/ 156 h 294"/>
                <a:gd name="T40" fmla="*/ 1046 w 2154"/>
                <a:gd name="T41" fmla="*/ 150 h 294"/>
                <a:gd name="T42" fmla="*/ 1058 w 2154"/>
                <a:gd name="T43" fmla="*/ 144 h 294"/>
                <a:gd name="T44" fmla="*/ 1116 w 2154"/>
                <a:gd name="T45" fmla="*/ 136 h 294"/>
                <a:gd name="T46" fmla="*/ 1166 w 2154"/>
                <a:gd name="T47" fmla="*/ 128 h 294"/>
                <a:gd name="T48" fmla="*/ 1218 w 2154"/>
                <a:gd name="T49" fmla="*/ 120 h 294"/>
                <a:gd name="T50" fmla="*/ 1268 w 2154"/>
                <a:gd name="T51" fmla="*/ 116 h 294"/>
                <a:gd name="T52" fmla="*/ 1308 w 2154"/>
                <a:gd name="T53" fmla="*/ 108 h 294"/>
                <a:gd name="T54" fmla="*/ 1320 w 2154"/>
                <a:gd name="T55" fmla="*/ 100 h 294"/>
                <a:gd name="T56" fmla="*/ 1364 w 2154"/>
                <a:gd name="T57" fmla="*/ 94 h 294"/>
                <a:gd name="T58" fmla="*/ 1410 w 2154"/>
                <a:gd name="T59" fmla="*/ 86 h 294"/>
                <a:gd name="T60" fmla="*/ 1498 w 2154"/>
                <a:gd name="T61" fmla="*/ 80 h 294"/>
                <a:gd name="T62" fmla="*/ 1576 w 2154"/>
                <a:gd name="T63" fmla="*/ 72 h 294"/>
                <a:gd name="T64" fmla="*/ 1644 w 2154"/>
                <a:gd name="T65" fmla="*/ 66 h 294"/>
                <a:gd name="T66" fmla="*/ 1716 w 2154"/>
                <a:gd name="T67" fmla="*/ 58 h 294"/>
                <a:gd name="T68" fmla="*/ 1742 w 2154"/>
                <a:gd name="T69" fmla="*/ 52 h 294"/>
                <a:gd name="T70" fmla="*/ 1812 w 2154"/>
                <a:gd name="T71" fmla="*/ 42 h 294"/>
                <a:gd name="T72" fmla="*/ 1868 w 2154"/>
                <a:gd name="T73" fmla="*/ 38 h 294"/>
                <a:gd name="T74" fmla="*/ 1920 w 2154"/>
                <a:gd name="T75" fmla="*/ 30 h 294"/>
                <a:gd name="T76" fmla="*/ 1974 w 2154"/>
                <a:gd name="T77" fmla="*/ 22 h 294"/>
                <a:gd name="T78" fmla="*/ 1988 w 2154"/>
                <a:gd name="T79" fmla="*/ 14 h 294"/>
                <a:gd name="T80" fmla="*/ 2004 w 2154"/>
                <a:gd name="T81" fmla="*/ 8 h 294"/>
                <a:gd name="T82" fmla="*/ 2154 w 2154"/>
                <a:gd name="T8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4" h="294">
                  <a:moveTo>
                    <a:pt x="0" y="294"/>
                  </a:moveTo>
                  <a:lnTo>
                    <a:pt x="116" y="294"/>
                  </a:lnTo>
                  <a:lnTo>
                    <a:pt x="116" y="284"/>
                  </a:lnTo>
                  <a:lnTo>
                    <a:pt x="170" y="284"/>
                  </a:lnTo>
                  <a:lnTo>
                    <a:pt x="170" y="276"/>
                  </a:lnTo>
                  <a:lnTo>
                    <a:pt x="262" y="276"/>
                  </a:lnTo>
                  <a:lnTo>
                    <a:pt x="262" y="270"/>
                  </a:lnTo>
                  <a:lnTo>
                    <a:pt x="304" y="270"/>
                  </a:lnTo>
                  <a:lnTo>
                    <a:pt x="304" y="264"/>
                  </a:lnTo>
                  <a:lnTo>
                    <a:pt x="368" y="264"/>
                  </a:lnTo>
                  <a:lnTo>
                    <a:pt x="368" y="258"/>
                  </a:lnTo>
                  <a:lnTo>
                    <a:pt x="426" y="258"/>
                  </a:lnTo>
                  <a:lnTo>
                    <a:pt x="426" y="250"/>
                  </a:lnTo>
                  <a:lnTo>
                    <a:pt x="464" y="250"/>
                  </a:lnTo>
                  <a:lnTo>
                    <a:pt x="464" y="244"/>
                  </a:lnTo>
                  <a:lnTo>
                    <a:pt x="520" y="244"/>
                  </a:lnTo>
                  <a:lnTo>
                    <a:pt x="520" y="234"/>
                  </a:lnTo>
                  <a:lnTo>
                    <a:pt x="572" y="234"/>
                  </a:lnTo>
                  <a:lnTo>
                    <a:pt x="572" y="228"/>
                  </a:lnTo>
                  <a:lnTo>
                    <a:pt x="586" y="228"/>
                  </a:lnTo>
                  <a:lnTo>
                    <a:pt x="586" y="222"/>
                  </a:lnTo>
                  <a:lnTo>
                    <a:pt x="648" y="222"/>
                  </a:lnTo>
                  <a:lnTo>
                    <a:pt x="648" y="214"/>
                  </a:lnTo>
                  <a:lnTo>
                    <a:pt x="682" y="214"/>
                  </a:lnTo>
                  <a:lnTo>
                    <a:pt x="682" y="208"/>
                  </a:lnTo>
                  <a:lnTo>
                    <a:pt x="752" y="208"/>
                  </a:lnTo>
                  <a:lnTo>
                    <a:pt x="752" y="202"/>
                  </a:lnTo>
                  <a:lnTo>
                    <a:pt x="770" y="202"/>
                  </a:lnTo>
                  <a:lnTo>
                    <a:pt x="770" y="192"/>
                  </a:lnTo>
                  <a:lnTo>
                    <a:pt x="814" y="192"/>
                  </a:lnTo>
                  <a:lnTo>
                    <a:pt x="814" y="184"/>
                  </a:lnTo>
                  <a:lnTo>
                    <a:pt x="878" y="184"/>
                  </a:lnTo>
                  <a:lnTo>
                    <a:pt x="878" y="180"/>
                  </a:lnTo>
                  <a:lnTo>
                    <a:pt x="930" y="180"/>
                  </a:lnTo>
                  <a:lnTo>
                    <a:pt x="930" y="172"/>
                  </a:lnTo>
                  <a:lnTo>
                    <a:pt x="938" y="172"/>
                  </a:lnTo>
                  <a:lnTo>
                    <a:pt x="938" y="164"/>
                  </a:lnTo>
                  <a:lnTo>
                    <a:pt x="956" y="164"/>
                  </a:lnTo>
                  <a:lnTo>
                    <a:pt x="956" y="156"/>
                  </a:lnTo>
                  <a:lnTo>
                    <a:pt x="1000" y="156"/>
                  </a:lnTo>
                  <a:lnTo>
                    <a:pt x="1000" y="150"/>
                  </a:lnTo>
                  <a:lnTo>
                    <a:pt x="1046" y="150"/>
                  </a:lnTo>
                  <a:lnTo>
                    <a:pt x="1046" y="144"/>
                  </a:lnTo>
                  <a:lnTo>
                    <a:pt x="1058" y="144"/>
                  </a:lnTo>
                  <a:lnTo>
                    <a:pt x="1058" y="136"/>
                  </a:lnTo>
                  <a:lnTo>
                    <a:pt x="1116" y="136"/>
                  </a:lnTo>
                  <a:lnTo>
                    <a:pt x="1116" y="128"/>
                  </a:lnTo>
                  <a:lnTo>
                    <a:pt x="1166" y="128"/>
                  </a:lnTo>
                  <a:lnTo>
                    <a:pt x="1166" y="120"/>
                  </a:lnTo>
                  <a:lnTo>
                    <a:pt x="1218" y="120"/>
                  </a:lnTo>
                  <a:lnTo>
                    <a:pt x="1218" y="116"/>
                  </a:lnTo>
                  <a:lnTo>
                    <a:pt x="1268" y="116"/>
                  </a:lnTo>
                  <a:lnTo>
                    <a:pt x="1268" y="108"/>
                  </a:lnTo>
                  <a:lnTo>
                    <a:pt x="1308" y="108"/>
                  </a:lnTo>
                  <a:lnTo>
                    <a:pt x="1308" y="100"/>
                  </a:lnTo>
                  <a:lnTo>
                    <a:pt x="1320" y="100"/>
                  </a:lnTo>
                  <a:lnTo>
                    <a:pt x="1320" y="94"/>
                  </a:lnTo>
                  <a:lnTo>
                    <a:pt x="1364" y="94"/>
                  </a:lnTo>
                  <a:lnTo>
                    <a:pt x="1364" y="86"/>
                  </a:lnTo>
                  <a:lnTo>
                    <a:pt x="1410" y="86"/>
                  </a:lnTo>
                  <a:lnTo>
                    <a:pt x="1410" y="80"/>
                  </a:lnTo>
                  <a:lnTo>
                    <a:pt x="1498" y="80"/>
                  </a:lnTo>
                  <a:lnTo>
                    <a:pt x="1498" y="72"/>
                  </a:lnTo>
                  <a:lnTo>
                    <a:pt x="1576" y="72"/>
                  </a:lnTo>
                  <a:lnTo>
                    <a:pt x="1576" y="66"/>
                  </a:lnTo>
                  <a:lnTo>
                    <a:pt x="1644" y="66"/>
                  </a:lnTo>
                  <a:lnTo>
                    <a:pt x="1644" y="58"/>
                  </a:lnTo>
                  <a:lnTo>
                    <a:pt x="1716" y="58"/>
                  </a:lnTo>
                  <a:lnTo>
                    <a:pt x="1716" y="52"/>
                  </a:lnTo>
                  <a:lnTo>
                    <a:pt x="1742" y="52"/>
                  </a:lnTo>
                  <a:lnTo>
                    <a:pt x="1742" y="42"/>
                  </a:lnTo>
                  <a:lnTo>
                    <a:pt x="1812" y="42"/>
                  </a:lnTo>
                  <a:lnTo>
                    <a:pt x="1812" y="38"/>
                  </a:lnTo>
                  <a:lnTo>
                    <a:pt x="1868" y="38"/>
                  </a:lnTo>
                  <a:lnTo>
                    <a:pt x="1868" y="30"/>
                  </a:lnTo>
                  <a:lnTo>
                    <a:pt x="1920" y="30"/>
                  </a:lnTo>
                  <a:lnTo>
                    <a:pt x="1920" y="22"/>
                  </a:lnTo>
                  <a:lnTo>
                    <a:pt x="1974" y="22"/>
                  </a:lnTo>
                  <a:lnTo>
                    <a:pt x="1974" y="14"/>
                  </a:lnTo>
                  <a:lnTo>
                    <a:pt x="1988" y="14"/>
                  </a:lnTo>
                  <a:lnTo>
                    <a:pt x="1988" y="8"/>
                  </a:lnTo>
                  <a:lnTo>
                    <a:pt x="2004" y="8"/>
                  </a:lnTo>
                  <a:lnTo>
                    <a:pt x="2004" y="0"/>
                  </a:lnTo>
                  <a:lnTo>
                    <a:pt x="2154" y="0"/>
                  </a:lnTo>
                </a:path>
              </a:pathLst>
            </a:custGeom>
            <a:noFill/>
            <a:ln w="28575"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sp>
          <p:nvSpPr>
            <p:cNvPr id="31" name="Freeform 25"/>
            <p:cNvSpPr>
              <a:spLocks/>
            </p:cNvSpPr>
            <p:nvPr/>
          </p:nvSpPr>
          <p:spPr bwMode="auto">
            <a:xfrm>
              <a:off x="5169797" y="4454698"/>
              <a:ext cx="3419475" cy="450850"/>
            </a:xfrm>
            <a:custGeom>
              <a:avLst/>
              <a:gdLst>
                <a:gd name="T0" fmla="*/ 38 w 2154"/>
                <a:gd name="T1" fmla="*/ 284 h 284"/>
                <a:gd name="T2" fmla="*/ 126 w 2154"/>
                <a:gd name="T3" fmla="*/ 282 h 284"/>
                <a:gd name="T4" fmla="*/ 170 w 2154"/>
                <a:gd name="T5" fmla="*/ 276 h 284"/>
                <a:gd name="T6" fmla="*/ 432 w 2154"/>
                <a:gd name="T7" fmla="*/ 268 h 284"/>
                <a:gd name="T8" fmla="*/ 492 w 2154"/>
                <a:gd name="T9" fmla="*/ 262 h 284"/>
                <a:gd name="T10" fmla="*/ 564 w 2154"/>
                <a:gd name="T11" fmla="*/ 256 h 284"/>
                <a:gd name="T12" fmla="*/ 584 w 2154"/>
                <a:gd name="T13" fmla="*/ 248 h 284"/>
                <a:gd name="T14" fmla="*/ 588 w 2154"/>
                <a:gd name="T15" fmla="*/ 244 h 284"/>
                <a:gd name="T16" fmla="*/ 630 w 2154"/>
                <a:gd name="T17" fmla="*/ 240 h 284"/>
                <a:gd name="T18" fmla="*/ 656 w 2154"/>
                <a:gd name="T19" fmla="*/ 234 h 284"/>
                <a:gd name="T20" fmla="*/ 692 w 2154"/>
                <a:gd name="T21" fmla="*/ 226 h 284"/>
                <a:gd name="T22" fmla="*/ 738 w 2154"/>
                <a:gd name="T23" fmla="*/ 220 h 284"/>
                <a:gd name="T24" fmla="*/ 816 w 2154"/>
                <a:gd name="T25" fmla="*/ 212 h 284"/>
                <a:gd name="T26" fmla="*/ 848 w 2154"/>
                <a:gd name="T27" fmla="*/ 206 h 284"/>
                <a:gd name="T28" fmla="*/ 892 w 2154"/>
                <a:gd name="T29" fmla="*/ 200 h 284"/>
                <a:gd name="T30" fmla="*/ 904 w 2154"/>
                <a:gd name="T31" fmla="*/ 190 h 284"/>
                <a:gd name="T32" fmla="*/ 906 w 2154"/>
                <a:gd name="T33" fmla="*/ 186 h 284"/>
                <a:gd name="T34" fmla="*/ 924 w 2154"/>
                <a:gd name="T35" fmla="*/ 184 h 284"/>
                <a:gd name="T36" fmla="*/ 928 w 2154"/>
                <a:gd name="T37" fmla="*/ 178 h 284"/>
                <a:gd name="T38" fmla="*/ 948 w 2154"/>
                <a:gd name="T39" fmla="*/ 176 h 284"/>
                <a:gd name="T40" fmla="*/ 1000 w 2154"/>
                <a:gd name="T41" fmla="*/ 172 h 284"/>
                <a:gd name="T42" fmla="*/ 1070 w 2154"/>
                <a:gd name="T43" fmla="*/ 162 h 284"/>
                <a:gd name="T44" fmla="*/ 1102 w 2154"/>
                <a:gd name="T45" fmla="*/ 154 h 284"/>
                <a:gd name="T46" fmla="*/ 1104 w 2154"/>
                <a:gd name="T47" fmla="*/ 150 h 284"/>
                <a:gd name="T48" fmla="*/ 1136 w 2154"/>
                <a:gd name="T49" fmla="*/ 148 h 284"/>
                <a:gd name="T50" fmla="*/ 1138 w 2154"/>
                <a:gd name="T51" fmla="*/ 144 h 284"/>
                <a:gd name="T52" fmla="*/ 1212 w 2154"/>
                <a:gd name="T53" fmla="*/ 142 h 284"/>
                <a:gd name="T54" fmla="*/ 1254 w 2154"/>
                <a:gd name="T55" fmla="*/ 134 h 284"/>
                <a:gd name="T56" fmla="*/ 1256 w 2154"/>
                <a:gd name="T57" fmla="*/ 132 h 284"/>
                <a:gd name="T58" fmla="*/ 1288 w 2154"/>
                <a:gd name="T59" fmla="*/ 126 h 284"/>
                <a:gd name="T60" fmla="*/ 1320 w 2154"/>
                <a:gd name="T61" fmla="*/ 118 h 284"/>
                <a:gd name="T62" fmla="*/ 1364 w 2154"/>
                <a:gd name="T63" fmla="*/ 114 h 284"/>
                <a:gd name="T64" fmla="*/ 1430 w 2154"/>
                <a:gd name="T65" fmla="*/ 106 h 284"/>
                <a:gd name="T66" fmla="*/ 1486 w 2154"/>
                <a:gd name="T67" fmla="*/ 98 h 284"/>
                <a:gd name="T68" fmla="*/ 1490 w 2154"/>
                <a:gd name="T69" fmla="*/ 94 h 284"/>
                <a:gd name="T70" fmla="*/ 1530 w 2154"/>
                <a:gd name="T71" fmla="*/ 90 h 284"/>
                <a:gd name="T72" fmla="*/ 1574 w 2154"/>
                <a:gd name="T73" fmla="*/ 86 h 284"/>
                <a:gd name="T74" fmla="*/ 1594 w 2154"/>
                <a:gd name="T75" fmla="*/ 78 h 284"/>
                <a:gd name="T76" fmla="*/ 1626 w 2154"/>
                <a:gd name="T77" fmla="*/ 70 h 284"/>
                <a:gd name="T78" fmla="*/ 1684 w 2154"/>
                <a:gd name="T79" fmla="*/ 66 h 284"/>
                <a:gd name="T80" fmla="*/ 1684 w 2154"/>
                <a:gd name="T81" fmla="*/ 60 h 284"/>
                <a:gd name="T82" fmla="*/ 1734 w 2154"/>
                <a:gd name="T83" fmla="*/ 58 h 284"/>
                <a:gd name="T84" fmla="*/ 1810 w 2154"/>
                <a:gd name="T85" fmla="*/ 50 h 284"/>
                <a:gd name="T86" fmla="*/ 1848 w 2154"/>
                <a:gd name="T87" fmla="*/ 42 h 284"/>
                <a:gd name="T88" fmla="*/ 1912 w 2154"/>
                <a:gd name="T89" fmla="*/ 36 h 284"/>
                <a:gd name="T90" fmla="*/ 1914 w 2154"/>
                <a:gd name="T91" fmla="*/ 34 h 284"/>
                <a:gd name="T92" fmla="*/ 1944 w 2154"/>
                <a:gd name="T93" fmla="*/ 28 h 284"/>
                <a:gd name="T94" fmla="*/ 1946 w 2154"/>
                <a:gd name="T95" fmla="*/ 26 h 284"/>
                <a:gd name="T96" fmla="*/ 1964 w 2154"/>
                <a:gd name="T97" fmla="*/ 22 h 284"/>
                <a:gd name="T98" fmla="*/ 1990 w 2154"/>
                <a:gd name="T99" fmla="*/ 14 h 284"/>
                <a:gd name="T100" fmla="*/ 2022 w 2154"/>
                <a:gd name="T101" fmla="*/ 6 h 284"/>
                <a:gd name="T102" fmla="*/ 2154 w 2154"/>
                <a:gd name="T10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54" h="284">
                  <a:moveTo>
                    <a:pt x="0" y="284"/>
                  </a:moveTo>
                  <a:lnTo>
                    <a:pt x="38" y="284"/>
                  </a:lnTo>
                  <a:lnTo>
                    <a:pt x="38" y="282"/>
                  </a:lnTo>
                  <a:lnTo>
                    <a:pt x="126" y="282"/>
                  </a:lnTo>
                  <a:lnTo>
                    <a:pt x="126" y="276"/>
                  </a:lnTo>
                  <a:lnTo>
                    <a:pt x="170" y="276"/>
                  </a:lnTo>
                  <a:lnTo>
                    <a:pt x="170" y="268"/>
                  </a:lnTo>
                  <a:lnTo>
                    <a:pt x="432" y="268"/>
                  </a:lnTo>
                  <a:lnTo>
                    <a:pt x="432" y="262"/>
                  </a:lnTo>
                  <a:lnTo>
                    <a:pt x="492" y="262"/>
                  </a:lnTo>
                  <a:lnTo>
                    <a:pt x="492" y="256"/>
                  </a:lnTo>
                  <a:lnTo>
                    <a:pt x="564" y="256"/>
                  </a:lnTo>
                  <a:lnTo>
                    <a:pt x="564" y="248"/>
                  </a:lnTo>
                  <a:lnTo>
                    <a:pt x="584" y="248"/>
                  </a:lnTo>
                  <a:lnTo>
                    <a:pt x="584" y="244"/>
                  </a:lnTo>
                  <a:lnTo>
                    <a:pt x="588" y="244"/>
                  </a:lnTo>
                  <a:lnTo>
                    <a:pt x="588" y="240"/>
                  </a:lnTo>
                  <a:lnTo>
                    <a:pt x="630" y="240"/>
                  </a:lnTo>
                  <a:lnTo>
                    <a:pt x="630" y="234"/>
                  </a:lnTo>
                  <a:lnTo>
                    <a:pt x="656" y="234"/>
                  </a:lnTo>
                  <a:lnTo>
                    <a:pt x="656" y="226"/>
                  </a:lnTo>
                  <a:lnTo>
                    <a:pt x="692" y="226"/>
                  </a:lnTo>
                  <a:lnTo>
                    <a:pt x="692" y="220"/>
                  </a:lnTo>
                  <a:lnTo>
                    <a:pt x="738" y="220"/>
                  </a:lnTo>
                  <a:lnTo>
                    <a:pt x="738" y="212"/>
                  </a:lnTo>
                  <a:lnTo>
                    <a:pt x="816" y="212"/>
                  </a:lnTo>
                  <a:lnTo>
                    <a:pt x="816" y="206"/>
                  </a:lnTo>
                  <a:lnTo>
                    <a:pt x="848" y="206"/>
                  </a:lnTo>
                  <a:lnTo>
                    <a:pt x="848" y="200"/>
                  </a:lnTo>
                  <a:lnTo>
                    <a:pt x="892" y="200"/>
                  </a:lnTo>
                  <a:lnTo>
                    <a:pt x="892" y="190"/>
                  </a:lnTo>
                  <a:lnTo>
                    <a:pt x="904" y="190"/>
                  </a:lnTo>
                  <a:lnTo>
                    <a:pt x="904" y="186"/>
                  </a:lnTo>
                  <a:lnTo>
                    <a:pt x="906" y="186"/>
                  </a:lnTo>
                  <a:lnTo>
                    <a:pt x="906" y="184"/>
                  </a:lnTo>
                  <a:lnTo>
                    <a:pt x="924" y="184"/>
                  </a:lnTo>
                  <a:lnTo>
                    <a:pt x="924" y="178"/>
                  </a:lnTo>
                  <a:lnTo>
                    <a:pt x="928" y="178"/>
                  </a:lnTo>
                  <a:lnTo>
                    <a:pt x="928" y="176"/>
                  </a:lnTo>
                  <a:lnTo>
                    <a:pt x="948" y="176"/>
                  </a:lnTo>
                  <a:lnTo>
                    <a:pt x="948" y="172"/>
                  </a:lnTo>
                  <a:lnTo>
                    <a:pt x="1000" y="172"/>
                  </a:lnTo>
                  <a:lnTo>
                    <a:pt x="1000" y="162"/>
                  </a:lnTo>
                  <a:lnTo>
                    <a:pt x="1070" y="162"/>
                  </a:lnTo>
                  <a:lnTo>
                    <a:pt x="1070" y="154"/>
                  </a:lnTo>
                  <a:lnTo>
                    <a:pt x="1102" y="154"/>
                  </a:lnTo>
                  <a:lnTo>
                    <a:pt x="1102" y="150"/>
                  </a:lnTo>
                  <a:lnTo>
                    <a:pt x="1104" y="150"/>
                  </a:lnTo>
                  <a:lnTo>
                    <a:pt x="1104" y="148"/>
                  </a:lnTo>
                  <a:lnTo>
                    <a:pt x="1136" y="148"/>
                  </a:lnTo>
                  <a:lnTo>
                    <a:pt x="1136" y="144"/>
                  </a:lnTo>
                  <a:lnTo>
                    <a:pt x="1138" y="144"/>
                  </a:lnTo>
                  <a:lnTo>
                    <a:pt x="1138" y="142"/>
                  </a:lnTo>
                  <a:lnTo>
                    <a:pt x="1212" y="142"/>
                  </a:lnTo>
                  <a:lnTo>
                    <a:pt x="1212" y="134"/>
                  </a:lnTo>
                  <a:lnTo>
                    <a:pt x="1254" y="134"/>
                  </a:lnTo>
                  <a:lnTo>
                    <a:pt x="1254" y="132"/>
                  </a:lnTo>
                  <a:lnTo>
                    <a:pt x="1256" y="132"/>
                  </a:lnTo>
                  <a:lnTo>
                    <a:pt x="1256" y="126"/>
                  </a:lnTo>
                  <a:lnTo>
                    <a:pt x="1288" y="126"/>
                  </a:lnTo>
                  <a:lnTo>
                    <a:pt x="1288" y="118"/>
                  </a:lnTo>
                  <a:lnTo>
                    <a:pt x="1320" y="118"/>
                  </a:lnTo>
                  <a:lnTo>
                    <a:pt x="1320" y="114"/>
                  </a:lnTo>
                  <a:lnTo>
                    <a:pt x="1364" y="114"/>
                  </a:lnTo>
                  <a:lnTo>
                    <a:pt x="1364" y="106"/>
                  </a:lnTo>
                  <a:lnTo>
                    <a:pt x="1430" y="106"/>
                  </a:lnTo>
                  <a:lnTo>
                    <a:pt x="1430" y="98"/>
                  </a:lnTo>
                  <a:lnTo>
                    <a:pt x="1486" y="98"/>
                  </a:lnTo>
                  <a:lnTo>
                    <a:pt x="1486" y="94"/>
                  </a:lnTo>
                  <a:lnTo>
                    <a:pt x="1490" y="94"/>
                  </a:lnTo>
                  <a:lnTo>
                    <a:pt x="1490" y="90"/>
                  </a:lnTo>
                  <a:lnTo>
                    <a:pt x="1530" y="90"/>
                  </a:lnTo>
                  <a:lnTo>
                    <a:pt x="1530" y="86"/>
                  </a:lnTo>
                  <a:lnTo>
                    <a:pt x="1574" y="86"/>
                  </a:lnTo>
                  <a:lnTo>
                    <a:pt x="1574" y="78"/>
                  </a:lnTo>
                  <a:lnTo>
                    <a:pt x="1594" y="78"/>
                  </a:lnTo>
                  <a:lnTo>
                    <a:pt x="1594" y="70"/>
                  </a:lnTo>
                  <a:lnTo>
                    <a:pt x="1626" y="70"/>
                  </a:lnTo>
                  <a:lnTo>
                    <a:pt x="1626" y="66"/>
                  </a:lnTo>
                  <a:lnTo>
                    <a:pt x="1684" y="66"/>
                  </a:lnTo>
                  <a:lnTo>
                    <a:pt x="1684" y="60"/>
                  </a:lnTo>
                  <a:lnTo>
                    <a:pt x="1684" y="60"/>
                  </a:lnTo>
                  <a:lnTo>
                    <a:pt x="1684" y="58"/>
                  </a:lnTo>
                  <a:lnTo>
                    <a:pt x="1734" y="58"/>
                  </a:lnTo>
                  <a:lnTo>
                    <a:pt x="1734" y="50"/>
                  </a:lnTo>
                  <a:lnTo>
                    <a:pt x="1810" y="50"/>
                  </a:lnTo>
                  <a:lnTo>
                    <a:pt x="1810" y="42"/>
                  </a:lnTo>
                  <a:lnTo>
                    <a:pt x="1848" y="42"/>
                  </a:lnTo>
                  <a:lnTo>
                    <a:pt x="1848" y="36"/>
                  </a:lnTo>
                  <a:lnTo>
                    <a:pt x="1912" y="36"/>
                  </a:lnTo>
                  <a:lnTo>
                    <a:pt x="1912" y="34"/>
                  </a:lnTo>
                  <a:lnTo>
                    <a:pt x="1914" y="34"/>
                  </a:lnTo>
                  <a:lnTo>
                    <a:pt x="1914" y="28"/>
                  </a:lnTo>
                  <a:lnTo>
                    <a:pt x="1944" y="28"/>
                  </a:lnTo>
                  <a:lnTo>
                    <a:pt x="1944" y="26"/>
                  </a:lnTo>
                  <a:lnTo>
                    <a:pt x="1946" y="26"/>
                  </a:lnTo>
                  <a:lnTo>
                    <a:pt x="1946" y="22"/>
                  </a:lnTo>
                  <a:lnTo>
                    <a:pt x="1964" y="22"/>
                  </a:lnTo>
                  <a:lnTo>
                    <a:pt x="1964" y="14"/>
                  </a:lnTo>
                  <a:lnTo>
                    <a:pt x="1990" y="14"/>
                  </a:lnTo>
                  <a:lnTo>
                    <a:pt x="1990" y="6"/>
                  </a:lnTo>
                  <a:lnTo>
                    <a:pt x="2022" y="6"/>
                  </a:lnTo>
                  <a:lnTo>
                    <a:pt x="2022" y="0"/>
                  </a:lnTo>
                  <a:lnTo>
                    <a:pt x="2154"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grpSp>
      <p:sp>
        <p:nvSpPr>
          <p:cNvPr id="32" name="TextBox 31"/>
          <p:cNvSpPr txBox="1"/>
          <p:nvPr/>
        </p:nvSpPr>
        <p:spPr>
          <a:xfrm>
            <a:off x="2928355" y="2365854"/>
            <a:ext cx="1185270" cy="480816"/>
          </a:xfrm>
          <a:prstGeom prst="roundRect">
            <a:avLst>
              <a:gd name="adj" fmla="val 0"/>
            </a:avLst>
          </a:prstGeom>
          <a:solidFill>
            <a:schemeClr val="accent2"/>
          </a:solidFill>
          <a:ln>
            <a:noFill/>
          </a:ln>
        </p:spPr>
        <p:txBody>
          <a:bodyPr wrap="square" lIns="0" rIns="0" rtlCol="0" anchor="ctr">
            <a:noAutofit/>
          </a:bodyPr>
          <a:lstStyle/>
          <a:p>
            <a:pPr algn="ctr">
              <a:tabLst>
                <a:tab pos="719138" algn="l"/>
              </a:tabLst>
            </a:pPr>
            <a:r>
              <a:rPr lang="en-US" sz="900" b="1" dirty="0">
                <a:solidFill>
                  <a:srgbClr val="FFFFFF"/>
                </a:solidFill>
              </a:rPr>
              <a:t>Rate ratio (95% CI)</a:t>
            </a:r>
            <a:br>
              <a:rPr lang="en-US" sz="900" b="1" dirty="0">
                <a:solidFill>
                  <a:srgbClr val="FFFFFF"/>
                </a:solidFill>
              </a:rPr>
            </a:br>
            <a:r>
              <a:rPr lang="en-US" sz="900" b="1" dirty="0">
                <a:solidFill>
                  <a:srgbClr val="FFFFFF"/>
                </a:solidFill>
              </a:rPr>
              <a:t>0.75</a:t>
            </a:r>
            <a:br>
              <a:rPr lang="en-US" sz="900" b="1" dirty="0">
                <a:solidFill>
                  <a:srgbClr val="FFFFFF"/>
                </a:solidFill>
              </a:rPr>
            </a:br>
            <a:r>
              <a:rPr lang="en-US" sz="900" b="1" dirty="0">
                <a:solidFill>
                  <a:srgbClr val="FFFFFF"/>
                </a:solidFill>
              </a:rPr>
              <a:t>(0.58 to 0.95)</a:t>
            </a:r>
            <a:endParaRPr lang="en-GB" sz="900" b="1" dirty="0">
              <a:solidFill>
                <a:srgbClr val="FFFFFF"/>
              </a:solidFill>
            </a:endParaRPr>
          </a:p>
        </p:txBody>
      </p:sp>
      <p:sp>
        <p:nvSpPr>
          <p:cNvPr id="33" name="TextBox 32"/>
          <p:cNvSpPr txBox="1"/>
          <p:nvPr/>
        </p:nvSpPr>
        <p:spPr>
          <a:xfrm>
            <a:off x="7698764" y="2390775"/>
            <a:ext cx="1225516" cy="470917"/>
          </a:xfrm>
          <a:prstGeom prst="roundRect">
            <a:avLst>
              <a:gd name="adj" fmla="val 0"/>
            </a:avLst>
          </a:prstGeom>
          <a:solidFill>
            <a:schemeClr val="accent2"/>
          </a:solidFill>
          <a:ln>
            <a:noFill/>
          </a:ln>
        </p:spPr>
        <p:txBody>
          <a:bodyPr wrap="square" lIns="0" rIns="0" rtlCol="0" anchor="ctr">
            <a:noAutofit/>
          </a:bodyPr>
          <a:lstStyle/>
          <a:p>
            <a:pPr algn="ctr" defTabSz="457200"/>
            <a:r>
              <a:rPr lang="en-US" sz="900" b="1" dirty="0">
                <a:solidFill>
                  <a:srgbClr val="FFFFFF"/>
                </a:solidFill>
              </a:rPr>
              <a:t>Rate ratio (95% CI)</a:t>
            </a:r>
            <a:br>
              <a:rPr lang="en-US" sz="900" b="1" dirty="0">
                <a:solidFill>
                  <a:srgbClr val="FFFFFF"/>
                </a:solidFill>
              </a:rPr>
            </a:br>
            <a:r>
              <a:rPr lang="en-US" sz="900" b="1" dirty="0">
                <a:solidFill>
                  <a:srgbClr val="FFFFFF"/>
                </a:solidFill>
              </a:rPr>
              <a:t>0.52</a:t>
            </a:r>
            <a:br>
              <a:rPr lang="en-US" sz="900" b="1" dirty="0">
                <a:solidFill>
                  <a:srgbClr val="FFFFFF"/>
                </a:solidFill>
              </a:rPr>
            </a:br>
            <a:r>
              <a:rPr lang="en-US" sz="900" b="1" dirty="0">
                <a:solidFill>
                  <a:srgbClr val="FFFFFF"/>
                </a:solidFill>
              </a:rPr>
              <a:t>(0.35 to 0.77)</a:t>
            </a:r>
          </a:p>
        </p:txBody>
      </p:sp>
      <p:sp>
        <p:nvSpPr>
          <p:cNvPr id="34" name="TextBox 33"/>
          <p:cNvSpPr txBox="1"/>
          <p:nvPr/>
        </p:nvSpPr>
        <p:spPr>
          <a:xfrm>
            <a:off x="7698764" y="3824287"/>
            <a:ext cx="1216636" cy="489867"/>
          </a:xfrm>
          <a:prstGeom prst="roundRect">
            <a:avLst>
              <a:gd name="adj" fmla="val 0"/>
            </a:avLst>
          </a:prstGeom>
          <a:solidFill>
            <a:schemeClr val="accent2"/>
          </a:solidFill>
          <a:ln>
            <a:noFill/>
          </a:ln>
        </p:spPr>
        <p:txBody>
          <a:bodyPr wrap="square" lIns="0" rIns="0" rtlCol="0" anchor="ctr">
            <a:noAutofit/>
          </a:bodyPr>
          <a:lstStyle/>
          <a:p>
            <a:pPr algn="ctr">
              <a:tabLst>
                <a:tab pos="719138" algn="l"/>
              </a:tabLst>
            </a:pPr>
            <a:r>
              <a:rPr lang="en-US" sz="900" b="1" dirty="0">
                <a:solidFill>
                  <a:srgbClr val="FFFFFF"/>
                </a:solidFill>
              </a:rPr>
              <a:t>Rate ratio (95% CI)</a:t>
            </a:r>
            <a:br>
              <a:rPr lang="en-US" sz="900" b="1" dirty="0">
                <a:solidFill>
                  <a:srgbClr val="FFFFFF"/>
                </a:solidFill>
              </a:rPr>
            </a:br>
            <a:r>
              <a:rPr lang="en-US" sz="900" b="1" dirty="0">
                <a:solidFill>
                  <a:srgbClr val="FFFFFF"/>
                </a:solidFill>
              </a:rPr>
              <a:t>0.45</a:t>
            </a:r>
            <a:br>
              <a:rPr lang="en-US" sz="900" b="1" dirty="0">
                <a:solidFill>
                  <a:srgbClr val="FFFFFF"/>
                </a:solidFill>
              </a:rPr>
            </a:br>
            <a:r>
              <a:rPr lang="en-US" sz="900" b="1" dirty="0">
                <a:solidFill>
                  <a:srgbClr val="FFFFFF"/>
                </a:solidFill>
              </a:rPr>
              <a:t>(0.21 to 0.96)</a:t>
            </a:r>
            <a:endParaRPr lang="en-GB" sz="900" b="1" dirty="0">
              <a:solidFill>
                <a:srgbClr val="FFFFFF"/>
              </a:solidFill>
            </a:endParaRPr>
          </a:p>
        </p:txBody>
      </p:sp>
      <p:sp>
        <p:nvSpPr>
          <p:cNvPr id="35" name="TextBox 34"/>
          <p:cNvSpPr txBox="1"/>
          <p:nvPr/>
        </p:nvSpPr>
        <p:spPr>
          <a:xfrm>
            <a:off x="2928355" y="3824128"/>
            <a:ext cx="1194454" cy="490026"/>
          </a:xfrm>
          <a:prstGeom prst="roundRect">
            <a:avLst>
              <a:gd name="adj" fmla="val 0"/>
            </a:avLst>
          </a:prstGeom>
          <a:solidFill>
            <a:schemeClr val="accent2"/>
          </a:solidFill>
          <a:ln>
            <a:noFill/>
          </a:ln>
        </p:spPr>
        <p:txBody>
          <a:bodyPr wrap="square" lIns="0" rIns="0" rtlCol="0" anchor="ctr">
            <a:noAutofit/>
          </a:bodyPr>
          <a:lstStyle/>
          <a:p>
            <a:pPr algn="ctr"/>
            <a:r>
              <a:rPr lang="en-US" sz="900" b="1" dirty="0">
                <a:solidFill>
                  <a:srgbClr val="FFFFFF"/>
                </a:solidFill>
              </a:rPr>
              <a:t>Rate ratio (95% CI) </a:t>
            </a:r>
          </a:p>
          <a:p>
            <a:pPr algn="ctr"/>
            <a:r>
              <a:rPr lang="en-US" sz="900" b="1" dirty="0">
                <a:solidFill>
                  <a:srgbClr val="FFFFFF"/>
                </a:solidFill>
              </a:rPr>
              <a:t>0.98 </a:t>
            </a:r>
          </a:p>
          <a:p>
            <a:pPr algn="ctr"/>
            <a:r>
              <a:rPr lang="en-US" sz="900" b="1" dirty="0">
                <a:solidFill>
                  <a:srgbClr val="FFFFFF"/>
                </a:solidFill>
              </a:rPr>
              <a:t>(0.64 to 1.48)</a:t>
            </a:r>
          </a:p>
        </p:txBody>
      </p:sp>
      <p:grpSp>
        <p:nvGrpSpPr>
          <p:cNvPr id="36" name="Group 35"/>
          <p:cNvGrpSpPr/>
          <p:nvPr/>
        </p:nvGrpSpPr>
        <p:grpSpPr>
          <a:xfrm>
            <a:off x="4504127" y="1033385"/>
            <a:ext cx="855825" cy="400110"/>
            <a:chOff x="9221" y="1005710"/>
            <a:chExt cx="855825" cy="400110"/>
          </a:xfrm>
        </p:grpSpPr>
        <p:sp>
          <p:nvSpPr>
            <p:cNvPr id="37" name="TextBox 8"/>
            <p:cNvSpPr txBox="1"/>
            <p:nvPr/>
          </p:nvSpPr>
          <p:spPr>
            <a:xfrm>
              <a:off x="185053" y="1005710"/>
              <a:ext cx="679993" cy="400110"/>
            </a:xfrm>
            <a:prstGeom prst="rect">
              <a:avLst/>
            </a:prstGeom>
            <a:noFill/>
            <a:ln w="9525">
              <a:noFill/>
            </a:ln>
          </p:spPr>
          <p:txBody>
            <a:bodyPr wrap="none" rtlCol="0">
              <a:spAutoFit/>
            </a:bodyPr>
            <a:lstStyle/>
            <a:p>
              <a:pPr eaLnBrk="0" fontAlgn="base" hangingPunct="0">
                <a:spcBef>
                  <a:spcPct val="0"/>
                </a:spcBef>
                <a:spcAft>
                  <a:spcPct val="0"/>
                </a:spcAft>
              </a:pPr>
              <a:r>
                <a:rPr lang="en-US" sz="1000" b="1" dirty="0">
                  <a:solidFill>
                    <a:srgbClr val="81B838"/>
                  </a:solidFill>
                </a:rPr>
                <a:t>Gla-300 </a:t>
              </a:r>
            </a:p>
            <a:p>
              <a:pPr eaLnBrk="0" fontAlgn="base" hangingPunct="0">
                <a:spcBef>
                  <a:spcPct val="0"/>
                </a:spcBef>
                <a:spcAft>
                  <a:spcPct val="0"/>
                </a:spcAft>
              </a:pPr>
              <a:r>
                <a:rPr lang="en-US" sz="1000" b="1" dirty="0">
                  <a:solidFill>
                    <a:srgbClr val="0092D0"/>
                  </a:solidFill>
                </a:rPr>
                <a:t>Gla-100</a:t>
              </a:r>
              <a:endParaRPr lang="en-US" sz="1000" b="1" baseline="30000" dirty="0">
                <a:solidFill>
                  <a:srgbClr val="0092D0"/>
                </a:solidFill>
              </a:endParaRPr>
            </a:p>
          </p:txBody>
        </p:sp>
        <p:cxnSp>
          <p:nvCxnSpPr>
            <p:cNvPr id="38" name="Connecteur droit 21"/>
            <p:cNvCxnSpPr/>
            <p:nvPr/>
          </p:nvCxnSpPr>
          <p:spPr>
            <a:xfrm flipH="1">
              <a:off x="9221" y="1140323"/>
              <a:ext cx="220435" cy="0"/>
            </a:xfrm>
            <a:prstGeom prst="line">
              <a:avLst/>
            </a:prstGeom>
            <a:solidFill>
              <a:schemeClr val="bg1"/>
            </a:solidFill>
            <a:ln w="28575">
              <a:solidFill>
                <a:schemeClr val="accent2"/>
              </a:solidFill>
            </a:ln>
            <a:effectLst/>
          </p:spPr>
          <p:style>
            <a:lnRef idx="2">
              <a:schemeClr val="accent4"/>
            </a:lnRef>
            <a:fillRef idx="0">
              <a:schemeClr val="accent4"/>
            </a:fillRef>
            <a:effectRef idx="1">
              <a:schemeClr val="accent4"/>
            </a:effectRef>
            <a:fontRef idx="minor">
              <a:schemeClr val="tx1"/>
            </a:fontRef>
          </p:style>
        </p:cxnSp>
        <p:cxnSp>
          <p:nvCxnSpPr>
            <p:cNvPr id="39" name="Connecteur droit 22"/>
            <p:cNvCxnSpPr/>
            <p:nvPr/>
          </p:nvCxnSpPr>
          <p:spPr>
            <a:xfrm flipH="1">
              <a:off x="9221" y="1287133"/>
              <a:ext cx="220435" cy="0"/>
            </a:xfrm>
            <a:prstGeom prst="line">
              <a:avLst/>
            </a:prstGeom>
            <a:solidFill>
              <a:schemeClr val="bg1"/>
            </a:solidFill>
            <a:ln w="28575">
              <a:solidFill>
                <a:srgbClr val="0092D0"/>
              </a:solidFill>
            </a:ln>
            <a:effectLst/>
          </p:spPr>
          <p:style>
            <a:lnRef idx="2">
              <a:schemeClr val="accent4"/>
            </a:lnRef>
            <a:fillRef idx="0">
              <a:schemeClr val="accent4"/>
            </a:fillRef>
            <a:effectRef idx="1">
              <a:schemeClr val="accent4"/>
            </a:effectRef>
            <a:fontRef idx="minor">
              <a:schemeClr val="tx1"/>
            </a:fontRef>
          </p:style>
        </p:cxnSp>
      </p:grpSp>
      <p:sp>
        <p:nvSpPr>
          <p:cNvPr id="40" name="Rectangle 39"/>
          <p:cNvSpPr/>
          <p:nvPr/>
        </p:nvSpPr>
        <p:spPr>
          <a:xfrm>
            <a:off x="4427984" y="1033385"/>
            <a:ext cx="899592" cy="43204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rgbClr val="596169"/>
                </a:solidFill>
              </a:ln>
              <a:noFill/>
            </a:endParaRPr>
          </a:p>
        </p:txBody>
      </p:sp>
      <p:grpSp>
        <p:nvGrpSpPr>
          <p:cNvPr id="41" name="Group 40"/>
          <p:cNvGrpSpPr/>
          <p:nvPr/>
        </p:nvGrpSpPr>
        <p:grpSpPr>
          <a:xfrm>
            <a:off x="1354863" y="1454577"/>
            <a:ext cx="2209625" cy="1462069"/>
            <a:chOff x="1361963" y="1458646"/>
            <a:chExt cx="2314687" cy="1513008"/>
          </a:xfrm>
        </p:grpSpPr>
        <p:sp>
          <p:nvSpPr>
            <p:cNvPr id="42" name="Freeform 11"/>
            <p:cNvSpPr>
              <a:spLocks/>
            </p:cNvSpPr>
            <p:nvPr/>
          </p:nvSpPr>
          <p:spPr bwMode="auto">
            <a:xfrm>
              <a:off x="1398951" y="1458646"/>
              <a:ext cx="2277699" cy="1502800"/>
            </a:xfrm>
            <a:custGeom>
              <a:avLst/>
              <a:gdLst>
                <a:gd name="T0" fmla="*/ 67 w 2918"/>
                <a:gd name="T1" fmla="*/ 1864 h 1883"/>
                <a:gd name="T2" fmla="*/ 109 w 2918"/>
                <a:gd name="T3" fmla="*/ 1847 h 1883"/>
                <a:gd name="T4" fmla="*/ 140 w 2918"/>
                <a:gd name="T5" fmla="*/ 1821 h 1883"/>
                <a:gd name="T6" fmla="*/ 204 w 2918"/>
                <a:gd name="T7" fmla="*/ 1786 h 1883"/>
                <a:gd name="T8" fmla="*/ 244 w 2918"/>
                <a:gd name="T9" fmla="*/ 1746 h 1883"/>
                <a:gd name="T10" fmla="*/ 291 w 2918"/>
                <a:gd name="T11" fmla="*/ 1717 h 1883"/>
                <a:gd name="T12" fmla="*/ 315 w 2918"/>
                <a:gd name="T13" fmla="*/ 1687 h 1883"/>
                <a:gd name="T14" fmla="*/ 362 w 2918"/>
                <a:gd name="T15" fmla="*/ 1668 h 1883"/>
                <a:gd name="T16" fmla="*/ 402 w 2918"/>
                <a:gd name="T17" fmla="*/ 1618 h 1883"/>
                <a:gd name="T18" fmla="*/ 468 w 2918"/>
                <a:gd name="T19" fmla="*/ 1585 h 1883"/>
                <a:gd name="T20" fmla="*/ 499 w 2918"/>
                <a:gd name="T21" fmla="*/ 1540 h 1883"/>
                <a:gd name="T22" fmla="*/ 541 w 2918"/>
                <a:gd name="T23" fmla="*/ 1526 h 1883"/>
                <a:gd name="T24" fmla="*/ 575 w 2918"/>
                <a:gd name="T25" fmla="*/ 1495 h 1883"/>
                <a:gd name="T26" fmla="*/ 617 w 2918"/>
                <a:gd name="T27" fmla="*/ 1462 h 1883"/>
                <a:gd name="T28" fmla="*/ 674 w 2918"/>
                <a:gd name="T29" fmla="*/ 1441 h 1883"/>
                <a:gd name="T30" fmla="*/ 704 w 2918"/>
                <a:gd name="T31" fmla="*/ 1406 h 1883"/>
                <a:gd name="T32" fmla="*/ 735 w 2918"/>
                <a:gd name="T33" fmla="*/ 1368 h 1883"/>
                <a:gd name="T34" fmla="*/ 771 w 2918"/>
                <a:gd name="T35" fmla="*/ 1344 h 1883"/>
                <a:gd name="T36" fmla="*/ 830 w 2918"/>
                <a:gd name="T37" fmla="*/ 1309 h 1883"/>
                <a:gd name="T38" fmla="*/ 901 w 2918"/>
                <a:gd name="T39" fmla="*/ 1266 h 1883"/>
                <a:gd name="T40" fmla="*/ 952 w 2918"/>
                <a:gd name="T41" fmla="*/ 1245 h 1883"/>
                <a:gd name="T42" fmla="*/ 978 w 2918"/>
                <a:gd name="T43" fmla="*/ 1207 h 1883"/>
                <a:gd name="T44" fmla="*/ 1028 w 2918"/>
                <a:gd name="T45" fmla="*/ 1179 h 1883"/>
                <a:gd name="T46" fmla="*/ 1068 w 2918"/>
                <a:gd name="T47" fmla="*/ 1143 h 1883"/>
                <a:gd name="T48" fmla="*/ 1099 w 2918"/>
                <a:gd name="T49" fmla="*/ 1103 h 1883"/>
                <a:gd name="T50" fmla="*/ 1175 w 2918"/>
                <a:gd name="T51" fmla="*/ 1061 h 1883"/>
                <a:gd name="T52" fmla="*/ 1222 w 2918"/>
                <a:gd name="T53" fmla="*/ 1025 h 1883"/>
                <a:gd name="T54" fmla="*/ 1267 w 2918"/>
                <a:gd name="T55" fmla="*/ 980 h 1883"/>
                <a:gd name="T56" fmla="*/ 1319 w 2918"/>
                <a:gd name="T57" fmla="*/ 954 h 1883"/>
                <a:gd name="T58" fmla="*/ 1345 w 2918"/>
                <a:gd name="T59" fmla="*/ 917 h 1883"/>
                <a:gd name="T60" fmla="*/ 1385 w 2918"/>
                <a:gd name="T61" fmla="*/ 886 h 1883"/>
                <a:gd name="T62" fmla="*/ 1432 w 2918"/>
                <a:gd name="T63" fmla="*/ 829 h 1883"/>
                <a:gd name="T64" fmla="*/ 1479 w 2918"/>
                <a:gd name="T65" fmla="*/ 775 h 1883"/>
                <a:gd name="T66" fmla="*/ 1524 w 2918"/>
                <a:gd name="T67" fmla="*/ 742 h 1883"/>
                <a:gd name="T68" fmla="*/ 1562 w 2918"/>
                <a:gd name="T69" fmla="*/ 697 h 1883"/>
                <a:gd name="T70" fmla="*/ 1609 w 2918"/>
                <a:gd name="T71" fmla="*/ 673 h 1883"/>
                <a:gd name="T72" fmla="*/ 1690 w 2918"/>
                <a:gd name="T73" fmla="*/ 640 h 1883"/>
                <a:gd name="T74" fmla="*/ 1749 w 2918"/>
                <a:gd name="T75" fmla="*/ 607 h 1883"/>
                <a:gd name="T76" fmla="*/ 1803 w 2918"/>
                <a:gd name="T77" fmla="*/ 586 h 1883"/>
                <a:gd name="T78" fmla="*/ 1838 w 2918"/>
                <a:gd name="T79" fmla="*/ 551 h 1883"/>
                <a:gd name="T80" fmla="*/ 1909 w 2918"/>
                <a:gd name="T81" fmla="*/ 525 h 1883"/>
                <a:gd name="T82" fmla="*/ 1954 w 2918"/>
                <a:gd name="T83" fmla="*/ 496 h 1883"/>
                <a:gd name="T84" fmla="*/ 2018 w 2918"/>
                <a:gd name="T85" fmla="*/ 466 h 1883"/>
                <a:gd name="T86" fmla="*/ 2051 w 2918"/>
                <a:gd name="T87" fmla="*/ 416 h 1883"/>
                <a:gd name="T88" fmla="*/ 2098 w 2918"/>
                <a:gd name="T89" fmla="*/ 388 h 1883"/>
                <a:gd name="T90" fmla="*/ 2164 w 2918"/>
                <a:gd name="T91" fmla="*/ 362 h 1883"/>
                <a:gd name="T92" fmla="*/ 2233 w 2918"/>
                <a:gd name="T93" fmla="*/ 336 h 1883"/>
                <a:gd name="T94" fmla="*/ 2273 w 2918"/>
                <a:gd name="T95" fmla="*/ 319 h 1883"/>
                <a:gd name="T96" fmla="*/ 2299 w 2918"/>
                <a:gd name="T97" fmla="*/ 298 h 1883"/>
                <a:gd name="T98" fmla="*/ 2342 w 2918"/>
                <a:gd name="T99" fmla="*/ 281 h 1883"/>
                <a:gd name="T100" fmla="*/ 2396 w 2918"/>
                <a:gd name="T101" fmla="*/ 255 h 1883"/>
                <a:gd name="T102" fmla="*/ 2462 w 2918"/>
                <a:gd name="T103" fmla="*/ 227 h 1883"/>
                <a:gd name="T104" fmla="*/ 2516 w 2918"/>
                <a:gd name="T105" fmla="*/ 192 h 1883"/>
                <a:gd name="T106" fmla="*/ 2597 w 2918"/>
                <a:gd name="T107" fmla="*/ 163 h 1883"/>
                <a:gd name="T108" fmla="*/ 2656 w 2918"/>
                <a:gd name="T109" fmla="*/ 132 h 1883"/>
                <a:gd name="T110" fmla="*/ 2731 w 2918"/>
                <a:gd name="T111" fmla="*/ 106 h 1883"/>
                <a:gd name="T112" fmla="*/ 2765 w 2918"/>
                <a:gd name="T113" fmla="*/ 85 h 1883"/>
                <a:gd name="T114" fmla="*/ 2833 w 2918"/>
                <a:gd name="T115" fmla="*/ 64 h 1883"/>
                <a:gd name="T116" fmla="*/ 2876 w 2918"/>
                <a:gd name="T117" fmla="*/ 19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8" h="1883">
                  <a:moveTo>
                    <a:pt x="0" y="1883"/>
                  </a:moveTo>
                  <a:lnTo>
                    <a:pt x="41" y="1883"/>
                  </a:lnTo>
                  <a:lnTo>
                    <a:pt x="41" y="1876"/>
                  </a:lnTo>
                  <a:lnTo>
                    <a:pt x="59" y="1876"/>
                  </a:lnTo>
                  <a:lnTo>
                    <a:pt x="59" y="1868"/>
                  </a:lnTo>
                  <a:lnTo>
                    <a:pt x="67" y="1868"/>
                  </a:lnTo>
                  <a:lnTo>
                    <a:pt x="67" y="1864"/>
                  </a:lnTo>
                  <a:lnTo>
                    <a:pt x="81" y="1864"/>
                  </a:lnTo>
                  <a:lnTo>
                    <a:pt x="81" y="1857"/>
                  </a:lnTo>
                  <a:lnTo>
                    <a:pt x="90" y="1857"/>
                  </a:lnTo>
                  <a:lnTo>
                    <a:pt x="90" y="1850"/>
                  </a:lnTo>
                  <a:lnTo>
                    <a:pt x="97" y="1850"/>
                  </a:lnTo>
                  <a:lnTo>
                    <a:pt x="97" y="1847"/>
                  </a:lnTo>
                  <a:lnTo>
                    <a:pt x="109" y="1847"/>
                  </a:lnTo>
                  <a:lnTo>
                    <a:pt x="109" y="1840"/>
                  </a:lnTo>
                  <a:lnTo>
                    <a:pt x="116" y="1840"/>
                  </a:lnTo>
                  <a:lnTo>
                    <a:pt x="116" y="1835"/>
                  </a:lnTo>
                  <a:lnTo>
                    <a:pt x="133" y="1835"/>
                  </a:lnTo>
                  <a:lnTo>
                    <a:pt x="133" y="1826"/>
                  </a:lnTo>
                  <a:lnTo>
                    <a:pt x="140" y="1826"/>
                  </a:lnTo>
                  <a:lnTo>
                    <a:pt x="140" y="1821"/>
                  </a:lnTo>
                  <a:lnTo>
                    <a:pt x="147" y="1821"/>
                  </a:lnTo>
                  <a:lnTo>
                    <a:pt x="147" y="1817"/>
                  </a:lnTo>
                  <a:lnTo>
                    <a:pt x="168" y="1817"/>
                  </a:lnTo>
                  <a:lnTo>
                    <a:pt x="168" y="1793"/>
                  </a:lnTo>
                  <a:lnTo>
                    <a:pt x="180" y="1793"/>
                  </a:lnTo>
                  <a:lnTo>
                    <a:pt x="180" y="1786"/>
                  </a:lnTo>
                  <a:lnTo>
                    <a:pt x="204" y="1786"/>
                  </a:lnTo>
                  <a:lnTo>
                    <a:pt x="204" y="1774"/>
                  </a:lnTo>
                  <a:lnTo>
                    <a:pt x="215" y="1774"/>
                  </a:lnTo>
                  <a:lnTo>
                    <a:pt x="215" y="1767"/>
                  </a:lnTo>
                  <a:lnTo>
                    <a:pt x="230" y="1767"/>
                  </a:lnTo>
                  <a:lnTo>
                    <a:pt x="230" y="1760"/>
                  </a:lnTo>
                  <a:lnTo>
                    <a:pt x="244" y="1760"/>
                  </a:lnTo>
                  <a:lnTo>
                    <a:pt x="244" y="1746"/>
                  </a:lnTo>
                  <a:lnTo>
                    <a:pt x="253" y="1746"/>
                  </a:lnTo>
                  <a:lnTo>
                    <a:pt x="253" y="1727"/>
                  </a:lnTo>
                  <a:lnTo>
                    <a:pt x="265" y="1727"/>
                  </a:lnTo>
                  <a:lnTo>
                    <a:pt x="265" y="1722"/>
                  </a:lnTo>
                  <a:lnTo>
                    <a:pt x="277" y="1722"/>
                  </a:lnTo>
                  <a:lnTo>
                    <a:pt x="277" y="1717"/>
                  </a:lnTo>
                  <a:lnTo>
                    <a:pt x="291" y="1717"/>
                  </a:lnTo>
                  <a:lnTo>
                    <a:pt x="291" y="1708"/>
                  </a:lnTo>
                  <a:lnTo>
                    <a:pt x="296" y="1708"/>
                  </a:lnTo>
                  <a:lnTo>
                    <a:pt x="296" y="1701"/>
                  </a:lnTo>
                  <a:lnTo>
                    <a:pt x="303" y="1701"/>
                  </a:lnTo>
                  <a:lnTo>
                    <a:pt x="303" y="1694"/>
                  </a:lnTo>
                  <a:lnTo>
                    <a:pt x="315" y="1694"/>
                  </a:lnTo>
                  <a:lnTo>
                    <a:pt x="315" y="1687"/>
                  </a:lnTo>
                  <a:lnTo>
                    <a:pt x="329" y="1687"/>
                  </a:lnTo>
                  <a:lnTo>
                    <a:pt x="329" y="1682"/>
                  </a:lnTo>
                  <a:lnTo>
                    <a:pt x="338" y="1682"/>
                  </a:lnTo>
                  <a:lnTo>
                    <a:pt x="338" y="1670"/>
                  </a:lnTo>
                  <a:lnTo>
                    <a:pt x="350" y="1670"/>
                  </a:lnTo>
                  <a:lnTo>
                    <a:pt x="350" y="1668"/>
                  </a:lnTo>
                  <a:lnTo>
                    <a:pt x="362" y="1668"/>
                  </a:lnTo>
                  <a:lnTo>
                    <a:pt x="362" y="1651"/>
                  </a:lnTo>
                  <a:lnTo>
                    <a:pt x="386" y="1651"/>
                  </a:lnTo>
                  <a:lnTo>
                    <a:pt x="386" y="1646"/>
                  </a:lnTo>
                  <a:lnTo>
                    <a:pt x="390" y="1646"/>
                  </a:lnTo>
                  <a:lnTo>
                    <a:pt x="390" y="1625"/>
                  </a:lnTo>
                  <a:lnTo>
                    <a:pt x="402" y="1625"/>
                  </a:lnTo>
                  <a:lnTo>
                    <a:pt x="402" y="1618"/>
                  </a:lnTo>
                  <a:lnTo>
                    <a:pt x="435" y="1618"/>
                  </a:lnTo>
                  <a:lnTo>
                    <a:pt x="435" y="1606"/>
                  </a:lnTo>
                  <a:lnTo>
                    <a:pt x="442" y="1606"/>
                  </a:lnTo>
                  <a:lnTo>
                    <a:pt x="442" y="1595"/>
                  </a:lnTo>
                  <a:lnTo>
                    <a:pt x="461" y="1595"/>
                  </a:lnTo>
                  <a:lnTo>
                    <a:pt x="461" y="1585"/>
                  </a:lnTo>
                  <a:lnTo>
                    <a:pt x="468" y="1585"/>
                  </a:lnTo>
                  <a:lnTo>
                    <a:pt x="468" y="1578"/>
                  </a:lnTo>
                  <a:lnTo>
                    <a:pt x="478" y="1578"/>
                  </a:lnTo>
                  <a:lnTo>
                    <a:pt x="478" y="1569"/>
                  </a:lnTo>
                  <a:lnTo>
                    <a:pt x="485" y="1569"/>
                  </a:lnTo>
                  <a:lnTo>
                    <a:pt x="492" y="1569"/>
                  </a:lnTo>
                  <a:lnTo>
                    <a:pt x="492" y="1540"/>
                  </a:lnTo>
                  <a:lnTo>
                    <a:pt x="499" y="1540"/>
                  </a:lnTo>
                  <a:lnTo>
                    <a:pt x="499" y="1538"/>
                  </a:lnTo>
                  <a:lnTo>
                    <a:pt x="508" y="1538"/>
                  </a:lnTo>
                  <a:lnTo>
                    <a:pt x="530" y="1538"/>
                  </a:lnTo>
                  <a:lnTo>
                    <a:pt x="530" y="1528"/>
                  </a:lnTo>
                  <a:lnTo>
                    <a:pt x="534" y="1528"/>
                  </a:lnTo>
                  <a:lnTo>
                    <a:pt x="534" y="1526"/>
                  </a:lnTo>
                  <a:lnTo>
                    <a:pt x="541" y="1526"/>
                  </a:lnTo>
                  <a:lnTo>
                    <a:pt x="541" y="1524"/>
                  </a:lnTo>
                  <a:lnTo>
                    <a:pt x="551" y="1524"/>
                  </a:lnTo>
                  <a:lnTo>
                    <a:pt x="551" y="1512"/>
                  </a:lnTo>
                  <a:lnTo>
                    <a:pt x="565" y="1512"/>
                  </a:lnTo>
                  <a:lnTo>
                    <a:pt x="565" y="1505"/>
                  </a:lnTo>
                  <a:lnTo>
                    <a:pt x="575" y="1505"/>
                  </a:lnTo>
                  <a:lnTo>
                    <a:pt x="575" y="1495"/>
                  </a:lnTo>
                  <a:lnTo>
                    <a:pt x="584" y="1495"/>
                  </a:lnTo>
                  <a:lnTo>
                    <a:pt x="584" y="1491"/>
                  </a:lnTo>
                  <a:lnTo>
                    <a:pt x="598" y="1491"/>
                  </a:lnTo>
                  <a:lnTo>
                    <a:pt x="598" y="1481"/>
                  </a:lnTo>
                  <a:lnTo>
                    <a:pt x="610" y="1481"/>
                  </a:lnTo>
                  <a:lnTo>
                    <a:pt x="610" y="1462"/>
                  </a:lnTo>
                  <a:lnTo>
                    <a:pt x="617" y="1462"/>
                  </a:lnTo>
                  <a:lnTo>
                    <a:pt x="617" y="1458"/>
                  </a:lnTo>
                  <a:lnTo>
                    <a:pt x="626" y="1458"/>
                  </a:lnTo>
                  <a:lnTo>
                    <a:pt x="626" y="1448"/>
                  </a:lnTo>
                  <a:lnTo>
                    <a:pt x="636" y="1448"/>
                  </a:lnTo>
                  <a:lnTo>
                    <a:pt x="636" y="1441"/>
                  </a:lnTo>
                  <a:lnTo>
                    <a:pt x="667" y="1441"/>
                  </a:lnTo>
                  <a:lnTo>
                    <a:pt x="674" y="1441"/>
                  </a:lnTo>
                  <a:lnTo>
                    <a:pt x="674" y="1417"/>
                  </a:lnTo>
                  <a:lnTo>
                    <a:pt x="683" y="1417"/>
                  </a:lnTo>
                  <a:lnTo>
                    <a:pt x="683" y="1410"/>
                  </a:lnTo>
                  <a:lnTo>
                    <a:pt x="693" y="1410"/>
                  </a:lnTo>
                  <a:lnTo>
                    <a:pt x="693" y="1406"/>
                  </a:lnTo>
                  <a:lnTo>
                    <a:pt x="700" y="1406"/>
                  </a:lnTo>
                  <a:lnTo>
                    <a:pt x="704" y="1406"/>
                  </a:lnTo>
                  <a:lnTo>
                    <a:pt x="704" y="1398"/>
                  </a:lnTo>
                  <a:lnTo>
                    <a:pt x="712" y="1398"/>
                  </a:lnTo>
                  <a:lnTo>
                    <a:pt x="712" y="1389"/>
                  </a:lnTo>
                  <a:lnTo>
                    <a:pt x="726" y="1389"/>
                  </a:lnTo>
                  <a:lnTo>
                    <a:pt x="726" y="1377"/>
                  </a:lnTo>
                  <a:lnTo>
                    <a:pt x="735" y="1377"/>
                  </a:lnTo>
                  <a:lnTo>
                    <a:pt x="735" y="1368"/>
                  </a:lnTo>
                  <a:lnTo>
                    <a:pt x="742" y="1368"/>
                  </a:lnTo>
                  <a:lnTo>
                    <a:pt x="742" y="1361"/>
                  </a:lnTo>
                  <a:lnTo>
                    <a:pt x="747" y="1361"/>
                  </a:lnTo>
                  <a:lnTo>
                    <a:pt x="747" y="1354"/>
                  </a:lnTo>
                  <a:lnTo>
                    <a:pt x="761" y="1354"/>
                  </a:lnTo>
                  <a:lnTo>
                    <a:pt x="761" y="1344"/>
                  </a:lnTo>
                  <a:lnTo>
                    <a:pt x="771" y="1344"/>
                  </a:lnTo>
                  <a:lnTo>
                    <a:pt x="780" y="1344"/>
                  </a:lnTo>
                  <a:lnTo>
                    <a:pt x="780" y="1337"/>
                  </a:lnTo>
                  <a:lnTo>
                    <a:pt x="806" y="1337"/>
                  </a:lnTo>
                  <a:lnTo>
                    <a:pt x="806" y="1330"/>
                  </a:lnTo>
                  <a:lnTo>
                    <a:pt x="818" y="1330"/>
                  </a:lnTo>
                  <a:lnTo>
                    <a:pt x="818" y="1309"/>
                  </a:lnTo>
                  <a:lnTo>
                    <a:pt x="830" y="1309"/>
                  </a:lnTo>
                  <a:lnTo>
                    <a:pt x="830" y="1302"/>
                  </a:lnTo>
                  <a:lnTo>
                    <a:pt x="865" y="1302"/>
                  </a:lnTo>
                  <a:lnTo>
                    <a:pt x="865" y="1290"/>
                  </a:lnTo>
                  <a:lnTo>
                    <a:pt x="872" y="1290"/>
                  </a:lnTo>
                  <a:lnTo>
                    <a:pt x="872" y="1280"/>
                  </a:lnTo>
                  <a:lnTo>
                    <a:pt x="901" y="1280"/>
                  </a:lnTo>
                  <a:lnTo>
                    <a:pt x="901" y="1266"/>
                  </a:lnTo>
                  <a:lnTo>
                    <a:pt x="910" y="1266"/>
                  </a:lnTo>
                  <a:lnTo>
                    <a:pt x="910" y="1259"/>
                  </a:lnTo>
                  <a:lnTo>
                    <a:pt x="934" y="1259"/>
                  </a:lnTo>
                  <a:lnTo>
                    <a:pt x="934" y="1250"/>
                  </a:lnTo>
                  <a:lnTo>
                    <a:pt x="943" y="1250"/>
                  </a:lnTo>
                  <a:lnTo>
                    <a:pt x="943" y="1245"/>
                  </a:lnTo>
                  <a:lnTo>
                    <a:pt x="952" y="1245"/>
                  </a:lnTo>
                  <a:lnTo>
                    <a:pt x="952" y="1240"/>
                  </a:lnTo>
                  <a:lnTo>
                    <a:pt x="962" y="1240"/>
                  </a:lnTo>
                  <a:lnTo>
                    <a:pt x="962" y="1231"/>
                  </a:lnTo>
                  <a:lnTo>
                    <a:pt x="976" y="1231"/>
                  </a:lnTo>
                  <a:lnTo>
                    <a:pt x="976" y="1224"/>
                  </a:lnTo>
                  <a:lnTo>
                    <a:pt x="978" y="1224"/>
                  </a:lnTo>
                  <a:lnTo>
                    <a:pt x="978" y="1207"/>
                  </a:lnTo>
                  <a:lnTo>
                    <a:pt x="988" y="1207"/>
                  </a:lnTo>
                  <a:lnTo>
                    <a:pt x="988" y="1195"/>
                  </a:lnTo>
                  <a:lnTo>
                    <a:pt x="1002" y="1195"/>
                  </a:lnTo>
                  <a:lnTo>
                    <a:pt x="1002" y="1186"/>
                  </a:lnTo>
                  <a:lnTo>
                    <a:pt x="1012" y="1186"/>
                  </a:lnTo>
                  <a:lnTo>
                    <a:pt x="1012" y="1179"/>
                  </a:lnTo>
                  <a:lnTo>
                    <a:pt x="1028" y="1179"/>
                  </a:lnTo>
                  <a:lnTo>
                    <a:pt x="1028" y="1165"/>
                  </a:lnTo>
                  <a:lnTo>
                    <a:pt x="1035" y="1165"/>
                  </a:lnTo>
                  <a:lnTo>
                    <a:pt x="1035" y="1153"/>
                  </a:lnTo>
                  <a:lnTo>
                    <a:pt x="1049" y="1153"/>
                  </a:lnTo>
                  <a:lnTo>
                    <a:pt x="1061" y="1153"/>
                  </a:lnTo>
                  <a:lnTo>
                    <a:pt x="1061" y="1143"/>
                  </a:lnTo>
                  <a:lnTo>
                    <a:pt x="1068" y="1143"/>
                  </a:lnTo>
                  <a:lnTo>
                    <a:pt x="1068" y="1134"/>
                  </a:lnTo>
                  <a:lnTo>
                    <a:pt x="1075" y="1134"/>
                  </a:lnTo>
                  <a:lnTo>
                    <a:pt x="1075" y="1127"/>
                  </a:lnTo>
                  <a:lnTo>
                    <a:pt x="1092" y="1127"/>
                  </a:lnTo>
                  <a:lnTo>
                    <a:pt x="1092" y="1115"/>
                  </a:lnTo>
                  <a:lnTo>
                    <a:pt x="1099" y="1115"/>
                  </a:lnTo>
                  <a:lnTo>
                    <a:pt x="1099" y="1103"/>
                  </a:lnTo>
                  <a:lnTo>
                    <a:pt x="1134" y="1103"/>
                  </a:lnTo>
                  <a:lnTo>
                    <a:pt x="1144" y="1103"/>
                  </a:lnTo>
                  <a:lnTo>
                    <a:pt x="1144" y="1084"/>
                  </a:lnTo>
                  <a:lnTo>
                    <a:pt x="1160" y="1084"/>
                  </a:lnTo>
                  <a:lnTo>
                    <a:pt x="1160" y="1065"/>
                  </a:lnTo>
                  <a:lnTo>
                    <a:pt x="1175" y="1065"/>
                  </a:lnTo>
                  <a:lnTo>
                    <a:pt x="1175" y="1061"/>
                  </a:lnTo>
                  <a:lnTo>
                    <a:pt x="1182" y="1061"/>
                  </a:lnTo>
                  <a:lnTo>
                    <a:pt x="1182" y="1056"/>
                  </a:lnTo>
                  <a:lnTo>
                    <a:pt x="1189" y="1056"/>
                  </a:lnTo>
                  <a:lnTo>
                    <a:pt x="1189" y="1037"/>
                  </a:lnTo>
                  <a:lnTo>
                    <a:pt x="1203" y="1037"/>
                  </a:lnTo>
                  <a:lnTo>
                    <a:pt x="1203" y="1025"/>
                  </a:lnTo>
                  <a:lnTo>
                    <a:pt x="1222" y="1025"/>
                  </a:lnTo>
                  <a:lnTo>
                    <a:pt x="1222" y="1011"/>
                  </a:lnTo>
                  <a:lnTo>
                    <a:pt x="1241" y="1011"/>
                  </a:lnTo>
                  <a:lnTo>
                    <a:pt x="1241" y="999"/>
                  </a:lnTo>
                  <a:lnTo>
                    <a:pt x="1253" y="999"/>
                  </a:lnTo>
                  <a:lnTo>
                    <a:pt x="1253" y="990"/>
                  </a:lnTo>
                  <a:lnTo>
                    <a:pt x="1267" y="990"/>
                  </a:lnTo>
                  <a:lnTo>
                    <a:pt x="1267" y="980"/>
                  </a:lnTo>
                  <a:lnTo>
                    <a:pt x="1288" y="980"/>
                  </a:lnTo>
                  <a:lnTo>
                    <a:pt x="1288" y="973"/>
                  </a:lnTo>
                  <a:lnTo>
                    <a:pt x="1297" y="973"/>
                  </a:lnTo>
                  <a:lnTo>
                    <a:pt x="1297" y="966"/>
                  </a:lnTo>
                  <a:lnTo>
                    <a:pt x="1307" y="966"/>
                  </a:lnTo>
                  <a:lnTo>
                    <a:pt x="1307" y="954"/>
                  </a:lnTo>
                  <a:lnTo>
                    <a:pt x="1319" y="954"/>
                  </a:lnTo>
                  <a:lnTo>
                    <a:pt x="1319" y="943"/>
                  </a:lnTo>
                  <a:lnTo>
                    <a:pt x="1326" y="943"/>
                  </a:lnTo>
                  <a:lnTo>
                    <a:pt x="1326" y="936"/>
                  </a:lnTo>
                  <a:lnTo>
                    <a:pt x="1330" y="936"/>
                  </a:lnTo>
                  <a:lnTo>
                    <a:pt x="1330" y="931"/>
                  </a:lnTo>
                  <a:lnTo>
                    <a:pt x="1345" y="931"/>
                  </a:lnTo>
                  <a:lnTo>
                    <a:pt x="1345" y="917"/>
                  </a:lnTo>
                  <a:lnTo>
                    <a:pt x="1352" y="917"/>
                  </a:lnTo>
                  <a:lnTo>
                    <a:pt x="1352" y="910"/>
                  </a:lnTo>
                  <a:lnTo>
                    <a:pt x="1366" y="910"/>
                  </a:lnTo>
                  <a:lnTo>
                    <a:pt x="1366" y="898"/>
                  </a:lnTo>
                  <a:lnTo>
                    <a:pt x="1375" y="898"/>
                  </a:lnTo>
                  <a:lnTo>
                    <a:pt x="1385" y="898"/>
                  </a:lnTo>
                  <a:lnTo>
                    <a:pt x="1385" y="886"/>
                  </a:lnTo>
                  <a:lnTo>
                    <a:pt x="1397" y="886"/>
                  </a:lnTo>
                  <a:lnTo>
                    <a:pt x="1397" y="876"/>
                  </a:lnTo>
                  <a:lnTo>
                    <a:pt x="1406" y="876"/>
                  </a:lnTo>
                  <a:lnTo>
                    <a:pt x="1406" y="860"/>
                  </a:lnTo>
                  <a:lnTo>
                    <a:pt x="1418" y="860"/>
                  </a:lnTo>
                  <a:lnTo>
                    <a:pt x="1418" y="829"/>
                  </a:lnTo>
                  <a:lnTo>
                    <a:pt x="1432" y="829"/>
                  </a:lnTo>
                  <a:lnTo>
                    <a:pt x="1432" y="817"/>
                  </a:lnTo>
                  <a:lnTo>
                    <a:pt x="1446" y="817"/>
                  </a:lnTo>
                  <a:lnTo>
                    <a:pt x="1446" y="808"/>
                  </a:lnTo>
                  <a:lnTo>
                    <a:pt x="1460" y="808"/>
                  </a:lnTo>
                  <a:lnTo>
                    <a:pt x="1460" y="796"/>
                  </a:lnTo>
                  <a:lnTo>
                    <a:pt x="1479" y="796"/>
                  </a:lnTo>
                  <a:lnTo>
                    <a:pt x="1479" y="775"/>
                  </a:lnTo>
                  <a:lnTo>
                    <a:pt x="1486" y="775"/>
                  </a:lnTo>
                  <a:lnTo>
                    <a:pt x="1486" y="765"/>
                  </a:lnTo>
                  <a:lnTo>
                    <a:pt x="1503" y="765"/>
                  </a:lnTo>
                  <a:lnTo>
                    <a:pt x="1503" y="756"/>
                  </a:lnTo>
                  <a:lnTo>
                    <a:pt x="1512" y="756"/>
                  </a:lnTo>
                  <a:lnTo>
                    <a:pt x="1512" y="742"/>
                  </a:lnTo>
                  <a:lnTo>
                    <a:pt x="1524" y="742"/>
                  </a:lnTo>
                  <a:lnTo>
                    <a:pt x="1524" y="718"/>
                  </a:lnTo>
                  <a:lnTo>
                    <a:pt x="1543" y="718"/>
                  </a:lnTo>
                  <a:lnTo>
                    <a:pt x="1543" y="714"/>
                  </a:lnTo>
                  <a:lnTo>
                    <a:pt x="1553" y="714"/>
                  </a:lnTo>
                  <a:lnTo>
                    <a:pt x="1553" y="704"/>
                  </a:lnTo>
                  <a:lnTo>
                    <a:pt x="1562" y="704"/>
                  </a:lnTo>
                  <a:lnTo>
                    <a:pt x="1562" y="697"/>
                  </a:lnTo>
                  <a:lnTo>
                    <a:pt x="1581" y="697"/>
                  </a:lnTo>
                  <a:lnTo>
                    <a:pt x="1581" y="688"/>
                  </a:lnTo>
                  <a:lnTo>
                    <a:pt x="1588" y="688"/>
                  </a:lnTo>
                  <a:lnTo>
                    <a:pt x="1588" y="683"/>
                  </a:lnTo>
                  <a:lnTo>
                    <a:pt x="1602" y="683"/>
                  </a:lnTo>
                  <a:lnTo>
                    <a:pt x="1602" y="673"/>
                  </a:lnTo>
                  <a:lnTo>
                    <a:pt x="1609" y="673"/>
                  </a:lnTo>
                  <a:lnTo>
                    <a:pt x="1609" y="666"/>
                  </a:lnTo>
                  <a:lnTo>
                    <a:pt x="1616" y="666"/>
                  </a:lnTo>
                  <a:lnTo>
                    <a:pt x="1616" y="657"/>
                  </a:lnTo>
                  <a:lnTo>
                    <a:pt x="1638" y="657"/>
                  </a:lnTo>
                  <a:lnTo>
                    <a:pt x="1678" y="657"/>
                  </a:lnTo>
                  <a:lnTo>
                    <a:pt x="1678" y="640"/>
                  </a:lnTo>
                  <a:lnTo>
                    <a:pt x="1690" y="640"/>
                  </a:lnTo>
                  <a:lnTo>
                    <a:pt x="1690" y="638"/>
                  </a:lnTo>
                  <a:lnTo>
                    <a:pt x="1723" y="638"/>
                  </a:lnTo>
                  <a:lnTo>
                    <a:pt x="1723" y="626"/>
                  </a:lnTo>
                  <a:lnTo>
                    <a:pt x="1732" y="626"/>
                  </a:lnTo>
                  <a:lnTo>
                    <a:pt x="1732" y="617"/>
                  </a:lnTo>
                  <a:lnTo>
                    <a:pt x="1749" y="617"/>
                  </a:lnTo>
                  <a:lnTo>
                    <a:pt x="1749" y="607"/>
                  </a:lnTo>
                  <a:lnTo>
                    <a:pt x="1758" y="607"/>
                  </a:lnTo>
                  <a:lnTo>
                    <a:pt x="1758" y="602"/>
                  </a:lnTo>
                  <a:lnTo>
                    <a:pt x="1772" y="602"/>
                  </a:lnTo>
                  <a:lnTo>
                    <a:pt x="1772" y="591"/>
                  </a:lnTo>
                  <a:lnTo>
                    <a:pt x="1786" y="591"/>
                  </a:lnTo>
                  <a:lnTo>
                    <a:pt x="1786" y="586"/>
                  </a:lnTo>
                  <a:lnTo>
                    <a:pt x="1803" y="586"/>
                  </a:lnTo>
                  <a:lnTo>
                    <a:pt x="1803" y="577"/>
                  </a:lnTo>
                  <a:lnTo>
                    <a:pt x="1820" y="577"/>
                  </a:lnTo>
                  <a:lnTo>
                    <a:pt x="1820" y="567"/>
                  </a:lnTo>
                  <a:lnTo>
                    <a:pt x="1834" y="567"/>
                  </a:lnTo>
                  <a:lnTo>
                    <a:pt x="1834" y="562"/>
                  </a:lnTo>
                  <a:lnTo>
                    <a:pt x="1838" y="562"/>
                  </a:lnTo>
                  <a:lnTo>
                    <a:pt x="1838" y="551"/>
                  </a:lnTo>
                  <a:lnTo>
                    <a:pt x="1850" y="551"/>
                  </a:lnTo>
                  <a:lnTo>
                    <a:pt x="1850" y="541"/>
                  </a:lnTo>
                  <a:lnTo>
                    <a:pt x="1883" y="541"/>
                  </a:lnTo>
                  <a:lnTo>
                    <a:pt x="1883" y="529"/>
                  </a:lnTo>
                  <a:lnTo>
                    <a:pt x="1893" y="529"/>
                  </a:lnTo>
                  <a:lnTo>
                    <a:pt x="1893" y="525"/>
                  </a:lnTo>
                  <a:lnTo>
                    <a:pt x="1909" y="525"/>
                  </a:lnTo>
                  <a:lnTo>
                    <a:pt x="1909" y="517"/>
                  </a:lnTo>
                  <a:lnTo>
                    <a:pt x="1919" y="517"/>
                  </a:lnTo>
                  <a:lnTo>
                    <a:pt x="1919" y="508"/>
                  </a:lnTo>
                  <a:lnTo>
                    <a:pt x="1942" y="508"/>
                  </a:lnTo>
                  <a:lnTo>
                    <a:pt x="1942" y="499"/>
                  </a:lnTo>
                  <a:lnTo>
                    <a:pt x="1954" y="499"/>
                  </a:lnTo>
                  <a:lnTo>
                    <a:pt x="1954" y="496"/>
                  </a:lnTo>
                  <a:lnTo>
                    <a:pt x="1964" y="496"/>
                  </a:lnTo>
                  <a:lnTo>
                    <a:pt x="1964" y="489"/>
                  </a:lnTo>
                  <a:lnTo>
                    <a:pt x="1985" y="489"/>
                  </a:lnTo>
                  <a:lnTo>
                    <a:pt x="1985" y="480"/>
                  </a:lnTo>
                  <a:lnTo>
                    <a:pt x="2001" y="480"/>
                  </a:lnTo>
                  <a:lnTo>
                    <a:pt x="2001" y="466"/>
                  </a:lnTo>
                  <a:lnTo>
                    <a:pt x="2018" y="466"/>
                  </a:lnTo>
                  <a:lnTo>
                    <a:pt x="2018" y="456"/>
                  </a:lnTo>
                  <a:lnTo>
                    <a:pt x="2030" y="456"/>
                  </a:lnTo>
                  <a:lnTo>
                    <a:pt x="2030" y="447"/>
                  </a:lnTo>
                  <a:lnTo>
                    <a:pt x="2042" y="447"/>
                  </a:lnTo>
                  <a:lnTo>
                    <a:pt x="2042" y="435"/>
                  </a:lnTo>
                  <a:lnTo>
                    <a:pt x="2051" y="435"/>
                  </a:lnTo>
                  <a:lnTo>
                    <a:pt x="2051" y="416"/>
                  </a:lnTo>
                  <a:lnTo>
                    <a:pt x="2070" y="416"/>
                  </a:lnTo>
                  <a:lnTo>
                    <a:pt x="2070" y="409"/>
                  </a:lnTo>
                  <a:lnTo>
                    <a:pt x="2082" y="409"/>
                  </a:lnTo>
                  <a:lnTo>
                    <a:pt x="2082" y="399"/>
                  </a:lnTo>
                  <a:lnTo>
                    <a:pt x="2094" y="399"/>
                  </a:lnTo>
                  <a:lnTo>
                    <a:pt x="2094" y="388"/>
                  </a:lnTo>
                  <a:lnTo>
                    <a:pt x="2098" y="388"/>
                  </a:lnTo>
                  <a:lnTo>
                    <a:pt x="2098" y="380"/>
                  </a:lnTo>
                  <a:lnTo>
                    <a:pt x="2115" y="380"/>
                  </a:lnTo>
                  <a:lnTo>
                    <a:pt x="2115" y="376"/>
                  </a:lnTo>
                  <a:lnTo>
                    <a:pt x="2129" y="376"/>
                  </a:lnTo>
                  <a:lnTo>
                    <a:pt x="2129" y="369"/>
                  </a:lnTo>
                  <a:lnTo>
                    <a:pt x="2164" y="369"/>
                  </a:lnTo>
                  <a:lnTo>
                    <a:pt x="2164" y="362"/>
                  </a:lnTo>
                  <a:lnTo>
                    <a:pt x="2202" y="362"/>
                  </a:lnTo>
                  <a:lnTo>
                    <a:pt x="2212" y="362"/>
                  </a:lnTo>
                  <a:lnTo>
                    <a:pt x="2212" y="352"/>
                  </a:lnTo>
                  <a:lnTo>
                    <a:pt x="2226" y="352"/>
                  </a:lnTo>
                  <a:lnTo>
                    <a:pt x="2226" y="345"/>
                  </a:lnTo>
                  <a:lnTo>
                    <a:pt x="2233" y="345"/>
                  </a:lnTo>
                  <a:lnTo>
                    <a:pt x="2233" y="336"/>
                  </a:lnTo>
                  <a:lnTo>
                    <a:pt x="2247" y="336"/>
                  </a:lnTo>
                  <a:lnTo>
                    <a:pt x="2247" y="331"/>
                  </a:lnTo>
                  <a:lnTo>
                    <a:pt x="2252" y="331"/>
                  </a:lnTo>
                  <a:lnTo>
                    <a:pt x="2252" y="326"/>
                  </a:lnTo>
                  <a:lnTo>
                    <a:pt x="2261" y="326"/>
                  </a:lnTo>
                  <a:lnTo>
                    <a:pt x="2261" y="319"/>
                  </a:lnTo>
                  <a:lnTo>
                    <a:pt x="2273" y="319"/>
                  </a:lnTo>
                  <a:lnTo>
                    <a:pt x="2273" y="312"/>
                  </a:lnTo>
                  <a:lnTo>
                    <a:pt x="2280" y="312"/>
                  </a:lnTo>
                  <a:lnTo>
                    <a:pt x="2280" y="307"/>
                  </a:lnTo>
                  <a:lnTo>
                    <a:pt x="2292" y="307"/>
                  </a:lnTo>
                  <a:lnTo>
                    <a:pt x="2292" y="303"/>
                  </a:lnTo>
                  <a:lnTo>
                    <a:pt x="2299" y="303"/>
                  </a:lnTo>
                  <a:lnTo>
                    <a:pt x="2299" y="298"/>
                  </a:lnTo>
                  <a:lnTo>
                    <a:pt x="2306" y="298"/>
                  </a:lnTo>
                  <a:lnTo>
                    <a:pt x="2306" y="293"/>
                  </a:lnTo>
                  <a:lnTo>
                    <a:pt x="2316" y="293"/>
                  </a:lnTo>
                  <a:lnTo>
                    <a:pt x="2316" y="288"/>
                  </a:lnTo>
                  <a:lnTo>
                    <a:pt x="2325" y="288"/>
                  </a:lnTo>
                  <a:lnTo>
                    <a:pt x="2325" y="281"/>
                  </a:lnTo>
                  <a:lnTo>
                    <a:pt x="2342" y="281"/>
                  </a:lnTo>
                  <a:lnTo>
                    <a:pt x="2342" y="274"/>
                  </a:lnTo>
                  <a:lnTo>
                    <a:pt x="2356" y="274"/>
                  </a:lnTo>
                  <a:lnTo>
                    <a:pt x="2356" y="269"/>
                  </a:lnTo>
                  <a:lnTo>
                    <a:pt x="2384" y="269"/>
                  </a:lnTo>
                  <a:lnTo>
                    <a:pt x="2384" y="262"/>
                  </a:lnTo>
                  <a:lnTo>
                    <a:pt x="2396" y="262"/>
                  </a:lnTo>
                  <a:lnTo>
                    <a:pt x="2396" y="255"/>
                  </a:lnTo>
                  <a:lnTo>
                    <a:pt x="2405" y="255"/>
                  </a:lnTo>
                  <a:lnTo>
                    <a:pt x="2405" y="248"/>
                  </a:lnTo>
                  <a:lnTo>
                    <a:pt x="2436" y="248"/>
                  </a:lnTo>
                  <a:lnTo>
                    <a:pt x="2436" y="241"/>
                  </a:lnTo>
                  <a:lnTo>
                    <a:pt x="2453" y="241"/>
                  </a:lnTo>
                  <a:lnTo>
                    <a:pt x="2453" y="227"/>
                  </a:lnTo>
                  <a:lnTo>
                    <a:pt x="2462" y="227"/>
                  </a:lnTo>
                  <a:lnTo>
                    <a:pt x="2462" y="210"/>
                  </a:lnTo>
                  <a:lnTo>
                    <a:pt x="2472" y="210"/>
                  </a:lnTo>
                  <a:lnTo>
                    <a:pt x="2472" y="206"/>
                  </a:lnTo>
                  <a:lnTo>
                    <a:pt x="2502" y="206"/>
                  </a:lnTo>
                  <a:lnTo>
                    <a:pt x="2502" y="199"/>
                  </a:lnTo>
                  <a:lnTo>
                    <a:pt x="2516" y="199"/>
                  </a:lnTo>
                  <a:lnTo>
                    <a:pt x="2516" y="192"/>
                  </a:lnTo>
                  <a:lnTo>
                    <a:pt x="2552" y="192"/>
                  </a:lnTo>
                  <a:lnTo>
                    <a:pt x="2576" y="192"/>
                  </a:lnTo>
                  <a:lnTo>
                    <a:pt x="2576" y="177"/>
                  </a:lnTo>
                  <a:lnTo>
                    <a:pt x="2587" y="177"/>
                  </a:lnTo>
                  <a:lnTo>
                    <a:pt x="2587" y="173"/>
                  </a:lnTo>
                  <a:lnTo>
                    <a:pt x="2597" y="173"/>
                  </a:lnTo>
                  <a:lnTo>
                    <a:pt x="2597" y="163"/>
                  </a:lnTo>
                  <a:lnTo>
                    <a:pt x="2606" y="163"/>
                  </a:lnTo>
                  <a:lnTo>
                    <a:pt x="2606" y="158"/>
                  </a:lnTo>
                  <a:lnTo>
                    <a:pt x="2620" y="158"/>
                  </a:lnTo>
                  <a:lnTo>
                    <a:pt x="2620" y="149"/>
                  </a:lnTo>
                  <a:lnTo>
                    <a:pt x="2646" y="149"/>
                  </a:lnTo>
                  <a:lnTo>
                    <a:pt x="2646" y="132"/>
                  </a:lnTo>
                  <a:lnTo>
                    <a:pt x="2656" y="132"/>
                  </a:lnTo>
                  <a:lnTo>
                    <a:pt x="2656" y="125"/>
                  </a:lnTo>
                  <a:lnTo>
                    <a:pt x="2679" y="125"/>
                  </a:lnTo>
                  <a:lnTo>
                    <a:pt x="2694" y="125"/>
                  </a:lnTo>
                  <a:lnTo>
                    <a:pt x="2694" y="111"/>
                  </a:lnTo>
                  <a:lnTo>
                    <a:pt x="2708" y="111"/>
                  </a:lnTo>
                  <a:lnTo>
                    <a:pt x="2708" y="106"/>
                  </a:lnTo>
                  <a:lnTo>
                    <a:pt x="2731" y="106"/>
                  </a:lnTo>
                  <a:lnTo>
                    <a:pt x="2739" y="106"/>
                  </a:lnTo>
                  <a:lnTo>
                    <a:pt x="2739" y="102"/>
                  </a:lnTo>
                  <a:lnTo>
                    <a:pt x="2750" y="102"/>
                  </a:lnTo>
                  <a:lnTo>
                    <a:pt x="2750" y="97"/>
                  </a:lnTo>
                  <a:lnTo>
                    <a:pt x="2755" y="97"/>
                  </a:lnTo>
                  <a:lnTo>
                    <a:pt x="2755" y="85"/>
                  </a:lnTo>
                  <a:lnTo>
                    <a:pt x="2765" y="85"/>
                  </a:lnTo>
                  <a:lnTo>
                    <a:pt x="2765" y="73"/>
                  </a:lnTo>
                  <a:lnTo>
                    <a:pt x="2793" y="73"/>
                  </a:lnTo>
                  <a:lnTo>
                    <a:pt x="2793" y="69"/>
                  </a:lnTo>
                  <a:lnTo>
                    <a:pt x="2807" y="69"/>
                  </a:lnTo>
                  <a:lnTo>
                    <a:pt x="2821" y="69"/>
                  </a:lnTo>
                  <a:lnTo>
                    <a:pt x="2821" y="64"/>
                  </a:lnTo>
                  <a:lnTo>
                    <a:pt x="2833" y="64"/>
                  </a:lnTo>
                  <a:lnTo>
                    <a:pt x="2833" y="52"/>
                  </a:lnTo>
                  <a:lnTo>
                    <a:pt x="2845" y="52"/>
                  </a:lnTo>
                  <a:lnTo>
                    <a:pt x="2845" y="43"/>
                  </a:lnTo>
                  <a:lnTo>
                    <a:pt x="2859" y="43"/>
                  </a:lnTo>
                  <a:lnTo>
                    <a:pt x="2859" y="33"/>
                  </a:lnTo>
                  <a:lnTo>
                    <a:pt x="2876" y="33"/>
                  </a:lnTo>
                  <a:lnTo>
                    <a:pt x="2876" y="19"/>
                  </a:lnTo>
                  <a:lnTo>
                    <a:pt x="2890" y="19"/>
                  </a:lnTo>
                  <a:lnTo>
                    <a:pt x="2906" y="19"/>
                  </a:lnTo>
                  <a:lnTo>
                    <a:pt x="2906" y="0"/>
                  </a:lnTo>
                  <a:lnTo>
                    <a:pt x="2918" y="0"/>
                  </a:lnTo>
                </a:path>
              </a:pathLst>
            </a:custGeom>
            <a:noFill/>
            <a:ln w="25400"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pic>
          <p:nvPicPr>
            <p:cNvPr id="43" name="Picture 42"/>
            <p:cNvPicPr>
              <a:picLocks noChangeAspect="1"/>
            </p:cNvPicPr>
            <p:nvPr/>
          </p:nvPicPr>
          <p:blipFill rotWithShape="1">
            <a:blip r:embed="rId2" cstate="print"/>
            <a:srcRect r="13795"/>
            <a:stretch/>
          </p:blipFill>
          <p:spPr>
            <a:xfrm>
              <a:off x="1361963" y="1719271"/>
              <a:ext cx="2270703" cy="1252383"/>
            </a:xfrm>
            <a:prstGeom prst="rect">
              <a:avLst/>
            </a:prstGeom>
          </p:spPr>
        </p:pic>
      </p:grpSp>
      <p:sp>
        <p:nvSpPr>
          <p:cNvPr id="44" name="Rectangle 5"/>
          <p:cNvSpPr/>
          <p:nvPr/>
        </p:nvSpPr>
        <p:spPr bwMode="auto">
          <a:xfrm>
            <a:off x="1345719" y="1022710"/>
            <a:ext cx="2212233" cy="1888835"/>
          </a:xfrm>
          <a:custGeom>
            <a:avLst/>
            <a:gdLst>
              <a:gd name="connsiteX0" fmla="*/ 0 w 5054409"/>
              <a:gd name="connsiteY0" fmla="*/ 0 h 3745496"/>
              <a:gd name="connsiteX1" fmla="*/ 5054409 w 5054409"/>
              <a:gd name="connsiteY1" fmla="*/ 0 h 3745496"/>
              <a:gd name="connsiteX2" fmla="*/ 5054409 w 5054409"/>
              <a:gd name="connsiteY2" fmla="*/ 3745496 h 3745496"/>
              <a:gd name="connsiteX3" fmla="*/ 0 w 5054409"/>
              <a:gd name="connsiteY3" fmla="*/ 3745496 h 3745496"/>
              <a:gd name="connsiteX4" fmla="*/ 0 w 5054409"/>
              <a:gd name="connsiteY4" fmla="*/ 0 h 3745496"/>
              <a:gd name="connsiteX0" fmla="*/ 0 w 5056481"/>
              <a:gd name="connsiteY0" fmla="*/ 0 h 3745496"/>
              <a:gd name="connsiteX1" fmla="*/ 5054409 w 5056481"/>
              <a:gd name="connsiteY1" fmla="*/ 0 h 3745496"/>
              <a:gd name="connsiteX2" fmla="*/ 5056481 w 5056481"/>
              <a:gd name="connsiteY2" fmla="*/ 2803018 h 3745496"/>
              <a:gd name="connsiteX3" fmla="*/ 5054409 w 5056481"/>
              <a:gd name="connsiteY3" fmla="*/ 3745496 h 3745496"/>
              <a:gd name="connsiteX4" fmla="*/ 0 w 5056481"/>
              <a:gd name="connsiteY4" fmla="*/ 3745496 h 3745496"/>
              <a:gd name="connsiteX5" fmla="*/ 0 w 5056481"/>
              <a:gd name="connsiteY5" fmla="*/ 0 h 3745496"/>
              <a:gd name="connsiteX0" fmla="*/ 5056481 w 5147921"/>
              <a:gd name="connsiteY0" fmla="*/ 2803018 h 3745496"/>
              <a:gd name="connsiteX1" fmla="*/ 5054409 w 5147921"/>
              <a:gd name="connsiteY1" fmla="*/ 3745496 h 3745496"/>
              <a:gd name="connsiteX2" fmla="*/ 0 w 5147921"/>
              <a:gd name="connsiteY2" fmla="*/ 3745496 h 3745496"/>
              <a:gd name="connsiteX3" fmla="*/ 0 w 5147921"/>
              <a:gd name="connsiteY3" fmla="*/ 0 h 3745496"/>
              <a:gd name="connsiteX4" fmla="*/ 5054409 w 5147921"/>
              <a:gd name="connsiteY4" fmla="*/ 0 h 3745496"/>
              <a:gd name="connsiteX5" fmla="*/ 5147921 w 5147921"/>
              <a:gd name="connsiteY5" fmla="*/ 2894458 h 3745496"/>
              <a:gd name="connsiteX0" fmla="*/ 5056481 w 5056481"/>
              <a:gd name="connsiteY0" fmla="*/ 2803018 h 3745496"/>
              <a:gd name="connsiteX1" fmla="*/ 5054409 w 5056481"/>
              <a:gd name="connsiteY1" fmla="*/ 3745496 h 3745496"/>
              <a:gd name="connsiteX2" fmla="*/ 0 w 5056481"/>
              <a:gd name="connsiteY2" fmla="*/ 3745496 h 3745496"/>
              <a:gd name="connsiteX3" fmla="*/ 0 w 5056481"/>
              <a:gd name="connsiteY3" fmla="*/ 0 h 3745496"/>
              <a:gd name="connsiteX4" fmla="*/ 5054409 w 5056481"/>
              <a:gd name="connsiteY4" fmla="*/ 0 h 3745496"/>
              <a:gd name="connsiteX0" fmla="*/ 5054409 w 5054409"/>
              <a:gd name="connsiteY0" fmla="*/ 3745496 h 3745496"/>
              <a:gd name="connsiteX1" fmla="*/ 0 w 5054409"/>
              <a:gd name="connsiteY1" fmla="*/ 3745496 h 3745496"/>
              <a:gd name="connsiteX2" fmla="*/ 0 w 5054409"/>
              <a:gd name="connsiteY2" fmla="*/ 0 h 3745496"/>
              <a:gd name="connsiteX3" fmla="*/ 5054409 w 5054409"/>
              <a:gd name="connsiteY3" fmla="*/ 0 h 3745496"/>
              <a:gd name="connsiteX0" fmla="*/ 5054409 w 5054409"/>
              <a:gd name="connsiteY0" fmla="*/ 3745496 h 3745496"/>
              <a:gd name="connsiteX1" fmla="*/ 0 w 5054409"/>
              <a:gd name="connsiteY1" fmla="*/ 3745496 h 3745496"/>
              <a:gd name="connsiteX2" fmla="*/ 0 w 5054409"/>
              <a:gd name="connsiteY2" fmla="*/ 0 h 3745496"/>
            </a:gdLst>
            <a:ahLst/>
            <a:cxnLst>
              <a:cxn ang="0">
                <a:pos x="connsiteX0" y="connsiteY0"/>
              </a:cxn>
              <a:cxn ang="0">
                <a:pos x="connsiteX1" y="connsiteY1"/>
              </a:cxn>
              <a:cxn ang="0">
                <a:pos x="connsiteX2" y="connsiteY2"/>
              </a:cxn>
            </a:cxnLst>
            <a:rect l="l" t="t" r="r" b="b"/>
            <a:pathLst>
              <a:path w="5054409" h="3745496">
                <a:moveTo>
                  <a:pt x="5054409" y="3745496"/>
                </a:moveTo>
                <a:lnTo>
                  <a:pt x="0" y="3745496"/>
                </a:lnTo>
                <a:lnTo>
                  <a:pt x="0" y="0"/>
                </a:lnTo>
              </a:path>
            </a:pathLst>
          </a:cu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96169"/>
              </a:solidFill>
            </a:endParaRPr>
          </a:p>
        </p:txBody>
      </p:sp>
      <p:sp>
        <p:nvSpPr>
          <p:cNvPr id="45" name="Line 8"/>
          <p:cNvSpPr>
            <a:spLocks noChangeShapeType="1"/>
          </p:cNvSpPr>
          <p:nvPr/>
        </p:nvSpPr>
        <p:spPr bwMode="auto">
          <a:xfrm>
            <a:off x="1291939" y="1783993"/>
            <a:ext cx="46263" cy="0"/>
          </a:xfrm>
          <a:prstGeom prst="line">
            <a:avLst/>
          </a:prstGeom>
          <a:noFill/>
          <a:ln w="19050" cap="sq">
            <a:solidFill>
              <a:schemeClr val="accent4"/>
            </a:solidFill>
            <a:prstDash val="solid"/>
            <a:miter lim="800000"/>
            <a:headEnd/>
            <a:tailEnd/>
          </a:ln>
        </p:spPr>
        <p:txBody>
          <a:bodyPr/>
          <a:lstStyle/>
          <a:p>
            <a:pPr>
              <a:defRPr/>
            </a:pPr>
            <a:endParaRPr lang="en-US" b="1" kern="0" dirty="0">
              <a:solidFill>
                <a:srgbClr val="444492"/>
              </a:solidFill>
              <a:ea typeface="ＭＳ Ｐゴシック" charset="0"/>
              <a:cs typeface="Arial" charset="0"/>
            </a:endParaRPr>
          </a:p>
        </p:txBody>
      </p:sp>
      <p:cxnSp>
        <p:nvCxnSpPr>
          <p:cNvPr id="46" name="Straight Connector 203"/>
          <p:cNvCxnSpPr>
            <a:cxnSpLocks noChangeShapeType="1"/>
          </p:cNvCxnSpPr>
          <p:nvPr/>
        </p:nvCxnSpPr>
        <p:spPr bwMode="auto">
          <a:xfrm>
            <a:off x="1291939" y="2159682"/>
            <a:ext cx="46263"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47" name="Straight Connector 205"/>
          <p:cNvCxnSpPr>
            <a:cxnSpLocks noChangeShapeType="1"/>
          </p:cNvCxnSpPr>
          <p:nvPr/>
        </p:nvCxnSpPr>
        <p:spPr bwMode="auto">
          <a:xfrm>
            <a:off x="1291939" y="2911058"/>
            <a:ext cx="46263"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48" name="Straight Connector 204"/>
          <p:cNvCxnSpPr>
            <a:cxnSpLocks noChangeShapeType="1"/>
          </p:cNvCxnSpPr>
          <p:nvPr/>
        </p:nvCxnSpPr>
        <p:spPr bwMode="auto">
          <a:xfrm>
            <a:off x="1291939" y="1032614"/>
            <a:ext cx="46263"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49" name="Straight Connector 204"/>
          <p:cNvCxnSpPr>
            <a:cxnSpLocks noChangeShapeType="1"/>
          </p:cNvCxnSpPr>
          <p:nvPr/>
        </p:nvCxnSpPr>
        <p:spPr bwMode="auto">
          <a:xfrm>
            <a:off x="1291939" y="2535371"/>
            <a:ext cx="46263"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0" name="Straight Connector 204"/>
          <p:cNvCxnSpPr>
            <a:cxnSpLocks noChangeShapeType="1"/>
          </p:cNvCxnSpPr>
          <p:nvPr/>
        </p:nvCxnSpPr>
        <p:spPr bwMode="auto">
          <a:xfrm>
            <a:off x="1291939" y="1408303"/>
            <a:ext cx="46263"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1" name="Straight Connector 4"/>
          <p:cNvCxnSpPr>
            <a:cxnSpLocks noChangeShapeType="1"/>
          </p:cNvCxnSpPr>
          <p:nvPr/>
        </p:nvCxnSpPr>
        <p:spPr bwMode="auto">
          <a:xfrm>
            <a:off x="1714423" y="2925711"/>
            <a:ext cx="0" cy="3423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2" name="Straight Connector 184"/>
          <p:cNvCxnSpPr>
            <a:cxnSpLocks noChangeShapeType="1"/>
          </p:cNvCxnSpPr>
          <p:nvPr/>
        </p:nvCxnSpPr>
        <p:spPr bwMode="auto">
          <a:xfrm>
            <a:off x="1347682" y="2925711"/>
            <a:ext cx="0" cy="3423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3" name="Straight Connector 185"/>
          <p:cNvCxnSpPr>
            <a:cxnSpLocks noChangeShapeType="1"/>
          </p:cNvCxnSpPr>
          <p:nvPr/>
        </p:nvCxnSpPr>
        <p:spPr bwMode="auto">
          <a:xfrm>
            <a:off x="2081164" y="2925711"/>
            <a:ext cx="0" cy="33097"/>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4" name="Straight Connector 186"/>
          <p:cNvCxnSpPr>
            <a:cxnSpLocks noChangeShapeType="1"/>
          </p:cNvCxnSpPr>
          <p:nvPr/>
        </p:nvCxnSpPr>
        <p:spPr bwMode="auto">
          <a:xfrm>
            <a:off x="2447905" y="2925711"/>
            <a:ext cx="0" cy="3423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5" name="Straight Connector 187"/>
          <p:cNvCxnSpPr>
            <a:cxnSpLocks noChangeShapeType="1"/>
          </p:cNvCxnSpPr>
          <p:nvPr/>
        </p:nvCxnSpPr>
        <p:spPr bwMode="auto">
          <a:xfrm>
            <a:off x="2814647" y="2925711"/>
            <a:ext cx="0" cy="3309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6" name="Straight Connector 189"/>
          <p:cNvCxnSpPr>
            <a:cxnSpLocks noChangeShapeType="1"/>
          </p:cNvCxnSpPr>
          <p:nvPr/>
        </p:nvCxnSpPr>
        <p:spPr bwMode="auto">
          <a:xfrm>
            <a:off x="3181388" y="2925711"/>
            <a:ext cx="0" cy="3309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57" name="Straight Connector 188"/>
          <p:cNvCxnSpPr>
            <a:cxnSpLocks noChangeShapeType="1"/>
          </p:cNvCxnSpPr>
          <p:nvPr/>
        </p:nvCxnSpPr>
        <p:spPr bwMode="auto">
          <a:xfrm>
            <a:off x="3548129" y="2925711"/>
            <a:ext cx="0" cy="3309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grpSp>
        <p:nvGrpSpPr>
          <p:cNvPr id="58" name="Group 57"/>
          <p:cNvGrpSpPr/>
          <p:nvPr/>
        </p:nvGrpSpPr>
        <p:grpSpPr>
          <a:xfrm>
            <a:off x="1113762" y="968295"/>
            <a:ext cx="140143" cy="1997763"/>
            <a:chOff x="1113762" y="1043211"/>
            <a:chExt cx="144270" cy="2031651"/>
          </a:xfrm>
        </p:grpSpPr>
        <p:sp>
          <p:nvSpPr>
            <p:cNvPr id="59" name="Rectangle 60"/>
            <p:cNvSpPr>
              <a:spLocks noChangeArrowheads="1"/>
            </p:cNvSpPr>
            <p:nvPr/>
          </p:nvSpPr>
          <p:spPr bwMode="auto">
            <a:xfrm>
              <a:off x="1113762" y="218698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1.0</a:t>
              </a:r>
            </a:p>
          </p:txBody>
        </p:sp>
        <p:sp>
          <p:nvSpPr>
            <p:cNvPr id="60" name="Rectangle 61"/>
            <p:cNvSpPr>
              <a:spLocks noChangeArrowheads="1"/>
            </p:cNvSpPr>
            <p:nvPr/>
          </p:nvSpPr>
          <p:spPr bwMode="auto">
            <a:xfrm>
              <a:off x="1113762" y="1806979"/>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1.5</a:t>
              </a:r>
            </a:p>
          </p:txBody>
        </p:sp>
        <p:sp>
          <p:nvSpPr>
            <p:cNvPr id="61" name="Rectangle 62"/>
            <p:cNvSpPr>
              <a:spLocks noChangeArrowheads="1"/>
            </p:cNvSpPr>
            <p:nvPr/>
          </p:nvSpPr>
          <p:spPr bwMode="auto">
            <a:xfrm>
              <a:off x="1113762" y="1424599"/>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2.0</a:t>
              </a:r>
            </a:p>
          </p:txBody>
        </p:sp>
        <p:sp>
          <p:nvSpPr>
            <p:cNvPr id="62" name="Rectangle 65"/>
            <p:cNvSpPr>
              <a:spLocks noChangeArrowheads="1"/>
            </p:cNvSpPr>
            <p:nvPr/>
          </p:nvSpPr>
          <p:spPr bwMode="auto">
            <a:xfrm>
              <a:off x="1113762" y="104321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2.5</a:t>
              </a:r>
            </a:p>
          </p:txBody>
        </p:sp>
        <p:sp>
          <p:nvSpPr>
            <p:cNvPr id="63" name="Rectangle 111"/>
            <p:cNvSpPr>
              <a:spLocks noChangeArrowheads="1"/>
            </p:cNvSpPr>
            <p:nvPr/>
          </p:nvSpPr>
          <p:spPr bwMode="auto">
            <a:xfrm>
              <a:off x="1113762" y="2574128"/>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0.5</a:t>
              </a:r>
            </a:p>
          </p:txBody>
        </p:sp>
        <p:sp>
          <p:nvSpPr>
            <p:cNvPr id="64" name="Rectangle 109"/>
            <p:cNvSpPr>
              <a:spLocks noChangeArrowheads="1"/>
            </p:cNvSpPr>
            <p:nvPr/>
          </p:nvSpPr>
          <p:spPr bwMode="auto">
            <a:xfrm>
              <a:off x="1113762" y="295175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0.0</a:t>
              </a:r>
            </a:p>
          </p:txBody>
        </p:sp>
      </p:grpSp>
      <p:sp>
        <p:nvSpPr>
          <p:cNvPr id="65" name="Rectangle 130"/>
          <p:cNvSpPr>
            <a:spLocks noChangeArrowheads="1"/>
          </p:cNvSpPr>
          <p:nvPr/>
        </p:nvSpPr>
        <p:spPr bwMode="auto">
          <a:xfrm>
            <a:off x="1322027" y="2984231"/>
            <a:ext cx="56057"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0</a:t>
            </a:r>
          </a:p>
        </p:txBody>
      </p:sp>
      <p:sp>
        <p:nvSpPr>
          <p:cNvPr id="66" name="Rectangle 131"/>
          <p:cNvSpPr>
            <a:spLocks noChangeArrowheads="1"/>
          </p:cNvSpPr>
          <p:nvPr/>
        </p:nvSpPr>
        <p:spPr bwMode="auto">
          <a:xfrm>
            <a:off x="2391398" y="2984231"/>
            <a:ext cx="112114"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12</a:t>
            </a:r>
          </a:p>
        </p:txBody>
      </p:sp>
      <p:sp>
        <p:nvSpPr>
          <p:cNvPr id="67" name="Rectangle 131"/>
          <p:cNvSpPr>
            <a:spLocks noChangeArrowheads="1"/>
          </p:cNvSpPr>
          <p:nvPr/>
        </p:nvSpPr>
        <p:spPr bwMode="auto">
          <a:xfrm>
            <a:off x="3494686" y="2984231"/>
            <a:ext cx="112114"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24</a:t>
            </a:r>
          </a:p>
        </p:txBody>
      </p:sp>
      <p:sp>
        <p:nvSpPr>
          <p:cNvPr id="68" name="Rectangle 130"/>
          <p:cNvSpPr>
            <a:spLocks noChangeArrowheads="1"/>
          </p:cNvSpPr>
          <p:nvPr/>
        </p:nvSpPr>
        <p:spPr bwMode="auto">
          <a:xfrm>
            <a:off x="1688062" y="2981890"/>
            <a:ext cx="56057"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4</a:t>
            </a:r>
          </a:p>
        </p:txBody>
      </p:sp>
      <p:sp>
        <p:nvSpPr>
          <p:cNvPr id="69" name="Rectangle 131"/>
          <p:cNvSpPr>
            <a:spLocks noChangeArrowheads="1"/>
          </p:cNvSpPr>
          <p:nvPr/>
        </p:nvSpPr>
        <p:spPr bwMode="auto">
          <a:xfrm>
            <a:off x="2047314" y="2984231"/>
            <a:ext cx="56057"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8</a:t>
            </a:r>
          </a:p>
        </p:txBody>
      </p:sp>
      <p:sp>
        <p:nvSpPr>
          <p:cNvPr id="70" name="Rectangle 131"/>
          <p:cNvSpPr>
            <a:spLocks noChangeArrowheads="1"/>
          </p:cNvSpPr>
          <p:nvPr/>
        </p:nvSpPr>
        <p:spPr bwMode="auto">
          <a:xfrm>
            <a:off x="3125020" y="2986572"/>
            <a:ext cx="112114"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20</a:t>
            </a:r>
          </a:p>
        </p:txBody>
      </p:sp>
      <p:sp>
        <p:nvSpPr>
          <p:cNvPr id="71" name="Rectangle 131"/>
          <p:cNvSpPr>
            <a:spLocks noChangeArrowheads="1"/>
          </p:cNvSpPr>
          <p:nvPr/>
        </p:nvSpPr>
        <p:spPr bwMode="auto">
          <a:xfrm>
            <a:off x="2759549" y="2984231"/>
            <a:ext cx="112114" cy="121058"/>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16</a:t>
            </a:r>
          </a:p>
        </p:txBody>
      </p:sp>
      <p:sp>
        <p:nvSpPr>
          <p:cNvPr id="72" name="Rectangle 60"/>
          <p:cNvSpPr>
            <a:spLocks noChangeArrowheads="1"/>
          </p:cNvSpPr>
          <p:nvPr/>
        </p:nvSpPr>
        <p:spPr bwMode="auto">
          <a:xfrm>
            <a:off x="1200324" y="4335545"/>
            <a:ext cx="56138" cy="121060"/>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a:t>
            </a:r>
          </a:p>
        </p:txBody>
      </p:sp>
      <p:sp>
        <p:nvSpPr>
          <p:cNvPr id="73" name="Rectangle 61"/>
          <p:cNvSpPr>
            <a:spLocks noChangeArrowheads="1"/>
          </p:cNvSpPr>
          <p:nvPr/>
        </p:nvSpPr>
        <p:spPr bwMode="auto">
          <a:xfrm>
            <a:off x="1200324" y="3866358"/>
            <a:ext cx="56138" cy="121060"/>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3</a:t>
            </a:r>
          </a:p>
        </p:txBody>
      </p:sp>
      <p:sp>
        <p:nvSpPr>
          <p:cNvPr id="74" name="Rectangle 65"/>
          <p:cNvSpPr>
            <a:spLocks noChangeArrowheads="1"/>
          </p:cNvSpPr>
          <p:nvPr/>
        </p:nvSpPr>
        <p:spPr bwMode="auto">
          <a:xfrm>
            <a:off x="1200324" y="3397171"/>
            <a:ext cx="56138" cy="121060"/>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4</a:t>
            </a:r>
          </a:p>
        </p:txBody>
      </p:sp>
      <p:sp>
        <p:nvSpPr>
          <p:cNvPr id="75" name="Rectangle 111"/>
          <p:cNvSpPr>
            <a:spLocks noChangeArrowheads="1"/>
          </p:cNvSpPr>
          <p:nvPr/>
        </p:nvSpPr>
        <p:spPr bwMode="auto">
          <a:xfrm>
            <a:off x="1200324" y="4804732"/>
            <a:ext cx="56138" cy="121060"/>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a:t>
            </a:r>
          </a:p>
        </p:txBody>
      </p:sp>
      <p:sp>
        <p:nvSpPr>
          <p:cNvPr id="76" name="Rectangle 109"/>
          <p:cNvSpPr>
            <a:spLocks noChangeArrowheads="1"/>
          </p:cNvSpPr>
          <p:nvPr/>
        </p:nvSpPr>
        <p:spPr bwMode="auto">
          <a:xfrm>
            <a:off x="1200324" y="5273919"/>
            <a:ext cx="56138" cy="121060"/>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a:t>
            </a:r>
          </a:p>
        </p:txBody>
      </p:sp>
      <p:sp>
        <p:nvSpPr>
          <p:cNvPr id="77" name="Freeform 6"/>
          <p:cNvSpPr>
            <a:spLocks/>
          </p:cNvSpPr>
          <p:nvPr/>
        </p:nvSpPr>
        <p:spPr bwMode="auto">
          <a:xfrm>
            <a:off x="1348410" y="3451629"/>
            <a:ext cx="2202202" cy="1879513"/>
          </a:xfrm>
          <a:custGeom>
            <a:avLst/>
            <a:gdLst>
              <a:gd name="T0" fmla="*/ 0 w 2154"/>
              <a:gd name="T1" fmla="*/ 0 h 1696"/>
              <a:gd name="T2" fmla="*/ 0 w 2154"/>
              <a:gd name="T3" fmla="*/ 1696 h 1696"/>
              <a:gd name="T4" fmla="*/ 2154 w 2154"/>
              <a:gd name="T5" fmla="*/ 1696 h 1696"/>
            </a:gdLst>
            <a:ahLst/>
            <a:cxnLst>
              <a:cxn ang="0">
                <a:pos x="T0" y="T1"/>
              </a:cxn>
              <a:cxn ang="0">
                <a:pos x="T2" y="T3"/>
              </a:cxn>
              <a:cxn ang="0">
                <a:pos x="T4" y="T5"/>
              </a:cxn>
            </a:cxnLst>
            <a:rect l="0" t="0" r="r" b="b"/>
            <a:pathLst>
              <a:path w="2154" h="1696">
                <a:moveTo>
                  <a:pt x="0" y="0"/>
                </a:moveTo>
                <a:lnTo>
                  <a:pt x="0" y="1696"/>
                </a:lnTo>
                <a:lnTo>
                  <a:pt x="2154" y="1696"/>
                </a:lnTo>
              </a:path>
            </a:pathLst>
          </a:custGeom>
          <a:noFill/>
          <a:ln w="19050" cap="sq">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cxnSp>
        <p:nvCxnSpPr>
          <p:cNvPr id="78" name="Straight Connector 203"/>
          <p:cNvCxnSpPr>
            <a:cxnSpLocks noChangeShapeType="1"/>
          </p:cNvCxnSpPr>
          <p:nvPr/>
        </p:nvCxnSpPr>
        <p:spPr bwMode="auto">
          <a:xfrm>
            <a:off x="1287385" y="4861518"/>
            <a:ext cx="46330"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79" name="Straight Connector 205"/>
          <p:cNvCxnSpPr>
            <a:cxnSpLocks noChangeShapeType="1"/>
          </p:cNvCxnSpPr>
          <p:nvPr/>
        </p:nvCxnSpPr>
        <p:spPr bwMode="auto">
          <a:xfrm>
            <a:off x="1287385" y="5331140"/>
            <a:ext cx="46330"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0" name="Straight Connector 204"/>
          <p:cNvCxnSpPr>
            <a:cxnSpLocks noChangeShapeType="1"/>
          </p:cNvCxnSpPr>
          <p:nvPr/>
        </p:nvCxnSpPr>
        <p:spPr bwMode="auto">
          <a:xfrm>
            <a:off x="1287385" y="3452653"/>
            <a:ext cx="46330"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1" name="Straight Connector 204"/>
          <p:cNvCxnSpPr>
            <a:cxnSpLocks noChangeShapeType="1"/>
          </p:cNvCxnSpPr>
          <p:nvPr/>
        </p:nvCxnSpPr>
        <p:spPr bwMode="auto">
          <a:xfrm>
            <a:off x="1287385" y="3922275"/>
            <a:ext cx="46330"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2" name="Straight Connector 204"/>
          <p:cNvCxnSpPr>
            <a:cxnSpLocks noChangeShapeType="1"/>
          </p:cNvCxnSpPr>
          <p:nvPr/>
        </p:nvCxnSpPr>
        <p:spPr bwMode="auto">
          <a:xfrm>
            <a:off x="1287385" y="4391897"/>
            <a:ext cx="46330"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grpSp>
        <p:nvGrpSpPr>
          <p:cNvPr id="83" name="Group 82"/>
          <p:cNvGrpSpPr/>
          <p:nvPr/>
        </p:nvGrpSpPr>
        <p:grpSpPr>
          <a:xfrm>
            <a:off x="1347710" y="5347360"/>
            <a:ext cx="2203638" cy="34239"/>
            <a:chOff x="1354571" y="3033830"/>
            <a:chExt cx="2265252" cy="34819"/>
          </a:xfrm>
        </p:grpSpPr>
        <p:cxnSp>
          <p:nvCxnSpPr>
            <p:cNvPr id="84" name="Straight Connector 4"/>
            <p:cNvCxnSpPr>
              <a:cxnSpLocks noChangeShapeType="1"/>
            </p:cNvCxnSpPr>
            <p:nvPr/>
          </p:nvCxnSpPr>
          <p:spPr bwMode="auto">
            <a:xfrm>
              <a:off x="1679539" y="3033830"/>
              <a:ext cx="0" cy="3481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5" name="Straight Connector 184"/>
            <p:cNvCxnSpPr>
              <a:cxnSpLocks noChangeShapeType="1"/>
            </p:cNvCxnSpPr>
            <p:nvPr/>
          </p:nvCxnSpPr>
          <p:spPr bwMode="auto">
            <a:xfrm>
              <a:off x="1354571" y="3033830"/>
              <a:ext cx="0" cy="3481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6" name="Straight Connector 185"/>
            <p:cNvCxnSpPr>
              <a:cxnSpLocks noChangeShapeType="1"/>
            </p:cNvCxnSpPr>
            <p:nvPr/>
          </p:nvCxnSpPr>
          <p:spPr bwMode="auto">
            <a:xfrm>
              <a:off x="2004507" y="3033830"/>
              <a:ext cx="0" cy="33658"/>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7" name="Straight Connector 186"/>
            <p:cNvCxnSpPr>
              <a:cxnSpLocks noChangeShapeType="1"/>
            </p:cNvCxnSpPr>
            <p:nvPr/>
          </p:nvCxnSpPr>
          <p:spPr bwMode="auto">
            <a:xfrm>
              <a:off x="2329475" y="3033830"/>
              <a:ext cx="0" cy="3481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88" name="Straight Connector 187"/>
            <p:cNvCxnSpPr>
              <a:cxnSpLocks noChangeShapeType="1"/>
            </p:cNvCxnSpPr>
            <p:nvPr/>
          </p:nvCxnSpPr>
          <p:spPr bwMode="auto">
            <a:xfrm>
              <a:off x="2654443" y="3033830"/>
              <a:ext cx="0" cy="3365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90" name="Straight Connector 188"/>
            <p:cNvCxnSpPr>
              <a:cxnSpLocks noChangeShapeType="1"/>
            </p:cNvCxnSpPr>
            <p:nvPr/>
          </p:nvCxnSpPr>
          <p:spPr bwMode="auto">
            <a:xfrm>
              <a:off x="3304379" y="3033830"/>
              <a:ext cx="0" cy="3365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91" name="Straight Connector 189"/>
            <p:cNvCxnSpPr>
              <a:cxnSpLocks noChangeShapeType="1"/>
            </p:cNvCxnSpPr>
            <p:nvPr/>
          </p:nvCxnSpPr>
          <p:spPr bwMode="auto">
            <a:xfrm>
              <a:off x="2979411" y="3033830"/>
              <a:ext cx="0" cy="3365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92" name="Straight Connector 188"/>
            <p:cNvCxnSpPr>
              <a:cxnSpLocks noChangeShapeType="1"/>
            </p:cNvCxnSpPr>
            <p:nvPr/>
          </p:nvCxnSpPr>
          <p:spPr bwMode="auto">
            <a:xfrm>
              <a:off x="3619823" y="3033830"/>
              <a:ext cx="0" cy="3365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grpSp>
      <p:grpSp>
        <p:nvGrpSpPr>
          <p:cNvPr id="93" name="Group 92"/>
          <p:cNvGrpSpPr/>
          <p:nvPr/>
        </p:nvGrpSpPr>
        <p:grpSpPr>
          <a:xfrm>
            <a:off x="1328325" y="5420779"/>
            <a:ext cx="2291175" cy="121060"/>
            <a:chOff x="5783035" y="3093343"/>
            <a:chExt cx="2355236" cy="123111"/>
          </a:xfrm>
        </p:grpSpPr>
        <p:sp>
          <p:nvSpPr>
            <p:cNvPr id="94" name="Rectangle 130"/>
            <p:cNvSpPr>
              <a:spLocks noChangeArrowheads="1"/>
            </p:cNvSpPr>
            <p:nvPr/>
          </p:nvSpPr>
          <p:spPr bwMode="auto">
            <a:xfrm>
              <a:off x="5783035"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0</a:t>
              </a:r>
            </a:p>
          </p:txBody>
        </p:sp>
        <p:sp>
          <p:nvSpPr>
            <p:cNvPr id="95" name="Rectangle 131"/>
            <p:cNvSpPr>
              <a:spLocks noChangeArrowheads="1"/>
            </p:cNvSpPr>
            <p:nvPr/>
          </p:nvSpPr>
          <p:spPr bwMode="auto">
            <a:xfrm>
              <a:off x="6734674"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12</a:t>
              </a:r>
            </a:p>
          </p:txBody>
        </p:sp>
        <p:sp>
          <p:nvSpPr>
            <p:cNvPr id="96" name="Rectangle 131"/>
            <p:cNvSpPr>
              <a:spLocks noChangeArrowheads="1"/>
            </p:cNvSpPr>
            <p:nvPr/>
          </p:nvSpPr>
          <p:spPr bwMode="auto">
            <a:xfrm>
              <a:off x="7708530"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24</a:t>
              </a:r>
            </a:p>
          </p:txBody>
        </p:sp>
        <p:sp>
          <p:nvSpPr>
            <p:cNvPr id="97" name="Rectangle 130"/>
            <p:cNvSpPr>
              <a:spLocks noChangeArrowheads="1"/>
            </p:cNvSpPr>
            <p:nvPr/>
          </p:nvSpPr>
          <p:spPr bwMode="auto">
            <a:xfrm>
              <a:off x="6115400"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4</a:t>
              </a:r>
            </a:p>
          </p:txBody>
        </p:sp>
        <p:sp>
          <p:nvSpPr>
            <p:cNvPr id="98" name="Rectangle 131"/>
            <p:cNvSpPr>
              <a:spLocks noChangeArrowheads="1"/>
            </p:cNvSpPr>
            <p:nvPr/>
          </p:nvSpPr>
          <p:spPr bwMode="auto">
            <a:xfrm>
              <a:off x="6437607"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8</a:t>
              </a:r>
            </a:p>
          </p:txBody>
        </p:sp>
        <p:sp>
          <p:nvSpPr>
            <p:cNvPr id="99" name="Rectangle 131"/>
            <p:cNvSpPr>
              <a:spLocks noChangeArrowheads="1"/>
            </p:cNvSpPr>
            <p:nvPr/>
          </p:nvSpPr>
          <p:spPr bwMode="auto">
            <a:xfrm>
              <a:off x="7381952"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20</a:t>
              </a:r>
            </a:p>
          </p:txBody>
        </p:sp>
        <p:sp>
          <p:nvSpPr>
            <p:cNvPr id="103" name="Rectangle 131"/>
            <p:cNvSpPr>
              <a:spLocks noChangeArrowheads="1"/>
            </p:cNvSpPr>
            <p:nvPr/>
          </p:nvSpPr>
          <p:spPr bwMode="auto">
            <a:xfrm>
              <a:off x="7059693"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16</a:t>
              </a:r>
            </a:p>
          </p:txBody>
        </p:sp>
        <p:sp>
          <p:nvSpPr>
            <p:cNvPr id="104" name="Rectangle 131"/>
            <p:cNvSpPr>
              <a:spLocks noChangeArrowheads="1"/>
            </p:cNvSpPr>
            <p:nvPr/>
          </p:nvSpPr>
          <p:spPr bwMode="auto">
            <a:xfrm>
              <a:off x="8022855"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28</a:t>
              </a:r>
            </a:p>
          </p:txBody>
        </p:sp>
      </p:grpSp>
      <p:sp>
        <p:nvSpPr>
          <p:cNvPr id="105" name="Rectangle 131"/>
          <p:cNvSpPr>
            <a:spLocks noChangeArrowheads="1"/>
          </p:cNvSpPr>
          <p:nvPr/>
        </p:nvSpPr>
        <p:spPr bwMode="auto">
          <a:xfrm>
            <a:off x="5822950" y="5550044"/>
            <a:ext cx="2266950" cy="138499"/>
          </a:xfrm>
          <a:prstGeom prst="rect">
            <a:avLst/>
          </a:prstGeom>
          <a:noFill/>
          <a:ln w="9525">
            <a:noFill/>
            <a:miter lim="800000"/>
            <a:headEnd/>
            <a:tailEnd/>
          </a:ln>
        </p:spPr>
        <p:txBody>
          <a:bodyPr wrap="square" lIns="0" tIns="0" rIns="0" bIns="0">
            <a:spAutoFit/>
          </a:bodyPr>
          <a:lstStyle/>
          <a:p>
            <a:pPr algn="ctr">
              <a:defRPr/>
            </a:pPr>
            <a:r>
              <a:rPr lang="en-US" sz="900" b="1" dirty="0">
                <a:solidFill>
                  <a:srgbClr val="596169"/>
                </a:solidFill>
                <a:cs typeface="Arial" charset="0"/>
              </a:rPr>
              <a:t>Time, weeks</a:t>
            </a:r>
          </a:p>
        </p:txBody>
      </p:sp>
      <p:sp>
        <p:nvSpPr>
          <p:cNvPr id="106" name="Rectangle 131"/>
          <p:cNvSpPr>
            <a:spLocks noChangeArrowheads="1"/>
          </p:cNvSpPr>
          <p:nvPr/>
        </p:nvSpPr>
        <p:spPr bwMode="auto">
          <a:xfrm>
            <a:off x="1331640" y="5550044"/>
            <a:ext cx="2294210" cy="138499"/>
          </a:xfrm>
          <a:prstGeom prst="rect">
            <a:avLst/>
          </a:prstGeom>
          <a:noFill/>
          <a:ln w="9525">
            <a:noFill/>
            <a:miter lim="800000"/>
            <a:headEnd/>
            <a:tailEnd/>
          </a:ln>
        </p:spPr>
        <p:txBody>
          <a:bodyPr wrap="square" lIns="0" tIns="0" rIns="0" bIns="0">
            <a:spAutoFit/>
          </a:bodyPr>
          <a:lstStyle/>
          <a:p>
            <a:pPr algn="ctr">
              <a:defRPr/>
            </a:pPr>
            <a:r>
              <a:rPr lang="en-US" sz="900" b="1" dirty="0">
                <a:solidFill>
                  <a:srgbClr val="596169"/>
                </a:solidFill>
                <a:cs typeface="Arial" charset="0"/>
              </a:rPr>
              <a:t>Time, weeks</a:t>
            </a:r>
          </a:p>
        </p:txBody>
      </p:sp>
      <p:grpSp>
        <p:nvGrpSpPr>
          <p:cNvPr id="107" name="Group 106"/>
          <p:cNvGrpSpPr/>
          <p:nvPr/>
        </p:nvGrpSpPr>
        <p:grpSpPr>
          <a:xfrm>
            <a:off x="5776614" y="2984140"/>
            <a:ext cx="2281536" cy="121110"/>
            <a:chOff x="5783035" y="3093343"/>
            <a:chExt cx="2355236" cy="123111"/>
          </a:xfrm>
        </p:grpSpPr>
        <p:sp>
          <p:nvSpPr>
            <p:cNvPr id="108" name="Rectangle 130"/>
            <p:cNvSpPr>
              <a:spLocks noChangeArrowheads="1"/>
            </p:cNvSpPr>
            <p:nvPr/>
          </p:nvSpPr>
          <p:spPr bwMode="auto">
            <a:xfrm>
              <a:off x="5783035"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0</a:t>
              </a:r>
            </a:p>
          </p:txBody>
        </p:sp>
        <p:sp>
          <p:nvSpPr>
            <p:cNvPr id="109" name="Rectangle 131"/>
            <p:cNvSpPr>
              <a:spLocks noChangeArrowheads="1"/>
            </p:cNvSpPr>
            <p:nvPr/>
          </p:nvSpPr>
          <p:spPr bwMode="auto">
            <a:xfrm>
              <a:off x="6734674"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12</a:t>
              </a:r>
            </a:p>
          </p:txBody>
        </p:sp>
        <p:sp>
          <p:nvSpPr>
            <p:cNvPr id="110" name="Rectangle 131"/>
            <p:cNvSpPr>
              <a:spLocks noChangeArrowheads="1"/>
            </p:cNvSpPr>
            <p:nvPr/>
          </p:nvSpPr>
          <p:spPr bwMode="auto">
            <a:xfrm>
              <a:off x="7708530"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24</a:t>
              </a:r>
            </a:p>
          </p:txBody>
        </p:sp>
        <p:sp>
          <p:nvSpPr>
            <p:cNvPr id="111" name="Rectangle 130"/>
            <p:cNvSpPr>
              <a:spLocks noChangeArrowheads="1"/>
            </p:cNvSpPr>
            <p:nvPr/>
          </p:nvSpPr>
          <p:spPr bwMode="auto">
            <a:xfrm>
              <a:off x="6115400"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4</a:t>
              </a:r>
            </a:p>
          </p:txBody>
        </p:sp>
        <p:sp>
          <p:nvSpPr>
            <p:cNvPr id="112" name="Rectangle 131"/>
            <p:cNvSpPr>
              <a:spLocks noChangeArrowheads="1"/>
            </p:cNvSpPr>
            <p:nvPr/>
          </p:nvSpPr>
          <p:spPr bwMode="auto">
            <a:xfrm>
              <a:off x="6437607"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8</a:t>
              </a:r>
            </a:p>
          </p:txBody>
        </p:sp>
        <p:sp>
          <p:nvSpPr>
            <p:cNvPr id="113" name="Rectangle 131"/>
            <p:cNvSpPr>
              <a:spLocks noChangeArrowheads="1"/>
            </p:cNvSpPr>
            <p:nvPr/>
          </p:nvSpPr>
          <p:spPr bwMode="auto">
            <a:xfrm>
              <a:off x="7381952"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20</a:t>
              </a:r>
            </a:p>
          </p:txBody>
        </p:sp>
        <p:sp>
          <p:nvSpPr>
            <p:cNvPr id="114" name="Rectangle 131"/>
            <p:cNvSpPr>
              <a:spLocks noChangeArrowheads="1"/>
            </p:cNvSpPr>
            <p:nvPr/>
          </p:nvSpPr>
          <p:spPr bwMode="auto">
            <a:xfrm>
              <a:off x="7059693"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16</a:t>
              </a:r>
            </a:p>
          </p:txBody>
        </p:sp>
        <p:sp>
          <p:nvSpPr>
            <p:cNvPr id="115" name="Rectangle 131"/>
            <p:cNvSpPr>
              <a:spLocks noChangeArrowheads="1"/>
            </p:cNvSpPr>
            <p:nvPr/>
          </p:nvSpPr>
          <p:spPr bwMode="auto">
            <a:xfrm>
              <a:off x="8022855"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28</a:t>
              </a:r>
            </a:p>
          </p:txBody>
        </p:sp>
      </p:grpSp>
      <p:grpSp>
        <p:nvGrpSpPr>
          <p:cNvPr id="116" name="Group 115"/>
          <p:cNvGrpSpPr/>
          <p:nvPr/>
        </p:nvGrpSpPr>
        <p:grpSpPr>
          <a:xfrm>
            <a:off x="5577845" y="968296"/>
            <a:ext cx="139756" cy="1998623"/>
            <a:chOff x="1113762" y="1043211"/>
            <a:chExt cx="144270" cy="2031651"/>
          </a:xfrm>
        </p:grpSpPr>
        <p:sp>
          <p:nvSpPr>
            <p:cNvPr id="117" name="Rectangle 60"/>
            <p:cNvSpPr>
              <a:spLocks noChangeArrowheads="1"/>
            </p:cNvSpPr>
            <p:nvPr/>
          </p:nvSpPr>
          <p:spPr bwMode="auto">
            <a:xfrm>
              <a:off x="1113762" y="218698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1.0</a:t>
              </a:r>
            </a:p>
          </p:txBody>
        </p:sp>
        <p:sp>
          <p:nvSpPr>
            <p:cNvPr id="118" name="Rectangle 61"/>
            <p:cNvSpPr>
              <a:spLocks noChangeArrowheads="1"/>
            </p:cNvSpPr>
            <p:nvPr/>
          </p:nvSpPr>
          <p:spPr bwMode="auto">
            <a:xfrm>
              <a:off x="1113762" y="1806979"/>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1.5</a:t>
              </a:r>
            </a:p>
          </p:txBody>
        </p:sp>
        <p:sp>
          <p:nvSpPr>
            <p:cNvPr id="119" name="Rectangle 62"/>
            <p:cNvSpPr>
              <a:spLocks noChangeArrowheads="1"/>
            </p:cNvSpPr>
            <p:nvPr/>
          </p:nvSpPr>
          <p:spPr bwMode="auto">
            <a:xfrm>
              <a:off x="1113762" y="1424599"/>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2.0</a:t>
              </a:r>
            </a:p>
          </p:txBody>
        </p:sp>
        <p:sp>
          <p:nvSpPr>
            <p:cNvPr id="120" name="Rectangle 65"/>
            <p:cNvSpPr>
              <a:spLocks noChangeArrowheads="1"/>
            </p:cNvSpPr>
            <p:nvPr/>
          </p:nvSpPr>
          <p:spPr bwMode="auto">
            <a:xfrm>
              <a:off x="1113762" y="104321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2.5</a:t>
              </a:r>
            </a:p>
          </p:txBody>
        </p:sp>
        <p:sp>
          <p:nvSpPr>
            <p:cNvPr id="121" name="Rectangle 111"/>
            <p:cNvSpPr>
              <a:spLocks noChangeArrowheads="1"/>
            </p:cNvSpPr>
            <p:nvPr/>
          </p:nvSpPr>
          <p:spPr bwMode="auto">
            <a:xfrm>
              <a:off x="1113762" y="2574128"/>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0.5</a:t>
              </a:r>
            </a:p>
          </p:txBody>
        </p:sp>
        <p:sp>
          <p:nvSpPr>
            <p:cNvPr id="122" name="Rectangle 109"/>
            <p:cNvSpPr>
              <a:spLocks noChangeArrowheads="1"/>
            </p:cNvSpPr>
            <p:nvPr/>
          </p:nvSpPr>
          <p:spPr bwMode="auto">
            <a:xfrm>
              <a:off x="1113762" y="2951751"/>
              <a:ext cx="144270" cy="123111"/>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0.0</a:t>
              </a:r>
            </a:p>
          </p:txBody>
        </p:sp>
      </p:grpSp>
      <p:grpSp>
        <p:nvGrpSpPr>
          <p:cNvPr id="123" name="Group 122"/>
          <p:cNvGrpSpPr/>
          <p:nvPr/>
        </p:nvGrpSpPr>
        <p:grpSpPr>
          <a:xfrm>
            <a:off x="5807134" y="1410851"/>
            <a:ext cx="2217374" cy="1494514"/>
            <a:chOff x="5065040" y="2996558"/>
            <a:chExt cx="3522647" cy="2063335"/>
          </a:xfrm>
        </p:grpSpPr>
        <p:sp>
          <p:nvSpPr>
            <p:cNvPr id="124" name="Freeform 123"/>
            <p:cNvSpPr/>
            <p:nvPr/>
          </p:nvSpPr>
          <p:spPr bwMode="auto">
            <a:xfrm>
              <a:off x="5065040" y="2996558"/>
              <a:ext cx="3522647" cy="2063335"/>
            </a:xfrm>
            <a:custGeom>
              <a:avLst/>
              <a:gdLst>
                <a:gd name="connsiteX0" fmla="*/ 5076825 w 5076825"/>
                <a:gd name="connsiteY0" fmla="*/ 0 h 1776413"/>
                <a:gd name="connsiteX1" fmla="*/ 5014912 w 5076825"/>
                <a:gd name="connsiteY1" fmla="*/ 0 h 1776413"/>
                <a:gd name="connsiteX2" fmla="*/ 5014912 w 5076825"/>
                <a:gd name="connsiteY2" fmla="*/ 100013 h 1776413"/>
                <a:gd name="connsiteX3" fmla="*/ 4776787 w 5076825"/>
                <a:gd name="connsiteY3" fmla="*/ 100013 h 1776413"/>
                <a:gd name="connsiteX4" fmla="*/ 4776787 w 5076825"/>
                <a:gd name="connsiteY4" fmla="*/ 119063 h 1776413"/>
                <a:gd name="connsiteX5" fmla="*/ 4729162 w 5076825"/>
                <a:gd name="connsiteY5" fmla="*/ 123825 h 1776413"/>
                <a:gd name="connsiteX6" fmla="*/ 4729162 w 5076825"/>
                <a:gd name="connsiteY6" fmla="*/ 138113 h 1776413"/>
                <a:gd name="connsiteX7" fmla="*/ 4700587 w 5076825"/>
                <a:gd name="connsiteY7" fmla="*/ 138113 h 1776413"/>
                <a:gd name="connsiteX8" fmla="*/ 4700587 w 5076825"/>
                <a:gd name="connsiteY8" fmla="*/ 157163 h 1776413"/>
                <a:gd name="connsiteX9" fmla="*/ 4648200 w 5076825"/>
                <a:gd name="connsiteY9" fmla="*/ 157163 h 1776413"/>
                <a:gd name="connsiteX10" fmla="*/ 4648200 w 5076825"/>
                <a:gd name="connsiteY10" fmla="*/ 166688 h 1776413"/>
                <a:gd name="connsiteX11" fmla="*/ 4595812 w 5076825"/>
                <a:gd name="connsiteY11" fmla="*/ 166688 h 1776413"/>
                <a:gd name="connsiteX12" fmla="*/ 4595812 w 5076825"/>
                <a:gd name="connsiteY12" fmla="*/ 185738 h 1776413"/>
                <a:gd name="connsiteX13" fmla="*/ 4552950 w 5076825"/>
                <a:gd name="connsiteY13" fmla="*/ 185738 h 1776413"/>
                <a:gd name="connsiteX14" fmla="*/ 4552950 w 5076825"/>
                <a:gd name="connsiteY14" fmla="*/ 200025 h 1776413"/>
                <a:gd name="connsiteX15" fmla="*/ 4538662 w 5076825"/>
                <a:gd name="connsiteY15" fmla="*/ 200025 h 1776413"/>
                <a:gd name="connsiteX16" fmla="*/ 4543425 w 5076825"/>
                <a:gd name="connsiteY16" fmla="*/ 219075 h 1776413"/>
                <a:gd name="connsiteX17" fmla="*/ 4448175 w 5076825"/>
                <a:gd name="connsiteY17" fmla="*/ 214313 h 1776413"/>
                <a:gd name="connsiteX18" fmla="*/ 4448175 w 5076825"/>
                <a:gd name="connsiteY18" fmla="*/ 228600 h 1776413"/>
                <a:gd name="connsiteX19" fmla="*/ 4405312 w 5076825"/>
                <a:gd name="connsiteY19" fmla="*/ 228600 h 1776413"/>
                <a:gd name="connsiteX20" fmla="*/ 4410075 w 5076825"/>
                <a:gd name="connsiteY20" fmla="*/ 238125 h 1776413"/>
                <a:gd name="connsiteX21" fmla="*/ 4343400 w 5076825"/>
                <a:gd name="connsiteY21" fmla="*/ 238125 h 1776413"/>
                <a:gd name="connsiteX22" fmla="*/ 4343400 w 5076825"/>
                <a:gd name="connsiteY22" fmla="*/ 247650 h 1776413"/>
                <a:gd name="connsiteX23" fmla="*/ 4281487 w 5076825"/>
                <a:gd name="connsiteY23" fmla="*/ 247650 h 1776413"/>
                <a:gd name="connsiteX24" fmla="*/ 4281487 w 5076825"/>
                <a:gd name="connsiteY24" fmla="*/ 257175 h 1776413"/>
                <a:gd name="connsiteX25" fmla="*/ 4262437 w 5076825"/>
                <a:gd name="connsiteY25" fmla="*/ 257175 h 1776413"/>
                <a:gd name="connsiteX26" fmla="*/ 4262437 w 5076825"/>
                <a:gd name="connsiteY26" fmla="*/ 266700 h 1776413"/>
                <a:gd name="connsiteX27" fmla="*/ 4210050 w 5076825"/>
                <a:gd name="connsiteY27" fmla="*/ 266700 h 1776413"/>
                <a:gd name="connsiteX28" fmla="*/ 4210050 w 5076825"/>
                <a:gd name="connsiteY28" fmla="*/ 276225 h 1776413"/>
                <a:gd name="connsiteX29" fmla="*/ 4138612 w 5076825"/>
                <a:gd name="connsiteY29" fmla="*/ 276225 h 1776413"/>
                <a:gd name="connsiteX30" fmla="*/ 4143375 w 5076825"/>
                <a:gd name="connsiteY30" fmla="*/ 290513 h 1776413"/>
                <a:gd name="connsiteX31" fmla="*/ 4052887 w 5076825"/>
                <a:gd name="connsiteY31" fmla="*/ 290513 h 1776413"/>
                <a:gd name="connsiteX32" fmla="*/ 4052887 w 5076825"/>
                <a:gd name="connsiteY32" fmla="*/ 295275 h 1776413"/>
                <a:gd name="connsiteX33" fmla="*/ 3986212 w 5076825"/>
                <a:gd name="connsiteY33" fmla="*/ 295275 h 1776413"/>
                <a:gd name="connsiteX34" fmla="*/ 3986212 w 5076825"/>
                <a:gd name="connsiteY34" fmla="*/ 304800 h 1776413"/>
                <a:gd name="connsiteX35" fmla="*/ 3929062 w 5076825"/>
                <a:gd name="connsiteY35" fmla="*/ 304800 h 1776413"/>
                <a:gd name="connsiteX36" fmla="*/ 3929062 w 5076825"/>
                <a:gd name="connsiteY36" fmla="*/ 309563 h 1776413"/>
                <a:gd name="connsiteX37" fmla="*/ 3876675 w 5076825"/>
                <a:gd name="connsiteY37" fmla="*/ 309563 h 1776413"/>
                <a:gd name="connsiteX38" fmla="*/ 3876675 w 5076825"/>
                <a:gd name="connsiteY38" fmla="*/ 323850 h 1776413"/>
                <a:gd name="connsiteX39" fmla="*/ 3824287 w 5076825"/>
                <a:gd name="connsiteY39" fmla="*/ 323850 h 1776413"/>
                <a:gd name="connsiteX40" fmla="*/ 3824287 w 5076825"/>
                <a:gd name="connsiteY40" fmla="*/ 338138 h 1776413"/>
                <a:gd name="connsiteX41" fmla="*/ 3771900 w 5076825"/>
                <a:gd name="connsiteY41" fmla="*/ 338138 h 1776413"/>
                <a:gd name="connsiteX42" fmla="*/ 3771900 w 5076825"/>
                <a:gd name="connsiteY42" fmla="*/ 347663 h 1776413"/>
                <a:gd name="connsiteX43" fmla="*/ 3705225 w 5076825"/>
                <a:gd name="connsiteY43" fmla="*/ 347663 h 1776413"/>
                <a:gd name="connsiteX44" fmla="*/ 3705225 w 5076825"/>
                <a:gd name="connsiteY44" fmla="*/ 357188 h 1776413"/>
                <a:gd name="connsiteX45" fmla="*/ 3690937 w 5076825"/>
                <a:gd name="connsiteY45" fmla="*/ 357188 h 1776413"/>
                <a:gd name="connsiteX46" fmla="*/ 3690937 w 5076825"/>
                <a:gd name="connsiteY46" fmla="*/ 361950 h 1776413"/>
                <a:gd name="connsiteX47" fmla="*/ 3648075 w 5076825"/>
                <a:gd name="connsiteY47" fmla="*/ 361950 h 1776413"/>
                <a:gd name="connsiteX48" fmla="*/ 3648075 w 5076825"/>
                <a:gd name="connsiteY48" fmla="*/ 376238 h 1776413"/>
                <a:gd name="connsiteX49" fmla="*/ 3609975 w 5076825"/>
                <a:gd name="connsiteY49" fmla="*/ 371475 h 1776413"/>
                <a:gd name="connsiteX50" fmla="*/ 3609975 w 5076825"/>
                <a:gd name="connsiteY50" fmla="*/ 381000 h 1776413"/>
                <a:gd name="connsiteX51" fmla="*/ 3543300 w 5076825"/>
                <a:gd name="connsiteY51" fmla="*/ 381000 h 1776413"/>
                <a:gd name="connsiteX52" fmla="*/ 3543300 w 5076825"/>
                <a:gd name="connsiteY52" fmla="*/ 390525 h 1776413"/>
                <a:gd name="connsiteX53" fmla="*/ 3476625 w 5076825"/>
                <a:gd name="connsiteY53" fmla="*/ 390525 h 1776413"/>
                <a:gd name="connsiteX54" fmla="*/ 3476625 w 5076825"/>
                <a:gd name="connsiteY54" fmla="*/ 409575 h 1776413"/>
                <a:gd name="connsiteX55" fmla="*/ 3429000 w 5076825"/>
                <a:gd name="connsiteY55" fmla="*/ 409575 h 1776413"/>
                <a:gd name="connsiteX56" fmla="*/ 3429000 w 5076825"/>
                <a:gd name="connsiteY56" fmla="*/ 419100 h 1776413"/>
                <a:gd name="connsiteX57" fmla="*/ 3376612 w 5076825"/>
                <a:gd name="connsiteY57" fmla="*/ 419100 h 1776413"/>
                <a:gd name="connsiteX58" fmla="*/ 3352800 w 5076825"/>
                <a:gd name="connsiteY58" fmla="*/ 419100 h 1776413"/>
                <a:gd name="connsiteX59" fmla="*/ 3352800 w 5076825"/>
                <a:gd name="connsiteY59" fmla="*/ 442913 h 1776413"/>
                <a:gd name="connsiteX60" fmla="*/ 3305175 w 5076825"/>
                <a:gd name="connsiteY60" fmla="*/ 442913 h 1776413"/>
                <a:gd name="connsiteX61" fmla="*/ 3305175 w 5076825"/>
                <a:gd name="connsiteY61" fmla="*/ 457200 h 1776413"/>
                <a:gd name="connsiteX62" fmla="*/ 3252787 w 5076825"/>
                <a:gd name="connsiteY62" fmla="*/ 457200 h 1776413"/>
                <a:gd name="connsiteX63" fmla="*/ 3248025 w 5076825"/>
                <a:gd name="connsiteY63" fmla="*/ 471488 h 1776413"/>
                <a:gd name="connsiteX64" fmla="*/ 3200400 w 5076825"/>
                <a:gd name="connsiteY64" fmla="*/ 471488 h 1776413"/>
                <a:gd name="connsiteX65" fmla="*/ 3200400 w 5076825"/>
                <a:gd name="connsiteY65" fmla="*/ 485775 h 1776413"/>
                <a:gd name="connsiteX66" fmla="*/ 3124200 w 5076825"/>
                <a:gd name="connsiteY66" fmla="*/ 485775 h 1776413"/>
                <a:gd name="connsiteX67" fmla="*/ 3124200 w 5076825"/>
                <a:gd name="connsiteY67" fmla="*/ 500063 h 1776413"/>
                <a:gd name="connsiteX68" fmla="*/ 3100387 w 5076825"/>
                <a:gd name="connsiteY68" fmla="*/ 500063 h 1776413"/>
                <a:gd name="connsiteX69" fmla="*/ 3100387 w 5076825"/>
                <a:gd name="connsiteY69" fmla="*/ 519113 h 1776413"/>
                <a:gd name="connsiteX70" fmla="*/ 3071812 w 5076825"/>
                <a:gd name="connsiteY70" fmla="*/ 519113 h 1776413"/>
                <a:gd name="connsiteX71" fmla="*/ 3071812 w 5076825"/>
                <a:gd name="connsiteY71" fmla="*/ 528638 h 1776413"/>
                <a:gd name="connsiteX72" fmla="*/ 3028950 w 5076825"/>
                <a:gd name="connsiteY72" fmla="*/ 528638 h 1776413"/>
                <a:gd name="connsiteX73" fmla="*/ 3028950 w 5076825"/>
                <a:gd name="connsiteY73" fmla="*/ 547688 h 1776413"/>
                <a:gd name="connsiteX74" fmla="*/ 2967037 w 5076825"/>
                <a:gd name="connsiteY74" fmla="*/ 552450 h 1776413"/>
                <a:gd name="connsiteX75" fmla="*/ 2967037 w 5076825"/>
                <a:gd name="connsiteY75" fmla="*/ 571500 h 1776413"/>
                <a:gd name="connsiteX76" fmla="*/ 2919412 w 5076825"/>
                <a:gd name="connsiteY76" fmla="*/ 571500 h 1776413"/>
                <a:gd name="connsiteX77" fmla="*/ 2919412 w 5076825"/>
                <a:gd name="connsiteY77" fmla="*/ 576263 h 1776413"/>
                <a:gd name="connsiteX78" fmla="*/ 2867025 w 5076825"/>
                <a:gd name="connsiteY78" fmla="*/ 576263 h 1776413"/>
                <a:gd name="connsiteX79" fmla="*/ 2867025 w 5076825"/>
                <a:gd name="connsiteY79" fmla="*/ 595313 h 1776413"/>
                <a:gd name="connsiteX80" fmla="*/ 2809875 w 5076825"/>
                <a:gd name="connsiteY80" fmla="*/ 595313 h 1776413"/>
                <a:gd name="connsiteX81" fmla="*/ 2814637 w 5076825"/>
                <a:gd name="connsiteY81" fmla="*/ 604838 h 1776413"/>
                <a:gd name="connsiteX82" fmla="*/ 2767012 w 5076825"/>
                <a:gd name="connsiteY82" fmla="*/ 600075 h 1776413"/>
                <a:gd name="connsiteX83" fmla="*/ 2767012 w 5076825"/>
                <a:gd name="connsiteY83" fmla="*/ 609600 h 1776413"/>
                <a:gd name="connsiteX84" fmla="*/ 2747962 w 5076825"/>
                <a:gd name="connsiteY84" fmla="*/ 609600 h 1776413"/>
                <a:gd name="connsiteX85" fmla="*/ 2752725 w 5076825"/>
                <a:gd name="connsiteY85" fmla="*/ 628650 h 1776413"/>
                <a:gd name="connsiteX86" fmla="*/ 2709862 w 5076825"/>
                <a:gd name="connsiteY86" fmla="*/ 628650 h 1776413"/>
                <a:gd name="connsiteX87" fmla="*/ 2709862 w 5076825"/>
                <a:gd name="connsiteY87" fmla="*/ 638175 h 1776413"/>
                <a:gd name="connsiteX88" fmla="*/ 2667000 w 5076825"/>
                <a:gd name="connsiteY88" fmla="*/ 638175 h 1776413"/>
                <a:gd name="connsiteX89" fmla="*/ 2667000 w 5076825"/>
                <a:gd name="connsiteY89" fmla="*/ 642938 h 1776413"/>
                <a:gd name="connsiteX90" fmla="*/ 2605087 w 5076825"/>
                <a:gd name="connsiteY90" fmla="*/ 647700 h 1776413"/>
                <a:gd name="connsiteX91" fmla="*/ 2605087 w 5076825"/>
                <a:gd name="connsiteY91" fmla="*/ 661988 h 1776413"/>
                <a:gd name="connsiteX92" fmla="*/ 2557462 w 5076825"/>
                <a:gd name="connsiteY92" fmla="*/ 661988 h 1776413"/>
                <a:gd name="connsiteX93" fmla="*/ 2552700 w 5076825"/>
                <a:gd name="connsiteY93" fmla="*/ 681038 h 1776413"/>
                <a:gd name="connsiteX94" fmla="*/ 2505075 w 5076825"/>
                <a:gd name="connsiteY94" fmla="*/ 681038 h 1776413"/>
                <a:gd name="connsiteX95" fmla="*/ 2509837 w 5076825"/>
                <a:gd name="connsiteY95" fmla="*/ 690563 h 1776413"/>
                <a:gd name="connsiteX96" fmla="*/ 2457450 w 5076825"/>
                <a:gd name="connsiteY96" fmla="*/ 685800 h 1776413"/>
                <a:gd name="connsiteX97" fmla="*/ 2452687 w 5076825"/>
                <a:gd name="connsiteY97" fmla="*/ 695325 h 1776413"/>
                <a:gd name="connsiteX98" fmla="*/ 2405062 w 5076825"/>
                <a:gd name="connsiteY98" fmla="*/ 695325 h 1776413"/>
                <a:gd name="connsiteX99" fmla="*/ 2405062 w 5076825"/>
                <a:gd name="connsiteY99" fmla="*/ 723900 h 1776413"/>
                <a:gd name="connsiteX100" fmla="*/ 2352675 w 5076825"/>
                <a:gd name="connsiteY100" fmla="*/ 723900 h 1776413"/>
                <a:gd name="connsiteX101" fmla="*/ 2347912 w 5076825"/>
                <a:gd name="connsiteY101" fmla="*/ 733425 h 1776413"/>
                <a:gd name="connsiteX102" fmla="*/ 2295525 w 5076825"/>
                <a:gd name="connsiteY102" fmla="*/ 733425 h 1776413"/>
                <a:gd name="connsiteX103" fmla="*/ 2295525 w 5076825"/>
                <a:gd name="connsiteY103" fmla="*/ 752475 h 1776413"/>
                <a:gd name="connsiteX104" fmla="*/ 2247900 w 5076825"/>
                <a:gd name="connsiteY104" fmla="*/ 752475 h 1776413"/>
                <a:gd name="connsiteX105" fmla="*/ 2209800 w 5076825"/>
                <a:gd name="connsiteY105" fmla="*/ 752475 h 1776413"/>
                <a:gd name="connsiteX106" fmla="*/ 2209800 w 5076825"/>
                <a:gd name="connsiteY106" fmla="*/ 752475 h 1776413"/>
                <a:gd name="connsiteX107" fmla="*/ 2209800 w 5076825"/>
                <a:gd name="connsiteY107" fmla="*/ 771525 h 1776413"/>
                <a:gd name="connsiteX108" fmla="*/ 2190750 w 5076825"/>
                <a:gd name="connsiteY108" fmla="*/ 771525 h 1776413"/>
                <a:gd name="connsiteX109" fmla="*/ 2190750 w 5076825"/>
                <a:gd name="connsiteY109" fmla="*/ 785813 h 1776413"/>
                <a:gd name="connsiteX110" fmla="*/ 2143125 w 5076825"/>
                <a:gd name="connsiteY110" fmla="*/ 785813 h 1776413"/>
                <a:gd name="connsiteX111" fmla="*/ 2143125 w 5076825"/>
                <a:gd name="connsiteY111" fmla="*/ 785813 h 1776413"/>
                <a:gd name="connsiteX112" fmla="*/ 2143125 w 5076825"/>
                <a:gd name="connsiteY112" fmla="*/ 809625 h 1776413"/>
                <a:gd name="connsiteX113" fmla="*/ 2114550 w 5076825"/>
                <a:gd name="connsiteY113" fmla="*/ 814388 h 1776413"/>
                <a:gd name="connsiteX114" fmla="*/ 2119312 w 5076825"/>
                <a:gd name="connsiteY114" fmla="*/ 842963 h 1776413"/>
                <a:gd name="connsiteX115" fmla="*/ 2066925 w 5076825"/>
                <a:gd name="connsiteY115" fmla="*/ 842963 h 1776413"/>
                <a:gd name="connsiteX116" fmla="*/ 2066925 w 5076825"/>
                <a:gd name="connsiteY116" fmla="*/ 857250 h 1776413"/>
                <a:gd name="connsiteX117" fmla="*/ 2033587 w 5076825"/>
                <a:gd name="connsiteY117" fmla="*/ 857250 h 1776413"/>
                <a:gd name="connsiteX118" fmla="*/ 2033587 w 5076825"/>
                <a:gd name="connsiteY118" fmla="*/ 871538 h 1776413"/>
                <a:gd name="connsiteX119" fmla="*/ 2000250 w 5076825"/>
                <a:gd name="connsiteY119" fmla="*/ 871538 h 1776413"/>
                <a:gd name="connsiteX120" fmla="*/ 2005012 w 5076825"/>
                <a:gd name="connsiteY120" fmla="*/ 885825 h 1776413"/>
                <a:gd name="connsiteX121" fmla="*/ 1928812 w 5076825"/>
                <a:gd name="connsiteY121" fmla="*/ 885825 h 1776413"/>
                <a:gd name="connsiteX122" fmla="*/ 1928812 w 5076825"/>
                <a:gd name="connsiteY122" fmla="*/ 900113 h 1776413"/>
                <a:gd name="connsiteX123" fmla="*/ 1885950 w 5076825"/>
                <a:gd name="connsiteY123" fmla="*/ 904875 h 1776413"/>
                <a:gd name="connsiteX124" fmla="*/ 1885950 w 5076825"/>
                <a:gd name="connsiteY124" fmla="*/ 914400 h 1776413"/>
                <a:gd name="connsiteX125" fmla="*/ 1847850 w 5076825"/>
                <a:gd name="connsiteY125" fmla="*/ 914400 h 1776413"/>
                <a:gd name="connsiteX126" fmla="*/ 1847850 w 5076825"/>
                <a:gd name="connsiteY126" fmla="*/ 928688 h 1776413"/>
                <a:gd name="connsiteX127" fmla="*/ 1828800 w 5076825"/>
                <a:gd name="connsiteY127" fmla="*/ 928688 h 1776413"/>
                <a:gd name="connsiteX128" fmla="*/ 1828800 w 5076825"/>
                <a:gd name="connsiteY128" fmla="*/ 952500 h 1776413"/>
                <a:gd name="connsiteX129" fmla="*/ 1800225 w 5076825"/>
                <a:gd name="connsiteY129" fmla="*/ 952500 h 1776413"/>
                <a:gd name="connsiteX130" fmla="*/ 1800225 w 5076825"/>
                <a:gd name="connsiteY130" fmla="*/ 962025 h 1776413"/>
                <a:gd name="connsiteX131" fmla="*/ 1738312 w 5076825"/>
                <a:gd name="connsiteY131" fmla="*/ 962025 h 1776413"/>
                <a:gd name="connsiteX132" fmla="*/ 1738312 w 5076825"/>
                <a:gd name="connsiteY132" fmla="*/ 966788 h 1776413"/>
                <a:gd name="connsiteX133" fmla="*/ 1700212 w 5076825"/>
                <a:gd name="connsiteY133" fmla="*/ 966788 h 1776413"/>
                <a:gd name="connsiteX134" fmla="*/ 1700212 w 5076825"/>
                <a:gd name="connsiteY134" fmla="*/ 990600 h 1776413"/>
                <a:gd name="connsiteX135" fmla="*/ 1671637 w 5076825"/>
                <a:gd name="connsiteY135" fmla="*/ 990600 h 1776413"/>
                <a:gd name="connsiteX136" fmla="*/ 1671637 w 5076825"/>
                <a:gd name="connsiteY136" fmla="*/ 1009650 h 1776413"/>
                <a:gd name="connsiteX137" fmla="*/ 1647825 w 5076825"/>
                <a:gd name="connsiteY137" fmla="*/ 1009650 h 1776413"/>
                <a:gd name="connsiteX138" fmla="*/ 1647825 w 5076825"/>
                <a:gd name="connsiteY138" fmla="*/ 1023938 h 1776413"/>
                <a:gd name="connsiteX139" fmla="*/ 1624012 w 5076825"/>
                <a:gd name="connsiteY139" fmla="*/ 1023938 h 1776413"/>
                <a:gd name="connsiteX140" fmla="*/ 1624012 w 5076825"/>
                <a:gd name="connsiteY140" fmla="*/ 1042988 h 1776413"/>
                <a:gd name="connsiteX141" fmla="*/ 1581150 w 5076825"/>
                <a:gd name="connsiteY141" fmla="*/ 1042988 h 1776413"/>
                <a:gd name="connsiteX142" fmla="*/ 1581150 w 5076825"/>
                <a:gd name="connsiteY142" fmla="*/ 1052513 h 1776413"/>
                <a:gd name="connsiteX143" fmla="*/ 1566862 w 5076825"/>
                <a:gd name="connsiteY143" fmla="*/ 1052513 h 1776413"/>
                <a:gd name="connsiteX144" fmla="*/ 1566862 w 5076825"/>
                <a:gd name="connsiteY144" fmla="*/ 1081088 h 1776413"/>
                <a:gd name="connsiteX145" fmla="*/ 1547812 w 5076825"/>
                <a:gd name="connsiteY145" fmla="*/ 1081088 h 1776413"/>
                <a:gd name="connsiteX146" fmla="*/ 1547812 w 5076825"/>
                <a:gd name="connsiteY146" fmla="*/ 1085850 h 1776413"/>
                <a:gd name="connsiteX147" fmla="*/ 1500187 w 5076825"/>
                <a:gd name="connsiteY147" fmla="*/ 1085850 h 1776413"/>
                <a:gd name="connsiteX148" fmla="*/ 1500187 w 5076825"/>
                <a:gd name="connsiteY148" fmla="*/ 1100138 h 1776413"/>
                <a:gd name="connsiteX149" fmla="*/ 1485900 w 5076825"/>
                <a:gd name="connsiteY149" fmla="*/ 1100138 h 1776413"/>
                <a:gd name="connsiteX150" fmla="*/ 1485900 w 5076825"/>
                <a:gd name="connsiteY150" fmla="*/ 1133475 h 1776413"/>
                <a:gd name="connsiteX151" fmla="*/ 1428750 w 5076825"/>
                <a:gd name="connsiteY151" fmla="*/ 1128713 h 1776413"/>
                <a:gd name="connsiteX152" fmla="*/ 1433512 w 5076825"/>
                <a:gd name="connsiteY152" fmla="*/ 1152525 h 1776413"/>
                <a:gd name="connsiteX153" fmla="*/ 1414462 w 5076825"/>
                <a:gd name="connsiteY153" fmla="*/ 1152525 h 1776413"/>
                <a:gd name="connsiteX154" fmla="*/ 1414462 w 5076825"/>
                <a:gd name="connsiteY154" fmla="*/ 1176338 h 1776413"/>
                <a:gd name="connsiteX155" fmla="*/ 1390650 w 5076825"/>
                <a:gd name="connsiteY155" fmla="*/ 1176338 h 1776413"/>
                <a:gd name="connsiteX156" fmla="*/ 1390650 w 5076825"/>
                <a:gd name="connsiteY156" fmla="*/ 1195388 h 1776413"/>
                <a:gd name="connsiteX157" fmla="*/ 1347787 w 5076825"/>
                <a:gd name="connsiteY157" fmla="*/ 1195388 h 1776413"/>
                <a:gd name="connsiteX158" fmla="*/ 1347787 w 5076825"/>
                <a:gd name="connsiteY158" fmla="*/ 1204913 h 1776413"/>
                <a:gd name="connsiteX159" fmla="*/ 1347787 w 5076825"/>
                <a:gd name="connsiteY159" fmla="*/ 1204913 h 1776413"/>
                <a:gd name="connsiteX160" fmla="*/ 1333500 w 5076825"/>
                <a:gd name="connsiteY160" fmla="*/ 1204913 h 1776413"/>
                <a:gd name="connsiteX161" fmla="*/ 1333500 w 5076825"/>
                <a:gd name="connsiteY161" fmla="*/ 1233488 h 1776413"/>
                <a:gd name="connsiteX162" fmla="*/ 1266825 w 5076825"/>
                <a:gd name="connsiteY162" fmla="*/ 1233488 h 1776413"/>
                <a:gd name="connsiteX163" fmla="*/ 1271587 w 5076825"/>
                <a:gd name="connsiteY163" fmla="*/ 1247775 h 1776413"/>
                <a:gd name="connsiteX164" fmla="*/ 1238250 w 5076825"/>
                <a:gd name="connsiteY164" fmla="*/ 1247775 h 1776413"/>
                <a:gd name="connsiteX165" fmla="*/ 1238250 w 5076825"/>
                <a:gd name="connsiteY165" fmla="*/ 1262063 h 1776413"/>
                <a:gd name="connsiteX166" fmla="*/ 1185862 w 5076825"/>
                <a:gd name="connsiteY166" fmla="*/ 1262063 h 1776413"/>
                <a:gd name="connsiteX167" fmla="*/ 1181100 w 5076825"/>
                <a:gd name="connsiteY167" fmla="*/ 1285875 h 1776413"/>
                <a:gd name="connsiteX168" fmla="*/ 1104900 w 5076825"/>
                <a:gd name="connsiteY168" fmla="*/ 1285875 h 1776413"/>
                <a:gd name="connsiteX169" fmla="*/ 1104900 w 5076825"/>
                <a:gd name="connsiteY169" fmla="*/ 1304925 h 1776413"/>
                <a:gd name="connsiteX170" fmla="*/ 1057275 w 5076825"/>
                <a:gd name="connsiteY170" fmla="*/ 1304925 h 1776413"/>
                <a:gd name="connsiteX171" fmla="*/ 1052512 w 5076825"/>
                <a:gd name="connsiteY171" fmla="*/ 1319213 h 1776413"/>
                <a:gd name="connsiteX172" fmla="*/ 1004887 w 5076825"/>
                <a:gd name="connsiteY172" fmla="*/ 1319213 h 1776413"/>
                <a:gd name="connsiteX173" fmla="*/ 1004887 w 5076825"/>
                <a:gd name="connsiteY173" fmla="*/ 1333500 h 1776413"/>
                <a:gd name="connsiteX174" fmla="*/ 947737 w 5076825"/>
                <a:gd name="connsiteY174" fmla="*/ 1333500 h 1776413"/>
                <a:gd name="connsiteX175" fmla="*/ 952500 w 5076825"/>
                <a:gd name="connsiteY175" fmla="*/ 1347788 h 1776413"/>
                <a:gd name="connsiteX176" fmla="*/ 904875 w 5076825"/>
                <a:gd name="connsiteY176" fmla="*/ 1352550 h 1776413"/>
                <a:gd name="connsiteX177" fmla="*/ 904875 w 5076825"/>
                <a:gd name="connsiteY177" fmla="*/ 1357313 h 1776413"/>
                <a:gd name="connsiteX178" fmla="*/ 895350 w 5076825"/>
                <a:gd name="connsiteY178" fmla="*/ 1357313 h 1776413"/>
                <a:gd name="connsiteX179" fmla="*/ 895350 w 5076825"/>
                <a:gd name="connsiteY179" fmla="*/ 1390650 h 1776413"/>
                <a:gd name="connsiteX180" fmla="*/ 871537 w 5076825"/>
                <a:gd name="connsiteY180" fmla="*/ 1390650 h 1776413"/>
                <a:gd name="connsiteX181" fmla="*/ 871537 w 5076825"/>
                <a:gd name="connsiteY181" fmla="*/ 1400175 h 1776413"/>
                <a:gd name="connsiteX182" fmla="*/ 819150 w 5076825"/>
                <a:gd name="connsiteY182" fmla="*/ 1400175 h 1776413"/>
                <a:gd name="connsiteX183" fmla="*/ 819150 w 5076825"/>
                <a:gd name="connsiteY183" fmla="*/ 1419225 h 1776413"/>
                <a:gd name="connsiteX184" fmla="*/ 771525 w 5076825"/>
                <a:gd name="connsiteY184" fmla="*/ 1419225 h 1776413"/>
                <a:gd name="connsiteX185" fmla="*/ 771525 w 5076825"/>
                <a:gd name="connsiteY185" fmla="*/ 1438275 h 1776413"/>
                <a:gd name="connsiteX186" fmla="*/ 742950 w 5076825"/>
                <a:gd name="connsiteY186" fmla="*/ 1438275 h 1776413"/>
                <a:gd name="connsiteX187" fmla="*/ 742950 w 5076825"/>
                <a:gd name="connsiteY187" fmla="*/ 1466850 h 1776413"/>
                <a:gd name="connsiteX188" fmla="*/ 690562 w 5076825"/>
                <a:gd name="connsiteY188" fmla="*/ 1466850 h 1776413"/>
                <a:gd name="connsiteX189" fmla="*/ 690562 w 5076825"/>
                <a:gd name="connsiteY189" fmla="*/ 1500188 h 1776413"/>
                <a:gd name="connsiteX190" fmla="*/ 661987 w 5076825"/>
                <a:gd name="connsiteY190" fmla="*/ 1500188 h 1776413"/>
                <a:gd name="connsiteX191" fmla="*/ 661987 w 5076825"/>
                <a:gd name="connsiteY191" fmla="*/ 1519238 h 1776413"/>
                <a:gd name="connsiteX192" fmla="*/ 633412 w 5076825"/>
                <a:gd name="connsiteY192" fmla="*/ 1514475 h 1776413"/>
                <a:gd name="connsiteX193" fmla="*/ 633412 w 5076825"/>
                <a:gd name="connsiteY193" fmla="*/ 1528763 h 1776413"/>
                <a:gd name="connsiteX194" fmla="*/ 609600 w 5076825"/>
                <a:gd name="connsiteY194" fmla="*/ 1524000 h 1776413"/>
                <a:gd name="connsiteX195" fmla="*/ 609600 w 5076825"/>
                <a:gd name="connsiteY195" fmla="*/ 1557338 h 1776413"/>
                <a:gd name="connsiteX196" fmla="*/ 585787 w 5076825"/>
                <a:gd name="connsiteY196" fmla="*/ 1557338 h 1776413"/>
                <a:gd name="connsiteX197" fmla="*/ 585787 w 5076825"/>
                <a:gd name="connsiteY197" fmla="*/ 1562100 h 1776413"/>
                <a:gd name="connsiteX198" fmla="*/ 538162 w 5076825"/>
                <a:gd name="connsiteY198" fmla="*/ 1562100 h 1776413"/>
                <a:gd name="connsiteX199" fmla="*/ 538162 w 5076825"/>
                <a:gd name="connsiteY199" fmla="*/ 1581150 h 1776413"/>
                <a:gd name="connsiteX200" fmla="*/ 481012 w 5076825"/>
                <a:gd name="connsiteY200" fmla="*/ 1581150 h 1776413"/>
                <a:gd name="connsiteX201" fmla="*/ 481012 w 5076825"/>
                <a:gd name="connsiteY201" fmla="*/ 1595438 h 1776413"/>
                <a:gd name="connsiteX202" fmla="*/ 447675 w 5076825"/>
                <a:gd name="connsiteY202" fmla="*/ 1595438 h 1776413"/>
                <a:gd name="connsiteX203" fmla="*/ 447675 w 5076825"/>
                <a:gd name="connsiteY203" fmla="*/ 1609725 h 1776413"/>
                <a:gd name="connsiteX204" fmla="*/ 428625 w 5076825"/>
                <a:gd name="connsiteY204" fmla="*/ 1609725 h 1776413"/>
                <a:gd name="connsiteX205" fmla="*/ 428625 w 5076825"/>
                <a:gd name="connsiteY205" fmla="*/ 1628775 h 1776413"/>
                <a:gd name="connsiteX206" fmla="*/ 381000 w 5076825"/>
                <a:gd name="connsiteY206" fmla="*/ 1628775 h 1776413"/>
                <a:gd name="connsiteX207" fmla="*/ 385762 w 5076825"/>
                <a:gd name="connsiteY207" fmla="*/ 1657350 h 1776413"/>
                <a:gd name="connsiteX208" fmla="*/ 352425 w 5076825"/>
                <a:gd name="connsiteY208" fmla="*/ 1657350 h 1776413"/>
                <a:gd name="connsiteX209" fmla="*/ 352425 w 5076825"/>
                <a:gd name="connsiteY209" fmla="*/ 1666875 h 1776413"/>
                <a:gd name="connsiteX210" fmla="*/ 319087 w 5076825"/>
                <a:gd name="connsiteY210" fmla="*/ 1666875 h 1776413"/>
                <a:gd name="connsiteX211" fmla="*/ 314325 w 5076825"/>
                <a:gd name="connsiteY211" fmla="*/ 1681163 h 1776413"/>
                <a:gd name="connsiteX212" fmla="*/ 280987 w 5076825"/>
                <a:gd name="connsiteY212" fmla="*/ 1681163 h 1776413"/>
                <a:gd name="connsiteX213" fmla="*/ 280987 w 5076825"/>
                <a:gd name="connsiteY213" fmla="*/ 1704975 h 1776413"/>
                <a:gd name="connsiteX214" fmla="*/ 223837 w 5076825"/>
                <a:gd name="connsiteY214" fmla="*/ 1709738 h 1776413"/>
                <a:gd name="connsiteX215" fmla="*/ 223837 w 5076825"/>
                <a:gd name="connsiteY215" fmla="*/ 1724025 h 1776413"/>
                <a:gd name="connsiteX216" fmla="*/ 176212 w 5076825"/>
                <a:gd name="connsiteY216" fmla="*/ 1724025 h 1776413"/>
                <a:gd name="connsiteX217" fmla="*/ 176212 w 5076825"/>
                <a:gd name="connsiteY217" fmla="*/ 1738313 h 1776413"/>
                <a:gd name="connsiteX218" fmla="*/ 133350 w 5076825"/>
                <a:gd name="connsiteY218" fmla="*/ 1738313 h 1776413"/>
                <a:gd name="connsiteX219" fmla="*/ 128587 w 5076825"/>
                <a:gd name="connsiteY219" fmla="*/ 1757363 h 1776413"/>
                <a:gd name="connsiteX220" fmla="*/ 66675 w 5076825"/>
                <a:gd name="connsiteY220" fmla="*/ 1757363 h 1776413"/>
                <a:gd name="connsiteX221" fmla="*/ 61912 w 5076825"/>
                <a:gd name="connsiteY221" fmla="*/ 1776413 h 1776413"/>
                <a:gd name="connsiteX222" fmla="*/ 0 w 5076825"/>
                <a:gd name="connsiteY222" fmla="*/ 1776413 h 17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076825" h="1776413">
                  <a:moveTo>
                    <a:pt x="5076825" y="0"/>
                  </a:moveTo>
                  <a:lnTo>
                    <a:pt x="5014912" y="0"/>
                  </a:lnTo>
                  <a:lnTo>
                    <a:pt x="5014912" y="100013"/>
                  </a:lnTo>
                  <a:lnTo>
                    <a:pt x="4776787" y="100013"/>
                  </a:lnTo>
                  <a:lnTo>
                    <a:pt x="4776787" y="119063"/>
                  </a:lnTo>
                  <a:lnTo>
                    <a:pt x="4729162" y="123825"/>
                  </a:lnTo>
                  <a:lnTo>
                    <a:pt x="4729162" y="138113"/>
                  </a:lnTo>
                  <a:lnTo>
                    <a:pt x="4700587" y="138113"/>
                  </a:lnTo>
                  <a:lnTo>
                    <a:pt x="4700587" y="157163"/>
                  </a:lnTo>
                  <a:lnTo>
                    <a:pt x="4648200" y="157163"/>
                  </a:lnTo>
                  <a:lnTo>
                    <a:pt x="4648200" y="166688"/>
                  </a:lnTo>
                  <a:lnTo>
                    <a:pt x="4595812" y="166688"/>
                  </a:lnTo>
                  <a:lnTo>
                    <a:pt x="4595812" y="185738"/>
                  </a:lnTo>
                  <a:lnTo>
                    <a:pt x="4552950" y="185738"/>
                  </a:lnTo>
                  <a:lnTo>
                    <a:pt x="4552950" y="200025"/>
                  </a:lnTo>
                  <a:lnTo>
                    <a:pt x="4538662" y="200025"/>
                  </a:lnTo>
                  <a:lnTo>
                    <a:pt x="4543425" y="219075"/>
                  </a:lnTo>
                  <a:lnTo>
                    <a:pt x="4448175" y="214313"/>
                  </a:lnTo>
                  <a:lnTo>
                    <a:pt x="4448175" y="228600"/>
                  </a:lnTo>
                  <a:lnTo>
                    <a:pt x="4405312" y="228600"/>
                  </a:lnTo>
                  <a:lnTo>
                    <a:pt x="4410075" y="238125"/>
                  </a:lnTo>
                  <a:lnTo>
                    <a:pt x="4343400" y="238125"/>
                  </a:lnTo>
                  <a:lnTo>
                    <a:pt x="4343400" y="247650"/>
                  </a:lnTo>
                  <a:lnTo>
                    <a:pt x="4281487" y="247650"/>
                  </a:lnTo>
                  <a:lnTo>
                    <a:pt x="4281487" y="257175"/>
                  </a:lnTo>
                  <a:lnTo>
                    <a:pt x="4262437" y="257175"/>
                  </a:lnTo>
                  <a:lnTo>
                    <a:pt x="4262437" y="266700"/>
                  </a:lnTo>
                  <a:lnTo>
                    <a:pt x="4210050" y="266700"/>
                  </a:lnTo>
                  <a:lnTo>
                    <a:pt x="4210050" y="276225"/>
                  </a:lnTo>
                  <a:lnTo>
                    <a:pt x="4138612" y="276225"/>
                  </a:lnTo>
                  <a:lnTo>
                    <a:pt x="4143375" y="290513"/>
                  </a:lnTo>
                  <a:lnTo>
                    <a:pt x="4052887" y="290513"/>
                  </a:lnTo>
                  <a:lnTo>
                    <a:pt x="4052887" y="295275"/>
                  </a:lnTo>
                  <a:lnTo>
                    <a:pt x="3986212" y="295275"/>
                  </a:lnTo>
                  <a:lnTo>
                    <a:pt x="3986212" y="304800"/>
                  </a:lnTo>
                  <a:lnTo>
                    <a:pt x="3929062" y="304800"/>
                  </a:lnTo>
                  <a:lnTo>
                    <a:pt x="3929062" y="309563"/>
                  </a:lnTo>
                  <a:lnTo>
                    <a:pt x="3876675" y="309563"/>
                  </a:lnTo>
                  <a:lnTo>
                    <a:pt x="3876675" y="323850"/>
                  </a:lnTo>
                  <a:lnTo>
                    <a:pt x="3824287" y="323850"/>
                  </a:lnTo>
                  <a:lnTo>
                    <a:pt x="3824287" y="338138"/>
                  </a:lnTo>
                  <a:lnTo>
                    <a:pt x="3771900" y="338138"/>
                  </a:lnTo>
                  <a:lnTo>
                    <a:pt x="3771900" y="347663"/>
                  </a:lnTo>
                  <a:lnTo>
                    <a:pt x="3705225" y="347663"/>
                  </a:lnTo>
                  <a:lnTo>
                    <a:pt x="3705225" y="357188"/>
                  </a:lnTo>
                  <a:lnTo>
                    <a:pt x="3690937" y="357188"/>
                  </a:lnTo>
                  <a:lnTo>
                    <a:pt x="3690937" y="361950"/>
                  </a:lnTo>
                  <a:lnTo>
                    <a:pt x="3648075" y="361950"/>
                  </a:lnTo>
                  <a:lnTo>
                    <a:pt x="3648075" y="376238"/>
                  </a:lnTo>
                  <a:lnTo>
                    <a:pt x="3609975" y="371475"/>
                  </a:lnTo>
                  <a:lnTo>
                    <a:pt x="3609975" y="381000"/>
                  </a:lnTo>
                  <a:lnTo>
                    <a:pt x="3543300" y="381000"/>
                  </a:lnTo>
                  <a:lnTo>
                    <a:pt x="3543300" y="390525"/>
                  </a:lnTo>
                  <a:lnTo>
                    <a:pt x="3476625" y="390525"/>
                  </a:lnTo>
                  <a:lnTo>
                    <a:pt x="3476625" y="409575"/>
                  </a:lnTo>
                  <a:lnTo>
                    <a:pt x="3429000" y="409575"/>
                  </a:lnTo>
                  <a:lnTo>
                    <a:pt x="3429000" y="419100"/>
                  </a:lnTo>
                  <a:lnTo>
                    <a:pt x="3376612" y="419100"/>
                  </a:lnTo>
                  <a:lnTo>
                    <a:pt x="3352800" y="419100"/>
                  </a:lnTo>
                  <a:lnTo>
                    <a:pt x="3352800" y="442913"/>
                  </a:lnTo>
                  <a:lnTo>
                    <a:pt x="3305175" y="442913"/>
                  </a:lnTo>
                  <a:lnTo>
                    <a:pt x="3305175" y="457200"/>
                  </a:lnTo>
                  <a:lnTo>
                    <a:pt x="3252787" y="457200"/>
                  </a:lnTo>
                  <a:lnTo>
                    <a:pt x="3248025" y="471488"/>
                  </a:lnTo>
                  <a:lnTo>
                    <a:pt x="3200400" y="471488"/>
                  </a:lnTo>
                  <a:lnTo>
                    <a:pt x="3200400" y="485775"/>
                  </a:lnTo>
                  <a:lnTo>
                    <a:pt x="3124200" y="485775"/>
                  </a:lnTo>
                  <a:lnTo>
                    <a:pt x="3124200" y="500063"/>
                  </a:lnTo>
                  <a:lnTo>
                    <a:pt x="3100387" y="500063"/>
                  </a:lnTo>
                  <a:lnTo>
                    <a:pt x="3100387" y="519113"/>
                  </a:lnTo>
                  <a:lnTo>
                    <a:pt x="3071812" y="519113"/>
                  </a:lnTo>
                  <a:lnTo>
                    <a:pt x="3071812" y="528638"/>
                  </a:lnTo>
                  <a:lnTo>
                    <a:pt x="3028950" y="528638"/>
                  </a:lnTo>
                  <a:lnTo>
                    <a:pt x="3028950" y="547688"/>
                  </a:lnTo>
                  <a:lnTo>
                    <a:pt x="2967037" y="552450"/>
                  </a:lnTo>
                  <a:lnTo>
                    <a:pt x="2967037" y="571500"/>
                  </a:lnTo>
                  <a:lnTo>
                    <a:pt x="2919412" y="571500"/>
                  </a:lnTo>
                  <a:lnTo>
                    <a:pt x="2919412" y="576263"/>
                  </a:lnTo>
                  <a:lnTo>
                    <a:pt x="2867025" y="576263"/>
                  </a:lnTo>
                  <a:lnTo>
                    <a:pt x="2867025" y="595313"/>
                  </a:lnTo>
                  <a:lnTo>
                    <a:pt x="2809875" y="595313"/>
                  </a:lnTo>
                  <a:lnTo>
                    <a:pt x="2814637" y="604838"/>
                  </a:lnTo>
                  <a:lnTo>
                    <a:pt x="2767012" y="600075"/>
                  </a:lnTo>
                  <a:lnTo>
                    <a:pt x="2767012" y="609600"/>
                  </a:lnTo>
                  <a:lnTo>
                    <a:pt x="2747962" y="609600"/>
                  </a:lnTo>
                  <a:lnTo>
                    <a:pt x="2752725" y="628650"/>
                  </a:lnTo>
                  <a:lnTo>
                    <a:pt x="2709862" y="628650"/>
                  </a:lnTo>
                  <a:lnTo>
                    <a:pt x="2709862" y="638175"/>
                  </a:lnTo>
                  <a:lnTo>
                    <a:pt x="2667000" y="638175"/>
                  </a:lnTo>
                  <a:lnTo>
                    <a:pt x="2667000" y="642938"/>
                  </a:lnTo>
                  <a:lnTo>
                    <a:pt x="2605087" y="647700"/>
                  </a:lnTo>
                  <a:lnTo>
                    <a:pt x="2605087" y="661988"/>
                  </a:lnTo>
                  <a:lnTo>
                    <a:pt x="2557462" y="661988"/>
                  </a:lnTo>
                  <a:lnTo>
                    <a:pt x="2552700" y="681038"/>
                  </a:lnTo>
                  <a:lnTo>
                    <a:pt x="2505075" y="681038"/>
                  </a:lnTo>
                  <a:lnTo>
                    <a:pt x="2509837" y="690563"/>
                  </a:lnTo>
                  <a:lnTo>
                    <a:pt x="2457450" y="685800"/>
                  </a:lnTo>
                  <a:lnTo>
                    <a:pt x="2452687" y="695325"/>
                  </a:lnTo>
                  <a:lnTo>
                    <a:pt x="2405062" y="695325"/>
                  </a:lnTo>
                  <a:lnTo>
                    <a:pt x="2405062" y="723900"/>
                  </a:lnTo>
                  <a:lnTo>
                    <a:pt x="2352675" y="723900"/>
                  </a:lnTo>
                  <a:lnTo>
                    <a:pt x="2347912" y="733425"/>
                  </a:lnTo>
                  <a:lnTo>
                    <a:pt x="2295525" y="733425"/>
                  </a:lnTo>
                  <a:lnTo>
                    <a:pt x="2295525" y="752475"/>
                  </a:lnTo>
                  <a:lnTo>
                    <a:pt x="2247900" y="752475"/>
                  </a:lnTo>
                  <a:lnTo>
                    <a:pt x="2209800" y="752475"/>
                  </a:lnTo>
                  <a:lnTo>
                    <a:pt x="2209800" y="752475"/>
                  </a:lnTo>
                  <a:lnTo>
                    <a:pt x="2209800" y="771525"/>
                  </a:lnTo>
                  <a:lnTo>
                    <a:pt x="2190750" y="771525"/>
                  </a:lnTo>
                  <a:lnTo>
                    <a:pt x="2190750" y="785813"/>
                  </a:lnTo>
                  <a:lnTo>
                    <a:pt x="2143125" y="785813"/>
                  </a:lnTo>
                  <a:lnTo>
                    <a:pt x="2143125" y="785813"/>
                  </a:lnTo>
                  <a:lnTo>
                    <a:pt x="2143125" y="809625"/>
                  </a:lnTo>
                  <a:lnTo>
                    <a:pt x="2114550" y="814388"/>
                  </a:lnTo>
                  <a:lnTo>
                    <a:pt x="2119312" y="842963"/>
                  </a:lnTo>
                  <a:lnTo>
                    <a:pt x="2066925" y="842963"/>
                  </a:lnTo>
                  <a:lnTo>
                    <a:pt x="2066925" y="857250"/>
                  </a:lnTo>
                  <a:lnTo>
                    <a:pt x="2033587" y="857250"/>
                  </a:lnTo>
                  <a:lnTo>
                    <a:pt x="2033587" y="871538"/>
                  </a:lnTo>
                  <a:lnTo>
                    <a:pt x="2000250" y="871538"/>
                  </a:lnTo>
                  <a:lnTo>
                    <a:pt x="2005012" y="885825"/>
                  </a:lnTo>
                  <a:lnTo>
                    <a:pt x="1928812" y="885825"/>
                  </a:lnTo>
                  <a:lnTo>
                    <a:pt x="1928812" y="900113"/>
                  </a:lnTo>
                  <a:lnTo>
                    <a:pt x="1885950" y="904875"/>
                  </a:lnTo>
                  <a:lnTo>
                    <a:pt x="1885950" y="914400"/>
                  </a:lnTo>
                  <a:lnTo>
                    <a:pt x="1847850" y="914400"/>
                  </a:lnTo>
                  <a:lnTo>
                    <a:pt x="1847850" y="928688"/>
                  </a:lnTo>
                  <a:lnTo>
                    <a:pt x="1828800" y="928688"/>
                  </a:lnTo>
                  <a:lnTo>
                    <a:pt x="1828800" y="952500"/>
                  </a:lnTo>
                  <a:lnTo>
                    <a:pt x="1800225" y="952500"/>
                  </a:lnTo>
                  <a:lnTo>
                    <a:pt x="1800225" y="962025"/>
                  </a:lnTo>
                  <a:lnTo>
                    <a:pt x="1738312" y="962025"/>
                  </a:lnTo>
                  <a:lnTo>
                    <a:pt x="1738312" y="966788"/>
                  </a:lnTo>
                  <a:lnTo>
                    <a:pt x="1700212" y="966788"/>
                  </a:lnTo>
                  <a:lnTo>
                    <a:pt x="1700212" y="990600"/>
                  </a:lnTo>
                  <a:lnTo>
                    <a:pt x="1671637" y="990600"/>
                  </a:lnTo>
                  <a:lnTo>
                    <a:pt x="1671637" y="1009650"/>
                  </a:lnTo>
                  <a:lnTo>
                    <a:pt x="1647825" y="1009650"/>
                  </a:lnTo>
                  <a:lnTo>
                    <a:pt x="1647825" y="1023938"/>
                  </a:lnTo>
                  <a:lnTo>
                    <a:pt x="1624012" y="1023938"/>
                  </a:lnTo>
                  <a:lnTo>
                    <a:pt x="1624012" y="1042988"/>
                  </a:lnTo>
                  <a:lnTo>
                    <a:pt x="1581150" y="1042988"/>
                  </a:lnTo>
                  <a:lnTo>
                    <a:pt x="1581150" y="1052513"/>
                  </a:lnTo>
                  <a:lnTo>
                    <a:pt x="1566862" y="1052513"/>
                  </a:lnTo>
                  <a:lnTo>
                    <a:pt x="1566862" y="1081088"/>
                  </a:lnTo>
                  <a:lnTo>
                    <a:pt x="1547812" y="1081088"/>
                  </a:lnTo>
                  <a:lnTo>
                    <a:pt x="1547812" y="1085850"/>
                  </a:lnTo>
                  <a:lnTo>
                    <a:pt x="1500187" y="1085850"/>
                  </a:lnTo>
                  <a:lnTo>
                    <a:pt x="1500187" y="1100138"/>
                  </a:lnTo>
                  <a:lnTo>
                    <a:pt x="1485900" y="1100138"/>
                  </a:lnTo>
                  <a:lnTo>
                    <a:pt x="1485900" y="1133475"/>
                  </a:lnTo>
                  <a:lnTo>
                    <a:pt x="1428750" y="1128713"/>
                  </a:lnTo>
                  <a:lnTo>
                    <a:pt x="1433512" y="1152525"/>
                  </a:lnTo>
                  <a:lnTo>
                    <a:pt x="1414462" y="1152525"/>
                  </a:lnTo>
                  <a:lnTo>
                    <a:pt x="1414462" y="1176338"/>
                  </a:lnTo>
                  <a:lnTo>
                    <a:pt x="1390650" y="1176338"/>
                  </a:lnTo>
                  <a:lnTo>
                    <a:pt x="1390650" y="1195388"/>
                  </a:lnTo>
                  <a:lnTo>
                    <a:pt x="1347787" y="1195388"/>
                  </a:lnTo>
                  <a:lnTo>
                    <a:pt x="1347787" y="1204913"/>
                  </a:lnTo>
                  <a:lnTo>
                    <a:pt x="1347787" y="1204913"/>
                  </a:lnTo>
                  <a:lnTo>
                    <a:pt x="1333500" y="1204913"/>
                  </a:lnTo>
                  <a:lnTo>
                    <a:pt x="1333500" y="1233488"/>
                  </a:lnTo>
                  <a:lnTo>
                    <a:pt x="1266825" y="1233488"/>
                  </a:lnTo>
                  <a:lnTo>
                    <a:pt x="1271587" y="1247775"/>
                  </a:lnTo>
                  <a:lnTo>
                    <a:pt x="1238250" y="1247775"/>
                  </a:lnTo>
                  <a:lnTo>
                    <a:pt x="1238250" y="1262063"/>
                  </a:lnTo>
                  <a:lnTo>
                    <a:pt x="1185862" y="1262063"/>
                  </a:lnTo>
                  <a:lnTo>
                    <a:pt x="1181100" y="1285875"/>
                  </a:lnTo>
                  <a:lnTo>
                    <a:pt x="1104900" y="1285875"/>
                  </a:lnTo>
                  <a:lnTo>
                    <a:pt x="1104900" y="1304925"/>
                  </a:lnTo>
                  <a:lnTo>
                    <a:pt x="1057275" y="1304925"/>
                  </a:lnTo>
                  <a:lnTo>
                    <a:pt x="1052512" y="1319213"/>
                  </a:lnTo>
                  <a:lnTo>
                    <a:pt x="1004887" y="1319213"/>
                  </a:lnTo>
                  <a:lnTo>
                    <a:pt x="1004887" y="1333500"/>
                  </a:lnTo>
                  <a:lnTo>
                    <a:pt x="947737" y="1333500"/>
                  </a:lnTo>
                  <a:lnTo>
                    <a:pt x="952500" y="1347788"/>
                  </a:lnTo>
                  <a:lnTo>
                    <a:pt x="904875" y="1352550"/>
                  </a:lnTo>
                  <a:lnTo>
                    <a:pt x="904875" y="1357313"/>
                  </a:lnTo>
                  <a:lnTo>
                    <a:pt x="895350" y="1357313"/>
                  </a:lnTo>
                  <a:lnTo>
                    <a:pt x="895350" y="1390650"/>
                  </a:lnTo>
                  <a:lnTo>
                    <a:pt x="871537" y="1390650"/>
                  </a:lnTo>
                  <a:lnTo>
                    <a:pt x="871537" y="1400175"/>
                  </a:lnTo>
                  <a:lnTo>
                    <a:pt x="819150" y="1400175"/>
                  </a:lnTo>
                  <a:lnTo>
                    <a:pt x="819150" y="1419225"/>
                  </a:lnTo>
                  <a:lnTo>
                    <a:pt x="771525" y="1419225"/>
                  </a:lnTo>
                  <a:lnTo>
                    <a:pt x="771525" y="1438275"/>
                  </a:lnTo>
                  <a:lnTo>
                    <a:pt x="742950" y="1438275"/>
                  </a:lnTo>
                  <a:lnTo>
                    <a:pt x="742950" y="1466850"/>
                  </a:lnTo>
                  <a:lnTo>
                    <a:pt x="690562" y="1466850"/>
                  </a:lnTo>
                  <a:lnTo>
                    <a:pt x="690562" y="1500188"/>
                  </a:lnTo>
                  <a:lnTo>
                    <a:pt x="661987" y="1500188"/>
                  </a:lnTo>
                  <a:lnTo>
                    <a:pt x="661987" y="1519238"/>
                  </a:lnTo>
                  <a:lnTo>
                    <a:pt x="633412" y="1514475"/>
                  </a:lnTo>
                  <a:lnTo>
                    <a:pt x="633412" y="1528763"/>
                  </a:lnTo>
                  <a:lnTo>
                    <a:pt x="609600" y="1524000"/>
                  </a:lnTo>
                  <a:lnTo>
                    <a:pt x="609600" y="1557338"/>
                  </a:lnTo>
                  <a:lnTo>
                    <a:pt x="585787" y="1557338"/>
                  </a:lnTo>
                  <a:lnTo>
                    <a:pt x="585787" y="1562100"/>
                  </a:lnTo>
                  <a:lnTo>
                    <a:pt x="538162" y="1562100"/>
                  </a:lnTo>
                  <a:lnTo>
                    <a:pt x="538162" y="1581150"/>
                  </a:lnTo>
                  <a:lnTo>
                    <a:pt x="481012" y="1581150"/>
                  </a:lnTo>
                  <a:lnTo>
                    <a:pt x="481012" y="1595438"/>
                  </a:lnTo>
                  <a:lnTo>
                    <a:pt x="447675" y="1595438"/>
                  </a:lnTo>
                  <a:lnTo>
                    <a:pt x="447675" y="1609725"/>
                  </a:lnTo>
                  <a:lnTo>
                    <a:pt x="428625" y="1609725"/>
                  </a:lnTo>
                  <a:lnTo>
                    <a:pt x="428625" y="1628775"/>
                  </a:lnTo>
                  <a:lnTo>
                    <a:pt x="381000" y="1628775"/>
                  </a:lnTo>
                  <a:lnTo>
                    <a:pt x="385762" y="1657350"/>
                  </a:lnTo>
                  <a:lnTo>
                    <a:pt x="352425" y="1657350"/>
                  </a:lnTo>
                  <a:lnTo>
                    <a:pt x="352425" y="1666875"/>
                  </a:lnTo>
                  <a:lnTo>
                    <a:pt x="319087" y="1666875"/>
                  </a:lnTo>
                  <a:lnTo>
                    <a:pt x="314325" y="1681163"/>
                  </a:lnTo>
                  <a:lnTo>
                    <a:pt x="280987" y="1681163"/>
                  </a:lnTo>
                  <a:lnTo>
                    <a:pt x="280987" y="1704975"/>
                  </a:lnTo>
                  <a:lnTo>
                    <a:pt x="223837" y="1709738"/>
                  </a:lnTo>
                  <a:lnTo>
                    <a:pt x="223837" y="1724025"/>
                  </a:lnTo>
                  <a:lnTo>
                    <a:pt x="176212" y="1724025"/>
                  </a:lnTo>
                  <a:lnTo>
                    <a:pt x="176212" y="1738313"/>
                  </a:lnTo>
                  <a:lnTo>
                    <a:pt x="133350" y="1738313"/>
                  </a:lnTo>
                  <a:lnTo>
                    <a:pt x="128587" y="1757363"/>
                  </a:lnTo>
                  <a:lnTo>
                    <a:pt x="66675" y="1757363"/>
                  </a:lnTo>
                  <a:lnTo>
                    <a:pt x="61912" y="1776413"/>
                  </a:lnTo>
                  <a:lnTo>
                    <a:pt x="0" y="1776413"/>
                  </a:lnTo>
                </a:path>
              </a:pathLst>
            </a:custGeom>
            <a:ln>
              <a:solidFill>
                <a:srgbClr val="0092D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GB" sz="1400" dirty="0">
                <a:solidFill>
                  <a:srgbClr val="444492"/>
                </a:solidFill>
              </a:endParaRPr>
            </a:p>
          </p:txBody>
        </p:sp>
        <p:grpSp>
          <p:nvGrpSpPr>
            <p:cNvPr id="125" name="Group 124"/>
            <p:cNvGrpSpPr/>
            <p:nvPr/>
          </p:nvGrpSpPr>
          <p:grpSpPr>
            <a:xfrm>
              <a:off x="5131499" y="3964752"/>
              <a:ext cx="3452761" cy="1082291"/>
              <a:chOff x="1026197" y="4480772"/>
              <a:chExt cx="3452761" cy="1082291"/>
            </a:xfrm>
          </p:grpSpPr>
          <p:sp>
            <p:nvSpPr>
              <p:cNvPr id="126" name="Freeform 125"/>
              <p:cNvSpPr/>
              <p:nvPr/>
            </p:nvSpPr>
            <p:spPr bwMode="auto">
              <a:xfrm>
                <a:off x="1026197" y="5354868"/>
                <a:ext cx="818980" cy="208195"/>
              </a:xfrm>
              <a:custGeom>
                <a:avLst/>
                <a:gdLst>
                  <a:gd name="connsiteX0" fmla="*/ 0 w 1178719"/>
                  <a:gd name="connsiteY0" fmla="*/ 178593 h 178593"/>
                  <a:gd name="connsiteX1" fmla="*/ 119063 w 1178719"/>
                  <a:gd name="connsiteY1" fmla="*/ 178593 h 178593"/>
                  <a:gd name="connsiteX2" fmla="*/ 119063 w 1178719"/>
                  <a:gd name="connsiteY2" fmla="*/ 159543 h 178593"/>
                  <a:gd name="connsiteX3" fmla="*/ 171450 w 1178719"/>
                  <a:gd name="connsiteY3" fmla="*/ 159543 h 178593"/>
                  <a:gd name="connsiteX4" fmla="*/ 171450 w 1178719"/>
                  <a:gd name="connsiteY4" fmla="*/ 152400 h 178593"/>
                  <a:gd name="connsiteX5" fmla="*/ 223838 w 1178719"/>
                  <a:gd name="connsiteY5" fmla="*/ 154781 h 178593"/>
                  <a:gd name="connsiteX6" fmla="*/ 223838 w 1178719"/>
                  <a:gd name="connsiteY6" fmla="*/ 147637 h 178593"/>
                  <a:gd name="connsiteX7" fmla="*/ 302419 w 1178719"/>
                  <a:gd name="connsiteY7" fmla="*/ 150018 h 178593"/>
                  <a:gd name="connsiteX8" fmla="*/ 302419 w 1178719"/>
                  <a:gd name="connsiteY8" fmla="*/ 140493 h 178593"/>
                  <a:gd name="connsiteX9" fmla="*/ 340519 w 1178719"/>
                  <a:gd name="connsiteY9" fmla="*/ 140493 h 178593"/>
                  <a:gd name="connsiteX10" fmla="*/ 352425 w 1178719"/>
                  <a:gd name="connsiteY10" fmla="*/ 140493 h 178593"/>
                  <a:gd name="connsiteX11" fmla="*/ 352425 w 1178719"/>
                  <a:gd name="connsiteY11" fmla="*/ 135731 h 178593"/>
                  <a:gd name="connsiteX12" fmla="*/ 378619 w 1178719"/>
                  <a:gd name="connsiteY12" fmla="*/ 135731 h 178593"/>
                  <a:gd name="connsiteX13" fmla="*/ 378619 w 1178719"/>
                  <a:gd name="connsiteY13" fmla="*/ 130968 h 178593"/>
                  <a:gd name="connsiteX14" fmla="*/ 404813 w 1178719"/>
                  <a:gd name="connsiteY14" fmla="*/ 128587 h 178593"/>
                  <a:gd name="connsiteX15" fmla="*/ 404813 w 1178719"/>
                  <a:gd name="connsiteY15" fmla="*/ 121443 h 178593"/>
                  <a:gd name="connsiteX16" fmla="*/ 428625 w 1178719"/>
                  <a:gd name="connsiteY16" fmla="*/ 121443 h 178593"/>
                  <a:gd name="connsiteX17" fmla="*/ 431006 w 1178719"/>
                  <a:gd name="connsiteY17" fmla="*/ 119062 h 178593"/>
                  <a:gd name="connsiteX18" fmla="*/ 457200 w 1178719"/>
                  <a:gd name="connsiteY18" fmla="*/ 119062 h 178593"/>
                  <a:gd name="connsiteX19" fmla="*/ 457200 w 1178719"/>
                  <a:gd name="connsiteY19" fmla="*/ 111918 h 178593"/>
                  <a:gd name="connsiteX20" fmla="*/ 509588 w 1178719"/>
                  <a:gd name="connsiteY20" fmla="*/ 111918 h 178593"/>
                  <a:gd name="connsiteX21" fmla="*/ 507206 w 1178719"/>
                  <a:gd name="connsiteY21" fmla="*/ 104775 h 178593"/>
                  <a:gd name="connsiteX22" fmla="*/ 533400 w 1178719"/>
                  <a:gd name="connsiteY22" fmla="*/ 104775 h 178593"/>
                  <a:gd name="connsiteX23" fmla="*/ 533400 w 1178719"/>
                  <a:gd name="connsiteY23" fmla="*/ 100012 h 178593"/>
                  <a:gd name="connsiteX24" fmla="*/ 559594 w 1178719"/>
                  <a:gd name="connsiteY24" fmla="*/ 100012 h 178593"/>
                  <a:gd name="connsiteX25" fmla="*/ 559594 w 1178719"/>
                  <a:gd name="connsiteY25" fmla="*/ 100012 h 178593"/>
                  <a:gd name="connsiteX26" fmla="*/ 561975 w 1178719"/>
                  <a:gd name="connsiteY26" fmla="*/ 90487 h 178593"/>
                  <a:gd name="connsiteX27" fmla="*/ 583406 w 1178719"/>
                  <a:gd name="connsiteY27" fmla="*/ 90487 h 178593"/>
                  <a:gd name="connsiteX28" fmla="*/ 609600 w 1178719"/>
                  <a:gd name="connsiteY28" fmla="*/ 90487 h 178593"/>
                  <a:gd name="connsiteX29" fmla="*/ 609600 w 1178719"/>
                  <a:gd name="connsiteY29" fmla="*/ 83343 h 178593"/>
                  <a:gd name="connsiteX30" fmla="*/ 661988 w 1178719"/>
                  <a:gd name="connsiteY30" fmla="*/ 83343 h 178593"/>
                  <a:gd name="connsiteX31" fmla="*/ 661988 w 1178719"/>
                  <a:gd name="connsiteY31" fmla="*/ 76200 h 178593"/>
                  <a:gd name="connsiteX32" fmla="*/ 690563 w 1178719"/>
                  <a:gd name="connsiteY32" fmla="*/ 76200 h 178593"/>
                  <a:gd name="connsiteX33" fmla="*/ 714375 w 1178719"/>
                  <a:gd name="connsiteY33" fmla="*/ 76200 h 178593"/>
                  <a:gd name="connsiteX34" fmla="*/ 714375 w 1178719"/>
                  <a:gd name="connsiteY34" fmla="*/ 69056 h 178593"/>
                  <a:gd name="connsiteX35" fmla="*/ 769144 w 1178719"/>
                  <a:gd name="connsiteY35" fmla="*/ 69056 h 178593"/>
                  <a:gd name="connsiteX36" fmla="*/ 769144 w 1178719"/>
                  <a:gd name="connsiteY36" fmla="*/ 66675 h 178593"/>
                  <a:gd name="connsiteX37" fmla="*/ 790575 w 1178719"/>
                  <a:gd name="connsiteY37" fmla="*/ 66675 h 178593"/>
                  <a:gd name="connsiteX38" fmla="*/ 792956 w 1178719"/>
                  <a:gd name="connsiteY38" fmla="*/ 59531 h 178593"/>
                  <a:gd name="connsiteX39" fmla="*/ 819150 w 1178719"/>
                  <a:gd name="connsiteY39" fmla="*/ 59531 h 178593"/>
                  <a:gd name="connsiteX40" fmla="*/ 819150 w 1178719"/>
                  <a:gd name="connsiteY40" fmla="*/ 52387 h 178593"/>
                  <a:gd name="connsiteX41" fmla="*/ 842963 w 1178719"/>
                  <a:gd name="connsiteY41" fmla="*/ 52387 h 178593"/>
                  <a:gd name="connsiteX42" fmla="*/ 842963 w 1178719"/>
                  <a:gd name="connsiteY42" fmla="*/ 45243 h 178593"/>
                  <a:gd name="connsiteX43" fmla="*/ 871538 w 1178719"/>
                  <a:gd name="connsiteY43" fmla="*/ 45243 h 178593"/>
                  <a:gd name="connsiteX44" fmla="*/ 871538 w 1178719"/>
                  <a:gd name="connsiteY44" fmla="*/ 40481 h 178593"/>
                  <a:gd name="connsiteX45" fmla="*/ 921544 w 1178719"/>
                  <a:gd name="connsiteY45" fmla="*/ 40481 h 178593"/>
                  <a:gd name="connsiteX46" fmla="*/ 921544 w 1178719"/>
                  <a:gd name="connsiteY46" fmla="*/ 30956 h 178593"/>
                  <a:gd name="connsiteX47" fmla="*/ 947738 w 1178719"/>
                  <a:gd name="connsiteY47" fmla="*/ 30956 h 178593"/>
                  <a:gd name="connsiteX48" fmla="*/ 947738 w 1178719"/>
                  <a:gd name="connsiteY48" fmla="*/ 19050 h 178593"/>
                  <a:gd name="connsiteX49" fmla="*/ 1026319 w 1178719"/>
                  <a:gd name="connsiteY49" fmla="*/ 19050 h 178593"/>
                  <a:gd name="connsiteX50" fmla="*/ 1026319 w 1178719"/>
                  <a:gd name="connsiteY50" fmla="*/ 11906 h 178593"/>
                  <a:gd name="connsiteX51" fmla="*/ 1052513 w 1178719"/>
                  <a:gd name="connsiteY51" fmla="*/ 11906 h 178593"/>
                  <a:gd name="connsiteX52" fmla="*/ 1054894 w 1178719"/>
                  <a:gd name="connsiteY52" fmla="*/ 4762 h 178593"/>
                  <a:gd name="connsiteX53" fmla="*/ 1128713 w 1178719"/>
                  <a:gd name="connsiteY53" fmla="*/ 4762 h 178593"/>
                  <a:gd name="connsiteX54" fmla="*/ 1128713 w 1178719"/>
                  <a:gd name="connsiteY54" fmla="*/ 0 h 178593"/>
                  <a:gd name="connsiteX55" fmla="*/ 1178719 w 1178719"/>
                  <a:gd name="connsiteY55" fmla="*/ 0 h 1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8719" h="178593">
                    <a:moveTo>
                      <a:pt x="0" y="178593"/>
                    </a:moveTo>
                    <a:lnTo>
                      <a:pt x="119063" y="178593"/>
                    </a:lnTo>
                    <a:lnTo>
                      <a:pt x="119063" y="159543"/>
                    </a:lnTo>
                    <a:lnTo>
                      <a:pt x="171450" y="159543"/>
                    </a:lnTo>
                    <a:lnTo>
                      <a:pt x="171450" y="152400"/>
                    </a:lnTo>
                    <a:lnTo>
                      <a:pt x="223838" y="154781"/>
                    </a:lnTo>
                    <a:lnTo>
                      <a:pt x="223838" y="147637"/>
                    </a:lnTo>
                    <a:lnTo>
                      <a:pt x="302419" y="150018"/>
                    </a:lnTo>
                    <a:lnTo>
                      <a:pt x="302419" y="140493"/>
                    </a:lnTo>
                    <a:lnTo>
                      <a:pt x="340519" y="140493"/>
                    </a:lnTo>
                    <a:lnTo>
                      <a:pt x="352425" y="140493"/>
                    </a:lnTo>
                    <a:lnTo>
                      <a:pt x="352425" y="135731"/>
                    </a:lnTo>
                    <a:lnTo>
                      <a:pt x="378619" y="135731"/>
                    </a:lnTo>
                    <a:lnTo>
                      <a:pt x="378619" y="130968"/>
                    </a:lnTo>
                    <a:lnTo>
                      <a:pt x="404813" y="128587"/>
                    </a:lnTo>
                    <a:lnTo>
                      <a:pt x="404813" y="121443"/>
                    </a:lnTo>
                    <a:lnTo>
                      <a:pt x="428625" y="121443"/>
                    </a:lnTo>
                    <a:lnTo>
                      <a:pt x="431006" y="119062"/>
                    </a:lnTo>
                    <a:lnTo>
                      <a:pt x="457200" y="119062"/>
                    </a:lnTo>
                    <a:lnTo>
                      <a:pt x="457200" y="111918"/>
                    </a:lnTo>
                    <a:lnTo>
                      <a:pt x="509588" y="111918"/>
                    </a:lnTo>
                    <a:lnTo>
                      <a:pt x="507206" y="104775"/>
                    </a:lnTo>
                    <a:lnTo>
                      <a:pt x="533400" y="104775"/>
                    </a:lnTo>
                    <a:lnTo>
                      <a:pt x="533400" y="100012"/>
                    </a:lnTo>
                    <a:lnTo>
                      <a:pt x="559594" y="100012"/>
                    </a:lnTo>
                    <a:lnTo>
                      <a:pt x="559594" y="100012"/>
                    </a:lnTo>
                    <a:lnTo>
                      <a:pt x="561975" y="90487"/>
                    </a:lnTo>
                    <a:lnTo>
                      <a:pt x="583406" y="90487"/>
                    </a:lnTo>
                    <a:lnTo>
                      <a:pt x="609600" y="90487"/>
                    </a:lnTo>
                    <a:lnTo>
                      <a:pt x="609600" y="83343"/>
                    </a:lnTo>
                    <a:lnTo>
                      <a:pt x="661988" y="83343"/>
                    </a:lnTo>
                    <a:lnTo>
                      <a:pt x="661988" y="76200"/>
                    </a:lnTo>
                    <a:lnTo>
                      <a:pt x="690563" y="76200"/>
                    </a:lnTo>
                    <a:lnTo>
                      <a:pt x="714375" y="76200"/>
                    </a:lnTo>
                    <a:lnTo>
                      <a:pt x="714375" y="69056"/>
                    </a:lnTo>
                    <a:lnTo>
                      <a:pt x="769144" y="69056"/>
                    </a:lnTo>
                    <a:lnTo>
                      <a:pt x="769144" y="66675"/>
                    </a:lnTo>
                    <a:lnTo>
                      <a:pt x="790575" y="66675"/>
                    </a:lnTo>
                    <a:lnTo>
                      <a:pt x="792956" y="59531"/>
                    </a:lnTo>
                    <a:lnTo>
                      <a:pt x="819150" y="59531"/>
                    </a:lnTo>
                    <a:lnTo>
                      <a:pt x="819150" y="52387"/>
                    </a:lnTo>
                    <a:lnTo>
                      <a:pt x="842963" y="52387"/>
                    </a:lnTo>
                    <a:lnTo>
                      <a:pt x="842963" y="45243"/>
                    </a:lnTo>
                    <a:lnTo>
                      <a:pt x="871538" y="45243"/>
                    </a:lnTo>
                    <a:lnTo>
                      <a:pt x="871538" y="40481"/>
                    </a:lnTo>
                    <a:lnTo>
                      <a:pt x="921544" y="40481"/>
                    </a:lnTo>
                    <a:lnTo>
                      <a:pt x="921544" y="30956"/>
                    </a:lnTo>
                    <a:lnTo>
                      <a:pt x="947738" y="30956"/>
                    </a:lnTo>
                    <a:lnTo>
                      <a:pt x="947738" y="19050"/>
                    </a:lnTo>
                    <a:lnTo>
                      <a:pt x="1026319" y="19050"/>
                    </a:lnTo>
                    <a:lnTo>
                      <a:pt x="1026319" y="11906"/>
                    </a:lnTo>
                    <a:lnTo>
                      <a:pt x="1052513" y="11906"/>
                    </a:lnTo>
                    <a:lnTo>
                      <a:pt x="1054894" y="4762"/>
                    </a:lnTo>
                    <a:lnTo>
                      <a:pt x="1128713" y="4762"/>
                    </a:lnTo>
                    <a:lnTo>
                      <a:pt x="1128713" y="0"/>
                    </a:lnTo>
                    <a:lnTo>
                      <a:pt x="1178719" y="0"/>
                    </a:lnTo>
                  </a:path>
                </a:pathLst>
              </a:custGeom>
              <a:ln>
                <a:solidFill>
                  <a:srgbClr val="81B838"/>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GB" dirty="0">
                  <a:solidFill>
                    <a:srgbClr val="444492"/>
                  </a:solidFill>
                </a:endParaRPr>
              </a:p>
            </p:txBody>
          </p:sp>
          <p:sp>
            <p:nvSpPr>
              <p:cNvPr id="127" name="Freeform 126"/>
              <p:cNvSpPr/>
              <p:nvPr/>
            </p:nvSpPr>
            <p:spPr bwMode="auto">
              <a:xfrm>
                <a:off x="1780433" y="4480772"/>
                <a:ext cx="2698525" cy="880176"/>
              </a:xfrm>
              <a:custGeom>
                <a:avLst/>
                <a:gdLst>
                  <a:gd name="connsiteX0" fmla="*/ 3887082 w 3887082"/>
                  <a:gd name="connsiteY0" fmla="*/ 0 h 759058"/>
                  <a:gd name="connsiteX1" fmla="*/ 3675252 w 3887082"/>
                  <a:gd name="connsiteY1" fmla="*/ 0 h 759058"/>
                  <a:gd name="connsiteX2" fmla="*/ 3675252 w 3887082"/>
                  <a:gd name="connsiteY2" fmla="*/ 56488 h 759058"/>
                  <a:gd name="connsiteX3" fmla="*/ 3650539 w 3887082"/>
                  <a:gd name="connsiteY3" fmla="*/ 56488 h 759058"/>
                  <a:gd name="connsiteX4" fmla="*/ 3650539 w 3887082"/>
                  <a:gd name="connsiteY4" fmla="*/ 70610 h 759058"/>
                  <a:gd name="connsiteX5" fmla="*/ 3601112 w 3887082"/>
                  <a:gd name="connsiteY5" fmla="*/ 70610 h 759058"/>
                  <a:gd name="connsiteX6" fmla="*/ 3601112 w 3887082"/>
                  <a:gd name="connsiteY6" fmla="*/ 81201 h 759058"/>
                  <a:gd name="connsiteX7" fmla="*/ 3572868 w 3887082"/>
                  <a:gd name="connsiteY7" fmla="*/ 81201 h 759058"/>
                  <a:gd name="connsiteX8" fmla="*/ 3572868 w 3887082"/>
                  <a:gd name="connsiteY8" fmla="*/ 95323 h 759058"/>
                  <a:gd name="connsiteX9" fmla="*/ 3548154 w 3887082"/>
                  <a:gd name="connsiteY9" fmla="*/ 95323 h 759058"/>
                  <a:gd name="connsiteX10" fmla="*/ 3548154 w 3887082"/>
                  <a:gd name="connsiteY10" fmla="*/ 102384 h 759058"/>
                  <a:gd name="connsiteX11" fmla="*/ 3523441 w 3887082"/>
                  <a:gd name="connsiteY11" fmla="*/ 102384 h 759058"/>
                  <a:gd name="connsiteX12" fmla="*/ 3519910 w 3887082"/>
                  <a:gd name="connsiteY12" fmla="*/ 112976 h 759058"/>
                  <a:gd name="connsiteX13" fmla="*/ 3474014 w 3887082"/>
                  <a:gd name="connsiteY13" fmla="*/ 112976 h 759058"/>
                  <a:gd name="connsiteX14" fmla="*/ 3442239 w 3887082"/>
                  <a:gd name="connsiteY14" fmla="*/ 116506 h 759058"/>
                  <a:gd name="connsiteX15" fmla="*/ 3442239 w 3887082"/>
                  <a:gd name="connsiteY15" fmla="*/ 127098 h 759058"/>
                  <a:gd name="connsiteX16" fmla="*/ 3417526 w 3887082"/>
                  <a:gd name="connsiteY16" fmla="*/ 127098 h 759058"/>
                  <a:gd name="connsiteX17" fmla="*/ 3417526 w 3887082"/>
                  <a:gd name="connsiteY17" fmla="*/ 130628 h 759058"/>
                  <a:gd name="connsiteX18" fmla="*/ 3389282 w 3887082"/>
                  <a:gd name="connsiteY18" fmla="*/ 130628 h 759058"/>
                  <a:gd name="connsiteX19" fmla="*/ 3389282 w 3887082"/>
                  <a:gd name="connsiteY19" fmla="*/ 141220 h 759058"/>
                  <a:gd name="connsiteX20" fmla="*/ 3364568 w 3887082"/>
                  <a:gd name="connsiteY20" fmla="*/ 141220 h 759058"/>
                  <a:gd name="connsiteX21" fmla="*/ 3364568 w 3887082"/>
                  <a:gd name="connsiteY21" fmla="*/ 151811 h 759058"/>
                  <a:gd name="connsiteX22" fmla="*/ 3339855 w 3887082"/>
                  <a:gd name="connsiteY22" fmla="*/ 151811 h 759058"/>
                  <a:gd name="connsiteX23" fmla="*/ 3339855 w 3887082"/>
                  <a:gd name="connsiteY23" fmla="*/ 158872 h 759058"/>
                  <a:gd name="connsiteX24" fmla="*/ 3315141 w 3887082"/>
                  <a:gd name="connsiteY24" fmla="*/ 158872 h 759058"/>
                  <a:gd name="connsiteX25" fmla="*/ 3315141 w 3887082"/>
                  <a:gd name="connsiteY25" fmla="*/ 165933 h 759058"/>
                  <a:gd name="connsiteX26" fmla="*/ 3290428 w 3887082"/>
                  <a:gd name="connsiteY26" fmla="*/ 165933 h 759058"/>
                  <a:gd name="connsiteX27" fmla="*/ 3290428 w 3887082"/>
                  <a:gd name="connsiteY27" fmla="*/ 176525 h 759058"/>
                  <a:gd name="connsiteX28" fmla="*/ 3262184 w 3887082"/>
                  <a:gd name="connsiteY28" fmla="*/ 176525 h 759058"/>
                  <a:gd name="connsiteX29" fmla="*/ 3262184 w 3887082"/>
                  <a:gd name="connsiteY29" fmla="*/ 180055 h 759058"/>
                  <a:gd name="connsiteX30" fmla="*/ 3237470 w 3887082"/>
                  <a:gd name="connsiteY30" fmla="*/ 180055 h 759058"/>
                  <a:gd name="connsiteX31" fmla="*/ 3237470 w 3887082"/>
                  <a:gd name="connsiteY31" fmla="*/ 183586 h 759058"/>
                  <a:gd name="connsiteX32" fmla="*/ 3237470 w 3887082"/>
                  <a:gd name="connsiteY32" fmla="*/ 183586 h 759058"/>
                  <a:gd name="connsiteX33" fmla="*/ 3212757 w 3887082"/>
                  <a:gd name="connsiteY33" fmla="*/ 183586 h 759058"/>
                  <a:gd name="connsiteX34" fmla="*/ 3212757 w 3887082"/>
                  <a:gd name="connsiteY34" fmla="*/ 194177 h 759058"/>
                  <a:gd name="connsiteX35" fmla="*/ 3184513 w 3887082"/>
                  <a:gd name="connsiteY35" fmla="*/ 194177 h 759058"/>
                  <a:gd name="connsiteX36" fmla="*/ 3184513 w 3887082"/>
                  <a:gd name="connsiteY36" fmla="*/ 197708 h 759058"/>
                  <a:gd name="connsiteX37" fmla="*/ 3135085 w 3887082"/>
                  <a:gd name="connsiteY37" fmla="*/ 197708 h 759058"/>
                  <a:gd name="connsiteX38" fmla="*/ 3135085 w 3887082"/>
                  <a:gd name="connsiteY38" fmla="*/ 208299 h 759058"/>
                  <a:gd name="connsiteX39" fmla="*/ 3103311 w 3887082"/>
                  <a:gd name="connsiteY39" fmla="*/ 208299 h 759058"/>
                  <a:gd name="connsiteX40" fmla="*/ 3103311 w 3887082"/>
                  <a:gd name="connsiteY40" fmla="*/ 215360 h 759058"/>
                  <a:gd name="connsiteX41" fmla="*/ 3082128 w 3887082"/>
                  <a:gd name="connsiteY41" fmla="*/ 215360 h 759058"/>
                  <a:gd name="connsiteX42" fmla="*/ 3082128 w 3887082"/>
                  <a:gd name="connsiteY42" fmla="*/ 218891 h 759058"/>
                  <a:gd name="connsiteX43" fmla="*/ 3057414 w 3887082"/>
                  <a:gd name="connsiteY43" fmla="*/ 218891 h 759058"/>
                  <a:gd name="connsiteX44" fmla="*/ 3057414 w 3887082"/>
                  <a:gd name="connsiteY44" fmla="*/ 222421 h 759058"/>
                  <a:gd name="connsiteX45" fmla="*/ 3029170 w 3887082"/>
                  <a:gd name="connsiteY45" fmla="*/ 222421 h 759058"/>
                  <a:gd name="connsiteX46" fmla="*/ 3029170 w 3887082"/>
                  <a:gd name="connsiteY46" fmla="*/ 229482 h 759058"/>
                  <a:gd name="connsiteX47" fmla="*/ 3007987 w 3887082"/>
                  <a:gd name="connsiteY47" fmla="*/ 229482 h 759058"/>
                  <a:gd name="connsiteX48" fmla="*/ 3007987 w 3887082"/>
                  <a:gd name="connsiteY48" fmla="*/ 240074 h 759058"/>
                  <a:gd name="connsiteX49" fmla="*/ 2979743 w 3887082"/>
                  <a:gd name="connsiteY49" fmla="*/ 240074 h 759058"/>
                  <a:gd name="connsiteX50" fmla="*/ 2979743 w 3887082"/>
                  <a:gd name="connsiteY50" fmla="*/ 240074 h 759058"/>
                  <a:gd name="connsiteX51" fmla="*/ 2979743 w 3887082"/>
                  <a:gd name="connsiteY51" fmla="*/ 247135 h 759058"/>
                  <a:gd name="connsiteX52" fmla="*/ 2926786 w 3887082"/>
                  <a:gd name="connsiteY52" fmla="*/ 247135 h 759058"/>
                  <a:gd name="connsiteX53" fmla="*/ 2926786 w 3887082"/>
                  <a:gd name="connsiteY53" fmla="*/ 257726 h 759058"/>
                  <a:gd name="connsiteX54" fmla="*/ 2877359 w 3887082"/>
                  <a:gd name="connsiteY54" fmla="*/ 257726 h 759058"/>
                  <a:gd name="connsiteX55" fmla="*/ 2877359 w 3887082"/>
                  <a:gd name="connsiteY55" fmla="*/ 264787 h 759058"/>
                  <a:gd name="connsiteX56" fmla="*/ 2852645 w 3887082"/>
                  <a:gd name="connsiteY56" fmla="*/ 264787 h 759058"/>
                  <a:gd name="connsiteX57" fmla="*/ 2849115 w 3887082"/>
                  <a:gd name="connsiteY57" fmla="*/ 278909 h 759058"/>
                  <a:gd name="connsiteX58" fmla="*/ 2827932 w 3887082"/>
                  <a:gd name="connsiteY58" fmla="*/ 278909 h 759058"/>
                  <a:gd name="connsiteX59" fmla="*/ 2827932 w 3887082"/>
                  <a:gd name="connsiteY59" fmla="*/ 285970 h 759058"/>
                  <a:gd name="connsiteX60" fmla="*/ 2796157 w 3887082"/>
                  <a:gd name="connsiteY60" fmla="*/ 285970 h 759058"/>
                  <a:gd name="connsiteX61" fmla="*/ 2796157 w 3887082"/>
                  <a:gd name="connsiteY61" fmla="*/ 296562 h 759058"/>
                  <a:gd name="connsiteX62" fmla="*/ 2764383 w 3887082"/>
                  <a:gd name="connsiteY62" fmla="*/ 296562 h 759058"/>
                  <a:gd name="connsiteX63" fmla="*/ 2764383 w 3887082"/>
                  <a:gd name="connsiteY63" fmla="*/ 300092 h 759058"/>
                  <a:gd name="connsiteX64" fmla="*/ 2718486 w 3887082"/>
                  <a:gd name="connsiteY64" fmla="*/ 300092 h 759058"/>
                  <a:gd name="connsiteX65" fmla="*/ 2640815 w 3887082"/>
                  <a:gd name="connsiteY65" fmla="*/ 303623 h 759058"/>
                  <a:gd name="connsiteX66" fmla="*/ 2640815 w 3887082"/>
                  <a:gd name="connsiteY66" fmla="*/ 310684 h 759058"/>
                  <a:gd name="connsiteX67" fmla="*/ 2612571 w 3887082"/>
                  <a:gd name="connsiteY67" fmla="*/ 310684 h 759058"/>
                  <a:gd name="connsiteX68" fmla="*/ 2591388 w 3887082"/>
                  <a:gd name="connsiteY68" fmla="*/ 314214 h 759058"/>
                  <a:gd name="connsiteX69" fmla="*/ 2591388 w 3887082"/>
                  <a:gd name="connsiteY69" fmla="*/ 314214 h 759058"/>
                  <a:gd name="connsiteX70" fmla="*/ 2591388 w 3887082"/>
                  <a:gd name="connsiteY70" fmla="*/ 314214 h 759058"/>
                  <a:gd name="connsiteX71" fmla="*/ 2594919 w 3887082"/>
                  <a:gd name="connsiteY71" fmla="*/ 321275 h 759058"/>
                  <a:gd name="connsiteX72" fmla="*/ 2513717 w 3887082"/>
                  <a:gd name="connsiteY72" fmla="*/ 321275 h 759058"/>
                  <a:gd name="connsiteX73" fmla="*/ 2513717 w 3887082"/>
                  <a:gd name="connsiteY73" fmla="*/ 335397 h 759058"/>
                  <a:gd name="connsiteX74" fmla="*/ 2460760 w 3887082"/>
                  <a:gd name="connsiteY74" fmla="*/ 335397 h 759058"/>
                  <a:gd name="connsiteX75" fmla="*/ 2460760 w 3887082"/>
                  <a:gd name="connsiteY75" fmla="*/ 342458 h 759058"/>
                  <a:gd name="connsiteX76" fmla="*/ 2432516 w 3887082"/>
                  <a:gd name="connsiteY76" fmla="*/ 342458 h 759058"/>
                  <a:gd name="connsiteX77" fmla="*/ 2432516 w 3887082"/>
                  <a:gd name="connsiteY77" fmla="*/ 349519 h 759058"/>
                  <a:gd name="connsiteX78" fmla="*/ 2383089 w 3887082"/>
                  <a:gd name="connsiteY78" fmla="*/ 349519 h 759058"/>
                  <a:gd name="connsiteX79" fmla="*/ 2379558 w 3887082"/>
                  <a:gd name="connsiteY79" fmla="*/ 353050 h 759058"/>
                  <a:gd name="connsiteX80" fmla="*/ 2333662 w 3887082"/>
                  <a:gd name="connsiteY80" fmla="*/ 353050 h 759058"/>
                  <a:gd name="connsiteX81" fmla="*/ 2333662 w 3887082"/>
                  <a:gd name="connsiteY81" fmla="*/ 360111 h 759058"/>
                  <a:gd name="connsiteX82" fmla="*/ 2308948 w 3887082"/>
                  <a:gd name="connsiteY82" fmla="*/ 360111 h 759058"/>
                  <a:gd name="connsiteX83" fmla="*/ 2308948 w 3887082"/>
                  <a:gd name="connsiteY83" fmla="*/ 370702 h 759058"/>
                  <a:gd name="connsiteX84" fmla="*/ 2280704 w 3887082"/>
                  <a:gd name="connsiteY84" fmla="*/ 370702 h 759058"/>
                  <a:gd name="connsiteX85" fmla="*/ 2259521 w 3887082"/>
                  <a:gd name="connsiteY85" fmla="*/ 370702 h 759058"/>
                  <a:gd name="connsiteX86" fmla="*/ 2259521 w 3887082"/>
                  <a:gd name="connsiteY86" fmla="*/ 377763 h 759058"/>
                  <a:gd name="connsiteX87" fmla="*/ 2231277 w 3887082"/>
                  <a:gd name="connsiteY87" fmla="*/ 377763 h 759058"/>
                  <a:gd name="connsiteX88" fmla="*/ 2231277 w 3887082"/>
                  <a:gd name="connsiteY88" fmla="*/ 384824 h 759058"/>
                  <a:gd name="connsiteX89" fmla="*/ 2174789 w 3887082"/>
                  <a:gd name="connsiteY89" fmla="*/ 388355 h 759058"/>
                  <a:gd name="connsiteX90" fmla="*/ 2150075 w 3887082"/>
                  <a:gd name="connsiteY90" fmla="*/ 388355 h 759058"/>
                  <a:gd name="connsiteX91" fmla="*/ 2150075 w 3887082"/>
                  <a:gd name="connsiteY91" fmla="*/ 395416 h 759058"/>
                  <a:gd name="connsiteX92" fmla="*/ 2125362 w 3887082"/>
                  <a:gd name="connsiteY92" fmla="*/ 395416 h 759058"/>
                  <a:gd name="connsiteX93" fmla="*/ 2125362 w 3887082"/>
                  <a:gd name="connsiteY93" fmla="*/ 395416 h 759058"/>
                  <a:gd name="connsiteX94" fmla="*/ 2100648 w 3887082"/>
                  <a:gd name="connsiteY94" fmla="*/ 398946 h 759058"/>
                  <a:gd name="connsiteX95" fmla="*/ 2100648 w 3887082"/>
                  <a:gd name="connsiteY95" fmla="*/ 402477 h 759058"/>
                  <a:gd name="connsiteX96" fmla="*/ 2072404 w 3887082"/>
                  <a:gd name="connsiteY96" fmla="*/ 402477 h 759058"/>
                  <a:gd name="connsiteX97" fmla="*/ 2044160 w 3887082"/>
                  <a:gd name="connsiteY97" fmla="*/ 406007 h 759058"/>
                  <a:gd name="connsiteX98" fmla="*/ 2044160 w 3887082"/>
                  <a:gd name="connsiteY98" fmla="*/ 413068 h 759058"/>
                  <a:gd name="connsiteX99" fmla="*/ 1970020 w 3887082"/>
                  <a:gd name="connsiteY99" fmla="*/ 413068 h 759058"/>
                  <a:gd name="connsiteX100" fmla="*/ 1970020 w 3887082"/>
                  <a:gd name="connsiteY100" fmla="*/ 420129 h 759058"/>
                  <a:gd name="connsiteX101" fmla="*/ 1941776 w 3887082"/>
                  <a:gd name="connsiteY101" fmla="*/ 420129 h 759058"/>
                  <a:gd name="connsiteX102" fmla="*/ 1941776 w 3887082"/>
                  <a:gd name="connsiteY102" fmla="*/ 423660 h 759058"/>
                  <a:gd name="connsiteX103" fmla="*/ 1917062 w 3887082"/>
                  <a:gd name="connsiteY103" fmla="*/ 423660 h 759058"/>
                  <a:gd name="connsiteX104" fmla="*/ 1917062 w 3887082"/>
                  <a:gd name="connsiteY104" fmla="*/ 434251 h 759058"/>
                  <a:gd name="connsiteX105" fmla="*/ 1892349 w 3887082"/>
                  <a:gd name="connsiteY105" fmla="*/ 434251 h 759058"/>
                  <a:gd name="connsiteX106" fmla="*/ 1892349 w 3887082"/>
                  <a:gd name="connsiteY106" fmla="*/ 441312 h 759058"/>
                  <a:gd name="connsiteX107" fmla="*/ 1782903 w 3887082"/>
                  <a:gd name="connsiteY107" fmla="*/ 441312 h 759058"/>
                  <a:gd name="connsiteX108" fmla="*/ 1782903 w 3887082"/>
                  <a:gd name="connsiteY108" fmla="*/ 451904 h 759058"/>
                  <a:gd name="connsiteX109" fmla="*/ 1761720 w 3887082"/>
                  <a:gd name="connsiteY109" fmla="*/ 451904 h 759058"/>
                  <a:gd name="connsiteX110" fmla="*/ 1761720 w 3887082"/>
                  <a:gd name="connsiteY110" fmla="*/ 458965 h 759058"/>
                  <a:gd name="connsiteX111" fmla="*/ 1733476 w 3887082"/>
                  <a:gd name="connsiteY111" fmla="*/ 458965 h 759058"/>
                  <a:gd name="connsiteX112" fmla="*/ 1733476 w 3887082"/>
                  <a:gd name="connsiteY112" fmla="*/ 462495 h 759058"/>
                  <a:gd name="connsiteX113" fmla="*/ 1687580 w 3887082"/>
                  <a:gd name="connsiteY113" fmla="*/ 462495 h 759058"/>
                  <a:gd name="connsiteX114" fmla="*/ 1687580 w 3887082"/>
                  <a:gd name="connsiteY114" fmla="*/ 466026 h 759058"/>
                  <a:gd name="connsiteX115" fmla="*/ 1627561 w 3887082"/>
                  <a:gd name="connsiteY115" fmla="*/ 466026 h 759058"/>
                  <a:gd name="connsiteX116" fmla="*/ 1627561 w 3887082"/>
                  <a:gd name="connsiteY116" fmla="*/ 469556 h 759058"/>
                  <a:gd name="connsiteX117" fmla="*/ 1609909 w 3887082"/>
                  <a:gd name="connsiteY117" fmla="*/ 469556 h 759058"/>
                  <a:gd name="connsiteX118" fmla="*/ 1609909 w 3887082"/>
                  <a:gd name="connsiteY118" fmla="*/ 476617 h 759058"/>
                  <a:gd name="connsiteX119" fmla="*/ 1581665 w 3887082"/>
                  <a:gd name="connsiteY119" fmla="*/ 476617 h 759058"/>
                  <a:gd name="connsiteX120" fmla="*/ 1581665 w 3887082"/>
                  <a:gd name="connsiteY120" fmla="*/ 480148 h 759058"/>
                  <a:gd name="connsiteX121" fmla="*/ 1528707 w 3887082"/>
                  <a:gd name="connsiteY121" fmla="*/ 480148 h 759058"/>
                  <a:gd name="connsiteX122" fmla="*/ 1528707 w 3887082"/>
                  <a:gd name="connsiteY122" fmla="*/ 490739 h 759058"/>
                  <a:gd name="connsiteX123" fmla="*/ 1503994 w 3887082"/>
                  <a:gd name="connsiteY123" fmla="*/ 490739 h 759058"/>
                  <a:gd name="connsiteX124" fmla="*/ 1454567 w 3887082"/>
                  <a:gd name="connsiteY124" fmla="*/ 490739 h 759058"/>
                  <a:gd name="connsiteX125" fmla="*/ 1454567 w 3887082"/>
                  <a:gd name="connsiteY125" fmla="*/ 494270 h 759058"/>
                  <a:gd name="connsiteX126" fmla="*/ 1376896 w 3887082"/>
                  <a:gd name="connsiteY126" fmla="*/ 494270 h 759058"/>
                  <a:gd name="connsiteX127" fmla="*/ 1376896 w 3887082"/>
                  <a:gd name="connsiteY127" fmla="*/ 497800 h 759058"/>
                  <a:gd name="connsiteX128" fmla="*/ 1299224 w 3887082"/>
                  <a:gd name="connsiteY128" fmla="*/ 497800 h 759058"/>
                  <a:gd name="connsiteX129" fmla="*/ 1299224 w 3887082"/>
                  <a:gd name="connsiteY129" fmla="*/ 501331 h 759058"/>
                  <a:gd name="connsiteX130" fmla="*/ 1249797 w 3887082"/>
                  <a:gd name="connsiteY130" fmla="*/ 497800 h 759058"/>
                  <a:gd name="connsiteX131" fmla="*/ 1242736 w 3887082"/>
                  <a:gd name="connsiteY131" fmla="*/ 501331 h 759058"/>
                  <a:gd name="connsiteX132" fmla="*/ 1242736 w 3887082"/>
                  <a:gd name="connsiteY132" fmla="*/ 504861 h 759058"/>
                  <a:gd name="connsiteX133" fmla="*/ 1214492 w 3887082"/>
                  <a:gd name="connsiteY133" fmla="*/ 504861 h 759058"/>
                  <a:gd name="connsiteX134" fmla="*/ 1214492 w 3887082"/>
                  <a:gd name="connsiteY134" fmla="*/ 508392 h 759058"/>
                  <a:gd name="connsiteX135" fmla="*/ 1193309 w 3887082"/>
                  <a:gd name="connsiteY135" fmla="*/ 508392 h 759058"/>
                  <a:gd name="connsiteX136" fmla="*/ 1193309 w 3887082"/>
                  <a:gd name="connsiteY136" fmla="*/ 515453 h 759058"/>
                  <a:gd name="connsiteX137" fmla="*/ 1168596 w 3887082"/>
                  <a:gd name="connsiteY137" fmla="*/ 515453 h 759058"/>
                  <a:gd name="connsiteX138" fmla="*/ 1168596 w 3887082"/>
                  <a:gd name="connsiteY138" fmla="*/ 518983 h 759058"/>
                  <a:gd name="connsiteX139" fmla="*/ 1115638 w 3887082"/>
                  <a:gd name="connsiteY139" fmla="*/ 522514 h 759058"/>
                  <a:gd name="connsiteX140" fmla="*/ 1115638 w 3887082"/>
                  <a:gd name="connsiteY140" fmla="*/ 526044 h 759058"/>
                  <a:gd name="connsiteX141" fmla="*/ 1087394 w 3887082"/>
                  <a:gd name="connsiteY141" fmla="*/ 526044 h 759058"/>
                  <a:gd name="connsiteX142" fmla="*/ 1087394 w 3887082"/>
                  <a:gd name="connsiteY142" fmla="*/ 529575 h 759058"/>
                  <a:gd name="connsiteX143" fmla="*/ 1037967 w 3887082"/>
                  <a:gd name="connsiteY143" fmla="*/ 529575 h 759058"/>
                  <a:gd name="connsiteX144" fmla="*/ 1037967 w 3887082"/>
                  <a:gd name="connsiteY144" fmla="*/ 536636 h 759058"/>
                  <a:gd name="connsiteX145" fmla="*/ 1009723 w 3887082"/>
                  <a:gd name="connsiteY145" fmla="*/ 536636 h 759058"/>
                  <a:gd name="connsiteX146" fmla="*/ 1009723 w 3887082"/>
                  <a:gd name="connsiteY146" fmla="*/ 543697 h 759058"/>
                  <a:gd name="connsiteX147" fmla="*/ 985010 w 3887082"/>
                  <a:gd name="connsiteY147" fmla="*/ 543697 h 759058"/>
                  <a:gd name="connsiteX148" fmla="*/ 985010 w 3887082"/>
                  <a:gd name="connsiteY148" fmla="*/ 547227 h 759058"/>
                  <a:gd name="connsiteX149" fmla="*/ 960296 w 3887082"/>
                  <a:gd name="connsiteY149" fmla="*/ 547227 h 759058"/>
                  <a:gd name="connsiteX150" fmla="*/ 960296 w 3887082"/>
                  <a:gd name="connsiteY150" fmla="*/ 554288 h 759058"/>
                  <a:gd name="connsiteX151" fmla="*/ 882625 w 3887082"/>
                  <a:gd name="connsiteY151" fmla="*/ 554288 h 759058"/>
                  <a:gd name="connsiteX152" fmla="*/ 882625 w 3887082"/>
                  <a:gd name="connsiteY152" fmla="*/ 564880 h 759058"/>
                  <a:gd name="connsiteX153" fmla="*/ 857912 w 3887082"/>
                  <a:gd name="connsiteY153" fmla="*/ 564880 h 759058"/>
                  <a:gd name="connsiteX154" fmla="*/ 857912 w 3887082"/>
                  <a:gd name="connsiteY154" fmla="*/ 571941 h 759058"/>
                  <a:gd name="connsiteX155" fmla="*/ 801424 w 3887082"/>
                  <a:gd name="connsiteY155" fmla="*/ 568411 h 759058"/>
                  <a:gd name="connsiteX156" fmla="*/ 801424 w 3887082"/>
                  <a:gd name="connsiteY156" fmla="*/ 575472 h 759058"/>
                  <a:gd name="connsiteX157" fmla="*/ 780241 w 3887082"/>
                  <a:gd name="connsiteY157" fmla="*/ 575472 h 759058"/>
                  <a:gd name="connsiteX158" fmla="*/ 780241 w 3887082"/>
                  <a:gd name="connsiteY158" fmla="*/ 582533 h 759058"/>
                  <a:gd name="connsiteX159" fmla="*/ 755527 w 3887082"/>
                  <a:gd name="connsiteY159" fmla="*/ 582533 h 759058"/>
                  <a:gd name="connsiteX160" fmla="*/ 755527 w 3887082"/>
                  <a:gd name="connsiteY160" fmla="*/ 589594 h 759058"/>
                  <a:gd name="connsiteX161" fmla="*/ 702570 w 3887082"/>
                  <a:gd name="connsiteY161" fmla="*/ 589594 h 759058"/>
                  <a:gd name="connsiteX162" fmla="*/ 702570 w 3887082"/>
                  <a:gd name="connsiteY162" fmla="*/ 600185 h 759058"/>
                  <a:gd name="connsiteX163" fmla="*/ 653143 w 3887082"/>
                  <a:gd name="connsiteY163" fmla="*/ 596655 h 759058"/>
                  <a:gd name="connsiteX164" fmla="*/ 653143 w 3887082"/>
                  <a:gd name="connsiteY164" fmla="*/ 596655 h 759058"/>
                  <a:gd name="connsiteX165" fmla="*/ 649612 w 3887082"/>
                  <a:gd name="connsiteY165" fmla="*/ 603716 h 759058"/>
                  <a:gd name="connsiteX166" fmla="*/ 621368 w 3887082"/>
                  <a:gd name="connsiteY166" fmla="*/ 603716 h 759058"/>
                  <a:gd name="connsiteX167" fmla="*/ 596655 w 3887082"/>
                  <a:gd name="connsiteY167" fmla="*/ 603716 h 759058"/>
                  <a:gd name="connsiteX168" fmla="*/ 596655 w 3887082"/>
                  <a:gd name="connsiteY168" fmla="*/ 607246 h 759058"/>
                  <a:gd name="connsiteX169" fmla="*/ 575472 w 3887082"/>
                  <a:gd name="connsiteY169" fmla="*/ 607246 h 759058"/>
                  <a:gd name="connsiteX170" fmla="*/ 575472 w 3887082"/>
                  <a:gd name="connsiteY170" fmla="*/ 617838 h 759058"/>
                  <a:gd name="connsiteX171" fmla="*/ 518984 w 3887082"/>
                  <a:gd name="connsiteY171" fmla="*/ 617838 h 759058"/>
                  <a:gd name="connsiteX172" fmla="*/ 518984 w 3887082"/>
                  <a:gd name="connsiteY172" fmla="*/ 624899 h 759058"/>
                  <a:gd name="connsiteX173" fmla="*/ 494270 w 3887082"/>
                  <a:gd name="connsiteY173" fmla="*/ 624899 h 759058"/>
                  <a:gd name="connsiteX174" fmla="*/ 494270 w 3887082"/>
                  <a:gd name="connsiteY174" fmla="*/ 639021 h 759058"/>
                  <a:gd name="connsiteX175" fmla="*/ 469557 w 3887082"/>
                  <a:gd name="connsiteY175" fmla="*/ 639021 h 759058"/>
                  <a:gd name="connsiteX176" fmla="*/ 469557 w 3887082"/>
                  <a:gd name="connsiteY176" fmla="*/ 646082 h 759058"/>
                  <a:gd name="connsiteX177" fmla="*/ 441313 w 3887082"/>
                  <a:gd name="connsiteY177" fmla="*/ 646082 h 759058"/>
                  <a:gd name="connsiteX178" fmla="*/ 441313 w 3887082"/>
                  <a:gd name="connsiteY178" fmla="*/ 663734 h 759058"/>
                  <a:gd name="connsiteX179" fmla="*/ 395416 w 3887082"/>
                  <a:gd name="connsiteY179" fmla="*/ 663734 h 759058"/>
                  <a:gd name="connsiteX180" fmla="*/ 395416 w 3887082"/>
                  <a:gd name="connsiteY180" fmla="*/ 667265 h 759058"/>
                  <a:gd name="connsiteX181" fmla="*/ 342458 w 3887082"/>
                  <a:gd name="connsiteY181" fmla="*/ 667265 h 759058"/>
                  <a:gd name="connsiteX182" fmla="*/ 342458 w 3887082"/>
                  <a:gd name="connsiteY182" fmla="*/ 681387 h 759058"/>
                  <a:gd name="connsiteX183" fmla="*/ 314214 w 3887082"/>
                  <a:gd name="connsiteY183" fmla="*/ 681387 h 759058"/>
                  <a:gd name="connsiteX184" fmla="*/ 314214 w 3887082"/>
                  <a:gd name="connsiteY184" fmla="*/ 688448 h 759058"/>
                  <a:gd name="connsiteX185" fmla="*/ 314214 w 3887082"/>
                  <a:gd name="connsiteY185" fmla="*/ 688448 h 759058"/>
                  <a:gd name="connsiteX186" fmla="*/ 285970 w 3887082"/>
                  <a:gd name="connsiteY186" fmla="*/ 684917 h 759058"/>
                  <a:gd name="connsiteX187" fmla="*/ 285970 w 3887082"/>
                  <a:gd name="connsiteY187" fmla="*/ 702570 h 759058"/>
                  <a:gd name="connsiteX188" fmla="*/ 264787 w 3887082"/>
                  <a:gd name="connsiteY188" fmla="*/ 702570 h 759058"/>
                  <a:gd name="connsiteX189" fmla="*/ 261257 w 3887082"/>
                  <a:gd name="connsiteY189" fmla="*/ 713161 h 759058"/>
                  <a:gd name="connsiteX190" fmla="*/ 233013 w 3887082"/>
                  <a:gd name="connsiteY190" fmla="*/ 716692 h 759058"/>
                  <a:gd name="connsiteX191" fmla="*/ 236543 w 3887082"/>
                  <a:gd name="connsiteY191" fmla="*/ 727283 h 759058"/>
                  <a:gd name="connsiteX192" fmla="*/ 211830 w 3887082"/>
                  <a:gd name="connsiteY192" fmla="*/ 727283 h 759058"/>
                  <a:gd name="connsiteX193" fmla="*/ 211830 w 3887082"/>
                  <a:gd name="connsiteY193" fmla="*/ 730814 h 759058"/>
                  <a:gd name="connsiteX194" fmla="*/ 183586 w 3887082"/>
                  <a:gd name="connsiteY194" fmla="*/ 730814 h 759058"/>
                  <a:gd name="connsiteX195" fmla="*/ 183586 w 3887082"/>
                  <a:gd name="connsiteY195" fmla="*/ 730814 h 759058"/>
                  <a:gd name="connsiteX196" fmla="*/ 134159 w 3887082"/>
                  <a:gd name="connsiteY196" fmla="*/ 737875 h 759058"/>
                  <a:gd name="connsiteX197" fmla="*/ 134159 w 3887082"/>
                  <a:gd name="connsiteY197" fmla="*/ 744936 h 759058"/>
                  <a:gd name="connsiteX198" fmla="*/ 109445 w 3887082"/>
                  <a:gd name="connsiteY198" fmla="*/ 744936 h 759058"/>
                  <a:gd name="connsiteX199" fmla="*/ 109445 w 3887082"/>
                  <a:gd name="connsiteY199" fmla="*/ 751997 h 759058"/>
                  <a:gd name="connsiteX200" fmla="*/ 31774 w 3887082"/>
                  <a:gd name="connsiteY200" fmla="*/ 751997 h 759058"/>
                  <a:gd name="connsiteX201" fmla="*/ 28244 w 3887082"/>
                  <a:gd name="connsiteY201" fmla="*/ 759058 h 759058"/>
                  <a:gd name="connsiteX202" fmla="*/ 0 w 3887082"/>
                  <a:gd name="connsiteY202" fmla="*/ 759058 h 75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87082" h="759058">
                    <a:moveTo>
                      <a:pt x="3887082" y="0"/>
                    </a:moveTo>
                    <a:lnTo>
                      <a:pt x="3675252" y="0"/>
                    </a:lnTo>
                    <a:lnTo>
                      <a:pt x="3675252" y="56488"/>
                    </a:lnTo>
                    <a:lnTo>
                      <a:pt x="3650539" y="56488"/>
                    </a:lnTo>
                    <a:lnTo>
                      <a:pt x="3650539" y="70610"/>
                    </a:lnTo>
                    <a:lnTo>
                      <a:pt x="3601112" y="70610"/>
                    </a:lnTo>
                    <a:lnTo>
                      <a:pt x="3601112" y="81201"/>
                    </a:lnTo>
                    <a:lnTo>
                      <a:pt x="3572868" y="81201"/>
                    </a:lnTo>
                    <a:lnTo>
                      <a:pt x="3572868" y="95323"/>
                    </a:lnTo>
                    <a:lnTo>
                      <a:pt x="3548154" y="95323"/>
                    </a:lnTo>
                    <a:lnTo>
                      <a:pt x="3548154" y="102384"/>
                    </a:lnTo>
                    <a:lnTo>
                      <a:pt x="3523441" y="102384"/>
                    </a:lnTo>
                    <a:lnTo>
                      <a:pt x="3519910" y="112976"/>
                    </a:lnTo>
                    <a:lnTo>
                      <a:pt x="3474014" y="112976"/>
                    </a:lnTo>
                    <a:lnTo>
                      <a:pt x="3442239" y="116506"/>
                    </a:lnTo>
                    <a:lnTo>
                      <a:pt x="3442239" y="127098"/>
                    </a:lnTo>
                    <a:lnTo>
                      <a:pt x="3417526" y="127098"/>
                    </a:lnTo>
                    <a:lnTo>
                      <a:pt x="3417526" y="130628"/>
                    </a:lnTo>
                    <a:lnTo>
                      <a:pt x="3389282" y="130628"/>
                    </a:lnTo>
                    <a:lnTo>
                      <a:pt x="3389282" y="141220"/>
                    </a:lnTo>
                    <a:lnTo>
                      <a:pt x="3364568" y="141220"/>
                    </a:lnTo>
                    <a:lnTo>
                      <a:pt x="3364568" y="151811"/>
                    </a:lnTo>
                    <a:lnTo>
                      <a:pt x="3339855" y="151811"/>
                    </a:lnTo>
                    <a:lnTo>
                      <a:pt x="3339855" y="158872"/>
                    </a:lnTo>
                    <a:lnTo>
                      <a:pt x="3315141" y="158872"/>
                    </a:lnTo>
                    <a:lnTo>
                      <a:pt x="3315141" y="165933"/>
                    </a:lnTo>
                    <a:lnTo>
                      <a:pt x="3290428" y="165933"/>
                    </a:lnTo>
                    <a:lnTo>
                      <a:pt x="3290428" y="176525"/>
                    </a:lnTo>
                    <a:lnTo>
                      <a:pt x="3262184" y="176525"/>
                    </a:lnTo>
                    <a:lnTo>
                      <a:pt x="3262184" y="180055"/>
                    </a:lnTo>
                    <a:lnTo>
                      <a:pt x="3237470" y="180055"/>
                    </a:lnTo>
                    <a:lnTo>
                      <a:pt x="3237470" y="183586"/>
                    </a:lnTo>
                    <a:lnTo>
                      <a:pt x="3237470" y="183586"/>
                    </a:lnTo>
                    <a:lnTo>
                      <a:pt x="3212757" y="183586"/>
                    </a:lnTo>
                    <a:lnTo>
                      <a:pt x="3212757" y="194177"/>
                    </a:lnTo>
                    <a:lnTo>
                      <a:pt x="3184513" y="194177"/>
                    </a:lnTo>
                    <a:lnTo>
                      <a:pt x="3184513" y="197708"/>
                    </a:lnTo>
                    <a:lnTo>
                      <a:pt x="3135085" y="197708"/>
                    </a:lnTo>
                    <a:lnTo>
                      <a:pt x="3135085" y="208299"/>
                    </a:lnTo>
                    <a:lnTo>
                      <a:pt x="3103311" y="208299"/>
                    </a:lnTo>
                    <a:lnTo>
                      <a:pt x="3103311" y="215360"/>
                    </a:lnTo>
                    <a:lnTo>
                      <a:pt x="3082128" y="215360"/>
                    </a:lnTo>
                    <a:lnTo>
                      <a:pt x="3082128" y="218891"/>
                    </a:lnTo>
                    <a:lnTo>
                      <a:pt x="3057414" y="218891"/>
                    </a:lnTo>
                    <a:lnTo>
                      <a:pt x="3057414" y="222421"/>
                    </a:lnTo>
                    <a:lnTo>
                      <a:pt x="3029170" y="222421"/>
                    </a:lnTo>
                    <a:lnTo>
                      <a:pt x="3029170" y="229482"/>
                    </a:lnTo>
                    <a:lnTo>
                      <a:pt x="3007987" y="229482"/>
                    </a:lnTo>
                    <a:lnTo>
                      <a:pt x="3007987" y="240074"/>
                    </a:lnTo>
                    <a:lnTo>
                      <a:pt x="2979743" y="240074"/>
                    </a:lnTo>
                    <a:lnTo>
                      <a:pt x="2979743" y="240074"/>
                    </a:lnTo>
                    <a:lnTo>
                      <a:pt x="2979743" y="247135"/>
                    </a:lnTo>
                    <a:lnTo>
                      <a:pt x="2926786" y="247135"/>
                    </a:lnTo>
                    <a:lnTo>
                      <a:pt x="2926786" y="257726"/>
                    </a:lnTo>
                    <a:lnTo>
                      <a:pt x="2877359" y="257726"/>
                    </a:lnTo>
                    <a:lnTo>
                      <a:pt x="2877359" y="264787"/>
                    </a:lnTo>
                    <a:lnTo>
                      <a:pt x="2852645" y="264787"/>
                    </a:lnTo>
                    <a:lnTo>
                      <a:pt x="2849115" y="278909"/>
                    </a:lnTo>
                    <a:lnTo>
                      <a:pt x="2827932" y="278909"/>
                    </a:lnTo>
                    <a:lnTo>
                      <a:pt x="2827932" y="285970"/>
                    </a:lnTo>
                    <a:lnTo>
                      <a:pt x="2796157" y="285970"/>
                    </a:lnTo>
                    <a:lnTo>
                      <a:pt x="2796157" y="296562"/>
                    </a:lnTo>
                    <a:lnTo>
                      <a:pt x="2764383" y="296562"/>
                    </a:lnTo>
                    <a:lnTo>
                      <a:pt x="2764383" y="300092"/>
                    </a:lnTo>
                    <a:lnTo>
                      <a:pt x="2718486" y="300092"/>
                    </a:lnTo>
                    <a:lnTo>
                      <a:pt x="2640815" y="303623"/>
                    </a:lnTo>
                    <a:lnTo>
                      <a:pt x="2640815" y="310684"/>
                    </a:lnTo>
                    <a:lnTo>
                      <a:pt x="2612571" y="310684"/>
                    </a:lnTo>
                    <a:lnTo>
                      <a:pt x="2591388" y="314214"/>
                    </a:lnTo>
                    <a:lnTo>
                      <a:pt x="2591388" y="314214"/>
                    </a:lnTo>
                    <a:lnTo>
                      <a:pt x="2591388" y="314214"/>
                    </a:lnTo>
                    <a:lnTo>
                      <a:pt x="2594919" y="321275"/>
                    </a:lnTo>
                    <a:lnTo>
                      <a:pt x="2513717" y="321275"/>
                    </a:lnTo>
                    <a:lnTo>
                      <a:pt x="2513717" y="335397"/>
                    </a:lnTo>
                    <a:lnTo>
                      <a:pt x="2460760" y="335397"/>
                    </a:lnTo>
                    <a:lnTo>
                      <a:pt x="2460760" y="342458"/>
                    </a:lnTo>
                    <a:lnTo>
                      <a:pt x="2432516" y="342458"/>
                    </a:lnTo>
                    <a:lnTo>
                      <a:pt x="2432516" y="349519"/>
                    </a:lnTo>
                    <a:lnTo>
                      <a:pt x="2383089" y="349519"/>
                    </a:lnTo>
                    <a:lnTo>
                      <a:pt x="2379558" y="353050"/>
                    </a:lnTo>
                    <a:lnTo>
                      <a:pt x="2333662" y="353050"/>
                    </a:lnTo>
                    <a:lnTo>
                      <a:pt x="2333662" y="360111"/>
                    </a:lnTo>
                    <a:lnTo>
                      <a:pt x="2308948" y="360111"/>
                    </a:lnTo>
                    <a:lnTo>
                      <a:pt x="2308948" y="370702"/>
                    </a:lnTo>
                    <a:lnTo>
                      <a:pt x="2280704" y="370702"/>
                    </a:lnTo>
                    <a:lnTo>
                      <a:pt x="2259521" y="370702"/>
                    </a:lnTo>
                    <a:lnTo>
                      <a:pt x="2259521" y="377763"/>
                    </a:lnTo>
                    <a:lnTo>
                      <a:pt x="2231277" y="377763"/>
                    </a:lnTo>
                    <a:lnTo>
                      <a:pt x="2231277" y="384824"/>
                    </a:lnTo>
                    <a:lnTo>
                      <a:pt x="2174789" y="388355"/>
                    </a:lnTo>
                    <a:lnTo>
                      <a:pt x="2150075" y="388355"/>
                    </a:lnTo>
                    <a:lnTo>
                      <a:pt x="2150075" y="395416"/>
                    </a:lnTo>
                    <a:lnTo>
                      <a:pt x="2125362" y="395416"/>
                    </a:lnTo>
                    <a:lnTo>
                      <a:pt x="2125362" y="395416"/>
                    </a:lnTo>
                    <a:lnTo>
                      <a:pt x="2100648" y="398946"/>
                    </a:lnTo>
                    <a:lnTo>
                      <a:pt x="2100648" y="402477"/>
                    </a:lnTo>
                    <a:lnTo>
                      <a:pt x="2072404" y="402477"/>
                    </a:lnTo>
                    <a:lnTo>
                      <a:pt x="2044160" y="406007"/>
                    </a:lnTo>
                    <a:lnTo>
                      <a:pt x="2044160" y="413068"/>
                    </a:lnTo>
                    <a:lnTo>
                      <a:pt x="1970020" y="413068"/>
                    </a:lnTo>
                    <a:lnTo>
                      <a:pt x="1970020" y="420129"/>
                    </a:lnTo>
                    <a:lnTo>
                      <a:pt x="1941776" y="420129"/>
                    </a:lnTo>
                    <a:lnTo>
                      <a:pt x="1941776" y="423660"/>
                    </a:lnTo>
                    <a:lnTo>
                      <a:pt x="1917062" y="423660"/>
                    </a:lnTo>
                    <a:lnTo>
                      <a:pt x="1917062" y="434251"/>
                    </a:lnTo>
                    <a:lnTo>
                      <a:pt x="1892349" y="434251"/>
                    </a:lnTo>
                    <a:lnTo>
                      <a:pt x="1892349" y="441312"/>
                    </a:lnTo>
                    <a:lnTo>
                      <a:pt x="1782903" y="441312"/>
                    </a:lnTo>
                    <a:lnTo>
                      <a:pt x="1782903" y="451904"/>
                    </a:lnTo>
                    <a:lnTo>
                      <a:pt x="1761720" y="451904"/>
                    </a:lnTo>
                    <a:lnTo>
                      <a:pt x="1761720" y="458965"/>
                    </a:lnTo>
                    <a:lnTo>
                      <a:pt x="1733476" y="458965"/>
                    </a:lnTo>
                    <a:lnTo>
                      <a:pt x="1733476" y="462495"/>
                    </a:lnTo>
                    <a:lnTo>
                      <a:pt x="1687580" y="462495"/>
                    </a:lnTo>
                    <a:lnTo>
                      <a:pt x="1687580" y="466026"/>
                    </a:lnTo>
                    <a:lnTo>
                      <a:pt x="1627561" y="466026"/>
                    </a:lnTo>
                    <a:lnTo>
                      <a:pt x="1627561" y="469556"/>
                    </a:lnTo>
                    <a:lnTo>
                      <a:pt x="1609909" y="469556"/>
                    </a:lnTo>
                    <a:lnTo>
                      <a:pt x="1609909" y="476617"/>
                    </a:lnTo>
                    <a:lnTo>
                      <a:pt x="1581665" y="476617"/>
                    </a:lnTo>
                    <a:lnTo>
                      <a:pt x="1581665" y="480148"/>
                    </a:lnTo>
                    <a:lnTo>
                      <a:pt x="1528707" y="480148"/>
                    </a:lnTo>
                    <a:lnTo>
                      <a:pt x="1528707" y="490739"/>
                    </a:lnTo>
                    <a:lnTo>
                      <a:pt x="1503994" y="490739"/>
                    </a:lnTo>
                    <a:lnTo>
                      <a:pt x="1454567" y="490739"/>
                    </a:lnTo>
                    <a:lnTo>
                      <a:pt x="1454567" y="494270"/>
                    </a:lnTo>
                    <a:lnTo>
                      <a:pt x="1376896" y="494270"/>
                    </a:lnTo>
                    <a:lnTo>
                      <a:pt x="1376896" y="497800"/>
                    </a:lnTo>
                    <a:lnTo>
                      <a:pt x="1299224" y="497800"/>
                    </a:lnTo>
                    <a:lnTo>
                      <a:pt x="1299224" y="501331"/>
                    </a:lnTo>
                    <a:lnTo>
                      <a:pt x="1249797" y="497800"/>
                    </a:lnTo>
                    <a:lnTo>
                      <a:pt x="1242736" y="501331"/>
                    </a:lnTo>
                    <a:lnTo>
                      <a:pt x="1242736" y="504861"/>
                    </a:lnTo>
                    <a:lnTo>
                      <a:pt x="1214492" y="504861"/>
                    </a:lnTo>
                    <a:lnTo>
                      <a:pt x="1214492" y="508392"/>
                    </a:lnTo>
                    <a:lnTo>
                      <a:pt x="1193309" y="508392"/>
                    </a:lnTo>
                    <a:lnTo>
                      <a:pt x="1193309" y="515453"/>
                    </a:lnTo>
                    <a:lnTo>
                      <a:pt x="1168596" y="515453"/>
                    </a:lnTo>
                    <a:lnTo>
                      <a:pt x="1168596" y="518983"/>
                    </a:lnTo>
                    <a:lnTo>
                      <a:pt x="1115638" y="522514"/>
                    </a:lnTo>
                    <a:lnTo>
                      <a:pt x="1115638" y="526044"/>
                    </a:lnTo>
                    <a:lnTo>
                      <a:pt x="1087394" y="526044"/>
                    </a:lnTo>
                    <a:lnTo>
                      <a:pt x="1087394" y="529575"/>
                    </a:lnTo>
                    <a:lnTo>
                      <a:pt x="1037967" y="529575"/>
                    </a:lnTo>
                    <a:lnTo>
                      <a:pt x="1037967" y="536636"/>
                    </a:lnTo>
                    <a:lnTo>
                      <a:pt x="1009723" y="536636"/>
                    </a:lnTo>
                    <a:lnTo>
                      <a:pt x="1009723" y="543697"/>
                    </a:lnTo>
                    <a:lnTo>
                      <a:pt x="985010" y="543697"/>
                    </a:lnTo>
                    <a:lnTo>
                      <a:pt x="985010" y="547227"/>
                    </a:lnTo>
                    <a:lnTo>
                      <a:pt x="960296" y="547227"/>
                    </a:lnTo>
                    <a:lnTo>
                      <a:pt x="960296" y="554288"/>
                    </a:lnTo>
                    <a:lnTo>
                      <a:pt x="882625" y="554288"/>
                    </a:lnTo>
                    <a:lnTo>
                      <a:pt x="882625" y="564880"/>
                    </a:lnTo>
                    <a:lnTo>
                      <a:pt x="857912" y="564880"/>
                    </a:lnTo>
                    <a:lnTo>
                      <a:pt x="857912" y="571941"/>
                    </a:lnTo>
                    <a:lnTo>
                      <a:pt x="801424" y="568411"/>
                    </a:lnTo>
                    <a:lnTo>
                      <a:pt x="801424" y="575472"/>
                    </a:lnTo>
                    <a:lnTo>
                      <a:pt x="780241" y="575472"/>
                    </a:lnTo>
                    <a:lnTo>
                      <a:pt x="780241" y="582533"/>
                    </a:lnTo>
                    <a:lnTo>
                      <a:pt x="755527" y="582533"/>
                    </a:lnTo>
                    <a:lnTo>
                      <a:pt x="755527" y="589594"/>
                    </a:lnTo>
                    <a:lnTo>
                      <a:pt x="702570" y="589594"/>
                    </a:lnTo>
                    <a:lnTo>
                      <a:pt x="702570" y="600185"/>
                    </a:lnTo>
                    <a:lnTo>
                      <a:pt x="653143" y="596655"/>
                    </a:lnTo>
                    <a:lnTo>
                      <a:pt x="653143" y="596655"/>
                    </a:lnTo>
                    <a:lnTo>
                      <a:pt x="649612" y="603716"/>
                    </a:lnTo>
                    <a:lnTo>
                      <a:pt x="621368" y="603716"/>
                    </a:lnTo>
                    <a:lnTo>
                      <a:pt x="596655" y="603716"/>
                    </a:lnTo>
                    <a:lnTo>
                      <a:pt x="596655" y="607246"/>
                    </a:lnTo>
                    <a:lnTo>
                      <a:pt x="575472" y="607246"/>
                    </a:lnTo>
                    <a:lnTo>
                      <a:pt x="575472" y="617838"/>
                    </a:lnTo>
                    <a:lnTo>
                      <a:pt x="518984" y="617838"/>
                    </a:lnTo>
                    <a:lnTo>
                      <a:pt x="518984" y="624899"/>
                    </a:lnTo>
                    <a:lnTo>
                      <a:pt x="494270" y="624899"/>
                    </a:lnTo>
                    <a:lnTo>
                      <a:pt x="494270" y="639021"/>
                    </a:lnTo>
                    <a:lnTo>
                      <a:pt x="469557" y="639021"/>
                    </a:lnTo>
                    <a:lnTo>
                      <a:pt x="469557" y="646082"/>
                    </a:lnTo>
                    <a:lnTo>
                      <a:pt x="441313" y="646082"/>
                    </a:lnTo>
                    <a:lnTo>
                      <a:pt x="441313" y="663734"/>
                    </a:lnTo>
                    <a:lnTo>
                      <a:pt x="395416" y="663734"/>
                    </a:lnTo>
                    <a:lnTo>
                      <a:pt x="395416" y="667265"/>
                    </a:lnTo>
                    <a:lnTo>
                      <a:pt x="342458" y="667265"/>
                    </a:lnTo>
                    <a:lnTo>
                      <a:pt x="342458" y="681387"/>
                    </a:lnTo>
                    <a:lnTo>
                      <a:pt x="314214" y="681387"/>
                    </a:lnTo>
                    <a:lnTo>
                      <a:pt x="314214" y="688448"/>
                    </a:lnTo>
                    <a:lnTo>
                      <a:pt x="314214" y="688448"/>
                    </a:lnTo>
                    <a:lnTo>
                      <a:pt x="285970" y="684917"/>
                    </a:lnTo>
                    <a:lnTo>
                      <a:pt x="285970" y="702570"/>
                    </a:lnTo>
                    <a:lnTo>
                      <a:pt x="264787" y="702570"/>
                    </a:lnTo>
                    <a:lnTo>
                      <a:pt x="261257" y="713161"/>
                    </a:lnTo>
                    <a:lnTo>
                      <a:pt x="233013" y="716692"/>
                    </a:lnTo>
                    <a:lnTo>
                      <a:pt x="236543" y="727283"/>
                    </a:lnTo>
                    <a:lnTo>
                      <a:pt x="211830" y="727283"/>
                    </a:lnTo>
                    <a:lnTo>
                      <a:pt x="211830" y="730814"/>
                    </a:lnTo>
                    <a:lnTo>
                      <a:pt x="183586" y="730814"/>
                    </a:lnTo>
                    <a:lnTo>
                      <a:pt x="183586" y="730814"/>
                    </a:lnTo>
                    <a:lnTo>
                      <a:pt x="134159" y="737875"/>
                    </a:lnTo>
                    <a:lnTo>
                      <a:pt x="134159" y="744936"/>
                    </a:lnTo>
                    <a:lnTo>
                      <a:pt x="109445" y="744936"/>
                    </a:lnTo>
                    <a:lnTo>
                      <a:pt x="109445" y="751997"/>
                    </a:lnTo>
                    <a:lnTo>
                      <a:pt x="31774" y="751997"/>
                    </a:lnTo>
                    <a:lnTo>
                      <a:pt x="28244" y="759058"/>
                    </a:lnTo>
                    <a:lnTo>
                      <a:pt x="0" y="759058"/>
                    </a:lnTo>
                  </a:path>
                </a:pathLst>
              </a:custGeom>
              <a:ln>
                <a:solidFill>
                  <a:srgbClr val="81B838"/>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GB" dirty="0">
                  <a:solidFill>
                    <a:srgbClr val="444492"/>
                  </a:solidFill>
                </a:endParaRPr>
              </a:p>
            </p:txBody>
          </p:sp>
        </p:grpSp>
      </p:grpSp>
      <p:cxnSp>
        <p:nvCxnSpPr>
          <p:cNvPr id="128" name="Straight Connector 203"/>
          <p:cNvCxnSpPr>
            <a:cxnSpLocks noChangeShapeType="1"/>
          </p:cNvCxnSpPr>
          <p:nvPr/>
        </p:nvCxnSpPr>
        <p:spPr bwMode="auto">
          <a:xfrm>
            <a:off x="5755473" y="2536112"/>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29" name="Straight Connector 205"/>
          <p:cNvCxnSpPr>
            <a:cxnSpLocks noChangeShapeType="1"/>
          </p:cNvCxnSpPr>
          <p:nvPr/>
        </p:nvCxnSpPr>
        <p:spPr bwMode="auto">
          <a:xfrm>
            <a:off x="5760235" y="2909580"/>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0" name="Straight Connector 204"/>
          <p:cNvCxnSpPr>
            <a:cxnSpLocks noChangeShapeType="1"/>
          </p:cNvCxnSpPr>
          <p:nvPr/>
        </p:nvCxnSpPr>
        <p:spPr bwMode="auto">
          <a:xfrm>
            <a:off x="5755473" y="1032709"/>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1" name="Straight Connector 204"/>
          <p:cNvCxnSpPr>
            <a:cxnSpLocks noChangeShapeType="1"/>
          </p:cNvCxnSpPr>
          <p:nvPr/>
        </p:nvCxnSpPr>
        <p:spPr bwMode="auto">
          <a:xfrm>
            <a:off x="5755473" y="1408559"/>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2" name="Straight Connector 204"/>
          <p:cNvCxnSpPr>
            <a:cxnSpLocks noChangeShapeType="1"/>
          </p:cNvCxnSpPr>
          <p:nvPr/>
        </p:nvCxnSpPr>
        <p:spPr bwMode="auto">
          <a:xfrm>
            <a:off x="5755473" y="1784410"/>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3" name="Straight Connector 204"/>
          <p:cNvCxnSpPr>
            <a:cxnSpLocks noChangeShapeType="1"/>
          </p:cNvCxnSpPr>
          <p:nvPr/>
        </p:nvCxnSpPr>
        <p:spPr bwMode="auto">
          <a:xfrm>
            <a:off x="5755473" y="2160261"/>
            <a:ext cx="46135"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4" name="Straight Connector 4"/>
          <p:cNvCxnSpPr>
            <a:cxnSpLocks noChangeShapeType="1"/>
          </p:cNvCxnSpPr>
          <p:nvPr/>
        </p:nvCxnSpPr>
        <p:spPr bwMode="auto">
          <a:xfrm>
            <a:off x="6124769" y="2925919"/>
            <a:ext cx="0" cy="34253"/>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5" name="Straight Connector 184"/>
          <p:cNvCxnSpPr>
            <a:cxnSpLocks noChangeShapeType="1"/>
          </p:cNvCxnSpPr>
          <p:nvPr/>
        </p:nvCxnSpPr>
        <p:spPr bwMode="auto">
          <a:xfrm>
            <a:off x="5803818" y="2929042"/>
            <a:ext cx="0" cy="34253"/>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6" name="Straight Connector 185"/>
          <p:cNvCxnSpPr>
            <a:cxnSpLocks noChangeShapeType="1"/>
          </p:cNvCxnSpPr>
          <p:nvPr/>
        </p:nvCxnSpPr>
        <p:spPr bwMode="auto">
          <a:xfrm>
            <a:off x="6439568" y="2925919"/>
            <a:ext cx="0" cy="33111"/>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7" name="Straight Connector 186"/>
          <p:cNvCxnSpPr>
            <a:cxnSpLocks noChangeShapeType="1"/>
          </p:cNvCxnSpPr>
          <p:nvPr/>
        </p:nvCxnSpPr>
        <p:spPr bwMode="auto">
          <a:xfrm>
            <a:off x="6754367" y="2925919"/>
            <a:ext cx="0" cy="34253"/>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8" name="Straight Connector 187"/>
          <p:cNvCxnSpPr>
            <a:cxnSpLocks noChangeShapeType="1"/>
          </p:cNvCxnSpPr>
          <p:nvPr/>
        </p:nvCxnSpPr>
        <p:spPr bwMode="auto">
          <a:xfrm>
            <a:off x="7069166" y="2925919"/>
            <a:ext cx="0" cy="33112"/>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39" name="Straight Connector 188"/>
          <p:cNvCxnSpPr>
            <a:cxnSpLocks noChangeShapeType="1"/>
          </p:cNvCxnSpPr>
          <p:nvPr/>
        </p:nvCxnSpPr>
        <p:spPr bwMode="auto">
          <a:xfrm>
            <a:off x="7698764" y="2925919"/>
            <a:ext cx="0" cy="33112"/>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40" name="Straight Connector 189"/>
          <p:cNvCxnSpPr>
            <a:cxnSpLocks noChangeShapeType="1"/>
          </p:cNvCxnSpPr>
          <p:nvPr/>
        </p:nvCxnSpPr>
        <p:spPr bwMode="auto">
          <a:xfrm>
            <a:off x="7383965" y="2925919"/>
            <a:ext cx="0" cy="33112"/>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41" name="Straight Connector 188"/>
          <p:cNvCxnSpPr>
            <a:cxnSpLocks noChangeShapeType="1"/>
          </p:cNvCxnSpPr>
          <p:nvPr/>
        </p:nvCxnSpPr>
        <p:spPr bwMode="auto">
          <a:xfrm>
            <a:off x="8006720" y="2928300"/>
            <a:ext cx="0" cy="33112"/>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sp>
        <p:nvSpPr>
          <p:cNvPr id="142" name="Freeform 2"/>
          <p:cNvSpPr>
            <a:spLocks/>
          </p:cNvSpPr>
          <p:nvPr/>
        </p:nvSpPr>
        <p:spPr bwMode="auto">
          <a:xfrm>
            <a:off x="5802353" y="1034202"/>
            <a:ext cx="2203979" cy="1877222"/>
          </a:xfrm>
          <a:custGeom>
            <a:avLst/>
            <a:gdLst/>
            <a:ahLst/>
            <a:cxnLst>
              <a:cxn ang="0">
                <a:pos x="0" y="0"/>
              </a:cxn>
              <a:cxn ang="0">
                <a:pos x="0" y="2714"/>
              </a:cxn>
              <a:cxn ang="0">
                <a:pos x="3303" y="2714"/>
              </a:cxn>
            </a:cxnLst>
            <a:rect l="0" t="0" r="r" b="b"/>
            <a:pathLst>
              <a:path w="3303" h="2714">
                <a:moveTo>
                  <a:pt x="0" y="0"/>
                </a:moveTo>
                <a:lnTo>
                  <a:pt x="0" y="2714"/>
                </a:lnTo>
                <a:lnTo>
                  <a:pt x="3303" y="2714"/>
                </a:lnTo>
              </a:path>
            </a:pathLst>
          </a:custGeom>
          <a:noFill/>
          <a:ln w="19050" cap="sq">
            <a:solidFill>
              <a:schemeClr val="accent4"/>
            </a:solidFill>
            <a:prstDash val="solid"/>
            <a:miter lim="800000"/>
            <a:headEnd/>
            <a:tailEnd/>
          </a:ln>
        </p:spPr>
        <p:txBody>
          <a:bodyPr/>
          <a:lstStyle/>
          <a:p>
            <a:pPr>
              <a:defRPr/>
            </a:pPr>
            <a:endParaRPr lang="en-US" kern="0" dirty="0">
              <a:solidFill>
                <a:srgbClr val="4D4D4F"/>
              </a:solidFill>
              <a:ea typeface="ＭＳ Ｐゴシック" charset="0"/>
              <a:cs typeface="Arial" charset="0"/>
            </a:endParaRPr>
          </a:p>
        </p:txBody>
      </p:sp>
      <p:sp>
        <p:nvSpPr>
          <p:cNvPr id="143" name="Freeform 26"/>
          <p:cNvSpPr>
            <a:spLocks/>
          </p:cNvSpPr>
          <p:nvPr/>
        </p:nvSpPr>
        <p:spPr bwMode="auto">
          <a:xfrm>
            <a:off x="5807188" y="4910770"/>
            <a:ext cx="2073509" cy="413791"/>
          </a:xfrm>
          <a:custGeom>
            <a:avLst/>
            <a:gdLst>
              <a:gd name="T0" fmla="*/ 78 w 2022"/>
              <a:gd name="T1" fmla="*/ 370 h 374"/>
              <a:gd name="T2" fmla="*/ 138 w 2022"/>
              <a:gd name="T3" fmla="*/ 364 h 374"/>
              <a:gd name="T4" fmla="*/ 170 w 2022"/>
              <a:gd name="T5" fmla="*/ 356 h 374"/>
              <a:gd name="T6" fmla="*/ 222 w 2022"/>
              <a:gd name="T7" fmla="*/ 350 h 374"/>
              <a:gd name="T8" fmla="*/ 234 w 2022"/>
              <a:gd name="T9" fmla="*/ 342 h 374"/>
              <a:gd name="T10" fmla="*/ 284 w 2022"/>
              <a:gd name="T11" fmla="*/ 334 h 374"/>
              <a:gd name="T12" fmla="*/ 308 w 2022"/>
              <a:gd name="T13" fmla="*/ 330 h 374"/>
              <a:gd name="T14" fmla="*/ 392 w 2022"/>
              <a:gd name="T15" fmla="*/ 324 h 374"/>
              <a:gd name="T16" fmla="*/ 402 w 2022"/>
              <a:gd name="T17" fmla="*/ 314 h 374"/>
              <a:gd name="T18" fmla="*/ 462 w 2022"/>
              <a:gd name="T19" fmla="*/ 310 h 374"/>
              <a:gd name="T20" fmla="*/ 470 w 2022"/>
              <a:gd name="T21" fmla="*/ 302 h 374"/>
              <a:gd name="T22" fmla="*/ 526 w 2022"/>
              <a:gd name="T23" fmla="*/ 298 h 374"/>
              <a:gd name="T24" fmla="*/ 542 w 2022"/>
              <a:gd name="T25" fmla="*/ 288 h 374"/>
              <a:gd name="T26" fmla="*/ 580 w 2022"/>
              <a:gd name="T27" fmla="*/ 284 h 374"/>
              <a:gd name="T28" fmla="*/ 604 w 2022"/>
              <a:gd name="T29" fmla="*/ 270 h 374"/>
              <a:gd name="T30" fmla="*/ 626 w 2022"/>
              <a:gd name="T31" fmla="*/ 258 h 374"/>
              <a:gd name="T32" fmla="*/ 634 w 2022"/>
              <a:gd name="T33" fmla="*/ 252 h 374"/>
              <a:gd name="T34" fmla="*/ 692 w 2022"/>
              <a:gd name="T35" fmla="*/ 248 h 374"/>
              <a:gd name="T36" fmla="*/ 738 w 2022"/>
              <a:gd name="T37" fmla="*/ 238 h 374"/>
              <a:gd name="T38" fmla="*/ 780 w 2022"/>
              <a:gd name="T39" fmla="*/ 234 h 374"/>
              <a:gd name="T40" fmla="*/ 798 w 2022"/>
              <a:gd name="T41" fmla="*/ 224 h 374"/>
              <a:gd name="T42" fmla="*/ 846 w 2022"/>
              <a:gd name="T43" fmla="*/ 222 h 374"/>
              <a:gd name="T44" fmla="*/ 854 w 2022"/>
              <a:gd name="T45" fmla="*/ 212 h 374"/>
              <a:gd name="T46" fmla="*/ 890 w 2022"/>
              <a:gd name="T47" fmla="*/ 208 h 374"/>
              <a:gd name="T48" fmla="*/ 900 w 2022"/>
              <a:gd name="T49" fmla="*/ 198 h 374"/>
              <a:gd name="T50" fmla="*/ 1166 w 2022"/>
              <a:gd name="T51" fmla="*/ 192 h 374"/>
              <a:gd name="T52" fmla="*/ 1216 w 2022"/>
              <a:gd name="T53" fmla="*/ 184 h 374"/>
              <a:gd name="T54" fmla="*/ 1270 w 2022"/>
              <a:gd name="T55" fmla="*/ 180 h 374"/>
              <a:gd name="T56" fmla="*/ 1296 w 2022"/>
              <a:gd name="T57" fmla="*/ 170 h 374"/>
              <a:gd name="T58" fmla="*/ 1340 w 2022"/>
              <a:gd name="T59" fmla="*/ 166 h 374"/>
              <a:gd name="T60" fmla="*/ 1366 w 2022"/>
              <a:gd name="T61" fmla="*/ 158 h 374"/>
              <a:gd name="T62" fmla="*/ 1392 w 2022"/>
              <a:gd name="T63" fmla="*/ 152 h 374"/>
              <a:gd name="T64" fmla="*/ 1422 w 2022"/>
              <a:gd name="T65" fmla="*/ 144 h 374"/>
              <a:gd name="T66" fmla="*/ 1440 w 2022"/>
              <a:gd name="T67" fmla="*/ 140 h 374"/>
              <a:gd name="T68" fmla="*/ 1550 w 2022"/>
              <a:gd name="T69" fmla="*/ 130 h 374"/>
              <a:gd name="T70" fmla="*/ 1582 w 2022"/>
              <a:gd name="T71" fmla="*/ 126 h 374"/>
              <a:gd name="T72" fmla="*/ 1604 w 2022"/>
              <a:gd name="T73" fmla="*/ 112 h 374"/>
              <a:gd name="T74" fmla="*/ 1656 w 2022"/>
              <a:gd name="T75" fmla="*/ 108 h 374"/>
              <a:gd name="T76" fmla="*/ 1660 w 2022"/>
              <a:gd name="T77" fmla="*/ 98 h 374"/>
              <a:gd name="T78" fmla="*/ 1692 w 2022"/>
              <a:gd name="T79" fmla="*/ 90 h 374"/>
              <a:gd name="T80" fmla="*/ 1704 w 2022"/>
              <a:gd name="T81" fmla="*/ 76 h 374"/>
              <a:gd name="T82" fmla="*/ 1804 w 2022"/>
              <a:gd name="T83" fmla="*/ 72 h 374"/>
              <a:gd name="T84" fmla="*/ 1840 w 2022"/>
              <a:gd name="T85" fmla="*/ 64 h 374"/>
              <a:gd name="T86" fmla="*/ 1872 w 2022"/>
              <a:gd name="T87" fmla="*/ 58 h 374"/>
              <a:gd name="T88" fmla="*/ 1880 w 2022"/>
              <a:gd name="T89" fmla="*/ 48 h 374"/>
              <a:gd name="T90" fmla="*/ 1920 w 2022"/>
              <a:gd name="T91" fmla="*/ 40 h 374"/>
              <a:gd name="T92" fmla="*/ 1934 w 2022"/>
              <a:gd name="T93" fmla="*/ 30 h 374"/>
              <a:gd name="T94" fmla="*/ 1976 w 2022"/>
              <a:gd name="T95" fmla="*/ 26 h 374"/>
              <a:gd name="T96" fmla="*/ 1988 w 2022"/>
              <a:gd name="T97" fmla="*/ 8 h 374"/>
              <a:gd name="T98" fmla="*/ 2012 w 2022"/>
              <a:gd name="T99" fmla="*/ 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2" h="374">
                <a:moveTo>
                  <a:pt x="0" y="374"/>
                </a:moveTo>
                <a:lnTo>
                  <a:pt x="78" y="374"/>
                </a:lnTo>
                <a:lnTo>
                  <a:pt x="78" y="370"/>
                </a:lnTo>
                <a:lnTo>
                  <a:pt x="130" y="370"/>
                </a:lnTo>
                <a:lnTo>
                  <a:pt x="130" y="364"/>
                </a:lnTo>
                <a:lnTo>
                  <a:pt x="138" y="364"/>
                </a:lnTo>
                <a:lnTo>
                  <a:pt x="138" y="360"/>
                </a:lnTo>
                <a:lnTo>
                  <a:pt x="170" y="360"/>
                </a:lnTo>
                <a:lnTo>
                  <a:pt x="170" y="356"/>
                </a:lnTo>
                <a:lnTo>
                  <a:pt x="186" y="356"/>
                </a:lnTo>
                <a:lnTo>
                  <a:pt x="186" y="350"/>
                </a:lnTo>
                <a:lnTo>
                  <a:pt x="222" y="350"/>
                </a:lnTo>
                <a:lnTo>
                  <a:pt x="222" y="346"/>
                </a:lnTo>
                <a:lnTo>
                  <a:pt x="234" y="346"/>
                </a:lnTo>
                <a:lnTo>
                  <a:pt x="234" y="342"/>
                </a:lnTo>
                <a:lnTo>
                  <a:pt x="240" y="342"/>
                </a:lnTo>
                <a:lnTo>
                  <a:pt x="240" y="334"/>
                </a:lnTo>
                <a:lnTo>
                  <a:pt x="284" y="334"/>
                </a:lnTo>
                <a:lnTo>
                  <a:pt x="284" y="334"/>
                </a:lnTo>
                <a:lnTo>
                  <a:pt x="308" y="334"/>
                </a:lnTo>
                <a:lnTo>
                  <a:pt x="308" y="330"/>
                </a:lnTo>
                <a:lnTo>
                  <a:pt x="330" y="330"/>
                </a:lnTo>
                <a:lnTo>
                  <a:pt x="330" y="324"/>
                </a:lnTo>
                <a:lnTo>
                  <a:pt x="392" y="324"/>
                </a:lnTo>
                <a:lnTo>
                  <a:pt x="392" y="320"/>
                </a:lnTo>
                <a:lnTo>
                  <a:pt x="402" y="320"/>
                </a:lnTo>
                <a:lnTo>
                  <a:pt x="402" y="314"/>
                </a:lnTo>
                <a:lnTo>
                  <a:pt x="450" y="314"/>
                </a:lnTo>
                <a:lnTo>
                  <a:pt x="450" y="310"/>
                </a:lnTo>
                <a:lnTo>
                  <a:pt x="462" y="310"/>
                </a:lnTo>
                <a:lnTo>
                  <a:pt x="462" y="306"/>
                </a:lnTo>
                <a:lnTo>
                  <a:pt x="470" y="306"/>
                </a:lnTo>
                <a:lnTo>
                  <a:pt x="470" y="302"/>
                </a:lnTo>
                <a:lnTo>
                  <a:pt x="518" y="302"/>
                </a:lnTo>
                <a:lnTo>
                  <a:pt x="518" y="298"/>
                </a:lnTo>
                <a:lnTo>
                  <a:pt x="526" y="298"/>
                </a:lnTo>
                <a:lnTo>
                  <a:pt x="526" y="292"/>
                </a:lnTo>
                <a:lnTo>
                  <a:pt x="542" y="292"/>
                </a:lnTo>
                <a:lnTo>
                  <a:pt x="542" y="288"/>
                </a:lnTo>
                <a:lnTo>
                  <a:pt x="552" y="288"/>
                </a:lnTo>
                <a:lnTo>
                  <a:pt x="552" y="284"/>
                </a:lnTo>
                <a:lnTo>
                  <a:pt x="580" y="284"/>
                </a:lnTo>
                <a:lnTo>
                  <a:pt x="580" y="280"/>
                </a:lnTo>
                <a:lnTo>
                  <a:pt x="604" y="280"/>
                </a:lnTo>
                <a:lnTo>
                  <a:pt x="604" y="270"/>
                </a:lnTo>
                <a:lnTo>
                  <a:pt x="616" y="270"/>
                </a:lnTo>
                <a:lnTo>
                  <a:pt x="616" y="258"/>
                </a:lnTo>
                <a:lnTo>
                  <a:pt x="626" y="258"/>
                </a:lnTo>
                <a:lnTo>
                  <a:pt x="626" y="254"/>
                </a:lnTo>
                <a:lnTo>
                  <a:pt x="634" y="254"/>
                </a:lnTo>
                <a:lnTo>
                  <a:pt x="634" y="252"/>
                </a:lnTo>
                <a:lnTo>
                  <a:pt x="656" y="252"/>
                </a:lnTo>
                <a:lnTo>
                  <a:pt x="656" y="248"/>
                </a:lnTo>
                <a:lnTo>
                  <a:pt x="692" y="248"/>
                </a:lnTo>
                <a:lnTo>
                  <a:pt x="692" y="244"/>
                </a:lnTo>
                <a:lnTo>
                  <a:pt x="738" y="244"/>
                </a:lnTo>
                <a:lnTo>
                  <a:pt x="738" y="238"/>
                </a:lnTo>
                <a:lnTo>
                  <a:pt x="748" y="238"/>
                </a:lnTo>
                <a:lnTo>
                  <a:pt x="748" y="234"/>
                </a:lnTo>
                <a:lnTo>
                  <a:pt x="780" y="234"/>
                </a:lnTo>
                <a:lnTo>
                  <a:pt x="780" y="230"/>
                </a:lnTo>
                <a:lnTo>
                  <a:pt x="798" y="230"/>
                </a:lnTo>
                <a:lnTo>
                  <a:pt x="798" y="224"/>
                </a:lnTo>
                <a:lnTo>
                  <a:pt x="810" y="224"/>
                </a:lnTo>
                <a:lnTo>
                  <a:pt x="810" y="222"/>
                </a:lnTo>
                <a:lnTo>
                  <a:pt x="846" y="222"/>
                </a:lnTo>
                <a:lnTo>
                  <a:pt x="846" y="216"/>
                </a:lnTo>
                <a:lnTo>
                  <a:pt x="854" y="216"/>
                </a:lnTo>
                <a:lnTo>
                  <a:pt x="854" y="212"/>
                </a:lnTo>
                <a:lnTo>
                  <a:pt x="878" y="212"/>
                </a:lnTo>
                <a:lnTo>
                  <a:pt x="878" y="208"/>
                </a:lnTo>
                <a:lnTo>
                  <a:pt x="890" y="208"/>
                </a:lnTo>
                <a:lnTo>
                  <a:pt x="890" y="202"/>
                </a:lnTo>
                <a:lnTo>
                  <a:pt x="900" y="202"/>
                </a:lnTo>
                <a:lnTo>
                  <a:pt x="900" y="198"/>
                </a:lnTo>
                <a:lnTo>
                  <a:pt x="988" y="198"/>
                </a:lnTo>
                <a:lnTo>
                  <a:pt x="988" y="192"/>
                </a:lnTo>
                <a:lnTo>
                  <a:pt x="1166" y="192"/>
                </a:lnTo>
                <a:lnTo>
                  <a:pt x="1166" y="188"/>
                </a:lnTo>
                <a:lnTo>
                  <a:pt x="1216" y="188"/>
                </a:lnTo>
                <a:lnTo>
                  <a:pt x="1216" y="184"/>
                </a:lnTo>
                <a:lnTo>
                  <a:pt x="1224" y="184"/>
                </a:lnTo>
                <a:lnTo>
                  <a:pt x="1224" y="180"/>
                </a:lnTo>
                <a:lnTo>
                  <a:pt x="1270" y="180"/>
                </a:lnTo>
                <a:lnTo>
                  <a:pt x="1270" y="176"/>
                </a:lnTo>
                <a:lnTo>
                  <a:pt x="1296" y="176"/>
                </a:lnTo>
                <a:lnTo>
                  <a:pt x="1296" y="170"/>
                </a:lnTo>
                <a:lnTo>
                  <a:pt x="1328" y="170"/>
                </a:lnTo>
                <a:lnTo>
                  <a:pt x="1328" y="166"/>
                </a:lnTo>
                <a:lnTo>
                  <a:pt x="1340" y="166"/>
                </a:lnTo>
                <a:lnTo>
                  <a:pt x="1340" y="162"/>
                </a:lnTo>
                <a:lnTo>
                  <a:pt x="1366" y="162"/>
                </a:lnTo>
                <a:lnTo>
                  <a:pt x="1366" y="158"/>
                </a:lnTo>
                <a:lnTo>
                  <a:pt x="1384" y="158"/>
                </a:lnTo>
                <a:lnTo>
                  <a:pt x="1384" y="152"/>
                </a:lnTo>
                <a:lnTo>
                  <a:pt x="1392" y="152"/>
                </a:lnTo>
                <a:lnTo>
                  <a:pt x="1392" y="148"/>
                </a:lnTo>
                <a:lnTo>
                  <a:pt x="1422" y="148"/>
                </a:lnTo>
                <a:lnTo>
                  <a:pt x="1422" y="144"/>
                </a:lnTo>
                <a:lnTo>
                  <a:pt x="1428" y="144"/>
                </a:lnTo>
                <a:lnTo>
                  <a:pt x="1428" y="140"/>
                </a:lnTo>
                <a:lnTo>
                  <a:pt x="1440" y="140"/>
                </a:lnTo>
                <a:lnTo>
                  <a:pt x="1440" y="136"/>
                </a:lnTo>
                <a:lnTo>
                  <a:pt x="1550" y="136"/>
                </a:lnTo>
                <a:lnTo>
                  <a:pt x="1550" y="130"/>
                </a:lnTo>
                <a:lnTo>
                  <a:pt x="1572" y="130"/>
                </a:lnTo>
                <a:lnTo>
                  <a:pt x="1572" y="126"/>
                </a:lnTo>
                <a:lnTo>
                  <a:pt x="1582" y="126"/>
                </a:lnTo>
                <a:lnTo>
                  <a:pt x="1582" y="122"/>
                </a:lnTo>
                <a:lnTo>
                  <a:pt x="1604" y="122"/>
                </a:lnTo>
                <a:lnTo>
                  <a:pt x="1604" y="112"/>
                </a:lnTo>
                <a:lnTo>
                  <a:pt x="1630" y="112"/>
                </a:lnTo>
                <a:lnTo>
                  <a:pt x="1630" y="108"/>
                </a:lnTo>
                <a:lnTo>
                  <a:pt x="1656" y="108"/>
                </a:lnTo>
                <a:lnTo>
                  <a:pt x="1656" y="104"/>
                </a:lnTo>
                <a:lnTo>
                  <a:pt x="1660" y="104"/>
                </a:lnTo>
                <a:lnTo>
                  <a:pt x="1660" y="98"/>
                </a:lnTo>
                <a:lnTo>
                  <a:pt x="1680" y="98"/>
                </a:lnTo>
                <a:lnTo>
                  <a:pt x="1680" y="90"/>
                </a:lnTo>
                <a:lnTo>
                  <a:pt x="1692" y="90"/>
                </a:lnTo>
                <a:lnTo>
                  <a:pt x="1692" y="80"/>
                </a:lnTo>
                <a:lnTo>
                  <a:pt x="1704" y="80"/>
                </a:lnTo>
                <a:lnTo>
                  <a:pt x="1704" y="76"/>
                </a:lnTo>
                <a:lnTo>
                  <a:pt x="1752" y="76"/>
                </a:lnTo>
                <a:lnTo>
                  <a:pt x="1752" y="72"/>
                </a:lnTo>
                <a:lnTo>
                  <a:pt x="1804" y="72"/>
                </a:lnTo>
                <a:lnTo>
                  <a:pt x="1804" y="66"/>
                </a:lnTo>
                <a:lnTo>
                  <a:pt x="1840" y="66"/>
                </a:lnTo>
                <a:lnTo>
                  <a:pt x="1840" y="64"/>
                </a:lnTo>
                <a:lnTo>
                  <a:pt x="1844" y="64"/>
                </a:lnTo>
                <a:lnTo>
                  <a:pt x="1844" y="58"/>
                </a:lnTo>
                <a:lnTo>
                  <a:pt x="1872" y="58"/>
                </a:lnTo>
                <a:lnTo>
                  <a:pt x="1872" y="54"/>
                </a:lnTo>
                <a:lnTo>
                  <a:pt x="1880" y="54"/>
                </a:lnTo>
                <a:lnTo>
                  <a:pt x="1880" y="48"/>
                </a:lnTo>
                <a:lnTo>
                  <a:pt x="1912" y="48"/>
                </a:lnTo>
                <a:lnTo>
                  <a:pt x="1912" y="40"/>
                </a:lnTo>
                <a:lnTo>
                  <a:pt x="1920" y="40"/>
                </a:lnTo>
                <a:lnTo>
                  <a:pt x="1920" y="36"/>
                </a:lnTo>
                <a:lnTo>
                  <a:pt x="1934" y="36"/>
                </a:lnTo>
                <a:lnTo>
                  <a:pt x="1934" y="30"/>
                </a:lnTo>
                <a:lnTo>
                  <a:pt x="1956" y="30"/>
                </a:lnTo>
                <a:lnTo>
                  <a:pt x="1956" y="26"/>
                </a:lnTo>
                <a:lnTo>
                  <a:pt x="1976" y="26"/>
                </a:lnTo>
                <a:lnTo>
                  <a:pt x="1976" y="18"/>
                </a:lnTo>
                <a:lnTo>
                  <a:pt x="1988" y="18"/>
                </a:lnTo>
                <a:lnTo>
                  <a:pt x="1988" y="8"/>
                </a:lnTo>
                <a:lnTo>
                  <a:pt x="1998" y="8"/>
                </a:lnTo>
                <a:lnTo>
                  <a:pt x="1998" y="4"/>
                </a:lnTo>
                <a:lnTo>
                  <a:pt x="2012" y="4"/>
                </a:lnTo>
                <a:lnTo>
                  <a:pt x="2012" y="0"/>
                </a:lnTo>
                <a:lnTo>
                  <a:pt x="2022"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sp>
        <p:nvSpPr>
          <p:cNvPr id="144" name="Freeform 27"/>
          <p:cNvSpPr>
            <a:spLocks/>
          </p:cNvSpPr>
          <p:nvPr/>
        </p:nvSpPr>
        <p:spPr bwMode="auto">
          <a:xfrm>
            <a:off x="5807188" y="4353147"/>
            <a:ext cx="2073509" cy="971413"/>
          </a:xfrm>
          <a:custGeom>
            <a:avLst/>
            <a:gdLst>
              <a:gd name="T0" fmla="*/ 36 w 2022"/>
              <a:gd name="T1" fmla="*/ 874 h 878"/>
              <a:gd name="T2" fmla="*/ 66 w 2022"/>
              <a:gd name="T3" fmla="*/ 864 h 878"/>
              <a:gd name="T4" fmla="*/ 106 w 2022"/>
              <a:gd name="T5" fmla="*/ 844 h 878"/>
              <a:gd name="T6" fmla="*/ 116 w 2022"/>
              <a:gd name="T7" fmla="*/ 832 h 878"/>
              <a:gd name="T8" fmla="*/ 188 w 2022"/>
              <a:gd name="T9" fmla="*/ 824 h 878"/>
              <a:gd name="T10" fmla="*/ 232 w 2022"/>
              <a:gd name="T11" fmla="*/ 816 h 878"/>
              <a:gd name="T12" fmla="*/ 304 w 2022"/>
              <a:gd name="T13" fmla="*/ 802 h 878"/>
              <a:gd name="T14" fmla="*/ 358 w 2022"/>
              <a:gd name="T15" fmla="*/ 788 h 878"/>
              <a:gd name="T16" fmla="*/ 436 w 2022"/>
              <a:gd name="T17" fmla="*/ 774 h 878"/>
              <a:gd name="T18" fmla="*/ 498 w 2022"/>
              <a:gd name="T19" fmla="*/ 766 h 878"/>
              <a:gd name="T20" fmla="*/ 554 w 2022"/>
              <a:gd name="T21" fmla="*/ 756 h 878"/>
              <a:gd name="T22" fmla="*/ 614 w 2022"/>
              <a:gd name="T23" fmla="*/ 746 h 878"/>
              <a:gd name="T24" fmla="*/ 668 w 2022"/>
              <a:gd name="T25" fmla="*/ 732 h 878"/>
              <a:gd name="T26" fmla="*/ 708 w 2022"/>
              <a:gd name="T27" fmla="*/ 722 h 878"/>
              <a:gd name="T28" fmla="*/ 734 w 2022"/>
              <a:gd name="T29" fmla="*/ 710 h 878"/>
              <a:gd name="T30" fmla="*/ 762 w 2022"/>
              <a:gd name="T31" fmla="*/ 698 h 878"/>
              <a:gd name="T32" fmla="*/ 804 w 2022"/>
              <a:gd name="T33" fmla="*/ 678 h 878"/>
              <a:gd name="T34" fmla="*/ 856 w 2022"/>
              <a:gd name="T35" fmla="*/ 666 h 878"/>
              <a:gd name="T36" fmla="*/ 890 w 2022"/>
              <a:gd name="T37" fmla="*/ 652 h 878"/>
              <a:gd name="T38" fmla="*/ 944 w 2022"/>
              <a:gd name="T39" fmla="*/ 630 h 878"/>
              <a:gd name="T40" fmla="*/ 962 w 2022"/>
              <a:gd name="T41" fmla="*/ 612 h 878"/>
              <a:gd name="T42" fmla="*/ 1044 w 2022"/>
              <a:gd name="T43" fmla="*/ 590 h 878"/>
              <a:gd name="T44" fmla="*/ 1090 w 2022"/>
              <a:gd name="T45" fmla="*/ 566 h 878"/>
              <a:gd name="T46" fmla="*/ 1132 w 2022"/>
              <a:gd name="T47" fmla="*/ 544 h 878"/>
              <a:gd name="T48" fmla="*/ 1158 w 2022"/>
              <a:gd name="T49" fmla="*/ 526 h 878"/>
              <a:gd name="T50" fmla="*/ 1174 w 2022"/>
              <a:gd name="T51" fmla="*/ 508 h 878"/>
              <a:gd name="T52" fmla="*/ 1208 w 2022"/>
              <a:gd name="T53" fmla="*/ 498 h 878"/>
              <a:gd name="T54" fmla="*/ 1234 w 2022"/>
              <a:gd name="T55" fmla="*/ 480 h 878"/>
              <a:gd name="T56" fmla="*/ 1276 w 2022"/>
              <a:gd name="T57" fmla="*/ 472 h 878"/>
              <a:gd name="T58" fmla="*/ 1296 w 2022"/>
              <a:gd name="T59" fmla="*/ 458 h 878"/>
              <a:gd name="T60" fmla="*/ 1340 w 2022"/>
              <a:gd name="T61" fmla="*/ 442 h 878"/>
              <a:gd name="T62" fmla="*/ 1362 w 2022"/>
              <a:gd name="T63" fmla="*/ 430 h 878"/>
              <a:gd name="T64" fmla="*/ 1384 w 2022"/>
              <a:gd name="T65" fmla="*/ 414 h 878"/>
              <a:gd name="T66" fmla="*/ 1406 w 2022"/>
              <a:gd name="T67" fmla="*/ 404 h 878"/>
              <a:gd name="T68" fmla="*/ 1428 w 2022"/>
              <a:gd name="T69" fmla="*/ 388 h 878"/>
              <a:gd name="T70" fmla="*/ 1450 w 2022"/>
              <a:gd name="T71" fmla="*/ 376 h 878"/>
              <a:gd name="T72" fmla="*/ 1484 w 2022"/>
              <a:gd name="T73" fmla="*/ 360 h 878"/>
              <a:gd name="T74" fmla="*/ 1508 w 2022"/>
              <a:gd name="T75" fmla="*/ 346 h 878"/>
              <a:gd name="T76" fmla="*/ 1538 w 2022"/>
              <a:gd name="T77" fmla="*/ 328 h 878"/>
              <a:gd name="T78" fmla="*/ 1592 w 2022"/>
              <a:gd name="T79" fmla="*/ 302 h 878"/>
              <a:gd name="T80" fmla="*/ 1616 w 2022"/>
              <a:gd name="T81" fmla="*/ 288 h 878"/>
              <a:gd name="T82" fmla="*/ 1646 w 2022"/>
              <a:gd name="T83" fmla="*/ 280 h 878"/>
              <a:gd name="T84" fmla="*/ 1658 w 2022"/>
              <a:gd name="T85" fmla="*/ 260 h 878"/>
              <a:gd name="T86" fmla="*/ 1680 w 2022"/>
              <a:gd name="T87" fmla="*/ 246 h 878"/>
              <a:gd name="T88" fmla="*/ 1702 w 2022"/>
              <a:gd name="T89" fmla="*/ 238 h 878"/>
              <a:gd name="T90" fmla="*/ 1734 w 2022"/>
              <a:gd name="T91" fmla="*/ 234 h 878"/>
              <a:gd name="T92" fmla="*/ 1758 w 2022"/>
              <a:gd name="T93" fmla="*/ 214 h 878"/>
              <a:gd name="T94" fmla="*/ 1772 w 2022"/>
              <a:gd name="T95" fmla="*/ 196 h 878"/>
              <a:gd name="T96" fmla="*/ 1798 w 2022"/>
              <a:gd name="T97" fmla="*/ 186 h 878"/>
              <a:gd name="T98" fmla="*/ 1846 w 2022"/>
              <a:gd name="T99" fmla="*/ 176 h 878"/>
              <a:gd name="T100" fmla="*/ 1882 w 2022"/>
              <a:gd name="T101" fmla="*/ 142 h 878"/>
              <a:gd name="T102" fmla="*/ 1924 w 2022"/>
              <a:gd name="T103" fmla="*/ 120 h 878"/>
              <a:gd name="T104" fmla="*/ 1956 w 2022"/>
              <a:gd name="T105" fmla="*/ 110 h 878"/>
              <a:gd name="T106" fmla="*/ 1976 w 2022"/>
              <a:gd name="T107" fmla="*/ 84 h 878"/>
              <a:gd name="T108" fmla="*/ 1998 w 2022"/>
              <a:gd name="T109" fmla="*/ 48 h 878"/>
              <a:gd name="T110" fmla="*/ 2022 w 2022"/>
              <a:gd name="T111" fmla="*/ 2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2" h="878">
                <a:moveTo>
                  <a:pt x="0" y="878"/>
                </a:moveTo>
                <a:lnTo>
                  <a:pt x="26" y="878"/>
                </a:lnTo>
                <a:lnTo>
                  <a:pt x="26" y="874"/>
                </a:lnTo>
                <a:lnTo>
                  <a:pt x="36" y="874"/>
                </a:lnTo>
                <a:lnTo>
                  <a:pt x="36" y="868"/>
                </a:lnTo>
                <a:lnTo>
                  <a:pt x="44" y="868"/>
                </a:lnTo>
                <a:lnTo>
                  <a:pt x="44" y="864"/>
                </a:lnTo>
                <a:lnTo>
                  <a:pt x="66" y="864"/>
                </a:lnTo>
                <a:lnTo>
                  <a:pt x="66" y="850"/>
                </a:lnTo>
                <a:lnTo>
                  <a:pt x="80" y="850"/>
                </a:lnTo>
                <a:lnTo>
                  <a:pt x="80" y="844"/>
                </a:lnTo>
                <a:lnTo>
                  <a:pt x="106" y="844"/>
                </a:lnTo>
                <a:lnTo>
                  <a:pt x="106" y="838"/>
                </a:lnTo>
                <a:lnTo>
                  <a:pt x="112" y="838"/>
                </a:lnTo>
                <a:lnTo>
                  <a:pt x="112" y="832"/>
                </a:lnTo>
                <a:lnTo>
                  <a:pt x="116" y="832"/>
                </a:lnTo>
                <a:lnTo>
                  <a:pt x="116" y="830"/>
                </a:lnTo>
                <a:lnTo>
                  <a:pt x="154" y="830"/>
                </a:lnTo>
                <a:lnTo>
                  <a:pt x="154" y="824"/>
                </a:lnTo>
                <a:lnTo>
                  <a:pt x="188" y="824"/>
                </a:lnTo>
                <a:lnTo>
                  <a:pt x="188" y="820"/>
                </a:lnTo>
                <a:lnTo>
                  <a:pt x="208" y="820"/>
                </a:lnTo>
                <a:lnTo>
                  <a:pt x="208" y="816"/>
                </a:lnTo>
                <a:lnTo>
                  <a:pt x="232" y="816"/>
                </a:lnTo>
                <a:lnTo>
                  <a:pt x="232" y="810"/>
                </a:lnTo>
                <a:lnTo>
                  <a:pt x="256" y="810"/>
                </a:lnTo>
                <a:lnTo>
                  <a:pt x="256" y="802"/>
                </a:lnTo>
                <a:lnTo>
                  <a:pt x="304" y="802"/>
                </a:lnTo>
                <a:lnTo>
                  <a:pt x="304" y="798"/>
                </a:lnTo>
                <a:lnTo>
                  <a:pt x="332" y="798"/>
                </a:lnTo>
                <a:lnTo>
                  <a:pt x="332" y="788"/>
                </a:lnTo>
                <a:lnTo>
                  <a:pt x="358" y="788"/>
                </a:lnTo>
                <a:lnTo>
                  <a:pt x="358" y="782"/>
                </a:lnTo>
                <a:lnTo>
                  <a:pt x="408" y="782"/>
                </a:lnTo>
                <a:lnTo>
                  <a:pt x="408" y="774"/>
                </a:lnTo>
                <a:lnTo>
                  <a:pt x="436" y="774"/>
                </a:lnTo>
                <a:lnTo>
                  <a:pt x="436" y="770"/>
                </a:lnTo>
                <a:lnTo>
                  <a:pt x="460" y="770"/>
                </a:lnTo>
                <a:lnTo>
                  <a:pt x="460" y="766"/>
                </a:lnTo>
                <a:lnTo>
                  <a:pt x="498" y="766"/>
                </a:lnTo>
                <a:lnTo>
                  <a:pt x="498" y="760"/>
                </a:lnTo>
                <a:lnTo>
                  <a:pt x="526" y="760"/>
                </a:lnTo>
                <a:lnTo>
                  <a:pt x="526" y="756"/>
                </a:lnTo>
                <a:lnTo>
                  <a:pt x="554" y="756"/>
                </a:lnTo>
                <a:lnTo>
                  <a:pt x="554" y="752"/>
                </a:lnTo>
                <a:lnTo>
                  <a:pt x="596" y="752"/>
                </a:lnTo>
                <a:lnTo>
                  <a:pt x="596" y="746"/>
                </a:lnTo>
                <a:lnTo>
                  <a:pt x="614" y="746"/>
                </a:lnTo>
                <a:lnTo>
                  <a:pt x="614" y="742"/>
                </a:lnTo>
                <a:lnTo>
                  <a:pt x="628" y="742"/>
                </a:lnTo>
                <a:lnTo>
                  <a:pt x="628" y="732"/>
                </a:lnTo>
                <a:lnTo>
                  <a:pt x="668" y="732"/>
                </a:lnTo>
                <a:lnTo>
                  <a:pt x="668" y="730"/>
                </a:lnTo>
                <a:lnTo>
                  <a:pt x="692" y="730"/>
                </a:lnTo>
                <a:lnTo>
                  <a:pt x="692" y="722"/>
                </a:lnTo>
                <a:lnTo>
                  <a:pt x="708" y="722"/>
                </a:lnTo>
                <a:lnTo>
                  <a:pt x="708" y="716"/>
                </a:lnTo>
                <a:lnTo>
                  <a:pt x="714" y="716"/>
                </a:lnTo>
                <a:lnTo>
                  <a:pt x="714" y="710"/>
                </a:lnTo>
                <a:lnTo>
                  <a:pt x="734" y="710"/>
                </a:lnTo>
                <a:lnTo>
                  <a:pt x="734" y="704"/>
                </a:lnTo>
                <a:lnTo>
                  <a:pt x="748" y="704"/>
                </a:lnTo>
                <a:lnTo>
                  <a:pt x="748" y="698"/>
                </a:lnTo>
                <a:lnTo>
                  <a:pt x="762" y="698"/>
                </a:lnTo>
                <a:lnTo>
                  <a:pt x="762" y="690"/>
                </a:lnTo>
                <a:lnTo>
                  <a:pt x="790" y="690"/>
                </a:lnTo>
                <a:lnTo>
                  <a:pt x="790" y="678"/>
                </a:lnTo>
                <a:lnTo>
                  <a:pt x="804" y="678"/>
                </a:lnTo>
                <a:lnTo>
                  <a:pt x="804" y="670"/>
                </a:lnTo>
                <a:lnTo>
                  <a:pt x="818" y="670"/>
                </a:lnTo>
                <a:lnTo>
                  <a:pt x="818" y="666"/>
                </a:lnTo>
                <a:lnTo>
                  <a:pt x="856" y="666"/>
                </a:lnTo>
                <a:lnTo>
                  <a:pt x="856" y="662"/>
                </a:lnTo>
                <a:lnTo>
                  <a:pt x="876" y="662"/>
                </a:lnTo>
                <a:lnTo>
                  <a:pt x="876" y="652"/>
                </a:lnTo>
                <a:lnTo>
                  <a:pt x="890" y="652"/>
                </a:lnTo>
                <a:lnTo>
                  <a:pt x="890" y="644"/>
                </a:lnTo>
                <a:lnTo>
                  <a:pt x="924" y="644"/>
                </a:lnTo>
                <a:lnTo>
                  <a:pt x="924" y="630"/>
                </a:lnTo>
                <a:lnTo>
                  <a:pt x="944" y="630"/>
                </a:lnTo>
                <a:lnTo>
                  <a:pt x="944" y="616"/>
                </a:lnTo>
                <a:lnTo>
                  <a:pt x="956" y="616"/>
                </a:lnTo>
                <a:lnTo>
                  <a:pt x="956" y="612"/>
                </a:lnTo>
                <a:lnTo>
                  <a:pt x="962" y="612"/>
                </a:lnTo>
                <a:lnTo>
                  <a:pt x="962" y="602"/>
                </a:lnTo>
                <a:lnTo>
                  <a:pt x="988" y="602"/>
                </a:lnTo>
                <a:lnTo>
                  <a:pt x="988" y="590"/>
                </a:lnTo>
                <a:lnTo>
                  <a:pt x="1044" y="590"/>
                </a:lnTo>
                <a:lnTo>
                  <a:pt x="1044" y="578"/>
                </a:lnTo>
                <a:lnTo>
                  <a:pt x="1078" y="578"/>
                </a:lnTo>
                <a:lnTo>
                  <a:pt x="1078" y="566"/>
                </a:lnTo>
                <a:lnTo>
                  <a:pt x="1090" y="566"/>
                </a:lnTo>
                <a:lnTo>
                  <a:pt x="1090" y="552"/>
                </a:lnTo>
                <a:lnTo>
                  <a:pt x="1110" y="552"/>
                </a:lnTo>
                <a:lnTo>
                  <a:pt x="1110" y="544"/>
                </a:lnTo>
                <a:lnTo>
                  <a:pt x="1132" y="544"/>
                </a:lnTo>
                <a:lnTo>
                  <a:pt x="1132" y="530"/>
                </a:lnTo>
                <a:lnTo>
                  <a:pt x="1146" y="530"/>
                </a:lnTo>
                <a:lnTo>
                  <a:pt x="1146" y="526"/>
                </a:lnTo>
                <a:lnTo>
                  <a:pt x="1158" y="526"/>
                </a:lnTo>
                <a:lnTo>
                  <a:pt x="1158" y="518"/>
                </a:lnTo>
                <a:lnTo>
                  <a:pt x="1164" y="518"/>
                </a:lnTo>
                <a:lnTo>
                  <a:pt x="1164" y="508"/>
                </a:lnTo>
                <a:lnTo>
                  <a:pt x="1174" y="508"/>
                </a:lnTo>
                <a:lnTo>
                  <a:pt x="1174" y="504"/>
                </a:lnTo>
                <a:lnTo>
                  <a:pt x="1190" y="504"/>
                </a:lnTo>
                <a:lnTo>
                  <a:pt x="1190" y="498"/>
                </a:lnTo>
                <a:lnTo>
                  <a:pt x="1208" y="498"/>
                </a:lnTo>
                <a:lnTo>
                  <a:pt x="1208" y="494"/>
                </a:lnTo>
                <a:lnTo>
                  <a:pt x="1220" y="494"/>
                </a:lnTo>
                <a:lnTo>
                  <a:pt x="1220" y="480"/>
                </a:lnTo>
                <a:lnTo>
                  <a:pt x="1234" y="480"/>
                </a:lnTo>
                <a:lnTo>
                  <a:pt x="1234" y="476"/>
                </a:lnTo>
                <a:lnTo>
                  <a:pt x="1258" y="476"/>
                </a:lnTo>
                <a:lnTo>
                  <a:pt x="1258" y="472"/>
                </a:lnTo>
                <a:lnTo>
                  <a:pt x="1276" y="472"/>
                </a:lnTo>
                <a:lnTo>
                  <a:pt x="1276" y="462"/>
                </a:lnTo>
                <a:lnTo>
                  <a:pt x="1288" y="462"/>
                </a:lnTo>
                <a:lnTo>
                  <a:pt x="1288" y="458"/>
                </a:lnTo>
                <a:lnTo>
                  <a:pt x="1296" y="458"/>
                </a:lnTo>
                <a:lnTo>
                  <a:pt x="1296" y="454"/>
                </a:lnTo>
                <a:lnTo>
                  <a:pt x="1328" y="454"/>
                </a:lnTo>
                <a:lnTo>
                  <a:pt x="1328" y="442"/>
                </a:lnTo>
                <a:lnTo>
                  <a:pt x="1340" y="442"/>
                </a:lnTo>
                <a:lnTo>
                  <a:pt x="1340" y="436"/>
                </a:lnTo>
                <a:lnTo>
                  <a:pt x="1352" y="436"/>
                </a:lnTo>
                <a:lnTo>
                  <a:pt x="1352" y="430"/>
                </a:lnTo>
                <a:lnTo>
                  <a:pt x="1362" y="430"/>
                </a:lnTo>
                <a:lnTo>
                  <a:pt x="1362" y="422"/>
                </a:lnTo>
                <a:lnTo>
                  <a:pt x="1378" y="422"/>
                </a:lnTo>
                <a:lnTo>
                  <a:pt x="1384" y="422"/>
                </a:lnTo>
                <a:lnTo>
                  <a:pt x="1384" y="414"/>
                </a:lnTo>
                <a:lnTo>
                  <a:pt x="1388" y="414"/>
                </a:lnTo>
                <a:lnTo>
                  <a:pt x="1388" y="410"/>
                </a:lnTo>
                <a:lnTo>
                  <a:pt x="1406" y="410"/>
                </a:lnTo>
                <a:lnTo>
                  <a:pt x="1406" y="404"/>
                </a:lnTo>
                <a:lnTo>
                  <a:pt x="1412" y="404"/>
                </a:lnTo>
                <a:lnTo>
                  <a:pt x="1412" y="396"/>
                </a:lnTo>
                <a:lnTo>
                  <a:pt x="1428" y="396"/>
                </a:lnTo>
                <a:lnTo>
                  <a:pt x="1428" y="388"/>
                </a:lnTo>
                <a:lnTo>
                  <a:pt x="1438" y="388"/>
                </a:lnTo>
                <a:lnTo>
                  <a:pt x="1438" y="378"/>
                </a:lnTo>
                <a:lnTo>
                  <a:pt x="1450" y="378"/>
                </a:lnTo>
                <a:lnTo>
                  <a:pt x="1450" y="376"/>
                </a:lnTo>
                <a:lnTo>
                  <a:pt x="1464" y="376"/>
                </a:lnTo>
                <a:lnTo>
                  <a:pt x="1464" y="368"/>
                </a:lnTo>
                <a:lnTo>
                  <a:pt x="1484" y="368"/>
                </a:lnTo>
                <a:lnTo>
                  <a:pt x="1484" y="360"/>
                </a:lnTo>
                <a:lnTo>
                  <a:pt x="1494" y="360"/>
                </a:lnTo>
                <a:lnTo>
                  <a:pt x="1494" y="352"/>
                </a:lnTo>
                <a:lnTo>
                  <a:pt x="1508" y="352"/>
                </a:lnTo>
                <a:lnTo>
                  <a:pt x="1508" y="346"/>
                </a:lnTo>
                <a:lnTo>
                  <a:pt x="1520" y="346"/>
                </a:lnTo>
                <a:lnTo>
                  <a:pt x="1520" y="336"/>
                </a:lnTo>
                <a:lnTo>
                  <a:pt x="1538" y="336"/>
                </a:lnTo>
                <a:lnTo>
                  <a:pt x="1538" y="328"/>
                </a:lnTo>
                <a:lnTo>
                  <a:pt x="1560" y="328"/>
                </a:lnTo>
                <a:lnTo>
                  <a:pt x="1560" y="320"/>
                </a:lnTo>
                <a:lnTo>
                  <a:pt x="1592" y="320"/>
                </a:lnTo>
                <a:lnTo>
                  <a:pt x="1592" y="302"/>
                </a:lnTo>
                <a:lnTo>
                  <a:pt x="1612" y="302"/>
                </a:lnTo>
                <a:lnTo>
                  <a:pt x="1612" y="298"/>
                </a:lnTo>
                <a:lnTo>
                  <a:pt x="1616" y="298"/>
                </a:lnTo>
                <a:lnTo>
                  <a:pt x="1616" y="288"/>
                </a:lnTo>
                <a:lnTo>
                  <a:pt x="1636" y="288"/>
                </a:lnTo>
                <a:lnTo>
                  <a:pt x="1644" y="288"/>
                </a:lnTo>
                <a:lnTo>
                  <a:pt x="1644" y="280"/>
                </a:lnTo>
                <a:lnTo>
                  <a:pt x="1646" y="280"/>
                </a:lnTo>
                <a:lnTo>
                  <a:pt x="1646" y="274"/>
                </a:lnTo>
                <a:lnTo>
                  <a:pt x="1654" y="274"/>
                </a:lnTo>
                <a:lnTo>
                  <a:pt x="1658" y="274"/>
                </a:lnTo>
                <a:lnTo>
                  <a:pt x="1658" y="260"/>
                </a:lnTo>
                <a:lnTo>
                  <a:pt x="1674" y="260"/>
                </a:lnTo>
                <a:lnTo>
                  <a:pt x="1674" y="252"/>
                </a:lnTo>
                <a:lnTo>
                  <a:pt x="1680" y="252"/>
                </a:lnTo>
                <a:lnTo>
                  <a:pt x="1680" y="246"/>
                </a:lnTo>
                <a:lnTo>
                  <a:pt x="1694" y="246"/>
                </a:lnTo>
                <a:lnTo>
                  <a:pt x="1694" y="242"/>
                </a:lnTo>
                <a:lnTo>
                  <a:pt x="1702" y="242"/>
                </a:lnTo>
                <a:lnTo>
                  <a:pt x="1702" y="238"/>
                </a:lnTo>
                <a:lnTo>
                  <a:pt x="1708" y="238"/>
                </a:lnTo>
                <a:lnTo>
                  <a:pt x="1708" y="234"/>
                </a:lnTo>
                <a:lnTo>
                  <a:pt x="1730" y="234"/>
                </a:lnTo>
                <a:lnTo>
                  <a:pt x="1734" y="234"/>
                </a:lnTo>
                <a:lnTo>
                  <a:pt x="1734" y="220"/>
                </a:lnTo>
                <a:lnTo>
                  <a:pt x="1748" y="220"/>
                </a:lnTo>
                <a:lnTo>
                  <a:pt x="1748" y="214"/>
                </a:lnTo>
                <a:lnTo>
                  <a:pt x="1758" y="214"/>
                </a:lnTo>
                <a:lnTo>
                  <a:pt x="1758" y="206"/>
                </a:lnTo>
                <a:lnTo>
                  <a:pt x="1768" y="206"/>
                </a:lnTo>
                <a:lnTo>
                  <a:pt x="1768" y="196"/>
                </a:lnTo>
                <a:lnTo>
                  <a:pt x="1772" y="196"/>
                </a:lnTo>
                <a:lnTo>
                  <a:pt x="1772" y="192"/>
                </a:lnTo>
                <a:lnTo>
                  <a:pt x="1790" y="192"/>
                </a:lnTo>
                <a:lnTo>
                  <a:pt x="1790" y="186"/>
                </a:lnTo>
                <a:lnTo>
                  <a:pt x="1798" y="186"/>
                </a:lnTo>
                <a:lnTo>
                  <a:pt x="1798" y="184"/>
                </a:lnTo>
                <a:lnTo>
                  <a:pt x="1824" y="184"/>
                </a:lnTo>
                <a:lnTo>
                  <a:pt x="1824" y="176"/>
                </a:lnTo>
                <a:lnTo>
                  <a:pt x="1846" y="176"/>
                </a:lnTo>
                <a:lnTo>
                  <a:pt x="1846" y="152"/>
                </a:lnTo>
                <a:lnTo>
                  <a:pt x="1868" y="152"/>
                </a:lnTo>
                <a:lnTo>
                  <a:pt x="1868" y="142"/>
                </a:lnTo>
                <a:lnTo>
                  <a:pt x="1882" y="142"/>
                </a:lnTo>
                <a:lnTo>
                  <a:pt x="1882" y="130"/>
                </a:lnTo>
                <a:lnTo>
                  <a:pt x="1900" y="130"/>
                </a:lnTo>
                <a:lnTo>
                  <a:pt x="1900" y="120"/>
                </a:lnTo>
                <a:lnTo>
                  <a:pt x="1924" y="120"/>
                </a:lnTo>
                <a:lnTo>
                  <a:pt x="1924" y="116"/>
                </a:lnTo>
                <a:lnTo>
                  <a:pt x="1932" y="116"/>
                </a:lnTo>
                <a:lnTo>
                  <a:pt x="1932" y="110"/>
                </a:lnTo>
                <a:lnTo>
                  <a:pt x="1956" y="110"/>
                </a:lnTo>
                <a:lnTo>
                  <a:pt x="1956" y="96"/>
                </a:lnTo>
                <a:lnTo>
                  <a:pt x="1966" y="96"/>
                </a:lnTo>
                <a:lnTo>
                  <a:pt x="1966" y="84"/>
                </a:lnTo>
                <a:lnTo>
                  <a:pt x="1976" y="84"/>
                </a:lnTo>
                <a:lnTo>
                  <a:pt x="1976" y="68"/>
                </a:lnTo>
                <a:lnTo>
                  <a:pt x="1988" y="68"/>
                </a:lnTo>
                <a:lnTo>
                  <a:pt x="1988" y="48"/>
                </a:lnTo>
                <a:lnTo>
                  <a:pt x="1998" y="48"/>
                </a:lnTo>
                <a:lnTo>
                  <a:pt x="1998" y="34"/>
                </a:lnTo>
                <a:lnTo>
                  <a:pt x="2016" y="34"/>
                </a:lnTo>
                <a:lnTo>
                  <a:pt x="2016" y="26"/>
                </a:lnTo>
                <a:lnTo>
                  <a:pt x="2022" y="26"/>
                </a:lnTo>
                <a:lnTo>
                  <a:pt x="2022" y="0"/>
                </a:lnTo>
              </a:path>
            </a:pathLst>
          </a:custGeom>
          <a:noFill/>
          <a:ln w="28575" cap="flat">
            <a:solidFill>
              <a:srgbClr val="0092D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44492"/>
              </a:solidFill>
            </a:endParaRPr>
          </a:p>
        </p:txBody>
      </p:sp>
      <p:sp>
        <p:nvSpPr>
          <p:cNvPr id="145" name="Line 8"/>
          <p:cNvSpPr>
            <a:spLocks noChangeShapeType="1"/>
          </p:cNvSpPr>
          <p:nvPr/>
        </p:nvSpPr>
        <p:spPr bwMode="auto">
          <a:xfrm>
            <a:off x="5757221" y="4206164"/>
            <a:ext cx="46266" cy="0"/>
          </a:xfrm>
          <a:prstGeom prst="line">
            <a:avLst/>
          </a:prstGeom>
          <a:noFill/>
          <a:ln w="19050" cap="sq">
            <a:solidFill>
              <a:schemeClr val="accent4"/>
            </a:solidFill>
            <a:prstDash val="solid"/>
            <a:miter lim="800000"/>
            <a:headEnd/>
            <a:tailEnd/>
          </a:ln>
        </p:spPr>
        <p:txBody>
          <a:bodyPr/>
          <a:lstStyle/>
          <a:p>
            <a:pPr>
              <a:defRPr/>
            </a:pPr>
            <a:endParaRPr lang="en-US" b="1" kern="0" dirty="0">
              <a:solidFill>
                <a:srgbClr val="444492"/>
              </a:solidFill>
              <a:ea typeface="ＭＳ Ｐゴシック" charset="0"/>
              <a:cs typeface="Arial" charset="0"/>
            </a:endParaRPr>
          </a:p>
        </p:txBody>
      </p:sp>
      <p:cxnSp>
        <p:nvCxnSpPr>
          <p:cNvPr id="146" name="Straight Connector 203"/>
          <p:cNvCxnSpPr>
            <a:cxnSpLocks noChangeShapeType="1"/>
          </p:cNvCxnSpPr>
          <p:nvPr/>
        </p:nvCxnSpPr>
        <p:spPr bwMode="auto">
          <a:xfrm>
            <a:off x="5757221" y="4582104"/>
            <a:ext cx="46266"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47" name="Straight Connector 205"/>
          <p:cNvCxnSpPr>
            <a:cxnSpLocks noChangeShapeType="1"/>
          </p:cNvCxnSpPr>
          <p:nvPr/>
        </p:nvCxnSpPr>
        <p:spPr bwMode="auto">
          <a:xfrm>
            <a:off x="5757221" y="5330807"/>
            <a:ext cx="46266"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48" name="Straight Connector 204"/>
          <p:cNvCxnSpPr>
            <a:cxnSpLocks noChangeShapeType="1"/>
          </p:cNvCxnSpPr>
          <p:nvPr/>
        </p:nvCxnSpPr>
        <p:spPr bwMode="auto">
          <a:xfrm>
            <a:off x="5757221" y="3454284"/>
            <a:ext cx="46266"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49" name="Straight Connector 204"/>
          <p:cNvCxnSpPr>
            <a:cxnSpLocks noChangeShapeType="1"/>
          </p:cNvCxnSpPr>
          <p:nvPr/>
        </p:nvCxnSpPr>
        <p:spPr bwMode="auto">
          <a:xfrm>
            <a:off x="5757221" y="4958044"/>
            <a:ext cx="46266"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0" name="Straight Connector 204"/>
          <p:cNvCxnSpPr>
            <a:cxnSpLocks noChangeShapeType="1"/>
          </p:cNvCxnSpPr>
          <p:nvPr/>
        </p:nvCxnSpPr>
        <p:spPr bwMode="auto">
          <a:xfrm>
            <a:off x="5757221" y="3830224"/>
            <a:ext cx="46266" cy="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1" name="Straight Connector 4"/>
          <p:cNvCxnSpPr>
            <a:cxnSpLocks noChangeShapeType="1"/>
          </p:cNvCxnSpPr>
          <p:nvPr/>
        </p:nvCxnSpPr>
        <p:spPr bwMode="auto">
          <a:xfrm>
            <a:off x="6122145" y="5348588"/>
            <a:ext cx="0" cy="34261"/>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2" name="Straight Connector 184"/>
          <p:cNvCxnSpPr>
            <a:cxnSpLocks noChangeShapeType="1"/>
          </p:cNvCxnSpPr>
          <p:nvPr/>
        </p:nvCxnSpPr>
        <p:spPr bwMode="auto">
          <a:xfrm>
            <a:off x="5806451" y="5348588"/>
            <a:ext cx="0" cy="34261"/>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3" name="Straight Connector 185"/>
          <p:cNvCxnSpPr>
            <a:cxnSpLocks noChangeShapeType="1"/>
          </p:cNvCxnSpPr>
          <p:nvPr/>
        </p:nvCxnSpPr>
        <p:spPr bwMode="auto">
          <a:xfrm>
            <a:off x="6437840" y="5348588"/>
            <a:ext cx="0" cy="33119"/>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4" name="Straight Connector 186"/>
          <p:cNvCxnSpPr>
            <a:cxnSpLocks noChangeShapeType="1"/>
          </p:cNvCxnSpPr>
          <p:nvPr/>
        </p:nvCxnSpPr>
        <p:spPr bwMode="auto">
          <a:xfrm>
            <a:off x="6753534" y="5348588"/>
            <a:ext cx="0" cy="34261"/>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5" name="Straight Connector 187"/>
          <p:cNvCxnSpPr>
            <a:cxnSpLocks noChangeShapeType="1"/>
          </p:cNvCxnSpPr>
          <p:nvPr/>
        </p:nvCxnSpPr>
        <p:spPr bwMode="auto">
          <a:xfrm>
            <a:off x="7069229" y="5348588"/>
            <a:ext cx="0" cy="3312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6" name="Straight Connector 188"/>
          <p:cNvCxnSpPr>
            <a:cxnSpLocks noChangeShapeType="1"/>
          </p:cNvCxnSpPr>
          <p:nvPr/>
        </p:nvCxnSpPr>
        <p:spPr bwMode="auto">
          <a:xfrm>
            <a:off x="7700618" y="5348588"/>
            <a:ext cx="0" cy="3312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7" name="Straight Connector 189"/>
          <p:cNvCxnSpPr>
            <a:cxnSpLocks noChangeShapeType="1"/>
          </p:cNvCxnSpPr>
          <p:nvPr/>
        </p:nvCxnSpPr>
        <p:spPr bwMode="auto">
          <a:xfrm>
            <a:off x="7384923" y="5348588"/>
            <a:ext cx="0" cy="3312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cxnSp>
        <p:nvCxnSpPr>
          <p:cNvPr id="158" name="Straight Connector 188"/>
          <p:cNvCxnSpPr>
            <a:cxnSpLocks noChangeShapeType="1"/>
          </p:cNvCxnSpPr>
          <p:nvPr/>
        </p:nvCxnSpPr>
        <p:spPr bwMode="auto">
          <a:xfrm>
            <a:off x="8010235" y="5348588"/>
            <a:ext cx="0" cy="33120"/>
          </a:xfrm>
          <a:prstGeom prst="line">
            <a:avLst/>
          </a:prstGeom>
          <a:noFill/>
          <a:ln w="19050" cap="sq">
            <a:solidFill>
              <a:schemeClr val="accent4"/>
            </a:solidFill>
            <a:miter lim="800000"/>
            <a:headEnd/>
            <a:tailEnd/>
          </a:ln>
          <a:extLst>
            <a:ext uri="{909E8E84-426E-40DD-AFC4-6F175D3DCCD1}">
              <a14:hiddenFill xmlns:a14="http://schemas.microsoft.com/office/drawing/2010/main" xmlns="">
                <a:noFill/>
              </a14:hiddenFill>
            </a:ext>
          </a:extLst>
        </p:spPr>
      </p:cxnSp>
      <p:grpSp>
        <p:nvGrpSpPr>
          <p:cNvPr id="159" name="Group 158"/>
          <p:cNvGrpSpPr/>
          <p:nvPr/>
        </p:nvGrpSpPr>
        <p:grpSpPr>
          <a:xfrm>
            <a:off x="5779651" y="5420701"/>
            <a:ext cx="2288025" cy="121138"/>
            <a:chOff x="5783035" y="3093343"/>
            <a:chExt cx="2355236" cy="123111"/>
          </a:xfrm>
        </p:grpSpPr>
        <p:sp>
          <p:nvSpPr>
            <p:cNvPr id="160" name="Rectangle 130"/>
            <p:cNvSpPr>
              <a:spLocks noChangeArrowheads="1"/>
            </p:cNvSpPr>
            <p:nvPr/>
          </p:nvSpPr>
          <p:spPr bwMode="auto">
            <a:xfrm>
              <a:off x="5783035"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0</a:t>
              </a:r>
            </a:p>
          </p:txBody>
        </p:sp>
        <p:sp>
          <p:nvSpPr>
            <p:cNvPr id="161" name="Rectangle 131"/>
            <p:cNvSpPr>
              <a:spLocks noChangeArrowheads="1"/>
            </p:cNvSpPr>
            <p:nvPr/>
          </p:nvSpPr>
          <p:spPr bwMode="auto">
            <a:xfrm>
              <a:off x="6734674"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12</a:t>
              </a:r>
            </a:p>
          </p:txBody>
        </p:sp>
        <p:sp>
          <p:nvSpPr>
            <p:cNvPr id="162" name="Rectangle 131"/>
            <p:cNvSpPr>
              <a:spLocks noChangeArrowheads="1"/>
            </p:cNvSpPr>
            <p:nvPr/>
          </p:nvSpPr>
          <p:spPr bwMode="auto">
            <a:xfrm>
              <a:off x="7708530"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24</a:t>
              </a:r>
            </a:p>
          </p:txBody>
        </p:sp>
        <p:sp>
          <p:nvSpPr>
            <p:cNvPr id="163" name="Rectangle 130"/>
            <p:cNvSpPr>
              <a:spLocks noChangeArrowheads="1"/>
            </p:cNvSpPr>
            <p:nvPr/>
          </p:nvSpPr>
          <p:spPr bwMode="auto">
            <a:xfrm>
              <a:off x="6115400"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4</a:t>
              </a:r>
            </a:p>
          </p:txBody>
        </p:sp>
        <p:sp>
          <p:nvSpPr>
            <p:cNvPr id="164" name="Rectangle 131"/>
            <p:cNvSpPr>
              <a:spLocks noChangeArrowheads="1"/>
            </p:cNvSpPr>
            <p:nvPr/>
          </p:nvSpPr>
          <p:spPr bwMode="auto">
            <a:xfrm>
              <a:off x="6437607" y="3093343"/>
              <a:ext cx="57708"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8</a:t>
              </a:r>
            </a:p>
          </p:txBody>
        </p:sp>
        <p:sp>
          <p:nvSpPr>
            <p:cNvPr id="165" name="Rectangle 131"/>
            <p:cNvSpPr>
              <a:spLocks noChangeArrowheads="1"/>
            </p:cNvSpPr>
            <p:nvPr/>
          </p:nvSpPr>
          <p:spPr bwMode="auto">
            <a:xfrm>
              <a:off x="7381952"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20</a:t>
              </a:r>
            </a:p>
          </p:txBody>
        </p:sp>
        <p:sp>
          <p:nvSpPr>
            <p:cNvPr id="166" name="Rectangle 131"/>
            <p:cNvSpPr>
              <a:spLocks noChangeArrowheads="1"/>
            </p:cNvSpPr>
            <p:nvPr/>
          </p:nvSpPr>
          <p:spPr bwMode="auto">
            <a:xfrm>
              <a:off x="7059693"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16</a:t>
              </a:r>
            </a:p>
          </p:txBody>
        </p:sp>
        <p:sp>
          <p:nvSpPr>
            <p:cNvPr id="167" name="Rectangle 131"/>
            <p:cNvSpPr>
              <a:spLocks noChangeArrowheads="1"/>
            </p:cNvSpPr>
            <p:nvPr/>
          </p:nvSpPr>
          <p:spPr bwMode="auto">
            <a:xfrm>
              <a:off x="8022855" y="3093343"/>
              <a:ext cx="115416" cy="123111"/>
            </a:xfrm>
            <a:prstGeom prst="rect">
              <a:avLst/>
            </a:prstGeom>
            <a:noFill/>
            <a:ln w="9525">
              <a:noFill/>
              <a:miter lim="800000"/>
              <a:headEnd/>
              <a:tailEnd/>
            </a:ln>
          </p:spPr>
          <p:txBody>
            <a:bodyPr wrap="none" lIns="0" tIns="0" rIns="0" bIns="0">
              <a:spAutoFit/>
            </a:bodyPr>
            <a:lstStyle/>
            <a:p>
              <a:pPr algn="ctr">
                <a:defRPr/>
              </a:pPr>
              <a:r>
                <a:rPr lang="en-US" sz="800" dirty="0">
                  <a:solidFill>
                    <a:srgbClr val="596169"/>
                  </a:solidFill>
                  <a:cs typeface="Arial" charset="0"/>
                </a:rPr>
                <a:t>28</a:t>
              </a:r>
            </a:p>
          </p:txBody>
        </p:sp>
      </p:grpSp>
      <p:sp>
        <p:nvSpPr>
          <p:cNvPr id="168" name="Rectangle 60"/>
          <p:cNvSpPr>
            <a:spLocks noChangeArrowheads="1"/>
          </p:cNvSpPr>
          <p:nvPr/>
        </p:nvSpPr>
        <p:spPr bwMode="auto">
          <a:xfrm>
            <a:off x="5664408" y="4522614"/>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2</a:t>
            </a:r>
          </a:p>
        </p:txBody>
      </p:sp>
      <p:sp>
        <p:nvSpPr>
          <p:cNvPr id="169" name="Rectangle 61"/>
          <p:cNvSpPr>
            <a:spLocks noChangeArrowheads="1"/>
          </p:cNvSpPr>
          <p:nvPr/>
        </p:nvSpPr>
        <p:spPr bwMode="auto">
          <a:xfrm>
            <a:off x="5664408" y="4148701"/>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3</a:t>
            </a:r>
          </a:p>
        </p:txBody>
      </p:sp>
      <p:sp>
        <p:nvSpPr>
          <p:cNvPr id="170" name="Rectangle 62"/>
          <p:cNvSpPr>
            <a:spLocks noChangeArrowheads="1"/>
          </p:cNvSpPr>
          <p:nvPr/>
        </p:nvSpPr>
        <p:spPr bwMode="auto">
          <a:xfrm>
            <a:off x="5664408" y="3772448"/>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4</a:t>
            </a:r>
          </a:p>
        </p:txBody>
      </p:sp>
      <p:sp>
        <p:nvSpPr>
          <p:cNvPr id="171" name="Rectangle 65"/>
          <p:cNvSpPr>
            <a:spLocks noChangeArrowheads="1"/>
          </p:cNvSpPr>
          <p:nvPr/>
        </p:nvSpPr>
        <p:spPr bwMode="auto">
          <a:xfrm>
            <a:off x="5664408" y="3397171"/>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5</a:t>
            </a:r>
          </a:p>
        </p:txBody>
      </p:sp>
      <p:sp>
        <p:nvSpPr>
          <p:cNvPr id="172" name="Rectangle 111"/>
          <p:cNvSpPr>
            <a:spLocks noChangeArrowheads="1"/>
          </p:cNvSpPr>
          <p:nvPr/>
        </p:nvSpPr>
        <p:spPr bwMode="auto">
          <a:xfrm>
            <a:off x="5664408" y="4903557"/>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1</a:t>
            </a:r>
          </a:p>
        </p:txBody>
      </p:sp>
      <p:sp>
        <p:nvSpPr>
          <p:cNvPr id="173" name="Rectangle 109"/>
          <p:cNvSpPr>
            <a:spLocks noChangeArrowheads="1"/>
          </p:cNvSpPr>
          <p:nvPr/>
        </p:nvSpPr>
        <p:spPr bwMode="auto">
          <a:xfrm>
            <a:off x="5664408" y="5275129"/>
            <a:ext cx="56061" cy="121138"/>
          </a:xfrm>
          <a:prstGeom prst="rect">
            <a:avLst/>
          </a:prstGeom>
          <a:noFill/>
          <a:ln w="9525">
            <a:noFill/>
            <a:miter lim="800000"/>
            <a:headEnd/>
            <a:tailEnd/>
          </a:ln>
        </p:spPr>
        <p:txBody>
          <a:bodyPr wrap="none" lIns="0" tIns="0" rIns="0" bIns="0">
            <a:spAutoFit/>
          </a:bodyPr>
          <a:lstStyle/>
          <a:p>
            <a:pPr algn="r">
              <a:defRPr/>
            </a:pPr>
            <a:r>
              <a:rPr lang="en-US" sz="800" dirty="0">
                <a:solidFill>
                  <a:srgbClr val="596169"/>
                </a:solidFill>
                <a:cs typeface="Arial" charset="0"/>
              </a:rPr>
              <a:t>0</a:t>
            </a:r>
          </a:p>
        </p:txBody>
      </p:sp>
      <p:sp>
        <p:nvSpPr>
          <p:cNvPr id="174" name="Freeform 2"/>
          <p:cNvSpPr>
            <a:spLocks/>
          </p:cNvSpPr>
          <p:nvPr/>
        </p:nvSpPr>
        <p:spPr bwMode="auto">
          <a:xfrm>
            <a:off x="5805811" y="3453337"/>
            <a:ext cx="2205621" cy="1877667"/>
          </a:xfrm>
          <a:custGeom>
            <a:avLst/>
            <a:gdLst/>
            <a:ahLst/>
            <a:cxnLst>
              <a:cxn ang="0">
                <a:pos x="0" y="0"/>
              </a:cxn>
              <a:cxn ang="0">
                <a:pos x="0" y="2714"/>
              </a:cxn>
              <a:cxn ang="0">
                <a:pos x="3303" y="2714"/>
              </a:cxn>
            </a:cxnLst>
            <a:rect l="0" t="0" r="r" b="b"/>
            <a:pathLst>
              <a:path w="3303" h="2714">
                <a:moveTo>
                  <a:pt x="0" y="0"/>
                </a:moveTo>
                <a:lnTo>
                  <a:pt x="0" y="2714"/>
                </a:lnTo>
                <a:lnTo>
                  <a:pt x="3303" y="2714"/>
                </a:lnTo>
              </a:path>
            </a:pathLst>
          </a:custGeom>
          <a:noFill/>
          <a:ln w="19050" cap="sq">
            <a:solidFill>
              <a:schemeClr val="accent4"/>
            </a:solidFill>
            <a:prstDash val="solid"/>
            <a:miter lim="800000"/>
            <a:headEnd/>
            <a:tailEnd/>
          </a:ln>
        </p:spPr>
        <p:txBody>
          <a:bodyPr/>
          <a:lstStyle/>
          <a:p>
            <a:pPr>
              <a:defRPr/>
            </a:pPr>
            <a:endParaRPr lang="en-US" kern="0" dirty="0">
              <a:solidFill>
                <a:srgbClr val="4D4D4F"/>
              </a:solidFill>
              <a:ea typeface="ＭＳ Ｐゴシック" charset="0"/>
              <a:cs typeface="Arial" charset="0"/>
            </a:endParaRPr>
          </a:p>
        </p:txBody>
      </p:sp>
      <p:sp>
        <p:nvSpPr>
          <p:cNvPr id="175" name="Rounded Rectangle 174"/>
          <p:cNvSpPr/>
          <p:nvPr/>
        </p:nvSpPr>
        <p:spPr>
          <a:xfrm>
            <a:off x="1426884" y="995237"/>
            <a:ext cx="1132555" cy="390425"/>
          </a:xfrm>
          <a:prstGeom prst="roundRect">
            <a:avLst/>
          </a:prstGeom>
          <a:solidFill>
            <a:srgbClr val="562583"/>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36000" rIns="0" bIns="36000" spcCol="1270" anchor="ctr"/>
          <a:lstStyle/>
          <a:p>
            <a:pPr defTabSz="622300">
              <a:lnSpc>
                <a:spcPct val="90000"/>
              </a:lnSpc>
              <a:defRPr/>
            </a:pPr>
            <a:r>
              <a:rPr lang="en-GB" sz="1200" b="1" dirty="0">
                <a:solidFill>
                  <a:srgbClr val="FFFFFF"/>
                </a:solidFill>
                <a:cs typeface="Arial" panose="020B0604020202020204" pitchFamily="34" charset="0"/>
              </a:rPr>
              <a:t>EDITION 1</a:t>
            </a:r>
            <a:r>
              <a:rPr lang="en-GB" sz="1200" b="1" baseline="30000" dirty="0">
                <a:solidFill>
                  <a:srgbClr val="FFFFFF"/>
                </a:solidFill>
                <a:cs typeface="Arial" panose="020B0604020202020204" pitchFamily="34" charset="0"/>
              </a:rPr>
              <a:t>1</a:t>
            </a:r>
          </a:p>
          <a:p>
            <a:pPr defTabSz="622300">
              <a:lnSpc>
                <a:spcPct val="90000"/>
              </a:lnSpc>
              <a:defRPr/>
            </a:pPr>
            <a:r>
              <a:rPr lang="en-GB" sz="1200" b="1" dirty="0">
                <a:solidFill>
                  <a:srgbClr val="FFFFFF"/>
                </a:solidFill>
                <a:cs typeface="Arial" panose="020B0604020202020204" pitchFamily="34" charset="0"/>
              </a:rPr>
              <a:t>BB</a:t>
            </a:r>
            <a:endParaRPr lang="en-US" sz="1200" dirty="0">
              <a:solidFill>
                <a:srgbClr val="FFFFFF"/>
              </a:solidFill>
            </a:endParaRPr>
          </a:p>
        </p:txBody>
      </p:sp>
      <p:sp>
        <p:nvSpPr>
          <p:cNvPr id="176" name="Rounded Rectangle 175"/>
          <p:cNvSpPr/>
          <p:nvPr/>
        </p:nvSpPr>
        <p:spPr>
          <a:xfrm>
            <a:off x="5905327" y="1002496"/>
            <a:ext cx="1219800" cy="390425"/>
          </a:xfrm>
          <a:prstGeom prst="roundRect">
            <a:avLst/>
          </a:prstGeom>
          <a:solidFill>
            <a:srgbClr val="562583"/>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36000" rIns="0" bIns="36000" spcCol="1270" anchor="ctr"/>
          <a:lstStyle/>
          <a:p>
            <a:pPr defTabSz="622300">
              <a:lnSpc>
                <a:spcPct val="90000"/>
              </a:lnSpc>
              <a:defRPr/>
            </a:pPr>
            <a:r>
              <a:rPr lang="en-GB" sz="1200" b="1" dirty="0">
                <a:solidFill>
                  <a:srgbClr val="FFFFFF"/>
                </a:solidFill>
                <a:cs typeface="Arial" panose="020B0604020202020204" pitchFamily="34" charset="0"/>
              </a:rPr>
              <a:t>EDITION 2</a:t>
            </a:r>
            <a:r>
              <a:rPr lang="en-GB" sz="1200" b="1" baseline="30000" dirty="0">
                <a:solidFill>
                  <a:srgbClr val="FFFFFF"/>
                </a:solidFill>
                <a:cs typeface="Arial" panose="020B0604020202020204" pitchFamily="34" charset="0"/>
              </a:rPr>
              <a:t>2</a:t>
            </a:r>
          </a:p>
          <a:p>
            <a:pPr defTabSz="622300">
              <a:lnSpc>
                <a:spcPct val="90000"/>
              </a:lnSpc>
              <a:defRPr/>
            </a:pPr>
            <a:r>
              <a:rPr lang="en-GB" sz="1200" b="1" dirty="0">
                <a:solidFill>
                  <a:srgbClr val="FFFFFF"/>
                </a:solidFill>
                <a:cs typeface="Arial" panose="020B0604020202020204" pitchFamily="34" charset="0"/>
              </a:rPr>
              <a:t>BOT switch</a:t>
            </a:r>
            <a:endParaRPr lang="en-US" sz="1200" dirty="0">
              <a:solidFill>
                <a:srgbClr val="FFFFFF"/>
              </a:solidFill>
            </a:endParaRPr>
          </a:p>
        </p:txBody>
      </p:sp>
      <p:sp>
        <p:nvSpPr>
          <p:cNvPr id="177" name="Rounded Rectangle 176"/>
          <p:cNvSpPr/>
          <p:nvPr/>
        </p:nvSpPr>
        <p:spPr>
          <a:xfrm>
            <a:off x="1426884" y="3443461"/>
            <a:ext cx="1123662" cy="390425"/>
          </a:xfrm>
          <a:prstGeom prst="roundRect">
            <a:avLst/>
          </a:prstGeom>
          <a:solidFill>
            <a:srgbClr val="562583"/>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36000" rIns="0" bIns="36000" spcCol="1270" anchor="ctr"/>
          <a:lstStyle/>
          <a:p>
            <a:pPr defTabSz="622300">
              <a:lnSpc>
                <a:spcPct val="90000"/>
              </a:lnSpc>
              <a:defRPr/>
            </a:pPr>
            <a:r>
              <a:rPr lang="en-GB" sz="1200" b="1" dirty="0">
                <a:solidFill>
                  <a:srgbClr val="FFFFFF"/>
                </a:solidFill>
                <a:cs typeface="Arial" panose="020B0604020202020204" pitchFamily="34" charset="0"/>
              </a:rPr>
              <a:t>EDITION 3</a:t>
            </a:r>
            <a:r>
              <a:rPr lang="en-GB" sz="1200" b="1" baseline="30000" dirty="0">
                <a:solidFill>
                  <a:srgbClr val="FFFFFF"/>
                </a:solidFill>
                <a:cs typeface="Arial" panose="020B0604020202020204" pitchFamily="34" charset="0"/>
              </a:rPr>
              <a:t>3</a:t>
            </a:r>
          </a:p>
          <a:p>
            <a:pPr defTabSz="622300">
              <a:lnSpc>
                <a:spcPct val="90000"/>
              </a:lnSpc>
              <a:defRPr/>
            </a:pPr>
            <a:r>
              <a:rPr lang="en-GB" sz="1200" b="1" dirty="0">
                <a:solidFill>
                  <a:srgbClr val="FFFFFF"/>
                </a:solidFill>
                <a:cs typeface="Arial" panose="020B0604020202020204" pitchFamily="34" charset="0"/>
              </a:rPr>
              <a:t>BOT start</a:t>
            </a:r>
            <a:endParaRPr lang="en-US" sz="1200" dirty="0">
              <a:solidFill>
                <a:srgbClr val="FFFFFF"/>
              </a:solidFill>
            </a:endParaRPr>
          </a:p>
        </p:txBody>
      </p:sp>
      <p:sp>
        <p:nvSpPr>
          <p:cNvPr id="178" name="Rounded Rectangle 177"/>
          <p:cNvSpPr/>
          <p:nvPr/>
        </p:nvSpPr>
        <p:spPr>
          <a:xfrm>
            <a:off x="5913711" y="3437485"/>
            <a:ext cx="1199238" cy="390425"/>
          </a:xfrm>
          <a:prstGeom prst="roundRect">
            <a:avLst/>
          </a:prstGeom>
          <a:solidFill>
            <a:srgbClr val="562583"/>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36000" rIns="0" bIns="36000" spcCol="1270" anchor="ctr"/>
          <a:lstStyle/>
          <a:p>
            <a:pPr defTabSz="622300">
              <a:lnSpc>
                <a:spcPct val="90000"/>
              </a:lnSpc>
              <a:defRPr/>
            </a:pPr>
            <a:r>
              <a:rPr lang="en-GB" sz="1200" b="1" dirty="0">
                <a:solidFill>
                  <a:srgbClr val="FFFFFF"/>
                </a:solidFill>
                <a:cs typeface="Arial" panose="020B0604020202020204" pitchFamily="34" charset="0"/>
              </a:rPr>
              <a:t>EDITION JP 2</a:t>
            </a:r>
            <a:r>
              <a:rPr lang="en-GB" sz="1200" b="1" baseline="30000" dirty="0">
                <a:solidFill>
                  <a:srgbClr val="FFFFFF"/>
                </a:solidFill>
                <a:cs typeface="Arial" panose="020B0604020202020204" pitchFamily="34" charset="0"/>
              </a:rPr>
              <a:t>4</a:t>
            </a:r>
          </a:p>
          <a:p>
            <a:pPr defTabSz="622300">
              <a:lnSpc>
                <a:spcPct val="90000"/>
              </a:lnSpc>
              <a:defRPr/>
            </a:pPr>
            <a:r>
              <a:rPr lang="en-GB" sz="1200" b="1" dirty="0">
                <a:solidFill>
                  <a:srgbClr val="FFFFFF"/>
                </a:solidFill>
                <a:cs typeface="Arial" panose="020B0604020202020204" pitchFamily="34" charset="0"/>
              </a:rPr>
              <a:t>BOT switch</a:t>
            </a:r>
            <a:endParaRPr lang="en-US" sz="1200" dirty="0">
              <a:solidFill>
                <a:srgbClr val="FFFFFF"/>
              </a:solidFill>
            </a:endParaRPr>
          </a:p>
        </p:txBody>
      </p:sp>
      <p:pic>
        <p:nvPicPr>
          <p:cNvPr id="179" name="Picture 2" descr="C:\Users\fr063373\Documents\1_Medical Affairs - Diabetes\5_Educational docs\1_Papers\Z_Images\Icons ppt\Mo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8491776" y="632582"/>
            <a:ext cx="488462" cy="348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68156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GB" sz="1600" dirty="0"/>
              <a:t>The estimated probability of discontinuation was 41.0% in the first 31 days, 61.5% in the first 90 days and 82.0% in the ﬁrst year</a:t>
            </a:r>
            <a:r>
              <a:rPr lang="en-GB" sz="1600" baseline="30000" dirty="0"/>
              <a:t>1</a:t>
            </a:r>
          </a:p>
          <a:p>
            <a:endParaRPr lang="en-GB" sz="1867" dirty="0"/>
          </a:p>
          <a:p>
            <a:endParaRPr lang="en-GB" sz="1867" dirty="0"/>
          </a:p>
          <a:p>
            <a:endParaRPr lang="en-GB" sz="1867" dirty="0"/>
          </a:p>
          <a:p>
            <a:endParaRPr lang="en-GB" sz="1867" dirty="0"/>
          </a:p>
          <a:p>
            <a:endParaRPr lang="en-GB" sz="1867" dirty="0"/>
          </a:p>
          <a:p>
            <a:endParaRPr lang="en-GB" sz="1867" dirty="0"/>
          </a:p>
          <a:p>
            <a:pPr marL="0" indent="0">
              <a:spcAft>
                <a:spcPts val="1600"/>
              </a:spcAft>
              <a:buNone/>
            </a:pPr>
            <a:endParaRPr lang="en-GB" sz="1867" dirty="0"/>
          </a:p>
          <a:p>
            <a:endParaRPr lang="en-GB" sz="1867" dirty="0"/>
          </a:p>
          <a:p>
            <a:pPr marL="0" indent="0">
              <a:buNone/>
            </a:pPr>
            <a:endParaRPr lang="en-GB" sz="1867" dirty="0"/>
          </a:p>
        </p:txBody>
      </p:sp>
      <p:sp>
        <p:nvSpPr>
          <p:cNvPr id="6" name="Text Placeholder 5"/>
          <p:cNvSpPr>
            <a:spLocks noGrp="1"/>
          </p:cNvSpPr>
          <p:nvPr>
            <p:ph type="body" sz="quarter" idx="10"/>
          </p:nvPr>
        </p:nvSpPr>
        <p:spPr>
          <a:xfrm>
            <a:off x="5226053" y="6156571"/>
            <a:ext cx="3917949" cy="701493"/>
          </a:xfrm>
        </p:spPr>
        <p:txBody>
          <a:bodyPr/>
          <a:lstStyle/>
          <a:p>
            <a:r>
              <a:rPr lang="da-DK" sz="1000" dirty="0" smtClean="0"/>
              <a:t>1. Ascher-Svanum H, et al. Diabetes Ther 2014;5:225–42</a:t>
            </a:r>
          </a:p>
          <a:p>
            <a:r>
              <a:rPr lang="da-DK" sz="1000" dirty="0" smtClean="0"/>
              <a:t>2. Peyrot M, et al. Diabet Med 2012;29:682–9</a:t>
            </a:r>
            <a:endParaRPr lang="da-DK" sz="1000" dirty="0"/>
          </a:p>
        </p:txBody>
      </p:sp>
      <p:sp>
        <p:nvSpPr>
          <p:cNvPr id="79" name="Content Placeholder 2"/>
          <p:cNvSpPr txBox="1">
            <a:spLocks/>
          </p:cNvSpPr>
          <p:nvPr/>
        </p:nvSpPr>
        <p:spPr bwMode="auto">
          <a:xfrm>
            <a:off x="11" y="5867400"/>
            <a:ext cx="9143999" cy="400144"/>
          </a:xfrm>
          <a:prstGeom prst="rect">
            <a:avLst/>
          </a:prstGeom>
          <a:solidFill>
            <a:schemeClr val="accent1"/>
          </a:solidFill>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lIns="0" tIns="0" rIns="0" bIns="0" anchor="ctr">
            <a:noAutofit/>
          </a:bodyPr>
          <a:lstStyle>
            <a:lvl1pPr marL="342900" indent="-342900" algn="l" defTabSz="457200" rtl="0" fontAlgn="base">
              <a:spcBef>
                <a:spcPts val="0"/>
              </a:spcBef>
              <a:spcAft>
                <a:spcPts val="300"/>
              </a:spcAft>
              <a:buClr>
                <a:srgbClr val="81BD55"/>
              </a:buClr>
              <a:buFont typeface="Arial" panose="020B0604020202020204" pitchFamily="34" charset="0"/>
              <a:buChar char="•"/>
              <a:defRPr sz="2400" kern="1200">
                <a:solidFill>
                  <a:srgbClr val="596169"/>
                </a:solidFill>
                <a:latin typeface="+mn-lt"/>
                <a:ea typeface="+mn-ea"/>
                <a:cs typeface="+mn-cs"/>
              </a:defRPr>
            </a:lvl1pPr>
            <a:lvl2pPr marL="742950" indent="-285750" algn="l" defTabSz="457200" rtl="0" fontAlgn="base">
              <a:spcBef>
                <a:spcPts val="0"/>
              </a:spcBef>
              <a:spcAft>
                <a:spcPts val="300"/>
              </a:spcAft>
              <a:buClr>
                <a:srgbClr val="81BD55"/>
              </a:buClr>
              <a:buFont typeface="Arial" panose="020B0604020202020204" pitchFamily="34" charset="0"/>
              <a:buChar char="–"/>
              <a:defRPr sz="2000" kern="1200">
                <a:solidFill>
                  <a:srgbClr val="596169"/>
                </a:solidFill>
                <a:latin typeface="+mn-lt"/>
                <a:ea typeface="+mn-ea"/>
                <a:cs typeface="+mn-cs"/>
              </a:defRPr>
            </a:lvl2pPr>
            <a:lvl3pPr marL="11430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3pPr>
            <a:lvl4pPr marL="16002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4pPr>
            <a:lvl5pPr marL="2057400" indent="-228600" algn="l" defTabSz="457200" rtl="0" fontAlgn="base">
              <a:spcBef>
                <a:spcPts val="0"/>
              </a:spcBef>
              <a:spcAft>
                <a:spcPts val="300"/>
              </a:spcAft>
              <a:buClr>
                <a:srgbClr val="81BD55"/>
              </a:buClr>
              <a:buFont typeface="Arial" panose="020B0604020202020204" pitchFamily="34" charset="0"/>
              <a:buChar char="»"/>
              <a:defRPr sz="18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7311" lvl="4" indent="0" algn="ctr">
              <a:spcBef>
                <a:spcPct val="0"/>
              </a:spcBef>
              <a:spcAft>
                <a:spcPts val="0"/>
              </a:spcAft>
              <a:buClr>
                <a:prstClr val="white"/>
              </a:buClr>
              <a:buNone/>
              <a:defRPr/>
            </a:pPr>
            <a:r>
              <a:rPr lang="en-GB" sz="1867" b="1" dirty="0">
                <a:solidFill>
                  <a:prstClr val="white"/>
                </a:solidFill>
                <a:cs typeface="Arial" panose="020B0604020202020204" pitchFamily="34" charset="0"/>
              </a:rPr>
              <a:t>“</a:t>
            </a:r>
            <a:r>
              <a:rPr lang="en-GB" sz="1867" b="1" dirty="0">
                <a:solidFill>
                  <a:srgbClr val="FFFF00"/>
                </a:solidFill>
                <a:effectLst>
                  <a:outerShdw blurRad="38100" dist="38100" dir="2700000" algn="tl">
                    <a:srgbClr val="000000">
                      <a:alpha val="43137"/>
                    </a:srgbClr>
                  </a:outerShdw>
                </a:effectLst>
                <a:cs typeface="Arial" panose="020B0604020202020204" pitchFamily="34" charset="0"/>
              </a:rPr>
              <a:t>There is a need for insulin regimens that are less restrictive and burdensome</a:t>
            </a:r>
            <a:r>
              <a:rPr lang="en-GB" sz="1867" b="1" dirty="0">
                <a:solidFill>
                  <a:prstClr val="white"/>
                </a:solidFill>
                <a:cs typeface="Arial" panose="020B0604020202020204" pitchFamily="34" charset="0"/>
              </a:rPr>
              <a:t>”</a:t>
            </a:r>
            <a:endParaRPr lang="en-US" sz="1867" b="1" dirty="0">
              <a:solidFill>
                <a:prstClr val="white"/>
              </a:solidFill>
              <a:cs typeface="Arial" panose="020B0604020202020204" pitchFamily="34" charset="0"/>
            </a:endParaRPr>
          </a:p>
        </p:txBody>
      </p:sp>
      <p:grpSp>
        <p:nvGrpSpPr>
          <p:cNvPr id="2" name="Group 80"/>
          <p:cNvGrpSpPr/>
          <p:nvPr/>
        </p:nvGrpSpPr>
        <p:grpSpPr>
          <a:xfrm>
            <a:off x="650117" y="2489297"/>
            <a:ext cx="5573730" cy="2181716"/>
            <a:chOff x="3883756" y="2415527"/>
            <a:chExt cx="7165517" cy="2233640"/>
          </a:xfrm>
        </p:grpSpPr>
        <p:graphicFrame>
          <p:nvGraphicFramePr>
            <p:cNvPr id="75" name="Chart 74"/>
            <p:cNvGraphicFramePr/>
            <p:nvPr>
              <p:extLst>
                <p:ext uri="{D42A27DB-BD31-4B8C-83A1-F6EECF244321}">
                  <p14:modId xmlns:p14="http://schemas.microsoft.com/office/powerpoint/2010/main" xmlns="" val="2316889790"/>
                </p:ext>
              </p:extLst>
            </p:nvPr>
          </p:nvGraphicFramePr>
          <p:xfrm>
            <a:off x="4233365" y="2415527"/>
            <a:ext cx="6815908" cy="2233640"/>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p:cNvSpPr txBox="1"/>
            <p:nvPr/>
          </p:nvSpPr>
          <p:spPr>
            <a:xfrm rot="16200000">
              <a:off x="3325785" y="3155276"/>
              <a:ext cx="1551183" cy="435241"/>
            </a:xfrm>
            <a:prstGeom prst="rect">
              <a:avLst/>
            </a:prstGeom>
            <a:noFill/>
          </p:spPr>
          <p:txBody>
            <a:bodyPr wrap="square" rtlCol="0">
              <a:spAutoFit/>
            </a:bodyPr>
            <a:lstStyle/>
            <a:p>
              <a:pPr algn="ctr" defTabSz="914377"/>
              <a:r>
                <a:rPr lang="en-GB" sz="1600" dirty="0">
                  <a:solidFill>
                    <a:srgbClr val="002060"/>
                  </a:solidFill>
                  <a:cs typeface="Arial" panose="020B0604020202020204" pitchFamily="34" charset="0"/>
                </a:rPr>
                <a:t>Patients (%)</a:t>
              </a:r>
            </a:p>
          </p:txBody>
        </p:sp>
      </p:grpSp>
      <p:sp>
        <p:nvSpPr>
          <p:cNvPr id="11" name="Text Placeholder 1"/>
          <p:cNvSpPr txBox="1">
            <a:spLocks/>
          </p:cNvSpPr>
          <p:nvPr/>
        </p:nvSpPr>
        <p:spPr>
          <a:xfrm>
            <a:off x="5021945" y="6154660"/>
            <a:ext cx="3657600" cy="609600"/>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r">
              <a:lnSpc>
                <a:spcPct val="100000"/>
              </a:lnSpc>
              <a:spcBef>
                <a:spcPts val="0"/>
              </a:spcBef>
              <a:buNone/>
            </a:pPr>
            <a:endParaRPr lang="da-DK" sz="1067" dirty="0">
              <a:solidFill>
                <a:prstClr val="black"/>
              </a:solidFill>
            </a:endParaRPr>
          </a:p>
        </p:txBody>
      </p:sp>
      <p:sp>
        <p:nvSpPr>
          <p:cNvPr id="20" name="Content Placeholder 2"/>
          <p:cNvSpPr txBox="1">
            <a:spLocks/>
          </p:cNvSpPr>
          <p:nvPr/>
        </p:nvSpPr>
        <p:spPr>
          <a:xfrm>
            <a:off x="6516128" y="2205345"/>
            <a:ext cx="1849251" cy="2465668"/>
          </a:xfrm>
          <a:prstGeom prst="ellipse">
            <a:avLst/>
          </a:prstGeom>
          <a:solidFill>
            <a:schemeClr val="accent1"/>
          </a:solidFill>
          <a:ln w="28575">
            <a:noFill/>
          </a:ln>
          <a:effectLst>
            <a:innerShdw blurRad="114300">
              <a:prstClr val="black"/>
            </a:innerShdw>
          </a:effectLst>
        </p:spPr>
        <p:txBody>
          <a:bodyPr wrap="none" lIns="0" tIns="0" rIns="0" bIns="0">
            <a:noAutofit/>
          </a:bodyPr>
          <a:lstStyle>
            <a:lvl1pPr marL="169863" indent="-169863" algn="l" defTabSz="457200" rtl="0" eaLnBrk="1" latinLnBrk="0" hangingPunct="1">
              <a:lnSpc>
                <a:spcPct val="90000"/>
              </a:lnSpc>
              <a:spcBef>
                <a:spcPts val="1200"/>
              </a:spcBef>
              <a:buClr>
                <a:schemeClr val="accent2"/>
              </a:buClr>
              <a:buFont typeface="Arial"/>
              <a:buChar char="•"/>
              <a:defRPr sz="2400" kern="1200">
                <a:solidFill>
                  <a:srgbClr val="596169"/>
                </a:solidFill>
                <a:latin typeface="+mn-lt"/>
                <a:ea typeface="+mn-ea"/>
                <a:cs typeface="+mn-cs"/>
              </a:defRPr>
            </a:lvl1pPr>
            <a:lvl2pPr marL="742950" indent="-285750" algn="l" defTabSz="457200" rtl="0" eaLnBrk="1" latinLnBrk="0" hangingPunct="1">
              <a:lnSpc>
                <a:spcPct val="90000"/>
              </a:lnSpc>
              <a:spcBef>
                <a:spcPct val="20000"/>
              </a:spcBef>
              <a:buClr>
                <a:schemeClr val="accent2"/>
              </a:buClr>
              <a:buFont typeface="Arial"/>
              <a:buChar char="–"/>
              <a:defRPr sz="2000" kern="1200">
                <a:solidFill>
                  <a:srgbClr val="596169"/>
                </a:solidFill>
                <a:latin typeface="+mn-lt"/>
                <a:ea typeface="+mn-ea"/>
                <a:cs typeface="+mn-cs"/>
              </a:defRPr>
            </a:lvl2pPr>
            <a:lvl3pPr marL="1143000" indent="-228600" algn="l" defTabSz="457200" rtl="0" eaLnBrk="1" latinLnBrk="0" hangingPunct="1">
              <a:lnSpc>
                <a:spcPct val="90000"/>
              </a:lnSpc>
              <a:spcBef>
                <a:spcPct val="20000"/>
              </a:spcBef>
              <a:buClr>
                <a:schemeClr val="accent2"/>
              </a:buClr>
              <a:buFont typeface="Arial"/>
              <a:buChar char="•"/>
              <a:defRPr sz="1800" kern="1200">
                <a:solidFill>
                  <a:srgbClr val="596169"/>
                </a:solidFill>
                <a:latin typeface="+mn-lt"/>
                <a:ea typeface="+mn-ea"/>
                <a:cs typeface="+mn-cs"/>
              </a:defRPr>
            </a:lvl3pPr>
            <a:lvl4pPr marL="1600200" indent="-228600" algn="l" defTabSz="457200" rtl="0" eaLnBrk="1" latinLnBrk="0" hangingPunct="1">
              <a:lnSpc>
                <a:spcPct val="90000"/>
              </a:lnSpc>
              <a:spcBef>
                <a:spcPct val="20000"/>
              </a:spcBef>
              <a:buClr>
                <a:schemeClr val="accent2"/>
              </a:buClr>
              <a:buFont typeface="Arial"/>
              <a:buChar char="–"/>
              <a:defRPr sz="1600" kern="1200">
                <a:solidFill>
                  <a:srgbClr val="596169"/>
                </a:solidFill>
                <a:latin typeface="+mn-lt"/>
                <a:ea typeface="+mn-ea"/>
                <a:cs typeface="+mn-cs"/>
              </a:defRPr>
            </a:lvl4pPr>
            <a:lvl5pPr marL="2057400" indent="-228600" algn="l" defTabSz="457200" rtl="0" eaLnBrk="1" latinLnBrk="0" hangingPunct="1">
              <a:lnSpc>
                <a:spcPct val="90000"/>
              </a:lnSpc>
              <a:spcBef>
                <a:spcPct val="20000"/>
              </a:spcBef>
              <a:buClr>
                <a:schemeClr val="accent2"/>
              </a:buClr>
              <a:buFont typeface="Arial"/>
              <a:buChar char="»"/>
              <a:defRPr sz="1400" kern="1200">
                <a:solidFill>
                  <a:srgbClr val="5961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Clr>
                <a:srgbClr val="A7DDD7"/>
              </a:buClr>
              <a:buNone/>
            </a:pPr>
            <a:r>
              <a:rPr lang="en-GB" sz="1467" dirty="0">
                <a:solidFill>
                  <a:prstClr val="white"/>
                </a:solidFill>
                <a:cs typeface="Arial" panose="020B0604020202020204" pitchFamily="34" charset="0"/>
              </a:rPr>
              <a:t>Retrospective </a:t>
            </a:r>
            <a:r>
              <a:rPr lang="en-GB" sz="1467" dirty="0" smtClean="0">
                <a:solidFill>
                  <a:prstClr val="white"/>
                </a:solidFill>
                <a:cs typeface="Arial" panose="020B0604020202020204" pitchFamily="34" charset="0"/>
              </a:rPr>
              <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analysis </a:t>
            </a:r>
            <a:r>
              <a:rPr lang="en-GB" sz="1467" dirty="0">
                <a:solidFill>
                  <a:prstClr val="white"/>
                </a:solidFill>
                <a:cs typeface="Arial" panose="020B0604020202020204" pitchFamily="34" charset="0"/>
              </a:rPr>
              <a:t>of </a:t>
            </a:r>
            <a:r>
              <a:rPr lang="en-GB" sz="1467" dirty="0" smtClean="0">
                <a:solidFill>
                  <a:prstClr val="white"/>
                </a:solidFill>
                <a:cs typeface="Arial" panose="020B0604020202020204" pitchFamily="34" charset="0"/>
              </a:rPr>
              <a:t>74,399</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 </a:t>
            </a:r>
            <a:r>
              <a:rPr lang="en-GB" sz="1467" dirty="0">
                <a:solidFill>
                  <a:prstClr val="white"/>
                </a:solidFill>
                <a:cs typeface="Arial" panose="020B0604020202020204" pitchFamily="34" charset="0"/>
              </a:rPr>
              <a:t>T2DM patients </a:t>
            </a:r>
            <a:r>
              <a:rPr lang="en-GB" sz="1467" dirty="0" smtClean="0">
                <a:solidFill>
                  <a:prstClr val="white"/>
                </a:solidFill>
                <a:cs typeface="Arial" panose="020B0604020202020204" pitchFamily="34" charset="0"/>
              </a:rPr>
              <a:t>in </a:t>
            </a:r>
            <a:r>
              <a:rPr lang="en-GB" sz="1467" dirty="0">
                <a:solidFill>
                  <a:prstClr val="white"/>
                </a:solidFill>
                <a:cs typeface="Arial" panose="020B0604020202020204" pitchFamily="34" charset="0"/>
              </a:rPr>
              <a:t>the </a:t>
            </a:r>
            <a:r>
              <a:rPr lang="en-GB" sz="1467" dirty="0" smtClean="0">
                <a:solidFill>
                  <a:prstClr val="white"/>
                </a:solidFill>
                <a:cs typeface="Arial" panose="020B0604020202020204" pitchFamily="34" charset="0"/>
              </a:rPr>
              <a:t/>
            </a:r>
            <a:br>
              <a:rPr lang="en-GB" sz="1467" dirty="0" smtClean="0">
                <a:solidFill>
                  <a:prstClr val="white"/>
                </a:solidFill>
                <a:cs typeface="Arial" panose="020B0604020202020204" pitchFamily="34" charset="0"/>
              </a:rPr>
            </a:br>
            <a:r>
              <a:rPr lang="en-GB" sz="1467" b="1" dirty="0" smtClean="0">
                <a:solidFill>
                  <a:srgbClr val="FFFF00"/>
                </a:solidFill>
                <a:cs typeface="Arial" panose="020B0604020202020204" pitchFamily="34" charset="0"/>
              </a:rPr>
              <a:t>US </a:t>
            </a:r>
            <a:r>
              <a:rPr lang="en-GB" sz="1467" b="1" dirty="0" err="1" smtClean="0">
                <a:solidFill>
                  <a:srgbClr val="FFFF00"/>
                </a:solidFill>
                <a:cs typeface="Arial" panose="020B0604020202020204" pitchFamily="34" charset="0"/>
              </a:rPr>
              <a:t>Truven's</a:t>
            </a:r>
            <a:r>
              <a:rPr lang="en-GB" sz="1467" b="1" dirty="0" smtClean="0">
                <a:solidFill>
                  <a:srgbClr val="FFFF00"/>
                </a:solidFill>
                <a:cs typeface="Arial" panose="020B0604020202020204" pitchFamily="34" charset="0"/>
              </a:rPr>
              <a:t> Health </a:t>
            </a:r>
            <a:r>
              <a:rPr lang="en-GB" sz="1467" dirty="0" smtClean="0">
                <a:solidFill>
                  <a:prstClr val="white"/>
                </a:solidFill>
                <a:cs typeface="Arial" panose="020B0604020202020204" pitchFamily="34" charset="0"/>
              </a:rPr>
              <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Analytics Commercial </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Claims </a:t>
            </a:r>
            <a:r>
              <a:rPr lang="en-GB" sz="1467" dirty="0">
                <a:solidFill>
                  <a:prstClr val="white"/>
                </a:solidFill>
                <a:cs typeface="Arial" panose="020B0604020202020204" pitchFamily="34" charset="0"/>
              </a:rPr>
              <a:t>and </a:t>
            </a:r>
            <a:r>
              <a:rPr lang="en-GB" sz="1467" dirty="0" smtClean="0">
                <a:solidFill>
                  <a:prstClr val="white"/>
                </a:solidFill>
                <a:cs typeface="Arial" panose="020B0604020202020204" pitchFamily="34" charset="0"/>
              </a:rPr>
              <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Encounters database </a:t>
            </a:r>
            <a:br>
              <a:rPr lang="en-GB" sz="1467" dirty="0" smtClean="0">
                <a:solidFill>
                  <a:prstClr val="white"/>
                </a:solidFill>
                <a:cs typeface="Arial" panose="020B0604020202020204" pitchFamily="34" charset="0"/>
              </a:rPr>
            </a:br>
            <a:r>
              <a:rPr lang="en-GB" sz="1467" dirty="0" smtClean="0">
                <a:solidFill>
                  <a:prstClr val="white"/>
                </a:solidFill>
                <a:cs typeface="Arial" panose="020B0604020202020204" pitchFamily="34" charset="0"/>
              </a:rPr>
              <a:t>2008–2011</a:t>
            </a:r>
            <a:r>
              <a:rPr lang="en-GB" sz="1467" baseline="30000" dirty="0" smtClean="0">
                <a:solidFill>
                  <a:prstClr val="white"/>
                </a:solidFill>
                <a:cs typeface="Arial" panose="020B0604020202020204" pitchFamily="34" charset="0"/>
              </a:rPr>
              <a:t>1</a:t>
            </a:r>
            <a:endParaRPr lang="en-GB" sz="1467" baseline="30000" dirty="0">
              <a:solidFill>
                <a:prstClr val="white"/>
              </a:solidFill>
              <a:cs typeface="Arial" panose="020B0604020202020204" pitchFamily="34" charset="0"/>
            </a:endParaRPr>
          </a:p>
        </p:txBody>
      </p:sp>
      <p:sp>
        <p:nvSpPr>
          <p:cNvPr id="14" name="Rounded Rectangle 13"/>
          <p:cNvSpPr/>
          <p:nvPr/>
        </p:nvSpPr>
        <p:spPr>
          <a:xfrm>
            <a:off x="650116" y="333489"/>
            <a:ext cx="7776864" cy="958162"/>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ea typeface="+mj-ea"/>
                <a:cs typeface="+mj-cs"/>
              </a:rPr>
              <a:t>Early discontinuation and non-adherence with </a:t>
            </a:r>
            <a:br>
              <a:rPr lang="en-US" sz="2400" b="1" dirty="0">
                <a:solidFill>
                  <a:srgbClr val="FFFF00"/>
                </a:solidFill>
                <a:effectLst>
                  <a:outerShdw blurRad="38100" dist="38100" dir="2700000" algn="tl">
                    <a:srgbClr val="000000">
                      <a:alpha val="43137"/>
                    </a:srgbClr>
                  </a:outerShdw>
                </a:effectLst>
                <a:ea typeface="+mj-ea"/>
                <a:cs typeface="+mj-cs"/>
              </a:rPr>
            </a:br>
            <a:r>
              <a:rPr lang="en-US" sz="2400" b="1" dirty="0">
                <a:solidFill>
                  <a:srgbClr val="FFFF00"/>
                </a:solidFill>
                <a:effectLst>
                  <a:outerShdw blurRad="38100" dist="38100" dir="2700000" algn="tl">
                    <a:srgbClr val="000000">
                      <a:alpha val="43137"/>
                    </a:srgbClr>
                  </a:outerShdw>
                </a:effectLst>
                <a:ea typeface="+mj-ea"/>
                <a:cs typeface="+mj-cs"/>
              </a:rPr>
              <a:t>insulin therapy</a:t>
            </a:r>
            <a:endParaRPr lang="en-US" sz="2400" b="1" dirty="0" smtClean="0">
              <a:solidFill>
                <a:srgbClr val="FFFF0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761696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normAutofit/>
          </a:bodyPr>
          <a:lstStyle/>
          <a:p>
            <a:pPr>
              <a:spcAft>
                <a:spcPts val="1600"/>
              </a:spcAft>
            </a:pPr>
            <a:r>
              <a:rPr lang="en-GB" sz="1600" dirty="0"/>
              <a:t>In a multivariable logistic regression analysis, the </a:t>
            </a:r>
            <a:r>
              <a:rPr lang="en-GB" sz="1600" dirty="0">
                <a:solidFill>
                  <a:srgbClr val="C00000"/>
                </a:solidFill>
              </a:rPr>
              <a:t>primary predictor of early basal insulin discontinuation</a:t>
            </a:r>
            <a:r>
              <a:rPr lang="en-GB" sz="1600" dirty="0"/>
              <a:t> was ≥1 documented </a:t>
            </a:r>
            <a:r>
              <a:rPr lang="en-GB" sz="1600" dirty="0" err="1"/>
              <a:t>hypoglycemic</a:t>
            </a:r>
            <a:r>
              <a:rPr lang="en-GB" sz="1600" dirty="0"/>
              <a:t> event (OR: 2.20; 95% CI: 1.27–3.82)</a:t>
            </a:r>
            <a:r>
              <a:rPr lang="en-GB" sz="1600" baseline="30000" dirty="0"/>
              <a:t>1</a:t>
            </a:r>
          </a:p>
          <a:p>
            <a:pPr>
              <a:spcAft>
                <a:spcPts val="1600"/>
              </a:spcAft>
            </a:pPr>
            <a:r>
              <a:rPr lang="en-GB" sz="1600" dirty="0"/>
              <a:t>In patients with T2DM, worries about </a:t>
            </a:r>
            <a:r>
              <a:rPr lang="en-GB" sz="1600" dirty="0" err="1"/>
              <a:t>hypoglycemia</a:t>
            </a:r>
            <a:r>
              <a:rPr lang="en-GB" sz="1600" dirty="0"/>
              <a:t> are a </a:t>
            </a:r>
            <a:r>
              <a:rPr lang="en-GB" sz="1600" dirty="0">
                <a:solidFill>
                  <a:srgbClr val="C00000"/>
                </a:solidFill>
              </a:rPr>
              <a:t>barrier to optimal treatment </a:t>
            </a:r>
            <a:r>
              <a:rPr lang="en-GB" sz="1600" dirty="0"/>
              <a:t>and may be more widespread than commonly assumed</a:t>
            </a:r>
            <a:r>
              <a:rPr lang="en-GB" sz="1600" baseline="30000" dirty="0"/>
              <a:t>2</a:t>
            </a:r>
          </a:p>
        </p:txBody>
      </p:sp>
      <p:sp>
        <p:nvSpPr>
          <p:cNvPr id="3" name="Text Placeholder 2"/>
          <p:cNvSpPr>
            <a:spLocks noGrp="1"/>
          </p:cNvSpPr>
          <p:nvPr>
            <p:ph type="body" sz="quarter" idx="10"/>
          </p:nvPr>
        </p:nvSpPr>
        <p:spPr>
          <a:xfrm>
            <a:off x="4883152" y="6156571"/>
            <a:ext cx="4260848" cy="701493"/>
          </a:xfrm>
        </p:spPr>
        <p:txBody>
          <a:bodyPr/>
          <a:lstStyle/>
          <a:p>
            <a:r>
              <a:rPr lang="da-DK" sz="1100" dirty="0" smtClean="0"/>
              <a:t>1. Kostev K, et al. Prim Care Diabetes 2015]</a:t>
            </a:r>
          </a:p>
          <a:p>
            <a:r>
              <a:rPr lang="da-DK" sz="1100" dirty="0" smtClean="0"/>
              <a:t>2. Polonsky WH, et al. J Diabetes Complications 2015 </a:t>
            </a:r>
            <a:endParaRPr lang="da-DK" dirty="0"/>
          </a:p>
        </p:txBody>
      </p:sp>
      <p:grpSp>
        <p:nvGrpSpPr>
          <p:cNvPr id="5" name="Group 28"/>
          <p:cNvGrpSpPr/>
          <p:nvPr/>
        </p:nvGrpSpPr>
        <p:grpSpPr>
          <a:xfrm>
            <a:off x="685800" y="3429002"/>
            <a:ext cx="6370981" cy="2555692"/>
            <a:chOff x="1665358" y="3086898"/>
            <a:chExt cx="8494642" cy="2820299"/>
          </a:xfrm>
        </p:grpSpPr>
        <p:graphicFrame>
          <p:nvGraphicFramePr>
            <p:cNvPr id="17" name="Chart 16"/>
            <p:cNvGraphicFramePr/>
            <p:nvPr>
              <p:extLst/>
            </p:nvPr>
          </p:nvGraphicFramePr>
          <p:xfrm>
            <a:off x="2031999" y="3086898"/>
            <a:ext cx="8128001" cy="282029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6200000">
              <a:off x="907014" y="3923556"/>
              <a:ext cx="1940822" cy="424133"/>
            </a:xfrm>
            <a:prstGeom prst="rect">
              <a:avLst/>
            </a:prstGeom>
            <a:noFill/>
          </p:spPr>
          <p:txBody>
            <a:bodyPr wrap="square" rtlCol="0">
              <a:spAutoFit/>
            </a:bodyPr>
            <a:lstStyle/>
            <a:p>
              <a:pPr algn="ctr" defTabSz="914377"/>
              <a:r>
                <a:rPr lang="en-GB" sz="1467" dirty="0">
                  <a:solidFill>
                    <a:srgbClr val="002060"/>
                  </a:solidFill>
                  <a:cs typeface="Arial" panose="020B0604020202020204" pitchFamily="34" charset="0"/>
                </a:rPr>
                <a:t>Patients (%)</a:t>
              </a:r>
            </a:p>
          </p:txBody>
        </p:sp>
      </p:grpSp>
      <p:sp>
        <p:nvSpPr>
          <p:cNvPr id="9" name="Text Placeholder 1"/>
          <p:cNvSpPr txBox="1">
            <a:spLocks/>
          </p:cNvSpPr>
          <p:nvPr/>
        </p:nvSpPr>
        <p:spPr>
          <a:xfrm>
            <a:off x="5021945" y="6154660"/>
            <a:ext cx="3657600" cy="609600"/>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r">
              <a:lnSpc>
                <a:spcPct val="100000"/>
              </a:lnSpc>
              <a:spcBef>
                <a:spcPts val="0"/>
              </a:spcBef>
              <a:buNone/>
            </a:pPr>
            <a:endParaRPr lang="da-DK" sz="1067" dirty="0">
              <a:solidFill>
                <a:prstClr val="black"/>
              </a:solidFill>
            </a:endParaRPr>
          </a:p>
        </p:txBody>
      </p:sp>
      <p:sp>
        <p:nvSpPr>
          <p:cNvPr id="11" name="TextBox 10"/>
          <p:cNvSpPr txBox="1"/>
          <p:nvPr/>
        </p:nvSpPr>
        <p:spPr>
          <a:xfrm>
            <a:off x="7010400" y="3482184"/>
            <a:ext cx="1510350" cy="543867"/>
          </a:xfrm>
          <a:prstGeom prst="rect">
            <a:avLst/>
          </a:prstGeom>
          <a:noFill/>
        </p:spPr>
        <p:txBody>
          <a:bodyPr wrap="none" rtlCol="0">
            <a:spAutoFit/>
          </a:bodyPr>
          <a:lstStyle/>
          <a:p>
            <a:pPr defTabSz="914377"/>
            <a:r>
              <a:rPr lang="en-GB" sz="1467" dirty="0">
                <a:solidFill>
                  <a:srgbClr val="002060"/>
                </a:solidFill>
                <a:cs typeface="Arial" panose="020B0604020202020204" pitchFamily="34" charset="0"/>
              </a:rPr>
              <a:t>Insulin users</a:t>
            </a:r>
          </a:p>
          <a:p>
            <a:pPr defTabSz="914377"/>
            <a:r>
              <a:rPr lang="en-GB" sz="1467" dirty="0">
                <a:solidFill>
                  <a:srgbClr val="002060"/>
                </a:solidFill>
                <a:cs typeface="Arial" panose="020B0604020202020204" pitchFamily="34" charset="0"/>
              </a:rPr>
              <a:t>Non-insulin users</a:t>
            </a:r>
          </a:p>
        </p:txBody>
      </p:sp>
      <p:sp>
        <p:nvSpPr>
          <p:cNvPr id="12" name="Rectangle 11"/>
          <p:cNvSpPr/>
          <p:nvPr/>
        </p:nvSpPr>
        <p:spPr>
          <a:xfrm>
            <a:off x="6934200" y="3578851"/>
            <a:ext cx="116017" cy="154689"/>
          </a:xfrm>
          <a:prstGeom prst="rect">
            <a:avLst/>
          </a:prstGeom>
          <a:solidFill>
            <a:srgbClr val="00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16" name="Rectangle 15"/>
          <p:cNvSpPr/>
          <p:nvPr/>
        </p:nvSpPr>
        <p:spPr>
          <a:xfrm>
            <a:off x="6934200" y="3806043"/>
            <a:ext cx="116017" cy="154689"/>
          </a:xfrm>
          <a:prstGeom prst="rect">
            <a:avLst/>
          </a:prstGeom>
          <a:solidFill>
            <a:srgbClr val="8B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13" name="Rounded Rectangle 12"/>
          <p:cNvSpPr/>
          <p:nvPr/>
        </p:nvSpPr>
        <p:spPr>
          <a:xfrm>
            <a:off x="683568" y="253654"/>
            <a:ext cx="7776864" cy="958162"/>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effectLst>
                  <a:outerShdw blurRad="38100" dist="38100" dir="2700000" algn="tl">
                    <a:srgbClr val="000000">
                      <a:alpha val="43137"/>
                    </a:srgbClr>
                  </a:outerShdw>
                </a:effectLst>
                <a:ea typeface="+mj-ea"/>
                <a:cs typeface="+mj-cs"/>
              </a:rPr>
              <a:t>Fear of hypoglycemia is a major barrier</a:t>
            </a:r>
            <a:endParaRPr lang="en-US" sz="2400" b="1" dirty="0" smtClean="0">
              <a:solidFill>
                <a:srgbClr val="FFFF00"/>
              </a:solidFill>
              <a:effectLst>
                <a:outerShdw blurRad="38100" dist="38100" dir="2700000" algn="tl">
                  <a:srgbClr val="000000">
                    <a:alpha val="43137"/>
                  </a:srgbClr>
                </a:outerShdw>
              </a:effectLst>
              <a:ea typeface="+mj-ea"/>
              <a:cs typeface="+mj-cs"/>
            </a:endParaRPr>
          </a:p>
        </p:txBody>
      </p:sp>
      <p:sp>
        <p:nvSpPr>
          <p:cNvPr id="7" name="Rounded Rectangle 6"/>
          <p:cNvSpPr/>
          <p:nvPr/>
        </p:nvSpPr>
        <p:spPr>
          <a:xfrm>
            <a:off x="457200" y="2971800"/>
            <a:ext cx="8229600" cy="318286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82963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50826" y="1823871"/>
            <a:ext cx="8677275" cy="2646454"/>
            <a:chOff x="250824" y="1367903"/>
            <a:chExt cx="8677275" cy="1984841"/>
          </a:xfrm>
        </p:grpSpPr>
        <p:pic>
          <p:nvPicPr>
            <p:cNvPr id="84" name="Picture 12" descr="http://www.google.co.uk/url?source=imgres&amp;ct=img&amp;q=http://images.wikia.com/diabetesindogs/images/f/fd/Ultratardhm.png&amp;sa=X&amp;ei=RnjRTaX4G8-f-waU0eTqCQ&amp;ved=0CAQQ8wc4lwE&amp;usg=AFQjCNEJjCjo_W11ajwzDuyLbOSJ7lln_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642615">
              <a:off x="7000705" y="2468654"/>
              <a:ext cx="745588" cy="211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8" name="מחבר חץ ישר 37"/>
            <p:cNvCxnSpPr>
              <a:cxnSpLocks noChangeShapeType="1"/>
            </p:cNvCxnSpPr>
            <p:nvPr/>
          </p:nvCxnSpPr>
          <p:spPr bwMode="auto">
            <a:xfrm rot="16200000" flipH="1">
              <a:off x="4712156" y="2474450"/>
              <a:ext cx="1549170" cy="20741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type="arrow" w="med" len="med"/>
                </a14:hiddenLine>
              </a:ext>
            </a:extLst>
          </p:spPr>
        </p:cxnSp>
        <p:pic>
          <p:nvPicPr>
            <p:cNvPr id="100" name="Picture 2" descr="0001-2-0"/>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123" t="19916" r="14303" b="18627"/>
            <a:stretch/>
          </p:blipFill>
          <p:spPr bwMode="auto">
            <a:xfrm>
              <a:off x="1290753" y="2754865"/>
              <a:ext cx="944103" cy="309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 name="TextBox 33"/>
            <p:cNvSpPr txBox="1">
              <a:spLocks noChangeArrowheads="1"/>
            </p:cNvSpPr>
            <p:nvPr/>
          </p:nvSpPr>
          <p:spPr bwMode="auto">
            <a:xfrm>
              <a:off x="3193034" y="2713776"/>
              <a:ext cx="1226565" cy="438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a:solidFill>
                    <a:prstClr val="black">
                      <a:lumMod val="65000"/>
                      <a:lumOff val="35000"/>
                    </a:prstClr>
                  </a:solidFill>
                  <a:latin typeface="Arial" panose="020B0604020202020204" pitchFamily="34" charset="0"/>
                </a:rPr>
                <a:t>Protamine/ zinc</a:t>
              </a:r>
              <a:endParaRPr lang="he-IL" sz="1600" dirty="0">
                <a:solidFill>
                  <a:prstClr val="black">
                    <a:lumMod val="65000"/>
                    <a:lumOff val="35000"/>
                  </a:prstClr>
                </a:solidFill>
                <a:latin typeface="Arial" panose="020B0604020202020204" pitchFamily="34" charset="0"/>
              </a:endParaRPr>
            </a:p>
          </p:txBody>
        </p:sp>
        <p:sp>
          <p:nvSpPr>
            <p:cNvPr id="102" name="TextBox 34"/>
            <p:cNvSpPr txBox="1">
              <a:spLocks noChangeArrowheads="1"/>
            </p:cNvSpPr>
            <p:nvPr/>
          </p:nvSpPr>
          <p:spPr bwMode="auto">
            <a:xfrm>
              <a:off x="5030383" y="2713776"/>
              <a:ext cx="1141815" cy="438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err="1">
                  <a:solidFill>
                    <a:prstClr val="black">
                      <a:lumMod val="65000"/>
                      <a:lumOff val="35000"/>
                    </a:prstClr>
                  </a:solidFill>
                  <a:latin typeface="Arial" panose="020B0604020202020204" pitchFamily="34" charset="0"/>
                </a:rPr>
                <a:t>Isophane</a:t>
              </a:r>
              <a:r>
                <a:rPr lang="en-US" sz="1600" dirty="0">
                  <a:solidFill>
                    <a:prstClr val="black">
                      <a:lumMod val="65000"/>
                      <a:lumOff val="35000"/>
                    </a:prstClr>
                  </a:solidFill>
                  <a:latin typeface="Arial" panose="020B0604020202020204" pitchFamily="34" charset="0"/>
                </a:rPr>
                <a:t> (NPH)</a:t>
              </a:r>
              <a:endParaRPr lang="he-IL" sz="1600" dirty="0">
                <a:solidFill>
                  <a:prstClr val="black">
                    <a:lumMod val="65000"/>
                    <a:lumOff val="35000"/>
                  </a:prstClr>
                </a:solidFill>
                <a:latin typeface="Arial" panose="020B0604020202020204" pitchFamily="34" charset="0"/>
              </a:endParaRPr>
            </a:p>
          </p:txBody>
        </p:sp>
        <p:sp>
          <p:nvSpPr>
            <p:cNvPr id="103" name="TextBox 35"/>
            <p:cNvSpPr txBox="1">
              <a:spLocks noChangeArrowheads="1"/>
            </p:cNvSpPr>
            <p:nvPr/>
          </p:nvSpPr>
          <p:spPr bwMode="auto">
            <a:xfrm>
              <a:off x="6987404" y="2713776"/>
              <a:ext cx="1089795" cy="438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a:solidFill>
                    <a:prstClr val="black">
                      <a:lumMod val="65000"/>
                      <a:lumOff val="35000"/>
                    </a:prstClr>
                  </a:solidFill>
                  <a:latin typeface="Arial" panose="020B0604020202020204" pitchFamily="34" charset="0"/>
                </a:rPr>
                <a:t>Lente insulin</a:t>
              </a:r>
              <a:endParaRPr lang="he-IL" sz="1600" dirty="0">
                <a:solidFill>
                  <a:prstClr val="black">
                    <a:lumMod val="65000"/>
                    <a:lumOff val="35000"/>
                  </a:prstClr>
                </a:solidFill>
                <a:latin typeface="Arial" panose="020B0604020202020204" pitchFamily="34" charset="0"/>
              </a:endParaRPr>
            </a:p>
          </p:txBody>
        </p:sp>
        <p:pic>
          <p:nvPicPr>
            <p:cNvPr id="73" name="Picture 2" descr="ProZinc Cat Insulin">
              <a:hlinkClick r:id="rId5" tooltip="ProZinc Cat Insulin"/>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08998" y="1968577"/>
              <a:ext cx="691097" cy="54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4" descr="home-bottle"/>
            <p:cNvPicPr>
              <a:picLocks noChangeAspect="1" noChangeArrowheads="1"/>
            </p:cNvPicPr>
            <p:nvPr/>
          </p:nvPicPr>
          <p:blipFill>
            <a:blip r:embed="rId7" cstate="print">
              <a:extLst>
                <a:ext uri="{28A0092B-C50C-407E-A947-70E740481C1C}">
                  <a14:useLocalDpi xmlns:a14="http://schemas.microsoft.com/office/drawing/2010/main" xmlns="" val="0"/>
                </a:ext>
              </a:extLst>
            </a:blip>
            <a:srcRect l="21655" r="25989"/>
            <a:stretch>
              <a:fillRect/>
            </a:stretch>
          </p:blipFill>
          <p:spPr bwMode="auto">
            <a:xfrm>
              <a:off x="1612605" y="1968574"/>
              <a:ext cx="323115" cy="62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e 60"/>
            <p:cNvGrpSpPr/>
            <p:nvPr/>
          </p:nvGrpSpPr>
          <p:grpSpPr>
            <a:xfrm>
              <a:off x="5070532" y="1968577"/>
              <a:ext cx="854070" cy="603414"/>
              <a:chOff x="3015520" y="1419632"/>
              <a:chExt cx="999019" cy="705824"/>
            </a:xfrm>
          </p:grpSpPr>
          <p:pic>
            <p:nvPicPr>
              <p:cNvPr id="81" name="Picture 6" descr="http://www.google.co.uk/url?source=imgres&amp;ct=img&amp;q=http://www.1800petmeds.com/images/products/420/10693_420.jpg&amp;sa=X&amp;ei=G3fRTe7MA8We-QaG6JzrCQ&amp;ved=0CAQQ8wc&amp;usg=AFQjCNEyhd-EEhXzWqj38ag4uzL5hwu5r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71483" y="1419632"/>
                <a:ext cx="843056" cy="640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 name="Picture 8" descr="http://t1.gstatic.com/images?q=tbn:ANd9GcS-_RfkBf8sNAjTfh94IF9DxueV54oHpf6QcCUnZObWnNlmobSCTw"/>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404957">
                <a:off x="3015520" y="1828298"/>
                <a:ext cx="716421" cy="297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3" name="Picture 10" descr="http://t1.gstatic.com/images?q=tbn:ANd9GcR_8uAaantUwn6fHKJc0NwdpzgNJ84Ev0k4DY7UIe2FaaP7WP7DO2mEOZf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43795" y="1968577"/>
              <a:ext cx="673141" cy="413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250824" y="1785082"/>
              <a:ext cx="8677275" cy="0"/>
            </a:xfrm>
            <a:prstGeom prst="line">
              <a:avLst/>
            </a:prstGeom>
            <a:ln w="38100">
              <a:solidFill>
                <a:srgbClr val="8396AF"/>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688931" y="1697636"/>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44" name="Oval 43"/>
            <p:cNvSpPr/>
            <p:nvPr/>
          </p:nvSpPr>
          <p:spPr>
            <a:xfrm>
              <a:off x="3554052" y="1697636"/>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45" name="Oval 44"/>
            <p:cNvSpPr/>
            <p:nvPr/>
          </p:nvSpPr>
          <p:spPr>
            <a:xfrm>
              <a:off x="5419173" y="1697636"/>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46" name="Oval 45"/>
            <p:cNvSpPr/>
            <p:nvPr/>
          </p:nvSpPr>
          <p:spPr>
            <a:xfrm>
              <a:off x="7284294" y="1697636"/>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grpSp>
          <p:nvGrpSpPr>
            <p:cNvPr id="4" name="Group 13"/>
            <p:cNvGrpSpPr/>
            <p:nvPr/>
          </p:nvGrpSpPr>
          <p:grpSpPr>
            <a:xfrm>
              <a:off x="8261534" y="1699129"/>
              <a:ext cx="85540" cy="171906"/>
              <a:chOff x="8229600" y="2041864"/>
              <a:chExt cx="155656" cy="312820"/>
            </a:xfrm>
          </p:grpSpPr>
          <p:cxnSp>
            <p:nvCxnSpPr>
              <p:cNvPr id="13" name="Straight Connector 12"/>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395856" y="1367903"/>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1922</a:t>
              </a:r>
            </a:p>
          </p:txBody>
        </p:sp>
        <p:sp>
          <p:nvSpPr>
            <p:cNvPr id="55" name="TextBox 54"/>
            <p:cNvSpPr txBox="1"/>
            <p:nvPr/>
          </p:nvSpPr>
          <p:spPr>
            <a:xfrm>
              <a:off x="3262551" y="1367903"/>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1936</a:t>
              </a:r>
            </a:p>
          </p:txBody>
        </p:sp>
        <p:sp>
          <p:nvSpPr>
            <p:cNvPr id="56" name="TextBox 55"/>
            <p:cNvSpPr txBox="1"/>
            <p:nvPr/>
          </p:nvSpPr>
          <p:spPr>
            <a:xfrm>
              <a:off x="5128665" y="1367903"/>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1946</a:t>
              </a:r>
            </a:p>
          </p:txBody>
        </p:sp>
        <p:sp>
          <p:nvSpPr>
            <p:cNvPr id="60" name="TextBox 59"/>
            <p:cNvSpPr txBox="1"/>
            <p:nvPr/>
          </p:nvSpPr>
          <p:spPr>
            <a:xfrm>
              <a:off x="6994777" y="1367903"/>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1951</a:t>
              </a:r>
            </a:p>
          </p:txBody>
        </p:sp>
        <p:grpSp>
          <p:nvGrpSpPr>
            <p:cNvPr id="5" name="Group 91"/>
            <p:cNvGrpSpPr/>
            <p:nvPr/>
          </p:nvGrpSpPr>
          <p:grpSpPr>
            <a:xfrm>
              <a:off x="6396410" y="1699129"/>
              <a:ext cx="85540" cy="171906"/>
              <a:chOff x="8229600" y="2041864"/>
              <a:chExt cx="155656" cy="312820"/>
            </a:xfrm>
          </p:grpSpPr>
          <p:cxnSp>
            <p:nvCxnSpPr>
              <p:cNvPr id="93" name="Straight Connector 92"/>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nvGrpSpPr>
            <p:cNvPr id="6" name="Group 97"/>
            <p:cNvGrpSpPr/>
            <p:nvPr/>
          </p:nvGrpSpPr>
          <p:grpSpPr>
            <a:xfrm>
              <a:off x="4531289" y="1699129"/>
              <a:ext cx="85540" cy="171906"/>
              <a:chOff x="8229600" y="2041864"/>
              <a:chExt cx="155656" cy="312820"/>
            </a:xfrm>
          </p:grpSpPr>
          <p:cxnSp>
            <p:nvCxnSpPr>
              <p:cNvPr id="99" name="Straight Connector 98"/>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nvGrpSpPr>
            <p:cNvPr id="9" name="Group 105"/>
            <p:cNvGrpSpPr/>
            <p:nvPr/>
          </p:nvGrpSpPr>
          <p:grpSpPr>
            <a:xfrm>
              <a:off x="2666168" y="1699129"/>
              <a:ext cx="85540" cy="171906"/>
              <a:chOff x="8229600" y="2041864"/>
              <a:chExt cx="155656" cy="312820"/>
            </a:xfrm>
          </p:grpSpPr>
          <p:cxnSp>
            <p:nvCxnSpPr>
              <p:cNvPr id="107" name="Straight Connector 106"/>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grpSp>
        <p:nvGrpSpPr>
          <p:cNvPr id="10" name="Group 16"/>
          <p:cNvGrpSpPr/>
          <p:nvPr/>
        </p:nvGrpSpPr>
        <p:grpSpPr>
          <a:xfrm>
            <a:off x="250826" y="4378150"/>
            <a:ext cx="8677275" cy="2253969"/>
            <a:chOff x="250824" y="3283563"/>
            <a:chExt cx="8677275" cy="1690477"/>
          </a:xfrm>
        </p:grpSpPr>
        <p:cxnSp>
          <p:nvCxnSpPr>
            <p:cNvPr id="57" name="מחבר חץ ישר 28"/>
            <p:cNvCxnSpPr>
              <a:cxnSpLocks noChangeShapeType="1"/>
            </p:cNvCxnSpPr>
            <p:nvPr/>
          </p:nvCxnSpPr>
          <p:spPr bwMode="auto">
            <a:xfrm rot="10800000" flipH="1" flipV="1">
              <a:off x="1197419" y="3890966"/>
              <a:ext cx="516157" cy="686708"/>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type="arrow" w="med" len="med"/>
                </a14:hiddenLine>
              </a:ext>
            </a:extLst>
          </p:spPr>
        </p:cxnSp>
        <p:pic>
          <p:nvPicPr>
            <p:cNvPr id="64" name="Picture 18" descr="http://t2.gstatic.com/images?q=tbn:ANd9GcSR7NrwVSAzr87KuupNKwuBVo1hRqePEO6k6LzGROptUfKlHmvO"/>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15815" y="3877426"/>
              <a:ext cx="728507" cy="64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20" descr="http://t2.gstatic.com/images?q=tbn:ANd9GcR5mme0GNvHGdNnUv9xc4jvJIuR7T2xspwqzVvZTnIWsS9htYHpkw"/>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115120" y="3869319"/>
              <a:ext cx="1164895" cy="704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TextBox 71"/>
            <p:cNvSpPr txBox="1">
              <a:spLocks noChangeArrowheads="1"/>
            </p:cNvSpPr>
            <p:nvPr/>
          </p:nvSpPr>
          <p:spPr bwMode="auto">
            <a:xfrm>
              <a:off x="1403535" y="4535459"/>
              <a:ext cx="1187264" cy="438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a:solidFill>
                    <a:prstClr val="black">
                      <a:lumMod val="65000"/>
                      <a:lumOff val="35000"/>
                    </a:prstClr>
                  </a:solidFill>
                  <a:latin typeface="Arial" panose="020B0604020202020204" pitchFamily="34" charset="0"/>
                </a:rPr>
                <a:t>Lantus/ Gla-100</a:t>
              </a:r>
              <a:endParaRPr lang="he-IL" sz="1600" dirty="0">
                <a:solidFill>
                  <a:prstClr val="black">
                    <a:lumMod val="65000"/>
                    <a:lumOff val="35000"/>
                  </a:prstClr>
                </a:solidFill>
                <a:latin typeface="Arial" panose="020B0604020202020204" pitchFamily="34" charset="0"/>
              </a:endParaRPr>
            </a:p>
          </p:txBody>
        </p:sp>
        <p:sp>
          <p:nvSpPr>
            <p:cNvPr id="72" name="TextBox 73"/>
            <p:cNvSpPr txBox="1">
              <a:spLocks noChangeArrowheads="1"/>
            </p:cNvSpPr>
            <p:nvPr/>
          </p:nvSpPr>
          <p:spPr bwMode="auto">
            <a:xfrm>
              <a:off x="3221832" y="4535459"/>
              <a:ext cx="1426367"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rgbClr val="FF6600"/>
                  </a:solidFill>
                  <a:latin typeface="Calibri" pitchFamily="34" charset="0"/>
                  <a:cs typeface="Arial" pitchFamily="34" charset="0"/>
                </a:defRPr>
              </a:lvl1pPr>
              <a:lvl2pPr marL="742950" indent="-285750" eaLnBrk="0" hangingPunct="0">
                <a:defRPr sz="2800" b="1">
                  <a:solidFill>
                    <a:srgbClr val="FF6600"/>
                  </a:solidFill>
                  <a:latin typeface="Calibri" pitchFamily="34" charset="0"/>
                  <a:cs typeface="Arial" pitchFamily="34" charset="0"/>
                </a:defRPr>
              </a:lvl2pPr>
              <a:lvl3pPr marL="1143000" indent="-228600" eaLnBrk="0" hangingPunct="0">
                <a:defRPr sz="2800" b="1">
                  <a:solidFill>
                    <a:srgbClr val="FF6600"/>
                  </a:solidFill>
                  <a:latin typeface="Calibri" pitchFamily="34" charset="0"/>
                  <a:cs typeface="Arial" pitchFamily="34" charset="0"/>
                </a:defRPr>
              </a:lvl3pPr>
              <a:lvl4pPr marL="1600200" indent="-228600" eaLnBrk="0" hangingPunct="0">
                <a:defRPr sz="2800" b="1">
                  <a:solidFill>
                    <a:srgbClr val="FF6600"/>
                  </a:solidFill>
                  <a:latin typeface="Calibri" pitchFamily="34" charset="0"/>
                  <a:cs typeface="Arial" pitchFamily="34" charset="0"/>
                </a:defRPr>
              </a:lvl4pPr>
              <a:lvl5pPr marL="2057400" indent="-228600" eaLnBrk="0" hangingPunct="0">
                <a:defRPr sz="2800" b="1">
                  <a:solidFill>
                    <a:srgbClr val="FF6600"/>
                  </a:solidFill>
                  <a:latin typeface="Calibri" pitchFamily="34" charset="0"/>
                  <a:cs typeface="Arial" pitchFamily="34" charset="0"/>
                </a:defRPr>
              </a:lvl5pPr>
              <a:lvl6pPr marL="2514600" indent="-228600" algn="r" rtl="1" eaLnBrk="0" fontAlgn="base" hangingPunct="0">
                <a:spcBef>
                  <a:spcPct val="0"/>
                </a:spcBef>
                <a:spcAft>
                  <a:spcPct val="0"/>
                </a:spcAft>
                <a:defRPr sz="2800" b="1">
                  <a:solidFill>
                    <a:srgbClr val="FF6600"/>
                  </a:solidFill>
                  <a:latin typeface="Calibri" pitchFamily="34" charset="0"/>
                  <a:cs typeface="Arial" pitchFamily="34" charset="0"/>
                </a:defRPr>
              </a:lvl6pPr>
              <a:lvl7pPr marL="2971800" indent="-228600" algn="r" rtl="1" eaLnBrk="0" fontAlgn="base" hangingPunct="0">
                <a:spcBef>
                  <a:spcPct val="0"/>
                </a:spcBef>
                <a:spcAft>
                  <a:spcPct val="0"/>
                </a:spcAft>
                <a:defRPr sz="2800" b="1">
                  <a:solidFill>
                    <a:srgbClr val="FF6600"/>
                  </a:solidFill>
                  <a:latin typeface="Calibri" pitchFamily="34" charset="0"/>
                  <a:cs typeface="Arial" pitchFamily="34" charset="0"/>
                </a:defRPr>
              </a:lvl7pPr>
              <a:lvl8pPr marL="3429000" indent="-228600" algn="r" rtl="1" eaLnBrk="0" fontAlgn="base" hangingPunct="0">
                <a:spcBef>
                  <a:spcPct val="0"/>
                </a:spcBef>
                <a:spcAft>
                  <a:spcPct val="0"/>
                </a:spcAft>
                <a:defRPr sz="2800" b="1">
                  <a:solidFill>
                    <a:srgbClr val="FF6600"/>
                  </a:solidFill>
                  <a:latin typeface="Calibri" pitchFamily="34" charset="0"/>
                  <a:cs typeface="Arial" pitchFamily="34" charset="0"/>
                </a:defRPr>
              </a:lvl8pPr>
              <a:lvl9pPr marL="3886200" indent="-228600" algn="r" rtl="1" eaLnBrk="0" fontAlgn="base" hangingPunct="0">
                <a:spcBef>
                  <a:spcPct val="0"/>
                </a:spcBef>
                <a:spcAft>
                  <a:spcPct val="0"/>
                </a:spcAft>
                <a:defRPr sz="2800" b="1">
                  <a:solidFill>
                    <a:srgbClr val="FF6600"/>
                  </a:solidFill>
                  <a:latin typeface="Calibri" pitchFamily="34" charset="0"/>
                  <a:cs typeface="Arial" pitchFamily="34" charset="0"/>
                </a:defRPr>
              </a:lvl9pPr>
            </a:lstStyle>
            <a:p>
              <a:pPr algn="ctr" defTabSz="914377" rtl="1" eaLnBrk="1" fontAlgn="base" hangingPunct="1">
                <a:spcBef>
                  <a:spcPct val="0"/>
                </a:spcBef>
                <a:spcAft>
                  <a:spcPct val="0"/>
                </a:spcAft>
              </a:pPr>
              <a:r>
                <a:rPr lang="en-US" sz="1600" dirty="0" err="1" smtClean="0">
                  <a:solidFill>
                    <a:prstClr val="black">
                      <a:lumMod val="65000"/>
                      <a:lumOff val="35000"/>
                    </a:prstClr>
                  </a:solidFill>
                  <a:latin typeface="Arial" panose="020B0604020202020204" pitchFamily="34" charset="0"/>
                </a:rPr>
                <a:t>Levemir</a:t>
              </a:r>
              <a:endParaRPr lang="he-IL" sz="1600" b="0" dirty="0">
                <a:solidFill>
                  <a:prstClr val="black">
                    <a:lumMod val="65000"/>
                    <a:lumOff val="35000"/>
                  </a:prstClr>
                </a:solidFill>
                <a:latin typeface="Arial" panose="020B0604020202020204" pitchFamily="34" charset="0"/>
              </a:endParaRPr>
            </a:p>
          </p:txBody>
        </p:sp>
        <p:cxnSp>
          <p:nvCxnSpPr>
            <p:cNvPr id="63" name="Straight Connector 62"/>
            <p:cNvCxnSpPr/>
            <p:nvPr/>
          </p:nvCxnSpPr>
          <p:spPr>
            <a:xfrm>
              <a:off x="250824" y="3708834"/>
              <a:ext cx="8677275" cy="0"/>
            </a:xfrm>
            <a:prstGeom prst="line">
              <a:avLst/>
            </a:prstGeom>
            <a:ln w="38100">
              <a:solidFill>
                <a:srgbClr val="8396AF"/>
              </a:solidFill>
            </a:ln>
          </p:spPr>
          <p:style>
            <a:lnRef idx="1">
              <a:schemeClr val="accent1"/>
            </a:lnRef>
            <a:fillRef idx="0">
              <a:schemeClr val="accent1"/>
            </a:fillRef>
            <a:effectRef idx="0">
              <a:schemeClr val="accent1"/>
            </a:effectRef>
            <a:fontRef idx="minor">
              <a:schemeClr val="tx1"/>
            </a:fontRef>
          </p:style>
        </p:cxnSp>
        <p:grpSp>
          <p:nvGrpSpPr>
            <p:cNvPr id="11" name="Group 65"/>
            <p:cNvGrpSpPr/>
            <p:nvPr/>
          </p:nvGrpSpPr>
          <p:grpSpPr>
            <a:xfrm>
              <a:off x="1688931" y="3621388"/>
              <a:ext cx="2038642" cy="174893"/>
              <a:chOff x="1692621" y="1541163"/>
              <a:chExt cx="2038642" cy="174893"/>
            </a:xfrm>
          </p:grpSpPr>
          <p:sp>
            <p:nvSpPr>
              <p:cNvPr id="68" name="Oval 67"/>
              <p:cNvSpPr/>
              <p:nvPr/>
            </p:nvSpPr>
            <p:spPr>
              <a:xfrm>
                <a:off x="1692621" y="1541163"/>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69" name="Oval 68"/>
              <p:cNvSpPr/>
              <p:nvPr/>
            </p:nvSpPr>
            <p:spPr>
              <a:xfrm>
                <a:off x="3556370" y="1541163"/>
                <a:ext cx="174893" cy="174893"/>
              </a:xfrm>
              <a:prstGeom prst="ellipse">
                <a:avLst/>
              </a:prstGeom>
              <a:solidFill>
                <a:schemeClr val="bg1"/>
              </a:solidFill>
              <a:ln w="38100">
                <a:solidFill>
                  <a:srgbClr val="8396AF"/>
                </a:solid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grpSp>
        <p:sp>
          <p:nvSpPr>
            <p:cNvPr id="88" name="TextBox 87"/>
            <p:cNvSpPr txBox="1"/>
            <p:nvPr/>
          </p:nvSpPr>
          <p:spPr>
            <a:xfrm>
              <a:off x="1395858" y="3283563"/>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2000</a:t>
              </a:r>
            </a:p>
          </p:txBody>
        </p:sp>
        <p:sp>
          <p:nvSpPr>
            <p:cNvPr id="89" name="TextBox 88"/>
            <p:cNvSpPr txBox="1"/>
            <p:nvPr/>
          </p:nvSpPr>
          <p:spPr>
            <a:xfrm>
              <a:off x="3262552" y="3283564"/>
              <a:ext cx="736099" cy="315423"/>
            </a:xfrm>
            <a:prstGeom prst="rect">
              <a:avLst/>
            </a:prstGeom>
            <a:noFill/>
          </p:spPr>
          <p:txBody>
            <a:bodyPr wrap="none" rtlCol="0">
              <a:spAutoFit/>
            </a:bodyPr>
            <a:lstStyle/>
            <a:p>
              <a:pPr algn="ctr" defTabSz="914377"/>
              <a:r>
                <a:rPr lang="en-GB" sz="2133" b="1" dirty="0">
                  <a:solidFill>
                    <a:srgbClr val="C00000"/>
                  </a:solidFill>
                  <a:cs typeface="Arial" panose="020B0604020202020204" pitchFamily="34" charset="0"/>
                </a:rPr>
                <a:t>2005</a:t>
              </a:r>
            </a:p>
          </p:txBody>
        </p:sp>
        <p:grpSp>
          <p:nvGrpSpPr>
            <p:cNvPr id="12" name="Group 112"/>
            <p:cNvGrpSpPr/>
            <p:nvPr/>
          </p:nvGrpSpPr>
          <p:grpSpPr>
            <a:xfrm>
              <a:off x="4531289" y="3622881"/>
              <a:ext cx="85540" cy="171906"/>
              <a:chOff x="8229600" y="2041864"/>
              <a:chExt cx="155656" cy="312820"/>
            </a:xfrm>
          </p:grpSpPr>
          <p:cxnSp>
            <p:nvCxnSpPr>
              <p:cNvPr id="114" name="Straight Connector 113"/>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nvGrpSpPr>
            <p:cNvPr id="14" name="Group 116"/>
            <p:cNvGrpSpPr/>
            <p:nvPr/>
          </p:nvGrpSpPr>
          <p:grpSpPr>
            <a:xfrm>
              <a:off x="2666168" y="3622881"/>
              <a:ext cx="85540" cy="171906"/>
              <a:chOff x="8229600" y="2041864"/>
              <a:chExt cx="155656" cy="312820"/>
            </a:xfrm>
          </p:grpSpPr>
          <p:cxnSp>
            <p:nvCxnSpPr>
              <p:cNvPr id="118" name="Straight Connector 117"/>
              <p:cNvCxnSpPr/>
              <p:nvPr/>
            </p:nvCxnSpPr>
            <p:spPr>
              <a:xfrm>
                <a:off x="8229600" y="2041864"/>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8229600" y="2199028"/>
                <a:ext cx="155656" cy="155656"/>
              </a:xfrm>
              <a:prstGeom prst="line">
                <a:avLst/>
              </a:prstGeom>
              <a:ln w="38100" cap="rnd">
                <a:solidFill>
                  <a:srgbClr val="8396AF"/>
                </a:solidFill>
              </a:ln>
            </p:spPr>
            <p:style>
              <a:lnRef idx="1">
                <a:schemeClr val="accent1"/>
              </a:lnRef>
              <a:fillRef idx="0">
                <a:schemeClr val="accent1"/>
              </a:fillRef>
              <a:effectRef idx="0">
                <a:schemeClr val="accent1"/>
              </a:effectRef>
              <a:fontRef idx="minor">
                <a:schemeClr val="tx1"/>
              </a:fontRef>
            </p:style>
          </p:cxnSp>
        </p:grpSp>
      </p:grpSp>
      <p:sp>
        <p:nvSpPr>
          <p:cNvPr id="59" name="Rounded Rectangle 58"/>
          <p:cNvSpPr/>
          <p:nvPr/>
        </p:nvSpPr>
        <p:spPr>
          <a:xfrm>
            <a:off x="759769" y="184838"/>
            <a:ext cx="7776864" cy="1061416"/>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ea typeface="+mj-ea"/>
                <a:cs typeface="+mj-cs"/>
              </a:rPr>
              <a:t>Basal insulin therapy: </a:t>
            </a:r>
            <a:r>
              <a:rPr lang="en-US" sz="2400" b="1" dirty="0">
                <a:solidFill>
                  <a:srgbClr val="FFFF00"/>
                </a:solidFill>
                <a:effectLst>
                  <a:outerShdw blurRad="38100" dist="38100" dir="2700000" algn="tl">
                    <a:srgbClr val="000000">
                      <a:alpha val="43137"/>
                    </a:srgbClr>
                  </a:outerShdw>
                </a:effectLst>
                <a:ea typeface="+mj-ea"/>
                <a:cs typeface="+mj-cs"/>
              </a:rPr>
              <a:t>An historical overview</a:t>
            </a:r>
            <a:endParaRPr lang="en-US" sz="2400" b="1" dirty="0" smtClean="0">
              <a:solidFill>
                <a:srgbClr val="FFFF00"/>
              </a:solidFill>
              <a:effectLst>
                <a:outerShdw blurRad="38100" dist="38100" dir="2700000" algn="tl">
                  <a:srgbClr val="000000">
                    <a:alpha val="43137"/>
                  </a:srgbClr>
                </a:outerShdw>
              </a:effectLst>
              <a:ea typeface="+mj-ea"/>
              <a:cs typeface="+mj-cs"/>
            </a:endParaRPr>
          </a:p>
        </p:txBody>
      </p:sp>
      <p:sp>
        <p:nvSpPr>
          <p:cNvPr id="17" name="Rounded Rectangle 16"/>
          <p:cNvSpPr/>
          <p:nvPr/>
        </p:nvSpPr>
        <p:spPr>
          <a:xfrm>
            <a:off x="250826" y="1676400"/>
            <a:ext cx="8677275" cy="495571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21678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0" y="1937359"/>
            <a:ext cx="9144000" cy="831996"/>
            <a:chOff x="0" y="1453010"/>
            <a:chExt cx="9144000" cy="623997"/>
          </a:xfrm>
        </p:grpSpPr>
        <p:sp>
          <p:nvSpPr>
            <p:cNvPr id="11" name="Rectangle 10"/>
            <p:cNvSpPr/>
            <p:nvPr/>
          </p:nvSpPr>
          <p:spPr>
            <a:xfrm>
              <a:off x="0" y="1453010"/>
              <a:ext cx="9144000" cy="623997"/>
            </a:xfrm>
            <a:prstGeom prst="rect">
              <a:avLst/>
            </a:prstGeom>
            <a:solidFill>
              <a:schemeClr val="tx2"/>
            </a:solidFill>
            <a:ln w="41275" cap="rnd">
              <a:solidFill>
                <a:srgbClr val="FF6600"/>
              </a:solid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4" name="TextBox 3"/>
            <p:cNvSpPr txBox="1"/>
            <p:nvPr/>
          </p:nvSpPr>
          <p:spPr>
            <a:xfrm>
              <a:off x="381000" y="1564952"/>
              <a:ext cx="3060545" cy="346249"/>
            </a:xfrm>
            <a:prstGeom prst="rect">
              <a:avLst/>
            </a:prstGeom>
            <a:noFill/>
            <a:ln>
              <a:noFill/>
            </a:ln>
          </p:spPr>
          <p:txBody>
            <a:bodyPr wrap="square" rtlCol="0">
              <a:spAutoFit/>
            </a:bodyPr>
            <a:lstStyle/>
            <a:p>
              <a:pPr algn="r" defTabSz="914377" fontAlgn="base">
                <a:spcBef>
                  <a:spcPct val="0"/>
                </a:spcBef>
                <a:spcAft>
                  <a:spcPct val="0"/>
                </a:spcAft>
              </a:pPr>
              <a:r>
                <a:rPr lang="en-GB" sz="2400" b="1" dirty="0">
                  <a:solidFill>
                    <a:srgbClr val="FFFF00"/>
                  </a:solidFill>
                  <a:ea typeface="MS PGothic" pitchFamily="34" charset="-128"/>
                  <a:cs typeface="Arial" panose="020B0604020202020204" pitchFamily="34" charset="0"/>
                </a:rPr>
                <a:t>&gt; 24-hour coverage</a:t>
              </a:r>
            </a:p>
          </p:txBody>
        </p:sp>
        <p:sp>
          <p:nvSpPr>
            <p:cNvPr id="2" name="Rectangle 1"/>
            <p:cNvSpPr/>
            <p:nvPr/>
          </p:nvSpPr>
          <p:spPr bwMode="auto">
            <a:xfrm>
              <a:off x="5247421" y="1576008"/>
              <a:ext cx="3730459" cy="378000"/>
            </a:xfrm>
            <a:prstGeom prst="rect">
              <a:avLst/>
            </a:prstGeom>
            <a:noFill/>
            <a:ln w="317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brightRoom" dir="t">
                <a:rot lat="0" lon="0" rev="600000"/>
              </a:lightRig>
            </a:scene3d>
            <a:sp3d prstMaterial="metal"/>
          </p:spPr>
          <p:txBody>
            <a:bodyPr vert="horz" wrap="none" lIns="96000" tIns="96000" rIns="96000" bIns="96000" numCol="1" rtlCol="0" anchor="ctr" anchorCtr="0" compatLnSpc="1">
              <a:prstTxWarp prst="textNoShape">
                <a:avLst/>
              </a:prstTxWarp>
            </a:bodyPr>
            <a:lstStyle/>
            <a:p>
              <a:pPr defTabSz="914377" fontAlgn="base">
                <a:spcBef>
                  <a:spcPct val="50000"/>
                </a:spcBef>
                <a:spcAft>
                  <a:spcPct val="0"/>
                </a:spcAft>
              </a:pPr>
              <a:r>
                <a:rPr lang="en-GB" sz="2133" b="1" dirty="0">
                  <a:solidFill>
                    <a:prstClr val="white"/>
                  </a:solidFill>
                  <a:ea typeface="MS PGothic" pitchFamily="34" charset="-128"/>
                  <a:cs typeface="Arial" panose="020B0604020202020204" pitchFamily="34" charset="0"/>
                </a:rPr>
                <a:t>Long duration of action</a:t>
              </a:r>
            </a:p>
          </p:txBody>
        </p:sp>
        <p:grpSp>
          <p:nvGrpSpPr>
            <p:cNvPr id="5" name="Group 13"/>
            <p:cNvGrpSpPr/>
            <p:nvPr/>
          </p:nvGrpSpPr>
          <p:grpSpPr>
            <a:xfrm>
              <a:off x="4694760" y="1592915"/>
              <a:ext cx="171266" cy="344186"/>
              <a:chOff x="8261534" y="1699129"/>
              <a:chExt cx="85540" cy="171906"/>
            </a:xfrm>
          </p:grpSpPr>
          <p:cxnSp>
            <p:nvCxnSpPr>
              <p:cNvPr id="44" name="Straight Connector 43"/>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6" name="Group 45"/>
            <p:cNvGrpSpPr/>
            <p:nvPr/>
          </p:nvGrpSpPr>
          <p:grpSpPr>
            <a:xfrm>
              <a:off x="4560828" y="1592915"/>
              <a:ext cx="171266" cy="344186"/>
              <a:chOff x="8261534" y="1699129"/>
              <a:chExt cx="85540" cy="171906"/>
            </a:xfrm>
          </p:grpSpPr>
          <p:cxnSp>
            <p:nvCxnSpPr>
              <p:cNvPr id="47" name="Straight Connector 46"/>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7" name="Group 48"/>
            <p:cNvGrpSpPr/>
            <p:nvPr/>
          </p:nvGrpSpPr>
          <p:grpSpPr>
            <a:xfrm>
              <a:off x="4828693" y="1592915"/>
              <a:ext cx="171266" cy="344186"/>
              <a:chOff x="8261534" y="1699129"/>
              <a:chExt cx="85540" cy="171906"/>
            </a:xfrm>
          </p:grpSpPr>
          <p:cxnSp>
            <p:nvCxnSpPr>
              <p:cNvPr id="50" name="Straight Connector 49"/>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grpSp>
        <p:nvGrpSpPr>
          <p:cNvPr id="8" name="Group 21"/>
          <p:cNvGrpSpPr/>
          <p:nvPr/>
        </p:nvGrpSpPr>
        <p:grpSpPr>
          <a:xfrm>
            <a:off x="0" y="3135521"/>
            <a:ext cx="9144000" cy="831996"/>
            <a:chOff x="0" y="2351640"/>
            <a:chExt cx="9144000" cy="623997"/>
          </a:xfrm>
        </p:grpSpPr>
        <p:sp>
          <p:nvSpPr>
            <p:cNvPr id="52" name="Rectangle 51"/>
            <p:cNvSpPr/>
            <p:nvPr/>
          </p:nvSpPr>
          <p:spPr>
            <a:xfrm>
              <a:off x="0" y="2351640"/>
              <a:ext cx="9144000" cy="623997"/>
            </a:xfrm>
            <a:prstGeom prst="rect">
              <a:avLst/>
            </a:prstGeom>
            <a:solidFill>
              <a:schemeClr val="tx2"/>
            </a:solidFill>
            <a:ln w="41275" cap="rnd">
              <a:solidFill>
                <a:srgbClr val="FF6600"/>
              </a:solid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53" name="TextBox 52"/>
            <p:cNvSpPr txBox="1"/>
            <p:nvPr/>
          </p:nvSpPr>
          <p:spPr>
            <a:xfrm>
              <a:off x="0" y="2448195"/>
              <a:ext cx="4571999" cy="346249"/>
            </a:xfrm>
            <a:prstGeom prst="rect">
              <a:avLst/>
            </a:prstGeom>
            <a:solidFill>
              <a:schemeClr val="tx2"/>
            </a:solidFill>
            <a:ln>
              <a:noFill/>
            </a:ln>
          </p:spPr>
          <p:txBody>
            <a:bodyPr wrap="square" rtlCol="0">
              <a:spAutoFit/>
            </a:bodyPr>
            <a:lstStyle/>
            <a:p>
              <a:pPr algn="r" defTabSz="914377" fontAlgn="base">
                <a:spcBef>
                  <a:spcPct val="0"/>
                </a:spcBef>
                <a:spcAft>
                  <a:spcPct val="0"/>
                </a:spcAft>
              </a:pPr>
              <a:r>
                <a:rPr lang="en-GB" sz="2400" b="1" dirty="0">
                  <a:solidFill>
                    <a:srgbClr val="FFFF00"/>
                  </a:solidFill>
                  <a:ea typeface="MS PGothic" pitchFamily="34" charset="-128"/>
                  <a:cs typeface="Arial" panose="020B0604020202020204" pitchFamily="34" charset="0"/>
                </a:rPr>
                <a:t>Reduced hypoglycaemic risk</a:t>
              </a:r>
            </a:p>
          </p:txBody>
        </p:sp>
        <p:sp>
          <p:nvSpPr>
            <p:cNvPr id="54" name="Rectangle 53"/>
            <p:cNvSpPr/>
            <p:nvPr/>
          </p:nvSpPr>
          <p:spPr bwMode="auto">
            <a:xfrm>
              <a:off x="5247421" y="2474638"/>
              <a:ext cx="3730459" cy="378000"/>
            </a:xfrm>
            <a:prstGeom prst="rect">
              <a:avLst/>
            </a:prstGeom>
            <a:noFill/>
            <a:ln w="317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brightRoom" dir="t">
                <a:rot lat="0" lon="0" rev="600000"/>
              </a:lightRig>
            </a:scene3d>
            <a:sp3d prstMaterial="metal"/>
          </p:spPr>
          <p:txBody>
            <a:bodyPr vert="horz" wrap="none" lIns="96000" tIns="96000" rIns="96000" bIns="96000" numCol="1" rtlCol="0" anchor="ctr" anchorCtr="0" compatLnSpc="1">
              <a:prstTxWarp prst="textNoShape">
                <a:avLst/>
              </a:prstTxWarp>
            </a:bodyPr>
            <a:lstStyle/>
            <a:p>
              <a:pPr defTabSz="914377" fontAlgn="base">
                <a:spcBef>
                  <a:spcPct val="50000"/>
                </a:spcBef>
                <a:spcAft>
                  <a:spcPct val="0"/>
                </a:spcAft>
              </a:pPr>
              <a:r>
                <a:rPr lang="en-GB" sz="2133" b="1" dirty="0">
                  <a:solidFill>
                    <a:prstClr val="white"/>
                  </a:solidFill>
                  <a:ea typeface="MS PGothic" pitchFamily="34" charset="-128"/>
                  <a:cs typeface="Arial" panose="020B0604020202020204" pitchFamily="34" charset="0"/>
                </a:rPr>
                <a:t>Flat time-action profile</a:t>
              </a:r>
            </a:p>
          </p:txBody>
        </p:sp>
        <p:grpSp>
          <p:nvGrpSpPr>
            <p:cNvPr id="9" name="Group 54"/>
            <p:cNvGrpSpPr/>
            <p:nvPr/>
          </p:nvGrpSpPr>
          <p:grpSpPr>
            <a:xfrm>
              <a:off x="4694760" y="2491545"/>
              <a:ext cx="171266" cy="344186"/>
              <a:chOff x="8261534" y="1699129"/>
              <a:chExt cx="85540" cy="171906"/>
            </a:xfrm>
          </p:grpSpPr>
          <p:cxnSp>
            <p:nvCxnSpPr>
              <p:cNvPr id="56" name="Straight Connector 55"/>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0" name="Group 57"/>
            <p:cNvGrpSpPr/>
            <p:nvPr/>
          </p:nvGrpSpPr>
          <p:grpSpPr>
            <a:xfrm>
              <a:off x="4560828" y="2491545"/>
              <a:ext cx="171266" cy="344186"/>
              <a:chOff x="8261534" y="1699129"/>
              <a:chExt cx="85540" cy="171906"/>
            </a:xfrm>
          </p:grpSpPr>
          <p:cxnSp>
            <p:nvCxnSpPr>
              <p:cNvPr id="59" name="Straight Connector 58"/>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2" name="Group 60"/>
            <p:cNvGrpSpPr/>
            <p:nvPr/>
          </p:nvGrpSpPr>
          <p:grpSpPr>
            <a:xfrm>
              <a:off x="4828693" y="2491545"/>
              <a:ext cx="171266" cy="344186"/>
              <a:chOff x="8261534" y="1699129"/>
              <a:chExt cx="85540" cy="171906"/>
            </a:xfrm>
          </p:grpSpPr>
          <p:cxnSp>
            <p:nvCxnSpPr>
              <p:cNvPr id="62" name="Straight Connector 61"/>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grpSp>
        <p:nvGrpSpPr>
          <p:cNvPr id="13" name="Group 22"/>
          <p:cNvGrpSpPr/>
          <p:nvPr/>
        </p:nvGrpSpPr>
        <p:grpSpPr>
          <a:xfrm>
            <a:off x="0" y="4333695"/>
            <a:ext cx="9144000" cy="831996"/>
            <a:chOff x="0" y="3250270"/>
            <a:chExt cx="9144000" cy="623997"/>
          </a:xfrm>
        </p:grpSpPr>
        <p:sp>
          <p:nvSpPr>
            <p:cNvPr id="64" name="Rectangle 63"/>
            <p:cNvSpPr/>
            <p:nvPr/>
          </p:nvSpPr>
          <p:spPr>
            <a:xfrm>
              <a:off x="0" y="3250270"/>
              <a:ext cx="9144000" cy="623997"/>
            </a:xfrm>
            <a:prstGeom prst="rect">
              <a:avLst/>
            </a:prstGeom>
            <a:solidFill>
              <a:schemeClr val="tx2"/>
            </a:solidFill>
            <a:ln w="41275" cap="rnd">
              <a:solidFill>
                <a:srgbClr val="FF6600"/>
              </a:solid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65" name="TextBox 64"/>
            <p:cNvSpPr txBox="1"/>
            <p:nvPr/>
          </p:nvSpPr>
          <p:spPr>
            <a:xfrm>
              <a:off x="152400" y="3362213"/>
              <a:ext cx="3836242" cy="346249"/>
            </a:xfrm>
            <a:prstGeom prst="rect">
              <a:avLst/>
            </a:prstGeom>
            <a:noFill/>
            <a:ln>
              <a:noFill/>
            </a:ln>
          </p:spPr>
          <p:txBody>
            <a:bodyPr wrap="square" rtlCol="0">
              <a:spAutoFit/>
            </a:bodyPr>
            <a:lstStyle/>
            <a:p>
              <a:pPr algn="r" defTabSz="914377" fontAlgn="base">
                <a:spcBef>
                  <a:spcPct val="0"/>
                </a:spcBef>
                <a:spcAft>
                  <a:spcPct val="0"/>
                </a:spcAft>
              </a:pPr>
              <a:r>
                <a:rPr lang="en-GB" sz="2400" b="1" dirty="0" smtClean="0">
                  <a:solidFill>
                    <a:srgbClr val="FFFF00"/>
                  </a:solidFill>
                  <a:ea typeface="MS PGothic" pitchFamily="34" charset="-128"/>
                  <a:cs typeface="Arial" panose="020B0604020202020204" pitchFamily="34" charset="0"/>
                </a:rPr>
                <a:t>Stable </a:t>
              </a:r>
              <a:r>
                <a:rPr lang="en-GB" sz="2400" b="1" dirty="0">
                  <a:solidFill>
                    <a:srgbClr val="FFFF00"/>
                  </a:solidFill>
                  <a:ea typeface="MS PGothic" pitchFamily="34" charset="-128"/>
                  <a:cs typeface="Arial" panose="020B0604020202020204" pitchFamily="34" charset="0"/>
                </a:rPr>
                <a:t>glucose lowering</a:t>
              </a:r>
            </a:p>
          </p:txBody>
        </p:sp>
        <p:sp>
          <p:nvSpPr>
            <p:cNvPr id="66" name="Rectangle 65"/>
            <p:cNvSpPr/>
            <p:nvPr/>
          </p:nvSpPr>
          <p:spPr bwMode="auto">
            <a:xfrm>
              <a:off x="5247421" y="3373268"/>
              <a:ext cx="3730459" cy="378000"/>
            </a:xfrm>
            <a:prstGeom prst="rect">
              <a:avLst/>
            </a:prstGeom>
            <a:noFill/>
            <a:ln w="317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brightRoom" dir="t">
                <a:rot lat="0" lon="0" rev="600000"/>
              </a:lightRig>
            </a:scene3d>
            <a:sp3d prstMaterial="metal"/>
          </p:spPr>
          <p:txBody>
            <a:bodyPr vert="horz" wrap="none" lIns="96000" tIns="96000" rIns="96000" bIns="96000" numCol="1" rtlCol="0" anchor="ctr" anchorCtr="0" compatLnSpc="1">
              <a:prstTxWarp prst="textNoShape">
                <a:avLst/>
              </a:prstTxWarp>
            </a:bodyPr>
            <a:lstStyle/>
            <a:p>
              <a:pPr defTabSz="914377" fontAlgn="base">
                <a:spcBef>
                  <a:spcPct val="50000"/>
                </a:spcBef>
                <a:spcAft>
                  <a:spcPct val="0"/>
                </a:spcAft>
              </a:pPr>
              <a:r>
                <a:rPr lang="en-GB" sz="2133" b="1" dirty="0">
                  <a:solidFill>
                    <a:prstClr val="white"/>
                  </a:solidFill>
                  <a:ea typeface="MS PGothic" pitchFamily="34" charset="-128"/>
                  <a:cs typeface="Arial" panose="020B0604020202020204" pitchFamily="34" charset="0"/>
                </a:rPr>
                <a:t>High day-to-day reproducibility</a:t>
              </a:r>
            </a:p>
          </p:txBody>
        </p:sp>
        <p:grpSp>
          <p:nvGrpSpPr>
            <p:cNvPr id="14" name="Group 66"/>
            <p:cNvGrpSpPr/>
            <p:nvPr/>
          </p:nvGrpSpPr>
          <p:grpSpPr>
            <a:xfrm>
              <a:off x="4694760" y="3390175"/>
              <a:ext cx="171266" cy="344186"/>
              <a:chOff x="8261534" y="1699129"/>
              <a:chExt cx="85540" cy="171906"/>
            </a:xfrm>
          </p:grpSpPr>
          <p:cxnSp>
            <p:nvCxnSpPr>
              <p:cNvPr id="68" name="Straight Connector 67"/>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5" name="Group 69"/>
            <p:cNvGrpSpPr/>
            <p:nvPr/>
          </p:nvGrpSpPr>
          <p:grpSpPr>
            <a:xfrm>
              <a:off x="4560828" y="3390175"/>
              <a:ext cx="171266" cy="344186"/>
              <a:chOff x="8261534" y="1699129"/>
              <a:chExt cx="85540" cy="171906"/>
            </a:xfrm>
          </p:grpSpPr>
          <p:cxnSp>
            <p:nvCxnSpPr>
              <p:cNvPr id="71" name="Straight Connector 70"/>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6" name="Group 72"/>
            <p:cNvGrpSpPr/>
            <p:nvPr/>
          </p:nvGrpSpPr>
          <p:grpSpPr>
            <a:xfrm>
              <a:off x="4828693" y="3390175"/>
              <a:ext cx="171266" cy="344186"/>
              <a:chOff x="8261534" y="1699129"/>
              <a:chExt cx="85540" cy="171906"/>
            </a:xfrm>
          </p:grpSpPr>
          <p:cxnSp>
            <p:nvCxnSpPr>
              <p:cNvPr id="74" name="Straight Connector 73"/>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grpSp>
        <p:nvGrpSpPr>
          <p:cNvPr id="17" name="Group 26"/>
          <p:cNvGrpSpPr/>
          <p:nvPr/>
        </p:nvGrpSpPr>
        <p:grpSpPr>
          <a:xfrm>
            <a:off x="14" y="5531867"/>
            <a:ext cx="9144000" cy="831996"/>
            <a:chOff x="0" y="4148899"/>
            <a:chExt cx="9144000" cy="623997"/>
          </a:xfrm>
        </p:grpSpPr>
        <p:sp>
          <p:nvSpPr>
            <p:cNvPr id="76" name="Rectangle 75"/>
            <p:cNvSpPr/>
            <p:nvPr/>
          </p:nvSpPr>
          <p:spPr>
            <a:xfrm>
              <a:off x="0" y="4148899"/>
              <a:ext cx="9144000" cy="623997"/>
            </a:xfrm>
            <a:prstGeom prst="rect">
              <a:avLst/>
            </a:prstGeom>
            <a:solidFill>
              <a:schemeClr val="tx2"/>
            </a:solidFill>
            <a:ln w="41275" cap="rnd">
              <a:solidFill>
                <a:srgbClr val="FF6600"/>
              </a:solid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1867">
                <a:solidFill>
                  <a:prstClr val="white"/>
                </a:solidFill>
              </a:endParaRPr>
            </a:p>
          </p:txBody>
        </p:sp>
        <p:sp>
          <p:nvSpPr>
            <p:cNvPr id="77" name="TextBox 76"/>
            <p:cNvSpPr txBox="1"/>
            <p:nvPr/>
          </p:nvSpPr>
          <p:spPr>
            <a:xfrm>
              <a:off x="76186" y="4260842"/>
              <a:ext cx="3060545" cy="346249"/>
            </a:xfrm>
            <a:prstGeom prst="rect">
              <a:avLst/>
            </a:prstGeom>
            <a:noFill/>
            <a:ln>
              <a:noFill/>
            </a:ln>
          </p:spPr>
          <p:txBody>
            <a:bodyPr wrap="square" rtlCol="0">
              <a:spAutoFit/>
            </a:bodyPr>
            <a:lstStyle/>
            <a:p>
              <a:pPr algn="r" defTabSz="914377" fontAlgn="base">
                <a:spcBef>
                  <a:spcPct val="0"/>
                </a:spcBef>
                <a:spcAft>
                  <a:spcPct val="0"/>
                </a:spcAft>
              </a:pPr>
              <a:r>
                <a:rPr lang="en-GB" sz="2400" b="1" dirty="0">
                  <a:solidFill>
                    <a:srgbClr val="FFFF00"/>
                  </a:solidFill>
                  <a:ea typeface="MS PGothic" pitchFamily="34" charset="-128"/>
                  <a:cs typeface="Arial" panose="020B0604020202020204" pitchFamily="34" charset="0"/>
                </a:rPr>
                <a:t>Dosing flexibility</a:t>
              </a:r>
            </a:p>
          </p:txBody>
        </p:sp>
        <p:sp>
          <p:nvSpPr>
            <p:cNvPr id="78" name="Rectangle 77"/>
            <p:cNvSpPr/>
            <p:nvPr/>
          </p:nvSpPr>
          <p:spPr bwMode="auto">
            <a:xfrm>
              <a:off x="5247421" y="4271897"/>
              <a:ext cx="3730445" cy="378000"/>
            </a:xfrm>
            <a:prstGeom prst="rect">
              <a:avLst/>
            </a:prstGeom>
            <a:noFill/>
            <a:ln w="317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brightRoom" dir="t">
                <a:rot lat="0" lon="0" rev="600000"/>
              </a:lightRig>
            </a:scene3d>
            <a:sp3d prstMaterial="metal"/>
          </p:spPr>
          <p:txBody>
            <a:bodyPr vert="horz" wrap="none" lIns="96000" tIns="96000" rIns="96000" bIns="96000" numCol="1" rtlCol="0" anchor="ctr" anchorCtr="0" compatLnSpc="1">
              <a:prstTxWarp prst="textNoShape">
                <a:avLst/>
              </a:prstTxWarp>
            </a:bodyPr>
            <a:lstStyle/>
            <a:p>
              <a:pPr defTabSz="914377" fontAlgn="base">
                <a:spcBef>
                  <a:spcPct val="50000"/>
                </a:spcBef>
                <a:spcAft>
                  <a:spcPct val="0"/>
                </a:spcAft>
              </a:pPr>
              <a:r>
                <a:rPr lang="en-GB" sz="2133" b="1" dirty="0">
                  <a:solidFill>
                    <a:prstClr val="white"/>
                  </a:solidFill>
                  <a:ea typeface="MS PGothic" pitchFamily="34" charset="-128"/>
                  <a:cs typeface="Arial" panose="020B0604020202020204" pitchFamily="34" charset="0"/>
                </a:rPr>
                <a:t>Flat time-action profile</a:t>
              </a:r>
              <a:br>
                <a:rPr lang="en-GB" sz="2133" b="1" dirty="0">
                  <a:solidFill>
                    <a:prstClr val="white"/>
                  </a:solidFill>
                  <a:ea typeface="MS PGothic" pitchFamily="34" charset="-128"/>
                  <a:cs typeface="Arial" panose="020B0604020202020204" pitchFamily="34" charset="0"/>
                </a:rPr>
              </a:br>
              <a:r>
                <a:rPr lang="en-GB" sz="2133" b="1" dirty="0">
                  <a:solidFill>
                    <a:prstClr val="white"/>
                  </a:solidFill>
                  <a:ea typeface="MS PGothic" pitchFamily="34" charset="-128"/>
                  <a:cs typeface="Arial" panose="020B0604020202020204" pitchFamily="34" charset="0"/>
                </a:rPr>
                <a:t>Long duration of action</a:t>
              </a:r>
            </a:p>
          </p:txBody>
        </p:sp>
        <p:grpSp>
          <p:nvGrpSpPr>
            <p:cNvPr id="18" name="Group 78"/>
            <p:cNvGrpSpPr/>
            <p:nvPr/>
          </p:nvGrpSpPr>
          <p:grpSpPr>
            <a:xfrm>
              <a:off x="4694760" y="4288804"/>
              <a:ext cx="171266" cy="344186"/>
              <a:chOff x="8261534" y="1699129"/>
              <a:chExt cx="85540" cy="171906"/>
            </a:xfrm>
          </p:grpSpPr>
          <p:cxnSp>
            <p:nvCxnSpPr>
              <p:cNvPr id="80" name="Straight Connector 79"/>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a:off x="4560828" y="4288804"/>
              <a:ext cx="171266" cy="344186"/>
              <a:chOff x="8261534" y="1699129"/>
              <a:chExt cx="85540" cy="171906"/>
            </a:xfrm>
          </p:grpSpPr>
          <p:cxnSp>
            <p:nvCxnSpPr>
              <p:cNvPr id="83" name="Straight Connector 82"/>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a:off x="4828693" y="4288804"/>
              <a:ext cx="171266" cy="344186"/>
              <a:chOff x="8261534" y="1699129"/>
              <a:chExt cx="85540" cy="171906"/>
            </a:xfrm>
          </p:grpSpPr>
          <p:cxnSp>
            <p:nvCxnSpPr>
              <p:cNvPr id="86" name="Straight Connector 85"/>
              <p:cNvCxnSpPr/>
              <p:nvPr/>
            </p:nvCxnSpPr>
            <p:spPr>
              <a:xfrm>
                <a:off x="8261534" y="1699129"/>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261534" y="1785496"/>
                <a:ext cx="85540" cy="85539"/>
              </a:xfrm>
              <a:prstGeom prst="line">
                <a:avLst/>
              </a:prstGeom>
              <a:ln w="38100" cap="rnd">
                <a:solidFill>
                  <a:srgbClr val="FF6600"/>
                </a:solidFill>
              </a:ln>
            </p:spPr>
            <p:style>
              <a:lnRef idx="1">
                <a:schemeClr val="accent1"/>
              </a:lnRef>
              <a:fillRef idx="0">
                <a:schemeClr val="accent1"/>
              </a:fillRef>
              <a:effectRef idx="0">
                <a:schemeClr val="accent1"/>
              </a:effectRef>
              <a:fontRef idx="minor">
                <a:schemeClr val="tx1"/>
              </a:fontRef>
            </p:style>
          </p:cxnSp>
        </p:grpSp>
      </p:grpSp>
      <p:sp>
        <p:nvSpPr>
          <p:cNvPr id="55" name="Rounded Rectangle 54"/>
          <p:cNvSpPr/>
          <p:nvPr/>
        </p:nvSpPr>
        <p:spPr>
          <a:xfrm>
            <a:off x="672396" y="395743"/>
            <a:ext cx="7776864" cy="1219200"/>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ea typeface="+mj-ea"/>
                <a:cs typeface="+mj-cs"/>
              </a:rPr>
              <a:t>Aspiration for a new basal insulin product</a:t>
            </a:r>
            <a:endParaRPr lang="en-US" sz="2800" b="1" dirty="0" smtClean="0">
              <a:solidFill>
                <a:srgbClr val="FFFF0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1455403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250"/>
                                        <p:tgtEl>
                                          <p:spTgt spid="13"/>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eras-CLIO Treat Pattern Sweden-ORL-ESC 2015- PSO Draft-15 Jul 2015_7122863276493075086">
  <a:themeElements>
    <a:clrScheme name="Custom 546">
      <a:dk1>
        <a:sysClr val="windowText" lastClr="000000"/>
      </a:dk1>
      <a:lt1>
        <a:sysClr val="window" lastClr="FFFFFF"/>
      </a:lt1>
      <a:dk2>
        <a:srgbClr val="44546A"/>
      </a:dk2>
      <a:lt2>
        <a:srgbClr val="E7E6E6"/>
      </a:lt2>
      <a:accent1>
        <a:srgbClr val="889BB6"/>
      </a:accent1>
      <a:accent2>
        <a:srgbClr val="A7DDD7"/>
      </a:accent2>
      <a:accent3>
        <a:srgbClr val="7A53A2"/>
      </a:accent3>
      <a:accent4>
        <a:srgbClr val="91C99E"/>
      </a:accent4>
      <a:accent5>
        <a:srgbClr val="BF4499"/>
      </a:accent5>
      <a:accent6>
        <a:srgbClr val="7C7C7C"/>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Angeras-CLIO Treat Pattern Sweden-ORL-ESC 2015- PSO Draft-15 Jul 2015_7122863276493075086">
  <a:themeElements>
    <a:clrScheme name="Custom 546">
      <a:dk1>
        <a:sysClr val="windowText" lastClr="000000"/>
      </a:dk1>
      <a:lt1>
        <a:sysClr val="window" lastClr="FFFFFF"/>
      </a:lt1>
      <a:dk2>
        <a:srgbClr val="44546A"/>
      </a:dk2>
      <a:lt2>
        <a:srgbClr val="E7E6E6"/>
      </a:lt2>
      <a:accent1>
        <a:srgbClr val="889BB6"/>
      </a:accent1>
      <a:accent2>
        <a:srgbClr val="A7DDD7"/>
      </a:accent2>
      <a:accent3>
        <a:srgbClr val="7A53A2"/>
      </a:accent3>
      <a:accent4>
        <a:srgbClr val="91C99E"/>
      </a:accent4>
      <a:accent5>
        <a:srgbClr val="BF4499"/>
      </a:accent5>
      <a:accent6>
        <a:srgbClr val="7C7C7C"/>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NN_CD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_CD_16-9_Beta2.potx" id="{8694E4AD-08C0-47F4-8CAF-D8B608D1CEB0}" vid="{407A2282-2324-402C-8522-77AA571EABD3}"/>
    </a:ext>
  </a:extLst>
</a:theme>
</file>

<file path=ppt/theme/theme5.xml><?xml version="1.0" encoding="utf-8"?>
<a:theme xmlns:a="http://schemas.openxmlformats.org/drawingml/2006/main" name="2_NN_CD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_CD_16-9_Beta2.potx" id="{8694E4AD-08C0-47F4-8CAF-D8B608D1CEB0}" vid="{407A2282-2324-402C-8522-77AA571EABD3}"/>
    </a:ext>
  </a:extLst>
</a:theme>
</file>

<file path=ppt/theme/theme6.xml><?xml version="1.0" encoding="utf-8"?>
<a:theme xmlns:a="http://schemas.openxmlformats.org/drawingml/2006/main" name="Sanofi USE">
  <a:themeElements>
    <a:clrScheme name="Sanofi 'EXTERNAL' theme">
      <a:dk1>
        <a:srgbClr val="444492"/>
      </a:dk1>
      <a:lt1>
        <a:srgbClr val="FFFFFF"/>
      </a:lt1>
      <a:dk2>
        <a:srgbClr val="0092D0"/>
      </a:dk2>
      <a:lt2>
        <a:srgbClr val="444492"/>
      </a:lt2>
      <a:accent1>
        <a:srgbClr val="444492"/>
      </a:accent1>
      <a:accent2>
        <a:srgbClr val="81B838"/>
      </a:accent2>
      <a:accent3>
        <a:srgbClr val="0092D0"/>
      </a:accent3>
      <a:accent4>
        <a:srgbClr val="596169"/>
      </a:accent4>
      <a:accent5>
        <a:srgbClr val="DC006B"/>
      </a:accent5>
      <a:accent6>
        <a:srgbClr val="C15E1C"/>
      </a:accent6>
      <a:hlink>
        <a:srgbClr val="D4E0AE"/>
      </a:hlink>
      <a:folHlink>
        <a:srgbClr val="AFB4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4"/>
        </a:lnRef>
        <a:fillRef idx="0">
          <a:schemeClr val="accent4"/>
        </a:fillRef>
        <a:effectRef idx="1">
          <a:schemeClr val="accent4"/>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0">
    <a:dk1>
      <a:srgbClr val="000000"/>
    </a:dk1>
    <a:lt1>
      <a:srgbClr val="FFFFFF"/>
    </a:lt1>
    <a:dk2>
      <a:srgbClr val="000000"/>
    </a:dk2>
    <a:lt2>
      <a:srgbClr val="FFFFFF"/>
    </a:lt2>
    <a:accent1>
      <a:srgbClr val="444492"/>
    </a:accent1>
    <a:accent2>
      <a:srgbClr val="81B838"/>
    </a:accent2>
    <a:accent3>
      <a:srgbClr val="0092D0"/>
    </a:accent3>
    <a:accent4>
      <a:srgbClr val="596169"/>
    </a:accent4>
    <a:accent5>
      <a:srgbClr val="DC006B"/>
    </a:accent5>
    <a:accent6>
      <a:srgbClr val="C15E1C"/>
    </a:accent6>
    <a:hlink>
      <a:srgbClr val="000000"/>
    </a:hlink>
    <a:folHlink>
      <a:srgbClr val="000000"/>
    </a:folHlink>
  </a:clrScheme>
  <a:fontScheme name="Custom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997</TotalTime>
  <Words>5697</Words>
  <Application>Microsoft Office PowerPoint</Application>
  <PresentationFormat>On-screen Show (4:3)</PresentationFormat>
  <Paragraphs>912</Paragraphs>
  <Slides>54</Slides>
  <Notes>32</Notes>
  <HiddenSlides>18</HiddenSlides>
  <MMClips>0</MMClips>
  <ScaleCrop>false</ScaleCrop>
  <HeadingPairs>
    <vt:vector size="4" baseType="variant">
      <vt:variant>
        <vt:lpstr>Theme</vt:lpstr>
      </vt:variant>
      <vt:variant>
        <vt:i4>6</vt:i4>
      </vt:variant>
      <vt:variant>
        <vt:lpstr>Slide Titles</vt:lpstr>
      </vt:variant>
      <vt:variant>
        <vt:i4>54</vt:i4>
      </vt:variant>
    </vt:vector>
  </HeadingPairs>
  <TitlesOfParts>
    <vt:vector size="60" baseType="lpstr">
      <vt:lpstr>Office Theme</vt:lpstr>
      <vt:lpstr>Angeras-CLIO Treat Pattern Sweden-ORL-ESC 2015- PSO Draft-15 Jul 2015_7122863276493075086</vt:lpstr>
      <vt:lpstr>1_Angeras-CLIO Treat Pattern Sweden-ORL-ESC 2015- PSO Draft-15 Jul 2015_7122863276493075086</vt:lpstr>
      <vt:lpstr>1_NN_CD_16-9</vt:lpstr>
      <vt:lpstr>2_NN_CD_16-9</vt:lpstr>
      <vt:lpstr>Sanofi USE</vt:lpstr>
      <vt:lpstr>Slide 1</vt:lpstr>
      <vt:lpstr> </vt:lpstr>
      <vt:lpstr>Slide 3</vt:lpstr>
      <vt:lpstr>Slide 4</vt:lpstr>
      <vt:lpstr>Clinical and patient inertia:  Delayed basal insulin initiation despite elevated HbA1c</vt:lpstr>
      <vt:lpstr>Slide 6</vt:lpstr>
      <vt:lpstr>Slide 7</vt:lpstr>
      <vt:lpstr>Slide 8</vt:lpstr>
      <vt:lpstr>Slide 9</vt:lpstr>
      <vt:lpstr>Slide 10</vt:lpstr>
      <vt:lpstr>Formulation engineering strategies for basal insulins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Rate of nocturnal (00:00–05:59 h) confirmed (≤70 mg/dL [≤3.9 mmol/L]) or severe hypoglycemia in T2DM studies at Month 6</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advancement in basal insulins current evidence</dc:title>
  <dc:creator>Dr.S</dc:creator>
  <cp:lastModifiedBy>atri</cp:lastModifiedBy>
  <cp:revision>179</cp:revision>
  <dcterms:created xsi:type="dcterms:W3CDTF">2015-11-23T04:44:08Z</dcterms:created>
  <dcterms:modified xsi:type="dcterms:W3CDTF">2017-02-16T05:43:48Z</dcterms:modified>
</cp:coreProperties>
</file>