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410" r:id="rId2"/>
    <p:sldId id="364" r:id="rId3"/>
    <p:sldId id="406" r:id="rId4"/>
    <p:sldId id="407" r:id="rId5"/>
    <p:sldId id="408" r:id="rId6"/>
    <p:sldId id="369" r:id="rId7"/>
    <p:sldId id="366" r:id="rId8"/>
    <p:sldId id="371" r:id="rId9"/>
    <p:sldId id="373" r:id="rId10"/>
    <p:sldId id="375" r:id="rId11"/>
    <p:sldId id="379" r:id="rId12"/>
    <p:sldId id="383" r:id="rId13"/>
    <p:sldId id="377" r:id="rId14"/>
    <p:sldId id="385" r:id="rId15"/>
    <p:sldId id="402" r:id="rId16"/>
    <p:sldId id="404" r:id="rId17"/>
    <p:sldId id="358" r:id="rId18"/>
    <p:sldId id="389" r:id="rId19"/>
    <p:sldId id="288" r:id="rId20"/>
    <p:sldId id="306" r:id="rId21"/>
    <p:sldId id="395" r:id="rId22"/>
    <p:sldId id="281" r:id="rId23"/>
    <p:sldId id="283" r:id="rId24"/>
    <p:sldId id="299" r:id="rId25"/>
    <p:sldId id="297" r:id="rId26"/>
    <p:sldId id="287" r:id="rId27"/>
    <p:sldId id="258" r:id="rId28"/>
    <p:sldId id="280" r:id="rId29"/>
    <p:sldId id="289" r:id="rId30"/>
    <p:sldId id="308" r:id="rId31"/>
    <p:sldId id="415" r:id="rId32"/>
    <p:sldId id="397" r:id="rId33"/>
    <p:sldId id="300" r:id="rId34"/>
    <p:sldId id="301" r:id="rId35"/>
    <p:sldId id="310" r:id="rId36"/>
    <p:sldId id="302" r:id="rId37"/>
    <p:sldId id="303" r:id="rId38"/>
    <p:sldId id="304" r:id="rId39"/>
    <p:sldId id="290" r:id="rId40"/>
    <p:sldId id="293" r:id="rId41"/>
    <p:sldId id="400" r:id="rId42"/>
    <p:sldId id="309" r:id="rId43"/>
    <p:sldId id="305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118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60B04E2-CBFE-4830-84AD-AAF4450F52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D583CE-F99D-4AF5-8716-EC0DCFF527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594446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315200" cy="45585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Anahita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Zakeri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99/12/11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143000"/>
            <a:ext cx="6797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</a:p>
        </p:txBody>
      </p:sp>
    </p:spTree>
    <p:extLst>
      <p:ext uri="{BB962C8B-B14F-4D97-AF65-F5344CB8AC3E}">
        <p14:creationId xmlns:p14="http://schemas.microsoft.com/office/powerpoint/2010/main" val="34409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86170"/>
              </p:ext>
            </p:extLst>
          </p:nvPr>
        </p:nvGraphicFramePr>
        <p:xfrm>
          <a:off x="26126" y="76200"/>
          <a:ext cx="9067800" cy="669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26"/>
                <a:gridCol w="838200"/>
                <a:gridCol w="990600"/>
                <a:gridCol w="838200"/>
                <a:gridCol w="685800"/>
                <a:gridCol w="1524000"/>
                <a:gridCol w="685800"/>
                <a:gridCol w="990600"/>
                <a:gridCol w="990600"/>
                <a:gridCol w="888274"/>
              </a:tblGrid>
              <a:tr h="640079">
                <a:tc>
                  <a:txBody>
                    <a:bodyPr/>
                    <a:lstStyle/>
                    <a:p>
                      <a:endParaRPr lang="en-US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523427"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&lt;0.5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r>
                        <a:rPr lang="en-US" baseline="0" dirty="0" smtClean="0"/>
                        <a:t>G4</a:t>
                      </a:r>
                    </a:p>
                    <a:p>
                      <a:r>
                        <a:rPr lang="en-US" baseline="0" dirty="0" smtClean="0"/>
                        <a:t>T=?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251,</a:t>
                      </a:r>
                    </a:p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20-0.1</a:t>
                      </a:r>
                      <a:endParaRPr lang="en-US" dirty="0"/>
                    </a:p>
                  </a:txBody>
                  <a:tcPr/>
                </a:tc>
              </a:tr>
              <a:tr h="653677"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50mg/monthly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3427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100mg/monthly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Pred=7.5,0.1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33400" y="38100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4343400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5105400"/>
            <a:ext cx="1066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3048000" y="3581400"/>
            <a:ext cx="2438400" cy="381000"/>
          </a:xfrm>
          <a:prstGeom prst="mathMinus">
            <a:avLst>
              <a:gd name="adj1" fmla="val 29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631" y="141403"/>
            <a:ext cx="5022719" cy="82112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99" t="22635" r="19059" b="12331"/>
          <a:stretch/>
        </p:blipFill>
        <p:spPr>
          <a:xfrm>
            <a:off x="541722" y="971953"/>
            <a:ext cx="7546476" cy="5212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9708" y="6242448"/>
            <a:ext cx="4381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J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 Endocrinol Metab, November 2018, 103(11):1–46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43152"/>
              </p:ext>
            </p:extLst>
          </p:nvPr>
        </p:nvGraphicFramePr>
        <p:xfrm>
          <a:off x="26126" y="76200"/>
          <a:ext cx="9067800" cy="669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26"/>
                <a:gridCol w="838200"/>
                <a:gridCol w="990600"/>
                <a:gridCol w="838200"/>
                <a:gridCol w="685800"/>
                <a:gridCol w="1524000"/>
                <a:gridCol w="685800"/>
                <a:gridCol w="990600"/>
                <a:gridCol w="990600"/>
                <a:gridCol w="888274"/>
              </a:tblGrid>
              <a:tr h="640079">
                <a:tc>
                  <a:txBody>
                    <a:bodyPr/>
                    <a:lstStyle/>
                    <a:p>
                      <a:r>
                        <a:rPr lang="en-US" b="0" u="sng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T=6cc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T=6cc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T=8cc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T=8cc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523427"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&lt;0.5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r>
                        <a:rPr lang="en-US" baseline="0" dirty="0" smtClean="0"/>
                        <a:t>G4</a:t>
                      </a:r>
                    </a:p>
                    <a:p>
                      <a:r>
                        <a:rPr lang="en-US" baseline="0" dirty="0" smtClean="0"/>
                        <a:t>T=?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251,</a:t>
                      </a:r>
                    </a:p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20-0.1</a:t>
                      </a:r>
                      <a:endParaRPr lang="en-US" dirty="0"/>
                    </a:p>
                  </a:txBody>
                  <a:tcPr/>
                </a:tc>
              </a:tr>
              <a:tr h="653677"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T=10cc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50mg/monthly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3427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T=10cc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100mg/monthly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Pred=7.5,0.1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33400" y="38100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4343400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5105400"/>
            <a:ext cx="1066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3048000" y="3581400"/>
            <a:ext cx="2438400" cy="381000"/>
          </a:xfrm>
          <a:prstGeom prst="mathMinus">
            <a:avLst>
              <a:gd name="adj1" fmla="val 29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77613"/>
              </p:ext>
            </p:extLst>
          </p:nvPr>
        </p:nvGraphicFramePr>
        <p:xfrm>
          <a:off x="76200" y="0"/>
          <a:ext cx="89916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8200"/>
                <a:gridCol w="990600"/>
                <a:gridCol w="838200"/>
                <a:gridCol w="533400"/>
                <a:gridCol w="1524000"/>
                <a:gridCol w="685800"/>
                <a:gridCol w="1249680"/>
                <a:gridCol w="807720"/>
                <a:gridCol w="9906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P1G2</a:t>
                      </a:r>
                    </a:p>
                    <a:p>
                      <a:r>
                        <a:rPr lang="en-US" dirty="0" smtClean="0"/>
                        <a:t>T=4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Depherlein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</a:p>
                    <a:p>
                      <a:r>
                        <a:rPr lang="en-US" dirty="0" smtClean="0"/>
                        <a:t>Depherelin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P4G4</a:t>
                      </a:r>
                    </a:p>
                    <a:p>
                      <a:r>
                        <a:rPr lang="en-US" dirty="0" smtClean="0"/>
                        <a:t>T=12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0" y="5867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25908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68496"/>
              </p:ext>
            </p:extLst>
          </p:nvPr>
        </p:nvGraphicFramePr>
        <p:xfrm>
          <a:off x="0" y="76200"/>
          <a:ext cx="9067800" cy="656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914400"/>
                <a:gridCol w="838200"/>
                <a:gridCol w="533400"/>
                <a:gridCol w="1524000"/>
                <a:gridCol w="685800"/>
                <a:gridCol w="1066800"/>
                <a:gridCol w="1143000"/>
                <a:gridCol w="9144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20-0.1</a:t>
                      </a:r>
                      <a:endParaRPr lang="en-US" dirty="0"/>
                    </a:p>
                  </a:txBody>
                  <a:tcPr/>
                </a:tc>
              </a:tr>
              <a:tr h="482218"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184pg/ml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moulcular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0.3ng/ml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97/8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100mg/</a:t>
                      </a:r>
                    </a:p>
                    <a:p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97/11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30-0.2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120743" y="762000"/>
            <a:ext cx="914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762000"/>
            <a:ext cx="914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" y="3520440"/>
            <a:ext cx="2362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962400" y="4563291"/>
            <a:ext cx="914400" cy="2667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3200400" y="4563291"/>
            <a:ext cx="609600" cy="2667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06342" y="4377145"/>
            <a:ext cx="794657" cy="372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49046" y="5316583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7010400" y="5734595"/>
            <a:ext cx="757646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16719"/>
              </p:ext>
            </p:extLst>
          </p:nvPr>
        </p:nvGraphicFramePr>
        <p:xfrm>
          <a:off x="26126" y="76200"/>
          <a:ext cx="9067800" cy="669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26"/>
                <a:gridCol w="838200"/>
                <a:gridCol w="990600"/>
                <a:gridCol w="838200"/>
                <a:gridCol w="685800"/>
                <a:gridCol w="1524000"/>
                <a:gridCol w="685800"/>
                <a:gridCol w="990600"/>
                <a:gridCol w="990600"/>
                <a:gridCol w="888274"/>
              </a:tblGrid>
              <a:tr h="640079">
                <a:tc>
                  <a:txBody>
                    <a:bodyPr/>
                    <a:lstStyle/>
                    <a:p>
                      <a:endParaRPr lang="en-US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T=6cc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T=6cc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T=8cc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T=8cc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523427"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&lt;0.5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r>
                        <a:rPr lang="en-US" baseline="0" dirty="0" smtClean="0"/>
                        <a:t>G4</a:t>
                      </a:r>
                    </a:p>
                    <a:p>
                      <a:r>
                        <a:rPr lang="en-US" baseline="0" dirty="0" smtClean="0"/>
                        <a:t>T=?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15-0.1</a:t>
                      </a:r>
                      <a:endParaRPr lang="en-US" dirty="0"/>
                    </a:p>
                  </a:txBody>
                  <a:tcPr/>
                </a:tc>
              </a:tr>
              <a:tr h="662336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251,</a:t>
                      </a:r>
                    </a:p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20-0.1</a:t>
                      </a:r>
                      <a:endParaRPr lang="en-US" dirty="0"/>
                    </a:p>
                  </a:txBody>
                  <a:tcPr/>
                </a:tc>
              </a:tr>
              <a:tr h="653677"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T=10cc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50mg/monthly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3427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T=10cc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100mg/monthly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Pred=7.5,0.1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33400" y="38100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4343400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5105400"/>
            <a:ext cx="1066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3048000" y="3581400"/>
            <a:ext cx="2438400" cy="381000"/>
          </a:xfrm>
          <a:prstGeom prst="mathMinus">
            <a:avLst>
              <a:gd name="adj1" fmla="val 29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02776"/>
              </p:ext>
            </p:extLst>
          </p:nvPr>
        </p:nvGraphicFramePr>
        <p:xfrm>
          <a:off x="32657" y="21771"/>
          <a:ext cx="9111343" cy="529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838200"/>
                <a:gridCol w="990600"/>
                <a:gridCol w="838200"/>
                <a:gridCol w="685800"/>
                <a:gridCol w="1295400"/>
                <a:gridCol w="685800"/>
                <a:gridCol w="1066800"/>
                <a:gridCol w="1219200"/>
                <a:gridCol w="914400"/>
              </a:tblGrid>
              <a:tr h="631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</a:t>
                      </a:r>
                    </a:p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Testeston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Pred,F</a:t>
                      </a:r>
                      <a:endParaRPr lang="en-US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7.5-0.1</a:t>
                      </a:r>
                      <a:endParaRPr lang="en-US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Continue250mg/</a:t>
                      </a:r>
                    </a:p>
                    <a:p>
                      <a:r>
                        <a:rPr lang="en-US" dirty="0" smtClean="0"/>
                        <a:t>2w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F0.125p=7.5</a:t>
                      </a:r>
                      <a:endParaRPr lang="en-US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 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DC-start</a:t>
                      </a:r>
                    </a:p>
                    <a:p>
                      <a:r>
                        <a:rPr lang="en-US" dirty="0" smtClean="0"/>
                        <a:t>250mg/</a:t>
                      </a:r>
                    </a:p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</a:p>
                    <a:p>
                      <a:r>
                        <a:rPr lang="en-US" dirty="0" smtClean="0"/>
                        <a:t>250mg</a:t>
                      </a:r>
                    </a:p>
                    <a:p>
                      <a:r>
                        <a:rPr lang="en-US" dirty="0" smtClean="0"/>
                        <a:t>/monthly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  <a:tr h="478972"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8198548" y="1576251"/>
            <a:ext cx="118138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153989" y="2438400"/>
            <a:ext cx="9144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91349" y="2362200"/>
            <a:ext cx="914400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01187"/>
              </p:ext>
            </p:extLst>
          </p:nvPr>
        </p:nvGraphicFramePr>
        <p:xfrm>
          <a:off x="76200" y="0"/>
          <a:ext cx="89916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8200"/>
                <a:gridCol w="990600"/>
                <a:gridCol w="838200"/>
                <a:gridCol w="533400"/>
                <a:gridCol w="1524000"/>
                <a:gridCol w="685800"/>
                <a:gridCol w="1249680"/>
                <a:gridCol w="807720"/>
                <a:gridCol w="9906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P2G2</a:t>
                      </a:r>
                    </a:p>
                    <a:p>
                      <a:r>
                        <a:rPr lang="en-US" dirty="0" smtClean="0"/>
                        <a:t>T=4cc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P1G2</a:t>
                      </a:r>
                    </a:p>
                    <a:p>
                      <a:r>
                        <a:rPr lang="en-US" dirty="0" smtClean="0"/>
                        <a:t>T=4cc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Start Depherlein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P3G3</a:t>
                      </a:r>
                    </a:p>
                    <a:p>
                      <a:r>
                        <a:rPr lang="en-US" dirty="0" smtClean="0"/>
                        <a:t>T=6cc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 Depherelin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P4G4</a:t>
                      </a:r>
                    </a:p>
                    <a:p>
                      <a:r>
                        <a:rPr lang="en-US" dirty="0" smtClean="0"/>
                        <a:t>T=12cc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0" y="5867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25908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4038600" y="3886200"/>
            <a:ext cx="9144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25169"/>
              </p:ext>
            </p:extLst>
          </p:nvPr>
        </p:nvGraphicFramePr>
        <p:xfrm>
          <a:off x="0" y="76200"/>
          <a:ext cx="9067800" cy="656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914400"/>
                <a:gridCol w="838200"/>
                <a:gridCol w="533400"/>
                <a:gridCol w="1524000"/>
                <a:gridCol w="685800"/>
                <a:gridCol w="1066800"/>
                <a:gridCol w="1143000"/>
                <a:gridCol w="9144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17(oH)P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Testosteron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puberty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20-0.1</a:t>
                      </a:r>
                      <a:endParaRPr lang="en-US" dirty="0"/>
                    </a:p>
                  </a:txBody>
                  <a:tcPr/>
                </a:tc>
              </a:tr>
              <a:tr h="482218"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T=15cc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184pg/ml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moulcular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T=10cc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0.3ng/ml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97/8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100mg/</a:t>
                      </a:r>
                    </a:p>
                    <a:p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25-0.1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97/11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P5G5</a:t>
                      </a:r>
                    </a:p>
                    <a:p>
                      <a:r>
                        <a:rPr lang="en-US" dirty="0" smtClean="0"/>
                        <a:t>T=12cc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30-0.2</a:t>
                      </a:r>
                      <a:endParaRPr lang="en-US" dirty="0"/>
                    </a:p>
                  </a:txBody>
                  <a:tcPr/>
                </a:tc>
              </a:tr>
              <a:tr h="520891"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120743" y="762000"/>
            <a:ext cx="914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762000"/>
            <a:ext cx="914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" y="3520440"/>
            <a:ext cx="2362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962400" y="4563291"/>
            <a:ext cx="914400" cy="2667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3200400" y="4563291"/>
            <a:ext cx="609600" cy="2667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06342" y="4377145"/>
            <a:ext cx="794657" cy="372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49046" y="5316583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7010400" y="5734595"/>
            <a:ext cx="757646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16624"/>
            <a:ext cx="6629400" cy="2595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8458200" cy="5396762"/>
          </a:xfrm>
        </p:spPr>
        <p:txBody>
          <a:bodyPr/>
          <a:lstStyle/>
          <a:p>
            <a:r>
              <a:rPr lang="en-US" dirty="0" smtClean="0"/>
              <a:t>                                   </a:t>
            </a:r>
            <a:r>
              <a:rPr lang="en-US" sz="4800" dirty="0" smtClean="0"/>
              <a:t>PAI + HH  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                  X-LINKED  </a:t>
            </a:r>
            <a:r>
              <a:rPr lang="en-US" sz="4800" dirty="0" smtClean="0"/>
              <a:t> AHC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Adrenal Hypoplasia Congenital</a:t>
            </a:r>
            <a:r>
              <a:rPr lang="en-US" sz="4800" dirty="0" smtClean="0"/>
              <a:t> 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4" name="Curved Left Arrow 3"/>
          <p:cNvSpPr/>
          <p:nvPr/>
        </p:nvSpPr>
        <p:spPr>
          <a:xfrm>
            <a:off x="4130040" y="1972491"/>
            <a:ext cx="731520" cy="1216152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9262"/>
            <a:ext cx="8839199" cy="5906589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lnSpc>
                <a:spcPct val="150000"/>
              </a:lnSpc>
              <a:buFont typeface="Wingdings" pitchFamily="2" charset="2"/>
              <a:buChar char="v"/>
            </a:pP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8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8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Was the diagnosis of  PAI (CAH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 correct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in infancy for both patients?</a:t>
            </a: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In which part of the follow up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misdiagnosis was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   - Was the diagnosis correct  with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delayed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puberty and negative molecular genetic</a:t>
            </a:r>
          </a:p>
          <a:p>
            <a:pPr>
              <a:lnSpc>
                <a:spcPct val="150000"/>
              </a:lnSpc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test &amp;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lab in patient A ?</a:t>
            </a:r>
          </a:p>
          <a:p>
            <a:pPr>
              <a:lnSpc>
                <a:spcPct val="150000"/>
              </a:lnSpc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  -  Was the diagnosis of precocious puberty correct with low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testesterone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in 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      patient B? Was the injection of Depherelin indicated?</a:t>
            </a: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What is the final diagnosis of both brothers ?</a:t>
            </a: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Will fertility methods be effective in two brothers?</a:t>
            </a:r>
          </a:p>
          <a:p>
            <a:pPr marL="1143000" indent="-1143000">
              <a:lnSpc>
                <a:spcPct val="150000"/>
              </a:lnSpc>
              <a:buFont typeface="Wingdings" pitchFamily="2" charset="2"/>
              <a:buChar char="v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marL="1143000" indent="-1143000">
              <a:lnSpc>
                <a:spcPct val="150000"/>
              </a:lnSpc>
              <a:buFont typeface="Wingdings" pitchFamily="2" charset="2"/>
              <a:buChar char="v"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fra\Desktop\IMG_20210220_16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296401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fra\Desktop\IMG_20210220_1618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7060" r="2714" b="51943"/>
          <a:stretch/>
        </p:blipFill>
        <p:spPr bwMode="auto">
          <a:xfrm>
            <a:off x="13447" y="1219200"/>
            <a:ext cx="9144000" cy="29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543800" cy="5791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Adrenal hypoplasia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congenital 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(AHC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 ,prevalance 1:140,000 – 1:1,200,000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X-linked disorder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Affects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adrenal cortex permanent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zone ,lack the  definitive zone of adrenal cortex, large vacuolated cells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adrenocortical insufficiency (PAI)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Hypothalamus ,pituitary gonadal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(HPG)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axis leading to      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--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Hypogonadotropic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hypogonadism (HH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9265" y="6324600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BMC Endocr Disord.2020; 20: 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01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610600" cy="594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is caused by mutations in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NR0B1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(Nuclear Receptor subfamily 0, group B, member 1; also know as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osage-sensitive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sex reversal,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drenal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hypoplasia congenita, critical region on chromosome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gene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DAX-1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gene encoding an orphan nuclear receptor expressed in hypothalamus, pituitary, adrenal gland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gonads.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BMC Endocr Disord.2020; 20: 21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expression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restricted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those tissues involved in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steroidogenesis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adrenal cortex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Leydig and Sertoli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cells, theca and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granulosa cells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pituitary gonadotropes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ventromedial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hypothalamic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nucleus.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BMC Endocr Disord.2020; 20: 21  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686800" cy="6477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rimary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adrenal insufficiency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first (or second) month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life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hypotention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-low Na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High K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-vomiting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hypoglycemia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shock  &amp; sudden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lethargy , convulsion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generalized hyperpigmentation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to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thrive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NROB-Related  Adrenal Hypoplasia Congenita.2001Nov 20(Updated 2018 Jan 25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536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ypogonadotropic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hypogonadism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young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adulthood 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-Unilateral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bilateral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cryptorchidism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delayed (onset age &gt;14 y/o ), precocios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puberty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-oligospermia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azoospermia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-Infertility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NR0B1 (DAX1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expressed in Sertoli cells; thus it is directly involved in the spermatogenesis process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NROB-Related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Adrenal Hypoplasia Congenita.2001Nov 20(Updated 2018 Jan 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315200" cy="563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Hormone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Levels :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ACTH levels high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cortisol levels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plasma renin activity high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aldosterone levels inappropriately low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-17(OH) P  low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Androstenedione  low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Testosterone levels low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LH levels low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FSH levels low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Low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inhibin B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5166530"/>
            <a:ext cx="4114800" cy="1615270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Pediatr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Rep.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2015 Sep 28; 7(3): 5936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6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763000" cy="5168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cases of transient isosexual precocity in infancy and childhood   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high testosterone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levels for 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low gonadotropin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levels , penile elongation,  pubic hair, testicular enlargement, advanced bone age and no other signs of sexual development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ACTH-mediated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stimulus of testicular steroidogenic cells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Autonomous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hyperplasia of leydig cells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Persistent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androgen production by fetal adrenal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LHRH independed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precocious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puberty :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6463099"/>
            <a:ext cx="2192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EndocrinolNutr.2012;59:140---2</a:t>
            </a:r>
          </a:p>
        </p:txBody>
      </p:sp>
    </p:spTree>
    <p:extLst>
      <p:ext uri="{BB962C8B-B14F-4D97-AF65-F5344CB8AC3E}">
        <p14:creationId xmlns:p14="http://schemas.microsoft.com/office/powerpoint/2010/main" val="11570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3122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experience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pubertal arrest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enter puberty normally and progress to about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Tanner Stage 3 (or testicular volume of 6-8 cc)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which pubertal development ceases. Without testosterone treatment, full attainment of secondary sexual characteristics is unlikely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NROB-Related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Adrenal Hypoplasia Congenita.2001Nov 20(Updated 2018 Jan 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ra\Desktop\IMG_20210228_1634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615"/>
          <a:stretch/>
        </p:blipFill>
        <p:spPr bwMode="auto">
          <a:xfrm>
            <a:off x="1143000" y="457200"/>
            <a:ext cx="6019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28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4851" y="334844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458200" cy="52577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physiologically , temporary minipuberty of infancy can occure 6 m but activity of the HPG axis returns to low levels by 6 months of age, transiant activation of the HPG axis in AHC suggest , may play in the control mechanism of prepubertal gonadotropin secration.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Horm Res Paediatr 2019;91(5):336-345.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774412"/>
            <a:ext cx="6546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LHRH dependent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precocious 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puberty: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ra\Desktop\IMG_20210228_234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39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886200" y="3220262"/>
            <a:ext cx="1295400" cy="409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70166" y="3098476"/>
            <a:ext cx="2286000" cy="24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458200" cy="6082562"/>
          </a:xfrm>
        </p:spPr>
        <p:txBody>
          <a:bodyPr>
            <a:normAutofit fontScale="25000" lnSpcReduction="20000"/>
          </a:bodyPr>
          <a:lstStyle/>
          <a:p>
            <a:r>
              <a:rPr lang="en-US" sz="9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6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the diagnosis of CAH ,correct in infancy for both patients?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the management of CAH appropriate untill puberty?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Was the diagnosis of CAH made with delay puberty and negative molecular genetic testing and  Lab in patient A 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the diagnosis  of precocious puberty  &amp; CAH with low testesteron correct in patient B? Was the patient indicated to receive Depherelin?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final diagnosis of both brothers 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Will fertility methods be effective in two brothers?</a:t>
            </a:r>
          </a:p>
          <a:p>
            <a:pPr>
              <a:lnSpc>
                <a:spcPct val="150000"/>
              </a:lnSpc>
            </a:pPr>
            <a:endParaRPr lang="en-US" sz="9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8077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absence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endogenous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GnRH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pulses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initial GnRH response may reflect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release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small amounts of accumulated gonadotropins.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However,these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stores are rapidly depleted, and in the absence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effective gonadotropin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biosynthesis, the gonadotropes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unable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respond to further pulses of GnRH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Molecular Biology Reports (2019) 46:4599–4604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600200"/>
            <a:ext cx="89915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8229600" cy="1615270"/>
          </a:xfrm>
        </p:spPr>
        <p:txBody>
          <a:bodyPr>
            <a:normAutofit/>
          </a:bodyPr>
          <a:lstStyle/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Horm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Res Paediatr 2011;75:153–156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6106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injections therapy  of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hCG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(human Choriogonadotropin)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also been used in AHC ,but hss not been effective , use of external testosterone replacement is essential for puberty 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Molecular Biology Reports (2019) 46:4599–4604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38400"/>
            <a:ext cx="8991600" cy="2971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Menopur (150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FSH and 150 IU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LH ), three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 weekly + hCG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IU, twice weekly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One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month later, his testosterone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reached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 ng/ml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months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treatment, testis volume reached 11 and 12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ml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76474"/>
            <a:ext cx="9067800" cy="4581525"/>
          </a:xfrm>
        </p:spPr>
        <p:txBody>
          <a:bodyPr>
            <a:normAutofit fontScale="92500" lnSpcReduction="10000"/>
          </a:bodyPr>
          <a:lstStyle/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Azoospermia persisted 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bilateral testicular biopsies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Human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Reproduction, Vol.26, No.3 pp. 724–728,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1200" dirty="0" smtClean="0"/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1629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5400"/>
            <a:ext cx="911787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8915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Assessment of 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adrenal  function :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Assess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adrenal glucocorticoid function (basal ACTH, cortisol, cosyntropin test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growth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velocity,weight,blood pressure ,skin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pigmentation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hyperglycemia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Assess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adrenal mineralocorticoid function (sodium, potassium,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plasma renin activity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, blood pressure ,fatigue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early puberty or hypogonadotropic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hypogonadism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NROB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!-Related  Adrenal Hypoplasia Congenita.2001Nov 20(Updated 2018 Jan 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8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fra\Desktop\IMG_20210228_16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35875" cy="61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488077" y="2687684"/>
            <a:ext cx="2286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88078" y="3385457"/>
            <a:ext cx="228600" cy="97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1555569" y="1008014"/>
            <a:ext cx="226422" cy="134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2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6868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is usually initiated at around or just after the time puberty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would be expected ,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age 12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years in boys.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Testosterone doses are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increased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gradually over a two- to three-year period until adult replacement doses are reached.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Lifelong hormone replacement is needed.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Testosterone supplementation is also needed to support growth and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bone mineralizalization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400" dirty="0" smtClean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NROB1-Related AdrenalHypoplasia           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Congenita.2001Nov(Updated2018Jan 25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7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ra\Desktop\IMG_20210124_220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40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76200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 تشکر</a:t>
            </a:r>
            <a:endParaRPr lang="en-US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0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human melanocortin 1 receptor (MC1R) was detectedby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immuno histochemical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human Leydig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Human MCR1 binds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MSH, but also to ACTH,which might indicate a potential action of these hormones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Leydig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steroidogenesis. </a:t>
            </a:r>
          </a:p>
          <a:p>
            <a:pPr>
              <a:lnSpc>
                <a:spcPct val="17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 levels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Low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The Journal of Clinical Endocrinology &amp; Metabolism 86(9):4068 –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4071,21(Feb)2021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04800"/>
            <a:ext cx="8277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ra\Desktop\IMG_20210219_223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1770"/>
            <a:ext cx="9144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514600"/>
            <a:ext cx="7315200" cy="2595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Risk to Family Members – 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X-Linked AdrenalHypoplasia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father of an affected male will not have NR0B1-related AHC nor will he be hemizygous for the NR0B1 pathogenic variant; therefore, he does not require further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evaluation/testing.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family with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more than 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affected male, the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an affected male is an obligate heterozygote (carrier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a woman has more than one son and no other affected relatives and if the NR0B1 pathogenic variant cannot be detected in her leukocyte DNA, she most likely has germline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mosaicis.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NROB-Related  Adrenal Hypoplasia Congenita.2001Nov 20(Updated 2018 Jan 25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8392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If a male is the only affected family member, the mother may be a carrier or the affected male may have a de novo pathogenic variant, in which case the mother is not a carrier. The percent of male probands with a negative family history in whom the pathogenic variant occurred de novo is unknown but probably 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NROB-Related  Adrenal Hypoplasia Congenita.2001Nov 20(Updated 2018 Jan 25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fra\Desktop\IMG_20210228_163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0"/>
            <a:ext cx="64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6507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       Na       17 0hp             Testosterone            DHEA-S        BP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genitalia with out ambiguity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hydrocortisone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21-hydroxylase deficiency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143000" y="2026763"/>
            <a:ext cx="7070" cy="358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026762"/>
            <a:ext cx="7070" cy="358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81400" y="2009525"/>
            <a:ext cx="7070" cy="358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690796" y="2017336"/>
            <a:ext cx="7070" cy="3676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10000" y="2009524"/>
            <a:ext cx="0" cy="358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43600" y="2009523"/>
            <a:ext cx="7070" cy="358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001000" y="2009523"/>
            <a:ext cx="0" cy="3393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50945" y="2590800"/>
            <a:ext cx="0" cy="358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208864" y="4419600"/>
            <a:ext cx="516117" cy="914400"/>
          </a:xfrm>
          <a:prstGeom prst="down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7" y="648879"/>
            <a:ext cx="8762999" cy="504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646" y="365126"/>
            <a:ext cx="7735704" cy="453022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8404"/>
            <a:ext cx="7886700" cy="51085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parameters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;the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standard for adequate control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virilization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 of the hand should be performed annually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evaluation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age 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velocity may be a sign of overtreatment, especially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weight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or retardation of bone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rowth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was a better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 of the ratio of bone age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single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 17OHP concentrations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2512" y="6176964"/>
            <a:ext cx="4099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An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 (Barc).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2017;87:116.0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20132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182"/>
            <a:ext cx="7886700" cy="5137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17-OHP range of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to 1,000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ng/dL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target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to 50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Androstenedione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testosterone are the best markers of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glucocorticoid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in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pubertal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423" y="5934671"/>
            <a:ext cx="44643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An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 (Barc).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2017;87:116-124.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4808</TotalTime>
  <Words>1950</Words>
  <Application>Microsoft Office PowerPoint</Application>
  <PresentationFormat>On-screen Show (4:3)</PresentationFormat>
  <Paragraphs>730</Paragraphs>
  <Slides>45</Slides>
  <Notes>0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        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Hormone Levels :  - ACTH levels high  - cortisol levels low  - plasma renin activity high  - aldosterone levels inappropriately low -17(OH) P  low - Androstenedione  low - Testosterone levels low - LH levels low - FSH levels low - Low inhibin 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Menopur (150 IU of  FSH and 150 IU of LH ), three times weekly + hCG 1500 IU, twice weekly). - One month later, his testosterone level reached 4 ng/ml. - After 20 months of treatment, testis volume reached 11 and 12 ml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</dc:creator>
  <cp:lastModifiedBy>هنگامه عبدی</cp:lastModifiedBy>
  <cp:revision>597</cp:revision>
  <dcterms:created xsi:type="dcterms:W3CDTF">2021-02-07T13:34:15Z</dcterms:created>
  <dcterms:modified xsi:type="dcterms:W3CDTF">2021-03-09T09:27:48Z</dcterms:modified>
</cp:coreProperties>
</file>