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ppt" ContentType="application/vnd.ms-powerpoint"/>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Lst>
  <p:notesMasterIdLst>
    <p:notesMasterId r:id="rId49"/>
  </p:notesMasterIdLst>
  <p:handoutMasterIdLst>
    <p:handoutMasterId r:id="rId50"/>
  </p:handoutMasterIdLst>
  <p:sldIdLst>
    <p:sldId id="542" r:id="rId2"/>
    <p:sldId id="543" r:id="rId3"/>
    <p:sldId id="544" r:id="rId4"/>
    <p:sldId id="551" r:id="rId5"/>
    <p:sldId id="523" r:id="rId6"/>
    <p:sldId id="545" r:id="rId7"/>
    <p:sldId id="546" r:id="rId8"/>
    <p:sldId id="549" r:id="rId9"/>
    <p:sldId id="524" r:id="rId10"/>
    <p:sldId id="525" r:id="rId11"/>
    <p:sldId id="541" r:id="rId12"/>
    <p:sldId id="530" r:id="rId13"/>
    <p:sldId id="531" r:id="rId14"/>
    <p:sldId id="532" r:id="rId15"/>
    <p:sldId id="533" r:id="rId16"/>
    <p:sldId id="534" r:id="rId17"/>
    <p:sldId id="552" r:id="rId18"/>
    <p:sldId id="553" r:id="rId19"/>
    <p:sldId id="554" r:id="rId20"/>
    <p:sldId id="555" r:id="rId21"/>
    <p:sldId id="556" r:id="rId22"/>
    <p:sldId id="557" r:id="rId23"/>
    <p:sldId id="558" r:id="rId24"/>
    <p:sldId id="559" r:id="rId25"/>
    <p:sldId id="560" r:id="rId26"/>
    <p:sldId id="561" r:id="rId27"/>
    <p:sldId id="562" r:id="rId28"/>
    <p:sldId id="563" r:id="rId29"/>
    <p:sldId id="564" r:id="rId30"/>
    <p:sldId id="565" r:id="rId31"/>
    <p:sldId id="566" r:id="rId32"/>
    <p:sldId id="567" r:id="rId33"/>
    <p:sldId id="568" r:id="rId34"/>
    <p:sldId id="569" r:id="rId35"/>
    <p:sldId id="570" r:id="rId36"/>
    <p:sldId id="571" r:id="rId37"/>
    <p:sldId id="572" r:id="rId38"/>
    <p:sldId id="573" r:id="rId39"/>
    <p:sldId id="574" r:id="rId40"/>
    <p:sldId id="575" r:id="rId41"/>
    <p:sldId id="576" r:id="rId42"/>
    <p:sldId id="577" r:id="rId43"/>
    <p:sldId id="578" r:id="rId44"/>
    <p:sldId id="579" r:id="rId45"/>
    <p:sldId id="580" r:id="rId46"/>
    <p:sldId id="581" r:id="rId47"/>
    <p:sldId id="522" r:id="rId48"/>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B0"/>
    <a:srgbClr val="4F2270"/>
    <a:srgbClr val="008000"/>
    <a:srgbClr val="8A6900"/>
    <a:srgbClr val="336699"/>
    <a:srgbClr val="FFFF00"/>
    <a:srgbClr val="66FF33"/>
    <a:srgbClr val="00FFFF"/>
    <a:srgbClr val="33CCFF"/>
    <a:srgbClr val="FF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806" autoAdjust="0"/>
    <p:restoredTop sz="94660"/>
  </p:normalViewPr>
  <p:slideViewPr>
    <p:cSldViewPr>
      <p:cViewPr varScale="1">
        <p:scale>
          <a:sx n="83" d="100"/>
          <a:sy n="83" d="100"/>
        </p:scale>
        <p:origin x="-181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fontAlgn="auto">
              <a:spcBef>
                <a:spcPts val="0"/>
              </a:spcBef>
              <a:spcAft>
                <a:spcPts val="0"/>
              </a:spcAft>
              <a:defRPr sz="1200">
                <a:latin typeface="+mn-lt"/>
                <a:cs typeface="+mn-cs"/>
              </a:defRPr>
            </a:lvl1pPr>
          </a:lstStyle>
          <a:p>
            <a:pPr>
              <a:defRPr/>
            </a:pPr>
            <a:fld id="{3B4E876A-5642-401A-BD8A-15F9FB1A58EE}" type="datetimeFigureOut">
              <a:rPr lang="en-US"/>
              <a:pPr>
                <a:defRPr/>
              </a:pPr>
              <a:t>1/30/2015</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fontAlgn="auto">
              <a:spcBef>
                <a:spcPts val="0"/>
              </a:spcBef>
              <a:spcAft>
                <a:spcPts val="0"/>
              </a:spcAft>
              <a:defRPr sz="1200">
                <a:latin typeface="+mn-lt"/>
                <a:cs typeface="+mn-cs"/>
              </a:defRPr>
            </a:lvl1pPr>
          </a:lstStyle>
          <a:p>
            <a:pPr>
              <a:defRPr/>
            </a:pPr>
            <a:fld id="{71DA7D69-BEFD-48C6-8811-89285EF0DD4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fontAlgn="auto">
              <a:spcBef>
                <a:spcPts val="0"/>
              </a:spcBef>
              <a:spcAft>
                <a:spcPts val="0"/>
              </a:spcAft>
              <a:defRPr sz="1200">
                <a:latin typeface="+mn-lt"/>
                <a:cs typeface="+mn-cs"/>
              </a:defRPr>
            </a:lvl1pPr>
          </a:lstStyle>
          <a:p>
            <a:pPr>
              <a:defRPr/>
            </a:pPr>
            <a:fld id="{1941C256-6A73-4330-968F-0D87AD3FB7CA}" type="datetimeFigureOut">
              <a:rPr lang="en-US"/>
              <a:pPr>
                <a:defRPr/>
              </a:pPr>
              <a:t>1/30/2015</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fontAlgn="auto">
              <a:spcBef>
                <a:spcPts val="0"/>
              </a:spcBef>
              <a:spcAft>
                <a:spcPts val="0"/>
              </a:spcAft>
              <a:defRPr sz="1200">
                <a:latin typeface="+mn-lt"/>
                <a:cs typeface="+mn-cs"/>
              </a:defRPr>
            </a:lvl1pPr>
          </a:lstStyle>
          <a:p>
            <a:pPr>
              <a:defRPr/>
            </a:pPr>
            <a:fld id="{20745B42-B770-48E3-9313-0572D49775B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Briefing from WGSE: update on review of evidence</a:t>
            </a:r>
            <a:endParaRPr lang="en-GB"/>
          </a:p>
        </p:txBody>
      </p:sp>
      <p:sp>
        <p:nvSpPr>
          <p:cNvPr id="5" name="Rectangle 3"/>
          <p:cNvSpPr>
            <a:spLocks noGrp="1" noChangeArrowheads="1"/>
          </p:cNvSpPr>
          <p:nvPr>
            <p:ph type="dt" idx="1"/>
          </p:nvPr>
        </p:nvSpPr>
        <p:spPr>
          <a:ln/>
        </p:spPr>
        <p:txBody>
          <a:bodyPr/>
          <a:lstStyle/>
          <a:p>
            <a:r>
              <a:rPr lang="en-GB" smtClean="0"/>
              <a:t>13 January, 2015</a:t>
            </a:r>
            <a:endParaRPr lang="en-GB"/>
          </a:p>
        </p:txBody>
      </p:sp>
      <p:sp>
        <p:nvSpPr>
          <p:cNvPr id="7" name="Rectangle 7"/>
          <p:cNvSpPr>
            <a:spLocks noGrp="1" noChangeArrowheads="1"/>
          </p:cNvSpPr>
          <p:nvPr>
            <p:ph type="sldNum" sz="quarter" idx="5"/>
          </p:nvPr>
        </p:nvSpPr>
        <p:spPr>
          <a:ln/>
        </p:spPr>
        <p:txBody>
          <a:bodyPr/>
          <a:lstStyle/>
          <a:p>
            <a:fld id="{C5749767-2FAA-42F9-B18A-518105B9A425}" type="slidenum">
              <a:rPr lang="en-GB"/>
              <a:pPr/>
              <a:t>17</a:t>
            </a:fld>
            <a:endParaRPr lang="en-GB"/>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pPr algn="l" rtl="0"/>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26</a:t>
            </a:fld>
            <a:endParaRPr lang="en-GB"/>
          </a:p>
        </p:txBody>
      </p:sp>
    </p:spTree>
    <p:extLst>
      <p:ext uri="{BB962C8B-B14F-4D97-AF65-F5344CB8AC3E}">
        <p14:creationId xmlns="" xmlns:p14="http://schemas.microsoft.com/office/powerpoint/2010/main" val="131936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smtClean="0"/>
              <a:t>Life-course approach</a:t>
            </a:r>
          </a:p>
          <a:p>
            <a:pPr algn="l"/>
            <a:r>
              <a:rPr lang="en-GB" dirty="0" smtClean="0"/>
              <a:t>Concurrent interventions, sequential and cumulative</a:t>
            </a:r>
          </a:p>
          <a:p>
            <a:pPr algn="l"/>
            <a:r>
              <a:rPr lang="en-GB" dirty="0" smtClean="0"/>
              <a:t>3 sensitive life periods identified</a:t>
            </a:r>
            <a:r>
              <a:rPr lang="en-GB" baseline="0" dirty="0" smtClean="0"/>
              <a:t> as new or enhanced points of intervention</a:t>
            </a:r>
          </a:p>
          <a:p>
            <a:pPr algn="l"/>
            <a:r>
              <a:rPr lang="en-GB" baseline="0" dirty="0" smtClean="0"/>
              <a:t>But in the context of the encompassing obesogenic environment</a:t>
            </a:r>
          </a:p>
          <a:p>
            <a:pPr algn="l"/>
            <a:r>
              <a:rPr lang="en-GB" baseline="0" dirty="0" smtClean="0"/>
              <a:t>Path dependency develops across life-course</a:t>
            </a:r>
            <a:endParaRPr lang="en-GB" dirty="0"/>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27</a:t>
            </a:fld>
            <a:endParaRPr lang="en-GB"/>
          </a:p>
        </p:txBody>
      </p:sp>
    </p:spTree>
    <p:extLst>
      <p:ext uri="{BB962C8B-B14F-4D97-AF65-F5344CB8AC3E}">
        <p14:creationId xmlns="" xmlns:p14="http://schemas.microsoft.com/office/powerpoint/2010/main" val="1883478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28</a:t>
            </a:fld>
            <a:endParaRPr lang="en-GB"/>
          </a:p>
        </p:txBody>
      </p:sp>
    </p:spTree>
    <p:extLst>
      <p:ext uri="{BB962C8B-B14F-4D97-AF65-F5344CB8AC3E}">
        <p14:creationId xmlns="" xmlns:p14="http://schemas.microsoft.com/office/powerpoint/2010/main" val="407873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29</a:t>
            </a:fld>
            <a:endParaRPr lang="en-GB"/>
          </a:p>
        </p:txBody>
      </p:sp>
    </p:spTree>
    <p:extLst>
      <p:ext uri="{BB962C8B-B14F-4D97-AF65-F5344CB8AC3E}">
        <p14:creationId xmlns="" xmlns:p14="http://schemas.microsoft.com/office/powerpoint/2010/main" val="1801778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 sensitive periods</a:t>
            </a:r>
            <a:endParaRPr lang="en-GB" dirty="0"/>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30</a:t>
            </a:fld>
            <a:endParaRPr lang="en-GB"/>
          </a:p>
        </p:txBody>
      </p:sp>
    </p:spTree>
    <p:extLst>
      <p:ext uri="{BB962C8B-B14F-4D97-AF65-F5344CB8AC3E}">
        <p14:creationId xmlns="" xmlns:p14="http://schemas.microsoft.com/office/powerpoint/2010/main" val="1352232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31</a:t>
            </a:fld>
            <a:endParaRPr lang="en-GB"/>
          </a:p>
        </p:txBody>
      </p:sp>
    </p:spTree>
    <p:extLst>
      <p:ext uri="{BB962C8B-B14F-4D97-AF65-F5344CB8AC3E}">
        <p14:creationId xmlns="" xmlns:p14="http://schemas.microsoft.com/office/powerpoint/2010/main" val="1352232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32</a:t>
            </a:fld>
            <a:endParaRPr lang="en-GB"/>
          </a:p>
        </p:txBody>
      </p:sp>
    </p:spTree>
    <p:extLst>
      <p:ext uri="{BB962C8B-B14F-4D97-AF65-F5344CB8AC3E}">
        <p14:creationId xmlns="" xmlns:p14="http://schemas.microsoft.com/office/powerpoint/2010/main" val="1352232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33</a:t>
            </a:fld>
            <a:endParaRPr lang="en-GB"/>
          </a:p>
        </p:txBody>
      </p:sp>
    </p:spTree>
    <p:extLst>
      <p:ext uri="{BB962C8B-B14F-4D97-AF65-F5344CB8AC3E}">
        <p14:creationId xmlns="" xmlns:p14="http://schemas.microsoft.com/office/powerpoint/2010/main" val="1352232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These services should be provided as part of a contextually relevant/locally agreed obesity care or weight management pathway.  </a:t>
            </a:r>
          </a:p>
          <a:p>
            <a:pPr algn="l"/>
            <a:r>
              <a:rPr lang="en-US" dirty="0" smtClean="0"/>
              <a:t>This also requires measures to ensure that health professional staff are trained and have the necessary knowledge and skills to provide these services.</a:t>
            </a:r>
            <a:endParaRPr lang="en-GB" dirty="0"/>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34</a:t>
            </a:fld>
            <a:endParaRPr lang="en-GB"/>
          </a:p>
        </p:txBody>
      </p:sp>
    </p:spTree>
    <p:extLst>
      <p:ext uri="{BB962C8B-B14F-4D97-AF65-F5344CB8AC3E}">
        <p14:creationId xmlns="" xmlns:p14="http://schemas.microsoft.com/office/powerpoint/2010/main" val="1352232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35</a:t>
            </a:fld>
            <a:endParaRPr lang="en-GB"/>
          </a:p>
        </p:txBody>
      </p:sp>
    </p:spTree>
    <p:extLst>
      <p:ext uri="{BB962C8B-B14F-4D97-AF65-F5344CB8AC3E}">
        <p14:creationId xmlns="" xmlns:p14="http://schemas.microsoft.com/office/powerpoint/2010/main" val="1352232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18</a:t>
            </a:fld>
            <a:endParaRPr lang="en-GB"/>
          </a:p>
        </p:txBody>
      </p:sp>
    </p:spTree>
    <p:extLst>
      <p:ext uri="{BB962C8B-B14F-4D97-AF65-F5344CB8AC3E}">
        <p14:creationId xmlns="" xmlns:p14="http://schemas.microsoft.com/office/powerpoint/2010/main" val="3103597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36</a:t>
            </a:fld>
            <a:endParaRPr lang="en-GB"/>
          </a:p>
        </p:txBody>
      </p:sp>
    </p:spTree>
    <p:extLst>
      <p:ext uri="{BB962C8B-B14F-4D97-AF65-F5344CB8AC3E}">
        <p14:creationId xmlns="" xmlns:p14="http://schemas.microsoft.com/office/powerpoint/2010/main" val="1352232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37</a:t>
            </a:fld>
            <a:endParaRPr lang="en-GB"/>
          </a:p>
        </p:txBody>
      </p:sp>
    </p:spTree>
    <p:extLst>
      <p:ext uri="{BB962C8B-B14F-4D97-AF65-F5344CB8AC3E}">
        <p14:creationId xmlns="" xmlns:p14="http://schemas.microsoft.com/office/powerpoint/2010/main" val="1352232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38</a:t>
            </a:fld>
            <a:endParaRPr lang="en-GB"/>
          </a:p>
        </p:txBody>
      </p:sp>
    </p:spTree>
    <p:extLst>
      <p:ext uri="{BB962C8B-B14F-4D97-AF65-F5344CB8AC3E}">
        <p14:creationId xmlns="" xmlns:p14="http://schemas.microsoft.com/office/powerpoint/2010/main" val="1352232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39</a:t>
            </a:fld>
            <a:endParaRPr lang="en-GB"/>
          </a:p>
        </p:txBody>
      </p:sp>
    </p:spTree>
    <p:extLst>
      <p:ext uri="{BB962C8B-B14F-4D97-AF65-F5344CB8AC3E}">
        <p14:creationId xmlns="" xmlns:p14="http://schemas.microsoft.com/office/powerpoint/2010/main" val="1352232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40</a:t>
            </a:fld>
            <a:endParaRPr lang="en-GB"/>
          </a:p>
        </p:txBody>
      </p:sp>
    </p:spTree>
    <p:extLst>
      <p:ext uri="{BB962C8B-B14F-4D97-AF65-F5344CB8AC3E}">
        <p14:creationId xmlns="" xmlns:p14="http://schemas.microsoft.com/office/powerpoint/2010/main" val="1352232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41</a:t>
            </a:fld>
            <a:endParaRPr lang="en-GB"/>
          </a:p>
        </p:txBody>
      </p:sp>
    </p:spTree>
    <p:extLst>
      <p:ext uri="{BB962C8B-B14F-4D97-AF65-F5344CB8AC3E}">
        <p14:creationId xmlns="" xmlns:p14="http://schemas.microsoft.com/office/powerpoint/2010/main" val="1352232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42</a:t>
            </a:fld>
            <a:endParaRPr lang="en-GB"/>
          </a:p>
        </p:txBody>
      </p:sp>
    </p:spTree>
    <p:extLst>
      <p:ext uri="{BB962C8B-B14F-4D97-AF65-F5344CB8AC3E}">
        <p14:creationId xmlns="" xmlns:p14="http://schemas.microsoft.com/office/powerpoint/2010/main" val="1352232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43</a:t>
            </a:fld>
            <a:endParaRPr lang="en-GB"/>
          </a:p>
        </p:txBody>
      </p:sp>
    </p:spTree>
    <p:extLst>
      <p:ext uri="{BB962C8B-B14F-4D97-AF65-F5344CB8AC3E}">
        <p14:creationId xmlns="" xmlns:p14="http://schemas.microsoft.com/office/powerpoint/2010/main" val="1668419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44</a:t>
            </a:fld>
            <a:endParaRPr lang="en-GB"/>
          </a:p>
        </p:txBody>
      </p:sp>
    </p:spTree>
    <p:extLst>
      <p:ext uri="{BB962C8B-B14F-4D97-AF65-F5344CB8AC3E}">
        <p14:creationId xmlns="" xmlns:p14="http://schemas.microsoft.com/office/powerpoint/2010/main" val="672639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45</a:t>
            </a:fld>
            <a:endParaRPr lang="en-GB"/>
          </a:p>
        </p:txBody>
      </p:sp>
    </p:spTree>
    <p:extLst>
      <p:ext uri="{BB962C8B-B14F-4D97-AF65-F5344CB8AC3E}">
        <p14:creationId xmlns="" xmlns:p14="http://schemas.microsoft.com/office/powerpoint/2010/main" val="3249247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19</a:t>
            </a:fld>
            <a:endParaRPr lang="en-GB"/>
          </a:p>
        </p:txBody>
      </p:sp>
    </p:spTree>
    <p:extLst>
      <p:ext uri="{BB962C8B-B14F-4D97-AF65-F5344CB8AC3E}">
        <p14:creationId xmlns="" xmlns:p14="http://schemas.microsoft.com/office/powerpoint/2010/main" val="3173426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46</a:t>
            </a:fld>
            <a:endParaRPr lang="en-GB"/>
          </a:p>
        </p:txBody>
      </p:sp>
    </p:spTree>
    <p:extLst>
      <p:ext uri="{BB962C8B-B14F-4D97-AF65-F5344CB8AC3E}">
        <p14:creationId xmlns="" xmlns:p14="http://schemas.microsoft.com/office/powerpoint/2010/main" val="377048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20</a:t>
            </a:fld>
            <a:endParaRPr lang="en-GB"/>
          </a:p>
        </p:txBody>
      </p:sp>
    </p:spTree>
    <p:extLst>
      <p:ext uri="{BB962C8B-B14F-4D97-AF65-F5344CB8AC3E}">
        <p14:creationId xmlns="" xmlns:p14="http://schemas.microsoft.com/office/powerpoint/2010/main" val="1348859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21</a:t>
            </a:fld>
            <a:endParaRPr lang="en-GB"/>
          </a:p>
        </p:txBody>
      </p:sp>
    </p:spTree>
    <p:extLst>
      <p:ext uri="{BB962C8B-B14F-4D97-AF65-F5344CB8AC3E}">
        <p14:creationId xmlns="" xmlns:p14="http://schemas.microsoft.com/office/powerpoint/2010/main" val="4271975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22</a:t>
            </a:fld>
            <a:endParaRPr lang="en-GB"/>
          </a:p>
        </p:txBody>
      </p:sp>
    </p:spTree>
    <p:extLst>
      <p:ext uri="{BB962C8B-B14F-4D97-AF65-F5344CB8AC3E}">
        <p14:creationId xmlns="" xmlns:p14="http://schemas.microsoft.com/office/powerpoint/2010/main" val="3850653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23</a:t>
            </a:fld>
            <a:endParaRPr lang="en-GB"/>
          </a:p>
        </p:txBody>
      </p:sp>
    </p:spTree>
    <p:extLst>
      <p:ext uri="{BB962C8B-B14F-4D97-AF65-F5344CB8AC3E}">
        <p14:creationId xmlns="" xmlns:p14="http://schemas.microsoft.com/office/powerpoint/2010/main" val="3221956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24</a:t>
            </a:fld>
            <a:endParaRPr lang="en-GB"/>
          </a:p>
        </p:txBody>
      </p:sp>
    </p:spTree>
    <p:extLst>
      <p:ext uri="{BB962C8B-B14F-4D97-AF65-F5344CB8AC3E}">
        <p14:creationId xmlns="" xmlns:p14="http://schemas.microsoft.com/office/powerpoint/2010/main" val="3949594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25</a:t>
            </a:fld>
            <a:endParaRPr lang="en-GB"/>
          </a:p>
        </p:txBody>
      </p:sp>
    </p:spTree>
    <p:extLst>
      <p:ext uri="{BB962C8B-B14F-4D97-AF65-F5344CB8AC3E}">
        <p14:creationId xmlns="" xmlns:p14="http://schemas.microsoft.com/office/powerpoint/2010/main" val="97272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588538E7-5B49-4C11-9525-E841466E78A6}" type="datetimeFigureOut">
              <a:rPr lang="en-US" smtClean="0"/>
              <a:pPr>
                <a:defRPr/>
              </a:pPr>
              <a:t>1/30/2015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835A944-4306-47A8-A55C-645624665850}"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3175532-4497-4BC3-A49C-35FE7DD13519}" type="datetimeFigureOut">
              <a:rPr lang="en-US" smtClean="0"/>
              <a:pPr>
                <a:defRPr/>
              </a:pPr>
              <a:t>1/30/2015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FED5E0-E18B-45F8-9DAA-3BC7D57CDCB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AD20A19-A6CB-4697-A25E-AF4CC54D45C9}" type="datetimeFigureOut">
              <a:rPr lang="en-US" smtClean="0"/>
              <a:pPr>
                <a:defRPr/>
              </a:pPr>
              <a:t>1/30/2015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9ECDE74-5D56-45F0-BB3F-5283D6D79E57}"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9436517-3DCE-4CBC-A2BB-F0F64E3A6A5C}" type="datetimeFigureOut">
              <a:rPr lang="en-US" smtClean="0"/>
              <a:pPr>
                <a:defRPr/>
              </a:pPr>
              <a:t>1/30/2015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95357F-ECE1-4057-9AEE-7E9EB5E89ACC}"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66992F2-0773-4673-A5AA-87C31BE932B2}" type="datetimeFigureOut">
              <a:rPr lang="en-US" smtClean="0"/>
              <a:pPr>
                <a:defRPr/>
              </a:pPr>
              <a:t>1/30/2015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BC70AA-0DE4-41C6-9D0D-F6BD7F44C886}"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59DA7D3A-A522-43D9-AA73-29708085528E}" type="datetimeFigureOut">
              <a:rPr lang="en-US" smtClean="0"/>
              <a:pPr>
                <a:defRPr/>
              </a:pPr>
              <a:t>1/30/2015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104F673-A53F-482D-A92F-5D06DEBAD16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8D15F97C-B4E3-4EA0-8B91-B90513E0FCBA}" type="datetimeFigureOut">
              <a:rPr lang="en-US" smtClean="0"/>
              <a:pPr>
                <a:defRPr/>
              </a:pPr>
              <a:t>1/30/2015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65E633B-3400-4DDB-B5F6-33FF692D4A88}"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4FFB56B2-99C1-4C2C-A4D0-D804169DA27A}" type="datetimeFigureOut">
              <a:rPr lang="en-US" smtClean="0"/>
              <a:pPr>
                <a:defRPr/>
              </a:pPr>
              <a:t>1/30/2015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FA1E078-0692-4B55-A0E8-2DF5D7150E48}"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34E6E46-1E3F-4E70-AAD2-FBC01B8B0861}" type="datetimeFigureOut">
              <a:rPr lang="en-US" smtClean="0"/>
              <a:pPr>
                <a:defRPr/>
              </a:pPr>
              <a:t>1/30/2015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F433475-D0F9-442F-8759-831B92CADE6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C7C30A1-E9F4-4E23-8607-467E1097697A}" type="datetimeFigureOut">
              <a:rPr lang="en-US" smtClean="0"/>
              <a:pPr>
                <a:defRPr/>
              </a:pPr>
              <a:t>1/30/2015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79979CB-07F3-4919-A59B-12803363B0C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E3B6B39-6853-47AA-ACED-04DD94604715}" type="datetimeFigureOut">
              <a:rPr lang="en-US" smtClean="0"/>
              <a:pPr>
                <a:defRPr/>
              </a:pPr>
              <a:t>1/30/2015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CD58AA3-5080-4598-BC97-6FA022BB6144}"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3BDBBCE-DA16-4839-A02D-BF376EFF6362}" type="datetimeFigureOut">
              <a:rPr lang="en-US" smtClean="0"/>
              <a:pPr>
                <a:defRPr/>
              </a:pPr>
              <a:t>1/30/2015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40D8FE4-BD73-4E38-A132-AF0EA2C15D6D}"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Microsoft_Office_PowerPoint_97-2003_Presentation1.ppt"/><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296400" cy="6996113"/>
        </p:xfrm>
        <a:graphic>
          <a:graphicData uri="http://schemas.openxmlformats.org/presentationml/2006/ole">
            <p:oleObj spid="_x0000_s205826" name="Presentation" r:id="rId3" imgW="4572180" imgH="3428932" progId="PowerPoint.Show.8">
              <p:embed/>
            </p:oleObj>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8643998" cy="868346"/>
          </a:xfrm>
        </p:spPr>
        <p:txBody>
          <a:bodyPr>
            <a:noAutofit/>
          </a:bodyPr>
          <a:lstStyle/>
          <a:p>
            <a:r>
              <a:rPr lang="en-US" sz="3500" b="1" dirty="0" smtClean="0">
                <a:solidFill>
                  <a:srgbClr val="C00000"/>
                </a:solidFill>
              </a:rPr>
              <a:t>Topic B (justification)</a:t>
            </a:r>
          </a:p>
        </p:txBody>
      </p:sp>
      <p:sp>
        <p:nvSpPr>
          <p:cNvPr id="3" name="Content Placeholder 2"/>
          <p:cNvSpPr>
            <a:spLocks noGrp="1"/>
          </p:cNvSpPr>
          <p:nvPr>
            <p:ph idx="1"/>
          </p:nvPr>
        </p:nvSpPr>
        <p:spPr>
          <a:xfrm>
            <a:off x="285720" y="1000108"/>
            <a:ext cx="8401080" cy="5572164"/>
          </a:xfrm>
        </p:spPr>
        <p:txBody>
          <a:bodyPr>
            <a:normAutofit/>
          </a:bodyPr>
          <a:lstStyle/>
          <a:p>
            <a:pPr algn="just">
              <a:lnSpc>
                <a:spcPct val="150000"/>
              </a:lnSpc>
            </a:pPr>
            <a:r>
              <a:rPr lang="en-US" sz="2800" b="1" dirty="0" smtClean="0"/>
              <a:t>B1. Economic consequences of childhood obesity.</a:t>
            </a:r>
          </a:p>
          <a:p>
            <a:pPr algn="just">
              <a:lnSpc>
                <a:spcPct val="150000"/>
              </a:lnSpc>
            </a:pPr>
            <a:r>
              <a:rPr lang="en-US" sz="2800" b="1" dirty="0" smtClean="0"/>
              <a:t>B2.  Psychosocial and developmental aspects of childhood obesity in various settings. </a:t>
            </a:r>
          </a:p>
          <a:p>
            <a:pPr algn="just">
              <a:lnSpc>
                <a:spcPct val="150000"/>
              </a:lnSpc>
            </a:pPr>
            <a:r>
              <a:rPr lang="en-US" sz="2800" b="1" dirty="0" smtClean="0"/>
              <a:t>B3.  Impact of childhood obesity on NCDs throughout the life course.</a:t>
            </a:r>
          </a:p>
          <a:p>
            <a:pPr algn="just">
              <a:lnSpc>
                <a:spcPct val="150000"/>
              </a:lnSpc>
            </a:pPr>
            <a:r>
              <a:rPr lang="en-US" sz="2800" b="1" dirty="0" smtClean="0"/>
              <a:t>B4.  The </a:t>
            </a:r>
            <a:r>
              <a:rPr lang="en-US" sz="2800" b="1" dirty="0" err="1" smtClean="0"/>
              <a:t>obesogenic</a:t>
            </a:r>
            <a:r>
              <a:rPr lang="en-US" sz="2800" b="1" dirty="0" smtClean="0"/>
              <a:t> impact of global marketing and advertising aimed at children, including digital marketing.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Autofit/>
          </a:bodyPr>
          <a:lstStyle/>
          <a:p>
            <a:r>
              <a:rPr lang="en-GB" sz="3500" b="1" dirty="0" smtClean="0">
                <a:solidFill>
                  <a:srgbClr val="C00000"/>
                </a:solidFill>
              </a:rPr>
              <a:t>Life-course model of obesity and other NCD risk </a:t>
            </a:r>
            <a:r>
              <a:rPr lang="en-US" sz="3500" b="1" dirty="0" smtClean="0">
                <a:solidFill>
                  <a:srgbClr val="C00000"/>
                </a:solidFill>
              </a:rPr>
              <a:t/>
            </a:r>
            <a:br>
              <a:rPr lang="en-US" sz="3500" b="1" dirty="0" smtClean="0">
                <a:solidFill>
                  <a:srgbClr val="C00000"/>
                </a:solidFill>
              </a:rPr>
            </a:br>
            <a:endParaRPr lang="en-US" sz="3500" b="1" dirty="0">
              <a:solidFill>
                <a:srgbClr val="C00000"/>
              </a:solidFill>
            </a:endParaRPr>
          </a:p>
        </p:txBody>
      </p:sp>
      <p:pic>
        <p:nvPicPr>
          <p:cNvPr id="4" name="Content Placeholder 3"/>
          <p:cNvPicPr>
            <a:picLocks noGrp="1"/>
          </p:cNvPicPr>
          <p:nvPr>
            <p:ph idx="1"/>
          </p:nvPr>
        </p:nvPicPr>
        <p:blipFill>
          <a:blip r:embed="rId2"/>
          <a:stretch>
            <a:fillRect/>
          </a:stretch>
        </p:blipFill>
        <p:spPr>
          <a:xfrm>
            <a:off x="1000100" y="1142984"/>
            <a:ext cx="7143800" cy="4434937"/>
          </a:xfrm>
          <a:prstGeom prst="rect">
            <a:avLst/>
          </a:prstGeom>
        </p:spPr>
      </p:pic>
      <p:sp>
        <p:nvSpPr>
          <p:cNvPr id="5" name="TextBox 4"/>
          <p:cNvSpPr txBox="1"/>
          <p:nvPr/>
        </p:nvSpPr>
        <p:spPr>
          <a:xfrm>
            <a:off x="1214414" y="5643578"/>
            <a:ext cx="7500990" cy="430887"/>
          </a:xfrm>
          <a:prstGeom prst="rect">
            <a:avLst/>
          </a:prstGeom>
          <a:noFill/>
        </p:spPr>
        <p:txBody>
          <a:bodyPr wrap="square" rtlCol="0">
            <a:spAutoFit/>
          </a:bodyPr>
          <a:lstStyle/>
          <a:p>
            <a:r>
              <a:rPr lang="en-GB" sz="1000" dirty="0" smtClean="0"/>
              <a:t>(</a:t>
            </a:r>
            <a:r>
              <a:rPr lang="en-GB" sz="1000" dirty="0" err="1" smtClean="0"/>
              <a:t>fromWHO</a:t>
            </a:r>
            <a:r>
              <a:rPr lang="en-GB" sz="1000" dirty="0" smtClean="0"/>
              <a:t> </a:t>
            </a:r>
            <a:r>
              <a:rPr lang="en-GB" sz="1000" b="1" dirty="0" smtClean="0"/>
              <a:t>Meeting Report: Nurturing human capital along the life course: Investing in early child development. 2013)</a:t>
            </a:r>
            <a:endParaRPr lang="en-US" sz="1000" dirty="0" smtClean="0"/>
          </a:p>
          <a:p>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Autofit/>
          </a:bodyPr>
          <a:lstStyle/>
          <a:p>
            <a:r>
              <a:rPr lang="en-US" sz="3500" b="1" dirty="0" smtClean="0">
                <a:solidFill>
                  <a:srgbClr val="C00000"/>
                </a:solidFill>
              </a:rPr>
              <a:t>Modifiable risk factors in the pre-</a:t>
            </a:r>
            <a:r>
              <a:rPr lang="en-US" sz="3500" b="1" dirty="0" err="1" smtClean="0">
                <a:solidFill>
                  <a:srgbClr val="C00000"/>
                </a:solidFill>
              </a:rPr>
              <a:t>conceptional</a:t>
            </a:r>
            <a:r>
              <a:rPr lang="en-US" sz="3500" b="1" dirty="0" smtClean="0">
                <a:solidFill>
                  <a:srgbClr val="C00000"/>
                </a:solidFill>
              </a:rPr>
              <a:t> period</a:t>
            </a:r>
            <a:endParaRPr lang="en-US" sz="3500" b="1" dirty="0">
              <a:solidFill>
                <a:srgbClr val="C00000"/>
              </a:solidFill>
            </a:endParaRPr>
          </a:p>
        </p:txBody>
      </p:sp>
      <p:graphicFrame>
        <p:nvGraphicFramePr>
          <p:cNvPr id="4" name="Content Placeholder 3"/>
          <p:cNvGraphicFramePr>
            <a:graphicFrameLocks noGrp="1"/>
          </p:cNvGraphicFramePr>
          <p:nvPr>
            <p:ph idx="1"/>
          </p:nvPr>
        </p:nvGraphicFramePr>
        <p:xfrm>
          <a:off x="457200" y="1643050"/>
          <a:ext cx="8229600" cy="5059680"/>
        </p:xfrm>
        <a:graphic>
          <a:graphicData uri="http://schemas.openxmlformats.org/drawingml/2006/table">
            <a:tbl>
              <a:tblPr firstRow="1" bandRow="1">
                <a:tableStyleId>{2D5ABB26-0587-4C30-8999-92F81FD0307C}</a:tableStyleId>
              </a:tblPr>
              <a:tblGrid>
                <a:gridCol w="4114800"/>
                <a:gridCol w="4114800"/>
              </a:tblGrid>
              <a:tr h="999789">
                <a:tc>
                  <a:txBody>
                    <a:bodyPr/>
                    <a:lstStyle/>
                    <a:p>
                      <a:r>
                        <a:rPr lang="en-GB" sz="2000" b="1" kern="1200" dirty="0" smtClean="0">
                          <a:solidFill>
                            <a:schemeClr val="tx1"/>
                          </a:solidFill>
                          <a:latin typeface="Times New Roman" pitchFamily="18" charset="0"/>
                          <a:ea typeface="+mn-ea"/>
                          <a:cs typeface="Times New Roman" pitchFamily="18" charset="0"/>
                        </a:rPr>
                        <a:t>Biological - </a:t>
                      </a:r>
                      <a:r>
                        <a:rPr lang="en-GB" sz="2000" kern="1200" dirty="0" smtClean="0">
                          <a:solidFill>
                            <a:schemeClr val="tx1"/>
                          </a:solidFill>
                          <a:latin typeface="Times New Roman" pitchFamily="18" charset="0"/>
                          <a:ea typeface="+mn-ea"/>
                          <a:cs typeface="Times New Roman" pitchFamily="18" charset="0"/>
                        </a:rPr>
                        <a:t>genotype to phenotype and causal or correlated</a:t>
                      </a:r>
                      <a:endParaRPr lang="en-US" sz="2000" dirty="0">
                        <a:latin typeface="Times New Roman" pitchFamily="18" charset="0"/>
                        <a:cs typeface="Times New Roman" pitchFamily="18"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b="1" kern="1200" dirty="0" smtClean="0">
                          <a:solidFill>
                            <a:schemeClr val="tx1"/>
                          </a:solidFill>
                          <a:latin typeface="Times New Roman" pitchFamily="18" charset="0"/>
                          <a:ea typeface="+mn-ea"/>
                          <a:cs typeface="Times New Roman" pitchFamily="18" charset="0"/>
                        </a:rPr>
                        <a:t>Behavioural</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smtClean="0">
                          <a:solidFill>
                            <a:schemeClr val="tx1"/>
                          </a:solidFill>
                          <a:latin typeface="Times New Roman" pitchFamily="18" charset="0"/>
                          <a:ea typeface="+mn-ea"/>
                          <a:cs typeface="Times New Roman" pitchFamily="18" charset="0"/>
                        </a:rPr>
                        <a:t>(*may also be biological rather than solely learned)</a:t>
                      </a:r>
                      <a:endParaRPr lang="en-US" sz="2000" dirty="0">
                        <a:latin typeface="Times New Roman" pitchFamily="18" charset="0"/>
                        <a:cs typeface="Times New Roman" pitchFamily="18"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99219">
                <a:tc>
                  <a:txBody>
                    <a:bodyPr/>
                    <a:lstStyle/>
                    <a:p>
                      <a:r>
                        <a:rPr lang="en-GB" sz="2000" kern="1200" dirty="0" smtClean="0">
                          <a:solidFill>
                            <a:schemeClr val="tx1"/>
                          </a:solidFill>
                          <a:latin typeface="Times New Roman" pitchFamily="18" charset="0"/>
                          <a:ea typeface="+mn-ea"/>
                          <a:cs typeface="Times New Roman" pitchFamily="18" charset="0"/>
                        </a:rPr>
                        <a:t>Maternal obesity</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smtClean="0">
                          <a:solidFill>
                            <a:schemeClr val="tx1"/>
                          </a:solidFill>
                          <a:latin typeface="Times New Roman" pitchFamily="18" charset="0"/>
                          <a:ea typeface="+mn-ea"/>
                          <a:cs typeface="Times New Roman" pitchFamily="18" charset="0"/>
                        </a:rPr>
                        <a:t>Paternal obesity</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smtClean="0">
                          <a:solidFill>
                            <a:schemeClr val="tx1"/>
                          </a:solidFill>
                          <a:latin typeface="Times New Roman" pitchFamily="18" charset="0"/>
                          <a:ea typeface="+mn-ea"/>
                          <a:cs typeface="Times New Roman" pitchFamily="18" charset="0"/>
                        </a:rPr>
                        <a:t>Maternal nutritional status (amount and balance of macro-, micronutrients </a:t>
                      </a:r>
                      <a:r>
                        <a:rPr lang="en-GB" sz="2000" kern="1200" dirty="0" err="1" smtClean="0">
                          <a:solidFill>
                            <a:schemeClr val="tx1"/>
                          </a:solidFill>
                          <a:latin typeface="Times New Roman" pitchFamily="18" charset="0"/>
                          <a:ea typeface="+mn-ea"/>
                          <a:cs typeface="Times New Roman" pitchFamily="18" charset="0"/>
                        </a:rPr>
                        <a:t>eg</a:t>
                      </a:r>
                      <a:r>
                        <a:rPr lang="en-GB" sz="2000" kern="1200" dirty="0" smtClean="0">
                          <a:solidFill>
                            <a:schemeClr val="tx1"/>
                          </a:solidFill>
                          <a:latin typeface="Times New Roman" pitchFamily="18" charset="0"/>
                          <a:ea typeface="+mn-ea"/>
                          <a:cs typeface="Times New Roman" pitchFamily="18" charset="0"/>
                        </a:rPr>
                        <a:t>. balanced B12 and  </a:t>
                      </a:r>
                      <a:r>
                        <a:rPr lang="en-GB" sz="2000" kern="1200" dirty="0" err="1" smtClean="0">
                          <a:solidFill>
                            <a:schemeClr val="tx1"/>
                          </a:solidFill>
                          <a:latin typeface="Times New Roman" pitchFamily="18" charset="0"/>
                          <a:ea typeface="+mn-ea"/>
                          <a:cs typeface="Times New Roman" pitchFamily="18" charset="0"/>
                        </a:rPr>
                        <a:t>folate</a:t>
                      </a:r>
                      <a:r>
                        <a:rPr lang="en-GB" sz="2000" kern="1200" dirty="0" smtClean="0">
                          <a:solidFill>
                            <a:schemeClr val="tx1"/>
                          </a:solidFill>
                          <a:latin typeface="Times New Roman" pitchFamily="18" charset="0"/>
                          <a:ea typeface="+mn-ea"/>
                          <a:cs typeface="Times New Roman" pitchFamily="18" charset="0"/>
                        </a:rPr>
                        <a:t>)</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smtClean="0">
                          <a:solidFill>
                            <a:schemeClr val="tx1"/>
                          </a:solidFill>
                          <a:latin typeface="Times New Roman" pitchFamily="18" charset="0"/>
                          <a:ea typeface="+mn-ea"/>
                          <a:cs typeface="Times New Roman" pitchFamily="18" charset="0"/>
                        </a:rPr>
                        <a:t>Maternal body composition</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smtClean="0">
                          <a:solidFill>
                            <a:schemeClr val="tx1"/>
                          </a:solidFill>
                          <a:latin typeface="Times New Roman" pitchFamily="18" charset="0"/>
                          <a:ea typeface="+mn-ea"/>
                          <a:cs typeface="Times New Roman" pitchFamily="18" charset="0"/>
                        </a:rPr>
                        <a:t>Use of assisted reproductive technologies</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smtClean="0">
                          <a:solidFill>
                            <a:schemeClr val="tx1"/>
                          </a:solidFill>
                          <a:latin typeface="Times New Roman" pitchFamily="18" charset="0"/>
                          <a:ea typeface="+mn-ea"/>
                          <a:cs typeface="Times New Roman" pitchFamily="18" charset="0"/>
                        </a:rPr>
                        <a:t>Maternal glycaemia</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smtClean="0">
                          <a:solidFill>
                            <a:schemeClr val="tx1"/>
                          </a:solidFill>
                          <a:latin typeface="Times New Roman" pitchFamily="18" charset="0"/>
                          <a:ea typeface="+mn-ea"/>
                          <a:cs typeface="Times New Roman" pitchFamily="18" charset="0"/>
                        </a:rPr>
                        <a:t>Maternal lipid metabolism  </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smtClean="0">
                          <a:solidFill>
                            <a:schemeClr val="tx1"/>
                          </a:solidFill>
                          <a:latin typeface="Times New Roman" pitchFamily="18" charset="0"/>
                          <a:ea typeface="+mn-ea"/>
                          <a:cs typeface="Times New Roman" pitchFamily="18" charset="0"/>
                        </a:rPr>
                        <a:t>Young age or physical immaturity (adolescent pregnancy)</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smtClean="0">
                          <a:solidFill>
                            <a:schemeClr val="tx1"/>
                          </a:solidFill>
                          <a:latin typeface="Times New Roman" pitchFamily="18" charset="0"/>
                          <a:ea typeface="+mn-ea"/>
                          <a:cs typeface="Times New Roman" pitchFamily="18" charset="0"/>
                        </a:rPr>
                        <a:t>Short maternal stature</a:t>
                      </a:r>
                      <a:endParaRPr lang="en-US" sz="2000" dirty="0">
                        <a:latin typeface="Times New Roman" pitchFamily="18" charset="0"/>
                        <a:cs typeface="Times New Roman" pitchFamily="18"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kern="1200" dirty="0" smtClean="0">
                          <a:solidFill>
                            <a:schemeClr val="tx1"/>
                          </a:solidFill>
                          <a:latin typeface="Times New Roman" pitchFamily="18" charset="0"/>
                          <a:ea typeface="+mn-ea"/>
                          <a:cs typeface="Times New Roman" pitchFamily="18" charset="0"/>
                        </a:rPr>
                        <a:t>Parental behaviours, including smoking, alcohol use, low physical activity, sedentary </a:t>
                      </a:r>
                      <a:r>
                        <a:rPr lang="en-GB" sz="2000" kern="1200" dirty="0" err="1" smtClean="0">
                          <a:solidFill>
                            <a:schemeClr val="tx1"/>
                          </a:solidFill>
                          <a:latin typeface="Times New Roman" pitchFamily="18" charset="0"/>
                          <a:ea typeface="+mn-ea"/>
                          <a:cs typeface="Times New Roman" pitchFamily="18" charset="0"/>
                        </a:rPr>
                        <a:t>behavior</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smtClean="0">
                          <a:solidFill>
                            <a:schemeClr val="tx1"/>
                          </a:solidFill>
                          <a:latin typeface="Times New Roman" pitchFamily="18" charset="0"/>
                          <a:ea typeface="+mn-ea"/>
                          <a:cs typeface="Times New Roman" pitchFamily="18" charset="0"/>
                        </a:rPr>
                        <a:t>Dietary patterns </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smtClean="0">
                          <a:solidFill>
                            <a:schemeClr val="tx1"/>
                          </a:solidFill>
                          <a:latin typeface="Times New Roman" pitchFamily="18" charset="0"/>
                          <a:ea typeface="+mn-ea"/>
                          <a:cs typeface="Times New Roman" pitchFamily="18" charset="0"/>
                        </a:rPr>
                        <a:t>Overuse of nutritional supplements  (</a:t>
                      </a:r>
                      <a:r>
                        <a:rPr lang="en-GB" sz="2000" kern="1200" dirty="0" err="1" smtClean="0">
                          <a:solidFill>
                            <a:schemeClr val="tx1"/>
                          </a:solidFill>
                          <a:latin typeface="Times New Roman" pitchFamily="18" charset="0"/>
                          <a:ea typeface="+mn-ea"/>
                          <a:cs typeface="Times New Roman" pitchFamily="18" charset="0"/>
                        </a:rPr>
                        <a:t>eg</a:t>
                      </a:r>
                      <a:r>
                        <a:rPr lang="en-GB" sz="2000" kern="1200" dirty="0" smtClean="0">
                          <a:solidFill>
                            <a:schemeClr val="tx1"/>
                          </a:solidFill>
                          <a:latin typeface="Times New Roman" pitchFamily="18" charset="0"/>
                          <a:ea typeface="+mn-ea"/>
                          <a:cs typeface="Times New Roman" pitchFamily="18" charset="0"/>
                        </a:rPr>
                        <a:t> folic acid)</a:t>
                      </a:r>
                      <a:endParaRPr lang="en-US" sz="2000" dirty="0">
                        <a:latin typeface="Times New Roman" pitchFamily="18" charset="0"/>
                        <a:cs typeface="Times New Roman" pitchFamily="18"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714380"/>
          </a:xfrm>
        </p:spPr>
        <p:txBody>
          <a:bodyPr>
            <a:normAutofit/>
          </a:bodyPr>
          <a:lstStyle/>
          <a:p>
            <a:r>
              <a:rPr lang="en-US" sz="3500" b="1" dirty="0" smtClean="0">
                <a:solidFill>
                  <a:srgbClr val="C00000"/>
                </a:solidFill>
              </a:rPr>
              <a:t>Modifiable risk factors during gestation </a:t>
            </a:r>
            <a:endParaRPr lang="en-US" sz="3500" b="1" dirty="0">
              <a:solidFill>
                <a:srgbClr val="C00000"/>
              </a:solidFill>
            </a:endParaRPr>
          </a:p>
        </p:txBody>
      </p:sp>
      <p:graphicFrame>
        <p:nvGraphicFramePr>
          <p:cNvPr id="4" name="Content Placeholder 3"/>
          <p:cNvGraphicFramePr>
            <a:graphicFrameLocks noGrp="1"/>
          </p:cNvGraphicFramePr>
          <p:nvPr>
            <p:ph idx="1"/>
          </p:nvPr>
        </p:nvGraphicFramePr>
        <p:xfrm>
          <a:off x="214282" y="857232"/>
          <a:ext cx="8715436" cy="5732590"/>
        </p:xfrm>
        <a:graphic>
          <a:graphicData uri="http://schemas.openxmlformats.org/drawingml/2006/table">
            <a:tbl>
              <a:tblPr firstRow="1" bandRow="1">
                <a:tableStyleId>{2D5ABB26-0587-4C30-8999-92F81FD0307C}</a:tableStyleId>
              </a:tblPr>
              <a:tblGrid>
                <a:gridCol w="5929354"/>
                <a:gridCol w="2786082"/>
              </a:tblGrid>
              <a:tr h="370840">
                <a:tc>
                  <a:txBody>
                    <a:bodyPr/>
                    <a:lstStyle/>
                    <a:p>
                      <a:pPr marL="0" marR="0">
                        <a:lnSpc>
                          <a:spcPct val="115000"/>
                        </a:lnSpc>
                        <a:spcBef>
                          <a:spcPts val="0"/>
                        </a:spcBef>
                        <a:spcAft>
                          <a:spcPts val="0"/>
                        </a:spcAft>
                      </a:pPr>
                      <a:r>
                        <a:rPr lang="en-US" sz="2000" b="1" dirty="0">
                          <a:latin typeface="Times New Roman" pitchFamily="18" charset="0"/>
                          <a:ea typeface="MS Mincho"/>
                          <a:cs typeface="Times New Roman" pitchFamily="18" charset="0"/>
                        </a:rPr>
                        <a:t>Biological - </a:t>
                      </a:r>
                      <a:r>
                        <a:rPr lang="en-US" sz="2000" dirty="0">
                          <a:latin typeface="Times New Roman" pitchFamily="18" charset="0"/>
                          <a:ea typeface="MS Mincho"/>
                          <a:cs typeface="Times New Roman" pitchFamily="18" charset="0"/>
                        </a:rPr>
                        <a:t>genotype to phenotype and </a:t>
                      </a:r>
                      <a:endParaRPr lang="en-US" sz="2000" dirty="0" smtClean="0">
                        <a:latin typeface="Times New Roman" pitchFamily="18" charset="0"/>
                        <a:ea typeface="MS Mincho"/>
                        <a:cs typeface="Times New Roman" pitchFamily="18" charset="0"/>
                      </a:endParaRPr>
                    </a:p>
                    <a:p>
                      <a:pPr marL="0" marR="0">
                        <a:lnSpc>
                          <a:spcPct val="115000"/>
                        </a:lnSpc>
                        <a:spcBef>
                          <a:spcPts val="0"/>
                        </a:spcBef>
                        <a:spcAft>
                          <a:spcPts val="0"/>
                        </a:spcAft>
                      </a:pPr>
                      <a:r>
                        <a:rPr lang="en-US" sz="2000" dirty="0" smtClean="0">
                          <a:latin typeface="Times New Roman" pitchFamily="18" charset="0"/>
                          <a:ea typeface="MS Mincho"/>
                          <a:cs typeface="Times New Roman" pitchFamily="18" charset="0"/>
                        </a:rPr>
                        <a:t>causal </a:t>
                      </a:r>
                      <a:r>
                        <a:rPr lang="en-US" sz="2000" dirty="0">
                          <a:latin typeface="Times New Roman" pitchFamily="18" charset="0"/>
                          <a:ea typeface="MS Mincho"/>
                          <a:cs typeface="Times New Roman" pitchFamily="18" charset="0"/>
                        </a:rPr>
                        <a:t>or correlated</a:t>
                      </a:r>
                      <a:endParaRPr lang="en-US" sz="2000" dirty="0">
                        <a:latin typeface="Times New Roman" pitchFamily="18" charset="0"/>
                        <a:ea typeface="Calibri"/>
                        <a:cs typeface="Times New Roman"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err="1">
                          <a:latin typeface="Times New Roman" pitchFamily="18" charset="0"/>
                          <a:ea typeface="MS Mincho"/>
                          <a:cs typeface="Times New Roman" pitchFamily="18" charset="0"/>
                        </a:rPr>
                        <a:t>Behavioural</a:t>
                      </a:r>
                      <a:endParaRPr lang="en-US" sz="2000" dirty="0">
                        <a:latin typeface="Times New Roman" pitchFamily="18" charset="0"/>
                        <a:ea typeface="Calibri"/>
                        <a:cs typeface="Times New Roman" pitchFamily="18" charset="0"/>
                      </a:endParaRPr>
                    </a:p>
                    <a:p>
                      <a:pPr marL="0" marR="0">
                        <a:lnSpc>
                          <a:spcPct val="115000"/>
                        </a:lnSpc>
                        <a:spcBef>
                          <a:spcPts val="0"/>
                        </a:spcBef>
                        <a:spcAft>
                          <a:spcPts val="0"/>
                        </a:spcAft>
                      </a:pPr>
                      <a:r>
                        <a:rPr lang="en-US" sz="2000" dirty="0">
                          <a:latin typeface="Times New Roman" pitchFamily="18" charset="0"/>
                          <a:ea typeface="MS Mincho"/>
                          <a:cs typeface="Times New Roman" pitchFamily="18" charset="0"/>
                        </a:rPr>
                        <a:t>(*may also be biological rather than solely learned)</a:t>
                      </a:r>
                      <a:endParaRPr lang="en-US" sz="2000" dirty="0">
                        <a:latin typeface="Times New Roman" pitchFamily="18" charset="0"/>
                        <a:ea typeface="Calibri"/>
                        <a:cs typeface="Times New Roman"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000" kern="1200" dirty="0" smtClean="0">
                          <a:solidFill>
                            <a:schemeClr val="tx1"/>
                          </a:solidFill>
                          <a:latin typeface="Times New Roman" pitchFamily="18" charset="0"/>
                          <a:ea typeface="+mn-ea"/>
                          <a:cs typeface="Times New Roman" pitchFamily="18" charset="0"/>
                        </a:rPr>
                        <a:t>Maternal gestational weight gain</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smtClean="0">
                          <a:solidFill>
                            <a:schemeClr val="tx1"/>
                          </a:solidFill>
                          <a:latin typeface="Times New Roman" pitchFamily="18" charset="0"/>
                          <a:ea typeface="+mn-ea"/>
                          <a:cs typeface="Times New Roman" pitchFamily="18" charset="0"/>
                        </a:rPr>
                        <a:t>Maternal diet (micro- and macronutrients)</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smtClean="0">
                          <a:solidFill>
                            <a:schemeClr val="tx1"/>
                          </a:solidFill>
                          <a:latin typeface="Times New Roman" pitchFamily="18" charset="0"/>
                          <a:ea typeface="+mn-ea"/>
                          <a:cs typeface="Times New Roman" pitchFamily="18" charset="0"/>
                        </a:rPr>
                        <a:t>Maternal body composition: fat and skeletal muscle mass</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smtClean="0">
                          <a:solidFill>
                            <a:schemeClr val="tx1"/>
                          </a:solidFill>
                          <a:latin typeface="Times New Roman" pitchFamily="18" charset="0"/>
                          <a:ea typeface="+mn-ea"/>
                          <a:cs typeface="Times New Roman" pitchFamily="18" charset="0"/>
                        </a:rPr>
                        <a:t>Maternal  workload</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smtClean="0">
                          <a:solidFill>
                            <a:schemeClr val="tx1"/>
                          </a:solidFill>
                          <a:latin typeface="Times New Roman" pitchFamily="18" charset="0"/>
                          <a:ea typeface="+mn-ea"/>
                          <a:cs typeface="Times New Roman" pitchFamily="18" charset="0"/>
                        </a:rPr>
                        <a:t>Maternal stress</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smtClean="0">
                          <a:solidFill>
                            <a:schemeClr val="tx1"/>
                          </a:solidFill>
                          <a:latin typeface="Times New Roman" pitchFamily="18" charset="0"/>
                          <a:ea typeface="+mn-ea"/>
                          <a:cs typeface="Times New Roman" pitchFamily="18" charset="0"/>
                        </a:rPr>
                        <a:t>Maternal </a:t>
                      </a:r>
                      <a:r>
                        <a:rPr lang="en-GB" sz="2000" kern="1200" dirty="0" err="1" smtClean="0">
                          <a:solidFill>
                            <a:schemeClr val="tx1"/>
                          </a:solidFill>
                          <a:latin typeface="Times New Roman" pitchFamily="18" charset="0"/>
                          <a:ea typeface="+mn-ea"/>
                          <a:cs typeface="Times New Roman" pitchFamily="18" charset="0"/>
                        </a:rPr>
                        <a:t>glycemia</a:t>
                      </a:r>
                      <a:r>
                        <a:rPr lang="en-GB" sz="2000" kern="1200" dirty="0" smtClean="0">
                          <a:solidFill>
                            <a:schemeClr val="tx1"/>
                          </a:solidFill>
                          <a:latin typeface="Times New Roman" pitchFamily="18" charset="0"/>
                          <a:ea typeface="+mn-ea"/>
                          <a:cs typeface="Times New Roman" pitchFamily="18" charset="0"/>
                        </a:rPr>
                        <a:t>, and </a:t>
                      </a:r>
                      <a:r>
                        <a:rPr lang="en-GB" sz="2000" kern="1200" dirty="0" err="1" smtClean="0">
                          <a:solidFill>
                            <a:schemeClr val="tx1"/>
                          </a:solidFill>
                          <a:latin typeface="Times New Roman" pitchFamily="18" charset="0"/>
                          <a:ea typeface="+mn-ea"/>
                          <a:cs typeface="Times New Roman" pitchFamily="18" charset="0"/>
                        </a:rPr>
                        <a:t>gGestational</a:t>
                      </a:r>
                      <a:r>
                        <a:rPr lang="en-GB" sz="2000" kern="1200" dirty="0" smtClean="0">
                          <a:solidFill>
                            <a:schemeClr val="tx1"/>
                          </a:solidFill>
                          <a:latin typeface="Times New Roman" pitchFamily="18" charset="0"/>
                          <a:ea typeface="+mn-ea"/>
                          <a:cs typeface="Times New Roman" pitchFamily="18" charset="0"/>
                        </a:rPr>
                        <a:t> diabetes</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smtClean="0">
                          <a:solidFill>
                            <a:schemeClr val="tx1"/>
                          </a:solidFill>
                          <a:latin typeface="Times New Roman" pitchFamily="18" charset="0"/>
                          <a:ea typeface="+mn-ea"/>
                          <a:cs typeface="Times New Roman" pitchFamily="18" charset="0"/>
                        </a:rPr>
                        <a:t>Pre-</a:t>
                      </a:r>
                      <a:r>
                        <a:rPr lang="en-GB" sz="2000" kern="1200" dirty="0" err="1" smtClean="0">
                          <a:solidFill>
                            <a:schemeClr val="tx1"/>
                          </a:solidFill>
                          <a:latin typeface="Times New Roman" pitchFamily="18" charset="0"/>
                          <a:ea typeface="+mn-ea"/>
                          <a:cs typeface="Times New Roman" pitchFamily="18" charset="0"/>
                        </a:rPr>
                        <a:t>eclampsia</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smtClean="0">
                          <a:solidFill>
                            <a:schemeClr val="tx1"/>
                          </a:solidFill>
                          <a:latin typeface="Times New Roman" pitchFamily="18" charset="0"/>
                          <a:ea typeface="+mn-ea"/>
                          <a:cs typeface="Times New Roman" pitchFamily="18" charset="0"/>
                        </a:rPr>
                        <a:t>Hypertension </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err="1" smtClean="0">
                          <a:solidFill>
                            <a:schemeClr val="tx1"/>
                          </a:solidFill>
                          <a:latin typeface="Times New Roman" pitchFamily="18" charset="0"/>
                          <a:ea typeface="+mn-ea"/>
                          <a:cs typeface="Times New Roman" pitchFamily="18" charset="0"/>
                        </a:rPr>
                        <a:t>Glucocorticoid</a:t>
                      </a:r>
                      <a:r>
                        <a:rPr lang="en-GB" sz="2000" kern="1200" dirty="0" smtClean="0">
                          <a:solidFill>
                            <a:schemeClr val="tx1"/>
                          </a:solidFill>
                          <a:latin typeface="Times New Roman" pitchFamily="18" charset="0"/>
                          <a:ea typeface="+mn-ea"/>
                          <a:cs typeface="Times New Roman" pitchFamily="18" charset="0"/>
                        </a:rPr>
                        <a:t> or other drug treatment </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smtClean="0">
                          <a:solidFill>
                            <a:schemeClr val="tx1"/>
                          </a:solidFill>
                          <a:latin typeface="Times New Roman" pitchFamily="18" charset="0"/>
                          <a:ea typeface="+mn-ea"/>
                          <a:cs typeface="Times New Roman" pitchFamily="18" charset="0"/>
                        </a:rPr>
                        <a:t>Pre-existing maternal or paternal diabetes</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smtClean="0">
                          <a:solidFill>
                            <a:schemeClr val="tx1"/>
                          </a:solidFill>
                          <a:latin typeface="Times New Roman" pitchFamily="18" charset="0"/>
                          <a:ea typeface="+mn-ea"/>
                          <a:cs typeface="Times New Roman" pitchFamily="18" charset="0"/>
                        </a:rPr>
                        <a:t>Multiple conception </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smtClean="0">
                          <a:solidFill>
                            <a:schemeClr val="tx1"/>
                          </a:solidFill>
                          <a:latin typeface="Times New Roman" pitchFamily="18" charset="0"/>
                          <a:ea typeface="+mn-ea"/>
                          <a:cs typeface="Times New Roman" pitchFamily="18" charset="0"/>
                        </a:rPr>
                        <a:t>Parity</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smtClean="0">
                          <a:solidFill>
                            <a:schemeClr val="tx1"/>
                          </a:solidFill>
                          <a:latin typeface="Times New Roman" pitchFamily="18" charset="0"/>
                          <a:ea typeface="+mn-ea"/>
                          <a:cs typeface="Times New Roman" pitchFamily="18" charset="0"/>
                        </a:rPr>
                        <a:t>Infection and inflammation: STIs, malaria, HIV</a:t>
                      </a:r>
                      <a:endParaRPr lang="en-US" sz="20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kern="1200" dirty="0" smtClean="0">
                          <a:solidFill>
                            <a:schemeClr val="tx1"/>
                          </a:solidFill>
                          <a:latin typeface="Times New Roman" pitchFamily="18" charset="0"/>
                          <a:ea typeface="+mn-ea"/>
                          <a:cs typeface="Times New Roman" pitchFamily="18" charset="0"/>
                        </a:rPr>
                        <a:t>Maternal behaviours as above</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smtClean="0">
                          <a:solidFill>
                            <a:schemeClr val="tx1"/>
                          </a:solidFill>
                          <a:latin typeface="Times New Roman" pitchFamily="18" charset="0"/>
                          <a:ea typeface="+mn-ea"/>
                          <a:cs typeface="Times New Roman" pitchFamily="18" charset="0"/>
                        </a:rPr>
                        <a:t>Stress</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smtClean="0">
                          <a:solidFill>
                            <a:schemeClr val="tx1"/>
                          </a:solidFill>
                          <a:latin typeface="Times New Roman" pitchFamily="18" charset="0"/>
                          <a:ea typeface="+mn-ea"/>
                          <a:cs typeface="Times New Roman" pitchFamily="18" charset="0"/>
                        </a:rPr>
                        <a:t>Depression</a:t>
                      </a:r>
                      <a:endParaRPr lang="en-US" sz="2000" kern="1200" dirty="0" smtClean="0">
                        <a:solidFill>
                          <a:schemeClr val="tx1"/>
                        </a:solidFill>
                        <a:latin typeface="Times New Roman" pitchFamily="18" charset="0"/>
                        <a:ea typeface="+mn-ea"/>
                        <a:cs typeface="Times New Roman" pitchFamily="18" charset="0"/>
                      </a:endParaRPr>
                    </a:p>
                    <a:p>
                      <a:endParaRPr lang="en-US" sz="20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Autofit/>
          </a:bodyPr>
          <a:lstStyle/>
          <a:p>
            <a:r>
              <a:rPr lang="en-GB" sz="3500" b="1" dirty="0" smtClean="0">
                <a:solidFill>
                  <a:srgbClr val="C00000"/>
                </a:solidFill>
              </a:rPr>
              <a:t>Modifiable </a:t>
            </a:r>
            <a:r>
              <a:rPr lang="en-GB" sz="3500" b="1" dirty="0" err="1" smtClean="0">
                <a:solidFill>
                  <a:srgbClr val="C00000"/>
                </a:solidFill>
              </a:rPr>
              <a:t>riskfactors</a:t>
            </a:r>
            <a:r>
              <a:rPr lang="en-GB" sz="3500" b="1" dirty="0" smtClean="0">
                <a:solidFill>
                  <a:srgbClr val="C00000"/>
                </a:solidFill>
              </a:rPr>
              <a:t> in infancy </a:t>
            </a:r>
            <a:endParaRPr lang="en-US" sz="3500" b="1" dirty="0">
              <a:solidFill>
                <a:srgbClr val="C00000"/>
              </a:solidFill>
            </a:endParaRPr>
          </a:p>
        </p:txBody>
      </p:sp>
      <p:graphicFrame>
        <p:nvGraphicFramePr>
          <p:cNvPr id="4" name="Content Placeholder 3"/>
          <p:cNvGraphicFramePr>
            <a:graphicFrameLocks noGrp="1"/>
          </p:cNvGraphicFramePr>
          <p:nvPr>
            <p:ph idx="1"/>
          </p:nvPr>
        </p:nvGraphicFramePr>
        <p:xfrm>
          <a:off x="500034" y="1214422"/>
          <a:ext cx="8229600" cy="5552060"/>
        </p:xfrm>
        <a:graphic>
          <a:graphicData uri="http://schemas.openxmlformats.org/drawingml/2006/table">
            <a:tbl>
              <a:tblPr firstRow="1" bandRow="1">
                <a:tableStyleId>{2D5ABB26-0587-4C30-8999-92F81FD0307C}</a:tableStyleId>
              </a:tblPr>
              <a:tblGrid>
                <a:gridCol w="4114800"/>
                <a:gridCol w="4114800"/>
              </a:tblGrid>
              <a:tr h="370840">
                <a:tc>
                  <a:txBody>
                    <a:bodyPr/>
                    <a:lstStyle/>
                    <a:p>
                      <a:pPr marL="0" marR="0">
                        <a:lnSpc>
                          <a:spcPct val="115000"/>
                        </a:lnSpc>
                        <a:spcBef>
                          <a:spcPts val="0"/>
                        </a:spcBef>
                        <a:spcAft>
                          <a:spcPts val="0"/>
                        </a:spcAft>
                      </a:pPr>
                      <a:r>
                        <a:rPr lang="en-US" sz="2000" b="1" dirty="0">
                          <a:latin typeface="Times New Roman" pitchFamily="18" charset="0"/>
                          <a:ea typeface="MS Mincho"/>
                          <a:cs typeface="Times New Roman" pitchFamily="18" charset="0"/>
                        </a:rPr>
                        <a:t>Biological - </a:t>
                      </a:r>
                      <a:r>
                        <a:rPr lang="en-US" sz="2000" dirty="0">
                          <a:latin typeface="Times New Roman" pitchFamily="18" charset="0"/>
                          <a:ea typeface="MS Mincho"/>
                          <a:cs typeface="Times New Roman" pitchFamily="18" charset="0"/>
                        </a:rPr>
                        <a:t>genotype to phenotype and causal or correlated</a:t>
                      </a:r>
                      <a:endParaRPr lang="en-US"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000" b="1" dirty="0" err="1">
                          <a:latin typeface="Times New Roman" pitchFamily="18" charset="0"/>
                          <a:ea typeface="MS Mincho"/>
                          <a:cs typeface="Times New Roman" pitchFamily="18" charset="0"/>
                        </a:rPr>
                        <a:t>Behavioural</a:t>
                      </a:r>
                      <a:endParaRPr lang="en-US" sz="2000" dirty="0">
                        <a:latin typeface="Times New Roman" pitchFamily="18" charset="0"/>
                        <a:ea typeface="Calibri"/>
                        <a:cs typeface="Times New Roman" pitchFamily="18" charset="0"/>
                      </a:endParaRPr>
                    </a:p>
                    <a:p>
                      <a:pPr marL="0" marR="0">
                        <a:lnSpc>
                          <a:spcPct val="115000"/>
                        </a:lnSpc>
                        <a:spcBef>
                          <a:spcPts val="0"/>
                        </a:spcBef>
                        <a:spcAft>
                          <a:spcPts val="0"/>
                        </a:spcAft>
                      </a:pPr>
                      <a:r>
                        <a:rPr lang="en-US" sz="2000" dirty="0">
                          <a:latin typeface="Times New Roman" pitchFamily="18" charset="0"/>
                          <a:ea typeface="MS Mincho"/>
                          <a:cs typeface="Times New Roman" pitchFamily="18" charset="0"/>
                        </a:rPr>
                        <a:t>(*may also be biological rather than solely learned)</a:t>
                      </a:r>
                      <a:endParaRPr lang="en-US"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a:lnSpc>
                          <a:spcPct val="115000"/>
                        </a:lnSpc>
                        <a:spcBef>
                          <a:spcPts val="0"/>
                        </a:spcBef>
                        <a:spcAft>
                          <a:spcPts val="0"/>
                        </a:spcAft>
                      </a:pPr>
                      <a:r>
                        <a:rPr lang="en-US" sz="2000" dirty="0">
                          <a:latin typeface="Times New Roman" pitchFamily="18" charset="0"/>
                          <a:ea typeface="MS Mincho"/>
                          <a:cs typeface="Times New Roman" pitchFamily="18" charset="0"/>
                        </a:rPr>
                        <a:t>Gestational age/degree of prematurity</a:t>
                      </a:r>
                      <a:endParaRPr lang="en-US" sz="2000" dirty="0">
                        <a:latin typeface="Times New Roman" pitchFamily="18" charset="0"/>
                        <a:ea typeface="Calibri"/>
                        <a:cs typeface="Times New Roman" pitchFamily="18" charset="0"/>
                      </a:endParaRPr>
                    </a:p>
                    <a:p>
                      <a:pPr marL="0" marR="0">
                        <a:lnSpc>
                          <a:spcPct val="115000"/>
                        </a:lnSpc>
                        <a:spcBef>
                          <a:spcPts val="0"/>
                        </a:spcBef>
                        <a:spcAft>
                          <a:spcPts val="0"/>
                        </a:spcAft>
                      </a:pPr>
                      <a:r>
                        <a:rPr lang="en-US" sz="2000" dirty="0" err="1">
                          <a:latin typeface="Times New Roman" pitchFamily="18" charset="0"/>
                          <a:ea typeface="MS Mincho"/>
                          <a:cs typeface="Times New Roman" pitchFamily="18" charset="0"/>
                        </a:rPr>
                        <a:t>Birthweight</a:t>
                      </a:r>
                      <a:endParaRPr lang="en-US" sz="2000" dirty="0">
                        <a:latin typeface="Times New Roman" pitchFamily="18" charset="0"/>
                        <a:ea typeface="Calibri"/>
                        <a:cs typeface="Times New Roman" pitchFamily="18" charset="0"/>
                      </a:endParaRPr>
                    </a:p>
                    <a:p>
                      <a:pPr marL="0" marR="0">
                        <a:lnSpc>
                          <a:spcPct val="115000"/>
                        </a:lnSpc>
                        <a:spcBef>
                          <a:spcPts val="0"/>
                        </a:spcBef>
                        <a:spcAft>
                          <a:spcPts val="0"/>
                        </a:spcAft>
                      </a:pPr>
                      <a:r>
                        <a:rPr lang="en-US" sz="2000" dirty="0">
                          <a:latin typeface="Times New Roman" pitchFamily="18" charset="0"/>
                          <a:ea typeface="MS Mincho"/>
                          <a:cs typeface="Times New Roman" pitchFamily="18" charset="0"/>
                        </a:rPr>
                        <a:t>Anthropometry and body composition </a:t>
                      </a:r>
                      <a:endParaRPr lang="en-US" sz="2000" dirty="0">
                        <a:latin typeface="Times New Roman" pitchFamily="18" charset="0"/>
                        <a:ea typeface="Calibri"/>
                        <a:cs typeface="Times New Roman" pitchFamily="18" charset="0"/>
                      </a:endParaRPr>
                    </a:p>
                    <a:p>
                      <a:pPr marL="0" marR="0">
                        <a:lnSpc>
                          <a:spcPct val="115000"/>
                        </a:lnSpc>
                        <a:spcBef>
                          <a:spcPts val="0"/>
                        </a:spcBef>
                        <a:spcAft>
                          <a:spcPts val="0"/>
                        </a:spcAft>
                      </a:pPr>
                      <a:r>
                        <a:rPr lang="en-US" sz="2000" dirty="0">
                          <a:latin typeface="Times New Roman" pitchFamily="18" charset="0"/>
                          <a:ea typeface="MS Mincho"/>
                          <a:cs typeface="Times New Roman" pitchFamily="18" charset="0"/>
                        </a:rPr>
                        <a:t>Genetic and epigenetic factors </a:t>
                      </a:r>
                      <a:endParaRPr lang="en-US" sz="2000" dirty="0">
                        <a:latin typeface="Times New Roman" pitchFamily="18" charset="0"/>
                        <a:ea typeface="Calibri"/>
                        <a:cs typeface="Times New Roman" pitchFamily="18" charset="0"/>
                      </a:endParaRPr>
                    </a:p>
                    <a:p>
                      <a:pPr marL="0" marR="0">
                        <a:lnSpc>
                          <a:spcPct val="115000"/>
                        </a:lnSpc>
                        <a:spcBef>
                          <a:spcPts val="0"/>
                        </a:spcBef>
                        <a:spcAft>
                          <a:spcPts val="0"/>
                        </a:spcAft>
                      </a:pPr>
                      <a:r>
                        <a:rPr lang="en-US" sz="2000" dirty="0">
                          <a:latin typeface="Times New Roman" pitchFamily="18" charset="0"/>
                          <a:ea typeface="MS Mincho"/>
                          <a:cs typeface="Times New Roman" pitchFamily="18" charset="0"/>
                        </a:rPr>
                        <a:t>Hormone levels and growth factors (IGF, C-Peptide)</a:t>
                      </a:r>
                      <a:endParaRPr lang="en-US" sz="2000" dirty="0">
                        <a:latin typeface="Times New Roman" pitchFamily="18" charset="0"/>
                        <a:ea typeface="Calibri"/>
                        <a:cs typeface="Times New Roman" pitchFamily="18" charset="0"/>
                      </a:endParaRPr>
                    </a:p>
                    <a:p>
                      <a:pPr marL="0" marR="0">
                        <a:lnSpc>
                          <a:spcPct val="115000"/>
                        </a:lnSpc>
                        <a:spcBef>
                          <a:spcPts val="0"/>
                        </a:spcBef>
                        <a:spcAft>
                          <a:spcPts val="0"/>
                        </a:spcAft>
                      </a:pPr>
                      <a:r>
                        <a:rPr lang="en-US" sz="2000" dirty="0">
                          <a:latin typeface="Times New Roman" pitchFamily="18" charset="0"/>
                          <a:ea typeface="MS Mincho"/>
                          <a:cs typeface="Times New Roman" pitchFamily="18" charset="0"/>
                        </a:rPr>
                        <a:t>Linear growth rate</a:t>
                      </a:r>
                      <a:endParaRPr lang="en-US" sz="2000" dirty="0">
                        <a:latin typeface="Times New Roman" pitchFamily="18" charset="0"/>
                        <a:ea typeface="Calibri"/>
                        <a:cs typeface="Times New Roman" pitchFamily="18" charset="0"/>
                      </a:endParaRPr>
                    </a:p>
                    <a:p>
                      <a:pPr marL="0" marR="0">
                        <a:lnSpc>
                          <a:spcPct val="115000"/>
                        </a:lnSpc>
                        <a:spcBef>
                          <a:spcPts val="0"/>
                        </a:spcBef>
                        <a:spcAft>
                          <a:spcPts val="0"/>
                        </a:spcAft>
                      </a:pPr>
                      <a:r>
                        <a:rPr lang="en-US" sz="2000" dirty="0">
                          <a:latin typeface="Times New Roman" pitchFamily="18" charset="0"/>
                          <a:ea typeface="MS Mincho"/>
                          <a:cs typeface="Times New Roman" pitchFamily="18" charset="0"/>
                        </a:rPr>
                        <a:t>Breast/ formula feeding </a:t>
                      </a:r>
                      <a:endParaRPr lang="en-US" sz="2000" dirty="0">
                        <a:latin typeface="Times New Roman" pitchFamily="18" charset="0"/>
                        <a:ea typeface="Calibri"/>
                        <a:cs typeface="Times New Roman" pitchFamily="18" charset="0"/>
                      </a:endParaRPr>
                    </a:p>
                    <a:p>
                      <a:pPr marL="0" marR="0">
                        <a:lnSpc>
                          <a:spcPct val="115000"/>
                        </a:lnSpc>
                        <a:spcBef>
                          <a:spcPts val="0"/>
                        </a:spcBef>
                        <a:spcAft>
                          <a:spcPts val="0"/>
                        </a:spcAft>
                      </a:pPr>
                      <a:r>
                        <a:rPr lang="en-US" sz="2000" dirty="0">
                          <a:latin typeface="Times New Roman" pitchFamily="18" charset="0"/>
                          <a:ea typeface="MS Mincho"/>
                          <a:cs typeface="Times New Roman" pitchFamily="18" charset="0"/>
                        </a:rPr>
                        <a:t>Taste development</a:t>
                      </a:r>
                      <a:endParaRPr lang="en-US" sz="2000" dirty="0">
                        <a:latin typeface="Times New Roman" pitchFamily="18" charset="0"/>
                        <a:ea typeface="Calibri"/>
                        <a:cs typeface="Times New Roman" pitchFamily="18" charset="0"/>
                      </a:endParaRPr>
                    </a:p>
                    <a:p>
                      <a:pPr marL="0" marR="0">
                        <a:lnSpc>
                          <a:spcPct val="115000"/>
                        </a:lnSpc>
                        <a:spcBef>
                          <a:spcPts val="0"/>
                        </a:spcBef>
                        <a:spcAft>
                          <a:spcPts val="0"/>
                        </a:spcAft>
                      </a:pPr>
                      <a:r>
                        <a:rPr lang="en-US" sz="2000" dirty="0">
                          <a:latin typeface="Times New Roman" pitchFamily="18" charset="0"/>
                          <a:ea typeface="MS Mincho"/>
                          <a:cs typeface="Times New Roman" pitchFamily="18" charset="0"/>
                        </a:rPr>
                        <a:t>Appetite control/satiety set point</a:t>
                      </a:r>
                      <a:endParaRPr lang="en-US" sz="2000" dirty="0">
                        <a:latin typeface="Times New Roman" pitchFamily="18" charset="0"/>
                        <a:ea typeface="Calibri"/>
                        <a:cs typeface="Times New Roman" pitchFamily="18" charset="0"/>
                      </a:endParaRPr>
                    </a:p>
                    <a:p>
                      <a:pPr marL="0" marR="0">
                        <a:lnSpc>
                          <a:spcPct val="115000"/>
                        </a:lnSpc>
                        <a:spcBef>
                          <a:spcPts val="0"/>
                        </a:spcBef>
                        <a:spcAft>
                          <a:spcPts val="0"/>
                        </a:spcAft>
                      </a:pPr>
                      <a:r>
                        <a:rPr lang="en-US" sz="2000" dirty="0">
                          <a:latin typeface="Times New Roman" pitchFamily="18" charset="0"/>
                          <a:ea typeface="MS Mincho"/>
                          <a:cs typeface="Times New Roman" pitchFamily="18" charset="0"/>
                        </a:rPr>
                        <a:t>Metabolic set point</a:t>
                      </a:r>
                      <a:endParaRPr lang="en-US" sz="2000" dirty="0">
                        <a:latin typeface="Times New Roman" pitchFamily="18" charset="0"/>
                        <a:ea typeface="Calibri"/>
                        <a:cs typeface="Times New Roman" pitchFamily="18" charset="0"/>
                      </a:endParaRPr>
                    </a:p>
                    <a:p>
                      <a:pPr marL="0" marR="0">
                        <a:lnSpc>
                          <a:spcPct val="115000"/>
                        </a:lnSpc>
                        <a:spcBef>
                          <a:spcPts val="0"/>
                        </a:spcBef>
                        <a:spcAft>
                          <a:spcPts val="0"/>
                        </a:spcAft>
                      </a:pPr>
                      <a:r>
                        <a:rPr lang="en-US" sz="2000" dirty="0">
                          <a:latin typeface="Times New Roman" pitchFamily="18" charset="0"/>
                          <a:ea typeface="MS Mincho"/>
                          <a:cs typeface="Times New Roman" pitchFamily="18" charset="0"/>
                        </a:rPr>
                        <a:t>Development of gut </a:t>
                      </a:r>
                      <a:r>
                        <a:rPr lang="en-US" sz="2000" dirty="0" err="1">
                          <a:latin typeface="Times New Roman" pitchFamily="18" charset="0"/>
                          <a:ea typeface="MS Mincho"/>
                          <a:cs typeface="Times New Roman" pitchFamily="18" charset="0"/>
                        </a:rPr>
                        <a:t>microbiome</a:t>
                      </a:r>
                      <a:endParaRPr lang="en-US" sz="2000" dirty="0">
                        <a:latin typeface="Times New Roman" pitchFamily="18" charset="0"/>
                        <a:ea typeface="Calibri"/>
                        <a:cs typeface="Times New Roman" pitchFamily="18" charset="0"/>
                      </a:endParaRPr>
                    </a:p>
                    <a:p>
                      <a:pPr marL="0" marR="0">
                        <a:lnSpc>
                          <a:spcPct val="115000"/>
                        </a:lnSpc>
                        <a:spcBef>
                          <a:spcPts val="0"/>
                        </a:spcBef>
                        <a:spcAft>
                          <a:spcPts val="0"/>
                        </a:spcAft>
                      </a:pPr>
                      <a:r>
                        <a:rPr lang="en-US" sz="2000" dirty="0">
                          <a:latin typeface="Times New Roman" pitchFamily="18" charset="0"/>
                          <a:ea typeface="MS Mincho"/>
                          <a:cs typeface="Times New Roman" pitchFamily="18" charset="0"/>
                        </a:rPr>
                        <a:t>Infection</a:t>
                      </a:r>
                      <a:endParaRPr lang="en-US" sz="20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kern="1200" dirty="0" smtClean="0">
                          <a:solidFill>
                            <a:schemeClr val="tx1"/>
                          </a:solidFill>
                          <a:latin typeface="Times New Roman" pitchFamily="18" charset="0"/>
                          <a:ea typeface="+mn-ea"/>
                          <a:cs typeface="Times New Roman" pitchFamily="18" charset="0"/>
                        </a:rPr>
                        <a:t>Age-specific dietary patterns </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smtClean="0">
                          <a:solidFill>
                            <a:schemeClr val="tx1"/>
                          </a:solidFill>
                          <a:latin typeface="Times New Roman" pitchFamily="18" charset="0"/>
                          <a:ea typeface="+mn-ea"/>
                          <a:cs typeface="Times New Roman" pitchFamily="18" charset="0"/>
                        </a:rPr>
                        <a:t>Caregiver’s infant feeding behaviours and dietary quality(breast feeding, timing of introduction of complementary foods, caregiver responsive feeding )</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smtClean="0">
                          <a:solidFill>
                            <a:schemeClr val="tx1"/>
                          </a:solidFill>
                          <a:latin typeface="Times New Roman" pitchFamily="18" charset="0"/>
                          <a:ea typeface="+mn-ea"/>
                          <a:cs typeface="Times New Roman" pitchFamily="18" charset="0"/>
                        </a:rPr>
                        <a:t>Food preference</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smtClean="0">
                          <a:solidFill>
                            <a:schemeClr val="tx1"/>
                          </a:solidFill>
                          <a:latin typeface="Times New Roman" pitchFamily="18" charset="0"/>
                          <a:ea typeface="+mn-ea"/>
                          <a:cs typeface="Times New Roman" pitchFamily="18" charset="0"/>
                        </a:rPr>
                        <a:t>Nurturing behaviour</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smtClean="0">
                          <a:solidFill>
                            <a:schemeClr val="tx1"/>
                          </a:solidFill>
                          <a:latin typeface="Times New Roman" pitchFamily="18" charset="0"/>
                          <a:ea typeface="+mn-ea"/>
                          <a:cs typeface="Times New Roman" pitchFamily="18" charset="0"/>
                        </a:rPr>
                        <a:t>Stimulation</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smtClean="0">
                          <a:solidFill>
                            <a:schemeClr val="tx1"/>
                          </a:solidFill>
                          <a:latin typeface="Times New Roman" pitchFamily="18" charset="0"/>
                          <a:ea typeface="+mn-ea"/>
                          <a:cs typeface="Times New Roman" pitchFamily="18" charset="0"/>
                        </a:rPr>
                        <a:t>Activity</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smtClean="0">
                          <a:solidFill>
                            <a:schemeClr val="tx1"/>
                          </a:solidFill>
                          <a:latin typeface="Times New Roman" pitchFamily="18" charset="0"/>
                          <a:ea typeface="+mn-ea"/>
                          <a:cs typeface="Times New Roman" pitchFamily="18" charset="0"/>
                        </a:rPr>
                        <a:t>Sleep patterns</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smtClean="0">
                          <a:solidFill>
                            <a:schemeClr val="tx1"/>
                          </a:solidFill>
                          <a:latin typeface="Times New Roman" pitchFamily="18" charset="0"/>
                          <a:ea typeface="+mn-ea"/>
                          <a:cs typeface="Times New Roman" pitchFamily="18" charset="0"/>
                        </a:rPr>
                        <a:t>Child care</a:t>
                      </a:r>
                      <a:endParaRPr lang="en-US" sz="2000" kern="1200" dirty="0" smtClean="0">
                        <a:solidFill>
                          <a:schemeClr val="tx1"/>
                        </a:solidFill>
                        <a:latin typeface="Times New Roman" pitchFamily="18" charset="0"/>
                        <a:ea typeface="+mn-ea"/>
                        <a:cs typeface="Times New Roman" pitchFamily="18" charset="0"/>
                      </a:endParaRPr>
                    </a:p>
                    <a:p>
                      <a:r>
                        <a:rPr lang="en-GB" sz="2000" kern="1200" dirty="0" smtClean="0">
                          <a:solidFill>
                            <a:schemeClr val="tx1"/>
                          </a:solidFill>
                          <a:latin typeface="Times New Roman" pitchFamily="18" charset="0"/>
                          <a:ea typeface="+mn-ea"/>
                          <a:cs typeface="Times New Roman" pitchFamily="18" charset="0"/>
                        </a:rPr>
                        <a:t>Level of physical activity</a:t>
                      </a:r>
                      <a:endParaRPr lang="en-US" sz="2000" kern="1200" dirty="0" smtClean="0">
                        <a:solidFill>
                          <a:schemeClr val="tx1"/>
                        </a:solidFill>
                        <a:latin typeface="Times New Roman" pitchFamily="18" charset="0"/>
                        <a:ea typeface="+mn-ea"/>
                        <a:cs typeface="Times New Roman" pitchFamily="18" charset="0"/>
                      </a:endParaRPr>
                    </a:p>
                    <a:p>
                      <a:endParaRPr lang="en-US" sz="2000" dirty="0">
                        <a:latin typeface="Times New Roman" pitchFamily="18" charset="0"/>
                        <a:cs typeface="Times New Roman" pitchFamily="18"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Autofit/>
          </a:bodyPr>
          <a:lstStyle/>
          <a:p>
            <a:r>
              <a:rPr lang="en-US" sz="3500" b="1" dirty="0" smtClean="0">
                <a:solidFill>
                  <a:srgbClr val="C00000"/>
                </a:solidFill>
              </a:rPr>
              <a:t>Modifiable risk factors in childhood</a:t>
            </a:r>
            <a:endParaRPr lang="en-US" sz="3500" b="1" dirty="0">
              <a:solidFill>
                <a:srgbClr val="C00000"/>
              </a:solidFill>
            </a:endParaRPr>
          </a:p>
        </p:txBody>
      </p:sp>
      <p:graphicFrame>
        <p:nvGraphicFramePr>
          <p:cNvPr id="4" name="Content Placeholder 3"/>
          <p:cNvGraphicFramePr>
            <a:graphicFrameLocks noGrp="1"/>
          </p:cNvGraphicFramePr>
          <p:nvPr>
            <p:ph idx="1"/>
          </p:nvPr>
        </p:nvGraphicFramePr>
        <p:xfrm>
          <a:off x="142875" y="928688"/>
          <a:ext cx="8715375" cy="5674360"/>
        </p:xfrm>
        <a:graphic>
          <a:graphicData uri="http://schemas.openxmlformats.org/drawingml/2006/table">
            <a:tbl>
              <a:tblPr firstRow="1" bandRow="1">
                <a:tableStyleId>{2D5ABB26-0587-4C30-8999-92F81FD0307C}</a:tableStyleId>
              </a:tblPr>
              <a:tblGrid>
                <a:gridCol w="2905125"/>
                <a:gridCol w="2905125"/>
                <a:gridCol w="2905125"/>
              </a:tblGrid>
              <a:tr h="370840">
                <a:tc>
                  <a:txBody>
                    <a:bodyPr/>
                    <a:lstStyle/>
                    <a:p>
                      <a:pPr marL="0" marR="0">
                        <a:lnSpc>
                          <a:spcPct val="115000"/>
                        </a:lnSpc>
                        <a:spcBef>
                          <a:spcPts val="0"/>
                        </a:spcBef>
                        <a:spcAft>
                          <a:spcPts val="0"/>
                        </a:spcAft>
                      </a:pPr>
                      <a:r>
                        <a:rPr lang="en-GB" sz="1500" b="1" dirty="0">
                          <a:latin typeface="Times New Roman" pitchFamily="18" charset="0"/>
                          <a:ea typeface="Calibri"/>
                          <a:cs typeface="Times New Roman" pitchFamily="18" charset="0"/>
                        </a:rPr>
                        <a:t>Behavioural</a:t>
                      </a:r>
                      <a:endParaRPr lang="en-US" sz="1500" dirty="0">
                        <a:latin typeface="Times New Roman" pitchFamily="18" charset="0"/>
                        <a:ea typeface="Calibri"/>
                        <a:cs typeface="Times New Roman"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500" b="1" dirty="0">
                          <a:latin typeface="Times New Roman" pitchFamily="18" charset="0"/>
                          <a:ea typeface="Calibri"/>
                          <a:cs typeface="Times New Roman" pitchFamily="18" charset="0"/>
                        </a:rPr>
                        <a:t>Familial and Social </a:t>
                      </a:r>
                      <a:endParaRPr lang="en-US" sz="1500" dirty="0">
                        <a:latin typeface="Times New Roman" pitchFamily="18" charset="0"/>
                        <a:ea typeface="Calibri"/>
                        <a:cs typeface="Times New Roman"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500" b="1" dirty="0">
                          <a:latin typeface="Times New Roman" pitchFamily="18" charset="0"/>
                          <a:ea typeface="Calibri"/>
                          <a:cs typeface="Times New Roman" pitchFamily="18" charset="0"/>
                        </a:rPr>
                        <a:t>Broader Environmental Context</a:t>
                      </a:r>
                      <a:endParaRPr lang="en-US" sz="1500" dirty="0">
                        <a:latin typeface="Times New Roman" pitchFamily="18" charset="0"/>
                        <a:ea typeface="Calibri"/>
                        <a:cs typeface="Times New Roman"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lvl="0" rtl="0">
                        <a:buFont typeface="Arial" pitchFamily="34" charset="0"/>
                        <a:buChar char="•"/>
                      </a:pPr>
                      <a:r>
                        <a:rPr lang="en-US" sz="1800" kern="1200" dirty="0" smtClean="0">
                          <a:solidFill>
                            <a:schemeClr val="tx1"/>
                          </a:solidFill>
                          <a:latin typeface="Times New Roman" pitchFamily="18" charset="0"/>
                          <a:ea typeface="+mn-ea"/>
                          <a:cs typeface="Times New Roman" pitchFamily="18" charset="0"/>
                        </a:rPr>
                        <a:t>Frequent consumption </a:t>
                      </a:r>
                      <a:r>
                        <a:rPr lang="en-US" sz="1800" kern="1200" dirty="0" err="1" smtClean="0">
                          <a:solidFill>
                            <a:schemeClr val="tx1"/>
                          </a:solidFill>
                          <a:latin typeface="Times New Roman" pitchFamily="18" charset="0"/>
                          <a:ea typeface="+mn-ea"/>
                          <a:cs typeface="Times New Roman" pitchFamily="18" charset="0"/>
                        </a:rPr>
                        <a:t>ofsugary</a:t>
                      </a:r>
                      <a:r>
                        <a:rPr lang="en-US" sz="1800" kern="1200" dirty="0" smtClean="0">
                          <a:solidFill>
                            <a:schemeClr val="tx1"/>
                          </a:solidFill>
                          <a:latin typeface="Times New Roman" pitchFamily="18" charset="0"/>
                          <a:ea typeface="+mn-ea"/>
                          <a:cs typeface="Times New Roman" pitchFamily="18" charset="0"/>
                        </a:rPr>
                        <a:t> beverages</a:t>
                      </a:r>
                    </a:p>
                    <a:p>
                      <a:pPr lvl="0">
                        <a:buFont typeface="Arial" pitchFamily="34" charset="0"/>
                        <a:buChar char="•"/>
                      </a:pPr>
                      <a:r>
                        <a:rPr lang="en-US" sz="1800" kern="1200" dirty="0" smtClean="0">
                          <a:solidFill>
                            <a:schemeClr val="tx1"/>
                          </a:solidFill>
                          <a:latin typeface="Times New Roman" pitchFamily="18" charset="0"/>
                          <a:ea typeface="+mn-ea"/>
                          <a:cs typeface="Times New Roman" pitchFamily="18" charset="0"/>
                        </a:rPr>
                        <a:t>Low intake of fruits and vegetables</a:t>
                      </a:r>
                    </a:p>
                    <a:p>
                      <a:pPr lvl="0">
                        <a:buFont typeface="Arial" pitchFamily="34" charset="0"/>
                        <a:buChar char="•"/>
                      </a:pPr>
                      <a:r>
                        <a:rPr lang="en-US" sz="1800" kern="1200" dirty="0" smtClean="0">
                          <a:solidFill>
                            <a:schemeClr val="tx1"/>
                          </a:solidFill>
                          <a:latin typeface="Times New Roman" pitchFamily="18" charset="0"/>
                          <a:ea typeface="+mn-ea"/>
                          <a:cs typeface="Times New Roman" pitchFamily="18" charset="0"/>
                        </a:rPr>
                        <a:t>Frequent consumption of calorically-dense snacks</a:t>
                      </a:r>
                    </a:p>
                    <a:p>
                      <a:pPr lvl="0">
                        <a:buFont typeface="Arial" pitchFamily="34" charset="0"/>
                        <a:buChar char="•"/>
                      </a:pPr>
                      <a:r>
                        <a:rPr lang="en-US" sz="1800" kern="1200" dirty="0" smtClean="0">
                          <a:solidFill>
                            <a:schemeClr val="tx1"/>
                          </a:solidFill>
                          <a:latin typeface="Times New Roman" pitchFamily="18" charset="0"/>
                          <a:ea typeface="+mn-ea"/>
                          <a:cs typeface="Times New Roman" pitchFamily="18" charset="0"/>
                        </a:rPr>
                        <a:t>Eating while watching TV </a:t>
                      </a:r>
                    </a:p>
                    <a:p>
                      <a:pPr lvl="0">
                        <a:buFont typeface="Arial" pitchFamily="34" charset="0"/>
                        <a:buChar char="•"/>
                      </a:pPr>
                      <a:r>
                        <a:rPr lang="en-US" sz="1800" kern="1200" dirty="0" smtClean="0">
                          <a:solidFill>
                            <a:schemeClr val="tx1"/>
                          </a:solidFill>
                          <a:latin typeface="Times New Roman" pitchFamily="18" charset="0"/>
                          <a:ea typeface="+mn-ea"/>
                          <a:cs typeface="Times New Roman" pitchFamily="18" charset="0"/>
                        </a:rPr>
                        <a:t>High frequency/long duration of TV watching (screen time)</a:t>
                      </a:r>
                    </a:p>
                    <a:p>
                      <a:pPr lvl="0">
                        <a:buFont typeface="Arial" pitchFamily="34" charset="0"/>
                        <a:buChar char="•"/>
                      </a:pPr>
                      <a:r>
                        <a:rPr lang="en-US" sz="1800" kern="1200" dirty="0" smtClean="0">
                          <a:solidFill>
                            <a:schemeClr val="tx1"/>
                          </a:solidFill>
                          <a:latin typeface="Times New Roman" pitchFamily="18" charset="0"/>
                          <a:ea typeface="+mn-ea"/>
                          <a:cs typeface="Times New Roman" pitchFamily="18" charset="0"/>
                        </a:rPr>
                        <a:t>Eating in restaurants</a:t>
                      </a:r>
                    </a:p>
                    <a:p>
                      <a:pPr lvl="0">
                        <a:buFont typeface="Arial" pitchFamily="34" charset="0"/>
                        <a:buChar char="•"/>
                      </a:pPr>
                      <a:r>
                        <a:rPr lang="en-US" sz="1800" kern="1200" dirty="0" smtClean="0">
                          <a:solidFill>
                            <a:schemeClr val="tx1"/>
                          </a:solidFill>
                          <a:latin typeface="Times New Roman" pitchFamily="18" charset="0"/>
                          <a:ea typeface="+mn-ea"/>
                          <a:cs typeface="Times New Roman" pitchFamily="18" charset="0"/>
                        </a:rPr>
                        <a:t>High use of digital devices</a:t>
                      </a:r>
                    </a:p>
                    <a:p>
                      <a:pPr lvl="0">
                        <a:buFont typeface="Arial" pitchFamily="34" charset="0"/>
                        <a:buChar char="•"/>
                      </a:pPr>
                      <a:r>
                        <a:rPr lang="en-US" sz="1800" kern="1200" dirty="0" smtClean="0">
                          <a:solidFill>
                            <a:schemeClr val="tx1"/>
                          </a:solidFill>
                          <a:latin typeface="Times New Roman" pitchFamily="18" charset="0"/>
                          <a:ea typeface="+mn-ea"/>
                          <a:cs typeface="Times New Roman" pitchFamily="18" charset="0"/>
                        </a:rPr>
                        <a:t>Eating before bed </a:t>
                      </a:r>
                    </a:p>
                    <a:p>
                      <a:pPr lvl="0">
                        <a:buFont typeface="Arial" pitchFamily="34" charset="0"/>
                        <a:buChar char="•"/>
                      </a:pPr>
                      <a:r>
                        <a:rPr lang="en-US" sz="1800" kern="1200" dirty="0" smtClean="0">
                          <a:solidFill>
                            <a:schemeClr val="tx1"/>
                          </a:solidFill>
                          <a:latin typeface="Times New Roman" pitchFamily="18" charset="0"/>
                          <a:ea typeface="+mn-ea"/>
                          <a:cs typeface="Times New Roman" pitchFamily="18" charset="0"/>
                        </a:rPr>
                        <a:t>Insufficient outdoor play</a:t>
                      </a:r>
                    </a:p>
                    <a:p>
                      <a:pPr lvl="0">
                        <a:buFont typeface="Arial" pitchFamily="34" charset="0"/>
                        <a:buChar char="•"/>
                      </a:pPr>
                      <a:r>
                        <a:rPr lang="en-US" sz="1800" kern="1200" dirty="0" smtClean="0">
                          <a:solidFill>
                            <a:schemeClr val="tx1"/>
                          </a:solidFill>
                          <a:latin typeface="Times New Roman" pitchFamily="18" charset="0"/>
                          <a:ea typeface="+mn-ea"/>
                          <a:cs typeface="Times New Roman" pitchFamily="18" charset="0"/>
                        </a:rPr>
                        <a:t>Long periods of uninterrupted sitting</a:t>
                      </a:r>
                    </a:p>
                    <a:p>
                      <a:pPr>
                        <a:buFont typeface="Arial" pitchFamily="34" charset="0"/>
                        <a:buChar char="•"/>
                      </a:pPr>
                      <a:r>
                        <a:rPr lang="en-US" sz="1800" kern="1200" dirty="0" smtClean="0">
                          <a:solidFill>
                            <a:schemeClr val="tx1"/>
                          </a:solidFill>
                          <a:latin typeface="Times New Roman" pitchFamily="18" charset="0"/>
                          <a:ea typeface="+mn-ea"/>
                          <a:cs typeface="Times New Roman" pitchFamily="18" charset="0"/>
                        </a:rPr>
                        <a:t>Poor sleep quality and quantity</a:t>
                      </a:r>
                      <a:endParaRPr lang="en-US"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rtl="0">
                        <a:buFont typeface="Arial" pitchFamily="34" charset="0"/>
                        <a:buChar char="•"/>
                      </a:pPr>
                      <a:r>
                        <a:rPr lang="en-US" sz="1800" kern="1200" dirty="0" smtClean="0">
                          <a:solidFill>
                            <a:schemeClr val="tx1"/>
                          </a:solidFill>
                          <a:latin typeface="Times New Roman" pitchFamily="18" charset="0"/>
                          <a:ea typeface="+mn-ea"/>
                          <a:cs typeface="Times New Roman" pitchFamily="18" charset="0"/>
                        </a:rPr>
                        <a:t>Parenting practices</a:t>
                      </a:r>
                    </a:p>
                    <a:p>
                      <a:pPr lvl="0">
                        <a:buFont typeface="Arial" pitchFamily="34" charset="0"/>
                        <a:buChar char="•"/>
                      </a:pPr>
                      <a:r>
                        <a:rPr lang="en-US" sz="1800" kern="1200" dirty="0" smtClean="0">
                          <a:solidFill>
                            <a:schemeClr val="tx1"/>
                          </a:solidFill>
                          <a:latin typeface="Times New Roman" pitchFamily="18" charset="0"/>
                          <a:ea typeface="+mn-ea"/>
                          <a:cs typeface="Times New Roman" pitchFamily="18" charset="0"/>
                        </a:rPr>
                        <a:t>Parental role models</a:t>
                      </a:r>
                    </a:p>
                    <a:p>
                      <a:pPr lvl="0">
                        <a:buFont typeface="Arial" pitchFamily="34" charset="0"/>
                        <a:buChar char="•"/>
                      </a:pPr>
                      <a:r>
                        <a:rPr lang="en-US" sz="1800" kern="1200" dirty="0" smtClean="0">
                          <a:solidFill>
                            <a:schemeClr val="tx1"/>
                          </a:solidFill>
                          <a:latin typeface="Times New Roman" pitchFamily="18" charset="0"/>
                          <a:ea typeface="+mn-ea"/>
                          <a:cs typeface="Times New Roman" pitchFamily="18" charset="0"/>
                        </a:rPr>
                        <a:t>Gender roles</a:t>
                      </a:r>
                    </a:p>
                    <a:p>
                      <a:pPr lvl="0">
                        <a:buFont typeface="Arial" pitchFamily="34" charset="0"/>
                        <a:buChar char="•"/>
                      </a:pPr>
                      <a:r>
                        <a:rPr lang="en-US" sz="1800" kern="1200" dirty="0" smtClean="0">
                          <a:solidFill>
                            <a:schemeClr val="tx1"/>
                          </a:solidFill>
                          <a:latin typeface="Times New Roman" pitchFamily="18" charset="0"/>
                          <a:ea typeface="+mn-ea"/>
                          <a:cs typeface="Times New Roman" pitchFamily="18" charset="0"/>
                        </a:rPr>
                        <a:t>Peer influences</a:t>
                      </a:r>
                    </a:p>
                    <a:p>
                      <a:pPr lvl="0">
                        <a:buFont typeface="Arial" pitchFamily="34" charset="0"/>
                        <a:buChar char="•"/>
                      </a:pPr>
                      <a:r>
                        <a:rPr lang="en-US" sz="1800" kern="1200" dirty="0" smtClean="0">
                          <a:solidFill>
                            <a:schemeClr val="tx1"/>
                          </a:solidFill>
                          <a:latin typeface="Times New Roman" pitchFamily="18" charset="0"/>
                          <a:ea typeface="+mn-ea"/>
                          <a:cs typeface="Times New Roman" pitchFamily="18" charset="0"/>
                        </a:rPr>
                        <a:t>Social norms about eating and physical activity or inactivity</a:t>
                      </a:r>
                    </a:p>
                    <a:p>
                      <a:pPr lvl="0">
                        <a:buFont typeface="Arial" pitchFamily="34" charset="0"/>
                        <a:buChar char="•"/>
                      </a:pPr>
                      <a:r>
                        <a:rPr lang="en-US" sz="1800" kern="1200" dirty="0" smtClean="0">
                          <a:solidFill>
                            <a:schemeClr val="tx1"/>
                          </a:solidFill>
                          <a:latin typeface="Times New Roman" pitchFamily="18" charset="0"/>
                          <a:ea typeface="+mn-ea"/>
                          <a:cs typeface="Times New Roman" pitchFamily="18" charset="0"/>
                        </a:rPr>
                        <a:t>Food traditions and </a:t>
                      </a:r>
                    </a:p>
                    <a:p>
                      <a:pPr lvl="0">
                        <a:buFont typeface="Arial" pitchFamily="34" charset="0"/>
                        <a:buChar char="•"/>
                      </a:pPr>
                      <a:r>
                        <a:rPr lang="en-US" sz="1800" kern="1200" dirty="0" smtClean="0">
                          <a:solidFill>
                            <a:schemeClr val="tx1"/>
                          </a:solidFill>
                          <a:latin typeface="Times New Roman" pitchFamily="18" charset="0"/>
                          <a:ea typeface="+mn-ea"/>
                          <a:cs typeface="Times New Roman" pitchFamily="18" charset="0"/>
                        </a:rPr>
                        <a:t>preparation practices</a:t>
                      </a:r>
                    </a:p>
                    <a:p>
                      <a:pPr lvl="0">
                        <a:buFont typeface="Arial" pitchFamily="34" charset="0"/>
                        <a:buChar char="•"/>
                      </a:pPr>
                      <a:r>
                        <a:rPr lang="en-US" sz="1800" kern="1200" dirty="0" smtClean="0">
                          <a:solidFill>
                            <a:schemeClr val="tx1"/>
                          </a:solidFill>
                          <a:latin typeface="Times New Roman" pitchFamily="18" charset="0"/>
                          <a:ea typeface="+mn-ea"/>
                          <a:cs typeface="Times New Roman" pitchFamily="18" charset="0"/>
                        </a:rPr>
                        <a:t>Food provision in schools and child care settings</a:t>
                      </a:r>
                    </a:p>
                    <a:p>
                      <a:pPr lvl="0">
                        <a:buFont typeface="Arial" pitchFamily="34" charset="0"/>
                        <a:buChar char="•"/>
                      </a:pPr>
                      <a:r>
                        <a:rPr lang="en-US" sz="1800" kern="1200" dirty="0" smtClean="0">
                          <a:solidFill>
                            <a:schemeClr val="tx1"/>
                          </a:solidFill>
                          <a:latin typeface="Times New Roman" pitchFamily="18" charset="0"/>
                          <a:ea typeface="+mn-ea"/>
                          <a:cs typeface="Times New Roman" pitchFamily="18" charset="0"/>
                        </a:rPr>
                        <a:t>Limited income</a:t>
                      </a:r>
                    </a:p>
                    <a:p>
                      <a:pPr lvl="0">
                        <a:buFont typeface="Arial" pitchFamily="34" charset="0"/>
                        <a:buChar char="•"/>
                      </a:pPr>
                      <a:r>
                        <a:rPr lang="en-US" sz="1800" kern="1200" dirty="0" smtClean="0">
                          <a:solidFill>
                            <a:schemeClr val="tx1"/>
                          </a:solidFill>
                          <a:latin typeface="Times New Roman" pitchFamily="18" charset="0"/>
                          <a:ea typeface="+mn-ea"/>
                          <a:cs typeface="Times New Roman" pitchFamily="18" charset="0"/>
                        </a:rPr>
                        <a:t>Physical activity provision in schools and child care settings</a:t>
                      </a:r>
                    </a:p>
                    <a:p>
                      <a:pPr>
                        <a:buFont typeface="Arial" pitchFamily="34" charset="0"/>
                        <a:buChar char="•"/>
                      </a:pPr>
                      <a:r>
                        <a:rPr lang="en-US" sz="1800" kern="1200" dirty="0" smtClean="0">
                          <a:solidFill>
                            <a:schemeClr val="tx1"/>
                          </a:solidFill>
                          <a:latin typeface="Times New Roman" pitchFamily="18" charset="0"/>
                          <a:ea typeface="+mn-ea"/>
                          <a:cs typeface="Times New Roman" pitchFamily="18" charset="0"/>
                        </a:rPr>
                        <a:t>Limited education</a:t>
                      </a:r>
                      <a:endParaRPr lang="en-US"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rtl="0">
                        <a:buFont typeface="Arial" pitchFamily="34" charset="0"/>
                        <a:buChar char="•"/>
                      </a:pPr>
                      <a:r>
                        <a:rPr lang="en-US" sz="1800" kern="1200" dirty="0" smtClean="0">
                          <a:solidFill>
                            <a:schemeClr val="tx1"/>
                          </a:solidFill>
                          <a:latin typeface="Times New Roman" pitchFamily="18" charset="0"/>
                          <a:ea typeface="+mn-ea"/>
                          <a:cs typeface="Times New Roman" pitchFamily="18" charset="0"/>
                        </a:rPr>
                        <a:t>Upstream food supply factors (e.g. agriculture and trade)</a:t>
                      </a:r>
                    </a:p>
                    <a:p>
                      <a:pPr lvl="0">
                        <a:buFont typeface="Arial" pitchFamily="34" charset="0"/>
                        <a:buChar char="•"/>
                      </a:pPr>
                      <a:r>
                        <a:rPr lang="en-US" sz="1800" kern="1200" dirty="0" smtClean="0">
                          <a:solidFill>
                            <a:schemeClr val="tx1"/>
                          </a:solidFill>
                          <a:latin typeface="Times New Roman" pitchFamily="18" charset="0"/>
                          <a:ea typeface="+mn-ea"/>
                          <a:cs typeface="Times New Roman" pitchFamily="18" charset="0"/>
                        </a:rPr>
                        <a:t>Food supply –food </a:t>
                      </a:r>
                    </a:p>
                    <a:p>
                      <a:pPr lvl="0">
                        <a:buFont typeface="Arial" pitchFamily="34" charset="0"/>
                        <a:buChar char="•"/>
                      </a:pPr>
                      <a:r>
                        <a:rPr lang="en-US" sz="1800" kern="1200" dirty="0" smtClean="0">
                          <a:solidFill>
                            <a:schemeClr val="tx1"/>
                          </a:solidFill>
                          <a:latin typeface="Times New Roman" pitchFamily="18" charset="0"/>
                          <a:ea typeface="+mn-ea"/>
                          <a:cs typeface="Times New Roman" pitchFamily="18" charset="0"/>
                        </a:rPr>
                        <a:t>composition, availability, access, affordability </a:t>
                      </a:r>
                    </a:p>
                    <a:p>
                      <a:pPr lvl="0">
                        <a:buFont typeface="Arial" pitchFamily="34" charset="0"/>
                        <a:buChar char="•"/>
                      </a:pPr>
                      <a:r>
                        <a:rPr lang="en-US" sz="1800" kern="1200" dirty="0" smtClean="0">
                          <a:solidFill>
                            <a:schemeClr val="tx1"/>
                          </a:solidFill>
                          <a:latin typeface="Times New Roman" pitchFamily="18" charset="0"/>
                          <a:ea typeface="+mn-ea"/>
                          <a:cs typeface="Times New Roman" pitchFamily="18" charset="0"/>
                        </a:rPr>
                        <a:t>Marketing of high calorie, </a:t>
                      </a:r>
                    </a:p>
                    <a:p>
                      <a:pPr lvl="0">
                        <a:buFont typeface="Arial" pitchFamily="34" charset="0"/>
                        <a:buChar char="•"/>
                      </a:pPr>
                      <a:r>
                        <a:rPr lang="en-US" sz="1800" kern="1200" dirty="0" smtClean="0">
                          <a:solidFill>
                            <a:schemeClr val="tx1"/>
                          </a:solidFill>
                          <a:latin typeface="Times New Roman" pitchFamily="18" charset="0"/>
                          <a:ea typeface="+mn-ea"/>
                          <a:cs typeface="Times New Roman" pitchFamily="18" charset="0"/>
                        </a:rPr>
                        <a:t>low nutrition packaged foods to children and parents – intensity and forms</a:t>
                      </a:r>
                    </a:p>
                    <a:p>
                      <a:pPr lvl="0">
                        <a:buFont typeface="Arial" pitchFamily="34" charset="0"/>
                        <a:buChar char="•"/>
                      </a:pPr>
                      <a:r>
                        <a:rPr lang="en-US" sz="1800" kern="1200" dirty="0" smtClean="0">
                          <a:solidFill>
                            <a:schemeClr val="tx1"/>
                          </a:solidFill>
                          <a:latin typeface="Times New Roman" pitchFamily="18" charset="0"/>
                          <a:ea typeface="+mn-ea"/>
                          <a:cs typeface="Times New Roman" pitchFamily="18" charset="0"/>
                        </a:rPr>
                        <a:t>Built environments related to physical activity</a:t>
                      </a:r>
                    </a:p>
                    <a:p>
                      <a:pPr lvl="0">
                        <a:buFont typeface="Arial" pitchFamily="34" charset="0"/>
                        <a:buChar char="•"/>
                      </a:pPr>
                      <a:r>
                        <a:rPr lang="en-US" sz="1800" kern="1200" dirty="0" smtClean="0">
                          <a:solidFill>
                            <a:schemeClr val="tx1"/>
                          </a:solidFill>
                          <a:latin typeface="Times New Roman" pitchFamily="18" charset="0"/>
                          <a:ea typeface="+mn-ea"/>
                          <a:cs typeface="Times New Roman" pitchFamily="18" charset="0"/>
                        </a:rPr>
                        <a:t>Health systems (</a:t>
                      </a:r>
                      <a:r>
                        <a:rPr lang="en-US" sz="1800" kern="1200" dirty="0" err="1" smtClean="0">
                          <a:solidFill>
                            <a:schemeClr val="tx1"/>
                          </a:solidFill>
                          <a:latin typeface="Times New Roman" pitchFamily="18" charset="0"/>
                          <a:ea typeface="+mn-ea"/>
                          <a:cs typeface="Times New Roman" pitchFamily="18" charset="0"/>
                        </a:rPr>
                        <a:t>eg</a:t>
                      </a:r>
                      <a:r>
                        <a:rPr lang="en-US" sz="1800" kern="1200" dirty="0" smtClean="0">
                          <a:solidFill>
                            <a:schemeClr val="tx1"/>
                          </a:solidFill>
                          <a:latin typeface="Times New Roman" pitchFamily="18" charset="0"/>
                          <a:ea typeface="+mn-ea"/>
                          <a:cs typeface="Times New Roman" pitchFamily="18" charset="0"/>
                        </a:rPr>
                        <a:t> health professional training and service delivery in antenatal, postnatal, infant and child/adolescent health care)</a:t>
                      </a:r>
                    </a:p>
                    <a:p>
                      <a:pPr>
                        <a:buFont typeface="Arial" pitchFamily="34" charset="0"/>
                        <a:buChar char="•"/>
                      </a:pPr>
                      <a:r>
                        <a:rPr lang="en-US" sz="1800" kern="1200" dirty="0" smtClean="0">
                          <a:solidFill>
                            <a:schemeClr val="tx1"/>
                          </a:solidFill>
                          <a:latin typeface="Times New Roman" pitchFamily="18" charset="0"/>
                          <a:ea typeface="+mn-ea"/>
                          <a:cs typeface="Times New Roman" pitchFamily="18" charset="0"/>
                        </a:rPr>
                        <a:t>“Street food” vending and its economic role</a:t>
                      </a:r>
                      <a:endParaRPr lang="en-US"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Autofit/>
          </a:bodyPr>
          <a:lstStyle/>
          <a:p>
            <a:r>
              <a:rPr lang="en-GB" sz="3500" b="1" dirty="0" smtClean="0">
                <a:solidFill>
                  <a:srgbClr val="C00000"/>
                </a:solidFill>
              </a:rPr>
              <a:t>Potential policies approaches and interventions to promote healthy eating</a:t>
            </a:r>
            <a:r>
              <a:rPr lang="en-US" sz="3000" dirty="0" smtClean="0"/>
              <a:t/>
            </a:r>
            <a:br>
              <a:rPr lang="en-US" sz="3000" dirty="0" smtClean="0"/>
            </a:br>
            <a:endParaRPr lang="en-US" sz="3000" dirty="0"/>
          </a:p>
        </p:txBody>
      </p:sp>
      <p:graphicFrame>
        <p:nvGraphicFramePr>
          <p:cNvPr id="4" name="Content Placeholder 3"/>
          <p:cNvGraphicFramePr>
            <a:graphicFrameLocks noGrp="1"/>
          </p:cNvGraphicFramePr>
          <p:nvPr>
            <p:ph idx="1"/>
          </p:nvPr>
        </p:nvGraphicFramePr>
        <p:xfrm>
          <a:off x="457200" y="1142984"/>
          <a:ext cx="8229600" cy="5502127"/>
        </p:xfrm>
        <a:graphic>
          <a:graphicData uri="http://schemas.openxmlformats.org/drawingml/2006/table">
            <a:tbl>
              <a:tblPr firstRow="1" bandRow="1">
                <a:tableStyleId>{2D5ABB26-0587-4C30-8999-92F81FD0307C}</a:tableStyleId>
              </a:tblPr>
              <a:tblGrid>
                <a:gridCol w="4114800"/>
                <a:gridCol w="4114800"/>
              </a:tblGrid>
              <a:tr h="522203">
                <a:tc>
                  <a:txBody>
                    <a:bodyPr/>
                    <a:lstStyle/>
                    <a:p>
                      <a:pPr marL="0" marR="0" algn="just">
                        <a:lnSpc>
                          <a:spcPct val="115000"/>
                        </a:lnSpc>
                        <a:spcBef>
                          <a:spcPts val="600"/>
                        </a:spcBef>
                        <a:spcAft>
                          <a:spcPts val="600"/>
                        </a:spcAft>
                      </a:pPr>
                      <a:r>
                        <a:rPr lang="en-GB" sz="1800" b="1">
                          <a:latin typeface="Times New Roman" pitchFamily="18" charset="0"/>
                          <a:ea typeface="Calibri"/>
                          <a:cs typeface="Times New Roman" pitchFamily="18" charset="0"/>
                        </a:rPr>
                        <a:t>Reduce unhelpful influences</a:t>
                      </a:r>
                      <a:endParaRPr lang="en-US" sz="1800">
                        <a:latin typeface="Times New Roman" pitchFamily="18" charset="0"/>
                        <a:ea typeface="Calibri"/>
                        <a:cs typeface="Times New Roman"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600"/>
                        </a:spcBef>
                        <a:spcAft>
                          <a:spcPts val="600"/>
                        </a:spcAft>
                      </a:pPr>
                      <a:r>
                        <a:rPr lang="en-GB" sz="1800" b="1" dirty="0">
                          <a:latin typeface="Times New Roman" pitchFamily="18" charset="0"/>
                          <a:ea typeface="Calibri"/>
                          <a:cs typeface="Times New Roman" pitchFamily="18" charset="0"/>
                        </a:rPr>
                        <a:t>Increase helpful influences</a:t>
                      </a:r>
                      <a:endParaRPr lang="en-US" sz="1800" dirty="0">
                        <a:latin typeface="Times New Roman" pitchFamily="18" charset="0"/>
                        <a:ea typeface="Calibri"/>
                        <a:cs typeface="Times New Roman"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64209">
                <a:tc>
                  <a:txBody>
                    <a:bodyPr/>
                    <a:lstStyle/>
                    <a:p>
                      <a:pPr>
                        <a:lnSpc>
                          <a:spcPct val="150000"/>
                        </a:lnSpc>
                      </a:pPr>
                      <a:r>
                        <a:rPr lang="en-GB" sz="1800" kern="1200" dirty="0" smtClean="0">
                          <a:solidFill>
                            <a:schemeClr val="tx1"/>
                          </a:solidFill>
                          <a:latin typeface="Times New Roman" pitchFamily="18" charset="0"/>
                          <a:ea typeface="+mn-ea"/>
                          <a:cs typeface="Times New Roman" pitchFamily="18" charset="0"/>
                        </a:rPr>
                        <a:t>Proposed Framework Convention on Nutrition</a:t>
                      </a:r>
                      <a:endParaRPr lang="en-US" sz="1800" kern="1200" dirty="0" smtClean="0">
                        <a:solidFill>
                          <a:schemeClr val="tx1"/>
                        </a:solidFill>
                        <a:latin typeface="Times New Roman" pitchFamily="18" charset="0"/>
                        <a:ea typeface="+mn-ea"/>
                        <a:cs typeface="Times New Roman" pitchFamily="18" charset="0"/>
                      </a:endParaRPr>
                    </a:p>
                    <a:p>
                      <a:pPr>
                        <a:lnSpc>
                          <a:spcPct val="150000"/>
                        </a:lnSpc>
                      </a:pPr>
                      <a:r>
                        <a:rPr lang="en-GB" sz="1800" kern="1200" dirty="0" smtClean="0">
                          <a:solidFill>
                            <a:schemeClr val="tx1"/>
                          </a:solidFill>
                          <a:latin typeface="Times New Roman" pitchFamily="18" charset="0"/>
                          <a:ea typeface="+mn-ea"/>
                          <a:cs typeface="Times New Roman" pitchFamily="18" charset="0"/>
                        </a:rPr>
                        <a:t>Look back provisions (</a:t>
                      </a:r>
                      <a:r>
                        <a:rPr lang="en-GB" sz="1800" kern="1200" dirty="0" err="1" smtClean="0">
                          <a:solidFill>
                            <a:schemeClr val="tx1"/>
                          </a:solidFill>
                          <a:latin typeface="Times New Roman" pitchFamily="18" charset="0"/>
                          <a:ea typeface="+mn-ea"/>
                          <a:cs typeface="Times New Roman" pitchFamily="18" charset="0"/>
                        </a:rPr>
                        <a:t>egset</a:t>
                      </a:r>
                      <a:r>
                        <a:rPr lang="en-GB" sz="1800" kern="1200" dirty="0" smtClean="0">
                          <a:solidFill>
                            <a:schemeClr val="tx1"/>
                          </a:solidFill>
                          <a:latin typeface="Times New Roman" pitchFamily="18" charset="0"/>
                          <a:ea typeface="+mn-ea"/>
                          <a:cs typeface="Times New Roman" pitchFamily="18" charset="0"/>
                        </a:rPr>
                        <a:t> targets for reductions in childhood obesity and fine industry if they don’t make it)</a:t>
                      </a:r>
                      <a:endParaRPr lang="en-US" sz="1800" kern="1200" dirty="0" smtClean="0">
                        <a:solidFill>
                          <a:schemeClr val="tx1"/>
                        </a:solidFill>
                        <a:latin typeface="Times New Roman" pitchFamily="18" charset="0"/>
                        <a:ea typeface="+mn-ea"/>
                        <a:cs typeface="Times New Roman" pitchFamily="18" charset="0"/>
                      </a:endParaRPr>
                    </a:p>
                    <a:p>
                      <a:pPr>
                        <a:lnSpc>
                          <a:spcPct val="150000"/>
                        </a:lnSpc>
                      </a:pPr>
                      <a:r>
                        <a:rPr lang="en-GB" sz="1800" kern="1200" dirty="0" smtClean="0">
                          <a:solidFill>
                            <a:schemeClr val="tx1"/>
                          </a:solidFill>
                          <a:latin typeface="Times New Roman" pitchFamily="18" charset="0"/>
                          <a:ea typeface="+mn-ea"/>
                          <a:cs typeface="Times New Roman" pitchFamily="18" charset="0"/>
                        </a:rPr>
                        <a:t>Mandatory Standards:</a:t>
                      </a:r>
                      <a:endParaRPr lang="en-US" sz="1800" kern="1200" dirty="0" smtClean="0">
                        <a:solidFill>
                          <a:schemeClr val="tx1"/>
                        </a:solidFill>
                        <a:latin typeface="Times New Roman" pitchFamily="18" charset="0"/>
                        <a:ea typeface="+mn-ea"/>
                        <a:cs typeface="Times New Roman" pitchFamily="18" charset="0"/>
                      </a:endParaRPr>
                    </a:p>
                    <a:p>
                      <a:pPr lvl="1">
                        <a:lnSpc>
                          <a:spcPct val="150000"/>
                        </a:lnSpc>
                        <a:buFont typeface="Arial" pitchFamily="34" charset="0"/>
                        <a:buChar char="•"/>
                      </a:pPr>
                      <a:r>
                        <a:rPr lang="en-GB" sz="1800" kern="1200" dirty="0" smtClean="0">
                          <a:solidFill>
                            <a:schemeClr val="tx1"/>
                          </a:solidFill>
                          <a:latin typeface="Times New Roman" pitchFamily="18" charset="0"/>
                          <a:ea typeface="+mn-ea"/>
                          <a:cs typeface="Times New Roman" pitchFamily="18" charset="0"/>
                        </a:rPr>
                        <a:t>Product formulation (</a:t>
                      </a:r>
                      <a:r>
                        <a:rPr lang="en-GB" sz="1800" kern="1200" dirty="0" err="1" smtClean="0">
                          <a:solidFill>
                            <a:schemeClr val="tx1"/>
                          </a:solidFill>
                          <a:latin typeface="Times New Roman" pitchFamily="18" charset="0"/>
                          <a:ea typeface="+mn-ea"/>
                          <a:cs typeface="Times New Roman" pitchFamily="18" charset="0"/>
                        </a:rPr>
                        <a:t>eg</a:t>
                      </a:r>
                      <a:r>
                        <a:rPr lang="en-GB" sz="1800" kern="1200" dirty="0" smtClean="0">
                          <a:solidFill>
                            <a:schemeClr val="tx1"/>
                          </a:solidFill>
                          <a:latin typeface="Times New Roman" pitchFamily="18" charset="0"/>
                          <a:ea typeface="+mn-ea"/>
                          <a:cs typeface="Times New Roman" pitchFamily="18" charset="0"/>
                        </a:rPr>
                        <a:t> reduced sugar, salt, fat)</a:t>
                      </a:r>
                      <a:endParaRPr lang="en-US" sz="1800" kern="1200" dirty="0" smtClean="0">
                        <a:solidFill>
                          <a:schemeClr val="tx1"/>
                        </a:solidFill>
                        <a:latin typeface="Times New Roman" pitchFamily="18" charset="0"/>
                        <a:ea typeface="+mn-ea"/>
                        <a:cs typeface="Times New Roman" pitchFamily="18" charset="0"/>
                      </a:endParaRPr>
                    </a:p>
                    <a:p>
                      <a:pPr lvl="1">
                        <a:lnSpc>
                          <a:spcPct val="150000"/>
                        </a:lnSpc>
                        <a:buFont typeface="Arial" pitchFamily="34" charset="0"/>
                        <a:buChar char="•"/>
                      </a:pPr>
                      <a:r>
                        <a:rPr lang="en-GB" sz="1800" kern="1200" dirty="0" smtClean="0">
                          <a:solidFill>
                            <a:schemeClr val="tx1"/>
                          </a:solidFill>
                          <a:latin typeface="Times New Roman" pitchFamily="18" charset="0"/>
                          <a:ea typeface="+mn-ea"/>
                          <a:cs typeface="Times New Roman" pitchFamily="18" charset="0"/>
                        </a:rPr>
                        <a:t>Pricing (</a:t>
                      </a:r>
                      <a:r>
                        <a:rPr lang="en-GB" sz="1800" kern="1200" dirty="0" err="1" smtClean="0">
                          <a:solidFill>
                            <a:schemeClr val="tx1"/>
                          </a:solidFill>
                          <a:latin typeface="Times New Roman" pitchFamily="18" charset="0"/>
                          <a:ea typeface="+mn-ea"/>
                          <a:cs typeface="Times New Roman" pitchFamily="18" charset="0"/>
                        </a:rPr>
                        <a:t>eg</a:t>
                      </a:r>
                      <a:r>
                        <a:rPr lang="en-GB" sz="1800" kern="1200" dirty="0" smtClean="0">
                          <a:solidFill>
                            <a:schemeClr val="tx1"/>
                          </a:solidFill>
                          <a:latin typeface="Times New Roman" pitchFamily="18" charset="0"/>
                          <a:ea typeface="+mn-ea"/>
                          <a:cs typeface="Times New Roman" pitchFamily="18" charset="0"/>
                        </a:rPr>
                        <a:t> price promotions on healthy options)</a:t>
                      </a:r>
                      <a:endParaRPr lang="en-US" sz="1800" kern="1200" dirty="0" smtClean="0">
                        <a:solidFill>
                          <a:schemeClr val="tx1"/>
                        </a:solidFill>
                        <a:latin typeface="Times New Roman" pitchFamily="18" charset="0"/>
                        <a:ea typeface="+mn-ea"/>
                        <a:cs typeface="Times New Roman" pitchFamily="18" charset="0"/>
                      </a:endParaRPr>
                    </a:p>
                    <a:p>
                      <a:pPr lvl="1">
                        <a:lnSpc>
                          <a:spcPct val="150000"/>
                        </a:lnSpc>
                        <a:buFont typeface="Arial" pitchFamily="34" charset="0"/>
                        <a:buChar char="•"/>
                      </a:pPr>
                      <a:r>
                        <a:rPr lang="en-GB" sz="1800" kern="1200" dirty="0" smtClean="0">
                          <a:solidFill>
                            <a:schemeClr val="tx1"/>
                          </a:solidFill>
                          <a:latin typeface="Times New Roman" pitchFamily="18" charset="0"/>
                          <a:ea typeface="+mn-ea"/>
                          <a:cs typeface="Times New Roman" pitchFamily="18" charset="0"/>
                        </a:rPr>
                        <a:t>Advertising and promotions</a:t>
                      </a:r>
                      <a:endParaRPr lang="en-US" sz="1800" kern="1200" dirty="0" smtClean="0">
                        <a:solidFill>
                          <a:schemeClr val="tx1"/>
                        </a:solidFill>
                        <a:latin typeface="Times New Roman" pitchFamily="18" charset="0"/>
                        <a:ea typeface="+mn-ea"/>
                        <a:cs typeface="Times New Roman" pitchFamily="18" charset="0"/>
                      </a:endParaRPr>
                    </a:p>
                    <a:p>
                      <a:pPr lvl="1">
                        <a:lnSpc>
                          <a:spcPct val="150000"/>
                        </a:lnSpc>
                        <a:buFont typeface="Arial" pitchFamily="34" charset="0"/>
                        <a:buChar char="•"/>
                      </a:pPr>
                      <a:r>
                        <a:rPr lang="en-GB" sz="1800" kern="1200" dirty="0" smtClean="0">
                          <a:solidFill>
                            <a:schemeClr val="tx1"/>
                          </a:solidFill>
                          <a:latin typeface="Times New Roman" pitchFamily="18" charset="0"/>
                          <a:ea typeface="+mn-ea"/>
                          <a:cs typeface="Times New Roman" pitchFamily="18" charset="0"/>
                        </a:rPr>
                        <a:t>Distributions (</a:t>
                      </a:r>
                      <a:r>
                        <a:rPr lang="en-GB" sz="1800" kern="1200" dirty="0" err="1" smtClean="0">
                          <a:solidFill>
                            <a:schemeClr val="tx1"/>
                          </a:solidFill>
                          <a:latin typeface="Times New Roman" pitchFamily="18" charset="0"/>
                          <a:ea typeface="+mn-ea"/>
                          <a:cs typeface="Times New Roman" pitchFamily="18" charset="0"/>
                        </a:rPr>
                        <a:t>egnot</a:t>
                      </a:r>
                      <a:r>
                        <a:rPr lang="en-GB" sz="1800" kern="1200" dirty="0" smtClean="0">
                          <a:solidFill>
                            <a:schemeClr val="tx1"/>
                          </a:solidFill>
                          <a:latin typeface="Times New Roman" pitchFamily="18" charset="0"/>
                          <a:ea typeface="+mn-ea"/>
                          <a:cs typeface="Times New Roman" pitchFamily="18" charset="0"/>
                        </a:rPr>
                        <a:t> in schools)</a:t>
                      </a:r>
                      <a:endParaRPr lang="en-US" sz="18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GB" sz="1800" kern="1200" dirty="0" smtClean="0">
                          <a:solidFill>
                            <a:schemeClr val="tx1"/>
                          </a:solidFill>
                          <a:latin typeface="Times New Roman" pitchFamily="18" charset="0"/>
                          <a:ea typeface="+mn-ea"/>
                          <a:cs typeface="Times New Roman" pitchFamily="18" charset="0"/>
                        </a:rPr>
                        <a:t>Marketing healthy options</a:t>
                      </a:r>
                      <a:endParaRPr lang="en-US" sz="1800" kern="1200" dirty="0" smtClean="0">
                        <a:solidFill>
                          <a:schemeClr val="tx1"/>
                        </a:solidFill>
                        <a:latin typeface="Times New Roman" pitchFamily="18" charset="0"/>
                        <a:ea typeface="+mn-ea"/>
                        <a:cs typeface="Times New Roman" pitchFamily="18" charset="0"/>
                      </a:endParaRPr>
                    </a:p>
                    <a:p>
                      <a:pPr>
                        <a:lnSpc>
                          <a:spcPct val="150000"/>
                        </a:lnSpc>
                      </a:pPr>
                      <a:r>
                        <a:rPr lang="en-GB" sz="1800" kern="1200" dirty="0" smtClean="0">
                          <a:solidFill>
                            <a:schemeClr val="tx1"/>
                          </a:solidFill>
                          <a:latin typeface="Times New Roman" pitchFamily="18" charset="0"/>
                          <a:ea typeface="+mn-ea"/>
                          <a:cs typeface="Times New Roman" pitchFamily="18" charset="0"/>
                        </a:rPr>
                        <a:t>Institutional meals standards</a:t>
                      </a:r>
                      <a:endParaRPr lang="en-US" sz="1800" kern="1200" dirty="0" smtClean="0">
                        <a:solidFill>
                          <a:schemeClr val="tx1"/>
                        </a:solidFill>
                        <a:latin typeface="Times New Roman" pitchFamily="18" charset="0"/>
                        <a:ea typeface="+mn-ea"/>
                        <a:cs typeface="Times New Roman" pitchFamily="18" charset="0"/>
                      </a:endParaRPr>
                    </a:p>
                    <a:p>
                      <a:pPr>
                        <a:lnSpc>
                          <a:spcPct val="150000"/>
                        </a:lnSpc>
                      </a:pPr>
                      <a:r>
                        <a:rPr lang="en-GB" sz="1800" kern="1200" dirty="0" smtClean="0">
                          <a:solidFill>
                            <a:schemeClr val="tx1"/>
                          </a:solidFill>
                          <a:latin typeface="Times New Roman" pitchFamily="18" charset="0"/>
                          <a:ea typeface="+mn-ea"/>
                          <a:cs typeface="Times New Roman" pitchFamily="18" charset="0"/>
                        </a:rPr>
                        <a:t>Social enterprises to support healthy eating</a:t>
                      </a:r>
                      <a:endParaRPr lang="en-US" sz="1800" kern="1200" dirty="0" smtClean="0">
                        <a:solidFill>
                          <a:schemeClr val="tx1"/>
                        </a:solidFill>
                        <a:latin typeface="Times New Roman" pitchFamily="18" charset="0"/>
                        <a:ea typeface="+mn-ea"/>
                        <a:cs typeface="Times New Roman" pitchFamily="18" charset="0"/>
                      </a:endParaRPr>
                    </a:p>
                    <a:p>
                      <a:pPr>
                        <a:lnSpc>
                          <a:spcPct val="150000"/>
                        </a:lnSpc>
                      </a:pPr>
                      <a:r>
                        <a:rPr lang="en-GB" sz="1800" kern="1200" dirty="0" smtClean="0">
                          <a:solidFill>
                            <a:schemeClr val="tx1"/>
                          </a:solidFill>
                          <a:latin typeface="Times New Roman" pitchFamily="18" charset="0"/>
                          <a:ea typeface="+mn-ea"/>
                          <a:cs typeface="Times New Roman" pitchFamily="18" charset="0"/>
                        </a:rPr>
                        <a:t>Health and media literacy interventions</a:t>
                      </a:r>
                      <a:endParaRPr lang="en-US" sz="1800" kern="1200" dirty="0" smtClean="0">
                        <a:solidFill>
                          <a:schemeClr val="tx1"/>
                        </a:solidFill>
                        <a:latin typeface="Times New Roman" pitchFamily="18" charset="0"/>
                        <a:ea typeface="+mn-ea"/>
                        <a:cs typeface="Times New Roman" pitchFamily="18" charset="0"/>
                      </a:endParaRPr>
                    </a:p>
                    <a:p>
                      <a:pPr>
                        <a:lnSpc>
                          <a:spcPct val="150000"/>
                        </a:lnSpc>
                      </a:pPr>
                      <a:r>
                        <a:rPr lang="en-GB" sz="1800" kern="1200" dirty="0" smtClean="0">
                          <a:solidFill>
                            <a:schemeClr val="tx1"/>
                          </a:solidFill>
                          <a:latin typeface="Times New Roman" pitchFamily="18" charset="0"/>
                          <a:ea typeface="+mn-ea"/>
                          <a:cs typeface="Times New Roman" pitchFamily="18" charset="0"/>
                        </a:rPr>
                        <a:t>Social marketing on healthy eating and activity</a:t>
                      </a:r>
                      <a:endParaRPr lang="en-US" sz="1800" kern="1200" dirty="0" smtClean="0">
                        <a:solidFill>
                          <a:schemeClr val="tx1"/>
                        </a:solidFill>
                        <a:latin typeface="Times New Roman" pitchFamily="18" charset="0"/>
                        <a:ea typeface="+mn-ea"/>
                        <a:cs typeface="Times New Roman" pitchFamily="18" charset="0"/>
                      </a:endParaRPr>
                    </a:p>
                    <a:p>
                      <a:pPr>
                        <a:lnSpc>
                          <a:spcPct val="150000"/>
                        </a:lnSpc>
                      </a:pPr>
                      <a:r>
                        <a:rPr lang="en-GB" sz="1800" kern="1200" dirty="0" smtClean="0">
                          <a:solidFill>
                            <a:schemeClr val="tx1"/>
                          </a:solidFill>
                          <a:latin typeface="Times New Roman" pitchFamily="18" charset="0"/>
                          <a:ea typeface="+mn-ea"/>
                          <a:cs typeface="Times New Roman" pitchFamily="18" charset="0"/>
                        </a:rPr>
                        <a:t>Training of healthcare and childcare professionals</a:t>
                      </a:r>
                      <a:endParaRPr lang="en-US" sz="18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91" name="Rectangle 7"/>
          <p:cNvSpPr>
            <a:spLocks noChangeArrowheads="1"/>
          </p:cNvSpPr>
          <p:nvPr/>
        </p:nvSpPr>
        <p:spPr bwMode="auto">
          <a:xfrm>
            <a:off x="0" y="4816295"/>
            <a:ext cx="9144000" cy="2041706"/>
          </a:xfrm>
          <a:prstGeom prst="rect">
            <a:avLst/>
          </a:prstGeom>
          <a:solidFill>
            <a:srgbClr val="1E7FB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en-GB" dirty="0"/>
          </a:p>
        </p:txBody>
      </p:sp>
      <p:pic>
        <p:nvPicPr>
          <p:cNvPr id="246789" name="Picture 5" descr="WHO-EN-white-H"/>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76955" y="5059629"/>
            <a:ext cx="3788733" cy="1235390"/>
          </a:xfrm>
          <a:prstGeom prst="rect">
            <a:avLst/>
          </a:prstGeom>
          <a:noFill/>
          <a:extLst>
            <a:ext uri="{909E8E84-426E-40DD-AFC4-6F175D3DCCD1}">
              <a14:hiddenFill xmlns="" xmlns:a14="http://schemas.microsoft.com/office/drawing/2010/main">
                <a:solidFill>
                  <a:srgbClr val="FFFFFF"/>
                </a:solidFill>
              </a14:hiddenFill>
            </a:ext>
          </a:extLst>
        </p:spPr>
      </p:pic>
      <p:sp>
        <p:nvSpPr>
          <p:cNvPr id="246792" name="Rectangle 8"/>
          <p:cNvSpPr>
            <a:spLocks noChangeArrowheads="1"/>
          </p:cNvSpPr>
          <p:nvPr/>
        </p:nvSpPr>
        <p:spPr bwMode="auto">
          <a:xfrm>
            <a:off x="550335" y="537194"/>
            <a:ext cx="7810952" cy="3232984"/>
          </a:xfrm>
          <a:prstGeom prst="rect">
            <a:avLst/>
          </a:prstGeom>
          <a:noFill/>
          <a:ln>
            <a:noFill/>
          </a:ln>
          <a:effectLst>
            <a:outerShdw dist="28398" dir="3806097" algn="ctr" rotWithShape="0">
              <a:srgbClr val="000066"/>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defTabSz="914179"/>
            <a:endParaRPr lang="en-GB" sz="4400" dirty="0" smtClean="0">
              <a:latin typeface="Times New Roman" pitchFamily="18" charset="0"/>
              <a:cs typeface="Times New Roman" pitchFamily="18" charset="0"/>
            </a:endParaRPr>
          </a:p>
          <a:p>
            <a:pPr defTabSz="914179"/>
            <a:endParaRPr lang="en-GB" sz="4400" dirty="0" smtClean="0">
              <a:latin typeface="Times New Roman" pitchFamily="18" charset="0"/>
              <a:cs typeface="Times New Roman" pitchFamily="18" charset="0"/>
            </a:endParaRPr>
          </a:p>
          <a:p>
            <a:pPr defTabSz="914179"/>
            <a:endParaRPr lang="en-GB" sz="4400" dirty="0">
              <a:latin typeface="Times New Roman" pitchFamily="18" charset="0"/>
              <a:cs typeface="Times New Roman" pitchFamily="18" charset="0"/>
            </a:endParaRPr>
          </a:p>
          <a:p>
            <a:pPr defTabSz="914179"/>
            <a:endParaRPr lang="en-GB" sz="4400" dirty="0" smtClean="0">
              <a:latin typeface="Times New Roman" pitchFamily="18" charset="0"/>
              <a:cs typeface="Times New Roman" pitchFamily="18" charset="0"/>
            </a:endParaRPr>
          </a:p>
          <a:p>
            <a:pPr defTabSz="914179"/>
            <a:endParaRPr lang="en-GB" sz="4400" dirty="0">
              <a:latin typeface="Times New Roman" pitchFamily="18" charset="0"/>
              <a:cs typeface="Times New Roman" pitchFamily="18" charset="0"/>
            </a:endParaRPr>
          </a:p>
          <a:p>
            <a:pPr defTabSz="914179"/>
            <a:endParaRPr lang="en-GB" sz="4400" dirty="0" smtClean="0">
              <a:latin typeface="Times New Roman" pitchFamily="18" charset="0"/>
              <a:cs typeface="Times New Roman" pitchFamily="18" charset="0"/>
            </a:endParaRPr>
          </a:p>
          <a:p>
            <a:pPr defTabSz="914179"/>
            <a:r>
              <a:rPr lang="en-GB" sz="4400" dirty="0" smtClean="0">
                <a:latin typeface="Times New Roman" pitchFamily="18" charset="0"/>
                <a:cs typeface="Times New Roman" pitchFamily="18" charset="0"/>
              </a:rPr>
              <a:t>Report of the second meeting of the Ad hoc Working Group on Science and Evidence</a:t>
            </a:r>
          </a:p>
          <a:p>
            <a:pPr defTabSz="914179"/>
            <a:endParaRPr lang="en-GB" sz="2100" i="1" dirty="0" smtClean="0">
              <a:latin typeface="Times New Roman" pitchFamily="18" charset="0"/>
              <a:cs typeface="Times New Roman" pitchFamily="18" charset="0"/>
            </a:endParaRPr>
          </a:p>
          <a:p>
            <a:pPr defTabSz="914179"/>
            <a:r>
              <a:rPr lang="en-GB" sz="2500" b="1" dirty="0" smtClean="0">
                <a:solidFill>
                  <a:srgbClr val="FF0000"/>
                </a:solidFill>
                <a:latin typeface="Times New Roman" pitchFamily="18" charset="0"/>
                <a:cs typeface="Times New Roman" pitchFamily="18" charset="0"/>
              </a:rPr>
              <a:t>Geneva</a:t>
            </a:r>
            <a:r>
              <a:rPr lang="en-GB" sz="2500" b="1" dirty="0" smtClean="0">
                <a:solidFill>
                  <a:srgbClr val="FF0000"/>
                </a:solidFill>
                <a:latin typeface="Times New Roman" pitchFamily="18" charset="0"/>
                <a:cs typeface="Times New Roman" pitchFamily="18" charset="0"/>
              </a:rPr>
              <a:t>, 15-17 December 2014</a:t>
            </a:r>
            <a:endParaRPr lang="en-GB" sz="2500" b="1" dirty="0">
              <a:solidFill>
                <a:srgbClr val="FF0000"/>
              </a:solidFill>
              <a:latin typeface="Times New Roman" pitchFamily="18" charset="0"/>
              <a:cs typeface="Times New Roman" pitchFamily="18" charset="0"/>
            </a:endParaRPr>
          </a:p>
          <a:p>
            <a:pPr defTabSz="914179"/>
            <a:endParaRPr lang="en-GB" sz="2100" i="1" dirty="0" smtClean="0">
              <a:latin typeface="Times New Roman" pitchFamily="18" charset="0"/>
              <a:cs typeface="Times New Roman" pitchFamily="18" charset="0"/>
            </a:endParaRPr>
          </a:p>
          <a:p>
            <a:pPr defTabSz="914179"/>
            <a:endParaRPr lang="en-GB" sz="2100" i="1" dirty="0">
              <a:latin typeface="Times New Roman" pitchFamily="18" charset="0"/>
              <a:cs typeface="Times New Roman" pitchFamily="18" charset="0"/>
            </a:endParaRPr>
          </a:p>
          <a:p>
            <a:pPr defTabSz="914179"/>
            <a:endParaRPr lang="en-GB" sz="2100" i="1" dirty="0">
              <a:latin typeface="Times New Roman" pitchFamily="18" charset="0"/>
              <a:cs typeface="Times New Roman" pitchFamily="18" charset="0"/>
            </a:endParaRPr>
          </a:p>
          <a:p>
            <a:pPr defTabSz="914179"/>
            <a:endParaRPr lang="en-GB" i="1" dirty="0" smtClean="0">
              <a:latin typeface="Times New Roman" pitchFamily="18" charset="0"/>
              <a:cs typeface="Times New Roman" pitchFamily="18" charset="0"/>
            </a:endParaRPr>
          </a:p>
          <a:p>
            <a:pPr defTabSz="914179"/>
            <a:endParaRPr lang="en-GB" i="1" dirty="0" smtClean="0">
              <a:latin typeface="Times New Roman" pitchFamily="18" charset="0"/>
              <a:cs typeface="Times New Roman" pitchFamily="18" charset="0"/>
            </a:endParaRPr>
          </a:p>
          <a:p>
            <a:pPr defTabSz="914179"/>
            <a:endParaRPr lang="en-GB" i="1" dirty="0">
              <a:latin typeface="Times New Roman" pitchFamily="18" charset="0"/>
              <a:cs typeface="Times New Roman" pitchFamily="18" charset="0"/>
            </a:endParaRPr>
          </a:p>
          <a:p>
            <a:pPr defTabSz="914179"/>
            <a:endParaRPr lang="en-GB" i="1" dirty="0" smtClean="0">
              <a:latin typeface="Times New Roman" pitchFamily="18" charset="0"/>
              <a:cs typeface="Times New Roman" pitchFamily="18" charset="0"/>
            </a:endParaRPr>
          </a:p>
          <a:p>
            <a:pPr defTabSz="914179"/>
            <a:r>
              <a:rPr lang="en-GB" sz="1400" i="1" dirty="0" smtClean="0">
                <a:solidFill>
                  <a:schemeClr val="bg1"/>
                </a:solidFill>
                <a:latin typeface="Times New Roman" pitchFamily="18" charset="0"/>
                <a:cs typeface="Times New Roman" pitchFamily="18" charset="0"/>
              </a:rPr>
              <a:t>Professor Mark Hanson (co-Chair)</a:t>
            </a:r>
            <a:endParaRPr lang="en-GB" sz="1400" i="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GB" sz="4500" b="1" dirty="0" smtClean="0">
                <a:solidFill>
                  <a:srgbClr val="C00000"/>
                </a:solidFill>
              </a:rPr>
              <a:t>Background</a:t>
            </a:r>
          </a:p>
        </p:txBody>
      </p:sp>
      <p:sp>
        <p:nvSpPr>
          <p:cNvPr id="3" name="Content Placeholder 2"/>
          <p:cNvSpPr>
            <a:spLocks noGrp="1"/>
          </p:cNvSpPr>
          <p:nvPr>
            <p:ph idx="1"/>
          </p:nvPr>
        </p:nvSpPr>
        <p:spPr>
          <a:xfrm>
            <a:off x="257207" y="1286925"/>
            <a:ext cx="8714179" cy="5285347"/>
          </a:xfrm>
        </p:spPr>
        <p:txBody>
          <a:bodyPr>
            <a:normAutofit/>
          </a:bodyPr>
          <a:lstStyle/>
          <a:p>
            <a:r>
              <a:rPr lang="en-GB" sz="2300" dirty="0" smtClean="0"/>
              <a:t>Life-course studies suggest that interventions in early life (even before conception) likely to have greatest positive sustained effects.</a:t>
            </a:r>
          </a:p>
          <a:p>
            <a:r>
              <a:rPr lang="en-GB" sz="2300" dirty="0" smtClean="0"/>
              <a:t>Obesity risk is passed across generations, affecting children before they are able to make conscious choices about diet/ behaviour</a:t>
            </a:r>
          </a:p>
          <a:p>
            <a:pPr lvl="1"/>
            <a:r>
              <a:rPr lang="en-GB" sz="2300" dirty="0" smtClean="0"/>
              <a:t>“mismatch” of </a:t>
            </a:r>
            <a:r>
              <a:rPr lang="en-GB" sz="2300" dirty="0" err="1" smtClean="0"/>
              <a:t>undernutriton</a:t>
            </a:r>
            <a:r>
              <a:rPr lang="en-GB" sz="2300" dirty="0" smtClean="0"/>
              <a:t> in fetal and early childhood, followed by </a:t>
            </a:r>
            <a:r>
              <a:rPr lang="en-GB" sz="2300" dirty="0" err="1" smtClean="0"/>
              <a:t>overnutrition</a:t>
            </a:r>
            <a:r>
              <a:rPr lang="en-GB" sz="2300" dirty="0" smtClean="0"/>
              <a:t> and sedentary lifestyle later</a:t>
            </a:r>
          </a:p>
          <a:p>
            <a:pPr lvl="1"/>
            <a:r>
              <a:rPr lang="en-GB" sz="2300" dirty="0" smtClean="0"/>
              <a:t>Maternal obesity, </a:t>
            </a:r>
            <a:r>
              <a:rPr lang="en-GB" sz="2300" dirty="0" err="1" smtClean="0"/>
              <a:t>overnutrition</a:t>
            </a:r>
            <a:r>
              <a:rPr lang="en-GB" sz="2300" dirty="0" smtClean="0"/>
              <a:t> and pre-existing diabetes/ GDM pass risk to next generation</a:t>
            </a:r>
          </a:p>
          <a:p>
            <a:pPr lvl="1"/>
            <a:r>
              <a:rPr lang="en-GB" sz="2300" dirty="0" smtClean="0"/>
              <a:t>Two pathways can operate simultaneously in some populations</a:t>
            </a:r>
          </a:p>
          <a:p>
            <a:r>
              <a:rPr lang="en-GB" sz="2300" dirty="0" smtClean="0"/>
              <a:t>Many children not currently defined as obese by BMI for age may nonetheless be on a pathway to obesity.</a:t>
            </a:r>
          </a:p>
          <a:p>
            <a:r>
              <a:rPr lang="en-GB" sz="2300" dirty="0" smtClean="0"/>
              <a:t>Overweight and obesity are becoming social norms</a:t>
            </a:r>
          </a:p>
          <a:p>
            <a:endParaRPr lang="en-GB" sz="2300" dirty="0"/>
          </a:p>
        </p:txBody>
      </p:sp>
    </p:spTree>
    <p:extLst>
      <p:ext uri="{BB962C8B-B14F-4D97-AF65-F5344CB8AC3E}">
        <p14:creationId xmlns="" xmlns:p14="http://schemas.microsoft.com/office/powerpoint/2010/main" val="3024557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868346"/>
          </a:xfrm>
        </p:spPr>
        <p:txBody>
          <a:bodyPr>
            <a:normAutofit/>
          </a:bodyPr>
          <a:lstStyle/>
          <a:p>
            <a:r>
              <a:rPr lang="en-GB" sz="4500" b="1" dirty="0" smtClean="0">
                <a:solidFill>
                  <a:srgbClr val="C00000"/>
                </a:solidFill>
              </a:rPr>
              <a:t>Summary of evidence: rationale</a:t>
            </a:r>
          </a:p>
        </p:txBody>
      </p:sp>
      <p:sp>
        <p:nvSpPr>
          <p:cNvPr id="3" name="Content Placeholder 2"/>
          <p:cNvSpPr>
            <a:spLocks noGrp="1"/>
          </p:cNvSpPr>
          <p:nvPr>
            <p:ph idx="1"/>
          </p:nvPr>
        </p:nvSpPr>
        <p:spPr>
          <a:xfrm>
            <a:off x="228058" y="1277146"/>
            <a:ext cx="8666165" cy="5295126"/>
          </a:xfrm>
        </p:spPr>
        <p:txBody>
          <a:bodyPr>
            <a:normAutofit fontScale="92500" lnSpcReduction="20000"/>
          </a:bodyPr>
          <a:lstStyle/>
          <a:p>
            <a:r>
              <a:rPr lang="en-GB" dirty="0" smtClean="0"/>
              <a:t>Childhood and adulthood consequences of childhood obesity </a:t>
            </a:r>
            <a:r>
              <a:rPr lang="en-GB" dirty="0"/>
              <a:t>:</a:t>
            </a:r>
            <a:endParaRPr lang="en-GB" dirty="0" smtClean="0"/>
          </a:p>
          <a:p>
            <a:pPr lvl="1"/>
            <a:r>
              <a:rPr lang="en-GB" dirty="0" smtClean="0"/>
              <a:t>Delayed motor development during infancy</a:t>
            </a:r>
          </a:p>
          <a:p>
            <a:pPr lvl="1"/>
            <a:r>
              <a:rPr lang="en-GB" dirty="0" smtClean="0"/>
              <a:t>Cardio-metabolic risks (dyslipidaemia, high blood pressure, insulin resistance, glucose intolerance)</a:t>
            </a:r>
          </a:p>
          <a:p>
            <a:pPr lvl="1"/>
            <a:r>
              <a:rPr lang="en-GB" dirty="0" smtClean="0"/>
              <a:t>Minor and major orthopaedic complications</a:t>
            </a:r>
          </a:p>
          <a:p>
            <a:pPr lvl="1"/>
            <a:r>
              <a:rPr lang="en-GB" dirty="0" smtClean="0"/>
              <a:t>Non-alcoholic fatty liver</a:t>
            </a:r>
          </a:p>
          <a:p>
            <a:pPr lvl="1"/>
            <a:r>
              <a:rPr lang="en-GB" dirty="0" smtClean="0"/>
              <a:t>Obstructive sleep apnoea</a:t>
            </a:r>
          </a:p>
          <a:p>
            <a:pPr lvl="1"/>
            <a:r>
              <a:rPr lang="en-GB" dirty="0" smtClean="0"/>
              <a:t>Range of psychosocial complications</a:t>
            </a:r>
          </a:p>
          <a:p>
            <a:pPr lvl="1"/>
            <a:r>
              <a:rPr lang="en-GB" dirty="0" smtClean="0"/>
              <a:t>Type-2 diabetes</a:t>
            </a:r>
          </a:p>
          <a:p>
            <a:r>
              <a:rPr lang="en-GB" dirty="0" smtClean="0"/>
              <a:t>Consistent increased risk of children affected by overweight or obesity becoming adults with overweight or obesity, with NCD risks</a:t>
            </a:r>
            <a:endParaRPr lang="en-GB" dirty="0"/>
          </a:p>
        </p:txBody>
      </p:sp>
    </p:spTree>
    <p:extLst>
      <p:ext uri="{BB962C8B-B14F-4D97-AF65-F5344CB8AC3E}">
        <p14:creationId xmlns="" xmlns:p14="http://schemas.microsoft.com/office/powerpoint/2010/main" val="3806197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8596" y="357166"/>
            <a:ext cx="8358246" cy="6143668"/>
          </a:xfrm>
        </p:spPr>
        <p:txBody>
          <a:bodyPr>
            <a:normAutofit/>
          </a:bodyPr>
          <a:lstStyle/>
          <a:p>
            <a:pPr rtl="1"/>
            <a:endParaRPr lang="fa-IR" sz="3000" dirty="0" smtClean="0">
              <a:solidFill>
                <a:srgbClr val="C00000"/>
              </a:solidFill>
              <a:effectLst>
                <a:outerShdw blurRad="38100" dist="38100" dir="2700000" algn="tl">
                  <a:srgbClr val="000000">
                    <a:alpha val="43137"/>
                  </a:srgbClr>
                </a:outerShdw>
              </a:effectLst>
              <a:cs typeface="A  Mitra_1 (MRT)" pitchFamily="2" charset="-78"/>
            </a:endParaRPr>
          </a:p>
          <a:p>
            <a:pPr rtl="1"/>
            <a:r>
              <a:rPr lang="fa-IR" sz="6500" dirty="0" smtClean="0">
                <a:solidFill>
                  <a:srgbClr val="C00000"/>
                </a:solidFill>
                <a:effectLst>
                  <a:outerShdw blurRad="38100" dist="38100" dir="2700000" algn="tl">
                    <a:srgbClr val="000000">
                      <a:alpha val="43137"/>
                    </a:srgbClr>
                  </a:outerShdw>
                </a:effectLst>
                <a:cs typeface="Titr Mazar" pitchFamily="2" charset="-78"/>
              </a:rPr>
              <a:t>حذف چاقی کودکان</a:t>
            </a:r>
            <a:endParaRPr lang="fa-IR" sz="6500" dirty="0" smtClean="0">
              <a:solidFill>
                <a:srgbClr val="C00000"/>
              </a:solidFill>
              <a:effectLst>
                <a:outerShdw blurRad="38100" dist="38100" dir="2700000" algn="tl">
                  <a:srgbClr val="000000">
                    <a:alpha val="43137"/>
                  </a:srgbClr>
                </a:outerShdw>
              </a:effectLst>
              <a:cs typeface="Titr Mazar" pitchFamily="2" charset="-78"/>
            </a:endParaRPr>
          </a:p>
          <a:p>
            <a:pPr rtl="1"/>
            <a:endParaRPr lang="fa-IR" sz="4500" dirty="0" smtClean="0">
              <a:solidFill>
                <a:srgbClr val="7030A0"/>
              </a:solidFill>
              <a:effectLst>
                <a:outerShdw blurRad="38100" dist="38100" dir="2700000" algn="tl">
                  <a:srgbClr val="000000">
                    <a:alpha val="43137"/>
                  </a:srgbClr>
                </a:outerShdw>
              </a:effectLst>
              <a:cs typeface="A  Mitra_1 (MRT)" pitchFamily="2" charset="-78"/>
            </a:endParaRPr>
          </a:p>
          <a:p>
            <a:pPr rtl="1"/>
            <a:r>
              <a:rPr lang="fa-IR" sz="4300" dirty="0" smtClean="0">
                <a:solidFill>
                  <a:srgbClr val="0070C0"/>
                </a:solidFill>
                <a:effectLst>
                  <a:outerShdw blurRad="38100" dist="38100" dir="2700000" algn="tl">
                    <a:srgbClr val="000000">
                      <a:alpha val="43137"/>
                    </a:srgbClr>
                  </a:outerShdw>
                </a:effectLst>
                <a:cs typeface="A  Mitra_1 (MRT)" pitchFamily="2" charset="-78"/>
              </a:rPr>
              <a:t>دکتر فریدون عزیزی</a:t>
            </a:r>
          </a:p>
          <a:p>
            <a:pPr rtl="1"/>
            <a:endParaRPr lang="en-US" dirty="0" smtClean="0">
              <a:solidFill>
                <a:srgbClr val="0070C0"/>
              </a:solidFill>
              <a:effectLst>
                <a:outerShdw blurRad="38100" dist="38100" dir="2700000" algn="tl">
                  <a:srgbClr val="000000">
                    <a:alpha val="43137"/>
                  </a:srgbClr>
                </a:outerShdw>
              </a:effectLst>
              <a:cs typeface="A  Mitra_1 (MRT)" pitchFamily="2" charset="-78"/>
            </a:endParaRPr>
          </a:p>
          <a:p>
            <a:pPr rtl="1"/>
            <a:r>
              <a:rPr lang="fa-IR" sz="2500" dirty="0" smtClean="0">
                <a:solidFill>
                  <a:srgbClr val="7030A0"/>
                </a:solidFill>
                <a:effectLst>
                  <a:outerShdw blurRad="38100" dist="38100" dir="2700000" algn="tl">
                    <a:srgbClr val="000000">
                      <a:alpha val="43137"/>
                    </a:srgbClr>
                  </a:outerShdw>
                </a:effectLst>
                <a:cs typeface="A  Mitra_1 (MRT)" pitchFamily="2" charset="-78"/>
              </a:rPr>
              <a:t>پژوهشکده </a:t>
            </a:r>
            <a:r>
              <a:rPr lang="fa-IR" sz="2500" dirty="0" smtClean="0">
                <a:solidFill>
                  <a:srgbClr val="7030A0"/>
                </a:solidFill>
                <a:effectLst>
                  <a:outerShdw blurRad="38100" dist="38100" dir="2700000" algn="tl">
                    <a:srgbClr val="000000">
                      <a:alpha val="43137"/>
                    </a:srgbClr>
                  </a:outerShdw>
                </a:effectLst>
                <a:cs typeface="A  Mitra_1 (MRT)" pitchFamily="2" charset="-78"/>
              </a:rPr>
              <a:t>علوم غدد درون ریز و متابولیسم</a:t>
            </a:r>
          </a:p>
          <a:p>
            <a:pPr rtl="1"/>
            <a:r>
              <a:rPr lang="fa-IR" sz="2200" dirty="0" smtClean="0">
                <a:solidFill>
                  <a:srgbClr val="7030A0"/>
                </a:solidFill>
                <a:effectLst>
                  <a:outerShdw blurRad="38100" dist="38100" dir="2700000" algn="tl">
                    <a:srgbClr val="000000">
                      <a:alpha val="43137"/>
                    </a:srgbClr>
                  </a:outerShdw>
                </a:effectLst>
                <a:cs typeface="A  Mitra_1 (MRT)" pitchFamily="2" charset="-78"/>
              </a:rPr>
              <a:t>دانشگاه علوم پزشکی شهید بهشتی </a:t>
            </a:r>
            <a:endParaRPr lang="fa-IR" sz="2200" dirty="0" smtClean="0">
              <a:solidFill>
                <a:srgbClr val="7030A0"/>
              </a:solidFill>
              <a:effectLst>
                <a:outerShdw blurRad="38100" dist="38100" dir="2700000" algn="tl">
                  <a:srgbClr val="000000">
                    <a:alpha val="43137"/>
                  </a:srgbClr>
                </a:outerShdw>
              </a:effectLst>
              <a:cs typeface="A  Mitra_1 (MRT)" pitchFamily="2" charset="-78"/>
            </a:endParaRPr>
          </a:p>
          <a:p>
            <a:pPr rtl="1"/>
            <a:endParaRPr lang="en-US" sz="2200" dirty="0" smtClean="0">
              <a:solidFill>
                <a:srgbClr val="7030A0"/>
              </a:solidFill>
              <a:effectLst>
                <a:outerShdw blurRad="38100" dist="38100" dir="2700000" algn="tl">
                  <a:srgbClr val="000000">
                    <a:alpha val="43137"/>
                  </a:srgbClr>
                </a:outerShdw>
              </a:effectLst>
              <a:cs typeface="A  Mitra_1 (MRT)" pitchFamily="2" charset="-78"/>
            </a:endParaRPr>
          </a:p>
          <a:p>
            <a:pPr rtl="1"/>
            <a:endParaRPr lang="fa-IR" dirty="0" smtClean="0">
              <a:solidFill>
                <a:srgbClr val="0070C0"/>
              </a:solidFill>
              <a:effectLst>
                <a:outerShdw blurRad="38100" dist="38100" dir="2700000" algn="tl">
                  <a:srgbClr val="000000">
                    <a:alpha val="43137"/>
                  </a:srgbClr>
                </a:outerShdw>
              </a:effectLst>
              <a:cs typeface="A  Mitra_1 (MRT)" pitchFamily="2" charset="-78"/>
            </a:endParaRPr>
          </a:p>
          <a:p>
            <a:pPr rtl="1"/>
            <a:endParaRPr lang="fa-IR" sz="4500" dirty="0" smtClean="0">
              <a:solidFill>
                <a:srgbClr val="7030A0"/>
              </a:solidFill>
              <a:effectLst>
                <a:outerShdw blurRad="38100" dist="38100" dir="2700000" algn="tl">
                  <a:srgbClr val="000000">
                    <a:alpha val="43137"/>
                  </a:srgbClr>
                </a:outerShdw>
              </a:effectLst>
              <a:cs typeface="A  Mitra_1 (MRT)"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868346"/>
          </a:xfrm>
        </p:spPr>
        <p:txBody>
          <a:bodyPr>
            <a:normAutofit/>
          </a:bodyPr>
          <a:lstStyle/>
          <a:p>
            <a:r>
              <a:rPr lang="en-GB" sz="4500" b="1" dirty="0" smtClean="0">
                <a:solidFill>
                  <a:srgbClr val="C00000"/>
                </a:solidFill>
              </a:rPr>
              <a:t>Summary of evidence: rationale</a:t>
            </a:r>
            <a:endParaRPr lang="en-GB" sz="4500" b="1" dirty="0">
              <a:solidFill>
                <a:srgbClr val="C00000"/>
              </a:solidFill>
            </a:endParaRPr>
          </a:p>
        </p:txBody>
      </p:sp>
      <p:sp>
        <p:nvSpPr>
          <p:cNvPr id="3" name="Content Placeholder 2"/>
          <p:cNvSpPr>
            <a:spLocks noGrp="1"/>
          </p:cNvSpPr>
          <p:nvPr>
            <p:ph idx="1"/>
          </p:nvPr>
        </p:nvSpPr>
        <p:spPr>
          <a:xfrm>
            <a:off x="228058" y="1233951"/>
            <a:ext cx="8666165" cy="5409759"/>
          </a:xfrm>
        </p:spPr>
        <p:txBody>
          <a:bodyPr>
            <a:normAutofit/>
          </a:bodyPr>
          <a:lstStyle/>
          <a:p>
            <a:r>
              <a:rPr lang="en-GB" dirty="0" smtClean="0"/>
              <a:t>Literature on economic consequences of childhood obesity scarce compared with the economic burden of adult obesity, but</a:t>
            </a:r>
          </a:p>
          <a:p>
            <a:pPr lvl="1"/>
            <a:r>
              <a:rPr lang="en-GB" dirty="0" smtClean="0"/>
              <a:t>Emerging evidence on life-time health costs, such as early onset of adult diseases and tracking of obesity into adulthood</a:t>
            </a:r>
          </a:p>
          <a:p>
            <a:pPr lvl="1"/>
            <a:r>
              <a:rPr lang="en-GB" dirty="0" smtClean="0"/>
              <a:t>Early onset of obesity and chronic diseases impair individual life-time education and labour-market outcomes</a:t>
            </a:r>
          </a:p>
          <a:p>
            <a:pPr lvl="1"/>
            <a:r>
              <a:rPr lang="en-GB" dirty="0" smtClean="0"/>
              <a:t>Place a long-term burden on health care systems, employer and society</a:t>
            </a:r>
          </a:p>
        </p:txBody>
      </p:sp>
    </p:spTree>
    <p:extLst>
      <p:ext uri="{BB962C8B-B14F-4D97-AF65-F5344CB8AC3E}">
        <p14:creationId xmlns="" xmlns:p14="http://schemas.microsoft.com/office/powerpoint/2010/main" val="2200780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796908"/>
          </a:xfrm>
        </p:spPr>
        <p:txBody>
          <a:bodyPr>
            <a:normAutofit/>
          </a:bodyPr>
          <a:lstStyle/>
          <a:p>
            <a:r>
              <a:rPr lang="en-GB" sz="4500" b="1" dirty="0" smtClean="0">
                <a:solidFill>
                  <a:srgbClr val="C00000"/>
                </a:solidFill>
              </a:rPr>
              <a:t>Summary of evidence: rationale</a:t>
            </a:r>
          </a:p>
        </p:txBody>
      </p:sp>
      <p:sp>
        <p:nvSpPr>
          <p:cNvPr id="3" name="Content Placeholder 2"/>
          <p:cNvSpPr>
            <a:spLocks noGrp="1"/>
          </p:cNvSpPr>
          <p:nvPr>
            <p:ph idx="1"/>
          </p:nvPr>
        </p:nvSpPr>
        <p:spPr>
          <a:xfrm>
            <a:off x="211768" y="1303064"/>
            <a:ext cx="8666165" cy="5126332"/>
          </a:xfrm>
        </p:spPr>
        <p:txBody>
          <a:bodyPr>
            <a:normAutofit fontScale="85000" lnSpcReduction="20000"/>
          </a:bodyPr>
          <a:lstStyle/>
          <a:p>
            <a:r>
              <a:rPr lang="en-GB" dirty="0" smtClean="0"/>
              <a:t>In HICs children in ethnic minority populations, including migrants and first-nation children, are at increased risk of obesity</a:t>
            </a:r>
          </a:p>
          <a:p>
            <a:pPr lvl="1"/>
            <a:r>
              <a:rPr lang="en-GB" dirty="0" smtClean="0"/>
              <a:t>Adaptation/mismatch to new/different environment and lifestyle,</a:t>
            </a:r>
          </a:p>
          <a:p>
            <a:pPr lvl="1"/>
            <a:r>
              <a:rPr lang="en-GB" dirty="0" smtClean="0"/>
              <a:t>social norms re </a:t>
            </a:r>
            <a:r>
              <a:rPr lang="en-GB" dirty="0"/>
              <a:t>eating/feeding, movement and sleep behaviours, and body </a:t>
            </a:r>
            <a:r>
              <a:rPr lang="en-GB" dirty="0" smtClean="0"/>
              <a:t>image</a:t>
            </a:r>
          </a:p>
          <a:p>
            <a:r>
              <a:rPr lang="en-GB" dirty="0" smtClean="0"/>
              <a:t>In LMICs highest rates of obesity found in children of higher socio-economic status</a:t>
            </a:r>
          </a:p>
          <a:p>
            <a:pPr lvl="1"/>
            <a:r>
              <a:rPr lang="en-GB" dirty="0" smtClean="0"/>
              <a:t>Mismatch – </a:t>
            </a:r>
            <a:r>
              <a:rPr lang="en-GB" dirty="0" err="1" smtClean="0"/>
              <a:t>fetal</a:t>
            </a:r>
            <a:r>
              <a:rPr lang="en-GB" dirty="0" smtClean="0"/>
              <a:t>/infant malnutrition and subsequent energy abundance</a:t>
            </a:r>
          </a:p>
          <a:p>
            <a:pPr lvl="1"/>
            <a:r>
              <a:rPr lang="en-GB" dirty="0" smtClean="0"/>
              <a:t>Increasing urbanisation associated with access to ultra-processed foods, decreased physical activity and increasingly sedentary lifestyle</a:t>
            </a:r>
          </a:p>
          <a:p>
            <a:pPr lvl="1"/>
            <a:endParaRPr lang="en-GB" dirty="0" smtClean="0"/>
          </a:p>
        </p:txBody>
      </p:sp>
    </p:spTree>
    <p:extLst>
      <p:ext uri="{BB962C8B-B14F-4D97-AF65-F5344CB8AC3E}">
        <p14:creationId xmlns="" xmlns:p14="http://schemas.microsoft.com/office/powerpoint/2010/main" val="610199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868346"/>
          </a:xfrm>
        </p:spPr>
        <p:txBody>
          <a:bodyPr>
            <a:normAutofit/>
          </a:bodyPr>
          <a:lstStyle/>
          <a:p>
            <a:r>
              <a:rPr lang="en-GB" sz="4500" b="1" dirty="0" smtClean="0">
                <a:solidFill>
                  <a:srgbClr val="C00000"/>
                </a:solidFill>
              </a:rPr>
              <a:t>Summary of evidence: rationale</a:t>
            </a:r>
            <a:endParaRPr lang="en-GB" sz="4500" b="1" dirty="0">
              <a:solidFill>
                <a:srgbClr val="C00000"/>
              </a:solidFill>
            </a:endParaRPr>
          </a:p>
        </p:txBody>
      </p:sp>
      <p:sp>
        <p:nvSpPr>
          <p:cNvPr id="3" name="Content Placeholder 2"/>
          <p:cNvSpPr>
            <a:spLocks noGrp="1"/>
          </p:cNvSpPr>
          <p:nvPr>
            <p:ph idx="1"/>
          </p:nvPr>
        </p:nvSpPr>
        <p:spPr>
          <a:xfrm>
            <a:off x="211768" y="1303064"/>
            <a:ext cx="8666165" cy="5412084"/>
          </a:xfrm>
        </p:spPr>
        <p:txBody>
          <a:bodyPr>
            <a:normAutofit lnSpcReduction="10000"/>
          </a:bodyPr>
          <a:lstStyle/>
          <a:p>
            <a:r>
              <a:rPr lang="en-GB" dirty="0" smtClean="0"/>
              <a:t>The marketing of unhealthy, ultra-processed foods is causally related to childhood obesity, affecting children too young to make conscious choices</a:t>
            </a:r>
          </a:p>
          <a:p>
            <a:r>
              <a:rPr lang="en-GB" dirty="0" smtClean="0"/>
              <a:t>Any attempt to tackle childhood obesity should include a r</a:t>
            </a:r>
            <a:r>
              <a:rPr lang="en-GB" dirty="0" smtClean="0">
                <a:latin typeface="Calibri"/>
                <a:ea typeface="Calibri"/>
                <a:cs typeface="Arial"/>
              </a:rPr>
              <a:t>eduction </a:t>
            </a:r>
            <a:r>
              <a:rPr lang="en-GB" dirty="0">
                <a:latin typeface="Calibri"/>
                <a:ea typeface="Calibri"/>
                <a:cs typeface="Arial"/>
              </a:rPr>
              <a:t>in exposure of children and adolescents to this marketing (including all 4 </a:t>
            </a:r>
            <a:r>
              <a:rPr lang="en-GB" dirty="0" smtClean="0">
                <a:latin typeface="Calibri"/>
                <a:ea typeface="Calibri"/>
                <a:cs typeface="Arial"/>
              </a:rPr>
              <a:t>P’s </a:t>
            </a:r>
            <a:r>
              <a:rPr lang="en-GB" dirty="0">
                <a:latin typeface="Calibri"/>
                <a:ea typeface="Calibri"/>
                <a:cs typeface="Arial"/>
              </a:rPr>
              <a:t>of marketing – products, place, promotions, and prices</a:t>
            </a:r>
            <a:r>
              <a:rPr lang="en-GB" dirty="0" smtClean="0">
                <a:latin typeface="Calibri"/>
                <a:ea typeface="Calibri"/>
                <a:cs typeface="Arial"/>
              </a:rPr>
              <a:t>)</a:t>
            </a:r>
          </a:p>
          <a:p>
            <a:r>
              <a:rPr lang="en-GB" dirty="0" smtClean="0">
                <a:latin typeface="Calibri"/>
                <a:cs typeface="Arial"/>
              </a:rPr>
              <a:t>Available evidence supports the case that regulatory and statutory approaches are needed</a:t>
            </a:r>
            <a:endParaRPr lang="en-GB" dirty="0" smtClean="0"/>
          </a:p>
        </p:txBody>
      </p:sp>
    </p:spTree>
    <p:extLst>
      <p:ext uri="{BB962C8B-B14F-4D97-AF65-F5344CB8AC3E}">
        <p14:creationId xmlns="" xmlns:p14="http://schemas.microsoft.com/office/powerpoint/2010/main" val="1366943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Autofit/>
          </a:bodyPr>
          <a:lstStyle/>
          <a:p>
            <a:r>
              <a:rPr lang="en-GB" sz="4000" b="1" dirty="0" smtClean="0">
                <a:solidFill>
                  <a:srgbClr val="C00000"/>
                </a:solidFill>
              </a:rPr>
              <a:t>Summary of evidence: interventions</a:t>
            </a:r>
          </a:p>
        </p:txBody>
      </p:sp>
      <p:sp>
        <p:nvSpPr>
          <p:cNvPr id="3" name="Content Placeholder 2"/>
          <p:cNvSpPr>
            <a:spLocks noGrp="1"/>
          </p:cNvSpPr>
          <p:nvPr>
            <p:ph idx="1"/>
          </p:nvPr>
        </p:nvSpPr>
        <p:spPr>
          <a:xfrm>
            <a:off x="211768" y="1303064"/>
            <a:ext cx="8666165" cy="5340646"/>
          </a:xfrm>
        </p:spPr>
        <p:txBody>
          <a:bodyPr>
            <a:normAutofit fontScale="92500" lnSpcReduction="20000"/>
          </a:bodyPr>
          <a:lstStyle/>
          <a:p>
            <a:r>
              <a:rPr lang="en-GB" dirty="0">
                <a:latin typeface="Calibri"/>
                <a:ea typeface="Calibri"/>
                <a:cs typeface="Arial"/>
              </a:rPr>
              <a:t>Evidence shows that </a:t>
            </a:r>
            <a:r>
              <a:rPr lang="en-GB" dirty="0" smtClean="0">
                <a:latin typeface="Calibri"/>
                <a:ea typeface="Calibri"/>
                <a:cs typeface="Arial"/>
              </a:rPr>
              <a:t>the following modifiable </a:t>
            </a:r>
            <a:r>
              <a:rPr lang="en-GB" dirty="0">
                <a:latin typeface="Calibri"/>
                <a:ea typeface="Calibri"/>
                <a:cs typeface="Arial"/>
              </a:rPr>
              <a:t>pre-</a:t>
            </a:r>
            <a:r>
              <a:rPr lang="en-GB" dirty="0" err="1">
                <a:latin typeface="Calibri"/>
                <a:ea typeface="Calibri"/>
                <a:cs typeface="Arial"/>
              </a:rPr>
              <a:t>conceptional</a:t>
            </a:r>
            <a:r>
              <a:rPr lang="en-GB" dirty="0">
                <a:latin typeface="Calibri"/>
                <a:ea typeface="Calibri"/>
                <a:cs typeface="Arial"/>
              </a:rPr>
              <a:t> or gestational influences </a:t>
            </a:r>
            <a:r>
              <a:rPr lang="en-GB" dirty="0" smtClean="0">
                <a:latin typeface="Calibri"/>
                <a:ea typeface="Calibri"/>
                <a:cs typeface="Arial"/>
              </a:rPr>
              <a:t>can increase </a:t>
            </a:r>
            <a:r>
              <a:rPr lang="en-GB" dirty="0">
                <a:latin typeface="Calibri"/>
                <a:ea typeface="Calibri"/>
                <a:cs typeface="Arial"/>
              </a:rPr>
              <a:t>the likelihood of obesity during infancy and </a:t>
            </a:r>
            <a:r>
              <a:rPr lang="en-GB" dirty="0" smtClean="0">
                <a:latin typeface="Calibri"/>
                <a:ea typeface="Calibri"/>
                <a:cs typeface="Arial"/>
              </a:rPr>
              <a:t>childhood</a:t>
            </a:r>
          </a:p>
          <a:p>
            <a:pPr lvl="1"/>
            <a:r>
              <a:rPr lang="en-GB" dirty="0" smtClean="0">
                <a:latin typeface="Calibri"/>
                <a:ea typeface="Calibri"/>
                <a:cs typeface="Arial"/>
              </a:rPr>
              <a:t>maternal malnutrition</a:t>
            </a:r>
            <a:r>
              <a:rPr lang="en-GB" dirty="0">
                <a:latin typeface="Calibri"/>
                <a:ea typeface="Calibri"/>
                <a:cs typeface="Arial"/>
              </a:rPr>
              <a:t>, </a:t>
            </a:r>
            <a:endParaRPr lang="en-GB" dirty="0" smtClean="0">
              <a:latin typeface="Calibri"/>
              <a:ea typeface="Calibri"/>
              <a:cs typeface="Arial"/>
            </a:endParaRPr>
          </a:p>
          <a:p>
            <a:pPr lvl="1"/>
            <a:r>
              <a:rPr lang="en-GB" dirty="0" smtClean="0">
                <a:latin typeface="Calibri"/>
                <a:ea typeface="Calibri"/>
                <a:cs typeface="Arial"/>
              </a:rPr>
              <a:t>maternal </a:t>
            </a:r>
            <a:r>
              <a:rPr lang="en-GB" dirty="0">
                <a:latin typeface="Calibri"/>
                <a:ea typeface="Calibri"/>
                <a:cs typeface="Arial"/>
              </a:rPr>
              <a:t>overweight or obesity, </a:t>
            </a:r>
            <a:endParaRPr lang="en-GB" dirty="0" smtClean="0">
              <a:latin typeface="Calibri"/>
              <a:ea typeface="Calibri"/>
              <a:cs typeface="Arial"/>
            </a:endParaRPr>
          </a:p>
          <a:p>
            <a:pPr lvl="1"/>
            <a:r>
              <a:rPr lang="en-GB" dirty="0" smtClean="0">
                <a:latin typeface="Calibri"/>
                <a:ea typeface="Calibri"/>
                <a:cs typeface="Arial"/>
              </a:rPr>
              <a:t>excess </a:t>
            </a:r>
            <a:r>
              <a:rPr lang="en-GB" dirty="0">
                <a:latin typeface="Calibri"/>
                <a:ea typeface="Calibri"/>
                <a:cs typeface="Arial"/>
              </a:rPr>
              <a:t>pregnancy weight gain, </a:t>
            </a:r>
            <a:endParaRPr lang="en-GB" dirty="0" smtClean="0">
              <a:latin typeface="Calibri"/>
              <a:ea typeface="Calibri"/>
              <a:cs typeface="Arial"/>
            </a:endParaRPr>
          </a:p>
          <a:p>
            <a:pPr lvl="1"/>
            <a:r>
              <a:rPr lang="en-GB" dirty="0" smtClean="0">
                <a:latin typeface="Calibri"/>
                <a:ea typeface="Calibri"/>
                <a:cs typeface="Arial"/>
              </a:rPr>
              <a:t>maternal </a:t>
            </a:r>
            <a:r>
              <a:rPr lang="en-GB" dirty="0">
                <a:latin typeface="Calibri"/>
                <a:ea typeface="Calibri"/>
                <a:cs typeface="Arial"/>
              </a:rPr>
              <a:t>hyperglycaemia (including gestational diabetes), </a:t>
            </a:r>
            <a:endParaRPr lang="en-GB" dirty="0" smtClean="0">
              <a:latin typeface="Calibri"/>
              <a:ea typeface="Calibri"/>
              <a:cs typeface="Arial"/>
            </a:endParaRPr>
          </a:p>
          <a:p>
            <a:pPr lvl="1"/>
            <a:r>
              <a:rPr lang="en-GB" dirty="0" smtClean="0">
                <a:latin typeface="Calibri"/>
                <a:ea typeface="Calibri"/>
                <a:cs typeface="Arial"/>
              </a:rPr>
              <a:t>smoking </a:t>
            </a:r>
            <a:r>
              <a:rPr lang="en-GB" dirty="0">
                <a:latin typeface="Calibri"/>
                <a:ea typeface="Calibri"/>
                <a:cs typeface="Arial"/>
              </a:rPr>
              <a:t>or exposure to </a:t>
            </a:r>
            <a:r>
              <a:rPr lang="en-GB" dirty="0" smtClean="0">
                <a:latin typeface="Calibri"/>
                <a:ea typeface="Calibri"/>
                <a:cs typeface="Arial"/>
              </a:rPr>
              <a:t>toxins</a:t>
            </a:r>
          </a:p>
          <a:p>
            <a:r>
              <a:rPr lang="en-GB" dirty="0">
                <a:latin typeface="Calibri"/>
                <a:ea typeface="Calibri"/>
                <a:cs typeface="Arial"/>
              </a:rPr>
              <a:t>Guidelines </a:t>
            </a:r>
            <a:r>
              <a:rPr lang="en-GB" dirty="0" smtClean="0">
                <a:latin typeface="Calibri"/>
                <a:ea typeface="Calibri"/>
                <a:cs typeface="Arial"/>
              </a:rPr>
              <a:t>to address </a:t>
            </a:r>
            <a:r>
              <a:rPr lang="en-GB" dirty="0">
                <a:latin typeface="Calibri"/>
                <a:ea typeface="Calibri"/>
                <a:cs typeface="Arial"/>
              </a:rPr>
              <a:t>both </a:t>
            </a:r>
            <a:r>
              <a:rPr lang="en-GB" dirty="0" err="1">
                <a:latin typeface="Calibri"/>
                <a:ea typeface="Calibri"/>
                <a:cs typeface="Arial"/>
              </a:rPr>
              <a:t>undernutrition</a:t>
            </a:r>
            <a:r>
              <a:rPr lang="en-GB" dirty="0">
                <a:latin typeface="Calibri"/>
                <a:ea typeface="Calibri"/>
                <a:cs typeface="Arial"/>
              </a:rPr>
              <a:t> and obesity risk are </a:t>
            </a:r>
            <a:r>
              <a:rPr lang="en-GB" dirty="0" smtClean="0">
                <a:latin typeface="Calibri"/>
                <a:ea typeface="Calibri"/>
                <a:cs typeface="Arial"/>
              </a:rPr>
              <a:t>needed</a:t>
            </a:r>
            <a:r>
              <a:rPr lang="en-GB" dirty="0">
                <a:latin typeface="Calibri"/>
                <a:ea typeface="Calibri"/>
                <a:cs typeface="Arial"/>
              </a:rPr>
              <a:t>, </a:t>
            </a:r>
            <a:r>
              <a:rPr lang="en-GB" dirty="0" smtClean="0">
                <a:latin typeface="Calibri"/>
                <a:ea typeface="Calibri"/>
                <a:cs typeface="Arial"/>
              </a:rPr>
              <a:t>but as </a:t>
            </a:r>
            <a:r>
              <a:rPr lang="en-GB" dirty="0">
                <a:latin typeface="Calibri"/>
                <a:ea typeface="Calibri"/>
                <a:cs typeface="Arial"/>
              </a:rPr>
              <a:t>yet no evidence on the content or effectiveness of interventions </a:t>
            </a:r>
            <a:r>
              <a:rPr lang="en-GB" dirty="0" smtClean="0">
                <a:latin typeface="Calibri"/>
                <a:ea typeface="Calibri"/>
                <a:cs typeface="Arial"/>
              </a:rPr>
              <a:t>in </a:t>
            </a:r>
            <a:r>
              <a:rPr lang="en-GB" dirty="0">
                <a:latin typeface="Calibri"/>
                <a:ea typeface="Calibri"/>
                <a:cs typeface="Arial"/>
              </a:rPr>
              <a:t>settings where </a:t>
            </a:r>
            <a:r>
              <a:rPr lang="en-GB" dirty="0" err="1">
                <a:latin typeface="Calibri"/>
                <a:ea typeface="Calibri"/>
                <a:cs typeface="Arial"/>
              </a:rPr>
              <a:t>undernutrition</a:t>
            </a:r>
            <a:r>
              <a:rPr lang="en-GB" dirty="0">
                <a:latin typeface="Calibri"/>
                <a:ea typeface="Calibri"/>
                <a:cs typeface="Arial"/>
              </a:rPr>
              <a:t> is </a:t>
            </a:r>
            <a:r>
              <a:rPr lang="en-GB" dirty="0" smtClean="0">
                <a:latin typeface="Calibri"/>
                <a:ea typeface="Calibri"/>
                <a:cs typeface="Arial"/>
              </a:rPr>
              <a:t>prevalent.</a:t>
            </a:r>
            <a:endParaRPr lang="en-GB" dirty="0" smtClean="0"/>
          </a:p>
        </p:txBody>
      </p:sp>
    </p:spTree>
    <p:extLst>
      <p:ext uri="{BB962C8B-B14F-4D97-AF65-F5344CB8AC3E}">
        <p14:creationId xmlns="" xmlns:p14="http://schemas.microsoft.com/office/powerpoint/2010/main" val="1758187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54032"/>
          </a:xfrm>
        </p:spPr>
        <p:txBody>
          <a:bodyPr>
            <a:noAutofit/>
          </a:bodyPr>
          <a:lstStyle/>
          <a:p>
            <a:r>
              <a:rPr lang="en-GB" sz="4000" b="1" dirty="0" smtClean="0">
                <a:solidFill>
                  <a:srgbClr val="C00000"/>
                </a:solidFill>
              </a:rPr>
              <a:t>Summary of evidence: interventions</a:t>
            </a:r>
          </a:p>
        </p:txBody>
      </p:sp>
      <p:sp>
        <p:nvSpPr>
          <p:cNvPr id="3" name="Content Placeholder 2"/>
          <p:cNvSpPr>
            <a:spLocks noGrp="1"/>
          </p:cNvSpPr>
          <p:nvPr>
            <p:ph idx="1"/>
          </p:nvPr>
        </p:nvSpPr>
        <p:spPr>
          <a:xfrm>
            <a:off x="211768" y="1000108"/>
            <a:ext cx="8666165" cy="5500726"/>
          </a:xfrm>
        </p:spPr>
        <p:txBody>
          <a:bodyPr>
            <a:normAutofit fontScale="92500"/>
          </a:bodyPr>
          <a:lstStyle/>
          <a:p>
            <a:r>
              <a:rPr lang="en-GB" dirty="0">
                <a:latin typeface="Calibri"/>
                <a:ea typeface="Calibri"/>
                <a:cs typeface="Arial"/>
              </a:rPr>
              <a:t>Some evidence </a:t>
            </a:r>
            <a:r>
              <a:rPr lang="en-GB" dirty="0" smtClean="0">
                <a:latin typeface="Calibri"/>
                <a:ea typeface="Calibri"/>
                <a:cs typeface="Arial"/>
              </a:rPr>
              <a:t>to </a:t>
            </a:r>
            <a:r>
              <a:rPr lang="en-GB" dirty="0">
                <a:latin typeface="Calibri"/>
                <a:ea typeface="Calibri"/>
                <a:cs typeface="Arial"/>
              </a:rPr>
              <a:t>support the development of interventions </a:t>
            </a:r>
            <a:r>
              <a:rPr lang="en-GB" dirty="0" smtClean="0">
                <a:latin typeface="Calibri"/>
                <a:ea typeface="Calibri"/>
                <a:cs typeface="Arial"/>
              </a:rPr>
              <a:t>commencing </a:t>
            </a:r>
            <a:r>
              <a:rPr lang="en-GB" dirty="0">
                <a:latin typeface="Calibri"/>
                <a:ea typeface="Calibri"/>
                <a:cs typeface="Arial"/>
              </a:rPr>
              <a:t>during preconception and pregnancy in HICs</a:t>
            </a:r>
            <a:r>
              <a:rPr lang="en-GB" dirty="0" smtClean="0">
                <a:latin typeface="Calibri"/>
                <a:ea typeface="Calibri"/>
                <a:cs typeface="Arial"/>
              </a:rPr>
              <a:t>; </a:t>
            </a:r>
            <a:r>
              <a:rPr lang="en-GB" dirty="0">
                <a:latin typeface="Calibri"/>
                <a:ea typeface="Calibri"/>
                <a:cs typeface="Arial"/>
              </a:rPr>
              <a:t>these interventions  prevent other adverse pregnancy outcomes. </a:t>
            </a:r>
            <a:endParaRPr lang="en-GB" dirty="0" smtClean="0">
              <a:latin typeface="Calibri"/>
              <a:ea typeface="Calibri"/>
              <a:cs typeface="Arial"/>
            </a:endParaRPr>
          </a:p>
          <a:p>
            <a:r>
              <a:rPr lang="en-GB" dirty="0" smtClean="0">
                <a:latin typeface="Calibri"/>
                <a:ea typeface="Calibri"/>
                <a:cs typeface="Arial"/>
              </a:rPr>
              <a:t>Some </a:t>
            </a:r>
            <a:r>
              <a:rPr lang="en-GB" dirty="0">
                <a:latin typeface="Calibri"/>
                <a:ea typeface="Calibri"/>
                <a:cs typeface="Arial"/>
              </a:rPr>
              <a:t>evidence for preconception interventions reducing the risk of developing gestational diabetes. </a:t>
            </a:r>
            <a:endParaRPr lang="en-GB" dirty="0" smtClean="0">
              <a:latin typeface="Calibri"/>
              <a:ea typeface="Calibri"/>
              <a:cs typeface="Arial"/>
            </a:endParaRPr>
          </a:p>
          <a:p>
            <a:r>
              <a:rPr lang="en-GB" dirty="0" smtClean="0">
                <a:latin typeface="Calibri"/>
                <a:ea typeface="Calibri"/>
                <a:cs typeface="Arial"/>
              </a:rPr>
              <a:t>There </a:t>
            </a:r>
            <a:r>
              <a:rPr lang="en-GB" dirty="0">
                <a:latin typeface="Calibri"/>
                <a:ea typeface="Calibri"/>
                <a:cs typeface="Arial"/>
              </a:rPr>
              <a:t>is evidence for the beneficial effects of exercise programmes in pregnancy on maternal BMI, gestational weight gain and birth outcomes linked to risk of childhood obesity, although the effect size varies. </a:t>
            </a:r>
            <a:endParaRPr lang="en-GB" dirty="0" smtClean="0"/>
          </a:p>
        </p:txBody>
      </p:sp>
    </p:spTree>
    <p:extLst>
      <p:ext uri="{BB962C8B-B14F-4D97-AF65-F5344CB8AC3E}">
        <p14:creationId xmlns="" xmlns:p14="http://schemas.microsoft.com/office/powerpoint/2010/main" val="1270778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Autofit/>
          </a:bodyPr>
          <a:lstStyle/>
          <a:p>
            <a:r>
              <a:rPr lang="en-GB" sz="4000" b="1" dirty="0" smtClean="0">
                <a:solidFill>
                  <a:srgbClr val="C00000"/>
                </a:solidFill>
              </a:rPr>
              <a:t>Summary of evidence: interventions</a:t>
            </a:r>
          </a:p>
        </p:txBody>
      </p:sp>
      <p:sp>
        <p:nvSpPr>
          <p:cNvPr id="3" name="Content Placeholder 2"/>
          <p:cNvSpPr>
            <a:spLocks noGrp="1"/>
          </p:cNvSpPr>
          <p:nvPr>
            <p:ph idx="1"/>
          </p:nvPr>
        </p:nvSpPr>
        <p:spPr>
          <a:xfrm>
            <a:off x="222057" y="1270326"/>
            <a:ext cx="8666165" cy="5301946"/>
          </a:xfrm>
        </p:spPr>
        <p:txBody>
          <a:bodyPr>
            <a:normAutofit fontScale="92500" lnSpcReduction="20000"/>
          </a:bodyPr>
          <a:lstStyle/>
          <a:p>
            <a:pPr lvl="0"/>
            <a:r>
              <a:rPr lang="en-GB" dirty="0">
                <a:latin typeface="Calibri"/>
                <a:ea typeface="Calibri"/>
                <a:cs typeface="Arial"/>
              </a:rPr>
              <a:t>Breastfeeding and appropriate complementary </a:t>
            </a:r>
            <a:r>
              <a:rPr lang="en-GB" dirty="0" smtClean="0">
                <a:latin typeface="Calibri"/>
                <a:ea typeface="Calibri"/>
                <a:cs typeface="Arial"/>
              </a:rPr>
              <a:t>feeding </a:t>
            </a:r>
            <a:r>
              <a:rPr lang="en-GB" dirty="0">
                <a:latin typeface="Calibri"/>
                <a:ea typeface="Calibri"/>
                <a:cs typeface="Arial"/>
              </a:rPr>
              <a:t>are </a:t>
            </a:r>
            <a:r>
              <a:rPr lang="en-GB" dirty="0" smtClean="0">
                <a:latin typeface="Calibri"/>
                <a:ea typeface="Calibri"/>
                <a:cs typeface="Arial"/>
              </a:rPr>
              <a:t>important for </a:t>
            </a:r>
            <a:r>
              <a:rPr lang="en-GB" dirty="0">
                <a:latin typeface="Calibri"/>
                <a:ea typeface="Calibri"/>
                <a:cs typeface="Arial"/>
              </a:rPr>
              <a:t>preventing all forms of malnutrition in infancy and early </a:t>
            </a:r>
            <a:r>
              <a:rPr lang="en-GB" dirty="0" smtClean="0">
                <a:latin typeface="Calibri"/>
                <a:ea typeface="Calibri"/>
                <a:cs typeface="Arial"/>
              </a:rPr>
              <a:t>childhood.</a:t>
            </a:r>
            <a:endParaRPr lang="en-GB" dirty="0"/>
          </a:p>
          <a:p>
            <a:r>
              <a:rPr lang="en-GB" dirty="0" smtClean="0">
                <a:latin typeface="Calibri"/>
                <a:ea typeface="Calibri"/>
                <a:cs typeface="Arial"/>
              </a:rPr>
              <a:t>The </a:t>
            </a:r>
            <a:r>
              <a:rPr lang="en-GB" dirty="0">
                <a:latin typeface="Calibri"/>
                <a:ea typeface="Calibri"/>
                <a:cs typeface="Arial"/>
              </a:rPr>
              <a:t>evidence </a:t>
            </a:r>
            <a:r>
              <a:rPr lang="en-GB" dirty="0" smtClean="0">
                <a:latin typeface="Calibri"/>
                <a:ea typeface="Calibri"/>
                <a:cs typeface="Arial"/>
              </a:rPr>
              <a:t>for interventions in early childhood to </a:t>
            </a:r>
            <a:r>
              <a:rPr lang="en-GB" dirty="0">
                <a:latin typeface="Calibri"/>
                <a:ea typeface="Calibri"/>
                <a:cs typeface="Arial"/>
              </a:rPr>
              <a:t>prevent obesity in HICs is still emerging but looks very promising. </a:t>
            </a:r>
          </a:p>
          <a:p>
            <a:r>
              <a:rPr lang="en-GB" dirty="0" smtClean="0">
                <a:latin typeface="Calibri"/>
                <a:ea typeface="Calibri"/>
                <a:cs typeface="Arial"/>
              </a:rPr>
              <a:t>Evidence </a:t>
            </a:r>
            <a:r>
              <a:rPr lang="en-GB" dirty="0">
                <a:latin typeface="Calibri"/>
                <a:ea typeface="Calibri"/>
                <a:cs typeface="Arial"/>
              </a:rPr>
              <a:t>supports interventions in pre-school and child care settings </a:t>
            </a:r>
            <a:r>
              <a:rPr lang="en-GB" dirty="0" smtClean="0">
                <a:latin typeface="Calibri"/>
                <a:ea typeface="Calibri"/>
                <a:cs typeface="Arial"/>
              </a:rPr>
              <a:t>for </a:t>
            </a:r>
            <a:r>
              <a:rPr lang="en-GB" dirty="0">
                <a:latin typeface="Calibri"/>
                <a:ea typeface="Calibri"/>
                <a:cs typeface="Arial"/>
              </a:rPr>
              <a:t>early child feeding, activity patterns, media exposures, and sleep </a:t>
            </a:r>
            <a:r>
              <a:rPr lang="en-GB" dirty="0" smtClean="0">
                <a:latin typeface="Calibri"/>
                <a:ea typeface="Calibri"/>
                <a:cs typeface="Arial"/>
              </a:rPr>
              <a:t>for healthy </a:t>
            </a:r>
            <a:r>
              <a:rPr lang="en-GB" dirty="0">
                <a:latin typeface="Calibri"/>
                <a:ea typeface="Calibri"/>
                <a:cs typeface="Arial"/>
              </a:rPr>
              <a:t>behaviours and weight </a:t>
            </a:r>
            <a:r>
              <a:rPr lang="en-GB" dirty="0" smtClean="0">
                <a:latin typeface="Calibri"/>
                <a:ea typeface="Calibri"/>
                <a:cs typeface="Arial"/>
              </a:rPr>
              <a:t>for </a:t>
            </a:r>
            <a:r>
              <a:rPr lang="en-GB" dirty="0">
                <a:latin typeface="Calibri"/>
                <a:ea typeface="Calibri"/>
                <a:cs typeface="Arial"/>
              </a:rPr>
              <a:t>children </a:t>
            </a:r>
            <a:r>
              <a:rPr lang="en-GB" dirty="0" smtClean="0">
                <a:latin typeface="Calibri"/>
                <a:ea typeface="Calibri"/>
                <a:cs typeface="Arial"/>
              </a:rPr>
              <a:t>2 </a:t>
            </a:r>
            <a:r>
              <a:rPr lang="en-GB" dirty="0">
                <a:latin typeface="Calibri"/>
                <a:ea typeface="Calibri"/>
                <a:cs typeface="Arial"/>
              </a:rPr>
              <a:t>to </a:t>
            </a:r>
            <a:r>
              <a:rPr lang="en-GB" dirty="0" smtClean="0">
                <a:latin typeface="Calibri"/>
                <a:ea typeface="Calibri"/>
                <a:cs typeface="Arial"/>
              </a:rPr>
              <a:t>5y.</a:t>
            </a:r>
          </a:p>
          <a:p>
            <a:r>
              <a:rPr lang="en-GB" dirty="0" smtClean="0">
                <a:latin typeface="Calibri"/>
                <a:ea typeface="Calibri"/>
                <a:cs typeface="Arial"/>
              </a:rPr>
              <a:t>Compatible </a:t>
            </a:r>
            <a:r>
              <a:rPr lang="en-GB" dirty="0">
                <a:latin typeface="Calibri"/>
                <a:ea typeface="Calibri"/>
                <a:cs typeface="Arial"/>
              </a:rPr>
              <a:t>with recommendations for the prevention of </a:t>
            </a:r>
            <a:r>
              <a:rPr lang="en-GB" dirty="0" err="1">
                <a:latin typeface="Calibri"/>
                <a:ea typeface="Calibri"/>
                <a:cs typeface="Arial"/>
              </a:rPr>
              <a:t>undernutrition</a:t>
            </a:r>
            <a:r>
              <a:rPr lang="en-GB" dirty="0">
                <a:latin typeface="Calibri"/>
                <a:ea typeface="Calibri"/>
                <a:cs typeface="Arial"/>
              </a:rPr>
              <a:t> while adding additional dimensions.  </a:t>
            </a:r>
            <a:endParaRPr lang="en-GB" dirty="0" smtClean="0">
              <a:latin typeface="Calibri"/>
              <a:ea typeface="Calibri"/>
              <a:cs typeface="Arial"/>
            </a:endParaRPr>
          </a:p>
        </p:txBody>
      </p:sp>
    </p:spTree>
    <p:extLst>
      <p:ext uri="{BB962C8B-B14F-4D97-AF65-F5344CB8AC3E}">
        <p14:creationId xmlns="" xmlns:p14="http://schemas.microsoft.com/office/powerpoint/2010/main" val="1296226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Autofit/>
          </a:bodyPr>
          <a:lstStyle/>
          <a:p>
            <a:r>
              <a:rPr lang="en-GB" sz="4000" b="1" dirty="0" smtClean="0">
                <a:solidFill>
                  <a:srgbClr val="C00000"/>
                </a:solidFill>
              </a:rPr>
              <a:t>Summary of evidence: interventions</a:t>
            </a:r>
          </a:p>
        </p:txBody>
      </p:sp>
      <p:sp>
        <p:nvSpPr>
          <p:cNvPr id="3" name="Content Placeholder 2"/>
          <p:cNvSpPr>
            <a:spLocks noGrp="1"/>
          </p:cNvSpPr>
          <p:nvPr>
            <p:ph idx="1"/>
          </p:nvPr>
        </p:nvSpPr>
        <p:spPr>
          <a:xfrm>
            <a:off x="222057" y="1270326"/>
            <a:ext cx="8666165" cy="5301946"/>
          </a:xfrm>
        </p:spPr>
        <p:txBody>
          <a:bodyPr>
            <a:normAutofit lnSpcReduction="10000"/>
          </a:bodyPr>
          <a:lstStyle/>
          <a:p>
            <a:r>
              <a:rPr lang="en-GB" dirty="0" smtClean="0">
                <a:latin typeface="Calibri"/>
                <a:ea typeface="Calibri"/>
                <a:cs typeface="Arial"/>
              </a:rPr>
              <a:t>Relatively </a:t>
            </a:r>
            <a:r>
              <a:rPr lang="en-GB" dirty="0">
                <a:latin typeface="Calibri"/>
                <a:ea typeface="Calibri"/>
                <a:cs typeface="Arial"/>
              </a:rPr>
              <a:t>large and convincing evidence base to support interventions in school settings and the wider community for pre-adolescent and adolescent children as an obesity prevention strategy. </a:t>
            </a:r>
            <a:endParaRPr lang="en-GB" dirty="0" smtClean="0">
              <a:latin typeface="Calibri"/>
              <a:ea typeface="Calibri"/>
              <a:cs typeface="Arial"/>
            </a:endParaRPr>
          </a:p>
          <a:p>
            <a:r>
              <a:rPr lang="en-GB" dirty="0" smtClean="0">
                <a:latin typeface="Calibri"/>
                <a:ea typeface="Calibri"/>
                <a:cs typeface="Arial"/>
              </a:rPr>
              <a:t>Qualitative </a:t>
            </a:r>
            <a:r>
              <a:rPr lang="en-GB" dirty="0">
                <a:latin typeface="Calibri"/>
                <a:ea typeface="Calibri"/>
                <a:cs typeface="Arial"/>
              </a:rPr>
              <a:t>assessments suggest that their effectiveness on obesity prevention behaviours and outcomes is related to </a:t>
            </a:r>
            <a:endParaRPr lang="en-GB" dirty="0" smtClean="0">
              <a:latin typeface="Calibri"/>
              <a:ea typeface="Calibri"/>
              <a:cs typeface="Arial"/>
            </a:endParaRPr>
          </a:p>
          <a:p>
            <a:pPr marL="923919" lvl="1" indent="-400736">
              <a:buFont typeface="+mj-lt"/>
              <a:buAutoNum type="alphaLcParenR"/>
            </a:pPr>
            <a:r>
              <a:rPr lang="en-GB" dirty="0" smtClean="0">
                <a:latin typeface="Calibri"/>
                <a:ea typeface="Calibri"/>
                <a:cs typeface="Arial"/>
              </a:rPr>
              <a:t>quality </a:t>
            </a:r>
            <a:r>
              <a:rPr lang="en-GB" dirty="0">
                <a:latin typeface="Calibri"/>
                <a:ea typeface="Calibri"/>
                <a:cs typeface="Arial"/>
              </a:rPr>
              <a:t>of implementation </a:t>
            </a:r>
            <a:r>
              <a:rPr lang="en-GB" dirty="0" smtClean="0">
                <a:latin typeface="Calibri"/>
                <a:ea typeface="Calibri"/>
                <a:cs typeface="Arial"/>
              </a:rPr>
              <a:t>and</a:t>
            </a:r>
          </a:p>
          <a:p>
            <a:pPr marL="923919" lvl="1" indent="-400736">
              <a:buFont typeface="+mj-lt"/>
              <a:buAutoNum type="alphaLcParenR"/>
            </a:pPr>
            <a:r>
              <a:rPr lang="en-GB" dirty="0" smtClean="0">
                <a:latin typeface="Calibri"/>
                <a:ea typeface="Calibri"/>
                <a:cs typeface="Arial"/>
              </a:rPr>
              <a:t>positioning </a:t>
            </a:r>
            <a:r>
              <a:rPr lang="en-GB" dirty="0">
                <a:latin typeface="Calibri"/>
                <a:ea typeface="Calibri"/>
                <a:cs typeface="Arial"/>
              </a:rPr>
              <a:t>school-based efforts within the context of broader community efforts. </a:t>
            </a:r>
            <a:endParaRPr lang="en-GB" dirty="0" smtClean="0">
              <a:latin typeface="Calibri"/>
              <a:ea typeface="Calibri"/>
              <a:cs typeface="Arial"/>
            </a:endParaRPr>
          </a:p>
        </p:txBody>
      </p:sp>
    </p:spTree>
    <p:extLst>
      <p:ext uri="{BB962C8B-B14F-4D97-AF65-F5344CB8AC3E}">
        <p14:creationId xmlns="" xmlns:p14="http://schemas.microsoft.com/office/powerpoint/2010/main" val="1486049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500" b="1" dirty="0" smtClean="0">
                <a:solidFill>
                  <a:srgbClr val="C00000"/>
                </a:solidFill>
              </a:rPr>
              <a:t>Conceptual framework</a:t>
            </a:r>
            <a:endParaRPr lang="en-GB" sz="4500" b="1" dirty="0">
              <a:solidFill>
                <a:srgbClr val="C00000"/>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1744499" y="1814079"/>
            <a:ext cx="5447442" cy="44010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31678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smtClean="0">
                <a:solidFill>
                  <a:srgbClr val="C00000"/>
                </a:solidFill>
              </a:rPr>
              <a:t>Goal of interventions to end childhood obesity</a:t>
            </a:r>
          </a:p>
        </p:txBody>
      </p:sp>
      <p:sp>
        <p:nvSpPr>
          <p:cNvPr id="3" name="Content Placeholder 2"/>
          <p:cNvSpPr>
            <a:spLocks noGrp="1"/>
          </p:cNvSpPr>
          <p:nvPr>
            <p:ph idx="1"/>
          </p:nvPr>
        </p:nvSpPr>
        <p:spPr/>
        <p:txBody>
          <a:bodyPr>
            <a:normAutofit fontScale="85000" lnSpcReduction="10000"/>
          </a:bodyPr>
          <a:lstStyle/>
          <a:p>
            <a:pPr marL="58441" indent="0" algn="just">
              <a:lnSpc>
                <a:spcPct val="115000"/>
              </a:lnSpc>
              <a:spcAft>
                <a:spcPts val="877"/>
              </a:spcAft>
              <a:buNone/>
            </a:pPr>
            <a:r>
              <a:rPr lang="en-GB" dirty="0" smtClean="0">
                <a:latin typeface="Calibri"/>
                <a:ea typeface="Calibri"/>
                <a:cs typeface="Arial"/>
              </a:rPr>
              <a:t>To</a:t>
            </a:r>
          </a:p>
          <a:p>
            <a:pPr marL="509268" indent="-450828" algn="just">
              <a:lnSpc>
                <a:spcPct val="115000"/>
              </a:lnSpc>
              <a:spcAft>
                <a:spcPts val="877"/>
              </a:spcAft>
              <a:buFont typeface="+mj-lt"/>
              <a:buAutoNum type="alphaLcParenR"/>
            </a:pPr>
            <a:r>
              <a:rPr lang="en-GB" dirty="0" smtClean="0">
                <a:latin typeface="Calibri"/>
                <a:ea typeface="Calibri"/>
                <a:cs typeface="Arial"/>
              </a:rPr>
              <a:t>prevent </a:t>
            </a:r>
            <a:r>
              <a:rPr lang="en-GB" dirty="0">
                <a:latin typeface="Calibri"/>
                <a:ea typeface="Calibri"/>
                <a:cs typeface="Arial"/>
              </a:rPr>
              <a:t>children and adolescents from developing </a:t>
            </a:r>
            <a:r>
              <a:rPr lang="en-GB" dirty="0" smtClean="0">
                <a:latin typeface="Calibri"/>
                <a:ea typeface="Calibri"/>
                <a:cs typeface="Arial"/>
              </a:rPr>
              <a:t>obesity, and</a:t>
            </a:r>
          </a:p>
          <a:p>
            <a:pPr marL="509268" indent="-450828" algn="just">
              <a:lnSpc>
                <a:spcPct val="115000"/>
              </a:lnSpc>
              <a:spcAft>
                <a:spcPts val="877"/>
              </a:spcAft>
              <a:buFont typeface="+mj-lt"/>
              <a:buAutoNum type="alphaLcParenR"/>
            </a:pPr>
            <a:r>
              <a:rPr lang="en-GB" dirty="0" smtClean="0">
                <a:latin typeface="Calibri"/>
                <a:ea typeface="Calibri"/>
                <a:cs typeface="Arial"/>
              </a:rPr>
              <a:t>treat </a:t>
            </a:r>
            <a:r>
              <a:rPr lang="en-GB" dirty="0">
                <a:latin typeface="Calibri"/>
                <a:ea typeface="Calibri"/>
                <a:cs typeface="Arial"/>
              </a:rPr>
              <a:t>pre-existing obesity in children and adolescents, </a:t>
            </a:r>
            <a:endParaRPr lang="en-GB" dirty="0" smtClean="0">
              <a:latin typeface="Calibri"/>
              <a:ea typeface="Calibri"/>
              <a:cs typeface="Arial"/>
            </a:endParaRPr>
          </a:p>
          <a:p>
            <a:pPr marL="58441" indent="0" algn="just">
              <a:lnSpc>
                <a:spcPct val="115000"/>
              </a:lnSpc>
              <a:spcAft>
                <a:spcPts val="877"/>
              </a:spcAft>
              <a:buNone/>
            </a:pPr>
            <a:r>
              <a:rPr lang="en-GB" dirty="0" smtClean="0">
                <a:latin typeface="Calibri"/>
                <a:ea typeface="Calibri"/>
                <a:cs typeface="Arial"/>
              </a:rPr>
              <a:t>in </a:t>
            </a:r>
            <a:r>
              <a:rPr lang="en-GB" dirty="0">
                <a:latin typeface="Calibri"/>
                <a:ea typeface="Calibri"/>
                <a:cs typeface="Arial"/>
              </a:rPr>
              <a:t>order to reduce the risk of morbidity and mortality due to noncommunicable diseases, the psychosocial effects of obesity both in childhood and adulthood and the trans-generational </a:t>
            </a:r>
            <a:r>
              <a:rPr lang="en-GB" dirty="0" smtClean="0">
                <a:latin typeface="Calibri"/>
                <a:ea typeface="Calibri"/>
                <a:cs typeface="Arial"/>
              </a:rPr>
              <a:t>passage of risk </a:t>
            </a:r>
            <a:r>
              <a:rPr lang="en-GB" dirty="0">
                <a:latin typeface="Calibri"/>
                <a:ea typeface="Calibri"/>
                <a:cs typeface="Arial"/>
              </a:rPr>
              <a:t>of obesity</a:t>
            </a:r>
            <a:r>
              <a:rPr lang="en-GB" b="1" dirty="0">
                <a:latin typeface="Calibri"/>
                <a:ea typeface="Calibri"/>
                <a:cs typeface="Arial"/>
              </a:rPr>
              <a:t>.</a:t>
            </a:r>
            <a:endParaRPr lang="en-GB" sz="2100" dirty="0">
              <a:latin typeface="Calibri"/>
              <a:ea typeface="Calibri"/>
              <a:cs typeface="Arial"/>
            </a:endParaRPr>
          </a:p>
          <a:p>
            <a:endParaRPr lang="en-GB" dirty="0"/>
          </a:p>
        </p:txBody>
      </p:sp>
    </p:spTree>
    <p:extLst>
      <p:ext uri="{BB962C8B-B14F-4D97-AF65-F5344CB8AC3E}">
        <p14:creationId xmlns="" xmlns:p14="http://schemas.microsoft.com/office/powerpoint/2010/main" val="37923058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Autofit/>
          </a:bodyPr>
          <a:lstStyle/>
          <a:p>
            <a:r>
              <a:rPr lang="en-GB" sz="4500" b="1" dirty="0" smtClean="0">
                <a:solidFill>
                  <a:srgbClr val="C00000"/>
                </a:solidFill>
              </a:rPr>
              <a:t>Proposed strategic objectives</a:t>
            </a:r>
            <a:endParaRPr lang="en-GB" sz="4500" b="1" dirty="0">
              <a:solidFill>
                <a:srgbClr val="C00000"/>
              </a:solidFill>
            </a:endParaRPr>
          </a:p>
        </p:txBody>
      </p:sp>
      <p:sp>
        <p:nvSpPr>
          <p:cNvPr id="3" name="Content Placeholder 2"/>
          <p:cNvSpPr>
            <a:spLocks noGrp="1"/>
          </p:cNvSpPr>
          <p:nvPr>
            <p:ph idx="1"/>
          </p:nvPr>
        </p:nvSpPr>
        <p:spPr>
          <a:xfrm>
            <a:off x="195478" y="1293515"/>
            <a:ext cx="8806773" cy="5278757"/>
          </a:xfrm>
        </p:spPr>
        <p:txBody>
          <a:bodyPr/>
          <a:lstStyle/>
          <a:p>
            <a:pPr marL="300552" indent="-300552" algn="just">
              <a:lnSpc>
                <a:spcPct val="115000"/>
              </a:lnSpc>
              <a:buFont typeface="+mj-lt"/>
              <a:buAutoNum type="arabicParenR"/>
            </a:pPr>
            <a:r>
              <a:rPr lang="en-GB" sz="1900" dirty="0">
                <a:latin typeface="Calibri"/>
                <a:ea typeface="Calibri"/>
                <a:cs typeface="Arial"/>
              </a:rPr>
              <a:t>To shift environmental exposures and community capacity to support healthier eating and movement and sleep-related behaviours from preconception through adolescence.</a:t>
            </a:r>
          </a:p>
          <a:p>
            <a:pPr marL="300552" indent="-300552" algn="just">
              <a:lnSpc>
                <a:spcPct val="115000"/>
              </a:lnSpc>
              <a:buFont typeface="+mj-lt"/>
              <a:buAutoNum type="arabicParenR"/>
            </a:pPr>
            <a:r>
              <a:rPr lang="en-GB" sz="1900" dirty="0">
                <a:latin typeface="Calibri"/>
                <a:ea typeface="Calibri"/>
                <a:cs typeface="Arial"/>
              </a:rPr>
              <a:t>To target healthy fetal development and maternal health status with respect to NCD prevention as part of overall strategies for optimizing fetal development and birth outcomes.</a:t>
            </a:r>
          </a:p>
          <a:p>
            <a:pPr marL="300552" indent="-300552" algn="just">
              <a:lnSpc>
                <a:spcPct val="115000"/>
              </a:lnSpc>
              <a:buFont typeface="+mj-lt"/>
              <a:buAutoNum type="arabicParenR"/>
            </a:pPr>
            <a:r>
              <a:rPr lang="en-GB" sz="1900" dirty="0">
                <a:latin typeface="Calibri"/>
                <a:ea typeface="Calibri"/>
                <a:cs typeface="Arial"/>
              </a:rPr>
              <a:t>To target healthy child development with respect to obesity and NCD prevention as part of overall strategies for optimizing child development in the first 5 years of life.</a:t>
            </a:r>
          </a:p>
          <a:p>
            <a:pPr marL="300552" indent="-300552" algn="just">
              <a:lnSpc>
                <a:spcPct val="115000"/>
              </a:lnSpc>
              <a:spcAft>
                <a:spcPts val="877"/>
              </a:spcAft>
              <a:buFont typeface="+mj-lt"/>
              <a:buAutoNum type="arabicParenR"/>
            </a:pPr>
            <a:r>
              <a:rPr lang="en-GB" sz="1900" dirty="0">
                <a:latin typeface="Calibri"/>
                <a:ea typeface="Calibri"/>
                <a:cs typeface="Arial"/>
              </a:rPr>
              <a:t>To take full advantage of educational settings and related community contexts to foster healthy eating and movement environments and behaviours for children and adolescents while embedding school-oriented efforts into broader whole-community approaches. </a:t>
            </a:r>
          </a:p>
          <a:p>
            <a:endParaRPr lang="en-GB" sz="1900" dirty="0"/>
          </a:p>
        </p:txBody>
      </p:sp>
    </p:spTree>
    <p:extLst>
      <p:ext uri="{BB962C8B-B14F-4D97-AF65-F5344CB8AC3E}">
        <p14:creationId xmlns="" xmlns:p14="http://schemas.microsoft.com/office/powerpoint/2010/main" val="2546313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285729"/>
            <a:ext cx="7772400" cy="571504"/>
          </a:xfrm>
        </p:spPr>
        <p:txBody>
          <a:bodyPr>
            <a:normAutofit fontScale="90000"/>
          </a:bodyPr>
          <a:lstStyle/>
          <a:p>
            <a:endParaRPr lang="en-US" dirty="0"/>
          </a:p>
        </p:txBody>
      </p:sp>
      <p:sp>
        <p:nvSpPr>
          <p:cNvPr id="3" name="Subtitle 2"/>
          <p:cNvSpPr>
            <a:spLocks noGrp="1"/>
          </p:cNvSpPr>
          <p:nvPr>
            <p:ph type="subTitle" idx="1"/>
          </p:nvPr>
        </p:nvSpPr>
        <p:spPr>
          <a:xfrm>
            <a:off x="85748" y="1214422"/>
            <a:ext cx="8843970" cy="5500702"/>
          </a:xfrm>
        </p:spPr>
        <p:txBody>
          <a:bodyPr/>
          <a:lstStyle/>
          <a:p>
            <a:pPr algn="just" rtl="1">
              <a:lnSpc>
                <a:spcPct val="150000"/>
              </a:lnSpc>
            </a:pPr>
            <a:r>
              <a:rPr lang="fa-IR" dirty="0" smtClean="0">
                <a:solidFill>
                  <a:schemeClr val="tx1"/>
                </a:solidFill>
                <a:cs typeface="A  Mitra_1 (MRT)" pitchFamily="2" charset="-78"/>
              </a:rPr>
              <a:t>با توجه به افزایش مستمر و روزافزون اضافه وزن و چاقی در کودکان و نوجوانان در دنیا خانم مارگات چن، دبیر کل سازمان جهانی بهداشت گروهی از خبرگان از سراسر جهان را جهت بحث در مورد شواهد علمی این مسئله مهم بهداشتی درمانی دعوت کردند. این اجلاس در روزهای 28-30 خرداد 1393 در ژنو، مقر مرکزی سازمان جهانی بهداشت برگزار شد. </a:t>
            </a:r>
            <a:endParaRPr lang="en-US" dirty="0">
              <a:solidFill>
                <a:schemeClr val="tx1"/>
              </a:solidFill>
              <a:cs typeface="A  Mitra_1 (MRT)" pitchFamily="2" charset="-7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Autofit/>
          </a:bodyPr>
          <a:lstStyle/>
          <a:p>
            <a:r>
              <a:rPr lang="en-GB" sz="4000" b="1" dirty="0" smtClean="0">
                <a:solidFill>
                  <a:srgbClr val="C00000"/>
                </a:solidFill>
              </a:rPr>
              <a:t>Preliminary package of interventions</a:t>
            </a:r>
          </a:p>
        </p:txBody>
      </p:sp>
      <p:sp>
        <p:nvSpPr>
          <p:cNvPr id="3" name="Content Placeholder 2"/>
          <p:cNvSpPr>
            <a:spLocks noGrp="1"/>
          </p:cNvSpPr>
          <p:nvPr>
            <p:ph idx="1"/>
          </p:nvPr>
        </p:nvSpPr>
        <p:spPr>
          <a:xfrm>
            <a:off x="442539" y="1337166"/>
            <a:ext cx="8291501" cy="5020792"/>
          </a:xfrm>
        </p:spPr>
        <p:txBody>
          <a:bodyPr>
            <a:normAutofit fontScale="92500"/>
          </a:bodyPr>
          <a:lstStyle/>
          <a:p>
            <a:r>
              <a:rPr lang="en-GB" dirty="0" smtClean="0"/>
              <a:t>Focus on existing guidelines, where there is a need for more effective implementation and monitoring</a:t>
            </a:r>
          </a:p>
          <a:p>
            <a:r>
              <a:rPr lang="en-GB" dirty="0" smtClean="0"/>
              <a:t>Provide new avenues for intervention</a:t>
            </a:r>
          </a:p>
          <a:p>
            <a:r>
              <a:rPr lang="en-GB" dirty="0" smtClean="0"/>
              <a:t>Indicate how guidance can be leveraged and enhanced from perspective of ECHO</a:t>
            </a:r>
          </a:p>
          <a:p>
            <a:r>
              <a:rPr lang="en-GB" dirty="0" smtClean="0"/>
              <a:t>Interdependent and mutually reinforcing</a:t>
            </a:r>
          </a:p>
          <a:p>
            <a:r>
              <a:rPr lang="en-GB" dirty="0" smtClean="0"/>
              <a:t>Will be most effective if applied simultaneously</a:t>
            </a:r>
          </a:p>
          <a:p>
            <a:pPr lvl="1"/>
            <a:r>
              <a:rPr lang="en-GB" dirty="0" smtClean="0"/>
              <a:t> childhood obesity is known to be influenced by previous exposure and intergenerational effects</a:t>
            </a:r>
          </a:p>
          <a:p>
            <a:endParaRPr lang="en-GB" dirty="0"/>
          </a:p>
        </p:txBody>
      </p:sp>
    </p:spTree>
    <p:extLst>
      <p:ext uri="{BB962C8B-B14F-4D97-AF65-F5344CB8AC3E}">
        <p14:creationId xmlns="" xmlns:p14="http://schemas.microsoft.com/office/powerpoint/2010/main" val="94608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500" b="1" dirty="0" smtClean="0">
                <a:solidFill>
                  <a:srgbClr val="C00000"/>
                </a:solidFill>
              </a:rPr>
              <a:t>Preliminary package of interventions for a healthier environment</a:t>
            </a:r>
          </a:p>
        </p:txBody>
      </p:sp>
      <p:sp>
        <p:nvSpPr>
          <p:cNvPr id="3" name="Content Placeholder 2"/>
          <p:cNvSpPr>
            <a:spLocks noGrp="1"/>
          </p:cNvSpPr>
          <p:nvPr>
            <p:ph idx="1"/>
          </p:nvPr>
        </p:nvSpPr>
        <p:spPr>
          <a:xfrm>
            <a:off x="442539" y="1785926"/>
            <a:ext cx="8291501" cy="4786346"/>
          </a:xfrm>
        </p:spPr>
        <p:txBody>
          <a:bodyPr>
            <a:normAutofit fontScale="92500"/>
          </a:bodyPr>
          <a:lstStyle/>
          <a:p>
            <a:pPr marL="300552" indent="-300552" algn="just">
              <a:lnSpc>
                <a:spcPct val="115000"/>
              </a:lnSpc>
              <a:spcAft>
                <a:spcPts val="877"/>
              </a:spcAft>
              <a:buFont typeface="+mj-lt"/>
              <a:buAutoNum type="alphaLcPeriod"/>
            </a:pPr>
            <a:r>
              <a:rPr lang="en-GB" dirty="0">
                <a:latin typeface="Calibri"/>
                <a:ea typeface="Calibri"/>
                <a:cs typeface="Arial"/>
              </a:rPr>
              <a:t>Eliminate exposure of children and adolescents to the marketing of unhealthy foods and beverages through a variety of strategies.</a:t>
            </a:r>
            <a:endParaRPr lang="en-GB" sz="2100" dirty="0">
              <a:latin typeface="Calibri"/>
              <a:ea typeface="Calibri"/>
              <a:cs typeface="Arial"/>
            </a:endParaRPr>
          </a:p>
          <a:p>
            <a:pPr marL="300552" indent="-300552" algn="just">
              <a:lnSpc>
                <a:spcPct val="115000"/>
              </a:lnSpc>
              <a:spcAft>
                <a:spcPts val="877"/>
              </a:spcAft>
              <a:buFont typeface="+mj-lt"/>
              <a:buAutoNum type="alphaLcPeriod"/>
            </a:pPr>
            <a:r>
              <a:rPr lang="en-GB" dirty="0">
                <a:latin typeface="Calibri"/>
                <a:ea typeface="Calibri"/>
                <a:cs typeface="Arial"/>
              </a:rPr>
              <a:t>Run large-scale, sustained social marketing programmes, including, but not limited to, mass media campaigns, with the aim of replacing the current unhealthy commercial marketing environment with a health-promoting one.  </a:t>
            </a:r>
            <a:endParaRPr lang="en-GB" sz="2100" dirty="0">
              <a:latin typeface="Calibri"/>
              <a:ea typeface="Calibri"/>
              <a:cs typeface="Arial"/>
            </a:endParaRPr>
          </a:p>
          <a:p>
            <a:endParaRPr lang="en-GB" dirty="0"/>
          </a:p>
        </p:txBody>
      </p:sp>
    </p:spTree>
    <p:extLst>
      <p:ext uri="{BB962C8B-B14F-4D97-AF65-F5344CB8AC3E}">
        <p14:creationId xmlns="" xmlns:p14="http://schemas.microsoft.com/office/powerpoint/2010/main" val="18249807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500" b="1" dirty="0">
                <a:solidFill>
                  <a:srgbClr val="C00000"/>
                </a:solidFill>
              </a:rPr>
              <a:t>Preliminary package of interventions for a healthier environment</a:t>
            </a:r>
          </a:p>
        </p:txBody>
      </p:sp>
      <p:sp>
        <p:nvSpPr>
          <p:cNvPr id="3" name="Content Placeholder 2"/>
          <p:cNvSpPr>
            <a:spLocks noGrp="1"/>
          </p:cNvSpPr>
          <p:nvPr>
            <p:ph idx="1"/>
          </p:nvPr>
        </p:nvSpPr>
        <p:spPr>
          <a:xfrm>
            <a:off x="500034" y="1785926"/>
            <a:ext cx="8291501" cy="4786346"/>
          </a:xfrm>
        </p:spPr>
        <p:txBody>
          <a:bodyPr>
            <a:normAutofit fontScale="92500" lnSpcReduction="10000"/>
          </a:bodyPr>
          <a:lstStyle/>
          <a:p>
            <a:pPr marL="300552" indent="-300552">
              <a:lnSpc>
                <a:spcPct val="115000"/>
              </a:lnSpc>
              <a:spcAft>
                <a:spcPts val="877"/>
              </a:spcAft>
              <a:buFont typeface="+mj-lt"/>
              <a:buAutoNum type="alphaLcPeriod" startAt="3"/>
            </a:pPr>
            <a:r>
              <a:rPr lang="en-GB" dirty="0">
                <a:latin typeface="Calibri"/>
                <a:ea typeface="Calibri"/>
                <a:cs typeface="Arial"/>
              </a:rPr>
              <a:t>Implement fiscal policies, such as taxes on sugary beverages and high-fat, high-sugar manufactured snack </a:t>
            </a:r>
            <a:r>
              <a:rPr lang="en-GB" dirty="0" smtClean="0">
                <a:latin typeface="Calibri"/>
                <a:ea typeface="Calibri"/>
                <a:cs typeface="Arial"/>
              </a:rPr>
              <a:t>foods and subsidies </a:t>
            </a:r>
            <a:r>
              <a:rPr lang="en-GB" dirty="0">
                <a:latin typeface="Calibri"/>
                <a:ea typeface="Calibri"/>
                <a:cs typeface="Arial"/>
              </a:rPr>
              <a:t>for healthy foods.  These strategies could be directly linked to other childhood obesity prevention strategies. </a:t>
            </a:r>
            <a:endParaRPr lang="en-GB" sz="2100" dirty="0">
              <a:latin typeface="Calibri"/>
              <a:ea typeface="Calibri"/>
              <a:cs typeface="Arial"/>
            </a:endParaRPr>
          </a:p>
          <a:p>
            <a:pPr marL="300552" indent="-300552" algn="just">
              <a:lnSpc>
                <a:spcPct val="115000"/>
              </a:lnSpc>
              <a:spcAft>
                <a:spcPts val="877"/>
              </a:spcAft>
              <a:buFont typeface="+mj-lt"/>
              <a:buAutoNum type="alphaLcPeriod" startAt="4"/>
            </a:pPr>
            <a:r>
              <a:rPr lang="en-GB" dirty="0">
                <a:latin typeface="Calibri"/>
                <a:ea typeface="Calibri"/>
                <a:cs typeface="Arial"/>
              </a:rPr>
              <a:t>Create safe, physical-activity friendly communities, which enable the use of active transport and improved access to natural spaces and places/facilities for active living.</a:t>
            </a:r>
            <a:endParaRPr lang="en-GB" sz="2100" dirty="0">
              <a:latin typeface="Calibri"/>
              <a:ea typeface="Calibri"/>
              <a:cs typeface="Arial"/>
            </a:endParaRPr>
          </a:p>
          <a:p>
            <a:pPr marL="0" indent="0">
              <a:buNone/>
            </a:pPr>
            <a:endParaRPr lang="en-GB" dirty="0"/>
          </a:p>
        </p:txBody>
      </p:sp>
    </p:spTree>
    <p:extLst>
      <p:ext uri="{BB962C8B-B14F-4D97-AF65-F5344CB8AC3E}">
        <p14:creationId xmlns="" xmlns:p14="http://schemas.microsoft.com/office/powerpoint/2010/main" val="4520859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500" b="1" dirty="0">
                <a:solidFill>
                  <a:srgbClr val="C00000"/>
                </a:solidFill>
              </a:rPr>
              <a:t>Preliminary package of interventions for a healthier environment</a:t>
            </a:r>
          </a:p>
        </p:txBody>
      </p:sp>
      <p:sp>
        <p:nvSpPr>
          <p:cNvPr id="3" name="Content Placeholder 2"/>
          <p:cNvSpPr>
            <a:spLocks noGrp="1"/>
          </p:cNvSpPr>
          <p:nvPr>
            <p:ph idx="1"/>
          </p:nvPr>
        </p:nvSpPr>
        <p:spPr>
          <a:xfrm>
            <a:off x="428596" y="1857364"/>
            <a:ext cx="8291501" cy="4611835"/>
          </a:xfrm>
        </p:spPr>
        <p:txBody>
          <a:bodyPr/>
          <a:lstStyle/>
          <a:p>
            <a:pPr marL="450828" indent="-450828" algn="just">
              <a:lnSpc>
                <a:spcPct val="115000"/>
              </a:lnSpc>
              <a:spcAft>
                <a:spcPts val="877"/>
              </a:spcAft>
              <a:buFont typeface="+mj-lt"/>
              <a:buAutoNum type="alphaLcPeriod" startAt="5"/>
            </a:pPr>
            <a:r>
              <a:rPr lang="en-GB" dirty="0">
                <a:latin typeface="Calibri"/>
                <a:ea typeface="Calibri"/>
                <a:cs typeface="Arial"/>
              </a:rPr>
              <a:t>Promote “policy coherence” between health and trade/investment policies and trade/agriculture agreements in order to ensure that international trade/investment law promotes – rather than hinders – public health objectives, and the prevention of childhood obesity more specifically</a:t>
            </a:r>
            <a:r>
              <a:rPr lang="en-GB" dirty="0" smtClean="0">
                <a:latin typeface="Calibri"/>
                <a:ea typeface="Calibri"/>
                <a:cs typeface="Arial"/>
              </a:rPr>
              <a:t>.</a:t>
            </a:r>
            <a:endParaRPr lang="en-GB" sz="2100" dirty="0">
              <a:latin typeface="Calibri"/>
              <a:ea typeface="Calibri"/>
              <a:cs typeface="Arial"/>
            </a:endParaRPr>
          </a:p>
        </p:txBody>
      </p:sp>
    </p:spTree>
    <p:extLst>
      <p:ext uri="{BB962C8B-B14F-4D97-AF65-F5344CB8AC3E}">
        <p14:creationId xmlns="" xmlns:p14="http://schemas.microsoft.com/office/powerpoint/2010/main" val="11110546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500" b="1" dirty="0">
                <a:solidFill>
                  <a:srgbClr val="C00000"/>
                </a:solidFill>
              </a:rPr>
              <a:t>Preliminary package of interventions for a healthier environment</a:t>
            </a:r>
          </a:p>
        </p:txBody>
      </p:sp>
      <p:sp>
        <p:nvSpPr>
          <p:cNvPr id="3" name="Content Placeholder 2"/>
          <p:cNvSpPr>
            <a:spLocks noGrp="1"/>
          </p:cNvSpPr>
          <p:nvPr>
            <p:ph idx="1"/>
          </p:nvPr>
        </p:nvSpPr>
        <p:spPr>
          <a:xfrm>
            <a:off x="428596" y="1857364"/>
            <a:ext cx="8291501" cy="4611835"/>
          </a:xfrm>
        </p:spPr>
        <p:txBody>
          <a:bodyPr/>
          <a:lstStyle/>
          <a:p>
            <a:pPr marL="450828" indent="-450828" algn="just">
              <a:lnSpc>
                <a:spcPct val="115000"/>
              </a:lnSpc>
              <a:spcAft>
                <a:spcPts val="877"/>
              </a:spcAft>
              <a:buFont typeface="+mj-lt"/>
              <a:buAutoNum type="alphaLcPeriod" startAt="6"/>
            </a:pPr>
            <a:r>
              <a:rPr lang="en-GB" dirty="0" smtClean="0">
                <a:latin typeface="Calibri"/>
                <a:ea typeface="Calibri"/>
                <a:cs typeface="Arial"/>
              </a:rPr>
              <a:t>Health </a:t>
            </a:r>
            <a:r>
              <a:rPr lang="en-GB" dirty="0">
                <a:latin typeface="Calibri"/>
                <a:ea typeface="Calibri"/>
                <a:cs typeface="Arial"/>
              </a:rPr>
              <a:t>care systems should provide family-based, multi-component lifestyle weight management services for children and young people affected by obesity as part of a community-wide, multi-agency approach to promoting a healthy lifestyle and preventing and managing obesity. </a:t>
            </a:r>
            <a:endParaRPr lang="en-GB" sz="2100" dirty="0">
              <a:latin typeface="Calibri"/>
              <a:ea typeface="Calibri"/>
              <a:cs typeface="Arial"/>
            </a:endParaRPr>
          </a:p>
          <a:p>
            <a:pPr marL="0" indent="0">
              <a:buNone/>
            </a:pPr>
            <a:endParaRPr lang="en-GB" dirty="0"/>
          </a:p>
        </p:txBody>
      </p:sp>
    </p:spTree>
    <p:extLst>
      <p:ext uri="{BB962C8B-B14F-4D97-AF65-F5344CB8AC3E}">
        <p14:creationId xmlns="" xmlns:p14="http://schemas.microsoft.com/office/powerpoint/2010/main" val="29500601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500" b="1" dirty="0">
                <a:solidFill>
                  <a:srgbClr val="C00000"/>
                </a:solidFill>
              </a:rPr>
              <a:t>Preliminary package of interventions for a healthier environment</a:t>
            </a:r>
          </a:p>
        </p:txBody>
      </p:sp>
      <p:sp>
        <p:nvSpPr>
          <p:cNvPr id="3" name="Content Placeholder 2"/>
          <p:cNvSpPr>
            <a:spLocks noGrp="1"/>
          </p:cNvSpPr>
          <p:nvPr>
            <p:ph idx="1"/>
          </p:nvPr>
        </p:nvSpPr>
        <p:spPr>
          <a:xfrm>
            <a:off x="428596" y="1857364"/>
            <a:ext cx="8291501" cy="4611835"/>
          </a:xfrm>
        </p:spPr>
        <p:txBody>
          <a:bodyPr>
            <a:normAutofit fontScale="85000" lnSpcReduction="10000"/>
          </a:bodyPr>
          <a:lstStyle/>
          <a:p>
            <a:pPr marL="450828" indent="-450828" algn="just">
              <a:lnSpc>
                <a:spcPct val="115000"/>
              </a:lnSpc>
              <a:spcAft>
                <a:spcPts val="877"/>
              </a:spcAft>
              <a:buFont typeface="+mj-lt"/>
              <a:buAutoNum type="alphaLcPeriod" startAt="7"/>
            </a:pPr>
            <a:r>
              <a:rPr lang="en-GB" dirty="0">
                <a:latin typeface="Calibri"/>
                <a:ea typeface="Calibri"/>
                <a:cs typeface="Arial"/>
              </a:rPr>
              <a:t>Improve access to healthy foods through strengthening of local and regional food </a:t>
            </a:r>
            <a:r>
              <a:rPr lang="en-GB" dirty="0" smtClean="0">
                <a:latin typeface="Calibri"/>
                <a:ea typeface="Calibri"/>
                <a:cs typeface="Arial"/>
              </a:rPr>
              <a:t>systems </a:t>
            </a:r>
            <a:r>
              <a:rPr lang="en-GB" dirty="0">
                <a:latin typeface="Calibri"/>
                <a:ea typeface="Calibri"/>
                <a:cs typeface="Arial"/>
              </a:rPr>
              <a:t>by, for </a:t>
            </a:r>
            <a:r>
              <a:rPr lang="en-GB" dirty="0" smtClean="0">
                <a:latin typeface="Calibri"/>
                <a:ea typeface="Calibri"/>
                <a:cs typeface="Arial"/>
              </a:rPr>
              <a:t>example, </a:t>
            </a:r>
            <a:r>
              <a:rPr lang="en-GB" dirty="0">
                <a:latin typeface="Calibri"/>
                <a:ea typeface="Calibri"/>
                <a:cs typeface="Arial"/>
              </a:rPr>
              <a:t>encouraging support for local farmers/agriculture, production, processing and </a:t>
            </a:r>
            <a:r>
              <a:rPr lang="en-GB" dirty="0" smtClean="0">
                <a:latin typeface="Calibri"/>
                <a:ea typeface="Calibri"/>
                <a:cs typeface="Arial"/>
              </a:rPr>
              <a:t>retailers.</a:t>
            </a:r>
            <a:endParaRPr lang="en-GB" sz="2100" dirty="0">
              <a:latin typeface="Calibri"/>
              <a:ea typeface="Calibri"/>
              <a:cs typeface="Arial"/>
            </a:endParaRPr>
          </a:p>
          <a:p>
            <a:pPr marL="450828" indent="-450828" algn="just">
              <a:lnSpc>
                <a:spcPct val="115000"/>
              </a:lnSpc>
              <a:spcAft>
                <a:spcPts val="877"/>
              </a:spcAft>
              <a:buFont typeface="+mj-lt"/>
              <a:buAutoNum type="alphaLcPeriod" startAt="8"/>
            </a:pPr>
            <a:r>
              <a:rPr lang="en-GB" dirty="0">
                <a:latin typeface="Calibri"/>
                <a:ea typeface="Calibri"/>
                <a:cs typeface="Arial"/>
              </a:rPr>
              <a:t>Build legal capacity within all sectors of government to ensure childhood obesity prevention policies are compliant with national and international laws including treaties and agreements.</a:t>
            </a:r>
            <a:endParaRPr lang="en-GB" sz="2100" dirty="0">
              <a:latin typeface="Calibri"/>
              <a:ea typeface="Calibri"/>
              <a:cs typeface="Arial"/>
            </a:endParaRPr>
          </a:p>
          <a:p>
            <a:pPr marL="0" indent="0">
              <a:buNone/>
            </a:pPr>
            <a:endParaRPr lang="en-GB" dirty="0"/>
          </a:p>
        </p:txBody>
      </p:sp>
    </p:spTree>
    <p:extLst>
      <p:ext uri="{BB962C8B-B14F-4D97-AF65-F5344CB8AC3E}">
        <p14:creationId xmlns="" xmlns:p14="http://schemas.microsoft.com/office/powerpoint/2010/main" val="38619354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500" b="1" dirty="0">
                <a:solidFill>
                  <a:srgbClr val="C00000"/>
                </a:solidFill>
              </a:rPr>
              <a:t>Preliminary package of interventions for a healthier environment</a:t>
            </a:r>
          </a:p>
        </p:txBody>
      </p:sp>
      <p:sp>
        <p:nvSpPr>
          <p:cNvPr id="3" name="Content Placeholder 2"/>
          <p:cNvSpPr>
            <a:spLocks noGrp="1"/>
          </p:cNvSpPr>
          <p:nvPr>
            <p:ph idx="1"/>
          </p:nvPr>
        </p:nvSpPr>
        <p:spPr>
          <a:xfrm>
            <a:off x="442539" y="2337298"/>
            <a:ext cx="8291501" cy="2806214"/>
          </a:xfrm>
        </p:spPr>
        <p:txBody>
          <a:bodyPr/>
          <a:lstStyle/>
          <a:p>
            <a:pPr marL="450828" indent="-450828" algn="just">
              <a:lnSpc>
                <a:spcPct val="115000"/>
              </a:lnSpc>
              <a:spcAft>
                <a:spcPts val="877"/>
              </a:spcAft>
              <a:buFont typeface="+mj-lt"/>
              <a:buAutoNum type="alphaLcPeriod" startAt="9"/>
            </a:pPr>
            <a:r>
              <a:rPr lang="en-GB" dirty="0">
                <a:latin typeface="Calibri"/>
                <a:ea typeface="Calibri"/>
                <a:cs typeface="Arial"/>
              </a:rPr>
              <a:t>Ensure that all policies comply with the UN Convention on the Rights of the Child and take the best interest of the child as a primary consideration</a:t>
            </a:r>
            <a:r>
              <a:rPr lang="en-GB" dirty="0" smtClean="0">
                <a:latin typeface="Calibri"/>
                <a:ea typeface="Calibri"/>
                <a:cs typeface="Arial"/>
              </a:rPr>
              <a:t>.</a:t>
            </a:r>
          </a:p>
          <a:p>
            <a:pPr marL="450828" indent="-450828" algn="just">
              <a:lnSpc>
                <a:spcPct val="115000"/>
              </a:lnSpc>
              <a:spcAft>
                <a:spcPts val="877"/>
              </a:spcAft>
              <a:buFont typeface="+mj-lt"/>
              <a:buAutoNum type="alphaLcPeriod" startAt="9"/>
            </a:pPr>
            <a:endParaRPr lang="en-GB" sz="2100" dirty="0">
              <a:latin typeface="Calibri"/>
              <a:ea typeface="Calibri"/>
              <a:cs typeface="Arial"/>
            </a:endParaRPr>
          </a:p>
          <a:p>
            <a:pPr marL="0" indent="0">
              <a:buNone/>
            </a:pPr>
            <a:endParaRPr lang="en-GB" dirty="0"/>
          </a:p>
        </p:txBody>
      </p:sp>
    </p:spTree>
    <p:extLst>
      <p:ext uri="{BB962C8B-B14F-4D97-AF65-F5344CB8AC3E}">
        <p14:creationId xmlns="" xmlns:p14="http://schemas.microsoft.com/office/powerpoint/2010/main" val="6179124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71480"/>
            <a:ext cx="8229600" cy="1785942"/>
          </a:xfrm>
        </p:spPr>
        <p:txBody>
          <a:bodyPr>
            <a:noAutofit/>
          </a:bodyPr>
          <a:lstStyle/>
          <a:p>
            <a:r>
              <a:rPr lang="en-GB" sz="3500" b="1" dirty="0">
                <a:solidFill>
                  <a:srgbClr val="C00000"/>
                </a:solidFill>
              </a:rPr>
              <a:t>Preliminary package of interventions for </a:t>
            </a:r>
            <a:r>
              <a:rPr lang="en-GB" sz="3500" b="1" dirty="0" smtClean="0">
                <a:solidFill>
                  <a:srgbClr val="C00000"/>
                </a:solidFill>
              </a:rPr>
              <a:t/>
            </a:r>
            <a:br>
              <a:rPr lang="en-GB" sz="3500" b="1" dirty="0" smtClean="0">
                <a:solidFill>
                  <a:srgbClr val="C00000"/>
                </a:solidFill>
              </a:rPr>
            </a:br>
            <a:r>
              <a:rPr lang="en-GB" sz="3500" b="1" dirty="0" smtClean="0">
                <a:solidFill>
                  <a:srgbClr val="C00000"/>
                </a:solidFill>
              </a:rPr>
              <a:t>preconception and pregnancy</a:t>
            </a:r>
            <a:endParaRPr lang="en-GB" sz="3500" b="1" dirty="0">
              <a:solidFill>
                <a:srgbClr val="C00000"/>
              </a:solidFill>
            </a:endParaRPr>
          </a:p>
        </p:txBody>
      </p:sp>
      <p:sp>
        <p:nvSpPr>
          <p:cNvPr id="3" name="Content Placeholder 2"/>
          <p:cNvSpPr>
            <a:spLocks noGrp="1"/>
          </p:cNvSpPr>
          <p:nvPr>
            <p:ph idx="1"/>
          </p:nvPr>
        </p:nvSpPr>
        <p:spPr>
          <a:xfrm>
            <a:off x="428596" y="3357562"/>
            <a:ext cx="8291501" cy="2571768"/>
          </a:xfrm>
        </p:spPr>
        <p:txBody>
          <a:bodyPr/>
          <a:lstStyle/>
          <a:p>
            <a:pPr marL="450828" indent="-450828" algn="just">
              <a:lnSpc>
                <a:spcPct val="115000"/>
              </a:lnSpc>
              <a:spcAft>
                <a:spcPts val="877"/>
              </a:spcAft>
              <a:buFont typeface="+mj-lt"/>
              <a:buAutoNum type="alphaLcPeriod" startAt="10"/>
            </a:pPr>
            <a:r>
              <a:rPr lang="en-US" dirty="0" smtClean="0">
                <a:latin typeface="Calibri"/>
                <a:ea typeface="Calibri"/>
                <a:cs typeface="Arial"/>
              </a:rPr>
              <a:t>Integrate </a:t>
            </a:r>
            <a:r>
              <a:rPr lang="en-US" dirty="0">
                <a:latin typeface="Calibri"/>
                <a:ea typeface="Calibri"/>
                <a:cs typeface="Arial"/>
              </a:rPr>
              <a:t>current guidance for preconception and antenatal care with guidance for NCD prevention applicable to this life </a:t>
            </a:r>
            <a:r>
              <a:rPr lang="en-US" dirty="0" smtClean="0">
                <a:latin typeface="Calibri"/>
                <a:ea typeface="Calibri"/>
                <a:cs typeface="Arial"/>
              </a:rPr>
              <a:t>stage.</a:t>
            </a:r>
          </a:p>
          <a:p>
            <a:pPr marL="450828" indent="-450828" algn="just">
              <a:lnSpc>
                <a:spcPct val="115000"/>
              </a:lnSpc>
              <a:spcAft>
                <a:spcPts val="877"/>
              </a:spcAft>
              <a:buFont typeface="+mj-lt"/>
              <a:buAutoNum type="alphaLcPeriod" startAt="11"/>
            </a:pPr>
            <a:endParaRPr lang="en-GB" sz="2100" dirty="0">
              <a:latin typeface="Calibri"/>
              <a:ea typeface="Calibri"/>
              <a:cs typeface="Arial"/>
            </a:endParaRPr>
          </a:p>
          <a:p>
            <a:pPr marL="0" indent="0">
              <a:buNone/>
            </a:pPr>
            <a:endParaRPr lang="en-GB" dirty="0"/>
          </a:p>
        </p:txBody>
      </p:sp>
    </p:spTree>
    <p:extLst>
      <p:ext uri="{BB962C8B-B14F-4D97-AF65-F5344CB8AC3E}">
        <p14:creationId xmlns="" xmlns:p14="http://schemas.microsoft.com/office/powerpoint/2010/main" val="3975174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82726"/>
          </a:xfrm>
        </p:spPr>
        <p:txBody>
          <a:bodyPr>
            <a:noAutofit/>
          </a:bodyPr>
          <a:lstStyle/>
          <a:p>
            <a:r>
              <a:rPr lang="en-GB" sz="3500" b="1" dirty="0">
                <a:solidFill>
                  <a:srgbClr val="C00000"/>
                </a:solidFill>
              </a:rPr>
              <a:t>Preliminary package of interventions for </a:t>
            </a:r>
            <a:r>
              <a:rPr lang="en-GB" sz="3500" b="1" dirty="0" smtClean="0">
                <a:solidFill>
                  <a:srgbClr val="C00000"/>
                </a:solidFill>
              </a:rPr>
              <a:t/>
            </a:r>
            <a:br>
              <a:rPr lang="en-GB" sz="3500" b="1" dirty="0" smtClean="0">
                <a:solidFill>
                  <a:srgbClr val="C00000"/>
                </a:solidFill>
              </a:rPr>
            </a:br>
            <a:r>
              <a:rPr lang="en-GB" sz="3500" b="1" dirty="0" smtClean="0">
                <a:solidFill>
                  <a:srgbClr val="C00000"/>
                </a:solidFill>
              </a:rPr>
              <a:t>infants and young children</a:t>
            </a:r>
            <a:endParaRPr lang="en-GB" sz="3500" b="1" dirty="0">
              <a:solidFill>
                <a:srgbClr val="C00000"/>
              </a:solidFill>
            </a:endParaRPr>
          </a:p>
        </p:txBody>
      </p:sp>
      <p:sp>
        <p:nvSpPr>
          <p:cNvPr id="3" name="Content Placeholder 2"/>
          <p:cNvSpPr>
            <a:spLocks noGrp="1"/>
          </p:cNvSpPr>
          <p:nvPr>
            <p:ph idx="1"/>
          </p:nvPr>
        </p:nvSpPr>
        <p:spPr>
          <a:xfrm>
            <a:off x="442539" y="2051546"/>
            <a:ext cx="8291501" cy="4306412"/>
          </a:xfrm>
        </p:spPr>
        <p:txBody>
          <a:bodyPr>
            <a:normAutofit fontScale="85000" lnSpcReduction="10000"/>
          </a:bodyPr>
          <a:lstStyle/>
          <a:p>
            <a:pPr marL="450828" indent="-450828" algn="just">
              <a:lnSpc>
                <a:spcPct val="115000"/>
              </a:lnSpc>
              <a:spcAft>
                <a:spcPts val="877"/>
              </a:spcAft>
              <a:buFont typeface="+mj-lt"/>
              <a:buAutoNum type="alphaLcPeriod" startAt="11"/>
            </a:pPr>
            <a:r>
              <a:rPr lang="en-GB" dirty="0">
                <a:latin typeface="Calibri"/>
                <a:ea typeface="Calibri"/>
                <a:cs typeface="Arial"/>
              </a:rPr>
              <a:t>Integrate targets related to healthful eating/feeding and movement behaviours with current guidance on best practices for parenting and child care during the first 5 years of life.  </a:t>
            </a:r>
          </a:p>
          <a:p>
            <a:pPr marL="0" indent="0" algn="just">
              <a:lnSpc>
                <a:spcPct val="115000"/>
              </a:lnSpc>
              <a:spcAft>
                <a:spcPts val="877"/>
              </a:spcAft>
              <a:buNone/>
            </a:pPr>
            <a:r>
              <a:rPr lang="en-GB" dirty="0">
                <a:latin typeface="Calibri"/>
                <a:ea typeface="Calibri"/>
                <a:cs typeface="Arial"/>
              </a:rPr>
              <a:t>This could involve strengthening existing Infant and Young Child Feeding guidelines (ICYF) to include a focus on specific categories of foods (e.g., sugar-sweetened beverages or poor quality high energy density foods) for prevention of excess weight gain. </a:t>
            </a:r>
            <a:endParaRPr lang="en-GB" dirty="0" smtClean="0">
              <a:latin typeface="Calibri"/>
              <a:ea typeface="Calibri"/>
              <a:cs typeface="Arial"/>
            </a:endParaRPr>
          </a:p>
          <a:p>
            <a:pPr marL="450828" indent="-450828" algn="just">
              <a:lnSpc>
                <a:spcPct val="115000"/>
              </a:lnSpc>
              <a:spcAft>
                <a:spcPts val="877"/>
              </a:spcAft>
              <a:buFont typeface="+mj-lt"/>
              <a:buAutoNum type="alphaLcPeriod" startAt="11"/>
            </a:pPr>
            <a:endParaRPr lang="en-GB" sz="2100" dirty="0">
              <a:latin typeface="Calibri"/>
              <a:ea typeface="Calibri"/>
              <a:cs typeface="Arial"/>
            </a:endParaRPr>
          </a:p>
          <a:p>
            <a:pPr marL="0" indent="0">
              <a:buNone/>
            </a:pPr>
            <a:endParaRPr lang="en-GB" dirty="0"/>
          </a:p>
        </p:txBody>
      </p:sp>
    </p:spTree>
    <p:extLst>
      <p:ext uri="{BB962C8B-B14F-4D97-AF65-F5344CB8AC3E}">
        <p14:creationId xmlns="" xmlns:p14="http://schemas.microsoft.com/office/powerpoint/2010/main" val="23227652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1828"/>
            <a:ext cx="8229600" cy="1582726"/>
          </a:xfrm>
        </p:spPr>
        <p:txBody>
          <a:bodyPr>
            <a:noAutofit/>
          </a:bodyPr>
          <a:lstStyle/>
          <a:p>
            <a:r>
              <a:rPr lang="en-GB" sz="3500" b="1" dirty="0">
                <a:solidFill>
                  <a:srgbClr val="C00000"/>
                </a:solidFill>
              </a:rPr>
              <a:t>Preliminary package of interventions for </a:t>
            </a:r>
            <a:r>
              <a:rPr lang="en-GB" sz="3500" b="1" dirty="0" smtClean="0">
                <a:solidFill>
                  <a:srgbClr val="C00000"/>
                </a:solidFill>
              </a:rPr>
              <a:t/>
            </a:r>
            <a:br>
              <a:rPr lang="en-GB" sz="3500" b="1" dirty="0" smtClean="0">
                <a:solidFill>
                  <a:srgbClr val="C00000"/>
                </a:solidFill>
              </a:rPr>
            </a:br>
            <a:r>
              <a:rPr lang="en-GB" sz="3500" b="1" dirty="0" smtClean="0">
                <a:solidFill>
                  <a:srgbClr val="C00000"/>
                </a:solidFill>
              </a:rPr>
              <a:t>infants and young children</a:t>
            </a:r>
            <a:endParaRPr lang="en-GB" sz="3500" b="1" dirty="0">
              <a:solidFill>
                <a:srgbClr val="C00000"/>
              </a:solidFill>
            </a:endParaRPr>
          </a:p>
        </p:txBody>
      </p:sp>
      <p:sp>
        <p:nvSpPr>
          <p:cNvPr id="3" name="Content Placeholder 2"/>
          <p:cNvSpPr>
            <a:spLocks noGrp="1"/>
          </p:cNvSpPr>
          <p:nvPr>
            <p:ph idx="1"/>
          </p:nvPr>
        </p:nvSpPr>
        <p:spPr>
          <a:xfrm>
            <a:off x="442539" y="3123116"/>
            <a:ext cx="8291501" cy="2377586"/>
          </a:xfrm>
        </p:spPr>
        <p:txBody>
          <a:bodyPr>
            <a:normAutofit lnSpcReduction="10000"/>
          </a:bodyPr>
          <a:lstStyle/>
          <a:p>
            <a:pPr marL="400736" indent="-400736" algn="just">
              <a:lnSpc>
                <a:spcPct val="115000"/>
              </a:lnSpc>
              <a:spcAft>
                <a:spcPts val="877"/>
              </a:spcAft>
              <a:buFont typeface="+mj-lt"/>
              <a:buAutoNum type="alphaLcPeriod" startAt="12"/>
            </a:pPr>
            <a:r>
              <a:rPr lang="en-GB" dirty="0">
                <a:latin typeface="Calibri"/>
                <a:ea typeface="Calibri"/>
                <a:cs typeface="Arial"/>
              </a:rPr>
              <a:t>States should respect, protect, and promote women’s rights to breastfeed their children, according to guidelines, using regulatory measures as needed. </a:t>
            </a:r>
            <a:endParaRPr lang="en-GB" sz="2100" dirty="0">
              <a:latin typeface="Calibri"/>
              <a:ea typeface="Calibri"/>
              <a:cs typeface="Arial"/>
            </a:endParaRPr>
          </a:p>
          <a:p>
            <a:pPr marL="450828" indent="-450828" algn="just">
              <a:lnSpc>
                <a:spcPct val="115000"/>
              </a:lnSpc>
              <a:spcAft>
                <a:spcPts val="877"/>
              </a:spcAft>
              <a:buFont typeface="+mj-lt"/>
              <a:buAutoNum type="alphaLcPeriod" startAt="11"/>
            </a:pPr>
            <a:endParaRPr lang="en-GB" sz="2100" dirty="0">
              <a:latin typeface="Calibri"/>
              <a:ea typeface="Calibri"/>
              <a:cs typeface="Arial"/>
            </a:endParaRPr>
          </a:p>
          <a:p>
            <a:pPr marL="0" indent="0">
              <a:buNone/>
            </a:pPr>
            <a:endParaRPr lang="en-GB" dirty="0"/>
          </a:p>
        </p:txBody>
      </p:sp>
    </p:spTree>
    <p:extLst>
      <p:ext uri="{BB962C8B-B14F-4D97-AF65-F5344CB8AC3E}">
        <p14:creationId xmlns="" xmlns:p14="http://schemas.microsoft.com/office/powerpoint/2010/main" val="1187690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2910" y="3143248"/>
            <a:ext cx="8129590" cy="1752600"/>
          </a:xfrm>
        </p:spPr>
        <p:txBody>
          <a:bodyPr>
            <a:noAutofit/>
          </a:bodyPr>
          <a:lstStyle/>
          <a:p>
            <a:r>
              <a:rPr lang="en-GB" sz="2500" b="1" dirty="0" smtClean="0">
                <a:solidFill>
                  <a:schemeClr val="tx1"/>
                </a:solidFill>
                <a:cs typeface="A  Mitra_1 (MRT)" pitchFamily="2" charset="-78"/>
              </a:rPr>
              <a:t>Report of the First Meeting of the </a:t>
            </a:r>
            <a:r>
              <a:rPr lang="en-GB" sz="2500" b="1" i="1" dirty="0" smtClean="0">
                <a:solidFill>
                  <a:schemeClr val="tx1"/>
                </a:solidFill>
                <a:cs typeface="A  Mitra_1 (MRT)" pitchFamily="2" charset="-78"/>
              </a:rPr>
              <a:t>ad hoc</a:t>
            </a:r>
            <a:r>
              <a:rPr lang="en-GB" sz="2500" b="1" dirty="0" smtClean="0">
                <a:solidFill>
                  <a:schemeClr val="tx1"/>
                </a:solidFill>
                <a:cs typeface="A  Mitra_1 (MRT)" pitchFamily="2" charset="-78"/>
              </a:rPr>
              <a:t> Working Group on </a:t>
            </a:r>
            <a:endParaRPr lang="en-US" sz="2500" dirty="0" smtClean="0">
              <a:solidFill>
                <a:schemeClr val="tx1"/>
              </a:solidFill>
              <a:cs typeface="A  Mitra_1 (MRT)" pitchFamily="2" charset="-78"/>
            </a:endParaRPr>
          </a:p>
          <a:p>
            <a:r>
              <a:rPr lang="en-GB" sz="2500" b="1" dirty="0" smtClean="0">
                <a:solidFill>
                  <a:schemeClr val="tx1"/>
                </a:solidFill>
                <a:cs typeface="A  Mitra_1 (MRT)" pitchFamily="2" charset="-78"/>
              </a:rPr>
              <a:t>Science and Evidence </a:t>
            </a:r>
            <a:r>
              <a:rPr lang="en-GB" sz="2500" b="1" dirty="0" err="1" smtClean="0">
                <a:solidFill>
                  <a:schemeClr val="tx1"/>
                </a:solidFill>
                <a:cs typeface="A  Mitra_1 (MRT)" pitchFamily="2" charset="-78"/>
              </a:rPr>
              <a:t>forEnding</a:t>
            </a:r>
            <a:r>
              <a:rPr lang="en-GB" sz="2500" b="1" dirty="0" smtClean="0">
                <a:solidFill>
                  <a:schemeClr val="tx1"/>
                </a:solidFill>
                <a:cs typeface="A  Mitra_1 (MRT)" pitchFamily="2" charset="-78"/>
              </a:rPr>
              <a:t> Childhood Obesity</a:t>
            </a:r>
            <a:endParaRPr lang="en-US" sz="2500" dirty="0" smtClean="0">
              <a:solidFill>
                <a:schemeClr val="tx1"/>
              </a:solidFill>
              <a:cs typeface="A  Mitra_1 (MRT)" pitchFamily="2" charset="-78"/>
            </a:endParaRPr>
          </a:p>
          <a:p>
            <a:r>
              <a:rPr lang="en-GB" sz="2500" b="1" dirty="0" smtClean="0">
                <a:solidFill>
                  <a:schemeClr val="tx1"/>
                </a:solidFill>
                <a:cs typeface="A  Mitra_1 (MRT)" pitchFamily="2" charset="-78"/>
              </a:rPr>
              <a:t>18 – 20 June 2014 - Geneva, SWITZERLAND</a:t>
            </a:r>
            <a:endParaRPr lang="en-US" sz="2500" dirty="0" smtClean="0">
              <a:solidFill>
                <a:schemeClr val="tx1"/>
              </a:solidFill>
              <a:cs typeface="A  Mitra_1 (MRT)" pitchFamily="2" charset="-78"/>
            </a:endParaRPr>
          </a:p>
          <a:p>
            <a:endParaRPr lang="en-US" sz="2500" dirty="0">
              <a:solidFill>
                <a:schemeClr val="tx1"/>
              </a:solidFill>
              <a:cs typeface="A  Mitra_1 (MRT)" pitchFamily="2" charset="-78"/>
            </a:endParaRPr>
          </a:p>
        </p:txBody>
      </p:sp>
      <p:pic>
        <p:nvPicPr>
          <p:cNvPr id="4" name="Picture 3"/>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428728" y="857232"/>
            <a:ext cx="5715040" cy="185738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11288"/>
          </a:xfrm>
        </p:spPr>
        <p:txBody>
          <a:bodyPr>
            <a:noAutofit/>
          </a:bodyPr>
          <a:lstStyle/>
          <a:p>
            <a:r>
              <a:rPr lang="en-GB" sz="3500" b="1" dirty="0">
                <a:solidFill>
                  <a:srgbClr val="C00000"/>
                </a:solidFill>
              </a:rPr>
              <a:t>Preliminary package of interventions for </a:t>
            </a:r>
            <a:br>
              <a:rPr lang="en-GB" sz="3500" b="1" dirty="0">
                <a:solidFill>
                  <a:srgbClr val="C00000"/>
                </a:solidFill>
              </a:rPr>
            </a:br>
            <a:r>
              <a:rPr lang="en-GB" sz="3500" b="1" dirty="0">
                <a:solidFill>
                  <a:srgbClr val="C00000"/>
                </a:solidFill>
              </a:rPr>
              <a:t>infants and young children</a:t>
            </a:r>
          </a:p>
        </p:txBody>
      </p:sp>
      <p:sp>
        <p:nvSpPr>
          <p:cNvPr id="3" name="Content Placeholder 2"/>
          <p:cNvSpPr>
            <a:spLocks noGrp="1"/>
          </p:cNvSpPr>
          <p:nvPr>
            <p:ph idx="1"/>
          </p:nvPr>
        </p:nvSpPr>
        <p:spPr>
          <a:xfrm>
            <a:off x="442539" y="2103313"/>
            <a:ext cx="8291501" cy="4611835"/>
          </a:xfrm>
        </p:spPr>
        <p:txBody>
          <a:bodyPr>
            <a:normAutofit fontScale="85000" lnSpcReduction="10000"/>
          </a:bodyPr>
          <a:lstStyle/>
          <a:p>
            <a:pPr marL="450828" indent="-450828" algn="just">
              <a:lnSpc>
                <a:spcPct val="115000"/>
              </a:lnSpc>
              <a:buFont typeface="+mj-lt"/>
              <a:buAutoNum type="alphaLcPeriod" startAt="13"/>
            </a:pPr>
            <a:r>
              <a:rPr lang="en-GB" dirty="0">
                <a:latin typeface="Calibri"/>
                <a:ea typeface="Calibri"/>
                <a:cs typeface="Arial"/>
              </a:rPr>
              <a:t>Use whole-of-community approaches to improve/strengthen processes and environments for early child care and education and parenting support in</a:t>
            </a:r>
            <a:endParaRPr lang="en-GB" sz="2100" dirty="0">
              <a:latin typeface="Calibri"/>
              <a:ea typeface="Calibri"/>
              <a:cs typeface="Arial"/>
            </a:endParaRPr>
          </a:p>
          <a:p>
            <a:pPr marL="651196" lvl="1" indent="-250460" algn="just">
              <a:lnSpc>
                <a:spcPct val="115000"/>
              </a:lnSpc>
              <a:buFont typeface="Courier New"/>
              <a:buChar char="o"/>
            </a:pPr>
            <a:r>
              <a:rPr lang="en-GB" dirty="0">
                <a:latin typeface="Calibri"/>
                <a:ea typeface="Calibri"/>
                <a:cs typeface="Arial"/>
              </a:rPr>
              <a:t> communities at large,</a:t>
            </a:r>
            <a:endParaRPr lang="en-GB" sz="1800" dirty="0">
              <a:latin typeface="Calibri"/>
              <a:ea typeface="Calibri"/>
              <a:cs typeface="Arial"/>
            </a:endParaRPr>
          </a:p>
          <a:p>
            <a:pPr marL="651196" lvl="1" indent="-250460" algn="just">
              <a:lnSpc>
                <a:spcPct val="115000"/>
              </a:lnSpc>
              <a:buFont typeface="Courier New"/>
              <a:buChar char="o"/>
            </a:pPr>
            <a:r>
              <a:rPr lang="en-GB" dirty="0">
                <a:latin typeface="Calibri"/>
                <a:ea typeface="Calibri"/>
                <a:cs typeface="Arial"/>
              </a:rPr>
              <a:t> the curricula and eating/physical activity environments in formal child care settings or institutions,</a:t>
            </a:r>
            <a:endParaRPr lang="en-GB" sz="1800" dirty="0">
              <a:latin typeface="Calibri"/>
              <a:ea typeface="Calibri"/>
              <a:cs typeface="Arial"/>
            </a:endParaRPr>
          </a:p>
          <a:p>
            <a:pPr marL="651196" lvl="1" indent="-250460" algn="just">
              <a:lnSpc>
                <a:spcPct val="115000"/>
              </a:lnSpc>
              <a:buFont typeface="Courier New"/>
              <a:buChar char="o"/>
            </a:pPr>
            <a:r>
              <a:rPr lang="en-GB" dirty="0">
                <a:latin typeface="Calibri"/>
                <a:ea typeface="Calibri"/>
                <a:cs typeface="Arial"/>
              </a:rPr>
              <a:t>health care delivery (e.g., primary or paediatric care) and </a:t>
            </a:r>
            <a:endParaRPr lang="en-GB" sz="1800" dirty="0">
              <a:latin typeface="Calibri"/>
              <a:ea typeface="Calibri"/>
              <a:cs typeface="Arial"/>
            </a:endParaRPr>
          </a:p>
          <a:p>
            <a:pPr marL="651196" lvl="1" indent="-250460" algn="just">
              <a:lnSpc>
                <a:spcPct val="115000"/>
              </a:lnSpc>
              <a:spcAft>
                <a:spcPts val="877"/>
              </a:spcAft>
              <a:buFont typeface="Courier New"/>
              <a:buChar char="o"/>
            </a:pPr>
            <a:r>
              <a:rPr lang="en-GB" dirty="0">
                <a:latin typeface="Calibri"/>
                <a:ea typeface="Calibri"/>
                <a:cs typeface="Arial"/>
              </a:rPr>
              <a:t>through social institutions and community leaders (e.g., religious leaders). </a:t>
            </a:r>
            <a:endParaRPr lang="en-GB" sz="1800" dirty="0">
              <a:latin typeface="Calibri"/>
              <a:ea typeface="Calibri"/>
              <a:cs typeface="Arial"/>
            </a:endParaRPr>
          </a:p>
        </p:txBody>
      </p:sp>
    </p:spTree>
    <p:extLst>
      <p:ext uri="{BB962C8B-B14F-4D97-AF65-F5344CB8AC3E}">
        <p14:creationId xmlns="" xmlns:p14="http://schemas.microsoft.com/office/powerpoint/2010/main" val="10784169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500" b="1" dirty="0">
                <a:solidFill>
                  <a:srgbClr val="C00000"/>
                </a:solidFill>
              </a:rPr>
              <a:t>Preliminary package of interventions for </a:t>
            </a:r>
            <a:br>
              <a:rPr lang="en-GB" sz="3500" b="1" dirty="0">
                <a:solidFill>
                  <a:srgbClr val="C00000"/>
                </a:solidFill>
              </a:rPr>
            </a:br>
            <a:r>
              <a:rPr lang="en-GB" sz="3500" b="1" dirty="0">
                <a:solidFill>
                  <a:srgbClr val="C00000"/>
                </a:solidFill>
              </a:rPr>
              <a:t>older children and adolescents</a:t>
            </a:r>
          </a:p>
        </p:txBody>
      </p:sp>
      <p:sp>
        <p:nvSpPr>
          <p:cNvPr id="3" name="Content Placeholder 2"/>
          <p:cNvSpPr>
            <a:spLocks noGrp="1"/>
          </p:cNvSpPr>
          <p:nvPr>
            <p:ph idx="1"/>
          </p:nvPr>
        </p:nvSpPr>
        <p:spPr>
          <a:xfrm>
            <a:off x="442539" y="2031875"/>
            <a:ext cx="8291501" cy="4611835"/>
          </a:xfrm>
        </p:spPr>
        <p:txBody>
          <a:bodyPr>
            <a:normAutofit fontScale="85000" lnSpcReduction="10000"/>
          </a:bodyPr>
          <a:lstStyle/>
          <a:p>
            <a:pPr marL="450828" indent="-450828" algn="just">
              <a:lnSpc>
                <a:spcPct val="115000"/>
              </a:lnSpc>
              <a:spcAft>
                <a:spcPts val="877"/>
              </a:spcAft>
              <a:buFont typeface="+mj-lt"/>
              <a:buAutoNum type="alphaLcPeriod" startAt="14"/>
            </a:pPr>
            <a:r>
              <a:rPr lang="en-GB" dirty="0">
                <a:latin typeface="Calibri"/>
                <a:ea typeface="Calibri"/>
                <a:cs typeface="Arial"/>
              </a:rPr>
              <a:t>Strengthen the infrastructure for implementing whole-of-school programs that promote healthy eating, physical activity and reduce sedentary behaviours, including environmental modification (e.g. addressing available food choices and recreational spaces) and engage parents and the community, including health care providers, community health workers</a:t>
            </a:r>
            <a:r>
              <a:rPr lang="en-GB" dirty="0" smtClean="0">
                <a:latin typeface="Calibri"/>
                <a:ea typeface="Calibri"/>
                <a:cs typeface="Arial"/>
              </a:rPr>
              <a:t>. </a:t>
            </a:r>
          </a:p>
          <a:p>
            <a:pPr marL="0" indent="0" algn="just">
              <a:lnSpc>
                <a:spcPct val="115000"/>
              </a:lnSpc>
              <a:spcAft>
                <a:spcPts val="877"/>
              </a:spcAft>
              <a:buNone/>
            </a:pPr>
            <a:r>
              <a:rPr lang="en-GB" dirty="0" smtClean="0">
                <a:latin typeface="Calibri"/>
                <a:ea typeface="Calibri"/>
                <a:cs typeface="Arial"/>
              </a:rPr>
              <a:t>Programmes should ensure the engagement of older children and adolescents as actors</a:t>
            </a:r>
          </a:p>
        </p:txBody>
      </p:sp>
    </p:spTree>
    <p:extLst>
      <p:ext uri="{BB962C8B-B14F-4D97-AF65-F5344CB8AC3E}">
        <p14:creationId xmlns="" xmlns:p14="http://schemas.microsoft.com/office/powerpoint/2010/main" val="32767191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1828"/>
            <a:ext cx="8229600" cy="1582726"/>
          </a:xfrm>
        </p:spPr>
        <p:txBody>
          <a:bodyPr>
            <a:noAutofit/>
          </a:bodyPr>
          <a:lstStyle/>
          <a:p>
            <a:r>
              <a:rPr lang="en-GB" sz="3500" b="1" dirty="0">
                <a:solidFill>
                  <a:srgbClr val="C00000"/>
                </a:solidFill>
              </a:rPr>
              <a:t>Preliminary package of interventions for </a:t>
            </a:r>
            <a:br>
              <a:rPr lang="en-GB" sz="3500" b="1" dirty="0">
                <a:solidFill>
                  <a:srgbClr val="C00000"/>
                </a:solidFill>
              </a:rPr>
            </a:br>
            <a:r>
              <a:rPr lang="en-GB" sz="3500" b="1" dirty="0">
                <a:solidFill>
                  <a:srgbClr val="C00000"/>
                </a:solidFill>
              </a:rPr>
              <a:t>older children and adolescents</a:t>
            </a:r>
          </a:p>
        </p:txBody>
      </p:sp>
      <p:sp>
        <p:nvSpPr>
          <p:cNvPr id="3" name="Content Placeholder 2"/>
          <p:cNvSpPr>
            <a:spLocks noGrp="1"/>
          </p:cNvSpPr>
          <p:nvPr>
            <p:ph idx="1"/>
          </p:nvPr>
        </p:nvSpPr>
        <p:spPr>
          <a:xfrm>
            <a:off x="442539" y="3551744"/>
            <a:ext cx="8291501" cy="2449024"/>
          </a:xfrm>
        </p:spPr>
        <p:txBody>
          <a:bodyPr/>
          <a:lstStyle/>
          <a:p>
            <a:pPr marL="450828" indent="-450828" algn="just">
              <a:lnSpc>
                <a:spcPct val="115000"/>
              </a:lnSpc>
              <a:spcAft>
                <a:spcPts val="877"/>
              </a:spcAft>
              <a:buFont typeface="+mj-lt"/>
              <a:buAutoNum type="alphaLcPeriod" startAt="15"/>
            </a:pPr>
            <a:r>
              <a:rPr lang="en-GB" dirty="0">
                <a:latin typeface="Calibri"/>
                <a:ea typeface="Calibri"/>
                <a:cs typeface="Arial"/>
              </a:rPr>
              <a:t>Improve local access to healthy food retailers, restrict unhealthy food access around schools (e.g. through zoning) and increase access to potable water in schools.</a:t>
            </a:r>
            <a:endParaRPr lang="en-GB" sz="2100" dirty="0">
              <a:latin typeface="Calibri"/>
              <a:ea typeface="Calibri"/>
              <a:cs typeface="Arial"/>
            </a:endParaRPr>
          </a:p>
        </p:txBody>
      </p:sp>
    </p:spTree>
    <p:extLst>
      <p:ext uri="{BB962C8B-B14F-4D97-AF65-F5344CB8AC3E}">
        <p14:creationId xmlns="" xmlns:p14="http://schemas.microsoft.com/office/powerpoint/2010/main" val="27632262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500" b="1" dirty="0" smtClean="0">
                <a:solidFill>
                  <a:srgbClr val="C00000"/>
                </a:solidFill>
              </a:rPr>
              <a:t>Conclusions</a:t>
            </a:r>
            <a:endParaRPr lang="en-GB" sz="4500" b="1" dirty="0">
              <a:solidFill>
                <a:srgbClr val="C00000"/>
              </a:solidFill>
            </a:endParaRPr>
          </a:p>
        </p:txBody>
      </p:sp>
      <p:sp>
        <p:nvSpPr>
          <p:cNvPr id="3" name="Content Placeholder 2"/>
          <p:cNvSpPr>
            <a:spLocks noGrp="1"/>
          </p:cNvSpPr>
          <p:nvPr>
            <p:ph idx="1"/>
          </p:nvPr>
        </p:nvSpPr>
        <p:spPr>
          <a:xfrm>
            <a:off x="434394" y="1746123"/>
            <a:ext cx="8291501" cy="4611835"/>
          </a:xfrm>
        </p:spPr>
        <p:txBody>
          <a:bodyPr>
            <a:normAutofit fontScale="92500" lnSpcReduction="20000"/>
          </a:bodyPr>
          <a:lstStyle/>
          <a:p>
            <a:pPr algn="just">
              <a:lnSpc>
                <a:spcPct val="115000"/>
              </a:lnSpc>
              <a:spcBef>
                <a:spcPts val="526"/>
              </a:spcBef>
              <a:spcAft>
                <a:spcPts val="526"/>
              </a:spcAft>
            </a:pPr>
            <a:r>
              <a:rPr lang="en-GB" dirty="0">
                <a:latin typeface="Calibri"/>
                <a:ea typeface="Calibri"/>
                <a:cs typeface="Arial"/>
              </a:rPr>
              <a:t>The interventions focus on three stages of the </a:t>
            </a:r>
            <a:r>
              <a:rPr lang="en-GB" dirty="0" smtClean="0">
                <a:latin typeface="Calibri"/>
                <a:ea typeface="Calibri"/>
                <a:cs typeface="Arial"/>
              </a:rPr>
              <a:t>life-course</a:t>
            </a:r>
          </a:p>
          <a:p>
            <a:pPr lvl="1" algn="just">
              <a:lnSpc>
                <a:spcPct val="115000"/>
              </a:lnSpc>
              <a:spcBef>
                <a:spcPts val="526"/>
              </a:spcBef>
              <a:spcAft>
                <a:spcPts val="526"/>
              </a:spcAft>
            </a:pPr>
            <a:r>
              <a:rPr lang="en-GB" dirty="0" smtClean="0">
                <a:latin typeface="Calibri"/>
                <a:ea typeface="Calibri"/>
                <a:cs typeface="Arial"/>
              </a:rPr>
              <a:t>pre-conception </a:t>
            </a:r>
            <a:r>
              <a:rPr lang="en-GB" dirty="0">
                <a:latin typeface="Calibri"/>
                <a:ea typeface="Calibri"/>
                <a:cs typeface="Arial"/>
              </a:rPr>
              <a:t>and </a:t>
            </a:r>
            <a:r>
              <a:rPr lang="en-GB" dirty="0" smtClean="0">
                <a:latin typeface="Calibri"/>
                <a:ea typeface="Calibri"/>
                <a:cs typeface="Arial"/>
              </a:rPr>
              <a:t>pregnancy</a:t>
            </a:r>
          </a:p>
          <a:p>
            <a:pPr lvl="1" algn="just">
              <a:lnSpc>
                <a:spcPct val="115000"/>
              </a:lnSpc>
              <a:spcBef>
                <a:spcPts val="526"/>
              </a:spcBef>
              <a:spcAft>
                <a:spcPts val="526"/>
              </a:spcAft>
            </a:pPr>
            <a:r>
              <a:rPr lang="en-GB" dirty="0" smtClean="0">
                <a:latin typeface="Calibri"/>
                <a:ea typeface="Calibri"/>
                <a:cs typeface="Arial"/>
              </a:rPr>
              <a:t>infancy </a:t>
            </a:r>
            <a:r>
              <a:rPr lang="en-GB" dirty="0">
                <a:latin typeface="Calibri"/>
                <a:ea typeface="Calibri"/>
                <a:cs typeface="Arial"/>
              </a:rPr>
              <a:t>and early childhood, and </a:t>
            </a:r>
            <a:endParaRPr lang="en-GB" dirty="0" smtClean="0">
              <a:latin typeface="Calibri"/>
              <a:ea typeface="Calibri"/>
              <a:cs typeface="Arial"/>
            </a:endParaRPr>
          </a:p>
          <a:p>
            <a:pPr lvl="1" algn="just">
              <a:lnSpc>
                <a:spcPct val="115000"/>
              </a:lnSpc>
              <a:spcBef>
                <a:spcPts val="526"/>
              </a:spcBef>
              <a:spcAft>
                <a:spcPts val="526"/>
              </a:spcAft>
            </a:pPr>
            <a:r>
              <a:rPr lang="en-GB" dirty="0" smtClean="0">
                <a:latin typeface="Calibri"/>
                <a:ea typeface="Calibri"/>
                <a:cs typeface="Arial"/>
              </a:rPr>
              <a:t>older </a:t>
            </a:r>
            <a:r>
              <a:rPr lang="en-GB" dirty="0">
                <a:latin typeface="Calibri"/>
                <a:ea typeface="Calibri"/>
                <a:cs typeface="Arial"/>
              </a:rPr>
              <a:t>childhood and adolescence. </a:t>
            </a:r>
            <a:endParaRPr lang="en-GB" dirty="0" smtClean="0">
              <a:latin typeface="Calibri"/>
              <a:ea typeface="Calibri"/>
              <a:cs typeface="Arial"/>
            </a:endParaRPr>
          </a:p>
          <a:p>
            <a:pPr algn="just">
              <a:lnSpc>
                <a:spcPct val="115000"/>
              </a:lnSpc>
              <a:spcBef>
                <a:spcPts val="526"/>
              </a:spcBef>
              <a:spcAft>
                <a:spcPts val="526"/>
              </a:spcAft>
            </a:pPr>
            <a:r>
              <a:rPr lang="en-GB" dirty="0" smtClean="0">
                <a:latin typeface="Calibri"/>
                <a:ea typeface="Calibri"/>
                <a:cs typeface="Arial"/>
              </a:rPr>
              <a:t>The </a:t>
            </a:r>
            <a:r>
              <a:rPr lang="en-GB" dirty="0">
                <a:latin typeface="Calibri"/>
                <a:ea typeface="Calibri"/>
                <a:cs typeface="Arial"/>
              </a:rPr>
              <a:t>pre-conception period is particularly novel, although there is a need to institute new approaches and strengthen existing ones at each period</a:t>
            </a:r>
            <a:r>
              <a:rPr lang="en-GB" dirty="0" smtClean="0">
                <a:latin typeface="Calibri"/>
                <a:ea typeface="Calibri"/>
                <a:cs typeface="Arial"/>
              </a:rPr>
              <a:t>.</a:t>
            </a:r>
            <a:endParaRPr lang="en-GB" sz="2800" dirty="0"/>
          </a:p>
        </p:txBody>
      </p:sp>
    </p:spTree>
    <p:extLst>
      <p:ext uri="{BB962C8B-B14F-4D97-AF65-F5344CB8AC3E}">
        <p14:creationId xmlns="" xmlns:p14="http://schemas.microsoft.com/office/powerpoint/2010/main" val="28336751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500" b="1" dirty="0" smtClean="0">
                <a:solidFill>
                  <a:srgbClr val="C00000"/>
                </a:solidFill>
              </a:rPr>
              <a:t>Conclusions</a:t>
            </a:r>
            <a:endParaRPr lang="en-GB" sz="4500" b="1" dirty="0">
              <a:solidFill>
                <a:srgbClr val="C00000"/>
              </a:solidFill>
            </a:endParaRPr>
          </a:p>
        </p:txBody>
      </p:sp>
      <p:sp>
        <p:nvSpPr>
          <p:cNvPr id="3" name="Content Placeholder 2"/>
          <p:cNvSpPr>
            <a:spLocks noGrp="1"/>
          </p:cNvSpPr>
          <p:nvPr>
            <p:ph idx="1"/>
          </p:nvPr>
        </p:nvSpPr>
        <p:spPr>
          <a:xfrm>
            <a:off x="428596" y="1785926"/>
            <a:ext cx="8291501" cy="4611835"/>
          </a:xfrm>
        </p:spPr>
        <p:txBody>
          <a:bodyPr>
            <a:normAutofit fontScale="92500" lnSpcReduction="20000"/>
          </a:bodyPr>
          <a:lstStyle/>
          <a:p>
            <a:pPr algn="just">
              <a:lnSpc>
                <a:spcPct val="115000"/>
              </a:lnSpc>
              <a:spcBef>
                <a:spcPts val="526"/>
              </a:spcBef>
              <a:spcAft>
                <a:spcPts val="526"/>
              </a:spcAft>
            </a:pPr>
            <a:r>
              <a:rPr lang="en-GB" dirty="0" smtClean="0">
                <a:latin typeface="Calibri"/>
                <a:ea typeface="Calibri"/>
                <a:cs typeface="Arial"/>
              </a:rPr>
              <a:t>The </a:t>
            </a:r>
            <a:r>
              <a:rPr lang="en-GB" dirty="0">
                <a:latin typeface="Calibri"/>
                <a:ea typeface="Calibri"/>
                <a:cs typeface="Arial"/>
              </a:rPr>
              <a:t>new scientific evidence revealing trans-generational transmission of risk of obesity emphasises the need to commence interventions early and to sustain them.</a:t>
            </a:r>
            <a:endParaRPr lang="en-GB" sz="2100" dirty="0">
              <a:latin typeface="Calibri"/>
              <a:ea typeface="Calibri"/>
              <a:cs typeface="Arial"/>
            </a:endParaRPr>
          </a:p>
          <a:p>
            <a:pPr marL="400736" algn="just">
              <a:lnSpc>
                <a:spcPct val="115000"/>
              </a:lnSpc>
              <a:spcBef>
                <a:spcPts val="526"/>
              </a:spcBef>
              <a:spcAft>
                <a:spcPts val="526"/>
              </a:spcAft>
            </a:pPr>
            <a:r>
              <a:rPr lang="en-GB" dirty="0" smtClean="0">
                <a:latin typeface="Calibri"/>
                <a:ea typeface="Calibri"/>
                <a:cs typeface="Arial"/>
              </a:rPr>
              <a:t>For </a:t>
            </a:r>
            <a:r>
              <a:rPr lang="en-GB" dirty="0">
                <a:latin typeface="Calibri"/>
                <a:ea typeface="Calibri"/>
                <a:cs typeface="Arial"/>
              </a:rPr>
              <a:t>this reason the interventions during the three periods need to be instituted </a:t>
            </a:r>
            <a:r>
              <a:rPr lang="en-GB" dirty="0" smtClean="0">
                <a:latin typeface="Calibri"/>
                <a:ea typeface="Calibri"/>
                <a:cs typeface="Arial"/>
              </a:rPr>
              <a:t>simultaneously.</a:t>
            </a:r>
          </a:p>
          <a:p>
            <a:pPr marL="400736" algn="just">
              <a:lnSpc>
                <a:spcPct val="115000"/>
              </a:lnSpc>
              <a:spcBef>
                <a:spcPts val="526"/>
              </a:spcBef>
              <a:spcAft>
                <a:spcPts val="526"/>
              </a:spcAft>
            </a:pPr>
            <a:r>
              <a:rPr lang="en-GB" dirty="0" smtClean="0">
                <a:latin typeface="Calibri"/>
                <a:ea typeface="Calibri"/>
                <a:cs typeface="Arial"/>
              </a:rPr>
              <a:t>Isolated </a:t>
            </a:r>
            <a:r>
              <a:rPr lang="en-GB" dirty="0">
                <a:latin typeface="Calibri"/>
                <a:ea typeface="Calibri"/>
                <a:cs typeface="Arial"/>
              </a:rPr>
              <a:t>interventions are unlikely to be effective. </a:t>
            </a:r>
            <a:endParaRPr lang="en-GB" dirty="0" smtClean="0">
              <a:latin typeface="Calibri"/>
              <a:ea typeface="Calibri"/>
              <a:cs typeface="Arial"/>
            </a:endParaRPr>
          </a:p>
          <a:p>
            <a:pPr marL="400736" algn="just">
              <a:lnSpc>
                <a:spcPct val="115000"/>
              </a:lnSpc>
              <a:spcBef>
                <a:spcPts val="526"/>
              </a:spcBef>
              <a:spcAft>
                <a:spcPts val="526"/>
              </a:spcAft>
            </a:pPr>
            <a:r>
              <a:rPr lang="en-GB" dirty="0" smtClean="0">
                <a:latin typeface="Calibri"/>
                <a:ea typeface="Calibri"/>
                <a:cs typeface="Arial"/>
              </a:rPr>
              <a:t>Nevertheless</a:t>
            </a:r>
            <a:r>
              <a:rPr lang="en-GB" dirty="0">
                <a:latin typeface="Calibri"/>
                <a:ea typeface="Calibri"/>
                <a:cs typeface="Arial"/>
              </a:rPr>
              <a:t>, the precise interventions at each time will need to be context-specific.</a:t>
            </a:r>
            <a:endParaRPr lang="en-GB" sz="2100" dirty="0">
              <a:latin typeface="Calibri"/>
              <a:ea typeface="Calibri"/>
              <a:cs typeface="Arial"/>
            </a:endParaRPr>
          </a:p>
          <a:p>
            <a:pPr marL="400736" algn="just">
              <a:lnSpc>
                <a:spcPct val="115000"/>
              </a:lnSpc>
              <a:spcBef>
                <a:spcPts val="526"/>
              </a:spcBef>
              <a:spcAft>
                <a:spcPts val="526"/>
              </a:spcAft>
            </a:pPr>
            <a:endParaRPr lang="en-GB" sz="2100" dirty="0">
              <a:latin typeface="Calibri"/>
              <a:ea typeface="Calibri"/>
              <a:cs typeface="Arial"/>
            </a:endParaRPr>
          </a:p>
          <a:p>
            <a:pPr marL="0" indent="0">
              <a:buNone/>
            </a:pPr>
            <a:endParaRPr lang="en-GB" sz="2800" dirty="0"/>
          </a:p>
        </p:txBody>
      </p:sp>
    </p:spTree>
    <p:extLst>
      <p:ext uri="{BB962C8B-B14F-4D97-AF65-F5344CB8AC3E}">
        <p14:creationId xmlns="" xmlns:p14="http://schemas.microsoft.com/office/powerpoint/2010/main" val="9603268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500" b="1" dirty="0" smtClean="0">
                <a:solidFill>
                  <a:srgbClr val="C00000"/>
                </a:solidFill>
              </a:rPr>
              <a:t>Conclusions</a:t>
            </a:r>
            <a:endParaRPr lang="en-GB" sz="4500" b="1" dirty="0">
              <a:solidFill>
                <a:srgbClr val="C00000"/>
              </a:solidFill>
            </a:endParaRPr>
          </a:p>
        </p:txBody>
      </p:sp>
      <p:sp>
        <p:nvSpPr>
          <p:cNvPr id="3" name="Content Placeholder 2"/>
          <p:cNvSpPr>
            <a:spLocks noGrp="1"/>
          </p:cNvSpPr>
          <p:nvPr>
            <p:ph idx="1"/>
          </p:nvPr>
        </p:nvSpPr>
        <p:spPr>
          <a:xfrm>
            <a:off x="500034" y="1857364"/>
            <a:ext cx="8291501" cy="4611835"/>
          </a:xfrm>
        </p:spPr>
        <p:txBody>
          <a:bodyPr>
            <a:normAutofit fontScale="92500"/>
          </a:bodyPr>
          <a:lstStyle/>
          <a:p>
            <a:pPr algn="just">
              <a:lnSpc>
                <a:spcPct val="115000"/>
              </a:lnSpc>
              <a:spcBef>
                <a:spcPts val="526"/>
              </a:spcBef>
              <a:spcAft>
                <a:spcPts val="526"/>
              </a:spcAft>
            </a:pPr>
            <a:r>
              <a:rPr lang="en-GB" dirty="0" smtClean="0">
                <a:latin typeface="Calibri"/>
                <a:ea typeface="Calibri"/>
                <a:cs typeface="Arial"/>
              </a:rPr>
              <a:t>During </a:t>
            </a:r>
            <a:r>
              <a:rPr lang="en-GB" dirty="0">
                <a:latin typeface="Calibri"/>
                <a:ea typeface="Calibri"/>
                <a:cs typeface="Arial"/>
              </a:rPr>
              <a:t>these </a:t>
            </a:r>
            <a:r>
              <a:rPr lang="en-GB" dirty="0" smtClean="0">
                <a:latin typeface="Calibri"/>
                <a:ea typeface="Calibri"/>
                <a:cs typeface="Arial"/>
              </a:rPr>
              <a:t>critical periods</a:t>
            </a:r>
            <a:r>
              <a:rPr lang="en-GB" dirty="0">
                <a:latin typeface="Calibri"/>
                <a:ea typeface="Calibri"/>
                <a:cs typeface="Arial"/>
              </a:rPr>
              <a:t>, unhealthy responses to the contemporary obesogenic environment to which young people are increasingly exposed are partly established, or are exacerbated. </a:t>
            </a:r>
            <a:endParaRPr lang="en-GB" dirty="0" smtClean="0">
              <a:latin typeface="Calibri"/>
              <a:ea typeface="Calibri"/>
              <a:cs typeface="Arial"/>
            </a:endParaRPr>
          </a:p>
          <a:p>
            <a:pPr algn="just">
              <a:lnSpc>
                <a:spcPct val="115000"/>
              </a:lnSpc>
              <a:spcBef>
                <a:spcPts val="526"/>
              </a:spcBef>
              <a:spcAft>
                <a:spcPts val="526"/>
              </a:spcAft>
            </a:pPr>
            <a:r>
              <a:rPr lang="en-GB" dirty="0" smtClean="0">
                <a:latin typeface="Calibri"/>
                <a:ea typeface="Calibri"/>
                <a:cs typeface="Arial"/>
              </a:rPr>
              <a:t>The </a:t>
            </a:r>
            <a:r>
              <a:rPr lang="en-GB" dirty="0">
                <a:latin typeface="Calibri"/>
                <a:ea typeface="Calibri"/>
                <a:cs typeface="Arial"/>
              </a:rPr>
              <a:t>suggested interventions are unlikely to be effective without simultaneous attention to reducing the exposure </a:t>
            </a:r>
            <a:r>
              <a:rPr lang="en-GB" dirty="0" smtClean="0">
                <a:latin typeface="Calibri"/>
                <a:ea typeface="Calibri"/>
                <a:cs typeface="Arial"/>
              </a:rPr>
              <a:t>of, </a:t>
            </a:r>
            <a:r>
              <a:rPr lang="en-GB" dirty="0">
                <a:latin typeface="Calibri"/>
                <a:ea typeface="Calibri"/>
                <a:cs typeface="Arial"/>
              </a:rPr>
              <a:t>and impact </a:t>
            </a:r>
            <a:r>
              <a:rPr lang="en-GB" dirty="0" smtClean="0">
                <a:latin typeface="Calibri"/>
                <a:ea typeface="Calibri"/>
                <a:cs typeface="Arial"/>
              </a:rPr>
              <a:t>on, </a:t>
            </a:r>
            <a:r>
              <a:rPr lang="en-GB" dirty="0">
                <a:latin typeface="Calibri"/>
                <a:ea typeface="Calibri"/>
                <a:cs typeface="Arial"/>
              </a:rPr>
              <a:t>young people of the obesogenic environment</a:t>
            </a:r>
            <a:r>
              <a:rPr lang="en-GB" dirty="0" smtClean="0">
                <a:latin typeface="Calibri"/>
                <a:ea typeface="Calibri"/>
                <a:cs typeface="Arial"/>
              </a:rPr>
              <a:t>.</a:t>
            </a:r>
          </a:p>
          <a:p>
            <a:pPr marL="0" indent="0">
              <a:buNone/>
            </a:pPr>
            <a:endParaRPr lang="en-GB" sz="2800" dirty="0"/>
          </a:p>
        </p:txBody>
      </p:sp>
    </p:spTree>
    <p:extLst>
      <p:ext uri="{BB962C8B-B14F-4D97-AF65-F5344CB8AC3E}">
        <p14:creationId xmlns="" xmlns:p14="http://schemas.microsoft.com/office/powerpoint/2010/main" val="40274759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4500" b="1" dirty="0" smtClean="0">
                <a:solidFill>
                  <a:srgbClr val="C00000"/>
                </a:solidFill>
              </a:rPr>
              <a:t>Thank you</a:t>
            </a:r>
            <a:endParaRPr lang="en-GB" sz="4500" b="1" dirty="0">
              <a:solidFill>
                <a:srgbClr val="C00000"/>
              </a:solidFill>
            </a:endParaRPr>
          </a:p>
        </p:txBody>
      </p:sp>
      <p:pic>
        <p:nvPicPr>
          <p:cNvPr id="250882" name="Picture 2"/>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tretch>
            <a:fillRect/>
          </a:stretch>
        </p:blipFill>
        <p:spPr bwMode="auto">
          <a:xfrm>
            <a:off x="2959643" y="1380815"/>
            <a:ext cx="3257293" cy="46118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3750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42-18998833"/>
          <p:cNvPicPr>
            <a:picLocks noChangeAspect="1" noChangeArrowheads="1"/>
          </p:cNvPicPr>
          <p:nvPr/>
        </p:nvPicPr>
        <p:blipFill>
          <a:blip r:embed="rId2" cstate="print">
            <a:lum bright="22000" contrast="-44000"/>
          </a:blip>
          <a:srcRect/>
          <a:stretch>
            <a:fillRect/>
          </a:stretch>
        </p:blipFill>
        <p:spPr bwMode="auto">
          <a:xfrm>
            <a:off x="0" y="0"/>
            <a:ext cx="9144000" cy="6865938"/>
          </a:xfrm>
          <a:prstGeom prst="rect">
            <a:avLst/>
          </a:prstGeom>
          <a:noFill/>
          <a:ln w="9525">
            <a:noFill/>
            <a:miter lim="800000"/>
            <a:headEnd/>
            <a:tailEnd/>
          </a:ln>
        </p:spPr>
      </p:pic>
      <p:pic>
        <p:nvPicPr>
          <p:cNvPr id="62467" name="Picture 13" descr="Untitled-11"/>
          <p:cNvPicPr>
            <a:picLocks noChangeAspect="1" noChangeArrowheads="1"/>
          </p:cNvPicPr>
          <p:nvPr/>
        </p:nvPicPr>
        <p:blipFill>
          <a:blip r:embed="rId3" cstate="print"/>
          <a:srcRect/>
          <a:stretch>
            <a:fillRect/>
          </a:stretch>
        </p:blipFill>
        <p:spPr bwMode="auto">
          <a:xfrm>
            <a:off x="2409825" y="631825"/>
            <a:ext cx="4178300" cy="596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71414"/>
            <a:ext cx="8501122" cy="1071570"/>
          </a:xfrm>
        </p:spPr>
        <p:txBody>
          <a:bodyPr>
            <a:noAutofit/>
          </a:bodyPr>
          <a:lstStyle/>
          <a:p>
            <a:pPr>
              <a:lnSpc>
                <a:spcPct val="150000"/>
              </a:lnSpc>
            </a:pPr>
            <a:r>
              <a:rPr lang="en-US" sz="3500" b="1" dirty="0" smtClean="0">
                <a:solidFill>
                  <a:srgbClr val="C00000"/>
                </a:solidFill>
              </a:rPr>
              <a:t>First Meeting of the Ad hoc Working Group on Science and Evidence for Ending Childhood Obesity</a:t>
            </a:r>
          </a:p>
        </p:txBody>
      </p:sp>
      <p:sp>
        <p:nvSpPr>
          <p:cNvPr id="3" name="Subtitle 2"/>
          <p:cNvSpPr>
            <a:spLocks noGrp="1"/>
          </p:cNvSpPr>
          <p:nvPr>
            <p:ph type="subTitle" idx="1"/>
          </p:nvPr>
        </p:nvSpPr>
        <p:spPr>
          <a:xfrm>
            <a:off x="357158" y="1500174"/>
            <a:ext cx="8572560" cy="4429156"/>
          </a:xfrm>
        </p:spPr>
        <p:txBody>
          <a:bodyPr>
            <a:normAutofit/>
          </a:bodyPr>
          <a:lstStyle/>
          <a:p>
            <a:pPr algn="just">
              <a:lnSpc>
                <a:spcPct val="170000"/>
              </a:lnSpc>
            </a:pPr>
            <a:r>
              <a:rPr lang="en-US" b="1" dirty="0" smtClean="0">
                <a:solidFill>
                  <a:schemeClr val="tx1"/>
                </a:solidFill>
                <a:latin typeface="Times New Roman" pitchFamily="18" charset="0"/>
                <a:cs typeface="Times New Roman" pitchFamily="18" charset="0"/>
              </a:rPr>
              <a:t> </a:t>
            </a:r>
          </a:p>
        </p:txBody>
      </p:sp>
      <p:graphicFrame>
        <p:nvGraphicFramePr>
          <p:cNvPr id="6" name="Table 5"/>
          <p:cNvGraphicFramePr>
            <a:graphicFrameLocks noGrp="1"/>
          </p:cNvGraphicFramePr>
          <p:nvPr/>
        </p:nvGraphicFramePr>
        <p:xfrm>
          <a:off x="71406" y="1500174"/>
          <a:ext cx="9001156" cy="5052064"/>
        </p:xfrm>
        <a:graphic>
          <a:graphicData uri="http://schemas.openxmlformats.org/drawingml/2006/table">
            <a:tbl>
              <a:tblPr firstRow="1" bandRow="1">
                <a:tableStyleId>{2D5ABB26-0587-4C30-8999-92F81FD0307C}</a:tableStyleId>
              </a:tblPr>
              <a:tblGrid>
                <a:gridCol w="4612162"/>
                <a:gridCol w="4388994"/>
              </a:tblGrid>
              <a:tr h="5052064">
                <a:tc>
                  <a:txBody>
                    <a:bodyPr/>
                    <a:lstStyle/>
                    <a:p>
                      <a:pPr marL="0" algn="just" defTabSz="914400" rtl="0" eaLnBrk="1" latinLnBrk="0" hangingPunct="1">
                        <a:lnSpc>
                          <a:spcPct val="200000"/>
                        </a:lnSpc>
                        <a:buFont typeface="Wingdings" pitchFamily="2" charset="2"/>
                        <a:buChar char="Ø"/>
                      </a:pPr>
                      <a:r>
                        <a:rPr lang="en-US" sz="1600" b="1" kern="1200" baseline="0" dirty="0" smtClean="0">
                          <a:solidFill>
                            <a:srgbClr val="008000"/>
                          </a:solidFill>
                          <a:latin typeface="Times New Roman" pitchFamily="18" charset="0"/>
                          <a:ea typeface="+mn-ea"/>
                          <a:cs typeface="Times New Roman" pitchFamily="18" charset="0"/>
                        </a:rPr>
                        <a:t>Professor Linda S. Adair (USA)</a:t>
                      </a:r>
                    </a:p>
                    <a:p>
                      <a:pPr marL="0" algn="just" defTabSz="914400" rtl="0" eaLnBrk="1" latinLnBrk="0" hangingPunct="1">
                        <a:lnSpc>
                          <a:spcPct val="200000"/>
                        </a:lnSpc>
                        <a:buFont typeface="Wingdings" pitchFamily="2" charset="2"/>
                        <a:buChar char="Ø"/>
                      </a:pPr>
                      <a:r>
                        <a:rPr lang="en-US" sz="1600" b="1" kern="1200" baseline="0" dirty="0" smtClean="0">
                          <a:solidFill>
                            <a:srgbClr val="008000"/>
                          </a:solidFill>
                          <a:latin typeface="Times New Roman" pitchFamily="18" charset="0"/>
                          <a:ea typeface="+mn-ea"/>
                          <a:cs typeface="Times New Roman" pitchFamily="18" charset="0"/>
                        </a:rPr>
                        <a:t>Dr </a:t>
                      </a:r>
                      <a:r>
                        <a:rPr lang="en-US" sz="1600" b="1" kern="1200" baseline="0" dirty="0" err="1" smtClean="0">
                          <a:solidFill>
                            <a:srgbClr val="008000"/>
                          </a:solidFill>
                          <a:latin typeface="Times New Roman" pitchFamily="18" charset="0"/>
                          <a:ea typeface="+mn-ea"/>
                          <a:cs typeface="Times New Roman" pitchFamily="18" charset="0"/>
                        </a:rPr>
                        <a:t>Narendra</a:t>
                      </a:r>
                      <a:r>
                        <a:rPr lang="en-US" sz="1600" b="1" kern="1200" baseline="0" dirty="0" smtClean="0">
                          <a:solidFill>
                            <a:srgbClr val="008000"/>
                          </a:solidFill>
                          <a:latin typeface="Times New Roman" pitchFamily="18" charset="0"/>
                          <a:ea typeface="+mn-ea"/>
                          <a:cs typeface="Times New Roman" pitchFamily="18" charset="0"/>
                        </a:rPr>
                        <a:t> Kumar </a:t>
                      </a:r>
                      <a:r>
                        <a:rPr lang="en-US" sz="1600" b="1" kern="1200" baseline="0" dirty="0" err="1" smtClean="0">
                          <a:solidFill>
                            <a:srgbClr val="008000"/>
                          </a:solidFill>
                          <a:latin typeface="Times New Roman" pitchFamily="18" charset="0"/>
                          <a:ea typeface="+mn-ea"/>
                          <a:cs typeface="Times New Roman" pitchFamily="18" charset="0"/>
                        </a:rPr>
                        <a:t>Arora</a:t>
                      </a:r>
                      <a:r>
                        <a:rPr lang="en-US" sz="1600" b="1" kern="1200" baseline="0" dirty="0" smtClean="0">
                          <a:solidFill>
                            <a:srgbClr val="008000"/>
                          </a:solidFill>
                          <a:latin typeface="Times New Roman" pitchFamily="18" charset="0"/>
                          <a:ea typeface="+mn-ea"/>
                          <a:cs typeface="Times New Roman" pitchFamily="18" charset="0"/>
                        </a:rPr>
                        <a:t> (India)</a:t>
                      </a:r>
                    </a:p>
                    <a:p>
                      <a:pPr marL="0" algn="just" defTabSz="914400" rtl="0" eaLnBrk="1" latinLnBrk="0" hangingPunct="1">
                        <a:lnSpc>
                          <a:spcPct val="200000"/>
                        </a:lnSpc>
                        <a:buFont typeface="Wingdings" pitchFamily="2" charset="2"/>
                        <a:buChar char="Ø"/>
                      </a:pPr>
                      <a:r>
                        <a:rPr lang="en-US" sz="1600" b="1" kern="1200" baseline="0" dirty="0" smtClean="0">
                          <a:solidFill>
                            <a:srgbClr val="008000"/>
                          </a:solidFill>
                          <a:latin typeface="Times New Roman" pitchFamily="18" charset="0"/>
                          <a:ea typeface="+mn-ea"/>
                          <a:cs typeface="Times New Roman" pitchFamily="18" charset="0"/>
                        </a:rPr>
                        <a:t>Professor </a:t>
                      </a:r>
                      <a:r>
                        <a:rPr lang="en-US" sz="1600" b="1" kern="1200" baseline="0" dirty="0" err="1" smtClean="0">
                          <a:solidFill>
                            <a:srgbClr val="008000"/>
                          </a:solidFill>
                          <a:latin typeface="Times New Roman" pitchFamily="18" charset="0"/>
                          <a:ea typeface="+mn-ea"/>
                          <a:cs typeface="Times New Roman" pitchFamily="18" charset="0"/>
                        </a:rPr>
                        <a:t>Fereidoun</a:t>
                      </a:r>
                      <a:r>
                        <a:rPr lang="en-US" sz="1600" b="1" kern="1200" baseline="0" dirty="0" smtClean="0">
                          <a:solidFill>
                            <a:srgbClr val="008000"/>
                          </a:solidFill>
                          <a:latin typeface="Times New Roman" pitchFamily="18" charset="0"/>
                          <a:ea typeface="+mn-ea"/>
                          <a:cs typeface="Times New Roman" pitchFamily="18" charset="0"/>
                        </a:rPr>
                        <a:t> </a:t>
                      </a:r>
                      <a:r>
                        <a:rPr lang="en-US" sz="1600" b="1" kern="1200" baseline="0" dirty="0" err="1" smtClean="0">
                          <a:solidFill>
                            <a:srgbClr val="008000"/>
                          </a:solidFill>
                          <a:latin typeface="Times New Roman" pitchFamily="18" charset="0"/>
                          <a:ea typeface="+mn-ea"/>
                          <a:cs typeface="Times New Roman" pitchFamily="18" charset="0"/>
                        </a:rPr>
                        <a:t>Azizi</a:t>
                      </a:r>
                      <a:r>
                        <a:rPr lang="en-US" sz="1600" b="1" kern="1200" baseline="0" dirty="0" smtClean="0">
                          <a:solidFill>
                            <a:srgbClr val="008000"/>
                          </a:solidFill>
                          <a:latin typeface="Times New Roman" pitchFamily="18" charset="0"/>
                          <a:ea typeface="+mn-ea"/>
                          <a:cs typeface="Times New Roman" pitchFamily="18" charset="0"/>
                        </a:rPr>
                        <a:t> (Iran)</a:t>
                      </a:r>
                    </a:p>
                    <a:p>
                      <a:pPr marL="0" algn="just" defTabSz="914400" rtl="0" eaLnBrk="1" latinLnBrk="0" hangingPunct="1">
                        <a:lnSpc>
                          <a:spcPct val="200000"/>
                        </a:lnSpc>
                        <a:buFont typeface="Wingdings" pitchFamily="2" charset="2"/>
                        <a:buChar char="Ø"/>
                      </a:pPr>
                      <a:r>
                        <a:rPr lang="en-US" sz="1600" b="1" kern="1200" baseline="0" dirty="0" smtClean="0">
                          <a:solidFill>
                            <a:srgbClr val="008000"/>
                          </a:solidFill>
                          <a:latin typeface="Times New Roman" pitchFamily="18" charset="0"/>
                          <a:ea typeface="+mn-ea"/>
                          <a:cs typeface="Times New Roman" pitchFamily="18" charset="0"/>
                        </a:rPr>
                        <a:t>Professor Louise </a:t>
                      </a:r>
                      <a:r>
                        <a:rPr lang="en-US" sz="1600" b="1" kern="1200" baseline="0" dirty="0" err="1" smtClean="0">
                          <a:solidFill>
                            <a:srgbClr val="008000"/>
                          </a:solidFill>
                          <a:latin typeface="Times New Roman" pitchFamily="18" charset="0"/>
                          <a:ea typeface="+mn-ea"/>
                          <a:cs typeface="Times New Roman" pitchFamily="18" charset="0"/>
                        </a:rPr>
                        <a:t>Baur</a:t>
                      </a:r>
                      <a:r>
                        <a:rPr lang="en-US" sz="1600" b="1" kern="1200" baseline="0" dirty="0" smtClean="0">
                          <a:solidFill>
                            <a:srgbClr val="008000"/>
                          </a:solidFill>
                          <a:latin typeface="Times New Roman" pitchFamily="18" charset="0"/>
                          <a:ea typeface="+mn-ea"/>
                          <a:cs typeface="Times New Roman" pitchFamily="18" charset="0"/>
                        </a:rPr>
                        <a:t> (Australia)</a:t>
                      </a:r>
                    </a:p>
                    <a:p>
                      <a:pPr marL="0" algn="just" defTabSz="914400" rtl="0" eaLnBrk="1" latinLnBrk="0" hangingPunct="1">
                        <a:lnSpc>
                          <a:spcPct val="200000"/>
                        </a:lnSpc>
                        <a:buFont typeface="Wingdings" pitchFamily="2" charset="2"/>
                        <a:buChar char="Ø"/>
                      </a:pPr>
                      <a:r>
                        <a:rPr lang="en-US" sz="1600" b="1" kern="1200" baseline="0" dirty="0" smtClean="0">
                          <a:solidFill>
                            <a:srgbClr val="008000"/>
                          </a:solidFill>
                          <a:latin typeface="Times New Roman" pitchFamily="18" charset="0"/>
                          <a:ea typeface="+mn-ea"/>
                          <a:cs typeface="Times New Roman" pitchFamily="18" charset="0"/>
                        </a:rPr>
                        <a:t>Dr Frank J. </a:t>
                      </a:r>
                      <a:r>
                        <a:rPr lang="en-US" sz="1600" b="1" kern="1200" baseline="0" dirty="0" err="1" smtClean="0">
                          <a:solidFill>
                            <a:srgbClr val="008000"/>
                          </a:solidFill>
                          <a:latin typeface="Times New Roman" pitchFamily="18" charset="0"/>
                          <a:ea typeface="+mn-ea"/>
                          <a:cs typeface="Times New Roman" pitchFamily="18" charset="0"/>
                        </a:rPr>
                        <a:t>Chaloupka</a:t>
                      </a:r>
                      <a:r>
                        <a:rPr lang="en-US" sz="1600" b="1" kern="1200" baseline="0" dirty="0" smtClean="0">
                          <a:solidFill>
                            <a:srgbClr val="008000"/>
                          </a:solidFill>
                          <a:latin typeface="Times New Roman" pitchFamily="18" charset="0"/>
                          <a:ea typeface="+mn-ea"/>
                          <a:cs typeface="Times New Roman" pitchFamily="18" charset="0"/>
                        </a:rPr>
                        <a:t> (USA)</a:t>
                      </a:r>
                    </a:p>
                    <a:p>
                      <a:pPr marL="0" algn="just" defTabSz="914400" rtl="0" eaLnBrk="1" latinLnBrk="0" hangingPunct="1">
                        <a:lnSpc>
                          <a:spcPct val="200000"/>
                        </a:lnSpc>
                        <a:buFont typeface="Wingdings" pitchFamily="2" charset="2"/>
                        <a:buChar char="Ø"/>
                      </a:pPr>
                      <a:r>
                        <a:rPr lang="en-US" sz="1600" b="1" kern="1200" baseline="0" dirty="0" smtClean="0">
                          <a:solidFill>
                            <a:srgbClr val="008000"/>
                          </a:solidFill>
                          <a:latin typeface="Times New Roman" pitchFamily="18" charset="0"/>
                          <a:ea typeface="+mn-ea"/>
                          <a:cs typeface="Times New Roman" pitchFamily="18" charset="0"/>
                        </a:rPr>
                        <a:t>Professor </a:t>
                      </a:r>
                      <a:r>
                        <a:rPr lang="en-US" sz="1600" b="1" kern="1200" baseline="0" dirty="0" err="1" smtClean="0">
                          <a:solidFill>
                            <a:srgbClr val="008000"/>
                          </a:solidFill>
                          <a:latin typeface="Times New Roman" pitchFamily="18" charset="0"/>
                          <a:ea typeface="+mn-ea"/>
                          <a:cs typeface="Times New Roman" pitchFamily="18" charset="0"/>
                        </a:rPr>
                        <a:t>Partha</a:t>
                      </a:r>
                      <a:r>
                        <a:rPr lang="en-US" sz="1600" b="1" kern="1200" baseline="0" dirty="0" smtClean="0">
                          <a:solidFill>
                            <a:srgbClr val="008000"/>
                          </a:solidFill>
                          <a:latin typeface="Times New Roman" pitchFamily="18" charset="0"/>
                          <a:ea typeface="+mn-ea"/>
                          <a:cs typeface="Times New Roman" pitchFamily="18" charset="0"/>
                        </a:rPr>
                        <a:t> </a:t>
                      </a:r>
                      <a:r>
                        <a:rPr lang="en-US" sz="1600" b="1" kern="1200" baseline="0" dirty="0" err="1" smtClean="0">
                          <a:solidFill>
                            <a:srgbClr val="008000"/>
                          </a:solidFill>
                          <a:latin typeface="Times New Roman" pitchFamily="18" charset="0"/>
                          <a:ea typeface="+mn-ea"/>
                          <a:cs typeface="Times New Roman" pitchFamily="18" charset="0"/>
                        </a:rPr>
                        <a:t>Dasgupta</a:t>
                      </a:r>
                      <a:r>
                        <a:rPr lang="en-US" sz="1600" b="1" kern="1200" baseline="0" dirty="0" smtClean="0">
                          <a:solidFill>
                            <a:srgbClr val="008000"/>
                          </a:solidFill>
                          <a:latin typeface="Times New Roman" pitchFamily="18" charset="0"/>
                          <a:ea typeface="+mn-ea"/>
                          <a:cs typeface="Times New Roman" pitchFamily="18" charset="0"/>
                        </a:rPr>
                        <a:t> (United Kingdom)</a:t>
                      </a:r>
                    </a:p>
                    <a:p>
                      <a:pPr marL="0" algn="just" defTabSz="914400" rtl="0" eaLnBrk="1" latinLnBrk="0" hangingPunct="1">
                        <a:lnSpc>
                          <a:spcPct val="200000"/>
                        </a:lnSpc>
                        <a:buFont typeface="Wingdings" pitchFamily="2" charset="2"/>
                        <a:buChar char="Ø"/>
                      </a:pPr>
                      <a:r>
                        <a:rPr lang="en-US" sz="1600" b="1" kern="1200" baseline="0" dirty="0" smtClean="0">
                          <a:solidFill>
                            <a:srgbClr val="008000"/>
                          </a:solidFill>
                          <a:latin typeface="Times New Roman" pitchFamily="18" charset="0"/>
                          <a:ea typeface="+mn-ea"/>
                          <a:cs typeface="Times New Roman" pitchFamily="18" charset="0"/>
                        </a:rPr>
                        <a:t>Professor Terrence Forrester (Jamaica)</a:t>
                      </a:r>
                    </a:p>
                    <a:p>
                      <a:pPr marL="0" algn="just" defTabSz="914400" rtl="0" eaLnBrk="1" latinLnBrk="0" hangingPunct="1">
                        <a:lnSpc>
                          <a:spcPct val="200000"/>
                        </a:lnSpc>
                        <a:buFont typeface="Wingdings" pitchFamily="2" charset="2"/>
                        <a:buChar char="Ø"/>
                      </a:pPr>
                      <a:r>
                        <a:rPr lang="en-US" sz="1600" b="1" kern="1200" baseline="0" dirty="0" smtClean="0">
                          <a:solidFill>
                            <a:srgbClr val="008000"/>
                          </a:solidFill>
                          <a:latin typeface="Times New Roman" pitchFamily="18" charset="0"/>
                          <a:ea typeface="+mn-ea"/>
                          <a:cs typeface="Times New Roman" pitchFamily="18" charset="0"/>
                        </a:rPr>
                        <a:t>Professor Mark Hanson (United Kingdom)</a:t>
                      </a:r>
                    </a:p>
                    <a:p>
                      <a:pPr>
                        <a:lnSpc>
                          <a:spcPct val="200000"/>
                        </a:lnSpc>
                      </a:pPr>
                      <a:endParaRPr lang="en-US" sz="1600" dirty="0"/>
                    </a:p>
                  </a:txBody>
                  <a:tcPr/>
                </a:tc>
                <a:tc>
                  <a:txBody>
                    <a:bodyPr/>
                    <a:lstStyle/>
                    <a:p>
                      <a:pPr marL="0" algn="just" defTabSz="914400" rtl="0" eaLnBrk="1" latinLnBrk="0" hangingPunct="1">
                        <a:lnSpc>
                          <a:spcPct val="200000"/>
                        </a:lnSpc>
                        <a:buFont typeface="Wingdings" pitchFamily="2" charset="2"/>
                        <a:buChar char="v"/>
                      </a:pPr>
                      <a:r>
                        <a:rPr lang="en-US" sz="1600" b="1" kern="1200" baseline="0" dirty="0" smtClean="0">
                          <a:solidFill>
                            <a:srgbClr val="008000"/>
                          </a:solidFill>
                          <a:latin typeface="Times New Roman" pitchFamily="18" charset="0"/>
                          <a:ea typeface="+mn-ea"/>
                          <a:cs typeface="Times New Roman" pitchFamily="18" charset="0"/>
                        </a:rPr>
                        <a:t>Professor Gerard Hastings (United Kingdom)</a:t>
                      </a:r>
                    </a:p>
                    <a:p>
                      <a:pPr marL="0" algn="just" defTabSz="914400" rtl="0" eaLnBrk="1" latinLnBrk="0" hangingPunct="1">
                        <a:lnSpc>
                          <a:spcPct val="200000"/>
                        </a:lnSpc>
                        <a:buFont typeface="Wingdings" pitchFamily="2" charset="2"/>
                        <a:buChar char="v"/>
                      </a:pPr>
                      <a:r>
                        <a:rPr lang="en-US" sz="1600" b="1" kern="1200" baseline="0" dirty="0" smtClean="0">
                          <a:solidFill>
                            <a:srgbClr val="008000"/>
                          </a:solidFill>
                          <a:latin typeface="Times New Roman" pitchFamily="18" charset="0"/>
                          <a:ea typeface="+mn-ea"/>
                          <a:cs typeface="Times New Roman" pitchFamily="18" charset="0"/>
                        </a:rPr>
                        <a:t>Dr </a:t>
                      </a:r>
                      <a:r>
                        <a:rPr lang="en-US" sz="1600" b="1" kern="1200" baseline="0" dirty="0" err="1" smtClean="0">
                          <a:solidFill>
                            <a:srgbClr val="008000"/>
                          </a:solidFill>
                          <a:latin typeface="Times New Roman" pitchFamily="18" charset="0"/>
                          <a:ea typeface="+mn-ea"/>
                          <a:cs typeface="Times New Roman" pitchFamily="18" charset="0"/>
                        </a:rPr>
                        <a:t>Shiriki</a:t>
                      </a:r>
                      <a:r>
                        <a:rPr lang="en-US" sz="1600" b="1" kern="1200" baseline="0" dirty="0" smtClean="0">
                          <a:solidFill>
                            <a:srgbClr val="008000"/>
                          </a:solidFill>
                          <a:latin typeface="Times New Roman" pitchFamily="18" charset="0"/>
                          <a:ea typeface="+mn-ea"/>
                          <a:cs typeface="Times New Roman" pitchFamily="18" charset="0"/>
                        </a:rPr>
                        <a:t> </a:t>
                      </a:r>
                      <a:r>
                        <a:rPr lang="en-US" sz="1600" b="1" kern="1200" baseline="0" dirty="0" err="1" smtClean="0">
                          <a:solidFill>
                            <a:srgbClr val="008000"/>
                          </a:solidFill>
                          <a:latin typeface="Times New Roman" pitchFamily="18" charset="0"/>
                          <a:ea typeface="+mn-ea"/>
                          <a:cs typeface="Times New Roman" pitchFamily="18" charset="0"/>
                        </a:rPr>
                        <a:t>Kumanyika</a:t>
                      </a:r>
                      <a:r>
                        <a:rPr lang="en-US" sz="1600" b="1" kern="1200" baseline="0" dirty="0" smtClean="0">
                          <a:solidFill>
                            <a:srgbClr val="008000"/>
                          </a:solidFill>
                          <a:latin typeface="Times New Roman" pitchFamily="18" charset="0"/>
                          <a:ea typeface="+mn-ea"/>
                          <a:cs typeface="Times New Roman" pitchFamily="18" charset="0"/>
                        </a:rPr>
                        <a:t> (USA)</a:t>
                      </a:r>
                    </a:p>
                    <a:p>
                      <a:pPr marL="0" algn="just" defTabSz="914400" rtl="0" eaLnBrk="1" latinLnBrk="0" hangingPunct="1">
                        <a:lnSpc>
                          <a:spcPct val="200000"/>
                        </a:lnSpc>
                        <a:buFont typeface="Wingdings" pitchFamily="2" charset="2"/>
                        <a:buChar char="v"/>
                      </a:pPr>
                      <a:r>
                        <a:rPr lang="en-US" sz="1600" b="1" kern="1200" baseline="0" dirty="0" smtClean="0">
                          <a:solidFill>
                            <a:srgbClr val="008000"/>
                          </a:solidFill>
                          <a:latin typeface="Times New Roman" pitchFamily="18" charset="0"/>
                          <a:ea typeface="+mn-ea"/>
                          <a:cs typeface="Times New Roman" pitchFamily="18" charset="0"/>
                        </a:rPr>
                        <a:t>Professor  Ronald </a:t>
                      </a:r>
                      <a:r>
                        <a:rPr lang="en-US" sz="1600" b="1" kern="1200" baseline="0" dirty="0" err="1" smtClean="0">
                          <a:solidFill>
                            <a:srgbClr val="008000"/>
                          </a:solidFill>
                          <a:latin typeface="Times New Roman" pitchFamily="18" charset="0"/>
                          <a:ea typeface="+mn-ea"/>
                          <a:cs typeface="Times New Roman" pitchFamily="18" charset="0"/>
                        </a:rPr>
                        <a:t>Ching</a:t>
                      </a:r>
                      <a:r>
                        <a:rPr lang="en-US" sz="1600" b="1" kern="1200" baseline="0" dirty="0" smtClean="0">
                          <a:solidFill>
                            <a:srgbClr val="008000"/>
                          </a:solidFill>
                          <a:latin typeface="Times New Roman" pitchFamily="18" charset="0"/>
                          <a:ea typeface="+mn-ea"/>
                          <a:cs typeface="Times New Roman" pitchFamily="18" charset="0"/>
                        </a:rPr>
                        <a:t>-Wan Ma (China)</a:t>
                      </a:r>
                    </a:p>
                    <a:p>
                      <a:pPr marL="0" algn="just" defTabSz="914400" rtl="0" eaLnBrk="1" latinLnBrk="0" hangingPunct="1">
                        <a:lnSpc>
                          <a:spcPct val="200000"/>
                        </a:lnSpc>
                        <a:buFont typeface="Wingdings" pitchFamily="2" charset="2"/>
                        <a:buChar char="v"/>
                      </a:pPr>
                      <a:r>
                        <a:rPr lang="en-US" sz="1600" b="1" kern="1200" baseline="0" dirty="0" smtClean="0">
                          <a:solidFill>
                            <a:srgbClr val="008000"/>
                          </a:solidFill>
                          <a:latin typeface="Times New Roman" pitchFamily="18" charset="0"/>
                          <a:ea typeface="+mn-ea"/>
                          <a:cs typeface="Times New Roman" pitchFamily="18" charset="0"/>
                        </a:rPr>
                        <a:t>Professor John Reilly (United Kingdom)</a:t>
                      </a:r>
                    </a:p>
                    <a:p>
                      <a:pPr marL="0" algn="just" defTabSz="914400" rtl="0" eaLnBrk="1" latinLnBrk="0" hangingPunct="1">
                        <a:lnSpc>
                          <a:spcPct val="200000"/>
                        </a:lnSpc>
                        <a:buFont typeface="Wingdings" pitchFamily="2" charset="2"/>
                        <a:buChar char="v"/>
                      </a:pPr>
                      <a:r>
                        <a:rPr lang="en-US" sz="1600" b="1" kern="1200" baseline="0" dirty="0" smtClean="0">
                          <a:solidFill>
                            <a:srgbClr val="008000"/>
                          </a:solidFill>
                          <a:latin typeface="Times New Roman" pitchFamily="18" charset="0"/>
                          <a:ea typeface="+mn-ea"/>
                          <a:cs typeface="Times New Roman" pitchFamily="18" charset="0"/>
                        </a:rPr>
                        <a:t>Dr Rachel Rodin (Canada)</a:t>
                      </a:r>
                    </a:p>
                    <a:p>
                      <a:pPr marL="0" algn="just" defTabSz="914400" rtl="0" eaLnBrk="1" latinLnBrk="0" hangingPunct="1">
                        <a:lnSpc>
                          <a:spcPct val="200000"/>
                        </a:lnSpc>
                        <a:buFont typeface="Wingdings" pitchFamily="2" charset="2"/>
                        <a:buChar char="v"/>
                      </a:pPr>
                      <a:r>
                        <a:rPr lang="en-US" sz="1600" b="1" kern="1200" baseline="0" dirty="0" smtClean="0">
                          <a:solidFill>
                            <a:srgbClr val="008000"/>
                          </a:solidFill>
                          <a:latin typeface="Times New Roman" pitchFamily="18" charset="0"/>
                          <a:ea typeface="+mn-ea"/>
                          <a:cs typeface="Times New Roman" pitchFamily="18" charset="0"/>
                        </a:rPr>
                        <a:t>Dr Mark Tremblay (Canada)</a:t>
                      </a:r>
                    </a:p>
                    <a:p>
                      <a:pPr>
                        <a:lnSpc>
                          <a:spcPct val="200000"/>
                        </a:lnSpc>
                        <a:buFont typeface="Wingdings" pitchFamily="2" charset="2"/>
                        <a:buChar char="v"/>
                      </a:pPr>
                      <a:r>
                        <a:rPr lang="en-US" sz="1600" b="1" kern="1200" baseline="0" dirty="0" smtClean="0">
                          <a:solidFill>
                            <a:srgbClr val="008000"/>
                          </a:solidFill>
                          <a:latin typeface="Times New Roman" pitchFamily="18" charset="0"/>
                          <a:ea typeface="+mn-ea"/>
                          <a:cs typeface="Times New Roman" pitchFamily="18" charset="0"/>
                        </a:rPr>
                        <a:t>Professor </a:t>
                      </a:r>
                      <a:r>
                        <a:rPr lang="en-US" sz="1600" b="1" kern="1200" baseline="0" dirty="0" err="1" smtClean="0">
                          <a:solidFill>
                            <a:srgbClr val="008000"/>
                          </a:solidFill>
                          <a:latin typeface="Times New Roman" pitchFamily="18" charset="0"/>
                          <a:ea typeface="+mn-ea"/>
                          <a:cs typeface="Times New Roman" pitchFamily="18" charset="0"/>
                        </a:rPr>
                        <a:t>Wenjuan</a:t>
                      </a:r>
                      <a:r>
                        <a:rPr lang="en-US" sz="1600" b="1" kern="1200" baseline="0" dirty="0" smtClean="0">
                          <a:solidFill>
                            <a:srgbClr val="008000"/>
                          </a:solidFill>
                          <a:latin typeface="Times New Roman" pitchFamily="18" charset="0"/>
                          <a:ea typeface="+mn-ea"/>
                          <a:cs typeface="Times New Roman" pitchFamily="18" charset="0"/>
                        </a:rPr>
                        <a:t> Wang (China)</a:t>
                      </a:r>
                    </a:p>
                    <a:p>
                      <a:pPr>
                        <a:lnSpc>
                          <a:spcPct val="200000"/>
                        </a:lnSpc>
                        <a:buFont typeface="Wingdings" pitchFamily="2" charset="2"/>
                        <a:buChar char="v"/>
                      </a:pPr>
                      <a:r>
                        <a:rPr lang="en-US" sz="1600" b="1" kern="1200" baseline="0" dirty="0" smtClean="0">
                          <a:solidFill>
                            <a:srgbClr val="008000"/>
                          </a:solidFill>
                          <a:latin typeface="Times New Roman" pitchFamily="18" charset="0"/>
                          <a:ea typeface="+mn-ea"/>
                          <a:cs typeface="Times New Roman" pitchFamily="18" charset="0"/>
                        </a:rPr>
                        <a:t>Professor </a:t>
                      </a:r>
                      <a:r>
                        <a:rPr lang="en-US" sz="1600" b="1" kern="1200" baseline="0" dirty="0" err="1" smtClean="0">
                          <a:solidFill>
                            <a:srgbClr val="008000"/>
                          </a:solidFill>
                          <a:latin typeface="Times New Roman" pitchFamily="18" charset="0"/>
                          <a:ea typeface="+mn-ea"/>
                          <a:cs typeface="Times New Roman" pitchFamily="18" charset="0"/>
                        </a:rPr>
                        <a:t>Chittaranjan</a:t>
                      </a:r>
                      <a:r>
                        <a:rPr lang="en-US" sz="1600" b="1" kern="1200" baseline="0" dirty="0" smtClean="0">
                          <a:solidFill>
                            <a:srgbClr val="008000"/>
                          </a:solidFill>
                          <a:latin typeface="Times New Roman" pitchFamily="18" charset="0"/>
                          <a:ea typeface="+mn-ea"/>
                          <a:cs typeface="Times New Roman" pitchFamily="18" charset="0"/>
                        </a:rPr>
                        <a:t> S </a:t>
                      </a:r>
                      <a:r>
                        <a:rPr lang="en-US" sz="1600" b="1" kern="1200" baseline="0" dirty="0" err="1" smtClean="0">
                          <a:solidFill>
                            <a:srgbClr val="008000"/>
                          </a:solidFill>
                          <a:latin typeface="Times New Roman" pitchFamily="18" charset="0"/>
                          <a:ea typeface="+mn-ea"/>
                          <a:cs typeface="Times New Roman" pitchFamily="18" charset="0"/>
                        </a:rPr>
                        <a:t>Yajnik</a:t>
                      </a:r>
                      <a:r>
                        <a:rPr lang="en-US" sz="1600" b="1" kern="1200" baseline="0" dirty="0" smtClean="0">
                          <a:solidFill>
                            <a:srgbClr val="008000"/>
                          </a:solidFill>
                          <a:latin typeface="Times New Roman" pitchFamily="18" charset="0"/>
                          <a:ea typeface="+mn-ea"/>
                          <a:cs typeface="Times New Roman" pitchFamily="18" charset="0"/>
                        </a:rPr>
                        <a:t> (India)</a:t>
                      </a:r>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285728"/>
            <a:ext cx="7772400" cy="655633"/>
          </a:xfrm>
        </p:spPr>
        <p:txBody>
          <a:bodyPr>
            <a:normAutofit fontScale="90000"/>
          </a:bodyPr>
          <a:lstStyle/>
          <a:p>
            <a:endParaRPr lang="en-US" dirty="0"/>
          </a:p>
        </p:txBody>
      </p:sp>
      <p:sp>
        <p:nvSpPr>
          <p:cNvPr id="3" name="Subtitle 2"/>
          <p:cNvSpPr>
            <a:spLocks noGrp="1"/>
          </p:cNvSpPr>
          <p:nvPr>
            <p:ph type="subTitle" idx="1"/>
          </p:nvPr>
        </p:nvSpPr>
        <p:spPr>
          <a:xfrm>
            <a:off x="285720" y="1357298"/>
            <a:ext cx="8643998" cy="5357850"/>
          </a:xfrm>
        </p:spPr>
        <p:txBody>
          <a:bodyPr>
            <a:normAutofit fontScale="92500" lnSpcReduction="10000"/>
          </a:bodyPr>
          <a:lstStyle/>
          <a:p>
            <a:pPr algn="just" rtl="1">
              <a:lnSpc>
                <a:spcPct val="150000"/>
              </a:lnSpc>
            </a:pPr>
            <a:r>
              <a:rPr lang="fa-IR" dirty="0" smtClean="0">
                <a:solidFill>
                  <a:schemeClr val="tx1"/>
                </a:solidFill>
                <a:cs typeface="A  Mitra_1 (MRT)" pitchFamily="2" charset="-78"/>
              </a:rPr>
              <a:t>چاقی در کودکان و نوجوانان زمینه‌ساز بروز دیابت و فشارخون در سنین نوجوانی و بین 20-30 سالگی است که زمینه را برای وقوع بیماری‌های قلبی عروقی، سکته و مرگ زودرس مهیا می‌کند. در کودکان چاق بلوغ زودتر اتفاق می‌افتد و در دختران اختلالات عادت ماهیانه و بروز بیماری تخمدان پولی‌کیستیک شایع‌تر است که ممکن است بعدها سبب ناباروری شود. در نوجوانان و سنین بالاتر، چاقی سبب کبد چرب، خواب‌آلودگی، آسم، بیماری‌های عضلانی استخوانی و برخی حالات روانی می‌شود.</a:t>
            </a:r>
            <a:endParaRPr lang="en-US" dirty="0" smtClean="0">
              <a:solidFill>
                <a:schemeClr val="tx1"/>
              </a:solidFill>
              <a:cs typeface="A  Mitra_1 (MRT)" pitchFamily="2" charset="-78"/>
            </a:endParaRPr>
          </a:p>
          <a:p>
            <a:pPr algn="just" rtl="1">
              <a:lnSpc>
                <a:spcPct val="150000"/>
              </a:lnSpc>
            </a:pPr>
            <a:endParaRPr lang="en-US" dirty="0">
              <a:solidFill>
                <a:schemeClr val="tx1"/>
              </a:solidFill>
              <a:cs typeface="A  Mitra_1 (MRT)" pitchFamily="2"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285729"/>
            <a:ext cx="7772400" cy="571504"/>
          </a:xfrm>
        </p:spPr>
        <p:txBody>
          <a:bodyPr>
            <a:normAutofit fontScale="90000"/>
          </a:bodyPr>
          <a:lstStyle/>
          <a:p>
            <a:endParaRPr lang="en-US" dirty="0"/>
          </a:p>
        </p:txBody>
      </p:sp>
      <p:sp>
        <p:nvSpPr>
          <p:cNvPr id="3" name="Subtitle 2"/>
          <p:cNvSpPr>
            <a:spLocks noGrp="1"/>
          </p:cNvSpPr>
          <p:nvPr>
            <p:ph type="subTitle" idx="1"/>
          </p:nvPr>
        </p:nvSpPr>
        <p:spPr>
          <a:xfrm>
            <a:off x="85748" y="1214422"/>
            <a:ext cx="8843970" cy="5500702"/>
          </a:xfrm>
        </p:spPr>
        <p:txBody>
          <a:bodyPr>
            <a:normAutofit fontScale="92500" lnSpcReduction="20000"/>
          </a:bodyPr>
          <a:lstStyle/>
          <a:p>
            <a:pPr algn="just" rtl="1">
              <a:lnSpc>
                <a:spcPct val="150000"/>
              </a:lnSpc>
            </a:pPr>
            <a:r>
              <a:rPr lang="fa-IR" dirty="0" smtClean="0">
                <a:solidFill>
                  <a:schemeClr val="tx1"/>
                </a:solidFill>
                <a:cs typeface="A  Mitra_1 (MRT)" pitchFamily="2" charset="-78"/>
              </a:rPr>
              <a:t>ثابت شده است که سلامت مادران و پدران قبل از لقاح و نیز مادران حین بارداری بر بروز چاقی و دیابت در کودکان آینده آنها تاثیرگذار است. چاقی مادران و داشتن دیابت (و یا حالت قبل از دیابتی) و اختلالات بعضی ویتامین‌ها و مواد ریزمغذی‌ قبل از لقاح و نیز در زمان بارداری و یا کم وزنی مادر و تغذیه ناسالم زمان بارداری می‌تواند در وزن فرزند آینده تاثیرگذار باشد و زمینه چاقی و یا دیابت و یا هر دو را در سنین بالاتر ایجاد کند. وزن، فشارخون، قندخون از جمله مواردی هستند که حد مناسب و وسط آن سلامت را به همراه دارد و حدود کمتر و یا بیشتر از طبیعی آنها با خاطرات سلامت همراه است. </a:t>
            </a:r>
            <a:endParaRPr lang="en-US" dirty="0">
              <a:solidFill>
                <a:schemeClr val="tx1"/>
              </a:solidFill>
              <a:cs typeface="A  Mitra_1 (MRT)" pitchFamily="2"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214290"/>
            <a:ext cx="7772400" cy="571504"/>
          </a:xfrm>
        </p:spPr>
        <p:txBody>
          <a:bodyPr>
            <a:normAutofit fontScale="90000"/>
          </a:bodyPr>
          <a:lstStyle/>
          <a:p>
            <a:endParaRPr lang="en-US" dirty="0"/>
          </a:p>
        </p:txBody>
      </p:sp>
      <p:sp>
        <p:nvSpPr>
          <p:cNvPr id="3" name="Subtitle 2"/>
          <p:cNvSpPr>
            <a:spLocks noGrp="1"/>
          </p:cNvSpPr>
          <p:nvPr>
            <p:ph type="subTitle" idx="1"/>
          </p:nvPr>
        </p:nvSpPr>
        <p:spPr>
          <a:xfrm>
            <a:off x="85748" y="1000108"/>
            <a:ext cx="8843970" cy="5715016"/>
          </a:xfrm>
        </p:spPr>
        <p:txBody>
          <a:bodyPr>
            <a:normAutofit lnSpcReduction="10000"/>
          </a:bodyPr>
          <a:lstStyle/>
          <a:p>
            <a:pPr algn="just" rtl="1">
              <a:lnSpc>
                <a:spcPct val="150000"/>
              </a:lnSpc>
            </a:pPr>
            <a:r>
              <a:rPr lang="fa-IR" dirty="0" smtClean="0">
                <a:solidFill>
                  <a:schemeClr val="tx1"/>
                </a:solidFill>
                <a:cs typeface="A  Mitra_1 (MRT)" pitchFamily="2" charset="-78"/>
              </a:rPr>
              <a:t>توجه خاص به سلامت مادران قبل از اقدام به بارداری ودر حین حاملگی برای پیشگیری از چاقی کودکان ضروری است. زایمان طبیعی، تغذیه یا شیر مادر، توجه به تغذیه صحیح سال‌های اول و دوم زندگی و مواد غذایی که هنگام شیر گرفتگی مصرف می‌شود، در کاهش چاقی کودکان موثر است. ایجاد اشتهای اولیه در کودکان با مصرف غذاهای نامناسب (شیرینی‌ها، سیب‌زمینی سرخ کرده، چیپس، فست‌فوت‌ها) زمینه‌ساز چاقی در دوران کودکی و نوجوانی است.</a:t>
            </a:r>
            <a:endParaRPr lang="en-US" dirty="0" smtClean="0">
              <a:solidFill>
                <a:schemeClr val="tx1"/>
              </a:solidFill>
              <a:cs typeface="A  Mitra_1 (MRT)" pitchFamily="2" charset="-78"/>
            </a:endParaRPr>
          </a:p>
          <a:p>
            <a:pPr algn="just" rtl="1">
              <a:lnSpc>
                <a:spcPct val="150000"/>
              </a:lnSpc>
            </a:pPr>
            <a:endParaRPr lang="en-US" dirty="0">
              <a:solidFill>
                <a:schemeClr val="tx1"/>
              </a:solidFill>
              <a:cs typeface="A  Mitra_1 (MRT)" pitchFamily="2"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643998" cy="1154098"/>
          </a:xfrm>
        </p:spPr>
        <p:txBody>
          <a:bodyPr>
            <a:noAutofit/>
          </a:bodyPr>
          <a:lstStyle/>
          <a:p>
            <a:r>
              <a:rPr lang="en-US" sz="3500" b="1" dirty="0" smtClean="0">
                <a:solidFill>
                  <a:srgbClr val="C00000"/>
                </a:solidFill>
              </a:rPr>
              <a:t>Topic A (intervention selection and prioritization)</a:t>
            </a:r>
            <a:endParaRPr lang="en-US" sz="3500" b="1" dirty="0">
              <a:solidFill>
                <a:srgbClr val="C00000"/>
              </a:solidFill>
            </a:endParaRPr>
          </a:p>
        </p:txBody>
      </p:sp>
      <p:sp>
        <p:nvSpPr>
          <p:cNvPr id="3" name="Content Placeholder 2"/>
          <p:cNvSpPr>
            <a:spLocks noGrp="1"/>
          </p:cNvSpPr>
          <p:nvPr>
            <p:ph idx="1"/>
          </p:nvPr>
        </p:nvSpPr>
        <p:spPr>
          <a:xfrm>
            <a:off x="457200" y="1600200"/>
            <a:ext cx="8229600" cy="4972072"/>
          </a:xfrm>
        </p:spPr>
        <p:txBody>
          <a:bodyPr>
            <a:normAutofit/>
          </a:bodyPr>
          <a:lstStyle/>
          <a:p>
            <a:pPr algn="just">
              <a:lnSpc>
                <a:spcPct val="150000"/>
              </a:lnSpc>
            </a:pPr>
            <a:r>
              <a:rPr lang="en-US" sz="2800" b="1" dirty="0" smtClean="0"/>
              <a:t>A1. What works to reduce obesity/ adiposity in infants and pre-school children.</a:t>
            </a:r>
          </a:p>
          <a:p>
            <a:pPr algn="just">
              <a:lnSpc>
                <a:spcPct val="150000"/>
              </a:lnSpc>
            </a:pPr>
            <a:r>
              <a:rPr lang="en-US" sz="2800" b="1" dirty="0" smtClean="0"/>
              <a:t>A2. What works in the preconception period and in pregnancy to reduce poor pregnancy outcomes/ obesity risk in offspring</a:t>
            </a:r>
          </a:p>
          <a:p>
            <a:pPr algn="just">
              <a:lnSpc>
                <a:spcPct val="150000"/>
              </a:lnSpc>
            </a:pPr>
            <a:r>
              <a:rPr lang="en-US" sz="2800" b="1" dirty="0" smtClean="0"/>
              <a:t>A3. Health problems among actors beyond Ministries of Health. </a:t>
            </a:r>
          </a:p>
          <a:p>
            <a:pPr algn="just">
              <a:lnSpc>
                <a:spcPct val="150000"/>
              </a:lnSpc>
            </a:pPr>
            <a:endParaRPr lang="en-US" sz="28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1227</TotalTime>
  <Words>3473</Words>
  <Application>Microsoft Office PowerPoint</Application>
  <PresentationFormat>On-screen Show (4:3)</PresentationFormat>
  <Paragraphs>393</Paragraphs>
  <Slides>47</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Office Theme</vt:lpstr>
      <vt:lpstr>Presentation</vt:lpstr>
      <vt:lpstr>Slide 1</vt:lpstr>
      <vt:lpstr>Slide 2</vt:lpstr>
      <vt:lpstr>Slide 3</vt:lpstr>
      <vt:lpstr>Slide 4</vt:lpstr>
      <vt:lpstr>First Meeting of the Ad hoc Working Group on Science and Evidence for Ending Childhood Obesity</vt:lpstr>
      <vt:lpstr>Slide 6</vt:lpstr>
      <vt:lpstr>Slide 7</vt:lpstr>
      <vt:lpstr>Slide 8</vt:lpstr>
      <vt:lpstr>Topic A (intervention selection and prioritization)</vt:lpstr>
      <vt:lpstr>Topic B (justification)</vt:lpstr>
      <vt:lpstr>Life-course model of obesity and other NCD risk  </vt:lpstr>
      <vt:lpstr>Modifiable risk factors in the pre-conceptional period</vt:lpstr>
      <vt:lpstr>Modifiable risk factors during gestation </vt:lpstr>
      <vt:lpstr>Modifiable riskfactors in infancy </vt:lpstr>
      <vt:lpstr>Modifiable risk factors in childhood</vt:lpstr>
      <vt:lpstr>Potential policies approaches and interventions to promote healthy eating </vt:lpstr>
      <vt:lpstr>Slide 17</vt:lpstr>
      <vt:lpstr>Background</vt:lpstr>
      <vt:lpstr>Summary of evidence: rationale</vt:lpstr>
      <vt:lpstr>Summary of evidence: rationale</vt:lpstr>
      <vt:lpstr>Summary of evidence: rationale</vt:lpstr>
      <vt:lpstr>Summary of evidence: rationale</vt:lpstr>
      <vt:lpstr>Summary of evidence: interventions</vt:lpstr>
      <vt:lpstr>Summary of evidence: interventions</vt:lpstr>
      <vt:lpstr>Summary of evidence: interventions</vt:lpstr>
      <vt:lpstr>Summary of evidence: interventions</vt:lpstr>
      <vt:lpstr>Conceptual framework</vt:lpstr>
      <vt:lpstr>Goal of interventions to end childhood obesity</vt:lpstr>
      <vt:lpstr>Proposed strategic objectives</vt:lpstr>
      <vt:lpstr>Preliminary package of interventions</vt:lpstr>
      <vt:lpstr>Preliminary package of interventions for a healthier environment</vt:lpstr>
      <vt:lpstr>Preliminary package of interventions for a healthier environment</vt:lpstr>
      <vt:lpstr>Preliminary package of interventions for a healthier environment</vt:lpstr>
      <vt:lpstr>Preliminary package of interventions for a healthier environment</vt:lpstr>
      <vt:lpstr>Preliminary package of interventions for a healthier environment</vt:lpstr>
      <vt:lpstr>Preliminary package of interventions for a healthier environment</vt:lpstr>
      <vt:lpstr>Preliminary package of interventions for  preconception and pregnancy</vt:lpstr>
      <vt:lpstr>Preliminary package of interventions for  infants and young children</vt:lpstr>
      <vt:lpstr>Preliminary package of interventions for  infants and young children</vt:lpstr>
      <vt:lpstr>Preliminary package of interventions for  infants and young children</vt:lpstr>
      <vt:lpstr>Preliminary package of interventions for  older children and adolescents</vt:lpstr>
      <vt:lpstr>Preliminary package of interventions for  older children and adolescents</vt:lpstr>
      <vt:lpstr>Conclusions</vt:lpstr>
      <vt:lpstr>Conclusions</vt:lpstr>
      <vt:lpstr>Conclusions</vt:lpstr>
      <vt:lpstr>Thank you</vt:lpstr>
      <vt:lpstr>Slide 47</vt:lpstr>
    </vt:vector>
  </TitlesOfParts>
  <Company>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Pourzargar</dc:creator>
  <cp:lastModifiedBy>Fakhimi</cp:lastModifiedBy>
  <cp:revision>295</cp:revision>
  <dcterms:created xsi:type="dcterms:W3CDTF">2009-02-07T06:43:13Z</dcterms:created>
  <dcterms:modified xsi:type="dcterms:W3CDTF">2015-01-30T11:38:43Z</dcterms:modified>
</cp:coreProperties>
</file>