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5"/>
  </p:notesMasterIdLst>
  <p:sldIdLst>
    <p:sldId id="256" r:id="rId2"/>
    <p:sldId id="270" r:id="rId3"/>
    <p:sldId id="265" r:id="rId4"/>
    <p:sldId id="257" r:id="rId5"/>
    <p:sldId id="266" r:id="rId6"/>
    <p:sldId id="267" r:id="rId7"/>
    <p:sldId id="268" r:id="rId8"/>
    <p:sldId id="274" r:id="rId9"/>
    <p:sldId id="269" r:id="rId10"/>
    <p:sldId id="271" r:id="rId11"/>
    <p:sldId id="272" r:id="rId12"/>
    <p:sldId id="260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30" autoAdjust="0"/>
  </p:normalViewPr>
  <p:slideViewPr>
    <p:cSldViewPr snapToGrid="0">
      <p:cViewPr varScale="1">
        <p:scale>
          <a:sx n="87" d="100"/>
          <a:sy n="87" d="100"/>
        </p:scale>
        <p:origin x="6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2D9AC-F087-4837-AC7A-77031B9FB7DA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D79D2-5963-4745-87F6-23B1CC960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23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D79D2-5963-4745-87F6-23B1CC9607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68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14B2-E1E6-4AA8-B393-49B0608A2F11}" type="datetime1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BD754BA-5F91-4C18-A154-09A9FBF4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0577-5189-4F5E-BC4E-BF8497EDA1E9}" type="datetime1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D754BA-5F91-4C18-A154-09A9FBF4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6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4A0E-36E1-4BC1-BD36-275D73579A33}" type="datetime1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D754BA-5F91-4C18-A154-09A9FBF484A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7396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51C8-C0F6-402A-ACFB-44F22839ADFF}" type="datetime1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D754BA-5F91-4C18-A154-09A9FBF4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45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EE3B3-A585-43FD-B5C3-8D2FC835251A}" type="datetime1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D754BA-5F91-4C18-A154-09A9FBF484A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0161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EEF8-6B4E-48B2-8389-E3337F2B3D75}" type="datetime1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D754BA-5F91-4C18-A154-09A9FBF4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54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F58A-5EC1-485A-898E-40CB25CCF81A}" type="datetime1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54BA-5F91-4C18-A154-09A9FBF4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97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5258-FA51-443B-92C7-42EDBF458085}" type="datetime1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54BA-5F91-4C18-A154-09A9FBF4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9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EB21-4153-4C43-9A4A-5DA97631C47F}" type="datetime1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54BA-5F91-4C18-A154-09A9FBF4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A2B9-87BE-4C8A-AFDF-0068D8968E22}" type="datetime1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D754BA-5F91-4C18-A154-09A9FBF4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3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7546-3E83-431C-A967-9D3C5D1A1824}" type="datetime1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BD754BA-5F91-4C18-A154-09A9FBF4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4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9FF6-6E80-4877-AF53-7D6F73D34B37}" type="datetime1">
              <a:rPr lang="en-US" smtClean="0"/>
              <a:t>8/1/2018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BD754BA-5F91-4C18-A154-09A9FBF4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5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1DB4-32B0-49AB-9E96-3FD9ED1C9F78}" type="datetime1">
              <a:rPr lang="en-US" smtClean="0"/>
              <a:t>8/1/2018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54BA-5F91-4C18-A154-09A9FBF4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9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9A8F-009E-4964-96A9-6A8EA288DA63}" type="datetime1">
              <a:rPr lang="en-US" smtClean="0"/>
              <a:t>8/1/2018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54BA-5F91-4C18-A154-09A9FBF4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C76-5799-402C-A049-C8500B65ABD0}" type="datetime1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54BA-5F91-4C18-A154-09A9FBF4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5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C8DD-3906-4D73-B810-BAFFE412671A}" type="datetime1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D754BA-5F91-4C18-A154-09A9FBF4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4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06EDD-D31D-464A-BEAC-B765E700D0E6}" type="datetime1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BD754BA-5F91-4C18-A154-09A9FBF4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0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7" Type="http://schemas.openxmlformats.org/officeDocument/2006/relationships/image" Target="../media/image16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91885"/>
            <a:ext cx="9144000" cy="103300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 diet and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obsity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805" y="3939495"/>
            <a:ext cx="5617709" cy="279876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766443" y="1762351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Somayeh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Hosseinpour-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Niazi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PhD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Nutrition and Endocrine Research Center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Research Institute for Endocrine Sciences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Shahid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Beheshti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 of Medical Sciences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54BA-5F91-4C18-A154-09A9FBF484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0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83376" y="96536"/>
            <a:ext cx="9144000" cy="10330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 diet and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obsity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9444" y="1272049"/>
            <a:ext cx="54032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5 Foods to Avoid on the MIND Diet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39439" y="2327564"/>
            <a:ext cx="648392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Red meat</a:t>
            </a:r>
          </a:p>
          <a:p>
            <a:pPr marL="403225" indent="-236538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no more than three servings each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4441" y="4121743"/>
            <a:ext cx="64839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Fried food</a:t>
            </a:r>
          </a:p>
          <a:p>
            <a:pPr marL="511175" indent="-28575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iscourages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fried food, especially the kind from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fast-food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restaurants</a:t>
            </a:r>
          </a:p>
          <a:p>
            <a:pPr marL="511175" indent="-28575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consumption to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than once per week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8368" y="2173080"/>
            <a:ext cx="2466975" cy="18478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867" y="4728209"/>
            <a:ext cx="2847975" cy="1600200"/>
          </a:xfrm>
          <a:prstGeom prst="rect">
            <a:avLst/>
          </a:prstGeom>
        </p:spPr>
      </p:pic>
      <p:sp>
        <p:nvSpPr>
          <p:cNvPr id="13" name="Multiply 12"/>
          <p:cNvSpPr/>
          <p:nvPr/>
        </p:nvSpPr>
        <p:spPr>
          <a:xfrm>
            <a:off x="9512135" y="2521052"/>
            <a:ext cx="1448790" cy="115190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ultiply 13"/>
          <p:cNvSpPr/>
          <p:nvPr/>
        </p:nvSpPr>
        <p:spPr>
          <a:xfrm>
            <a:off x="9594210" y="5064465"/>
            <a:ext cx="1448790" cy="115190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1769"/>
            <a:ext cx="2280062" cy="12162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54BA-5F91-4C18-A154-09A9FBF484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17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83376" y="96536"/>
            <a:ext cx="9144000" cy="10330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 diet and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obsity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9444" y="1272049"/>
            <a:ext cx="54032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5 Foods to Avoid on the MIND Diet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78180" y="2010713"/>
            <a:ext cx="749333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Pastries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sweets</a:t>
            </a:r>
          </a:p>
          <a:p>
            <a:pPr marL="342900" indent="-3429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most of the processed junk food and desserts you can think of.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Ice cream, cookies, brownies, snack cakes, donuts, candy and more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to limit these to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more than four times a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109" y="2010713"/>
            <a:ext cx="1537483" cy="20526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123" y="4327071"/>
            <a:ext cx="2857500" cy="1600200"/>
          </a:xfrm>
          <a:prstGeom prst="rect">
            <a:avLst/>
          </a:prstGeom>
        </p:spPr>
      </p:pic>
      <p:sp>
        <p:nvSpPr>
          <p:cNvPr id="15" name="Multiply 14"/>
          <p:cNvSpPr/>
          <p:nvPr/>
        </p:nvSpPr>
        <p:spPr>
          <a:xfrm>
            <a:off x="10201706" y="2614418"/>
            <a:ext cx="1306287" cy="84520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ultiply 15"/>
          <p:cNvSpPr/>
          <p:nvPr/>
        </p:nvSpPr>
        <p:spPr>
          <a:xfrm>
            <a:off x="9860478" y="4610355"/>
            <a:ext cx="1448790" cy="115190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1769"/>
            <a:ext cx="2280062" cy="12162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54BA-5F91-4C18-A154-09A9FBF484A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040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mind di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171" y="2064758"/>
            <a:ext cx="7936675" cy="4422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856509" y="368135"/>
            <a:ext cx="9144000" cy="10330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 diet and obesity</a:t>
            </a:r>
            <a:endParaRPr lang="en-US" sz="6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54BA-5F91-4C18-A154-09A9FBF484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530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6052" y="607622"/>
            <a:ext cx="53013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4800" dirty="0" smtClean="0">
                <a:cs typeface="B Nazanin" panose="00000400000000000000" pitchFamily="2" charset="-78"/>
              </a:rPr>
              <a:t>از توجه شما سپاسگزارم</a:t>
            </a:r>
            <a:endParaRPr lang="en-US" sz="4800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658" y="4953716"/>
            <a:ext cx="3450771" cy="16593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977" y="2458192"/>
            <a:ext cx="4940135" cy="253623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54BA-5F91-4C18-A154-09A9FBF484A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711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63580" y="1792272"/>
            <a:ext cx="7552316" cy="777179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00B050"/>
                </a:solidFill>
              </a:rPr>
              <a:t>10 Foods to Eat on the MIND Diet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67738" y="688011"/>
            <a:ext cx="9144000" cy="10330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 diet and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obsity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190" y="5058654"/>
            <a:ext cx="1821078" cy="15378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05290">
            <a:off x="8340137" y="3856372"/>
            <a:ext cx="2374508" cy="17275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09385">
            <a:off x="3924885" y="3739417"/>
            <a:ext cx="1857088" cy="16249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6769">
            <a:off x="5695833" y="3495012"/>
            <a:ext cx="2426604" cy="16504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4006">
            <a:off x="5159474" y="5553016"/>
            <a:ext cx="1672133" cy="11127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765867">
            <a:off x="2365383" y="4691489"/>
            <a:ext cx="1992399" cy="132826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54BA-5F91-4C18-A154-09A9FBF484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4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705" y="1341010"/>
            <a:ext cx="8911687" cy="777179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10 Foods to Eat on the MIND Diet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83376" y="96536"/>
            <a:ext cx="9144000" cy="10330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 diet and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obsity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058" y="2329654"/>
            <a:ext cx="2374508" cy="172757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481942" y="4057233"/>
            <a:ext cx="682847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000" b="1" dirty="0">
                <a:latin typeface="+mj-lt"/>
                <a:ea typeface="+mj-ea"/>
                <a:cs typeface="+mj-cs"/>
              </a:rPr>
              <a:t>2) All other </a:t>
            </a:r>
            <a:r>
              <a:rPr lang="en-US" sz="2000" b="1" dirty="0" smtClean="0">
                <a:latin typeface="+mj-lt"/>
                <a:ea typeface="+mj-ea"/>
                <a:cs typeface="+mj-cs"/>
              </a:rPr>
              <a:t>vegetables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747713" indent="-461963">
              <a:lnSpc>
                <a:spcPct val="150000"/>
              </a:lnSpc>
              <a:spcAft>
                <a:spcPts val="1800"/>
              </a:spcAft>
              <a:buClr>
                <a:srgbClr val="00B050"/>
              </a:buClr>
              <a:buSzPct val="101000"/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eat </a:t>
            </a:r>
            <a:r>
              <a:rPr 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vegetable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addition to the green leafy vegetables at least </a:t>
            </a:r>
            <a:r>
              <a:rPr 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once a day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7713" indent="-461963">
              <a:lnSpc>
                <a:spcPct val="150000"/>
              </a:lnSpc>
              <a:buClr>
                <a:srgbClr val="00B050"/>
              </a:buClr>
              <a:buSzPct val="101000"/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best to choose </a:t>
            </a:r>
            <a:r>
              <a:rPr 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non-starchy vegetables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they have a lot of nutrients with a low number of calories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81942" y="2286074"/>
            <a:ext cx="634142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00B050"/>
              </a:buClr>
            </a:pPr>
            <a:r>
              <a:rPr lang="en-US" b="1" dirty="0"/>
              <a:t>1) Green, leafy vegetables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5338" indent="-392113" algn="just">
              <a:lnSpc>
                <a:spcPct val="250000"/>
              </a:lnSpc>
              <a:buClr>
                <a:srgbClr val="00B050"/>
              </a:buClr>
              <a:buSzPct val="78000"/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Six or more servings per week</a:t>
            </a:r>
          </a:p>
          <a:p>
            <a:pPr marL="795338" indent="-392113" algn="just">
              <a:buClr>
                <a:srgbClr val="00B050"/>
              </a:buClr>
              <a:buSzPct val="78000"/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kale, spinach, cooked greens and salads</a:t>
            </a:r>
          </a:p>
          <a:p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058" y="4452728"/>
            <a:ext cx="2379910" cy="20097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1769"/>
            <a:ext cx="2441234" cy="12162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54BA-5F91-4C18-A154-09A9FBF484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750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3581" y="1102798"/>
            <a:ext cx="8911687" cy="777179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10 Foods to Eat on the MIND Diet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83376" y="96536"/>
            <a:ext cx="9144000" cy="10330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 diet and obsity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1894" y="1662652"/>
            <a:ext cx="6586847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0070C0"/>
              </a:buClr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buClr>
                <a:srgbClr val="0070C0"/>
              </a:buClr>
            </a:pPr>
            <a:r>
              <a:rPr lang="en-US" sz="2000" b="1" dirty="0" smtClean="0">
                <a:latin typeface="+mj-lt"/>
                <a:ea typeface="+mj-ea"/>
                <a:cs typeface="+mj-cs"/>
              </a:rPr>
              <a:t>3) Berries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9913" indent="-344488" algn="just">
              <a:lnSpc>
                <a:spcPct val="20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berries at least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twice a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9913" indent="-344488" algn="just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ncludes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trawberries,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blueberries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raspberries and blackberries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their antioxidant benefits </a:t>
            </a:r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8844" y="2135807"/>
            <a:ext cx="2590800" cy="17621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181894" y="4488873"/>
            <a:ext cx="720874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4) Nuts</a:t>
            </a:r>
          </a:p>
          <a:p>
            <a:pPr marL="569913" indent="-344488">
              <a:lnSpc>
                <a:spcPct val="20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get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 servings of nuts or more each week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9913" indent="-344488">
              <a:lnSpc>
                <a:spcPct val="20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specify what kind of nuts to consume, but it is probably best to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vary the type of nuts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eat to obtain a variety of nutrients.</a:t>
            </a:r>
          </a:p>
          <a:p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644" y="4488873"/>
            <a:ext cx="2286000" cy="20002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1769"/>
            <a:ext cx="2280062" cy="12162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54BA-5F91-4C18-A154-09A9FBF484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34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3581" y="1102798"/>
            <a:ext cx="8911687" cy="777179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10 Foods to Eat on the MIND Diet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83376" y="96536"/>
            <a:ext cx="9144000" cy="10330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 diet and obsity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9444" y="2068231"/>
            <a:ext cx="551015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Olive oil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9913" indent="-285750">
              <a:lnSpc>
                <a:spcPct val="20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olive oil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your main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cooking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9913" indent="-285750">
              <a:lnSpc>
                <a:spcPct val="20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safety of cooking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olive oil.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9444" y="4358244"/>
            <a:ext cx="703019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Whole grains</a:t>
            </a:r>
          </a:p>
          <a:p>
            <a:pPr marL="569913" indent="-284163">
              <a:lnSpc>
                <a:spcPct val="20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 </a:t>
            </a:r>
            <a:r>
              <a:rPr lang="en-US" sz="20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servings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daily</a:t>
            </a:r>
          </a:p>
          <a:p>
            <a:pPr marL="569913" indent="-284163">
              <a:lnSpc>
                <a:spcPct val="20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whole grains like oatmeal, quinoa, brown rice, whole-wheat pasta and 100% whole-wheat bread.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042" y="2283620"/>
            <a:ext cx="2035189" cy="13543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737" y="4904509"/>
            <a:ext cx="2589775" cy="14502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1769"/>
            <a:ext cx="2280062" cy="12162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54BA-5F91-4C18-A154-09A9FBF484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641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3581" y="1102798"/>
            <a:ext cx="8911687" cy="777179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10 Foods to Eat on the MIND Diet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83376" y="96536"/>
            <a:ext cx="9144000" cy="10330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 diet and obsity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1319" y="1895528"/>
            <a:ext cx="57714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Fish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8975" indent="-403225">
              <a:lnSpc>
                <a:spcPct val="200000"/>
              </a:lnSpc>
              <a:buClr>
                <a:srgbClr val="00B050"/>
              </a:buClr>
              <a:buFont typeface="Wingdings" panose="05000000000000000000" pitchFamily="2" charset="2"/>
              <a:buChar char="Ø"/>
              <a:tabLst>
                <a:tab pos="511175" algn="l"/>
              </a:tabLs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fish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 once a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</a:p>
          <a:p>
            <a:pPr marL="688975" indent="-403225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  <a:tabLst>
                <a:tab pos="511175" algn="l"/>
              </a:tabLs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best to choose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fatty fish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salmon, sardines, trout, tuna and mackerel for their high amounts of omega-3 fatty acids.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4446" y="4480851"/>
            <a:ext cx="578328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Beans</a:t>
            </a:r>
          </a:p>
          <a:p>
            <a:pPr marL="511175" indent="-344488">
              <a:lnSpc>
                <a:spcPct val="20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beans in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 four meals every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</a:p>
          <a:p>
            <a:pPr marL="511175" indent="-344488">
              <a:lnSpc>
                <a:spcPct val="20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includes all beans, lentils and soybeans.</a:t>
            </a:r>
          </a:p>
          <a:p>
            <a:pPr>
              <a:lnSpc>
                <a:spcPct val="20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052" y="2135807"/>
            <a:ext cx="2619375" cy="17430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051" y="4794253"/>
            <a:ext cx="2619375" cy="17430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1769"/>
            <a:ext cx="2280062" cy="12162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54BA-5F91-4C18-A154-09A9FBF484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912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3581" y="1102798"/>
            <a:ext cx="8911687" cy="777179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10 Foods to Eat on the MIND Diet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83376" y="96536"/>
            <a:ext cx="9144000" cy="10330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 diet and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obsity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0119" y="1925624"/>
            <a:ext cx="70188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Poultry</a:t>
            </a:r>
          </a:p>
          <a:p>
            <a:pPr marL="628650" indent="-284163">
              <a:lnSpc>
                <a:spcPct val="20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eat chicken or turkey at least twice a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</a:p>
          <a:p>
            <a:pPr marL="628650" indent="-284163">
              <a:lnSpc>
                <a:spcPct val="20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fried chicken is not encouraged on the MIND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451" y="2293765"/>
            <a:ext cx="2466975" cy="1847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1769"/>
            <a:ext cx="2280062" cy="12162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54BA-5F91-4C18-A154-09A9FBF484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62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83376" y="96536"/>
            <a:ext cx="9144000" cy="10330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 diet and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obsity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2806" y="1568932"/>
            <a:ext cx="7907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5 Foods to Avoid on the MIND Diet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5717">
            <a:off x="4709556" y="3866687"/>
            <a:ext cx="3200400" cy="1428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5326">
            <a:off x="7921584" y="3829465"/>
            <a:ext cx="2505322" cy="15031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1769"/>
            <a:ext cx="2280062" cy="12162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595" y="5192508"/>
            <a:ext cx="1823423" cy="13658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396" y="3074244"/>
            <a:ext cx="2847975" cy="1600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505">
            <a:off x="3750117" y="4971558"/>
            <a:ext cx="1004022" cy="134042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5717">
            <a:off x="4800057" y="3866687"/>
            <a:ext cx="3200400" cy="14287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5326">
            <a:off x="7976458" y="3862131"/>
            <a:ext cx="2505322" cy="150319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469" y="5225174"/>
            <a:ext cx="1823423" cy="136580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54BA-5F91-4C18-A154-09A9FBF484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8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83376" y="96536"/>
            <a:ext cx="9144000" cy="10330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 diet and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obsity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9444" y="1272049"/>
            <a:ext cx="54032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5 Foods to Avoid on the MIND Diet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75065" y="2010713"/>
            <a:ext cx="615141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Butter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margarine</a:t>
            </a:r>
          </a:p>
          <a:p>
            <a:pPr marL="463550" indent="-238125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Try to eat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than 1 tablespoon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14 grams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daily</a:t>
            </a:r>
          </a:p>
          <a:p>
            <a:pPr marL="463550" indent="-238125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Instead, try using olive oil as your primary cooking fat, and dipping your bread in olive oil with herbs.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504" y="4657591"/>
            <a:ext cx="6044540" cy="2460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Cheese</a:t>
            </a:r>
          </a:p>
          <a:p>
            <a:pPr marL="569913" indent="-344488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cheese consumption to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than once per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917" y="2619777"/>
            <a:ext cx="3200400" cy="1428750"/>
          </a:xfrm>
          <a:prstGeom prst="rect">
            <a:avLst/>
          </a:prstGeom>
        </p:spPr>
      </p:pic>
      <p:sp>
        <p:nvSpPr>
          <p:cNvPr id="7" name="Multiply 6"/>
          <p:cNvSpPr/>
          <p:nvPr/>
        </p:nvSpPr>
        <p:spPr>
          <a:xfrm>
            <a:off x="10189029" y="2885704"/>
            <a:ext cx="538347" cy="115190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122" y="4963291"/>
            <a:ext cx="2505322" cy="1503193"/>
          </a:xfrm>
          <a:prstGeom prst="rect">
            <a:avLst/>
          </a:prstGeom>
        </p:spPr>
      </p:pic>
      <p:sp>
        <p:nvSpPr>
          <p:cNvPr id="9" name="Multiply 8"/>
          <p:cNvSpPr/>
          <p:nvPr/>
        </p:nvSpPr>
        <p:spPr>
          <a:xfrm>
            <a:off x="10371117" y="5314578"/>
            <a:ext cx="538347" cy="115190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1769"/>
            <a:ext cx="2280062" cy="12162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54BA-5F91-4C18-A154-09A9FBF484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269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256</TotalTime>
  <Words>532</Words>
  <Application>Microsoft Office PowerPoint</Application>
  <PresentationFormat>Widescreen</PresentationFormat>
  <Paragraphs>82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 Nazanin</vt:lpstr>
      <vt:lpstr>Calibri</vt:lpstr>
      <vt:lpstr>Century Gothic</vt:lpstr>
      <vt:lpstr>Times New Roman</vt:lpstr>
      <vt:lpstr>Wingdings</vt:lpstr>
      <vt:lpstr>Wingdings 3</vt:lpstr>
      <vt:lpstr>Wisp</vt:lpstr>
      <vt:lpstr>MIND diet and obsity</vt:lpstr>
      <vt:lpstr>PowerPoint Presentation</vt:lpstr>
      <vt:lpstr>10 Foods to Eat on the MIND Diet</vt:lpstr>
      <vt:lpstr>10 Foods to Eat on the MIND Diet</vt:lpstr>
      <vt:lpstr>10 Foods to Eat on the MIND Diet</vt:lpstr>
      <vt:lpstr>10 Foods to Eat on the MIND Diet</vt:lpstr>
      <vt:lpstr>10 Foods to Eat on the MIND Diet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 diet</dc:title>
  <dc:creator>Hosseinpour</dc:creator>
  <cp:lastModifiedBy>سمیه حسین پور</cp:lastModifiedBy>
  <cp:revision>22</cp:revision>
  <dcterms:created xsi:type="dcterms:W3CDTF">2018-07-14T07:23:34Z</dcterms:created>
  <dcterms:modified xsi:type="dcterms:W3CDTF">2018-08-01T06:26:07Z</dcterms:modified>
</cp:coreProperties>
</file>