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61" r:id="rId4"/>
    <p:sldId id="260" r:id="rId5"/>
    <p:sldId id="262" r:id="rId6"/>
    <p:sldId id="257" r:id="rId7"/>
    <p:sldId id="258" r:id="rId8"/>
    <p:sldId id="264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6802D6-2160-40FB-850E-7DAFEC1AF8C7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2E786-9C67-4425-AAE4-86794972E1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Neurofibromatosis type1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875" t="20000" r="4375" b="18000"/>
          <a:stretch>
            <a:fillRect/>
          </a:stretch>
        </p:blipFill>
        <p:spPr bwMode="auto">
          <a:xfrm>
            <a:off x="0" y="6096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375" t="16000" r="25000" b="31000"/>
          <a:stretch>
            <a:fillRect/>
          </a:stretch>
        </p:blipFill>
        <p:spPr bwMode="auto">
          <a:xfrm>
            <a:off x="195532" y="1219200"/>
            <a:ext cx="8948468" cy="5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250" t="11000" r="25000" b="28000"/>
          <a:stretch>
            <a:fillRect/>
          </a:stretch>
        </p:blipFill>
        <p:spPr bwMode="auto">
          <a:xfrm>
            <a:off x="-29981" y="609600"/>
            <a:ext cx="917398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NF 1 is caused by loss of function mutations in the tumorsuppressor</a:t>
            </a:r>
            <a:r>
              <a:rPr lang="en-US" i="1" dirty="0" smtClean="0"/>
              <a:t>NF1 gene .</a:t>
            </a:r>
          </a:p>
          <a:p>
            <a:r>
              <a:rPr lang="en-US" i="1" dirty="0" smtClean="0"/>
              <a:t>This gene is located on chromosome </a:t>
            </a:r>
            <a:r>
              <a:rPr lang="en-US" dirty="0" smtClean="0">
                <a:solidFill>
                  <a:srgbClr val="0070C0"/>
                </a:solidFill>
              </a:rPr>
              <a:t>17q11.2</a:t>
            </a:r>
            <a:r>
              <a:rPr lang="en-US" dirty="0" smtClean="0"/>
              <a:t> that encode for </a:t>
            </a:r>
            <a:r>
              <a:rPr lang="en-US" dirty="0" err="1" smtClean="0"/>
              <a:t>neurofibromin</a:t>
            </a:r>
            <a:r>
              <a:rPr lang="en-US" dirty="0" smtClean="0"/>
              <a:t> ,a negative regulator of RAS proteins</a:t>
            </a:r>
          </a:p>
          <a:p>
            <a:r>
              <a:rPr lang="en-US" dirty="0" smtClean="0"/>
              <a:t>Mutations in </a:t>
            </a:r>
            <a:r>
              <a:rPr lang="en-US" i="1" dirty="0" smtClean="0"/>
              <a:t>NF1 gene result in </a:t>
            </a:r>
            <a:r>
              <a:rPr lang="en-US" i="1" dirty="0" smtClean="0">
                <a:solidFill>
                  <a:srgbClr val="0070C0"/>
                </a:solidFill>
              </a:rPr>
              <a:t>constitutive activation of RAS activity </a:t>
            </a:r>
            <a:r>
              <a:rPr lang="en-US" dirty="0" smtClean="0"/>
              <a:t>triggering a </a:t>
            </a:r>
            <a:r>
              <a:rPr lang="en-US" dirty="0" err="1" smtClean="0"/>
              <a:t>kinase</a:t>
            </a:r>
            <a:r>
              <a:rPr lang="en-US" dirty="0" smtClean="0"/>
              <a:t> cascade and the activation of </a:t>
            </a:r>
            <a:r>
              <a:rPr lang="en-US" dirty="0" err="1" smtClean="0"/>
              <a:t>mitogen</a:t>
            </a:r>
            <a:r>
              <a:rPr lang="en-US" dirty="0" smtClean="0"/>
              <a:t> activated protein </a:t>
            </a:r>
            <a:r>
              <a:rPr lang="en-US" dirty="0" err="1" smtClean="0"/>
              <a:t>kinases</a:t>
            </a:r>
            <a:r>
              <a:rPr lang="en-US" dirty="0" smtClean="0"/>
              <a:t> (MAPK), mammalian target of </a:t>
            </a:r>
            <a:r>
              <a:rPr lang="en-US" dirty="0" err="1" smtClean="0"/>
              <a:t>rapamycin</a:t>
            </a:r>
            <a:r>
              <a:rPr lang="en-US" dirty="0" smtClean="0"/>
              <a:t> (</a:t>
            </a:r>
            <a:r>
              <a:rPr lang="en-US" dirty="0" err="1" smtClean="0"/>
              <a:t>mTOR</a:t>
            </a:r>
            <a:r>
              <a:rPr lang="en-US" dirty="0" smtClean="0"/>
              <a:t>), and PI3Kpathways,allowing enhance cellular proliferation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750" t="28000" r="15000" b="14000"/>
          <a:stretch>
            <a:fillRect/>
          </a:stretch>
        </p:blipFill>
        <p:spPr bwMode="auto">
          <a:xfrm>
            <a:off x="228600" y="533400"/>
            <a:ext cx="8626365" cy="61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Pheo</a:t>
            </a:r>
            <a:r>
              <a:rPr lang="en-US" b="1" dirty="0" smtClean="0"/>
              <a:t> </a:t>
            </a:r>
            <a:r>
              <a:rPr lang="en-US" b="1" dirty="0" err="1" smtClean="0"/>
              <a:t>chromocytoma</a:t>
            </a:r>
            <a:r>
              <a:rPr lang="en-US" b="1" dirty="0" smtClean="0"/>
              <a:t> in NF1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 a</a:t>
            </a:r>
            <a:r>
              <a:rPr lang="en-US" b="1" dirty="0" smtClean="0"/>
              <a:t> rare feature </a:t>
            </a:r>
            <a:r>
              <a:rPr lang="en-US" dirty="0" smtClean="0"/>
              <a:t>in NF 1, affecting approximately </a:t>
            </a:r>
            <a:r>
              <a:rPr lang="en-US" b="1" dirty="0" smtClean="0">
                <a:solidFill>
                  <a:srgbClr val="0070C0"/>
                </a:solidFill>
              </a:rPr>
              <a:t>0.1%to 6%</a:t>
            </a:r>
            <a:r>
              <a:rPr lang="en-US" dirty="0" smtClean="0"/>
              <a:t>of all patients </a:t>
            </a:r>
          </a:p>
          <a:p>
            <a:r>
              <a:rPr lang="en-US" dirty="0" smtClean="0"/>
              <a:t>Prevalence rate as high as 13% has been reported in autopsy series,</a:t>
            </a:r>
          </a:p>
          <a:p>
            <a:r>
              <a:rPr lang="en-US" dirty="0" smtClean="0"/>
              <a:t>The mean age at presentation of </a:t>
            </a:r>
            <a:r>
              <a:rPr lang="en-US" dirty="0" err="1" smtClean="0"/>
              <a:t>pheochromocytoma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70C0"/>
                </a:solidFill>
              </a:rPr>
              <a:t>42</a:t>
            </a:r>
            <a:r>
              <a:rPr lang="en-US" dirty="0" smtClean="0"/>
              <a:t> years. 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majority of patients </a:t>
            </a:r>
            <a:r>
              <a:rPr lang="en-US" dirty="0" smtClean="0"/>
              <a:t>have </a:t>
            </a:r>
            <a:r>
              <a:rPr lang="en-US" b="1" dirty="0" smtClean="0">
                <a:solidFill>
                  <a:srgbClr val="0070C0"/>
                </a:solidFill>
              </a:rPr>
              <a:t>unilateral</a:t>
            </a:r>
            <a:r>
              <a:rPr lang="en-US" dirty="0" smtClean="0"/>
              <a:t> adrenal tumors,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10% </a:t>
            </a:r>
            <a:r>
              <a:rPr lang="en-US" dirty="0" smtClean="0"/>
              <a:t>of patients present with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bilateral</a:t>
            </a:r>
            <a:r>
              <a:rPr lang="en-US" dirty="0" smtClean="0"/>
              <a:t> adrenal tumors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6% abdominal tumors.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Malignant </a:t>
            </a:r>
            <a:r>
              <a:rPr lang="en-US" b="1" dirty="0" err="1" smtClean="0">
                <a:solidFill>
                  <a:srgbClr val="0070C0"/>
                </a:solidFill>
              </a:rPr>
              <a:t>pheochromocytomas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were identified in </a:t>
            </a:r>
            <a:r>
              <a:rPr lang="en-US" b="1" dirty="0" smtClean="0">
                <a:solidFill>
                  <a:srgbClr val="0070C0"/>
                </a:solidFill>
              </a:rPr>
              <a:t>12%</a:t>
            </a:r>
            <a:r>
              <a:rPr lang="en-US" dirty="0" smtClean="0"/>
              <a:t>the NF 1 patients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Pheo</a:t>
            </a:r>
            <a:r>
              <a:rPr lang="en-US" b="1" dirty="0" smtClean="0"/>
              <a:t> </a:t>
            </a:r>
            <a:r>
              <a:rPr lang="en-US" b="1" dirty="0" err="1" smtClean="0"/>
              <a:t>chromocytoma</a:t>
            </a:r>
            <a:r>
              <a:rPr lang="en-US" b="1" dirty="0" smtClean="0"/>
              <a:t> in NF1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 to MEN 2-associated produce epinephrine &gt;</a:t>
            </a:r>
            <a:r>
              <a:rPr lang="en-US" dirty="0" err="1" smtClean="0"/>
              <a:t>norepinephrine</a:t>
            </a:r>
            <a:r>
              <a:rPr lang="en-US" dirty="0" smtClean="0"/>
              <a:t>, resulting in increased levels of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metanephrine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No association </a:t>
            </a:r>
            <a:r>
              <a:rPr lang="en-US" dirty="0" smtClean="0"/>
              <a:t>was found between </a:t>
            </a:r>
            <a:r>
              <a:rPr lang="en-US" i="1" dirty="0" smtClean="0"/>
              <a:t>NF1 mutational genotype and the </a:t>
            </a:r>
            <a:r>
              <a:rPr lang="en-US" dirty="0" smtClean="0"/>
              <a:t>clinical features of </a:t>
            </a:r>
            <a:r>
              <a:rPr lang="en-US" dirty="0" err="1" smtClean="0"/>
              <a:t>pheochromocytoma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Genotype-phenotype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0070C0"/>
                </a:solidFill>
              </a:rPr>
              <a:t>two clear correlations </a:t>
            </a:r>
            <a:r>
              <a:rPr lang="en-US" dirty="0" smtClean="0"/>
              <a:t>have been observed between particular mutant </a:t>
            </a:r>
            <a:r>
              <a:rPr lang="en-US" i="1" dirty="0" smtClean="0"/>
              <a:t>NF1 alleles and consistent clinical phenotypes.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1)</a:t>
            </a:r>
            <a:r>
              <a:rPr lang="en-US" dirty="0" smtClean="0"/>
              <a:t> whole </a:t>
            </a:r>
            <a:r>
              <a:rPr lang="en-US" i="1" dirty="0" smtClean="0"/>
              <a:t>NF1 gene deletion</a:t>
            </a:r>
          </a:p>
          <a:p>
            <a:r>
              <a:rPr lang="en-US" dirty="0" smtClean="0"/>
              <a:t>Large numbers and early appearance of </a:t>
            </a:r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neurofibromas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More frequent and more severe than average cognitive abnormalities, </a:t>
            </a:r>
          </a:p>
          <a:p>
            <a:r>
              <a:rPr lang="en-US" dirty="0" smtClean="0"/>
              <a:t>Sometimes somatic overgrowth, large </a:t>
            </a:r>
            <a:r>
              <a:rPr lang="en-US" dirty="0" err="1" smtClean="0"/>
              <a:t>handsand</a:t>
            </a:r>
            <a:r>
              <a:rPr lang="en-US" dirty="0" smtClean="0"/>
              <a:t> feet, and </a:t>
            </a:r>
            <a:r>
              <a:rPr lang="en-US" dirty="0" err="1" smtClean="0"/>
              <a:t>dysmorphic</a:t>
            </a:r>
            <a:r>
              <a:rPr lang="en-US" dirty="0" smtClean="0"/>
              <a:t> facial features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2)</a:t>
            </a:r>
            <a:r>
              <a:rPr lang="en-US" dirty="0" smtClean="0"/>
              <a:t> 3-bp in-frame deletion of </a:t>
            </a:r>
            <a:r>
              <a:rPr lang="en-US" dirty="0" err="1" smtClean="0"/>
              <a:t>Exon</a:t>
            </a:r>
            <a:r>
              <a:rPr lang="en-US" dirty="0" smtClean="0"/>
              <a:t> 17 (c.2970–2972 </a:t>
            </a:r>
            <a:r>
              <a:rPr lang="en-US" dirty="0" err="1" smtClean="0"/>
              <a:t>delAAT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Typical </a:t>
            </a:r>
            <a:r>
              <a:rPr lang="en-US" dirty="0" err="1" smtClean="0"/>
              <a:t>pigmentary</a:t>
            </a:r>
            <a:r>
              <a:rPr lang="en-US" dirty="0" smtClean="0"/>
              <a:t> features of NF1,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cutaneous</a:t>
            </a:r>
            <a:r>
              <a:rPr lang="en-US" dirty="0" smtClean="0"/>
              <a:t> or surface </a:t>
            </a:r>
            <a:r>
              <a:rPr lang="en-US" dirty="0" err="1" smtClean="0"/>
              <a:t>plexiform</a:t>
            </a:r>
            <a:r>
              <a:rPr lang="en-US" dirty="0" smtClean="0"/>
              <a:t> neurofibromas.112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" t="35000" r="45000" b="10000"/>
          <a:stretch>
            <a:fillRect/>
          </a:stretch>
        </p:blipFill>
        <p:spPr bwMode="auto">
          <a:xfrm>
            <a:off x="13855" y="590550"/>
            <a:ext cx="867294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263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Neurofibromatosis type1</vt:lpstr>
      <vt:lpstr>Slide 2</vt:lpstr>
      <vt:lpstr>Slide 3</vt:lpstr>
      <vt:lpstr>Etiology</vt:lpstr>
      <vt:lpstr>Slide 5</vt:lpstr>
      <vt:lpstr>Pheo chromocytoma in NF1</vt:lpstr>
      <vt:lpstr>Pheo chromocytoma in NF1</vt:lpstr>
      <vt:lpstr>Genotype-phenotype correlations</vt:lpstr>
      <vt:lpstr>Slide 9</vt:lpstr>
      <vt:lpstr>Slide 10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</cp:lastModifiedBy>
  <cp:revision>16</cp:revision>
  <dcterms:created xsi:type="dcterms:W3CDTF">2016-02-21T16:42:25Z</dcterms:created>
  <dcterms:modified xsi:type="dcterms:W3CDTF">2016-02-21T19:13:47Z</dcterms:modified>
</cp:coreProperties>
</file>