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9"/>
  </p:notesMasterIdLst>
  <p:sldIdLst>
    <p:sldId id="320" r:id="rId3"/>
    <p:sldId id="256" r:id="rId4"/>
    <p:sldId id="257" r:id="rId5"/>
    <p:sldId id="336" r:id="rId6"/>
    <p:sldId id="338" r:id="rId7"/>
    <p:sldId id="339" r:id="rId8"/>
    <p:sldId id="322" r:id="rId9"/>
    <p:sldId id="340" r:id="rId10"/>
    <p:sldId id="341" r:id="rId11"/>
    <p:sldId id="342" r:id="rId12"/>
    <p:sldId id="326" r:id="rId13"/>
    <p:sldId id="327" r:id="rId14"/>
    <p:sldId id="270" r:id="rId15"/>
    <p:sldId id="271" r:id="rId16"/>
    <p:sldId id="409" r:id="rId17"/>
    <p:sldId id="410" r:id="rId18"/>
    <p:sldId id="272" r:id="rId19"/>
    <p:sldId id="273" r:id="rId20"/>
    <p:sldId id="276" r:id="rId21"/>
    <p:sldId id="416" r:id="rId22"/>
    <p:sldId id="423" r:id="rId23"/>
    <p:sldId id="408" r:id="rId24"/>
    <p:sldId id="329" r:id="rId25"/>
    <p:sldId id="365" r:id="rId26"/>
    <p:sldId id="366" r:id="rId27"/>
    <p:sldId id="367" r:id="rId28"/>
    <p:sldId id="368" r:id="rId29"/>
    <p:sldId id="370" r:id="rId30"/>
    <p:sldId id="369" r:id="rId31"/>
    <p:sldId id="371" r:id="rId32"/>
    <p:sldId id="372" r:id="rId33"/>
    <p:sldId id="373" r:id="rId34"/>
    <p:sldId id="374" r:id="rId35"/>
    <p:sldId id="401" r:id="rId36"/>
    <p:sldId id="402" r:id="rId37"/>
    <p:sldId id="403" r:id="rId38"/>
    <p:sldId id="404" r:id="rId39"/>
    <p:sldId id="405" r:id="rId40"/>
    <p:sldId id="399" r:id="rId41"/>
    <p:sldId id="321" r:id="rId42"/>
    <p:sldId id="417" r:id="rId43"/>
    <p:sldId id="418" r:id="rId44"/>
    <p:sldId id="419" r:id="rId45"/>
    <p:sldId id="420" r:id="rId46"/>
    <p:sldId id="421" r:id="rId47"/>
    <p:sldId id="42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86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AC009D-4F83-4155-A578-4861137505A3}" type="datetimeFigureOut">
              <a:rPr lang="en-US" smtClean="0"/>
              <a:pPr/>
              <a:t>6/10/2014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33B2E-1381-4136-A9B8-2C0D19FBEF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233B2E-1381-4136-A9B8-2C0D19FBEF6B}"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34F2091-7041-4461-B62D-952DF3B468C5}" type="datetimeFigureOut">
              <a:rPr lang="en-US" smtClean="0"/>
              <a:pPr/>
              <a:t>6/10/2014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CCFC66B-1BED-4BCB-BEE1-C3C7F68DF80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34F2091-7041-4461-B62D-952DF3B468C5}" type="datetimeFigureOut">
              <a:rPr lang="en-US" smtClean="0"/>
              <a:pPr/>
              <a:t>6/10/2014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CCFC66B-1BED-4BCB-BEE1-C3C7F68DF8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E34F2091-7041-4461-B62D-952DF3B468C5}" type="datetimeFigureOut">
              <a:rPr lang="en-US" smtClean="0"/>
              <a:pPr/>
              <a:t>6/10/2014</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CCFC66B-1BED-4BCB-BEE1-C3C7F68DF80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4F2091-7041-4461-B62D-952DF3B468C5}" type="datetimeFigureOut">
              <a:rPr lang="en-US" smtClean="0"/>
              <a:pPr/>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FC66B-1BED-4BCB-BEE1-C3C7F68DF80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F2091-7041-4461-B62D-952DF3B468C5}" type="datetimeFigureOut">
              <a:rPr lang="en-US" smtClean="0"/>
              <a:pPr/>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FC66B-1BED-4BCB-BEE1-C3C7F68DF80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F2091-7041-4461-B62D-952DF3B468C5}" type="datetimeFigureOut">
              <a:rPr lang="en-US" smtClean="0"/>
              <a:pPr/>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FC66B-1BED-4BCB-BEE1-C3C7F68DF80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4F2091-7041-4461-B62D-952DF3B468C5}" type="datetimeFigureOut">
              <a:rPr lang="en-US" smtClean="0"/>
              <a:pPr/>
              <a:t>6/10/2014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FC66B-1BED-4BCB-BEE1-C3C7F68DF80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4F2091-7041-4461-B62D-952DF3B468C5}" type="datetimeFigureOut">
              <a:rPr lang="en-US" smtClean="0"/>
              <a:pPr/>
              <a:t>6/10/2014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CFC66B-1BED-4BCB-BEE1-C3C7F68DF80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4F2091-7041-4461-B62D-952DF3B468C5}" type="datetimeFigureOut">
              <a:rPr lang="en-US" smtClean="0"/>
              <a:pPr/>
              <a:t>6/10/2014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CFC66B-1BED-4BCB-BEE1-C3C7F68DF80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F2091-7041-4461-B62D-952DF3B468C5}" type="datetimeFigureOut">
              <a:rPr lang="en-US" smtClean="0"/>
              <a:pPr/>
              <a:t>6/10/2014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CFC66B-1BED-4BCB-BEE1-C3C7F68DF80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F2091-7041-4461-B62D-952DF3B468C5}" type="datetimeFigureOut">
              <a:rPr lang="en-US" smtClean="0"/>
              <a:pPr/>
              <a:t>6/10/2014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FC66B-1BED-4BCB-BEE1-C3C7F68DF8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34F2091-7041-4461-B62D-952DF3B468C5}" type="datetimeFigureOut">
              <a:rPr lang="en-US" smtClean="0"/>
              <a:pPr/>
              <a:t>6/10/2014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CCFC66B-1BED-4BCB-BEE1-C3C7F68DF80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F2091-7041-4461-B62D-952DF3B468C5}" type="datetimeFigureOut">
              <a:rPr lang="en-US" smtClean="0"/>
              <a:pPr/>
              <a:t>6/10/2014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FC66B-1BED-4BCB-BEE1-C3C7F68DF80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F2091-7041-4461-B62D-952DF3B468C5}" type="datetimeFigureOut">
              <a:rPr lang="en-US" smtClean="0"/>
              <a:pPr/>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FC66B-1BED-4BCB-BEE1-C3C7F68DF80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F2091-7041-4461-B62D-952DF3B468C5}" type="datetimeFigureOut">
              <a:rPr lang="en-US" smtClean="0"/>
              <a:pPr/>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FC66B-1BED-4BCB-BEE1-C3C7F68DF8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34F2091-7041-4461-B62D-952DF3B468C5}" type="datetimeFigureOut">
              <a:rPr lang="en-US" smtClean="0"/>
              <a:pPr/>
              <a:t>6/10/2014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CCFC66B-1BED-4BCB-BEE1-C3C7F68DF80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34F2091-7041-4461-B62D-952DF3B468C5}" type="datetimeFigureOut">
              <a:rPr lang="en-US" smtClean="0"/>
              <a:pPr/>
              <a:t>6/10/2014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CCFC66B-1BED-4BCB-BEE1-C3C7F68DF8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34F2091-7041-4461-B62D-952DF3B468C5}" type="datetimeFigureOut">
              <a:rPr lang="en-US" smtClean="0"/>
              <a:pPr/>
              <a:t>6/10/2014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CCFC66B-1BED-4BCB-BEE1-C3C7F68DF8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34F2091-7041-4461-B62D-952DF3B468C5}" type="datetimeFigureOut">
              <a:rPr lang="en-US" smtClean="0"/>
              <a:pPr/>
              <a:t>6/10/2014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CCFC66B-1BED-4BCB-BEE1-C3C7F68DF8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E34F2091-7041-4461-B62D-952DF3B468C5}" type="datetimeFigureOut">
              <a:rPr lang="en-US" smtClean="0"/>
              <a:pPr/>
              <a:t>6/10/2014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7CCFC66B-1BED-4BCB-BEE1-C3C7F68DF8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34F2091-7041-4461-B62D-952DF3B468C5}" type="datetimeFigureOut">
              <a:rPr lang="en-US" smtClean="0"/>
              <a:pPr/>
              <a:t>6/10/2014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CCFC66B-1BED-4BCB-BEE1-C3C7F68DF8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E34F2091-7041-4461-B62D-952DF3B468C5}" type="datetimeFigureOut">
              <a:rPr lang="en-US" smtClean="0"/>
              <a:pPr/>
              <a:t>6/10/2014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CCFC66B-1BED-4BCB-BEE1-C3C7F68DF809}"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34F2091-7041-4461-B62D-952DF3B468C5}" type="datetimeFigureOut">
              <a:rPr lang="en-US" smtClean="0"/>
              <a:pPr/>
              <a:t>6/10/2014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CCFC66B-1BED-4BCB-BEE1-C3C7F68DF8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F2091-7041-4461-B62D-952DF3B468C5}" type="datetimeFigureOut">
              <a:rPr lang="en-US" smtClean="0"/>
              <a:pPr/>
              <a:t>6/10/2014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FC66B-1BED-4BCB-BEE1-C3C7F68DF8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2" descr="Picture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841708" y="685800"/>
            <a:ext cx="6702092" cy="5029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i="1" dirty="0" smtClean="0"/>
              <a:t>This study failed to prove any survival        benefit of RAI after surgery in a large </a:t>
            </a:r>
          </a:p>
          <a:p>
            <a:pPr>
              <a:buNone/>
            </a:pPr>
            <a:r>
              <a:rPr lang="en-US" i="1" dirty="0" smtClean="0"/>
              <a:t>   cohort of low-risk DTC patients</a:t>
            </a:r>
          </a:p>
          <a:p>
            <a:r>
              <a:rPr lang="en-US" i="1" dirty="0" smtClean="0">
                <a:solidFill>
                  <a:srgbClr val="FF0000"/>
                </a:solidFill>
              </a:rPr>
              <a:t>Low-risk patients should not be </a:t>
            </a:r>
            <a:r>
              <a:rPr lang="en-US" i="1" dirty="0" err="1" smtClean="0">
                <a:solidFill>
                  <a:srgbClr val="FF0000"/>
                </a:solidFill>
              </a:rPr>
              <a:t>overtreated</a:t>
            </a:r>
            <a:endParaRPr lang="en-US" i="1" dirty="0" smtClean="0">
              <a:solidFill>
                <a:srgbClr val="FF0000"/>
              </a:solidFill>
            </a:endParaRPr>
          </a:p>
          <a:p>
            <a:endParaRPr lang="en-US" i="1" dirty="0" smtClean="0"/>
          </a:p>
          <a:p>
            <a:endParaRPr lang="en-US" i="1" dirty="0" smtClean="0"/>
          </a:p>
          <a:p>
            <a:endParaRPr lang="en-US" i="1" dirty="0" smtClean="0"/>
          </a:p>
          <a:p>
            <a:endParaRPr lang="it-IT" sz="1400" b="1" i="1" dirty="0" smtClean="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
            <a:ext cx="7239000" cy="594360"/>
          </a:xfrm>
        </p:spPr>
        <p:txBody>
          <a:bodyPr/>
          <a:lstStyle/>
          <a:p>
            <a:r>
              <a:rPr lang="en-US" dirty="0" smtClean="0"/>
              <a:t>TSH suppression therapy</a:t>
            </a:r>
            <a:endParaRPr lang="en-US" dirty="0"/>
          </a:p>
        </p:txBody>
      </p:sp>
      <p:sp>
        <p:nvSpPr>
          <p:cNvPr id="6" name="Content Placeholder 5"/>
          <p:cNvSpPr>
            <a:spLocks noGrp="1"/>
          </p:cNvSpPr>
          <p:nvPr>
            <p:ph idx="1"/>
          </p:nvPr>
        </p:nvSpPr>
        <p:spPr>
          <a:xfrm>
            <a:off x="457200" y="1219200"/>
            <a:ext cx="7239000" cy="5236536"/>
          </a:xfrm>
        </p:spPr>
        <p:txBody>
          <a:bodyPr>
            <a:normAutofit/>
          </a:bodyPr>
          <a:lstStyle/>
          <a:p>
            <a:r>
              <a:rPr lang="en-US" dirty="0" smtClean="0"/>
              <a:t>DTC expresses the TSH receptor on the cell membrane and responds to TSH stimulation by:</a:t>
            </a:r>
          </a:p>
          <a:p>
            <a:pPr>
              <a:buFont typeface="Wingdings" pitchFamily="2" charset="2"/>
              <a:buChar char="v"/>
            </a:pPr>
            <a:r>
              <a:rPr lang="en-US" dirty="0" smtClean="0"/>
              <a:t>Increasing the expression of several thyroid specific proteins </a:t>
            </a:r>
          </a:p>
          <a:p>
            <a:pPr>
              <a:buFont typeface="Wingdings" pitchFamily="2" charset="2"/>
              <a:buChar char="v"/>
            </a:pPr>
            <a:r>
              <a:rPr lang="en-US" dirty="0" smtClean="0"/>
              <a:t>Increasing the rates of cell growth </a:t>
            </a:r>
          </a:p>
          <a:p>
            <a:pPr>
              <a:buFont typeface="Wingdings" pitchFamily="2" charset="2"/>
              <a:buChar char="v"/>
            </a:pPr>
            <a:r>
              <a:rPr lang="en-US" dirty="0" smtClean="0"/>
              <a:t>Suppression of TSH, is used to decrease the risk of recurrence </a:t>
            </a:r>
          </a:p>
          <a:p>
            <a:pPr>
              <a:buFont typeface="Wingdings" pitchFamily="2" charset="2"/>
              <a:buChar char="v"/>
            </a:pPr>
            <a:endParaRPr lang="en-US" dirty="0" smtClean="0"/>
          </a:p>
          <a:p>
            <a:r>
              <a:rPr lang="en-US" sz="1200" dirty="0" smtClean="0">
                <a:solidFill>
                  <a:srgbClr val="FF0000"/>
                </a:solidFill>
              </a:rPr>
              <a:t>Thyroid 8:737–744,1998</a:t>
            </a:r>
          </a:p>
          <a:p>
            <a:pPr>
              <a:buFont typeface="Courier New" pitchFamily="49" charset="0"/>
              <a:buChar char="o"/>
            </a:pPr>
            <a:r>
              <a:rPr lang="en-US" sz="1200" dirty="0" smtClean="0">
                <a:solidFill>
                  <a:srgbClr val="FF0000"/>
                </a:solidFill>
              </a:rPr>
              <a:t>Thyroid 16:1229–1242,2006</a:t>
            </a:r>
          </a:p>
          <a:p>
            <a:pPr>
              <a:buFont typeface="Courier New" pitchFamily="49" charset="0"/>
              <a:buChar char="o"/>
            </a:pPr>
            <a:r>
              <a:rPr lang="en-US" sz="1200" dirty="0" smtClean="0">
                <a:solidFill>
                  <a:srgbClr val="FF0000"/>
                </a:solidFill>
              </a:rPr>
              <a:t>Ann Med 34:554–564,2002</a:t>
            </a:r>
          </a:p>
          <a:p>
            <a:endParaRPr lang="en-US" sz="1200" dirty="0" smtClean="0">
              <a:solidFill>
                <a:srgbClr val="FF0000"/>
              </a:solidFill>
            </a:endParaRPr>
          </a:p>
          <a:p>
            <a:endParaRPr lang="en-US" dirty="0" smtClean="0"/>
          </a:p>
          <a:p>
            <a:endParaRPr lang="en-US" dirty="0" smtClean="0"/>
          </a:p>
        </p:txBody>
      </p:sp>
      <p:sp>
        <p:nvSpPr>
          <p:cNvPr id="4" name="Text Placeholder 4"/>
          <p:cNvSpPr txBox="1">
            <a:spLocks/>
          </p:cNvSpPr>
          <p:nvPr/>
        </p:nvSpPr>
        <p:spPr>
          <a:xfrm>
            <a:off x="609600" y="1676400"/>
            <a:ext cx="5821680" cy="5029200"/>
          </a:xfrm>
          <a:prstGeom prst="rect">
            <a:avLst/>
          </a:prstGeom>
        </p:spPr>
        <p:txBody>
          <a:bodyPr>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a:t>
            </a:r>
            <a:endParaRPr lang="en-US" dirty="0"/>
          </a:p>
        </p:txBody>
      </p:sp>
      <p:sp>
        <p:nvSpPr>
          <p:cNvPr id="3" name="Content Placeholder 2"/>
          <p:cNvSpPr>
            <a:spLocks noGrp="1"/>
          </p:cNvSpPr>
          <p:nvPr>
            <p:ph idx="1"/>
          </p:nvPr>
        </p:nvSpPr>
        <p:spPr/>
        <p:txBody>
          <a:bodyPr>
            <a:normAutofit/>
          </a:bodyPr>
          <a:lstStyle/>
          <a:p>
            <a:r>
              <a:rPr lang="en-US" dirty="0" smtClean="0"/>
              <a:t>Initial TSH suppression to below 0.1mU/L for:</a:t>
            </a:r>
          </a:p>
          <a:p>
            <a:pPr>
              <a:buNone/>
            </a:pPr>
            <a:r>
              <a:rPr lang="en-US" dirty="0" smtClean="0">
                <a:solidFill>
                  <a:srgbClr val="FF0000"/>
                </a:solidFill>
              </a:rPr>
              <a:t>   high-risk and intermediate-risk patients</a:t>
            </a:r>
          </a:p>
          <a:p>
            <a:r>
              <a:rPr lang="en-US" dirty="0" smtClean="0"/>
              <a:t>TSH at or slightly below the lower limit of normal (0.1–0.5mU/L) for: </a:t>
            </a:r>
          </a:p>
          <a:p>
            <a:pPr>
              <a:buNone/>
            </a:pPr>
            <a:r>
              <a:rPr lang="en-US" dirty="0" smtClean="0"/>
              <a:t>    </a:t>
            </a:r>
            <a:r>
              <a:rPr lang="en-US" dirty="0" smtClean="0">
                <a:solidFill>
                  <a:srgbClr val="FF0000"/>
                </a:solidFill>
              </a:rPr>
              <a:t>low-risk patients and  low-risk patients who                     have not undergone remnant ablation</a:t>
            </a:r>
          </a:p>
          <a:p>
            <a:pPr>
              <a:buNone/>
            </a:pPr>
            <a:endParaRPr lang="en-US" dirty="0" smtClean="0">
              <a:solidFill>
                <a:srgbClr val="FF0000"/>
              </a:solidFill>
            </a:endParaRPr>
          </a:p>
          <a:p>
            <a:endParaRPr lang="en-US" sz="1200" dirty="0" smtClean="0">
              <a:solidFill>
                <a:srgbClr val="FF0000"/>
              </a:solidFill>
            </a:endParaRPr>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management</a:t>
            </a:r>
            <a:endParaRPr lang="en-US" dirty="0"/>
          </a:p>
        </p:txBody>
      </p:sp>
      <p:sp>
        <p:nvSpPr>
          <p:cNvPr id="3" name="Content Placeholder 2"/>
          <p:cNvSpPr>
            <a:spLocks noGrp="1"/>
          </p:cNvSpPr>
          <p:nvPr>
            <p:ph idx="1"/>
          </p:nvPr>
        </p:nvSpPr>
        <p:spPr/>
        <p:txBody>
          <a:bodyPr/>
          <a:lstStyle/>
          <a:p>
            <a:r>
              <a:rPr lang="en-US" dirty="0" smtClean="0"/>
              <a:t> Major goals of long-term follow-up:</a:t>
            </a:r>
          </a:p>
          <a:p>
            <a:pPr marL="514350" indent="-514350">
              <a:buNone/>
            </a:pPr>
            <a:r>
              <a:rPr lang="fr-FR" dirty="0" smtClean="0"/>
              <a:t>   </a:t>
            </a:r>
            <a:r>
              <a:rPr lang="fr-FR" dirty="0" err="1" smtClean="0"/>
              <a:t>Accurate</a:t>
            </a:r>
            <a:r>
              <a:rPr lang="fr-FR" dirty="0" smtClean="0"/>
              <a:t> surveillance for possible </a:t>
            </a:r>
            <a:r>
              <a:rPr lang="fr-FR" dirty="0" err="1" smtClean="0"/>
              <a:t>recurrence</a:t>
            </a:r>
            <a:endParaRPr lang="fr-FR" dirty="0" smtClean="0"/>
          </a:p>
          <a:p>
            <a:pPr>
              <a:buFont typeface="Wingdings" pitchFamily="2" charset="2"/>
              <a:buChar char="Ø"/>
            </a:pPr>
            <a:r>
              <a:rPr lang="en-US" i="1" dirty="0" smtClean="0">
                <a:solidFill>
                  <a:srgbClr val="FF0000"/>
                </a:solidFill>
              </a:rPr>
              <a:t>Measurement of serum </a:t>
            </a:r>
            <a:r>
              <a:rPr lang="en-US" i="1" dirty="0" err="1" smtClean="0">
                <a:solidFill>
                  <a:srgbClr val="FF0000"/>
                </a:solidFill>
              </a:rPr>
              <a:t>Tg</a:t>
            </a:r>
            <a:r>
              <a:rPr lang="en-US" i="1" dirty="0" smtClean="0">
                <a:solidFill>
                  <a:srgbClr val="FF0000"/>
                </a:solidFill>
              </a:rPr>
              <a:t> levels is an important modality to monitor patients for </a:t>
            </a:r>
          </a:p>
          <a:p>
            <a:pPr>
              <a:buNone/>
            </a:pPr>
            <a:r>
              <a:rPr lang="en-US" i="1" dirty="0" smtClean="0">
                <a:solidFill>
                  <a:srgbClr val="FF0000"/>
                </a:solidFill>
              </a:rPr>
              <a:t>   residual or recurrent disease</a:t>
            </a:r>
          </a:p>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315200" cy="762000"/>
          </a:xfrm>
        </p:spPr>
        <p:txBody>
          <a:bodyPr>
            <a:normAutofit fontScale="90000"/>
          </a:bodyPr>
          <a:lstStyle/>
          <a:p>
            <a:r>
              <a:rPr lang="en-US" sz="2800" dirty="0" smtClean="0"/>
              <a:t>Variables influencing the serum-</a:t>
            </a:r>
            <a:br>
              <a:rPr lang="en-US" sz="2800" dirty="0" smtClean="0"/>
            </a:br>
            <a:r>
              <a:rPr lang="en-US" sz="2800" dirty="0" err="1" smtClean="0"/>
              <a:t>Tg</a:t>
            </a:r>
            <a:r>
              <a:rPr lang="en-US" sz="2800" dirty="0" smtClean="0"/>
              <a:t> concentrations in DTC</a:t>
            </a:r>
            <a:endParaRPr lang="en-US" sz="2800" dirty="0"/>
          </a:p>
        </p:txBody>
      </p:sp>
      <p:pic>
        <p:nvPicPr>
          <p:cNvPr id="1027" name="Picture 3"/>
          <p:cNvPicPr>
            <a:picLocks noGrp="1" noChangeAspect="1" noChangeArrowheads="1"/>
          </p:cNvPicPr>
          <p:nvPr>
            <p:ph idx="1"/>
          </p:nvPr>
        </p:nvPicPr>
        <p:blipFill>
          <a:blip r:embed="rId2"/>
          <a:srcRect/>
          <a:stretch>
            <a:fillRect/>
          </a:stretch>
        </p:blipFill>
        <p:spPr bwMode="auto">
          <a:xfrm>
            <a:off x="1752600" y="1457166"/>
            <a:ext cx="4343400" cy="44102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0040"/>
            <a:ext cx="7315200" cy="822960"/>
          </a:xfrm>
        </p:spPr>
        <p:txBody>
          <a:bodyPr>
            <a:normAutofit/>
          </a:bodyPr>
          <a:lstStyle/>
          <a:p>
            <a:r>
              <a:rPr lang="en-US" sz="2400" dirty="0" smtClean="0"/>
              <a:t>Variables influencing the serum-</a:t>
            </a:r>
            <a:br>
              <a:rPr lang="en-US" sz="2400" dirty="0" smtClean="0"/>
            </a:br>
            <a:r>
              <a:rPr lang="en-US" sz="2400" dirty="0" err="1" smtClean="0"/>
              <a:t>Tg</a:t>
            </a:r>
            <a:r>
              <a:rPr lang="en-US" sz="2400" dirty="0" smtClean="0"/>
              <a:t> concentrations in DTC</a:t>
            </a:r>
            <a:endParaRPr lang="en-US" sz="2400" dirty="0"/>
          </a:p>
        </p:txBody>
      </p:sp>
      <p:pic>
        <p:nvPicPr>
          <p:cNvPr id="2050" name="Picture 2"/>
          <p:cNvPicPr>
            <a:picLocks noGrp="1" noChangeAspect="1" noChangeArrowheads="1"/>
          </p:cNvPicPr>
          <p:nvPr>
            <p:ph idx="1"/>
          </p:nvPr>
        </p:nvPicPr>
        <p:blipFill>
          <a:blip r:embed="rId2"/>
          <a:srcRect/>
          <a:stretch>
            <a:fillRect/>
          </a:stretch>
        </p:blipFill>
        <p:spPr bwMode="auto">
          <a:xfrm>
            <a:off x="556071" y="2057400"/>
            <a:ext cx="6635304" cy="37234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467600" cy="1447800"/>
          </a:xfrm>
        </p:spPr>
        <p:txBody>
          <a:bodyPr>
            <a:normAutofit/>
          </a:bodyPr>
          <a:lstStyle/>
          <a:p>
            <a:r>
              <a:rPr lang="en-US" sz="2800" dirty="0" smtClean="0"/>
              <a:t>Serum </a:t>
            </a:r>
            <a:r>
              <a:rPr lang="en-US" sz="2800" dirty="0" err="1" smtClean="0"/>
              <a:t>Thyroglobulin</a:t>
            </a:r>
            <a:r>
              <a:rPr lang="en-US" sz="2800" dirty="0" smtClean="0"/>
              <a:t>  Measurements</a:t>
            </a:r>
            <a:br>
              <a:rPr lang="en-US" sz="2800" dirty="0" smtClean="0"/>
            </a:br>
            <a:endParaRPr lang="en-US" sz="2800" dirty="0"/>
          </a:p>
        </p:txBody>
      </p:sp>
      <p:sp>
        <p:nvSpPr>
          <p:cNvPr id="3" name="Content Placeholder 2"/>
          <p:cNvSpPr>
            <a:spLocks noGrp="1"/>
          </p:cNvSpPr>
          <p:nvPr>
            <p:ph idx="1"/>
          </p:nvPr>
        </p:nvSpPr>
        <p:spPr>
          <a:xfrm>
            <a:off x="381000" y="914400"/>
            <a:ext cx="7315200" cy="5541336"/>
          </a:xfrm>
        </p:spPr>
        <p:txBody>
          <a:bodyPr>
            <a:normAutofit/>
          </a:bodyPr>
          <a:lstStyle/>
          <a:p>
            <a:pPr>
              <a:buFont typeface="Wingdings" pitchFamily="2" charset="2"/>
              <a:buChar char="v"/>
            </a:pPr>
            <a:r>
              <a:rPr lang="en-US" dirty="0" smtClean="0"/>
              <a:t>Measurements in individual patients over time be performed in the same assay</a:t>
            </a:r>
          </a:p>
          <a:p>
            <a:pPr>
              <a:buClr>
                <a:srgbClr val="00B0F0"/>
              </a:buClr>
              <a:buFont typeface="Wingdings" pitchFamily="2" charset="2"/>
              <a:buChar char="Ø"/>
            </a:pPr>
            <a:r>
              <a:rPr lang="en-US" dirty="0" err="1" smtClean="0"/>
              <a:t>Immunometric</a:t>
            </a:r>
            <a:r>
              <a:rPr lang="en-US" dirty="0" smtClean="0"/>
              <a:t> assays </a:t>
            </a:r>
          </a:p>
          <a:p>
            <a:pPr>
              <a:buClr>
                <a:srgbClr val="00B0F0"/>
              </a:buClr>
              <a:buFont typeface="Wingdings" pitchFamily="2" charset="2"/>
              <a:buChar char="Ø"/>
            </a:pPr>
            <a:r>
              <a:rPr lang="en-US" dirty="0" err="1" smtClean="0"/>
              <a:t>Radioimmunoassays</a:t>
            </a:r>
            <a:r>
              <a:rPr lang="en-US" dirty="0" smtClean="0"/>
              <a:t> </a:t>
            </a:r>
          </a:p>
          <a:p>
            <a:r>
              <a:rPr lang="en-US" dirty="0" smtClean="0"/>
              <a:t>In the absence of antibody interference, serum </a:t>
            </a:r>
            <a:r>
              <a:rPr lang="en-US" dirty="0" err="1" smtClean="0"/>
              <a:t>Tg</a:t>
            </a:r>
            <a:r>
              <a:rPr lang="en-US" dirty="0" smtClean="0"/>
              <a:t> has a high degree of sensitivity and specificity to detect thyroid cancer</a:t>
            </a:r>
          </a:p>
          <a:p>
            <a:endParaRPr lang="en-US" dirty="0" smtClean="0"/>
          </a:p>
          <a:p>
            <a:endParaRPr lang="en-US" dirty="0" smtClean="0"/>
          </a:p>
          <a:p>
            <a:r>
              <a:rPr lang="en-US" sz="1400" dirty="0" err="1" smtClean="0">
                <a:solidFill>
                  <a:srgbClr val="FF0000"/>
                </a:solidFill>
              </a:rPr>
              <a:t>Clin</a:t>
            </a:r>
            <a:r>
              <a:rPr lang="en-US" sz="1400" dirty="0" smtClean="0">
                <a:solidFill>
                  <a:srgbClr val="FF0000"/>
                </a:solidFill>
              </a:rPr>
              <a:t> </a:t>
            </a:r>
            <a:r>
              <a:rPr lang="en-US" sz="1400" dirty="0" err="1" smtClean="0">
                <a:solidFill>
                  <a:srgbClr val="FF0000"/>
                </a:solidFill>
              </a:rPr>
              <a:t>Endocrinol</a:t>
            </a:r>
            <a:r>
              <a:rPr lang="en-US" sz="1400" dirty="0" smtClean="0">
                <a:solidFill>
                  <a:srgbClr val="FF0000"/>
                </a:solidFill>
              </a:rPr>
              <a:t>. 61:61–74,2004</a:t>
            </a:r>
          </a:p>
          <a:p>
            <a:endParaRPr lang="en-US" sz="1400" dirty="0" smtClean="0">
              <a:solidFill>
                <a:srgbClr val="FF0000"/>
              </a:solidFill>
            </a:endParaRPr>
          </a:p>
          <a:p>
            <a:endParaRPr lang="en-US" sz="1400" dirty="0" smtClean="0"/>
          </a:p>
          <a:p>
            <a:endParaRPr lang="en-US" sz="1400"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67600" cy="990600"/>
          </a:xfrm>
        </p:spPr>
        <p:txBody>
          <a:bodyPr>
            <a:normAutofit/>
          </a:bodyPr>
          <a:lstStyle/>
          <a:p>
            <a:r>
              <a:rPr lang="en-US" sz="2800" dirty="0" smtClean="0"/>
              <a:t>Serum </a:t>
            </a:r>
            <a:r>
              <a:rPr lang="en-US" sz="2800" dirty="0" err="1" smtClean="0"/>
              <a:t>Thyroglobulin</a:t>
            </a:r>
            <a:r>
              <a:rPr lang="en-US" sz="2800" dirty="0" smtClean="0"/>
              <a:t>  Measurements</a:t>
            </a:r>
            <a:endParaRPr lang="en-US" sz="2800" dirty="0"/>
          </a:p>
        </p:txBody>
      </p:sp>
      <p:sp>
        <p:nvSpPr>
          <p:cNvPr id="3" name="Content Placeholder 2"/>
          <p:cNvSpPr>
            <a:spLocks noGrp="1"/>
          </p:cNvSpPr>
          <p:nvPr>
            <p:ph idx="1"/>
          </p:nvPr>
        </p:nvSpPr>
        <p:spPr>
          <a:xfrm>
            <a:off x="228600" y="1066800"/>
            <a:ext cx="7467600" cy="5388936"/>
          </a:xfrm>
        </p:spPr>
        <p:txBody>
          <a:bodyPr>
            <a:normAutofit/>
          </a:bodyPr>
          <a:lstStyle/>
          <a:p>
            <a:r>
              <a:rPr lang="en-US" dirty="0" smtClean="0"/>
              <a:t>Serum </a:t>
            </a:r>
            <a:r>
              <a:rPr lang="en-US" dirty="0" err="1" smtClean="0"/>
              <a:t>Tg</a:t>
            </a:r>
            <a:r>
              <a:rPr lang="en-US" dirty="0" smtClean="0"/>
              <a:t> measurements may fail to identify patients with relatively small amounts of residual tumor </a:t>
            </a:r>
          </a:p>
          <a:p>
            <a:r>
              <a:rPr lang="en-US" dirty="0" smtClean="0"/>
              <a:t>Even TSH stimulated </a:t>
            </a:r>
            <a:r>
              <a:rPr lang="en-US" dirty="0" err="1" smtClean="0"/>
              <a:t>Tg</a:t>
            </a:r>
            <a:r>
              <a:rPr lang="en-US" dirty="0" smtClean="0"/>
              <a:t> measurement may fail to identify patients with clinically significant tumor due to:</a:t>
            </a:r>
          </a:p>
          <a:p>
            <a:pPr>
              <a:buClr>
                <a:srgbClr val="00B0F0"/>
              </a:buClr>
              <a:buFont typeface="Wingdings" pitchFamily="2" charset="2"/>
              <a:buChar char="Ø"/>
            </a:pPr>
            <a:r>
              <a:rPr lang="en-US" dirty="0" smtClean="0"/>
              <a:t>Anti-</a:t>
            </a:r>
            <a:r>
              <a:rPr lang="en-US" dirty="0" err="1" smtClean="0"/>
              <a:t>Tg</a:t>
            </a:r>
            <a:r>
              <a:rPr lang="en-US" dirty="0" smtClean="0"/>
              <a:t> antibodies </a:t>
            </a:r>
          </a:p>
          <a:p>
            <a:pPr>
              <a:buClr>
                <a:srgbClr val="00B0F0"/>
              </a:buClr>
              <a:buFont typeface="Wingdings" pitchFamily="2" charset="2"/>
              <a:buChar char="Ø"/>
            </a:pPr>
            <a:r>
              <a:rPr lang="en-US" dirty="0" smtClean="0"/>
              <a:t>Absent production and secretion of </a:t>
            </a:r>
            <a:r>
              <a:rPr lang="en-US" dirty="0" err="1" smtClean="0"/>
              <a:t>immunoreactive</a:t>
            </a:r>
            <a:r>
              <a:rPr lang="en-US" dirty="0" smtClean="0"/>
              <a:t> </a:t>
            </a:r>
            <a:r>
              <a:rPr lang="en-US" dirty="0" err="1" smtClean="0"/>
              <a:t>Tg</a:t>
            </a:r>
            <a:endParaRPr lang="en-US" dirty="0" smtClean="0"/>
          </a:p>
          <a:p>
            <a:pPr>
              <a:buClr>
                <a:srgbClr val="00B0F0"/>
              </a:buClr>
              <a:buFont typeface="Wingdings" pitchFamily="2" charset="2"/>
              <a:buChar char="Ø"/>
            </a:pPr>
            <a:endParaRPr lang="en-US" dirty="0" smtClean="0"/>
          </a:p>
          <a:p>
            <a:r>
              <a:rPr lang="en-US" sz="1500" dirty="0" smtClean="0">
                <a:solidFill>
                  <a:srgbClr val="FF0000"/>
                </a:solidFill>
              </a:rPr>
              <a:t>J </a:t>
            </a:r>
            <a:r>
              <a:rPr lang="en-US" sz="1500" dirty="0" err="1" smtClean="0">
                <a:solidFill>
                  <a:srgbClr val="FF0000"/>
                </a:solidFill>
              </a:rPr>
              <a:t>Clin</a:t>
            </a:r>
            <a:r>
              <a:rPr lang="en-US" sz="1500" dirty="0" smtClean="0">
                <a:solidFill>
                  <a:srgbClr val="FF0000"/>
                </a:solidFill>
              </a:rPr>
              <a:t> </a:t>
            </a:r>
            <a:r>
              <a:rPr lang="en-US" sz="1500" dirty="0" err="1" smtClean="0">
                <a:solidFill>
                  <a:srgbClr val="FF0000"/>
                </a:solidFill>
              </a:rPr>
              <a:t>Endocrinol</a:t>
            </a:r>
            <a:r>
              <a:rPr lang="en-US" sz="1500" dirty="0" smtClean="0">
                <a:solidFill>
                  <a:srgbClr val="FF0000"/>
                </a:solidFill>
              </a:rPr>
              <a:t> </a:t>
            </a:r>
            <a:r>
              <a:rPr lang="en-US" sz="1500" dirty="0" err="1" smtClean="0">
                <a:solidFill>
                  <a:srgbClr val="FF0000"/>
                </a:solidFill>
              </a:rPr>
              <a:t>Metab</a:t>
            </a:r>
            <a:r>
              <a:rPr lang="en-US" sz="1500" dirty="0" smtClean="0">
                <a:solidFill>
                  <a:srgbClr val="FF0000"/>
                </a:solidFill>
              </a:rPr>
              <a:t>.</a:t>
            </a:r>
            <a:r>
              <a:rPr lang="en-US" sz="1600" dirty="0" smtClean="0">
                <a:solidFill>
                  <a:srgbClr val="FF0000"/>
                </a:solidFill>
              </a:rPr>
              <a:t> 62:376–379,2005</a:t>
            </a:r>
            <a:endParaRPr lang="en-US" sz="1500" dirty="0" smtClean="0">
              <a:solidFill>
                <a:srgbClr val="FF0000"/>
              </a:solidFill>
            </a:endParaRPr>
          </a:p>
          <a:p>
            <a:endParaRPr lang="en-US" sz="1500" dirty="0" smtClean="0">
              <a:solidFill>
                <a:srgbClr val="FF0000"/>
              </a:solidFill>
            </a:endParaRPr>
          </a:p>
          <a:p>
            <a:r>
              <a:rPr lang="en-US" sz="1500" dirty="0" smtClean="0">
                <a:solidFill>
                  <a:srgbClr val="FF0000"/>
                </a:solidFill>
              </a:rPr>
              <a:t>J </a:t>
            </a:r>
            <a:r>
              <a:rPr lang="en-US" sz="1500" dirty="0" err="1" smtClean="0">
                <a:solidFill>
                  <a:srgbClr val="FF0000"/>
                </a:solidFill>
              </a:rPr>
              <a:t>Clin</a:t>
            </a:r>
            <a:r>
              <a:rPr lang="en-US" sz="1500" dirty="0" smtClean="0">
                <a:solidFill>
                  <a:srgbClr val="FF0000"/>
                </a:solidFill>
              </a:rPr>
              <a:t> </a:t>
            </a:r>
            <a:r>
              <a:rPr lang="en-US" sz="1500" dirty="0" err="1" smtClean="0">
                <a:solidFill>
                  <a:srgbClr val="FF0000"/>
                </a:solidFill>
              </a:rPr>
              <a:t>Endocrinol</a:t>
            </a:r>
            <a:r>
              <a:rPr lang="en-US" sz="1500" dirty="0" smtClean="0">
                <a:solidFill>
                  <a:srgbClr val="FF0000"/>
                </a:solidFill>
              </a:rPr>
              <a:t> </a:t>
            </a:r>
            <a:r>
              <a:rPr lang="en-US" sz="1500" dirty="0" err="1" smtClean="0">
                <a:solidFill>
                  <a:srgbClr val="FF0000"/>
                </a:solidFill>
              </a:rPr>
              <a:t>Metab</a:t>
            </a:r>
            <a:r>
              <a:rPr lang="en-US" sz="1500" dirty="0" smtClean="0">
                <a:solidFill>
                  <a:srgbClr val="FF0000"/>
                </a:solidFill>
              </a:rPr>
              <a:t>.</a:t>
            </a:r>
            <a:r>
              <a:rPr lang="en-US" sz="1600" dirty="0" smtClean="0">
                <a:solidFill>
                  <a:srgbClr val="FF0000"/>
                </a:solidFill>
              </a:rPr>
              <a:t> 88:4508–450,</a:t>
            </a:r>
            <a:r>
              <a:rPr lang="en-US" sz="1500" dirty="0" smtClean="0">
                <a:solidFill>
                  <a:srgbClr val="FF0000"/>
                </a:solidFill>
              </a:rPr>
              <a:t>2005</a:t>
            </a:r>
          </a:p>
          <a:p>
            <a:endParaRPr lang="en-US" sz="1500" dirty="0" smtClean="0">
              <a:solidFill>
                <a:srgbClr val="FF0000"/>
              </a:solidFill>
            </a:endParaRPr>
          </a:p>
          <a:p>
            <a:endParaRPr lang="en-US" sz="1500" dirty="0" smtClean="0">
              <a:solidFill>
                <a:srgbClr val="FF0000"/>
              </a:solidFill>
            </a:endParaRPr>
          </a:p>
          <a:p>
            <a:endParaRPr lang="en-US" sz="1500" dirty="0" smtClean="0">
              <a:solidFill>
                <a:srgbClr val="FF0000"/>
              </a:solidFill>
            </a:endParaRPr>
          </a:p>
          <a:p>
            <a:pPr>
              <a:buClr>
                <a:srgbClr val="00B0F0"/>
              </a:buClr>
              <a:buFont typeface="Wingdings" pitchFamily="2" charset="2"/>
              <a:buChar char="Ø"/>
            </a:pPr>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a:t>
            </a:r>
            <a:endParaRPr lang="en-US" dirty="0"/>
          </a:p>
        </p:txBody>
      </p:sp>
      <p:sp>
        <p:nvSpPr>
          <p:cNvPr id="3" name="Content Placeholder 2"/>
          <p:cNvSpPr>
            <a:spLocks noGrp="1"/>
          </p:cNvSpPr>
          <p:nvPr>
            <p:ph idx="1"/>
          </p:nvPr>
        </p:nvSpPr>
        <p:spPr/>
        <p:txBody>
          <a:bodyPr>
            <a:normAutofit/>
          </a:bodyPr>
          <a:lstStyle/>
          <a:p>
            <a:r>
              <a:rPr lang="en-US" dirty="0" smtClean="0"/>
              <a:t>Serum </a:t>
            </a:r>
            <a:r>
              <a:rPr lang="en-US" dirty="0" err="1" smtClean="0"/>
              <a:t>Tg</a:t>
            </a:r>
            <a:r>
              <a:rPr lang="en-US" dirty="0" smtClean="0"/>
              <a:t> should be measured every 6–12 months by an </a:t>
            </a:r>
            <a:r>
              <a:rPr lang="en-US" dirty="0" err="1" smtClean="0"/>
              <a:t>immunometric</a:t>
            </a:r>
            <a:r>
              <a:rPr lang="en-US" dirty="0" smtClean="0"/>
              <a:t> assay </a:t>
            </a:r>
          </a:p>
          <a:p>
            <a:r>
              <a:rPr lang="en-US" dirty="0" smtClean="0"/>
              <a:t>Serum </a:t>
            </a:r>
            <a:r>
              <a:rPr lang="en-US" dirty="0" err="1" smtClean="0"/>
              <a:t>Tg</a:t>
            </a:r>
            <a:r>
              <a:rPr lang="en-US" dirty="0" smtClean="0"/>
              <a:t> should be assessed in the same laboratory and using the same assay, during follow up</a:t>
            </a:r>
          </a:p>
          <a:p>
            <a:r>
              <a:rPr lang="en-US" dirty="0" err="1" smtClean="0"/>
              <a:t>Thyroglobulin</a:t>
            </a:r>
            <a:r>
              <a:rPr lang="en-US" dirty="0" smtClean="0"/>
              <a:t> antibodies should be quantitatively assessed with every measurement of serum </a:t>
            </a:r>
            <a:r>
              <a:rPr lang="en-US" dirty="0" err="1" smtClean="0"/>
              <a:t>Tg</a:t>
            </a:r>
            <a:endParaRPr lang="en-US" dirty="0" smtClean="0"/>
          </a:p>
          <a:p>
            <a:r>
              <a:rPr lang="en-US" dirty="0" smtClean="0">
                <a:solidFill>
                  <a:schemeClr val="accent2">
                    <a:lumMod val="75000"/>
                  </a:schemeClr>
                </a:solidFill>
              </a:rPr>
              <a:t>Recommendation rating: A</a:t>
            </a:r>
          </a:p>
          <a:p>
            <a:endParaRPr lang="en-US" dirty="0" smtClean="0">
              <a:solidFill>
                <a:schemeClr val="accent2">
                  <a:lumMod val="75000"/>
                </a:schemeClr>
              </a:solidFill>
            </a:endParaRPr>
          </a:p>
          <a:p>
            <a:endParaRPr lang="en-US" dirty="0" smtClean="0">
              <a:solidFill>
                <a:schemeClr val="accent2">
                  <a:lumMod val="75000"/>
                </a:schemeClr>
              </a:solidFill>
            </a:endParaRPr>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990850"/>
          </a:xfrm>
        </p:spPr>
        <p:txBody>
          <a:bodyPr/>
          <a:lstStyle/>
          <a:p>
            <a:r>
              <a:rPr lang="en-US" b="1" dirty="0"/>
              <a:t>POSTOPERATIVE </a:t>
            </a:r>
            <a:r>
              <a:rPr lang="en-US" b="1" dirty="0" smtClean="0"/>
              <a:t>MANAGEMENT Of DTC</a:t>
            </a:r>
            <a:endParaRPr lang="en-US" dirty="0"/>
          </a:p>
        </p:txBody>
      </p:sp>
      <p:sp>
        <p:nvSpPr>
          <p:cNvPr id="3" name="Subtitle 2"/>
          <p:cNvSpPr>
            <a:spLocks noGrp="1"/>
          </p:cNvSpPr>
          <p:nvPr>
            <p:ph type="subTitle" idx="1"/>
          </p:nvPr>
        </p:nvSpPr>
        <p:spPr>
          <a:xfrm>
            <a:off x="838200" y="3581400"/>
            <a:ext cx="7631020" cy="1059712"/>
          </a:xfrm>
        </p:spPr>
        <p:txBody>
          <a:bodyPr/>
          <a:lstStyle/>
          <a:p>
            <a:r>
              <a:rPr lang="en-US" dirty="0" err="1" smtClean="0"/>
              <a:t>MS,Hosseini</a:t>
            </a:r>
            <a:r>
              <a:rPr lang="en-US" dirty="0" smtClean="0"/>
              <a:t> ,Associate Professor  Of Endocrinology, </a:t>
            </a:r>
            <a:r>
              <a:rPr lang="en-US" dirty="0" err="1" smtClean="0"/>
              <a:t>Baqiyatallah</a:t>
            </a:r>
            <a:r>
              <a:rPr lang="en-US" dirty="0" smtClean="0"/>
              <a:t> University of Medical Science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0040"/>
            <a:ext cx="7315200" cy="594360"/>
          </a:xfrm>
        </p:spPr>
        <p:txBody>
          <a:bodyPr/>
          <a:lstStyle/>
          <a:p>
            <a:r>
              <a:rPr lang="en-US" dirty="0" smtClean="0"/>
              <a:t>Recommendation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Periodic </a:t>
            </a:r>
            <a:r>
              <a:rPr lang="en-US" dirty="0" err="1" smtClean="0"/>
              <a:t>serumTg</a:t>
            </a:r>
            <a:r>
              <a:rPr lang="en-US" dirty="0" smtClean="0"/>
              <a:t> measurements and neck US should be considered during follow-up of patients with DTC</a:t>
            </a:r>
          </a:p>
          <a:p>
            <a:pPr>
              <a:buNone/>
            </a:pPr>
            <a:r>
              <a:rPr lang="en-US" dirty="0" smtClean="0"/>
              <a:t>   who have undergone less than total </a:t>
            </a:r>
            <a:r>
              <a:rPr lang="en-US" dirty="0" err="1" smtClean="0"/>
              <a:t>thyroidectomy</a:t>
            </a:r>
            <a:r>
              <a:rPr lang="en-US" dirty="0" smtClean="0"/>
              <a:t>, and in patients who have had a total </a:t>
            </a:r>
            <a:r>
              <a:rPr lang="en-US" dirty="0" err="1" smtClean="0"/>
              <a:t>thyroidectomy</a:t>
            </a:r>
            <a:r>
              <a:rPr lang="en-US" dirty="0" smtClean="0"/>
              <a:t> </a:t>
            </a:r>
          </a:p>
          <a:p>
            <a:pPr>
              <a:buNone/>
            </a:pPr>
            <a:r>
              <a:rPr lang="en-US" dirty="0" smtClean="0"/>
              <a:t>   but not RAI ablation</a:t>
            </a:r>
          </a:p>
          <a:p>
            <a:pPr>
              <a:buFont typeface="Wingdings" pitchFamily="2" charset="2"/>
              <a:buChar char="v"/>
            </a:pPr>
            <a:r>
              <a:rPr lang="en-US" dirty="0" smtClean="0"/>
              <a:t>While specific cutoff levels during TSH suppression</a:t>
            </a:r>
          </a:p>
          <a:p>
            <a:pPr>
              <a:buNone/>
            </a:pPr>
            <a:r>
              <a:rPr lang="en-US" dirty="0" smtClean="0"/>
              <a:t>    or stimulation that optimally distinguish normal </a:t>
            </a:r>
          </a:p>
          <a:p>
            <a:pPr>
              <a:buNone/>
            </a:pPr>
            <a:r>
              <a:rPr lang="en-US" dirty="0" smtClean="0"/>
              <a:t>    residual thyroid tissue from persistent thyroid cancer are unknown, rising </a:t>
            </a:r>
            <a:r>
              <a:rPr lang="en-US" dirty="0" err="1" smtClean="0"/>
              <a:t>Tg</a:t>
            </a:r>
            <a:r>
              <a:rPr lang="en-US" dirty="0" smtClean="0"/>
              <a:t> values over time are suspicious for growing thyroid tissue or cancer</a:t>
            </a:r>
          </a:p>
          <a:p>
            <a:pPr>
              <a:buNone/>
            </a:pPr>
            <a:endParaRPr lang="en-US" dirty="0" smtClean="0"/>
          </a:p>
          <a:p>
            <a:pPr>
              <a:buNone/>
            </a:pPr>
            <a:endParaRPr lang="en-US" dirty="0" smtClean="0"/>
          </a:p>
          <a:p>
            <a:pPr>
              <a:buNone/>
            </a:pPr>
            <a:r>
              <a:rPr lang="en-US" dirty="0" smtClean="0"/>
              <a:t>    </a:t>
            </a:r>
            <a:r>
              <a:rPr lang="en-US" dirty="0" smtClean="0">
                <a:solidFill>
                  <a:srgbClr val="00B0F0"/>
                </a:solidFill>
              </a:rPr>
              <a:t>Recommendation rating: B</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752600" y="1828800"/>
            <a:ext cx="4648200" cy="4791075"/>
          </a:xfrm>
          <a:prstGeom prst="rect">
            <a:avLst/>
          </a:prstGeom>
          <a:noFill/>
          <a:ln w="9525">
            <a:noFill/>
            <a:miter lim="800000"/>
            <a:headEnd/>
            <a:tailEnd/>
          </a:ln>
          <a:effectLst/>
        </p:spPr>
      </p:pic>
      <p:sp>
        <p:nvSpPr>
          <p:cNvPr id="3" name="Title 2"/>
          <p:cNvSpPr>
            <a:spLocks noGrp="1"/>
          </p:cNvSpPr>
          <p:nvPr>
            <p:ph type="title"/>
          </p:nvPr>
        </p:nvSpPr>
        <p:spPr>
          <a:xfrm>
            <a:off x="381000" y="320040"/>
            <a:ext cx="7315200" cy="746760"/>
          </a:xfrm>
        </p:spPr>
        <p:txBody>
          <a:bodyPr>
            <a:normAutofit/>
          </a:bodyPr>
          <a:lstStyle/>
          <a:p>
            <a:r>
              <a:rPr lang="en-US" sz="2000" dirty="0" smtClean="0"/>
              <a:t>ALGORITHM for MANAGEMENT of DTC</a:t>
            </a:r>
            <a:br>
              <a:rPr lang="en-US" sz="2000" dirty="0" smtClean="0"/>
            </a:br>
            <a:r>
              <a:rPr lang="en-US" sz="2000" dirty="0" smtClean="0"/>
              <a:t>6 TO 12 MONTHS after REMNANT ABLATION</a:t>
            </a:r>
            <a:endParaRPr lang="en-US" sz="2000" dirty="0"/>
          </a:p>
        </p:txBody>
      </p:sp>
      <p:sp>
        <p:nvSpPr>
          <p:cNvPr id="4" name="Content Placeholder 3"/>
          <p:cNvSpPr>
            <a:spLocks noGrp="1"/>
          </p:cNvSpPr>
          <p:nvPr>
            <p:ph idx="1"/>
          </p:nvPr>
        </p:nvSpPr>
        <p:spPr>
          <a:xfrm>
            <a:off x="381000" y="1828800"/>
            <a:ext cx="7391400" cy="4626936"/>
          </a:xfrm>
        </p:spPr>
        <p:txBody>
          <a:bodyPr/>
          <a:lstStyle/>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7242048" cy="4648200"/>
          </a:xfrm>
        </p:spPr>
        <p:txBody>
          <a:bodyPr>
            <a:normAutofit/>
          </a:bodyPr>
          <a:lstStyle/>
          <a:p>
            <a:r>
              <a:rPr lang="en-US" sz="2800" i="1" dirty="0" smtClean="0">
                <a:solidFill>
                  <a:srgbClr val="00B0F0"/>
                </a:solidFill>
              </a:rPr>
              <a:t>Implication of </a:t>
            </a:r>
            <a:r>
              <a:rPr lang="en-US" sz="2800" i="1" dirty="0" err="1" smtClean="0">
                <a:solidFill>
                  <a:srgbClr val="00B0F0"/>
                </a:solidFill>
              </a:rPr>
              <a:t>TgAb</a:t>
            </a:r>
            <a:r>
              <a:rPr lang="en-US" sz="2800" i="1" dirty="0" smtClean="0">
                <a:solidFill>
                  <a:srgbClr val="00B0F0"/>
                </a:solidFill>
              </a:rPr>
              <a:t> positivity in patients with DTC</a:t>
            </a:r>
            <a:r>
              <a:rPr lang="en-US" i="1" dirty="0" smtClean="0">
                <a:solidFill>
                  <a:srgbClr val="00B0F0"/>
                </a:solidFill>
              </a:rPr>
              <a:t/>
            </a:r>
            <a:br>
              <a:rPr lang="en-US" i="1" dirty="0" smtClean="0">
                <a:solidFill>
                  <a:srgbClr val="00B0F0"/>
                </a:solidFill>
              </a:rPr>
            </a:b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371600"/>
            <a:ext cx="8329612" cy="4191000"/>
          </a:xfrm>
          <a:prstGeom prst="rect">
            <a:avLst/>
          </a:prstGeom>
          <a:noFill/>
          <a:ln w="9525">
            <a:noFill/>
            <a:miter lim="800000"/>
            <a:headEnd/>
            <a:tailEnd/>
          </a:ln>
          <a:effectLst/>
        </p:spPr>
      </p:pic>
      <p:sp>
        <p:nvSpPr>
          <p:cNvPr id="3" name="Title 2"/>
          <p:cNvSpPr>
            <a:spLocks noGrp="1"/>
          </p:cNvSpPr>
          <p:nvPr>
            <p:ph type="title"/>
          </p:nvPr>
        </p:nvSpPr>
        <p:spPr>
          <a:xfrm>
            <a:off x="228600" y="5715000"/>
            <a:ext cx="3505200" cy="1143000"/>
          </a:xfrm>
        </p:spPr>
        <p:txBody>
          <a:bodyPr>
            <a:normAutofit/>
          </a:bodyPr>
          <a:lstStyle/>
          <a:p>
            <a:r>
              <a:rPr lang="en-US" sz="1400" dirty="0" smtClean="0">
                <a:solidFill>
                  <a:srgbClr val="FF0000"/>
                </a:solidFill>
              </a:rPr>
              <a:t>J </a:t>
            </a:r>
            <a:r>
              <a:rPr lang="en-US" sz="1400" dirty="0" err="1" smtClean="0">
                <a:solidFill>
                  <a:srgbClr val="FF0000"/>
                </a:solidFill>
              </a:rPr>
              <a:t>Clin</a:t>
            </a:r>
            <a:r>
              <a:rPr lang="en-US" sz="1400" dirty="0" smtClean="0">
                <a:solidFill>
                  <a:srgbClr val="FF0000"/>
                </a:solidFill>
              </a:rPr>
              <a:t> </a:t>
            </a:r>
            <a:r>
              <a:rPr lang="en-US" sz="1400" dirty="0" err="1" smtClean="0">
                <a:solidFill>
                  <a:srgbClr val="FF0000"/>
                </a:solidFill>
              </a:rPr>
              <a:t>Endocrinol</a:t>
            </a:r>
            <a:r>
              <a:rPr lang="en-US" sz="1400" dirty="0" smtClean="0">
                <a:solidFill>
                  <a:srgbClr val="FF0000"/>
                </a:solidFill>
              </a:rPr>
              <a:t> Metab.19,2011</a:t>
            </a:r>
            <a:endParaRPr lang="en-US" sz="1400" dirty="0"/>
          </a:p>
        </p:txBody>
      </p:sp>
      <p:sp>
        <p:nvSpPr>
          <p:cNvPr id="4" name="Text Placeholder 3"/>
          <p:cNvSpPr>
            <a:spLocks noGrp="1"/>
          </p:cNvSpPr>
          <p:nvPr>
            <p:ph type="body" idx="1"/>
          </p:nvPr>
        </p:nvSpPr>
        <p:spPr>
          <a:xfrm>
            <a:off x="-2209800" y="228600"/>
            <a:ext cx="9296400" cy="990600"/>
          </a:xfrm>
        </p:spPr>
        <p:txBody>
          <a:bodyPr>
            <a:normAutofit/>
          </a:bodyPr>
          <a:lstStyle/>
          <a:p>
            <a:r>
              <a:rPr lang="en-US" sz="2800" dirty="0" smtClean="0">
                <a:solidFill>
                  <a:srgbClr val="FF0000"/>
                </a:solidFill>
              </a:rPr>
              <a:t>Long-term serial </a:t>
            </a:r>
            <a:r>
              <a:rPr lang="en-US" sz="2800" dirty="0" err="1" smtClean="0">
                <a:solidFill>
                  <a:srgbClr val="FF0000"/>
                </a:solidFill>
              </a:rPr>
              <a:t>TgAb</a:t>
            </a:r>
            <a:r>
              <a:rPr lang="en-US" sz="2800" dirty="0" smtClean="0">
                <a:solidFill>
                  <a:srgbClr val="FF0000"/>
                </a:solidFill>
              </a:rPr>
              <a:t> monitoring</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a:xfrm>
            <a:off x="609600" y="2819400"/>
            <a:ext cx="7086600" cy="4038600"/>
          </a:xfrm>
        </p:spPr>
        <p:txBody>
          <a:bodyPr>
            <a:normAutofit/>
          </a:bodyPr>
          <a:lstStyle/>
          <a:p>
            <a:r>
              <a:rPr lang="en-US" dirty="0" smtClean="0"/>
              <a:t>up to 25%–30% of patients with DTC have a positive test for </a:t>
            </a:r>
            <a:r>
              <a:rPr lang="en-US" dirty="0" err="1" smtClean="0"/>
              <a:t>TgAbs</a:t>
            </a:r>
            <a:r>
              <a:rPr lang="en-US" dirty="0" smtClean="0"/>
              <a:t> at the time of initial diagnosis</a:t>
            </a:r>
          </a:p>
          <a:p>
            <a:r>
              <a:rPr lang="en-US" dirty="0" smtClean="0"/>
              <a:t>A small to moderate percentage of Patients show </a:t>
            </a:r>
            <a:r>
              <a:rPr lang="en-US" dirty="0" err="1" smtClean="0"/>
              <a:t>HAb</a:t>
            </a:r>
            <a:r>
              <a:rPr lang="en-US" dirty="0" smtClean="0"/>
              <a:t> interference in </a:t>
            </a:r>
            <a:r>
              <a:rPr lang="en-US" dirty="0" err="1" smtClean="0"/>
              <a:t>thyroglobulin</a:t>
            </a:r>
            <a:r>
              <a:rPr lang="en-US" dirty="0" smtClean="0"/>
              <a:t> measurement</a:t>
            </a:r>
          </a:p>
          <a:p>
            <a:pPr>
              <a:buNone/>
            </a:pPr>
            <a:r>
              <a:rPr lang="en-US" sz="1400" dirty="0" smtClean="0">
                <a:solidFill>
                  <a:srgbClr val="FF0000"/>
                </a:solidFill>
              </a:rPr>
              <a:t>Ann Intern Med 139:346–351,2003</a:t>
            </a:r>
          </a:p>
          <a:p>
            <a:pPr>
              <a:buNone/>
            </a:pPr>
            <a:r>
              <a:rPr lang="en-US" sz="1400" dirty="0" err="1" smtClean="0">
                <a:solidFill>
                  <a:srgbClr val="FF0000"/>
                </a:solidFill>
              </a:rPr>
              <a:t>Acta</a:t>
            </a:r>
            <a:r>
              <a:rPr lang="en-US" sz="1400" dirty="0" smtClean="0">
                <a:solidFill>
                  <a:srgbClr val="FF0000"/>
                </a:solidFill>
              </a:rPr>
              <a:t> </a:t>
            </a:r>
            <a:r>
              <a:rPr lang="en-US" sz="1400" dirty="0" err="1" smtClean="0">
                <a:solidFill>
                  <a:srgbClr val="FF0000"/>
                </a:solidFill>
              </a:rPr>
              <a:t>Endocrinol</a:t>
            </a:r>
            <a:r>
              <a:rPr lang="en-US" sz="1400" dirty="0" smtClean="0">
                <a:solidFill>
                  <a:srgbClr val="FF0000"/>
                </a:solidFill>
              </a:rPr>
              <a:t> (</a:t>
            </a:r>
            <a:r>
              <a:rPr lang="en-US" sz="1400" dirty="0" err="1" smtClean="0">
                <a:solidFill>
                  <a:srgbClr val="FF0000"/>
                </a:solidFill>
              </a:rPr>
              <a:t>Copenh</a:t>
            </a:r>
            <a:r>
              <a:rPr lang="en-US" sz="1400" dirty="0" smtClean="0">
                <a:solidFill>
                  <a:srgbClr val="FF0000"/>
                </a:solidFill>
              </a:rPr>
              <a:t>) 119:373–380,1988</a:t>
            </a:r>
          </a:p>
          <a:p>
            <a:pPr>
              <a:buNone/>
            </a:pPr>
            <a:r>
              <a:rPr lang="en-US" sz="1400" dirty="0" err="1" smtClean="0">
                <a:solidFill>
                  <a:srgbClr val="FF0000"/>
                </a:solidFill>
              </a:rPr>
              <a:t>ClinChim</a:t>
            </a:r>
            <a:r>
              <a:rPr lang="en-US" sz="1400" dirty="0" smtClean="0">
                <a:solidFill>
                  <a:srgbClr val="FF0000"/>
                </a:solidFill>
              </a:rPr>
              <a:t> </a:t>
            </a:r>
            <a:r>
              <a:rPr lang="en-US" sz="1400" dirty="0" err="1" smtClean="0">
                <a:solidFill>
                  <a:srgbClr val="FF0000"/>
                </a:solidFill>
              </a:rPr>
              <a:t>Acta</a:t>
            </a:r>
            <a:r>
              <a:rPr lang="en-US" sz="1400" dirty="0" smtClean="0">
                <a:solidFill>
                  <a:srgbClr val="FF0000"/>
                </a:solidFill>
              </a:rPr>
              <a:t> 388:211–213.2008</a:t>
            </a:r>
          </a:p>
          <a:p>
            <a:pPr>
              <a:buNone/>
            </a:pPr>
            <a:r>
              <a:rPr lang="de-DE" sz="1400" dirty="0" smtClean="0">
                <a:solidFill>
                  <a:srgbClr val="FF0000"/>
                </a:solidFill>
              </a:rPr>
              <a:t>Clin Chem Lab Med 47:952–954.2009...</a:t>
            </a:r>
            <a:endParaRPr lang="en-US" sz="1400" dirty="0" smtClean="0">
              <a:solidFill>
                <a:srgbClr val="FF0000"/>
              </a:solidFill>
            </a:endParaRPr>
          </a:p>
          <a:p>
            <a:endParaRPr lang="en-US" sz="1400" dirty="0" smtClean="0"/>
          </a:p>
          <a:p>
            <a:endParaRPr lang="en-US" dirty="0" smtClean="0"/>
          </a:p>
          <a:p>
            <a:endParaRPr lang="en-US" dirty="0" smtClean="0"/>
          </a:p>
        </p:txBody>
      </p:sp>
      <p:pic>
        <p:nvPicPr>
          <p:cNvPr id="10242" name="Picture 2"/>
          <p:cNvPicPr>
            <a:picLocks noChangeAspect="1" noChangeArrowheads="1"/>
          </p:cNvPicPr>
          <p:nvPr/>
        </p:nvPicPr>
        <p:blipFill>
          <a:blip r:embed="rId2"/>
          <a:srcRect/>
          <a:stretch>
            <a:fillRect/>
          </a:stretch>
        </p:blipFill>
        <p:spPr bwMode="auto">
          <a:xfrm>
            <a:off x="381000" y="152401"/>
            <a:ext cx="7424739"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20040"/>
            <a:ext cx="7315200" cy="899160"/>
          </a:xfrm>
        </p:spPr>
        <p:txBody>
          <a:bodyPr>
            <a:normAutofit/>
          </a:bodyPr>
          <a:lstStyle/>
          <a:p>
            <a:r>
              <a:rPr lang="en-US" sz="2000" dirty="0" smtClean="0"/>
              <a:t>How to define a ‘‘positive’’ </a:t>
            </a:r>
            <a:r>
              <a:rPr lang="en-US" sz="2000" dirty="0" err="1" smtClean="0"/>
              <a:t>TgAb</a:t>
            </a:r>
            <a:r>
              <a:rPr lang="en-US" sz="2000" dirty="0" smtClean="0"/>
              <a:t> level in DTC patients?</a:t>
            </a:r>
            <a:endParaRPr lang="en-US" sz="2000" dirty="0"/>
          </a:p>
        </p:txBody>
      </p:sp>
      <p:sp>
        <p:nvSpPr>
          <p:cNvPr id="5" name="Content Placeholder 4"/>
          <p:cNvSpPr>
            <a:spLocks noGrp="1"/>
          </p:cNvSpPr>
          <p:nvPr>
            <p:ph idx="1"/>
          </p:nvPr>
        </p:nvSpPr>
        <p:spPr/>
        <p:txBody>
          <a:bodyPr/>
          <a:lstStyle/>
          <a:p>
            <a:r>
              <a:rPr lang="en-US" dirty="0" smtClean="0"/>
              <a:t>Currently there is no consensus in the literature on how to define a positive test for </a:t>
            </a:r>
            <a:r>
              <a:rPr lang="en-US" dirty="0" err="1" smtClean="0"/>
              <a:t>TgAbs</a:t>
            </a:r>
            <a:r>
              <a:rPr lang="en-US" dirty="0" smtClean="0"/>
              <a:t> in DTC patients</a:t>
            </a:r>
          </a:p>
          <a:p>
            <a:r>
              <a:rPr lang="en-US" dirty="0" smtClean="0"/>
              <a:t>up to 20%of samples may be misclassified if the MCOs are used to define a positive test for </a:t>
            </a:r>
            <a:r>
              <a:rPr lang="en-US" dirty="0" err="1" smtClean="0"/>
              <a:t>TgAbs</a:t>
            </a:r>
            <a:endParaRPr lang="en-US" dirty="0" smtClean="0"/>
          </a:p>
          <a:p>
            <a:endParaRPr lang="en-US" dirty="0" smtClean="0"/>
          </a:p>
          <a:p>
            <a:endParaRPr lang="en-US" dirty="0" smtClean="0"/>
          </a:p>
          <a:p>
            <a:pPr>
              <a:buNone/>
            </a:pPr>
            <a:r>
              <a:rPr lang="it-IT" sz="1400" dirty="0" smtClean="0">
                <a:solidFill>
                  <a:srgbClr val="FF0000"/>
                </a:solidFill>
              </a:rPr>
              <a:t>J Clin Endocrinol Metab 96:</a:t>
            </a:r>
            <a:r>
              <a:rPr lang="en-US" sz="1400" dirty="0" smtClean="0">
                <a:solidFill>
                  <a:srgbClr val="FF0000"/>
                </a:solidFill>
              </a:rPr>
              <a:t>1283–1291,2011</a:t>
            </a:r>
          </a:p>
          <a:p>
            <a:pPr>
              <a:buNone/>
            </a:pPr>
            <a:r>
              <a:rPr lang="en-US" sz="1400" dirty="0" smtClean="0">
                <a:solidFill>
                  <a:srgbClr val="FF0000"/>
                </a:solidFill>
              </a:rPr>
              <a:t>Thyroid 13:659–661,2003</a:t>
            </a:r>
          </a:p>
          <a:p>
            <a:endParaRPr lang="it-IT" dirty="0" smtClean="0"/>
          </a:p>
          <a:p>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How to define a ‘‘positive’’ </a:t>
            </a:r>
            <a:r>
              <a:rPr lang="en-US" sz="2400" dirty="0" err="1" smtClean="0"/>
              <a:t>TgAb</a:t>
            </a:r>
            <a:r>
              <a:rPr lang="en-US" sz="2400" dirty="0" smtClean="0"/>
              <a:t> level in DTC patients?</a:t>
            </a:r>
            <a:endParaRPr lang="en-US" sz="2400" dirty="0"/>
          </a:p>
        </p:txBody>
      </p:sp>
      <p:sp>
        <p:nvSpPr>
          <p:cNvPr id="3" name="Content Placeholder 2"/>
          <p:cNvSpPr>
            <a:spLocks noGrp="1"/>
          </p:cNvSpPr>
          <p:nvPr>
            <p:ph idx="1"/>
          </p:nvPr>
        </p:nvSpPr>
        <p:spPr/>
        <p:txBody>
          <a:bodyPr>
            <a:normAutofit/>
          </a:bodyPr>
          <a:lstStyle/>
          <a:p>
            <a:r>
              <a:rPr lang="en-US" dirty="0" smtClean="0"/>
              <a:t>The </a:t>
            </a:r>
            <a:r>
              <a:rPr lang="en-US" dirty="0" err="1" smtClean="0"/>
              <a:t>LoD</a:t>
            </a:r>
            <a:r>
              <a:rPr lang="en-US" dirty="0" smtClean="0"/>
              <a:t> is defined as the lowest concentration of an </a:t>
            </a:r>
            <a:r>
              <a:rPr lang="en-US" dirty="0" err="1" smtClean="0"/>
              <a:t>analyte</a:t>
            </a:r>
            <a:r>
              <a:rPr lang="en-US" dirty="0" smtClean="0"/>
              <a:t> that can be detected with a stated uncertainty</a:t>
            </a:r>
          </a:p>
          <a:p>
            <a:endParaRPr lang="en-US" dirty="0" smtClean="0"/>
          </a:p>
          <a:p>
            <a:r>
              <a:rPr lang="en-US" dirty="0" smtClean="0"/>
              <a:t>20% of DTC patients had </a:t>
            </a:r>
            <a:r>
              <a:rPr lang="en-US" dirty="0" err="1" smtClean="0"/>
              <a:t>TgAb</a:t>
            </a:r>
            <a:r>
              <a:rPr lang="en-US" dirty="0" smtClean="0"/>
              <a:t> levels between </a:t>
            </a:r>
          </a:p>
          <a:p>
            <a:pPr>
              <a:buNone/>
            </a:pPr>
            <a:r>
              <a:rPr lang="en-US" dirty="0" smtClean="0"/>
              <a:t>   the </a:t>
            </a:r>
            <a:r>
              <a:rPr lang="en-US" dirty="0" err="1" smtClean="0"/>
              <a:t>LoD</a:t>
            </a:r>
            <a:r>
              <a:rPr lang="en-US" dirty="0" smtClean="0"/>
              <a:t> and the MCO</a:t>
            </a:r>
          </a:p>
          <a:p>
            <a:pPr>
              <a:buNone/>
            </a:pPr>
            <a:endParaRPr lang="en-US" dirty="0" smtClean="0"/>
          </a:p>
          <a:p>
            <a:pPr>
              <a:buNone/>
            </a:pPr>
            <a:endParaRPr lang="en-US" dirty="0" smtClean="0"/>
          </a:p>
          <a:p>
            <a:pPr>
              <a:buNone/>
            </a:pPr>
            <a:r>
              <a:rPr lang="it-IT" sz="1400" dirty="0" smtClean="0">
                <a:solidFill>
                  <a:srgbClr val="FF0000"/>
                </a:solidFill>
              </a:rPr>
              <a:t>J Clin Endocrinol Metab 96:</a:t>
            </a:r>
            <a:r>
              <a:rPr lang="en-US" sz="1400" dirty="0" smtClean="0">
                <a:solidFill>
                  <a:srgbClr val="FF0000"/>
                </a:solidFill>
              </a:rPr>
              <a:t>1283–1291,2011</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How to define a ‘‘positive’’ </a:t>
            </a:r>
            <a:r>
              <a:rPr lang="en-US" sz="2400" dirty="0" err="1" smtClean="0"/>
              <a:t>TgAb</a:t>
            </a:r>
            <a:r>
              <a:rPr lang="en-US" sz="2400" dirty="0" smtClean="0"/>
              <a:t> level in DTC patients?</a:t>
            </a:r>
            <a:endParaRPr lang="en-US" sz="2400" dirty="0"/>
          </a:p>
        </p:txBody>
      </p:sp>
      <p:sp>
        <p:nvSpPr>
          <p:cNvPr id="3" name="Content Placeholder 2"/>
          <p:cNvSpPr>
            <a:spLocks noGrp="1"/>
          </p:cNvSpPr>
          <p:nvPr>
            <p:ph idx="1"/>
          </p:nvPr>
        </p:nvSpPr>
        <p:spPr/>
        <p:txBody>
          <a:bodyPr>
            <a:normAutofit/>
          </a:bodyPr>
          <a:lstStyle/>
          <a:p>
            <a:r>
              <a:rPr lang="en-US" dirty="0" err="1" smtClean="0"/>
              <a:t>LoQ</a:t>
            </a:r>
            <a:r>
              <a:rPr lang="en-US" dirty="0" smtClean="0"/>
              <a:t> is the level of the </a:t>
            </a:r>
            <a:r>
              <a:rPr lang="en-US" dirty="0" err="1" smtClean="0"/>
              <a:t>analyte</a:t>
            </a:r>
            <a:r>
              <a:rPr lang="en-US" dirty="0" smtClean="0"/>
              <a:t> at which the assay is able to reproduce the results with an </a:t>
            </a:r>
            <a:r>
              <a:rPr lang="en-US" dirty="0" err="1" smtClean="0"/>
              <a:t>interassay</a:t>
            </a:r>
            <a:r>
              <a:rPr lang="en-US" dirty="0" smtClean="0"/>
              <a:t> coefficient of variation not exceeding 20%</a:t>
            </a:r>
          </a:p>
          <a:p>
            <a:endParaRPr lang="en-US" dirty="0" smtClean="0"/>
          </a:p>
          <a:p>
            <a:r>
              <a:rPr lang="en-US" dirty="0" smtClean="0"/>
              <a:t>Using the </a:t>
            </a:r>
            <a:r>
              <a:rPr lang="en-US" dirty="0" err="1" smtClean="0"/>
              <a:t>LoQ</a:t>
            </a:r>
            <a:r>
              <a:rPr lang="en-US" dirty="0" smtClean="0"/>
              <a:t> instead of the </a:t>
            </a:r>
            <a:r>
              <a:rPr lang="en-US" dirty="0" err="1" smtClean="0"/>
              <a:t>LoD</a:t>
            </a:r>
            <a:r>
              <a:rPr lang="en-US" dirty="0" smtClean="0"/>
              <a:t> as a lower limit for </a:t>
            </a:r>
            <a:r>
              <a:rPr lang="en-US" dirty="0" err="1" smtClean="0"/>
              <a:t>TgAb</a:t>
            </a:r>
            <a:r>
              <a:rPr lang="en-US" dirty="0" smtClean="0"/>
              <a:t> detection would provide a higher degree of certainty </a:t>
            </a:r>
          </a:p>
          <a:p>
            <a:r>
              <a:rPr lang="en-US" b="1" i="1" dirty="0" smtClean="0"/>
              <a:t>Further study is needed to confirm this</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49102" y="1066800"/>
            <a:ext cx="6918498"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0040"/>
            <a:ext cx="7315200" cy="670560"/>
          </a:xfrm>
        </p:spPr>
        <p:txBody>
          <a:bodyPr/>
          <a:lstStyle/>
          <a:p>
            <a:r>
              <a:rPr lang="en-US" dirty="0" smtClean="0"/>
              <a:t>Recommendations</a:t>
            </a:r>
            <a:endParaRPr lang="en-US" dirty="0"/>
          </a:p>
        </p:txBody>
      </p:sp>
      <p:pic>
        <p:nvPicPr>
          <p:cNvPr id="11267" name="Picture 3"/>
          <p:cNvPicPr>
            <a:picLocks noGrp="1" noChangeAspect="1" noChangeArrowheads="1"/>
          </p:cNvPicPr>
          <p:nvPr>
            <p:ph idx="1"/>
          </p:nvPr>
        </p:nvPicPr>
        <p:blipFill>
          <a:blip r:embed="rId2"/>
          <a:srcRect/>
          <a:stretch>
            <a:fillRect/>
          </a:stretch>
        </p:blipFill>
        <p:spPr bwMode="auto">
          <a:xfrm>
            <a:off x="609600" y="1631802"/>
            <a:ext cx="5410200" cy="48451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INITIAL MANAGEMENT</a:t>
            </a:r>
          </a:p>
          <a:p>
            <a:r>
              <a:rPr lang="en-US" b="1" i="1" dirty="0" smtClean="0">
                <a:solidFill>
                  <a:srgbClr val="00B0F0"/>
                </a:solidFill>
              </a:rPr>
              <a:t>Postoperative remnant ablation</a:t>
            </a:r>
          </a:p>
          <a:p>
            <a:r>
              <a:rPr lang="en-US" b="1" i="1" dirty="0" smtClean="0">
                <a:solidFill>
                  <a:srgbClr val="00B0F0"/>
                </a:solidFill>
              </a:rPr>
              <a:t>TSH suppression therapy</a:t>
            </a:r>
          </a:p>
          <a:p>
            <a:r>
              <a:rPr lang="en-US" dirty="0" smtClean="0">
                <a:solidFill>
                  <a:srgbClr val="FF0000"/>
                </a:solidFill>
              </a:rPr>
              <a:t>LONG-TERM  MANAGEMENT</a:t>
            </a:r>
          </a:p>
          <a:p>
            <a:r>
              <a:rPr lang="en-US" b="1" i="1" dirty="0" smtClean="0">
                <a:solidFill>
                  <a:srgbClr val="00B0F0"/>
                </a:solidFill>
              </a:rPr>
              <a:t>Serum </a:t>
            </a:r>
            <a:r>
              <a:rPr lang="en-US" b="1" i="1" dirty="0" err="1" smtClean="0">
                <a:solidFill>
                  <a:srgbClr val="00B0F0"/>
                </a:solidFill>
              </a:rPr>
              <a:t>Tg</a:t>
            </a:r>
            <a:r>
              <a:rPr lang="en-US" b="1" i="1" dirty="0" smtClean="0">
                <a:solidFill>
                  <a:srgbClr val="00B0F0"/>
                </a:solidFill>
              </a:rPr>
              <a:t> measurement</a:t>
            </a:r>
          </a:p>
          <a:p>
            <a:r>
              <a:rPr lang="en-US" b="1" i="1" dirty="0" smtClean="0">
                <a:solidFill>
                  <a:srgbClr val="00B0F0"/>
                </a:solidFill>
              </a:rPr>
              <a:t>Implication of </a:t>
            </a:r>
            <a:r>
              <a:rPr lang="en-US" b="1" i="1" dirty="0" err="1" smtClean="0">
                <a:solidFill>
                  <a:srgbClr val="00B0F0"/>
                </a:solidFill>
              </a:rPr>
              <a:t>TgAb</a:t>
            </a:r>
            <a:r>
              <a:rPr lang="en-US" b="1" i="1" dirty="0" smtClean="0">
                <a:solidFill>
                  <a:srgbClr val="00B0F0"/>
                </a:solidFill>
              </a:rPr>
              <a:t> positivity in patients with DTC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0040"/>
            <a:ext cx="7315200" cy="594360"/>
          </a:xfrm>
        </p:spPr>
        <p:txBody>
          <a:bodyPr>
            <a:normAutofit/>
          </a:bodyPr>
          <a:lstStyle/>
          <a:p>
            <a:r>
              <a:rPr lang="en-US" sz="2000" dirty="0" smtClean="0">
                <a:solidFill>
                  <a:srgbClr val="FF0000"/>
                </a:solidFill>
              </a:rPr>
              <a:t>When should serum </a:t>
            </a:r>
            <a:r>
              <a:rPr lang="en-US" sz="2000" dirty="0" err="1" smtClean="0">
                <a:solidFill>
                  <a:srgbClr val="FF0000"/>
                </a:solidFill>
              </a:rPr>
              <a:t>TgAb</a:t>
            </a:r>
            <a:r>
              <a:rPr lang="en-US" sz="2000" dirty="0" smtClean="0">
                <a:solidFill>
                  <a:srgbClr val="FF0000"/>
                </a:solidFill>
              </a:rPr>
              <a:t> levels be measured?</a:t>
            </a:r>
            <a:endParaRPr lang="en-US" sz="2000" dirty="0">
              <a:solidFill>
                <a:srgbClr val="FF0000"/>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520170" y="1338264"/>
            <a:ext cx="6033029" cy="38433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ormAutofit/>
          </a:bodyPr>
          <a:lstStyle/>
          <a:p>
            <a:r>
              <a:rPr lang="en-US" sz="2000" dirty="0" smtClean="0">
                <a:solidFill>
                  <a:srgbClr val="FF0000"/>
                </a:solidFill>
              </a:rPr>
              <a:t>Can serum </a:t>
            </a:r>
            <a:r>
              <a:rPr lang="en-US" sz="2000" dirty="0" err="1" smtClean="0">
                <a:solidFill>
                  <a:srgbClr val="FF0000"/>
                </a:solidFill>
              </a:rPr>
              <a:t>TgAb</a:t>
            </a:r>
            <a:r>
              <a:rPr lang="en-US" sz="2000" dirty="0" smtClean="0">
                <a:solidFill>
                  <a:srgbClr val="FF0000"/>
                </a:solidFill>
              </a:rPr>
              <a:t> levels be used as a surrogate</a:t>
            </a:r>
            <a:br>
              <a:rPr lang="en-US" sz="2000" dirty="0" smtClean="0">
                <a:solidFill>
                  <a:srgbClr val="FF0000"/>
                </a:solidFill>
              </a:rPr>
            </a:br>
            <a:r>
              <a:rPr lang="en-US" sz="2000" dirty="0" smtClean="0">
                <a:solidFill>
                  <a:srgbClr val="FF0000"/>
                </a:solidFill>
              </a:rPr>
              <a:t>tumor marker?</a:t>
            </a:r>
            <a:endParaRPr lang="en-US" sz="2000" dirty="0">
              <a:solidFill>
                <a:srgbClr val="FF0000"/>
              </a:solidFill>
            </a:endParaRPr>
          </a:p>
        </p:txBody>
      </p:sp>
      <p:sp>
        <p:nvSpPr>
          <p:cNvPr id="3" name="Content Placeholder 2"/>
          <p:cNvSpPr>
            <a:spLocks noGrp="1"/>
          </p:cNvSpPr>
          <p:nvPr>
            <p:ph idx="1"/>
          </p:nvPr>
        </p:nvSpPr>
        <p:spPr/>
        <p:txBody>
          <a:bodyPr>
            <a:normAutofit/>
          </a:bodyPr>
          <a:lstStyle/>
          <a:p>
            <a:r>
              <a:rPr lang="en-US" dirty="0" err="1" smtClean="0"/>
              <a:t>TgAb</a:t>
            </a:r>
            <a:r>
              <a:rPr lang="en-US" dirty="0" smtClean="0"/>
              <a:t> levels 6–12 months </a:t>
            </a:r>
            <a:r>
              <a:rPr lang="en-US" dirty="0" err="1" smtClean="0"/>
              <a:t>postablation</a:t>
            </a:r>
            <a:r>
              <a:rPr lang="en-US" dirty="0" smtClean="0"/>
              <a:t> have a remarkable prognostic significance: </a:t>
            </a:r>
          </a:p>
          <a:p>
            <a:pPr>
              <a:buNone/>
            </a:pPr>
            <a:r>
              <a:rPr lang="en-US" dirty="0" smtClean="0"/>
              <a:t>   </a:t>
            </a:r>
            <a:r>
              <a:rPr lang="en-US" dirty="0" err="1" smtClean="0"/>
              <a:t>TgAb</a:t>
            </a:r>
            <a:r>
              <a:rPr lang="en-US" dirty="0" smtClean="0"/>
              <a:t>-negative DTC patients had a disease-free survival rate of more than 95% over the </a:t>
            </a:r>
          </a:p>
          <a:p>
            <a:pPr>
              <a:buNone/>
            </a:pPr>
            <a:r>
              <a:rPr lang="en-US" dirty="0" smtClean="0"/>
              <a:t>   course of 160 months, while </a:t>
            </a:r>
            <a:r>
              <a:rPr lang="en-US" dirty="0" err="1" smtClean="0"/>
              <a:t>TgAb</a:t>
            </a:r>
            <a:r>
              <a:rPr lang="en-US" dirty="0" smtClean="0"/>
              <a:t>-positive </a:t>
            </a:r>
          </a:p>
          <a:p>
            <a:pPr>
              <a:buNone/>
            </a:pPr>
            <a:r>
              <a:rPr lang="en-US" dirty="0" smtClean="0"/>
              <a:t>   patients had a disease-free survival rate below 80%</a:t>
            </a:r>
          </a:p>
          <a:p>
            <a:pPr>
              <a:buNone/>
            </a:pPr>
            <a:endParaRPr lang="en-US" dirty="0" smtClean="0"/>
          </a:p>
          <a:p>
            <a:pPr>
              <a:buNone/>
            </a:pPr>
            <a:r>
              <a:rPr lang="it-IT" sz="1400" dirty="0" smtClean="0">
                <a:solidFill>
                  <a:srgbClr val="FF0000"/>
                </a:solidFill>
              </a:rPr>
              <a:t>J Clin Endocrinol Metab.</a:t>
            </a:r>
            <a:r>
              <a:rPr lang="en-US" sz="1400" dirty="0" smtClean="0">
                <a:solidFill>
                  <a:srgbClr val="FF0000"/>
                </a:solidFill>
              </a:rPr>
              <a:t> 93:4683–4689,2008</a:t>
            </a:r>
          </a:p>
          <a:p>
            <a:pPr>
              <a:buNone/>
            </a:pP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fontScale="90000"/>
          </a:bodyPr>
          <a:lstStyle/>
          <a:p>
            <a:r>
              <a:rPr lang="en-US" sz="2000" dirty="0" smtClean="0">
                <a:solidFill>
                  <a:srgbClr val="FF0000"/>
                </a:solidFill>
              </a:rPr>
              <a:t>Can serum </a:t>
            </a:r>
            <a:r>
              <a:rPr lang="en-US" sz="2000" dirty="0" err="1" smtClean="0">
                <a:solidFill>
                  <a:srgbClr val="FF0000"/>
                </a:solidFill>
              </a:rPr>
              <a:t>TgAb</a:t>
            </a:r>
            <a:r>
              <a:rPr lang="en-US" sz="2000" dirty="0" smtClean="0">
                <a:solidFill>
                  <a:srgbClr val="FF0000"/>
                </a:solidFill>
              </a:rPr>
              <a:t> levels be used as a surrogate</a:t>
            </a:r>
            <a:br>
              <a:rPr lang="en-US" sz="2000" dirty="0" smtClean="0">
                <a:solidFill>
                  <a:srgbClr val="FF0000"/>
                </a:solidFill>
              </a:rPr>
            </a:br>
            <a:r>
              <a:rPr lang="en-US" sz="2000" dirty="0" smtClean="0">
                <a:solidFill>
                  <a:srgbClr val="FF0000"/>
                </a:solidFill>
              </a:rPr>
              <a:t>tumor marker?</a:t>
            </a:r>
            <a:endParaRPr lang="en-US" sz="2000" dirty="0"/>
          </a:p>
        </p:txBody>
      </p:sp>
      <p:sp>
        <p:nvSpPr>
          <p:cNvPr id="3" name="Content Placeholder 2"/>
          <p:cNvSpPr>
            <a:spLocks noGrp="1"/>
          </p:cNvSpPr>
          <p:nvPr>
            <p:ph idx="1"/>
          </p:nvPr>
        </p:nvSpPr>
        <p:spPr/>
        <p:txBody>
          <a:bodyPr>
            <a:normAutofit fontScale="77500" lnSpcReduction="20000"/>
          </a:bodyPr>
          <a:lstStyle/>
          <a:p>
            <a:pPr>
              <a:buBlip>
                <a:blip r:embed="rId2"/>
              </a:buBlip>
            </a:pPr>
            <a:r>
              <a:rPr lang="en-US" dirty="0" smtClean="0"/>
              <a:t>Based on a comparison of </a:t>
            </a:r>
            <a:r>
              <a:rPr lang="en-US" dirty="0" err="1" smtClean="0"/>
              <a:t>TgAb</a:t>
            </a:r>
            <a:r>
              <a:rPr lang="en-US" dirty="0" smtClean="0"/>
              <a:t> levels 6–12 months after </a:t>
            </a:r>
          </a:p>
          <a:p>
            <a:pPr>
              <a:buNone/>
            </a:pPr>
            <a:r>
              <a:rPr lang="en-US" dirty="0" smtClean="0"/>
              <a:t>    ablation to </a:t>
            </a:r>
            <a:r>
              <a:rPr lang="en-US" dirty="0" err="1" smtClean="0"/>
              <a:t>TgAb</a:t>
            </a:r>
            <a:r>
              <a:rPr lang="en-US" dirty="0" smtClean="0"/>
              <a:t> levels immediately before ablation, three </a:t>
            </a:r>
          </a:p>
          <a:p>
            <a:pPr>
              <a:buNone/>
            </a:pPr>
            <a:r>
              <a:rPr lang="en-US" dirty="0" smtClean="0"/>
              <a:t>    groups emerged in the</a:t>
            </a:r>
          </a:p>
          <a:p>
            <a:pPr>
              <a:buNone/>
            </a:pPr>
            <a:r>
              <a:rPr lang="en-US" dirty="0" smtClean="0"/>
              <a:t>1)Those patients in whom </a:t>
            </a:r>
            <a:r>
              <a:rPr lang="en-US" dirty="0" err="1" smtClean="0"/>
              <a:t>postablation</a:t>
            </a:r>
            <a:r>
              <a:rPr lang="en-US" dirty="0" smtClean="0"/>
              <a:t> serum </a:t>
            </a:r>
            <a:r>
              <a:rPr lang="en-US" dirty="0" err="1" smtClean="0"/>
              <a:t>TgAb</a:t>
            </a:r>
            <a:r>
              <a:rPr lang="en-US" dirty="0" smtClean="0"/>
              <a:t> levels had dropped to less than 50% of the baseline value had a good prognosis with none of them showing recurrence</a:t>
            </a:r>
          </a:p>
          <a:p>
            <a:pPr>
              <a:buNone/>
            </a:pPr>
            <a:endParaRPr lang="en-US" dirty="0" smtClean="0"/>
          </a:p>
          <a:p>
            <a:pPr>
              <a:buNone/>
            </a:pPr>
            <a:r>
              <a:rPr lang="en-US" dirty="0" smtClean="0"/>
              <a:t>2)Those patients in whom serum </a:t>
            </a:r>
            <a:r>
              <a:rPr lang="en-US" dirty="0" err="1" smtClean="0"/>
              <a:t>TgAb</a:t>
            </a:r>
            <a:r>
              <a:rPr lang="en-US" dirty="0" smtClean="0"/>
              <a:t> levels had dropped less than 50%, but had not increased, had a disease-free survival of approximately 80%</a:t>
            </a:r>
          </a:p>
          <a:p>
            <a:pPr>
              <a:buNone/>
            </a:pPr>
            <a:endParaRPr lang="en-US" dirty="0" smtClean="0"/>
          </a:p>
          <a:p>
            <a:pPr>
              <a:buNone/>
            </a:pPr>
            <a:r>
              <a:rPr lang="en-US" dirty="0" smtClean="0"/>
              <a:t>3)Those in whom </a:t>
            </a:r>
            <a:r>
              <a:rPr lang="en-US" dirty="0" err="1" smtClean="0"/>
              <a:t>TgAb</a:t>
            </a:r>
            <a:r>
              <a:rPr lang="en-US" dirty="0" smtClean="0"/>
              <a:t> levels 6–12 months after ablation </a:t>
            </a:r>
          </a:p>
          <a:p>
            <a:pPr>
              <a:buNone/>
            </a:pPr>
            <a:r>
              <a:rPr lang="en-US" dirty="0" smtClean="0"/>
              <a:t>   had increased compared to baseline only had a 55% disease</a:t>
            </a:r>
          </a:p>
          <a:p>
            <a:pPr>
              <a:buNone/>
            </a:pPr>
            <a:r>
              <a:rPr lang="en-US" dirty="0" smtClean="0"/>
              <a:t>  -free survival during the subsequent follow-up</a:t>
            </a:r>
          </a:p>
          <a:p>
            <a:pPr>
              <a:buNone/>
            </a:pPr>
            <a:r>
              <a:rPr lang="en-US" sz="1800" dirty="0" smtClean="0">
                <a:solidFill>
                  <a:srgbClr val="FF0000"/>
                </a:solidFill>
              </a:rPr>
              <a:t>Cancer 117:4506–4511,2011</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355274" y="2057400"/>
            <a:ext cx="6309627"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What type of follow-up is appropriate for patients with </a:t>
            </a:r>
            <a:r>
              <a:rPr lang="en-US" sz="2400" dirty="0" err="1" smtClean="0"/>
              <a:t>TgAbs</a:t>
            </a:r>
            <a:r>
              <a:rPr lang="en-US" sz="2400" dirty="0" smtClean="0"/>
              <a:t>? </a:t>
            </a:r>
            <a:br>
              <a:rPr lang="en-US" sz="2400" dirty="0" smtClean="0"/>
            </a:br>
            <a:endParaRPr lang="en-US" sz="2400" dirty="0"/>
          </a:p>
        </p:txBody>
      </p:sp>
      <p:sp>
        <p:nvSpPr>
          <p:cNvPr id="3" name="Content Placeholder 2"/>
          <p:cNvSpPr>
            <a:spLocks noGrp="1"/>
          </p:cNvSpPr>
          <p:nvPr>
            <p:ph idx="1"/>
          </p:nvPr>
        </p:nvSpPr>
        <p:spPr/>
        <p:txBody>
          <a:bodyPr/>
          <a:lstStyle/>
          <a:p>
            <a:r>
              <a:rPr lang="en-US" dirty="0" smtClean="0"/>
              <a:t>It seems appropriate to differentiate</a:t>
            </a:r>
          </a:p>
          <a:p>
            <a:pPr>
              <a:buNone/>
            </a:pPr>
            <a:r>
              <a:rPr lang="en-US" dirty="0" smtClean="0"/>
              <a:t>   follow-up based on the course of serum </a:t>
            </a:r>
            <a:r>
              <a:rPr lang="en-US" dirty="0" err="1" smtClean="0"/>
              <a:t>TgAb</a:t>
            </a:r>
            <a:r>
              <a:rPr lang="en-US" dirty="0" smtClean="0"/>
              <a:t> levels:</a:t>
            </a:r>
          </a:p>
          <a:p>
            <a:pPr>
              <a:buFont typeface="Wingdings" pitchFamily="2" charset="2"/>
              <a:buChar char="Ø"/>
            </a:pPr>
            <a:r>
              <a:rPr lang="en-US" b="1" i="1" dirty="0" smtClean="0">
                <a:solidFill>
                  <a:srgbClr val="FF0000"/>
                </a:solidFill>
              </a:rPr>
              <a:t>   Decreasing </a:t>
            </a:r>
            <a:r>
              <a:rPr lang="en-US" b="1" i="1" dirty="0" err="1" smtClean="0">
                <a:solidFill>
                  <a:srgbClr val="FF0000"/>
                </a:solidFill>
              </a:rPr>
              <a:t>TgAb</a:t>
            </a:r>
            <a:r>
              <a:rPr lang="en-US" b="1" i="1" dirty="0" smtClean="0">
                <a:solidFill>
                  <a:srgbClr val="FF0000"/>
                </a:solidFill>
              </a:rPr>
              <a:t> levels</a:t>
            </a:r>
          </a:p>
          <a:p>
            <a:pPr>
              <a:buFont typeface="Wingdings" pitchFamily="2" charset="2"/>
              <a:buChar char="Ø"/>
            </a:pPr>
            <a:r>
              <a:rPr lang="en-US" b="1" i="1" dirty="0" smtClean="0">
                <a:solidFill>
                  <a:srgbClr val="FF0000"/>
                </a:solidFill>
              </a:rPr>
              <a:t>   Unchanged </a:t>
            </a:r>
            <a:r>
              <a:rPr lang="en-US" b="1" i="1" dirty="0" err="1" smtClean="0">
                <a:solidFill>
                  <a:srgbClr val="FF0000"/>
                </a:solidFill>
              </a:rPr>
              <a:t>TgAb</a:t>
            </a:r>
            <a:r>
              <a:rPr lang="en-US" b="1" i="1" dirty="0" smtClean="0">
                <a:solidFill>
                  <a:srgbClr val="FF0000"/>
                </a:solidFill>
              </a:rPr>
              <a:t> levels</a:t>
            </a:r>
          </a:p>
          <a:p>
            <a:pPr>
              <a:buFont typeface="Wingdings" pitchFamily="2" charset="2"/>
              <a:buChar char="Ø"/>
            </a:pPr>
            <a:r>
              <a:rPr lang="en-US" b="1" i="1" dirty="0" smtClean="0">
                <a:solidFill>
                  <a:srgbClr val="FF0000"/>
                </a:solidFill>
              </a:rPr>
              <a:t>   Rising </a:t>
            </a:r>
            <a:r>
              <a:rPr lang="en-US" b="1" i="1" dirty="0" err="1" smtClean="0">
                <a:solidFill>
                  <a:srgbClr val="FF0000"/>
                </a:solidFill>
              </a:rPr>
              <a:t>TgAb</a:t>
            </a:r>
            <a:r>
              <a:rPr lang="en-US" b="1" i="1" dirty="0" smtClean="0">
                <a:solidFill>
                  <a:srgbClr val="FF0000"/>
                </a:solidFill>
              </a:rPr>
              <a:t> levels</a:t>
            </a:r>
            <a:endParaRPr lang="en-US" b="1" i="1"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0000"/>
                </a:solidFill>
              </a:rPr>
              <a:t>Decreasing </a:t>
            </a:r>
            <a:r>
              <a:rPr lang="en-US" i="1" dirty="0" err="1" smtClean="0">
                <a:solidFill>
                  <a:srgbClr val="FF0000"/>
                </a:solidFill>
              </a:rPr>
              <a:t>TgAb</a:t>
            </a:r>
            <a:r>
              <a:rPr lang="en-US" i="1" dirty="0" smtClean="0">
                <a:solidFill>
                  <a:srgbClr val="FF0000"/>
                </a:solidFill>
              </a:rPr>
              <a:t> levels</a:t>
            </a:r>
            <a:endParaRPr lang="en-US" dirty="0"/>
          </a:p>
        </p:txBody>
      </p:sp>
      <p:sp>
        <p:nvSpPr>
          <p:cNvPr id="3" name="Content Placeholder 2"/>
          <p:cNvSpPr>
            <a:spLocks noGrp="1"/>
          </p:cNvSpPr>
          <p:nvPr>
            <p:ph idx="1"/>
          </p:nvPr>
        </p:nvSpPr>
        <p:spPr/>
        <p:txBody>
          <a:bodyPr>
            <a:normAutofit/>
          </a:bodyPr>
          <a:lstStyle/>
          <a:p>
            <a:r>
              <a:rPr lang="en-US" dirty="0" smtClean="0"/>
              <a:t>Remission can be assumed and the follow-up may be less aggressive</a:t>
            </a:r>
          </a:p>
          <a:p>
            <a:r>
              <a:rPr lang="en-US" dirty="0" smtClean="0"/>
              <a:t>The indication for </a:t>
            </a:r>
            <a:r>
              <a:rPr lang="en-US" dirty="0" err="1" smtClean="0"/>
              <a:t>dxWBS</a:t>
            </a:r>
            <a:r>
              <a:rPr lang="en-US" dirty="0" smtClean="0"/>
              <a:t> would be similar to  that of a patient with undetectable </a:t>
            </a:r>
            <a:r>
              <a:rPr lang="en-US" dirty="0" err="1" smtClean="0"/>
              <a:t>Tg</a:t>
            </a:r>
            <a:r>
              <a:rPr lang="en-US" dirty="0" smtClean="0"/>
              <a:t> and a </a:t>
            </a:r>
          </a:p>
          <a:p>
            <a:pPr>
              <a:buNone/>
            </a:pPr>
            <a:r>
              <a:rPr lang="en-US" dirty="0" smtClean="0"/>
              <a:t>   negative </a:t>
            </a:r>
            <a:r>
              <a:rPr lang="en-US" dirty="0" err="1" smtClean="0"/>
              <a:t>TgAb</a:t>
            </a:r>
            <a:r>
              <a:rPr lang="en-US" dirty="0" smtClean="0"/>
              <a:t> test</a:t>
            </a:r>
          </a:p>
          <a:p>
            <a:r>
              <a:rPr lang="en-US" dirty="0" smtClean="0"/>
              <a:t>The reappearance of </a:t>
            </a:r>
            <a:r>
              <a:rPr lang="en-US" dirty="0" err="1" smtClean="0"/>
              <a:t>TgAbs</a:t>
            </a:r>
            <a:r>
              <a:rPr lang="en-US" dirty="0" smtClean="0"/>
              <a:t> should prompt a strong suspicion of recurrence requiring an appropriate clinical work-up</a:t>
            </a:r>
          </a:p>
          <a:p>
            <a:pP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lstStyle/>
          <a:p>
            <a:r>
              <a:rPr lang="en-US" i="1" dirty="0" smtClean="0">
                <a:solidFill>
                  <a:srgbClr val="FF0000"/>
                </a:solidFill>
              </a:rPr>
              <a:t>Unchanged </a:t>
            </a:r>
            <a:r>
              <a:rPr lang="en-US" i="1" dirty="0" err="1" smtClean="0">
                <a:solidFill>
                  <a:srgbClr val="FF0000"/>
                </a:solidFill>
              </a:rPr>
              <a:t>TgAb</a:t>
            </a:r>
            <a:r>
              <a:rPr lang="en-US" i="1" dirty="0" smtClean="0">
                <a:solidFill>
                  <a:srgbClr val="FF0000"/>
                </a:solidFill>
              </a:rPr>
              <a:t> levels</a:t>
            </a:r>
            <a:endParaRPr lang="en-US" dirty="0"/>
          </a:p>
        </p:txBody>
      </p:sp>
      <p:sp>
        <p:nvSpPr>
          <p:cNvPr id="3" name="Content Placeholder 2"/>
          <p:cNvSpPr>
            <a:spLocks noGrp="1"/>
          </p:cNvSpPr>
          <p:nvPr>
            <p:ph idx="1"/>
          </p:nvPr>
        </p:nvSpPr>
        <p:spPr>
          <a:xfrm>
            <a:off x="381000" y="1600200"/>
            <a:ext cx="7239000" cy="4846320"/>
          </a:xfrm>
        </p:spPr>
        <p:txBody>
          <a:bodyPr>
            <a:normAutofit fontScale="92500"/>
          </a:bodyPr>
          <a:lstStyle/>
          <a:p>
            <a:r>
              <a:rPr lang="en-US" dirty="0" smtClean="0"/>
              <a:t>In patients in whom serum </a:t>
            </a:r>
            <a:r>
              <a:rPr lang="en-US" dirty="0" err="1" smtClean="0"/>
              <a:t>TgAb</a:t>
            </a:r>
            <a:r>
              <a:rPr lang="en-US" dirty="0" smtClean="0"/>
              <a:t> levels neither rise nor fall considerably (&lt;50%), the disease status is uncertain because the persistence of </a:t>
            </a:r>
            <a:r>
              <a:rPr lang="en-US" dirty="0" err="1" smtClean="0"/>
              <a:t>TgAbs</a:t>
            </a:r>
            <a:r>
              <a:rPr lang="en-US" dirty="0" smtClean="0"/>
              <a:t> may or may not indicate persistent disease </a:t>
            </a:r>
          </a:p>
          <a:p>
            <a:r>
              <a:rPr lang="en-US" dirty="0" smtClean="0"/>
              <a:t>More intensive follow-up has to be considered</a:t>
            </a:r>
          </a:p>
          <a:p>
            <a:r>
              <a:rPr lang="en-US" dirty="0" smtClean="0"/>
              <a:t>serum </a:t>
            </a:r>
            <a:r>
              <a:rPr lang="en-US" dirty="0" err="1" smtClean="0"/>
              <a:t>TgAb</a:t>
            </a:r>
            <a:r>
              <a:rPr lang="en-US" dirty="0" smtClean="0"/>
              <a:t> levels do not provide a sense of direction and serum </a:t>
            </a:r>
            <a:r>
              <a:rPr lang="en-US" dirty="0" err="1" smtClean="0"/>
              <a:t>Tg</a:t>
            </a:r>
            <a:r>
              <a:rPr lang="en-US" dirty="0" smtClean="0"/>
              <a:t> measurement cannot be used reliably, periodic </a:t>
            </a:r>
            <a:r>
              <a:rPr lang="en-US" dirty="0" err="1" smtClean="0"/>
              <a:t>dxWBS</a:t>
            </a:r>
            <a:r>
              <a:rPr lang="en-US" dirty="0" smtClean="0"/>
              <a:t> may well be the only method to ascertain the disease </a:t>
            </a:r>
          </a:p>
          <a:p>
            <a:endParaRPr lang="en-US" dirty="0" smtClean="0"/>
          </a:p>
          <a:p>
            <a:pPr>
              <a:buNone/>
            </a:pPr>
            <a:r>
              <a:rPr lang="en-US" dirty="0" smtClean="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lstStyle/>
          <a:p>
            <a:r>
              <a:rPr lang="en-US" i="1" dirty="0" smtClean="0">
                <a:solidFill>
                  <a:srgbClr val="FF0000"/>
                </a:solidFill>
              </a:rPr>
              <a:t>Rising </a:t>
            </a:r>
            <a:r>
              <a:rPr lang="en-US" i="1" dirty="0" err="1" smtClean="0">
                <a:solidFill>
                  <a:srgbClr val="FF0000"/>
                </a:solidFill>
              </a:rPr>
              <a:t>TgAb</a:t>
            </a:r>
            <a:r>
              <a:rPr lang="en-US" i="1" dirty="0" smtClean="0">
                <a:solidFill>
                  <a:srgbClr val="FF0000"/>
                </a:solidFill>
              </a:rPr>
              <a:t> levels</a:t>
            </a:r>
            <a:endParaRPr lang="en-US" dirty="0"/>
          </a:p>
        </p:txBody>
      </p:sp>
      <p:sp>
        <p:nvSpPr>
          <p:cNvPr id="3" name="Content Placeholder 2"/>
          <p:cNvSpPr>
            <a:spLocks noGrp="1"/>
          </p:cNvSpPr>
          <p:nvPr>
            <p:ph idx="1"/>
          </p:nvPr>
        </p:nvSpPr>
        <p:spPr/>
        <p:txBody>
          <a:bodyPr>
            <a:normAutofit/>
          </a:bodyPr>
          <a:lstStyle/>
          <a:p>
            <a:r>
              <a:rPr lang="en-US" dirty="0" smtClean="0"/>
              <a:t> In these patients ,progressive disease is likely</a:t>
            </a:r>
          </a:p>
          <a:p>
            <a:r>
              <a:rPr lang="en-US" dirty="0" smtClean="0"/>
              <a:t>In addition to the routine cervical ultrasound, other diagnostic procedures, including radioiodine </a:t>
            </a:r>
            <a:r>
              <a:rPr lang="en-US" dirty="0" err="1" smtClean="0"/>
              <a:t>dxWBS</a:t>
            </a:r>
            <a:r>
              <a:rPr lang="en-US" dirty="0" smtClean="0"/>
              <a:t> and, if negative, further imaging methods, should be undertaken</a:t>
            </a:r>
          </a:p>
          <a:p>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838200" y="1828800"/>
            <a:ext cx="5714999"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fontScale="90000"/>
          </a:bodyPr>
          <a:lstStyle/>
          <a:p>
            <a:r>
              <a:rPr lang="en-US" sz="2000" dirty="0" smtClean="0"/>
              <a:t>What type of follow-up is appropriate for patients</a:t>
            </a:r>
            <a:br>
              <a:rPr lang="en-US" sz="2000" dirty="0" smtClean="0"/>
            </a:br>
            <a:r>
              <a:rPr lang="en-US" sz="2000" dirty="0" smtClean="0"/>
              <a:t>with </a:t>
            </a:r>
            <a:r>
              <a:rPr lang="en-US" sz="2000" dirty="0" err="1" smtClean="0"/>
              <a:t>TgAbs</a:t>
            </a:r>
            <a:r>
              <a:rPr lang="en-US" sz="2000" dirty="0" smtClean="0"/>
              <a:t>?</a:t>
            </a:r>
            <a:endParaRPr lang="en-US" sz="2000" dirty="0"/>
          </a:p>
        </p:txBody>
      </p:sp>
      <p:pic>
        <p:nvPicPr>
          <p:cNvPr id="4098" name="Picture 2"/>
          <p:cNvPicPr>
            <a:picLocks noGrp="1" noChangeAspect="1" noChangeArrowheads="1"/>
          </p:cNvPicPr>
          <p:nvPr>
            <p:ph idx="1"/>
          </p:nvPr>
        </p:nvPicPr>
        <p:blipFill>
          <a:blip r:embed="rId2"/>
          <a:srcRect/>
          <a:stretch>
            <a:fillRect/>
          </a:stretch>
        </p:blipFill>
        <p:spPr bwMode="auto">
          <a:xfrm>
            <a:off x="1524000" y="1096280"/>
            <a:ext cx="4648200" cy="57617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0040"/>
            <a:ext cx="7315200" cy="975360"/>
          </a:xfrm>
        </p:spPr>
        <p:txBody>
          <a:bodyPr>
            <a:normAutofit/>
          </a:bodyPr>
          <a:lstStyle/>
          <a:p>
            <a:r>
              <a:rPr lang="en-US" sz="2400" dirty="0" smtClean="0"/>
              <a:t>Major Factors Impacting Decision Making in Radioiodine Remnant Ablation</a:t>
            </a:r>
            <a:endParaRPr lang="en-US" sz="2400" dirty="0"/>
          </a:p>
        </p:txBody>
      </p:sp>
      <p:pic>
        <p:nvPicPr>
          <p:cNvPr id="1026" name="Picture 2"/>
          <p:cNvPicPr>
            <a:picLocks noGrp="1" noChangeAspect="1" noChangeArrowheads="1"/>
          </p:cNvPicPr>
          <p:nvPr>
            <p:ph idx="1"/>
          </p:nvPr>
        </p:nvPicPr>
        <p:blipFill>
          <a:blip r:embed="rId2"/>
          <a:srcRect/>
          <a:stretch>
            <a:fillRect/>
          </a:stretch>
        </p:blipFill>
        <p:spPr bwMode="auto">
          <a:xfrm>
            <a:off x="0" y="1752600"/>
            <a:ext cx="8101013"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sz="3200" dirty="0" smtClean="0"/>
              <a:t>                           </a:t>
            </a:r>
          </a:p>
        </p:txBody>
      </p:sp>
      <p:sp>
        <p:nvSpPr>
          <p:cNvPr id="183299" name="Rectangle 3"/>
          <p:cNvSpPr>
            <a:spLocks noGrp="1" noChangeArrowheads="1"/>
          </p:cNvSpPr>
          <p:nvPr>
            <p:ph idx="1"/>
          </p:nvPr>
        </p:nvSpPr>
        <p:spPr>
          <a:xfrm>
            <a:off x="381000" y="0"/>
            <a:ext cx="7315200" cy="1295400"/>
          </a:xfrm>
        </p:spPr>
        <p:txBody>
          <a:bodyPr>
            <a:normAutofit fontScale="92500" lnSpcReduction="20000"/>
          </a:bodyPr>
          <a:lstStyle/>
          <a:p>
            <a:pPr algn="ctr">
              <a:buFontTx/>
              <a:buNone/>
            </a:pPr>
            <a:r>
              <a:rPr lang="en-US" sz="9600" dirty="0" smtClean="0">
                <a:solidFill>
                  <a:srgbClr val="FFC000"/>
                </a:solidFill>
                <a:latin typeface="Times New Roman" pitchFamily="18" charset="0"/>
              </a:rPr>
              <a:t>Thanks</a:t>
            </a:r>
          </a:p>
        </p:txBody>
      </p:sp>
      <p:sp>
        <p:nvSpPr>
          <p:cNvPr id="8" name="Text Placeholder 7"/>
          <p:cNvSpPr>
            <a:spLocks noGrp="1"/>
          </p:cNvSpPr>
          <p:nvPr>
            <p:ph type="body" sz="half" idx="2"/>
          </p:nvPr>
        </p:nvSpPr>
        <p:spPr>
          <a:xfrm>
            <a:off x="457200" y="3429000"/>
            <a:ext cx="5897880" cy="2895600"/>
          </a:xfrm>
        </p:spPr>
        <p:txBody>
          <a:bodyPr/>
          <a:lstStyle/>
          <a:p>
            <a:endParaRPr lang="en-US" dirty="0"/>
          </a:p>
        </p:txBody>
      </p:sp>
      <p:pic>
        <p:nvPicPr>
          <p:cNvPr id="9" name="Picture 2" descr="bw13"/>
          <p:cNvPicPr>
            <a:picLocks noChangeAspect="1" noChangeArrowheads="1"/>
          </p:cNvPicPr>
          <p:nvPr/>
        </p:nvPicPr>
        <p:blipFill>
          <a:blip r:embed="rId2"/>
          <a:srcRect/>
          <a:stretch>
            <a:fillRect/>
          </a:stretch>
        </p:blipFill>
        <p:spPr bwMode="auto">
          <a:xfrm>
            <a:off x="0" y="990600"/>
            <a:ext cx="9144000" cy="58674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83298"/>
                                        </p:tgtEl>
                                        <p:attrNameLst>
                                          <p:attrName>style.visibility</p:attrName>
                                        </p:attrNameLst>
                                      </p:cBhvr>
                                      <p:to>
                                        <p:strVal val="visible"/>
                                      </p:to>
                                    </p:set>
                                    <p:animEffect transition="in" filter="fade">
                                      <p:cBhvr>
                                        <p:cTn id="7" dur="768" decel="100000"/>
                                        <p:tgtEl>
                                          <p:spTgt spid="183298"/>
                                        </p:tgtEl>
                                      </p:cBhvr>
                                    </p:animEffect>
                                    <p:animScale>
                                      <p:cBhvr>
                                        <p:cTn id="8" dur="768" decel="100000"/>
                                        <p:tgtEl>
                                          <p:spTgt spid="183298"/>
                                        </p:tgtEl>
                                      </p:cBhvr>
                                      <p:from x="10000" y="10000"/>
                                      <p:to x="200000" y="450000"/>
                                    </p:animScale>
                                    <p:animScale>
                                      <p:cBhvr>
                                        <p:cTn id="9" dur="1230" accel="100000" fill="hold">
                                          <p:stCondLst>
                                            <p:cond delay="768"/>
                                          </p:stCondLst>
                                        </p:cTn>
                                        <p:tgtEl>
                                          <p:spTgt spid="183298"/>
                                        </p:tgtEl>
                                      </p:cBhvr>
                                      <p:from x="200000" y="450000"/>
                                      <p:to x="100000" y="100000"/>
                                    </p:animScale>
                                    <p:set>
                                      <p:cBhvr>
                                        <p:cTn id="10" dur="768" fill="hold"/>
                                        <p:tgtEl>
                                          <p:spTgt spid="183298"/>
                                        </p:tgtEl>
                                        <p:attrNameLst>
                                          <p:attrName>ppt_x</p:attrName>
                                        </p:attrNameLst>
                                      </p:cBhvr>
                                      <p:to>
                                        <p:strVal val="(0.5)"/>
                                      </p:to>
                                    </p:set>
                                    <p:anim from="(0.5)" to="(#ppt_x)" calcmode="lin" valueType="num">
                                      <p:cBhvr>
                                        <p:cTn id="11" dur="1230" accel="100000" fill="hold">
                                          <p:stCondLst>
                                            <p:cond delay="768"/>
                                          </p:stCondLst>
                                        </p:cTn>
                                        <p:tgtEl>
                                          <p:spTgt spid="183298"/>
                                        </p:tgtEl>
                                        <p:attrNameLst>
                                          <p:attrName>ppt_x</p:attrName>
                                        </p:attrNameLst>
                                      </p:cBhvr>
                                    </p:anim>
                                    <p:set>
                                      <p:cBhvr>
                                        <p:cTn id="12" dur="768" fill="hold"/>
                                        <p:tgtEl>
                                          <p:spTgt spid="183298"/>
                                        </p:tgtEl>
                                        <p:attrNameLst>
                                          <p:attrName>ppt_y</p:attrName>
                                        </p:attrNameLst>
                                      </p:cBhvr>
                                      <p:to>
                                        <p:strVal val="(#ppt_y+0.4)"/>
                                      </p:to>
                                    </p:set>
                                    <p:anim from="(#ppt_y+0.4)" to="(#ppt_y)" calcmode="lin" valueType="num">
                                      <p:cBhvr>
                                        <p:cTn id="13" dur="1230" accel="100000" fill="hold">
                                          <p:stCondLst>
                                            <p:cond delay="768"/>
                                          </p:stCondLst>
                                        </p:cTn>
                                        <p:tgtEl>
                                          <p:spTgt spid="18329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83299">
                                            <p:txEl>
                                              <p:pRg st="0" end="0"/>
                                            </p:txEl>
                                          </p:spTgt>
                                        </p:tgtEl>
                                        <p:attrNameLst>
                                          <p:attrName>style.visibility</p:attrName>
                                        </p:attrNameLst>
                                      </p:cBhvr>
                                      <p:to>
                                        <p:strVal val="visible"/>
                                      </p:to>
                                    </p:set>
                                    <p:anim calcmode="lin" valueType="num">
                                      <p:cBhvr>
                                        <p:cTn id="18" dur="500" fill="hold"/>
                                        <p:tgtEl>
                                          <p:spTgt spid="18329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8329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832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p:bldP spid="18329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248400"/>
            <a:ext cx="7242048" cy="609600"/>
          </a:xfrm>
        </p:spPr>
        <p:txBody>
          <a:bodyPr>
            <a:normAutofit/>
          </a:bodyPr>
          <a:lstStyle/>
          <a:p>
            <a:r>
              <a:rPr lang="en-US" sz="1400" dirty="0" smtClean="0">
                <a:solidFill>
                  <a:srgbClr val="FF0000"/>
                </a:solidFill>
              </a:rPr>
              <a:t>J </a:t>
            </a:r>
            <a:r>
              <a:rPr lang="en-US" sz="1400" dirty="0" err="1" smtClean="0">
                <a:solidFill>
                  <a:srgbClr val="FF0000"/>
                </a:solidFill>
              </a:rPr>
              <a:t>Clin</a:t>
            </a:r>
            <a:r>
              <a:rPr lang="en-US" sz="1400" dirty="0" smtClean="0">
                <a:solidFill>
                  <a:srgbClr val="FF0000"/>
                </a:solidFill>
              </a:rPr>
              <a:t> </a:t>
            </a:r>
            <a:r>
              <a:rPr lang="en-US" sz="1400" dirty="0" err="1" smtClean="0">
                <a:solidFill>
                  <a:srgbClr val="FF0000"/>
                </a:solidFill>
              </a:rPr>
              <a:t>Endocrinol</a:t>
            </a:r>
            <a:r>
              <a:rPr lang="en-US" sz="1400" dirty="0" smtClean="0">
                <a:solidFill>
                  <a:srgbClr val="FF0000"/>
                </a:solidFill>
              </a:rPr>
              <a:t> </a:t>
            </a:r>
            <a:r>
              <a:rPr lang="en-US" sz="1400" dirty="0" err="1" smtClean="0">
                <a:solidFill>
                  <a:srgbClr val="FF0000"/>
                </a:solidFill>
              </a:rPr>
              <a:t>Metab</a:t>
            </a:r>
            <a:r>
              <a:rPr lang="en-US" sz="1400" dirty="0" smtClean="0">
                <a:solidFill>
                  <a:srgbClr val="FF0000"/>
                </a:solidFill>
              </a:rPr>
              <a:t>. 10. 2013</a:t>
            </a:r>
            <a:endParaRPr lang="en-US" sz="1400" dirty="0">
              <a:solidFill>
                <a:srgbClr val="FF0000"/>
              </a:solidFill>
            </a:endParaRPr>
          </a:p>
        </p:txBody>
      </p:sp>
      <p:pic>
        <p:nvPicPr>
          <p:cNvPr id="5122" name="Picture 2"/>
          <p:cNvPicPr>
            <a:picLocks noGrp="1" noChangeAspect="1" noChangeArrowheads="1"/>
          </p:cNvPicPr>
          <p:nvPr>
            <p:ph idx="4294967295"/>
          </p:nvPr>
        </p:nvPicPr>
        <p:blipFill>
          <a:blip r:embed="rId2"/>
          <a:srcRect/>
          <a:stretch>
            <a:fillRect/>
          </a:stretch>
        </p:blipFill>
        <p:spPr bwMode="auto">
          <a:xfrm>
            <a:off x="0" y="152400"/>
            <a:ext cx="7924800"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r>
              <a:rPr lang="en-US" dirty="0" smtClean="0">
                <a:solidFill>
                  <a:srgbClr val="FF0000"/>
                </a:solidFill>
              </a:rPr>
              <a:t>The purpose</a:t>
            </a:r>
            <a:r>
              <a:rPr lang="en-US" dirty="0" smtClean="0"/>
              <a:t>: to determine diagnostic performance of </a:t>
            </a:r>
            <a:r>
              <a:rPr lang="en-US" dirty="0" err="1" smtClean="0"/>
              <a:t>hsTg</a:t>
            </a:r>
            <a:r>
              <a:rPr lang="en-US" dirty="0" smtClean="0"/>
              <a:t> assays in the follow-up of DTC patients and demonstrate whether and when basal </a:t>
            </a:r>
            <a:r>
              <a:rPr lang="en-US" dirty="0" err="1" smtClean="0"/>
              <a:t>hsTg</a:t>
            </a:r>
            <a:r>
              <a:rPr lang="en-US" dirty="0" smtClean="0"/>
              <a:t> measurement could</a:t>
            </a:r>
          </a:p>
          <a:p>
            <a:pPr>
              <a:buNone/>
            </a:pPr>
            <a:r>
              <a:rPr lang="en-US" dirty="0" smtClean="0"/>
              <a:t>   replace stimulated </a:t>
            </a:r>
            <a:r>
              <a:rPr lang="en-US" dirty="0" err="1" smtClean="0"/>
              <a:t>Tg</a:t>
            </a:r>
            <a:r>
              <a:rPr lang="en-US" dirty="0" smtClean="0"/>
              <a:t> measurement in the follow-up of DTC patients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FS: the concentration that results in an </a:t>
            </a:r>
            <a:r>
              <a:rPr lang="en-US" dirty="0" err="1" smtClean="0"/>
              <a:t>interassay</a:t>
            </a:r>
            <a:r>
              <a:rPr lang="en-US" dirty="0" smtClean="0"/>
              <a:t> </a:t>
            </a:r>
            <a:r>
              <a:rPr lang="en-US" dirty="0" err="1" smtClean="0"/>
              <a:t>coefficientof</a:t>
            </a:r>
            <a:r>
              <a:rPr lang="en-US" dirty="0" smtClean="0"/>
              <a:t> variation (CV) 20%</a:t>
            </a:r>
          </a:p>
          <a:p>
            <a:r>
              <a:rPr lang="en-US" dirty="0" smtClean="0"/>
              <a:t>Two different cut-off values for positivity of serum stimulated </a:t>
            </a:r>
            <a:r>
              <a:rPr lang="en-US" dirty="0" err="1" smtClean="0"/>
              <a:t>Tg</a:t>
            </a:r>
            <a:r>
              <a:rPr lang="en-US" dirty="0" smtClean="0"/>
              <a:t> measurement ,was considered</a:t>
            </a:r>
          </a:p>
          <a:p>
            <a:r>
              <a:rPr lang="en-US" dirty="0" smtClean="0"/>
              <a:t>True positive: a basal </a:t>
            </a:r>
            <a:r>
              <a:rPr lang="en-US" dirty="0" err="1" smtClean="0"/>
              <a:t>hsTg</a:t>
            </a:r>
            <a:r>
              <a:rPr lang="en-US" dirty="0" smtClean="0"/>
              <a:t> level ≥ 0.1 </a:t>
            </a:r>
            <a:r>
              <a:rPr lang="en-US" dirty="0" err="1" smtClean="0"/>
              <a:t>ng</a:t>
            </a:r>
            <a:r>
              <a:rPr lang="en-US" dirty="0" smtClean="0"/>
              <a:t>/ml in a DTC patient with a positive stimulated </a:t>
            </a:r>
            <a:r>
              <a:rPr lang="en-US" dirty="0" err="1" smtClean="0"/>
              <a:t>Tg</a:t>
            </a:r>
            <a:r>
              <a:rPr lang="en-US" dirty="0" smtClean="0"/>
              <a:t> </a:t>
            </a:r>
          </a:p>
          <a:p>
            <a:r>
              <a:rPr lang="en-US" dirty="0" smtClean="0"/>
              <a:t>True negative: a basal </a:t>
            </a:r>
            <a:r>
              <a:rPr lang="en-US" dirty="0" err="1" smtClean="0"/>
              <a:t>hsTg</a:t>
            </a:r>
            <a:r>
              <a:rPr lang="en-US" dirty="0" smtClean="0"/>
              <a:t> level&lt; 0.1 </a:t>
            </a:r>
            <a:r>
              <a:rPr lang="en-US" dirty="0" err="1" smtClean="0"/>
              <a:t>ng</a:t>
            </a:r>
            <a:r>
              <a:rPr lang="en-US" dirty="0" smtClean="0"/>
              <a:t>/ml in a DTC patient with a negative stimulated </a:t>
            </a:r>
            <a:r>
              <a:rPr lang="en-US" dirty="0" err="1" smtClean="0"/>
              <a:t>Tg</a:t>
            </a:r>
            <a:endParaRPr lang="en-US" dirty="0" smtClean="0"/>
          </a:p>
          <a:p>
            <a:r>
              <a:rPr lang="en-US" dirty="0" smtClean="0"/>
              <a:t>false positive: a basal </a:t>
            </a:r>
            <a:r>
              <a:rPr lang="en-US" dirty="0" err="1" smtClean="0"/>
              <a:t>hsTg</a:t>
            </a:r>
            <a:r>
              <a:rPr lang="en-US" dirty="0" smtClean="0"/>
              <a:t> assay≥  0.1 in a DTC patient with a negative stimulated </a:t>
            </a:r>
            <a:r>
              <a:rPr lang="en-US" dirty="0" err="1" smtClean="0"/>
              <a:t>Tg</a:t>
            </a:r>
            <a:endParaRPr lang="en-US" dirty="0" smtClean="0"/>
          </a:p>
          <a:p>
            <a:r>
              <a:rPr lang="en-US" dirty="0" smtClean="0"/>
              <a:t>false negative: a basal </a:t>
            </a:r>
            <a:r>
              <a:rPr lang="en-US" dirty="0" err="1" smtClean="0"/>
              <a:t>hsTg</a:t>
            </a:r>
            <a:r>
              <a:rPr lang="en-US" dirty="0" smtClean="0"/>
              <a:t> assay&lt;  0.1 in a DTC patient with a positive stimulated </a:t>
            </a:r>
            <a:r>
              <a:rPr lang="en-US" dirty="0" err="1" smtClean="0"/>
              <a:t>Tg</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457200" y="2066948"/>
            <a:ext cx="7239000" cy="3932191"/>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152400" y="304800"/>
            <a:ext cx="7924800" cy="106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457200" y="2186885"/>
            <a:ext cx="7239000" cy="369231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57201" y="304800"/>
            <a:ext cx="7543800" cy="1102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Basal </a:t>
            </a:r>
            <a:r>
              <a:rPr lang="en-US" b="1" dirty="0" err="1" smtClean="0"/>
              <a:t>hsTg</a:t>
            </a:r>
            <a:r>
              <a:rPr lang="en-US" b="1" dirty="0" smtClean="0"/>
              <a:t> measurement has a very high NPV but an insufficient PPV for monitoring</a:t>
            </a:r>
          </a:p>
          <a:p>
            <a:pPr>
              <a:buNone/>
            </a:pPr>
            <a:r>
              <a:rPr lang="en-US" b="1" dirty="0" smtClean="0"/>
              <a:t>   DTC patients</a:t>
            </a:r>
          </a:p>
          <a:p>
            <a:pPr>
              <a:buFont typeface="Wingdings" pitchFamily="2" charset="2"/>
              <a:buChar char="v"/>
            </a:pPr>
            <a:r>
              <a:rPr lang="en-US" b="1" dirty="0" smtClean="0"/>
              <a:t> Therefore, a </a:t>
            </a:r>
            <a:r>
              <a:rPr lang="en-US" b="1" dirty="0" err="1" smtClean="0"/>
              <a:t>Tg</a:t>
            </a:r>
            <a:r>
              <a:rPr lang="en-US" b="1" dirty="0" smtClean="0"/>
              <a:t> stimulation test can be avoided in patients with an undetectable basal </a:t>
            </a:r>
            <a:r>
              <a:rPr lang="en-US" b="1" dirty="0" err="1" smtClean="0"/>
              <a:t>hsTg</a:t>
            </a:r>
            <a:r>
              <a:rPr lang="en-US" b="1" dirty="0" smtClean="0"/>
              <a:t> whereas a stimulated </a:t>
            </a:r>
            <a:r>
              <a:rPr lang="en-US" b="1" dirty="0" err="1" smtClean="0"/>
              <a:t>Tg</a:t>
            </a:r>
            <a:r>
              <a:rPr lang="en-US" b="1" dirty="0" smtClean="0"/>
              <a:t> measurement should be considered when </a:t>
            </a:r>
            <a:r>
              <a:rPr lang="en-US" b="1" dirty="0" err="1" smtClean="0"/>
              <a:t>hsTg</a:t>
            </a:r>
            <a:r>
              <a:rPr lang="en-US" b="1" dirty="0" smtClean="0"/>
              <a:t> levels are Detectable</a:t>
            </a:r>
          </a:p>
          <a:p>
            <a:pPr>
              <a:buNone/>
            </a:pPr>
            <a:endParaRPr lang="en-US" b="1" dirty="0" smtClean="0"/>
          </a:p>
          <a:p>
            <a:pPr>
              <a:buNone/>
            </a:pPr>
            <a:r>
              <a:rPr lang="en-US" b="1" dirty="0"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recommendATION</a:t>
            </a:r>
            <a:endParaRPr lang="en-US" dirty="0"/>
          </a:p>
        </p:txBody>
      </p:sp>
      <p:sp>
        <p:nvSpPr>
          <p:cNvPr id="3" name="Content Placeholder 2"/>
          <p:cNvSpPr>
            <a:spLocks noGrp="1"/>
          </p:cNvSpPr>
          <p:nvPr>
            <p:ph idx="1"/>
          </p:nvPr>
        </p:nvSpPr>
        <p:spPr/>
        <p:txBody>
          <a:bodyPr/>
          <a:lstStyle/>
          <a:p>
            <a:r>
              <a:rPr lang="en-US" dirty="0" smtClean="0"/>
              <a:t>RAI ablation is recommended for selected patients with 1- to 4-cm thyroid cancers confined to the thyroid, who have documented lymph node metastases, or other higher risk features when the combination of age, tumor size, lymph node status, and individual histology predicts an intermediate to high risk of recurrence or death from thyroid</a:t>
            </a:r>
          </a:p>
          <a:p>
            <a:endParaRPr lang="en-US" dirty="0" smtClean="0"/>
          </a:p>
          <a:p>
            <a:r>
              <a:rPr lang="en-US" sz="1400" dirty="0" smtClean="0">
                <a:solidFill>
                  <a:srgbClr val="FF0000"/>
                </a:solidFill>
              </a:rPr>
              <a:t>Thyroid. 19(11):1167-214, 2009</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B0F0"/>
                </a:solidFill>
              </a:rPr>
              <a:t>remnant ablation</a:t>
            </a:r>
            <a:endParaRPr lang="en-US" dirty="0"/>
          </a:p>
        </p:txBody>
      </p:sp>
      <p:sp>
        <p:nvSpPr>
          <p:cNvPr id="3" name="Content Placeholder 2"/>
          <p:cNvSpPr>
            <a:spLocks noGrp="1"/>
          </p:cNvSpPr>
          <p:nvPr>
            <p:ph idx="1"/>
          </p:nvPr>
        </p:nvSpPr>
        <p:spPr>
          <a:xfrm>
            <a:off x="457200" y="1524000"/>
            <a:ext cx="7239000" cy="4846320"/>
          </a:xfrm>
        </p:spPr>
        <p:txBody>
          <a:bodyPr>
            <a:normAutofit/>
          </a:bodyPr>
          <a:lstStyle/>
          <a:p>
            <a:r>
              <a:rPr lang="en-US" dirty="0" smtClean="0"/>
              <a:t>When the primary tumor is confined to the thyroid, is between 1 and 4 cm, and lacks other risk factors (worrisome histological subtypes, </a:t>
            </a:r>
            <a:r>
              <a:rPr lang="en-US" dirty="0" err="1" smtClean="0"/>
              <a:t>intrathyroidal</a:t>
            </a:r>
            <a:r>
              <a:rPr lang="en-US" dirty="0" smtClean="0"/>
              <a:t> vascular invasion, multifocal disease), patients are considered to be at low risk of death or recurrence</a:t>
            </a:r>
          </a:p>
          <a:p>
            <a:pPr>
              <a:buNone/>
            </a:pPr>
            <a:r>
              <a:rPr lang="en-US" dirty="0" smtClean="0"/>
              <a:t>    </a:t>
            </a:r>
          </a:p>
          <a:p>
            <a:pPr>
              <a:buFont typeface="Wingdings" pitchFamily="2" charset="2"/>
              <a:buChar char="v"/>
            </a:pPr>
            <a:r>
              <a:rPr lang="en-US" dirty="0" smtClean="0"/>
              <a:t>For these patients, RAI ablation is still controversial because of conflicting data concerning the benefit of the risk of recurrence</a:t>
            </a:r>
          </a:p>
          <a:p>
            <a:pPr>
              <a:buFont typeface="Wingdings" pitchFamily="2" charset="2"/>
              <a:buChar char="v"/>
            </a:pPr>
            <a:endParaRPr lang="en-US" dirty="0" smtClean="0"/>
          </a:p>
          <a:p>
            <a:pPr>
              <a:buFont typeface="Wingdings" pitchFamily="2" charset="2"/>
              <a:buChar char="v"/>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52400" y="304801"/>
            <a:ext cx="7673817" cy="3021932"/>
          </a:xfrm>
          <a:prstGeom prst="rect">
            <a:avLst/>
          </a:prstGeom>
          <a:noFill/>
          <a:ln w="9525">
            <a:noFill/>
            <a:miter lim="800000"/>
            <a:headEnd/>
            <a:tailEnd/>
          </a:ln>
          <a:effectLst/>
        </p:spPr>
      </p:pic>
      <p:sp>
        <p:nvSpPr>
          <p:cNvPr id="6" name="Title 5"/>
          <p:cNvSpPr>
            <a:spLocks noGrp="1"/>
          </p:cNvSpPr>
          <p:nvPr>
            <p:ph type="title"/>
          </p:nvPr>
        </p:nvSpPr>
        <p:spPr>
          <a:xfrm>
            <a:off x="304800" y="6324600"/>
            <a:ext cx="7394448" cy="533400"/>
          </a:xfrm>
        </p:spPr>
        <p:txBody>
          <a:bodyPr>
            <a:normAutofit/>
          </a:bodyPr>
          <a:lstStyle/>
          <a:p>
            <a:r>
              <a:rPr lang="it-IT" sz="1400" i="1" dirty="0" smtClean="0">
                <a:solidFill>
                  <a:srgbClr val="FF0000"/>
                </a:solidFill>
              </a:rPr>
              <a:t>J Clin Endocrinol Metab 97:</a:t>
            </a:r>
            <a:r>
              <a:rPr lang="en-US" sz="1400" dirty="0" smtClean="0">
                <a:solidFill>
                  <a:srgbClr val="FF0000"/>
                </a:solidFill>
              </a:rPr>
              <a:t>1526–1535, 2012</a:t>
            </a:r>
            <a:endParaRPr lang="en-US" sz="1400" dirty="0">
              <a:solidFill>
                <a:srgbClr val="FF0000"/>
              </a:solidFill>
            </a:endParaRPr>
          </a:p>
        </p:txBody>
      </p:sp>
      <p:pic>
        <p:nvPicPr>
          <p:cNvPr id="1027" name="Picture 3"/>
          <p:cNvPicPr>
            <a:picLocks noChangeAspect="1" noChangeArrowheads="1"/>
          </p:cNvPicPr>
          <p:nvPr/>
        </p:nvPicPr>
        <p:blipFill>
          <a:blip r:embed="rId4"/>
          <a:srcRect/>
          <a:stretch>
            <a:fillRect/>
          </a:stretch>
        </p:blipFill>
        <p:spPr bwMode="auto">
          <a:xfrm>
            <a:off x="304800" y="3505200"/>
            <a:ext cx="7772400"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20040"/>
            <a:ext cx="7315200" cy="670560"/>
          </a:xfrm>
        </p:spPr>
        <p:txBody>
          <a:bodyPr>
            <a:normAutofit/>
          </a:bodyPr>
          <a:lstStyle/>
          <a:p>
            <a:r>
              <a:rPr lang="en-US" sz="2000" dirty="0" smtClean="0">
                <a:solidFill>
                  <a:srgbClr val="FF0000"/>
                </a:solidFill>
              </a:rPr>
              <a:t>Patient characteristics according to RAI</a:t>
            </a:r>
            <a:endParaRPr lang="en-US" sz="2000" dirty="0">
              <a:solidFill>
                <a:srgbClr val="FF0000"/>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152400" y="1600200"/>
            <a:ext cx="777240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04800" y="381000"/>
            <a:ext cx="7467600"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2192</TotalTime>
  <Words>1445</Words>
  <Application>Microsoft Office PowerPoint</Application>
  <PresentationFormat>On-screen Show (4:3)</PresentationFormat>
  <Paragraphs>182</Paragraphs>
  <Slides>46</Slides>
  <Notes>1</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Opulent</vt:lpstr>
      <vt:lpstr>Office Theme</vt:lpstr>
      <vt:lpstr>Slide 1</vt:lpstr>
      <vt:lpstr>POSTOPERATIVE MANAGEMENT Of DTC</vt:lpstr>
      <vt:lpstr>Agenda</vt:lpstr>
      <vt:lpstr>Major Factors Impacting Decision Making in Radioiodine Remnant Ablation</vt:lpstr>
      <vt:lpstr>recommendATION</vt:lpstr>
      <vt:lpstr>remnant ablation</vt:lpstr>
      <vt:lpstr>J Clin Endocrinol Metab 97:1526–1535, 2012</vt:lpstr>
      <vt:lpstr>Patient characteristics according to RAI</vt:lpstr>
      <vt:lpstr>Slide 9</vt:lpstr>
      <vt:lpstr>Slide 10</vt:lpstr>
      <vt:lpstr>Conclusion</vt:lpstr>
      <vt:lpstr>TSH suppression therapy</vt:lpstr>
      <vt:lpstr>RECOMMENDATION</vt:lpstr>
      <vt:lpstr>long-term management</vt:lpstr>
      <vt:lpstr>Variables influencing the serum- Tg concentrations in DTC</vt:lpstr>
      <vt:lpstr>Variables influencing the serum- Tg concentrations in DTC</vt:lpstr>
      <vt:lpstr>Serum Thyroglobulin  Measurements </vt:lpstr>
      <vt:lpstr>Serum Thyroglobulin  Measurements</vt:lpstr>
      <vt:lpstr>RECOMMENDATION</vt:lpstr>
      <vt:lpstr>Recommendation</vt:lpstr>
      <vt:lpstr>ALGORITHM for MANAGEMENT of DTC 6 TO 12 MONTHS after REMNANT ABLATION</vt:lpstr>
      <vt:lpstr>Implication of TgAb positivity in patients with DTC </vt:lpstr>
      <vt:lpstr>J Clin Endocrinol Metab.19,2011</vt:lpstr>
      <vt:lpstr>Slide 24</vt:lpstr>
      <vt:lpstr>How to define a ‘‘positive’’ TgAb level in DTC patients?</vt:lpstr>
      <vt:lpstr>How to define a ‘‘positive’’ TgAb level in DTC patients?</vt:lpstr>
      <vt:lpstr>How to define a ‘‘positive’’ TgAb level in DTC patients?</vt:lpstr>
      <vt:lpstr>Slide 28</vt:lpstr>
      <vt:lpstr>Recommendations</vt:lpstr>
      <vt:lpstr>When should serum TgAb levels be measured?</vt:lpstr>
      <vt:lpstr>Can serum TgAb levels be used as a surrogate tumor marker?</vt:lpstr>
      <vt:lpstr>Can serum TgAb levels be used as a surrogate tumor marker?</vt:lpstr>
      <vt:lpstr>Recommendation</vt:lpstr>
      <vt:lpstr>What type of follow-up is appropriate for patients with TgAbs?  </vt:lpstr>
      <vt:lpstr>Decreasing TgAb levels</vt:lpstr>
      <vt:lpstr>Unchanged TgAb levels</vt:lpstr>
      <vt:lpstr>Rising TgAb levels</vt:lpstr>
      <vt:lpstr>RECOMMENDATIONS</vt:lpstr>
      <vt:lpstr>What type of follow-up is appropriate for patients with TgAbs?</vt:lpstr>
      <vt:lpstr>                           </vt:lpstr>
      <vt:lpstr>J Clin Endocrinol Metab. 10. 2013</vt:lpstr>
      <vt:lpstr>Slide 42</vt:lpstr>
      <vt:lpstr>definitions</vt:lpstr>
      <vt:lpstr>Slide 44</vt:lpstr>
      <vt:lpstr>Slide 45</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POSTOPERATIVE MANAGEMENT Of DTC</dc:title>
  <dc:creator>dr.ehsani</dc:creator>
  <cp:lastModifiedBy>dr.ehsani</cp:lastModifiedBy>
  <cp:revision>274</cp:revision>
  <dcterms:created xsi:type="dcterms:W3CDTF">2014-02-25T05:07:44Z</dcterms:created>
  <dcterms:modified xsi:type="dcterms:W3CDTF">2014-06-10T11:26:07Z</dcterms:modified>
</cp:coreProperties>
</file>