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61" r:id="rId3"/>
    <p:sldId id="262" r:id="rId4"/>
    <p:sldId id="291" r:id="rId5"/>
    <p:sldId id="295" r:id="rId6"/>
    <p:sldId id="267" r:id="rId7"/>
    <p:sldId id="268" r:id="rId8"/>
    <p:sldId id="257" r:id="rId9"/>
    <p:sldId id="258" r:id="rId10"/>
    <p:sldId id="286" r:id="rId11"/>
    <p:sldId id="287" r:id="rId12"/>
    <p:sldId id="259" r:id="rId13"/>
    <p:sldId id="288" r:id="rId14"/>
    <p:sldId id="289" r:id="rId15"/>
    <p:sldId id="269" r:id="rId16"/>
    <p:sldId id="274" r:id="rId17"/>
    <p:sldId id="266" r:id="rId18"/>
    <p:sldId id="276" r:id="rId19"/>
    <p:sldId id="277" r:id="rId20"/>
    <p:sldId id="273" r:id="rId21"/>
    <p:sldId id="278" r:id="rId22"/>
    <p:sldId id="282" r:id="rId23"/>
    <p:sldId id="279" r:id="rId24"/>
    <p:sldId id="275" r:id="rId25"/>
    <p:sldId id="280" r:id="rId26"/>
    <p:sldId id="290" r:id="rId27"/>
    <p:sldId id="260" r:id="rId28"/>
    <p:sldId id="285" r:id="rId29"/>
    <p:sldId id="284" r:id="rId30"/>
    <p:sldId id="293" r:id="rId31"/>
    <p:sldId id="271" r:id="rId32"/>
    <p:sldId id="272" r:id="rId33"/>
    <p:sldId id="270" r:id="rId34"/>
    <p:sldId id="283" r:id="rId35"/>
    <p:sldId id="294" r:id="rId36"/>
    <p:sldId id="292" r:id="rId37"/>
    <p:sldId id="26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>
        <p:scale>
          <a:sx n="80" d="100"/>
          <a:sy n="80" d="100"/>
        </p:scale>
        <p:origin x="-840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4EBEB-692D-47CA-A54B-68A91BA778C3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6BBDB-A1BF-4189-9600-83131A14CA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Historically, metformin had been considered absolutely contraindicated in patients with HF due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concerns about lactic acidosis.9 However, both the US Food and Drug Administration (</a:t>
            </a:r>
            <a:r>
              <a:rPr lang="en-US" sz="1200" kern="1200" baseline="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2006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Health Canada (2010) have removed the absolute HF contraindication from metformin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(although strong warnings persist) 9, 10 in response to observational studies and clinical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experience suggesting that the risk of metformin-associated lactic acidosis is minimal and similar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that of other diabetes drugs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6BBDB-A1BF-4189-9600-83131A14CA06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C8BCE-C950-4BC7-84B0-494AE5BE7DBD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2386-C328-4AB6-AB5F-862F279F3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C8BCE-C950-4BC7-84B0-494AE5BE7DBD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2386-C328-4AB6-AB5F-862F279F3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C8BCE-C950-4BC7-84B0-494AE5BE7DBD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2386-C328-4AB6-AB5F-862F279F3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C8BCE-C950-4BC7-84B0-494AE5BE7DBD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2386-C328-4AB6-AB5F-862F279F3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C8BCE-C950-4BC7-84B0-494AE5BE7DBD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2386-C328-4AB6-AB5F-862F279F3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C8BCE-C950-4BC7-84B0-494AE5BE7DBD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2386-C328-4AB6-AB5F-862F279F3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C8BCE-C950-4BC7-84B0-494AE5BE7DBD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2386-C328-4AB6-AB5F-862F279F3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C8BCE-C950-4BC7-84B0-494AE5BE7DBD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2386-C328-4AB6-AB5F-862F279F3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C8BCE-C950-4BC7-84B0-494AE5BE7DBD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2386-C328-4AB6-AB5F-862F279F3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C8BCE-C950-4BC7-84B0-494AE5BE7DBD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2386-C328-4AB6-AB5F-862F279F3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C8BCE-C950-4BC7-84B0-494AE5BE7DBD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2386-C328-4AB6-AB5F-862F279F3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C8BCE-C950-4BC7-84B0-494AE5BE7DBD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12386-C328-4AB6-AB5F-862F279F3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1857364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 presentation</a:t>
            </a:r>
            <a:endParaRPr lang="en-US" sz="6600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4500570"/>
            <a:ext cx="6400800" cy="1752600"/>
          </a:xfrm>
        </p:spPr>
        <p:txBody>
          <a:bodyPr/>
          <a:lstStyle/>
          <a:p>
            <a:pPr lvl="0"/>
            <a:r>
              <a:rPr lang="en-US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MALBOOSBAF, Ramin. MD.</a:t>
            </a:r>
          </a:p>
          <a:p>
            <a:pPr lvl="0"/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 JAN 2017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Case 2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dirty="0" smtClean="0"/>
              <a:t>What is your recommendation?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Increase dose of </a:t>
            </a:r>
            <a:r>
              <a:rPr lang="en-US" dirty="0" smtClean="0">
                <a:solidFill>
                  <a:srgbClr val="FF0000"/>
                </a:solidFill>
              </a:rPr>
              <a:t>Metformin</a:t>
            </a:r>
            <a:r>
              <a:rPr lang="en-US" dirty="0" smtClean="0"/>
              <a:t> to 1500mg/d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Add </a:t>
            </a:r>
            <a:r>
              <a:rPr lang="en-US" dirty="0" smtClean="0">
                <a:solidFill>
                  <a:srgbClr val="FF0000"/>
                </a:solidFill>
              </a:rPr>
              <a:t>sulfonylurea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Add </a:t>
            </a:r>
            <a:r>
              <a:rPr lang="en-US" dirty="0" err="1" smtClean="0">
                <a:solidFill>
                  <a:srgbClr val="FF0000"/>
                </a:solidFill>
              </a:rPr>
              <a:t>Sitagliptin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Add </a:t>
            </a:r>
            <a:r>
              <a:rPr lang="en-US" dirty="0" err="1" smtClean="0">
                <a:solidFill>
                  <a:srgbClr val="FF0000"/>
                </a:solidFill>
              </a:rPr>
              <a:t>Liraglutide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Add </a:t>
            </a:r>
            <a:r>
              <a:rPr lang="en-US" dirty="0" smtClean="0">
                <a:solidFill>
                  <a:srgbClr val="FF0000"/>
                </a:solidFill>
              </a:rPr>
              <a:t>Basal </a:t>
            </a:r>
            <a:r>
              <a:rPr lang="en-US" dirty="0" smtClean="0">
                <a:solidFill>
                  <a:srgbClr val="FF0000"/>
                </a:solidFill>
              </a:rPr>
              <a:t>Insulin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Increase dose of </a:t>
            </a:r>
            <a:r>
              <a:rPr lang="en-US" dirty="0" smtClean="0">
                <a:solidFill>
                  <a:srgbClr val="FF0000"/>
                </a:solidFill>
              </a:rPr>
              <a:t>Metformin</a:t>
            </a:r>
            <a:r>
              <a:rPr lang="en-US" dirty="0" smtClean="0"/>
              <a:t> to 1500mg/d</a:t>
            </a:r>
          </a:p>
          <a:p>
            <a:pPr>
              <a:buNone/>
            </a:pPr>
            <a:r>
              <a:rPr lang="en-US" dirty="0" smtClean="0"/>
              <a:t>    &amp; Add </a:t>
            </a:r>
            <a:r>
              <a:rPr lang="en-US" dirty="0" smtClean="0">
                <a:solidFill>
                  <a:srgbClr val="FF0000"/>
                </a:solidFill>
              </a:rPr>
              <a:t>sulfonylurea</a:t>
            </a:r>
          </a:p>
          <a:p>
            <a:pPr>
              <a:buNone/>
            </a:pPr>
            <a:endParaRPr lang="en-US" dirty="0" smtClean="0"/>
          </a:p>
          <a:p>
            <a:pPr>
              <a:buFont typeface="+mj-lt"/>
              <a:buAutoNum type="arabicPeriod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+mj-lt"/>
              <a:buAutoNum type="arabicPeriod"/>
            </a:pPr>
            <a:endParaRPr lang="en-US" sz="1800" dirty="0" smtClean="0"/>
          </a:p>
          <a:p>
            <a:pPr>
              <a:buFont typeface="+mj-lt"/>
              <a:buAutoNum type="arabicPeriod"/>
            </a:pPr>
            <a:endParaRPr lang="en-US" sz="1800" dirty="0" smtClean="0"/>
          </a:p>
          <a:p>
            <a:pPr>
              <a:buNone/>
            </a:pPr>
            <a:endParaRPr lang="en-US" sz="2800" b="1" dirty="0" smtClean="0"/>
          </a:p>
        </p:txBody>
      </p:sp>
      <p:sp>
        <p:nvSpPr>
          <p:cNvPr id="9" name="Rectangle 8"/>
          <p:cNvSpPr/>
          <p:nvPr/>
        </p:nvSpPr>
        <p:spPr>
          <a:xfrm>
            <a:off x="6500826" y="642918"/>
            <a:ext cx="2143140" cy="100013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800" b="1" dirty="0" smtClean="0">
                <a:solidFill>
                  <a:srgbClr val="FF0000"/>
                </a:solidFill>
              </a:rPr>
              <a:t>آقای محمد. ر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Case 2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R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Tab ASA 80 mg/d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Tab </a:t>
            </a:r>
            <a:r>
              <a:rPr lang="en-US" dirty="0" err="1" smtClean="0"/>
              <a:t>Atorvastatin</a:t>
            </a:r>
            <a:r>
              <a:rPr lang="en-US" dirty="0" smtClean="0"/>
              <a:t> 10 mg/d</a:t>
            </a:r>
          </a:p>
          <a:p>
            <a:pPr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Tab Metformin 1500 mg/d</a:t>
            </a:r>
          </a:p>
          <a:p>
            <a:pPr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Tab </a:t>
            </a:r>
            <a:r>
              <a:rPr lang="en-US" dirty="0" err="1" smtClean="0">
                <a:solidFill>
                  <a:srgbClr val="FF0000"/>
                </a:solidFill>
              </a:rPr>
              <a:t>Gliclazide</a:t>
            </a:r>
            <a:r>
              <a:rPr lang="en-US" dirty="0" smtClean="0">
                <a:solidFill>
                  <a:srgbClr val="FF0000"/>
                </a:solidFill>
              </a:rPr>
              <a:t> MR 30 mg/d</a:t>
            </a:r>
          </a:p>
          <a:p>
            <a:pPr>
              <a:buFont typeface="+mj-lt"/>
              <a:buAutoNum type="arabicPeriod"/>
            </a:pPr>
            <a:endParaRPr lang="en-US" sz="1800" dirty="0" smtClean="0"/>
          </a:p>
          <a:p>
            <a:pPr>
              <a:buNone/>
            </a:pPr>
            <a:endParaRPr lang="en-US" sz="3600" dirty="0" smtClean="0"/>
          </a:p>
          <a:p>
            <a:pPr>
              <a:buFont typeface="+mj-lt"/>
              <a:buAutoNum type="arabicPeriod"/>
            </a:pPr>
            <a:endParaRPr lang="en-US" sz="1800" dirty="0" smtClean="0"/>
          </a:p>
          <a:p>
            <a:pPr>
              <a:buNone/>
            </a:pPr>
            <a:endParaRPr lang="en-US" sz="2800" b="1" dirty="0" smtClean="0"/>
          </a:p>
        </p:txBody>
      </p:sp>
      <p:sp>
        <p:nvSpPr>
          <p:cNvPr id="9" name="Rectangle 8"/>
          <p:cNvSpPr/>
          <p:nvPr/>
        </p:nvSpPr>
        <p:spPr>
          <a:xfrm>
            <a:off x="6429388" y="1571612"/>
            <a:ext cx="2143140" cy="100013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800" b="1" dirty="0" smtClean="0">
                <a:solidFill>
                  <a:srgbClr val="FF0000"/>
                </a:solidFill>
              </a:rPr>
              <a:t>آقای محمد. ر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-660000" flipV="1">
            <a:off x="643018" y="1928791"/>
            <a:ext cx="180000" cy="14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Case 3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84y/o ,Man, </a:t>
            </a:r>
            <a:r>
              <a:rPr lang="en-US" sz="2400" dirty="0" smtClean="0">
                <a:solidFill>
                  <a:srgbClr val="0070C0"/>
                </a:solidFill>
              </a:rPr>
              <a:t>DM from 6 Months ago</a:t>
            </a:r>
            <a:endParaRPr lang="en-US" sz="2400" b="1" u="sng" dirty="0" smtClean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Referred by Nephrologist                  </a:t>
            </a:r>
            <a:r>
              <a:rPr lang="fa-IR" sz="2400" dirty="0" smtClean="0">
                <a:solidFill>
                  <a:srgbClr val="FF0000"/>
                </a:solidFill>
              </a:rPr>
              <a:t> </a:t>
            </a:r>
            <a:r>
              <a:rPr lang="fa-IR" sz="2400" b="1" dirty="0" smtClean="0">
                <a:solidFill>
                  <a:srgbClr val="FF0000"/>
                </a:solidFill>
              </a:rPr>
              <a:t>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PH: HTN(+)   IHD(-) </a:t>
            </a:r>
          </a:p>
          <a:p>
            <a:r>
              <a:rPr lang="en-US" sz="2400" dirty="0" smtClean="0"/>
              <a:t>Retinopathy(-)      </a:t>
            </a:r>
            <a:r>
              <a:rPr lang="en-US" sz="2400" dirty="0" smtClean="0">
                <a:solidFill>
                  <a:srgbClr val="FF0000"/>
                </a:solidFill>
              </a:rPr>
              <a:t>Nephropathy(+) </a:t>
            </a:r>
          </a:p>
          <a:p>
            <a:r>
              <a:rPr lang="en-US" sz="2400" dirty="0" smtClean="0"/>
              <a:t>HH: Smoking(-)</a:t>
            </a:r>
          </a:p>
          <a:p>
            <a:r>
              <a:rPr lang="en-US" sz="2400" dirty="0" smtClean="0"/>
              <a:t>W: 70Kg,  H: 168Cm, BMI: 24.8,  BP: 130/70</a:t>
            </a:r>
          </a:p>
          <a:p>
            <a:r>
              <a:rPr lang="en-US" sz="2400" u="sng" dirty="0" smtClean="0">
                <a:solidFill>
                  <a:srgbClr val="C00000"/>
                </a:solidFill>
              </a:rPr>
              <a:t>Drug </a:t>
            </a:r>
            <a:r>
              <a:rPr lang="en-US" sz="2400" u="sng" dirty="0" err="1" smtClean="0">
                <a:solidFill>
                  <a:srgbClr val="C00000"/>
                </a:solidFill>
              </a:rPr>
              <a:t>Hx</a:t>
            </a:r>
            <a:r>
              <a:rPr lang="en-US" sz="2400" u="sng" dirty="0" smtClean="0">
                <a:solidFill>
                  <a:srgbClr val="C00000"/>
                </a:solidFill>
              </a:rPr>
              <a:t>: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/>
              <a:t>Tab </a:t>
            </a:r>
            <a:r>
              <a:rPr lang="en-US" sz="2000" dirty="0" err="1" smtClean="0">
                <a:solidFill>
                  <a:srgbClr val="FF0000"/>
                </a:solidFill>
              </a:rPr>
              <a:t>Glibenclamide</a:t>
            </a:r>
            <a:r>
              <a:rPr lang="en-US" sz="2000" dirty="0" smtClean="0"/>
              <a:t> 5 mg/TID, 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/>
              <a:t>Tab </a:t>
            </a:r>
            <a:r>
              <a:rPr lang="en-US" sz="2000" dirty="0" err="1" smtClean="0"/>
              <a:t>Valsartan</a:t>
            </a:r>
            <a:r>
              <a:rPr lang="en-US" sz="2000" dirty="0" smtClean="0"/>
              <a:t> 80 mg/BID,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/>
              <a:t>Tab </a:t>
            </a:r>
            <a:r>
              <a:rPr lang="en-US" sz="2000" dirty="0" err="1" smtClean="0"/>
              <a:t>Methoporolol</a:t>
            </a:r>
            <a:r>
              <a:rPr lang="en-US" sz="2000" dirty="0" smtClean="0"/>
              <a:t> 50mg/BID,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/>
              <a:t>Tab </a:t>
            </a:r>
            <a:r>
              <a:rPr lang="en-US" sz="2000" dirty="0" err="1" smtClean="0"/>
              <a:t>Amlodipin</a:t>
            </a:r>
            <a:r>
              <a:rPr lang="en-US" sz="2000" dirty="0" smtClean="0"/>
              <a:t> 5mg/BID,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/>
              <a:t>Tab ASA 80 mg/d,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/>
              <a:t>Tab </a:t>
            </a:r>
            <a:r>
              <a:rPr lang="en-US" sz="2000" dirty="0" err="1" smtClean="0"/>
              <a:t>Atorvastatin</a:t>
            </a:r>
            <a:r>
              <a:rPr lang="en-US" sz="2000" dirty="0" smtClean="0"/>
              <a:t> 10 mg/d.</a:t>
            </a:r>
          </a:p>
        </p:txBody>
      </p:sp>
      <p:sp>
        <p:nvSpPr>
          <p:cNvPr id="4" name="Rectangle 3"/>
          <p:cNvSpPr/>
          <p:nvPr/>
        </p:nvSpPr>
        <p:spPr>
          <a:xfrm>
            <a:off x="6429388" y="1571612"/>
            <a:ext cx="2143140" cy="100013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800" b="1" dirty="0" smtClean="0">
                <a:solidFill>
                  <a:srgbClr val="FF0000"/>
                </a:solidFill>
              </a:rPr>
              <a:t>آقای غلام. ر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Case 3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034" y="928670"/>
            <a:ext cx="4040188" cy="639763"/>
          </a:xfrm>
        </p:spPr>
        <p:txBody>
          <a:bodyPr/>
          <a:lstStyle/>
          <a:p>
            <a:r>
              <a:rPr lang="en-US" b="0" dirty="0" smtClean="0"/>
              <a:t>W=70 kg</a:t>
            </a:r>
            <a:endParaRPr lang="en-US" b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034" y="1643050"/>
            <a:ext cx="4040188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a-IR" sz="1800" b="1" u="sng" dirty="0" smtClean="0"/>
              <a:t>1393/9/23</a:t>
            </a:r>
            <a:endParaRPr lang="en-US" sz="1400" dirty="0" smtClean="0"/>
          </a:p>
          <a:p>
            <a:r>
              <a:rPr lang="en-US" sz="2000" b="1" u="sng" dirty="0" smtClean="0"/>
              <a:t>Lab Data:</a:t>
            </a:r>
          </a:p>
          <a:p>
            <a:pPr lvl="1">
              <a:buNone/>
            </a:pPr>
            <a:r>
              <a:rPr lang="en-US" sz="1800" dirty="0" smtClean="0"/>
              <a:t>FBS: 119 mg/dl</a:t>
            </a:r>
          </a:p>
          <a:p>
            <a:pPr lvl="1">
              <a:buNone/>
            </a:pPr>
            <a:r>
              <a:rPr lang="en-US" sz="1800" dirty="0" smtClean="0"/>
              <a:t>BS (2hpp): 220 mg/dl</a:t>
            </a:r>
          </a:p>
          <a:p>
            <a:pPr lvl="1">
              <a:buNone/>
            </a:pPr>
            <a:r>
              <a:rPr lang="en-US" sz="1800" dirty="0" smtClean="0"/>
              <a:t>A1C: </a:t>
            </a:r>
            <a:r>
              <a:rPr lang="en-US" sz="1800" b="1" u="sng" dirty="0" smtClean="0">
                <a:solidFill>
                  <a:srgbClr val="FF0000"/>
                </a:solidFill>
              </a:rPr>
              <a:t>6.6 % </a:t>
            </a:r>
            <a:r>
              <a:rPr lang="en-US" sz="1800" dirty="0" smtClean="0"/>
              <a:t>(N&lt;6.1%)</a:t>
            </a:r>
            <a:endParaRPr lang="en-US" sz="1800" b="1" u="sng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Cr: 1.62 mg/dl </a:t>
            </a:r>
            <a:endParaRPr lang="fa-IR" sz="1800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sz="1800" dirty="0" smtClean="0"/>
              <a:t>TG: 96mg/dl  </a:t>
            </a:r>
            <a:endParaRPr lang="fa-IR" sz="1800" dirty="0" smtClean="0"/>
          </a:p>
          <a:p>
            <a:pPr lvl="1">
              <a:buNone/>
            </a:pPr>
            <a:r>
              <a:rPr lang="en-US" sz="1800" dirty="0" smtClean="0"/>
              <a:t>Total Cholesterol: 187 mg/dl </a:t>
            </a:r>
            <a:endParaRPr lang="fa-IR" sz="1800" dirty="0" smtClean="0"/>
          </a:p>
          <a:p>
            <a:pPr lvl="1">
              <a:buNone/>
            </a:pPr>
            <a:r>
              <a:rPr lang="en-US" sz="1800" dirty="0" smtClean="0"/>
              <a:t>HDL Cholesterol: 36 mg/dl</a:t>
            </a:r>
            <a:endParaRPr lang="fa-IR" sz="1800" dirty="0" smtClean="0"/>
          </a:p>
          <a:p>
            <a:pPr lvl="1">
              <a:buNone/>
            </a:pPr>
            <a:r>
              <a:rPr lang="en-US" sz="1800" dirty="0" smtClean="0"/>
              <a:t>LDL Cholesterol: 122 mg/dl</a:t>
            </a:r>
            <a:endParaRPr lang="fa-IR" sz="1800" dirty="0" smtClean="0"/>
          </a:p>
          <a:p>
            <a:pPr lvl="1">
              <a:buNone/>
            </a:pPr>
            <a:r>
              <a:rPr lang="en-US" sz="1800" dirty="0" smtClean="0"/>
              <a:t>AST: 13</a:t>
            </a:r>
            <a:endParaRPr lang="fa-IR" sz="1800" dirty="0" smtClean="0"/>
          </a:p>
          <a:p>
            <a:pPr lvl="1">
              <a:buNone/>
            </a:pPr>
            <a:r>
              <a:rPr lang="en-US" sz="1800" dirty="0" smtClean="0"/>
              <a:t>ALT: 12</a:t>
            </a:r>
          </a:p>
          <a:p>
            <a:pPr lvl="1">
              <a:buNone/>
            </a:pPr>
            <a:r>
              <a:rPr lang="en-US" sz="1800" dirty="0" smtClean="0"/>
              <a:t>Urine Pr (24h): 2800 mg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500826" y="928670"/>
            <a:ext cx="2143140" cy="100013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800" b="1" dirty="0" smtClean="0">
                <a:solidFill>
                  <a:srgbClr val="FF0000"/>
                </a:solidFill>
              </a:rPr>
              <a:t>آقای غلام. 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14810" y="3143248"/>
            <a:ext cx="2214578" cy="738664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eGFR</a:t>
            </a:r>
            <a:r>
              <a:rPr lang="en-US" sz="2400" b="1" dirty="0" smtClean="0">
                <a:solidFill>
                  <a:srgbClr val="FF0000"/>
                </a:solidFill>
              </a:rPr>
              <a:t>= 38 </a:t>
            </a:r>
            <a:r>
              <a:rPr lang="en-US" dirty="0" smtClean="0"/>
              <a:t>ml/min/1.73 m2 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1" idx="1"/>
          </p:cNvCxnSpPr>
          <p:nvPr/>
        </p:nvCxnSpPr>
        <p:spPr>
          <a:xfrm flipH="1" flipV="1">
            <a:off x="2428860" y="3500438"/>
            <a:ext cx="1785950" cy="12142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Case 3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sz="3600" b="1" dirty="0" smtClean="0">
                <a:solidFill>
                  <a:prstClr val="black"/>
                </a:solidFill>
              </a:rPr>
              <a:t>What is your recommendation?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 err="1" smtClean="0">
                <a:solidFill>
                  <a:srgbClr val="FF0000"/>
                </a:solidFill>
              </a:rPr>
              <a:t>Deacrese</a:t>
            </a:r>
            <a:r>
              <a:rPr lang="en-US" dirty="0" smtClean="0">
                <a:solidFill>
                  <a:srgbClr val="FF0000"/>
                </a:solidFill>
              </a:rPr>
              <a:t> dose </a:t>
            </a:r>
            <a:r>
              <a:rPr lang="en-US" dirty="0" smtClean="0">
                <a:solidFill>
                  <a:prstClr val="black"/>
                </a:solidFill>
              </a:rPr>
              <a:t>of </a:t>
            </a:r>
            <a:r>
              <a:rPr lang="en-US" dirty="0" err="1" smtClean="0"/>
              <a:t>Glibenclamide</a:t>
            </a:r>
            <a:r>
              <a:rPr lang="en-US" dirty="0" smtClean="0"/>
              <a:t> to 10 </a:t>
            </a:r>
            <a:r>
              <a:rPr lang="en-US" dirty="0" smtClean="0">
                <a:solidFill>
                  <a:prstClr val="black"/>
                </a:solidFill>
              </a:rPr>
              <a:t>mg/d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 smtClean="0">
                <a:solidFill>
                  <a:prstClr val="black"/>
                </a:solidFill>
              </a:rPr>
              <a:t>Add </a:t>
            </a:r>
            <a:r>
              <a:rPr lang="en-US" dirty="0" smtClean="0">
                <a:solidFill>
                  <a:srgbClr val="FF0000"/>
                </a:solidFill>
              </a:rPr>
              <a:t>Metformin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solidFill>
                  <a:srgbClr val="00B050"/>
                </a:solidFill>
              </a:rPr>
              <a:t>DC of </a:t>
            </a:r>
            <a:r>
              <a:rPr lang="en-US" dirty="0" err="1" smtClean="0">
                <a:solidFill>
                  <a:srgbClr val="00B050"/>
                </a:solidFill>
              </a:rPr>
              <a:t>Glibenclamide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&amp; Add </a:t>
            </a:r>
            <a:r>
              <a:rPr lang="en-US" dirty="0" smtClean="0">
                <a:solidFill>
                  <a:srgbClr val="FF0000"/>
                </a:solidFill>
              </a:rPr>
              <a:t>Pioglitazone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solidFill>
                  <a:srgbClr val="00B050"/>
                </a:solidFill>
              </a:rPr>
              <a:t>DC of </a:t>
            </a:r>
            <a:r>
              <a:rPr lang="en-US" dirty="0" err="1" smtClean="0">
                <a:solidFill>
                  <a:srgbClr val="00B050"/>
                </a:solidFill>
              </a:rPr>
              <a:t>Glibenclamide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&amp; </a:t>
            </a:r>
            <a:r>
              <a:rPr lang="en-US" dirty="0" smtClean="0">
                <a:solidFill>
                  <a:prstClr val="black"/>
                </a:solidFill>
              </a:rPr>
              <a:t>Add </a:t>
            </a:r>
            <a:r>
              <a:rPr lang="en-US" dirty="0" smtClean="0">
                <a:solidFill>
                  <a:srgbClr val="FF0000"/>
                </a:solidFill>
              </a:rPr>
              <a:t>Metformin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 smtClean="0">
                <a:solidFill>
                  <a:srgbClr val="00B050"/>
                </a:solidFill>
              </a:rPr>
              <a:t>DC of </a:t>
            </a:r>
            <a:r>
              <a:rPr lang="en-US" dirty="0" err="1" smtClean="0">
                <a:solidFill>
                  <a:srgbClr val="00B050"/>
                </a:solidFill>
              </a:rPr>
              <a:t>Glibenclamide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&amp; Add </a:t>
            </a:r>
            <a:r>
              <a:rPr lang="en-US" dirty="0" err="1" smtClean="0">
                <a:solidFill>
                  <a:srgbClr val="FF0000"/>
                </a:solidFill>
              </a:rPr>
              <a:t>Repaglinide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lvl="0" indent="-514350">
              <a:buFont typeface="+mj-lt"/>
              <a:buAutoNum type="alphaUcPeriod"/>
            </a:pPr>
            <a:r>
              <a:rPr lang="en-US" dirty="0" smtClean="0">
                <a:solidFill>
                  <a:srgbClr val="00B050"/>
                </a:solidFill>
              </a:rPr>
              <a:t>DC of </a:t>
            </a:r>
            <a:r>
              <a:rPr lang="en-US" dirty="0" err="1" smtClean="0">
                <a:solidFill>
                  <a:srgbClr val="00B050"/>
                </a:solidFill>
              </a:rPr>
              <a:t>Glibenclamide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&amp; </a:t>
            </a:r>
            <a:r>
              <a:rPr lang="en-US" dirty="0" smtClean="0">
                <a:solidFill>
                  <a:prstClr val="black"/>
                </a:solidFill>
              </a:rPr>
              <a:t>Add </a:t>
            </a:r>
            <a:r>
              <a:rPr lang="en-US" dirty="0" err="1" smtClean="0">
                <a:solidFill>
                  <a:srgbClr val="FF0000"/>
                </a:solidFill>
              </a:rPr>
              <a:t>Sitagliptin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lvl="0" indent="-514350">
              <a:buFont typeface="+mj-lt"/>
              <a:buAutoNum type="alphaUcPeriod"/>
            </a:pPr>
            <a:r>
              <a:rPr lang="en-US" dirty="0" smtClean="0">
                <a:solidFill>
                  <a:srgbClr val="00B050"/>
                </a:solidFill>
              </a:rPr>
              <a:t>DC of </a:t>
            </a:r>
            <a:r>
              <a:rPr lang="en-US" dirty="0" err="1" smtClean="0">
                <a:solidFill>
                  <a:srgbClr val="00B050"/>
                </a:solidFill>
              </a:rPr>
              <a:t>Glibenclamide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&amp; </a:t>
            </a:r>
            <a:r>
              <a:rPr lang="en-US" dirty="0" smtClean="0">
                <a:solidFill>
                  <a:prstClr val="black"/>
                </a:solidFill>
              </a:rPr>
              <a:t>Add </a:t>
            </a:r>
            <a:r>
              <a:rPr lang="en-US" dirty="0" smtClean="0">
                <a:solidFill>
                  <a:srgbClr val="FF0000"/>
                </a:solidFill>
              </a:rPr>
              <a:t>Basal Insulin</a:t>
            </a:r>
          </a:p>
        </p:txBody>
      </p:sp>
      <p:sp>
        <p:nvSpPr>
          <p:cNvPr id="4" name="Rectangle 3"/>
          <p:cNvSpPr/>
          <p:nvPr/>
        </p:nvSpPr>
        <p:spPr>
          <a:xfrm>
            <a:off x="6429388" y="642918"/>
            <a:ext cx="2143140" cy="100013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800" b="1" dirty="0" smtClean="0">
                <a:solidFill>
                  <a:srgbClr val="FF0000"/>
                </a:solidFill>
              </a:rPr>
              <a:t>آقای غلام. ر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Renal failure &amp; OHA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err="1" smtClean="0">
                <a:solidFill>
                  <a:srgbClr val="FF0000"/>
                </a:solidFill>
              </a:rPr>
              <a:t>eGFR</a:t>
            </a:r>
            <a:r>
              <a:rPr lang="en-US" b="1" u="sng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dirty="0" smtClean="0"/>
              <a:t> The Chronic Kidney Disease Epidemiology Collaboration </a:t>
            </a:r>
            <a:r>
              <a:rPr lang="en-US" b="1" dirty="0" smtClean="0">
                <a:solidFill>
                  <a:srgbClr val="FF0000"/>
                </a:solidFill>
              </a:rPr>
              <a:t>(CKD-EPI) </a:t>
            </a:r>
            <a:r>
              <a:rPr lang="en-US" dirty="0" smtClean="0"/>
              <a:t>equation is generally preferred (</a:t>
            </a:r>
            <a:r>
              <a:rPr lang="en-US" b="1" dirty="0" smtClean="0">
                <a:solidFill>
                  <a:srgbClr val="0070C0"/>
                </a:solidFill>
              </a:rPr>
              <a:t>ADA 2017</a:t>
            </a:r>
            <a:r>
              <a:rPr lang="en-US" dirty="0" smtClean="0"/>
              <a:t>). 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eGFR</a:t>
            </a:r>
            <a:r>
              <a:rPr lang="en-US" dirty="0" smtClean="0"/>
              <a:t> is routinely reported by laboratories with serum Cr,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eGFR</a:t>
            </a:r>
            <a:r>
              <a:rPr lang="en-US" dirty="0" smtClean="0"/>
              <a:t> calculators are available from http</a:t>
            </a:r>
            <a:r>
              <a:rPr lang="en-US" u="sng" dirty="0" smtClean="0">
                <a:solidFill>
                  <a:srgbClr val="FF0000"/>
                </a:solidFill>
              </a:rPr>
              <a:t>://www.nkdep.nih.gov.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Renal failure &amp; Metformin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Many </a:t>
            </a:r>
            <a:r>
              <a:rPr lang="en-US" sz="2800" dirty="0" err="1" smtClean="0"/>
              <a:t>diabetologists</a:t>
            </a:r>
            <a:r>
              <a:rPr lang="en-US" sz="2800" dirty="0" smtClean="0"/>
              <a:t> as well as practitioners are </a:t>
            </a:r>
            <a:r>
              <a:rPr lang="en-US" sz="2800" dirty="0" smtClean="0">
                <a:solidFill>
                  <a:srgbClr val="FF0000"/>
                </a:solidFill>
              </a:rPr>
              <a:t>fear</a:t>
            </a:r>
            <a:r>
              <a:rPr lang="en-US" sz="2800" dirty="0" smtClean="0"/>
              <a:t> to use metformin in patients with renal problems even if they have </a:t>
            </a:r>
            <a:r>
              <a:rPr lang="en-US" sz="2800" b="1" u="sng" dirty="0" smtClean="0">
                <a:solidFill>
                  <a:srgbClr val="0070C0"/>
                </a:solidFill>
              </a:rPr>
              <a:t>only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albuminuria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Nevertheless, analysis of data from may trials from </a:t>
            </a:r>
            <a:r>
              <a:rPr lang="en-US" sz="2800" dirty="0" smtClean="0">
                <a:solidFill>
                  <a:srgbClr val="00B050"/>
                </a:solidFill>
              </a:rPr>
              <a:t>Cochrane Database systematic review in </a:t>
            </a:r>
            <a:r>
              <a:rPr lang="en-US" sz="2800" u="sng" dirty="0" smtClean="0">
                <a:solidFill>
                  <a:srgbClr val="00B050"/>
                </a:solidFill>
              </a:rPr>
              <a:t>2010</a:t>
            </a:r>
            <a:r>
              <a:rPr lang="en-US" sz="2800" dirty="0" smtClean="0"/>
              <a:t>, showed </a:t>
            </a:r>
            <a:r>
              <a:rPr lang="en-US" sz="2800" b="1" u="sng" dirty="0" smtClean="0">
                <a:solidFill>
                  <a:srgbClr val="FF0000"/>
                </a:solidFill>
              </a:rPr>
              <a:t>no cases </a:t>
            </a:r>
            <a:r>
              <a:rPr lang="en-US" sz="2800" dirty="0" smtClean="0"/>
              <a:t>of </a:t>
            </a:r>
            <a:r>
              <a:rPr lang="en-US" sz="2800" dirty="0" smtClean="0">
                <a:solidFill>
                  <a:srgbClr val="0070C0"/>
                </a:solidFill>
              </a:rPr>
              <a:t>lactic acidosis</a:t>
            </a:r>
            <a:r>
              <a:rPr lang="en-US" sz="2800" dirty="0" smtClean="0"/>
              <a:t> in </a:t>
            </a:r>
            <a:r>
              <a:rPr lang="en-US" sz="4000" b="1" u="sng" dirty="0" smtClean="0">
                <a:solidFill>
                  <a:srgbClr val="FF0000"/>
                </a:solidFill>
              </a:rPr>
              <a:t>70490</a:t>
            </a:r>
            <a:r>
              <a:rPr lang="en-US" sz="2800" dirty="0" smtClean="0"/>
              <a:t> patient-years of metformin.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Renal failure &amp; Metformin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Kidney function be assessed using </a:t>
            </a:r>
            <a:r>
              <a:rPr lang="en-US" sz="4400" b="1" u="sng" dirty="0" smtClean="0">
                <a:solidFill>
                  <a:srgbClr val="FF0000"/>
                </a:solidFill>
              </a:rPr>
              <a:t>(</a:t>
            </a:r>
            <a:r>
              <a:rPr lang="en-US" sz="4400" b="1" u="sng" dirty="0" err="1" smtClean="0">
                <a:solidFill>
                  <a:srgbClr val="FF0000"/>
                </a:solidFill>
              </a:rPr>
              <a:t>eGFR</a:t>
            </a:r>
            <a:r>
              <a:rPr lang="en-US" sz="4400" b="1" u="sng" dirty="0" smtClean="0">
                <a:solidFill>
                  <a:srgbClr val="FF0000"/>
                </a:solidFill>
              </a:rPr>
              <a:t>)</a:t>
            </a:r>
            <a:r>
              <a:rPr lang="en-US" sz="4400" dirty="0" smtClean="0"/>
              <a:t> instead of blood </a:t>
            </a:r>
            <a:r>
              <a:rPr lang="en-US" sz="4400" b="1" dirty="0" smtClean="0">
                <a:solidFill>
                  <a:srgbClr val="00B050"/>
                </a:solidFill>
              </a:rPr>
              <a:t>creatinine</a:t>
            </a:r>
            <a:r>
              <a:rPr lang="en-US" sz="4400" dirty="0" smtClean="0"/>
              <a:t> concentration.</a:t>
            </a:r>
            <a:endParaRPr lang="en-US" sz="4000" dirty="0" smtClean="0"/>
          </a:p>
          <a:p>
            <a:r>
              <a:rPr lang="en-US" sz="4000" b="1" u="sng" dirty="0" smtClean="0">
                <a:solidFill>
                  <a:srgbClr val="FF0000"/>
                </a:solidFill>
              </a:rPr>
              <a:t>Metformin</a:t>
            </a:r>
            <a:r>
              <a:rPr lang="en-US" sz="4000" dirty="0" smtClean="0"/>
              <a:t> may be safely used in patients with </a:t>
            </a:r>
            <a:r>
              <a:rPr lang="en-US" sz="4000" b="1" dirty="0" err="1" smtClean="0">
                <a:solidFill>
                  <a:srgbClr val="FF0000"/>
                </a:solidFill>
              </a:rPr>
              <a:t>eGFR</a:t>
            </a:r>
            <a:r>
              <a:rPr lang="en-US" sz="4000" b="1" dirty="0" smtClean="0">
                <a:solidFill>
                  <a:srgbClr val="FF0000"/>
                </a:solidFill>
              </a:rPr>
              <a:t> ≥30 </a:t>
            </a:r>
            <a:r>
              <a:rPr lang="en-US" sz="2800" dirty="0" err="1" smtClean="0"/>
              <a:t>mL</a:t>
            </a:r>
            <a:r>
              <a:rPr lang="en-US" sz="2800" dirty="0" smtClean="0"/>
              <a:t>/min/1.73 m2.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Renal failure &amp; </a:t>
            </a:r>
            <a:r>
              <a:rPr lang="en-US" b="1" dirty="0" err="1" smtClean="0">
                <a:solidFill>
                  <a:srgbClr val="7030A0"/>
                </a:solidFill>
              </a:rPr>
              <a:t>Glibenclamide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 err="1" smtClean="0">
                <a:solidFill>
                  <a:srgbClr val="FF0000"/>
                </a:solidFill>
              </a:rPr>
              <a:t>Glibenclamide</a:t>
            </a:r>
            <a:r>
              <a:rPr lang="en-US" sz="3600" dirty="0" smtClean="0"/>
              <a:t> (</a:t>
            </a:r>
            <a:r>
              <a:rPr lang="en-US" sz="3600" dirty="0" err="1" smtClean="0"/>
              <a:t>glyburide</a:t>
            </a:r>
            <a:r>
              <a:rPr lang="en-US" sz="3600" dirty="0" smtClean="0"/>
              <a:t>) is </a:t>
            </a:r>
            <a:r>
              <a:rPr lang="en-US" sz="3600" dirty="0" smtClean="0">
                <a:solidFill>
                  <a:srgbClr val="0070C0"/>
                </a:solidFill>
              </a:rPr>
              <a:t>metabolized</a:t>
            </a:r>
            <a:r>
              <a:rPr lang="en-US" sz="3600" dirty="0" smtClean="0"/>
              <a:t> in the liver and </a:t>
            </a:r>
            <a:r>
              <a:rPr lang="en-US" sz="3600" dirty="0" smtClean="0">
                <a:solidFill>
                  <a:srgbClr val="0070C0"/>
                </a:solidFill>
              </a:rPr>
              <a:t>excreted</a:t>
            </a:r>
            <a:r>
              <a:rPr lang="en-US" sz="3600" dirty="0" smtClean="0"/>
              <a:t> by the kidneys equally and intestine.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Hypoglycemia</a:t>
            </a:r>
            <a:r>
              <a:rPr lang="en-US" sz="3600" dirty="0" smtClean="0"/>
              <a:t> may be serious and lasting </a:t>
            </a:r>
            <a:r>
              <a:rPr lang="en-US" sz="3600" dirty="0" smtClean="0">
                <a:solidFill>
                  <a:srgbClr val="0070C0"/>
                </a:solidFill>
              </a:rPr>
              <a:t>more than 24 h in CKD.</a:t>
            </a:r>
          </a:p>
          <a:p>
            <a:r>
              <a:rPr lang="en-US" sz="3600" dirty="0" smtClean="0"/>
              <a:t>The drug is contraindicated in </a:t>
            </a:r>
            <a:r>
              <a:rPr lang="en-US" sz="3600" dirty="0" err="1" smtClean="0">
                <a:solidFill>
                  <a:srgbClr val="FF0000"/>
                </a:solidFill>
              </a:rPr>
              <a:t>eGFR</a:t>
            </a:r>
            <a:r>
              <a:rPr lang="en-US" sz="3600" dirty="0" smtClean="0">
                <a:solidFill>
                  <a:srgbClr val="FF0000"/>
                </a:solidFill>
              </a:rPr>
              <a:t> &lt; 60 </a:t>
            </a:r>
            <a:r>
              <a:rPr lang="en-US" sz="3600" dirty="0" err="1" smtClean="0">
                <a:solidFill>
                  <a:srgbClr val="FF0000"/>
                </a:solidFill>
              </a:rPr>
              <a:t>mL</a:t>
            </a:r>
            <a:r>
              <a:rPr lang="en-US" sz="3600" dirty="0" smtClean="0">
                <a:solidFill>
                  <a:srgbClr val="FF0000"/>
                </a:solidFill>
              </a:rPr>
              <a:t>/min.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Renal failure &amp; </a:t>
            </a:r>
            <a:r>
              <a:rPr lang="en-US" b="1" dirty="0" err="1" smtClean="0">
                <a:solidFill>
                  <a:srgbClr val="7030A0"/>
                </a:solidFill>
              </a:rPr>
              <a:t>Gliclazide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 err="1" smtClean="0">
                <a:solidFill>
                  <a:srgbClr val="FF0000"/>
                </a:solidFill>
              </a:rPr>
              <a:t>Gliclazide</a:t>
            </a:r>
            <a:r>
              <a:rPr lang="en-US" sz="3600" dirty="0" smtClean="0"/>
              <a:t> is </a:t>
            </a:r>
            <a:r>
              <a:rPr lang="en-US" sz="3600" dirty="0" smtClean="0">
                <a:solidFill>
                  <a:srgbClr val="0070C0"/>
                </a:solidFill>
              </a:rPr>
              <a:t>metabolized</a:t>
            </a:r>
            <a:r>
              <a:rPr lang="en-US" sz="3600" dirty="0" smtClean="0"/>
              <a:t> by the liver to </a:t>
            </a:r>
            <a:r>
              <a:rPr lang="en-US" sz="3600" b="1" u="sng" dirty="0" smtClean="0">
                <a:solidFill>
                  <a:srgbClr val="00B050"/>
                </a:solidFill>
              </a:rPr>
              <a:t>inactive</a:t>
            </a:r>
            <a:r>
              <a:rPr lang="en-US" sz="3600" dirty="0" smtClean="0"/>
              <a:t> metabolites that are </a:t>
            </a:r>
            <a:r>
              <a:rPr lang="en-US" sz="3600" dirty="0" smtClean="0">
                <a:solidFill>
                  <a:srgbClr val="0070C0"/>
                </a:solidFill>
              </a:rPr>
              <a:t>eliminated</a:t>
            </a:r>
            <a:r>
              <a:rPr lang="en-US" sz="3600" dirty="0" smtClean="0"/>
              <a:t> in the urine. </a:t>
            </a:r>
          </a:p>
          <a:p>
            <a:r>
              <a:rPr lang="en-US" sz="3600" dirty="0" smtClean="0"/>
              <a:t>Thus, </a:t>
            </a:r>
            <a:r>
              <a:rPr lang="en-US" sz="3600" dirty="0" err="1" smtClean="0"/>
              <a:t>gliclazide</a:t>
            </a:r>
            <a:r>
              <a:rPr lang="en-US" sz="3600" dirty="0" smtClean="0"/>
              <a:t> causes </a:t>
            </a:r>
            <a:r>
              <a:rPr lang="en-US" sz="3600" u="sng" dirty="0" smtClean="0">
                <a:solidFill>
                  <a:srgbClr val="00B050"/>
                </a:solidFill>
              </a:rPr>
              <a:t>less hypoglycemia </a:t>
            </a:r>
            <a:r>
              <a:rPr lang="en-US" sz="3600" dirty="0" smtClean="0"/>
              <a:t>than other </a:t>
            </a:r>
            <a:r>
              <a:rPr lang="en-US" sz="3600" dirty="0" err="1" smtClean="0"/>
              <a:t>sulfonylureas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In </a:t>
            </a:r>
            <a:r>
              <a:rPr lang="en-US" sz="3600" dirty="0" err="1" smtClean="0">
                <a:solidFill>
                  <a:srgbClr val="FF0000"/>
                </a:solidFill>
              </a:rPr>
              <a:t>eGFR</a:t>
            </a:r>
            <a:r>
              <a:rPr lang="en-US" sz="3600" dirty="0" smtClean="0">
                <a:solidFill>
                  <a:srgbClr val="FF0000"/>
                </a:solidFill>
              </a:rPr>
              <a:t> &gt; 30 </a:t>
            </a:r>
            <a:r>
              <a:rPr lang="en-US" sz="3600" dirty="0" err="1" smtClean="0">
                <a:solidFill>
                  <a:srgbClr val="FF0000"/>
                </a:solidFill>
              </a:rPr>
              <a:t>mL</a:t>
            </a:r>
            <a:r>
              <a:rPr lang="en-US" sz="3600" dirty="0" smtClean="0">
                <a:solidFill>
                  <a:srgbClr val="FF0000"/>
                </a:solidFill>
              </a:rPr>
              <a:t>/min </a:t>
            </a:r>
            <a:r>
              <a:rPr lang="en-US" sz="3600" dirty="0" err="1" smtClean="0"/>
              <a:t>gliclazide</a:t>
            </a:r>
            <a:r>
              <a:rPr lang="en-US" sz="3600" dirty="0" smtClean="0"/>
              <a:t> can be used.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Case 1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56 y/o ,Woman,  </a:t>
            </a:r>
            <a:r>
              <a:rPr lang="en-US" sz="2400" dirty="0" smtClean="0">
                <a:solidFill>
                  <a:srgbClr val="FF0000"/>
                </a:solidFill>
              </a:rPr>
              <a:t>New case of DM</a:t>
            </a:r>
            <a:endParaRPr lang="en-US" sz="2400" b="1" u="sng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PH: HTN(</a:t>
            </a:r>
            <a:r>
              <a:rPr lang="fa-IR" sz="2400" dirty="0" smtClean="0"/>
              <a:t>-</a:t>
            </a:r>
            <a:r>
              <a:rPr lang="en-US" sz="2400" dirty="0" smtClean="0"/>
              <a:t>)   IHD(-)    </a:t>
            </a:r>
            <a:r>
              <a:rPr lang="en-US" sz="2400" dirty="0" err="1" smtClean="0"/>
              <a:t>Thalassaemia</a:t>
            </a:r>
            <a:r>
              <a:rPr lang="en-US" sz="2400" dirty="0" smtClean="0"/>
              <a:t> Minor (+)</a:t>
            </a:r>
          </a:p>
          <a:p>
            <a:r>
              <a:rPr lang="en-US" sz="2400" dirty="0" smtClean="0"/>
              <a:t>Retinopathy(-)      Nephropathy(-)   </a:t>
            </a:r>
          </a:p>
          <a:p>
            <a:r>
              <a:rPr lang="en-US" sz="2400" dirty="0" smtClean="0"/>
              <a:t>HH: Smoking(-)</a:t>
            </a:r>
          </a:p>
          <a:p>
            <a:r>
              <a:rPr lang="en-US" sz="2400" dirty="0" smtClean="0"/>
              <a:t>W: 93 Kg,  H: 162Cm, </a:t>
            </a:r>
            <a:r>
              <a:rPr lang="en-US" sz="2400" dirty="0" smtClean="0">
                <a:solidFill>
                  <a:srgbClr val="FF0000"/>
                </a:solidFill>
              </a:rPr>
              <a:t>BMI: 35.4</a:t>
            </a:r>
            <a:r>
              <a:rPr lang="en-US" sz="2400" dirty="0" smtClean="0"/>
              <a:t>,  BP: 130/80</a:t>
            </a:r>
          </a:p>
          <a:p>
            <a:r>
              <a:rPr lang="en-US" sz="2400" u="sng" dirty="0" smtClean="0">
                <a:solidFill>
                  <a:srgbClr val="C00000"/>
                </a:solidFill>
              </a:rPr>
              <a:t>Drug </a:t>
            </a:r>
            <a:r>
              <a:rPr lang="en-US" sz="2400" u="sng" dirty="0" err="1" smtClean="0">
                <a:solidFill>
                  <a:srgbClr val="C00000"/>
                </a:solidFill>
              </a:rPr>
              <a:t>Hx</a:t>
            </a:r>
            <a:r>
              <a:rPr lang="en-US" sz="2400" u="sng" dirty="0" smtClean="0">
                <a:solidFill>
                  <a:srgbClr val="C00000"/>
                </a:solidFill>
              </a:rPr>
              <a:t>: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/>
              <a:t>Tab </a:t>
            </a:r>
            <a:r>
              <a:rPr lang="en-US" sz="2000" dirty="0" err="1" smtClean="0"/>
              <a:t>Atorvastatin</a:t>
            </a:r>
            <a:r>
              <a:rPr lang="en-US" sz="2000" dirty="0" smtClean="0"/>
              <a:t> 20 mg/d,</a:t>
            </a:r>
          </a:p>
        </p:txBody>
      </p:sp>
      <p:sp>
        <p:nvSpPr>
          <p:cNvPr id="4" name="Rectangle 3"/>
          <p:cNvSpPr/>
          <p:nvPr/>
        </p:nvSpPr>
        <p:spPr>
          <a:xfrm>
            <a:off x="6429388" y="1571612"/>
            <a:ext cx="2143140" cy="100013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800" b="1" dirty="0" smtClean="0">
                <a:solidFill>
                  <a:srgbClr val="FF0000"/>
                </a:solidFill>
              </a:rPr>
              <a:t>خانم نسرین. ش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>
                <a:solidFill>
                  <a:srgbClr val="7030A0"/>
                </a:solidFill>
              </a:rPr>
              <a:t>Gliclazide</a:t>
            </a:r>
            <a:r>
              <a:rPr lang="en-US" b="1" u="sng" dirty="0" smtClean="0">
                <a:solidFill>
                  <a:srgbClr val="7030A0"/>
                </a:solidFill>
              </a:rPr>
              <a:t> MR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1 tablet of </a:t>
            </a:r>
            <a:r>
              <a:rPr lang="en-US" b="1" u="sng" dirty="0" err="1" smtClean="0">
                <a:solidFill>
                  <a:srgbClr val="FF0000"/>
                </a:solidFill>
              </a:rPr>
              <a:t>Gliclazide</a:t>
            </a:r>
            <a:r>
              <a:rPr lang="en-US" b="1" u="sng" dirty="0" smtClean="0">
                <a:solidFill>
                  <a:srgbClr val="FF0000"/>
                </a:solidFill>
              </a:rPr>
              <a:t> MR 30 mg </a:t>
            </a:r>
            <a:r>
              <a:rPr lang="en-US" dirty="0" smtClean="0"/>
              <a:t>is comparable to 1 tablet of </a:t>
            </a:r>
            <a:r>
              <a:rPr lang="en-US" b="1" dirty="0" err="1" smtClean="0">
                <a:solidFill>
                  <a:srgbClr val="0070C0"/>
                </a:solidFill>
              </a:rPr>
              <a:t>Gliclazide</a:t>
            </a:r>
            <a:r>
              <a:rPr lang="en-US" b="1" dirty="0" smtClean="0">
                <a:solidFill>
                  <a:srgbClr val="0070C0"/>
                </a:solidFill>
              </a:rPr>
              <a:t> 80 mg</a:t>
            </a:r>
            <a:r>
              <a:rPr lang="en-US" dirty="0" smtClean="0"/>
              <a:t> Tablets.</a:t>
            </a:r>
          </a:p>
          <a:p>
            <a:r>
              <a:rPr lang="en-US" dirty="0" smtClean="0"/>
              <a:t>The recommended </a:t>
            </a:r>
            <a:r>
              <a:rPr lang="en-US" b="1" u="sng" dirty="0" smtClean="0">
                <a:solidFill>
                  <a:srgbClr val="00B050"/>
                </a:solidFill>
              </a:rPr>
              <a:t>starting dose </a:t>
            </a:r>
            <a:r>
              <a:rPr lang="en-US" dirty="0" smtClean="0"/>
              <a:t>is </a:t>
            </a:r>
            <a:r>
              <a:rPr lang="en-US" u="sng" dirty="0" smtClean="0">
                <a:solidFill>
                  <a:srgbClr val="0070C0"/>
                </a:solidFill>
              </a:rPr>
              <a:t>30 mg </a:t>
            </a:r>
            <a:r>
              <a:rPr lang="en-US" dirty="0" smtClean="0"/>
              <a:t>daily; taken orally in a single intake </a:t>
            </a:r>
            <a:r>
              <a:rPr lang="en-US" dirty="0" smtClean="0">
                <a:solidFill>
                  <a:srgbClr val="0070C0"/>
                </a:solidFill>
              </a:rPr>
              <a:t>at breakfast time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b="1" u="sng" dirty="0" smtClean="0">
                <a:solidFill>
                  <a:srgbClr val="00B050"/>
                </a:solidFill>
              </a:rPr>
              <a:t>maximum</a:t>
            </a:r>
            <a:r>
              <a:rPr lang="en-US" dirty="0" smtClean="0"/>
              <a:t> recommended daily dose is </a:t>
            </a:r>
            <a:r>
              <a:rPr lang="en-US" u="sng" dirty="0" smtClean="0">
                <a:solidFill>
                  <a:srgbClr val="0070C0"/>
                </a:solidFill>
              </a:rPr>
              <a:t>120 mg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safety and efficacy </a:t>
            </a:r>
            <a:r>
              <a:rPr lang="en-US" b="1" u="sng" dirty="0" smtClean="0">
                <a:solidFill>
                  <a:srgbClr val="00B050"/>
                </a:solidFill>
              </a:rPr>
              <a:t>in children and adolescents </a:t>
            </a:r>
            <a:r>
              <a:rPr lang="en-US" u="sng" dirty="0" smtClean="0">
                <a:solidFill>
                  <a:srgbClr val="0070C0"/>
                </a:solidFill>
              </a:rPr>
              <a:t>have not been established.</a:t>
            </a:r>
          </a:p>
          <a:p>
            <a:r>
              <a:rPr lang="en-US" dirty="0" smtClean="0"/>
              <a:t>There is no or </a:t>
            </a:r>
            <a:r>
              <a:rPr lang="en-US" u="sng" dirty="0" smtClean="0">
                <a:solidFill>
                  <a:srgbClr val="0070C0"/>
                </a:solidFill>
              </a:rPr>
              <a:t>limited</a:t>
            </a:r>
            <a:r>
              <a:rPr lang="en-US" dirty="0" smtClean="0"/>
              <a:t> amount of data (less than 300 pregnancy outcomes) from the use of </a:t>
            </a:r>
            <a:r>
              <a:rPr lang="en-US" dirty="0" err="1" smtClean="0"/>
              <a:t>gliclazide</a:t>
            </a:r>
            <a:r>
              <a:rPr lang="en-US" dirty="0" smtClean="0"/>
              <a:t> in </a:t>
            </a:r>
            <a:r>
              <a:rPr lang="en-US" b="1" u="sng" dirty="0" smtClean="0">
                <a:solidFill>
                  <a:srgbClr val="00B050"/>
                </a:solidFill>
              </a:rPr>
              <a:t>pregnant women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is preferable to </a:t>
            </a:r>
            <a:r>
              <a:rPr lang="en-US" u="sng" dirty="0" smtClean="0">
                <a:solidFill>
                  <a:srgbClr val="FF0000"/>
                </a:solidFill>
              </a:rPr>
              <a:t>avoid the use of </a:t>
            </a:r>
            <a:r>
              <a:rPr lang="en-US" u="sng" dirty="0" err="1" smtClean="0">
                <a:solidFill>
                  <a:srgbClr val="FF0000"/>
                </a:solidFill>
              </a:rPr>
              <a:t>Gliclazide</a:t>
            </a:r>
            <a:r>
              <a:rPr lang="en-US" u="sng" dirty="0" smtClean="0">
                <a:solidFill>
                  <a:srgbClr val="FF0000"/>
                </a:solidFill>
              </a:rPr>
              <a:t> during pregnancy.</a:t>
            </a:r>
          </a:p>
          <a:p>
            <a:r>
              <a:rPr lang="en-US" u="sng" dirty="0" smtClean="0">
                <a:solidFill>
                  <a:srgbClr val="0070C0"/>
                </a:solidFill>
              </a:rPr>
              <a:t>It is unknown </a:t>
            </a:r>
            <a:r>
              <a:rPr lang="en-US" dirty="0" smtClean="0"/>
              <a:t>whether </a:t>
            </a:r>
            <a:r>
              <a:rPr lang="en-US" dirty="0" err="1" smtClean="0"/>
              <a:t>gliclazide</a:t>
            </a:r>
            <a:r>
              <a:rPr lang="en-US" dirty="0" smtClean="0"/>
              <a:t> or its metabolites are excreted in human </a:t>
            </a:r>
            <a:r>
              <a:rPr lang="en-US" b="1" u="sng" dirty="0" smtClean="0">
                <a:solidFill>
                  <a:srgbClr val="00B050"/>
                </a:solidFill>
              </a:rPr>
              <a:t>milk</a:t>
            </a:r>
            <a:r>
              <a:rPr lang="en-US" dirty="0" smtClean="0"/>
              <a:t>.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Given the risk of neonatal </a:t>
            </a:r>
            <a:r>
              <a:rPr lang="en-US" dirty="0" err="1" smtClean="0">
                <a:solidFill>
                  <a:srgbClr val="0070C0"/>
                </a:solidFill>
              </a:rPr>
              <a:t>hypoglycaemia</a:t>
            </a:r>
            <a:r>
              <a:rPr lang="en-US" dirty="0" smtClean="0"/>
              <a:t>, the product is therefore </a:t>
            </a:r>
            <a:r>
              <a:rPr lang="en-US" u="sng" dirty="0" smtClean="0">
                <a:solidFill>
                  <a:srgbClr val="FF0000"/>
                </a:solidFill>
              </a:rPr>
              <a:t>contra-indicated in breast-feeding mothers.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Renal failure &amp; </a:t>
            </a:r>
            <a:r>
              <a:rPr lang="en-US" b="1" dirty="0" err="1" smtClean="0">
                <a:solidFill>
                  <a:srgbClr val="7030A0"/>
                </a:solidFill>
              </a:rPr>
              <a:t>Repaglinide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u="sng" dirty="0" err="1" smtClean="0">
                <a:solidFill>
                  <a:srgbClr val="FF0000"/>
                </a:solidFill>
              </a:rPr>
              <a:t>Repaglinide</a:t>
            </a:r>
            <a:r>
              <a:rPr lang="en-US" sz="3600" dirty="0" smtClean="0"/>
              <a:t> is exclusively metabolized in the </a:t>
            </a:r>
            <a:r>
              <a:rPr lang="en-US" sz="3600" dirty="0" smtClean="0">
                <a:solidFill>
                  <a:srgbClr val="0070C0"/>
                </a:solidFill>
              </a:rPr>
              <a:t>liver</a:t>
            </a:r>
            <a:r>
              <a:rPr lang="en-US" sz="3600" dirty="0" smtClean="0"/>
              <a:t> to </a:t>
            </a:r>
            <a:r>
              <a:rPr lang="en-US" sz="3600" u="sng" dirty="0" smtClean="0">
                <a:solidFill>
                  <a:srgbClr val="0070C0"/>
                </a:solidFill>
              </a:rPr>
              <a:t>inactive</a:t>
            </a:r>
            <a:r>
              <a:rPr lang="en-US" sz="3600" dirty="0" smtClean="0"/>
              <a:t> metabolites and secreted in the bile.</a:t>
            </a:r>
          </a:p>
          <a:p>
            <a:r>
              <a:rPr lang="en-US" sz="3600" dirty="0" err="1" smtClean="0"/>
              <a:t>Repaglinide</a:t>
            </a:r>
            <a:r>
              <a:rPr lang="en-US" sz="3600" dirty="0" smtClean="0"/>
              <a:t> can be used even in CKD stages 4 and 5 </a:t>
            </a:r>
            <a:r>
              <a:rPr lang="en-US" sz="3600" b="1" u="sng" dirty="0" smtClean="0">
                <a:solidFill>
                  <a:srgbClr val="FF0000"/>
                </a:solidFill>
              </a:rPr>
              <a:t>without dose reduction</a:t>
            </a:r>
            <a:r>
              <a:rPr lang="en-US" sz="36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3600" dirty="0" smtClean="0"/>
              <a:t>In patients with a </a:t>
            </a:r>
            <a:r>
              <a:rPr lang="en-US" sz="3600" dirty="0" smtClean="0">
                <a:solidFill>
                  <a:srgbClr val="FF0000"/>
                </a:solidFill>
              </a:rPr>
              <a:t>GFR ≤30 </a:t>
            </a:r>
            <a:r>
              <a:rPr lang="en-US" dirty="0" smtClean="0"/>
              <a:t>ml/min/1.73 m2 </a:t>
            </a:r>
            <a:r>
              <a:rPr lang="en-US" sz="3600" b="1" u="sng" dirty="0" smtClean="0">
                <a:solidFill>
                  <a:srgbClr val="00B050"/>
                </a:solidFill>
              </a:rPr>
              <a:t>starting</a:t>
            </a:r>
            <a:r>
              <a:rPr lang="en-US" sz="3600" dirty="0" smtClean="0"/>
              <a:t> with a </a:t>
            </a:r>
            <a:r>
              <a:rPr lang="en-US" sz="3600" u="sng" dirty="0" smtClean="0">
                <a:solidFill>
                  <a:srgbClr val="0070C0"/>
                </a:solidFill>
              </a:rPr>
              <a:t>0.5 mg</a:t>
            </a:r>
            <a:r>
              <a:rPr lang="en-US" sz="3600" dirty="0" smtClean="0"/>
              <a:t> does before each meal and gradually increasing the dose.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Renal failure &amp; Acarbose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rgbClr val="FF0000"/>
                </a:solidFill>
              </a:rPr>
              <a:t>Acarbose</a:t>
            </a:r>
            <a:r>
              <a:rPr lang="en-US" sz="4000" dirty="0" smtClean="0"/>
              <a:t> is </a:t>
            </a:r>
            <a:r>
              <a:rPr lang="en-US" sz="4000" dirty="0" smtClean="0">
                <a:solidFill>
                  <a:srgbClr val="FF0000"/>
                </a:solidFill>
              </a:rPr>
              <a:t>contraindicated</a:t>
            </a:r>
            <a:r>
              <a:rPr lang="en-US" sz="4000" dirty="0" smtClean="0"/>
              <a:t> in </a:t>
            </a:r>
            <a:r>
              <a:rPr lang="en-US" sz="4000" b="1" dirty="0" smtClean="0">
                <a:solidFill>
                  <a:srgbClr val="0070C0"/>
                </a:solidFill>
              </a:rPr>
              <a:t>liver cirrhosis </a:t>
            </a:r>
            <a:r>
              <a:rPr lang="en-US" sz="4000" dirty="0" smtClean="0"/>
              <a:t>and </a:t>
            </a:r>
            <a:r>
              <a:rPr lang="en-US" sz="4000" b="1" dirty="0" smtClean="0">
                <a:solidFill>
                  <a:srgbClr val="0070C0"/>
                </a:solidFill>
              </a:rPr>
              <a:t>IBD</a:t>
            </a:r>
            <a:r>
              <a:rPr lang="en-US" sz="4000" dirty="0" smtClean="0"/>
              <a:t> (inflammatory bowel disease).</a:t>
            </a:r>
          </a:p>
          <a:p>
            <a:r>
              <a:rPr lang="en-US" sz="4000" dirty="0" smtClean="0"/>
              <a:t>The National Kidney Foundation (NKF) advise avoiding </a:t>
            </a:r>
            <a:r>
              <a:rPr lang="en-US" sz="4000" dirty="0" err="1" smtClean="0"/>
              <a:t>acarbose</a:t>
            </a:r>
            <a:r>
              <a:rPr lang="en-US" sz="4000" dirty="0" smtClean="0"/>
              <a:t> if the </a:t>
            </a:r>
            <a:r>
              <a:rPr lang="en-US" sz="4000" dirty="0" smtClean="0">
                <a:solidFill>
                  <a:srgbClr val="FF0000"/>
                </a:solidFill>
              </a:rPr>
              <a:t>GFR &lt;30 </a:t>
            </a:r>
            <a:r>
              <a:rPr lang="en-US" dirty="0" smtClean="0"/>
              <a:t>ml/min/1.73 m2.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Renal failure &amp; GLIPTINES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3"/>
            <a:ext cx="8229600" cy="535785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b="1" u="sng" dirty="0" err="1" smtClean="0">
                <a:solidFill>
                  <a:srgbClr val="FF0000"/>
                </a:solidFill>
              </a:rPr>
              <a:t>Sitagliptin</a:t>
            </a:r>
            <a:r>
              <a:rPr lang="en-US" sz="2400" b="1" dirty="0" smtClean="0">
                <a:solidFill>
                  <a:srgbClr val="FF0000"/>
                </a:solidFill>
              </a:rPr>
              <a:t>: 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100 mg </a:t>
            </a:r>
            <a:r>
              <a:rPr lang="en-US" sz="2400" dirty="0" smtClean="0"/>
              <a:t>daily, </a:t>
            </a:r>
            <a:r>
              <a:rPr lang="en-US" sz="2400" u="sng" dirty="0" smtClean="0">
                <a:solidFill>
                  <a:srgbClr val="0070C0"/>
                </a:solidFill>
              </a:rPr>
              <a:t>regardless</a:t>
            </a:r>
            <a:r>
              <a:rPr lang="en-US" sz="2400" dirty="0" smtClean="0"/>
              <a:t> of food.</a:t>
            </a:r>
          </a:p>
          <a:p>
            <a:r>
              <a:rPr lang="en-US" sz="2400" dirty="0" err="1" smtClean="0"/>
              <a:t>Sitagliptin</a:t>
            </a:r>
            <a:r>
              <a:rPr lang="en-US" sz="2400" dirty="0" smtClean="0"/>
              <a:t> is excreted in the </a:t>
            </a:r>
            <a:r>
              <a:rPr lang="en-US" sz="2400" dirty="0" smtClean="0">
                <a:solidFill>
                  <a:srgbClr val="0070C0"/>
                </a:solidFill>
              </a:rPr>
              <a:t>intact</a:t>
            </a:r>
            <a:r>
              <a:rPr lang="en-US" sz="2400" dirty="0" smtClean="0"/>
              <a:t> form in the </a:t>
            </a:r>
            <a:r>
              <a:rPr lang="en-US" sz="2400" dirty="0" smtClean="0">
                <a:solidFill>
                  <a:srgbClr val="0070C0"/>
                </a:solidFill>
              </a:rPr>
              <a:t>urine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Dose to be reduced to </a:t>
            </a: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     50 mg/d </a:t>
            </a:r>
            <a:r>
              <a:rPr lang="en-US" sz="2400" dirty="0" smtClean="0"/>
              <a:t>if </a:t>
            </a:r>
            <a:r>
              <a:rPr lang="en-US" sz="2400" dirty="0" smtClean="0">
                <a:solidFill>
                  <a:srgbClr val="FF0000"/>
                </a:solidFill>
              </a:rPr>
              <a:t>GFR 30-50 </a:t>
            </a:r>
            <a:r>
              <a:rPr lang="en-US" sz="2400" dirty="0" smtClean="0"/>
              <a:t>or </a:t>
            </a: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     25 mg/d </a:t>
            </a:r>
            <a:r>
              <a:rPr lang="en-US" sz="2400" dirty="0" smtClean="0"/>
              <a:t>if </a:t>
            </a:r>
            <a:r>
              <a:rPr lang="en-US" sz="2400" dirty="0" smtClean="0">
                <a:solidFill>
                  <a:srgbClr val="FF0000"/>
                </a:solidFill>
              </a:rPr>
              <a:t>GFR &lt;30</a:t>
            </a:r>
            <a:r>
              <a:rPr lang="en-US" sz="2400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z="2400" b="1" u="sng" dirty="0" err="1" smtClean="0">
                <a:solidFill>
                  <a:srgbClr val="FF0000"/>
                </a:solidFill>
              </a:rPr>
              <a:t>Vildagliptin</a:t>
            </a:r>
            <a:r>
              <a:rPr lang="en-US" sz="2400" dirty="0" smtClean="0"/>
              <a:t>: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50 mg BID</a:t>
            </a:r>
            <a:r>
              <a:rPr lang="en-US" sz="2400" dirty="0" smtClean="0"/>
              <a:t>, regardless of food.</a:t>
            </a:r>
          </a:p>
          <a:p>
            <a:r>
              <a:rPr lang="en-US" sz="2400" dirty="0" smtClean="0"/>
              <a:t>reduce the daily dose to </a:t>
            </a:r>
          </a:p>
          <a:p>
            <a:pPr>
              <a:buNone/>
            </a:pPr>
            <a:r>
              <a:rPr lang="en-US" sz="2400" dirty="0" smtClean="0"/>
              <a:t>     </a:t>
            </a:r>
            <a:r>
              <a:rPr lang="en-US" sz="2400" dirty="0" smtClean="0">
                <a:solidFill>
                  <a:srgbClr val="0070C0"/>
                </a:solidFill>
              </a:rPr>
              <a:t>50 mg/d </a:t>
            </a:r>
            <a:r>
              <a:rPr lang="en-US" sz="2400" dirty="0" smtClean="0"/>
              <a:t>if </a:t>
            </a:r>
            <a:r>
              <a:rPr lang="en-US" sz="2400" dirty="0" smtClean="0">
                <a:solidFill>
                  <a:srgbClr val="FF0000"/>
                </a:solidFill>
              </a:rPr>
              <a:t>GFR &lt;50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Vildagliptin</a:t>
            </a:r>
            <a:r>
              <a:rPr lang="en-US" sz="2400" dirty="0" smtClean="0"/>
              <a:t> may be associated with an increase in the </a:t>
            </a:r>
            <a:r>
              <a:rPr lang="en-US" sz="2400" u="sng" dirty="0" smtClean="0">
                <a:solidFill>
                  <a:srgbClr val="0070C0"/>
                </a:solidFill>
              </a:rPr>
              <a:t>liver enzymes </a:t>
            </a:r>
            <a:r>
              <a:rPr lang="en-US" sz="2400" dirty="0" smtClean="0"/>
              <a:t>and is </a:t>
            </a:r>
            <a:r>
              <a:rPr lang="en-US" sz="2400" dirty="0" smtClean="0">
                <a:solidFill>
                  <a:srgbClr val="FF0000"/>
                </a:solidFill>
              </a:rPr>
              <a:t>contraindicated in liver impairment.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Renal failure &amp; Pioglitazone 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3"/>
            <a:ext cx="8229600" cy="4911742"/>
          </a:xfrm>
        </p:spPr>
        <p:txBody>
          <a:bodyPr>
            <a:normAutofit fontScale="62500" lnSpcReduction="20000"/>
          </a:bodyPr>
          <a:lstStyle/>
          <a:p>
            <a:r>
              <a:rPr lang="en-US" sz="3400" b="1" u="sng" dirty="0" smtClean="0">
                <a:solidFill>
                  <a:srgbClr val="FF0000"/>
                </a:solidFill>
              </a:rPr>
              <a:t>Pioglitazone</a:t>
            </a:r>
            <a:r>
              <a:rPr lang="en-US" sz="3400" dirty="0" smtClean="0"/>
              <a:t> has only and exclusively </a:t>
            </a:r>
            <a:r>
              <a:rPr lang="en-US" sz="3400" dirty="0" smtClean="0">
                <a:solidFill>
                  <a:srgbClr val="FF0000"/>
                </a:solidFill>
              </a:rPr>
              <a:t>hepatic</a:t>
            </a:r>
            <a:r>
              <a:rPr lang="en-US" sz="3400" dirty="0" smtClean="0"/>
              <a:t> metabolism; This class should be </a:t>
            </a:r>
            <a:r>
              <a:rPr lang="en-US" sz="3400" dirty="0" smtClean="0">
                <a:solidFill>
                  <a:srgbClr val="FF0000"/>
                </a:solidFill>
              </a:rPr>
              <a:t>avoided</a:t>
            </a:r>
            <a:r>
              <a:rPr lang="en-US" sz="3400" dirty="0" smtClean="0"/>
              <a:t> in the presence of </a:t>
            </a:r>
            <a:r>
              <a:rPr lang="en-US" sz="3400" u="sng" dirty="0" smtClean="0">
                <a:solidFill>
                  <a:srgbClr val="0070C0"/>
                </a:solidFill>
              </a:rPr>
              <a:t>heart failure </a:t>
            </a:r>
            <a:r>
              <a:rPr lang="en-US" sz="3400" dirty="0" smtClean="0"/>
              <a:t>and </a:t>
            </a:r>
            <a:r>
              <a:rPr lang="en-US" sz="3400" u="sng" dirty="0" smtClean="0">
                <a:solidFill>
                  <a:srgbClr val="0070C0"/>
                </a:solidFill>
              </a:rPr>
              <a:t>liver disease. </a:t>
            </a:r>
          </a:p>
          <a:p>
            <a:r>
              <a:rPr lang="en-US" sz="3400" dirty="0" smtClean="0"/>
              <a:t>Pioglitazone increases the risk of </a:t>
            </a:r>
            <a:r>
              <a:rPr lang="en-US" sz="3400" b="1" dirty="0" smtClean="0">
                <a:solidFill>
                  <a:srgbClr val="FF0000"/>
                </a:solidFill>
              </a:rPr>
              <a:t>bladder cancer </a:t>
            </a:r>
            <a:r>
              <a:rPr lang="en-US" sz="3400" dirty="0" smtClean="0"/>
              <a:t>and was banned in </a:t>
            </a:r>
            <a:r>
              <a:rPr lang="en-US" sz="3400" u="sng" dirty="0" smtClean="0">
                <a:solidFill>
                  <a:srgbClr val="0070C0"/>
                </a:solidFill>
              </a:rPr>
              <a:t>Japan, India, Australia and Canada.</a:t>
            </a:r>
            <a:r>
              <a:rPr lang="en-US" sz="3400" dirty="0" smtClean="0"/>
              <a:t> </a:t>
            </a:r>
          </a:p>
          <a:p>
            <a:r>
              <a:rPr lang="en-US" sz="3400" dirty="0" smtClean="0"/>
              <a:t>However, a recent study of a </a:t>
            </a:r>
            <a:r>
              <a:rPr lang="en-US" sz="3400" dirty="0" smtClean="0">
                <a:solidFill>
                  <a:srgbClr val="00B050"/>
                </a:solidFill>
              </a:rPr>
              <a:t>large cohort </a:t>
            </a:r>
            <a:r>
              <a:rPr lang="en-US" sz="3400" dirty="0" smtClean="0"/>
              <a:t>failed to demonstrate a significant association between </a:t>
            </a:r>
            <a:r>
              <a:rPr lang="en-US" sz="3400" dirty="0" err="1" smtClean="0"/>
              <a:t>pioglitazone</a:t>
            </a:r>
            <a:r>
              <a:rPr lang="en-US" sz="3400" dirty="0" smtClean="0"/>
              <a:t> use and the risk of bladder cancer.</a:t>
            </a:r>
          </a:p>
          <a:p>
            <a:r>
              <a:rPr lang="en-US" sz="3400" dirty="0" smtClean="0"/>
              <a:t>It does </a:t>
            </a:r>
            <a:r>
              <a:rPr lang="en-US" sz="3400" u="sng" dirty="0" smtClean="0">
                <a:solidFill>
                  <a:srgbClr val="FF0000"/>
                </a:solidFill>
              </a:rPr>
              <a:t>not cause </a:t>
            </a:r>
            <a:r>
              <a:rPr lang="en-US" sz="3400" dirty="0" smtClean="0">
                <a:solidFill>
                  <a:srgbClr val="00B0F0"/>
                </a:solidFill>
              </a:rPr>
              <a:t>hypoglycemia</a:t>
            </a:r>
            <a:r>
              <a:rPr lang="en-US" sz="3400" dirty="0" smtClean="0"/>
              <a:t> and it can be given </a:t>
            </a:r>
            <a:r>
              <a:rPr lang="en-US" sz="3400" u="sng" dirty="0" smtClean="0">
                <a:solidFill>
                  <a:srgbClr val="FF0000"/>
                </a:solidFill>
              </a:rPr>
              <a:t>theoretically without dose adjustment at all stages of CKD. </a:t>
            </a:r>
          </a:p>
          <a:p>
            <a:r>
              <a:rPr lang="en-US" sz="3400" dirty="0" smtClean="0"/>
              <a:t>Pioglitazone is related with </a:t>
            </a:r>
          </a:p>
          <a:p>
            <a:pPr lvl="1">
              <a:buFont typeface="Wingdings" pitchFamily="2" charset="2"/>
              <a:buChar char="Ø"/>
            </a:pPr>
            <a:r>
              <a:rPr lang="en-US" sz="3400" dirty="0" smtClean="0">
                <a:solidFill>
                  <a:srgbClr val="0070C0"/>
                </a:solidFill>
              </a:rPr>
              <a:t>fluid retention</a:t>
            </a:r>
            <a:r>
              <a:rPr lang="en-US" sz="3400" dirty="0" smtClean="0"/>
              <a:t>, </a:t>
            </a:r>
          </a:p>
          <a:p>
            <a:pPr lvl="1">
              <a:buFont typeface="Wingdings" pitchFamily="2" charset="2"/>
              <a:buChar char="Ø"/>
            </a:pPr>
            <a:r>
              <a:rPr lang="en-US" sz="3400" dirty="0" smtClean="0">
                <a:solidFill>
                  <a:srgbClr val="0070C0"/>
                </a:solidFill>
              </a:rPr>
              <a:t>anemia</a:t>
            </a:r>
            <a:r>
              <a:rPr lang="en-US" sz="3400" dirty="0" smtClean="0"/>
              <a:t> and </a:t>
            </a:r>
          </a:p>
          <a:p>
            <a:pPr lvl="1">
              <a:buFont typeface="Wingdings" pitchFamily="2" charset="2"/>
              <a:buChar char="Ø"/>
            </a:pPr>
            <a:r>
              <a:rPr lang="en-US" sz="3400" dirty="0" smtClean="0">
                <a:solidFill>
                  <a:srgbClr val="0070C0"/>
                </a:solidFill>
              </a:rPr>
              <a:t>osteoporosis</a:t>
            </a:r>
            <a:r>
              <a:rPr lang="en-US" sz="3400" dirty="0" smtClean="0"/>
              <a:t>. </a:t>
            </a:r>
          </a:p>
          <a:p>
            <a:r>
              <a:rPr lang="en-US" sz="3400" dirty="0" smtClean="0"/>
              <a:t>These side effects complicate the existing problems with anemia and bone disease in subjects </a:t>
            </a:r>
            <a:r>
              <a:rPr lang="en-US" sz="3400" u="sng" dirty="0" smtClean="0">
                <a:solidFill>
                  <a:srgbClr val="00B050"/>
                </a:solidFill>
              </a:rPr>
              <a:t>with diabetes and CKD</a:t>
            </a:r>
            <a:r>
              <a:rPr lang="en-US" sz="3400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Renal failure &amp; </a:t>
            </a:r>
            <a:r>
              <a:rPr lang="en-US" b="1" dirty="0" err="1" smtClean="0">
                <a:solidFill>
                  <a:srgbClr val="7030A0"/>
                </a:solidFill>
              </a:rPr>
              <a:t>Liraglutide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u="sng" dirty="0" err="1" smtClean="0">
                <a:solidFill>
                  <a:srgbClr val="FF0000"/>
                </a:solidFill>
              </a:rPr>
              <a:t>Liraglutide</a:t>
            </a:r>
            <a:r>
              <a:rPr lang="en-US" sz="3600" dirty="0" smtClean="0"/>
              <a:t> is </a:t>
            </a:r>
            <a:r>
              <a:rPr lang="en-US" sz="3600" dirty="0" smtClean="0">
                <a:solidFill>
                  <a:srgbClr val="0070C0"/>
                </a:solidFill>
              </a:rPr>
              <a:t>degraded entirely </a:t>
            </a:r>
            <a:r>
              <a:rPr lang="en-US" sz="3600" dirty="0" smtClean="0"/>
              <a:t>in the body and </a:t>
            </a:r>
            <a:r>
              <a:rPr lang="en-US" sz="3600" u="sng" dirty="0" smtClean="0">
                <a:solidFill>
                  <a:srgbClr val="0070C0"/>
                </a:solidFill>
              </a:rPr>
              <a:t>is not excreted in urine and feces</a:t>
            </a:r>
            <a:r>
              <a:rPr lang="en-US" sz="3600" dirty="0" smtClean="0"/>
              <a:t>. </a:t>
            </a:r>
          </a:p>
          <a:p>
            <a:r>
              <a:rPr lang="en-US" sz="3600" dirty="0" smtClean="0"/>
              <a:t>These characteristics indicate that we can use in </a:t>
            </a:r>
            <a:r>
              <a:rPr lang="en-US" sz="3600" dirty="0" smtClean="0">
                <a:solidFill>
                  <a:srgbClr val="0070C0"/>
                </a:solidFill>
              </a:rPr>
              <a:t>all stages </a:t>
            </a:r>
            <a:r>
              <a:rPr lang="en-US" sz="3600" dirty="0" smtClean="0"/>
              <a:t>of CKD. </a:t>
            </a:r>
          </a:p>
          <a:p>
            <a:r>
              <a:rPr lang="en-US" sz="3600" dirty="0" smtClean="0"/>
              <a:t>Nevertheless we </a:t>
            </a:r>
            <a:r>
              <a:rPr lang="en-US" sz="3600" u="sng" dirty="0" smtClean="0">
                <a:solidFill>
                  <a:srgbClr val="00B050"/>
                </a:solidFill>
              </a:rPr>
              <a:t>have not yet clinical studies </a:t>
            </a:r>
            <a:r>
              <a:rPr lang="en-US" sz="3600" dirty="0" smtClean="0"/>
              <a:t>in patients with </a:t>
            </a:r>
            <a:r>
              <a:rPr lang="en-US" sz="3600" dirty="0" err="1" smtClean="0">
                <a:solidFill>
                  <a:srgbClr val="FF0000"/>
                </a:solidFill>
              </a:rPr>
              <a:t>eGFR</a:t>
            </a:r>
            <a:r>
              <a:rPr lang="en-US" sz="3600" dirty="0" smtClean="0">
                <a:solidFill>
                  <a:srgbClr val="FF0000"/>
                </a:solidFill>
              </a:rPr>
              <a:t> &lt; 60 </a:t>
            </a:r>
            <a:r>
              <a:rPr lang="en-US" sz="3600" dirty="0" err="1" smtClean="0">
                <a:solidFill>
                  <a:srgbClr val="FF0000"/>
                </a:solidFill>
              </a:rPr>
              <a:t>mL</a:t>
            </a:r>
            <a:r>
              <a:rPr lang="en-US" sz="3600" dirty="0" smtClean="0">
                <a:solidFill>
                  <a:srgbClr val="FF0000"/>
                </a:solidFill>
              </a:rPr>
              <a:t>/min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Case 3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R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Tab ASA 80 mg/d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Tab </a:t>
            </a:r>
            <a:r>
              <a:rPr lang="en-US" dirty="0" err="1" smtClean="0"/>
              <a:t>Atorvastatin</a:t>
            </a:r>
            <a:r>
              <a:rPr lang="en-US" dirty="0" smtClean="0"/>
              <a:t> 10 mg/d</a:t>
            </a:r>
          </a:p>
          <a:p>
            <a:pPr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DC of </a:t>
            </a:r>
            <a:r>
              <a:rPr lang="en-US" dirty="0" err="1" smtClean="0">
                <a:solidFill>
                  <a:srgbClr val="FF0000"/>
                </a:solidFill>
              </a:rPr>
              <a:t>Glibenclamide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Tab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Repaglinide</a:t>
            </a:r>
            <a:r>
              <a:rPr lang="en-US" dirty="0" smtClean="0">
                <a:solidFill>
                  <a:srgbClr val="FF0000"/>
                </a:solidFill>
              </a:rPr>
              <a:t> 2mg/TID</a:t>
            </a:r>
          </a:p>
        </p:txBody>
      </p:sp>
      <p:sp>
        <p:nvSpPr>
          <p:cNvPr id="4" name="Rectangle 3"/>
          <p:cNvSpPr/>
          <p:nvPr/>
        </p:nvSpPr>
        <p:spPr>
          <a:xfrm>
            <a:off x="6429388" y="1071546"/>
            <a:ext cx="2143140" cy="100013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800" b="1" dirty="0" smtClean="0">
                <a:solidFill>
                  <a:srgbClr val="FF0000"/>
                </a:solidFill>
              </a:rPr>
              <a:t>آقای غلام. ر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-660000" flipV="1">
            <a:off x="643018" y="1928791"/>
            <a:ext cx="180000" cy="14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Case 3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034" y="928670"/>
            <a:ext cx="4040188" cy="639763"/>
          </a:xfrm>
        </p:spPr>
        <p:txBody>
          <a:bodyPr/>
          <a:lstStyle/>
          <a:p>
            <a:r>
              <a:rPr lang="en-US" b="0" dirty="0" smtClean="0"/>
              <a:t>W=70 kg</a:t>
            </a:r>
            <a:endParaRPr lang="en-US" b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034" y="1643050"/>
            <a:ext cx="4040188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a-IR" sz="1800" b="1" u="sng" dirty="0" smtClean="0"/>
              <a:t>1393/9/23</a:t>
            </a:r>
            <a:endParaRPr lang="en-US" sz="1400" dirty="0" smtClean="0"/>
          </a:p>
          <a:p>
            <a:r>
              <a:rPr lang="en-US" sz="2000" b="1" u="sng" dirty="0" smtClean="0"/>
              <a:t>Lab Data:</a:t>
            </a:r>
          </a:p>
          <a:p>
            <a:pPr lvl="1">
              <a:buNone/>
            </a:pPr>
            <a:r>
              <a:rPr lang="en-US" sz="1800" dirty="0" smtClean="0"/>
              <a:t>FBS: 119 mg/dl</a:t>
            </a:r>
          </a:p>
          <a:p>
            <a:pPr lvl="1">
              <a:buNone/>
            </a:pPr>
            <a:r>
              <a:rPr lang="en-US" sz="1800" dirty="0" smtClean="0"/>
              <a:t>BS (2hpp): 220 mg/dl</a:t>
            </a:r>
          </a:p>
          <a:p>
            <a:pPr lvl="1">
              <a:buNone/>
            </a:pPr>
            <a:r>
              <a:rPr lang="en-US" sz="1800" dirty="0" smtClean="0"/>
              <a:t>A1C: </a:t>
            </a:r>
            <a:r>
              <a:rPr lang="en-US" sz="1800" b="1" u="sng" dirty="0" smtClean="0">
                <a:solidFill>
                  <a:srgbClr val="FF0000"/>
                </a:solidFill>
              </a:rPr>
              <a:t>6.6 % </a:t>
            </a:r>
            <a:r>
              <a:rPr lang="en-US" sz="1800" dirty="0" smtClean="0"/>
              <a:t>(N&lt;6.1%)</a:t>
            </a:r>
            <a:endParaRPr lang="en-US" sz="1800" b="1" u="sng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Cr: 1.62 mg/dl </a:t>
            </a:r>
            <a:endParaRPr lang="fa-IR" sz="1800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sz="1800" dirty="0" smtClean="0"/>
              <a:t>TG: 96mg/dl  </a:t>
            </a:r>
            <a:endParaRPr lang="fa-IR" sz="1800" dirty="0" smtClean="0"/>
          </a:p>
          <a:p>
            <a:pPr lvl="1">
              <a:buNone/>
            </a:pPr>
            <a:r>
              <a:rPr lang="en-US" sz="1800" dirty="0" smtClean="0"/>
              <a:t>Total Cholesterol: 187 mg/dl </a:t>
            </a:r>
            <a:endParaRPr lang="fa-IR" sz="1800" dirty="0" smtClean="0"/>
          </a:p>
          <a:p>
            <a:pPr lvl="1">
              <a:buNone/>
            </a:pPr>
            <a:r>
              <a:rPr lang="en-US" sz="1800" dirty="0" smtClean="0"/>
              <a:t>HDL Cholesterol: 36 mg/dl</a:t>
            </a:r>
            <a:endParaRPr lang="fa-IR" sz="1800" dirty="0" smtClean="0"/>
          </a:p>
          <a:p>
            <a:pPr lvl="1">
              <a:buNone/>
            </a:pPr>
            <a:r>
              <a:rPr lang="en-US" sz="1800" dirty="0" smtClean="0"/>
              <a:t>LDL Cholesterol: 122 mg/dl</a:t>
            </a:r>
            <a:endParaRPr lang="fa-IR" sz="1800" dirty="0" smtClean="0"/>
          </a:p>
          <a:p>
            <a:pPr lvl="1">
              <a:buNone/>
            </a:pPr>
            <a:r>
              <a:rPr lang="en-US" sz="1800" dirty="0" smtClean="0"/>
              <a:t>AST: 13</a:t>
            </a:r>
            <a:endParaRPr lang="fa-IR" sz="1800" dirty="0" smtClean="0"/>
          </a:p>
          <a:p>
            <a:pPr lvl="1">
              <a:buNone/>
            </a:pPr>
            <a:r>
              <a:rPr lang="en-US" sz="1800" dirty="0" smtClean="0"/>
              <a:t>ALT: 12</a:t>
            </a:r>
          </a:p>
          <a:p>
            <a:pPr lvl="1">
              <a:buNone/>
            </a:pPr>
            <a:r>
              <a:rPr lang="en-US" sz="1800" dirty="0" smtClean="0"/>
              <a:t>Urine Pr (24h): 2800 mg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3438" y="928670"/>
            <a:ext cx="4041775" cy="639763"/>
          </a:xfrm>
        </p:spPr>
        <p:txBody>
          <a:bodyPr/>
          <a:lstStyle/>
          <a:p>
            <a:r>
              <a:rPr lang="en-US" b="0" dirty="0" smtClean="0"/>
              <a:t>W=69 kg</a:t>
            </a:r>
          </a:p>
        </p:txBody>
      </p:sp>
      <p:sp>
        <p:nvSpPr>
          <p:cNvPr id="7" name="Rectangle 6"/>
          <p:cNvSpPr/>
          <p:nvPr/>
        </p:nvSpPr>
        <p:spPr>
          <a:xfrm>
            <a:off x="6500826" y="928670"/>
            <a:ext cx="2143140" cy="100013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800" b="1" dirty="0" smtClean="0">
                <a:solidFill>
                  <a:srgbClr val="FF0000"/>
                </a:solidFill>
              </a:rPr>
              <a:t>آقای غلام. 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3438" y="1571612"/>
            <a:ext cx="4041775" cy="3951288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  <a:defRPr/>
            </a:pPr>
            <a:r>
              <a:rPr lang="fa-IR" sz="1800" b="1" u="sng" dirty="0" smtClean="0"/>
              <a:t>1394/1/15</a:t>
            </a:r>
            <a:endParaRPr lang="en-US" sz="1400" dirty="0" smtClean="0"/>
          </a:p>
          <a:p>
            <a:pPr lvl="0">
              <a:defRPr/>
            </a:pPr>
            <a:r>
              <a:rPr lang="en-US" sz="2000" b="1" u="sng" dirty="0" smtClean="0"/>
              <a:t>Lab Data:</a:t>
            </a:r>
          </a:p>
          <a:p>
            <a:pPr lvl="1">
              <a:buNone/>
              <a:defRPr/>
            </a:pPr>
            <a:r>
              <a:rPr lang="en-US" sz="1800" dirty="0" smtClean="0"/>
              <a:t>FBS: 101 mg/dl</a:t>
            </a:r>
          </a:p>
          <a:p>
            <a:pPr lvl="1">
              <a:buNone/>
              <a:defRPr/>
            </a:pPr>
            <a:r>
              <a:rPr lang="en-US" sz="1800" dirty="0" smtClean="0"/>
              <a:t>BS (2hpp): 233 mg/dl</a:t>
            </a:r>
          </a:p>
          <a:p>
            <a:pPr lvl="1">
              <a:buNone/>
              <a:defRPr/>
            </a:pPr>
            <a:r>
              <a:rPr lang="en-US" sz="1800" dirty="0" smtClean="0"/>
              <a:t>A1C: </a:t>
            </a:r>
            <a:r>
              <a:rPr lang="en-US" sz="1800" b="1" u="sng" dirty="0" smtClean="0">
                <a:solidFill>
                  <a:srgbClr val="FF0000"/>
                </a:solidFill>
              </a:rPr>
              <a:t>6.3 %</a:t>
            </a:r>
            <a:r>
              <a:rPr lang="en-US" sz="1800" dirty="0" smtClean="0"/>
              <a:t> (N&lt;6.1%)</a:t>
            </a:r>
            <a:endParaRPr lang="en-US" sz="1800" b="1" u="sng" dirty="0" smtClean="0">
              <a:solidFill>
                <a:srgbClr val="FF0000"/>
              </a:solidFill>
            </a:endParaRPr>
          </a:p>
          <a:p>
            <a:pPr lvl="1">
              <a:buNone/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Cr: 1.54 mg/dl</a:t>
            </a:r>
          </a:p>
          <a:p>
            <a:pPr lvl="1">
              <a:buNone/>
              <a:defRPr/>
            </a:pPr>
            <a:r>
              <a:rPr lang="en-US" sz="1800" dirty="0" smtClean="0"/>
              <a:t>TG: 76 mg/dl  </a:t>
            </a:r>
            <a:endParaRPr lang="fa-IR" sz="1800" dirty="0" smtClean="0"/>
          </a:p>
          <a:p>
            <a:pPr lvl="1">
              <a:buNone/>
              <a:defRPr/>
            </a:pPr>
            <a:r>
              <a:rPr lang="en-US" sz="1800" dirty="0" smtClean="0"/>
              <a:t>Total Cholesterol: 141 mg/dl </a:t>
            </a:r>
            <a:endParaRPr lang="fa-IR" sz="1800" dirty="0" smtClean="0"/>
          </a:p>
          <a:p>
            <a:pPr lvl="1">
              <a:buNone/>
              <a:defRPr/>
            </a:pPr>
            <a:r>
              <a:rPr lang="en-US" sz="1800" dirty="0" smtClean="0"/>
              <a:t>HDL Cholesterol: 37 mg/dl</a:t>
            </a:r>
            <a:endParaRPr lang="fa-IR" sz="1800" dirty="0" smtClean="0"/>
          </a:p>
          <a:p>
            <a:pPr lvl="1">
              <a:buNone/>
              <a:defRPr/>
            </a:pPr>
            <a:r>
              <a:rPr lang="en-US" sz="1800" dirty="0" smtClean="0"/>
              <a:t>LDL Cholesterol: 80 mg/dl</a:t>
            </a:r>
            <a:endParaRPr lang="fa-IR" sz="1800" dirty="0" smtClean="0"/>
          </a:p>
          <a:p>
            <a:pPr lvl="1">
              <a:buNone/>
              <a:defRPr/>
            </a:pPr>
            <a:r>
              <a:rPr lang="en-US" sz="1800" dirty="0" smtClean="0"/>
              <a:t>AST: 13</a:t>
            </a:r>
            <a:endParaRPr lang="fa-IR" sz="1800" dirty="0" smtClean="0"/>
          </a:p>
          <a:p>
            <a:pPr lvl="1">
              <a:buNone/>
              <a:defRPr/>
            </a:pPr>
            <a:r>
              <a:rPr lang="en-US" sz="1800" dirty="0" smtClean="0"/>
              <a:t>ALT: 14</a:t>
            </a:r>
          </a:p>
          <a:p>
            <a:pPr lvl="1">
              <a:buNone/>
              <a:defRPr/>
            </a:pPr>
            <a:r>
              <a:rPr lang="en-US" sz="1800" dirty="0" err="1" smtClean="0"/>
              <a:t>Hb</a:t>
            </a:r>
            <a:r>
              <a:rPr lang="en-US" sz="1800" dirty="0" smtClean="0"/>
              <a:t>: 13.8</a:t>
            </a:r>
            <a:endParaRPr lang="fa-IR" sz="1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Case 4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60y/o ,Man, </a:t>
            </a:r>
            <a:r>
              <a:rPr lang="en-US" sz="2400" dirty="0" smtClean="0">
                <a:solidFill>
                  <a:srgbClr val="0070C0"/>
                </a:solidFill>
              </a:rPr>
              <a:t>DM from 2 years ago</a:t>
            </a:r>
            <a:endParaRPr lang="en-US" sz="2400" b="1" u="sng" dirty="0" smtClean="0">
              <a:solidFill>
                <a:srgbClr val="0070C0"/>
              </a:solidFill>
            </a:endParaRPr>
          </a:p>
          <a:p>
            <a:r>
              <a:rPr lang="en-US" sz="2400" dirty="0" smtClean="0"/>
              <a:t>PH: HTN(+)   IHD(+)    CABG(+)   </a:t>
            </a:r>
            <a:r>
              <a:rPr lang="en-US" sz="2400" dirty="0" smtClean="0">
                <a:solidFill>
                  <a:srgbClr val="FF0000"/>
                </a:solidFill>
              </a:rPr>
              <a:t>CHF(+) (LVEF=30%)</a:t>
            </a:r>
          </a:p>
          <a:p>
            <a:r>
              <a:rPr lang="en-US" sz="2400" dirty="0" smtClean="0"/>
              <a:t>Retinopathy(-)      Nephropathy(-)   </a:t>
            </a:r>
          </a:p>
          <a:p>
            <a:r>
              <a:rPr lang="en-US" sz="2400" dirty="0" smtClean="0"/>
              <a:t>HH: Smoking(-)</a:t>
            </a:r>
          </a:p>
          <a:p>
            <a:r>
              <a:rPr lang="en-US" sz="2400" dirty="0" smtClean="0"/>
              <a:t>W: 96 Kg,  H: 181 Cm, </a:t>
            </a:r>
            <a:r>
              <a:rPr lang="en-US" sz="2400" dirty="0" smtClean="0">
                <a:solidFill>
                  <a:srgbClr val="0070C0"/>
                </a:solidFill>
              </a:rPr>
              <a:t>BMI: 29.3</a:t>
            </a:r>
            <a:r>
              <a:rPr lang="en-US" sz="2400" dirty="0" smtClean="0"/>
              <a:t>,  BP: 130/80</a:t>
            </a:r>
          </a:p>
          <a:p>
            <a:r>
              <a:rPr lang="en-US" sz="2400" u="sng" dirty="0" smtClean="0">
                <a:solidFill>
                  <a:srgbClr val="C00000"/>
                </a:solidFill>
              </a:rPr>
              <a:t>Drug </a:t>
            </a:r>
            <a:r>
              <a:rPr lang="en-US" sz="2400" u="sng" dirty="0" err="1" smtClean="0">
                <a:solidFill>
                  <a:srgbClr val="C00000"/>
                </a:solidFill>
              </a:rPr>
              <a:t>Hx</a:t>
            </a:r>
            <a:r>
              <a:rPr lang="en-US" sz="2400" u="sng" dirty="0" smtClean="0">
                <a:solidFill>
                  <a:srgbClr val="C00000"/>
                </a:solidFill>
              </a:rPr>
              <a:t>: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sz="2000" dirty="0" smtClean="0"/>
              <a:t>Tab </a:t>
            </a:r>
            <a:r>
              <a:rPr lang="en-US" sz="2000" dirty="0" smtClean="0">
                <a:solidFill>
                  <a:srgbClr val="FF0000"/>
                </a:solidFill>
              </a:rPr>
              <a:t>Metformin</a:t>
            </a:r>
            <a:r>
              <a:rPr lang="en-US" sz="2000" dirty="0" smtClean="0"/>
              <a:t> 500 mg/TID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sz="2000" dirty="0" smtClean="0"/>
              <a:t>Tab Acarbose 50 mg/BD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sz="2000" dirty="0" smtClean="0"/>
              <a:t>Tab </a:t>
            </a:r>
            <a:r>
              <a:rPr lang="en-US" sz="2000" dirty="0" err="1" smtClean="0"/>
              <a:t>Atorvastatin</a:t>
            </a:r>
            <a:r>
              <a:rPr lang="en-US" sz="2000" dirty="0" smtClean="0"/>
              <a:t> 20 mg/d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sz="2000" dirty="0" smtClean="0"/>
              <a:t>Tab ASA mg/d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sz="2000" dirty="0" smtClean="0"/>
              <a:t>Tab </a:t>
            </a:r>
            <a:r>
              <a:rPr lang="en-US" sz="2000" dirty="0" err="1" smtClean="0"/>
              <a:t>Losartan</a:t>
            </a:r>
            <a:r>
              <a:rPr lang="en-US" sz="2000" dirty="0" smtClean="0"/>
              <a:t> 20 mg/BD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sz="2000" dirty="0" smtClean="0"/>
              <a:t>Tab </a:t>
            </a:r>
            <a:r>
              <a:rPr lang="en-US" sz="2000" dirty="0" err="1" smtClean="0">
                <a:solidFill>
                  <a:srgbClr val="FF0000"/>
                </a:solidFill>
              </a:rPr>
              <a:t>digoxin</a:t>
            </a:r>
            <a:r>
              <a:rPr lang="en-US" sz="2000" dirty="0" smtClean="0"/>
              <a:t> 0.25 mg/d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sz="2000" dirty="0" smtClean="0"/>
              <a:t>Tab </a:t>
            </a:r>
            <a:r>
              <a:rPr lang="en-US" sz="2000" dirty="0" err="1" smtClean="0"/>
              <a:t>Carvedilol</a:t>
            </a:r>
            <a:r>
              <a:rPr lang="en-US" sz="2000" dirty="0" smtClean="0"/>
              <a:t> 6.25mg/BD</a:t>
            </a:r>
          </a:p>
          <a:p>
            <a:pPr marL="457200" lvl="1" indent="-457200">
              <a:buFont typeface="+mj-lt"/>
              <a:buAutoNum type="arabicPeriod"/>
            </a:pPr>
            <a:endParaRPr lang="en-US" sz="2000" dirty="0" smtClean="0"/>
          </a:p>
          <a:p>
            <a:pPr marL="457200" lvl="1" indent="-457200">
              <a:buFont typeface="+mj-lt"/>
              <a:buAutoNum type="arabicPeriod"/>
            </a:pPr>
            <a:endParaRPr lang="en-US" sz="2000" dirty="0" smtClean="0"/>
          </a:p>
          <a:p>
            <a:pPr marL="457200" lvl="1" indent="-457200">
              <a:buFont typeface="+mj-lt"/>
              <a:buAutoNum type="arabicPeriod"/>
            </a:pPr>
            <a:endParaRPr lang="en-US" sz="2000" dirty="0" smtClean="0"/>
          </a:p>
          <a:p>
            <a:pPr marL="457200" lvl="1" indent="-457200">
              <a:buFont typeface="+mj-lt"/>
              <a:buAutoNum type="arabicPeriod"/>
            </a:pPr>
            <a:endParaRPr lang="en-US" sz="20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6429388" y="785794"/>
            <a:ext cx="2143140" cy="100013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solidFill>
                  <a:srgbClr val="FF0000"/>
                </a:solidFill>
              </a:rPr>
              <a:t>آقای حبیب ا... ک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68345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Case 4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00034" y="642918"/>
            <a:ext cx="4040188" cy="639763"/>
          </a:xfrm>
        </p:spPr>
        <p:txBody>
          <a:bodyPr/>
          <a:lstStyle/>
          <a:p>
            <a:r>
              <a:rPr lang="en-US" b="0" dirty="0" smtClean="0"/>
              <a:t>W=96 kg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00034" y="1428736"/>
            <a:ext cx="4040188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a-IR" sz="1800" b="1" u="sng" dirty="0" smtClean="0"/>
              <a:t>1394/7/28</a:t>
            </a:r>
            <a:endParaRPr lang="en-US" sz="1400" dirty="0" smtClean="0"/>
          </a:p>
          <a:p>
            <a:r>
              <a:rPr lang="en-US" sz="2000" b="1" u="sng" dirty="0" smtClean="0"/>
              <a:t>Lab Data:</a:t>
            </a:r>
          </a:p>
          <a:p>
            <a:pPr lvl="1">
              <a:buNone/>
            </a:pPr>
            <a:r>
              <a:rPr lang="en-US" sz="1800" dirty="0" smtClean="0"/>
              <a:t>FBS: 105 mg/dl</a:t>
            </a:r>
          </a:p>
          <a:p>
            <a:pPr lvl="1">
              <a:buNone/>
            </a:pPr>
            <a:r>
              <a:rPr lang="en-US" sz="1800" dirty="0" smtClean="0"/>
              <a:t>BS (2hpp): 188mg/dl</a:t>
            </a:r>
          </a:p>
          <a:p>
            <a:pPr lvl="1">
              <a:buNone/>
            </a:pPr>
            <a:r>
              <a:rPr lang="en-US" sz="1800" dirty="0" smtClean="0"/>
              <a:t>A1C: </a:t>
            </a:r>
            <a:r>
              <a:rPr lang="en-US" sz="1800" b="1" u="sng" dirty="0" smtClean="0">
                <a:solidFill>
                  <a:srgbClr val="FF0000"/>
                </a:solidFill>
              </a:rPr>
              <a:t>7.3% </a:t>
            </a:r>
            <a:r>
              <a:rPr lang="en-US" sz="1800" dirty="0" smtClean="0"/>
              <a:t>(N&lt;6%)</a:t>
            </a:r>
            <a:endParaRPr lang="en-US" sz="1800" b="1" u="sng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sz="1800" dirty="0" smtClean="0"/>
              <a:t>Cr: 1.1 mg/dl </a:t>
            </a:r>
            <a:endParaRPr lang="fa-IR" sz="1800" dirty="0" smtClean="0"/>
          </a:p>
          <a:p>
            <a:pPr lvl="1">
              <a:buNone/>
            </a:pPr>
            <a:r>
              <a:rPr lang="en-US" sz="1800" dirty="0" smtClean="0"/>
              <a:t>TG: 138mg/dl  </a:t>
            </a:r>
            <a:endParaRPr lang="fa-IR" sz="1800" dirty="0" smtClean="0"/>
          </a:p>
          <a:p>
            <a:pPr lvl="1">
              <a:buNone/>
            </a:pPr>
            <a:r>
              <a:rPr lang="en-US" sz="1800" dirty="0" smtClean="0"/>
              <a:t>Total Cholesterol: 125 mg/dl </a:t>
            </a:r>
            <a:endParaRPr lang="fa-IR" sz="1800" dirty="0" smtClean="0"/>
          </a:p>
          <a:p>
            <a:pPr lvl="1">
              <a:buNone/>
            </a:pPr>
            <a:r>
              <a:rPr lang="en-US" sz="1800" dirty="0" smtClean="0"/>
              <a:t>HDL Cholesterol: 32 mg/dl</a:t>
            </a:r>
            <a:endParaRPr lang="fa-IR" sz="1800" dirty="0" smtClean="0"/>
          </a:p>
          <a:p>
            <a:pPr lvl="1">
              <a:buNone/>
            </a:pPr>
            <a:r>
              <a:rPr lang="en-US" sz="1800" dirty="0" smtClean="0"/>
              <a:t>LDL Cholesterol: 54 mg/dl</a:t>
            </a:r>
            <a:endParaRPr lang="fa-IR" sz="1800" dirty="0" smtClean="0"/>
          </a:p>
          <a:p>
            <a:pPr lvl="1">
              <a:buNone/>
            </a:pPr>
            <a:r>
              <a:rPr lang="en-US" sz="1800" dirty="0" smtClean="0"/>
              <a:t>AST: 24</a:t>
            </a:r>
            <a:endParaRPr lang="fa-IR" sz="1800" dirty="0" smtClean="0"/>
          </a:p>
          <a:p>
            <a:pPr lvl="1">
              <a:buNone/>
            </a:pPr>
            <a:r>
              <a:rPr lang="en-US" sz="1800" dirty="0" smtClean="0"/>
              <a:t>ALT: 24</a:t>
            </a:r>
          </a:p>
        </p:txBody>
      </p:sp>
      <p:sp>
        <p:nvSpPr>
          <p:cNvPr id="9" name="Rectangle 8"/>
          <p:cNvSpPr/>
          <p:nvPr/>
        </p:nvSpPr>
        <p:spPr>
          <a:xfrm>
            <a:off x="6429388" y="714356"/>
            <a:ext cx="2143140" cy="100013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solidFill>
                  <a:srgbClr val="FF0000"/>
                </a:solidFill>
              </a:rPr>
              <a:t>آقای حبیب ا... ک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Case 1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00034" y="642918"/>
            <a:ext cx="4040188" cy="639763"/>
          </a:xfrm>
        </p:spPr>
        <p:txBody>
          <a:bodyPr/>
          <a:lstStyle/>
          <a:p>
            <a:r>
              <a:rPr lang="en-US" b="0" dirty="0" smtClean="0"/>
              <a:t>W=93 kg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00034" y="1428736"/>
            <a:ext cx="4040188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a-IR" sz="1800" b="1" u="sng" dirty="0" smtClean="0"/>
              <a:t>1395/6/10</a:t>
            </a:r>
            <a:endParaRPr lang="en-US" sz="1400" dirty="0" smtClean="0"/>
          </a:p>
          <a:p>
            <a:r>
              <a:rPr lang="en-US" sz="2000" b="1" u="sng" dirty="0" smtClean="0"/>
              <a:t>Lab Data:</a:t>
            </a:r>
          </a:p>
          <a:p>
            <a:pPr lvl="1">
              <a:buNone/>
            </a:pPr>
            <a:r>
              <a:rPr lang="en-US" sz="1800" dirty="0" smtClean="0"/>
              <a:t>FBS: 126mg/dl</a:t>
            </a:r>
          </a:p>
          <a:p>
            <a:pPr lvl="1">
              <a:buNone/>
            </a:pPr>
            <a:r>
              <a:rPr lang="en-US" sz="1800" dirty="0" smtClean="0"/>
              <a:t>A1C: </a:t>
            </a:r>
            <a:r>
              <a:rPr lang="en-US" sz="1800" b="1" u="sng" dirty="0" smtClean="0">
                <a:solidFill>
                  <a:srgbClr val="FF0000"/>
                </a:solidFill>
              </a:rPr>
              <a:t>5.6% </a:t>
            </a:r>
            <a:r>
              <a:rPr lang="en-US" sz="1800" dirty="0" smtClean="0"/>
              <a:t>(N&lt;6%)</a:t>
            </a:r>
            <a:endParaRPr lang="en-US" sz="1800" b="1" u="sng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sz="1800" dirty="0" smtClean="0"/>
              <a:t>Cr: 1 mg/dl </a:t>
            </a:r>
            <a:endParaRPr lang="fa-IR" sz="1800" dirty="0" smtClean="0"/>
          </a:p>
          <a:p>
            <a:pPr lvl="1">
              <a:buNone/>
            </a:pPr>
            <a:r>
              <a:rPr lang="en-US" sz="1800" dirty="0" smtClean="0"/>
              <a:t>TG: 150 mg/dl  </a:t>
            </a:r>
            <a:endParaRPr lang="fa-IR" sz="1800" dirty="0" smtClean="0"/>
          </a:p>
          <a:p>
            <a:pPr lvl="1">
              <a:buNone/>
            </a:pPr>
            <a:r>
              <a:rPr lang="en-US" sz="1800" dirty="0" smtClean="0"/>
              <a:t>Total Cholesterol: 164 mg/dl </a:t>
            </a:r>
            <a:endParaRPr lang="fa-IR" sz="1800" dirty="0" smtClean="0"/>
          </a:p>
          <a:p>
            <a:pPr lvl="1">
              <a:buNone/>
            </a:pPr>
            <a:r>
              <a:rPr lang="en-US" sz="1800" dirty="0" smtClean="0"/>
              <a:t>HDL Cholesterol: 56 mg/dl</a:t>
            </a:r>
            <a:endParaRPr lang="fa-IR" sz="1800" dirty="0" smtClean="0"/>
          </a:p>
          <a:p>
            <a:pPr lvl="1">
              <a:buNone/>
            </a:pPr>
            <a:r>
              <a:rPr lang="en-US" sz="1800" dirty="0" smtClean="0"/>
              <a:t>LDL Cholesterol: 80 mg/dl</a:t>
            </a:r>
            <a:endParaRPr lang="fa-IR" sz="1800" dirty="0" smtClean="0"/>
          </a:p>
          <a:p>
            <a:pPr lvl="1">
              <a:buNone/>
            </a:pPr>
            <a:r>
              <a:rPr lang="en-US" sz="1800" dirty="0" smtClean="0"/>
              <a:t>AST: 15</a:t>
            </a:r>
            <a:endParaRPr lang="fa-IR" sz="1800" dirty="0" smtClean="0"/>
          </a:p>
          <a:p>
            <a:pPr lvl="1">
              <a:buNone/>
            </a:pPr>
            <a:r>
              <a:rPr lang="en-US" sz="1800" dirty="0" smtClean="0"/>
              <a:t>ALT: 17</a:t>
            </a:r>
          </a:p>
          <a:p>
            <a:pPr lvl="1">
              <a:buNone/>
            </a:pPr>
            <a:r>
              <a:rPr lang="en-US" sz="1800" dirty="0" err="1" smtClean="0"/>
              <a:t>Hb</a:t>
            </a:r>
            <a:r>
              <a:rPr lang="en-US" sz="1800" dirty="0" smtClean="0"/>
              <a:t>: 11.6</a:t>
            </a:r>
          </a:p>
          <a:p>
            <a:pPr lvl="1">
              <a:buNone/>
            </a:pPr>
            <a:r>
              <a:rPr lang="en-US" sz="1800" dirty="0" smtClean="0"/>
              <a:t>TSH: 2.58 µIU/ml </a:t>
            </a:r>
          </a:p>
          <a:p>
            <a:pPr lvl="1">
              <a:buNone/>
            </a:pPr>
            <a:r>
              <a:rPr lang="en-US" sz="1800" dirty="0" smtClean="0"/>
              <a:t>T4: 10.8 µg/dl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29388" y="1571612"/>
            <a:ext cx="2143140" cy="100013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800" b="1" dirty="0" smtClean="0">
                <a:solidFill>
                  <a:srgbClr val="FF0000"/>
                </a:solidFill>
              </a:rPr>
              <a:t>خانم نسرین. ش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Case 4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sz="3600" b="1" dirty="0" smtClean="0">
                <a:solidFill>
                  <a:prstClr val="black"/>
                </a:solidFill>
              </a:rPr>
              <a:t>What is your recommendation?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 smtClean="0">
                <a:solidFill>
                  <a:srgbClr val="00B050"/>
                </a:solidFill>
              </a:rPr>
              <a:t>DC of Metformin </a:t>
            </a:r>
            <a:r>
              <a:rPr lang="en-US" dirty="0" smtClean="0"/>
              <a:t>&amp;</a:t>
            </a:r>
            <a:r>
              <a:rPr lang="en-US" dirty="0" smtClean="0">
                <a:solidFill>
                  <a:srgbClr val="00B050"/>
                </a:solidFill>
              </a:rPr>
              <a:t> Lifestyle Management</a:t>
            </a:r>
            <a:endParaRPr lang="en-US" u="sng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solidFill>
                  <a:srgbClr val="00B050"/>
                </a:solidFill>
              </a:rPr>
              <a:t>DC of Metformin </a:t>
            </a:r>
            <a:r>
              <a:rPr lang="en-US" dirty="0" smtClean="0"/>
              <a:t>&amp;  Add </a:t>
            </a:r>
            <a:r>
              <a:rPr lang="en-US" dirty="0" smtClean="0">
                <a:solidFill>
                  <a:srgbClr val="FF0000"/>
                </a:solidFill>
              </a:rPr>
              <a:t>sulfonylurea</a:t>
            </a:r>
            <a:endParaRPr lang="en-US" u="sng" dirty="0" smtClean="0">
              <a:solidFill>
                <a:srgbClr val="FF0000"/>
              </a:solidFill>
            </a:endParaRPr>
          </a:p>
          <a:p>
            <a:pPr marL="514350" lvl="0" indent="-514350">
              <a:buFont typeface="+mj-lt"/>
              <a:buAutoNum type="alphaUcPeriod"/>
            </a:pPr>
            <a:r>
              <a:rPr lang="en-US" dirty="0" smtClean="0">
                <a:solidFill>
                  <a:srgbClr val="00B050"/>
                </a:solidFill>
              </a:rPr>
              <a:t>DC of Metformin </a:t>
            </a:r>
            <a:r>
              <a:rPr lang="en-US" dirty="0" smtClean="0"/>
              <a:t>&amp; Add </a:t>
            </a:r>
            <a:r>
              <a:rPr lang="en-US" dirty="0" smtClean="0">
                <a:solidFill>
                  <a:srgbClr val="FF0000"/>
                </a:solidFill>
              </a:rPr>
              <a:t>Pioglitazone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solidFill>
                  <a:srgbClr val="00B050"/>
                </a:solidFill>
              </a:rPr>
              <a:t>DC of Metformin </a:t>
            </a:r>
            <a:r>
              <a:rPr lang="en-US" dirty="0" smtClean="0"/>
              <a:t>&amp; Add </a:t>
            </a:r>
            <a:r>
              <a:rPr lang="en-US" dirty="0" err="1" smtClean="0">
                <a:solidFill>
                  <a:srgbClr val="FF0000"/>
                </a:solidFill>
              </a:rPr>
              <a:t>Liraglutide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solidFill>
                  <a:srgbClr val="00B050"/>
                </a:solidFill>
              </a:rPr>
              <a:t>DC of Metformin</a:t>
            </a:r>
            <a:r>
              <a:rPr lang="en-US" dirty="0" smtClean="0"/>
              <a:t> &amp;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Add </a:t>
            </a:r>
            <a:r>
              <a:rPr lang="en-US" dirty="0" smtClean="0">
                <a:solidFill>
                  <a:srgbClr val="FF0000"/>
                </a:solidFill>
              </a:rPr>
              <a:t>Basal Insulin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solidFill>
                  <a:srgbClr val="FF0000"/>
                </a:solidFill>
              </a:rPr>
              <a:t>Keep Metformin </a:t>
            </a:r>
            <a:r>
              <a:rPr lang="en-US" dirty="0" smtClean="0"/>
              <a:t>&amp;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Add </a:t>
            </a:r>
            <a:r>
              <a:rPr lang="en-US" dirty="0" err="1" smtClean="0">
                <a:solidFill>
                  <a:srgbClr val="FF0000"/>
                </a:solidFill>
              </a:rPr>
              <a:t>Sitagliptin</a:t>
            </a:r>
            <a:endParaRPr lang="en-US" dirty="0" smtClean="0">
              <a:solidFill>
                <a:srgbClr val="FF0000"/>
              </a:solidFill>
            </a:endParaRPr>
          </a:p>
          <a:p>
            <a:pPr lvl="0">
              <a:buFont typeface="+mj-lt"/>
              <a:buAutoNum type="alphaUcPeriod"/>
            </a:pPr>
            <a:endParaRPr lang="en-US" dirty="0" smtClean="0">
              <a:solidFill>
                <a:srgbClr val="FF0000"/>
              </a:solidFill>
            </a:endParaRPr>
          </a:p>
          <a:p>
            <a:pPr lvl="0">
              <a:buFont typeface="+mj-lt"/>
              <a:buAutoNum type="alphaUcPeriod"/>
            </a:pPr>
            <a:endParaRPr lang="en-US" u="sng" dirty="0" smtClean="0"/>
          </a:p>
        </p:txBody>
      </p:sp>
      <p:sp>
        <p:nvSpPr>
          <p:cNvPr id="5" name="Rectangle 4"/>
          <p:cNvSpPr/>
          <p:nvPr/>
        </p:nvSpPr>
        <p:spPr>
          <a:xfrm>
            <a:off x="6429388" y="785794"/>
            <a:ext cx="2143140" cy="100013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solidFill>
                  <a:srgbClr val="FF0000"/>
                </a:solidFill>
              </a:rPr>
              <a:t>آقای حبیب ا... ک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Heart failure &amp; Metformin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1357298"/>
            <a:ext cx="7157466" cy="5326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Heart failure &amp; Metformin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9"/>
            <a:ext cx="8229600" cy="4768866"/>
          </a:xfrm>
        </p:spPr>
        <p:txBody>
          <a:bodyPr>
            <a:no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Metformin</a:t>
            </a:r>
            <a:r>
              <a:rPr lang="en-US" dirty="0" smtClean="0"/>
              <a:t> was associated with </a:t>
            </a:r>
            <a:r>
              <a:rPr lang="en-US" dirty="0" smtClean="0">
                <a:solidFill>
                  <a:srgbClr val="FF0000"/>
                </a:solidFill>
              </a:rPr>
              <a:t>reduced </a:t>
            </a:r>
            <a:r>
              <a:rPr lang="en-US" u="sng" dirty="0" smtClean="0">
                <a:solidFill>
                  <a:srgbClr val="FF0000"/>
                </a:solidFill>
              </a:rPr>
              <a:t>mortality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compared to controls (mostly </a:t>
            </a:r>
            <a:r>
              <a:rPr lang="en-US" dirty="0" smtClean="0">
                <a:solidFill>
                  <a:srgbClr val="0070C0"/>
                </a:solidFill>
              </a:rPr>
              <a:t>sulfonylurea</a:t>
            </a:r>
            <a:r>
              <a:rPr lang="en-US" dirty="0" smtClean="0"/>
              <a:t>): </a:t>
            </a:r>
          </a:p>
          <a:p>
            <a:pPr lvl="1">
              <a:buNone/>
            </a:pPr>
            <a:r>
              <a:rPr lang="en-US" dirty="0" smtClean="0"/>
              <a:t>pooled adjusted risk estimates </a:t>
            </a:r>
            <a:r>
              <a:rPr lang="en-US" dirty="0" smtClean="0">
                <a:solidFill>
                  <a:srgbClr val="FF0000"/>
                </a:solidFill>
              </a:rPr>
              <a:t>0.80</a:t>
            </a:r>
            <a:r>
              <a:rPr lang="en-US" dirty="0" smtClean="0"/>
              <a:t>, (0.74-0.87); P&lt;0.001.</a:t>
            </a:r>
          </a:p>
          <a:p>
            <a:r>
              <a:rPr lang="en-US" dirty="0" smtClean="0"/>
              <a:t>Metformin was associated with a </a:t>
            </a:r>
            <a:r>
              <a:rPr lang="en-US" dirty="0" smtClean="0">
                <a:solidFill>
                  <a:srgbClr val="FF0000"/>
                </a:solidFill>
              </a:rPr>
              <a:t>small reduction in all-cause </a:t>
            </a:r>
            <a:r>
              <a:rPr lang="en-US" u="sng" dirty="0" smtClean="0">
                <a:solidFill>
                  <a:srgbClr val="FF0000"/>
                </a:solidFill>
              </a:rPr>
              <a:t>hospitalizations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r>
              <a:rPr lang="en-US" dirty="0" smtClean="0"/>
              <a:t> </a:t>
            </a:r>
            <a:r>
              <a:rPr lang="en-US" sz="2800" dirty="0" smtClean="0"/>
              <a:t>pooled estimate </a:t>
            </a:r>
            <a:r>
              <a:rPr lang="en-US" sz="2800" dirty="0" smtClean="0">
                <a:solidFill>
                  <a:srgbClr val="FF0000"/>
                </a:solidFill>
              </a:rPr>
              <a:t>0.93</a:t>
            </a:r>
            <a:r>
              <a:rPr lang="en-US" sz="2800" dirty="0" smtClean="0"/>
              <a:t>, (0.89- 0.98), P=0.01. </a:t>
            </a:r>
          </a:p>
          <a:p>
            <a:r>
              <a:rPr lang="en-US" dirty="0" smtClean="0"/>
              <a:t>Metformin was </a:t>
            </a:r>
            <a:r>
              <a:rPr lang="en-US" sz="4000" b="1" u="sng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associated with increased risk of </a:t>
            </a:r>
            <a:r>
              <a:rPr lang="en-US" dirty="0" smtClean="0">
                <a:solidFill>
                  <a:srgbClr val="FF0000"/>
                </a:solidFill>
              </a:rPr>
              <a:t>lactic acidosis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Heart failure &amp; Metformin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="1" u="sng" dirty="0" smtClean="0">
                <a:solidFill>
                  <a:srgbClr val="FF0000"/>
                </a:solidFill>
              </a:rPr>
              <a:t>Conclusions</a:t>
            </a:r>
            <a:r>
              <a:rPr lang="en-US" sz="4000" u="sng" dirty="0" smtClean="0">
                <a:solidFill>
                  <a:srgbClr val="FF0000"/>
                </a:solidFill>
              </a:rPr>
              <a:t>:</a:t>
            </a:r>
            <a:r>
              <a:rPr lang="en-US" sz="4000" u="sng" dirty="0" smtClean="0"/>
              <a:t> </a:t>
            </a:r>
          </a:p>
          <a:p>
            <a:r>
              <a:rPr lang="en-US" sz="3600" dirty="0" smtClean="0"/>
              <a:t>Metformin is </a:t>
            </a:r>
            <a:r>
              <a:rPr lang="en-US" sz="3600" dirty="0" smtClean="0">
                <a:solidFill>
                  <a:srgbClr val="FF0000"/>
                </a:solidFill>
              </a:rPr>
              <a:t>at least as safe </a:t>
            </a:r>
            <a:r>
              <a:rPr lang="en-US" sz="3600" dirty="0" smtClean="0"/>
              <a:t>as other glucose lowering treatments in patients with </a:t>
            </a:r>
            <a:r>
              <a:rPr lang="en-US" sz="3600" dirty="0" smtClean="0">
                <a:solidFill>
                  <a:srgbClr val="00B050"/>
                </a:solidFill>
              </a:rPr>
              <a:t>diabetes and HF</a:t>
            </a:r>
            <a:r>
              <a:rPr lang="en-US" sz="3600" dirty="0" smtClean="0"/>
              <a:t>, even in those with </a:t>
            </a:r>
            <a:r>
              <a:rPr lang="en-US" sz="3600" dirty="0" smtClean="0">
                <a:solidFill>
                  <a:srgbClr val="0070C0"/>
                </a:solidFill>
              </a:rPr>
              <a:t>reduced LVEF or concomitant CKD</a:t>
            </a:r>
            <a:r>
              <a:rPr lang="en-US" sz="3600" dirty="0" smtClean="0"/>
              <a:t>. </a:t>
            </a:r>
          </a:p>
          <a:p>
            <a:r>
              <a:rPr lang="en-US" sz="3600" dirty="0" smtClean="0"/>
              <a:t>Metformin should be considered the </a:t>
            </a:r>
            <a:r>
              <a:rPr lang="en-US" sz="3600" dirty="0" smtClean="0">
                <a:solidFill>
                  <a:srgbClr val="FF0000"/>
                </a:solidFill>
              </a:rPr>
              <a:t>treatment of choice </a:t>
            </a:r>
            <a:r>
              <a:rPr lang="en-US" sz="3600" dirty="0" smtClean="0"/>
              <a:t>for those with </a:t>
            </a:r>
            <a:r>
              <a:rPr lang="en-US" sz="3600" dirty="0" smtClean="0">
                <a:solidFill>
                  <a:srgbClr val="00B050"/>
                </a:solidFill>
              </a:rPr>
              <a:t>diabetes and HF.</a:t>
            </a:r>
            <a:endParaRPr lang="en-US" sz="3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ADA 2017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In patients with DM-2 with </a:t>
            </a:r>
          </a:p>
          <a:p>
            <a:pPr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   stable CHF</a:t>
            </a:r>
            <a:r>
              <a:rPr lang="en-US" sz="4400" dirty="0" smtClean="0"/>
              <a:t>, metformin may be used if </a:t>
            </a:r>
            <a:r>
              <a:rPr lang="en-US" sz="4400" dirty="0" err="1" smtClean="0">
                <a:solidFill>
                  <a:srgbClr val="FF0000"/>
                </a:solidFill>
              </a:rPr>
              <a:t>eGFR</a:t>
            </a:r>
            <a:r>
              <a:rPr lang="en-US" sz="4400" dirty="0" smtClean="0">
                <a:solidFill>
                  <a:srgbClr val="FF0000"/>
                </a:solidFill>
              </a:rPr>
              <a:t> &gt; 30 </a:t>
            </a:r>
            <a:r>
              <a:rPr lang="en-US" sz="4400" dirty="0" err="1" smtClean="0"/>
              <a:t>mL</a:t>
            </a:r>
            <a:r>
              <a:rPr lang="en-US" sz="4400" dirty="0" smtClean="0"/>
              <a:t>/min, </a:t>
            </a:r>
          </a:p>
          <a:p>
            <a:r>
              <a:rPr lang="en-US" sz="4400" dirty="0" smtClean="0"/>
              <a:t>But should be </a:t>
            </a:r>
            <a:r>
              <a:rPr lang="en-US" sz="4400" b="1" u="sng" dirty="0" smtClean="0">
                <a:solidFill>
                  <a:srgbClr val="00B0F0"/>
                </a:solidFill>
              </a:rPr>
              <a:t>avoided</a:t>
            </a:r>
            <a:r>
              <a:rPr lang="en-US" sz="4400" dirty="0" smtClean="0"/>
              <a:t> in </a:t>
            </a:r>
            <a:r>
              <a:rPr lang="en-US" sz="4400" dirty="0" smtClean="0">
                <a:solidFill>
                  <a:srgbClr val="FF0000"/>
                </a:solidFill>
              </a:rPr>
              <a:t>unstable</a:t>
            </a:r>
            <a:r>
              <a:rPr lang="en-US" sz="4400" dirty="0" smtClean="0"/>
              <a:t> or </a:t>
            </a:r>
            <a:r>
              <a:rPr lang="en-US" sz="4400" dirty="0" smtClean="0">
                <a:solidFill>
                  <a:srgbClr val="FF0000"/>
                </a:solidFill>
              </a:rPr>
              <a:t>hospitalized</a:t>
            </a:r>
            <a:r>
              <a:rPr lang="en-US" sz="4400" dirty="0" smtClean="0"/>
              <a:t> patients with CHF.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Case 4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/>
              <a:t>R</a:t>
            </a:r>
          </a:p>
          <a:p>
            <a:pPr>
              <a:buFont typeface="+mj-lt"/>
              <a:buAutoNum type="arabicPeriod"/>
            </a:pPr>
            <a:r>
              <a:rPr lang="en-US" sz="3600" dirty="0" smtClean="0"/>
              <a:t>Tab ASA 80 mg/d</a:t>
            </a:r>
          </a:p>
          <a:p>
            <a:pPr>
              <a:buFont typeface="+mj-lt"/>
              <a:buAutoNum type="arabicPeriod"/>
            </a:pPr>
            <a:r>
              <a:rPr lang="en-US" sz="3600" dirty="0" smtClean="0"/>
              <a:t>Tab </a:t>
            </a:r>
            <a:r>
              <a:rPr lang="en-US" sz="3600" dirty="0" err="1" smtClean="0"/>
              <a:t>Atorvastatin</a:t>
            </a:r>
            <a:r>
              <a:rPr lang="en-US" sz="3600" dirty="0" smtClean="0"/>
              <a:t> 10 mg/d</a:t>
            </a:r>
          </a:p>
          <a:p>
            <a:pPr>
              <a:buFont typeface="+mj-lt"/>
              <a:buAutoNum type="arabicPeriod"/>
            </a:pPr>
            <a:r>
              <a:rPr lang="en-US" sz="3600" dirty="0" smtClean="0">
                <a:solidFill>
                  <a:srgbClr val="FF0000"/>
                </a:solidFill>
              </a:rPr>
              <a:t>Tab Metformin 1500 mg/d</a:t>
            </a:r>
          </a:p>
          <a:p>
            <a:pPr>
              <a:buFont typeface="+mj-lt"/>
              <a:buAutoNum type="arabicPeriod"/>
            </a:pPr>
            <a:r>
              <a:rPr lang="en-US" sz="3600" dirty="0" smtClean="0">
                <a:solidFill>
                  <a:srgbClr val="FF0000"/>
                </a:solidFill>
              </a:rPr>
              <a:t>Tab Acarbose 50 mg/d</a:t>
            </a:r>
          </a:p>
          <a:p>
            <a:pPr>
              <a:buFont typeface="+mj-lt"/>
              <a:buAutoNum type="arabicPeriod"/>
            </a:pPr>
            <a:r>
              <a:rPr lang="en-US" sz="3600" dirty="0" smtClean="0">
                <a:solidFill>
                  <a:srgbClr val="FF0000"/>
                </a:solidFill>
              </a:rPr>
              <a:t>Tab </a:t>
            </a:r>
            <a:r>
              <a:rPr lang="en-US" sz="3600" dirty="0" err="1" smtClean="0">
                <a:solidFill>
                  <a:srgbClr val="FF0000"/>
                </a:solidFill>
              </a:rPr>
              <a:t>Sitagliptin</a:t>
            </a:r>
            <a:r>
              <a:rPr lang="en-US" sz="3600" dirty="0" smtClean="0">
                <a:solidFill>
                  <a:srgbClr val="FF0000"/>
                </a:solidFill>
              </a:rPr>
              <a:t> 100 mg/d</a:t>
            </a:r>
          </a:p>
          <a:p>
            <a:pPr lvl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lvl="0">
              <a:buFont typeface="+mj-lt"/>
              <a:buAutoNum type="arabicPeriod"/>
            </a:pPr>
            <a:endParaRPr lang="en-US" u="sng" dirty="0" smtClean="0"/>
          </a:p>
        </p:txBody>
      </p:sp>
      <p:sp>
        <p:nvSpPr>
          <p:cNvPr id="5" name="Rectangle 4"/>
          <p:cNvSpPr/>
          <p:nvPr/>
        </p:nvSpPr>
        <p:spPr>
          <a:xfrm>
            <a:off x="6429388" y="785794"/>
            <a:ext cx="2143140" cy="100013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solidFill>
                  <a:srgbClr val="FF0000"/>
                </a:solidFill>
              </a:rPr>
              <a:t>آقای حبیب ا... ک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-660000" flipV="1">
            <a:off x="654995" y="2016091"/>
            <a:ext cx="180000" cy="14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68345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Case 4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00034" y="642918"/>
            <a:ext cx="4040188" cy="639763"/>
          </a:xfrm>
        </p:spPr>
        <p:txBody>
          <a:bodyPr/>
          <a:lstStyle/>
          <a:p>
            <a:r>
              <a:rPr lang="en-US" b="0" dirty="0" smtClean="0"/>
              <a:t>W=96 kg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00034" y="1428736"/>
            <a:ext cx="4040188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a-IR" sz="1800" b="1" u="sng" dirty="0" smtClean="0"/>
              <a:t>1394/11/8</a:t>
            </a:r>
            <a:endParaRPr lang="en-US" sz="1400" dirty="0" smtClean="0"/>
          </a:p>
          <a:p>
            <a:r>
              <a:rPr lang="en-US" sz="2000" b="1" u="sng" dirty="0" smtClean="0"/>
              <a:t>Lab Data:</a:t>
            </a:r>
          </a:p>
          <a:p>
            <a:pPr lvl="1">
              <a:buNone/>
            </a:pPr>
            <a:r>
              <a:rPr lang="en-US" sz="1800" dirty="0" smtClean="0"/>
              <a:t>FBS: 105 mg/dl</a:t>
            </a:r>
          </a:p>
          <a:p>
            <a:pPr lvl="1">
              <a:buNone/>
            </a:pPr>
            <a:r>
              <a:rPr lang="en-US" sz="1800" dirty="0" smtClean="0"/>
              <a:t>BS (2hpp): 188mg/dl</a:t>
            </a:r>
          </a:p>
          <a:p>
            <a:pPr lvl="1">
              <a:buNone/>
            </a:pPr>
            <a:r>
              <a:rPr lang="en-US" sz="1800" dirty="0" smtClean="0"/>
              <a:t>A1C: </a:t>
            </a:r>
            <a:r>
              <a:rPr lang="en-US" sz="1800" b="1" u="sng" dirty="0" smtClean="0">
                <a:solidFill>
                  <a:srgbClr val="FF0000"/>
                </a:solidFill>
              </a:rPr>
              <a:t>7.3% </a:t>
            </a:r>
            <a:r>
              <a:rPr lang="en-US" sz="1800" dirty="0" smtClean="0"/>
              <a:t>(N&lt;6%)</a:t>
            </a:r>
            <a:endParaRPr lang="en-US" sz="1800" b="1" u="sng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sz="1800" dirty="0" smtClean="0"/>
              <a:t>Cr: 1.1 mg/dl </a:t>
            </a:r>
            <a:endParaRPr lang="fa-IR" sz="1800" dirty="0" smtClean="0"/>
          </a:p>
          <a:p>
            <a:pPr lvl="1">
              <a:buNone/>
            </a:pPr>
            <a:r>
              <a:rPr lang="en-US" sz="1800" dirty="0" smtClean="0"/>
              <a:t>TG: 138mg/dl  </a:t>
            </a:r>
            <a:endParaRPr lang="fa-IR" sz="1800" dirty="0" smtClean="0"/>
          </a:p>
          <a:p>
            <a:pPr lvl="1">
              <a:buNone/>
            </a:pPr>
            <a:r>
              <a:rPr lang="en-US" sz="1800" dirty="0" smtClean="0"/>
              <a:t>Total Cholesterol: 125 mg/dl </a:t>
            </a:r>
            <a:endParaRPr lang="fa-IR" sz="1800" dirty="0" smtClean="0"/>
          </a:p>
          <a:p>
            <a:pPr lvl="1">
              <a:buNone/>
            </a:pPr>
            <a:r>
              <a:rPr lang="en-US" sz="1800" dirty="0" smtClean="0"/>
              <a:t>HDL Cholesterol: 32 mg/dl</a:t>
            </a:r>
            <a:endParaRPr lang="fa-IR" sz="1800" dirty="0" smtClean="0"/>
          </a:p>
          <a:p>
            <a:pPr lvl="1">
              <a:buNone/>
            </a:pPr>
            <a:r>
              <a:rPr lang="en-US" sz="1800" dirty="0" smtClean="0"/>
              <a:t>LDL Cholesterol: 54 mg/dl</a:t>
            </a:r>
            <a:endParaRPr lang="fa-IR" sz="1800" dirty="0" smtClean="0"/>
          </a:p>
          <a:p>
            <a:pPr lvl="1">
              <a:buNone/>
            </a:pPr>
            <a:r>
              <a:rPr lang="en-US" sz="1800" dirty="0" smtClean="0"/>
              <a:t>AST: 24</a:t>
            </a:r>
            <a:endParaRPr lang="fa-IR" sz="1800" dirty="0" smtClean="0"/>
          </a:p>
          <a:p>
            <a:pPr lvl="1">
              <a:buNone/>
            </a:pPr>
            <a:r>
              <a:rPr lang="en-US" sz="1800" dirty="0" smtClean="0"/>
              <a:t>ALT: 24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3438" y="785794"/>
            <a:ext cx="4041775" cy="639763"/>
          </a:xfrm>
        </p:spPr>
        <p:txBody>
          <a:bodyPr/>
          <a:lstStyle/>
          <a:p>
            <a:r>
              <a:rPr lang="en-US" b="0" dirty="0" smtClean="0"/>
              <a:t>W=96 kg</a:t>
            </a:r>
          </a:p>
        </p:txBody>
      </p:sp>
      <p:sp>
        <p:nvSpPr>
          <p:cNvPr id="9" name="Rectangle 8"/>
          <p:cNvSpPr/>
          <p:nvPr/>
        </p:nvSpPr>
        <p:spPr>
          <a:xfrm>
            <a:off x="6429388" y="714356"/>
            <a:ext cx="2143140" cy="100013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solidFill>
                  <a:srgbClr val="FF0000"/>
                </a:solidFill>
              </a:rPr>
              <a:t>آقای حبیب ا... ک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714876" y="1500174"/>
            <a:ext cx="4041775" cy="4857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a-IR" sz="1800" b="1" u="sng" dirty="0" smtClean="0"/>
              <a:t>1395/3/20</a:t>
            </a:r>
            <a:endParaRPr lang="en-US" sz="1400" dirty="0" smtClean="0"/>
          </a:p>
          <a:p>
            <a:r>
              <a:rPr lang="en-US" sz="2000" b="1" u="sng" dirty="0" smtClean="0"/>
              <a:t>Lab Data:</a:t>
            </a:r>
          </a:p>
          <a:p>
            <a:pPr lvl="1">
              <a:buNone/>
            </a:pPr>
            <a:r>
              <a:rPr lang="en-US" sz="1800" dirty="0" smtClean="0"/>
              <a:t>FBS: 95mg/dl</a:t>
            </a:r>
          </a:p>
          <a:p>
            <a:pPr lvl="1">
              <a:buNone/>
            </a:pPr>
            <a:r>
              <a:rPr lang="en-US" sz="1800" dirty="0" smtClean="0"/>
              <a:t>BS (2hpp): 145mg/dl</a:t>
            </a:r>
          </a:p>
          <a:p>
            <a:pPr lvl="1">
              <a:buNone/>
            </a:pPr>
            <a:r>
              <a:rPr lang="en-US" sz="1800" dirty="0" smtClean="0"/>
              <a:t>A1C: </a:t>
            </a:r>
            <a:r>
              <a:rPr lang="en-US" sz="1800" b="1" u="sng" dirty="0" smtClean="0">
                <a:solidFill>
                  <a:srgbClr val="FF0000"/>
                </a:solidFill>
              </a:rPr>
              <a:t>6.6% </a:t>
            </a:r>
            <a:r>
              <a:rPr lang="en-US" sz="1800" dirty="0" smtClean="0"/>
              <a:t>(N&lt;6%)</a:t>
            </a:r>
            <a:endParaRPr lang="en-US" sz="1800" b="1" u="sng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sz="1800" dirty="0" smtClean="0"/>
              <a:t>Cr: 1.1mg/dl</a:t>
            </a:r>
            <a:endParaRPr lang="fa-IR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1075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289777" y="1600204"/>
            <a:ext cx="4564446" cy="452543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Case 1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sz="3600" b="1" dirty="0" smtClean="0">
                <a:solidFill>
                  <a:prstClr val="black"/>
                </a:solidFill>
              </a:rPr>
              <a:t>What is your recommendation?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00B050"/>
                </a:solidFill>
              </a:rPr>
              <a:t>Lifestyle Management </a:t>
            </a:r>
            <a:r>
              <a:rPr lang="en-US" dirty="0" smtClean="0">
                <a:solidFill>
                  <a:prstClr val="black"/>
                </a:solidFill>
              </a:rPr>
              <a:t>only </a:t>
            </a:r>
            <a:r>
              <a:rPr lang="en-US" u="sng" dirty="0" smtClean="0">
                <a:solidFill>
                  <a:srgbClr val="FF0000"/>
                </a:solidFill>
              </a:rPr>
              <a:t>(for  3 Month)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solidFill>
                  <a:prstClr val="black"/>
                </a:solidFill>
              </a:rPr>
              <a:t>Lifestyle Management</a:t>
            </a:r>
            <a:r>
              <a:rPr lang="en-US" dirty="0" smtClean="0"/>
              <a:t> &amp; </a:t>
            </a:r>
            <a:r>
              <a:rPr lang="en-US" dirty="0" smtClean="0">
                <a:solidFill>
                  <a:prstClr val="black"/>
                </a:solidFill>
              </a:rPr>
              <a:t>Add </a:t>
            </a:r>
            <a:r>
              <a:rPr lang="en-US" dirty="0" smtClean="0">
                <a:solidFill>
                  <a:srgbClr val="FF0000"/>
                </a:solidFill>
              </a:rPr>
              <a:t>Metformin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solidFill>
                  <a:prstClr val="black"/>
                </a:solidFill>
              </a:rPr>
              <a:t>Lifestyle Management</a:t>
            </a:r>
            <a:r>
              <a:rPr lang="en-US" dirty="0" smtClean="0"/>
              <a:t> &amp; Add </a:t>
            </a:r>
            <a:r>
              <a:rPr lang="en-US" dirty="0" smtClean="0">
                <a:solidFill>
                  <a:srgbClr val="FF0000"/>
                </a:solidFill>
              </a:rPr>
              <a:t>sulfonylurea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solidFill>
                  <a:prstClr val="black"/>
                </a:solidFill>
              </a:rPr>
              <a:t>Lifestyle Management</a:t>
            </a:r>
            <a:r>
              <a:rPr lang="en-US" dirty="0" smtClean="0"/>
              <a:t> &amp; Add </a:t>
            </a:r>
            <a:r>
              <a:rPr lang="en-US" dirty="0" err="1" smtClean="0">
                <a:solidFill>
                  <a:srgbClr val="FF0000"/>
                </a:solidFill>
              </a:rPr>
              <a:t>Liraglutide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86512" y="642918"/>
            <a:ext cx="2143140" cy="100013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800" b="1" dirty="0" smtClean="0">
                <a:solidFill>
                  <a:srgbClr val="FF0000"/>
                </a:solidFill>
              </a:rPr>
              <a:t>خانم نسرین. ش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ADA 2017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Metformin</a:t>
            </a:r>
            <a:r>
              <a:rPr lang="en-US" dirty="0" smtClean="0"/>
              <a:t> monotherapy should be started </a:t>
            </a:r>
            <a:r>
              <a:rPr lang="en-US" sz="3600" b="1" u="sng" dirty="0" smtClean="0">
                <a:solidFill>
                  <a:srgbClr val="FF0000"/>
                </a:solidFill>
              </a:rPr>
              <a:t>at diagnosis </a:t>
            </a:r>
            <a:r>
              <a:rPr lang="en-US" dirty="0" smtClean="0"/>
              <a:t>of type 2 diabetes unless there are contraindications. </a:t>
            </a:r>
          </a:p>
          <a:p>
            <a:r>
              <a:rPr lang="en-US" dirty="0" smtClean="0"/>
              <a:t>Metformin is </a:t>
            </a:r>
            <a:r>
              <a:rPr lang="en-US" b="1" dirty="0" smtClean="0">
                <a:solidFill>
                  <a:srgbClr val="00B050"/>
                </a:solidFill>
              </a:rPr>
              <a:t>effective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>
                <a:solidFill>
                  <a:srgbClr val="00B050"/>
                </a:solidFill>
              </a:rPr>
              <a:t>safe</a:t>
            </a:r>
            <a:r>
              <a:rPr lang="en-US" dirty="0" smtClean="0"/>
              <a:t> and </a:t>
            </a: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    inexpensive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smtClean="0"/>
              <a:t>    and may </a:t>
            </a:r>
            <a:r>
              <a:rPr lang="en-US" b="1" u="sng" dirty="0" smtClean="0">
                <a:solidFill>
                  <a:srgbClr val="FF0000"/>
                </a:solidFill>
              </a:rPr>
              <a:t>reduce risk of cardiovascular events and death 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Case 1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R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Tab ASA 80 mg/d</a:t>
            </a:r>
          </a:p>
          <a:p>
            <a:pPr>
              <a:buFont typeface="+mj-lt"/>
              <a:buAutoNum type="arabicPeriod"/>
            </a:pPr>
            <a:r>
              <a:rPr lang="en-US" dirty="0" err="1" smtClean="0"/>
              <a:t>TaB</a:t>
            </a:r>
            <a:r>
              <a:rPr lang="en-US" dirty="0" smtClean="0"/>
              <a:t> </a:t>
            </a:r>
            <a:r>
              <a:rPr lang="en-US" dirty="0" err="1" smtClean="0"/>
              <a:t>Atorvastatin</a:t>
            </a:r>
            <a:r>
              <a:rPr lang="en-US" dirty="0" smtClean="0"/>
              <a:t> 20 mg/d</a:t>
            </a:r>
          </a:p>
          <a:p>
            <a:pPr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Tab Metformin 500 mg/BD</a:t>
            </a:r>
          </a:p>
          <a:p>
            <a:pPr marL="457200" lvl="1" indent="-457200">
              <a:buNone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6429388" y="1071546"/>
            <a:ext cx="2143140" cy="100013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800" b="1" dirty="0" smtClean="0">
                <a:solidFill>
                  <a:srgbClr val="FF0000"/>
                </a:solidFill>
              </a:rPr>
              <a:t>خانم نسرین. ش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-660000" flipV="1">
            <a:off x="643018" y="1928791"/>
            <a:ext cx="180000" cy="14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68345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Case 1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00034" y="642918"/>
            <a:ext cx="4040188" cy="639763"/>
          </a:xfrm>
        </p:spPr>
        <p:txBody>
          <a:bodyPr/>
          <a:lstStyle/>
          <a:p>
            <a:r>
              <a:rPr lang="en-US" b="0" dirty="0" smtClean="0"/>
              <a:t>W=93 kg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00034" y="1428736"/>
            <a:ext cx="4040188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a-IR" sz="1800" b="1" u="sng" dirty="0" smtClean="0"/>
              <a:t>1395/6/10</a:t>
            </a:r>
            <a:endParaRPr lang="en-US" sz="1400" dirty="0" smtClean="0"/>
          </a:p>
          <a:p>
            <a:r>
              <a:rPr lang="en-US" sz="2000" b="1" u="sng" dirty="0" smtClean="0"/>
              <a:t>Lab Data:</a:t>
            </a:r>
          </a:p>
          <a:p>
            <a:pPr lvl="1">
              <a:buNone/>
            </a:pPr>
            <a:r>
              <a:rPr lang="en-US" sz="1800" dirty="0" smtClean="0"/>
              <a:t>FBS: 126mg/dl</a:t>
            </a:r>
          </a:p>
          <a:p>
            <a:pPr lvl="1">
              <a:buNone/>
            </a:pPr>
            <a:r>
              <a:rPr lang="en-US" sz="1800" dirty="0" smtClean="0"/>
              <a:t>A1C: </a:t>
            </a:r>
            <a:r>
              <a:rPr lang="en-US" sz="1800" b="1" u="sng" dirty="0" smtClean="0">
                <a:solidFill>
                  <a:srgbClr val="FF0000"/>
                </a:solidFill>
              </a:rPr>
              <a:t>5.6% </a:t>
            </a:r>
            <a:r>
              <a:rPr lang="en-US" sz="1800" dirty="0" smtClean="0"/>
              <a:t>(N&lt;6%)</a:t>
            </a:r>
            <a:endParaRPr lang="en-US" sz="1800" b="1" u="sng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sz="1800" dirty="0" smtClean="0"/>
              <a:t>Cr: 1 mg/dl </a:t>
            </a:r>
            <a:endParaRPr lang="fa-IR" sz="1800" dirty="0" smtClean="0"/>
          </a:p>
          <a:p>
            <a:pPr lvl="1">
              <a:buNone/>
            </a:pPr>
            <a:r>
              <a:rPr lang="en-US" sz="1800" dirty="0" smtClean="0"/>
              <a:t>TG: 150 mg/dl  </a:t>
            </a:r>
            <a:endParaRPr lang="fa-IR" sz="1800" dirty="0" smtClean="0"/>
          </a:p>
          <a:p>
            <a:pPr lvl="1">
              <a:buNone/>
            </a:pPr>
            <a:r>
              <a:rPr lang="en-US" sz="1800" dirty="0" smtClean="0"/>
              <a:t>Total Cholesterol: 164 mg/dl </a:t>
            </a:r>
            <a:endParaRPr lang="fa-IR" sz="1800" dirty="0" smtClean="0"/>
          </a:p>
          <a:p>
            <a:pPr lvl="1">
              <a:buNone/>
            </a:pPr>
            <a:r>
              <a:rPr lang="en-US" sz="1800" dirty="0" smtClean="0"/>
              <a:t>HDL Cholesterol: 56 mg/dl</a:t>
            </a:r>
            <a:endParaRPr lang="fa-IR" sz="1800" dirty="0" smtClean="0"/>
          </a:p>
          <a:p>
            <a:pPr lvl="1">
              <a:buNone/>
            </a:pPr>
            <a:r>
              <a:rPr lang="en-US" sz="1800" dirty="0" smtClean="0"/>
              <a:t>LDL Cholesterol: 80 mg/dl</a:t>
            </a:r>
            <a:endParaRPr lang="fa-IR" sz="1800" dirty="0" smtClean="0"/>
          </a:p>
          <a:p>
            <a:pPr lvl="1">
              <a:buNone/>
            </a:pPr>
            <a:r>
              <a:rPr lang="en-US" sz="1800" dirty="0" smtClean="0"/>
              <a:t>AST: 15</a:t>
            </a:r>
            <a:endParaRPr lang="fa-IR" sz="1800" dirty="0" smtClean="0"/>
          </a:p>
          <a:p>
            <a:pPr lvl="1">
              <a:buNone/>
            </a:pPr>
            <a:r>
              <a:rPr lang="en-US" sz="1800" dirty="0" smtClean="0"/>
              <a:t>ALT: 17</a:t>
            </a:r>
          </a:p>
          <a:p>
            <a:pPr lvl="1">
              <a:buNone/>
            </a:pPr>
            <a:r>
              <a:rPr lang="en-US" sz="1800" dirty="0" err="1" smtClean="0"/>
              <a:t>Hb</a:t>
            </a:r>
            <a:r>
              <a:rPr lang="en-US" sz="1800" dirty="0" smtClean="0"/>
              <a:t>: 11.6</a:t>
            </a:r>
          </a:p>
          <a:p>
            <a:pPr lvl="1">
              <a:buNone/>
            </a:pPr>
            <a:r>
              <a:rPr lang="en-US" sz="1800" dirty="0" smtClean="0"/>
              <a:t>TSH: 2.58 µIU/ml </a:t>
            </a:r>
          </a:p>
          <a:p>
            <a:pPr lvl="1">
              <a:buNone/>
            </a:pPr>
            <a:r>
              <a:rPr lang="en-US" sz="1800" dirty="0" smtClean="0"/>
              <a:t>T4: 10.8 µg/dl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3438" y="785794"/>
            <a:ext cx="4041775" cy="639763"/>
          </a:xfrm>
        </p:spPr>
        <p:txBody>
          <a:bodyPr/>
          <a:lstStyle/>
          <a:p>
            <a:r>
              <a:rPr lang="en-US" b="0" dirty="0" smtClean="0"/>
              <a:t>W=92 kg</a:t>
            </a:r>
          </a:p>
        </p:txBody>
      </p:sp>
      <p:sp>
        <p:nvSpPr>
          <p:cNvPr id="9" name="Rectangle 8"/>
          <p:cNvSpPr/>
          <p:nvPr/>
        </p:nvSpPr>
        <p:spPr>
          <a:xfrm>
            <a:off x="6429388" y="1000108"/>
            <a:ext cx="2143140" cy="100013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800" b="1" dirty="0" smtClean="0">
                <a:solidFill>
                  <a:srgbClr val="FF0000"/>
                </a:solidFill>
              </a:rPr>
              <a:t>خانم نسرین. ش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643438" y="1571612"/>
            <a:ext cx="4041775" cy="4857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a-IR" sz="1800" b="1" u="sng" dirty="0" smtClean="0"/>
              <a:t>1395/9/20</a:t>
            </a:r>
            <a:endParaRPr lang="en-US" sz="1400" dirty="0" smtClean="0"/>
          </a:p>
          <a:p>
            <a:r>
              <a:rPr lang="en-US" sz="2000" b="1" u="sng" dirty="0" smtClean="0"/>
              <a:t>Lab Data:</a:t>
            </a:r>
          </a:p>
          <a:p>
            <a:pPr lvl="1">
              <a:buNone/>
            </a:pPr>
            <a:r>
              <a:rPr lang="en-US" sz="1800" dirty="0" smtClean="0"/>
              <a:t>FBS: 95mg/dl</a:t>
            </a:r>
          </a:p>
          <a:p>
            <a:pPr lvl="1">
              <a:buNone/>
            </a:pPr>
            <a:r>
              <a:rPr lang="en-US" sz="1800" dirty="0" smtClean="0"/>
              <a:t>A1C: </a:t>
            </a:r>
            <a:r>
              <a:rPr lang="en-US" sz="1800" b="1" u="sng" dirty="0" smtClean="0">
                <a:solidFill>
                  <a:srgbClr val="FF0000"/>
                </a:solidFill>
              </a:rPr>
              <a:t>5.4% </a:t>
            </a:r>
            <a:r>
              <a:rPr lang="en-US" sz="1800" dirty="0" smtClean="0"/>
              <a:t>(N&lt;6%)</a:t>
            </a:r>
            <a:endParaRPr lang="en-US" sz="1800" b="1" u="sng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sz="1800" dirty="0" smtClean="0"/>
              <a:t>Cr: 0.9 mg/dl </a:t>
            </a:r>
            <a:endParaRPr lang="fa-IR" sz="1800" dirty="0" smtClean="0"/>
          </a:p>
          <a:p>
            <a:pPr lvl="1">
              <a:buNone/>
            </a:pPr>
            <a:r>
              <a:rPr lang="en-US" sz="1800" dirty="0" smtClean="0"/>
              <a:t>TG: 230mg/dl  </a:t>
            </a:r>
            <a:endParaRPr lang="fa-IR" sz="1800" dirty="0" smtClean="0"/>
          </a:p>
          <a:p>
            <a:pPr lvl="1">
              <a:buNone/>
            </a:pPr>
            <a:r>
              <a:rPr lang="en-US" sz="1800" dirty="0" smtClean="0"/>
              <a:t>Total Cholesterol: 161 mg/dl </a:t>
            </a:r>
            <a:endParaRPr lang="fa-IR" sz="1800" dirty="0" smtClean="0"/>
          </a:p>
          <a:p>
            <a:pPr lvl="1">
              <a:buNone/>
            </a:pPr>
            <a:r>
              <a:rPr lang="en-US" sz="1800" dirty="0" smtClean="0"/>
              <a:t>HDL Cholesterol: 39 mg/dl</a:t>
            </a:r>
            <a:endParaRPr lang="fa-IR" sz="1800" dirty="0" smtClean="0"/>
          </a:p>
          <a:p>
            <a:pPr lvl="1">
              <a:buNone/>
            </a:pPr>
            <a:r>
              <a:rPr lang="en-US" sz="1800" dirty="0" smtClean="0"/>
              <a:t>LDL Cholesterol: 80 mg/dl</a:t>
            </a:r>
            <a:endParaRPr lang="fa-IR" sz="1800" dirty="0" smtClean="0"/>
          </a:p>
          <a:p>
            <a:pPr lvl="1">
              <a:buNone/>
            </a:pPr>
            <a:r>
              <a:rPr lang="en-US" sz="1800" dirty="0" smtClean="0"/>
              <a:t>AST: 16</a:t>
            </a:r>
            <a:endParaRPr lang="fa-IR" sz="1800" dirty="0" smtClean="0"/>
          </a:p>
          <a:p>
            <a:pPr lvl="1">
              <a:buNone/>
            </a:pPr>
            <a:r>
              <a:rPr lang="en-US" sz="1800" dirty="0" smtClean="0"/>
              <a:t>ALT: 16</a:t>
            </a:r>
          </a:p>
          <a:p>
            <a:pPr lvl="1">
              <a:buNone/>
            </a:pPr>
            <a:r>
              <a:rPr lang="en-US" sz="1800" dirty="0" smtClean="0"/>
              <a:t>25(OH)</a:t>
            </a:r>
            <a:r>
              <a:rPr lang="en-US" sz="1800" dirty="0" err="1" smtClean="0"/>
              <a:t>Vit</a:t>
            </a:r>
            <a:r>
              <a:rPr lang="en-US" sz="1800" dirty="0" smtClean="0"/>
              <a:t> D: 3.3 </a:t>
            </a:r>
            <a:r>
              <a:rPr lang="en-US" sz="1800" dirty="0" err="1" smtClean="0"/>
              <a:t>ng</a:t>
            </a:r>
            <a:r>
              <a:rPr lang="en-US" sz="1800" dirty="0" smtClean="0"/>
              <a:t>/</a:t>
            </a:r>
            <a:r>
              <a:rPr lang="en-US" sz="1800" dirty="0" err="1" smtClean="0"/>
              <a:t>mL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Case 2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59 y/o ,Man, DM from </a:t>
            </a:r>
            <a:r>
              <a:rPr lang="en-US" sz="2400" dirty="0" smtClean="0">
                <a:solidFill>
                  <a:srgbClr val="FF0000"/>
                </a:solidFill>
              </a:rPr>
              <a:t>15 years ago</a:t>
            </a:r>
            <a:endParaRPr lang="en-US" sz="2400" b="1" u="sng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PH: HTN(-)   IHD(-) </a:t>
            </a:r>
          </a:p>
          <a:p>
            <a:r>
              <a:rPr lang="en-US" sz="2400" dirty="0" smtClean="0"/>
              <a:t>Retinopathy(-)      Nephropathy(-)   </a:t>
            </a:r>
          </a:p>
          <a:p>
            <a:r>
              <a:rPr lang="en-US" sz="2400" dirty="0" smtClean="0"/>
              <a:t>HH: Smoking(-)</a:t>
            </a:r>
          </a:p>
          <a:p>
            <a:r>
              <a:rPr lang="en-US" sz="2400" dirty="0" smtClean="0"/>
              <a:t>W: 81 Kg,  H: 170 Cm, BMI: 28.0,  BP: 145/80</a:t>
            </a:r>
          </a:p>
          <a:p>
            <a:r>
              <a:rPr lang="en-US" sz="2400" u="sng" dirty="0" smtClean="0">
                <a:solidFill>
                  <a:srgbClr val="C00000"/>
                </a:solidFill>
              </a:rPr>
              <a:t>Drug </a:t>
            </a:r>
            <a:r>
              <a:rPr lang="en-US" sz="2400" u="sng" dirty="0" err="1" smtClean="0">
                <a:solidFill>
                  <a:srgbClr val="C00000"/>
                </a:solidFill>
              </a:rPr>
              <a:t>Hx</a:t>
            </a:r>
            <a:r>
              <a:rPr lang="en-US" sz="2400" u="sng" dirty="0" smtClean="0">
                <a:solidFill>
                  <a:srgbClr val="C00000"/>
                </a:solidFill>
              </a:rPr>
              <a:t>: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/>
              <a:t>Tab Metformin 500 mg/BD</a:t>
            </a:r>
          </a:p>
        </p:txBody>
      </p:sp>
      <p:sp>
        <p:nvSpPr>
          <p:cNvPr id="4" name="Rectangle 3"/>
          <p:cNvSpPr/>
          <p:nvPr/>
        </p:nvSpPr>
        <p:spPr>
          <a:xfrm>
            <a:off x="6429388" y="1571612"/>
            <a:ext cx="2143140" cy="100013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800" b="1" dirty="0" smtClean="0">
                <a:solidFill>
                  <a:srgbClr val="FF0000"/>
                </a:solidFill>
              </a:rPr>
              <a:t>آقای محمد. ر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Case 2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a-IR" sz="1800" b="1" u="sng" dirty="0" smtClean="0"/>
              <a:t>1395/9/20</a:t>
            </a:r>
            <a:endParaRPr lang="en-US" sz="1400" dirty="0" smtClean="0"/>
          </a:p>
          <a:p>
            <a:r>
              <a:rPr lang="en-US" sz="2000" b="1" u="sng" dirty="0" smtClean="0"/>
              <a:t>Lab Data:</a:t>
            </a:r>
          </a:p>
          <a:p>
            <a:pPr lvl="1">
              <a:buNone/>
            </a:pPr>
            <a:r>
              <a:rPr lang="en-US" sz="1800" dirty="0" smtClean="0"/>
              <a:t>FBS: 188 mg/dl</a:t>
            </a:r>
          </a:p>
          <a:p>
            <a:pPr lvl="1">
              <a:buNone/>
            </a:pPr>
            <a:r>
              <a:rPr lang="en-US" sz="1800" dirty="0" smtClean="0"/>
              <a:t>A1C: </a:t>
            </a:r>
            <a:r>
              <a:rPr lang="en-US" sz="1800" b="1" u="sng" dirty="0" smtClean="0">
                <a:solidFill>
                  <a:srgbClr val="FF0000"/>
                </a:solidFill>
              </a:rPr>
              <a:t>9 % </a:t>
            </a:r>
            <a:r>
              <a:rPr lang="en-US" sz="1800" dirty="0" smtClean="0"/>
              <a:t>(N&lt;6%)</a:t>
            </a:r>
          </a:p>
          <a:p>
            <a:pPr lvl="1">
              <a:buNone/>
            </a:pPr>
            <a:r>
              <a:rPr lang="en-US" sz="1800" dirty="0" smtClean="0"/>
              <a:t>Cr: 1.1 mg/dl </a:t>
            </a:r>
            <a:endParaRPr lang="fa-IR" sz="1800" dirty="0" smtClean="0"/>
          </a:p>
          <a:p>
            <a:pPr lvl="1">
              <a:buNone/>
            </a:pPr>
            <a:r>
              <a:rPr lang="en-US" sz="1800" dirty="0" smtClean="0"/>
              <a:t>TG: 79 mg/dl  </a:t>
            </a:r>
            <a:endParaRPr lang="fa-IR" sz="1800" dirty="0" smtClean="0"/>
          </a:p>
          <a:p>
            <a:pPr lvl="1">
              <a:buNone/>
            </a:pPr>
            <a:r>
              <a:rPr lang="en-US" sz="1800" dirty="0" smtClean="0"/>
              <a:t>Total Cholesterol: 160 mg/dl </a:t>
            </a:r>
            <a:endParaRPr lang="fa-IR" sz="1800" dirty="0" smtClean="0"/>
          </a:p>
          <a:p>
            <a:pPr lvl="1">
              <a:buNone/>
            </a:pPr>
            <a:r>
              <a:rPr lang="en-US" sz="1800" dirty="0" smtClean="0"/>
              <a:t>HDL Cholesterol: 58 mg/dl</a:t>
            </a:r>
            <a:endParaRPr lang="fa-IR" sz="1800" dirty="0" smtClean="0"/>
          </a:p>
          <a:p>
            <a:pPr lvl="1">
              <a:buNone/>
            </a:pPr>
            <a:r>
              <a:rPr lang="en-US" sz="1800" dirty="0" smtClean="0"/>
              <a:t>LDL Cholesterol: 86 mg/dl</a:t>
            </a:r>
            <a:endParaRPr lang="fa-IR" sz="1800" dirty="0" smtClean="0"/>
          </a:p>
          <a:p>
            <a:pPr lvl="1">
              <a:buNone/>
            </a:pPr>
            <a:r>
              <a:rPr lang="en-US" sz="1800" dirty="0" err="1" smtClean="0"/>
              <a:t>Hb</a:t>
            </a:r>
            <a:r>
              <a:rPr lang="en-US" sz="1800" dirty="0" smtClean="0"/>
              <a:t>: 15.4</a:t>
            </a:r>
            <a:endParaRPr lang="fa-IR" sz="1800" dirty="0" smtClean="0"/>
          </a:p>
          <a:p>
            <a:pPr lvl="1">
              <a:buNone/>
            </a:pPr>
            <a:r>
              <a:rPr lang="en-US" sz="1800" dirty="0" smtClean="0"/>
              <a:t>TSH: 3</a:t>
            </a:r>
          </a:p>
          <a:p>
            <a:pPr lvl="1">
              <a:buNone/>
            </a:pPr>
            <a:r>
              <a:rPr lang="en-US" sz="1800" dirty="0" smtClean="0"/>
              <a:t>Urine Pr (24h): 80 mg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4294967295"/>
          </p:nvPr>
        </p:nvSpPr>
        <p:spPr>
          <a:xfrm>
            <a:off x="0" y="1000108"/>
            <a:ext cx="4040188" cy="639763"/>
          </a:xfrm>
        </p:spPr>
        <p:txBody>
          <a:bodyPr/>
          <a:lstStyle/>
          <a:p>
            <a:r>
              <a:rPr lang="en-US" b="0" dirty="0" smtClean="0"/>
              <a:t>81kg</a:t>
            </a:r>
          </a:p>
        </p:txBody>
      </p:sp>
      <p:sp>
        <p:nvSpPr>
          <p:cNvPr id="9" name="Rectangle 8"/>
          <p:cNvSpPr/>
          <p:nvPr/>
        </p:nvSpPr>
        <p:spPr>
          <a:xfrm>
            <a:off x="6429388" y="1571612"/>
            <a:ext cx="2143140" cy="100013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800" b="1" dirty="0" smtClean="0">
                <a:solidFill>
                  <a:srgbClr val="FF0000"/>
                </a:solidFill>
              </a:rPr>
              <a:t>آقای محمد. ر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</TotalTime>
  <Words>2058</Words>
  <Application>Microsoft Office PowerPoint</Application>
  <PresentationFormat>On-screen Show (4:3)</PresentationFormat>
  <Paragraphs>357</Paragraphs>
  <Slides>37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Case presentation</vt:lpstr>
      <vt:lpstr>Case 1</vt:lpstr>
      <vt:lpstr>Case 1</vt:lpstr>
      <vt:lpstr>Case 1</vt:lpstr>
      <vt:lpstr>ADA 2017</vt:lpstr>
      <vt:lpstr>Case 1</vt:lpstr>
      <vt:lpstr>Case 1</vt:lpstr>
      <vt:lpstr>Case 2</vt:lpstr>
      <vt:lpstr>Case 2</vt:lpstr>
      <vt:lpstr>Case 2</vt:lpstr>
      <vt:lpstr>Case 2</vt:lpstr>
      <vt:lpstr>Case 3</vt:lpstr>
      <vt:lpstr>Case 3</vt:lpstr>
      <vt:lpstr>Case 3</vt:lpstr>
      <vt:lpstr>Renal failure &amp; OHA</vt:lpstr>
      <vt:lpstr>Renal failure &amp; Metformin</vt:lpstr>
      <vt:lpstr>Renal failure &amp; Metformin</vt:lpstr>
      <vt:lpstr>Renal failure &amp; Glibenclamide</vt:lpstr>
      <vt:lpstr>Renal failure &amp; Gliclazide</vt:lpstr>
      <vt:lpstr>Gliclazide MR</vt:lpstr>
      <vt:lpstr>Renal failure &amp; Repaglinide</vt:lpstr>
      <vt:lpstr>Renal failure &amp; Acarbose</vt:lpstr>
      <vt:lpstr>Renal failure &amp; GLIPTINES</vt:lpstr>
      <vt:lpstr>Renal failure &amp; Pioglitazone </vt:lpstr>
      <vt:lpstr>Renal failure &amp; Liraglutide </vt:lpstr>
      <vt:lpstr>Case 3</vt:lpstr>
      <vt:lpstr>Case 3</vt:lpstr>
      <vt:lpstr>Case 4</vt:lpstr>
      <vt:lpstr>Case 4</vt:lpstr>
      <vt:lpstr>Case 4</vt:lpstr>
      <vt:lpstr>Heart failure &amp; Metformin</vt:lpstr>
      <vt:lpstr>Heart failure &amp; Metformin</vt:lpstr>
      <vt:lpstr>Heart failure &amp; Metformin</vt:lpstr>
      <vt:lpstr>ADA 2017</vt:lpstr>
      <vt:lpstr>Case 4</vt:lpstr>
      <vt:lpstr>Case 4</vt:lpstr>
      <vt:lpstr>Slide 37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presentation</dc:title>
  <dc:creator>AVA</dc:creator>
  <cp:lastModifiedBy>AVA</cp:lastModifiedBy>
  <cp:revision>190</cp:revision>
  <dcterms:created xsi:type="dcterms:W3CDTF">2016-08-12T16:26:51Z</dcterms:created>
  <dcterms:modified xsi:type="dcterms:W3CDTF">2017-01-02T07:27:44Z</dcterms:modified>
</cp:coreProperties>
</file>