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2" r:id="rId2"/>
    <p:sldId id="266" r:id="rId3"/>
    <p:sldId id="274" r:id="rId4"/>
    <p:sldId id="275" r:id="rId5"/>
    <p:sldId id="276" r:id="rId6"/>
    <p:sldId id="277" r:id="rId7"/>
    <p:sldId id="278" r:id="rId8"/>
    <p:sldId id="282" r:id="rId9"/>
    <p:sldId id="279" r:id="rId10"/>
    <p:sldId id="280" r:id="rId11"/>
    <p:sldId id="281" r:id="rId12"/>
    <p:sldId id="283" r:id="rId13"/>
    <p:sldId id="28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58032-EF66-4E4A-8990-3C395382005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234A1-EF3B-447E-BD7C-9DE565B7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34A1-EF3B-447E-BD7C-9DE565B70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CE4-2A13-430E-8EBF-37A7759F7AD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7ED0-E635-41A7-ADC1-D710F44E1035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396A-D1C8-4047-A3DD-43D3756A406D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1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5E63-D1A6-4CBC-A3A3-0EDCDDF2F6FA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4680-C583-4241-B1FB-B5FABAFF32F3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7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DE7E-D1EE-4AAF-9008-13AFD79A8FDE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1EA-495D-45C8-AF9E-6E33DDCC2F37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0F0F-1C8B-4534-A822-0D5EAA38D04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70B-05A2-4611-A29E-A155675FB46D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65A8-D599-46D5-BA95-F0F084709A66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73F9-58DD-47F4-AE83-1CBF3D9C7A91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A8C4-B6F3-4151-9561-CCED1023346C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0FB7-2490-4EF4-8D29-E40D6E67772B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503E-0FF0-4C3C-A616-121C66D91422}" type="datetime1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ABBD-5660-483E-9C54-85F634E48B53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FF9E-C2D9-4045-B3FD-D0FE50B8664E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3566-481C-4691-B431-DA4B52E54FB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C5BABA-772A-4AC3-80FD-E65E7D58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83" y="261257"/>
            <a:ext cx="10646228" cy="1631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hames New" pitchFamily="2" charset="0"/>
              </a:rPr>
              <a:t>Mediterranean diet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0871" y="220851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Somayeh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Hosseinpour-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Niazi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 and Endocrine Research Center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Institute for Endocrine Sciences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Beheshti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7" y="3962402"/>
            <a:ext cx="6085113" cy="26778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9" y="1832639"/>
            <a:ext cx="11827082" cy="31927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089573" y="3831772"/>
            <a:ext cx="2133600" cy="11718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9" y="4651041"/>
            <a:ext cx="2628900" cy="17430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09797" y="1473412"/>
            <a:ext cx="10722973" cy="281840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Herbs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spices</a:t>
            </a:r>
            <a:endParaRPr lang="en-US" sz="28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indent="-4572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herbs and spices </a:t>
            </a: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salt to flavor foods</a:t>
            </a:r>
          </a:p>
          <a:p>
            <a:pPr marL="739775" indent="-4572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Herbs and spices make food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tasty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also rich in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health-promoting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substances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indent="-4572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 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meals with herbs and spices rather 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91" y="2516324"/>
            <a:ext cx="7157161" cy="162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13171" y="3196349"/>
            <a:ext cx="2035629" cy="7783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9102" y="1246949"/>
            <a:ext cx="903939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and seafood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fish-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mackerel, lake trout, herring, sardines, albacore tuna and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omega-3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fatty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eaten on a regular basis in the Mediterranean diet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fish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or twice a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water-packed tuna, salmon, trout, mackerel and herring are healthy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Grilled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tastes good and requires little cleanup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 fish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unless it's </a:t>
            </a:r>
            <a:r>
              <a:rPr lang="en-US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sauteed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small amount of canola oil.</a:t>
            </a:r>
          </a:p>
          <a:p>
            <a:pPr marL="576263" indent="-2936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08" y="4014841"/>
            <a:ext cx="5025241" cy="16408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58745" y="5069813"/>
            <a:ext cx="2133600" cy="7996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9102" y="6761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3831" y="2001725"/>
            <a:ext cx="88065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 products</a:t>
            </a:r>
          </a:p>
          <a:p>
            <a:pPr marL="511175" indent="-282575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fat dairy products such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or 2 percent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milk, cheese and ice cream. </a:t>
            </a:r>
            <a:endParaRPr lang="en-US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175" indent="-282575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skim milk, fat-free yogurt and low-fat cheese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15" y="3989294"/>
            <a:ext cx="5584372" cy="21247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816" y="551316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496301" y="5091805"/>
            <a:ext cx="2133600" cy="7996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2736" y="1744039"/>
            <a:ext cx="83489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175" indent="-392113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and poultry for red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  <a:p>
            <a:pPr marL="511175" indent="-392113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eaten, make sure it's lean and keep portions small (about the size of a deck of cards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1175" indent="-392113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avoid sausage, bacon and other high-fat meats.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395"/>
            <a:ext cx="12192000" cy="581160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514" y="1578429"/>
            <a:ext cx="11854543" cy="1055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513" y="2634343"/>
            <a:ext cx="11854543" cy="1360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513" y="3995057"/>
            <a:ext cx="11854543" cy="1469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512" y="5464629"/>
            <a:ext cx="11854543" cy="1360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326"/>
            <a:ext cx="12192000" cy="58076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228" y="1050326"/>
            <a:ext cx="11551315" cy="985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342" y="2035630"/>
            <a:ext cx="11551315" cy="827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3227" y="2862944"/>
            <a:ext cx="11551315" cy="985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112" y="3848247"/>
            <a:ext cx="11551315" cy="907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3227" y="4755812"/>
            <a:ext cx="11551315" cy="905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341" y="5633506"/>
            <a:ext cx="11551315" cy="122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856"/>
            <a:ext cx="12192000" cy="50531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942" y="1804856"/>
            <a:ext cx="11790801" cy="1580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942" y="3385457"/>
            <a:ext cx="11790801" cy="1306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942" y="4691743"/>
            <a:ext cx="11790801" cy="1333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942" y="6046868"/>
            <a:ext cx="11790801" cy="604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12" y="1905002"/>
            <a:ext cx="5722550" cy="299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415" y="239487"/>
            <a:ext cx="5301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از توجه شما سپاسگزارم</a:t>
            </a:r>
            <a:endParaRPr lang="en-US" sz="4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9" y="4994427"/>
            <a:ext cx="3450771" cy="16593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827" y="221199"/>
            <a:ext cx="825434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921" y="1306285"/>
            <a:ext cx="10446326" cy="462921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 </a:t>
            </a: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lasting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year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longer reviewed by the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groups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losses of 5% or greater: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03225">
              <a:lnSpc>
                <a:spcPct val="150000"/>
              </a:lnSpc>
              <a:tabLst>
                <a:tab pos="62865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Mediterranean- style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 pattern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(26.2 kg)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persons with newly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diabetes</a:t>
            </a:r>
          </a:p>
          <a:p>
            <a:pPr marL="914400" indent="-403225">
              <a:lnSpc>
                <a:spcPct val="150000"/>
              </a:lnSpc>
              <a:tabLst>
                <a:tab pos="62865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lifestyle intervention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Look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AHEAD (Action for Health in Diabetes)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(28.4 kg)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03225">
              <a:lnSpc>
                <a:spcPct val="150000"/>
              </a:lnSpc>
              <a:tabLst>
                <a:tab pos="62865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interventions resulted in weight losses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(4.8 kg or less) at 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weight losses greater than 5%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improvements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A1C, lipids, and blood pressure</a:t>
            </a:r>
          </a:p>
          <a:p>
            <a:pPr marL="511175" indent="0">
              <a:buNone/>
              <a:tabLst>
                <a:tab pos="62865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491" y="6551126"/>
            <a:ext cx="8857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Esposito et </a:t>
            </a:r>
            <a:r>
              <a:rPr lang="en-US" sz="1200" dirty="0"/>
              <a:t>al, </a:t>
            </a:r>
            <a:r>
              <a:rPr lang="en-US" sz="1200" dirty="0" smtClean="0"/>
              <a:t>2009, Look </a:t>
            </a:r>
            <a:r>
              <a:rPr lang="en-US" sz="1200" dirty="0"/>
              <a:t>AHEAD Research Group, </a:t>
            </a:r>
            <a:r>
              <a:rPr lang="en-US" sz="1200" dirty="0" smtClean="0"/>
              <a:t>2010; Franz</a:t>
            </a:r>
            <a:r>
              <a:rPr lang="en-US" sz="1200" dirty="0"/>
              <a:t>, </a:t>
            </a:r>
            <a:r>
              <a:rPr lang="en-US" sz="1200" dirty="0" smtClean="0"/>
              <a:t>2013; Evert </a:t>
            </a:r>
            <a:r>
              <a:rPr lang="en-US" sz="1200" dirty="0"/>
              <a:t>et al,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44"/>
            <a:ext cx="1809921" cy="14804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52" y="0"/>
            <a:ext cx="741789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53810"/>
            <a:ext cx="2394857" cy="19041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344"/>
            <a:ext cx="8915400" cy="22642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of Mediterranean diet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Enjoying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 with family and friends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plenty of exercise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1254" y="253855"/>
            <a:ext cx="825434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50" y="3646714"/>
            <a:ext cx="9957407" cy="2106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53810"/>
            <a:ext cx="2394857" cy="19041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9102" y="142762"/>
            <a:ext cx="825434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29" y="2284754"/>
            <a:ext cx="9231085" cy="293914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12101" y="1566926"/>
            <a:ext cx="9979899" cy="5671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of Mediterranean diet</a:t>
            </a:r>
          </a:p>
          <a:p>
            <a:pPr marL="0" indent="0">
              <a:buFont typeface="Wingdings 3" charset="2"/>
              <a:buNone/>
            </a:pP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abundance and variety of plant foods should make up the majority of your meals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Strive for seven to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servings </a:t>
            </a: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day of veggies and fruits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number of servings of fruits and vegetables (mostly fresh) with an emphasis on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vegetables and greens vegetables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herbs and spices instead of salt to flavor foods</a:t>
            </a: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71" y="5401825"/>
            <a:ext cx="2067872" cy="1456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1" y="718356"/>
            <a:ext cx="2157672" cy="16971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94341" y="2106825"/>
            <a:ext cx="1884557" cy="8370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5" y="1954302"/>
            <a:ext cx="10670598" cy="31927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9343" y="2286000"/>
            <a:ext cx="1872343" cy="6313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361714" y="4396582"/>
            <a:ext cx="1556657" cy="9047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3614" y="1479044"/>
            <a:ext cx="585651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B050"/>
                </a:solidFill>
                <a:latin typeface="Helvetica" panose="020B0604020202030204" pitchFamily="34" charset="0"/>
              </a:rPr>
              <a:t>Grains </a:t>
            </a:r>
            <a:r>
              <a:rPr lang="en-US" sz="2800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:</a:t>
            </a:r>
          </a:p>
          <a:p>
            <a:pPr marL="511175" indent="-282575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Are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typically </a:t>
            </a:r>
            <a:r>
              <a:rPr lang="en-US" dirty="0">
                <a:solidFill>
                  <a:srgbClr val="00B050"/>
                </a:solidFill>
                <a:latin typeface="Helvetica" panose="020B0604020202030204" pitchFamily="34" charset="0"/>
              </a:rPr>
              <a:t>whole </a:t>
            </a:r>
            <a:r>
              <a:rPr lang="en-US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grain</a:t>
            </a:r>
          </a:p>
          <a:p>
            <a:pPr marL="511175" indent="-282575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Bread</a:t>
            </a: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is an important part of the diet  </a:t>
            </a:r>
          </a:p>
          <a:p>
            <a:pPr marL="511175" indent="-282575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Usually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contain very </a:t>
            </a:r>
            <a:r>
              <a:rPr lang="en-US" dirty="0">
                <a:solidFill>
                  <a:srgbClr val="00B050"/>
                </a:solidFill>
                <a:latin typeface="Helvetica" panose="020B0604020202030204" pitchFamily="34" charset="0"/>
              </a:rPr>
              <a:t>few unhealthy trans </a:t>
            </a:r>
            <a:r>
              <a:rPr lang="en-US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fats</a:t>
            </a:r>
          </a:p>
          <a:p>
            <a:pPr marL="511175" indent="-282575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Bread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is eaten plain or </a:t>
            </a:r>
            <a:r>
              <a:rPr lang="en-US" dirty="0">
                <a:solidFill>
                  <a:srgbClr val="00B050"/>
                </a:solidFill>
                <a:latin typeface="Helvetica" panose="020B0604020202030204" pitchFamily="34" charset="0"/>
              </a:rPr>
              <a:t>dipped in olive oil </a:t>
            </a:r>
            <a:endParaRPr lang="en-US" dirty="0" smtClean="0">
              <a:solidFill>
                <a:srgbClr val="00B050"/>
              </a:solidFill>
              <a:latin typeface="Helvetica" panose="020B0604020202030204" pitchFamily="34" charset="0"/>
            </a:endParaRPr>
          </a:p>
          <a:p>
            <a:pPr marL="511175" indent="-282575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Bread contain </a:t>
            </a:r>
            <a:r>
              <a:rPr lang="en-US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no </a:t>
            </a:r>
            <a:r>
              <a:rPr lang="en-US" dirty="0">
                <a:solidFill>
                  <a:srgbClr val="00B050"/>
                </a:solidFill>
                <a:latin typeface="Helvetica" panose="020B0604020202030204" pitchFamily="34" charset="0"/>
              </a:rPr>
              <a:t>saturated or trans </a:t>
            </a:r>
            <a:r>
              <a:rPr lang="en-US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fats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13" y="5147023"/>
            <a:ext cx="2857500" cy="1600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9" y="1832639"/>
            <a:ext cx="11827082" cy="31927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39200" y="2775857"/>
            <a:ext cx="1364499" cy="4354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42714" y="4343400"/>
            <a:ext cx="1589315" cy="681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40126" y="1077686"/>
            <a:ext cx="9363302" cy="57803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the diet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and OILS</a:t>
            </a:r>
          </a:p>
          <a:p>
            <a:pPr marL="685800" indent="-45720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in total fat (32% to 35%)</a:t>
            </a:r>
          </a:p>
          <a:p>
            <a:pPr marL="685800" indent="-45720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in saturated fat (9% to 10%)</a:t>
            </a:r>
          </a:p>
          <a:p>
            <a:pPr marL="685800" indent="-45720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in polyunsaturated fatty acids (especially omega-3)</a:t>
            </a:r>
          </a:p>
          <a:p>
            <a:pPr marL="685800" indent="-45720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levels of monounsaturated fatty acids such as olive oil</a:t>
            </a:r>
            <a:endParaRPr lang="en-US" dirty="0" smtClean="0"/>
          </a:p>
          <a:p>
            <a:pPr marL="685800" indent="-45720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olive oil, canola oil, nut oil, or margarine blended with rapeseed oil or flaxseed oil.</a:t>
            </a:r>
          </a:p>
          <a:p>
            <a:pPr marL="685800" indent="-457200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97" y="2386841"/>
            <a:ext cx="1959428" cy="1303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97" y="5161603"/>
            <a:ext cx="2169107" cy="14434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326" y="1239725"/>
            <a:ext cx="8915400" cy="444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 and OILS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284163"/>
            <a:r>
              <a:rPr lang="en-US" dirty="0">
                <a:latin typeface="Thames New" pitchFamily="2" charset="0"/>
              </a:rPr>
              <a:t>Try olive or canola oil as a healthy replacement for butter or margarine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Use it in cooking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 Dip bread in flavored olive oil or lightly spread it on whole-grain bread for a tasty alternative to butter. 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Try </a:t>
            </a:r>
            <a:r>
              <a:rPr lang="en-US" sz="2400" dirty="0">
                <a:solidFill>
                  <a:srgbClr val="00B050"/>
                </a:solidFill>
                <a:latin typeface="Thames New" pitchFamily="2" charset="0"/>
              </a:rPr>
              <a:t>tahini</a:t>
            </a:r>
            <a:r>
              <a:rPr lang="en-US" sz="2400" dirty="0">
                <a:latin typeface="Thames New" pitchFamily="2" charset="0"/>
              </a:rPr>
              <a:t> </a:t>
            </a:r>
            <a:r>
              <a:rPr lang="en-US" dirty="0">
                <a:latin typeface="Thames New" pitchFamily="2" charset="0"/>
              </a:rPr>
              <a:t>as a dip or spread</a:t>
            </a:r>
          </a:p>
          <a:p>
            <a:pPr marL="631825" indent="-284163">
              <a:lnSpc>
                <a:spcPct val="150000"/>
              </a:lnSpc>
            </a:pPr>
            <a:r>
              <a:rPr lang="en-US" dirty="0">
                <a:latin typeface="Thames New" pitchFamily="2" charset="0"/>
              </a:rPr>
              <a:t>Mediterranean-style diet rich in monounsaturated fats can be an effective alternative to a diet low in total fat but relatively high in carbohydrates.</a:t>
            </a:r>
          </a:p>
          <a:p>
            <a:pPr marL="631825" indent="-284163">
              <a:lnSpc>
                <a:spcPct val="150000"/>
              </a:lnSpc>
            </a:pPr>
            <a:r>
              <a:rPr lang="en-US" dirty="0">
                <a:latin typeface="Thames New" pitchFamily="2" charset="0"/>
              </a:rPr>
              <a:t>The type of fats consumed is more important than total amount of fat when looking at metabolic goals and CVD risk  </a:t>
            </a:r>
          </a:p>
          <a:p>
            <a:endParaRPr lang="en-US" dirty="0">
              <a:solidFill>
                <a:srgbClr val="111111"/>
              </a:solidFill>
              <a:latin typeface="Helvetica" panose="020B060402020203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51" y="5301342"/>
            <a:ext cx="1937691" cy="13892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9" y="1832639"/>
            <a:ext cx="11827082" cy="31927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969830" y="2917370"/>
            <a:ext cx="1883228" cy="11500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42714" y="4343400"/>
            <a:ext cx="1589315" cy="681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86543" y="1499540"/>
            <a:ext cx="1068977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Helvetica" panose="020B0604020202030204" pitchFamily="34" charset="0"/>
              </a:rPr>
              <a:t>Nuts:</a:t>
            </a:r>
          </a:p>
          <a:p>
            <a:pPr marL="576263" indent="-347663">
              <a:lnSpc>
                <a:spcPct val="2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Nuts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are high in fat (approximately 80 percent of their calories come from fat</a:t>
            </a: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)</a:t>
            </a:r>
          </a:p>
          <a:p>
            <a:pPr marL="576263" indent="-347663">
              <a:lnSpc>
                <a:spcPct val="2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Because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nuts are high in calories, they should not be eaten in large </a:t>
            </a: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amounts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— generally no more than a handful a </a:t>
            </a: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day</a:t>
            </a:r>
          </a:p>
          <a:p>
            <a:pPr marL="576263" indent="-347663">
              <a:lnSpc>
                <a:spcPct val="2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Most of the fat is not saturated</a:t>
            </a:r>
          </a:p>
          <a:p>
            <a:pPr marL="576263" indent="-347663">
              <a:lnSpc>
                <a:spcPct val="2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Avoid </a:t>
            </a:r>
            <a:r>
              <a:rPr lang="en-US" dirty="0">
                <a:solidFill>
                  <a:srgbClr val="111111"/>
                </a:solidFill>
                <a:latin typeface="Helvetica" panose="020B0604020202030204" pitchFamily="34" charset="0"/>
              </a:rPr>
              <a:t>candied or honey-roasted and heavily salted </a:t>
            </a:r>
            <a:r>
              <a:rPr lang="en-US" dirty="0" smtClean="0">
                <a:solidFill>
                  <a:srgbClr val="111111"/>
                </a:solidFill>
                <a:latin typeface="Helvetica" panose="020B0604020202030204" pitchFamily="34" charset="0"/>
              </a:rPr>
              <a:t>nuts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08" y="5358459"/>
            <a:ext cx="3209925" cy="14287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BABA-772A-4AC3-80FD-E65E7D58BE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677</TotalTime>
  <Words>751</Words>
  <Application>Microsoft Office PowerPoint</Application>
  <PresentationFormat>Widescreen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 Nazanin</vt:lpstr>
      <vt:lpstr>Calibri</vt:lpstr>
      <vt:lpstr>Century Gothic</vt:lpstr>
      <vt:lpstr>Helvetica</vt:lpstr>
      <vt:lpstr>Thames New</vt:lpstr>
      <vt:lpstr>Times New Roman</vt:lpstr>
      <vt:lpstr>Wingdings</vt:lpstr>
      <vt:lpstr>Wingdings 3</vt:lpstr>
      <vt:lpstr>Wisp</vt:lpstr>
      <vt:lpstr>Mediterranean diet and obesity</vt:lpstr>
      <vt:lpstr>Mediterranean diet and obesity</vt:lpstr>
      <vt:lpstr>PowerPoint Presentation</vt:lpstr>
      <vt:lpstr>Mediterranean diet and obesity</vt:lpstr>
      <vt:lpstr>Mediterranean diet and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Hosseinpour</dc:creator>
  <cp:lastModifiedBy>Hosseinpour</cp:lastModifiedBy>
  <cp:revision>43</cp:revision>
  <dcterms:created xsi:type="dcterms:W3CDTF">2018-07-12T07:18:39Z</dcterms:created>
  <dcterms:modified xsi:type="dcterms:W3CDTF">2018-07-22T11:52:38Z</dcterms:modified>
</cp:coreProperties>
</file>