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3" r:id="rId2"/>
    <p:sldId id="256" r:id="rId3"/>
    <p:sldId id="263" r:id="rId4"/>
    <p:sldId id="262" r:id="rId5"/>
    <p:sldId id="269" r:id="rId6"/>
    <p:sldId id="264" r:id="rId7"/>
    <p:sldId id="265" r:id="rId8"/>
    <p:sldId id="266" r:id="rId9"/>
    <p:sldId id="279" r:id="rId10"/>
    <p:sldId id="280" r:id="rId11"/>
    <p:sldId id="281" r:id="rId12"/>
    <p:sldId id="282" r:id="rId13"/>
    <p:sldId id="283" r:id="rId14"/>
    <p:sldId id="267" r:id="rId15"/>
    <p:sldId id="275" r:id="rId16"/>
    <p:sldId id="273" r:id="rId17"/>
    <p:sldId id="271" r:id="rId18"/>
    <p:sldId id="270" r:id="rId19"/>
    <p:sldId id="268" r:id="rId20"/>
    <p:sldId id="257" r:id="rId21"/>
    <p:sldId id="258" r:id="rId22"/>
    <p:sldId id="284" r:id="rId23"/>
    <p:sldId id="285" r:id="rId24"/>
    <p:sldId id="299" r:id="rId25"/>
    <p:sldId id="286" r:id="rId26"/>
    <p:sldId id="287" r:id="rId27"/>
    <p:sldId id="260" r:id="rId28"/>
    <p:sldId id="288" r:id="rId29"/>
    <p:sldId id="289" r:id="rId30"/>
    <p:sldId id="293" r:id="rId31"/>
    <p:sldId id="290" r:id="rId32"/>
    <p:sldId id="291" r:id="rId33"/>
    <p:sldId id="292"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15" r:id="rId48"/>
    <p:sldId id="308" r:id="rId49"/>
    <p:sldId id="309" r:id="rId50"/>
    <p:sldId id="310" r:id="rId51"/>
    <p:sldId id="312" r:id="rId52"/>
    <p:sldId id="311" r:id="rId53"/>
    <p:sldId id="31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11/26/2018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1710048"/>
            <a:ext cx="8825657" cy="1888176"/>
          </a:xfrm>
        </p:spPr>
        <p:txBody>
          <a:bodyPr/>
          <a:lstStyle/>
          <a:p>
            <a:pPr algn="ctr"/>
            <a:r>
              <a:rPr lang="en-US" sz="4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In The Name Of GOD</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986" y="914400"/>
            <a:ext cx="9835660" cy="5333999"/>
          </a:xfrm>
        </p:spPr>
        <p:txBody>
          <a:bodyPr>
            <a:normAutofit fontScale="55000" lnSpcReduction="20000"/>
          </a:bodyPr>
          <a:lstStyle/>
          <a:p>
            <a:r>
              <a:rPr lang="en-US" sz="4400" dirty="0" err="1" smtClean="0"/>
              <a:t>Glycemic</a:t>
            </a:r>
            <a:r>
              <a:rPr lang="en-US" sz="4400" dirty="0" smtClean="0"/>
              <a:t> Variability  (GV )  = rate of change in glucose measured from the median curve [mg/</a:t>
            </a:r>
            <a:r>
              <a:rPr lang="en-US" sz="4400" dirty="0" err="1" smtClean="0"/>
              <a:t>dL</a:t>
            </a:r>
            <a:r>
              <a:rPr lang="en-US" sz="4400" dirty="0" smtClean="0"/>
              <a:t>/h]</a:t>
            </a:r>
          </a:p>
          <a:p>
            <a:pPr>
              <a:buNone/>
            </a:pPr>
            <a:r>
              <a:rPr lang="en-US" sz="4400" dirty="0" smtClean="0"/>
              <a:t>    - minimizing glucose variability is a treatment goal that if achieved can help one reach an acceptable HbA1c level without excessive hypoglycemia.</a:t>
            </a:r>
          </a:p>
          <a:p>
            <a:endParaRPr lang="en-US" sz="4400" dirty="0" smtClean="0"/>
          </a:p>
          <a:p>
            <a:r>
              <a:rPr lang="en-US" sz="4400" dirty="0" smtClean="0"/>
              <a:t>TIR  [time in range]  = can be expressed as ‘‘% of readings’’ in range  and ‘‘hours per day’’ in range (BS=70 – 180)</a:t>
            </a:r>
          </a:p>
          <a:p>
            <a:endParaRPr lang="en-US" sz="4400" dirty="0" smtClean="0"/>
          </a:p>
          <a:p>
            <a:r>
              <a:rPr lang="en-US" sz="4400" dirty="0" smtClean="0"/>
              <a:t>Hyperglycemia =  &gt; 180 mg/</a:t>
            </a:r>
            <a:r>
              <a:rPr lang="en-US" sz="4400" dirty="0" err="1" smtClean="0"/>
              <a:t>dL</a:t>
            </a:r>
            <a:r>
              <a:rPr lang="en-US" sz="4400" dirty="0" smtClean="0"/>
              <a:t>, &gt; 250 mg/</a:t>
            </a:r>
            <a:r>
              <a:rPr lang="en-US" sz="4400" dirty="0" err="1" smtClean="0"/>
              <a:t>dL</a:t>
            </a:r>
            <a:r>
              <a:rPr lang="en-US" sz="4400" dirty="0" smtClean="0"/>
              <a:t>, and &gt; 400 mg/</a:t>
            </a:r>
            <a:r>
              <a:rPr lang="en-US" sz="4400" dirty="0" err="1" smtClean="0"/>
              <a:t>dL</a:t>
            </a:r>
            <a:r>
              <a:rPr lang="en-US" sz="4400" dirty="0" smtClean="0"/>
              <a:t> </a:t>
            </a:r>
          </a:p>
          <a:p>
            <a:endParaRPr lang="en-US" sz="4400" dirty="0" smtClean="0"/>
          </a:p>
          <a:p>
            <a:r>
              <a:rPr lang="en-US" sz="4400" dirty="0" smtClean="0"/>
              <a:t>Hypoglycemia  =   &lt; 70mg/</a:t>
            </a:r>
            <a:r>
              <a:rPr lang="en-US" sz="4400" dirty="0" err="1" smtClean="0"/>
              <a:t>dL</a:t>
            </a:r>
            <a:r>
              <a:rPr lang="en-US" sz="4400" dirty="0" smtClean="0"/>
              <a:t> , &lt; 60mg/</a:t>
            </a:r>
            <a:r>
              <a:rPr lang="en-US" sz="4400" dirty="0" err="1" smtClean="0"/>
              <a:t>dL</a:t>
            </a:r>
            <a:r>
              <a:rPr lang="en-US" sz="4400" dirty="0" smtClean="0"/>
              <a:t>, and &lt; 50mg/</a:t>
            </a:r>
            <a:r>
              <a:rPr lang="en-US" sz="4400" dirty="0" err="1" smtClean="0"/>
              <a:t>dL</a:t>
            </a:r>
            <a:endParaRPr lang="en-US" sz="4400" dirty="0" smtClean="0"/>
          </a:p>
          <a:p>
            <a:pPr>
              <a:buNone/>
            </a:pPr>
            <a:endParaRPr lang="en-US" dirty="0" smtClean="0"/>
          </a:p>
          <a:p>
            <a:pPr>
              <a:buNone/>
            </a:pPr>
            <a:r>
              <a:rPr lang="en-US" dirty="0" smtClean="0"/>
              <a:t>                                    </a:t>
            </a:r>
          </a:p>
          <a:p>
            <a:pPr>
              <a:buNone/>
            </a:pPr>
            <a:r>
              <a:rPr lang="en-US" dirty="0" smtClean="0"/>
              <a:t>  </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97877" y="1208088"/>
            <a:ext cx="9765323" cy="5192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26831" y="0"/>
            <a:ext cx="9366738" cy="68579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56492" y="0"/>
            <a:ext cx="9355016" cy="68579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08892" y="1537761"/>
            <a:ext cx="9577755" cy="430534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38" y="1172309"/>
            <a:ext cx="9718431" cy="5052646"/>
          </a:xfrm>
        </p:spPr>
        <p:txBody>
          <a:bodyPr>
            <a:normAutofit/>
          </a:bodyPr>
          <a:lstStyle/>
          <a:p>
            <a:r>
              <a:rPr lang="en-US" sz="2400" dirty="0" smtClean="0"/>
              <a:t>Three months of CGM data were collected on 257 individuals (age 10–78 years) with T1DM (with a wide range of </a:t>
            </a:r>
            <a:r>
              <a:rPr lang="en-US" sz="2400" dirty="0" err="1" smtClean="0"/>
              <a:t>glycemic</a:t>
            </a:r>
            <a:r>
              <a:rPr lang="en-US" sz="2400" dirty="0" smtClean="0"/>
              <a:t> control) in two studies (one using the Abbott Free</a:t>
            </a:r>
            <a:r>
              <a:rPr lang="fa-IR" sz="2400" dirty="0" smtClean="0"/>
              <a:t> </a:t>
            </a:r>
            <a:r>
              <a:rPr lang="en-US" sz="2400" dirty="0" smtClean="0"/>
              <a:t>Style </a:t>
            </a:r>
            <a:r>
              <a:rPr lang="en-US" sz="2400" dirty="0" err="1" smtClean="0"/>
              <a:t>Libre</a:t>
            </a:r>
            <a:r>
              <a:rPr lang="en-US" sz="2400" dirty="0" smtClean="0"/>
              <a:t> </a:t>
            </a:r>
            <a:r>
              <a:rPr lang="en-US" sz="2400" dirty="0" err="1" smtClean="0"/>
              <a:t>Proand</a:t>
            </a:r>
            <a:r>
              <a:rPr lang="en-US" sz="2400" dirty="0" smtClean="0"/>
              <a:t> the other using the </a:t>
            </a:r>
            <a:r>
              <a:rPr lang="en-US" sz="2400" dirty="0" err="1" smtClean="0"/>
              <a:t>Dexcom</a:t>
            </a:r>
            <a:r>
              <a:rPr lang="en-US" sz="2400" dirty="0" smtClean="0"/>
              <a:t> G4)</a:t>
            </a:r>
          </a:p>
          <a:p>
            <a:endParaRPr lang="en-US" sz="2400" dirty="0" smtClean="0"/>
          </a:p>
          <a:p>
            <a:r>
              <a:rPr lang="en-US" sz="2400" dirty="0" smtClean="0"/>
              <a:t>Correlations were calculated between the full 3 months and incremental sampling periods of CGM data</a:t>
            </a:r>
          </a:p>
          <a:p>
            <a:endParaRPr lang="en-US" sz="2400" dirty="0" smtClean="0"/>
          </a:p>
          <a:p>
            <a:r>
              <a:rPr lang="en-US" sz="2400" dirty="0" smtClean="0"/>
              <a:t>Median amount of CGM data was 82 days (</a:t>
            </a:r>
            <a:r>
              <a:rPr lang="en-US" sz="2400" dirty="0" err="1" smtClean="0"/>
              <a:t>interquartile</a:t>
            </a:r>
            <a:r>
              <a:rPr lang="en-US" sz="2400" dirty="0" smtClean="0"/>
              <a:t> range 75–88)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292" y="1289538"/>
            <a:ext cx="10175631" cy="5181600"/>
          </a:xfrm>
        </p:spPr>
        <p:txBody>
          <a:bodyPr>
            <a:normAutofit/>
          </a:bodyPr>
          <a:lstStyle/>
          <a:p>
            <a:r>
              <a:rPr lang="en-US" sz="2400" dirty="0" smtClean="0"/>
              <a:t>results indicate that 14 days of CGM data correlate well with 3 months of CGM data and additional days of data do not substantially increase this correlation, particularly for mean glucose, time in range, and hyperglycemia metrics</a:t>
            </a:r>
          </a:p>
          <a:p>
            <a:endParaRPr lang="en-US" sz="2400" dirty="0" smtClean="0"/>
          </a:p>
          <a:p>
            <a:r>
              <a:rPr lang="en-US" sz="2400" dirty="0" smtClean="0"/>
              <a:t>Also found that sampling additional days beyond the last 14 days of CGM data does not substantially increase the correlation of HbA1c and mean glucose</a:t>
            </a:r>
          </a:p>
          <a:p>
            <a:endParaRPr lang="en-US" sz="2400" dirty="0" smtClean="0"/>
          </a:p>
          <a:p>
            <a:r>
              <a:rPr lang="en-US" sz="2400" dirty="0" smtClean="0"/>
              <a:t>CGM data for at least 10–14 days provides sufficient data to generate a representative CGM-derived mean glucose value for a given individual</a:t>
            </a:r>
          </a:p>
          <a:p>
            <a:pPr>
              <a:buNone/>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738553" y="1240103"/>
            <a:ext cx="9683261" cy="53013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106614" y="4777380"/>
            <a:ext cx="4548555" cy="685574"/>
          </a:xfrm>
        </p:spPr>
        <p:txBody>
          <a:bodyPr/>
          <a:lstStyle/>
          <a:p>
            <a:endParaRPr lang="en-US" dirty="0"/>
          </a:p>
        </p:txBody>
      </p:sp>
      <p:pic>
        <p:nvPicPr>
          <p:cNvPr id="8194" name="Picture 2"/>
          <p:cNvPicPr>
            <a:picLocks noGrp="1" noChangeAspect="1" noChangeArrowheads="1"/>
          </p:cNvPicPr>
          <p:nvPr>
            <p:ph idx="4294967295"/>
          </p:nvPr>
        </p:nvPicPr>
        <p:blipFill>
          <a:blip r:embed="rId2"/>
          <a:srcRect/>
          <a:stretch>
            <a:fillRect/>
          </a:stretch>
        </p:blipFill>
        <p:spPr bwMode="auto">
          <a:xfrm>
            <a:off x="1090246" y="2004524"/>
            <a:ext cx="8991600" cy="2195512"/>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3165231" y="4794738"/>
            <a:ext cx="4396153" cy="41030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7" y="1148862"/>
            <a:ext cx="9741876" cy="5498123"/>
          </a:xfrm>
        </p:spPr>
        <p:txBody>
          <a:bodyPr>
            <a:noAutofit/>
          </a:bodyPr>
          <a:lstStyle/>
          <a:p>
            <a:r>
              <a:rPr lang="en-US" sz="2400" b="1" dirty="0" smtClean="0"/>
              <a:t>(ADAG)</a:t>
            </a:r>
            <a:r>
              <a:rPr lang="en-US" sz="2400" dirty="0" smtClean="0"/>
              <a:t>  A1c-Derived Average Glucose study</a:t>
            </a:r>
            <a:r>
              <a:rPr lang="en-US" sz="2400" b="1" dirty="0" smtClean="0"/>
              <a:t> : </a:t>
            </a:r>
            <a:r>
              <a:rPr lang="en-US" sz="2400" dirty="0" smtClean="0"/>
              <a:t>A total of 507 subjects, including 268 patients with T1 DM, 159 with   T2 DM, and 80 </a:t>
            </a:r>
            <a:r>
              <a:rPr lang="en-US" sz="2400" dirty="0" err="1" smtClean="0"/>
              <a:t>nondiabetic</a:t>
            </a:r>
            <a:r>
              <a:rPr lang="en-US" sz="2400" dirty="0" smtClean="0"/>
              <a:t> subjects from 10 international centers</a:t>
            </a:r>
          </a:p>
          <a:p>
            <a:r>
              <a:rPr lang="en-US" sz="2400" dirty="0" smtClean="0"/>
              <a:t>A1C levels obtained at the end of 3 months</a:t>
            </a:r>
          </a:p>
          <a:p>
            <a:r>
              <a:rPr lang="en-US" sz="2400" dirty="0" smtClean="0"/>
              <a:t>A1C  compared with the AG levels during the previous 3 months</a:t>
            </a:r>
          </a:p>
          <a:p>
            <a:r>
              <a:rPr lang="en-US" sz="2400" dirty="0" smtClean="0"/>
              <a:t>AG was calculated by combining weighted results from at least 2 days of continuous glucose monitoring performed four times (every 4 weeks) , with seven-point daily self-monitoring of capillary (</a:t>
            </a:r>
            <a:r>
              <a:rPr lang="en-US" sz="2400" dirty="0" err="1" smtClean="0"/>
              <a:t>fingerstick</a:t>
            </a:r>
            <a:r>
              <a:rPr lang="en-US" sz="2400" dirty="0" smtClean="0"/>
              <a:t>) glucose performed at least 3 days per week.</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a:t>Glucose Management </a:t>
            </a:r>
            <a:r>
              <a:rPr lang="en-US" sz="4800" dirty="0" smtClean="0"/>
              <a:t>Indicator</a:t>
            </a:r>
            <a:br>
              <a:rPr lang="en-US" sz="4800" dirty="0" smtClean="0"/>
            </a:br>
            <a:r>
              <a:rPr lang="en-US" sz="4800" dirty="0" smtClean="0"/>
              <a:t>(GMI) </a:t>
            </a:r>
            <a:r>
              <a:rPr lang="fa-IR" sz="4800" dirty="0" smtClean="0"/>
              <a:t/>
            </a:r>
            <a:br>
              <a:rPr lang="fa-IR" sz="4800" dirty="0" smtClean="0"/>
            </a:br>
            <a:r>
              <a:rPr lang="en-US" sz="4800" dirty="0" smtClean="0"/>
              <a:t/>
            </a:r>
            <a:br>
              <a:rPr lang="en-US" sz="4800" dirty="0" smtClean="0"/>
            </a:br>
            <a:r>
              <a:rPr lang="en-US" sz="2400" dirty="0" err="1" smtClean="0"/>
              <a:t>soheila</a:t>
            </a:r>
            <a:r>
              <a:rPr lang="en-US" sz="2400" dirty="0" smtClean="0"/>
              <a:t> </a:t>
            </a:r>
            <a:r>
              <a:rPr lang="en-US" sz="2400" dirty="0" err="1" smtClean="0"/>
              <a:t>sadeghi</a:t>
            </a:r>
            <a:endParaRPr lang="en-US" sz="2400" dirty="0"/>
          </a:p>
        </p:txBody>
      </p:sp>
    </p:spTree>
    <p:extLst>
      <p:ext uri="{BB962C8B-B14F-4D97-AF65-F5344CB8AC3E}">
        <p14:creationId xmlns:p14="http://schemas.microsoft.com/office/powerpoint/2010/main" val="3133626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54" y="785446"/>
            <a:ext cx="9463699" cy="5462953"/>
          </a:xfrm>
        </p:spPr>
        <p:txBody>
          <a:bodyPr>
            <a:normAutofit/>
          </a:bodyPr>
          <a:lstStyle/>
          <a:p>
            <a:pPr>
              <a:buNone/>
            </a:pPr>
            <a:endParaRPr lang="en-US" dirty="0" smtClean="0"/>
          </a:p>
          <a:p>
            <a:r>
              <a:rPr lang="en-US" sz="2400" dirty="0" smtClean="0"/>
              <a:t>A1C </a:t>
            </a:r>
            <a:r>
              <a:rPr lang="en-US" sz="2400" dirty="0"/>
              <a:t>is an important measure of diabetes population health and of the risk for </a:t>
            </a:r>
            <a:r>
              <a:rPr lang="en-US" sz="2400" dirty="0" smtClean="0"/>
              <a:t>long</a:t>
            </a:r>
            <a:r>
              <a:rPr lang="fa-IR" sz="2400" dirty="0" smtClean="0"/>
              <a:t>  </a:t>
            </a:r>
            <a:r>
              <a:rPr lang="en-US" sz="2400" dirty="0" smtClean="0"/>
              <a:t>term diabetes </a:t>
            </a:r>
            <a:r>
              <a:rPr lang="en-US" sz="2400" dirty="0"/>
              <a:t>complications</a:t>
            </a:r>
            <a:r>
              <a:rPr lang="en-US" sz="2400" dirty="0" smtClean="0"/>
              <a:t>.</a:t>
            </a:r>
          </a:p>
          <a:p>
            <a:r>
              <a:rPr lang="en-US" sz="2400" dirty="0"/>
              <a:t>since it cannot reveal extent or timing of hypoglycemia or </a:t>
            </a:r>
            <a:r>
              <a:rPr lang="en-US" sz="2400" dirty="0" smtClean="0"/>
              <a:t>the</a:t>
            </a:r>
            <a:r>
              <a:rPr lang="fa-IR" sz="2400" dirty="0" smtClean="0"/>
              <a:t> </a:t>
            </a:r>
            <a:r>
              <a:rPr lang="en-US" sz="2400" dirty="0" smtClean="0"/>
              <a:t>presence </a:t>
            </a:r>
            <a:r>
              <a:rPr lang="en-US" sz="2400" dirty="0"/>
              <a:t>of clinically important glucose variability or hyperglycemia patterns. </a:t>
            </a:r>
            <a:r>
              <a:rPr lang="fa-IR" sz="2400" dirty="0" smtClean="0"/>
              <a:t> </a:t>
            </a:r>
          </a:p>
          <a:p>
            <a:r>
              <a:rPr lang="en-US" sz="2400" dirty="0" smtClean="0"/>
              <a:t>A1C also does </a:t>
            </a:r>
            <a:r>
              <a:rPr lang="en-US" sz="2400" dirty="0"/>
              <a:t>not capture the daily nuances of insulin-dosing </a:t>
            </a:r>
            <a:r>
              <a:rPr lang="en-US" sz="2400" dirty="0" smtClean="0"/>
              <a:t>decisions </a:t>
            </a:r>
            <a:r>
              <a:rPr lang="en-US" sz="2400" dirty="0"/>
              <a:t>and glycemic excursions</a:t>
            </a:r>
            <a:r>
              <a:rPr lang="en-US" sz="2400" dirty="0" smtClean="0"/>
              <a:t>.</a:t>
            </a:r>
            <a:endParaRPr lang="fa-IR" sz="2400" dirty="0" smtClean="0"/>
          </a:p>
          <a:p>
            <a:r>
              <a:rPr lang="en-US" sz="2400" dirty="0" smtClean="0"/>
              <a:t>CGM can show trends in hypoglycemia, hyperglycemia, and glucose variability, some of which warrant immediate therapeutic action.</a:t>
            </a:r>
          </a:p>
          <a:p>
            <a:endParaRPr lang="fa-IR" sz="2400" dirty="0" smtClean="0"/>
          </a:p>
          <a:p>
            <a:endParaRPr lang="en-US" sz="2400" dirty="0" smtClean="0"/>
          </a:p>
        </p:txBody>
      </p:sp>
    </p:spTree>
    <p:extLst>
      <p:ext uri="{BB962C8B-B14F-4D97-AF65-F5344CB8AC3E}">
        <p14:creationId xmlns:p14="http://schemas.microsoft.com/office/powerpoint/2010/main" val="389865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2"/>
            <a:ext cx="9440253" cy="5251938"/>
          </a:xfrm>
        </p:spPr>
        <p:txBody>
          <a:bodyPr>
            <a:noAutofit/>
          </a:bodyPr>
          <a:lstStyle/>
          <a:p>
            <a:r>
              <a:rPr lang="en-US" sz="2400" dirty="0" smtClean="0"/>
              <a:t>A </a:t>
            </a:r>
            <a:r>
              <a:rPr lang="en-US" sz="2400" dirty="0"/>
              <a:t>recent study using modern </a:t>
            </a:r>
            <a:r>
              <a:rPr lang="en-US" sz="2400" dirty="0" smtClean="0"/>
              <a:t>CGM technology </a:t>
            </a:r>
            <a:r>
              <a:rPr lang="en-US" sz="2400" dirty="0"/>
              <a:t>concluded that 10–14 </a:t>
            </a:r>
            <a:r>
              <a:rPr lang="en-US" sz="2400" dirty="0" smtClean="0"/>
              <a:t>days of </a:t>
            </a:r>
            <a:r>
              <a:rPr lang="en-US" sz="2400" dirty="0"/>
              <a:t>CGM data provide a good estimate </a:t>
            </a:r>
            <a:r>
              <a:rPr lang="en-US" sz="2400" dirty="0" smtClean="0"/>
              <a:t>of CGM </a:t>
            </a:r>
            <a:r>
              <a:rPr lang="en-US" sz="2400" dirty="0"/>
              <a:t>metrics for a 3-month </a:t>
            </a:r>
            <a:r>
              <a:rPr lang="en-US" sz="2400" dirty="0" smtClean="0"/>
              <a:t>period</a:t>
            </a:r>
          </a:p>
          <a:p>
            <a:endParaRPr lang="en-US" sz="2400" dirty="0" smtClean="0"/>
          </a:p>
          <a:p>
            <a:r>
              <a:rPr lang="en-US" sz="2400" dirty="0" smtClean="0"/>
              <a:t>Ten </a:t>
            </a:r>
            <a:r>
              <a:rPr lang="en-US" sz="2400" dirty="0"/>
              <a:t>days of CGM data is usually </a:t>
            </a:r>
            <a:r>
              <a:rPr lang="en-US" sz="2400" dirty="0" smtClean="0"/>
              <a:t>sufficient for </a:t>
            </a:r>
            <a:r>
              <a:rPr lang="en-US" sz="2400" dirty="0"/>
              <a:t>an estimate of average glucose, </a:t>
            </a:r>
            <a:r>
              <a:rPr lang="en-US" sz="2400" dirty="0" smtClean="0"/>
              <a:t>time in </a:t>
            </a:r>
            <a:r>
              <a:rPr lang="en-US" sz="2400" dirty="0"/>
              <a:t>target range, and time in </a:t>
            </a:r>
            <a:r>
              <a:rPr lang="en-US" sz="2400" dirty="0" smtClean="0"/>
              <a:t>hyperglycemia</a:t>
            </a:r>
          </a:p>
          <a:p>
            <a:endParaRPr lang="en-US" sz="2400" dirty="0" smtClean="0"/>
          </a:p>
          <a:p>
            <a:r>
              <a:rPr lang="en-US" sz="2400" dirty="0" smtClean="0"/>
              <a:t>14 </a:t>
            </a:r>
            <a:r>
              <a:rPr lang="en-US" sz="2400" dirty="0"/>
              <a:t>days or more of CGM </a:t>
            </a:r>
            <a:r>
              <a:rPr lang="en-US" sz="2400" dirty="0" smtClean="0"/>
              <a:t>data provide </a:t>
            </a:r>
            <a:r>
              <a:rPr lang="en-US" sz="2400" dirty="0"/>
              <a:t>a better </a:t>
            </a:r>
            <a:r>
              <a:rPr lang="en-US" sz="2400" dirty="0" smtClean="0"/>
              <a:t>estimate</a:t>
            </a:r>
          </a:p>
        </p:txBody>
      </p:sp>
    </p:spTree>
    <p:extLst>
      <p:ext uri="{BB962C8B-B14F-4D97-AF65-F5344CB8AC3E}">
        <p14:creationId xmlns:p14="http://schemas.microsoft.com/office/powerpoint/2010/main" val="254183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527537" y="1312985"/>
            <a:ext cx="9741877" cy="524021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549686" y="1043354"/>
            <a:ext cx="5914375" cy="506436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err="1" smtClean="0"/>
              <a:t>eAG</a:t>
            </a:r>
            <a:r>
              <a:rPr lang="en-US" sz="2800" dirty="0" smtClean="0"/>
              <a:t> (mg/dl) = </a:t>
            </a:r>
            <a:r>
              <a:rPr lang="en-US" sz="2800" b="1" dirty="0" smtClean="0"/>
              <a:t>28.7 ×A1C - 46.7</a:t>
            </a:r>
          </a:p>
          <a:p>
            <a:endParaRPr lang="en-US" sz="2800" dirty="0" smtClean="0"/>
          </a:p>
          <a:p>
            <a:endParaRPr lang="en-US" sz="2800" dirty="0" smtClean="0"/>
          </a:p>
          <a:p>
            <a:r>
              <a:rPr lang="en-US" sz="2800" dirty="0" err="1" smtClean="0"/>
              <a:t>eAG</a:t>
            </a:r>
            <a:r>
              <a:rPr lang="en-US" sz="2800" dirty="0" smtClean="0"/>
              <a:t> (</a:t>
            </a:r>
            <a:r>
              <a:rPr lang="en-US" sz="2800" dirty="0" err="1" smtClean="0"/>
              <a:t>mmol</a:t>
            </a:r>
            <a:r>
              <a:rPr lang="en-US" sz="2800" dirty="0" smtClean="0"/>
              <a:t>/l) = </a:t>
            </a:r>
            <a:r>
              <a:rPr lang="en-US" sz="2800" b="1" dirty="0" smtClean="0"/>
              <a:t>1.5944 × A1C - 2.5944</a:t>
            </a:r>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539262" y="1617786"/>
            <a:ext cx="9800126" cy="430236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646" y="1195754"/>
            <a:ext cx="9917723" cy="5662246"/>
          </a:xfrm>
        </p:spPr>
        <p:txBody>
          <a:bodyPr>
            <a:normAutofit lnSpcReduction="10000"/>
          </a:bodyPr>
          <a:lstStyle/>
          <a:p>
            <a:r>
              <a:rPr lang="en-US" sz="2400" dirty="0" smtClean="0"/>
              <a:t>HbA1c may not be a good indicator of an individual patient’s </a:t>
            </a:r>
            <a:r>
              <a:rPr lang="en-US" sz="2400" dirty="0" err="1" smtClean="0"/>
              <a:t>glycemic</a:t>
            </a:r>
            <a:r>
              <a:rPr lang="en-US" sz="2400" dirty="0" smtClean="0"/>
              <a:t> control because of the wide range of mean glucose concentrations and glucose profiles that can be associated with a given HbA1c level</a:t>
            </a:r>
          </a:p>
          <a:p>
            <a:r>
              <a:rPr lang="en-US" sz="2400" dirty="0" smtClean="0"/>
              <a:t>In this study pooled data collected in 387 participants (age range 20–78 years, 315 with type 1 diabetes and 72 with type 2 diabetes) in three randomized trials using the </a:t>
            </a:r>
            <a:r>
              <a:rPr lang="en-US" sz="2400" dirty="0" err="1" smtClean="0"/>
              <a:t>Dexcom</a:t>
            </a:r>
            <a:r>
              <a:rPr lang="en-US" sz="2400" dirty="0" smtClean="0"/>
              <a:t> G4 Platinum CGM </a:t>
            </a:r>
          </a:p>
          <a:p>
            <a:r>
              <a:rPr lang="en-US" sz="2400" dirty="0" smtClean="0"/>
              <a:t>Mean glucose concentration was for each participant using up to 13 weeks of CGM data (median amount of CGM data 66 days)</a:t>
            </a:r>
          </a:p>
          <a:p>
            <a:endParaRPr lang="en-US" sz="2400" dirty="0" smtClean="0"/>
          </a:p>
          <a:p>
            <a:r>
              <a:rPr lang="en-US" sz="2400" dirty="0" smtClean="0"/>
              <a:t>plotted versus HbA1c measured following the collection of the CGM data</a:t>
            </a:r>
          </a:p>
          <a:p>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half" idx="1"/>
          </p:nvPr>
        </p:nvPicPr>
        <p:blipFill>
          <a:blip r:embed="rId2"/>
          <a:stretch>
            <a:fillRect/>
          </a:stretch>
        </p:blipFill>
        <p:spPr bwMode="auto">
          <a:xfrm>
            <a:off x="246185" y="445477"/>
            <a:ext cx="3501963" cy="4947138"/>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3"/>
          <a:srcRect/>
          <a:stretch>
            <a:fillRect/>
          </a:stretch>
        </p:blipFill>
        <p:spPr bwMode="auto">
          <a:xfrm>
            <a:off x="4138247" y="2262554"/>
            <a:ext cx="7502768" cy="3469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7538" y="1021278"/>
            <a:ext cx="9859108" cy="5508476"/>
          </a:xfrm>
        </p:spPr>
        <p:txBody>
          <a:bodyPr/>
          <a:lstStyle/>
          <a:p>
            <a:r>
              <a:rPr lang="en-US" sz="2400" dirty="0" smtClean="0"/>
              <a:t>Thus, estimating </a:t>
            </a:r>
            <a:r>
              <a:rPr lang="en-US" sz="2400" dirty="0" err="1" smtClean="0"/>
              <a:t>glycemic</a:t>
            </a:r>
            <a:r>
              <a:rPr lang="en-US" sz="2400" dirty="0" smtClean="0"/>
              <a:t> control by HbA1c alone may not be accurate for some patients</a:t>
            </a:r>
          </a:p>
          <a:p>
            <a:endParaRPr lang="en-US" sz="2400" dirty="0" smtClean="0"/>
          </a:p>
          <a:p>
            <a:r>
              <a:rPr lang="en-US" sz="2400" dirty="0" smtClean="0"/>
              <a:t>The best way to determine whether a given HbA1c might be over- or underestimating a patient’s level of </a:t>
            </a:r>
            <a:r>
              <a:rPr lang="en-US" sz="2400" dirty="0" err="1" smtClean="0"/>
              <a:t>glycemic</a:t>
            </a:r>
            <a:r>
              <a:rPr lang="en-US" sz="2400" dirty="0" smtClean="0"/>
              <a:t> control is with CGM</a:t>
            </a:r>
          </a:p>
          <a:p>
            <a:endParaRPr lang="en-US" sz="2400" dirty="0" smtClean="0"/>
          </a:p>
          <a:p>
            <a:r>
              <a:rPr lang="en-US" sz="2400" dirty="0" smtClean="0"/>
              <a:t>Ideally CGM data should be obtained for at least 14 days</a:t>
            </a:r>
          </a:p>
          <a:p>
            <a:endParaRPr lang="en-US" sz="2400" dirty="0" smtClean="0"/>
          </a:p>
          <a:p>
            <a:r>
              <a:rPr lang="en-US" sz="2400" b="1" dirty="0" smtClean="0"/>
              <a:t>Estimated HbA1c</a:t>
            </a:r>
            <a:r>
              <a:rPr lang="en-US" sz="2400" dirty="0" smtClean="0"/>
              <a:t> can be determined from the plot shown in Fig. 2 or by plugging the mean glucose concentration into the following formula:          </a:t>
            </a:r>
            <a:r>
              <a:rPr lang="en-US" sz="2400" b="1" u="sng" dirty="0" smtClean="0"/>
              <a:t>3.38 + 0.02345 ×[mean glucose</a:t>
            </a:r>
            <a:r>
              <a:rPr lang="en-US" sz="2400" u="sng" dirty="0" smtClean="0"/>
              <a:t>]</a:t>
            </a:r>
          </a:p>
          <a:p>
            <a:pPr>
              <a:buNone/>
            </a:pPr>
            <a:endParaRPr lang="en-US" sz="2400" dirty="0" smtClean="0"/>
          </a:p>
          <a:p>
            <a:endParaRPr lang="en-US"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15107" y="1195754"/>
            <a:ext cx="9483969" cy="566224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44062" y="1348154"/>
            <a:ext cx="9589476" cy="37982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923" y="1148862"/>
            <a:ext cx="9929445" cy="5334000"/>
          </a:xfrm>
        </p:spPr>
        <p:txBody>
          <a:bodyPr>
            <a:normAutofit/>
          </a:bodyPr>
          <a:lstStyle/>
          <a:p>
            <a:r>
              <a:rPr lang="en-US" sz="2400" dirty="0" smtClean="0"/>
              <a:t>AGPs are shown for four adults with type 1 diabetes using multiple daily injections of insulin, all with an HbA1c of 8.0% from the same central reference laboratory</a:t>
            </a:r>
          </a:p>
          <a:p>
            <a:r>
              <a:rPr lang="en-US" sz="2400" dirty="0" smtClean="0"/>
              <a:t> Displayed are 2weeks of CGM data (up to 288 CGM values/day) for each patient measured just prior to the HbA1c laboratory test.</a:t>
            </a:r>
          </a:p>
          <a:p>
            <a:r>
              <a:rPr lang="en-US" sz="2400" dirty="0" smtClean="0"/>
              <a:t>Shown are the median lines of all the glucose values over 2weeks</a:t>
            </a:r>
          </a:p>
          <a:p>
            <a:r>
              <a:rPr lang="en-US" sz="2400" dirty="0" smtClean="0"/>
              <a:t>The hatched area is the target glucose range of 70–180mg/</a:t>
            </a:r>
            <a:r>
              <a:rPr lang="en-US" sz="2400" dirty="0" err="1" smtClean="0"/>
              <a:t>dL</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59181" cy="1770185"/>
          </a:xfrm>
        </p:spPr>
        <p:txBody>
          <a:bodyPr/>
          <a:lstStyle/>
          <a:p>
            <a:r>
              <a:rPr lang="en-US" sz="2000" dirty="0" smtClean="0"/>
              <a:t>eA1C (8.4%) based on mean CGM glucose (195 mg/</a:t>
            </a:r>
            <a:r>
              <a:rPr lang="en-US" sz="2000" dirty="0" err="1" smtClean="0"/>
              <a:t>dL</a:t>
            </a:r>
            <a:r>
              <a:rPr lang="en-US" sz="2000" dirty="0" smtClean="0"/>
              <a:t>) is slightly higher than the measured HbA1c (8.0%), indicating that the measured HbA1c is slightly underestimating the mean glucose and that despite the same mean glucose</a:t>
            </a:r>
            <a:r>
              <a:rPr lang="en-US" dirty="0" smtClean="0"/>
              <a:t>, </a:t>
            </a:r>
            <a:r>
              <a:rPr lang="en-US" sz="2000" u="sng" dirty="0" smtClean="0"/>
              <a:t>the daily pattern varies considerably</a:t>
            </a:r>
            <a:r>
              <a:rPr lang="en-US" sz="2000" dirty="0" smtClean="0"/>
              <a:t>.</a:t>
            </a:r>
            <a:endParaRPr lang="en-US" sz="2000" dirty="0"/>
          </a:p>
        </p:txBody>
      </p:sp>
      <p:pic>
        <p:nvPicPr>
          <p:cNvPr id="14338" name="Picture 2"/>
          <p:cNvPicPr>
            <a:picLocks noGrp="1" noChangeAspect="1" noChangeArrowheads="1"/>
          </p:cNvPicPr>
          <p:nvPr>
            <p:ph sz="half" idx="1"/>
          </p:nvPr>
        </p:nvPicPr>
        <p:blipFill>
          <a:blip r:embed="rId2"/>
          <a:srcRect/>
          <a:stretch>
            <a:fillRect/>
          </a:stretch>
        </p:blipFill>
        <p:spPr bwMode="auto">
          <a:xfrm>
            <a:off x="0" y="1922585"/>
            <a:ext cx="5791201" cy="4935415"/>
          </a:xfrm>
          <a:prstGeom prst="rect">
            <a:avLst/>
          </a:prstGeom>
          <a:noFill/>
          <a:ln w="9525">
            <a:noFill/>
            <a:miter lim="800000"/>
            <a:headEnd/>
            <a:tailEnd/>
          </a:ln>
          <a:effectLst/>
        </p:spPr>
      </p:pic>
      <p:pic>
        <p:nvPicPr>
          <p:cNvPr id="14339" name="Picture 3"/>
          <p:cNvPicPr>
            <a:picLocks noGrp="1" noChangeAspect="1" noChangeArrowheads="1"/>
          </p:cNvPicPr>
          <p:nvPr>
            <p:ph sz="half" idx="2"/>
          </p:nvPr>
        </p:nvPicPr>
        <p:blipFill>
          <a:blip r:embed="rId3"/>
          <a:srcRect/>
          <a:stretch>
            <a:fillRect/>
          </a:stretch>
        </p:blipFill>
        <p:spPr bwMode="auto">
          <a:xfrm>
            <a:off x="5896708" y="1910862"/>
            <a:ext cx="6295292" cy="494713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1853248"/>
          </a:xfrm>
        </p:spPr>
        <p:txBody>
          <a:bodyPr/>
          <a:lstStyle/>
          <a:p>
            <a:r>
              <a:rPr lang="en-US" sz="2000" dirty="0" smtClean="0"/>
              <a:t>eA1C (7.0% and 7.3%, respectively) based on the mean CGM glucose (156 and 163 mg/</a:t>
            </a:r>
            <a:r>
              <a:rPr lang="en-US" sz="2000" dirty="0" err="1" smtClean="0"/>
              <a:t>dL</a:t>
            </a:r>
            <a:r>
              <a:rPr lang="en-US" sz="2000" dirty="0" smtClean="0"/>
              <a:t>, respectively) is substantially lower than the measured HbA1c (8.0%), indicating that the measured HbA1c is overestimating the mean glucose. Again, despite similar mean glucose concentrations, the </a:t>
            </a:r>
            <a:r>
              <a:rPr lang="en-US" sz="2000" u="sng" dirty="0" smtClean="0"/>
              <a:t>daily pattern has considerable variation</a:t>
            </a:r>
            <a:endParaRPr lang="en-US" sz="2000" u="sng" dirty="0"/>
          </a:p>
        </p:txBody>
      </p:sp>
      <p:pic>
        <p:nvPicPr>
          <p:cNvPr id="15363" name="Picture 3"/>
          <p:cNvPicPr>
            <a:picLocks noGrp="1" noChangeAspect="1" noChangeArrowheads="1"/>
          </p:cNvPicPr>
          <p:nvPr>
            <p:ph sz="half" idx="1"/>
          </p:nvPr>
        </p:nvPicPr>
        <p:blipFill>
          <a:blip r:embed="rId2"/>
          <a:srcRect/>
          <a:stretch>
            <a:fillRect/>
          </a:stretch>
        </p:blipFill>
        <p:spPr bwMode="auto">
          <a:xfrm>
            <a:off x="0" y="1992923"/>
            <a:ext cx="5849815" cy="4865076"/>
          </a:xfrm>
          <a:prstGeom prst="rect">
            <a:avLst/>
          </a:prstGeom>
          <a:noFill/>
          <a:ln w="9525">
            <a:noFill/>
            <a:miter lim="800000"/>
            <a:headEnd/>
            <a:tailEnd/>
          </a:ln>
          <a:effectLst/>
        </p:spPr>
      </p:pic>
      <p:pic>
        <p:nvPicPr>
          <p:cNvPr id="15364" name="Picture 4"/>
          <p:cNvPicPr>
            <a:picLocks noGrp="1" noChangeAspect="1" noChangeArrowheads="1"/>
          </p:cNvPicPr>
          <p:nvPr>
            <p:ph sz="half" idx="2"/>
          </p:nvPr>
        </p:nvPicPr>
        <p:blipFill>
          <a:blip r:embed="rId3"/>
          <a:srcRect/>
          <a:stretch>
            <a:fillRect/>
          </a:stretch>
        </p:blipFill>
        <p:spPr bwMode="auto">
          <a:xfrm>
            <a:off x="5943600" y="1992922"/>
            <a:ext cx="6248399" cy="486507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632" y="1148862"/>
            <a:ext cx="10093568" cy="5439507"/>
          </a:xfrm>
        </p:spPr>
        <p:txBody>
          <a:bodyPr>
            <a:normAutofit/>
          </a:bodyPr>
          <a:lstStyle/>
          <a:p>
            <a:r>
              <a:rPr lang="en-US" sz="2400" dirty="0" smtClean="0"/>
              <a:t>Clinical note 1: Although each of the four patients has the sameHbA1c, the AGP patterns are very different and would suggest different insulin and or lifestyle interventions. </a:t>
            </a:r>
          </a:p>
          <a:p>
            <a:endParaRPr lang="en-US" sz="2400" dirty="0" smtClean="0"/>
          </a:p>
          <a:p>
            <a:endParaRPr lang="en-US" sz="2400" dirty="0" smtClean="0"/>
          </a:p>
          <a:p>
            <a:r>
              <a:rPr lang="en-US" sz="2400" dirty="0" smtClean="0"/>
              <a:t>Clinical note 2: The mean glucose varies from156 to 195mg/</a:t>
            </a:r>
            <a:r>
              <a:rPr lang="en-US" sz="2400" dirty="0" err="1" smtClean="0"/>
              <a:t>dL</a:t>
            </a:r>
            <a:r>
              <a:rPr lang="en-US" sz="2400" dirty="0" smtClean="0"/>
              <a:t> among the four patients.</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08892" y="1348154"/>
            <a:ext cx="9612923" cy="440553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431" y="1195754"/>
            <a:ext cx="9823937" cy="5052645"/>
          </a:xfrm>
        </p:spPr>
        <p:txBody>
          <a:bodyPr>
            <a:normAutofit lnSpcReduction="10000"/>
          </a:bodyPr>
          <a:lstStyle/>
          <a:p>
            <a:r>
              <a:rPr lang="en-US" sz="2400" dirty="0" smtClean="0"/>
              <a:t>with the increasing use of continuous glucose monitoring (CGM) to help</a:t>
            </a:r>
            <a:r>
              <a:rPr lang="fa-IR" sz="2400" dirty="0" smtClean="0"/>
              <a:t> </a:t>
            </a:r>
            <a:r>
              <a:rPr lang="en-US" sz="2400" dirty="0" smtClean="0"/>
              <a:t>facilitate safe and effective diabetes management, it is important to understand</a:t>
            </a:r>
            <a:r>
              <a:rPr lang="fa-IR" sz="2400" dirty="0" smtClean="0"/>
              <a:t> </a:t>
            </a:r>
            <a:r>
              <a:rPr lang="en-US" sz="2400" dirty="0" smtClean="0"/>
              <a:t>how CGM metrics, such as mean glucose, and A1C correlate.</a:t>
            </a:r>
            <a:endParaRPr lang="fa-IR" sz="2400" dirty="0" smtClean="0"/>
          </a:p>
          <a:p>
            <a:r>
              <a:rPr lang="en-US" sz="2400" dirty="0" smtClean="0"/>
              <a:t>Estimated A1C (eA1C)</a:t>
            </a:r>
            <a:r>
              <a:rPr lang="fa-IR" sz="2400" dirty="0" smtClean="0"/>
              <a:t> </a:t>
            </a:r>
            <a:r>
              <a:rPr lang="en-US" sz="2400" dirty="0" smtClean="0"/>
              <a:t>is a measure converting the mean glucose from CGM or self-monitored blood</a:t>
            </a:r>
            <a:r>
              <a:rPr lang="fa-IR" sz="2400" dirty="0" smtClean="0"/>
              <a:t> </a:t>
            </a:r>
            <a:r>
              <a:rPr lang="en-US" sz="2400" dirty="0" smtClean="0"/>
              <a:t>glucose readings</a:t>
            </a:r>
            <a:endParaRPr lang="fa-IR" sz="2400" dirty="0" smtClean="0"/>
          </a:p>
          <a:p>
            <a:r>
              <a:rPr lang="en-US" sz="2400" dirty="0" smtClean="0"/>
              <a:t> some patients and clinicians are often confused or even frustrated if the eA1C and laboratory-measured</a:t>
            </a:r>
            <a:r>
              <a:rPr lang="fa-IR" sz="2400" dirty="0" smtClean="0"/>
              <a:t> </a:t>
            </a:r>
            <a:r>
              <a:rPr lang="en-US" sz="2400" dirty="0" smtClean="0"/>
              <a:t>A1C do not agree</a:t>
            </a:r>
          </a:p>
          <a:p>
            <a:r>
              <a:rPr lang="en-US" sz="2400" dirty="0" smtClean="0"/>
              <a:t>FDA determined the nomenclature of eA1C needed to change.</a:t>
            </a:r>
          </a:p>
          <a:p>
            <a:r>
              <a:rPr lang="en-US" sz="2400" dirty="0" smtClean="0"/>
              <a:t>which includes renaming the eA1C the glucose management indicator (GMI) and generating a new formula</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213756"/>
            <a:ext cx="9781203" cy="1246909"/>
          </a:xfrm>
        </p:spPr>
        <p:txBody>
          <a:bodyPr/>
          <a:lstStyle/>
          <a:p>
            <a:pPr algn="ctr"/>
            <a:r>
              <a:rPr lang="en-US" sz="4000" dirty="0" smtClean="0"/>
              <a:t>WHY IS A CHANGE IN THE NAME eA1C    NEEDED?</a:t>
            </a:r>
            <a:endParaRPr lang="en-US" sz="4000" dirty="0"/>
          </a:p>
        </p:txBody>
      </p:sp>
      <p:sp>
        <p:nvSpPr>
          <p:cNvPr id="3" name="Content Placeholder 2"/>
          <p:cNvSpPr>
            <a:spLocks noGrp="1"/>
          </p:cNvSpPr>
          <p:nvPr>
            <p:ph idx="1"/>
          </p:nvPr>
        </p:nvSpPr>
        <p:spPr>
          <a:xfrm>
            <a:off x="433754" y="1816924"/>
            <a:ext cx="9917723" cy="4821381"/>
          </a:xfrm>
        </p:spPr>
        <p:txBody>
          <a:bodyPr>
            <a:normAutofit lnSpcReduction="10000"/>
          </a:bodyPr>
          <a:lstStyle/>
          <a:p>
            <a:r>
              <a:rPr lang="en-US" sz="2400" dirty="0" smtClean="0"/>
              <a:t>As was shown in a recent article by Beck et al. a laboratory-measured A1C of 8.0% could be associated with a CGM-measured mean glucose concentration as low as 155 mg/</a:t>
            </a:r>
            <a:r>
              <a:rPr lang="en-US" sz="2400" dirty="0" err="1" smtClean="0"/>
              <a:t>dL</a:t>
            </a:r>
            <a:r>
              <a:rPr lang="en-US" sz="2400" dirty="0" smtClean="0"/>
              <a:t> (for which the estimate of A1C from mean glucose would be 7.0%) or as high as 218 mg/</a:t>
            </a:r>
            <a:r>
              <a:rPr lang="en-US" sz="2400" dirty="0" err="1" smtClean="0"/>
              <a:t>dL</a:t>
            </a:r>
            <a:r>
              <a:rPr lang="en-US" sz="2400" dirty="0" smtClean="0"/>
              <a:t>  (for which the estimate of A1C from mean glucose would be 8.5%).</a:t>
            </a:r>
          </a:p>
          <a:p>
            <a:endParaRPr lang="fa-IR" sz="2400" dirty="0" smtClean="0"/>
          </a:p>
          <a:p>
            <a:r>
              <a:rPr lang="en-US" sz="2400" dirty="0" smtClean="0"/>
              <a:t>This discordance between the eA1C and the measured A1C can be confusing for patients and clinicians.</a:t>
            </a:r>
          </a:p>
          <a:p>
            <a:endParaRPr lang="fa-IR" sz="2400" dirty="0" smtClean="0"/>
          </a:p>
          <a:p>
            <a:r>
              <a:rPr lang="en-US" sz="2400" dirty="0" smtClean="0"/>
              <a:t>concluded that coining a name other than “estimated A1C” would reduce confusion</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7" y="225632"/>
            <a:ext cx="9417788" cy="819398"/>
          </a:xfrm>
        </p:spPr>
        <p:txBody>
          <a:bodyPr/>
          <a:lstStyle/>
          <a:p>
            <a:r>
              <a:rPr lang="en-US" sz="4000" dirty="0" smtClean="0"/>
              <a:t>WHY WAS THE TERM GMI SELECTED?</a:t>
            </a:r>
            <a:endParaRPr lang="en-US" sz="4000" dirty="0"/>
          </a:p>
        </p:txBody>
      </p:sp>
      <p:sp>
        <p:nvSpPr>
          <p:cNvPr id="3" name="Content Placeholder 2"/>
          <p:cNvSpPr>
            <a:spLocks noGrp="1"/>
          </p:cNvSpPr>
          <p:nvPr>
            <p:ph idx="1"/>
          </p:nvPr>
        </p:nvSpPr>
        <p:spPr>
          <a:xfrm>
            <a:off x="593766" y="1733796"/>
            <a:ext cx="9781157" cy="4880759"/>
          </a:xfrm>
        </p:spPr>
        <p:txBody>
          <a:bodyPr/>
          <a:lstStyle/>
          <a:p>
            <a:r>
              <a:rPr lang="en-US" sz="2400" dirty="0" smtClean="0"/>
              <a:t>It was suggested that the new term not include either “estimated” or “A1C” to avoid a misinterpretation</a:t>
            </a:r>
          </a:p>
          <a:p>
            <a:endParaRPr lang="fa-IR" sz="2400" dirty="0" smtClean="0"/>
          </a:p>
          <a:p>
            <a:r>
              <a:rPr lang="en-US" sz="2400" dirty="0" smtClean="0"/>
              <a:t>the word “index” was avoided because when paired with the word glucose or </a:t>
            </a:r>
            <a:r>
              <a:rPr lang="en-US" sz="2400" dirty="0" err="1" smtClean="0"/>
              <a:t>glycemic</a:t>
            </a:r>
            <a:r>
              <a:rPr lang="en-US" sz="2400" dirty="0" smtClean="0"/>
              <a:t>, which were words likely to be in the new term</a:t>
            </a:r>
          </a:p>
          <a:p>
            <a:endParaRPr lang="fa-IR" sz="2400" dirty="0" smtClean="0"/>
          </a:p>
          <a:p>
            <a:r>
              <a:rPr lang="en-US" sz="2400" dirty="0" smtClean="0"/>
              <a:t>The term GMI is a measure derived from glucose values and can provide an indication of the current state of a person’s glucose management. “Glucose control indicator” or “glucose management indicator”</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70" y="0"/>
            <a:ext cx="9314564" cy="1033153"/>
          </a:xfrm>
        </p:spPr>
        <p:txBody>
          <a:bodyPr/>
          <a:lstStyle/>
          <a:p>
            <a:pPr algn="ctr"/>
            <a:r>
              <a:rPr lang="en-US" sz="4000" dirty="0" smtClean="0"/>
              <a:t>HOW IS GMI CALCULATED?</a:t>
            </a:r>
            <a:endParaRPr lang="en-US" sz="4000" dirty="0"/>
          </a:p>
        </p:txBody>
      </p:sp>
      <p:sp>
        <p:nvSpPr>
          <p:cNvPr id="3" name="Content Placeholder 2"/>
          <p:cNvSpPr>
            <a:spLocks noGrp="1"/>
          </p:cNvSpPr>
          <p:nvPr>
            <p:ph idx="1"/>
          </p:nvPr>
        </p:nvSpPr>
        <p:spPr>
          <a:xfrm>
            <a:off x="609600" y="1101969"/>
            <a:ext cx="9788769" cy="5756031"/>
          </a:xfrm>
        </p:spPr>
        <p:txBody>
          <a:bodyPr>
            <a:normAutofit/>
          </a:bodyPr>
          <a:lstStyle/>
          <a:p>
            <a:r>
              <a:rPr lang="en-US" dirty="0" smtClean="0"/>
              <a:t>Use A1c-Derived Average Glucose </a:t>
            </a:r>
            <a:r>
              <a:rPr lang="en-US" b="1" dirty="0" smtClean="0"/>
              <a:t>(ADAG</a:t>
            </a:r>
            <a:r>
              <a:rPr lang="en-US" dirty="0" smtClean="0"/>
              <a:t>) study which consisted of a data set with a median of 13 days of CGM measurements plus 39 days of SMBG  to concept of estimating mean glucose from a measured A1C</a:t>
            </a:r>
          </a:p>
          <a:p>
            <a:r>
              <a:rPr lang="en-US" b="1" dirty="0" smtClean="0"/>
              <a:t>Beck et al</a:t>
            </a:r>
            <a:r>
              <a:rPr lang="en-US" dirty="0" smtClean="0"/>
              <a:t>. published an equation </a:t>
            </a:r>
            <a:r>
              <a:rPr lang="en-US" b="1" u="sng" dirty="0" smtClean="0"/>
              <a:t>(3.38 + 0.02345 × [mean glucose in mg/</a:t>
            </a:r>
            <a:r>
              <a:rPr lang="en-US" b="1" u="sng" dirty="0" err="1" smtClean="0"/>
              <a:t>dL</a:t>
            </a:r>
            <a:r>
              <a:rPr lang="en-US" b="1" u="sng" dirty="0" smtClean="0"/>
              <a:t>])</a:t>
            </a:r>
            <a:r>
              <a:rPr lang="en-US" dirty="0" smtClean="0"/>
              <a:t> to estimate A1C from CGM-measured mean glucose concentration using modern CGM technology</a:t>
            </a:r>
          </a:p>
          <a:p>
            <a:r>
              <a:rPr lang="en-US" dirty="0" smtClean="0"/>
              <a:t>To validate this formula, CGM data from the </a:t>
            </a:r>
            <a:r>
              <a:rPr lang="en-US" b="1" dirty="0" err="1" smtClean="0"/>
              <a:t>HypoDE</a:t>
            </a:r>
            <a:r>
              <a:rPr lang="en-US" dirty="0" smtClean="0"/>
              <a:t> study (141 individuals with T1D for whom 4 weeks of data were collected with the </a:t>
            </a:r>
            <a:r>
              <a:rPr lang="en-US" dirty="0" err="1" smtClean="0"/>
              <a:t>Dexcom</a:t>
            </a:r>
            <a:r>
              <a:rPr lang="en-US" dirty="0" smtClean="0"/>
              <a:t> G5 sensor prior to A1C measurement)</a:t>
            </a:r>
          </a:p>
          <a:p>
            <a:endParaRPr lang="en-US" sz="2400" dirty="0" smtClean="0"/>
          </a:p>
          <a:p>
            <a:endParaRPr lang="en-US" sz="2400" dirty="0" smtClean="0"/>
          </a:p>
        </p:txBody>
      </p:sp>
      <p:pic>
        <p:nvPicPr>
          <p:cNvPr id="2054" name="Picture 6"/>
          <p:cNvPicPr>
            <a:picLocks noChangeAspect="1" noChangeArrowheads="1"/>
          </p:cNvPicPr>
          <p:nvPr/>
        </p:nvPicPr>
        <p:blipFill>
          <a:blip r:embed="rId2"/>
          <a:srcRect/>
          <a:stretch>
            <a:fillRect/>
          </a:stretch>
        </p:blipFill>
        <p:spPr bwMode="auto">
          <a:xfrm>
            <a:off x="862013" y="4865077"/>
            <a:ext cx="9553575" cy="141849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492" y="1184032"/>
            <a:ext cx="9741877" cy="5064368"/>
          </a:xfrm>
        </p:spPr>
        <p:txBody>
          <a:bodyPr>
            <a:normAutofit/>
          </a:bodyPr>
          <a:lstStyle/>
          <a:p>
            <a:r>
              <a:rPr lang="en-US" sz="2400" dirty="0" smtClean="0"/>
              <a:t>The </a:t>
            </a:r>
            <a:r>
              <a:rPr lang="en-US" sz="2400" dirty="0" err="1" smtClean="0"/>
              <a:t>HypoDE</a:t>
            </a:r>
            <a:r>
              <a:rPr lang="en-US" sz="2400" dirty="0" smtClean="0"/>
              <a:t> study was a 6-month, multicentre, open-label, parallel, </a:t>
            </a:r>
            <a:r>
              <a:rPr lang="en-US" sz="2400" dirty="0" err="1" smtClean="0"/>
              <a:t>randomised</a:t>
            </a:r>
            <a:r>
              <a:rPr lang="en-US" sz="2400" dirty="0" smtClean="0"/>
              <a:t> controlled trial done at 12 diabetes practices in Germany</a:t>
            </a:r>
          </a:p>
          <a:p>
            <a:endParaRPr lang="en-US" sz="2400" dirty="0" smtClean="0"/>
          </a:p>
          <a:p>
            <a:r>
              <a:rPr lang="en-US" sz="2400" dirty="0" smtClean="0"/>
              <a:t>The calculated equation from the </a:t>
            </a:r>
            <a:r>
              <a:rPr lang="en-US" sz="2400" b="1" dirty="0" err="1" smtClean="0"/>
              <a:t>HypoDE</a:t>
            </a:r>
            <a:r>
              <a:rPr lang="en-US" sz="2400" dirty="0" smtClean="0"/>
              <a:t> </a:t>
            </a:r>
            <a:r>
              <a:rPr lang="it-IT" sz="2400" dirty="0" smtClean="0"/>
              <a:t>data                                       (</a:t>
            </a:r>
            <a:r>
              <a:rPr lang="it-IT" sz="2400" u="sng" dirty="0" smtClean="0"/>
              <a:t>3.15 + 0.02505 ×[mean glucose in </a:t>
            </a:r>
            <a:r>
              <a:rPr lang="en-US" sz="2400" u="sng" dirty="0" smtClean="0"/>
              <a:t>mg/</a:t>
            </a:r>
            <a:r>
              <a:rPr lang="en-US" sz="2400" u="sng" dirty="0" err="1" smtClean="0"/>
              <a:t>dL</a:t>
            </a:r>
            <a:r>
              <a:rPr lang="en-US" sz="2400" dirty="0" smtClean="0"/>
              <a:t>])</a:t>
            </a:r>
          </a:p>
          <a:p>
            <a:endParaRPr lang="en-US" sz="2400" dirty="0" smtClean="0"/>
          </a:p>
          <a:p>
            <a:r>
              <a:rPr lang="en-US" sz="2400" dirty="0" smtClean="0"/>
              <a:t>is quite similar to the aforementioned equation, in essence validating the publication by Beck et al</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769" y="452719"/>
            <a:ext cx="9406065" cy="965774"/>
          </a:xfrm>
        </p:spPr>
        <p:txBody>
          <a:bodyPr/>
          <a:lstStyle/>
          <a:p>
            <a:pPr algn="ctr"/>
            <a:r>
              <a:rPr lang="en-US" sz="4400" dirty="0" smtClean="0"/>
              <a:t>HbA1c</a:t>
            </a:r>
            <a:endParaRPr lang="en-US" dirty="0"/>
          </a:p>
        </p:txBody>
      </p:sp>
      <p:sp>
        <p:nvSpPr>
          <p:cNvPr id="3" name="Content Placeholder 2"/>
          <p:cNvSpPr>
            <a:spLocks noGrp="1"/>
          </p:cNvSpPr>
          <p:nvPr>
            <p:ph idx="1"/>
          </p:nvPr>
        </p:nvSpPr>
        <p:spPr>
          <a:xfrm>
            <a:off x="562708" y="1324709"/>
            <a:ext cx="9487145" cy="4923692"/>
          </a:xfrm>
        </p:spPr>
        <p:txBody>
          <a:bodyPr>
            <a:normAutofit/>
          </a:bodyPr>
          <a:lstStyle/>
          <a:p>
            <a:r>
              <a:rPr lang="en-US" sz="2800" dirty="0" smtClean="0"/>
              <a:t>HbA1c  has been the traditional method for</a:t>
            </a:r>
            <a:r>
              <a:rPr lang="fa-IR" sz="2800" dirty="0" smtClean="0"/>
              <a:t> </a:t>
            </a:r>
            <a:r>
              <a:rPr lang="en-US" sz="2800" dirty="0" smtClean="0"/>
              <a:t>assessing </a:t>
            </a:r>
            <a:r>
              <a:rPr lang="en-US" sz="2800" dirty="0" err="1" smtClean="0"/>
              <a:t>glycemic</a:t>
            </a:r>
            <a:r>
              <a:rPr lang="en-US" sz="2800" dirty="0" smtClean="0"/>
              <a:t> control.</a:t>
            </a:r>
          </a:p>
          <a:p>
            <a:r>
              <a:rPr lang="en-US" sz="2800" dirty="0" smtClean="0"/>
              <a:t>predict the risk of development of long-term complications</a:t>
            </a:r>
            <a:endParaRPr lang="fa-IR" sz="2800" dirty="0" smtClean="0"/>
          </a:p>
          <a:p>
            <a:r>
              <a:rPr lang="en-US" sz="2800" dirty="0" smtClean="0"/>
              <a:t>It does not reflect intra- and </a:t>
            </a:r>
            <a:r>
              <a:rPr lang="en-US" sz="2800" dirty="0" err="1" smtClean="0"/>
              <a:t>interday</a:t>
            </a:r>
            <a:r>
              <a:rPr lang="en-US" sz="2800" dirty="0" smtClean="0"/>
              <a:t> </a:t>
            </a:r>
            <a:r>
              <a:rPr lang="en-US" sz="2800" dirty="0" err="1" smtClean="0"/>
              <a:t>glycemic</a:t>
            </a:r>
            <a:r>
              <a:rPr lang="fa-IR" sz="2800" dirty="0" smtClean="0"/>
              <a:t> </a:t>
            </a:r>
            <a:r>
              <a:rPr lang="en-US" sz="2800" dirty="0" smtClean="0"/>
              <a:t>excursions that may lead to acute events (such as hypoglycemia) or postprandial</a:t>
            </a:r>
            <a:r>
              <a:rPr lang="fa-IR" sz="2800" dirty="0" smtClean="0"/>
              <a:t> </a:t>
            </a:r>
            <a:r>
              <a:rPr lang="en-US" sz="2800" dirty="0" smtClean="0"/>
              <a:t>hyperglycemia, which have been linked to both </a:t>
            </a:r>
            <a:r>
              <a:rPr lang="en-US" sz="2800" dirty="0" err="1" smtClean="0"/>
              <a:t>microvascular</a:t>
            </a:r>
            <a:r>
              <a:rPr lang="en-US" sz="2800" dirty="0" smtClean="0"/>
              <a:t> and </a:t>
            </a:r>
            <a:r>
              <a:rPr lang="en-US" sz="2800" dirty="0" err="1" smtClean="0"/>
              <a:t>macrovascular</a:t>
            </a:r>
            <a:r>
              <a:rPr lang="en-US" sz="2800" dirty="0" smtClean="0"/>
              <a:t> complications.</a:t>
            </a:r>
          </a:p>
          <a:p>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985" y="1230924"/>
            <a:ext cx="9823937" cy="5017476"/>
          </a:xfrm>
        </p:spPr>
        <p:txBody>
          <a:bodyPr/>
          <a:lstStyle/>
          <a:p>
            <a:r>
              <a:rPr lang="en-US" sz="2400" dirty="0" smtClean="0"/>
              <a:t>the data set from the </a:t>
            </a:r>
            <a:r>
              <a:rPr lang="en-US" sz="2400" dirty="0" err="1" smtClean="0"/>
              <a:t>HypoDE</a:t>
            </a:r>
            <a:r>
              <a:rPr lang="en-US" sz="2400" dirty="0" smtClean="0"/>
              <a:t> study was combined with that of the prior study (mean amount of CGM data prior to A1C measurement was 48 full-day equivalents, range 13–89 days) to compute a pooled equation with greater precision</a:t>
            </a:r>
            <a:r>
              <a:rPr lang="en-US" dirty="0" smtClean="0"/>
              <a:t>:</a:t>
            </a:r>
          </a:p>
          <a:p>
            <a:endParaRPr lang="en-US" dirty="0" smtClean="0"/>
          </a:p>
          <a:p>
            <a:r>
              <a:rPr lang="en-US" sz="2400" b="1" dirty="0" smtClean="0"/>
              <a:t>GMI (%) = 3</a:t>
            </a:r>
            <a:r>
              <a:rPr lang="fa-IR" sz="2400" b="1" dirty="0" smtClean="0"/>
              <a:t>.</a:t>
            </a:r>
            <a:r>
              <a:rPr lang="en-US" sz="2400" b="1" dirty="0" smtClean="0"/>
              <a:t>31 + 0</a:t>
            </a:r>
            <a:r>
              <a:rPr lang="fa-IR" sz="2400" b="1" dirty="0" smtClean="0"/>
              <a:t>.</a:t>
            </a:r>
            <a:r>
              <a:rPr lang="en-US" sz="2400" b="1" dirty="0" smtClean="0"/>
              <a:t>02392 × [mean glucose in mg/</a:t>
            </a:r>
            <a:r>
              <a:rPr lang="en-US" sz="2400" b="1" dirty="0" err="1" smtClean="0"/>
              <a:t>dL</a:t>
            </a:r>
            <a:r>
              <a:rPr lang="en-US" sz="2400" b="1" dirty="0" smtClean="0"/>
              <a:t>]</a:t>
            </a:r>
          </a:p>
          <a:p>
            <a:endParaRPr lang="en-US" sz="2400" b="1" dirty="0" smtClean="0"/>
          </a:p>
          <a:p>
            <a:r>
              <a:rPr lang="it-IT" sz="2400" b="1" dirty="0" smtClean="0"/>
              <a:t>GMI (mmol/mol) = 12.71 + 4.70587 ×</a:t>
            </a:r>
            <a:r>
              <a:rPr lang="en-US" sz="2400" b="1" dirty="0" smtClean="0"/>
              <a:t>[mean glucose in </a:t>
            </a:r>
            <a:r>
              <a:rPr lang="en-US" sz="2400" b="1" dirty="0" err="1" smtClean="0"/>
              <a:t>mmol</a:t>
            </a:r>
            <a:r>
              <a:rPr lang="en-US" sz="2400" b="1" dirty="0" smtClean="0"/>
              <a:t>/L]</a:t>
            </a:r>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815" y="293077"/>
            <a:ext cx="9659816" cy="1184031"/>
          </a:xfrm>
        </p:spPr>
        <p:txBody>
          <a:bodyPr/>
          <a:lstStyle/>
          <a:p>
            <a:r>
              <a:rPr lang="en-US" sz="2800" dirty="0" smtClean="0"/>
              <a:t>Table 1—GMI calculated for various CGM-derived mean glucose concentrations</a:t>
            </a:r>
            <a:r>
              <a:rPr lang="en-US" dirty="0" smtClean="0"/>
              <a:t/>
            </a:r>
            <a:br>
              <a:rPr lang="en-US" dirty="0" smtClean="0"/>
            </a:br>
            <a:endParaRPr lang="en-US" dirty="0"/>
          </a:p>
        </p:txBody>
      </p:sp>
      <p:sp>
        <p:nvSpPr>
          <p:cNvPr id="10" name="Text Placeholder 9"/>
          <p:cNvSpPr>
            <a:spLocks noGrp="1"/>
          </p:cNvSpPr>
          <p:nvPr>
            <p:ph type="body" idx="1"/>
          </p:nvPr>
        </p:nvSpPr>
        <p:spPr>
          <a:xfrm>
            <a:off x="656492" y="4384432"/>
            <a:ext cx="9636370" cy="2180492"/>
          </a:xfrm>
        </p:spPr>
        <p:txBody>
          <a:bodyPr/>
          <a:lstStyle/>
          <a:p>
            <a:r>
              <a:rPr lang="en-US" dirty="0" smtClean="0">
                <a:solidFill>
                  <a:schemeClr val="tx1"/>
                </a:solidFill>
              </a:rPr>
              <a:t>In general, each 25 mg/</a:t>
            </a:r>
            <a:r>
              <a:rPr lang="en-US" dirty="0" err="1" smtClean="0">
                <a:solidFill>
                  <a:schemeClr val="tx1"/>
                </a:solidFill>
              </a:rPr>
              <a:t>dL</a:t>
            </a:r>
            <a:r>
              <a:rPr lang="en-US" dirty="0" smtClean="0">
                <a:solidFill>
                  <a:schemeClr val="tx1"/>
                </a:solidFill>
              </a:rPr>
              <a:t> increase in mean glucose corresponds to a GMI increase of 0.6%, </a:t>
            </a:r>
          </a:p>
          <a:p>
            <a:r>
              <a:rPr lang="en-US" dirty="0" smtClean="0">
                <a:solidFill>
                  <a:schemeClr val="tx1"/>
                </a:solidFill>
              </a:rPr>
              <a:t>- 150 mg/</a:t>
            </a:r>
            <a:r>
              <a:rPr lang="en-US" dirty="0" err="1" smtClean="0">
                <a:solidFill>
                  <a:schemeClr val="tx1"/>
                </a:solidFill>
              </a:rPr>
              <a:t>dL</a:t>
            </a:r>
            <a:r>
              <a:rPr lang="en-US" dirty="0" smtClean="0">
                <a:solidFill>
                  <a:schemeClr val="tx1"/>
                </a:solidFill>
              </a:rPr>
              <a:t> corresponds to a GMI of 6.9%, </a:t>
            </a:r>
          </a:p>
          <a:p>
            <a:r>
              <a:rPr lang="en-US" dirty="0" smtClean="0">
                <a:solidFill>
                  <a:schemeClr val="tx1"/>
                </a:solidFill>
              </a:rPr>
              <a:t>- 175 mg/</a:t>
            </a:r>
            <a:r>
              <a:rPr lang="en-US" dirty="0" err="1" smtClean="0">
                <a:solidFill>
                  <a:schemeClr val="tx1"/>
                </a:solidFill>
              </a:rPr>
              <a:t>dL</a:t>
            </a:r>
            <a:r>
              <a:rPr lang="en-US" dirty="0" smtClean="0">
                <a:solidFill>
                  <a:schemeClr val="tx1"/>
                </a:solidFill>
              </a:rPr>
              <a:t> corresponding to 7.5% </a:t>
            </a:r>
          </a:p>
          <a:p>
            <a:r>
              <a:rPr lang="en-US" dirty="0" smtClean="0">
                <a:solidFill>
                  <a:schemeClr val="tx1"/>
                </a:solidFill>
              </a:rPr>
              <a:t>- 200 mg/</a:t>
            </a:r>
            <a:r>
              <a:rPr lang="en-US" dirty="0" err="1" smtClean="0">
                <a:solidFill>
                  <a:schemeClr val="tx1"/>
                </a:solidFill>
              </a:rPr>
              <a:t>dL</a:t>
            </a:r>
            <a:r>
              <a:rPr lang="en-US" dirty="0" smtClean="0">
                <a:solidFill>
                  <a:schemeClr val="tx1"/>
                </a:solidFill>
              </a:rPr>
              <a:t> corresponding to 8.1%.</a:t>
            </a:r>
            <a:endParaRPr lang="en-US" dirty="0">
              <a:solidFill>
                <a:schemeClr val="tx1"/>
              </a:solidFill>
            </a:endParaRPr>
          </a:p>
        </p:txBody>
      </p:sp>
      <p:pic>
        <p:nvPicPr>
          <p:cNvPr id="3074" name="Picture 2"/>
          <p:cNvPicPr>
            <a:picLocks noGrp="1" noChangeAspect="1" noChangeArrowheads="1"/>
          </p:cNvPicPr>
          <p:nvPr>
            <p:ph sz="half" idx="2"/>
          </p:nvPr>
        </p:nvPicPr>
        <p:blipFill>
          <a:blip r:embed="rId2"/>
          <a:stretch>
            <a:fillRect/>
          </a:stretch>
        </p:blipFill>
        <p:spPr bwMode="auto">
          <a:xfrm>
            <a:off x="1219200" y="1419163"/>
            <a:ext cx="4161692" cy="2790825"/>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3"/>
          <a:stretch>
            <a:fillRect/>
          </a:stretch>
        </p:blipFill>
        <p:spPr bwMode="auto">
          <a:xfrm>
            <a:off x="5673968" y="1418492"/>
            <a:ext cx="4091355" cy="277836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6111" y="0"/>
            <a:ext cx="9404723" cy="1617785"/>
          </a:xfrm>
        </p:spPr>
        <p:txBody>
          <a:bodyPr/>
          <a:lstStyle/>
          <a:p>
            <a:r>
              <a:rPr lang="en-US" sz="3200" dirty="0" smtClean="0"/>
              <a:t>HOW CAN GMI BE EXPLAINED TO INDIVIDUALS WITH DIABETES AND BE USED TO HELP INFORM</a:t>
            </a:r>
            <a:br>
              <a:rPr lang="en-US" sz="3200" dirty="0" smtClean="0"/>
            </a:br>
            <a:r>
              <a:rPr lang="en-US" sz="3200" dirty="0" smtClean="0"/>
              <a:t>GLUCOSE MANAGEMENT TARGETS?</a:t>
            </a:r>
            <a:endParaRPr lang="en-US" sz="3200" dirty="0"/>
          </a:p>
        </p:txBody>
      </p:sp>
      <p:sp>
        <p:nvSpPr>
          <p:cNvPr id="8" name="Content Placeholder 7"/>
          <p:cNvSpPr>
            <a:spLocks noGrp="1"/>
          </p:cNvSpPr>
          <p:nvPr>
            <p:ph idx="1"/>
          </p:nvPr>
        </p:nvSpPr>
        <p:spPr>
          <a:xfrm>
            <a:off x="504092" y="1887416"/>
            <a:ext cx="9847385" cy="4818184"/>
          </a:xfrm>
        </p:spPr>
        <p:txBody>
          <a:bodyPr>
            <a:normAutofit/>
          </a:bodyPr>
          <a:lstStyle/>
          <a:p>
            <a:endParaRPr lang="fa-IR" sz="2400" dirty="0" smtClean="0"/>
          </a:p>
          <a:p>
            <a:r>
              <a:rPr lang="en-US" sz="2400" dirty="0" smtClean="0"/>
              <a:t>During short periods of acute hyperglycemia (illness, steroid administration, diabetic </a:t>
            </a:r>
            <a:r>
              <a:rPr lang="en-US" sz="2400" dirty="0" err="1" smtClean="0"/>
              <a:t>ketoacidosis</a:t>
            </a:r>
            <a:r>
              <a:rPr lang="en-US" sz="2400" dirty="0" smtClean="0"/>
              <a:t>), the average glucose and thus the GMI will be higher than a laboratory A1C measured at the same time</a:t>
            </a:r>
          </a:p>
          <a:p>
            <a:endParaRPr lang="fa-IR" sz="2400" dirty="0" smtClean="0"/>
          </a:p>
          <a:p>
            <a:r>
              <a:rPr lang="en-US" sz="2400" dirty="0" smtClean="0"/>
              <a:t>GMI is lower than the laboratory A1C if there are short periods of much lower-than- usual glucose readings (starting a new carbohydrate-reduced diet, an intensive exercise regimen, or during the first few weeks after starting a new effective glucose-lowering medication)</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738" y="0"/>
            <a:ext cx="10034953" cy="1606062"/>
          </a:xfrm>
        </p:spPr>
        <p:txBody>
          <a:bodyPr/>
          <a:lstStyle/>
          <a:p>
            <a:r>
              <a:rPr lang="en-US" sz="2400" dirty="0" smtClean="0"/>
              <a:t>Table 2—Explaining GMI to individuals with diabetes </a:t>
            </a:r>
            <a:br>
              <a:rPr lang="en-US" sz="2400" dirty="0" smtClean="0"/>
            </a:br>
            <a:r>
              <a:rPr lang="en-US" sz="2400" dirty="0" smtClean="0"/>
              <a:t>GMI tells you what your approximate A1C level is likely to be, based on the average glucose level from your CGM readings for 14 or more days.</a:t>
            </a:r>
            <a:endParaRPr lang="en-US" sz="2400" dirty="0"/>
          </a:p>
        </p:txBody>
      </p:sp>
      <p:pic>
        <p:nvPicPr>
          <p:cNvPr id="4098" name="Picture 2"/>
          <p:cNvPicPr>
            <a:picLocks noGrp="1" noChangeAspect="1" noChangeArrowheads="1"/>
          </p:cNvPicPr>
          <p:nvPr>
            <p:ph sz="half" idx="1"/>
          </p:nvPr>
        </p:nvPicPr>
        <p:blipFill>
          <a:blip r:embed="rId2"/>
          <a:srcRect/>
          <a:stretch>
            <a:fillRect/>
          </a:stretch>
        </p:blipFill>
        <p:spPr bwMode="auto">
          <a:xfrm>
            <a:off x="1" y="1793631"/>
            <a:ext cx="10761784" cy="446649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0"/>
            <a:ext cx="9404723" cy="1254369"/>
          </a:xfrm>
        </p:spPr>
        <p:txBody>
          <a:bodyPr/>
          <a:lstStyle/>
          <a:p>
            <a:r>
              <a:rPr lang="en-US" sz="2000" dirty="0" smtClean="0"/>
              <a:t>Table 2—Explaining GMI to individuals with diabetes</a:t>
            </a:r>
            <a:br>
              <a:rPr lang="en-US" sz="2000" dirty="0" smtClean="0"/>
            </a:br>
            <a:r>
              <a:rPr lang="en-US" sz="2000" dirty="0" smtClean="0"/>
              <a:t> GMI tells you what your approximate A1C level is likely to be, based on the average glucose level from your CGM readings for 14 or more days</a:t>
            </a:r>
            <a:endParaRPr lang="en-US" sz="2000" dirty="0"/>
          </a:p>
        </p:txBody>
      </p:sp>
      <p:pic>
        <p:nvPicPr>
          <p:cNvPr id="5122" name="Picture 2"/>
          <p:cNvPicPr>
            <a:picLocks noGrp="1" noChangeAspect="1" noChangeArrowheads="1"/>
          </p:cNvPicPr>
          <p:nvPr>
            <p:ph idx="1"/>
          </p:nvPr>
        </p:nvPicPr>
        <p:blipFill>
          <a:blip r:embed="rId2"/>
          <a:srcRect/>
          <a:stretch>
            <a:fillRect/>
          </a:stretch>
        </p:blipFill>
        <p:spPr bwMode="auto">
          <a:xfrm>
            <a:off x="0" y="1441939"/>
            <a:ext cx="10738338" cy="492369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137139"/>
            <a:ext cx="10023230" cy="5580184"/>
          </a:xfrm>
        </p:spPr>
        <p:txBody>
          <a:bodyPr>
            <a:normAutofit/>
          </a:bodyPr>
          <a:lstStyle/>
          <a:p>
            <a:r>
              <a:rPr lang="en-US" sz="2400" dirty="0" smtClean="0"/>
              <a:t>If a person has a GMI always considerably lower than expected from a measured A1C, one has to be careful not to set the therapeutic goal based on the laboratory A1C target too low</a:t>
            </a:r>
          </a:p>
          <a:p>
            <a:endParaRPr lang="fa-IR" sz="2400" dirty="0" smtClean="0"/>
          </a:p>
          <a:p>
            <a:r>
              <a:rPr lang="en-US" sz="2400" dirty="0" smtClean="0"/>
              <a:t>If the target A1C is 7.0% but the GMI is always lower (say 6.6%), it would be advisable to ensure that the time spent in hypoglycemia is not excessive</a:t>
            </a:r>
          </a:p>
          <a:p>
            <a:endParaRPr lang="fa-IR" sz="2400" dirty="0" smtClean="0"/>
          </a:p>
          <a:p>
            <a:r>
              <a:rPr lang="en-US" sz="2400" dirty="0" smtClean="0"/>
              <a:t>Setting a slightly higher A1C target (such as 7.3%) or suggesting the use of CGM or more frequent self-monitored blood glucose testing may be advisable to minimize the risk of hypoglycemia</a:t>
            </a:r>
          </a:p>
          <a:p>
            <a:endParaRPr lang="en-US" dirty="0" smtClean="0"/>
          </a:p>
          <a:p>
            <a:endParaRPr lang="en-US" dirty="0" smtClean="0"/>
          </a:p>
          <a:p>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54" y="1009404"/>
            <a:ext cx="9812215" cy="5450774"/>
          </a:xfrm>
        </p:spPr>
        <p:txBody>
          <a:bodyPr>
            <a:normAutofit/>
          </a:bodyPr>
          <a:lstStyle/>
          <a:p>
            <a:r>
              <a:rPr lang="en-US" sz="2400" dirty="0" smtClean="0"/>
              <a:t>If a person has a GMI always considerably higher than expected from a measured A1C, one has to be careful not to set the laboratory A1C target too high</a:t>
            </a:r>
          </a:p>
          <a:p>
            <a:endParaRPr lang="fa-IR" sz="2400" dirty="0" smtClean="0"/>
          </a:p>
          <a:p>
            <a:r>
              <a:rPr lang="en-US" sz="2400" dirty="0" smtClean="0"/>
              <a:t>If the target A1C is 7.5% and the GMI is always higher (say 7.9%), it might be safe to set the A1C target slightly lower, such as at 7.2%, in order to minimize excessive hyperglycemia</a:t>
            </a:r>
          </a:p>
          <a:p>
            <a:endParaRPr lang="fa-IR" sz="2400" dirty="0" smtClean="0"/>
          </a:p>
          <a:p>
            <a:r>
              <a:rPr lang="en-US" sz="2400" dirty="0" smtClean="0"/>
              <a:t>the difference in laboratory A1C and GMI remains relatively stable for each individual over time</a:t>
            </a:r>
          </a:p>
          <a:p>
            <a:endParaRPr lang="en-US" sz="2400" dirty="0" smtClean="0"/>
          </a:p>
          <a:p>
            <a:pPr>
              <a:buNone/>
            </a:pPr>
            <a:endParaRPr lang="en-US" sz="2400"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srcRect t="580" b="580"/>
          <a:stretch>
            <a:fillRect/>
          </a:stretch>
        </p:blipFill>
        <p:spPr>
          <a:prstGeom prst="rect">
            <a:avLst/>
          </a:prstGeom>
        </p:spPr>
      </p:pic>
      <p:sp>
        <p:nvSpPr>
          <p:cNvPr id="6" name="Text Placeholder 5"/>
          <p:cNvSpPr>
            <a:spLocks noGrp="1"/>
          </p:cNvSpPr>
          <p:nvPr>
            <p:ph type="body" sz="half" idx="2"/>
          </p:nvPr>
        </p:nvSpPr>
        <p:spPr>
          <a:xfrm>
            <a:off x="1288473" y="1672936"/>
            <a:ext cx="4951460" cy="3356264"/>
          </a:xfrm>
        </p:spPr>
        <p:txBody>
          <a:bodyPr>
            <a:normAutofit/>
          </a:bodyPr>
          <a:lstStyle/>
          <a:p>
            <a:r>
              <a:rPr lang="en-US" sz="2000" dirty="0"/>
              <a:t>Note that 19% of </a:t>
            </a:r>
            <a:r>
              <a:rPr lang="en-US" sz="2000" dirty="0" smtClean="0"/>
              <a:t>the time the GMI and laboratory A1C have an </a:t>
            </a:r>
            <a:r>
              <a:rPr lang="en-US" sz="2000" dirty="0"/>
              <a:t>identical value, while 51% of the </a:t>
            </a:r>
            <a:r>
              <a:rPr lang="en-US" sz="2000" dirty="0" smtClean="0"/>
              <a:t>time they </a:t>
            </a:r>
            <a:r>
              <a:rPr lang="en-US" sz="2000" dirty="0"/>
              <a:t>differ by 0.3% (A1C points) or </a:t>
            </a:r>
            <a:r>
              <a:rPr lang="en-US" sz="2000" dirty="0" smtClean="0"/>
              <a:t>more and </a:t>
            </a:r>
            <a:r>
              <a:rPr lang="en-US" sz="2000" dirty="0"/>
              <a:t>28% of the time they differ by 0.5</a:t>
            </a:r>
            <a:r>
              <a:rPr lang="en-US" sz="2000" dirty="0" smtClean="0"/>
              <a:t>% (</a:t>
            </a:r>
            <a:r>
              <a:rPr lang="en-US" sz="2000" dirty="0"/>
              <a:t>A1C points) or more.</a:t>
            </a:r>
            <a:endParaRPr lang="en-US" sz="2000" dirty="0"/>
          </a:p>
        </p:txBody>
      </p:sp>
    </p:spTree>
    <p:extLst>
      <p:ext uri="{BB962C8B-B14F-4D97-AF65-F5344CB8AC3E}">
        <p14:creationId xmlns:p14="http://schemas.microsoft.com/office/powerpoint/2010/main" val="3832324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90005"/>
            <a:ext cx="9404723" cy="1365663"/>
          </a:xfrm>
        </p:spPr>
        <p:txBody>
          <a:bodyPr/>
          <a:lstStyle/>
          <a:p>
            <a:r>
              <a:rPr lang="en-US" sz="2800" dirty="0" smtClean="0"/>
              <a:t>WHY IS IT IMPORTANT TO USE BOTH THE A1C AND CGM(METRICS AND PROFILES) IN DIABETES</a:t>
            </a:r>
            <a:br>
              <a:rPr lang="en-US" sz="2800" dirty="0" smtClean="0"/>
            </a:br>
            <a:r>
              <a:rPr lang="en-US" sz="2800" dirty="0" smtClean="0"/>
              <a:t>MANAGEMENT?</a:t>
            </a:r>
            <a:endParaRPr lang="en-US" sz="2800" dirty="0"/>
          </a:p>
        </p:txBody>
      </p:sp>
      <p:sp>
        <p:nvSpPr>
          <p:cNvPr id="3" name="Content Placeholder 2"/>
          <p:cNvSpPr>
            <a:spLocks noGrp="1"/>
          </p:cNvSpPr>
          <p:nvPr>
            <p:ph idx="1"/>
          </p:nvPr>
        </p:nvSpPr>
        <p:spPr>
          <a:xfrm>
            <a:off x="0" y="1638794"/>
            <a:ext cx="10438410" cy="5219205"/>
          </a:xfrm>
        </p:spPr>
        <p:txBody>
          <a:bodyPr/>
          <a:lstStyle/>
          <a:p>
            <a:endParaRPr lang="en-US" dirty="0" smtClean="0"/>
          </a:p>
          <a:p>
            <a:r>
              <a:rPr lang="en-US" sz="2400" dirty="0" smtClean="0"/>
              <a:t>laboratory-measured A1C and CGM derived glucose data may be used in different ways to inform a glucose management plan</a:t>
            </a:r>
          </a:p>
          <a:p>
            <a:endParaRPr lang="fa-IR" sz="2400" dirty="0" smtClean="0"/>
          </a:p>
          <a:p>
            <a:r>
              <a:rPr lang="en-US" sz="2400" dirty="0" smtClean="0"/>
              <a:t>The A1C target for a person with diabetes should be individualized or modified based on:</a:t>
            </a:r>
          </a:p>
          <a:p>
            <a:pPr algn="ctr">
              <a:buNone/>
            </a:pPr>
            <a:r>
              <a:rPr lang="en-US" sz="2400" dirty="0" smtClean="0"/>
              <a:t>               - </a:t>
            </a:r>
            <a:r>
              <a:rPr lang="en-US" sz="2400" u="sng" dirty="0" smtClean="0"/>
              <a:t>patient characteristics </a:t>
            </a:r>
            <a:r>
              <a:rPr lang="en-US" sz="2400" dirty="0" smtClean="0"/>
              <a:t>(age, life expectancy, awareness of           hypoglycemia, severity of complications, pregnancy)</a:t>
            </a:r>
          </a:p>
          <a:p>
            <a:pPr>
              <a:buNone/>
            </a:pPr>
            <a:r>
              <a:rPr lang="en-US" sz="2400" dirty="0" smtClean="0"/>
              <a:t>                -  the level of engagement in diabetes self-management             (educational and psychosocial circumstances) </a:t>
            </a:r>
          </a:p>
          <a:p>
            <a:pPr>
              <a:buNone/>
            </a:pPr>
            <a:r>
              <a:rPr lang="en-US" sz="2400" dirty="0" smtClean="0"/>
              <a:t>                -  glucose monitoring data including the GMI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1151906"/>
            <a:ext cx="9999024" cy="5096493"/>
          </a:xfrm>
        </p:spPr>
        <p:txBody>
          <a:bodyPr>
            <a:normAutofit/>
          </a:bodyPr>
          <a:lstStyle/>
          <a:p>
            <a:r>
              <a:rPr lang="en-US" sz="2400" dirty="0" smtClean="0"/>
              <a:t>Formulating an individualized A1C target is only one component of an effective glucose management plan</a:t>
            </a:r>
          </a:p>
          <a:p>
            <a:endParaRPr lang="fa-IR" sz="2400" dirty="0" smtClean="0"/>
          </a:p>
          <a:p>
            <a:r>
              <a:rPr lang="en-US" sz="2400" dirty="0" smtClean="0"/>
              <a:t>real-time CGM glucose data provides additional information to help guide appropriate medication or lifestyle selection and adjustment</a:t>
            </a:r>
          </a:p>
          <a:p>
            <a:endParaRPr lang="fa-IR" sz="2400" dirty="0" smtClean="0"/>
          </a:p>
          <a:p>
            <a:r>
              <a:rPr lang="en-US" sz="2400" dirty="0" smtClean="0"/>
              <a:t>The effectiveness of the current diabetes management plan include average glucose, GMI, time in range (time in target range 70–180 mg/</a:t>
            </a:r>
            <a:r>
              <a:rPr lang="en-US" sz="2400" dirty="0" err="1" smtClean="0"/>
              <a:t>dL</a:t>
            </a:r>
            <a:r>
              <a:rPr lang="en-US" sz="2400" dirty="0" smtClean="0"/>
              <a:t>), time in hypoglycemia ( &lt;70 and , &lt;54 mg/</a:t>
            </a:r>
            <a:r>
              <a:rPr lang="en-US" sz="2400" dirty="0" err="1" smtClean="0"/>
              <a:t>dL</a:t>
            </a:r>
            <a:r>
              <a:rPr lang="en-US" sz="2400" dirty="0" smtClean="0"/>
              <a:t>), time in hyperglycemia ( &gt;180 and &gt;250 mg/</a:t>
            </a:r>
            <a:r>
              <a:rPr lang="en-US" sz="2400" dirty="0" err="1" smtClean="0"/>
              <a:t>dL</a:t>
            </a:r>
            <a:r>
              <a:rPr lang="en-US" sz="2400" dirty="0" smtClean="0"/>
              <a:t>), and a measure of glucose variability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3" y="0"/>
            <a:ext cx="9511572" cy="1477108"/>
          </a:xfrm>
        </p:spPr>
        <p:txBody>
          <a:bodyPr/>
          <a:lstStyle/>
          <a:p>
            <a:pPr algn="ctr"/>
            <a:r>
              <a:rPr lang="en-US" sz="4000" dirty="0" smtClean="0"/>
              <a:t>HbA1c</a:t>
            </a:r>
            <a:br>
              <a:rPr lang="en-US" sz="4000" dirty="0" smtClean="0"/>
            </a:br>
            <a:r>
              <a:rPr lang="en-US" sz="4000" dirty="0" smtClean="0"/>
              <a:t>Limitation</a:t>
            </a:r>
            <a:endParaRPr lang="en-US" dirty="0"/>
          </a:p>
        </p:txBody>
      </p:sp>
      <p:sp>
        <p:nvSpPr>
          <p:cNvPr id="3" name="Content Placeholder 2"/>
          <p:cNvSpPr>
            <a:spLocks noGrp="1"/>
          </p:cNvSpPr>
          <p:nvPr>
            <p:ph idx="1"/>
          </p:nvPr>
        </p:nvSpPr>
        <p:spPr>
          <a:xfrm>
            <a:off x="351692" y="1371600"/>
            <a:ext cx="10058400" cy="4876799"/>
          </a:xfrm>
        </p:spPr>
        <p:txBody>
          <a:bodyPr>
            <a:normAutofit/>
          </a:bodyPr>
          <a:lstStyle/>
          <a:p>
            <a:r>
              <a:rPr lang="en-US" sz="2400" dirty="0" smtClean="0"/>
              <a:t>1) provides only an average of glucose levels over the previous past 2–3 months</a:t>
            </a:r>
          </a:p>
          <a:p>
            <a:r>
              <a:rPr lang="en-US" sz="2400" dirty="0" smtClean="0"/>
              <a:t> 2) does not detect hypoglycemia or hyperglycemia on a daily basis</a:t>
            </a:r>
          </a:p>
          <a:p>
            <a:r>
              <a:rPr lang="en-US" sz="2400" dirty="0" smtClean="0"/>
              <a:t> 3) is an unreliable measure in patients with anemia , </a:t>
            </a:r>
            <a:r>
              <a:rPr lang="fa-IR" sz="2400" dirty="0" smtClean="0"/>
              <a:t> </a:t>
            </a:r>
            <a:r>
              <a:rPr lang="en-US" sz="2400" dirty="0" err="1" smtClean="0"/>
              <a:t>hemoglobinopathies</a:t>
            </a:r>
            <a:r>
              <a:rPr lang="en-US" sz="2400" dirty="0" smtClean="0"/>
              <a:t> ,  or  iron deficiency  and during pregnancy</a:t>
            </a:r>
          </a:p>
          <a:p>
            <a:r>
              <a:rPr lang="en-US" sz="2400" dirty="0" smtClean="0"/>
              <a:t>4) does not reflect rapid changes in daily glucose control</a:t>
            </a:r>
          </a:p>
          <a:p>
            <a:r>
              <a:rPr lang="en-US" sz="2400" dirty="0" smtClean="0"/>
              <a:t>5) does not provide data as to how to adjust the treatment regimen when HbA1c levels are elevated.</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265" y="1163781"/>
            <a:ext cx="9844643" cy="5438899"/>
          </a:xfrm>
        </p:spPr>
        <p:txBody>
          <a:bodyPr>
            <a:normAutofit/>
          </a:bodyPr>
          <a:lstStyle/>
          <a:p>
            <a:r>
              <a:rPr lang="en-US" sz="2400" dirty="0" smtClean="0"/>
              <a:t>For example, someone who has an A1C of 6.8% and who spends 10% of the day in hypoglycemia would benefit from a care plan different than someone who has an A1C of 6.8% and who spends 1% of the day in hypoglycemia</a:t>
            </a:r>
          </a:p>
          <a:p>
            <a:endParaRPr lang="fa-IR" sz="2400" dirty="0" smtClean="0"/>
          </a:p>
          <a:p>
            <a:r>
              <a:rPr lang="en-US" sz="2400" dirty="0" smtClean="0"/>
              <a:t>GMI can also give patients and providers perspective on how an overall laboratory A1C is trending, but in a shorter time window</a:t>
            </a:r>
          </a:p>
          <a:p>
            <a:endParaRPr lang="fa-IR" sz="2400" dirty="0" smtClean="0"/>
          </a:p>
          <a:p>
            <a:r>
              <a:rPr lang="en-US" sz="2400" dirty="0" smtClean="0"/>
              <a:t>For instance, if a new therapy is added and GMI moves from 8.5 to 7.8% in 2–4weeks-and there is no meaningful increase in hypoglycemia- it is probably working</a:t>
            </a:r>
          </a:p>
          <a:p>
            <a:endParaRPr lang="en-US" sz="2400" dirty="0" smtClean="0"/>
          </a:p>
          <a:p>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66" y="1187532"/>
            <a:ext cx="9785268" cy="5060868"/>
          </a:xfrm>
        </p:spPr>
        <p:txBody>
          <a:bodyPr/>
          <a:lstStyle/>
          <a:p>
            <a:r>
              <a:rPr lang="en-US" sz="2400" dirty="0" smtClean="0"/>
              <a:t>Now that CGM profile visualization is moving toward a standard ambulatory glucose profile</a:t>
            </a:r>
          </a:p>
          <a:p>
            <a:endParaRPr lang="fa-IR" sz="2400" dirty="0" smtClean="0"/>
          </a:p>
          <a:p>
            <a:r>
              <a:rPr lang="en-US" sz="2400" dirty="0" smtClean="0"/>
              <a:t>what time of day and on which  days there are patterns of hypoglycemia or hyperglycemia that need attention in order to safely work toward spending more and more time in the target range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4820"/>
          </a:xfrm>
        </p:spPr>
        <p:txBody>
          <a:bodyPr/>
          <a:lstStyle/>
          <a:p>
            <a:pPr algn="ctr"/>
            <a:r>
              <a:rPr lang="en-US" dirty="0" smtClean="0"/>
              <a:t>CONCLUSIONS</a:t>
            </a:r>
            <a:endParaRPr lang="en-US" dirty="0"/>
          </a:p>
        </p:txBody>
      </p:sp>
      <p:sp>
        <p:nvSpPr>
          <p:cNvPr id="3" name="Content Placeholder 2"/>
          <p:cNvSpPr>
            <a:spLocks noGrp="1"/>
          </p:cNvSpPr>
          <p:nvPr>
            <p:ph idx="1"/>
          </p:nvPr>
        </p:nvSpPr>
        <p:spPr>
          <a:xfrm>
            <a:off x="581892" y="1543792"/>
            <a:ext cx="9820892" cy="5118265"/>
          </a:xfrm>
        </p:spPr>
        <p:txBody>
          <a:bodyPr>
            <a:normAutofit fontScale="92500"/>
          </a:bodyPr>
          <a:lstStyle/>
          <a:p>
            <a:r>
              <a:rPr lang="en-US" sz="2400" dirty="0" smtClean="0"/>
              <a:t>CGM is being used more frequently in patients with T1D and in some patients with T2D, particularly those using insulin, and in pregnancy</a:t>
            </a:r>
          </a:p>
          <a:p>
            <a:endParaRPr lang="fa-IR" sz="2400" dirty="0" smtClean="0"/>
          </a:p>
          <a:p>
            <a:r>
              <a:rPr lang="en-US" sz="2400" dirty="0" smtClean="0"/>
              <a:t>many CGM devices are now smaller, more accurate, factory calibrated (no finger sticks), increasingly affordable</a:t>
            </a:r>
          </a:p>
          <a:p>
            <a:endParaRPr lang="fa-IR" sz="2400" dirty="0" smtClean="0"/>
          </a:p>
          <a:p>
            <a:r>
              <a:rPr lang="en-US" sz="2400" dirty="0" smtClean="0"/>
              <a:t>A1C is currently the primary measure guiding glucose management and a valuable marker of the risk of developing diabetes complications</a:t>
            </a:r>
          </a:p>
          <a:p>
            <a:endParaRPr lang="fa-IR" sz="2400" dirty="0" smtClean="0"/>
          </a:p>
          <a:p>
            <a:r>
              <a:rPr lang="en-US" sz="2400" dirty="0" smtClean="0"/>
              <a:t>GMI along with the other CGM metrics provide for a much more personalized diabetes management plan</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مرداب-3.jpg"/>
          <p:cNvPicPr>
            <a:picLocks noGrp="1" noChangeAspect="1"/>
          </p:cNvPicPr>
          <p:nvPr>
            <p:ph sz="half" idx="1"/>
          </p:nvPr>
        </p:nvPicPr>
        <p:blipFill>
          <a:blip r:embed="rId2"/>
          <a:stretch>
            <a:fillRect/>
          </a:stretch>
        </p:blipFill>
        <p:spPr>
          <a:xfrm>
            <a:off x="380010" y="1140031"/>
            <a:ext cx="5462651" cy="5159941"/>
          </a:xfrm>
        </p:spPr>
      </p:pic>
      <p:pic>
        <p:nvPicPr>
          <p:cNvPr id="10" name="Content Placeholder 9" descr="4321.jpg"/>
          <p:cNvPicPr>
            <a:picLocks noGrp="1" noChangeAspect="1"/>
          </p:cNvPicPr>
          <p:nvPr>
            <p:ph sz="half" idx="2"/>
          </p:nvPr>
        </p:nvPicPr>
        <p:blipFill>
          <a:blip r:embed="rId3"/>
          <a:stretch>
            <a:fillRect/>
          </a:stretch>
        </p:blipFill>
        <p:spPr>
          <a:xfrm>
            <a:off x="5854535" y="1151907"/>
            <a:ext cx="6080166" cy="515389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1024390"/>
          </a:xfrm>
        </p:spPr>
        <p:txBody>
          <a:bodyPr/>
          <a:lstStyle/>
          <a:p>
            <a:pPr algn="ctr"/>
            <a:r>
              <a:rPr lang="en-US" sz="4400" dirty="0" smtClean="0"/>
              <a:t>SMBG</a:t>
            </a:r>
            <a:endParaRPr lang="en-US" dirty="0"/>
          </a:p>
        </p:txBody>
      </p:sp>
      <p:sp>
        <p:nvSpPr>
          <p:cNvPr id="3" name="Content Placeholder 2"/>
          <p:cNvSpPr>
            <a:spLocks noGrp="1"/>
          </p:cNvSpPr>
          <p:nvPr>
            <p:ph idx="1"/>
          </p:nvPr>
        </p:nvSpPr>
        <p:spPr>
          <a:xfrm>
            <a:off x="457201" y="1336431"/>
            <a:ext cx="9976338" cy="4911969"/>
          </a:xfrm>
        </p:spPr>
        <p:txBody>
          <a:bodyPr>
            <a:normAutofit/>
          </a:bodyPr>
          <a:lstStyle/>
          <a:p>
            <a:r>
              <a:rPr lang="en-US" sz="2400" dirty="0" smtClean="0"/>
              <a:t>SMBG  has been shown to improve </a:t>
            </a:r>
            <a:r>
              <a:rPr lang="en-US" sz="2400" dirty="0" err="1" smtClean="0"/>
              <a:t>glycemic</a:t>
            </a:r>
            <a:r>
              <a:rPr lang="en-US" sz="2400" dirty="0" smtClean="0"/>
              <a:t> control and quality of life in both insulin-treated and noninsulin-treated diabetes .</a:t>
            </a:r>
          </a:p>
          <a:p>
            <a:r>
              <a:rPr lang="en-US" sz="2400" dirty="0" smtClean="0"/>
              <a:t>it cannot predict impending hypoglycemia or alert for hypoglycemia</a:t>
            </a:r>
          </a:p>
          <a:p>
            <a:r>
              <a:rPr lang="en-US" sz="2400" dirty="0" smtClean="0"/>
              <a:t>it requires a </a:t>
            </a:r>
            <a:r>
              <a:rPr lang="en-US" sz="2400" dirty="0" err="1" smtClean="0"/>
              <a:t>fingerstick</a:t>
            </a:r>
            <a:r>
              <a:rPr lang="en-US" sz="2400" dirty="0" smtClean="0"/>
              <a:t> to obtain a blood sample</a:t>
            </a:r>
          </a:p>
          <a:p>
            <a:r>
              <a:rPr lang="en-US" sz="2400" dirty="0" smtClean="0"/>
              <a:t>is dependent upon the patient’s decision to self-monitor</a:t>
            </a:r>
          </a:p>
          <a:p>
            <a:r>
              <a:rPr lang="en-US" sz="2400" dirty="0" smtClean="0"/>
              <a:t>often fails to detect nocturnal and asymptomatic hypoglycemia</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883713"/>
          </a:xfrm>
        </p:spPr>
        <p:txBody>
          <a:bodyPr/>
          <a:lstStyle/>
          <a:p>
            <a:pPr algn="ctr"/>
            <a:r>
              <a:rPr lang="en-US" dirty="0" smtClean="0"/>
              <a:t>CGM</a:t>
            </a:r>
            <a:endParaRPr lang="en-US" dirty="0"/>
          </a:p>
        </p:txBody>
      </p:sp>
      <p:sp>
        <p:nvSpPr>
          <p:cNvPr id="3" name="Content Placeholder 2"/>
          <p:cNvSpPr>
            <a:spLocks noGrp="1"/>
          </p:cNvSpPr>
          <p:nvPr>
            <p:ph idx="1"/>
          </p:nvPr>
        </p:nvSpPr>
        <p:spPr>
          <a:xfrm>
            <a:off x="715108" y="1395046"/>
            <a:ext cx="9694984" cy="4853353"/>
          </a:xfrm>
        </p:spPr>
        <p:txBody>
          <a:bodyPr>
            <a:normAutofit/>
          </a:bodyPr>
          <a:lstStyle/>
          <a:p>
            <a:r>
              <a:rPr lang="en-US" sz="2400" dirty="0" err="1" smtClean="0"/>
              <a:t>rtCGM</a:t>
            </a:r>
            <a:r>
              <a:rPr lang="en-US" sz="2400" dirty="0" smtClean="0"/>
              <a:t>  uniformly tracks the glucose concentrations in the body’s interstitial fluid, providing near real-time glucose data; </a:t>
            </a:r>
            <a:r>
              <a:rPr lang="en-US" sz="2400" dirty="0" err="1" smtClean="0"/>
              <a:t>iCGM</a:t>
            </a:r>
            <a:r>
              <a:rPr lang="en-US" sz="2400" dirty="0" smtClean="0"/>
              <a:t> uses similar methodology to show continuous glucose measurements retrospectively at the time of checking.</a:t>
            </a:r>
          </a:p>
          <a:p>
            <a:endParaRPr lang="fa-IR" sz="2400" dirty="0" smtClean="0"/>
          </a:p>
          <a:p>
            <a:r>
              <a:rPr lang="en-US" sz="2400" dirty="0" smtClean="0"/>
              <a:t>only </a:t>
            </a:r>
            <a:r>
              <a:rPr lang="en-US" sz="2400" dirty="0" err="1" smtClean="0"/>
              <a:t>rtCGM</a:t>
            </a:r>
            <a:r>
              <a:rPr lang="en-US" sz="2400" dirty="0" smtClean="0"/>
              <a:t> can warn users if glucose is trending toward hypoglycemia or hyperglycemia</a:t>
            </a:r>
          </a:p>
          <a:p>
            <a:endParaRPr lang="fa-IR" sz="2400" dirty="0" smtClean="0"/>
          </a:p>
          <a:p>
            <a:r>
              <a:rPr lang="en-US" sz="2400" dirty="0" smtClean="0"/>
              <a:t>Continuous glucose monitoring (CGM), either from real-time use (</a:t>
            </a:r>
            <a:r>
              <a:rPr lang="en-US" sz="2400" dirty="0" err="1" smtClean="0"/>
              <a:t>rtCGM</a:t>
            </a:r>
            <a:r>
              <a:rPr lang="en-US" sz="2400" dirty="0" smtClean="0"/>
              <a:t>) or intermittently viewed (</a:t>
            </a:r>
            <a:r>
              <a:rPr lang="en-US" sz="2400" dirty="0" err="1" smtClean="0"/>
              <a:t>iCGM</a:t>
            </a:r>
            <a:r>
              <a:rPr lang="en-US" sz="2400" dirty="0" smtClean="0"/>
              <a:t>), addresses many of the limitations inherent in HbA1c testing and SMBG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23" y="452718"/>
            <a:ext cx="9429511" cy="684420"/>
          </a:xfrm>
        </p:spPr>
        <p:txBody>
          <a:bodyPr/>
          <a:lstStyle/>
          <a:p>
            <a:pPr algn="ctr"/>
            <a:r>
              <a:rPr lang="en-US" dirty="0" smtClean="0"/>
              <a:t>CGM</a:t>
            </a:r>
            <a:endParaRPr lang="en-US" dirty="0"/>
          </a:p>
        </p:txBody>
      </p:sp>
      <p:sp>
        <p:nvSpPr>
          <p:cNvPr id="3" name="Content Placeholder 2"/>
          <p:cNvSpPr>
            <a:spLocks noGrp="1"/>
          </p:cNvSpPr>
          <p:nvPr>
            <p:ph idx="1"/>
          </p:nvPr>
        </p:nvSpPr>
        <p:spPr>
          <a:xfrm>
            <a:off x="504092" y="1336431"/>
            <a:ext cx="9882554" cy="5345723"/>
          </a:xfrm>
        </p:spPr>
        <p:txBody>
          <a:bodyPr>
            <a:normAutofit/>
          </a:bodyPr>
          <a:lstStyle/>
          <a:p>
            <a:r>
              <a:rPr lang="en-US" dirty="0" smtClean="0"/>
              <a:t>When there is a discrepancy between actual HbA1c and the eA1C based on mean glucose, SMBG,  and other glucose measurement methods and in particular CGM should be used</a:t>
            </a:r>
          </a:p>
          <a:p>
            <a:endParaRPr lang="fa-IR" dirty="0" smtClean="0"/>
          </a:p>
          <a:p>
            <a:r>
              <a:rPr lang="en-US" dirty="0" smtClean="0"/>
              <a:t>should be considered </a:t>
            </a:r>
          </a:p>
          <a:p>
            <a:pPr>
              <a:buNone/>
            </a:pPr>
            <a:r>
              <a:rPr lang="en-US" dirty="0" smtClean="0"/>
              <a:t>          1)in conjunction with HbA1c for </a:t>
            </a:r>
            <a:r>
              <a:rPr lang="en-US" dirty="0" err="1" smtClean="0"/>
              <a:t>glycemic</a:t>
            </a:r>
            <a:r>
              <a:rPr lang="en-US" dirty="0" smtClean="0"/>
              <a:t> status assessment</a:t>
            </a:r>
          </a:p>
          <a:p>
            <a:pPr>
              <a:buNone/>
            </a:pPr>
            <a:r>
              <a:rPr lang="en-US" dirty="0" smtClean="0"/>
              <a:t>          2)therapy adjustment </a:t>
            </a:r>
          </a:p>
          <a:p>
            <a:pPr>
              <a:buNone/>
            </a:pPr>
            <a:r>
              <a:rPr lang="en-US" dirty="0" smtClean="0"/>
              <a:t>                                            - all patients with type 1 diabetes </a:t>
            </a:r>
          </a:p>
          <a:p>
            <a:pPr>
              <a:buNone/>
            </a:pPr>
            <a:r>
              <a:rPr lang="en-US" dirty="0" smtClean="0"/>
              <a:t>                                            - Patient with type 2 diabetes treated with intensive             </a:t>
            </a:r>
          </a:p>
          <a:p>
            <a:pPr>
              <a:buNone/>
            </a:pPr>
            <a:r>
              <a:rPr lang="en-US" dirty="0" smtClean="0"/>
              <a:t>                                              insulin therapy who are not achieving glucose     </a:t>
            </a:r>
          </a:p>
          <a:p>
            <a:pPr>
              <a:buNone/>
            </a:pPr>
            <a:r>
              <a:rPr lang="en-US" dirty="0" smtClean="0"/>
              <a:t>                                              targets, especially if the patient is experiencing </a:t>
            </a:r>
          </a:p>
          <a:p>
            <a:pPr>
              <a:buNone/>
            </a:pPr>
            <a:r>
              <a:rPr lang="en-US" dirty="0" smtClean="0"/>
              <a:t>                                              problematic hypoglycemia.</a:t>
            </a:r>
          </a:p>
          <a:p>
            <a:pPr>
              <a:buNone/>
            </a:pPr>
            <a:r>
              <a:rPr lang="en-US" dirty="0" smtClean="0"/>
              <a:t>                                            - pregnant women with DM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74431" y="1277815"/>
            <a:ext cx="9800491" cy="4654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938</TotalTime>
  <Words>2639</Words>
  <Application>Microsoft Office PowerPoint</Application>
  <PresentationFormat>Widescreen</PresentationFormat>
  <Paragraphs>184</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Century Gothic</vt:lpstr>
      <vt:lpstr>Times New Roman</vt:lpstr>
      <vt:lpstr>Wingdings 3</vt:lpstr>
      <vt:lpstr>Ion</vt:lpstr>
      <vt:lpstr>In The Name Of GOD</vt:lpstr>
      <vt:lpstr>Glucose Management Indicator (GMI)   soheila sadeghi</vt:lpstr>
      <vt:lpstr>PowerPoint Presentation</vt:lpstr>
      <vt:lpstr>HbA1c</vt:lpstr>
      <vt:lpstr>HbA1c Limitation</vt:lpstr>
      <vt:lpstr>SMBG</vt:lpstr>
      <vt:lpstr>CGM</vt:lpstr>
      <vt:lpstr>CGM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eA1C (8.4%) based on mean CGM glucose (195 mg/dL) is slightly higher than the measured HbA1c (8.0%), indicating that the measured HbA1c is slightly underestimating the mean glucose and that despite the same mean glucose, the daily pattern varies considerably.</vt:lpstr>
      <vt:lpstr>eA1C (7.0% and 7.3%, respectively) based on the mean CGM glucose (156 and 163 mg/dL, respectively) is substantially lower than the measured HbA1c (8.0%), indicating that the measured HbA1c is overestimating the mean glucose. Again, despite similar mean glucose concentrations, the daily pattern has considerable variation</vt:lpstr>
      <vt:lpstr>PowerPoint Presentation</vt:lpstr>
      <vt:lpstr>PowerPoint Presentation</vt:lpstr>
      <vt:lpstr>PowerPoint Presentation</vt:lpstr>
      <vt:lpstr>WHY IS A CHANGE IN THE NAME eA1C    NEEDED?</vt:lpstr>
      <vt:lpstr>WHY WAS THE TERM GMI SELECTED?</vt:lpstr>
      <vt:lpstr>HOW IS GMI CALCULATED?</vt:lpstr>
      <vt:lpstr>PowerPoint Presentation</vt:lpstr>
      <vt:lpstr>PowerPoint Presentation</vt:lpstr>
      <vt:lpstr>Table 1—GMI calculated for various CGM-derived mean glucose concentrations </vt:lpstr>
      <vt:lpstr>HOW CAN GMI BE EXPLAINED TO INDIVIDUALS WITH DIABETES AND BE USED TO HELP INFORM GLUCOSE MANAGEMENT TARGETS?</vt:lpstr>
      <vt:lpstr>Table 2—Explaining GMI to individuals with diabetes  GMI tells you what your approximate A1C level is likely to be, based on the average glucose level from your CGM readings for 14 or more days.</vt:lpstr>
      <vt:lpstr>Table 2—Explaining GMI to individuals with diabetes  GMI tells you what your approximate A1C level is likely to be, based on the average glucose level from your CGM readings for 14 or more days</vt:lpstr>
      <vt:lpstr>PowerPoint Presentation</vt:lpstr>
      <vt:lpstr>PowerPoint Presentation</vt:lpstr>
      <vt:lpstr>PowerPoint Presentation</vt:lpstr>
      <vt:lpstr>WHY IS IT IMPORTANT TO USE BOTH THE A1C AND CGM(METRICS AND PROFILES) IN DIABETES MANAGEMENT?</vt:lpstr>
      <vt:lpstr>PowerPoint Presentation</vt:lpstr>
      <vt:lpstr>PowerPoint Presentation</vt:lpstr>
      <vt:lpstr>PowerPoint Presentation</vt:lpstr>
      <vt:lpstr>CONCLUSIONS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Glucose Management Indicator (GMI) </dc:title>
  <dc:creator>user</dc:creator>
  <cp:lastModifiedBy>user</cp:lastModifiedBy>
  <cp:revision>205</cp:revision>
  <dcterms:created xsi:type="dcterms:W3CDTF">2018-11-24T03:47:37Z</dcterms:created>
  <dcterms:modified xsi:type="dcterms:W3CDTF">2018-11-26T05:28:16Z</dcterms:modified>
</cp:coreProperties>
</file>