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7" r:id="rId40"/>
    <p:sldId id="298" r:id="rId41"/>
    <p:sldId id="299" r:id="rId42"/>
    <p:sldId id="29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9" autoAdjust="0"/>
    <p:restoredTop sz="95482" autoAdjust="0"/>
  </p:normalViewPr>
  <p:slideViewPr>
    <p:cSldViewPr snapToGrid="0">
      <p:cViewPr varScale="1">
        <p:scale>
          <a:sx n="88" d="100"/>
          <a:sy n="88" d="100"/>
        </p:scale>
        <p:origin x="5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A1326-B865-4ABD-B7B7-BD2A9591CE3E}" type="datetimeFigureOut">
              <a:rPr lang="en-US" smtClean="0"/>
              <a:t>1/11/2015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D5F61-DCB3-46A6-8182-5B9FEDE65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48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D5F61-DCB3-46A6-8182-5B9FEDE65E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FC1A-28BA-4CC9-8937-BAEDFDA00854}" type="datetimeFigureOut">
              <a:rPr lang="en-US" smtClean="0"/>
              <a:t>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4BDB-8900-496E-AAEF-3F65BEFC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14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FC1A-28BA-4CC9-8937-BAEDFDA00854}" type="datetimeFigureOut">
              <a:rPr lang="en-US" smtClean="0"/>
              <a:t>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4BDB-8900-496E-AAEF-3F65BEFC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12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FC1A-28BA-4CC9-8937-BAEDFDA00854}" type="datetimeFigureOut">
              <a:rPr lang="en-US" smtClean="0"/>
              <a:t>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4BDB-8900-496E-AAEF-3F65BEFC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17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FC1A-28BA-4CC9-8937-BAEDFDA00854}" type="datetimeFigureOut">
              <a:rPr lang="en-US" smtClean="0"/>
              <a:t>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4BDB-8900-496E-AAEF-3F65BEFC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5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FC1A-28BA-4CC9-8937-BAEDFDA00854}" type="datetimeFigureOut">
              <a:rPr lang="en-US" smtClean="0"/>
              <a:t>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4BDB-8900-496E-AAEF-3F65BEFC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7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FC1A-28BA-4CC9-8937-BAEDFDA00854}" type="datetimeFigureOut">
              <a:rPr lang="en-US" smtClean="0"/>
              <a:t>1/11/2015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4BDB-8900-496E-AAEF-3F65BEFC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62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FC1A-28BA-4CC9-8937-BAEDFDA00854}" type="datetimeFigureOut">
              <a:rPr lang="en-US" smtClean="0"/>
              <a:t>1/11/2015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4BDB-8900-496E-AAEF-3F65BEFC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0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FC1A-28BA-4CC9-8937-BAEDFDA00854}" type="datetimeFigureOut">
              <a:rPr lang="en-US" smtClean="0"/>
              <a:t>1/11/2015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4BDB-8900-496E-AAEF-3F65BEFC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3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FC1A-28BA-4CC9-8937-BAEDFDA00854}" type="datetimeFigureOut">
              <a:rPr lang="en-US" smtClean="0"/>
              <a:t>1/11/2015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4BDB-8900-496E-AAEF-3F65BEFC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7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FC1A-28BA-4CC9-8937-BAEDFDA00854}" type="datetimeFigureOut">
              <a:rPr lang="en-US" smtClean="0"/>
              <a:t>1/11/2015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4BDB-8900-496E-AAEF-3F65BEFC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18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FC1A-28BA-4CC9-8937-BAEDFDA00854}" type="datetimeFigureOut">
              <a:rPr lang="en-US" smtClean="0"/>
              <a:t>1/11/2015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4BDB-8900-496E-AAEF-3F65BEFC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77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6FC1A-28BA-4CC9-8937-BAEDFDA00854}" type="datetimeFigureOut">
              <a:rPr lang="en-US" smtClean="0"/>
              <a:t>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4BDB-8900-496E-AAEF-3F65BEFC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5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ers-landscape-desktop-wallpapers-high-resolution-new-fresh-nature-desktop-images-wide.jpg (2048×1350)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3" t="8457" r="22571" b="788"/>
          <a:stretch/>
        </p:blipFill>
        <p:spPr>
          <a:xfrm>
            <a:off x="25167" y="16778"/>
            <a:ext cx="12192000" cy="68365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n-US" sz="6000" i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IN THE NAME OF GOD</a:t>
            </a:r>
            <a:endParaRPr lang="en-US" sz="6000" i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28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1992499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Methods: </a:t>
            </a:r>
            <a:r>
              <a:rPr lang="en-US" sz="2400" dirty="0">
                <a:latin typeface="Arial Rounded MT Bold" panose="020F0704030504030204" pitchFamily="34" charset="0"/>
              </a:rPr>
              <a:t>We searched PubMed, EMBASE, CENTRAL databases and regulatory websites for randomized, </a:t>
            </a:r>
            <a:r>
              <a:rPr lang="en-US" sz="2400" dirty="0" smtClean="0">
                <a:latin typeface="Arial Rounded MT Bold" panose="020F0704030504030204" pitchFamily="34" charset="0"/>
              </a:rPr>
              <a:t>double-</a:t>
            </a:r>
            <a:r>
              <a:rPr lang="en-US" sz="2400" dirty="0" err="1" smtClean="0">
                <a:latin typeface="Arial Rounded MT Bold" panose="020F0704030504030204" pitchFamily="34" charset="0"/>
              </a:rPr>
              <a:t>blind,placebo</a:t>
            </a:r>
            <a:r>
              <a:rPr lang="en-US" sz="2400" dirty="0" smtClean="0">
                <a:latin typeface="Arial Rounded MT Bold" panose="020F0704030504030204" pitchFamily="34" charset="0"/>
              </a:rPr>
              <a:t>-controlled</a:t>
            </a:r>
            <a:r>
              <a:rPr lang="en-US" sz="2400" dirty="0">
                <a:latin typeface="Arial Rounded MT Bold" panose="020F0704030504030204" pitchFamily="34" charset="0"/>
              </a:rPr>
              <a:t>, parallel group or crossover clinical trials (RCTs) assessing DLX, PGB, GBP and AMT in DPNP. </a:t>
            </a:r>
            <a:endParaRPr lang="en-US" sz="2400" dirty="0" smtClean="0">
              <a:latin typeface="Arial Rounded MT Bold" panose="020F0704030504030204" pitchFamily="34" charset="0"/>
            </a:endParaRPr>
          </a:p>
          <a:p>
            <a:r>
              <a:rPr lang="en-US" sz="2400" dirty="0" smtClean="0">
                <a:latin typeface="Arial Rounded MT Bold" panose="020F0704030504030204" pitchFamily="34" charset="0"/>
              </a:rPr>
              <a:t>Study arms </a:t>
            </a:r>
            <a:r>
              <a:rPr lang="en-US" sz="2400" dirty="0">
                <a:latin typeface="Arial Rounded MT Bold" panose="020F0704030504030204" pitchFamily="34" charset="0"/>
              </a:rPr>
              <a:t>using approved dosages with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assessments after 5–13 weeks were eligible. Efficacy criteria were: reduction in </a:t>
            </a:r>
            <a:r>
              <a:rPr lang="en-US" sz="2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24-hour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pain severity (24 h PS) for all three drugs, and response rate </a:t>
            </a:r>
            <a:r>
              <a:rPr lang="en-US" sz="2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(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&gt;</a:t>
            </a:r>
            <a:r>
              <a:rPr lang="en-US" sz="2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50% pain reduction) and Patient Global </a:t>
            </a:r>
            <a:r>
              <a:rPr lang="en-US" sz="2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Impression of Improvement/Change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(PGI-I/C) </a:t>
            </a:r>
            <a:r>
              <a:rPr lang="en-US" sz="2400" dirty="0">
                <a:latin typeface="Arial Rounded MT Bold" panose="020F0704030504030204" pitchFamily="34" charset="0"/>
              </a:rPr>
              <a:t>for DLX and PGB only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. </a:t>
            </a:r>
            <a:r>
              <a:rPr lang="en-US" sz="2400" dirty="0">
                <a:latin typeface="Arial Rounded MT Bold" panose="020F0704030504030204" pitchFamily="34" charset="0"/>
              </a:rPr>
              <a:t>Tolerability criteria included: discontinuation, </a:t>
            </a:r>
            <a:r>
              <a:rPr lang="en-US" sz="2400" dirty="0" smtClean="0">
                <a:latin typeface="Arial Rounded MT Bold" panose="020F0704030504030204" pitchFamily="34" charset="0"/>
              </a:rPr>
              <a:t>diarrhea ,dizziness</a:t>
            </a:r>
            <a:r>
              <a:rPr lang="en-US" sz="2400" dirty="0">
                <a:latin typeface="Arial Rounded MT Bold" panose="020F0704030504030204" pitchFamily="34" charset="0"/>
              </a:rPr>
              <a:t>, headache, nausea and somnolence</a:t>
            </a:r>
            <a:r>
              <a:rPr lang="en-US" sz="2000" dirty="0">
                <a:latin typeface="Arial Rounded MT Bold" panose="020F0704030504030204" pitchFamily="34" charset="0"/>
              </a:rPr>
              <a:t>. </a:t>
            </a:r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sz="2800" b="1" dirty="0" smtClean="0">
                <a:latin typeface="Arial Rounded MT Bold" panose="020F0704030504030204" pitchFamily="34" charset="0"/>
              </a:rPr>
              <a:t>Results</a:t>
            </a:r>
            <a:r>
              <a:rPr lang="en-US" sz="2800" b="1" dirty="0">
                <a:latin typeface="Arial Rounded MT Bold" panose="020F0704030504030204" pitchFamily="34" charset="0"/>
              </a:rPr>
              <a:t>:</a:t>
            </a:r>
            <a:r>
              <a:rPr lang="en-US" sz="28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Three studies of DLX, six of PGB, two of GBP </a:t>
            </a:r>
            <a:r>
              <a:rPr lang="en-US" sz="2400" dirty="0">
                <a:latin typeface="Arial Rounded MT Bold" panose="020F0704030504030204" pitchFamily="34" charset="0"/>
              </a:rPr>
              <a:t>and none of AMT met the inclusion criteria. In </a:t>
            </a:r>
            <a:r>
              <a:rPr lang="en-US" sz="2400" dirty="0" smtClean="0">
                <a:latin typeface="Arial Rounded MT Bold" panose="020F0704030504030204" pitchFamily="34" charset="0"/>
              </a:rPr>
              <a:t>random-effects and </a:t>
            </a:r>
            <a:r>
              <a:rPr lang="en-US" sz="2400" dirty="0">
                <a:latin typeface="Arial Rounded MT Bold" panose="020F0704030504030204" pitchFamily="34" charset="0"/>
              </a:rPr>
              <a:t>fixed-effects analyses of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DLX, PGB and GBP, all were superior to placebo </a:t>
            </a:r>
            <a:r>
              <a:rPr lang="en-US" sz="2400" dirty="0">
                <a:latin typeface="Arial Rounded MT Bold" panose="020F0704030504030204" pitchFamily="34" charset="0"/>
              </a:rPr>
              <a:t>for all efficacy parameters, with </a:t>
            </a:r>
            <a:r>
              <a:rPr lang="en-US" sz="2400" dirty="0" smtClean="0">
                <a:latin typeface="Arial Rounded MT Bold" panose="020F0704030504030204" pitchFamily="34" charset="0"/>
              </a:rPr>
              <a:t>some tolerability </a:t>
            </a:r>
            <a:r>
              <a:rPr lang="en-US" sz="2400" dirty="0">
                <a:latin typeface="Arial Rounded MT Bold" panose="020F0704030504030204" pitchFamily="34" charset="0"/>
              </a:rPr>
              <a:t>trade-offs.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Indirect comparison of DLX with PGB found no differences in 24 h PS, but significant </a:t>
            </a:r>
            <a:r>
              <a:rPr lang="en-US" sz="2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differences in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PGI-I/C, </a:t>
            </a:r>
            <a:r>
              <a:rPr lang="en-US" sz="24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favouring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PGB, and in dizziness, </a:t>
            </a:r>
            <a:r>
              <a:rPr lang="en-US" sz="24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favouring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DLX were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apparent. Comparing DLX and GBP, there were </a:t>
            </a:r>
            <a:r>
              <a:rPr lang="en-US" sz="2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no statistically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significant differences</a:t>
            </a:r>
            <a:r>
              <a:rPr lang="en-US" sz="2400" dirty="0" smtClean="0">
                <a:latin typeface="Arial Rounded MT Bold" panose="020F0704030504030204" pitchFamily="34" charset="0"/>
              </a:rPr>
              <a:t>.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44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4" t="18279" r="21009" b="46617"/>
          <a:stretch/>
        </p:blipFill>
        <p:spPr>
          <a:xfrm>
            <a:off x="0" y="-296089"/>
            <a:ext cx="11856896" cy="3640182"/>
          </a:xfrm>
          <a:prstGeom prst="rect">
            <a:avLst/>
          </a:prstGeom>
        </p:spPr>
      </p:pic>
      <p:pic>
        <p:nvPicPr>
          <p:cNvPr id="5" name="Picture 4" descr="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33622" r="54500" b="35361"/>
          <a:stretch/>
        </p:blipFill>
        <p:spPr>
          <a:xfrm>
            <a:off x="872455" y="3260010"/>
            <a:ext cx="9429013" cy="35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6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29" y="124218"/>
            <a:ext cx="11877472" cy="2753206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dvTT9b210474.BI"/>
              </a:rPr>
              <a:t>RESULTS</a:t>
            </a:r>
            <a:r>
              <a:rPr lang="en-US" sz="2400" dirty="0">
                <a:solidFill>
                  <a:srgbClr val="FF0000"/>
                </a:solidFill>
                <a:latin typeface="AdvTT9b210474.BI"/>
              </a:rPr>
              <a:t>: </a:t>
            </a:r>
            <a:r>
              <a:rPr lang="en-US" sz="2400" dirty="0">
                <a:solidFill>
                  <a:srgbClr val="131413"/>
                </a:solidFill>
                <a:latin typeface="AdvTT73efd071"/>
              </a:rPr>
              <a:t>In</a:t>
            </a:r>
            <a:r>
              <a:rPr lang="en-US" sz="2400" dirty="0">
                <a:solidFill>
                  <a:srgbClr val="FF0000"/>
                </a:solidFill>
                <a:latin typeface="AdvTT73efd071"/>
              </a:rPr>
              <a:t> three head-to-head trials, there was </a:t>
            </a:r>
            <a:r>
              <a:rPr lang="en-US" sz="2400" dirty="0" smtClean="0">
                <a:solidFill>
                  <a:srgbClr val="FF0000"/>
                </a:solidFill>
                <a:latin typeface="AdvTT73efd071"/>
              </a:rPr>
              <a:t>no difference </a:t>
            </a:r>
            <a:r>
              <a:rPr lang="en-US" sz="2400" dirty="0">
                <a:solidFill>
                  <a:srgbClr val="FF0000"/>
                </a:solidFill>
                <a:latin typeface="AdvTT73efd071"/>
              </a:rPr>
              <a:t>between gabapentin and tricyclic </a:t>
            </a:r>
            <a:r>
              <a:rPr lang="en-US" sz="2400" dirty="0" smtClean="0">
                <a:solidFill>
                  <a:srgbClr val="FF0000"/>
                </a:solidFill>
                <a:latin typeface="AdvTT73efd071"/>
              </a:rPr>
              <a:t>antidepressants for </a:t>
            </a:r>
            <a:r>
              <a:rPr lang="en-US" sz="2400" dirty="0">
                <a:solidFill>
                  <a:srgbClr val="FF0000"/>
                </a:solidFill>
                <a:latin typeface="AdvTT73efd071"/>
              </a:rPr>
              <a:t>achieving pain relief </a:t>
            </a:r>
            <a:r>
              <a:rPr lang="en-US" sz="2400" dirty="0">
                <a:solidFill>
                  <a:srgbClr val="131413"/>
                </a:solidFill>
                <a:latin typeface="AdvTT73efd071"/>
              </a:rPr>
              <a:t>(RR 0.99, 95% CI 0.76 </a:t>
            </a:r>
            <a:r>
              <a:rPr lang="en-US" sz="2400" dirty="0" smtClean="0">
                <a:solidFill>
                  <a:srgbClr val="131413"/>
                </a:solidFill>
                <a:latin typeface="AdvTT73efd071"/>
              </a:rPr>
              <a:t>to 1.29</a:t>
            </a:r>
            <a:r>
              <a:rPr lang="en-US" sz="2400" dirty="0">
                <a:solidFill>
                  <a:srgbClr val="131413"/>
                </a:solidFill>
                <a:latin typeface="AdvTT73efd071"/>
              </a:rPr>
              <a:t>). In adjusted indirect analyses, gabapentin </a:t>
            </a:r>
            <a:r>
              <a:rPr lang="en-US" sz="2400" dirty="0" smtClean="0">
                <a:solidFill>
                  <a:srgbClr val="131413"/>
                </a:solidFill>
                <a:latin typeface="AdvTT73efd071"/>
              </a:rPr>
              <a:t>was worse </a:t>
            </a:r>
            <a:r>
              <a:rPr lang="en-US" sz="2400" dirty="0">
                <a:solidFill>
                  <a:srgbClr val="131413"/>
                </a:solidFill>
                <a:latin typeface="AdvTT73efd071"/>
              </a:rPr>
              <a:t>than tricyclic antidepressants for achieving </a:t>
            </a:r>
            <a:r>
              <a:rPr lang="en-US" sz="2400" dirty="0" smtClean="0">
                <a:solidFill>
                  <a:srgbClr val="131413"/>
                </a:solidFill>
                <a:latin typeface="AdvTT73efd071"/>
              </a:rPr>
              <a:t>pain relief </a:t>
            </a:r>
            <a:r>
              <a:rPr lang="en-US" sz="2400" dirty="0">
                <a:solidFill>
                  <a:srgbClr val="131413"/>
                </a:solidFill>
                <a:latin typeface="AdvTT73efd071"/>
              </a:rPr>
              <a:t>(RR=0.41, 95% CI 0.23 to 0.74). The </a:t>
            </a:r>
            <a:r>
              <a:rPr lang="en-US" sz="2400" dirty="0" smtClean="0">
                <a:solidFill>
                  <a:srgbClr val="131413"/>
                </a:solidFill>
                <a:latin typeface="AdvTT73efd071"/>
              </a:rPr>
              <a:t>discrepancy between </a:t>
            </a:r>
            <a:r>
              <a:rPr lang="en-US" sz="2400" dirty="0">
                <a:solidFill>
                  <a:srgbClr val="131413"/>
                </a:solidFill>
                <a:latin typeface="AdvTT73efd071"/>
              </a:rPr>
              <a:t>direct and indirect analyses was </a:t>
            </a:r>
            <a:r>
              <a:rPr lang="en-US" sz="2400" dirty="0" smtClean="0">
                <a:solidFill>
                  <a:srgbClr val="131413"/>
                </a:solidFill>
                <a:latin typeface="AdvTT73efd071"/>
              </a:rPr>
              <a:t>statistically significant </a:t>
            </a:r>
            <a:r>
              <a:rPr lang="en-US" sz="2400" dirty="0">
                <a:solidFill>
                  <a:srgbClr val="131413"/>
                </a:solidFill>
                <a:latin typeface="AdvTT73efd071"/>
              </a:rPr>
              <a:t>(p=0.008</a:t>
            </a:r>
            <a:r>
              <a:rPr lang="en-US" sz="2400" dirty="0">
                <a:solidFill>
                  <a:srgbClr val="FF0000"/>
                </a:solidFill>
                <a:latin typeface="AdvTT73efd071"/>
              </a:rPr>
              <a:t>). Placebo-controlled tricyclic </a:t>
            </a:r>
            <a:r>
              <a:rPr lang="en-US" sz="2400" dirty="0" smtClean="0">
                <a:solidFill>
                  <a:srgbClr val="FF0000"/>
                </a:solidFill>
                <a:latin typeface="AdvTT73efd071"/>
              </a:rPr>
              <a:t>trials were </a:t>
            </a:r>
            <a:r>
              <a:rPr lang="en-US" sz="2400" dirty="0">
                <a:solidFill>
                  <a:srgbClr val="FF0000"/>
                </a:solidFill>
                <a:latin typeface="AdvTT73efd071"/>
              </a:rPr>
              <a:t>conducted earlier than the gabapentin </a:t>
            </a:r>
            <a:r>
              <a:rPr lang="en-US" sz="2400" dirty="0" smtClean="0">
                <a:solidFill>
                  <a:srgbClr val="FF0000"/>
                </a:solidFill>
                <a:latin typeface="AdvTT73efd071"/>
              </a:rPr>
              <a:t>trials, reported </a:t>
            </a:r>
            <a:r>
              <a:rPr lang="en-US" sz="2400" dirty="0">
                <a:solidFill>
                  <a:srgbClr val="FF0000"/>
                </a:solidFill>
                <a:latin typeface="AdvTT73efd071"/>
              </a:rPr>
              <a:t>lower placebo response rates</a:t>
            </a:r>
            <a:r>
              <a:rPr lang="en-US" sz="2400" dirty="0">
                <a:solidFill>
                  <a:srgbClr val="131413"/>
                </a:solidFill>
                <a:latin typeface="AdvTT73efd071"/>
              </a:rPr>
              <a:t>, had more </a:t>
            </a:r>
            <a:r>
              <a:rPr lang="en-US" sz="2400" dirty="0" smtClean="0">
                <a:solidFill>
                  <a:srgbClr val="131413"/>
                </a:solidFill>
                <a:latin typeface="AdvTT73efd071"/>
              </a:rPr>
              <a:t>methodological shortcomings</a:t>
            </a:r>
            <a:r>
              <a:rPr lang="en-US" sz="2400" dirty="0">
                <a:solidFill>
                  <a:srgbClr val="131413"/>
                </a:solidFill>
                <a:latin typeface="AdvTT73efd071"/>
              </a:rPr>
              <a:t>, and were associated </a:t>
            </a:r>
            <a:r>
              <a:rPr lang="en-US" sz="2400" dirty="0" smtClean="0">
                <a:solidFill>
                  <a:srgbClr val="131413"/>
                </a:solidFill>
                <a:latin typeface="AdvTT73efd071"/>
              </a:rPr>
              <a:t>with funnel </a:t>
            </a:r>
            <a:r>
              <a:rPr lang="en-US" sz="2400" dirty="0">
                <a:solidFill>
                  <a:srgbClr val="131413"/>
                </a:solidFill>
                <a:latin typeface="AdvTT73efd071"/>
              </a:rPr>
              <a:t>plot asymmetry.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877425"/>
            <a:ext cx="12071758" cy="398057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2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6" t="13455" r="25173" b="27993"/>
          <a:stretch/>
        </p:blipFill>
        <p:spPr>
          <a:xfrm>
            <a:off x="85228" y="2785145"/>
            <a:ext cx="11718081" cy="423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2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t="10508" r="30917" b="55795"/>
          <a:stretch/>
        </p:blipFill>
        <p:spPr>
          <a:xfrm>
            <a:off x="67112" y="134223"/>
            <a:ext cx="12192001" cy="267222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2798064"/>
            <a:ext cx="12192000" cy="4059936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Futura-ExtraBold"/>
              </a:rPr>
              <a:t>RESULTS</a:t>
            </a:r>
            <a:r>
              <a:rPr lang="en-US" sz="2400" dirty="0">
                <a:latin typeface="Berkeley-Book"/>
              </a:rPr>
              <a:t>—</a:t>
            </a:r>
            <a:r>
              <a:rPr lang="en-US" sz="2400" dirty="0">
                <a:solidFill>
                  <a:srgbClr val="FF0000"/>
                </a:solidFill>
                <a:latin typeface="Berkeley-Book"/>
              </a:rPr>
              <a:t> Pooled analysis showed that </a:t>
            </a:r>
            <a:r>
              <a:rPr lang="en-US" sz="2400" dirty="0" err="1">
                <a:solidFill>
                  <a:srgbClr val="FF0000"/>
                </a:solidFill>
                <a:latin typeface="Berkeley-Book"/>
              </a:rPr>
              <a:t>pregabalin</a:t>
            </a:r>
            <a:r>
              <a:rPr lang="en-US" sz="2400" dirty="0">
                <a:solidFill>
                  <a:srgbClr val="FF0000"/>
                </a:solidFill>
                <a:latin typeface="Berkeley-Book"/>
              </a:rPr>
              <a:t> significantly reduced pain and </a:t>
            </a:r>
            <a:r>
              <a:rPr lang="en-US" sz="2400" dirty="0" smtClean="0">
                <a:solidFill>
                  <a:srgbClr val="FF0000"/>
                </a:solidFill>
                <a:latin typeface="Berkeley-Book"/>
              </a:rPr>
              <a:t>pain related sleep </a:t>
            </a:r>
            <a:r>
              <a:rPr lang="en-US" sz="2400" dirty="0">
                <a:solidFill>
                  <a:srgbClr val="FF0000"/>
                </a:solidFill>
                <a:latin typeface="Berkeley-Book"/>
              </a:rPr>
              <a:t>interference</a:t>
            </a:r>
            <a:r>
              <a:rPr lang="en-US" sz="2400" dirty="0">
                <a:latin typeface="Berkeley-Book"/>
              </a:rPr>
              <a:t> associated with DPN (150, 300, and 600 mg/day administered TID </a:t>
            </a:r>
            <a:r>
              <a:rPr lang="en-US" sz="2400" dirty="0" smtClean="0">
                <a:latin typeface="Berkeley-Book"/>
              </a:rPr>
              <a:t>vs. placebo</a:t>
            </a:r>
            <a:r>
              <a:rPr lang="en-US" sz="2400" dirty="0">
                <a:latin typeface="Berkeley-Book"/>
              </a:rPr>
              <a:t>, all </a:t>
            </a:r>
            <a:r>
              <a:rPr lang="en-US" sz="2400" i="1" dirty="0">
                <a:latin typeface="Berkeley-BookItalic"/>
              </a:rPr>
              <a:t>P </a:t>
            </a:r>
            <a:r>
              <a:rPr lang="en-US" sz="2400" dirty="0">
                <a:latin typeface="MathematicalPi-One"/>
              </a:rPr>
              <a:t> </a:t>
            </a:r>
            <a:r>
              <a:rPr lang="en-US" sz="2400" dirty="0">
                <a:latin typeface="Berkeley-Book"/>
              </a:rPr>
              <a:t>0.007). Only the 600 mg/day dosage showed efficacy when administered </a:t>
            </a:r>
            <a:r>
              <a:rPr lang="en-US" sz="2400" dirty="0" smtClean="0">
                <a:latin typeface="Berkeley-Book"/>
              </a:rPr>
              <a:t>BID (</a:t>
            </a:r>
            <a:r>
              <a:rPr lang="en-US" sz="2400" i="1" dirty="0" smtClean="0">
                <a:latin typeface="Berkeley-BookItalic"/>
              </a:rPr>
              <a:t>P </a:t>
            </a:r>
            <a:r>
              <a:rPr lang="en-US" sz="2400" dirty="0" smtClean="0">
                <a:latin typeface="MathematicalPi-One"/>
              </a:rPr>
              <a:t> </a:t>
            </a:r>
            <a:r>
              <a:rPr lang="en-US" sz="2400" dirty="0">
                <a:latin typeface="Berkeley-Book"/>
              </a:rPr>
              <a:t>0.001). </a:t>
            </a:r>
            <a:r>
              <a:rPr lang="en-US" sz="2400" dirty="0">
                <a:solidFill>
                  <a:srgbClr val="FF0000"/>
                </a:solidFill>
                <a:latin typeface="Berkeley-Book"/>
              </a:rPr>
              <a:t>Pain and sleep</a:t>
            </a:r>
            <a:r>
              <a:rPr lang="en-US" sz="2400" dirty="0">
                <a:latin typeface="Berkeley-Book"/>
              </a:rPr>
              <a:t> interference reductions associated with </a:t>
            </a:r>
            <a:r>
              <a:rPr lang="en-US" sz="2400" dirty="0" err="1">
                <a:latin typeface="Berkeley-Book"/>
              </a:rPr>
              <a:t>pregabalin</a:t>
            </a:r>
            <a:r>
              <a:rPr lang="en-US" sz="2400" dirty="0">
                <a:latin typeface="Berkeley-Book"/>
              </a:rPr>
              <a:t> appear to </a:t>
            </a:r>
            <a:r>
              <a:rPr lang="en-US" sz="2400" dirty="0" smtClean="0">
                <a:latin typeface="Berkeley-Book"/>
              </a:rPr>
              <a:t>be </a:t>
            </a:r>
            <a:r>
              <a:rPr lang="en-US" sz="2400" dirty="0" smtClean="0">
                <a:solidFill>
                  <a:srgbClr val="FF0000"/>
                </a:solidFill>
                <a:latin typeface="Berkeley-Book"/>
              </a:rPr>
              <a:t>positively </a:t>
            </a:r>
            <a:r>
              <a:rPr lang="en-US" sz="2400" dirty="0">
                <a:solidFill>
                  <a:srgbClr val="FF0000"/>
                </a:solidFill>
                <a:latin typeface="Berkeley-Book"/>
              </a:rPr>
              <a:t>correlated with dosage</a:t>
            </a:r>
            <a:r>
              <a:rPr lang="en-US" sz="2400" dirty="0">
                <a:latin typeface="Berkeley-Book"/>
              </a:rPr>
              <a:t>; </a:t>
            </a:r>
            <a:r>
              <a:rPr lang="en-US" sz="2400" dirty="0" smtClean="0">
                <a:latin typeface="Berkeley-Book"/>
              </a:rPr>
              <a:t>the greatest </a:t>
            </a:r>
            <a:r>
              <a:rPr lang="en-US" sz="2400" dirty="0">
                <a:latin typeface="Berkeley-Book"/>
              </a:rPr>
              <a:t>effect was observed in patients treated with </a:t>
            </a:r>
            <a:r>
              <a:rPr lang="en-US" sz="2400" dirty="0" smtClean="0">
                <a:solidFill>
                  <a:srgbClr val="FF0000"/>
                </a:solidFill>
                <a:latin typeface="Berkeley-Book"/>
              </a:rPr>
              <a:t>600 mg/day</a:t>
            </a:r>
            <a:r>
              <a:rPr lang="en-US" sz="2400" dirty="0">
                <a:latin typeface="Berkeley-Book"/>
              </a:rPr>
              <a:t>. Kaplan-Meier analysis revealed that the median time to onset of a sustained (30% </a:t>
            </a:r>
            <a:r>
              <a:rPr lang="en-US" sz="2400" dirty="0" smtClean="0">
                <a:latin typeface="Berkeley-Book"/>
              </a:rPr>
              <a:t>at end </a:t>
            </a:r>
            <a:r>
              <a:rPr lang="en-US" sz="2400" dirty="0">
                <a:latin typeface="Berkeley-Book"/>
              </a:rPr>
              <a:t>point) 1-point improvement was </a:t>
            </a:r>
            <a:r>
              <a:rPr lang="en-US" sz="2400" dirty="0">
                <a:solidFill>
                  <a:srgbClr val="FF0000"/>
                </a:solidFill>
                <a:latin typeface="Berkeley-Book"/>
              </a:rPr>
              <a:t>4</a:t>
            </a:r>
            <a:r>
              <a:rPr lang="en-US" sz="2400" dirty="0">
                <a:latin typeface="Berkeley-Book"/>
              </a:rPr>
              <a:t> days in patients treated with </a:t>
            </a:r>
            <a:r>
              <a:rPr lang="en-US" sz="2400" dirty="0" err="1">
                <a:latin typeface="Berkeley-Book"/>
              </a:rPr>
              <a:t>pregabalin</a:t>
            </a:r>
            <a:r>
              <a:rPr lang="en-US" sz="2400" dirty="0">
                <a:latin typeface="Berkeley-Book"/>
              </a:rPr>
              <a:t> at 600 </a:t>
            </a:r>
            <a:r>
              <a:rPr lang="en-US" sz="2400" dirty="0" smtClean="0">
                <a:latin typeface="Berkeley-Book"/>
              </a:rPr>
              <a:t>mg/day, 5 </a:t>
            </a:r>
            <a:r>
              <a:rPr lang="en-US" sz="2400" dirty="0">
                <a:latin typeface="Berkeley-Book"/>
              </a:rPr>
              <a:t>days in patients treated with </a:t>
            </a:r>
            <a:r>
              <a:rPr lang="en-US" sz="2400" dirty="0" err="1">
                <a:latin typeface="Berkeley-Book"/>
              </a:rPr>
              <a:t>pregabalin</a:t>
            </a:r>
            <a:r>
              <a:rPr lang="en-US" sz="2400" dirty="0">
                <a:latin typeface="Berkeley-Book"/>
              </a:rPr>
              <a:t> at 300 mg/day, 13 days in patients treated </a:t>
            </a:r>
            <a:r>
              <a:rPr lang="en-US" sz="2400" dirty="0" smtClean="0">
                <a:latin typeface="Berkeley-Book"/>
              </a:rPr>
              <a:t>with </a:t>
            </a:r>
            <a:r>
              <a:rPr lang="en-US" sz="2400" dirty="0" err="1" smtClean="0">
                <a:latin typeface="Berkeley-Book"/>
              </a:rPr>
              <a:t>pregabalin</a:t>
            </a:r>
            <a:r>
              <a:rPr lang="en-US" sz="2400" dirty="0" smtClean="0">
                <a:latin typeface="Berkeley-Book"/>
              </a:rPr>
              <a:t> </a:t>
            </a:r>
            <a:r>
              <a:rPr lang="en-US" sz="2400" dirty="0">
                <a:latin typeface="Berkeley-Book"/>
              </a:rPr>
              <a:t>at 150 mg/day, and 60 days in patients receiving placebo. The most common </a:t>
            </a:r>
            <a:r>
              <a:rPr lang="en-US" sz="2400" dirty="0" smtClean="0">
                <a:latin typeface="Berkeley-Book"/>
              </a:rPr>
              <a:t>treatment- emergent </a:t>
            </a:r>
            <a:r>
              <a:rPr lang="en-US" sz="2400" dirty="0">
                <a:solidFill>
                  <a:srgbClr val="FF0000"/>
                </a:solidFill>
                <a:latin typeface="Berkeley-Book"/>
              </a:rPr>
              <a:t>adverse events were dizziness, somnolence, and peripheral edema</a:t>
            </a:r>
            <a:r>
              <a:rPr lang="en-US" sz="2400" dirty="0">
                <a:latin typeface="Berkeley-Book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27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0000" r="42834" b="23955"/>
          <a:stretch/>
        </p:blipFill>
        <p:spPr>
          <a:xfrm>
            <a:off x="863600" y="18662"/>
            <a:ext cx="11196320" cy="67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8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ystematic Review and Meta-Analysis of Pharmacological Therapies for Pain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5" t="9704" r="20596" b="26787"/>
          <a:stretch/>
        </p:blipFill>
        <p:spPr>
          <a:xfrm>
            <a:off x="0" y="0"/>
            <a:ext cx="12296172" cy="40410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846" y="3761773"/>
            <a:ext cx="12106154" cy="309622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Methods</a:t>
            </a:r>
            <a:r>
              <a:rPr lang="en-US" sz="2400" dirty="0">
                <a:latin typeface="Arial Rounded MT Bold" panose="020F0704030504030204" pitchFamily="34" charset="0"/>
              </a:rPr>
              <a:t>: The published literature was systematically searched to identify randomized, controlled trials of all available pharmacologic treatments for </a:t>
            </a:r>
            <a:r>
              <a:rPr lang="en-US" sz="2400" dirty="0" err="1">
                <a:latin typeface="Arial Rounded MT Bold" panose="020F0704030504030204" pitchFamily="34" charset="0"/>
              </a:rPr>
              <a:t>pDPN</a:t>
            </a:r>
            <a:r>
              <a:rPr lang="en-US" sz="2400" dirty="0">
                <a:latin typeface="Arial Rounded MT Bold" panose="020F0704030504030204" pitchFamily="34" charset="0"/>
              </a:rPr>
              <a:t> (</a:t>
            </a:r>
            <a:r>
              <a:rPr lang="en-US" sz="2400" dirty="0" smtClean="0">
                <a:latin typeface="Arial Rounded MT Bold" panose="020F0704030504030204" pitchFamily="34" charset="0"/>
              </a:rPr>
              <a:t>recommended or </a:t>
            </a:r>
            <a:r>
              <a:rPr lang="en-US" sz="2400" dirty="0">
                <a:latin typeface="Arial Rounded MT Bold" panose="020F0704030504030204" pitchFamily="34" charset="0"/>
              </a:rPr>
              <a:t>non recommended) reporting predefined efficacy and safety </a:t>
            </a:r>
            <a:r>
              <a:rPr lang="en-US" sz="2400" dirty="0" err="1">
                <a:latin typeface="Arial Rounded MT Bold" panose="020F0704030504030204" pitchFamily="34" charset="0"/>
              </a:rPr>
              <a:t>outcomes.Using</a:t>
            </a:r>
            <a:r>
              <a:rPr lang="en-US" sz="2400" dirty="0"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latin typeface="Arial Rounded MT Bold" panose="020F0704030504030204" pitchFamily="34" charset="0"/>
              </a:rPr>
              <a:t>pubmed</a:t>
            </a:r>
            <a:r>
              <a:rPr lang="en-US" sz="2400" dirty="0">
                <a:latin typeface="Arial Rounded MT Bold" panose="020F0704030504030204" pitchFamily="34" charset="0"/>
              </a:rPr>
              <a:t>/MEDLINE/Cochrane database/EMBASE/manual searching of references.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Age&gt;18 Y/O –treatment duration 4 </a:t>
            </a:r>
            <a:r>
              <a:rPr lang="en-US" sz="24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wk-oneyear</a:t>
            </a:r>
            <a:r>
              <a:rPr lang="en-US" sz="2400" dirty="0">
                <a:latin typeface="Arial Rounded MT Bold" panose="020F0704030504030204" pitchFamily="34" charset="0"/>
              </a:rPr>
              <a:t>. Bayesian fixed-effect mixed treatment comparison methods were used to assess relative therapeutic efficacy and harms</a:t>
            </a:r>
          </a:p>
        </p:txBody>
      </p:sp>
    </p:spTree>
    <p:extLst>
      <p:ext uri="{BB962C8B-B14F-4D97-AF65-F5344CB8AC3E}">
        <p14:creationId xmlns:p14="http://schemas.microsoft.com/office/powerpoint/2010/main" val="155080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4988"/>
            <a:ext cx="1198786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Results</a:t>
            </a:r>
            <a:r>
              <a:rPr lang="en-US" sz="4000" dirty="0">
                <a:latin typeface="Arial Rounded MT Bold" panose="020F0704030504030204" pitchFamily="34" charset="0"/>
              </a:rPr>
              <a:t>: </a:t>
            </a:r>
            <a:r>
              <a:rPr lang="en-US" sz="2800" dirty="0">
                <a:latin typeface="Arial Rounded MT Bold" panose="020F0704030504030204" pitchFamily="34" charset="0"/>
              </a:rPr>
              <a:t>Data from</a:t>
            </a: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58 studies </a:t>
            </a:r>
            <a:r>
              <a:rPr lang="en-US" sz="2800" dirty="0">
                <a:latin typeface="Arial Rounded MT Bold" panose="020F0704030504030204" pitchFamily="34" charset="0"/>
              </a:rPr>
              <a:t>including 29 </a:t>
            </a:r>
            <a:r>
              <a:rPr lang="en-US" sz="2800" dirty="0" smtClean="0">
                <a:latin typeface="Arial Rounded MT Bold" panose="020F0704030504030204" pitchFamily="34" charset="0"/>
              </a:rPr>
              <a:t>interventions and </a:t>
            </a: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11,883 patients </a:t>
            </a:r>
            <a:r>
              <a:rPr lang="en-US" sz="2800" dirty="0">
                <a:latin typeface="Arial Rounded MT Bold" panose="020F0704030504030204" pitchFamily="34" charset="0"/>
              </a:rPr>
              <a:t>were analyzed. Pain reduction over </a:t>
            </a:r>
            <a:r>
              <a:rPr lang="en-US" sz="2800" dirty="0" smtClean="0">
                <a:latin typeface="Arial Rounded MT Bold" panose="020F0704030504030204" pitchFamily="34" charset="0"/>
              </a:rPr>
              <a:t>that of </a:t>
            </a:r>
            <a:r>
              <a:rPr lang="en-US" sz="2800" dirty="0">
                <a:latin typeface="Arial Rounded MT Bold" panose="020F0704030504030204" pitchFamily="34" charset="0"/>
              </a:rPr>
              <a:t>placebo on the 11-point numeric rating scale ranged </a:t>
            </a:r>
            <a:r>
              <a:rPr lang="en-US" sz="2800" dirty="0" smtClean="0">
                <a:latin typeface="Arial Rounded MT Bold" panose="020F0704030504030204" pitchFamily="34" charset="0"/>
              </a:rPr>
              <a:t>from 3.29 </a:t>
            </a:r>
            <a:r>
              <a:rPr lang="en-US" sz="2800" dirty="0">
                <a:latin typeface="Arial Rounded MT Bold" panose="020F0704030504030204" pitchFamily="34" charset="0"/>
              </a:rPr>
              <a:t>for </a:t>
            </a: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sodium valproate</a:t>
            </a:r>
            <a:r>
              <a:rPr lang="en-US" sz="2800" dirty="0">
                <a:latin typeface="Arial Rounded MT Bold" panose="020F0704030504030204" pitchFamily="34" charset="0"/>
              </a:rPr>
              <a:t> (95% credible </a:t>
            </a:r>
            <a:r>
              <a:rPr lang="en-US" sz="2800" dirty="0" smtClean="0">
                <a:latin typeface="Arial Rounded MT Bold" panose="020F0704030504030204" pitchFamily="34" charset="0"/>
              </a:rPr>
              <a:t>interval [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CrI</a:t>
            </a:r>
            <a:r>
              <a:rPr lang="en-US" sz="2800" dirty="0">
                <a:latin typeface="Arial Rounded MT Bold" panose="020F0704030504030204" pitchFamily="34" charset="0"/>
              </a:rPr>
              <a:t>] = [4.21, 2.36]) to 1.67 for </a:t>
            </a:r>
            <a:r>
              <a:rPr lang="en-US" sz="28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Sativex</a:t>
            </a:r>
            <a:r>
              <a:rPr lang="en-US" sz="2800" dirty="0">
                <a:latin typeface="Arial Rounded MT Bold" panose="020F0704030504030204" pitchFamily="34" charset="0"/>
              </a:rPr>
              <a:t> (0.47, 0.60</a:t>
            </a:r>
            <a:r>
              <a:rPr lang="en-US" sz="2800" dirty="0" smtClean="0">
                <a:latin typeface="Arial Rounded MT Bold" panose="020F0704030504030204" pitchFamily="34" charset="0"/>
              </a:rPr>
              <a:t>). 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137" y="2678465"/>
            <a:ext cx="119878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Pregabalin</a:t>
            </a:r>
            <a:r>
              <a:rPr lang="en-US" sz="2800" dirty="0">
                <a:latin typeface="Arial Rounded MT Bold" panose="020F0704030504030204" pitchFamily="34" charset="0"/>
              </a:rPr>
              <a:t> ( 300 mg/day) was the </a:t>
            </a:r>
            <a:r>
              <a:rPr lang="en-US" sz="2800" dirty="0" smtClean="0">
                <a:latin typeface="Arial Rounded MT Bold" panose="020F0704030504030204" pitchFamily="34" charset="0"/>
              </a:rPr>
              <a:t>most effective </a:t>
            </a:r>
            <a:r>
              <a:rPr lang="en-US" sz="2800" dirty="0">
                <a:latin typeface="Arial Rounded MT Bold" panose="020F0704030504030204" pitchFamily="34" charset="0"/>
              </a:rPr>
              <a:t>on the 100-point visual analog scale (21.88</a:t>
            </a:r>
            <a:r>
              <a:rPr lang="en-US" sz="2800" dirty="0" smtClean="0">
                <a:latin typeface="Arial Rounded MT Bold" panose="020F0704030504030204" pitchFamily="34" charset="0"/>
              </a:rPr>
              <a:t>; [</a:t>
            </a:r>
            <a:r>
              <a:rPr lang="en-US" sz="2800" dirty="0">
                <a:latin typeface="Arial Rounded MT Bold" panose="020F0704030504030204" pitchFamily="34" charset="0"/>
              </a:rPr>
              <a:t>27.06, 16.68]);</a:t>
            </a: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topiramate</a:t>
            </a: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>
                <a:latin typeface="Arial Rounded MT Bold" panose="020F0704030504030204" pitchFamily="34" charset="0"/>
              </a:rPr>
              <a:t>was the least (3.09; [</a:t>
            </a:r>
            <a:r>
              <a:rPr lang="en-US" sz="2800" dirty="0" smtClean="0">
                <a:latin typeface="Arial Rounded MT Bold" panose="020F0704030504030204" pitchFamily="34" charset="0"/>
              </a:rPr>
              <a:t>3.99, 2.18</a:t>
            </a:r>
            <a:r>
              <a:rPr lang="en-US" sz="2800" dirty="0">
                <a:latin typeface="Arial Rounded MT Bold" panose="020F0704030504030204" pitchFamily="34" charset="0"/>
              </a:rPr>
              <a:t>]). Relative risks (RRs) of </a:t>
            </a: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30% pain reduction </a:t>
            </a:r>
            <a:r>
              <a:rPr lang="en-US" sz="2800" dirty="0" smtClean="0">
                <a:latin typeface="Arial Rounded MT Bold" panose="020F0704030504030204" pitchFamily="34" charset="0"/>
              </a:rPr>
              <a:t>ranged from </a:t>
            </a:r>
            <a:r>
              <a:rPr lang="en-US" sz="2800" dirty="0">
                <a:latin typeface="Arial Rounded MT Bold" panose="020F0704030504030204" pitchFamily="34" charset="0"/>
              </a:rPr>
              <a:t>0.78 (</a:t>
            </a:r>
            <a:r>
              <a:rPr lang="en-US" sz="2800" dirty="0" err="1">
                <a:latin typeface="Arial Rounded MT Bold" panose="020F0704030504030204" pitchFamily="34" charset="0"/>
              </a:rPr>
              <a:t>Sativex</a:t>
            </a:r>
            <a:r>
              <a:rPr lang="en-US" sz="2800" dirty="0">
                <a:latin typeface="Arial Rounded MT Bold" panose="020F0704030504030204" pitchFamily="34" charset="0"/>
              </a:rPr>
              <a:t>) to 1.84 (</a:t>
            </a: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lidocaine 5% plaster</a:t>
            </a:r>
            <a:r>
              <a:rPr lang="en-US" sz="2800" dirty="0">
                <a:latin typeface="Arial Rounded MT Bold" panose="020F0704030504030204" pitchFamily="34" charset="0"/>
              </a:rPr>
              <a:t>). </a:t>
            </a:r>
            <a:r>
              <a:rPr 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sz="2800" dirty="0">
                <a:latin typeface="Arial Rounded MT Bold" panose="020F0704030504030204" pitchFamily="34" charset="0"/>
              </a:rPr>
              <a:t>Relative </a:t>
            </a:r>
            <a:r>
              <a:rPr lang="en-US" sz="2800" dirty="0" smtClean="0">
                <a:latin typeface="Arial Rounded MT Bold" panose="020F0704030504030204" pitchFamily="34" charset="0"/>
              </a:rPr>
              <a:t>risks of</a:t>
            </a:r>
            <a:r>
              <a:rPr lang="en-US" sz="28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50% pain reduction </a:t>
            </a:r>
            <a:r>
              <a:rPr lang="en-US" sz="2800" dirty="0">
                <a:latin typeface="Arial Rounded MT Bold" panose="020F0704030504030204" pitchFamily="34" charset="0"/>
              </a:rPr>
              <a:t>ranged from 0.98 (0.56, 1.52</a:t>
            </a:r>
            <a:r>
              <a:rPr lang="en-US" sz="2800" dirty="0" smtClean="0">
                <a:latin typeface="Arial Rounded MT Bold" panose="020F0704030504030204" pitchFamily="34" charset="0"/>
              </a:rPr>
              <a:t>) (</a:t>
            </a:r>
            <a:r>
              <a:rPr lang="en-US" sz="2800" dirty="0">
                <a:latin typeface="Arial Rounded MT Bold" panose="020F0704030504030204" pitchFamily="34" charset="0"/>
              </a:rPr>
              <a:t>amitriptyline) to 2.25 (1.51, 3.00) (</a:t>
            </a: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alpha-</a:t>
            </a:r>
            <a:r>
              <a:rPr lang="en-US" sz="28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lipoic</a:t>
            </a: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acid</a:t>
            </a:r>
            <a:r>
              <a:rPr lang="en-US" sz="2800" dirty="0">
                <a:latin typeface="Arial Rounded MT Bold" panose="020F0704030504030204" pitchFamily="34" charset="0"/>
              </a:rPr>
              <a:t>). </a:t>
            </a:r>
            <a:r>
              <a:rPr lang="en-US" sz="2800" dirty="0" smtClean="0">
                <a:latin typeface="Arial Rounded MT Bold" panose="020F0704030504030204" pitchFamily="34" charset="0"/>
              </a:rPr>
              <a:t>RR ratio </a:t>
            </a:r>
            <a:r>
              <a:rPr lang="en-US" sz="2800" dirty="0">
                <a:latin typeface="Arial Rounded MT Bold" panose="020F0704030504030204" pitchFamily="34" charset="0"/>
              </a:rPr>
              <a:t>for these treatments was not statistically </a:t>
            </a:r>
            <a:r>
              <a:rPr lang="en-US" sz="2800" dirty="0" smtClean="0">
                <a:latin typeface="Arial Rounded MT Bold" panose="020F0704030504030204" pitchFamily="34" charset="0"/>
              </a:rPr>
              <a:t>different (3.39</a:t>
            </a:r>
            <a:r>
              <a:rPr lang="en-US" sz="2800" dirty="0">
                <a:latin typeface="Arial Rounded MT Bold" panose="020F0704030504030204" pitchFamily="34" charset="0"/>
              </a:rPr>
              <a:t>; [0.88, 3.34]). </a:t>
            </a: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Fluoxetine</a:t>
            </a:r>
            <a:r>
              <a:rPr lang="en-US" sz="2800" dirty="0">
                <a:latin typeface="Arial Rounded MT Bold" panose="020F0704030504030204" pitchFamily="34" charset="0"/>
              </a:rPr>
              <a:t> had the </a:t>
            </a: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lowest risk of </a:t>
            </a:r>
            <a:r>
              <a:rPr lang="en-US" sz="28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adverse events </a:t>
            </a:r>
            <a:r>
              <a:rPr lang="en-US" sz="2800" dirty="0">
                <a:latin typeface="Arial Rounded MT Bold" panose="020F0704030504030204" pitchFamily="34" charset="0"/>
              </a:rPr>
              <a:t>(0.94; [0.62, 1.23]); oxycodone had the </a:t>
            </a:r>
            <a:r>
              <a:rPr lang="en-US" sz="2800" dirty="0" smtClean="0">
                <a:latin typeface="Arial Rounded MT Bold" panose="020F0704030504030204" pitchFamily="34" charset="0"/>
              </a:rPr>
              <a:t>highest (1.55</a:t>
            </a:r>
            <a:r>
              <a:rPr lang="en-US" sz="2800" dirty="0">
                <a:latin typeface="Arial Rounded MT Bold" panose="020F0704030504030204" pitchFamily="34" charset="0"/>
              </a:rPr>
              <a:t>; [1.45, 1.64]).</a:t>
            </a:r>
          </a:p>
        </p:txBody>
      </p:sp>
    </p:spTree>
    <p:extLst>
      <p:ext uri="{BB962C8B-B14F-4D97-AF65-F5344CB8AC3E}">
        <p14:creationId xmlns:p14="http://schemas.microsoft.com/office/powerpoint/2010/main" val="162752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ystematic Review and Meta-Analysis of Pharmacological Therapies for Pain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t="15198" r="33450" b="21762"/>
          <a:stretch/>
        </p:blipFill>
        <p:spPr>
          <a:xfrm>
            <a:off x="173620" y="196769"/>
            <a:ext cx="11227443" cy="665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8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ystematic Review and Meta-Analysis of Pharmacological Therapies for Pain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6" t="21299" r="32943" b="21947"/>
          <a:stretch/>
        </p:blipFill>
        <p:spPr>
          <a:xfrm>
            <a:off x="185194" y="254641"/>
            <a:ext cx="10521388" cy="663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8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ystematic Review and Meta-Analysis of Pharmacological Therapies for Pain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0" t="14645" r="23671" b="23239"/>
          <a:stretch/>
        </p:blipFill>
        <p:spPr>
          <a:xfrm>
            <a:off x="-1" y="18662"/>
            <a:ext cx="12083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0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30" y="304800"/>
            <a:ext cx="12068070" cy="6614858"/>
          </a:xfr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en-US" sz="7300" i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Diabetic painful neuropathy          </a:t>
            </a:r>
            <a:br>
              <a:rPr lang="en-US" sz="7300" i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r>
              <a:rPr lang="en-US" sz="7300" i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           Drug therapy</a:t>
            </a:r>
            <a:r>
              <a:rPr lang="en-US" i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/>
            </a:r>
            <a:br>
              <a:rPr lang="en-US" i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</a:br>
            <a:r>
              <a:rPr lang="en-US" i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/>
            </a:r>
            <a:br>
              <a:rPr lang="en-US" i="1" dirty="0">
                <a:solidFill>
                  <a:srgbClr val="002060"/>
                </a:solidFill>
                <a:latin typeface="Arial Rounded MT Bold" panose="020F0704030504030204" pitchFamily="34" charset="0"/>
              </a:rPr>
            </a:br>
            <a:r>
              <a:rPr lang="en-US" i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/>
            </a:r>
            <a:br>
              <a:rPr lang="en-US" i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</a:br>
            <a:r>
              <a:rPr lang="en-US" dirty="0" smtClean="0">
                <a:latin typeface="Arial Rounded MT Bold" panose="020F0704030504030204" pitchFamily="34" charset="0"/>
              </a:rPr>
              <a:t/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dirty="0">
                <a:latin typeface="Arial Rounded MT Bold" panose="020F0704030504030204" pitchFamily="34" charset="0"/>
              </a:rPr>
              <a:t/>
            </a:r>
            <a:br>
              <a:rPr lang="en-US" dirty="0">
                <a:latin typeface="Arial Rounded MT Bold" panose="020F0704030504030204" pitchFamily="34" charset="0"/>
              </a:rPr>
            </a:br>
            <a:r>
              <a:rPr lang="en-US" dirty="0" smtClean="0">
                <a:latin typeface="Arial Rounded MT Bold" panose="020F0704030504030204" pitchFamily="34" charset="0"/>
              </a:rPr>
              <a:t>                               </a:t>
            </a:r>
            <a:r>
              <a:rPr lang="en-US" sz="3200" dirty="0" smtClean="0">
                <a:latin typeface="Arial Rounded MT Bold" panose="020F0704030504030204" pitchFamily="34" charset="0"/>
              </a:rPr>
              <a:t>S.MOWLAE M.D</a:t>
            </a:r>
            <a:r>
              <a:rPr lang="en-US" dirty="0" smtClean="0">
                <a:latin typeface="Arial Rounded MT Bold" panose="020F0704030504030204" pitchFamily="34" charset="0"/>
              </a:rPr>
              <a:t/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latin typeface="Arial Rounded MT Bold" panose="020F0704030504030204" pitchFamily="34" charset="0"/>
              </a:rPr>
              <a:t>    </a:t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sz="3200" dirty="0">
                <a:latin typeface="Arial Rounded MT Bold" panose="020F0704030504030204" pitchFamily="34" charset="0"/>
              </a:rPr>
              <a:t> </a:t>
            </a:r>
            <a:r>
              <a:rPr lang="en-US" sz="3200" dirty="0" smtClean="0">
                <a:latin typeface="Arial Rounded MT Bold" panose="020F0704030504030204" pitchFamily="34" charset="0"/>
              </a:rPr>
              <a:t>          </a:t>
            </a:r>
            <a:r>
              <a:rPr lang="en-US" sz="3200" dirty="0" err="1" smtClean="0">
                <a:latin typeface="Arial Rounded MT Bold" panose="020F0704030504030204" pitchFamily="34" charset="0"/>
              </a:rPr>
              <a:t>Shahid</a:t>
            </a:r>
            <a:r>
              <a:rPr lang="en-US" sz="3200" dirty="0" smtClean="0">
                <a:latin typeface="Arial Rounded MT Bold" panose="020F0704030504030204" pitchFamily="34" charset="0"/>
              </a:rPr>
              <a:t> </a:t>
            </a:r>
            <a:r>
              <a:rPr lang="en-US" sz="3200" dirty="0" err="1" smtClean="0">
                <a:latin typeface="Arial Rounded MT Bold" panose="020F0704030504030204" pitchFamily="34" charset="0"/>
              </a:rPr>
              <a:t>beheshti</a:t>
            </a:r>
            <a:r>
              <a:rPr lang="en-US" sz="3200" dirty="0" smtClean="0">
                <a:latin typeface="Arial Rounded MT Bold" panose="020F0704030504030204" pitchFamily="34" charset="0"/>
              </a:rPr>
              <a:t> university of medical science 1393</a:t>
            </a:r>
            <a:r>
              <a:rPr lang="en-US" dirty="0" smtClean="0">
                <a:latin typeface="Arial Rounded MT Bold" panose="020F0704030504030204" pitchFamily="34" charset="0"/>
              </a:rPr>
              <a:t/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dirty="0">
                <a:latin typeface="Arial Rounded MT Bold" panose="020F0704030504030204" pitchFamily="34" charset="0"/>
              </a:rPr>
              <a:t/>
            </a:r>
            <a:br>
              <a:rPr lang="en-US" dirty="0">
                <a:latin typeface="Arial Rounded MT Bold" panose="020F0704030504030204" pitchFamily="34" charset="0"/>
              </a:rPr>
            </a:br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39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ystematic Review and Meta-Analysis of Pharmacological Therapies for Pain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4" t="9468" r="24905" b="19913"/>
          <a:stretch/>
        </p:blipFill>
        <p:spPr>
          <a:xfrm>
            <a:off x="115747" y="0"/>
            <a:ext cx="11806177" cy="670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3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95" y="1099595"/>
            <a:ext cx="11806176" cy="4583575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Conclusions</a:t>
            </a:r>
            <a:br>
              <a:rPr lang="en-US" sz="5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r>
              <a:rPr lang="en-US" sz="4000" dirty="0">
                <a:latin typeface="Arial Rounded MT Bold" panose="020F0704030504030204" pitchFamily="34" charset="0"/>
              </a:rPr>
              <a:t/>
            </a:r>
            <a:br>
              <a:rPr lang="en-US" sz="4000" dirty="0">
                <a:latin typeface="Arial Rounded MT Bold" panose="020F0704030504030204" pitchFamily="34" charset="0"/>
              </a:rPr>
            </a:br>
            <a:r>
              <a:rPr lang="en-US" sz="4000" dirty="0" smtClean="0">
                <a:latin typeface="Arial Rounded MT Bold" panose="020F0704030504030204" pitchFamily="34" charset="0"/>
              </a:rPr>
              <a:t>Results </a:t>
            </a:r>
            <a:r>
              <a:rPr lang="en-US" sz="4000" dirty="0">
                <a:latin typeface="Arial Rounded MT Bold" panose="020F0704030504030204" pitchFamily="34" charset="0"/>
              </a:rPr>
              <a:t>revealed relative equivalence </a:t>
            </a:r>
            <a:r>
              <a:rPr lang="en-US" sz="4000" dirty="0" smtClean="0">
                <a:latin typeface="Arial Rounded MT Bold" panose="020F0704030504030204" pitchFamily="34" charset="0"/>
              </a:rPr>
              <a:t>among </a:t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sz="4000" dirty="0">
                <a:latin typeface="Arial Rounded MT Bold" panose="020F0704030504030204" pitchFamily="34" charset="0"/>
              </a:rPr>
              <a:t/>
            </a:r>
            <a:br>
              <a:rPr lang="en-US" sz="4000" dirty="0">
                <a:latin typeface="Arial Rounded MT Bold" panose="020F0704030504030204" pitchFamily="34" charset="0"/>
              </a:rPr>
            </a:br>
            <a:r>
              <a:rPr lang="en-US" sz="4000" dirty="0" smtClean="0">
                <a:latin typeface="Arial Rounded MT Bold" panose="020F0704030504030204" pitchFamily="34" charset="0"/>
              </a:rPr>
              <a:t>many </a:t>
            </a:r>
            <a:r>
              <a:rPr lang="en-US" sz="4000" dirty="0">
                <a:latin typeface="Arial Rounded MT Bold" panose="020F0704030504030204" pitchFamily="34" charset="0"/>
              </a:rPr>
              <a:t>of </a:t>
            </a:r>
            <a:r>
              <a:rPr lang="en-US" sz="4000" dirty="0" smtClean="0">
                <a:latin typeface="Arial Rounded MT Bold" panose="020F0704030504030204" pitchFamily="34" charset="0"/>
              </a:rPr>
              <a:t>the studied </a:t>
            </a:r>
            <a:r>
              <a:rPr lang="en-US" sz="4000" dirty="0">
                <a:latin typeface="Arial Rounded MT Bold" panose="020F0704030504030204" pitchFamily="34" charset="0"/>
              </a:rPr>
              <a:t>interventions having the </a:t>
            </a:r>
            <a:r>
              <a:rPr lang="en-US" sz="4000" dirty="0" smtClean="0">
                <a:latin typeface="Arial Rounded MT Bold" panose="020F0704030504030204" pitchFamily="34" charset="0"/>
              </a:rPr>
              <a:t/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sz="4000" dirty="0">
                <a:latin typeface="Arial Rounded MT Bold" panose="020F0704030504030204" pitchFamily="34" charset="0"/>
              </a:rPr>
              <a:t/>
            </a:r>
            <a:br>
              <a:rPr lang="en-US" sz="4000" dirty="0">
                <a:latin typeface="Arial Rounded MT Bold" panose="020F0704030504030204" pitchFamily="34" charset="0"/>
              </a:rPr>
            </a:br>
            <a:r>
              <a:rPr lang="en-US" sz="4000" dirty="0" smtClean="0">
                <a:latin typeface="Arial Rounded MT Bold" panose="020F0704030504030204" pitchFamily="34" charset="0"/>
              </a:rPr>
              <a:t>largest </a:t>
            </a:r>
            <a:r>
              <a:rPr lang="en-US" sz="4000" dirty="0">
                <a:latin typeface="Arial Rounded MT Bold" panose="020F0704030504030204" pitchFamily="34" charset="0"/>
              </a:rPr>
              <a:t>overall </a:t>
            </a:r>
            <a:r>
              <a:rPr lang="en-US" sz="4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sample </a:t>
            </a:r>
            <a:r>
              <a:rPr lang="en-US" sz="4000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sizes </a:t>
            </a:r>
            <a:r>
              <a:rPr lang="en-US" sz="4000" dirty="0" smtClean="0">
                <a:latin typeface="Arial Rounded MT Bold" panose="020F0704030504030204" pitchFamily="34" charset="0"/>
              </a:rPr>
              <a:t>and </a:t>
            </a:r>
            <a:r>
              <a:rPr lang="en-US" sz="4000" dirty="0">
                <a:latin typeface="Arial Rounded MT Bold" panose="020F0704030504030204" pitchFamily="34" charset="0"/>
              </a:rPr>
              <a:t>highlight the </a:t>
            </a:r>
            <a:r>
              <a:rPr lang="en-US" sz="4000" dirty="0" smtClean="0">
                <a:latin typeface="Arial Rounded MT Bold" panose="020F0704030504030204" pitchFamily="34" charset="0"/>
              </a:rPr>
              <a:t/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sz="4000" dirty="0">
                <a:latin typeface="Arial Rounded MT Bold" panose="020F0704030504030204" pitchFamily="34" charset="0"/>
              </a:rPr>
              <a:t/>
            </a:r>
            <a:br>
              <a:rPr lang="en-US" sz="4000" dirty="0">
                <a:latin typeface="Arial Rounded MT Bold" panose="020F0704030504030204" pitchFamily="34" charset="0"/>
              </a:rPr>
            </a:br>
            <a:r>
              <a:rPr lang="en-US" sz="4000" dirty="0" smtClean="0">
                <a:latin typeface="Arial Rounded MT Bold" panose="020F0704030504030204" pitchFamily="34" charset="0"/>
              </a:rPr>
              <a:t>importance </a:t>
            </a:r>
            <a:r>
              <a:rPr lang="en-US" sz="4000" dirty="0">
                <a:latin typeface="Arial Rounded MT Bold" panose="020F0704030504030204" pitchFamily="34" charset="0"/>
              </a:rPr>
              <a:t>of </a:t>
            </a:r>
            <a:r>
              <a:rPr lang="en-US" sz="4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standardization</a:t>
            </a:r>
            <a:r>
              <a:rPr lang="en-US" sz="4000" dirty="0">
                <a:latin typeface="Arial Rounded MT Bold" panose="020F0704030504030204" pitchFamily="34" charset="0"/>
              </a:rPr>
              <a:t> of </a:t>
            </a:r>
            <a:r>
              <a:rPr lang="en-US" sz="4000" dirty="0" smtClean="0">
                <a:latin typeface="Arial Rounded MT Bold" panose="020F0704030504030204" pitchFamily="34" charset="0"/>
              </a:rPr>
              <a:t>methods to </a:t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sz="4000" dirty="0">
                <a:latin typeface="Arial Rounded MT Bold" panose="020F0704030504030204" pitchFamily="34" charset="0"/>
              </a:rPr>
              <a:t/>
            </a:r>
            <a:br>
              <a:rPr lang="en-US" sz="4000" dirty="0">
                <a:latin typeface="Arial Rounded MT Bold" panose="020F0704030504030204" pitchFamily="34" charset="0"/>
              </a:rPr>
            </a:br>
            <a:r>
              <a:rPr lang="en-US" sz="4000" dirty="0" smtClean="0">
                <a:latin typeface="Arial Rounded MT Bold" panose="020F0704030504030204" pitchFamily="34" charset="0"/>
              </a:rPr>
              <a:t>effectively </a:t>
            </a:r>
            <a:r>
              <a:rPr lang="en-US" sz="4000" dirty="0">
                <a:latin typeface="Arial Rounded MT Bold" panose="020F0704030504030204" pitchFamily="34" charset="0"/>
              </a:rPr>
              <a:t>assess pain.</a:t>
            </a:r>
          </a:p>
        </p:txBody>
      </p:sp>
    </p:spTree>
    <p:extLst>
      <p:ext uri="{BB962C8B-B14F-4D97-AF65-F5344CB8AC3E}">
        <p14:creationId xmlns:p14="http://schemas.microsoft.com/office/powerpoint/2010/main" val="73468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 neuro SR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4" t="13321" r="30298" b="61489"/>
          <a:stretch/>
        </p:blipFill>
        <p:spPr>
          <a:xfrm>
            <a:off x="95075" y="125834"/>
            <a:ext cx="12028745" cy="46055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075" y="2661056"/>
            <a:ext cx="11933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Syntax-Roman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7789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Data Synthesis: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56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 randomized, controlled trials involving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12 632 patients 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evaluated 27 pharmacologic interventions. Approximately one half of these studies had high or unclear risk of bias.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Nine head-to-head 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trials showed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greater pain reduction </a:t>
            </a:r>
            <a:r>
              <a:rPr lang="en-US" sz="2400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associated with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serotonin–norepinephrine reuptake inhibitors (SNRIs) </a:t>
            </a:r>
            <a:r>
              <a:rPr lang="en-US" sz="2400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than anticonvulsants</a:t>
            </a:r>
            <a:r>
              <a:rPr lang="en-US" sz="24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(standardized 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mean difference [SMD], 0.34 [95% credible interval {</a:t>
            </a:r>
            <a:r>
              <a:rPr lang="en-US" sz="2400" dirty="0" err="1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CrI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}, </a:t>
            </a:r>
            <a:r>
              <a:rPr lang="en-US" sz="24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 0.63 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to 0.05])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and with tricyclic antidepressants (TCAs) than topical capsaicin 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0.075%. </a:t>
            </a:r>
            <a:b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</a:br>
            <a:r>
              <a:rPr lang="en-US" sz="2700" dirty="0" smtClean="0">
                <a:solidFill>
                  <a:srgbClr val="7030A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/>
            </a:r>
            <a:br>
              <a:rPr lang="en-US" sz="2700" dirty="0" smtClean="0">
                <a:solidFill>
                  <a:srgbClr val="7030A0"/>
                </a:solidFill>
                <a:latin typeface="Arial Rounded MT Bold" panose="020F0704030504030204" pitchFamily="34" charset="0"/>
                <a:ea typeface="+mn-ea"/>
                <a:cs typeface="+mn-cs"/>
              </a:rPr>
            </a:br>
            <a:r>
              <a:rPr lang="en-US" sz="2700" dirty="0" smtClean="0">
                <a:solidFill>
                  <a:srgbClr val="7030A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Network </a:t>
            </a:r>
            <a:r>
              <a:rPr lang="en-US" sz="2700" dirty="0">
                <a:solidFill>
                  <a:srgbClr val="7030A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meta-analysis 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showed that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SNRIs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 (SMD, 1.36 [</a:t>
            </a:r>
            <a:r>
              <a:rPr lang="en-US" sz="2400" dirty="0" err="1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CrI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, 1.77 to 0.95]),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topical capsaicin 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(SMD, 0.91 [</a:t>
            </a:r>
            <a:r>
              <a:rPr lang="en-US" sz="2400" dirty="0" err="1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CrI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, 1.18 to 0.08]),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TCAs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 (SMD, 0.78 [</a:t>
            </a:r>
            <a:r>
              <a:rPr lang="en-US" sz="2400" dirty="0" err="1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CrI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, 1.24 to 0.33]), and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anticonvulsants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 (SMD, 0.67 [</a:t>
            </a:r>
            <a:r>
              <a:rPr lang="en-US" sz="2400" dirty="0" err="1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CrI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, 0.97 to 0.37]) were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better than placebo 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for short-term pain control. Specifically, carbamazepine (SMD, 1.57 [</a:t>
            </a:r>
            <a:r>
              <a:rPr lang="en-US" sz="2400" dirty="0" err="1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CrI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, 2.83 to 0.31]), venlafaxine (SMD, 1.53 [</a:t>
            </a:r>
            <a:r>
              <a:rPr lang="en-US" sz="2400" dirty="0" err="1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CrI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, 2.41 to 0.65]), duloxetine (SMD, 1.33 [</a:t>
            </a:r>
            <a:r>
              <a:rPr lang="en-US" sz="2400" dirty="0" err="1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CrI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, 1.82 to 0.86]), and amitriptyline (SMD, 0.72 [</a:t>
            </a:r>
            <a:r>
              <a:rPr lang="en-US" sz="2400" dirty="0" err="1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CrI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, 1.35 to 0.08]) were more effective than placebo. </a:t>
            </a:r>
            <a:r>
              <a:rPr lang="en-US" sz="24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/>
            </a:r>
            <a:br>
              <a:rPr lang="en-US" sz="24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</a:b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</a:br>
            <a:r>
              <a:rPr lang="en-US" sz="2400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Adverse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effects 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included </a:t>
            </a:r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somnolence and dizziness 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with TCAs, SNRIs, and anticonvulsants;</a:t>
            </a:r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xerostomia</a:t>
            </a:r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with TCAs; </a:t>
            </a:r>
            <a:r>
              <a:rPr lang="en-US" sz="2400" dirty="0" smtClean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and </a:t>
            </a:r>
            <a:r>
              <a:rPr lang="en-US" sz="2400" dirty="0" smtClean="0">
                <a:solidFill>
                  <a:srgbClr val="0070C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peripheral </a:t>
            </a:r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edema 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and burning sensation with </a:t>
            </a:r>
            <a:r>
              <a:rPr lang="en-US" sz="2400" dirty="0" err="1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pregabalin</a:t>
            </a:r>
            <a:r>
              <a:rPr lang="en-US" sz="2400" dirty="0">
                <a:solidFill>
                  <a:prstClr val="black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 and capsaicin.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80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 neuro SR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6" t="14259" r="31055" b="25179"/>
          <a:stretch/>
        </p:blipFill>
        <p:spPr>
          <a:xfrm>
            <a:off x="1375794" y="0"/>
            <a:ext cx="9303391" cy="646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 neuro SR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7" t="9837" r="36629" b="29466"/>
          <a:stretch/>
        </p:blipFill>
        <p:spPr>
          <a:xfrm>
            <a:off x="0" y="117446"/>
            <a:ext cx="7294532" cy="646791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Picture 2" descr="Dia neuro SR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0" t="17610" r="59267" b="31878"/>
          <a:stretch/>
        </p:blipFill>
        <p:spPr>
          <a:xfrm>
            <a:off x="7550090" y="1036040"/>
            <a:ext cx="4554223" cy="570031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942664" y="3003258"/>
            <a:ext cx="419450" cy="4362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018165" y="4949505"/>
            <a:ext cx="343949" cy="3607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0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 neuro SR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t="14928" r="35940" b="28261"/>
          <a:stretch/>
        </p:blipFill>
        <p:spPr>
          <a:xfrm>
            <a:off x="0" y="125835"/>
            <a:ext cx="11786532" cy="719063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149292" y="2197916"/>
            <a:ext cx="1015068" cy="3271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9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 neuro SR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1" t="11848" r="36904" b="47689"/>
          <a:stretch/>
        </p:blipFill>
        <p:spPr>
          <a:xfrm>
            <a:off x="1585517" y="161234"/>
            <a:ext cx="9555062" cy="669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8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24" y="365125"/>
            <a:ext cx="11954312" cy="6287345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In 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conclusion</a:t>
            </a:r>
            <a:r>
              <a:rPr lang="en-US" dirty="0">
                <a:latin typeface="Arial Rounded MT Bold" panose="020F0704030504030204" pitchFamily="34" charset="0"/>
              </a:rPr>
              <a:t>, several analgesics from different </a:t>
            </a:r>
            <a:r>
              <a:rPr lang="en-US" dirty="0" smtClean="0">
                <a:latin typeface="Arial Rounded MT Bold" panose="020F0704030504030204" pitchFamily="34" charset="0"/>
              </a:rPr>
              <a:t>pharmacologic classes </a:t>
            </a:r>
            <a:r>
              <a:rPr lang="en-US" dirty="0">
                <a:latin typeface="Arial Rounded MT Bold" panose="020F0704030504030204" pitchFamily="34" charset="0"/>
              </a:rPr>
              <a:t>seem to be effective for the </a:t>
            </a:r>
            <a:r>
              <a:rPr lang="en-US" dirty="0" smtClean="0">
                <a:latin typeface="Arial Rounded MT Bold" panose="020F0704030504030204" pitchFamily="34" charset="0"/>
              </a:rPr>
              <a:t>short-term management </a:t>
            </a:r>
            <a:r>
              <a:rPr lang="en-US" dirty="0">
                <a:latin typeface="Arial Rounded MT Bold" panose="020F0704030504030204" pitchFamily="34" charset="0"/>
              </a:rPr>
              <a:t>of painful diabetic neuropathy. </a:t>
            </a:r>
            <a:r>
              <a:rPr lang="en-US" dirty="0" smtClean="0">
                <a:latin typeface="Arial Rounded MT Bold" panose="020F0704030504030204" pitchFamily="34" charset="0"/>
              </a:rPr>
              <a:t/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dirty="0" smtClean="0">
                <a:latin typeface="Arial Rounded MT Bold" panose="020F0704030504030204" pitchFamily="34" charset="0"/>
              </a:rPr>
              <a:t/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dirty="0" smtClean="0">
                <a:latin typeface="Arial Rounded MT Bold" panose="020F0704030504030204" pitchFamily="34" charset="0"/>
              </a:rPr>
              <a:t>The comparative effectiveness </a:t>
            </a:r>
            <a:r>
              <a:rPr lang="en-US" dirty="0">
                <a:latin typeface="Arial Rounded MT Bold" panose="020F0704030504030204" pitchFamily="34" charset="0"/>
              </a:rPr>
              <a:t>of these agents warrants limited </a:t>
            </a:r>
            <a:r>
              <a:rPr lang="en-US" dirty="0" smtClean="0">
                <a:latin typeface="Arial Rounded MT Bold" panose="020F0704030504030204" pitchFamily="34" charset="0"/>
              </a:rPr>
              <a:t>confidence because </a:t>
            </a:r>
            <a:r>
              <a:rPr lang="en-US" dirty="0">
                <a:latin typeface="Arial Rounded MT Bold" panose="020F0704030504030204" pitchFamily="34" charset="0"/>
              </a:rPr>
              <a:t>of the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few head-to-head RCTs of </a:t>
            </a:r>
            <a:r>
              <a:rPr lang="en-US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adequate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duration 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and at low risk of bias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87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om guideline to patient  a review of recent recommendations for pharmacotherapy of painful diabetic neuropathy6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t="16403" r="23142" b="37774"/>
          <a:stretch/>
        </p:blipFill>
        <p:spPr>
          <a:xfrm>
            <a:off x="0" y="897621"/>
            <a:ext cx="12144957" cy="577162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8151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FDA</a:t>
            </a:r>
            <a:r>
              <a:rPr lang="en-US" sz="3200" dirty="0" smtClean="0">
                <a:latin typeface="Arial Rounded MT Bold" panose="020F0704030504030204" pitchFamily="34" charset="0"/>
              </a:rPr>
              <a:t> approved </a:t>
            </a:r>
            <a:r>
              <a:rPr lang="en-US" sz="3200" dirty="0" err="1" smtClean="0">
                <a:latin typeface="Arial Rounded MT Bold" panose="020F0704030504030204" pitchFamily="34" charset="0"/>
              </a:rPr>
              <a:t>pregabalin</a:t>
            </a:r>
            <a:r>
              <a:rPr lang="en-US" sz="3200" dirty="0" smtClean="0">
                <a:latin typeface="Arial Rounded MT Bold" panose="020F0704030504030204" pitchFamily="34" charset="0"/>
              </a:rPr>
              <a:t>/duloxetine &amp; </a:t>
            </a:r>
            <a:r>
              <a:rPr lang="en-US" sz="3200" dirty="0" err="1" smtClean="0">
                <a:latin typeface="Arial Rounded MT Bold" panose="020F0704030504030204" pitchFamily="34" charset="0"/>
              </a:rPr>
              <a:t>tapentadol</a:t>
            </a:r>
            <a:r>
              <a:rPr lang="en-US" sz="3200" dirty="0" smtClean="0">
                <a:latin typeface="Arial Rounded MT Bold" panose="020F0704030504030204" pitchFamily="34" charset="0"/>
              </a:rPr>
              <a:t> for painful DPN</a:t>
            </a:r>
            <a:r>
              <a:rPr lang="en-US" dirty="0" smtClean="0">
                <a:latin typeface="Arial Rounded MT Bold" panose="020F0704030504030204" pitchFamily="34" charset="0"/>
              </a:rPr>
              <a:t>.</a:t>
            </a:r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25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04" y="365125"/>
            <a:ext cx="11051796" cy="639741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en-US" sz="5400" b="1" i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Agenda</a:t>
            </a:r>
            <a:r>
              <a:rPr lang="en-US" sz="5400" b="1" i="1" dirty="0" smtClean="0">
                <a:latin typeface="Arial Rounded MT Bold" panose="020F0704030504030204" pitchFamily="34" charset="0"/>
              </a:rPr>
              <a:t/>
            </a:r>
            <a:br>
              <a:rPr lang="en-US" sz="5400" b="1" i="1" dirty="0" smtClean="0">
                <a:latin typeface="Arial Rounded MT Bold" panose="020F0704030504030204" pitchFamily="34" charset="0"/>
              </a:rPr>
            </a:br>
            <a:r>
              <a:rPr lang="en-US" sz="5400" b="1" i="1" dirty="0" smtClean="0">
                <a:latin typeface="Arial Rounded MT Bold" panose="020F0704030504030204" pitchFamily="34" charset="0"/>
              </a:rPr>
              <a:t/>
            </a:r>
            <a:br>
              <a:rPr lang="en-US" sz="5400" b="1" i="1" dirty="0" smtClean="0">
                <a:latin typeface="Arial Rounded MT Bold" panose="020F0704030504030204" pitchFamily="34" charset="0"/>
              </a:rPr>
            </a:br>
            <a:r>
              <a:rPr lang="en-US" b="1" dirty="0" smtClean="0">
                <a:latin typeface="Arial Rounded MT Bold" panose="020F0704030504030204" pitchFamily="34" charset="0"/>
              </a:rPr>
              <a:t>Introduction</a:t>
            </a:r>
            <a:br>
              <a:rPr lang="en-US" b="1" dirty="0" smtClean="0">
                <a:latin typeface="Arial Rounded MT Bold" panose="020F0704030504030204" pitchFamily="34" charset="0"/>
              </a:rPr>
            </a:br>
            <a:r>
              <a:rPr lang="en-US" b="1" dirty="0" smtClean="0">
                <a:latin typeface="Arial Rounded MT Bold" panose="020F0704030504030204" pitchFamily="34" charset="0"/>
              </a:rPr>
              <a:t/>
            </a:r>
            <a:br>
              <a:rPr lang="en-US" b="1" dirty="0" smtClean="0">
                <a:latin typeface="Arial Rounded MT Bold" panose="020F0704030504030204" pitchFamily="34" charset="0"/>
              </a:rPr>
            </a:br>
            <a:r>
              <a:rPr lang="en-US" b="1" dirty="0" smtClean="0">
                <a:latin typeface="Arial Rounded MT Bold" panose="020F0704030504030204" pitchFamily="34" charset="0"/>
              </a:rPr>
              <a:t>Review of studies</a:t>
            </a:r>
            <a:br>
              <a:rPr lang="en-US" b="1" dirty="0" smtClean="0">
                <a:latin typeface="Arial Rounded MT Bold" panose="020F0704030504030204" pitchFamily="34" charset="0"/>
              </a:rPr>
            </a:br>
            <a:r>
              <a:rPr lang="en-US" b="1" dirty="0" smtClean="0">
                <a:latin typeface="Arial Rounded MT Bold" panose="020F0704030504030204" pitchFamily="34" charset="0"/>
              </a:rPr>
              <a:t/>
            </a:r>
            <a:br>
              <a:rPr lang="en-US" b="1" dirty="0" smtClean="0">
                <a:latin typeface="Arial Rounded MT Bold" panose="020F0704030504030204" pitchFamily="34" charset="0"/>
              </a:rPr>
            </a:br>
            <a:r>
              <a:rPr lang="en-US" b="1" dirty="0" smtClean="0">
                <a:latin typeface="Arial Rounded MT Bold" panose="020F0704030504030204" pitchFamily="34" charset="0"/>
              </a:rPr>
              <a:t>Review of </a:t>
            </a:r>
            <a:r>
              <a:rPr lang="en-US" b="1" dirty="0" err="1" smtClean="0">
                <a:latin typeface="Arial Rounded MT Bold" panose="020F0704030504030204" pitchFamily="34" charset="0"/>
              </a:rPr>
              <a:t>algorithems</a:t>
            </a:r>
            <a:r>
              <a:rPr lang="en-US" b="1" dirty="0" smtClean="0">
                <a:latin typeface="Arial Rounded MT Bold" panose="020F0704030504030204" pitchFamily="34" charset="0"/>
              </a:rPr>
              <a:t/>
            </a:r>
            <a:br>
              <a:rPr lang="en-US" b="1" dirty="0" smtClean="0">
                <a:latin typeface="Arial Rounded MT Bold" panose="020F0704030504030204" pitchFamily="34" charset="0"/>
              </a:rPr>
            </a:br>
            <a:r>
              <a:rPr lang="en-US" b="1" dirty="0" smtClean="0">
                <a:latin typeface="Arial Rounded MT Bold" panose="020F0704030504030204" pitchFamily="34" charset="0"/>
              </a:rPr>
              <a:t/>
            </a:r>
            <a:br>
              <a:rPr lang="en-US" b="1" dirty="0" smtClean="0">
                <a:latin typeface="Arial Rounded MT Bold" panose="020F0704030504030204" pitchFamily="34" charset="0"/>
              </a:rPr>
            </a:br>
            <a:r>
              <a:rPr lang="en-US" b="1" dirty="0" smtClean="0">
                <a:latin typeface="Arial Rounded MT Bold" panose="020F0704030504030204" pitchFamily="34" charset="0"/>
              </a:rPr>
              <a:t>Conclusion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3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966" y="717463"/>
            <a:ext cx="12013034" cy="406426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7030A0"/>
                </a:solidFill>
                <a:latin typeface="Arial Rounded MT Bold" panose="020F0704030504030204" pitchFamily="34" charset="0"/>
              </a:rPr>
              <a:t>What is /are the first</a:t>
            </a:r>
            <a:br>
              <a:rPr lang="en-US" sz="6600" dirty="0" smtClean="0">
                <a:solidFill>
                  <a:srgbClr val="7030A0"/>
                </a:solidFill>
                <a:latin typeface="Arial Rounded MT Bold" panose="020F0704030504030204" pitchFamily="34" charset="0"/>
              </a:rPr>
            </a:br>
            <a:r>
              <a:rPr lang="en-US" sz="6600" dirty="0" smtClean="0">
                <a:solidFill>
                  <a:srgbClr val="7030A0"/>
                </a:solidFill>
                <a:latin typeface="Arial Rounded MT Bold" panose="020F0704030504030204" pitchFamily="34" charset="0"/>
              </a:rPr>
              <a:t/>
            </a:r>
            <a:br>
              <a:rPr lang="en-US" sz="6600" dirty="0" smtClean="0">
                <a:solidFill>
                  <a:srgbClr val="7030A0"/>
                </a:solidFill>
                <a:latin typeface="Arial Rounded MT Bold" panose="020F0704030504030204" pitchFamily="34" charset="0"/>
              </a:rPr>
            </a:br>
            <a:r>
              <a:rPr lang="en-US" sz="6600" dirty="0" smtClean="0">
                <a:solidFill>
                  <a:srgbClr val="7030A0"/>
                </a:solidFill>
                <a:latin typeface="Arial Rounded MT Bold" panose="020F0704030504030204" pitchFamily="34" charset="0"/>
              </a:rPr>
              <a:t>choice(s) &amp; ideal algorithm?</a:t>
            </a:r>
            <a:endParaRPr lang="en-US" sz="660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71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4138" y="1"/>
            <a:ext cx="12107862" cy="6686026"/>
          </a:xfrm>
        </p:spPr>
        <p:txBody>
          <a:bodyPr>
            <a:normAutofit fontScale="90000"/>
          </a:bodyPr>
          <a:lstStyle/>
          <a:p>
            <a:r>
              <a:rPr lang="fa-IR" sz="3200" dirty="0" smtClean="0">
                <a:latin typeface="AGaramond-Regular"/>
              </a:rPr>
              <a:t> </a:t>
            </a:r>
            <a:r>
              <a:rPr lang="en-US" sz="4000" dirty="0" smtClean="0">
                <a:latin typeface="Arial Rounded MT Bold" panose="020F0704030504030204" pitchFamily="34" charset="0"/>
              </a:rPr>
              <a:t>Current </a:t>
            </a:r>
            <a:r>
              <a:rPr lang="en-US" sz="4000" dirty="0">
                <a:latin typeface="Arial Rounded MT Bold" panose="020F0704030504030204" pitchFamily="34" charset="0"/>
              </a:rPr>
              <a:t>evidence suggests that </a:t>
            </a:r>
            <a:r>
              <a:rPr lang="en-US" sz="4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anticonvulsants,</a:t>
            </a:r>
            <a:r>
              <a:rPr lang="fa-IR" sz="4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SNRIs, TCAs</a:t>
            </a: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, and </a:t>
            </a:r>
            <a:r>
              <a:rPr lang="en-US" sz="4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topical</a:t>
            </a:r>
            <a:r>
              <a:rPr lang="fa-IR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capsaicin </a:t>
            </a: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are probably </a:t>
            </a:r>
            <a:r>
              <a:rPr lang="en-US" sz="4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similarly effective  </a:t>
            </a:r>
            <a:r>
              <a:rPr lang="en-US" sz="4000" dirty="0" smtClean="0">
                <a:latin typeface="Arial Rounded MT Bold" panose="020F0704030504030204" pitchFamily="34" charset="0"/>
              </a:rPr>
              <a:t>for </a:t>
            </a:r>
            <a:r>
              <a:rPr lang="en-US" sz="4000" dirty="0">
                <a:latin typeface="Arial Rounded MT Bold" panose="020F0704030504030204" pitchFamily="34" charset="0"/>
              </a:rPr>
              <a:t>the treatment of painful diabetic </a:t>
            </a:r>
            <a:r>
              <a:rPr lang="en-US" sz="4000" dirty="0" smtClean="0">
                <a:latin typeface="Arial Rounded MT Bold" panose="020F0704030504030204" pitchFamily="34" charset="0"/>
              </a:rPr>
              <a:t>neuropathy.</a:t>
            </a:r>
            <a:r>
              <a:rPr lang="fa-IR" sz="4000" dirty="0" smtClean="0">
                <a:latin typeface="Arial Rounded MT Bold" panose="020F0704030504030204" pitchFamily="34" charset="0"/>
              </a:rPr>
              <a:t> </a:t>
            </a:r>
            <a:r>
              <a:rPr lang="en-US" sz="4000" dirty="0">
                <a:latin typeface="Arial Rounded MT Bold" panose="020F0704030504030204" pitchFamily="34" charset="0"/>
              </a:rPr>
              <a:t/>
            </a:r>
            <a:br>
              <a:rPr lang="en-US" sz="4000" dirty="0">
                <a:latin typeface="Arial Rounded MT Bold" panose="020F0704030504030204" pitchFamily="34" charset="0"/>
              </a:rPr>
            </a:br>
            <a:r>
              <a:rPr lang="en-US" sz="4000" dirty="0" smtClean="0">
                <a:latin typeface="Arial Rounded MT Bold" panose="020F0704030504030204" pitchFamily="34" charset="0"/>
              </a:rPr>
              <a:t/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sz="4000" dirty="0" smtClean="0">
                <a:latin typeface="Arial Rounded MT Bold" panose="020F0704030504030204" pitchFamily="34" charset="0"/>
              </a:rPr>
              <a:t>Given </a:t>
            </a:r>
            <a:r>
              <a:rPr lang="en-US" sz="4000" dirty="0">
                <a:latin typeface="Arial Rounded MT Bold" panose="020F0704030504030204" pitchFamily="34" charset="0"/>
              </a:rPr>
              <a:t>the lack of </a:t>
            </a:r>
            <a:r>
              <a:rPr lang="en-US" sz="4000" dirty="0" smtClean="0">
                <a:latin typeface="Arial Rounded MT Bold" panose="020F0704030504030204" pitchFamily="34" charset="0"/>
              </a:rPr>
              <a:t>direct drug-to drug comparisons the </a:t>
            </a:r>
            <a:r>
              <a:rPr lang="en-US" sz="4000" dirty="0">
                <a:latin typeface="Arial Rounded MT Bold" panose="020F0704030504030204" pitchFamily="34" charset="0"/>
              </a:rPr>
              <a:t>most  </a:t>
            </a:r>
            <a:r>
              <a:rPr lang="en-US" sz="4000" dirty="0" smtClean="0">
                <a:latin typeface="Arial Rounded MT Bold" panose="020F0704030504030204" pitchFamily="34" charset="0"/>
              </a:rPr>
              <a:t>important </a:t>
            </a:r>
            <a:r>
              <a:rPr lang="en-US" sz="4000" dirty="0">
                <a:latin typeface="Arial Rounded MT Bold" panose="020F0704030504030204" pitchFamily="34" charset="0"/>
              </a:rPr>
              <a:t>factors to consider when </a:t>
            </a:r>
            <a:r>
              <a:rPr lang="en-US" sz="4000" dirty="0" smtClean="0">
                <a:latin typeface="Arial Rounded MT Bold" panose="020F0704030504030204" pitchFamily="34" charset="0"/>
              </a:rPr>
              <a:t>choosing among </a:t>
            </a:r>
            <a:r>
              <a:rPr lang="en-US" sz="4000" dirty="0">
                <a:latin typeface="Arial Rounded MT Bold" panose="020F0704030504030204" pitchFamily="34" charset="0"/>
              </a:rPr>
              <a:t>these </a:t>
            </a:r>
            <a:r>
              <a:rPr lang="en-US" sz="4000" dirty="0" smtClean="0">
                <a:latin typeface="Arial Rounded MT Bold" panose="020F0704030504030204" pitchFamily="34" charset="0"/>
              </a:rPr>
              <a:t>interventions </a:t>
            </a:r>
            <a:r>
              <a:rPr lang="en-US" sz="4000" dirty="0">
                <a:latin typeface="Arial Rounded MT Bold" panose="020F0704030504030204" pitchFamily="34" charset="0"/>
              </a:rPr>
              <a:t>are </a:t>
            </a: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cost, comorbid </a:t>
            </a:r>
            <a:r>
              <a:rPr lang="en-US" sz="4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conditions, </a:t>
            </a:r>
            <a:r>
              <a:rPr lang="en-US" sz="4000" dirty="0" smtClean="0">
                <a:latin typeface="Arial Rounded MT Bold" panose="020F0704030504030204" pitchFamily="34" charset="0"/>
              </a:rPr>
              <a:t>and </a:t>
            </a:r>
            <a:r>
              <a:rPr lang="en-US" sz="4000" dirty="0">
                <a:latin typeface="Arial Rounded MT Bold" panose="020F0704030504030204" pitchFamily="34" charset="0"/>
              </a:rPr>
              <a:t>potential </a:t>
            </a: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adverse </a:t>
            </a:r>
            <a:r>
              <a:rPr lang="en-US" sz="4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effects</a:t>
            </a:r>
            <a:r>
              <a:rPr lang="en-US" sz="4000" dirty="0" smtClean="0">
                <a:latin typeface="AGaramond-Regular"/>
              </a:rPr>
              <a:t>.</a:t>
            </a:r>
            <a:br>
              <a:rPr lang="en-US" sz="4000" dirty="0" smtClean="0">
                <a:latin typeface="AGaramond-Regular"/>
              </a:rPr>
            </a:br>
            <a:r>
              <a:rPr lang="en-US" sz="4000" dirty="0" smtClean="0">
                <a:latin typeface="AGaramond-Regular"/>
              </a:rPr>
              <a:t/>
            </a:r>
            <a:br>
              <a:rPr lang="en-US" sz="4000" dirty="0" smtClean="0">
                <a:latin typeface="AGaramond-Regular"/>
              </a:rPr>
            </a:br>
            <a:r>
              <a:rPr lang="en-US" sz="4000" dirty="0" err="1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Pregabalin</a:t>
            </a:r>
            <a:r>
              <a:rPr lang="en-US" sz="4000" dirty="0" smtClean="0">
                <a:latin typeface="Arial Rounded MT Bold" panose="020F0704030504030204" pitchFamily="34" charset="0"/>
              </a:rPr>
              <a:t> most expensive followed by </a:t>
            </a:r>
            <a:r>
              <a:rPr lang="en-US" sz="4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duloxetine</a:t>
            </a:r>
            <a:r>
              <a:rPr lang="en-US" sz="4000" dirty="0" smtClean="0">
                <a:latin typeface="Arial Rounded MT Bold" panose="020F0704030504030204" pitchFamily="34" charset="0"/>
              </a:rPr>
              <a:t> in USA</a:t>
            </a:r>
            <a:r>
              <a:rPr lang="en-US" sz="3200" dirty="0" smtClean="0">
                <a:latin typeface="AGaramond-Regular"/>
              </a:rPr>
              <a:t/>
            </a:r>
            <a:br>
              <a:rPr lang="en-US" sz="3200" dirty="0" smtClean="0">
                <a:latin typeface="AGaramond-Regular"/>
              </a:rPr>
            </a:b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83889" y="4410349"/>
            <a:ext cx="119962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Garamond-Regular"/>
              </a:rPr>
              <a:t>s</a:t>
            </a:r>
            <a:r>
              <a:rPr lang="en-US" sz="1000" dirty="0">
                <a:latin typeface="AGaramond-Regular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41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4"/>
            <a:ext cx="12192000" cy="6667047"/>
          </a:xfrm>
        </p:spPr>
        <p:txBody>
          <a:bodyPr>
            <a:normAutofit fontScale="90000"/>
          </a:bodyPr>
          <a:lstStyle/>
          <a:p>
            <a:r>
              <a:rPr lang="en-US" sz="4900" dirty="0" smtClean="0">
                <a:latin typeface="Arial Rounded MT Bold" panose="020F0704030504030204" pitchFamily="34" charset="0"/>
              </a:rPr>
              <a:t>Pregabalin:</a:t>
            </a:r>
            <a:r>
              <a:rPr lang="en-US" sz="49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189.98</a:t>
            </a:r>
            <a:r>
              <a:rPr lang="en-US" sz="4900" dirty="0" smtClean="0">
                <a:latin typeface="Arial Rounded MT Bold" panose="020F0704030504030204" pitchFamily="34" charset="0"/>
              </a:rPr>
              <a:t> S/m---186000 RL/m</a:t>
            </a:r>
            <a:br>
              <a:rPr lang="en-US" sz="4900" dirty="0" smtClean="0">
                <a:latin typeface="Arial Rounded MT Bold" panose="020F0704030504030204" pitchFamily="34" charset="0"/>
              </a:rPr>
            </a:br>
            <a:r>
              <a:rPr lang="en-US" sz="4900" dirty="0" smtClean="0">
                <a:latin typeface="Arial Rounded MT Bold" panose="020F0704030504030204" pitchFamily="34" charset="0"/>
              </a:rPr>
              <a:t/>
            </a:r>
            <a:br>
              <a:rPr lang="en-US" sz="4900" dirty="0" smtClean="0">
                <a:latin typeface="Arial Rounded MT Bold" panose="020F0704030504030204" pitchFamily="34" charset="0"/>
              </a:rPr>
            </a:br>
            <a:r>
              <a:rPr lang="en-US" sz="4900" dirty="0" smtClean="0">
                <a:latin typeface="Arial Rounded MT Bold" panose="020F0704030504030204" pitchFamily="34" charset="0"/>
              </a:rPr>
              <a:t>Duloxetine:</a:t>
            </a:r>
            <a:r>
              <a:rPr lang="en-US" sz="49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170.99</a:t>
            </a:r>
            <a:r>
              <a:rPr lang="en-US" sz="4900" dirty="0" smtClean="0">
                <a:latin typeface="Arial Rounded MT Bold" panose="020F0704030504030204" pitchFamily="34" charset="0"/>
              </a:rPr>
              <a:t> S/m---</a:t>
            </a:r>
            <a:r>
              <a:rPr lang="en-US" sz="49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600000</a:t>
            </a:r>
            <a:r>
              <a:rPr lang="en-US" sz="4900" dirty="0" smtClean="0">
                <a:latin typeface="Arial Rounded MT Bold" panose="020F0704030504030204" pitchFamily="34" charset="0"/>
              </a:rPr>
              <a:t> RL/m</a:t>
            </a:r>
            <a:br>
              <a:rPr lang="en-US" sz="4900" dirty="0" smtClean="0">
                <a:latin typeface="Arial Rounded MT Bold" panose="020F0704030504030204" pitchFamily="34" charset="0"/>
              </a:rPr>
            </a:br>
            <a:r>
              <a:rPr lang="en-US" sz="4900" dirty="0" smtClean="0">
                <a:latin typeface="Arial Rounded MT Bold" panose="020F0704030504030204" pitchFamily="34" charset="0"/>
              </a:rPr>
              <a:t/>
            </a:r>
            <a:br>
              <a:rPr lang="en-US" sz="4900" dirty="0" smtClean="0">
                <a:latin typeface="Arial Rounded MT Bold" panose="020F0704030504030204" pitchFamily="34" charset="0"/>
              </a:rPr>
            </a:br>
            <a:r>
              <a:rPr lang="en-US" sz="4900" dirty="0" smtClean="0">
                <a:latin typeface="Arial Rounded MT Bold" panose="020F0704030504030204" pitchFamily="34" charset="0"/>
              </a:rPr>
              <a:t>Venlafaxine:119.98S/m---66000     RL/m</a:t>
            </a:r>
            <a:br>
              <a:rPr lang="en-US" sz="4900" dirty="0" smtClean="0">
                <a:latin typeface="Arial Rounded MT Bold" panose="020F0704030504030204" pitchFamily="34" charset="0"/>
              </a:rPr>
            </a:br>
            <a:r>
              <a:rPr lang="en-US" sz="4900" dirty="0" smtClean="0">
                <a:latin typeface="Arial Rounded MT Bold" panose="020F0704030504030204" pitchFamily="34" charset="0"/>
              </a:rPr>
              <a:t/>
            </a:r>
            <a:br>
              <a:rPr lang="en-US" sz="4900" dirty="0" smtClean="0">
                <a:latin typeface="Arial Rounded MT Bold" panose="020F0704030504030204" pitchFamily="34" charset="0"/>
              </a:rPr>
            </a:br>
            <a:r>
              <a:rPr lang="en-US" sz="4900" dirty="0" smtClean="0">
                <a:latin typeface="Arial Rounded MT Bold" panose="020F0704030504030204" pitchFamily="34" charset="0"/>
              </a:rPr>
              <a:t>Gabapentin:18.99  S/m---</a:t>
            </a:r>
            <a:r>
              <a:rPr lang="en-US" sz="49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342000</a:t>
            </a:r>
            <a:r>
              <a:rPr lang="en-US" sz="4900" dirty="0" smtClean="0">
                <a:latin typeface="Arial Rounded MT Bold" panose="020F0704030504030204" pitchFamily="34" charset="0"/>
              </a:rPr>
              <a:t> RL/m</a:t>
            </a:r>
            <a:br>
              <a:rPr lang="en-US" sz="4900" dirty="0" smtClean="0">
                <a:latin typeface="Arial Rounded MT Bold" panose="020F0704030504030204" pitchFamily="34" charset="0"/>
              </a:rPr>
            </a:br>
            <a:r>
              <a:rPr lang="en-US" sz="4900" dirty="0" smtClean="0">
                <a:latin typeface="Arial Rounded MT Bold" panose="020F0704030504030204" pitchFamily="34" charset="0"/>
              </a:rPr>
              <a:t/>
            </a:r>
            <a:br>
              <a:rPr lang="en-US" sz="4900" dirty="0" smtClean="0">
                <a:latin typeface="Arial Rounded MT Bold" panose="020F0704030504030204" pitchFamily="34" charset="0"/>
              </a:rPr>
            </a:br>
            <a:r>
              <a:rPr lang="en-US" sz="4900" dirty="0" smtClean="0">
                <a:latin typeface="Arial Rounded MT Bold" panose="020F0704030504030204" pitchFamily="34" charset="0"/>
              </a:rPr>
              <a:t>Amitriptyline12.99 S/m---</a:t>
            </a:r>
            <a:r>
              <a:rPr lang="en-US" sz="4900" dirty="0" smtClean="0">
                <a:solidFill>
                  <a:srgbClr val="00B050"/>
                </a:solidFill>
                <a:latin typeface="Arial Rounded MT Bold" panose="020F0704030504030204" pitchFamily="34" charset="0"/>
              </a:rPr>
              <a:t>18000</a:t>
            </a:r>
            <a:r>
              <a:rPr lang="en-US" sz="4900" dirty="0" smtClean="0">
                <a:latin typeface="Arial Rounded MT Bold" panose="020F0704030504030204" pitchFamily="34" charset="0"/>
              </a:rPr>
              <a:t>   RL/m</a:t>
            </a:r>
            <a:br>
              <a:rPr lang="en-US" sz="4900" dirty="0" smtClean="0">
                <a:latin typeface="Arial Rounded MT Bold" panose="020F0704030504030204" pitchFamily="34" charset="0"/>
              </a:rPr>
            </a:br>
            <a:r>
              <a:rPr lang="en-US" sz="4900" dirty="0" smtClean="0">
                <a:latin typeface="Arial Rounded MT Bold" panose="020F0704030504030204" pitchFamily="34" charset="0"/>
              </a:rPr>
              <a:t/>
            </a:r>
            <a:br>
              <a:rPr lang="en-US" sz="4900" dirty="0" smtClean="0">
                <a:latin typeface="Arial Rounded MT Bold" panose="020F0704030504030204" pitchFamily="34" charset="0"/>
              </a:rPr>
            </a:br>
            <a:r>
              <a:rPr lang="en-US" sz="4900" dirty="0" err="1" smtClean="0">
                <a:latin typeface="Arial Rounded MT Bold" panose="020F0704030504030204" pitchFamily="34" charset="0"/>
              </a:rPr>
              <a:t>Nortriptyline</a:t>
            </a:r>
            <a:r>
              <a:rPr lang="en-US" sz="4900" dirty="0" smtClean="0">
                <a:latin typeface="Arial Rounded MT Bold" panose="020F0704030504030204" pitchFamily="34" charset="0"/>
              </a:rPr>
              <a:t>                       </a:t>
            </a:r>
            <a:r>
              <a:rPr lang="en-US" sz="4900" dirty="0" smtClean="0">
                <a:solidFill>
                  <a:srgbClr val="00B050"/>
                </a:solidFill>
                <a:latin typeface="Arial Rounded MT Bold" panose="020F0704030504030204" pitchFamily="34" charset="0"/>
              </a:rPr>
              <a:t>60000</a:t>
            </a:r>
            <a:r>
              <a:rPr lang="en-US" sz="4900" dirty="0" smtClean="0">
                <a:latin typeface="Arial Rounded MT Bold" panose="020F0704030504030204" pitchFamily="34" charset="0"/>
              </a:rPr>
              <a:t>   RL/m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8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12" y="365125"/>
            <a:ext cx="12124888" cy="5649781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Comorbidities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>
                <a:latin typeface="Arial Rounded MT Bold" panose="020F0704030504030204" pitchFamily="34" charset="0"/>
              </a:rPr>
              <a:t>Epilepsy  </a:t>
            </a:r>
            <a:r>
              <a:rPr lang="en-US" sz="3600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  <a:t>Anticonvulsant(ca CHB)</a:t>
            </a:r>
            <a:br>
              <a:rPr lang="en-US" sz="3600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</a:br>
            <a:r>
              <a:rPr lang="en-US" sz="3600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  <a:t/>
            </a:r>
            <a:br>
              <a:rPr lang="en-US" sz="3600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</a:br>
            <a:r>
              <a:rPr lang="en-US" sz="3600" dirty="0" err="1" smtClean="0">
                <a:latin typeface="Arial Rounded MT Bold" panose="020F0704030504030204" pitchFamily="34" charset="0"/>
                <a:sym typeface="Wingdings" panose="05000000000000000000" pitchFamily="2" charset="2"/>
              </a:rPr>
              <a:t>DepressionTCA</a:t>
            </a:r>
            <a:r>
              <a:rPr lang="en-US" sz="3600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  <a:t>/SNRI</a:t>
            </a:r>
            <a:br>
              <a:rPr lang="en-US" sz="3600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</a:br>
            <a:r>
              <a:rPr lang="en-US" sz="3600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  <a:t/>
            </a:r>
            <a:br>
              <a:rPr lang="en-US" sz="3600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</a:br>
            <a:r>
              <a:rPr lang="en-US" sz="3600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  <a:t>Multi illness/</a:t>
            </a:r>
            <a:r>
              <a:rPr lang="en-US" sz="3600" dirty="0" err="1" smtClean="0">
                <a:latin typeface="Arial Rounded MT Bold" panose="020F0704030504030204" pitchFamily="34" charset="0"/>
                <a:sym typeface="Wingdings" panose="05000000000000000000" pitchFamily="2" charset="2"/>
              </a:rPr>
              <a:t>multidrugTopical</a:t>
            </a:r>
            <a:r>
              <a:rPr lang="en-US" sz="3600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  <a:t>(capsaicin/lidocaine)</a:t>
            </a:r>
            <a:br>
              <a:rPr lang="en-US" sz="3600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</a:br>
            <a:r>
              <a:rPr lang="en-US" sz="3600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  <a:t>(focal pain)</a:t>
            </a:r>
            <a:br>
              <a:rPr lang="en-US" sz="3600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</a:br>
            <a:r>
              <a:rPr lang="en-US" sz="3600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  <a:t/>
            </a:r>
            <a:br>
              <a:rPr lang="en-US" sz="3600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</a:br>
            <a:r>
              <a:rPr lang="en-US" sz="3600" dirty="0" err="1" smtClean="0">
                <a:latin typeface="Arial Rounded MT Bold" panose="020F0704030504030204" pitchFamily="34" charset="0"/>
                <a:sym typeface="Wingdings" panose="05000000000000000000" pitchFamily="2" charset="2"/>
              </a:rPr>
              <a:t>CVDAnticonvulsant</a:t>
            </a:r>
            <a:r>
              <a:rPr lang="en-US" sz="3600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  <a:t>(ca CHB)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51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ww.ncbi.nlm.nih.gov/pmc/articles/PMC3119492/pdf/10.1177_2042018810391900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1" t="16570" r="34082" b="5477"/>
          <a:stretch/>
        </p:blipFill>
        <p:spPr>
          <a:xfrm>
            <a:off x="1048624" y="28779"/>
            <a:ext cx="8070209" cy="682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1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w.ncbi.nlm.nih.gov/pmc/articles/PMC3119492/pdf/10.1177_2042018810391900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 t="14814" r="33188" b="10868"/>
          <a:stretch/>
        </p:blipFill>
        <p:spPr>
          <a:xfrm>
            <a:off x="1090569" y="11138"/>
            <a:ext cx="8414158" cy="684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0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w.ncbi.nlm.nih.gov/pmc/articles/PMC3119492/pdf/10.1177_2042018810391900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2" t="11305" r="35665" b="9363"/>
          <a:stretch/>
        </p:blipFill>
        <p:spPr>
          <a:xfrm>
            <a:off x="1249960" y="0"/>
            <a:ext cx="7843705" cy="689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3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w.ncbi.nlm.nih.gov/pmc/articles/PMC3119492/pdf/10.1177_2042018810391900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8" t="14689" r="32845" b="6104"/>
          <a:stretch/>
        </p:blipFill>
        <p:spPr>
          <a:xfrm>
            <a:off x="1090569" y="-1"/>
            <a:ext cx="8489659" cy="68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7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w.ncbi.nlm.nih.gov/pmc/articles/PMC3119492/pdf/10.1177_2042018810391900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5" t="12433" r="35734" b="9237"/>
          <a:stretch/>
        </p:blipFill>
        <p:spPr>
          <a:xfrm>
            <a:off x="1023457" y="0"/>
            <a:ext cx="8774884" cy="687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5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w.ncbi.nlm.nih.gov/pmc/articles/PMC3119492/pdf/10.1177_2042018810391900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2" t="20580" r="33876" b="10365"/>
          <a:stretch/>
        </p:blipFill>
        <p:spPr>
          <a:xfrm>
            <a:off x="1015068" y="-1"/>
            <a:ext cx="9253057" cy="683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8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774" y="1"/>
            <a:ext cx="11847006" cy="6782636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rial Rounded MT Bold" panose="020F0704030504030204" pitchFamily="34" charset="0"/>
              </a:rPr>
              <a:t>DM world wide epidemic 8.5% in EU &amp; 8.3%USA</a:t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> Annual treatment cost 106 </a:t>
            </a:r>
            <a:r>
              <a:rPr lang="en-US" sz="3600" dirty="0" err="1" smtClean="0">
                <a:latin typeface="Arial Rounded MT Bold" panose="020F0704030504030204" pitchFamily="34" charset="0"/>
              </a:rPr>
              <a:t>bn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  <a:r>
              <a:rPr lang="en-US" sz="3600" dirty="0" smtClean="0">
                <a:latin typeface="Arial Rounded MT Bold" panose="020F0704030504030204" pitchFamily="34" charset="0"/>
              </a:rPr>
              <a:t>S EU &amp; 174 </a:t>
            </a:r>
            <a:r>
              <a:rPr lang="en-US" sz="3600" dirty="0" err="1" smtClean="0">
                <a:latin typeface="Arial Rounded MT Bold" panose="020F0704030504030204" pitchFamily="34" charset="0"/>
              </a:rPr>
              <a:t>bn</a:t>
            </a:r>
            <a:r>
              <a:rPr lang="en-US" sz="3600" dirty="0" smtClean="0">
                <a:latin typeface="Arial Rounded MT Bold" panose="020F0704030504030204" pitchFamily="34" charset="0"/>
              </a:rPr>
              <a:t> S USA</a:t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/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>sensorimotor poly neuropathy most common complication</a:t>
            </a:r>
            <a:r>
              <a:rPr lang="en-US" sz="3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(10-54%)</a:t>
            </a:r>
            <a:r>
              <a:rPr lang="en-US" sz="3600" dirty="0" smtClean="0">
                <a:latin typeface="Arial Rounded MT Bold" panose="020F0704030504030204" pitchFamily="34" charset="0"/>
              </a:rPr>
              <a:t/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>Retinopathy(26.5%)-Nephropathy(32%)</a:t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/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>Earlier symptoms in type-2(8% on presentation) </a:t>
            </a:r>
            <a:r>
              <a:rPr lang="en-US" sz="3600" dirty="0" err="1" smtClean="0">
                <a:latin typeface="Arial Rounded MT Bold" panose="020F0704030504030204" pitchFamily="34" charset="0"/>
              </a:rPr>
              <a:t>preDM</a:t>
            </a:r>
            <a:r>
              <a:rPr lang="en-US" sz="3600" dirty="0" smtClean="0">
                <a:latin typeface="Arial Rounded MT Bold" panose="020F0704030504030204" pitchFamily="34" charset="0"/>
              </a:rPr>
              <a:t/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/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Painful DPN </a:t>
            </a:r>
            <a:r>
              <a:rPr lang="en-US" sz="3600" dirty="0" smtClean="0">
                <a:latin typeface="Arial Rounded MT Bold" panose="020F0704030504030204" pitchFamily="34" charset="0"/>
              </a:rPr>
              <a:t>in 1/3 of DPN</a:t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>PDPN </a:t>
            </a:r>
            <a:r>
              <a:rPr lang="en-US" sz="36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n</a:t>
            </a:r>
            <a:r>
              <a:rPr lang="en-US" sz="3600" dirty="0" err="1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egetive</a:t>
            </a:r>
            <a:r>
              <a:rPr lang="en-US" sz="3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impact </a:t>
            </a:r>
            <a:r>
              <a:rPr lang="en-US" sz="3600" dirty="0" smtClean="0">
                <a:latin typeface="Arial Rounded MT Bold" panose="020F0704030504030204" pitchFamily="34" charset="0"/>
              </a:rPr>
              <a:t>on  physical&amp; mental </a:t>
            </a:r>
            <a:r>
              <a:rPr lang="en-US" sz="3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QOL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>
                <a:latin typeface="Arial Rounded MT Bold" panose="020F0704030504030204" pitchFamily="34" charset="0"/>
              </a:rPr>
              <a:t>(Work &amp; home productivity/mobility/mood/relation ship</a:t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>Sleep)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31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w.ncbi.nlm.nih.gov/pmc/articles/PMC3119492/pdf/10.1177_2042018810391900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4" t="15566" r="35872" b="6982"/>
          <a:stretch/>
        </p:blipFill>
        <p:spPr>
          <a:xfrm>
            <a:off x="1191237" y="0"/>
            <a:ext cx="9513115" cy="684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8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mj.g1799.full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 t="14394" r="53555" b="26385"/>
          <a:stretch/>
        </p:blipFill>
        <p:spPr>
          <a:xfrm>
            <a:off x="1031846" y="201335"/>
            <a:ext cx="9613783" cy="661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0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-autumn-nature-sandbox-images_2053316.jpg (1920×1080)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76"/>
            <a:ext cx="12192000" cy="66936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70687" y="2438804"/>
            <a:ext cx="10515600" cy="1325563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THANKS</a:t>
            </a:r>
            <a:endParaRPr lang="en-US" sz="66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00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097378" cy="6858000"/>
          </a:xfrm>
        </p:spPr>
        <p:txBody>
          <a:bodyPr>
            <a:normAutofit fontScale="90000"/>
          </a:bodyPr>
          <a:lstStyle/>
          <a:p>
            <a:r>
              <a:rPr lang="en-US" sz="5300" dirty="0" smtClean="0">
                <a:latin typeface="Arial Rounded MT Bold" panose="020F0704030504030204" pitchFamily="34" charset="0"/>
              </a:rPr>
              <a:t>Painful DPN</a:t>
            </a:r>
            <a:r>
              <a:rPr lang="en-US" dirty="0" smtClean="0">
                <a:latin typeface="Arial Rounded MT Bold" panose="020F0704030504030204" pitchFamily="34" charset="0"/>
              </a:rPr>
              <a:t/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dirty="0" err="1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Mechanism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:metabolic</a:t>
            </a:r>
            <a:r>
              <a:rPr lang="en-US" sz="4000" dirty="0" smtClean="0">
                <a:latin typeface="Arial Rounded MT Bold" panose="020F0704030504030204" pitchFamily="34" charset="0"/>
              </a:rPr>
              <a:t> derangement/oxidative stress/ischemia</a:t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sz="4000" dirty="0" smtClean="0">
                <a:latin typeface="Arial Rounded MT Bold" panose="020F0704030504030204" pitchFamily="34" charset="0"/>
              </a:rPr>
              <a:t/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dirty="0" err="1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Defenition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:symptoms</a:t>
            </a:r>
            <a:r>
              <a:rPr lang="en-US" sz="4000" dirty="0" smtClean="0">
                <a:latin typeface="Arial Rounded MT Bold" panose="020F0704030504030204" pitchFamily="34" charset="0"/>
              </a:rPr>
              <a:t> or signs of peripheral nerve dysfunction  in DM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pt</a:t>
            </a:r>
            <a:r>
              <a:rPr lang="en-US" sz="4000" dirty="0" smtClean="0">
                <a:latin typeface="Arial Rounded MT Bold" panose="020F0704030504030204" pitchFamily="34" charset="0"/>
              </a:rPr>
              <a:t> after </a:t>
            </a:r>
            <a:r>
              <a:rPr lang="en-US" sz="40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excluding other cause</a:t>
            </a:r>
            <a:r>
              <a:rPr lang="en-US" sz="4000" dirty="0" smtClean="0">
                <a:latin typeface="Arial Rounded MT Bold" panose="020F0704030504030204" pitchFamily="34" charset="0"/>
              </a:rPr>
              <a:t/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sz="4000" dirty="0">
                <a:latin typeface="Arial Rounded MT Bold" panose="020F0704030504030204" pitchFamily="34" charset="0"/>
              </a:rPr>
              <a:t/>
            </a:r>
            <a:br>
              <a:rPr lang="en-US" sz="4000" dirty="0">
                <a:latin typeface="Arial Rounded MT Bold" panose="020F0704030504030204" pitchFamily="34" charset="0"/>
              </a:rPr>
            </a:br>
            <a:r>
              <a:rPr lang="en-US" sz="4000" dirty="0" smtClean="0">
                <a:latin typeface="Arial Rounded MT Bold" panose="020F0704030504030204" pitchFamily="34" charset="0"/>
              </a:rPr>
              <a:t>At least 2 of :symptom/sign/nerve conduction ABN/QST/QAFT</a:t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r>
              <a:rPr lang="en-US" dirty="0" err="1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Classification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:focal</a:t>
            </a:r>
            <a:r>
              <a:rPr lang="en-US" sz="4000" dirty="0" smtClean="0">
                <a:latin typeface="Arial Rounded MT Bold" panose="020F0704030504030204" pitchFamily="34" charset="0"/>
              </a:rPr>
              <a:t>/diffuse(proximal/distal)</a:t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sz="4000" dirty="0" smtClean="0">
                <a:latin typeface="Arial Rounded MT Bold" panose="020F0704030504030204" pitchFamily="34" charset="0"/>
              </a:rPr>
              <a:t>diffuse distal(small fiber-large fiber)</a:t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sz="4000" dirty="0" smtClean="0">
                <a:latin typeface="Arial Rounded MT Bold" panose="020F0704030504030204" pitchFamily="34" charset="0"/>
              </a:rPr>
              <a:t>Distal symmetric PN most common form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02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484"/>
            <a:ext cx="12122092" cy="6757515"/>
          </a:xfrm>
          <a:noFill/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Acute painful DPN</a:t>
            </a:r>
            <a:br>
              <a:rPr lang="en-US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r>
              <a:rPr lang="en-US" sz="4000" dirty="0" smtClean="0">
                <a:latin typeface="Arial Rounded MT Bold" panose="020F0704030504030204" pitchFamily="34" charset="0"/>
              </a:rPr>
              <a:t>Insulin neuritis (&lt;6 mon)</a:t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sz="4000" dirty="0" smtClean="0">
                <a:latin typeface="Arial Rounded MT Bold" panose="020F0704030504030204" pitchFamily="34" charset="0"/>
              </a:rPr>
              <a:t/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sz="4000" dirty="0" smtClean="0">
                <a:latin typeface="Arial Rounded MT Bold" panose="020F0704030504030204" pitchFamily="34" charset="0"/>
              </a:rPr>
              <a:t>Diabetic neuropathic cachexia(male/severe WT loss or depression/self limited)</a:t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sz="4000" dirty="0" smtClean="0">
                <a:latin typeface="Arial Rounded MT Bold" panose="020F0704030504030204" pitchFamily="34" charset="0"/>
              </a:rPr>
              <a:t/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sz="4000" dirty="0" smtClean="0">
                <a:latin typeface="Arial Rounded MT Bold" panose="020F0704030504030204" pitchFamily="34" charset="0"/>
              </a:rPr>
              <a:t>Idiopathic small fiber neuropathy</a:t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sz="4000" dirty="0" smtClean="0">
                <a:latin typeface="Arial Rounded MT Bold" panose="020F0704030504030204" pitchFamily="34" charset="0"/>
              </a:rPr>
              <a:t/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Chronic painful DPN </a:t>
            </a:r>
            <a:r>
              <a:rPr lang="en-US" sz="4000" dirty="0" smtClean="0">
                <a:latin typeface="Arial Rounded MT Bold" panose="020F0704030504030204" pitchFamily="34" charset="0"/>
              </a:rPr>
              <a:t>(&gt;6 mon/resistant)</a:t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sz="4000" dirty="0" smtClean="0">
                <a:latin typeface="Arial Rounded MT Bold" panose="020F0704030504030204" pitchFamily="34" charset="0"/>
              </a:rPr>
              <a:t/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sz="4900" dirty="0" err="1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Symptom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:burning</a:t>
            </a:r>
            <a:r>
              <a:rPr lang="en-US" sz="4000" dirty="0" smtClean="0">
                <a:latin typeface="Arial Rounded MT Bold" panose="020F0704030504030204" pitchFamily="34" charset="0"/>
              </a:rPr>
              <a:t>/electrical or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stabing</a:t>
            </a:r>
            <a:r>
              <a:rPr lang="en-US" sz="4000" dirty="0" smtClean="0">
                <a:latin typeface="Arial Rounded MT Bold" panose="020F0704030504030204" pitchFamily="34" charset="0"/>
              </a:rPr>
              <a:t> pain</a:t>
            </a:r>
            <a:br>
              <a:rPr lang="en-US" sz="4000" dirty="0" smtClean="0">
                <a:latin typeface="Arial Rounded MT Bold" panose="020F0704030504030204" pitchFamily="34" charset="0"/>
              </a:rPr>
            </a:br>
            <a:r>
              <a:rPr lang="en-US" sz="4000" dirty="0" err="1" smtClean="0">
                <a:latin typeface="Arial Rounded MT Bold" panose="020F0704030504030204" pitchFamily="34" charset="0"/>
              </a:rPr>
              <a:t>Allodynia</a:t>
            </a:r>
            <a:r>
              <a:rPr lang="en-US" sz="4000" dirty="0" smtClean="0">
                <a:latin typeface="Arial Rounded MT Bold" panose="020F0704030504030204" pitchFamily="34" charset="0"/>
              </a:rPr>
              <a:t> or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hyperalgesia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9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641318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Treatment</a:t>
            </a:r>
            <a:r>
              <a:rPr lang="en-US" sz="3600" dirty="0" smtClean="0">
                <a:latin typeface="Arial Rounded MT Bold" panose="020F0704030504030204" pitchFamily="34" charset="0"/>
              </a:rPr>
              <a:t/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>Preventive &amp; symptomatic</a:t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/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Control hyperglycemia</a:t>
            </a:r>
            <a:r>
              <a:rPr lang="en-US" sz="3600" dirty="0" smtClean="0">
                <a:latin typeface="Arial Rounded MT Bold" panose="020F0704030504030204" pitchFamily="34" charset="0"/>
              </a:rPr>
              <a:t>: most effective in type-1 DM</a:t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>Metabolic syndrome CV risk factor control(type -2)</a:t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/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4000" dirty="0" err="1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Smptom</a:t>
            </a:r>
            <a:r>
              <a:rPr lang="en-US" sz="40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 therapy</a:t>
            </a:r>
            <a:r>
              <a:rPr lang="en-US" sz="3600" dirty="0" smtClean="0">
                <a:latin typeface="Arial Rounded MT Bold" panose="020F0704030504030204" pitchFamily="34" charset="0"/>
              </a:rPr>
              <a:t/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>Non </a:t>
            </a:r>
            <a:r>
              <a:rPr lang="en-US" sz="3600" smtClean="0">
                <a:latin typeface="Arial Rounded MT Bold" panose="020F0704030504030204" pitchFamily="34" charset="0"/>
              </a:rPr>
              <a:t>pharmacologic(exercise)</a:t>
            </a:r>
            <a:br>
              <a:rPr lang="en-US" sz="360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/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>Pharmacologic</a:t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>(TCA/SNRI/anticonvulsant/opioid/topical)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ing and Treatment by the Primary Care Provider of Common Diabetes Complications (1)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8" t="11575" r="26435" b="20954"/>
          <a:stretch/>
        </p:blipFill>
        <p:spPr>
          <a:xfrm>
            <a:off x="109057" y="83890"/>
            <a:ext cx="11828477" cy="67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3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1" t="11580" r="20596" b="49296"/>
          <a:stretch/>
        </p:blipFill>
        <p:spPr>
          <a:xfrm>
            <a:off x="58723" y="-604008"/>
            <a:ext cx="12013035" cy="627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4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889</Words>
  <Application>Microsoft Office PowerPoint</Application>
  <PresentationFormat>Widescreen</PresentationFormat>
  <Paragraphs>28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AdvTT73efd071</vt:lpstr>
      <vt:lpstr>AdvTT9b210474.BI</vt:lpstr>
      <vt:lpstr>AGaramond-Regular</vt:lpstr>
      <vt:lpstr>Arial</vt:lpstr>
      <vt:lpstr>Arial Rounded MT Bold</vt:lpstr>
      <vt:lpstr>Berkeley-Book</vt:lpstr>
      <vt:lpstr>Berkeley-BookItalic</vt:lpstr>
      <vt:lpstr>Calibri</vt:lpstr>
      <vt:lpstr>Calibri Light</vt:lpstr>
      <vt:lpstr>Futura-ExtraBold</vt:lpstr>
      <vt:lpstr>MathematicalPi-One</vt:lpstr>
      <vt:lpstr>Syntax-Roman</vt:lpstr>
      <vt:lpstr>Times New Roman</vt:lpstr>
      <vt:lpstr>Wingdings</vt:lpstr>
      <vt:lpstr>Office Theme</vt:lpstr>
      <vt:lpstr>IN THE NAME OF GOD</vt:lpstr>
      <vt:lpstr>Diabetic painful neuropathy                       Drug therapy                                    S.MOWLAE M.D                  Shahid beheshti university of medical science 1393  </vt:lpstr>
      <vt:lpstr>Agenda  Introduction  Review of studies  Review of algorithems  Conclusion </vt:lpstr>
      <vt:lpstr>DM world wide epidemic 8.5% in EU &amp; 8.3%USA  Annual treatment cost 106 bn S EU &amp; 174 bn S USA  sensorimotor poly neuropathy most common complication(10-54%) Retinopathy(26.5%)-Nephropathy(32%)  Earlier symptoms in type-2(8% on presentation) preDM  Painful DPN in 1/3 of DPN PDPN negetive impact on  physical&amp; mental QOL  (Work &amp; home productivity/mobility/mood/relation ship Sleep) </vt:lpstr>
      <vt:lpstr>Painful DPN Mechanism:metabolic derangement/oxidative stress/ischemia  Defenition:symptoms or signs of peripheral nerve dysfunction  in DM pt after excluding other cause  At least 2 of :symptom/sign/nerve conduction ABN/QST/QAFT  Classification:focal/diffuse(proximal/distal) diffuse distal(small fiber-large fiber) Distal symmetric PN most common form</vt:lpstr>
      <vt:lpstr>Acute painful DPN Insulin neuritis (&lt;6 mon)  Diabetic neuropathic cachexia(male/severe WT loss or depression/self limited)  Idiopathic small fiber neuropathy  Chronic painful DPN (&gt;6 mon/resistant)  Symptom:burning/electrical or stabing pain Allodynia or hyperalgesia</vt:lpstr>
      <vt:lpstr>Treatment Preventive &amp; symptomatic  Control hyperglycemia: most effective in type-1 DM Metabolic syndrome CV risk factor control(type -2)  Smptom therapy Non pharmacologic(exercise)  Pharmacologic (TCA/SNRI/anticonvulsant/opioid/topical)</vt:lpstr>
      <vt:lpstr>PowerPoint Presentation</vt:lpstr>
      <vt:lpstr>PowerPoint Presentation</vt:lpstr>
      <vt:lpstr>PowerPoint Presentation</vt:lpstr>
      <vt:lpstr>PowerPoint Presentation</vt:lpstr>
      <vt:lpstr>RESULTS: In three head-to-head trials, there was no difference between gabapentin and tricyclic antidepressants for achieving pain relief (RR 0.99, 95% CI 0.76 to 1.29). In adjusted indirect analyses, gabapentin was worse than tricyclic antidepressants for achieving pain relief (RR=0.41, 95% CI 0.23 to 0.74). The discrepancy between direct and indirect analyses was statistically significant (p=0.008). Placebo-controlled tricyclic trials were conducted earlier than the gabapentin trials, reported lower placebo response rates, had more methodological shortcomings, and were associated with funnel plot asymmetry.</vt:lpstr>
      <vt:lpstr>RESULTS— Pooled analysis showed that pregabalin significantly reduced pain and pain related sleep interference associated with DPN (150, 300, and 600 mg/day administered TID vs. placebo, all P  0.007). Only the 600 mg/day dosage showed efficacy when administered BID (P  0.001). Pain and sleep interference reductions associated with pregabalin appear to be positively correlated with dosage; the greatest effect was observed in patients treated with 600 mg/day. Kaplan-Meier analysis revealed that the median time to onset of a sustained (30% at end point) 1-point improvement was 4 days in patients treated with pregabalin at 600 mg/day, 5 days in patients treated with pregabalin at 300 mg/day, 13 days in patients treated with pregabalin at 150 mg/day, and 60 days in patients receiving placebo. The most common treatment- emergent adverse events were dizziness, somnolence, and peripheral edema.</vt:lpstr>
      <vt:lpstr>PowerPoint Presentation</vt:lpstr>
      <vt:lpstr>Methods: The published literature was systematically searched to identify randomized, controlled trials of all available pharmacologic treatments for pDPN (recommended or non recommended) reporting predefined efficacy and safety outcomes.Using pubmed/MEDLINE/Cochrane database/EMBASE/manual searching of references. Age&gt;18 Y/O –treatment duration 4 wk-oneyear. Bayesian fixed-effect mixed treatment comparison methods were used to assess relative therapeutic efficacy and harms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 Results revealed relative equivalence among   many of the studied interventions having the   largest overall sample sizes and highlight the   importance of standardization of methods to   effectively assess pain.</vt:lpstr>
      <vt:lpstr>PowerPoint Presentation</vt:lpstr>
      <vt:lpstr>Data Synthesis: 56 randomized, controlled trials involving 12 632 patients evaluated 27 pharmacologic interventions. Approximately one half of these studies had high or unclear risk of bias. Nine head-to-head trials showed greater pain reduction associated with serotonin–norepinephrine reuptake inhibitors (SNRIs) than anticonvulsants(standardized mean difference [SMD], 0.34 [95% credible interval {CrI},  0.63 to 0.05]) and with tricyclic antidepressants (TCAs) than topical capsaicin 0.075%.   Network meta-analysis showed that SNRIs (SMD, 1.36 [CrI, 1.77 to 0.95]), topical capsaicin (SMD, 0.91 [CrI, 1.18 to 0.08]), TCAs (SMD, 0.78 [CrI, 1.24 to 0.33]), and anticonvulsants (SMD, 0.67 [CrI, 0.97 to 0.37]) were better than placebo for short-term pain control. Specifically, carbamazepine (SMD, 1.57 [CrI, 2.83 to 0.31]), venlafaxine (SMD, 1.53 [CrI, 2.41 to 0.65]), duloxetine (SMD, 1.33 [CrI, 1.82 to 0.86]), and amitriptyline (SMD, 0.72 [CrI, 1.35 to 0.08]) were more effective than placebo.   Adverse effects included somnolence and dizziness with TCAs, SNRIs, and anticonvulsants; xerostomia with TCAs; and peripheral edema and burning sensation with pregabalin and capsaicin. </vt:lpstr>
      <vt:lpstr>PowerPoint Presentation</vt:lpstr>
      <vt:lpstr>PowerPoint Presentation</vt:lpstr>
      <vt:lpstr>PowerPoint Presentation</vt:lpstr>
      <vt:lpstr>PowerPoint Presentation</vt:lpstr>
      <vt:lpstr>In conclusion, several analgesics from different pharmacologic classes seem to be effective for the short-term management of painful diabetic neuropathy.   The comparative effectiveness of these agents warrants limited confidence because of the few head-to-head RCTs of adequate duration and at low risk of bias.</vt:lpstr>
      <vt:lpstr>FDA approved pregabalin/duloxetine &amp; tapentadol for painful DPN.</vt:lpstr>
      <vt:lpstr>What is /are the first  choice(s) &amp; ideal algorithm?</vt:lpstr>
      <vt:lpstr> Current evidence suggests that anticonvulsants, SNRIs, TCAs, and topical capsaicin are probably similarly effective  for the treatment of painful diabetic neuropathy.   Given the lack of direct drug-to drug comparisons the most  important factors to consider when choosing among these interventions are cost, comorbid conditions, and potential adverse effects.  Pregabalin most expensive followed by duloxetine in USA </vt:lpstr>
      <vt:lpstr>Pregabalin:189.98 S/m---186000 RL/m  Duloxetine:170.99 S/m---600000 RL/m  Venlafaxine:119.98S/m---66000     RL/m  Gabapentin:18.99  S/m---342000 RL/m  Amitriptyline12.99 S/m---18000   RL/m  Nortriptyline                       60000   RL/m  </vt:lpstr>
      <vt:lpstr>Comorbidities  Epilepsy  Anticonvulsant(ca CHB)  DepressionTCA/SNRI  Multi illness/multidrugTopical(capsaicin/lidocaine) (focal pain)  CVDAnticonvulsant(ca CHB)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siros mowlae</dc:creator>
  <cp:lastModifiedBy>siros mowlae</cp:lastModifiedBy>
  <cp:revision>98</cp:revision>
  <dcterms:created xsi:type="dcterms:W3CDTF">2015-01-09T16:21:48Z</dcterms:created>
  <dcterms:modified xsi:type="dcterms:W3CDTF">2015-01-11T21:26:51Z</dcterms:modified>
</cp:coreProperties>
</file>