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4" r:id="rId7"/>
    <p:sldId id="275" r:id="rId8"/>
    <p:sldId id="267" r:id="rId9"/>
    <p:sldId id="268" r:id="rId10"/>
    <p:sldId id="269" r:id="rId11"/>
    <p:sldId id="270" r:id="rId12"/>
    <p:sldId id="277" r:id="rId13"/>
    <p:sldId id="262" r:id="rId14"/>
    <p:sldId id="276" r:id="rId15"/>
    <p:sldId id="265" r:id="rId16"/>
    <p:sldId id="263" r:id="rId17"/>
    <p:sldId id="264" r:id="rId18"/>
    <p:sldId id="266" r:id="rId19"/>
    <p:sldId id="278" r:id="rId20"/>
    <p:sldId id="279"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631F8-D2B6-43B5-A8E3-2C8BA2CE9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39289AA-613B-455A-9561-8C1F66C17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EE3D726-BB80-4AA4-AD5C-1795C2BBF326}"/>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5" name="Footer Placeholder 4">
            <a:extLst>
              <a:ext uri="{FF2B5EF4-FFF2-40B4-BE49-F238E27FC236}">
                <a16:creationId xmlns:a16="http://schemas.microsoft.com/office/drawing/2014/main" xmlns="" id="{30DEF13F-1F3D-4D60-86C5-3C7FE18AD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C1EE8C-130F-42EF-8E7E-95281436A193}"/>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7567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D6238-4F94-4BD4-81DA-25A5D03D6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64CE2F0-D01A-4768-B011-A55C845A6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B1C671-A1A0-4851-BBBB-E8862172BF0F}"/>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5" name="Footer Placeholder 4">
            <a:extLst>
              <a:ext uri="{FF2B5EF4-FFF2-40B4-BE49-F238E27FC236}">
                <a16:creationId xmlns:a16="http://schemas.microsoft.com/office/drawing/2014/main" xmlns="" id="{FE247FDD-78DF-47EF-A5D1-6FD1E4C0A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FBB229-2128-415A-A827-5F485DA4640D}"/>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176284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B82A4B-6523-4FB3-A8EB-625E84FD2D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C5732F4-6445-4EC7-BEB8-AB129DF4AB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E58C7-704C-40BA-9CB4-345AA36D61DE}"/>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5" name="Footer Placeholder 4">
            <a:extLst>
              <a:ext uri="{FF2B5EF4-FFF2-40B4-BE49-F238E27FC236}">
                <a16:creationId xmlns:a16="http://schemas.microsoft.com/office/drawing/2014/main" xmlns="" id="{69F10DDA-2918-472D-9DAA-D09954940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113825-32C9-4B62-AB2A-E1B0CF1797F8}"/>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309180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DB18F-704C-4904-8B46-E92BD8362D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FE18A6-F0EC-4187-ABED-E05C520762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496A5B-30E7-4201-B3F8-BDED7AA8BBB2}"/>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5" name="Footer Placeholder 4">
            <a:extLst>
              <a:ext uri="{FF2B5EF4-FFF2-40B4-BE49-F238E27FC236}">
                <a16:creationId xmlns:a16="http://schemas.microsoft.com/office/drawing/2014/main" xmlns="" id="{57FC3D6F-961E-422F-B50B-B0BC71583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43F02A-F28A-41BA-8F7E-9E908A21A36B}"/>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363634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69818-EF77-43D9-9CCA-8B703233C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889BB79-C796-4006-B68F-7C88DD8D9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CD9A88A-2B12-4C72-BD9D-BA12A6ABA969}"/>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5" name="Footer Placeholder 4">
            <a:extLst>
              <a:ext uri="{FF2B5EF4-FFF2-40B4-BE49-F238E27FC236}">
                <a16:creationId xmlns:a16="http://schemas.microsoft.com/office/drawing/2014/main" xmlns="" id="{07AE0607-C685-438E-9520-1DFBD9073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FDBCD5-C19A-4F11-B8A1-73D9C11B6A22}"/>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19456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6C2F1-F378-4FBD-87D5-D618A20F1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4A982EC-F621-45BF-BC91-B4B898C84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6E5779-DB7B-456C-8FCC-72FD15813D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58A5F0-719D-4245-BF4B-08377623A962}"/>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6" name="Footer Placeholder 5">
            <a:extLst>
              <a:ext uri="{FF2B5EF4-FFF2-40B4-BE49-F238E27FC236}">
                <a16:creationId xmlns:a16="http://schemas.microsoft.com/office/drawing/2014/main" xmlns="" id="{861A2AA5-591E-49DD-B51A-8ED8EF9FC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145736-0F2E-43A4-8036-20E2F20E748D}"/>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90080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0D9F6-25EE-466F-9BA3-6647CFBA5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B72C3F8-2CFE-4D63-8582-EC3E3E078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84F919-F7A4-4BBF-9CBE-08A06A5FE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821E9F9-4A19-4E65-8511-D85DD39E0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26921A6-BC2A-41A2-BD90-BA48E7A5C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2EAA2F-EA43-4223-AF6B-539AA4CD1ABE}"/>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8" name="Footer Placeholder 7">
            <a:extLst>
              <a:ext uri="{FF2B5EF4-FFF2-40B4-BE49-F238E27FC236}">
                <a16:creationId xmlns:a16="http://schemas.microsoft.com/office/drawing/2014/main" xmlns="" id="{98D01DDB-C574-436C-871E-4561902788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2E7A99-A26C-4161-90C4-162930DA51DF}"/>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309615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9AD73-5234-41EA-A7C2-72D7C42CD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AC0C036-42E3-4ACF-9841-4441F812B631}"/>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4" name="Footer Placeholder 3">
            <a:extLst>
              <a:ext uri="{FF2B5EF4-FFF2-40B4-BE49-F238E27FC236}">
                <a16:creationId xmlns:a16="http://schemas.microsoft.com/office/drawing/2014/main" xmlns="" id="{3689A429-0559-4AE2-B433-22BA483E9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37D5CCF-8594-477D-B771-B4416945FCEA}"/>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38209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AF8CB1-4CF2-41F4-BBD9-8AA768189D0D}"/>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3" name="Footer Placeholder 2">
            <a:extLst>
              <a:ext uri="{FF2B5EF4-FFF2-40B4-BE49-F238E27FC236}">
                <a16:creationId xmlns:a16="http://schemas.microsoft.com/office/drawing/2014/main" xmlns="" id="{505733A8-2FCF-4746-97B0-781D05B72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A7DBEE-64A4-4745-827A-4D61FE8DC4F1}"/>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39074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33A3D-8624-45C3-9824-47C42E227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C6268E5-D751-4302-922C-AB4F552E8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3785E09-A727-46E2-B3A3-A793B4A47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C44527-1CE7-45FA-93B2-BA00020231DA}"/>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6" name="Footer Placeholder 5">
            <a:extLst>
              <a:ext uri="{FF2B5EF4-FFF2-40B4-BE49-F238E27FC236}">
                <a16:creationId xmlns:a16="http://schemas.microsoft.com/office/drawing/2014/main" xmlns="" id="{446B447A-4563-4427-8908-3F964936A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AAF9D2-6262-4A00-8840-5F4C5F85C1AD}"/>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179664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26991-47D3-4595-93B3-FF86A12A3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3ABAC2-AAF8-4C6C-8BF3-1960D4C6F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8301F12-598C-4A0F-B48C-14C0A622D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012F6E-C80E-4A00-8531-3320C7F9447E}"/>
              </a:ext>
            </a:extLst>
          </p:cNvPr>
          <p:cNvSpPr>
            <a:spLocks noGrp="1"/>
          </p:cNvSpPr>
          <p:nvPr>
            <p:ph type="dt" sz="half" idx="10"/>
          </p:nvPr>
        </p:nvSpPr>
        <p:spPr/>
        <p:txBody>
          <a:bodyPr/>
          <a:lstStyle/>
          <a:p>
            <a:fld id="{7B8B8C24-0EC7-4ECA-8ED3-C77A7B5E1EC9}" type="datetimeFigureOut">
              <a:rPr lang="en-US" smtClean="0"/>
              <a:t>1/5/2020</a:t>
            </a:fld>
            <a:endParaRPr lang="en-US"/>
          </a:p>
        </p:txBody>
      </p:sp>
      <p:sp>
        <p:nvSpPr>
          <p:cNvPr id="6" name="Footer Placeholder 5">
            <a:extLst>
              <a:ext uri="{FF2B5EF4-FFF2-40B4-BE49-F238E27FC236}">
                <a16:creationId xmlns:a16="http://schemas.microsoft.com/office/drawing/2014/main" xmlns="" id="{DE6A18D8-56DA-4497-859D-08B958C48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62DDAF-B7B5-42B7-BF59-6BA22305070D}"/>
              </a:ext>
            </a:extLst>
          </p:cNvPr>
          <p:cNvSpPr>
            <a:spLocks noGrp="1"/>
          </p:cNvSpPr>
          <p:nvPr>
            <p:ph type="sldNum" sz="quarter" idx="12"/>
          </p:nvPr>
        </p:nvSpPr>
        <p:spPr/>
        <p:txBody>
          <a:bodyPr/>
          <a:lstStyle/>
          <a:p>
            <a:fld id="{5DF673E6-358D-48C2-99AF-538193A091A9}" type="slidenum">
              <a:rPr lang="en-US" smtClean="0"/>
              <a:t>‹#›</a:t>
            </a:fld>
            <a:endParaRPr lang="en-US"/>
          </a:p>
        </p:txBody>
      </p:sp>
    </p:spTree>
    <p:extLst>
      <p:ext uri="{BB962C8B-B14F-4D97-AF65-F5344CB8AC3E}">
        <p14:creationId xmlns:p14="http://schemas.microsoft.com/office/powerpoint/2010/main" val="291938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C812DD-AE92-4185-A240-6BC66008D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D7B744-1D4D-402F-BC55-CEF06BC8C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E8FDE5-6470-4ADC-B573-A14558628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B8C24-0EC7-4ECA-8ED3-C77A7B5E1EC9}" type="datetimeFigureOut">
              <a:rPr lang="en-US" smtClean="0"/>
              <a:t>1/5/2020</a:t>
            </a:fld>
            <a:endParaRPr lang="en-US"/>
          </a:p>
        </p:txBody>
      </p:sp>
      <p:sp>
        <p:nvSpPr>
          <p:cNvPr id="5" name="Footer Placeholder 4">
            <a:extLst>
              <a:ext uri="{FF2B5EF4-FFF2-40B4-BE49-F238E27FC236}">
                <a16:creationId xmlns:a16="http://schemas.microsoft.com/office/drawing/2014/main" xmlns="" id="{3A022C37-2E63-4D93-8A95-644B79A1B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FAFCFB-6ABB-4F3B-A9F2-104FFE2EE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673E6-358D-48C2-99AF-538193A091A9}" type="slidenum">
              <a:rPr lang="en-US" smtClean="0"/>
              <a:t>‹#›</a:t>
            </a:fld>
            <a:endParaRPr lang="en-US"/>
          </a:p>
        </p:txBody>
      </p:sp>
    </p:spTree>
    <p:extLst>
      <p:ext uri="{BB962C8B-B14F-4D97-AF65-F5344CB8AC3E}">
        <p14:creationId xmlns:p14="http://schemas.microsoft.com/office/powerpoint/2010/main" val="234684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CASE\PPP\IMG_8071.mp4" TargetMode="External"/><Relationship Id="rId1" Type="http://schemas.microsoft.com/office/2007/relationships/media" Target="file:///F:\CASE\PPP\IMG_8071.mp4"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CASE\PPP\IMG_8070.mp4" TargetMode="External"/><Relationship Id="rId1" Type="http://schemas.microsoft.com/office/2007/relationships/media" Target="file:///F:\CASE\PPP\IMG_8070.mp4"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0F61E07-F341-4C3F-B4A0-7B1529BA26D5}"/>
              </a:ext>
            </a:extLst>
          </p:cNvPr>
          <p:cNvSpPr>
            <a:spLocks noGrp="1"/>
          </p:cNvSpPr>
          <p:nvPr>
            <p:ph type="subTitle" idx="1"/>
          </p:nvPr>
        </p:nvSpPr>
        <p:spPr>
          <a:xfrm>
            <a:off x="755373" y="304800"/>
            <a:ext cx="11198087" cy="6228522"/>
          </a:xfrm>
          <a:solidFill>
            <a:schemeClr val="tx2">
              <a:lumMod val="60000"/>
              <a:lumOff val="40000"/>
            </a:schemeClr>
          </a:solidFill>
        </p:spPr>
        <p:txBody>
          <a:bodyPr>
            <a:normAutofit fontScale="85000" lnSpcReduction="20000"/>
          </a:bodyPr>
          <a:lstStyle/>
          <a:p>
            <a:pPr algn="r">
              <a:defRPr/>
            </a:pPr>
            <a:endParaRPr lang="fa-IR" sz="2800" dirty="0">
              <a:latin typeface="Arial" pitchFamily="34" charset="0"/>
              <a:cs typeface="Arial" pitchFamily="34" charset="0"/>
            </a:endParaRPr>
          </a:p>
          <a:p>
            <a:pPr algn="r">
              <a:defRPr/>
            </a:pPr>
            <a:endParaRPr lang="fa-IR" sz="2800" dirty="0">
              <a:latin typeface="Arial" pitchFamily="34" charset="0"/>
              <a:cs typeface="Arial" pitchFamily="34" charset="0"/>
            </a:endParaRPr>
          </a:p>
          <a:p>
            <a:pPr algn="r">
              <a:defRPr/>
            </a:pPr>
            <a:r>
              <a:rPr lang="en-US" sz="2800" dirty="0">
                <a:latin typeface="Arial" pitchFamily="34" charset="0"/>
                <a:cs typeface="Arial" pitchFamily="34" charset="0"/>
              </a:rPr>
              <a:t>98/8/18</a:t>
            </a:r>
          </a:p>
          <a:p>
            <a:pPr algn="r">
              <a:defRPr/>
            </a:pPr>
            <a:r>
              <a:rPr lang="fa-IR" sz="2800" dirty="0">
                <a:latin typeface="Arial" pitchFamily="34" charset="0"/>
                <a:cs typeface="Arial" pitchFamily="34" charset="0"/>
              </a:rPr>
              <a:t>منبع شرح حال: خود بیمار</a:t>
            </a:r>
          </a:p>
          <a:p>
            <a:pPr algn="r">
              <a:defRPr/>
            </a:pPr>
            <a:r>
              <a:rPr lang="en-US" sz="2800" dirty="0">
                <a:latin typeface="Arial" pitchFamily="34" charset="0"/>
                <a:cs typeface="Arial" pitchFamily="34" charset="0"/>
              </a:rPr>
              <a:t> </a:t>
            </a:r>
            <a:r>
              <a:rPr lang="fa-IR" sz="2800" dirty="0">
                <a:latin typeface="Arial" pitchFamily="34" charset="0"/>
                <a:cs typeface="Arial" pitchFamily="34" charset="0"/>
              </a:rPr>
              <a:t>شغل : پرستار مراقبت از کودکان در منزل</a:t>
            </a:r>
          </a:p>
          <a:p>
            <a:pPr algn="r">
              <a:defRPr/>
            </a:pPr>
            <a:endParaRPr lang="fa-IR" sz="2800" dirty="0">
              <a:latin typeface="Arial" pitchFamily="34" charset="0"/>
              <a:cs typeface="Arial" pitchFamily="34" charset="0"/>
            </a:endParaRPr>
          </a:p>
          <a:p>
            <a:pPr algn="r">
              <a:defRPr/>
            </a:pPr>
            <a:r>
              <a:rPr lang="fa-IR" sz="2800" dirty="0">
                <a:latin typeface="Arial" pitchFamily="34" charset="0"/>
                <a:cs typeface="Arial" pitchFamily="34" charset="0"/>
              </a:rPr>
              <a:t> افت قند خون و درد شکم</a:t>
            </a:r>
            <a:r>
              <a:rPr lang="en-US" sz="2800" dirty="0">
                <a:solidFill>
                  <a:srgbClr val="FFFF00"/>
                </a:solidFill>
                <a:latin typeface="Arial" pitchFamily="34" charset="0"/>
                <a:cs typeface="Arial" pitchFamily="34" charset="0"/>
              </a:rPr>
              <a:t>:CC</a:t>
            </a:r>
            <a:endParaRPr lang="fa-IR" sz="2800" dirty="0">
              <a:solidFill>
                <a:srgbClr val="FFFF00"/>
              </a:solidFill>
              <a:latin typeface="Arial" pitchFamily="34" charset="0"/>
              <a:cs typeface="Arial" pitchFamily="34" charset="0"/>
            </a:endParaRPr>
          </a:p>
          <a:p>
            <a:pPr algn="r">
              <a:defRPr/>
            </a:pPr>
            <a:endParaRPr lang="fa-IR" sz="2800" dirty="0">
              <a:latin typeface="Arial" pitchFamily="34" charset="0"/>
              <a:cs typeface="Arial" pitchFamily="34" charset="0"/>
            </a:endParaRPr>
          </a:p>
          <a:p>
            <a:pPr algn="r">
              <a:defRPr/>
            </a:pPr>
            <a:r>
              <a:rPr lang="fa-IR" sz="2800" dirty="0">
                <a:latin typeface="Arial" pitchFamily="34" charset="0"/>
                <a:cs typeface="Arial" pitchFamily="34" charset="0"/>
              </a:rPr>
              <a:t> از حدود دو ماه قبل  </a:t>
            </a:r>
            <a:r>
              <a:rPr lang="en-US" sz="2800" dirty="0">
                <a:latin typeface="Arial" pitchFamily="34" charset="0"/>
                <a:cs typeface="Arial" pitchFamily="34" charset="0"/>
              </a:rPr>
              <a:t>LUQ</a:t>
            </a:r>
            <a:r>
              <a:rPr lang="fa-IR" sz="2800" dirty="0">
                <a:latin typeface="Arial" pitchFamily="34" charset="0"/>
                <a:cs typeface="Arial" pitchFamily="34" charset="0"/>
              </a:rPr>
              <a:t> بیمار خانم 45ساله که با درد مداوم </a:t>
            </a:r>
            <a:r>
              <a:rPr lang="en-US" sz="2800" dirty="0">
                <a:latin typeface="Arial" pitchFamily="34" charset="0"/>
                <a:cs typeface="Arial" pitchFamily="34" charset="0"/>
              </a:rPr>
              <a:t>:  </a:t>
            </a:r>
            <a:r>
              <a:rPr lang="en-US" sz="2800" dirty="0">
                <a:solidFill>
                  <a:srgbClr val="FFFF00"/>
                </a:solidFill>
                <a:latin typeface="Arial" pitchFamily="34" charset="0"/>
                <a:cs typeface="Arial" pitchFamily="34" charset="0"/>
              </a:rPr>
              <a:t>PI</a:t>
            </a:r>
          </a:p>
          <a:p>
            <a:pPr algn="r">
              <a:defRPr/>
            </a:pPr>
            <a:r>
              <a:rPr lang="fa-IR" sz="2800" dirty="0">
                <a:latin typeface="Arial" pitchFamily="34" charset="0"/>
                <a:cs typeface="Arial" pitchFamily="34" charset="0"/>
              </a:rPr>
              <a:t>که طی سه روز اخیر تشدید شده.</a:t>
            </a:r>
          </a:p>
          <a:p>
            <a:pPr algn="r">
              <a:defRPr/>
            </a:pPr>
            <a:r>
              <a:rPr lang="fa-IR" sz="2800" dirty="0">
                <a:latin typeface="Arial" pitchFamily="34" charset="0"/>
                <a:cs typeface="Arial" pitchFamily="34" charset="0"/>
              </a:rPr>
              <a:t>درد ماهیت کولیکی داشته، با تغذیه ارتباط نداشته و به مسکن پاسخ نداده</a:t>
            </a:r>
          </a:p>
          <a:p>
            <a:pPr algn="r">
              <a:defRPr/>
            </a:pPr>
            <a:r>
              <a:rPr lang="fa-IR" sz="2800" dirty="0">
                <a:latin typeface="Arial" pitchFamily="34" charset="0"/>
                <a:cs typeface="Arial" pitchFamily="34" charset="0"/>
              </a:rPr>
              <a:t>تهوع ، استفراغ نداشته است.</a:t>
            </a:r>
          </a:p>
          <a:p>
            <a:pPr algn="r">
              <a:defRPr/>
            </a:pPr>
            <a:r>
              <a:rPr lang="fa-IR" sz="2800" dirty="0">
                <a:latin typeface="Arial" pitchFamily="34" charset="0"/>
                <a:cs typeface="Arial" pitchFamily="34" charset="0"/>
              </a:rPr>
              <a:t>طبق اظهارات ایشان درد بیمار به تدریج به اپیگاستر و </a:t>
            </a:r>
          </a:p>
          <a:p>
            <a:pPr algn="r">
              <a:defRPr/>
            </a:pPr>
            <a:r>
              <a:rPr lang="fa-IR" sz="2800" dirty="0">
                <a:latin typeface="Arial" pitchFamily="34" charset="0"/>
                <a:cs typeface="Arial" pitchFamily="34" charset="0"/>
              </a:rPr>
              <a:t>سرتاسرشکم منتشر شده است</a:t>
            </a:r>
          </a:p>
          <a:p>
            <a:pPr algn="r">
              <a:defRPr/>
            </a:pPr>
            <a:r>
              <a:rPr lang="fa-IR" sz="2800" dirty="0">
                <a:latin typeface="Arial" pitchFamily="34" charset="0"/>
                <a:cs typeface="Arial" pitchFamily="34" charset="0"/>
              </a:rPr>
              <a:t>بیمار ذکر میکند دچار سرگیجه،تاری دید،تعریق سرد و افت قند با توجه به وقوع علایم مشابه قبلی شده است.</a:t>
            </a:r>
          </a:p>
          <a:p>
            <a:pPr algn="r">
              <a:defRPr/>
            </a:pPr>
            <a:r>
              <a:rPr lang="fa-IR" sz="2800" dirty="0">
                <a:solidFill>
                  <a:srgbClr val="FFFF00"/>
                </a:solidFill>
                <a:latin typeface="Arial" pitchFamily="34" charset="0"/>
                <a:cs typeface="Arial" pitchFamily="34" charset="0"/>
              </a:rPr>
              <a:t> </a:t>
            </a:r>
            <a:r>
              <a:rPr lang="fa-IR" sz="2800" dirty="0">
                <a:latin typeface="Arial" pitchFamily="34" charset="0"/>
                <a:cs typeface="Arial" pitchFamily="34" charset="0"/>
              </a:rPr>
              <a:t>سابقه خانوادگی دیابت یا </a:t>
            </a:r>
            <a:r>
              <a:rPr lang="fa-IR" sz="2800" dirty="0">
                <a:latin typeface="Arial" pitchFamily="34" charset="0"/>
              </a:rPr>
              <a:t>بیماری دیگری را ذکر نمیکند.</a:t>
            </a:r>
            <a:r>
              <a:rPr lang="fa-IR" sz="2800" dirty="0">
                <a:latin typeface="Arial" pitchFamily="34" charset="0"/>
                <a:cs typeface="Arial" pitchFamily="34" charset="0"/>
              </a:rPr>
              <a:t> </a:t>
            </a:r>
            <a:r>
              <a:rPr lang="en-US" sz="2800" dirty="0">
                <a:solidFill>
                  <a:srgbClr val="FFFF00"/>
                </a:solidFill>
                <a:latin typeface="Arial" pitchFamily="34" charset="0"/>
                <a:cs typeface="Arial" pitchFamily="34" charset="0"/>
              </a:rPr>
              <a:t>: FH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CASE\PPP\photo_2019-12-17_17-04-17.jpg">
            <a:extLst>
              <a:ext uri="{FF2B5EF4-FFF2-40B4-BE49-F238E27FC236}">
                <a16:creationId xmlns:a16="http://schemas.microsoft.com/office/drawing/2014/main" xmlns="" id="{30032630-55F7-46E4-B39A-09FE30BD3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CASE\PPP\photo_2019-12-17_16-41-23.jpg">
            <a:extLst>
              <a:ext uri="{FF2B5EF4-FFF2-40B4-BE49-F238E27FC236}">
                <a16:creationId xmlns:a16="http://schemas.microsoft.com/office/drawing/2014/main" xmlns="" id="{922933B9-8A8F-4548-BAC7-222EDF2D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066800"/>
            <a:ext cx="88963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8614063" y="1066800"/>
            <a:ext cx="16209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61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60F8C-2F1C-4E1E-B3F1-FB72F91AA788}"/>
              </a:ext>
            </a:extLst>
          </p:cNvPr>
          <p:cNvSpPr>
            <a:spLocks noGrp="1"/>
          </p:cNvSpPr>
          <p:nvPr>
            <p:ph type="title"/>
          </p:nvPr>
        </p:nvSpPr>
        <p:spPr>
          <a:xfrm>
            <a:off x="2209800" y="5105400"/>
            <a:ext cx="7772400" cy="914400"/>
          </a:xfrm>
          <a:solidFill>
            <a:schemeClr val="bg1">
              <a:lumMod val="65000"/>
            </a:schemeClr>
          </a:solidFill>
        </p:spPr>
        <p:txBody>
          <a:bodyPr/>
          <a:lstStyle/>
          <a:p>
            <a:pPr algn="r">
              <a:defRPr/>
            </a:pPr>
            <a:r>
              <a:rPr lang="fa-IR" sz="2800" dirty="0">
                <a:solidFill>
                  <a:schemeClr val="tx2">
                    <a:satMod val="200000"/>
                  </a:schemeClr>
                </a:solidFill>
              </a:rPr>
              <a:t>تست سولفونیل اوره ادرار </a:t>
            </a:r>
            <a:r>
              <a:rPr lang="fa-IR" sz="2800" dirty="0">
                <a:solidFill>
                  <a:srgbClr val="FFFF00"/>
                </a:solidFill>
              </a:rPr>
              <a:t>مثبت</a:t>
            </a:r>
            <a:r>
              <a:rPr lang="fa-IR" sz="2800" dirty="0">
                <a:solidFill>
                  <a:schemeClr val="tx2">
                    <a:satMod val="200000"/>
                  </a:schemeClr>
                </a:solidFill>
              </a:rPr>
              <a:t> گزارش گردید</a:t>
            </a:r>
            <a:br>
              <a:rPr lang="fa-IR" sz="2800" dirty="0">
                <a:solidFill>
                  <a:schemeClr val="tx2">
                    <a:satMod val="200000"/>
                  </a:schemeClr>
                </a:solidFill>
              </a:rPr>
            </a:br>
            <a:endParaRPr lang="en-US" sz="2800" dirty="0">
              <a:solidFill>
                <a:schemeClr val="tx2">
                  <a:satMod val="200000"/>
                </a:schemeClr>
              </a:solidFill>
            </a:endParaRPr>
          </a:p>
        </p:txBody>
      </p:sp>
      <p:pic>
        <p:nvPicPr>
          <p:cNvPr id="25603" name="Picture 3" descr="F:\CASE\PPP\photo_2019-12-21_20-47-30.jpg">
            <a:extLst>
              <a:ext uri="{FF2B5EF4-FFF2-40B4-BE49-F238E27FC236}">
                <a16:creationId xmlns:a16="http://schemas.microsoft.com/office/drawing/2014/main" xmlns="" id="{A63DA529-C889-4624-8B72-54EBB2E1D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8534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8894618" y="2005445"/>
            <a:ext cx="16209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87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CASE\PPP\photo_2019-12-17_16-05-15.jpg">
            <a:extLst>
              <a:ext uri="{FF2B5EF4-FFF2-40B4-BE49-F238E27FC236}">
                <a16:creationId xmlns:a16="http://schemas.microsoft.com/office/drawing/2014/main" xmlns="" id="{A8D7E9E5-F69D-4CB3-8BB6-086CD4520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733583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7855527" y="498762"/>
            <a:ext cx="1620982" cy="6234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8071">
            <a:hlinkClick r:id="" action="ppaction://media"/>
            <a:extLst>
              <a:ext uri="{FF2B5EF4-FFF2-40B4-BE49-F238E27FC236}">
                <a16:creationId xmlns:a16="http://schemas.microsoft.com/office/drawing/2014/main" xmlns="" id="{09C6AC3A-95B5-40D4-AED6-A8B675E93C8B}"/>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828800" y="228600"/>
            <a:ext cx="8839200" cy="662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_8070">
            <a:hlinkClick r:id="" action="ppaction://media"/>
            <a:extLst>
              <a:ext uri="{FF2B5EF4-FFF2-40B4-BE49-F238E27FC236}">
                <a16:creationId xmlns:a16="http://schemas.microsoft.com/office/drawing/2014/main" xmlns="" id="{C950F904-4D68-4708-9EB6-DA4011373D9C}"/>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828800" y="124691"/>
            <a:ext cx="8839200" cy="6629400"/>
          </a:xfrm>
          <a:prstGeom prst="rect">
            <a:avLst/>
          </a:prstGeom>
        </p:spPr>
      </p:pic>
      <p:sp>
        <p:nvSpPr>
          <p:cNvPr id="4" name="Rounded Rectangle 3"/>
          <p:cNvSpPr/>
          <p:nvPr/>
        </p:nvSpPr>
        <p:spPr>
          <a:xfrm>
            <a:off x="1839191" y="155863"/>
            <a:ext cx="36783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C520C-A5D2-4F76-9791-8626B9E81829}"/>
              </a:ext>
            </a:extLst>
          </p:cNvPr>
          <p:cNvSpPr>
            <a:spLocks noGrp="1"/>
          </p:cNvSpPr>
          <p:nvPr>
            <p:ph type="title"/>
          </p:nvPr>
        </p:nvSpPr>
        <p:spPr>
          <a:xfrm>
            <a:off x="2438400" y="512764"/>
            <a:ext cx="7772400" cy="6116637"/>
          </a:xfrm>
        </p:spPr>
        <p:txBody>
          <a:bodyPr/>
          <a:lstStyle/>
          <a:p>
            <a:pPr>
              <a:defRPr/>
            </a:pPr>
            <a:endParaRPr lang="en-US" dirty="0">
              <a:solidFill>
                <a:schemeClr val="tx2">
                  <a:satMod val="200000"/>
                </a:schemeClr>
              </a:solidFill>
            </a:endParaRPr>
          </a:p>
        </p:txBody>
      </p:sp>
      <p:pic>
        <p:nvPicPr>
          <p:cNvPr id="22531" name="Picture 2" descr="F:\CASE\PPP\photo_2019-12-17_16-05-19.jpg">
            <a:extLst>
              <a:ext uri="{FF2B5EF4-FFF2-40B4-BE49-F238E27FC236}">
                <a16:creationId xmlns:a16="http://schemas.microsoft.com/office/drawing/2014/main" xmlns="" id="{B6AB808F-523C-445B-ADB4-E9AB4DD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152400"/>
            <a:ext cx="80962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8489372" y="426027"/>
            <a:ext cx="16209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media"/>
            <a:extLst>
              <a:ext uri="{FF2B5EF4-FFF2-40B4-BE49-F238E27FC236}">
                <a16:creationId xmlns:a16="http://schemas.microsoft.com/office/drawing/2014/main" xmlns="" id="{FE67CE60-A4CE-41F4-9435-2B1766B72C9D}"/>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133600" y="5334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5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CASE\PPP\photo_2019-12-17_16-05-02.jpg">
            <a:extLst>
              <a:ext uri="{FF2B5EF4-FFF2-40B4-BE49-F238E27FC236}">
                <a16:creationId xmlns:a16="http://schemas.microsoft.com/office/drawing/2014/main" xmlns="" id="{BB0D7D29-1CE8-4CF7-A507-0421FC040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8763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CASE\PPP\photo_2019-12-21_20-47-27.jpg">
            <a:extLst>
              <a:ext uri="{FF2B5EF4-FFF2-40B4-BE49-F238E27FC236}">
                <a16:creationId xmlns:a16="http://schemas.microsoft.com/office/drawing/2014/main" xmlns="" id="{15802D88-961E-41A4-AE8A-5C8A8D41F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119744" y="457199"/>
            <a:ext cx="2473037"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xmlns="" id="{750D3CF8-8FE6-4A2C-A306-DF4C78C661AC}"/>
              </a:ext>
            </a:extLst>
          </p:cNvPr>
          <p:cNvSpPr>
            <a:spLocks noGrp="1"/>
          </p:cNvSpPr>
          <p:nvPr>
            <p:ph idx="1"/>
          </p:nvPr>
        </p:nvSpPr>
        <p:spPr>
          <a:xfrm>
            <a:off x="2438399" y="145774"/>
            <a:ext cx="9501809" cy="6210576"/>
          </a:xfrm>
          <a:solidFill>
            <a:schemeClr val="tx2">
              <a:lumMod val="60000"/>
              <a:lumOff val="40000"/>
            </a:schemeClr>
          </a:solidFill>
        </p:spPr>
        <p:txBody>
          <a:bodyPr/>
          <a:lstStyle/>
          <a:p>
            <a:pPr algn="r" eaLnBrk="1" hangingPunct="1">
              <a:buFont typeface="Wingdings" panose="05000000000000000000" pitchFamily="2" charset="2"/>
              <a:buNone/>
            </a:pPr>
            <a:r>
              <a:rPr lang="fa-IR" altLang="en-US" sz="2400" dirty="0"/>
              <a:t>بیماربه علت افت مکرر قند خون و طی </a:t>
            </a:r>
          </a:p>
          <a:p>
            <a:pPr algn="r" eaLnBrk="1" hangingPunct="1">
              <a:buFont typeface="Wingdings" panose="05000000000000000000" pitchFamily="2" charset="2"/>
              <a:buNone/>
            </a:pPr>
            <a:endParaRPr lang="fa-IR" altLang="en-US" sz="2400" dirty="0"/>
          </a:p>
          <a:p>
            <a:pPr algn="r" eaLnBrk="1" hangingPunct="1">
              <a:buFont typeface="Wingdings" panose="05000000000000000000" pitchFamily="2" charset="2"/>
              <a:buNone/>
            </a:pPr>
            <a:endParaRPr lang="en-US" altLang="en-US" sz="2400" dirty="0"/>
          </a:p>
          <a:p>
            <a:pPr algn="r" eaLnBrk="1" hangingPunct="1">
              <a:buFont typeface="Wingdings" panose="05000000000000000000" pitchFamily="2" charset="2"/>
              <a:buNone/>
            </a:pPr>
            <a:r>
              <a:rPr lang="fa-IR" altLang="en-US" sz="2400" dirty="0"/>
              <a:t>بررسی های بعمل آمده در سال 86 در بیمارستان شریعتی برای ایشان تشخیص </a:t>
            </a:r>
            <a:r>
              <a:rPr lang="fa-IR" altLang="en-US" sz="2400" dirty="0">
                <a:solidFill>
                  <a:srgbClr val="FFFF00"/>
                </a:solidFill>
              </a:rPr>
              <a:t>انسولینوما</a:t>
            </a:r>
            <a:r>
              <a:rPr lang="fa-IR" altLang="en-US" sz="2400" dirty="0"/>
              <a:t> دم پانکراس داده شده و تحت دیستال پانکراتکتومی و اسپلنکتومی قرار گرفته.</a:t>
            </a:r>
          </a:p>
          <a:p>
            <a:pPr algn="r" eaLnBrk="1" hangingPunct="1">
              <a:buFont typeface="Wingdings" panose="05000000000000000000" pitchFamily="2" charset="2"/>
              <a:buNone/>
            </a:pPr>
            <a:endParaRPr lang="fa-IR" altLang="en-US" sz="2400" dirty="0"/>
          </a:p>
          <a:p>
            <a:pPr algn="r" eaLnBrk="1" hangingPunct="1">
              <a:buFont typeface="Wingdings" panose="05000000000000000000" pitchFamily="2" charset="2"/>
              <a:buNone/>
            </a:pPr>
            <a:endParaRPr lang="fa-IR" altLang="en-US" sz="2400" dirty="0"/>
          </a:p>
          <a:p>
            <a:pPr algn="r" eaLnBrk="1" hangingPunct="1">
              <a:buFont typeface="Wingdings" panose="05000000000000000000" pitchFamily="2" charset="2"/>
              <a:buNone/>
            </a:pPr>
            <a:endParaRPr lang="fa-IR" altLang="en-US" sz="2400" dirty="0"/>
          </a:p>
          <a:p>
            <a:pPr algn="r" eaLnBrk="1" hangingPunct="1">
              <a:buFont typeface="Wingdings" panose="05000000000000000000" pitchFamily="2" charset="2"/>
              <a:buNone/>
            </a:pPr>
            <a:endParaRPr lang="fa-IR" altLang="en-US" sz="2400" dirty="0"/>
          </a:p>
          <a:p>
            <a:pPr algn="r" eaLnBrk="1" hangingPunct="1">
              <a:buFont typeface="Wingdings" panose="05000000000000000000" pitchFamily="2" charset="2"/>
              <a:buNone/>
            </a:pPr>
            <a:endParaRPr lang="fa-IR" altLang="en-US" sz="2400" dirty="0"/>
          </a:p>
          <a:p>
            <a:pPr algn="r" eaLnBrk="1" hangingPunct="1">
              <a:buFont typeface="Wingdings" panose="05000000000000000000" pitchFamily="2" charset="2"/>
              <a:buNone/>
            </a:pPr>
            <a:r>
              <a:rPr lang="fa-IR" altLang="en-US" sz="2400" dirty="0"/>
              <a:t>در سال 90 بعلت عود علایم و افت قندهای مکرر به بیمارستان لقمان مراجعه و با تشخیص عود تومور مجددا تحت جراحی ساب توتال پانکراتکتومی قرار گرفته و در </a:t>
            </a:r>
            <a:r>
              <a:rPr lang="en-US" altLang="en-US" sz="2400" dirty="0">
                <a:solidFill>
                  <a:srgbClr val="FFFF00"/>
                </a:solidFill>
              </a:rPr>
              <a:t>diffuse </a:t>
            </a:r>
            <a:r>
              <a:rPr lang="en-US" altLang="en-US" sz="2400" dirty="0" err="1">
                <a:solidFill>
                  <a:srgbClr val="FFFF00"/>
                </a:solidFill>
              </a:rPr>
              <a:t>Nesidodysplasia</a:t>
            </a:r>
            <a:r>
              <a:rPr lang="fa-IR" altLang="en-US" sz="2400" dirty="0">
                <a:solidFill>
                  <a:srgbClr val="FFFF00"/>
                </a:solidFill>
              </a:rPr>
              <a:t> </a:t>
            </a:r>
            <a:r>
              <a:rPr lang="fa-IR" altLang="en-US" sz="2400" dirty="0"/>
              <a:t>گزارش پاتولوژی برای ایشان تشخیص داده شد.</a:t>
            </a:r>
          </a:p>
          <a:p>
            <a:pPr algn="r" eaLnBrk="1" hangingPunct="1">
              <a:buFont typeface="Wingdings" panose="05000000000000000000" pitchFamily="2" charset="2"/>
              <a:buNone/>
            </a:pP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CASE\PPP\photo_2019-12-21_20-47-23.jpg">
            <a:extLst>
              <a:ext uri="{FF2B5EF4-FFF2-40B4-BE49-F238E27FC236}">
                <a16:creationId xmlns:a16="http://schemas.microsoft.com/office/drawing/2014/main" xmlns="" id="{1CD9C446-CE3E-41B3-9570-85E5BCA0A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86106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348345" y="654627"/>
            <a:ext cx="2005446"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CASE\PPP\photo_2019-12-17_16-05-06.jpg">
            <a:extLst>
              <a:ext uri="{FF2B5EF4-FFF2-40B4-BE49-F238E27FC236}">
                <a16:creationId xmlns:a16="http://schemas.microsoft.com/office/drawing/2014/main" xmlns="" id="{76FA10B3-ABEB-4A89-9DCA-3E32AD45D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
            <a:ext cx="73914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7D3AB-9983-4EA6-8590-F772A273BB87}"/>
              </a:ext>
            </a:extLst>
          </p:cNvPr>
          <p:cNvSpPr>
            <a:spLocks noGrp="1"/>
          </p:cNvSpPr>
          <p:nvPr>
            <p:ph type="title"/>
          </p:nvPr>
        </p:nvSpPr>
        <p:spPr>
          <a:xfrm>
            <a:off x="2438400" y="512764"/>
            <a:ext cx="7772400" cy="5888037"/>
          </a:xfrm>
          <a:solidFill>
            <a:schemeClr val="bg1">
              <a:lumMod val="65000"/>
            </a:schemeClr>
          </a:solidFill>
        </p:spPr>
        <p:txBody>
          <a:bodyPr/>
          <a:lstStyle/>
          <a:p>
            <a:pPr algn="r">
              <a:defRPr/>
            </a:pPr>
            <a:r>
              <a:rPr lang="fa-IR" sz="3200" dirty="0">
                <a:solidFill>
                  <a:schemeClr val="tx2">
                    <a:satMod val="200000"/>
                  </a:schemeClr>
                </a:solidFill>
              </a:rPr>
              <a:t>مشاوره روانپزشکی</a:t>
            </a:r>
            <a:br>
              <a:rPr lang="fa-IR" sz="3200" dirty="0">
                <a:solidFill>
                  <a:schemeClr val="tx2">
                    <a:satMod val="200000"/>
                  </a:schemeClr>
                </a:solidFill>
              </a:rPr>
            </a:br>
            <a:r>
              <a:rPr lang="fa-IR" sz="3200" dirty="0">
                <a:solidFill>
                  <a:schemeClr val="tx2">
                    <a:satMod val="200000"/>
                  </a:schemeClr>
                </a:solidFill>
              </a:rPr>
              <a:t/>
            </a:r>
            <a:br>
              <a:rPr lang="fa-IR" sz="3200" dirty="0">
                <a:solidFill>
                  <a:schemeClr val="tx2">
                    <a:satMod val="200000"/>
                  </a:schemeClr>
                </a:solidFill>
              </a:rPr>
            </a:br>
            <a:r>
              <a:rPr lang="fa-IR" sz="2400" dirty="0"/>
              <a:t>بیمار در اواسط دوره بستری بعلت افت هموگلوبین کاندید انجام </a:t>
            </a:r>
            <a:br>
              <a:rPr lang="fa-IR" sz="2400" dirty="0"/>
            </a:br>
            <a:r>
              <a:rPr lang="fa-IR" sz="2400" dirty="0"/>
              <a:t>اندوسکوپی شده که رضایت به انجام نداشته است.</a:t>
            </a:r>
            <a:br>
              <a:rPr lang="fa-IR" sz="2400" dirty="0"/>
            </a:br>
            <a:r>
              <a:rPr lang="fa-IR" sz="2400" dirty="0"/>
              <a:t/>
            </a:r>
            <a:br>
              <a:rPr lang="fa-IR" sz="2400" dirty="0"/>
            </a:br>
            <a:r>
              <a:rPr lang="fa-IR" sz="2400" dirty="0">
                <a:solidFill>
                  <a:schemeClr val="tx2">
                    <a:satMod val="200000"/>
                  </a:schemeClr>
                </a:solidFill>
              </a:rPr>
              <a:t>بیمارمکررا درخواست نارکوتیک دارد.</a:t>
            </a:r>
            <a:r>
              <a:rPr lang="en-US" sz="2400" dirty="0">
                <a:solidFill>
                  <a:schemeClr val="tx2">
                    <a:satMod val="200000"/>
                  </a:schemeClr>
                </a:solidFill>
              </a:rPr>
              <a:t/>
            </a:r>
            <a:br>
              <a:rPr lang="en-US" sz="2400" dirty="0">
                <a:solidFill>
                  <a:schemeClr val="tx2">
                    <a:satMod val="200000"/>
                  </a:schemeClr>
                </a:solidFill>
              </a:rPr>
            </a:br>
            <a:r>
              <a:rPr lang="fa-IR" sz="2400" dirty="0"/>
              <a:t/>
            </a:r>
            <a:br>
              <a:rPr lang="fa-IR" sz="2400" dirty="0"/>
            </a:br>
            <a:r>
              <a:rPr lang="fa-IR" sz="2400" dirty="0"/>
              <a:t/>
            </a:r>
            <a:br>
              <a:rPr lang="fa-IR" sz="2400" dirty="0"/>
            </a:br>
            <a:r>
              <a:rPr lang="fa-IR" sz="2400" dirty="0"/>
              <a:t>در اواسط دوره بستری بیمار تمایلی به ملاقات اعضای خانواده و کادر درمانی نداشته که طبق </a:t>
            </a:r>
            <a:br>
              <a:rPr lang="fa-IR" sz="2400" dirty="0"/>
            </a:br>
            <a:r>
              <a:rPr lang="fa-IR" sz="2400" dirty="0"/>
              <a:t>نظر سرویس روانپزشکی </a:t>
            </a:r>
            <a:r>
              <a:rPr lang="fa-IR" sz="2400" dirty="0">
                <a:solidFill>
                  <a:srgbClr val="FFFF00"/>
                </a:solidFill>
              </a:rPr>
              <a:t>اختلالات ساختگی </a:t>
            </a:r>
            <a:r>
              <a:rPr lang="fa-IR" sz="2400" dirty="0"/>
              <a:t>برای ایشان باید در نظر گرفته شود.</a:t>
            </a:r>
            <a:r>
              <a:rPr lang="fa-IR" dirty="0">
                <a:solidFill>
                  <a:schemeClr val="tx2">
                    <a:satMod val="200000"/>
                  </a:schemeClr>
                </a:solidFill>
              </a:rPr>
              <a:t/>
            </a:r>
            <a:br>
              <a:rPr lang="fa-IR" dirty="0">
                <a:solidFill>
                  <a:schemeClr val="tx2">
                    <a:satMod val="200000"/>
                  </a:schemeClr>
                </a:solidFill>
              </a:rPr>
            </a:br>
            <a:r>
              <a:rPr lang="fa-IR" sz="2400" dirty="0">
                <a:solidFill>
                  <a:schemeClr val="tx2">
                    <a:satMod val="200000"/>
                  </a:schemeClr>
                </a:solidFill>
              </a:rPr>
              <a:t>بیمار انتقال به بخش سایکوسوماتیک و شرایط ایزوله را نپذیرفت.</a:t>
            </a:r>
            <a:br>
              <a:rPr lang="fa-IR" sz="2400" dirty="0">
                <a:solidFill>
                  <a:schemeClr val="tx2">
                    <a:satMod val="200000"/>
                  </a:schemeClr>
                </a:solidFill>
              </a:rPr>
            </a:br>
            <a:endParaRPr lang="en-US" dirty="0">
              <a:solidFill>
                <a:schemeClr val="tx2">
                  <a:satMod val="20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CASE\PPP\photo_2019-12-17_16-37-59.jpg">
            <a:extLst>
              <a:ext uri="{FF2B5EF4-FFF2-40B4-BE49-F238E27FC236}">
                <a16:creationId xmlns:a16="http://schemas.microsoft.com/office/drawing/2014/main" xmlns="" id="{FA9CCDFC-1C2C-493D-8A1D-D403B6EAA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30" y="152400"/>
            <a:ext cx="735827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7523018" y="883227"/>
            <a:ext cx="16209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735D16DB-80EA-4519-A80B-EFECA92B7A54}"/>
              </a:ext>
            </a:extLst>
          </p:cNvPr>
          <p:cNvSpPr>
            <a:spLocks noGrp="1"/>
          </p:cNvSpPr>
          <p:nvPr>
            <p:ph type="title"/>
          </p:nvPr>
        </p:nvSpPr>
        <p:spPr>
          <a:xfrm>
            <a:off x="556591" y="119270"/>
            <a:ext cx="10429461" cy="6433931"/>
          </a:xfrm>
          <a:solidFill>
            <a:schemeClr val="tx2">
              <a:lumMod val="60000"/>
              <a:lumOff val="40000"/>
            </a:schemeClr>
          </a:solidFill>
        </p:spPr>
        <p:txBody>
          <a:bodyPr/>
          <a:lstStyle/>
          <a:p>
            <a:pPr algn="r">
              <a:defRPr/>
            </a:pPr>
            <a:r>
              <a:rPr lang="fa-IR" sz="2800" dirty="0"/>
              <a:t>در معاینه </a:t>
            </a:r>
            <a:br>
              <a:rPr lang="fa-IR" sz="2800" dirty="0"/>
            </a:br>
            <a:r>
              <a:rPr lang="fa-IR" sz="2800" dirty="0"/>
              <a:t>بیمار هوشیار و اورینته است</a:t>
            </a:r>
            <a:br>
              <a:rPr lang="fa-IR" sz="2800" dirty="0"/>
            </a:br>
            <a:r>
              <a:rPr lang="en-US" sz="2800" dirty="0"/>
              <a:t>LUQ</a:t>
            </a:r>
            <a:r>
              <a:rPr lang="fa-IR" sz="2800" dirty="0"/>
              <a:t>بیمار از درد مداوم در </a:t>
            </a:r>
            <a:br>
              <a:rPr lang="fa-IR" sz="2800" dirty="0"/>
            </a:br>
            <a:r>
              <a:rPr lang="fa-IR" sz="2800" dirty="0"/>
              <a:t>شکایت دارد.</a:t>
            </a:r>
            <a:br>
              <a:rPr lang="fa-IR" sz="2800" dirty="0"/>
            </a:br>
            <a:r>
              <a:rPr lang="fa-IR" sz="2800" dirty="0"/>
              <a:t> داشته</a:t>
            </a:r>
            <a:r>
              <a:rPr lang="en-US" sz="2800" dirty="0"/>
              <a:t>RUQ</a:t>
            </a:r>
            <a:r>
              <a:rPr lang="fa-IR" sz="2800" dirty="0"/>
              <a:t> شکم در لمس نرم و تندرنس خفیف در</a:t>
            </a:r>
            <a:br>
              <a:rPr lang="fa-IR" sz="2800" dirty="0"/>
            </a:br>
            <a:r>
              <a:rPr lang="fa-IR" sz="2800" dirty="0"/>
              <a:t>ریباند تندرنس , گاردینگ و دیستانسیون نداشته.</a:t>
            </a:r>
            <a:br>
              <a:rPr lang="fa-IR" sz="2800" dirty="0"/>
            </a:br>
            <a:r>
              <a:rPr lang="fa-IR" sz="2800" dirty="0"/>
              <a:t>اسکارهای متعدد جراحی روی شکم مشهود است که مربوط به جراحی های مذکور و همینطور </a:t>
            </a:r>
            <a:r>
              <a:rPr lang="en-US" sz="2800" dirty="0"/>
              <a:t/>
            </a:r>
            <a:br>
              <a:rPr lang="en-US" sz="2800" dirty="0"/>
            </a:br>
            <a:r>
              <a:rPr lang="fa-IR" sz="2800" dirty="0"/>
              <a:t> در سال 97 می باشد. </a:t>
            </a:r>
            <a:r>
              <a:rPr lang="en-US" sz="2800" dirty="0"/>
              <a:t>Sleeve </a:t>
            </a:r>
            <a:r>
              <a:rPr lang="fa-IR" sz="2800" dirty="0"/>
              <a:t> جراحی  </a:t>
            </a:r>
            <a:br>
              <a:rPr lang="fa-IR" sz="2800" dirty="0"/>
            </a:br>
            <a:r>
              <a:rPr lang="en-US" sz="2800" dirty="0"/>
              <a:t>BMI:28.3  75kg &lt;&lt;&lt;  67kg &lt;&lt;&lt; 102kg </a:t>
            </a:r>
            <a:br>
              <a:rPr lang="en-US" sz="2800" dirty="0"/>
            </a:br>
            <a:r>
              <a:rPr lang="en-US" sz="2800" dirty="0"/>
              <a:t>BP:110/80</a:t>
            </a:r>
            <a:br>
              <a:rPr lang="en-US" sz="2800" dirty="0"/>
            </a:br>
            <a:r>
              <a:rPr lang="en-US" sz="2800" dirty="0"/>
              <a:t>T:37.6 o</a:t>
            </a:r>
            <a:br>
              <a:rPr lang="en-US" sz="2800" dirty="0"/>
            </a:br>
            <a:r>
              <a:rPr lang="en-US" sz="2800" dirty="0"/>
              <a:t>PR:84</a:t>
            </a:r>
            <a:br>
              <a:rPr lang="en-US" sz="2800" dirty="0"/>
            </a:br>
            <a:r>
              <a:rPr lang="en-US" sz="2800" dirty="0"/>
              <a:t>RR:18</a:t>
            </a:r>
            <a:br>
              <a:rPr lang="en-US" sz="2800" dirty="0"/>
            </a:br>
            <a:r>
              <a:rPr lang="en-US" sz="2800" dirty="0"/>
              <a:t>BS:37</a:t>
            </a:r>
            <a:br>
              <a:rPr lang="en-US" sz="2800" dirty="0"/>
            </a:b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46B04-6973-4B02-AABE-BC36F669AF0D}"/>
              </a:ext>
            </a:extLst>
          </p:cNvPr>
          <p:cNvSpPr>
            <a:spLocks noGrp="1"/>
          </p:cNvSpPr>
          <p:nvPr>
            <p:ph type="title"/>
          </p:nvPr>
        </p:nvSpPr>
        <p:spPr>
          <a:xfrm>
            <a:off x="2438400" y="512764"/>
            <a:ext cx="7772400" cy="6116637"/>
          </a:xfrm>
          <a:solidFill>
            <a:schemeClr val="tx2">
              <a:lumMod val="60000"/>
              <a:lumOff val="40000"/>
            </a:schemeClr>
          </a:solidFill>
        </p:spPr>
        <p:txBody>
          <a:bodyPr/>
          <a:lstStyle/>
          <a:p>
            <a:pPr algn="r">
              <a:defRPr/>
            </a:pPr>
            <a:r>
              <a:rPr lang="fa-IR" sz="2800" dirty="0"/>
              <a:t>در سونوگرافی بعمل آمده برای بیمار سنگریزه های متعدد در کیسه صفرا گزارش گردید ولی شواهدی به نفع کوله سیستیت حاد نداشته است. </a:t>
            </a:r>
            <a:br>
              <a:rPr lang="fa-IR" sz="2800" dirty="0"/>
            </a:br>
            <a:r>
              <a:rPr lang="fa-IR" sz="2800" dirty="0"/>
              <a:t/>
            </a:r>
            <a:br>
              <a:rPr lang="fa-IR" sz="2800" dirty="0"/>
            </a:br>
            <a:r>
              <a:rPr lang="fa-IR" sz="2800" dirty="0"/>
              <a:t>طبق مشاوره ی جراحی شکم حاد جراحی نبوده و نیاز به اقدام اورژانسی دیده نشد.</a:t>
            </a:r>
            <a:br>
              <a:rPr lang="fa-IR" sz="2800" dirty="0"/>
            </a:br>
            <a:r>
              <a:rPr lang="fa-IR" sz="2800" dirty="0"/>
              <a:t/>
            </a:r>
            <a:br>
              <a:rPr lang="fa-IR" sz="2800" dirty="0"/>
            </a:br>
            <a:r>
              <a:rPr lang="fa-IR" sz="2800" dirty="0"/>
              <a:t> و اقدامات بیشتر در</a:t>
            </a:r>
            <a:r>
              <a:rPr lang="en-US" sz="2800" dirty="0"/>
              <a:t>BS </a:t>
            </a:r>
            <a:r>
              <a:rPr lang="fa-IR" sz="2800" dirty="0"/>
              <a:t>بیمار جهت بررسی از نظر افت </a:t>
            </a:r>
            <a:br>
              <a:rPr lang="fa-IR" sz="2800" dirty="0"/>
            </a:br>
            <a:r>
              <a:rPr lang="fa-IR" sz="2800" dirty="0"/>
              <a:t>بخش غدد بستری گردید.</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82C3658E-75F0-4DF4-94C6-C80818D10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09600"/>
            <a:ext cx="58308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CASE\PPP\photo_2019-12-17_16-05-10.jpg">
            <a:extLst>
              <a:ext uri="{FF2B5EF4-FFF2-40B4-BE49-F238E27FC236}">
                <a16:creationId xmlns:a16="http://schemas.microsoft.com/office/drawing/2014/main" xmlns="" id="{B727F762-2F04-41DA-98B3-9785A496F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2400"/>
            <a:ext cx="74199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333009" y="152400"/>
            <a:ext cx="16209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CASE\PPP\lab.png">
            <a:extLst>
              <a:ext uri="{FF2B5EF4-FFF2-40B4-BE49-F238E27FC236}">
                <a16:creationId xmlns:a16="http://schemas.microsoft.com/office/drawing/2014/main" xmlns="" id="{63A8A931-AF65-426C-A7A8-3E1B507FE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883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CASE\PPP\photo_2019-12-17_16-38-48.jpg">
            <a:extLst>
              <a:ext uri="{FF2B5EF4-FFF2-40B4-BE49-F238E27FC236}">
                <a16:creationId xmlns:a16="http://schemas.microsoft.com/office/drawing/2014/main" xmlns="" id="{FEBC5EE8-FA30-49EF-90F7-6317BC509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2964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224</Words>
  <Application>Microsoft Office PowerPoint</Application>
  <PresentationFormat>Custom</PresentationFormat>
  <Paragraphs>30</Paragraphs>
  <Slides>22</Slides>
  <Notes>0</Notes>
  <HiddenSlides>0</HiddenSlides>
  <MMClips>3</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در معاینه  بیمار هوشیار و اورینته است LUQبیمار از درد مداوم در  شکایت دارد.  داشتهRUQ شکم در لمس نرم و تندرنس خفیف در ریباند تندرنس , گاردینگ و دیستانسیون نداشته. اسکارهای متعدد جراحی روی شکم مشهود است که مربوط به جراحی های مذکور و همینطور   در سال 97 می باشد. Sleeve  جراحی   BMI:28.3  75kg &lt;&lt;&lt;  67kg &lt;&lt;&lt; 102kg  BP:110/80 T:37.6 o PR:84 RR:18 BS:37 </vt:lpstr>
      <vt:lpstr>در سونوگرافی بعمل آمده برای بیمار سنگریزه های متعدد در کیسه صفرا گزارش گردید ولی شواهدی به نفع کوله سیستیت حاد نداشته است.   طبق مشاوره ی جراحی شکم حاد جراحی نبوده و نیاز به اقدام اورژانسی دیده نشد.   و اقدامات بیشتر درBS بیمار جهت بررسی از نظر افت  بخش غدد بستری گردید.</vt:lpstr>
      <vt:lpstr>PowerPoint Presentation</vt:lpstr>
      <vt:lpstr>PowerPoint Presentation</vt:lpstr>
      <vt:lpstr>PowerPoint Presentation</vt:lpstr>
      <vt:lpstr>PowerPoint Presentation</vt:lpstr>
      <vt:lpstr>PowerPoint Presentation</vt:lpstr>
      <vt:lpstr>PowerPoint Presentation</vt:lpstr>
      <vt:lpstr>تست سولفونیل اوره ادرار مثبت گزارش گردید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مشاوره روانپزشکی  بیمار در اواسط دوره بستری بعلت افت هموگلوبین کاندید انجام  اندوسکوپی شده که رضایت به انجام نداشته است.  بیمارمکررا درخواست نارکوتیک دارد.   در اواسط دوره بستری بیمار تمایلی به ملاقات اعضای خانواده و کادر درمانی نداشته که طبق  نظر سرویس روانپزشکی اختلالات ساختگی برای ایشان باید در نظر گرفته شود. بیمار انتقال به بخش سایکوسوماتیک و شرایط ایزوله را نپذیرفت.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dc:creator>
  <cp:lastModifiedBy>هنگامه عبدی</cp:lastModifiedBy>
  <cp:revision>11</cp:revision>
  <dcterms:created xsi:type="dcterms:W3CDTF">2019-12-21T17:55:56Z</dcterms:created>
  <dcterms:modified xsi:type="dcterms:W3CDTF">2020-01-05T09:56:08Z</dcterms:modified>
</cp:coreProperties>
</file>