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29"/>
  </p:handoutMasterIdLst>
  <p:sldIdLst>
    <p:sldId id="256" r:id="rId2"/>
    <p:sldId id="267" r:id="rId3"/>
    <p:sldId id="282" r:id="rId4"/>
    <p:sldId id="273" r:id="rId5"/>
    <p:sldId id="277" r:id="rId6"/>
    <p:sldId id="274" r:id="rId7"/>
    <p:sldId id="275" r:id="rId8"/>
    <p:sldId id="266" r:id="rId9"/>
    <p:sldId id="280" r:id="rId10"/>
    <p:sldId id="281" r:id="rId11"/>
    <p:sldId id="259" r:id="rId12"/>
    <p:sldId id="260" r:id="rId13"/>
    <p:sldId id="262" r:id="rId14"/>
    <p:sldId id="263" r:id="rId15"/>
    <p:sldId id="264" r:id="rId16"/>
    <p:sldId id="268" r:id="rId17"/>
    <p:sldId id="269" r:id="rId18"/>
    <p:sldId id="270" r:id="rId19"/>
    <p:sldId id="261" r:id="rId20"/>
    <p:sldId id="271" r:id="rId21"/>
    <p:sldId id="272" r:id="rId22"/>
    <p:sldId id="284" r:id="rId23"/>
    <p:sldId id="285" r:id="rId24"/>
    <p:sldId id="286" r:id="rId25"/>
    <p:sldId id="288" r:id="rId26"/>
    <p:sldId id="287" r:id="rId27"/>
    <p:sldId id="276" r:id="rId28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7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4BBD026-4872-435D-A2EC-8A11E7FA7445}" type="datetimeFigureOut">
              <a:rPr lang="fa-IR" smtClean="0"/>
              <a:t>08/26/1440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331B779-7424-4048-90BD-888399BD851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65188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F412-1CBD-4A26-AAF8-63122F95B0C7}" type="datetimeFigureOut">
              <a:rPr lang="fa-IR" smtClean="0"/>
              <a:t>08/26/1440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5F85F-1E9C-4963-9861-60E4A8DE1AA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688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F412-1CBD-4A26-AAF8-63122F95B0C7}" type="datetimeFigureOut">
              <a:rPr lang="fa-IR" smtClean="0"/>
              <a:t>08/26/1440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5F85F-1E9C-4963-9861-60E4A8DE1AA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08484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F412-1CBD-4A26-AAF8-63122F95B0C7}" type="datetimeFigureOut">
              <a:rPr lang="fa-IR" smtClean="0"/>
              <a:t>08/26/1440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5F85F-1E9C-4963-9861-60E4A8DE1AA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71853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F412-1CBD-4A26-AAF8-63122F95B0C7}" type="datetimeFigureOut">
              <a:rPr lang="fa-IR" smtClean="0"/>
              <a:t>08/26/1440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5F85F-1E9C-4963-9861-60E4A8DE1AA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30636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F412-1CBD-4A26-AAF8-63122F95B0C7}" type="datetimeFigureOut">
              <a:rPr lang="fa-IR" smtClean="0"/>
              <a:t>08/26/1440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5F85F-1E9C-4963-9861-60E4A8DE1AA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3353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F412-1CBD-4A26-AAF8-63122F95B0C7}" type="datetimeFigureOut">
              <a:rPr lang="fa-IR" smtClean="0"/>
              <a:t>08/26/1440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5F85F-1E9C-4963-9861-60E4A8DE1AA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42908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F412-1CBD-4A26-AAF8-63122F95B0C7}" type="datetimeFigureOut">
              <a:rPr lang="fa-IR" smtClean="0"/>
              <a:t>08/26/1440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5F85F-1E9C-4963-9861-60E4A8DE1AA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99121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F412-1CBD-4A26-AAF8-63122F95B0C7}" type="datetimeFigureOut">
              <a:rPr lang="fa-IR" smtClean="0"/>
              <a:t>08/26/1440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5F85F-1E9C-4963-9861-60E4A8DE1AA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90777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F412-1CBD-4A26-AAF8-63122F95B0C7}" type="datetimeFigureOut">
              <a:rPr lang="fa-IR" smtClean="0"/>
              <a:t>08/26/1440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5F85F-1E9C-4963-9861-60E4A8DE1AA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97328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F412-1CBD-4A26-AAF8-63122F95B0C7}" type="datetimeFigureOut">
              <a:rPr lang="fa-IR" smtClean="0"/>
              <a:t>08/26/1440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5F85F-1E9C-4963-9861-60E4A8DE1AA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8484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F412-1CBD-4A26-AAF8-63122F95B0C7}" type="datetimeFigureOut">
              <a:rPr lang="fa-IR" smtClean="0"/>
              <a:t>08/26/1440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5F85F-1E9C-4963-9861-60E4A8DE1AA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95237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1F412-1CBD-4A26-AAF8-63122F95B0C7}" type="datetimeFigureOut">
              <a:rPr lang="fa-IR" smtClean="0"/>
              <a:t>08/26/1440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5F85F-1E9C-4963-9861-60E4A8DE1AA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60713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Oral Hypoglycemic agent </a:t>
            </a:r>
            <a:br>
              <a:rPr lang="en-US" dirty="0" smtClean="0"/>
            </a:br>
            <a:r>
              <a:rPr lang="en-US" sz="4000" dirty="0" smtClean="0"/>
              <a:t>Treatment of T2DM</a:t>
            </a:r>
            <a:endParaRPr lang="fa-IR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A.Amouzegar</a:t>
            </a:r>
            <a:r>
              <a:rPr lang="en-US" dirty="0" smtClean="0"/>
              <a:t>, MD</a:t>
            </a:r>
          </a:p>
          <a:p>
            <a:r>
              <a:rPr lang="en-US" dirty="0" smtClean="0"/>
              <a:t>Endocrine Research Center, </a:t>
            </a:r>
          </a:p>
          <a:p>
            <a:r>
              <a:rPr lang="en-US" dirty="0" smtClean="0"/>
              <a:t>Research Institute for Endocrine </a:t>
            </a:r>
            <a:r>
              <a:rPr lang="en-US" dirty="0" smtClean="0"/>
              <a:t>sciences</a:t>
            </a:r>
          </a:p>
          <a:p>
            <a:r>
              <a:rPr lang="en-US" dirty="0" smtClean="0"/>
              <a:t>12.2.98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77377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err="1" smtClean="0"/>
              <a:t>Cont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1- </a:t>
            </a:r>
            <a:r>
              <a:rPr lang="en-US" dirty="0" err="1" smtClean="0"/>
              <a:t>Sitagliptin</a:t>
            </a:r>
            <a:r>
              <a:rPr lang="en-US" dirty="0" smtClean="0"/>
              <a:t> 100 mg /D</a:t>
            </a:r>
          </a:p>
          <a:p>
            <a:pPr algn="l" rtl="0"/>
            <a:r>
              <a:rPr lang="en-US" dirty="0" smtClean="0"/>
              <a:t>2- </a:t>
            </a:r>
            <a:r>
              <a:rPr lang="en-US" dirty="0" err="1" smtClean="0"/>
              <a:t>Empagliflozin</a:t>
            </a:r>
            <a:r>
              <a:rPr lang="en-US" dirty="0" smtClean="0"/>
              <a:t> 10 mg/D</a:t>
            </a:r>
          </a:p>
          <a:p>
            <a:pPr algn="l" rtl="0"/>
            <a:r>
              <a:rPr lang="en-US" dirty="0" smtClean="0"/>
              <a:t>3- </a:t>
            </a:r>
            <a:r>
              <a:rPr lang="en-US" dirty="0" err="1" smtClean="0"/>
              <a:t>liraglutide</a:t>
            </a:r>
            <a:r>
              <a:rPr lang="en-US" dirty="0" smtClean="0"/>
              <a:t> 1.2mg D</a:t>
            </a:r>
          </a:p>
          <a:p>
            <a:pPr algn="l" rtl="0"/>
            <a:r>
              <a:rPr lang="en-US" dirty="0" smtClean="0"/>
              <a:t>4- </a:t>
            </a:r>
            <a:r>
              <a:rPr lang="en-US" dirty="0" err="1" smtClean="0"/>
              <a:t>Gliclazide</a:t>
            </a:r>
            <a:r>
              <a:rPr lang="en-US" dirty="0" smtClean="0"/>
              <a:t> 40 mg /D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24834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Case </a:t>
            </a:r>
            <a:r>
              <a:rPr lang="en-US" dirty="0" smtClean="0"/>
              <a:t>Presentation 2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8636"/>
            <a:ext cx="10515600" cy="4618327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/>
              <a:t>A 53-year old male (height: </a:t>
            </a:r>
            <a:r>
              <a:rPr lang="en-US" dirty="0" smtClean="0"/>
              <a:t>167; </a:t>
            </a:r>
            <a:r>
              <a:rPr lang="en-US" dirty="0"/>
              <a:t>weight </a:t>
            </a:r>
            <a:r>
              <a:rPr lang="en-US" dirty="0" smtClean="0"/>
              <a:t>80 kg</a:t>
            </a:r>
            <a:r>
              <a:rPr lang="en-US" dirty="0"/>
              <a:t>, BMI28.6 </a:t>
            </a:r>
            <a:r>
              <a:rPr lang="en-US" dirty="0" smtClean="0"/>
              <a:t>kg/m2) </a:t>
            </a:r>
            <a:r>
              <a:rPr lang="en-US" dirty="0"/>
              <a:t>was diagnosed with </a:t>
            </a:r>
            <a:r>
              <a:rPr lang="en-US" dirty="0" smtClean="0"/>
              <a:t>T2DM.</a:t>
            </a:r>
          </a:p>
          <a:p>
            <a:pPr algn="l" rtl="0"/>
            <a:r>
              <a:rPr lang="en-US" dirty="0" smtClean="0"/>
              <a:t>His </a:t>
            </a:r>
            <a:r>
              <a:rPr lang="en-US" dirty="0"/>
              <a:t>FPG level was 174 mg/</a:t>
            </a:r>
            <a:r>
              <a:rPr lang="en-US" dirty="0" err="1"/>
              <a:t>dL</a:t>
            </a:r>
            <a:r>
              <a:rPr lang="en-US" dirty="0"/>
              <a:t> and </a:t>
            </a:r>
            <a:r>
              <a:rPr lang="en-US" dirty="0" smtClean="0"/>
              <a:t>HbA1c </a:t>
            </a:r>
            <a:r>
              <a:rPr lang="en-US" dirty="0"/>
              <a:t>value was suboptimal at 8.4%. </a:t>
            </a:r>
            <a:endParaRPr lang="en-US" dirty="0" smtClean="0"/>
          </a:p>
          <a:p>
            <a:pPr algn="l" rtl="0"/>
            <a:r>
              <a:rPr lang="en-US" dirty="0" smtClean="0"/>
              <a:t>The </a:t>
            </a:r>
            <a:r>
              <a:rPr lang="en-US" dirty="0"/>
              <a:t>patient had normal renal and hepatic function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/>
              <a:t>He stated that he had gained a significant amount of weight over the past 2 years, and he largely attributed this to both his increasingly stressful workload and sedentary lifestyle since switching jobs. </a:t>
            </a:r>
            <a:endParaRPr lang="en-US" dirty="0" smtClean="0"/>
          </a:p>
          <a:p>
            <a:pPr algn="l" rtl="0"/>
            <a:r>
              <a:rPr lang="en-US" dirty="0" smtClean="0"/>
              <a:t>He </a:t>
            </a:r>
            <a:r>
              <a:rPr lang="en-US" dirty="0"/>
              <a:t>was instructed by his physician to modify his diet, increase his level of activity as much as possible, and was prescribed oral metformin </a:t>
            </a:r>
            <a:r>
              <a:rPr lang="en-US" dirty="0" smtClean="0"/>
              <a:t>(2000 </a:t>
            </a:r>
            <a:r>
              <a:rPr lang="en-US" dirty="0"/>
              <a:t>mg </a:t>
            </a:r>
            <a:r>
              <a:rPr lang="en-US" dirty="0" smtClean="0"/>
              <a:t>daily) </a:t>
            </a:r>
            <a:r>
              <a:rPr lang="en-US" dirty="0"/>
              <a:t>to be taken with meals.</a:t>
            </a:r>
          </a:p>
          <a:p>
            <a:pPr marL="457200" lvl="1" indent="0" algn="l" rtl="0">
              <a:buNone/>
            </a:pPr>
            <a:endParaRPr lang="en-US" dirty="0"/>
          </a:p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0396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err="1" smtClean="0"/>
              <a:t>Cont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At a follow-up examination 3 months later, the patient's status had not really changed that significantly; </a:t>
            </a:r>
          </a:p>
          <a:p>
            <a:pPr algn="l" rtl="0"/>
            <a:r>
              <a:rPr lang="en-US" dirty="0" smtClean="0"/>
              <a:t>He </a:t>
            </a:r>
            <a:r>
              <a:rPr lang="en-US" dirty="0" smtClean="0"/>
              <a:t>weighed 83 kg, his FPG was 157 mg/</a:t>
            </a:r>
            <a:r>
              <a:rPr lang="en-US" dirty="0" err="1" smtClean="0"/>
              <a:t>dL</a:t>
            </a:r>
            <a:r>
              <a:rPr lang="en-US" dirty="0" smtClean="0"/>
              <a:t>, and his HbA1c was 8.0%.  </a:t>
            </a:r>
          </a:p>
          <a:p>
            <a:pPr algn="l" rtl="0"/>
            <a:r>
              <a:rPr lang="en-US" dirty="0" smtClean="0"/>
              <a:t>He admitted that he had not really increased his level of exercise or modified his diet that much, but insisted that he was taking his metformin every day.</a:t>
            </a:r>
          </a:p>
          <a:p>
            <a:pPr algn="l" rtl="0"/>
            <a:r>
              <a:rPr lang="en-US" dirty="0" smtClean="0"/>
              <a:t>What do you do for the patient before adding another drug?</a:t>
            </a:r>
          </a:p>
          <a:p>
            <a:pPr algn="l" rtl="0"/>
            <a:r>
              <a:rPr lang="en-US" dirty="0" smtClean="0"/>
              <a:t>What is the best second choice for him?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49447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err="1" smtClean="0"/>
              <a:t>Cont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1- Tab </a:t>
            </a:r>
            <a:r>
              <a:rPr lang="en-US" dirty="0" smtClean="0"/>
              <a:t>  </a:t>
            </a:r>
            <a:r>
              <a:rPr lang="en-US" dirty="0" err="1" smtClean="0"/>
              <a:t>Gliclazide</a:t>
            </a:r>
            <a:r>
              <a:rPr lang="en-US" dirty="0" smtClean="0"/>
              <a:t> 80mg, </a:t>
            </a:r>
            <a:r>
              <a:rPr lang="en-US" dirty="0" err="1" smtClean="0"/>
              <a:t>BiD</a:t>
            </a:r>
            <a:endParaRPr lang="en-US" dirty="0" smtClean="0"/>
          </a:p>
          <a:p>
            <a:pPr algn="l" rtl="0"/>
            <a:r>
              <a:rPr lang="en-US" dirty="0" smtClean="0"/>
              <a:t>2- </a:t>
            </a:r>
            <a:r>
              <a:rPr lang="en-US" dirty="0" smtClean="0"/>
              <a:t>Tab   </a:t>
            </a:r>
            <a:r>
              <a:rPr lang="en-US" dirty="0" err="1" smtClean="0"/>
              <a:t>Empagliflozine</a:t>
            </a:r>
            <a:r>
              <a:rPr lang="en-US" dirty="0" smtClean="0"/>
              <a:t> ,10 </a:t>
            </a:r>
            <a:r>
              <a:rPr lang="en-US" dirty="0" smtClean="0"/>
              <a:t>mg daily</a:t>
            </a:r>
          </a:p>
          <a:p>
            <a:pPr algn="l" rtl="0"/>
            <a:r>
              <a:rPr lang="en-US" dirty="0" smtClean="0"/>
              <a:t>3- </a:t>
            </a:r>
            <a:r>
              <a:rPr lang="en-US" dirty="0" smtClean="0"/>
              <a:t> Pen </a:t>
            </a:r>
            <a:r>
              <a:rPr lang="en-US" dirty="0" err="1" smtClean="0"/>
              <a:t>Liraglutide</a:t>
            </a:r>
            <a:r>
              <a:rPr lang="en-US" dirty="0" smtClean="0"/>
              <a:t> </a:t>
            </a:r>
            <a:r>
              <a:rPr lang="en-US" dirty="0" smtClean="0"/>
              <a:t>,1.2 mg daily</a:t>
            </a:r>
          </a:p>
          <a:p>
            <a:pPr algn="l" rtl="0"/>
            <a:r>
              <a:rPr lang="en-US" dirty="0" smtClean="0"/>
              <a:t>4- Tab  </a:t>
            </a:r>
            <a:r>
              <a:rPr lang="en-US" dirty="0" err="1" smtClean="0"/>
              <a:t>Sitagliptin</a:t>
            </a:r>
            <a:r>
              <a:rPr lang="en-US" dirty="0" smtClean="0"/>
              <a:t> ,100 </a:t>
            </a:r>
            <a:r>
              <a:rPr lang="en-US" dirty="0" smtClean="0"/>
              <a:t>mg daily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52618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Case </a:t>
            </a:r>
            <a:r>
              <a:rPr lang="en-US" dirty="0" smtClean="0"/>
              <a:t>presentation 3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1991"/>
            <a:ext cx="10515600" cy="4675909"/>
          </a:xfrm>
        </p:spPr>
        <p:txBody>
          <a:bodyPr>
            <a:normAutofit fontScale="92500"/>
          </a:bodyPr>
          <a:lstStyle/>
          <a:p>
            <a:pPr algn="l" rtl="0"/>
            <a:r>
              <a:rPr lang="en-US" dirty="0"/>
              <a:t>A 46-year-old obese businessman </a:t>
            </a:r>
            <a:r>
              <a:rPr lang="en-US" dirty="0" smtClean="0"/>
              <a:t>(BMI</a:t>
            </a:r>
            <a:r>
              <a:rPr lang="en-US" dirty="0"/>
              <a:t> </a:t>
            </a:r>
            <a:r>
              <a:rPr lang="en-US" dirty="0" smtClean="0"/>
              <a:t>=</a:t>
            </a:r>
            <a:r>
              <a:rPr lang="en-US" dirty="0"/>
              <a:t> 32 kg/m </a:t>
            </a:r>
            <a:r>
              <a:rPr lang="en-US" baseline="30000" dirty="0"/>
              <a:t>2</a:t>
            </a:r>
            <a:r>
              <a:rPr lang="en-US" dirty="0"/>
              <a:t>) with </a:t>
            </a:r>
            <a:r>
              <a:rPr lang="en-US" dirty="0" smtClean="0"/>
              <a:t>hypertension </a:t>
            </a:r>
            <a:r>
              <a:rPr lang="en-US" dirty="0"/>
              <a:t>and </a:t>
            </a:r>
            <a:r>
              <a:rPr lang="en-US" dirty="0" smtClean="0"/>
              <a:t>T2DM of </a:t>
            </a:r>
            <a:r>
              <a:rPr lang="en-US" dirty="0"/>
              <a:t>8 years' duration presented with poor glycemic control </a:t>
            </a:r>
            <a:r>
              <a:rPr lang="en-US" dirty="0" smtClean="0"/>
              <a:t>(HbA1c</a:t>
            </a:r>
            <a:r>
              <a:rPr lang="en-US" dirty="0"/>
              <a:t> - 9.4%). </a:t>
            </a:r>
            <a:endParaRPr lang="en-US" dirty="0" smtClean="0"/>
          </a:p>
          <a:p>
            <a:pPr algn="l" rtl="0"/>
            <a:r>
              <a:rPr lang="en-US" dirty="0" smtClean="0"/>
              <a:t>He </a:t>
            </a:r>
            <a:r>
              <a:rPr lang="en-US" dirty="0"/>
              <a:t>was on maximal dosage of metformin and </a:t>
            </a:r>
            <a:r>
              <a:rPr lang="en-US" dirty="0" err="1" smtClean="0"/>
              <a:t>Gliclazide</a:t>
            </a:r>
            <a:r>
              <a:rPr lang="en-US" dirty="0" smtClean="0"/>
              <a:t> </a:t>
            </a:r>
            <a:r>
              <a:rPr lang="en-US" dirty="0"/>
              <a:t>and has been following his diet and exercise schedule very strictly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He has Hyperlipidemia treated with Atorvastatin 20 mg/daily and his current LDL was 120 mg/dl.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/>
              <a:t>He is also concerned about his weight and wants advice on which class of oral </a:t>
            </a:r>
            <a:r>
              <a:rPr lang="en-US" dirty="0" err="1"/>
              <a:t>antidiabetic</a:t>
            </a:r>
            <a:r>
              <a:rPr lang="en-US" dirty="0"/>
              <a:t> drug would be best suited in his case that may provide efficacious glycemic control, weight loss, and cardiovascular protection. </a:t>
            </a:r>
            <a:endParaRPr lang="en-US" dirty="0" smtClean="0"/>
          </a:p>
          <a:p>
            <a:pPr algn="l" rtl="0"/>
            <a:r>
              <a:rPr lang="en-US" dirty="0" smtClean="0"/>
              <a:t>What do you do for the patient?</a:t>
            </a:r>
          </a:p>
        </p:txBody>
      </p:sp>
    </p:spTree>
    <p:extLst>
      <p:ext uri="{BB962C8B-B14F-4D97-AF65-F5344CB8AC3E}">
        <p14:creationId xmlns:p14="http://schemas.microsoft.com/office/powerpoint/2010/main" val="172993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err="1" smtClean="0"/>
              <a:t>Cont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1- Add  </a:t>
            </a:r>
            <a:r>
              <a:rPr lang="en-US" dirty="0" err="1" smtClean="0"/>
              <a:t>Liraglutide</a:t>
            </a:r>
            <a:r>
              <a:rPr lang="en-US" dirty="0" smtClean="0"/>
              <a:t> as the third drug </a:t>
            </a:r>
          </a:p>
          <a:p>
            <a:pPr algn="l" rtl="0"/>
            <a:r>
              <a:rPr lang="en-US" dirty="0" smtClean="0"/>
              <a:t>2-Stop </a:t>
            </a:r>
            <a:r>
              <a:rPr lang="en-US" dirty="0" err="1" smtClean="0"/>
              <a:t>Gliclazide</a:t>
            </a:r>
            <a:r>
              <a:rPr lang="en-US" dirty="0" smtClean="0"/>
              <a:t> and add </a:t>
            </a:r>
            <a:r>
              <a:rPr lang="en-US" dirty="0" err="1" smtClean="0"/>
              <a:t>Lirglutide</a:t>
            </a:r>
            <a:endParaRPr lang="en-US" dirty="0" smtClean="0"/>
          </a:p>
          <a:p>
            <a:pPr algn="l" rtl="0"/>
            <a:r>
              <a:rPr lang="en-US" dirty="0" smtClean="0"/>
              <a:t>3- Insulin </a:t>
            </a:r>
            <a:r>
              <a:rPr lang="en-US" dirty="0" err="1" smtClean="0"/>
              <a:t>initaion</a:t>
            </a:r>
            <a:endParaRPr lang="en-US" dirty="0" smtClean="0"/>
          </a:p>
          <a:p>
            <a:pPr algn="l" rtl="0"/>
            <a:r>
              <a:rPr lang="en-US" dirty="0" smtClean="0"/>
              <a:t>4- Add </a:t>
            </a:r>
            <a:r>
              <a:rPr lang="en-US" dirty="0" err="1" smtClean="0"/>
              <a:t>Empagliflozin</a:t>
            </a:r>
            <a:endParaRPr lang="en-US" dirty="0" smtClean="0"/>
          </a:p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53555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Case </a:t>
            </a:r>
            <a:r>
              <a:rPr lang="en-US" dirty="0" smtClean="0"/>
              <a:t>presentation 4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/>
            <a:r>
              <a:rPr lang="en-US" dirty="0"/>
              <a:t>A 49-year-old man </a:t>
            </a:r>
            <a:r>
              <a:rPr lang="en-US" dirty="0" smtClean="0"/>
              <a:t>with a </a:t>
            </a:r>
            <a:r>
              <a:rPr lang="en-US" dirty="0"/>
              <a:t>history of diabetes, diagnosed at the age of 43, associated with renal impairment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/>
              <a:t>The patient underwent nephrectomy due to a renal cell carcinoma and experienced two heart attacks. His mother was diabetic. </a:t>
            </a:r>
            <a:endParaRPr lang="en-US" dirty="0" smtClean="0"/>
          </a:p>
          <a:p>
            <a:pPr algn="l" rtl="0"/>
            <a:r>
              <a:rPr lang="en-US" dirty="0" smtClean="0"/>
              <a:t>BP 145/95 </a:t>
            </a:r>
            <a:r>
              <a:rPr lang="en-US" dirty="0"/>
              <a:t>mmHg under control with </a:t>
            </a:r>
            <a:r>
              <a:rPr lang="en-US" dirty="0" err="1" smtClean="0"/>
              <a:t>ramipril</a:t>
            </a:r>
            <a:r>
              <a:rPr lang="en-US" dirty="0" smtClean="0"/>
              <a:t> </a:t>
            </a:r>
            <a:r>
              <a:rPr lang="en-US" dirty="0"/>
              <a:t>5 </a:t>
            </a:r>
            <a:r>
              <a:rPr lang="en-US" dirty="0" smtClean="0"/>
              <a:t>mg, </a:t>
            </a:r>
            <a:r>
              <a:rPr lang="en-US" dirty="0"/>
              <a:t>absence of </a:t>
            </a:r>
            <a:r>
              <a:rPr lang="en-US" dirty="0" smtClean="0"/>
              <a:t>edema, BW 104 </a:t>
            </a:r>
            <a:r>
              <a:rPr lang="en-US" dirty="0"/>
              <a:t>kg, height 181 cm, </a:t>
            </a:r>
            <a:r>
              <a:rPr lang="en-US" dirty="0" smtClean="0"/>
              <a:t>BMI </a:t>
            </a:r>
            <a:r>
              <a:rPr lang="en-US" dirty="0"/>
              <a:t>31.25 kg/m</a:t>
            </a:r>
            <a:r>
              <a:rPr lang="en-US" baseline="30000" dirty="0"/>
              <a:t>2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/>
              <a:t>The blood parameters </a:t>
            </a:r>
            <a:r>
              <a:rPr lang="en-US" dirty="0" smtClean="0"/>
              <a:t>: Cr </a:t>
            </a:r>
            <a:r>
              <a:rPr lang="en-US" dirty="0"/>
              <a:t>of </a:t>
            </a:r>
            <a:r>
              <a:rPr lang="en-US" dirty="0" smtClean="0"/>
              <a:t>1.3 </a:t>
            </a:r>
            <a:r>
              <a:rPr lang="en-US" dirty="0"/>
              <a:t>mg/</a:t>
            </a:r>
            <a:r>
              <a:rPr lang="en-US" dirty="0" err="1"/>
              <a:t>dL</a:t>
            </a:r>
            <a:r>
              <a:rPr lang="en-US" dirty="0"/>
              <a:t>, </a:t>
            </a:r>
            <a:r>
              <a:rPr lang="en-US" dirty="0" smtClean="0"/>
              <a:t>BUN </a:t>
            </a:r>
            <a:r>
              <a:rPr lang="en-US" dirty="0"/>
              <a:t>25 mg/</a:t>
            </a:r>
            <a:r>
              <a:rPr lang="en-US" dirty="0" err="1"/>
              <a:t>dL</a:t>
            </a:r>
            <a:r>
              <a:rPr lang="en-US" dirty="0"/>
              <a:t>, </a:t>
            </a:r>
            <a:r>
              <a:rPr lang="en-US" dirty="0" smtClean="0"/>
              <a:t>FPG 145 mg, Hb1Ac 7.8 %, TG 405 </a:t>
            </a:r>
            <a:r>
              <a:rPr lang="en-US" dirty="0"/>
              <a:t>mg/</a:t>
            </a:r>
            <a:r>
              <a:rPr lang="en-US" dirty="0" err="1"/>
              <a:t>dL</a:t>
            </a:r>
            <a:r>
              <a:rPr lang="en-US" dirty="0"/>
              <a:t>, </a:t>
            </a:r>
            <a:r>
              <a:rPr lang="en-US" dirty="0" smtClean="0"/>
              <a:t>TC </a:t>
            </a:r>
            <a:r>
              <a:rPr lang="en-US" dirty="0"/>
              <a:t>281 mg/</a:t>
            </a:r>
            <a:r>
              <a:rPr lang="en-US" dirty="0" err="1"/>
              <a:t>dL</a:t>
            </a:r>
            <a:r>
              <a:rPr lang="en-US" dirty="0"/>
              <a:t>, </a:t>
            </a:r>
            <a:r>
              <a:rPr lang="en-US" dirty="0" smtClean="0"/>
              <a:t>LDL </a:t>
            </a:r>
            <a:r>
              <a:rPr lang="en-US" dirty="0"/>
              <a:t>145 mg/</a:t>
            </a:r>
            <a:r>
              <a:rPr lang="en-US" dirty="0" err="1"/>
              <a:t>dL</a:t>
            </a:r>
            <a:r>
              <a:rPr lang="en-US" dirty="0"/>
              <a:t>, and </a:t>
            </a:r>
            <a:r>
              <a:rPr lang="en-US" dirty="0" err="1"/>
              <a:t>microalbuminuria</a:t>
            </a:r>
            <a:r>
              <a:rPr lang="en-US" dirty="0"/>
              <a:t> 136 mg/L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GFR calculated </a:t>
            </a:r>
            <a:r>
              <a:rPr lang="en-US" dirty="0"/>
              <a:t>by </a:t>
            </a:r>
            <a:r>
              <a:rPr lang="en-US" dirty="0" smtClean="0"/>
              <a:t>MDR </a:t>
            </a:r>
            <a:r>
              <a:rPr lang="en-US" dirty="0" err="1" smtClean="0"/>
              <a:t>Dequation</a:t>
            </a:r>
            <a:r>
              <a:rPr lang="en-US" dirty="0" smtClean="0"/>
              <a:t> </a:t>
            </a:r>
            <a:r>
              <a:rPr lang="en-US" dirty="0"/>
              <a:t>was </a:t>
            </a:r>
            <a:r>
              <a:rPr lang="en-US" dirty="0" smtClean="0"/>
              <a:t>60 </a:t>
            </a:r>
            <a:r>
              <a:rPr lang="en-US" dirty="0"/>
              <a:t>mL/min/1.73 m</a:t>
            </a:r>
            <a:r>
              <a:rPr lang="en-US" baseline="30000" dirty="0"/>
              <a:t>2</a:t>
            </a:r>
            <a:r>
              <a:rPr lang="en-US" dirty="0"/>
              <a:t>. </a:t>
            </a:r>
          </a:p>
          <a:p>
            <a:pPr algn="l" rtl="0"/>
            <a:r>
              <a:rPr lang="en-US" dirty="0" smtClean="0"/>
              <a:t>With </a:t>
            </a:r>
            <a:r>
              <a:rPr lang="en-US" dirty="0"/>
              <a:t>regard to organ impairment, the fundus oculi showed an initial damage with rare </a:t>
            </a:r>
            <a:r>
              <a:rPr lang="en-US" dirty="0" err="1"/>
              <a:t>microaneurysm</a:t>
            </a:r>
            <a:r>
              <a:rPr lang="en-US" dirty="0"/>
              <a:t> and </a:t>
            </a:r>
            <a:r>
              <a:rPr lang="en-US" dirty="0" err="1"/>
              <a:t>intraretinal</a:t>
            </a:r>
            <a:r>
              <a:rPr lang="en-US" dirty="0"/>
              <a:t> hemorrhages, without edema or exudates. </a:t>
            </a:r>
            <a:endParaRPr lang="en-US" dirty="0" smtClean="0"/>
          </a:p>
          <a:p>
            <a:pPr algn="l" rtl="0"/>
            <a:r>
              <a:rPr lang="en-US" dirty="0" smtClean="0"/>
              <a:t>The </a:t>
            </a:r>
            <a:r>
              <a:rPr lang="en-US" dirty="0"/>
              <a:t>echocardiogram showed normal values for the whole cardiac measurement except for </a:t>
            </a:r>
            <a:r>
              <a:rPr lang="en-US" dirty="0" smtClean="0"/>
              <a:t>(</a:t>
            </a:r>
            <a:r>
              <a:rPr lang="en-US" dirty="0"/>
              <a:t>LVH), with a normal result of 60% for the </a:t>
            </a:r>
            <a:r>
              <a:rPr lang="en-US" dirty="0" smtClean="0"/>
              <a:t>LVEF </a:t>
            </a:r>
            <a:r>
              <a:rPr lang="en-US" dirty="0"/>
              <a:t>and without </a:t>
            </a:r>
            <a:r>
              <a:rPr lang="en-US" dirty="0" err="1"/>
              <a:t>valvular</a:t>
            </a:r>
            <a:r>
              <a:rPr lang="en-US" dirty="0"/>
              <a:t> abnormalities.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02206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err="1" smtClean="0"/>
              <a:t>Cont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/>
              <a:t>The glycemic parameters </a:t>
            </a:r>
            <a:r>
              <a:rPr lang="en-US" dirty="0" smtClean="0"/>
              <a:t>were not  </a:t>
            </a:r>
            <a:r>
              <a:rPr lang="en-US" dirty="0"/>
              <a:t>kept under control with metformin 1000 mg twice a day. </a:t>
            </a:r>
            <a:endParaRPr lang="en-US" dirty="0" smtClean="0"/>
          </a:p>
          <a:p>
            <a:pPr algn="l" rtl="0"/>
            <a:r>
              <a:rPr lang="en-US" dirty="0" smtClean="0"/>
              <a:t>The </a:t>
            </a:r>
            <a:r>
              <a:rPr lang="en-US" dirty="0"/>
              <a:t>patient was a nonsmoker, not addicted to alcohol, but his overweight suggested that a prompt lifestyle change was mandatory. </a:t>
            </a:r>
            <a:endParaRPr lang="en-US" dirty="0" smtClean="0"/>
          </a:p>
          <a:p>
            <a:pPr algn="l" rtl="0"/>
            <a:r>
              <a:rPr lang="en-US" dirty="0" smtClean="0"/>
              <a:t>What do you for the patient?</a:t>
            </a:r>
          </a:p>
          <a:p>
            <a:pPr algn="l" rtl="0"/>
            <a:r>
              <a:rPr lang="en-US" dirty="0" smtClean="0"/>
              <a:t>Is the BP under control?</a:t>
            </a:r>
          </a:p>
          <a:p>
            <a:pPr algn="l" rtl="0"/>
            <a:r>
              <a:rPr lang="en-US" dirty="0" smtClean="0"/>
              <a:t>Is lipid profile within the recommended goal?</a:t>
            </a:r>
          </a:p>
          <a:p>
            <a:pPr algn="l" rtl="0"/>
            <a:r>
              <a:rPr lang="en-US" dirty="0" smtClean="0"/>
              <a:t>What do you do for his weight?</a:t>
            </a:r>
          </a:p>
          <a:p>
            <a:pPr marL="0" indent="0" algn="l" rtl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23197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What is the best option for glucose control?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What is the best option for glucose control?</a:t>
            </a:r>
          </a:p>
          <a:p>
            <a:pPr algn="l" rtl="0"/>
            <a:r>
              <a:rPr lang="en-US" dirty="0" smtClean="0"/>
              <a:t>1-Adding a GLP1 agonist</a:t>
            </a:r>
          </a:p>
          <a:p>
            <a:pPr algn="l" rtl="0"/>
            <a:r>
              <a:rPr lang="en-US" dirty="0" smtClean="0"/>
              <a:t>2-Adding a SGLT2 inhibitor</a:t>
            </a:r>
          </a:p>
          <a:p>
            <a:pPr algn="l" rtl="0"/>
            <a:r>
              <a:rPr lang="en-US" dirty="0" smtClean="0"/>
              <a:t>3-Adding a SU </a:t>
            </a:r>
          </a:p>
          <a:p>
            <a:pPr algn="l" rtl="0"/>
            <a:r>
              <a:rPr lang="en-US" dirty="0" smtClean="0"/>
              <a:t>4-adding a Dpp4i</a:t>
            </a:r>
            <a:br>
              <a:rPr lang="en-US" dirty="0" smtClean="0"/>
            </a:br>
            <a:endParaRPr lang="fa-IR" dirty="0" smtClean="0"/>
          </a:p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24091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Case </a:t>
            </a:r>
            <a:r>
              <a:rPr lang="en-US" dirty="0" smtClean="0"/>
              <a:t>Presentation 5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59-year-old woman </a:t>
            </a:r>
            <a:r>
              <a:rPr lang="en-US" dirty="0"/>
              <a:t>who has had type 2 diabetes (T2D) for 10 years, which </a:t>
            </a:r>
            <a:r>
              <a:rPr lang="en-US" dirty="0" smtClean="0"/>
              <a:t>she </a:t>
            </a:r>
            <a:r>
              <a:rPr lang="en-US" dirty="0"/>
              <a:t>manages with diet and metformin. </a:t>
            </a:r>
            <a:r>
              <a:rPr lang="en-US" dirty="0" smtClean="0"/>
              <a:t>She’s </a:t>
            </a:r>
            <a:r>
              <a:rPr lang="en-US" dirty="0"/>
              <a:t>a nonsmoker. </a:t>
            </a:r>
            <a:r>
              <a:rPr lang="en-US" dirty="0" smtClean="0"/>
              <a:t>She </a:t>
            </a:r>
            <a:r>
              <a:rPr lang="en-US" dirty="0"/>
              <a:t>had a myocardial infarction one year ago, and was recently hospitalized for heart failure (HF). </a:t>
            </a:r>
            <a:endParaRPr lang="en-US" dirty="0" smtClean="0"/>
          </a:p>
          <a:p>
            <a:pPr algn="l" rtl="0"/>
            <a:r>
              <a:rPr lang="en-US" dirty="0" smtClean="0"/>
              <a:t>Her </a:t>
            </a:r>
            <a:r>
              <a:rPr lang="en-US" dirty="0"/>
              <a:t>HbA1c is 9.2 </a:t>
            </a:r>
            <a:r>
              <a:rPr lang="en-US" dirty="0" smtClean="0"/>
              <a:t>% </a:t>
            </a:r>
            <a:r>
              <a:rPr lang="en-US" dirty="0"/>
              <a:t>and LDL-C is 99 mg/</a:t>
            </a:r>
            <a:r>
              <a:rPr lang="en-US" dirty="0" err="1"/>
              <a:t>dL</a:t>
            </a:r>
            <a:r>
              <a:rPr lang="en-US" dirty="0"/>
              <a:t>, with a blood pressure (BP) of 138/88 mm Hg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/>
              <a:t>In addition to metformin, the patient is on 80 mg of atorvastatin and is taking daily aspirin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What is the next best choice for her?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4031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Agenda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Review ADA guideline </a:t>
            </a:r>
          </a:p>
          <a:p>
            <a:pPr algn="l" rtl="0"/>
            <a:r>
              <a:rPr lang="en-US" dirty="0" smtClean="0"/>
              <a:t>Case presentations</a:t>
            </a:r>
          </a:p>
          <a:p>
            <a:pPr algn="l" rtl="0"/>
            <a:r>
              <a:rPr lang="en-US" dirty="0" smtClean="0"/>
              <a:t>Conclusion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71076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err="1" smtClean="0"/>
              <a:t>Cont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1-Empagliflozin</a:t>
            </a:r>
            <a:endParaRPr lang="en-US" dirty="0" smtClean="0"/>
          </a:p>
          <a:p>
            <a:pPr algn="l" rtl="0"/>
            <a:r>
              <a:rPr lang="en-US" dirty="0" smtClean="0"/>
              <a:t>2-Sitagliptin</a:t>
            </a:r>
            <a:endParaRPr lang="en-US" dirty="0" smtClean="0"/>
          </a:p>
          <a:p>
            <a:pPr algn="l" rtl="0"/>
            <a:r>
              <a:rPr lang="en-US" dirty="0" smtClean="0"/>
              <a:t>3-Liraglutide</a:t>
            </a:r>
            <a:endParaRPr lang="en-US" dirty="0" smtClean="0"/>
          </a:p>
          <a:p>
            <a:pPr algn="l" rtl="0"/>
            <a:r>
              <a:rPr lang="en-US" dirty="0" smtClean="0"/>
              <a:t>4-Gliclazide</a:t>
            </a:r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38310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err="1" smtClean="0"/>
              <a:t>Cont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9255"/>
            <a:ext cx="10515600" cy="4867708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The who has T2DM, ASCVD and a history of recent HF hospitalization, </a:t>
            </a:r>
            <a:r>
              <a:rPr lang="en-US" dirty="0" err="1" smtClean="0"/>
              <a:t>empagliflozin</a:t>
            </a:r>
            <a:r>
              <a:rPr lang="en-US" dirty="0" smtClean="0"/>
              <a:t> may be the preferred second agent.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err="1" smtClean="0"/>
              <a:t>Empagliflozin</a:t>
            </a:r>
            <a:r>
              <a:rPr lang="en-US" dirty="0" smtClean="0"/>
              <a:t> :Effective in reducing HF hospitalizations by 35 %, a secondary endpoint demonstrated in the EMPA-REG OUTCOME clinical trial, besides the 14 % overall reduction in the primary cardiovascular disease composite endpoint and the reported 38 % reduction in cardiovascular disease death. </a:t>
            </a:r>
          </a:p>
          <a:p>
            <a:pPr algn="l" rtl="0"/>
            <a:r>
              <a:rPr lang="en-US" dirty="0" smtClean="0"/>
              <a:t>While </a:t>
            </a:r>
            <a:r>
              <a:rPr lang="en-US" dirty="0" err="1" smtClean="0"/>
              <a:t>liraglutide</a:t>
            </a:r>
            <a:r>
              <a:rPr lang="en-US" dirty="0" smtClean="0"/>
              <a:t> was shown in the LEADER trial to reduce by 13 % the composite cardiovascular disease endpoint (and reduce CV death by 22 %), there was no significant reduction in HF hospitalizations.</a:t>
            </a:r>
          </a:p>
          <a:p>
            <a:pPr algn="l" rtl="0"/>
            <a:r>
              <a:rPr lang="en-US" sz="1100" dirty="0" smtClean="0">
                <a:solidFill>
                  <a:srgbClr val="002060"/>
                </a:solidFill>
              </a:rPr>
              <a:t>N </a:t>
            </a:r>
            <a:r>
              <a:rPr lang="en-US" sz="1100" dirty="0" err="1" smtClean="0">
                <a:solidFill>
                  <a:srgbClr val="002060"/>
                </a:solidFill>
              </a:rPr>
              <a:t>Engl</a:t>
            </a:r>
            <a:r>
              <a:rPr lang="en-US" sz="1100" dirty="0" smtClean="0">
                <a:solidFill>
                  <a:srgbClr val="002060"/>
                </a:solidFill>
              </a:rPr>
              <a:t> J Med 2015;373:2117-28</a:t>
            </a:r>
          </a:p>
          <a:p>
            <a:pPr algn="l" rtl="0"/>
            <a:r>
              <a:rPr lang="en-US" sz="1100" dirty="0" smtClean="0">
                <a:solidFill>
                  <a:srgbClr val="002060"/>
                </a:solidFill>
              </a:rPr>
              <a:t>N </a:t>
            </a:r>
            <a:r>
              <a:rPr lang="en-US" sz="1100" dirty="0" err="1" smtClean="0">
                <a:solidFill>
                  <a:srgbClr val="002060"/>
                </a:solidFill>
              </a:rPr>
              <a:t>Engl</a:t>
            </a:r>
            <a:r>
              <a:rPr lang="en-US" sz="1100" dirty="0" smtClean="0">
                <a:solidFill>
                  <a:srgbClr val="002060"/>
                </a:solidFill>
              </a:rPr>
              <a:t> J Med 2016;375:311-22.</a:t>
            </a:r>
            <a:endParaRPr lang="fa-IR" sz="11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12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Case presentation 6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 46 year-old woman with recent onset polyuria, BMI 28 kg m2,</a:t>
            </a:r>
          </a:p>
          <a:p>
            <a:pPr algn="l" rtl="0"/>
            <a:r>
              <a:rPr lang="en-US" dirty="0" smtClean="0"/>
              <a:t>BP, 139/95 LDL, 89 mg/dl</a:t>
            </a:r>
          </a:p>
          <a:p>
            <a:pPr algn="l" rtl="0"/>
            <a:r>
              <a:rPr lang="en-US" dirty="0" smtClean="0"/>
              <a:t>No remarkable past medical history</a:t>
            </a:r>
          </a:p>
          <a:p>
            <a:pPr algn="l" rtl="0"/>
            <a:r>
              <a:rPr lang="en-US" dirty="0" smtClean="0"/>
              <a:t>FBS 172 mg/dl,  HbA1C, 8.9%</a:t>
            </a:r>
          </a:p>
          <a:p>
            <a:pPr algn="l" rtl="0"/>
            <a:r>
              <a:rPr lang="en-US" dirty="0" smtClean="0"/>
              <a:t>No CVD, No HF, Normal renal function </a:t>
            </a:r>
          </a:p>
          <a:p>
            <a:pPr algn="l" rtl="0"/>
            <a:r>
              <a:rPr lang="en-US" dirty="0" smtClean="0"/>
              <a:t>How do you approach to the patient?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2234770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Case Presentation 7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algn="l" rtl="0"/>
            <a:r>
              <a:rPr lang="en-US" dirty="0" smtClean="0"/>
              <a:t>A 76- year old man with recent onset of T2DM</a:t>
            </a:r>
          </a:p>
          <a:p>
            <a:pPr algn="l" rtl="0"/>
            <a:r>
              <a:rPr lang="en-US" dirty="0" smtClean="0"/>
              <a:t>Has a long history of hypertension but is active and healthy</a:t>
            </a:r>
          </a:p>
          <a:p>
            <a:pPr algn="l" rtl="0"/>
            <a:r>
              <a:rPr lang="en-US" dirty="0" smtClean="0"/>
              <a:t>He walks 1 h daily and plays golf 3 days per week</a:t>
            </a:r>
          </a:p>
          <a:p>
            <a:pPr algn="l" rtl="0"/>
            <a:r>
              <a:rPr lang="en-US" dirty="0" smtClean="0"/>
              <a:t>His wife cooks the meals and has worked to change their diet given his recent diagnosis</a:t>
            </a:r>
          </a:p>
          <a:p>
            <a:pPr algn="l" rtl="0"/>
            <a:r>
              <a:rPr lang="en-US" dirty="0" smtClean="0"/>
              <a:t>MBI, 26 kg/m2 HbA1C,7.9%</a:t>
            </a:r>
          </a:p>
          <a:p>
            <a:pPr algn="l" rtl="0"/>
            <a:r>
              <a:rPr lang="en-US" dirty="0" err="1" smtClean="0"/>
              <a:t>eGFR</a:t>
            </a:r>
            <a:r>
              <a:rPr lang="en-US" dirty="0" smtClean="0"/>
              <a:t> 40 ml/min/1.732 m</a:t>
            </a:r>
            <a:r>
              <a:rPr lang="en-US" baseline="30000" dirty="0" smtClean="0"/>
              <a:t>2</a:t>
            </a:r>
          </a:p>
          <a:p>
            <a:pPr algn="l" rtl="0"/>
            <a:r>
              <a:rPr lang="en-US" dirty="0"/>
              <a:t>What is the best drug for him?</a:t>
            </a:r>
            <a:br>
              <a:rPr lang="en-US" dirty="0"/>
            </a:b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9251131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err="1" smtClean="0"/>
              <a:t>Cont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err="1" smtClean="0"/>
              <a:t>Gliclazide</a:t>
            </a:r>
            <a:r>
              <a:rPr lang="en-US" dirty="0" smtClean="0"/>
              <a:t>, 40 mg BID</a:t>
            </a:r>
          </a:p>
          <a:p>
            <a:pPr algn="l" rtl="0"/>
            <a:r>
              <a:rPr lang="en-US" dirty="0" err="1" smtClean="0"/>
              <a:t>Sitagliptin</a:t>
            </a:r>
            <a:r>
              <a:rPr lang="en-US" dirty="0" smtClean="0"/>
              <a:t>, 100 mg/D</a:t>
            </a:r>
          </a:p>
          <a:p>
            <a:pPr algn="l" rtl="0"/>
            <a:r>
              <a:rPr lang="en-US" dirty="0" smtClean="0"/>
              <a:t>Metformin, 1000 mg/D</a:t>
            </a:r>
          </a:p>
          <a:p>
            <a:pPr algn="l" rtl="0"/>
            <a:r>
              <a:rPr lang="en-US" dirty="0" err="1" smtClean="0"/>
              <a:t>Linagliptin</a:t>
            </a:r>
            <a:r>
              <a:rPr lang="en-US" dirty="0" smtClean="0"/>
              <a:t>, 5 mg / D</a:t>
            </a:r>
          </a:p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6582126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Treatment consideration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Consider target of ≤ 7.5% without causing hypoglycemia</a:t>
            </a:r>
          </a:p>
          <a:p>
            <a:pPr algn="l" rtl="0"/>
            <a:r>
              <a:rPr lang="en-US" dirty="0" smtClean="0"/>
              <a:t>Approach cautiously based on age</a:t>
            </a:r>
          </a:p>
          <a:p>
            <a:pPr algn="l" rtl="0"/>
            <a:r>
              <a:rPr lang="en-US" dirty="0" smtClean="0"/>
              <a:t>DPP-4 inhibitors ( oral-weight neutral, low risk hypo) is a reasonable choice</a:t>
            </a:r>
          </a:p>
          <a:p>
            <a:pPr algn="l" rtl="0"/>
            <a:r>
              <a:rPr lang="en-US" dirty="0" smtClean="0"/>
              <a:t>Consider dose adjustment</a:t>
            </a:r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r>
              <a:rPr lang="en-US" sz="1100" dirty="0" err="1">
                <a:solidFill>
                  <a:srgbClr val="002060"/>
                </a:solidFill>
              </a:rPr>
              <a:t>InZucci</a:t>
            </a:r>
            <a:r>
              <a:rPr lang="en-US" sz="1100" dirty="0">
                <a:solidFill>
                  <a:srgbClr val="002060"/>
                </a:solidFill>
              </a:rPr>
              <a:t> SE, et </a:t>
            </a:r>
            <a:r>
              <a:rPr lang="en-US" sz="1100" dirty="0" err="1">
                <a:solidFill>
                  <a:srgbClr val="002060"/>
                </a:solidFill>
              </a:rPr>
              <a:t>al.Diabetes</a:t>
            </a:r>
            <a:r>
              <a:rPr lang="en-US" sz="1100" dirty="0">
                <a:solidFill>
                  <a:srgbClr val="002060"/>
                </a:solidFill>
              </a:rPr>
              <a:t> Care . 2015</a:t>
            </a:r>
          </a:p>
          <a:p>
            <a:pPr algn="l" rtl="0"/>
            <a:r>
              <a:rPr lang="en-US" sz="1100" dirty="0" err="1">
                <a:solidFill>
                  <a:srgbClr val="002060"/>
                </a:solidFill>
              </a:rPr>
              <a:t>Abbetacola</a:t>
            </a:r>
            <a:r>
              <a:rPr lang="en-US" sz="1100" dirty="0">
                <a:solidFill>
                  <a:srgbClr val="002060"/>
                </a:solidFill>
              </a:rPr>
              <a:t> Am ,et al. Drug aging . 2008</a:t>
            </a:r>
            <a:endParaRPr lang="fa-IR" sz="11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9654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Conclusion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Patient center approach</a:t>
            </a:r>
          </a:p>
          <a:p>
            <a:pPr algn="l" rtl="0"/>
            <a:r>
              <a:rPr lang="en-US" dirty="0" smtClean="0"/>
              <a:t>Cost is one of the most important barriers</a:t>
            </a:r>
          </a:p>
          <a:p>
            <a:pPr algn="l" rtl="0"/>
            <a:r>
              <a:rPr lang="en-US" dirty="0" smtClean="0"/>
              <a:t>Consider other aspect of treatment, weight management and life style change</a:t>
            </a:r>
          </a:p>
          <a:p>
            <a:pPr algn="l" rtl="0"/>
            <a:r>
              <a:rPr lang="en-US" dirty="0" smtClean="0"/>
              <a:t>Intensification in right time</a:t>
            </a:r>
          </a:p>
          <a:p>
            <a:pPr algn="l" rtl="0"/>
            <a:r>
              <a:rPr lang="en-US" dirty="0" smtClean="0"/>
              <a:t>We need a medical multidisciplinary team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354817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با تشکر از توجه شما</a:t>
            </a:r>
            <a:endParaRPr lang="fa-I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350" y="1564625"/>
            <a:ext cx="3780000" cy="3780000"/>
          </a:xfrm>
        </p:spPr>
      </p:pic>
    </p:spTree>
    <p:extLst>
      <p:ext uri="{BB962C8B-B14F-4D97-AF65-F5344CB8AC3E}">
        <p14:creationId xmlns:p14="http://schemas.microsoft.com/office/powerpoint/2010/main" val="122139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Patient-Centric Focus of 2016 </a:t>
            </a:r>
            <a:br>
              <a:rPr lang="en-US" smtClean="0"/>
            </a:br>
            <a:r>
              <a:rPr lang="en-US" smtClean="0"/>
              <a:t>AACE/ACE and 2015 ADA/EASD Recommendations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063490" y="2480310"/>
            <a:ext cx="2026920" cy="270891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T2DM</a:t>
            </a:r>
            <a:endParaRPr lang="fa-IR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10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6866"/>
          </a:xfrm>
        </p:spPr>
        <p:txBody>
          <a:bodyPr/>
          <a:lstStyle/>
          <a:p>
            <a:pPr algn="l" rtl="0"/>
            <a:r>
              <a:rPr lang="en-US" dirty="0" smtClean="0"/>
              <a:t>Drug </a:t>
            </a:r>
            <a:r>
              <a:rPr lang="en-US" dirty="0" smtClean="0"/>
              <a:t>choice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1991"/>
            <a:ext cx="10515600" cy="4956463"/>
          </a:xfrm>
        </p:spPr>
        <p:txBody>
          <a:bodyPr/>
          <a:lstStyle/>
          <a:p>
            <a:pPr algn="l" rtl="0"/>
            <a:r>
              <a:rPr lang="en-US" dirty="0" smtClean="0"/>
              <a:t>Patient- centered approach</a:t>
            </a:r>
          </a:p>
          <a:p>
            <a:pPr algn="l" rtl="0"/>
            <a:r>
              <a:rPr lang="en-US" dirty="0" smtClean="0"/>
              <a:t>Cost</a:t>
            </a:r>
          </a:p>
          <a:p>
            <a:pPr algn="l" rtl="0"/>
            <a:r>
              <a:rPr lang="en-US" dirty="0" smtClean="0"/>
              <a:t>Level of HbA1C</a:t>
            </a:r>
          </a:p>
          <a:p>
            <a:pPr algn="l" rtl="0"/>
            <a:r>
              <a:rPr lang="en-US" dirty="0" smtClean="0"/>
              <a:t>HbA1C goal</a:t>
            </a:r>
          </a:p>
          <a:p>
            <a:pPr algn="l" rtl="0"/>
            <a:r>
              <a:rPr lang="en-US" dirty="0" smtClean="0"/>
              <a:t>Weight</a:t>
            </a:r>
          </a:p>
          <a:p>
            <a:pPr algn="l" rtl="0"/>
            <a:r>
              <a:rPr lang="en-US" dirty="0" smtClean="0"/>
              <a:t>Hypoglycemia</a:t>
            </a:r>
          </a:p>
          <a:p>
            <a:pPr algn="l" rtl="0"/>
            <a:r>
              <a:rPr lang="en-US" dirty="0" smtClean="0"/>
              <a:t>Established ASCVD </a:t>
            </a:r>
            <a:r>
              <a:rPr lang="en-US" dirty="0"/>
              <a:t>or </a:t>
            </a:r>
            <a:r>
              <a:rPr lang="en-US" dirty="0" smtClean="0"/>
              <a:t>CKD or HF</a:t>
            </a:r>
          </a:p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59477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Clinical Inertia: A Hurdle in Insulin Therapy</a:t>
            </a: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82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Pharmacological therapy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690688"/>
            <a:ext cx="10744200" cy="4351338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Metformin is the preferred initial pharmacologic agent for </a:t>
            </a:r>
            <a:r>
              <a:rPr lang="en-US" dirty="0" smtClean="0"/>
              <a:t>the treatment </a:t>
            </a:r>
            <a:r>
              <a:rPr lang="en-US" dirty="0"/>
              <a:t>of </a:t>
            </a:r>
            <a:r>
              <a:rPr lang="en-US" dirty="0" smtClean="0"/>
              <a:t>T2DM.</a:t>
            </a:r>
          </a:p>
          <a:p>
            <a:pPr algn="l" rtl="0"/>
            <a:r>
              <a:rPr lang="en-US" dirty="0"/>
              <a:t>Once initiated, metformin </a:t>
            </a:r>
            <a:r>
              <a:rPr lang="en-US" dirty="0" smtClean="0"/>
              <a:t>should be </a:t>
            </a:r>
            <a:r>
              <a:rPr lang="en-US" dirty="0"/>
              <a:t>continued as long as it </a:t>
            </a:r>
            <a:r>
              <a:rPr lang="en-US" dirty="0" smtClean="0"/>
              <a:t>is tolerated </a:t>
            </a:r>
            <a:r>
              <a:rPr lang="en-US" dirty="0"/>
              <a:t>and not </a:t>
            </a:r>
            <a:r>
              <a:rPr lang="en-US" dirty="0" smtClean="0"/>
              <a:t>contraindicated; other </a:t>
            </a:r>
            <a:r>
              <a:rPr lang="en-US" dirty="0"/>
              <a:t>agents, </a:t>
            </a:r>
            <a:r>
              <a:rPr lang="en-US" dirty="0" smtClean="0"/>
              <a:t>including insulin</a:t>
            </a:r>
            <a:r>
              <a:rPr lang="en-US" dirty="0"/>
              <a:t>, should be added to metformin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/>
              <a:t>Consider initiating dual </a:t>
            </a:r>
            <a:r>
              <a:rPr lang="en-US" dirty="0" smtClean="0"/>
              <a:t>therapy in </a:t>
            </a:r>
            <a:r>
              <a:rPr lang="en-US" dirty="0"/>
              <a:t>patients with newly </a:t>
            </a:r>
            <a:r>
              <a:rPr lang="en-US" dirty="0" smtClean="0"/>
              <a:t>diagnosed T2DM who have </a:t>
            </a:r>
            <a:r>
              <a:rPr lang="en-US" dirty="0"/>
              <a:t>A1C </a:t>
            </a:r>
            <a:r>
              <a:rPr lang="en-US" dirty="0" smtClean="0"/>
              <a:t>&gt;1.5</a:t>
            </a:r>
            <a:r>
              <a:rPr lang="en-US" dirty="0"/>
              <a:t>% </a:t>
            </a:r>
            <a:r>
              <a:rPr lang="en-US" dirty="0" smtClean="0"/>
              <a:t> </a:t>
            </a:r>
            <a:r>
              <a:rPr lang="en-US" dirty="0"/>
              <a:t>above their glycemic </a:t>
            </a:r>
            <a:r>
              <a:rPr lang="en-US" dirty="0" smtClean="0"/>
              <a:t>target.</a:t>
            </a:r>
          </a:p>
          <a:p>
            <a:pPr algn="l" rtl="0"/>
            <a:r>
              <a:rPr lang="en-US" dirty="0"/>
              <a:t>Intensification of treatment </a:t>
            </a:r>
            <a:r>
              <a:rPr lang="en-US" dirty="0" smtClean="0"/>
              <a:t>for </a:t>
            </a:r>
            <a:r>
              <a:rPr lang="en-US" dirty="0" err="1" smtClean="0"/>
              <a:t>pts</a:t>
            </a:r>
            <a:r>
              <a:rPr lang="en-US" dirty="0" smtClean="0"/>
              <a:t> </a:t>
            </a:r>
            <a:r>
              <a:rPr lang="en-US" dirty="0"/>
              <a:t>with </a:t>
            </a:r>
            <a:r>
              <a:rPr lang="en-US" dirty="0" smtClean="0"/>
              <a:t>T2DM not </a:t>
            </a:r>
            <a:r>
              <a:rPr lang="en-US" dirty="0"/>
              <a:t>meeting treatment </a:t>
            </a:r>
            <a:r>
              <a:rPr lang="en-US" dirty="0" smtClean="0"/>
              <a:t>goals should </a:t>
            </a:r>
            <a:r>
              <a:rPr lang="en-US" dirty="0"/>
              <a:t>not be </a:t>
            </a:r>
            <a:r>
              <a:rPr lang="en-US" dirty="0" smtClean="0"/>
              <a:t>delayed.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46133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56" y="148359"/>
            <a:ext cx="11196000" cy="7478416"/>
          </a:xfrm>
        </p:spPr>
      </p:pic>
    </p:spTree>
    <p:extLst>
      <p:ext uri="{BB962C8B-B14F-4D97-AF65-F5344CB8AC3E}">
        <p14:creationId xmlns:p14="http://schemas.microsoft.com/office/powerpoint/2010/main" val="274627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513" y="198000"/>
            <a:ext cx="9430040" cy="6660000"/>
          </a:xfrm>
        </p:spPr>
      </p:pic>
    </p:spTree>
    <p:extLst>
      <p:ext uri="{BB962C8B-B14F-4D97-AF65-F5344CB8AC3E}">
        <p14:creationId xmlns:p14="http://schemas.microsoft.com/office/powerpoint/2010/main" val="157535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Case presentation 1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7340"/>
            <a:ext cx="10515600" cy="4599623"/>
          </a:xfrm>
        </p:spPr>
        <p:txBody>
          <a:bodyPr/>
          <a:lstStyle/>
          <a:p>
            <a:pPr algn="l" rtl="0"/>
            <a:r>
              <a:rPr lang="en-US" dirty="0" smtClean="0"/>
              <a:t>61-year-old man, history of T2DM and 4 years, Metformin monotherapy .</a:t>
            </a:r>
          </a:p>
          <a:p>
            <a:pPr algn="l" rtl="0"/>
            <a:r>
              <a:rPr lang="en-US" dirty="0" smtClean="0"/>
              <a:t> HbA1c level 7.4%</a:t>
            </a:r>
          </a:p>
          <a:p>
            <a:pPr algn="l" rtl="0"/>
            <a:r>
              <a:rPr lang="en-US" dirty="0" smtClean="0"/>
              <a:t>History of </a:t>
            </a:r>
            <a:r>
              <a:rPr lang="en-US" dirty="0" err="1" smtClean="0"/>
              <a:t>obesity,HTN,Hyperlipidemia,BPH</a:t>
            </a:r>
            <a:endParaRPr lang="en-US" dirty="0" smtClean="0"/>
          </a:p>
          <a:p>
            <a:pPr algn="l" rtl="0"/>
            <a:r>
              <a:rPr lang="en-US" dirty="0" smtClean="0"/>
              <a:t>Currently taking metformin, Lisinopril/Hydrochlorothiazide </a:t>
            </a:r>
            <a:r>
              <a:rPr lang="en-US" dirty="0" err="1" smtClean="0"/>
              <a:t>combination,amlodipine,rosuvastatin</a:t>
            </a:r>
            <a:endParaRPr lang="en-US" dirty="0"/>
          </a:p>
          <a:p>
            <a:pPr algn="l" rtl="0"/>
            <a:r>
              <a:rPr lang="en-US" dirty="0" err="1" smtClean="0"/>
              <a:t>PHEx</a:t>
            </a:r>
            <a:r>
              <a:rPr lang="en-US" dirty="0" smtClean="0"/>
              <a:t>: BP reasonably controlled, overweight, mild </a:t>
            </a:r>
            <a:r>
              <a:rPr lang="en-US" dirty="0" err="1" smtClean="0"/>
              <a:t>acanthosis</a:t>
            </a:r>
            <a:endParaRPr lang="en-US" dirty="0" smtClean="0"/>
          </a:p>
          <a:p>
            <a:pPr algn="l" rtl="0"/>
            <a:r>
              <a:rPr lang="en-US" dirty="0" smtClean="0"/>
              <a:t>What do you recommend for the patients?</a:t>
            </a:r>
          </a:p>
          <a:p>
            <a:pPr marL="0" indent="0" algn="l" rtl="0">
              <a:buNone/>
            </a:pPr>
            <a:endParaRPr lang="en-US" dirty="0" smtClean="0"/>
          </a:p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18037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1115</Words>
  <Application>Microsoft Office PowerPoint</Application>
  <PresentationFormat>Widescreen</PresentationFormat>
  <Paragraphs>140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Office Theme</vt:lpstr>
      <vt:lpstr>Oral Hypoglycemic agent  Treatment of T2DM</vt:lpstr>
      <vt:lpstr>Agenda</vt:lpstr>
      <vt:lpstr>Patient-Centric Focus of 2016  AACE/ACE and 2015 ADA/EASD Recommendations</vt:lpstr>
      <vt:lpstr>Drug choice</vt:lpstr>
      <vt:lpstr>Clinical Inertia: A Hurdle in Insulin Therapy</vt:lpstr>
      <vt:lpstr>Pharmacological therapy</vt:lpstr>
      <vt:lpstr>PowerPoint Presentation</vt:lpstr>
      <vt:lpstr>PowerPoint Presentation</vt:lpstr>
      <vt:lpstr>Case presentation 1 </vt:lpstr>
      <vt:lpstr>Cont</vt:lpstr>
      <vt:lpstr>Case Presentation 2</vt:lpstr>
      <vt:lpstr>Cont</vt:lpstr>
      <vt:lpstr>Cont</vt:lpstr>
      <vt:lpstr>Case presentation 3 </vt:lpstr>
      <vt:lpstr>Cont</vt:lpstr>
      <vt:lpstr>Case presentation 4</vt:lpstr>
      <vt:lpstr>Cont</vt:lpstr>
      <vt:lpstr>What is the best option for glucose control? </vt:lpstr>
      <vt:lpstr>Case Presentation 5</vt:lpstr>
      <vt:lpstr>Cont</vt:lpstr>
      <vt:lpstr>Cont</vt:lpstr>
      <vt:lpstr>Case presentation 6</vt:lpstr>
      <vt:lpstr>Case Presentation 7</vt:lpstr>
      <vt:lpstr>Cont</vt:lpstr>
      <vt:lpstr>Treatment consideration</vt:lpstr>
      <vt:lpstr>Conclusion</vt:lpstr>
      <vt:lpstr>با تشکر از توجه شما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 Hypoglycemic agent  Treatment of T2DM</dc:title>
  <dc:creator>عطیه آموزگار</dc:creator>
  <cp:lastModifiedBy>عطیه آموزگار</cp:lastModifiedBy>
  <cp:revision>76</cp:revision>
  <cp:lastPrinted>2019-05-01T05:21:08Z</cp:lastPrinted>
  <dcterms:created xsi:type="dcterms:W3CDTF">2019-04-27T03:30:13Z</dcterms:created>
  <dcterms:modified xsi:type="dcterms:W3CDTF">2019-05-01T08:05:40Z</dcterms:modified>
</cp:coreProperties>
</file>