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0"/>
  </p:notesMasterIdLst>
  <p:sldIdLst>
    <p:sldId id="256" r:id="rId2"/>
    <p:sldId id="336" r:id="rId3"/>
    <p:sldId id="257" r:id="rId4"/>
    <p:sldId id="258" r:id="rId5"/>
    <p:sldId id="273" r:id="rId6"/>
    <p:sldId id="271" r:id="rId7"/>
    <p:sldId id="268" r:id="rId8"/>
    <p:sldId id="263" r:id="rId9"/>
    <p:sldId id="264" r:id="rId10"/>
    <p:sldId id="265" r:id="rId11"/>
    <p:sldId id="269" r:id="rId12"/>
    <p:sldId id="267" r:id="rId13"/>
    <p:sldId id="270" r:id="rId14"/>
    <p:sldId id="266" r:id="rId15"/>
    <p:sldId id="259" r:id="rId16"/>
    <p:sldId id="272" r:id="rId17"/>
    <p:sldId id="277" r:id="rId18"/>
    <p:sldId id="278" r:id="rId19"/>
    <p:sldId id="279" r:id="rId20"/>
    <p:sldId id="280" r:id="rId21"/>
    <p:sldId id="281" r:id="rId22"/>
    <p:sldId id="282" r:id="rId23"/>
    <p:sldId id="331" r:id="rId24"/>
    <p:sldId id="332" r:id="rId25"/>
    <p:sldId id="333" r:id="rId26"/>
    <p:sldId id="334" r:id="rId27"/>
    <p:sldId id="335" r:id="rId28"/>
    <p:sldId id="284" r:id="rId29"/>
    <p:sldId id="285" r:id="rId30"/>
    <p:sldId id="287" r:id="rId31"/>
    <p:sldId id="288" r:id="rId32"/>
    <p:sldId id="289" r:id="rId33"/>
    <p:sldId id="290" r:id="rId34"/>
    <p:sldId id="293" r:id="rId35"/>
    <p:sldId id="291" r:id="rId36"/>
    <p:sldId id="292" r:id="rId37"/>
    <p:sldId id="324" r:id="rId38"/>
    <p:sldId id="337" r:id="rId39"/>
    <p:sldId id="295" r:id="rId40"/>
    <p:sldId id="326" r:id="rId41"/>
    <p:sldId id="296" r:id="rId42"/>
    <p:sldId id="298" r:id="rId43"/>
    <p:sldId id="297" r:id="rId44"/>
    <p:sldId id="299" r:id="rId45"/>
    <p:sldId id="300" r:id="rId46"/>
    <p:sldId id="301" r:id="rId47"/>
    <p:sldId id="302" r:id="rId48"/>
    <p:sldId id="325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30" r:id="rId57"/>
    <p:sldId id="311" r:id="rId58"/>
    <p:sldId id="312" r:id="rId59"/>
    <p:sldId id="313" r:id="rId60"/>
    <p:sldId id="315" r:id="rId61"/>
    <p:sldId id="314" r:id="rId62"/>
    <p:sldId id="316" r:id="rId63"/>
    <p:sldId id="317" r:id="rId64"/>
    <p:sldId id="318" r:id="rId65"/>
    <p:sldId id="319" r:id="rId66"/>
    <p:sldId id="323" r:id="rId67"/>
    <p:sldId id="321" r:id="rId68"/>
    <p:sldId id="322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C5503-D6DE-4FE4-A4E6-C078A5605082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7C93D-ABFA-4509-80BF-E08492F161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3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7C93D-ABFA-4509-80BF-E08492F1615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7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7C93D-ABFA-4509-80BF-E08492F1615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B6E5-6CB1-47B6-A5C2-201167D350C5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AA3-C2D2-4087-B8FA-AD2742D38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B6E5-6CB1-47B6-A5C2-201167D350C5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AA3-C2D2-4087-B8FA-AD2742D38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B6E5-6CB1-47B6-A5C2-201167D350C5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AA3-C2D2-4087-B8FA-AD2742D38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B6E5-6CB1-47B6-A5C2-201167D350C5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AA3-C2D2-4087-B8FA-AD2742D38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B6E5-6CB1-47B6-A5C2-201167D350C5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AA3-C2D2-4087-B8FA-AD2742D38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B6E5-6CB1-47B6-A5C2-201167D350C5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AA3-C2D2-4087-B8FA-AD2742D38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B6E5-6CB1-47B6-A5C2-201167D350C5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AA3-C2D2-4087-B8FA-AD2742D38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B6E5-6CB1-47B6-A5C2-201167D350C5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AA3-C2D2-4087-B8FA-AD2742D38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B6E5-6CB1-47B6-A5C2-201167D350C5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AA3-C2D2-4087-B8FA-AD2742D38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B6E5-6CB1-47B6-A5C2-201167D350C5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AA3-C2D2-4087-B8FA-AD2742D38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B6E5-6CB1-47B6-A5C2-201167D350C5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AA3-C2D2-4087-B8FA-AD2742D38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2B6E5-6CB1-47B6-A5C2-201167D350C5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4AA3-C2D2-4087-B8FA-AD2742D38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b="1" dirty="0" smtClean="0"/>
              <a:t>Diabetic nephropathy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20000" cy="26670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s.Jafary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nodushan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Fellow of endocrinology</a:t>
            </a:r>
          </a:p>
          <a:p>
            <a:pPr lvl="0">
              <a:lnSpc>
                <a:spcPct val="80000"/>
              </a:lnSpc>
            </a:pPr>
            <a:r>
              <a:rPr lang="en-US" sz="2400" kern="0" dirty="0" smtClean="0">
                <a:solidFill>
                  <a:schemeClr val="tx1"/>
                </a:solidFill>
                <a:cs typeface="Times New Roman" pitchFamily="18" charset="0"/>
              </a:rPr>
              <a:t>            Research institute for endocrine sciences. </a:t>
            </a:r>
          </a:p>
          <a:p>
            <a:pPr>
              <a:spcBef>
                <a:spcPct val="0"/>
              </a:spcBef>
              <a:defRPr/>
            </a:pPr>
            <a:r>
              <a:rPr lang="en-US" sz="2400" kern="0" dirty="0" smtClean="0">
                <a:solidFill>
                  <a:schemeClr val="tx1"/>
                </a:solidFill>
                <a:cs typeface="Times New Roman" pitchFamily="18" charset="0"/>
              </a:rPr>
              <a:t>             </a:t>
            </a:r>
            <a:r>
              <a:rPr lang="en-US" sz="2400" kern="0" dirty="0" err="1" smtClean="0">
                <a:solidFill>
                  <a:schemeClr val="tx1"/>
                </a:solidFill>
                <a:cs typeface="Times New Roman" pitchFamily="18" charset="0"/>
              </a:rPr>
              <a:t>Shahid</a:t>
            </a:r>
            <a:r>
              <a:rPr lang="en-US" sz="2400" kern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cs typeface="Times New Roman" pitchFamily="18" charset="0"/>
              </a:rPr>
              <a:t>Beheshti</a:t>
            </a:r>
            <a:r>
              <a:rPr lang="en-US" sz="2400" kern="0" dirty="0" smtClean="0">
                <a:solidFill>
                  <a:schemeClr val="tx1"/>
                </a:solidFill>
                <a:cs typeface="Times New Roman" pitchFamily="18" charset="0"/>
              </a:rPr>
              <a:t> University of Medical Sciences.</a:t>
            </a:r>
          </a:p>
          <a:p>
            <a:pPr>
              <a:spcBef>
                <a:spcPct val="0"/>
              </a:spcBef>
              <a:defRPr/>
            </a:pPr>
            <a:r>
              <a:rPr lang="en-US" sz="2400" kern="0" dirty="0" smtClean="0">
                <a:solidFill>
                  <a:schemeClr val="tx1"/>
                </a:solidFill>
                <a:cs typeface="Times New Roman" pitchFamily="18" charset="0"/>
              </a:rPr>
              <a:t>Jul.2017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25" y="1914525"/>
            <a:ext cx="25812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2134850"/>
            <a:ext cx="525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Class  IV</a:t>
            </a:r>
            <a:r>
              <a:rPr lang="en-US" sz="2200" dirty="0" smtClean="0"/>
              <a:t>:  Advanced diabetic</a:t>
            </a:r>
          </a:p>
          <a:p>
            <a:r>
              <a:rPr lang="en-US" sz="2200" dirty="0" err="1" smtClean="0"/>
              <a:t>glomerulosclerosis</a:t>
            </a:r>
            <a:endParaRPr lang="en-US" sz="2200" dirty="0" smtClean="0"/>
          </a:p>
          <a:p>
            <a:r>
              <a:rPr lang="en-US" sz="2200" dirty="0" smtClean="0"/>
              <a:t>Global </a:t>
            </a:r>
            <a:r>
              <a:rPr lang="en-US" sz="2200" dirty="0" err="1" smtClean="0"/>
              <a:t>glomerular</a:t>
            </a:r>
            <a:r>
              <a:rPr lang="en-US" sz="2200" dirty="0" smtClean="0"/>
              <a:t> sclerosis in ˃50% of</a:t>
            </a:r>
          </a:p>
          <a:p>
            <a:r>
              <a:rPr lang="en-US" sz="2200" dirty="0" err="1" smtClean="0"/>
              <a:t>Glomeruli</a:t>
            </a:r>
            <a:r>
              <a:rPr lang="en-US" sz="2200" dirty="0" smtClean="0"/>
              <a:t> Lesions from classes I through III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3886200" y="6336268"/>
            <a:ext cx="5108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Journal of the American Society of Nephrology,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Tubulointerstitial</a:t>
            </a:r>
            <a:r>
              <a:rPr lang="en-US" dirty="0" smtClean="0"/>
              <a:t> and Vascular</a:t>
            </a:r>
            <a:br>
              <a:rPr lang="en-US" dirty="0" smtClean="0"/>
            </a:br>
            <a:r>
              <a:rPr lang="en-US" dirty="0" smtClean="0"/>
              <a:t>Lesions in DN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1727543"/>
            <a:ext cx="6248400" cy="41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86200" y="6336268"/>
            <a:ext cx="5108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Journal of the American Society of Nephrology,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1"/>
            <a:ext cx="9144000" cy="291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0215" y="6286500"/>
            <a:ext cx="330898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of DN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97" y="1981200"/>
            <a:ext cx="907490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6336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American Journal of Kidney Diseases, 2007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of 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Screening should include:</a:t>
            </a:r>
          </a:p>
          <a:p>
            <a:pPr>
              <a:buNone/>
            </a:pPr>
            <a:r>
              <a:rPr lang="en-US" dirty="0" smtClean="0"/>
              <a:t>● </a:t>
            </a:r>
            <a:r>
              <a:rPr lang="en-US" b="1" dirty="0" smtClean="0"/>
              <a:t>Measurements of urinary albumin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● </a:t>
            </a:r>
            <a:r>
              <a:rPr lang="en-US" b="1" dirty="0" smtClean="0"/>
              <a:t>Measurement of serum </a:t>
            </a:r>
            <a:r>
              <a:rPr lang="en-US" b="1" dirty="0" err="1" smtClean="0"/>
              <a:t>creatinine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and estimation of GFR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6336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American Journal of Kidney Diseases,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253416" cy="28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95800" y="6336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American Journal of Kidney Diseases,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latin typeface="+mj-lt"/>
            </a:endParaRPr>
          </a:p>
          <a:p>
            <a:pPr algn="ctr">
              <a:buNone/>
            </a:pPr>
            <a:r>
              <a:rPr lang="en-US" b="1" dirty="0" smtClean="0">
                <a:latin typeface="+mj-lt"/>
              </a:rPr>
              <a:t>Measurements of urinary albumin</a:t>
            </a:r>
          </a:p>
          <a:p>
            <a:pPr algn="ctr">
              <a:buNone/>
            </a:pPr>
            <a:r>
              <a:rPr lang="en-US" b="1" dirty="0" smtClean="0">
                <a:latin typeface="+mj-lt"/>
              </a:rPr>
              <a:t>(Literature review)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71723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0478" y="6315075"/>
            <a:ext cx="257632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2794337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OBJECTIVE</a:t>
            </a:r>
            <a:r>
              <a:rPr lang="en-US" sz="2000" dirty="0" smtClean="0"/>
              <a:t> To compare the diagnostic performance of the </a:t>
            </a:r>
            <a:r>
              <a:rPr lang="en-US" sz="2000" dirty="0" smtClean="0">
                <a:solidFill>
                  <a:srgbClr val="FF0000"/>
                </a:solidFill>
              </a:rPr>
              <a:t>UAC </a:t>
            </a:r>
            <a:r>
              <a:rPr lang="en-US" sz="2000" dirty="0" err="1" smtClean="0"/>
              <a:t>vs</a:t>
            </a:r>
            <a:r>
              <a:rPr lang="en-US" sz="2000" dirty="0" smtClean="0"/>
              <a:t> the </a:t>
            </a:r>
            <a:r>
              <a:rPr lang="en-US" sz="2000" dirty="0" smtClean="0">
                <a:solidFill>
                  <a:srgbClr val="FF0000"/>
                </a:solidFill>
              </a:rPr>
              <a:t>ACR </a:t>
            </a:r>
            <a:r>
              <a:rPr lang="en-US" sz="2000" dirty="0" smtClean="0"/>
              <a:t>in random urine samples for </a:t>
            </a:r>
            <a:r>
              <a:rPr lang="en-US" sz="2000" dirty="0" err="1" smtClean="0"/>
              <a:t>microalbuminuria</a:t>
            </a:r>
            <a:r>
              <a:rPr lang="en-US" sz="2000" dirty="0" smtClean="0"/>
              <a:t> screening among patients with DM.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81000" y="4232234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STUDY SELECTION </a:t>
            </a:r>
            <a:r>
              <a:rPr lang="en-US" sz="2000" dirty="0" smtClean="0"/>
              <a:t>Clinical studies assessing the UAC or the ACR of random urine samples in detecting the presence of </a:t>
            </a:r>
            <a:r>
              <a:rPr lang="en-US" sz="2000" dirty="0" err="1" smtClean="0"/>
              <a:t>microalbuminuria</a:t>
            </a:r>
            <a:r>
              <a:rPr lang="en-US" sz="2000" dirty="0" smtClean="0"/>
              <a:t> among patients with DM using a urinary albumin excretion rate of 30 to 300mg/d in </a:t>
            </a:r>
            <a:r>
              <a:rPr lang="en-US" sz="2000" dirty="0" smtClean="0">
                <a:solidFill>
                  <a:srgbClr val="FF0000"/>
                </a:solidFill>
              </a:rPr>
              <a:t>24-hour timed </a:t>
            </a:r>
            <a:r>
              <a:rPr lang="en-US" sz="2000" dirty="0" smtClean="0"/>
              <a:t>urine collections as the criterion standard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181285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RESULTS : </a:t>
            </a:r>
            <a:r>
              <a:rPr lang="en-US" sz="2400" dirty="0" smtClean="0"/>
              <a:t>We identified </a:t>
            </a:r>
            <a:r>
              <a:rPr lang="en-US" sz="2400" u="sng" dirty="0" smtClean="0"/>
              <a:t>14 studies</a:t>
            </a:r>
            <a:r>
              <a:rPr lang="en-US" sz="2400" dirty="0" smtClean="0"/>
              <a:t>, with a total of 2078 patients; 9studies reported on the UAC, and 12 studies reported on the ACR. Meta-analysis showed pooled </a:t>
            </a:r>
            <a:r>
              <a:rPr lang="en-US" sz="2400" b="1" dirty="0" smtClean="0"/>
              <a:t>sensitivities of 0.85 and 0.87 </a:t>
            </a:r>
            <a:r>
              <a:rPr lang="en-US" sz="2400" dirty="0" smtClean="0"/>
              <a:t>for the UAC and the ACR, respectively, and pooled </a:t>
            </a:r>
            <a:r>
              <a:rPr lang="en-US" sz="2400" b="1" dirty="0" smtClean="0"/>
              <a:t>specificities of 0.88 and 0.88</a:t>
            </a:r>
            <a:r>
              <a:rPr lang="en-US" sz="2400" dirty="0" smtClean="0"/>
              <a:t>,respectively. No differences in sensitivity (</a:t>
            </a:r>
            <a:r>
              <a:rPr lang="en-US" sz="2400" i="1" dirty="0" smtClean="0"/>
              <a:t>P = .70), specificity (P = .63), or diagnostic odds </a:t>
            </a:r>
            <a:r>
              <a:rPr lang="en-US" sz="2400" dirty="0" smtClean="0"/>
              <a:t>ratios (</a:t>
            </a:r>
            <a:r>
              <a:rPr lang="en-US" sz="2400" i="1" dirty="0" smtClean="0"/>
              <a:t>P = .59) between the UAC and the ACR were found. </a:t>
            </a:r>
            <a:r>
              <a:rPr lang="en-US" sz="2400" i="1" u="sng" dirty="0" smtClean="0"/>
              <a:t>The time point </a:t>
            </a:r>
            <a:r>
              <a:rPr lang="en-US" sz="2400" i="1" dirty="0" smtClean="0"/>
              <a:t>of urine collection </a:t>
            </a:r>
            <a:r>
              <a:rPr lang="en-US" sz="2400" dirty="0" smtClean="0"/>
              <a:t>did not affect the diagnostic performance of either test.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MAIN OUTCOMES AND MEASURES : </a:t>
            </a:r>
            <a:r>
              <a:rPr lang="en-US" sz="2400" dirty="0" smtClean="0"/>
              <a:t>The primary end </a:t>
            </a:r>
            <a:r>
              <a:rPr lang="en-US" sz="2400" dirty="0" err="1" smtClean="0"/>
              <a:t>pointwas</a:t>
            </a:r>
            <a:r>
              <a:rPr lang="en-US" sz="2400" dirty="0" smtClean="0"/>
              <a:t> the </a:t>
            </a:r>
            <a:r>
              <a:rPr lang="en-US" sz="2400" u="sng" dirty="0" smtClean="0"/>
              <a:t>diagnostic performance </a:t>
            </a:r>
            <a:r>
              <a:rPr lang="en-US" sz="2400" dirty="0" smtClean="0"/>
              <a:t>measures of the UAC or the ACR in random urine samples, as well as </a:t>
            </a:r>
            <a:r>
              <a:rPr lang="en-US" sz="2400" u="sng" dirty="0" smtClean="0"/>
              <a:t>comparisons between them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3771"/>
            <a:ext cx="6324600" cy="647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Prevalence</a:t>
            </a:r>
          </a:p>
          <a:p>
            <a:r>
              <a:rPr lang="en-US" sz="2000" dirty="0" smtClean="0"/>
              <a:t>Natural history </a:t>
            </a:r>
          </a:p>
          <a:p>
            <a:r>
              <a:rPr lang="en-US" sz="2000" dirty="0" smtClean="0"/>
              <a:t>Pathogenesis</a:t>
            </a:r>
          </a:p>
          <a:p>
            <a:r>
              <a:rPr lang="en-US" sz="2000" dirty="0" smtClean="0"/>
              <a:t>Pathology</a:t>
            </a:r>
          </a:p>
          <a:p>
            <a:r>
              <a:rPr lang="en-US" sz="2000" dirty="0" smtClean="0"/>
              <a:t>Staging </a:t>
            </a:r>
          </a:p>
          <a:p>
            <a:r>
              <a:rPr lang="en-US" dirty="0" smtClean="0"/>
              <a:t>Screening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Measurements of urinary albumin </a:t>
            </a:r>
            <a:r>
              <a:rPr lang="en-US" sz="2000" dirty="0" smtClean="0"/>
              <a:t>(Literature review)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400" dirty="0" smtClean="0"/>
              <a:t>Recommendations</a:t>
            </a:r>
          </a:p>
          <a:p>
            <a:r>
              <a:rPr lang="en-US" dirty="0" smtClean="0"/>
              <a:t>Diagnosis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Normoalbuminuric</a:t>
            </a:r>
            <a:r>
              <a:rPr lang="en-US" sz="2400" dirty="0" smtClean="0"/>
              <a:t>  renal impairment in diabetes</a:t>
            </a:r>
            <a:br>
              <a:rPr lang="en-US" sz="2400" dirty="0" smtClean="0"/>
            </a:br>
            <a:r>
              <a:rPr lang="en-US" sz="2000" dirty="0" smtClean="0"/>
              <a:t>(Literature review)</a:t>
            </a:r>
          </a:p>
          <a:p>
            <a:r>
              <a:rPr lang="en-US" sz="2000" dirty="0" smtClean="0"/>
              <a:t>novel biomarkers for the early detection of Diabetic nephropathy</a:t>
            </a:r>
          </a:p>
          <a:p>
            <a:r>
              <a:rPr lang="en-US" sz="2000" dirty="0" smtClean="0"/>
              <a:t>Surveillance</a:t>
            </a:r>
          </a:p>
          <a:p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Font typeface="Wingdings" pitchFamily="2" charset="2"/>
              <a:buChar char="§"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019" y="1295400"/>
            <a:ext cx="84079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26432"/>
            <a:ext cx="8610600" cy="471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452596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sz="2400" dirty="0" smtClean="0"/>
              <a:t>      The UAC and the ACR yielded high sensitivity and specificity for the detection of </a:t>
            </a:r>
            <a:r>
              <a:rPr lang="en-US" sz="2400" dirty="0" err="1" smtClean="0"/>
              <a:t>microalbuminuria</a:t>
            </a:r>
            <a:r>
              <a:rPr lang="en-US" sz="2400" dirty="0" smtClean="0"/>
              <a:t>. Because the </a:t>
            </a:r>
            <a:r>
              <a:rPr lang="en-US" sz="2400" u="sng" dirty="0" smtClean="0"/>
              <a:t>diagnostic performance of the UAC is comparable to that of the ACR</a:t>
            </a:r>
            <a:r>
              <a:rPr lang="en-US" sz="2400" dirty="0" smtClean="0"/>
              <a:t>, our findings indicate that the </a:t>
            </a:r>
            <a:r>
              <a:rPr lang="en-US" sz="2400" b="1" dirty="0" smtClean="0"/>
              <a:t>UAC</a:t>
            </a:r>
            <a:r>
              <a:rPr lang="en-US" sz="2400" dirty="0" smtClean="0"/>
              <a:t> of random urine samples may become the screening tool of choice for the population with DM, considering the rising incidence of DM and the constrained health care resources in many countries.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7175"/>
            <a:ext cx="8191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33625"/>
            <a:ext cx="5343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6324601"/>
            <a:ext cx="4020661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32766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OBJECTIVE : </a:t>
            </a:r>
            <a:r>
              <a:rPr lang="en-US" sz="2400" dirty="0" smtClean="0"/>
              <a:t>To assess the performance of measurements of urinary albumin concentration (</a:t>
            </a:r>
            <a:r>
              <a:rPr lang="en-US" sz="2400" dirty="0" smtClean="0">
                <a:solidFill>
                  <a:srgbClr val="FF0000"/>
                </a:solidFill>
              </a:rPr>
              <a:t>UAC</a:t>
            </a:r>
            <a:r>
              <a:rPr lang="en-US" sz="2400" dirty="0" smtClean="0"/>
              <a:t>) and urinary albumin: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ratio (</a:t>
            </a:r>
            <a:r>
              <a:rPr lang="en-US" sz="2400" dirty="0" smtClean="0">
                <a:solidFill>
                  <a:srgbClr val="FF0000"/>
                </a:solidFill>
              </a:rPr>
              <a:t>UACR</a:t>
            </a:r>
            <a:r>
              <a:rPr lang="en-US" sz="2400" dirty="0" smtClean="0"/>
              <a:t>) in a diurnal random urine specimen (RUS) for the screening of diabetic nephropathy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610600" cy="640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 smtClean="0"/>
              <a:t>RESEARCH DESIGN AND METHODS: </a:t>
            </a:r>
            <a:r>
              <a:rPr lang="en-US" sz="2300" dirty="0" smtClean="0"/>
              <a:t>A total of </a:t>
            </a:r>
            <a:r>
              <a:rPr lang="en-US" sz="2300" u="sng" dirty="0" smtClean="0"/>
              <a:t>95</a:t>
            </a:r>
            <a:r>
              <a:rPr lang="en-US" sz="2300" dirty="0" smtClean="0"/>
              <a:t> ambulatory NIDDM patients(49 women, ages 40-75 years) collected </a:t>
            </a:r>
            <a:r>
              <a:rPr lang="en-US" sz="2300" u="sng" dirty="0" smtClean="0"/>
              <a:t>123 RUSs</a:t>
            </a:r>
            <a:r>
              <a:rPr lang="en-US" sz="2300" dirty="0" smtClean="0"/>
              <a:t> during the morning after completing a </a:t>
            </a:r>
            <a:r>
              <a:rPr lang="en-US" sz="2300" u="sng" dirty="0" smtClean="0"/>
              <a:t>timed 24-h urine collection</a:t>
            </a:r>
            <a:r>
              <a:rPr lang="en-US" sz="2300" dirty="0" smtClean="0"/>
              <a:t>. Albumin was measured by </a:t>
            </a:r>
            <a:r>
              <a:rPr lang="en-US" sz="2300" dirty="0" err="1" smtClean="0"/>
              <a:t>immunoturbidimetry</a:t>
            </a:r>
            <a:r>
              <a:rPr lang="en-US" sz="2300" dirty="0" smtClean="0"/>
              <a:t>. According to timed urinary albumin excretion rate (UAER) measured in the 24-h collection (criterion standard), samples were classified as </a:t>
            </a:r>
            <a:r>
              <a:rPr lang="en-US" sz="2300" b="1" dirty="0" err="1" smtClean="0"/>
              <a:t>normoalbuminuric</a:t>
            </a:r>
            <a:r>
              <a:rPr lang="en-US" sz="2300" dirty="0" smtClean="0"/>
              <a:t> (UAER &lt;20 </a:t>
            </a:r>
            <a:r>
              <a:rPr lang="en-US" sz="2300" dirty="0" err="1" smtClean="0"/>
              <a:t>ug</a:t>
            </a:r>
            <a:r>
              <a:rPr lang="en-US" sz="2300" dirty="0" smtClean="0"/>
              <a:t>/min; n = 54), </a:t>
            </a:r>
            <a:r>
              <a:rPr lang="en-US" sz="2300" b="1" dirty="0" err="1" smtClean="0"/>
              <a:t>microalbuminuri</a:t>
            </a:r>
            <a:r>
              <a:rPr lang="en-US" sz="2300" dirty="0" err="1" smtClean="0"/>
              <a:t>c</a:t>
            </a:r>
            <a:r>
              <a:rPr lang="en-US" sz="2300" dirty="0" smtClean="0"/>
              <a:t> (UAER 20-200 </a:t>
            </a:r>
            <a:r>
              <a:rPr lang="en-US" sz="2300" dirty="0" err="1" smtClean="0"/>
              <a:t>ug</a:t>
            </a:r>
            <a:r>
              <a:rPr lang="en-US" sz="2300" dirty="0" smtClean="0"/>
              <a:t>/min; n = 44), and </a:t>
            </a:r>
            <a:r>
              <a:rPr lang="en-US" sz="2300" b="1" dirty="0" err="1" smtClean="0"/>
              <a:t>macroalbuminuric</a:t>
            </a:r>
            <a:r>
              <a:rPr lang="en-US" sz="2300" dirty="0" smtClean="0"/>
              <a:t> (UAER &gt;200 </a:t>
            </a:r>
            <a:r>
              <a:rPr lang="en-US" sz="2300" dirty="0" err="1" smtClean="0"/>
              <a:t>ug</a:t>
            </a:r>
            <a:r>
              <a:rPr lang="en-US" sz="2300" dirty="0" smtClean="0"/>
              <a:t>/min; n = 25). The receiver operating characteristics (ROC) curve approach was used. </a:t>
            </a:r>
            <a:r>
              <a:rPr lang="en-US" sz="2300" u="sng" dirty="0" smtClean="0"/>
              <a:t>The ROC curves of UAC and UACR </a:t>
            </a:r>
            <a:r>
              <a:rPr lang="en-US" sz="2300" dirty="0" smtClean="0"/>
              <a:t>in RUS for screening of </a:t>
            </a:r>
            <a:r>
              <a:rPr lang="en-US" sz="2300" dirty="0" err="1" smtClean="0"/>
              <a:t>microalbuminuria</a:t>
            </a:r>
            <a:r>
              <a:rPr lang="en-US" sz="2300" dirty="0" smtClean="0"/>
              <a:t> (</a:t>
            </a:r>
            <a:r>
              <a:rPr lang="en-US" sz="2300" dirty="0" err="1" smtClean="0"/>
              <a:t>normo</a:t>
            </a:r>
            <a:r>
              <a:rPr lang="en-US" sz="2300" dirty="0" smtClean="0"/>
              <a:t>- and </a:t>
            </a:r>
            <a:r>
              <a:rPr lang="en-US" sz="2300" dirty="0" err="1" smtClean="0"/>
              <a:t>microalbuminuric</a:t>
            </a:r>
            <a:r>
              <a:rPr lang="en-US" sz="2300" dirty="0" smtClean="0"/>
              <a:t> samples; n = 98) and </a:t>
            </a:r>
            <a:r>
              <a:rPr lang="en-US" sz="2300" dirty="0" err="1" smtClean="0"/>
              <a:t>macroalbuminuria</a:t>
            </a:r>
            <a:r>
              <a:rPr lang="en-US" sz="2300" dirty="0" smtClean="0"/>
              <a:t> (micro- and </a:t>
            </a:r>
            <a:r>
              <a:rPr lang="en-US" sz="2300" dirty="0" err="1" smtClean="0"/>
              <a:t>macroalbuminuric</a:t>
            </a:r>
            <a:r>
              <a:rPr lang="en-US" sz="2300" dirty="0" smtClean="0"/>
              <a:t> samples; n = 69) were plotted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1056"/>
            <a:ext cx="6553199" cy="618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88" y="1905000"/>
            <a:ext cx="7803512" cy="253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Albumin measurements (</a:t>
            </a:r>
            <a:r>
              <a:rPr lang="en-US" u="sng" dirty="0" smtClean="0"/>
              <a:t>UAC and UACR</a:t>
            </a:r>
            <a:r>
              <a:rPr lang="en-US" dirty="0" smtClean="0"/>
              <a:t>) in an RUS presented almost perfect accuracy for the screening of micro- and </a:t>
            </a:r>
            <a:r>
              <a:rPr lang="en-US" dirty="0" err="1" smtClean="0"/>
              <a:t>macroalbuminuria</a:t>
            </a:r>
            <a:r>
              <a:rPr lang="en-US" dirty="0" smtClean="0"/>
              <a:t> and </a:t>
            </a:r>
            <a:r>
              <a:rPr lang="en-US" b="1" dirty="0" smtClean="0"/>
              <a:t>UAC</a:t>
            </a:r>
            <a:r>
              <a:rPr lang="en-US" dirty="0" smtClean="0"/>
              <a:t> measured in an RUS is simpler and less expensive than UACR and UAER. It is suggested as a valid test for use in screening for diabetic nephropathy.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dirty="0" smtClean="0"/>
              <a:t>    Screening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At least </a:t>
            </a:r>
            <a:r>
              <a:rPr lang="en-US" sz="2800" b="1" dirty="0" smtClean="0"/>
              <a:t>once a year</a:t>
            </a:r>
            <a:r>
              <a:rPr lang="en-US" sz="2800" dirty="0" smtClean="0"/>
              <a:t>, assess </a:t>
            </a:r>
            <a:r>
              <a:rPr lang="en-US" sz="2800" u="sng" dirty="0" smtClean="0"/>
              <a:t>urinary albumin </a:t>
            </a:r>
            <a:r>
              <a:rPr lang="en-US" sz="2800" dirty="0" smtClean="0"/>
              <a:t>(e.g., </a:t>
            </a:r>
            <a:r>
              <a:rPr lang="en-US" sz="2800" dirty="0" smtClean="0">
                <a:solidFill>
                  <a:srgbClr val="FF0000"/>
                </a:solidFill>
              </a:rPr>
              <a:t>spot urinary albumin–to– </a:t>
            </a:r>
            <a:r>
              <a:rPr lang="en-US" sz="2800" dirty="0" err="1" smtClean="0">
                <a:solidFill>
                  <a:srgbClr val="FF0000"/>
                </a:solidFill>
              </a:rPr>
              <a:t>creatinine</a:t>
            </a:r>
            <a:r>
              <a:rPr lang="en-US" sz="2800" dirty="0" smtClean="0">
                <a:solidFill>
                  <a:srgbClr val="FF0000"/>
                </a:solidFill>
              </a:rPr>
              <a:t> ratio</a:t>
            </a:r>
            <a:r>
              <a:rPr lang="en-US" sz="2800" dirty="0" smtClean="0"/>
              <a:t>) and </a:t>
            </a:r>
            <a:r>
              <a:rPr lang="en-US" sz="2800" u="sng" dirty="0" smtClean="0"/>
              <a:t>estimated </a:t>
            </a:r>
            <a:r>
              <a:rPr lang="en-US" sz="2800" u="sng" dirty="0" err="1" smtClean="0"/>
              <a:t>glomerular</a:t>
            </a:r>
            <a:r>
              <a:rPr lang="en-US" sz="2800" u="sng" dirty="0" smtClean="0"/>
              <a:t> filtration rate </a:t>
            </a:r>
            <a:r>
              <a:rPr lang="en-US" sz="2800" dirty="0" smtClean="0"/>
              <a:t>in patients with type 1 diabetes with duration of  ≥5 years, in all patients with type 2 diabetes, and in all patients with </a:t>
            </a:r>
            <a:r>
              <a:rPr lang="en-US" sz="2800" dirty="0" err="1" smtClean="0"/>
              <a:t>comorbid</a:t>
            </a:r>
            <a:r>
              <a:rPr lang="en-US" sz="2800" dirty="0" smtClean="0"/>
              <a:t> hypertension. </a:t>
            </a:r>
            <a:r>
              <a:rPr lang="en-US" sz="2800" b="1" dirty="0" smtClean="0"/>
              <a:t>B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324600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Screening…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60960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 smtClean="0"/>
              <a:t>Screening for </a:t>
            </a:r>
            <a:r>
              <a:rPr lang="en-US" sz="2400" dirty="0" err="1" smtClean="0"/>
              <a:t>albuminuria</a:t>
            </a:r>
            <a:r>
              <a:rPr lang="en-US" sz="2400" dirty="0" smtClean="0"/>
              <a:t> can be most easily performed by urinary albumin–to–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ratio (</a:t>
            </a:r>
            <a:r>
              <a:rPr lang="en-US" sz="2400" b="1" dirty="0" smtClean="0"/>
              <a:t>UACR</a:t>
            </a:r>
            <a:r>
              <a:rPr lang="en-US" sz="2400" dirty="0" smtClean="0"/>
              <a:t>) in a random spot urine collection</a:t>
            </a:r>
          </a:p>
          <a:p>
            <a:pPr algn="just">
              <a:lnSpc>
                <a:spcPct val="170000"/>
              </a:lnSpc>
            </a:pPr>
            <a:r>
              <a:rPr lang="en-US" sz="2400" u="sng" dirty="0" smtClean="0"/>
              <a:t>Timed or 24-h collections </a:t>
            </a:r>
            <a:r>
              <a:rPr lang="en-US" sz="2400" dirty="0" smtClean="0"/>
              <a:t>are more burdensome and add little to prediction or accuracy.</a:t>
            </a:r>
          </a:p>
          <a:p>
            <a:pPr algn="just">
              <a:lnSpc>
                <a:spcPct val="170000"/>
              </a:lnSpc>
            </a:pPr>
            <a:r>
              <a:rPr lang="en-US" sz="2400" dirty="0" smtClean="0"/>
              <a:t>Measurement of a spot urine sample for albumin alone</a:t>
            </a:r>
            <a:r>
              <a:rPr lang="en-US" sz="2400" u="sng" dirty="0" smtClean="0"/>
              <a:t> without simultaneously measuring urine </a:t>
            </a:r>
            <a:r>
              <a:rPr lang="en-US" sz="2400" u="sng" dirty="0" err="1" smtClean="0"/>
              <a:t>creatinine</a:t>
            </a:r>
            <a:r>
              <a:rPr lang="en-US" sz="2400" u="sng" dirty="0" smtClean="0"/>
              <a:t> </a:t>
            </a:r>
            <a:r>
              <a:rPr lang="en-US" sz="2400" dirty="0" smtClean="0"/>
              <a:t>(Cr) is less expensive but susceptible to false-negative and false positive determinations as a result of variation in urine concentration due to hydration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477000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Diabetic kidney disease, or </a:t>
            </a:r>
            <a:r>
              <a:rPr lang="en-US" dirty="0" smtClean="0"/>
              <a:t>CKD attributed </a:t>
            </a:r>
            <a:r>
              <a:rPr lang="en-US" dirty="0"/>
              <a:t>to diabetes, occurs in </a:t>
            </a:r>
            <a:r>
              <a:rPr lang="en-US" b="1" dirty="0"/>
              <a:t>20–40% </a:t>
            </a:r>
            <a:r>
              <a:rPr lang="en-US" dirty="0"/>
              <a:t>of patients with diabetes and is the </a:t>
            </a:r>
            <a:r>
              <a:rPr lang="en-US" dirty="0" smtClean="0"/>
              <a:t>leading </a:t>
            </a:r>
            <a:r>
              <a:rPr lang="en-US" dirty="0"/>
              <a:t>cause of end-stage renal disease (ESRD</a:t>
            </a:r>
            <a:r>
              <a:rPr lang="en-US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Diabetic </a:t>
            </a:r>
            <a:r>
              <a:rPr lang="en-US" dirty="0"/>
              <a:t>kidney disease </a:t>
            </a:r>
            <a:r>
              <a:rPr lang="en-US" dirty="0" smtClean="0"/>
              <a:t>typically develops </a:t>
            </a:r>
            <a:r>
              <a:rPr lang="en-US" dirty="0"/>
              <a:t>after a diabetes duration of </a:t>
            </a:r>
            <a:r>
              <a:rPr lang="en-US" dirty="0" smtClean="0"/>
              <a:t>10 years</a:t>
            </a:r>
            <a:r>
              <a:rPr lang="en-US" dirty="0"/>
              <a:t>, or at least 5 years in type 1 </a:t>
            </a:r>
            <a:r>
              <a:rPr lang="en-US" dirty="0" err="1" smtClean="0"/>
              <a:t>diabetes,but</a:t>
            </a:r>
            <a:r>
              <a:rPr lang="en-US" dirty="0" smtClean="0"/>
              <a:t> </a:t>
            </a:r>
            <a:r>
              <a:rPr lang="en-US" dirty="0"/>
              <a:t>may be present at diagnosis </a:t>
            </a:r>
            <a:r>
              <a:rPr lang="en-US" dirty="0" smtClean="0"/>
              <a:t>of type </a:t>
            </a:r>
            <a:r>
              <a:rPr lang="en-US" dirty="0"/>
              <a:t>2 diabetes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324600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Screening…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94360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sz="2400" dirty="0" smtClean="0"/>
              <a:t>Normal UACR is generally defined as˂30 mg/g Cr, and increased urinary albumin excretion is defined as </a:t>
            </a:r>
            <a:r>
              <a:rPr lang="en-US" sz="2400" b="1" dirty="0" smtClean="0"/>
              <a:t>≥30 mg/g Cr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sz="2400" dirty="0" smtClean="0"/>
              <a:t>because of biological variability in urinary albumin excretion</a:t>
            </a:r>
            <a:r>
              <a:rPr lang="en-US" sz="2400" b="1" dirty="0" smtClean="0"/>
              <a:t>, two of three</a:t>
            </a:r>
            <a:r>
              <a:rPr lang="en-US" sz="2400" dirty="0" smtClean="0"/>
              <a:t> specimens of UACR collected </a:t>
            </a:r>
            <a:r>
              <a:rPr lang="en-US" sz="2400" b="1" dirty="0" smtClean="0"/>
              <a:t>within a 3- to 6-month </a:t>
            </a:r>
            <a:r>
              <a:rPr lang="en-US" sz="2400" dirty="0" smtClean="0"/>
              <a:t>period should be abnormal before considering a patient to have </a:t>
            </a:r>
            <a:r>
              <a:rPr lang="en-US" sz="2400" dirty="0" err="1" smtClean="0"/>
              <a:t>albuminuria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sz="2400" u="sng" dirty="0" smtClean="0"/>
              <a:t>Exercise</a:t>
            </a:r>
            <a:r>
              <a:rPr lang="en-US" sz="2400" dirty="0" smtClean="0"/>
              <a:t> within 24 h, </a:t>
            </a:r>
            <a:r>
              <a:rPr lang="en-US" sz="2400" u="sng" dirty="0" smtClean="0"/>
              <a:t>infection</a:t>
            </a:r>
            <a:r>
              <a:rPr lang="en-US" sz="2400" dirty="0" smtClean="0"/>
              <a:t>, </a:t>
            </a:r>
            <a:r>
              <a:rPr lang="en-US" sz="2400" u="sng" dirty="0" smtClean="0"/>
              <a:t>fever</a:t>
            </a:r>
            <a:r>
              <a:rPr lang="en-US" sz="2400" dirty="0" smtClean="0"/>
              <a:t> , </a:t>
            </a:r>
            <a:r>
              <a:rPr lang="en-US" sz="2400" u="sng" dirty="0" smtClean="0"/>
              <a:t>congestive heart failure</a:t>
            </a:r>
            <a:r>
              <a:rPr lang="en-US" sz="2400" dirty="0" smtClean="0"/>
              <a:t>, </a:t>
            </a:r>
            <a:r>
              <a:rPr lang="en-US" sz="2400" u="sng" dirty="0" smtClean="0"/>
              <a:t>marked</a:t>
            </a:r>
            <a:r>
              <a:rPr lang="en-US" sz="2400" dirty="0" smtClean="0"/>
              <a:t> </a:t>
            </a:r>
            <a:r>
              <a:rPr lang="en-US" sz="2400" u="sng" dirty="0" smtClean="0"/>
              <a:t>hyperglycemia</a:t>
            </a:r>
            <a:r>
              <a:rPr lang="en-US" sz="2400" dirty="0" smtClean="0"/>
              <a:t>, </a:t>
            </a:r>
            <a:r>
              <a:rPr lang="en-US" sz="2400" u="sng" dirty="0" smtClean="0"/>
              <a:t>menstruation</a:t>
            </a:r>
            <a:r>
              <a:rPr lang="en-US" sz="2400" dirty="0" smtClean="0"/>
              <a:t>, and </a:t>
            </a:r>
            <a:r>
              <a:rPr lang="en-US" sz="2400" u="sng" dirty="0" smtClean="0"/>
              <a:t>marked hypertension </a:t>
            </a:r>
            <a:r>
              <a:rPr lang="en-US" sz="2400" dirty="0" smtClean="0"/>
              <a:t>may elevate UACR independently of kidney damage.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400800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4572000" cy="572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95800" y="6336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American Journal of Kidney Diseases,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eGFR</a:t>
            </a:r>
            <a:r>
              <a:rPr lang="en-US" dirty="0" smtClean="0"/>
              <a:t> should be calculated from serum Cr using a validated formula. The Chronic Kidney Disease Epidemiology Collaboration (</a:t>
            </a:r>
            <a:r>
              <a:rPr lang="en-US" u="sng" dirty="0" smtClean="0">
                <a:solidFill>
                  <a:srgbClr val="FF0000"/>
                </a:solidFill>
              </a:rPr>
              <a:t>CKD-EPI</a:t>
            </a:r>
            <a:r>
              <a:rPr lang="en-US" dirty="0" smtClean="0"/>
              <a:t>) equation is generally preferred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An </a:t>
            </a:r>
            <a:r>
              <a:rPr lang="en-US" u="sng" dirty="0" err="1" smtClean="0">
                <a:solidFill>
                  <a:srgbClr val="FF0000"/>
                </a:solidFill>
              </a:rPr>
              <a:t>eGFR</a:t>
            </a:r>
            <a:r>
              <a:rPr lang="en-US" u="sng" dirty="0" smtClean="0">
                <a:solidFill>
                  <a:srgbClr val="FF0000"/>
                </a:solidFill>
              </a:rPr>
              <a:t> ˂60 </a:t>
            </a:r>
            <a:r>
              <a:rPr lang="en-US" dirty="0" err="1" smtClean="0"/>
              <a:t>mL</a:t>
            </a:r>
            <a:r>
              <a:rPr lang="en-US" dirty="0" smtClean="0"/>
              <a:t>/min/ 1.73 m2 is generally considered abnormal, though optimal thresholds for clinical diagnosis are debated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400800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Diagnosis of Diabetic Kidney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/>
              <a:t>Diabetic kidney disease is usually a clinical diagnosis made based on </a:t>
            </a:r>
            <a:r>
              <a:rPr lang="en-US" b="1" dirty="0" smtClean="0"/>
              <a:t>the presence </a:t>
            </a:r>
            <a:r>
              <a:rPr lang="en-US" b="1" dirty="0" err="1" smtClean="0"/>
              <a:t>albuminuria</a:t>
            </a:r>
            <a:r>
              <a:rPr lang="en-US" b="1" dirty="0" smtClean="0"/>
              <a:t> and/or reduced </a:t>
            </a:r>
            <a:r>
              <a:rPr lang="en-US" b="1" dirty="0" err="1" smtClean="0"/>
              <a:t>eGFR</a:t>
            </a:r>
            <a:r>
              <a:rPr lang="en-US" b="1" dirty="0" smtClean="0"/>
              <a:t> </a:t>
            </a:r>
            <a:r>
              <a:rPr lang="en-US" dirty="0" smtClean="0"/>
              <a:t>in the absence of signs or symptoms of other primary causes of kidney damage.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The typical presentation of diabetic kidney disease is considered to include a </a:t>
            </a:r>
            <a:r>
              <a:rPr lang="en-US" u="sng" dirty="0" smtClean="0"/>
              <a:t>long-standing duration </a:t>
            </a:r>
            <a:r>
              <a:rPr lang="en-US" dirty="0" smtClean="0"/>
              <a:t>of diabetes, </a:t>
            </a:r>
            <a:r>
              <a:rPr lang="en-US" u="sng" dirty="0" smtClean="0"/>
              <a:t>retinopathy</a:t>
            </a:r>
            <a:r>
              <a:rPr lang="en-US" dirty="0" smtClean="0"/>
              <a:t>, </a:t>
            </a:r>
            <a:r>
              <a:rPr lang="en-US" u="sng" dirty="0" err="1" smtClean="0"/>
              <a:t>albuminuria</a:t>
            </a:r>
            <a:r>
              <a:rPr lang="en-US" u="sng" dirty="0" smtClean="0"/>
              <a:t> without hematuria, </a:t>
            </a:r>
            <a:r>
              <a:rPr lang="en-US" dirty="0" smtClean="0"/>
              <a:t>and </a:t>
            </a:r>
            <a:r>
              <a:rPr lang="en-US" u="sng" dirty="0" smtClean="0"/>
              <a:t>gradually progressive kidney disease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400800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/>
              <a:t>Signs of CKD may be present at diagnosis or </a:t>
            </a:r>
            <a:r>
              <a:rPr lang="en-US" u="sng" dirty="0" smtClean="0"/>
              <a:t>without retinopathy </a:t>
            </a:r>
            <a:r>
              <a:rPr lang="en-US" dirty="0" smtClean="0"/>
              <a:t>in type 2 diabetes, and reduced </a:t>
            </a:r>
            <a:r>
              <a:rPr lang="en-US" dirty="0" err="1" smtClean="0"/>
              <a:t>eGFR</a:t>
            </a:r>
            <a:r>
              <a:rPr lang="en-US" dirty="0" smtClean="0"/>
              <a:t> </a:t>
            </a:r>
            <a:r>
              <a:rPr lang="en-US" u="sng" dirty="0" smtClean="0"/>
              <a:t>without </a:t>
            </a:r>
            <a:r>
              <a:rPr lang="en-US" u="sng" dirty="0" err="1" smtClean="0"/>
              <a:t>albuminuria</a:t>
            </a:r>
            <a:r>
              <a:rPr lang="en-US" dirty="0" smtClean="0"/>
              <a:t> has been frequently reported in type 1 and type 2 diabetes and is becoming more common over time as the prevalence of diabetes increases in the U.S.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It is rare for patients with type 1 diabetes to develop kidney disease without </a:t>
            </a:r>
            <a:r>
              <a:rPr lang="en-US" b="1" dirty="0" smtClean="0"/>
              <a:t>retinopathy</a:t>
            </a:r>
            <a:r>
              <a:rPr lang="en-US" dirty="0" smtClean="0"/>
              <a:t>. In type 2 diabetes, retinopathy is only moderately sensitive and specific for CKD caused by diabetes, as confirmed by kidney biopsy.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400800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Diagnosis…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594360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sz="2600" dirty="0" smtClean="0"/>
              <a:t>An </a:t>
            </a:r>
            <a:r>
              <a:rPr lang="en-US" sz="2600" u="sng" dirty="0" smtClean="0"/>
              <a:t>active urinary sediment </a:t>
            </a:r>
            <a:r>
              <a:rPr lang="en-US" sz="2600" dirty="0" smtClean="0"/>
              <a:t>(containing red or white blood cells or cellular casts), </a:t>
            </a:r>
            <a:r>
              <a:rPr lang="en-US" sz="2600" u="sng" dirty="0" smtClean="0"/>
              <a:t>rapidly increasing </a:t>
            </a:r>
            <a:r>
              <a:rPr lang="en-US" sz="2600" u="sng" dirty="0" err="1" smtClean="0"/>
              <a:t>albuminuria</a:t>
            </a:r>
            <a:r>
              <a:rPr lang="en-US" sz="2600" u="sng" dirty="0" smtClean="0"/>
              <a:t> </a:t>
            </a:r>
            <a:r>
              <a:rPr lang="en-US" sz="2600" dirty="0" smtClean="0"/>
              <a:t>or </a:t>
            </a:r>
            <a:r>
              <a:rPr lang="en-US" sz="2600" u="sng" dirty="0" err="1" smtClean="0"/>
              <a:t>nephrotic</a:t>
            </a:r>
            <a:r>
              <a:rPr lang="en-US" sz="2600" u="sng" dirty="0" smtClean="0"/>
              <a:t> syndrome</a:t>
            </a:r>
            <a:r>
              <a:rPr lang="en-US" sz="2600" dirty="0" smtClean="0"/>
              <a:t>, </a:t>
            </a:r>
            <a:r>
              <a:rPr lang="en-US" sz="2600" u="sng" dirty="0" smtClean="0"/>
              <a:t>rapidly decreasing </a:t>
            </a:r>
            <a:r>
              <a:rPr lang="en-US" sz="2600" u="sng" dirty="0" err="1" smtClean="0"/>
              <a:t>eGFR</a:t>
            </a:r>
            <a:r>
              <a:rPr lang="en-US" sz="2600" dirty="0" smtClean="0"/>
              <a:t>, or the </a:t>
            </a:r>
            <a:r>
              <a:rPr lang="en-US" sz="2600" u="sng" dirty="0" smtClean="0"/>
              <a:t>absence of retinopathy </a:t>
            </a:r>
            <a:r>
              <a:rPr lang="en-US" sz="2600" dirty="0" smtClean="0"/>
              <a:t>(in type 1 diabetes) may suggest alternative or additional causes of kidney disease. For </a:t>
            </a:r>
            <a:r>
              <a:rPr lang="en-US" sz="2600" dirty="0" err="1" smtClean="0"/>
              <a:t>patientswith</a:t>
            </a:r>
            <a:r>
              <a:rPr lang="en-US" sz="2600" dirty="0" smtClean="0"/>
              <a:t> these features, referral to a </a:t>
            </a:r>
            <a:r>
              <a:rPr lang="en-US" sz="2600" dirty="0" err="1" smtClean="0"/>
              <a:t>nephrologist</a:t>
            </a:r>
            <a:r>
              <a:rPr lang="en-US" sz="2600" dirty="0" smtClean="0"/>
              <a:t> for further diagnosis.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400800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59" y="1295400"/>
            <a:ext cx="8535641" cy="393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975924" y="6336268"/>
            <a:ext cx="393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Diabetes Care Volume 37, October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Normoalbuminuric</a:t>
            </a:r>
            <a:r>
              <a:rPr lang="en-US" dirty="0" smtClean="0"/>
              <a:t>  renal impairment in diabetes</a:t>
            </a:r>
            <a:br>
              <a:rPr lang="en-US" dirty="0" smtClean="0"/>
            </a:br>
            <a:r>
              <a:rPr lang="en-US" dirty="0" smtClean="0">
                <a:latin typeface="+mj-lt"/>
              </a:rPr>
              <a:t>(Literature review)</a:t>
            </a:r>
            <a:br>
              <a:rPr lang="en-US" dirty="0" smtClean="0">
                <a:latin typeface="+mj-lt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94" y="1447800"/>
            <a:ext cx="8537306" cy="356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63362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Kidney  International , </a:t>
            </a:r>
            <a:r>
              <a:rPr lang="en-US" i="1" dirty="0" err="1" smtClean="0"/>
              <a:t>Vol</a:t>
            </a:r>
            <a:r>
              <a:rPr lang="en-US" i="1" dirty="0" smtClean="0"/>
              <a:t> 63 ,2003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753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0"/>
            <a:ext cx="4248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5900" y="6324600"/>
            <a:ext cx="346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23622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OBJECTIVE: </a:t>
            </a:r>
            <a:r>
              <a:rPr lang="en-US" sz="2000" dirty="0" smtClean="0"/>
              <a:t>About </a:t>
            </a:r>
            <a:r>
              <a:rPr lang="en-US" sz="2000" u="sng" dirty="0" smtClean="0"/>
              <a:t>20% </a:t>
            </a:r>
            <a:r>
              <a:rPr lang="en-US" sz="2000" dirty="0" smtClean="0"/>
              <a:t>of diabetic patients with chronic kidney disease (CKD) detected from the new ADA recommendations (albumin excretion rate ˃30mg/24 h or GFR]˂60 ml/min per 1.73 m2) may be </a:t>
            </a:r>
            <a:r>
              <a:rPr lang="en-US" sz="2000" dirty="0" err="1" smtClean="0"/>
              <a:t>normoalbuminuric</a:t>
            </a:r>
            <a:r>
              <a:rPr lang="en-US" sz="2000" dirty="0" smtClean="0"/>
              <a:t>. Do the characteristics and outcome differ for subjects with and without </a:t>
            </a:r>
            <a:r>
              <a:rPr lang="en-US" sz="2000" dirty="0" err="1" smtClean="0"/>
              <a:t>albuminuria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4800" y="4267200"/>
            <a:ext cx="8458200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RESEARCH DESIGN AND METHODS: </a:t>
            </a:r>
            <a:r>
              <a:rPr lang="en-US" sz="2000" dirty="0" smtClean="0"/>
              <a:t>A total of 89 patients (mean age 64 ± 11 years )with diabetes(type1 and type2) and a </a:t>
            </a:r>
            <a:r>
              <a:rPr lang="en-US" sz="2000" u="sng" dirty="0" smtClean="0"/>
              <a:t>MDRD </a:t>
            </a:r>
            <a:r>
              <a:rPr lang="en-US" sz="2000" dirty="0" smtClean="0"/>
              <a:t>estimated GFR (e-GFR) ˂60 underwent a 51Cr-EDTA B- </a:t>
            </a:r>
            <a:r>
              <a:rPr lang="en-US" sz="2000" u="sng" dirty="0" smtClean="0"/>
              <a:t>isotopic GFR </a:t>
            </a:r>
            <a:r>
              <a:rPr lang="en-US" sz="2000" dirty="0" smtClean="0"/>
              <a:t>determination. The AER was determined on one </a:t>
            </a:r>
            <a:r>
              <a:rPr lang="en-US" sz="2000" u="sng" dirty="0" smtClean="0"/>
              <a:t>24-h urine </a:t>
            </a:r>
            <a:r>
              <a:rPr lang="en-US" sz="2000" dirty="0" smtClean="0"/>
              <a:t>collection and  they were followed up for </a:t>
            </a:r>
            <a:r>
              <a:rPr lang="en-US" sz="2000" u="sng" dirty="0" smtClean="0"/>
              <a:t>38 ± 11 </a:t>
            </a:r>
            <a:r>
              <a:rPr lang="en-US" sz="2000" dirty="0" smtClean="0"/>
              <a:t>months.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history of diabetic  nephropathy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34630"/>
            <a:ext cx="6172200" cy="42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81400" y="6290846"/>
            <a:ext cx="541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WILLIAMS TEXTBOOK OF ENDOCRINOLOGY,13THEDITION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b="1" dirty="0" smtClean="0"/>
              <a:t>     RESULTS: </a:t>
            </a:r>
            <a:r>
              <a:rPr lang="en-US" dirty="0" smtClean="0"/>
              <a:t>A total of 15 subjects </a:t>
            </a:r>
            <a:r>
              <a:rPr lang="en-US" u="sng" dirty="0" smtClean="0"/>
              <a:t>(17%) </a:t>
            </a:r>
            <a:r>
              <a:rPr lang="en-US" dirty="0" smtClean="0"/>
              <a:t>were </a:t>
            </a:r>
            <a:r>
              <a:rPr lang="en-US" dirty="0" err="1" smtClean="0"/>
              <a:t>normoalbuminuric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r>
              <a:rPr lang="en-US" dirty="0" smtClean="0"/>
              <a:t>mean MDRD e-GFR was 41.3 ±13.1 ml/min per 1.73m2 (11–59.9), it did not significantly differ from their isotopic GFR (45.6 ± 29.7, </a:t>
            </a:r>
            <a:r>
              <a:rPr lang="en-US" i="1" dirty="0" smtClean="0"/>
              <a:t>P = 0.12),</a:t>
            </a:r>
            <a:r>
              <a:rPr lang="en-US" dirty="0" smtClean="0"/>
              <a:t> Most of the </a:t>
            </a:r>
            <a:r>
              <a:rPr lang="en-US" dirty="0" err="1" smtClean="0"/>
              <a:t>normoalbuminuric</a:t>
            </a:r>
            <a:r>
              <a:rPr lang="en-US" dirty="0" smtClean="0"/>
              <a:t> patients (71%) had serum </a:t>
            </a:r>
            <a:r>
              <a:rPr lang="en-US" dirty="0" err="1" smtClean="0"/>
              <a:t>creatinine</a:t>
            </a:r>
            <a:r>
              <a:rPr lang="en-US" dirty="0" smtClean="0"/>
              <a:t> levels in the normal range. Despite their lower serum </a:t>
            </a:r>
            <a:r>
              <a:rPr lang="en-US" dirty="0" err="1" smtClean="0"/>
              <a:t>creatinine</a:t>
            </a:r>
            <a:r>
              <a:rPr lang="en-US" dirty="0" smtClean="0"/>
              <a:t> levels, their MDRD e-GFR did not significantly differ from the </a:t>
            </a:r>
            <a:r>
              <a:rPr lang="en-US" dirty="0" err="1" smtClean="0"/>
              <a:t>albuminuric</a:t>
            </a:r>
            <a:r>
              <a:rPr lang="en-US" dirty="0" smtClean="0"/>
              <a:t> group.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6084"/>
            <a:ext cx="8229600" cy="610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037"/>
            <a:ext cx="8229600" cy="1858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u="sng" dirty="0" smtClean="0"/>
              <a:t>primary outcome </a:t>
            </a:r>
            <a:r>
              <a:rPr lang="en-US" sz="2400" dirty="0" smtClean="0"/>
              <a:t>was requirement for </a:t>
            </a:r>
            <a:r>
              <a:rPr lang="en-US" sz="2400" dirty="0" smtClean="0">
                <a:solidFill>
                  <a:srgbClr val="FF0000"/>
                </a:solidFill>
              </a:rPr>
              <a:t>dialysis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or death</a:t>
            </a:r>
            <a:r>
              <a:rPr lang="en-US" sz="2400" dirty="0" smtClean="0"/>
              <a:t>. The </a:t>
            </a:r>
            <a:r>
              <a:rPr lang="en-US" sz="2400" u="sng" dirty="0" smtClean="0"/>
              <a:t>secondary outcomes </a:t>
            </a:r>
            <a:r>
              <a:rPr lang="en-US" sz="2400" dirty="0" smtClean="0"/>
              <a:t>were the </a:t>
            </a:r>
            <a:r>
              <a:rPr lang="en-US" sz="2400" b="1" dirty="0" smtClean="0"/>
              <a:t>AER</a:t>
            </a:r>
            <a:r>
              <a:rPr lang="en-US" sz="2400" dirty="0" smtClean="0"/>
              <a:t> and serum </a:t>
            </a:r>
            <a:r>
              <a:rPr lang="en-US" sz="2400" b="1" dirty="0" err="1" smtClean="0"/>
              <a:t>creatinine</a:t>
            </a:r>
            <a:r>
              <a:rPr lang="en-US" sz="2400" dirty="0" smtClean="0"/>
              <a:t> for living </a:t>
            </a:r>
            <a:r>
              <a:rPr lang="en-US" sz="2400" dirty="0" err="1" smtClean="0"/>
              <a:t>nondialyzed</a:t>
            </a:r>
            <a:r>
              <a:rPr lang="en-US" sz="2400" dirty="0" smtClean="0"/>
              <a:t> patients at the end of the follow-up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074" y="2438400"/>
            <a:ext cx="8273926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71335"/>
            <a:ext cx="6858000" cy="52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4864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/>
              <a:t>Although their Cr is usually normal, most of the </a:t>
            </a:r>
            <a:r>
              <a:rPr lang="en-US" dirty="0" err="1" smtClean="0"/>
              <a:t>normoalbuminuric</a:t>
            </a:r>
            <a:r>
              <a:rPr lang="en-US" dirty="0" smtClean="0"/>
              <a:t> diabetic subjects with CKD according to an </a:t>
            </a:r>
            <a:r>
              <a:rPr lang="en-US" dirty="0" err="1" smtClean="0"/>
              <a:t>MDRDe</a:t>
            </a:r>
            <a:r>
              <a:rPr lang="en-US" dirty="0" smtClean="0"/>
              <a:t>-GFR below 60 ml/min per 1.73m2 do </a:t>
            </a:r>
            <a:r>
              <a:rPr lang="en-US" u="sng" dirty="0" smtClean="0"/>
              <a:t>really have a GFR below 60</a:t>
            </a:r>
            <a:r>
              <a:rPr lang="en-US" dirty="0" smtClean="0"/>
              <a:t> ml/min per 1.73 m2. However, as expected, because of </a:t>
            </a:r>
            <a:r>
              <a:rPr lang="en-US" dirty="0" err="1" smtClean="0"/>
              <a:t>normoalbuminuria</a:t>
            </a:r>
            <a:r>
              <a:rPr lang="en-US" dirty="0" smtClean="0"/>
              <a:t> and other favorable characteristics, </a:t>
            </a:r>
            <a:r>
              <a:rPr lang="en-US" u="sng" dirty="0" smtClean="0"/>
              <a:t>their risk for CKD progression or death is lower</a:t>
            </a:r>
            <a:r>
              <a:rPr lang="en-US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Further studies on the outcome of </a:t>
            </a:r>
            <a:r>
              <a:rPr lang="en-US" dirty="0" err="1" smtClean="0"/>
              <a:t>normoalbuminuric</a:t>
            </a:r>
            <a:r>
              <a:rPr lang="en-US" dirty="0" smtClean="0"/>
              <a:t> CKD in diabetes are required to demonstrate that the awareness of this condition is a benefit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5067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7943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5058" y="6324600"/>
            <a:ext cx="327414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3871079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OBJECTIVE</a:t>
            </a:r>
            <a:r>
              <a:rPr lang="en-US" sz="2000" dirty="0" smtClean="0"/>
              <a:t> : This multicenter study examined </a:t>
            </a:r>
            <a:r>
              <a:rPr lang="en-US" sz="2000" u="sng" dirty="0" smtClean="0"/>
              <a:t>the impact of albumin excretion rate (AER) on the course of estimated </a:t>
            </a:r>
            <a:r>
              <a:rPr lang="en-US" sz="2000" u="sng" dirty="0" err="1" smtClean="0"/>
              <a:t>glomerular</a:t>
            </a:r>
            <a:r>
              <a:rPr lang="en-US" sz="2000" u="sng" dirty="0" smtClean="0"/>
              <a:t> filtration rate (</a:t>
            </a:r>
            <a:r>
              <a:rPr lang="en-US" sz="2000" u="sng" dirty="0" err="1" smtClean="0"/>
              <a:t>eGFR</a:t>
            </a:r>
            <a:r>
              <a:rPr lang="en-US" sz="2000" dirty="0" smtClean="0"/>
              <a:t>) and the incidence of sustained </a:t>
            </a:r>
            <a:r>
              <a:rPr lang="en-US" sz="2000" dirty="0" err="1" smtClean="0"/>
              <a:t>eGFR</a:t>
            </a:r>
            <a:r>
              <a:rPr lang="en-US" sz="2000" dirty="0" smtClean="0"/>
              <a:t> ˂ 60 in type 1 diabetes up to year 14 of the Epidemiology of Diabetes </a:t>
            </a:r>
            <a:r>
              <a:rPr lang="en-US" sz="2000" dirty="0" err="1" smtClean="0"/>
              <a:t>Interventionsand</a:t>
            </a:r>
            <a:r>
              <a:rPr lang="en-US" sz="2000" dirty="0" smtClean="0"/>
              <a:t> Complications (EDIC) study (mean duration of 19 years in the Diabetes Control and Complications Trial [DCCT]/EDIC).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64008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b="1" dirty="0" smtClean="0"/>
              <a:t>RESEARCH DESIGN AND METHODS : </a:t>
            </a:r>
            <a:r>
              <a:rPr lang="en-US" dirty="0" smtClean="0"/>
              <a:t>1,439 participants had  </a:t>
            </a:r>
            <a:r>
              <a:rPr lang="en-US" u="sng" dirty="0" smtClean="0"/>
              <a:t>normal GFR </a:t>
            </a:r>
            <a:r>
              <a:rPr lang="en-US" dirty="0" smtClean="0"/>
              <a:t>(serum </a:t>
            </a:r>
            <a:r>
              <a:rPr lang="en-US" dirty="0" err="1" smtClean="0"/>
              <a:t>creatinine</a:t>
            </a:r>
            <a:r>
              <a:rPr lang="en-US" dirty="0" smtClean="0"/>
              <a:t> ≤1.3 mg/dl and/or </a:t>
            </a:r>
            <a:r>
              <a:rPr lang="en-US" dirty="0" err="1" smtClean="0"/>
              <a:t>creatinine</a:t>
            </a:r>
            <a:r>
              <a:rPr lang="en-US" dirty="0" smtClean="0"/>
              <a:t> clearance˃ 100 ml/min/1.73 m2)were examined. At baseline, the AER was˂40 mg/24 h for the primary prevention cohort and ˂200 mg/24 h for the secondary intervention cohort.</a:t>
            </a:r>
            <a:endParaRPr lang="en-US" b="1" dirty="0" smtClean="0"/>
          </a:p>
          <a:p>
            <a:pPr algn="just">
              <a:lnSpc>
                <a:spcPct val="170000"/>
              </a:lnSpc>
              <a:buNone/>
            </a:pPr>
            <a:r>
              <a:rPr lang="en-US" dirty="0" smtClean="0"/>
              <a:t>     Urinary albumin measurements from </a:t>
            </a:r>
            <a:r>
              <a:rPr lang="en-US" u="sng" dirty="0" smtClean="0"/>
              <a:t>4-h urine</a:t>
            </a:r>
            <a:r>
              <a:rPr lang="en-US" dirty="0" smtClean="0"/>
              <a:t> collections were obtained from participants annually during the DCCT and every other year during the EDIC study, and serum </a:t>
            </a:r>
            <a:r>
              <a:rPr lang="en-US" dirty="0" err="1" smtClean="0"/>
              <a:t>creatinine</a:t>
            </a:r>
            <a:r>
              <a:rPr lang="en-US" dirty="0" smtClean="0"/>
              <a:t> was measured annually in both the DCCT and EDIC study. GFR was estimated from serum </a:t>
            </a:r>
            <a:r>
              <a:rPr lang="en-US" dirty="0" err="1" smtClean="0"/>
              <a:t>creatinine</a:t>
            </a:r>
            <a:r>
              <a:rPr lang="en-US" dirty="0" smtClean="0"/>
              <a:t> using the abbreviated </a:t>
            </a:r>
            <a:r>
              <a:rPr lang="en-US" u="sng" dirty="0" smtClean="0"/>
              <a:t>MDRD </a:t>
            </a:r>
            <a:r>
              <a:rPr lang="en-US" dirty="0" smtClean="0"/>
              <a:t>equation. Analyses used all AER and </a:t>
            </a:r>
            <a:r>
              <a:rPr lang="en-US" dirty="0" err="1" smtClean="0"/>
              <a:t>eGFR</a:t>
            </a:r>
            <a:r>
              <a:rPr lang="en-US" dirty="0" smtClean="0"/>
              <a:t> values from the 1,439 participants over the </a:t>
            </a:r>
            <a:r>
              <a:rPr lang="en-US" u="sng" dirty="0" smtClean="0"/>
              <a:t>23 years </a:t>
            </a:r>
            <a:r>
              <a:rPr lang="en-US" dirty="0" smtClean="0"/>
              <a:t>of the DCCT/EDIC study.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6553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 smtClean="0"/>
              <a:t>RESULTS : </a:t>
            </a:r>
            <a:r>
              <a:rPr lang="en-US" dirty="0" smtClean="0"/>
              <a:t>A total of </a:t>
            </a:r>
            <a:r>
              <a:rPr lang="en-US" b="1" dirty="0" smtClean="0"/>
              <a:t>89</a:t>
            </a:r>
            <a:r>
              <a:rPr lang="en-US" dirty="0" smtClean="0"/>
              <a:t> of 1,439 subjects developed an </a:t>
            </a:r>
            <a:r>
              <a:rPr lang="en-US" u="sng" dirty="0" err="1" smtClean="0"/>
              <a:t>eGFR</a:t>
            </a:r>
            <a:r>
              <a:rPr lang="en-US" u="sng" dirty="0" smtClean="0"/>
              <a:t>˂ 60 </a:t>
            </a:r>
            <a:r>
              <a:rPr lang="en-US" dirty="0" smtClean="0"/>
              <a:t>ml/min/1.73 m2 (stage3 chronic kidney disease on two or more successive occasions (sustained) during the DCCT/EDIC study (</a:t>
            </a:r>
            <a:r>
              <a:rPr lang="en-US" u="sng" dirty="0" smtClean="0"/>
              <a:t>cumulative incidence 11.4%). </a:t>
            </a:r>
            <a:r>
              <a:rPr lang="en-US" dirty="0" smtClean="0"/>
              <a:t>Of these, 20 (</a:t>
            </a:r>
            <a:r>
              <a:rPr lang="en-US" u="sng" dirty="0" smtClean="0"/>
              <a:t>24%) had AER˂30 mg/24 </a:t>
            </a:r>
            <a:r>
              <a:rPr lang="en-US" dirty="0" smtClean="0"/>
              <a:t>h at all prior evaluations, 14 (16%) had developed </a:t>
            </a:r>
            <a:r>
              <a:rPr lang="en-US" dirty="0" err="1" smtClean="0"/>
              <a:t>microalbuminuria</a:t>
            </a:r>
            <a:r>
              <a:rPr lang="en-US" dirty="0" smtClean="0"/>
              <a:t> (AER 30–300 mg/24 h) before they reached stage 3 chronic kidney disease, and 54 (61%) had </a:t>
            </a:r>
            <a:r>
              <a:rPr lang="en-US" dirty="0" err="1" smtClean="0"/>
              <a:t>macroalbuminuria</a:t>
            </a:r>
            <a:r>
              <a:rPr lang="en-US" dirty="0" smtClean="0"/>
              <a:t> (AER˃300 mg/24h) before they reached stage 3 chronic kidney disease. </a:t>
            </a:r>
            <a:r>
              <a:rPr lang="en-US" b="1" dirty="0" err="1" smtClean="0"/>
              <a:t>Macroalbuminuria</a:t>
            </a:r>
            <a:r>
              <a:rPr lang="en-US" dirty="0" smtClean="0"/>
              <a:t> is associated with a markedly increased rate of </a:t>
            </a:r>
            <a:r>
              <a:rPr lang="en-US" u="sng" dirty="0" smtClean="0"/>
              <a:t>fall in </a:t>
            </a:r>
            <a:r>
              <a:rPr lang="en-US" u="sng" dirty="0" err="1" smtClean="0"/>
              <a:t>eGFR</a:t>
            </a:r>
            <a:r>
              <a:rPr lang="en-US" u="sng" dirty="0" smtClean="0"/>
              <a:t> </a:t>
            </a:r>
            <a:r>
              <a:rPr lang="en-US" dirty="0" smtClean="0"/>
              <a:t>(5.7%/year vs. 1.2%/year with AER ˂30 mg/24 h, </a:t>
            </a:r>
            <a:r>
              <a:rPr lang="en-US" i="1" dirty="0" smtClean="0"/>
              <a:t>P  ˂</a:t>
            </a:r>
            <a:r>
              <a:rPr lang="en-US" dirty="0" smtClean="0"/>
              <a:t>0.0001) and risk of </a:t>
            </a:r>
            <a:r>
              <a:rPr lang="en-US" dirty="0" err="1" smtClean="0"/>
              <a:t>eGFR</a:t>
            </a:r>
            <a:r>
              <a:rPr lang="en-US" dirty="0" smtClean="0"/>
              <a:t>˂ 60 ml/min/1.73 m2 (adjusted hazard ratio 15.3, </a:t>
            </a:r>
            <a:r>
              <a:rPr lang="en-US" i="1" dirty="0" smtClean="0"/>
              <a:t>P ˂ 0.0001), </a:t>
            </a:r>
            <a:r>
              <a:rPr lang="en-US" dirty="0" smtClean="0"/>
              <a:t>whereas </a:t>
            </a:r>
            <a:r>
              <a:rPr lang="en-US" dirty="0" err="1" smtClean="0"/>
              <a:t>microalbuminuria</a:t>
            </a:r>
            <a:r>
              <a:rPr lang="en-US" dirty="0" smtClean="0"/>
              <a:t> had weaker and less consistent effects on </a:t>
            </a:r>
            <a:r>
              <a:rPr lang="en-US" dirty="0" err="1" smtClean="0"/>
              <a:t>eGFR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839200" cy="603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09662" y="1629569"/>
            <a:ext cx="6924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1800" b="1" dirty="0" smtClean="0"/>
              <a:t>Time course of development of diabetic nephropathy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133600"/>
            <a:ext cx="9448800" cy="25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1214438"/>
            <a:ext cx="77438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047750"/>
            <a:ext cx="7905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dirty="0" smtClean="0"/>
              <a:t>    In summary, </a:t>
            </a:r>
            <a:r>
              <a:rPr lang="en-US" u="sng" dirty="0" smtClean="0"/>
              <a:t>24%</a:t>
            </a:r>
            <a:r>
              <a:rPr lang="en-US" dirty="0" smtClean="0"/>
              <a:t> of the 89 subjects with sustained </a:t>
            </a:r>
            <a:r>
              <a:rPr lang="en-US" dirty="0" err="1" smtClean="0"/>
              <a:t>eGFR</a:t>
            </a:r>
            <a:r>
              <a:rPr lang="en-US" dirty="0" smtClean="0"/>
              <a:t> levels ˂60 in the DCCT/EDIC study did not have a history of </a:t>
            </a:r>
            <a:r>
              <a:rPr lang="en-US" dirty="0" err="1" smtClean="0"/>
              <a:t>microalbuminuria</a:t>
            </a:r>
            <a:r>
              <a:rPr lang="en-US" dirty="0" smtClean="0"/>
              <a:t> or </a:t>
            </a:r>
            <a:r>
              <a:rPr lang="en-US" dirty="0" err="1" smtClean="0"/>
              <a:t>macroalbuminuria</a:t>
            </a:r>
            <a:r>
              <a:rPr lang="en-US" dirty="0" smtClean="0"/>
              <a:t> on annual visits before developing sustained </a:t>
            </a:r>
            <a:r>
              <a:rPr lang="en-US" dirty="0" err="1" smtClean="0"/>
              <a:t>eGFR</a:t>
            </a:r>
            <a:r>
              <a:rPr lang="en-US" dirty="0" smtClean="0"/>
              <a:t> levels ˂60 .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dirty="0" smtClean="0"/>
              <a:t>     However, we also show that the course of renal function in the DCCT/EDIC subjects, based on </a:t>
            </a:r>
            <a:r>
              <a:rPr lang="en-US" dirty="0" err="1" smtClean="0"/>
              <a:t>eGFR</a:t>
            </a:r>
            <a:r>
              <a:rPr lang="en-US" dirty="0" smtClean="0"/>
              <a:t> levels, is substantially </a:t>
            </a:r>
            <a:r>
              <a:rPr lang="en-US" u="sng" dirty="0" smtClean="0"/>
              <a:t>worse when </a:t>
            </a:r>
            <a:r>
              <a:rPr lang="en-US" u="sng" dirty="0" err="1" smtClean="0"/>
              <a:t>macroalbuminuria</a:t>
            </a:r>
            <a:r>
              <a:rPr lang="en-US" u="sng" dirty="0" smtClean="0"/>
              <a:t> is present. </a:t>
            </a:r>
            <a:r>
              <a:rPr lang="en-US" dirty="0" smtClean="0"/>
              <a:t>Our findings support this recommendations that </a:t>
            </a:r>
            <a:r>
              <a:rPr lang="en-US" b="1" dirty="0" smtClean="0"/>
              <a:t>both </a:t>
            </a:r>
            <a:r>
              <a:rPr lang="en-US" b="1" dirty="0" err="1" smtClean="0"/>
              <a:t>eGFR</a:t>
            </a:r>
            <a:r>
              <a:rPr lang="en-US" b="1" dirty="0" smtClean="0"/>
              <a:t> and AER </a:t>
            </a:r>
            <a:r>
              <a:rPr lang="en-US" dirty="0" smtClean="0"/>
              <a:t>should be assessed in the evaluation of kidney disease in diabetic patients.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79248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6152579"/>
            <a:ext cx="3505200" cy="47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2556808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Objective :</a:t>
            </a:r>
            <a:r>
              <a:rPr lang="en-US" sz="2000" dirty="0" smtClean="0"/>
              <a:t> In type 2 diabetes, prevalence of </a:t>
            </a:r>
            <a:r>
              <a:rPr lang="en-US" sz="2000" dirty="0" err="1" smtClean="0"/>
              <a:t>nonalbuminuric</a:t>
            </a:r>
            <a:r>
              <a:rPr lang="en-US" sz="2000" dirty="0" smtClean="0"/>
              <a:t> renal impairment is increasing worldwide, though its clinical significance remains unclear. This large-cohort study aimed at evaluating the association of this phenotype with </a:t>
            </a:r>
            <a:r>
              <a:rPr lang="en-US" sz="2000" u="sng" dirty="0" smtClean="0"/>
              <a:t>cardiovascular risk factors and other complications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7200" y="4618672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Methods  : </a:t>
            </a:r>
            <a:r>
              <a:rPr lang="en-US" sz="2000" dirty="0" smtClean="0"/>
              <a:t>Type 2 diabetic patients from the Renal Insufficiency And Cardiovascular Events (</a:t>
            </a:r>
            <a:r>
              <a:rPr lang="en-US" sz="2000" b="1" dirty="0" smtClean="0"/>
              <a:t>RIACE)</a:t>
            </a:r>
            <a:r>
              <a:rPr lang="en-US" sz="2000" dirty="0" smtClean="0"/>
              <a:t> Italian Multicenter Study (n</a:t>
            </a:r>
            <a:r>
              <a:rPr lang="en-US" sz="2000" i="1" dirty="0" smtClean="0"/>
              <a:t>=15773),</a:t>
            </a:r>
            <a:r>
              <a:rPr lang="en-US" sz="2000" dirty="0" smtClean="0"/>
              <a:t>visiting consecutively 19 hospital-based Diabetes Clinics in years 2007–2008, were examined.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458200" cy="5715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smtClean="0"/>
              <a:t>Results :</a:t>
            </a:r>
            <a:r>
              <a:rPr lang="en-US" sz="2500" dirty="0" smtClean="0"/>
              <a:t> Of patients with renal impairment, as identified by an estimated </a:t>
            </a:r>
            <a:r>
              <a:rPr lang="en-US" sz="2500" dirty="0" err="1" smtClean="0"/>
              <a:t>glomerular</a:t>
            </a:r>
            <a:r>
              <a:rPr lang="en-US" sz="2500" dirty="0" smtClean="0"/>
              <a:t> filtration rate (</a:t>
            </a:r>
            <a:r>
              <a:rPr lang="en-US" sz="2500" dirty="0" err="1" smtClean="0"/>
              <a:t>eGFR</a:t>
            </a:r>
            <a:r>
              <a:rPr lang="en-US" sz="2500" dirty="0" smtClean="0"/>
              <a:t>) less than 60 ml/min per 1.73m2, </a:t>
            </a:r>
            <a:r>
              <a:rPr lang="en-US" sz="2500" u="sng" dirty="0" smtClean="0"/>
              <a:t>56.6% </a:t>
            </a:r>
            <a:r>
              <a:rPr lang="en-US" sz="2500" dirty="0" smtClean="0"/>
              <a:t>were normoalbuminuric,</a:t>
            </a:r>
            <a:r>
              <a:rPr lang="en-US" sz="2500" u="sng" dirty="0" smtClean="0"/>
              <a:t>30.8% </a:t>
            </a:r>
            <a:r>
              <a:rPr lang="en-US" sz="2500" dirty="0" smtClean="0"/>
              <a:t>were </a:t>
            </a:r>
            <a:r>
              <a:rPr lang="en-US" sz="2500" dirty="0" err="1" smtClean="0"/>
              <a:t>microalbuminuric</a:t>
            </a:r>
            <a:r>
              <a:rPr lang="en-US" sz="2500" dirty="0" smtClean="0"/>
              <a:t>, and </a:t>
            </a:r>
            <a:r>
              <a:rPr lang="en-US" sz="2500" u="sng" dirty="0" smtClean="0"/>
              <a:t>12.6% </a:t>
            </a:r>
            <a:r>
              <a:rPr lang="en-US" sz="2500" dirty="0" smtClean="0"/>
              <a:t>were </a:t>
            </a:r>
            <a:r>
              <a:rPr lang="en-US" sz="2500" dirty="0" err="1" smtClean="0"/>
              <a:t>macroalbuminuric</a:t>
            </a:r>
            <a:r>
              <a:rPr lang="en-US" sz="25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500" dirty="0" smtClean="0"/>
              <a:t>Percentages were similar when GFR was estimated using the more </a:t>
            </a:r>
            <a:r>
              <a:rPr lang="en-US" sz="2500" u="sng" dirty="0" smtClean="0"/>
              <a:t>CKD-EPI </a:t>
            </a:r>
            <a:r>
              <a:rPr lang="en-US" sz="2500" dirty="0" smtClean="0"/>
              <a:t>instead of the simplified MDRD formula, and were independent of </a:t>
            </a:r>
            <a:r>
              <a:rPr lang="en-US" sz="2500" u="sng" dirty="0" smtClean="0"/>
              <a:t>age</a:t>
            </a:r>
            <a:r>
              <a:rPr lang="en-US" sz="2500" dirty="0" smtClean="0"/>
              <a:t>, thus indicating that the increasing prevalence of this phenotype does not reflects misclassification of elderly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534400" cy="644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Nonalbuminuric</a:t>
            </a:r>
            <a:r>
              <a:rPr lang="en-US" dirty="0" smtClean="0"/>
              <a:t> renal impairment was not associated with </a:t>
            </a:r>
            <a:r>
              <a:rPr lang="en-US" b="1" dirty="0" smtClean="0"/>
              <a:t>HbA1c</a:t>
            </a:r>
            <a:r>
              <a:rPr lang="en-US" dirty="0" smtClean="0"/>
              <a:t> and correlated less strongly with </a:t>
            </a:r>
            <a:r>
              <a:rPr lang="en-US" u="sng" dirty="0" smtClean="0"/>
              <a:t>retinopathy</a:t>
            </a:r>
            <a:r>
              <a:rPr lang="en-US" dirty="0" smtClean="0"/>
              <a:t> and </a:t>
            </a:r>
            <a:r>
              <a:rPr lang="en-US" u="sng" dirty="0" smtClean="0"/>
              <a:t>hypertension</a:t>
            </a:r>
            <a:r>
              <a:rPr lang="en-US" dirty="0" smtClean="0"/>
              <a:t> than </a:t>
            </a:r>
            <a:r>
              <a:rPr lang="en-US" dirty="0" err="1" smtClean="0"/>
              <a:t>albuminuria</a:t>
            </a:r>
            <a:r>
              <a:rPr lang="en-US" dirty="0" smtClean="0"/>
              <a:t>, either alone or associated with reduced </a:t>
            </a:r>
            <a:r>
              <a:rPr lang="en-US" dirty="0" err="1" smtClean="0"/>
              <a:t>eGFR</a:t>
            </a:r>
            <a:r>
              <a:rPr lang="en-US" dirty="0" smtClean="0"/>
              <a:t>. It was associated with a higher prevalence of </a:t>
            </a:r>
            <a:r>
              <a:rPr lang="en-US" dirty="0" smtClean="0">
                <a:solidFill>
                  <a:srgbClr val="FF0000"/>
                </a:solidFill>
              </a:rPr>
              <a:t>cardiovascular disease </a:t>
            </a:r>
            <a:r>
              <a:rPr lang="en-US" dirty="0" smtClean="0"/>
              <a:t>(CVD) than </a:t>
            </a:r>
            <a:r>
              <a:rPr lang="en-US" dirty="0" err="1" smtClean="0"/>
              <a:t>albuminuria</a:t>
            </a:r>
            <a:r>
              <a:rPr lang="en-US" dirty="0" smtClean="0"/>
              <a:t> alone, but lower than </a:t>
            </a:r>
            <a:r>
              <a:rPr lang="en-US" dirty="0" err="1" smtClean="0"/>
              <a:t>albuminuric</a:t>
            </a:r>
            <a:r>
              <a:rPr lang="en-US" dirty="0" smtClean="0"/>
              <a:t> renal impairment. </a:t>
            </a:r>
            <a:r>
              <a:rPr lang="en-US" u="sng" dirty="0" smtClean="0"/>
              <a:t>Female </a:t>
            </a:r>
            <a:r>
              <a:rPr lang="en-US" dirty="0" smtClean="0"/>
              <a:t>sex correlated with </a:t>
            </a:r>
            <a:r>
              <a:rPr lang="en-US" dirty="0" err="1" smtClean="0"/>
              <a:t>nonalbuminuric</a:t>
            </a:r>
            <a:r>
              <a:rPr lang="en-US" dirty="0" smtClean="0"/>
              <a:t> renal impairment and male sex with the </a:t>
            </a:r>
            <a:r>
              <a:rPr lang="en-US" dirty="0" err="1" smtClean="0"/>
              <a:t>albuminuric</a:t>
            </a:r>
            <a:r>
              <a:rPr lang="en-US" dirty="0" smtClean="0"/>
              <a:t> forms</a:t>
            </a:r>
          </a:p>
          <a:p>
            <a:pPr algn="just">
              <a:lnSpc>
                <a:spcPct val="16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50" y="1371600"/>
            <a:ext cx="882965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sz="2800" dirty="0" smtClean="0"/>
              <a:t>    These data show that type 2 diabetic patients with </a:t>
            </a:r>
            <a:r>
              <a:rPr lang="en-US" sz="2800" dirty="0" err="1" smtClean="0"/>
              <a:t>nonalbuminuric</a:t>
            </a:r>
            <a:r>
              <a:rPr lang="en-US" sz="2800" dirty="0" smtClean="0"/>
              <a:t> renal impairment exhibit distinct clinical features, suggesting predominance of </a:t>
            </a:r>
            <a:r>
              <a:rPr lang="en-US" sz="2800" b="1" dirty="0" err="1" smtClean="0"/>
              <a:t>macroangiopathy</a:t>
            </a:r>
            <a:r>
              <a:rPr lang="en-US" sz="2800" dirty="0" smtClean="0"/>
              <a:t> as underlying renal </a:t>
            </a:r>
            <a:r>
              <a:rPr lang="en-US" sz="2800" dirty="0" err="1" smtClean="0"/>
              <a:t>pathology,and</a:t>
            </a:r>
            <a:r>
              <a:rPr lang="en-US" sz="2800" dirty="0" smtClean="0"/>
              <a:t> that this phenotype is associated with significant CVD burden.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novel biomarkers for the early detection of Diabetic nephropathy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1797656"/>
            <a:ext cx="5867400" cy="387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81400" y="6290846"/>
            <a:ext cx="541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WILLIAMS TEXTBOOK OF ENDOCRINOLOGY,13THEDITION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38666"/>
            <a:ext cx="8463012" cy="302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352800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Potential novel biomarkers for the early detection of DN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NGAL: </a:t>
            </a:r>
            <a:r>
              <a:rPr lang="en-US" dirty="0" err="1" smtClean="0"/>
              <a:t>Neutrophil</a:t>
            </a:r>
            <a:r>
              <a:rPr lang="en-US" dirty="0" smtClean="0"/>
              <a:t> </a:t>
            </a:r>
            <a:r>
              <a:rPr lang="en-US" dirty="0" err="1" smtClean="0"/>
              <a:t>gelatinase</a:t>
            </a:r>
            <a:r>
              <a:rPr lang="en-US" dirty="0" smtClean="0"/>
              <a:t> associated </a:t>
            </a:r>
            <a:r>
              <a:rPr lang="en-US" dirty="0" err="1" smtClean="0"/>
              <a:t>lipocalin</a:t>
            </a:r>
            <a:r>
              <a:rPr lang="en-US" dirty="0" smtClean="0"/>
              <a:t> (NGAL), a protein described as a ‘</a:t>
            </a:r>
            <a:r>
              <a:rPr lang="en-US" dirty="0" err="1" smtClean="0"/>
              <a:t>troponin</a:t>
            </a:r>
            <a:r>
              <a:rPr lang="en-US" dirty="0" smtClean="0"/>
              <a:t>-like’ biomarker , is secreted in the urine following acute kidney injury (AKI) and may allow for a more timely diagnosis of AKI, Furthermore, studies have shown that urinary NGAL levels can be elevated during </a:t>
            </a:r>
            <a:r>
              <a:rPr lang="en-US" u="sng" dirty="0" err="1" smtClean="0"/>
              <a:t>normoalbuminuric</a:t>
            </a:r>
            <a:r>
              <a:rPr lang="en-US" u="sng" dirty="0" smtClean="0"/>
              <a:t> states</a:t>
            </a:r>
            <a:r>
              <a:rPr lang="en-US" dirty="0" smtClean="0"/>
              <a:t>, suggesting its use for earlier detection of DN. but may not be specific to DN.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477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500" dirty="0" smtClean="0">
                <a:solidFill>
                  <a:srgbClr val="FF0000"/>
                </a:solidFill>
              </a:rPr>
              <a:t>NAG</a:t>
            </a:r>
            <a:r>
              <a:rPr lang="en-US" sz="2500" dirty="0" smtClean="0"/>
              <a:t>: </a:t>
            </a:r>
            <a:r>
              <a:rPr lang="pt-BR" sz="2500" dirty="0" smtClean="0"/>
              <a:t>N-acetyl-beta-glucosaminidase (NAG) is a urinary enzyme </a:t>
            </a:r>
            <a:r>
              <a:rPr lang="en-US" sz="2500" dirty="0" smtClean="0"/>
              <a:t>found in the proximal tubule of epithelial cells. One study compared levels of NAG in patients with </a:t>
            </a:r>
            <a:r>
              <a:rPr lang="en-US" sz="2500" dirty="0" err="1" smtClean="0"/>
              <a:t>normoalbuminuria</a:t>
            </a:r>
            <a:r>
              <a:rPr lang="en-US" sz="2500" dirty="0" smtClean="0"/>
              <a:t> with that of patients with varying degrees of </a:t>
            </a:r>
            <a:r>
              <a:rPr lang="en-US" sz="2500" dirty="0" err="1" smtClean="0"/>
              <a:t>microalbuminuria</a:t>
            </a:r>
            <a:r>
              <a:rPr lang="en-US" sz="2500" dirty="0" smtClean="0"/>
              <a:t> and found that NAG was elevated in all patients, even those </a:t>
            </a:r>
            <a:r>
              <a:rPr lang="en-US" sz="2500" u="sng" dirty="0" smtClean="0"/>
              <a:t>with </a:t>
            </a:r>
            <a:r>
              <a:rPr lang="en-US" sz="2500" u="sng" dirty="0" err="1" smtClean="0"/>
              <a:t>normoalbuminuria</a:t>
            </a:r>
            <a:r>
              <a:rPr lang="en-US" sz="2500" u="sng" dirty="0" smtClean="0"/>
              <a:t> </a:t>
            </a:r>
            <a:r>
              <a:rPr lang="en-US" sz="2500" dirty="0" smtClean="0"/>
              <a:t>and correlated positively with worsening renal function </a:t>
            </a:r>
          </a:p>
          <a:p>
            <a:pPr algn="just">
              <a:lnSpc>
                <a:spcPct val="150000"/>
              </a:lnSpc>
            </a:pPr>
            <a:r>
              <a:rPr lang="en-US" sz="2500" dirty="0" err="1" smtClean="0">
                <a:solidFill>
                  <a:srgbClr val="FF0000"/>
                </a:solidFill>
              </a:rPr>
              <a:t>Cystatin</a:t>
            </a:r>
            <a:r>
              <a:rPr lang="en-US" sz="2500" dirty="0" smtClean="0">
                <a:solidFill>
                  <a:srgbClr val="FF0000"/>
                </a:solidFill>
              </a:rPr>
              <a:t> C</a:t>
            </a:r>
            <a:r>
              <a:rPr lang="en-US" sz="2500" dirty="0" smtClean="0"/>
              <a:t>: </a:t>
            </a:r>
            <a:r>
              <a:rPr lang="en-US" sz="2500" dirty="0" err="1" smtClean="0"/>
              <a:t>Cystatin</a:t>
            </a:r>
            <a:r>
              <a:rPr lang="en-US" sz="2500" dirty="0" smtClean="0"/>
              <a:t> C is a </a:t>
            </a:r>
            <a:r>
              <a:rPr lang="en-US" sz="2500" dirty="0" err="1" smtClean="0"/>
              <a:t>cysteine</a:t>
            </a:r>
            <a:r>
              <a:rPr lang="en-US" sz="2500" dirty="0" smtClean="0"/>
              <a:t> protease inhibitor, It can be elevated in the urine of patients with diabetes before </a:t>
            </a:r>
            <a:r>
              <a:rPr lang="en-US" sz="2500" dirty="0" err="1" smtClean="0"/>
              <a:t>microalbuminuria</a:t>
            </a:r>
            <a:r>
              <a:rPr lang="en-US" sz="2500" dirty="0" smtClean="0"/>
              <a:t> manifests itself</a:t>
            </a:r>
          </a:p>
          <a:p>
            <a:pPr algn="just">
              <a:lnSpc>
                <a:spcPct val="150000"/>
              </a:lnSpc>
            </a:pP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55320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sz="2300" dirty="0" smtClean="0">
                <a:solidFill>
                  <a:srgbClr val="FF0000"/>
                </a:solidFill>
              </a:rPr>
              <a:t>Alpha 1-microglobulin</a:t>
            </a:r>
            <a:r>
              <a:rPr lang="en-US" sz="2300" dirty="0" smtClean="0"/>
              <a:t>: is a peptide that is produced primarily in the </a:t>
            </a:r>
            <a:r>
              <a:rPr lang="en-US" sz="2300" u="sng" dirty="0" smtClean="0"/>
              <a:t>liver </a:t>
            </a:r>
            <a:r>
              <a:rPr lang="en-US" sz="2300" dirty="0" smtClean="0"/>
              <a:t>and can be found as a part of the oxidative stress </a:t>
            </a:r>
            <a:r>
              <a:rPr lang="en-US" sz="2300" dirty="0" err="1" smtClean="0"/>
              <a:t>response.it</a:t>
            </a:r>
            <a:r>
              <a:rPr lang="en-US" sz="2300" dirty="0" smtClean="0"/>
              <a:t> is being investigated as a screening and monitoring tool for DN as a </a:t>
            </a:r>
            <a:r>
              <a:rPr lang="en-US" sz="2300" u="sng" dirty="0" smtClean="0"/>
              <a:t>marker of tubular stress</a:t>
            </a:r>
            <a:r>
              <a:rPr lang="en-US" sz="2300" dirty="0" smtClean="0"/>
              <a:t>. A recent study in patients with Type 2 diabetes found that urinary alpha 1-microglobulin can be elevated </a:t>
            </a:r>
            <a:r>
              <a:rPr lang="en-US" sz="2300" u="sng" dirty="0" smtClean="0"/>
              <a:t>without the presence of </a:t>
            </a:r>
            <a:r>
              <a:rPr lang="en-US" sz="2300" u="sng" dirty="0" err="1" smtClean="0"/>
              <a:t>microalbuminuria</a:t>
            </a:r>
            <a:r>
              <a:rPr lang="en-US" sz="23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sz="2300" dirty="0" err="1" smtClean="0">
                <a:solidFill>
                  <a:srgbClr val="FF0000"/>
                </a:solidFill>
              </a:rPr>
              <a:t>IgM</a:t>
            </a:r>
            <a:r>
              <a:rPr lang="en-US" sz="2300" dirty="0" smtClean="0">
                <a:solidFill>
                  <a:srgbClr val="FF0000"/>
                </a:solidFill>
              </a:rPr>
              <a:t> / </a:t>
            </a:r>
            <a:r>
              <a:rPr lang="en-US" sz="2300" dirty="0" err="1" smtClean="0">
                <a:solidFill>
                  <a:srgbClr val="FF0000"/>
                </a:solidFill>
              </a:rPr>
              <a:t>IgG</a:t>
            </a:r>
            <a:r>
              <a:rPr lang="en-US" sz="2300" dirty="0" smtClean="0">
                <a:solidFill>
                  <a:srgbClr val="FF0000"/>
                </a:solidFill>
              </a:rPr>
              <a:t>: </a:t>
            </a:r>
            <a:r>
              <a:rPr lang="en-US" sz="2300" dirty="0" smtClean="0"/>
              <a:t>Besides albumin, several other proteins can be detected in the urine of individuals with DN, including </a:t>
            </a:r>
            <a:r>
              <a:rPr lang="en-US" sz="2300" dirty="0" err="1" smtClean="0"/>
              <a:t>immunoglobulins</a:t>
            </a:r>
            <a:r>
              <a:rPr lang="en-US" sz="2300" dirty="0" smtClean="0"/>
              <a:t> </a:t>
            </a:r>
            <a:r>
              <a:rPr lang="en-US" sz="2300" dirty="0" err="1" smtClean="0"/>
              <a:t>IgG</a:t>
            </a:r>
            <a:r>
              <a:rPr lang="en-US" sz="2300" dirty="0" smtClean="0"/>
              <a:t> and </a:t>
            </a:r>
            <a:r>
              <a:rPr lang="en-US" sz="2300" dirty="0" err="1" smtClean="0"/>
              <a:t>IgM</a:t>
            </a:r>
            <a:r>
              <a:rPr lang="en-US" sz="2300" dirty="0" smtClean="0"/>
              <a:t>, it was thought their presence occurred after the development of </a:t>
            </a:r>
            <a:r>
              <a:rPr lang="en-US" sz="2300" dirty="0" err="1" smtClean="0"/>
              <a:t>microalbuminuria</a:t>
            </a:r>
            <a:r>
              <a:rPr lang="en-US" sz="2300" dirty="0" smtClean="0"/>
              <a:t>, but recent studies demonstrated it to occur in </a:t>
            </a:r>
            <a:r>
              <a:rPr lang="en-US" sz="2300" u="sng" dirty="0" err="1" smtClean="0"/>
              <a:t>normoalbuminuric</a:t>
            </a:r>
            <a:r>
              <a:rPr lang="en-US" sz="2300" u="sng" dirty="0" smtClean="0"/>
              <a:t> patients </a:t>
            </a:r>
            <a:r>
              <a:rPr lang="en-US" sz="2300" dirty="0" smtClean="0"/>
              <a:t>as well.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Type IV collagen</a:t>
            </a:r>
            <a:r>
              <a:rPr lang="en-US" dirty="0" smtClean="0"/>
              <a:t>: In the kidneys, type IV collagen is found primarily in the extracellular matrix and constitutes part of the </a:t>
            </a:r>
            <a:r>
              <a:rPr lang="en-US" u="sng" dirty="0" err="1" smtClean="0"/>
              <a:t>glomerular</a:t>
            </a:r>
            <a:r>
              <a:rPr lang="en-US" u="sng" dirty="0" smtClean="0"/>
              <a:t> basement membrane </a:t>
            </a:r>
            <a:r>
              <a:rPr lang="en-US" dirty="0" smtClean="0"/>
              <a:t>and the </a:t>
            </a:r>
            <a:r>
              <a:rPr lang="en-US" u="sng" dirty="0" err="1" smtClean="0"/>
              <a:t>mesangial</a:t>
            </a:r>
            <a:r>
              <a:rPr lang="en-US" u="sng" dirty="0" smtClean="0"/>
              <a:t> matrix. </a:t>
            </a:r>
            <a:r>
              <a:rPr lang="en-US" dirty="0" smtClean="0"/>
              <a:t>Early studies have suggested its relevance as a urinary biomarker in the absence of </a:t>
            </a:r>
            <a:r>
              <a:rPr lang="en-US" dirty="0" err="1" smtClean="0"/>
              <a:t>albuminuria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Nephrin</a:t>
            </a:r>
            <a:r>
              <a:rPr lang="en-US" dirty="0" smtClean="0"/>
              <a:t>: </a:t>
            </a:r>
            <a:r>
              <a:rPr lang="en-US" dirty="0" err="1" smtClean="0"/>
              <a:t>Nephrin</a:t>
            </a:r>
            <a:r>
              <a:rPr lang="en-US" dirty="0" smtClean="0"/>
              <a:t> is part of the </a:t>
            </a:r>
            <a:r>
              <a:rPr lang="en-US" u="sng" dirty="0" err="1" smtClean="0"/>
              <a:t>podocyte</a:t>
            </a:r>
            <a:r>
              <a:rPr lang="en-US" u="sng" dirty="0" smtClean="0"/>
              <a:t> structure </a:t>
            </a:r>
            <a:r>
              <a:rPr lang="en-US" dirty="0" smtClean="0"/>
              <a:t>that can be damaged by </a:t>
            </a:r>
            <a:r>
              <a:rPr lang="en-US" dirty="0" err="1" smtClean="0"/>
              <a:t>byperfiltration</a:t>
            </a:r>
            <a:r>
              <a:rPr lang="en-US" dirty="0" smtClean="0"/>
              <a:t> injury from hyperglycemia. </a:t>
            </a:r>
            <a:r>
              <a:rPr lang="en-US" dirty="0" err="1" smtClean="0"/>
              <a:t>Nephrinuria</a:t>
            </a:r>
            <a:r>
              <a:rPr lang="en-US" dirty="0" smtClean="0"/>
              <a:t> may also be present </a:t>
            </a:r>
            <a:r>
              <a:rPr lang="en-US" u="sng" dirty="0" smtClean="0"/>
              <a:t>before </a:t>
            </a:r>
            <a:r>
              <a:rPr lang="en-US" u="sng" dirty="0" err="1" smtClean="0"/>
              <a:t>microalbuminuria</a:t>
            </a:r>
            <a:r>
              <a:rPr lang="en-US" u="sng" dirty="0" smtClean="0"/>
              <a:t> </a:t>
            </a:r>
            <a:r>
              <a:rPr lang="en-US" dirty="0" smtClean="0"/>
              <a:t>in patients with diabetes and may therefore represent an important test to detect DN earlier.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Angiotensinogen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The RAAS has been the target of extensive investigation and successful drug development for </a:t>
            </a:r>
            <a:r>
              <a:rPr lang="en-US" dirty="0" err="1" smtClean="0"/>
              <a:t>DN.Recently</a:t>
            </a:r>
            <a:r>
              <a:rPr lang="en-US" dirty="0" smtClean="0"/>
              <a:t>, </a:t>
            </a:r>
            <a:r>
              <a:rPr lang="en-US" dirty="0" err="1" smtClean="0"/>
              <a:t>Zhuang</a:t>
            </a:r>
            <a:r>
              <a:rPr lang="en-US" dirty="0" smtClean="0"/>
              <a:t> et al. explored using urinary </a:t>
            </a:r>
            <a:r>
              <a:rPr lang="en-US" dirty="0" err="1" smtClean="0"/>
              <a:t>angiotensinogen</a:t>
            </a:r>
            <a:r>
              <a:rPr lang="en-US" dirty="0" smtClean="0"/>
              <a:t> levels (UAGT) as an early marker of DN. In their comparison of </a:t>
            </a:r>
            <a:r>
              <a:rPr lang="en-US" u="sng" dirty="0" smtClean="0"/>
              <a:t>UAGT/</a:t>
            </a:r>
            <a:r>
              <a:rPr lang="en-US" u="sng" dirty="0" err="1" smtClean="0"/>
              <a:t>creatinine</a:t>
            </a:r>
            <a:r>
              <a:rPr lang="en-US" u="sng" dirty="0" smtClean="0"/>
              <a:t> ratios</a:t>
            </a:r>
            <a:r>
              <a:rPr lang="en-US" dirty="0" smtClean="0"/>
              <a:t> between patients with and without diabetes, they found elevated levels of UAGT even in the </a:t>
            </a:r>
            <a:r>
              <a:rPr lang="en-US" dirty="0" err="1" smtClean="0"/>
              <a:t>normoalbuminuric</a:t>
            </a:r>
            <a:r>
              <a:rPr lang="en-US" dirty="0" smtClean="0"/>
              <a:t>, </a:t>
            </a:r>
            <a:r>
              <a:rPr lang="en-US" dirty="0" err="1" smtClean="0"/>
              <a:t>normotensive</a:t>
            </a:r>
            <a:r>
              <a:rPr lang="en-US" dirty="0" smtClean="0"/>
              <a:t> patients with diabetes, with levels increasing further with the onset of </a:t>
            </a:r>
            <a:r>
              <a:rPr lang="en-US" dirty="0" err="1" smtClean="0"/>
              <a:t>albuminuria</a:t>
            </a:r>
            <a:r>
              <a:rPr lang="en-US" dirty="0" smtClean="0"/>
              <a:t>, suggesting a role for UAGT as an early marker of DN.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Surveillance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6294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b="1" dirty="0" err="1" smtClean="0"/>
              <a:t>Albuminuria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eGFR</a:t>
            </a:r>
            <a:r>
              <a:rPr lang="en-US" sz="2400" b="1" dirty="0" smtClean="0"/>
              <a:t> should be monitored regularly </a:t>
            </a:r>
            <a:r>
              <a:rPr lang="en-US" sz="2400" dirty="0" smtClean="0"/>
              <a:t>to enable timely </a:t>
            </a:r>
            <a:r>
              <a:rPr lang="en-US" sz="2400" u="sng" dirty="0" smtClean="0"/>
              <a:t>diagnosis of diabetic kidney disease</a:t>
            </a:r>
            <a:r>
              <a:rPr lang="en-US" sz="2400" dirty="0" smtClean="0"/>
              <a:t>, </a:t>
            </a:r>
            <a:r>
              <a:rPr lang="en-US" sz="2400" u="sng" dirty="0" smtClean="0"/>
              <a:t>monitor progression </a:t>
            </a:r>
            <a:r>
              <a:rPr lang="en-US" sz="2400" dirty="0" smtClean="0"/>
              <a:t>of diabetic kidney disease, </a:t>
            </a:r>
            <a:r>
              <a:rPr lang="en-US" sz="2400" u="sng" dirty="0" smtClean="0"/>
              <a:t>assess risk of CKD complications</a:t>
            </a:r>
            <a:r>
              <a:rPr lang="en-US" sz="2400" dirty="0" smtClean="0"/>
              <a:t>, </a:t>
            </a:r>
            <a:r>
              <a:rPr lang="en-US" sz="2400" u="sng" dirty="0" smtClean="0"/>
              <a:t>dose drugs appropriately </a:t>
            </a:r>
            <a:r>
              <a:rPr lang="en-US" sz="2400" dirty="0" smtClean="0"/>
              <a:t>,and determine whether </a:t>
            </a:r>
            <a:r>
              <a:rPr lang="en-US" sz="2400" u="sng" dirty="0" smtClean="0"/>
              <a:t>nephrology referral </a:t>
            </a:r>
            <a:r>
              <a:rPr lang="en-US" sz="2400" dirty="0" smtClean="0"/>
              <a:t>is needed.</a:t>
            </a:r>
          </a:p>
          <a:p>
            <a:pPr algn="just">
              <a:lnSpc>
                <a:spcPct val="170000"/>
              </a:lnSpc>
            </a:pPr>
            <a:r>
              <a:rPr lang="en-US" sz="2400" b="1" dirty="0" smtClean="0"/>
              <a:t>For patients with </a:t>
            </a:r>
            <a:r>
              <a:rPr lang="en-US" sz="2400" b="1" dirty="0" err="1" smtClean="0"/>
              <a:t>eGFR</a:t>
            </a:r>
            <a:r>
              <a:rPr lang="en-US" sz="2400" b="1" dirty="0" smtClean="0"/>
              <a:t> ˂60 </a:t>
            </a:r>
            <a:r>
              <a:rPr lang="en-US" sz="2400" dirty="0" err="1" smtClean="0"/>
              <a:t>mL</a:t>
            </a:r>
            <a:r>
              <a:rPr lang="en-US" sz="2400" dirty="0" smtClean="0"/>
              <a:t>/min/1.73 m2, appropriate medication dosing should be verified, exposure to </a:t>
            </a:r>
            <a:r>
              <a:rPr lang="en-US" sz="2400" dirty="0" err="1" smtClean="0"/>
              <a:t>nephrotoxins</a:t>
            </a:r>
            <a:r>
              <a:rPr lang="en-US" sz="2400" dirty="0" smtClean="0"/>
              <a:t> should be minimized, and potential CKD complications should be evaluated.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324600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178"/>
            <a:ext cx="8229600" cy="62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324600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pic>
        <p:nvPicPr>
          <p:cNvPr id="4" name="Content Placeholder 3" descr="markdown_lightbox_dc061f69db050c2d6886c33139a758af7cbde7ad-02dc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296" y="1905000"/>
            <a:ext cx="7914104" cy="3847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447800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</a:rPr>
              <a:t>Class I </a:t>
            </a:r>
            <a:r>
              <a:rPr lang="en-US" sz="2000" dirty="0" smtClean="0"/>
              <a:t>:  </a:t>
            </a:r>
            <a:r>
              <a:rPr lang="en-US" sz="2000" dirty="0"/>
              <a:t>Mild or nonspecific LM changes and</a:t>
            </a:r>
          </a:p>
          <a:p>
            <a:pPr algn="just"/>
            <a:r>
              <a:rPr lang="en-US" sz="2000" dirty="0"/>
              <a:t>EM-proven GBM thickening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Biopsy </a:t>
            </a:r>
            <a:r>
              <a:rPr lang="en-US" sz="2000" dirty="0"/>
              <a:t>does not meet any of the criteria</a:t>
            </a:r>
          </a:p>
          <a:p>
            <a:pPr algn="just"/>
            <a:r>
              <a:rPr lang="en-US" sz="2000" dirty="0"/>
              <a:t>mentioned below for class II, III, or IV</a:t>
            </a:r>
          </a:p>
          <a:p>
            <a:pPr algn="just"/>
            <a:r>
              <a:rPr lang="en-US" sz="2000" dirty="0"/>
              <a:t>GBM  395 nm in female and 430 nm</a:t>
            </a:r>
          </a:p>
          <a:p>
            <a:pPr algn="just"/>
            <a:r>
              <a:rPr lang="en-US" sz="2000" dirty="0"/>
              <a:t>in male individuals 9 years of age and</a:t>
            </a:r>
          </a:p>
          <a:p>
            <a:pPr algn="just"/>
            <a:r>
              <a:rPr lang="en-US" sz="2000" dirty="0" err="1"/>
              <a:t>oldera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90600"/>
            <a:ext cx="208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143000"/>
            <a:ext cx="208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6669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Glomerular</a:t>
            </a:r>
            <a:r>
              <a:rPr lang="en-US" sz="2400" b="1" dirty="0" smtClean="0"/>
              <a:t> classification of DN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28600" y="4495800"/>
            <a:ext cx="403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Clas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IIa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/>
              <a:t>: Mild </a:t>
            </a:r>
            <a:r>
              <a:rPr lang="en-US" sz="2000" dirty="0" err="1" smtClean="0"/>
              <a:t>mesangial</a:t>
            </a:r>
            <a:r>
              <a:rPr lang="en-US" sz="2000" dirty="0" smtClean="0"/>
              <a:t> expansion </a:t>
            </a:r>
          </a:p>
          <a:p>
            <a:endParaRPr lang="en-US" sz="2000" dirty="0" smtClean="0"/>
          </a:p>
          <a:p>
            <a:r>
              <a:rPr lang="en-US" sz="2000" dirty="0" smtClean="0"/>
              <a:t>Biopsy does not meet criteria for class III or IV Mild </a:t>
            </a:r>
            <a:r>
              <a:rPr lang="en-US" sz="2000" dirty="0" err="1" smtClean="0"/>
              <a:t>mesangial</a:t>
            </a:r>
            <a:r>
              <a:rPr lang="en-US" sz="2000" dirty="0" smtClean="0"/>
              <a:t> expansion in ˃25% of the observed </a:t>
            </a:r>
            <a:r>
              <a:rPr lang="en-US" sz="2000" dirty="0" err="1" smtClean="0"/>
              <a:t>mesangium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715" y="1672708"/>
            <a:ext cx="25622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4186809"/>
            <a:ext cx="25812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86200" y="6336268"/>
            <a:ext cx="5108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Journal of the American Society of Nephrology,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75" y="1757155"/>
            <a:ext cx="26003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4163407"/>
            <a:ext cx="26289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16002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Class </a:t>
            </a:r>
            <a:r>
              <a:rPr lang="en-US" sz="2000" dirty="0" err="1" smtClean="0">
                <a:solidFill>
                  <a:srgbClr val="FF0000"/>
                </a:solidFill>
              </a:rPr>
              <a:t>IIb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: Severe </a:t>
            </a:r>
            <a:r>
              <a:rPr lang="en-US" sz="2000" dirty="0" err="1" smtClean="0"/>
              <a:t>mesangial</a:t>
            </a:r>
            <a:r>
              <a:rPr lang="en-US" sz="2000" dirty="0" smtClean="0"/>
              <a:t> expansion </a:t>
            </a:r>
          </a:p>
          <a:p>
            <a:r>
              <a:rPr lang="en-US" sz="2000" dirty="0" smtClean="0"/>
              <a:t>Biopsy does not meet criteria for class</a:t>
            </a:r>
          </a:p>
          <a:p>
            <a:r>
              <a:rPr lang="en-US" sz="2000" dirty="0" smtClean="0"/>
              <a:t>III or IV</a:t>
            </a:r>
          </a:p>
          <a:p>
            <a:r>
              <a:rPr lang="en-US" sz="2000" dirty="0" smtClean="0"/>
              <a:t>Severe </a:t>
            </a:r>
            <a:r>
              <a:rPr lang="en-US" sz="2000" dirty="0" err="1" smtClean="0"/>
              <a:t>mesangial</a:t>
            </a:r>
            <a:r>
              <a:rPr lang="en-US" sz="2000" dirty="0" smtClean="0"/>
              <a:t> expansion in ˃25% of</a:t>
            </a:r>
          </a:p>
          <a:p>
            <a:r>
              <a:rPr lang="en-US" sz="2000" dirty="0" smtClean="0"/>
              <a:t>the observed </a:t>
            </a:r>
            <a:r>
              <a:rPr lang="en-US" sz="2000" dirty="0" err="1" smtClean="0"/>
              <a:t>mesangium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33400" y="418927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Class III </a:t>
            </a:r>
            <a:r>
              <a:rPr lang="en-US" sz="2000" dirty="0" smtClean="0"/>
              <a:t>: Nodular sclerosis (</a:t>
            </a:r>
            <a:r>
              <a:rPr lang="en-US" sz="2000" dirty="0" err="1" smtClean="0"/>
              <a:t>Kimmelstiel</a:t>
            </a:r>
            <a:r>
              <a:rPr lang="en-US" sz="2000" dirty="0" smtClean="0"/>
              <a:t>–</a:t>
            </a:r>
          </a:p>
          <a:p>
            <a:r>
              <a:rPr lang="en-US" sz="2000" dirty="0" smtClean="0"/>
              <a:t>Wilson lesion)</a:t>
            </a:r>
          </a:p>
          <a:p>
            <a:r>
              <a:rPr lang="en-US" sz="2000" dirty="0" smtClean="0"/>
              <a:t>Biopsy does not meet criteria for class</a:t>
            </a:r>
          </a:p>
          <a:p>
            <a:r>
              <a:rPr lang="en-US" sz="2000" dirty="0" smtClean="0"/>
              <a:t>IV</a:t>
            </a:r>
          </a:p>
          <a:p>
            <a:r>
              <a:rPr lang="en-US" sz="2000" dirty="0" smtClean="0"/>
              <a:t>At least one convincing </a:t>
            </a:r>
            <a:r>
              <a:rPr lang="en-US" sz="2000" dirty="0" err="1" smtClean="0"/>
              <a:t>Kimmelstiel</a:t>
            </a:r>
            <a:r>
              <a:rPr lang="en-US" sz="2000" dirty="0" smtClean="0"/>
              <a:t>–</a:t>
            </a:r>
          </a:p>
          <a:p>
            <a:r>
              <a:rPr lang="en-US" sz="2000" dirty="0" smtClean="0"/>
              <a:t>Wilson lesion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886200" y="6336268"/>
            <a:ext cx="5108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Journal of the American Society of Nephrology,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2985</TotalTime>
  <Words>2973</Words>
  <Application>Microsoft Office PowerPoint</Application>
  <PresentationFormat>On-screen Show (4:3)</PresentationFormat>
  <Paragraphs>156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Times New Roman</vt:lpstr>
      <vt:lpstr>Wingdings</vt:lpstr>
      <vt:lpstr>Office Theme</vt:lpstr>
      <vt:lpstr>Diabetic nephropathy</vt:lpstr>
      <vt:lpstr>Agenda</vt:lpstr>
      <vt:lpstr>prevalence</vt:lpstr>
      <vt:lpstr>Natural history of diabetic  nephropathy </vt:lpstr>
      <vt:lpstr>PowerPoint Presentation</vt:lpstr>
      <vt:lpstr>Pathogenesis</vt:lpstr>
      <vt:lpstr>pathology</vt:lpstr>
      <vt:lpstr>PowerPoint Presentation</vt:lpstr>
      <vt:lpstr>PowerPoint Presentation</vt:lpstr>
      <vt:lpstr>PowerPoint Presentation</vt:lpstr>
      <vt:lpstr>Tubulointerstitial and Vascular Lesions in DN</vt:lpstr>
      <vt:lpstr>Staging of DN</vt:lpstr>
      <vt:lpstr>PowerPoint Presentation</vt:lpstr>
      <vt:lpstr>Screening of DN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Conclusion</vt:lpstr>
      <vt:lpstr>Recommendations</vt:lpstr>
      <vt:lpstr>Screening…</vt:lpstr>
      <vt:lpstr>Screening…</vt:lpstr>
      <vt:lpstr>PowerPoint Presentation</vt:lpstr>
      <vt:lpstr>PowerPoint Presentation</vt:lpstr>
      <vt:lpstr>Diagnosis of Diabetic Kidney Disease</vt:lpstr>
      <vt:lpstr>Diagnosis…</vt:lpstr>
      <vt:lpstr>Diagnosis…</vt:lpstr>
      <vt:lpstr>PowerPoint Presentation</vt:lpstr>
      <vt:lpstr>Normoalbuminuric  renal impairment in diabetes (Literature review)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novel biomarkers for the early detection of Diabetic nephropathy</vt:lpstr>
      <vt:lpstr>PowerPoint Presentation</vt:lpstr>
      <vt:lpstr>Potential novel biomarkers for the early detection of DN</vt:lpstr>
      <vt:lpstr>PowerPoint Presentation</vt:lpstr>
      <vt:lpstr>PowerPoint Presentation</vt:lpstr>
      <vt:lpstr>PowerPoint Presentation</vt:lpstr>
      <vt:lpstr>PowerPoint Presentation</vt:lpstr>
      <vt:lpstr>Surveillance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nephropathy</dc:title>
  <dc:creator>somo</dc:creator>
  <cp:lastModifiedBy>Saloon3</cp:lastModifiedBy>
  <cp:revision>47</cp:revision>
  <dcterms:created xsi:type="dcterms:W3CDTF">2017-07-20T01:52:17Z</dcterms:created>
  <dcterms:modified xsi:type="dcterms:W3CDTF">2017-07-24T04:11:38Z</dcterms:modified>
</cp:coreProperties>
</file>