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Default Extension="ppt" ContentType="application/vnd.ms-powerpoint"/>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8" r:id="rId2"/>
    <p:sldId id="327" r:id="rId3"/>
    <p:sldId id="304" r:id="rId4"/>
    <p:sldId id="305" r:id="rId5"/>
    <p:sldId id="306" r:id="rId6"/>
    <p:sldId id="418" r:id="rId7"/>
    <p:sldId id="419" r:id="rId8"/>
    <p:sldId id="309" r:id="rId9"/>
    <p:sldId id="260" r:id="rId10"/>
    <p:sldId id="420" r:id="rId11"/>
    <p:sldId id="331" r:id="rId12"/>
    <p:sldId id="262" r:id="rId13"/>
    <p:sldId id="444" r:id="rId14"/>
    <p:sldId id="442" r:id="rId15"/>
    <p:sldId id="445" r:id="rId16"/>
    <p:sldId id="446" r:id="rId17"/>
    <p:sldId id="447" r:id="rId18"/>
    <p:sldId id="448" r:id="rId19"/>
    <p:sldId id="441" r:id="rId20"/>
    <p:sldId id="427" r:id="rId21"/>
    <p:sldId id="428" r:id="rId22"/>
    <p:sldId id="429" r:id="rId23"/>
    <p:sldId id="430" r:id="rId24"/>
    <p:sldId id="431" r:id="rId25"/>
    <p:sldId id="432" r:id="rId26"/>
    <p:sldId id="433" r:id="rId27"/>
    <p:sldId id="434" r:id="rId28"/>
    <p:sldId id="435" r:id="rId29"/>
    <p:sldId id="436" r:id="rId30"/>
    <p:sldId id="443" r:id="rId31"/>
    <p:sldId id="422" r:id="rId32"/>
    <p:sldId id="423" r:id="rId33"/>
    <p:sldId id="426" r:id="rId34"/>
    <p:sldId id="425" r:id="rId35"/>
    <p:sldId id="440" r:id="rId36"/>
    <p:sldId id="438" r:id="rId37"/>
    <p:sldId id="439" r:id="rId38"/>
    <p:sldId id="30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2672" autoAdjust="0"/>
    <p:restoredTop sz="94660"/>
  </p:normalViewPr>
  <p:slideViewPr>
    <p:cSldViewPr>
      <p:cViewPr varScale="1">
        <p:scale>
          <a:sx n="83" d="100"/>
          <a:sy n="83" d="100"/>
        </p:scale>
        <p:origin x="-17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D:\complete\excel%20chart\azizi\Median%20Urinary%20Iodine.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Ms.Saeedpour\Desktop\Book1.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0322896201230848"/>
          <c:y val="2.8252405949256341E-2"/>
          <c:w val="0.66867957130360156"/>
          <c:h val="0.79822506561679785"/>
        </c:manualLayout>
      </c:layout>
      <c:barChart>
        <c:barDir val="col"/>
        <c:grouping val="clustered"/>
        <c:ser>
          <c:idx val="0"/>
          <c:order val="0"/>
          <c:spPr>
            <a:solidFill>
              <a:srgbClr val="FF0000"/>
            </a:solidFill>
          </c:spPr>
          <c:cat>
            <c:numRef>
              <c:f>Sheet1!$A$1:$D$1</c:f>
              <c:numCache>
                <c:formatCode>General</c:formatCode>
                <c:ptCount val="4"/>
                <c:pt idx="0">
                  <c:v>1989</c:v>
                </c:pt>
                <c:pt idx="1">
                  <c:v>1996</c:v>
                </c:pt>
                <c:pt idx="2">
                  <c:v>2001</c:v>
                </c:pt>
                <c:pt idx="3">
                  <c:v>2007</c:v>
                </c:pt>
              </c:numCache>
            </c:numRef>
          </c:cat>
          <c:val>
            <c:numRef>
              <c:f>Sheet1!$A$2:$D$2</c:f>
              <c:numCache>
                <c:formatCode>General</c:formatCode>
                <c:ptCount val="4"/>
                <c:pt idx="0">
                  <c:v>47</c:v>
                </c:pt>
                <c:pt idx="1">
                  <c:v>205</c:v>
                </c:pt>
                <c:pt idx="2">
                  <c:v>165</c:v>
                </c:pt>
                <c:pt idx="3">
                  <c:v>147</c:v>
                </c:pt>
              </c:numCache>
            </c:numRef>
          </c:val>
        </c:ser>
        <c:axId val="35045376"/>
        <c:axId val="35046912"/>
      </c:barChart>
      <c:catAx>
        <c:axId val="35045376"/>
        <c:scaling>
          <c:orientation val="minMax"/>
        </c:scaling>
        <c:axPos val="b"/>
        <c:numFmt formatCode="General" sourceLinked="1"/>
        <c:tickLblPos val="nextTo"/>
        <c:spPr>
          <a:ln>
            <a:solidFill>
              <a:srgbClr val="000066"/>
            </a:solidFill>
          </a:ln>
        </c:spPr>
        <c:txPr>
          <a:bodyPr/>
          <a:lstStyle/>
          <a:p>
            <a:pPr>
              <a:defRPr>
                <a:solidFill>
                  <a:srgbClr val="002060"/>
                </a:solidFill>
              </a:defRPr>
            </a:pPr>
            <a:endParaRPr lang="en-US"/>
          </a:p>
        </c:txPr>
        <c:crossAx val="35046912"/>
        <c:crosses val="autoZero"/>
        <c:auto val="1"/>
        <c:lblAlgn val="ctr"/>
        <c:lblOffset val="100"/>
        <c:tickLblSkip val="1"/>
      </c:catAx>
      <c:valAx>
        <c:axId val="35046912"/>
        <c:scaling>
          <c:orientation val="minMax"/>
        </c:scaling>
        <c:axPos val="l"/>
        <c:title>
          <c:tx>
            <c:rich>
              <a:bodyPr rot="-5400000" vert="horz"/>
              <a:lstStyle/>
              <a:p>
                <a:pPr>
                  <a:defRPr>
                    <a:latin typeface="Times New Roman" pitchFamily="18" charset="0"/>
                    <a:cs typeface="Times New Roman" pitchFamily="18" charset="0"/>
                  </a:defRPr>
                </a:pPr>
                <a:r>
                  <a:rPr lang="en-US">
                    <a:latin typeface="Times New Roman" pitchFamily="18" charset="0"/>
                    <a:cs typeface="Times New Roman" pitchFamily="18" charset="0"/>
                  </a:rPr>
                  <a:t>Median urinary iodine (µg/L)</a:t>
                </a:r>
              </a:p>
            </c:rich>
          </c:tx>
          <c:layout/>
        </c:title>
        <c:numFmt formatCode="General" sourceLinked="1"/>
        <c:tickLblPos val="nextTo"/>
        <c:spPr>
          <a:ln>
            <a:solidFill>
              <a:srgbClr val="000066"/>
            </a:solidFill>
          </a:ln>
        </c:spPr>
        <c:txPr>
          <a:bodyPr/>
          <a:lstStyle/>
          <a:p>
            <a:pPr>
              <a:defRPr>
                <a:solidFill>
                  <a:srgbClr val="000066"/>
                </a:solidFill>
              </a:defRPr>
            </a:pPr>
            <a:endParaRPr lang="en-US"/>
          </a:p>
        </c:txPr>
        <c:crossAx val="35045376"/>
        <c:crosses val="autoZero"/>
        <c:crossBetween val="between"/>
      </c:valAx>
      <c:spPr>
        <a:noFill/>
        <a:ln w="25400">
          <a:solidFill>
            <a:srgbClr val="000066"/>
          </a:solidFill>
        </a:ln>
      </c:spPr>
    </c:plotArea>
    <c:plotVisOnly val="1"/>
    <c:dispBlanksAs val="gap"/>
  </c:chart>
  <c:spPr>
    <a:noFill/>
    <a:ln>
      <a:noFill/>
    </a:ln>
  </c:sp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barChart>
        <c:barDir val="col"/>
        <c:grouping val="clustered"/>
        <c:ser>
          <c:idx val="0"/>
          <c:order val="0"/>
          <c:dPt>
            <c:idx val="0"/>
            <c:spPr>
              <a:solidFill>
                <a:schemeClr val="bg1">
                  <a:lumMod val="85000"/>
                </a:schemeClr>
              </a:solidFill>
            </c:spPr>
          </c:dPt>
          <c:dPt>
            <c:idx val="1"/>
            <c:spPr>
              <a:solidFill>
                <a:schemeClr val="bg1">
                  <a:lumMod val="65000"/>
                </a:schemeClr>
              </a:solidFill>
            </c:spPr>
          </c:dPt>
          <c:dPt>
            <c:idx val="2"/>
            <c:spPr>
              <a:solidFill>
                <a:schemeClr val="tx1">
                  <a:lumMod val="50000"/>
                  <a:lumOff val="50000"/>
                </a:schemeClr>
              </a:solidFill>
            </c:spPr>
          </c:dPt>
          <c:dPt>
            <c:idx val="3"/>
            <c:spPr>
              <a:solidFill>
                <a:schemeClr val="tx1">
                  <a:lumMod val="65000"/>
                  <a:lumOff val="35000"/>
                </a:schemeClr>
              </a:solidFill>
            </c:spPr>
          </c:dPt>
          <c:dPt>
            <c:idx val="5"/>
            <c:spPr>
              <a:solidFill>
                <a:sysClr val="windowText" lastClr="000000"/>
              </a:solidFill>
            </c:spPr>
          </c:dPt>
          <c:cat>
            <c:strRef>
              <c:f>Sheet1!$B$27:$G$27</c:f>
              <c:strCache>
                <c:ptCount val="6"/>
                <c:pt idx="0">
                  <c:v>جنوب</c:v>
                </c:pt>
                <c:pt idx="1">
                  <c:v>شرق</c:v>
                </c:pt>
                <c:pt idx="2">
                  <c:v>غرب</c:v>
                </c:pt>
                <c:pt idx="3">
                  <c:v> شمال</c:v>
                </c:pt>
                <c:pt idx="5">
                  <c:v>کل</c:v>
                </c:pt>
              </c:strCache>
            </c:strRef>
          </c:cat>
          <c:val>
            <c:numRef>
              <c:f>Sheet1!$B$28:$G$28</c:f>
              <c:numCache>
                <c:formatCode>General</c:formatCode>
                <c:ptCount val="6"/>
                <c:pt idx="0">
                  <c:v>49</c:v>
                </c:pt>
                <c:pt idx="1">
                  <c:v>69</c:v>
                </c:pt>
                <c:pt idx="2">
                  <c:v>76</c:v>
                </c:pt>
                <c:pt idx="3">
                  <c:v>102</c:v>
                </c:pt>
                <c:pt idx="5">
                  <c:v>70</c:v>
                </c:pt>
              </c:numCache>
            </c:numRef>
          </c:val>
        </c:ser>
        <c:axId val="35109888"/>
        <c:axId val="37229696"/>
      </c:barChart>
      <c:catAx>
        <c:axId val="35109888"/>
        <c:scaling>
          <c:orientation val="minMax"/>
        </c:scaling>
        <c:axPos val="b"/>
        <c:title>
          <c:tx>
            <c:rich>
              <a:bodyPr/>
              <a:lstStyle/>
              <a:p>
                <a:pPr>
                  <a:defRPr/>
                </a:pPr>
                <a:r>
                  <a:rPr lang="ar-DZ" sz="1200" dirty="0" smtClean="0">
                    <a:cs typeface="B Mitra" pitchFamily="2" charset="-78"/>
                  </a:rPr>
                  <a:t>منا</a:t>
                </a:r>
                <a:r>
                  <a:rPr lang="fa-IR" sz="1200" dirty="0" smtClean="0">
                    <a:cs typeface="B Mitra" pitchFamily="2" charset="-78"/>
                  </a:rPr>
                  <a:t>طق</a:t>
                </a:r>
                <a:r>
                  <a:rPr lang="fa-IR" sz="1200" baseline="0" dirty="0" smtClean="0">
                    <a:cs typeface="B Mitra" pitchFamily="2" charset="-78"/>
                  </a:rPr>
                  <a:t> مختلف تهران</a:t>
                </a:r>
                <a:endParaRPr lang="en-US" sz="1200" dirty="0">
                  <a:cs typeface="B Mitra" pitchFamily="2" charset="-78"/>
                </a:endParaRPr>
              </a:p>
            </c:rich>
          </c:tx>
          <c:layout>
            <c:manualLayout>
              <c:xMode val="edge"/>
              <c:yMode val="edge"/>
              <c:x val="0.42501106685600681"/>
              <c:y val="0.90923454524818403"/>
            </c:manualLayout>
          </c:layout>
        </c:title>
        <c:tickLblPos val="nextTo"/>
        <c:txPr>
          <a:bodyPr/>
          <a:lstStyle/>
          <a:p>
            <a:pPr>
              <a:defRPr sz="1600" b="1" baseline="0">
                <a:latin typeface="F_Mitra" pitchFamily="2" charset="2"/>
                <a:cs typeface="B Mitra" pitchFamily="2" charset="-78"/>
              </a:defRPr>
            </a:pPr>
            <a:endParaRPr lang="en-US"/>
          </a:p>
        </c:txPr>
        <c:crossAx val="37229696"/>
        <c:crosses val="autoZero"/>
        <c:auto val="1"/>
        <c:lblAlgn val="ctr"/>
        <c:lblOffset val="100"/>
      </c:catAx>
      <c:valAx>
        <c:axId val="37229696"/>
        <c:scaling>
          <c:orientation val="minMax"/>
        </c:scaling>
        <c:axPos val="l"/>
        <c:majorGridlines/>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fa-IR" sz="1200" b="1" i="0" baseline="0" dirty="0">
                    <a:cs typeface="B Mitra" pitchFamily="2" charset="-78"/>
                  </a:rPr>
                  <a:t>غلظت ید ادرار (میکروگرم در لیتر)</a:t>
                </a:r>
                <a:endParaRPr lang="en-US" sz="1200" b="1" i="0" baseline="0" dirty="0">
                  <a:cs typeface="B Mitra" pitchFamily="2" charset="-78"/>
                </a:endParaRPr>
              </a:p>
            </c:rich>
          </c:tx>
          <c:layout/>
        </c:title>
        <c:numFmt formatCode="General" sourceLinked="1"/>
        <c:tickLblPos val="nextTo"/>
        <c:txPr>
          <a:bodyPr/>
          <a:lstStyle/>
          <a:p>
            <a:pPr>
              <a:defRPr sz="2000" b="1" baseline="0">
                <a:latin typeface="H_Badr" pitchFamily="18" charset="-78"/>
              </a:defRPr>
            </a:pPr>
            <a:endParaRPr lang="en-US"/>
          </a:p>
        </c:txPr>
        <c:crossAx val="35109888"/>
        <c:crosses val="autoZero"/>
        <c:crossBetween val="between"/>
      </c:valAx>
    </c:plotArea>
    <c:plotVisOnly val="1"/>
    <c:dispBlanksAs val="gap"/>
  </c:chart>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0.19583</cdr:x>
      <cdr:y>0.90625</cdr:y>
    </cdr:from>
    <cdr:to>
      <cdr:x>0.34791</cdr:x>
      <cdr:y>0.97223</cdr:y>
    </cdr:to>
    <cdr:sp macro="" textlink="">
      <cdr:nvSpPr>
        <cdr:cNvPr id="2" name="TextBox 1"/>
        <cdr:cNvSpPr txBox="1"/>
      </cdr:nvSpPr>
      <cdr:spPr>
        <a:xfrm xmlns:a="http://schemas.openxmlformats.org/drawingml/2006/main">
          <a:off x="895350" y="2486013"/>
          <a:ext cx="695310" cy="180996"/>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900" dirty="0">
              <a:solidFill>
                <a:srgbClr val="002060"/>
              </a:solidFill>
              <a:latin typeface="Times New Roman" pitchFamily="18" charset="0"/>
              <a:cs typeface="Times New Roman" pitchFamily="18" charset="0"/>
            </a:rPr>
            <a:t>Before</a:t>
          </a:r>
        </a:p>
      </cdr:txBody>
    </cdr:sp>
  </cdr:relSizeAnchor>
  <cdr:relSizeAnchor xmlns:cdr="http://schemas.openxmlformats.org/drawingml/2006/chartDrawing">
    <cdr:from>
      <cdr:x>0.425</cdr:x>
      <cdr:y>0.90972</cdr:y>
    </cdr:from>
    <cdr:to>
      <cdr:x>0.84167</cdr:x>
      <cdr:y>0.98958</cdr:y>
    </cdr:to>
    <cdr:sp macro="" textlink="">
      <cdr:nvSpPr>
        <cdr:cNvPr id="3" name="TextBox 1"/>
        <cdr:cNvSpPr txBox="1"/>
      </cdr:nvSpPr>
      <cdr:spPr>
        <a:xfrm xmlns:a="http://schemas.openxmlformats.org/drawingml/2006/main">
          <a:off x="1943085" y="2495544"/>
          <a:ext cx="1905015" cy="21907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dirty="0">
              <a:solidFill>
                <a:srgbClr val="002060"/>
              </a:solidFill>
              <a:latin typeface="Times New Roman" pitchFamily="18" charset="0"/>
              <a:cs typeface="Times New Roman" pitchFamily="18" charset="0"/>
            </a:rPr>
            <a:t>After iodine</a:t>
          </a:r>
          <a:r>
            <a:rPr lang="en-US" sz="900" baseline="0" dirty="0">
              <a:solidFill>
                <a:srgbClr val="002060"/>
              </a:solidFill>
              <a:latin typeface="Times New Roman" pitchFamily="18" charset="0"/>
              <a:cs typeface="Times New Roman" pitchFamily="18" charset="0"/>
            </a:rPr>
            <a:t> supplementation</a:t>
          </a:r>
          <a:endParaRPr lang="en-US" sz="900" dirty="0">
            <a:solidFill>
              <a:srgbClr val="002060"/>
            </a:solidFill>
            <a:latin typeface="Times New Roman" pitchFamily="18" charset="0"/>
            <a:cs typeface="Times New Roman"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F7B089-A610-4CAC-9430-B8A1C0138E0E}" type="datetimeFigureOut">
              <a:rPr lang="en-US" smtClean="0"/>
              <a:pPr/>
              <a:t>5/19/2015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44D98A-3429-44DA-A6E6-EFADEA843A1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3DE380-3CCF-46AA-9904-99CAE6081632}" type="datetimeFigureOut">
              <a:rPr lang="en-US" smtClean="0"/>
              <a:pPr/>
              <a:t>5/19/2015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84FE1A-4E13-4109-8CB4-DA24E36A37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768475" y="28575"/>
            <a:ext cx="10394950" cy="7796213"/>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902E7B-16BE-4777-9DAA-763ADD807800}"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B9D5C-77EA-42C0-ACB1-B06557F15A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02E7B-16BE-4777-9DAA-763ADD807800}"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B9D5C-77EA-42C0-ACB1-B06557F15A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02E7B-16BE-4777-9DAA-763ADD807800}"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B9D5C-77EA-42C0-ACB1-B06557F15A9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50C352C-8B5D-4B67-BDE6-E25A6C14C30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79"/>
          <p:cNvSpPr>
            <a:spLocks noGrp="1" noChangeArrowheads="1"/>
          </p:cNvSpPr>
          <p:nvPr>
            <p:ph type="dt" sz="half" idx="10"/>
          </p:nvPr>
        </p:nvSpPr>
        <p:spPr>
          <a:ln/>
        </p:spPr>
        <p:txBody>
          <a:bodyPr/>
          <a:lstStyle>
            <a:lvl1pPr>
              <a:defRPr/>
            </a:lvl1pPr>
          </a:lstStyle>
          <a:p>
            <a:pPr>
              <a:defRPr/>
            </a:pPr>
            <a:endParaRPr lang="en-US"/>
          </a:p>
        </p:txBody>
      </p:sp>
      <p:sp>
        <p:nvSpPr>
          <p:cNvPr id="5" name="Rectangle 80"/>
          <p:cNvSpPr>
            <a:spLocks noGrp="1" noChangeArrowheads="1"/>
          </p:cNvSpPr>
          <p:nvPr>
            <p:ph type="ftr" sz="quarter" idx="11"/>
          </p:nvPr>
        </p:nvSpPr>
        <p:spPr>
          <a:ln/>
        </p:spPr>
        <p:txBody>
          <a:bodyPr/>
          <a:lstStyle>
            <a:lvl1pPr>
              <a:defRPr/>
            </a:lvl1pPr>
          </a:lstStyle>
          <a:p>
            <a:pPr>
              <a:defRPr/>
            </a:pPr>
            <a:endParaRPr lang="en-US"/>
          </a:p>
        </p:txBody>
      </p:sp>
      <p:sp>
        <p:nvSpPr>
          <p:cNvPr id="6" name="Rectangle 81"/>
          <p:cNvSpPr>
            <a:spLocks noGrp="1" noChangeArrowheads="1"/>
          </p:cNvSpPr>
          <p:nvPr>
            <p:ph type="sldNum" sz="quarter" idx="12"/>
          </p:nvPr>
        </p:nvSpPr>
        <p:spPr>
          <a:ln/>
        </p:spPr>
        <p:txBody>
          <a:bodyPr/>
          <a:lstStyle>
            <a:lvl1pPr>
              <a:defRPr/>
            </a:lvl1pPr>
          </a:lstStyle>
          <a:p>
            <a:pPr>
              <a:defRPr/>
            </a:pPr>
            <a:fld id="{DE92550D-3ACB-4949-96C7-330784B198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02E7B-16BE-4777-9DAA-763ADD807800}"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B9D5C-77EA-42C0-ACB1-B06557F15A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902E7B-16BE-4777-9DAA-763ADD807800}"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B9D5C-77EA-42C0-ACB1-B06557F15A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902E7B-16BE-4777-9DAA-763ADD807800}"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B9D5C-77EA-42C0-ACB1-B06557F15A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902E7B-16BE-4777-9DAA-763ADD807800}" type="datetimeFigureOut">
              <a:rPr lang="en-US" smtClean="0"/>
              <a:pPr/>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1B9D5C-77EA-42C0-ACB1-B06557F15A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902E7B-16BE-4777-9DAA-763ADD807800}" type="datetimeFigureOut">
              <a:rPr lang="en-US" smtClean="0"/>
              <a:pPr/>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1B9D5C-77EA-42C0-ACB1-B06557F15A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02E7B-16BE-4777-9DAA-763ADD807800}" type="datetimeFigureOut">
              <a:rPr lang="en-US" smtClean="0"/>
              <a:pPr/>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1B9D5C-77EA-42C0-ACB1-B06557F15A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02E7B-16BE-4777-9DAA-763ADD807800}"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B9D5C-77EA-42C0-ACB1-B06557F15A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02E7B-16BE-4777-9DAA-763ADD807800}"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B9D5C-77EA-42C0-ACB1-B06557F15A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02E7B-16BE-4777-9DAA-763ADD807800}" type="datetimeFigureOut">
              <a:rPr lang="en-US" smtClean="0"/>
              <a:pPr/>
              <a:t>5/19/2015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B9D5C-77EA-42C0-ACB1-B06557F15A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PowerPoint_97-2003_Presentation1.ppt"/><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775" cy="1828800"/>
          </a:xfrm>
        </p:spPr>
        <p:txBody>
          <a:bodyPr/>
          <a:lstStyle/>
          <a:p>
            <a:pPr eaLnBrk="1" fontAlgn="auto" hangingPunct="1">
              <a:spcAft>
                <a:spcPts val="0"/>
              </a:spcAft>
              <a:defRPr/>
            </a:pPr>
            <a:endParaRPr lang="en-US"/>
          </a:p>
        </p:txBody>
      </p:sp>
      <p:sp>
        <p:nvSpPr>
          <p:cNvPr id="9219" name="Subtitle 2"/>
          <p:cNvSpPr>
            <a:spLocks noGrp="1"/>
          </p:cNvSpPr>
          <p:nvPr>
            <p:ph type="subTitle" idx="1"/>
          </p:nvPr>
        </p:nvSpPr>
        <p:spPr>
          <a:xfrm>
            <a:off x="533400" y="3228975"/>
            <a:ext cx="7854950" cy="1752600"/>
          </a:xfrm>
        </p:spPr>
        <p:txBody>
          <a:bodyPr/>
          <a:lstStyle/>
          <a:p>
            <a:pPr marR="0" eaLnBrk="1" hangingPunct="1"/>
            <a:endParaRPr lang="en-US" smtClean="0"/>
          </a:p>
        </p:txBody>
      </p:sp>
      <p:graphicFrame>
        <p:nvGraphicFramePr>
          <p:cNvPr id="9220" name="Object 4"/>
          <p:cNvGraphicFramePr>
            <a:graphicFrameLocks noChangeAspect="1"/>
          </p:cNvGraphicFramePr>
          <p:nvPr/>
        </p:nvGraphicFramePr>
        <p:xfrm>
          <a:off x="0" y="-100013"/>
          <a:ext cx="9144000" cy="7100888"/>
        </p:xfrm>
        <a:graphic>
          <a:graphicData uri="http://schemas.openxmlformats.org/presentationml/2006/ole">
            <p:oleObj spid="_x0000_s1026" name="Presentation" r:id="rId3" imgW="4572180" imgH="3428932" progId="PowerPoint.Show.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142853"/>
            <a:ext cx="8929718" cy="1000132"/>
          </a:xfrm>
        </p:spPr>
        <p:txBody>
          <a:bodyPr>
            <a:noAutofit/>
          </a:bodyPr>
          <a:lstStyle/>
          <a:p>
            <a:pPr>
              <a:lnSpc>
                <a:spcPct val="150000"/>
              </a:lnSpc>
            </a:pPr>
            <a:r>
              <a:rPr lang="en-US" sz="2000" dirty="0">
                <a:solidFill>
                  <a:srgbClr val="C00000"/>
                </a:solidFill>
                <a:latin typeface="Albertus Extra Bold" pitchFamily="34" charset="0"/>
              </a:rPr>
              <a:t>Urinary iodine excretion in groups I </a:t>
            </a:r>
            <a:r>
              <a:rPr lang="en-US" sz="2000" dirty="0" smtClean="0">
                <a:solidFill>
                  <a:srgbClr val="C00000"/>
                </a:solidFill>
                <a:latin typeface="Albertus Extra Bold" pitchFamily="34" charset="0"/>
              </a:rPr>
              <a:t>(</a:t>
            </a:r>
            <a:r>
              <a:rPr lang="en-US" sz="2000" dirty="0">
                <a:solidFill>
                  <a:srgbClr val="C00000"/>
                </a:solidFill>
                <a:latin typeface="Albertus Extra Bold" pitchFamily="34" charset="0"/>
              </a:rPr>
              <a:t>UIE&lt;150 </a:t>
            </a:r>
            <a:r>
              <a:rPr lang="el-GR" sz="2000" dirty="0">
                <a:solidFill>
                  <a:srgbClr val="C00000"/>
                </a:solidFill>
                <a:latin typeface="Albertus Extra Bold" pitchFamily="34" charset="0"/>
              </a:rPr>
              <a:t>μ</a:t>
            </a:r>
            <a:r>
              <a:rPr lang="en-US" sz="2000" dirty="0">
                <a:solidFill>
                  <a:srgbClr val="C00000"/>
                </a:solidFill>
                <a:latin typeface="Albertus Extra Bold" pitchFamily="34" charset="0"/>
              </a:rPr>
              <a:t>g/L </a:t>
            </a:r>
            <a:r>
              <a:rPr lang="en-US" sz="2000" dirty="0" smtClean="0">
                <a:solidFill>
                  <a:srgbClr val="C00000"/>
                </a:solidFill>
                <a:latin typeface="Albertus Extra Bold" pitchFamily="34" charset="0"/>
              </a:rPr>
              <a:t/>
            </a:r>
            <a:br>
              <a:rPr lang="en-US" sz="2000" dirty="0" smtClean="0">
                <a:solidFill>
                  <a:srgbClr val="C00000"/>
                </a:solidFill>
                <a:latin typeface="Albertus Extra Bold" pitchFamily="34" charset="0"/>
              </a:rPr>
            </a:br>
            <a:r>
              <a:rPr lang="en-US" sz="2000" dirty="0" smtClean="0">
                <a:solidFill>
                  <a:srgbClr val="C00000"/>
                </a:solidFill>
                <a:latin typeface="Albertus Extra Bold" pitchFamily="34" charset="0"/>
              </a:rPr>
              <a:t> and II (UIE </a:t>
            </a:r>
            <a:r>
              <a:rPr lang="en-US" sz="2000" dirty="0">
                <a:solidFill>
                  <a:srgbClr val="C00000"/>
                </a:solidFill>
                <a:latin typeface="Albertus Extra Bold" pitchFamily="34" charset="0"/>
              </a:rPr>
              <a:t>≥150 </a:t>
            </a:r>
            <a:r>
              <a:rPr lang="el-GR" sz="2000" dirty="0">
                <a:solidFill>
                  <a:srgbClr val="C00000"/>
                </a:solidFill>
                <a:latin typeface="Albertus Extra Bold" pitchFamily="34" charset="0"/>
              </a:rPr>
              <a:t>μ</a:t>
            </a:r>
            <a:r>
              <a:rPr lang="en-US" sz="2000" dirty="0" smtClean="0">
                <a:solidFill>
                  <a:srgbClr val="C00000"/>
                </a:solidFill>
                <a:latin typeface="Albertus Extra Bold" pitchFamily="34" charset="0"/>
              </a:rPr>
              <a:t>g/L)</a:t>
            </a:r>
            <a:endParaRPr lang="en-US" sz="2000" dirty="0">
              <a:solidFill>
                <a:srgbClr val="C00000"/>
              </a:solidFill>
              <a:latin typeface="Albertus Extra Bold" pitchFamily="34" charset="0"/>
            </a:endParaRPr>
          </a:p>
        </p:txBody>
      </p:sp>
      <p:sp>
        <p:nvSpPr>
          <p:cNvPr id="4" name="TextBox 3"/>
          <p:cNvSpPr txBox="1"/>
          <p:nvPr/>
        </p:nvSpPr>
        <p:spPr>
          <a:xfrm>
            <a:off x="357158" y="6120490"/>
            <a:ext cx="8429684" cy="523220"/>
          </a:xfrm>
          <a:prstGeom prst="rect">
            <a:avLst/>
          </a:prstGeom>
          <a:noFill/>
        </p:spPr>
        <p:txBody>
          <a:bodyPr wrap="square" rtlCol="0">
            <a:spAutoFit/>
          </a:bodyPr>
          <a:lstStyle/>
          <a:p>
            <a:r>
              <a:rPr lang="en-US" sz="1400" dirty="0" err="1" smtClean="0">
                <a:latin typeface="Times New Roman" pitchFamily="18" charset="0"/>
                <a:cs typeface="Times New Roman" pitchFamily="18" charset="0"/>
              </a:rPr>
              <a:t>Amouzegar</a:t>
            </a:r>
            <a:r>
              <a:rPr lang="en-US" sz="1400" dirty="0" smtClean="0">
                <a:latin typeface="Times New Roman" pitchFamily="18" charset="0"/>
                <a:cs typeface="Times New Roman" pitchFamily="18" charset="0"/>
              </a:rPr>
              <a:t> A, </a:t>
            </a:r>
            <a:r>
              <a:rPr lang="en-US" sz="1400" dirty="0" err="1" smtClean="0">
                <a:latin typeface="Times New Roman" pitchFamily="18" charset="0"/>
                <a:cs typeface="Times New Roman" pitchFamily="18" charset="0"/>
              </a:rPr>
              <a:t>Khazan</a:t>
            </a:r>
            <a:r>
              <a:rPr lang="en-US" sz="1400" dirty="0" smtClean="0">
                <a:latin typeface="Times New Roman" pitchFamily="18" charset="0"/>
                <a:cs typeface="Times New Roman" pitchFamily="18" charset="0"/>
              </a:rPr>
              <a:t> M, </a:t>
            </a:r>
            <a:r>
              <a:rPr lang="en-US" sz="1400" dirty="0" err="1" smtClean="0">
                <a:latin typeface="Times New Roman" pitchFamily="18" charset="0"/>
                <a:cs typeface="Times New Roman" pitchFamily="18" charset="0"/>
              </a:rPr>
              <a:t>Hedayati</a:t>
            </a:r>
            <a:r>
              <a:rPr lang="en-US" sz="1400" dirty="0" smtClean="0">
                <a:latin typeface="Times New Roman" pitchFamily="18" charset="0"/>
                <a:cs typeface="Times New Roman" pitchFamily="18" charset="0"/>
              </a:rPr>
              <a:t> M, </a:t>
            </a:r>
            <a:r>
              <a:rPr lang="en-US" sz="1400" dirty="0" err="1" smtClean="0">
                <a:latin typeface="Times New Roman" pitchFamily="18" charset="0"/>
                <a:cs typeface="Times New Roman" pitchFamily="18" charset="0"/>
              </a:rPr>
              <a:t>Azizi</a:t>
            </a:r>
            <a:r>
              <a:rPr lang="en-US" sz="1400" dirty="0" smtClean="0">
                <a:latin typeface="Times New Roman" pitchFamily="18" charset="0"/>
                <a:cs typeface="Times New Roman" pitchFamily="18" charset="0"/>
              </a:rPr>
              <a:t> F. An assessment of the iodine status and the correlation between iodine nutrition and thyroid function during pregnancy in an iodine sufficient area. </a:t>
            </a:r>
            <a:r>
              <a:rPr lang="en-US" sz="1400" dirty="0" err="1" smtClean="0">
                <a:latin typeface="Times New Roman" pitchFamily="18" charset="0"/>
                <a:cs typeface="Times New Roman" pitchFamily="18" charset="0"/>
              </a:rPr>
              <a:t>Europ</a:t>
            </a:r>
            <a:r>
              <a:rPr lang="en-US" sz="1400" dirty="0" smtClean="0">
                <a:latin typeface="Times New Roman" pitchFamily="18" charset="0"/>
                <a:cs typeface="Times New Roman" pitchFamily="18" charset="0"/>
              </a:rPr>
              <a:t> J </a:t>
            </a:r>
            <a:r>
              <a:rPr lang="en-US" sz="1400" dirty="0" err="1" smtClean="0">
                <a:latin typeface="Times New Roman" pitchFamily="18" charset="0"/>
                <a:cs typeface="Times New Roman" pitchFamily="18" charset="0"/>
              </a:rPr>
              <a:t>Clin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Nutr</a:t>
            </a:r>
            <a:r>
              <a:rPr lang="en-US" sz="1400" dirty="0" smtClean="0">
                <a:latin typeface="Times New Roman" pitchFamily="18" charset="0"/>
                <a:cs typeface="Times New Roman" pitchFamily="18" charset="0"/>
              </a:rPr>
              <a:t> 2014; 68: 397</a:t>
            </a:r>
            <a:endParaRPr lang="en-US" sz="1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a:stretch>
            <a:fillRect/>
          </a:stretch>
        </p:blipFill>
        <p:spPr bwMode="auto">
          <a:xfrm>
            <a:off x="1714480" y="1428736"/>
            <a:ext cx="5643602" cy="42862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142853"/>
            <a:ext cx="8929718" cy="1000132"/>
          </a:xfrm>
        </p:spPr>
        <p:txBody>
          <a:bodyPr>
            <a:noAutofit/>
          </a:bodyPr>
          <a:lstStyle/>
          <a:p>
            <a:pPr>
              <a:lnSpc>
                <a:spcPct val="150000"/>
              </a:lnSpc>
            </a:pPr>
            <a:r>
              <a:rPr lang="en-US" sz="2000" dirty="0">
                <a:solidFill>
                  <a:srgbClr val="C00000"/>
                </a:solidFill>
                <a:latin typeface="Albertus Extra Bold" pitchFamily="34" charset="0"/>
              </a:rPr>
              <a:t>Distribution of </a:t>
            </a:r>
            <a:r>
              <a:rPr lang="en-US" sz="2000" dirty="0" err="1">
                <a:solidFill>
                  <a:srgbClr val="C00000"/>
                </a:solidFill>
                <a:latin typeface="Albertus Extra Bold" pitchFamily="34" charset="0"/>
              </a:rPr>
              <a:t>ioduria</a:t>
            </a:r>
            <a:r>
              <a:rPr lang="en-US" sz="2000" dirty="0">
                <a:solidFill>
                  <a:srgbClr val="C00000"/>
                </a:solidFill>
                <a:latin typeface="Albertus Extra Bold" pitchFamily="34" charset="0"/>
              </a:rPr>
              <a:t> (UIE) in healthy </a:t>
            </a:r>
            <a:r>
              <a:rPr lang="en-US" sz="2000" dirty="0" err="1">
                <a:solidFill>
                  <a:srgbClr val="C00000"/>
                </a:solidFill>
                <a:latin typeface="Albertus Extra Bold" pitchFamily="34" charset="0"/>
              </a:rPr>
              <a:t>euthyroid</a:t>
            </a:r>
            <a:r>
              <a:rPr lang="en-US" sz="2000" dirty="0">
                <a:solidFill>
                  <a:srgbClr val="C00000"/>
                </a:solidFill>
                <a:latin typeface="Albertus Extra Bold" pitchFamily="34" charset="0"/>
              </a:rPr>
              <a:t/>
            </a:r>
            <a:br>
              <a:rPr lang="en-US" sz="2000" dirty="0">
                <a:solidFill>
                  <a:srgbClr val="C00000"/>
                </a:solidFill>
                <a:latin typeface="Albertus Extra Bold" pitchFamily="34" charset="0"/>
              </a:rPr>
            </a:br>
            <a:r>
              <a:rPr lang="en-US" sz="2000" dirty="0">
                <a:solidFill>
                  <a:srgbClr val="C00000"/>
                </a:solidFill>
                <a:latin typeface="Albertus Extra Bold" pitchFamily="34" charset="0"/>
              </a:rPr>
              <a:t>pregnant women</a:t>
            </a:r>
          </a:p>
        </p:txBody>
      </p:sp>
      <p:sp>
        <p:nvSpPr>
          <p:cNvPr id="4" name="TextBox 3"/>
          <p:cNvSpPr txBox="1"/>
          <p:nvPr/>
        </p:nvSpPr>
        <p:spPr>
          <a:xfrm>
            <a:off x="500034" y="6143644"/>
            <a:ext cx="7643866" cy="523220"/>
          </a:xfrm>
          <a:prstGeom prst="rect">
            <a:avLst/>
          </a:prstGeom>
          <a:noFill/>
        </p:spPr>
        <p:txBody>
          <a:bodyPr wrap="square" rtlCol="0">
            <a:spAutoFit/>
          </a:bodyPr>
          <a:lstStyle/>
          <a:p>
            <a:r>
              <a:rPr lang="en-US" sz="1400" dirty="0" err="1" smtClean="0">
                <a:latin typeface="Times New Roman" pitchFamily="18" charset="0"/>
                <a:cs typeface="Times New Roman" pitchFamily="18" charset="0"/>
              </a:rPr>
              <a:t>Brucker</a:t>
            </a:r>
            <a:r>
              <a:rPr lang="en-US" sz="1400" dirty="0" smtClean="0">
                <a:latin typeface="Times New Roman" pitchFamily="18" charset="0"/>
                <a:cs typeface="Times New Roman" pitchFamily="18" charset="0"/>
              </a:rPr>
              <a:t>-Davis F, et al, Iodine Status Has No Impact on Thyroid Function in Early Healthy Pregnancy. J Thyroid Res </a:t>
            </a:r>
            <a:r>
              <a:rPr lang="en-US" sz="1400" dirty="0">
                <a:latin typeface="Times New Roman" pitchFamily="18" charset="0"/>
                <a:cs typeface="Times New Roman" pitchFamily="18" charset="0"/>
              </a:rPr>
              <a:t>2012</a:t>
            </a:r>
            <a:r>
              <a:rPr lang="en-US" sz="1400" dirty="0" smtClean="0">
                <a:latin typeface="Times New Roman" pitchFamily="18" charset="0"/>
                <a:cs typeface="Times New Roman" pitchFamily="18" charset="0"/>
              </a:rPr>
              <a:t>; 168-764</a:t>
            </a:r>
            <a:endParaRPr lang="en-US" sz="1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2357422" y="1428736"/>
            <a:ext cx="4786345" cy="3910027"/>
          </a:xfrm>
          <a:prstGeom prst="rect">
            <a:avLst/>
          </a:prstGeom>
          <a:noFill/>
          <a:ln w="9525">
            <a:noFill/>
            <a:miter lim="800000"/>
            <a:headEnd/>
            <a:tailEnd/>
          </a:ln>
          <a:effectLst/>
        </p:spPr>
      </p:pic>
      <p:sp>
        <p:nvSpPr>
          <p:cNvPr id="5" name="TextBox 4"/>
          <p:cNvSpPr txBox="1"/>
          <p:nvPr/>
        </p:nvSpPr>
        <p:spPr>
          <a:xfrm>
            <a:off x="3000364" y="5500702"/>
            <a:ext cx="3705252"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Median UIE= 116 </a:t>
            </a:r>
            <a:r>
              <a:rPr lang="el-GR" sz="1400" b="1" dirty="0" smtClean="0">
                <a:latin typeface="Times New Roman"/>
                <a:cs typeface="Times New Roman"/>
              </a:rPr>
              <a:t>μ</a:t>
            </a:r>
            <a:r>
              <a:rPr lang="en-US" sz="1400" b="1" dirty="0" smtClean="0">
                <a:latin typeface="Times New Roman"/>
                <a:cs typeface="Times New Roman"/>
              </a:rPr>
              <a:t>g/L; 63% &lt;150 </a:t>
            </a:r>
            <a:r>
              <a:rPr lang="el-GR" sz="1400" b="1" dirty="0" smtClean="0">
                <a:latin typeface="Times New Roman"/>
                <a:cs typeface="Times New Roman"/>
              </a:rPr>
              <a:t>μ</a:t>
            </a:r>
            <a:r>
              <a:rPr lang="en-US" sz="1400" b="1" dirty="0" smtClean="0">
                <a:latin typeface="Times New Roman"/>
                <a:cs typeface="Times New Roman"/>
              </a:rPr>
              <a:t>g/L</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971600" y="0"/>
            <a:ext cx="7498080" cy="1143000"/>
          </a:xfrm>
        </p:spPr>
        <p:txBody>
          <a:bodyPr>
            <a:normAutofit/>
          </a:bodyPr>
          <a:lstStyle/>
          <a:p>
            <a:pPr algn="ctr"/>
            <a:r>
              <a:rPr lang="en-US" sz="4000" b="1" dirty="0" smtClean="0">
                <a:solidFill>
                  <a:srgbClr val="C00000"/>
                </a:solidFill>
                <a:cs typeface="Aharoni" pitchFamily="2" charset="-79"/>
              </a:rPr>
              <a:t>Recommendations</a:t>
            </a:r>
          </a:p>
        </p:txBody>
      </p:sp>
      <p:sp>
        <p:nvSpPr>
          <p:cNvPr id="61443" name="Rectangle 3"/>
          <p:cNvSpPr>
            <a:spLocks noGrp="1" noChangeArrowheads="1"/>
          </p:cNvSpPr>
          <p:nvPr>
            <p:ph type="body" idx="1"/>
          </p:nvPr>
        </p:nvSpPr>
        <p:spPr>
          <a:xfrm>
            <a:off x="250825" y="980728"/>
            <a:ext cx="8893175" cy="5472608"/>
          </a:xfrm>
        </p:spPr>
        <p:txBody>
          <a:bodyPr>
            <a:noAutofit/>
          </a:bodyPr>
          <a:lstStyle/>
          <a:p>
            <a:pPr>
              <a:lnSpc>
                <a:spcPct val="150000"/>
              </a:lnSpc>
              <a:buClr>
                <a:srgbClr val="FF3300"/>
              </a:buClr>
              <a:buSzPct val="150000"/>
              <a:buFont typeface="Wingdings" pitchFamily="2" charset="2"/>
              <a:buChar char="§"/>
              <a:defRPr/>
            </a:pPr>
            <a:r>
              <a:rPr lang="en-US" sz="2300" dirty="0">
                <a:effectLst/>
                <a:latin typeface="Times New Roman" pitchFamily="18" charset="0"/>
                <a:cs typeface="Times New Roman" pitchFamily="18" charset="0"/>
              </a:rPr>
              <a:t>Strengthen and</a:t>
            </a:r>
            <a:r>
              <a:rPr lang="en-US" sz="2300" dirty="0">
                <a:solidFill>
                  <a:schemeClr val="bg1"/>
                </a:solidFill>
                <a:latin typeface="Times New Roman" pitchFamily="18" charset="0"/>
                <a:cs typeface="Times New Roman" pitchFamily="18" charset="0"/>
              </a:rPr>
              <a:t> </a:t>
            </a:r>
            <a:r>
              <a:rPr lang="en-US" sz="2300" dirty="0">
                <a:solidFill>
                  <a:srgbClr val="7030A0"/>
                </a:solidFill>
                <a:effectLst/>
                <a:latin typeface="Times New Roman" pitchFamily="18" charset="0"/>
                <a:cs typeface="Times New Roman" pitchFamily="18" charset="0"/>
              </a:rPr>
              <a:t>expand USI </a:t>
            </a:r>
            <a:r>
              <a:rPr lang="en-US" sz="2300" dirty="0" smtClean="0">
                <a:effectLst/>
                <a:latin typeface="Times New Roman" pitchFamily="18" charset="0"/>
                <a:cs typeface="Times New Roman" pitchFamily="18" charset="0"/>
              </a:rPr>
              <a:t>programs</a:t>
            </a:r>
            <a:r>
              <a:rPr lang="en-US" sz="2300" dirty="0">
                <a:solidFill>
                  <a:schemeClr val="bg1"/>
                </a:solidFill>
                <a:effectLst/>
                <a:latin typeface="Times New Roman" pitchFamily="18" charset="0"/>
                <a:cs typeface="Times New Roman" pitchFamily="18" charset="0"/>
              </a:rPr>
              <a:t/>
            </a:r>
            <a:br>
              <a:rPr lang="en-US" sz="2300" dirty="0">
                <a:solidFill>
                  <a:schemeClr val="bg1"/>
                </a:solidFill>
                <a:effectLst/>
                <a:latin typeface="Times New Roman" pitchFamily="18" charset="0"/>
                <a:cs typeface="Times New Roman" pitchFamily="18" charset="0"/>
              </a:rPr>
            </a:br>
            <a:endParaRPr lang="en-US" sz="2300" dirty="0" smtClean="0">
              <a:solidFill>
                <a:schemeClr val="bg1"/>
              </a:solidFill>
              <a:effectLst/>
              <a:latin typeface="Times New Roman" pitchFamily="18" charset="0"/>
              <a:cs typeface="Times New Roman" pitchFamily="18" charset="0"/>
            </a:endParaRPr>
          </a:p>
          <a:p>
            <a:pPr>
              <a:lnSpc>
                <a:spcPct val="150000"/>
              </a:lnSpc>
              <a:buClr>
                <a:srgbClr val="FF3300"/>
              </a:buClr>
              <a:buSzPct val="150000"/>
              <a:buFont typeface="Wingdings" pitchFamily="2" charset="2"/>
              <a:buChar char="§"/>
              <a:defRPr/>
            </a:pPr>
            <a:r>
              <a:rPr lang="en-US" sz="2300" dirty="0" smtClean="0">
                <a:effectLst/>
                <a:latin typeface="Times New Roman" pitchFamily="18" charset="0"/>
                <a:cs typeface="Times New Roman" pitchFamily="18" charset="0"/>
              </a:rPr>
              <a:t>In mild-moderate iodine deficiency, consider</a:t>
            </a:r>
            <a:r>
              <a:rPr lang="en-US" sz="2300" dirty="0" smtClean="0">
                <a:latin typeface="Times New Roman" pitchFamily="18" charset="0"/>
                <a:cs typeface="Times New Roman" pitchFamily="18" charset="0"/>
              </a:rPr>
              <a:t> </a:t>
            </a:r>
            <a:r>
              <a:rPr lang="en-US" sz="2300" dirty="0" smtClean="0">
                <a:effectLst/>
                <a:latin typeface="Times New Roman" pitchFamily="18" charset="0"/>
                <a:cs typeface="Times New Roman" pitchFamily="18" charset="0"/>
              </a:rPr>
              <a:t>an</a:t>
            </a:r>
            <a:r>
              <a:rPr lang="en-US" sz="2300" dirty="0" smtClean="0">
                <a:solidFill>
                  <a:srgbClr val="7030A0"/>
                </a:solidFill>
                <a:latin typeface="Times New Roman" pitchFamily="18" charset="0"/>
                <a:cs typeface="Times New Roman" pitchFamily="18" charset="0"/>
              </a:rPr>
              <a:t> </a:t>
            </a:r>
            <a:r>
              <a:rPr lang="en-US" sz="2300" dirty="0" smtClean="0">
                <a:solidFill>
                  <a:srgbClr val="7030A0"/>
                </a:solidFill>
                <a:effectLst/>
                <a:latin typeface="Times New Roman" pitchFamily="18" charset="0"/>
                <a:cs typeface="Times New Roman" pitchFamily="18" charset="0"/>
              </a:rPr>
              <a:t>I-containing supplement (</a:t>
            </a:r>
            <a:r>
              <a:rPr lang="en-US" sz="2300" dirty="0" smtClean="0">
                <a:solidFill>
                  <a:srgbClr val="7030A0"/>
                </a:solidFill>
                <a:effectLst/>
                <a:latin typeface="Times New Roman" pitchFamily="18" charset="0"/>
              </a:rPr>
              <a:t>~</a:t>
            </a:r>
            <a:r>
              <a:rPr lang="en-US" sz="2300" dirty="0" smtClean="0">
                <a:solidFill>
                  <a:srgbClr val="7030A0"/>
                </a:solidFill>
                <a:effectLst/>
                <a:latin typeface="Times New Roman" pitchFamily="18" charset="0"/>
                <a:cs typeface="Times New Roman" pitchFamily="18" charset="0"/>
              </a:rPr>
              <a:t>150 </a:t>
            </a:r>
            <a:r>
              <a:rPr lang="en-US" sz="2300" dirty="0" smtClean="0">
                <a:solidFill>
                  <a:srgbClr val="7030A0"/>
                </a:solidFill>
                <a:effectLst/>
                <a:latin typeface="Times New Roman" pitchFamily="18" charset="0"/>
                <a:cs typeface="Times New Roman" pitchFamily="18" charset="0"/>
                <a:sym typeface="Symbol" pitchFamily="18" charset="2"/>
              </a:rPr>
              <a:t></a:t>
            </a:r>
            <a:r>
              <a:rPr lang="en-US" sz="2300" dirty="0" smtClean="0">
                <a:solidFill>
                  <a:srgbClr val="7030A0"/>
                </a:solidFill>
                <a:effectLst/>
                <a:latin typeface="Times New Roman" pitchFamily="18" charset="0"/>
                <a:cs typeface="Times New Roman" pitchFamily="18" charset="0"/>
              </a:rPr>
              <a:t>g/d)</a:t>
            </a:r>
            <a:r>
              <a:rPr lang="en-US" sz="2300" dirty="0" smtClean="0">
                <a:solidFill>
                  <a:srgbClr val="7030A0"/>
                </a:solidFill>
                <a:latin typeface="Times New Roman" pitchFamily="18" charset="0"/>
                <a:cs typeface="Times New Roman" pitchFamily="18" charset="0"/>
              </a:rPr>
              <a:t> </a:t>
            </a:r>
            <a:r>
              <a:rPr lang="en-US" sz="2300" dirty="0" smtClean="0">
                <a:effectLst/>
                <a:latin typeface="Times New Roman" pitchFamily="18" charset="0"/>
                <a:cs typeface="Times New Roman" pitchFamily="18" charset="0"/>
              </a:rPr>
              <a:t>for pregnant and lactating women, and those planning a pregnancy.</a:t>
            </a:r>
          </a:p>
          <a:p>
            <a:pPr>
              <a:lnSpc>
                <a:spcPct val="150000"/>
              </a:lnSpc>
              <a:buClr>
                <a:srgbClr val="FF3300"/>
              </a:buClr>
              <a:buSzPct val="150000"/>
              <a:buFont typeface="Wingdings" pitchFamily="2" charset="2"/>
              <a:buChar char="§"/>
              <a:defRPr/>
            </a:pPr>
            <a:r>
              <a:rPr lang="en-US" sz="2300" dirty="0" smtClean="0">
                <a:effectLst/>
                <a:latin typeface="Times New Roman" pitchFamily="18" charset="0"/>
                <a:cs typeface="Times New Roman" pitchFamily="18" charset="0"/>
              </a:rPr>
              <a:t>Encourage </a:t>
            </a:r>
            <a:r>
              <a:rPr lang="en-US" sz="2300" dirty="0">
                <a:effectLst/>
                <a:latin typeface="Times New Roman" pitchFamily="18" charset="0"/>
                <a:cs typeface="Times New Roman" pitchFamily="18" charset="0"/>
              </a:rPr>
              <a:t>prenatal supplement manufacturers</a:t>
            </a:r>
            <a:r>
              <a:rPr lang="en-US" sz="2300" dirty="0">
                <a:solidFill>
                  <a:schemeClr val="bg1"/>
                </a:solidFill>
                <a:latin typeface="Times New Roman" pitchFamily="18" charset="0"/>
                <a:cs typeface="Times New Roman" pitchFamily="18" charset="0"/>
              </a:rPr>
              <a:t> </a:t>
            </a:r>
            <a:r>
              <a:rPr lang="en-US" sz="2300" dirty="0">
                <a:solidFill>
                  <a:srgbClr val="7030A0"/>
                </a:solidFill>
                <a:effectLst/>
                <a:latin typeface="Times New Roman" pitchFamily="18" charset="0"/>
                <a:cs typeface="Times New Roman" pitchFamily="18" charset="0"/>
              </a:rPr>
              <a:t>to</a:t>
            </a:r>
            <a:r>
              <a:rPr lang="en-US" sz="2300" dirty="0">
                <a:solidFill>
                  <a:srgbClr val="7030A0"/>
                </a:solidFill>
                <a:latin typeface="Times New Roman" pitchFamily="18" charset="0"/>
                <a:cs typeface="Times New Roman" pitchFamily="18" charset="0"/>
              </a:rPr>
              <a:t> </a:t>
            </a:r>
            <a:r>
              <a:rPr lang="en-US" sz="2300" dirty="0">
                <a:solidFill>
                  <a:srgbClr val="7030A0"/>
                </a:solidFill>
                <a:effectLst/>
                <a:latin typeface="Times New Roman" pitchFamily="18" charset="0"/>
                <a:cs typeface="Times New Roman" pitchFamily="18" charset="0"/>
              </a:rPr>
              <a:t>include adequate iodine </a:t>
            </a:r>
            <a:r>
              <a:rPr lang="en-US" sz="2300" dirty="0" smtClean="0">
                <a:solidFill>
                  <a:srgbClr val="7030A0"/>
                </a:solidFill>
                <a:effectLst/>
                <a:latin typeface="Times New Roman" pitchFamily="18" charset="0"/>
                <a:cs typeface="Times New Roman" pitchFamily="18" charset="0"/>
              </a:rPr>
              <a:t>(</a:t>
            </a:r>
            <a:r>
              <a:rPr lang="en-US" sz="2300" dirty="0" smtClean="0">
                <a:solidFill>
                  <a:srgbClr val="7030A0"/>
                </a:solidFill>
                <a:effectLst/>
                <a:latin typeface="Times New Roman" pitchFamily="18" charset="0"/>
              </a:rPr>
              <a:t>~</a:t>
            </a:r>
            <a:r>
              <a:rPr lang="en-US" sz="2300" dirty="0" smtClean="0">
                <a:solidFill>
                  <a:srgbClr val="7030A0"/>
                </a:solidFill>
                <a:effectLst/>
                <a:latin typeface="Times New Roman" pitchFamily="18" charset="0"/>
                <a:cs typeface="Times New Roman" pitchFamily="18" charset="0"/>
              </a:rPr>
              <a:t>150 </a:t>
            </a:r>
            <a:r>
              <a:rPr lang="en-US" sz="2300" dirty="0">
                <a:solidFill>
                  <a:srgbClr val="7030A0"/>
                </a:solidFill>
                <a:effectLst/>
                <a:latin typeface="Times New Roman" pitchFamily="18" charset="0"/>
                <a:cs typeface="Times New Roman" pitchFamily="18" charset="0"/>
                <a:sym typeface="Symbol" pitchFamily="18" charset="2"/>
              </a:rPr>
              <a:t></a:t>
            </a:r>
            <a:r>
              <a:rPr lang="en-US" sz="2300" dirty="0">
                <a:solidFill>
                  <a:srgbClr val="7030A0"/>
                </a:solidFill>
                <a:effectLst/>
                <a:latin typeface="Times New Roman" pitchFamily="18" charset="0"/>
                <a:cs typeface="Times New Roman" pitchFamily="18" charset="0"/>
              </a:rPr>
              <a:t>g/d)</a:t>
            </a:r>
            <a:r>
              <a:rPr lang="en-US" sz="2300" dirty="0">
                <a:solidFill>
                  <a:srgbClr val="7030A0"/>
                </a:solidFill>
                <a:latin typeface="Times New Roman" pitchFamily="18" charset="0"/>
                <a:cs typeface="Times New Roman" pitchFamily="18" charset="0"/>
              </a:rPr>
              <a:t> </a:t>
            </a:r>
            <a:r>
              <a:rPr lang="en-US" sz="2300" dirty="0">
                <a:effectLst/>
                <a:latin typeface="Times New Roman" pitchFamily="18" charset="0"/>
                <a:cs typeface="Times New Roman" pitchFamily="18" charset="0"/>
              </a:rPr>
              <a:t>in their products</a:t>
            </a:r>
            <a:br>
              <a:rPr lang="en-US" sz="2300" dirty="0">
                <a:effectLst/>
                <a:latin typeface="Times New Roman" pitchFamily="18" charset="0"/>
                <a:cs typeface="Times New Roman" pitchFamily="18" charset="0"/>
              </a:rPr>
            </a:br>
            <a:endParaRPr lang="en-US" sz="2300" dirty="0">
              <a:effectLst/>
              <a:latin typeface="Times New Roman" pitchFamily="18" charset="0"/>
              <a:cs typeface="Times New Roman" pitchFamily="18" charset="0"/>
            </a:endParaRPr>
          </a:p>
          <a:p>
            <a:pPr>
              <a:lnSpc>
                <a:spcPct val="150000"/>
              </a:lnSpc>
              <a:buClr>
                <a:srgbClr val="FF3300"/>
              </a:buClr>
              <a:buSzPct val="150000"/>
              <a:buFont typeface="Wingdings" pitchFamily="2" charset="2"/>
              <a:buChar char="§"/>
              <a:defRPr/>
            </a:pPr>
            <a:r>
              <a:rPr lang="en-US" sz="2300" dirty="0">
                <a:effectLst/>
                <a:latin typeface="Times New Roman" pitchFamily="18" charset="0"/>
                <a:cs typeface="Times New Roman" pitchFamily="18" charset="0"/>
              </a:rPr>
              <a:t>Ensure national/international regulatory bodies for food supplements to establish</a:t>
            </a:r>
            <a:r>
              <a:rPr lang="en-US" sz="2300" dirty="0">
                <a:solidFill>
                  <a:schemeClr val="bg1"/>
                </a:solidFill>
                <a:latin typeface="Times New Roman" pitchFamily="18" charset="0"/>
                <a:cs typeface="Times New Roman" pitchFamily="18" charset="0"/>
              </a:rPr>
              <a:t> </a:t>
            </a:r>
            <a:r>
              <a:rPr lang="en-US" sz="2300" dirty="0">
                <a:solidFill>
                  <a:srgbClr val="7030A0"/>
                </a:solidFill>
                <a:effectLst/>
                <a:latin typeface="Times New Roman" pitchFamily="18" charset="0"/>
                <a:cs typeface="Times New Roman" pitchFamily="18" charset="0"/>
              </a:rPr>
              <a:t>optimal minimum and maximum iodine doses</a:t>
            </a:r>
          </a:p>
        </p:txBody>
      </p:sp>
      <p:sp>
        <p:nvSpPr>
          <p:cNvPr id="38916" name="TextBox 3"/>
          <p:cNvSpPr txBox="1">
            <a:spLocks noChangeArrowheads="1"/>
          </p:cNvSpPr>
          <p:nvPr/>
        </p:nvSpPr>
        <p:spPr bwMode="auto">
          <a:xfrm>
            <a:off x="357188" y="6500813"/>
            <a:ext cx="3191899" cy="292388"/>
          </a:xfrm>
          <a:prstGeom prst="rect">
            <a:avLst/>
          </a:prstGeom>
          <a:noFill/>
          <a:ln w="9525">
            <a:noFill/>
            <a:miter lim="800000"/>
            <a:headEnd/>
            <a:tailEnd/>
          </a:ln>
        </p:spPr>
        <p:txBody>
          <a:bodyPr wrap="none">
            <a:spAutoFit/>
          </a:bodyPr>
          <a:lstStyle/>
          <a:p>
            <a:r>
              <a:rPr lang="en-US" sz="1300" dirty="0" err="1">
                <a:latin typeface="Times New Roman" pitchFamily="18" charset="0"/>
                <a:cs typeface="Times New Roman" pitchFamily="18" charset="0"/>
              </a:rPr>
              <a:t>Azizi</a:t>
            </a:r>
            <a:r>
              <a:rPr lang="en-US" sz="1300" dirty="0">
                <a:latin typeface="Times New Roman" pitchFamily="18" charset="0"/>
                <a:cs typeface="Times New Roman" pitchFamily="18" charset="0"/>
              </a:rPr>
              <a:t> &amp; Smyth </a:t>
            </a:r>
            <a:r>
              <a:rPr lang="en-US" sz="1300" dirty="0" err="1">
                <a:latin typeface="Times New Roman" pitchFamily="18" charset="0"/>
                <a:cs typeface="Times New Roman" pitchFamily="18" charset="0"/>
              </a:rPr>
              <a:t>Clin</a:t>
            </a:r>
            <a:r>
              <a:rPr lang="en-US" sz="1300" dirty="0">
                <a:latin typeface="Times New Roman" pitchFamily="18" charset="0"/>
                <a:cs typeface="Times New Roman" pitchFamily="18" charset="0"/>
              </a:rPr>
              <a:t> </a:t>
            </a:r>
            <a:r>
              <a:rPr lang="en-US" sz="1300" dirty="0" err="1">
                <a:latin typeface="Times New Roman" pitchFamily="18" charset="0"/>
                <a:cs typeface="Times New Roman" pitchFamily="18" charset="0"/>
              </a:rPr>
              <a:t>Endocrinol</a:t>
            </a:r>
            <a:r>
              <a:rPr lang="en-US" sz="1300" dirty="0">
                <a:latin typeface="Times New Roman" pitchFamily="18" charset="0"/>
                <a:cs typeface="Times New Roman" pitchFamily="18" charset="0"/>
              </a:rPr>
              <a:t> 2009;70:803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blinds(horizontal)">
                                      <p:cBhvr>
                                        <p:cTn id="7" dur="500"/>
                                        <p:tgtEl>
                                          <p:spTgt spid="6144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animEffect transition="in" filter="blinds(horizontal)">
                                      <p:cBhvr>
                                        <p:cTn id="11" dur="500"/>
                                        <p:tgtEl>
                                          <p:spTgt spid="6144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animEffect transition="in" filter="blinds(horizontal)">
                                      <p:cBhvr>
                                        <p:cTn id="15" dur="500"/>
                                        <p:tgtEl>
                                          <p:spTgt spid="6144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1443">
                                            <p:txEl>
                                              <p:pRg st="3" end="3"/>
                                            </p:txEl>
                                          </p:spTgt>
                                        </p:tgtEl>
                                        <p:attrNameLst>
                                          <p:attrName>style.visibility</p:attrName>
                                        </p:attrNameLst>
                                      </p:cBhvr>
                                      <p:to>
                                        <p:strVal val="visible"/>
                                      </p:to>
                                    </p:set>
                                    <p:animEffect transition="in" filter="blinds(horizontal)">
                                      <p:cBhvr>
                                        <p:cTn id="19" dur="500"/>
                                        <p:tgtEl>
                                          <p:spTgt spid="61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928670"/>
            <a:ext cx="8391306" cy="5143536"/>
          </a:xfrm>
        </p:spPr>
        <p:txBody>
          <a:bodyPr>
            <a:noAutofit/>
          </a:bodyPr>
          <a:lstStyle/>
          <a:p>
            <a:pPr algn="just">
              <a:lnSpc>
                <a:spcPct val="150000"/>
              </a:lnSpc>
            </a:pPr>
            <a:r>
              <a:rPr lang="en-US" sz="2800" b="1" dirty="0" smtClean="0">
                <a:solidFill>
                  <a:srgbClr val="3333FF"/>
                </a:solidFill>
                <a:latin typeface="Times New Roman" pitchFamily="18" charset="0"/>
                <a:cs typeface="Times New Roman" pitchFamily="18" charset="0"/>
              </a:rPr>
              <a:t>To achieve a total of 250 </a:t>
            </a:r>
            <a:r>
              <a:rPr lang="el-GR" sz="2800" b="1" dirty="0" smtClean="0">
                <a:solidFill>
                  <a:srgbClr val="3333FF"/>
                </a:solidFill>
                <a:latin typeface="Times New Roman" pitchFamily="18" charset="0"/>
                <a:cs typeface="Times New Roman" pitchFamily="18" charset="0"/>
              </a:rPr>
              <a:t>μ</a:t>
            </a:r>
            <a:r>
              <a:rPr lang="en-US" sz="2800" b="1" dirty="0" smtClean="0">
                <a:solidFill>
                  <a:srgbClr val="3333FF"/>
                </a:solidFill>
                <a:latin typeface="Times New Roman" pitchFamily="18" charset="0"/>
                <a:cs typeface="Times New Roman" pitchFamily="18" charset="0"/>
              </a:rPr>
              <a:t>g iodine ingestion daily, in North America all women who are planning pregnancy, pregnant, or breastfeeding, </a:t>
            </a:r>
            <a:r>
              <a:rPr lang="en-US" sz="2800" b="1" dirty="0" smtClean="0">
                <a:solidFill>
                  <a:srgbClr val="00863D"/>
                </a:solidFill>
                <a:latin typeface="Times New Roman" pitchFamily="18" charset="0"/>
                <a:cs typeface="Times New Roman" pitchFamily="18" charset="0"/>
              </a:rPr>
              <a:t>should supplement their diet with a daily oral supplement that contains 150 </a:t>
            </a:r>
            <a:r>
              <a:rPr lang="el-GR" sz="2800" b="1" dirty="0" smtClean="0">
                <a:solidFill>
                  <a:srgbClr val="00863D"/>
                </a:solidFill>
                <a:latin typeface="Times New Roman" pitchFamily="18" charset="0"/>
                <a:cs typeface="Times New Roman" pitchFamily="18" charset="0"/>
              </a:rPr>
              <a:t>μ</a:t>
            </a:r>
            <a:r>
              <a:rPr lang="en-US" sz="2800" b="1" dirty="0" smtClean="0">
                <a:solidFill>
                  <a:srgbClr val="00863D"/>
                </a:solidFill>
                <a:latin typeface="Times New Roman" pitchFamily="18" charset="0"/>
                <a:cs typeface="Times New Roman" pitchFamily="18" charset="0"/>
              </a:rPr>
              <a:t>g of iodine.</a:t>
            </a:r>
            <a:r>
              <a:rPr lang="en-US" sz="2800" b="1" dirty="0" smtClean="0">
                <a:solidFill>
                  <a:srgbClr val="3333FF"/>
                </a:solidFill>
                <a:latin typeface="Times New Roman" pitchFamily="18" charset="0"/>
                <a:cs typeface="Times New Roman" pitchFamily="18" charset="0"/>
              </a:rPr>
              <a:t> This is optimally delivered in the form of potassium iodide, because kelp and other forms of seaweed do not provide a consistent delivery of daily iodide.</a:t>
            </a:r>
            <a:endParaRPr lang="en-US" sz="2800" dirty="0"/>
          </a:p>
        </p:txBody>
      </p:sp>
      <p:sp>
        <p:nvSpPr>
          <p:cNvPr id="4" name="TextBox 3"/>
          <p:cNvSpPr txBox="1"/>
          <p:nvPr/>
        </p:nvSpPr>
        <p:spPr>
          <a:xfrm>
            <a:off x="285720" y="6357958"/>
            <a:ext cx="8678768" cy="307777"/>
          </a:xfrm>
          <a:prstGeom prst="rect">
            <a:avLst/>
          </a:prstGeom>
          <a:noFill/>
        </p:spPr>
        <p:txBody>
          <a:bodyPr wrap="square" rtlCol="0">
            <a:spAutoFit/>
          </a:bodyPr>
          <a:lstStyle/>
          <a:p>
            <a:r>
              <a:rPr lang="en-US" sz="1400" dirty="0" err="1" smtClean="0">
                <a:latin typeface="Times New Roman" pitchFamily="18" charset="0"/>
                <a:cs typeface="Times New Roman" pitchFamily="18" charset="0"/>
              </a:rPr>
              <a:t>Stagnaro</a:t>
            </a:r>
            <a:r>
              <a:rPr lang="en-US" sz="1400" dirty="0" smtClean="0">
                <a:latin typeface="Times New Roman" pitchFamily="18" charset="0"/>
                <a:cs typeface="Times New Roman" pitchFamily="18" charset="0"/>
              </a:rPr>
              <a:t>-Green A, </a:t>
            </a:r>
            <a:r>
              <a:rPr lang="en-US" sz="1400" dirty="0" err="1" smtClean="0">
                <a:latin typeface="Times New Roman" pitchFamily="18" charset="0"/>
                <a:cs typeface="Times New Roman" pitchFamily="18" charset="0"/>
              </a:rPr>
              <a:t>Abalovich</a:t>
            </a:r>
            <a:r>
              <a:rPr lang="en-US" sz="1400" dirty="0" smtClean="0">
                <a:latin typeface="Times New Roman" pitchFamily="18" charset="0"/>
                <a:cs typeface="Times New Roman" pitchFamily="18" charset="0"/>
              </a:rPr>
              <a:t> M, Alexander E, </a:t>
            </a:r>
            <a:r>
              <a:rPr lang="en-US" sz="1400" dirty="0" err="1" smtClean="0">
                <a:latin typeface="Times New Roman" pitchFamily="18" charset="0"/>
                <a:cs typeface="Times New Roman" pitchFamily="18" charset="0"/>
              </a:rPr>
              <a:t>Azizi</a:t>
            </a:r>
            <a:r>
              <a:rPr lang="en-US" sz="1400" dirty="0" smtClean="0">
                <a:latin typeface="Times New Roman" pitchFamily="18" charset="0"/>
                <a:cs typeface="Times New Roman" pitchFamily="18" charset="0"/>
              </a:rPr>
              <a:t> F, </a:t>
            </a:r>
            <a:r>
              <a:rPr lang="en-US" sz="1400" dirty="0" err="1" smtClean="0">
                <a:latin typeface="Times New Roman" pitchFamily="18" charset="0"/>
                <a:cs typeface="Times New Roman" pitchFamily="18" charset="0"/>
              </a:rPr>
              <a:t>Mestman</a:t>
            </a:r>
            <a:r>
              <a:rPr lang="en-US" sz="1400" dirty="0" smtClean="0">
                <a:latin typeface="Times New Roman" pitchFamily="18" charset="0"/>
                <a:cs typeface="Times New Roman" pitchFamily="18" charset="0"/>
              </a:rPr>
              <a:t> J, Negro R et al.  Thyroid 2011; 21: 1081-1125</a:t>
            </a:r>
            <a:endParaRPr lang="en-US" sz="1400" dirty="0">
              <a:latin typeface="Times New Roman" pitchFamily="18" charset="0"/>
              <a:cs typeface="Times New Roman" pitchFamily="18" charset="0"/>
            </a:endParaRPr>
          </a:p>
        </p:txBody>
      </p:sp>
      <p:sp>
        <p:nvSpPr>
          <p:cNvPr id="5" name="Title 1"/>
          <p:cNvSpPr>
            <a:spLocks noGrp="1"/>
          </p:cNvSpPr>
          <p:nvPr>
            <p:ph type="ctrTitle"/>
          </p:nvPr>
        </p:nvSpPr>
        <p:spPr>
          <a:xfrm>
            <a:off x="642910" y="71414"/>
            <a:ext cx="7772400" cy="785818"/>
          </a:xfrm>
        </p:spPr>
        <p:txBody>
          <a:bodyPr>
            <a:noAutofit/>
          </a:bodyPr>
          <a:lstStyle/>
          <a:p>
            <a:r>
              <a:rPr lang="en-US" sz="2500" dirty="0" smtClean="0">
                <a:solidFill>
                  <a:srgbClr val="C00000"/>
                </a:solidFill>
                <a:latin typeface="Albertus Extra Bold" pitchFamily="34" charset="0"/>
              </a:rPr>
              <a:t>ATA Recommendation</a:t>
            </a:r>
            <a:endParaRPr lang="en-US" sz="2500" dirty="0">
              <a:solidFill>
                <a:srgbClr val="C00000"/>
              </a:solidFill>
              <a:latin typeface="Albertus Extra Bold"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normAutofit fontScale="90000"/>
          </a:bodyPr>
          <a:lstStyle/>
          <a:p>
            <a:pPr>
              <a:lnSpc>
                <a:spcPct val="150000"/>
              </a:lnSpc>
            </a:pPr>
            <a:r>
              <a:rPr lang="en-US" sz="2800" dirty="0" smtClean="0">
                <a:solidFill>
                  <a:srgbClr val="C00000"/>
                </a:solidFill>
                <a:latin typeface="Albertus Extra Bold" pitchFamily="34" charset="0"/>
              </a:rPr>
              <a:t>How much iodine we get from iodized salt? </a:t>
            </a:r>
            <a:br>
              <a:rPr lang="en-US" sz="2800" dirty="0" smtClean="0">
                <a:solidFill>
                  <a:srgbClr val="C00000"/>
                </a:solidFill>
                <a:latin typeface="Albertus Extra Bold" pitchFamily="34" charset="0"/>
              </a:rPr>
            </a:br>
            <a:r>
              <a:rPr lang="en-US" sz="2800" dirty="0" smtClean="0">
                <a:solidFill>
                  <a:srgbClr val="C00000"/>
                </a:solidFill>
                <a:latin typeface="Albertus Extra Bold" pitchFamily="34" charset="0"/>
              </a:rPr>
              <a:t>(number in red are daily iodine intake)*</a:t>
            </a:r>
            <a:endParaRPr lang="en-US" sz="2800" dirty="0"/>
          </a:p>
        </p:txBody>
      </p:sp>
      <p:graphicFrame>
        <p:nvGraphicFramePr>
          <p:cNvPr id="4" name="Content Placeholder 3"/>
          <p:cNvGraphicFramePr>
            <a:graphicFrameLocks noGrp="1"/>
          </p:cNvGraphicFramePr>
          <p:nvPr>
            <p:ph idx="1"/>
          </p:nvPr>
        </p:nvGraphicFramePr>
        <p:xfrm>
          <a:off x="214280" y="1840248"/>
          <a:ext cx="8472520" cy="3751890"/>
        </p:xfrm>
        <a:graphic>
          <a:graphicData uri="http://schemas.openxmlformats.org/drawingml/2006/table">
            <a:tbl>
              <a:tblPr firstRow="1" bandRow="1">
                <a:tableStyleId>{2D5ABB26-0587-4C30-8999-92F81FD0307C}</a:tableStyleId>
              </a:tblPr>
              <a:tblGrid>
                <a:gridCol w="2857522"/>
                <a:gridCol w="1928826"/>
                <a:gridCol w="1857388"/>
                <a:gridCol w="1828784"/>
              </a:tblGrid>
              <a:tr h="757230">
                <a:tc rowSpan="2">
                  <a:txBody>
                    <a:bodyPr/>
                    <a:lstStyle/>
                    <a:p>
                      <a:pPr algn="ctr">
                        <a:lnSpc>
                          <a:spcPct val="150000"/>
                        </a:lnSpc>
                      </a:pPr>
                      <a:r>
                        <a:rPr lang="en-US" sz="2500" b="1" dirty="0" smtClean="0">
                          <a:solidFill>
                            <a:srgbClr val="7030A0"/>
                          </a:solidFill>
                          <a:latin typeface="Times New Roman" pitchFamily="18" charset="0"/>
                          <a:cs typeface="Times New Roman" pitchFamily="18" charset="0"/>
                        </a:rPr>
                        <a:t>Daily salt intake </a:t>
                      </a:r>
                    </a:p>
                    <a:p>
                      <a:pPr algn="ctr">
                        <a:lnSpc>
                          <a:spcPct val="150000"/>
                        </a:lnSpc>
                      </a:pPr>
                      <a:r>
                        <a:rPr lang="en-US" sz="2500" b="1" dirty="0" smtClean="0">
                          <a:solidFill>
                            <a:srgbClr val="7030A0"/>
                          </a:solidFill>
                          <a:latin typeface="Times New Roman" pitchFamily="18" charset="0"/>
                          <a:cs typeface="Times New Roman" pitchFamily="18" charset="0"/>
                        </a:rPr>
                        <a:t>(gm)</a:t>
                      </a:r>
                      <a:endParaRPr lang="en-US" sz="2500" b="1" dirty="0">
                        <a:solidFill>
                          <a:srgbClr val="7030A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2500" b="1" dirty="0" smtClean="0">
                          <a:solidFill>
                            <a:srgbClr val="7030A0"/>
                          </a:solidFill>
                          <a:latin typeface="Times New Roman" pitchFamily="18" charset="0"/>
                          <a:cs typeface="Times New Roman" pitchFamily="18" charset="0"/>
                        </a:rPr>
                        <a:t>Amount of iodine in table salt </a:t>
                      </a:r>
                      <a:endParaRPr lang="en-US" sz="2500" b="1" dirty="0">
                        <a:solidFill>
                          <a:srgbClr val="7030A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50000"/>
                        </a:lnSpc>
                      </a:pPr>
                      <a:endParaRPr lang="en-US" sz="2500" b="1" dirty="0">
                        <a:solidFill>
                          <a:srgbClr val="7030A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50000"/>
                        </a:lnSpc>
                      </a:pPr>
                      <a:endParaRPr lang="en-US" sz="2500" b="1" dirty="0">
                        <a:solidFill>
                          <a:srgbClr val="7030A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2942">
                <a:tc vMerge="1">
                  <a:txBody>
                    <a:bodyPr/>
                    <a:lstStyle/>
                    <a:p>
                      <a:pPr algn="ctr">
                        <a:lnSpc>
                          <a:spcPct val="150000"/>
                        </a:lnSpc>
                      </a:pPr>
                      <a:endParaRPr lang="en-US" sz="2500" b="1" dirty="0">
                        <a:solidFill>
                          <a:srgbClr val="7030A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US" sz="2500" b="1" dirty="0" smtClean="0">
                          <a:solidFill>
                            <a:srgbClr val="7030A0"/>
                          </a:solidFill>
                          <a:latin typeface="Times New Roman" pitchFamily="18" charset="0"/>
                          <a:cs typeface="Times New Roman" pitchFamily="18" charset="0"/>
                        </a:rPr>
                        <a:t>20 </a:t>
                      </a:r>
                      <a:r>
                        <a:rPr lang="en-US" sz="2500" b="1" dirty="0" err="1" smtClean="0">
                          <a:solidFill>
                            <a:srgbClr val="7030A0"/>
                          </a:solidFill>
                          <a:latin typeface="Times New Roman" pitchFamily="18" charset="0"/>
                          <a:cs typeface="Times New Roman" pitchFamily="18" charset="0"/>
                        </a:rPr>
                        <a:t>ppm</a:t>
                      </a:r>
                      <a:endParaRPr lang="en-US" sz="2500" b="1" dirty="0">
                        <a:solidFill>
                          <a:srgbClr val="7030A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US" sz="2500" b="1" dirty="0" smtClean="0">
                          <a:solidFill>
                            <a:srgbClr val="7030A0"/>
                          </a:solidFill>
                          <a:latin typeface="Times New Roman" pitchFamily="18" charset="0"/>
                          <a:cs typeface="Times New Roman" pitchFamily="18" charset="0"/>
                        </a:rPr>
                        <a:t>30 </a:t>
                      </a:r>
                      <a:r>
                        <a:rPr lang="en-US" sz="2500" b="1" dirty="0" err="1" smtClean="0">
                          <a:solidFill>
                            <a:srgbClr val="7030A0"/>
                          </a:solidFill>
                          <a:latin typeface="Times New Roman" pitchFamily="18" charset="0"/>
                          <a:cs typeface="Times New Roman" pitchFamily="18" charset="0"/>
                        </a:rPr>
                        <a:t>ppm</a:t>
                      </a:r>
                      <a:endParaRPr lang="en-US" sz="2500" b="1" dirty="0">
                        <a:solidFill>
                          <a:srgbClr val="7030A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US" sz="2500" b="1" dirty="0" smtClean="0">
                          <a:solidFill>
                            <a:srgbClr val="7030A0"/>
                          </a:solidFill>
                          <a:latin typeface="Times New Roman" pitchFamily="18" charset="0"/>
                          <a:cs typeface="Times New Roman" pitchFamily="18" charset="0"/>
                        </a:rPr>
                        <a:t>40 </a:t>
                      </a:r>
                      <a:r>
                        <a:rPr lang="en-US" sz="2500" b="1" dirty="0" err="1" smtClean="0">
                          <a:solidFill>
                            <a:srgbClr val="7030A0"/>
                          </a:solidFill>
                          <a:latin typeface="Times New Roman" pitchFamily="18" charset="0"/>
                          <a:cs typeface="Times New Roman" pitchFamily="18" charset="0"/>
                        </a:rPr>
                        <a:t>ppm</a:t>
                      </a:r>
                      <a:endParaRPr lang="en-US" sz="2500" b="1" dirty="0">
                        <a:solidFill>
                          <a:srgbClr val="7030A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387">
                <a:tc>
                  <a:txBody>
                    <a:bodyPr/>
                    <a:lstStyle/>
                    <a:p>
                      <a:pPr algn="ctr">
                        <a:lnSpc>
                          <a:spcPct val="150000"/>
                        </a:lnSpc>
                      </a:pPr>
                      <a:r>
                        <a:rPr lang="en-US" sz="3000" b="1" dirty="0" smtClean="0">
                          <a:solidFill>
                            <a:srgbClr val="7030A0"/>
                          </a:solidFill>
                          <a:latin typeface="Times New Roman" pitchFamily="18" charset="0"/>
                          <a:cs typeface="Times New Roman" pitchFamily="18" charset="0"/>
                        </a:rPr>
                        <a:t>2</a:t>
                      </a:r>
                      <a:endParaRPr lang="en-US" sz="3000" b="1" dirty="0">
                        <a:solidFill>
                          <a:srgbClr val="7030A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algn="ctr">
                        <a:lnSpc>
                          <a:spcPct val="150000"/>
                        </a:lnSpc>
                      </a:pPr>
                      <a:r>
                        <a:rPr lang="en-US" sz="3000" b="1" dirty="0" smtClean="0">
                          <a:solidFill>
                            <a:srgbClr val="FF0000"/>
                          </a:solidFill>
                          <a:latin typeface="Times New Roman" pitchFamily="18" charset="0"/>
                          <a:cs typeface="Times New Roman" pitchFamily="18" charset="0"/>
                        </a:rPr>
                        <a:t>40</a:t>
                      </a:r>
                      <a:endParaRPr lang="en-US" sz="3000" b="1" dirty="0">
                        <a:solidFill>
                          <a:srgbClr val="FF000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algn="ctr">
                        <a:lnSpc>
                          <a:spcPct val="150000"/>
                        </a:lnSpc>
                      </a:pPr>
                      <a:r>
                        <a:rPr lang="en-US" sz="3000" b="1" dirty="0" smtClean="0">
                          <a:solidFill>
                            <a:srgbClr val="FF0000"/>
                          </a:solidFill>
                          <a:latin typeface="Times New Roman" pitchFamily="18" charset="0"/>
                          <a:cs typeface="Times New Roman" pitchFamily="18" charset="0"/>
                        </a:rPr>
                        <a:t>60</a:t>
                      </a:r>
                      <a:endParaRPr lang="en-US" sz="3000" b="1" dirty="0">
                        <a:solidFill>
                          <a:srgbClr val="FF000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c>
                  <a:txBody>
                    <a:bodyPr/>
                    <a:lstStyle/>
                    <a:p>
                      <a:pPr algn="ctr">
                        <a:lnSpc>
                          <a:spcPct val="150000"/>
                        </a:lnSpc>
                      </a:pPr>
                      <a:r>
                        <a:rPr lang="en-US" sz="3000" b="1" dirty="0" smtClean="0">
                          <a:solidFill>
                            <a:srgbClr val="FF0000"/>
                          </a:solidFill>
                          <a:latin typeface="Times New Roman" pitchFamily="18" charset="0"/>
                          <a:cs typeface="Times New Roman" pitchFamily="18" charset="0"/>
                        </a:rPr>
                        <a:t>80</a:t>
                      </a:r>
                      <a:endParaRPr lang="en-US" sz="3000" b="1" dirty="0">
                        <a:solidFill>
                          <a:srgbClr val="FF0000"/>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tcPr>
                </a:tc>
              </a:tr>
              <a:tr h="547387">
                <a:tc>
                  <a:txBody>
                    <a:bodyPr/>
                    <a:lstStyle/>
                    <a:p>
                      <a:pPr algn="ctr">
                        <a:lnSpc>
                          <a:spcPct val="150000"/>
                        </a:lnSpc>
                      </a:pPr>
                      <a:r>
                        <a:rPr lang="en-US" sz="3000" b="1" dirty="0" smtClean="0">
                          <a:solidFill>
                            <a:srgbClr val="7030A0"/>
                          </a:solidFill>
                          <a:latin typeface="Times New Roman" pitchFamily="18" charset="0"/>
                          <a:cs typeface="Times New Roman" pitchFamily="18" charset="0"/>
                        </a:rPr>
                        <a:t>4</a:t>
                      </a:r>
                      <a:endParaRPr lang="en-US" sz="3000" b="1" dirty="0">
                        <a:solidFill>
                          <a:srgbClr val="7030A0"/>
                        </a:solidFill>
                        <a:latin typeface="Times New Roman" pitchFamily="18" charset="0"/>
                        <a:cs typeface="Times New Roman" pitchFamily="18" charset="0"/>
                      </a:endParaRPr>
                    </a:p>
                  </a:txBody>
                  <a:tcPr/>
                </a:tc>
                <a:tc>
                  <a:txBody>
                    <a:bodyPr/>
                    <a:lstStyle/>
                    <a:p>
                      <a:pPr algn="ctr">
                        <a:lnSpc>
                          <a:spcPct val="150000"/>
                        </a:lnSpc>
                      </a:pPr>
                      <a:r>
                        <a:rPr lang="en-US" sz="3000" b="1" dirty="0" smtClean="0">
                          <a:solidFill>
                            <a:srgbClr val="FF0000"/>
                          </a:solidFill>
                          <a:latin typeface="Times New Roman" pitchFamily="18" charset="0"/>
                          <a:cs typeface="Times New Roman" pitchFamily="18" charset="0"/>
                        </a:rPr>
                        <a:t>80</a:t>
                      </a:r>
                      <a:endParaRPr lang="en-US" sz="3000" b="1" dirty="0">
                        <a:solidFill>
                          <a:srgbClr val="FF0000"/>
                        </a:solidFill>
                        <a:latin typeface="Times New Roman" pitchFamily="18" charset="0"/>
                        <a:cs typeface="Times New Roman" pitchFamily="18" charset="0"/>
                      </a:endParaRPr>
                    </a:p>
                  </a:txBody>
                  <a:tcPr/>
                </a:tc>
                <a:tc>
                  <a:txBody>
                    <a:bodyPr/>
                    <a:lstStyle/>
                    <a:p>
                      <a:pPr algn="ctr">
                        <a:lnSpc>
                          <a:spcPct val="150000"/>
                        </a:lnSpc>
                      </a:pPr>
                      <a:r>
                        <a:rPr lang="en-US" sz="3000" b="1" dirty="0" smtClean="0">
                          <a:solidFill>
                            <a:srgbClr val="FF0000"/>
                          </a:solidFill>
                          <a:latin typeface="Times New Roman" pitchFamily="18" charset="0"/>
                          <a:cs typeface="Times New Roman" pitchFamily="18" charset="0"/>
                        </a:rPr>
                        <a:t>120</a:t>
                      </a:r>
                      <a:endParaRPr lang="en-US" sz="3000" b="1" dirty="0">
                        <a:solidFill>
                          <a:srgbClr val="FF0000"/>
                        </a:solidFill>
                        <a:latin typeface="Times New Roman" pitchFamily="18" charset="0"/>
                        <a:cs typeface="Times New Roman" pitchFamily="18" charset="0"/>
                      </a:endParaRPr>
                    </a:p>
                  </a:txBody>
                  <a:tcPr/>
                </a:tc>
                <a:tc>
                  <a:txBody>
                    <a:bodyPr/>
                    <a:lstStyle/>
                    <a:p>
                      <a:pPr algn="ctr">
                        <a:lnSpc>
                          <a:spcPct val="150000"/>
                        </a:lnSpc>
                      </a:pPr>
                      <a:r>
                        <a:rPr lang="en-US" sz="3000" b="1" dirty="0" smtClean="0">
                          <a:solidFill>
                            <a:srgbClr val="FF0000"/>
                          </a:solidFill>
                          <a:latin typeface="Times New Roman" pitchFamily="18" charset="0"/>
                          <a:cs typeface="Times New Roman" pitchFamily="18" charset="0"/>
                        </a:rPr>
                        <a:t>160</a:t>
                      </a:r>
                      <a:endParaRPr lang="en-US" sz="3000" b="1" dirty="0">
                        <a:solidFill>
                          <a:srgbClr val="FF0000"/>
                        </a:solidFill>
                        <a:latin typeface="Times New Roman" pitchFamily="18" charset="0"/>
                        <a:cs typeface="Times New Roman" pitchFamily="18" charset="0"/>
                      </a:endParaRPr>
                    </a:p>
                  </a:txBody>
                  <a:tcPr/>
                </a:tc>
              </a:tr>
              <a:tr h="547387">
                <a:tc>
                  <a:txBody>
                    <a:bodyPr/>
                    <a:lstStyle/>
                    <a:p>
                      <a:pPr algn="ctr">
                        <a:lnSpc>
                          <a:spcPct val="150000"/>
                        </a:lnSpc>
                      </a:pPr>
                      <a:r>
                        <a:rPr lang="en-US" sz="3000" b="1" dirty="0" smtClean="0">
                          <a:solidFill>
                            <a:srgbClr val="7030A0"/>
                          </a:solidFill>
                          <a:latin typeface="Times New Roman" pitchFamily="18" charset="0"/>
                          <a:cs typeface="Times New Roman" pitchFamily="18" charset="0"/>
                        </a:rPr>
                        <a:t>6</a:t>
                      </a:r>
                      <a:endParaRPr lang="en-US" sz="3000" b="1" dirty="0">
                        <a:solidFill>
                          <a:srgbClr val="7030A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algn="ctr">
                        <a:lnSpc>
                          <a:spcPct val="150000"/>
                        </a:lnSpc>
                      </a:pPr>
                      <a:r>
                        <a:rPr lang="en-US" sz="3000" b="1" dirty="0" smtClean="0">
                          <a:solidFill>
                            <a:srgbClr val="FF0000"/>
                          </a:solidFill>
                          <a:latin typeface="Times New Roman" pitchFamily="18" charset="0"/>
                          <a:cs typeface="Times New Roman" pitchFamily="18" charset="0"/>
                        </a:rPr>
                        <a:t>120</a:t>
                      </a:r>
                      <a:endParaRPr lang="en-US" sz="3000" b="1" dirty="0">
                        <a:solidFill>
                          <a:srgbClr val="FF000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algn="ctr">
                        <a:lnSpc>
                          <a:spcPct val="150000"/>
                        </a:lnSpc>
                      </a:pPr>
                      <a:r>
                        <a:rPr lang="en-US" sz="3000" b="1" dirty="0" smtClean="0">
                          <a:solidFill>
                            <a:srgbClr val="FF0000"/>
                          </a:solidFill>
                          <a:latin typeface="Times New Roman" pitchFamily="18" charset="0"/>
                          <a:cs typeface="Times New Roman" pitchFamily="18" charset="0"/>
                        </a:rPr>
                        <a:t>180</a:t>
                      </a:r>
                      <a:endParaRPr lang="en-US" sz="3000" b="1" dirty="0">
                        <a:solidFill>
                          <a:srgbClr val="FF000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algn="ctr">
                        <a:lnSpc>
                          <a:spcPct val="150000"/>
                        </a:lnSpc>
                      </a:pPr>
                      <a:r>
                        <a:rPr lang="en-US" sz="3000" b="1" dirty="0" smtClean="0">
                          <a:solidFill>
                            <a:srgbClr val="FF0000"/>
                          </a:solidFill>
                          <a:latin typeface="Times New Roman" pitchFamily="18" charset="0"/>
                          <a:cs typeface="Times New Roman" pitchFamily="18" charset="0"/>
                        </a:rPr>
                        <a:t>240</a:t>
                      </a:r>
                      <a:endParaRPr lang="en-US" sz="3000" b="1" dirty="0">
                        <a:solidFill>
                          <a:srgbClr val="FF000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285720" y="5715016"/>
            <a:ext cx="5357850" cy="338554"/>
          </a:xfrm>
          <a:prstGeom prst="rect">
            <a:avLst/>
          </a:prstGeom>
          <a:noFill/>
        </p:spPr>
        <p:txBody>
          <a:bodyPr wrap="square" rtlCol="0">
            <a:spAutoFit/>
          </a:bodyPr>
          <a:lstStyle/>
          <a:p>
            <a:r>
              <a:rPr lang="en-US" sz="1600" dirty="0" smtClean="0">
                <a:latin typeface="Times New Roman" pitchFamily="18" charset="0"/>
                <a:cs typeface="Times New Roman" pitchFamily="18" charset="0"/>
              </a:rPr>
              <a:t>* Daily requirement of pregnant women: 200-300 </a:t>
            </a:r>
            <a:r>
              <a:rPr lang="el-GR" sz="1600" dirty="0" smtClean="0">
                <a:latin typeface="Times New Roman"/>
                <a:cs typeface="Times New Roman"/>
              </a:rPr>
              <a:t>μ</a:t>
            </a:r>
            <a:r>
              <a:rPr lang="en-US" sz="1600" dirty="0" smtClean="0">
                <a:latin typeface="Times New Roman"/>
                <a:cs typeface="Times New Roman"/>
              </a:rPr>
              <a:t>g/day</a:t>
            </a:r>
            <a:r>
              <a:rPr lang="en-US"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
        <p:nvSpPr>
          <p:cNvPr id="6" name="Oval 5"/>
          <p:cNvSpPr/>
          <p:nvPr/>
        </p:nvSpPr>
        <p:spPr>
          <a:xfrm>
            <a:off x="7092280" y="4797152"/>
            <a:ext cx="1224136" cy="72008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rgbClr val="0070C0"/>
                </a:solidFill>
              </a:rPr>
              <a:t>240</a:t>
            </a:r>
            <a:endParaRPr lang="en-US" sz="3000" b="1" dirty="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772400" cy="1143007"/>
          </a:xfrm>
        </p:spPr>
        <p:txBody>
          <a:bodyPr>
            <a:noAutofit/>
          </a:bodyPr>
          <a:lstStyle/>
          <a:p>
            <a:r>
              <a:rPr lang="fa-IR" sz="3500" dirty="0" smtClean="0">
                <a:solidFill>
                  <a:srgbClr val="C00000"/>
                </a:solidFill>
                <a:cs typeface="A  Mitra_1 (MRT)" pitchFamily="2" charset="-78"/>
              </a:rPr>
              <a:t>پایش ملی دریافت ید و عملکرد غده تیروئید زنان باردار کشور در سال 1392</a:t>
            </a:r>
            <a:endParaRPr lang="en-US" sz="3500" dirty="0">
              <a:solidFill>
                <a:srgbClr val="C00000"/>
              </a:solidFill>
              <a:cs typeface="A  Mitra_1 (MRT)" pitchFamily="2" charset="-78"/>
            </a:endParaRPr>
          </a:p>
        </p:txBody>
      </p:sp>
      <p:sp>
        <p:nvSpPr>
          <p:cNvPr id="3" name="Subtitle 2"/>
          <p:cNvSpPr>
            <a:spLocks noGrp="1"/>
          </p:cNvSpPr>
          <p:nvPr>
            <p:ph type="subTitle" idx="1"/>
          </p:nvPr>
        </p:nvSpPr>
        <p:spPr>
          <a:xfrm>
            <a:off x="285720" y="1857364"/>
            <a:ext cx="8643998" cy="4500594"/>
          </a:xfrm>
        </p:spPr>
        <p:txBody>
          <a:bodyPr>
            <a:normAutofit/>
          </a:bodyPr>
          <a:lstStyle/>
          <a:p>
            <a:pPr algn="just" rtl="1"/>
            <a:r>
              <a:rPr lang="fa-IR" sz="2800" b="1" dirty="0" smtClean="0">
                <a:solidFill>
                  <a:schemeClr val="accent6">
                    <a:lumMod val="50000"/>
                  </a:schemeClr>
                </a:solidFill>
                <a:cs typeface="A  Mitra_1 (MRT)" pitchFamily="2" charset="-78"/>
              </a:rPr>
              <a:t>هدف</a:t>
            </a:r>
            <a:r>
              <a:rPr lang="fa-IR" sz="2800" dirty="0" smtClean="0">
                <a:solidFill>
                  <a:schemeClr val="accent6">
                    <a:lumMod val="50000"/>
                  </a:schemeClr>
                </a:solidFill>
                <a:cs typeface="A  Mitra_1 (MRT)" pitchFamily="2" charset="-78"/>
              </a:rPr>
              <a:t> :  </a:t>
            </a:r>
            <a:r>
              <a:rPr lang="fa-IR" sz="2800" dirty="0" smtClean="0">
                <a:solidFill>
                  <a:srgbClr val="0070C0"/>
                </a:solidFill>
                <a:cs typeface="A  Mitra_1 (MRT)" pitchFamily="2" charset="-78"/>
              </a:rPr>
              <a:t>بر رسی وضعيت دريافت يد و عملکرد غده تيروئيد  زنان باردار کشور</a:t>
            </a:r>
          </a:p>
          <a:p>
            <a:pPr algn="just" rtl="1"/>
            <a:r>
              <a:rPr lang="fa-IR" sz="2800" dirty="0" smtClean="0">
                <a:solidFill>
                  <a:srgbClr val="0070C0"/>
                </a:solidFill>
                <a:cs typeface="A  Mitra_1 (MRT)" pitchFamily="2" charset="-78"/>
              </a:rPr>
              <a:t>  </a:t>
            </a:r>
          </a:p>
          <a:p>
            <a:pPr algn="just" rtl="1"/>
            <a:r>
              <a:rPr lang="fa-IR" sz="2800" b="1" dirty="0" smtClean="0">
                <a:solidFill>
                  <a:schemeClr val="accent6">
                    <a:lumMod val="50000"/>
                  </a:schemeClr>
                </a:solidFill>
                <a:cs typeface="A  Mitra_1 (MRT)" pitchFamily="2" charset="-78"/>
              </a:rPr>
              <a:t>روش کار</a:t>
            </a:r>
            <a:r>
              <a:rPr lang="fa-IR" sz="2800" dirty="0" smtClean="0">
                <a:solidFill>
                  <a:schemeClr val="accent6">
                    <a:lumMod val="50000"/>
                  </a:schemeClr>
                </a:solidFill>
                <a:cs typeface="A  Mitra_1 (MRT)" pitchFamily="2" charset="-78"/>
              </a:rPr>
              <a:t> : </a:t>
            </a:r>
            <a:r>
              <a:rPr lang="fa-IR" sz="2800" dirty="0" smtClean="0">
                <a:solidFill>
                  <a:srgbClr val="0070C0"/>
                </a:solidFill>
                <a:cs typeface="A  Mitra_1 (MRT)" pitchFamily="2" charset="-78"/>
              </a:rPr>
              <a:t>در طی يک بر رسی مقطعی ملی  تعداد 1200 زن باردار در تريمستر های مختلف بارداری از 12 استان کشور از آبان ماه تا بهمن ماه سال 1392 وارد مطالعه شدند</a:t>
            </a:r>
          </a:p>
          <a:p>
            <a:pPr algn="just" rtl="1"/>
            <a:endParaRPr lang="fa-IR" sz="2800" dirty="0" smtClean="0">
              <a:solidFill>
                <a:srgbClr val="0070C0"/>
              </a:solidFill>
              <a:cs typeface="A  Mitra_1 (MRT)" pitchFamily="2" charset="-78"/>
            </a:endParaRPr>
          </a:p>
          <a:p>
            <a:pPr algn="just" rtl="1"/>
            <a:r>
              <a:rPr lang="fa-IR" sz="2800" dirty="0" smtClean="0">
                <a:solidFill>
                  <a:schemeClr val="accent6">
                    <a:lumMod val="50000"/>
                  </a:schemeClr>
                </a:solidFill>
                <a:cs typeface="A  Mitra_1 (MRT)" pitchFamily="2" charset="-78"/>
              </a:rPr>
              <a:t> </a:t>
            </a:r>
            <a:r>
              <a:rPr lang="fa-IR" sz="2800" b="1" dirty="0" smtClean="0">
                <a:solidFill>
                  <a:schemeClr val="accent6">
                    <a:lumMod val="50000"/>
                  </a:schemeClr>
                </a:solidFill>
                <a:cs typeface="A  Mitra_1 (MRT)" pitchFamily="2" charset="-78"/>
              </a:rPr>
              <a:t>شاخص ها </a:t>
            </a:r>
            <a:r>
              <a:rPr lang="fa-IR" sz="2800" dirty="0" smtClean="0">
                <a:solidFill>
                  <a:schemeClr val="accent6">
                    <a:lumMod val="50000"/>
                  </a:schemeClr>
                </a:solidFill>
                <a:cs typeface="A  Mitra_1 (MRT)" pitchFamily="2" charset="-78"/>
              </a:rPr>
              <a:t>: </a:t>
            </a:r>
            <a:r>
              <a:rPr lang="fa-IR" sz="2800" dirty="0" smtClean="0">
                <a:solidFill>
                  <a:srgbClr val="0070C0"/>
                </a:solidFill>
                <a:cs typeface="A  Mitra_1 (MRT)" pitchFamily="2" charset="-78"/>
              </a:rPr>
              <a:t>ميانه يد ادرار </a:t>
            </a:r>
            <a:r>
              <a:rPr lang="en-US" sz="2800" dirty="0" smtClean="0">
                <a:solidFill>
                  <a:srgbClr val="0070C0"/>
                </a:solidFill>
                <a:cs typeface="A  Mitra_1 (MRT)" pitchFamily="2" charset="-78"/>
              </a:rPr>
              <a:t>T4, T3RU, FT4I, TSH, </a:t>
            </a:r>
            <a:r>
              <a:rPr lang="fa-IR" sz="2800" dirty="0" smtClean="0">
                <a:solidFill>
                  <a:srgbClr val="0070C0"/>
                </a:solidFill>
                <a:cs typeface="A  Mitra_1 (MRT)" pitchFamily="2" charset="-78"/>
              </a:rPr>
              <a:t>تيروگلوبولين و آنتی تيروئيد پراکسيداز سرم مورد اندازه گيری قرار گرفتند. </a:t>
            </a:r>
            <a:endParaRPr lang="en-US" sz="2800" dirty="0" smtClean="0">
              <a:solidFill>
                <a:srgbClr val="0070C0"/>
              </a:solidFill>
              <a:cs typeface="A  Mitra_1 (MRT)" pitchFamily="2" charset="-78"/>
            </a:endParaRPr>
          </a:p>
          <a:p>
            <a:pPr algn="just"/>
            <a:endParaRPr lang="en-US" sz="2800" dirty="0">
              <a:solidFill>
                <a:srgbClr val="0070C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Box 5"/>
          <p:cNvSpPr txBox="1">
            <a:spLocks noChangeArrowheads="1"/>
          </p:cNvSpPr>
          <p:nvPr/>
        </p:nvSpPr>
        <p:spPr bwMode="auto">
          <a:xfrm>
            <a:off x="1785938" y="3714750"/>
            <a:ext cx="6786562" cy="2862263"/>
          </a:xfrm>
          <a:prstGeom prst="rect">
            <a:avLst/>
          </a:prstGeom>
          <a:noFill/>
          <a:ln w="9525">
            <a:noFill/>
            <a:miter lim="800000"/>
            <a:headEnd/>
            <a:tailEnd/>
          </a:ln>
        </p:spPr>
        <p:txBody>
          <a:bodyPr>
            <a:spAutoFit/>
          </a:bodyPr>
          <a:lstStyle/>
          <a:p>
            <a:r>
              <a:rPr lang="en-US" sz="2800">
                <a:solidFill>
                  <a:schemeClr val="bg1"/>
                </a:solidFill>
              </a:rPr>
              <a:t>     </a:t>
            </a:r>
            <a:r>
              <a:rPr lang="en-US" sz="4000" b="1">
                <a:solidFill>
                  <a:srgbClr val="FFFF00"/>
                </a:solidFill>
              </a:rPr>
              <a:t> </a:t>
            </a:r>
            <a:r>
              <a:rPr lang="en-US" sz="3200">
                <a:solidFill>
                  <a:srgbClr val="FFFF00"/>
                </a:solidFill>
              </a:rPr>
              <a:t> </a:t>
            </a:r>
            <a:r>
              <a:rPr lang="en-US" sz="3200">
                <a:solidFill>
                  <a:schemeClr val="bg1"/>
                </a:solidFill>
              </a:rPr>
              <a:t> Preliminary Results </a:t>
            </a:r>
            <a:r>
              <a:rPr lang="en-US" sz="2800">
                <a:solidFill>
                  <a:schemeClr val="bg1"/>
                </a:solidFill>
              </a:rPr>
              <a:t>:</a:t>
            </a:r>
          </a:p>
          <a:p>
            <a:r>
              <a:rPr lang="en-US" sz="2800">
                <a:solidFill>
                  <a:schemeClr val="bg1"/>
                </a:solidFill>
              </a:rPr>
              <a:t>     </a:t>
            </a:r>
          </a:p>
          <a:p>
            <a:r>
              <a:rPr lang="en-US" sz="2800">
                <a:solidFill>
                  <a:schemeClr val="bg1"/>
                </a:solidFill>
              </a:rPr>
              <a:t> </a:t>
            </a:r>
            <a:endParaRPr lang="en-US" sz="2800">
              <a:solidFill>
                <a:srgbClr val="66FFFF"/>
              </a:solidFill>
            </a:endParaRPr>
          </a:p>
          <a:p>
            <a:endParaRPr lang="en-US" sz="2800">
              <a:solidFill>
                <a:schemeClr val="bg1"/>
              </a:solidFill>
            </a:endParaRPr>
          </a:p>
          <a:p>
            <a:endParaRPr lang="en-US" sz="2800">
              <a:solidFill>
                <a:schemeClr val="bg1"/>
              </a:solidFill>
            </a:endParaRPr>
          </a:p>
          <a:p>
            <a:r>
              <a:rPr lang="en-US" sz="2800">
                <a:solidFill>
                  <a:schemeClr val="bg1"/>
                </a:solidFill>
              </a:rPr>
              <a:t>    </a:t>
            </a:r>
          </a:p>
        </p:txBody>
      </p:sp>
      <p:graphicFrame>
        <p:nvGraphicFramePr>
          <p:cNvPr id="7" name="Table 6"/>
          <p:cNvGraphicFramePr>
            <a:graphicFrameLocks noGrp="1"/>
          </p:cNvGraphicFramePr>
          <p:nvPr/>
        </p:nvGraphicFramePr>
        <p:xfrm>
          <a:off x="609600" y="1735070"/>
          <a:ext cx="7772400" cy="4741930"/>
        </p:xfrm>
        <a:graphic>
          <a:graphicData uri="http://schemas.openxmlformats.org/drawingml/2006/table">
            <a:tbl>
              <a:tblPr firstRow="1" bandRow="1">
                <a:tableStyleId>{2D5ABB26-0587-4C30-8999-92F81FD0307C}</a:tableStyleId>
              </a:tblPr>
              <a:tblGrid>
                <a:gridCol w="1943100"/>
                <a:gridCol w="1943100"/>
                <a:gridCol w="1943100"/>
                <a:gridCol w="1943100"/>
              </a:tblGrid>
              <a:tr h="914400">
                <a:tc>
                  <a:txBody>
                    <a:bodyPr/>
                    <a:lstStyle/>
                    <a:p>
                      <a:endParaRPr lang="en-US" sz="2500" b="1" dirty="0">
                        <a:solidFill>
                          <a:srgbClr val="0070C0"/>
                        </a:solidFill>
                        <a:cs typeface="Aharoni" pitchFamily="2" charset="-79"/>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500" b="1" dirty="0" smtClean="0">
                          <a:solidFill>
                            <a:srgbClr val="0070C0"/>
                          </a:solidFill>
                        </a:rPr>
                        <a:t>میانه ید ادرار</a:t>
                      </a:r>
                      <a:endParaRPr lang="en-US" sz="2500" b="1" dirty="0" smtClean="0">
                        <a:solidFill>
                          <a:srgbClr val="0070C0"/>
                        </a:solidFill>
                        <a:cs typeface="Aharoni" pitchFamily="2" charset="-79"/>
                      </a:endParaRPr>
                    </a:p>
                    <a:p>
                      <a:pPr algn="ctr"/>
                      <a:r>
                        <a:rPr lang="en-US" sz="2500" b="1" dirty="0" smtClean="0">
                          <a:solidFill>
                            <a:srgbClr val="0070C0"/>
                          </a:solidFill>
                          <a:cs typeface="Aharoni" pitchFamily="2" charset="-79"/>
                        </a:rPr>
                        <a:t>UIE (µg /L)</a:t>
                      </a:r>
                      <a:endParaRPr lang="fa-IR" sz="2500" b="1" dirty="0" smtClean="0">
                        <a:solidFill>
                          <a:srgbClr val="0070C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500" b="1" dirty="0" smtClean="0">
                          <a:solidFill>
                            <a:srgbClr val="0070C0"/>
                          </a:solidFill>
                          <a:cs typeface="Aharoni" pitchFamily="2" charset="-79"/>
                        </a:rPr>
                        <a:t>T4 (µg/dl)</a:t>
                      </a:r>
                      <a:endParaRPr lang="en-US" sz="2500" b="1" dirty="0">
                        <a:solidFill>
                          <a:srgbClr val="0070C0"/>
                        </a:solidFill>
                        <a:cs typeface="Aharoni" pitchFamily="2" charset="-79"/>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500" b="1" dirty="0" smtClean="0">
                          <a:solidFill>
                            <a:srgbClr val="0070C0"/>
                          </a:solidFill>
                          <a:cs typeface="Aharoni" pitchFamily="2" charset="-79"/>
                        </a:rPr>
                        <a:t>TSH (</a:t>
                      </a:r>
                      <a:r>
                        <a:rPr lang="en-US" sz="2500" b="1" dirty="0" err="1" smtClean="0">
                          <a:solidFill>
                            <a:srgbClr val="0070C0"/>
                          </a:solidFill>
                          <a:cs typeface="Aharoni" pitchFamily="2" charset="-79"/>
                        </a:rPr>
                        <a:t>miU</a:t>
                      </a:r>
                      <a:r>
                        <a:rPr lang="en-US" sz="2500" b="1" dirty="0" smtClean="0">
                          <a:solidFill>
                            <a:srgbClr val="0070C0"/>
                          </a:solidFill>
                          <a:cs typeface="Aharoni" pitchFamily="2" charset="-79"/>
                        </a:rPr>
                        <a:t>/L)</a:t>
                      </a:r>
                      <a:endParaRPr lang="en-US" sz="2500" b="1" dirty="0">
                        <a:solidFill>
                          <a:srgbClr val="0070C0"/>
                        </a:solidFill>
                        <a:cs typeface="Aharoni" pitchFamily="2" charset="-79"/>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1027">
                <a:tc>
                  <a:txBody>
                    <a:bodyPr/>
                    <a:lstStyle/>
                    <a:p>
                      <a:r>
                        <a:rPr lang="en-US" sz="4000" dirty="0" smtClean="0"/>
                        <a:t>Min.</a:t>
                      </a:r>
                      <a:endParaRPr lang="en-US" sz="4000" dirty="0"/>
                    </a:p>
                  </a:txBody>
                  <a:tcPr>
                    <a:lnT w="12700" cap="flat" cmpd="sng" algn="ctr">
                      <a:solidFill>
                        <a:schemeClr val="tx1"/>
                      </a:solidFill>
                      <a:prstDash val="solid"/>
                      <a:round/>
                      <a:headEnd type="none" w="med" len="med"/>
                      <a:tailEnd type="none" w="med" len="med"/>
                    </a:lnT>
                  </a:tcPr>
                </a:tc>
                <a:tc>
                  <a:txBody>
                    <a:bodyPr/>
                    <a:lstStyle/>
                    <a:p>
                      <a:pPr algn="ctr"/>
                      <a:r>
                        <a:rPr lang="en-US" sz="4000" dirty="0" smtClean="0"/>
                        <a:t>20</a:t>
                      </a:r>
                      <a:endParaRPr lang="en-US" sz="4000" dirty="0"/>
                    </a:p>
                  </a:txBody>
                  <a:tcPr>
                    <a:lnT w="12700" cap="flat" cmpd="sng" algn="ctr">
                      <a:solidFill>
                        <a:schemeClr val="tx1"/>
                      </a:solidFill>
                      <a:prstDash val="solid"/>
                      <a:round/>
                      <a:headEnd type="none" w="med" len="med"/>
                      <a:tailEnd type="none" w="med" len="med"/>
                    </a:lnT>
                  </a:tcPr>
                </a:tc>
                <a:tc>
                  <a:txBody>
                    <a:bodyPr/>
                    <a:lstStyle/>
                    <a:p>
                      <a:pPr algn="ctr"/>
                      <a:r>
                        <a:rPr lang="en-US" sz="4000" dirty="0" smtClean="0"/>
                        <a:t>4.92</a:t>
                      </a:r>
                      <a:endParaRPr lang="en-US" sz="4000" dirty="0"/>
                    </a:p>
                  </a:txBody>
                  <a:tcPr>
                    <a:lnT w="12700" cap="flat" cmpd="sng" algn="ctr">
                      <a:solidFill>
                        <a:schemeClr val="tx1"/>
                      </a:solidFill>
                      <a:prstDash val="solid"/>
                      <a:round/>
                      <a:headEnd type="none" w="med" len="med"/>
                      <a:tailEnd type="none" w="med" len="med"/>
                    </a:lnT>
                  </a:tcPr>
                </a:tc>
                <a:tc>
                  <a:txBody>
                    <a:bodyPr/>
                    <a:lstStyle/>
                    <a:p>
                      <a:pPr algn="ctr"/>
                      <a:r>
                        <a:rPr lang="en-US" sz="4000" dirty="0" smtClean="0"/>
                        <a:t>0.01</a:t>
                      </a:r>
                      <a:endParaRPr lang="en-US" sz="4000" dirty="0"/>
                    </a:p>
                  </a:txBody>
                  <a:tcPr>
                    <a:lnT w="12700" cap="flat" cmpd="sng" algn="ctr">
                      <a:solidFill>
                        <a:schemeClr val="tx1"/>
                      </a:solidFill>
                      <a:prstDash val="solid"/>
                      <a:round/>
                      <a:headEnd type="none" w="med" len="med"/>
                      <a:tailEnd type="none" w="med" len="med"/>
                    </a:lnT>
                  </a:tcPr>
                </a:tc>
              </a:tr>
              <a:tr h="921027">
                <a:tc>
                  <a:txBody>
                    <a:bodyPr/>
                    <a:lstStyle/>
                    <a:p>
                      <a:r>
                        <a:rPr lang="en-US" sz="4000" dirty="0" smtClean="0"/>
                        <a:t>Max.</a:t>
                      </a:r>
                      <a:endParaRPr lang="en-US" sz="4000" dirty="0"/>
                    </a:p>
                  </a:txBody>
                  <a:tcPr/>
                </a:tc>
                <a:tc>
                  <a:txBody>
                    <a:bodyPr/>
                    <a:lstStyle/>
                    <a:p>
                      <a:pPr algn="ctr"/>
                      <a:r>
                        <a:rPr lang="en-US" sz="4000" dirty="0" smtClean="0"/>
                        <a:t>400</a:t>
                      </a:r>
                      <a:endParaRPr lang="en-US" sz="4000" dirty="0"/>
                    </a:p>
                  </a:txBody>
                  <a:tcPr/>
                </a:tc>
                <a:tc>
                  <a:txBody>
                    <a:bodyPr/>
                    <a:lstStyle/>
                    <a:p>
                      <a:pPr algn="ctr"/>
                      <a:r>
                        <a:rPr lang="en-US" sz="4000" dirty="0" smtClean="0"/>
                        <a:t>23.92</a:t>
                      </a:r>
                      <a:endParaRPr lang="en-US" sz="4000" dirty="0"/>
                    </a:p>
                  </a:txBody>
                  <a:tcPr/>
                </a:tc>
                <a:tc>
                  <a:txBody>
                    <a:bodyPr/>
                    <a:lstStyle/>
                    <a:p>
                      <a:pPr algn="ctr"/>
                      <a:r>
                        <a:rPr lang="en-US" sz="4000" dirty="0" smtClean="0"/>
                        <a:t>14.05</a:t>
                      </a:r>
                      <a:endParaRPr lang="en-US" sz="4000" dirty="0"/>
                    </a:p>
                  </a:txBody>
                  <a:tcPr/>
                </a:tc>
              </a:tr>
              <a:tr h="945465">
                <a:tc>
                  <a:txBody>
                    <a:bodyPr/>
                    <a:lstStyle/>
                    <a:p>
                      <a:r>
                        <a:rPr lang="en-US" sz="4000" dirty="0" smtClean="0"/>
                        <a:t>Mean </a:t>
                      </a:r>
                      <a:endParaRPr lang="en-US" sz="4000" dirty="0"/>
                    </a:p>
                  </a:txBody>
                  <a:tcPr/>
                </a:tc>
                <a:tc>
                  <a:txBody>
                    <a:bodyPr/>
                    <a:lstStyle/>
                    <a:p>
                      <a:pPr algn="ctr"/>
                      <a:r>
                        <a:rPr lang="en-US" sz="4000" dirty="0" smtClean="0"/>
                        <a:t>114</a:t>
                      </a:r>
                      <a:endParaRPr lang="en-US" sz="4000" dirty="0"/>
                    </a:p>
                  </a:txBody>
                  <a:tcPr/>
                </a:tc>
                <a:tc>
                  <a:txBody>
                    <a:bodyPr/>
                    <a:lstStyle/>
                    <a:p>
                      <a:pPr algn="ctr"/>
                      <a:r>
                        <a:rPr lang="en-US" sz="5400" dirty="0" smtClean="0"/>
                        <a:t>11.19</a:t>
                      </a:r>
                      <a:endParaRPr lang="en-US" sz="5400" b="1" dirty="0">
                        <a:solidFill>
                          <a:srgbClr val="FF0000"/>
                        </a:solidFill>
                      </a:endParaRPr>
                    </a:p>
                  </a:txBody>
                  <a:tcPr/>
                </a:tc>
                <a:tc>
                  <a:txBody>
                    <a:bodyPr/>
                    <a:lstStyle/>
                    <a:p>
                      <a:pPr algn="ctr"/>
                      <a:r>
                        <a:rPr lang="en-US" sz="5400" dirty="0" smtClean="0"/>
                        <a:t>2.20</a:t>
                      </a:r>
                      <a:endParaRPr lang="en-US" sz="5400" b="1" dirty="0">
                        <a:solidFill>
                          <a:srgbClr val="FF0000"/>
                        </a:solidFill>
                      </a:endParaRPr>
                    </a:p>
                  </a:txBody>
                  <a:tcPr/>
                </a:tc>
              </a:tr>
              <a:tr h="1040011">
                <a:tc>
                  <a:txBody>
                    <a:bodyPr/>
                    <a:lstStyle/>
                    <a:p>
                      <a:r>
                        <a:rPr lang="en-US" sz="4000" dirty="0" smtClean="0"/>
                        <a:t>Median </a:t>
                      </a:r>
                      <a:endParaRPr lang="en-US" sz="4000" dirty="0"/>
                    </a:p>
                  </a:txBody>
                  <a:tcPr>
                    <a:lnB w="12700" cap="flat" cmpd="sng" algn="ctr">
                      <a:solidFill>
                        <a:schemeClr val="tx1"/>
                      </a:solidFill>
                      <a:prstDash val="solid"/>
                      <a:round/>
                      <a:headEnd type="none" w="med" len="med"/>
                      <a:tailEnd type="none" w="med" len="med"/>
                    </a:lnB>
                  </a:tcPr>
                </a:tc>
                <a:tc>
                  <a:txBody>
                    <a:bodyPr/>
                    <a:lstStyle/>
                    <a:p>
                      <a:pPr algn="ctr"/>
                      <a:r>
                        <a:rPr lang="en-US" sz="6000" dirty="0" smtClean="0"/>
                        <a:t>98</a:t>
                      </a:r>
                      <a:endParaRPr lang="en-US" sz="6000" b="1" dirty="0">
                        <a:solidFill>
                          <a:srgbClr val="FF0000"/>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sz="4000" dirty="0" smtClean="0"/>
                        <a:t>10.88</a:t>
                      </a:r>
                      <a:endParaRPr lang="en-US" sz="4000" dirty="0"/>
                    </a:p>
                  </a:txBody>
                  <a:tcPr>
                    <a:lnB w="12700" cap="flat" cmpd="sng" algn="ctr">
                      <a:solidFill>
                        <a:schemeClr val="tx1"/>
                      </a:solidFill>
                      <a:prstDash val="solid"/>
                      <a:round/>
                      <a:headEnd type="none" w="med" len="med"/>
                      <a:tailEnd type="none" w="med" len="med"/>
                    </a:lnB>
                  </a:tcPr>
                </a:tc>
                <a:tc>
                  <a:txBody>
                    <a:bodyPr/>
                    <a:lstStyle/>
                    <a:p>
                      <a:pPr algn="ctr"/>
                      <a:r>
                        <a:rPr lang="en-US" sz="4000" dirty="0" smtClean="0"/>
                        <a:t>1.95</a:t>
                      </a:r>
                      <a:endParaRPr lang="en-US" sz="4000" dirty="0"/>
                    </a:p>
                  </a:txBody>
                  <a:tcPr>
                    <a:lnB w="12700" cap="flat" cmpd="sng" algn="ctr">
                      <a:solidFill>
                        <a:schemeClr val="tx1"/>
                      </a:solidFill>
                      <a:prstDash val="solid"/>
                      <a:round/>
                      <a:headEnd type="none" w="med" len="med"/>
                      <a:tailEnd type="none" w="med" len="med"/>
                    </a:lnB>
                  </a:tcPr>
                </a:tc>
              </a:tr>
            </a:tbl>
          </a:graphicData>
        </a:graphic>
      </p:graphicFrame>
      <p:sp>
        <p:nvSpPr>
          <p:cNvPr id="10" name="TextBox 9"/>
          <p:cNvSpPr txBox="1"/>
          <p:nvPr/>
        </p:nvSpPr>
        <p:spPr>
          <a:xfrm>
            <a:off x="2143108" y="285728"/>
            <a:ext cx="5000660" cy="1200329"/>
          </a:xfrm>
          <a:prstGeom prst="rect">
            <a:avLst/>
          </a:prstGeom>
          <a:noFill/>
        </p:spPr>
        <p:txBody>
          <a:bodyPr wrap="square" rtlCol="0">
            <a:spAutoFit/>
          </a:bodyPr>
          <a:lstStyle/>
          <a:p>
            <a:pPr algn="ctr" rtl="1"/>
            <a:r>
              <a:rPr lang="fa-IR" sz="7200" dirty="0" smtClean="0">
                <a:solidFill>
                  <a:srgbClr val="C00000"/>
                </a:solidFill>
                <a:cs typeface="A  Mitra_1 (MRT)" pitchFamily="2" charset="-78"/>
              </a:rPr>
              <a:t>نتايج کلی</a:t>
            </a:r>
            <a:r>
              <a:rPr lang="fa-IR" dirty="0" smtClean="0">
                <a:solidFill>
                  <a:srgbClr val="C00000"/>
                </a:solidFill>
                <a:cs typeface="A  Mitra_1 (MRT)" pitchFamily="2" charset="-78"/>
              </a:rPr>
              <a:t> </a:t>
            </a:r>
            <a:endParaRPr lang="en-US" dirty="0">
              <a:solidFill>
                <a:srgbClr val="C00000"/>
              </a:solidFill>
              <a:cs typeface="A  Mitra_1 (MRT)" pitchFamily="2" charset="-7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ran-map.jpg"/>
          <p:cNvPicPr>
            <a:picLocks noGrp="1" noChangeAspect="1"/>
          </p:cNvPicPr>
          <p:nvPr>
            <p:ph idx="1"/>
          </p:nvPr>
        </p:nvPicPr>
        <p:blipFill>
          <a:blip r:embed="rId2" cstate="print"/>
          <a:stretch>
            <a:fillRect/>
          </a:stretch>
        </p:blipFill>
        <p:spPr>
          <a:xfrm>
            <a:off x="0" y="0"/>
            <a:ext cx="9144000" cy="68580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18" name="Oval 17"/>
          <p:cNvSpPr/>
          <p:nvPr/>
        </p:nvSpPr>
        <p:spPr>
          <a:xfrm>
            <a:off x="2209800" y="1981200"/>
            <a:ext cx="228600" cy="228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Process 21"/>
          <p:cNvSpPr/>
          <p:nvPr/>
        </p:nvSpPr>
        <p:spPr>
          <a:xfrm>
            <a:off x="6324600" y="348868"/>
            <a:ext cx="2209800" cy="304800"/>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Nazanin" pitchFamily="2" charset="-78"/>
              </a:rPr>
              <a:t>میانه ید ادرار کمتر از 100</a:t>
            </a:r>
            <a:endParaRPr lang="en-US" dirty="0">
              <a:solidFill>
                <a:schemeClr val="tx1"/>
              </a:solidFill>
              <a:cs typeface="B Nazanin" pitchFamily="2" charset="-78"/>
            </a:endParaRPr>
          </a:p>
        </p:txBody>
      </p:sp>
      <p:sp>
        <p:nvSpPr>
          <p:cNvPr id="23" name="Flowchart: Process 22"/>
          <p:cNvSpPr/>
          <p:nvPr/>
        </p:nvSpPr>
        <p:spPr>
          <a:xfrm>
            <a:off x="6096000" y="706915"/>
            <a:ext cx="2438400" cy="304800"/>
          </a:xfrm>
          <a:prstGeom prst="flowChart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Nazanin" pitchFamily="2" charset="-78"/>
              </a:rPr>
              <a:t>میانه ید ادرار بین 100 و 150</a:t>
            </a:r>
            <a:endParaRPr lang="en-US" dirty="0">
              <a:solidFill>
                <a:schemeClr val="tx1"/>
              </a:solidFill>
              <a:cs typeface="B Nazanin" pitchFamily="2" charset="-78"/>
            </a:endParaRPr>
          </a:p>
        </p:txBody>
      </p:sp>
      <p:sp>
        <p:nvSpPr>
          <p:cNvPr id="24" name="Oval 23"/>
          <p:cNvSpPr/>
          <p:nvPr/>
        </p:nvSpPr>
        <p:spPr>
          <a:xfrm>
            <a:off x="5105400" y="5715000"/>
            <a:ext cx="228600" cy="228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438400" y="2743200"/>
            <a:ext cx="228600" cy="228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534400" y="762000"/>
            <a:ext cx="228600" cy="228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429000" y="22098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038600" y="16764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295400" y="12192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33400" y="15240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886200" y="30480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752600" y="40386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8534400" y="3810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620000" y="57150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934200" y="22860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505200" y="4648200"/>
            <a:ext cx="228600"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Autofit/>
          </a:bodyPr>
          <a:lstStyle/>
          <a:p>
            <a:pPr rtl="1">
              <a:lnSpc>
                <a:spcPct val="150000"/>
              </a:lnSpc>
            </a:pPr>
            <a:r>
              <a:rPr lang="fa-IR" sz="3500" dirty="0" smtClean="0">
                <a:solidFill>
                  <a:srgbClr val="C00000"/>
                </a:solidFill>
                <a:cs typeface="A  Mitra_1 (MRT)" pitchFamily="2" charset="-78"/>
              </a:rPr>
              <a:t>آخرین استاندارد میزان ید در نمک های خوراکی </a:t>
            </a:r>
            <a:br>
              <a:rPr lang="fa-IR" sz="3500" dirty="0" smtClean="0">
                <a:solidFill>
                  <a:srgbClr val="C00000"/>
                </a:solidFill>
                <a:cs typeface="A  Mitra_1 (MRT)" pitchFamily="2" charset="-78"/>
              </a:rPr>
            </a:br>
            <a:r>
              <a:rPr lang="fa-IR" sz="3500" dirty="0" smtClean="0">
                <a:solidFill>
                  <a:srgbClr val="C00000"/>
                </a:solidFill>
                <a:cs typeface="A  Mitra_1 (MRT)" pitchFamily="2" charset="-78"/>
              </a:rPr>
              <a:t>(ابلاغ شده معاون بهداشت وزارت 94/2/19)</a:t>
            </a:r>
            <a:endParaRPr lang="en-US" sz="3500" dirty="0">
              <a:solidFill>
                <a:srgbClr val="C00000"/>
              </a:solidFill>
              <a:cs typeface="A  Mitra_1 (MRT)" pitchFamily="2" charset="-78"/>
            </a:endParaRPr>
          </a:p>
        </p:txBody>
      </p:sp>
      <p:graphicFrame>
        <p:nvGraphicFramePr>
          <p:cNvPr id="4" name="Content Placeholder 3"/>
          <p:cNvGraphicFramePr>
            <a:graphicFrameLocks noGrp="1"/>
          </p:cNvGraphicFramePr>
          <p:nvPr>
            <p:ph idx="1"/>
          </p:nvPr>
        </p:nvGraphicFramePr>
        <p:xfrm>
          <a:off x="990600" y="2514600"/>
          <a:ext cx="7086600" cy="3200416"/>
        </p:xfrm>
        <a:graphic>
          <a:graphicData uri="http://schemas.openxmlformats.org/drawingml/2006/table">
            <a:tbl>
              <a:tblPr firstRow="1" bandRow="1">
                <a:tableStyleId>{2D5ABB26-0587-4C30-8999-92F81FD0307C}</a:tableStyleId>
              </a:tblPr>
              <a:tblGrid>
                <a:gridCol w="3543300"/>
                <a:gridCol w="3543300"/>
              </a:tblGrid>
              <a:tr h="581894">
                <a:tc>
                  <a:txBody>
                    <a:bodyPr/>
                    <a:lstStyle/>
                    <a:p>
                      <a:pPr algn="ctr" rtl="1"/>
                      <a:r>
                        <a:rPr lang="fa-IR" sz="2500" dirty="0" smtClean="0">
                          <a:cs typeface="A  Mitra_1 (MRT)" pitchFamily="2" charset="-78"/>
                        </a:rPr>
                        <a:t>میزان گاما</a:t>
                      </a:r>
                      <a:r>
                        <a:rPr lang="fa-IR" sz="2500" baseline="0" dirty="0" smtClean="0">
                          <a:cs typeface="A  Mitra_1 (MRT)" pitchFamily="2" charset="-78"/>
                        </a:rPr>
                        <a:t> ید موجود در نمک</a:t>
                      </a:r>
                      <a:endParaRPr lang="en-US" sz="2500" dirty="0">
                        <a:cs typeface="A  Mitra_1 (MRT)" pitchFamily="2" charset="-7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2500" dirty="0" smtClean="0">
                          <a:cs typeface="A  Mitra_1 (MRT)" pitchFamily="2" charset="-78"/>
                        </a:rPr>
                        <a:t>وضعیت نمک</a:t>
                      </a:r>
                      <a:endParaRPr lang="en-US" sz="2500" dirty="0">
                        <a:cs typeface="A  Mitra_1 (MRT)" pitchFamily="2" charset="-7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8372">
                <a:tc>
                  <a:txBody>
                    <a:bodyPr/>
                    <a:lstStyle/>
                    <a:p>
                      <a:pPr algn="ctr" rtl="1">
                        <a:lnSpc>
                          <a:spcPct val="200000"/>
                        </a:lnSpc>
                      </a:pPr>
                      <a:r>
                        <a:rPr lang="fa-IR" dirty="0" smtClean="0">
                          <a:solidFill>
                            <a:schemeClr val="accent3">
                              <a:lumMod val="50000"/>
                            </a:schemeClr>
                          </a:solidFill>
                          <a:cs typeface="A  Mitra_1 (MRT)" pitchFamily="2" charset="-78"/>
                        </a:rPr>
                        <a:t>10 ± 40 گاما</a:t>
                      </a:r>
                      <a:endParaRPr lang="en-US" dirty="0">
                        <a:solidFill>
                          <a:schemeClr val="accent3">
                            <a:lumMod val="50000"/>
                          </a:schemeClr>
                        </a:solidFill>
                        <a:cs typeface="A  Mitra_1 (MRT)" pitchFamily="2" charset="-78"/>
                      </a:endParaRPr>
                    </a:p>
                  </a:txBody>
                  <a:tcPr>
                    <a:lnT w="12700" cap="flat" cmpd="sng" algn="ctr">
                      <a:solidFill>
                        <a:schemeClr val="tx1"/>
                      </a:solidFill>
                      <a:prstDash val="solid"/>
                      <a:round/>
                      <a:headEnd type="none" w="med" len="med"/>
                      <a:tailEnd type="none" w="med" len="med"/>
                    </a:lnT>
                  </a:tcPr>
                </a:tc>
                <a:tc>
                  <a:txBody>
                    <a:bodyPr/>
                    <a:lstStyle/>
                    <a:p>
                      <a:pPr algn="ctr" rtl="1">
                        <a:lnSpc>
                          <a:spcPct val="200000"/>
                        </a:lnSpc>
                      </a:pPr>
                      <a:r>
                        <a:rPr lang="fa-IR" dirty="0" smtClean="0">
                          <a:solidFill>
                            <a:schemeClr val="accent3">
                              <a:lumMod val="50000"/>
                            </a:schemeClr>
                          </a:solidFill>
                          <a:cs typeface="A  Mitra_1 (MRT)" pitchFamily="2" charset="-78"/>
                        </a:rPr>
                        <a:t>خوب</a:t>
                      </a:r>
                      <a:endParaRPr lang="en-US" dirty="0">
                        <a:solidFill>
                          <a:schemeClr val="accent3">
                            <a:lumMod val="50000"/>
                          </a:schemeClr>
                        </a:solidFill>
                        <a:cs typeface="A  Mitra_1 (MRT)" pitchFamily="2" charset="-78"/>
                      </a:endParaRPr>
                    </a:p>
                  </a:txBody>
                  <a:tcPr>
                    <a:lnT w="12700" cap="flat" cmpd="sng" algn="ctr">
                      <a:solidFill>
                        <a:schemeClr val="tx1"/>
                      </a:solidFill>
                      <a:prstDash val="solid"/>
                      <a:round/>
                      <a:headEnd type="none" w="med" len="med"/>
                      <a:tailEnd type="none" w="med" len="med"/>
                    </a:lnT>
                  </a:tcPr>
                </a:tc>
              </a:tr>
              <a:tr h="703904">
                <a:tc>
                  <a:txBody>
                    <a:bodyPr/>
                    <a:lstStyle/>
                    <a:p>
                      <a:pPr algn="ctr" rtl="1">
                        <a:lnSpc>
                          <a:spcPct val="200000"/>
                        </a:lnSpc>
                      </a:pPr>
                      <a:r>
                        <a:rPr lang="fa-IR" dirty="0" smtClean="0">
                          <a:solidFill>
                            <a:srgbClr val="548123"/>
                          </a:solidFill>
                          <a:cs typeface="A  Mitra_1 (MRT)" pitchFamily="2" charset="-78"/>
                        </a:rPr>
                        <a:t>60 – 51</a:t>
                      </a:r>
                      <a:endParaRPr lang="en-US" dirty="0">
                        <a:solidFill>
                          <a:srgbClr val="548123"/>
                        </a:solidFill>
                        <a:cs typeface="A  Mitra_1 (MRT)" pitchFamily="2" charset="-78"/>
                      </a:endParaRPr>
                    </a:p>
                  </a:txBody>
                  <a:tcPr/>
                </a:tc>
                <a:tc>
                  <a:txBody>
                    <a:bodyPr/>
                    <a:lstStyle/>
                    <a:p>
                      <a:pPr algn="ctr" rtl="1">
                        <a:lnSpc>
                          <a:spcPct val="200000"/>
                        </a:lnSpc>
                      </a:pPr>
                      <a:r>
                        <a:rPr lang="fa-IR" dirty="0" smtClean="0">
                          <a:solidFill>
                            <a:srgbClr val="548123"/>
                          </a:solidFill>
                          <a:cs typeface="A  Mitra_1 (MRT)" pitchFamily="2" charset="-78"/>
                        </a:rPr>
                        <a:t>در حد قابل قبول</a:t>
                      </a:r>
                      <a:endParaRPr lang="en-US" dirty="0">
                        <a:solidFill>
                          <a:srgbClr val="548123"/>
                        </a:solidFill>
                        <a:cs typeface="A  Mitra_1 (MRT)" pitchFamily="2" charset="-78"/>
                      </a:endParaRPr>
                    </a:p>
                  </a:txBody>
                  <a:tcPr/>
                </a:tc>
              </a:tr>
              <a:tr h="1126246">
                <a:tc>
                  <a:txBody>
                    <a:bodyPr/>
                    <a:lstStyle/>
                    <a:p>
                      <a:pPr algn="ctr" rtl="1">
                        <a:lnSpc>
                          <a:spcPct val="150000"/>
                        </a:lnSpc>
                      </a:pPr>
                      <a:r>
                        <a:rPr lang="fa-IR" dirty="0" smtClean="0">
                          <a:solidFill>
                            <a:srgbClr val="FF0000"/>
                          </a:solidFill>
                          <a:cs typeface="A  Mitra_1 (MRT)" pitchFamily="2" charset="-78"/>
                        </a:rPr>
                        <a:t>کمتر از 30</a:t>
                      </a:r>
                    </a:p>
                    <a:p>
                      <a:pPr algn="ctr" rtl="1">
                        <a:lnSpc>
                          <a:spcPct val="150000"/>
                        </a:lnSpc>
                      </a:pPr>
                      <a:r>
                        <a:rPr lang="fa-IR" dirty="0" smtClean="0">
                          <a:solidFill>
                            <a:srgbClr val="FF0000"/>
                          </a:solidFill>
                          <a:cs typeface="A  Mitra_1 (MRT)" pitchFamily="2" charset="-78"/>
                        </a:rPr>
                        <a:t>بیشتر از 60</a:t>
                      </a:r>
                      <a:endParaRPr lang="en-US" dirty="0">
                        <a:solidFill>
                          <a:srgbClr val="FF0000"/>
                        </a:solidFill>
                        <a:cs typeface="A  Mitra_1 (MRT)" pitchFamily="2" charset="-78"/>
                      </a:endParaRPr>
                    </a:p>
                  </a:txBody>
                  <a:tcPr>
                    <a:lnB w="12700" cap="flat" cmpd="sng" algn="ctr">
                      <a:solidFill>
                        <a:schemeClr val="tx1"/>
                      </a:solidFill>
                      <a:prstDash val="solid"/>
                      <a:round/>
                      <a:headEnd type="none" w="med" len="med"/>
                      <a:tailEnd type="none" w="med" len="med"/>
                    </a:lnB>
                  </a:tcPr>
                </a:tc>
                <a:tc>
                  <a:txBody>
                    <a:bodyPr/>
                    <a:lstStyle/>
                    <a:p>
                      <a:pPr algn="ctr" rtl="1">
                        <a:lnSpc>
                          <a:spcPct val="150000"/>
                        </a:lnSpc>
                      </a:pPr>
                      <a:r>
                        <a:rPr lang="fa-IR" dirty="0" smtClean="0">
                          <a:solidFill>
                            <a:srgbClr val="FF0000"/>
                          </a:solidFill>
                          <a:cs typeface="A  Mitra_1 (MRT)" pitchFamily="2" charset="-78"/>
                        </a:rPr>
                        <a:t>غیرقابل قبول</a:t>
                      </a:r>
                      <a:endParaRPr lang="en-US" dirty="0">
                        <a:solidFill>
                          <a:srgbClr val="FF0000"/>
                        </a:solidFill>
                        <a:cs typeface="A  Mitra_1 (MRT)" pitchFamily="2" charset="-78"/>
                      </a:endParaRPr>
                    </a:p>
                  </a:txBody>
                  <a:tcPr>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214290"/>
            <a:ext cx="8858280" cy="1643074"/>
          </a:xfrm>
        </p:spPr>
        <p:txBody>
          <a:bodyPr>
            <a:normAutofit fontScale="90000"/>
          </a:bodyPr>
          <a:lstStyle/>
          <a:p>
            <a:pPr>
              <a:lnSpc>
                <a:spcPct val="150000"/>
              </a:lnSpc>
            </a:pPr>
            <a:r>
              <a:rPr lang="en-US" sz="4000" b="1" dirty="0" smtClean="0">
                <a:solidFill>
                  <a:srgbClr val="C00000"/>
                </a:solidFill>
                <a:cs typeface="Aharoni" pitchFamily="2" charset="-79"/>
              </a:rPr>
              <a:t>Iodine Supplementation</a:t>
            </a:r>
            <a:br>
              <a:rPr lang="en-US" sz="4000" b="1" dirty="0" smtClean="0">
                <a:solidFill>
                  <a:srgbClr val="C00000"/>
                </a:solidFill>
                <a:cs typeface="Aharoni" pitchFamily="2" charset="-79"/>
              </a:rPr>
            </a:br>
            <a:r>
              <a:rPr lang="en-US" sz="4000" b="1" dirty="0" smtClean="0">
                <a:solidFill>
                  <a:srgbClr val="C00000"/>
                </a:solidFill>
                <a:cs typeface="Aharoni" pitchFamily="2" charset="-79"/>
              </a:rPr>
              <a:t>in Pregnancy</a:t>
            </a:r>
            <a:endParaRPr lang="en-US" sz="4000" b="1" dirty="0">
              <a:solidFill>
                <a:srgbClr val="C00000"/>
              </a:solidFill>
              <a:cs typeface="Aharoni" pitchFamily="2" charset="-79"/>
            </a:endParaRPr>
          </a:p>
        </p:txBody>
      </p:sp>
      <p:sp>
        <p:nvSpPr>
          <p:cNvPr id="3" name="Subtitle 2"/>
          <p:cNvSpPr>
            <a:spLocks noGrp="1"/>
          </p:cNvSpPr>
          <p:nvPr>
            <p:ph type="subTitle" idx="1"/>
          </p:nvPr>
        </p:nvSpPr>
        <p:spPr>
          <a:xfrm>
            <a:off x="357158" y="2285992"/>
            <a:ext cx="8215370" cy="3857652"/>
          </a:xfrm>
        </p:spPr>
        <p:txBody>
          <a:bodyPr>
            <a:noAutofit/>
          </a:bodyPr>
          <a:lstStyle/>
          <a:p>
            <a:pPr marL="1428750" lvl="2" indent="-514350" algn="just">
              <a:lnSpc>
                <a:spcPct val="150000"/>
              </a:lnSpc>
            </a:pPr>
            <a:r>
              <a:rPr lang="en-US" sz="3000" b="1" dirty="0" smtClean="0">
                <a:solidFill>
                  <a:srgbClr val="FF0000"/>
                </a:solidFill>
              </a:rPr>
              <a:t>First trimester:</a:t>
            </a:r>
          </a:p>
          <a:p>
            <a:pPr marL="1885950" lvl="3" indent="-514350" algn="just">
              <a:lnSpc>
                <a:spcPct val="150000"/>
              </a:lnSpc>
            </a:pPr>
            <a:r>
              <a:rPr lang="en-US" sz="2600" b="1" dirty="0" smtClean="0">
                <a:solidFill>
                  <a:srgbClr val="FF0000"/>
                </a:solidFill>
              </a:rPr>
              <a:t>Folic Acid + Iodine 150 </a:t>
            </a:r>
            <a:r>
              <a:rPr lang="el-GR" sz="2600" b="1" dirty="0" smtClean="0">
                <a:solidFill>
                  <a:srgbClr val="FF0000"/>
                </a:solidFill>
              </a:rPr>
              <a:t>μ</a:t>
            </a:r>
            <a:r>
              <a:rPr lang="en-US" sz="2600" b="1" dirty="0" smtClean="0">
                <a:solidFill>
                  <a:srgbClr val="FF0000"/>
                </a:solidFill>
              </a:rPr>
              <a:t>g</a:t>
            </a:r>
          </a:p>
          <a:p>
            <a:pPr marL="1885950" lvl="3" indent="-514350" algn="just">
              <a:lnSpc>
                <a:spcPct val="150000"/>
              </a:lnSpc>
            </a:pPr>
            <a:endParaRPr lang="en-US" sz="2600" b="1" dirty="0" smtClean="0">
              <a:solidFill>
                <a:schemeClr val="tx2"/>
              </a:solidFill>
            </a:endParaRPr>
          </a:p>
          <a:p>
            <a:pPr marL="1428750" lvl="2" indent="-514350" algn="just">
              <a:lnSpc>
                <a:spcPct val="150000"/>
              </a:lnSpc>
            </a:pPr>
            <a:r>
              <a:rPr lang="en-US" sz="3000" b="1" dirty="0" smtClean="0">
                <a:solidFill>
                  <a:srgbClr val="00B050"/>
                </a:solidFill>
              </a:rPr>
              <a:t>Second and third trimesters:</a:t>
            </a:r>
            <a:endParaRPr lang="en-US" sz="3000" dirty="0" smtClean="0">
              <a:solidFill>
                <a:srgbClr val="00B050"/>
              </a:solidFill>
            </a:endParaRPr>
          </a:p>
          <a:p>
            <a:pPr marL="1885950" lvl="3" indent="-514350" algn="just">
              <a:lnSpc>
                <a:spcPct val="150000"/>
              </a:lnSpc>
            </a:pPr>
            <a:r>
              <a:rPr lang="en-US" sz="2600" b="1" dirty="0" smtClean="0">
                <a:solidFill>
                  <a:srgbClr val="00B050"/>
                </a:solidFill>
              </a:rPr>
              <a:t>Multivitamins + Iodine 150 </a:t>
            </a:r>
            <a:r>
              <a:rPr lang="el-GR" sz="3200" b="1" dirty="0" smtClean="0">
                <a:solidFill>
                  <a:srgbClr val="00B050"/>
                </a:solidFill>
              </a:rPr>
              <a:t>μ</a:t>
            </a:r>
            <a:r>
              <a:rPr lang="en-US" sz="3200" b="1" dirty="0" smtClean="0">
                <a:solidFill>
                  <a:srgbClr val="00B050"/>
                </a:solidFill>
              </a:rPr>
              <a:t>g</a:t>
            </a:r>
            <a:endParaRPr lang="en-US" sz="3000" b="1" dirty="0">
              <a:solidFill>
                <a:srgbClr val="00B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468313" y="214290"/>
            <a:ext cx="8280400" cy="6097608"/>
          </a:xfrm>
          <a:prstGeom prst="rect">
            <a:avLst/>
          </a:prstGeom>
          <a:noFill/>
          <a:ln w="9525">
            <a:noFill/>
            <a:miter lim="800000"/>
            <a:headEnd/>
            <a:tailEnd/>
          </a:ln>
          <a:effectLst/>
        </p:spPr>
        <p:txBody>
          <a:bodyPr/>
          <a:lstStyle/>
          <a:p>
            <a:pPr marL="342900" indent="-342900" algn="ctr" rtl="1">
              <a:lnSpc>
                <a:spcPct val="150000"/>
              </a:lnSpc>
              <a:spcBef>
                <a:spcPct val="20000"/>
              </a:spcBef>
            </a:pPr>
            <a:endParaRPr lang="fa-IR" altLang="zh-TW" sz="3200" b="1" dirty="0" smtClean="0">
              <a:solidFill>
                <a:srgbClr val="C00000"/>
              </a:solidFill>
              <a:latin typeface="Albertus Extra Bold" pitchFamily="34" charset="0"/>
              <a:cs typeface="A  Mitra_1 (MRT)" pitchFamily="2" charset="-78"/>
            </a:endParaRPr>
          </a:p>
          <a:p>
            <a:pPr marL="342900" indent="-342900" algn="ctr" rtl="1">
              <a:lnSpc>
                <a:spcPct val="150000"/>
              </a:lnSpc>
              <a:spcBef>
                <a:spcPct val="20000"/>
              </a:spcBef>
            </a:pPr>
            <a:r>
              <a:rPr lang="fa-IR" altLang="zh-TW" sz="4500" b="1" dirty="0" smtClean="0">
                <a:solidFill>
                  <a:srgbClr val="C00000"/>
                </a:solidFill>
                <a:latin typeface="Albertus Extra Bold" pitchFamily="34" charset="0"/>
                <a:cs typeface="A  Mitra_1 (MRT)" pitchFamily="2" charset="-78"/>
              </a:rPr>
              <a:t>اهمیت پیشگیری و درمان بیماری های تیروئید در ایران</a:t>
            </a:r>
            <a:endParaRPr lang="en-US" altLang="zh-TW" sz="4500" b="1" dirty="0">
              <a:solidFill>
                <a:srgbClr val="C00000"/>
              </a:solidFill>
              <a:latin typeface="Albertus Extra Bold" pitchFamily="34" charset="0"/>
              <a:cs typeface="A  Mitra_1 (MRT)" pitchFamily="2" charset="-78"/>
            </a:endParaRPr>
          </a:p>
          <a:p>
            <a:pPr marL="342900" indent="-342900" algn="ctr">
              <a:lnSpc>
                <a:spcPct val="90000"/>
              </a:lnSpc>
              <a:spcBef>
                <a:spcPct val="20000"/>
              </a:spcBef>
            </a:pPr>
            <a:endParaRPr lang="fa-IR" altLang="zh-TW" sz="2000" b="1" dirty="0" smtClean="0">
              <a:latin typeface="Albertus Extra Bold" pitchFamily="34" charset="0"/>
            </a:endParaRPr>
          </a:p>
          <a:p>
            <a:pPr marL="342900" indent="-342900" algn="ctr">
              <a:lnSpc>
                <a:spcPct val="90000"/>
              </a:lnSpc>
              <a:spcBef>
                <a:spcPct val="20000"/>
              </a:spcBef>
            </a:pPr>
            <a:endParaRPr lang="en-US" altLang="zh-TW" sz="3500" b="1" dirty="0">
              <a:latin typeface="Albertus Extra Bold" pitchFamily="34" charset="0"/>
            </a:endParaRPr>
          </a:p>
          <a:p>
            <a:pPr marL="342900" indent="-342900" algn="ctr" rtl="1">
              <a:lnSpc>
                <a:spcPct val="200000"/>
              </a:lnSpc>
              <a:spcBef>
                <a:spcPct val="20000"/>
              </a:spcBef>
            </a:pPr>
            <a:r>
              <a:rPr lang="fa-IR" sz="2300" b="1" dirty="0" smtClean="0">
                <a:solidFill>
                  <a:srgbClr val="0070C0"/>
                </a:solidFill>
                <a:cs typeface="A  Mitra_1 (MRT)" pitchFamily="2" charset="-78"/>
              </a:rPr>
              <a:t>پژوهشکده علوم غدد درون ریز و متابولیسم، دانشگاه علوم پزشکی شهید بهشتی</a:t>
            </a:r>
          </a:p>
          <a:p>
            <a:pPr marL="342900" indent="-342900" algn="ctr" rtl="1">
              <a:lnSpc>
                <a:spcPct val="200000"/>
              </a:lnSpc>
              <a:spcBef>
                <a:spcPct val="20000"/>
              </a:spcBef>
            </a:pPr>
            <a:r>
              <a:rPr lang="fa-IR" sz="2300" b="1" dirty="0" smtClean="0">
                <a:solidFill>
                  <a:srgbClr val="0070C0"/>
                </a:solidFill>
                <a:cs typeface="A  Mitra_1 (MRT)" pitchFamily="2" charset="-78"/>
              </a:rPr>
              <a:t>روز تیروئید – 31 اردیبهشت 1394</a:t>
            </a:r>
            <a:endParaRPr lang="en-US" sz="2300" b="1" dirty="0">
              <a:solidFill>
                <a:srgbClr val="0070C0"/>
              </a:solidFill>
              <a:cs typeface="A  Mitra_1 (MRT)" pitchFamily="2" charset="-78"/>
            </a:endParaRPr>
          </a:p>
          <a:p>
            <a:pPr marL="342900" indent="-342900" algn="ctr">
              <a:lnSpc>
                <a:spcPct val="90000"/>
              </a:lnSpc>
              <a:spcBef>
                <a:spcPct val="20000"/>
              </a:spcBef>
            </a:pPr>
            <a:endParaRPr lang="en-US" sz="1900" b="1" dirty="0">
              <a:solidFill>
                <a:srgbClr val="08376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57375" y="142875"/>
            <a:ext cx="4791075" cy="3143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Rectangle 2"/>
          <p:cNvSpPr/>
          <p:nvPr/>
        </p:nvSpPr>
        <p:spPr>
          <a:xfrm>
            <a:off x="1857375" y="3286125"/>
            <a:ext cx="4791075" cy="3143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1988" name="Chart 4"/>
          <p:cNvPicPr>
            <a:picLocks noChangeArrowheads="1"/>
          </p:cNvPicPr>
          <p:nvPr/>
        </p:nvPicPr>
        <p:blipFill>
          <a:blip r:embed="rId2" cstate="print"/>
          <a:srcRect l="-5717" t="-10020" r="-11983" b="-10188"/>
          <a:stretch>
            <a:fillRect/>
          </a:stretch>
        </p:blipFill>
        <p:spPr bwMode="auto">
          <a:xfrm>
            <a:off x="2143125" y="4071938"/>
            <a:ext cx="4302125" cy="2286000"/>
          </a:xfrm>
          <a:prstGeom prst="rect">
            <a:avLst/>
          </a:prstGeom>
          <a:noFill/>
          <a:ln w="9525">
            <a:noFill/>
            <a:miter lim="800000"/>
            <a:headEnd/>
            <a:tailEnd/>
          </a:ln>
        </p:spPr>
      </p:pic>
      <p:sp>
        <p:nvSpPr>
          <p:cNvPr id="41989" name="TextBox 3"/>
          <p:cNvSpPr txBox="1">
            <a:spLocks noChangeArrowheads="1"/>
          </p:cNvSpPr>
          <p:nvPr/>
        </p:nvSpPr>
        <p:spPr bwMode="auto">
          <a:xfrm>
            <a:off x="2571750" y="3714750"/>
            <a:ext cx="3186113" cy="260350"/>
          </a:xfrm>
          <a:prstGeom prst="rect">
            <a:avLst/>
          </a:prstGeom>
          <a:noFill/>
          <a:ln w="9525">
            <a:noFill/>
            <a:miter lim="800000"/>
            <a:headEnd/>
            <a:tailEnd/>
          </a:ln>
        </p:spPr>
        <p:txBody>
          <a:bodyPr wrap="none">
            <a:spAutoFit/>
          </a:bodyPr>
          <a:lstStyle/>
          <a:p>
            <a:r>
              <a:rPr lang="en-US" sz="1100">
                <a:solidFill>
                  <a:srgbClr val="002060"/>
                </a:solidFill>
                <a:latin typeface="Times New Roman" pitchFamily="18" charset="0"/>
                <a:cs typeface="Times New Roman" pitchFamily="18" charset="0"/>
              </a:rPr>
              <a:t>Total goiter rate in 4 national surveys in the I.R. Iran </a:t>
            </a:r>
          </a:p>
        </p:txBody>
      </p:sp>
      <p:graphicFrame>
        <p:nvGraphicFramePr>
          <p:cNvPr id="5" name="Chart 4"/>
          <p:cNvGraphicFramePr>
            <a:graphicFrameLocks/>
          </p:cNvGraphicFramePr>
          <p:nvPr/>
        </p:nvGraphicFramePr>
        <p:xfrm>
          <a:off x="2357422" y="571480"/>
          <a:ext cx="4857784"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3"/>
          <p:cNvSpPr txBox="1"/>
          <p:nvPr/>
        </p:nvSpPr>
        <p:spPr>
          <a:xfrm>
            <a:off x="2500313" y="285750"/>
            <a:ext cx="4005262" cy="246063"/>
          </a:xfrm>
          <a:prstGeom prst="rect">
            <a:avLst/>
          </a:prstGeom>
          <a:noFill/>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auto">
              <a:spcBef>
                <a:spcPts val="0"/>
              </a:spcBef>
              <a:spcAft>
                <a:spcPts val="0"/>
              </a:spcAft>
              <a:defRPr/>
            </a:pPr>
            <a:r>
              <a:rPr lang="en-US" sz="1000" dirty="0">
                <a:solidFill>
                  <a:srgbClr val="002060"/>
                </a:solidFill>
                <a:latin typeface="Times New Roman" pitchFamily="18" charset="0"/>
                <a:cs typeface="Times New Roman" pitchFamily="18" charset="0"/>
              </a:rPr>
              <a:t>Median urinary iodine excretion in 4  national surveys  in the </a:t>
            </a:r>
            <a:r>
              <a:rPr lang="en-US" sz="1000" dirty="0" err="1">
                <a:solidFill>
                  <a:srgbClr val="002060"/>
                </a:solidFill>
                <a:latin typeface="Times New Roman" pitchFamily="18" charset="0"/>
                <a:cs typeface="Times New Roman" pitchFamily="18" charset="0"/>
              </a:rPr>
              <a:t>I.R.Iran</a:t>
            </a:r>
            <a:endParaRPr lang="en-US" sz="1000" dirty="0">
              <a:solidFill>
                <a:srgbClr val="002060"/>
              </a:solidFill>
              <a:latin typeface="Times New Roman" pitchFamily="18" charset="0"/>
              <a:cs typeface="Times New Roman" pitchFamily="18" charset="0"/>
            </a:endParaRPr>
          </a:p>
        </p:txBody>
      </p:sp>
      <p:sp>
        <p:nvSpPr>
          <p:cNvPr id="41992" name="TextBox 7"/>
          <p:cNvSpPr txBox="1">
            <a:spLocks noChangeArrowheads="1"/>
          </p:cNvSpPr>
          <p:nvPr/>
        </p:nvSpPr>
        <p:spPr bwMode="auto">
          <a:xfrm>
            <a:off x="1987550" y="6478588"/>
            <a:ext cx="3013075" cy="307975"/>
          </a:xfrm>
          <a:prstGeom prst="rect">
            <a:avLst/>
          </a:prstGeom>
          <a:noFill/>
          <a:ln w="9525">
            <a:noFill/>
            <a:miter lim="800000"/>
            <a:headEnd/>
            <a:tailEnd/>
          </a:ln>
        </p:spPr>
        <p:txBody>
          <a:bodyPr wrap="none">
            <a:spAutoFit/>
          </a:bodyPr>
          <a:lstStyle/>
          <a:p>
            <a:r>
              <a:rPr lang="en-US" sz="1400">
                <a:solidFill>
                  <a:schemeClr val="bg1"/>
                </a:solidFill>
                <a:latin typeface="Times New Roman" pitchFamily="18" charset="0"/>
                <a:cs typeface="Times New Roman" pitchFamily="18" charset="0"/>
              </a:rPr>
              <a:t>Azizi F. Thyroid International 2009;4:1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1693" name="Group 77"/>
          <p:cNvGraphicFramePr>
            <a:graphicFrameLocks noGrp="1"/>
          </p:cNvGraphicFramePr>
          <p:nvPr/>
        </p:nvGraphicFramePr>
        <p:xfrm>
          <a:off x="900113" y="1034114"/>
          <a:ext cx="7453312" cy="5038092"/>
        </p:xfrm>
        <a:graphic>
          <a:graphicData uri="http://schemas.openxmlformats.org/drawingml/2006/table">
            <a:tbl>
              <a:tblPr/>
              <a:tblGrid>
                <a:gridCol w="4640450"/>
                <a:gridCol w="1406431"/>
                <a:gridCol w="1406431"/>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cs typeface="Times New Roman" pitchFamily="18" charset="0"/>
                        </a:rPr>
                        <a:t>Indicator</a:t>
                      </a:r>
                    </a:p>
                  </a:txBody>
                  <a:tcPr horzOverflow="overflow">
                    <a:lnL cap="flat">
                      <a:noFill/>
                    </a:lnL>
                    <a:lnR>
                      <a:noFill/>
                    </a:lnR>
                    <a:lnT cap="flat">
                      <a:noFill/>
                    </a:lnT>
                    <a:lnB w="28575"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Optimum</a:t>
                      </a:r>
                    </a:p>
                  </a:txBody>
                  <a:tcPr anchor="ctr" horzOverflow="overflow">
                    <a:lnL>
                      <a:noFill/>
                    </a:lnL>
                    <a:lnR cap="flat">
                      <a:noFill/>
                    </a:lnR>
                    <a:lnT cap="flat">
                      <a:noFill/>
                    </a:lnT>
                    <a:lnB w="28575"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cs typeface="Times New Roman" pitchFamily="18" charset="0"/>
                        </a:rPr>
                        <a:t>Result</a:t>
                      </a:r>
                      <a:endParaRPr kumimoji="0" lang="en-US" sz="2000" b="0" i="0" u="sng"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a:noFill/>
                    </a:lnL>
                    <a:lnR cap="flat">
                      <a:noFill/>
                    </a:lnR>
                    <a:lnT cap="flat">
                      <a:noFill/>
                    </a:lnT>
                    <a:lnB w="28575" cap="flat" cmpd="sng" algn="ctr">
                      <a:solidFill>
                        <a:srgbClr val="FF3300"/>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1.   Salt iodization</a:t>
                      </a:r>
                      <a:r>
                        <a:rPr kumimoji="0" lang="en-US" sz="2000" b="0" i="0" u="none" strike="noStrike" cap="none" normalizeH="0" baseline="0" dirty="0" smtClean="0">
                          <a:ln>
                            <a:noFill/>
                          </a:ln>
                          <a:solidFill>
                            <a:srgbClr val="C00000"/>
                          </a:solidFill>
                          <a:effectLst/>
                          <a:latin typeface="Times New Roman" pitchFamily="18" charset="0"/>
                          <a:cs typeface="Times New Roman" pitchFamily="18" charset="0"/>
                        </a:rPr>
                        <a:t> </a:t>
                      </a:r>
                    </a:p>
                  </a:txBody>
                  <a:tcPr anchor="ctr" horzOverflow="overflow">
                    <a:lnL cap="flat">
                      <a:noFill/>
                    </a:lnL>
                    <a:lnR>
                      <a:noFill/>
                    </a:lnR>
                    <a:lnT w="28575" cap="flat" cmpd="sng" algn="ctr">
                      <a:solidFill>
                        <a:srgbClr val="FF33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a:noFill/>
                    </a:lnL>
                    <a:lnR cap="flat">
                      <a:noFill/>
                    </a:lnR>
                    <a:lnT w="28575" cap="flat" cmpd="sng" algn="ctr">
                      <a:solidFill>
                        <a:srgbClr val="FF33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a:noFill/>
                    </a:lnL>
                    <a:lnR cap="flat">
                      <a:noFill/>
                    </a:lnR>
                    <a:lnT w="28575" cap="flat" cmpd="sng" algn="ctr">
                      <a:solidFill>
                        <a:srgbClr val="FF3300"/>
                      </a:solidFill>
                      <a:prstDash val="solid"/>
                      <a:round/>
                      <a:headEnd type="none" w="med" len="med"/>
                      <a:tailEnd type="none" w="med" len="med"/>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Proportion of households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consuming</a:t>
                      </a: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effectively iodized salt</a:t>
                      </a: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&gt;90%</a:t>
                      </a:r>
                    </a:p>
                  </a:txBody>
                  <a:tcPr anchor="ctr" horzOverflow="overflow">
                    <a:lnL>
                      <a:noFill/>
                    </a:lnL>
                    <a:lnR cap="flat">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&gt;98%</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anchor="ct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2.   Goiter rate</a:t>
                      </a:r>
                      <a:endParaRPr kumimoji="0" lang="en-US" sz="2000" b="0" i="0" u="none" strike="noStrike" cap="none" normalizeH="0" baseline="0" dirty="0" smtClean="0">
                        <a:ln>
                          <a:noFill/>
                        </a:ln>
                        <a:solidFill>
                          <a:srgbClr val="C00000"/>
                        </a:solidFill>
                        <a:effectLst/>
                        <a:latin typeface="Times New Roman" pitchFamily="18" charset="0"/>
                        <a:cs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&lt;6%</a:t>
                      </a:r>
                    </a:p>
                  </a:txBody>
                  <a:tcPr anchor="ctr" horzOverflow="overflow">
                    <a:lnL>
                      <a:noFill/>
                    </a:lnL>
                    <a:lnR cap="flat">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5.4%</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a:noFill/>
                    </a:lnL>
                    <a:lnR cap="flat">
                      <a:noFill/>
                    </a:lnR>
                    <a:lnT>
                      <a:noFill/>
                    </a:lnT>
                    <a:lnB>
                      <a:noFill/>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3.   Urinary iodine</a:t>
                      </a:r>
                      <a:r>
                        <a:rPr kumimoji="0" lang="en-US" sz="2000" b="0" i="0" u="none" strike="noStrike" cap="none" normalizeH="0" baseline="0" dirty="0" smtClean="0">
                          <a:ln>
                            <a:noFill/>
                          </a:ln>
                          <a:solidFill>
                            <a:srgbClr val="C00000"/>
                          </a:solidFill>
                          <a:effectLst/>
                          <a:latin typeface="Times New Roman" pitchFamily="18" charset="0"/>
                          <a:cs typeface="Times New Roman" pitchFamily="18"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a:noFill/>
                    </a:lnL>
                    <a:lnR cap="flat">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a:noFill/>
                    </a:lnL>
                    <a:lnR cap="flat">
                      <a:noFill/>
                    </a:lnR>
                    <a:lnT>
                      <a:noFill/>
                    </a:lnT>
                    <a:lnB>
                      <a:noFill/>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Median (n=3600)</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≥100</a:t>
                      </a:r>
                    </a:p>
                  </a:txBody>
                  <a:tcPr anchor="ctr" horzOverflow="overflow">
                    <a:lnL>
                      <a:noFill/>
                    </a:lnL>
                    <a:lnR cap="flat">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134 µg/L</a:t>
                      </a:r>
                    </a:p>
                  </a:txBody>
                  <a:tcPr anchor="ctr" horzOverflow="overflow">
                    <a:lnL>
                      <a:noFill/>
                    </a:lnL>
                    <a:lnR cap="flat">
                      <a:noFill/>
                    </a:lnR>
                    <a:lnT>
                      <a:noFill/>
                    </a:lnT>
                    <a:lnB>
                      <a:noFill/>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proportion below 100</a:t>
                      </a:r>
                      <a:r>
                        <a:rPr kumimoji="0" lang="el-GR" sz="2000" b="1" i="0" u="none" strike="noStrike" cap="none" normalizeH="0" baseline="0" smtClean="0">
                          <a:ln>
                            <a:noFill/>
                          </a:ln>
                          <a:solidFill>
                            <a:schemeClr val="tx1"/>
                          </a:solidFill>
                          <a:effectLst/>
                          <a:latin typeface="Times New Roman" pitchFamily="18" charset="0"/>
                          <a:cs typeface="Times New Roman" pitchFamily="18" charset="0"/>
                        </a:rPr>
                        <a:t>μ</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g/L</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&lt;50%</a:t>
                      </a:r>
                    </a:p>
                  </a:txBody>
                  <a:tcPr anchor="ctr" horzOverflow="overflow">
                    <a:lnL>
                      <a:noFill/>
                    </a:lnL>
                    <a:lnR cap="flat">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12%</a:t>
                      </a:r>
                    </a:p>
                  </a:txBody>
                  <a:tcPr anchor="ctr" horzOverflow="overflow">
                    <a:lnL>
                      <a:noFill/>
                    </a:lnL>
                    <a:lnR cap="flat">
                      <a:noFill/>
                    </a:lnR>
                    <a:lnT>
                      <a:noFill/>
                    </a:lnT>
                    <a:lnB>
                      <a:noFill/>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proportion below   50</a:t>
                      </a:r>
                      <a:r>
                        <a:rPr kumimoji="0" lang="el-GR" sz="2000" b="0" i="0" u="none" strike="noStrike" cap="none" normalizeH="0" baseline="0" smtClean="0">
                          <a:ln>
                            <a:noFill/>
                          </a:ln>
                          <a:solidFill>
                            <a:schemeClr val="tx1"/>
                          </a:solidFill>
                          <a:effectLst/>
                          <a:latin typeface="Times New Roman" pitchFamily="18" charset="0"/>
                          <a:cs typeface="Times New Roman" pitchFamily="18" charset="0"/>
                        </a:rPr>
                        <a:t>μ</a:t>
                      </a: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g/L</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&lt;20%</a:t>
                      </a:r>
                    </a:p>
                  </a:txBody>
                  <a:tcPr anchor="ctr" horzOverflow="overflow">
                    <a:lnL>
                      <a:noFill/>
                    </a:lnL>
                    <a:lnR cap="flat">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5%</a:t>
                      </a:r>
                    </a:p>
                  </a:txBody>
                  <a:tcPr anchor="ctr" horzOverflow="overflow">
                    <a:lnL>
                      <a:noFill/>
                    </a:lnL>
                    <a:lnR cap="flat">
                      <a:noFill/>
                    </a:lnR>
                    <a:lnT>
                      <a:noFill/>
                    </a:lnT>
                    <a:lnB>
                      <a:noFill/>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cs typeface="Times New Roman" pitchFamily="18" charset="0"/>
                        </a:rPr>
                        <a:t>4.     Programmatic Indicators</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a:noFill/>
                    </a:lnL>
                    <a:lnR cap="flat">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Attainment of the indicators listed</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8/10</a:t>
                      </a:r>
                    </a:p>
                  </a:txBody>
                  <a:tcPr anchor="ctr" horzOverflow="overflow">
                    <a:lnL>
                      <a:noFill/>
                    </a:lnL>
                    <a:lnR cap="flat">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All 10</a:t>
                      </a:r>
                    </a:p>
                  </a:txBody>
                  <a:tcPr anchor="ctr" horzOverflow="overflow">
                    <a:lnL>
                      <a:noFill/>
                    </a:lnL>
                    <a:lnR cap="flat">
                      <a:noFill/>
                    </a:lnR>
                    <a:lnT>
                      <a:noFill/>
                    </a:lnT>
                    <a:lnB cap="flat">
                      <a:noFill/>
                    </a:lnB>
                    <a:lnTlToBr>
                      <a:noFill/>
                    </a:lnTlToBr>
                    <a:lnBlToTr>
                      <a:noFill/>
                    </a:lnBlToTr>
                    <a:noFill/>
                  </a:tcPr>
                </a:tc>
              </a:tr>
            </a:tbl>
          </a:graphicData>
        </a:graphic>
      </p:graphicFrame>
      <p:sp>
        <p:nvSpPr>
          <p:cNvPr id="24600" name="TextBox 3"/>
          <p:cNvSpPr txBox="1">
            <a:spLocks noChangeArrowheads="1"/>
          </p:cNvSpPr>
          <p:nvPr/>
        </p:nvSpPr>
        <p:spPr bwMode="auto">
          <a:xfrm>
            <a:off x="714349" y="71438"/>
            <a:ext cx="8215340" cy="1015663"/>
          </a:xfrm>
          <a:prstGeom prst="rect">
            <a:avLst/>
          </a:prstGeom>
          <a:noFill/>
          <a:ln w="9525">
            <a:noFill/>
            <a:miter lim="800000"/>
            <a:headEnd/>
            <a:tailEnd/>
          </a:ln>
        </p:spPr>
        <p:txBody>
          <a:bodyPr wrap="square">
            <a:spAutoFit/>
          </a:bodyPr>
          <a:lstStyle/>
          <a:p>
            <a:pPr algn="ctr"/>
            <a:r>
              <a:rPr lang="en-US" sz="3000" b="1" dirty="0">
                <a:solidFill>
                  <a:srgbClr val="C00000"/>
                </a:solidFill>
                <a:latin typeface="+mj-lt"/>
                <a:ea typeface="+mj-ea"/>
                <a:cs typeface="Aharoni" pitchFamily="2" charset="-79"/>
              </a:rPr>
              <a:t>Monitoring progress towards sustainable elimination of IDD Iran-2007</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2071678"/>
            <a:ext cx="8572560" cy="4286280"/>
          </a:xfrm>
        </p:spPr>
        <p:txBody>
          <a:bodyPr>
            <a:normAutofit fontScale="85000" lnSpcReduction="10000"/>
          </a:bodyPr>
          <a:lstStyle/>
          <a:p>
            <a:pPr algn="just" rtl="1">
              <a:lnSpc>
                <a:spcPct val="150000"/>
              </a:lnSpc>
            </a:pPr>
            <a:r>
              <a:rPr lang="en-US" dirty="0" smtClean="0">
                <a:solidFill>
                  <a:srgbClr val="0070C0"/>
                </a:solidFill>
                <a:cs typeface="Mitra Bold Mazar" pitchFamily="2" charset="-78"/>
              </a:rPr>
              <a:t>   </a:t>
            </a:r>
            <a:r>
              <a:rPr lang="fa-IR" dirty="0" smtClean="0">
                <a:solidFill>
                  <a:srgbClr val="0070C0"/>
                </a:solidFill>
                <a:cs typeface="Mitra Bold Mazar" pitchFamily="2" charset="-78"/>
              </a:rPr>
              <a:t>پيشگيري از بروز گواتر در بيش از 20 ميليون متولدين 20 سال اخير</a:t>
            </a:r>
            <a:endParaRPr lang="en-US" dirty="0" smtClean="0">
              <a:solidFill>
                <a:srgbClr val="0070C0"/>
              </a:solidFill>
              <a:cs typeface="Mitra Bold Mazar" pitchFamily="2" charset="-78"/>
            </a:endParaRPr>
          </a:p>
          <a:p>
            <a:pPr algn="just" rtl="1">
              <a:lnSpc>
                <a:spcPct val="150000"/>
              </a:lnSpc>
            </a:pPr>
            <a:endParaRPr lang="fa-IR" dirty="0" smtClean="0">
              <a:solidFill>
                <a:srgbClr val="0070C0"/>
              </a:solidFill>
              <a:cs typeface="Mitra Bold Mazar" pitchFamily="2" charset="-78"/>
            </a:endParaRPr>
          </a:p>
          <a:p>
            <a:pPr algn="just" rtl="1">
              <a:lnSpc>
                <a:spcPct val="150000"/>
              </a:lnSpc>
            </a:pPr>
            <a:r>
              <a:rPr lang="en-US" dirty="0" smtClean="0">
                <a:solidFill>
                  <a:srgbClr val="0070C0"/>
                </a:solidFill>
                <a:cs typeface="Mitra Bold Mazar" pitchFamily="2" charset="-78"/>
              </a:rPr>
              <a:t>    </a:t>
            </a:r>
            <a:r>
              <a:rPr lang="fa-IR" dirty="0" smtClean="0">
                <a:solidFill>
                  <a:srgbClr val="0070C0"/>
                </a:solidFill>
                <a:cs typeface="Mitra Bold Mazar" pitchFamily="2" charset="-78"/>
              </a:rPr>
              <a:t>افزايش 60،000،000 ضريب هوشي در كودكان و نوجوانان</a:t>
            </a:r>
            <a:endParaRPr lang="en-US" dirty="0" smtClean="0">
              <a:solidFill>
                <a:srgbClr val="0070C0"/>
              </a:solidFill>
              <a:cs typeface="Mitra Bold Mazar" pitchFamily="2" charset="-78"/>
            </a:endParaRPr>
          </a:p>
          <a:p>
            <a:pPr algn="just" rtl="1">
              <a:lnSpc>
                <a:spcPct val="150000"/>
              </a:lnSpc>
            </a:pPr>
            <a:endParaRPr lang="en-US" dirty="0" smtClean="0">
              <a:solidFill>
                <a:srgbClr val="0070C0"/>
              </a:solidFill>
              <a:cs typeface="Mitra Bold Mazar" pitchFamily="2" charset="-78"/>
            </a:endParaRPr>
          </a:p>
          <a:p>
            <a:pPr algn="just" rtl="1">
              <a:lnSpc>
                <a:spcPct val="150000"/>
              </a:lnSpc>
            </a:pPr>
            <a:r>
              <a:rPr lang="en-US" dirty="0" smtClean="0">
                <a:solidFill>
                  <a:srgbClr val="0070C0"/>
                </a:solidFill>
                <a:cs typeface="Mitra Bold Mazar" pitchFamily="2" charset="-78"/>
              </a:rPr>
              <a:t>    </a:t>
            </a:r>
            <a:r>
              <a:rPr lang="fa-IR" dirty="0" smtClean="0">
                <a:solidFill>
                  <a:srgbClr val="0070C0"/>
                </a:solidFill>
                <a:cs typeface="Mitra Bold Mazar" pitchFamily="2" charset="-78"/>
              </a:rPr>
              <a:t>صرفه جويي 17،500،000،000،000ريال </a:t>
            </a:r>
          </a:p>
          <a:p>
            <a:pPr algn="just" rtl="1">
              <a:lnSpc>
                <a:spcPct val="150000"/>
              </a:lnSpc>
              <a:buNone/>
            </a:pPr>
            <a:r>
              <a:rPr lang="fa-IR" dirty="0" smtClean="0">
                <a:solidFill>
                  <a:srgbClr val="0070C0"/>
                </a:solidFill>
                <a:cs typeface="Mitra Bold Mazar" pitchFamily="2" charset="-78"/>
              </a:rPr>
              <a:t>  </a:t>
            </a:r>
            <a:r>
              <a:rPr lang="en-US" dirty="0" smtClean="0">
                <a:solidFill>
                  <a:srgbClr val="0070C0"/>
                </a:solidFill>
                <a:cs typeface="Mitra Bold Mazar" pitchFamily="2" charset="-78"/>
              </a:rPr>
              <a:t>    </a:t>
            </a:r>
            <a:r>
              <a:rPr lang="fa-IR" dirty="0" smtClean="0">
                <a:solidFill>
                  <a:srgbClr val="0070C0"/>
                </a:solidFill>
                <a:cs typeface="Mitra Bold Mazar" pitchFamily="2" charset="-78"/>
              </a:rPr>
              <a:t>  (12،000،000،000 يورو) در هزينه هاي بهداشتي درماني</a:t>
            </a:r>
            <a:endParaRPr lang="en-US" dirty="0">
              <a:solidFill>
                <a:srgbClr val="0070C0"/>
              </a:solidFill>
              <a:cs typeface="Mitra Bold Mazar" pitchFamily="2" charset="-78"/>
            </a:endParaRPr>
          </a:p>
        </p:txBody>
      </p:sp>
      <p:sp>
        <p:nvSpPr>
          <p:cNvPr id="3" name="Title 2"/>
          <p:cNvSpPr>
            <a:spLocks noGrp="1"/>
          </p:cNvSpPr>
          <p:nvPr>
            <p:ph type="title"/>
          </p:nvPr>
        </p:nvSpPr>
        <p:spPr>
          <a:xfrm>
            <a:off x="500034" y="428604"/>
            <a:ext cx="8229600" cy="1439850"/>
          </a:xfrm>
        </p:spPr>
        <p:txBody>
          <a:bodyPr>
            <a:noAutofit/>
          </a:bodyPr>
          <a:lstStyle/>
          <a:p>
            <a:pPr algn="ctr" rtl="1"/>
            <a:r>
              <a:rPr lang="fa-IR" sz="3600" dirty="0" smtClean="0">
                <a:solidFill>
                  <a:srgbClr val="C00000"/>
                </a:solidFill>
                <a:effectLst/>
                <a:cs typeface="A  Mitra_1 (MRT)" pitchFamily="2" charset="-78"/>
              </a:rPr>
              <a:t>تاثير حذف كمبود يد در</a:t>
            </a:r>
            <a:br>
              <a:rPr lang="fa-IR" sz="3600" dirty="0" smtClean="0">
                <a:solidFill>
                  <a:srgbClr val="C00000"/>
                </a:solidFill>
                <a:effectLst/>
                <a:cs typeface="A  Mitra_1 (MRT)" pitchFamily="2" charset="-78"/>
              </a:rPr>
            </a:br>
            <a:r>
              <a:rPr lang="fa-IR" sz="3600" dirty="0" smtClean="0">
                <a:solidFill>
                  <a:srgbClr val="C00000"/>
                </a:solidFill>
                <a:effectLst/>
                <a:cs typeface="A  Mitra_1 (MRT)" pitchFamily="2" charset="-78"/>
              </a:rPr>
              <a:t>سلامت جامعه ايراني</a:t>
            </a:r>
            <a:endParaRPr lang="en-US" sz="3600" dirty="0">
              <a:solidFill>
                <a:srgbClr val="C00000"/>
              </a:solidFill>
              <a:cs typeface="A  Mitra_1 (MRT)"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28596" y="714356"/>
            <a:ext cx="8229600" cy="5429288"/>
          </a:xfrm>
        </p:spPr>
        <p:txBody>
          <a:bodyPr/>
          <a:lstStyle/>
          <a:p>
            <a:pPr algn="ctr" rtl="1">
              <a:buFontTx/>
              <a:buNone/>
            </a:pPr>
            <a:r>
              <a:rPr lang="fa-IR" sz="3600" dirty="0" smtClean="0">
                <a:solidFill>
                  <a:srgbClr val="C00000"/>
                </a:solidFill>
                <a:latin typeface="+mj-lt"/>
                <a:ea typeface="+mj-ea"/>
                <a:cs typeface="A  Mitra_1 (MRT)" pitchFamily="2" charset="-78"/>
              </a:rPr>
              <a:t>وضعیت ید ادرار بزرگسالان (تهران، 88-1387)</a:t>
            </a:r>
          </a:p>
          <a:p>
            <a:pPr algn="r" rtl="1"/>
            <a:endParaRPr lang="en-US" dirty="0" smtClean="0"/>
          </a:p>
        </p:txBody>
      </p:sp>
      <p:graphicFrame>
        <p:nvGraphicFramePr>
          <p:cNvPr id="4" name="Chart 3"/>
          <p:cNvGraphicFramePr/>
          <p:nvPr/>
        </p:nvGraphicFramePr>
        <p:xfrm>
          <a:off x="928662" y="1928802"/>
          <a:ext cx="7215238" cy="4229120"/>
        </p:xfrm>
        <a:graphic>
          <a:graphicData uri="http://schemas.openxmlformats.org/drawingml/2006/chart">
            <c:chart xmlns:c="http://schemas.openxmlformats.org/drawingml/2006/chart" xmlns:r="http://schemas.openxmlformats.org/officeDocument/2006/relationships" r:id="rId2"/>
          </a:graphicData>
        </a:graphic>
      </p:graphicFrame>
      <p:sp>
        <p:nvSpPr>
          <p:cNvPr id="14341" name="TextBox 6"/>
          <p:cNvSpPr txBox="1">
            <a:spLocks noChangeArrowheads="1"/>
          </p:cNvSpPr>
          <p:nvPr/>
        </p:nvSpPr>
        <p:spPr bwMode="auto">
          <a:xfrm>
            <a:off x="285750" y="6572250"/>
            <a:ext cx="5294313" cy="276225"/>
          </a:xfrm>
          <a:prstGeom prst="rect">
            <a:avLst/>
          </a:prstGeom>
          <a:noFill/>
          <a:ln w="9525">
            <a:noFill/>
            <a:miter lim="800000"/>
            <a:headEnd/>
            <a:tailEnd/>
          </a:ln>
        </p:spPr>
        <p:txBody>
          <a:bodyPr>
            <a:spAutoFit/>
          </a:bodyPr>
          <a:lstStyle/>
          <a:p>
            <a:r>
              <a:rPr lang="en-US" sz="1200">
                <a:latin typeface="Times New Roman" pitchFamily="18" charset="0"/>
                <a:cs typeface="Times New Roman" pitchFamily="18" charset="0"/>
              </a:rPr>
              <a:t>Nazeri P,</a:t>
            </a:r>
            <a:r>
              <a:rPr lang="fa-IR" sz="1200">
                <a:latin typeface="Times New Roman" pitchFamily="18" charset="0"/>
                <a:cs typeface="Times New Roman" pitchFamily="18" charset="0"/>
              </a:rPr>
              <a:t> </a:t>
            </a:r>
            <a:r>
              <a:rPr lang="en-US" sz="1200">
                <a:latin typeface="Times New Roman" pitchFamily="18" charset="0"/>
                <a:cs typeface="Times New Roman" pitchFamily="18" charset="0"/>
              </a:rPr>
              <a:t>Mirmiran P, Mehrabi Y,  et al. </a:t>
            </a:r>
            <a:r>
              <a:rPr lang="en-US" sz="1200" i="1">
                <a:latin typeface="Times New Roman" pitchFamily="18" charset="0"/>
                <a:cs typeface="Times New Roman" pitchFamily="18" charset="0"/>
              </a:rPr>
              <a:t>Thyroid </a:t>
            </a:r>
            <a:r>
              <a:rPr lang="en-US" sz="1200">
                <a:latin typeface="Times New Roman" pitchFamily="18" charset="0"/>
                <a:cs typeface="Times New Roman" pitchFamily="18" charset="0"/>
              </a:rPr>
              <a:t>2010; </a:t>
            </a:r>
            <a:r>
              <a:rPr lang="en-US" sz="1200" b="1">
                <a:latin typeface="Times New Roman" pitchFamily="18" charset="0"/>
                <a:cs typeface="Times New Roman" pitchFamily="18" charset="0"/>
              </a:rPr>
              <a:t>20: </a:t>
            </a:r>
            <a:r>
              <a:rPr lang="en-US" sz="1200">
                <a:latin typeface="Times New Roman" pitchFamily="18" charset="0"/>
                <a:cs typeface="Times New Roman" pitchFamily="18" charset="0"/>
              </a:rPr>
              <a:t>1399-1406.</a:t>
            </a:r>
          </a:p>
        </p:txBody>
      </p:sp>
      <p:sp>
        <p:nvSpPr>
          <p:cNvPr id="14342" name="Slide Number Placeholder 1"/>
          <p:cNvSpPr>
            <a:spLocks noGrp="1"/>
          </p:cNvSpPr>
          <p:nvPr>
            <p:ph type="sldNum" sz="quarter" idx="12"/>
          </p:nvPr>
        </p:nvSpPr>
        <p:spPr>
          <a:noFill/>
          <a:ln>
            <a:miter lim="800000"/>
            <a:headEnd/>
            <a:tailEnd/>
          </a:ln>
        </p:spPr>
        <p:txBody>
          <a:bodyPr/>
          <a:lstStyle/>
          <a:p>
            <a:fld id="{9228CA25-4842-4F7F-8192-96299C69D445}" type="slidenum">
              <a:rPr lang="es-ES" smtClean="0">
                <a:latin typeface="Times New Roman" pitchFamily="18" charset="0"/>
                <a:cs typeface="Times New Roman" pitchFamily="18" charset="0"/>
              </a:rPr>
              <a:pPr/>
              <a:t>23</a:t>
            </a:fld>
            <a:endParaRPr lang="es-ES"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71612"/>
            <a:ext cx="8786874" cy="5000660"/>
          </a:xfrm>
        </p:spPr>
        <p:txBody>
          <a:bodyPr>
            <a:noAutofit/>
          </a:bodyPr>
          <a:lstStyle/>
          <a:p>
            <a:pPr algn="just" rtl="1">
              <a:lnSpc>
                <a:spcPct val="150000"/>
              </a:lnSpc>
              <a:buNone/>
            </a:pPr>
            <a:r>
              <a:rPr lang="fa-IR" sz="3000" dirty="0" smtClean="0">
                <a:solidFill>
                  <a:srgbClr val="002060"/>
                </a:solidFill>
                <a:cs typeface="A  Mitra_1 (MRT)" pitchFamily="2" charset="-78"/>
              </a:rPr>
              <a:t>میانه ید ادرار کمتر از 100 میکروگرم در لیتر:</a:t>
            </a:r>
          </a:p>
          <a:p>
            <a:pPr marL="1257300" lvl="4" indent="-342900" algn="just" rtl="1">
              <a:lnSpc>
                <a:spcPct val="150000"/>
              </a:lnSpc>
              <a:buNone/>
            </a:pPr>
            <a:r>
              <a:rPr lang="fa-IR" sz="2300" dirty="0" smtClean="0">
                <a:solidFill>
                  <a:srgbClr val="FF0000"/>
                </a:solidFill>
                <a:cs typeface="A  Mitra_1 (MRT)" pitchFamily="2" charset="-78"/>
              </a:rPr>
              <a:t>آذربایجان غربی (72)، خوزستان (86)، لرستان (91)، تهران (97)</a:t>
            </a:r>
          </a:p>
          <a:p>
            <a:pPr algn="just" rtl="1">
              <a:lnSpc>
                <a:spcPct val="150000"/>
              </a:lnSpc>
              <a:buNone/>
            </a:pPr>
            <a:endParaRPr lang="fa-IR" sz="1100" dirty="0" smtClean="0">
              <a:solidFill>
                <a:srgbClr val="002060"/>
              </a:solidFill>
              <a:cs typeface="A  Mitra_1 (MRT)" pitchFamily="2" charset="-78"/>
            </a:endParaRPr>
          </a:p>
          <a:p>
            <a:pPr algn="just" rtl="1">
              <a:lnSpc>
                <a:spcPct val="150000"/>
              </a:lnSpc>
              <a:buNone/>
            </a:pPr>
            <a:r>
              <a:rPr lang="fa-IR" sz="2500" dirty="0" smtClean="0">
                <a:solidFill>
                  <a:srgbClr val="002060"/>
                </a:solidFill>
                <a:cs typeface="A  Mitra_1 (MRT)" pitchFamily="2" charset="-78"/>
              </a:rPr>
              <a:t>ید ادرار کمتر از 50 میکروگرم در لیتر در بیش از 20 درصد نمونه ها</a:t>
            </a:r>
            <a:endParaRPr lang="fa-IR" sz="3000" dirty="0" smtClean="0">
              <a:solidFill>
                <a:srgbClr val="002060"/>
              </a:solidFill>
              <a:cs typeface="A  Mitra_1 (MRT)" pitchFamily="2" charset="-78"/>
            </a:endParaRPr>
          </a:p>
          <a:p>
            <a:pPr marL="1257300" lvl="4" indent="-342900" algn="just" rtl="1">
              <a:lnSpc>
                <a:spcPct val="150000"/>
              </a:lnSpc>
              <a:buNone/>
            </a:pPr>
            <a:r>
              <a:rPr lang="fa-IR" sz="2300" dirty="0" smtClean="0">
                <a:solidFill>
                  <a:srgbClr val="FF0000"/>
                </a:solidFill>
                <a:cs typeface="A  Mitra_1 (MRT)" pitchFamily="2" charset="-78"/>
              </a:rPr>
              <a:t>آذربایجان غربی، خوزستان، لرستان، تهران</a:t>
            </a:r>
          </a:p>
          <a:p>
            <a:pPr marL="1257300" lvl="4" indent="-342900" algn="just" rtl="1">
              <a:lnSpc>
                <a:spcPct val="150000"/>
              </a:lnSpc>
              <a:buNone/>
            </a:pPr>
            <a:r>
              <a:rPr lang="fa-IR" sz="2300" dirty="0" smtClean="0">
                <a:solidFill>
                  <a:schemeClr val="accent6">
                    <a:lumMod val="75000"/>
                  </a:schemeClr>
                </a:solidFill>
                <a:cs typeface="A  Mitra_1 (MRT)" pitchFamily="2" charset="-78"/>
              </a:rPr>
              <a:t>زنجان، سیستان و بلوچستان، قم، همدان</a:t>
            </a:r>
            <a:endParaRPr lang="fa-IR" sz="2500" dirty="0" smtClean="0">
              <a:solidFill>
                <a:schemeClr val="accent6">
                  <a:lumMod val="75000"/>
                </a:schemeClr>
              </a:solidFill>
              <a:cs typeface="A  Mitra_1 (MRT)" pitchFamily="2" charset="-78"/>
            </a:endParaRPr>
          </a:p>
          <a:p>
            <a:pPr algn="just" rtl="1">
              <a:lnSpc>
                <a:spcPct val="150000"/>
              </a:lnSpc>
              <a:buNone/>
            </a:pPr>
            <a:endParaRPr lang="fa-IR" sz="1400" dirty="0" smtClean="0">
              <a:solidFill>
                <a:srgbClr val="002060"/>
              </a:solidFill>
              <a:cs typeface="A  Mitra_1 (MRT)" pitchFamily="2" charset="-78"/>
            </a:endParaRPr>
          </a:p>
          <a:p>
            <a:pPr algn="ctr" rtl="1">
              <a:lnSpc>
                <a:spcPct val="150000"/>
              </a:lnSpc>
              <a:buNone/>
            </a:pPr>
            <a:r>
              <a:rPr lang="fa-IR" sz="3000" dirty="0" smtClean="0">
                <a:solidFill>
                  <a:srgbClr val="7030A0"/>
                </a:solidFill>
                <a:cs typeface="A  Mitra_1 (MRT)" pitchFamily="2" charset="-78"/>
              </a:rPr>
              <a:t>سئوال: وضعیت تغذیه در مادران باردار چگونه است؟</a:t>
            </a:r>
          </a:p>
          <a:p>
            <a:pPr lvl="2" algn="just" rtl="1">
              <a:lnSpc>
                <a:spcPct val="150000"/>
              </a:lnSpc>
              <a:buNone/>
            </a:pPr>
            <a:endParaRPr lang="fa-IR" sz="1700" dirty="0" smtClean="0">
              <a:solidFill>
                <a:srgbClr val="002060"/>
              </a:solidFill>
              <a:cs typeface="A  Mitra_1 (MRT)" pitchFamily="2" charset="-78"/>
            </a:endParaRPr>
          </a:p>
          <a:p>
            <a:pPr algn="just" rtl="1">
              <a:lnSpc>
                <a:spcPct val="150000"/>
              </a:lnSpc>
              <a:buNone/>
            </a:pPr>
            <a:endParaRPr lang="fa-IR" sz="2500" dirty="0" smtClean="0">
              <a:solidFill>
                <a:srgbClr val="002060"/>
              </a:solidFill>
              <a:cs typeface="A  Mitra_1 (MRT)" pitchFamily="2" charset="-78"/>
            </a:endParaRPr>
          </a:p>
          <a:p>
            <a:pPr algn="just" rtl="1">
              <a:lnSpc>
                <a:spcPct val="150000"/>
              </a:lnSpc>
              <a:buNone/>
            </a:pPr>
            <a:endParaRPr lang="en-US" sz="2500" dirty="0">
              <a:solidFill>
                <a:srgbClr val="002060"/>
              </a:solidFill>
            </a:endParaRPr>
          </a:p>
        </p:txBody>
      </p:sp>
      <p:sp>
        <p:nvSpPr>
          <p:cNvPr id="4" name="Title 1"/>
          <p:cNvSpPr>
            <a:spLocks noGrp="1"/>
          </p:cNvSpPr>
          <p:nvPr>
            <p:ph type="title"/>
          </p:nvPr>
        </p:nvSpPr>
        <p:spPr>
          <a:xfrm>
            <a:off x="457200" y="142852"/>
            <a:ext cx="8229600" cy="1428760"/>
          </a:xfrm>
        </p:spPr>
        <p:txBody>
          <a:bodyPr>
            <a:normAutofit/>
          </a:bodyPr>
          <a:lstStyle/>
          <a:p>
            <a:pPr rtl="1"/>
            <a:r>
              <a:rPr lang="fa-IR" sz="3600" dirty="0" smtClean="0">
                <a:solidFill>
                  <a:srgbClr val="C00000"/>
                </a:solidFill>
                <a:cs typeface="A  Mitra_1 (MRT)" pitchFamily="2" charset="-78"/>
              </a:rPr>
              <a:t>کاستی های میانه ید ادرار دانش آموزان در </a:t>
            </a:r>
            <a:br>
              <a:rPr lang="fa-IR" sz="3600" dirty="0" smtClean="0">
                <a:solidFill>
                  <a:srgbClr val="C00000"/>
                </a:solidFill>
                <a:cs typeface="A  Mitra_1 (MRT)" pitchFamily="2" charset="-78"/>
              </a:rPr>
            </a:br>
            <a:r>
              <a:rPr lang="fa-IR" sz="3600" dirty="0" smtClean="0">
                <a:solidFill>
                  <a:srgbClr val="C00000"/>
                </a:solidFill>
                <a:cs typeface="A  Mitra_1 (MRT)" pitchFamily="2" charset="-78"/>
              </a:rPr>
              <a:t>استان های مختلف کشور (1388)</a:t>
            </a:r>
            <a:endParaRPr lang="en-US" sz="3600" dirty="0" smtClean="0">
              <a:solidFill>
                <a:srgbClr val="C00000"/>
              </a:solidFill>
              <a:cs typeface="A  Mitra_1 (MRT)"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71414"/>
            <a:ext cx="8858280" cy="785818"/>
          </a:xfrm>
        </p:spPr>
        <p:txBody>
          <a:bodyPr>
            <a:normAutofit/>
          </a:bodyPr>
          <a:lstStyle/>
          <a:p>
            <a:r>
              <a:rPr lang="en-US" sz="4000" b="1" dirty="0" smtClean="0">
                <a:solidFill>
                  <a:srgbClr val="C00000"/>
                </a:solidFill>
                <a:cs typeface="Aharoni" pitchFamily="2" charset="-79"/>
              </a:rPr>
              <a:t>Secondary prevention of thyroid disease</a:t>
            </a:r>
            <a:endParaRPr lang="en-US" sz="4000" b="1" dirty="0">
              <a:solidFill>
                <a:srgbClr val="C00000"/>
              </a:solidFill>
              <a:cs typeface="Aharoni" pitchFamily="2" charset="-79"/>
            </a:endParaRPr>
          </a:p>
        </p:txBody>
      </p:sp>
      <p:sp>
        <p:nvSpPr>
          <p:cNvPr id="3" name="Subtitle 2"/>
          <p:cNvSpPr>
            <a:spLocks noGrp="1"/>
          </p:cNvSpPr>
          <p:nvPr>
            <p:ph type="subTitle" idx="1"/>
          </p:nvPr>
        </p:nvSpPr>
        <p:spPr>
          <a:xfrm>
            <a:off x="357158" y="1000108"/>
            <a:ext cx="8215370" cy="5429288"/>
          </a:xfrm>
        </p:spPr>
        <p:txBody>
          <a:bodyPr>
            <a:noAutofit/>
          </a:bodyPr>
          <a:lstStyle/>
          <a:p>
            <a:pPr marL="1428750" lvl="2" indent="-514350" algn="just">
              <a:buFont typeface="+mj-lt"/>
              <a:buAutoNum type="arabicPeriod"/>
            </a:pPr>
            <a:r>
              <a:rPr lang="en-US" sz="2500" b="1" dirty="0" smtClean="0">
                <a:solidFill>
                  <a:srgbClr val="00B050"/>
                </a:solidFill>
              </a:rPr>
              <a:t>Congenital hypothyroidism</a:t>
            </a:r>
          </a:p>
          <a:p>
            <a:pPr marL="1428750" lvl="2" indent="-514350" algn="just">
              <a:buFont typeface="+mj-lt"/>
              <a:buAutoNum type="arabicPeriod"/>
            </a:pPr>
            <a:r>
              <a:rPr lang="en-US" sz="2500" b="1" dirty="0" smtClean="0">
                <a:solidFill>
                  <a:schemeClr val="tx2"/>
                </a:solidFill>
              </a:rPr>
              <a:t>Subclinical hypothyroidism</a:t>
            </a:r>
          </a:p>
          <a:p>
            <a:pPr marL="1428750" lvl="2" indent="-514350" algn="just">
              <a:buFont typeface="+mj-lt"/>
              <a:buAutoNum type="arabicPeriod"/>
            </a:pPr>
            <a:r>
              <a:rPr lang="en-US" sz="2500" b="1" dirty="0" smtClean="0">
                <a:solidFill>
                  <a:schemeClr val="tx2"/>
                </a:solidFill>
              </a:rPr>
              <a:t>Subclinical hyperthyroidism</a:t>
            </a:r>
          </a:p>
          <a:p>
            <a:pPr marL="1428750" lvl="2" indent="-514350" algn="just">
              <a:buFont typeface="+mj-lt"/>
              <a:buAutoNum type="arabicPeriod"/>
            </a:pPr>
            <a:r>
              <a:rPr lang="en-US" sz="2500" b="1" dirty="0" err="1" smtClean="0">
                <a:solidFill>
                  <a:srgbClr val="FF0000"/>
                </a:solidFill>
              </a:rPr>
              <a:t>Ultrasonographic</a:t>
            </a:r>
            <a:r>
              <a:rPr lang="en-US" sz="2500" b="1" dirty="0" smtClean="0">
                <a:solidFill>
                  <a:srgbClr val="FF0000"/>
                </a:solidFill>
              </a:rPr>
              <a:t> detection of thyroid cancer </a:t>
            </a:r>
          </a:p>
          <a:p>
            <a:pPr marL="1885950" lvl="3" indent="-514350" algn="just">
              <a:buFont typeface="Wingdings" pitchFamily="2" charset="2"/>
              <a:buChar char="Ø"/>
            </a:pPr>
            <a:r>
              <a:rPr lang="en-US" sz="2500" dirty="0" smtClean="0">
                <a:solidFill>
                  <a:srgbClr val="FF0000"/>
                </a:solidFill>
              </a:rPr>
              <a:t>Nodules</a:t>
            </a:r>
          </a:p>
          <a:p>
            <a:pPr marL="1885950" lvl="3" indent="-514350" algn="just">
              <a:buFont typeface="Wingdings" pitchFamily="2" charset="2"/>
              <a:buChar char="Ø"/>
            </a:pPr>
            <a:r>
              <a:rPr lang="en-US" sz="2500" dirty="0" smtClean="0">
                <a:solidFill>
                  <a:srgbClr val="FF0000"/>
                </a:solidFill>
              </a:rPr>
              <a:t>Lymph nodes</a:t>
            </a:r>
          </a:p>
          <a:p>
            <a:pPr marL="1885950" lvl="3" indent="-514350" algn="just">
              <a:buFont typeface="Wingdings" pitchFamily="2" charset="2"/>
              <a:buChar char="Ø"/>
            </a:pPr>
            <a:r>
              <a:rPr lang="en-US" sz="2500" dirty="0" smtClean="0">
                <a:solidFill>
                  <a:srgbClr val="FF0000"/>
                </a:solidFill>
              </a:rPr>
              <a:t>Siblings</a:t>
            </a:r>
          </a:p>
          <a:p>
            <a:pPr marL="1428750" lvl="2" indent="-514350" algn="just">
              <a:buFont typeface="+mj-lt"/>
              <a:buAutoNum type="arabicPeriod"/>
            </a:pPr>
            <a:r>
              <a:rPr lang="en-US" sz="2500" b="1" dirty="0" err="1" smtClean="0">
                <a:solidFill>
                  <a:schemeClr val="accent6">
                    <a:lumMod val="75000"/>
                  </a:schemeClr>
                </a:solidFill>
              </a:rPr>
              <a:t>Calcitonin</a:t>
            </a:r>
            <a:r>
              <a:rPr lang="en-US" sz="2500" b="1" dirty="0" smtClean="0">
                <a:solidFill>
                  <a:schemeClr val="accent6">
                    <a:lumMod val="75000"/>
                  </a:schemeClr>
                </a:solidFill>
              </a:rPr>
              <a:t> screening in NTD for MTC</a:t>
            </a:r>
          </a:p>
          <a:p>
            <a:pPr marL="1428750" lvl="2" indent="-514350" algn="just">
              <a:buFont typeface="+mj-lt"/>
              <a:buAutoNum type="arabicPeriod"/>
            </a:pPr>
            <a:r>
              <a:rPr lang="en-US" sz="2500" b="1" dirty="0" smtClean="0">
                <a:solidFill>
                  <a:schemeClr val="accent6">
                    <a:lumMod val="75000"/>
                  </a:schemeClr>
                </a:solidFill>
              </a:rPr>
              <a:t>RET analysis</a:t>
            </a:r>
          </a:p>
          <a:p>
            <a:pPr marL="1428750" lvl="2" indent="-514350" algn="just">
              <a:buFont typeface="+mj-lt"/>
              <a:buAutoNum type="arabicPeriod"/>
            </a:pPr>
            <a:r>
              <a:rPr lang="en-US" sz="2500" b="1" dirty="0" smtClean="0">
                <a:solidFill>
                  <a:schemeClr val="accent3"/>
                </a:solidFill>
              </a:rPr>
              <a:t>Screening in pregnancy</a:t>
            </a:r>
          </a:p>
          <a:p>
            <a:pPr marL="1428750" lvl="2" indent="-514350" algn="just">
              <a:buFont typeface="+mj-lt"/>
              <a:buAutoNum type="arabicPeriod"/>
            </a:pPr>
            <a:r>
              <a:rPr lang="en-US" sz="2500" b="1" dirty="0" smtClean="0">
                <a:solidFill>
                  <a:schemeClr val="accent5"/>
                </a:solidFill>
              </a:rPr>
              <a:t>Graves’ </a:t>
            </a:r>
            <a:r>
              <a:rPr lang="en-US" sz="2500" b="1" dirty="0" err="1" smtClean="0">
                <a:solidFill>
                  <a:schemeClr val="accent5"/>
                </a:solidFill>
              </a:rPr>
              <a:t>orbitopathy</a:t>
            </a:r>
            <a:endParaRPr lang="en-US" sz="2500" b="1" dirty="0">
              <a:solidFill>
                <a:schemeClr val="accent5"/>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736"/>
            <a:ext cx="8572560" cy="4714908"/>
          </a:xfrm>
        </p:spPr>
        <p:txBody>
          <a:bodyPr>
            <a:noAutofit/>
          </a:bodyPr>
          <a:lstStyle/>
          <a:p>
            <a:pPr algn="just">
              <a:lnSpc>
                <a:spcPct val="150000"/>
              </a:lnSpc>
              <a:buNone/>
            </a:pPr>
            <a:r>
              <a:rPr lang="en-US" sz="2500" b="1" dirty="0" smtClean="0">
                <a:solidFill>
                  <a:schemeClr val="tx2"/>
                </a:solidFill>
              </a:rPr>
              <a:t>    The </a:t>
            </a:r>
            <a:r>
              <a:rPr lang="en-US" sz="2500" b="1" dirty="0">
                <a:solidFill>
                  <a:schemeClr val="tx2"/>
                </a:solidFill>
              </a:rPr>
              <a:t>findings of </a:t>
            </a:r>
            <a:r>
              <a:rPr lang="en-US" sz="2500" b="1" dirty="0" err="1">
                <a:solidFill>
                  <a:schemeClr val="tx2"/>
                </a:solidFill>
              </a:rPr>
              <a:t>Le´ger</a:t>
            </a:r>
            <a:r>
              <a:rPr lang="en-US" sz="2500" b="1" dirty="0">
                <a:solidFill>
                  <a:schemeClr val="tx2"/>
                </a:solidFill>
              </a:rPr>
              <a:t> et al. highlight the continuing </a:t>
            </a:r>
            <a:r>
              <a:rPr lang="en-US" sz="2500" b="1" dirty="0">
                <a:solidFill>
                  <a:srgbClr val="00B050"/>
                </a:solidFill>
              </a:rPr>
              <a:t>health burden of CH in the screening era.</a:t>
            </a:r>
            <a:r>
              <a:rPr lang="en-US" sz="2500" b="1" dirty="0">
                <a:solidFill>
                  <a:schemeClr val="tx2"/>
                </a:solidFill>
              </a:rPr>
              <a:t> Although having to take a tablet of T4 daily and lifelong to ensure </a:t>
            </a:r>
            <a:r>
              <a:rPr lang="en-US" sz="2500" b="1" dirty="0">
                <a:solidFill>
                  <a:srgbClr val="00B050"/>
                </a:solidFill>
              </a:rPr>
              <a:t>normal development,</a:t>
            </a:r>
            <a:r>
              <a:rPr lang="en-US" sz="2500" b="1" dirty="0">
                <a:solidFill>
                  <a:schemeClr val="tx2"/>
                </a:solidFill>
              </a:rPr>
              <a:t> </a:t>
            </a:r>
            <a:r>
              <a:rPr lang="en-US" sz="2500" b="1" dirty="0">
                <a:solidFill>
                  <a:srgbClr val="00B050"/>
                </a:solidFill>
              </a:rPr>
              <a:t>growth</a:t>
            </a:r>
            <a:r>
              <a:rPr lang="en-US" sz="2500" b="1" dirty="0">
                <a:solidFill>
                  <a:schemeClr val="tx2"/>
                </a:solidFill>
              </a:rPr>
              <a:t>, and </a:t>
            </a:r>
            <a:r>
              <a:rPr lang="en-US" sz="2500" b="1" dirty="0">
                <a:solidFill>
                  <a:srgbClr val="00B050"/>
                </a:solidFill>
              </a:rPr>
              <a:t>metabolism </a:t>
            </a:r>
            <a:r>
              <a:rPr lang="en-US" sz="2500" b="1" dirty="0">
                <a:solidFill>
                  <a:schemeClr val="tx2"/>
                </a:solidFill>
              </a:rPr>
              <a:t>may seem a minor hassle to physicians, it may not be so for all parents and children</a:t>
            </a:r>
            <a:r>
              <a:rPr lang="en-US" sz="2500" b="1" dirty="0" smtClean="0">
                <a:solidFill>
                  <a:schemeClr val="tx2"/>
                </a:solidFill>
              </a:rPr>
              <a:t>. A recent </a:t>
            </a:r>
            <a:r>
              <a:rPr lang="en-US" sz="2500" b="1" dirty="0">
                <a:solidFill>
                  <a:schemeClr val="tx2"/>
                </a:solidFill>
              </a:rPr>
              <a:t>study in the United States found evidence suggesting that many parents </a:t>
            </a:r>
            <a:r>
              <a:rPr lang="en-US" sz="2500" b="1" dirty="0">
                <a:solidFill>
                  <a:srgbClr val="00B050"/>
                </a:solidFill>
              </a:rPr>
              <a:t>discontinue treatment </a:t>
            </a:r>
            <a:r>
              <a:rPr lang="en-US" sz="2500" b="1" dirty="0">
                <a:solidFill>
                  <a:schemeClr val="tx2"/>
                </a:solidFill>
              </a:rPr>
              <a:t>without following a testing protocol</a:t>
            </a:r>
          </a:p>
        </p:txBody>
      </p:sp>
      <p:sp>
        <p:nvSpPr>
          <p:cNvPr id="4" name="Title 1"/>
          <p:cNvSpPr txBox="1">
            <a:spLocks/>
          </p:cNvSpPr>
          <p:nvPr/>
        </p:nvSpPr>
        <p:spPr>
          <a:xfrm>
            <a:off x="142844" y="285729"/>
            <a:ext cx="8858280" cy="785818"/>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C00000"/>
                </a:solidFill>
                <a:effectLst/>
                <a:uLnTx/>
                <a:uFillTx/>
                <a:latin typeface="+mj-lt"/>
                <a:ea typeface="+mj-ea"/>
                <a:cs typeface="Aharoni" pitchFamily="2" charset="-79"/>
              </a:rPr>
              <a:t>Health burden</a:t>
            </a:r>
            <a:r>
              <a:rPr kumimoji="0" lang="en-US" sz="4000" b="1" i="0" u="none" strike="noStrike" kern="1200" cap="none" spc="0" normalizeH="0" noProof="0" dirty="0" smtClean="0">
                <a:ln>
                  <a:noFill/>
                </a:ln>
                <a:solidFill>
                  <a:srgbClr val="C00000"/>
                </a:solidFill>
                <a:effectLst/>
                <a:uLnTx/>
                <a:uFillTx/>
                <a:latin typeface="+mj-lt"/>
                <a:ea typeface="+mj-ea"/>
                <a:cs typeface="Aharoni" pitchFamily="2" charset="-79"/>
              </a:rPr>
              <a:t> of congenital hypothyroidism</a:t>
            </a:r>
            <a:endParaRPr kumimoji="0" lang="en-US" sz="4000" b="1" i="0" u="none" strike="noStrike" kern="1200" cap="none" spc="0" normalizeH="0" baseline="0" noProof="0" dirty="0">
              <a:ln>
                <a:noFill/>
              </a:ln>
              <a:solidFill>
                <a:srgbClr val="C00000"/>
              </a:solidFill>
              <a:effectLst/>
              <a:uLnTx/>
              <a:uFillTx/>
              <a:latin typeface="+mj-lt"/>
              <a:ea typeface="+mj-ea"/>
              <a:cs typeface="Aharoni" pitchFamily="2" charset="-79"/>
            </a:endParaRPr>
          </a:p>
        </p:txBody>
      </p:sp>
      <p:sp>
        <p:nvSpPr>
          <p:cNvPr id="5" name="TextBox 4"/>
          <p:cNvSpPr txBox="1"/>
          <p:nvPr/>
        </p:nvSpPr>
        <p:spPr>
          <a:xfrm>
            <a:off x="357158" y="6286520"/>
            <a:ext cx="4643470" cy="338554"/>
          </a:xfrm>
          <a:prstGeom prst="rect">
            <a:avLst/>
          </a:prstGeom>
          <a:noFill/>
        </p:spPr>
        <p:txBody>
          <a:bodyPr wrap="square" rtlCol="0">
            <a:spAutoFit/>
          </a:bodyPr>
          <a:lstStyle/>
          <a:p>
            <a:r>
              <a:rPr lang="en-US" sz="1600" dirty="0" smtClean="0"/>
              <a:t>Van </a:t>
            </a:r>
            <a:r>
              <a:rPr lang="en-US" sz="1600" dirty="0" err="1" smtClean="0"/>
              <a:t>Vliet</a:t>
            </a:r>
            <a:r>
              <a:rPr lang="en-US" sz="1600" dirty="0" smtClean="0"/>
              <a:t> &amp; Grosse. JCEM 2011; 96: 1671</a:t>
            </a:r>
            <a:endParaRPr lang="en-US"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5697559"/>
          </a:xfrm>
        </p:spPr>
        <p:txBody>
          <a:bodyPr>
            <a:noAutofit/>
          </a:bodyPr>
          <a:lstStyle/>
          <a:p>
            <a:pPr algn="just">
              <a:lnSpc>
                <a:spcPct val="150000"/>
              </a:lnSpc>
              <a:buNone/>
            </a:pPr>
            <a:r>
              <a:rPr lang="en-US" sz="3300" b="1" dirty="0" smtClean="0">
                <a:solidFill>
                  <a:schemeClr val="tx2"/>
                </a:solidFill>
              </a:rPr>
              <a:t>    </a:t>
            </a:r>
            <a:r>
              <a:rPr lang="en-US" sz="3300" b="1" dirty="0" smtClean="0">
                <a:solidFill>
                  <a:srgbClr val="FF0000"/>
                </a:solidFill>
              </a:rPr>
              <a:t>Health </a:t>
            </a:r>
            <a:r>
              <a:rPr lang="en-US" sz="3300" b="1" dirty="0">
                <a:solidFill>
                  <a:srgbClr val="FF0000"/>
                </a:solidFill>
              </a:rPr>
              <a:t>care professionals </a:t>
            </a:r>
            <a:r>
              <a:rPr lang="en-US" sz="3300" b="1" dirty="0">
                <a:solidFill>
                  <a:schemeClr val="tx2"/>
                </a:solidFill>
              </a:rPr>
              <a:t>must both remain alert to </a:t>
            </a:r>
            <a:r>
              <a:rPr lang="en-US" sz="3300" b="1" dirty="0">
                <a:solidFill>
                  <a:srgbClr val="007033"/>
                </a:solidFill>
              </a:rPr>
              <a:t>parents’ perceptions</a:t>
            </a:r>
            <a:r>
              <a:rPr lang="en-US" sz="3300" b="1" dirty="0">
                <a:solidFill>
                  <a:schemeClr val="tx2"/>
                </a:solidFill>
              </a:rPr>
              <a:t>, which may be different than those of their affected children, and promote the need for patient </a:t>
            </a:r>
            <a:r>
              <a:rPr lang="en-US" sz="3300" b="1" dirty="0">
                <a:solidFill>
                  <a:srgbClr val="007033"/>
                </a:solidFill>
              </a:rPr>
              <a:t>adherence to treatment throughout life</a:t>
            </a:r>
            <a:r>
              <a:rPr lang="en-US" sz="3300" b="1" dirty="0">
                <a:solidFill>
                  <a:schemeClr val="tx2"/>
                </a:solidFill>
              </a:rPr>
              <a:t>, if confirmed to have permanent CH, using a </a:t>
            </a:r>
            <a:r>
              <a:rPr lang="en-US" sz="3300" b="1" dirty="0">
                <a:solidFill>
                  <a:srgbClr val="007033"/>
                </a:solidFill>
              </a:rPr>
              <a:t>standard clinical protocol</a:t>
            </a:r>
          </a:p>
        </p:txBody>
      </p:sp>
      <p:sp>
        <p:nvSpPr>
          <p:cNvPr id="4" name="TextBox 3"/>
          <p:cNvSpPr txBox="1"/>
          <p:nvPr/>
        </p:nvSpPr>
        <p:spPr>
          <a:xfrm>
            <a:off x="642910" y="6072206"/>
            <a:ext cx="4643470" cy="338554"/>
          </a:xfrm>
          <a:prstGeom prst="rect">
            <a:avLst/>
          </a:prstGeom>
          <a:noFill/>
        </p:spPr>
        <p:txBody>
          <a:bodyPr wrap="square" rtlCol="0">
            <a:spAutoFit/>
          </a:bodyPr>
          <a:lstStyle/>
          <a:p>
            <a:r>
              <a:rPr lang="en-US" sz="1600" dirty="0" smtClean="0"/>
              <a:t>Leger J, et al. JCEM 2011; 96: 1771.</a:t>
            </a:r>
            <a:endParaRPr lang="en-US" sz="1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357850"/>
          </a:xfrm>
        </p:spPr>
        <p:txBody>
          <a:bodyPr>
            <a:noAutofit/>
          </a:bodyPr>
          <a:lstStyle/>
          <a:p>
            <a:pPr marL="514350" indent="-514350" algn="just">
              <a:lnSpc>
                <a:spcPct val="150000"/>
              </a:lnSpc>
              <a:buFont typeface="+mj-lt"/>
              <a:buAutoNum type="arabicPeriod"/>
            </a:pPr>
            <a:r>
              <a:rPr lang="en-US" sz="3000" b="1" dirty="0" smtClean="0">
                <a:solidFill>
                  <a:schemeClr val="tx2"/>
                </a:solidFill>
              </a:rPr>
              <a:t>Screening </a:t>
            </a:r>
            <a:r>
              <a:rPr lang="en-US" sz="3000" b="1" dirty="0">
                <a:solidFill>
                  <a:schemeClr val="tx2"/>
                </a:solidFill>
              </a:rPr>
              <a:t>of individuals for subclinical hyperthyroidism or hypothyroidism with </a:t>
            </a:r>
            <a:r>
              <a:rPr lang="en-US" sz="3000" b="1" dirty="0" err="1">
                <a:solidFill>
                  <a:schemeClr val="tx2"/>
                </a:solidFill>
              </a:rPr>
              <a:t>thyrotropin</a:t>
            </a:r>
            <a:r>
              <a:rPr lang="en-US" sz="3000" b="1" dirty="0">
                <a:solidFill>
                  <a:schemeClr val="tx2"/>
                </a:solidFill>
              </a:rPr>
              <a:t> (TSH) </a:t>
            </a:r>
            <a:r>
              <a:rPr lang="en-US" sz="3000" b="1" dirty="0" smtClean="0">
                <a:solidFill>
                  <a:schemeClr val="tx2"/>
                </a:solidFill>
              </a:rPr>
              <a:t>testing.</a:t>
            </a:r>
          </a:p>
          <a:p>
            <a:pPr marL="514350" indent="-514350" algn="just">
              <a:lnSpc>
                <a:spcPct val="150000"/>
              </a:lnSpc>
              <a:buFont typeface="+mj-lt"/>
              <a:buAutoNum type="arabicPeriod"/>
            </a:pPr>
            <a:r>
              <a:rPr lang="en-US" sz="3000" b="1" dirty="0" smtClean="0">
                <a:solidFill>
                  <a:srgbClr val="FF0000"/>
                </a:solidFill>
              </a:rPr>
              <a:t>Treatment</a:t>
            </a:r>
            <a:r>
              <a:rPr lang="en-US" sz="3000" b="1" dirty="0" smtClean="0">
                <a:solidFill>
                  <a:schemeClr val="tx2"/>
                </a:solidFill>
              </a:rPr>
              <a:t> </a:t>
            </a:r>
            <a:r>
              <a:rPr lang="en-US" sz="3000" b="1" dirty="0">
                <a:solidFill>
                  <a:schemeClr val="tx2"/>
                </a:solidFill>
              </a:rPr>
              <a:t>with </a:t>
            </a:r>
            <a:r>
              <a:rPr lang="en-US" sz="3000" b="1" dirty="0" err="1">
                <a:solidFill>
                  <a:schemeClr val="tx2"/>
                </a:solidFill>
              </a:rPr>
              <a:t>antithyroid</a:t>
            </a:r>
            <a:r>
              <a:rPr lang="en-US" sz="3000" b="1" dirty="0">
                <a:solidFill>
                  <a:schemeClr val="tx2"/>
                </a:solidFill>
              </a:rPr>
              <a:t> drugs/radioiodine or </a:t>
            </a:r>
            <a:r>
              <a:rPr lang="en-US" sz="3000" b="1" dirty="0" err="1">
                <a:solidFill>
                  <a:schemeClr val="tx2"/>
                </a:solidFill>
              </a:rPr>
              <a:t>thyroxine</a:t>
            </a:r>
            <a:r>
              <a:rPr lang="en-US" sz="3000" b="1" dirty="0">
                <a:solidFill>
                  <a:schemeClr val="tx2"/>
                </a:solidFill>
              </a:rPr>
              <a:t> </a:t>
            </a:r>
            <a:r>
              <a:rPr lang="en-US" sz="3000" b="1" dirty="0">
                <a:solidFill>
                  <a:srgbClr val="FF0000"/>
                </a:solidFill>
              </a:rPr>
              <a:t>to prevent </a:t>
            </a:r>
            <a:r>
              <a:rPr lang="en-US" sz="3000" b="1" dirty="0" err="1">
                <a:solidFill>
                  <a:srgbClr val="FF0000"/>
                </a:solidFill>
              </a:rPr>
              <a:t>sequelae</a:t>
            </a:r>
            <a:r>
              <a:rPr lang="en-US" sz="3000" b="1" dirty="0">
                <a:solidFill>
                  <a:srgbClr val="FF0000"/>
                </a:solidFill>
              </a:rPr>
              <a:t> or progression </a:t>
            </a:r>
            <a:r>
              <a:rPr lang="en-US" sz="3000" b="1" dirty="0">
                <a:solidFill>
                  <a:schemeClr val="tx2"/>
                </a:solidFill>
              </a:rPr>
              <a:t>to a more advanced degree of </a:t>
            </a:r>
            <a:r>
              <a:rPr lang="en-US" sz="3000" b="1" dirty="0" err="1">
                <a:solidFill>
                  <a:schemeClr val="tx2"/>
                </a:solidFill>
              </a:rPr>
              <a:t>thyrotoxicosis</a:t>
            </a:r>
            <a:r>
              <a:rPr lang="en-US" sz="3000" b="1" dirty="0">
                <a:solidFill>
                  <a:schemeClr val="tx2"/>
                </a:solidFill>
              </a:rPr>
              <a:t> or thyroid failure, respectively.</a:t>
            </a:r>
          </a:p>
        </p:txBody>
      </p:sp>
      <p:sp>
        <p:nvSpPr>
          <p:cNvPr id="4" name="TextBox 3"/>
          <p:cNvSpPr txBox="1"/>
          <p:nvPr/>
        </p:nvSpPr>
        <p:spPr>
          <a:xfrm>
            <a:off x="428596" y="214290"/>
            <a:ext cx="8286808" cy="661720"/>
          </a:xfrm>
          <a:prstGeom prst="rect">
            <a:avLst/>
          </a:prstGeom>
          <a:noFill/>
        </p:spPr>
        <p:txBody>
          <a:bodyPr wrap="square" rtlCol="0">
            <a:spAutoFit/>
          </a:bodyPr>
          <a:lstStyle/>
          <a:p>
            <a:pPr algn="ctr"/>
            <a:r>
              <a:rPr lang="en-US" sz="3700" b="1" dirty="0" smtClean="0">
                <a:solidFill>
                  <a:srgbClr val="C00000"/>
                </a:solidFill>
                <a:latin typeface="+mj-lt"/>
                <a:ea typeface="+mj-ea"/>
                <a:cs typeface="Aharoni" pitchFamily="2" charset="-79"/>
              </a:rPr>
              <a:t>Secondary prevention of thyroid disease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44624"/>
            <a:ext cx="8229600" cy="638175"/>
          </a:xfrm>
        </p:spPr>
        <p:txBody>
          <a:bodyPr>
            <a:noAutofit/>
          </a:bodyPr>
          <a:lstStyle/>
          <a:p>
            <a:pPr algn="ctr" eaLnBrk="1" hangingPunct="1"/>
            <a:r>
              <a:rPr lang="en-US" sz="4000" b="1" dirty="0" smtClean="0">
                <a:solidFill>
                  <a:srgbClr val="C00000"/>
                </a:solidFill>
                <a:effectLst/>
              </a:rPr>
              <a:t>Criteria for Screening</a:t>
            </a:r>
          </a:p>
        </p:txBody>
      </p:sp>
      <p:sp>
        <p:nvSpPr>
          <p:cNvPr id="7171" name="Rectangle 3"/>
          <p:cNvSpPr>
            <a:spLocks noGrp="1" noChangeArrowheads="1"/>
          </p:cNvSpPr>
          <p:nvPr>
            <p:ph type="body" idx="1"/>
          </p:nvPr>
        </p:nvSpPr>
        <p:spPr>
          <a:xfrm>
            <a:off x="304800" y="765175"/>
            <a:ext cx="8839200" cy="5903913"/>
          </a:xfrm>
        </p:spPr>
        <p:txBody>
          <a:bodyPr/>
          <a:lstStyle/>
          <a:p>
            <a:pPr marL="457200" indent="-457200" eaLnBrk="1" hangingPunct="1">
              <a:lnSpc>
                <a:spcPct val="150000"/>
              </a:lnSpc>
              <a:buFont typeface="+mj-lt"/>
              <a:buAutoNum type="arabicPeriod"/>
              <a:defRPr/>
            </a:pPr>
            <a:r>
              <a:rPr lang="en-US" sz="2000" b="1" dirty="0" smtClean="0">
                <a:solidFill>
                  <a:srgbClr val="0070C0"/>
                </a:solidFill>
                <a:latin typeface="Times New Roman" pitchFamily="18" charset="0"/>
                <a:cs typeface="Times New Roman" pitchFamily="18" charset="0"/>
              </a:rPr>
              <a:t>The condition sought should be an </a:t>
            </a:r>
            <a:r>
              <a:rPr lang="en-US" sz="2000" b="1" dirty="0" smtClean="0">
                <a:solidFill>
                  <a:srgbClr val="7030A0"/>
                </a:solidFill>
                <a:latin typeface="Times New Roman" pitchFamily="18" charset="0"/>
                <a:cs typeface="Times New Roman" pitchFamily="18" charset="0"/>
              </a:rPr>
              <a:t>important health problem</a:t>
            </a:r>
          </a:p>
          <a:p>
            <a:pPr marL="457200" indent="-457200" eaLnBrk="1" hangingPunct="1">
              <a:lnSpc>
                <a:spcPct val="150000"/>
              </a:lnSpc>
              <a:buFont typeface="+mj-lt"/>
              <a:buAutoNum type="arabicPeriod"/>
              <a:defRPr/>
            </a:pPr>
            <a:r>
              <a:rPr lang="en-US" sz="2000" b="1" dirty="0" smtClean="0">
                <a:solidFill>
                  <a:srgbClr val="0070C0"/>
                </a:solidFill>
                <a:latin typeface="Times New Roman" pitchFamily="18" charset="0"/>
                <a:cs typeface="Times New Roman" pitchFamily="18" charset="0"/>
              </a:rPr>
              <a:t>Facilities should be available for </a:t>
            </a:r>
            <a:r>
              <a:rPr lang="en-US" sz="2000" b="1" dirty="0" smtClean="0">
                <a:solidFill>
                  <a:srgbClr val="00B050"/>
                </a:solidFill>
                <a:latin typeface="Times New Roman" pitchFamily="18" charset="0"/>
                <a:cs typeface="Times New Roman" pitchFamily="18" charset="0"/>
              </a:rPr>
              <a:t>confirmation of the diagnosis</a:t>
            </a:r>
          </a:p>
          <a:p>
            <a:pPr marL="457200" indent="-457200" eaLnBrk="1" hangingPunct="1">
              <a:lnSpc>
                <a:spcPct val="150000"/>
              </a:lnSpc>
              <a:buFont typeface="+mj-lt"/>
              <a:buAutoNum type="arabicPeriod"/>
              <a:defRPr/>
            </a:pPr>
            <a:r>
              <a:rPr lang="en-US" sz="2000" b="1" dirty="0" smtClean="0">
                <a:solidFill>
                  <a:srgbClr val="0070C0"/>
                </a:solidFill>
                <a:latin typeface="Times New Roman" pitchFamily="18" charset="0"/>
                <a:cs typeface="Times New Roman" pitchFamily="18" charset="0"/>
              </a:rPr>
              <a:t>There is an </a:t>
            </a:r>
            <a:r>
              <a:rPr lang="en-US" sz="2000" b="1" dirty="0" smtClean="0">
                <a:solidFill>
                  <a:srgbClr val="FF0000"/>
                </a:solidFill>
                <a:latin typeface="Times New Roman" pitchFamily="18" charset="0"/>
                <a:cs typeface="Times New Roman" pitchFamily="18" charset="0"/>
              </a:rPr>
              <a:t>effective treatment</a:t>
            </a:r>
          </a:p>
          <a:p>
            <a:pPr marL="457200" indent="-457200" eaLnBrk="1" hangingPunct="1">
              <a:lnSpc>
                <a:spcPct val="150000"/>
              </a:lnSpc>
              <a:buFont typeface="+mj-lt"/>
              <a:buAutoNum type="arabicPeriod"/>
              <a:defRPr/>
            </a:pPr>
            <a:r>
              <a:rPr lang="en-US" sz="2000" b="1" dirty="0" smtClean="0">
                <a:solidFill>
                  <a:srgbClr val="0070C0"/>
                </a:solidFill>
                <a:latin typeface="Times New Roman" pitchFamily="18" charset="0"/>
                <a:cs typeface="Times New Roman" pitchFamily="18" charset="0"/>
              </a:rPr>
              <a:t>Early detection and treatment </a:t>
            </a:r>
            <a:r>
              <a:rPr lang="en-US" sz="2000" b="1" dirty="0" smtClean="0">
                <a:solidFill>
                  <a:schemeClr val="accent2">
                    <a:lumMod val="75000"/>
                  </a:schemeClr>
                </a:solidFill>
                <a:latin typeface="Times New Roman" pitchFamily="18" charset="0"/>
                <a:cs typeface="Times New Roman" pitchFamily="18" charset="0"/>
              </a:rPr>
              <a:t>reduces morbidity and mortality</a:t>
            </a:r>
          </a:p>
          <a:p>
            <a:pPr marL="457200" indent="-457200" eaLnBrk="1" hangingPunct="1">
              <a:lnSpc>
                <a:spcPct val="150000"/>
              </a:lnSpc>
              <a:buFont typeface="+mj-lt"/>
              <a:buAutoNum type="arabicPeriod"/>
              <a:defRPr/>
            </a:pPr>
            <a:r>
              <a:rPr lang="en-US" sz="2000" b="1" dirty="0" smtClean="0">
                <a:solidFill>
                  <a:srgbClr val="0070C0"/>
                </a:solidFill>
                <a:latin typeface="Times New Roman" pitchFamily="18" charset="0"/>
                <a:cs typeface="Times New Roman" pitchFamily="18" charset="0"/>
              </a:rPr>
              <a:t>The expected </a:t>
            </a:r>
            <a:r>
              <a:rPr lang="en-US" sz="2000" b="1" dirty="0" smtClean="0">
                <a:solidFill>
                  <a:schemeClr val="accent6">
                    <a:lumMod val="75000"/>
                  </a:schemeClr>
                </a:solidFill>
                <a:latin typeface="Times New Roman" pitchFamily="18" charset="0"/>
                <a:cs typeface="Times New Roman" pitchFamily="18" charset="0"/>
              </a:rPr>
              <a:t>benefits</a:t>
            </a:r>
            <a:r>
              <a:rPr lang="en-US" sz="2000" b="1" dirty="0" smtClean="0">
                <a:solidFill>
                  <a:srgbClr val="0070C0"/>
                </a:solidFill>
                <a:latin typeface="Times New Roman" pitchFamily="18" charset="0"/>
                <a:cs typeface="Times New Roman" pitchFamily="18" charset="0"/>
              </a:rPr>
              <a:t> of early detection </a:t>
            </a:r>
            <a:r>
              <a:rPr lang="en-US" sz="2000" b="1" dirty="0" smtClean="0">
                <a:solidFill>
                  <a:schemeClr val="accent3">
                    <a:lumMod val="75000"/>
                  </a:schemeClr>
                </a:solidFill>
                <a:latin typeface="Times New Roman" pitchFamily="18" charset="0"/>
                <a:cs typeface="Times New Roman" pitchFamily="18" charset="0"/>
              </a:rPr>
              <a:t>exceed the risks and costs</a:t>
            </a:r>
            <a:r>
              <a:rPr lang="en-US" sz="2000" b="1" dirty="0" smtClean="0">
                <a:solidFill>
                  <a:srgbClr val="0070C0"/>
                </a:solidFill>
                <a:latin typeface="Times New Roman" pitchFamily="18" charset="0"/>
                <a:cs typeface="Times New Roman" pitchFamily="18" charset="0"/>
              </a:rPr>
              <a:t>.</a:t>
            </a:r>
          </a:p>
          <a:p>
            <a:pPr marL="457200" indent="-457200" eaLnBrk="1" hangingPunct="1">
              <a:lnSpc>
                <a:spcPct val="150000"/>
              </a:lnSpc>
              <a:buFont typeface="+mj-lt"/>
              <a:buAutoNum type="arabicPeriod"/>
              <a:defRPr/>
            </a:pPr>
            <a:r>
              <a:rPr lang="en-US" sz="2000" b="1" dirty="0" smtClean="0">
                <a:solidFill>
                  <a:srgbClr val="0070C0"/>
                </a:solidFill>
                <a:latin typeface="Times New Roman" pitchFamily="18" charset="0"/>
                <a:cs typeface="Times New Roman" pitchFamily="18" charset="0"/>
              </a:rPr>
              <a:t>There is a </a:t>
            </a:r>
            <a:r>
              <a:rPr lang="en-US" sz="2000" b="1" dirty="0" smtClean="0">
                <a:solidFill>
                  <a:schemeClr val="bg2">
                    <a:lumMod val="50000"/>
                  </a:schemeClr>
                </a:solidFill>
                <a:latin typeface="Times New Roman" pitchFamily="18" charset="0"/>
                <a:cs typeface="Times New Roman" pitchFamily="18" charset="0"/>
              </a:rPr>
              <a:t>test that can detect </a:t>
            </a:r>
            <a:r>
              <a:rPr lang="en-US" sz="2000" b="1" dirty="0" smtClean="0">
                <a:solidFill>
                  <a:srgbClr val="0070C0"/>
                </a:solidFill>
                <a:latin typeface="Times New Roman" pitchFamily="18" charset="0"/>
                <a:cs typeface="Times New Roman" pitchFamily="18" charset="0"/>
              </a:rPr>
              <a:t>the disease prior to the onset of signs and symptoms</a:t>
            </a:r>
          </a:p>
          <a:p>
            <a:pPr marL="514350" indent="-514350" eaLnBrk="1" hangingPunct="1">
              <a:lnSpc>
                <a:spcPct val="150000"/>
              </a:lnSpc>
              <a:buNone/>
              <a:defRPr/>
            </a:pPr>
            <a:r>
              <a:rPr lang="en-US" sz="2000" b="1" dirty="0" smtClean="0">
                <a:solidFill>
                  <a:srgbClr val="0070C0"/>
                </a:solidFill>
                <a:latin typeface="Times New Roman" pitchFamily="18" charset="0"/>
                <a:cs typeface="Times New Roman" pitchFamily="18" charset="0"/>
              </a:rPr>
              <a:t>The test must satisfy the criteria of:</a:t>
            </a:r>
          </a:p>
          <a:p>
            <a:pPr marL="914400" lvl="1" indent="-457200" eaLnBrk="1" hangingPunct="1">
              <a:lnSpc>
                <a:spcPct val="150000"/>
              </a:lnSpc>
              <a:buNone/>
              <a:defRPr/>
            </a:pPr>
            <a:r>
              <a:rPr lang="en-US" sz="2000" b="1" dirty="0" smtClean="0">
                <a:solidFill>
                  <a:srgbClr val="0070C0"/>
                </a:solidFill>
                <a:latin typeface="Times New Roman" pitchFamily="18" charset="0"/>
                <a:cs typeface="Times New Roman" pitchFamily="18" charset="0"/>
              </a:rPr>
              <a:t>Acceptability, Repeatability, Validity, Simplicity, Safety, Rapidity</a:t>
            </a:r>
          </a:p>
          <a:p>
            <a:pPr marL="914400" lvl="1" indent="-457200" eaLnBrk="1" hangingPunct="1">
              <a:lnSpc>
                <a:spcPct val="150000"/>
              </a:lnSpc>
              <a:buNone/>
              <a:defRPr/>
            </a:pPr>
            <a:r>
              <a:rPr lang="en-US" sz="2000" b="1" dirty="0" smtClean="0">
                <a:solidFill>
                  <a:srgbClr val="0070C0"/>
                </a:solidFill>
                <a:latin typeface="Times New Roman" pitchFamily="18" charset="0"/>
                <a:cs typeface="Times New Roman" pitchFamily="18" charset="0"/>
              </a:rPr>
              <a:t>ease of administration, cost.</a:t>
            </a:r>
          </a:p>
          <a:p>
            <a:pPr eaLnBrk="1" hangingPunct="1">
              <a:lnSpc>
                <a:spcPct val="150000"/>
              </a:lnSpc>
              <a:defRPr/>
            </a:pPr>
            <a:endParaRPr lang="en-US" sz="2000" b="1" dirty="0" smtClean="0">
              <a:solidFill>
                <a:srgbClr val="0070C0"/>
              </a:solidFill>
              <a:latin typeface="Times New Roman" pitchFamily="18" charset="0"/>
              <a:cs typeface="Times New Roman" pitchFamily="18" charset="0"/>
            </a:endParaRPr>
          </a:p>
          <a:p>
            <a:pPr eaLnBrk="1" hangingPunct="1">
              <a:lnSpc>
                <a:spcPct val="150000"/>
              </a:lnSpc>
              <a:defRPr/>
            </a:pPr>
            <a:endParaRPr lang="en-US" sz="2000" b="1" dirty="0" smtClean="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500726"/>
          </a:xfrm>
        </p:spPr>
        <p:txBody>
          <a:bodyPr>
            <a:normAutofit fontScale="77500" lnSpcReduction="20000"/>
          </a:bodyPr>
          <a:lstStyle/>
          <a:p>
            <a:pPr algn="just">
              <a:lnSpc>
                <a:spcPct val="150000"/>
              </a:lnSpc>
              <a:buNone/>
            </a:pPr>
            <a:r>
              <a:rPr lang="en-US" b="1" dirty="0" smtClean="0"/>
              <a:t>Four levels of prevention:</a:t>
            </a:r>
          </a:p>
          <a:p>
            <a:pPr algn="just">
              <a:lnSpc>
                <a:spcPct val="150000"/>
              </a:lnSpc>
              <a:buNone/>
            </a:pPr>
            <a:r>
              <a:rPr lang="en-US" sz="2800" b="1" dirty="0" smtClean="0">
                <a:solidFill>
                  <a:schemeClr val="tx2"/>
                </a:solidFill>
              </a:rPr>
              <a:t>Primordial prevention </a:t>
            </a:r>
            <a:r>
              <a:rPr lang="en-US" sz="2800" dirty="0" smtClean="0">
                <a:solidFill>
                  <a:schemeClr val="tx2"/>
                </a:solidFill>
              </a:rPr>
              <a:t>is the prevention of occurrence of risk factors of disease.</a:t>
            </a:r>
            <a:endParaRPr lang="en-US" sz="2800" b="1" dirty="0" smtClean="0">
              <a:solidFill>
                <a:schemeClr val="tx2"/>
              </a:solidFill>
            </a:endParaRPr>
          </a:p>
          <a:p>
            <a:pPr algn="just">
              <a:lnSpc>
                <a:spcPct val="150000"/>
              </a:lnSpc>
              <a:buNone/>
            </a:pPr>
            <a:r>
              <a:rPr lang="en-US" sz="2800" b="1" dirty="0" smtClean="0">
                <a:solidFill>
                  <a:schemeClr val="tx2"/>
                </a:solidFill>
              </a:rPr>
              <a:t>Primary </a:t>
            </a:r>
            <a:r>
              <a:rPr lang="en-US" sz="2800" b="1" dirty="0">
                <a:solidFill>
                  <a:schemeClr val="tx2"/>
                </a:solidFill>
              </a:rPr>
              <a:t>prevention </a:t>
            </a:r>
            <a:r>
              <a:rPr lang="en-US" sz="2800" dirty="0">
                <a:solidFill>
                  <a:schemeClr val="tx2"/>
                </a:solidFill>
              </a:rPr>
              <a:t>is the prevention of new disease in previously healthy individuals, </a:t>
            </a:r>
            <a:r>
              <a:rPr lang="en-US" sz="2800" dirty="0" smtClean="0">
                <a:solidFill>
                  <a:srgbClr val="00B050"/>
                </a:solidFill>
              </a:rPr>
              <a:t>Achieved </a:t>
            </a:r>
            <a:r>
              <a:rPr lang="en-US" sz="2800" dirty="0">
                <a:solidFill>
                  <a:srgbClr val="00B050"/>
                </a:solidFill>
              </a:rPr>
              <a:t>by decreasing risk factors for disease</a:t>
            </a:r>
            <a:r>
              <a:rPr lang="en-US" sz="2800" dirty="0">
                <a:solidFill>
                  <a:schemeClr val="tx2"/>
                </a:solidFill>
              </a:rPr>
              <a:t>. </a:t>
            </a:r>
            <a:endParaRPr lang="en-US" sz="2800" dirty="0" smtClean="0">
              <a:solidFill>
                <a:schemeClr val="tx2"/>
              </a:solidFill>
            </a:endParaRPr>
          </a:p>
          <a:p>
            <a:pPr algn="just">
              <a:lnSpc>
                <a:spcPct val="150000"/>
              </a:lnSpc>
              <a:buNone/>
            </a:pPr>
            <a:r>
              <a:rPr lang="en-US" sz="2800" b="1" dirty="0" smtClean="0">
                <a:solidFill>
                  <a:schemeClr val="tx2"/>
                </a:solidFill>
              </a:rPr>
              <a:t>Secondary </a:t>
            </a:r>
            <a:r>
              <a:rPr lang="en-US" sz="2800" b="1" dirty="0">
                <a:solidFill>
                  <a:schemeClr val="tx2"/>
                </a:solidFill>
              </a:rPr>
              <a:t>prevention</a:t>
            </a:r>
            <a:r>
              <a:rPr lang="en-US" sz="2800" dirty="0">
                <a:solidFill>
                  <a:schemeClr val="tx2"/>
                </a:solidFill>
              </a:rPr>
              <a:t> is the prevention of progression of mild or latent disease to more severe disease, </a:t>
            </a:r>
            <a:r>
              <a:rPr lang="en-US" sz="2800" dirty="0" smtClean="0">
                <a:solidFill>
                  <a:srgbClr val="00B050"/>
                </a:solidFill>
              </a:rPr>
              <a:t>Typically </a:t>
            </a:r>
            <a:r>
              <a:rPr lang="en-US" sz="2800" dirty="0">
                <a:solidFill>
                  <a:srgbClr val="00B050"/>
                </a:solidFill>
              </a:rPr>
              <a:t>involves screening for occult disease. </a:t>
            </a:r>
            <a:endParaRPr lang="en-US" sz="2800" dirty="0" smtClean="0">
              <a:solidFill>
                <a:srgbClr val="00B050"/>
              </a:solidFill>
            </a:endParaRPr>
          </a:p>
          <a:p>
            <a:pPr algn="just">
              <a:lnSpc>
                <a:spcPct val="150000"/>
              </a:lnSpc>
              <a:buNone/>
            </a:pPr>
            <a:r>
              <a:rPr lang="en-US" sz="2800" b="1" dirty="0" smtClean="0">
                <a:solidFill>
                  <a:schemeClr val="tx2"/>
                </a:solidFill>
              </a:rPr>
              <a:t>Tertiary </a:t>
            </a:r>
            <a:r>
              <a:rPr lang="en-US" sz="2800" b="1" dirty="0">
                <a:solidFill>
                  <a:schemeClr val="tx2"/>
                </a:solidFill>
              </a:rPr>
              <a:t>prevention</a:t>
            </a:r>
            <a:r>
              <a:rPr lang="en-US" sz="2800" dirty="0">
                <a:solidFill>
                  <a:schemeClr val="tx2"/>
                </a:solidFill>
              </a:rPr>
              <a:t> is the term used by some to describe medical care intended to </a:t>
            </a:r>
            <a:r>
              <a:rPr lang="en-US" sz="2800" dirty="0">
                <a:solidFill>
                  <a:srgbClr val="00B050"/>
                </a:solidFill>
              </a:rPr>
              <a:t>improve already established disease</a:t>
            </a:r>
            <a:r>
              <a:rPr lang="en-US" dirty="0">
                <a:solidFill>
                  <a:srgbClr val="00B050"/>
                </a:solidFill>
              </a:rPr>
              <a:t>.</a:t>
            </a:r>
          </a:p>
        </p:txBody>
      </p:sp>
      <p:sp>
        <p:nvSpPr>
          <p:cNvPr id="4" name="Title 1"/>
          <p:cNvSpPr>
            <a:spLocks noGrp="1"/>
          </p:cNvSpPr>
          <p:nvPr>
            <p:ph type="title"/>
          </p:nvPr>
        </p:nvSpPr>
        <p:spPr>
          <a:xfrm>
            <a:off x="457200" y="71414"/>
            <a:ext cx="8229600" cy="868346"/>
          </a:xfrm>
        </p:spPr>
        <p:txBody>
          <a:bodyPr>
            <a:noAutofit/>
          </a:bodyPr>
          <a:lstStyle/>
          <a:p>
            <a:r>
              <a:rPr lang="en-US" sz="3300" b="1" dirty="0" smtClean="0">
                <a:solidFill>
                  <a:srgbClr val="C00000"/>
                </a:solidFill>
                <a:cs typeface="Aharoni" pitchFamily="2" charset="-79"/>
              </a:rPr>
              <a:t>Early detection and optimized management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214290"/>
            <a:ext cx="8858280" cy="1643074"/>
          </a:xfrm>
        </p:spPr>
        <p:txBody>
          <a:bodyPr>
            <a:normAutofit fontScale="90000"/>
          </a:bodyPr>
          <a:lstStyle/>
          <a:p>
            <a:pPr>
              <a:lnSpc>
                <a:spcPct val="150000"/>
              </a:lnSpc>
            </a:pPr>
            <a:r>
              <a:rPr lang="en-US" sz="4000" b="1" dirty="0" smtClean="0">
                <a:solidFill>
                  <a:srgbClr val="C00000"/>
                </a:solidFill>
                <a:cs typeface="Aharoni" pitchFamily="2" charset="-79"/>
              </a:rPr>
              <a:t>Two Important and Controversial </a:t>
            </a:r>
            <a:br>
              <a:rPr lang="en-US" sz="4000" b="1" dirty="0" smtClean="0">
                <a:solidFill>
                  <a:srgbClr val="C00000"/>
                </a:solidFill>
                <a:cs typeface="Aharoni" pitchFamily="2" charset="-79"/>
              </a:rPr>
            </a:br>
            <a:r>
              <a:rPr lang="en-US" sz="4000" b="1" dirty="0" smtClean="0">
                <a:solidFill>
                  <a:srgbClr val="C00000"/>
                </a:solidFill>
                <a:cs typeface="Aharoni" pitchFamily="2" charset="-79"/>
              </a:rPr>
              <a:t>Issues in Pregnancy:</a:t>
            </a:r>
            <a:endParaRPr lang="en-US" sz="4000" b="1" dirty="0">
              <a:solidFill>
                <a:srgbClr val="C00000"/>
              </a:solidFill>
              <a:cs typeface="Aharoni" pitchFamily="2" charset="-79"/>
            </a:endParaRPr>
          </a:p>
        </p:txBody>
      </p:sp>
      <p:sp>
        <p:nvSpPr>
          <p:cNvPr id="3" name="Subtitle 2"/>
          <p:cNvSpPr>
            <a:spLocks noGrp="1"/>
          </p:cNvSpPr>
          <p:nvPr>
            <p:ph type="subTitle" idx="1"/>
          </p:nvPr>
        </p:nvSpPr>
        <p:spPr>
          <a:xfrm>
            <a:off x="1214414" y="2357430"/>
            <a:ext cx="6786610" cy="3857652"/>
          </a:xfrm>
        </p:spPr>
        <p:txBody>
          <a:bodyPr>
            <a:noAutofit/>
          </a:bodyPr>
          <a:lstStyle/>
          <a:p>
            <a:pPr marL="1428750" lvl="2" indent="-514350" algn="just">
              <a:lnSpc>
                <a:spcPct val="150000"/>
              </a:lnSpc>
              <a:buAutoNum type="arabicPeriod"/>
            </a:pPr>
            <a:r>
              <a:rPr lang="en-US" sz="3000" b="1" dirty="0" smtClean="0">
                <a:solidFill>
                  <a:srgbClr val="0070C0"/>
                </a:solidFill>
              </a:rPr>
              <a:t>Screening for thyroid </a:t>
            </a:r>
          </a:p>
          <a:p>
            <a:pPr marL="1428750" lvl="2" indent="-514350" algn="just">
              <a:lnSpc>
                <a:spcPct val="150000"/>
              </a:lnSpc>
            </a:pPr>
            <a:r>
              <a:rPr lang="en-US" sz="3000" b="1" smtClean="0">
                <a:solidFill>
                  <a:srgbClr val="0070C0"/>
                </a:solidFill>
              </a:rPr>
              <a:t>      dysfunction</a:t>
            </a:r>
            <a:endParaRPr lang="en-US" sz="3000" b="1" dirty="0" smtClean="0">
              <a:solidFill>
                <a:srgbClr val="0070C0"/>
              </a:solidFill>
            </a:endParaRPr>
          </a:p>
          <a:p>
            <a:pPr marL="1428750" lvl="2" indent="-514350" algn="just">
              <a:lnSpc>
                <a:spcPct val="150000"/>
              </a:lnSpc>
            </a:pPr>
            <a:endParaRPr lang="en-US" sz="3000" b="1" dirty="0" smtClean="0">
              <a:solidFill>
                <a:srgbClr val="0070C0"/>
              </a:solidFill>
            </a:endParaRPr>
          </a:p>
          <a:p>
            <a:pPr marL="1428750" lvl="2" indent="-514350" algn="just">
              <a:lnSpc>
                <a:spcPct val="150000"/>
              </a:lnSpc>
            </a:pPr>
            <a:r>
              <a:rPr lang="en-US" sz="3000" b="1" dirty="0" smtClean="0">
                <a:solidFill>
                  <a:srgbClr val="00B050"/>
                </a:solidFill>
              </a:rPr>
              <a:t>2. Treatment of subclinical </a:t>
            </a:r>
          </a:p>
          <a:p>
            <a:pPr marL="1428750" lvl="2" indent="-514350" algn="just">
              <a:lnSpc>
                <a:spcPct val="150000"/>
              </a:lnSpc>
            </a:pPr>
            <a:r>
              <a:rPr lang="en-US" sz="3000" b="1" dirty="0" smtClean="0">
                <a:solidFill>
                  <a:srgbClr val="00B050"/>
                </a:solidFill>
              </a:rPr>
              <a:t>     hypothyroidism</a:t>
            </a:r>
            <a:endParaRPr lang="en-US" sz="3000" b="1" dirty="0">
              <a:solidFill>
                <a:srgbClr val="00B05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14290"/>
            <a:ext cx="9144000" cy="476250"/>
          </a:xfrm>
        </p:spPr>
        <p:txBody>
          <a:bodyPr>
            <a:noAutofit/>
          </a:bodyPr>
          <a:lstStyle/>
          <a:p>
            <a:pPr algn="ctr" eaLnBrk="1" hangingPunct="1"/>
            <a:r>
              <a:rPr lang="en-US" sz="3500" b="1" dirty="0" smtClean="0">
                <a:solidFill>
                  <a:srgbClr val="C00000"/>
                </a:solidFill>
              </a:rPr>
              <a:t>Screening for Thyroid Disease in Pregnancy</a:t>
            </a:r>
          </a:p>
        </p:txBody>
      </p:sp>
      <p:sp>
        <p:nvSpPr>
          <p:cNvPr id="25603" name="Rectangle 3"/>
          <p:cNvSpPr>
            <a:spLocks noGrp="1" noChangeArrowheads="1"/>
          </p:cNvSpPr>
          <p:nvPr>
            <p:ph type="body" idx="1"/>
          </p:nvPr>
        </p:nvSpPr>
        <p:spPr>
          <a:xfrm>
            <a:off x="661988" y="785795"/>
            <a:ext cx="7827962" cy="1357322"/>
          </a:xfrm>
          <a:noFill/>
        </p:spPr>
        <p:txBody>
          <a:bodyPr/>
          <a:lstStyle/>
          <a:p>
            <a:pPr marL="0" indent="0" eaLnBrk="1" hangingPunct="1">
              <a:buFontTx/>
              <a:buNone/>
            </a:pPr>
            <a:r>
              <a:rPr lang="en-US" sz="2400" dirty="0" smtClean="0">
                <a:solidFill>
                  <a:srgbClr val="0070C0"/>
                </a:solidFill>
              </a:rPr>
              <a:t>The benefits of universal screening for thyroid dysfunction may not be justified at this time, selected screening for the following should be done:</a:t>
            </a:r>
          </a:p>
        </p:txBody>
      </p:sp>
      <p:sp>
        <p:nvSpPr>
          <p:cNvPr id="25604" name="Text Box 5"/>
          <p:cNvSpPr txBox="1">
            <a:spLocks noChangeArrowheads="1"/>
          </p:cNvSpPr>
          <p:nvPr/>
        </p:nvSpPr>
        <p:spPr bwMode="auto">
          <a:xfrm>
            <a:off x="732414" y="2214554"/>
            <a:ext cx="3549305" cy="3914918"/>
          </a:xfrm>
          <a:prstGeom prst="rect">
            <a:avLst/>
          </a:prstGeom>
          <a:noFill/>
          <a:ln w="28575" algn="ctr">
            <a:noFill/>
            <a:miter lim="800000"/>
            <a:headEnd/>
            <a:tailEnd/>
          </a:ln>
        </p:spPr>
        <p:txBody>
          <a:bodyPr wrap="none">
            <a:spAutoFit/>
          </a:bodyPr>
          <a:lstStyle/>
          <a:p>
            <a:pPr marL="174625" indent="-174625" algn="l">
              <a:lnSpc>
                <a:spcPct val="90000"/>
              </a:lnSpc>
              <a:spcBef>
                <a:spcPct val="60000"/>
              </a:spcBef>
              <a:buClr>
                <a:schemeClr val="bg2"/>
              </a:buClr>
              <a:buSzPct val="120000"/>
              <a:buFontTx/>
              <a:buChar char="•"/>
            </a:pPr>
            <a:r>
              <a:rPr lang="en-US" b="0" dirty="0"/>
              <a:t>Positive </a:t>
            </a:r>
            <a:r>
              <a:rPr lang="en-US" b="0" dirty="0" err="1" smtClean="0"/>
              <a:t>FHx</a:t>
            </a:r>
            <a:r>
              <a:rPr lang="en-US" b="0" dirty="0" smtClean="0"/>
              <a:t> or personal history of</a:t>
            </a:r>
            <a:r>
              <a:rPr lang="en-US" b="0" dirty="0"/>
              <a:t/>
            </a:r>
            <a:br>
              <a:rPr lang="en-US" b="0" dirty="0"/>
            </a:br>
            <a:r>
              <a:rPr lang="en-US" b="0" dirty="0"/>
              <a:t>thyroid </a:t>
            </a:r>
            <a:r>
              <a:rPr lang="en-US" b="0" dirty="0" smtClean="0"/>
              <a:t>disease</a:t>
            </a:r>
          </a:p>
          <a:p>
            <a:pPr marL="174625" indent="-174625" algn="l">
              <a:lnSpc>
                <a:spcPct val="90000"/>
              </a:lnSpc>
              <a:spcBef>
                <a:spcPct val="60000"/>
              </a:spcBef>
              <a:buClr>
                <a:schemeClr val="bg2"/>
              </a:buClr>
              <a:buSzPct val="120000"/>
              <a:buFontTx/>
              <a:buChar char="•"/>
            </a:pPr>
            <a:r>
              <a:rPr lang="en-US" dirty="0" smtClean="0"/>
              <a:t>Prior thyroid </a:t>
            </a:r>
            <a:r>
              <a:rPr lang="en-US" dirty="0" err="1" smtClean="0"/>
              <a:t>surgey</a:t>
            </a:r>
            <a:endParaRPr lang="en-US" b="0" dirty="0"/>
          </a:p>
          <a:p>
            <a:pPr marL="174625" indent="-174625">
              <a:lnSpc>
                <a:spcPct val="90000"/>
              </a:lnSpc>
              <a:spcBef>
                <a:spcPct val="60000"/>
              </a:spcBef>
              <a:buClr>
                <a:schemeClr val="bg2"/>
              </a:buClr>
              <a:buSzPct val="120000"/>
              <a:buFontTx/>
              <a:buChar char="•"/>
            </a:pPr>
            <a:r>
              <a:rPr lang="en-US" dirty="0" smtClean="0"/>
              <a:t>&gt;30 years</a:t>
            </a:r>
          </a:p>
          <a:p>
            <a:pPr marL="174625" indent="-174625">
              <a:lnSpc>
                <a:spcPct val="90000"/>
              </a:lnSpc>
              <a:spcBef>
                <a:spcPct val="60000"/>
              </a:spcBef>
              <a:buClr>
                <a:schemeClr val="bg2"/>
              </a:buClr>
              <a:buSzPct val="120000"/>
              <a:buFontTx/>
              <a:buChar char="•"/>
            </a:pPr>
            <a:r>
              <a:rPr lang="en-US" dirty="0" smtClean="0"/>
              <a:t>Infertility</a:t>
            </a:r>
          </a:p>
          <a:p>
            <a:pPr marL="174625" indent="-174625">
              <a:lnSpc>
                <a:spcPct val="90000"/>
              </a:lnSpc>
              <a:spcBef>
                <a:spcPct val="60000"/>
              </a:spcBef>
              <a:buClr>
                <a:schemeClr val="bg2"/>
              </a:buClr>
              <a:buSzPct val="120000"/>
              <a:buFontTx/>
              <a:buChar char="•"/>
            </a:pPr>
            <a:r>
              <a:rPr lang="en-US" dirty="0" smtClean="0"/>
              <a:t>Miscarriage or preterm delivery</a:t>
            </a:r>
          </a:p>
          <a:p>
            <a:pPr marL="174625" indent="-174625">
              <a:lnSpc>
                <a:spcPct val="90000"/>
              </a:lnSpc>
              <a:spcBef>
                <a:spcPct val="60000"/>
              </a:spcBef>
              <a:buClr>
                <a:schemeClr val="bg2"/>
              </a:buClr>
              <a:buSzPct val="120000"/>
              <a:buFontTx/>
              <a:buChar char="•"/>
            </a:pPr>
            <a:r>
              <a:rPr lang="en-US" dirty="0" smtClean="0"/>
              <a:t>Head and neck </a:t>
            </a:r>
            <a:r>
              <a:rPr lang="en-US" dirty="0" err="1" smtClean="0"/>
              <a:t>radition</a:t>
            </a:r>
            <a:endParaRPr lang="en-US" dirty="0" smtClean="0"/>
          </a:p>
          <a:p>
            <a:pPr marL="174625" indent="-174625">
              <a:lnSpc>
                <a:spcPct val="90000"/>
              </a:lnSpc>
              <a:spcBef>
                <a:spcPct val="60000"/>
              </a:spcBef>
              <a:buClr>
                <a:schemeClr val="bg2"/>
              </a:buClr>
              <a:buSzPct val="120000"/>
              <a:buFontTx/>
              <a:buChar char="•"/>
            </a:pPr>
            <a:r>
              <a:rPr lang="en-US" dirty="0" smtClean="0"/>
              <a:t>Type 1 DM</a:t>
            </a:r>
          </a:p>
          <a:p>
            <a:pPr marL="174625" indent="-174625">
              <a:lnSpc>
                <a:spcPct val="90000"/>
              </a:lnSpc>
              <a:spcBef>
                <a:spcPct val="60000"/>
              </a:spcBef>
              <a:buClr>
                <a:schemeClr val="bg2"/>
              </a:buClr>
              <a:buSzPct val="120000"/>
              <a:buFontTx/>
              <a:buChar char="•"/>
            </a:pPr>
            <a:r>
              <a:rPr lang="en-US" dirty="0" smtClean="0"/>
              <a:t>Other autoimmune disease</a:t>
            </a:r>
          </a:p>
          <a:p>
            <a:pPr marL="174625" indent="-174625">
              <a:lnSpc>
                <a:spcPct val="90000"/>
              </a:lnSpc>
              <a:spcBef>
                <a:spcPct val="60000"/>
              </a:spcBef>
              <a:buClr>
                <a:schemeClr val="bg2"/>
              </a:buClr>
              <a:buSzPct val="120000"/>
              <a:buFontTx/>
              <a:buChar char="•"/>
            </a:pPr>
            <a:endParaRPr lang="en-US" dirty="0" smtClean="0"/>
          </a:p>
        </p:txBody>
      </p:sp>
      <p:sp>
        <p:nvSpPr>
          <p:cNvPr id="25605" name="Text Box 6"/>
          <p:cNvSpPr txBox="1">
            <a:spLocks noChangeArrowheads="1"/>
          </p:cNvSpPr>
          <p:nvPr/>
        </p:nvSpPr>
        <p:spPr bwMode="auto">
          <a:xfrm>
            <a:off x="5109624" y="2322019"/>
            <a:ext cx="3177152" cy="3250121"/>
          </a:xfrm>
          <a:prstGeom prst="rect">
            <a:avLst/>
          </a:prstGeom>
          <a:noFill/>
          <a:ln w="28575" algn="ctr">
            <a:noFill/>
            <a:miter lim="800000"/>
            <a:headEnd/>
            <a:tailEnd/>
          </a:ln>
        </p:spPr>
        <p:txBody>
          <a:bodyPr wrap="square">
            <a:spAutoFit/>
          </a:bodyPr>
          <a:lstStyle/>
          <a:p>
            <a:pPr marL="174625" indent="-174625">
              <a:lnSpc>
                <a:spcPct val="90000"/>
              </a:lnSpc>
              <a:spcBef>
                <a:spcPct val="60000"/>
              </a:spcBef>
              <a:buClr>
                <a:schemeClr val="bg2"/>
              </a:buClr>
              <a:buSzPct val="120000"/>
              <a:buFontTx/>
              <a:buChar char="•"/>
            </a:pPr>
            <a:r>
              <a:rPr lang="en-US" dirty="0" smtClean="0"/>
              <a:t>Iodine deficiency</a:t>
            </a:r>
          </a:p>
          <a:p>
            <a:pPr marL="174625" indent="-174625" algn="l">
              <a:lnSpc>
                <a:spcPct val="90000"/>
              </a:lnSpc>
              <a:spcBef>
                <a:spcPct val="60000"/>
              </a:spcBef>
              <a:buClr>
                <a:schemeClr val="bg2"/>
              </a:buClr>
              <a:buSzPct val="120000"/>
              <a:buFontTx/>
              <a:buChar char="•"/>
            </a:pPr>
            <a:r>
              <a:rPr lang="en-US" b="0" dirty="0" smtClean="0"/>
              <a:t>Morbid obesity</a:t>
            </a:r>
          </a:p>
          <a:p>
            <a:pPr marL="174625" indent="-174625">
              <a:lnSpc>
                <a:spcPct val="90000"/>
              </a:lnSpc>
              <a:spcBef>
                <a:spcPct val="60000"/>
              </a:spcBef>
              <a:buClr>
                <a:schemeClr val="bg2"/>
              </a:buClr>
              <a:buSzPct val="120000"/>
              <a:buFontTx/>
              <a:buChar char="•"/>
            </a:pPr>
            <a:r>
              <a:rPr lang="en-US" dirty="0" smtClean="0"/>
              <a:t>Symptoms</a:t>
            </a:r>
          </a:p>
          <a:p>
            <a:pPr marL="174625" indent="-174625">
              <a:lnSpc>
                <a:spcPct val="90000"/>
              </a:lnSpc>
              <a:spcBef>
                <a:spcPct val="60000"/>
              </a:spcBef>
              <a:buClr>
                <a:schemeClr val="bg2"/>
              </a:buClr>
              <a:buSzPct val="120000"/>
              <a:buFontTx/>
              <a:buChar char="•"/>
            </a:pPr>
            <a:r>
              <a:rPr lang="en-US" dirty="0" smtClean="0"/>
              <a:t>Goiter</a:t>
            </a:r>
          </a:p>
          <a:p>
            <a:pPr marL="174625" indent="-174625">
              <a:lnSpc>
                <a:spcPct val="90000"/>
              </a:lnSpc>
              <a:spcBef>
                <a:spcPct val="60000"/>
              </a:spcBef>
              <a:buClr>
                <a:schemeClr val="bg2"/>
              </a:buClr>
              <a:buSzPct val="120000"/>
              <a:buFontTx/>
              <a:buChar char="•"/>
            </a:pPr>
            <a:r>
              <a:rPr lang="en-US" dirty="0" err="1" smtClean="0"/>
              <a:t>TPOAb</a:t>
            </a:r>
            <a:r>
              <a:rPr lang="en-US" dirty="0" smtClean="0"/>
              <a:t>+</a:t>
            </a:r>
          </a:p>
          <a:p>
            <a:pPr marL="174625" indent="-174625" algn="l">
              <a:lnSpc>
                <a:spcPct val="90000"/>
              </a:lnSpc>
              <a:spcBef>
                <a:spcPct val="60000"/>
              </a:spcBef>
              <a:buClr>
                <a:schemeClr val="bg2"/>
              </a:buClr>
              <a:buSzPct val="120000"/>
              <a:buFontTx/>
              <a:buChar char="•"/>
            </a:pPr>
            <a:r>
              <a:rPr lang="en-US" dirty="0" err="1" smtClean="0"/>
              <a:t>Amiodaron</a:t>
            </a:r>
            <a:r>
              <a:rPr lang="en-US" dirty="0" smtClean="0"/>
              <a:t>, lithium, iodinated </a:t>
            </a:r>
          </a:p>
          <a:p>
            <a:pPr marL="631825" lvl="1" indent="-174625">
              <a:lnSpc>
                <a:spcPct val="90000"/>
              </a:lnSpc>
              <a:spcBef>
                <a:spcPct val="60000"/>
              </a:spcBef>
              <a:buClr>
                <a:schemeClr val="bg2"/>
              </a:buClr>
              <a:buSzPct val="120000"/>
            </a:pPr>
            <a:r>
              <a:rPr lang="en-US" dirty="0" smtClean="0"/>
              <a:t>contrast media</a:t>
            </a:r>
          </a:p>
          <a:p>
            <a:pPr marL="174625" indent="-174625">
              <a:lnSpc>
                <a:spcPct val="90000"/>
              </a:lnSpc>
              <a:spcBef>
                <a:spcPct val="60000"/>
              </a:spcBef>
              <a:buClr>
                <a:schemeClr val="bg2"/>
              </a:buClr>
              <a:buSzPct val="120000"/>
              <a:buFontTx/>
              <a:buChar char="•"/>
            </a:pPr>
            <a:endParaRPr lang="en-US" b="0" dirty="0"/>
          </a:p>
        </p:txBody>
      </p:sp>
      <p:sp>
        <p:nvSpPr>
          <p:cNvPr id="7" name="Rectangle 6"/>
          <p:cNvSpPr/>
          <p:nvPr/>
        </p:nvSpPr>
        <p:spPr>
          <a:xfrm>
            <a:off x="714348" y="6320353"/>
            <a:ext cx="2990883" cy="276999"/>
          </a:xfrm>
          <a:prstGeom prst="rect">
            <a:avLst/>
          </a:prstGeom>
        </p:spPr>
        <p:txBody>
          <a:bodyPr wrap="none">
            <a:spAutoFit/>
          </a:bodyPr>
          <a:lstStyle/>
          <a:p>
            <a:r>
              <a:rPr lang="en-US" sz="1200" dirty="0" smtClean="0"/>
              <a:t>ATA Guidelines: Thyroid 2011; 21: 1081-1125</a:t>
            </a:r>
            <a:endParaRPr lang="en-US" sz="1200"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14"/>
            <a:ext cx="8229600" cy="1143000"/>
          </a:xfrm>
        </p:spPr>
        <p:txBody>
          <a:bodyPr>
            <a:noAutofit/>
          </a:bodyPr>
          <a:lstStyle/>
          <a:p>
            <a:r>
              <a:rPr lang="en-US" sz="2000" dirty="0">
                <a:solidFill>
                  <a:srgbClr val="C00000"/>
                </a:solidFill>
                <a:latin typeface="Albertus Extra Bold" pitchFamily="34" charset="0"/>
              </a:rPr>
              <a:t>Comparison of recommendations of American Thyroid Association and Endocrine Society on the time and target group for screening for hypothyroidism before and during pregnancy</a:t>
            </a:r>
          </a:p>
        </p:txBody>
      </p:sp>
      <p:graphicFrame>
        <p:nvGraphicFramePr>
          <p:cNvPr id="4" name="Content Placeholder 3"/>
          <p:cNvGraphicFramePr>
            <a:graphicFrameLocks noGrp="1"/>
          </p:cNvGraphicFramePr>
          <p:nvPr>
            <p:ph idx="1"/>
          </p:nvPr>
        </p:nvGraphicFramePr>
        <p:xfrm>
          <a:off x="457200" y="1757444"/>
          <a:ext cx="8229600" cy="4243324"/>
        </p:xfrm>
        <a:graphic>
          <a:graphicData uri="http://schemas.openxmlformats.org/drawingml/2006/table">
            <a:tbl>
              <a:tblPr firstRow="1" bandRow="1">
                <a:tableStyleId>{2D5ABB26-0587-4C30-8999-92F81FD0307C}</a:tableStyleId>
              </a:tblPr>
              <a:tblGrid>
                <a:gridCol w="4114800"/>
                <a:gridCol w="4114800"/>
              </a:tblGrid>
              <a:tr h="370840">
                <a:tc gridSpan="2">
                  <a:txBody>
                    <a:bodyPr/>
                    <a:lstStyle/>
                    <a:p>
                      <a:pPr algn="ctr"/>
                      <a:r>
                        <a:rPr lang="en-US" sz="1800" b="1" kern="1200" dirty="0" smtClean="0">
                          <a:solidFill>
                            <a:schemeClr val="tx1"/>
                          </a:solidFill>
                          <a:latin typeface="Times New Roman" pitchFamily="18" charset="0"/>
                          <a:ea typeface="+mn-ea"/>
                          <a:cs typeface="Times New Roman" pitchFamily="18" charset="0"/>
                        </a:rPr>
                        <a:t>Who should be screened?</a:t>
                      </a:r>
                      <a:endParaRPr lang="en-US" sz="18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sz="1800" b="1" kern="1200" dirty="0" smtClean="0">
                          <a:solidFill>
                            <a:schemeClr val="tx1"/>
                          </a:solidFill>
                          <a:latin typeface="Times New Roman" pitchFamily="18" charset="0"/>
                          <a:ea typeface="+mn-ea"/>
                          <a:cs typeface="Times New Roman" pitchFamily="18" charset="0"/>
                        </a:rPr>
                        <a:t>American Thyroid Association guideline (2011)</a:t>
                      </a:r>
                      <a:endParaRPr lang="en-US" sz="18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kern="1200" dirty="0" smtClean="0">
                          <a:solidFill>
                            <a:schemeClr val="tx1"/>
                          </a:solidFill>
                          <a:latin typeface="Times New Roman" pitchFamily="18" charset="0"/>
                          <a:ea typeface="+mn-ea"/>
                          <a:cs typeface="Times New Roman" pitchFamily="18" charset="0"/>
                        </a:rPr>
                        <a:t>Endocrine Society guideline (2012)</a:t>
                      </a:r>
                      <a:endParaRPr lang="en-US" sz="18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dirty="0" smtClean="0">
                          <a:solidFill>
                            <a:schemeClr val="tx1"/>
                          </a:solidFill>
                          <a:latin typeface="Times New Roman" pitchFamily="18" charset="0"/>
                          <a:ea typeface="+mn-ea"/>
                          <a:cs typeface="Times New Roman" pitchFamily="18" charset="0"/>
                        </a:rPr>
                        <a:t>There is insufficient evidence to recommend for or</a:t>
                      </a:r>
                    </a:p>
                    <a:p>
                      <a:r>
                        <a:rPr lang="en-US" sz="1800" kern="1200" dirty="0" smtClean="0">
                          <a:solidFill>
                            <a:schemeClr val="tx1"/>
                          </a:solidFill>
                          <a:latin typeface="Times New Roman" pitchFamily="18" charset="0"/>
                          <a:ea typeface="+mn-ea"/>
                          <a:cs typeface="Times New Roman" pitchFamily="18" charset="0"/>
                        </a:rPr>
                        <a:t>against universal TSH screening at the first trimester visit.</a:t>
                      </a:r>
                      <a:endParaRPr lang="en-US" sz="18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latin typeface="Times New Roman" pitchFamily="18" charset="0"/>
                          <a:ea typeface="+mn-ea"/>
                          <a:cs typeface="Times New Roman" pitchFamily="18" charset="0"/>
                        </a:rPr>
                        <a:t>Some members recommended screening of all pregnant women for serum TSH abnormalities by the 9th week or at the time of their first visit. Others recommended against universal screening of pregnant women at the time of their first visit and instead supported aggressive case finding to identify high-risk women</a:t>
                      </a:r>
                      <a:endParaRPr lang="en-US" sz="18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nSpc>
                          <a:spcPct val="115000"/>
                        </a:lnSpc>
                        <a:spcBef>
                          <a:spcPts val="0"/>
                        </a:spcBef>
                        <a:spcAft>
                          <a:spcPts val="1000"/>
                        </a:spcAft>
                      </a:pPr>
                      <a:r>
                        <a:rPr lang="en-US" sz="1800" dirty="0">
                          <a:latin typeface="Times New Roman" pitchFamily="18" charset="0"/>
                          <a:ea typeface="Times New Roman"/>
                          <a:cs typeface="Times New Roman" pitchFamily="18" charset="0"/>
                        </a:rPr>
                        <a:t>A case-finding approach targeting thyroid function testing in high-risk groups has been advocated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smtClean="0">
                          <a:solidFill>
                            <a:schemeClr val="tx1"/>
                          </a:solidFill>
                          <a:latin typeface="Times New Roman" pitchFamily="18" charset="0"/>
                          <a:ea typeface="+mn-ea"/>
                          <a:cs typeface="Times New Roman" pitchFamily="18" charset="0"/>
                        </a:rPr>
                        <a:t>The same</a:t>
                      </a:r>
                      <a:endParaRPr lang="en-US" sz="1800" dirty="0">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500034" y="6335933"/>
            <a:ext cx="6643734" cy="307777"/>
          </a:xfrm>
          <a:prstGeom prst="rect">
            <a:avLst/>
          </a:prstGeom>
          <a:noFill/>
        </p:spPr>
        <p:txBody>
          <a:bodyPr wrap="square" rtlCol="0">
            <a:spAutoFit/>
          </a:bodyPr>
          <a:lstStyle/>
          <a:p>
            <a:r>
              <a:rPr lang="en-US" sz="1400" dirty="0" err="1"/>
              <a:t>Amouzegar</a:t>
            </a:r>
            <a:r>
              <a:rPr lang="en-US" sz="1400" dirty="0"/>
              <a:t> </a:t>
            </a:r>
            <a:r>
              <a:rPr lang="en-US" sz="1400" dirty="0" smtClean="0"/>
              <a:t>A, et al. Hormone 2014</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4016"/>
            <a:ext cx="8682168" cy="1772816"/>
          </a:xfrm>
        </p:spPr>
        <p:txBody>
          <a:bodyPr>
            <a:noAutofit/>
          </a:bodyPr>
          <a:lstStyle/>
          <a:p>
            <a:pPr algn="ctr"/>
            <a:r>
              <a:rPr lang="en-US" sz="3500" b="1" dirty="0" smtClean="0">
                <a:solidFill>
                  <a:srgbClr val="C00000"/>
                </a:solidFill>
              </a:rPr>
              <a:t>Serum TSH concentrations in pregnant </a:t>
            </a:r>
            <a:br>
              <a:rPr lang="en-US" sz="3500" b="1" dirty="0" smtClean="0">
                <a:solidFill>
                  <a:srgbClr val="C00000"/>
                </a:solidFill>
              </a:rPr>
            </a:br>
            <a:r>
              <a:rPr lang="en-US" sz="3500" b="1" dirty="0" smtClean="0">
                <a:solidFill>
                  <a:srgbClr val="C00000"/>
                </a:solidFill>
              </a:rPr>
              <a:t>women by weeks of gestation </a:t>
            </a:r>
            <a:r>
              <a:rPr lang="en-US" sz="3000" b="1" dirty="0" smtClean="0">
                <a:solidFill>
                  <a:srgbClr val="C00000"/>
                </a:solidFill>
                <a:effectLst/>
                <a:latin typeface="Times New Roman" pitchFamily="18" charset="0"/>
                <a:cs typeface="Times New Roman" pitchFamily="18" charset="0"/>
              </a:rPr>
              <a:t/>
            </a:r>
            <a:br>
              <a:rPr lang="en-US" sz="3000" b="1" dirty="0" smtClean="0">
                <a:solidFill>
                  <a:srgbClr val="C00000"/>
                </a:solidFill>
                <a:effectLst/>
                <a:latin typeface="Times New Roman" pitchFamily="18" charset="0"/>
                <a:cs typeface="Times New Roman" pitchFamily="18" charset="0"/>
              </a:rPr>
            </a:br>
            <a:endParaRPr lang="en-US" sz="3000" b="1" dirty="0" smtClean="0">
              <a:solidFill>
                <a:srgbClr val="C00000"/>
              </a:solidFill>
              <a:effectLst/>
              <a:latin typeface="Times New Roman" pitchFamily="18" charset="0"/>
              <a:cs typeface="Times New Roman" pitchFamily="18" charset="0"/>
            </a:endParaRPr>
          </a:p>
        </p:txBody>
      </p:sp>
      <p:pic>
        <p:nvPicPr>
          <p:cNvPr id="71682" name="Picture 2"/>
          <p:cNvPicPr>
            <a:picLocks noGrp="1" noChangeAspect="1" noChangeArrowheads="1"/>
          </p:cNvPicPr>
          <p:nvPr>
            <p:ph idx="1"/>
          </p:nvPr>
        </p:nvPicPr>
        <p:blipFill>
          <a:blip r:embed="rId2" cstate="print"/>
          <a:srcRect/>
          <a:stretch>
            <a:fillRect/>
          </a:stretch>
        </p:blipFill>
        <p:spPr bwMode="auto">
          <a:xfrm>
            <a:off x="1115616" y="1700808"/>
            <a:ext cx="7560840" cy="4143375"/>
          </a:xfrm>
          <a:prstGeom prst="rect">
            <a:avLst/>
          </a:prstGeom>
          <a:noFill/>
          <a:ln w="9525">
            <a:noFill/>
            <a:miter lim="800000"/>
            <a:headEnd/>
            <a:tailEnd/>
          </a:ln>
        </p:spPr>
      </p:pic>
      <p:sp>
        <p:nvSpPr>
          <p:cNvPr id="5" name="TextBox 4"/>
          <p:cNvSpPr txBox="1"/>
          <p:nvPr/>
        </p:nvSpPr>
        <p:spPr>
          <a:xfrm>
            <a:off x="1403648" y="5733256"/>
            <a:ext cx="6912768" cy="492443"/>
          </a:xfrm>
          <a:prstGeom prst="rect">
            <a:avLst/>
          </a:prstGeom>
          <a:noFill/>
        </p:spPr>
        <p:txBody>
          <a:bodyPr wrap="square" rtlCol="0">
            <a:spAutoFit/>
          </a:bodyPr>
          <a:lstStyle/>
          <a:p>
            <a:r>
              <a:rPr lang="en-US" sz="1400" dirty="0" smtClean="0"/>
              <a:t>* Median at pre-pregnancy </a:t>
            </a:r>
          </a:p>
          <a:p>
            <a:r>
              <a:rPr lang="en-US" sz="1200" dirty="0" smtClean="0"/>
              <a:t>The line indicates the median value at each gestational week</a:t>
            </a:r>
            <a:endParaRPr lang="en-US" sz="1200" dirty="0"/>
          </a:p>
        </p:txBody>
      </p:sp>
      <p:sp>
        <p:nvSpPr>
          <p:cNvPr id="6" name="TextBox 5"/>
          <p:cNvSpPr txBox="1"/>
          <p:nvPr/>
        </p:nvSpPr>
        <p:spPr>
          <a:xfrm>
            <a:off x="251520" y="6309320"/>
            <a:ext cx="5328592" cy="307777"/>
          </a:xfrm>
          <a:prstGeom prst="rect">
            <a:avLst/>
          </a:prstGeom>
          <a:noFill/>
        </p:spPr>
        <p:txBody>
          <a:bodyPr wrap="square" rtlCol="0">
            <a:spAutoFit/>
          </a:bodyPr>
          <a:lstStyle/>
          <a:p>
            <a:r>
              <a:rPr lang="en-US" sz="1400" dirty="0" err="1" smtClean="0"/>
              <a:t>Vadiveloo</a:t>
            </a:r>
            <a:r>
              <a:rPr lang="en-US" sz="1400" dirty="0" smtClean="0"/>
              <a:t> T, et al. </a:t>
            </a:r>
            <a:r>
              <a:rPr lang="en-US" sz="1400" dirty="0" err="1" smtClean="0"/>
              <a:t>Clin</a:t>
            </a:r>
            <a:r>
              <a:rPr lang="en-US" sz="1400" dirty="0" smtClean="0"/>
              <a:t> </a:t>
            </a:r>
            <a:r>
              <a:rPr lang="en-US" sz="1400" dirty="0" err="1" smtClean="0"/>
              <a:t>Endocrinol</a:t>
            </a:r>
            <a:r>
              <a:rPr lang="en-US" sz="1400" dirty="0" smtClean="0"/>
              <a:t> ,2012</a:t>
            </a:r>
            <a:endParaRPr lang="en-US" sz="1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0" y="422275"/>
            <a:ext cx="9144000" cy="563563"/>
          </a:xfrm>
        </p:spPr>
        <p:txBody>
          <a:bodyPr>
            <a:noAutofit/>
          </a:bodyPr>
          <a:lstStyle/>
          <a:p>
            <a:pPr algn="ctr"/>
            <a:r>
              <a:rPr lang="en-US" sz="3500" b="1" dirty="0" smtClean="0">
                <a:solidFill>
                  <a:srgbClr val="C00000"/>
                </a:solidFill>
              </a:rPr>
              <a:t>Guidelines Recommendations</a:t>
            </a:r>
          </a:p>
        </p:txBody>
      </p:sp>
      <p:sp>
        <p:nvSpPr>
          <p:cNvPr id="3" name="Content Placeholder 2"/>
          <p:cNvSpPr>
            <a:spLocks noGrp="1"/>
          </p:cNvSpPr>
          <p:nvPr>
            <p:ph idx="1"/>
          </p:nvPr>
        </p:nvSpPr>
        <p:spPr/>
        <p:txBody>
          <a:bodyPr>
            <a:normAutofit fontScale="92500" lnSpcReduction="20000"/>
          </a:bodyPr>
          <a:lstStyle/>
          <a:p>
            <a:pPr>
              <a:defRPr/>
            </a:pPr>
            <a:r>
              <a:rPr lang="en-US" b="1" dirty="0" smtClean="0">
                <a:solidFill>
                  <a:srgbClr val="FF6600"/>
                </a:solidFill>
              </a:rPr>
              <a:t>Recommendation 8</a:t>
            </a:r>
            <a:r>
              <a:rPr lang="en-US" dirty="0" smtClean="0">
                <a:solidFill>
                  <a:srgbClr val="FF6600"/>
                </a:solidFill>
              </a:rPr>
              <a:t>  </a:t>
            </a:r>
          </a:p>
          <a:p>
            <a:pPr>
              <a:buNone/>
              <a:defRPr/>
            </a:pPr>
            <a:r>
              <a:rPr lang="en-US" dirty="0" smtClean="0">
                <a:solidFill>
                  <a:srgbClr val="0070C0"/>
                </a:solidFill>
              </a:rPr>
              <a:t>  There is insufficient evidence to recommend for or against universal LT4 Rx in TPOAB negative women with </a:t>
            </a:r>
            <a:r>
              <a:rPr lang="en-US" dirty="0" err="1" smtClean="0">
                <a:solidFill>
                  <a:srgbClr val="0070C0"/>
                </a:solidFill>
              </a:rPr>
              <a:t>SCHypo</a:t>
            </a:r>
            <a:endParaRPr lang="en-US" dirty="0" smtClean="0">
              <a:solidFill>
                <a:srgbClr val="0070C0"/>
              </a:solidFill>
            </a:endParaRPr>
          </a:p>
          <a:p>
            <a:pPr>
              <a:defRPr/>
            </a:pPr>
            <a:endParaRPr lang="en-US" b="1" dirty="0">
              <a:solidFill>
                <a:srgbClr val="0070C0"/>
              </a:solidFill>
            </a:endParaRPr>
          </a:p>
          <a:p>
            <a:pPr>
              <a:defRPr/>
            </a:pPr>
            <a:r>
              <a:rPr lang="en-US" b="1" dirty="0" smtClean="0">
                <a:solidFill>
                  <a:srgbClr val="FF6600"/>
                </a:solidFill>
              </a:rPr>
              <a:t>Recommendation 9  </a:t>
            </a:r>
          </a:p>
          <a:p>
            <a:pPr>
              <a:buNone/>
              <a:defRPr/>
            </a:pPr>
            <a:r>
              <a:rPr lang="en-US" b="1" dirty="0" smtClean="0">
                <a:solidFill>
                  <a:srgbClr val="0070C0"/>
                </a:solidFill>
              </a:rPr>
              <a:t>  </a:t>
            </a:r>
            <a:r>
              <a:rPr lang="en-US" dirty="0" smtClean="0">
                <a:solidFill>
                  <a:srgbClr val="0070C0"/>
                </a:solidFill>
              </a:rPr>
              <a:t>Women who are positive for </a:t>
            </a:r>
            <a:r>
              <a:rPr lang="en-US" dirty="0" err="1" smtClean="0">
                <a:solidFill>
                  <a:srgbClr val="0070C0"/>
                </a:solidFill>
              </a:rPr>
              <a:t>TPOAb</a:t>
            </a:r>
            <a:r>
              <a:rPr lang="en-US" dirty="0" smtClean="0">
                <a:solidFill>
                  <a:srgbClr val="0070C0"/>
                </a:solidFill>
              </a:rPr>
              <a:t> and have </a:t>
            </a:r>
            <a:r>
              <a:rPr lang="en-US" dirty="0" err="1" smtClean="0">
                <a:solidFill>
                  <a:srgbClr val="0070C0"/>
                </a:solidFill>
              </a:rPr>
              <a:t>SCHypo</a:t>
            </a:r>
            <a:r>
              <a:rPr lang="en-US" dirty="0" smtClean="0">
                <a:solidFill>
                  <a:srgbClr val="0070C0"/>
                </a:solidFill>
              </a:rPr>
              <a:t> should be treated with LT4</a:t>
            </a:r>
          </a:p>
          <a:p>
            <a:pPr>
              <a:defRPr/>
            </a:pPr>
            <a:endParaRPr lang="en-US" b="1" dirty="0">
              <a:solidFill>
                <a:srgbClr val="0070C0"/>
              </a:solidFill>
            </a:endParaRPr>
          </a:p>
          <a:p>
            <a:pPr marL="0" indent="0">
              <a:buFontTx/>
              <a:buNone/>
              <a:defRPr/>
            </a:pPr>
            <a:r>
              <a:rPr lang="en-US" b="1" dirty="0" smtClean="0">
                <a:solidFill>
                  <a:srgbClr val="0070C0"/>
                </a:solidFill>
              </a:rPr>
              <a:t>                                                      </a:t>
            </a:r>
          </a:p>
        </p:txBody>
      </p:sp>
      <p:sp>
        <p:nvSpPr>
          <p:cNvPr id="4" name="Rectangle 3"/>
          <p:cNvSpPr/>
          <p:nvPr/>
        </p:nvSpPr>
        <p:spPr>
          <a:xfrm>
            <a:off x="539552" y="5157192"/>
            <a:ext cx="2050113" cy="276999"/>
          </a:xfrm>
          <a:prstGeom prst="rect">
            <a:avLst/>
          </a:prstGeom>
        </p:spPr>
        <p:txBody>
          <a:bodyPr wrap="none">
            <a:spAutoFit/>
          </a:bodyPr>
          <a:lstStyle/>
          <a:p>
            <a:r>
              <a:rPr lang="en-US" sz="1200" dirty="0" smtClean="0"/>
              <a:t>Thyroid 2011; 21: 1081-1125</a:t>
            </a:r>
            <a:endParaRPr lang="en-US" sz="1200" dirty="0"/>
          </a:p>
        </p:txBody>
      </p:sp>
      <p:sp>
        <p:nvSpPr>
          <p:cNvPr id="5" name="Title 1"/>
          <p:cNvSpPr txBox="1">
            <a:spLocks/>
          </p:cNvSpPr>
          <p:nvPr/>
        </p:nvSpPr>
        <p:spPr>
          <a:xfrm>
            <a:off x="395536" y="5805264"/>
            <a:ext cx="8229600" cy="864096"/>
          </a:xfrm>
          <a:prstGeom prst="rect">
            <a:avLst/>
          </a:prstGeom>
          <a:ln>
            <a:solidFill>
              <a:schemeClr val="tx1"/>
            </a:solidFill>
          </a:ln>
        </p:spPr>
        <p:txBody>
          <a:bodyPr vert="horz" lIns="91440" tIns="45720" rIns="91440" bIns="45720" rtlCol="0" anchor="ctr">
            <a:noAutofit/>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en-US" sz="14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 National Institute of Child Health and Human Development’s Maternal-Fetal Medicine Units Network.</a:t>
            </a:r>
            <a:br>
              <a:rPr kumimoji="0" lang="en-US" sz="14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br>
            <a:r>
              <a:rPr kumimoji="0" lang="en-US" sz="14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 Tehran Thyroid Study in Pregnancy</a:t>
            </a:r>
            <a:br>
              <a:rPr kumimoji="0" lang="en-US" sz="1400" b="1"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br>
            <a:endParaRPr kumimoji="0" lang="en-US" sz="1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Autofit/>
          </a:bodyPr>
          <a:lstStyle/>
          <a:p>
            <a:pPr algn="just">
              <a:lnSpc>
                <a:spcPct val="150000"/>
              </a:lnSpc>
              <a:buNone/>
            </a:pPr>
            <a:r>
              <a:rPr lang="en-US" sz="3300" dirty="0" smtClean="0">
                <a:solidFill>
                  <a:schemeClr val="tx2"/>
                </a:solidFill>
              </a:rPr>
              <a:t>    </a:t>
            </a:r>
            <a:r>
              <a:rPr lang="en-US" sz="3300" b="1" dirty="0" smtClean="0">
                <a:solidFill>
                  <a:schemeClr val="tx2"/>
                </a:solidFill>
              </a:rPr>
              <a:t>Subclinical </a:t>
            </a:r>
            <a:r>
              <a:rPr lang="en-US" sz="3300" b="1" dirty="0">
                <a:solidFill>
                  <a:schemeClr val="tx2"/>
                </a:solidFill>
              </a:rPr>
              <a:t>hypothyroidism </a:t>
            </a:r>
            <a:r>
              <a:rPr lang="en-US" sz="3300" dirty="0">
                <a:solidFill>
                  <a:schemeClr val="tx2"/>
                </a:solidFill>
              </a:rPr>
              <a:t>fits all the criteria except </a:t>
            </a:r>
            <a:r>
              <a:rPr lang="en-US" sz="3300" dirty="0" smtClean="0">
                <a:solidFill>
                  <a:schemeClr val="tx2"/>
                </a:solidFill>
              </a:rPr>
              <a:t>for the </a:t>
            </a:r>
            <a:r>
              <a:rPr lang="en-US" sz="3300" dirty="0">
                <a:solidFill>
                  <a:schemeClr val="tx2"/>
                </a:solidFill>
              </a:rPr>
              <a:t>second one: </a:t>
            </a:r>
            <a:r>
              <a:rPr lang="en-US" sz="3300" dirty="0">
                <a:solidFill>
                  <a:srgbClr val="00B050"/>
                </a:solidFill>
              </a:rPr>
              <a:t>many experts do not believe that </a:t>
            </a:r>
            <a:r>
              <a:rPr lang="en-US" sz="3300" dirty="0" smtClean="0">
                <a:solidFill>
                  <a:srgbClr val="00B050"/>
                </a:solidFill>
              </a:rPr>
              <a:t>subclinical hypothyroidism </a:t>
            </a:r>
            <a:r>
              <a:rPr lang="en-US" sz="3300" dirty="0">
                <a:solidFill>
                  <a:srgbClr val="00B050"/>
                </a:solidFill>
              </a:rPr>
              <a:t>is associated with significant morbidity:</a:t>
            </a:r>
            <a:r>
              <a:rPr lang="en-US" sz="3300" dirty="0">
                <a:solidFill>
                  <a:schemeClr val="tx2"/>
                </a:solidFill>
              </a:rPr>
              <a:t> </a:t>
            </a:r>
            <a:r>
              <a:rPr lang="en-US" sz="3300" dirty="0" smtClean="0">
                <a:solidFill>
                  <a:schemeClr val="tx2"/>
                </a:solidFill>
              </a:rPr>
              <a:t>that is</a:t>
            </a:r>
            <a:r>
              <a:rPr lang="en-US" sz="3300" dirty="0">
                <a:solidFill>
                  <a:schemeClr val="tx2"/>
                </a:solidFill>
              </a:rPr>
              <a:t>, it remains controversial whether mild thyroid failure </a:t>
            </a:r>
            <a:r>
              <a:rPr lang="en-US" sz="3300" dirty="0" smtClean="0">
                <a:solidFill>
                  <a:schemeClr val="tx2"/>
                </a:solidFill>
              </a:rPr>
              <a:t>is associated </a:t>
            </a:r>
            <a:r>
              <a:rPr lang="en-US" sz="3300" dirty="0">
                <a:solidFill>
                  <a:schemeClr val="tx2"/>
                </a:solidFill>
              </a:rPr>
              <a:t>with significant symptoms or health problems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a:solidFill>
                  <a:srgbClr val="C00000"/>
                </a:solidFill>
              </a:rPr>
              <a:t>Prevalence of thyroid disease in adults screened </a:t>
            </a:r>
            <a:r>
              <a:rPr lang="en-US" sz="3000" b="1" dirty="0" smtClean="0">
                <a:solidFill>
                  <a:srgbClr val="C00000"/>
                </a:solidFill>
              </a:rPr>
              <a:t>in a </a:t>
            </a:r>
            <a:r>
              <a:rPr lang="en-US" sz="3000" b="1" dirty="0">
                <a:solidFill>
                  <a:srgbClr val="C00000"/>
                </a:solidFill>
              </a:rPr>
              <a:t>series of health fairs in Colorado</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1500166" y="1643050"/>
            <a:ext cx="6286544" cy="4572032"/>
          </a:xfrm>
          <a:prstGeom prst="rect">
            <a:avLst/>
          </a:prstGeom>
          <a:noFill/>
          <a:ln w="9525">
            <a:noFill/>
            <a:miter lim="800000"/>
            <a:headEnd/>
            <a:tailEnd/>
          </a:ln>
          <a:effectLst/>
        </p:spPr>
      </p:pic>
      <p:sp>
        <p:nvSpPr>
          <p:cNvPr id="4" name="TextBox 3"/>
          <p:cNvSpPr txBox="1"/>
          <p:nvPr/>
        </p:nvSpPr>
        <p:spPr>
          <a:xfrm>
            <a:off x="500034" y="6162280"/>
            <a:ext cx="4500594" cy="338554"/>
          </a:xfrm>
          <a:prstGeom prst="rect">
            <a:avLst/>
          </a:prstGeom>
          <a:noFill/>
        </p:spPr>
        <p:txBody>
          <a:bodyPr wrap="square" rtlCol="0">
            <a:spAutoFit/>
          </a:bodyPr>
          <a:lstStyle/>
          <a:p>
            <a:r>
              <a:rPr lang="en-US" sz="1600" dirty="0" err="1" smtClean="0"/>
              <a:t>Canaris</a:t>
            </a:r>
            <a:r>
              <a:rPr lang="en-US" sz="1600" dirty="0" smtClean="0"/>
              <a:t> GJ, et al. Arch Intern Med 2000; 180: 526</a:t>
            </a:r>
            <a:endParaRPr lang="en-US" sz="1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2726"/>
          </a:xfrm>
        </p:spPr>
        <p:txBody>
          <a:bodyPr>
            <a:normAutofit/>
          </a:bodyPr>
          <a:lstStyle/>
          <a:p>
            <a:r>
              <a:rPr lang="en-US" sz="3000" b="1" dirty="0">
                <a:solidFill>
                  <a:srgbClr val="C00000"/>
                </a:solidFill>
                <a:cs typeface="Aharoni" pitchFamily="2" charset="-79"/>
              </a:rPr>
              <a:t>Recommendations for screening for thyroid </a:t>
            </a:r>
            <a:r>
              <a:rPr lang="en-US" sz="3000" b="1" dirty="0" smtClean="0">
                <a:solidFill>
                  <a:srgbClr val="C00000"/>
                </a:solidFill>
                <a:cs typeface="Aharoni" pitchFamily="2" charset="-79"/>
              </a:rPr>
              <a:t>disease of </a:t>
            </a:r>
            <a:r>
              <a:rPr lang="en-US" sz="3000" b="1" dirty="0">
                <a:solidFill>
                  <a:srgbClr val="C00000"/>
                </a:solidFill>
                <a:cs typeface="Aharoni" pitchFamily="2" charset="-79"/>
              </a:rPr>
              <a:t>various professional societies</a:t>
            </a:r>
          </a:p>
        </p:txBody>
      </p:sp>
      <p:pic>
        <p:nvPicPr>
          <p:cNvPr id="7170" name="Picture 2"/>
          <p:cNvPicPr>
            <a:picLocks noGrp="1" noChangeAspect="1" noChangeArrowheads="1"/>
          </p:cNvPicPr>
          <p:nvPr>
            <p:ph idx="1"/>
          </p:nvPr>
        </p:nvPicPr>
        <p:blipFill>
          <a:blip r:embed="rId2" cstate="print"/>
          <a:srcRect/>
          <a:stretch>
            <a:fillRect/>
          </a:stretch>
        </p:blipFill>
        <p:spPr bwMode="auto">
          <a:xfrm>
            <a:off x="1714480" y="1928802"/>
            <a:ext cx="5072098" cy="4000528"/>
          </a:xfrm>
          <a:prstGeom prst="rect">
            <a:avLst/>
          </a:prstGeom>
          <a:noFill/>
          <a:ln w="9525">
            <a:noFill/>
            <a:miter lim="800000"/>
            <a:headEnd/>
            <a:tailEnd/>
          </a:ln>
          <a:effectLst/>
        </p:spPr>
      </p:pic>
      <p:sp>
        <p:nvSpPr>
          <p:cNvPr id="4" name="TextBox 3"/>
          <p:cNvSpPr txBox="1"/>
          <p:nvPr/>
        </p:nvSpPr>
        <p:spPr>
          <a:xfrm>
            <a:off x="2000232" y="5715016"/>
            <a:ext cx="4714908" cy="338554"/>
          </a:xfrm>
          <a:prstGeom prst="rect">
            <a:avLst/>
          </a:prstGeom>
          <a:noFill/>
          <a:ln>
            <a:solidFill>
              <a:schemeClr val="tx1"/>
            </a:solidFill>
          </a:ln>
        </p:spPr>
        <p:txBody>
          <a:bodyPr wrap="square" rtlCol="0">
            <a:spAutoFit/>
          </a:bodyPr>
          <a:lstStyle/>
          <a:p>
            <a:r>
              <a:rPr lang="en-US" sz="1600" dirty="0" smtClean="0"/>
              <a:t>ATA 2012	  All &gt;age 60</a:t>
            </a:r>
            <a:endParaRPr lang="en-US" sz="1600" dirty="0"/>
          </a:p>
        </p:txBody>
      </p:sp>
      <p:cxnSp>
        <p:nvCxnSpPr>
          <p:cNvPr id="6" name="Straight Connector 5"/>
          <p:cNvCxnSpPr/>
          <p:nvPr/>
        </p:nvCxnSpPr>
        <p:spPr>
          <a:xfrm rot="5400000">
            <a:off x="2856694" y="5857892"/>
            <a:ext cx="42862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14348" y="6376594"/>
            <a:ext cx="4500594" cy="338554"/>
          </a:xfrm>
          <a:prstGeom prst="rect">
            <a:avLst/>
          </a:prstGeom>
          <a:noFill/>
        </p:spPr>
        <p:txBody>
          <a:bodyPr wrap="square" rtlCol="0">
            <a:spAutoFit/>
          </a:bodyPr>
          <a:lstStyle/>
          <a:p>
            <a:r>
              <a:rPr lang="en-US" sz="1600" dirty="0" smtClean="0"/>
              <a:t>ATA 2012</a:t>
            </a:r>
            <a:endParaRPr lang="en-US" sz="16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3" descr="lotus%20flower"/>
          <p:cNvPicPr>
            <a:picLocks noChangeAspect="1" noChangeArrowheads="1"/>
          </p:cNvPicPr>
          <p:nvPr/>
        </p:nvPicPr>
        <p:blipFill>
          <a:blip r:embed="rId2" cstate="print"/>
          <a:srcRect/>
          <a:stretch>
            <a:fillRect/>
          </a:stretch>
        </p:blipFill>
        <p:spPr bwMode="auto">
          <a:xfrm>
            <a:off x="34925" y="0"/>
            <a:ext cx="913923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smtClean="0">
                <a:solidFill>
                  <a:srgbClr val="C00000"/>
                </a:solidFill>
                <a:cs typeface="Aharoni" pitchFamily="2" charset="-79"/>
              </a:rPr>
              <a:t>Outline</a:t>
            </a:r>
          </a:p>
        </p:txBody>
      </p:sp>
      <p:sp>
        <p:nvSpPr>
          <p:cNvPr id="3" name="Content Placeholder 2"/>
          <p:cNvSpPr>
            <a:spLocks noGrp="1"/>
          </p:cNvSpPr>
          <p:nvPr>
            <p:ph idx="1"/>
          </p:nvPr>
        </p:nvSpPr>
        <p:spPr/>
        <p:txBody>
          <a:bodyPr>
            <a:normAutofit fontScale="85000" lnSpcReduction="10000"/>
          </a:bodyPr>
          <a:lstStyle/>
          <a:p>
            <a:r>
              <a:rPr lang="en-US" b="1" dirty="0" smtClean="0">
                <a:solidFill>
                  <a:schemeClr val="accent6">
                    <a:lumMod val="50000"/>
                  </a:schemeClr>
                </a:solidFill>
              </a:rPr>
              <a:t>Primordial prevention</a:t>
            </a:r>
          </a:p>
          <a:p>
            <a:pPr lvl="2">
              <a:buNone/>
            </a:pPr>
            <a:r>
              <a:rPr lang="en-US" sz="2500" dirty="0" smtClean="0">
                <a:solidFill>
                  <a:schemeClr val="accent6">
                    <a:lumMod val="75000"/>
                  </a:schemeClr>
                </a:solidFill>
              </a:rPr>
              <a:t>Iodine nutrition, Autoimmunity, Disruptors</a:t>
            </a:r>
          </a:p>
          <a:p>
            <a:pPr lvl="2">
              <a:buNone/>
            </a:pPr>
            <a:endParaRPr lang="en-US" b="1" dirty="0" smtClean="0">
              <a:solidFill>
                <a:schemeClr val="accent6">
                  <a:lumMod val="75000"/>
                </a:schemeClr>
              </a:solidFill>
            </a:endParaRPr>
          </a:p>
          <a:p>
            <a:r>
              <a:rPr lang="en-US" b="1" dirty="0" smtClean="0">
                <a:solidFill>
                  <a:schemeClr val="tx2"/>
                </a:solidFill>
              </a:rPr>
              <a:t>Primary prevention</a:t>
            </a:r>
          </a:p>
          <a:p>
            <a:pPr lvl="2">
              <a:buNone/>
            </a:pPr>
            <a:r>
              <a:rPr lang="en-US" sz="2500" dirty="0" smtClean="0">
                <a:solidFill>
                  <a:srgbClr val="0070C0"/>
                </a:solidFill>
              </a:rPr>
              <a:t>Iodine deficiency, Tobacco smoking, Thyroid autoimmunity (TAI)</a:t>
            </a:r>
          </a:p>
          <a:p>
            <a:pPr lvl="2">
              <a:buNone/>
            </a:pPr>
            <a:endParaRPr lang="en-US" b="1" dirty="0" smtClean="0">
              <a:solidFill>
                <a:schemeClr val="tx2"/>
              </a:solidFill>
            </a:endParaRPr>
          </a:p>
          <a:p>
            <a:r>
              <a:rPr lang="en-US" b="1" dirty="0" smtClean="0">
                <a:solidFill>
                  <a:srgbClr val="00B050"/>
                </a:solidFill>
              </a:rPr>
              <a:t>Secondary prevention</a:t>
            </a:r>
          </a:p>
          <a:p>
            <a:pPr lvl="1">
              <a:buNone/>
            </a:pPr>
            <a:r>
              <a:rPr lang="en-US" dirty="0" smtClean="0">
                <a:solidFill>
                  <a:srgbClr val="00B050"/>
                </a:solidFill>
              </a:rPr>
              <a:t>	</a:t>
            </a:r>
            <a:r>
              <a:rPr lang="en-US" sz="2500" dirty="0" smtClean="0">
                <a:solidFill>
                  <a:srgbClr val="00B050"/>
                </a:solidFill>
              </a:rPr>
              <a:t>Subclinical hypothyroidism, TAI, Pregnancy, </a:t>
            </a:r>
            <a:r>
              <a:rPr lang="en-US" sz="2500" dirty="0" err="1" smtClean="0">
                <a:solidFill>
                  <a:srgbClr val="00B050"/>
                </a:solidFill>
              </a:rPr>
              <a:t>Orbitopathy</a:t>
            </a:r>
            <a:endParaRPr lang="en-US" sz="2500" dirty="0" smtClean="0">
              <a:solidFill>
                <a:srgbClr val="00B050"/>
              </a:solidFill>
            </a:endParaRPr>
          </a:p>
          <a:p>
            <a:pPr lvl="1">
              <a:buNone/>
            </a:pPr>
            <a:endParaRPr lang="en-US" sz="2500" dirty="0" smtClean="0">
              <a:solidFill>
                <a:srgbClr val="0070C0"/>
              </a:solidFill>
            </a:endParaRPr>
          </a:p>
          <a:p>
            <a:r>
              <a:rPr lang="en-US" b="1" dirty="0" smtClean="0">
                <a:solidFill>
                  <a:schemeClr val="accent6">
                    <a:lumMod val="75000"/>
                  </a:schemeClr>
                </a:solidFill>
              </a:rPr>
              <a:t>Tertiary prevention</a:t>
            </a:r>
          </a:p>
          <a:p>
            <a:pPr lvl="2">
              <a:buNone/>
            </a:pPr>
            <a:r>
              <a:rPr lang="en-US" sz="2500" dirty="0" smtClean="0">
                <a:solidFill>
                  <a:schemeClr val="accent6">
                    <a:lumMod val="75000"/>
                  </a:schemeClr>
                </a:solidFill>
              </a:rPr>
              <a:t>Hypothyroidism, Hyperthyroidism, Iatrogenic, Neonatal disease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85728"/>
            <a:ext cx="8643998" cy="1428760"/>
          </a:xfrm>
        </p:spPr>
        <p:txBody>
          <a:bodyPr>
            <a:normAutofit fontScale="90000"/>
          </a:bodyPr>
          <a:lstStyle/>
          <a:p>
            <a:pPr>
              <a:lnSpc>
                <a:spcPct val="150000"/>
              </a:lnSpc>
            </a:pPr>
            <a:r>
              <a:rPr lang="en-US" sz="4000" b="1" dirty="0" smtClean="0">
                <a:solidFill>
                  <a:srgbClr val="C00000"/>
                </a:solidFill>
                <a:cs typeface="Aharoni" pitchFamily="2" charset="-79"/>
              </a:rPr>
              <a:t>Primordial prevention </a:t>
            </a:r>
            <a:br>
              <a:rPr lang="en-US" sz="4000" b="1" dirty="0" smtClean="0">
                <a:solidFill>
                  <a:srgbClr val="C00000"/>
                </a:solidFill>
                <a:cs typeface="Aharoni" pitchFamily="2" charset="-79"/>
              </a:rPr>
            </a:br>
            <a:r>
              <a:rPr lang="en-US" sz="4000" b="1" dirty="0" smtClean="0">
                <a:solidFill>
                  <a:srgbClr val="C00000"/>
                </a:solidFill>
                <a:cs typeface="Aharoni" pitchFamily="2" charset="-79"/>
              </a:rPr>
              <a:t>of thyroid disease</a:t>
            </a:r>
            <a:endParaRPr lang="en-US" sz="4000" b="1" dirty="0">
              <a:solidFill>
                <a:srgbClr val="C00000"/>
              </a:solidFill>
              <a:cs typeface="Aharoni" pitchFamily="2" charset="-79"/>
            </a:endParaRPr>
          </a:p>
        </p:txBody>
      </p:sp>
      <p:sp>
        <p:nvSpPr>
          <p:cNvPr id="3" name="Subtitle 2"/>
          <p:cNvSpPr>
            <a:spLocks noGrp="1"/>
          </p:cNvSpPr>
          <p:nvPr>
            <p:ph type="subTitle" idx="1"/>
          </p:nvPr>
        </p:nvSpPr>
        <p:spPr>
          <a:xfrm>
            <a:off x="428596" y="2357430"/>
            <a:ext cx="8215370" cy="3714776"/>
          </a:xfrm>
        </p:spPr>
        <p:txBody>
          <a:bodyPr>
            <a:normAutofit/>
          </a:bodyPr>
          <a:lstStyle/>
          <a:p>
            <a:pPr marL="514350" indent="-514350" algn="just">
              <a:lnSpc>
                <a:spcPct val="150000"/>
              </a:lnSpc>
              <a:buFont typeface="Arial" pitchFamily="34" charset="0"/>
              <a:buChar char="•"/>
            </a:pPr>
            <a:r>
              <a:rPr lang="en-US" b="1" dirty="0" smtClean="0">
                <a:solidFill>
                  <a:srgbClr val="002060"/>
                </a:solidFill>
              </a:rPr>
              <a:t>Iodine nutrition</a:t>
            </a:r>
          </a:p>
          <a:p>
            <a:pPr marL="971550" lvl="1" indent="-514350" algn="just">
              <a:lnSpc>
                <a:spcPct val="150000"/>
              </a:lnSpc>
              <a:buFont typeface="Wingdings" pitchFamily="2" charset="2"/>
              <a:buChar char="Ø"/>
            </a:pPr>
            <a:r>
              <a:rPr lang="en-US" sz="2100" dirty="0" smtClean="0">
                <a:solidFill>
                  <a:srgbClr val="00B0F0"/>
                </a:solidFill>
              </a:rPr>
              <a:t>Pregnant and lactating women in iodine sufficient areas</a:t>
            </a:r>
          </a:p>
          <a:p>
            <a:pPr marL="971550" lvl="1" indent="-514350" algn="just">
              <a:lnSpc>
                <a:spcPct val="150000"/>
              </a:lnSpc>
              <a:buFont typeface="Wingdings" pitchFamily="2" charset="2"/>
              <a:buChar char="Ø"/>
            </a:pPr>
            <a:r>
              <a:rPr lang="en-US" sz="2100" dirty="0" smtClean="0">
                <a:solidFill>
                  <a:srgbClr val="00B0F0"/>
                </a:solidFill>
              </a:rPr>
              <a:t>Whole population in iodine deficient regions (primary)</a:t>
            </a:r>
          </a:p>
          <a:p>
            <a:pPr marL="514350" indent="-514350" algn="just">
              <a:lnSpc>
                <a:spcPct val="150000"/>
              </a:lnSpc>
              <a:buFont typeface="Arial" pitchFamily="34" charset="0"/>
              <a:buChar char="•"/>
            </a:pPr>
            <a:r>
              <a:rPr lang="en-US" b="1" dirty="0" smtClean="0">
                <a:solidFill>
                  <a:srgbClr val="002060"/>
                </a:solidFill>
              </a:rPr>
              <a:t>Autoimmunity</a:t>
            </a:r>
          </a:p>
          <a:p>
            <a:pPr marL="514350" indent="-514350" algn="just">
              <a:lnSpc>
                <a:spcPct val="150000"/>
              </a:lnSpc>
              <a:buFont typeface="Arial" pitchFamily="34" charset="0"/>
              <a:buChar char="•"/>
            </a:pPr>
            <a:r>
              <a:rPr lang="en-US" b="1" dirty="0" smtClean="0">
                <a:solidFill>
                  <a:srgbClr val="002060"/>
                </a:solidFill>
              </a:rPr>
              <a:t>Thyroid disruptors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88913"/>
            <a:ext cx="8229600" cy="1143000"/>
          </a:xfrm>
        </p:spPr>
        <p:txBody>
          <a:bodyPr>
            <a:noAutofit/>
          </a:bodyPr>
          <a:lstStyle/>
          <a:p>
            <a:pPr eaLnBrk="1" hangingPunct="1"/>
            <a:r>
              <a:rPr lang="en-US" sz="3500" b="1" dirty="0" smtClean="0">
                <a:solidFill>
                  <a:srgbClr val="C00000"/>
                </a:solidFill>
                <a:cs typeface="Aharoni" pitchFamily="2" charset="-79"/>
              </a:rPr>
              <a:t>Importance of iodine in</a:t>
            </a:r>
            <a:br>
              <a:rPr lang="en-US" sz="3500" b="1" dirty="0" smtClean="0">
                <a:solidFill>
                  <a:srgbClr val="C00000"/>
                </a:solidFill>
                <a:cs typeface="Aharoni" pitchFamily="2" charset="-79"/>
              </a:rPr>
            </a:br>
            <a:r>
              <a:rPr lang="en-US" sz="3500" b="1" dirty="0" smtClean="0">
                <a:solidFill>
                  <a:srgbClr val="C00000"/>
                </a:solidFill>
                <a:cs typeface="Aharoni" pitchFamily="2" charset="-79"/>
              </a:rPr>
              <a:t>brain development </a:t>
            </a:r>
          </a:p>
        </p:txBody>
      </p:sp>
      <p:sp>
        <p:nvSpPr>
          <p:cNvPr id="78851" name="Rectangle 3"/>
          <p:cNvSpPr>
            <a:spLocks noGrp="1" noChangeArrowheads="1"/>
          </p:cNvSpPr>
          <p:nvPr>
            <p:ph type="body" idx="1"/>
          </p:nvPr>
        </p:nvSpPr>
        <p:spPr>
          <a:xfrm>
            <a:off x="152400" y="1646238"/>
            <a:ext cx="4419600" cy="4983162"/>
          </a:xfrm>
        </p:spPr>
        <p:txBody>
          <a:bodyPr/>
          <a:lstStyle/>
          <a:p>
            <a:pPr eaLnBrk="1" hangingPunct="1">
              <a:lnSpc>
                <a:spcPct val="90000"/>
              </a:lnSpc>
            </a:pPr>
            <a:r>
              <a:rPr lang="en-US" sz="2800" b="1" dirty="0" smtClean="0">
                <a:solidFill>
                  <a:srgbClr val="0070C0"/>
                </a:solidFill>
                <a:latin typeface="Times New Roman" pitchFamily="18" charset="0"/>
                <a:cs typeface="Times New Roman" pitchFamily="18" charset="0"/>
              </a:rPr>
              <a:t>50,000 brain cells produced/second</a:t>
            </a:r>
            <a:br>
              <a:rPr lang="en-US" sz="2800" b="1" dirty="0" smtClean="0">
                <a:solidFill>
                  <a:srgbClr val="0070C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in developing</a:t>
            </a:r>
            <a:br>
              <a:rPr lang="en-US" sz="2800" b="1" dirty="0" smtClean="0">
                <a:solidFill>
                  <a:srgbClr val="0070C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fetal brain</a:t>
            </a:r>
            <a:br>
              <a:rPr lang="en-US" sz="2800" b="1" dirty="0" smtClean="0">
                <a:solidFill>
                  <a:srgbClr val="0070C0"/>
                </a:solidFill>
                <a:latin typeface="Times New Roman" pitchFamily="18" charset="0"/>
                <a:cs typeface="Times New Roman" pitchFamily="18" charset="0"/>
              </a:rPr>
            </a:br>
            <a:endParaRPr lang="en-US" sz="2800" b="1" dirty="0" smtClean="0">
              <a:solidFill>
                <a:srgbClr val="0070C0"/>
              </a:solidFill>
              <a:latin typeface="Times New Roman" pitchFamily="18" charset="0"/>
              <a:cs typeface="Times New Roman" pitchFamily="18" charset="0"/>
            </a:endParaRPr>
          </a:p>
          <a:p>
            <a:pPr eaLnBrk="1" hangingPunct="1">
              <a:lnSpc>
                <a:spcPct val="90000"/>
              </a:lnSpc>
            </a:pPr>
            <a:r>
              <a:rPr lang="en-US" sz="2800" b="1" dirty="0" smtClean="0">
                <a:solidFill>
                  <a:srgbClr val="0070C0"/>
                </a:solidFill>
                <a:latin typeface="Times New Roman" pitchFamily="18" charset="0"/>
                <a:cs typeface="Times New Roman" pitchFamily="18" charset="0"/>
              </a:rPr>
              <a:t>100 billion brain cells in adult</a:t>
            </a:r>
            <a:br>
              <a:rPr lang="en-US" sz="2800" b="1" dirty="0" smtClean="0">
                <a:solidFill>
                  <a:srgbClr val="0070C0"/>
                </a:solidFill>
                <a:latin typeface="Times New Roman" pitchFamily="18" charset="0"/>
                <a:cs typeface="Times New Roman" pitchFamily="18" charset="0"/>
              </a:rPr>
            </a:br>
            <a:endParaRPr lang="en-US" sz="2800" b="1" dirty="0" smtClean="0">
              <a:solidFill>
                <a:srgbClr val="0070C0"/>
              </a:solidFill>
              <a:latin typeface="Times New Roman" pitchFamily="18" charset="0"/>
              <a:cs typeface="Times New Roman" pitchFamily="18" charset="0"/>
            </a:endParaRPr>
          </a:p>
          <a:p>
            <a:pPr eaLnBrk="1" hangingPunct="1">
              <a:lnSpc>
                <a:spcPct val="90000"/>
              </a:lnSpc>
            </a:pPr>
            <a:r>
              <a:rPr lang="en-US" sz="2800" b="1" dirty="0" smtClean="0">
                <a:solidFill>
                  <a:srgbClr val="0070C0"/>
                </a:solidFill>
                <a:latin typeface="Times New Roman" pitchFamily="18" charset="0"/>
                <a:cs typeface="Times New Roman" pitchFamily="18" charset="0"/>
              </a:rPr>
              <a:t>One million billion connections between these brain cells:</a:t>
            </a:r>
            <a:br>
              <a:rPr lang="en-US" sz="2800" b="1" dirty="0" smtClean="0">
                <a:solidFill>
                  <a:srgbClr val="0070C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Determine IQ</a:t>
            </a:r>
          </a:p>
        </p:txBody>
      </p:sp>
      <p:pic>
        <p:nvPicPr>
          <p:cNvPr id="78852" name="Picture 4" descr="fetus-sucking-thumb"/>
          <p:cNvPicPr>
            <a:picLocks noChangeAspect="1" noChangeArrowheads="1"/>
          </p:cNvPicPr>
          <p:nvPr/>
        </p:nvPicPr>
        <p:blipFill>
          <a:blip r:embed="rId2" cstate="print">
            <a:lum contrast="-20000"/>
          </a:blip>
          <a:srcRect/>
          <a:stretch>
            <a:fillRect/>
          </a:stretch>
        </p:blipFill>
        <p:spPr bwMode="auto">
          <a:xfrm>
            <a:off x="4724400" y="1752600"/>
            <a:ext cx="4276725" cy="42862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blinds(horizontal)">
                                      <p:cBhvr>
                                        <p:cTn id="7" dur="500"/>
                                        <p:tgtEl>
                                          <p:spTgt spid="78851">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animEffect transition="in" filter="blinds(horizontal)">
                                      <p:cBhvr>
                                        <p:cTn id="11" dur="500"/>
                                        <p:tgtEl>
                                          <p:spTgt spid="78851">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animEffect transition="in" filter="blinds(horizontal)">
                                      <p:cBhvr>
                                        <p:cTn id="15" dur="500"/>
                                        <p:tgtEl>
                                          <p:spTgt spid="78851">
                                            <p:txEl>
                                              <p:pRg st="2" end="2"/>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78852"/>
                                        </p:tgtEl>
                                        <p:attrNameLst>
                                          <p:attrName>style.visibility</p:attrName>
                                        </p:attrNameLst>
                                      </p:cBhvr>
                                      <p:to>
                                        <p:strVal val="visible"/>
                                      </p:to>
                                    </p:set>
                                    <p:animEffect transition="in" filter="blinds(horizontal)">
                                      <p:cBhvr>
                                        <p:cTn id="19" dur="500"/>
                                        <p:tgtEl>
                                          <p:spTgt spid="78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descr="graph"/>
          <p:cNvPicPr>
            <a:picLocks noChangeAspect="1" noChangeArrowheads="1"/>
          </p:cNvPicPr>
          <p:nvPr/>
        </p:nvPicPr>
        <p:blipFill>
          <a:blip r:embed="rId2" cstate="print"/>
          <a:srcRect/>
          <a:stretch>
            <a:fillRect/>
          </a:stretch>
        </p:blipFill>
        <p:spPr bwMode="auto">
          <a:xfrm>
            <a:off x="5638800" y="3581400"/>
            <a:ext cx="2228850" cy="3276600"/>
          </a:xfrm>
          <a:prstGeom prst="rect">
            <a:avLst/>
          </a:prstGeom>
          <a:noFill/>
          <a:ln w="9525">
            <a:noFill/>
            <a:miter lim="800000"/>
            <a:headEnd/>
            <a:tailEnd/>
          </a:ln>
        </p:spPr>
      </p:pic>
      <p:sp>
        <p:nvSpPr>
          <p:cNvPr id="18435" name="Rectangle 3"/>
          <p:cNvSpPr>
            <a:spLocks noGrp="1" noChangeArrowheads="1"/>
          </p:cNvSpPr>
          <p:nvPr>
            <p:ph type="title"/>
          </p:nvPr>
        </p:nvSpPr>
        <p:spPr/>
        <p:txBody>
          <a:bodyPr>
            <a:noAutofit/>
          </a:bodyPr>
          <a:lstStyle/>
          <a:p>
            <a:pPr eaLnBrk="1" hangingPunct="1"/>
            <a:r>
              <a:rPr lang="en-US" sz="3500" b="1" dirty="0" smtClean="0">
                <a:solidFill>
                  <a:srgbClr val="C00000"/>
                </a:solidFill>
                <a:cs typeface="Aharoni" pitchFamily="2" charset="-79"/>
              </a:rPr>
              <a:t>Importance of iodine in</a:t>
            </a:r>
            <a:br>
              <a:rPr lang="en-US" sz="3500" b="1" dirty="0" smtClean="0">
                <a:solidFill>
                  <a:srgbClr val="C00000"/>
                </a:solidFill>
                <a:cs typeface="Aharoni" pitchFamily="2" charset="-79"/>
              </a:rPr>
            </a:br>
            <a:r>
              <a:rPr lang="en-US" sz="3500" b="1" dirty="0" smtClean="0">
                <a:solidFill>
                  <a:srgbClr val="C00000"/>
                </a:solidFill>
                <a:cs typeface="Aharoni" pitchFamily="2" charset="-79"/>
              </a:rPr>
              <a:t>brain development </a:t>
            </a:r>
          </a:p>
        </p:txBody>
      </p:sp>
      <p:sp>
        <p:nvSpPr>
          <p:cNvPr id="18436" name="Rectangle 4"/>
          <p:cNvSpPr>
            <a:spLocks noGrp="1" noChangeArrowheads="1"/>
          </p:cNvSpPr>
          <p:nvPr>
            <p:ph type="body" idx="1"/>
          </p:nvPr>
        </p:nvSpPr>
        <p:spPr>
          <a:xfrm>
            <a:off x="152400" y="1752600"/>
            <a:ext cx="8610600" cy="1905000"/>
          </a:xfrm>
        </p:spPr>
        <p:txBody>
          <a:bodyPr/>
          <a:lstStyle/>
          <a:p>
            <a:pPr eaLnBrk="1" hangingPunct="1">
              <a:lnSpc>
                <a:spcPct val="130000"/>
              </a:lnSpc>
              <a:buFontTx/>
              <a:buNone/>
            </a:pPr>
            <a:r>
              <a:rPr lang="en-US" sz="2800" b="1" dirty="0" smtClean="0">
                <a:solidFill>
                  <a:srgbClr val="0070C0"/>
                </a:solidFill>
                <a:latin typeface="Times New Roman" pitchFamily="18" charset="0"/>
                <a:cs typeface="Times New Roman" pitchFamily="18" charset="0"/>
              </a:rPr>
              <a:t>	90 % of human brain development occurs between 3</a:t>
            </a:r>
            <a:r>
              <a:rPr lang="en-US" sz="2800" b="1" baseline="30000" dirty="0" smtClean="0">
                <a:solidFill>
                  <a:srgbClr val="0070C0"/>
                </a:solidFill>
                <a:latin typeface="Times New Roman" pitchFamily="18" charset="0"/>
                <a:cs typeface="Times New Roman" pitchFamily="18" charset="0"/>
              </a:rPr>
              <a:t>rd</a:t>
            </a:r>
            <a:r>
              <a:rPr lang="en-US" sz="2800" b="1" dirty="0" smtClean="0">
                <a:solidFill>
                  <a:srgbClr val="0070C0"/>
                </a:solidFill>
                <a:latin typeface="Times New Roman" pitchFamily="18" charset="0"/>
                <a:cs typeface="Times New Roman" pitchFamily="18" charset="0"/>
              </a:rPr>
              <a:t> month of pregnancy &amp; 3</a:t>
            </a:r>
            <a:r>
              <a:rPr lang="en-US" sz="2800" b="1" baseline="30000" dirty="0" smtClean="0">
                <a:solidFill>
                  <a:srgbClr val="0070C0"/>
                </a:solidFill>
                <a:latin typeface="Times New Roman" pitchFamily="18" charset="0"/>
                <a:cs typeface="Times New Roman" pitchFamily="18" charset="0"/>
              </a:rPr>
              <a:t>rd</a:t>
            </a:r>
            <a:r>
              <a:rPr lang="en-US" sz="2800" b="1" dirty="0" smtClean="0">
                <a:solidFill>
                  <a:srgbClr val="0070C0"/>
                </a:solidFill>
                <a:latin typeface="Times New Roman" pitchFamily="18" charset="0"/>
                <a:cs typeface="Times New Roman" pitchFamily="18" charset="0"/>
              </a:rPr>
              <a:t> year of life</a:t>
            </a:r>
            <a:br>
              <a:rPr lang="en-US" sz="2800" b="1" dirty="0" smtClean="0">
                <a:solidFill>
                  <a:srgbClr val="0070C0"/>
                </a:solidFill>
                <a:latin typeface="Times New Roman" pitchFamily="18" charset="0"/>
                <a:cs typeface="Times New Roman" pitchFamily="18" charset="0"/>
              </a:rPr>
            </a:br>
            <a:r>
              <a:rPr lang="en-US" sz="2800" b="1" dirty="0" smtClean="0">
                <a:solidFill>
                  <a:srgbClr val="0070C0"/>
                </a:solidFill>
                <a:latin typeface="Times New Roman" pitchFamily="18" charset="0"/>
                <a:cs typeface="Times New Roman" pitchFamily="18" charset="0"/>
              </a:rPr>
              <a:t>(Critical period)</a:t>
            </a:r>
          </a:p>
        </p:txBody>
      </p:sp>
      <p:pic>
        <p:nvPicPr>
          <p:cNvPr id="79877" name="Picture 5" descr="develop"/>
          <p:cNvPicPr>
            <a:picLocks noChangeAspect="1" noChangeArrowheads="1"/>
          </p:cNvPicPr>
          <p:nvPr/>
        </p:nvPicPr>
        <p:blipFill>
          <a:blip r:embed="rId3" cstate="print"/>
          <a:srcRect/>
          <a:stretch>
            <a:fillRect/>
          </a:stretch>
        </p:blipFill>
        <p:spPr bwMode="auto">
          <a:xfrm>
            <a:off x="1670050" y="3505200"/>
            <a:ext cx="2597150" cy="3200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79877"/>
                                        </p:tgtEl>
                                        <p:attrNameLst>
                                          <p:attrName>style.visibility</p:attrName>
                                        </p:attrNameLst>
                                      </p:cBhvr>
                                      <p:to>
                                        <p:strVal val="visible"/>
                                      </p:to>
                                    </p:set>
                                    <p:animEffect transition="in" filter="slide(fromBottom)">
                                      <p:cBhvr>
                                        <p:cTn id="7" dur="500"/>
                                        <p:tgtEl>
                                          <p:spTgt spid="79877"/>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79874"/>
                                        </p:tgtEl>
                                        <p:attrNameLst>
                                          <p:attrName>style.visibility</p:attrName>
                                        </p:attrNameLst>
                                      </p:cBhvr>
                                      <p:to>
                                        <p:strVal val="visible"/>
                                      </p:to>
                                    </p:set>
                                    <p:animEffect transition="in" filter="slide(fromBottom)">
                                      <p:cBhvr>
                                        <p:cTn id="11" dur="500"/>
                                        <p:tgtEl>
                                          <p:spTgt spid="79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Poster2.jpg"/>
          <p:cNvPicPr>
            <a:picLocks noGrp="1" noChangeAspect="1"/>
          </p:cNvPicPr>
          <p:nvPr>
            <p:ph/>
          </p:nvPr>
        </p:nvPicPr>
        <p:blipFill>
          <a:blip r:embed="rId2" cstate="print"/>
          <a:stretch>
            <a:fillRect/>
          </a:stretch>
        </p:blipFill>
        <p:spPr>
          <a:xfrm>
            <a:off x="2357422" y="-24"/>
            <a:ext cx="4855268" cy="686519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980307" y="332656"/>
            <a:ext cx="7877973" cy="1296144"/>
          </a:xfrm>
        </p:spPr>
        <p:txBody>
          <a:bodyPr>
            <a:noAutofit/>
          </a:bodyPr>
          <a:lstStyle/>
          <a:p>
            <a:pPr algn="ctr" eaLnBrk="1" fontAlgn="auto" hangingPunct="1">
              <a:spcAft>
                <a:spcPts val="0"/>
              </a:spcAft>
              <a:defRPr/>
            </a:pPr>
            <a:r>
              <a:rPr lang="en-US" sz="4000" b="1" dirty="0">
                <a:solidFill>
                  <a:srgbClr val="C00000"/>
                </a:solidFill>
                <a:cs typeface="Aharoni" pitchFamily="2" charset="-79"/>
              </a:rPr>
              <a:t>Iodine </a:t>
            </a:r>
            <a:r>
              <a:rPr lang="en-US" sz="4000" b="1" dirty="0" smtClean="0">
                <a:solidFill>
                  <a:srgbClr val="C00000"/>
                </a:solidFill>
                <a:cs typeface="Aharoni" pitchFamily="2" charset="-79"/>
              </a:rPr>
              <a:t>Requirement in Pregnancy </a:t>
            </a:r>
            <a:r>
              <a:rPr lang="en-US" sz="4000" b="1" dirty="0">
                <a:solidFill>
                  <a:srgbClr val="C00000"/>
                </a:solidFill>
                <a:cs typeface="Aharoni" pitchFamily="2" charset="-79"/>
              </a:rPr>
              <a:t>(</a:t>
            </a:r>
            <a:r>
              <a:rPr lang="en-US" sz="4000" b="1" dirty="0">
                <a:solidFill>
                  <a:srgbClr val="C00000"/>
                </a:solidFill>
                <a:cs typeface="Aharoni" pitchFamily="2" charset="-79"/>
                <a:sym typeface="Symbol" pitchFamily="18" charset="2"/>
              </a:rPr>
              <a:t></a:t>
            </a:r>
            <a:r>
              <a:rPr lang="en-US" sz="4000" b="1" dirty="0">
                <a:solidFill>
                  <a:srgbClr val="C00000"/>
                </a:solidFill>
                <a:cs typeface="Aharoni" pitchFamily="2" charset="-79"/>
              </a:rPr>
              <a:t>g/day</a:t>
            </a:r>
            <a:r>
              <a:rPr lang="en-US" sz="4000" b="1" dirty="0" smtClean="0">
                <a:solidFill>
                  <a:srgbClr val="C00000"/>
                </a:solidFill>
                <a:cs typeface="Aharoni" pitchFamily="2" charset="-79"/>
              </a:rPr>
              <a:t>)</a:t>
            </a:r>
            <a:endParaRPr lang="en-US" sz="4000" b="1" dirty="0">
              <a:solidFill>
                <a:srgbClr val="C00000"/>
              </a:solidFill>
              <a:cs typeface="Aharoni" pitchFamily="2" charset="-79"/>
            </a:endParaRPr>
          </a:p>
        </p:txBody>
      </p:sp>
      <p:sp>
        <p:nvSpPr>
          <p:cNvPr id="5" name="Rectangle 3"/>
          <p:cNvSpPr>
            <a:spLocks noGrp="1" noChangeArrowheads="1"/>
          </p:cNvSpPr>
          <p:nvPr>
            <p:ph type="subTitle" idx="1"/>
          </p:nvPr>
        </p:nvSpPr>
        <p:spPr>
          <a:xfrm>
            <a:off x="1214414" y="2060848"/>
            <a:ext cx="7560840" cy="4511424"/>
          </a:xfrm>
        </p:spPr>
        <p:txBody>
          <a:bodyPr>
            <a:normAutofit fontScale="77500" lnSpcReduction="20000"/>
          </a:bodyPr>
          <a:lstStyle/>
          <a:p>
            <a:pPr marR="0" algn="l" eaLnBrk="1" hangingPunct="1">
              <a:lnSpc>
                <a:spcPct val="150000"/>
              </a:lnSpc>
              <a:defRPr/>
            </a:pPr>
            <a:r>
              <a:rPr lang="en-US" sz="2700" b="1" dirty="0" smtClean="0">
                <a:solidFill>
                  <a:srgbClr val="00B050"/>
                </a:solidFill>
                <a:latin typeface="Times New Roman" pitchFamily="18" charset="0"/>
                <a:cs typeface="Times New Roman" pitchFamily="18" charset="0"/>
              </a:rPr>
              <a:t>During pregnancy</a:t>
            </a:r>
          </a:p>
          <a:p>
            <a:pPr marR="0" algn="l" eaLnBrk="1" hangingPunct="1">
              <a:lnSpc>
                <a:spcPct val="150000"/>
              </a:lnSpc>
              <a:defRPr/>
            </a:pPr>
            <a:r>
              <a:rPr lang="en-US" sz="2700" b="1" dirty="0" smtClean="0">
                <a:solidFill>
                  <a:schemeClr val="accent1">
                    <a:lumMod val="75000"/>
                  </a:schemeClr>
                </a:solidFill>
                <a:latin typeface="Times New Roman" pitchFamily="18" charset="0"/>
                <a:cs typeface="Times New Roman" pitchFamily="18" charset="0"/>
              </a:rPr>
              <a:t>        Basal					             150</a:t>
            </a:r>
          </a:p>
          <a:p>
            <a:pPr marR="0" algn="l" eaLnBrk="1" hangingPunct="1">
              <a:lnSpc>
                <a:spcPct val="150000"/>
              </a:lnSpc>
              <a:defRPr/>
            </a:pPr>
            <a:r>
              <a:rPr lang="en-US" sz="2700" b="1" dirty="0" smtClean="0">
                <a:solidFill>
                  <a:schemeClr val="accent1">
                    <a:lumMod val="75000"/>
                  </a:schemeClr>
                </a:solidFill>
                <a:latin typeface="Times New Roman" pitchFamily="18" charset="0"/>
                <a:cs typeface="Times New Roman" pitchFamily="18" charset="0"/>
              </a:rPr>
              <a:t>        40-50 % increased T4 requirements             		50-100</a:t>
            </a:r>
          </a:p>
          <a:p>
            <a:pPr marR="0" algn="l" eaLnBrk="1" hangingPunct="1">
              <a:lnSpc>
                <a:spcPct val="150000"/>
              </a:lnSpc>
              <a:defRPr/>
            </a:pPr>
            <a:r>
              <a:rPr lang="en-US" sz="2700" b="1" dirty="0" smtClean="0">
                <a:solidFill>
                  <a:schemeClr val="accent1">
                    <a:lumMod val="75000"/>
                  </a:schemeClr>
                </a:solidFill>
                <a:latin typeface="Times New Roman" pitchFamily="18" charset="0"/>
                <a:cs typeface="Times New Roman" pitchFamily="18" charset="0"/>
              </a:rPr>
              <a:t>         transfer of T4 and I from mother to fetus                 50</a:t>
            </a:r>
          </a:p>
          <a:p>
            <a:pPr marR="0" algn="l" eaLnBrk="1" hangingPunct="1">
              <a:lnSpc>
                <a:spcPct val="150000"/>
              </a:lnSpc>
              <a:defRPr/>
            </a:pPr>
            <a:r>
              <a:rPr lang="en-US" sz="2700" b="1" dirty="0" smtClean="0">
                <a:solidFill>
                  <a:schemeClr val="accent1">
                    <a:lumMod val="75000"/>
                  </a:schemeClr>
                </a:solidFill>
                <a:latin typeface="Times New Roman" pitchFamily="18" charset="0"/>
                <a:cs typeface="Times New Roman" pitchFamily="18" charset="0"/>
              </a:rPr>
              <a:t>         Increased renal clearance of I                                    50</a:t>
            </a:r>
          </a:p>
          <a:p>
            <a:pPr marR="0" algn="l" eaLnBrk="1" hangingPunct="1">
              <a:lnSpc>
                <a:spcPct val="150000"/>
              </a:lnSpc>
              <a:defRPr/>
            </a:pPr>
            <a:r>
              <a:rPr lang="en-US" sz="2700" b="1" dirty="0" smtClean="0">
                <a:solidFill>
                  <a:schemeClr val="accent1">
                    <a:lumMod val="75000"/>
                  </a:schemeClr>
                </a:solidFill>
                <a:latin typeface="Times New Roman" pitchFamily="18" charset="0"/>
                <a:cs typeface="Times New Roman" pitchFamily="18" charset="0"/>
              </a:rPr>
              <a:t>         Total requirement			                          250-300</a:t>
            </a:r>
            <a:r>
              <a:rPr lang="en-US" sz="2000" b="1" dirty="0" smtClean="0">
                <a:solidFill>
                  <a:schemeClr val="accent1">
                    <a:lumMod val="75000"/>
                  </a:schemeClr>
                </a:solidFill>
                <a:latin typeface="Times New Roman" pitchFamily="18" charset="0"/>
                <a:cs typeface="Times New Roman" pitchFamily="18" charset="0"/>
              </a:rPr>
              <a:t>	</a:t>
            </a:r>
          </a:p>
          <a:p>
            <a:pPr marR="0" algn="l" eaLnBrk="1" hangingPunct="1">
              <a:lnSpc>
                <a:spcPct val="150000"/>
              </a:lnSpc>
              <a:defRPr/>
            </a:pPr>
            <a:endParaRPr lang="en-US" sz="2000" b="1" dirty="0" smtClean="0">
              <a:solidFill>
                <a:schemeClr val="accent1">
                  <a:lumMod val="75000"/>
                </a:schemeClr>
              </a:solidFill>
              <a:latin typeface="Times New Roman" pitchFamily="18" charset="0"/>
              <a:cs typeface="Times New Roman" pitchFamily="18" charset="0"/>
            </a:endParaRPr>
          </a:p>
          <a:p>
            <a:pPr marR="0" algn="l" eaLnBrk="1" hangingPunct="1">
              <a:lnSpc>
                <a:spcPct val="150000"/>
              </a:lnSpc>
              <a:defRPr/>
            </a:pPr>
            <a:endParaRPr lang="en-US" sz="2000" b="1" dirty="0" smtClean="0">
              <a:solidFill>
                <a:schemeClr val="accent1">
                  <a:lumMod val="75000"/>
                </a:schemeClr>
              </a:solidFill>
              <a:latin typeface="Times New Roman" pitchFamily="18" charset="0"/>
              <a:cs typeface="Times New Roman" pitchFamily="18" charset="0"/>
            </a:endParaRPr>
          </a:p>
          <a:p>
            <a:pPr marR="0" algn="l" eaLnBrk="1" hangingPunct="1">
              <a:lnSpc>
                <a:spcPct val="150000"/>
              </a:lnSpc>
              <a:defRPr/>
            </a:pPr>
            <a:r>
              <a:rPr lang="en-US" sz="1800" dirty="0" err="1" smtClean="0">
                <a:solidFill>
                  <a:schemeClr val="tx1"/>
                </a:solidFill>
                <a:latin typeface="Times New Roman" pitchFamily="18" charset="0"/>
                <a:cs typeface="Times New Roman" pitchFamily="18" charset="0"/>
              </a:rPr>
              <a:t>Delange</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Int.J</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Endocrinol</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Metab</a:t>
            </a:r>
            <a:r>
              <a:rPr lang="en-US" sz="1800" dirty="0" smtClean="0">
                <a:solidFill>
                  <a:schemeClr val="tx1"/>
                </a:solidFill>
                <a:latin typeface="Times New Roman" pitchFamily="18" charset="0"/>
                <a:cs typeface="Times New Roman" pitchFamily="18" charset="0"/>
              </a:rPr>
              <a:t>. 2: 1, 2004                          </a:t>
            </a:r>
          </a:p>
          <a:p>
            <a:pPr marR="0" algn="l" eaLnBrk="1" hangingPunct="1">
              <a:lnSpc>
                <a:spcPct val="150000"/>
              </a:lnSpc>
              <a:defRPr/>
            </a:pPr>
            <a:r>
              <a:rPr lang="en-US" sz="2000" b="1" dirty="0" smtClean="0">
                <a:latin typeface="Times New Roman" pitchFamily="18" charset="0"/>
                <a:cs typeface="Times New Roman" pitchFamily="18" charset="0"/>
              </a:rPr>
              <a:t>    </a:t>
            </a:r>
            <a:r>
              <a:rPr lang="en-US" sz="2000" b="1" dirty="0" smtClean="0">
                <a:solidFill>
                  <a:schemeClr val="accent1">
                    <a:lumMod val="75000"/>
                  </a:schemeClr>
                </a:solidFill>
                <a:latin typeface="Times New Roman" pitchFamily="18" charset="0"/>
                <a:cs typeface="Times New Roman" pitchFamily="18" charset="0"/>
              </a:rPr>
              <a:t>       </a:t>
            </a:r>
          </a:p>
          <a:p>
            <a:pPr marR="0" algn="l" eaLnBrk="1" hangingPunct="1">
              <a:lnSpc>
                <a:spcPct val="150000"/>
              </a:lnSpc>
              <a:defRPr/>
            </a:pPr>
            <a:endParaRPr lang="en-US" sz="2000" b="1" dirty="0" smtClean="0">
              <a:latin typeface="Times New Roman" pitchFamily="18" charset="0"/>
              <a:cs typeface="Times New Roman" pitchFamily="18" charset="0"/>
            </a:endParaRPr>
          </a:p>
          <a:p>
            <a:pPr marR="0" algn="l" eaLnBrk="1" hangingPunct="1">
              <a:lnSpc>
                <a:spcPct val="150000"/>
              </a:lnSpc>
              <a:defRPr/>
            </a:pPr>
            <a:endParaRPr lang="en-US" sz="20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347</TotalTime>
  <Words>1653</Words>
  <Application>Microsoft Office PowerPoint</Application>
  <PresentationFormat>On-screen Show (4:3)</PresentationFormat>
  <Paragraphs>271</Paragraphs>
  <Slides>38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Office Theme</vt:lpstr>
      <vt:lpstr>Presentation</vt:lpstr>
      <vt:lpstr>Slide 1</vt:lpstr>
      <vt:lpstr>Slide 2</vt:lpstr>
      <vt:lpstr>Early detection and optimized management</vt:lpstr>
      <vt:lpstr>Outline</vt:lpstr>
      <vt:lpstr>Primordial prevention  of thyroid disease</vt:lpstr>
      <vt:lpstr>Importance of iodine in brain development </vt:lpstr>
      <vt:lpstr>Importance of iodine in brain development </vt:lpstr>
      <vt:lpstr>Slide 8</vt:lpstr>
      <vt:lpstr>Iodine Requirement in Pregnancy (g/day)</vt:lpstr>
      <vt:lpstr>Urinary iodine excretion in groups I (UIE&lt;150 μg/L   and II (UIE ≥150 μg/L)</vt:lpstr>
      <vt:lpstr>Distribution of ioduria (UIE) in healthy euthyroid pregnant women</vt:lpstr>
      <vt:lpstr>Recommendations</vt:lpstr>
      <vt:lpstr>ATA Recommendation</vt:lpstr>
      <vt:lpstr>How much iodine we get from iodized salt?  (number in red are daily iodine intake)*</vt:lpstr>
      <vt:lpstr>پایش ملی دریافت ید و عملکرد غده تیروئید زنان باردار کشور در سال 1392</vt:lpstr>
      <vt:lpstr>Slide 16</vt:lpstr>
      <vt:lpstr>Slide 17</vt:lpstr>
      <vt:lpstr>آخرین استاندارد میزان ید در نمک های خوراکی  (ابلاغ شده معاون بهداشت وزارت 94/2/19)</vt:lpstr>
      <vt:lpstr>Iodine Supplementation in Pregnancy</vt:lpstr>
      <vt:lpstr>Slide 20</vt:lpstr>
      <vt:lpstr>Slide 21</vt:lpstr>
      <vt:lpstr>تاثير حذف كمبود يد در سلامت جامعه ايراني</vt:lpstr>
      <vt:lpstr>Slide 23</vt:lpstr>
      <vt:lpstr>کاستی های میانه ید ادرار دانش آموزان در  استان های مختلف کشور (1388)</vt:lpstr>
      <vt:lpstr>Secondary prevention of thyroid disease</vt:lpstr>
      <vt:lpstr>Slide 26</vt:lpstr>
      <vt:lpstr>Slide 27</vt:lpstr>
      <vt:lpstr>Slide 28</vt:lpstr>
      <vt:lpstr>Criteria for Screening</vt:lpstr>
      <vt:lpstr>Two Important and Controversial  Issues in Pregnancy:</vt:lpstr>
      <vt:lpstr>Screening for Thyroid Disease in Pregnancy</vt:lpstr>
      <vt:lpstr>Comparison of recommendations of American Thyroid Association and Endocrine Society on the time and target group for screening for hypothyroidism before and during pregnancy</vt:lpstr>
      <vt:lpstr>Serum TSH concentrations in pregnant  women by weeks of gestation  </vt:lpstr>
      <vt:lpstr>Guidelines Recommendations</vt:lpstr>
      <vt:lpstr>Slide 35</vt:lpstr>
      <vt:lpstr>Prevalence of thyroid disease in adults screened in a series of health fairs in Colorado</vt:lpstr>
      <vt:lpstr>Recommendations for screening for thyroid disease of various professional societies</vt:lpstr>
      <vt:lpstr>Slide 38</vt:lpstr>
    </vt:vector>
  </TitlesOfParts>
  <Company>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ri-f507c014-f</dc:creator>
  <cp:lastModifiedBy>Fakhimi</cp:lastModifiedBy>
  <cp:revision>78</cp:revision>
  <dcterms:created xsi:type="dcterms:W3CDTF">2014-08-27T04:40:43Z</dcterms:created>
  <dcterms:modified xsi:type="dcterms:W3CDTF">2015-05-19T06:40:24Z</dcterms:modified>
</cp:coreProperties>
</file>