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427" r:id="rId1"/>
  </p:sldMasterIdLst>
  <p:sldIdLst>
    <p:sldId id="256" r:id="rId2"/>
    <p:sldId id="258" r:id="rId3"/>
    <p:sldId id="259" r:id="rId4"/>
    <p:sldId id="279" r:id="rId5"/>
    <p:sldId id="260" r:id="rId6"/>
    <p:sldId id="283" r:id="rId7"/>
    <p:sldId id="264" r:id="rId8"/>
    <p:sldId id="261" r:id="rId9"/>
    <p:sldId id="298" r:id="rId10"/>
    <p:sldId id="300" r:id="rId11"/>
    <p:sldId id="297" r:id="rId12"/>
    <p:sldId id="299" r:id="rId13"/>
    <p:sldId id="301" r:id="rId14"/>
    <p:sldId id="307" r:id="rId15"/>
    <p:sldId id="265" r:id="rId16"/>
    <p:sldId id="303" r:id="rId17"/>
    <p:sldId id="302" r:id="rId18"/>
    <p:sldId id="271" r:id="rId19"/>
    <p:sldId id="281" r:id="rId20"/>
    <p:sldId id="273" r:id="rId21"/>
    <p:sldId id="278" r:id="rId22"/>
    <p:sldId id="308" r:id="rId23"/>
    <p:sldId id="310" r:id="rId24"/>
    <p:sldId id="267" r:id="rId25"/>
    <p:sldId id="266" r:id="rId26"/>
    <p:sldId id="315" r:id="rId27"/>
    <p:sldId id="316" r:id="rId28"/>
    <p:sldId id="284" r:id="rId29"/>
    <p:sldId id="286" r:id="rId30"/>
    <p:sldId id="274" r:id="rId31"/>
    <p:sldId id="309" r:id="rId32"/>
    <p:sldId id="275" r:id="rId33"/>
    <p:sldId id="306" r:id="rId34"/>
    <p:sldId id="280" r:id="rId35"/>
    <p:sldId id="295" r:id="rId36"/>
    <p:sldId id="296" r:id="rId37"/>
    <p:sldId id="294" r:id="rId38"/>
    <p:sldId id="276" r:id="rId39"/>
    <p:sldId id="304" r:id="rId40"/>
    <p:sldId id="305" r:id="rId41"/>
    <p:sldId id="272" r:id="rId42"/>
    <p:sldId id="268" r:id="rId43"/>
    <p:sldId id="269" r:id="rId44"/>
    <p:sldId id="290" r:id="rId45"/>
    <p:sldId id="291" r:id="rId46"/>
    <p:sldId id="292" r:id="rId47"/>
    <p:sldId id="288" r:id="rId48"/>
    <p:sldId id="293" r:id="rId49"/>
    <p:sldId id="311" r:id="rId50"/>
    <p:sldId id="312" r:id="rId51"/>
    <p:sldId id="313" r:id="rId52"/>
    <p:sldId id="314" r:id="rId5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17" autoAdjust="0"/>
    <p:restoredTop sz="94660"/>
  </p:normalViewPr>
  <p:slideViewPr>
    <p:cSldViewPr snapToGrid="0">
      <p:cViewPr varScale="1">
        <p:scale>
          <a:sx n="65" d="100"/>
          <a:sy n="65" d="100"/>
        </p:scale>
        <p:origin x="704" y="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2209799" y="3694375"/>
            <a:ext cx="9144000" cy="754025"/>
          </a:xfrm>
        </p:spPr>
        <p:txBody>
          <a:bodyPr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4260B665-8C8B-4B4E-884E-C92B6CD0EFB0}" type="datetimeFigureOut">
              <a:rPr lang="en-US" smtClean="0"/>
              <a:t>1/2/2017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5C33EA4-1208-4F66-8C80-0E78A6E9E76E}" type="slidenum">
              <a:rPr lang="en-US" smtClean="0"/>
              <a:t>‹#›</a:t>
            </a:fld>
            <a:endParaRPr lang="en-US"/>
          </a:p>
        </p:txBody>
      </p:sp>
    </p:spTree>
    <p:extLst>
      <p:ext uri="{BB962C8B-B14F-4D97-AF65-F5344CB8AC3E}">
        <p14:creationId xmlns:p14="http://schemas.microsoft.com/office/powerpoint/2010/main" val="3295412170"/>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260B665-8C8B-4B4E-884E-C92B6CD0EFB0}" type="datetimeFigureOut">
              <a:rPr lang="en-US" smtClean="0"/>
              <a:t>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C33EA4-1208-4F66-8C80-0E78A6E9E76E}" type="slidenum">
              <a:rPr lang="en-US" smtClean="0"/>
              <a:t>‹#›</a:t>
            </a:fld>
            <a:endParaRPr lang="en-US"/>
          </a:p>
        </p:txBody>
      </p:sp>
    </p:spTree>
    <p:extLst>
      <p:ext uri="{BB962C8B-B14F-4D97-AF65-F5344CB8AC3E}">
        <p14:creationId xmlns:p14="http://schemas.microsoft.com/office/powerpoint/2010/main" val="30230689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260B665-8C8B-4B4E-884E-C92B6CD0EFB0}" type="datetimeFigureOut">
              <a:rPr lang="en-US" smtClean="0"/>
              <a:t>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C33EA4-1208-4F66-8C80-0E78A6E9E76E}" type="slidenum">
              <a:rPr lang="en-US" smtClean="0"/>
              <a:t>‹#›</a:t>
            </a:fld>
            <a:endParaRPr lang="en-US"/>
          </a:p>
        </p:txBody>
      </p:sp>
    </p:spTree>
    <p:extLst>
      <p:ext uri="{BB962C8B-B14F-4D97-AF65-F5344CB8AC3E}">
        <p14:creationId xmlns:p14="http://schemas.microsoft.com/office/powerpoint/2010/main" val="4222644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260B665-8C8B-4B4E-884E-C92B6CD0EFB0}" type="datetimeFigureOut">
              <a:rPr lang="en-US" smtClean="0"/>
              <a:t>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C33EA4-1208-4F66-8C80-0E78A6E9E76E}" type="slidenum">
              <a:rPr lang="en-US" smtClean="0"/>
              <a:t>‹#›</a:t>
            </a:fld>
            <a:endParaRPr lang="en-US"/>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8022541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normAutofit/>
          </a:bodyPr>
          <a:lstStyle>
            <a:lvl1pPr>
              <a:defRPr sz="5400"/>
            </a:lvl1pPr>
          </a:lstStyle>
          <a:p>
            <a:r>
              <a:rPr lang="en-US" smtClean="0"/>
              <a:t>Click to edit Master title style</a:t>
            </a:r>
            <a:endParaRPr lang="en-US" dirty="0"/>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260B665-8C8B-4B4E-884E-C92B6CD0EFB0}" type="datetimeFigureOut">
              <a:rPr lang="en-US" smtClean="0"/>
              <a:t>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C33EA4-1208-4F66-8C80-0E78A6E9E76E}" type="slidenum">
              <a:rPr lang="en-US" smtClean="0"/>
              <a:t>‹#›</a:t>
            </a:fld>
            <a:endParaRPr lang="en-US"/>
          </a:p>
        </p:txBody>
      </p:sp>
    </p:spTree>
    <p:extLst>
      <p:ext uri="{BB962C8B-B14F-4D97-AF65-F5344CB8AC3E}">
        <p14:creationId xmlns:p14="http://schemas.microsoft.com/office/powerpoint/2010/main" val="12855794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1356798" y="257175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Edit Master text styles</a:t>
            </a:r>
          </a:p>
        </p:txBody>
      </p:sp>
      <p:sp>
        <p:nvSpPr>
          <p:cNvPr id="10" name="Text Placeholder 3"/>
          <p:cNvSpPr>
            <a:spLocks noGrp="1"/>
          </p:cNvSpPr>
          <p:nvPr>
            <p:ph type="body" sz="half" idx="16"/>
          </p:nvPr>
        </p:nvSpPr>
        <p:spPr>
          <a:xfrm>
            <a:off x="4577441" y="257175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Edit Master text styles</a:t>
            </a:r>
          </a:p>
        </p:txBody>
      </p:sp>
      <p:sp>
        <p:nvSpPr>
          <p:cNvPr id="12" name="Text Placeholder 3"/>
          <p:cNvSpPr>
            <a:spLocks noGrp="1"/>
          </p:cNvSpPr>
          <p:nvPr>
            <p:ph type="body" sz="half" idx="17"/>
          </p:nvPr>
        </p:nvSpPr>
        <p:spPr>
          <a:xfrm>
            <a:off x="782903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4260B665-8C8B-4B4E-884E-C92B6CD0EFB0}" type="datetimeFigureOut">
              <a:rPr lang="en-US" smtClean="0"/>
              <a:t>1/2/2017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5C33EA4-1208-4F66-8C80-0E78A6E9E76E}" type="slidenum">
              <a:rPr lang="en-US" smtClean="0"/>
              <a:t>‹#›</a:t>
            </a:fld>
            <a:endParaRPr lang="en-US"/>
          </a:p>
        </p:txBody>
      </p:sp>
    </p:spTree>
    <p:extLst>
      <p:ext uri="{BB962C8B-B14F-4D97-AF65-F5344CB8AC3E}">
        <p14:creationId xmlns:p14="http://schemas.microsoft.com/office/powerpoint/2010/main" val="22038457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1332085" y="4873765"/>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567644" y="4873764"/>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804197" y="487376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4260B665-8C8B-4B4E-884E-C92B6CD0EFB0}" type="datetimeFigureOut">
              <a:rPr lang="en-US" smtClean="0"/>
              <a:t>1/2/2017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5C33EA4-1208-4F66-8C80-0E78A6E9E76E}" type="slidenum">
              <a:rPr lang="en-US" smtClean="0"/>
              <a:t>‹#›</a:t>
            </a:fld>
            <a:endParaRPr lang="en-US"/>
          </a:p>
        </p:txBody>
      </p:sp>
    </p:spTree>
    <p:extLst>
      <p:ext uri="{BB962C8B-B14F-4D97-AF65-F5344CB8AC3E}">
        <p14:creationId xmlns:p14="http://schemas.microsoft.com/office/powerpoint/2010/main" val="35259266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260B665-8C8B-4B4E-884E-C92B6CD0EFB0}" type="datetimeFigureOut">
              <a:rPr lang="en-US" smtClean="0"/>
              <a:t>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C33EA4-1208-4F66-8C80-0E78A6E9E76E}" type="slidenum">
              <a:rPr lang="en-US" smtClean="0"/>
              <a:t>‹#›</a:t>
            </a:fld>
            <a:endParaRPr lang="en-US"/>
          </a:p>
        </p:txBody>
      </p:sp>
    </p:spTree>
    <p:extLst>
      <p:ext uri="{BB962C8B-B14F-4D97-AF65-F5344CB8AC3E}">
        <p14:creationId xmlns:p14="http://schemas.microsoft.com/office/powerpoint/2010/main" val="41883684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260B665-8C8B-4B4E-884E-C92B6CD0EFB0}" type="datetimeFigureOut">
              <a:rPr lang="en-US" smtClean="0"/>
              <a:t>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C33EA4-1208-4F66-8C80-0E78A6E9E76E}" type="slidenum">
              <a:rPr lang="en-US" smtClean="0"/>
              <a:t>‹#›</a:t>
            </a:fld>
            <a:endParaRPr lang="en-US"/>
          </a:p>
        </p:txBody>
      </p:sp>
    </p:spTree>
    <p:extLst>
      <p:ext uri="{BB962C8B-B14F-4D97-AF65-F5344CB8AC3E}">
        <p14:creationId xmlns:p14="http://schemas.microsoft.com/office/powerpoint/2010/main" val="7023190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260B665-8C8B-4B4E-884E-C92B6CD0EFB0}" type="datetimeFigureOut">
              <a:rPr lang="en-US" smtClean="0"/>
              <a:t>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C33EA4-1208-4F66-8C80-0E78A6E9E76E}" type="slidenum">
              <a:rPr lang="en-US" smtClean="0"/>
              <a:t>‹#›</a:t>
            </a:fld>
            <a:endParaRPr lang="en-US"/>
          </a:p>
        </p:txBody>
      </p:sp>
    </p:spTree>
    <p:extLst>
      <p:ext uri="{BB962C8B-B14F-4D97-AF65-F5344CB8AC3E}">
        <p14:creationId xmlns:p14="http://schemas.microsoft.com/office/powerpoint/2010/main" val="15320381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smtClean="0"/>
              <a:t>Click to edit Master title style</a:t>
            </a:r>
            <a:endParaRPr lang="en-US" dirty="0"/>
          </a:p>
        </p:txBody>
      </p:sp>
      <p:sp>
        <p:nvSpPr>
          <p:cNvPr id="8" name="Subtitle 2"/>
          <p:cNvSpPr>
            <a:spLocks noGrp="1"/>
          </p:cNvSpPr>
          <p:nvPr>
            <p:ph type="subTitle" idx="1"/>
          </p:nvPr>
        </p:nvSpPr>
        <p:spPr>
          <a:xfrm>
            <a:off x="854532" y="3693674"/>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260B665-8C8B-4B4E-884E-C92B6CD0EFB0}" type="datetimeFigureOut">
              <a:rPr lang="en-US" smtClean="0"/>
              <a:t>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C33EA4-1208-4F66-8C80-0E78A6E9E76E}" type="slidenum">
              <a:rPr lang="en-US" smtClean="0"/>
              <a:t>‹#›</a:t>
            </a:fld>
            <a:endParaRPr lang="en-US"/>
          </a:p>
        </p:txBody>
      </p:sp>
    </p:spTree>
    <p:extLst>
      <p:ext uri="{BB962C8B-B14F-4D97-AF65-F5344CB8AC3E}">
        <p14:creationId xmlns:p14="http://schemas.microsoft.com/office/powerpoint/2010/main" val="18297815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260B665-8C8B-4B4E-884E-C92B6CD0EFB0}" type="datetimeFigureOut">
              <a:rPr lang="en-US" smtClean="0"/>
              <a:t>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C33EA4-1208-4F66-8C80-0E78A6E9E76E}" type="slidenum">
              <a:rPr lang="en-US" smtClean="0"/>
              <a:t>‹#›</a:t>
            </a:fld>
            <a:endParaRPr lang="en-US"/>
          </a:p>
        </p:txBody>
      </p:sp>
    </p:spTree>
    <p:extLst>
      <p:ext uri="{BB962C8B-B14F-4D97-AF65-F5344CB8AC3E}">
        <p14:creationId xmlns:p14="http://schemas.microsoft.com/office/powerpoint/2010/main" val="27705379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20000" y="2505075"/>
            <a:ext cx="5025216"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Edit Master text styles</a:t>
            </a:r>
          </a:p>
        </p:txBody>
      </p:sp>
      <p:sp>
        <p:nvSpPr>
          <p:cNvPr id="6" name="Content Placeholder 5"/>
          <p:cNvSpPr>
            <a:spLocks noGrp="1"/>
          </p:cNvSpPr>
          <p:nvPr>
            <p:ph sz="quarter" idx="4"/>
          </p:nvPr>
        </p:nvSpPr>
        <p:spPr>
          <a:xfrm>
            <a:off x="6319840" y="2505075"/>
            <a:ext cx="503554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260B665-8C8B-4B4E-884E-C92B6CD0EFB0}" type="datetimeFigureOut">
              <a:rPr lang="en-US" smtClean="0"/>
              <a:t>1/2/2017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5C33EA4-1208-4F66-8C80-0E78A6E9E76E}" type="slidenum">
              <a:rPr lang="en-US" smtClean="0"/>
              <a:t>‹#›</a:t>
            </a:fld>
            <a:endParaRPr lang="en-US"/>
          </a:p>
        </p:txBody>
      </p:sp>
    </p:spTree>
    <p:extLst>
      <p:ext uri="{BB962C8B-B14F-4D97-AF65-F5344CB8AC3E}">
        <p14:creationId xmlns:p14="http://schemas.microsoft.com/office/powerpoint/2010/main" val="39333565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260B665-8C8B-4B4E-884E-C92B6CD0EFB0}" type="datetimeFigureOut">
              <a:rPr lang="en-US" smtClean="0"/>
              <a:t>1/2/2017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5C33EA4-1208-4F66-8C80-0E78A6E9E76E}" type="slidenum">
              <a:rPr lang="en-US" smtClean="0"/>
              <a:t>‹#›</a:t>
            </a:fld>
            <a:endParaRPr lang="en-US"/>
          </a:p>
        </p:txBody>
      </p:sp>
    </p:spTree>
    <p:extLst>
      <p:ext uri="{BB962C8B-B14F-4D97-AF65-F5344CB8AC3E}">
        <p14:creationId xmlns:p14="http://schemas.microsoft.com/office/powerpoint/2010/main" val="42171351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60B665-8C8B-4B4E-884E-C92B6CD0EFB0}" type="datetimeFigureOut">
              <a:rPr lang="en-US" smtClean="0"/>
              <a:t>1/2/2017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5C33EA4-1208-4F66-8C80-0E78A6E9E76E}" type="slidenum">
              <a:rPr lang="en-US" smtClean="0"/>
              <a:t>‹#›</a:t>
            </a:fld>
            <a:endParaRPr lang="en-US"/>
          </a:p>
        </p:txBody>
      </p:sp>
    </p:spTree>
    <p:extLst>
      <p:ext uri="{BB962C8B-B14F-4D97-AF65-F5344CB8AC3E}">
        <p14:creationId xmlns:p14="http://schemas.microsoft.com/office/powerpoint/2010/main" val="4170435265"/>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260B665-8C8B-4B4E-884E-C92B6CD0EFB0}" type="datetimeFigureOut">
              <a:rPr lang="en-US" smtClean="0"/>
              <a:t>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C33EA4-1208-4F66-8C80-0E78A6E9E76E}" type="slidenum">
              <a:rPr lang="en-US" smtClean="0"/>
              <a:t>‹#›</a:t>
            </a:fld>
            <a:endParaRPr lang="en-US"/>
          </a:p>
        </p:txBody>
      </p:sp>
    </p:spTree>
    <p:extLst>
      <p:ext uri="{BB962C8B-B14F-4D97-AF65-F5344CB8AC3E}">
        <p14:creationId xmlns:p14="http://schemas.microsoft.com/office/powerpoint/2010/main" val="1002199514"/>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260B665-8C8B-4B4E-884E-C92B6CD0EFB0}" type="datetimeFigureOut">
              <a:rPr lang="en-US" smtClean="0"/>
              <a:t>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C33EA4-1208-4F66-8C80-0E78A6E9E76E}" type="slidenum">
              <a:rPr lang="en-US" smtClean="0"/>
              <a:t>‹#›</a:t>
            </a:fld>
            <a:endParaRPr lang="en-US"/>
          </a:p>
        </p:txBody>
      </p:sp>
    </p:spTree>
    <p:extLst>
      <p:ext uri="{BB962C8B-B14F-4D97-AF65-F5344CB8AC3E}">
        <p14:creationId xmlns:p14="http://schemas.microsoft.com/office/powerpoint/2010/main" val="37872198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4260B665-8C8B-4B4E-884E-C92B6CD0EFB0}" type="datetimeFigureOut">
              <a:rPr lang="en-US" smtClean="0"/>
              <a:t>1/2/2017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A5C33EA4-1208-4F66-8C80-0E78A6E9E76E}" type="slidenum">
              <a:rPr lang="en-US" smtClean="0"/>
              <a:t>‹#›</a:t>
            </a:fld>
            <a:endParaRPr lang="en-US"/>
          </a:p>
        </p:txBody>
      </p:sp>
    </p:spTree>
    <p:extLst>
      <p:ext uri="{BB962C8B-B14F-4D97-AF65-F5344CB8AC3E}">
        <p14:creationId xmlns:p14="http://schemas.microsoft.com/office/powerpoint/2010/main" val="2086827383"/>
      </p:ext>
    </p:extLst>
  </p:cSld>
  <p:clrMap bg1="dk1" tx1="lt1" bg2="dk2" tx2="lt2" accent1="accent1" accent2="accent2" accent3="accent3" accent4="accent4" accent5="accent5" accent6="accent6" hlink="hlink" folHlink="folHlink"/>
  <p:sldLayoutIdLst>
    <p:sldLayoutId id="2147484428" r:id="rId1"/>
    <p:sldLayoutId id="2147484429" r:id="rId2"/>
    <p:sldLayoutId id="2147484430" r:id="rId3"/>
    <p:sldLayoutId id="2147484431" r:id="rId4"/>
    <p:sldLayoutId id="2147484432" r:id="rId5"/>
    <p:sldLayoutId id="2147484433" r:id="rId6"/>
    <p:sldLayoutId id="2147484434" r:id="rId7"/>
    <p:sldLayoutId id="2147484435" r:id="rId8"/>
    <p:sldLayoutId id="2147484436" r:id="rId9"/>
    <p:sldLayoutId id="2147484437" r:id="rId10"/>
    <p:sldLayoutId id="2147484438" r:id="rId11"/>
    <p:sldLayoutId id="2147484439" r:id="rId12"/>
    <p:sldLayoutId id="2147484440" r:id="rId13"/>
    <p:sldLayoutId id="2147484441" r:id="rId14"/>
    <p:sldLayoutId id="2147484442" r:id="rId15"/>
    <p:sldLayoutId id="2147484443" r:id="rId16"/>
    <p:sldLayoutId id="2147484444" r:id="rId17"/>
  </p:sldLayoutIdLst>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Layout" Target="../slideLayouts/slideLayout2.xml"/><Relationship Id="rId4" Type="http://schemas.openxmlformats.org/officeDocument/2006/relationships/image" Target="../media/image11.emf"/></Relationships>
</file>

<file path=ppt/slides/_rels/slide13.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emf"/><Relationship Id="rId1" Type="http://schemas.openxmlformats.org/officeDocument/2006/relationships/slideLayout" Target="../slideLayouts/slideLayout2.xml"/><Relationship Id="rId4" Type="http://schemas.openxmlformats.org/officeDocument/2006/relationships/image" Target="../media/image23.emf"/></Relationships>
</file>

<file path=ppt/slides/_rels/slide27.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www.omim.org/entry/145980?search=familal%20%20hypocalcuric%20hypercalcemia&amp;highlight=hypocalcuric%20hypercalcemia%20familal%20hypercalcaemia#40" TargetMode="External"/><Relationship Id="rId2" Type="http://schemas.openxmlformats.org/officeDocument/2006/relationships/hyperlink" Target="https://www.omim.org/entry/145980?search=familal%20%20hypocalcuric%20hypercalcemia&amp;highlight=hypocalcuric%20hypercalcemia%20familal%20hypercalcaemia#23"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32.emf"/><Relationship Id="rId1" Type="http://schemas.openxmlformats.org/officeDocument/2006/relationships/slideLayout" Target="../slideLayouts/slideLayout2.xml"/><Relationship Id="rId5" Type="http://schemas.openxmlformats.org/officeDocument/2006/relationships/image" Target="../media/image35.emf"/><Relationship Id="rId4" Type="http://schemas.openxmlformats.org/officeDocument/2006/relationships/image" Target="../media/image34.emf"/></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image" Target="../media/image39.em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pPr algn="ctr"/>
            <a:r>
              <a:rPr lang="en-US" sz="4000" dirty="0" smtClean="0">
                <a:solidFill>
                  <a:schemeClr val="accent6">
                    <a:lumMod val="60000"/>
                    <a:lumOff val="40000"/>
                  </a:schemeClr>
                </a:solidFill>
                <a:latin typeface="Times New Roman" panose="02020603050405020304" pitchFamily="18" charset="0"/>
                <a:cs typeface="Times New Roman" panose="02020603050405020304" pitchFamily="18" charset="0"/>
              </a:rPr>
              <a:t>“PTH </a:t>
            </a:r>
            <a:r>
              <a:rPr lang="en-US" sz="4000" dirty="0">
                <a:solidFill>
                  <a:schemeClr val="accent6">
                    <a:lumMod val="60000"/>
                    <a:lumOff val="40000"/>
                  </a:schemeClr>
                </a:solidFill>
                <a:latin typeface="Times New Roman" panose="02020603050405020304" pitchFamily="18" charset="0"/>
                <a:cs typeface="Times New Roman" panose="02020603050405020304" pitchFamily="18" charset="0"/>
              </a:rPr>
              <a:t>R</a:t>
            </a:r>
            <a:r>
              <a:rPr lang="en-US" sz="4000" dirty="0" smtClean="0">
                <a:solidFill>
                  <a:schemeClr val="accent6">
                    <a:lumMod val="60000"/>
                    <a:lumOff val="40000"/>
                  </a:schemeClr>
                </a:solidFill>
                <a:latin typeface="Times New Roman" panose="02020603050405020304" pitchFamily="18" charset="0"/>
                <a:cs typeface="Times New Roman" panose="02020603050405020304" pitchFamily="18" charset="0"/>
              </a:rPr>
              <a:t>elated Hypercalcemia in an Adolescent” </a:t>
            </a:r>
            <a:br>
              <a:rPr lang="en-US" sz="4000" dirty="0" smtClean="0">
                <a:solidFill>
                  <a:schemeClr val="accent6">
                    <a:lumMod val="60000"/>
                    <a:lumOff val="40000"/>
                  </a:schemeClr>
                </a:solidFill>
                <a:latin typeface="Times New Roman" panose="02020603050405020304" pitchFamily="18" charset="0"/>
                <a:cs typeface="Times New Roman" panose="02020603050405020304" pitchFamily="18" charset="0"/>
              </a:rPr>
            </a:br>
            <a:r>
              <a:rPr lang="en-US" sz="4000" dirty="0">
                <a:solidFill>
                  <a:schemeClr val="accent6">
                    <a:lumMod val="60000"/>
                    <a:lumOff val="40000"/>
                  </a:schemeClr>
                </a:solidFill>
                <a:latin typeface="Times New Roman" panose="02020603050405020304" pitchFamily="18" charset="0"/>
                <a:cs typeface="Times New Roman" panose="02020603050405020304" pitchFamily="18" charset="0"/>
              </a:rPr>
              <a:t/>
            </a:r>
            <a:br>
              <a:rPr lang="en-US" sz="4000" dirty="0">
                <a:solidFill>
                  <a:schemeClr val="accent6">
                    <a:lumMod val="60000"/>
                    <a:lumOff val="40000"/>
                  </a:schemeClr>
                </a:solidFill>
                <a:latin typeface="Times New Roman" panose="02020603050405020304" pitchFamily="18" charset="0"/>
                <a:cs typeface="Times New Roman" panose="02020603050405020304" pitchFamily="18" charset="0"/>
              </a:rPr>
            </a:br>
            <a:r>
              <a:rPr lang="en-US" dirty="0" smtClean="0">
                <a:solidFill>
                  <a:schemeClr val="accent6">
                    <a:lumMod val="60000"/>
                    <a:lumOff val="40000"/>
                  </a:schemeClr>
                </a:solidFill>
                <a:latin typeface="Times New Roman" panose="02020603050405020304" pitchFamily="18" charset="0"/>
                <a:cs typeface="Times New Roman" panose="02020603050405020304" pitchFamily="18" charset="0"/>
              </a:rPr>
              <a:t>case report </a:t>
            </a:r>
            <a:endParaRPr lang="en-US" dirty="0">
              <a:solidFill>
                <a:schemeClr val="accent6">
                  <a:lumMod val="60000"/>
                  <a:lumOff val="40000"/>
                </a:schemeClr>
              </a:solidFill>
              <a:latin typeface="Times New Roman" panose="02020603050405020304" pitchFamily="18" charset="0"/>
              <a:cs typeface="Times New Roman" panose="02020603050405020304" pitchFamily="18" charset="0"/>
            </a:endParaRPr>
          </a:p>
        </p:txBody>
      </p:sp>
      <p:sp>
        <p:nvSpPr>
          <p:cNvPr id="6" name="Text Placeholder 5"/>
          <p:cNvSpPr>
            <a:spLocks noGrp="1"/>
          </p:cNvSpPr>
          <p:nvPr>
            <p:ph type="body" sz="half" idx="2"/>
          </p:nvPr>
        </p:nvSpPr>
        <p:spPr/>
        <p:txBody>
          <a:bodyPr>
            <a:normAutofit/>
          </a:bodyPr>
          <a:lstStyle/>
          <a:p>
            <a:pPr algn="ctr"/>
            <a:r>
              <a:rPr lang="en-US" sz="2000" dirty="0" smtClean="0">
                <a:solidFill>
                  <a:schemeClr val="accent6">
                    <a:lumMod val="60000"/>
                    <a:lumOff val="40000"/>
                  </a:schemeClr>
                </a:solidFill>
              </a:rPr>
              <a:t> B.Rezvankhah.MD</a:t>
            </a:r>
          </a:p>
          <a:p>
            <a:pPr algn="ctr"/>
            <a:r>
              <a:rPr lang="en-US" sz="2000" dirty="0" smtClean="0">
                <a:solidFill>
                  <a:schemeClr val="accent6">
                    <a:lumMod val="60000"/>
                    <a:lumOff val="40000"/>
                  </a:schemeClr>
                </a:solidFill>
              </a:rPr>
              <a:t>January.2017</a:t>
            </a:r>
            <a:endParaRPr lang="en-US" sz="2000" dirty="0">
              <a:solidFill>
                <a:schemeClr val="accent6">
                  <a:lumMod val="60000"/>
                  <a:lumOff val="40000"/>
                </a:schemeClr>
              </a:solidFill>
            </a:endParaRPr>
          </a:p>
        </p:txBody>
      </p:sp>
    </p:spTree>
    <p:extLst>
      <p:ext uri="{BB962C8B-B14F-4D97-AF65-F5344CB8AC3E}">
        <p14:creationId xmlns:p14="http://schemas.microsoft.com/office/powerpoint/2010/main" val="16966196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45520" y="1182688"/>
            <a:ext cx="8297759" cy="4351338"/>
          </a:xfrm>
        </p:spPr>
      </p:pic>
    </p:spTree>
    <p:extLst>
      <p:ext uri="{BB962C8B-B14F-4D97-AF65-F5344CB8AC3E}">
        <p14:creationId xmlns:p14="http://schemas.microsoft.com/office/powerpoint/2010/main" val="21008867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838200" y="384790"/>
            <a:ext cx="6524426" cy="1305898"/>
          </a:xfrm>
          <a:prstGeom prst="rect">
            <a:avLst/>
          </a:prstGeom>
        </p:spPr>
      </p:pic>
      <p:sp>
        <p:nvSpPr>
          <p:cNvPr id="2" name="Title 1"/>
          <p:cNvSpPr>
            <a:spLocks noGrp="1"/>
          </p:cNvSpPr>
          <p:nvPr>
            <p:ph type="title"/>
          </p:nvPr>
        </p:nvSpPr>
        <p:spPr/>
        <p:txBody>
          <a:bodyPr>
            <a:normAutofit/>
          </a:bodyPr>
          <a:lstStyle/>
          <a:p>
            <a:r>
              <a:rPr lang="en-US" sz="1400" b="1" dirty="0" smtClean="0">
                <a:solidFill>
                  <a:schemeClr val="bg1"/>
                </a:solidFill>
                <a:latin typeface="Helvetica-Bold" pitchFamily="50" charset="0"/>
              </a:rPr>
              <a:t/>
            </a:r>
            <a:br>
              <a:rPr lang="en-US" sz="1400" b="1" dirty="0" smtClean="0">
                <a:solidFill>
                  <a:schemeClr val="bg1"/>
                </a:solidFill>
                <a:latin typeface="Helvetica-Bold" pitchFamily="50" charset="0"/>
              </a:rPr>
            </a:br>
            <a:r>
              <a:rPr lang="en-US" sz="1400" b="1" dirty="0">
                <a:solidFill>
                  <a:schemeClr val="bg1"/>
                </a:solidFill>
                <a:latin typeface="Helvetica-Bold" pitchFamily="50" charset="0"/>
              </a:rPr>
              <a:t/>
            </a:r>
            <a:br>
              <a:rPr lang="en-US" sz="1400" b="1" dirty="0">
                <a:solidFill>
                  <a:schemeClr val="bg1"/>
                </a:solidFill>
                <a:latin typeface="Helvetica-Bold" pitchFamily="50" charset="0"/>
              </a:rPr>
            </a:br>
            <a:r>
              <a:rPr lang="en-US" sz="1400" b="1" dirty="0" smtClean="0">
                <a:solidFill>
                  <a:schemeClr val="bg1"/>
                </a:solidFill>
                <a:latin typeface="Helvetica-Bold" pitchFamily="50" charset="0"/>
              </a:rPr>
              <a:t/>
            </a:r>
            <a:br>
              <a:rPr lang="en-US" sz="1400" b="1" dirty="0" smtClean="0">
                <a:solidFill>
                  <a:schemeClr val="bg1"/>
                </a:solidFill>
                <a:latin typeface="Helvetica-Bold" pitchFamily="50" charset="0"/>
              </a:rPr>
            </a:br>
            <a:r>
              <a:rPr lang="en-US" sz="1400" b="1" dirty="0">
                <a:solidFill>
                  <a:schemeClr val="bg1"/>
                </a:solidFill>
                <a:latin typeface="Helvetica-Bold" pitchFamily="50" charset="0"/>
              </a:rPr>
              <a:t/>
            </a:r>
            <a:br>
              <a:rPr lang="en-US" sz="1400" b="1" dirty="0">
                <a:solidFill>
                  <a:schemeClr val="bg1"/>
                </a:solidFill>
                <a:latin typeface="Helvetica-Bold" pitchFamily="50" charset="0"/>
              </a:rPr>
            </a:br>
            <a:r>
              <a:rPr lang="en-US" sz="1400" b="1" dirty="0" smtClean="0">
                <a:solidFill>
                  <a:schemeClr val="bg1"/>
                </a:solidFill>
                <a:latin typeface="Helvetica-Bold" pitchFamily="50" charset="0"/>
              </a:rPr>
              <a:t/>
            </a:r>
            <a:br>
              <a:rPr lang="en-US" sz="1400" b="1" dirty="0" smtClean="0">
                <a:solidFill>
                  <a:schemeClr val="bg1"/>
                </a:solidFill>
                <a:latin typeface="Helvetica-Bold" pitchFamily="50" charset="0"/>
              </a:rPr>
            </a:br>
            <a:r>
              <a:rPr lang="en-US" sz="1400" b="1" dirty="0" smtClean="0">
                <a:solidFill>
                  <a:schemeClr val="bg1"/>
                </a:solidFill>
                <a:latin typeface="Helvetica-Bold" pitchFamily="50" charset="0"/>
              </a:rPr>
              <a:t>                                                                                            Indian </a:t>
            </a:r>
            <a:r>
              <a:rPr lang="en-US" sz="1400" b="1" dirty="0">
                <a:solidFill>
                  <a:schemeClr val="bg1"/>
                </a:solidFill>
                <a:latin typeface="Helvetica-Bold" pitchFamily="50" charset="0"/>
              </a:rPr>
              <a:t>J </a:t>
            </a:r>
            <a:r>
              <a:rPr lang="en-US" sz="1400" b="1" dirty="0" err="1">
                <a:solidFill>
                  <a:schemeClr val="bg1"/>
                </a:solidFill>
                <a:latin typeface="Helvetica-Bold" pitchFamily="50" charset="0"/>
              </a:rPr>
              <a:t>Pediatr</a:t>
            </a:r>
            <a:r>
              <a:rPr lang="en-US" sz="1400" b="1" dirty="0">
                <a:solidFill>
                  <a:schemeClr val="bg1"/>
                </a:solidFill>
                <a:latin typeface="Helvetica-Bold" pitchFamily="50" charset="0"/>
              </a:rPr>
              <a:t> 2010</a:t>
            </a:r>
            <a:endParaRPr lang="en-US" sz="1400" dirty="0">
              <a:solidFill>
                <a:schemeClr val="bg1"/>
              </a:solidFill>
            </a:endParaRPr>
          </a:p>
        </p:txBody>
      </p:sp>
      <p:pic>
        <p:nvPicPr>
          <p:cNvPr id="9" name="Content Placeholder 8"/>
          <p:cNvPicPr>
            <a:picLocks noGrp="1" noChangeAspect="1"/>
          </p:cNvPicPr>
          <p:nvPr>
            <p:ph idx="1"/>
          </p:nvPr>
        </p:nvPicPr>
        <p:blipFill>
          <a:blip r:embed="rId3"/>
          <a:stretch>
            <a:fillRect/>
          </a:stretch>
        </p:blipFill>
        <p:spPr>
          <a:xfrm>
            <a:off x="8416992" y="1690688"/>
            <a:ext cx="3152436" cy="4351338"/>
          </a:xfrm>
          <a:prstGeom prst="rect">
            <a:avLst/>
          </a:prstGeom>
        </p:spPr>
      </p:pic>
      <p:sp>
        <p:nvSpPr>
          <p:cNvPr id="13" name="Rectangle 12"/>
          <p:cNvSpPr/>
          <p:nvPr/>
        </p:nvSpPr>
        <p:spPr>
          <a:xfrm>
            <a:off x="838199" y="1943933"/>
            <a:ext cx="7499555" cy="3416320"/>
          </a:xfrm>
          <a:prstGeom prst="rect">
            <a:avLst/>
          </a:prstGeom>
        </p:spPr>
        <p:txBody>
          <a:bodyPr wrap="square">
            <a:spAutoFit/>
          </a:bodyPr>
          <a:lstStyle/>
          <a:p>
            <a:r>
              <a:rPr lang="en-US" sz="2400" dirty="0">
                <a:latin typeface="Times New Roman" panose="02020603050405020304" pitchFamily="18" charset="0"/>
                <a:cs typeface="Times New Roman" panose="02020603050405020304" pitchFamily="18" charset="0"/>
              </a:rPr>
              <a:t>A retrospective analysis of 15 children and adolescents with PHPT (age &lt;20 </a:t>
            </a:r>
            <a:r>
              <a:rPr lang="en-US" sz="2400" dirty="0" err="1" smtClean="0">
                <a:latin typeface="Times New Roman" panose="02020603050405020304" pitchFamily="18" charset="0"/>
                <a:cs typeface="Times New Roman" panose="02020603050405020304" pitchFamily="18" charset="0"/>
              </a:rPr>
              <a:t>yr</a:t>
            </a:r>
            <a:r>
              <a:rPr lang="en-US" sz="2400" dirty="0" smtClean="0">
                <a:latin typeface="Times New Roman" panose="02020603050405020304" pitchFamily="18" charset="0"/>
                <a:cs typeface="Times New Roman" panose="02020603050405020304" pitchFamily="18" charset="0"/>
              </a:rPr>
              <a:t>) between 1993 and 2006.</a:t>
            </a:r>
          </a:p>
          <a:p>
            <a:endParaRPr lang="en-US" sz="2400" dirty="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89% of </a:t>
            </a:r>
            <a:r>
              <a:rPr lang="en-US" sz="2400" dirty="0">
                <a:latin typeface="Times New Roman" panose="02020603050405020304" pitchFamily="18" charset="0"/>
                <a:cs typeface="Times New Roman" panose="02020603050405020304" pitchFamily="18" charset="0"/>
              </a:rPr>
              <a:t>the patients had bone disease and all </a:t>
            </a:r>
            <a:r>
              <a:rPr lang="en-US" sz="2400" dirty="0" smtClean="0">
                <a:latin typeface="Times New Roman" panose="02020603050405020304" pitchFamily="18" charset="0"/>
                <a:cs typeface="Times New Roman" panose="02020603050405020304" pitchFamily="18" charset="0"/>
              </a:rPr>
              <a:t>demonstrated severe </a:t>
            </a:r>
            <a:r>
              <a:rPr lang="en-US" sz="2400" dirty="0">
                <a:latin typeface="Times New Roman" panose="02020603050405020304" pitchFamily="18" charset="0"/>
                <a:cs typeface="Times New Roman" panose="02020603050405020304" pitchFamily="18" charset="0"/>
              </a:rPr>
              <a:t>changes on </a:t>
            </a:r>
            <a:r>
              <a:rPr lang="en-US" sz="2400" dirty="0" smtClean="0">
                <a:latin typeface="Times New Roman" panose="02020603050405020304" pitchFamily="18" charset="0"/>
                <a:cs typeface="Times New Roman" panose="02020603050405020304" pitchFamily="18" charset="0"/>
              </a:rPr>
              <a:t>radiology.</a:t>
            </a:r>
          </a:p>
          <a:p>
            <a:endParaRPr lang="en-US" sz="2400" dirty="0" smtClean="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This </a:t>
            </a:r>
            <a:r>
              <a:rPr lang="en-US" sz="2400" dirty="0">
                <a:latin typeface="Times New Roman" panose="02020603050405020304" pitchFamily="18" charset="0"/>
                <a:cs typeface="Times New Roman" panose="02020603050405020304" pitchFamily="18" charset="0"/>
              </a:rPr>
              <a:t>high incidence in children may not </a:t>
            </a:r>
            <a:r>
              <a:rPr lang="en-US" sz="2400" dirty="0" smtClean="0">
                <a:latin typeface="Times New Roman" panose="02020603050405020304" pitchFamily="18" charset="0"/>
                <a:cs typeface="Times New Roman" panose="02020603050405020304" pitchFamily="18" charset="0"/>
              </a:rPr>
              <a:t>be surprising </a:t>
            </a:r>
            <a:r>
              <a:rPr lang="en-US" sz="2400" dirty="0">
                <a:latin typeface="Times New Roman" panose="02020603050405020304" pitchFamily="18" charset="0"/>
                <a:cs typeface="Times New Roman" panose="02020603050405020304" pitchFamily="18" charset="0"/>
              </a:rPr>
              <a:t>considering the high bone turnover rate </a:t>
            </a:r>
            <a:r>
              <a:rPr lang="en-US" sz="2400" dirty="0" smtClean="0">
                <a:latin typeface="Times New Roman" panose="02020603050405020304" pitchFamily="18" charset="0"/>
                <a:cs typeface="Times New Roman" panose="02020603050405020304" pitchFamily="18" charset="0"/>
              </a:rPr>
              <a:t>in them</a:t>
            </a:r>
            <a:r>
              <a:rPr lang="en-US" sz="2400" dirty="0">
                <a:latin typeface="Times New Roman" panose="02020603050405020304" pitchFamily="18" charset="0"/>
                <a:cs typeface="Times New Roman" panose="02020603050405020304" pitchFamily="18" charset="0"/>
              </a:rPr>
              <a:t>.</a:t>
            </a:r>
            <a:endParaRPr lang="en-US" sz="2400" dirty="0" smtClean="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305216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838199" y="325796"/>
            <a:ext cx="6968613" cy="1364892"/>
          </a:xfrm>
          <a:prstGeom prst="rect">
            <a:avLst/>
          </a:prstGeom>
        </p:spPr>
      </p:pic>
      <p:sp>
        <p:nvSpPr>
          <p:cNvPr id="2" name="Title 1"/>
          <p:cNvSpPr>
            <a:spLocks noGrp="1"/>
          </p:cNvSpPr>
          <p:nvPr>
            <p:ph type="title"/>
          </p:nvPr>
        </p:nvSpPr>
        <p:spPr/>
        <p:txBody>
          <a:bodyPr>
            <a:normAutofit fontScale="90000"/>
          </a:bodyPr>
          <a:lstStyle/>
          <a:p>
            <a:r>
              <a:rPr lang="en-US" sz="1400" dirty="0" smtClean="0">
                <a:solidFill>
                  <a:schemeClr val="bg1"/>
                </a:solidFill>
              </a:rPr>
              <a:t/>
            </a:r>
            <a:br>
              <a:rPr lang="en-US" sz="1400" dirty="0" smtClean="0">
                <a:solidFill>
                  <a:schemeClr val="bg1"/>
                </a:solidFill>
              </a:rPr>
            </a:br>
            <a:r>
              <a:rPr lang="en-US" sz="1400" dirty="0">
                <a:solidFill>
                  <a:schemeClr val="bg1"/>
                </a:solidFill>
              </a:rPr>
              <a:t/>
            </a:r>
            <a:br>
              <a:rPr lang="en-US" sz="1400" dirty="0">
                <a:solidFill>
                  <a:schemeClr val="bg1"/>
                </a:solidFill>
              </a:rPr>
            </a:br>
            <a:r>
              <a:rPr lang="en-US" sz="1400" dirty="0" smtClean="0">
                <a:solidFill>
                  <a:schemeClr val="bg1"/>
                </a:solidFill>
              </a:rPr>
              <a:t/>
            </a:r>
            <a:br>
              <a:rPr lang="en-US" sz="1400" dirty="0" smtClean="0">
                <a:solidFill>
                  <a:schemeClr val="bg1"/>
                </a:solidFill>
              </a:rPr>
            </a:br>
            <a:r>
              <a:rPr lang="en-US" sz="1400" dirty="0">
                <a:solidFill>
                  <a:schemeClr val="bg1"/>
                </a:solidFill>
              </a:rPr>
              <a:t/>
            </a:r>
            <a:br>
              <a:rPr lang="en-US" sz="1400" dirty="0">
                <a:solidFill>
                  <a:schemeClr val="bg1"/>
                </a:solidFill>
              </a:rPr>
            </a:br>
            <a:r>
              <a:rPr lang="en-US" sz="1400" dirty="0" smtClean="0">
                <a:solidFill>
                  <a:schemeClr val="bg1"/>
                </a:solidFill>
              </a:rPr>
              <a:t/>
            </a:r>
            <a:br>
              <a:rPr lang="en-US" sz="1400" dirty="0" smtClean="0">
                <a:solidFill>
                  <a:schemeClr val="bg1"/>
                </a:solidFill>
              </a:rPr>
            </a:br>
            <a:r>
              <a:rPr lang="en-US" sz="1400" dirty="0">
                <a:solidFill>
                  <a:schemeClr val="bg1"/>
                </a:solidFill>
              </a:rPr>
              <a:t/>
            </a:r>
            <a:br>
              <a:rPr lang="en-US" sz="1400" dirty="0">
                <a:solidFill>
                  <a:schemeClr val="bg1"/>
                </a:solidFill>
              </a:rPr>
            </a:br>
            <a:r>
              <a:rPr lang="en-US" sz="1400" dirty="0" smtClean="0">
                <a:solidFill>
                  <a:schemeClr val="bg1"/>
                </a:solidFill>
              </a:rPr>
              <a:t>                                                                                                    </a:t>
            </a:r>
            <a:r>
              <a:rPr lang="en-US" sz="1400" b="1" dirty="0" smtClean="0">
                <a:solidFill>
                  <a:schemeClr val="bg1"/>
                </a:solidFill>
              </a:rPr>
              <a:t>Journal </a:t>
            </a:r>
            <a:r>
              <a:rPr lang="en-US" sz="1400" b="1" dirty="0">
                <a:solidFill>
                  <a:schemeClr val="bg1"/>
                </a:solidFill>
              </a:rPr>
              <a:t>of the Chinese Medical </a:t>
            </a:r>
            <a:r>
              <a:rPr lang="en-US" sz="1400" b="1" dirty="0" smtClean="0">
                <a:solidFill>
                  <a:schemeClr val="bg1"/>
                </a:solidFill>
              </a:rPr>
              <a:t>Association 2012</a:t>
            </a:r>
            <a:endParaRPr lang="en-US" sz="1400" b="1" dirty="0">
              <a:solidFill>
                <a:schemeClr val="bg1"/>
              </a:solidFill>
            </a:endParaRPr>
          </a:p>
        </p:txBody>
      </p:sp>
      <p:pic>
        <p:nvPicPr>
          <p:cNvPr id="5" name="Content Placeholder 4"/>
          <p:cNvPicPr>
            <a:picLocks noGrp="1" noChangeAspect="1"/>
          </p:cNvPicPr>
          <p:nvPr>
            <p:ph idx="1"/>
          </p:nvPr>
        </p:nvPicPr>
        <p:blipFill>
          <a:blip r:embed="rId3"/>
          <a:stretch>
            <a:fillRect/>
          </a:stretch>
        </p:blipFill>
        <p:spPr>
          <a:xfrm>
            <a:off x="838199" y="2152353"/>
            <a:ext cx="7462351" cy="1107200"/>
          </a:xfrm>
          <a:prstGeom prst="rect">
            <a:avLst/>
          </a:prstGeom>
        </p:spPr>
      </p:pic>
      <p:sp>
        <p:nvSpPr>
          <p:cNvPr id="7" name="Rectangle 6"/>
          <p:cNvSpPr/>
          <p:nvPr/>
        </p:nvSpPr>
        <p:spPr>
          <a:xfrm>
            <a:off x="838199" y="1690688"/>
            <a:ext cx="7106266" cy="461665"/>
          </a:xfrm>
          <a:prstGeom prst="rect">
            <a:avLst/>
          </a:prstGeom>
        </p:spPr>
        <p:txBody>
          <a:bodyPr wrap="square">
            <a:spAutoFit/>
          </a:bodyPr>
          <a:lstStyle/>
          <a:p>
            <a:endParaRPr lang="en-US" sz="2400" dirty="0">
              <a:latin typeface="Times New Roman" panose="02020603050405020304" pitchFamily="18" charset="0"/>
              <a:cs typeface="Times New Roman" panose="02020603050405020304" pitchFamily="18" charset="0"/>
            </a:endParaRPr>
          </a:p>
        </p:txBody>
      </p:sp>
      <p:pic>
        <p:nvPicPr>
          <p:cNvPr id="6" name="Content Placeholder 6"/>
          <p:cNvPicPr>
            <a:picLocks noChangeAspect="1"/>
          </p:cNvPicPr>
          <p:nvPr/>
        </p:nvPicPr>
        <p:blipFill>
          <a:blip r:embed="rId4"/>
          <a:stretch>
            <a:fillRect/>
          </a:stretch>
        </p:blipFill>
        <p:spPr>
          <a:xfrm>
            <a:off x="838199" y="3517245"/>
            <a:ext cx="10567801" cy="3121981"/>
          </a:xfrm>
          <a:prstGeom prst="rect">
            <a:avLst/>
          </a:prstGeom>
        </p:spPr>
      </p:pic>
    </p:spTree>
    <p:extLst>
      <p:ext uri="{BB962C8B-B14F-4D97-AF65-F5344CB8AC3E}">
        <p14:creationId xmlns:p14="http://schemas.microsoft.com/office/powerpoint/2010/main" val="27470662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Picture 4"/>
          <p:cNvPicPr>
            <a:picLocks noChangeAspect="1"/>
          </p:cNvPicPr>
          <p:nvPr/>
        </p:nvPicPr>
        <p:blipFill>
          <a:blip r:embed="rId2"/>
          <a:stretch>
            <a:fillRect/>
          </a:stretch>
        </p:blipFill>
        <p:spPr>
          <a:xfrm>
            <a:off x="812099" y="618972"/>
            <a:ext cx="10567801" cy="2871800"/>
          </a:xfrm>
          <a:prstGeom prst="rect">
            <a:avLst/>
          </a:prstGeom>
        </p:spPr>
      </p:pic>
      <p:pic>
        <p:nvPicPr>
          <p:cNvPr id="4" name="Content Placeholder 3"/>
          <p:cNvPicPr>
            <a:picLocks noGrp="1" noChangeAspect="1"/>
          </p:cNvPicPr>
          <p:nvPr>
            <p:ph idx="1"/>
          </p:nvPr>
        </p:nvPicPr>
        <p:blipFill>
          <a:blip r:embed="rId3"/>
          <a:stretch>
            <a:fillRect/>
          </a:stretch>
        </p:blipFill>
        <p:spPr>
          <a:xfrm>
            <a:off x="838200" y="4055753"/>
            <a:ext cx="10515600" cy="1620433"/>
          </a:xfrm>
          <a:prstGeom prst="rect">
            <a:avLst/>
          </a:prstGeom>
        </p:spPr>
      </p:pic>
    </p:spTree>
    <p:extLst>
      <p:ext uri="{BB962C8B-B14F-4D97-AF65-F5344CB8AC3E}">
        <p14:creationId xmlns:p14="http://schemas.microsoft.com/office/powerpoint/2010/main" val="64080206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24232" y="960387"/>
            <a:ext cx="10478729" cy="5017626"/>
          </a:xfrm>
        </p:spPr>
        <p:txBody>
          <a:bodyPr>
            <a:normAutofit lnSpcReduction="10000"/>
          </a:bodyPr>
          <a:lstStyle/>
          <a:p>
            <a:pPr marL="171450" lvl="0" indent="-171450" defTabSz="685800">
              <a:spcBef>
                <a:spcPts val="750"/>
              </a:spcBef>
            </a:pPr>
            <a:r>
              <a:rPr lang="en-US" sz="2400" dirty="0">
                <a:solidFill>
                  <a:prstClr val="white"/>
                </a:solidFill>
                <a:latin typeface="Times New Roman" panose="02020603050405020304" pitchFamily="18" charset="0"/>
                <a:cs typeface="Times New Roman" panose="02020603050405020304" pitchFamily="18" charset="0"/>
              </a:rPr>
              <a:t>In recent large studies investigating the changing biochemistry of PHPT in </a:t>
            </a:r>
            <a:r>
              <a:rPr lang="en-US" sz="2400" dirty="0" smtClean="0">
                <a:solidFill>
                  <a:prstClr val="white"/>
                </a:solidFill>
                <a:latin typeface="Times New Roman" panose="02020603050405020304" pitchFamily="18" charset="0"/>
                <a:cs typeface="Times New Roman" panose="02020603050405020304" pitchFamily="18" charset="0"/>
              </a:rPr>
              <a:t>adults show;</a:t>
            </a:r>
          </a:p>
          <a:p>
            <a:pPr marL="0" lvl="0" indent="0" defTabSz="685800">
              <a:spcBef>
                <a:spcPts val="750"/>
              </a:spcBef>
              <a:buNone/>
            </a:pPr>
            <a:r>
              <a:rPr lang="en-US" sz="2400" dirty="0" smtClean="0">
                <a:solidFill>
                  <a:prstClr val="white"/>
                </a:solidFill>
                <a:latin typeface="Times New Roman" panose="02020603050405020304" pitchFamily="18" charset="0"/>
                <a:cs typeface="Times New Roman" panose="02020603050405020304" pitchFamily="18" charset="0"/>
              </a:rPr>
              <a:t>Ca: </a:t>
            </a:r>
            <a:r>
              <a:rPr lang="en-US" sz="2400" dirty="0">
                <a:solidFill>
                  <a:prstClr val="white"/>
                </a:solidFill>
                <a:latin typeface="Times New Roman" panose="02020603050405020304" pitchFamily="18" charset="0"/>
                <a:cs typeface="Times New Roman" panose="02020603050405020304" pitchFamily="18" charset="0"/>
              </a:rPr>
              <a:t>2.8 </a:t>
            </a:r>
            <a:r>
              <a:rPr lang="en-US" sz="2400" dirty="0" err="1">
                <a:solidFill>
                  <a:prstClr val="white"/>
                </a:solidFill>
                <a:latin typeface="Times New Roman" panose="02020603050405020304" pitchFamily="18" charset="0"/>
                <a:cs typeface="Times New Roman" panose="02020603050405020304" pitchFamily="18" charset="0"/>
              </a:rPr>
              <a:t>mmol</a:t>
            </a:r>
            <a:r>
              <a:rPr lang="en-US" sz="2400" dirty="0">
                <a:solidFill>
                  <a:prstClr val="white"/>
                </a:solidFill>
                <a:latin typeface="Times New Roman" panose="02020603050405020304" pitchFamily="18" charset="0"/>
                <a:cs typeface="Times New Roman" panose="02020603050405020304" pitchFamily="18" charset="0"/>
              </a:rPr>
              <a:t>/L (normal range 2.1-2.6</a:t>
            </a:r>
            <a:r>
              <a:rPr lang="en-US" sz="2400" dirty="0" smtClean="0">
                <a:solidFill>
                  <a:prstClr val="white"/>
                </a:solidFill>
                <a:latin typeface="Times New Roman" panose="02020603050405020304" pitchFamily="18" charset="0"/>
                <a:cs typeface="Times New Roman" panose="02020603050405020304" pitchFamily="18" charset="0"/>
              </a:rPr>
              <a:t>),</a:t>
            </a:r>
          </a:p>
          <a:p>
            <a:pPr marL="0" lvl="0" indent="0" defTabSz="685800">
              <a:spcBef>
                <a:spcPts val="750"/>
              </a:spcBef>
              <a:buNone/>
            </a:pPr>
            <a:r>
              <a:rPr lang="en-US" sz="2400" dirty="0" smtClean="0">
                <a:solidFill>
                  <a:prstClr val="white"/>
                </a:solidFill>
                <a:latin typeface="Times New Roman" panose="02020603050405020304" pitchFamily="18" charset="0"/>
                <a:cs typeface="Times New Roman" panose="02020603050405020304" pitchFamily="18" charset="0"/>
              </a:rPr>
              <a:t>i-Ca:1.45 </a:t>
            </a:r>
            <a:r>
              <a:rPr lang="en-US" sz="2400" dirty="0" err="1" smtClean="0">
                <a:solidFill>
                  <a:prstClr val="white"/>
                </a:solidFill>
                <a:latin typeface="Times New Roman" panose="02020603050405020304" pitchFamily="18" charset="0"/>
                <a:cs typeface="Times New Roman" panose="02020603050405020304" pitchFamily="18" charset="0"/>
              </a:rPr>
              <a:t>nmol</a:t>
            </a:r>
            <a:r>
              <a:rPr lang="en-US" sz="2400" dirty="0" smtClean="0">
                <a:solidFill>
                  <a:prstClr val="white"/>
                </a:solidFill>
                <a:latin typeface="Times New Roman" panose="02020603050405020304" pitchFamily="18" charset="0"/>
                <a:cs typeface="Times New Roman" panose="02020603050405020304" pitchFamily="18" charset="0"/>
              </a:rPr>
              <a:t>/L (normal </a:t>
            </a:r>
            <a:r>
              <a:rPr lang="en-US" sz="2400" dirty="0">
                <a:solidFill>
                  <a:prstClr val="white"/>
                </a:solidFill>
                <a:latin typeface="Times New Roman" panose="02020603050405020304" pitchFamily="18" charset="0"/>
                <a:cs typeface="Times New Roman" panose="02020603050405020304" pitchFamily="18" charset="0"/>
              </a:rPr>
              <a:t>range 1.15-1.2), </a:t>
            </a:r>
            <a:endParaRPr lang="en-US" sz="2400" dirty="0" smtClean="0">
              <a:solidFill>
                <a:prstClr val="white"/>
              </a:solidFill>
              <a:latin typeface="Times New Roman" panose="02020603050405020304" pitchFamily="18" charset="0"/>
              <a:cs typeface="Times New Roman" panose="02020603050405020304" pitchFamily="18" charset="0"/>
            </a:endParaRPr>
          </a:p>
          <a:p>
            <a:pPr marL="0" lvl="0" indent="0" defTabSz="685800">
              <a:spcBef>
                <a:spcPts val="750"/>
              </a:spcBef>
              <a:buNone/>
            </a:pPr>
            <a:r>
              <a:rPr lang="en-US" sz="2400" dirty="0" smtClean="0">
                <a:solidFill>
                  <a:prstClr val="white"/>
                </a:solidFill>
                <a:latin typeface="Times New Roman" panose="02020603050405020304" pitchFamily="18" charset="0"/>
                <a:cs typeface="Times New Roman" panose="02020603050405020304" pitchFamily="18" charset="0"/>
              </a:rPr>
              <a:t>PTH:103 </a:t>
            </a:r>
            <a:r>
              <a:rPr lang="en-US" sz="2400" dirty="0" err="1">
                <a:solidFill>
                  <a:prstClr val="white"/>
                </a:solidFill>
                <a:latin typeface="Times New Roman" panose="02020603050405020304" pitchFamily="18" charset="0"/>
                <a:cs typeface="Times New Roman" panose="02020603050405020304" pitchFamily="18" charset="0"/>
              </a:rPr>
              <a:t>pg</a:t>
            </a:r>
            <a:r>
              <a:rPr lang="en-US" sz="2400" dirty="0">
                <a:solidFill>
                  <a:prstClr val="white"/>
                </a:solidFill>
                <a:latin typeface="Times New Roman" panose="02020603050405020304" pitchFamily="18" charset="0"/>
                <a:cs typeface="Times New Roman" panose="02020603050405020304" pitchFamily="18" charset="0"/>
              </a:rPr>
              <a:t>/mL (normal range 15-65</a:t>
            </a:r>
            <a:r>
              <a:rPr lang="en-US" sz="2400" dirty="0" smtClean="0">
                <a:solidFill>
                  <a:prstClr val="white"/>
                </a:solidFill>
                <a:latin typeface="Times New Roman" panose="02020603050405020304" pitchFamily="18" charset="0"/>
                <a:cs typeface="Times New Roman" panose="02020603050405020304" pitchFamily="18" charset="0"/>
              </a:rPr>
              <a:t>)</a:t>
            </a:r>
          </a:p>
          <a:p>
            <a:pPr lvl="0" defTabSz="685800">
              <a:spcBef>
                <a:spcPts val="750"/>
              </a:spcBef>
            </a:pPr>
            <a:r>
              <a:rPr lang="en-US" sz="2400" dirty="0" smtClean="0">
                <a:solidFill>
                  <a:prstClr val="white"/>
                </a:solidFill>
                <a:latin typeface="Times New Roman" panose="02020603050405020304" pitchFamily="18" charset="0"/>
                <a:cs typeface="Times New Roman" panose="02020603050405020304" pitchFamily="18" charset="0"/>
              </a:rPr>
              <a:t>For </a:t>
            </a:r>
            <a:r>
              <a:rPr lang="en-US" sz="2400" dirty="0">
                <a:solidFill>
                  <a:prstClr val="white"/>
                </a:solidFill>
                <a:latin typeface="Times New Roman" panose="02020603050405020304" pitchFamily="18" charset="0"/>
                <a:cs typeface="Times New Roman" panose="02020603050405020304" pitchFamily="18" charset="0"/>
              </a:rPr>
              <a:t>comparison, in the studies reviewed </a:t>
            </a:r>
            <a:r>
              <a:rPr lang="en-US" sz="2400" dirty="0" err="1" smtClean="0">
                <a:solidFill>
                  <a:prstClr val="white"/>
                </a:solidFill>
                <a:latin typeface="Times New Roman" panose="02020603050405020304" pitchFamily="18" charset="0"/>
                <a:cs typeface="Times New Roman" panose="02020603050405020304" pitchFamily="18" charset="0"/>
              </a:rPr>
              <a:t>here,at</a:t>
            </a:r>
            <a:r>
              <a:rPr lang="en-US" sz="2400" dirty="0" smtClean="0">
                <a:solidFill>
                  <a:prstClr val="white"/>
                </a:solidFill>
                <a:latin typeface="Times New Roman" panose="02020603050405020304" pitchFamily="18" charset="0"/>
                <a:cs typeface="Times New Roman" panose="02020603050405020304" pitchFamily="18" charset="0"/>
              </a:rPr>
              <a:t> </a:t>
            </a:r>
            <a:r>
              <a:rPr lang="en-US" sz="2400" dirty="0">
                <a:solidFill>
                  <a:prstClr val="white"/>
                </a:solidFill>
                <a:latin typeface="Times New Roman" panose="02020603050405020304" pitchFamily="18" charset="0"/>
                <a:cs typeface="Times New Roman" panose="02020603050405020304" pitchFamily="18" charset="0"/>
              </a:rPr>
              <a:t>presentation in children and </a:t>
            </a:r>
            <a:r>
              <a:rPr lang="en-US" sz="2400" dirty="0" smtClean="0">
                <a:solidFill>
                  <a:prstClr val="white"/>
                </a:solidFill>
                <a:latin typeface="Times New Roman" panose="02020603050405020304" pitchFamily="18" charset="0"/>
                <a:cs typeface="Times New Roman" panose="02020603050405020304" pitchFamily="18" charset="0"/>
              </a:rPr>
              <a:t>adolescents the measurements were;</a:t>
            </a:r>
          </a:p>
          <a:p>
            <a:pPr marL="0" lvl="0" indent="0" defTabSz="685800">
              <a:spcBef>
                <a:spcPts val="750"/>
              </a:spcBef>
              <a:buNone/>
            </a:pPr>
            <a:r>
              <a:rPr lang="en-US" sz="2400" dirty="0" smtClean="0">
                <a:solidFill>
                  <a:prstClr val="white"/>
                </a:solidFill>
                <a:latin typeface="Times New Roman" panose="02020603050405020304" pitchFamily="18" charset="0"/>
                <a:cs typeface="Times New Roman" panose="02020603050405020304" pitchFamily="18" charset="0"/>
              </a:rPr>
              <a:t>Ca: </a:t>
            </a:r>
            <a:r>
              <a:rPr lang="en-US" sz="2400" dirty="0">
                <a:solidFill>
                  <a:prstClr val="white"/>
                </a:solidFill>
                <a:latin typeface="Times New Roman" panose="02020603050405020304" pitchFamily="18" charset="0"/>
                <a:cs typeface="Times New Roman" panose="02020603050405020304" pitchFamily="18" charset="0"/>
              </a:rPr>
              <a:t>3.27 </a:t>
            </a:r>
            <a:r>
              <a:rPr lang="en-US" sz="2400" dirty="0" err="1">
                <a:solidFill>
                  <a:prstClr val="white"/>
                </a:solidFill>
                <a:latin typeface="Times New Roman" panose="02020603050405020304" pitchFamily="18" charset="0"/>
                <a:cs typeface="Times New Roman" panose="02020603050405020304" pitchFamily="18" charset="0"/>
              </a:rPr>
              <a:t>mmol</a:t>
            </a:r>
            <a:r>
              <a:rPr lang="en-US" sz="2400" dirty="0">
                <a:solidFill>
                  <a:prstClr val="white"/>
                </a:solidFill>
                <a:latin typeface="Times New Roman" panose="02020603050405020304" pitchFamily="18" charset="0"/>
                <a:cs typeface="Times New Roman" panose="02020603050405020304" pitchFamily="18" charset="0"/>
              </a:rPr>
              <a:t>/L </a:t>
            </a:r>
            <a:r>
              <a:rPr lang="en-US" sz="2400" dirty="0" smtClean="0">
                <a:solidFill>
                  <a:prstClr val="white"/>
                </a:solidFill>
                <a:latin typeface="Times New Roman" panose="02020603050405020304" pitchFamily="18" charset="0"/>
                <a:cs typeface="Times New Roman" panose="02020603050405020304" pitchFamily="18" charset="0"/>
              </a:rPr>
              <a:t>(</a:t>
            </a:r>
            <a:r>
              <a:rPr lang="en-US" sz="2400" dirty="0" err="1" smtClean="0">
                <a:solidFill>
                  <a:prstClr val="white"/>
                </a:solidFill>
                <a:latin typeface="Times New Roman" panose="02020603050405020304" pitchFamily="18" charset="0"/>
                <a:cs typeface="Times New Roman" panose="02020603050405020304" pitchFamily="18" charset="0"/>
              </a:rPr>
              <a:t>nl</a:t>
            </a:r>
            <a:r>
              <a:rPr lang="en-US" sz="2400" dirty="0" smtClean="0">
                <a:solidFill>
                  <a:prstClr val="white"/>
                </a:solidFill>
                <a:latin typeface="Times New Roman" panose="02020603050405020304" pitchFamily="18" charset="0"/>
                <a:cs typeface="Times New Roman" panose="02020603050405020304" pitchFamily="18" charset="0"/>
              </a:rPr>
              <a:t> range </a:t>
            </a:r>
            <a:r>
              <a:rPr lang="en-US" sz="2400" dirty="0">
                <a:solidFill>
                  <a:prstClr val="white"/>
                </a:solidFill>
                <a:latin typeface="Times New Roman" panose="02020603050405020304" pitchFamily="18" charset="0"/>
                <a:cs typeface="Times New Roman" panose="02020603050405020304" pitchFamily="18" charset="0"/>
              </a:rPr>
              <a:t>2.1-2.6</a:t>
            </a:r>
            <a:r>
              <a:rPr lang="en-US" sz="2400" dirty="0" smtClean="0">
                <a:solidFill>
                  <a:prstClr val="white"/>
                </a:solidFill>
                <a:latin typeface="Times New Roman" panose="02020603050405020304" pitchFamily="18" charset="0"/>
                <a:cs typeface="Times New Roman" panose="02020603050405020304" pitchFamily="18" charset="0"/>
              </a:rPr>
              <a:t>),</a:t>
            </a:r>
          </a:p>
          <a:p>
            <a:pPr marL="0" lvl="0" indent="0" defTabSz="685800">
              <a:spcBef>
                <a:spcPts val="750"/>
              </a:spcBef>
              <a:buNone/>
            </a:pPr>
            <a:r>
              <a:rPr lang="en-US" sz="2400" dirty="0" smtClean="0">
                <a:solidFill>
                  <a:prstClr val="white"/>
                </a:solidFill>
                <a:latin typeface="Times New Roman" panose="02020603050405020304" pitchFamily="18" charset="0"/>
                <a:cs typeface="Times New Roman" panose="02020603050405020304" pitchFamily="18" charset="0"/>
              </a:rPr>
              <a:t>i-Ca:1.56 </a:t>
            </a:r>
            <a:r>
              <a:rPr lang="en-US" sz="2400" dirty="0" err="1">
                <a:solidFill>
                  <a:prstClr val="white"/>
                </a:solidFill>
                <a:latin typeface="Times New Roman" panose="02020603050405020304" pitchFamily="18" charset="0"/>
                <a:cs typeface="Times New Roman" panose="02020603050405020304" pitchFamily="18" charset="0"/>
              </a:rPr>
              <a:t>nmol</a:t>
            </a:r>
            <a:r>
              <a:rPr lang="en-US" sz="2400" dirty="0">
                <a:solidFill>
                  <a:prstClr val="white"/>
                </a:solidFill>
                <a:latin typeface="Times New Roman" panose="02020603050405020304" pitchFamily="18" charset="0"/>
                <a:cs typeface="Times New Roman" panose="02020603050405020304" pitchFamily="18" charset="0"/>
              </a:rPr>
              <a:t>/L </a:t>
            </a:r>
            <a:r>
              <a:rPr lang="en-US" sz="2400" dirty="0" smtClean="0">
                <a:solidFill>
                  <a:prstClr val="white"/>
                </a:solidFill>
                <a:latin typeface="Times New Roman" panose="02020603050405020304" pitchFamily="18" charset="0"/>
                <a:cs typeface="Times New Roman" panose="02020603050405020304" pitchFamily="18" charset="0"/>
              </a:rPr>
              <a:t>(</a:t>
            </a:r>
            <a:r>
              <a:rPr lang="en-US" sz="2400" dirty="0" err="1" smtClean="0">
                <a:solidFill>
                  <a:prstClr val="white"/>
                </a:solidFill>
                <a:latin typeface="Times New Roman" panose="02020603050405020304" pitchFamily="18" charset="0"/>
                <a:cs typeface="Times New Roman" panose="02020603050405020304" pitchFamily="18" charset="0"/>
              </a:rPr>
              <a:t>nl</a:t>
            </a:r>
            <a:r>
              <a:rPr lang="en-US" sz="2400" dirty="0" smtClean="0">
                <a:solidFill>
                  <a:prstClr val="white"/>
                </a:solidFill>
                <a:latin typeface="Times New Roman" panose="02020603050405020304" pitchFamily="18" charset="0"/>
                <a:cs typeface="Times New Roman" panose="02020603050405020304" pitchFamily="18" charset="0"/>
              </a:rPr>
              <a:t> </a:t>
            </a:r>
            <a:r>
              <a:rPr lang="en-US" sz="2400" dirty="0">
                <a:solidFill>
                  <a:prstClr val="white"/>
                </a:solidFill>
                <a:latin typeface="Times New Roman" panose="02020603050405020304" pitchFamily="18" charset="0"/>
                <a:cs typeface="Times New Roman" panose="02020603050405020304" pitchFamily="18" charset="0"/>
              </a:rPr>
              <a:t>range 1.15-1.2), </a:t>
            </a:r>
          </a:p>
          <a:p>
            <a:pPr marL="0" lvl="0" indent="0" defTabSz="685800">
              <a:spcBef>
                <a:spcPts val="750"/>
              </a:spcBef>
              <a:buNone/>
            </a:pPr>
            <a:r>
              <a:rPr lang="en-US" sz="2400" dirty="0" smtClean="0">
                <a:solidFill>
                  <a:prstClr val="white"/>
                </a:solidFill>
                <a:latin typeface="Times New Roman" panose="02020603050405020304" pitchFamily="18" charset="0"/>
                <a:cs typeface="Times New Roman" panose="02020603050405020304" pitchFamily="18" charset="0"/>
              </a:rPr>
              <a:t>PTH: </a:t>
            </a:r>
            <a:r>
              <a:rPr lang="en-US" sz="2400" dirty="0">
                <a:solidFill>
                  <a:prstClr val="white"/>
                </a:solidFill>
                <a:latin typeface="Times New Roman" panose="02020603050405020304" pitchFamily="18" charset="0"/>
                <a:cs typeface="Times New Roman" panose="02020603050405020304" pitchFamily="18" charset="0"/>
              </a:rPr>
              <a:t>200 </a:t>
            </a:r>
            <a:r>
              <a:rPr lang="en-US" sz="2400" dirty="0" err="1" smtClean="0">
                <a:solidFill>
                  <a:prstClr val="white"/>
                </a:solidFill>
                <a:latin typeface="Times New Roman" panose="02020603050405020304" pitchFamily="18" charset="0"/>
                <a:cs typeface="Times New Roman" panose="02020603050405020304" pitchFamily="18" charset="0"/>
              </a:rPr>
              <a:t>pg</a:t>
            </a:r>
            <a:r>
              <a:rPr lang="en-US" sz="2400" dirty="0" smtClean="0">
                <a:solidFill>
                  <a:prstClr val="white"/>
                </a:solidFill>
                <a:latin typeface="Times New Roman" panose="02020603050405020304" pitchFamily="18" charset="0"/>
                <a:cs typeface="Times New Roman" panose="02020603050405020304" pitchFamily="18" charset="0"/>
              </a:rPr>
              <a:t>/mL (</a:t>
            </a:r>
            <a:r>
              <a:rPr lang="en-US" sz="2400" dirty="0" err="1" smtClean="0">
                <a:solidFill>
                  <a:prstClr val="white"/>
                </a:solidFill>
                <a:latin typeface="Times New Roman" panose="02020603050405020304" pitchFamily="18" charset="0"/>
                <a:cs typeface="Times New Roman" panose="02020603050405020304" pitchFamily="18" charset="0"/>
              </a:rPr>
              <a:t>nl</a:t>
            </a:r>
            <a:r>
              <a:rPr lang="en-US" sz="2400" dirty="0" smtClean="0">
                <a:solidFill>
                  <a:prstClr val="white"/>
                </a:solidFill>
                <a:latin typeface="Times New Roman" panose="02020603050405020304" pitchFamily="18" charset="0"/>
                <a:cs typeface="Times New Roman" panose="02020603050405020304" pitchFamily="18" charset="0"/>
              </a:rPr>
              <a:t> </a:t>
            </a:r>
            <a:r>
              <a:rPr lang="en-US" sz="2400" dirty="0">
                <a:solidFill>
                  <a:prstClr val="white"/>
                </a:solidFill>
                <a:latin typeface="Times New Roman" panose="02020603050405020304" pitchFamily="18" charset="0"/>
                <a:cs typeface="Times New Roman" panose="02020603050405020304" pitchFamily="18" charset="0"/>
              </a:rPr>
              <a:t>range 10-70</a:t>
            </a:r>
            <a:r>
              <a:rPr lang="en-US" sz="2400" dirty="0" smtClean="0">
                <a:solidFill>
                  <a:prstClr val="white"/>
                </a:solidFill>
                <a:latin typeface="Times New Roman" panose="02020603050405020304" pitchFamily="18" charset="0"/>
                <a:cs typeface="Times New Roman" panose="02020603050405020304" pitchFamily="18" charset="0"/>
              </a:rPr>
              <a:t>). </a:t>
            </a:r>
          </a:p>
          <a:p>
            <a:pPr lvl="0" defTabSz="685800">
              <a:spcBef>
                <a:spcPts val="750"/>
              </a:spcBef>
              <a:buFont typeface="Wingdings" panose="05000000000000000000" pitchFamily="2" charset="2"/>
              <a:buChar char="ü"/>
            </a:pPr>
            <a:r>
              <a:rPr lang="en-US" sz="2400" dirty="0" smtClean="0">
                <a:solidFill>
                  <a:prstClr val="white"/>
                </a:solidFill>
                <a:latin typeface="Times New Roman" panose="02020603050405020304" pitchFamily="18" charset="0"/>
                <a:cs typeface="Times New Roman" panose="02020603050405020304" pitchFamily="18" charset="0"/>
              </a:rPr>
              <a:t>The increased magnitude </a:t>
            </a:r>
            <a:r>
              <a:rPr lang="en-US" sz="2400" dirty="0">
                <a:solidFill>
                  <a:prstClr val="white"/>
                </a:solidFill>
                <a:latin typeface="Times New Roman" panose="02020603050405020304" pitchFamily="18" charset="0"/>
                <a:cs typeface="Times New Roman" panose="02020603050405020304" pitchFamily="18" charset="0"/>
              </a:rPr>
              <a:t>of deviation from the normal range observed </a:t>
            </a:r>
            <a:r>
              <a:rPr lang="en-US" sz="2400" dirty="0" smtClean="0">
                <a:solidFill>
                  <a:prstClr val="white"/>
                </a:solidFill>
                <a:latin typeface="Times New Roman" panose="02020603050405020304" pitchFamily="18" charset="0"/>
                <a:cs typeface="Times New Roman" panose="02020603050405020304" pitchFamily="18" charset="0"/>
              </a:rPr>
              <a:t>in childhood </a:t>
            </a:r>
            <a:r>
              <a:rPr lang="en-US" sz="2400" dirty="0">
                <a:solidFill>
                  <a:prstClr val="white"/>
                </a:solidFill>
                <a:latin typeface="Times New Roman" panose="02020603050405020304" pitchFamily="18" charset="0"/>
                <a:cs typeface="Times New Roman" panose="02020603050405020304" pitchFamily="18" charset="0"/>
              </a:rPr>
              <a:t>and adolescent PHPT biochemical measurements </a:t>
            </a:r>
            <a:r>
              <a:rPr lang="en-US" sz="2400" dirty="0" smtClean="0">
                <a:solidFill>
                  <a:prstClr val="white"/>
                </a:solidFill>
                <a:latin typeface="Times New Roman" panose="02020603050405020304" pitchFamily="18" charset="0"/>
                <a:cs typeface="Times New Roman" panose="02020603050405020304" pitchFamily="18" charset="0"/>
              </a:rPr>
              <a:t>is consistent </a:t>
            </a:r>
            <a:r>
              <a:rPr lang="en-US" sz="2400" dirty="0">
                <a:solidFill>
                  <a:prstClr val="white"/>
                </a:solidFill>
                <a:latin typeface="Times New Roman" panose="02020603050405020304" pitchFamily="18" charset="0"/>
                <a:cs typeface="Times New Roman" panose="02020603050405020304" pitchFamily="18" charset="0"/>
              </a:rPr>
              <a:t>with the idea that PHPT is more severe in </a:t>
            </a:r>
            <a:r>
              <a:rPr lang="en-US" sz="2400" dirty="0" smtClean="0">
                <a:solidFill>
                  <a:prstClr val="white"/>
                </a:solidFill>
                <a:latin typeface="Times New Roman" panose="02020603050405020304" pitchFamily="18" charset="0"/>
                <a:cs typeface="Times New Roman" panose="02020603050405020304" pitchFamily="18" charset="0"/>
              </a:rPr>
              <a:t>children and </a:t>
            </a:r>
            <a:r>
              <a:rPr lang="en-US" sz="2400" dirty="0">
                <a:solidFill>
                  <a:prstClr val="white"/>
                </a:solidFill>
                <a:latin typeface="Times New Roman" panose="02020603050405020304" pitchFamily="18" charset="0"/>
                <a:cs typeface="Times New Roman" panose="02020603050405020304" pitchFamily="18" charset="0"/>
              </a:rPr>
              <a:t>adolescents than in adults</a:t>
            </a:r>
            <a:r>
              <a:rPr lang="en-US" sz="2400" dirty="0" smtClean="0">
                <a:solidFill>
                  <a:prstClr val="white"/>
                </a:solidFill>
                <a:latin typeface="Times New Roman" panose="02020603050405020304" pitchFamily="18" charset="0"/>
                <a:cs typeface="Times New Roman" panose="02020603050405020304" pitchFamily="18" charset="0"/>
              </a:rPr>
              <a:t>.</a:t>
            </a:r>
            <a:endParaRPr lang="en-US" sz="2400" dirty="0">
              <a:solidFill>
                <a:prstClr val="white"/>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6190809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20000" y="943897"/>
            <a:ext cx="10233800" cy="5233066"/>
          </a:xfrm>
        </p:spPr>
        <p:txBody>
          <a:bodyPr>
            <a:normAutofit/>
          </a:bodyPr>
          <a:lstStyle/>
          <a:p>
            <a:pPr lvl="0">
              <a:lnSpc>
                <a:spcPct val="100000"/>
              </a:lnSpc>
              <a:spcBef>
                <a:spcPts val="0"/>
              </a:spcBef>
            </a:pPr>
            <a:r>
              <a:rPr lang="en-US" sz="2400" dirty="0" smtClean="0">
                <a:solidFill>
                  <a:schemeClr val="tx1"/>
                </a:solidFill>
                <a:latin typeface="Times New Roman" panose="02020603050405020304" pitchFamily="18" charset="0"/>
                <a:cs typeface="Times New Roman" panose="02020603050405020304" pitchFamily="18" charset="0"/>
              </a:rPr>
              <a:t>PHPT is clinically symptomatic in most young patients(skeletal complications, and/or nephrolithiasis). Few if any young patients with PHPT are discovered incidentally to have asymptomatic hypercalcemia,</a:t>
            </a:r>
            <a:r>
              <a:rPr lang="en-US" sz="2400" dirty="0">
                <a:solidFill>
                  <a:schemeClr val="tx1"/>
                </a:solidFill>
                <a:latin typeface="Times New Roman" panose="02020603050405020304" pitchFamily="18" charset="0"/>
                <a:cs typeface="Times New Roman" panose="02020603050405020304" pitchFamily="18" charset="0"/>
              </a:rPr>
              <a:t> </a:t>
            </a:r>
            <a:endParaRPr lang="en-US" sz="2400" dirty="0" smtClean="0">
              <a:solidFill>
                <a:schemeClr val="tx1"/>
              </a:solidFill>
              <a:latin typeface="Times New Roman" panose="02020603050405020304" pitchFamily="18" charset="0"/>
              <a:cs typeface="Times New Roman" panose="02020603050405020304" pitchFamily="18" charset="0"/>
            </a:endParaRPr>
          </a:p>
          <a:p>
            <a:pPr lvl="0">
              <a:lnSpc>
                <a:spcPct val="100000"/>
              </a:lnSpc>
              <a:spcBef>
                <a:spcPts val="0"/>
              </a:spcBef>
            </a:pPr>
            <a:endParaRPr lang="en-US" sz="2400" dirty="0" smtClean="0">
              <a:solidFill>
                <a:schemeClr val="tx1"/>
              </a:solidFill>
              <a:latin typeface="Times New Roman" panose="02020603050405020304" pitchFamily="18" charset="0"/>
              <a:cs typeface="Times New Roman" panose="02020603050405020304" pitchFamily="18" charset="0"/>
            </a:endParaRPr>
          </a:p>
          <a:p>
            <a:pPr lvl="0">
              <a:lnSpc>
                <a:spcPct val="100000"/>
              </a:lnSpc>
              <a:spcBef>
                <a:spcPts val="0"/>
              </a:spcBef>
            </a:pPr>
            <a:r>
              <a:rPr lang="en-US" sz="2400" dirty="0" smtClean="0">
                <a:solidFill>
                  <a:schemeClr val="tx1"/>
                </a:solidFill>
                <a:latin typeface="Times New Roman" panose="02020603050405020304" pitchFamily="18" charset="0"/>
                <a:cs typeface="Times New Roman" panose="02020603050405020304" pitchFamily="18" charset="0"/>
              </a:rPr>
              <a:t>Most </a:t>
            </a:r>
            <a:r>
              <a:rPr lang="en-US" sz="2400" dirty="0">
                <a:solidFill>
                  <a:schemeClr val="tx1"/>
                </a:solidFill>
                <a:latin typeface="Times New Roman" panose="02020603050405020304" pitchFamily="18" charset="0"/>
                <a:cs typeface="Times New Roman" panose="02020603050405020304" pitchFamily="18" charset="0"/>
              </a:rPr>
              <a:t>cases are associated with a single parathyroid adenoma </a:t>
            </a:r>
            <a:r>
              <a:rPr lang="en-US" sz="2400" dirty="0" smtClean="0">
                <a:solidFill>
                  <a:schemeClr val="tx1"/>
                </a:solidFill>
                <a:latin typeface="Times New Roman" panose="02020603050405020304" pitchFamily="18" charset="0"/>
                <a:cs typeface="Times New Roman" panose="02020603050405020304" pitchFamily="18" charset="0"/>
              </a:rPr>
              <a:t>patients with </a:t>
            </a:r>
            <a:r>
              <a:rPr lang="en-US" sz="2400" dirty="0" err="1" smtClean="0">
                <a:solidFill>
                  <a:schemeClr val="tx1"/>
                </a:solidFill>
                <a:latin typeface="Times New Roman" panose="02020603050405020304" pitchFamily="18" charset="0"/>
                <a:cs typeface="Times New Roman" panose="02020603050405020304" pitchFamily="18" charset="0"/>
              </a:rPr>
              <a:t>multigland</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a:solidFill>
                  <a:schemeClr val="tx1"/>
                </a:solidFill>
                <a:latin typeface="Times New Roman" panose="02020603050405020304" pitchFamily="18" charset="0"/>
                <a:cs typeface="Times New Roman" panose="02020603050405020304" pitchFamily="18" charset="0"/>
              </a:rPr>
              <a:t>disease usually have germline mutations associated with </a:t>
            </a:r>
            <a:r>
              <a:rPr lang="en-US" sz="2400" dirty="0" smtClean="0">
                <a:solidFill>
                  <a:schemeClr val="tx1"/>
                </a:solidFill>
                <a:latin typeface="Times New Roman" panose="02020603050405020304" pitchFamily="18" charset="0"/>
                <a:cs typeface="Times New Roman" panose="02020603050405020304" pitchFamily="18" charset="0"/>
              </a:rPr>
              <a:t>genetic syndromes </a:t>
            </a:r>
            <a:r>
              <a:rPr lang="en-US" sz="2400" dirty="0">
                <a:solidFill>
                  <a:schemeClr val="tx1"/>
                </a:solidFill>
                <a:latin typeface="Times New Roman" panose="02020603050405020304" pitchFamily="18" charset="0"/>
                <a:cs typeface="Times New Roman" panose="02020603050405020304" pitchFamily="18" charset="0"/>
              </a:rPr>
              <a:t>such as MEN1,MEN2a and familial hyperparathyroidism</a:t>
            </a:r>
            <a:endParaRPr lang="en-US" sz="2400" dirty="0" smtClean="0">
              <a:solidFill>
                <a:schemeClr val="tx1"/>
              </a:solidFill>
              <a:latin typeface="Times New Roman" panose="02020603050405020304" pitchFamily="18" charset="0"/>
              <a:cs typeface="Times New Roman" panose="02020603050405020304" pitchFamily="18" charset="0"/>
            </a:endParaRPr>
          </a:p>
          <a:p>
            <a:endParaRPr lang="en-US" sz="2400" dirty="0" smtClean="0">
              <a:solidFill>
                <a:schemeClr val="tx1"/>
              </a:solidFill>
              <a:latin typeface="Times New Roman" panose="02020603050405020304" pitchFamily="18" charset="0"/>
              <a:cs typeface="Times New Roman" panose="02020603050405020304" pitchFamily="18" charset="0"/>
            </a:endParaRPr>
          </a:p>
          <a:p>
            <a:r>
              <a:rPr lang="en-US" sz="2400" dirty="0" smtClean="0">
                <a:solidFill>
                  <a:schemeClr val="tx1"/>
                </a:solidFill>
                <a:latin typeface="Times New Roman" panose="02020603050405020304" pitchFamily="18" charset="0"/>
                <a:cs typeface="Times New Roman" panose="02020603050405020304" pitchFamily="18" charset="0"/>
              </a:rPr>
              <a:t>It </a:t>
            </a:r>
            <a:r>
              <a:rPr lang="en-US" sz="2400" dirty="0">
                <a:solidFill>
                  <a:schemeClr val="tx1"/>
                </a:solidFill>
                <a:latin typeface="Times New Roman" panose="02020603050405020304" pitchFamily="18" charset="0"/>
                <a:cs typeface="Times New Roman" panose="02020603050405020304" pitchFamily="18" charset="0"/>
              </a:rPr>
              <a:t>is unlikely that </a:t>
            </a:r>
            <a:r>
              <a:rPr lang="en-US" sz="2400" dirty="0" smtClean="0">
                <a:solidFill>
                  <a:schemeClr val="tx1"/>
                </a:solidFill>
                <a:latin typeface="Times New Roman" panose="02020603050405020304" pitchFamily="18" charset="0"/>
                <a:cs typeface="Times New Roman" panose="02020603050405020304" pitchFamily="18" charset="0"/>
              </a:rPr>
              <a:t>ascertainment bias</a:t>
            </a:r>
            <a:r>
              <a:rPr lang="en-US" sz="2400" dirty="0">
                <a:solidFill>
                  <a:schemeClr val="tx1"/>
                </a:solidFill>
                <a:latin typeface="Times New Roman" panose="02020603050405020304" pitchFamily="18" charset="0"/>
                <a:cs typeface="Times New Roman" panose="02020603050405020304" pitchFamily="18" charset="0"/>
              </a:rPr>
              <a:t>, due to infrequent biochemical testing of children </a:t>
            </a:r>
            <a:r>
              <a:rPr lang="en-US" sz="2400" dirty="0" smtClean="0">
                <a:solidFill>
                  <a:schemeClr val="tx1"/>
                </a:solidFill>
                <a:latin typeface="Times New Roman" panose="02020603050405020304" pitchFamily="18" charset="0"/>
                <a:cs typeface="Times New Roman" panose="02020603050405020304" pitchFamily="18" charset="0"/>
              </a:rPr>
              <a:t>and adolescents</a:t>
            </a:r>
            <a:r>
              <a:rPr lang="en-US" sz="2400" dirty="0">
                <a:solidFill>
                  <a:schemeClr val="tx1"/>
                </a:solidFill>
                <a:latin typeface="Times New Roman" panose="02020603050405020304" pitchFamily="18" charset="0"/>
                <a:cs typeface="Times New Roman" panose="02020603050405020304" pitchFamily="18" charset="0"/>
              </a:rPr>
              <a:t>, can explain the absence of asymptomatic PHPT </a:t>
            </a:r>
            <a:r>
              <a:rPr lang="en-US" sz="2400" dirty="0" smtClean="0">
                <a:solidFill>
                  <a:schemeClr val="tx1"/>
                </a:solidFill>
                <a:latin typeface="Times New Roman" panose="02020603050405020304" pitchFamily="18" charset="0"/>
                <a:cs typeface="Times New Roman" panose="02020603050405020304" pitchFamily="18" charset="0"/>
              </a:rPr>
              <a:t>in younger populations.</a:t>
            </a:r>
          </a:p>
          <a:p>
            <a:pPr marL="0" indent="0">
              <a:buNone/>
            </a:pP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1094846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838200" y="356607"/>
            <a:ext cx="5144851" cy="1303267"/>
          </a:xfrm>
          <a:prstGeom prst="rect">
            <a:avLst/>
          </a:prstGeom>
        </p:spPr>
      </p:pic>
      <p:pic>
        <p:nvPicPr>
          <p:cNvPr id="7" name="Content Placeholder 6"/>
          <p:cNvPicPr>
            <a:picLocks noGrp="1" noChangeAspect="1"/>
          </p:cNvPicPr>
          <p:nvPr>
            <p:ph idx="1"/>
          </p:nvPr>
        </p:nvPicPr>
        <p:blipFill>
          <a:blip r:embed="rId3"/>
          <a:stretch>
            <a:fillRect/>
          </a:stretch>
        </p:blipFill>
        <p:spPr>
          <a:xfrm>
            <a:off x="6971070" y="2017942"/>
            <a:ext cx="4120097" cy="2013283"/>
          </a:xfrm>
          <a:prstGeom prst="rect">
            <a:avLst/>
          </a:prstGeom>
        </p:spPr>
      </p:pic>
      <p:sp>
        <p:nvSpPr>
          <p:cNvPr id="6" name="Title 1"/>
          <p:cNvSpPr>
            <a:spLocks noGrp="1"/>
          </p:cNvSpPr>
          <p:nvPr>
            <p:ph type="title"/>
          </p:nvPr>
        </p:nvSpPr>
        <p:spPr>
          <a:xfrm>
            <a:off x="838200" y="365125"/>
            <a:ext cx="10515600" cy="1325563"/>
          </a:xfrm>
        </p:spPr>
        <p:txBody>
          <a:bodyPr>
            <a:normAutofit/>
          </a:bodyPr>
          <a:lstStyle/>
          <a:p>
            <a:r>
              <a:rPr lang="en-US" sz="1400" b="1" dirty="0" smtClean="0">
                <a:solidFill>
                  <a:schemeClr val="bg1"/>
                </a:solidFill>
                <a:latin typeface="AdvPSHEL"/>
              </a:rPr>
              <a:t>                                                      </a:t>
            </a:r>
            <a:br>
              <a:rPr lang="en-US" sz="1400" b="1" dirty="0" smtClean="0">
                <a:solidFill>
                  <a:schemeClr val="bg1"/>
                </a:solidFill>
                <a:latin typeface="AdvPSHEL"/>
              </a:rPr>
            </a:br>
            <a:r>
              <a:rPr lang="en-US" sz="1400" b="1" dirty="0">
                <a:solidFill>
                  <a:schemeClr val="bg1"/>
                </a:solidFill>
                <a:latin typeface="AdvPSHEL"/>
              </a:rPr>
              <a:t/>
            </a:r>
            <a:br>
              <a:rPr lang="en-US" sz="1400" b="1" dirty="0">
                <a:solidFill>
                  <a:schemeClr val="bg1"/>
                </a:solidFill>
                <a:latin typeface="AdvPSHEL"/>
              </a:rPr>
            </a:br>
            <a:r>
              <a:rPr lang="en-US" sz="1400" b="1" dirty="0" smtClean="0">
                <a:solidFill>
                  <a:schemeClr val="bg1"/>
                </a:solidFill>
                <a:latin typeface="AdvPSHEL"/>
              </a:rPr>
              <a:t/>
            </a:r>
            <a:br>
              <a:rPr lang="en-US" sz="1400" b="1" dirty="0" smtClean="0">
                <a:solidFill>
                  <a:schemeClr val="bg1"/>
                </a:solidFill>
                <a:latin typeface="AdvPSHEL"/>
              </a:rPr>
            </a:br>
            <a:r>
              <a:rPr lang="en-US" sz="1400" b="1" dirty="0">
                <a:solidFill>
                  <a:schemeClr val="bg1"/>
                </a:solidFill>
                <a:latin typeface="AdvPSHEL"/>
              </a:rPr>
              <a:t/>
            </a:r>
            <a:br>
              <a:rPr lang="en-US" sz="1400" b="1" dirty="0">
                <a:solidFill>
                  <a:schemeClr val="bg1"/>
                </a:solidFill>
                <a:latin typeface="AdvPSHEL"/>
              </a:rPr>
            </a:br>
            <a:r>
              <a:rPr lang="en-US" sz="1400" b="1" dirty="0" smtClean="0">
                <a:solidFill>
                  <a:schemeClr val="bg1"/>
                </a:solidFill>
                <a:latin typeface="AdvPSHEL"/>
              </a:rPr>
              <a:t/>
            </a:r>
            <a:br>
              <a:rPr lang="en-US" sz="1400" b="1" dirty="0" smtClean="0">
                <a:solidFill>
                  <a:schemeClr val="bg1"/>
                </a:solidFill>
                <a:latin typeface="AdvPSHEL"/>
              </a:rPr>
            </a:br>
            <a:r>
              <a:rPr lang="en-US" sz="1400" b="1" dirty="0">
                <a:solidFill>
                  <a:schemeClr val="bg1"/>
                </a:solidFill>
                <a:latin typeface="AdvPSHEL"/>
              </a:rPr>
              <a:t> </a:t>
            </a:r>
            <a:r>
              <a:rPr lang="en-US" sz="1400" b="1" dirty="0" smtClean="0">
                <a:solidFill>
                  <a:schemeClr val="bg1"/>
                </a:solidFill>
                <a:latin typeface="AdvPSHEL"/>
              </a:rPr>
              <a:t>                                                        World </a:t>
            </a:r>
            <a:r>
              <a:rPr lang="en-US" sz="1400" b="1" dirty="0">
                <a:solidFill>
                  <a:schemeClr val="bg1"/>
                </a:solidFill>
                <a:latin typeface="AdvPSHEL"/>
              </a:rPr>
              <a:t>J </a:t>
            </a:r>
            <a:r>
              <a:rPr lang="en-US" sz="1400" b="1" dirty="0" err="1">
                <a:solidFill>
                  <a:schemeClr val="bg1"/>
                </a:solidFill>
                <a:latin typeface="AdvPSHEL"/>
              </a:rPr>
              <a:t>Surg</a:t>
            </a:r>
            <a:r>
              <a:rPr lang="en-US" sz="1400" b="1" dirty="0">
                <a:solidFill>
                  <a:schemeClr val="bg1"/>
                </a:solidFill>
                <a:latin typeface="AdvPSHEL"/>
              </a:rPr>
              <a:t> (2006)</a:t>
            </a:r>
            <a:endParaRPr lang="en-US" sz="9600" b="1" dirty="0">
              <a:solidFill>
                <a:schemeClr val="bg1"/>
              </a:solidFill>
            </a:endParaRPr>
          </a:p>
        </p:txBody>
      </p:sp>
      <p:sp>
        <p:nvSpPr>
          <p:cNvPr id="8" name="Rectangle 7"/>
          <p:cNvSpPr/>
          <p:nvPr/>
        </p:nvSpPr>
        <p:spPr>
          <a:xfrm>
            <a:off x="757084" y="1882819"/>
            <a:ext cx="6096000" cy="4801314"/>
          </a:xfrm>
          <a:prstGeom prst="rect">
            <a:avLst/>
          </a:prstGeom>
        </p:spPr>
        <p:txBody>
          <a:bodyPr>
            <a:spAutoFit/>
          </a:bodyPr>
          <a:lstStyle/>
          <a:p>
            <a:r>
              <a:rPr lang="en-US" b="1" i="1" dirty="0">
                <a:latin typeface="Times New Roman" panose="02020603050405020304" pitchFamily="18" charset="0"/>
                <a:cs typeface="Times New Roman" panose="02020603050405020304" pitchFamily="18" charset="0"/>
              </a:rPr>
              <a:t>Methods</a:t>
            </a:r>
            <a:r>
              <a:rPr lang="en-US" dirty="0">
                <a:latin typeface="Times New Roman" panose="02020603050405020304" pitchFamily="18" charset="0"/>
                <a:cs typeface="Times New Roman" panose="02020603050405020304" pitchFamily="18" charset="0"/>
              </a:rPr>
              <a:t>: Over a 3-year period consecutive unselected patients with PHPT underwent </a:t>
            </a:r>
            <a:r>
              <a:rPr lang="en-US" dirty="0" smtClean="0">
                <a:latin typeface="Times New Roman" panose="02020603050405020304" pitchFamily="18" charset="0"/>
                <a:cs typeface="Times New Roman" panose="02020603050405020304" pitchFamily="18" charset="0"/>
              </a:rPr>
              <a:t>Tc99m-sestamibi </a:t>
            </a:r>
            <a:r>
              <a:rPr lang="en-US" dirty="0">
                <a:latin typeface="Times New Roman" panose="02020603050405020304" pitchFamily="18" charset="0"/>
                <a:cs typeface="Times New Roman" panose="02020603050405020304" pitchFamily="18" charset="0"/>
              </a:rPr>
              <a:t>scanning and high-resolution ultrasound (US) scanning by the same </a:t>
            </a:r>
            <a:r>
              <a:rPr lang="en-US" dirty="0" smtClean="0">
                <a:latin typeface="Times New Roman" panose="02020603050405020304" pitchFamily="18" charset="0"/>
                <a:cs typeface="Times New Roman" panose="02020603050405020304" pitchFamily="18" charset="0"/>
              </a:rPr>
              <a:t>radiologist</a:t>
            </a:r>
            <a:r>
              <a:rPr lang="en-US" dirty="0">
                <a:latin typeface="Times New Roman" panose="02020603050405020304" pitchFamily="18" charset="0"/>
                <a:cs typeface="Times New Roman" panose="02020603050405020304" pitchFamily="18" charset="0"/>
              </a:rPr>
              <a:t>.</a:t>
            </a:r>
          </a:p>
          <a:p>
            <a:r>
              <a:rPr lang="en-US" b="1" i="1" dirty="0" smtClean="0">
                <a:latin typeface="Times New Roman" panose="02020603050405020304" pitchFamily="18" charset="0"/>
                <a:cs typeface="Times New Roman" panose="02020603050405020304" pitchFamily="18" charset="0"/>
              </a:rPr>
              <a:t>Results</a:t>
            </a:r>
            <a:r>
              <a:rPr lang="en-US" dirty="0" smtClean="0">
                <a:latin typeface="Times New Roman" panose="02020603050405020304" pitchFamily="18" charset="0"/>
                <a:cs typeface="Times New Roman" panose="02020603050405020304" pitchFamily="18" charset="0"/>
              </a:rPr>
              <a:t>:158 patients </a:t>
            </a:r>
            <a:r>
              <a:rPr lang="en-US" dirty="0">
                <a:latin typeface="Times New Roman" panose="02020603050405020304" pitchFamily="18" charset="0"/>
                <a:cs typeface="Times New Roman" panose="02020603050405020304" pitchFamily="18" charset="0"/>
              </a:rPr>
              <a:t>underwent localization </a:t>
            </a:r>
            <a:r>
              <a:rPr lang="en-US" dirty="0" smtClean="0">
                <a:latin typeface="Times New Roman" panose="02020603050405020304" pitchFamily="18" charset="0"/>
                <a:cs typeface="Times New Roman" panose="02020603050405020304" pitchFamily="18" charset="0"/>
              </a:rPr>
              <a:t>studies. </a:t>
            </a:r>
            <a:r>
              <a:rPr lang="en-US" dirty="0" err="1">
                <a:latin typeface="Times New Roman" panose="02020603050405020304" pitchFamily="18" charset="0"/>
                <a:cs typeface="Times New Roman" panose="02020603050405020304" pitchFamily="18" charset="0"/>
              </a:rPr>
              <a:t>Sestamibi</a:t>
            </a:r>
            <a:r>
              <a:rPr lang="en-US" dirty="0">
                <a:latin typeface="Times New Roman" panose="02020603050405020304" pitchFamily="18" charset="0"/>
                <a:cs typeface="Times New Roman" panose="02020603050405020304" pitchFamily="18" charset="0"/>
              </a:rPr>
              <a:t> scans were negative in 52 (32%) and positive in </a:t>
            </a:r>
            <a:r>
              <a:rPr lang="en-US" dirty="0" smtClean="0">
                <a:latin typeface="Times New Roman" panose="02020603050405020304" pitchFamily="18" charset="0"/>
                <a:cs typeface="Times New Roman" panose="02020603050405020304" pitchFamily="18" charset="0"/>
              </a:rPr>
              <a:t>106 (68</a:t>
            </a:r>
            <a:r>
              <a:rPr lang="en-US" dirty="0">
                <a:latin typeface="Times New Roman" panose="02020603050405020304" pitchFamily="18" charset="0"/>
                <a:cs typeface="Times New Roman" panose="02020603050405020304" pitchFamily="18" charset="0"/>
              </a:rPr>
              <a:t>%) patients</a:t>
            </a:r>
            <a:r>
              <a:rPr lang="en-US" dirty="0" smtClean="0">
                <a:latin typeface="Times New Roman" panose="02020603050405020304" pitchFamily="18" charset="0"/>
                <a:cs typeface="Times New Roman" panose="02020603050405020304" pitchFamily="18" charset="0"/>
              </a:rPr>
              <a:t>.</a:t>
            </a:r>
          </a:p>
          <a:p>
            <a:r>
              <a:rPr lang="en-US" dirty="0" smtClean="0">
                <a:latin typeface="Times New Roman" panose="02020603050405020304" pitchFamily="18" charset="0"/>
                <a:cs typeface="Times New Roman" panose="02020603050405020304" pitchFamily="18" charset="0"/>
              </a:rPr>
              <a:t>There </a:t>
            </a:r>
            <a:r>
              <a:rPr lang="en-US" dirty="0">
                <a:latin typeface="Times New Roman" panose="02020603050405020304" pitchFamily="18" charset="0"/>
                <a:cs typeface="Times New Roman" panose="02020603050405020304" pitchFamily="18" charset="0"/>
              </a:rPr>
              <a:t>was a higher incidence of hyperplasia in the group of patients with </a:t>
            </a:r>
            <a:r>
              <a:rPr lang="en-US" dirty="0" smtClean="0">
                <a:latin typeface="Times New Roman" panose="02020603050405020304" pitchFamily="18" charset="0"/>
                <a:cs typeface="Times New Roman" panose="02020603050405020304" pitchFamily="18" charset="0"/>
              </a:rPr>
              <a:t>negative </a:t>
            </a:r>
            <a:r>
              <a:rPr lang="en-US" dirty="0" err="1" smtClean="0">
                <a:latin typeface="Times New Roman" panose="02020603050405020304" pitchFamily="18" charset="0"/>
                <a:cs typeface="Times New Roman" panose="02020603050405020304" pitchFamily="18" charset="0"/>
              </a:rPr>
              <a:t>sestamibi</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scans (4 out of 52 vs. 4 out of 103, P &lt; 0.05, v2 test). </a:t>
            </a:r>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In </a:t>
            </a:r>
            <a:r>
              <a:rPr lang="en-US" dirty="0">
                <a:latin typeface="Times New Roman" panose="02020603050405020304" pitchFamily="18" charset="0"/>
                <a:cs typeface="Times New Roman" panose="02020603050405020304" pitchFamily="18" charset="0"/>
              </a:rPr>
              <a:t>patients with negative </a:t>
            </a:r>
            <a:r>
              <a:rPr lang="en-US" dirty="0" err="1" smtClean="0">
                <a:latin typeface="Times New Roman" panose="02020603050405020304" pitchFamily="18" charset="0"/>
                <a:cs typeface="Times New Roman" panose="02020603050405020304" pitchFamily="18" charset="0"/>
              </a:rPr>
              <a:t>sestamibi</a:t>
            </a:r>
            <a:r>
              <a:rPr lang="en-US" dirty="0" smtClean="0">
                <a:latin typeface="Times New Roman" panose="02020603050405020304" pitchFamily="18" charset="0"/>
                <a:cs typeface="Times New Roman" panose="02020603050405020304" pitchFamily="18" charset="0"/>
              </a:rPr>
              <a:t> scans </a:t>
            </a:r>
            <a:r>
              <a:rPr lang="en-US" dirty="0">
                <a:latin typeface="Times New Roman" panose="02020603050405020304" pitchFamily="18" charset="0"/>
                <a:cs typeface="Times New Roman" panose="02020603050405020304" pitchFamily="18" charset="0"/>
              </a:rPr>
              <a:t>the majority of adenomas were formed predominantly from chief cells (26 out of 36) </a:t>
            </a:r>
            <a:r>
              <a:rPr lang="en-US" dirty="0" smtClean="0">
                <a:latin typeface="Times New Roman" panose="02020603050405020304" pitchFamily="18" charset="0"/>
                <a:cs typeface="Times New Roman" panose="02020603050405020304" pitchFamily="18" charset="0"/>
              </a:rPr>
              <a:t>while the </a:t>
            </a:r>
            <a:r>
              <a:rPr lang="en-US" dirty="0">
                <a:latin typeface="Times New Roman" panose="02020603050405020304" pitchFamily="18" charset="0"/>
                <a:cs typeface="Times New Roman" panose="02020603050405020304" pitchFamily="18" charset="0"/>
              </a:rPr>
              <a:t>majority of patients with adenomas composed predominantly of </a:t>
            </a:r>
            <a:r>
              <a:rPr lang="en-US" dirty="0" err="1">
                <a:latin typeface="Times New Roman" panose="02020603050405020304" pitchFamily="18" charset="0"/>
                <a:cs typeface="Times New Roman" panose="02020603050405020304" pitchFamily="18" charset="0"/>
              </a:rPr>
              <a:t>oxyphil</a:t>
            </a:r>
            <a:r>
              <a:rPr lang="en-US" dirty="0">
                <a:latin typeface="Times New Roman" panose="02020603050405020304" pitchFamily="18" charset="0"/>
                <a:cs typeface="Times New Roman" panose="02020603050405020304" pitchFamily="18" charset="0"/>
              </a:rPr>
              <a:t> cells had </a:t>
            </a:r>
            <a:r>
              <a:rPr lang="en-US" dirty="0" smtClean="0">
                <a:latin typeface="Times New Roman" panose="02020603050405020304" pitchFamily="18" charset="0"/>
                <a:cs typeface="Times New Roman" panose="02020603050405020304" pitchFamily="18" charset="0"/>
              </a:rPr>
              <a:t>positive scans </a:t>
            </a:r>
            <a:r>
              <a:rPr lang="en-US" dirty="0">
                <a:latin typeface="Times New Roman" panose="02020603050405020304" pitchFamily="18" charset="0"/>
                <a:cs typeface="Times New Roman" panose="02020603050405020304" pitchFamily="18" charset="0"/>
              </a:rPr>
              <a:t>(21 out of 23) </a:t>
            </a:r>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P &lt; 0.05, v2 test). </a:t>
            </a:r>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The </a:t>
            </a:r>
            <a:r>
              <a:rPr lang="en-US" dirty="0">
                <a:latin typeface="Times New Roman" panose="02020603050405020304" pitchFamily="18" charset="0"/>
                <a:cs typeface="Times New Roman" panose="02020603050405020304" pitchFamily="18" charset="0"/>
              </a:rPr>
              <a:t>weight of parathyroid adenomas was higher </a:t>
            </a:r>
            <a:r>
              <a:rPr lang="en-US" dirty="0" smtClean="0">
                <a:latin typeface="Times New Roman" panose="02020603050405020304" pitchFamily="18" charset="0"/>
                <a:cs typeface="Times New Roman" panose="02020603050405020304" pitchFamily="18" charset="0"/>
              </a:rPr>
              <a:t>when </a:t>
            </a:r>
            <a:r>
              <a:rPr lang="en-US" dirty="0" err="1" smtClean="0">
                <a:latin typeface="Times New Roman" panose="02020603050405020304" pitchFamily="18" charset="0"/>
                <a:cs typeface="Times New Roman" panose="02020603050405020304" pitchFamily="18" charset="0"/>
              </a:rPr>
              <a:t>sestamibi</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scans were positive (median: 1,180 vs. 517 mg, P &lt; 0.05, Students t-test)</a:t>
            </a:r>
          </a:p>
        </p:txBody>
      </p:sp>
    </p:spTree>
    <p:extLst>
      <p:ext uri="{BB962C8B-B14F-4D97-AF65-F5344CB8AC3E}">
        <p14:creationId xmlns:p14="http://schemas.microsoft.com/office/powerpoint/2010/main" val="161707703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838200" y="345000"/>
            <a:ext cx="8250301" cy="1325563"/>
          </a:xfrm>
          <a:prstGeom prst="rect">
            <a:avLst/>
          </a:prstGeom>
        </p:spPr>
      </p:pic>
      <p:sp>
        <p:nvSpPr>
          <p:cNvPr id="2" name="Title 1"/>
          <p:cNvSpPr>
            <a:spLocks noGrp="1"/>
          </p:cNvSpPr>
          <p:nvPr>
            <p:ph type="title"/>
          </p:nvPr>
        </p:nvSpPr>
        <p:spPr>
          <a:xfrm>
            <a:off x="838200" y="345000"/>
            <a:ext cx="10515600" cy="1325563"/>
          </a:xfrm>
        </p:spPr>
        <p:txBody>
          <a:bodyPr>
            <a:normAutofit/>
          </a:bodyPr>
          <a:lstStyle/>
          <a:p>
            <a:r>
              <a:rPr lang="en-US" sz="1400" b="1" dirty="0" smtClean="0">
                <a:solidFill>
                  <a:srgbClr val="000000"/>
                </a:solidFill>
                <a:latin typeface="Times New Roman" panose="02020603050405020304" pitchFamily="18" charset="0"/>
              </a:rPr>
              <a:t>                                                                                                                                              </a:t>
            </a:r>
            <a:br>
              <a:rPr lang="en-US" sz="1400" b="1" dirty="0" smtClean="0">
                <a:solidFill>
                  <a:srgbClr val="000000"/>
                </a:solidFill>
                <a:latin typeface="Times New Roman" panose="02020603050405020304" pitchFamily="18" charset="0"/>
              </a:rPr>
            </a:br>
            <a:r>
              <a:rPr lang="en-US" sz="1400" b="1" dirty="0">
                <a:solidFill>
                  <a:srgbClr val="000000"/>
                </a:solidFill>
                <a:latin typeface="Times New Roman" panose="02020603050405020304" pitchFamily="18" charset="0"/>
              </a:rPr>
              <a:t/>
            </a:r>
            <a:br>
              <a:rPr lang="en-US" sz="1400" b="1" dirty="0">
                <a:solidFill>
                  <a:srgbClr val="000000"/>
                </a:solidFill>
                <a:latin typeface="Times New Roman" panose="02020603050405020304" pitchFamily="18" charset="0"/>
              </a:rPr>
            </a:br>
            <a:r>
              <a:rPr lang="en-US" sz="1400" b="1" dirty="0" smtClean="0">
                <a:solidFill>
                  <a:srgbClr val="000000"/>
                </a:solidFill>
                <a:latin typeface="Times New Roman" panose="02020603050405020304" pitchFamily="18" charset="0"/>
              </a:rPr>
              <a:t/>
            </a:r>
            <a:br>
              <a:rPr lang="en-US" sz="1400" b="1" dirty="0" smtClean="0">
                <a:solidFill>
                  <a:srgbClr val="000000"/>
                </a:solidFill>
                <a:latin typeface="Times New Roman" panose="02020603050405020304" pitchFamily="18" charset="0"/>
              </a:rPr>
            </a:br>
            <a:r>
              <a:rPr lang="en-US" sz="1400" b="1" dirty="0">
                <a:solidFill>
                  <a:srgbClr val="000000"/>
                </a:solidFill>
                <a:latin typeface="Times New Roman" panose="02020603050405020304" pitchFamily="18" charset="0"/>
              </a:rPr>
              <a:t/>
            </a:r>
            <a:br>
              <a:rPr lang="en-US" sz="1400" b="1" dirty="0">
                <a:solidFill>
                  <a:srgbClr val="000000"/>
                </a:solidFill>
                <a:latin typeface="Times New Roman" panose="02020603050405020304" pitchFamily="18" charset="0"/>
              </a:rPr>
            </a:br>
            <a:r>
              <a:rPr lang="en-US" sz="1400" b="1" dirty="0" smtClean="0">
                <a:solidFill>
                  <a:srgbClr val="000000"/>
                </a:solidFill>
                <a:latin typeface="Times New Roman" panose="02020603050405020304" pitchFamily="18" charset="0"/>
              </a:rPr>
              <a:t>                                                                                                                                                       J</a:t>
            </a:r>
            <a:r>
              <a:rPr lang="en-US" sz="1400" b="1" dirty="0">
                <a:solidFill>
                  <a:srgbClr val="000000"/>
                </a:solidFill>
                <a:latin typeface="Times New Roman" panose="02020603050405020304" pitchFamily="18" charset="0"/>
              </a:rPr>
              <a:t>. </a:t>
            </a:r>
            <a:r>
              <a:rPr lang="en-US" sz="1400" b="1" dirty="0" err="1">
                <a:solidFill>
                  <a:srgbClr val="000000"/>
                </a:solidFill>
                <a:latin typeface="Times New Roman" panose="02020603050405020304" pitchFamily="18" charset="0"/>
              </a:rPr>
              <a:t>Nucl</a:t>
            </a:r>
            <a:r>
              <a:rPr lang="en-US" sz="1400" b="1" dirty="0">
                <a:solidFill>
                  <a:srgbClr val="000000"/>
                </a:solidFill>
                <a:latin typeface="Times New Roman" panose="02020603050405020304" pitchFamily="18" charset="0"/>
              </a:rPr>
              <a:t>. </a:t>
            </a:r>
            <a:r>
              <a:rPr lang="en-US" sz="1400" b="1" dirty="0" smtClean="0">
                <a:solidFill>
                  <a:srgbClr val="000000"/>
                </a:solidFill>
                <a:latin typeface="Times New Roman" panose="02020603050405020304" pitchFamily="18" charset="0"/>
              </a:rPr>
              <a:t>Med 2014</a:t>
            </a:r>
            <a:endParaRPr lang="en-US" dirty="0"/>
          </a:p>
        </p:txBody>
      </p:sp>
      <p:pic>
        <p:nvPicPr>
          <p:cNvPr id="5" name="Content Placeholder 4"/>
          <p:cNvPicPr>
            <a:picLocks noGrp="1" noChangeAspect="1"/>
          </p:cNvPicPr>
          <p:nvPr>
            <p:ph idx="1"/>
          </p:nvPr>
        </p:nvPicPr>
        <p:blipFill>
          <a:blip r:embed="rId3"/>
          <a:stretch>
            <a:fillRect/>
          </a:stretch>
        </p:blipFill>
        <p:spPr>
          <a:xfrm>
            <a:off x="7192623" y="2173015"/>
            <a:ext cx="4426425" cy="1332100"/>
          </a:xfrm>
          <a:prstGeom prst="rect">
            <a:avLst/>
          </a:prstGeom>
        </p:spPr>
      </p:pic>
      <p:sp>
        <p:nvSpPr>
          <p:cNvPr id="6" name="Rectangle 5"/>
          <p:cNvSpPr/>
          <p:nvPr/>
        </p:nvSpPr>
        <p:spPr>
          <a:xfrm>
            <a:off x="838200" y="1992680"/>
            <a:ext cx="6096000" cy="4154984"/>
          </a:xfrm>
          <a:prstGeom prst="rect">
            <a:avLst/>
          </a:prstGeom>
        </p:spPr>
        <p:txBody>
          <a:bodyPr>
            <a:spAutoFit/>
          </a:bodyPr>
          <a:lstStyle/>
          <a:p>
            <a:endParaRPr lang="en-US" sz="1200" dirty="0">
              <a:solidFill>
                <a:srgbClr val="000000"/>
              </a:solidFill>
              <a:latin typeface="Times New Roman" panose="02020603050405020304" pitchFamily="18" charset="0"/>
            </a:endParaRPr>
          </a:p>
          <a:p>
            <a:r>
              <a:rPr lang="en-US" b="1" i="1" dirty="0" smtClean="0">
                <a:latin typeface="Times New Roman" panose="02020603050405020304" pitchFamily="18" charset="0"/>
                <a:cs typeface="Times New Roman" panose="02020603050405020304" pitchFamily="18" charset="0"/>
              </a:rPr>
              <a:t>Methods</a:t>
            </a:r>
            <a:r>
              <a:rPr lang="en-US" i="1"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A retrospective review of 55 patients with primary hyperparathyroidism who underwent MIBI scan from January 2012 to December 2014 were included in this study. All patients underwent parathyroid surgery followed by histopathological confirmation. </a:t>
            </a:r>
          </a:p>
          <a:p>
            <a:r>
              <a:rPr lang="en-US" b="1" i="1" dirty="0">
                <a:latin typeface="Times New Roman" panose="02020603050405020304" pitchFamily="18" charset="0"/>
                <a:cs typeface="Times New Roman" panose="02020603050405020304" pitchFamily="18" charset="0"/>
              </a:rPr>
              <a:t>Results</a:t>
            </a:r>
            <a:r>
              <a:rPr lang="en-US" i="1"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In total, 55 patients were </a:t>
            </a:r>
            <a:r>
              <a:rPr lang="en-US" dirty="0" smtClean="0">
                <a:latin typeface="Times New Roman" panose="02020603050405020304" pitchFamily="18" charset="0"/>
                <a:cs typeface="Times New Roman" panose="02020603050405020304" pitchFamily="18" charset="0"/>
              </a:rPr>
              <a:t>studied. </a:t>
            </a:r>
            <a:r>
              <a:rPr lang="en-US" dirty="0">
                <a:latin typeface="Times New Roman" panose="02020603050405020304" pitchFamily="18" charset="0"/>
                <a:cs typeface="Times New Roman" panose="02020603050405020304" pitchFamily="18" charset="0"/>
              </a:rPr>
              <a:t>MIBI scan was true positive in 37 cases and false negative in 18 cases. The sensitivity of MIBI scan was 67.2 %. Mean serum calcium level was 12.3 mg/ </a:t>
            </a:r>
            <a:r>
              <a:rPr lang="en-US" dirty="0" err="1">
                <a:latin typeface="Times New Roman" panose="02020603050405020304" pitchFamily="18" charset="0"/>
                <a:cs typeface="Times New Roman" panose="02020603050405020304" pitchFamily="18" charset="0"/>
              </a:rPr>
              <a:t>dL</a:t>
            </a:r>
            <a:r>
              <a:rPr lang="en-US" dirty="0">
                <a:latin typeface="Times New Roman" panose="02020603050405020304" pitchFamily="18" charset="0"/>
                <a:cs typeface="Times New Roman" panose="02020603050405020304" pitchFamily="18" charset="0"/>
              </a:rPr>
              <a:t>. More than 62.2 % of patients with calcium level greater than 12.3 mg/</a:t>
            </a:r>
            <a:r>
              <a:rPr lang="en-US" dirty="0" err="1">
                <a:latin typeface="Times New Roman" panose="02020603050405020304" pitchFamily="18" charset="0"/>
                <a:cs typeface="Times New Roman" panose="02020603050405020304" pitchFamily="18" charset="0"/>
              </a:rPr>
              <a:t>dL</a:t>
            </a:r>
            <a:r>
              <a:rPr lang="en-US" dirty="0">
                <a:latin typeface="Times New Roman" panose="02020603050405020304" pitchFamily="18" charset="0"/>
                <a:cs typeface="Times New Roman" panose="02020603050405020304" pitchFamily="18" charset="0"/>
              </a:rPr>
              <a:t> had a positive scan as compared with 37.8% of those with lesser value (P&lt;0.05). Similarly a serum PTH level greater than 316 ± 139 </a:t>
            </a:r>
            <a:r>
              <a:rPr lang="en-US" dirty="0" err="1">
                <a:latin typeface="Times New Roman" panose="02020603050405020304" pitchFamily="18" charset="0"/>
                <a:cs typeface="Times New Roman" panose="02020603050405020304" pitchFamily="18" charset="0"/>
              </a:rPr>
              <a:t>pg</a:t>
            </a:r>
            <a:r>
              <a:rPr lang="en-US" dirty="0">
                <a:latin typeface="Times New Roman" panose="02020603050405020304" pitchFamily="18" charset="0"/>
                <a:cs typeface="Times New Roman" panose="02020603050405020304" pitchFamily="18" charset="0"/>
              </a:rPr>
              <a:t>/mL correlated with positive scans in 78.4 % as opposed to 21.6 % in those with lower levels (P&lt; 0 .01). </a:t>
            </a:r>
          </a:p>
        </p:txBody>
      </p:sp>
    </p:spTree>
    <p:extLst>
      <p:ext uri="{BB962C8B-B14F-4D97-AF65-F5344CB8AC3E}">
        <p14:creationId xmlns:p14="http://schemas.microsoft.com/office/powerpoint/2010/main" val="140927847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03236"/>
          </a:xfrm>
        </p:spPr>
        <p:txBody>
          <a:bodyPr>
            <a:normAutofit/>
          </a:bodyPr>
          <a:lstStyle/>
          <a:p>
            <a:r>
              <a:rPr lang="en-US" sz="3200" dirty="0" smtClean="0">
                <a:solidFill>
                  <a:schemeClr val="accent6">
                    <a:lumMod val="60000"/>
                    <a:lumOff val="40000"/>
                  </a:schemeClr>
                </a:solidFill>
                <a:latin typeface="Times New Roman" panose="02020603050405020304" pitchFamily="18" charset="0"/>
                <a:cs typeface="Times New Roman" panose="02020603050405020304" pitchFamily="18" charset="0"/>
              </a:rPr>
              <a:t>Familial </a:t>
            </a:r>
            <a:r>
              <a:rPr lang="en-US" sz="3200" dirty="0" err="1" smtClean="0">
                <a:solidFill>
                  <a:schemeClr val="accent6">
                    <a:lumMod val="60000"/>
                    <a:lumOff val="40000"/>
                  </a:schemeClr>
                </a:solidFill>
                <a:latin typeface="Times New Roman" panose="02020603050405020304" pitchFamily="18" charset="0"/>
                <a:cs typeface="Times New Roman" panose="02020603050405020304" pitchFamily="18" charset="0"/>
              </a:rPr>
              <a:t>Hypocalcuric</a:t>
            </a:r>
            <a:r>
              <a:rPr lang="en-US" sz="3200" dirty="0" smtClean="0">
                <a:solidFill>
                  <a:schemeClr val="accent6">
                    <a:lumMod val="60000"/>
                    <a:lumOff val="40000"/>
                  </a:schemeClr>
                </a:solidFill>
                <a:latin typeface="Times New Roman" panose="02020603050405020304" pitchFamily="18" charset="0"/>
                <a:cs typeface="Times New Roman" panose="02020603050405020304" pitchFamily="18" charset="0"/>
              </a:rPr>
              <a:t> Hypocalcemia(FHH)</a:t>
            </a:r>
            <a:endParaRPr lang="en-US" sz="3200" dirty="0">
              <a:solidFill>
                <a:schemeClr val="accent6">
                  <a:lumMod val="60000"/>
                  <a:lumOff val="40000"/>
                </a:schemeClr>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38200" y="1160206"/>
            <a:ext cx="10233800" cy="5026589"/>
          </a:xfrm>
        </p:spPr>
        <p:txBody>
          <a:bodyPr>
            <a:noAutofit/>
          </a:bodyPr>
          <a:lstStyle/>
          <a:p>
            <a:r>
              <a:rPr lang="en-US" sz="2400" dirty="0" smtClean="0">
                <a:solidFill>
                  <a:schemeClr val="tx1"/>
                </a:solidFill>
                <a:latin typeface="Times New Roman" panose="02020603050405020304" pitchFamily="18" charset="0"/>
                <a:cs typeface="Times New Roman" panose="02020603050405020304" pitchFamily="18" charset="0"/>
              </a:rPr>
              <a:t>FHH has affected a small but important minority of  </a:t>
            </a:r>
            <a:r>
              <a:rPr lang="en-US" sz="2400" dirty="0" err="1" smtClean="0">
                <a:solidFill>
                  <a:schemeClr val="tx1"/>
                </a:solidFill>
                <a:latin typeface="Times New Roman" panose="02020603050405020304" pitchFamily="18" charset="0"/>
                <a:cs typeface="Times New Roman" panose="02020603050405020304" pitchFamily="18" charset="0"/>
              </a:rPr>
              <a:t>pt</a:t>
            </a:r>
            <a:r>
              <a:rPr lang="en-US" sz="2400" dirty="0" smtClean="0">
                <a:solidFill>
                  <a:schemeClr val="tx1"/>
                </a:solidFill>
                <a:latin typeface="Times New Roman" panose="02020603050405020304" pitchFamily="18" charset="0"/>
                <a:cs typeface="Times New Roman" panose="02020603050405020304" pitchFamily="18" charset="0"/>
              </a:rPr>
              <a:t> with </a:t>
            </a:r>
            <a:r>
              <a:rPr lang="en-US" sz="2400" dirty="0" err="1" smtClean="0">
                <a:solidFill>
                  <a:schemeClr val="tx1"/>
                </a:solidFill>
                <a:latin typeface="Times New Roman" panose="02020603050405020304" pitchFamily="18" charset="0"/>
                <a:cs typeface="Times New Roman" panose="02020603050405020304" pitchFamily="18" charset="0"/>
              </a:rPr>
              <a:t>hypercalcemia;about</a:t>
            </a:r>
            <a:r>
              <a:rPr lang="en-US" sz="2400" dirty="0" smtClean="0">
                <a:solidFill>
                  <a:schemeClr val="tx1"/>
                </a:solidFill>
                <a:latin typeface="Times New Roman" panose="02020603050405020304" pitchFamily="18" charset="0"/>
                <a:cs typeface="Times New Roman" panose="02020603050405020304" pitchFamily="18" charset="0"/>
              </a:rPr>
              <a:t> 2% (The prevalence 1:10 </a:t>
            </a:r>
            <a:r>
              <a:rPr lang="en-US" sz="2400" dirty="0">
                <a:solidFill>
                  <a:schemeClr val="tx1"/>
                </a:solidFill>
                <a:latin typeface="Times New Roman" panose="02020603050405020304" pitchFamily="18" charset="0"/>
                <a:cs typeface="Times New Roman" panose="02020603050405020304" pitchFamily="18" charset="0"/>
              </a:rPr>
              <a:t>000 to </a:t>
            </a:r>
            <a:r>
              <a:rPr lang="en-US" sz="2400" dirty="0" smtClean="0">
                <a:solidFill>
                  <a:schemeClr val="tx1"/>
                </a:solidFill>
                <a:latin typeface="Times New Roman" panose="02020603050405020304" pitchFamily="18" charset="0"/>
                <a:cs typeface="Times New Roman" panose="02020603050405020304" pitchFamily="18" charset="0"/>
              </a:rPr>
              <a:t>1:100 000)</a:t>
            </a:r>
          </a:p>
          <a:p>
            <a:r>
              <a:rPr lang="en-US" sz="2400" dirty="0" smtClean="0">
                <a:solidFill>
                  <a:schemeClr val="tx1"/>
                </a:solidFill>
                <a:latin typeface="Times New Roman" panose="02020603050405020304" pitchFamily="18" charset="0"/>
                <a:cs typeface="Times New Roman" panose="02020603050405020304" pitchFamily="18" charset="0"/>
              </a:rPr>
              <a:t> Familial </a:t>
            </a:r>
            <a:r>
              <a:rPr lang="en-US" sz="2400" dirty="0" err="1" smtClean="0">
                <a:solidFill>
                  <a:schemeClr val="tx1"/>
                </a:solidFill>
                <a:latin typeface="Times New Roman" panose="02020603050405020304" pitchFamily="18" charset="0"/>
                <a:cs typeface="Times New Roman" panose="02020603050405020304" pitchFamily="18" charset="0"/>
              </a:rPr>
              <a:t>hypocalciuric</a:t>
            </a:r>
            <a:r>
              <a:rPr lang="en-US" sz="2400" dirty="0" smtClean="0">
                <a:solidFill>
                  <a:schemeClr val="tx1"/>
                </a:solidFill>
                <a:latin typeface="Times New Roman" panose="02020603050405020304" pitchFamily="18" charset="0"/>
                <a:cs typeface="Times New Roman" panose="02020603050405020304" pitchFamily="18" charset="0"/>
              </a:rPr>
              <a:t> hypercalcemia (FHH) is a heritable disorder of mineral homeostasis that is transmitted as an autosomal dominant trait with a high degree of penetrance</a:t>
            </a:r>
          </a:p>
          <a:p>
            <a:endParaRPr lang="en-US" sz="2400" dirty="0" smtClean="0">
              <a:solidFill>
                <a:schemeClr val="tx1"/>
              </a:solidFill>
              <a:latin typeface="Times New Roman" panose="02020603050405020304" pitchFamily="18" charset="0"/>
              <a:cs typeface="Times New Roman" panose="02020603050405020304" pitchFamily="18" charset="0"/>
            </a:endParaRPr>
          </a:p>
          <a:p>
            <a:r>
              <a:rPr lang="en-US" sz="2400" dirty="0" smtClean="0">
                <a:solidFill>
                  <a:schemeClr val="tx1"/>
                </a:solidFill>
                <a:latin typeface="Times New Roman" panose="02020603050405020304" pitchFamily="18" charset="0"/>
                <a:cs typeface="Times New Roman" panose="02020603050405020304" pitchFamily="18" charset="0"/>
              </a:rPr>
              <a:t>Very </a:t>
            </a:r>
            <a:r>
              <a:rPr lang="en-US" sz="2400" dirty="0">
                <a:solidFill>
                  <a:schemeClr val="tx1"/>
                </a:solidFill>
                <a:latin typeface="Times New Roman" panose="02020603050405020304" pitchFamily="18" charset="0"/>
                <a:cs typeface="Times New Roman" panose="02020603050405020304" pitchFamily="18" charset="0"/>
              </a:rPr>
              <a:t>mild </a:t>
            </a:r>
            <a:r>
              <a:rPr lang="en-US" sz="2400" dirty="0" smtClean="0">
                <a:solidFill>
                  <a:schemeClr val="tx1"/>
                </a:solidFill>
                <a:latin typeface="Times New Roman" panose="02020603050405020304" pitchFamily="18" charset="0"/>
                <a:cs typeface="Times New Roman" panose="02020603050405020304" pitchFamily="18" charset="0"/>
              </a:rPr>
              <a:t>CASR mutations </a:t>
            </a:r>
            <a:r>
              <a:rPr lang="en-US" sz="2400" dirty="0">
                <a:solidFill>
                  <a:schemeClr val="tx1"/>
                </a:solidFill>
                <a:latin typeface="Times New Roman" panose="02020603050405020304" pitchFamily="18" charset="0"/>
                <a:cs typeface="Times New Roman" panose="02020603050405020304" pitchFamily="18" charset="0"/>
              </a:rPr>
              <a:t>have been associated with an autosomal </a:t>
            </a:r>
            <a:r>
              <a:rPr lang="en-US" sz="2400" dirty="0" smtClean="0">
                <a:solidFill>
                  <a:schemeClr val="tx1"/>
                </a:solidFill>
                <a:latin typeface="Times New Roman" panose="02020603050405020304" pitchFamily="18" charset="0"/>
                <a:cs typeface="Times New Roman" panose="02020603050405020304" pitchFamily="18" charset="0"/>
              </a:rPr>
              <a:t>recessive form </a:t>
            </a:r>
            <a:r>
              <a:rPr lang="en-US" sz="2400" dirty="0">
                <a:solidFill>
                  <a:schemeClr val="tx1"/>
                </a:solidFill>
                <a:latin typeface="Times New Roman" panose="02020603050405020304" pitchFamily="18" charset="0"/>
                <a:cs typeface="Times New Roman" panose="02020603050405020304" pitchFamily="18" charset="0"/>
              </a:rPr>
              <a:t>of FHH</a:t>
            </a:r>
            <a:endParaRPr lang="en-US" sz="2400" dirty="0" smtClean="0">
              <a:solidFill>
                <a:schemeClr val="tx1"/>
              </a:solidFill>
              <a:latin typeface="Times New Roman" panose="02020603050405020304" pitchFamily="18" charset="0"/>
              <a:cs typeface="Times New Roman" panose="02020603050405020304" pitchFamily="18" charset="0"/>
            </a:endParaRPr>
          </a:p>
          <a:p>
            <a:pPr marL="0" indent="0">
              <a:buNone/>
            </a:pPr>
            <a:r>
              <a:rPr lang="en-US" sz="2400" dirty="0" smtClean="0">
                <a:solidFill>
                  <a:schemeClr val="tx1"/>
                </a:solidFill>
                <a:latin typeface="Times New Roman" panose="02020603050405020304" pitchFamily="18" charset="0"/>
                <a:cs typeface="Times New Roman" panose="02020603050405020304" pitchFamily="18" charset="0"/>
              </a:rPr>
              <a:t> </a:t>
            </a:r>
          </a:p>
          <a:p>
            <a:pPr marL="0" indent="0">
              <a:buNone/>
            </a:pPr>
            <a:r>
              <a:rPr lang="en-US" sz="2400" dirty="0">
                <a:solidFill>
                  <a:schemeClr val="tx1"/>
                </a:solidFill>
                <a:latin typeface="Times New Roman" panose="02020603050405020304" pitchFamily="18" charset="0"/>
                <a:cs typeface="Times New Roman" panose="02020603050405020304" pitchFamily="18" charset="0"/>
              </a:rPr>
              <a:t> </a:t>
            </a:r>
            <a:r>
              <a:rPr lang="en-US" sz="2400" dirty="0" smtClean="0">
                <a:solidFill>
                  <a:schemeClr val="tx1"/>
                </a:solidFill>
                <a:latin typeface="Times New Roman" panose="02020603050405020304" pitchFamily="18" charset="0"/>
                <a:cs typeface="Times New Roman" panose="02020603050405020304" pitchFamily="18" charset="0"/>
              </a:rPr>
              <a:t>Type I </a:t>
            </a:r>
            <a:r>
              <a:rPr lang="en-US" sz="2400" dirty="0">
                <a:solidFill>
                  <a:schemeClr val="tx1"/>
                </a:solidFill>
                <a:latin typeface="Times New Roman" panose="02020603050405020304" pitchFamily="18" charset="0"/>
                <a:cs typeface="Times New Roman" panose="02020603050405020304" pitchFamily="18" charset="0"/>
              </a:rPr>
              <a:t>heterozygous loss-of-function mutations in the CASR </a:t>
            </a:r>
            <a:r>
              <a:rPr lang="en-US" sz="2400" dirty="0" smtClean="0">
                <a:solidFill>
                  <a:schemeClr val="tx1"/>
                </a:solidFill>
                <a:latin typeface="Times New Roman" panose="02020603050405020304" pitchFamily="18" charset="0"/>
                <a:cs typeface="Times New Roman" panose="02020603050405020304" pitchFamily="18" charset="0"/>
              </a:rPr>
              <a:t>gene on                          </a:t>
            </a:r>
          </a:p>
          <a:p>
            <a:pPr marL="0" indent="0">
              <a:buNone/>
            </a:pPr>
            <a:r>
              <a:rPr lang="en-US" sz="2400" dirty="0">
                <a:solidFill>
                  <a:schemeClr val="tx1"/>
                </a:solidFill>
                <a:latin typeface="Times New Roman" panose="02020603050405020304" pitchFamily="18" charset="0"/>
                <a:cs typeface="Times New Roman" panose="02020603050405020304" pitchFamily="18" charset="0"/>
              </a:rPr>
              <a:t> </a:t>
            </a:r>
            <a:r>
              <a:rPr lang="en-US" sz="2400" dirty="0" smtClean="0">
                <a:solidFill>
                  <a:schemeClr val="tx1"/>
                </a:solidFill>
                <a:latin typeface="Times New Roman" panose="02020603050405020304" pitchFamily="18" charset="0"/>
                <a:cs typeface="Times New Roman" panose="02020603050405020304" pitchFamily="18" charset="0"/>
              </a:rPr>
              <a:t>chromosome 3q21</a:t>
            </a:r>
          </a:p>
          <a:p>
            <a:pPr marL="0" indent="0">
              <a:buNone/>
            </a:pPr>
            <a:r>
              <a:rPr lang="en-US" sz="2400" dirty="0" smtClean="0">
                <a:solidFill>
                  <a:schemeClr val="tx1"/>
                </a:solidFill>
                <a:latin typeface="Times New Roman" panose="02020603050405020304" pitchFamily="18" charset="0"/>
                <a:cs typeface="Times New Roman" panose="02020603050405020304" pitchFamily="18" charset="0"/>
              </a:rPr>
              <a:t> Type </a:t>
            </a:r>
            <a:r>
              <a:rPr lang="en-US" sz="2400" dirty="0">
                <a:solidFill>
                  <a:schemeClr val="tx1"/>
                </a:solidFill>
                <a:latin typeface="Times New Roman" panose="02020603050405020304" pitchFamily="18" charset="0"/>
                <a:cs typeface="Times New Roman" panose="02020603050405020304" pitchFamily="18" charset="0"/>
              </a:rPr>
              <a:t>II </a:t>
            </a:r>
            <a:r>
              <a:rPr lang="en-US" sz="2400" dirty="0" smtClean="0">
                <a:solidFill>
                  <a:schemeClr val="tx1"/>
                </a:solidFill>
                <a:latin typeface="Times New Roman" panose="02020603050405020304" pitchFamily="18" charset="0"/>
                <a:cs typeface="Times New Roman" panose="02020603050405020304" pitchFamily="18" charset="0"/>
              </a:rPr>
              <a:t> mutation </a:t>
            </a:r>
            <a:r>
              <a:rPr lang="en-US" sz="2400" dirty="0">
                <a:solidFill>
                  <a:schemeClr val="tx1"/>
                </a:solidFill>
                <a:latin typeface="Times New Roman" panose="02020603050405020304" pitchFamily="18" charset="0"/>
                <a:cs typeface="Times New Roman" panose="02020603050405020304" pitchFamily="18" charset="0"/>
              </a:rPr>
              <a:t>in the GNA11 </a:t>
            </a:r>
            <a:r>
              <a:rPr lang="en-US" sz="2400" dirty="0" smtClean="0">
                <a:solidFill>
                  <a:schemeClr val="tx1"/>
                </a:solidFill>
                <a:latin typeface="Times New Roman" panose="02020603050405020304" pitchFamily="18" charset="0"/>
                <a:cs typeface="Times New Roman" panose="02020603050405020304" pitchFamily="18" charset="0"/>
              </a:rPr>
              <a:t>gene </a:t>
            </a:r>
            <a:r>
              <a:rPr lang="en-US" sz="2400" dirty="0">
                <a:solidFill>
                  <a:schemeClr val="tx1"/>
                </a:solidFill>
                <a:latin typeface="Times New Roman" panose="02020603050405020304" pitchFamily="18" charset="0"/>
                <a:cs typeface="Times New Roman" panose="02020603050405020304" pitchFamily="18" charset="0"/>
              </a:rPr>
              <a:t>on chromosome </a:t>
            </a:r>
            <a:r>
              <a:rPr lang="en-US" sz="2400" dirty="0" smtClean="0">
                <a:solidFill>
                  <a:schemeClr val="tx1"/>
                </a:solidFill>
                <a:latin typeface="Times New Roman" panose="02020603050405020304" pitchFamily="18" charset="0"/>
                <a:cs typeface="Times New Roman" panose="02020603050405020304" pitchFamily="18" charset="0"/>
              </a:rPr>
              <a:t>19p13</a:t>
            </a:r>
          </a:p>
          <a:p>
            <a:pPr marL="0" indent="0">
              <a:buNone/>
            </a:pPr>
            <a:r>
              <a:rPr lang="en-US" sz="2400" dirty="0" smtClean="0">
                <a:solidFill>
                  <a:schemeClr val="tx1"/>
                </a:solidFill>
                <a:latin typeface="Times New Roman" panose="02020603050405020304" pitchFamily="18" charset="0"/>
                <a:cs typeface="Times New Roman" panose="02020603050405020304" pitchFamily="18" charset="0"/>
              </a:rPr>
              <a:t> Type III </a:t>
            </a:r>
            <a:r>
              <a:rPr lang="en-US" sz="2400" dirty="0">
                <a:solidFill>
                  <a:schemeClr val="tx1"/>
                </a:solidFill>
                <a:latin typeface="Times New Roman" panose="02020603050405020304" pitchFamily="18" charset="0"/>
                <a:cs typeface="Times New Roman" panose="02020603050405020304" pitchFamily="18" charset="0"/>
              </a:rPr>
              <a:t>mutation in the AP2S1 </a:t>
            </a:r>
            <a:r>
              <a:rPr lang="en-US" sz="2400" dirty="0" smtClean="0">
                <a:solidFill>
                  <a:schemeClr val="tx1"/>
                </a:solidFill>
                <a:latin typeface="Times New Roman" panose="02020603050405020304" pitchFamily="18" charset="0"/>
                <a:cs typeface="Times New Roman" panose="02020603050405020304" pitchFamily="18" charset="0"/>
              </a:rPr>
              <a:t>gene </a:t>
            </a:r>
            <a:r>
              <a:rPr lang="en-US" sz="2400" dirty="0">
                <a:solidFill>
                  <a:schemeClr val="tx1"/>
                </a:solidFill>
                <a:latin typeface="Times New Roman" panose="02020603050405020304" pitchFamily="18" charset="0"/>
                <a:cs typeface="Times New Roman" panose="02020603050405020304" pitchFamily="18" charset="0"/>
              </a:rPr>
              <a:t>on chromosome </a:t>
            </a:r>
            <a:r>
              <a:rPr lang="en-US" sz="2400" dirty="0" smtClean="0">
                <a:solidFill>
                  <a:schemeClr val="tx1"/>
                </a:solidFill>
                <a:latin typeface="Times New Roman" panose="02020603050405020304" pitchFamily="18" charset="0"/>
                <a:cs typeface="Times New Roman" panose="02020603050405020304" pitchFamily="18" charset="0"/>
              </a:rPr>
              <a:t>19q13</a:t>
            </a:r>
            <a:endParaRPr lang="en-US" sz="2400" dirty="0">
              <a:solidFill>
                <a:schemeClr val="tx1"/>
              </a:solidFill>
              <a:latin typeface="Times New Roman" panose="02020603050405020304" pitchFamily="18" charset="0"/>
              <a:cs typeface="Times New Roman" panose="02020603050405020304" pitchFamily="18" charset="0"/>
            </a:endParaRPr>
          </a:p>
          <a:p>
            <a:pPr marL="0" indent="0">
              <a:buNone/>
            </a:pPr>
            <a:r>
              <a:rPr lang="en-US" sz="2400" dirty="0">
                <a:solidFill>
                  <a:schemeClr val="tx1"/>
                </a:solidFill>
              </a:rPr>
              <a:t/>
            </a:r>
            <a:br>
              <a:rPr lang="en-US" sz="2400" dirty="0">
                <a:solidFill>
                  <a:schemeClr val="tx1"/>
                </a:solidFill>
              </a:rPr>
            </a:br>
            <a:endParaRPr lang="en-US" sz="24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3646053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solidFill>
                  <a:schemeClr val="accent6">
                    <a:lumMod val="60000"/>
                    <a:lumOff val="40000"/>
                  </a:schemeClr>
                </a:solidFill>
                <a:latin typeface="Times New Roman" panose="02020603050405020304" pitchFamily="18" charset="0"/>
                <a:ea typeface="+mn-ea"/>
                <a:cs typeface="Times New Roman" panose="02020603050405020304" pitchFamily="18" charset="0"/>
              </a:rPr>
              <a:t>Calcium-Sensing Receptor(</a:t>
            </a:r>
            <a:r>
              <a:rPr lang="en-US" sz="3200" dirty="0" err="1" smtClean="0">
                <a:solidFill>
                  <a:schemeClr val="accent6">
                    <a:lumMod val="60000"/>
                    <a:lumOff val="40000"/>
                  </a:schemeClr>
                </a:solidFill>
                <a:latin typeface="Times New Roman" panose="02020603050405020304" pitchFamily="18" charset="0"/>
                <a:ea typeface="+mn-ea"/>
                <a:cs typeface="Times New Roman" panose="02020603050405020304" pitchFamily="18" charset="0"/>
              </a:rPr>
              <a:t>CaSR</a:t>
            </a:r>
            <a:r>
              <a:rPr lang="en-US" sz="3200" dirty="0" smtClean="0">
                <a:solidFill>
                  <a:schemeClr val="accent6">
                    <a:lumMod val="60000"/>
                    <a:lumOff val="40000"/>
                  </a:schemeClr>
                </a:solidFill>
                <a:latin typeface="Times New Roman" panose="02020603050405020304" pitchFamily="18" charset="0"/>
                <a:ea typeface="+mn-ea"/>
                <a:cs typeface="Times New Roman" panose="02020603050405020304" pitchFamily="18" charset="0"/>
              </a:rPr>
              <a:t>)</a:t>
            </a:r>
            <a:endParaRPr lang="en-US" sz="6600" dirty="0">
              <a:solidFill>
                <a:schemeClr val="accent6">
                  <a:lumMod val="60000"/>
                  <a:lumOff val="40000"/>
                </a:schemeClr>
              </a:solidFill>
            </a:endParaRPr>
          </a:p>
        </p:txBody>
      </p:sp>
      <p:sp>
        <p:nvSpPr>
          <p:cNvPr id="3" name="Content Placeholder 2"/>
          <p:cNvSpPr>
            <a:spLocks noGrp="1"/>
          </p:cNvSpPr>
          <p:nvPr>
            <p:ph idx="1"/>
          </p:nvPr>
        </p:nvSpPr>
        <p:spPr>
          <a:xfrm>
            <a:off x="838200" y="1690688"/>
            <a:ext cx="10233800" cy="4351338"/>
          </a:xfrm>
        </p:spPr>
        <p:txBody>
          <a:bodyPr>
            <a:normAutofit/>
          </a:bodyPr>
          <a:lstStyle/>
          <a:p>
            <a:pPr lvl="0"/>
            <a:r>
              <a:rPr lang="en-US" sz="2400" dirty="0" smtClean="0">
                <a:solidFill>
                  <a:schemeClr val="tx1"/>
                </a:solidFill>
                <a:latin typeface="Times New Roman" panose="02020603050405020304" pitchFamily="18" charset="0"/>
                <a:cs typeface="Times New Roman" panose="02020603050405020304" pitchFamily="18" charset="0"/>
              </a:rPr>
              <a:t>The calcium-sensing receptor (</a:t>
            </a:r>
            <a:r>
              <a:rPr lang="en-US" sz="2400" dirty="0" err="1" smtClean="0">
                <a:solidFill>
                  <a:schemeClr val="tx1"/>
                </a:solidFill>
                <a:latin typeface="Times New Roman" panose="02020603050405020304" pitchFamily="18" charset="0"/>
                <a:cs typeface="Times New Roman" panose="02020603050405020304" pitchFamily="18" charset="0"/>
              </a:rPr>
              <a:t>CaSR</a:t>
            </a:r>
            <a:r>
              <a:rPr lang="en-US" sz="2400" dirty="0" smtClean="0">
                <a:solidFill>
                  <a:schemeClr val="tx1"/>
                </a:solidFill>
                <a:latin typeface="Times New Roman" panose="02020603050405020304" pitchFamily="18" charset="0"/>
                <a:cs typeface="Times New Roman" panose="02020603050405020304" pitchFamily="18" charset="0"/>
              </a:rPr>
              <a:t>) is expressed in: the parathyroid glands, kidneys, bone marrow, osteoclasts and osteoblasts, breast, thyroid C-cells, gastrin-secreting cells in the stomach, intestine, some areas of the brain, and others</a:t>
            </a:r>
          </a:p>
          <a:p>
            <a:pPr lvl="0"/>
            <a:r>
              <a:rPr lang="en-US" sz="2400" dirty="0" smtClean="0">
                <a:solidFill>
                  <a:schemeClr val="tx1"/>
                </a:solidFill>
                <a:latin typeface="Times New Roman" panose="02020603050405020304" pitchFamily="18" charset="0"/>
                <a:cs typeface="Times New Roman" panose="02020603050405020304" pitchFamily="18" charset="0"/>
              </a:rPr>
              <a:t>There are clearly PTH-independent roles for the </a:t>
            </a:r>
            <a:r>
              <a:rPr lang="en-US" sz="2400" dirty="0" err="1" smtClean="0">
                <a:solidFill>
                  <a:schemeClr val="tx1"/>
                </a:solidFill>
                <a:latin typeface="Times New Roman" panose="02020603050405020304" pitchFamily="18" charset="0"/>
                <a:cs typeface="Times New Roman" panose="02020603050405020304" pitchFamily="18" charset="0"/>
              </a:rPr>
              <a:t>CaSR</a:t>
            </a:r>
            <a:r>
              <a:rPr lang="en-US" sz="2400" dirty="0" smtClean="0">
                <a:solidFill>
                  <a:schemeClr val="tx1"/>
                </a:solidFill>
                <a:latin typeface="Times New Roman" panose="02020603050405020304" pitchFamily="18" charset="0"/>
                <a:cs typeface="Times New Roman" panose="02020603050405020304" pitchFamily="18" charset="0"/>
              </a:rPr>
              <a:t> in maintaining tight regulation of serum calcium concentration.</a:t>
            </a:r>
          </a:p>
          <a:p>
            <a:pPr marL="0" lvl="0" indent="0">
              <a:buNone/>
            </a:pPr>
            <a:r>
              <a:rPr lang="en-US" sz="3200" b="1" dirty="0" smtClean="0">
                <a:solidFill>
                  <a:schemeClr val="tx1"/>
                </a:solidFill>
                <a:latin typeface="Algerian" panose="04020705040A02060702" pitchFamily="82" charset="0"/>
                <a:cs typeface="Times New Roman" panose="02020603050405020304" pitchFamily="18" charset="0"/>
              </a:rPr>
              <a:t>!</a:t>
            </a:r>
            <a:r>
              <a:rPr lang="en-US" sz="2400" dirty="0" smtClean="0">
                <a:solidFill>
                  <a:schemeClr val="tx1"/>
                </a:solidFill>
                <a:latin typeface="Times New Roman" panose="02020603050405020304" pitchFamily="18" charset="0"/>
                <a:cs typeface="Times New Roman" panose="02020603050405020304" pitchFamily="18" charset="0"/>
              </a:rPr>
              <a:t> Mice lacking both the PTH and </a:t>
            </a:r>
            <a:r>
              <a:rPr lang="en-US" sz="2400" dirty="0" err="1" smtClean="0">
                <a:solidFill>
                  <a:schemeClr val="tx1"/>
                </a:solidFill>
                <a:latin typeface="Times New Roman" panose="02020603050405020304" pitchFamily="18" charset="0"/>
                <a:cs typeface="Times New Roman" panose="02020603050405020304" pitchFamily="18" charset="0"/>
              </a:rPr>
              <a:t>CaSR</a:t>
            </a:r>
            <a:r>
              <a:rPr lang="en-US" sz="2400" dirty="0" smtClean="0">
                <a:solidFill>
                  <a:schemeClr val="tx1"/>
                </a:solidFill>
                <a:latin typeface="Times New Roman" panose="02020603050405020304" pitchFamily="18" charset="0"/>
                <a:cs typeface="Times New Roman" panose="02020603050405020304" pitchFamily="18" charset="0"/>
              </a:rPr>
              <a:t> genes develop marked hypercalcemia in         response to oral calcium loads, while those lacking only PTH can mount an effective defense against hypercalcemia via the </a:t>
            </a:r>
            <a:r>
              <a:rPr lang="en-US" sz="2400" dirty="0" err="1" smtClean="0">
                <a:solidFill>
                  <a:schemeClr val="tx1"/>
                </a:solidFill>
                <a:latin typeface="Times New Roman" panose="02020603050405020304" pitchFamily="18" charset="0"/>
                <a:cs typeface="Times New Roman" panose="02020603050405020304" pitchFamily="18" charset="0"/>
              </a:rPr>
              <a:t>CaSR</a:t>
            </a:r>
            <a:r>
              <a:rPr lang="en-US" sz="2400" dirty="0" smtClean="0">
                <a:solidFill>
                  <a:schemeClr val="tx1"/>
                </a:solidFill>
                <a:latin typeface="Times New Roman" panose="02020603050405020304" pitchFamily="18" charset="0"/>
                <a:cs typeface="Times New Roman" panose="02020603050405020304" pitchFamily="18" charset="0"/>
              </a:rPr>
              <a:t> by upregulating renal calcium excretion and calcitonin secretion. </a:t>
            </a:r>
            <a:endParaRPr lang="en-US" dirty="0"/>
          </a:p>
        </p:txBody>
      </p:sp>
    </p:spTree>
    <p:extLst>
      <p:ext uri="{BB962C8B-B14F-4D97-AF65-F5344CB8AC3E}">
        <p14:creationId xmlns:p14="http://schemas.microsoft.com/office/powerpoint/2010/main" val="23673752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838200" y="1776464"/>
            <a:ext cx="10233800" cy="4351338"/>
          </a:xfrm>
        </p:spPr>
        <p:txBody>
          <a:bodyPr/>
          <a:lstStyle/>
          <a:p>
            <a:r>
              <a:rPr lang="en-US" dirty="0" smtClean="0">
                <a:solidFill>
                  <a:schemeClr val="tx1"/>
                </a:solidFill>
                <a:latin typeface="Times New Roman" panose="02020603050405020304" pitchFamily="18" charset="0"/>
                <a:cs typeface="Times New Roman" panose="02020603050405020304" pitchFamily="18" charset="0"/>
              </a:rPr>
              <a:t>What is the diagnosis?</a:t>
            </a:r>
          </a:p>
          <a:p>
            <a:r>
              <a:rPr lang="en-US" dirty="0" smtClean="0">
                <a:solidFill>
                  <a:schemeClr val="tx1"/>
                </a:solidFill>
                <a:latin typeface="Times New Roman" panose="02020603050405020304" pitchFamily="18" charset="0"/>
                <a:cs typeface="Times New Roman" panose="02020603050405020304" pitchFamily="18" charset="0"/>
              </a:rPr>
              <a:t>What is the treatment? </a:t>
            </a:r>
            <a:endParaRPr lang="en-US"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6602496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74320"/>
            <a:ext cx="10233800" cy="5872163"/>
          </a:xfrm>
        </p:spPr>
        <p:txBody>
          <a:bodyPr>
            <a:noAutofit/>
          </a:bodyPr>
          <a:lstStyle/>
          <a:p>
            <a:r>
              <a:rPr lang="en-US" sz="2400" dirty="0">
                <a:solidFill>
                  <a:schemeClr val="tx1"/>
                </a:solidFill>
                <a:latin typeface="Times New Roman" panose="02020603050405020304" pitchFamily="18" charset="0"/>
                <a:cs typeface="Times New Roman" panose="02020603050405020304" pitchFamily="18" charset="0"/>
              </a:rPr>
              <a:t>The Ca(2+)-sensing receptor belongs to the superfamily of 7-membrane-spanning G protein-coupled </a:t>
            </a:r>
            <a:r>
              <a:rPr lang="en-US" sz="2400" dirty="0" smtClean="0">
                <a:solidFill>
                  <a:schemeClr val="tx1"/>
                </a:solidFill>
                <a:latin typeface="Times New Roman" panose="02020603050405020304" pitchFamily="18" charset="0"/>
                <a:cs typeface="Times New Roman" panose="02020603050405020304" pitchFamily="18" charset="0"/>
              </a:rPr>
              <a:t>receptors</a:t>
            </a:r>
            <a:endParaRPr lang="en-US" sz="2400" dirty="0">
              <a:solidFill>
                <a:schemeClr val="tx1"/>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ü"/>
            </a:pPr>
            <a:r>
              <a:rPr lang="en-US" sz="2400" dirty="0" smtClean="0">
                <a:solidFill>
                  <a:schemeClr val="tx1"/>
                </a:solidFill>
                <a:latin typeface="Times New Roman" panose="02020603050405020304" pitchFamily="18" charset="0"/>
                <a:cs typeface="Times New Roman" panose="02020603050405020304" pitchFamily="18" charset="0"/>
              </a:rPr>
              <a:t>Mutations </a:t>
            </a:r>
            <a:r>
              <a:rPr lang="en-US" sz="2400" dirty="0">
                <a:solidFill>
                  <a:schemeClr val="tx1"/>
                </a:solidFill>
                <a:latin typeface="Times New Roman" panose="02020603050405020304" pitchFamily="18" charset="0"/>
                <a:cs typeface="Times New Roman" panose="02020603050405020304" pitchFamily="18" charset="0"/>
              </a:rPr>
              <a:t>in the human </a:t>
            </a:r>
            <a:r>
              <a:rPr lang="en-US" sz="2400" dirty="0" err="1" smtClean="0">
                <a:solidFill>
                  <a:schemeClr val="tx1"/>
                </a:solidFill>
                <a:latin typeface="Times New Roman" panose="02020603050405020304" pitchFamily="18" charset="0"/>
                <a:cs typeface="Times New Roman" panose="02020603050405020304" pitchFamily="18" charset="0"/>
              </a:rPr>
              <a:t>CaSR</a:t>
            </a:r>
            <a:r>
              <a:rPr lang="en-US" sz="2400" dirty="0" smtClean="0">
                <a:solidFill>
                  <a:schemeClr val="tx1"/>
                </a:solidFill>
                <a:latin typeface="Times New Roman" panose="02020603050405020304" pitchFamily="18" charset="0"/>
                <a:cs typeface="Times New Roman" panose="02020603050405020304" pitchFamily="18" charset="0"/>
              </a:rPr>
              <a:t> gene </a:t>
            </a:r>
            <a:r>
              <a:rPr lang="en-US" sz="2400" dirty="0">
                <a:solidFill>
                  <a:schemeClr val="tx1"/>
                </a:solidFill>
                <a:latin typeface="Times New Roman" panose="02020603050405020304" pitchFamily="18" charset="0"/>
                <a:cs typeface="Times New Roman" panose="02020603050405020304" pitchFamily="18" charset="0"/>
              </a:rPr>
              <a:t>cause both familial </a:t>
            </a:r>
            <a:r>
              <a:rPr lang="en-US" sz="2400" dirty="0" err="1">
                <a:solidFill>
                  <a:schemeClr val="tx1"/>
                </a:solidFill>
                <a:latin typeface="Times New Roman" panose="02020603050405020304" pitchFamily="18" charset="0"/>
                <a:cs typeface="Times New Roman" panose="02020603050405020304" pitchFamily="18" charset="0"/>
              </a:rPr>
              <a:t>hypocalciuric</a:t>
            </a:r>
            <a:r>
              <a:rPr lang="en-US" sz="2400" dirty="0">
                <a:solidFill>
                  <a:schemeClr val="tx1"/>
                </a:solidFill>
                <a:latin typeface="Times New Roman" panose="02020603050405020304" pitchFamily="18" charset="0"/>
                <a:cs typeface="Times New Roman" panose="02020603050405020304" pitchFamily="18" charset="0"/>
              </a:rPr>
              <a:t> hypercalcemia and neonatal severe </a:t>
            </a:r>
            <a:r>
              <a:rPr lang="en-US" sz="2400" dirty="0" smtClean="0">
                <a:solidFill>
                  <a:schemeClr val="tx1"/>
                </a:solidFill>
                <a:latin typeface="Times New Roman" panose="02020603050405020304" pitchFamily="18" charset="0"/>
                <a:cs typeface="Times New Roman" panose="02020603050405020304" pitchFamily="18" charset="0"/>
              </a:rPr>
              <a:t>hyperparathyroidism</a:t>
            </a:r>
          </a:p>
          <a:p>
            <a:pPr>
              <a:buFont typeface="Wingdings" panose="05000000000000000000" pitchFamily="2" charset="2"/>
              <a:buChar char="ü"/>
            </a:pPr>
            <a:r>
              <a:rPr lang="en-US" sz="2400" dirty="0" smtClean="0">
                <a:solidFill>
                  <a:schemeClr val="tx1"/>
                </a:solidFill>
                <a:latin typeface="Times New Roman" panose="02020603050405020304" pitchFamily="18" charset="0"/>
                <a:cs typeface="Times New Roman" panose="02020603050405020304" pitchFamily="18" charset="0"/>
              </a:rPr>
              <a:t>Two </a:t>
            </a:r>
            <a:r>
              <a:rPr lang="en-US" sz="2400" dirty="0">
                <a:solidFill>
                  <a:schemeClr val="tx1"/>
                </a:solidFill>
                <a:latin typeface="Times New Roman" panose="02020603050405020304" pitchFamily="18" charset="0"/>
                <a:cs typeface="Times New Roman" panose="02020603050405020304" pitchFamily="18" charset="0"/>
              </a:rPr>
              <a:t>thirds of FHH </a:t>
            </a:r>
            <a:r>
              <a:rPr lang="en-US" sz="2400" dirty="0" err="1">
                <a:solidFill>
                  <a:schemeClr val="tx1"/>
                </a:solidFill>
                <a:latin typeface="Times New Roman" panose="02020603050405020304" pitchFamily="18" charset="0"/>
                <a:cs typeface="Times New Roman" panose="02020603050405020304" pitchFamily="18" charset="0"/>
              </a:rPr>
              <a:t>kindreds</a:t>
            </a:r>
            <a:r>
              <a:rPr lang="en-US" sz="2400" dirty="0">
                <a:solidFill>
                  <a:schemeClr val="tx1"/>
                </a:solidFill>
                <a:latin typeface="Times New Roman" panose="02020603050405020304" pitchFamily="18" charset="0"/>
                <a:cs typeface="Times New Roman" panose="02020603050405020304" pitchFamily="18" charset="0"/>
              </a:rPr>
              <a:t> will have</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a:solidFill>
                  <a:schemeClr val="tx1"/>
                </a:solidFill>
                <a:latin typeface="Times New Roman" panose="02020603050405020304" pitchFamily="18" charset="0"/>
                <a:cs typeface="Times New Roman" panose="02020603050405020304" pitchFamily="18" charset="0"/>
              </a:rPr>
              <a:t>unique heterozygous mutations of the </a:t>
            </a:r>
            <a:r>
              <a:rPr lang="en-US" sz="2400" dirty="0" err="1" smtClean="0">
                <a:solidFill>
                  <a:schemeClr val="tx1"/>
                </a:solidFill>
                <a:latin typeface="Times New Roman" panose="02020603050405020304" pitchFamily="18" charset="0"/>
                <a:cs typeface="Times New Roman" panose="02020603050405020304" pitchFamily="18" charset="0"/>
              </a:rPr>
              <a:t>CaSR</a:t>
            </a:r>
            <a:endParaRPr lang="en-US" sz="2400" dirty="0" smtClean="0">
              <a:solidFill>
                <a:schemeClr val="tx1"/>
              </a:solidFill>
              <a:latin typeface="Times New Roman" panose="02020603050405020304" pitchFamily="18" charset="0"/>
              <a:cs typeface="Times New Roman" panose="02020603050405020304" pitchFamily="18" charset="0"/>
            </a:endParaRPr>
          </a:p>
          <a:p>
            <a:pPr lvl="0"/>
            <a:endParaRPr lang="en-US" sz="2400" dirty="0" smtClean="0">
              <a:solidFill>
                <a:schemeClr val="tx1"/>
              </a:solidFill>
              <a:latin typeface="Times New Roman" panose="02020603050405020304" pitchFamily="18" charset="0"/>
              <a:cs typeface="Times New Roman" panose="02020603050405020304" pitchFamily="18" charset="0"/>
            </a:endParaRPr>
          </a:p>
          <a:p>
            <a:pPr lvl="0"/>
            <a:r>
              <a:rPr lang="en-US" sz="2400" dirty="0" smtClean="0">
                <a:solidFill>
                  <a:schemeClr val="tx1"/>
                </a:solidFill>
                <a:latin typeface="Times New Roman" panose="02020603050405020304" pitchFamily="18" charset="0"/>
                <a:cs typeface="Times New Roman" panose="02020603050405020304" pitchFamily="18" charset="0"/>
              </a:rPr>
              <a:t>FHH </a:t>
            </a:r>
            <a:r>
              <a:rPr lang="en-US" sz="2400" dirty="0">
                <a:solidFill>
                  <a:schemeClr val="tx1"/>
                </a:solidFill>
                <a:latin typeface="Times New Roman" panose="02020603050405020304" pitchFamily="18" charset="0"/>
                <a:cs typeface="Times New Roman" panose="02020603050405020304" pitchFamily="18" charset="0"/>
              </a:rPr>
              <a:t>2 is due to loss-of-function mutations in the </a:t>
            </a:r>
            <a:r>
              <a:rPr lang="en-US" sz="2400" dirty="0" smtClean="0">
                <a:solidFill>
                  <a:schemeClr val="tx1"/>
                </a:solidFill>
                <a:latin typeface="Times New Roman" panose="02020603050405020304" pitchFamily="18" charset="0"/>
                <a:cs typeface="Times New Roman" panose="02020603050405020304" pitchFamily="18" charset="0"/>
              </a:rPr>
              <a:t>G protein </a:t>
            </a:r>
            <a:r>
              <a:rPr lang="en-US" sz="2400" dirty="0">
                <a:solidFill>
                  <a:schemeClr val="tx1"/>
                </a:solidFill>
                <a:latin typeface="Times New Roman" panose="02020603050405020304" pitchFamily="18" charset="0"/>
                <a:cs typeface="Times New Roman" panose="02020603050405020304" pitchFamily="18" charset="0"/>
              </a:rPr>
              <a:t>subunit α11 (Gα11), which decrease the </a:t>
            </a:r>
            <a:r>
              <a:rPr lang="en-US" sz="2400" dirty="0" smtClean="0">
                <a:solidFill>
                  <a:schemeClr val="tx1"/>
                </a:solidFill>
                <a:latin typeface="Times New Roman" panose="02020603050405020304" pitchFamily="18" charset="0"/>
                <a:cs typeface="Times New Roman" panose="02020603050405020304" pitchFamily="18" charset="0"/>
              </a:rPr>
              <a:t>sensitivity of </a:t>
            </a:r>
            <a:r>
              <a:rPr lang="en-US" sz="2400" dirty="0">
                <a:solidFill>
                  <a:schemeClr val="tx1"/>
                </a:solidFill>
                <a:latin typeface="Times New Roman" panose="02020603050405020304" pitchFamily="18" charset="0"/>
                <a:cs typeface="Times New Roman" panose="02020603050405020304" pitchFamily="18" charset="0"/>
              </a:rPr>
              <a:t>cells expressing </a:t>
            </a:r>
            <a:r>
              <a:rPr lang="en-US" sz="2400" dirty="0" err="1" smtClean="0">
                <a:solidFill>
                  <a:schemeClr val="tx1"/>
                </a:solidFill>
                <a:latin typeface="Times New Roman" panose="02020603050405020304" pitchFamily="18" charset="0"/>
                <a:cs typeface="Times New Roman" panose="02020603050405020304" pitchFamily="18" charset="0"/>
              </a:rPr>
              <a:t>CaSR,such</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a:solidFill>
                  <a:schemeClr val="tx1"/>
                </a:solidFill>
                <a:latin typeface="Times New Roman" panose="02020603050405020304" pitchFamily="18" charset="0"/>
                <a:cs typeface="Times New Roman" panose="02020603050405020304" pitchFamily="18" charset="0"/>
              </a:rPr>
              <a:t>Gα11 loss-of-function </a:t>
            </a:r>
            <a:r>
              <a:rPr lang="en-US" sz="2400" dirty="0" smtClean="0">
                <a:solidFill>
                  <a:schemeClr val="tx1"/>
                </a:solidFill>
                <a:latin typeface="Times New Roman" panose="02020603050405020304" pitchFamily="18" charset="0"/>
                <a:cs typeface="Times New Roman" panose="02020603050405020304" pitchFamily="18" charset="0"/>
              </a:rPr>
              <a:t>mutations may </a:t>
            </a:r>
            <a:r>
              <a:rPr lang="en-US" sz="2400" dirty="0">
                <a:solidFill>
                  <a:schemeClr val="tx1"/>
                </a:solidFill>
                <a:latin typeface="Times New Roman" panose="02020603050405020304" pitchFamily="18" charset="0"/>
                <a:cs typeface="Times New Roman" panose="02020603050405020304" pitchFamily="18" charset="0"/>
              </a:rPr>
              <a:t>occur in &lt;5% of FHH patients.</a:t>
            </a:r>
          </a:p>
          <a:p>
            <a:endParaRPr lang="en-US" sz="2400" dirty="0" smtClean="0">
              <a:solidFill>
                <a:schemeClr val="tx1"/>
              </a:solidFill>
              <a:latin typeface="Times New Roman" panose="02020603050405020304" pitchFamily="18" charset="0"/>
              <a:cs typeface="Times New Roman" panose="02020603050405020304" pitchFamily="18" charset="0"/>
            </a:endParaRPr>
          </a:p>
          <a:p>
            <a:r>
              <a:rPr lang="en-US" sz="2400" dirty="0" smtClean="0">
                <a:solidFill>
                  <a:schemeClr val="tx1"/>
                </a:solidFill>
                <a:latin typeface="Times New Roman" panose="02020603050405020304" pitchFamily="18" charset="0"/>
                <a:cs typeface="Times New Roman" panose="02020603050405020304" pitchFamily="18" charset="0"/>
              </a:rPr>
              <a:t>FHH </a:t>
            </a:r>
            <a:r>
              <a:rPr lang="en-US" sz="2400" dirty="0">
                <a:solidFill>
                  <a:schemeClr val="tx1"/>
                </a:solidFill>
                <a:latin typeface="Times New Roman" panose="02020603050405020304" pitchFamily="18" charset="0"/>
                <a:cs typeface="Times New Roman" panose="02020603050405020304" pitchFamily="18" charset="0"/>
              </a:rPr>
              <a:t>3 is due to loss-of-function mutations of </a:t>
            </a:r>
            <a:r>
              <a:rPr lang="en-US" sz="2400" dirty="0" smtClean="0">
                <a:solidFill>
                  <a:schemeClr val="tx1"/>
                </a:solidFill>
                <a:latin typeface="Times New Roman" panose="02020603050405020304" pitchFamily="18" charset="0"/>
                <a:cs typeface="Times New Roman" panose="02020603050405020304" pitchFamily="18" charset="0"/>
              </a:rPr>
              <a:t>the adaptor </a:t>
            </a:r>
            <a:r>
              <a:rPr lang="en-US" sz="2400" dirty="0">
                <a:solidFill>
                  <a:schemeClr val="tx1"/>
                </a:solidFill>
                <a:latin typeface="Times New Roman" panose="02020603050405020304" pitchFamily="18" charset="0"/>
                <a:cs typeface="Times New Roman" panose="02020603050405020304" pitchFamily="18" charset="0"/>
              </a:rPr>
              <a:t>protein 2 (AP-2) sigma subunit (AP2</a:t>
            </a:r>
            <a:r>
              <a:rPr lang="el-GR" sz="2400" dirty="0">
                <a:solidFill>
                  <a:schemeClr val="tx1"/>
                </a:solidFill>
                <a:latin typeface="Times New Roman" panose="02020603050405020304" pitchFamily="18" charset="0"/>
                <a:cs typeface="Times New Roman" panose="02020603050405020304" pitchFamily="18" charset="0"/>
              </a:rPr>
              <a:t>σ</a:t>
            </a:r>
            <a:r>
              <a:rPr lang="el-GR" sz="2400" dirty="0" smtClean="0">
                <a:solidFill>
                  <a:schemeClr val="tx1"/>
                </a:solidFill>
                <a:latin typeface="Times New Roman" panose="02020603050405020304" pitchFamily="18" charset="0"/>
                <a:cs typeface="Times New Roman" panose="02020603050405020304" pitchFamily="18" charset="0"/>
              </a:rPr>
              <a:t>).</a:t>
            </a:r>
            <a:r>
              <a:rPr lang="en-US" sz="2400" dirty="0" smtClean="0">
                <a:solidFill>
                  <a:schemeClr val="tx1"/>
                </a:solidFill>
                <a:latin typeface="Times New Roman" panose="02020603050405020304" pitchFamily="18" charset="0"/>
                <a:cs typeface="Times New Roman" panose="02020603050405020304" pitchFamily="18" charset="0"/>
              </a:rPr>
              <a:t>AP-2 is </a:t>
            </a:r>
            <a:r>
              <a:rPr lang="en-US" sz="2400" dirty="0">
                <a:solidFill>
                  <a:schemeClr val="tx1"/>
                </a:solidFill>
                <a:latin typeface="Times New Roman" panose="02020603050405020304" pitchFamily="18" charset="0"/>
                <a:cs typeface="Times New Roman" panose="02020603050405020304" pitchFamily="18" charset="0"/>
              </a:rPr>
              <a:t>a central component of </a:t>
            </a:r>
            <a:r>
              <a:rPr lang="en-US" sz="2400" dirty="0" err="1">
                <a:solidFill>
                  <a:schemeClr val="tx1"/>
                </a:solidFill>
                <a:latin typeface="Times New Roman" panose="02020603050405020304" pitchFamily="18" charset="0"/>
                <a:cs typeface="Times New Roman" panose="02020603050405020304" pitchFamily="18" charset="0"/>
              </a:rPr>
              <a:t>clathrin</a:t>
            </a:r>
            <a:r>
              <a:rPr lang="en-US" sz="2400" dirty="0">
                <a:solidFill>
                  <a:schemeClr val="tx1"/>
                </a:solidFill>
                <a:latin typeface="Times New Roman" panose="02020603050405020304" pitchFamily="18" charset="0"/>
                <a:cs typeface="Times New Roman" panose="02020603050405020304" pitchFamily="18" charset="0"/>
              </a:rPr>
              <a:t>-coated vesicles (</a:t>
            </a:r>
            <a:r>
              <a:rPr lang="en-US" sz="2400" dirty="0" smtClean="0">
                <a:solidFill>
                  <a:schemeClr val="tx1"/>
                </a:solidFill>
                <a:latin typeface="Times New Roman" panose="02020603050405020304" pitchFamily="18" charset="0"/>
                <a:cs typeface="Times New Roman" panose="02020603050405020304" pitchFamily="18" charset="0"/>
              </a:rPr>
              <a:t>CCVs) and </a:t>
            </a:r>
            <a:r>
              <a:rPr lang="en-US" sz="2400" dirty="0">
                <a:solidFill>
                  <a:schemeClr val="tx1"/>
                </a:solidFill>
                <a:latin typeface="Times New Roman" panose="02020603050405020304" pitchFamily="18" charset="0"/>
                <a:cs typeface="Times New Roman" panose="02020603050405020304" pitchFamily="18" charset="0"/>
              </a:rPr>
              <a:t>is pivotal in </a:t>
            </a:r>
            <a:r>
              <a:rPr lang="en-US" sz="2400" dirty="0" err="1">
                <a:solidFill>
                  <a:schemeClr val="tx1"/>
                </a:solidFill>
                <a:latin typeface="Times New Roman" panose="02020603050405020304" pitchFamily="18" charset="0"/>
                <a:cs typeface="Times New Roman" panose="02020603050405020304" pitchFamily="18" charset="0"/>
              </a:rPr>
              <a:t>clathrin</a:t>
            </a:r>
            <a:r>
              <a:rPr lang="en-US" sz="2400" dirty="0">
                <a:solidFill>
                  <a:schemeClr val="tx1"/>
                </a:solidFill>
                <a:latin typeface="Times New Roman" panose="02020603050405020304" pitchFamily="18" charset="0"/>
                <a:cs typeface="Times New Roman" panose="02020603050405020304" pitchFamily="18" charset="0"/>
              </a:rPr>
              <a:t>-mediated endocytosis, </a:t>
            </a:r>
            <a:r>
              <a:rPr lang="en-US" sz="2400" dirty="0" smtClean="0">
                <a:solidFill>
                  <a:schemeClr val="tx1"/>
                </a:solidFill>
                <a:latin typeface="Times New Roman" panose="02020603050405020304" pitchFamily="18" charset="0"/>
                <a:cs typeface="Times New Roman" panose="02020603050405020304" pitchFamily="18" charset="0"/>
              </a:rPr>
              <a:t>which </a:t>
            </a:r>
            <a:r>
              <a:rPr lang="pt-BR" sz="2400" dirty="0" smtClean="0">
                <a:solidFill>
                  <a:schemeClr val="tx1"/>
                </a:solidFill>
                <a:latin typeface="Times New Roman" panose="02020603050405020304" pitchFamily="18" charset="0"/>
                <a:cs typeface="Times New Roman" panose="02020603050405020304" pitchFamily="18" charset="0"/>
              </a:rPr>
              <a:t>internalizes </a:t>
            </a:r>
            <a:r>
              <a:rPr lang="pt-BR" sz="2400" dirty="0">
                <a:solidFill>
                  <a:schemeClr val="tx1"/>
                </a:solidFill>
                <a:latin typeface="Times New Roman" panose="02020603050405020304" pitchFamily="18" charset="0"/>
                <a:cs typeface="Times New Roman" panose="02020603050405020304" pitchFamily="18" charset="0"/>
              </a:rPr>
              <a:t>plasma membrane constituents such </a:t>
            </a:r>
            <a:r>
              <a:rPr lang="pt-BR" sz="2400" dirty="0" smtClean="0">
                <a:solidFill>
                  <a:schemeClr val="tx1"/>
                </a:solidFill>
                <a:latin typeface="Times New Roman" panose="02020603050405020304" pitchFamily="18" charset="0"/>
                <a:cs typeface="Times New Roman" panose="02020603050405020304" pitchFamily="18" charset="0"/>
              </a:rPr>
              <a:t>as </a:t>
            </a:r>
            <a:r>
              <a:rPr lang="en-US" sz="2400" dirty="0" smtClean="0">
                <a:solidFill>
                  <a:schemeClr val="tx1"/>
                </a:solidFill>
                <a:latin typeface="Times New Roman" panose="02020603050405020304" pitchFamily="18" charset="0"/>
                <a:cs typeface="Times New Roman" panose="02020603050405020304" pitchFamily="18" charset="0"/>
              </a:rPr>
              <a:t>GPCRs</a:t>
            </a:r>
          </a:p>
        </p:txBody>
      </p:sp>
    </p:spTree>
    <p:extLst>
      <p:ext uri="{BB962C8B-B14F-4D97-AF65-F5344CB8AC3E}">
        <p14:creationId xmlns:p14="http://schemas.microsoft.com/office/powerpoint/2010/main" val="42660013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0"/>
            <a:ext cx="4495950" cy="3794467"/>
          </a:xfrm>
          <a:prstGeom prst="rect">
            <a:avLst/>
          </a:prstGeom>
        </p:spPr>
      </p:pic>
      <p:sp>
        <p:nvSpPr>
          <p:cNvPr id="2" name="Title 1"/>
          <p:cNvSpPr>
            <a:spLocks noGrp="1"/>
          </p:cNvSpPr>
          <p:nvPr>
            <p:ph type="title"/>
          </p:nvPr>
        </p:nvSpPr>
        <p:spPr/>
        <p:txBody>
          <a:bodyPr/>
          <a:lstStyle/>
          <a:p>
            <a:endParaRPr lang="en-US" dirty="0"/>
          </a:p>
        </p:txBody>
      </p:sp>
      <p:pic>
        <p:nvPicPr>
          <p:cNvPr id="5" name="Picture 4"/>
          <p:cNvPicPr>
            <a:picLocks noChangeAspect="1"/>
          </p:cNvPicPr>
          <p:nvPr/>
        </p:nvPicPr>
        <p:blipFill>
          <a:blip r:embed="rId3"/>
          <a:stretch>
            <a:fillRect/>
          </a:stretch>
        </p:blipFill>
        <p:spPr>
          <a:xfrm>
            <a:off x="4788310" y="0"/>
            <a:ext cx="7334864" cy="6735097"/>
          </a:xfrm>
          <a:prstGeom prst="rect">
            <a:avLst/>
          </a:prstGeom>
        </p:spPr>
      </p:pic>
      <p:sp>
        <p:nvSpPr>
          <p:cNvPr id="4" name="Content Placeholder 3"/>
          <p:cNvSpPr>
            <a:spLocks noGrp="1"/>
          </p:cNvSpPr>
          <p:nvPr>
            <p:ph idx="1"/>
          </p:nvPr>
        </p:nvSpPr>
        <p:spPr/>
        <p:txBody>
          <a:bodyPr/>
          <a:lstStyle/>
          <a:p>
            <a:endParaRPr lang="en-US"/>
          </a:p>
        </p:txBody>
      </p:sp>
    </p:spTree>
    <p:extLst>
      <p:ext uri="{BB962C8B-B14F-4D97-AF65-F5344CB8AC3E}">
        <p14:creationId xmlns:p14="http://schemas.microsoft.com/office/powerpoint/2010/main" val="206621469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62684" y="757084"/>
            <a:ext cx="10233800" cy="5370718"/>
          </a:xfrm>
        </p:spPr>
        <p:txBody>
          <a:bodyPr/>
          <a:lstStyle/>
          <a:p>
            <a:r>
              <a:rPr lang="en-US" sz="2400" dirty="0" smtClean="0">
                <a:solidFill>
                  <a:schemeClr val="tx1"/>
                </a:solidFill>
                <a:latin typeface="Times New Roman" panose="02020603050405020304" pitchFamily="18" charset="0"/>
                <a:cs typeface="Times New Roman" panose="02020603050405020304" pitchFamily="18" charset="0"/>
              </a:rPr>
              <a:t>Most patients with FHH </a:t>
            </a:r>
            <a:r>
              <a:rPr lang="en-US" sz="2400" dirty="0">
                <a:solidFill>
                  <a:schemeClr val="tx1"/>
                </a:solidFill>
                <a:latin typeface="Times New Roman" panose="02020603050405020304" pitchFamily="18" charset="0"/>
                <a:cs typeface="Times New Roman" panose="02020603050405020304" pitchFamily="18" charset="0"/>
              </a:rPr>
              <a:t>are asymptomatic, and the condition is diagnosed on routine blood tests. Occasionally, some persons with BFHH may notice weakness, fatigue, thought disturbance, and polydipsia. These symptoms, if present, are less severe in </a:t>
            </a:r>
            <a:r>
              <a:rPr lang="en-US" sz="2400" dirty="0" smtClean="0">
                <a:solidFill>
                  <a:schemeClr val="tx1"/>
                </a:solidFill>
                <a:latin typeface="Times New Roman" panose="02020603050405020304" pitchFamily="18" charset="0"/>
                <a:cs typeface="Times New Roman" panose="02020603050405020304" pitchFamily="18" charset="0"/>
              </a:rPr>
              <a:t>FHH </a:t>
            </a:r>
            <a:r>
              <a:rPr lang="en-US" sz="2400" dirty="0">
                <a:solidFill>
                  <a:schemeClr val="tx1"/>
                </a:solidFill>
                <a:latin typeface="Times New Roman" panose="02020603050405020304" pitchFamily="18" charset="0"/>
                <a:cs typeface="Times New Roman" panose="02020603050405020304" pitchFamily="18" charset="0"/>
              </a:rPr>
              <a:t>than in primary </a:t>
            </a:r>
            <a:r>
              <a:rPr lang="en-US" sz="2400" dirty="0" smtClean="0">
                <a:solidFill>
                  <a:schemeClr val="tx1"/>
                </a:solidFill>
                <a:latin typeface="Times New Roman" panose="02020603050405020304" pitchFamily="18" charset="0"/>
                <a:cs typeface="Times New Roman" panose="02020603050405020304" pitchFamily="18" charset="0"/>
              </a:rPr>
              <a:t>hyperparathyroidism.</a:t>
            </a:r>
          </a:p>
          <a:p>
            <a:pPr marL="0" indent="0">
              <a:buNone/>
            </a:pPr>
            <a:endParaRPr lang="en-US" sz="2400" dirty="0" smtClean="0">
              <a:solidFill>
                <a:schemeClr val="tx1"/>
              </a:solidFill>
              <a:latin typeface="Times New Roman" panose="02020603050405020304" pitchFamily="18" charset="0"/>
              <a:cs typeface="Times New Roman" panose="02020603050405020304" pitchFamily="18" charset="0"/>
            </a:endParaRPr>
          </a:p>
          <a:p>
            <a:r>
              <a:rPr lang="en-US" sz="2400" u="sng" dirty="0">
                <a:solidFill>
                  <a:schemeClr val="tx1"/>
                </a:solidFill>
                <a:latin typeface="Times New Roman" panose="02020603050405020304" pitchFamily="18" charset="0"/>
                <a:cs typeface="Times New Roman" panose="02020603050405020304" pitchFamily="18" charset="0"/>
              </a:rPr>
              <a:t>Relapsing pancreatitis </a:t>
            </a:r>
            <a:r>
              <a:rPr lang="en-US" sz="2400" dirty="0">
                <a:solidFill>
                  <a:schemeClr val="tx1"/>
                </a:solidFill>
                <a:latin typeface="Times New Roman" panose="02020603050405020304" pitchFamily="18" charset="0"/>
                <a:cs typeface="Times New Roman" panose="02020603050405020304" pitchFamily="18" charset="0"/>
              </a:rPr>
              <a:t>may be slightly increased in patients with </a:t>
            </a:r>
            <a:r>
              <a:rPr lang="en-US" sz="2400" dirty="0" smtClean="0">
                <a:solidFill>
                  <a:schemeClr val="tx1"/>
                </a:solidFill>
                <a:latin typeface="Times New Roman" panose="02020603050405020304" pitchFamily="18" charset="0"/>
                <a:cs typeface="Times New Roman" panose="02020603050405020304" pitchFamily="18" charset="0"/>
              </a:rPr>
              <a:t>FHH and it </a:t>
            </a:r>
            <a:r>
              <a:rPr lang="en-US" sz="2400" dirty="0">
                <a:solidFill>
                  <a:schemeClr val="tx1"/>
                </a:solidFill>
                <a:latin typeface="Times New Roman" panose="02020603050405020304" pitchFamily="18" charset="0"/>
                <a:cs typeface="Times New Roman" panose="02020603050405020304" pitchFamily="18" charset="0"/>
              </a:rPr>
              <a:t>may also be associated with an increased incidence of </a:t>
            </a:r>
            <a:r>
              <a:rPr lang="en-US" sz="2400" u="sng" dirty="0" err="1">
                <a:solidFill>
                  <a:schemeClr val="tx1"/>
                </a:solidFill>
                <a:latin typeface="Times New Roman" panose="02020603050405020304" pitchFamily="18" charset="0"/>
                <a:cs typeface="Times New Roman" panose="02020603050405020304" pitchFamily="18" charset="0"/>
              </a:rPr>
              <a:t>chondrocalcinosis</a:t>
            </a:r>
            <a:r>
              <a:rPr lang="en-US" sz="2400" dirty="0">
                <a:solidFill>
                  <a:schemeClr val="tx1"/>
                </a:solidFill>
                <a:latin typeface="Times New Roman" panose="02020603050405020304" pitchFamily="18" charset="0"/>
                <a:cs typeface="Times New Roman" panose="02020603050405020304" pitchFamily="18" charset="0"/>
              </a:rPr>
              <a:t> and </a:t>
            </a:r>
            <a:r>
              <a:rPr lang="en-US" sz="2400" u="sng" dirty="0">
                <a:solidFill>
                  <a:schemeClr val="tx1"/>
                </a:solidFill>
                <a:latin typeface="Times New Roman" panose="02020603050405020304" pitchFamily="18" charset="0"/>
                <a:cs typeface="Times New Roman" panose="02020603050405020304" pitchFamily="18" charset="0"/>
              </a:rPr>
              <a:t>premature vascular </a:t>
            </a:r>
            <a:r>
              <a:rPr lang="en-US" sz="2400" u="sng" dirty="0" smtClean="0">
                <a:solidFill>
                  <a:schemeClr val="tx1"/>
                </a:solidFill>
                <a:latin typeface="Times New Roman" panose="02020603050405020304" pitchFamily="18" charset="0"/>
                <a:cs typeface="Times New Roman" panose="02020603050405020304" pitchFamily="18" charset="0"/>
              </a:rPr>
              <a:t>calcification</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a:solidFill>
                  <a:schemeClr val="tx1"/>
                </a:solidFill>
                <a:latin typeface="Times New Roman" panose="02020603050405020304" pitchFamily="18" charset="0"/>
                <a:cs typeface="Times New Roman" panose="02020603050405020304" pitchFamily="18" charset="0"/>
              </a:rPr>
              <a:t>However, the survival rates of patients with </a:t>
            </a:r>
            <a:r>
              <a:rPr lang="en-US" sz="2400" dirty="0" smtClean="0">
                <a:solidFill>
                  <a:schemeClr val="tx1"/>
                </a:solidFill>
                <a:latin typeface="Times New Roman" panose="02020603050405020304" pitchFamily="18" charset="0"/>
                <a:cs typeface="Times New Roman" panose="02020603050405020304" pitchFamily="18" charset="0"/>
              </a:rPr>
              <a:t>FHH </a:t>
            </a:r>
            <a:r>
              <a:rPr lang="en-US" sz="2400" dirty="0">
                <a:solidFill>
                  <a:schemeClr val="tx1"/>
                </a:solidFill>
                <a:latin typeface="Times New Roman" panose="02020603050405020304" pitchFamily="18" charset="0"/>
                <a:cs typeface="Times New Roman" panose="02020603050405020304" pitchFamily="18" charset="0"/>
              </a:rPr>
              <a:t>are identical to those in the general population. Furthermore, an increased incidence of cardiovascular events has not been demonstrated in persons with </a:t>
            </a:r>
            <a:r>
              <a:rPr lang="en-US" sz="2400" dirty="0" smtClean="0">
                <a:solidFill>
                  <a:schemeClr val="tx1"/>
                </a:solidFill>
                <a:latin typeface="Times New Roman" panose="02020603050405020304" pitchFamily="18" charset="0"/>
                <a:cs typeface="Times New Roman" panose="02020603050405020304" pitchFamily="18" charset="0"/>
              </a:rPr>
              <a:t>FHH </a:t>
            </a:r>
            <a:r>
              <a:rPr lang="en-US" sz="2400" dirty="0">
                <a:solidFill>
                  <a:schemeClr val="tx1"/>
                </a:solidFill>
                <a:latin typeface="Times New Roman" panose="02020603050405020304" pitchFamily="18" charset="0"/>
                <a:cs typeface="Times New Roman" panose="02020603050405020304" pitchFamily="18" charset="0"/>
              </a:rPr>
              <a:t>when compared with the normal </a:t>
            </a:r>
            <a:r>
              <a:rPr lang="en-US" sz="2400" dirty="0" smtClean="0">
                <a:solidFill>
                  <a:schemeClr val="tx1"/>
                </a:solidFill>
                <a:latin typeface="Times New Roman" panose="02020603050405020304" pitchFamily="18" charset="0"/>
                <a:cs typeface="Times New Roman" panose="02020603050405020304" pitchFamily="18" charset="0"/>
              </a:rPr>
              <a:t>population.</a:t>
            </a:r>
            <a:endParaRPr lang="en-US" sz="24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6485722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8" name="Content Placeholder 7"/>
          <p:cNvPicPr>
            <a:picLocks noGrp="1" noChangeAspect="1"/>
          </p:cNvPicPr>
          <p:nvPr>
            <p:ph idx="1"/>
          </p:nvPr>
        </p:nvPicPr>
        <p:blipFill>
          <a:blip r:embed="rId2"/>
          <a:stretch>
            <a:fillRect/>
          </a:stretch>
        </p:blipFill>
        <p:spPr>
          <a:xfrm>
            <a:off x="0" y="29845"/>
            <a:ext cx="12192000" cy="6887845"/>
          </a:xfrm>
          <a:prstGeom prst="rect">
            <a:avLst/>
          </a:prstGeom>
        </p:spPr>
      </p:pic>
      <p:sp>
        <p:nvSpPr>
          <p:cNvPr id="9" name="Rectangle 8"/>
          <p:cNvSpPr/>
          <p:nvPr/>
        </p:nvSpPr>
        <p:spPr>
          <a:xfrm>
            <a:off x="10101821" y="242014"/>
            <a:ext cx="1671079" cy="246221"/>
          </a:xfrm>
          <a:prstGeom prst="rect">
            <a:avLst/>
          </a:prstGeom>
        </p:spPr>
        <p:txBody>
          <a:bodyPr wrap="square">
            <a:spAutoFit/>
          </a:bodyPr>
          <a:lstStyle/>
          <a:p>
            <a:r>
              <a:rPr lang="en-US" sz="1000" b="1" dirty="0" err="1">
                <a:solidFill>
                  <a:schemeClr val="bg1"/>
                </a:solidFill>
                <a:latin typeface="AdvP405AA6"/>
              </a:rPr>
              <a:t>Eur</a:t>
            </a:r>
            <a:r>
              <a:rPr lang="en-US" sz="1000" b="1" dirty="0">
                <a:solidFill>
                  <a:schemeClr val="bg1"/>
                </a:solidFill>
                <a:latin typeface="AdvP405AA6"/>
              </a:rPr>
              <a:t> J </a:t>
            </a:r>
            <a:r>
              <a:rPr lang="en-US" sz="1000" b="1" dirty="0" err="1">
                <a:solidFill>
                  <a:schemeClr val="bg1"/>
                </a:solidFill>
                <a:latin typeface="AdvP405AA6"/>
              </a:rPr>
              <a:t>Endocrinol</a:t>
            </a:r>
            <a:r>
              <a:rPr lang="en-US" sz="1000" b="1" dirty="0">
                <a:solidFill>
                  <a:schemeClr val="bg1"/>
                </a:solidFill>
                <a:latin typeface="AdvP405AA6"/>
              </a:rPr>
              <a:t> 2008</a:t>
            </a:r>
            <a:endParaRPr lang="en-US" sz="2800" b="1" dirty="0">
              <a:solidFill>
                <a:schemeClr val="bg1"/>
              </a:solidFill>
            </a:endParaRPr>
          </a:p>
        </p:txBody>
      </p:sp>
    </p:spTree>
    <p:extLst>
      <p:ext uri="{BB962C8B-B14F-4D97-AF65-F5344CB8AC3E}">
        <p14:creationId xmlns:p14="http://schemas.microsoft.com/office/powerpoint/2010/main" val="62294829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28367" y="321288"/>
            <a:ext cx="10872019" cy="4351338"/>
          </a:xfrm>
        </p:spPr>
        <p:txBody>
          <a:bodyPr>
            <a:noAutofit/>
          </a:bodyPr>
          <a:lstStyle/>
          <a:p>
            <a:pPr lvl="0"/>
            <a:r>
              <a:rPr lang="en-US" sz="2400" dirty="0">
                <a:solidFill>
                  <a:schemeClr val="tx1"/>
                </a:solidFill>
                <a:latin typeface="Times New Roman" panose="02020603050405020304" pitchFamily="18" charset="0"/>
                <a:cs typeface="Times New Roman" panose="02020603050405020304" pitchFamily="18" charset="0"/>
              </a:rPr>
              <a:t>The plasma level of calcitriol in FHH is usually in the </a:t>
            </a:r>
            <a:r>
              <a:rPr lang="en-US" sz="2400" dirty="0" err="1" smtClean="0">
                <a:solidFill>
                  <a:schemeClr val="tx1"/>
                </a:solidFill>
                <a:latin typeface="Times New Roman" panose="02020603050405020304" pitchFamily="18" charset="0"/>
                <a:cs typeface="Times New Roman" panose="02020603050405020304" pitchFamily="18" charset="0"/>
              </a:rPr>
              <a:t>midnormal</a:t>
            </a:r>
            <a:r>
              <a:rPr lang="en-US" sz="2400" dirty="0" smtClean="0">
                <a:solidFill>
                  <a:schemeClr val="tx1"/>
                </a:solidFill>
                <a:latin typeface="Times New Roman" panose="02020603050405020304" pitchFamily="18" charset="0"/>
                <a:cs typeface="Times New Roman" panose="02020603050405020304" pitchFamily="18" charset="0"/>
              </a:rPr>
              <a:t> range in contrast to a tendency to elevated levels in PHPT.</a:t>
            </a:r>
            <a:r>
              <a:rPr lang="en-US" sz="2400" dirty="0" smtClean="0">
                <a:solidFill>
                  <a:prstClr val="black"/>
                </a:solidFill>
                <a:latin typeface="Times New Roman" panose="02020603050405020304" pitchFamily="18" charset="0"/>
                <a:cs typeface="Times New Roman" panose="02020603050405020304" pitchFamily="18" charset="0"/>
              </a:rPr>
              <a:t> </a:t>
            </a:r>
          </a:p>
          <a:p>
            <a:pPr lvl="0">
              <a:buFont typeface="Wingdings" panose="05000000000000000000" pitchFamily="2" charset="2"/>
              <a:buChar char="ü"/>
            </a:pPr>
            <a:r>
              <a:rPr lang="en-US" sz="2400" dirty="0" smtClean="0">
                <a:solidFill>
                  <a:schemeClr val="tx1"/>
                </a:solidFill>
                <a:latin typeface="Times New Roman" panose="02020603050405020304" pitchFamily="18" charset="0"/>
                <a:cs typeface="Times New Roman" panose="02020603050405020304" pitchFamily="18" charset="0"/>
              </a:rPr>
              <a:t>Recent </a:t>
            </a:r>
            <a:r>
              <a:rPr lang="en-US" sz="2400" dirty="0">
                <a:solidFill>
                  <a:schemeClr val="tx1"/>
                </a:solidFill>
                <a:latin typeface="Times New Roman" panose="02020603050405020304" pitchFamily="18" charset="0"/>
                <a:cs typeface="Times New Roman" panose="02020603050405020304" pitchFamily="18" charset="0"/>
              </a:rPr>
              <a:t>intervention studies have documented that vitamin D status may influence the phenotype of FHH </a:t>
            </a:r>
          </a:p>
          <a:p>
            <a:endParaRPr lang="en-US" sz="2400" dirty="0" smtClean="0">
              <a:solidFill>
                <a:schemeClr val="tx1"/>
              </a:solidFill>
              <a:latin typeface="Times New Roman" panose="02020603050405020304" pitchFamily="18" charset="0"/>
              <a:cs typeface="Times New Roman" panose="02020603050405020304" pitchFamily="18" charset="0"/>
            </a:endParaRPr>
          </a:p>
          <a:p>
            <a:pPr lvl="0"/>
            <a:r>
              <a:rPr lang="en-US" sz="2400" dirty="0" smtClean="0">
                <a:solidFill>
                  <a:schemeClr val="tx1"/>
                </a:solidFill>
                <a:latin typeface="Times New Roman" panose="02020603050405020304" pitchFamily="18" charset="0"/>
                <a:cs typeface="Times New Roman" panose="02020603050405020304" pitchFamily="18" charset="0"/>
              </a:rPr>
              <a:t>The </a:t>
            </a:r>
            <a:r>
              <a:rPr lang="en-US" sz="2400" dirty="0">
                <a:solidFill>
                  <a:schemeClr val="tx1"/>
                </a:solidFill>
                <a:latin typeface="Times New Roman" panose="02020603050405020304" pitchFamily="18" charset="0"/>
                <a:cs typeface="Times New Roman" panose="02020603050405020304" pitchFamily="18" charset="0"/>
              </a:rPr>
              <a:t>patients tend to have </a:t>
            </a:r>
            <a:r>
              <a:rPr lang="en-US" sz="2400" dirty="0" err="1" smtClean="0">
                <a:solidFill>
                  <a:schemeClr val="tx1"/>
                </a:solidFill>
                <a:latin typeface="Times New Roman" panose="02020603050405020304" pitchFamily="18" charset="0"/>
                <a:cs typeface="Times New Roman" panose="02020603050405020304" pitchFamily="18" charset="0"/>
              </a:rPr>
              <a:t>hypermagnesemia</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a:solidFill>
                  <a:schemeClr val="tx1"/>
                </a:solidFill>
                <a:latin typeface="Times New Roman" panose="02020603050405020304" pitchFamily="18" charset="0"/>
                <a:cs typeface="Times New Roman" panose="02020603050405020304" pitchFamily="18" charset="0"/>
              </a:rPr>
              <a:t>as opposed to the hypomagnesemia of </a:t>
            </a:r>
            <a:r>
              <a:rPr lang="en-US" sz="2400" dirty="0" smtClean="0">
                <a:solidFill>
                  <a:schemeClr val="tx1"/>
                </a:solidFill>
                <a:latin typeface="Times New Roman" panose="02020603050405020304" pitchFamily="18" charset="0"/>
                <a:cs typeface="Times New Roman" panose="02020603050405020304" pitchFamily="18" charset="0"/>
              </a:rPr>
              <a:t>hyperparathyroidism</a:t>
            </a:r>
            <a:endParaRPr lang="en-US" sz="2400" dirty="0">
              <a:solidFill>
                <a:schemeClr val="tx1"/>
              </a:solidFill>
              <a:latin typeface="Times New Roman" panose="02020603050405020304" pitchFamily="18" charset="0"/>
              <a:cs typeface="Times New Roman" panose="02020603050405020304" pitchFamily="18" charset="0"/>
            </a:endParaRPr>
          </a:p>
          <a:p>
            <a:pPr lvl="0"/>
            <a:endParaRPr lang="en-US" sz="2400" dirty="0" smtClean="0">
              <a:solidFill>
                <a:schemeClr val="tx1"/>
              </a:solidFill>
              <a:latin typeface="Times New Roman" panose="02020603050405020304" pitchFamily="18" charset="0"/>
              <a:cs typeface="Times New Roman" panose="02020603050405020304" pitchFamily="18" charset="0"/>
            </a:endParaRPr>
          </a:p>
          <a:p>
            <a:pPr lvl="0"/>
            <a:r>
              <a:rPr lang="en-US" sz="2400" dirty="0" smtClean="0">
                <a:solidFill>
                  <a:schemeClr val="tx1"/>
                </a:solidFill>
                <a:latin typeface="Times New Roman" panose="02020603050405020304" pitchFamily="18" charset="0"/>
                <a:cs typeface="Times New Roman" panose="02020603050405020304" pitchFamily="18" charset="0"/>
              </a:rPr>
              <a:t>Serum </a:t>
            </a:r>
            <a:r>
              <a:rPr lang="en-US" sz="2400" dirty="0" err="1" smtClean="0">
                <a:solidFill>
                  <a:schemeClr val="tx1"/>
                </a:solidFill>
                <a:latin typeface="Times New Roman" panose="02020603050405020304" pitchFamily="18" charset="0"/>
                <a:cs typeface="Times New Roman" panose="02020603050405020304" pitchFamily="18" charset="0"/>
              </a:rPr>
              <a:t>Ph</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a:solidFill>
                  <a:schemeClr val="tx1"/>
                </a:solidFill>
                <a:latin typeface="Times New Roman" panose="02020603050405020304" pitchFamily="18" charset="0"/>
                <a:cs typeface="Times New Roman" panose="02020603050405020304" pitchFamily="18" charset="0"/>
              </a:rPr>
              <a:t>is mildly decreased, but not as low as in </a:t>
            </a:r>
            <a:r>
              <a:rPr lang="en-US" sz="2400" dirty="0" smtClean="0">
                <a:solidFill>
                  <a:schemeClr val="tx1"/>
                </a:solidFill>
                <a:latin typeface="Times New Roman" panose="02020603050405020304" pitchFamily="18" charset="0"/>
                <a:cs typeface="Times New Roman" panose="02020603050405020304" pitchFamily="18" charset="0"/>
              </a:rPr>
              <a:t>primary hyperparathyroidism</a:t>
            </a:r>
            <a:r>
              <a:rPr lang="en-US" sz="2400" dirty="0">
                <a:solidFill>
                  <a:schemeClr val="tx1"/>
                </a:solidFill>
                <a:latin typeface="Times New Roman" panose="02020603050405020304" pitchFamily="18" charset="0"/>
                <a:cs typeface="Times New Roman" panose="02020603050405020304" pitchFamily="18" charset="0"/>
              </a:rPr>
              <a:t>. In many affected patients, serum phosphate may be normal </a:t>
            </a:r>
            <a:endParaRPr lang="en-US" sz="2400" dirty="0" smtClean="0">
              <a:solidFill>
                <a:schemeClr val="tx1"/>
              </a:solidFill>
              <a:latin typeface="Times New Roman" panose="02020603050405020304" pitchFamily="18" charset="0"/>
              <a:cs typeface="Times New Roman" panose="02020603050405020304" pitchFamily="18" charset="0"/>
            </a:endParaRPr>
          </a:p>
          <a:p>
            <a:pPr lvl="0"/>
            <a:endParaRPr lang="en-US" sz="2400" dirty="0" smtClean="0">
              <a:solidFill>
                <a:schemeClr val="tx1"/>
              </a:solidFill>
              <a:latin typeface="Times New Roman" panose="02020603050405020304" pitchFamily="18" charset="0"/>
              <a:cs typeface="Times New Roman" panose="02020603050405020304" pitchFamily="18" charset="0"/>
            </a:endParaRPr>
          </a:p>
          <a:p>
            <a:pPr lvl="0"/>
            <a:r>
              <a:rPr lang="en-US" sz="2400" dirty="0" smtClean="0">
                <a:solidFill>
                  <a:schemeClr val="tx1"/>
                </a:solidFill>
                <a:latin typeface="Times New Roman" panose="02020603050405020304" pitchFamily="18" charset="0"/>
                <a:cs typeface="Times New Roman" panose="02020603050405020304" pitchFamily="18" charset="0"/>
              </a:rPr>
              <a:t>Compared </a:t>
            </a:r>
            <a:r>
              <a:rPr lang="en-US" sz="2400" dirty="0">
                <a:solidFill>
                  <a:schemeClr val="tx1"/>
                </a:solidFill>
                <a:latin typeface="Times New Roman" panose="02020603050405020304" pitchFamily="18" charset="0"/>
                <a:cs typeface="Times New Roman" panose="02020603050405020304" pitchFamily="18" charset="0"/>
              </a:rPr>
              <a:t>with PHPT, FHH patients have significantly lower levels of bone markers of formation, alkaline phosphatase, and resorption </a:t>
            </a:r>
            <a:endParaRPr lang="en-US" sz="2400" dirty="0" smtClean="0">
              <a:solidFill>
                <a:schemeClr val="tx1"/>
              </a:solidFill>
              <a:latin typeface="Times New Roman" panose="02020603050405020304" pitchFamily="18" charset="0"/>
              <a:cs typeface="Times New Roman" panose="02020603050405020304" pitchFamily="18" charset="0"/>
            </a:endParaRPr>
          </a:p>
          <a:p>
            <a:pPr lvl="0"/>
            <a:endParaRPr lang="en-US" sz="2400" dirty="0">
              <a:solidFill>
                <a:schemeClr val="tx1"/>
              </a:solidFill>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1091108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599768"/>
            <a:ext cx="10233800" cy="5547699"/>
          </a:xfrm>
        </p:spPr>
        <p:txBody>
          <a:bodyPr>
            <a:normAutofit/>
          </a:bodyPr>
          <a:lstStyle/>
          <a:p>
            <a:pPr lvl="0"/>
            <a:r>
              <a:rPr lang="en-US" sz="2400" dirty="0">
                <a:solidFill>
                  <a:prstClr val="white"/>
                </a:solidFill>
                <a:latin typeface="Times New Roman" panose="02020603050405020304" pitchFamily="18" charset="0"/>
                <a:cs typeface="Times New Roman" panose="02020603050405020304" pitchFamily="18" charset="0"/>
              </a:rPr>
              <a:t>The urinary calcium excretion is usually less than 100 mg/24 hour (25 </a:t>
            </a:r>
            <a:r>
              <a:rPr lang="en-US" sz="2400" dirty="0" err="1">
                <a:solidFill>
                  <a:prstClr val="white"/>
                </a:solidFill>
                <a:latin typeface="Times New Roman" panose="02020603050405020304" pitchFamily="18" charset="0"/>
                <a:cs typeface="Times New Roman" panose="02020603050405020304" pitchFamily="18" charset="0"/>
              </a:rPr>
              <a:t>mmol</a:t>
            </a:r>
            <a:r>
              <a:rPr lang="en-US" sz="2400" dirty="0">
                <a:solidFill>
                  <a:prstClr val="white"/>
                </a:solidFill>
                <a:latin typeface="Times New Roman" panose="02020603050405020304" pitchFamily="18" charset="0"/>
                <a:cs typeface="Times New Roman" panose="02020603050405020304" pitchFamily="18" charset="0"/>
              </a:rPr>
              <a:t>/24 hour), in contrast with true PHPT, where it is usually greater than 120 mg/24 hours</a:t>
            </a:r>
          </a:p>
          <a:p>
            <a:endParaRPr lang="en-US" sz="2400" dirty="0" smtClean="0">
              <a:solidFill>
                <a:schemeClr val="tx1"/>
              </a:solidFill>
              <a:latin typeface="Times New Roman" panose="02020603050405020304" pitchFamily="18" charset="0"/>
              <a:cs typeface="Times New Roman" panose="02020603050405020304" pitchFamily="18" charset="0"/>
            </a:endParaRPr>
          </a:p>
          <a:p>
            <a:r>
              <a:rPr lang="en-US" sz="2400" dirty="0" smtClean="0">
                <a:solidFill>
                  <a:schemeClr val="tx1"/>
                </a:solidFill>
                <a:latin typeface="Times New Roman" panose="02020603050405020304" pitchFamily="18" charset="0"/>
                <a:cs typeface="Times New Roman" panose="02020603050405020304" pitchFamily="18" charset="0"/>
              </a:rPr>
              <a:t>FHH generally has a </a:t>
            </a:r>
            <a:r>
              <a:rPr lang="en-US" sz="2400" dirty="0">
                <a:solidFill>
                  <a:schemeClr val="tx1"/>
                </a:solidFill>
                <a:latin typeface="Times New Roman" panose="02020603050405020304" pitchFamily="18" charset="0"/>
                <a:cs typeface="Times New Roman" panose="02020603050405020304" pitchFamily="18" charset="0"/>
              </a:rPr>
              <a:t>very low </a:t>
            </a:r>
            <a:r>
              <a:rPr lang="en-US" sz="2400" dirty="0" smtClean="0">
                <a:solidFill>
                  <a:schemeClr val="tx1"/>
                </a:solidFill>
                <a:latin typeface="Times New Roman" panose="02020603050405020304" pitchFamily="18" charset="0"/>
                <a:cs typeface="Times New Roman" panose="02020603050405020304" pitchFamily="18" charset="0"/>
              </a:rPr>
              <a:t>(&lt;1</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smtClean="0">
                <a:solidFill>
                  <a:schemeClr val="tx1"/>
                </a:solidFill>
                <a:latin typeface="Times New Roman" panose="02020603050405020304" pitchFamily="18" charset="0"/>
                <a:cs typeface="Times New Roman" panose="02020603050405020304" pitchFamily="18" charset="0"/>
              </a:rPr>
              <a:t>fractional excretion </a:t>
            </a:r>
            <a:r>
              <a:rPr lang="en-US" sz="2400" dirty="0">
                <a:solidFill>
                  <a:schemeClr val="tx1"/>
                </a:solidFill>
                <a:latin typeface="Times New Roman" panose="02020603050405020304" pitchFamily="18" charset="0"/>
                <a:cs typeface="Times New Roman" panose="02020603050405020304" pitchFamily="18" charset="0"/>
              </a:rPr>
              <a:t>of calcium (</a:t>
            </a:r>
            <a:r>
              <a:rPr lang="en-US" sz="2400" dirty="0" err="1">
                <a:solidFill>
                  <a:schemeClr val="tx1"/>
                </a:solidFill>
                <a:latin typeface="Times New Roman" panose="02020603050405020304" pitchFamily="18" charset="0"/>
                <a:cs typeface="Times New Roman" panose="02020603050405020304" pitchFamily="18" charset="0"/>
              </a:rPr>
              <a:t>FeCa</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Nl</a:t>
            </a:r>
            <a:r>
              <a:rPr lang="en-US" sz="2400" dirty="0" smtClean="0">
                <a:solidFill>
                  <a:schemeClr val="tx1"/>
                </a:solidFill>
                <a:latin typeface="Times New Roman" panose="02020603050405020304" pitchFamily="18" charset="0"/>
                <a:cs typeface="Times New Roman" panose="02020603050405020304" pitchFamily="18" charset="0"/>
              </a:rPr>
              <a:t> or </a:t>
            </a:r>
            <a:r>
              <a:rPr lang="en-US" sz="2400" dirty="0">
                <a:solidFill>
                  <a:schemeClr val="tx1"/>
                </a:solidFill>
                <a:latin typeface="Times New Roman" panose="02020603050405020304" pitchFamily="18" charset="0"/>
                <a:cs typeface="Times New Roman" panose="02020603050405020304" pitchFamily="18" charset="0"/>
              </a:rPr>
              <a:t>even elevated urinary calcium excretion has been </a:t>
            </a:r>
            <a:r>
              <a:rPr lang="en-US" sz="2400" dirty="0" smtClean="0">
                <a:solidFill>
                  <a:schemeClr val="tx1"/>
                </a:solidFill>
                <a:latin typeface="Times New Roman" panose="02020603050405020304" pitchFamily="18" charset="0"/>
                <a:cs typeface="Times New Roman" panose="02020603050405020304" pitchFamily="18" charset="0"/>
              </a:rPr>
              <a:t>described in members of </a:t>
            </a:r>
            <a:r>
              <a:rPr lang="en-US" sz="2400" dirty="0">
                <a:solidFill>
                  <a:schemeClr val="tx1"/>
                </a:solidFill>
                <a:latin typeface="Times New Roman" panose="02020603050405020304" pitchFamily="18" charset="0"/>
                <a:cs typeface="Times New Roman" panose="02020603050405020304" pitchFamily="18" charset="0"/>
              </a:rPr>
              <a:t>several FHH </a:t>
            </a:r>
            <a:r>
              <a:rPr lang="en-US" sz="2400" dirty="0" err="1" smtClean="0">
                <a:solidFill>
                  <a:schemeClr val="tx1"/>
                </a:solidFill>
                <a:latin typeface="Times New Roman" panose="02020603050405020304" pitchFamily="18" charset="0"/>
                <a:cs typeface="Times New Roman" panose="02020603050405020304" pitchFamily="18" charset="0"/>
              </a:rPr>
              <a:t>kindreds,and</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hypocalciuria</a:t>
            </a:r>
            <a:r>
              <a:rPr lang="en-US" sz="2400" dirty="0" smtClean="0">
                <a:solidFill>
                  <a:schemeClr val="tx1"/>
                </a:solidFill>
                <a:latin typeface="Times New Roman" panose="02020603050405020304" pitchFamily="18" charset="0"/>
                <a:cs typeface="Times New Roman" panose="02020603050405020304" pitchFamily="18" charset="0"/>
              </a:rPr>
              <a:t> can </a:t>
            </a:r>
            <a:r>
              <a:rPr lang="en-US" sz="2400" dirty="0">
                <a:solidFill>
                  <a:schemeClr val="tx1"/>
                </a:solidFill>
                <a:latin typeface="Times New Roman" panose="02020603050405020304" pitchFamily="18" charset="0"/>
                <a:cs typeface="Times New Roman" panose="02020603050405020304" pitchFamily="18" charset="0"/>
              </a:rPr>
              <a:t>be present in some patients with common PHPT who </a:t>
            </a:r>
            <a:r>
              <a:rPr lang="en-US" sz="2400" dirty="0" smtClean="0">
                <a:solidFill>
                  <a:schemeClr val="tx1"/>
                </a:solidFill>
                <a:latin typeface="Times New Roman" panose="02020603050405020304" pitchFamily="18" charset="0"/>
                <a:cs typeface="Times New Roman" panose="02020603050405020304" pitchFamily="18" charset="0"/>
              </a:rPr>
              <a:t>also have </a:t>
            </a:r>
            <a:r>
              <a:rPr lang="en-US" sz="2400" dirty="0">
                <a:solidFill>
                  <a:schemeClr val="tx1"/>
                </a:solidFill>
                <a:latin typeface="Times New Roman" panose="02020603050405020304" pitchFamily="18" charset="0"/>
                <a:cs typeface="Times New Roman" panose="02020603050405020304" pitchFamily="18" charset="0"/>
              </a:rPr>
              <a:t>vitamin D </a:t>
            </a:r>
            <a:r>
              <a:rPr lang="en-US" sz="2400" dirty="0" smtClean="0">
                <a:solidFill>
                  <a:schemeClr val="tx1"/>
                </a:solidFill>
                <a:latin typeface="Times New Roman" panose="02020603050405020304" pitchFamily="18" charset="0"/>
                <a:cs typeface="Times New Roman" panose="02020603050405020304" pitchFamily="18" charset="0"/>
              </a:rPr>
              <a:t>insufficiency)</a:t>
            </a:r>
            <a:endParaRPr lang="en-US" sz="2400" b="1" dirty="0" smtClean="0">
              <a:solidFill>
                <a:schemeClr val="tx1"/>
              </a:solidFill>
              <a:latin typeface="Algerian" panose="04020705040A02060702" pitchFamily="82" charset="0"/>
              <a:cs typeface="Times New Roman" panose="02020603050405020304" pitchFamily="18" charset="0"/>
            </a:endParaRPr>
          </a:p>
          <a:p>
            <a:pPr>
              <a:buFont typeface="Wingdings" panose="05000000000000000000" pitchFamily="2" charset="2"/>
              <a:buChar char="ü"/>
            </a:pPr>
            <a:r>
              <a:rPr lang="en-US" sz="2400" dirty="0" smtClean="0">
                <a:solidFill>
                  <a:schemeClr val="tx1"/>
                </a:solidFill>
                <a:latin typeface="Times New Roman" panose="02020603050405020304" pitchFamily="18" charset="0"/>
                <a:cs typeface="Times New Roman" panose="02020603050405020304" pitchFamily="18" charset="0"/>
              </a:rPr>
              <a:t>Using </a:t>
            </a:r>
            <a:r>
              <a:rPr lang="en-US" sz="2400" dirty="0">
                <a:solidFill>
                  <a:schemeClr val="tx1"/>
                </a:solidFill>
                <a:latin typeface="Times New Roman" panose="02020603050405020304" pitchFamily="18" charset="0"/>
                <a:cs typeface="Times New Roman" panose="02020603050405020304" pitchFamily="18" charset="0"/>
              </a:rPr>
              <a:t>the </a:t>
            </a:r>
            <a:r>
              <a:rPr lang="en-US" sz="2400" dirty="0" smtClean="0">
                <a:solidFill>
                  <a:schemeClr val="tx1"/>
                </a:solidFill>
                <a:latin typeface="Times New Roman" panose="02020603050405020304" pitchFamily="18" charset="0"/>
                <a:cs typeface="Times New Roman" panose="02020603050405020304" pitchFamily="18" charset="0"/>
              </a:rPr>
              <a:t>traditional cutoff </a:t>
            </a:r>
            <a:r>
              <a:rPr lang="en-US" sz="2400" dirty="0">
                <a:solidFill>
                  <a:schemeClr val="tx1"/>
                </a:solidFill>
                <a:latin typeface="Times New Roman" panose="02020603050405020304" pitchFamily="18" charset="0"/>
                <a:cs typeface="Times New Roman" panose="02020603050405020304" pitchFamily="18" charset="0"/>
              </a:rPr>
              <a:t>value of </a:t>
            </a:r>
            <a:r>
              <a:rPr lang="en-US" sz="2400" dirty="0" smtClean="0">
                <a:solidFill>
                  <a:schemeClr val="tx1"/>
                </a:solidFill>
                <a:latin typeface="Times New Roman" panose="02020603050405020304" pitchFamily="18" charset="0"/>
                <a:cs typeface="Times New Roman" panose="02020603050405020304" pitchFamily="18" charset="0"/>
              </a:rPr>
              <a:t>0.010 for </a:t>
            </a:r>
            <a:r>
              <a:rPr lang="en-US" sz="2400" dirty="0">
                <a:solidFill>
                  <a:schemeClr val="tx1"/>
                </a:solidFill>
                <a:latin typeface="Times New Roman" panose="02020603050405020304" pitchFamily="18" charset="0"/>
                <a:cs typeface="Times New Roman" panose="02020603050405020304" pitchFamily="18" charset="0"/>
              </a:rPr>
              <a:t> CCCR </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a:solidFill>
                  <a:schemeClr val="tx1"/>
                </a:solidFill>
                <a:latin typeface="Times New Roman" panose="02020603050405020304" pitchFamily="18" charset="0"/>
                <a:cs typeface="Times New Roman" panose="02020603050405020304" pitchFamily="18" charset="0"/>
              </a:rPr>
              <a:t>leads to 35% of FHH </a:t>
            </a:r>
            <a:r>
              <a:rPr lang="en-US" sz="2400" dirty="0" smtClean="0">
                <a:solidFill>
                  <a:schemeClr val="tx1"/>
                </a:solidFill>
                <a:latin typeface="Times New Roman" panose="02020603050405020304" pitchFamily="18" charset="0"/>
                <a:cs typeface="Times New Roman" panose="02020603050405020304" pitchFamily="18" charset="0"/>
              </a:rPr>
              <a:t> patients misdiagnosed </a:t>
            </a:r>
            <a:r>
              <a:rPr lang="en-US" sz="2400" dirty="0">
                <a:solidFill>
                  <a:schemeClr val="tx1"/>
                </a:solidFill>
                <a:latin typeface="Times New Roman" panose="02020603050405020304" pitchFamily="18" charset="0"/>
                <a:cs typeface="Times New Roman" panose="02020603050405020304" pitchFamily="18" charset="0"/>
              </a:rPr>
              <a:t>as PHPT and 4% of PHPT </a:t>
            </a:r>
            <a:r>
              <a:rPr lang="en-US" sz="2400" dirty="0" smtClean="0">
                <a:solidFill>
                  <a:schemeClr val="tx1"/>
                </a:solidFill>
                <a:latin typeface="Times New Roman" panose="02020603050405020304" pitchFamily="18" charset="0"/>
                <a:cs typeface="Times New Roman" panose="02020603050405020304" pitchFamily="18" charset="0"/>
              </a:rPr>
              <a:t>being misdiagnosed </a:t>
            </a:r>
            <a:r>
              <a:rPr lang="en-US" sz="2400" dirty="0">
                <a:solidFill>
                  <a:schemeClr val="tx1"/>
                </a:solidFill>
                <a:latin typeface="Times New Roman" panose="02020603050405020304" pitchFamily="18" charset="0"/>
                <a:cs typeface="Times New Roman" panose="02020603050405020304" pitchFamily="18" charset="0"/>
              </a:rPr>
              <a:t>as </a:t>
            </a:r>
            <a:r>
              <a:rPr lang="en-US" sz="2400" dirty="0" smtClean="0">
                <a:solidFill>
                  <a:schemeClr val="tx1"/>
                </a:solidFill>
                <a:latin typeface="Times New Roman" panose="02020603050405020304" pitchFamily="18" charset="0"/>
                <a:cs typeface="Times New Roman" panose="02020603050405020304" pitchFamily="18" charset="0"/>
              </a:rPr>
              <a:t>FHH</a:t>
            </a:r>
          </a:p>
          <a:p>
            <a:pPr marL="0" indent="0">
              <a:buNone/>
            </a:pPr>
            <a:r>
              <a:rPr lang="en-US" sz="1400" dirty="0">
                <a:solidFill>
                  <a:schemeClr val="tx1"/>
                </a:solidFill>
                <a:latin typeface="Times New Roman" panose="02020603050405020304" pitchFamily="18" charset="0"/>
                <a:cs typeface="Times New Roman" panose="02020603050405020304" pitchFamily="18" charset="0"/>
              </a:rPr>
              <a:t> </a:t>
            </a:r>
            <a:r>
              <a:rPr lang="en-US" sz="1400" dirty="0" smtClean="0">
                <a:solidFill>
                  <a:schemeClr val="tx1"/>
                </a:solidFill>
                <a:latin typeface="Times New Roman" panose="02020603050405020304" pitchFamily="18" charset="0"/>
                <a:cs typeface="Times New Roman" panose="02020603050405020304" pitchFamily="18" charset="0"/>
              </a:rPr>
              <a:t>                                                                                                                                                                   </a:t>
            </a:r>
            <a:r>
              <a:rPr lang="en-US" sz="1400" b="1" i="1" dirty="0" smtClean="0">
                <a:solidFill>
                  <a:schemeClr val="tx1"/>
                </a:solidFill>
                <a:latin typeface="Times New Roman" panose="02020603050405020304" pitchFamily="18" charset="0"/>
                <a:cs typeface="Times New Roman" panose="02020603050405020304" pitchFamily="18" charset="0"/>
              </a:rPr>
              <a:t> </a:t>
            </a:r>
            <a:r>
              <a:rPr lang="en-US" sz="1400" b="1" i="1" dirty="0" err="1" smtClean="0">
                <a:latin typeface="AdvP405AA6"/>
              </a:rPr>
              <a:t>Clin</a:t>
            </a:r>
            <a:r>
              <a:rPr lang="en-US" sz="1400" b="1" i="1" dirty="0" smtClean="0">
                <a:latin typeface="AdvP405AA6"/>
              </a:rPr>
              <a:t> </a:t>
            </a:r>
            <a:r>
              <a:rPr lang="en-US" sz="1400" b="1" i="1" dirty="0" err="1">
                <a:latin typeface="AdvP405AA6"/>
              </a:rPr>
              <a:t>Endocrinol</a:t>
            </a:r>
            <a:r>
              <a:rPr lang="en-US" sz="1400" b="1" i="1" dirty="0">
                <a:latin typeface="AdvP405AA6"/>
              </a:rPr>
              <a:t> (</a:t>
            </a:r>
            <a:r>
              <a:rPr lang="en-US" sz="1400" b="1" i="1" dirty="0" err="1">
                <a:latin typeface="AdvP405AA6"/>
              </a:rPr>
              <a:t>Oxf</a:t>
            </a:r>
            <a:r>
              <a:rPr lang="en-US" sz="1400" b="1" i="1" dirty="0">
                <a:latin typeface="AdvP405AA6"/>
              </a:rPr>
              <a:t>) 2008</a:t>
            </a:r>
            <a:endParaRPr lang="en-US" sz="1400" b="1" i="1" dirty="0" smtClean="0">
              <a:solidFill>
                <a:schemeClr val="tx1"/>
              </a:solidFill>
              <a:latin typeface="Times New Roman" panose="02020603050405020304" pitchFamily="18" charset="0"/>
              <a:cs typeface="Times New Roman" panose="02020603050405020304" pitchFamily="18" charset="0"/>
            </a:endParaRPr>
          </a:p>
          <a:p>
            <a:endParaRPr lang="en-US" sz="2400" dirty="0" smtClean="0">
              <a:solidFill>
                <a:schemeClr val="tx1"/>
              </a:solidFill>
              <a:latin typeface="Times New Roman" panose="02020603050405020304" pitchFamily="18" charset="0"/>
              <a:cs typeface="Times New Roman" panose="02020603050405020304" pitchFamily="18" charset="0"/>
            </a:endParaRPr>
          </a:p>
          <a:p>
            <a:r>
              <a:rPr lang="en-US" sz="2400" dirty="0" smtClean="0">
                <a:solidFill>
                  <a:schemeClr val="tx1"/>
                </a:solidFill>
                <a:latin typeface="Times New Roman" panose="02020603050405020304" pitchFamily="18" charset="0"/>
                <a:cs typeface="Times New Roman" panose="02020603050405020304" pitchFamily="18" charset="0"/>
              </a:rPr>
              <a:t>The ratio of </a:t>
            </a:r>
            <a:r>
              <a:rPr lang="en-US" sz="2400" dirty="0" err="1" smtClean="0">
                <a:solidFill>
                  <a:schemeClr val="tx1"/>
                </a:solidFill>
                <a:latin typeface="Times New Roman" panose="02020603050405020304" pitchFamily="18" charset="0"/>
                <a:cs typeface="Times New Roman" panose="02020603050405020304" pitchFamily="18" charset="0"/>
              </a:rPr>
              <a:t>CaC</a:t>
            </a:r>
            <a:r>
              <a:rPr lang="en-US" sz="2400" dirty="0" smtClean="0">
                <a:solidFill>
                  <a:schemeClr val="tx1"/>
                </a:solidFill>
                <a:latin typeface="Times New Roman" panose="02020603050405020304" pitchFamily="18" charset="0"/>
                <a:cs typeface="Times New Roman" panose="02020603050405020304" pitchFamily="18" charset="0"/>
              </a:rPr>
              <a:t> to </a:t>
            </a:r>
            <a:r>
              <a:rPr lang="en-US" sz="2400" dirty="0" err="1" smtClean="0">
                <a:solidFill>
                  <a:schemeClr val="tx1"/>
                </a:solidFill>
                <a:latin typeface="Times New Roman" panose="02020603050405020304" pitchFamily="18" charset="0"/>
                <a:cs typeface="Times New Roman" panose="02020603050405020304" pitchFamily="18" charset="0"/>
              </a:rPr>
              <a:t>CrC</a:t>
            </a:r>
            <a:r>
              <a:rPr lang="en-US" sz="2400" dirty="0" smtClean="0">
                <a:solidFill>
                  <a:schemeClr val="tx1"/>
                </a:solidFill>
                <a:latin typeface="Times New Roman" panose="02020603050405020304" pitchFamily="18" charset="0"/>
                <a:cs typeface="Times New Roman" panose="02020603050405020304" pitchFamily="18" charset="0"/>
              </a:rPr>
              <a:t> in FHH is generally &lt;0.013</a:t>
            </a:r>
          </a:p>
          <a:p>
            <a:pPr marL="0" indent="0">
              <a:buNone/>
            </a:pPr>
            <a:r>
              <a:rPr lang="en-US" sz="2400" dirty="0" smtClean="0">
                <a:solidFill>
                  <a:schemeClr val="tx1"/>
                </a:solidFill>
                <a:latin typeface="Times New Roman" panose="02020603050405020304" pitchFamily="18" charset="0"/>
                <a:cs typeface="Times New Roman" panose="02020603050405020304" pitchFamily="18" charset="0"/>
              </a:rPr>
              <a:t>                                                                                                </a:t>
            </a:r>
            <a:r>
              <a:rPr lang="en-US" sz="1600" b="1" i="1" dirty="0" err="1" smtClean="0">
                <a:solidFill>
                  <a:schemeClr val="tx1"/>
                </a:solidFill>
                <a:latin typeface="Adobe Devanagari" panose="02040503050201020203" pitchFamily="18" charset="0"/>
                <a:cs typeface="Adobe Devanagari" panose="02040503050201020203" pitchFamily="18" charset="0"/>
              </a:rPr>
              <a:t>Clin</a:t>
            </a:r>
            <a:r>
              <a:rPr lang="en-US" sz="1600" b="1" i="1" dirty="0" smtClean="0">
                <a:solidFill>
                  <a:schemeClr val="tx1"/>
                </a:solidFill>
                <a:latin typeface="Adobe Devanagari" panose="02040503050201020203" pitchFamily="18" charset="0"/>
                <a:cs typeface="Adobe Devanagari" panose="02040503050201020203" pitchFamily="18" charset="0"/>
              </a:rPr>
              <a:t> Nephrology (</a:t>
            </a:r>
            <a:r>
              <a:rPr lang="en-US" sz="1600" b="1" i="1" dirty="0" err="1" smtClean="0">
                <a:solidFill>
                  <a:schemeClr val="tx1"/>
                </a:solidFill>
                <a:latin typeface="Adobe Devanagari" panose="02040503050201020203" pitchFamily="18" charset="0"/>
                <a:cs typeface="Adobe Devanagari" panose="02040503050201020203" pitchFamily="18" charset="0"/>
              </a:rPr>
              <a:t>Oxf</a:t>
            </a:r>
            <a:r>
              <a:rPr lang="en-US" sz="1600" b="1" i="1" dirty="0" smtClean="0">
                <a:solidFill>
                  <a:schemeClr val="tx1"/>
                </a:solidFill>
                <a:latin typeface="Adobe Devanagari" panose="02040503050201020203" pitchFamily="18" charset="0"/>
                <a:cs typeface="Adobe Devanagari" panose="02040503050201020203" pitchFamily="18" charset="0"/>
              </a:rPr>
              <a:t>)2016</a:t>
            </a:r>
          </a:p>
        </p:txBody>
      </p:sp>
    </p:spTree>
    <p:extLst>
      <p:ext uri="{BB962C8B-B14F-4D97-AF65-F5344CB8AC3E}">
        <p14:creationId xmlns:p14="http://schemas.microsoft.com/office/powerpoint/2010/main" val="58189895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838200" y="147024"/>
            <a:ext cx="8574751" cy="1543664"/>
          </a:xfrm>
          <a:prstGeom prst="rect">
            <a:avLst/>
          </a:prstGeom>
        </p:spPr>
      </p:pic>
      <p:pic>
        <p:nvPicPr>
          <p:cNvPr id="5" name="Picture 4"/>
          <p:cNvPicPr>
            <a:picLocks noChangeAspect="1"/>
          </p:cNvPicPr>
          <p:nvPr/>
        </p:nvPicPr>
        <p:blipFill>
          <a:blip r:embed="rId3"/>
          <a:stretch>
            <a:fillRect/>
          </a:stretch>
        </p:blipFill>
        <p:spPr>
          <a:xfrm>
            <a:off x="6607277" y="1420696"/>
            <a:ext cx="2734650" cy="213367"/>
          </a:xfrm>
          <a:prstGeom prst="rect">
            <a:avLst/>
          </a:prstGeom>
        </p:spPr>
      </p:pic>
      <p:sp>
        <p:nvSpPr>
          <p:cNvPr id="2" name="Title 1"/>
          <p:cNvSpPr>
            <a:spLocks noGrp="1"/>
          </p:cNvSpPr>
          <p:nvPr>
            <p:ph type="title"/>
          </p:nvPr>
        </p:nvSpPr>
        <p:spPr/>
        <p:txBody>
          <a:bodyPr/>
          <a:lstStyle/>
          <a:p>
            <a:endParaRPr lang="en-US" dirty="0"/>
          </a:p>
        </p:txBody>
      </p:sp>
      <p:pic>
        <p:nvPicPr>
          <p:cNvPr id="6" name="Content Placeholder 5"/>
          <p:cNvPicPr>
            <a:picLocks noGrp="1" noChangeAspect="1"/>
          </p:cNvPicPr>
          <p:nvPr>
            <p:ph idx="1"/>
          </p:nvPr>
        </p:nvPicPr>
        <p:blipFill>
          <a:blip r:embed="rId4"/>
          <a:stretch>
            <a:fillRect/>
          </a:stretch>
        </p:blipFill>
        <p:spPr>
          <a:xfrm>
            <a:off x="739877" y="2317367"/>
            <a:ext cx="9548101" cy="2935233"/>
          </a:xfrm>
          <a:prstGeom prst="rect">
            <a:avLst/>
          </a:prstGeom>
        </p:spPr>
      </p:pic>
    </p:spTree>
    <p:extLst>
      <p:ext uri="{BB962C8B-B14F-4D97-AF65-F5344CB8AC3E}">
        <p14:creationId xmlns:p14="http://schemas.microsoft.com/office/powerpoint/2010/main" val="8962256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1232171" y="1942389"/>
            <a:ext cx="9223651" cy="3586867"/>
          </a:xfrm>
          <a:prstGeom prst="rect">
            <a:avLst/>
          </a:prstGeom>
        </p:spPr>
      </p:pic>
    </p:spTree>
    <p:extLst>
      <p:ext uri="{BB962C8B-B14F-4D97-AF65-F5344CB8AC3E}">
        <p14:creationId xmlns:p14="http://schemas.microsoft.com/office/powerpoint/2010/main" val="12476307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120000" y="71120"/>
            <a:ext cx="8601075" cy="1676400"/>
          </a:xfrm>
          <a:prstGeom prst="rect">
            <a:avLst/>
          </a:prstGeom>
        </p:spPr>
      </p:pic>
      <p:sp>
        <p:nvSpPr>
          <p:cNvPr id="5" name="Rectangle 4"/>
          <p:cNvSpPr/>
          <p:nvPr/>
        </p:nvSpPr>
        <p:spPr>
          <a:xfrm>
            <a:off x="7044407" y="1324907"/>
            <a:ext cx="2669320" cy="307777"/>
          </a:xfrm>
          <a:prstGeom prst="rect">
            <a:avLst/>
          </a:prstGeom>
        </p:spPr>
        <p:txBody>
          <a:bodyPr wrap="none">
            <a:spAutoFit/>
          </a:bodyPr>
          <a:lstStyle/>
          <a:p>
            <a:r>
              <a:rPr lang="en-US" sz="1400" b="1" dirty="0">
                <a:solidFill>
                  <a:schemeClr val="bg1"/>
                </a:solidFill>
                <a:latin typeface="Frutiger-Light"/>
              </a:rPr>
              <a:t>J </a:t>
            </a:r>
            <a:r>
              <a:rPr lang="en-US" sz="1400" b="1" dirty="0" err="1">
                <a:solidFill>
                  <a:schemeClr val="bg1"/>
                </a:solidFill>
                <a:latin typeface="Frutiger-Light"/>
              </a:rPr>
              <a:t>Clin</a:t>
            </a:r>
            <a:r>
              <a:rPr lang="en-US" sz="1400" b="1" dirty="0">
                <a:solidFill>
                  <a:schemeClr val="bg1"/>
                </a:solidFill>
                <a:latin typeface="Frutiger-Light"/>
              </a:rPr>
              <a:t> </a:t>
            </a:r>
            <a:r>
              <a:rPr lang="en-US" sz="1400" b="1" dirty="0" err="1">
                <a:solidFill>
                  <a:schemeClr val="bg1"/>
                </a:solidFill>
                <a:latin typeface="Frutiger-Light"/>
              </a:rPr>
              <a:t>Endocrinol</a:t>
            </a:r>
            <a:r>
              <a:rPr lang="en-US" sz="1400" b="1" dirty="0">
                <a:solidFill>
                  <a:schemeClr val="bg1"/>
                </a:solidFill>
                <a:latin typeface="Frutiger-Light"/>
              </a:rPr>
              <a:t> </a:t>
            </a:r>
            <a:r>
              <a:rPr lang="en-US" sz="1400" b="1" dirty="0" err="1" smtClean="0">
                <a:solidFill>
                  <a:schemeClr val="bg1"/>
                </a:solidFill>
                <a:latin typeface="Frutiger-Light"/>
              </a:rPr>
              <a:t>Metab</a:t>
            </a:r>
            <a:r>
              <a:rPr lang="en-US" sz="1400" b="1" dirty="0" smtClean="0">
                <a:solidFill>
                  <a:schemeClr val="bg1"/>
                </a:solidFill>
                <a:latin typeface="Frutiger-Light"/>
              </a:rPr>
              <a:t> 2016</a:t>
            </a:r>
            <a:endParaRPr lang="en-US" sz="1400" b="1" dirty="0">
              <a:solidFill>
                <a:schemeClr val="bg1"/>
              </a:solidFill>
            </a:endParaRPr>
          </a:p>
        </p:txBody>
      </p:sp>
      <p:sp>
        <p:nvSpPr>
          <p:cNvPr id="10" name="Content Placeholder 9"/>
          <p:cNvSpPr>
            <a:spLocks noGrp="1"/>
          </p:cNvSpPr>
          <p:nvPr>
            <p:ph idx="1"/>
          </p:nvPr>
        </p:nvSpPr>
        <p:spPr/>
        <p:txBody>
          <a:bodyPr>
            <a:normAutofit/>
          </a:bodyPr>
          <a:lstStyle/>
          <a:p>
            <a:pPr marL="0" indent="0">
              <a:buNone/>
            </a:pPr>
            <a:endParaRPr lang="en-US" sz="2400" dirty="0">
              <a:solidFill>
                <a:schemeClr val="tx1"/>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3"/>
          <a:stretch>
            <a:fillRect/>
          </a:stretch>
        </p:blipFill>
        <p:spPr>
          <a:xfrm>
            <a:off x="1120000" y="2803566"/>
            <a:ext cx="10229975" cy="3127519"/>
          </a:xfrm>
          <a:prstGeom prst="rect">
            <a:avLst/>
          </a:prstGeom>
        </p:spPr>
      </p:pic>
    </p:spTree>
    <p:extLst>
      <p:ext uri="{BB962C8B-B14F-4D97-AF65-F5344CB8AC3E}">
        <p14:creationId xmlns:p14="http://schemas.microsoft.com/office/powerpoint/2010/main" val="390727629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680720"/>
            <a:ext cx="10233800" cy="5455603"/>
          </a:xfrm>
        </p:spPr>
        <p:txBody>
          <a:bodyPr>
            <a:normAutofit/>
          </a:bodyPr>
          <a:lstStyle/>
          <a:p>
            <a:r>
              <a:rPr lang="en-US" sz="2400" dirty="0">
                <a:solidFill>
                  <a:schemeClr val="tx1"/>
                </a:solidFill>
                <a:latin typeface="Times New Roman" panose="02020603050405020304" pitchFamily="18" charset="0"/>
                <a:cs typeface="Times New Roman" panose="02020603050405020304" pitchFamily="18" charset="0"/>
              </a:rPr>
              <a:t>On average, patients with PHPT had lower total </a:t>
            </a:r>
            <a:r>
              <a:rPr lang="en-US" sz="2400" dirty="0" smtClean="0">
                <a:solidFill>
                  <a:schemeClr val="tx1"/>
                </a:solidFill>
                <a:latin typeface="Times New Roman" panose="02020603050405020304" pitchFamily="18" charset="0"/>
                <a:cs typeface="Times New Roman" panose="02020603050405020304" pitchFamily="18" charset="0"/>
              </a:rPr>
              <a:t>calcium, phosphate </a:t>
            </a:r>
            <a:r>
              <a:rPr lang="en-US" sz="2400" dirty="0">
                <a:solidFill>
                  <a:schemeClr val="tx1"/>
                </a:solidFill>
                <a:latin typeface="Times New Roman" panose="02020603050405020304" pitchFamily="18" charset="0"/>
                <a:cs typeface="Times New Roman" panose="02020603050405020304" pitchFamily="18" charset="0"/>
              </a:rPr>
              <a:t>and magnesium concentrations and </a:t>
            </a:r>
            <a:r>
              <a:rPr lang="en-US" sz="2400" dirty="0" smtClean="0">
                <a:solidFill>
                  <a:schemeClr val="tx1"/>
                </a:solidFill>
                <a:latin typeface="Times New Roman" panose="02020603050405020304" pitchFamily="18" charset="0"/>
                <a:cs typeface="Times New Roman" panose="02020603050405020304" pitchFamily="18" charset="0"/>
              </a:rPr>
              <a:t>a higher </a:t>
            </a:r>
            <a:r>
              <a:rPr lang="en-US" sz="2400" dirty="0">
                <a:solidFill>
                  <a:schemeClr val="tx1"/>
                </a:solidFill>
                <a:latin typeface="Times New Roman" panose="02020603050405020304" pitchFamily="18" charset="0"/>
                <a:cs typeface="Times New Roman" panose="02020603050405020304" pitchFamily="18" charset="0"/>
              </a:rPr>
              <a:t>PTH concentration than patients with FHH </a:t>
            </a:r>
            <a:r>
              <a:rPr lang="en-US" sz="2400" dirty="0" smtClean="0">
                <a:solidFill>
                  <a:schemeClr val="tx1"/>
                </a:solidFill>
                <a:latin typeface="Times New Roman" panose="02020603050405020304" pitchFamily="18" charset="0"/>
                <a:cs typeface="Times New Roman" panose="02020603050405020304" pitchFamily="18" charset="0"/>
              </a:rPr>
              <a:t>types 1 </a:t>
            </a:r>
            <a:r>
              <a:rPr lang="en-US" sz="2400" dirty="0">
                <a:solidFill>
                  <a:schemeClr val="tx1"/>
                </a:solidFill>
                <a:latin typeface="Times New Roman" panose="02020603050405020304" pitchFamily="18" charset="0"/>
                <a:cs typeface="Times New Roman" panose="02020603050405020304" pitchFamily="18" charset="0"/>
              </a:rPr>
              <a:t>and </a:t>
            </a:r>
            <a:r>
              <a:rPr lang="en-US" sz="2400" dirty="0" smtClean="0">
                <a:solidFill>
                  <a:schemeClr val="tx1"/>
                </a:solidFill>
                <a:latin typeface="Times New Roman" panose="02020603050405020304" pitchFamily="18" charset="0"/>
                <a:cs typeface="Times New Roman" panose="02020603050405020304" pitchFamily="18" charset="0"/>
              </a:rPr>
              <a:t>3 </a:t>
            </a:r>
            <a:r>
              <a:rPr lang="en-US" sz="2400" dirty="0">
                <a:solidFill>
                  <a:schemeClr val="tx1"/>
                </a:solidFill>
                <a:latin typeface="Times New Roman" panose="02020603050405020304" pitchFamily="18" charset="0"/>
                <a:cs typeface="Times New Roman" panose="02020603050405020304" pitchFamily="18" charset="0"/>
              </a:rPr>
              <a:t>or genetically negative </a:t>
            </a:r>
            <a:r>
              <a:rPr lang="en-US" sz="2400" dirty="0" smtClean="0">
                <a:solidFill>
                  <a:schemeClr val="tx1"/>
                </a:solidFill>
                <a:latin typeface="Times New Roman" panose="02020603050405020304" pitchFamily="18" charset="0"/>
                <a:cs typeface="Times New Roman" panose="02020603050405020304" pitchFamily="18" charset="0"/>
              </a:rPr>
              <a:t>FHH.</a:t>
            </a:r>
          </a:p>
          <a:p>
            <a:endParaRPr lang="en-US" sz="2400" dirty="0" smtClean="0">
              <a:solidFill>
                <a:schemeClr val="tx1"/>
              </a:solidFill>
              <a:latin typeface="Times New Roman" panose="02020603050405020304" pitchFamily="18" charset="0"/>
              <a:cs typeface="Times New Roman" panose="02020603050405020304" pitchFamily="18" charset="0"/>
            </a:endParaRPr>
          </a:p>
          <a:p>
            <a:r>
              <a:rPr lang="en-US" sz="2400" dirty="0" smtClean="0">
                <a:solidFill>
                  <a:schemeClr val="tx1"/>
                </a:solidFill>
                <a:latin typeface="Times New Roman" panose="02020603050405020304" pitchFamily="18" charset="0"/>
                <a:cs typeface="Times New Roman" panose="02020603050405020304" pitchFamily="18" charset="0"/>
              </a:rPr>
              <a:t>Individuals with </a:t>
            </a:r>
            <a:r>
              <a:rPr lang="en-US" sz="2400" dirty="0">
                <a:solidFill>
                  <a:schemeClr val="tx1"/>
                </a:solidFill>
                <a:latin typeface="Times New Roman" panose="02020603050405020304" pitchFamily="18" charset="0"/>
                <a:cs typeface="Times New Roman" panose="02020603050405020304" pitchFamily="18" charset="0"/>
              </a:rPr>
              <a:t>FHH types 1 or 3 or genetically </a:t>
            </a:r>
            <a:r>
              <a:rPr lang="en-US" sz="2400" dirty="0" smtClean="0">
                <a:solidFill>
                  <a:schemeClr val="tx1"/>
                </a:solidFill>
                <a:latin typeface="Times New Roman" panose="02020603050405020304" pitchFamily="18" charset="0"/>
                <a:cs typeface="Times New Roman" panose="02020603050405020304" pitchFamily="18" charset="0"/>
              </a:rPr>
              <a:t>negative presumed </a:t>
            </a:r>
            <a:r>
              <a:rPr lang="en-US" sz="2400" dirty="0">
                <a:solidFill>
                  <a:schemeClr val="tx1"/>
                </a:solidFill>
                <a:latin typeface="Times New Roman" panose="02020603050405020304" pitchFamily="18" charset="0"/>
                <a:cs typeface="Times New Roman" panose="02020603050405020304" pitchFamily="18" charset="0"/>
              </a:rPr>
              <a:t>FHH can actually have normal, low or </a:t>
            </a:r>
            <a:r>
              <a:rPr lang="en-US" sz="2400" dirty="0" smtClean="0">
                <a:solidFill>
                  <a:schemeClr val="tx1"/>
                </a:solidFill>
                <a:latin typeface="Times New Roman" panose="02020603050405020304" pitchFamily="18" charset="0"/>
                <a:cs typeface="Times New Roman" panose="02020603050405020304" pitchFamily="18" charset="0"/>
              </a:rPr>
              <a:t>high levels </a:t>
            </a:r>
            <a:r>
              <a:rPr lang="en-US" sz="2400" dirty="0">
                <a:solidFill>
                  <a:schemeClr val="tx1"/>
                </a:solidFill>
                <a:latin typeface="Times New Roman" panose="02020603050405020304" pitchFamily="18" charset="0"/>
                <a:cs typeface="Times New Roman" panose="02020603050405020304" pitchFamily="18" charset="0"/>
              </a:rPr>
              <a:t>of urinary calcium </a:t>
            </a:r>
            <a:r>
              <a:rPr lang="en-US" sz="2400" dirty="0" smtClean="0">
                <a:solidFill>
                  <a:schemeClr val="tx1"/>
                </a:solidFill>
                <a:latin typeface="Times New Roman" panose="02020603050405020304" pitchFamily="18" charset="0"/>
                <a:cs typeface="Times New Roman" panose="02020603050405020304" pitchFamily="18" charset="0"/>
              </a:rPr>
              <a:t>excretion</a:t>
            </a:r>
          </a:p>
          <a:p>
            <a:pPr lvl="0"/>
            <a:endParaRPr lang="en-US" sz="2400" i="1" dirty="0" smtClean="0">
              <a:solidFill>
                <a:schemeClr val="tx1"/>
              </a:solidFill>
              <a:latin typeface="Times New Roman" panose="02020603050405020304" pitchFamily="18" charset="0"/>
              <a:cs typeface="Times New Roman" panose="02020603050405020304" pitchFamily="18" charset="0"/>
            </a:endParaRPr>
          </a:p>
          <a:p>
            <a:pPr lvl="0"/>
            <a:r>
              <a:rPr lang="en-US" sz="2400" i="1" dirty="0" smtClean="0">
                <a:solidFill>
                  <a:schemeClr val="tx1"/>
                </a:solidFill>
                <a:latin typeface="Times New Roman" panose="02020603050405020304" pitchFamily="18" charset="0"/>
                <a:cs typeface="Times New Roman" panose="02020603050405020304" pitchFamily="18" charset="0"/>
              </a:rPr>
              <a:t>AP2S1 </a:t>
            </a:r>
            <a:r>
              <a:rPr lang="en-US" sz="2400" dirty="0" smtClean="0">
                <a:solidFill>
                  <a:schemeClr val="tx1"/>
                </a:solidFill>
                <a:latin typeface="Times New Roman" panose="02020603050405020304" pitchFamily="18" charset="0"/>
                <a:cs typeface="Times New Roman" panose="02020603050405020304" pitchFamily="18" charset="0"/>
              </a:rPr>
              <a:t>mutations </a:t>
            </a:r>
            <a:r>
              <a:rPr lang="en-US" sz="2400" dirty="0">
                <a:solidFill>
                  <a:schemeClr val="tx1"/>
                </a:solidFill>
                <a:latin typeface="Times New Roman" panose="02020603050405020304" pitchFamily="18" charset="0"/>
                <a:cs typeface="Times New Roman" panose="02020603050405020304" pitchFamily="18" charset="0"/>
              </a:rPr>
              <a:t>are responsible for a more severe impairment </a:t>
            </a:r>
            <a:r>
              <a:rPr lang="en-US" sz="2400" dirty="0" smtClean="0">
                <a:solidFill>
                  <a:schemeClr val="tx1"/>
                </a:solidFill>
                <a:latin typeface="Times New Roman" panose="02020603050405020304" pitchFamily="18" charset="0"/>
                <a:cs typeface="Times New Roman" panose="02020603050405020304" pitchFamily="18" charset="0"/>
              </a:rPr>
              <a:t>of calcium </a:t>
            </a:r>
            <a:r>
              <a:rPr lang="en-US" sz="2400" dirty="0">
                <a:solidFill>
                  <a:schemeClr val="tx1"/>
                </a:solidFill>
                <a:latin typeface="Times New Roman" panose="02020603050405020304" pitchFamily="18" charset="0"/>
                <a:cs typeface="Times New Roman" panose="02020603050405020304" pitchFamily="18" charset="0"/>
              </a:rPr>
              <a:t>homeostasis than </a:t>
            </a:r>
            <a:r>
              <a:rPr lang="en-US" sz="2400" dirty="0" err="1">
                <a:solidFill>
                  <a:schemeClr val="tx1"/>
                </a:solidFill>
                <a:latin typeface="Times New Roman" panose="02020603050405020304" pitchFamily="18" charset="0"/>
                <a:cs typeface="Times New Roman" panose="02020603050405020304" pitchFamily="18" charset="0"/>
              </a:rPr>
              <a:t>CaSR</a:t>
            </a:r>
            <a:r>
              <a:rPr lang="en-US" sz="2400" dirty="0">
                <a:solidFill>
                  <a:schemeClr val="tx1"/>
                </a:solidFill>
                <a:latin typeface="Times New Roman" panose="02020603050405020304" pitchFamily="18" charset="0"/>
                <a:cs typeface="Times New Roman" panose="02020603050405020304" pitchFamily="18" charset="0"/>
              </a:rPr>
              <a:t> mutations</a:t>
            </a:r>
            <a:endParaRPr lang="en-US" sz="1800" dirty="0">
              <a:solidFill>
                <a:schemeClr val="tx1"/>
              </a:soli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7861440" y="4185920"/>
            <a:ext cx="3210560" cy="2367280"/>
          </a:xfrm>
          <a:prstGeom prst="rect">
            <a:avLst/>
          </a:prstGeom>
        </p:spPr>
      </p:pic>
    </p:spTree>
    <p:extLst>
      <p:ext uri="{BB962C8B-B14F-4D97-AF65-F5344CB8AC3E}">
        <p14:creationId xmlns:p14="http://schemas.microsoft.com/office/powerpoint/2010/main" val="32653444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solidFill>
                  <a:schemeClr val="accent6">
                    <a:lumMod val="60000"/>
                    <a:lumOff val="40000"/>
                  </a:schemeClr>
                </a:solidFill>
                <a:latin typeface="Times New Roman" panose="02020603050405020304" pitchFamily="18" charset="0"/>
                <a:cs typeface="Times New Roman" panose="02020603050405020304" pitchFamily="18" charset="0"/>
              </a:rPr>
              <a:t>Hypercalcemia &amp; Elevated or Inappropriately NL PTH Levels</a:t>
            </a:r>
            <a:endParaRPr lang="en-US" sz="3200" dirty="0">
              <a:solidFill>
                <a:schemeClr val="accent6">
                  <a:lumMod val="60000"/>
                  <a:lumOff val="40000"/>
                </a:schemeClr>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38200" y="1690688"/>
            <a:ext cx="10233800" cy="4351338"/>
          </a:xfrm>
        </p:spPr>
        <p:txBody>
          <a:bodyPr/>
          <a:lstStyle/>
          <a:p>
            <a:r>
              <a:rPr lang="en-US" sz="2400" dirty="0" smtClean="0">
                <a:solidFill>
                  <a:schemeClr val="tx1"/>
                </a:solidFill>
                <a:latin typeface="Times New Roman" panose="02020603050405020304" pitchFamily="18" charset="0"/>
                <a:cs typeface="Times New Roman" panose="02020603050405020304" pitchFamily="18" charset="0"/>
              </a:rPr>
              <a:t>Primary Hyperparathyroidism </a:t>
            </a:r>
          </a:p>
          <a:p>
            <a:r>
              <a:rPr lang="en-US" sz="2400" dirty="0" smtClean="0">
                <a:solidFill>
                  <a:schemeClr val="tx1"/>
                </a:solidFill>
                <a:latin typeface="Times New Roman" panose="02020603050405020304" pitchFamily="18" charset="0"/>
                <a:cs typeface="Times New Roman" panose="02020603050405020304" pitchFamily="18" charset="0"/>
              </a:rPr>
              <a:t>Familial </a:t>
            </a:r>
            <a:r>
              <a:rPr lang="en-US" sz="2400" dirty="0" err="1" smtClean="0">
                <a:solidFill>
                  <a:schemeClr val="tx1"/>
                </a:solidFill>
                <a:latin typeface="Times New Roman" panose="02020603050405020304" pitchFamily="18" charset="0"/>
                <a:cs typeface="Times New Roman" panose="02020603050405020304" pitchFamily="18" charset="0"/>
              </a:rPr>
              <a:t>Hypocalcuric</a:t>
            </a:r>
            <a:r>
              <a:rPr lang="en-US" sz="2400" dirty="0" smtClean="0">
                <a:solidFill>
                  <a:schemeClr val="tx1"/>
                </a:solidFill>
                <a:latin typeface="Times New Roman" panose="02020603050405020304" pitchFamily="18" charset="0"/>
                <a:cs typeface="Times New Roman" panose="02020603050405020304" pitchFamily="18" charset="0"/>
              </a:rPr>
              <a:t> Hypercalcemia(FHH)</a:t>
            </a:r>
          </a:p>
          <a:p>
            <a:pPr lvl="0"/>
            <a:r>
              <a:rPr lang="en-US" sz="2400" dirty="0">
                <a:solidFill>
                  <a:schemeClr val="tx1"/>
                </a:solidFill>
                <a:latin typeface="Times New Roman" panose="02020603050405020304" pitchFamily="18" charset="0"/>
                <a:cs typeface="Times New Roman" panose="02020603050405020304" pitchFamily="18" charset="0"/>
              </a:rPr>
              <a:t>Multiple Endocrine Neoplasia Type 1 (MEN 1)</a:t>
            </a:r>
          </a:p>
          <a:p>
            <a:pPr marL="0" indent="0">
              <a:buNone/>
            </a:pPr>
            <a:endParaRPr lang="en-US" dirty="0" smtClean="0">
              <a:solidFill>
                <a:schemeClr val="tx1"/>
              </a:solidFill>
              <a:latin typeface="Times New Roman" panose="02020603050405020304" pitchFamily="18" charset="0"/>
              <a:cs typeface="Times New Roman" panose="02020603050405020304" pitchFamily="18" charset="0"/>
            </a:endParaRPr>
          </a:p>
          <a:p>
            <a:pPr marL="0" lvl="0" indent="0">
              <a:buNone/>
            </a:pPr>
            <a:r>
              <a:rPr lang="en-US" sz="3600" b="1" dirty="0" smtClean="0">
                <a:solidFill>
                  <a:schemeClr val="tx1"/>
                </a:solidFill>
                <a:latin typeface="Algerian" panose="04020705040A02060702" pitchFamily="82" charset="0"/>
                <a:cs typeface="Times New Roman" panose="02020603050405020304" pitchFamily="18" charset="0"/>
              </a:rPr>
              <a:t>! </a:t>
            </a:r>
            <a:r>
              <a:rPr lang="en-US" sz="2400" dirty="0" smtClean="0">
                <a:solidFill>
                  <a:schemeClr val="tx1"/>
                </a:solidFill>
                <a:latin typeface="Times New Roman" panose="02020603050405020304" pitchFamily="18" charset="0"/>
                <a:cs typeface="Times New Roman" panose="02020603050405020304" pitchFamily="18" charset="0"/>
              </a:rPr>
              <a:t>Considering  </a:t>
            </a:r>
            <a:r>
              <a:rPr lang="en-US" sz="2400" dirty="0">
                <a:solidFill>
                  <a:schemeClr val="tx1"/>
                </a:solidFill>
                <a:latin typeface="Times New Roman" panose="02020603050405020304" pitchFamily="18" charset="0"/>
                <a:cs typeface="Times New Roman" panose="02020603050405020304" pitchFamily="18" charset="0"/>
              </a:rPr>
              <a:t>young age of </a:t>
            </a:r>
            <a:r>
              <a:rPr lang="en-US" sz="2400" dirty="0" err="1">
                <a:solidFill>
                  <a:schemeClr val="tx1"/>
                </a:solidFill>
                <a:latin typeface="Times New Roman" panose="02020603050405020304" pitchFamily="18" charset="0"/>
                <a:cs typeface="Times New Roman" panose="02020603050405020304" pitchFamily="18" charset="0"/>
              </a:rPr>
              <a:t>Pt,PTH</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level,no</a:t>
            </a:r>
            <a:r>
              <a:rPr lang="en-US" sz="2400" dirty="0" smtClean="0">
                <a:solidFill>
                  <a:schemeClr val="tx1"/>
                </a:solidFill>
                <a:latin typeface="Times New Roman" panose="02020603050405020304" pitchFamily="18" charset="0"/>
                <a:cs typeface="Times New Roman" panose="02020603050405020304" pitchFamily="18" charset="0"/>
              </a:rPr>
              <a:t> other clinical </a:t>
            </a:r>
            <a:r>
              <a:rPr lang="en-US" sz="2400" dirty="0" err="1" smtClean="0">
                <a:solidFill>
                  <a:schemeClr val="tx1"/>
                </a:solidFill>
                <a:latin typeface="Times New Roman" panose="02020603050405020304" pitchFamily="18" charset="0"/>
                <a:cs typeface="Times New Roman" panose="02020603050405020304" pitchFamily="18" charset="0"/>
              </a:rPr>
              <a:t>manifestation,negative</a:t>
            </a:r>
            <a:r>
              <a:rPr lang="en-US" sz="2400" dirty="0" smtClean="0">
                <a:solidFill>
                  <a:schemeClr val="tx1"/>
                </a:solidFill>
                <a:latin typeface="Times New Roman" panose="02020603050405020304" pitchFamily="18" charset="0"/>
                <a:cs typeface="Times New Roman" panose="02020603050405020304" pitchFamily="18" charset="0"/>
              </a:rPr>
              <a:t> imaging investigations &amp; </a:t>
            </a:r>
            <a:r>
              <a:rPr lang="en-US" sz="2400" dirty="0">
                <a:solidFill>
                  <a:schemeClr val="tx1"/>
                </a:solidFill>
                <a:latin typeface="Times New Roman" panose="02020603050405020304" pitchFamily="18" charset="0"/>
                <a:cs typeface="Times New Roman" panose="02020603050405020304" pitchFamily="18" charset="0"/>
              </a:rPr>
              <a:t>no side effects of </a:t>
            </a:r>
            <a:r>
              <a:rPr lang="en-US" sz="2400" dirty="0" err="1">
                <a:solidFill>
                  <a:schemeClr val="tx1"/>
                </a:solidFill>
                <a:latin typeface="Times New Roman" panose="02020603050405020304" pitchFamily="18" charset="0"/>
                <a:cs typeface="Times New Roman" panose="02020603050405020304" pitchFamily="18" charset="0"/>
              </a:rPr>
              <a:t>Hypercalcemia,the</a:t>
            </a:r>
            <a:r>
              <a:rPr lang="en-US" sz="2400" dirty="0">
                <a:solidFill>
                  <a:schemeClr val="tx1"/>
                </a:solidFill>
                <a:latin typeface="Times New Roman" panose="02020603050405020304" pitchFamily="18" charset="0"/>
                <a:cs typeface="Times New Roman" panose="02020603050405020304" pitchFamily="18" charset="0"/>
              </a:rPr>
              <a:t> diagnosis of FHH would rather be ruled </a:t>
            </a:r>
            <a:r>
              <a:rPr lang="en-US" sz="2400" dirty="0" smtClean="0">
                <a:solidFill>
                  <a:schemeClr val="tx1"/>
                </a:solidFill>
                <a:latin typeface="Times New Roman" panose="02020603050405020304" pitchFamily="18" charset="0"/>
                <a:cs typeface="Times New Roman" panose="02020603050405020304" pitchFamily="18" charset="0"/>
              </a:rPr>
              <a:t>out.</a:t>
            </a:r>
            <a:endParaRPr lang="en-US" sz="2400" dirty="0">
              <a:solidFill>
                <a:schemeClr val="tx1"/>
              </a:solidFill>
              <a:latin typeface="Times New Roman" panose="02020603050405020304" pitchFamily="18" charset="0"/>
              <a:cs typeface="Times New Roman" panose="02020603050405020304" pitchFamily="18" charset="0"/>
            </a:endParaRPr>
          </a:p>
          <a:p>
            <a:endParaRPr lang="en-US" sz="2400" dirty="0" smtClean="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8829552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894735"/>
            <a:ext cx="10515600" cy="795953"/>
          </a:xfrm>
        </p:spPr>
        <p:txBody>
          <a:bodyPr>
            <a:noAutofit/>
          </a:bodyPr>
          <a:lstStyle/>
          <a:p>
            <a:pPr marL="228600" lvl="0" indent="-228600">
              <a:spcBef>
                <a:spcPts val="1000"/>
              </a:spcBef>
            </a:pPr>
            <a:r>
              <a:rPr lang="en-US" sz="3200" dirty="0" smtClean="0">
                <a:solidFill>
                  <a:schemeClr val="accent6">
                    <a:lumMod val="60000"/>
                    <a:lumOff val="40000"/>
                  </a:schemeClr>
                </a:solidFill>
                <a:latin typeface="Times New Roman" panose="02020603050405020304" pitchFamily="18" charset="0"/>
                <a:ea typeface="+mn-ea"/>
                <a:cs typeface="Times New Roman" panose="02020603050405020304" pitchFamily="18" charset="0"/>
              </a:rPr>
              <a:t>Acquired </a:t>
            </a:r>
            <a:r>
              <a:rPr lang="en-US" sz="3200" dirty="0" err="1">
                <a:solidFill>
                  <a:schemeClr val="accent6">
                    <a:lumMod val="60000"/>
                    <a:lumOff val="40000"/>
                  </a:schemeClr>
                </a:solidFill>
                <a:latin typeface="Times New Roman" panose="02020603050405020304" pitchFamily="18" charset="0"/>
                <a:ea typeface="+mn-ea"/>
                <a:cs typeface="Times New Roman" panose="02020603050405020304" pitchFamily="18" charset="0"/>
              </a:rPr>
              <a:t>Hypocalciuric</a:t>
            </a:r>
            <a:r>
              <a:rPr lang="en-US" sz="3200" dirty="0">
                <a:solidFill>
                  <a:schemeClr val="accent6">
                    <a:lumMod val="60000"/>
                    <a:lumOff val="40000"/>
                  </a:schemeClr>
                </a:solidFill>
                <a:latin typeface="Times New Roman" panose="02020603050405020304" pitchFamily="18" charset="0"/>
                <a:ea typeface="+mn-ea"/>
                <a:cs typeface="Times New Roman" panose="02020603050405020304" pitchFamily="18" charset="0"/>
              </a:rPr>
              <a:t> Hypercalcemia</a:t>
            </a:r>
            <a:r>
              <a:rPr lang="en-US" sz="3200" b="1" dirty="0">
                <a:solidFill>
                  <a:schemeClr val="accent6">
                    <a:lumMod val="60000"/>
                    <a:lumOff val="40000"/>
                  </a:schemeClr>
                </a:solidFill>
                <a:latin typeface="Times New Roman" panose="02020603050405020304" pitchFamily="18" charset="0"/>
                <a:ea typeface="+mn-ea"/>
                <a:cs typeface="Times New Roman" panose="02020603050405020304" pitchFamily="18" charset="0"/>
              </a:rPr>
              <a:t/>
            </a:r>
            <a:br>
              <a:rPr lang="en-US" sz="3200" b="1" dirty="0">
                <a:solidFill>
                  <a:schemeClr val="accent6">
                    <a:lumMod val="60000"/>
                    <a:lumOff val="40000"/>
                  </a:schemeClr>
                </a:solidFill>
                <a:latin typeface="Times New Roman" panose="02020603050405020304" pitchFamily="18" charset="0"/>
                <a:ea typeface="+mn-ea"/>
                <a:cs typeface="Times New Roman" panose="02020603050405020304" pitchFamily="18" charset="0"/>
              </a:rPr>
            </a:br>
            <a:endParaRPr lang="en-US" sz="8000" dirty="0">
              <a:solidFill>
                <a:schemeClr val="accent6">
                  <a:lumMod val="60000"/>
                  <a:lumOff val="40000"/>
                </a:schemeClr>
              </a:solidFill>
            </a:endParaRPr>
          </a:p>
        </p:txBody>
      </p:sp>
      <p:sp>
        <p:nvSpPr>
          <p:cNvPr id="3" name="Content Placeholder 2"/>
          <p:cNvSpPr>
            <a:spLocks noGrp="1"/>
          </p:cNvSpPr>
          <p:nvPr>
            <p:ph idx="1"/>
          </p:nvPr>
        </p:nvSpPr>
        <p:spPr>
          <a:xfrm>
            <a:off x="838200" y="1405552"/>
            <a:ext cx="10233800" cy="4351338"/>
          </a:xfrm>
        </p:spPr>
        <p:txBody>
          <a:bodyPr>
            <a:noAutofit/>
          </a:bodyPr>
          <a:lstStyle/>
          <a:p>
            <a:pPr>
              <a:buClr>
                <a:schemeClr val="accent6">
                  <a:lumMod val="60000"/>
                  <a:lumOff val="40000"/>
                </a:schemeClr>
              </a:buClr>
            </a:pPr>
            <a:r>
              <a:rPr lang="en-US" sz="2400" dirty="0" smtClean="0">
                <a:solidFill>
                  <a:srgbClr val="50177C"/>
                </a:solidFill>
                <a:latin typeface="Times New Roman" panose="02020603050405020304" pitchFamily="18" charset="0"/>
                <a:cs typeface="Times New Roman" panose="02020603050405020304" pitchFamily="18" charset="0"/>
                <a:hlinkClick r:id="rId2"/>
              </a:rPr>
              <a:t> </a:t>
            </a:r>
            <a:r>
              <a:rPr lang="en-US" sz="2400" dirty="0" err="1" smtClean="0">
                <a:solidFill>
                  <a:srgbClr val="50177C"/>
                </a:solidFill>
                <a:latin typeface="Times New Roman" panose="02020603050405020304" pitchFamily="18" charset="0"/>
                <a:cs typeface="Times New Roman" panose="02020603050405020304" pitchFamily="18" charset="0"/>
                <a:hlinkClick r:id="rId2"/>
              </a:rPr>
              <a:t>Kifor</a:t>
            </a:r>
            <a:r>
              <a:rPr lang="en-US" sz="2400" dirty="0" smtClean="0">
                <a:solidFill>
                  <a:srgbClr val="50177C"/>
                </a:solidFill>
                <a:latin typeface="Times New Roman" panose="02020603050405020304" pitchFamily="18" charset="0"/>
                <a:cs typeface="Times New Roman" panose="02020603050405020304" pitchFamily="18" charset="0"/>
                <a:hlinkClick r:id="rId2"/>
              </a:rPr>
              <a:t> </a:t>
            </a:r>
            <a:r>
              <a:rPr lang="en-US" sz="2400" dirty="0">
                <a:solidFill>
                  <a:srgbClr val="50177C"/>
                </a:solidFill>
                <a:latin typeface="Times New Roman" panose="02020603050405020304" pitchFamily="18" charset="0"/>
                <a:cs typeface="Times New Roman" panose="02020603050405020304" pitchFamily="18" charset="0"/>
                <a:hlinkClick r:id="rId2"/>
              </a:rPr>
              <a:t>et al. (2003)</a:t>
            </a:r>
            <a:r>
              <a:rPr lang="en-US" sz="2400" dirty="0">
                <a:solidFill>
                  <a:schemeClr val="tx1"/>
                </a:solidFill>
                <a:latin typeface="Times New Roman" panose="02020603050405020304" pitchFamily="18" charset="0"/>
                <a:cs typeface="Times New Roman" panose="02020603050405020304" pitchFamily="18" charset="0"/>
              </a:rPr>
              <a:t> studied sera from 4 patients with PTH-dependent </a:t>
            </a:r>
            <a:r>
              <a:rPr lang="en-US" sz="2400" dirty="0" smtClean="0">
                <a:solidFill>
                  <a:schemeClr val="tx1"/>
                </a:solidFill>
                <a:latin typeface="Times New Roman" panose="02020603050405020304" pitchFamily="18" charset="0"/>
                <a:cs typeface="Times New Roman" panose="02020603050405020304" pitchFamily="18" charset="0"/>
              </a:rPr>
              <a:t>hypercalcemia who </a:t>
            </a:r>
            <a:r>
              <a:rPr lang="en-US" sz="2400" dirty="0">
                <a:solidFill>
                  <a:schemeClr val="tx1"/>
                </a:solidFill>
                <a:latin typeface="Times New Roman" panose="02020603050405020304" pitchFamily="18" charset="0"/>
                <a:cs typeface="Times New Roman" panose="02020603050405020304" pitchFamily="18" charset="0"/>
              </a:rPr>
              <a:t>also had other autoimmune </a:t>
            </a:r>
            <a:r>
              <a:rPr lang="en-US" sz="2400" dirty="0" err="1" smtClean="0">
                <a:solidFill>
                  <a:schemeClr val="tx1"/>
                </a:solidFill>
                <a:latin typeface="Times New Roman" panose="02020603050405020304" pitchFamily="18" charset="0"/>
                <a:cs typeface="Times New Roman" panose="02020603050405020304" pitchFamily="18" charset="0"/>
              </a:rPr>
              <a:t>manifestations.Their</a:t>
            </a:r>
            <a:r>
              <a:rPr lang="en-US" sz="2400" dirty="0" smtClean="0">
                <a:solidFill>
                  <a:schemeClr val="tx1"/>
                </a:solidFill>
                <a:latin typeface="Times New Roman" panose="02020603050405020304" pitchFamily="18" charset="0"/>
                <a:cs typeface="Times New Roman" panose="02020603050405020304" pitchFamily="18" charset="0"/>
              </a:rPr>
              <a:t> sera </a:t>
            </a:r>
            <a:r>
              <a:rPr lang="en-US" sz="2400" dirty="0">
                <a:solidFill>
                  <a:schemeClr val="tx1"/>
                </a:solidFill>
                <a:latin typeface="Times New Roman" panose="02020603050405020304" pitchFamily="18" charset="0"/>
                <a:cs typeface="Times New Roman" panose="02020603050405020304" pitchFamily="18" charset="0"/>
              </a:rPr>
              <a:t>stimulated PTH release from dispersed human parathyroid </a:t>
            </a:r>
            <a:r>
              <a:rPr lang="en-US" sz="2400" dirty="0" smtClean="0">
                <a:solidFill>
                  <a:schemeClr val="tx1"/>
                </a:solidFill>
                <a:latin typeface="Times New Roman" panose="02020603050405020304" pitchFamily="18" charset="0"/>
                <a:cs typeface="Times New Roman" panose="02020603050405020304" pitchFamily="18" charset="0"/>
              </a:rPr>
              <a:t>cells.</a:t>
            </a:r>
          </a:p>
          <a:p>
            <a:pPr>
              <a:buClr>
                <a:schemeClr val="accent6">
                  <a:lumMod val="60000"/>
                  <a:lumOff val="40000"/>
                </a:schemeClr>
              </a:buClr>
            </a:pPr>
            <a:r>
              <a:rPr lang="en-US" sz="2400" dirty="0" err="1" smtClean="0">
                <a:solidFill>
                  <a:srgbClr val="50177C"/>
                </a:solidFill>
                <a:latin typeface="Times New Roman" panose="02020603050405020304" pitchFamily="18" charset="0"/>
                <a:cs typeface="Times New Roman" panose="02020603050405020304" pitchFamily="18" charset="0"/>
                <a:hlinkClick r:id="rId3"/>
              </a:rPr>
              <a:t>Pallais</a:t>
            </a:r>
            <a:r>
              <a:rPr lang="en-US" sz="2400" dirty="0" smtClean="0">
                <a:solidFill>
                  <a:srgbClr val="50177C"/>
                </a:solidFill>
                <a:latin typeface="Times New Roman" panose="02020603050405020304" pitchFamily="18" charset="0"/>
                <a:cs typeface="Times New Roman" panose="02020603050405020304" pitchFamily="18" charset="0"/>
                <a:hlinkClick r:id="rId3"/>
              </a:rPr>
              <a:t> </a:t>
            </a:r>
            <a:r>
              <a:rPr lang="en-US" sz="2400" dirty="0">
                <a:solidFill>
                  <a:srgbClr val="50177C"/>
                </a:solidFill>
                <a:latin typeface="Times New Roman" panose="02020603050405020304" pitchFamily="18" charset="0"/>
                <a:cs typeface="Times New Roman" panose="02020603050405020304" pitchFamily="18" charset="0"/>
                <a:hlinkClick r:id="rId3"/>
              </a:rPr>
              <a:t>et al. (2004)</a:t>
            </a:r>
            <a:r>
              <a:rPr lang="en-US" sz="2400" dirty="0">
                <a:solidFill>
                  <a:schemeClr val="tx1"/>
                </a:solidFill>
                <a:latin typeface="Times New Roman" panose="02020603050405020304" pitchFamily="18" charset="0"/>
                <a:cs typeface="Times New Roman" panose="02020603050405020304" pitchFamily="18" charset="0"/>
              </a:rPr>
              <a:t> described a 66-year-old woman with acquired </a:t>
            </a:r>
            <a:r>
              <a:rPr lang="en-US" sz="2400" dirty="0" err="1">
                <a:solidFill>
                  <a:schemeClr val="tx1"/>
                </a:solidFill>
                <a:latin typeface="Times New Roman" panose="02020603050405020304" pitchFamily="18" charset="0"/>
                <a:cs typeface="Times New Roman" panose="02020603050405020304" pitchFamily="18" charset="0"/>
              </a:rPr>
              <a:t>hypocalciuric</a:t>
            </a:r>
            <a:r>
              <a:rPr lang="en-US" sz="2400" dirty="0">
                <a:solidFill>
                  <a:schemeClr val="tx1"/>
                </a:solidFill>
                <a:latin typeface="Times New Roman" panose="02020603050405020304" pitchFamily="18" charset="0"/>
                <a:cs typeface="Times New Roman" panose="02020603050405020304" pitchFamily="18" charset="0"/>
              </a:rPr>
              <a:t> hypercalcemia due to autoantibodies targeting the calcium-sensing </a:t>
            </a:r>
            <a:r>
              <a:rPr lang="en-US" sz="2400" dirty="0" smtClean="0">
                <a:solidFill>
                  <a:schemeClr val="tx1"/>
                </a:solidFill>
                <a:latin typeface="Times New Roman" panose="02020603050405020304" pitchFamily="18" charset="0"/>
                <a:cs typeface="Times New Roman" panose="02020603050405020304" pitchFamily="18" charset="0"/>
              </a:rPr>
              <a:t>receptor.</a:t>
            </a:r>
          </a:p>
          <a:p>
            <a:pPr>
              <a:buClr>
                <a:schemeClr val="tx1"/>
              </a:buClr>
              <a:buFont typeface="Wingdings" panose="05000000000000000000" pitchFamily="2" charset="2"/>
              <a:buChar char="ü"/>
            </a:pPr>
            <a:r>
              <a:rPr lang="en-US" sz="2400" dirty="0" smtClean="0">
                <a:solidFill>
                  <a:schemeClr val="tx1"/>
                </a:solidFill>
                <a:latin typeface="Times New Roman" panose="02020603050405020304" pitchFamily="18" charset="0"/>
                <a:cs typeface="Times New Roman" panose="02020603050405020304" pitchFamily="18" charset="0"/>
              </a:rPr>
              <a:t>This </a:t>
            </a:r>
            <a:r>
              <a:rPr lang="en-US" sz="2400" dirty="0">
                <a:solidFill>
                  <a:schemeClr val="tx1"/>
                </a:solidFill>
                <a:latin typeface="Times New Roman" panose="02020603050405020304" pitchFamily="18" charset="0"/>
                <a:cs typeface="Times New Roman" panose="02020603050405020304" pitchFamily="18" charset="0"/>
              </a:rPr>
              <a:t>condition may be associated with other autoimmune disorders such as Hashimoto thyroiditis or celiac </a:t>
            </a:r>
            <a:r>
              <a:rPr lang="en-US" sz="2400" dirty="0" smtClean="0">
                <a:solidFill>
                  <a:schemeClr val="tx1"/>
                </a:solidFill>
                <a:latin typeface="Times New Roman" panose="02020603050405020304" pitchFamily="18" charset="0"/>
                <a:cs typeface="Times New Roman" panose="02020603050405020304" pitchFamily="18" charset="0"/>
              </a:rPr>
              <a:t>sprue.  </a:t>
            </a:r>
          </a:p>
          <a:p>
            <a:pPr>
              <a:buClr>
                <a:schemeClr val="tx1"/>
              </a:buClr>
              <a:buFont typeface="Wingdings" panose="05000000000000000000" pitchFamily="2" charset="2"/>
              <a:buChar char="ü"/>
            </a:pPr>
            <a:r>
              <a:rPr lang="en-US" sz="2400" dirty="0" smtClean="0">
                <a:solidFill>
                  <a:schemeClr val="tx1"/>
                </a:solidFill>
                <a:latin typeface="Times New Roman" panose="02020603050405020304" pitchFamily="18" charset="0"/>
                <a:cs typeface="Times New Roman" panose="02020603050405020304" pitchFamily="18" charset="0"/>
              </a:rPr>
              <a:t>  The </a:t>
            </a:r>
            <a:r>
              <a:rPr lang="en-US" sz="2400" dirty="0">
                <a:solidFill>
                  <a:schemeClr val="tx1"/>
                </a:solidFill>
                <a:latin typeface="Times New Roman" panose="02020603050405020304" pitchFamily="18" charset="0"/>
                <a:cs typeface="Times New Roman" panose="02020603050405020304" pitchFamily="18" charset="0"/>
              </a:rPr>
              <a:t>distinction between the acquired and hereditary forms is important because </a:t>
            </a:r>
            <a:r>
              <a:rPr lang="en-US" sz="2400" dirty="0" smtClean="0">
                <a:solidFill>
                  <a:schemeClr val="tx1"/>
                </a:solidFill>
                <a:latin typeface="Times New Roman" panose="02020603050405020304" pitchFamily="18" charset="0"/>
                <a:cs typeface="Times New Roman" panose="02020603050405020304" pitchFamily="18" charset="0"/>
              </a:rPr>
              <a:t>glucocorticoids </a:t>
            </a:r>
            <a:r>
              <a:rPr lang="en-US" sz="2400" dirty="0">
                <a:solidFill>
                  <a:schemeClr val="tx1"/>
                </a:solidFill>
                <a:latin typeface="Times New Roman" panose="02020603050405020304" pitchFamily="18" charset="0"/>
                <a:cs typeface="Times New Roman" panose="02020603050405020304" pitchFamily="18" charset="0"/>
              </a:rPr>
              <a:t>may control the </a:t>
            </a:r>
            <a:r>
              <a:rPr lang="en-US" sz="2400" dirty="0" smtClean="0">
                <a:solidFill>
                  <a:schemeClr val="tx1"/>
                </a:solidFill>
                <a:latin typeface="Times New Roman" panose="02020603050405020304" pitchFamily="18" charset="0"/>
                <a:cs typeface="Times New Roman" panose="02020603050405020304" pitchFamily="18" charset="0"/>
              </a:rPr>
              <a:t>acquired form.</a:t>
            </a:r>
            <a:endParaRPr lang="en-US" sz="24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8373266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838200" y="121067"/>
            <a:ext cx="8899201" cy="1447433"/>
          </a:xfrm>
          <a:prstGeom prst="rect">
            <a:avLst/>
          </a:prstGeom>
        </p:spPr>
      </p:pic>
      <p:sp>
        <p:nvSpPr>
          <p:cNvPr id="3" name="Content Placeholder 2"/>
          <p:cNvSpPr>
            <a:spLocks noGrp="1"/>
          </p:cNvSpPr>
          <p:nvPr>
            <p:ph idx="1"/>
          </p:nvPr>
        </p:nvSpPr>
        <p:spPr>
          <a:xfrm>
            <a:off x="838200" y="1805305"/>
            <a:ext cx="10233800" cy="4351338"/>
          </a:xfrm>
        </p:spPr>
        <p:txBody>
          <a:bodyPr>
            <a:normAutofit/>
          </a:bodyPr>
          <a:lstStyle/>
          <a:p>
            <a:r>
              <a:rPr lang="en-US" sz="2400" dirty="0">
                <a:solidFill>
                  <a:schemeClr val="tx1"/>
                </a:solidFill>
                <a:latin typeface="Times New Roman" panose="02020603050405020304" pitchFamily="18" charset="0"/>
                <a:cs typeface="Times New Roman" panose="02020603050405020304" pitchFamily="18" charset="0"/>
              </a:rPr>
              <a:t>This is the first report of a disease-related autoantibody </a:t>
            </a:r>
            <a:r>
              <a:rPr lang="en-US" sz="2400" dirty="0" smtClean="0">
                <a:solidFill>
                  <a:schemeClr val="tx1"/>
                </a:solidFill>
                <a:latin typeface="Times New Roman" panose="02020603050405020304" pitchFamily="18" charset="0"/>
                <a:cs typeface="Times New Roman" panose="02020603050405020304" pitchFamily="18" charset="0"/>
              </a:rPr>
              <a:t>that functions </a:t>
            </a:r>
            <a:r>
              <a:rPr lang="en-US" sz="2400" dirty="0">
                <a:solidFill>
                  <a:schemeClr val="tx1"/>
                </a:solidFill>
                <a:latin typeface="Times New Roman" panose="02020603050405020304" pitchFamily="18" charset="0"/>
                <a:cs typeface="Times New Roman" panose="02020603050405020304" pitchFamily="18" charset="0"/>
              </a:rPr>
              <a:t>as an allosteric modulator and maintains G </a:t>
            </a:r>
            <a:r>
              <a:rPr lang="en-US" sz="2400" dirty="0" smtClean="0">
                <a:solidFill>
                  <a:schemeClr val="tx1"/>
                </a:solidFill>
                <a:latin typeface="Times New Roman" panose="02020603050405020304" pitchFamily="18" charset="0"/>
                <a:cs typeface="Times New Roman" panose="02020603050405020304" pitchFamily="18" charset="0"/>
              </a:rPr>
              <a:t>protein coupled receptors </a:t>
            </a:r>
            <a:r>
              <a:rPr lang="en-US" sz="2400" dirty="0">
                <a:solidFill>
                  <a:schemeClr val="tx1"/>
                </a:solidFill>
                <a:latin typeface="Times New Roman" panose="02020603050405020304" pitchFamily="18" charset="0"/>
                <a:cs typeface="Times New Roman" panose="02020603050405020304" pitchFamily="18" charset="0"/>
              </a:rPr>
              <a:t>(GPCRs) in a unique active conformation with </a:t>
            </a:r>
            <a:r>
              <a:rPr lang="en-US" sz="2400" dirty="0" smtClean="0">
                <a:solidFill>
                  <a:schemeClr val="tx1"/>
                </a:solidFill>
                <a:latin typeface="Times New Roman" panose="02020603050405020304" pitchFamily="18" charset="0"/>
                <a:cs typeface="Times New Roman" panose="02020603050405020304" pitchFamily="18" charset="0"/>
              </a:rPr>
              <a:t>its agonist.</a:t>
            </a:r>
          </a:p>
          <a:p>
            <a:endParaRPr lang="en-US" sz="2400" dirty="0" smtClean="0">
              <a:solidFill>
                <a:schemeClr val="tx1"/>
              </a:solidFill>
              <a:latin typeface="Times New Roman" panose="02020603050405020304" pitchFamily="18" charset="0"/>
              <a:cs typeface="Times New Roman" panose="02020603050405020304" pitchFamily="18" charset="0"/>
            </a:endParaRPr>
          </a:p>
          <a:p>
            <a:r>
              <a:rPr lang="en-US" sz="2400" dirty="0" smtClean="0">
                <a:solidFill>
                  <a:schemeClr val="tx1"/>
                </a:solidFill>
                <a:latin typeface="Times New Roman" panose="02020603050405020304" pitchFamily="18" charset="0"/>
                <a:cs typeface="Times New Roman" panose="02020603050405020304" pitchFamily="18" charset="0"/>
              </a:rPr>
              <a:t>These </a:t>
            </a:r>
            <a:r>
              <a:rPr lang="en-US" sz="2400" dirty="0">
                <a:solidFill>
                  <a:schemeClr val="tx1"/>
                </a:solidFill>
                <a:latin typeface="Times New Roman" panose="02020603050405020304" pitchFamily="18" charset="0"/>
                <a:cs typeface="Times New Roman" panose="02020603050405020304" pitchFamily="18" charset="0"/>
              </a:rPr>
              <a:t>data suggest that calcium-stimulated </a:t>
            </a:r>
            <a:r>
              <a:rPr lang="en-US" sz="2400" dirty="0" err="1">
                <a:solidFill>
                  <a:schemeClr val="tx1"/>
                </a:solidFill>
                <a:latin typeface="Times New Roman" panose="02020603050405020304" pitchFamily="18" charset="0"/>
                <a:cs typeface="Times New Roman" panose="02020603050405020304" pitchFamily="18" charset="0"/>
              </a:rPr>
              <a:t>CaSR</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smtClean="0">
                <a:solidFill>
                  <a:schemeClr val="tx1"/>
                </a:solidFill>
                <a:latin typeface="Times New Roman" panose="02020603050405020304" pitchFamily="18" charset="0"/>
                <a:cs typeface="Times New Roman" panose="02020603050405020304" pitchFamily="18" charset="0"/>
              </a:rPr>
              <a:t>primed by </a:t>
            </a:r>
            <a:r>
              <a:rPr lang="en-US" sz="2400" dirty="0">
                <a:solidFill>
                  <a:schemeClr val="tx1"/>
                </a:solidFill>
                <a:latin typeface="Times New Roman" panose="02020603050405020304" pitchFamily="18" charset="0"/>
                <a:cs typeface="Times New Roman" panose="02020603050405020304" pitchFamily="18" charset="0"/>
              </a:rPr>
              <a:t>this autoantibody, remains in a unique active </a:t>
            </a:r>
            <a:r>
              <a:rPr lang="en-US" sz="2400" dirty="0" smtClean="0">
                <a:solidFill>
                  <a:schemeClr val="tx1"/>
                </a:solidFill>
                <a:latin typeface="Times New Roman" panose="02020603050405020304" pitchFamily="18" charset="0"/>
                <a:cs typeface="Times New Roman" panose="02020603050405020304" pitchFamily="18" charset="0"/>
              </a:rPr>
              <a:t>conformation that </a:t>
            </a:r>
            <a:r>
              <a:rPr lang="en-US" sz="2400" dirty="0">
                <a:solidFill>
                  <a:schemeClr val="tx1"/>
                </a:solidFill>
                <a:latin typeface="Times New Roman" panose="02020603050405020304" pitchFamily="18" charset="0"/>
                <a:cs typeface="Times New Roman" panose="02020603050405020304" pitchFamily="18" charset="0"/>
              </a:rPr>
              <a:t>activates </a:t>
            </a:r>
            <a:r>
              <a:rPr lang="en-US" sz="2400" dirty="0" err="1">
                <a:solidFill>
                  <a:schemeClr val="tx1"/>
                </a:solidFill>
                <a:latin typeface="Times New Roman" panose="02020603050405020304" pitchFamily="18" charset="0"/>
                <a:cs typeface="Times New Roman" panose="02020603050405020304" pitchFamily="18" charset="0"/>
              </a:rPr>
              <a:t>Gq</a:t>
            </a:r>
            <a:r>
              <a:rPr lang="en-US" sz="2400" dirty="0">
                <a:solidFill>
                  <a:schemeClr val="tx1"/>
                </a:solidFill>
                <a:latin typeface="Times New Roman" panose="02020603050405020304" pitchFamily="18" charset="0"/>
                <a:cs typeface="Times New Roman" panose="02020603050405020304" pitchFamily="18" charset="0"/>
              </a:rPr>
              <a:t> but not </a:t>
            </a:r>
            <a:r>
              <a:rPr lang="en-US" sz="2400" dirty="0" err="1" smtClean="0">
                <a:solidFill>
                  <a:schemeClr val="tx1"/>
                </a:solidFill>
                <a:latin typeface="Times New Roman" panose="02020603050405020304" pitchFamily="18" charset="0"/>
                <a:cs typeface="Times New Roman" panose="02020603050405020304" pitchFamily="18" charset="0"/>
              </a:rPr>
              <a:t>Gi</a:t>
            </a:r>
            <a:endParaRPr lang="en-US" sz="2400" dirty="0" smtClean="0">
              <a:solidFill>
                <a:schemeClr val="tx1"/>
              </a:solidFill>
              <a:latin typeface="Times New Roman" panose="02020603050405020304" pitchFamily="18" charset="0"/>
              <a:cs typeface="Times New Roman" panose="02020603050405020304" pitchFamily="18" charset="0"/>
            </a:endParaRPr>
          </a:p>
          <a:p>
            <a:endParaRPr lang="en-US" sz="2400" dirty="0" smtClean="0">
              <a:solidFill>
                <a:schemeClr val="tx1"/>
              </a:solidFill>
              <a:latin typeface="Times New Roman" panose="02020603050405020304" pitchFamily="18" charset="0"/>
              <a:cs typeface="Times New Roman" panose="02020603050405020304" pitchFamily="18" charset="0"/>
            </a:endParaRPr>
          </a:p>
          <a:p>
            <a:r>
              <a:rPr lang="en-US" sz="2400" dirty="0" smtClean="0">
                <a:solidFill>
                  <a:schemeClr val="tx1"/>
                </a:solidFill>
                <a:latin typeface="Times New Roman" panose="02020603050405020304" pitchFamily="18" charset="0"/>
                <a:cs typeface="Times New Roman" panose="02020603050405020304" pitchFamily="18" charset="0"/>
              </a:rPr>
              <a:t>These </a:t>
            </a:r>
            <a:r>
              <a:rPr lang="en-US" sz="2400" dirty="0">
                <a:solidFill>
                  <a:schemeClr val="tx1"/>
                </a:solidFill>
                <a:latin typeface="Times New Roman" panose="02020603050405020304" pitchFamily="18" charset="0"/>
                <a:cs typeface="Times New Roman" panose="02020603050405020304" pitchFamily="18" charset="0"/>
              </a:rPr>
              <a:t>results </a:t>
            </a:r>
            <a:r>
              <a:rPr lang="en-US" sz="2400" dirty="0" smtClean="0">
                <a:solidFill>
                  <a:schemeClr val="tx1"/>
                </a:solidFill>
                <a:latin typeface="Times New Roman" panose="02020603050405020304" pitchFamily="18" charset="0"/>
                <a:cs typeface="Times New Roman" panose="02020603050405020304" pitchFamily="18" charset="0"/>
              </a:rPr>
              <a:t>also suggest</a:t>
            </a:r>
            <a:r>
              <a:rPr lang="en-US" sz="2400" dirty="0">
                <a:solidFill>
                  <a:schemeClr val="tx1"/>
                </a:solidFill>
                <a:latin typeface="Times New Roman" panose="02020603050405020304" pitchFamily="18" charset="0"/>
                <a:cs typeface="Times New Roman" panose="02020603050405020304" pitchFamily="18" charset="0"/>
              </a:rPr>
              <a:t>, but do not conclusively prove, that both </a:t>
            </a:r>
            <a:r>
              <a:rPr lang="en-US" sz="2400" dirty="0" err="1">
                <a:solidFill>
                  <a:schemeClr val="tx1"/>
                </a:solidFill>
                <a:latin typeface="Times New Roman" panose="02020603050405020304" pitchFamily="18" charset="0"/>
                <a:cs typeface="Times New Roman" panose="02020603050405020304" pitchFamily="18" charset="0"/>
              </a:rPr>
              <a:t>Gq</a:t>
            </a:r>
            <a:r>
              <a:rPr lang="en-US" sz="2400" dirty="0">
                <a:solidFill>
                  <a:schemeClr val="tx1"/>
                </a:solidFill>
                <a:latin typeface="Times New Roman" panose="02020603050405020304" pitchFamily="18" charset="0"/>
                <a:cs typeface="Times New Roman" panose="02020603050405020304" pitchFamily="18" charset="0"/>
              </a:rPr>
              <a:t> and </a:t>
            </a:r>
            <a:r>
              <a:rPr lang="en-US" sz="2400" dirty="0" err="1">
                <a:solidFill>
                  <a:schemeClr val="tx1"/>
                </a:solidFill>
                <a:latin typeface="Times New Roman" panose="02020603050405020304" pitchFamily="18" charset="0"/>
                <a:cs typeface="Times New Roman" panose="02020603050405020304" pitchFamily="18" charset="0"/>
              </a:rPr>
              <a:t>Gi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smtClean="0">
                <a:solidFill>
                  <a:schemeClr val="tx1"/>
                </a:solidFill>
                <a:latin typeface="Times New Roman" panose="02020603050405020304" pitchFamily="18" charset="0"/>
                <a:cs typeface="Times New Roman" panose="02020603050405020304" pitchFamily="18" charset="0"/>
              </a:rPr>
              <a:t>may be </a:t>
            </a:r>
            <a:r>
              <a:rPr lang="en-US" sz="2400" dirty="0">
                <a:solidFill>
                  <a:schemeClr val="tx1"/>
                </a:solidFill>
                <a:latin typeface="Times New Roman" panose="02020603050405020304" pitchFamily="18" charset="0"/>
                <a:cs typeface="Times New Roman" panose="02020603050405020304" pitchFamily="18" charset="0"/>
              </a:rPr>
              <a:t>important mediators of the calcium-dependent inhibition </a:t>
            </a:r>
            <a:r>
              <a:rPr lang="en-US" sz="2400" dirty="0" smtClean="0">
                <a:solidFill>
                  <a:schemeClr val="tx1"/>
                </a:solidFill>
                <a:latin typeface="Times New Roman" panose="02020603050405020304" pitchFamily="18" charset="0"/>
                <a:cs typeface="Times New Roman" panose="02020603050405020304" pitchFamily="18" charset="0"/>
              </a:rPr>
              <a:t>of PTH </a:t>
            </a:r>
            <a:r>
              <a:rPr lang="en-US" sz="2400" dirty="0">
                <a:solidFill>
                  <a:schemeClr val="tx1"/>
                </a:solidFill>
                <a:latin typeface="Times New Roman" panose="02020603050405020304" pitchFamily="18" charset="0"/>
                <a:cs typeface="Times New Roman" panose="02020603050405020304" pitchFamily="18" charset="0"/>
              </a:rPr>
              <a:t>release</a:t>
            </a:r>
          </a:p>
        </p:txBody>
      </p:sp>
      <p:sp>
        <p:nvSpPr>
          <p:cNvPr id="6" name="Rectangle 5"/>
          <p:cNvSpPr/>
          <p:nvPr/>
        </p:nvSpPr>
        <p:spPr>
          <a:xfrm>
            <a:off x="8067040" y="1179072"/>
            <a:ext cx="2523801" cy="338554"/>
          </a:xfrm>
          <a:prstGeom prst="rect">
            <a:avLst/>
          </a:prstGeom>
        </p:spPr>
        <p:txBody>
          <a:bodyPr wrap="square">
            <a:spAutoFit/>
          </a:bodyPr>
          <a:lstStyle/>
          <a:p>
            <a:r>
              <a:rPr lang="en-US" sz="1600" b="1" dirty="0" smtClean="0">
                <a:solidFill>
                  <a:schemeClr val="bg1"/>
                </a:solidFill>
                <a:latin typeface="Roboto"/>
              </a:rPr>
              <a:t>PNAS 2007</a:t>
            </a:r>
            <a:endParaRPr lang="en-US" sz="1600" b="1" dirty="0">
              <a:solidFill>
                <a:schemeClr val="bg1"/>
              </a:solidFill>
              <a:effectLst/>
              <a:latin typeface="Roboto"/>
            </a:endParaRPr>
          </a:p>
        </p:txBody>
      </p:sp>
    </p:spTree>
    <p:extLst>
      <p:ext uri="{BB962C8B-B14F-4D97-AF65-F5344CB8AC3E}">
        <p14:creationId xmlns:p14="http://schemas.microsoft.com/office/powerpoint/2010/main" val="426653993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err="1" smtClean="0">
                <a:solidFill>
                  <a:schemeClr val="accent6">
                    <a:lumMod val="60000"/>
                    <a:lumOff val="40000"/>
                  </a:schemeClr>
                </a:solidFill>
                <a:latin typeface="Times New Roman" panose="02020603050405020304" pitchFamily="18" charset="0"/>
                <a:cs typeface="Times New Roman" panose="02020603050405020304" pitchFamily="18" charset="0"/>
              </a:rPr>
              <a:t>Hypocalciuric</a:t>
            </a:r>
            <a:r>
              <a:rPr lang="en-US" sz="3200" dirty="0" smtClean="0">
                <a:solidFill>
                  <a:schemeClr val="accent6">
                    <a:lumMod val="60000"/>
                    <a:lumOff val="40000"/>
                  </a:schemeClr>
                </a:solidFill>
                <a:latin typeface="Times New Roman" panose="02020603050405020304" pitchFamily="18" charset="0"/>
                <a:cs typeface="Times New Roman" panose="02020603050405020304" pitchFamily="18" charset="0"/>
              </a:rPr>
              <a:t> Hypercalcemia</a:t>
            </a:r>
            <a:r>
              <a:rPr lang="pt-BR" sz="3200" dirty="0" smtClean="0">
                <a:solidFill>
                  <a:schemeClr val="accent6">
                    <a:lumMod val="60000"/>
                    <a:lumOff val="40000"/>
                  </a:schemeClr>
                </a:solidFill>
                <a:latin typeface="Times New Roman" panose="02020603050405020304" pitchFamily="18" charset="0"/>
                <a:cs typeface="Times New Roman" panose="02020603050405020304" pitchFamily="18" charset="0"/>
              </a:rPr>
              <a:t> due to </a:t>
            </a:r>
            <a:r>
              <a:rPr lang="pt-BR" sz="3200" i="1" dirty="0" smtClean="0">
                <a:solidFill>
                  <a:schemeClr val="accent6">
                    <a:lumMod val="60000"/>
                    <a:lumOff val="40000"/>
                  </a:schemeClr>
                </a:solidFill>
                <a:latin typeface="Times New Roman" panose="02020603050405020304" pitchFamily="18" charset="0"/>
                <a:cs typeface="Times New Roman" panose="02020603050405020304" pitchFamily="18" charset="0"/>
              </a:rPr>
              <a:t>De </a:t>
            </a:r>
            <a:r>
              <a:rPr lang="pt-BR" sz="3200" i="1" dirty="0">
                <a:solidFill>
                  <a:schemeClr val="accent6">
                    <a:lumMod val="60000"/>
                    <a:lumOff val="40000"/>
                  </a:schemeClr>
                </a:solidFill>
                <a:latin typeface="Times New Roman" panose="02020603050405020304" pitchFamily="18" charset="0"/>
                <a:cs typeface="Times New Roman" panose="02020603050405020304" pitchFamily="18" charset="0"/>
              </a:rPr>
              <a:t>novo </a:t>
            </a:r>
            <a:r>
              <a:rPr lang="pt-BR" sz="3200" dirty="0" smtClean="0">
                <a:solidFill>
                  <a:schemeClr val="accent6">
                    <a:lumMod val="60000"/>
                    <a:lumOff val="40000"/>
                  </a:schemeClr>
                </a:solidFill>
                <a:latin typeface="Times New Roman" panose="02020603050405020304" pitchFamily="18" charset="0"/>
                <a:cs typeface="Times New Roman" panose="02020603050405020304" pitchFamily="18" charset="0"/>
              </a:rPr>
              <a:t>Mutation</a:t>
            </a:r>
            <a:endParaRPr lang="en-US" sz="3200" dirty="0">
              <a:solidFill>
                <a:schemeClr val="accent6">
                  <a:lumMod val="60000"/>
                  <a:lumOff val="40000"/>
                </a:schemeClr>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38200" y="1786296"/>
            <a:ext cx="10233800" cy="4351338"/>
          </a:xfrm>
        </p:spPr>
        <p:txBody>
          <a:bodyPr>
            <a:normAutofit/>
          </a:bodyPr>
          <a:lstStyle/>
          <a:p>
            <a:r>
              <a:rPr lang="en-US" sz="2400" dirty="0">
                <a:solidFill>
                  <a:schemeClr val="tx1"/>
                </a:solidFill>
                <a:latin typeface="Times New Roman" panose="02020603050405020304" pitchFamily="18" charset="0"/>
                <a:cs typeface="Times New Roman" panose="02020603050405020304" pitchFamily="18" charset="0"/>
              </a:rPr>
              <a:t>A </a:t>
            </a:r>
            <a:r>
              <a:rPr lang="en-US" sz="2400" i="1" dirty="0">
                <a:solidFill>
                  <a:schemeClr val="tx1"/>
                </a:solidFill>
                <a:latin typeface="Times New Roman" panose="02020603050405020304" pitchFamily="18" charset="0"/>
                <a:cs typeface="Times New Roman" panose="02020603050405020304" pitchFamily="18" charset="0"/>
              </a:rPr>
              <a:t>de novo </a:t>
            </a:r>
            <a:r>
              <a:rPr lang="en-US" sz="2400" dirty="0">
                <a:solidFill>
                  <a:schemeClr val="tx1"/>
                </a:solidFill>
                <a:latin typeface="Times New Roman" panose="02020603050405020304" pitchFamily="18" charset="0"/>
                <a:cs typeface="Times New Roman" panose="02020603050405020304" pitchFamily="18" charset="0"/>
              </a:rPr>
              <a:t>heterozygous inactivating mutation of calcium-sensing receptor (CASR) gene typically causes </a:t>
            </a:r>
            <a:r>
              <a:rPr lang="en-US" sz="2400" dirty="0" smtClean="0">
                <a:solidFill>
                  <a:schemeClr val="tx1"/>
                </a:solidFill>
                <a:latin typeface="Times New Roman" panose="02020603050405020304" pitchFamily="18" charset="0"/>
                <a:cs typeface="Times New Roman" panose="02020603050405020304" pitchFamily="18" charset="0"/>
              </a:rPr>
              <a:t>neonatal hyperparathyroidism </a:t>
            </a:r>
            <a:r>
              <a:rPr lang="en-US" sz="2400" dirty="0">
                <a:solidFill>
                  <a:schemeClr val="tx1"/>
                </a:solidFill>
                <a:latin typeface="Times New Roman" panose="02020603050405020304" pitchFamily="18" charset="0"/>
                <a:cs typeface="Times New Roman" panose="02020603050405020304" pitchFamily="18" charset="0"/>
              </a:rPr>
              <a:t>(NHPT) with moderate hypercalcemia and </a:t>
            </a:r>
            <a:r>
              <a:rPr lang="en-US" sz="2400" dirty="0" err="1">
                <a:solidFill>
                  <a:schemeClr val="tx1"/>
                </a:solidFill>
                <a:latin typeface="Times New Roman" panose="02020603050405020304" pitchFamily="18" charset="0"/>
                <a:cs typeface="Times New Roman" panose="02020603050405020304" pitchFamily="18" charset="0"/>
              </a:rPr>
              <a:t>hyperparathyroid</a:t>
            </a:r>
            <a:r>
              <a:rPr lang="en-US" sz="2400" dirty="0">
                <a:solidFill>
                  <a:schemeClr val="tx1"/>
                </a:solidFill>
                <a:latin typeface="Times New Roman" panose="02020603050405020304" pitchFamily="18" charset="0"/>
                <a:cs typeface="Times New Roman" panose="02020603050405020304" pitchFamily="18" charset="0"/>
              </a:rPr>
              <a:t> bone disease</a:t>
            </a:r>
            <a:r>
              <a:rPr lang="en-US" sz="2400" dirty="0" smtClean="0">
                <a:solidFill>
                  <a:schemeClr val="tx1"/>
                </a:solidFill>
                <a:latin typeface="Times New Roman" panose="02020603050405020304" pitchFamily="18" charset="0"/>
                <a:cs typeface="Times New Roman" panose="02020603050405020304" pitchFamily="18" charset="0"/>
              </a:rPr>
              <a:t>.</a:t>
            </a:r>
          </a:p>
          <a:p>
            <a:r>
              <a:rPr lang="en-US" sz="2400" dirty="0" smtClean="0">
                <a:solidFill>
                  <a:schemeClr val="tx1"/>
                </a:solidFill>
                <a:latin typeface="Times New Roman" panose="02020603050405020304" pitchFamily="18" charset="0"/>
                <a:cs typeface="Times New Roman" panose="02020603050405020304" pitchFamily="18" charset="0"/>
              </a:rPr>
              <a:t>There are six mutations </a:t>
            </a:r>
            <a:r>
              <a:rPr lang="en-US" sz="2400" dirty="0">
                <a:solidFill>
                  <a:schemeClr val="tx1"/>
                </a:solidFill>
                <a:latin typeface="Times New Roman" panose="02020603050405020304" pitchFamily="18" charset="0"/>
                <a:cs typeface="Times New Roman" panose="02020603050405020304" pitchFamily="18" charset="0"/>
              </a:rPr>
              <a:t>of </a:t>
            </a:r>
            <a:r>
              <a:rPr lang="en-US" sz="2400" dirty="0" smtClean="0">
                <a:solidFill>
                  <a:schemeClr val="tx1"/>
                </a:solidFill>
                <a:latin typeface="Times New Roman" panose="02020603050405020304" pitchFamily="18" charset="0"/>
                <a:cs typeface="Times New Roman" panose="02020603050405020304" pitchFamily="18" charset="0"/>
              </a:rPr>
              <a:t>CASR</a:t>
            </a:r>
            <a:r>
              <a:rPr lang="fr-FR" sz="2400" dirty="0" smtClean="0">
                <a:solidFill>
                  <a:schemeClr val="tx1"/>
                </a:solidFill>
                <a:latin typeface="Times New Roman" panose="02020603050405020304" pitchFamily="18" charset="0"/>
                <a:cs typeface="Times New Roman" panose="02020603050405020304" pitchFamily="18" charset="0"/>
              </a:rPr>
              <a:t> as </a:t>
            </a:r>
            <a:r>
              <a:rPr lang="fr-FR" sz="2400" i="1" dirty="0" smtClean="0">
                <a:solidFill>
                  <a:schemeClr val="tx1"/>
                </a:solidFill>
                <a:latin typeface="Times New Roman" panose="02020603050405020304" pitchFamily="18" charset="0"/>
                <a:cs typeface="Times New Roman" panose="02020603050405020304" pitchFamily="18" charset="0"/>
              </a:rPr>
              <a:t>de </a:t>
            </a:r>
            <a:r>
              <a:rPr lang="fr-FR" sz="2400" i="1" dirty="0">
                <a:solidFill>
                  <a:schemeClr val="tx1"/>
                </a:solidFill>
                <a:latin typeface="Times New Roman" panose="02020603050405020304" pitchFamily="18" charset="0"/>
                <a:cs typeface="Times New Roman" panose="02020603050405020304" pitchFamily="18" charset="0"/>
              </a:rPr>
              <a:t>novo </a:t>
            </a:r>
            <a:r>
              <a:rPr lang="fr-FR" sz="2400" dirty="0" err="1">
                <a:solidFill>
                  <a:schemeClr val="tx1"/>
                </a:solidFill>
                <a:latin typeface="Times New Roman" panose="02020603050405020304" pitchFamily="18" charset="0"/>
                <a:cs typeface="Times New Roman" panose="02020603050405020304" pitchFamily="18" charset="0"/>
              </a:rPr>
              <a:t>heterozygous</a:t>
            </a:r>
            <a:r>
              <a:rPr lang="fr-FR" sz="2400" dirty="0">
                <a:solidFill>
                  <a:schemeClr val="tx1"/>
                </a:solidFill>
                <a:latin typeface="Times New Roman" panose="02020603050405020304" pitchFamily="18" charset="0"/>
                <a:cs typeface="Times New Roman" panose="02020603050405020304" pitchFamily="18" charset="0"/>
              </a:rPr>
              <a:t> mutations</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a:solidFill>
                  <a:schemeClr val="tx1"/>
                </a:solidFill>
                <a:latin typeface="Times New Roman" panose="02020603050405020304" pitchFamily="18" charset="0"/>
                <a:cs typeface="Times New Roman" panose="02020603050405020304" pitchFamily="18" charset="0"/>
              </a:rPr>
              <a:t>have thus far been reported in </a:t>
            </a:r>
            <a:r>
              <a:rPr lang="en-US" sz="2400" dirty="0" smtClean="0">
                <a:solidFill>
                  <a:schemeClr val="tx1"/>
                </a:solidFill>
                <a:latin typeface="Times New Roman" panose="02020603050405020304" pitchFamily="18" charset="0"/>
                <a:cs typeface="Times New Roman" panose="02020603050405020304" pitchFamily="18" charset="0"/>
              </a:rPr>
              <a:t>NSHPT</a:t>
            </a:r>
          </a:p>
          <a:p>
            <a:r>
              <a:rPr lang="en-US" sz="2400" dirty="0" smtClean="0">
                <a:solidFill>
                  <a:schemeClr val="tx1"/>
                </a:solidFill>
                <a:latin typeface="Times New Roman" panose="02020603050405020304" pitchFamily="18" charset="0"/>
                <a:cs typeface="Times New Roman" panose="02020603050405020304" pitchFamily="18" charset="0"/>
              </a:rPr>
              <a:t>Most studies have reported apparent </a:t>
            </a:r>
            <a:r>
              <a:rPr lang="en-US" sz="2400" dirty="0">
                <a:solidFill>
                  <a:schemeClr val="tx1"/>
                </a:solidFill>
                <a:latin typeface="Times New Roman" panose="02020603050405020304" pitchFamily="18" charset="0"/>
                <a:cs typeface="Times New Roman" panose="02020603050405020304" pitchFamily="18" charset="0"/>
              </a:rPr>
              <a:t>hypercalcemia </a:t>
            </a:r>
            <a:r>
              <a:rPr lang="en-US" sz="2400" dirty="0" smtClean="0">
                <a:solidFill>
                  <a:schemeClr val="tx1"/>
                </a:solidFill>
                <a:latin typeface="Times New Roman" panose="02020603050405020304" pitchFamily="18" charset="0"/>
                <a:cs typeface="Times New Roman" panose="02020603050405020304" pitchFamily="18" charset="0"/>
              </a:rPr>
              <a:t>only </a:t>
            </a:r>
            <a:r>
              <a:rPr lang="en-US" sz="2400" dirty="0">
                <a:solidFill>
                  <a:schemeClr val="tx1"/>
                </a:solidFill>
                <a:latin typeface="Times New Roman" panose="02020603050405020304" pitchFamily="18" charset="0"/>
                <a:cs typeface="Times New Roman" panose="02020603050405020304" pitchFamily="18" charset="0"/>
              </a:rPr>
              <a:t>in homozygous carriers because of </a:t>
            </a:r>
            <a:r>
              <a:rPr lang="en-US" sz="2400" dirty="0" smtClean="0">
                <a:solidFill>
                  <a:schemeClr val="tx1"/>
                </a:solidFill>
                <a:latin typeface="Times New Roman" panose="02020603050405020304" pitchFamily="18" charset="0"/>
                <a:cs typeface="Times New Roman" panose="02020603050405020304" pitchFamily="18" charset="0"/>
              </a:rPr>
              <a:t>low potency </a:t>
            </a:r>
            <a:r>
              <a:rPr lang="en-US" sz="2400" dirty="0">
                <a:solidFill>
                  <a:schemeClr val="tx1"/>
                </a:solidFill>
                <a:latin typeface="Times New Roman" panose="02020603050405020304" pitchFamily="18" charset="0"/>
                <a:cs typeface="Times New Roman" panose="02020603050405020304" pitchFamily="18" charset="0"/>
              </a:rPr>
              <a:t>of the </a:t>
            </a:r>
            <a:r>
              <a:rPr lang="en-US" sz="2400" dirty="0" smtClean="0">
                <a:solidFill>
                  <a:schemeClr val="tx1"/>
                </a:solidFill>
                <a:latin typeface="Times New Roman" panose="02020603050405020304" pitchFamily="18" charset="0"/>
                <a:cs typeface="Times New Roman" panose="02020603050405020304" pitchFamily="18" charset="0"/>
              </a:rPr>
              <a:t>mutations</a:t>
            </a:r>
            <a:endParaRPr lang="en-US" sz="2400" dirty="0">
              <a:solidFill>
                <a:schemeClr val="tx1"/>
              </a:solidFill>
              <a:latin typeface="Times New Roman" panose="02020603050405020304" pitchFamily="18" charset="0"/>
              <a:cs typeface="Times New Roman" panose="02020603050405020304" pitchFamily="18" charset="0"/>
            </a:endParaRPr>
          </a:p>
          <a:p>
            <a:pPr marL="0" indent="0">
              <a:buNone/>
            </a:pPr>
            <a:r>
              <a:rPr lang="fr-FR" sz="2400" dirty="0">
                <a:solidFill>
                  <a:schemeClr val="tx1"/>
                </a:solidFill>
                <a:latin typeface="Times New Roman" panose="02020603050405020304" pitchFamily="18" charset="0"/>
                <a:cs typeface="Times New Roman" panose="02020603050405020304" pitchFamily="18" charset="0"/>
              </a:rPr>
              <a:t> </a:t>
            </a:r>
            <a:r>
              <a:rPr lang="fr-FR" sz="2400" dirty="0" smtClean="0">
                <a:solidFill>
                  <a:schemeClr val="tx1"/>
                </a:solidFill>
                <a:latin typeface="Times New Roman" panose="02020603050405020304" pitchFamily="18" charset="0"/>
                <a:cs typeface="Times New Roman" panose="02020603050405020304" pitchFamily="18" charset="0"/>
              </a:rPr>
              <a:t>                                                                                                     </a:t>
            </a:r>
            <a:r>
              <a:rPr lang="en-US" sz="1400" b="1" i="1" dirty="0" smtClean="0">
                <a:solidFill>
                  <a:schemeClr val="tx1"/>
                </a:solidFill>
                <a:latin typeface="Times New Roman" panose="02020603050405020304" pitchFamily="18" charset="0"/>
                <a:cs typeface="Times New Roman" panose="02020603050405020304" pitchFamily="18" charset="0"/>
              </a:rPr>
              <a:t> Endo </a:t>
            </a:r>
            <a:r>
              <a:rPr lang="en-US" sz="1400" b="1" i="1" dirty="0" err="1">
                <a:solidFill>
                  <a:schemeClr val="tx1"/>
                </a:solidFill>
                <a:latin typeface="Times New Roman" panose="02020603050405020304" pitchFamily="18" charset="0"/>
                <a:cs typeface="Times New Roman" panose="02020603050405020304" pitchFamily="18" charset="0"/>
              </a:rPr>
              <a:t>Diabet</a:t>
            </a:r>
            <a:r>
              <a:rPr lang="en-US" sz="1400" b="1" i="1" dirty="0">
                <a:solidFill>
                  <a:schemeClr val="tx1"/>
                </a:solidFill>
                <a:latin typeface="Times New Roman" panose="02020603050405020304" pitchFamily="18" charset="0"/>
                <a:cs typeface="Times New Roman" panose="02020603050405020304" pitchFamily="18" charset="0"/>
              </a:rPr>
              <a:t> &amp; Met </a:t>
            </a:r>
            <a:r>
              <a:rPr lang="en-US" sz="1400" b="1" i="1" dirty="0" smtClean="0">
                <a:solidFill>
                  <a:schemeClr val="tx1"/>
                </a:solidFill>
                <a:latin typeface="Times New Roman" panose="02020603050405020304" pitchFamily="18" charset="0"/>
                <a:cs typeface="Times New Roman" panose="02020603050405020304" pitchFamily="18" charset="0"/>
              </a:rPr>
              <a:t>2015</a:t>
            </a:r>
          </a:p>
          <a:p>
            <a:r>
              <a:rPr lang="en-US" sz="2400" dirty="0" smtClean="0">
                <a:solidFill>
                  <a:schemeClr val="tx1"/>
                </a:solidFill>
                <a:latin typeface="Times New Roman" panose="02020603050405020304" pitchFamily="18" charset="0"/>
                <a:cs typeface="Times New Roman" panose="02020603050405020304" pitchFamily="18" charset="0"/>
              </a:rPr>
              <a:t>The </a:t>
            </a:r>
            <a:r>
              <a:rPr lang="en-US" sz="2400" dirty="0">
                <a:solidFill>
                  <a:schemeClr val="tx1"/>
                </a:solidFill>
                <a:latin typeface="Times New Roman" panose="02020603050405020304" pitchFamily="18" charset="0"/>
                <a:cs typeface="Times New Roman" panose="02020603050405020304" pitchFamily="18" charset="0"/>
              </a:rPr>
              <a:t>frequency of </a:t>
            </a:r>
            <a:r>
              <a:rPr lang="en-US" sz="2400" dirty="0" smtClean="0">
                <a:solidFill>
                  <a:schemeClr val="tx1"/>
                </a:solidFill>
                <a:latin typeface="Times New Roman" panose="02020603050405020304" pitchFamily="18" charset="0"/>
                <a:cs typeface="Times New Roman" panose="02020603050405020304" pitchFamily="18" charset="0"/>
              </a:rPr>
              <a:t>de novo </a:t>
            </a:r>
            <a:r>
              <a:rPr lang="en-US" sz="2400" i="1" dirty="0">
                <a:solidFill>
                  <a:schemeClr val="tx1"/>
                </a:solidFill>
                <a:latin typeface="Times New Roman" panose="02020603050405020304" pitchFamily="18" charset="0"/>
                <a:cs typeface="Times New Roman" panose="02020603050405020304" pitchFamily="18" charset="0"/>
              </a:rPr>
              <a:t>CASR </a:t>
            </a:r>
            <a:r>
              <a:rPr lang="en-US" sz="2400" dirty="0">
                <a:solidFill>
                  <a:schemeClr val="tx1"/>
                </a:solidFill>
                <a:latin typeface="Times New Roman" panose="02020603050405020304" pitchFamily="18" charset="0"/>
                <a:cs typeface="Times New Roman" panose="02020603050405020304" pitchFamily="18" charset="0"/>
              </a:rPr>
              <a:t>mutations was estimated at 6.5%</a:t>
            </a:r>
            <a:endParaRPr lang="en-US" sz="2400" b="1" i="1" dirty="0">
              <a:solidFill>
                <a:schemeClr val="tx1"/>
              </a:solidFill>
              <a:latin typeface="Times New Roman" panose="02020603050405020304" pitchFamily="18" charset="0"/>
              <a:cs typeface="Times New Roman" panose="02020603050405020304" pitchFamily="18" charset="0"/>
            </a:endParaRPr>
          </a:p>
          <a:p>
            <a:pPr marL="0" indent="0">
              <a:buNone/>
            </a:pPr>
            <a:r>
              <a:rPr lang="en-US" sz="1400" b="1" i="1" dirty="0" smtClean="0">
                <a:solidFill>
                  <a:schemeClr val="tx1"/>
                </a:solidFill>
                <a:latin typeface="+mj-lt"/>
              </a:rPr>
              <a:t>                                                                                                                                                                                                                  J </a:t>
            </a:r>
            <a:r>
              <a:rPr lang="en-US" sz="1400" b="1" i="1" dirty="0" err="1">
                <a:solidFill>
                  <a:schemeClr val="tx1"/>
                </a:solidFill>
                <a:latin typeface="+mj-lt"/>
              </a:rPr>
              <a:t>Clin</a:t>
            </a:r>
            <a:r>
              <a:rPr lang="en-US" sz="1400" b="1" i="1" dirty="0">
                <a:solidFill>
                  <a:schemeClr val="tx1"/>
                </a:solidFill>
                <a:latin typeface="+mj-lt"/>
              </a:rPr>
              <a:t> </a:t>
            </a:r>
            <a:r>
              <a:rPr lang="en-US" sz="1400" b="1" i="1" dirty="0" err="1">
                <a:solidFill>
                  <a:schemeClr val="tx1"/>
                </a:solidFill>
                <a:latin typeface="+mj-lt"/>
              </a:rPr>
              <a:t>Endocrinol</a:t>
            </a:r>
            <a:r>
              <a:rPr lang="en-US" sz="1400" b="1" i="1" dirty="0">
                <a:solidFill>
                  <a:schemeClr val="tx1"/>
                </a:solidFill>
                <a:latin typeface="+mj-lt"/>
              </a:rPr>
              <a:t> </a:t>
            </a:r>
            <a:r>
              <a:rPr lang="en-US" sz="1400" b="1" i="1" dirty="0" smtClean="0">
                <a:solidFill>
                  <a:schemeClr val="tx1"/>
                </a:solidFill>
                <a:latin typeface="+mj-lt"/>
              </a:rPr>
              <a:t>Metab2016</a:t>
            </a:r>
            <a:endParaRPr lang="en-US" sz="1400" b="1" i="1" dirty="0">
              <a:solidFill>
                <a:schemeClr val="tx1"/>
              </a:solidFill>
              <a:latin typeface="+mj-lt"/>
              <a:cs typeface="Times New Roman" panose="02020603050405020304" pitchFamily="18" charset="0"/>
            </a:endParaRPr>
          </a:p>
        </p:txBody>
      </p:sp>
    </p:spTree>
    <p:extLst>
      <p:ext uri="{BB962C8B-B14F-4D97-AF65-F5344CB8AC3E}">
        <p14:creationId xmlns:p14="http://schemas.microsoft.com/office/powerpoint/2010/main" val="49295236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lvl="0" indent="0" defTabSz="685800">
              <a:spcBef>
                <a:spcPts val="750"/>
              </a:spcBef>
              <a:buNone/>
            </a:pPr>
            <a:r>
              <a:rPr lang="en-US" sz="3200" b="1" dirty="0" smtClean="0">
                <a:solidFill>
                  <a:schemeClr val="tx1"/>
                </a:solidFill>
                <a:latin typeface="Algerian" panose="04020705040A02060702" pitchFamily="82" charset="0"/>
              </a:rPr>
              <a:t>!</a:t>
            </a:r>
            <a:r>
              <a:rPr lang="en-US" sz="2200" dirty="0" smtClean="0">
                <a:solidFill>
                  <a:schemeClr val="tx1"/>
                </a:solidFill>
                <a:latin typeface="AdvPSA88A"/>
              </a:rPr>
              <a:t> </a:t>
            </a:r>
            <a:r>
              <a:rPr lang="en-US" sz="2400" dirty="0" smtClean="0">
                <a:solidFill>
                  <a:schemeClr val="tx1"/>
                </a:solidFill>
                <a:latin typeface="Times New Roman" panose="02020603050405020304" pitchFamily="18" charset="0"/>
                <a:cs typeface="Times New Roman" panose="02020603050405020304" pitchFamily="18" charset="0"/>
              </a:rPr>
              <a:t>Some reports have described </a:t>
            </a:r>
            <a:r>
              <a:rPr lang="en-US" sz="2400" dirty="0">
                <a:solidFill>
                  <a:schemeClr val="tx1"/>
                </a:solidFill>
                <a:latin typeface="Times New Roman" panose="02020603050405020304" pitchFamily="18" charset="0"/>
                <a:cs typeface="Times New Roman" panose="02020603050405020304" pitchFamily="18" charset="0"/>
              </a:rPr>
              <a:t>infants </a:t>
            </a:r>
            <a:r>
              <a:rPr lang="en-US" sz="2400" dirty="0" smtClean="0">
                <a:solidFill>
                  <a:schemeClr val="tx1"/>
                </a:solidFill>
                <a:latin typeface="Times New Roman" panose="02020603050405020304" pitchFamily="18" charset="0"/>
                <a:cs typeface="Times New Roman" panose="02020603050405020304" pitchFamily="18" charset="0"/>
              </a:rPr>
              <a:t>with manifestation of </a:t>
            </a:r>
            <a:r>
              <a:rPr lang="en-US" sz="2400" dirty="0">
                <a:solidFill>
                  <a:schemeClr val="tx1"/>
                </a:solidFill>
                <a:latin typeface="Times New Roman" panose="02020603050405020304" pitchFamily="18" charset="0"/>
                <a:cs typeface="Times New Roman" panose="02020603050405020304" pitchFamily="18" charset="0"/>
              </a:rPr>
              <a:t>NSHPT </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a:solidFill>
                  <a:schemeClr val="tx1"/>
                </a:solidFill>
                <a:latin typeface="Times New Roman" panose="02020603050405020304" pitchFamily="18" charset="0"/>
                <a:cs typeface="Times New Roman" panose="02020603050405020304" pitchFamily="18" charset="0"/>
              </a:rPr>
              <a:t>who possess only a single defective </a:t>
            </a:r>
            <a:r>
              <a:rPr lang="en-US" sz="2400" dirty="0" smtClean="0">
                <a:solidFill>
                  <a:schemeClr val="tx1"/>
                </a:solidFill>
                <a:latin typeface="Times New Roman" panose="02020603050405020304" pitchFamily="18" charset="0"/>
                <a:cs typeface="Times New Roman" panose="02020603050405020304" pitchFamily="18" charset="0"/>
              </a:rPr>
              <a:t>CASR</a:t>
            </a:r>
            <a:r>
              <a:rPr lang="fa-IR" sz="2400" dirty="0" smtClean="0">
                <a:solidFill>
                  <a:schemeClr val="tx1"/>
                </a:solidFill>
                <a:latin typeface="Times New Roman" panose="02020603050405020304" pitchFamily="18" charset="0"/>
                <a:cs typeface="Times New Roman" panose="02020603050405020304" pitchFamily="18" charset="0"/>
              </a:rPr>
              <a:t> </a:t>
            </a:r>
            <a:r>
              <a:rPr lang="en-US" sz="2400" dirty="0" smtClean="0">
                <a:solidFill>
                  <a:schemeClr val="tx1"/>
                </a:solidFill>
                <a:latin typeface="Times New Roman" panose="02020603050405020304" pitchFamily="18" charset="0"/>
                <a:cs typeface="Times New Roman" panose="02020603050405020304" pitchFamily="18" charset="0"/>
              </a:rPr>
              <a:t>allele</a:t>
            </a:r>
            <a:r>
              <a:rPr lang="en-US" sz="2400" dirty="0">
                <a:solidFill>
                  <a:schemeClr val="tx1"/>
                </a:solidFill>
                <a:latin typeface="Times New Roman" panose="02020603050405020304" pitchFamily="18" charset="0"/>
                <a:cs typeface="Times New Roman" panose="02020603050405020304" pitchFamily="18" charset="0"/>
              </a:rPr>
              <a:t>. In these cases the mutant CASR was inherited from </a:t>
            </a:r>
            <a:r>
              <a:rPr lang="en-US" sz="2400" dirty="0" smtClean="0">
                <a:solidFill>
                  <a:schemeClr val="tx1"/>
                </a:solidFill>
                <a:latin typeface="Times New Roman" panose="02020603050405020304" pitchFamily="18" charset="0"/>
                <a:cs typeface="Times New Roman" panose="02020603050405020304" pitchFamily="18" charset="0"/>
              </a:rPr>
              <a:t>an</a:t>
            </a:r>
            <a:r>
              <a:rPr lang="fa-IR" sz="2400" dirty="0" smtClean="0">
                <a:solidFill>
                  <a:schemeClr val="tx1"/>
                </a:solidFill>
                <a:latin typeface="Times New Roman" panose="02020603050405020304" pitchFamily="18" charset="0"/>
                <a:cs typeface="Times New Roman" panose="02020603050405020304" pitchFamily="18" charset="0"/>
              </a:rPr>
              <a:t> </a:t>
            </a:r>
            <a:r>
              <a:rPr lang="en-US" sz="2400" dirty="0" smtClean="0">
                <a:solidFill>
                  <a:schemeClr val="tx1"/>
                </a:solidFill>
                <a:latin typeface="Times New Roman" panose="02020603050405020304" pitchFamily="18" charset="0"/>
                <a:cs typeface="Times New Roman" panose="02020603050405020304" pitchFamily="18" charset="0"/>
              </a:rPr>
              <a:t>affected </a:t>
            </a:r>
            <a:r>
              <a:rPr lang="en-US" sz="2400" dirty="0">
                <a:solidFill>
                  <a:schemeClr val="tx1"/>
                </a:solidFill>
                <a:latin typeface="Times New Roman" panose="02020603050405020304" pitchFamily="18" charset="0"/>
                <a:cs typeface="Times New Roman" panose="02020603050405020304" pitchFamily="18" charset="0"/>
              </a:rPr>
              <a:t>father or arose as a de novo mutation. </a:t>
            </a:r>
            <a:r>
              <a:rPr lang="en-US" sz="2400" dirty="0" err="1" smtClean="0">
                <a:solidFill>
                  <a:schemeClr val="tx1"/>
                </a:solidFill>
                <a:latin typeface="Times New Roman" panose="02020603050405020304" pitchFamily="18" charset="0"/>
                <a:cs typeface="Times New Roman" panose="02020603050405020304" pitchFamily="18" charset="0"/>
              </a:rPr>
              <a:t>Presumably,exposure</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a:solidFill>
                  <a:schemeClr val="tx1"/>
                </a:solidFill>
                <a:latin typeface="Times New Roman" panose="02020603050405020304" pitchFamily="18" charset="0"/>
                <a:cs typeface="Times New Roman" panose="02020603050405020304" pitchFamily="18" charset="0"/>
              </a:rPr>
              <a:t>of the affected fetus to normal maternal </a:t>
            </a:r>
            <a:r>
              <a:rPr lang="en-US" sz="2400" dirty="0" smtClean="0">
                <a:solidFill>
                  <a:schemeClr val="tx1"/>
                </a:solidFill>
                <a:latin typeface="Times New Roman" panose="02020603050405020304" pitchFamily="18" charset="0"/>
                <a:cs typeface="Times New Roman" panose="02020603050405020304" pitchFamily="18" charset="0"/>
              </a:rPr>
              <a:t>calcium</a:t>
            </a:r>
            <a:r>
              <a:rPr lang="fa-IR" sz="2400" dirty="0" smtClean="0">
                <a:solidFill>
                  <a:schemeClr val="tx1"/>
                </a:solidFill>
                <a:latin typeface="Times New Roman" panose="02020603050405020304" pitchFamily="18" charset="0"/>
                <a:cs typeface="Times New Roman" panose="02020603050405020304" pitchFamily="18" charset="0"/>
              </a:rPr>
              <a:t> </a:t>
            </a:r>
            <a:r>
              <a:rPr lang="en-US" sz="2400" dirty="0" smtClean="0">
                <a:solidFill>
                  <a:schemeClr val="tx1"/>
                </a:solidFill>
                <a:latin typeface="Times New Roman" panose="02020603050405020304" pitchFamily="18" charset="0"/>
                <a:cs typeface="Times New Roman" panose="02020603050405020304" pitchFamily="18" charset="0"/>
              </a:rPr>
              <a:t>concentrations </a:t>
            </a:r>
            <a:r>
              <a:rPr lang="en-US" sz="2400" dirty="0">
                <a:solidFill>
                  <a:schemeClr val="tx1"/>
                </a:solidFill>
                <a:latin typeface="Times New Roman" panose="02020603050405020304" pitchFamily="18" charset="0"/>
                <a:cs typeface="Times New Roman" panose="02020603050405020304" pitchFamily="18" charset="0"/>
              </a:rPr>
              <a:t>intensifies development of </a:t>
            </a:r>
            <a:r>
              <a:rPr lang="en-US" sz="2400" dirty="0" smtClean="0">
                <a:solidFill>
                  <a:schemeClr val="tx1"/>
                </a:solidFill>
                <a:latin typeface="Times New Roman" panose="02020603050405020304" pitchFamily="18" charset="0"/>
                <a:cs typeface="Times New Roman" panose="02020603050405020304" pitchFamily="18" charset="0"/>
              </a:rPr>
              <a:t>hyperparathyroidism</a:t>
            </a:r>
            <a:r>
              <a:rPr lang="fa-IR" sz="2400" dirty="0" smtClean="0">
                <a:solidFill>
                  <a:schemeClr val="tx1"/>
                </a:solidFill>
                <a:latin typeface="Times New Roman" panose="02020603050405020304" pitchFamily="18" charset="0"/>
                <a:cs typeface="Times New Roman" panose="02020603050405020304" pitchFamily="18" charset="0"/>
              </a:rPr>
              <a:t> </a:t>
            </a:r>
            <a:r>
              <a:rPr lang="en-US" sz="2400" dirty="0" smtClean="0">
                <a:solidFill>
                  <a:schemeClr val="tx1"/>
                </a:solidFill>
                <a:latin typeface="Times New Roman" panose="02020603050405020304" pitchFamily="18" charset="0"/>
                <a:cs typeface="Times New Roman" panose="02020603050405020304" pitchFamily="18" charset="0"/>
              </a:rPr>
              <a:t>in </a:t>
            </a:r>
            <a:r>
              <a:rPr lang="en-US" sz="2400" dirty="0">
                <a:solidFill>
                  <a:schemeClr val="tx1"/>
                </a:solidFill>
                <a:latin typeface="Times New Roman" panose="02020603050405020304" pitchFamily="18" charset="0"/>
                <a:cs typeface="Times New Roman" panose="02020603050405020304" pitchFamily="18" charset="0"/>
              </a:rPr>
              <a:t>utero and leads to severe hypercalcemia </a:t>
            </a:r>
            <a:r>
              <a:rPr lang="en-US" sz="2400" dirty="0" smtClean="0">
                <a:solidFill>
                  <a:schemeClr val="tx1"/>
                </a:solidFill>
                <a:latin typeface="Times New Roman" panose="02020603050405020304" pitchFamily="18" charset="0"/>
                <a:cs typeface="Times New Roman" panose="02020603050405020304" pitchFamily="18" charset="0"/>
              </a:rPr>
              <a:t>after</a:t>
            </a:r>
            <a:r>
              <a:rPr lang="fa-IR" sz="2400" dirty="0" smtClean="0">
                <a:solidFill>
                  <a:schemeClr val="tx1"/>
                </a:solidFill>
                <a:latin typeface="Times New Roman" panose="02020603050405020304" pitchFamily="18" charset="0"/>
                <a:cs typeface="Times New Roman" panose="02020603050405020304" pitchFamily="18" charset="0"/>
              </a:rPr>
              <a:t> </a:t>
            </a:r>
            <a:r>
              <a:rPr lang="en-US" sz="2400" dirty="0" smtClean="0">
                <a:solidFill>
                  <a:schemeClr val="tx1"/>
                </a:solidFill>
                <a:latin typeface="Times New Roman" panose="02020603050405020304" pitchFamily="18" charset="0"/>
                <a:cs typeface="Times New Roman" panose="02020603050405020304" pitchFamily="18" charset="0"/>
              </a:rPr>
              <a:t>birth</a:t>
            </a:r>
            <a:endParaRPr lang="en-US" sz="2400" dirty="0">
              <a:solidFill>
                <a:schemeClr val="tx1"/>
              </a:solidFill>
              <a:latin typeface="Times New Roman" panose="02020603050405020304" pitchFamily="18" charset="0"/>
              <a:cs typeface="Times New Roman" panose="02020603050405020304" pitchFamily="18" charset="0"/>
            </a:endParaRPr>
          </a:p>
          <a:p>
            <a:pPr marL="0" indent="0">
              <a:buNone/>
            </a:pPr>
            <a:endParaRPr lang="en-US" sz="24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5136429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7300" y="372242"/>
            <a:ext cx="10515600" cy="1325563"/>
          </a:xfrm>
        </p:spPr>
        <p:txBody>
          <a:bodyPr>
            <a:noAutofit/>
          </a:bodyPr>
          <a:lstStyle/>
          <a:p>
            <a:pPr marL="228600" lvl="0" indent="-228600">
              <a:spcBef>
                <a:spcPts val="1000"/>
              </a:spcBef>
            </a:pPr>
            <a:r>
              <a:rPr lang="en-US" sz="3200" dirty="0" smtClean="0">
                <a:solidFill>
                  <a:srgbClr val="FCB11C">
                    <a:lumMod val="60000"/>
                    <a:lumOff val="40000"/>
                  </a:srgbClr>
                </a:solidFill>
                <a:latin typeface="Times New Roman" panose="02020603050405020304" pitchFamily="18" charset="0"/>
                <a:ea typeface="+mn-ea"/>
                <a:cs typeface="Times New Roman" panose="02020603050405020304" pitchFamily="18" charset="0"/>
              </a:rPr>
              <a:t/>
            </a:r>
            <a:br>
              <a:rPr lang="en-US" sz="3200" dirty="0" smtClean="0">
                <a:solidFill>
                  <a:srgbClr val="FCB11C">
                    <a:lumMod val="60000"/>
                    <a:lumOff val="40000"/>
                  </a:srgbClr>
                </a:solidFill>
                <a:latin typeface="Times New Roman" panose="02020603050405020304" pitchFamily="18" charset="0"/>
                <a:ea typeface="+mn-ea"/>
                <a:cs typeface="Times New Roman" panose="02020603050405020304" pitchFamily="18" charset="0"/>
              </a:rPr>
            </a:br>
            <a:r>
              <a:rPr lang="en-US" sz="3200" dirty="0" smtClean="0">
                <a:solidFill>
                  <a:srgbClr val="FCB11C">
                    <a:lumMod val="60000"/>
                    <a:lumOff val="40000"/>
                  </a:srgbClr>
                </a:solidFill>
                <a:latin typeface="Times New Roman" panose="02020603050405020304" pitchFamily="18" charset="0"/>
                <a:ea typeface="+mn-ea"/>
                <a:cs typeface="Times New Roman" panose="02020603050405020304" pitchFamily="18" charset="0"/>
              </a:rPr>
              <a:t>Multiple </a:t>
            </a:r>
            <a:r>
              <a:rPr lang="en-US" sz="3200" dirty="0">
                <a:solidFill>
                  <a:srgbClr val="FCB11C">
                    <a:lumMod val="60000"/>
                    <a:lumOff val="40000"/>
                  </a:srgbClr>
                </a:solidFill>
                <a:latin typeface="Times New Roman" panose="02020603050405020304" pitchFamily="18" charset="0"/>
                <a:ea typeface="+mn-ea"/>
                <a:cs typeface="Times New Roman" panose="02020603050405020304" pitchFamily="18" charset="0"/>
              </a:rPr>
              <a:t>Endocrine Neoplasia Type 1 (MEN 1)</a:t>
            </a:r>
            <a:br>
              <a:rPr lang="en-US" sz="3200" dirty="0">
                <a:solidFill>
                  <a:srgbClr val="FCB11C">
                    <a:lumMod val="60000"/>
                    <a:lumOff val="40000"/>
                  </a:srgbClr>
                </a:solidFill>
                <a:latin typeface="Times New Roman" panose="02020603050405020304" pitchFamily="18" charset="0"/>
                <a:ea typeface="+mn-ea"/>
                <a:cs typeface="Times New Roman" panose="02020603050405020304" pitchFamily="18" charset="0"/>
              </a:rPr>
            </a:br>
            <a:endParaRPr lang="en-US" sz="6600" dirty="0"/>
          </a:p>
        </p:txBody>
      </p:sp>
      <p:sp>
        <p:nvSpPr>
          <p:cNvPr id="3" name="Content Placeholder 2"/>
          <p:cNvSpPr>
            <a:spLocks noGrp="1"/>
          </p:cNvSpPr>
          <p:nvPr>
            <p:ph idx="1"/>
          </p:nvPr>
        </p:nvSpPr>
        <p:spPr>
          <a:xfrm>
            <a:off x="697300" y="1425678"/>
            <a:ext cx="10233800" cy="4711956"/>
          </a:xfrm>
        </p:spPr>
        <p:txBody>
          <a:bodyPr>
            <a:normAutofit/>
          </a:bodyPr>
          <a:lstStyle/>
          <a:p>
            <a:pPr>
              <a:buFont typeface="Wingdings" panose="05000000000000000000" pitchFamily="2" charset="2"/>
              <a:buChar char="Ø"/>
            </a:pPr>
            <a:r>
              <a:rPr lang="en-US" sz="2400" dirty="0" smtClean="0">
                <a:solidFill>
                  <a:schemeClr val="tx1"/>
                </a:solidFill>
                <a:latin typeface="Times New Roman" panose="02020603050405020304" pitchFamily="18" charset="0"/>
                <a:cs typeface="Times New Roman" panose="02020603050405020304" pitchFamily="18" charset="0"/>
              </a:rPr>
              <a:t>MEN1 </a:t>
            </a:r>
            <a:r>
              <a:rPr lang="en-US" sz="2400" dirty="0">
                <a:solidFill>
                  <a:schemeClr val="tx1"/>
                </a:solidFill>
                <a:latin typeface="Times New Roman" panose="02020603050405020304" pitchFamily="18" charset="0"/>
                <a:cs typeface="Times New Roman" panose="02020603050405020304" pitchFamily="18" charset="0"/>
              </a:rPr>
              <a:t>is inherited as an autosomal dominant </a:t>
            </a:r>
            <a:r>
              <a:rPr lang="en-US" sz="2400" dirty="0" smtClean="0">
                <a:solidFill>
                  <a:schemeClr val="tx1"/>
                </a:solidFill>
                <a:latin typeface="Times New Roman" panose="02020603050405020304" pitchFamily="18" charset="0"/>
                <a:cs typeface="Times New Roman" panose="02020603050405020304" pitchFamily="18" charset="0"/>
              </a:rPr>
              <a:t>disorder with </a:t>
            </a:r>
            <a:r>
              <a:rPr lang="en-US" sz="2400" dirty="0">
                <a:solidFill>
                  <a:schemeClr val="tx1"/>
                </a:solidFill>
                <a:latin typeface="Times New Roman" panose="02020603050405020304" pitchFamily="18" charset="0"/>
                <a:cs typeface="Times New Roman" panose="02020603050405020304" pitchFamily="18" charset="0"/>
              </a:rPr>
              <a:t>a high degree of </a:t>
            </a:r>
            <a:r>
              <a:rPr lang="en-US" sz="2400" dirty="0" smtClean="0">
                <a:solidFill>
                  <a:schemeClr val="tx1"/>
                </a:solidFill>
                <a:latin typeface="Times New Roman" panose="02020603050405020304" pitchFamily="18" charset="0"/>
                <a:cs typeface="Times New Roman" panose="02020603050405020304" pitchFamily="18" charset="0"/>
              </a:rPr>
              <a:t>penetrance</a:t>
            </a:r>
            <a:r>
              <a:rPr lang="en-US" sz="2400" dirty="0" smtClean="0">
                <a:latin typeface="Sabon-Roman"/>
              </a:rPr>
              <a:t> </a:t>
            </a:r>
            <a:r>
              <a:rPr lang="en-US" sz="2400" dirty="0" smtClean="0">
                <a:solidFill>
                  <a:schemeClr val="tx1"/>
                </a:solidFill>
                <a:latin typeface="Times New Roman" panose="02020603050405020304" pitchFamily="18" charset="0"/>
                <a:cs typeface="Times New Roman" panose="02020603050405020304" pitchFamily="18" charset="0"/>
              </a:rPr>
              <a:t>(&gt;50%penetrant </a:t>
            </a:r>
            <a:r>
              <a:rPr lang="en-US" sz="2400" dirty="0">
                <a:solidFill>
                  <a:schemeClr val="tx1"/>
                </a:solidFill>
                <a:latin typeface="Times New Roman" panose="02020603050405020304" pitchFamily="18" charset="0"/>
                <a:cs typeface="Times New Roman" panose="02020603050405020304" pitchFamily="18" charset="0"/>
              </a:rPr>
              <a:t>by 20 </a:t>
            </a:r>
            <a:r>
              <a:rPr lang="en-US" sz="2400" dirty="0" err="1">
                <a:solidFill>
                  <a:schemeClr val="tx1"/>
                </a:solidFill>
                <a:latin typeface="Times New Roman" panose="02020603050405020304" pitchFamily="18" charset="0"/>
                <a:cs typeface="Times New Roman" panose="02020603050405020304" pitchFamily="18" charset="0"/>
              </a:rPr>
              <a:t>yr</a:t>
            </a:r>
            <a:r>
              <a:rPr lang="en-US" sz="2400" dirty="0">
                <a:solidFill>
                  <a:schemeClr val="tx1"/>
                </a:solidFill>
                <a:latin typeface="Times New Roman" panose="02020603050405020304" pitchFamily="18" charset="0"/>
                <a:cs typeface="Times New Roman" panose="02020603050405020304" pitchFamily="18" charset="0"/>
              </a:rPr>
              <a:t> of </a:t>
            </a:r>
            <a:r>
              <a:rPr lang="en-US" sz="2400" dirty="0" smtClean="0">
                <a:solidFill>
                  <a:schemeClr val="tx1"/>
                </a:solidFill>
                <a:latin typeface="Times New Roman" panose="02020603050405020304" pitchFamily="18" charset="0"/>
                <a:cs typeface="Times New Roman" panose="02020603050405020304" pitchFamily="18" charset="0"/>
              </a:rPr>
              <a:t>age &amp; &gt;95%by </a:t>
            </a:r>
            <a:r>
              <a:rPr lang="en-US" sz="2400" dirty="0">
                <a:solidFill>
                  <a:schemeClr val="tx1"/>
                </a:solidFill>
                <a:latin typeface="Times New Roman" panose="02020603050405020304" pitchFamily="18" charset="0"/>
                <a:cs typeface="Times New Roman" panose="02020603050405020304" pitchFamily="18" charset="0"/>
              </a:rPr>
              <a:t>40 </a:t>
            </a:r>
            <a:r>
              <a:rPr lang="en-US" sz="2400" dirty="0" err="1" smtClean="0">
                <a:solidFill>
                  <a:schemeClr val="tx1"/>
                </a:solidFill>
                <a:latin typeface="Times New Roman" panose="02020603050405020304" pitchFamily="18" charset="0"/>
                <a:cs typeface="Times New Roman" panose="02020603050405020304" pitchFamily="18" charset="0"/>
              </a:rPr>
              <a:t>yr</a:t>
            </a:r>
            <a:r>
              <a:rPr lang="en-US" sz="2400" dirty="0" smtClean="0">
                <a:solidFill>
                  <a:schemeClr val="tx1"/>
                </a:solidFill>
                <a:latin typeface="Times New Roman" panose="02020603050405020304" pitchFamily="18" charset="0"/>
                <a:cs typeface="Times New Roman" panose="02020603050405020304" pitchFamily="18" charset="0"/>
              </a:rPr>
              <a:t>)</a:t>
            </a:r>
          </a:p>
          <a:p>
            <a:pPr>
              <a:buFont typeface="Wingdings" panose="05000000000000000000" pitchFamily="2" charset="2"/>
              <a:buChar char="Ø"/>
            </a:pPr>
            <a:r>
              <a:rPr lang="en-US" sz="2400" dirty="0" smtClean="0">
                <a:solidFill>
                  <a:schemeClr val="tx1"/>
                </a:solidFill>
                <a:latin typeface="Times New Roman" panose="02020603050405020304" pitchFamily="18" charset="0"/>
                <a:cs typeface="Times New Roman" panose="02020603050405020304" pitchFamily="18" charset="0"/>
              </a:rPr>
              <a:t>The </a:t>
            </a:r>
            <a:r>
              <a:rPr lang="en-US" sz="2400" dirty="0">
                <a:solidFill>
                  <a:schemeClr val="tx1"/>
                </a:solidFill>
                <a:latin typeface="Times New Roman" panose="02020603050405020304" pitchFamily="18" charset="0"/>
                <a:cs typeface="Times New Roman" panose="02020603050405020304" pitchFamily="18" charset="0"/>
              </a:rPr>
              <a:t>incidence of MEN1 has been estimated from </a:t>
            </a:r>
            <a:r>
              <a:rPr lang="en-US" sz="2400" dirty="0" smtClean="0">
                <a:solidFill>
                  <a:schemeClr val="tx1"/>
                </a:solidFill>
                <a:latin typeface="Times New Roman" panose="02020603050405020304" pitchFamily="18" charset="0"/>
                <a:cs typeface="Times New Roman" panose="02020603050405020304" pitchFamily="18" charset="0"/>
              </a:rPr>
              <a:t>random postmortem </a:t>
            </a:r>
            <a:r>
              <a:rPr lang="en-US" sz="2400" dirty="0">
                <a:solidFill>
                  <a:schemeClr val="tx1"/>
                </a:solidFill>
                <a:latin typeface="Times New Roman" panose="02020603050405020304" pitchFamily="18" charset="0"/>
                <a:cs typeface="Times New Roman" panose="02020603050405020304" pitchFamily="18" charset="0"/>
              </a:rPr>
              <a:t>studies </a:t>
            </a:r>
            <a:r>
              <a:rPr lang="en-US" sz="2400" dirty="0" smtClean="0">
                <a:solidFill>
                  <a:schemeClr val="tx1"/>
                </a:solidFill>
                <a:latin typeface="Times New Roman" panose="02020603050405020304" pitchFamily="18" charset="0"/>
                <a:cs typeface="Times New Roman" panose="02020603050405020304" pitchFamily="18" charset="0"/>
              </a:rPr>
              <a:t>to be </a:t>
            </a:r>
            <a:r>
              <a:rPr lang="en-US" sz="2400" dirty="0">
                <a:solidFill>
                  <a:schemeClr val="tx1"/>
                </a:solidFill>
                <a:latin typeface="Times New Roman" panose="02020603050405020304" pitchFamily="18" charset="0"/>
                <a:cs typeface="Times New Roman" panose="02020603050405020304" pitchFamily="18" charset="0"/>
              </a:rPr>
              <a:t>0.25%, and to be </a:t>
            </a:r>
            <a:r>
              <a:rPr lang="en-US" sz="2400" dirty="0" smtClean="0">
                <a:solidFill>
                  <a:schemeClr val="tx1"/>
                </a:solidFill>
                <a:latin typeface="Times New Roman" panose="02020603050405020304" pitchFamily="18" charset="0"/>
                <a:cs typeface="Times New Roman" panose="02020603050405020304" pitchFamily="18" charset="0"/>
              </a:rPr>
              <a:t>1–18% in </a:t>
            </a:r>
            <a:r>
              <a:rPr lang="en-US" sz="2400" dirty="0">
                <a:solidFill>
                  <a:schemeClr val="tx1"/>
                </a:solidFill>
                <a:latin typeface="Times New Roman" panose="02020603050405020304" pitchFamily="18" charset="0"/>
                <a:cs typeface="Times New Roman" panose="02020603050405020304" pitchFamily="18" charset="0"/>
              </a:rPr>
              <a:t>patients with primary hyperparathyroidism, </a:t>
            </a:r>
            <a:r>
              <a:rPr lang="en-US" sz="2400" dirty="0" smtClean="0">
                <a:solidFill>
                  <a:schemeClr val="tx1"/>
                </a:solidFill>
                <a:latin typeface="Times New Roman" panose="02020603050405020304" pitchFamily="18" charset="0"/>
                <a:cs typeface="Times New Roman" panose="02020603050405020304" pitchFamily="18" charset="0"/>
              </a:rPr>
              <a:t>16–38% in </a:t>
            </a:r>
            <a:r>
              <a:rPr lang="en-US" sz="2400" dirty="0">
                <a:solidFill>
                  <a:schemeClr val="tx1"/>
                </a:solidFill>
                <a:latin typeface="Times New Roman" panose="02020603050405020304" pitchFamily="18" charset="0"/>
                <a:cs typeface="Times New Roman" panose="02020603050405020304" pitchFamily="18" charset="0"/>
              </a:rPr>
              <a:t>patients with </a:t>
            </a:r>
            <a:r>
              <a:rPr lang="en-US" sz="2400" dirty="0" err="1">
                <a:solidFill>
                  <a:schemeClr val="tx1"/>
                </a:solidFill>
                <a:latin typeface="Times New Roman" panose="02020603050405020304" pitchFamily="18" charset="0"/>
                <a:cs typeface="Times New Roman" panose="02020603050405020304" pitchFamily="18" charset="0"/>
              </a:rPr>
              <a:t>gastrinomas</a:t>
            </a:r>
            <a:r>
              <a:rPr lang="en-US" sz="2400" dirty="0">
                <a:solidFill>
                  <a:schemeClr val="tx1"/>
                </a:solidFill>
                <a:latin typeface="Times New Roman" panose="02020603050405020304" pitchFamily="18" charset="0"/>
                <a:cs typeface="Times New Roman" panose="02020603050405020304" pitchFamily="18" charset="0"/>
              </a:rPr>
              <a:t>, and less than 3% in </a:t>
            </a:r>
            <a:r>
              <a:rPr lang="en-US" sz="2400" dirty="0" smtClean="0">
                <a:solidFill>
                  <a:schemeClr val="tx1"/>
                </a:solidFill>
                <a:latin typeface="Times New Roman" panose="02020603050405020304" pitchFamily="18" charset="0"/>
                <a:cs typeface="Times New Roman" panose="02020603050405020304" pitchFamily="18" charset="0"/>
              </a:rPr>
              <a:t>patients with </a:t>
            </a:r>
            <a:r>
              <a:rPr lang="en-US" sz="2400" dirty="0">
                <a:solidFill>
                  <a:schemeClr val="tx1"/>
                </a:solidFill>
                <a:latin typeface="Times New Roman" panose="02020603050405020304" pitchFamily="18" charset="0"/>
                <a:cs typeface="Times New Roman" panose="02020603050405020304" pitchFamily="18" charset="0"/>
              </a:rPr>
              <a:t>pituitary </a:t>
            </a:r>
            <a:r>
              <a:rPr lang="en-US" sz="2400" dirty="0" smtClean="0">
                <a:solidFill>
                  <a:schemeClr val="tx1"/>
                </a:solidFill>
                <a:latin typeface="Times New Roman" panose="02020603050405020304" pitchFamily="18" charset="0"/>
                <a:cs typeface="Times New Roman" panose="02020603050405020304" pitchFamily="18" charset="0"/>
              </a:rPr>
              <a:t>tumors</a:t>
            </a:r>
          </a:p>
          <a:p>
            <a:pPr lvl="0">
              <a:buFont typeface="Wingdings" panose="05000000000000000000" pitchFamily="2" charset="2"/>
              <a:buChar char="Ø"/>
            </a:pPr>
            <a:r>
              <a:rPr lang="en-US" sz="2400" dirty="0">
                <a:solidFill>
                  <a:prstClr val="white"/>
                </a:solidFill>
                <a:latin typeface="Times New Roman" panose="02020603050405020304" pitchFamily="18" charset="0"/>
                <a:cs typeface="Times New Roman" panose="02020603050405020304" pitchFamily="18" charset="0"/>
              </a:rPr>
              <a:t>Parathyroid tumors occur in 95% of MEN 1 patients, and the resulting hypercalcemia is the first manifestation of MEN 1 in about 90% of patients.</a:t>
            </a:r>
          </a:p>
          <a:p>
            <a:pPr marL="0" lvl="0" indent="0">
              <a:buNone/>
            </a:pPr>
            <a:endParaRPr lang="en-US" sz="2400" dirty="0">
              <a:solidFill>
                <a:prstClr val="white"/>
              </a:solidFill>
              <a:latin typeface="Times New Roman" panose="02020603050405020304" pitchFamily="18" charset="0"/>
              <a:cs typeface="Times New Roman" panose="02020603050405020304" pitchFamily="18" charset="0"/>
            </a:endParaRPr>
          </a:p>
          <a:p>
            <a:pPr marL="0" indent="0">
              <a:buNone/>
            </a:pPr>
            <a:endParaRPr lang="en-US" sz="2400" dirty="0">
              <a:solidFill>
                <a:schemeClr val="tx1"/>
              </a:soli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2339858" y="4523530"/>
            <a:ext cx="7230483" cy="2176461"/>
          </a:xfrm>
          <a:prstGeom prst="rect">
            <a:avLst/>
          </a:prstGeom>
        </p:spPr>
      </p:pic>
    </p:spTree>
    <p:extLst>
      <p:ext uri="{BB962C8B-B14F-4D97-AF65-F5344CB8AC3E}">
        <p14:creationId xmlns:p14="http://schemas.microsoft.com/office/powerpoint/2010/main" val="8414859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04914"/>
          </a:xfrm>
        </p:spPr>
        <p:txBody>
          <a:bodyPr>
            <a:normAutofit/>
          </a:bodyPr>
          <a:lstStyle/>
          <a:p>
            <a:r>
              <a:rPr lang="en-US" sz="3600" dirty="0" smtClean="0">
                <a:solidFill>
                  <a:schemeClr val="accent6">
                    <a:lumMod val="40000"/>
                    <a:lumOff val="60000"/>
                  </a:schemeClr>
                </a:solidFill>
              </a:rPr>
              <a:t>…</a:t>
            </a:r>
            <a:endParaRPr lang="en-US" sz="3600" dirty="0">
              <a:solidFill>
                <a:schemeClr val="accent6">
                  <a:lumMod val="40000"/>
                  <a:lumOff val="60000"/>
                </a:schemeClr>
              </a:solidFill>
            </a:endParaRPr>
          </a:p>
        </p:txBody>
      </p:sp>
      <p:sp>
        <p:nvSpPr>
          <p:cNvPr id="3" name="Content Placeholder 2"/>
          <p:cNvSpPr>
            <a:spLocks noGrp="1"/>
          </p:cNvSpPr>
          <p:nvPr>
            <p:ph idx="1"/>
          </p:nvPr>
        </p:nvSpPr>
        <p:spPr>
          <a:xfrm>
            <a:off x="838200" y="1032387"/>
            <a:ext cx="10233800" cy="5299587"/>
          </a:xfrm>
        </p:spPr>
        <p:txBody>
          <a:bodyPr>
            <a:noAutofit/>
          </a:bodyPr>
          <a:lstStyle/>
          <a:p>
            <a:pPr>
              <a:buFont typeface="Wingdings" panose="05000000000000000000" pitchFamily="2" charset="2"/>
              <a:buChar char="Ø"/>
            </a:pPr>
            <a:r>
              <a:rPr lang="en-US" sz="2400" dirty="0">
                <a:solidFill>
                  <a:schemeClr val="tx1"/>
                </a:solidFill>
                <a:latin typeface="Times New Roman" panose="02020603050405020304" pitchFamily="18" charset="0"/>
                <a:cs typeface="Times New Roman" panose="02020603050405020304" pitchFamily="18" charset="0"/>
              </a:rPr>
              <a:t>A</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nonfamilial</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smtClean="0">
                <a:solidFill>
                  <a:schemeClr val="tx1"/>
                </a:solidFill>
                <a:latin typeface="Times New Roman" panose="02020603050405020304" pitchFamily="18" charset="0"/>
                <a:cs typeface="Times New Roman" panose="02020603050405020304" pitchFamily="18" charset="0"/>
              </a:rPr>
              <a:t>form </a:t>
            </a:r>
            <a:r>
              <a:rPr lang="en-US" sz="2400" dirty="0">
                <a:solidFill>
                  <a:schemeClr val="tx1"/>
                </a:solidFill>
                <a:latin typeface="Times New Roman" panose="02020603050405020304" pitchFamily="18" charset="0"/>
                <a:cs typeface="Times New Roman" panose="02020603050405020304" pitchFamily="18" charset="0"/>
              </a:rPr>
              <a:t>may have </a:t>
            </a:r>
            <a:r>
              <a:rPr lang="en-US" sz="2400" dirty="0" smtClean="0">
                <a:solidFill>
                  <a:schemeClr val="tx1"/>
                </a:solidFill>
                <a:latin typeface="Times New Roman" panose="02020603050405020304" pitchFamily="18" charset="0"/>
                <a:cs typeface="Times New Roman" panose="02020603050405020304" pitchFamily="18" charset="0"/>
              </a:rPr>
              <a:t>developed in </a:t>
            </a:r>
            <a:r>
              <a:rPr lang="en-US" sz="2400" dirty="0">
                <a:solidFill>
                  <a:schemeClr val="tx1"/>
                </a:solidFill>
                <a:latin typeface="Times New Roman" panose="02020603050405020304" pitchFamily="18" charset="0"/>
                <a:cs typeface="Times New Roman" panose="02020603050405020304" pitchFamily="18" charset="0"/>
              </a:rPr>
              <a:t>8 to 14% of patients with </a:t>
            </a:r>
            <a:r>
              <a:rPr lang="en-US" sz="2400" dirty="0" smtClean="0">
                <a:solidFill>
                  <a:schemeClr val="tx1"/>
                </a:solidFill>
                <a:latin typeface="Times New Roman" panose="02020603050405020304" pitchFamily="18" charset="0"/>
                <a:cs typeface="Times New Roman" panose="02020603050405020304" pitchFamily="18" charset="0"/>
              </a:rPr>
              <a:t>MEN1</a:t>
            </a:r>
          </a:p>
          <a:p>
            <a:pPr marL="0" indent="0">
              <a:buNone/>
            </a:pPr>
            <a:r>
              <a:rPr lang="en-US" sz="2400" dirty="0" smtClean="0">
                <a:solidFill>
                  <a:schemeClr val="tx1"/>
                </a:solidFill>
                <a:latin typeface="Times New Roman" panose="02020603050405020304" pitchFamily="18" charset="0"/>
                <a:cs typeface="Times New Roman" panose="02020603050405020304" pitchFamily="18" charset="0"/>
              </a:rPr>
              <a:t> (The </a:t>
            </a:r>
            <a:r>
              <a:rPr lang="en-US" sz="2400" dirty="0">
                <a:solidFill>
                  <a:schemeClr val="tx1"/>
                </a:solidFill>
                <a:latin typeface="Times New Roman" panose="02020603050405020304" pitchFamily="18" charset="0"/>
                <a:cs typeface="Times New Roman" panose="02020603050405020304" pitchFamily="18" charset="0"/>
              </a:rPr>
              <a:t>occurrence of </a:t>
            </a:r>
            <a:r>
              <a:rPr lang="en-US" sz="2400" i="1" dirty="0" smtClean="0">
                <a:solidFill>
                  <a:schemeClr val="tx1"/>
                </a:solidFill>
                <a:latin typeface="Times New Roman" panose="02020603050405020304" pitchFamily="18" charset="0"/>
                <a:cs typeface="Times New Roman" panose="02020603050405020304" pitchFamily="18" charset="0"/>
              </a:rPr>
              <a:t>de novo </a:t>
            </a:r>
            <a:r>
              <a:rPr lang="en-US" sz="2400" dirty="0">
                <a:solidFill>
                  <a:schemeClr val="tx1"/>
                </a:solidFill>
                <a:latin typeface="Times New Roman" panose="02020603050405020304" pitchFamily="18" charset="0"/>
                <a:cs typeface="Times New Roman" panose="02020603050405020304" pitchFamily="18" charset="0"/>
              </a:rPr>
              <a:t>mutations of </a:t>
            </a:r>
            <a:r>
              <a:rPr lang="en-US" sz="2400" dirty="0" smtClean="0">
                <a:solidFill>
                  <a:schemeClr val="tx1"/>
                </a:solidFill>
                <a:latin typeface="Times New Roman" panose="02020603050405020304" pitchFamily="18" charset="0"/>
                <a:cs typeface="Times New Roman" panose="02020603050405020304" pitchFamily="18" charset="0"/>
              </a:rPr>
              <a:t>the</a:t>
            </a:r>
            <a:r>
              <a:rPr lang="en-US" sz="2400" i="1" dirty="0" smtClean="0">
                <a:solidFill>
                  <a:schemeClr val="tx1"/>
                </a:solidFill>
                <a:latin typeface="Times New Roman" panose="02020603050405020304" pitchFamily="18" charset="0"/>
                <a:cs typeface="Times New Roman" panose="02020603050405020304" pitchFamily="18" charset="0"/>
              </a:rPr>
              <a:t>MEN1</a:t>
            </a:r>
            <a:r>
              <a:rPr lang="en-US" sz="2400" dirty="0" smtClean="0">
                <a:solidFill>
                  <a:schemeClr val="tx1"/>
                </a:solidFill>
                <a:latin typeface="Times New Roman" panose="02020603050405020304" pitchFamily="18" charset="0"/>
                <a:cs typeface="Times New Roman" panose="02020603050405020304" pitchFamily="18" charset="0"/>
              </a:rPr>
              <a:t>gene:10% of </a:t>
            </a:r>
            <a:r>
              <a:rPr lang="en-US" sz="2400" dirty="0">
                <a:solidFill>
                  <a:schemeClr val="tx1"/>
                </a:solidFill>
                <a:latin typeface="Times New Roman" panose="02020603050405020304" pitchFamily="18" charset="0"/>
                <a:cs typeface="Times New Roman" panose="02020603050405020304" pitchFamily="18" charset="0"/>
              </a:rPr>
              <a:t>all </a:t>
            </a:r>
            <a:r>
              <a:rPr lang="en-US" sz="2400" dirty="0" err="1" smtClean="0">
                <a:solidFill>
                  <a:schemeClr val="tx1"/>
                </a:solidFill>
                <a:latin typeface="Times New Roman" panose="02020603050405020304" pitchFamily="18" charset="0"/>
                <a:cs typeface="Times New Roman" panose="02020603050405020304" pitchFamily="18" charset="0"/>
              </a:rPr>
              <a:t>pt</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a:solidFill>
                  <a:schemeClr val="tx1"/>
                </a:solidFill>
                <a:latin typeface="Times New Roman" panose="02020603050405020304" pitchFamily="18" charset="0"/>
                <a:cs typeface="Times New Roman" panose="02020603050405020304" pitchFamily="18" charset="0"/>
              </a:rPr>
              <a:t>with </a:t>
            </a:r>
            <a:r>
              <a:rPr lang="en-US" sz="2400" dirty="0" smtClean="0">
                <a:solidFill>
                  <a:schemeClr val="tx1"/>
                </a:solidFill>
                <a:latin typeface="Times New Roman" panose="02020603050405020304" pitchFamily="18" charset="0"/>
                <a:cs typeface="Times New Roman" panose="02020603050405020304" pitchFamily="18" charset="0"/>
              </a:rPr>
              <a:t>MEN1)</a:t>
            </a:r>
          </a:p>
          <a:p>
            <a:pPr marL="0" indent="0">
              <a:buNone/>
            </a:pPr>
            <a:endParaRPr lang="en-US" sz="2400" dirty="0" smtClean="0">
              <a:solidFill>
                <a:schemeClr val="tx1"/>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en-US" sz="2400" dirty="0" smtClean="0">
                <a:solidFill>
                  <a:schemeClr val="tx1"/>
                </a:solidFill>
                <a:latin typeface="Times New Roman" panose="02020603050405020304" pitchFamily="18" charset="0"/>
                <a:cs typeface="Times New Roman" panose="02020603050405020304" pitchFamily="18" charset="0"/>
              </a:rPr>
              <a:t>In </a:t>
            </a:r>
            <a:r>
              <a:rPr lang="en-US" sz="2400" dirty="0">
                <a:solidFill>
                  <a:schemeClr val="tx1"/>
                </a:solidFill>
                <a:latin typeface="Times New Roman" panose="02020603050405020304" pitchFamily="18" charset="0"/>
                <a:cs typeface="Times New Roman" panose="02020603050405020304" pitchFamily="18" charset="0"/>
              </a:rPr>
              <a:t>the absence of </a:t>
            </a:r>
            <a:r>
              <a:rPr lang="en-US" sz="2400" dirty="0" err="1" smtClean="0">
                <a:solidFill>
                  <a:schemeClr val="tx1"/>
                </a:solidFill>
                <a:latin typeface="Times New Roman" panose="02020603050405020304" pitchFamily="18" charset="0"/>
                <a:cs typeface="Times New Roman" panose="02020603050405020304" pitchFamily="18" charset="0"/>
              </a:rPr>
              <a:t>treatment,endocrine</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a:solidFill>
                  <a:schemeClr val="tx1"/>
                </a:solidFill>
                <a:latin typeface="Times New Roman" panose="02020603050405020304" pitchFamily="18" charset="0"/>
                <a:cs typeface="Times New Roman" panose="02020603050405020304" pitchFamily="18" charset="0"/>
              </a:rPr>
              <a:t>tumors are associated with an </a:t>
            </a:r>
            <a:r>
              <a:rPr lang="en-US" sz="2400" dirty="0" smtClean="0">
                <a:solidFill>
                  <a:schemeClr val="tx1"/>
                </a:solidFill>
                <a:latin typeface="Times New Roman" panose="02020603050405020304" pitchFamily="18" charset="0"/>
                <a:cs typeface="Times New Roman" panose="02020603050405020304" pitchFamily="18" charset="0"/>
              </a:rPr>
              <a:t>earlier mortality </a:t>
            </a:r>
            <a:r>
              <a:rPr lang="en-US" sz="2400" dirty="0">
                <a:solidFill>
                  <a:schemeClr val="tx1"/>
                </a:solidFill>
                <a:latin typeface="Times New Roman" panose="02020603050405020304" pitchFamily="18" charset="0"/>
                <a:cs typeface="Times New Roman" panose="02020603050405020304" pitchFamily="18" charset="0"/>
              </a:rPr>
              <a:t>in patients with </a:t>
            </a:r>
            <a:r>
              <a:rPr lang="en-US" sz="2400" dirty="0" smtClean="0">
                <a:solidFill>
                  <a:schemeClr val="tx1"/>
                </a:solidFill>
                <a:latin typeface="Times New Roman" panose="02020603050405020304" pitchFamily="18" charset="0"/>
                <a:cs typeface="Times New Roman" panose="02020603050405020304" pitchFamily="18" charset="0"/>
              </a:rPr>
              <a:t>MEN1(</a:t>
            </a:r>
            <a:r>
              <a:rPr lang="en-US" sz="2400" dirty="0">
                <a:solidFill>
                  <a:schemeClr val="tx1"/>
                </a:solidFill>
                <a:latin typeface="Times New Roman" panose="02020603050405020304" pitchFamily="18" charset="0"/>
                <a:cs typeface="Times New Roman" panose="02020603050405020304" pitchFamily="18" charset="0"/>
              </a:rPr>
              <a:t>50%probability of death by the age of 50 </a:t>
            </a:r>
            <a:r>
              <a:rPr lang="en-US" sz="2400" dirty="0" err="1">
                <a:solidFill>
                  <a:schemeClr val="tx1"/>
                </a:solidFill>
                <a:latin typeface="Times New Roman" panose="02020603050405020304" pitchFamily="18" charset="0"/>
                <a:cs typeface="Times New Roman" panose="02020603050405020304" pitchFamily="18" charset="0"/>
              </a:rPr>
              <a:t>yr</a:t>
            </a:r>
            <a:r>
              <a:rPr lang="en-US" sz="2400" dirty="0" smtClean="0">
                <a:solidFill>
                  <a:schemeClr val="tx1"/>
                </a:solidFill>
                <a:latin typeface="Times New Roman" panose="02020603050405020304" pitchFamily="18" charset="0"/>
                <a:cs typeface="Times New Roman" panose="02020603050405020304" pitchFamily="18" charset="0"/>
              </a:rPr>
              <a:t>)</a:t>
            </a:r>
          </a:p>
          <a:p>
            <a:pPr>
              <a:buFont typeface="Wingdings" panose="05000000000000000000" pitchFamily="2" charset="2"/>
              <a:buChar char="Ø"/>
            </a:pPr>
            <a:endParaRPr lang="en-US" sz="2400" dirty="0" smtClean="0">
              <a:solidFill>
                <a:schemeClr val="tx1"/>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en-US" sz="2400" dirty="0" smtClean="0">
                <a:solidFill>
                  <a:schemeClr val="tx1"/>
                </a:solidFill>
                <a:latin typeface="Times New Roman" panose="02020603050405020304" pitchFamily="18" charset="0"/>
                <a:cs typeface="Times New Roman" panose="02020603050405020304" pitchFamily="18" charset="0"/>
              </a:rPr>
              <a:t>The diagnosis </a:t>
            </a:r>
            <a:r>
              <a:rPr lang="en-US" sz="2400" dirty="0">
                <a:solidFill>
                  <a:schemeClr val="tx1"/>
                </a:solidFill>
                <a:latin typeface="Times New Roman" panose="02020603050405020304" pitchFamily="18" charset="0"/>
                <a:cs typeface="Times New Roman" panose="02020603050405020304" pitchFamily="18" charset="0"/>
              </a:rPr>
              <a:t>of MEN1 may be established in an </a:t>
            </a:r>
            <a:r>
              <a:rPr lang="en-US" sz="2400" dirty="0" smtClean="0">
                <a:solidFill>
                  <a:schemeClr val="tx1"/>
                </a:solidFill>
                <a:latin typeface="Times New Roman" panose="02020603050405020304" pitchFamily="18" charset="0"/>
                <a:cs typeface="Times New Roman" panose="02020603050405020304" pitchFamily="18" charset="0"/>
              </a:rPr>
              <a:t>individual by 1 </a:t>
            </a:r>
            <a:r>
              <a:rPr lang="en-US" sz="2400" dirty="0">
                <a:solidFill>
                  <a:schemeClr val="tx1"/>
                </a:solidFill>
                <a:latin typeface="Times New Roman" panose="02020603050405020304" pitchFamily="18" charset="0"/>
                <a:cs typeface="Times New Roman" panose="02020603050405020304" pitchFamily="18" charset="0"/>
              </a:rPr>
              <a:t>of 3</a:t>
            </a:r>
            <a:r>
              <a:rPr lang="en-US" sz="2400" dirty="0" smtClean="0">
                <a:solidFill>
                  <a:schemeClr val="tx1"/>
                </a:solidFill>
                <a:latin typeface="Times New Roman" panose="02020603050405020304" pitchFamily="18" charset="0"/>
                <a:cs typeface="Times New Roman" panose="02020603050405020304" pitchFamily="18" charset="0"/>
              </a:rPr>
              <a:t> criteria:</a:t>
            </a:r>
          </a:p>
          <a:p>
            <a:pPr marL="0" indent="0">
              <a:buNone/>
            </a:pPr>
            <a:r>
              <a:rPr lang="en-US" sz="2400" dirty="0" smtClean="0">
                <a:solidFill>
                  <a:schemeClr val="tx1"/>
                </a:solidFill>
                <a:latin typeface="Times New Roman" panose="02020603050405020304" pitchFamily="18" charset="0"/>
                <a:cs typeface="Times New Roman" panose="02020603050405020304" pitchFamily="18" charset="0"/>
              </a:rPr>
              <a:t>1)The </a:t>
            </a:r>
            <a:r>
              <a:rPr lang="en-US" sz="2400" dirty="0">
                <a:solidFill>
                  <a:schemeClr val="tx1"/>
                </a:solidFill>
                <a:latin typeface="Times New Roman" panose="02020603050405020304" pitchFamily="18" charset="0"/>
                <a:cs typeface="Times New Roman" panose="02020603050405020304" pitchFamily="18" charset="0"/>
              </a:rPr>
              <a:t>occurrence of </a:t>
            </a:r>
            <a:r>
              <a:rPr lang="en-US" sz="2400" u="sng" dirty="0">
                <a:solidFill>
                  <a:schemeClr val="tx1"/>
                </a:solidFill>
                <a:latin typeface="Times New Roman" panose="02020603050405020304" pitchFamily="18" charset="0"/>
                <a:cs typeface="Times New Roman" panose="02020603050405020304" pitchFamily="18" charset="0"/>
              </a:rPr>
              <a:t>two or more </a:t>
            </a:r>
            <a:r>
              <a:rPr lang="en-US" sz="2400" dirty="0">
                <a:solidFill>
                  <a:schemeClr val="tx1"/>
                </a:solidFill>
                <a:latin typeface="Times New Roman" panose="02020603050405020304" pitchFamily="18" charset="0"/>
                <a:cs typeface="Times New Roman" panose="02020603050405020304" pitchFamily="18" charset="0"/>
              </a:rPr>
              <a:t>primary </a:t>
            </a:r>
            <a:r>
              <a:rPr lang="en-US" sz="2400" dirty="0" smtClean="0">
                <a:solidFill>
                  <a:schemeClr val="tx1"/>
                </a:solidFill>
                <a:latin typeface="Times New Roman" panose="02020603050405020304" pitchFamily="18" charset="0"/>
                <a:cs typeface="Times New Roman" panose="02020603050405020304" pitchFamily="18" charset="0"/>
              </a:rPr>
              <a:t>MEN1-associated </a:t>
            </a:r>
            <a:r>
              <a:rPr lang="en-US" sz="2400" dirty="0">
                <a:solidFill>
                  <a:schemeClr val="tx1"/>
                </a:solidFill>
                <a:latin typeface="Times New Roman" panose="02020603050405020304" pitchFamily="18" charset="0"/>
                <a:cs typeface="Times New Roman" panose="02020603050405020304" pitchFamily="18" charset="0"/>
              </a:rPr>
              <a:t>endocrine tumors </a:t>
            </a:r>
          </a:p>
          <a:p>
            <a:pPr marL="0" indent="0">
              <a:buNone/>
            </a:pPr>
            <a:r>
              <a:rPr lang="en-US" sz="2400" dirty="0" smtClean="0">
                <a:solidFill>
                  <a:schemeClr val="tx1"/>
                </a:solidFill>
                <a:latin typeface="Times New Roman" panose="02020603050405020304" pitchFamily="18" charset="0"/>
                <a:cs typeface="Times New Roman" panose="02020603050405020304" pitchFamily="18" charset="0"/>
              </a:rPr>
              <a:t>2)The </a:t>
            </a:r>
            <a:r>
              <a:rPr lang="en-US" sz="2400" dirty="0">
                <a:solidFill>
                  <a:schemeClr val="tx1"/>
                </a:solidFill>
                <a:latin typeface="Times New Roman" panose="02020603050405020304" pitchFamily="18" charset="0"/>
                <a:cs typeface="Times New Roman" panose="02020603050405020304" pitchFamily="18" charset="0"/>
              </a:rPr>
              <a:t>occurrence of </a:t>
            </a:r>
            <a:r>
              <a:rPr lang="en-US" sz="2400" u="sng" dirty="0">
                <a:solidFill>
                  <a:schemeClr val="tx1"/>
                </a:solidFill>
                <a:latin typeface="Times New Roman" panose="02020603050405020304" pitchFamily="18" charset="0"/>
                <a:cs typeface="Times New Roman" panose="02020603050405020304" pitchFamily="18" charset="0"/>
              </a:rPr>
              <a:t>one</a:t>
            </a:r>
            <a:r>
              <a:rPr lang="en-US" sz="2400" dirty="0">
                <a:solidFill>
                  <a:schemeClr val="tx1"/>
                </a:solidFill>
                <a:latin typeface="Times New Roman" panose="02020603050405020304" pitchFamily="18" charset="0"/>
                <a:cs typeface="Times New Roman" panose="02020603050405020304" pitchFamily="18" charset="0"/>
              </a:rPr>
              <a:t> of the MEN1-associated tumors </a:t>
            </a:r>
            <a:r>
              <a:rPr lang="en-US" sz="2400" dirty="0" smtClean="0">
                <a:solidFill>
                  <a:schemeClr val="tx1"/>
                </a:solidFill>
                <a:latin typeface="Times New Roman" panose="02020603050405020304" pitchFamily="18" charset="0"/>
                <a:cs typeface="Times New Roman" panose="02020603050405020304" pitchFamily="18" charset="0"/>
              </a:rPr>
              <a:t>in a first-degree </a:t>
            </a:r>
            <a:r>
              <a:rPr lang="en-US" sz="2400" dirty="0">
                <a:solidFill>
                  <a:schemeClr val="tx1"/>
                </a:solidFill>
                <a:latin typeface="Times New Roman" panose="02020603050405020304" pitchFamily="18" charset="0"/>
                <a:cs typeface="Times New Roman" panose="02020603050405020304" pitchFamily="18" charset="0"/>
              </a:rPr>
              <a:t>relative of a </a:t>
            </a:r>
            <a:r>
              <a:rPr lang="en-US" sz="2400" dirty="0" err="1" smtClean="0">
                <a:solidFill>
                  <a:schemeClr val="tx1"/>
                </a:solidFill>
                <a:latin typeface="Times New Roman" panose="02020603050405020304" pitchFamily="18" charset="0"/>
                <a:cs typeface="Times New Roman" panose="02020603050405020304" pitchFamily="18" charset="0"/>
              </a:rPr>
              <a:t>pt</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a:solidFill>
                  <a:schemeClr val="tx1"/>
                </a:solidFill>
                <a:latin typeface="Times New Roman" panose="02020603050405020304" pitchFamily="18" charset="0"/>
                <a:cs typeface="Times New Roman" panose="02020603050405020304" pitchFamily="18" charset="0"/>
              </a:rPr>
              <a:t>with a clinical </a:t>
            </a:r>
            <a:r>
              <a:rPr lang="en-US" sz="2400" dirty="0" smtClean="0">
                <a:solidFill>
                  <a:schemeClr val="tx1"/>
                </a:solidFill>
                <a:latin typeface="Times New Roman" panose="02020603050405020304" pitchFamily="18" charset="0"/>
                <a:cs typeface="Times New Roman" panose="02020603050405020304" pitchFamily="18" charset="0"/>
              </a:rPr>
              <a:t>diagnosis of MEN</a:t>
            </a:r>
          </a:p>
          <a:p>
            <a:pPr marL="0" indent="0">
              <a:buNone/>
            </a:pPr>
            <a:r>
              <a:rPr lang="en-US" sz="2400" dirty="0" smtClean="0">
                <a:solidFill>
                  <a:schemeClr val="tx1"/>
                </a:solidFill>
                <a:latin typeface="Times New Roman" panose="02020603050405020304" pitchFamily="18" charset="0"/>
                <a:cs typeface="Times New Roman" panose="02020603050405020304" pitchFamily="18" charset="0"/>
              </a:rPr>
              <a:t>3)Identification </a:t>
            </a:r>
            <a:r>
              <a:rPr lang="en-US" sz="2400" dirty="0">
                <a:solidFill>
                  <a:schemeClr val="tx1"/>
                </a:solidFill>
                <a:latin typeface="Times New Roman" panose="02020603050405020304" pitchFamily="18" charset="0"/>
                <a:cs typeface="Times New Roman" panose="02020603050405020304" pitchFamily="18" charset="0"/>
              </a:rPr>
              <a:t>of a </a:t>
            </a:r>
            <a:r>
              <a:rPr lang="en-US" sz="2400" dirty="0" smtClean="0">
                <a:solidFill>
                  <a:schemeClr val="tx1"/>
                </a:solidFill>
                <a:latin typeface="Times New Roman" panose="02020603050405020304" pitchFamily="18" charset="0"/>
                <a:cs typeface="Times New Roman" panose="02020603050405020304" pitchFamily="18" charset="0"/>
              </a:rPr>
              <a:t>germline</a:t>
            </a:r>
            <a:r>
              <a:rPr lang="en-US" sz="2400" i="1" dirty="0" smtClean="0">
                <a:solidFill>
                  <a:schemeClr val="tx1"/>
                </a:solidFill>
                <a:latin typeface="Times New Roman" panose="02020603050405020304" pitchFamily="18" charset="0"/>
                <a:cs typeface="Times New Roman" panose="02020603050405020304" pitchFamily="18" charset="0"/>
              </a:rPr>
              <a:t>MEN1</a:t>
            </a:r>
            <a:r>
              <a:rPr lang="en-US" sz="2400" dirty="0" smtClean="0">
                <a:solidFill>
                  <a:schemeClr val="tx1"/>
                </a:solidFill>
                <a:latin typeface="Times New Roman" panose="02020603050405020304" pitchFamily="18" charset="0"/>
                <a:cs typeface="Times New Roman" panose="02020603050405020304" pitchFamily="18" charset="0"/>
              </a:rPr>
              <a:t>mutation in </a:t>
            </a:r>
            <a:r>
              <a:rPr lang="en-US" sz="2400" dirty="0">
                <a:solidFill>
                  <a:schemeClr val="tx1"/>
                </a:solidFill>
                <a:latin typeface="Times New Roman" panose="02020603050405020304" pitchFamily="18" charset="0"/>
                <a:cs typeface="Times New Roman" panose="02020603050405020304" pitchFamily="18" charset="0"/>
              </a:rPr>
              <a:t>an </a:t>
            </a:r>
            <a:r>
              <a:rPr lang="en-US" sz="2400" dirty="0" smtClean="0">
                <a:solidFill>
                  <a:schemeClr val="tx1"/>
                </a:solidFill>
                <a:latin typeface="Times New Roman" panose="02020603050405020304" pitchFamily="18" charset="0"/>
                <a:cs typeface="Times New Roman" panose="02020603050405020304" pitchFamily="18" charset="0"/>
              </a:rPr>
              <a:t>individual</a:t>
            </a:r>
            <a:endParaRPr lang="en-US" sz="24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9660527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838200" y="1690228"/>
            <a:ext cx="10233800" cy="4486275"/>
          </a:xfrm>
        </p:spPr>
        <p:txBody>
          <a:bodyPr>
            <a:normAutofit/>
          </a:bodyPr>
          <a:lstStyle/>
          <a:p>
            <a:r>
              <a:rPr lang="en-US" sz="2400" dirty="0">
                <a:solidFill>
                  <a:schemeClr val="tx1"/>
                </a:solidFill>
                <a:latin typeface="Times New Roman" panose="02020603050405020304" pitchFamily="18" charset="0"/>
                <a:cs typeface="Times New Roman" panose="02020603050405020304" pitchFamily="18" charset="0"/>
              </a:rPr>
              <a:t>The </a:t>
            </a:r>
            <a:r>
              <a:rPr lang="en-US" sz="2400" dirty="0" smtClean="0">
                <a:solidFill>
                  <a:schemeClr val="tx1"/>
                </a:solidFill>
                <a:latin typeface="Times New Roman" panose="02020603050405020304" pitchFamily="18" charset="0"/>
                <a:cs typeface="Times New Roman" panose="02020603050405020304" pitchFamily="18" charset="0"/>
              </a:rPr>
              <a:t>hypercalcemia is </a:t>
            </a:r>
            <a:r>
              <a:rPr lang="en-US" sz="2400" dirty="0">
                <a:solidFill>
                  <a:schemeClr val="tx1"/>
                </a:solidFill>
                <a:latin typeface="Times New Roman" panose="02020603050405020304" pitchFamily="18" charset="0"/>
                <a:cs typeface="Times New Roman" panose="02020603050405020304" pitchFamily="18" charset="0"/>
              </a:rPr>
              <a:t>usually </a:t>
            </a:r>
            <a:r>
              <a:rPr lang="en-US" sz="2400" dirty="0" err="1" smtClean="0">
                <a:solidFill>
                  <a:schemeClr val="tx1"/>
                </a:solidFill>
                <a:latin typeface="Times New Roman" panose="02020603050405020304" pitchFamily="18" charset="0"/>
                <a:cs typeface="Times New Roman" panose="02020603050405020304" pitchFamily="18" charset="0"/>
              </a:rPr>
              <a:t>mild,other</a:t>
            </a:r>
            <a:r>
              <a:rPr lang="en-US" sz="2400" dirty="0" smtClean="0">
                <a:solidFill>
                  <a:schemeClr val="tx1"/>
                </a:solidFill>
                <a:latin typeface="Times New Roman" panose="02020603050405020304" pitchFamily="18" charset="0"/>
                <a:cs typeface="Times New Roman" panose="02020603050405020304" pitchFamily="18" charset="0"/>
              </a:rPr>
              <a:t> differences </a:t>
            </a:r>
            <a:r>
              <a:rPr lang="en-US" sz="2400" dirty="0">
                <a:solidFill>
                  <a:schemeClr val="tx1"/>
                </a:solidFill>
                <a:latin typeface="Times New Roman" panose="02020603050405020304" pitchFamily="18" charset="0"/>
                <a:cs typeface="Times New Roman" panose="02020603050405020304" pitchFamily="18" charset="0"/>
              </a:rPr>
              <a:t>compared </a:t>
            </a:r>
            <a:r>
              <a:rPr lang="en-US" sz="2400" dirty="0" smtClean="0">
                <a:solidFill>
                  <a:schemeClr val="tx1"/>
                </a:solidFill>
                <a:latin typeface="Times New Roman" panose="02020603050405020304" pitchFamily="18" charset="0"/>
                <a:cs typeface="Times New Roman" panose="02020603050405020304" pitchFamily="18" charset="0"/>
              </a:rPr>
              <a:t>with patients </a:t>
            </a:r>
            <a:r>
              <a:rPr lang="en-US" sz="2400" dirty="0">
                <a:solidFill>
                  <a:schemeClr val="tx1"/>
                </a:solidFill>
                <a:latin typeface="Times New Roman" panose="02020603050405020304" pitchFamily="18" charset="0"/>
                <a:cs typeface="Times New Roman" panose="02020603050405020304" pitchFamily="18" charset="0"/>
              </a:rPr>
              <a:t>without MEN1, </a:t>
            </a:r>
            <a:r>
              <a:rPr lang="en-US" sz="2400" dirty="0" smtClean="0">
                <a:solidFill>
                  <a:schemeClr val="tx1"/>
                </a:solidFill>
                <a:latin typeface="Times New Roman" panose="02020603050405020304" pitchFamily="18" charset="0"/>
                <a:cs typeface="Times New Roman" panose="02020603050405020304" pitchFamily="18" charset="0"/>
              </a:rPr>
              <a:t>include:</a:t>
            </a:r>
          </a:p>
          <a:p>
            <a:pPr marL="0" indent="0">
              <a:buNone/>
            </a:pPr>
            <a:r>
              <a:rPr lang="en-US" sz="2400" dirty="0" smtClean="0">
                <a:solidFill>
                  <a:schemeClr val="tx1"/>
                </a:solidFill>
                <a:latin typeface="Times New Roman" panose="02020603050405020304" pitchFamily="18" charset="0"/>
                <a:cs typeface="Times New Roman" panose="02020603050405020304" pitchFamily="18" charset="0"/>
              </a:rPr>
              <a:t>   earlier </a:t>
            </a:r>
            <a:r>
              <a:rPr lang="en-US" sz="2400" dirty="0">
                <a:solidFill>
                  <a:schemeClr val="tx1"/>
                </a:solidFill>
                <a:latin typeface="Times New Roman" panose="02020603050405020304" pitchFamily="18" charset="0"/>
                <a:cs typeface="Times New Roman" panose="02020603050405020304" pitchFamily="18" charset="0"/>
              </a:rPr>
              <a:t>age at onset (20 </a:t>
            </a:r>
            <a:r>
              <a:rPr lang="en-US" sz="2400" dirty="0" smtClean="0">
                <a:solidFill>
                  <a:schemeClr val="tx1"/>
                </a:solidFill>
                <a:latin typeface="Times New Roman" panose="02020603050405020304" pitchFamily="18" charset="0"/>
                <a:cs typeface="Times New Roman" panose="02020603050405020304" pitchFamily="18" charset="0"/>
              </a:rPr>
              <a:t>to25 </a:t>
            </a:r>
            <a:r>
              <a:rPr lang="en-US" sz="2400" dirty="0" err="1">
                <a:solidFill>
                  <a:schemeClr val="tx1"/>
                </a:solidFill>
                <a:latin typeface="Times New Roman" panose="02020603050405020304" pitchFamily="18" charset="0"/>
                <a:cs typeface="Times New Roman" panose="02020603050405020304" pitchFamily="18" charset="0"/>
              </a:rPr>
              <a:t>yr</a:t>
            </a:r>
            <a:r>
              <a:rPr lang="en-US" sz="2400" dirty="0">
                <a:solidFill>
                  <a:schemeClr val="tx1"/>
                </a:solidFill>
                <a:latin typeface="Times New Roman" panose="02020603050405020304" pitchFamily="18" charset="0"/>
                <a:cs typeface="Times New Roman" panose="02020603050405020304" pitchFamily="18" charset="0"/>
              </a:rPr>
              <a:t> </a:t>
            </a:r>
            <a:r>
              <a:rPr lang="en-US" sz="2400" i="1" dirty="0">
                <a:solidFill>
                  <a:schemeClr val="tx1"/>
                </a:solidFill>
                <a:latin typeface="Times New Roman" panose="02020603050405020304" pitchFamily="18" charset="0"/>
                <a:cs typeface="Times New Roman" panose="02020603050405020304" pitchFamily="18" charset="0"/>
              </a:rPr>
              <a:t>vs. </a:t>
            </a:r>
            <a:r>
              <a:rPr lang="en-US" sz="2400" dirty="0">
                <a:solidFill>
                  <a:schemeClr val="tx1"/>
                </a:solidFill>
                <a:latin typeface="Times New Roman" panose="02020603050405020304" pitchFamily="18" charset="0"/>
                <a:cs typeface="Times New Roman" panose="02020603050405020304" pitchFamily="18" charset="0"/>
              </a:rPr>
              <a:t>55 </a:t>
            </a:r>
            <a:r>
              <a:rPr lang="en-US" sz="2400" dirty="0" err="1">
                <a:solidFill>
                  <a:schemeClr val="tx1"/>
                </a:solidFill>
                <a:latin typeface="Times New Roman" panose="02020603050405020304" pitchFamily="18" charset="0"/>
                <a:cs typeface="Times New Roman" panose="02020603050405020304" pitchFamily="18" charset="0"/>
              </a:rPr>
              <a:t>yr</a:t>
            </a:r>
            <a:r>
              <a:rPr lang="en-US" sz="2400" dirty="0">
                <a:solidFill>
                  <a:schemeClr val="tx1"/>
                </a:solidFill>
                <a:latin typeface="Times New Roman" panose="02020603050405020304" pitchFamily="18" charset="0"/>
                <a:cs typeface="Times New Roman" panose="02020603050405020304" pitchFamily="18" charset="0"/>
              </a:rPr>
              <a:t>), greater reduction in </a:t>
            </a:r>
            <a:r>
              <a:rPr lang="en-US" sz="2400" dirty="0" smtClean="0">
                <a:solidFill>
                  <a:schemeClr val="tx1"/>
                </a:solidFill>
                <a:latin typeface="Times New Roman" panose="02020603050405020304" pitchFamily="18" charset="0"/>
                <a:cs typeface="Times New Roman" panose="02020603050405020304" pitchFamily="18" charset="0"/>
              </a:rPr>
              <a:t>bone mineral      </a:t>
            </a:r>
          </a:p>
          <a:p>
            <a:pPr marL="0" indent="0">
              <a:buNone/>
            </a:pPr>
            <a:r>
              <a:rPr lang="en-US" sz="2400" dirty="0" smtClean="0">
                <a:solidFill>
                  <a:schemeClr val="tx1"/>
                </a:solidFill>
                <a:latin typeface="Times New Roman" panose="02020603050405020304" pitchFamily="18" charset="0"/>
                <a:cs typeface="Times New Roman" panose="02020603050405020304" pitchFamily="18" charset="0"/>
              </a:rPr>
              <a:t>   density &amp; </a:t>
            </a:r>
            <a:r>
              <a:rPr lang="en-US" sz="2400" dirty="0">
                <a:solidFill>
                  <a:schemeClr val="tx1"/>
                </a:solidFill>
                <a:latin typeface="Times New Roman" panose="02020603050405020304" pitchFamily="18" charset="0"/>
                <a:cs typeface="Times New Roman" panose="02020603050405020304" pitchFamily="18" charset="0"/>
              </a:rPr>
              <a:t>an equal male/female ratio (1:1 </a:t>
            </a:r>
            <a:r>
              <a:rPr lang="en-US" sz="2400" i="1" dirty="0">
                <a:solidFill>
                  <a:schemeClr val="tx1"/>
                </a:solidFill>
                <a:latin typeface="Times New Roman" panose="02020603050405020304" pitchFamily="18" charset="0"/>
                <a:cs typeface="Times New Roman" panose="02020603050405020304" pitchFamily="18" charset="0"/>
              </a:rPr>
              <a:t>vs. </a:t>
            </a:r>
            <a:r>
              <a:rPr lang="en-US" sz="2400" dirty="0">
                <a:solidFill>
                  <a:schemeClr val="tx1"/>
                </a:solidFill>
                <a:latin typeface="Times New Roman" panose="02020603050405020304" pitchFamily="18" charset="0"/>
                <a:cs typeface="Times New Roman" panose="02020603050405020304" pitchFamily="18" charset="0"/>
              </a:rPr>
              <a:t>1:3) </a:t>
            </a:r>
            <a:endParaRPr lang="en-US" sz="2400" dirty="0" smtClean="0">
              <a:solidFill>
                <a:schemeClr val="tx1"/>
              </a:solidFill>
              <a:latin typeface="Times New Roman" panose="02020603050405020304" pitchFamily="18" charset="0"/>
              <a:cs typeface="Times New Roman" panose="02020603050405020304" pitchFamily="18" charset="0"/>
            </a:endParaRPr>
          </a:p>
          <a:p>
            <a:endParaRPr lang="en-US" sz="2400" dirty="0" smtClean="0">
              <a:solidFill>
                <a:schemeClr val="tx1"/>
              </a:solidFill>
              <a:latin typeface="Times New Roman" panose="02020603050405020304" pitchFamily="18" charset="0"/>
              <a:cs typeface="Times New Roman" panose="02020603050405020304" pitchFamily="18" charset="0"/>
            </a:endParaRPr>
          </a:p>
          <a:p>
            <a:r>
              <a:rPr lang="en-US" sz="2400" dirty="0" smtClean="0">
                <a:solidFill>
                  <a:schemeClr val="tx1"/>
                </a:solidFill>
                <a:latin typeface="Times New Roman" panose="02020603050405020304" pitchFamily="18" charset="0"/>
                <a:cs typeface="Times New Roman" panose="02020603050405020304" pitchFamily="18" charset="0"/>
              </a:rPr>
              <a:t>Preoperative </a:t>
            </a:r>
            <a:r>
              <a:rPr lang="en-US" sz="2400" dirty="0">
                <a:solidFill>
                  <a:schemeClr val="tx1"/>
                </a:solidFill>
                <a:latin typeface="Times New Roman" panose="02020603050405020304" pitchFamily="18" charset="0"/>
                <a:cs typeface="Times New Roman" panose="02020603050405020304" pitchFamily="18" charset="0"/>
              </a:rPr>
              <a:t>imaging </a:t>
            </a:r>
            <a:r>
              <a:rPr lang="en-US" sz="2400" dirty="0" smtClean="0">
                <a:solidFill>
                  <a:schemeClr val="tx1"/>
                </a:solidFill>
                <a:latin typeface="Times New Roman" panose="02020603050405020304" pitchFamily="18" charset="0"/>
                <a:cs typeface="Times New Roman" panose="02020603050405020304" pitchFamily="18" charset="0"/>
              </a:rPr>
              <a:t>is </a:t>
            </a:r>
            <a:r>
              <a:rPr lang="en-US" sz="2400" dirty="0">
                <a:solidFill>
                  <a:schemeClr val="tx1"/>
                </a:solidFill>
                <a:latin typeface="Times New Roman" panose="02020603050405020304" pitchFamily="18" charset="0"/>
                <a:cs typeface="Times New Roman" panose="02020603050405020304" pitchFamily="18" charset="0"/>
              </a:rPr>
              <a:t>of limited </a:t>
            </a:r>
            <a:r>
              <a:rPr lang="en-US" sz="2400" dirty="0" smtClean="0">
                <a:solidFill>
                  <a:schemeClr val="tx1"/>
                </a:solidFill>
                <a:latin typeface="Times New Roman" panose="02020603050405020304" pitchFamily="18" charset="0"/>
                <a:cs typeface="Times New Roman" panose="02020603050405020304" pitchFamily="18" charset="0"/>
              </a:rPr>
              <a:t>benefit because </a:t>
            </a:r>
            <a:r>
              <a:rPr lang="en-US" sz="2400" dirty="0">
                <a:solidFill>
                  <a:schemeClr val="tx1"/>
                </a:solidFill>
                <a:latin typeface="Times New Roman" panose="02020603050405020304" pitchFamily="18" charset="0"/>
                <a:cs typeface="Times New Roman" panose="02020603050405020304" pitchFamily="18" charset="0"/>
              </a:rPr>
              <a:t>all parathyroid glands may be affected, and </a:t>
            </a:r>
            <a:r>
              <a:rPr lang="en-US" sz="2400" dirty="0" smtClean="0">
                <a:solidFill>
                  <a:schemeClr val="tx1"/>
                </a:solidFill>
                <a:latin typeface="Times New Roman" panose="02020603050405020304" pitchFamily="18" charset="0"/>
                <a:cs typeface="Times New Roman" panose="02020603050405020304" pitchFamily="18" charset="0"/>
              </a:rPr>
              <a:t>neck exploration </a:t>
            </a:r>
            <a:r>
              <a:rPr lang="en-US" sz="2400" dirty="0">
                <a:solidFill>
                  <a:schemeClr val="tx1"/>
                </a:solidFill>
                <a:latin typeface="Times New Roman" panose="02020603050405020304" pitchFamily="18" charset="0"/>
                <a:cs typeface="Times New Roman" panose="02020603050405020304" pitchFamily="18" charset="0"/>
              </a:rPr>
              <a:t>is required irrespective of preoperative </a:t>
            </a:r>
            <a:r>
              <a:rPr lang="en-US" sz="2400" dirty="0" smtClean="0">
                <a:solidFill>
                  <a:schemeClr val="tx1"/>
                </a:solidFill>
                <a:latin typeface="Times New Roman" panose="02020603050405020304" pitchFamily="18" charset="0"/>
                <a:cs typeface="Times New Roman" panose="02020603050405020304" pitchFamily="18" charset="0"/>
              </a:rPr>
              <a:t>localization studies</a:t>
            </a:r>
            <a:r>
              <a:rPr lang="en-US" sz="2400" dirty="0">
                <a:solidFill>
                  <a:schemeClr val="tx1"/>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414701634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924232" y="148816"/>
            <a:ext cx="6695768" cy="1325562"/>
          </a:xfrm>
          <a:prstGeom prst="rect">
            <a:avLst/>
          </a:prstGeom>
        </p:spPr>
      </p:pic>
      <p:sp>
        <p:nvSpPr>
          <p:cNvPr id="3" name="Content Placeholder 2"/>
          <p:cNvSpPr>
            <a:spLocks noGrp="1"/>
          </p:cNvSpPr>
          <p:nvPr>
            <p:ph idx="1"/>
          </p:nvPr>
        </p:nvSpPr>
        <p:spPr>
          <a:xfrm>
            <a:off x="924232" y="1179871"/>
            <a:ext cx="10233800" cy="5476567"/>
          </a:xfrm>
        </p:spPr>
        <p:txBody>
          <a:bodyPr>
            <a:normAutofit fontScale="77500" lnSpcReduction="20000"/>
          </a:bodyPr>
          <a:lstStyle/>
          <a:p>
            <a:pPr marL="0" indent="0">
              <a:buNone/>
            </a:pPr>
            <a:endParaRPr lang="en-US" sz="2000" dirty="0" smtClean="0">
              <a:solidFill>
                <a:schemeClr val="tx1"/>
              </a:solidFill>
              <a:latin typeface="Times New Roman" panose="02020603050405020304" pitchFamily="18" charset="0"/>
              <a:cs typeface="Times New Roman" panose="02020603050405020304" pitchFamily="18" charset="0"/>
            </a:endParaRPr>
          </a:p>
          <a:p>
            <a:endParaRPr lang="en-US" sz="3100" dirty="0" smtClean="0">
              <a:solidFill>
                <a:schemeClr val="tx1"/>
              </a:solidFill>
              <a:latin typeface="Times New Roman" panose="02020603050405020304" pitchFamily="18" charset="0"/>
              <a:cs typeface="Times New Roman" panose="02020603050405020304" pitchFamily="18" charset="0"/>
            </a:endParaRPr>
          </a:p>
          <a:p>
            <a:r>
              <a:rPr lang="en-US" sz="3100" dirty="0" smtClean="0">
                <a:solidFill>
                  <a:schemeClr val="tx1"/>
                </a:solidFill>
                <a:latin typeface="Times New Roman" panose="02020603050405020304" pitchFamily="18" charset="0"/>
                <a:cs typeface="Times New Roman" panose="02020603050405020304" pitchFamily="18" charset="0"/>
              </a:rPr>
              <a:t>Parathyroidectomy may </a:t>
            </a:r>
            <a:r>
              <a:rPr lang="en-US" sz="3100" dirty="0">
                <a:solidFill>
                  <a:schemeClr val="tx1"/>
                </a:solidFill>
                <a:latin typeface="Times New Roman" panose="02020603050405020304" pitchFamily="18" charset="0"/>
                <a:cs typeface="Times New Roman" panose="02020603050405020304" pitchFamily="18" charset="0"/>
              </a:rPr>
              <a:t>be </a:t>
            </a:r>
            <a:r>
              <a:rPr lang="en-US" sz="3100" dirty="0" smtClean="0">
                <a:solidFill>
                  <a:schemeClr val="tx1"/>
                </a:solidFill>
                <a:latin typeface="Times New Roman" panose="02020603050405020304" pitchFamily="18" charset="0"/>
                <a:cs typeface="Times New Roman" panose="02020603050405020304" pitchFamily="18" charset="0"/>
              </a:rPr>
              <a:t>reserved for </a:t>
            </a:r>
            <a:r>
              <a:rPr lang="en-US" sz="3100" dirty="0">
                <a:solidFill>
                  <a:schemeClr val="tx1"/>
                </a:solidFill>
                <a:latin typeface="Times New Roman" panose="02020603050405020304" pitchFamily="18" charset="0"/>
                <a:cs typeface="Times New Roman" panose="02020603050405020304" pitchFamily="18" charset="0"/>
              </a:rPr>
              <a:t>symptomatic hypercalcemic patients with MEN1 </a:t>
            </a:r>
            <a:r>
              <a:rPr lang="en-US" sz="3100" dirty="0" smtClean="0">
                <a:solidFill>
                  <a:schemeClr val="tx1"/>
                </a:solidFill>
                <a:latin typeface="Times New Roman" panose="02020603050405020304" pitchFamily="18" charset="0"/>
                <a:cs typeface="Times New Roman" panose="02020603050405020304" pitchFamily="18" charset="0"/>
              </a:rPr>
              <a:t>and those </a:t>
            </a:r>
            <a:r>
              <a:rPr lang="en-US" sz="3100" dirty="0">
                <a:solidFill>
                  <a:schemeClr val="tx1"/>
                </a:solidFill>
                <a:latin typeface="Times New Roman" panose="02020603050405020304" pitchFamily="18" charset="0"/>
                <a:cs typeface="Times New Roman" panose="02020603050405020304" pitchFamily="18" charset="0"/>
              </a:rPr>
              <a:t>patients </a:t>
            </a:r>
            <a:r>
              <a:rPr lang="en-US" sz="3100" dirty="0" smtClean="0">
                <a:solidFill>
                  <a:schemeClr val="tx1"/>
                </a:solidFill>
                <a:latin typeface="Times New Roman" panose="02020603050405020304" pitchFamily="18" charset="0"/>
                <a:cs typeface="Times New Roman" panose="02020603050405020304" pitchFamily="18" charset="0"/>
              </a:rPr>
              <a:t>withMEN1 who do not </a:t>
            </a:r>
            <a:r>
              <a:rPr lang="en-US" sz="3100" dirty="0">
                <a:solidFill>
                  <a:schemeClr val="tx1"/>
                </a:solidFill>
                <a:latin typeface="Times New Roman" panose="02020603050405020304" pitchFamily="18" charset="0"/>
                <a:cs typeface="Times New Roman" panose="02020603050405020304" pitchFamily="18" charset="0"/>
              </a:rPr>
              <a:t>undergo parathyroid surgery </a:t>
            </a:r>
            <a:r>
              <a:rPr lang="en-US" sz="3100" dirty="0" smtClean="0">
                <a:solidFill>
                  <a:schemeClr val="tx1"/>
                </a:solidFill>
                <a:latin typeface="Times New Roman" panose="02020603050405020304" pitchFamily="18" charset="0"/>
                <a:cs typeface="Times New Roman" panose="02020603050405020304" pitchFamily="18" charset="0"/>
              </a:rPr>
              <a:t>should </a:t>
            </a:r>
            <a:r>
              <a:rPr lang="en-US" sz="3100" dirty="0">
                <a:solidFill>
                  <a:schemeClr val="tx1"/>
                </a:solidFill>
                <a:latin typeface="Times New Roman" panose="02020603050405020304" pitchFamily="18" charset="0"/>
                <a:cs typeface="Times New Roman" panose="02020603050405020304" pitchFamily="18" charset="0"/>
              </a:rPr>
              <a:t>have regular </a:t>
            </a:r>
            <a:r>
              <a:rPr lang="en-US" sz="3100" dirty="0" smtClean="0">
                <a:solidFill>
                  <a:schemeClr val="tx1"/>
                </a:solidFill>
                <a:latin typeface="Times New Roman" panose="02020603050405020304" pitchFamily="18" charset="0"/>
                <a:cs typeface="Times New Roman" panose="02020603050405020304" pitchFamily="18" charset="0"/>
              </a:rPr>
              <a:t>assessment for </a:t>
            </a:r>
            <a:r>
              <a:rPr lang="en-US" sz="3100" dirty="0">
                <a:solidFill>
                  <a:schemeClr val="tx1"/>
                </a:solidFill>
                <a:latin typeface="Times New Roman" panose="02020603050405020304" pitchFamily="18" charset="0"/>
                <a:cs typeface="Times New Roman" panose="02020603050405020304" pitchFamily="18" charset="0"/>
              </a:rPr>
              <a:t>symptom onset and </a:t>
            </a:r>
            <a:r>
              <a:rPr lang="en-US" sz="3100" dirty="0" smtClean="0">
                <a:solidFill>
                  <a:schemeClr val="tx1"/>
                </a:solidFill>
                <a:latin typeface="Times New Roman" panose="02020603050405020304" pitchFamily="18" charset="0"/>
                <a:cs typeface="Times New Roman" panose="02020603050405020304" pitchFamily="18" charset="0"/>
              </a:rPr>
              <a:t>complications</a:t>
            </a:r>
          </a:p>
          <a:p>
            <a:endParaRPr lang="en-US" sz="3100" dirty="0" smtClean="0">
              <a:solidFill>
                <a:schemeClr val="tx1"/>
              </a:solidFill>
              <a:latin typeface="Times New Roman" panose="02020603050405020304" pitchFamily="18" charset="0"/>
              <a:cs typeface="Times New Roman" panose="02020603050405020304" pitchFamily="18" charset="0"/>
            </a:endParaRPr>
          </a:p>
          <a:p>
            <a:r>
              <a:rPr lang="en-US" sz="3100" dirty="0" smtClean="0">
                <a:solidFill>
                  <a:schemeClr val="tx1"/>
                </a:solidFill>
                <a:latin typeface="Times New Roman" panose="02020603050405020304" pitchFamily="18" charset="0"/>
                <a:cs typeface="Times New Roman" panose="02020603050405020304" pitchFamily="18" charset="0"/>
              </a:rPr>
              <a:t>It </a:t>
            </a:r>
            <a:r>
              <a:rPr lang="en-US" sz="3100" dirty="0">
                <a:solidFill>
                  <a:schemeClr val="tx1"/>
                </a:solidFill>
                <a:latin typeface="Times New Roman" panose="02020603050405020304" pitchFamily="18" charset="0"/>
                <a:cs typeface="Times New Roman" panose="02020603050405020304" pitchFamily="18" charset="0"/>
              </a:rPr>
              <a:t>suggest that individuals at high risk for MEN1 </a:t>
            </a:r>
            <a:r>
              <a:rPr lang="en-US" sz="3100" dirty="0" smtClean="0">
                <a:solidFill>
                  <a:schemeClr val="tx1"/>
                </a:solidFill>
                <a:latin typeface="Times New Roman" panose="02020603050405020304" pitchFamily="18" charset="0"/>
                <a:cs typeface="Times New Roman" panose="02020603050405020304" pitchFamily="18" charset="0"/>
              </a:rPr>
              <a:t> </a:t>
            </a:r>
            <a:r>
              <a:rPr lang="en-US" sz="3100" dirty="0">
                <a:solidFill>
                  <a:schemeClr val="tx1"/>
                </a:solidFill>
                <a:latin typeface="Times New Roman" panose="02020603050405020304" pitchFamily="18" charset="0"/>
                <a:cs typeface="Times New Roman" panose="02020603050405020304" pitchFamily="18" charset="0"/>
              </a:rPr>
              <a:t>undergo biochemical screening </a:t>
            </a:r>
            <a:r>
              <a:rPr lang="en-US" sz="3100" dirty="0" smtClean="0">
                <a:solidFill>
                  <a:schemeClr val="tx1"/>
                </a:solidFill>
                <a:latin typeface="Times New Roman" panose="02020603050405020304" pitchFamily="18" charset="0"/>
                <a:cs typeface="Times New Roman" panose="02020603050405020304" pitchFamily="18" charset="0"/>
              </a:rPr>
              <a:t>at </a:t>
            </a:r>
            <a:r>
              <a:rPr lang="en-US" sz="3100" dirty="0">
                <a:solidFill>
                  <a:schemeClr val="tx1"/>
                </a:solidFill>
                <a:latin typeface="Times New Roman" panose="02020603050405020304" pitchFamily="18" charset="0"/>
                <a:cs typeface="Times New Roman" panose="02020603050405020304" pitchFamily="18" charset="0"/>
              </a:rPr>
              <a:t>least </a:t>
            </a:r>
            <a:r>
              <a:rPr lang="en-US" sz="3100" dirty="0" smtClean="0">
                <a:solidFill>
                  <a:schemeClr val="tx1"/>
                </a:solidFill>
                <a:latin typeface="Times New Roman" panose="02020603050405020304" pitchFamily="18" charset="0"/>
                <a:cs typeface="Times New Roman" panose="02020603050405020304" pitchFamily="18" charset="0"/>
              </a:rPr>
              <a:t>once/</a:t>
            </a:r>
            <a:r>
              <a:rPr lang="en-US" sz="3100" dirty="0" err="1" smtClean="0">
                <a:solidFill>
                  <a:schemeClr val="tx1"/>
                </a:solidFill>
                <a:latin typeface="Times New Roman" panose="02020603050405020304" pitchFamily="18" charset="0"/>
                <a:cs typeface="Times New Roman" panose="02020603050405020304" pitchFamily="18" charset="0"/>
              </a:rPr>
              <a:t>yr</a:t>
            </a:r>
            <a:r>
              <a:rPr lang="en-US" sz="3100" dirty="0" smtClean="0">
                <a:solidFill>
                  <a:schemeClr val="tx1"/>
                </a:solidFill>
                <a:latin typeface="Times New Roman" panose="02020603050405020304" pitchFamily="18" charset="0"/>
                <a:cs typeface="Times New Roman" panose="02020603050405020304" pitchFamily="18" charset="0"/>
              </a:rPr>
              <a:t> </a:t>
            </a:r>
            <a:r>
              <a:rPr lang="en-US" sz="3100" dirty="0">
                <a:solidFill>
                  <a:schemeClr val="tx1"/>
                </a:solidFill>
                <a:latin typeface="Times New Roman" panose="02020603050405020304" pitchFamily="18" charset="0"/>
                <a:cs typeface="Times New Roman" panose="02020603050405020304" pitchFamily="18" charset="0"/>
              </a:rPr>
              <a:t>and also have baseline </a:t>
            </a:r>
            <a:r>
              <a:rPr lang="en-US" sz="3100" dirty="0" smtClean="0">
                <a:solidFill>
                  <a:schemeClr val="tx1"/>
                </a:solidFill>
                <a:latin typeface="Times New Roman" panose="02020603050405020304" pitchFamily="18" charset="0"/>
                <a:cs typeface="Times New Roman" panose="02020603050405020304" pitchFamily="18" charset="0"/>
              </a:rPr>
              <a:t>pituitary and </a:t>
            </a:r>
            <a:r>
              <a:rPr lang="en-US" sz="3100" dirty="0">
                <a:solidFill>
                  <a:schemeClr val="tx1"/>
                </a:solidFill>
                <a:latin typeface="Times New Roman" panose="02020603050405020304" pitchFamily="18" charset="0"/>
                <a:cs typeface="Times New Roman" panose="02020603050405020304" pitchFamily="18" charset="0"/>
              </a:rPr>
              <a:t>abdominal </a:t>
            </a:r>
            <a:r>
              <a:rPr lang="en-US" sz="3100" dirty="0" smtClean="0">
                <a:solidFill>
                  <a:schemeClr val="tx1"/>
                </a:solidFill>
                <a:latin typeface="Times New Roman" panose="02020603050405020304" pitchFamily="18" charset="0"/>
                <a:cs typeface="Times New Roman" panose="02020603050405020304" pitchFamily="18" charset="0"/>
              </a:rPr>
              <a:t>imaging </a:t>
            </a:r>
          </a:p>
          <a:p>
            <a:endParaRPr lang="en-US" sz="3100" dirty="0" smtClean="0">
              <a:solidFill>
                <a:schemeClr val="tx1"/>
              </a:solidFill>
              <a:latin typeface="Times New Roman" panose="02020603050405020304" pitchFamily="18" charset="0"/>
              <a:cs typeface="Times New Roman" panose="02020603050405020304" pitchFamily="18" charset="0"/>
            </a:endParaRPr>
          </a:p>
          <a:p>
            <a:r>
              <a:rPr lang="en-US" sz="3100" dirty="0" smtClean="0">
                <a:solidFill>
                  <a:schemeClr val="tx1"/>
                </a:solidFill>
                <a:latin typeface="Times New Roman" panose="02020603050405020304" pitchFamily="18" charset="0"/>
                <a:cs typeface="Times New Roman" panose="02020603050405020304" pitchFamily="18" charset="0"/>
              </a:rPr>
              <a:t>Screening should </a:t>
            </a:r>
            <a:r>
              <a:rPr lang="en-US" sz="3100" dirty="0">
                <a:solidFill>
                  <a:schemeClr val="tx1"/>
                </a:solidFill>
                <a:latin typeface="Times New Roman" panose="02020603050405020304" pitchFamily="18" charset="0"/>
                <a:cs typeface="Times New Roman" panose="02020603050405020304" pitchFamily="18" charset="0"/>
              </a:rPr>
              <a:t>possibly commence in early </a:t>
            </a:r>
            <a:r>
              <a:rPr lang="en-US" sz="3100" dirty="0" smtClean="0">
                <a:solidFill>
                  <a:schemeClr val="tx1"/>
                </a:solidFill>
                <a:latin typeface="Times New Roman" panose="02020603050405020304" pitchFamily="18" charset="0"/>
                <a:cs typeface="Times New Roman" panose="02020603050405020304" pitchFamily="18" charset="0"/>
              </a:rPr>
              <a:t>childhood, </a:t>
            </a:r>
            <a:r>
              <a:rPr lang="en-US" sz="3100" dirty="0">
                <a:solidFill>
                  <a:schemeClr val="tx1"/>
                </a:solidFill>
                <a:latin typeface="Times New Roman" panose="02020603050405020304" pitchFamily="18" charset="0"/>
                <a:cs typeface="Times New Roman" panose="02020603050405020304" pitchFamily="18" charset="0"/>
              </a:rPr>
              <a:t>and it should be repeated throughout life because </a:t>
            </a:r>
            <a:r>
              <a:rPr lang="en-US" sz="3100" dirty="0" smtClean="0">
                <a:solidFill>
                  <a:schemeClr val="tx1"/>
                </a:solidFill>
                <a:latin typeface="Times New Roman" panose="02020603050405020304" pitchFamily="18" charset="0"/>
                <a:cs typeface="Times New Roman" panose="02020603050405020304" pitchFamily="18" charset="0"/>
              </a:rPr>
              <a:t>the disease </a:t>
            </a:r>
            <a:r>
              <a:rPr lang="en-US" sz="3100" dirty="0">
                <a:solidFill>
                  <a:schemeClr val="tx1"/>
                </a:solidFill>
                <a:latin typeface="Times New Roman" panose="02020603050405020304" pitchFamily="18" charset="0"/>
                <a:cs typeface="Times New Roman" panose="02020603050405020304" pitchFamily="18" charset="0"/>
              </a:rPr>
              <a:t>may not manifest in some individuals until </a:t>
            </a:r>
            <a:r>
              <a:rPr lang="en-US" sz="3100" dirty="0" smtClean="0">
                <a:solidFill>
                  <a:schemeClr val="tx1"/>
                </a:solidFill>
                <a:latin typeface="Times New Roman" panose="02020603050405020304" pitchFamily="18" charset="0"/>
                <a:cs typeface="Times New Roman" panose="02020603050405020304" pitchFamily="18" charset="0"/>
              </a:rPr>
              <a:t>the eighth </a:t>
            </a:r>
            <a:r>
              <a:rPr lang="en-US" sz="3100" dirty="0">
                <a:solidFill>
                  <a:schemeClr val="tx1"/>
                </a:solidFill>
                <a:latin typeface="Times New Roman" panose="02020603050405020304" pitchFamily="18" charset="0"/>
                <a:cs typeface="Times New Roman" panose="02020603050405020304" pitchFamily="18" charset="0"/>
              </a:rPr>
              <a:t>decade</a:t>
            </a:r>
            <a:r>
              <a:rPr lang="en-US" sz="3100" dirty="0" smtClean="0">
                <a:solidFill>
                  <a:schemeClr val="tx1"/>
                </a:solidFill>
                <a:latin typeface="Times New Roman" panose="02020603050405020304" pitchFamily="18" charset="0"/>
                <a:cs typeface="Times New Roman" panose="02020603050405020304" pitchFamily="18" charset="0"/>
              </a:rPr>
              <a:t>.</a:t>
            </a:r>
          </a:p>
          <a:p>
            <a:endParaRPr lang="en-US" sz="3100" dirty="0" smtClean="0">
              <a:solidFill>
                <a:schemeClr val="tx1"/>
              </a:solidFill>
              <a:latin typeface="Times New Roman" panose="02020603050405020304" pitchFamily="18" charset="0"/>
              <a:cs typeface="Times New Roman" panose="02020603050405020304" pitchFamily="18" charset="0"/>
            </a:endParaRPr>
          </a:p>
          <a:p>
            <a:r>
              <a:rPr lang="en-US" sz="3100" dirty="0" smtClean="0">
                <a:solidFill>
                  <a:schemeClr val="tx1"/>
                </a:solidFill>
                <a:latin typeface="Times New Roman" panose="02020603050405020304" pitchFamily="18" charset="0"/>
                <a:cs typeface="Times New Roman" panose="02020603050405020304" pitchFamily="18" charset="0"/>
              </a:rPr>
              <a:t>It suggests biochemical screening </a:t>
            </a:r>
            <a:r>
              <a:rPr lang="en-US" sz="3100" dirty="0">
                <a:solidFill>
                  <a:schemeClr val="tx1"/>
                </a:solidFill>
                <a:latin typeface="Times New Roman" panose="02020603050405020304" pitchFamily="18" charset="0"/>
                <a:cs typeface="Times New Roman" panose="02020603050405020304" pitchFamily="18" charset="0"/>
              </a:rPr>
              <a:t>should </a:t>
            </a:r>
            <a:r>
              <a:rPr lang="en-US" sz="3100" dirty="0" smtClean="0">
                <a:solidFill>
                  <a:schemeClr val="tx1"/>
                </a:solidFill>
                <a:latin typeface="Times New Roman" panose="02020603050405020304" pitchFamily="18" charset="0"/>
                <a:cs typeface="Times New Roman" panose="02020603050405020304" pitchFamily="18" charset="0"/>
              </a:rPr>
              <a:t>include(</a:t>
            </a:r>
            <a:r>
              <a:rPr lang="en-US" sz="3100" dirty="0" err="1" smtClean="0">
                <a:solidFill>
                  <a:schemeClr val="tx1"/>
                </a:solidFill>
                <a:latin typeface="Times New Roman" panose="02020603050405020304" pitchFamily="18" charset="0"/>
                <a:cs typeface="Times New Roman" panose="02020603050405020304" pitchFamily="18" charset="0"/>
              </a:rPr>
              <a:t>Ca,PTH</a:t>
            </a:r>
            <a:r>
              <a:rPr lang="en-US" sz="3100" dirty="0">
                <a:solidFill>
                  <a:schemeClr val="tx1"/>
                </a:solidFill>
                <a:latin typeface="Times New Roman" panose="02020603050405020304" pitchFamily="18" charset="0"/>
                <a:cs typeface="Times New Roman" panose="02020603050405020304" pitchFamily="18" charset="0"/>
              </a:rPr>
              <a:t>, gastrointestinal </a:t>
            </a:r>
            <a:r>
              <a:rPr lang="en-US" sz="3100" dirty="0" smtClean="0">
                <a:solidFill>
                  <a:schemeClr val="tx1"/>
                </a:solidFill>
                <a:latin typeface="Times New Roman" panose="02020603050405020304" pitchFamily="18" charset="0"/>
                <a:cs typeface="Times New Roman" panose="02020603050405020304" pitchFamily="18" charset="0"/>
              </a:rPr>
              <a:t>hormones,</a:t>
            </a:r>
            <a:r>
              <a:rPr lang="en-US" sz="3100" dirty="0">
                <a:solidFill>
                  <a:schemeClr val="tx1"/>
                </a:solidFill>
                <a:latin typeface="Times New Roman" panose="02020603050405020304" pitchFamily="18" charset="0"/>
                <a:cs typeface="Times New Roman" panose="02020603050405020304" pitchFamily="18" charset="0"/>
              </a:rPr>
              <a:t> chromogranin A, prolactin, and IGF-I </a:t>
            </a:r>
            <a:r>
              <a:rPr lang="en-US" sz="3100" dirty="0" smtClean="0">
                <a:solidFill>
                  <a:schemeClr val="tx1"/>
                </a:solidFill>
                <a:latin typeface="Times New Roman" panose="02020603050405020304" pitchFamily="18" charset="0"/>
                <a:cs typeface="Times New Roman" panose="02020603050405020304" pitchFamily="18" charset="0"/>
              </a:rPr>
              <a:t>in all </a:t>
            </a:r>
            <a:r>
              <a:rPr lang="en-US" sz="3100" dirty="0">
                <a:solidFill>
                  <a:schemeClr val="tx1"/>
                </a:solidFill>
                <a:latin typeface="Times New Roman" panose="02020603050405020304" pitchFamily="18" charset="0"/>
                <a:cs typeface="Times New Roman" panose="02020603050405020304" pitchFamily="18" charset="0"/>
              </a:rPr>
              <a:t>individuals</a:t>
            </a:r>
            <a:endParaRPr lang="en-US" sz="3100" dirty="0" smtClean="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3058564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228600" lvl="0" indent="-228600">
              <a:spcBef>
                <a:spcPts val="1000"/>
              </a:spcBef>
            </a:pPr>
            <a:r>
              <a:rPr lang="en-US" sz="2800" dirty="0">
                <a:gradFill>
                  <a:gsLst>
                    <a:gs pos="34000">
                      <a:prstClr val="white">
                        <a:lumMod val="93000"/>
                      </a:prstClr>
                    </a:gs>
                    <a:gs pos="0">
                      <a:prstClr val="black">
                        <a:lumMod val="25000"/>
                        <a:lumOff val="75000"/>
                      </a:prstClr>
                    </a:gs>
                    <a:gs pos="100000">
                      <a:srgbClr val="94D7E4">
                        <a:lumMod val="0"/>
                        <a:lumOff val="100000"/>
                      </a:srgbClr>
                    </a:gs>
                  </a:gsLst>
                  <a:lin ang="4800000" scaled="0"/>
                </a:gradFill>
                <a:ea typeface="+mn-ea"/>
                <a:cs typeface="+mn-cs"/>
              </a:rPr>
              <a:t/>
            </a:r>
            <a:br>
              <a:rPr lang="en-US" sz="2800" dirty="0">
                <a:gradFill>
                  <a:gsLst>
                    <a:gs pos="34000">
                      <a:prstClr val="white">
                        <a:lumMod val="93000"/>
                      </a:prstClr>
                    </a:gs>
                    <a:gs pos="0">
                      <a:prstClr val="black">
                        <a:lumMod val="25000"/>
                        <a:lumOff val="75000"/>
                      </a:prstClr>
                    </a:gs>
                    <a:gs pos="100000">
                      <a:srgbClr val="94D7E4">
                        <a:lumMod val="0"/>
                        <a:lumOff val="100000"/>
                      </a:srgbClr>
                    </a:gs>
                  </a:gsLst>
                  <a:lin ang="4800000" scaled="0"/>
                </a:gradFill>
                <a:ea typeface="+mn-ea"/>
                <a:cs typeface="+mn-cs"/>
              </a:rPr>
            </a:br>
            <a:endParaRPr lang="en-US" dirty="0"/>
          </a:p>
        </p:txBody>
      </p:sp>
      <p:sp>
        <p:nvSpPr>
          <p:cNvPr id="5" name="Content Placeholder 4"/>
          <p:cNvSpPr>
            <a:spLocks noGrp="1"/>
          </p:cNvSpPr>
          <p:nvPr>
            <p:ph idx="1"/>
          </p:nvPr>
        </p:nvSpPr>
        <p:spPr>
          <a:xfrm>
            <a:off x="1120000" y="1825624"/>
            <a:ext cx="10233800" cy="4811149"/>
          </a:xfrm>
        </p:spPr>
        <p:txBody>
          <a:bodyPr>
            <a:normAutofit lnSpcReduction="10000"/>
          </a:bodyPr>
          <a:lstStyle/>
          <a:p>
            <a:pPr lvl="0"/>
            <a:r>
              <a:rPr lang="en-US" sz="2400" dirty="0">
                <a:solidFill>
                  <a:schemeClr val="tx1"/>
                </a:solidFill>
                <a:latin typeface="Times New Roman" panose="02020603050405020304" pitchFamily="18" charset="0"/>
                <a:cs typeface="Times New Roman" panose="02020603050405020304" pitchFamily="18" charset="0"/>
              </a:rPr>
              <a:t>The association </a:t>
            </a:r>
            <a:r>
              <a:rPr lang="en-US" sz="2400" dirty="0" smtClean="0">
                <a:solidFill>
                  <a:schemeClr val="tx1"/>
                </a:solidFill>
                <a:latin typeface="Times New Roman" panose="02020603050405020304" pitchFamily="18" charset="0"/>
                <a:cs typeface="Times New Roman" panose="02020603050405020304" pitchFamily="18" charset="0"/>
              </a:rPr>
              <a:t>between </a:t>
            </a:r>
            <a:r>
              <a:rPr lang="en-US" sz="2400" dirty="0">
                <a:solidFill>
                  <a:schemeClr val="tx1"/>
                </a:solidFill>
                <a:latin typeface="Times New Roman" panose="02020603050405020304" pitchFamily="18" charset="0"/>
                <a:cs typeface="Times New Roman" panose="02020603050405020304" pitchFamily="18" charset="0"/>
              </a:rPr>
              <a:t>thyroid diseases and PHPT was first described in </a:t>
            </a:r>
            <a:r>
              <a:rPr lang="en-US" sz="2400" dirty="0" smtClean="0">
                <a:solidFill>
                  <a:schemeClr val="tx1"/>
                </a:solidFill>
                <a:latin typeface="Times New Roman" panose="02020603050405020304" pitchFamily="18" charset="0"/>
                <a:cs typeface="Times New Roman" panose="02020603050405020304" pitchFamily="18" charset="0"/>
              </a:rPr>
              <a:t>1947</a:t>
            </a:r>
          </a:p>
          <a:p>
            <a:pPr marL="0" lvl="0" indent="0">
              <a:buNone/>
            </a:pPr>
            <a:r>
              <a:rPr lang="en-US" sz="2400" dirty="0" smtClean="0">
                <a:solidFill>
                  <a:schemeClr val="tx1"/>
                </a:solidFill>
                <a:latin typeface="Times New Roman" panose="02020603050405020304" pitchFamily="18" charset="0"/>
                <a:cs typeface="Times New Roman" panose="02020603050405020304" pitchFamily="18" charset="0"/>
              </a:rPr>
              <a:t> (AIT </a:t>
            </a:r>
            <a:r>
              <a:rPr lang="en-US" sz="2400" dirty="0">
                <a:solidFill>
                  <a:schemeClr val="tx1"/>
                </a:solidFill>
                <a:latin typeface="Times New Roman" panose="02020603050405020304" pitchFamily="18" charset="0"/>
                <a:cs typeface="Times New Roman" panose="02020603050405020304" pitchFamily="18" charset="0"/>
              </a:rPr>
              <a:t>association with PHPT was find in 3.8-17.6</a:t>
            </a:r>
            <a:r>
              <a:rPr lang="en-US" sz="2400" dirty="0" smtClean="0">
                <a:solidFill>
                  <a:schemeClr val="tx1"/>
                </a:solidFill>
                <a:latin typeface="Times New Roman" panose="02020603050405020304" pitchFamily="18" charset="0"/>
                <a:cs typeface="Times New Roman" panose="02020603050405020304" pitchFamily="18" charset="0"/>
              </a:rPr>
              <a:t>%)</a:t>
            </a:r>
          </a:p>
          <a:p>
            <a:pPr lvl="0"/>
            <a:endParaRPr lang="en-US" sz="2400" dirty="0" smtClean="0">
              <a:solidFill>
                <a:schemeClr val="tx1"/>
              </a:solidFill>
              <a:latin typeface="Times New Roman" panose="02020603050405020304" pitchFamily="18" charset="0"/>
              <a:cs typeface="Times New Roman" panose="02020603050405020304" pitchFamily="18" charset="0"/>
            </a:endParaRPr>
          </a:p>
          <a:p>
            <a:pPr lvl="0"/>
            <a:r>
              <a:rPr lang="en-US" sz="2400" dirty="0" smtClean="0">
                <a:solidFill>
                  <a:schemeClr val="tx1"/>
                </a:solidFill>
                <a:latin typeface="Times New Roman" panose="02020603050405020304" pitchFamily="18" charset="0"/>
                <a:cs typeface="Times New Roman" panose="02020603050405020304" pitchFamily="18" charset="0"/>
              </a:rPr>
              <a:t>The </a:t>
            </a:r>
            <a:r>
              <a:rPr lang="en-US" sz="2400" dirty="0">
                <a:solidFill>
                  <a:schemeClr val="tx1"/>
                </a:solidFill>
                <a:latin typeface="Times New Roman" panose="02020603050405020304" pitchFamily="18" charset="0"/>
                <a:cs typeface="Times New Roman" panose="02020603050405020304" pitchFamily="18" charset="0"/>
              </a:rPr>
              <a:t>inflammatory process found in AIT may interfere the uptake mechanism of 99mTc-MIBI, giving a false negative image </a:t>
            </a:r>
            <a:endParaRPr lang="en-US" sz="2400" dirty="0" smtClean="0">
              <a:solidFill>
                <a:schemeClr val="tx1"/>
              </a:solidFill>
              <a:latin typeface="Times New Roman" panose="02020603050405020304" pitchFamily="18" charset="0"/>
              <a:cs typeface="Times New Roman" panose="02020603050405020304" pitchFamily="18" charset="0"/>
            </a:endParaRPr>
          </a:p>
          <a:p>
            <a:pPr lvl="0"/>
            <a:endParaRPr lang="en-US" sz="2400" dirty="0" smtClean="0">
              <a:solidFill>
                <a:schemeClr val="tx1"/>
              </a:solidFill>
              <a:latin typeface="Times New Roman" panose="02020603050405020304" pitchFamily="18" charset="0"/>
              <a:cs typeface="Times New Roman" panose="02020603050405020304" pitchFamily="18" charset="0"/>
            </a:endParaRPr>
          </a:p>
          <a:p>
            <a:pPr lvl="0"/>
            <a:r>
              <a:rPr lang="en-US" sz="2400" dirty="0" smtClean="0">
                <a:solidFill>
                  <a:schemeClr val="tx1"/>
                </a:solidFill>
                <a:latin typeface="Times New Roman" panose="02020603050405020304" pitchFamily="18" charset="0"/>
                <a:cs typeface="Times New Roman" panose="02020603050405020304" pitchFamily="18" charset="0"/>
              </a:rPr>
              <a:t>Earlier </a:t>
            </a:r>
            <a:r>
              <a:rPr lang="en-US" sz="2400" dirty="0">
                <a:solidFill>
                  <a:schemeClr val="tx1"/>
                </a:solidFill>
                <a:latin typeface="Times New Roman" panose="02020603050405020304" pitchFamily="18" charset="0"/>
                <a:cs typeface="Times New Roman" panose="02020603050405020304" pitchFamily="18" charset="0"/>
              </a:rPr>
              <a:t>experimental studies in rats have shown that chronic high TSH induces parathyroid hyperplasia and high PTH values. </a:t>
            </a:r>
            <a:endParaRPr lang="en-US" sz="2400" dirty="0" smtClean="0">
              <a:solidFill>
                <a:schemeClr val="tx1"/>
              </a:solidFill>
              <a:latin typeface="Times New Roman" panose="02020603050405020304" pitchFamily="18" charset="0"/>
              <a:cs typeface="Times New Roman" panose="02020603050405020304" pitchFamily="18" charset="0"/>
            </a:endParaRPr>
          </a:p>
          <a:p>
            <a:pPr lvl="0"/>
            <a:endParaRPr lang="en-US" sz="2400" dirty="0" smtClean="0">
              <a:solidFill>
                <a:schemeClr val="tx1"/>
              </a:solidFill>
              <a:latin typeface="Times New Roman" panose="02020603050405020304" pitchFamily="18" charset="0"/>
              <a:cs typeface="Times New Roman" panose="02020603050405020304" pitchFamily="18" charset="0"/>
            </a:endParaRPr>
          </a:p>
          <a:p>
            <a:pPr lvl="0"/>
            <a:r>
              <a:rPr lang="en-US" sz="2400" dirty="0" smtClean="0">
                <a:solidFill>
                  <a:schemeClr val="tx1"/>
                </a:solidFill>
                <a:latin typeface="Times New Roman" panose="02020603050405020304" pitchFamily="18" charset="0"/>
                <a:cs typeface="Times New Roman" panose="02020603050405020304" pitchFamily="18" charset="0"/>
              </a:rPr>
              <a:t>Recent </a:t>
            </a:r>
            <a:r>
              <a:rPr lang="en-US" sz="2400" dirty="0">
                <a:solidFill>
                  <a:schemeClr val="tx1"/>
                </a:solidFill>
                <a:latin typeface="Times New Roman" panose="02020603050405020304" pitchFamily="18" charset="0"/>
                <a:cs typeface="Times New Roman" panose="02020603050405020304" pitchFamily="18" charset="0"/>
              </a:rPr>
              <a:t>studies have shown that vitamin </a:t>
            </a:r>
            <a:r>
              <a:rPr lang="en-US" sz="2400" dirty="0" smtClean="0">
                <a:solidFill>
                  <a:schemeClr val="tx1"/>
                </a:solidFill>
                <a:latin typeface="Times New Roman" panose="02020603050405020304" pitchFamily="18" charset="0"/>
                <a:cs typeface="Times New Roman" panose="02020603050405020304" pitchFamily="18" charset="0"/>
              </a:rPr>
              <a:t>D &amp; Selenium </a:t>
            </a:r>
            <a:r>
              <a:rPr lang="en-US" sz="2400" dirty="0">
                <a:solidFill>
                  <a:schemeClr val="tx1"/>
                </a:solidFill>
                <a:latin typeface="Times New Roman" panose="02020603050405020304" pitchFamily="18" charset="0"/>
                <a:cs typeface="Times New Roman" panose="02020603050405020304" pitchFamily="18" charset="0"/>
              </a:rPr>
              <a:t>deficiency </a:t>
            </a:r>
            <a:r>
              <a:rPr lang="en-US" sz="2400" dirty="0" smtClean="0">
                <a:solidFill>
                  <a:schemeClr val="tx1"/>
                </a:solidFill>
                <a:latin typeface="Times New Roman" panose="02020603050405020304" pitchFamily="18" charset="0"/>
                <a:cs typeface="Times New Roman" panose="02020603050405020304" pitchFamily="18" charset="0"/>
              </a:rPr>
              <a:t>may be associated with both </a:t>
            </a:r>
            <a:r>
              <a:rPr lang="en-US" sz="2400" dirty="0">
                <a:solidFill>
                  <a:schemeClr val="tx1"/>
                </a:solidFill>
                <a:latin typeface="Times New Roman" panose="02020603050405020304" pitchFamily="18" charset="0"/>
                <a:cs typeface="Times New Roman" panose="02020603050405020304" pitchFamily="18" charset="0"/>
              </a:rPr>
              <a:t>thyroid and </a:t>
            </a:r>
            <a:r>
              <a:rPr lang="en-US" sz="2400" dirty="0" smtClean="0">
                <a:solidFill>
                  <a:schemeClr val="tx1"/>
                </a:solidFill>
                <a:latin typeface="Times New Roman" panose="02020603050405020304" pitchFamily="18" charset="0"/>
                <a:cs typeface="Times New Roman" panose="02020603050405020304" pitchFamily="18" charset="0"/>
              </a:rPr>
              <a:t>parathyroid diseases  </a:t>
            </a:r>
          </a:p>
          <a:p>
            <a:pPr marL="0" lvl="0" indent="0">
              <a:buNone/>
            </a:pPr>
            <a:r>
              <a:rPr lang="en-US" sz="2400" b="1" i="1" dirty="0">
                <a:solidFill>
                  <a:schemeClr val="tx1"/>
                </a:solidFill>
                <a:latin typeface="Times New Roman" panose="02020603050405020304" pitchFamily="18" charset="0"/>
                <a:cs typeface="Times New Roman" panose="02020603050405020304" pitchFamily="18" charset="0"/>
              </a:rPr>
              <a:t> </a:t>
            </a:r>
            <a:r>
              <a:rPr lang="en-US" sz="2400" b="1" i="1" dirty="0" smtClean="0">
                <a:solidFill>
                  <a:schemeClr val="tx1"/>
                </a:solidFill>
                <a:latin typeface="Times New Roman" panose="02020603050405020304" pitchFamily="18" charset="0"/>
                <a:cs typeface="Times New Roman" panose="02020603050405020304" pitchFamily="18" charset="0"/>
              </a:rPr>
              <a:t>                                                                                                        </a:t>
            </a:r>
            <a:r>
              <a:rPr lang="en-US" sz="1400" b="1" i="1" dirty="0">
                <a:solidFill>
                  <a:schemeClr val="tx1"/>
                </a:solidFill>
                <a:latin typeface="Calibri" panose="020F0502020204030204" pitchFamily="34" charset="0"/>
              </a:rPr>
              <a:t>Arch </a:t>
            </a:r>
            <a:r>
              <a:rPr lang="en-US" sz="1400" b="1" i="1" dirty="0" err="1">
                <a:solidFill>
                  <a:schemeClr val="tx1"/>
                </a:solidFill>
                <a:latin typeface="Calibri" panose="020F0502020204030204" pitchFamily="34" charset="0"/>
              </a:rPr>
              <a:t>Clin</a:t>
            </a:r>
            <a:r>
              <a:rPr lang="en-US" sz="1400" b="1" i="1" dirty="0">
                <a:solidFill>
                  <a:schemeClr val="tx1"/>
                </a:solidFill>
                <a:latin typeface="Calibri" panose="020F0502020204030204" pitchFamily="34" charset="0"/>
              </a:rPr>
              <a:t> Cases 2015 </a:t>
            </a:r>
            <a:endParaRPr lang="en-US" sz="1400" b="1" i="1" dirty="0">
              <a:solidFill>
                <a:schemeClr val="tx1"/>
              </a:solidFill>
              <a:latin typeface="Times New Roman" panose="02020603050405020304" pitchFamily="18" charset="0"/>
              <a:cs typeface="Times New Roman" panose="02020603050405020304" pitchFamily="18" charset="0"/>
            </a:endParaRPr>
          </a:p>
        </p:txBody>
      </p:sp>
      <p:sp>
        <p:nvSpPr>
          <p:cNvPr id="7" name="Rectangle 6"/>
          <p:cNvSpPr/>
          <p:nvPr/>
        </p:nvSpPr>
        <p:spPr>
          <a:xfrm>
            <a:off x="1120000" y="626795"/>
            <a:ext cx="10233800" cy="1077218"/>
          </a:xfrm>
          <a:prstGeom prst="rect">
            <a:avLst/>
          </a:prstGeom>
        </p:spPr>
        <p:txBody>
          <a:bodyPr wrap="square">
            <a:spAutoFit/>
          </a:bodyPr>
          <a:lstStyle/>
          <a:p>
            <a:r>
              <a:rPr lang="en-US" sz="3200" dirty="0">
                <a:solidFill>
                  <a:schemeClr val="accent6">
                    <a:lumMod val="60000"/>
                    <a:lumOff val="40000"/>
                  </a:schemeClr>
                </a:solidFill>
                <a:latin typeface="Times New Roman" panose="02020603050405020304" pitchFamily="18" charset="0"/>
                <a:cs typeface="Times New Roman" panose="02020603050405020304" pitchFamily="18" charset="0"/>
              </a:rPr>
              <a:t>Coexisting </a:t>
            </a:r>
            <a:r>
              <a:rPr lang="en-US" sz="3200" dirty="0" smtClean="0">
                <a:solidFill>
                  <a:schemeClr val="accent6">
                    <a:lumMod val="60000"/>
                    <a:lumOff val="40000"/>
                  </a:schemeClr>
                </a:solidFill>
                <a:latin typeface="Times New Roman" panose="02020603050405020304" pitchFamily="18" charset="0"/>
                <a:cs typeface="Times New Roman" panose="02020603050405020304" pitchFamily="18" charset="0"/>
              </a:rPr>
              <a:t>AIT  </a:t>
            </a:r>
            <a:r>
              <a:rPr lang="en-US" sz="3200" dirty="0">
                <a:solidFill>
                  <a:schemeClr val="accent6">
                    <a:lumMod val="60000"/>
                    <a:lumOff val="40000"/>
                  </a:schemeClr>
                </a:solidFill>
                <a:latin typeface="Times New Roman" panose="02020603050405020304" pitchFamily="18" charset="0"/>
                <a:cs typeface="Times New Roman" panose="02020603050405020304" pitchFamily="18" charset="0"/>
              </a:rPr>
              <a:t>and parathyroid </a:t>
            </a:r>
            <a:r>
              <a:rPr lang="en-US" sz="3200" dirty="0" smtClean="0">
                <a:solidFill>
                  <a:schemeClr val="accent6">
                    <a:lumMod val="60000"/>
                    <a:lumOff val="40000"/>
                  </a:schemeClr>
                </a:solidFill>
                <a:latin typeface="Times New Roman" panose="02020603050405020304" pitchFamily="18" charset="0"/>
                <a:cs typeface="Times New Roman" panose="02020603050405020304" pitchFamily="18" charset="0"/>
              </a:rPr>
              <a:t>disease;</a:t>
            </a:r>
          </a:p>
          <a:p>
            <a:r>
              <a:rPr lang="en-US" sz="3200" dirty="0" smtClean="0">
                <a:solidFill>
                  <a:schemeClr val="accent6">
                    <a:lumMod val="60000"/>
                    <a:lumOff val="40000"/>
                  </a:schemeClr>
                </a:solidFill>
                <a:latin typeface="Times New Roman" panose="02020603050405020304" pitchFamily="18" charset="0"/>
                <a:cs typeface="Times New Roman" panose="02020603050405020304" pitchFamily="18" charset="0"/>
              </a:rPr>
              <a:t>are </a:t>
            </a:r>
            <a:r>
              <a:rPr lang="en-US" sz="3200" dirty="0">
                <a:solidFill>
                  <a:schemeClr val="accent6">
                    <a:lumMod val="60000"/>
                    <a:lumOff val="40000"/>
                  </a:schemeClr>
                </a:solidFill>
                <a:latin typeface="Times New Roman" panose="02020603050405020304" pitchFamily="18" charset="0"/>
                <a:cs typeface="Times New Roman" panose="02020603050405020304" pitchFamily="18" charset="0"/>
              </a:rPr>
              <a:t>they related?</a:t>
            </a:r>
            <a:endParaRPr lang="en-US" sz="3200" i="0" dirty="0">
              <a:solidFill>
                <a:schemeClr val="accent6">
                  <a:lumMod val="60000"/>
                  <a:lumOff val="40000"/>
                </a:schemeClr>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8681339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838200" y="12547"/>
            <a:ext cx="9038251" cy="1678141"/>
          </a:xfrm>
          <a:prstGeom prst="rect">
            <a:avLst/>
          </a:prstGeom>
        </p:spPr>
      </p:pic>
      <p:sp>
        <p:nvSpPr>
          <p:cNvPr id="2" name="Title 1"/>
          <p:cNvSpPr>
            <a:spLocks noGrp="1"/>
          </p:cNvSpPr>
          <p:nvPr>
            <p:ph type="title"/>
          </p:nvPr>
        </p:nvSpPr>
        <p:spPr/>
        <p:txBody>
          <a:bodyPr>
            <a:normAutofit/>
          </a:bodyPr>
          <a:lstStyle/>
          <a:p>
            <a:r>
              <a:rPr lang="sv-SE" sz="1600" i="1" dirty="0" smtClean="0">
                <a:solidFill>
                  <a:schemeClr val="bg1"/>
                </a:solidFill>
                <a:latin typeface="MyriadPro-CondIt" panose="020B0506030403090204" pitchFamily="34" charset="0"/>
              </a:rPr>
              <a:t/>
            </a:r>
            <a:br>
              <a:rPr lang="sv-SE" sz="1600" i="1" dirty="0" smtClean="0">
                <a:solidFill>
                  <a:schemeClr val="bg1"/>
                </a:solidFill>
                <a:latin typeface="MyriadPro-CondIt" panose="020B0506030403090204" pitchFamily="34" charset="0"/>
              </a:rPr>
            </a:br>
            <a:r>
              <a:rPr lang="sv-SE" sz="1600" i="1" dirty="0">
                <a:solidFill>
                  <a:schemeClr val="bg1"/>
                </a:solidFill>
                <a:latin typeface="MyriadPro-CondIt" panose="020B0506030403090204" pitchFamily="34" charset="0"/>
              </a:rPr>
              <a:t/>
            </a:r>
            <a:br>
              <a:rPr lang="sv-SE" sz="1600" i="1" dirty="0">
                <a:solidFill>
                  <a:schemeClr val="bg1"/>
                </a:solidFill>
                <a:latin typeface="MyriadPro-CondIt" panose="020B0506030403090204" pitchFamily="34" charset="0"/>
              </a:rPr>
            </a:br>
            <a:r>
              <a:rPr lang="sv-SE" sz="1600" i="1" dirty="0" smtClean="0">
                <a:solidFill>
                  <a:schemeClr val="bg1"/>
                </a:solidFill>
                <a:latin typeface="MyriadPro-CondIt" panose="020B0506030403090204" pitchFamily="34" charset="0"/>
              </a:rPr>
              <a:t/>
            </a:r>
            <a:br>
              <a:rPr lang="sv-SE" sz="1600" i="1" dirty="0" smtClean="0">
                <a:solidFill>
                  <a:schemeClr val="bg1"/>
                </a:solidFill>
                <a:latin typeface="MyriadPro-CondIt" panose="020B0506030403090204" pitchFamily="34" charset="0"/>
              </a:rPr>
            </a:br>
            <a:r>
              <a:rPr lang="sv-SE" sz="1600" i="1" dirty="0">
                <a:solidFill>
                  <a:schemeClr val="bg1"/>
                </a:solidFill>
                <a:latin typeface="MyriadPro-CondIt" panose="020B0506030403090204" pitchFamily="34" charset="0"/>
              </a:rPr>
              <a:t/>
            </a:r>
            <a:br>
              <a:rPr lang="sv-SE" sz="1600" i="1" dirty="0">
                <a:solidFill>
                  <a:schemeClr val="bg1"/>
                </a:solidFill>
                <a:latin typeface="MyriadPro-CondIt" panose="020B0506030403090204" pitchFamily="34" charset="0"/>
              </a:rPr>
            </a:br>
            <a:r>
              <a:rPr lang="sv-SE" sz="1600" i="1" dirty="0" smtClean="0">
                <a:solidFill>
                  <a:schemeClr val="bg1"/>
                </a:solidFill>
                <a:latin typeface="MyriadPro-CondIt" panose="020B0506030403090204" pitchFamily="34" charset="0"/>
              </a:rPr>
              <a:t>                                                                                                                                                                                                                                                          Hell </a:t>
            </a:r>
            <a:r>
              <a:rPr lang="sv-SE" sz="1600" i="1" dirty="0">
                <a:solidFill>
                  <a:schemeClr val="bg1"/>
                </a:solidFill>
                <a:latin typeface="MyriadPro-CondIt" panose="020B0506030403090204" pitchFamily="34" charset="0"/>
              </a:rPr>
              <a:t>J Nucl Med 2013</a:t>
            </a:r>
            <a:endParaRPr lang="en-US" sz="1600" dirty="0">
              <a:solidFill>
                <a:schemeClr val="bg1"/>
              </a:solidFill>
            </a:endParaRPr>
          </a:p>
        </p:txBody>
      </p:sp>
      <p:sp>
        <p:nvSpPr>
          <p:cNvPr id="3" name="Content Placeholder 2"/>
          <p:cNvSpPr>
            <a:spLocks noGrp="1"/>
          </p:cNvSpPr>
          <p:nvPr>
            <p:ph idx="1"/>
          </p:nvPr>
        </p:nvSpPr>
        <p:spPr>
          <a:xfrm>
            <a:off x="838200" y="1690688"/>
            <a:ext cx="10233800" cy="4867428"/>
          </a:xfrm>
        </p:spPr>
        <p:txBody>
          <a:bodyPr>
            <a:normAutofit/>
          </a:bodyPr>
          <a:lstStyle/>
          <a:p>
            <a:r>
              <a:rPr lang="en-US" sz="2400" b="1" i="1" dirty="0" smtClean="0">
                <a:solidFill>
                  <a:schemeClr val="tx1"/>
                </a:solidFill>
                <a:latin typeface="Times New Roman" panose="02020603050405020304" pitchFamily="18" charset="0"/>
                <a:cs typeface="Times New Roman" panose="02020603050405020304" pitchFamily="18" charset="0"/>
              </a:rPr>
              <a:t>Method</a:t>
            </a:r>
            <a:r>
              <a:rPr lang="en-US" sz="2400" b="1" dirty="0" smtClean="0">
                <a:solidFill>
                  <a:schemeClr val="tx1"/>
                </a:solidFill>
                <a:latin typeface="Times New Roman" panose="02020603050405020304" pitchFamily="18" charset="0"/>
                <a:cs typeface="Times New Roman" panose="02020603050405020304" pitchFamily="18" charset="0"/>
              </a:rPr>
              <a:t>:</a:t>
            </a:r>
            <a:r>
              <a:rPr lang="en-US" sz="2400" dirty="0" smtClean="0">
                <a:solidFill>
                  <a:schemeClr val="tx1"/>
                </a:solidFill>
                <a:latin typeface="Times New Roman" panose="02020603050405020304" pitchFamily="18" charset="0"/>
                <a:cs typeface="Times New Roman" panose="02020603050405020304" pitchFamily="18" charset="0"/>
              </a:rPr>
              <a:t>That was </a:t>
            </a:r>
            <a:r>
              <a:rPr lang="en-US" sz="2400" i="1" dirty="0" smtClean="0">
                <a:solidFill>
                  <a:schemeClr val="tx1"/>
                </a:solidFill>
                <a:latin typeface="Times New Roman" panose="02020603050405020304" pitchFamily="18" charset="0"/>
                <a:cs typeface="Times New Roman" panose="02020603050405020304" pitchFamily="18" charset="0"/>
              </a:rPr>
              <a:t> </a:t>
            </a:r>
            <a:r>
              <a:rPr lang="en-US" sz="2400" i="1" dirty="0">
                <a:solidFill>
                  <a:schemeClr val="tx1"/>
                </a:solidFill>
                <a:latin typeface="Times New Roman" panose="02020603050405020304" pitchFamily="18" charset="0"/>
                <a:cs typeface="Times New Roman" panose="02020603050405020304" pitchFamily="18" charset="0"/>
              </a:rPr>
              <a:t>a prospective study </a:t>
            </a:r>
            <a:r>
              <a:rPr lang="en-US" sz="2400" dirty="0">
                <a:solidFill>
                  <a:schemeClr val="tx1"/>
                </a:solidFill>
                <a:latin typeface="Times New Roman" panose="02020603050405020304" pitchFamily="18" charset="0"/>
                <a:cs typeface="Times New Roman" panose="02020603050405020304" pitchFamily="18" charset="0"/>
              </a:rPr>
              <a:t>during </a:t>
            </a:r>
            <a:r>
              <a:rPr lang="en-US" sz="2400" dirty="0" smtClean="0">
                <a:solidFill>
                  <a:schemeClr val="tx1"/>
                </a:solidFill>
                <a:latin typeface="Times New Roman" panose="02020603050405020304" pitchFamily="18" charset="0"/>
                <a:cs typeface="Times New Roman" panose="02020603050405020304" pitchFamily="18" charset="0"/>
              </a:rPr>
              <a:t>3 years</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smtClean="0">
                <a:solidFill>
                  <a:schemeClr val="tx1"/>
                </a:solidFill>
                <a:latin typeface="Times New Roman" panose="02020603050405020304" pitchFamily="18" charset="0"/>
                <a:cs typeface="Times New Roman" panose="02020603050405020304" pitchFamily="18" charset="0"/>
              </a:rPr>
              <a:t>The </a:t>
            </a:r>
            <a:r>
              <a:rPr lang="en-US" sz="2400" dirty="0">
                <a:solidFill>
                  <a:schemeClr val="tx1"/>
                </a:solidFill>
                <a:latin typeface="Times New Roman" panose="02020603050405020304" pitchFamily="18" charset="0"/>
                <a:cs typeface="Times New Roman" panose="02020603050405020304" pitchFamily="18" charset="0"/>
              </a:rPr>
              <a:t>study </a:t>
            </a:r>
            <a:r>
              <a:rPr lang="en-US" sz="2400" dirty="0" smtClean="0">
                <a:solidFill>
                  <a:schemeClr val="tx1"/>
                </a:solidFill>
                <a:latin typeface="Times New Roman" panose="02020603050405020304" pitchFamily="18" charset="0"/>
                <a:cs typeface="Times New Roman" panose="02020603050405020304" pitchFamily="18" charset="0"/>
              </a:rPr>
              <a:t>included 45,231 </a:t>
            </a:r>
            <a:r>
              <a:rPr lang="en-US" sz="2400" dirty="0">
                <a:solidFill>
                  <a:schemeClr val="tx1"/>
                </a:solidFill>
                <a:latin typeface="Times New Roman" panose="02020603050405020304" pitchFamily="18" charset="0"/>
                <a:cs typeface="Times New Roman" panose="02020603050405020304" pitchFamily="18" charset="0"/>
              </a:rPr>
              <a:t>patients, which were referred </a:t>
            </a:r>
            <a:r>
              <a:rPr lang="en-US" sz="2400" dirty="0" smtClean="0">
                <a:solidFill>
                  <a:schemeClr val="tx1"/>
                </a:solidFill>
                <a:latin typeface="Times New Roman" panose="02020603050405020304" pitchFamily="18" charset="0"/>
                <a:cs typeface="Times New Roman" panose="02020603050405020304" pitchFamily="18" charset="0"/>
              </a:rPr>
              <a:t>under suspicion of </a:t>
            </a:r>
            <a:r>
              <a:rPr lang="en-US" sz="2400" dirty="0">
                <a:solidFill>
                  <a:schemeClr val="tx1"/>
                </a:solidFill>
                <a:latin typeface="Times New Roman" panose="02020603050405020304" pitchFamily="18" charset="0"/>
                <a:cs typeface="Times New Roman" panose="02020603050405020304" pitchFamily="18" charset="0"/>
              </a:rPr>
              <a:t>having thyroid and/or parathyroid disease. In these </a:t>
            </a:r>
            <a:r>
              <a:rPr lang="en-US" sz="2400" dirty="0" smtClean="0">
                <a:solidFill>
                  <a:schemeClr val="tx1"/>
                </a:solidFill>
                <a:latin typeface="Times New Roman" panose="02020603050405020304" pitchFamily="18" charset="0"/>
                <a:cs typeface="Times New Roman" panose="02020603050405020304" pitchFamily="18" charset="0"/>
              </a:rPr>
              <a:t>patients the following parameters were measured:  (</a:t>
            </a:r>
            <a:r>
              <a:rPr lang="en-US" sz="2400" dirty="0" err="1" smtClean="0">
                <a:solidFill>
                  <a:schemeClr val="tx1"/>
                </a:solidFill>
                <a:latin typeface="Times New Roman" panose="02020603050405020304" pitchFamily="18" charset="0"/>
                <a:cs typeface="Times New Roman" panose="02020603050405020304" pitchFamily="18" charset="0"/>
              </a:rPr>
              <a:t>antiTPO</a:t>
            </a:r>
            <a:r>
              <a:rPr lang="en-US" sz="2400" dirty="0" smtClean="0">
                <a:solidFill>
                  <a:schemeClr val="tx1"/>
                </a:solidFill>
                <a:latin typeface="Times New Roman" panose="02020603050405020304" pitchFamily="18" charset="0"/>
                <a:cs typeface="Times New Roman" panose="02020603050405020304" pitchFamily="18" charset="0"/>
              </a:rPr>
              <a:t>-Ab), </a:t>
            </a:r>
            <a:r>
              <a:rPr lang="en-US" sz="2400" dirty="0">
                <a:solidFill>
                  <a:schemeClr val="tx1"/>
                </a:solidFill>
                <a:latin typeface="Times New Roman" panose="02020603050405020304" pitchFamily="18" charset="0"/>
                <a:cs typeface="Times New Roman" panose="02020603050405020304" pitchFamily="18" charset="0"/>
              </a:rPr>
              <a:t>(</a:t>
            </a:r>
            <a:r>
              <a:rPr lang="en-US" sz="2400" dirty="0" err="1">
                <a:solidFill>
                  <a:schemeClr val="tx1"/>
                </a:solidFill>
                <a:latin typeface="Times New Roman" panose="02020603050405020304" pitchFamily="18" charset="0"/>
                <a:cs typeface="Times New Roman" panose="02020603050405020304" pitchFamily="18" charset="0"/>
              </a:rPr>
              <a:t>Tg</a:t>
            </a:r>
            <a:r>
              <a:rPr lang="en-US" sz="2400" dirty="0">
                <a:solidFill>
                  <a:schemeClr val="tx1"/>
                </a:solidFill>
                <a:latin typeface="Times New Roman" panose="02020603050405020304" pitchFamily="18" charset="0"/>
                <a:cs typeface="Times New Roman" panose="02020603050405020304" pitchFamily="18" charset="0"/>
              </a:rPr>
              <a:t>-Ab</a:t>
            </a:r>
            <a:r>
              <a:rPr lang="en-US" sz="2400" dirty="0" smtClean="0">
                <a:solidFill>
                  <a:schemeClr val="tx1"/>
                </a:solidFill>
                <a:latin typeface="Times New Roman" panose="02020603050405020304" pitchFamily="18" charset="0"/>
                <a:cs typeface="Times New Roman" panose="02020603050405020304" pitchFamily="18" charset="0"/>
              </a:rPr>
              <a:t>),(TSHR-Ab),(TSH), </a:t>
            </a:r>
            <a:r>
              <a:rPr lang="en-US" sz="2400" dirty="0">
                <a:solidFill>
                  <a:schemeClr val="tx1"/>
                </a:solidFill>
                <a:latin typeface="Times New Roman" panose="02020603050405020304" pitchFamily="18" charset="0"/>
                <a:cs typeface="Times New Roman" panose="02020603050405020304" pitchFamily="18" charset="0"/>
              </a:rPr>
              <a:t>(PTH) </a:t>
            </a:r>
            <a:r>
              <a:rPr lang="en-US" sz="2400" dirty="0" smtClean="0">
                <a:solidFill>
                  <a:schemeClr val="tx1"/>
                </a:solidFill>
                <a:latin typeface="Times New Roman" panose="02020603050405020304" pitchFamily="18" charset="0"/>
                <a:cs typeface="Times New Roman" panose="02020603050405020304" pitchFamily="18" charset="0"/>
              </a:rPr>
              <a:t>and </a:t>
            </a:r>
            <a:r>
              <a:rPr lang="en-US" sz="2400" dirty="0">
                <a:solidFill>
                  <a:schemeClr val="tx1"/>
                </a:solidFill>
                <a:latin typeface="Times New Roman" panose="02020603050405020304" pitchFamily="18" charset="0"/>
                <a:cs typeface="Times New Roman" panose="02020603050405020304" pitchFamily="18" charset="0"/>
              </a:rPr>
              <a:t>(Ca</a:t>
            </a:r>
            <a:r>
              <a:rPr lang="en-US" sz="2400" dirty="0" smtClean="0">
                <a:solidFill>
                  <a:schemeClr val="tx1"/>
                </a:solidFill>
                <a:latin typeface="Times New Roman" panose="02020603050405020304" pitchFamily="18" charset="0"/>
                <a:cs typeface="Times New Roman" panose="02020603050405020304" pitchFamily="18" charset="0"/>
              </a:rPr>
              <a:t>).</a:t>
            </a:r>
          </a:p>
          <a:p>
            <a:endParaRPr lang="en-US" sz="2400" dirty="0" smtClean="0">
              <a:solidFill>
                <a:schemeClr val="tx1"/>
              </a:solidFill>
              <a:latin typeface="Times New Roman" panose="02020603050405020304" pitchFamily="18" charset="0"/>
              <a:cs typeface="Times New Roman" panose="02020603050405020304" pitchFamily="18" charset="0"/>
            </a:endParaRPr>
          </a:p>
          <a:p>
            <a:r>
              <a:rPr lang="en-US" sz="2400" b="1" i="1" dirty="0" err="1" smtClean="0">
                <a:solidFill>
                  <a:schemeClr val="tx1"/>
                </a:solidFill>
                <a:latin typeface="Times New Roman" panose="02020603050405020304" pitchFamily="18" charset="0"/>
                <a:cs typeface="Times New Roman" panose="02020603050405020304" pitchFamily="18" charset="0"/>
              </a:rPr>
              <a:t>Results</a:t>
            </a:r>
            <a:r>
              <a:rPr lang="en-US" sz="2400" dirty="0" err="1" smtClean="0">
                <a:solidFill>
                  <a:schemeClr val="tx1"/>
                </a:solidFill>
                <a:latin typeface="Times New Roman" panose="02020603050405020304" pitchFamily="18" charset="0"/>
                <a:cs typeface="Times New Roman" panose="02020603050405020304" pitchFamily="18" charset="0"/>
              </a:rPr>
              <a:t>:In</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a:solidFill>
                  <a:schemeClr val="tx1"/>
                </a:solidFill>
                <a:latin typeface="Times New Roman" panose="02020603050405020304" pitchFamily="18" charset="0"/>
                <a:cs typeface="Times New Roman" panose="02020603050405020304" pitchFamily="18" charset="0"/>
              </a:rPr>
              <a:t>2,267 of these 45,231 patients (5.01%) we </a:t>
            </a:r>
            <a:r>
              <a:rPr lang="en-US" sz="2400" dirty="0" smtClean="0">
                <a:solidFill>
                  <a:schemeClr val="tx1"/>
                </a:solidFill>
                <a:latin typeface="Times New Roman" panose="02020603050405020304" pitchFamily="18" charset="0"/>
                <a:cs typeface="Times New Roman" panose="02020603050405020304" pitchFamily="18" charset="0"/>
              </a:rPr>
              <a:t>noticed elevated </a:t>
            </a:r>
            <a:r>
              <a:rPr lang="en-US" sz="2400" dirty="0" err="1">
                <a:solidFill>
                  <a:schemeClr val="tx1"/>
                </a:solidFill>
                <a:latin typeface="Times New Roman" panose="02020603050405020304" pitchFamily="18" charset="0"/>
                <a:cs typeface="Times New Roman" panose="02020603050405020304" pitchFamily="18" charset="0"/>
              </a:rPr>
              <a:t>antiTPO</a:t>
            </a:r>
            <a:r>
              <a:rPr lang="en-US" sz="2400" dirty="0">
                <a:solidFill>
                  <a:schemeClr val="tx1"/>
                </a:solidFill>
                <a:latin typeface="Times New Roman" panose="02020603050405020304" pitchFamily="18" charset="0"/>
                <a:cs typeface="Times New Roman" panose="02020603050405020304" pitchFamily="18" charset="0"/>
              </a:rPr>
              <a:t>-Ab </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a:solidFill>
                  <a:schemeClr val="tx1"/>
                </a:solidFill>
                <a:latin typeface="Times New Roman" panose="02020603050405020304" pitchFamily="18" charset="0"/>
                <a:cs typeface="Times New Roman" panose="02020603050405020304" pitchFamily="18" charset="0"/>
              </a:rPr>
              <a:t>with statistical significant difference from </a:t>
            </a:r>
            <a:r>
              <a:rPr lang="en-US" sz="2400" dirty="0" err="1" smtClean="0">
                <a:solidFill>
                  <a:schemeClr val="tx1"/>
                </a:solidFill>
                <a:latin typeface="Times New Roman" panose="02020603050405020304" pitchFamily="18" charset="0"/>
                <a:cs typeface="Times New Roman" panose="02020603050405020304" pitchFamily="18" charset="0"/>
              </a:rPr>
              <a:t>nl</a:t>
            </a:r>
            <a:r>
              <a:rPr lang="en-US" sz="2400" dirty="0" smtClean="0">
                <a:solidFill>
                  <a:schemeClr val="tx1"/>
                </a:solidFill>
                <a:latin typeface="Times New Roman" panose="02020603050405020304" pitchFamily="18" charset="0"/>
                <a:cs typeface="Times New Roman" panose="02020603050405020304" pitchFamily="18" charset="0"/>
              </a:rPr>
              <a:t> values, </a:t>
            </a:r>
            <a:r>
              <a:rPr lang="en-US" sz="2400" dirty="0">
                <a:solidFill>
                  <a:schemeClr val="tx1"/>
                </a:solidFill>
                <a:latin typeface="Times New Roman" panose="02020603050405020304" pitchFamily="18" charset="0"/>
                <a:cs typeface="Times New Roman" panose="02020603050405020304" pitchFamily="18" charset="0"/>
              </a:rPr>
              <a:t>and </a:t>
            </a:r>
            <a:r>
              <a:rPr lang="en-US" sz="2400" dirty="0" err="1" smtClean="0">
                <a:solidFill>
                  <a:schemeClr val="tx1"/>
                </a:solidFill>
                <a:latin typeface="Times New Roman" panose="02020603050405020304" pitchFamily="18" charset="0"/>
                <a:cs typeface="Times New Roman" panose="02020603050405020304" pitchFamily="18" charset="0"/>
              </a:rPr>
              <a:t>nl</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a:solidFill>
                  <a:schemeClr val="tx1"/>
                </a:solidFill>
                <a:latin typeface="Times New Roman" panose="02020603050405020304" pitchFamily="18" charset="0"/>
                <a:cs typeface="Times New Roman" panose="02020603050405020304" pitchFamily="18" charset="0"/>
              </a:rPr>
              <a:t>levels of other </a:t>
            </a:r>
            <a:r>
              <a:rPr lang="en-US" sz="2400" dirty="0" err="1">
                <a:solidFill>
                  <a:schemeClr val="tx1"/>
                </a:solidFill>
                <a:latin typeface="Times New Roman" panose="02020603050405020304" pitchFamily="18" charset="0"/>
                <a:cs typeface="Times New Roman" panose="02020603050405020304" pitchFamily="18" charset="0"/>
              </a:rPr>
              <a:t>antithyroid</a:t>
            </a:r>
            <a:r>
              <a:rPr lang="en-US" sz="2400" dirty="0">
                <a:solidFill>
                  <a:schemeClr val="tx1"/>
                </a:solidFill>
                <a:latin typeface="Times New Roman" panose="02020603050405020304" pitchFamily="18" charset="0"/>
                <a:cs typeface="Times New Roman" panose="02020603050405020304" pitchFamily="18" charset="0"/>
              </a:rPr>
              <a:t> antibodies (</a:t>
            </a:r>
            <a:r>
              <a:rPr lang="en-US" sz="2400" dirty="0" err="1" smtClean="0">
                <a:solidFill>
                  <a:schemeClr val="tx1"/>
                </a:solidFill>
                <a:latin typeface="Times New Roman" panose="02020603050405020304" pitchFamily="18" charset="0"/>
                <a:cs typeface="Times New Roman" panose="02020603050405020304" pitchFamily="18" charset="0"/>
              </a:rPr>
              <a:t>Tg</a:t>
            </a:r>
            <a:r>
              <a:rPr lang="en-US" sz="2400" dirty="0" smtClean="0">
                <a:solidFill>
                  <a:schemeClr val="tx1"/>
                </a:solidFill>
                <a:latin typeface="Times New Roman" panose="02020603050405020304" pitchFamily="18" charset="0"/>
                <a:cs typeface="Times New Roman" panose="02020603050405020304" pitchFamily="18" charset="0"/>
              </a:rPr>
              <a:t>-Ab, TSHR-Ab</a:t>
            </a:r>
            <a:r>
              <a:rPr lang="en-US" sz="2400" dirty="0">
                <a:solidFill>
                  <a:schemeClr val="tx1"/>
                </a:solidFill>
                <a:latin typeface="Times New Roman" panose="02020603050405020304" pitchFamily="18" charset="0"/>
                <a:cs typeface="Times New Roman" panose="02020603050405020304" pitchFamily="18" charset="0"/>
              </a:rPr>
              <a:t>). </a:t>
            </a:r>
            <a:endParaRPr lang="en-US" sz="2400" dirty="0" smtClean="0">
              <a:solidFill>
                <a:schemeClr val="tx1"/>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ü"/>
            </a:pPr>
            <a:r>
              <a:rPr lang="en-US" sz="2400" dirty="0">
                <a:solidFill>
                  <a:schemeClr val="tx1"/>
                </a:solidFill>
                <a:latin typeface="Times New Roman" panose="02020603050405020304" pitchFamily="18" charset="0"/>
                <a:cs typeface="Times New Roman" panose="02020603050405020304" pitchFamily="18" charset="0"/>
              </a:rPr>
              <a:t>I</a:t>
            </a:r>
            <a:r>
              <a:rPr lang="en-US" sz="2400" dirty="0" smtClean="0">
                <a:solidFill>
                  <a:schemeClr val="tx1"/>
                </a:solidFill>
                <a:latin typeface="Times New Roman" panose="02020603050405020304" pitchFamily="18" charset="0"/>
                <a:cs typeface="Times New Roman" panose="02020603050405020304" pitchFamily="18" charset="0"/>
              </a:rPr>
              <a:t>n </a:t>
            </a:r>
            <a:r>
              <a:rPr lang="en-US" sz="2400" dirty="0">
                <a:solidFill>
                  <a:schemeClr val="tx1"/>
                </a:solidFill>
                <a:latin typeface="Times New Roman" panose="02020603050405020304" pitchFamily="18" charset="0"/>
                <a:cs typeface="Times New Roman" panose="02020603050405020304" pitchFamily="18" charset="0"/>
              </a:rPr>
              <a:t>this group, </a:t>
            </a:r>
            <a:r>
              <a:rPr lang="en-US" sz="2400" dirty="0" smtClean="0">
                <a:solidFill>
                  <a:schemeClr val="tx1"/>
                </a:solidFill>
                <a:latin typeface="Times New Roman" panose="02020603050405020304" pitchFamily="18" charset="0"/>
                <a:cs typeface="Times New Roman" panose="02020603050405020304" pitchFamily="18" charset="0"/>
              </a:rPr>
              <a:t>43 patients </a:t>
            </a:r>
            <a:r>
              <a:rPr lang="en-US" sz="2400" dirty="0">
                <a:solidFill>
                  <a:schemeClr val="tx1"/>
                </a:solidFill>
                <a:latin typeface="Times New Roman" panose="02020603050405020304" pitchFamily="18" charset="0"/>
                <a:cs typeface="Times New Roman" panose="02020603050405020304" pitchFamily="18" charset="0"/>
              </a:rPr>
              <a:t>(1.89%) also had elevated serum levels of PTH </a:t>
            </a:r>
            <a:r>
              <a:rPr lang="en-US" sz="2400" dirty="0" smtClean="0">
                <a:solidFill>
                  <a:schemeClr val="tx1"/>
                </a:solidFill>
                <a:latin typeface="Times New Roman" panose="02020603050405020304" pitchFamily="18" charset="0"/>
                <a:cs typeface="Times New Roman" panose="02020603050405020304" pitchFamily="18" charset="0"/>
              </a:rPr>
              <a:t>&amp; CA</a:t>
            </a:r>
          </a:p>
          <a:p>
            <a:pPr marL="0" indent="0">
              <a:buNone/>
            </a:pPr>
            <a:r>
              <a:rPr lang="en-US" sz="3600" dirty="0" smtClean="0">
                <a:solidFill>
                  <a:schemeClr val="tx1"/>
                </a:solidFill>
                <a:latin typeface="Algerian" panose="04020705040A02060702" pitchFamily="82" charset="0"/>
                <a:cs typeface="Times New Roman" panose="02020603050405020304" pitchFamily="18" charset="0"/>
              </a:rPr>
              <a:t>!</a:t>
            </a:r>
            <a:r>
              <a:rPr lang="en-US" sz="2400" dirty="0">
                <a:latin typeface="MyriadPro-Regular" panose="020B0503030403020204" pitchFamily="34" charset="0"/>
              </a:rPr>
              <a:t> </a:t>
            </a:r>
            <a:r>
              <a:rPr lang="en-US" sz="2400" dirty="0" smtClean="0">
                <a:solidFill>
                  <a:schemeClr val="tx1"/>
                </a:solidFill>
                <a:latin typeface="Times New Roman" panose="02020603050405020304" pitchFamily="18" charset="0"/>
                <a:cs typeface="Times New Roman" panose="02020603050405020304" pitchFamily="18" charset="0"/>
              </a:rPr>
              <a:t>Under </a:t>
            </a:r>
            <a:r>
              <a:rPr lang="en-US" sz="2400" dirty="0">
                <a:solidFill>
                  <a:schemeClr val="tx1"/>
                </a:solidFill>
                <a:latin typeface="Times New Roman" panose="02020603050405020304" pitchFamily="18" charset="0"/>
                <a:cs typeface="Times New Roman" panose="02020603050405020304" pitchFamily="18" charset="0"/>
              </a:rPr>
              <a:t>the reported rate of prevalence of PHPT in the </a:t>
            </a:r>
            <a:r>
              <a:rPr lang="en-US" sz="2400" dirty="0" smtClean="0">
                <a:solidFill>
                  <a:schemeClr val="tx1"/>
                </a:solidFill>
                <a:latin typeface="Times New Roman" panose="02020603050405020304" pitchFamily="18" charset="0"/>
                <a:cs typeface="Times New Roman" panose="02020603050405020304" pitchFamily="18" charset="0"/>
              </a:rPr>
              <a:t>general population </a:t>
            </a:r>
            <a:r>
              <a:rPr lang="en-US" sz="2400" dirty="0">
                <a:solidFill>
                  <a:schemeClr val="tx1"/>
                </a:solidFill>
                <a:latin typeface="Times New Roman" panose="02020603050405020304" pitchFamily="18" charset="0"/>
                <a:cs typeface="Times New Roman" panose="02020603050405020304" pitchFamily="18" charset="0"/>
              </a:rPr>
              <a:t>of about 0.3</a:t>
            </a:r>
            <a:r>
              <a:rPr lang="en-US" sz="2400" dirty="0" smtClean="0">
                <a:solidFill>
                  <a:schemeClr val="tx1"/>
                </a:solidFill>
                <a:latin typeface="Times New Roman" panose="02020603050405020304" pitchFamily="18" charset="0"/>
                <a:cs typeface="Times New Roman" panose="02020603050405020304" pitchFamily="18" charset="0"/>
              </a:rPr>
              <a:t>%,this study </a:t>
            </a:r>
            <a:r>
              <a:rPr lang="en-US" sz="2400" dirty="0">
                <a:solidFill>
                  <a:schemeClr val="tx1"/>
                </a:solidFill>
                <a:latin typeface="Times New Roman" panose="02020603050405020304" pitchFamily="18" charset="0"/>
                <a:cs typeface="Times New Roman" panose="02020603050405020304" pitchFamily="18" charset="0"/>
              </a:rPr>
              <a:t>indicated a 1.89% occurrence of PHPT in 2267 patients </a:t>
            </a:r>
            <a:r>
              <a:rPr lang="en-US" sz="2400" dirty="0" smtClean="0">
                <a:solidFill>
                  <a:schemeClr val="tx1"/>
                </a:solidFill>
                <a:latin typeface="Times New Roman" panose="02020603050405020304" pitchFamily="18" charset="0"/>
                <a:cs typeface="Times New Roman" panose="02020603050405020304" pitchFamily="18" charset="0"/>
              </a:rPr>
              <a:t>with HT.</a:t>
            </a:r>
          </a:p>
          <a:p>
            <a:pPr marL="0" indent="0">
              <a:buNone/>
            </a:pPr>
            <a:endParaRPr lang="en-US" sz="24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911286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p:cNvPicPr>
            <a:picLocks noGrp="1" noChangeAspect="1"/>
          </p:cNvPicPr>
          <p:nvPr>
            <p:ph idx="1"/>
          </p:nvPr>
        </p:nvPicPr>
        <p:blipFill>
          <a:blip r:embed="rId2"/>
          <a:stretch>
            <a:fillRect/>
          </a:stretch>
        </p:blipFill>
        <p:spPr>
          <a:xfrm>
            <a:off x="1082377" y="365125"/>
            <a:ext cx="9837873" cy="4351338"/>
          </a:xfrm>
          <a:prstGeom prst="rect">
            <a:avLst/>
          </a:prstGeom>
          <a:noFill/>
          <a:ln>
            <a:solidFill>
              <a:schemeClr val="bg1">
                <a:alpha val="9000"/>
              </a:schemeClr>
            </a:solidFill>
          </a:ln>
        </p:spPr>
      </p:pic>
      <p:sp>
        <p:nvSpPr>
          <p:cNvPr id="3" name="Rectangle 2"/>
          <p:cNvSpPr/>
          <p:nvPr/>
        </p:nvSpPr>
        <p:spPr>
          <a:xfrm>
            <a:off x="1082376" y="3372465"/>
            <a:ext cx="9837873" cy="134399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298687" y="4044464"/>
            <a:ext cx="6215163" cy="461665"/>
          </a:xfrm>
          <a:prstGeom prst="rect">
            <a:avLst/>
          </a:prstGeom>
        </p:spPr>
        <p:txBody>
          <a:bodyPr wrap="none">
            <a:spAutoFit/>
          </a:bodyPr>
          <a:lstStyle/>
          <a:p>
            <a:pPr marL="342900" indent="-342900">
              <a:buFont typeface="Wingdings" panose="05000000000000000000" pitchFamily="2" charset="2"/>
              <a:buChar char="ü"/>
            </a:pPr>
            <a:r>
              <a:rPr lang="en-US" sz="2400" dirty="0">
                <a:latin typeface="Times New Roman" panose="02020603050405020304" pitchFamily="18" charset="0"/>
                <a:cs typeface="Times New Roman" panose="02020603050405020304" pitchFamily="18" charset="0"/>
              </a:rPr>
              <a:t>lithium and thiazide </a:t>
            </a:r>
            <a:r>
              <a:rPr lang="en-US" sz="2400" dirty="0" smtClean="0">
                <a:latin typeface="Times New Roman" panose="02020603050405020304" pitchFamily="18" charset="0"/>
                <a:cs typeface="Times New Roman" panose="02020603050405020304" pitchFamily="18" charset="0"/>
              </a:rPr>
              <a:t>usage should be excluded</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4037904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838200" y="1786295"/>
            <a:ext cx="10233800" cy="4351338"/>
          </a:xfrm>
        </p:spPr>
        <p:txBody>
          <a:bodyPr/>
          <a:lstStyle/>
          <a:p>
            <a:pPr marL="0" indent="0">
              <a:buNone/>
            </a:pPr>
            <a:r>
              <a:rPr lang="en-US" b="1" dirty="0" smtClean="0">
                <a:solidFill>
                  <a:schemeClr val="tx1"/>
                </a:solidFill>
                <a:latin typeface="Times New Roman" panose="02020603050405020304" pitchFamily="18" charset="0"/>
                <a:cs typeface="Times New Roman" panose="02020603050405020304" pitchFamily="18" charset="0"/>
              </a:rPr>
              <a:t>NOTE: </a:t>
            </a:r>
            <a:r>
              <a:rPr lang="en-US" sz="2400" dirty="0" err="1" smtClean="0">
                <a:solidFill>
                  <a:schemeClr val="tx1"/>
                </a:solidFill>
                <a:latin typeface="Times New Roman" panose="02020603050405020304" pitchFamily="18" charset="0"/>
                <a:cs typeface="Times New Roman" panose="02020603050405020304" pitchFamily="18" charset="0"/>
              </a:rPr>
              <a:t>Althouth</a:t>
            </a:r>
            <a:r>
              <a:rPr lang="en-US" sz="2400" dirty="0" smtClean="0">
                <a:solidFill>
                  <a:schemeClr val="tx1"/>
                </a:solidFill>
                <a:latin typeface="Times New Roman" panose="02020603050405020304" pitchFamily="18" charset="0"/>
                <a:cs typeface="Times New Roman" panose="02020603050405020304" pitchFamily="18" charset="0"/>
              </a:rPr>
              <a:t> overall findings are more consistent with FHH because of the lack of genetic </a:t>
            </a:r>
            <a:r>
              <a:rPr lang="en-US" sz="2400" dirty="0" err="1" smtClean="0">
                <a:solidFill>
                  <a:schemeClr val="tx1"/>
                </a:solidFill>
                <a:latin typeface="Times New Roman" panose="02020603050405020304" pitchFamily="18" charset="0"/>
                <a:cs typeface="Times New Roman" panose="02020603050405020304" pitchFamily="18" charset="0"/>
              </a:rPr>
              <a:t>studies,diagnosis</a:t>
            </a:r>
            <a:r>
              <a:rPr lang="en-US" sz="2400" dirty="0" smtClean="0">
                <a:solidFill>
                  <a:schemeClr val="tx1"/>
                </a:solidFill>
                <a:latin typeface="Times New Roman" panose="02020603050405020304" pitchFamily="18" charset="0"/>
                <a:cs typeface="Times New Roman" panose="02020603050405020304" pitchFamily="18" charset="0"/>
              </a:rPr>
              <a:t> of the </a:t>
            </a:r>
            <a:r>
              <a:rPr lang="en-US" sz="2400" dirty="0" err="1" smtClean="0">
                <a:solidFill>
                  <a:schemeClr val="tx1"/>
                </a:solidFill>
                <a:latin typeface="Times New Roman" panose="02020603050405020304" pitchFamily="18" charset="0"/>
                <a:cs typeface="Times New Roman" panose="02020603050405020304" pitchFamily="18" charset="0"/>
              </a:rPr>
              <a:t>pt</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chould’t</a:t>
            </a:r>
            <a:r>
              <a:rPr lang="en-US" sz="2400" dirty="0" smtClean="0">
                <a:solidFill>
                  <a:schemeClr val="tx1"/>
                </a:solidFill>
                <a:latin typeface="Times New Roman" panose="02020603050405020304" pitchFamily="18" charset="0"/>
                <a:cs typeface="Times New Roman" panose="02020603050405020304" pitchFamily="18" charset="0"/>
              </a:rPr>
              <a:t> be </a:t>
            </a:r>
            <a:r>
              <a:rPr lang="en-US" sz="2400" dirty="0" err="1" smtClean="0">
                <a:solidFill>
                  <a:schemeClr val="tx1"/>
                </a:solidFill>
                <a:latin typeface="Times New Roman" panose="02020603050405020304" pitchFamily="18" charset="0"/>
                <a:cs typeface="Times New Roman" panose="02020603050405020304" pitchFamily="18" charset="0"/>
              </a:rPr>
              <a:t>confirmed,hence</a:t>
            </a:r>
            <a:r>
              <a:rPr lang="en-US" sz="2400" dirty="0" smtClean="0">
                <a:solidFill>
                  <a:schemeClr val="tx1"/>
                </a:solidFill>
                <a:latin typeface="Times New Roman" panose="02020603050405020304" pitchFamily="18" charset="0"/>
                <a:cs typeface="Times New Roman" panose="02020603050405020304" pitchFamily="18" charset="0"/>
              </a:rPr>
              <a:t> considering the fact that no clinical findings showed hypercalcemia side </a:t>
            </a:r>
            <a:r>
              <a:rPr lang="en-US" sz="2400" dirty="0" err="1" smtClean="0">
                <a:solidFill>
                  <a:schemeClr val="tx1"/>
                </a:solidFill>
                <a:latin typeface="Times New Roman" panose="02020603050405020304" pitchFamily="18" charset="0"/>
                <a:cs typeface="Times New Roman" panose="02020603050405020304" pitchFamily="18" charset="0"/>
              </a:rPr>
              <a:t>effects,we</a:t>
            </a:r>
            <a:r>
              <a:rPr lang="en-US" sz="2400" dirty="0" smtClean="0">
                <a:solidFill>
                  <a:schemeClr val="tx1"/>
                </a:solidFill>
                <a:latin typeface="Times New Roman" panose="02020603050405020304" pitchFamily="18" charset="0"/>
                <a:cs typeface="Times New Roman" panose="02020603050405020304" pitchFamily="18" charset="0"/>
              </a:rPr>
              <a:t> can follow “watch &amp; wait” approach! </a:t>
            </a:r>
            <a:endParaRPr lang="en-US" sz="24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2624224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550606"/>
            <a:ext cx="10233800" cy="5419879"/>
          </a:xfrm>
        </p:spPr>
        <p:txBody>
          <a:bodyPr>
            <a:normAutofit/>
          </a:bodyPr>
          <a:lstStyle/>
          <a:p>
            <a:pPr marL="0" lvl="0" indent="0">
              <a:buNone/>
            </a:pPr>
            <a:endParaRPr lang="en-US" sz="2400" dirty="0" smtClean="0">
              <a:solidFill>
                <a:prstClr val="white"/>
              </a:solidFill>
              <a:latin typeface="Times New Roman" panose="02020603050405020304" pitchFamily="18" charset="0"/>
              <a:cs typeface="Times New Roman" panose="02020603050405020304" pitchFamily="18" charset="0"/>
            </a:endParaRPr>
          </a:p>
          <a:p>
            <a:pPr lvl="0"/>
            <a:r>
              <a:rPr lang="en-US" sz="2400" dirty="0" smtClean="0">
                <a:solidFill>
                  <a:prstClr val="white"/>
                </a:solidFill>
                <a:latin typeface="Times New Roman" panose="02020603050405020304" pitchFamily="18" charset="0"/>
                <a:cs typeface="Times New Roman" panose="02020603050405020304" pitchFamily="18" charset="0"/>
              </a:rPr>
              <a:t>Parathyroid </a:t>
            </a:r>
            <a:r>
              <a:rPr lang="en-US" sz="2400" dirty="0">
                <a:solidFill>
                  <a:prstClr val="white"/>
                </a:solidFill>
                <a:latin typeface="Times New Roman" panose="02020603050405020304" pitchFamily="18" charset="0"/>
                <a:cs typeface="Times New Roman" panose="02020603050405020304" pitchFamily="18" charset="0"/>
              </a:rPr>
              <a:t>hyperplasia is found in </a:t>
            </a:r>
            <a:r>
              <a:rPr lang="en-US" sz="2400" dirty="0" smtClean="0">
                <a:solidFill>
                  <a:prstClr val="white"/>
                </a:solidFill>
                <a:latin typeface="Times New Roman" panose="02020603050405020304" pitchFamily="18" charset="0"/>
                <a:cs typeface="Times New Roman" panose="02020603050405020304" pitchFamily="18" charset="0"/>
              </a:rPr>
              <a:t>some cases of FHH</a:t>
            </a:r>
          </a:p>
          <a:p>
            <a:pPr lvl="0"/>
            <a:endParaRPr lang="en-US" sz="2600" dirty="0" smtClean="0">
              <a:solidFill>
                <a:schemeClr val="tx1"/>
              </a:solidFill>
              <a:latin typeface="Times New Roman" panose="02020603050405020304" pitchFamily="18" charset="0"/>
              <a:cs typeface="Times New Roman" panose="02020603050405020304" pitchFamily="18" charset="0"/>
            </a:endParaRPr>
          </a:p>
          <a:p>
            <a:pPr lvl="0"/>
            <a:r>
              <a:rPr lang="en-US" sz="2600" dirty="0" smtClean="0">
                <a:solidFill>
                  <a:schemeClr val="tx1"/>
                </a:solidFill>
                <a:latin typeface="Times New Roman" panose="02020603050405020304" pitchFamily="18" charset="0"/>
                <a:cs typeface="Times New Roman" panose="02020603050405020304" pitchFamily="18" charset="0"/>
              </a:rPr>
              <a:t>Single </a:t>
            </a:r>
            <a:r>
              <a:rPr lang="en-US" sz="2600" dirty="0">
                <a:solidFill>
                  <a:schemeClr val="tx1"/>
                </a:solidFill>
                <a:latin typeface="Times New Roman" panose="02020603050405020304" pitchFamily="18" charset="0"/>
                <a:cs typeface="Times New Roman" panose="02020603050405020304" pitchFamily="18" charset="0"/>
              </a:rPr>
              <a:t>or </a:t>
            </a:r>
            <a:r>
              <a:rPr lang="en-US" sz="2600" dirty="0" smtClean="0">
                <a:solidFill>
                  <a:schemeClr val="tx1"/>
                </a:solidFill>
                <a:latin typeface="Times New Roman" panose="02020603050405020304" pitchFamily="18" charset="0"/>
                <a:cs typeface="Times New Roman" panose="02020603050405020304" pitchFamily="18" charset="0"/>
              </a:rPr>
              <a:t>multiple parathyroid </a:t>
            </a:r>
            <a:r>
              <a:rPr lang="en-US" sz="2600" dirty="0">
                <a:solidFill>
                  <a:schemeClr val="tx1"/>
                </a:solidFill>
                <a:latin typeface="Times New Roman" panose="02020603050405020304" pitchFamily="18" charset="0"/>
                <a:cs typeface="Times New Roman" panose="02020603050405020304" pitchFamily="18" charset="0"/>
              </a:rPr>
              <a:t>adenomas have recently been described </a:t>
            </a:r>
            <a:r>
              <a:rPr lang="en-US" sz="2600" dirty="0" smtClean="0">
                <a:solidFill>
                  <a:schemeClr val="tx1"/>
                </a:solidFill>
                <a:latin typeface="Times New Roman" panose="02020603050405020304" pitchFamily="18" charset="0"/>
                <a:cs typeface="Times New Roman" panose="02020603050405020304" pitchFamily="18" charset="0"/>
              </a:rPr>
              <a:t>in several </a:t>
            </a:r>
            <a:r>
              <a:rPr lang="en-US" sz="2600" dirty="0">
                <a:solidFill>
                  <a:schemeClr val="tx1"/>
                </a:solidFill>
                <a:latin typeface="Times New Roman" panose="02020603050405020304" pitchFamily="18" charset="0"/>
                <a:cs typeface="Times New Roman" panose="02020603050405020304" pitchFamily="18" charset="0"/>
              </a:rPr>
              <a:t>family members in a setting of apparent FHH based </a:t>
            </a:r>
            <a:r>
              <a:rPr lang="en-US" sz="2600" dirty="0" smtClean="0">
                <a:solidFill>
                  <a:schemeClr val="tx1"/>
                </a:solidFill>
                <a:latin typeface="Times New Roman" panose="02020603050405020304" pitchFamily="18" charset="0"/>
                <a:cs typeface="Times New Roman" panose="02020603050405020304" pitchFamily="18" charset="0"/>
              </a:rPr>
              <a:t>on a </a:t>
            </a:r>
            <a:r>
              <a:rPr lang="en-US" sz="2600" dirty="0">
                <a:solidFill>
                  <a:schemeClr val="tx1"/>
                </a:solidFill>
                <a:latin typeface="Times New Roman" panose="02020603050405020304" pitchFamily="18" charset="0"/>
                <a:cs typeface="Times New Roman" panose="02020603050405020304" pitchFamily="18" charset="0"/>
              </a:rPr>
              <a:t>mutation in the cytoplasmic tail of the </a:t>
            </a:r>
            <a:r>
              <a:rPr lang="en-US" sz="2600" dirty="0" err="1">
                <a:solidFill>
                  <a:schemeClr val="tx1"/>
                </a:solidFill>
                <a:latin typeface="Times New Roman" panose="02020603050405020304" pitchFamily="18" charset="0"/>
                <a:cs typeface="Times New Roman" panose="02020603050405020304" pitchFamily="18" charset="0"/>
              </a:rPr>
              <a:t>CaSR</a:t>
            </a:r>
            <a:endParaRPr lang="en-US" sz="2600" dirty="0">
              <a:solidFill>
                <a:schemeClr val="tx1"/>
              </a:solidFill>
              <a:latin typeface="Times New Roman" panose="02020603050405020304" pitchFamily="18" charset="0"/>
              <a:cs typeface="Times New Roman" panose="02020603050405020304" pitchFamily="18" charset="0"/>
            </a:endParaRPr>
          </a:p>
          <a:p>
            <a:pPr lvl="0"/>
            <a:endParaRPr lang="en-US" sz="2400" dirty="0" smtClean="0">
              <a:solidFill>
                <a:schemeClr val="tx1"/>
              </a:solidFill>
              <a:latin typeface="Times New Roman" panose="02020603050405020304" pitchFamily="18" charset="0"/>
              <a:cs typeface="Times New Roman" panose="02020603050405020304" pitchFamily="18" charset="0"/>
            </a:endParaRPr>
          </a:p>
          <a:p>
            <a:pPr lvl="0"/>
            <a:endParaRPr lang="en-US" sz="2400" dirty="0" smtClean="0">
              <a:solidFill>
                <a:schemeClr val="tx1"/>
              </a:solidFill>
              <a:latin typeface="Times New Roman" panose="02020603050405020304" pitchFamily="18" charset="0"/>
              <a:cs typeface="Times New Roman" panose="02020603050405020304" pitchFamily="18" charset="0"/>
            </a:endParaRPr>
          </a:p>
          <a:p>
            <a:pPr lvl="0"/>
            <a:r>
              <a:rPr lang="en-US" sz="2400" dirty="0" smtClean="0">
                <a:solidFill>
                  <a:schemeClr val="tx1"/>
                </a:solidFill>
                <a:latin typeface="Times New Roman" panose="02020603050405020304" pitchFamily="18" charset="0"/>
                <a:cs typeface="Times New Roman" panose="02020603050405020304" pitchFamily="18" charset="0"/>
              </a:rPr>
              <a:t>It </a:t>
            </a:r>
            <a:r>
              <a:rPr lang="en-US" sz="2400" dirty="0">
                <a:solidFill>
                  <a:schemeClr val="tx1"/>
                </a:solidFill>
                <a:latin typeface="Times New Roman" panose="02020603050405020304" pitchFamily="18" charset="0"/>
                <a:cs typeface="Times New Roman" panose="02020603050405020304" pitchFamily="18" charset="0"/>
              </a:rPr>
              <a:t>remains unclear whether the parathyroid hyperplasia seen in some </a:t>
            </a:r>
            <a:r>
              <a:rPr lang="en-US" sz="2400" dirty="0" smtClean="0">
                <a:solidFill>
                  <a:schemeClr val="tx1"/>
                </a:solidFill>
                <a:latin typeface="Times New Roman" panose="02020603050405020304" pitchFamily="18" charset="0"/>
                <a:cs typeface="Times New Roman" panose="02020603050405020304" pitchFamily="18" charset="0"/>
              </a:rPr>
              <a:t>patients </a:t>
            </a:r>
            <a:r>
              <a:rPr lang="en-US" sz="2400" dirty="0">
                <a:solidFill>
                  <a:schemeClr val="tx1"/>
                </a:solidFill>
                <a:latin typeface="Times New Roman" panose="02020603050405020304" pitchFamily="18" charset="0"/>
                <a:cs typeface="Times New Roman" panose="02020603050405020304" pitchFamily="18" charset="0"/>
              </a:rPr>
              <a:t>may predispose to PHPT</a:t>
            </a:r>
            <a:endParaRPr lang="en-US" sz="2000" dirty="0" smtClean="0">
              <a:solidFill>
                <a:schemeClr val="tx1"/>
              </a:solidFill>
              <a:latin typeface="Times New Roman" panose="02020603050405020304" pitchFamily="18" charset="0"/>
              <a:cs typeface="Times New Roman" panose="02020603050405020304" pitchFamily="18" charset="0"/>
            </a:endParaRPr>
          </a:p>
        </p:txBody>
      </p:sp>
      <p:sp>
        <p:nvSpPr>
          <p:cNvPr id="8" name="Rectangle 7"/>
          <p:cNvSpPr/>
          <p:nvPr/>
        </p:nvSpPr>
        <p:spPr>
          <a:xfrm>
            <a:off x="5985580" y="5801208"/>
            <a:ext cx="5652894" cy="338554"/>
          </a:xfrm>
          <a:prstGeom prst="rect">
            <a:avLst/>
          </a:prstGeom>
        </p:spPr>
        <p:txBody>
          <a:bodyPr wrap="none">
            <a:spAutoFit/>
          </a:bodyPr>
          <a:lstStyle/>
          <a:p>
            <a:r>
              <a:rPr lang="en-US" sz="1600" b="1" i="1" dirty="0">
                <a:solidFill>
                  <a:prstClr val="white"/>
                </a:solidFill>
                <a:latin typeface="Times New Roman" panose="02020603050405020304" pitchFamily="18" charset="0"/>
                <a:ea typeface="+mj-ea"/>
                <a:cs typeface="Times New Roman" panose="02020603050405020304" pitchFamily="18" charset="0"/>
              </a:rPr>
              <a:t>AACE/AAES Task Force on Primary Hyperparathyroidism 2005</a:t>
            </a:r>
            <a:endParaRPr lang="en-US" dirty="0"/>
          </a:p>
        </p:txBody>
      </p:sp>
    </p:spTree>
    <p:extLst>
      <p:ext uri="{BB962C8B-B14F-4D97-AF65-F5344CB8AC3E}">
        <p14:creationId xmlns:p14="http://schemas.microsoft.com/office/powerpoint/2010/main" val="298955860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838200" y="419522"/>
            <a:ext cx="9826201" cy="1216767"/>
          </a:xfrm>
          <a:prstGeom prst="rect">
            <a:avLst/>
          </a:prstGeom>
        </p:spPr>
      </p:pic>
      <p:sp>
        <p:nvSpPr>
          <p:cNvPr id="2" name="Title 1"/>
          <p:cNvSpPr>
            <a:spLocks noGrp="1"/>
          </p:cNvSpPr>
          <p:nvPr>
            <p:ph type="title"/>
          </p:nvPr>
        </p:nvSpPr>
        <p:spPr>
          <a:xfrm>
            <a:off x="7620000" y="1322117"/>
            <a:ext cx="3340510" cy="314172"/>
          </a:xfrm>
        </p:spPr>
        <p:txBody>
          <a:bodyPr>
            <a:normAutofit/>
          </a:bodyPr>
          <a:lstStyle/>
          <a:p>
            <a:r>
              <a:rPr lang="en-US" sz="1600" b="1" i="1" dirty="0">
                <a:solidFill>
                  <a:schemeClr val="bg1"/>
                </a:solidFill>
                <a:latin typeface="AdvMINION-R"/>
              </a:rPr>
              <a:t>Clinical Endocrinology (2011)</a:t>
            </a:r>
            <a:endParaRPr lang="en-US" sz="1600" b="1" i="1" dirty="0">
              <a:solidFill>
                <a:schemeClr val="bg1"/>
              </a:solidFill>
            </a:endParaRPr>
          </a:p>
        </p:txBody>
      </p:sp>
      <p:pic>
        <p:nvPicPr>
          <p:cNvPr id="6" name="Picture 5"/>
          <p:cNvPicPr>
            <a:picLocks noChangeAspect="1"/>
          </p:cNvPicPr>
          <p:nvPr/>
        </p:nvPicPr>
        <p:blipFill>
          <a:blip r:embed="rId3"/>
          <a:stretch>
            <a:fillRect/>
          </a:stretch>
        </p:blipFill>
        <p:spPr>
          <a:xfrm>
            <a:off x="838200" y="2021619"/>
            <a:ext cx="7601401" cy="1885700"/>
          </a:xfrm>
          <a:prstGeom prst="rect">
            <a:avLst/>
          </a:prstGeom>
        </p:spPr>
      </p:pic>
      <p:sp>
        <p:nvSpPr>
          <p:cNvPr id="7" name="Content Placeholder 6"/>
          <p:cNvSpPr>
            <a:spLocks noGrp="1"/>
          </p:cNvSpPr>
          <p:nvPr>
            <p:ph idx="1"/>
          </p:nvPr>
        </p:nvSpPr>
        <p:spPr>
          <a:xfrm>
            <a:off x="6016465" y="3582885"/>
            <a:ext cx="2626091" cy="420693"/>
          </a:xfrm>
        </p:spPr>
        <p:txBody>
          <a:bodyPr>
            <a:normAutofit/>
          </a:bodyPr>
          <a:lstStyle/>
          <a:p>
            <a:pPr marL="0" indent="0">
              <a:buNone/>
            </a:pPr>
            <a:r>
              <a:rPr lang="en-US" sz="1600" b="1" i="1" dirty="0" smtClean="0">
                <a:solidFill>
                  <a:srgbClr val="1C1C1A"/>
                </a:solidFill>
                <a:latin typeface="LegacySerif-BookItalic"/>
              </a:rPr>
              <a:t>     Asian </a:t>
            </a:r>
            <a:r>
              <a:rPr lang="en-US" sz="1600" b="1" i="1" dirty="0">
                <a:solidFill>
                  <a:srgbClr val="1C1C1A"/>
                </a:solidFill>
                <a:latin typeface="LegacySerif-BookItalic"/>
              </a:rPr>
              <a:t>J </a:t>
            </a:r>
            <a:r>
              <a:rPr lang="en-US" sz="1600" b="1" i="1" dirty="0" err="1">
                <a:solidFill>
                  <a:srgbClr val="1C1C1A"/>
                </a:solidFill>
                <a:latin typeface="LegacySerif-BookItalic"/>
              </a:rPr>
              <a:t>Surg</a:t>
            </a:r>
            <a:r>
              <a:rPr lang="en-US" sz="1600" b="1" i="1" dirty="0">
                <a:solidFill>
                  <a:srgbClr val="1C1C1A"/>
                </a:solidFill>
                <a:latin typeface="LegacySerif-BookItalic"/>
              </a:rPr>
              <a:t> </a:t>
            </a:r>
            <a:r>
              <a:rPr lang="en-US" sz="1600" b="1" i="1" dirty="0" smtClean="0">
                <a:solidFill>
                  <a:srgbClr val="1C1C1A"/>
                </a:solidFill>
                <a:latin typeface="LegacySerif-BookItalic"/>
              </a:rPr>
              <a:t>(</a:t>
            </a:r>
            <a:r>
              <a:rPr lang="en-US" sz="1600" b="1" i="1" dirty="0" smtClean="0">
                <a:solidFill>
                  <a:srgbClr val="1C1C1A"/>
                </a:solidFill>
                <a:latin typeface="LegacySerif-Book"/>
              </a:rPr>
              <a:t>2009)</a:t>
            </a:r>
            <a:endParaRPr lang="en-US" sz="1600" b="1" i="1" dirty="0"/>
          </a:p>
        </p:txBody>
      </p:sp>
      <p:pic>
        <p:nvPicPr>
          <p:cNvPr id="8" name="Picture 7"/>
          <p:cNvPicPr>
            <a:picLocks noChangeAspect="1"/>
          </p:cNvPicPr>
          <p:nvPr/>
        </p:nvPicPr>
        <p:blipFill>
          <a:blip r:embed="rId4"/>
          <a:stretch>
            <a:fillRect/>
          </a:stretch>
        </p:blipFill>
        <p:spPr>
          <a:xfrm>
            <a:off x="838200" y="4275314"/>
            <a:ext cx="8366176" cy="1043767"/>
          </a:xfrm>
          <a:prstGeom prst="rect">
            <a:avLst/>
          </a:prstGeom>
        </p:spPr>
      </p:pic>
      <p:sp>
        <p:nvSpPr>
          <p:cNvPr id="9" name="Rectangle 8"/>
          <p:cNvSpPr/>
          <p:nvPr/>
        </p:nvSpPr>
        <p:spPr>
          <a:xfrm>
            <a:off x="5524481" y="5011304"/>
            <a:ext cx="3278462" cy="307777"/>
          </a:xfrm>
          <a:prstGeom prst="rect">
            <a:avLst/>
          </a:prstGeom>
        </p:spPr>
        <p:txBody>
          <a:bodyPr wrap="none">
            <a:spAutoFit/>
          </a:bodyPr>
          <a:lstStyle/>
          <a:p>
            <a:r>
              <a:rPr lang="en-US" sz="1400" b="1" i="1" dirty="0">
                <a:solidFill>
                  <a:schemeClr val="bg1"/>
                </a:solidFill>
                <a:latin typeface="AdvPS6EC0"/>
              </a:rPr>
              <a:t>European </a:t>
            </a:r>
            <a:r>
              <a:rPr lang="en-US" sz="1400" b="1" i="1" dirty="0" smtClean="0">
                <a:solidFill>
                  <a:schemeClr val="bg1"/>
                </a:solidFill>
                <a:latin typeface="AdvPS6EC0"/>
              </a:rPr>
              <a:t>J of </a:t>
            </a:r>
            <a:r>
              <a:rPr lang="en-US" sz="1400" b="1" i="1" dirty="0">
                <a:solidFill>
                  <a:schemeClr val="bg1"/>
                </a:solidFill>
                <a:latin typeface="AdvPS6EC0"/>
              </a:rPr>
              <a:t>Endocrinology (</a:t>
            </a:r>
            <a:r>
              <a:rPr lang="en-US" sz="1400" b="1" i="1" dirty="0" smtClean="0">
                <a:solidFill>
                  <a:schemeClr val="bg1"/>
                </a:solidFill>
                <a:latin typeface="AdvPS6EC0"/>
              </a:rPr>
              <a:t>2009)</a:t>
            </a:r>
            <a:r>
              <a:rPr lang="en-US" sz="800" dirty="0" smtClean="0">
                <a:latin typeface="AdvPS6EC0"/>
              </a:rPr>
              <a:t>)</a:t>
            </a:r>
            <a:endParaRPr lang="en-US" dirty="0"/>
          </a:p>
        </p:txBody>
      </p:sp>
      <p:pic>
        <p:nvPicPr>
          <p:cNvPr id="10" name="Picture 9"/>
          <p:cNvPicPr>
            <a:picLocks noChangeAspect="1"/>
          </p:cNvPicPr>
          <p:nvPr/>
        </p:nvPicPr>
        <p:blipFill>
          <a:blip r:embed="rId5"/>
          <a:stretch>
            <a:fillRect/>
          </a:stretch>
        </p:blipFill>
        <p:spPr>
          <a:xfrm>
            <a:off x="838200" y="5748770"/>
            <a:ext cx="8004398" cy="986327"/>
          </a:xfrm>
          <a:prstGeom prst="rect">
            <a:avLst/>
          </a:prstGeom>
        </p:spPr>
      </p:pic>
      <p:sp>
        <p:nvSpPr>
          <p:cNvPr id="11" name="Rectangle 10"/>
          <p:cNvSpPr/>
          <p:nvPr/>
        </p:nvSpPr>
        <p:spPr>
          <a:xfrm>
            <a:off x="5561350" y="6488714"/>
            <a:ext cx="3204723" cy="307777"/>
          </a:xfrm>
          <a:prstGeom prst="rect">
            <a:avLst/>
          </a:prstGeom>
        </p:spPr>
        <p:txBody>
          <a:bodyPr wrap="none">
            <a:spAutoFit/>
          </a:bodyPr>
          <a:lstStyle/>
          <a:p>
            <a:r>
              <a:rPr lang="en-US" sz="1400" b="1" i="1" dirty="0">
                <a:solidFill>
                  <a:schemeClr val="bg1"/>
                </a:solidFill>
                <a:latin typeface="NewCenturySchlbk-Roman"/>
              </a:rPr>
              <a:t>The </a:t>
            </a:r>
            <a:r>
              <a:rPr lang="en-US" sz="1400" b="1" i="1" dirty="0" smtClean="0">
                <a:solidFill>
                  <a:schemeClr val="bg1"/>
                </a:solidFill>
                <a:latin typeface="NewCenturySchlbk-Roman"/>
              </a:rPr>
              <a:t>J </a:t>
            </a:r>
            <a:r>
              <a:rPr lang="en-US" sz="1400" b="1" i="1" dirty="0">
                <a:solidFill>
                  <a:schemeClr val="bg1"/>
                </a:solidFill>
                <a:latin typeface="NewCenturySchlbk-Roman"/>
              </a:rPr>
              <a:t>of Clinical </a:t>
            </a:r>
            <a:r>
              <a:rPr lang="en-US" sz="1400" b="1" i="1" dirty="0" err="1" smtClean="0">
                <a:solidFill>
                  <a:schemeClr val="bg1"/>
                </a:solidFill>
                <a:latin typeface="NewCenturySchlbk-Roman"/>
              </a:rPr>
              <a:t>Endoc</a:t>
            </a:r>
            <a:r>
              <a:rPr lang="en-US" sz="1400" b="1" i="1" dirty="0" smtClean="0">
                <a:solidFill>
                  <a:schemeClr val="bg1"/>
                </a:solidFill>
                <a:latin typeface="NewCenturySchlbk-Roman"/>
              </a:rPr>
              <a:t> </a:t>
            </a:r>
            <a:r>
              <a:rPr lang="en-US" sz="1400" b="1" i="1" dirty="0">
                <a:solidFill>
                  <a:schemeClr val="bg1"/>
                </a:solidFill>
                <a:latin typeface="NewCenturySchlbk-Roman"/>
              </a:rPr>
              <a:t>&amp; </a:t>
            </a:r>
            <a:r>
              <a:rPr lang="en-US" sz="1400" b="1" i="1" dirty="0" smtClean="0">
                <a:solidFill>
                  <a:schemeClr val="bg1"/>
                </a:solidFill>
                <a:latin typeface="NewCenturySchlbk-Roman"/>
              </a:rPr>
              <a:t>Met(2002)</a:t>
            </a:r>
            <a:endParaRPr lang="en-US" sz="4800" b="1" i="1" dirty="0">
              <a:solidFill>
                <a:schemeClr val="bg1"/>
              </a:solidFill>
            </a:endParaRPr>
          </a:p>
        </p:txBody>
      </p:sp>
    </p:spTree>
    <p:extLst>
      <p:ext uri="{BB962C8B-B14F-4D97-AF65-F5344CB8AC3E}">
        <p14:creationId xmlns:p14="http://schemas.microsoft.com/office/powerpoint/2010/main" val="85305265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838200" y="1690688"/>
            <a:ext cx="10233800" cy="4351338"/>
          </a:xfrm>
        </p:spPr>
        <p:txBody>
          <a:bodyPr>
            <a:normAutofit/>
          </a:bodyPr>
          <a:lstStyle/>
          <a:p>
            <a:pPr marL="0" indent="0">
              <a:buNone/>
            </a:pPr>
            <a:r>
              <a:rPr lang="en-US" sz="3200" b="1" dirty="0" smtClean="0">
                <a:solidFill>
                  <a:schemeClr val="tx1"/>
                </a:solidFill>
                <a:latin typeface="Algerian" panose="04020705040A02060702" pitchFamily="82" charset="0"/>
                <a:cs typeface="Times New Roman" panose="02020603050405020304" pitchFamily="18" charset="0"/>
              </a:rPr>
              <a:t>!</a:t>
            </a:r>
            <a:r>
              <a:rPr lang="en-US" sz="2400" dirty="0" smtClean="0">
                <a:solidFill>
                  <a:schemeClr val="tx1"/>
                </a:solidFill>
                <a:latin typeface="Times New Roman" panose="02020603050405020304" pitchFamily="18" charset="0"/>
                <a:cs typeface="Times New Roman" panose="02020603050405020304" pitchFamily="18" charset="0"/>
              </a:rPr>
              <a:t>The </a:t>
            </a:r>
            <a:r>
              <a:rPr lang="en-US" sz="2400" dirty="0">
                <a:solidFill>
                  <a:schemeClr val="tx1"/>
                </a:solidFill>
                <a:latin typeface="Times New Roman" panose="02020603050405020304" pitchFamily="18" charset="0"/>
                <a:cs typeface="Times New Roman" panose="02020603050405020304" pitchFamily="18" charset="0"/>
              </a:rPr>
              <a:t>urinary calcium </a:t>
            </a:r>
            <a:r>
              <a:rPr lang="en-US" sz="2400" dirty="0" smtClean="0">
                <a:solidFill>
                  <a:schemeClr val="tx1"/>
                </a:solidFill>
                <a:latin typeface="Times New Roman" panose="02020603050405020304" pitchFamily="18" charset="0"/>
                <a:cs typeface="Times New Roman" panose="02020603050405020304" pitchFamily="18" charset="0"/>
              </a:rPr>
              <a:t>excretion </a:t>
            </a:r>
            <a:r>
              <a:rPr lang="en-US" sz="2400" dirty="0" err="1" smtClean="0">
                <a:solidFill>
                  <a:schemeClr val="tx1"/>
                </a:solidFill>
                <a:latin typeface="Times New Roman" panose="02020603050405020304" pitchFamily="18" charset="0"/>
                <a:cs typeface="Times New Roman" panose="02020603050405020304" pitchFamily="18" charset="0"/>
              </a:rPr>
              <a:t>remaines</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a:solidFill>
                  <a:schemeClr val="tx1"/>
                </a:solidFill>
                <a:latin typeface="Times New Roman" panose="02020603050405020304" pitchFamily="18" charset="0"/>
                <a:cs typeface="Times New Roman" panose="02020603050405020304" pitchFamily="18" charset="0"/>
              </a:rPr>
              <a:t>low in </a:t>
            </a:r>
            <a:r>
              <a:rPr lang="en-US" sz="2400" dirty="0" smtClean="0">
                <a:solidFill>
                  <a:schemeClr val="tx1"/>
                </a:solidFill>
                <a:latin typeface="Times New Roman" panose="02020603050405020304" pitchFamily="18" charset="0"/>
                <a:cs typeface="Times New Roman" panose="02020603050405020304" pitchFamily="18" charset="0"/>
              </a:rPr>
              <a:t>coexistence of PHPT &amp; </a:t>
            </a:r>
            <a:r>
              <a:rPr lang="en-US" sz="2400" dirty="0" err="1" smtClean="0">
                <a:solidFill>
                  <a:schemeClr val="tx1"/>
                </a:solidFill>
                <a:latin typeface="Times New Roman" panose="02020603050405020304" pitchFamily="18" charset="0"/>
                <a:cs typeface="Times New Roman" panose="02020603050405020304" pitchFamily="18" charset="0"/>
              </a:rPr>
              <a:t>FHH,and</a:t>
            </a:r>
            <a:r>
              <a:rPr lang="en-US" sz="2400" dirty="0" smtClean="0">
                <a:solidFill>
                  <a:schemeClr val="tx1"/>
                </a:solidFill>
                <a:latin typeface="Times New Roman" panose="02020603050405020304" pitchFamily="18" charset="0"/>
                <a:cs typeface="Times New Roman" panose="02020603050405020304" pitchFamily="18" charset="0"/>
              </a:rPr>
              <a:t> bone turnover </a:t>
            </a:r>
            <a:r>
              <a:rPr lang="en-US" sz="2400" dirty="0">
                <a:solidFill>
                  <a:schemeClr val="tx1"/>
                </a:solidFill>
                <a:latin typeface="Times New Roman" panose="02020603050405020304" pitchFamily="18" charset="0"/>
                <a:cs typeface="Times New Roman" panose="02020603050405020304" pitchFamily="18" charset="0"/>
              </a:rPr>
              <a:t>markers </a:t>
            </a:r>
            <a:r>
              <a:rPr lang="en-US" sz="2400" dirty="0" smtClean="0">
                <a:solidFill>
                  <a:schemeClr val="tx1"/>
                </a:solidFill>
                <a:latin typeface="Times New Roman" panose="02020603050405020304" pitchFamily="18" charset="0"/>
                <a:cs typeface="Times New Roman" panose="02020603050405020304" pitchFamily="18" charset="0"/>
              </a:rPr>
              <a:t>remains </a:t>
            </a:r>
            <a:r>
              <a:rPr lang="en-US" sz="2400" dirty="0">
                <a:solidFill>
                  <a:schemeClr val="tx1"/>
                </a:solidFill>
                <a:latin typeface="Times New Roman" panose="02020603050405020304" pitchFamily="18" charset="0"/>
                <a:cs typeface="Times New Roman" panose="02020603050405020304" pitchFamily="18" charset="0"/>
              </a:rPr>
              <a:t>normal in the patient </a:t>
            </a:r>
            <a:r>
              <a:rPr lang="en-US" sz="2400" dirty="0" smtClean="0">
                <a:solidFill>
                  <a:schemeClr val="tx1"/>
                </a:solidFill>
                <a:latin typeface="Times New Roman" panose="02020603050405020304" pitchFamily="18" charset="0"/>
                <a:cs typeface="Times New Roman" panose="02020603050405020304" pitchFamily="18" charset="0"/>
              </a:rPr>
              <a:t>despite PHPT</a:t>
            </a:r>
          </a:p>
          <a:p>
            <a:endParaRPr lang="en-US" sz="2400" dirty="0" smtClean="0">
              <a:solidFill>
                <a:schemeClr val="tx1"/>
              </a:solidFill>
              <a:latin typeface="Times New Roman" panose="02020603050405020304" pitchFamily="18" charset="0"/>
              <a:cs typeface="Times New Roman" panose="02020603050405020304" pitchFamily="18" charset="0"/>
            </a:endParaRPr>
          </a:p>
          <a:p>
            <a:pPr marL="0" indent="0">
              <a:buNone/>
            </a:pPr>
            <a:r>
              <a:rPr lang="en-US" sz="3200" b="1" dirty="0" smtClean="0">
                <a:solidFill>
                  <a:schemeClr val="tx1"/>
                </a:solidFill>
                <a:latin typeface="Algerian" panose="04020705040A02060702" pitchFamily="82" charset="0"/>
                <a:cs typeface="Times New Roman" panose="02020603050405020304" pitchFamily="18" charset="0"/>
              </a:rPr>
              <a:t>!</a:t>
            </a:r>
            <a:r>
              <a:rPr lang="en-US" sz="2400" dirty="0" smtClean="0">
                <a:solidFill>
                  <a:schemeClr val="tx1"/>
                </a:solidFill>
                <a:latin typeface="Times New Roman" panose="02020603050405020304" pitchFamily="18" charset="0"/>
                <a:cs typeface="Times New Roman" panose="02020603050405020304" pitchFamily="18" charset="0"/>
              </a:rPr>
              <a:t>Symptoms </a:t>
            </a:r>
            <a:r>
              <a:rPr lang="en-US" sz="2400" dirty="0">
                <a:solidFill>
                  <a:schemeClr val="tx1"/>
                </a:solidFill>
                <a:latin typeface="Times New Roman" panose="02020603050405020304" pitchFamily="18" charset="0"/>
                <a:cs typeface="Times New Roman" panose="02020603050405020304" pitchFamily="18" charset="0"/>
              </a:rPr>
              <a:t>may be obscured by </a:t>
            </a:r>
            <a:r>
              <a:rPr lang="en-US" sz="2400" dirty="0" err="1">
                <a:solidFill>
                  <a:schemeClr val="tx1"/>
                </a:solidFill>
                <a:latin typeface="Times New Roman" panose="02020603050405020304" pitchFamily="18" charset="0"/>
                <a:cs typeface="Times New Roman" panose="02020603050405020304" pitchFamily="18" charset="0"/>
              </a:rPr>
              <a:t>CaSR</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smtClean="0">
                <a:solidFill>
                  <a:schemeClr val="tx1"/>
                </a:solidFill>
                <a:latin typeface="Times New Roman" panose="02020603050405020304" pitchFamily="18" charset="0"/>
                <a:cs typeface="Times New Roman" panose="02020603050405020304" pitchFamily="18" charset="0"/>
              </a:rPr>
              <a:t>mutation in </a:t>
            </a:r>
            <a:r>
              <a:rPr lang="en-US" sz="2400" dirty="0">
                <a:solidFill>
                  <a:schemeClr val="tx1"/>
                </a:solidFill>
                <a:latin typeface="Times New Roman" panose="02020603050405020304" pitchFamily="18" charset="0"/>
                <a:cs typeface="Times New Roman" panose="02020603050405020304" pitchFamily="18" charset="0"/>
              </a:rPr>
              <a:t>PHPT</a:t>
            </a:r>
          </a:p>
        </p:txBody>
      </p:sp>
    </p:spTree>
    <p:extLst>
      <p:ext uri="{BB962C8B-B14F-4D97-AF65-F5344CB8AC3E}">
        <p14:creationId xmlns:p14="http://schemas.microsoft.com/office/powerpoint/2010/main" val="402430684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838200" y="365125"/>
            <a:ext cx="8677275" cy="1352550"/>
          </a:xfrm>
          <a:prstGeom prst="rect">
            <a:avLst/>
          </a:prstGeom>
        </p:spPr>
      </p:pic>
      <p:sp>
        <p:nvSpPr>
          <p:cNvPr id="2" name="Title 1"/>
          <p:cNvSpPr>
            <a:spLocks noGrp="1"/>
          </p:cNvSpPr>
          <p:nvPr>
            <p:ph type="title"/>
          </p:nvPr>
        </p:nvSpPr>
        <p:spPr/>
        <p:txBody>
          <a:bodyPr>
            <a:normAutofit/>
          </a:bodyPr>
          <a:lstStyle/>
          <a:p>
            <a:r>
              <a:rPr lang="en-US" sz="1400" b="1" i="1" dirty="0" smtClean="0">
                <a:solidFill>
                  <a:schemeClr val="bg1"/>
                </a:solidFill>
                <a:latin typeface="Frutiger-BoldItalic"/>
              </a:rPr>
              <a:t>                                                                                                                            </a:t>
            </a:r>
            <a:br>
              <a:rPr lang="en-US" sz="1400" b="1" i="1" dirty="0" smtClean="0">
                <a:solidFill>
                  <a:schemeClr val="bg1"/>
                </a:solidFill>
                <a:latin typeface="Frutiger-BoldItalic"/>
              </a:rPr>
            </a:br>
            <a:r>
              <a:rPr lang="en-US" sz="1400" b="1" i="1" dirty="0">
                <a:solidFill>
                  <a:schemeClr val="bg1"/>
                </a:solidFill>
                <a:latin typeface="Frutiger-BoldItalic"/>
              </a:rPr>
              <a:t/>
            </a:r>
            <a:br>
              <a:rPr lang="en-US" sz="1400" b="1" i="1" dirty="0">
                <a:solidFill>
                  <a:schemeClr val="bg1"/>
                </a:solidFill>
                <a:latin typeface="Frutiger-BoldItalic"/>
              </a:rPr>
            </a:br>
            <a:r>
              <a:rPr lang="en-US" sz="1400" b="1" i="1" dirty="0" smtClean="0">
                <a:solidFill>
                  <a:schemeClr val="bg1"/>
                </a:solidFill>
                <a:latin typeface="Frutiger-BoldItalic"/>
              </a:rPr>
              <a:t/>
            </a:r>
            <a:br>
              <a:rPr lang="en-US" sz="1400" b="1" i="1" dirty="0" smtClean="0">
                <a:solidFill>
                  <a:schemeClr val="bg1"/>
                </a:solidFill>
                <a:latin typeface="Frutiger-BoldItalic"/>
              </a:rPr>
            </a:br>
            <a:r>
              <a:rPr lang="en-US" sz="1400" b="1" i="1" dirty="0">
                <a:solidFill>
                  <a:schemeClr val="bg1"/>
                </a:solidFill>
                <a:latin typeface="Frutiger-BoldItalic"/>
              </a:rPr>
              <a:t> </a:t>
            </a:r>
            <a:r>
              <a:rPr lang="en-US" sz="1400" b="1" i="1" dirty="0" smtClean="0">
                <a:solidFill>
                  <a:schemeClr val="bg1"/>
                </a:solidFill>
                <a:latin typeface="Frutiger-BoldItalic"/>
              </a:rPr>
              <a:t>        </a:t>
            </a:r>
            <a:br>
              <a:rPr lang="en-US" sz="1400" b="1" i="1" dirty="0" smtClean="0">
                <a:solidFill>
                  <a:schemeClr val="bg1"/>
                </a:solidFill>
                <a:latin typeface="Frutiger-BoldItalic"/>
              </a:rPr>
            </a:br>
            <a:r>
              <a:rPr lang="en-US" sz="1400" b="1" i="1" dirty="0">
                <a:solidFill>
                  <a:schemeClr val="bg1"/>
                </a:solidFill>
                <a:latin typeface="Frutiger-BoldItalic"/>
              </a:rPr>
              <a:t> </a:t>
            </a:r>
            <a:r>
              <a:rPr lang="en-US" sz="1400" b="1" i="1" dirty="0" smtClean="0">
                <a:solidFill>
                  <a:schemeClr val="bg1"/>
                </a:solidFill>
                <a:latin typeface="Frutiger-BoldItalic"/>
              </a:rPr>
              <a:t>                                                                                                                     J </a:t>
            </a:r>
            <a:r>
              <a:rPr lang="en-US" sz="1400" b="1" i="1" dirty="0" err="1">
                <a:solidFill>
                  <a:schemeClr val="bg1"/>
                </a:solidFill>
                <a:latin typeface="Frutiger-BoldItalic"/>
              </a:rPr>
              <a:t>Clin</a:t>
            </a:r>
            <a:r>
              <a:rPr lang="en-US" sz="1400" b="1" i="1" dirty="0">
                <a:solidFill>
                  <a:schemeClr val="bg1"/>
                </a:solidFill>
                <a:latin typeface="Frutiger-BoldItalic"/>
              </a:rPr>
              <a:t> </a:t>
            </a:r>
            <a:r>
              <a:rPr lang="en-US" sz="1400" b="1" i="1" dirty="0" err="1">
                <a:solidFill>
                  <a:schemeClr val="bg1"/>
                </a:solidFill>
                <a:latin typeface="Frutiger-BoldItalic"/>
              </a:rPr>
              <a:t>Endocrinol</a:t>
            </a:r>
            <a:r>
              <a:rPr lang="en-US" sz="1400" b="1" i="1" dirty="0">
                <a:solidFill>
                  <a:schemeClr val="bg1"/>
                </a:solidFill>
                <a:latin typeface="Frutiger-BoldItalic"/>
              </a:rPr>
              <a:t> </a:t>
            </a:r>
            <a:r>
              <a:rPr lang="en-US" sz="1400" b="1" i="1" dirty="0" err="1" smtClean="0">
                <a:solidFill>
                  <a:schemeClr val="bg1"/>
                </a:solidFill>
                <a:latin typeface="Frutiger-BoldItalic"/>
              </a:rPr>
              <a:t>Metab</a:t>
            </a:r>
            <a:r>
              <a:rPr lang="en-US" sz="1400" b="1" i="1" dirty="0" smtClean="0">
                <a:solidFill>
                  <a:schemeClr val="bg1"/>
                </a:solidFill>
                <a:latin typeface="Frutiger-BoldItalic"/>
              </a:rPr>
              <a:t> 2008</a:t>
            </a:r>
            <a:endParaRPr lang="en-US" sz="1400" dirty="0">
              <a:solidFill>
                <a:schemeClr val="bg1"/>
              </a:solidFill>
            </a:endParaRPr>
          </a:p>
        </p:txBody>
      </p:sp>
      <p:pic>
        <p:nvPicPr>
          <p:cNvPr id="5" name="Content Placeholder 4"/>
          <p:cNvPicPr>
            <a:picLocks noGrp="1" noChangeAspect="1"/>
          </p:cNvPicPr>
          <p:nvPr>
            <p:ph idx="1"/>
          </p:nvPr>
        </p:nvPicPr>
        <p:blipFill>
          <a:blip r:embed="rId3"/>
          <a:stretch>
            <a:fillRect/>
          </a:stretch>
        </p:blipFill>
        <p:spPr>
          <a:xfrm>
            <a:off x="2079032" y="2662545"/>
            <a:ext cx="6674401" cy="3085167"/>
          </a:xfrm>
          <a:prstGeom prst="rect">
            <a:avLst/>
          </a:prstGeom>
        </p:spPr>
      </p:pic>
    </p:spTree>
    <p:extLst>
      <p:ext uri="{BB962C8B-B14F-4D97-AF65-F5344CB8AC3E}">
        <p14:creationId xmlns:p14="http://schemas.microsoft.com/office/powerpoint/2010/main" val="205249006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stretch>
            <a:fillRect/>
          </a:stretch>
        </p:blipFill>
        <p:spPr>
          <a:xfrm>
            <a:off x="680721" y="2207579"/>
            <a:ext cx="8178800" cy="4352921"/>
          </a:xfrm>
          <a:prstGeom prst="rect">
            <a:avLst/>
          </a:prstGeom>
        </p:spPr>
      </p:pic>
      <p:sp>
        <p:nvSpPr>
          <p:cNvPr id="13" name="Content Placeholder 12"/>
          <p:cNvSpPr>
            <a:spLocks noGrp="1"/>
          </p:cNvSpPr>
          <p:nvPr>
            <p:ph idx="1"/>
          </p:nvPr>
        </p:nvSpPr>
        <p:spPr>
          <a:xfrm>
            <a:off x="838200" y="548641"/>
            <a:ext cx="10515600" cy="5699760"/>
          </a:xfrm>
        </p:spPr>
        <p:txBody>
          <a:bodyPr>
            <a:normAutofit/>
          </a:bodyPr>
          <a:lstStyle/>
          <a:p>
            <a:pPr>
              <a:buFont typeface="Wingdings" panose="05000000000000000000" pitchFamily="2" charset="2"/>
              <a:buChar char="ü"/>
            </a:pPr>
            <a:r>
              <a:rPr lang="en-US" sz="2400" dirty="0">
                <a:solidFill>
                  <a:schemeClr val="tx1"/>
                </a:solidFill>
                <a:latin typeface="Times New Roman" panose="02020603050405020304" pitchFamily="18" charset="0"/>
                <a:cs typeface="Times New Roman" panose="02020603050405020304" pitchFamily="18" charset="0"/>
              </a:rPr>
              <a:t>Over the 15-yr follow-up period, 37% of asymptomatic </a:t>
            </a:r>
            <a:r>
              <a:rPr lang="en-US" sz="2400" dirty="0" smtClean="0">
                <a:solidFill>
                  <a:schemeClr val="tx1"/>
                </a:solidFill>
                <a:latin typeface="Times New Roman" panose="02020603050405020304" pitchFamily="18" charset="0"/>
                <a:cs typeface="Times New Roman" panose="02020603050405020304" pitchFamily="18" charset="0"/>
              </a:rPr>
              <a:t>patients showed </a:t>
            </a:r>
            <a:r>
              <a:rPr lang="en-US" sz="2400" dirty="0">
                <a:solidFill>
                  <a:schemeClr val="tx1"/>
                </a:solidFill>
                <a:latin typeface="Times New Roman" panose="02020603050405020304" pitchFamily="18" charset="0"/>
                <a:cs typeface="Times New Roman" panose="02020603050405020304" pitchFamily="18" charset="0"/>
              </a:rPr>
              <a:t>evidence for disease progression at some </a:t>
            </a:r>
            <a:r>
              <a:rPr lang="en-US" sz="2400" dirty="0" smtClean="0">
                <a:solidFill>
                  <a:schemeClr val="tx1"/>
                </a:solidFill>
                <a:latin typeface="Times New Roman" panose="02020603050405020304" pitchFamily="18" charset="0"/>
                <a:cs typeface="Times New Roman" panose="02020603050405020304" pitchFamily="18" charset="0"/>
              </a:rPr>
              <a:t>time Point</a:t>
            </a:r>
          </a:p>
          <a:p>
            <a:pPr>
              <a:buFont typeface="Wingdings" panose="05000000000000000000" pitchFamily="2" charset="2"/>
              <a:buChar char="ü"/>
            </a:pPr>
            <a:endParaRPr lang="en-US" sz="2400" dirty="0" smtClean="0">
              <a:solidFill>
                <a:schemeClr val="tx1"/>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ü"/>
            </a:pPr>
            <a:r>
              <a:rPr lang="en-US" sz="2400" dirty="0" smtClean="0">
                <a:solidFill>
                  <a:schemeClr val="tx1"/>
                </a:solidFill>
                <a:latin typeface="Times New Roman" panose="02020603050405020304" pitchFamily="18" charset="0"/>
                <a:cs typeface="Times New Roman" panose="02020603050405020304" pitchFamily="18" charset="0"/>
              </a:rPr>
              <a:t>Meeting </a:t>
            </a:r>
            <a:r>
              <a:rPr lang="en-US" sz="2400" dirty="0">
                <a:solidFill>
                  <a:schemeClr val="tx1"/>
                </a:solidFill>
                <a:latin typeface="Times New Roman" panose="02020603050405020304" pitchFamily="18" charset="0"/>
                <a:cs typeface="Times New Roman" panose="02020603050405020304" pitchFamily="18" charset="0"/>
              </a:rPr>
              <a:t>surgical criteria at study entry did not </a:t>
            </a:r>
            <a:r>
              <a:rPr lang="en-US" sz="2400" dirty="0" smtClean="0">
                <a:solidFill>
                  <a:schemeClr val="tx1"/>
                </a:solidFill>
                <a:latin typeface="Times New Roman" panose="02020603050405020304" pitchFamily="18" charset="0"/>
                <a:cs typeface="Times New Roman" panose="02020603050405020304" pitchFamily="18" charset="0"/>
              </a:rPr>
              <a:t>predict who </a:t>
            </a:r>
            <a:r>
              <a:rPr lang="en-US" sz="2400" dirty="0">
                <a:solidFill>
                  <a:schemeClr val="tx1"/>
                </a:solidFill>
                <a:latin typeface="Times New Roman" panose="02020603050405020304" pitchFamily="18" charset="0"/>
                <a:cs typeface="Times New Roman" panose="02020603050405020304" pitchFamily="18" charset="0"/>
              </a:rPr>
              <a:t>would have worsening disease</a:t>
            </a:r>
            <a:endParaRPr lang="en-US" sz="2400" dirty="0" smtClean="0">
              <a:solidFill>
                <a:schemeClr val="tx1"/>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ü"/>
            </a:pPr>
            <a:endParaRPr lang="en-US" sz="2400" dirty="0" smtClean="0">
              <a:solidFill>
                <a:prstClr val="white"/>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ü"/>
            </a:pPr>
            <a:r>
              <a:rPr lang="en-US" sz="2400" dirty="0" smtClean="0">
                <a:solidFill>
                  <a:prstClr val="white"/>
                </a:solidFill>
                <a:latin typeface="Times New Roman" panose="02020603050405020304" pitchFamily="18" charset="0"/>
                <a:cs typeface="Times New Roman" panose="02020603050405020304" pitchFamily="18" charset="0"/>
              </a:rPr>
              <a:t>In </a:t>
            </a:r>
            <a:r>
              <a:rPr lang="en-US" sz="2400" dirty="0">
                <a:solidFill>
                  <a:prstClr val="white"/>
                </a:solidFill>
                <a:latin typeface="Times New Roman" panose="02020603050405020304" pitchFamily="18" charset="0"/>
                <a:cs typeface="Times New Roman" panose="02020603050405020304" pitchFamily="18" charset="0"/>
              </a:rPr>
              <a:t>those who did not undergo surgery, lumbar spine BMD continued to be relatively stable during </a:t>
            </a:r>
            <a:r>
              <a:rPr lang="en-US" sz="2400" dirty="0" err="1">
                <a:solidFill>
                  <a:prstClr val="white"/>
                </a:solidFill>
                <a:latin typeface="Times New Roman" panose="02020603050405020304" pitchFamily="18" charset="0"/>
                <a:cs typeface="Times New Roman" panose="02020603050405020304" pitchFamily="18" charset="0"/>
              </a:rPr>
              <a:t>yr</a:t>
            </a:r>
            <a:r>
              <a:rPr lang="en-US" sz="2400" dirty="0">
                <a:solidFill>
                  <a:prstClr val="white"/>
                </a:solidFill>
                <a:latin typeface="Times New Roman" panose="02020603050405020304" pitchFamily="18" charset="0"/>
                <a:cs typeface="Times New Roman" panose="02020603050405020304" pitchFamily="18" charset="0"/>
              </a:rPr>
              <a:t> 10–15. Although progressive osteoarthritic changes at this site could have contributed to the stable lumbar spine findings. </a:t>
            </a:r>
          </a:p>
          <a:p>
            <a:pPr marL="285750" lvl="0" indent="-285750">
              <a:lnSpc>
                <a:spcPct val="100000"/>
              </a:lnSpc>
              <a:spcBef>
                <a:spcPts val="0"/>
              </a:spcBef>
              <a:buFont typeface="Wingdings" panose="05000000000000000000" pitchFamily="2" charset="2"/>
              <a:buChar char="ü"/>
            </a:pPr>
            <a:endParaRPr lang="en-US" sz="2400" dirty="0" smtClean="0">
              <a:solidFill>
                <a:prstClr val="white"/>
              </a:solidFill>
              <a:latin typeface="Times New Roman" panose="02020603050405020304" pitchFamily="18" charset="0"/>
              <a:cs typeface="Times New Roman" panose="02020603050405020304" pitchFamily="18" charset="0"/>
            </a:endParaRPr>
          </a:p>
          <a:p>
            <a:pPr marL="285750" lvl="0" indent="-285750">
              <a:lnSpc>
                <a:spcPct val="100000"/>
              </a:lnSpc>
              <a:spcBef>
                <a:spcPts val="0"/>
              </a:spcBef>
              <a:buFont typeface="Wingdings" panose="05000000000000000000" pitchFamily="2" charset="2"/>
              <a:buChar char="ü"/>
            </a:pPr>
            <a:r>
              <a:rPr lang="en-US" sz="2400" dirty="0" smtClean="0">
                <a:solidFill>
                  <a:prstClr val="white"/>
                </a:solidFill>
                <a:latin typeface="Times New Roman" panose="02020603050405020304" pitchFamily="18" charset="0"/>
                <a:cs typeface="Times New Roman" panose="02020603050405020304" pitchFamily="18" charset="0"/>
              </a:rPr>
              <a:t>It </a:t>
            </a:r>
            <a:r>
              <a:rPr lang="en-US" sz="2400" dirty="0">
                <a:solidFill>
                  <a:prstClr val="white"/>
                </a:solidFill>
                <a:latin typeface="Times New Roman" panose="02020603050405020304" pitchFamily="18" charset="0"/>
                <a:cs typeface="Times New Roman" panose="02020603050405020304" pitchFamily="18" charset="0"/>
              </a:rPr>
              <a:t>is also consistent with our prior observations that the lumbar spine is a site that is relatively protected from bone loss in PHPT.</a:t>
            </a:r>
          </a:p>
          <a:p>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2933458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p:cNvPicPr>
            <a:picLocks noChangeAspect="1"/>
          </p:cNvPicPr>
          <p:nvPr/>
        </p:nvPicPr>
        <p:blipFill>
          <a:blip r:embed="rId2"/>
          <a:stretch>
            <a:fillRect/>
          </a:stretch>
        </p:blipFill>
        <p:spPr>
          <a:xfrm>
            <a:off x="2172972" y="365124"/>
            <a:ext cx="2989575" cy="5316867"/>
          </a:xfrm>
          <a:prstGeom prst="rect">
            <a:avLst/>
          </a:prstGeom>
        </p:spPr>
      </p:pic>
      <p:pic>
        <p:nvPicPr>
          <p:cNvPr id="5" name="Content Placeholder 9"/>
          <p:cNvPicPr>
            <a:picLocks noGrp="1" noChangeAspect="1"/>
          </p:cNvPicPr>
          <p:nvPr>
            <p:ph idx="1"/>
          </p:nvPr>
        </p:nvPicPr>
        <p:blipFill>
          <a:blip r:embed="rId3"/>
          <a:stretch>
            <a:fillRect/>
          </a:stretch>
        </p:blipFill>
        <p:spPr>
          <a:xfrm>
            <a:off x="6497319" y="365125"/>
            <a:ext cx="2989575" cy="5316867"/>
          </a:xfrm>
          <a:prstGeom prst="rect">
            <a:avLst/>
          </a:prstGeom>
        </p:spPr>
      </p:pic>
      <p:sp>
        <p:nvSpPr>
          <p:cNvPr id="6" name="Rectangle 5"/>
          <p:cNvSpPr/>
          <p:nvPr/>
        </p:nvSpPr>
        <p:spPr>
          <a:xfrm>
            <a:off x="2021840" y="5902960"/>
            <a:ext cx="3140707" cy="276999"/>
          </a:xfrm>
          <a:prstGeom prst="rect">
            <a:avLst/>
          </a:prstGeom>
        </p:spPr>
        <p:txBody>
          <a:bodyPr wrap="square">
            <a:spAutoFit/>
          </a:bodyPr>
          <a:lstStyle/>
          <a:p>
            <a:pPr lvl="0"/>
            <a:r>
              <a:rPr lang="en-US" sz="1200" dirty="0">
                <a:latin typeface="Arial" panose="020B0604020202020204" pitchFamily="34" charset="0"/>
              </a:rPr>
              <a:t>BMD AFTER PARATHYROID </a:t>
            </a:r>
            <a:r>
              <a:rPr lang="en-US" sz="1200" dirty="0" smtClean="0">
                <a:latin typeface="Arial" panose="020B0604020202020204" pitchFamily="34" charset="0"/>
              </a:rPr>
              <a:t>SURGERY</a:t>
            </a:r>
            <a:endParaRPr lang="en-US" sz="1200" dirty="0">
              <a:latin typeface="Arial" panose="020B0604020202020204" pitchFamily="34" charset="0"/>
            </a:endParaRPr>
          </a:p>
        </p:txBody>
      </p:sp>
      <p:sp>
        <p:nvSpPr>
          <p:cNvPr id="7" name="Rectangle 6"/>
          <p:cNvSpPr/>
          <p:nvPr/>
        </p:nvSpPr>
        <p:spPr>
          <a:xfrm>
            <a:off x="6362226" y="5888005"/>
            <a:ext cx="6096000" cy="553998"/>
          </a:xfrm>
          <a:prstGeom prst="rect">
            <a:avLst/>
          </a:prstGeom>
        </p:spPr>
        <p:txBody>
          <a:bodyPr>
            <a:spAutoFit/>
          </a:bodyPr>
          <a:lstStyle/>
          <a:p>
            <a:pPr lvl="0"/>
            <a:r>
              <a:rPr lang="en-US" sz="1200" dirty="0">
                <a:latin typeface="Arial" panose="020B0604020202020204" pitchFamily="34" charset="0"/>
              </a:rPr>
              <a:t>BMD WITHOUT PARATHYROID SURGERY</a:t>
            </a:r>
            <a:endParaRPr lang="en-US" sz="1200" dirty="0"/>
          </a:p>
          <a:p>
            <a:r>
              <a:rPr lang="en-US" dirty="0">
                <a:solidFill>
                  <a:schemeClr val="bg1"/>
                </a:solidFill>
                <a:latin typeface="Arial" panose="020B0604020202020204" pitchFamily="34" charset="0"/>
              </a:rPr>
              <a:t>  </a:t>
            </a:r>
          </a:p>
        </p:txBody>
      </p:sp>
    </p:spTree>
    <p:extLst>
      <p:ext uri="{BB962C8B-B14F-4D97-AF65-F5344CB8AC3E}">
        <p14:creationId xmlns:p14="http://schemas.microsoft.com/office/powerpoint/2010/main" val="271786694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1127199" y="2473127"/>
            <a:ext cx="10220176" cy="3056333"/>
          </a:xfrm>
          <a:prstGeom prst="rect">
            <a:avLst/>
          </a:prstGeom>
        </p:spPr>
      </p:pic>
    </p:spTree>
    <p:extLst>
      <p:ext uri="{BB962C8B-B14F-4D97-AF65-F5344CB8AC3E}">
        <p14:creationId xmlns:p14="http://schemas.microsoft.com/office/powerpoint/2010/main" val="149300959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solidFill>
                  <a:schemeClr val="accent6">
                    <a:lumMod val="60000"/>
                    <a:lumOff val="40000"/>
                  </a:schemeClr>
                </a:solidFill>
                <a:latin typeface="Times New Roman" panose="02020603050405020304" pitchFamily="18" charset="0"/>
                <a:cs typeface="Times New Roman" panose="02020603050405020304" pitchFamily="18" charset="0"/>
              </a:rPr>
              <a:t>Medical Management </a:t>
            </a:r>
            <a:endParaRPr lang="en-US" sz="3200" dirty="0">
              <a:solidFill>
                <a:schemeClr val="accent6">
                  <a:lumMod val="60000"/>
                  <a:lumOff val="40000"/>
                </a:schemeClr>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38200" y="1524000"/>
            <a:ext cx="10233800" cy="4632643"/>
          </a:xfrm>
        </p:spPr>
        <p:txBody>
          <a:bodyPr>
            <a:normAutofit/>
          </a:bodyPr>
          <a:lstStyle/>
          <a:p>
            <a:pPr>
              <a:buFont typeface="Wingdings" panose="05000000000000000000" pitchFamily="2" charset="2"/>
              <a:buChar char="ü"/>
            </a:pPr>
            <a:r>
              <a:rPr lang="en-US" sz="2400" dirty="0">
                <a:solidFill>
                  <a:schemeClr val="tx1"/>
                </a:solidFill>
                <a:latin typeface="Times New Roman" panose="02020603050405020304" pitchFamily="18" charset="0"/>
                <a:cs typeface="Times New Roman" panose="02020603050405020304" pitchFamily="18" charset="0"/>
              </a:rPr>
              <a:t>Hypercalcemia in patients with </a:t>
            </a:r>
            <a:r>
              <a:rPr lang="en-US" sz="2400" dirty="0" smtClean="0">
                <a:solidFill>
                  <a:schemeClr val="tx1"/>
                </a:solidFill>
                <a:latin typeface="Times New Roman" panose="02020603050405020304" pitchFamily="18" charset="0"/>
                <a:cs typeface="Times New Roman" panose="02020603050405020304" pitchFamily="18" charset="0"/>
              </a:rPr>
              <a:t>FHH </a:t>
            </a:r>
            <a:r>
              <a:rPr lang="en-US" sz="2400" dirty="0">
                <a:solidFill>
                  <a:schemeClr val="tx1"/>
                </a:solidFill>
                <a:latin typeface="Times New Roman" panose="02020603050405020304" pitchFamily="18" charset="0"/>
                <a:cs typeface="Times New Roman" panose="02020603050405020304" pitchFamily="18" charset="0"/>
              </a:rPr>
              <a:t>does not respond to medications such as </a:t>
            </a:r>
            <a:r>
              <a:rPr lang="en-US" sz="2400" u="sng" dirty="0">
                <a:solidFill>
                  <a:schemeClr val="tx1"/>
                </a:solidFill>
                <a:latin typeface="Times New Roman" panose="02020603050405020304" pitchFamily="18" charset="0"/>
                <a:cs typeface="Times New Roman" panose="02020603050405020304" pitchFamily="18" charset="0"/>
              </a:rPr>
              <a:t>diuretics</a:t>
            </a:r>
            <a:r>
              <a:rPr lang="en-US" sz="2400" dirty="0">
                <a:solidFill>
                  <a:schemeClr val="tx1"/>
                </a:solidFill>
                <a:latin typeface="Times New Roman" panose="02020603050405020304" pitchFamily="18" charset="0"/>
                <a:cs typeface="Times New Roman" panose="02020603050405020304" pitchFamily="18" charset="0"/>
              </a:rPr>
              <a:t> or </a:t>
            </a:r>
            <a:r>
              <a:rPr lang="en-US" sz="2400" u="sng" dirty="0">
                <a:solidFill>
                  <a:schemeClr val="tx1"/>
                </a:solidFill>
                <a:latin typeface="Times New Roman" panose="02020603050405020304" pitchFamily="18" charset="0"/>
                <a:cs typeface="Times New Roman" panose="02020603050405020304" pitchFamily="18" charset="0"/>
              </a:rPr>
              <a:t>bisphosphonates</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Calcimimetic</a:t>
            </a:r>
            <a:r>
              <a:rPr lang="en-US" sz="2400" dirty="0">
                <a:solidFill>
                  <a:schemeClr val="tx1"/>
                </a:solidFill>
                <a:latin typeface="Times New Roman" panose="02020603050405020304" pitchFamily="18" charset="0"/>
                <a:cs typeface="Times New Roman" panose="02020603050405020304" pitchFamily="18" charset="0"/>
              </a:rPr>
              <a:t> drugs such as </a:t>
            </a:r>
            <a:r>
              <a:rPr lang="en-US" sz="2400" dirty="0" err="1">
                <a:solidFill>
                  <a:schemeClr val="tx1"/>
                </a:solidFill>
                <a:latin typeface="Times New Roman" panose="02020603050405020304" pitchFamily="18" charset="0"/>
                <a:cs typeface="Times New Roman" panose="02020603050405020304" pitchFamily="18" charset="0"/>
              </a:rPr>
              <a:t>cinacalcet</a:t>
            </a:r>
            <a:r>
              <a:rPr lang="en-US" sz="2400" dirty="0">
                <a:solidFill>
                  <a:schemeClr val="tx1"/>
                </a:solidFill>
                <a:latin typeface="Times New Roman" panose="02020603050405020304" pitchFamily="18" charset="0"/>
                <a:cs typeface="Times New Roman" panose="02020603050405020304" pitchFamily="18" charset="0"/>
              </a:rPr>
              <a:t> might be considered in the future in patients with symptoms of dangerous </a:t>
            </a:r>
            <a:r>
              <a:rPr lang="en-US" sz="2400" dirty="0" smtClean="0">
                <a:solidFill>
                  <a:schemeClr val="tx1"/>
                </a:solidFill>
                <a:latin typeface="Times New Roman" panose="02020603050405020304" pitchFamily="18" charset="0"/>
                <a:cs typeface="Times New Roman" panose="02020603050405020304" pitchFamily="18" charset="0"/>
              </a:rPr>
              <a:t>hypercalcemia.</a:t>
            </a:r>
          </a:p>
          <a:p>
            <a:pPr>
              <a:buFont typeface="Wingdings" panose="05000000000000000000" pitchFamily="2" charset="2"/>
              <a:buChar char="ü"/>
            </a:pPr>
            <a:endParaRPr lang="en-US" sz="2400" dirty="0" smtClean="0">
              <a:solidFill>
                <a:schemeClr val="tx1"/>
              </a:solidFill>
              <a:latin typeface="Times" panose="02020603050405020304" pitchFamily="18" charset="0"/>
            </a:endParaRPr>
          </a:p>
          <a:p>
            <a:pPr>
              <a:buFont typeface="Wingdings" panose="05000000000000000000" pitchFamily="2" charset="2"/>
              <a:buChar char="ü"/>
            </a:pPr>
            <a:r>
              <a:rPr lang="en-US" sz="2400" dirty="0" smtClean="0">
                <a:solidFill>
                  <a:schemeClr val="tx1"/>
                </a:solidFill>
                <a:latin typeface="Times" panose="02020603050405020304" pitchFamily="18" charset="0"/>
              </a:rPr>
              <a:t>At </a:t>
            </a:r>
            <a:r>
              <a:rPr lang="en-US" sz="2400" dirty="0">
                <a:solidFill>
                  <a:schemeClr val="tx1"/>
                </a:solidFill>
                <a:latin typeface="Times" panose="02020603050405020304" pitchFamily="18" charset="0"/>
              </a:rPr>
              <a:t>birth, the </a:t>
            </a:r>
            <a:r>
              <a:rPr lang="en-US" sz="2400" dirty="0" smtClean="0">
                <a:solidFill>
                  <a:schemeClr val="tx1"/>
                </a:solidFill>
                <a:latin typeface="Times" panose="02020603050405020304" pitchFamily="18" charset="0"/>
              </a:rPr>
              <a:t>unaffected </a:t>
            </a:r>
            <a:r>
              <a:rPr lang="en-US" sz="2400" dirty="0">
                <a:solidFill>
                  <a:schemeClr val="tx1"/>
                </a:solidFill>
                <a:latin typeface="Times" panose="02020603050405020304" pitchFamily="18" charset="0"/>
              </a:rPr>
              <a:t>offspring of a mother with </a:t>
            </a:r>
            <a:r>
              <a:rPr lang="en-US" sz="2400" dirty="0" smtClean="0">
                <a:solidFill>
                  <a:schemeClr val="tx1"/>
                </a:solidFill>
                <a:latin typeface="Times" panose="02020603050405020304" pitchFamily="18" charset="0"/>
              </a:rPr>
              <a:t>BFHH </a:t>
            </a:r>
            <a:r>
              <a:rPr lang="en-US" sz="2400" dirty="0">
                <a:solidFill>
                  <a:schemeClr val="tx1"/>
                </a:solidFill>
                <a:latin typeface="Times" panose="02020603050405020304" pitchFamily="18" charset="0"/>
              </a:rPr>
              <a:t>may show symptomatic </a:t>
            </a:r>
            <a:r>
              <a:rPr lang="en-US" sz="2400" dirty="0" smtClean="0">
                <a:solidFill>
                  <a:schemeClr val="tx1"/>
                </a:solidFill>
                <a:latin typeface="Times" panose="02020603050405020304" pitchFamily="18" charset="0"/>
              </a:rPr>
              <a:t>hypocalcemia; it </a:t>
            </a:r>
            <a:r>
              <a:rPr lang="en-US" sz="2400" dirty="0">
                <a:solidFill>
                  <a:schemeClr val="tx1"/>
                </a:solidFill>
                <a:latin typeface="Times" panose="02020603050405020304" pitchFamily="18" charset="0"/>
              </a:rPr>
              <a:t>is advisable to check calcium levels during the first few days of life </a:t>
            </a:r>
            <a:endParaRPr lang="en-US" sz="2400" dirty="0" smtClean="0">
              <a:solidFill>
                <a:schemeClr val="tx1"/>
              </a:solidFill>
              <a:latin typeface="Times" panose="02020603050405020304" pitchFamily="18" charset="0"/>
            </a:endParaRPr>
          </a:p>
          <a:p>
            <a:pPr>
              <a:buFont typeface="Wingdings" panose="05000000000000000000" pitchFamily="2" charset="2"/>
              <a:buChar char="ü"/>
            </a:pPr>
            <a:endParaRPr lang="en-US" sz="2400" dirty="0">
              <a:solidFill>
                <a:schemeClr val="tx1"/>
              </a:solidFill>
              <a:latin typeface="Times" panose="02020603050405020304" pitchFamily="18" charset="0"/>
              <a:cs typeface="Times New Roman" panose="02020603050405020304" pitchFamily="18" charset="0"/>
            </a:endParaRPr>
          </a:p>
          <a:p>
            <a:pPr marL="0" indent="0">
              <a:buNone/>
            </a:pPr>
            <a:r>
              <a:rPr lang="en-US" sz="1600" b="1" i="1" dirty="0" smtClean="0">
                <a:solidFill>
                  <a:schemeClr val="tx1"/>
                </a:solidFill>
                <a:cs typeface="Times New Roman" panose="02020603050405020304" pitchFamily="18" charset="0"/>
              </a:rPr>
              <a:t>                                                                                                                                                                                               </a:t>
            </a:r>
            <a:r>
              <a:rPr lang="en-US" sz="1600" b="1" i="1" dirty="0" err="1" smtClean="0">
                <a:solidFill>
                  <a:schemeClr val="tx1"/>
                </a:solidFill>
                <a:cs typeface="Times New Roman" panose="02020603050405020304" pitchFamily="18" charset="0"/>
              </a:rPr>
              <a:t>Endoc</a:t>
            </a:r>
            <a:r>
              <a:rPr lang="en-US" sz="1600" b="1" i="1" dirty="0" smtClean="0">
                <a:solidFill>
                  <a:schemeClr val="tx1"/>
                </a:solidFill>
                <a:cs typeface="Times New Roman" panose="02020603050405020304" pitchFamily="18" charset="0"/>
              </a:rPr>
              <a:t> Practice 2010</a:t>
            </a:r>
            <a:endParaRPr lang="en-US" sz="1600" b="1" i="1" dirty="0">
              <a:solidFill>
                <a:schemeClr val="tx1"/>
              </a:solidFill>
              <a:cs typeface="Times New Roman" panose="02020603050405020304" pitchFamily="18" charset="0"/>
            </a:endParaRPr>
          </a:p>
        </p:txBody>
      </p:sp>
    </p:spTree>
    <p:extLst>
      <p:ext uri="{BB962C8B-B14F-4D97-AF65-F5344CB8AC3E}">
        <p14:creationId xmlns:p14="http://schemas.microsoft.com/office/powerpoint/2010/main" val="101018340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228600" lvl="0" indent="-228600">
              <a:spcBef>
                <a:spcPts val="1000"/>
              </a:spcBef>
            </a:pPr>
            <a:r>
              <a:rPr lang="en-US" sz="3200" dirty="0" smtClean="0">
                <a:solidFill>
                  <a:schemeClr val="accent6">
                    <a:lumMod val="60000"/>
                    <a:lumOff val="40000"/>
                  </a:schemeClr>
                </a:solidFill>
                <a:latin typeface="Times New Roman" panose="02020603050405020304" pitchFamily="18" charset="0"/>
                <a:ea typeface="+mn-ea"/>
                <a:cs typeface="Times New Roman" panose="02020603050405020304" pitchFamily="18" charset="0"/>
              </a:rPr>
              <a:t>  Diet</a:t>
            </a:r>
            <a:endParaRPr lang="en-US" sz="4800" dirty="0">
              <a:solidFill>
                <a:schemeClr val="accent6">
                  <a:lumMod val="60000"/>
                  <a:lumOff val="40000"/>
                </a:schemeClr>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38200" y="1690688"/>
            <a:ext cx="10233800" cy="4351338"/>
          </a:xfrm>
        </p:spPr>
        <p:txBody>
          <a:bodyPr>
            <a:normAutofit/>
          </a:bodyPr>
          <a:lstStyle/>
          <a:p>
            <a:r>
              <a:rPr lang="en-US" sz="2400" dirty="0" smtClean="0">
                <a:solidFill>
                  <a:schemeClr val="tx1"/>
                </a:solidFill>
                <a:latin typeface="Times New Roman" panose="02020603050405020304" pitchFamily="18" charset="0"/>
                <a:cs typeface="Times New Roman" panose="02020603050405020304" pitchFamily="18" charset="0"/>
              </a:rPr>
              <a:t>Dietary </a:t>
            </a:r>
            <a:r>
              <a:rPr lang="en-US" sz="2400" dirty="0">
                <a:solidFill>
                  <a:schemeClr val="tx1"/>
                </a:solidFill>
                <a:latin typeface="Times New Roman" panose="02020603050405020304" pitchFamily="18" charset="0"/>
                <a:cs typeface="Times New Roman" panose="02020603050405020304" pitchFamily="18" charset="0"/>
              </a:rPr>
              <a:t>management of PHPT has long been an </a:t>
            </a:r>
            <a:r>
              <a:rPr lang="en-US" sz="2400" dirty="0" smtClean="0">
                <a:solidFill>
                  <a:schemeClr val="tx1"/>
                </a:solidFill>
                <a:latin typeface="Times New Roman" panose="02020603050405020304" pitchFamily="18" charset="0"/>
                <a:cs typeface="Times New Roman" panose="02020603050405020304" pitchFamily="18" charset="0"/>
              </a:rPr>
              <a:t>area of </a:t>
            </a:r>
            <a:r>
              <a:rPr lang="en-US" sz="2400" dirty="0">
                <a:solidFill>
                  <a:schemeClr val="tx1"/>
                </a:solidFill>
                <a:latin typeface="Times New Roman" panose="02020603050405020304" pitchFamily="18" charset="0"/>
                <a:cs typeface="Times New Roman" panose="02020603050405020304" pitchFamily="18" charset="0"/>
              </a:rPr>
              <a:t>controversy. Many patients are advised to limit </a:t>
            </a:r>
            <a:r>
              <a:rPr lang="en-US" sz="2400" dirty="0" smtClean="0">
                <a:solidFill>
                  <a:schemeClr val="tx1"/>
                </a:solidFill>
                <a:latin typeface="Times New Roman" panose="02020603050405020304" pitchFamily="18" charset="0"/>
                <a:cs typeface="Times New Roman" panose="02020603050405020304" pitchFamily="18" charset="0"/>
              </a:rPr>
              <a:t>their dietary </a:t>
            </a:r>
            <a:r>
              <a:rPr lang="en-US" sz="2400" dirty="0">
                <a:solidFill>
                  <a:schemeClr val="tx1"/>
                </a:solidFill>
                <a:latin typeface="Times New Roman" panose="02020603050405020304" pitchFamily="18" charset="0"/>
                <a:cs typeface="Times New Roman" panose="02020603050405020304" pitchFamily="18" charset="0"/>
              </a:rPr>
              <a:t>calcium intake because of the </a:t>
            </a:r>
            <a:r>
              <a:rPr lang="en-US" sz="2400" dirty="0" smtClean="0">
                <a:solidFill>
                  <a:schemeClr val="tx1"/>
                </a:solidFill>
                <a:latin typeface="Times New Roman" panose="02020603050405020304" pitchFamily="18" charset="0"/>
                <a:cs typeface="Times New Roman" panose="02020603050405020304" pitchFamily="18" charset="0"/>
              </a:rPr>
              <a:t>hypercalcemia. </a:t>
            </a:r>
          </a:p>
          <a:p>
            <a:r>
              <a:rPr lang="en-US" sz="2400" i="1" u="sng" dirty="0">
                <a:solidFill>
                  <a:schemeClr val="accent6">
                    <a:lumMod val="40000"/>
                    <a:lumOff val="60000"/>
                  </a:schemeClr>
                </a:solidFill>
                <a:latin typeface="Sabon-Roman"/>
              </a:rPr>
              <a:t>Locker et </a:t>
            </a:r>
            <a:r>
              <a:rPr lang="en-US" sz="2400" i="1" u="sng" dirty="0" smtClean="0">
                <a:solidFill>
                  <a:schemeClr val="accent6">
                    <a:lumMod val="40000"/>
                    <a:lumOff val="60000"/>
                  </a:schemeClr>
                </a:solidFill>
                <a:latin typeface="Sabon-Roman"/>
              </a:rPr>
              <a:t>al</a:t>
            </a:r>
            <a:r>
              <a:rPr lang="en-US" sz="2400" i="1" u="sng" dirty="0">
                <a:solidFill>
                  <a:schemeClr val="accent6">
                    <a:lumMod val="40000"/>
                    <a:lumOff val="60000"/>
                  </a:schemeClr>
                </a:solidFill>
                <a:latin typeface="Sabon-Roman"/>
              </a:rPr>
              <a:t> </a:t>
            </a:r>
            <a:r>
              <a:rPr lang="en-US" sz="2400" i="1" u="sng" dirty="0" smtClean="0">
                <a:solidFill>
                  <a:schemeClr val="accent6">
                    <a:lumMod val="40000"/>
                    <a:lumOff val="60000"/>
                  </a:schemeClr>
                </a:solidFill>
                <a:latin typeface="Sabon-Roman"/>
              </a:rPr>
              <a:t> </a:t>
            </a:r>
            <a:r>
              <a:rPr lang="en-US" sz="2400" dirty="0" smtClean="0">
                <a:solidFill>
                  <a:schemeClr val="tx1"/>
                </a:solidFill>
                <a:latin typeface="Times New Roman" panose="02020603050405020304" pitchFamily="18" charset="0"/>
                <a:cs typeface="Times New Roman" panose="02020603050405020304" pitchFamily="18" charset="0"/>
              </a:rPr>
              <a:t>noted</a:t>
            </a:r>
            <a:r>
              <a:rPr lang="en-US" sz="2400" i="1" u="sng" dirty="0" smtClean="0">
                <a:solidFill>
                  <a:schemeClr val="tx1"/>
                </a:solidFill>
                <a:latin typeface="Times New Roman" panose="02020603050405020304" pitchFamily="18" charset="0"/>
                <a:cs typeface="Times New Roman" panose="02020603050405020304" pitchFamily="18" charset="0"/>
              </a:rPr>
              <a:t> </a:t>
            </a:r>
            <a:r>
              <a:rPr lang="en-US" sz="2400" dirty="0" smtClean="0">
                <a:solidFill>
                  <a:schemeClr val="tx1"/>
                </a:solidFill>
                <a:latin typeface="Times New Roman" panose="02020603050405020304" pitchFamily="18" charset="0"/>
                <a:cs typeface="Times New Roman" panose="02020603050405020304" pitchFamily="18" charset="0"/>
              </a:rPr>
              <a:t>no </a:t>
            </a:r>
            <a:r>
              <a:rPr lang="en-US" sz="2400" dirty="0">
                <a:solidFill>
                  <a:schemeClr val="tx1"/>
                </a:solidFill>
                <a:latin typeface="Times New Roman" panose="02020603050405020304" pitchFamily="18" charset="0"/>
                <a:cs typeface="Times New Roman" panose="02020603050405020304" pitchFamily="18" charset="0"/>
              </a:rPr>
              <a:t>difference in </a:t>
            </a:r>
            <a:r>
              <a:rPr lang="en-US" sz="2400" dirty="0" smtClean="0">
                <a:solidFill>
                  <a:schemeClr val="tx1"/>
                </a:solidFill>
                <a:latin typeface="Times New Roman" panose="02020603050405020304" pitchFamily="18" charset="0"/>
                <a:cs typeface="Times New Roman" panose="02020603050405020304" pitchFamily="18" charset="0"/>
              </a:rPr>
              <a:t>urinary calcium </a:t>
            </a:r>
            <a:r>
              <a:rPr lang="en-US" sz="2400" dirty="0">
                <a:solidFill>
                  <a:schemeClr val="tx1"/>
                </a:solidFill>
                <a:latin typeface="Times New Roman" panose="02020603050405020304" pitchFamily="18" charset="0"/>
                <a:cs typeface="Times New Roman" panose="02020603050405020304" pitchFamily="18" charset="0"/>
              </a:rPr>
              <a:t>excretion between those on high (1000 </a:t>
            </a:r>
            <a:r>
              <a:rPr lang="en-US" sz="2400" dirty="0" smtClean="0">
                <a:solidFill>
                  <a:schemeClr val="tx1"/>
                </a:solidFill>
                <a:latin typeface="Times New Roman" panose="02020603050405020304" pitchFamily="18" charset="0"/>
                <a:cs typeface="Times New Roman" panose="02020603050405020304" pitchFamily="18" charset="0"/>
              </a:rPr>
              <a:t>mg/day</a:t>
            </a:r>
            <a:r>
              <a:rPr lang="en-US" sz="2400" dirty="0">
                <a:solidFill>
                  <a:schemeClr val="tx1"/>
                </a:solidFill>
                <a:latin typeface="Times New Roman" panose="02020603050405020304" pitchFamily="18" charset="0"/>
                <a:cs typeface="Times New Roman" panose="02020603050405020304" pitchFamily="18" charset="0"/>
              </a:rPr>
              <a:t>) and low (500 mg/day) calcium intake </a:t>
            </a:r>
            <a:r>
              <a:rPr lang="en-US" sz="2400" dirty="0" smtClean="0">
                <a:solidFill>
                  <a:schemeClr val="tx1"/>
                </a:solidFill>
                <a:latin typeface="Times New Roman" panose="02020603050405020304" pitchFamily="18" charset="0"/>
                <a:cs typeface="Times New Roman" panose="02020603050405020304" pitchFamily="18" charset="0"/>
              </a:rPr>
              <a:t>diets in patients with </a:t>
            </a:r>
            <a:r>
              <a:rPr lang="en-US" sz="2400" dirty="0" err="1" smtClean="0">
                <a:solidFill>
                  <a:schemeClr val="tx1"/>
                </a:solidFill>
                <a:latin typeface="Times New Roman" panose="02020603050405020304" pitchFamily="18" charset="0"/>
                <a:cs typeface="Times New Roman" panose="02020603050405020304" pitchFamily="18" charset="0"/>
              </a:rPr>
              <a:t>nl</a:t>
            </a:r>
            <a:r>
              <a:rPr lang="en-US" sz="2400" dirty="0" smtClean="0">
                <a:solidFill>
                  <a:schemeClr val="tx1"/>
                </a:solidFill>
                <a:latin typeface="Times New Roman" panose="02020603050405020304" pitchFamily="18" charset="0"/>
                <a:cs typeface="Times New Roman" panose="02020603050405020304" pitchFamily="18" charset="0"/>
              </a:rPr>
              <a:t> levels of 1,25(OH)D. </a:t>
            </a:r>
            <a:r>
              <a:rPr lang="en-US" sz="2400" dirty="0">
                <a:solidFill>
                  <a:schemeClr val="tx1"/>
                </a:solidFill>
                <a:latin typeface="Times New Roman" panose="02020603050405020304" pitchFamily="18" charset="0"/>
                <a:cs typeface="Times New Roman" panose="02020603050405020304" pitchFamily="18" charset="0"/>
              </a:rPr>
              <a:t>On </a:t>
            </a:r>
            <a:r>
              <a:rPr lang="en-US" sz="2400" dirty="0" smtClean="0">
                <a:solidFill>
                  <a:schemeClr val="tx1"/>
                </a:solidFill>
                <a:latin typeface="Times New Roman" panose="02020603050405020304" pitchFamily="18" charset="0"/>
                <a:cs typeface="Times New Roman" panose="02020603050405020304" pitchFamily="18" charset="0"/>
              </a:rPr>
              <a:t>the other </a:t>
            </a:r>
            <a:r>
              <a:rPr lang="en-US" sz="2400" dirty="0">
                <a:solidFill>
                  <a:schemeClr val="tx1"/>
                </a:solidFill>
                <a:latin typeface="Times New Roman" panose="02020603050405020304" pitchFamily="18" charset="0"/>
                <a:cs typeface="Times New Roman" panose="02020603050405020304" pitchFamily="18" charset="0"/>
              </a:rPr>
              <a:t>hand, in those with elevated levels of </a:t>
            </a:r>
            <a:r>
              <a:rPr lang="en-US" sz="2400" dirty="0" smtClean="0">
                <a:solidFill>
                  <a:schemeClr val="tx1"/>
                </a:solidFill>
                <a:latin typeface="Times New Roman" panose="02020603050405020304" pitchFamily="18" charset="0"/>
                <a:cs typeface="Times New Roman" panose="02020603050405020304" pitchFamily="18" charset="0"/>
              </a:rPr>
              <a:t>1,25(OH)2D3,high </a:t>
            </a:r>
            <a:r>
              <a:rPr lang="en-US" sz="2400" dirty="0">
                <a:solidFill>
                  <a:schemeClr val="tx1"/>
                </a:solidFill>
                <a:latin typeface="Times New Roman" panose="02020603050405020304" pitchFamily="18" charset="0"/>
                <a:cs typeface="Times New Roman" panose="02020603050405020304" pitchFamily="18" charset="0"/>
              </a:rPr>
              <a:t>calcium diets were associated with </a:t>
            </a:r>
            <a:r>
              <a:rPr lang="en-US" sz="2400" dirty="0" smtClean="0">
                <a:solidFill>
                  <a:schemeClr val="tx1"/>
                </a:solidFill>
                <a:latin typeface="Times New Roman" panose="02020603050405020304" pitchFamily="18" charset="0"/>
                <a:cs typeface="Times New Roman" panose="02020603050405020304" pitchFamily="18" charset="0"/>
              </a:rPr>
              <a:t>worsening </a:t>
            </a:r>
            <a:r>
              <a:rPr lang="en-US" sz="2400" dirty="0" err="1" smtClean="0">
                <a:solidFill>
                  <a:schemeClr val="tx1"/>
                </a:solidFill>
                <a:latin typeface="Times New Roman" panose="02020603050405020304" pitchFamily="18" charset="0"/>
                <a:cs typeface="Times New Roman" panose="02020603050405020304" pitchFamily="18" charset="0"/>
              </a:rPr>
              <a:t>hypercalciuria</a:t>
            </a:r>
            <a:r>
              <a:rPr lang="en-US" sz="2400" dirty="0">
                <a:solidFill>
                  <a:schemeClr val="tx1"/>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653542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838200" y="1766631"/>
            <a:ext cx="10233800" cy="4351338"/>
          </a:xfrm>
        </p:spPr>
        <p:txBody>
          <a:bodyPr/>
          <a:lstStyle/>
          <a:p>
            <a:pPr lvl="0">
              <a:buFont typeface="Wingdings" panose="05000000000000000000" pitchFamily="2" charset="2"/>
              <a:buChar char="ü"/>
            </a:pPr>
            <a:r>
              <a:rPr lang="en-US" sz="2400" dirty="0">
                <a:solidFill>
                  <a:schemeClr val="tx1"/>
                </a:solidFill>
                <a:latin typeface="Times New Roman" panose="02020603050405020304" pitchFamily="18" charset="0"/>
                <a:cs typeface="Times New Roman" panose="02020603050405020304" pitchFamily="18" charset="0"/>
              </a:rPr>
              <a:t>T</a:t>
            </a:r>
            <a:r>
              <a:rPr lang="en-US" sz="2400" dirty="0" smtClean="0">
                <a:solidFill>
                  <a:schemeClr val="tx1"/>
                </a:solidFill>
                <a:latin typeface="Times New Roman" panose="02020603050405020304" pitchFamily="18" charset="0"/>
                <a:cs typeface="Times New Roman" panose="02020603050405020304" pitchFamily="18" charset="0"/>
              </a:rPr>
              <a:t>he </a:t>
            </a:r>
            <a:r>
              <a:rPr lang="en-US" sz="2400" dirty="0">
                <a:solidFill>
                  <a:schemeClr val="tx1"/>
                </a:solidFill>
                <a:latin typeface="Times New Roman" panose="02020603050405020304" pitchFamily="18" charset="0"/>
                <a:cs typeface="Times New Roman" panose="02020603050405020304" pitchFamily="18" charset="0"/>
              </a:rPr>
              <a:t>upper normal range for plasma PTH depends on several variables including plasma 25OHD, age, body weight and </a:t>
            </a:r>
            <a:r>
              <a:rPr lang="en-US" sz="2400" dirty="0" smtClean="0">
                <a:solidFill>
                  <a:schemeClr val="tx1"/>
                </a:solidFill>
                <a:latin typeface="Times New Roman" panose="02020603050405020304" pitchFamily="18" charset="0"/>
                <a:cs typeface="Times New Roman" panose="02020603050405020304" pitchFamily="18" charset="0"/>
              </a:rPr>
              <a:t>smoking.</a:t>
            </a:r>
            <a:endParaRPr lang="en-US" sz="2400" dirty="0">
              <a:solidFill>
                <a:schemeClr val="tx1"/>
              </a:solidFill>
              <a:latin typeface="Times New Roman" panose="02020603050405020304" pitchFamily="18" charset="0"/>
              <a:cs typeface="Times New Roman" panose="02020603050405020304" pitchFamily="18" charset="0"/>
            </a:endParaRPr>
          </a:p>
          <a:p>
            <a:pPr lvl="0">
              <a:buFont typeface="Wingdings" panose="05000000000000000000" pitchFamily="2" charset="2"/>
              <a:buChar char="ü"/>
            </a:pPr>
            <a:endParaRPr lang="en-US" sz="2400" dirty="0" smtClean="0">
              <a:solidFill>
                <a:schemeClr val="tx1"/>
              </a:solidFill>
              <a:latin typeface="Times New Roman" panose="02020603050405020304" pitchFamily="18" charset="0"/>
              <a:cs typeface="Times New Roman" panose="02020603050405020304" pitchFamily="18" charset="0"/>
            </a:endParaRPr>
          </a:p>
          <a:p>
            <a:pPr lvl="0">
              <a:buFont typeface="Wingdings" panose="05000000000000000000" pitchFamily="2" charset="2"/>
              <a:buChar char="ü"/>
            </a:pPr>
            <a:r>
              <a:rPr lang="en-US" sz="2400" dirty="0" smtClean="0">
                <a:solidFill>
                  <a:schemeClr val="tx1"/>
                </a:solidFill>
                <a:latin typeface="Times New Roman" panose="02020603050405020304" pitchFamily="18" charset="0"/>
                <a:cs typeface="Times New Roman" panose="02020603050405020304" pitchFamily="18" charset="0"/>
              </a:rPr>
              <a:t>PTH </a:t>
            </a:r>
            <a:r>
              <a:rPr lang="en-US" sz="2400" dirty="0">
                <a:solidFill>
                  <a:schemeClr val="tx1"/>
                </a:solidFill>
                <a:latin typeface="Times New Roman" panose="02020603050405020304" pitchFamily="18" charset="0"/>
                <a:cs typeface="Times New Roman" panose="02020603050405020304" pitchFamily="18" charset="0"/>
              </a:rPr>
              <a:t>levels normally rise with age &amp; the broad </a:t>
            </a:r>
            <a:r>
              <a:rPr lang="en-US" sz="2400" dirty="0" err="1">
                <a:solidFill>
                  <a:schemeClr val="tx1"/>
                </a:solidFill>
                <a:latin typeface="Times New Roman" panose="02020603050405020304" pitchFamily="18" charset="0"/>
                <a:cs typeface="Times New Roman" panose="02020603050405020304" pitchFamily="18" charset="0"/>
              </a:rPr>
              <a:t>nl</a:t>
            </a:r>
            <a:r>
              <a:rPr lang="en-US" sz="2400" dirty="0">
                <a:solidFill>
                  <a:schemeClr val="tx1"/>
                </a:solidFill>
                <a:latin typeface="Times New Roman" panose="02020603050405020304" pitchFamily="18" charset="0"/>
                <a:cs typeface="Times New Roman" panose="02020603050405020304" pitchFamily="18" charset="0"/>
              </a:rPr>
              <a:t> range(10-65pg/ml) reflects values for entire </a:t>
            </a:r>
            <a:r>
              <a:rPr lang="en-US" sz="2400" dirty="0" smtClean="0">
                <a:solidFill>
                  <a:schemeClr val="tx1"/>
                </a:solidFill>
                <a:latin typeface="Times New Roman" panose="02020603050405020304" pitchFamily="18" charset="0"/>
                <a:cs typeface="Times New Roman" panose="02020603050405020304" pitchFamily="18" charset="0"/>
              </a:rPr>
              <a:t>population;</a:t>
            </a:r>
          </a:p>
          <a:p>
            <a:pPr marL="0" lvl="0" indent="0">
              <a:buNone/>
            </a:pPr>
            <a:r>
              <a:rPr lang="en-US" sz="2400" dirty="0" smtClean="0">
                <a:solidFill>
                  <a:schemeClr val="tx1"/>
                </a:solidFill>
                <a:latin typeface="Times New Roman" panose="02020603050405020304" pitchFamily="18" charset="0"/>
                <a:cs typeface="Times New Roman" panose="02020603050405020304" pitchFamily="18" charset="0"/>
              </a:rPr>
              <a:t>  A narrower lower </a:t>
            </a:r>
            <a:r>
              <a:rPr lang="en-US" sz="2400" dirty="0" err="1" smtClean="0">
                <a:solidFill>
                  <a:schemeClr val="tx1"/>
                </a:solidFill>
                <a:latin typeface="Times New Roman" panose="02020603050405020304" pitchFamily="18" charset="0"/>
                <a:cs typeface="Times New Roman" panose="02020603050405020304" pitchFamily="18" charset="0"/>
              </a:rPr>
              <a:t>nl</a:t>
            </a:r>
            <a:r>
              <a:rPr lang="en-US" sz="2400" dirty="0" smtClean="0">
                <a:solidFill>
                  <a:schemeClr val="tx1"/>
                </a:solidFill>
                <a:latin typeface="Times New Roman" panose="02020603050405020304" pitchFamily="18" charset="0"/>
                <a:cs typeface="Times New Roman" panose="02020603050405020304" pitchFamily="18" charset="0"/>
              </a:rPr>
              <a:t> range (10-45 </a:t>
            </a:r>
            <a:r>
              <a:rPr lang="en-US" sz="2400" dirty="0" err="1" smtClean="0">
                <a:solidFill>
                  <a:schemeClr val="tx1"/>
                </a:solidFill>
                <a:latin typeface="Times New Roman" panose="02020603050405020304" pitchFamily="18" charset="0"/>
                <a:cs typeface="Times New Roman" panose="02020603050405020304" pitchFamily="18" charset="0"/>
              </a:rPr>
              <a:t>pg</a:t>
            </a:r>
            <a:r>
              <a:rPr lang="en-US" sz="2400" dirty="0" smtClean="0">
                <a:solidFill>
                  <a:schemeClr val="tx1"/>
                </a:solidFill>
                <a:latin typeface="Times New Roman" panose="02020603050405020304" pitchFamily="18" charset="0"/>
                <a:cs typeface="Times New Roman" panose="02020603050405020304" pitchFamily="18" charset="0"/>
              </a:rPr>
              <a:t>/ml) in younger than 45 individual    		</a:t>
            </a:r>
          </a:p>
          <a:p>
            <a:pPr marL="0" indent="0" algn="ctr">
              <a:buNone/>
            </a:pPr>
            <a:r>
              <a:rPr lang="en-US" dirty="0" smtClean="0">
                <a:solidFill>
                  <a:schemeClr val="tx1"/>
                </a:solidFill>
              </a:rPr>
              <a:t>                                                                                                     </a:t>
            </a:r>
            <a:r>
              <a:rPr lang="en-US" sz="1600" b="1" i="1" dirty="0" smtClean="0">
                <a:solidFill>
                  <a:schemeClr val="tx1"/>
                </a:solidFill>
              </a:rPr>
              <a:t>De Groot 2016</a:t>
            </a:r>
            <a:endParaRPr lang="en-US" sz="1600" b="1" i="1" dirty="0">
              <a:solidFill>
                <a:schemeClr val="tx1"/>
              </a:solidFill>
            </a:endParaRPr>
          </a:p>
        </p:txBody>
      </p:sp>
    </p:spTree>
    <p:extLst>
      <p:ext uri="{BB962C8B-B14F-4D97-AF65-F5344CB8AC3E}">
        <p14:creationId xmlns:p14="http://schemas.microsoft.com/office/powerpoint/2010/main" val="313656963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solidFill>
                  <a:schemeClr val="accent6">
                    <a:lumMod val="60000"/>
                    <a:lumOff val="40000"/>
                  </a:schemeClr>
                </a:solidFill>
                <a:latin typeface="Times New Roman" panose="02020603050405020304" pitchFamily="18" charset="0"/>
                <a:cs typeface="Times New Roman" panose="02020603050405020304" pitchFamily="18" charset="0"/>
              </a:rPr>
              <a:t>Pharmaceuticals</a:t>
            </a:r>
          </a:p>
        </p:txBody>
      </p:sp>
      <p:sp>
        <p:nvSpPr>
          <p:cNvPr id="3" name="Content Placeholder 2"/>
          <p:cNvSpPr>
            <a:spLocks noGrp="1"/>
          </p:cNvSpPr>
          <p:nvPr>
            <p:ph idx="1"/>
          </p:nvPr>
        </p:nvSpPr>
        <p:spPr>
          <a:xfrm>
            <a:off x="838200" y="1690688"/>
            <a:ext cx="10233800" cy="4351338"/>
          </a:xfrm>
        </p:spPr>
        <p:txBody>
          <a:bodyPr>
            <a:normAutofit fontScale="92500" lnSpcReduction="10000"/>
          </a:bodyPr>
          <a:lstStyle/>
          <a:p>
            <a:r>
              <a:rPr lang="en-US" sz="2400" dirty="0">
                <a:solidFill>
                  <a:schemeClr val="tx1"/>
                </a:solidFill>
                <a:latin typeface="Times New Roman" panose="02020603050405020304" pitchFamily="18" charset="0"/>
                <a:cs typeface="Times New Roman" panose="02020603050405020304" pitchFamily="18" charset="0"/>
              </a:rPr>
              <a:t>Molecules that mimic </a:t>
            </a:r>
            <a:r>
              <a:rPr lang="en-US" sz="2400" dirty="0" smtClean="0">
                <a:solidFill>
                  <a:schemeClr val="tx1"/>
                </a:solidFill>
                <a:latin typeface="Times New Roman" panose="02020603050405020304" pitchFamily="18" charset="0"/>
                <a:cs typeface="Times New Roman" panose="02020603050405020304" pitchFamily="18" charset="0"/>
              </a:rPr>
              <a:t>the effect </a:t>
            </a:r>
            <a:r>
              <a:rPr lang="en-US" sz="2400" dirty="0">
                <a:solidFill>
                  <a:schemeClr val="tx1"/>
                </a:solidFill>
                <a:latin typeface="Times New Roman" panose="02020603050405020304" pitchFamily="18" charset="0"/>
                <a:cs typeface="Times New Roman" panose="02020603050405020304" pitchFamily="18" charset="0"/>
              </a:rPr>
              <a:t>of extracellular calcium by altering the affinity </a:t>
            </a:r>
            <a:r>
              <a:rPr lang="en-US" sz="2400" dirty="0" smtClean="0">
                <a:solidFill>
                  <a:schemeClr val="tx1"/>
                </a:solidFill>
                <a:latin typeface="Times New Roman" panose="02020603050405020304" pitchFamily="18" charset="0"/>
                <a:cs typeface="Times New Roman" panose="02020603050405020304" pitchFamily="18" charset="0"/>
              </a:rPr>
              <a:t>of calcium </a:t>
            </a:r>
            <a:r>
              <a:rPr lang="en-US" sz="2400" dirty="0">
                <a:solidFill>
                  <a:schemeClr val="tx1"/>
                </a:solidFill>
                <a:latin typeface="Times New Roman" panose="02020603050405020304" pitchFamily="18" charset="0"/>
                <a:cs typeface="Times New Roman" panose="02020603050405020304" pitchFamily="18" charset="0"/>
              </a:rPr>
              <a:t>for the receptor could activate G protein–coupled receptor</a:t>
            </a:r>
            <a:r>
              <a:rPr lang="en-US" sz="2400" dirty="0" smtClean="0">
                <a:solidFill>
                  <a:schemeClr val="tx1"/>
                </a:solidFill>
                <a:latin typeface="Times New Roman" panose="02020603050405020304" pitchFamily="18" charset="0"/>
                <a:cs typeface="Times New Roman" panose="02020603050405020304" pitchFamily="18" charset="0"/>
              </a:rPr>
              <a:t> and inhibit </a:t>
            </a:r>
            <a:r>
              <a:rPr lang="en-US" sz="2400" dirty="0">
                <a:solidFill>
                  <a:schemeClr val="tx1"/>
                </a:solidFill>
                <a:latin typeface="Times New Roman" panose="02020603050405020304" pitchFamily="18" charset="0"/>
                <a:cs typeface="Times New Roman" panose="02020603050405020304" pitchFamily="18" charset="0"/>
              </a:rPr>
              <a:t>parathyroid cell </a:t>
            </a:r>
            <a:r>
              <a:rPr lang="en-US" sz="2400" dirty="0" smtClean="0">
                <a:solidFill>
                  <a:schemeClr val="tx1"/>
                </a:solidFill>
                <a:latin typeface="Times New Roman" panose="02020603050405020304" pitchFamily="18" charset="0"/>
                <a:cs typeface="Times New Roman" panose="02020603050405020304" pitchFamily="18" charset="0"/>
              </a:rPr>
              <a:t>function</a:t>
            </a:r>
          </a:p>
          <a:p>
            <a:r>
              <a:rPr lang="en-US" sz="2400" dirty="0" smtClean="0">
                <a:solidFill>
                  <a:schemeClr val="tx1"/>
                </a:solidFill>
                <a:latin typeface="Times New Roman" panose="02020603050405020304" pitchFamily="18" charset="0"/>
                <a:cs typeface="Times New Roman" panose="02020603050405020304" pitchFamily="18" charset="0"/>
              </a:rPr>
              <a:t>A </a:t>
            </a:r>
            <a:r>
              <a:rPr lang="en-US" sz="2400" dirty="0">
                <a:solidFill>
                  <a:schemeClr val="tx1"/>
                </a:solidFill>
                <a:latin typeface="Times New Roman" panose="02020603050405020304" pitchFamily="18" charset="0"/>
                <a:cs typeface="Times New Roman" panose="02020603050405020304" pitchFamily="18" charset="0"/>
              </a:rPr>
              <a:t>second-generation ligand, </a:t>
            </a:r>
            <a:r>
              <a:rPr lang="en-US" sz="2400" u="sng" dirty="0" err="1" smtClean="0">
                <a:solidFill>
                  <a:schemeClr val="tx1"/>
                </a:solidFill>
                <a:latin typeface="Times New Roman" panose="02020603050405020304" pitchFamily="18" charset="0"/>
                <a:cs typeface="Times New Roman" panose="02020603050405020304" pitchFamily="18" charset="0"/>
              </a:rPr>
              <a:t>cinacalcet</a:t>
            </a:r>
            <a:r>
              <a:rPr lang="en-US" sz="2400" dirty="0" smtClean="0">
                <a:solidFill>
                  <a:schemeClr val="tx1"/>
                </a:solidFill>
                <a:latin typeface="Times New Roman" panose="02020603050405020304" pitchFamily="18" charset="0"/>
                <a:cs typeface="Times New Roman" panose="02020603050405020304" pitchFamily="18" charset="0"/>
              </a:rPr>
              <a:t>, has </a:t>
            </a:r>
            <a:r>
              <a:rPr lang="en-US" sz="2400" dirty="0">
                <a:solidFill>
                  <a:schemeClr val="tx1"/>
                </a:solidFill>
                <a:latin typeface="Times New Roman" panose="02020603050405020304" pitchFamily="18" charset="0"/>
                <a:cs typeface="Times New Roman" panose="02020603050405020304" pitchFamily="18" charset="0"/>
              </a:rPr>
              <a:t>been the subject of more extensive </a:t>
            </a:r>
            <a:r>
              <a:rPr lang="en-US" sz="2400" dirty="0" smtClean="0">
                <a:solidFill>
                  <a:schemeClr val="tx1"/>
                </a:solidFill>
                <a:latin typeface="Times New Roman" panose="02020603050405020304" pitchFamily="18" charset="0"/>
                <a:cs typeface="Times New Roman" panose="02020603050405020304" pitchFamily="18" charset="0"/>
              </a:rPr>
              <a:t>investigations in </a:t>
            </a:r>
            <a:r>
              <a:rPr lang="en-US" sz="2400" dirty="0">
                <a:solidFill>
                  <a:schemeClr val="tx1"/>
                </a:solidFill>
                <a:latin typeface="Times New Roman" panose="02020603050405020304" pitchFamily="18" charset="0"/>
                <a:cs typeface="Times New Roman" panose="02020603050405020304" pitchFamily="18" charset="0"/>
              </a:rPr>
              <a:t>PHPT. </a:t>
            </a:r>
            <a:r>
              <a:rPr lang="en-US" sz="2400" dirty="0" smtClean="0">
                <a:solidFill>
                  <a:schemeClr val="tx1"/>
                </a:solidFill>
                <a:latin typeface="Times New Roman" panose="02020603050405020304" pitchFamily="18" charset="0"/>
                <a:cs typeface="Times New Roman" panose="02020603050405020304" pitchFamily="18" charset="0"/>
              </a:rPr>
              <a:t>Studies  </a:t>
            </a:r>
            <a:r>
              <a:rPr lang="en-US" sz="2400" dirty="0">
                <a:solidFill>
                  <a:schemeClr val="tx1"/>
                </a:solidFill>
                <a:latin typeface="Times New Roman" panose="02020603050405020304" pitchFamily="18" charset="0"/>
                <a:cs typeface="Times New Roman" panose="02020603050405020304" pitchFamily="18" charset="0"/>
              </a:rPr>
              <a:t>indicate that this drug can </a:t>
            </a:r>
            <a:r>
              <a:rPr lang="en-US" sz="2400" dirty="0" smtClean="0">
                <a:solidFill>
                  <a:schemeClr val="tx1"/>
                </a:solidFill>
                <a:latin typeface="Times New Roman" panose="02020603050405020304" pitchFamily="18" charset="0"/>
                <a:cs typeface="Times New Roman" panose="02020603050405020304" pitchFamily="18" charset="0"/>
              </a:rPr>
              <a:t>reduce the </a:t>
            </a:r>
            <a:r>
              <a:rPr lang="en-US" sz="2400" dirty="0">
                <a:solidFill>
                  <a:schemeClr val="tx1"/>
                </a:solidFill>
                <a:latin typeface="Times New Roman" panose="02020603050405020304" pitchFamily="18" charset="0"/>
                <a:cs typeface="Times New Roman" panose="02020603050405020304" pitchFamily="18" charset="0"/>
              </a:rPr>
              <a:t>serum calcium concentration to normal in </a:t>
            </a:r>
            <a:r>
              <a:rPr lang="en-US" sz="2400" dirty="0" smtClean="0">
                <a:solidFill>
                  <a:schemeClr val="tx1"/>
                </a:solidFill>
                <a:latin typeface="Times New Roman" panose="02020603050405020304" pitchFamily="18" charset="0"/>
                <a:cs typeface="Times New Roman" panose="02020603050405020304" pitchFamily="18" charset="0"/>
              </a:rPr>
              <a:t>PHPT </a:t>
            </a:r>
            <a:r>
              <a:rPr lang="en-US" sz="2400" dirty="0">
                <a:solidFill>
                  <a:schemeClr val="tx1"/>
                </a:solidFill>
                <a:latin typeface="Times New Roman" panose="02020603050405020304" pitchFamily="18" charset="0"/>
                <a:cs typeface="Times New Roman" panose="02020603050405020304" pitchFamily="18" charset="0"/>
              </a:rPr>
              <a:t>but despite normalization of the serum </a:t>
            </a:r>
            <a:r>
              <a:rPr lang="en-US" sz="2400" dirty="0" smtClean="0">
                <a:solidFill>
                  <a:schemeClr val="tx1"/>
                </a:solidFill>
                <a:latin typeface="Times New Roman" panose="02020603050405020304" pitchFamily="18" charset="0"/>
                <a:cs typeface="Times New Roman" panose="02020603050405020304" pitchFamily="18" charset="0"/>
              </a:rPr>
              <a:t>calcium concentration</a:t>
            </a:r>
            <a:r>
              <a:rPr lang="en-US" sz="2400" dirty="0">
                <a:solidFill>
                  <a:schemeClr val="tx1"/>
                </a:solidFill>
                <a:latin typeface="Times New Roman" panose="02020603050405020304" pitchFamily="18" charset="0"/>
                <a:cs typeface="Times New Roman" panose="02020603050405020304" pitchFamily="18" charset="0"/>
              </a:rPr>
              <a:t>, PTH levels do not return to </a:t>
            </a:r>
            <a:r>
              <a:rPr lang="en-US" sz="2400" dirty="0" smtClean="0">
                <a:solidFill>
                  <a:schemeClr val="tx1"/>
                </a:solidFill>
                <a:latin typeface="Times New Roman" panose="02020603050405020304" pitchFamily="18" charset="0"/>
                <a:cs typeface="Times New Roman" panose="02020603050405020304" pitchFamily="18" charset="0"/>
              </a:rPr>
              <a:t>normal; they </a:t>
            </a:r>
            <a:r>
              <a:rPr lang="en-US" sz="2400" dirty="0">
                <a:solidFill>
                  <a:schemeClr val="tx1"/>
                </a:solidFill>
                <a:latin typeface="Times New Roman" panose="02020603050405020304" pitchFamily="18" charset="0"/>
                <a:cs typeface="Times New Roman" panose="02020603050405020304" pitchFamily="18" charset="0"/>
              </a:rPr>
              <a:t>do fall by 35% to 50% after administration of </a:t>
            </a:r>
            <a:r>
              <a:rPr lang="en-US" sz="2400" dirty="0" smtClean="0">
                <a:solidFill>
                  <a:schemeClr val="tx1"/>
                </a:solidFill>
                <a:latin typeface="Times New Roman" panose="02020603050405020304" pitchFamily="18" charset="0"/>
                <a:cs typeface="Times New Roman" panose="02020603050405020304" pitchFamily="18" charset="0"/>
              </a:rPr>
              <a:t>the drug</a:t>
            </a:r>
            <a:r>
              <a:rPr lang="en-US" sz="2400" dirty="0">
                <a:solidFill>
                  <a:schemeClr val="tx1"/>
                </a:solidFill>
                <a:latin typeface="Times New Roman" panose="02020603050405020304" pitchFamily="18" charset="0"/>
                <a:cs typeface="Times New Roman" panose="02020603050405020304" pitchFamily="18" charset="0"/>
              </a:rPr>
              <a:t>. Urinary calcium excretion does not change; </a:t>
            </a:r>
            <a:r>
              <a:rPr lang="en-US" sz="2400" dirty="0" smtClean="0">
                <a:solidFill>
                  <a:schemeClr val="tx1"/>
                </a:solidFill>
                <a:latin typeface="Times New Roman" panose="02020603050405020304" pitchFamily="18" charset="0"/>
                <a:cs typeface="Times New Roman" panose="02020603050405020304" pitchFamily="18" charset="0"/>
              </a:rPr>
              <a:t>serum phosphorus </a:t>
            </a:r>
            <a:r>
              <a:rPr lang="en-US" sz="2400" dirty="0">
                <a:solidFill>
                  <a:schemeClr val="tx1"/>
                </a:solidFill>
                <a:latin typeface="Times New Roman" panose="02020603050405020304" pitchFamily="18" charset="0"/>
                <a:cs typeface="Times New Roman" panose="02020603050405020304" pitchFamily="18" charset="0"/>
              </a:rPr>
              <a:t>levels increase but are maintained in </a:t>
            </a:r>
            <a:r>
              <a:rPr lang="en-US" sz="2400" dirty="0" smtClean="0">
                <a:solidFill>
                  <a:schemeClr val="tx1"/>
                </a:solidFill>
                <a:latin typeface="Times New Roman" panose="02020603050405020304" pitchFamily="18" charset="0"/>
                <a:cs typeface="Times New Roman" panose="02020603050405020304" pitchFamily="18" charset="0"/>
              </a:rPr>
              <a:t>the lower </a:t>
            </a:r>
            <a:r>
              <a:rPr lang="en-US" sz="2400" dirty="0">
                <a:solidFill>
                  <a:schemeClr val="tx1"/>
                </a:solidFill>
                <a:latin typeface="Times New Roman" panose="02020603050405020304" pitchFamily="18" charset="0"/>
                <a:cs typeface="Times New Roman" panose="02020603050405020304" pitchFamily="18" charset="0"/>
              </a:rPr>
              <a:t>range of normal; and 1,25(OH)2D3 levels do </a:t>
            </a:r>
            <a:r>
              <a:rPr lang="en-US" sz="2400" dirty="0" smtClean="0">
                <a:solidFill>
                  <a:schemeClr val="tx1"/>
                </a:solidFill>
                <a:latin typeface="Times New Roman" panose="02020603050405020304" pitchFamily="18" charset="0"/>
                <a:cs typeface="Times New Roman" panose="02020603050405020304" pitchFamily="18" charset="0"/>
              </a:rPr>
              <a:t>not change</a:t>
            </a:r>
            <a:r>
              <a:rPr lang="en-US" sz="2400" dirty="0">
                <a:solidFill>
                  <a:schemeClr val="tx1"/>
                </a:solidFill>
                <a:latin typeface="Times New Roman" panose="02020603050405020304" pitchFamily="18" charset="0"/>
                <a:cs typeface="Times New Roman" panose="02020603050405020304" pitchFamily="18" charset="0"/>
              </a:rPr>
              <a:t>. The average BMD does not change, even after </a:t>
            </a:r>
            <a:r>
              <a:rPr lang="en-US" sz="2400" dirty="0" smtClean="0">
                <a:solidFill>
                  <a:schemeClr val="tx1"/>
                </a:solidFill>
                <a:latin typeface="Times New Roman" panose="02020603050405020304" pitchFamily="18" charset="0"/>
                <a:cs typeface="Times New Roman" panose="02020603050405020304" pitchFamily="18" charset="0"/>
              </a:rPr>
              <a:t>3 years </a:t>
            </a:r>
            <a:r>
              <a:rPr lang="en-US" sz="2400" dirty="0">
                <a:solidFill>
                  <a:schemeClr val="tx1"/>
                </a:solidFill>
                <a:latin typeface="Times New Roman" panose="02020603050405020304" pitchFamily="18" charset="0"/>
                <a:cs typeface="Times New Roman" panose="02020603050405020304" pitchFamily="18" charset="0"/>
              </a:rPr>
              <a:t>of administration of </a:t>
            </a:r>
            <a:r>
              <a:rPr lang="en-US" sz="2400" dirty="0" err="1">
                <a:solidFill>
                  <a:schemeClr val="tx1"/>
                </a:solidFill>
                <a:latin typeface="Times New Roman" panose="02020603050405020304" pitchFamily="18" charset="0"/>
                <a:cs typeface="Times New Roman" panose="02020603050405020304" pitchFamily="18" charset="0"/>
              </a:rPr>
              <a:t>cinacalcet</a:t>
            </a:r>
            <a:r>
              <a:rPr lang="en-US" sz="2400" dirty="0" smtClean="0">
                <a:solidFill>
                  <a:schemeClr val="tx1"/>
                </a:solidFill>
                <a:latin typeface="Times New Roman" panose="02020603050405020304" pitchFamily="18" charset="0"/>
                <a:cs typeface="Times New Roman" panose="02020603050405020304" pitchFamily="18" charset="0"/>
              </a:rPr>
              <a:t>.</a:t>
            </a:r>
          </a:p>
          <a:p>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Marcocci</a:t>
            </a:r>
            <a:r>
              <a:rPr lang="en-US" sz="2400" dirty="0">
                <a:solidFill>
                  <a:schemeClr val="tx1"/>
                </a:solidFill>
                <a:latin typeface="Times New Roman" panose="02020603050405020304" pitchFamily="18" charset="0"/>
                <a:cs typeface="Times New Roman" panose="02020603050405020304" pitchFamily="18" charset="0"/>
              </a:rPr>
              <a:t> et </a:t>
            </a:r>
            <a:r>
              <a:rPr lang="en-US" sz="2400" dirty="0" smtClean="0">
                <a:solidFill>
                  <a:schemeClr val="tx1"/>
                </a:solidFill>
                <a:latin typeface="Times New Roman" panose="02020603050405020304" pitchFamily="18" charset="0"/>
                <a:cs typeface="Times New Roman" panose="02020603050405020304" pitchFamily="18" charset="0"/>
              </a:rPr>
              <a:t>al</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smtClean="0">
                <a:solidFill>
                  <a:schemeClr val="tx1"/>
                </a:solidFill>
                <a:latin typeface="Times New Roman" panose="02020603050405020304" pitchFamily="18" charset="0"/>
                <a:cs typeface="Times New Roman" panose="02020603050405020304" pitchFamily="18" charset="0"/>
              </a:rPr>
              <a:t>have </a:t>
            </a:r>
            <a:r>
              <a:rPr lang="en-US" sz="2400" dirty="0">
                <a:solidFill>
                  <a:schemeClr val="tx1"/>
                </a:solidFill>
                <a:latin typeface="Times New Roman" panose="02020603050405020304" pitchFamily="18" charset="0"/>
                <a:cs typeface="Times New Roman" panose="02020603050405020304" pitchFamily="18" charset="0"/>
              </a:rPr>
              <a:t>shown that </a:t>
            </a:r>
            <a:r>
              <a:rPr lang="en-US" sz="2400" dirty="0" err="1">
                <a:solidFill>
                  <a:schemeClr val="tx1"/>
                </a:solidFill>
                <a:latin typeface="Times New Roman" panose="02020603050405020304" pitchFamily="18" charset="0"/>
                <a:cs typeface="Times New Roman" panose="02020603050405020304" pitchFamily="18" charset="0"/>
              </a:rPr>
              <a:t>cinacalcet</a:t>
            </a:r>
            <a:r>
              <a:rPr lang="en-US" sz="2400" dirty="0">
                <a:solidFill>
                  <a:schemeClr val="tx1"/>
                </a:solidFill>
                <a:latin typeface="Times New Roman" panose="02020603050405020304" pitchFamily="18" charset="0"/>
                <a:cs typeface="Times New Roman" panose="02020603050405020304" pitchFamily="18" charset="0"/>
              </a:rPr>
              <a:t> is effective in subjects </a:t>
            </a:r>
            <a:r>
              <a:rPr lang="en-US" sz="2400" dirty="0" smtClean="0">
                <a:solidFill>
                  <a:schemeClr val="tx1"/>
                </a:solidFill>
                <a:latin typeface="Times New Roman" panose="02020603050405020304" pitchFamily="18" charset="0"/>
                <a:cs typeface="Times New Roman" panose="02020603050405020304" pitchFamily="18" charset="0"/>
              </a:rPr>
              <a:t>with intractable PHPT</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smtClean="0">
                <a:solidFill>
                  <a:schemeClr val="tx1"/>
                </a:solidFill>
                <a:latin typeface="Times New Roman" panose="02020603050405020304" pitchFamily="18" charset="0"/>
                <a:cs typeface="Times New Roman" panose="02020603050405020304" pitchFamily="18" charset="0"/>
              </a:rPr>
              <a:t>&amp; also it can </a:t>
            </a:r>
            <a:r>
              <a:rPr lang="en-US" sz="2400" dirty="0">
                <a:solidFill>
                  <a:schemeClr val="tx1"/>
                </a:solidFill>
                <a:latin typeface="Times New Roman" panose="02020603050405020304" pitchFamily="18" charset="0"/>
                <a:cs typeface="Times New Roman" panose="02020603050405020304" pitchFamily="18" charset="0"/>
              </a:rPr>
              <a:t>reduces calcium levels effectively in </a:t>
            </a:r>
            <a:r>
              <a:rPr lang="en-US" sz="2400" dirty="0" smtClean="0">
                <a:solidFill>
                  <a:schemeClr val="tx1"/>
                </a:solidFill>
                <a:latin typeface="Times New Roman" panose="02020603050405020304" pitchFamily="18" charset="0"/>
                <a:cs typeface="Times New Roman" panose="02020603050405020304" pitchFamily="18" charset="0"/>
              </a:rPr>
              <a:t>inoperable parathyroid </a:t>
            </a:r>
            <a:r>
              <a:rPr lang="en-US" sz="2400" dirty="0">
                <a:solidFill>
                  <a:schemeClr val="tx1"/>
                </a:solidFill>
                <a:latin typeface="Times New Roman" panose="02020603050405020304" pitchFamily="18" charset="0"/>
                <a:cs typeface="Times New Roman" panose="02020603050405020304" pitchFamily="18" charset="0"/>
              </a:rPr>
              <a:t>carcinoma</a:t>
            </a:r>
            <a:r>
              <a:rPr lang="en-US" dirty="0">
                <a:solidFill>
                  <a:srgbClr val="000000"/>
                </a:solidFill>
                <a:latin typeface="Sabon-Roman"/>
              </a:rPr>
              <a:t>.</a:t>
            </a:r>
            <a:endParaRPr lang="en-US" dirty="0"/>
          </a:p>
        </p:txBody>
      </p:sp>
    </p:spTree>
    <p:extLst>
      <p:ext uri="{BB962C8B-B14F-4D97-AF65-F5344CB8AC3E}">
        <p14:creationId xmlns:p14="http://schemas.microsoft.com/office/powerpoint/2010/main" val="379074620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solidFill>
                  <a:schemeClr val="accent6">
                    <a:lumMod val="40000"/>
                    <a:lumOff val="60000"/>
                  </a:schemeClr>
                </a:solidFill>
                <a:latin typeface="Times New Roman" panose="02020603050405020304" pitchFamily="18" charset="0"/>
                <a:cs typeface="Times New Roman" panose="02020603050405020304" pitchFamily="18" charset="0"/>
              </a:rPr>
              <a:t> </a:t>
            </a:r>
            <a:r>
              <a:rPr lang="en-US" sz="3200" dirty="0" smtClean="0">
                <a:solidFill>
                  <a:schemeClr val="accent6">
                    <a:lumMod val="60000"/>
                    <a:lumOff val="40000"/>
                  </a:schemeClr>
                </a:solidFill>
                <a:latin typeface="Times New Roman" panose="02020603050405020304" pitchFamily="18" charset="0"/>
                <a:cs typeface="Times New Roman" panose="02020603050405020304" pitchFamily="18" charset="0"/>
              </a:rPr>
              <a:t>Bisphosphonates</a:t>
            </a:r>
            <a:endParaRPr lang="en-US" sz="3200" dirty="0">
              <a:solidFill>
                <a:schemeClr val="accent6">
                  <a:lumMod val="60000"/>
                  <a:lumOff val="40000"/>
                </a:schemeClr>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38200" y="1825625"/>
            <a:ext cx="10515600" cy="4351338"/>
          </a:xfrm>
        </p:spPr>
        <p:txBody>
          <a:bodyPr>
            <a:normAutofit/>
          </a:bodyPr>
          <a:lstStyle/>
          <a:p>
            <a:r>
              <a:rPr lang="en-US" sz="2400" dirty="0">
                <a:solidFill>
                  <a:schemeClr val="tx1"/>
                </a:solidFill>
                <a:latin typeface="Times New Roman" panose="02020603050405020304" pitchFamily="18" charset="0"/>
                <a:cs typeface="Times New Roman" panose="02020603050405020304" pitchFamily="18" charset="0"/>
              </a:rPr>
              <a:t>T</a:t>
            </a:r>
            <a:r>
              <a:rPr lang="en-US" sz="2400" dirty="0" smtClean="0">
                <a:solidFill>
                  <a:schemeClr val="tx1"/>
                </a:solidFill>
                <a:latin typeface="Times New Roman" panose="02020603050405020304" pitchFamily="18" charset="0"/>
                <a:cs typeface="Times New Roman" panose="02020603050405020304" pitchFamily="18" charset="0"/>
              </a:rPr>
              <a:t>hey </a:t>
            </a:r>
            <a:r>
              <a:rPr lang="en-US" sz="2400" dirty="0">
                <a:solidFill>
                  <a:schemeClr val="tx1"/>
                </a:solidFill>
                <a:latin typeface="Times New Roman" panose="02020603050405020304" pitchFamily="18" charset="0"/>
                <a:cs typeface="Times New Roman" panose="02020603050405020304" pitchFamily="18" charset="0"/>
              </a:rPr>
              <a:t>do </a:t>
            </a:r>
            <a:r>
              <a:rPr lang="en-US" sz="2400" dirty="0" smtClean="0">
                <a:solidFill>
                  <a:schemeClr val="tx1"/>
                </a:solidFill>
                <a:latin typeface="Times New Roman" panose="02020603050405020304" pitchFamily="18" charset="0"/>
                <a:cs typeface="Times New Roman" panose="02020603050405020304" pitchFamily="18" charset="0"/>
              </a:rPr>
              <a:t>not affect </a:t>
            </a:r>
            <a:r>
              <a:rPr lang="en-US" sz="2400" dirty="0">
                <a:solidFill>
                  <a:schemeClr val="tx1"/>
                </a:solidFill>
                <a:latin typeface="Times New Roman" panose="02020603050405020304" pitchFamily="18" charset="0"/>
                <a:cs typeface="Times New Roman" panose="02020603050405020304" pitchFamily="18" charset="0"/>
              </a:rPr>
              <a:t>PTH secretion </a:t>
            </a:r>
            <a:r>
              <a:rPr lang="en-US" sz="2400" dirty="0" smtClean="0">
                <a:solidFill>
                  <a:schemeClr val="tx1"/>
                </a:solidFill>
                <a:latin typeface="Times New Roman" panose="02020603050405020304" pitchFamily="18" charset="0"/>
                <a:cs typeface="Times New Roman" panose="02020603050405020304" pitchFamily="18" charset="0"/>
              </a:rPr>
              <a:t>directly, but they could reduce </a:t>
            </a:r>
            <a:r>
              <a:rPr lang="en-US" sz="2400" dirty="0">
                <a:solidFill>
                  <a:schemeClr val="tx1"/>
                </a:solidFill>
                <a:latin typeface="Times New Roman" panose="02020603050405020304" pitchFamily="18" charset="0"/>
                <a:cs typeface="Times New Roman" panose="02020603050405020304" pitchFamily="18" charset="0"/>
              </a:rPr>
              <a:t>serum and urinary calcium levels</a:t>
            </a:r>
            <a:r>
              <a:rPr lang="en-US" sz="2400" dirty="0" smtClean="0">
                <a:solidFill>
                  <a:schemeClr val="tx1"/>
                </a:solidFill>
                <a:latin typeface="Times New Roman" panose="02020603050405020304" pitchFamily="18" charset="0"/>
                <a:cs typeface="Times New Roman" panose="02020603050405020304" pitchFamily="18" charset="0"/>
              </a:rPr>
              <a:t>.</a:t>
            </a:r>
          </a:p>
          <a:p>
            <a:endParaRPr lang="en-US" sz="2400" dirty="0" smtClean="0">
              <a:solidFill>
                <a:schemeClr val="tx1"/>
              </a:solidFill>
              <a:latin typeface="Times New Roman" panose="02020603050405020304" pitchFamily="18" charset="0"/>
              <a:cs typeface="Times New Roman" panose="02020603050405020304" pitchFamily="18" charset="0"/>
            </a:endParaRPr>
          </a:p>
          <a:p>
            <a:r>
              <a:rPr lang="en-US" sz="2400" dirty="0" smtClean="0">
                <a:solidFill>
                  <a:schemeClr val="tx1"/>
                </a:solidFill>
                <a:latin typeface="Times New Roman" panose="02020603050405020304" pitchFamily="18" charset="0"/>
                <a:cs typeface="Times New Roman" panose="02020603050405020304" pitchFamily="18" charset="0"/>
              </a:rPr>
              <a:t>The results of studies </a:t>
            </a:r>
            <a:r>
              <a:rPr lang="en-US" sz="2400" dirty="0">
                <a:solidFill>
                  <a:schemeClr val="tx1"/>
                </a:solidFill>
                <a:latin typeface="Times New Roman" panose="02020603050405020304" pitchFamily="18" charset="0"/>
                <a:cs typeface="Times New Roman" panose="02020603050405020304" pitchFamily="18" charset="0"/>
              </a:rPr>
              <a:t>suggest that a </a:t>
            </a:r>
            <a:r>
              <a:rPr lang="en-US" sz="2400" dirty="0" smtClean="0">
                <a:solidFill>
                  <a:schemeClr val="tx1"/>
                </a:solidFill>
                <a:latin typeface="Times New Roman" panose="02020603050405020304" pitchFamily="18" charset="0"/>
                <a:cs typeface="Times New Roman" panose="02020603050405020304" pitchFamily="18" charset="0"/>
              </a:rPr>
              <a:t>bisphosphonate like alendronate might </a:t>
            </a:r>
            <a:r>
              <a:rPr lang="en-US" sz="2400" dirty="0">
                <a:solidFill>
                  <a:schemeClr val="tx1"/>
                </a:solidFill>
                <a:latin typeface="Times New Roman" panose="02020603050405020304" pitchFamily="18" charset="0"/>
                <a:cs typeface="Times New Roman" panose="02020603050405020304" pitchFamily="18" charset="0"/>
              </a:rPr>
              <a:t>be useful in patients with low bone density </a:t>
            </a:r>
            <a:r>
              <a:rPr lang="en-US" sz="2400" dirty="0" smtClean="0">
                <a:solidFill>
                  <a:schemeClr val="tx1"/>
                </a:solidFill>
                <a:latin typeface="Times New Roman" panose="02020603050405020304" pitchFamily="18" charset="0"/>
                <a:cs typeface="Times New Roman" panose="02020603050405020304" pitchFamily="18" charset="0"/>
              </a:rPr>
              <a:t>in whom </a:t>
            </a:r>
            <a:r>
              <a:rPr lang="en-US" sz="2400" dirty="0">
                <a:solidFill>
                  <a:schemeClr val="tx1"/>
                </a:solidFill>
                <a:latin typeface="Times New Roman" panose="02020603050405020304" pitchFamily="18" charset="0"/>
                <a:cs typeface="Times New Roman" panose="02020603050405020304" pitchFamily="18" charset="0"/>
              </a:rPr>
              <a:t>parathyroid surgery is not to be performed</a:t>
            </a:r>
          </a:p>
        </p:txBody>
      </p:sp>
    </p:spTree>
    <p:extLst>
      <p:ext uri="{BB962C8B-B14F-4D97-AF65-F5344CB8AC3E}">
        <p14:creationId xmlns:p14="http://schemas.microsoft.com/office/powerpoint/2010/main" val="357524717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indent="0">
              <a:buNone/>
            </a:pPr>
            <a:r>
              <a:rPr lang="en-US" sz="7200" dirty="0" smtClean="0">
                <a:latin typeface="Algerian" panose="04020705040A02060702" pitchFamily="82" charset="0"/>
              </a:rPr>
              <a:t>                </a:t>
            </a:r>
          </a:p>
          <a:p>
            <a:pPr marL="0" indent="0">
              <a:buNone/>
            </a:pPr>
            <a:r>
              <a:rPr lang="en-US" sz="7200">
                <a:latin typeface="Algerian" panose="04020705040A02060702" pitchFamily="82" charset="0"/>
              </a:rPr>
              <a:t> </a:t>
            </a:r>
            <a:r>
              <a:rPr lang="en-US" sz="7200" smtClean="0">
                <a:latin typeface="Algerian" panose="04020705040A02060702" pitchFamily="82" charset="0"/>
              </a:rPr>
              <a:t>             </a:t>
            </a:r>
            <a:r>
              <a:rPr lang="en-US" sz="7200" dirty="0" smtClean="0">
                <a:latin typeface="AirfoilScriptSSK" panose="00000400000000000000" pitchFamily="2" charset="0"/>
              </a:rPr>
              <a:t>Thank you</a:t>
            </a:r>
            <a:endParaRPr lang="en-US" sz="7200" dirty="0">
              <a:latin typeface="AirfoilScriptSSK" panose="00000400000000000000" pitchFamily="2" charset="0"/>
            </a:endParaRPr>
          </a:p>
        </p:txBody>
      </p:sp>
    </p:spTree>
    <p:extLst>
      <p:ext uri="{BB962C8B-B14F-4D97-AF65-F5344CB8AC3E}">
        <p14:creationId xmlns:p14="http://schemas.microsoft.com/office/powerpoint/2010/main" val="15439742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lvl="0"/>
            <a:r>
              <a:rPr lang="en-US" sz="2400" i="1" u="sng" dirty="0">
                <a:solidFill>
                  <a:schemeClr val="accent6">
                    <a:lumMod val="60000"/>
                    <a:lumOff val="40000"/>
                  </a:schemeClr>
                </a:solidFill>
                <a:latin typeface="Times New Roman" panose="02020603050405020304" pitchFamily="18" charset="0"/>
                <a:cs typeface="Times New Roman" panose="02020603050405020304" pitchFamily="18" charset="0"/>
              </a:rPr>
              <a:t>Souberbielle et </a:t>
            </a:r>
            <a:r>
              <a:rPr lang="en-US" sz="2400" i="1" u="sng" dirty="0" smtClean="0">
                <a:solidFill>
                  <a:schemeClr val="accent6">
                    <a:lumMod val="60000"/>
                    <a:lumOff val="40000"/>
                  </a:schemeClr>
                </a:solidFill>
                <a:latin typeface="Times New Roman" panose="02020603050405020304" pitchFamily="18" charset="0"/>
                <a:cs typeface="Times New Roman" panose="02020603050405020304" pitchFamily="18" charset="0"/>
              </a:rPr>
              <a:t>al(2001) </a:t>
            </a:r>
            <a:r>
              <a:rPr lang="en-US" sz="2400" dirty="0">
                <a:solidFill>
                  <a:schemeClr val="tx1"/>
                </a:solidFill>
                <a:latin typeface="Times New Roman" panose="02020603050405020304" pitchFamily="18" charset="0"/>
                <a:cs typeface="Times New Roman" panose="02020603050405020304" pitchFamily="18" charset="0"/>
              </a:rPr>
              <a:t>have illustrated that </a:t>
            </a:r>
            <a:r>
              <a:rPr lang="en-US" sz="2400" dirty="0" smtClean="0">
                <a:solidFill>
                  <a:schemeClr val="tx1"/>
                </a:solidFill>
                <a:latin typeface="Times New Roman" panose="02020603050405020304" pitchFamily="18" charset="0"/>
                <a:cs typeface="Times New Roman" panose="02020603050405020304" pitchFamily="18" charset="0"/>
              </a:rPr>
              <a:t>the normal </a:t>
            </a:r>
            <a:r>
              <a:rPr lang="en-US" sz="2400" dirty="0">
                <a:solidFill>
                  <a:schemeClr val="tx1"/>
                </a:solidFill>
                <a:latin typeface="Times New Roman" panose="02020603050405020304" pitchFamily="18" charset="0"/>
                <a:cs typeface="Times New Roman" panose="02020603050405020304" pitchFamily="18" charset="0"/>
              </a:rPr>
              <a:t>range </a:t>
            </a:r>
            <a:r>
              <a:rPr lang="en-US" sz="2400" dirty="0" smtClean="0">
                <a:solidFill>
                  <a:schemeClr val="tx1"/>
                </a:solidFill>
                <a:latin typeface="Times New Roman" panose="02020603050405020304" pitchFamily="18" charset="0"/>
                <a:cs typeface="Times New Roman" panose="02020603050405020304" pitchFamily="18" charset="0"/>
              </a:rPr>
              <a:t>depends whether the </a:t>
            </a:r>
            <a:r>
              <a:rPr lang="en-US" sz="2400" dirty="0">
                <a:solidFill>
                  <a:schemeClr val="tx1"/>
                </a:solidFill>
                <a:latin typeface="Times New Roman" panose="02020603050405020304" pitchFamily="18" charset="0"/>
                <a:cs typeface="Times New Roman" panose="02020603050405020304" pitchFamily="18" charset="0"/>
              </a:rPr>
              <a:t>reference population is or is not vitamin D </a:t>
            </a:r>
            <a:r>
              <a:rPr lang="en-US" sz="2400" dirty="0" smtClean="0">
                <a:solidFill>
                  <a:schemeClr val="tx1"/>
                </a:solidFill>
                <a:latin typeface="Times New Roman" panose="02020603050405020304" pitchFamily="18" charset="0"/>
                <a:cs typeface="Times New Roman" panose="02020603050405020304" pitchFamily="18" charset="0"/>
              </a:rPr>
              <a:t>deficient. </a:t>
            </a:r>
          </a:p>
          <a:p>
            <a:pPr lvl="0">
              <a:buFont typeface="Wingdings" panose="05000000000000000000" pitchFamily="2" charset="2"/>
              <a:buChar char="ü"/>
            </a:pPr>
            <a:r>
              <a:rPr lang="en-US" sz="2400" dirty="0" smtClean="0">
                <a:solidFill>
                  <a:schemeClr val="tx1"/>
                </a:solidFill>
                <a:latin typeface="Times New Roman" panose="02020603050405020304" pitchFamily="18" charset="0"/>
                <a:cs typeface="Times New Roman" panose="02020603050405020304" pitchFamily="18" charset="0"/>
              </a:rPr>
              <a:t>When </a:t>
            </a:r>
            <a:r>
              <a:rPr lang="en-US" sz="2400" dirty="0" err="1" smtClean="0">
                <a:solidFill>
                  <a:schemeClr val="tx1"/>
                </a:solidFill>
                <a:latin typeface="Times New Roman" panose="02020603050405020304" pitchFamily="18" charset="0"/>
                <a:cs typeface="Times New Roman" panose="02020603050405020304" pitchFamily="18" charset="0"/>
              </a:rPr>
              <a:t>Vit</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a:solidFill>
                  <a:schemeClr val="tx1"/>
                </a:solidFill>
                <a:latin typeface="Times New Roman" panose="02020603050405020304" pitchFamily="18" charset="0"/>
                <a:cs typeface="Times New Roman" panose="02020603050405020304" pitchFamily="18" charset="0"/>
              </a:rPr>
              <a:t>D–deficient individuals were excluded, </a:t>
            </a:r>
            <a:r>
              <a:rPr lang="en-US" sz="2400" dirty="0" smtClean="0">
                <a:solidFill>
                  <a:schemeClr val="tx1"/>
                </a:solidFill>
                <a:latin typeface="Times New Roman" panose="02020603050405020304" pitchFamily="18" charset="0"/>
                <a:cs typeface="Times New Roman" panose="02020603050405020304" pitchFamily="18" charset="0"/>
              </a:rPr>
              <a:t>the upper </a:t>
            </a:r>
            <a:r>
              <a:rPr lang="en-US" sz="2400" dirty="0">
                <a:solidFill>
                  <a:schemeClr val="tx1"/>
                </a:solidFill>
                <a:latin typeface="Times New Roman" panose="02020603050405020304" pitchFamily="18" charset="0"/>
                <a:cs typeface="Times New Roman" panose="02020603050405020304" pitchFamily="18" charset="0"/>
              </a:rPr>
              <a:t>limit of </a:t>
            </a:r>
            <a:r>
              <a:rPr lang="en-US" sz="2400" dirty="0" smtClean="0">
                <a:solidFill>
                  <a:schemeClr val="tx1"/>
                </a:solidFill>
                <a:latin typeface="Times New Roman" panose="02020603050405020304" pitchFamily="18" charset="0"/>
                <a:cs typeface="Times New Roman" panose="02020603050405020304" pitchFamily="18" charset="0"/>
              </a:rPr>
              <a:t>the PTH </a:t>
            </a:r>
            <a:r>
              <a:rPr lang="en-US" sz="2400" dirty="0">
                <a:solidFill>
                  <a:schemeClr val="tx1"/>
                </a:solidFill>
                <a:latin typeface="Times New Roman" panose="02020603050405020304" pitchFamily="18" charset="0"/>
                <a:cs typeface="Times New Roman" panose="02020603050405020304" pitchFamily="18" charset="0"/>
              </a:rPr>
              <a:t>reference interval decreased </a:t>
            </a:r>
            <a:r>
              <a:rPr lang="en-US" sz="2400" dirty="0" smtClean="0">
                <a:solidFill>
                  <a:schemeClr val="tx1"/>
                </a:solidFill>
                <a:latin typeface="Times New Roman" panose="02020603050405020304" pitchFamily="18" charset="0"/>
                <a:cs typeface="Times New Roman" panose="02020603050405020304" pitchFamily="18" charset="0"/>
              </a:rPr>
              <a:t>from 65 </a:t>
            </a:r>
            <a:r>
              <a:rPr lang="en-US" sz="2400" dirty="0">
                <a:solidFill>
                  <a:schemeClr val="tx1"/>
                </a:solidFill>
                <a:latin typeface="Times New Roman" panose="02020603050405020304" pitchFamily="18" charset="0"/>
                <a:cs typeface="Times New Roman" panose="02020603050405020304" pitchFamily="18" charset="0"/>
              </a:rPr>
              <a:t>to 46 </a:t>
            </a:r>
            <a:r>
              <a:rPr lang="en-US" sz="2400" dirty="0" err="1">
                <a:solidFill>
                  <a:schemeClr val="tx1"/>
                </a:solidFill>
                <a:latin typeface="Times New Roman" panose="02020603050405020304" pitchFamily="18" charset="0"/>
                <a:cs typeface="Times New Roman" panose="02020603050405020304" pitchFamily="18" charset="0"/>
              </a:rPr>
              <a:t>pg</a:t>
            </a:r>
            <a:r>
              <a:rPr lang="en-US" sz="2400" dirty="0">
                <a:solidFill>
                  <a:schemeClr val="tx1"/>
                </a:solidFill>
                <a:latin typeface="Times New Roman" panose="02020603050405020304" pitchFamily="18" charset="0"/>
                <a:cs typeface="Times New Roman" panose="02020603050405020304" pitchFamily="18" charset="0"/>
              </a:rPr>
              <a:t>/</a:t>
            </a:r>
            <a:r>
              <a:rPr lang="en-US" sz="2400" dirty="0" err="1">
                <a:solidFill>
                  <a:schemeClr val="tx1"/>
                </a:solidFill>
                <a:latin typeface="Times New Roman" panose="02020603050405020304" pitchFamily="18" charset="0"/>
                <a:cs typeface="Times New Roman" panose="02020603050405020304" pitchFamily="18" charset="0"/>
              </a:rPr>
              <a:t>mL.</a:t>
            </a:r>
            <a:r>
              <a:rPr lang="en-US" sz="2400" dirty="0">
                <a:solidFill>
                  <a:schemeClr val="tx1"/>
                </a:solidFill>
                <a:latin typeface="Times New Roman" panose="02020603050405020304" pitchFamily="18" charset="0"/>
                <a:cs typeface="Times New Roman" panose="02020603050405020304" pitchFamily="18" charset="0"/>
              </a:rPr>
              <a:t> </a:t>
            </a:r>
            <a:endParaRPr lang="en-US" sz="2400" dirty="0" smtClean="0">
              <a:solidFill>
                <a:schemeClr val="tx1"/>
              </a:solidFill>
              <a:latin typeface="Times New Roman" panose="02020603050405020304" pitchFamily="18" charset="0"/>
              <a:cs typeface="Times New Roman" panose="02020603050405020304" pitchFamily="18" charset="0"/>
            </a:endParaRPr>
          </a:p>
          <a:p>
            <a:pPr lvl="0">
              <a:buFont typeface="Wingdings" panose="05000000000000000000" pitchFamily="2" charset="2"/>
              <a:buChar char="ü"/>
            </a:pPr>
            <a:r>
              <a:rPr lang="en-US" sz="2400" dirty="0" smtClean="0">
                <a:solidFill>
                  <a:schemeClr val="tx1"/>
                </a:solidFill>
                <a:latin typeface="Times New Roman" panose="02020603050405020304" pitchFamily="18" charset="0"/>
                <a:cs typeface="Times New Roman" panose="02020603050405020304" pitchFamily="18" charset="0"/>
              </a:rPr>
              <a:t>When </a:t>
            </a:r>
            <a:r>
              <a:rPr lang="en-US" sz="2400" dirty="0">
                <a:solidFill>
                  <a:schemeClr val="tx1"/>
                </a:solidFill>
                <a:latin typeface="Times New Roman" panose="02020603050405020304" pitchFamily="18" charset="0"/>
                <a:cs typeface="Times New Roman" panose="02020603050405020304" pitchFamily="18" charset="0"/>
              </a:rPr>
              <a:t>vitamin D–deficient </a:t>
            </a:r>
            <a:r>
              <a:rPr lang="en-US" sz="2400" dirty="0" smtClean="0">
                <a:solidFill>
                  <a:schemeClr val="tx1"/>
                </a:solidFill>
                <a:latin typeface="Times New Roman" panose="02020603050405020304" pitchFamily="18" charset="0"/>
                <a:cs typeface="Times New Roman" panose="02020603050405020304" pitchFamily="18" charset="0"/>
              </a:rPr>
              <a:t>individuals were </a:t>
            </a:r>
            <a:r>
              <a:rPr lang="en-US" sz="2400" dirty="0">
                <a:solidFill>
                  <a:schemeClr val="tx1"/>
                </a:solidFill>
                <a:latin typeface="Times New Roman" panose="02020603050405020304" pitchFamily="18" charset="0"/>
                <a:cs typeface="Times New Roman" panose="02020603050405020304" pitchFamily="18" charset="0"/>
              </a:rPr>
              <a:t>excluded from the subjects used to establish a </a:t>
            </a:r>
            <a:r>
              <a:rPr lang="en-US" sz="2400" dirty="0" smtClean="0">
                <a:solidFill>
                  <a:schemeClr val="tx1"/>
                </a:solidFill>
                <a:latin typeface="Times New Roman" panose="02020603050405020304" pitchFamily="18" charset="0"/>
                <a:cs typeface="Times New Roman" panose="02020603050405020304" pitchFamily="18" charset="0"/>
              </a:rPr>
              <a:t>reference interval </a:t>
            </a:r>
            <a:r>
              <a:rPr lang="en-US" sz="2400" dirty="0">
                <a:solidFill>
                  <a:schemeClr val="tx1"/>
                </a:solidFill>
                <a:latin typeface="Times New Roman" panose="02020603050405020304" pitchFamily="18" charset="0"/>
                <a:cs typeface="Times New Roman" panose="02020603050405020304" pitchFamily="18" charset="0"/>
              </a:rPr>
              <a:t>for “whole PTH,” the upper limit </a:t>
            </a:r>
            <a:r>
              <a:rPr lang="en-US" sz="2400" dirty="0" smtClean="0">
                <a:solidFill>
                  <a:schemeClr val="tx1"/>
                </a:solidFill>
                <a:latin typeface="Times New Roman" panose="02020603050405020304" pitchFamily="18" charset="0"/>
                <a:cs typeface="Times New Roman" panose="02020603050405020304" pitchFamily="18" charset="0"/>
              </a:rPr>
              <a:t>decreased from </a:t>
            </a:r>
            <a:r>
              <a:rPr lang="en-US" sz="2400" dirty="0">
                <a:solidFill>
                  <a:schemeClr val="tx1"/>
                </a:solidFill>
                <a:latin typeface="Times New Roman" panose="02020603050405020304" pitchFamily="18" charset="0"/>
                <a:cs typeface="Times New Roman" panose="02020603050405020304" pitchFamily="18" charset="0"/>
              </a:rPr>
              <a:t>44 to 34 ng/L.</a:t>
            </a:r>
          </a:p>
          <a:p>
            <a:endParaRPr lang="en-US" dirty="0"/>
          </a:p>
        </p:txBody>
      </p:sp>
    </p:spTree>
    <p:extLst>
      <p:ext uri="{BB962C8B-B14F-4D97-AF65-F5344CB8AC3E}">
        <p14:creationId xmlns:p14="http://schemas.microsoft.com/office/powerpoint/2010/main" val="14496064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40774"/>
            <a:ext cx="10515600" cy="1149914"/>
          </a:xfrm>
        </p:spPr>
        <p:txBody>
          <a:bodyPr>
            <a:noAutofit/>
          </a:bodyPr>
          <a:lstStyle/>
          <a:p>
            <a:pPr marL="228600" lvl="0" indent="-228600">
              <a:spcBef>
                <a:spcPts val="1000"/>
              </a:spcBef>
            </a:pPr>
            <a:r>
              <a:rPr lang="en-US" sz="3200" dirty="0" smtClean="0">
                <a:solidFill>
                  <a:schemeClr val="accent6">
                    <a:lumMod val="60000"/>
                    <a:lumOff val="40000"/>
                  </a:schemeClr>
                </a:solidFill>
                <a:latin typeface="Times New Roman" panose="02020603050405020304" pitchFamily="18" charset="0"/>
                <a:ea typeface="+mn-ea"/>
                <a:cs typeface="Times New Roman" panose="02020603050405020304" pitchFamily="18" charset="0"/>
              </a:rPr>
              <a:t>Primary </a:t>
            </a:r>
            <a:r>
              <a:rPr lang="en-US" sz="3200" dirty="0">
                <a:solidFill>
                  <a:schemeClr val="accent6">
                    <a:lumMod val="60000"/>
                    <a:lumOff val="40000"/>
                  </a:schemeClr>
                </a:solidFill>
                <a:latin typeface="Times New Roman" panose="02020603050405020304" pitchFamily="18" charset="0"/>
                <a:ea typeface="+mn-ea"/>
                <a:cs typeface="Times New Roman" panose="02020603050405020304" pitchFamily="18" charset="0"/>
              </a:rPr>
              <a:t>Hyperparathyroidism </a:t>
            </a:r>
            <a:r>
              <a:rPr lang="en-US" sz="3200" dirty="0" smtClean="0">
                <a:solidFill>
                  <a:schemeClr val="accent6">
                    <a:lumMod val="60000"/>
                    <a:lumOff val="40000"/>
                  </a:schemeClr>
                </a:solidFill>
                <a:latin typeface="Times New Roman" panose="02020603050405020304" pitchFamily="18" charset="0"/>
                <a:ea typeface="+mn-ea"/>
                <a:cs typeface="Times New Roman" panose="02020603050405020304" pitchFamily="18" charset="0"/>
              </a:rPr>
              <a:t>(PHPT)</a:t>
            </a:r>
            <a:r>
              <a:rPr lang="en-US" sz="3200" dirty="0">
                <a:solidFill>
                  <a:schemeClr val="accent6">
                    <a:lumMod val="60000"/>
                    <a:lumOff val="40000"/>
                  </a:schemeClr>
                </a:solidFill>
                <a:latin typeface="Times New Roman" panose="02020603050405020304" pitchFamily="18" charset="0"/>
                <a:ea typeface="+mn-ea"/>
                <a:cs typeface="Times New Roman" panose="02020603050405020304" pitchFamily="18" charset="0"/>
              </a:rPr>
              <a:t/>
            </a:r>
            <a:br>
              <a:rPr lang="en-US" sz="3200" dirty="0">
                <a:solidFill>
                  <a:schemeClr val="accent6">
                    <a:lumMod val="60000"/>
                    <a:lumOff val="40000"/>
                  </a:schemeClr>
                </a:solidFill>
                <a:latin typeface="Times New Roman" panose="02020603050405020304" pitchFamily="18" charset="0"/>
                <a:ea typeface="+mn-ea"/>
                <a:cs typeface="Times New Roman" panose="02020603050405020304" pitchFamily="18" charset="0"/>
              </a:rPr>
            </a:br>
            <a:endParaRPr lang="en-US" sz="6600" dirty="0">
              <a:solidFill>
                <a:schemeClr val="accent6">
                  <a:lumMod val="60000"/>
                  <a:lumOff val="40000"/>
                </a:schemeClr>
              </a:solidFill>
            </a:endParaRPr>
          </a:p>
        </p:txBody>
      </p:sp>
      <p:sp>
        <p:nvSpPr>
          <p:cNvPr id="3" name="Content Placeholder 2"/>
          <p:cNvSpPr>
            <a:spLocks noGrp="1"/>
          </p:cNvSpPr>
          <p:nvPr>
            <p:ph idx="1"/>
          </p:nvPr>
        </p:nvSpPr>
        <p:spPr>
          <a:xfrm>
            <a:off x="766038" y="1690688"/>
            <a:ext cx="10233800" cy="4351338"/>
          </a:xfrm>
        </p:spPr>
        <p:txBody>
          <a:bodyPr>
            <a:normAutofit/>
          </a:bodyPr>
          <a:lstStyle/>
          <a:p>
            <a:r>
              <a:rPr lang="en-US" sz="2400" dirty="0">
                <a:solidFill>
                  <a:schemeClr val="tx1"/>
                </a:solidFill>
                <a:latin typeface="Times New Roman" panose="02020603050405020304" pitchFamily="18" charset="0"/>
                <a:cs typeface="Times New Roman" panose="02020603050405020304" pitchFamily="18" charset="0"/>
              </a:rPr>
              <a:t>PHPT currently is recognized as </a:t>
            </a:r>
            <a:r>
              <a:rPr lang="en-US" sz="2400" dirty="0" smtClean="0">
                <a:solidFill>
                  <a:schemeClr val="tx1"/>
                </a:solidFill>
                <a:latin typeface="Times New Roman" panose="02020603050405020304" pitchFamily="18" charset="0"/>
                <a:cs typeface="Times New Roman" panose="02020603050405020304" pitchFamily="18" charset="0"/>
              </a:rPr>
              <a:t>the third </a:t>
            </a:r>
            <a:r>
              <a:rPr lang="en-US" sz="2400" dirty="0">
                <a:solidFill>
                  <a:schemeClr val="tx1"/>
                </a:solidFill>
                <a:latin typeface="Times New Roman" panose="02020603050405020304" pitchFamily="18" charset="0"/>
                <a:cs typeface="Times New Roman" panose="02020603050405020304" pitchFamily="18" charset="0"/>
              </a:rPr>
              <a:t>most common endocrine disorder in </a:t>
            </a:r>
            <a:r>
              <a:rPr lang="en-US" sz="2400" dirty="0" smtClean="0">
                <a:solidFill>
                  <a:schemeClr val="tx1"/>
                </a:solidFill>
                <a:latin typeface="Times New Roman" panose="02020603050405020304" pitchFamily="18" charset="0"/>
                <a:cs typeface="Times New Roman" panose="02020603050405020304" pitchFamily="18" charset="0"/>
              </a:rPr>
              <a:t>adults</a:t>
            </a:r>
            <a:r>
              <a:rPr lang="en-US" sz="2400" dirty="0">
                <a:solidFill>
                  <a:schemeClr val="tx1"/>
                </a:solidFill>
                <a:latin typeface="Times New Roman" panose="02020603050405020304" pitchFamily="18" charset="0"/>
                <a:cs typeface="Times New Roman" panose="02020603050405020304" pitchFamily="18" charset="0"/>
              </a:rPr>
              <a:t>,</a:t>
            </a:r>
            <a:endParaRPr lang="en-US" sz="2400" dirty="0" smtClean="0">
              <a:solidFill>
                <a:schemeClr val="tx1"/>
              </a:solidFill>
              <a:latin typeface="Times New Roman" panose="02020603050405020304" pitchFamily="18" charset="0"/>
              <a:cs typeface="Times New Roman" panose="02020603050405020304" pitchFamily="18" charset="0"/>
            </a:endParaRPr>
          </a:p>
          <a:p>
            <a:endParaRPr lang="en-US" sz="2400" dirty="0" smtClean="0">
              <a:solidFill>
                <a:schemeClr val="tx1"/>
              </a:solidFill>
              <a:latin typeface="Times New Roman" panose="02020603050405020304" pitchFamily="18" charset="0"/>
              <a:cs typeface="Times New Roman" panose="02020603050405020304" pitchFamily="18" charset="0"/>
            </a:endParaRPr>
          </a:p>
          <a:p>
            <a:r>
              <a:rPr lang="en-US" sz="2400" dirty="0" smtClean="0">
                <a:solidFill>
                  <a:schemeClr val="tx1"/>
                </a:solidFill>
                <a:latin typeface="Times New Roman" panose="02020603050405020304" pitchFamily="18" charset="0"/>
                <a:cs typeface="Times New Roman" panose="02020603050405020304" pitchFamily="18" charset="0"/>
              </a:rPr>
              <a:t>PHPT </a:t>
            </a:r>
            <a:r>
              <a:rPr lang="en-US" sz="2400" dirty="0">
                <a:solidFill>
                  <a:schemeClr val="tx1"/>
                </a:solidFill>
                <a:latin typeface="Times New Roman" panose="02020603050405020304" pitchFamily="18" charset="0"/>
                <a:cs typeface="Times New Roman" panose="02020603050405020304" pitchFamily="18" charset="0"/>
              </a:rPr>
              <a:t>is </a:t>
            </a:r>
            <a:r>
              <a:rPr lang="en-US" sz="2400" dirty="0" smtClean="0">
                <a:solidFill>
                  <a:schemeClr val="tx1"/>
                </a:solidFill>
                <a:latin typeface="Times New Roman" panose="02020603050405020304" pitchFamily="18" charset="0"/>
                <a:cs typeface="Times New Roman" panose="02020603050405020304" pitchFamily="18" charset="0"/>
              </a:rPr>
              <a:t>most common </a:t>
            </a:r>
            <a:r>
              <a:rPr lang="en-US" sz="2400" dirty="0">
                <a:solidFill>
                  <a:schemeClr val="tx1"/>
                </a:solidFill>
                <a:latin typeface="Times New Roman" panose="02020603050405020304" pitchFamily="18" charset="0"/>
                <a:cs typeface="Times New Roman" panose="02020603050405020304" pitchFamily="18" charset="0"/>
              </a:rPr>
              <a:t>in patients who are between the ages of 50 and </a:t>
            </a:r>
            <a:r>
              <a:rPr lang="en-US" sz="2400" dirty="0" smtClean="0">
                <a:solidFill>
                  <a:schemeClr val="tx1"/>
                </a:solidFill>
                <a:latin typeface="Times New Roman" panose="02020603050405020304" pitchFamily="18" charset="0"/>
                <a:cs typeface="Times New Roman" panose="02020603050405020304" pitchFamily="18" charset="0"/>
              </a:rPr>
              <a:t>60 </a:t>
            </a:r>
            <a:r>
              <a:rPr lang="en-US" sz="2400" dirty="0" err="1" smtClean="0">
                <a:solidFill>
                  <a:schemeClr val="tx1"/>
                </a:solidFill>
                <a:latin typeface="Times New Roman" panose="02020603050405020304" pitchFamily="18" charset="0"/>
                <a:cs typeface="Times New Roman" panose="02020603050405020304" pitchFamily="18" charset="0"/>
              </a:rPr>
              <a:t>yrs</a:t>
            </a:r>
            <a:r>
              <a:rPr lang="en-US" sz="2400" dirty="0" smtClean="0">
                <a:solidFill>
                  <a:schemeClr val="tx1"/>
                </a:solidFill>
                <a:latin typeface="Times New Roman" panose="02020603050405020304" pitchFamily="18" charset="0"/>
                <a:cs typeface="Times New Roman" panose="02020603050405020304" pitchFamily="18" charset="0"/>
              </a:rPr>
              <a:t>, </a:t>
            </a:r>
          </a:p>
          <a:p>
            <a:endParaRPr lang="en-US" sz="2400" dirty="0" smtClean="0">
              <a:solidFill>
                <a:schemeClr val="tx1"/>
              </a:solidFill>
              <a:latin typeface="Times New Roman" panose="02020603050405020304" pitchFamily="18" charset="0"/>
              <a:cs typeface="Times New Roman" panose="02020603050405020304" pitchFamily="18" charset="0"/>
            </a:endParaRPr>
          </a:p>
          <a:p>
            <a:r>
              <a:rPr lang="en-US" sz="2400" dirty="0" smtClean="0">
                <a:solidFill>
                  <a:schemeClr val="tx1"/>
                </a:solidFill>
                <a:latin typeface="Times New Roman" panose="02020603050405020304" pitchFamily="18" charset="0"/>
                <a:cs typeface="Times New Roman" panose="02020603050405020304" pitchFamily="18" charset="0"/>
              </a:rPr>
              <a:t>It </a:t>
            </a:r>
            <a:r>
              <a:rPr lang="en-US" sz="2400" dirty="0">
                <a:solidFill>
                  <a:schemeClr val="tx1"/>
                </a:solidFill>
                <a:latin typeface="Times New Roman" panose="02020603050405020304" pitchFamily="18" charset="0"/>
                <a:cs typeface="Times New Roman" panose="02020603050405020304" pitchFamily="18" charset="0"/>
              </a:rPr>
              <a:t>has an annual incidence of </a:t>
            </a:r>
            <a:r>
              <a:rPr lang="en-US" sz="2400" dirty="0" smtClean="0">
                <a:solidFill>
                  <a:schemeClr val="tx1"/>
                </a:solidFill>
                <a:latin typeface="Times New Roman" panose="02020603050405020304" pitchFamily="18" charset="0"/>
                <a:cs typeface="Times New Roman" panose="02020603050405020304" pitchFamily="18" charset="0"/>
              </a:rPr>
              <a:t>30/100,000;</a:t>
            </a:r>
          </a:p>
          <a:p>
            <a:pPr marL="0" indent="0">
              <a:buNone/>
            </a:pPr>
            <a:r>
              <a:rPr lang="en-US" sz="2400" dirty="0">
                <a:solidFill>
                  <a:schemeClr val="tx1"/>
                </a:solidFill>
                <a:latin typeface="Times New Roman" panose="02020603050405020304" pitchFamily="18" charset="0"/>
                <a:cs typeface="Times New Roman" panose="02020603050405020304" pitchFamily="18" charset="0"/>
              </a:rPr>
              <a:t> </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a:solidFill>
                  <a:schemeClr val="tx1"/>
                </a:solidFill>
                <a:latin typeface="Times New Roman" panose="02020603050405020304" pitchFamily="18" charset="0"/>
                <a:cs typeface="Times New Roman" panose="02020603050405020304" pitchFamily="18" charset="0"/>
              </a:rPr>
              <a:t>with a lifetime prevalence of </a:t>
            </a:r>
            <a:r>
              <a:rPr lang="en-US" sz="2400" dirty="0" smtClean="0">
                <a:solidFill>
                  <a:schemeClr val="tx1"/>
                </a:solidFill>
                <a:latin typeface="Times New Roman" panose="02020603050405020304" pitchFamily="18" charset="0"/>
                <a:cs typeface="Times New Roman" panose="02020603050405020304" pitchFamily="18" charset="0"/>
              </a:rPr>
              <a:t>approximately 1/1000 persons,</a:t>
            </a:r>
          </a:p>
          <a:p>
            <a:endParaRPr lang="en-US" sz="2400" dirty="0" smtClean="0">
              <a:solidFill>
                <a:schemeClr val="tx1"/>
              </a:solidFill>
              <a:latin typeface="Times New Roman" panose="02020603050405020304" pitchFamily="18" charset="0"/>
              <a:cs typeface="Times New Roman" panose="02020603050405020304" pitchFamily="18" charset="0"/>
            </a:endParaRPr>
          </a:p>
          <a:p>
            <a:r>
              <a:rPr lang="en-US" sz="2400" dirty="0" smtClean="0">
                <a:solidFill>
                  <a:schemeClr val="tx1"/>
                </a:solidFill>
                <a:latin typeface="Times New Roman" panose="02020603050405020304" pitchFamily="18" charset="0"/>
                <a:cs typeface="Times New Roman" panose="02020603050405020304" pitchFamily="18" charset="0"/>
              </a:rPr>
              <a:t>Females </a:t>
            </a:r>
            <a:r>
              <a:rPr lang="en-US" sz="2400" dirty="0">
                <a:solidFill>
                  <a:schemeClr val="tx1"/>
                </a:solidFill>
                <a:latin typeface="Times New Roman" panose="02020603050405020304" pitchFamily="18" charset="0"/>
                <a:cs typeface="Times New Roman" panose="02020603050405020304" pitchFamily="18" charset="0"/>
              </a:rPr>
              <a:t>outnumber males with PHPT by </a:t>
            </a:r>
            <a:r>
              <a:rPr lang="en-US" sz="2400" dirty="0" smtClean="0">
                <a:solidFill>
                  <a:schemeClr val="tx1"/>
                </a:solidFill>
                <a:latin typeface="Times New Roman" panose="02020603050405020304" pitchFamily="18" charset="0"/>
                <a:cs typeface="Times New Roman" panose="02020603050405020304" pitchFamily="18" charset="0"/>
              </a:rPr>
              <a:t>an approximate </a:t>
            </a:r>
            <a:r>
              <a:rPr lang="en-US" sz="2400" dirty="0">
                <a:solidFill>
                  <a:schemeClr val="tx1"/>
                </a:solidFill>
                <a:latin typeface="Times New Roman" panose="02020603050405020304" pitchFamily="18" charset="0"/>
                <a:cs typeface="Times New Roman" panose="02020603050405020304" pitchFamily="18" charset="0"/>
              </a:rPr>
              <a:t>3:1 ratio</a:t>
            </a:r>
            <a:r>
              <a:rPr lang="en-US" sz="24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585432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solidFill>
                  <a:schemeClr val="accent6">
                    <a:lumMod val="60000"/>
                    <a:lumOff val="40000"/>
                  </a:schemeClr>
                </a:solidFill>
                <a:latin typeface="Times New Roman" panose="02020603050405020304" pitchFamily="18" charset="0"/>
                <a:cs typeface="Times New Roman" panose="02020603050405020304" pitchFamily="18" charset="0"/>
              </a:rPr>
              <a:t>Primary Hyperparathyroidism in Adolescent </a:t>
            </a:r>
            <a:endParaRPr lang="en-US" sz="3200" dirty="0">
              <a:solidFill>
                <a:schemeClr val="accent6">
                  <a:lumMod val="60000"/>
                  <a:lumOff val="40000"/>
                </a:schemeClr>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38200" y="1845290"/>
            <a:ext cx="10233800" cy="4351338"/>
          </a:xfrm>
        </p:spPr>
        <p:txBody>
          <a:bodyPr>
            <a:normAutofit/>
          </a:bodyPr>
          <a:lstStyle/>
          <a:p>
            <a:r>
              <a:rPr lang="en-US" sz="2400" dirty="0">
                <a:solidFill>
                  <a:schemeClr val="tx1"/>
                </a:solidFill>
                <a:latin typeface="Times New Roman" panose="02020603050405020304" pitchFamily="18" charset="0"/>
                <a:cs typeface="Times New Roman" panose="02020603050405020304" pitchFamily="18" charset="0"/>
              </a:rPr>
              <a:t>Prior to 1984, fewer than 150 children with PHPT had </a:t>
            </a:r>
            <a:r>
              <a:rPr lang="en-US" sz="2400" dirty="0" smtClean="0">
                <a:solidFill>
                  <a:schemeClr val="tx1"/>
                </a:solidFill>
                <a:latin typeface="Times New Roman" panose="02020603050405020304" pitchFamily="18" charset="0"/>
                <a:cs typeface="Times New Roman" panose="02020603050405020304" pitchFamily="18" charset="0"/>
              </a:rPr>
              <a:t>been described </a:t>
            </a:r>
            <a:r>
              <a:rPr lang="en-US" sz="2400" dirty="0">
                <a:solidFill>
                  <a:schemeClr val="tx1"/>
                </a:solidFill>
                <a:latin typeface="Times New Roman" panose="02020603050405020304" pitchFamily="18" charset="0"/>
                <a:cs typeface="Times New Roman" panose="02020603050405020304" pitchFamily="18" charset="0"/>
              </a:rPr>
              <a:t>in the </a:t>
            </a:r>
            <a:r>
              <a:rPr lang="en-US" sz="2400" dirty="0" smtClean="0">
                <a:solidFill>
                  <a:schemeClr val="tx1"/>
                </a:solidFill>
                <a:latin typeface="Times New Roman" panose="02020603050405020304" pitchFamily="18" charset="0"/>
                <a:cs typeface="Times New Roman" panose="02020603050405020304" pitchFamily="18" charset="0"/>
              </a:rPr>
              <a:t>literature</a:t>
            </a:r>
          </a:p>
          <a:p>
            <a:pPr marL="0" indent="0">
              <a:buNone/>
            </a:pPr>
            <a:r>
              <a:rPr lang="en-US" sz="2400" dirty="0" smtClean="0">
                <a:solidFill>
                  <a:prstClr val="white"/>
                </a:solidFill>
                <a:latin typeface="Times New Roman" panose="02020603050405020304" pitchFamily="18" charset="0"/>
                <a:cs typeface="Times New Roman" panose="02020603050405020304" pitchFamily="18" charset="0"/>
              </a:rPr>
              <a:t>Primary studies have quoted MEN and familial non-MEN HPT to constitute as  much as 30% to 50% of pediatric PHPT</a:t>
            </a:r>
          </a:p>
          <a:p>
            <a:pPr marL="0" indent="0">
              <a:buNone/>
            </a:pPr>
            <a:endParaRPr lang="en-US" sz="2400" dirty="0" smtClean="0">
              <a:solidFill>
                <a:schemeClr val="tx1"/>
              </a:solidFill>
              <a:latin typeface="Times New Roman" panose="02020603050405020304" pitchFamily="18" charset="0"/>
              <a:cs typeface="Times New Roman" panose="02020603050405020304" pitchFamily="18" charset="0"/>
            </a:endParaRPr>
          </a:p>
          <a:p>
            <a:r>
              <a:rPr lang="en-US" sz="2400" dirty="0" smtClean="0">
                <a:solidFill>
                  <a:schemeClr val="tx1"/>
                </a:solidFill>
                <a:latin typeface="Times New Roman" panose="02020603050405020304" pitchFamily="18" charset="0"/>
                <a:cs typeface="Times New Roman" panose="02020603050405020304" pitchFamily="18" charset="0"/>
              </a:rPr>
              <a:t>Estimated incidence of 2-5/100,000 </a:t>
            </a:r>
          </a:p>
          <a:p>
            <a:endParaRPr lang="en-US" sz="2400" dirty="0" smtClean="0">
              <a:latin typeface="Times New Roman" panose="02020603050405020304" pitchFamily="18" charset="0"/>
              <a:cs typeface="Times New Roman" panose="02020603050405020304" pitchFamily="18" charset="0"/>
            </a:endParaRPr>
          </a:p>
          <a:p>
            <a:r>
              <a:rPr lang="en-US" sz="2400" dirty="0" smtClean="0">
                <a:solidFill>
                  <a:schemeClr val="tx1"/>
                </a:solidFill>
                <a:latin typeface="Times New Roman" panose="02020603050405020304" pitchFamily="18" charset="0"/>
                <a:cs typeface="Times New Roman" panose="02020603050405020304" pitchFamily="18" charset="0"/>
              </a:rPr>
              <a:t>Most </a:t>
            </a:r>
            <a:r>
              <a:rPr lang="en-US" sz="2400" dirty="0">
                <a:solidFill>
                  <a:schemeClr val="tx1"/>
                </a:solidFill>
                <a:latin typeface="Times New Roman" panose="02020603050405020304" pitchFamily="18" charset="0"/>
                <a:cs typeface="Times New Roman" panose="02020603050405020304" pitchFamily="18" charset="0"/>
              </a:rPr>
              <a:t>often </a:t>
            </a:r>
            <a:r>
              <a:rPr lang="en-US" sz="2400" dirty="0" smtClean="0">
                <a:solidFill>
                  <a:schemeClr val="tx1"/>
                </a:solidFill>
                <a:latin typeface="Times New Roman" panose="02020603050405020304" pitchFamily="18" charset="0"/>
                <a:cs typeface="Times New Roman" panose="02020603050405020304" pitchFamily="18" charset="0"/>
              </a:rPr>
              <a:t>sporadic and </a:t>
            </a:r>
            <a:r>
              <a:rPr lang="en-US" sz="2400" dirty="0">
                <a:solidFill>
                  <a:schemeClr val="tx1"/>
                </a:solidFill>
                <a:latin typeface="Times New Roman" panose="02020603050405020304" pitchFamily="18" charset="0"/>
                <a:cs typeface="Times New Roman" panose="02020603050405020304" pitchFamily="18" charset="0"/>
              </a:rPr>
              <a:t>caused by a parathyroid </a:t>
            </a:r>
            <a:r>
              <a:rPr lang="en-US" sz="2400" dirty="0" smtClean="0">
                <a:solidFill>
                  <a:schemeClr val="tx1"/>
                </a:solidFill>
                <a:latin typeface="Times New Roman" panose="02020603050405020304" pitchFamily="18" charset="0"/>
                <a:cs typeface="Times New Roman" panose="02020603050405020304" pitchFamily="18" charset="0"/>
              </a:rPr>
              <a:t>adenoma</a:t>
            </a:r>
          </a:p>
        </p:txBody>
      </p:sp>
    </p:spTree>
    <p:extLst>
      <p:ext uri="{BB962C8B-B14F-4D97-AF65-F5344CB8AC3E}">
        <p14:creationId xmlns:p14="http://schemas.microsoft.com/office/powerpoint/2010/main" val="311475182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68338" y="319751"/>
            <a:ext cx="5874052" cy="1124008"/>
          </a:xfrm>
        </p:spPr>
      </p:pic>
      <p:sp>
        <p:nvSpPr>
          <p:cNvPr id="6" name="Rectangle 5"/>
          <p:cNvSpPr/>
          <p:nvPr/>
        </p:nvSpPr>
        <p:spPr>
          <a:xfrm>
            <a:off x="5226725" y="1135982"/>
            <a:ext cx="1364925" cy="307777"/>
          </a:xfrm>
          <a:prstGeom prst="rect">
            <a:avLst/>
          </a:prstGeom>
        </p:spPr>
        <p:txBody>
          <a:bodyPr wrap="none">
            <a:spAutoFit/>
          </a:bodyPr>
          <a:lstStyle/>
          <a:p>
            <a:r>
              <a:rPr lang="en-US" sz="1400" b="1" dirty="0">
                <a:solidFill>
                  <a:prstClr val="black"/>
                </a:solidFill>
                <a:ea typeface="+mj-ea"/>
                <a:cs typeface="+mj-cs"/>
              </a:rPr>
              <a:t>Arch </a:t>
            </a:r>
            <a:r>
              <a:rPr lang="en-US" sz="1400" b="1" dirty="0" err="1">
                <a:solidFill>
                  <a:prstClr val="black"/>
                </a:solidFill>
                <a:ea typeface="+mj-ea"/>
                <a:cs typeface="+mj-cs"/>
              </a:rPr>
              <a:t>Surg</a:t>
            </a:r>
            <a:r>
              <a:rPr lang="en-US" sz="1400" b="1" dirty="0">
                <a:solidFill>
                  <a:prstClr val="black"/>
                </a:solidFill>
                <a:ea typeface="+mj-ea"/>
                <a:cs typeface="+mj-cs"/>
              </a:rPr>
              <a:t> 1999</a:t>
            </a:r>
            <a:endParaRPr lang="en-US" dirty="0"/>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8338" y="1754239"/>
            <a:ext cx="4965700" cy="4470400"/>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39713" y="2259990"/>
            <a:ext cx="4248368" cy="2171812"/>
          </a:xfrm>
          <a:prstGeom prst="rect">
            <a:avLst/>
          </a:prstGeom>
        </p:spPr>
      </p:pic>
    </p:spTree>
    <p:extLst>
      <p:ext uri="{BB962C8B-B14F-4D97-AF65-F5344CB8AC3E}">
        <p14:creationId xmlns:p14="http://schemas.microsoft.com/office/powerpoint/2010/main" val="3145795586"/>
      </p:ext>
    </p:extLst>
  </p:cSld>
  <p:clrMapOvr>
    <a:masterClrMapping/>
  </p:clrMapOvr>
  <p:timing>
    <p:tnLst>
      <p:par>
        <p:cTn id="1" dur="indefinite" restart="never" nodeType="tmRoot"/>
      </p:par>
    </p:tnLst>
  </p:timing>
</p:sld>
</file>

<file path=ppt/theme/theme1.xml><?xml version="1.0" encoding="utf-8"?>
<a:theme xmlns:a="http://schemas.openxmlformats.org/drawingml/2006/main" name="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docProps/app.xml><?xml version="1.0" encoding="utf-8"?>
<Properties xmlns="http://schemas.openxmlformats.org/officeDocument/2006/extended-properties" xmlns:vt="http://schemas.openxmlformats.org/officeDocument/2006/docPropsVTypes">
  <Template>TM04033923[[fn=Depth]]</Template>
  <TotalTime>3062</TotalTime>
  <Words>2994</Words>
  <Application>Microsoft Office PowerPoint</Application>
  <PresentationFormat>Widescreen</PresentationFormat>
  <Paragraphs>228</Paragraphs>
  <Slides>52</Slides>
  <Notes>0</Notes>
  <HiddenSlides>0</HiddenSlides>
  <MMClips>0</MMClips>
  <ScaleCrop>false</ScaleCrop>
  <HeadingPairs>
    <vt:vector size="6" baseType="variant">
      <vt:variant>
        <vt:lpstr>Fonts Used</vt:lpstr>
      </vt:variant>
      <vt:variant>
        <vt:i4>24</vt:i4>
      </vt:variant>
      <vt:variant>
        <vt:lpstr>Theme</vt:lpstr>
      </vt:variant>
      <vt:variant>
        <vt:i4>1</vt:i4>
      </vt:variant>
      <vt:variant>
        <vt:lpstr>Slide Titles</vt:lpstr>
      </vt:variant>
      <vt:variant>
        <vt:i4>52</vt:i4>
      </vt:variant>
    </vt:vector>
  </HeadingPairs>
  <TitlesOfParts>
    <vt:vector size="77" baseType="lpstr">
      <vt:lpstr>Adobe Devanagari</vt:lpstr>
      <vt:lpstr>AdvMINION-R</vt:lpstr>
      <vt:lpstr>AdvP405AA6</vt:lpstr>
      <vt:lpstr>AdvPS6EC0</vt:lpstr>
      <vt:lpstr>AdvPSA88A</vt:lpstr>
      <vt:lpstr>AdvPSHEL</vt:lpstr>
      <vt:lpstr>AirfoilScriptSSK</vt:lpstr>
      <vt:lpstr>Algerian</vt:lpstr>
      <vt:lpstr>Arial</vt:lpstr>
      <vt:lpstr>Calibri</vt:lpstr>
      <vt:lpstr>Corbel</vt:lpstr>
      <vt:lpstr>Frutiger-BoldItalic</vt:lpstr>
      <vt:lpstr>Frutiger-Light</vt:lpstr>
      <vt:lpstr>Helvetica-Bold</vt:lpstr>
      <vt:lpstr>LegacySerif-Book</vt:lpstr>
      <vt:lpstr>LegacySerif-BookItalic</vt:lpstr>
      <vt:lpstr>MyriadPro-CondIt</vt:lpstr>
      <vt:lpstr>MyriadPro-Regular</vt:lpstr>
      <vt:lpstr>NewCenturySchlbk-Roman</vt:lpstr>
      <vt:lpstr>Roboto</vt:lpstr>
      <vt:lpstr>Sabon-Roman</vt:lpstr>
      <vt:lpstr>Times</vt:lpstr>
      <vt:lpstr>Times New Roman</vt:lpstr>
      <vt:lpstr>Wingdings</vt:lpstr>
      <vt:lpstr>Depth</vt:lpstr>
      <vt:lpstr>“PTH Related Hypercalcemia in an Adolescent”   case report </vt:lpstr>
      <vt:lpstr>PowerPoint Presentation</vt:lpstr>
      <vt:lpstr>Hypercalcemia &amp; Elevated or Inappropriately NL PTH Levels</vt:lpstr>
      <vt:lpstr>PowerPoint Presentation</vt:lpstr>
      <vt:lpstr>PowerPoint Presentation</vt:lpstr>
      <vt:lpstr>PowerPoint Presentation</vt:lpstr>
      <vt:lpstr>Primary Hyperparathyroidism (PHPT) </vt:lpstr>
      <vt:lpstr>Primary Hyperparathyroidism in Adolescent </vt:lpstr>
      <vt:lpstr>PowerPoint Presentation</vt:lpstr>
      <vt:lpstr>PowerPoint Presentation</vt:lpstr>
      <vt:lpstr>                                                                                                 Indian J Pediatr 2010</vt:lpstr>
      <vt:lpstr>                                                                                                          Journal of the Chinese Medical Association 2012</vt:lpstr>
      <vt:lpstr>PowerPoint Presentation</vt:lpstr>
      <vt:lpstr>PowerPoint Presentation</vt:lpstr>
      <vt:lpstr>PowerPoint Presentation</vt:lpstr>
      <vt:lpstr>                                                                                                                    World J Surg (2006)</vt:lpstr>
      <vt:lpstr>                                                                                                                                                                                                                                                                                                         J. Nucl. Med 2014</vt:lpstr>
      <vt:lpstr>Familial Hypocalcuric Hypocalcemia(FHH)</vt:lpstr>
      <vt:lpstr>Calcium-Sensing Receptor(CaSR)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Acquired Hypocalciuric Hypercalcemia </vt:lpstr>
      <vt:lpstr>PowerPoint Presentation</vt:lpstr>
      <vt:lpstr>Hypocalciuric Hypercalcemia due to De novo Mutation</vt:lpstr>
      <vt:lpstr>PowerPoint Presentation</vt:lpstr>
      <vt:lpstr> Multiple Endocrine Neoplasia Type 1 (MEN 1) </vt:lpstr>
      <vt:lpstr>…</vt:lpstr>
      <vt:lpstr>PowerPoint Presentation</vt:lpstr>
      <vt:lpstr>PowerPoint Presentation</vt:lpstr>
      <vt:lpstr> </vt:lpstr>
      <vt:lpstr>                                                                                                                                                                                                                                                              Hell J Nucl Med 2013</vt:lpstr>
      <vt:lpstr>PowerPoint Presentation</vt:lpstr>
      <vt:lpstr>PowerPoint Presentation</vt:lpstr>
      <vt:lpstr>Clinical Endocrinology (2011)</vt:lpstr>
      <vt:lpstr>PowerPoint Presentation</vt:lpstr>
      <vt:lpstr>                                                                                                                                                                                                                                                               J Clin Endocrinol Metab 2008</vt:lpstr>
      <vt:lpstr>PowerPoint Presentation</vt:lpstr>
      <vt:lpstr>PowerPoint Presentation</vt:lpstr>
      <vt:lpstr>PowerPoint Presentation</vt:lpstr>
      <vt:lpstr>Medical Management </vt:lpstr>
      <vt:lpstr>  Diet</vt:lpstr>
      <vt:lpstr>Pharmaceuticals</vt:lpstr>
      <vt:lpstr> Bisphosphonates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.mlkmmnk</dc:title>
  <dc:creator>Windows User</dc:creator>
  <cp:lastModifiedBy>Windows User</cp:lastModifiedBy>
  <cp:revision>189</cp:revision>
  <dcterms:created xsi:type="dcterms:W3CDTF">2016-12-24T16:17:34Z</dcterms:created>
  <dcterms:modified xsi:type="dcterms:W3CDTF">2017-01-02T05:16:09Z</dcterms:modified>
</cp:coreProperties>
</file>