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1" r:id="rId3"/>
    <p:sldId id="302" r:id="rId4"/>
    <p:sldId id="257" r:id="rId5"/>
    <p:sldId id="258" r:id="rId6"/>
    <p:sldId id="260" r:id="rId7"/>
    <p:sldId id="303" r:id="rId8"/>
    <p:sldId id="287" r:id="rId9"/>
    <p:sldId id="289" r:id="rId10"/>
    <p:sldId id="261" r:id="rId11"/>
    <p:sldId id="262" r:id="rId12"/>
    <p:sldId id="263" r:id="rId13"/>
    <p:sldId id="313" r:id="rId14"/>
    <p:sldId id="304" r:id="rId15"/>
    <p:sldId id="264" r:id="rId16"/>
    <p:sldId id="265" r:id="rId17"/>
    <p:sldId id="266" r:id="rId18"/>
    <p:sldId id="305" r:id="rId19"/>
    <p:sldId id="267" r:id="rId20"/>
    <p:sldId id="268" r:id="rId21"/>
    <p:sldId id="306" r:id="rId22"/>
    <p:sldId id="307" r:id="rId23"/>
    <p:sldId id="269" r:id="rId24"/>
    <p:sldId id="270" r:id="rId25"/>
    <p:sldId id="271" r:id="rId26"/>
    <p:sldId id="272" r:id="rId27"/>
    <p:sldId id="273" r:id="rId28"/>
    <p:sldId id="274" r:id="rId29"/>
    <p:sldId id="308" r:id="rId30"/>
    <p:sldId id="275" r:id="rId31"/>
    <p:sldId id="293" r:id="rId32"/>
    <p:sldId id="276" r:id="rId33"/>
    <p:sldId id="277" r:id="rId34"/>
    <p:sldId id="278" r:id="rId35"/>
    <p:sldId id="279" r:id="rId36"/>
    <p:sldId id="280" r:id="rId37"/>
    <p:sldId id="284" r:id="rId38"/>
    <p:sldId id="282" r:id="rId39"/>
    <p:sldId id="283" r:id="rId40"/>
    <p:sldId id="285" r:id="rId41"/>
    <p:sldId id="309" r:id="rId42"/>
    <p:sldId id="294" r:id="rId43"/>
    <p:sldId id="295" r:id="rId44"/>
    <p:sldId id="296" r:id="rId45"/>
    <p:sldId id="297" r:id="rId46"/>
    <p:sldId id="310" r:id="rId47"/>
    <p:sldId id="298" r:id="rId48"/>
    <p:sldId id="299" r:id="rId49"/>
    <p:sldId id="300" r:id="rId50"/>
    <p:sldId id="311" r:id="rId51"/>
    <p:sldId id="312" r:id="rId52"/>
    <p:sldId id="314" r:id="rId53"/>
    <p:sldId id="31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092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48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39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8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132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64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29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73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163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74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A6C0-533E-46BD-8ECC-62B0E27CE104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1BBF-BC77-43BD-BE73-F73169E6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80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3048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Diabetic Foot </a:t>
            </a:r>
            <a:r>
              <a:rPr lang="en-US" sz="5400" b="1" dirty="0" smtClean="0"/>
              <a:t>Management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2800" b="1" dirty="0" err="1" smtClean="0"/>
              <a:t>DR.Ghazi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Saeid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326194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Recommendation 3. </a:t>
            </a:r>
            <a:r>
              <a:rPr lang="en-US" dirty="0"/>
              <a:t>We recommend education </a:t>
            </a:r>
            <a:r>
              <a:rPr lang="en-US" dirty="0" smtClean="0"/>
              <a:t>of the </a:t>
            </a:r>
            <a:r>
              <a:rPr lang="en-US" dirty="0"/>
              <a:t>patients and their families about preventive foot </a:t>
            </a:r>
            <a:r>
              <a:rPr lang="en-US" dirty="0" smtClean="0"/>
              <a:t>care </a:t>
            </a:r>
            <a:r>
              <a:rPr lang="en-US" dirty="0" smtClean="0">
                <a:solidFill>
                  <a:srgbClr val="0070C0"/>
                </a:solidFill>
              </a:rPr>
              <a:t>(Grade </a:t>
            </a:r>
            <a:r>
              <a:rPr lang="en-US" dirty="0">
                <a:solidFill>
                  <a:srgbClr val="0070C0"/>
                </a:solidFill>
              </a:rPr>
              <a:t>1C).</a:t>
            </a:r>
          </a:p>
        </p:txBody>
      </p:sp>
    </p:spTree>
    <p:extLst>
      <p:ext uri="{BB962C8B-B14F-4D97-AF65-F5344CB8AC3E}">
        <p14:creationId xmlns="" xmlns:p14="http://schemas.microsoft.com/office/powerpoint/2010/main" val="56831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Recommendation 4.</a:t>
            </a:r>
          </a:p>
          <a:p>
            <a:r>
              <a:rPr lang="en-US" dirty="0"/>
              <a:t>a. We suggest against the routine use of </a:t>
            </a:r>
            <a:r>
              <a:rPr lang="en-US" dirty="0" smtClean="0"/>
              <a:t>specialized therapeutic </a:t>
            </a:r>
            <a:r>
              <a:rPr lang="en-US" dirty="0"/>
              <a:t>footwear in average-risk diabetic </a:t>
            </a:r>
            <a:r>
              <a:rPr lang="en-US" dirty="0" smtClean="0"/>
              <a:t>patients </a:t>
            </a:r>
            <a:r>
              <a:rPr lang="en-US" dirty="0" smtClean="0">
                <a:solidFill>
                  <a:srgbClr val="0070C0"/>
                </a:solidFill>
              </a:rPr>
              <a:t>(Grade </a:t>
            </a:r>
            <a:r>
              <a:rPr lang="en-US" dirty="0">
                <a:solidFill>
                  <a:srgbClr val="0070C0"/>
                </a:solidFill>
              </a:rPr>
              <a:t>2C).</a:t>
            </a:r>
          </a:p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We recommend using custom therapeutic </a:t>
            </a:r>
            <a:r>
              <a:rPr lang="en-US" dirty="0" smtClean="0"/>
              <a:t>footwear in </a:t>
            </a:r>
            <a:r>
              <a:rPr lang="en-US" dirty="0"/>
              <a:t>high-risk diabetic patients, including those </a:t>
            </a:r>
            <a:r>
              <a:rPr lang="en-US" dirty="0" smtClean="0"/>
              <a:t>with significant </a:t>
            </a:r>
            <a:r>
              <a:rPr lang="en-US" dirty="0"/>
              <a:t>neuropathy, foot deformities, or </a:t>
            </a:r>
            <a:r>
              <a:rPr lang="en-US" dirty="0" smtClean="0"/>
              <a:t>previous amputation </a:t>
            </a:r>
            <a:r>
              <a:rPr lang="en-US" dirty="0">
                <a:solidFill>
                  <a:srgbClr val="0070C0"/>
                </a:solidFill>
              </a:rPr>
              <a:t>(Grade 1B).</a:t>
            </a:r>
          </a:p>
        </p:txBody>
      </p:sp>
    </p:spTree>
    <p:extLst>
      <p:ext uri="{BB962C8B-B14F-4D97-AF65-F5344CB8AC3E}">
        <p14:creationId xmlns="" xmlns:p14="http://schemas.microsoft.com/office/powerpoint/2010/main" val="213098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Recommendation 5. </a:t>
            </a:r>
            <a:r>
              <a:rPr lang="en-US" dirty="0"/>
              <a:t>We suggest adequate </a:t>
            </a:r>
            <a:r>
              <a:rPr lang="en-US" dirty="0" smtClean="0"/>
              <a:t>glycemic control </a:t>
            </a:r>
            <a:r>
              <a:rPr lang="en-US" dirty="0"/>
              <a:t>(hemoglobin A1c &lt; 7% with strategies to </a:t>
            </a:r>
            <a:r>
              <a:rPr lang="en-US" dirty="0" smtClean="0"/>
              <a:t>minimize hypoglycemia</a:t>
            </a:r>
            <a:r>
              <a:rPr lang="en-US" dirty="0"/>
              <a:t>) to reduce the incidence of DFUs and </a:t>
            </a:r>
            <a:r>
              <a:rPr lang="en-US" dirty="0" smtClean="0"/>
              <a:t>infections, with </a:t>
            </a:r>
            <a:r>
              <a:rPr lang="en-US" dirty="0"/>
              <a:t>subsequent risk of amputation </a:t>
            </a:r>
            <a:r>
              <a:rPr lang="en-US" dirty="0">
                <a:solidFill>
                  <a:srgbClr val="0070C0"/>
                </a:solidFill>
              </a:rPr>
              <a:t>(Grade 2B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</a:p>
          <a:p>
            <a:endParaRPr lang="en-US" dirty="0" smtClean="0"/>
          </a:p>
          <a:p>
            <a:r>
              <a:rPr lang="en-US" dirty="0" smtClean="0"/>
              <a:t>hemoglobin </a:t>
            </a:r>
            <a:r>
              <a:rPr lang="en-US" dirty="0"/>
              <a:t>A1c may be a useful marker for DFU </a:t>
            </a:r>
            <a:r>
              <a:rPr lang="en-US" dirty="0" smtClean="0"/>
              <a:t>healing; in </a:t>
            </a:r>
            <a:r>
              <a:rPr lang="en-US" dirty="0"/>
              <a:t>a study of 183 patients with DFU, every increase of </a:t>
            </a:r>
            <a:r>
              <a:rPr lang="en-US" dirty="0" smtClean="0"/>
              <a:t>1% in </a:t>
            </a:r>
            <a:r>
              <a:rPr lang="en-US" dirty="0"/>
              <a:t>glycosylated hemoglobin decreases wound healing </a:t>
            </a:r>
            <a:r>
              <a:rPr lang="en-US" dirty="0" smtClean="0"/>
              <a:t>rate by </a:t>
            </a:r>
            <a:r>
              <a:rPr lang="en-US" dirty="0"/>
              <a:t>0.028 </a:t>
            </a:r>
            <a:r>
              <a:rPr lang="en-US" dirty="0" smtClean="0"/>
              <a:t>cm/d.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10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" y="1946895"/>
            <a:ext cx="8700600" cy="346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313998"/>
            <a:ext cx="2819400" cy="30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620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Recommendation 6. </a:t>
            </a:r>
            <a:r>
              <a:rPr lang="en-US" dirty="0"/>
              <a:t>We recommend against prophylactic arterial revascularization to prevent DFU </a:t>
            </a:r>
            <a:r>
              <a:rPr lang="en-US" dirty="0">
                <a:solidFill>
                  <a:srgbClr val="0070C0"/>
                </a:solidFill>
              </a:rPr>
              <a:t>(Grade 1C).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patients with diabetes and tissue </a:t>
            </a:r>
            <a:r>
              <a:rPr lang="en-US" dirty="0" smtClean="0"/>
              <a:t>loss in </a:t>
            </a:r>
            <a:r>
              <a:rPr lang="en-US" dirty="0"/>
              <a:t>the setting of significant PAD, revascularization </a:t>
            </a:r>
            <a:r>
              <a:rPr lang="en-US" dirty="0" smtClean="0"/>
              <a:t>to prevent </a:t>
            </a:r>
            <a:r>
              <a:rPr lang="en-US" dirty="0"/>
              <a:t>limb loss is well justified </a:t>
            </a:r>
            <a:r>
              <a:rPr lang="en-US" dirty="0">
                <a:solidFill>
                  <a:schemeClr val="accent1"/>
                </a:solidFill>
              </a:rPr>
              <a:t>(Grade 1B</a:t>
            </a:r>
            <a:r>
              <a:rPr lang="en-US" dirty="0" smtClean="0">
                <a:solidFill>
                  <a:schemeClr val="accent1"/>
                </a:solidFill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30803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Prevention of diabetic foot </a:t>
            </a:r>
            <a:r>
              <a:rPr lang="en-US" dirty="0" smtClean="0"/>
              <a:t>ulceration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Off-loading DFUs</a:t>
            </a:r>
          </a:p>
          <a:p>
            <a:endParaRPr lang="en-US" dirty="0" smtClean="0"/>
          </a:p>
          <a:p>
            <a:r>
              <a:rPr lang="en-US" dirty="0" smtClean="0"/>
              <a:t>Diagnosis </a:t>
            </a:r>
            <a:r>
              <a:rPr lang="en-US" dirty="0"/>
              <a:t>of diabetic foot osteomyelitis (DFO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Wound </a:t>
            </a:r>
            <a:r>
              <a:rPr lang="en-US" dirty="0"/>
              <a:t>care for </a:t>
            </a:r>
            <a:r>
              <a:rPr lang="en-US" dirty="0" smtClean="0"/>
              <a:t>DFUs</a:t>
            </a:r>
          </a:p>
          <a:p>
            <a:endParaRPr lang="en-US" dirty="0" smtClean="0"/>
          </a:p>
          <a:p>
            <a:r>
              <a:rPr lang="en-US" dirty="0" smtClean="0"/>
              <a:t>Peripheral </a:t>
            </a:r>
            <a:r>
              <a:rPr lang="en-US" dirty="0"/>
              <a:t>arterial disease (PAD) and the DFU</a:t>
            </a:r>
          </a:p>
        </p:txBody>
      </p:sp>
    </p:spTree>
    <p:extLst>
      <p:ext uri="{BB962C8B-B14F-4D97-AF65-F5344CB8AC3E}">
        <p14:creationId xmlns="" xmlns:p14="http://schemas.microsoft.com/office/powerpoint/2010/main" val="24952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1. </a:t>
            </a:r>
            <a:r>
              <a:rPr lang="en-US" dirty="0"/>
              <a:t>In patients with plantar </a:t>
            </a:r>
            <a:r>
              <a:rPr lang="en-US" dirty="0" smtClean="0"/>
              <a:t>DFU, we </a:t>
            </a:r>
            <a:r>
              <a:rPr lang="en-US" dirty="0"/>
              <a:t>recommend off-loading with a total contact </a:t>
            </a:r>
            <a:r>
              <a:rPr lang="en-US" dirty="0" smtClean="0"/>
              <a:t>cast (TCC</a:t>
            </a:r>
            <a:r>
              <a:rPr lang="en-US" dirty="0"/>
              <a:t>) or irremovable fixed ankle walking boot </a:t>
            </a:r>
            <a:r>
              <a:rPr lang="en-US" dirty="0">
                <a:solidFill>
                  <a:schemeClr val="tx2"/>
                </a:solidFill>
              </a:rPr>
              <a:t>(Grade 1B).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Recommendation </a:t>
            </a:r>
            <a:r>
              <a:rPr lang="en-US" dirty="0">
                <a:solidFill>
                  <a:schemeClr val="tx2"/>
                </a:solidFill>
              </a:rPr>
              <a:t>2.</a:t>
            </a:r>
            <a:r>
              <a:rPr lang="en-US" dirty="0"/>
              <a:t> In patients with DFU </a:t>
            </a:r>
            <a:r>
              <a:rPr lang="en-US" dirty="0" smtClean="0"/>
              <a:t>requiring frequent </a:t>
            </a:r>
            <a:r>
              <a:rPr lang="en-US" dirty="0"/>
              <a:t>dressing changes, we suggest off-loading using </a:t>
            </a:r>
            <a:r>
              <a:rPr lang="en-US" dirty="0" smtClean="0"/>
              <a:t>a removable </a:t>
            </a:r>
            <a:r>
              <a:rPr lang="en-US" dirty="0"/>
              <a:t>cast walker (RCW) as an alternative to TCC </a:t>
            </a:r>
            <a:r>
              <a:rPr lang="en-US" dirty="0" smtClean="0"/>
              <a:t>and irremovable </a:t>
            </a:r>
            <a:r>
              <a:rPr lang="en-US" dirty="0"/>
              <a:t>fixed ankle walking boot </a:t>
            </a:r>
            <a:r>
              <a:rPr lang="en-US" dirty="0">
                <a:solidFill>
                  <a:schemeClr val="tx2"/>
                </a:solidFill>
              </a:rPr>
              <a:t>(Grade2C).</a:t>
            </a:r>
            <a:r>
              <a:rPr lang="en-US" dirty="0"/>
              <a:t>We </a:t>
            </a:r>
            <a:r>
              <a:rPr lang="en-US" dirty="0" smtClean="0"/>
              <a:t>suggest against </a:t>
            </a:r>
            <a:r>
              <a:rPr lang="en-US" dirty="0"/>
              <a:t>using postoperative shoes or standard or </a:t>
            </a:r>
            <a:r>
              <a:rPr lang="en-US" dirty="0" smtClean="0"/>
              <a:t>customary footwear </a:t>
            </a:r>
            <a:r>
              <a:rPr lang="en-US" dirty="0"/>
              <a:t>for off-loading plantar DFUs </a:t>
            </a:r>
            <a:r>
              <a:rPr lang="en-US" dirty="0">
                <a:solidFill>
                  <a:schemeClr val="tx2"/>
                </a:solidFill>
              </a:rPr>
              <a:t>(Grade 2C).</a:t>
            </a:r>
          </a:p>
        </p:txBody>
      </p:sp>
    </p:spTree>
    <p:extLst>
      <p:ext uri="{BB962C8B-B14F-4D97-AF65-F5344CB8AC3E}">
        <p14:creationId xmlns="" xmlns:p14="http://schemas.microsoft.com/office/powerpoint/2010/main" val="36103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5719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3.</a:t>
            </a:r>
            <a:r>
              <a:rPr lang="en-US" dirty="0"/>
              <a:t> In patients with </a:t>
            </a:r>
            <a:r>
              <a:rPr lang="en-US" dirty="0" smtClean="0"/>
              <a:t>non plantar wounds</a:t>
            </a:r>
            <a:r>
              <a:rPr lang="en-US" dirty="0"/>
              <a:t>, we recommend using any modality that </a:t>
            </a:r>
            <a:r>
              <a:rPr lang="en-US" dirty="0" smtClean="0"/>
              <a:t>relieves pressure </a:t>
            </a:r>
            <a:r>
              <a:rPr lang="en-US" dirty="0"/>
              <a:t>at the site of the ulcer, such as a surgical </a:t>
            </a:r>
            <a:r>
              <a:rPr lang="en-US" dirty="0" smtClean="0"/>
              <a:t>sandal or </a:t>
            </a:r>
            <a:r>
              <a:rPr lang="en-US" dirty="0"/>
              <a:t>heel relief shoe </a:t>
            </a:r>
            <a:r>
              <a:rPr lang="en-US" dirty="0">
                <a:solidFill>
                  <a:schemeClr val="tx2"/>
                </a:solidFill>
              </a:rPr>
              <a:t>(Grade 1C).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Recommendation </a:t>
            </a:r>
            <a:r>
              <a:rPr lang="en-US" dirty="0">
                <a:solidFill>
                  <a:schemeClr val="tx2"/>
                </a:solidFill>
              </a:rPr>
              <a:t>4.</a:t>
            </a:r>
            <a:r>
              <a:rPr lang="en-US" dirty="0"/>
              <a:t> In high-risk patients with </a:t>
            </a:r>
            <a:r>
              <a:rPr lang="en-US" dirty="0" smtClean="0"/>
              <a:t>healed DFU </a:t>
            </a:r>
            <a:r>
              <a:rPr lang="en-US" dirty="0"/>
              <a:t>(including those with a prior history of DFU, </a:t>
            </a:r>
            <a:r>
              <a:rPr lang="en-US" dirty="0" smtClean="0"/>
              <a:t>partial foot </a:t>
            </a:r>
            <a:r>
              <a:rPr lang="en-US" dirty="0"/>
              <a:t>amputation, or Charcot foot), we recommend </a:t>
            </a:r>
            <a:r>
              <a:rPr lang="en-US" dirty="0" smtClean="0"/>
              <a:t>wearing specific </a:t>
            </a:r>
            <a:r>
              <a:rPr lang="en-US" dirty="0"/>
              <a:t>therapeutic footwear with </a:t>
            </a:r>
            <a:r>
              <a:rPr lang="en-US" dirty="0" smtClean="0"/>
              <a:t>pressure-relieving insoles </a:t>
            </a:r>
            <a:r>
              <a:rPr lang="en-US" dirty="0"/>
              <a:t>to aid in prevention of new or recurrent foot </a:t>
            </a:r>
            <a:r>
              <a:rPr lang="en-US" dirty="0" smtClean="0"/>
              <a:t>ulcers </a:t>
            </a:r>
            <a:r>
              <a:rPr lang="en-US" dirty="0" smtClean="0">
                <a:solidFill>
                  <a:schemeClr val="tx2"/>
                </a:solidFill>
              </a:rPr>
              <a:t>(Grade </a:t>
            </a:r>
            <a:r>
              <a:rPr lang="en-US" dirty="0">
                <a:solidFill>
                  <a:schemeClr val="tx2"/>
                </a:solidFill>
              </a:rPr>
              <a:t>1C).</a:t>
            </a:r>
          </a:p>
        </p:txBody>
      </p:sp>
    </p:spTree>
    <p:extLst>
      <p:ext uri="{BB962C8B-B14F-4D97-AF65-F5344CB8AC3E}">
        <p14:creationId xmlns="" xmlns:p14="http://schemas.microsoft.com/office/powerpoint/2010/main" val="37252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306" y="1981200"/>
            <a:ext cx="859946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7927"/>
            <a:ext cx="7886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270609"/>
            <a:ext cx="3190875" cy="3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23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Prevention of diabetic foot </a:t>
            </a:r>
            <a:r>
              <a:rPr lang="en-US" dirty="0" smtClean="0"/>
              <a:t>ulceration</a:t>
            </a:r>
          </a:p>
          <a:p>
            <a:endParaRPr lang="en-US" dirty="0" smtClean="0"/>
          </a:p>
          <a:p>
            <a:r>
              <a:rPr lang="en-US" dirty="0" smtClean="0"/>
              <a:t>Off-loading DFUs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Diagnosis </a:t>
            </a:r>
            <a:r>
              <a:rPr lang="en-US" dirty="0">
                <a:solidFill>
                  <a:srgbClr val="FF0000"/>
                </a:solidFill>
              </a:rPr>
              <a:t>of diabetic foot osteomyelitis (DFO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Wound </a:t>
            </a:r>
            <a:r>
              <a:rPr lang="en-US" dirty="0"/>
              <a:t>care for </a:t>
            </a:r>
            <a:r>
              <a:rPr lang="en-US" dirty="0" smtClean="0"/>
              <a:t>DFUs</a:t>
            </a:r>
          </a:p>
          <a:p>
            <a:endParaRPr lang="en-US" dirty="0" smtClean="0"/>
          </a:p>
          <a:p>
            <a:r>
              <a:rPr lang="en-US" dirty="0" smtClean="0"/>
              <a:t>Peripheral </a:t>
            </a:r>
            <a:r>
              <a:rPr lang="en-US" dirty="0"/>
              <a:t>arterial disease (PAD) and the DFU</a:t>
            </a:r>
          </a:p>
        </p:txBody>
      </p:sp>
    </p:spTree>
    <p:extLst>
      <p:ext uri="{BB962C8B-B14F-4D97-AF65-F5344CB8AC3E}">
        <p14:creationId xmlns="" xmlns:p14="http://schemas.microsoft.com/office/powerpoint/2010/main" val="42891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Diabetes is one of the leading causes of chronic </a:t>
            </a:r>
            <a:r>
              <a:rPr lang="en-US" dirty="0" smtClean="0"/>
              <a:t>disease and </a:t>
            </a:r>
            <a:r>
              <a:rPr lang="en-US" dirty="0"/>
              <a:t>limb loss worldwide, currently affecting 382 </a:t>
            </a:r>
            <a:r>
              <a:rPr lang="en-US" dirty="0" smtClean="0"/>
              <a:t>million people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predicted that by 2035, the number of </a:t>
            </a:r>
            <a:r>
              <a:rPr lang="en-US" dirty="0" smtClean="0"/>
              <a:t>reported diabetes </a:t>
            </a:r>
            <a:r>
              <a:rPr lang="en-US" dirty="0"/>
              <a:t>cases will soar to 592 million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Every year</a:t>
            </a:r>
            <a:r>
              <a:rPr lang="en-US" dirty="0"/>
              <a:t>, &gt;1 million people with diabetes suffer limb loss as </a:t>
            </a:r>
            <a:r>
              <a:rPr lang="en-US" dirty="0" smtClean="0"/>
              <a:t>a result </a:t>
            </a:r>
            <a:r>
              <a:rPr lang="en-US" dirty="0"/>
              <a:t>of diabetes.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very </a:t>
            </a:r>
            <a:r>
              <a:rPr lang="en-US" dirty="0"/>
              <a:t>20 seconds, </a:t>
            </a:r>
            <a:r>
              <a:rPr lang="en-US" dirty="0" smtClean="0"/>
              <a:t>an amputation </a:t>
            </a:r>
            <a:r>
              <a:rPr lang="en-US" dirty="0"/>
              <a:t>occurs in the </a:t>
            </a:r>
            <a:r>
              <a:rPr lang="en-US" dirty="0" smtClean="0"/>
              <a:t>world.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479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factors </a:t>
            </a:r>
            <a:r>
              <a:rPr lang="en-US" dirty="0" smtClean="0"/>
              <a:t>for the development of Diabetic Foot Infections :</a:t>
            </a:r>
          </a:p>
          <a:p>
            <a:r>
              <a:rPr lang="en-US" dirty="0"/>
              <a:t>N</a:t>
            </a:r>
            <a:r>
              <a:rPr lang="en-US" dirty="0" smtClean="0"/>
              <a:t>europathy</a:t>
            </a:r>
          </a:p>
          <a:p>
            <a:r>
              <a:rPr lang="en-US" dirty="0" err="1" smtClean="0"/>
              <a:t>Vasculopathy</a:t>
            </a:r>
            <a:endParaRPr lang="en-US" dirty="0" smtClean="0"/>
          </a:p>
          <a:p>
            <a:r>
              <a:rPr lang="en-US" dirty="0" err="1"/>
              <a:t>I</a:t>
            </a:r>
            <a:r>
              <a:rPr lang="en-US" dirty="0" err="1" smtClean="0"/>
              <a:t>mmunopathy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Diabetic Foot </a:t>
            </a:r>
            <a:r>
              <a:rPr lang="en-US" dirty="0" err="1" smtClean="0"/>
              <a:t>Osteomilitis</a:t>
            </a:r>
            <a:r>
              <a:rPr lang="en-US" dirty="0" smtClean="0"/>
              <a:t> </a:t>
            </a:r>
            <a:r>
              <a:rPr lang="en-US" dirty="0"/>
              <a:t>may be present in up to 20% of mild to </a:t>
            </a:r>
            <a:r>
              <a:rPr lang="en-US" dirty="0" smtClean="0"/>
              <a:t>moderate infections </a:t>
            </a:r>
            <a:r>
              <a:rPr lang="en-US" dirty="0"/>
              <a:t>and in 50% to 60% of severely </a:t>
            </a:r>
            <a:r>
              <a:rPr lang="en-US" dirty="0" smtClean="0"/>
              <a:t>infected wounds.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90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Wagner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Grade 0 – No ulcer </a:t>
            </a:r>
            <a:r>
              <a:rPr lang="en-US" dirty="0" smtClean="0"/>
              <a:t> </a:t>
            </a:r>
            <a:r>
              <a:rPr lang="en-US" dirty="0"/>
              <a:t>in a </a:t>
            </a:r>
            <a:r>
              <a:rPr lang="en-US" dirty="0" smtClean="0"/>
              <a:t>high risk</a:t>
            </a:r>
            <a:r>
              <a:rPr lang="en-US" dirty="0"/>
              <a:t> </a:t>
            </a:r>
            <a:r>
              <a:rPr lang="en-US" dirty="0" smtClean="0"/>
              <a:t>foot</a:t>
            </a:r>
            <a:endParaRPr lang="en-US" dirty="0"/>
          </a:p>
          <a:p>
            <a:r>
              <a:rPr lang="en-US" dirty="0" smtClean="0"/>
              <a:t>Grade </a:t>
            </a:r>
            <a:r>
              <a:rPr lang="en-US" dirty="0"/>
              <a:t>1 – Superficial ulcer involving the full skin thickness but not underlying tissues </a:t>
            </a:r>
          </a:p>
          <a:p>
            <a:r>
              <a:rPr lang="en-US" dirty="0"/>
              <a:t>Grade 2 – Deep ulcer, penetrating down to ligaments and muscle, but no bone involvement or </a:t>
            </a:r>
            <a:r>
              <a:rPr lang="en-US" dirty="0" smtClean="0"/>
              <a:t>abscess formation </a:t>
            </a:r>
            <a:endParaRPr lang="en-US" dirty="0"/>
          </a:p>
          <a:p>
            <a:r>
              <a:rPr lang="en-US" dirty="0" smtClean="0"/>
              <a:t> Grade 3 – Deep ulcer with cellulitis or abscess formation, often with osteomyelitis </a:t>
            </a:r>
          </a:p>
          <a:p>
            <a:r>
              <a:rPr lang="en-US" dirty="0" smtClean="0"/>
              <a:t>Grade 4 – Localized gangrene </a:t>
            </a:r>
          </a:p>
          <a:p>
            <a:r>
              <a:rPr lang="en-US" dirty="0" smtClean="0"/>
              <a:t>Grade </a:t>
            </a:r>
            <a:r>
              <a:rPr lang="en-US" dirty="0"/>
              <a:t>5 – Extensive gangrene involving the whole foot</a:t>
            </a:r>
          </a:p>
        </p:txBody>
      </p:sp>
    </p:spTree>
    <p:extLst>
      <p:ext uri="{BB962C8B-B14F-4D97-AF65-F5344CB8AC3E}">
        <p14:creationId xmlns="" xmlns:p14="http://schemas.microsoft.com/office/powerpoint/2010/main" val="51966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University of Texas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Grade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Grade 0: </a:t>
            </a:r>
            <a:r>
              <a:rPr lang="en-US" dirty="0" smtClean="0"/>
              <a:t>Pre or</a:t>
            </a:r>
            <a:r>
              <a:rPr lang="en-US" dirty="0"/>
              <a:t> </a:t>
            </a:r>
            <a:r>
              <a:rPr lang="en-US" dirty="0" smtClean="0"/>
              <a:t>post ulcerative </a:t>
            </a:r>
            <a:r>
              <a:rPr lang="en-US" dirty="0"/>
              <a:t>(Stage </a:t>
            </a:r>
            <a:r>
              <a:rPr lang="en-US" dirty="0" smtClean="0"/>
              <a:t> A-D)</a:t>
            </a:r>
            <a:endParaRPr lang="en-US" dirty="0"/>
          </a:p>
          <a:p>
            <a:r>
              <a:rPr lang="en-US" dirty="0" smtClean="0"/>
              <a:t>Grade </a:t>
            </a:r>
            <a:r>
              <a:rPr lang="en-US" dirty="0"/>
              <a:t>1: </a:t>
            </a:r>
            <a:r>
              <a:rPr lang="en-US" dirty="0" smtClean="0"/>
              <a:t>Full thickness</a:t>
            </a:r>
            <a:r>
              <a:rPr lang="en-US" dirty="0"/>
              <a:t> </a:t>
            </a:r>
            <a:r>
              <a:rPr lang="en-US" dirty="0" smtClean="0"/>
              <a:t>ulcer </a:t>
            </a:r>
            <a:r>
              <a:rPr lang="en-US" dirty="0"/>
              <a:t>not involving tendon, capsule, or bone (Stage </a:t>
            </a:r>
            <a:r>
              <a:rPr lang="en-US" dirty="0" smtClean="0"/>
              <a:t>A-D</a:t>
            </a:r>
            <a:r>
              <a:rPr lang="en-US" dirty="0"/>
              <a:t>)</a:t>
            </a:r>
          </a:p>
          <a:p>
            <a:r>
              <a:rPr lang="en-US" dirty="0" smtClean="0"/>
              <a:t>Grade </a:t>
            </a:r>
            <a:r>
              <a:rPr lang="en-US" dirty="0"/>
              <a:t>2: Tendon or capsular involvement without bone palpable (Stage </a:t>
            </a:r>
            <a:r>
              <a:rPr lang="en-US" dirty="0" smtClean="0"/>
              <a:t>A-D</a:t>
            </a:r>
            <a:r>
              <a:rPr lang="en-US" dirty="0"/>
              <a:t>)</a:t>
            </a:r>
          </a:p>
          <a:p>
            <a:r>
              <a:rPr lang="en-US" dirty="0" smtClean="0"/>
              <a:t>Grade </a:t>
            </a:r>
            <a:r>
              <a:rPr lang="en-US" dirty="0"/>
              <a:t>3: Probes to bone (Stage </a:t>
            </a:r>
            <a:r>
              <a:rPr lang="en-US" dirty="0" smtClean="0"/>
              <a:t>A-D)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Stage: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dirty="0"/>
              <a:t>: </a:t>
            </a:r>
            <a:r>
              <a:rPr lang="en-US" dirty="0" smtClean="0"/>
              <a:t>Non infected</a:t>
            </a:r>
            <a:endParaRPr lang="en-US" dirty="0"/>
          </a:p>
          <a:p>
            <a:r>
              <a:rPr lang="en-US" dirty="0" smtClean="0"/>
              <a:t>B</a:t>
            </a:r>
            <a:r>
              <a:rPr lang="en-US" dirty="0"/>
              <a:t>: </a:t>
            </a:r>
            <a:r>
              <a:rPr lang="en-US" dirty="0" smtClean="0"/>
              <a:t>Infected</a:t>
            </a:r>
          </a:p>
          <a:p>
            <a:r>
              <a:rPr lang="en-US" dirty="0"/>
              <a:t>C: Ischemic</a:t>
            </a:r>
          </a:p>
          <a:p>
            <a:r>
              <a:rPr lang="en-US" dirty="0" smtClean="0"/>
              <a:t>D</a:t>
            </a:r>
            <a:r>
              <a:rPr lang="en-US" dirty="0"/>
              <a:t>: Infected and ischemic</a:t>
            </a:r>
          </a:p>
        </p:txBody>
      </p:sp>
    </p:spTree>
    <p:extLst>
      <p:ext uri="{BB962C8B-B14F-4D97-AF65-F5344CB8AC3E}">
        <p14:creationId xmlns="" xmlns:p14="http://schemas.microsoft.com/office/powerpoint/2010/main" val="87356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1.</a:t>
            </a:r>
            <a:r>
              <a:rPr lang="en-US" dirty="0"/>
              <a:t> In patients with a DFI with </a:t>
            </a:r>
            <a:r>
              <a:rPr lang="en-US" dirty="0" smtClean="0"/>
              <a:t>an open </a:t>
            </a:r>
            <a:r>
              <a:rPr lang="en-US" dirty="0"/>
              <a:t>wound, we suggest doing a probe to bone (</a:t>
            </a:r>
            <a:r>
              <a:rPr lang="en-US" dirty="0" smtClean="0"/>
              <a:t>PTB) test </a:t>
            </a:r>
            <a:r>
              <a:rPr lang="en-US" dirty="0"/>
              <a:t>to aid in diagnosis </a:t>
            </a:r>
            <a:r>
              <a:rPr lang="en-US" dirty="0">
                <a:solidFill>
                  <a:schemeClr val="tx2"/>
                </a:solidFill>
              </a:rPr>
              <a:t>(Grade 2C</a:t>
            </a:r>
            <a:r>
              <a:rPr lang="en-US" dirty="0" smtClean="0">
                <a:solidFill>
                  <a:schemeClr val="tx2"/>
                </a:solidFill>
              </a:rPr>
              <a:t>). </a:t>
            </a:r>
            <a:r>
              <a:rPr lang="en-US" dirty="0" smtClean="0">
                <a:solidFill>
                  <a:srgbClr val="00B050"/>
                </a:solidFill>
              </a:rPr>
              <a:t>(sensitivity </a:t>
            </a:r>
            <a:r>
              <a:rPr lang="en-US" dirty="0">
                <a:solidFill>
                  <a:srgbClr val="00B050"/>
                </a:solidFill>
              </a:rPr>
              <a:t>60%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and </a:t>
            </a:r>
            <a:r>
              <a:rPr lang="en-US" dirty="0" smtClean="0">
                <a:solidFill>
                  <a:srgbClr val="00B050"/>
                </a:solidFill>
              </a:rPr>
              <a:t>specificity </a:t>
            </a:r>
            <a:r>
              <a:rPr lang="en-US" dirty="0">
                <a:solidFill>
                  <a:srgbClr val="00B050"/>
                </a:solidFill>
              </a:rPr>
              <a:t>91%,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positive predictive value </a:t>
            </a:r>
            <a:r>
              <a:rPr lang="en-US" dirty="0" smtClean="0">
                <a:solidFill>
                  <a:srgbClr val="00B050"/>
                </a:solidFill>
              </a:rPr>
              <a:t>89%.)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Recommendation </a:t>
            </a:r>
            <a:r>
              <a:rPr lang="en-US" dirty="0">
                <a:solidFill>
                  <a:schemeClr val="tx2"/>
                </a:solidFill>
              </a:rPr>
              <a:t>2.</a:t>
            </a:r>
            <a:r>
              <a:rPr lang="en-US" dirty="0"/>
              <a:t> In all patients presenting with </a:t>
            </a:r>
            <a:r>
              <a:rPr lang="en-US" dirty="0" smtClean="0"/>
              <a:t>a new </a:t>
            </a:r>
            <a:r>
              <a:rPr lang="en-US" dirty="0"/>
              <a:t>DFI, we suggest that serial plain radiographs of </a:t>
            </a:r>
            <a:r>
              <a:rPr lang="en-US" dirty="0" smtClean="0"/>
              <a:t>the affected </a:t>
            </a:r>
            <a:r>
              <a:rPr lang="en-US" dirty="0"/>
              <a:t>foot be obtained to look for bone </a:t>
            </a:r>
            <a:r>
              <a:rPr lang="en-US" dirty="0" smtClean="0"/>
              <a:t>abnormalities (deformity</a:t>
            </a:r>
            <a:r>
              <a:rPr lang="en-US" dirty="0"/>
              <a:t>, destruction) as well as soft tissue gas and </a:t>
            </a:r>
            <a:r>
              <a:rPr lang="en-US" dirty="0" smtClean="0"/>
              <a:t>radiopaque foreign </a:t>
            </a:r>
            <a:r>
              <a:rPr lang="en-US" dirty="0"/>
              <a:t>bodies </a:t>
            </a:r>
            <a:r>
              <a:rPr lang="en-US" dirty="0">
                <a:solidFill>
                  <a:schemeClr val="tx2"/>
                </a:solidFill>
              </a:rPr>
              <a:t>(Grade 2C</a:t>
            </a:r>
            <a:r>
              <a:rPr lang="en-US" dirty="0" smtClean="0">
                <a:solidFill>
                  <a:schemeClr val="tx2"/>
                </a:solidFill>
              </a:rPr>
              <a:t>). </a:t>
            </a:r>
            <a:r>
              <a:rPr lang="en-US" dirty="0" smtClean="0">
                <a:solidFill>
                  <a:srgbClr val="00B050"/>
                </a:solidFill>
              </a:rPr>
              <a:t>(sensitivity </a:t>
            </a:r>
            <a:r>
              <a:rPr lang="en-US" dirty="0">
                <a:solidFill>
                  <a:srgbClr val="00B050"/>
                </a:solidFill>
              </a:rPr>
              <a:t>54%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and </a:t>
            </a:r>
            <a:r>
              <a:rPr lang="en-US" dirty="0" smtClean="0">
                <a:solidFill>
                  <a:srgbClr val="00B050"/>
                </a:solidFill>
              </a:rPr>
              <a:t>specificity </a:t>
            </a:r>
            <a:r>
              <a:rPr lang="en-US" dirty="0">
                <a:solidFill>
                  <a:srgbClr val="00B050"/>
                </a:solidFill>
              </a:rPr>
              <a:t>68</a:t>
            </a:r>
            <a:r>
              <a:rPr lang="en-US" dirty="0" smtClean="0">
                <a:solidFill>
                  <a:srgbClr val="00B050"/>
                </a:solidFill>
              </a:rPr>
              <a:t>%)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4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3.</a:t>
            </a:r>
            <a:r>
              <a:rPr lang="en-US" dirty="0"/>
              <a:t> For those patients who </a:t>
            </a:r>
            <a:r>
              <a:rPr lang="en-US" dirty="0" smtClean="0"/>
              <a:t>require additional </a:t>
            </a: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 smtClean="0"/>
              <a:t>, more </a:t>
            </a:r>
            <a:r>
              <a:rPr lang="en-US" dirty="0"/>
              <a:t>sensitive or specific) imaging, </a:t>
            </a:r>
            <a:r>
              <a:rPr lang="en-US" dirty="0" smtClean="0"/>
              <a:t>particularly when </a:t>
            </a:r>
            <a:r>
              <a:rPr lang="en-US" dirty="0"/>
              <a:t>soft tissue abscess is suspected or the diagnosis </a:t>
            </a:r>
            <a:r>
              <a:rPr lang="en-US" dirty="0" smtClean="0"/>
              <a:t>of osteomyelitis </a:t>
            </a:r>
            <a:r>
              <a:rPr lang="en-US" dirty="0"/>
              <a:t>remains uncertain, we recommend using </a:t>
            </a:r>
            <a:r>
              <a:rPr lang="en-US" dirty="0" smtClean="0"/>
              <a:t>MRI as </a:t>
            </a:r>
            <a:r>
              <a:rPr lang="en-US" dirty="0"/>
              <a:t>the study of choice. MRI is a valuable tool for </a:t>
            </a:r>
            <a:r>
              <a:rPr lang="en-US" dirty="0" smtClean="0"/>
              <a:t>diagnosis of </a:t>
            </a:r>
            <a:r>
              <a:rPr lang="en-US" dirty="0"/>
              <a:t>osteomyelitis if the plain film is not useful </a:t>
            </a:r>
            <a:r>
              <a:rPr lang="en-US" dirty="0">
                <a:solidFill>
                  <a:schemeClr val="tx2"/>
                </a:solidFill>
              </a:rPr>
              <a:t>(Grade 1B</a:t>
            </a:r>
            <a:r>
              <a:rPr lang="en-US" dirty="0" smtClean="0">
                <a:solidFill>
                  <a:schemeClr val="tx2"/>
                </a:solidFill>
              </a:rPr>
              <a:t>). </a:t>
            </a:r>
            <a:r>
              <a:rPr lang="en-US" dirty="0" smtClean="0">
                <a:solidFill>
                  <a:srgbClr val="00B050"/>
                </a:solidFill>
              </a:rPr>
              <a:t>(sensitivity </a:t>
            </a:r>
            <a:r>
              <a:rPr lang="en-US" dirty="0">
                <a:solidFill>
                  <a:srgbClr val="00B050"/>
                </a:solidFill>
              </a:rPr>
              <a:t>90%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and </a:t>
            </a:r>
            <a:r>
              <a:rPr lang="en-US" dirty="0" smtClean="0">
                <a:solidFill>
                  <a:srgbClr val="00B050"/>
                </a:solidFill>
              </a:rPr>
              <a:t>specificity 79%)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4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4.</a:t>
            </a:r>
            <a:r>
              <a:rPr lang="en-US" dirty="0"/>
              <a:t> In patients with suspected </a:t>
            </a:r>
            <a:r>
              <a:rPr lang="en-US" dirty="0" smtClean="0"/>
              <a:t>DFO for </a:t>
            </a:r>
            <a:r>
              <a:rPr lang="en-US" dirty="0"/>
              <a:t>whom MRI is contraindicated or unavailable, we </a:t>
            </a:r>
            <a:r>
              <a:rPr lang="en-US" dirty="0" smtClean="0"/>
              <a:t>suggest a </a:t>
            </a:r>
            <a:r>
              <a:rPr lang="en-US" dirty="0"/>
              <a:t>leukocyte or </a:t>
            </a:r>
            <a:r>
              <a:rPr lang="en-US" dirty="0" err="1"/>
              <a:t>antigranulocyte</a:t>
            </a:r>
            <a:r>
              <a:rPr lang="en-US" dirty="0"/>
              <a:t> scan, preferably </a:t>
            </a:r>
            <a:r>
              <a:rPr lang="en-US" dirty="0" smtClean="0"/>
              <a:t>combined with </a:t>
            </a:r>
            <a:r>
              <a:rPr lang="en-US" dirty="0"/>
              <a:t>a bone scan as the best alternative </a:t>
            </a:r>
            <a:r>
              <a:rPr lang="en-US" dirty="0">
                <a:solidFill>
                  <a:schemeClr val="tx2"/>
                </a:solidFill>
              </a:rPr>
              <a:t>(Grade 2B</a:t>
            </a:r>
            <a:r>
              <a:rPr lang="en-US" dirty="0" smtClean="0">
                <a:solidFill>
                  <a:schemeClr val="tx2"/>
                </a:solidFill>
              </a:rPr>
              <a:t>). </a:t>
            </a:r>
            <a:r>
              <a:rPr lang="en-US" dirty="0" smtClean="0">
                <a:solidFill>
                  <a:srgbClr val="00B050"/>
                </a:solidFill>
              </a:rPr>
              <a:t>(sensitivity </a:t>
            </a:r>
            <a:r>
              <a:rPr lang="en-US" dirty="0">
                <a:solidFill>
                  <a:srgbClr val="00B050"/>
                </a:solidFill>
              </a:rPr>
              <a:t>81%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and </a:t>
            </a:r>
            <a:r>
              <a:rPr lang="en-US" dirty="0" smtClean="0">
                <a:solidFill>
                  <a:srgbClr val="00B050"/>
                </a:solidFill>
              </a:rPr>
              <a:t>specificity </a:t>
            </a:r>
            <a:r>
              <a:rPr lang="en-US" dirty="0">
                <a:solidFill>
                  <a:srgbClr val="00B050"/>
                </a:solidFill>
              </a:rPr>
              <a:t>28</a:t>
            </a:r>
            <a:r>
              <a:rPr lang="en-US" dirty="0" smtClean="0">
                <a:solidFill>
                  <a:srgbClr val="00B050"/>
                </a:solidFill>
              </a:rPr>
              <a:t>%)</a:t>
            </a:r>
          </a:p>
          <a:p>
            <a:r>
              <a:rPr lang="en-US" dirty="0">
                <a:solidFill>
                  <a:schemeClr val="tx2"/>
                </a:solidFill>
              </a:rPr>
              <a:t>Recommendation 5. </a:t>
            </a:r>
            <a:r>
              <a:rPr lang="en-US" dirty="0"/>
              <a:t>In patients at high risk for </a:t>
            </a:r>
            <a:r>
              <a:rPr lang="en-US" dirty="0" smtClean="0"/>
              <a:t>DFO, we </a:t>
            </a:r>
            <a:r>
              <a:rPr lang="en-US" dirty="0"/>
              <a:t>recommend that the diagnosis is most definitively </a:t>
            </a:r>
            <a:r>
              <a:rPr lang="en-US" dirty="0" smtClean="0"/>
              <a:t>established by </a:t>
            </a:r>
            <a:r>
              <a:rPr lang="en-US" dirty="0"/>
              <a:t>the combined findings on bone culture and </a:t>
            </a:r>
            <a:r>
              <a:rPr lang="en-US" dirty="0" smtClean="0"/>
              <a:t>histology (Grade </a:t>
            </a:r>
            <a:r>
              <a:rPr lang="en-US" dirty="0"/>
              <a:t>1C). When bone is </a:t>
            </a:r>
            <a:r>
              <a:rPr lang="en-US" dirty="0" err="1"/>
              <a:t>débrided</a:t>
            </a:r>
            <a:r>
              <a:rPr lang="en-US" dirty="0"/>
              <a:t> to </a:t>
            </a:r>
            <a:r>
              <a:rPr lang="en-US" dirty="0" smtClean="0"/>
              <a:t>treat osteomyelitis</a:t>
            </a:r>
            <a:r>
              <a:rPr lang="en-US" dirty="0"/>
              <a:t>, we recommend sending a sample for </a:t>
            </a:r>
            <a:r>
              <a:rPr lang="en-US" dirty="0" smtClean="0"/>
              <a:t>culture and </a:t>
            </a:r>
            <a:r>
              <a:rPr lang="en-US" dirty="0"/>
              <a:t>histology </a:t>
            </a:r>
            <a:r>
              <a:rPr lang="en-US" dirty="0">
                <a:solidFill>
                  <a:schemeClr val="tx2"/>
                </a:solidFill>
              </a:rPr>
              <a:t>(Grade 1C).</a:t>
            </a:r>
          </a:p>
        </p:txBody>
      </p:sp>
    </p:spTree>
    <p:extLst>
      <p:ext uri="{BB962C8B-B14F-4D97-AF65-F5344CB8AC3E}">
        <p14:creationId xmlns="" xmlns:p14="http://schemas.microsoft.com/office/powerpoint/2010/main" val="2867605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6.</a:t>
            </a:r>
            <a:r>
              <a:rPr lang="en-US" dirty="0"/>
              <a:t> For patients not </a:t>
            </a:r>
            <a:r>
              <a:rPr lang="en-US" dirty="0" smtClean="0"/>
              <a:t>undergoing bone </a:t>
            </a:r>
            <a:r>
              <a:rPr lang="en-US" dirty="0" err="1"/>
              <a:t>débridement</a:t>
            </a:r>
            <a:r>
              <a:rPr lang="en-US" dirty="0"/>
              <a:t>, we suggest that clinicians </a:t>
            </a:r>
            <a:r>
              <a:rPr lang="en-US" dirty="0" smtClean="0"/>
              <a:t>consider obtaining </a:t>
            </a:r>
            <a:r>
              <a:rPr lang="en-US" dirty="0"/>
              <a:t>a diagnostic bone biopsy when faced with </a:t>
            </a:r>
            <a:r>
              <a:rPr lang="en-US" dirty="0" smtClean="0"/>
              <a:t>diagnostic uncertainty</a:t>
            </a:r>
            <a:r>
              <a:rPr lang="en-US" dirty="0"/>
              <a:t>, inadequate culture information, or </a:t>
            </a:r>
            <a:r>
              <a:rPr lang="en-US" dirty="0" smtClean="0"/>
              <a:t>failure of </a:t>
            </a:r>
            <a:r>
              <a:rPr lang="en-US" dirty="0"/>
              <a:t>response to empirical treatment </a:t>
            </a:r>
            <a:r>
              <a:rPr lang="en-US" dirty="0">
                <a:solidFill>
                  <a:schemeClr val="tx2"/>
                </a:solidFill>
              </a:rPr>
              <a:t>(Grade 2C).</a:t>
            </a:r>
          </a:p>
        </p:txBody>
      </p:sp>
    </p:spTree>
    <p:extLst>
      <p:ext uri="{BB962C8B-B14F-4D97-AF65-F5344CB8AC3E}">
        <p14:creationId xmlns="" xmlns:p14="http://schemas.microsoft.com/office/powerpoint/2010/main" val="2250872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Prevention of diabetic foot </a:t>
            </a:r>
            <a:r>
              <a:rPr lang="en-US" dirty="0" smtClean="0"/>
              <a:t>ulceration</a:t>
            </a:r>
          </a:p>
          <a:p>
            <a:endParaRPr lang="en-US" dirty="0" smtClean="0"/>
          </a:p>
          <a:p>
            <a:r>
              <a:rPr lang="en-US" dirty="0" smtClean="0"/>
              <a:t>Off-loading DFUs</a:t>
            </a:r>
          </a:p>
          <a:p>
            <a:endParaRPr lang="en-US" dirty="0" smtClean="0"/>
          </a:p>
          <a:p>
            <a:r>
              <a:rPr lang="en-US" dirty="0" smtClean="0"/>
              <a:t>Diagnosis </a:t>
            </a:r>
            <a:r>
              <a:rPr lang="en-US" dirty="0"/>
              <a:t>of diabetic foot osteomyelitis (DFO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Wound </a:t>
            </a:r>
            <a:r>
              <a:rPr lang="en-US" dirty="0">
                <a:solidFill>
                  <a:srgbClr val="FF0000"/>
                </a:solidFill>
              </a:rPr>
              <a:t>care for </a:t>
            </a:r>
            <a:r>
              <a:rPr lang="en-US" dirty="0" smtClean="0">
                <a:solidFill>
                  <a:srgbClr val="FF0000"/>
                </a:solidFill>
              </a:rPr>
              <a:t>DFUs</a:t>
            </a:r>
          </a:p>
          <a:p>
            <a:endParaRPr lang="en-US" dirty="0" smtClean="0"/>
          </a:p>
          <a:p>
            <a:r>
              <a:rPr lang="en-US" dirty="0" smtClean="0"/>
              <a:t>Peripheral </a:t>
            </a:r>
            <a:r>
              <a:rPr lang="en-US" dirty="0"/>
              <a:t>arterial disease (PAD) and the DFU</a:t>
            </a:r>
          </a:p>
        </p:txBody>
      </p:sp>
    </p:spTree>
    <p:extLst>
      <p:ext uri="{BB962C8B-B14F-4D97-AF65-F5344CB8AC3E}">
        <p14:creationId xmlns="" xmlns:p14="http://schemas.microsoft.com/office/powerpoint/2010/main" val="237233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1.</a:t>
            </a:r>
            <a:r>
              <a:rPr lang="en-US" dirty="0"/>
              <a:t> We recommend </a:t>
            </a:r>
            <a:r>
              <a:rPr lang="en-US" dirty="0" smtClean="0"/>
              <a:t>frequent evaluation </a:t>
            </a:r>
            <a:r>
              <a:rPr lang="en-US" dirty="0"/>
              <a:t>at 1- to 4-week intervals with </a:t>
            </a:r>
            <a:r>
              <a:rPr lang="en-US" dirty="0" smtClean="0"/>
              <a:t>measurements of </a:t>
            </a:r>
            <a:r>
              <a:rPr lang="en-US" dirty="0"/>
              <a:t>diabetic foot wounds to monitor reduction of </a:t>
            </a:r>
            <a:r>
              <a:rPr lang="en-US" dirty="0" smtClean="0"/>
              <a:t>wound size </a:t>
            </a:r>
            <a:r>
              <a:rPr lang="en-US" dirty="0"/>
              <a:t>and healing progress </a:t>
            </a:r>
            <a:r>
              <a:rPr lang="en-US" dirty="0">
                <a:solidFill>
                  <a:schemeClr val="tx2"/>
                </a:solidFill>
              </a:rPr>
              <a:t>(Grade 1C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</a:p>
          <a:p>
            <a:endParaRPr lang="en-US" dirty="0" smtClean="0"/>
          </a:p>
          <a:p>
            <a:r>
              <a:rPr lang="en-US" dirty="0" smtClean="0"/>
              <a:t>Wound area reduction </a:t>
            </a:r>
            <a:r>
              <a:rPr lang="en-US" dirty="0"/>
              <a:t>of 10% to 15% per week or </a:t>
            </a:r>
            <a:r>
              <a:rPr lang="en-US" dirty="0" smtClean="0"/>
              <a:t>&gt;= 50</a:t>
            </a:r>
            <a:r>
              <a:rPr lang="en-US" dirty="0"/>
              <a:t>% area </a:t>
            </a:r>
            <a:r>
              <a:rPr lang="en-US" dirty="0" smtClean="0"/>
              <a:t>reduction in </a:t>
            </a:r>
            <a:r>
              <a:rPr lang="en-US" dirty="0"/>
              <a:t>4 weeks results in increased likelihood of healing </a:t>
            </a:r>
            <a:r>
              <a:rPr lang="en-US" dirty="0" smtClean="0"/>
              <a:t>with decreased </a:t>
            </a:r>
            <a:r>
              <a:rPr lang="en-US" dirty="0"/>
              <a:t>complications of infection and amputation.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67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1.1 </a:t>
            </a:r>
            <a:r>
              <a:rPr lang="en-US" dirty="0"/>
              <a:t>: We recommend evaluation for infection on initial presentation of all diabetic foot wounds, with initial sharp </a:t>
            </a:r>
            <a:r>
              <a:rPr lang="en-US" dirty="0" err="1"/>
              <a:t>débridement</a:t>
            </a:r>
            <a:r>
              <a:rPr lang="en-US" dirty="0"/>
              <a:t> of all infected diabetic ulcers, and urgent surgical intervention for foot infections involving abscess, gas, or necrotizing fasciitis </a:t>
            </a:r>
            <a:r>
              <a:rPr lang="en-US" dirty="0">
                <a:solidFill>
                  <a:schemeClr val="tx2"/>
                </a:solidFill>
              </a:rPr>
              <a:t>(Grade 1B).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Recommendation </a:t>
            </a:r>
            <a:r>
              <a:rPr lang="en-US" dirty="0">
                <a:solidFill>
                  <a:schemeClr val="tx2"/>
                </a:solidFill>
              </a:rPr>
              <a:t>1.2 </a:t>
            </a:r>
            <a:r>
              <a:rPr lang="en-US" dirty="0"/>
              <a:t>: We suggest that treatment of DFIs should follow the most current guidelines published by the IDSA </a:t>
            </a:r>
            <a:r>
              <a:rPr lang="en-US" dirty="0">
                <a:solidFill>
                  <a:schemeClr val="tx2"/>
                </a:solidFill>
              </a:rPr>
              <a:t>(Ungraded).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613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Risk factors for </a:t>
            </a:r>
            <a:r>
              <a:rPr lang="en-US" dirty="0" smtClean="0"/>
              <a:t>ulceration :</a:t>
            </a:r>
            <a:endParaRPr lang="en-US" dirty="0"/>
          </a:p>
          <a:p>
            <a:r>
              <a:rPr lang="en-US" dirty="0" smtClean="0"/>
              <a:t>Neuropathy</a:t>
            </a:r>
          </a:p>
          <a:p>
            <a:r>
              <a:rPr lang="en-US" dirty="0" smtClean="0"/>
              <a:t>PAD </a:t>
            </a:r>
          </a:p>
          <a:p>
            <a:r>
              <a:rPr lang="en-US" dirty="0"/>
              <a:t>F</a:t>
            </a:r>
            <a:r>
              <a:rPr lang="en-US" dirty="0" smtClean="0"/>
              <a:t>oot deformity</a:t>
            </a:r>
          </a:p>
          <a:p>
            <a:r>
              <a:rPr lang="en-US" dirty="0" smtClean="0"/>
              <a:t>Limited ankle </a:t>
            </a:r>
            <a:r>
              <a:rPr lang="en-US" dirty="0"/>
              <a:t>range of </a:t>
            </a:r>
            <a:r>
              <a:rPr lang="en-US" dirty="0" smtClean="0"/>
              <a:t>motion </a:t>
            </a:r>
          </a:p>
          <a:p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plantar foot </a:t>
            </a:r>
            <a:r>
              <a:rPr lang="en-US" dirty="0" smtClean="0"/>
              <a:t>pressures</a:t>
            </a:r>
          </a:p>
          <a:p>
            <a:r>
              <a:rPr lang="en-US" dirty="0" smtClean="0"/>
              <a:t>Minor trauma</a:t>
            </a:r>
          </a:p>
          <a:p>
            <a:r>
              <a:rPr lang="en-US" dirty="0"/>
              <a:t>P</a:t>
            </a:r>
            <a:r>
              <a:rPr lang="en-US" dirty="0" smtClean="0"/>
              <a:t>revious </a:t>
            </a:r>
            <a:r>
              <a:rPr lang="en-US" dirty="0"/>
              <a:t>ulceration or </a:t>
            </a:r>
            <a:r>
              <a:rPr lang="en-US" dirty="0" smtClean="0"/>
              <a:t>amputation</a:t>
            </a:r>
          </a:p>
          <a:p>
            <a:r>
              <a:rPr lang="en-US" dirty="0" smtClean="0"/>
              <a:t> Visual impairment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At least one-quarter </a:t>
            </a:r>
            <a:r>
              <a:rPr lang="en-US" dirty="0"/>
              <a:t>of these ulcers will not heal, and up </a:t>
            </a:r>
            <a:r>
              <a:rPr lang="en-US" dirty="0" smtClean="0"/>
              <a:t>to 28</a:t>
            </a:r>
            <a:r>
              <a:rPr lang="en-US" dirty="0"/>
              <a:t>% may result in some form of amputation.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50117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0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2.</a:t>
            </a:r>
            <a:r>
              <a:rPr lang="en-US" dirty="0"/>
              <a:t> We </a:t>
            </a:r>
            <a:r>
              <a:rPr lang="en-US" dirty="0" smtClean="0"/>
              <a:t>recommend use </a:t>
            </a:r>
            <a:r>
              <a:rPr lang="en-US" dirty="0"/>
              <a:t>of dressing products that maintain a </a:t>
            </a:r>
            <a:r>
              <a:rPr lang="en-US" dirty="0" smtClean="0"/>
              <a:t>moist wound </a:t>
            </a:r>
            <a:r>
              <a:rPr lang="en-US" dirty="0"/>
              <a:t>bed, control exudate, and avoid maceration of </a:t>
            </a:r>
            <a:r>
              <a:rPr lang="en-US" dirty="0" smtClean="0"/>
              <a:t>surrounding intact </a:t>
            </a:r>
            <a:r>
              <a:rPr lang="en-US" dirty="0"/>
              <a:t>skin for diabetic foot wounds </a:t>
            </a:r>
            <a:r>
              <a:rPr lang="en-US" dirty="0">
                <a:solidFill>
                  <a:schemeClr val="tx2"/>
                </a:solidFill>
              </a:rPr>
              <a:t>(Grade 1B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</a:p>
          <a:p>
            <a:endParaRPr lang="en-US" dirty="0" smtClean="0"/>
          </a:p>
          <a:p>
            <a:r>
              <a:rPr lang="en-US" dirty="0" smtClean="0"/>
              <a:t>Optimal wound </a:t>
            </a:r>
            <a:r>
              <a:rPr lang="en-US" dirty="0"/>
              <a:t>care provides moist coverage, absorption of </a:t>
            </a:r>
            <a:r>
              <a:rPr lang="en-US" dirty="0" smtClean="0"/>
              <a:t>exudate, autolytic </a:t>
            </a:r>
            <a:r>
              <a:rPr lang="en-US" dirty="0" err="1"/>
              <a:t>débridement</a:t>
            </a:r>
            <a:r>
              <a:rPr lang="en-US" dirty="0"/>
              <a:t>, prevention of infection, and </a:t>
            </a:r>
            <a:r>
              <a:rPr lang="en-US" dirty="0" smtClean="0"/>
              <a:t>promotion of </a:t>
            </a:r>
            <a:r>
              <a:rPr lang="en-US" dirty="0"/>
              <a:t>granulation. </a:t>
            </a:r>
            <a:r>
              <a:rPr lang="en-US" dirty="0" smtClean="0"/>
              <a:t>Non adherent </a:t>
            </a:r>
            <a:r>
              <a:rPr lang="en-US" dirty="0"/>
              <a:t>dressings that </a:t>
            </a:r>
            <a:r>
              <a:rPr lang="en-US" dirty="0" smtClean="0"/>
              <a:t>protect the </a:t>
            </a:r>
            <a:r>
              <a:rPr lang="en-US" dirty="0"/>
              <a:t>wound bed are standard treatment for most wounds.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7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048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02436" cy="330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26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Hydrocolloid dressings for healing diabetic foot ulcers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873" y="1752600"/>
            <a:ext cx="8686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1"/>
            <a:ext cx="8610600" cy="138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12338"/>
            <a:ext cx="5936673" cy="34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67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Key Massage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/>
              <a:t>Currently there is no research evidence to suggest that any type of hydrocolloid wound dressing is more effective in healing </a:t>
            </a:r>
            <a:r>
              <a:rPr lang="en-US" dirty="0" smtClean="0"/>
              <a:t>diabetic foot </a:t>
            </a:r>
            <a:r>
              <a:rPr lang="en-US" dirty="0"/>
              <a:t>ulcers than other types of dressing or a topical cream containing plant extracts. Decision makers may wish to consider aspects </a:t>
            </a:r>
            <a:r>
              <a:rPr lang="en-US" dirty="0" smtClean="0"/>
              <a:t>such as </a:t>
            </a:r>
            <a:r>
              <a:rPr lang="en-US" dirty="0"/>
              <a:t>dressing cost and the wound management properties offered by each dressing type e.g. exudate management.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12338"/>
            <a:ext cx="5936673" cy="34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Foam dressings for healing diabetic foot ulcers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287" y="3701256"/>
            <a:ext cx="5305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9050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55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Key Massage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/>
              <a:t>Currently there is no research evidence to suggest that foam wound dressings are more effective in healing foot ulcers in people </a:t>
            </a:r>
            <a:r>
              <a:rPr lang="en-US" dirty="0" smtClean="0"/>
              <a:t>with diabetes </a:t>
            </a:r>
            <a:r>
              <a:rPr lang="en-US" dirty="0"/>
              <a:t>than other types of dressing however all trials in this field are very small. Decision makers may wish to consider aspects </a:t>
            </a:r>
            <a:r>
              <a:rPr lang="en-US" dirty="0" smtClean="0"/>
              <a:t>such as </a:t>
            </a:r>
            <a:r>
              <a:rPr lang="en-US" dirty="0"/>
              <a:t>dressing cost and the wound management properties offered by each dressing type e.g. exudate management.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66" y="6172200"/>
            <a:ext cx="655376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2476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Alginate dressings for healing diabetic foot ulcers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8839200" cy="295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72795"/>
            <a:ext cx="6324600" cy="31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5353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Key Massage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there is no research evidence to suggest that alginate wound dressings are more effective in healing foot ulcers in people </a:t>
            </a:r>
            <a:r>
              <a:rPr lang="en-US" dirty="0" smtClean="0"/>
              <a:t>with diabetes </a:t>
            </a:r>
            <a:r>
              <a:rPr lang="en-US" dirty="0"/>
              <a:t>than other types of dressing however many trials in this field are very small. Decision makers may wish to consider </a:t>
            </a:r>
            <a:r>
              <a:rPr lang="en-US" dirty="0" smtClean="0"/>
              <a:t>aspects such </a:t>
            </a:r>
            <a:r>
              <a:rPr lang="en-US" dirty="0"/>
              <a:t>as dressing cost and the wound management properties offered by each dressing type e.g. exudate management.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72795"/>
            <a:ext cx="6324600" cy="31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2294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Hydrogel dressings for healing diabetic foot ulcers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600200"/>
            <a:ext cx="8229600" cy="305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54062"/>
            <a:ext cx="8229600" cy="9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6183436"/>
            <a:ext cx="6553200" cy="34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3199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Key Massage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 is some evidence to suggest that hydrogel dressings are more effective in healing (lower grade) diabetic foot ulcers than </a:t>
            </a:r>
            <a:r>
              <a:rPr lang="en-US" dirty="0" smtClean="0"/>
              <a:t>basic wound </a:t>
            </a:r>
            <a:r>
              <a:rPr lang="en-US" dirty="0"/>
              <a:t>contact dressings however this finding is uncertain due to risk of bias in the original studies. There is currently no </a:t>
            </a:r>
            <a:r>
              <a:rPr lang="en-US" dirty="0" smtClean="0"/>
              <a:t>research evidence </a:t>
            </a:r>
            <a:r>
              <a:rPr lang="en-US" dirty="0"/>
              <a:t>to suggest that hydrogel is more effective than larval therapy or platelet-derived growth factors in healing diabetic foot </a:t>
            </a:r>
            <a:r>
              <a:rPr lang="en-US" dirty="0" smtClean="0"/>
              <a:t>ulcers, nor </a:t>
            </a:r>
            <a:r>
              <a:rPr lang="en-US" dirty="0"/>
              <a:t>that one brand of hydrogel is more effective than another in ulcer healing. No RCTs comparing hydrogel dressings with </a:t>
            </a:r>
            <a:r>
              <a:rPr lang="en-US" dirty="0" smtClean="0"/>
              <a:t>other advanced </a:t>
            </a:r>
            <a:r>
              <a:rPr lang="en-US" dirty="0"/>
              <a:t>dressing types were found.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6183436"/>
            <a:ext cx="6553200" cy="34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30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84426" cy="253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52335"/>
            <a:ext cx="3819525" cy="70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72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Recommendation 3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en-US" dirty="0"/>
              <a:t> We recommend sharp </a:t>
            </a:r>
            <a:r>
              <a:rPr lang="en-US" dirty="0" err="1"/>
              <a:t>débridement</a:t>
            </a:r>
            <a:r>
              <a:rPr lang="en-US" dirty="0"/>
              <a:t> of all </a:t>
            </a:r>
            <a:r>
              <a:rPr lang="en-US" dirty="0" smtClean="0"/>
              <a:t>devitalized tissue </a:t>
            </a:r>
            <a:r>
              <a:rPr lang="en-US" dirty="0"/>
              <a:t>and surrounding callus material from </a:t>
            </a:r>
            <a:r>
              <a:rPr lang="en-US" dirty="0" smtClean="0"/>
              <a:t>diabetic foot </a:t>
            </a:r>
            <a:r>
              <a:rPr lang="en-US" dirty="0"/>
              <a:t>ulcerations at 1- to 4-week intervals </a:t>
            </a:r>
            <a:r>
              <a:rPr lang="en-US" dirty="0">
                <a:solidFill>
                  <a:schemeClr val="tx2"/>
                </a:solidFill>
              </a:rPr>
              <a:t>(Grade 1B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Recommendation </a:t>
            </a:r>
            <a:r>
              <a:rPr lang="en-US" dirty="0">
                <a:solidFill>
                  <a:schemeClr val="tx2"/>
                </a:solidFill>
              </a:rPr>
              <a:t>4. </a:t>
            </a:r>
            <a:r>
              <a:rPr lang="en-US" dirty="0"/>
              <a:t>Considering lack of evidence </a:t>
            </a:r>
            <a:r>
              <a:rPr lang="en-US" dirty="0" smtClean="0"/>
              <a:t>for superiority </a:t>
            </a:r>
            <a:r>
              <a:rPr lang="en-US" dirty="0"/>
              <a:t>of any given </a:t>
            </a:r>
            <a:r>
              <a:rPr lang="en-US" dirty="0" err="1"/>
              <a:t>débridement</a:t>
            </a:r>
            <a:r>
              <a:rPr lang="en-US" dirty="0"/>
              <a:t> technique, we </a:t>
            </a:r>
            <a:r>
              <a:rPr lang="en-US" dirty="0" smtClean="0"/>
              <a:t>suggest initial </a:t>
            </a:r>
            <a:r>
              <a:rPr lang="en-US" dirty="0"/>
              <a:t>sharp </a:t>
            </a:r>
            <a:r>
              <a:rPr lang="en-US" dirty="0" err="1"/>
              <a:t>débridement</a:t>
            </a:r>
            <a:r>
              <a:rPr lang="en-US" dirty="0"/>
              <a:t> with subsequent choice </a:t>
            </a:r>
            <a:r>
              <a:rPr lang="en-US" dirty="0" smtClean="0"/>
              <a:t>of </a:t>
            </a:r>
            <a:r>
              <a:rPr lang="en-US" dirty="0" err="1" smtClean="0"/>
              <a:t>débridement</a:t>
            </a:r>
            <a:r>
              <a:rPr lang="en-US" dirty="0" smtClean="0"/>
              <a:t> </a:t>
            </a:r>
            <a:r>
              <a:rPr lang="en-US" dirty="0"/>
              <a:t>method based on clinical context, </a:t>
            </a:r>
            <a:r>
              <a:rPr lang="en-US" dirty="0" smtClean="0"/>
              <a:t>availability of </a:t>
            </a:r>
            <a:r>
              <a:rPr lang="en-US" dirty="0"/>
              <a:t>expertise and supplies, patient tolerance and </a:t>
            </a:r>
            <a:r>
              <a:rPr lang="en-US" dirty="0" smtClean="0"/>
              <a:t>preference, and </a:t>
            </a:r>
            <a:r>
              <a:rPr lang="en-US" dirty="0"/>
              <a:t>cost-effectiveness </a:t>
            </a:r>
            <a:r>
              <a:rPr lang="en-US" dirty="0">
                <a:solidFill>
                  <a:schemeClr val="tx2"/>
                </a:solidFill>
              </a:rPr>
              <a:t>(Grade 2C).</a:t>
            </a:r>
          </a:p>
        </p:txBody>
      </p:sp>
    </p:spTree>
    <p:extLst>
      <p:ext uri="{BB962C8B-B14F-4D97-AF65-F5344CB8AC3E}">
        <p14:creationId xmlns="" xmlns:p14="http://schemas.microsoft.com/office/powerpoint/2010/main" val="1385783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" y="1828800"/>
            <a:ext cx="868668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04800"/>
            <a:ext cx="7391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77" y="6328809"/>
            <a:ext cx="1200150" cy="27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45423"/>
            <a:ext cx="1762125" cy="24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9267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Recommendation 5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en-US" dirty="0"/>
              <a:t> For DFUs that fail to demonstrate </a:t>
            </a:r>
            <a:r>
              <a:rPr lang="en-US" dirty="0" smtClean="0"/>
              <a:t>improvement (&gt;</a:t>
            </a:r>
            <a:r>
              <a:rPr lang="en-US" dirty="0"/>
              <a:t>50% wound area reduction) after a minimum of 4 </a:t>
            </a:r>
            <a:r>
              <a:rPr lang="en-US" dirty="0" smtClean="0"/>
              <a:t>weeks of </a:t>
            </a:r>
            <a:r>
              <a:rPr lang="en-US" dirty="0"/>
              <a:t>standard wound therapy, we recommend </a:t>
            </a:r>
            <a:r>
              <a:rPr lang="en-US" dirty="0" smtClean="0"/>
              <a:t>adjunctive wound </a:t>
            </a:r>
            <a:r>
              <a:rPr lang="en-US" dirty="0"/>
              <a:t>therapy options. These include negative </a:t>
            </a:r>
            <a:r>
              <a:rPr lang="en-US" dirty="0" smtClean="0"/>
              <a:t>pressure therapy</a:t>
            </a:r>
            <a:r>
              <a:rPr lang="en-US" dirty="0"/>
              <a:t>, biologics (PDGF, living cellular therapy, </a:t>
            </a:r>
            <a:r>
              <a:rPr lang="en-US" dirty="0" smtClean="0"/>
              <a:t>extracellular matrix </a:t>
            </a:r>
            <a:r>
              <a:rPr lang="en-US" dirty="0"/>
              <a:t>products, </a:t>
            </a:r>
            <a:r>
              <a:rPr lang="en-US" dirty="0" err="1"/>
              <a:t>amnionic</a:t>
            </a:r>
            <a:r>
              <a:rPr lang="en-US" dirty="0"/>
              <a:t> membrane products), </a:t>
            </a:r>
            <a:r>
              <a:rPr lang="en-US" dirty="0" smtClean="0"/>
              <a:t>and hyperbaric </a:t>
            </a:r>
            <a:r>
              <a:rPr lang="en-US" dirty="0"/>
              <a:t>oxygen therapy. </a:t>
            </a:r>
            <a:r>
              <a:rPr lang="en-US" dirty="0">
                <a:solidFill>
                  <a:srgbClr val="FF0000"/>
                </a:solidFill>
              </a:rPr>
              <a:t>Choice of adjuvant </a:t>
            </a:r>
            <a:r>
              <a:rPr lang="en-US" dirty="0" smtClean="0">
                <a:solidFill>
                  <a:srgbClr val="FF0000"/>
                </a:solidFill>
              </a:rPr>
              <a:t>therapy is </a:t>
            </a:r>
            <a:r>
              <a:rPr lang="en-US" dirty="0">
                <a:solidFill>
                  <a:srgbClr val="FF0000"/>
                </a:solidFill>
              </a:rPr>
              <a:t>based on clinical findings, availability of therapy, </a:t>
            </a:r>
            <a:r>
              <a:rPr lang="en-US" dirty="0" smtClean="0">
                <a:solidFill>
                  <a:srgbClr val="FF0000"/>
                </a:solidFill>
              </a:rPr>
              <a:t>and cost-effectiveness</a:t>
            </a:r>
            <a:r>
              <a:rPr lang="en-US" dirty="0">
                <a:solidFill>
                  <a:srgbClr val="FF0000"/>
                </a:solidFill>
              </a:rPr>
              <a:t>; there is no recommendation </a:t>
            </a:r>
            <a:r>
              <a:rPr lang="en-US" dirty="0" smtClean="0">
                <a:solidFill>
                  <a:srgbClr val="FF0000"/>
                </a:solidFill>
              </a:rPr>
              <a:t>on ordering </a:t>
            </a:r>
            <a:r>
              <a:rPr lang="en-US" dirty="0">
                <a:solidFill>
                  <a:srgbClr val="FF0000"/>
                </a:solidFill>
              </a:rPr>
              <a:t>of therapy choice. </a:t>
            </a:r>
            <a:r>
              <a:rPr lang="en-US" dirty="0"/>
              <a:t>Re-evaluation of vascular </a:t>
            </a:r>
            <a:r>
              <a:rPr lang="en-US" dirty="0" smtClean="0"/>
              <a:t>status, infection </a:t>
            </a:r>
            <a:r>
              <a:rPr lang="en-US" dirty="0"/>
              <a:t>control, and off-loading is recommended </a:t>
            </a:r>
            <a:r>
              <a:rPr lang="en-US" dirty="0" smtClean="0"/>
              <a:t>to ensure </a:t>
            </a:r>
            <a:r>
              <a:rPr lang="en-US" dirty="0"/>
              <a:t>optimization before initiation of adjunctive </a:t>
            </a:r>
            <a:r>
              <a:rPr lang="en-US" dirty="0" smtClean="0"/>
              <a:t>wound therapy </a:t>
            </a:r>
            <a:r>
              <a:rPr lang="en-US" dirty="0">
                <a:solidFill>
                  <a:schemeClr val="tx2"/>
                </a:solidFill>
              </a:rPr>
              <a:t>(Grade 1B).</a:t>
            </a:r>
          </a:p>
        </p:txBody>
      </p:sp>
    </p:spTree>
    <p:extLst>
      <p:ext uri="{BB962C8B-B14F-4D97-AF65-F5344CB8AC3E}">
        <p14:creationId xmlns="" xmlns:p14="http://schemas.microsoft.com/office/powerpoint/2010/main" val="3259228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6. </a:t>
            </a:r>
            <a:r>
              <a:rPr lang="en-US" dirty="0"/>
              <a:t>We suggest the use of </a:t>
            </a:r>
            <a:r>
              <a:rPr lang="en-US" dirty="0" smtClean="0"/>
              <a:t>negative pressure </a:t>
            </a:r>
            <a:r>
              <a:rPr lang="en-US" dirty="0"/>
              <a:t>wound therapy (NPWT) for chronic </a:t>
            </a:r>
            <a:r>
              <a:rPr lang="en-US" dirty="0" smtClean="0"/>
              <a:t>diabetic foot </a:t>
            </a:r>
            <a:r>
              <a:rPr lang="en-US" dirty="0"/>
              <a:t>wounds that do not demonstrate expected </a:t>
            </a:r>
            <a:r>
              <a:rPr lang="en-US" dirty="0" smtClean="0"/>
              <a:t>healing progression </a:t>
            </a:r>
            <a:r>
              <a:rPr lang="en-US" dirty="0"/>
              <a:t>with standard or advanced wound dressings </a:t>
            </a:r>
            <a:r>
              <a:rPr lang="en-US" dirty="0" smtClean="0"/>
              <a:t>after 4 </a:t>
            </a:r>
            <a:r>
              <a:rPr lang="en-US" dirty="0"/>
              <a:t>to 8 weeks of therapy </a:t>
            </a:r>
            <a:r>
              <a:rPr lang="en-US" dirty="0">
                <a:solidFill>
                  <a:schemeClr val="tx2"/>
                </a:solidFill>
              </a:rPr>
              <a:t>(Grade 2B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Recommendation </a:t>
            </a:r>
            <a:r>
              <a:rPr lang="en-US" dirty="0">
                <a:solidFill>
                  <a:schemeClr val="tx2"/>
                </a:solidFill>
              </a:rPr>
              <a:t>7.</a:t>
            </a:r>
            <a:r>
              <a:rPr lang="en-US" dirty="0"/>
              <a:t> We suggest consideration of </a:t>
            </a:r>
            <a:r>
              <a:rPr lang="en-US" dirty="0" smtClean="0"/>
              <a:t>the use </a:t>
            </a:r>
            <a:r>
              <a:rPr lang="en-US" dirty="0"/>
              <a:t>of PDGF (</a:t>
            </a:r>
            <a:r>
              <a:rPr lang="en-US" dirty="0" err="1"/>
              <a:t>becaplermin</a:t>
            </a:r>
            <a:r>
              <a:rPr lang="en-US" dirty="0"/>
              <a:t>) for the treatment of </a:t>
            </a:r>
            <a:r>
              <a:rPr lang="en-US" dirty="0" smtClean="0"/>
              <a:t>DFUs that </a:t>
            </a:r>
            <a:r>
              <a:rPr lang="en-US" dirty="0"/>
              <a:t>are recalcitrant to standard therapy </a:t>
            </a:r>
            <a:r>
              <a:rPr lang="en-US" dirty="0">
                <a:solidFill>
                  <a:schemeClr val="tx2"/>
                </a:solidFill>
              </a:rPr>
              <a:t>(Grade 2B).</a:t>
            </a:r>
          </a:p>
        </p:txBody>
      </p:sp>
    </p:spTree>
    <p:extLst>
      <p:ext uri="{BB962C8B-B14F-4D97-AF65-F5344CB8AC3E}">
        <p14:creationId xmlns="" xmlns:p14="http://schemas.microsoft.com/office/powerpoint/2010/main" val="736871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8. </a:t>
            </a:r>
            <a:r>
              <a:rPr lang="en-US" dirty="0"/>
              <a:t>We suggest consideration </a:t>
            </a:r>
            <a:r>
              <a:rPr lang="en-US" dirty="0" smtClean="0"/>
              <a:t>of living </a:t>
            </a:r>
            <a:r>
              <a:rPr lang="en-US" dirty="0"/>
              <a:t>cellular therapy using a </a:t>
            </a:r>
            <a:r>
              <a:rPr lang="en-US" dirty="0" err="1"/>
              <a:t>bilayered</a:t>
            </a:r>
            <a:r>
              <a:rPr lang="en-US" dirty="0"/>
              <a:t> </a:t>
            </a:r>
            <a:r>
              <a:rPr lang="en-US" dirty="0" smtClean="0"/>
              <a:t>keratinocyte/fibroblast construct </a:t>
            </a:r>
            <a:r>
              <a:rPr lang="en-US" dirty="0"/>
              <a:t>or a fibroblast-seeded matrix for </a:t>
            </a:r>
            <a:r>
              <a:rPr lang="en-US" dirty="0" smtClean="0"/>
              <a:t>treatment of </a:t>
            </a:r>
            <a:r>
              <a:rPr lang="en-US" dirty="0"/>
              <a:t>DFUs when recalcitrant to standard therapy </a:t>
            </a:r>
            <a:r>
              <a:rPr lang="en-US" dirty="0">
                <a:solidFill>
                  <a:schemeClr val="tx2"/>
                </a:solidFill>
              </a:rPr>
              <a:t>(Grade 2B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Recommendation </a:t>
            </a:r>
            <a:r>
              <a:rPr lang="en-US" dirty="0">
                <a:solidFill>
                  <a:schemeClr val="tx2"/>
                </a:solidFill>
              </a:rPr>
              <a:t>9. </a:t>
            </a:r>
            <a:r>
              <a:rPr lang="en-US" dirty="0"/>
              <a:t>We suggest consideration of </a:t>
            </a:r>
            <a:r>
              <a:rPr lang="en-US" dirty="0" smtClean="0"/>
              <a:t>the use </a:t>
            </a:r>
            <a:r>
              <a:rPr lang="en-US" dirty="0"/>
              <a:t>of extracellular matrix products employing </a:t>
            </a:r>
            <a:r>
              <a:rPr lang="en-US" dirty="0" err="1"/>
              <a:t>acellular</a:t>
            </a:r>
            <a:r>
              <a:rPr lang="en-US" dirty="0"/>
              <a:t> </a:t>
            </a:r>
            <a:r>
              <a:rPr lang="en-US" dirty="0" smtClean="0"/>
              <a:t>human dermis </a:t>
            </a:r>
            <a:r>
              <a:rPr lang="en-US" dirty="0"/>
              <a:t>or porcine small intestinal </a:t>
            </a:r>
            <a:r>
              <a:rPr lang="en-US" dirty="0" err="1"/>
              <a:t>submucosal</a:t>
            </a:r>
            <a:r>
              <a:rPr lang="en-US" dirty="0"/>
              <a:t> tissue </a:t>
            </a:r>
            <a:r>
              <a:rPr lang="en-US" dirty="0" smtClean="0"/>
              <a:t>as an </a:t>
            </a:r>
            <a:r>
              <a:rPr lang="en-US" dirty="0"/>
              <a:t>adjunctive therapy for DFUs when recalcitrant to </a:t>
            </a:r>
            <a:r>
              <a:rPr lang="en-US" dirty="0" smtClean="0"/>
              <a:t>standard therapy </a:t>
            </a:r>
            <a:r>
              <a:rPr lang="en-US" dirty="0">
                <a:solidFill>
                  <a:schemeClr val="tx2"/>
                </a:solidFill>
              </a:rPr>
              <a:t>(Grade 2C).</a:t>
            </a:r>
          </a:p>
        </p:txBody>
      </p:sp>
    </p:spTree>
    <p:extLst>
      <p:ext uri="{BB962C8B-B14F-4D97-AF65-F5344CB8AC3E}">
        <p14:creationId xmlns="" xmlns:p14="http://schemas.microsoft.com/office/powerpoint/2010/main" val="378843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Recommendation 10. </a:t>
            </a:r>
            <a:r>
              <a:rPr lang="en-US" dirty="0"/>
              <a:t>In patients with DFU that </a:t>
            </a:r>
            <a:r>
              <a:rPr lang="en-US" dirty="0" smtClean="0"/>
              <a:t>fails to </a:t>
            </a:r>
            <a:r>
              <a:rPr lang="en-US" dirty="0"/>
              <a:t>respond to 4 to 6 weeks of conservative </a:t>
            </a:r>
            <a:r>
              <a:rPr lang="en-US" dirty="0" smtClean="0"/>
              <a:t>management, we </a:t>
            </a:r>
            <a:r>
              <a:rPr lang="en-US" dirty="0"/>
              <a:t>suggest hyperbaric oxygen therapy </a:t>
            </a:r>
            <a:r>
              <a:rPr lang="en-US" dirty="0">
                <a:solidFill>
                  <a:schemeClr val="tx2"/>
                </a:solidFill>
              </a:rPr>
              <a:t>(Grade 2B).</a:t>
            </a:r>
          </a:p>
        </p:txBody>
      </p:sp>
    </p:spTree>
    <p:extLst>
      <p:ext uri="{BB962C8B-B14F-4D97-AF65-F5344CB8AC3E}">
        <p14:creationId xmlns="" xmlns:p14="http://schemas.microsoft.com/office/powerpoint/2010/main" val="671896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577" y="1752600"/>
            <a:ext cx="859807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0" y="457200"/>
            <a:ext cx="78295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14536"/>
            <a:ext cx="2933700" cy="27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3633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Prevention of diabetic foot </a:t>
            </a:r>
            <a:r>
              <a:rPr lang="en-US" dirty="0" smtClean="0"/>
              <a:t>ulceration</a:t>
            </a:r>
          </a:p>
          <a:p>
            <a:endParaRPr lang="en-US" dirty="0" smtClean="0"/>
          </a:p>
          <a:p>
            <a:r>
              <a:rPr lang="en-US" dirty="0" smtClean="0"/>
              <a:t>Off-loading DFUs</a:t>
            </a:r>
          </a:p>
          <a:p>
            <a:endParaRPr lang="en-US" dirty="0" smtClean="0"/>
          </a:p>
          <a:p>
            <a:r>
              <a:rPr lang="en-US" dirty="0" smtClean="0"/>
              <a:t>Diagnosis </a:t>
            </a:r>
            <a:r>
              <a:rPr lang="en-US" dirty="0"/>
              <a:t>of diabetic foot osteomyelitis (DFO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Wound </a:t>
            </a:r>
            <a:r>
              <a:rPr lang="en-US" dirty="0"/>
              <a:t>care for </a:t>
            </a:r>
            <a:r>
              <a:rPr lang="en-US" dirty="0" smtClean="0"/>
              <a:t>DFUs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Peripheral </a:t>
            </a:r>
            <a:r>
              <a:rPr lang="en-US" dirty="0">
                <a:solidFill>
                  <a:srgbClr val="FF0000"/>
                </a:solidFill>
              </a:rPr>
              <a:t>arterial disease (PAD) and the DFU</a:t>
            </a:r>
          </a:p>
        </p:txBody>
      </p:sp>
    </p:spTree>
    <p:extLst>
      <p:ext uri="{BB962C8B-B14F-4D97-AF65-F5344CB8AC3E}">
        <p14:creationId xmlns="" xmlns:p14="http://schemas.microsoft.com/office/powerpoint/2010/main" val="200608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1.1. </a:t>
            </a:r>
            <a:r>
              <a:rPr lang="en-US" dirty="0"/>
              <a:t>We suggest that patients </a:t>
            </a:r>
            <a:r>
              <a:rPr lang="en-US" dirty="0" smtClean="0"/>
              <a:t>with diabetes </a:t>
            </a:r>
            <a:r>
              <a:rPr lang="en-US" dirty="0"/>
              <a:t>have ABI measurements performed when </a:t>
            </a:r>
            <a:r>
              <a:rPr lang="en-US" dirty="0" smtClean="0"/>
              <a:t>they reach </a:t>
            </a:r>
            <a:r>
              <a:rPr lang="en-US" dirty="0"/>
              <a:t>50 years of age </a:t>
            </a:r>
            <a:r>
              <a:rPr lang="en-US" dirty="0">
                <a:solidFill>
                  <a:schemeClr val="tx2"/>
                </a:solidFill>
              </a:rPr>
              <a:t>(Grade 2C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Recommendation </a:t>
            </a:r>
            <a:r>
              <a:rPr lang="en-US" dirty="0">
                <a:solidFill>
                  <a:schemeClr val="tx2"/>
                </a:solidFill>
              </a:rPr>
              <a:t>1.2. </a:t>
            </a:r>
            <a:r>
              <a:rPr lang="en-US" dirty="0"/>
              <a:t>We suggest that patients </a:t>
            </a:r>
            <a:r>
              <a:rPr lang="en-US" dirty="0" smtClean="0"/>
              <a:t>with diabetes </a:t>
            </a:r>
            <a:r>
              <a:rPr lang="en-US" dirty="0"/>
              <a:t>who have a prior history of DFU, prior </a:t>
            </a:r>
            <a:r>
              <a:rPr lang="en-US" dirty="0" smtClean="0"/>
              <a:t>abnormal vascular </a:t>
            </a:r>
            <a:r>
              <a:rPr lang="en-US" dirty="0"/>
              <a:t>examination, prior intervention for </a:t>
            </a:r>
            <a:r>
              <a:rPr lang="en-US" dirty="0" smtClean="0"/>
              <a:t>peripheral vascular </a:t>
            </a:r>
            <a:r>
              <a:rPr lang="en-US" dirty="0"/>
              <a:t>disease, or known atherosclerotic </a:t>
            </a:r>
            <a:r>
              <a:rPr lang="en-US" dirty="0" smtClean="0"/>
              <a:t>cardiovascular disease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coronary, cerebral, or renal) have an </a:t>
            </a:r>
            <a:r>
              <a:rPr lang="en-US" dirty="0" smtClean="0"/>
              <a:t>annual examination </a:t>
            </a:r>
            <a:r>
              <a:rPr lang="en-US" dirty="0"/>
              <a:t>of the lower extremities and feet </a:t>
            </a:r>
            <a:r>
              <a:rPr lang="en-US" dirty="0" smtClean="0"/>
              <a:t>including ABI </a:t>
            </a:r>
            <a:r>
              <a:rPr lang="en-US" dirty="0"/>
              <a:t>and toe pressures </a:t>
            </a:r>
            <a:r>
              <a:rPr lang="en-US" dirty="0">
                <a:solidFill>
                  <a:schemeClr val="tx2"/>
                </a:solidFill>
              </a:rPr>
              <a:t>(Grade 2C).</a:t>
            </a:r>
          </a:p>
        </p:txBody>
      </p:sp>
    </p:spTree>
    <p:extLst>
      <p:ext uri="{BB962C8B-B14F-4D97-AF65-F5344CB8AC3E}">
        <p14:creationId xmlns="" xmlns:p14="http://schemas.microsoft.com/office/powerpoint/2010/main" val="2976805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Recommendation 2.</a:t>
            </a:r>
            <a:r>
              <a:rPr lang="en-US" dirty="0"/>
              <a:t> We recommend that </a:t>
            </a:r>
            <a:r>
              <a:rPr lang="en-US" dirty="0" smtClean="0"/>
              <a:t>patients with </a:t>
            </a:r>
            <a:r>
              <a:rPr lang="en-US" dirty="0"/>
              <a:t>DFU have pedal perfusion assessed by ABI, </a:t>
            </a:r>
            <a:r>
              <a:rPr lang="en-US" dirty="0" smtClean="0"/>
              <a:t>ankle and </a:t>
            </a:r>
            <a:r>
              <a:rPr lang="en-US" dirty="0"/>
              <a:t>pedal Doppler arterial waveforms, and either toe </a:t>
            </a:r>
            <a:r>
              <a:rPr lang="en-US" dirty="0" smtClean="0"/>
              <a:t>systolic pressure </a:t>
            </a:r>
            <a:r>
              <a:rPr lang="en-US" dirty="0"/>
              <a:t>or transcutaneous oxygen pressure (</a:t>
            </a:r>
            <a:r>
              <a:rPr lang="en-US" dirty="0" smtClean="0"/>
              <a:t>TcPO2) annually </a:t>
            </a:r>
            <a:r>
              <a:rPr lang="en-US" dirty="0">
                <a:solidFill>
                  <a:schemeClr val="tx2"/>
                </a:solidFill>
              </a:rPr>
              <a:t>(Grade 1B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75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Prevention of diabetic foot </a:t>
            </a:r>
            <a:r>
              <a:rPr lang="en-US" dirty="0" smtClean="0">
                <a:solidFill>
                  <a:srgbClr val="FF0000"/>
                </a:solidFill>
              </a:rPr>
              <a:t>ulceration</a:t>
            </a:r>
          </a:p>
          <a:p>
            <a:endParaRPr lang="en-US" dirty="0" smtClean="0"/>
          </a:p>
          <a:p>
            <a:r>
              <a:rPr lang="en-US" dirty="0" smtClean="0"/>
              <a:t>Off-loading DFUs</a:t>
            </a:r>
          </a:p>
          <a:p>
            <a:endParaRPr lang="en-US" dirty="0" smtClean="0"/>
          </a:p>
          <a:p>
            <a:r>
              <a:rPr lang="en-US" dirty="0" smtClean="0"/>
              <a:t>Diagnosis </a:t>
            </a:r>
            <a:r>
              <a:rPr lang="en-US" dirty="0"/>
              <a:t>of diabetic foot osteomyelitis (DFO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Wound </a:t>
            </a:r>
            <a:r>
              <a:rPr lang="en-US" dirty="0"/>
              <a:t>care for </a:t>
            </a:r>
            <a:r>
              <a:rPr lang="en-US" dirty="0" smtClean="0"/>
              <a:t>DFUs</a:t>
            </a:r>
          </a:p>
          <a:p>
            <a:endParaRPr lang="en-US" dirty="0" smtClean="0"/>
          </a:p>
          <a:p>
            <a:r>
              <a:rPr lang="en-US" dirty="0" smtClean="0"/>
              <a:t>Peripheral </a:t>
            </a:r>
            <a:r>
              <a:rPr lang="en-US" dirty="0"/>
              <a:t>arterial disease (PAD) and the DFU</a:t>
            </a:r>
          </a:p>
        </p:txBody>
      </p:sp>
    </p:spTree>
    <p:extLst>
      <p:ext uri="{BB962C8B-B14F-4D97-AF65-F5344CB8AC3E}">
        <p14:creationId xmlns="" xmlns:p14="http://schemas.microsoft.com/office/powerpoint/2010/main" val="31213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975"/>
            <a:ext cx="6991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3" y="1828800"/>
            <a:ext cx="871279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324962"/>
            <a:ext cx="2771775" cy="27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4192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Recommendation 3.</a:t>
            </a:r>
            <a:r>
              <a:rPr lang="en-US" dirty="0" smtClean="0"/>
              <a:t> In patients with DFU who have PAD, we recommend revascularization by either surgical bypass or endovascular therapy </a:t>
            </a:r>
            <a:r>
              <a:rPr lang="en-US" dirty="0" smtClean="0">
                <a:solidFill>
                  <a:schemeClr val="tx2"/>
                </a:solidFill>
              </a:rPr>
              <a:t>(Grade 1B).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419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710303" cy="574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7728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66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Recommendation 1.</a:t>
            </a:r>
            <a:r>
              <a:rPr lang="en-US" dirty="0"/>
              <a:t> We recommend that </a:t>
            </a:r>
            <a:r>
              <a:rPr lang="en-US" dirty="0" smtClean="0"/>
              <a:t>patients with </a:t>
            </a:r>
            <a:r>
              <a:rPr lang="en-US" dirty="0"/>
              <a:t>diabetes undergo annual interval foot inspections </a:t>
            </a:r>
            <a:r>
              <a:rPr lang="en-US" dirty="0" smtClean="0"/>
              <a:t>by physicians </a:t>
            </a:r>
            <a:r>
              <a:rPr lang="en-US" dirty="0"/>
              <a:t>(MD, DO, DPM) or advanced practice </a:t>
            </a:r>
            <a:r>
              <a:rPr lang="en-US" dirty="0" smtClean="0"/>
              <a:t>providers with </a:t>
            </a:r>
            <a:r>
              <a:rPr lang="en-US" dirty="0"/>
              <a:t>training in foot care </a:t>
            </a:r>
            <a:r>
              <a:rPr lang="en-US" dirty="0">
                <a:solidFill>
                  <a:srgbClr val="0070C0"/>
                </a:solidFill>
              </a:rPr>
              <a:t>(Grade 1C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Recommendation </a:t>
            </a:r>
            <a:r>
              <a:rPr lang="en-US" dirty="0">
                <a:solidFill>
                  <a:srgbClr val="0070C0"/>
                </a:solidFill>
              </a:rPr>
              <a:t>2.</a:t>
            </a:r>
            <a:r>
              <a:rPr lang="en-US" dirty="0"/>
              <a:t> We recommend that foot </a:t>
            </a:r>
            <a:r>
              <a:rPr lang="en-US" dirty="0" smtClean="0"/>
              <a:t>examination include </a:t>
            </a:r>
            <a:r>
              <a:rPr lang="en-US" dirty="0"/>
              <a:t>testing for peripheral neuropathy using </a:t>
            </a:r>
            <a:r>
              <a:rPr lang="en-US" dirty="0" smtClean="0"/>
              <a:t>the Semmes-Weinstein </a:t>
            </a:r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(Grade 1B).</a:t>
            </a:r>
          </a:p>
        </p:txBody>
      </p:sp>
    </p:spTree>
    <p:extLst>
      <p:ext uri="{BB962C8B-B14F-4D97-AF65-F5344CB8AC3E}">
        <p14:creationId xmlns="" xmlns:p14="http://schemas.microsoft.com/office/powerpoint/2010/main" val="308970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600"/>
            <a:ext cx="753801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510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patient should be questioned about leg discomfort.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sensation felt? – Burning, numbness, or tingling </a:t>
            </a:r>
            <a:r>
              <a:rPr lang="en-US" dirty="0">
                <a:solidFill>
                  <a:srgbClr val="FF0000"/>
                </a:solidFill>
              </a:rPr>
              <a:t>(2 points); </a:t>
            </a:r>
            <a:r>
              <a:rPr lang="en-US" dirty="0"/>
              <a:t>fatigue, cramping, or aching </a:t>
            </a:r>
            <a:r>
              <a:rPr lang="en-US" dirty="0">
                <a:solidFill>
                  <a:srgbClr val="FF0000"/>
                </a:solidFill>
              </a:rPr>
              <a:t>(1 point</a:t>
            </a:r>
            <a:r>
              <a:rPr lang="en-US" dirty="0" smtClean="0">
                <a:solidFill>
                  <a:srgbClr val="FF0000"/>
                </a:solidFill>
              </a:rPr>
              <a:t>). </a:t>
            </a:r>
            <a:r>
              <a:rPr lang="en-US" dirty="0" smtClean="0"/>
              <a:t>Maximum </a:t>
            </a:r>
            <a:r>
              <a:rPr lang="en-US" dirty="0"/>
              <a:t>is 2 points.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location of symptoms? – Feet </a:t>
            </a:r>
            <a:r>
              <a:rPr lang="en-US" dirty="0">
                <a:solidFill>
                  <a:srgbClr val="FF0000"/>
                </a:solidFill>
              </a:rPr>
              <a:t>(2 points); </a:t>
            </a:r>
            <a:r>
              <a:rPr lang="en-US" dirty="0"/>
              <a:t>calves </a:t>
            </a:r>
            <a:r>
              <a:rPr lang="en-US" dirty="0">
                <a:solidFill>
                  <a:srgbClr val="FF0000"/>
                </a:solidFill>
              </a:rPr>
              <a:t>(1 point); </a:t>
            </a:r>
            <a:r>
              <a:rPr lang="en-US" dirty="0"/>
              <a:t>elsewhere </a:t>
            </a:r>
            <a:r>
              <a:rPr lang="en-US" dirty="0">
                <a:solidFill>
                  <a:srgbClr val="FF0000"/>
                </a:solidFill>
              </a:rPr>
              <a:t>(no points). </a:t>
            </a:r>
            <a:r>
              <a:rPr lang="en-US" dirty="0"/>
              <a:t>Maximum </a:t>
            </a:r>
            <a:r>
              <a:rPr lang="en-US" dirty="0" smtClean="0"/>
              <a:t> </a:t>
            </a:r>
            <a:r>
              <a:rPr lang="en-US" dirty="0"/>
              <a:t>is 2 points.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Have the symptoms ever awoken you at night? – Yes </a:t>
            </a:r>
            <a:r>
              <a:rPr lang="en-US" dirty="0">
                <a:solidFill>
                  <a:srgbClr val="FF0000"/>
                </a:solidFill>
              </a:rPr>
              <a:t>(1 point).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timing of symptoms? – Worse at night </a:t>
            </a:r>
            <a:r>
              <a:rPr lang="en-US" dirty="0">
                <a:solidFill>
                  <a:srgbClr val="FF0000"/>
                </a:solidFill>
              </a:rPr>
              <a:t>(2 points); </a:t>
            </a:r>
            <a:r>
              <a:rPr lang="en-US" dirty="0"/>
              <a:t>present day and night </a:t>
            </a:r>
            <a:r>
              <a:rPr lang="en-US" dirty="0">
                <a:solidFill>
                  <a:srgbClr val="FF0000"/>
                </a:solidFill>
              </a:rPr>
              <a:t>(1 point); </a:t>
            </a:r>
            <a:r>
              <a:rPr lang="en-US" dirty="0"/>
              <a:t>present only during </a:t>
            </a:r>
            <a:r>
              <a:rPr lang="en-US" dirty="0" smtClean="0"/>
              <a:t>the day </a:t>
            </a:r>
            <a:r>
              <a:rPr lang="en-US" dirty="0">
                <a:solidFill>
                  <a:srgbClr val="FF0000"/>
                </a:solidFill>
              </a:rPr>
              <a:t>(no points). </a:t>
            </a:r>
            <a:r>
              <a:rPr lang="en-US" dirty="0"/>
              <a:t>Maximum is 2 points.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are symptoms relieved? – Walking around </a:t>
            </a:r>
            <a:r>
              <a:rPr lang="en-US" dirty="0">
                <a:solidFill>
                  <a:srgbClr val="FF0000"/>
                </a:solidFill>
              </a:rPr>
              <a:t>(2 points); </a:t>
            </a:r>
            <a:r>
              <a:rPr lang="en-US" dirty="0"/>
              <a:t>standing </a:t>
            </a:r>
            <a:r>
              <a:rPr lang="en-US" dirty="0">
                <a:solidFill>
                  <a:srgbClr val="FF0000"/>
                </a:solidFill>
              </a:rPr>
              <a:t>(1 point);</a:t>
            </a:r>
            <a:r>
              <a:rPr lang="en-US" dirty="0"/>
              <a:t> sitting or lying or no relief </a:t>
            </a:r>
            <a:r>
              <a:rPr lang="en-US" dirty="0">
                <a:solidFill>
                  <a:srgbClr val="FF0000"/>
                </a:solidFill>
              </a:rPr>
              <a:t>(no points</a:t>
            </a:r>
            <a:r>
              <a:rPr lang="en-US" dirty="0" smtClean="0">
                <a:solidFill>
                  <a:srgbClr val="FF0000"/>
                </a:solidFill>
              </a:rPr>
              <a:t>). </a:t>
            </a:r>
            <a:r>
              <a:rPr lang="en-US" dirty="0" smtClean="0"/>
              <a:t>Maximum </a:t>
            </a:r>
            <a:r>
              <a:rPr lang="en-US" dirty="0"/>
              <a:t>is 2 points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0 to 2 – Normal</a:t>
            </a:r>
          </a:p>
          <a:p>
            <a:r>
              <a:rPr lang="en-US" dirty="0" smtClean="0"/>
              <a:t> </a:t>
            </a:r>
            <a:r>
              <a:rPr lang="en-US" dirty="0"/>
              <a:t>3 to 4 – Mild</a:t>
            </a:r>
          </a:p>
          <a:p>
            <a:r>
              <a:rPr lang="en-US" dirty="0" smtClean="0"/>
              <a:t> </a:t>
            </a:r>
            <a:r>
              <a:rPr lang="en-US" dirty="0"/>
              <a:t>5 to 6 – Moderate</a:t>
            </a:r>
          </a:p>
          <a:p>
            <a:r>
              <a:rPr lang="en-US" dirty="0" smtClean="0"/>
              <a:t> </a:t>
            </a:r>
            <a:r>
              <a:rPr lang="en-US" dirty="0"/>
              <a:t>7 to 9 – Severe</a:t>
            </a:r>
          </a:p>
        </p:txBody>
      </p:sp>
    </p:spTree>
    <p:extLst>
      <p:ext uri="{BB962C8B-B14F-4D97-AF65-F5344CB8AC3E}">
        <p14:creationId xmlns="" xmlns:p14="http://schemas.microsoft.com/office/powerpoint/2010/main" val="20195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42558"/>
            <a:ext cx="8229600" cy="344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36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</TotalTime>
  <Words>2407</Words>
  <Application>Microsoft Office PowerPoint</Application>
  <PresentationFormat>On-screen Show (4:3)</PresentationFormat>
  <Paragraphs>168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Diabetic Foot Management  DR.Ghazi Saeid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Wagner classification</vt:lpstr>
      <vt:lpstr>University of Texas system</vt:lpstr>
      <vt:lpstr>                        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Hydrocolloid dressings for healing diabetic foot ulcers</vt:lpstr>
      <vt:lpstr>Key Massage</vt:lpstr>
      <vt:lpstr>Foam dressings for healing diabetic foot ulcers</vt:lpstr>
      <vt:lpstr>Key Massage</vt:lpstr>
      <vt:lpstr>Alginate dressings for healing diabetic foot ulcers</vt:lpstr>
      <vt:lpstr>Key Massage</vt:lpstr>
      <vt:lpstr>Hydrogel dressings for healing diabetic foot ulcers</vt:lpstr>
      <vt:lpstr>Key Massage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Foot Management</dc:title>
  <dc:creator>MRT Pack 25 DVDs</dc:creator>
  <cp:lastModifiedBy>Mr.Nouri</cp:lastModifiedBy>
  <cp:revision>88</cp:revision>
  <dcterms:created xsi:type="dcterms:W3CDTF">2016-08-17T14:34:34Z</dcterms:created>
  <dcterms:modified xsi:type="dcterms:W3CDTF">2016-09-14T05:23:35Z</dcterms:modified>
</cp:coreProperties>
</file>