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92" r:id="rId3"/>
    <p:sldId id="296" r:id="rId4"/>
    <p:sldId id="297" r:id="rId5"/>
    <p:sldId id="298" r:id="rId6"/>
    <p:sldId id="288" r:id="rId7"/>
    <p:sldId id="336" r:id="rId8"/>
    <p:sldId id="337" r:id="rId9"/>
    <p:sldId id="338" r:id="rId10"/>
    <p:sldId id="299" r:id="rId11"/>
    <p:sldId id="300" r:id="rId12"/>
    <p:sldId id="287" r:id="rId13"/>
    <p:sldId id="342" r:id="rId14"/>
    <p:sldId id="313" r:id="rId15"/>
    <p:sldId id="332" r:id="rId16"/>
    <p:sldId id="314" r:id="rId17"/>
    <p:sldId id="315" r:id="rId18"/>
    <p:sldId id="333" r:id="rId19"/>
    <p:sldId id="316" r:id="rId20"/>
    <p:sldId id="317" r:id="rId21"/>
    <p:sldId id="334" r:id="rId22"/>
    <p:sldId id="312" r:id="rId23"/>
    <p:sldId id="335" r:id="rId24"/>
    <p:sldId id="321" r:id="rId25"/>
    <p:sldId id="322" r:id="rId26"/>
    <p:sldId id="267" r:id="rId27"/>
    <p:sldId id="272" r:id="rId28"/>
    <p:sldId id="273" r:id="rId29"/>
    <p:sldId id="331" r:id="rId30"/>
    <p:sldId id="275" r:id="rId31"/>
    <p:sldId id="341" r:id="rId32"/>
    <p:sldId id="258" r:id="rId33"/>
    <p:sldId id="259" r:id="rId34"/>
    <p:sldId id="261" r:id="rId35"/>
    <p:sldId id="269" r:id="rId36"/>
    <p:sldId id="270" r:id="rId37"/>
    <p:sldId id="263" r:id="rId38"/>
    <p:sldId id="318" r:id="rId39"/>
    <p:sldId id="319" r:id="rId40"/>
    <p:sldId id="320" r:id="rId41"/>
    <p:sldId id="330" r:id="rId42"/>
    <p:sldId id="340" r:id="rId43"/>
  </p:sldIdLst>
  <p:sldSz cx="9144000" cy="6858000" type="screen4x3"/>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84380"/>
    <p:restoredTop sz="94660"/>
  </p:normalViewPr>
  <p:slideViewPr>
    <p:cSldViewPr>
      <p:cViewPr varScale="1">
        <p:scale>
          <a:sx n="64" d="100"/>
          <a:sy n="64" d="100"/>
        </p:scale>
        <p:origin x="-612"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a-I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a-IR"/>
          </a:p>
        </p:txBody>
      </p:sp>
      <p:sp>
        <p:nvSpPr>
          <p:cNvPr id="4" name="Date Placeholder 3"/>
          <p:cNvSpPr>
            <a:spLocks noGrp="1"/>
          </p:cNvSpPr>
          <p:nvPr>
            <p:ph type="dt" sz="half" idx="10"/>
          </p:nvPr>
        </p:nvSpPr>
        <p:spPr/>
        <p:txBody>
          <a:bodyPr/>
          <a:lstStyle/>
          <a:p>
            <a:fld id="{EB23961C-98F1-4D44-929B-27AC7AF5F523}" type="datetimeFigureOut">
              <a:rPr lang="fa-IR" smtClean="0"/>
              <a:pPr/>
              <a:t>1437/11/12</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210CABE6-E674-4D1F-9FF6-F38DF0E8DBED}" type="slidenum">
              <a:rPr lang="fa-IR" smtClean="0"/>
              <a:pPr/>
              <a:t>‹#›</a:t>
            </a:fld>
            <a:endParaRPr lang="fa-I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EB23961C-98F1-4D44-929B-27AC7AF5F523}" type="datetimeFigureOut">
              <a:rPr lang="fa-IR" smtClean="0"/>
              <a:pPr/>
              <a:t>1437/11/12</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210CABE6-E674-4D1F-9FF6-F38DF0E8DBED}" type="slidenum">
              <a:rPr lang="fa-IR" smtClean="0"/>
              <a:pPr/>
              <a:t>‹#›</a:t>
            </a:fld>
            <a:endParaRPr lang="fa-I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EB23961C-98F1-4D44-929B-27AC7AF5F523}" type="datetimeFigureOut">
              <a:rPr lang="fa-IR" smtClean="0"/>
              <a:pPr/>
              <a:t>1437/11/12</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210CABE6-E674-4D1F-9FF6-F38DF0E8DBED}" type="slidenum">
              <a:rPr lang="fa-IR" smtClean="0"/>
              <a:pPr/>
              <a:t>‹#›</a:t>
            </a:fld>
            <a:endParaRPr lang="fa-I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EB23961C-98F1-4D44-929B-27AC7AF5F523}" type="datetimeFigureOut">
              <a:rPr lang="fa-IR" smtClean="0"/>
              <a:pPr/>
              <a:t>1437/11/12</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210CABE6-E674-4D1F-9FF6-F38DF0E8DBED}" type="slidenum">
              <a:rPr lang="fa-IR" smtClean="0"/>
              <a:pPr/>
              <a:t>‹#›</a:t>
            </a:fld>
            <a:endParaRPr lang="fa-I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fa-I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B23961C-98F1-4D44-929B-27AC7AF5F523}" type="datetimeFigureOut">
              <a:rPr lang="fa-IR" smtClean="0"/>
              <a:pPr/>
              <a:t>1437/11/12</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210CABE6-E674-4D1F-9FF6-F38DF0E8DBED}" type="slidenum">
              <a:rPr lang="fa-IR" smtClean="0"/>
              <a:pPr/>
              <a:t>‹#›</a:t>
            </a:fld>
            <a:endParaRPr lang="fa-I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4"/>
          <p:cNvSpPr>
            <a:spLocks noGrp="1"/>
          </p:cNvSpPr>
          <p:nvPr>
            <p:ph type="dt" sz="half" idx="10"/>
          </p:nvPr>
        </p:nvSpPr>
        <p:spPr/>
        <p:txBody>
          <a:bodyPr/>
          <a:lstStyle/>
          <a:p>
            <a:fld id="{EB23961C-98F1-4D44-929B-27AC7AF5F523}" type="datetimeFigureOut">
              <a:rPr lang="fa-IR" smtClean="0"/>
              <a:pPr/>
              <a:t>1437/11/12</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210CABE6-E674-4D1F-9FF6-F38DF0E8DBED}" type="slidenum">
              <a:rPr lang="fa-IR" smtClean="0"/>
              <a:pPr/>
              <a:t>‹#›</a:t>
            </a:fld>
            <a:endParaRPr lang="fa-I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a-I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Date Placeholder 6"/>
          <p:cNvSpPr>
            <a:spLocks noGrp="1"/>
          </p:cNvSpPr>
          <p:nvPr>
            <p:ph type="dt" sz="half" idx="10"/>
          </p:nvPr>
        </p:nvSpPr>
        <p:spPr/>
        <p:txBody>
          <a:bodyPr/>
          <a:lstStyle/>
          <a:p>
            <a:fld id="{EB23961C-98F1-4D44-929B-27AC7AF5F523}" type="datetimeFigureOut">
              <a:rPr lang="fa-IR" smtClean="0"/>
              <a:pPr/>
              <a:t>1437/11/12</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210CABE6-E674-4D1F-9FF6-F38DF0E8DBED}" type="slidenum">
              <a:rPr lang="fa-IR" smtClean="0"/>
              <a:pPr/>
              <a:t>‹#›</a:t>
            </a:fld>
            <a:endParaRPr lang="fa-I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Date Placeholder 2"/>
          <p:cNvSpPr>
            <a:spLocks noGrp="1"/>
          </p:cNvSpPr>
          <p:nvPr>
            <p:ph type="dt" sz="half" idx="10"/>
          </p:nvPr>
        </p:nvSpPr>
        <p:spPr/>
        <p:txBody>
          <a:bodyPr/>
          <a:lstStyle/>
          <a:p>
            <a:fld id="{EB23961C-98F1-4D44-929B-27AC7AF5F523}" type="datetimeFigureOut">
              <a:rPr lang="fa-IR" smtClean="0"/>
              <a:pPr/>
              <a:t>1437/11/12</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210CABE6-E674-4D1F-9FF6-F38DF0E8DBED}" type="slidenum">
              <a:rPr lang="fa-IR" smtClean="0"/>
              <a:pPr/>
              <a:t>‹#›</a:t>
            </a:fld>
            <a:endParaRPr lang="fa-I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23961C-98F1-4D44-929B-27AC7AF5F523}" type="datetimeFigureOut">
              <a:rPr lang="fa-IR" smtClean="0"/>
              <a:pPr/>
              <a:t>1437/11/12</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210CABE6-E674-4D1F-9FF6-F38DF0E8DBED}" type="slidenum">
              <a:rPr lang="fa-IR" smtClean="0"/>
              <a:pPr/>
              <a:t>‹#›</a:t>
            </a:fld>
            <a:endParaRPr lang="fa-I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fa-I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23961C-98F1-4D44-929B-27AC7AF5F523}" type="datetimeFigureOut">
              <a:rPr lang="fa-IR" smtClean="0"/>
              <a:pPr/>
              <a:t>1437/11/12</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210CABE6-E674-4D1F-9FF6-F38DF0E8DBED}" type="slidenum">
              <a:rPr lang="fa-IR" smtClean="0"/>
              <a:pPr/>
              <a:t>‹#›</a:t>
            </a:fld>
            <a:endParaRPr lang="fa-I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fa-I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a-I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23961C-98F1-4D44-929B-27AC7AF5F523}" type="datetimeFigureOut">
              <a:rPr lang="fa-IR" smtClean="0"/>
              <a:pPr/>
              <a:t>1437/11/12</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210CABE6-E674-4D1F-9FF6-F38DF0E8DBED}" type="slidenum">
              <a:rPr lang="fa-IR" smtClean="0"/>
              <a:pPr/>
              <a:t>‹#›</a:t>
            </a:fld>
            <a:endParaRPr lang="fa-I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en-US" smtClean="0"/>
              <a:t>Click to edit Master title style</a:t>
            </a:r>
            <a:endParaRPr lang="fa-I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EB23961C-98F1-4D44-929B-27AC7AF5F523}" type="datetimeFigureOut">
              <a:rPr lang="fa-IR" smtClean="0"/>
              <a:pPr/>
              <a:t>1437/11/12</a:t>
            </a:fld>
            <a:endParaRPr lang="fa-I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fa-IR"/>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210CABE6-E674-4D1F-9FF6-F38DF0E8DBED}" type="slidenum">
              <a:rPr lang="fa-IR" smtClean="0"/>
              <a:pPr/>
              <a:t>‹#›</a:t>
            </a:fld>
            <a:endParaRPr lang="fa-I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www.uptodate.com/contents/desmopressin-drug-information?source=see_link"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Central diabetes </a:t>
            </a:r>
            <a:r>
              <a:rPr lang="en-US" dirty="0" err="1" smtClean="0"/>
              <a:t>insipidus</a:t>
            </a:r>
            <a:endParaRPr lang="fa-IR" dirty="0"/>
          </a:p>
        </p:txBody>
      </p:sp>
      <p:sp>
        <p:nvSpPr>
          <p:cNvPr id="3" name="Subtitle 2"/>
          <p:cNvSpPr>
            <a:spLocks noGrp="1"/>
          </p:cNvSpPr>
          <p:nvPr>
            <p:ph type="subTitle" idx="1"/>
          </p:nvPr>
        </p:nvSpPr>
        <p:spPr>
          <a:xfrm>
            <a:off x="1371600" y="4643446"/>
            <a:ext cx="6772300" cy="1571636"/>
          </a:xfrm>
        </p:spPr>
        <p:txBody>
          <a:bodyPr>
            <a:normAutofit fontScale="77500" lnSpcReduction="20000"/>
          </a:bodyPr>
          <a:lstStyle/>
          <a:p>
            <a:pPr algn="l" rtl="0"/>
            <a:r>
              <a:rPr lang="en-US" b="1" i="1" dirty="0" err="1" smtClean="0"/>
              <a:t>Maryam-kabootari</a:t>
            </a:r>
            <a:r>
              <a:rPr lang="en-US" b="1" i="1" dirty="0" smtClean="0"/>
              <a:t> MD</a:t>
            </a:r>
          </a:p>
          <a:p>
            <a:pPr algn="l" rtl="0"/>
            <a:r>
              <a:rPr lang="en-US" b="1" dirty="0" smtClean="0">
                <a:effectLst>
                  <a:outerShdw blurRad="38100" dist="38100" dir="2700000" algn="tl">
                    <a:srgbClr val="000000">
                      <a:alpha val="43137"/>
                    </a:srgbClr>
                  </a:outerShdw>
                </a:effectLst>
                <a:cs typeface="Times New Roman" pitchFamily="18" charset="0"/>
              </a:rPr>
              <a:t>Research Institute for Endocrine Sciences </a:t>
            </a:r>
            <a:r>
              <a:rPr lang="en-US" b="1" dirty="0" err="1" smtClean="0">
                <a:effectLst>
                  <a:outerShdw blurRad="38100" dist="38100" dir="2700000" algn="tl">
                    <a:srgbClr val="000000">
                      <a:alpha val="43137"/>
                    </a:srgbClr>
                  </a:outerShdw>
                </a:effectLst>
                <a:cs typeface="Times New Roman" pitchFamily="18" charset="0"/>
              </a:rPr>
              <a:t>Shahid</a:t>
            </a:r>
            <a:r>
              <a:rPr lang="en-US" b="1" dirty="0" smtClean="0">
                <a:effectLst>
                  <a:outerShdw blurRad="38100" dist="38100" dir="2700000" algn="tl">
                    <a:srgbClr val="000000">
                      <a:alpha val="43137"/>
                    </a:srgbClr>
                  </a:outerShdw>
                </a:effectLst>
                <a:cs typeface="Times New Roman" pitchFamily="18" charset="0"/>
              </a:rPr>
              <a:t> </a:t>
            </a:r>
            <a:r>
              <a:rPr lang="en-US" b="1" dirty="0" err="1" smtClean="0">
                <a:effectLst>
                  <a:outerShdw blurRad="38100" dist="38100" dir="2700000" algn="tl">
                    <a:srgbClr val="000000">
                      <a:alpha val="43137"/>
                    </a:srgbClr>
                  </a:outerShdw>
                </a:effectLst>
                <a:cs typeface="Times New Roman" pitchFamily="18" charset="0"/>
              </a:rPr>
              <a:t>Beheshti</a:t>
            </a:r>
            <a:r>
              <a:rPr lang="en-US" b="1" dirty="0" smtClean="0">
                <a:effectLst>
                  <a:outerShdw blurRad="38100" dist="38100" dir="2700000" algn="tl">
                    <a:srgbClr val="000000">
                      <a:alpha val="43137"/>
                    </a:srgbClr>
                  </a:outerShdw>
                </a:effectLst>
                <a:cs typeface="Times New Roman" pitchFamily="18" charset="0"/>
              </a:rPr>
              <a:t> University of Medical Sciences</a:t>
            </a:r>
          </a:p>
          <a:p>
            <a:pPr algn="l" rtl="0"/>
            <a:r>
              <a:rPr lang="en-US" b="1" i="1" dirty="0" err="1" smtClean="0">
                <a:effectLst>
                  <a:outerShdw blurRad="38100" dist="38100" dir="2700000" algn="tl">
                    <a:srgbClr val="000000">
                      <a:alpha val="43137"/>
                    </a:srgbClr>
                  </a:outerShdw>
                </a:effectLst>
                <a:cs typeface="Times New Roman" pitchFamily="18" charset="0"/>
              </a:rPr>
              <a:t>mordad</a:t>
            </a:r>
            <a:r>
              <a:rPr lang="en-US" b="1" i="1" dirty="0" smtClean="0">
                <a:effectLst>
                  <a:outerShdw blurRad="38100" dist="38100" dir="2700000" algn="tl">
                    <a:srgbClr val="000000">
                      <a:alpha val="43137"/>
                    </a:srgbClr>
                  </a:outerShdw>
                </a:effectLst>
                <a:cs typeface="Times New Roman" pitchFamily="18" charset="0"/>
              </a:rPr>
              <a:t> 95</a:t>
            </a:r>
            <a:endParaRPr lang="en-US" b="1" i="1" dirty="0" smtClean="0">
              <a:effectLst>
                <a:outerShdw blurRad="38100" dist="38100" dir="2700000" algn="tl">
                  <a:srgbClr val="000000">
                    <a:alpha val="43137"/>
                  </a:srgbClr>
                </a:outerShdw>
              </a:effectLst>
              <a:cs typeface="Arial" pitchFamily="34" charset="0"/>
            </a:endParaRPr>
          </a:p>
          <a:p>
            <a:endParaRPr lang="fa-IR"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normAutofit/>
          </a:bodyPr>
          <a:lstStyle/>
          <a:p>
            <a:pPr algn="l" rtl="0">
              <a:buNone/>
            </a:pPr>
            <a:r>
              <a:rPr lang="en-US" dirty="0" smtClean="0"/>
              <a:t>some times lower than expected urinary response to injected vasopressin in CDI :</a:t>
            </a:r>
          </a:p>
          <a:p>
            <a:pPr algn="l" rtl="0">
              <a:buFont typeface="Wingdings" pitchFamily="2" charset="2"/>
              <a:buChar char="Ø"/>
            </a:pPr>
            <a:r>
              <a:rPr lang="en-US" dirty="0" smtClean="0"/>
              <a:t>chronic </a:t>
            </a:r>
            <a:r>
              <a:rPr lang="en-US" dirty="0" err="1" smtClean="0"/>
              <a:t>polyuria</a:t>
            </a:r>
            <a:r>
              <a:rPr lang="en-US" dirty="0" smtClean="0"/>
              <a:t> itself can decrease the urinary concentration capacity, probably through a washout mechanism of the renal </a:t>
            </a:r>
            <a:r>
              <a:rPr lang="en-US" dirty="0" err="1" smtClean="0"/>
              <a:t>medullary</a:t>
            </a:r>
            <a:r>
              <a:rPr lang="en-US" dirty="0" smtClean="0"/>
              <a:t> concentration gradient </a:t>
            </a:r>
          </a:p>
          <a:p>
            <a:pPr algn="l" rtl="0">
              <a:buFont typeface="Wingdings" pitchFamily="2" charset="2"/>
              <a:buChar char="Ø"/>
            </a:pPr>
            <a:r>
              <a:rPr lang="en-US" dirty="0" smtClean="0"/>
              <a:t>by down-regulation of kidney AQP2 water channels </a:t>
            </a:r>
            <a:endParaRPr lang="fa-IR" dirty="0"/>
          </a:p>
        </p:txBody>
      </p:sp>
      <p:sp>
        <p:nvSpPr>
          <p:cNvPr id="4" name="Rectangle 3"/>
          <p:cNvSpPr/>
          <p:nvPr/>
        </p:nvSpPr>
        <p:spPr>
          <a:xfrm>
            <a:off x="857224" y="6072206"/>
            <a:ext cx="7358114" cy="584775"/>
          </a:xfrm>
          <a:prstGeom prst="rect">
            <a:avLst/>
          </a:prstGeom>
        </p:spPr>
        <p:txBody>
          <a:bodyPr wrap="square">
            <a:spAutoFit/>
          </a:bodyPr>
          <a:lstStyle/>
          <a:p>
            <a:pPr algn="l" rtl="0"/>
            <a:r>
              <a:rPr lang="en-US" sz="1600" dirty="0" smtClean="0"/>
              <a:t>Current State and Future Perspectives in the Diagnosis of Diabetes </a:t>
            </a:r>
            <a:r>
              <a:rPr lang="en-US" sz="1600" dirty="0" err="1" smtClean="0"/>
              <a:t>Insipidus</a:t>
            </a:r>
            <a:r>
              <a:rPr lang="en-US" sz="1600" dirty="0" smtClean="0"/>
              <a:t>: A Clinical Review. J </a:t>
            </a:r>
            <a:r>
              <a:rPr lang="en-US" sz="1600" dirty="0" err="1" smtClean="0"/>
              <a:t>Clin</a:t>
            </a:r>
            <a:r>
              <a:rPr lang="en-US" sz="1600" dirty="0" smtClean="0"/>
              <a:t> </a:t>
            </a:r>
            <a:r>
              <a:rPr lang="en-US" sz="1600" dirty="0" err="1" smtClean="0"/>
              <a:t>Endocrinol</a:t>
            </a:r>
            <a:r>
              <a:rPr lang="en-US" sz="1600" dirty="0" smtClean="0"/>
              <a:t> </a:t>
            </a:r>
            <a:r>
              <a:rPr lang="en-US" sz="1600" dirty="0" err="1" smtClean="0"/>
              <a:t>Metab</a:t>
            </a:r>
            <a:r>
              <a:rPr lang="en-US" sz="1600" dirty="0" smtClean="0"/>
              <a:t>, October 2012, 97(10):3426–3437</a:t>
            </a:r>
            <a:endParaRPr lang="fa-IR" sz="16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normAutofit/>
          </a:bodyPr>
          <a:lstStyle/>
          <a:p>
            <a:pPr algn="l" rtl="0">
              <a:buNone/>
            </a:pPr>
            <a:r>
              <a:rPr lang="en-US" dirty="0" smtClean="0"/>
              <a:t>A prospective study the diagnostic accuracy of the previously described urine concentration test in 50 patients presenting the entire differential diagnostic spectrum of DI, we only found a total diagnostic accuracy of 41%.</a:t>
            </a:r>
            <a:endParaRPr lang="fa-IR" dirty="0"/>
          </a:p>
        </p:txBody>
      </p:sp>
      <p:sp>
        <p:nvSpPr>
          <p:cNvPr id="4" name="Rectangle 3"/>
          <p:cNvSpPr/>
          <p:nvPr/>
        </p:nvSpPr>
        <p:spPr>
          <a:xfrm>
            <a:off x="857224" y="5857892"/>
            <a:ext cx="7358114" cy="584775"/>
          </a:xfrm>
          <a:prstGeom prst="rect">
            <a:avLst/>
          </a:prstGeom>
        </p:spPr>
        <p:txBody>
          <a:bodyPr wrap="square">
            <a:spAutoFit/>
          </a:bodyPr>
          <a:lstStyle/>
          <a:p>
            <a:pPr algn="l" rtl="0"/>
            <a:r>
              <a:rPr lang="en-US" sz="1600" dirty="0" smtClean="0"/>
              <a:t>Current State and Future Perspectives in the Diagnosis of Diabetes </a:t>
            </a:r>
            <a:r>
              <a:rPr lang="en-US" sz="1600" dirty="0" err="1" smtClean="0"/>
              <a:t>Insipidus</a:t>
            </a:r>
            <a:r>
              <a:rPr lang="en-US" sz="1600" dirty="0" smtClean="0"/>
              <a:t>: A Clinical Review. J </a:t>
            </a:r>
            <a:r>
              <a:rPr lang="en-US" sz="1600" dirty="0" err="1" smtClean="0"/>
              <a:t>Clin</a:t>
            </a:r>
            <a:r>
              <a:rPr lang="en-US" sz="1600" dirty="0" smtClean="0"/>
              <a:t> </a:t>
            </a:r>
            <a:r>
              <a:rPr lang="en-US" sz="1600" dirty="0" err="1" smtClean="0"/>
              <a:t>Endocrinol</a:t>
            </a:r>
            <a:r>
              <a:rPr lang="en-US" sz="1600" dirty="0" smtClean="0"/>
              <a:t> </a:t>
            </a:r>
            <a:r>
              <a:rPr lang="en-US" sz="1600" dirty="0" err="1" smtClean="0"/>
              <a:t>Metab</a:t>
            </a:r>
            <a:r>
              <a:rPr lang="en-US" sz="1600" dirty="0" smtClean="0"/>
              <a:t>, October 2012, 97(10):3426–3437</a:t>
            </a:r>
            <a:endParaRPr lang="fa-IR" sz="1600" dirty="0"/>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a:srcRect/>
          <a:stretch>
            <a:fillRect/>
          </a:stretch>
        </p:blipFill>
        <p:spPr bwMode="auto">
          <a:xfrm>
            <a:off x="500033" y="0"/>
            <a:ext cx="6215107" cy="6858000"/>
          </a:xfrm>
          <a:prstGeom prst="rect">
            <a:avLst/>
          </a:prstGeom>
          <a:noFill/>
          <a:ln w="9525">
            <a:noFill/>
            <a:miter lim="800000"/>
            <a:headEnd/>
            <a:tailEnd/>
          </a:ln>
          <a:effectLst/>
        </p:spPr>
      </p:pic>
      <p:sp>
        <p:nvSpPr>
          <p:cNvPr id="4" name="Rounded Rectangle 3"/>
          <p:cNvSpPr/>
          <p:nvPr/>
        </p:nvSpPr>
        <p:spPr>
          <a:xfrm>
            <a:off x="714348" y="1285860"/>
            <a:ext cx="1000132" cy="214314"/>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6" name="Rounded Rectangle 5"/>
          <p:cNvSpPr/>
          <p:nvPr/>
        </p:nvSpPr>
        <p:spPr>
          <a:xfrm>
            <a:off x="714348" y="6429396"/>
            <a:ext cx="1285884" cy="428604"/>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7" name="Rounded Rectangle 6"/>
          <p:cNvSpPr/>
          <p:nvPr/>
        </p:nvSpPr>
        <p:spPr>
          <a:xfrm>
            <a:off x="785786" y="5072074"/>
            <a:ext cx="1143008" cy="285752"/>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View Image_files\jpgm_2010_56_4_307_70939_t1.jpg"/>
          <p:cNvPicPr>
            <a:picLocks noGrp="1" noChangeAspect="1" noChangeArrowheads="1"/>
          </p:cNvPicPr>
          <p:nvPr>
            <p:ph idx="1"/>
          </p:nvPr>
        </p:nvPicPr>
        <p:blipFill>
          <a:blip r:embed="rId2"/>
          <a:srcRect/>
          <a:stretch>
            <a:fillRect/>
          </a:stretch>
        </p:blipFill>
        <p:spPr bwMode="auto">
          <a:xfrm>
            <a:off x="500034" y="0"/>
            <a:ext cx="3714776" cy="6629990"/>
          </a:xfrm>
          <a:prstGeom prst="rect">
            <a:avLst/>
          </a:prstGeom>
          <a:noFill/>
        </p:spPr>
      </p:pic>
      <p:sp>
        <p:nvSpPr>
          <p:cNvPr id="4" name="Rectangle 3"/>
          <p:cNvSpPr/>
          <p:nvPr/>
        </p:nvSpPr>
        <p:spPr>
          <a:xfrm>
            <a:off x="4643438" y="1571612"/>
            <a:ext cx="3429024" cy="646331"/>
          </a:xfrm>
          <a:prstGeom prst="rect">
            <a:avLst/>
          </a:prstGeom>
        </p:spPr>
        <p:txBody>
          <a:bodyPr wrap="square">
            <a:spAutoFit/>
          </a:bodyPr>
          <a:lstStyle/>
          <a:p>
            <a:pPr algn="l" rtl="0"/>
            <a:r>
              <a:rPr lang="en-US" dirty="0" smtClean="0"/>
              <a:t>Causes of multiple ring-enhancing lesions of the brain</a:t>
            </a:r>
            <a:endParaRPr lang="fa-IR" dirty="0"/>
          </a:p>
        </p:txBody>
      </p:sp>
      <p:sp>
        <p:nvSpPr>
          <p:cNvPr id="9" name="Oval 8"/>
          <p:cNvSpPr/>
          <p:nvPr/>
        </p:nvSpPr>
        <p:spPr>
          <a:xfrm>
            <a:off x="285720" y="3214686"/>
            <a:ext cx="1000132" cy="21431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0" name="Oval 9"/>
          <p:cNvSpPr/>
          <p:nvPr/>
        </p:nvSpPr>
        <p:spPr>
          <a:xfrm>
            <a:off x="428596" y="1142984"/>
            <a:ext cx="714380" cy="21431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1" name="Oval 10"/>
          <p:cNvSpPr/>
          <p:nvPr/>
        </p:nvSpPr>
        <p:spPr>
          <a:xfrm>
            <a:off x="285720" y="5286388"/>
            <a:ext cx="2376502" cy="21431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2" name="Oval 11"/>
          <p:cNvSpPr/>
          <p:nvPr/>
        </p:nvSpPr>
        <p:spPr>
          <a:xfrm flipV="1">
            <a:off x="438120" y="4500570"/>
            <a:ext cx="1000132" cy="21431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3" name="Oval 12"/>
          <p:cNvSpPr/>
          <p:nvPr/>
        </p:nvSpPr>
        <p:spPr>
          <a:xfrm rot="10800000" flipV="1">
            <a:off x="438120" y="0"/>
            <a:ext cx="704856" cy="21429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4" name="Rectangle 13"/>
          <p:cNvSpPr/>
          <p:nvPr/>
        </p:nvSpPr>
        <p:spPr>
          <a:xfrm>
            <a:off x="4286248" y="6072206"/>
            <a:ext cx="4572032" cy="646331"/>
          </a:xfrm>
          <a:prstGeom prst="rect">
            <a:avLst/>
          </a:prstGeom>
        </p:spPr>
        <p:txBody>
          <a:bodyPr wrap="square">
            <a:spAutoFit/>
          </a:bodyPr>
          <a:lstStyle/>
          <a:p>
            <a:pPr algn="l" rtl="0"/>
            <a:r>
              <a:rPr lang="en-US" dirty="0" smtClean="0"/>
              <a:t>Multiple ring-enhancing lesions of the brain. JPGM.2015;56(4): 307-316</a:t>
            </a:r>
            <a:endParaRPr lang="fa-IR"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CNS involvement in multiple myeloma</a:t>
            </a:r>
            <a:endParaRPr lang="fa-IR" dirty="0"/>
          </a:p>
        </p:txBody>
      </p:sp>
      <p:sp>
        <p:nvSpPr>
          <p:cNvPr id="3" name="Content Placeholder 2"/>
          <p:cNvSpPr>
            <a:spLocks noGrp="1"/>
          </p:cNvSpPr>
          <p:nvPr>
            <p:ph idx="1"/>
          </p:nvPr>
        </p:nvSpPr>
        <p:spPr/>
        <p:txBody>
          <a:bodyPr>
            <a:normAutofit fontScale="70000" lnSpcReduction="20000"/>
          </a:bodyPr>
          <a:lstStyle/>
          <a:p>
            <a:pPr algn="l" rtl="0">
              <a:buFont typeface="Wingdings" pitchFamily="2" charset="2"/>
              <a:buChar char="Ø"/>
            </a:pPr>
            <a:r>
              <a:rPr lang="en-US" dirty="0" smtClean="0"/>
              <a:t>The central nervous system (CNS) is affected by multiple myeloma in approximately 1% of all cases, and such involvement is a dire prognostic sign </a:t>
            </a:r>
          </a:p>
          <a:p>
            <a:pPr algn="l" rtl="0">
              <a:buFont typeface="Wingdings" pitchFamily="2" charset="2"/>
              <a:buChar char="Ø"/>
            </a:pPr>
            <a:r>
              <a:rPr lang="en-US" dirty="0" smtClean="0"/>
              <a:t>Intracranial myeloma constitutes less than 1% of intracranial tumors and can occur as a solitary (primary) </a:t>
            </a:r>
            <a:r>
              <a:rPr lang="en-US" dirty="0" err="1" smtClean="0"/>
              <a:t>plasmacytoma</a:t>
            </a:r>
            <a:r>
              <a:rPr lang="en-US" dirty="0" smtClean="0"/>
              <a:t> in addition to being a manifestation of systemic </a:t>
            </a:r>
            <a:r>
              <a:rPr lang="en-US" dirty="0" err="1" smtClean="0"/>
              <a:t>multiplemyeloma</a:t>
            </a:r>
            <a:r>
              <a:rPr lang="en-US" dirty="0" smtClean="0"/>
              <a:t>.</a:t>
            </a:r>
          </a:p>
          <a:p>
            <a:pPr algn="l" rtl="0">
              <a:buNone/>
            </a:pPr>
            <a:r>
              <a:rPr lang="en-US" dirty="0" smtClean="0"/>
              <a:t>Central nervous system myeloma takes many forms, including:</a:t>
            </a:r>
          </a:p>
          <a:p>
            <a:pPr algn="l" rtl="0">
              <a:buClr>
                <a:srgbClr val="FF0000"/>
              </a:buClr>
              <a:buFont typeface="Wingdings" pitchFamily="2" charset="2"/>
              <a:buChar char="v"/>
            </a:pPr>
            <a:r>
              <a:rPr lang="en-US" dirty="0" smtClean="0"/>
              <a:t>localized </a:t>
            </a:r>
            <a:r>
              <a:rPr lang="en-US" dirty="0" err="1" smtClean="0"/>
              <a:t>intraparenchymal</a:t>
            </a:r>
            <a:r>
              <a:rPr lang="en-US" dirty="0" smtClean="0"/>
              <a:t> </a:t>
            </a:r>
          </a:p>
          <a:p>
            <a:pPr algn="l" rtl="0">
              <a:buClr>
                <a:srgbClr val="FF0000"/>
              </a:buClr>
              <a:buFont typeface="Wingdings" pitchFamily="2" charset="2"/>
              <a:buChar char="v"/>
            </a:pPr>
            <a:r>
              <a:rPr lang="en-US" dirty="0" err="1" smtClean="0"/>
              <a:t>dural</a:t>
            </a:r>
            <a:r>
              <a:rPr lang="en-US" dirty="0" smtClean="0"/>
              <a:t>-based lesions and CNS </a:t>
            </a:r>
            <a:r>
              <a:rPr lang="en-US" dirty="0" err="1" smtClean="0"/>
              <a:t>myelomatosis</a:t>
            </a:r>
            <a:r>
              <a:rPr lang="en-US" dirty="0" smtClean="0"/>
              <a:t> involving </a:t>
            </a:r>
            <a:r>
              <a:rPr lang="en-US" dirty="0" err="1" smtClean="0"/>
              <a:t>leptomeninges</a:t>
            </a:r>
            <a:r>
              <a:rPr lang="en-US" dirty="0" smtClean="0"/>
              <a:t> </a:t>
            </a:r>
          </a:p>
          <a:p>
            <a:pPr algn="l" rtl="0">
              <a:buClr>
                <a:srgbClr val="FF0000"/>
              </a:buClr>
              <a:buFont typeface="Wingdings" pitchFamily="2" charset="2"/>
              <a:buChar char="v"/>
            </a:pPr>
            <a:r>
              <a:rPr lang="en-US" dirty="0" smtClean="0"/>
              <a:t>cranial nerves </a:t>
            </a:r>
            <a:r>
              <a:rPr lang="en-US" dirty="0" err="1" smtClean="0"/>
              <a:t>invovement</a:t>
            </a:r>
            <a:endParaRPr lang="en-US" dirty="0" smtClean="0"/>
          </a:p>
          <a:p>
            <a:pPr algn="l" rtl="0">
              <a:buClr>
                <a:srgbClr val="FF0000"/>
              </a:buClr>
              <a:buFont typeface="Wingdings" pitchFamily="2" charset="2"/>
              <a:buChar char="v"/>
            </a:pPr>
            <a:r>
              <a:rPr lang="en-US" dirty="0" smtClean="0"/>
              <a:t>a combination of different sites of lesions such as </a:t>
            </a:r>
            <a:r>
              <a:rPr lang="en-US" dirty="0" err="1" smtClean="0"/>
              <a:t>intraparenchymal</a:t>
            </a:r>
            <a:r>
              <a:rPr lang="en-US" dirty="0" smtClean="0"/>
              <a:t> and </a:t>
            </a:r>
            <a:r>
              <a:rPr lang="en-US" dirty="0" err="1" smtClean="0"/>
              <a:t>dural</a:t>
            </a:r>
            <a:r>
              <a:rPr lang="en-US" dirty="0" smtClean="0"/>
              <a:t> based</a:t>
            </a:r>
          </a:p>
        </p:txBody>
      </p:sp>
      <p:sp>
        <p:nvSpPr>
          <p:cNvPr id="4" name="Rectangle 3"/>
          <p:cNvSpPr/>
          <p:nvPr/>
        </p:nvSpPr>
        <p:spPr>
          <a:xfrm>
            <a:off x="500034" y="6000768"/>
            <a:ext cx="8143932" cy="646331"/>
          </a:xfrm>
          <a:prstGeom prst="rect">
            <a:avLst/>
          </a:prstGeom>
        </p:spPr>
        <p:txBody>
          <a:bodyPr wrap="square">
            <a:spAutoFit/>
          </a:bodyPr>
          <a:lstStyle/>
          <a:p>
            <a:pPr algn="l"/>
            <a:r>
              <a:rPr lang="en-US" dirty="0" smtClean="0"/>
              <a:t>Imaging of </a:t>
            </a:r>
            <a:r>
              <a:rPr lang="en-US" dirty="0" err="1" smtClean="0"/>
              <a:t>extraosseous</a:t>
            </a:r>
            <a:r>
              <a:rPr lang="en-US" dirty="0" smtClean="0"/>
              <a:t> intracranial and </a:t>
            </a:r>
            <a:r>
              <a:rPr lang="en-US" dirty="0" err="1" smtClean="0"/>
              <a:t>intraspinal</a:t>
            </a:r>
            <a:r>
              <a:rPr lang="en-US" dirty="0" smtClean="0"/>
              <a:t> multiple myeloma,</a:t>
            </a:r>
          </a:p>
          <a:p>
            <a:pPr algn="l"/>
            <a:r>
              <a:rPr lang="en-US" dirty="0" smtClean="0"/>
              <a:t>including central nervous system </a:t>
            </a:r>
            <a:r>
              <a:rPr lang="en-US" dirty="0" err="1" smtClean="0"/>
              <a:t>involvement.Clinical</a:t>
            </a:r>
            <a:r>
              <a:rPr lang="en-US" dirty="0" smtClean="0"/>
              <a:t> Imaging 39 (2015) 213–219</a:t>
            </a:r>
            <a:endParaRPr lang="fa-IR"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normAutofit fontScale="92500"/>
          </a:bodyPr>
          <a:lstStyle/>
          <a:p>
            <a:pPr algn="l" rtl="0">
              <a:buClr>
                <a:srgbClr val="7030A0"/>
              </a:buClr>
              <a:buFont typeface="Wingdings" pitchFamily="2" charset="2"/>
              <a:buChar char="Ø"/>
            </a:pPr>
            <a:r>
              <a:rPr lang="en-US" dirty="0" smtClean="0"/>
              <a:t>The central nervous system may be involved at all stages of multiple myeloma by direct invasion from contiguous bone lesions or by </a:t>
            </a:r>
            <a:r>
              <a:rPr lang="en-US" dirty="0" err="1" smtClean="0"/>
              <a:t>hematogenous</a:t>
            </a:r>
            <a:r>
              <a:rPr lang="en-US" dirty="0" smtClean="0"/>
              <a:t> spread with </a:t>
            </a:r>
            <a:r>
              <a:rPr lang="en-US" dirty="0" err="1" smtClean="0"/>
              <a:t>parenchymal</a:t>
            </a:r>
            <a:r>
              <a:rPr lang="en-US" dirty="0" smtClean="0"/>
              <a:t> infiltration.</a:t>
            </a:r>
          </a:p>
          <a:p>
            <a:pPr algn="l" rtl="0">
              <a:buClr>
                <a:srgbClr val="7030A0"/>
              </a:buClr>
              <a:buFont typeface="Wingdings" pitchFamily="2" charset="2"/>
              <a:buChar char="Ø"/>
            </a:pPr>
            <a:r>
              <a:rPr lang="en-US" dirty="0" smtClean="0"/>
              <a:t>Autopsy studies in patients with </a:t>
            </a:r>
            <a:r>
              <a:rPr lang="en-US" dirty="0" err="1" smtClean="0"/>
              <a:t>leptomeningeal</a:t>
            </a:r>
            <a:r>
              <a:rPr lang="en-US" dirty="0" smtClean="0"/>
              <a:t> myeloma demonstrated that circulating myeloma cells can infiltrate </a:t>
            </a:r>
            <a:r>
              <a:rPr lang="en-US" dirty="0" err="1" smtClean="0"/>
              <a:t>arachnoid</a:t>
            </a:r>
            <a:r>
              <a:rPr lang="en-US" dirty="0" smtClean="0"/>
              <a:t> veins diffusely, spilling over into the cerebrospinal fluid (CSF).</a:t>
            </a:r>
            <a:endParaRPr lang="fa-IR" dirty="0" smtClean="0"/>
          </a:p>
          <a:p>
            <a:endParaRPr lang="fa-IR" dirty="0"/>
          </a:p>
        </p:txBody>
      </p:sp>
      <p:sp>
        <p:nvSpPr>
          <p:cNvPr id="4" name="Rectangle 3"/>
          <p:cNvSpPr/>
          <p:nvPr/>
        </p:nvSpPr>
        <p:spPr>
          <a:xfrm>
            <a:off x="500034" y="6000768"/>
            <a:ext cx="8143932" cy="646331"/>
          </a:xfrm>
          <a:prstGeom prst="rect">
            <a:avLst/>
          </a:prstGeom>
        </p:spPr>
        <p:txBody>
          <a:bodyPr wrap="square">
            <a:spAutoFit/>
          </a:bodyPr>
          <a:lstStyle/>
          <a:p>
            <a:pPr algn="l"/>
            <a:r>
              <a:rPr lang="en-US" dirty="0" smtClean="0"/>
              <a:t>Imaging of </a:t>
            </a:r>
            <a:r>
              <a:rPr lang="en-US" dirty="0" err="1" smtClean="0"/>
              <a:t>extraosseous</a:t>
            </a:r>
            <a:r>
              <a:rPr lang="en-US" dirty="0" smtClean="0"/>
              <a:t> intracranial and </a:t>
            </a:r>
            <a:r>
              <a:rPr lang="en-US" dirty="0" err="1" smtClean="0"/>
              <a:t>intraspinal</a:t>
            </a:r>
            <a:r>
              <a:rPr lang="en-US" dirty="0" smtClean="0"/>
              <a:t> multiple myeloma,</a:t>
            </a:r>
          </a:p>
          <a:p>
            <a:pPr algn="l"/>
            <a:r>
              <a:rPr lang="en-US" dirty="0" smtClean="0"/>
              <a:t>including central nervous system </a:t>
            </a:r>
            <a:r>
              <a:rPr lang="en-US" dirty="0" err="1" smtClean="0"/>
              <a:t>involvement.Clinical</a:t>
            </a:r>
            <a:r>
              <a:rPr lang="en-US" dirty="0" smtClean="0"/>
              <a:t> Imaging 39 (2015) 213–219</a:t>
            </a:r>
            <a:endParaRPr lang="fa-IR"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normAutofit fontScale="92500" lnSpcReduction="20000"/>
          </a:bodyPr>
          <a:lstStyle/>
          <a:p>
            <a:pPr algn="l" rtl="0">
              <a:buNone/>
            </a:pPr>
            <a:r>
              <a:rPr lang="en-US" dirty="0" smtClean="0"/>
              <a:t>Clinical manifestations are nonspecific and may include: </a:t>
            </a:r>
          </a:p>
          <a:p>
            <a:pPr algn="l" rtl="0">
              <a:buFont typeface="Wingdings" pitchFamily="2" charset="2"/>
              <a:buChar char="Ø"/>
            </a:pPr>
            <a:r>
              <a:rPr lang="en-US" dirty="0" smtClean="0"/>
              <a:t>Headache</a:t>
            </a:r>
          </a:p>
          <a:p>
            <a:pPr algn="l" rtl="0">
              <a:buFont typeface="Wingdings" pitchFamily="2" charset="2"/>
              <a:buChar char="Ø"/>
            </a:pPr>
            <a:r>
              <a:rPr lang="en-US" dirty="0" smtClean="0"/>
              <a:t>nausea and vomiting</a:t>
            </a:r>
          </a:p>
          <a:p>
            <a:pPr algn="l" rtl="0">
              <a:buFont typeface="Wingdings" pitchFamily="2" charset="2"/>
              <a:buChar char="Ø"/>
            </a:pPr>
            <a:r>
              <a:rPr lang="en-US" dirty="0" err="1" smtClean="0"/>
              <a:t>Paraparesis</a:t>
            </a:r>
            <a:endParaRPr lang="en-US" dirty="0" smtClean="0"/>
          </a:p>
          <a:p>
            <a:pPr algn="l" rtl="0">
              <a:buFont typeface="Wingdings" pitchFamily="2" charset="2"/>
              <a:buChar char="Ø"/>
            </a:pPr>
            <a:r>
              <a:rPr lang="en-US" dirty="0" smtClean="0"/>
              <a:t>cranial nerve palsies</a:t>
            </a:r>
          </a:p>
          <a:p>
            <a:pPr algn="l" rtl="0">
              <a:buFont typeface="Wingdings" pitchFamily="2" charset="2"/>
              <a:buChar char="Ø"/>
            </a:pPr>
            <a:r>
              <a:rPr lang="en-US" dirty="0" smtClean="0"/>
              <a:t>mental status changes</a:t>
            </a:r>
          </a:p>
          <a:p>
            <a:pPr algn="l" rtl="0">
              <a:buFont typeface="Wingdings" pitchFamily="2" charset="2"/>
              <a:buChar char="Ø"/>
            </a:pPr>
            <a:r>
              <a:rPr lang="en-US" dirty="0" smtClean="0"/>
              <a:t>rarely, seizures</a:t>
            </a:r>
          </a:p>
          <a:p>
            <a:pPr algn="l" rtl="0">
              <a:buFont typeface="Wingdings" pitchFamily="2" charset="2"/>
              <a:buChar char="v"/>
            </a:pPr>
            <a:r>
              <a:rPr lang="en-US" dirty="0" smtClean="0"/>
              <a:t>ROLE OUT: </a:t>
            </a:r>
            <a:r>
              <a:rPr lang="en-US" dirty="0" err="1" smtClean="0"/>
              <a:t>hypercalcemia</a:t>
            </a:r>
            <a:r>
              <a:rPr lang="en-US" dirty="0" smtClean="0"/>
              <a:t>, </a:t>
            </a:r>
            <a:r>
              <a:rPr lang="en-US" dirty="0" err="1" smtClean="0"/>
              <a:t>hyperviscosity</a:t>
            </a:r>
            <a:r>
              <a:rPr lang="en-US" dirty="0" smtClean="0"/>
              <a:t>, drug neurotoxicity, or spinal cord compression</a:t>
            </a:r>
            <a:endParaRPr lang="fa-IR" dirty="0"/>
          </a:p>
        </p:txBody>
      </p:sp>
      <p:sp>
        <p:nvSpPr>
          <p:cNvPr id="4" name="Rectangle 3"/>
          <p:cNvSpPr/>
          <p:nvPr/>
        </p:nvSpPr>
        <p:spPr>
          <a:xfrm>
            <a:off x="500034" y="6000768"/>
            <a:ext cx="8143932" cy="646331"/>
          </a:xfrm>
          <a:prstGeom prst="rect">
            <a:avLst/>
          </a:prstGeom>
        </p:spPr>
        <p:txBody>
          <a:bodyPr wrap="square">
            <a:spAutoFit/>
          </a:bodyPr>
          <a:lstStyle/>
          <a:p>
            <a:pPr algn="l"/>
            <a:r>
              <a:rPr lang="en-US" dirty="0" smtClean="0"/>
              <a:t>Imaging of </a:t>
            </a:r>
            <a:r>
              <a:rPr lang="en-US" dirty="0" err="1" smtClean="0"/>
              <a:t>extraosseous</a:t>
            </a:r>
            <a:r>
              <a:rPr lang="en-US" dirty="0" smtClean="0"/>
              <a:t> intracranial and </a:t>
            </a:r>
            <a:r>
              <a:rPr lang="en-US" dirty="0" err="1" smtClean="0"/>
              <a:t>intraspinal</a:t>
            </a:r>
            <a:r>
              <a:rPr lang="en-US" dirty="0" smtClean="0"/>
              <a:t> multiple myeloma,</a:t>
            </a:r>
          </a:p>
          <a:p>
            <a:pPr algn="l"/>
            <a:r>
              <a:rPr lang="en-US" dirty="0" smtClean="0"/>
              <a:t>including central nervous system </a:t>
            </a:r>
            <a:r>
              <a:rPr lang="en-US" dirty="0" err="1" smtClean="0"/>
              <a:t>involvement.Clinical</a:t>
            </a:r>
            <a:r>
              <a:rPr lang="en-US" dirty="0" smtClean="0"/>
              <a:t> Imaging 39 (2015) 213–219</a:t>
            </a:r>
            <a:endParaRPr lang="fa-I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normAutofit fontScale="92500" lnSpcReduction="20000"/>
          </a:bodyPr>
          <a:lstStyle/>
          <a:p>
            <a:pPr algn="l" rtl="0">
              <a:buNone/>
            </a:pPr>
            <a:r>
              <a:rPr lang="en-US" dirty="0" smtClean="0"/>
              <a:t>Intracranial lesions may have </a:t>
            </a:r>
            <a:r>
              <a:rPr lang="en-US" dirty="0" err="1" smtClean="0"/>
              <a:t>perilesional</a:t>
            </a:r>
            <a:r>
              <a:rPr lang="en-US" dirty="0" smtClean="0"/>
              <a:t> edema, focal calcifications, or </a:t>
            </a:r>
            <a:r>
              <a:rPr lang="en-US" dirty="0" err="1" smtClean="0"/>
              <a:t>intralesional</a:t>
            </a:r>
            <a:r>
              <a:rPr lang="en-US" dirty="0" smtClean="0"/>
              <a:t> hemorrhage. </a:t>
            </a:r>
          </a:p>
          <a:p>
            <a:pPr algn="l" rtl="0">
              <a:buNone/>
            </a:pPr>
            <a:r>
              <a:rPr lang="en-US" dirty="0" smtClean="0"/>
              <a:t>Differential diagnosis includes: </a:t>
            </a:r>
          </a:p>
          <a:p>
            <a:pPr algn="l" rtl="0">
              <a:buClr>
                <a:srgbClr val="7030A0"/>
              </a:buClr>
              <a:buFont typeface="Wingdings" pitchFamily="2" charset="2"/>
              <a:buChar char="Ø"/>
            </a:pPr>
            <a:r>
              <a:rPr lang="en-US" dirty="0" err="1" smtClean="0"/>
              <a:t>Meningioma</a:t>
            </a:r>
            <a:endParaRPr lang="en-US" dirty="0" smtClean="0"/>
          </a:p>
          <a:p>
            <a:pPr algn="l" rtl="0">
              <a:buClr>
                <a:srgbClr val="7030A0"/>
              </a:buClr>
              <a:buFont typeface="Wingdings" pitchFamily="2" charset="2"/>
              <a:buChar char="Ø"/>
            </a:pPr>
            <a:r>
              <a:rPr lang="en-US" dirty="0" smtClean="0"/>
              <a:t>Sarcoma</a:t>
            </a:r>
          </a:p>
          <a:p>
            <a:pPr algn="l" rtl="0">
              <a:buClr>
                <a:srgbClr val="7030A0"/>
              </a:buClr>
              <a:buFont typeface="Wingdings" pitchFamily="2" charset="2"/>
              <a:buChar char="Ø"/>
            </a:pPr>
            <a:r>
              <a:rPr lang="en-US" dirty="0" smtClean="0"/>
              <a:t>Lymphoma</a:t>
            </a:r>
          </a:p>
          <a:p>
            <a:pPr algn="l" rtl="0">
              <a:buClr>
                <a:srgbClr val="7030A0"/>
              </a:buClr>
              <a:buFont typeface="Wingdings" pitchFamily="2" charset="2"/>
              <a:buChar char="Ø"/>
            </a:pPr>
            <a:r>
              <a:rPr lang="en-US" dirty="0" smtClean="0"/>
              <a:t>metastatic carcinoma</a:t>
            </a:r>
          </a:p>
          <a:p>
            <a:pPr algn="l" rtl="0">
              <a:buClr>
                <a:srgbClr val="7030A0"/>
              </a:buClr>
              <a:buFont typeface="Wingdings" pitchFamily="2" charset="2"/>
              <a:buChar char="Ø"/>
            </a:pPr>
            <a:r>
              <a:rPr lang="en-US" dirty="0" smtClean="0"/>
              <a:t>plasma cell </a:t>
            </a:r>
            <a:r>
              <a:rPr lang="en-US" dirty="0" err="1" smtClean="0"/>
              <a:t>granuloma</a:t>
            </a:r>
            <a:endParaRPr lang="en-US" dirty="0" smtClean="0"/>
          </a:p>
          <a:p>
            <a:pPr algn="l" rtl="0">
              <a:buClr>
                <a:srgbClr val="7030A0"/>
              </a:buClr>
              <a:buFont typeface="Wingdings" pitchFamily="2" charset="2"/>
              <a:buChar char="Ø"/>
            </a:pPr>
            <a:r>
              <a:rPr lang="en-US" dirty="0" smtClean="0"/>
              <a:t>infectious meningitis</a:t>
            </a:r>
          </a:p>
          <a:p>
            <a:pPr algn="l" rtl="0">
              <a:buClr>
                <a:srgbClr val="7030A0"/>
              </a:buClr>
              <a:buFont typeface="Wingdings" pitchFamily="2" charset="2"/>
              <a:buChar char="Ø"/>
            </a:pPr>
            <a:r>
              <a:rPr lang="en-US" dirty="0" err="1" smtClean="0"/>
              <a:t>leptomeningeal</a:t>
            </a:r>
            <a:r>
              <a:rPr lang="en-US" dirty="0" smtClean="0"/>
              <a:t> </a:t>
            </a:r>
            <a:r>
              <a:rPr lang="en-US" dirty="0" err="1" smtClean="0"/>
              <a:t>carcinomatosis</a:t>
            </a:r>
            <a:r>
              <a:rPr lang="en-US" dirty="0" smtClean="0"/>
              <a:t>  </a:t>
            </a:r>
          </a:p>
        </p:txBody>
      </p:sp>
      <p:sp>
        <p:nvSpPr>
          <p:cNvPr id="4" name="Rectangle 3"/>
          <p:cNvSpPr/>
          <p:nvPr/>
        </p:nvSpPr>
        <p:spPr>
          <a:xfrm>
            <a:off x="500034" y="6000768"/>
            <a:ext cx="8143932" cy="646331"/>
          </a:xfrm>
          <a:prstGeom prst="rect">
            <a:avLst/>
          </a:prstGeom>
        </p:spPr>
        <p:txBody>
          <a:bodyPr wrap="square">
            <a:spAutoFit/>
          </a:bodyPr>
          <a:lstStyle/>
          <a:p>
            <a:pPr algn="l"/>
            <a:r>
              <a:rPr lang="en-US" dirty="0" smtClean="0"/>
              <a:t>Imaging of </a:t>
            </a:r>
            <a:r>
              <a:rPr lang="en-US" dirty="0" err="1" smtClean="0"/>
              <a:t>extraosseous</a:t>
            </a:r>
            <a:r>
              <a:rPr lang="en-US" dirty="0" smtClean="0"/>
              <a:t> intracranial and </a:t>
            </a:r>
            <a:r>
              <a:rPr lang="en-US" dirty="0" err="1" smtClean="0"/>
              <a:t>intraspinal</a:t>
            </a:r>
            <a:r>
              <a:rPr lang="en-US" dirty="0" smtClean="0"/>
              <a:t> multiple myeloma,</a:t>
            </a:r>
          </a:p>
          <a:p>
            <a:pPr algn="l"/>
            <a:r>
              <a:rPr lang="en-US" dirty="0" smtClean="0"/>
              <a:t>including central nervous system </a:t>
            </a:r>
            <a:r>
              <a:rPr lang="en-US" dirty="0" err="1" smtClean="0"/>
              <a:t>involvement.Clinical</a:t>
            </a:r>
            <a:r>
              <a:rPr lang="en-US" dirty="0" smtClean="0"/>
              <a:t> Imaging 39 (2015) 213–219</a:t>
            </a:r>
            <a:endParaRPr lang="fa-I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l" rtl="0">
              <a:buNone/>
            </a:pPr>
            <a:r>
              <a:rPr lang="en-US" dirty="0" smtClean="0"/>
              <a:t>Magnetic resonance imaging findings are often nonspecific, and differentiation of </a:t>
            </a:r>
            <a:r>
              <a:rPr lang="en-US" dirty="0" err="1" smtClean="0"/>
              <a:t>leptomeningeal</a:t>
            </a:r>
            <a:r>
              <a:rPr lang="en-US" dirty="0" smtClean="0"/>
              <a:t> </a:t>
            </a:r>
            <a:r>
              <a:rPr lang="en-US" dirty="0" err="1" smtClean="0"/>
              <a:t>myelomatosis</a:t>
            </a:r>
            <a:r>
              <a:rPr lang="en-US" dirty="0" smtClean="0"/>
              <a:t> from infectious meningitis requires clinical and laboratory correlation. </a:t>
            </a:r>
          </a:p>
          <a:p>
            <a:pPr algn="l" rtl="0">
              <a:buNone/>
            </a:pPr>
            <a:r>
              <a:rPr lang="en-US" dirty="0" smtClean="0"/>
              <a:t>Final diagnosis is made by direct biopsy of localized masses and/or by detection of monoclonal plasma cells in the CSF</a:t>
            </a:r>
            <a:endParaRPr lang="fa-IR" dirty="0" smtClean="0"/>
          </a:p>
          <a:p>
            <a:endParaRPr lang="fa-IR" dirty="0"/>
          </a:p>
        </p:txBody>
      </p:sp>
      <p:sp>
        <p:nvSpPr>
          <p:cNvPr id="4" name="Rectangle 3"/>
          <p:cNvSpPr/>
          <p:nvPr/>
        </p:nvSpPr>
        <p:spPr>
          <a:xfrm>
            <a:off x="500034" y="6000768"/>
            <a:ext cx="8143932" cy="646331"/>
          </a:xfrm>
          <a:prstGeom prst="rect">
            <a:avLst/>
          </a:prstGeom>
        </p:spPr>
        <p:txBody>
          <a:bodyPr wrap="square">
            <a:spAutoFit/>
          </a:bodyPr>
          <a:lstStyle/>
          <a:p>
            <a:pPr algn="l"/>
            <a:r>
              <a:rPr lang="en-US" dirty="0" smtClean="0"/>
              <a:t>Imaging of </a:t>
            </a:r>
            <a:r>
              <a:rPr lang="en-US" dirty="0" err="1" smtClean="0"/>
              <a:t>extraosseous</a:t>
            </a:r>
            <a:r>
              <a:rPr lang="en-US" dirty="0" smtClean="0"/>
              <a:t> intracranial and </a:t>
            </a:r>
            <a:r>
              <a:rPr lang="en-US" dirty="0" err="1" smtClean="0"/>
              <a:t>intraspinal</a:t>
            </a:r>
            <a:r>
              <a:rPr lang="en-US" dirty="0" smtClean="0"/>
              <a:t> multiple myeloma,</a:t>
            </a:r>
          </a:p>
          <a:p>
            <a:pPr algn="l"/>
            <a:r>
              <a:rPr lang="en-US" dirty="0" smtClean="0"/>
              <a:t>including central nervous system </a:t>
            </a:r>
            <a:r>
              <a:rPr lang="en-US" dirty="0" err="1" smtClean="0"/>
              <a:t>involvement.Clinical</a:t>
            </a:r>
            <a:r>
              <a:rPr lang="en-US" dirty="0" smtClean="0"/>
              <a:t> Imaging 39 (2015) 213–219</a:t>
            </a:r>
            <a:endParaRPr lang="fa-I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normAutofit fontScale="92500"/>
          </a:bodyPr>
          <a:lstStyle/>
          <a:p>
            <a:pPr algn="l" rtl="0">
              <a:buClr>
                <a:srgbClr val="7030A0"/>
              </a:buClr>
              <a:buFont typeface="Wingdings" pitchFamily="2" charset="2"/>
              <a:buChar char="Ø"/>
            </a:pPr>
            <a:r>
              <a:rPr lang="en-US" dirty="0" smtClean="0"/>
              <a:t>The median interval from diagnosis of multiple myeloma to diagnosis of CNS myeloma is </a:t>
            </a:r>
            <a:r>
              <a:rPr lang="en-US" dirty="0" smtClean="0">
                <a:solidFill>
                  <a:srgbClr val="0070C0"/>
                </a:solidFill>
              </a:rPr>
              <a:t>6–18 months</a:t>
            </a:r>
            <a:r>
              <a:rPr lang="en-US" dirty="0" smtClean="0"/>
              <a:t>, although, rarely, CNS involvement may be the initial presentation of multiple myeloma. </a:t>
            </a:r>
          </a:p>
          <a:p>
            <a:pPr algn="l" rtl="0">
              <a:buClr>
                <a:srgbClr val="7030A0"/>
              </a:buClr>
              <a:buFont typeface="Wingdings" pitchFamily="2" charset="2"/>
              <a:buChar char="Ø"/>
            </a:pPr>
            <a:r>
              <a:rPr lang="en-US" dirty="0" smtClean="0"/>
              <a:t>While CNS myeloma is usually associated with a higher tumor burden and circulating plasma cells, a </a:t>
            </a:r>
            <a:r>
              <a:rPr lang="en-US" dirty="0" smtClean="0">
                <a:solidFill>
                  <a:srgbClr val="002060"/>
                </a:solidFill>
              </a:rPr>
              <a:t>significant minority of patients with CNS myeloma appear to be in clinical remission at the time of lesion detection.</a:t>
            </a:r>
          </a:p>
        </p:txBody>
      </p:sp>
      <p:sp>
        <p:nvSpPr>
          <p:cNvPr id="4" name="Rectangle 3"/>
          <p:cNvSpPr/>
          <p:nvPr/>
        </p:nvSpPr>
        <p:spPr>
          <a:xfrm>
            <a:off x="500034" y="6000768"/>
            <a:ext cx="8143932" cy="646331"/>
          </a:xfrm>
          <a:prstGeom prst="rect">
            <a:avLst/>
          </a:prstGeom>
        </p:spPr>
        <p:txBody>
          <a:bodyPr wrap="square">
            <a:spAutoFit/>
          </a:bodyPr>
          <a:lstStyle/>
          <a:p>
            <a:pPr algn="l"/>
            <a:r>
              <a:rPr lang="en-US" dirty="0" smtClean="0"/>
              <a:t>Imaging of </a:t>
            </a:r>
            <a:r>
              <a:rPr lang="en-US" dirty="0" err="1" smtClean="0"/>
              <a:t>extraosseous</a:t>
            </a:r>
            <a:r>
              <a:rPr lang="en-US" dirty="0" smtClean="0"/>
              <a:t> intracranial and </a:t>
            </a:r>
            <a:r>
              <a:rPr lang="en-US" dirty="0" err="1" smtClean="0"/>
              <a:t>intraspinal</a:t>
            </a:r>
            <a:r>
              <a:rPr lang="en-US" dirty="0" smtClean="0"/>
              <a:t> multiple myeloma,</a:t>
            </a:r>
          </a:p>
          <a:p>
            <a:pPr algn="l"/>
            <a:r>
              <a:rPr lang="en-US" dirty="0" smtClean="0"/>
              <a:t>including central nervous system </a:t>
            </a:r>
            <a:r>
              <a:rPr lang="en-US" dirty="0" err="1" smtClean="0"/>
              <a:t>involvement.Clinical</a:t>
            </a:r>
            <a:r>
              <a:rPr lang="en-US" dirty="0" smtClean="0"/>
              <a:t> Imaging 39 (2015) 213–219</a:t>
            </a:r>
            <a:endParaRPr lang="fa-IR"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normAutofit/>
          </a:bodyPr>
          <a:lstStyle/>
          <a:p>
            <a:pPr algn="l" rtl="0">
              <a:buClr>
                <a:srgbClr val="7030A0"/>
              </a:buClr>
              <a:buFont typeface="Wingdings" pitchFamily="2" charset="2"/>
              <a:buChar char="Ø"/>
            </a:pPr>
            <a:r>
              <a:rPr lang="en-US" dirty="0" smtClean="0"/>
              <a:t>Diabetes </a:t>
            </a:r>
            <a:r>
              <a:rPr lang="en-US" dirty="0" err="1" smtClean="0"/>
              <a:t>insipidus</a:t>
            </a:r>
            <a:r>
              <a:rPr lang="en-US" dirty="0" smtClean="0"/>
              <a:t> (DI) belongs to the spectrum of </a:t>
            </a:r>
            <a:r>
              <a:rPr lang="en-US" dirty="0" err="1" smtClean="0"/>
              <a:t>polyuric</a:t>
            </a:r>
            <a:r>
              <a:rPr lang="en-US" dirty="0" smtClean="0"/>
              <a:t> and </a:t>
            </a:r>
            <a:r>
              <a:rPr lang="en-US" dirty="0" err="1" smtClean="0"/>
              <a:t>polydipsic</a:t>
            </a:r>
            <a:r>
              <a:rPr lang="en-US" dirty="0" smtClean="0"/>
              <a:t> diseases, a group of hereditary or acquired disorders mainly associated with an inadequate </a:t>
            </a:r>
            <a:r>
              <a:rPr lang="en-US" dirty="0" err="1" smtClean="0"/>
              <a:t>arginine</a:t>
            </a:r>
            <a:r>
              <a:rPr lang="en-US" dirty="0" smtClean="0"/>
              <a:t> vasopressin (AVP) secretion or renal response to AVP, which clinically results in hypotonic </a:t>
            </a:r>
            <a:r>
              <a:rPr lang="en-US" dirty="0" err="1" smtClean="0"/>
              <a:t>polyuria</a:t>
            </a:r>
            <a:r>
              <a:rPr lang="en-US" dirty="0" smtClean="0"/>
              <a:t> and a compensatory or underlying </a:t>
            </a:r>
            <a:r>
              <a:rPr lang="en-US" dirty="0" err="1" smtClean="0"/>
              <a:t>polydipsia</a:t>
            </a:r>
            <a:r>
              <a:rPr lang="en-US" dirty="0" smtClean="0"/>
              <a:t>.</a:t>
            </a:r>
          </a:p>
        </p:txBody>
      </p:sp>
      <p:sp>
        <p:nvSpPr>
          <p:cNvPr id="5" name="Rectangle 4"/>
          <p:cNvSpPr/>
          <p:nvPr/>
        </p:nvSpPr>
        <p:spPr>
          <a:xfrm>
            <a:off x="857224" y="5857892"/>
            <a:ext cx="7358114" cy="584775"/>
          </a:xfrm>
          <a:prstGeom prst="rect">
            <a:avLst/>
          </a:prstGeom>
        </p:spPr>
        <p:txBody>
          <a:bodyPr wrap="square">
            <a:spAutoFit/>
          </a:bodyPr>
          <a:lstStyle/>
          <a:p>
            <a:pPr algn="l" rtl="0"/>
            <a:r>
              <a:rPr lang="en-US" sz="1600" dirty="0" smtClean="0"/>
              <a:t>Current State and Future Perspectives in the Diagnosis of Diabetes </a:t>
            </a:r>
            <a:r>
              <a:rPr lang="en-US" sz="1600" dirty="0" err="1" smtClean="0"/>
              <a:t>Insipidus</a:t>
            </a:r>
            <a:r>
              <a:rPr lang="en-US" sz="1600" dirty="0" smtClean="0"/>
              <a:t>: A Clinical Review. J </a:t>
            </a:r>
            <a:r>
              <a:rPr lang="en-US" sz="1600" dirty="0" err="1" smtClean="0"/>
              <a:t>Clin</a:t>
            </a:r>
            <a:r>
              <a:rPr lang="en-US" sz="1600" dirty="0" smtClean="0"/>
              <a:t> </a:t>
            </a:r>
            <a:r>
              <a:rPr lang="en-US" sz="1600" dirty="0" err="1" smtClean="0"/>
              <a:t>Endocrinol</a:t>
            </a:r>
            <a:r>
              <a:rPr lang="en-US" sz="1600" dirty="0" smtClean="0"/>
              <a:t> </a:t>
            </a:r>
            <a:r>
              <a:rPr lang="en-US" sz="1600" dirty="0" err="1" smtClean="0"/>
              <a:t>Metab</a:t>
            </a:r>
            <a:r>
              <a:rPr lang="en-US" sz="1600" dirty="0" smtClean="0"/>
              <a:t>, October 2012, 97(10):3426–3437</a:t>
            </a:r>
            <a:endParaRPr lang="fa-IR" sz="16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normAutofit fontScale="70000" lnSpcReduction="20000"/>
          </a:bodyPr>
          <a:lstStyle/>
          <a:p>
            <a:pPr algn="l" rtl="0">
              <a:buNone/>
            </a:pPr>
            <a:r>
              <a:rPr lang="en-US" dirty="0" smtClean="0"/>
              <a:t>Predictors of poor survival include cytogenetic abnormalities (especially translocations and deletions of chromosome 13 and deletions of 17p13.1, which affect the p53 tumor-suppressor gene), </a:t>
            </a:r>
            <a:r>
              <a:rPr lang="en-US" dirty="0" err="1" smtClean="0"/>
              <a:t>plasmablastic</a:t>
            </a:r>
            <a:r>
              <a:rPr lang="en-US" dirty="0" smtClean="0"/>
              <a:t> morphology, high lactate </a:t>
            </a:r>
            <a:r>
              <a:rPr lang="en-US" dirty="0" err="1" smtClean="0"/>
              <a:t>dehydrogenase</a:t>
            </a:r>
            <a:r>
              <a:rPr lang="en-US" dirty="0" smtClean="0"/>
              <a:t> levels, and other concurrent </a:t>
            </a:r>
            <a:r>
              <a:rPr lang="en-US" dirty="0" err="1" smtClean="0"/>
              <a:t>extramedullary</a:t>
            </a:r>
            <a:r>
              <a:rPr lang="en-US" dirty="0" smtClean="0"/>
              <a:t> manifestations.</a:t>
            </a:r>
          </a:p>
          <a:p>
            <a:pPr algn="l" rtl="0">
              <a:buNone/>
            </a:pPr>
            <a:r>
              <a:rPr lang="en-US" dirty="0" smtClean="0"/>
              <a:t>Treatment of CNS myeloma usually consists of aggressive systemic and </a:t>
            </a:r>
            <a:r>
              <a:rPr lang="en-US" dirty="0" err="1" smtClean="0"/>
              <a:t>intrathecal</a:t>
            </a:r>
            <a:r>
              <a:rPr lang="en-US" dirty="0" smtClean="0"/>
              <a:t> chemotherapy, and </a:t>
            </a:r>
            <a:r>
              <a:rPr lang="en-US" dirty="0" err="1" smtClean="0"/>
              <a:t>autologous</a:t>
            </a:r>
            <a:r>
              <a:rPr lang="en-US" dirty="0" smtClean="0"/>
              <a:t> stem cell transplantation.</a:t>
            </a:r>
          </a:p>
          <a:p>
            <a:pPr algn="l" rtl="0">
              <a:buNone/>
            </a:pPr>
            <a:r>
              <a:rPr lang="en-US" dirty="0" smtClean="0"/>
              <a:t>Agents such as thalidomide and </a:t>
            </a:r>
            <a:r>
              <a:rPr lang="en-US" dirty="0" err="1" smtClean="0"/>
              <a:t>lenalidomide</a:t>
            </a:r>
            <a:r>
              <a:rPr lang="en-US" dirty="0" smtClean="0"/>
              <a:t>, which penetrate the blood brain barrier, as well as a novel drug </a:t>
            </a:r>
            <a:r>
              <a:rPr lang="en-US" dirty="0" err="1" smtClean="0"/>
              <a:t>bortezomibwith</a:t>
            </a:r>
            <a:r>
              <a:rPr lang="en-US" dirty="0" smtClean="0"/>
              <a:t> </a:t>
            </a:r>
            <a:r>
              <a:rPr lang="en-US" dirty="0" err="1" smtClean="0"/>
              <a:t>immunomodulatory</a:t>
            </a:r>
            <a:r>
              <a:rPr lang="en-US" dirty="0" smtClean="0"/>
              <a:t> properties are showing promise.</a:t>
            </a:r>
          </a:p>
          <a:p>
            <a:pPr algn="l" rtl="0">
              <a:buNone/>
            </a:pPr>
            <a:r>
              <a:rPr lang="en-US" dirty="0" smtClean="0"/>
              <a:t>Cranial and spinal </a:t>
            </a:r>
            <a:r>
              <a:rPr lang="en-US" dirty="0" err="1" smtClean="0"/>
              <a:t>irradiationmay</a:t>
            </a:r>
            <a:r>
              <a:rPr lang="en-US" dirty="0" smtClean="0"/>
              <a:t> also aid survival.</a:t>
            </a:r>
          </a:p>
        </p:txBody>
      </p:sp>
      <p:sp>
        <p:nvSpPr>
          <p:cNvPr id="4" name="Rectangle 3"/>
          <p:cNvSpPr/>
          <p:nvPr/>
        </p:nvSpPr>
        <p:spPr>
          <a:xfrm>
            <a:off x="500034" y="6000768"/>
            <a:ext cx="8143932" cy="646331"/>
          </a:xfrm>
          <a:prstGeom prst="rect">
            <a:avLst/>
          </a:prstGeom>
        </p:spPr>
        <p:txBody>
          <a:bodyPr wrap="square">
            <a:spAutoFit/>
          </a:bodyPr>
          <a:lstStyle/>
          <a:p>
            <a:pPr algn="l"/>
            <a:r>
              <a:rPr lang="en-US" dirty="0" smtClean="0"/>
              <a:t>Imaging of </a:t>
            </a:r>
            <a:r>
              <a:rPr lang="en-US" dirty="0" err="1" smtClean="0"/>
              <a:t>extraosseous</a:t>
            </a:r>
            <a:r>
              <a:rPr lang="en-US" dirty="0" smtClean="0"/>
              <a:t> intracranial and </a:t>
            </a:r>
            <a:r>
              <a:rPr lang="en-US" dirty="0" err="1" smtClean="0"/>
              <a:t>intraspinal</a:t>
            </a:r>
            <a:r>
              <a:rPr lang="en-US" dirty="0" smtClean="0"/>
              <a:t> multiple myeloma,</a:t>
            </a:r>
          </a:p>
          <a:p>
            <a:pPr algn="l"/>
            <a:r>
              <a:rPr lang="en-US" dirty="0" smtClean="0"/>
              <a:t>including central nervous system </a:t>
            </a:r>
            <a:r>
              <a:rPr lang="en-US" dirty="0" err="1" smtClean="0"/>
              <a:t>involvement.Clinical</a:t>
            </a:r>
            <a:r>
              <a:rPr lang="en-US" dirty="0" smtClean="0"/>
              <a:t> Imaging 39 (2015) 213–219</a:t>
            </a:r>
            <a:endParaRPr lang="fa-IR" dirty="0"/>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l" rtl="0">
              <a:buClr>
                <a:srgbClr val="7030A0"/>
              </a:buClr>
              <a:buFont typeface="Wingdings" pitchFamily="2" charset="2"/>
              <a:buChar char="Ø"/>
            </a:pPr>
            <a:r>
              <a:rPr lang="en-US" dirty="0" smtClean="0"/>
              <a:t>Despite the available therapies, patients with CNS myeloma have a poor prognosis, with a median survival ranging from 1 month for those who show no initial response to therapy to up to 5 months for those who have at least an initial response to therapy.</a:t>
            </a:r>
            <a:endParaRPr lang="fa-IR" dirty="0" smtClean="0"/>
          </a:p>
          <a:p>
            <a:pPr algn="l" rtl="0">
              <a:buClr>
                <a:srgbClr val="7030A0"/>
              </a:buClr>
              <a:buFont typeface="Wingdings" pitchFamily="2" charset="2"/>
              <a:buChar char="Ø"/>
            </a:pPr>
            <a:endParaRPr lang="fa-IR" dirty="0"/>
          </a:p>
        </p:txBody>
      </p:sp>
      <p:sp>
        <p:nvSpPr>
          <p:cNvPr id="4" name="Rectangle 3"/>
          <p:cNvSpPr/>
          <p:nvPr/>
        </p:nvSpPr>
        <p:spPr>
          <a:xfrm>
            <a:off x="500034" y="6000768"/>
            <a:ext cx="8143932" cy="646331"/>
          </a:xfrm>
          <a:prstGeom prst="rect">
            <a:avLst/>
          </a:prstGeom>
        </p:spPr>
        <p:txBody>
          <a:bodyPr wrap="square">
            <a:spAutoFit/>
          </a:bodyPr>
          <a:lstStyle/>
          <a:p>
            <a:pPr algn="l"/>
            <a:r>
              <a:rPr lang="en-US" dirty="0" smtClean="0"/>
              <a:t>Imaging of </a:t>
            </a:r>
            <a:r>
              <a:rPr lang="en-US" dirty="0" err="1" smtClean="0"/>
              <a:t>extraosseous</a:t>
            </a:r>
            <a:r>
              <a:rPr lang="en-US" dirty="0" smtClean="0"/>
              <a:t> intracranial and </a:t>
            </a:r>
            <a:r>
              <a:rPr lang="en-US" dirty="0" err="1" smtClean="0"/>
              <a:t>intraspinal</a:t>
            </a:r>
            <a:r>
              <a:rPr lang="en-US" dirty="0" smtClean="0"/>
              <a:t> multiple myeloma,</a:t>
            </a:r>
          </a:p>
          <a:p>
            <a:pPr algn="l"/>
            <a:r>
              <a:rPr lang="en-US" dirty="0" smtClean="0"/>
              <a:t>including central nervous system </a:t>
            </a:r>
            <a:r>
              <a:rPr lang="en-US" dirty="0" err="1" smtClean="0"/>
              <a:t>involvement.Clinical</a:t>
            </a:r>
            <a:r>
              <a:rPr lang="en-US" dirty="0" smtClean="0"/>
              <a:t> Imaging 39 (2015) 213–219</a:t>
            </a:r>
            <a:endParaRPr lang="fa-IR"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srcRect/>
          <a:stretch>
            <a:fillRect/>
          </a:stretch>
        </p:blipFill>
        <p:spPr bwMode="auto">
          <a:xfrm>
            <a:off x="357158" y="0"/>
            <a:ext cx="8229600" cy="3593206"/>
          </a:xfrm>
          <a:prstGeom prst="rect">
            <a:avLst/>
          </a:prstGeom>
          <a:noFill/>
          <a:ln w="9525">
            <a:noFill/>
            <a:miter lim="800000"/>
            <a:headEnd/>
            <a:tailEnd/>
          </a:ln>
          <a:effectLst/>
        </p:spPr>
      </p:pic>
      <p:sp>
        <p:nvSpPr>
          <p:cNvPr id="5" name="Rectangle 4"/>
          <p:cNvSpPr/>
          <p:nvPr/>
        </p:nvSpPr>
        <p:spPr>
          <a:xfrm>
            <a:off x="357158" y="3571876"/>
            <a:ext cx="8286808" cy="3170099"/>
          </a:xfrm>
          <a:prstGeom prst="rect">
            <a:avLst/>
          </a:prstGeom>
        </p:spPr>
        <p:txBody>
          <a:bodyPr wrap="square">
            <a:spAutoFit/>
          </a:bodyPr>
          <a:lstStyle/>
          <a:p>
            <a:pPr algn="l" rtl="0"/>
            <a:r>
              <a:rPr lang="en-US" sz="2000" b="1" dirty="0" smtClean="0"/>
              <a:t>Purpose :</a:t>
            </a:r>
            <a:r>
              <a:rPr lang="en-US" sz="2000" dirty="0" smtClean="0"/>
              <a:t>to investigate the imaging manifestations of </a:t>
            </a:r>
            <a:r>
              <a:rPr lang="en-US" sz="2000" dirty="0" err="1" smtClean="0"/>
              <a:t>extraosseous</a:t>
            </a:r>
            <a:r>
              <a:rPr lang="en-US" sz="2000" dirty="0" smtClean="0"/>
              <a:t> intracranial and </a:t>
            </a:r>
            <a:r>
              <a:rPr lang="en-US" sz="2000" dirty="0" err="1" smtClean="0"/>
              <a:t>intraspinal</a:t>
            </a:r>
            <a:r>
              <a:rPr lang="en-US" sz="2000" dirty="0" smtClean="0"/>
              <a:t> multiple myeloma, including involvement of the central nervous system.  </a:t>
            </a:r>
          </a:p>
          <a:p>
            <a:pPr algn="l" rtl="0"/>
            <a:r>
              <a:rPr lang="en-US" sz="2000" b="1" dirty="0" smtClean="0"/>
              <a:t>Method:</a:t>
            </a:r>
            <a:r>
              <a:rPr lang="en-US" sz="2000" dirty="0" smtClean="0"/>
              <a:t> 23 patients included 15 males (65%) and 8 females (35%) ranging in age from 45 to 76 years (median age, 58 years) who had CSF positive for multiple myeloma and had </a:t>
            </a:r>
            <a:r>
              <a:rPr lang="en-US" sz="2000" dirty="0" err="1" smtClean="0"/>
              <a:t>neuroimaging</a:t>
            </a:r>
            <a:r>
              <a:rPr lang="en-US" sz="2000" dirty="0" smtClean="0"/>
              <a:t> studies available for our review were included in this study. </a:t>
            </a:r>
          </a:p>
          <a:p>
            <a:pPr algn="l" rtl="0"/>
            <a:r>
              <a:rPr lang="en-US" sz="2000" dirty="0" smtClean="0"/>
              <a:t>Patients without positive CSF were included only if they had biopsy-proven intracranial or </a:t>
            </a:r>
            <a:r>
              <a:rPr lang="en-US" sz="2000" dirty="0" err="1" smtClean="0"/>
              <a:t>intraspinal</a:t>
            </a:r>
            <a:r>
              <a:rPr lang="en-US" sz="2000" dirty="0" smtClean="0"/>
              <a:t> </a:t>
            </a:r>
            <a:r>
              <a:rPr lang="en-US" sz="2000" dirty="0" err="1" smtClean="0"/>
              <a:t>myelomatous</a:t>
            </a:r>
            <a:r>
              <a:rPr lang="en-US" sz="2000" dirty="0" smtClean="0"/>
              <a:t> lesions that were not primarily osseous</a:t>
            </a:r>
            <a:endParaRPr lang="fa-IR" sz="20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7170" name="Picture 2"/>
          <p:cNvPicPr>
            <a:picLocks noGrp="1" noChangeAspect="1" noChangeArrowheads="1"/>
          </p:cNvPicPr>
          <p:nvPr>
            <p:ph idx="1"/>
          </p:nvPr>
        </p:nvPicPr>
        <p:blipFill>
          <a:blip r:embed="rId2"/>
          <a:srcRect/>
          <a:stretch>
            <a:fillRect/>
          </a:stretch>
        </p:blipFill>
        <p:spPr bwMode="auto">
          <a:xfrm>
            <a:off x="179336" y="910274"/>
            <a:ext cx="8678944" cy="523337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normAutofit fontScale="85000" lnSpcReduction="20000"/>
          </a:bodyPr>
          <a:lstStyle/>
          <a:p>
            <a:pPr algn="l" rtl="0">
              <a:buNone/>
            </a:pPr>
            <a:r>
              <a:rPr lang="en-US" dirty="0" smtClean="0"/>
              <a:t>The </a:t>
            </a:r>
            <a:r>
              <a:rPr lang="en-US" dirty="0" err="1" smtClean="0"/>
              <a:t>neuroimaging</a:t>
            </a:r>
            <a:r>
              <a:rPr lang="en-US" dirty="0" smtClean="0"/>
              <a:t> studies of these 23 patients were classified into 8 different patterns of involvement:</a:t>
            </a:r>
          </a:p>
          <a:p>
            <a:pPr algn="l" rtl="0">
              <a:buFont typeface="Wingdings" pitchFamily="2" charset="2"/>
              <a:buChar char="Ø"/>
            </a:pPr>
            <a:r>
              <a:rPr lang="en-US" dirty="0" err="1" smtClean="0"/>
              <a:t>intraparenchymal</a:t>
            </a:r>
            <a:r>
              <a:rPr lang="en-US" dirty="0" smtClean="0"/>
              <a:t> brain lesions</a:t>
            </a:r>
          </a:p>
          <a:p>
            <a:pPr algn="l" rtl="0">
              <a:buFont typeface="Wingdings" pitchFamily="2" charset="2"/>
              <a:buChar char="Ø"/>
            </a:pPr>
            <a:r>
              <a:rPr lang="en-US" dirty="0" smtClean="0"/>
              <a:t>intracranial </a:t>
            </a:r>
            <a:r>
              <a:rPr lang="en-US" dirty="0" err="1" smtClean="0"/>
              <a:t>extraaxial</a:t>
            </a:r>
            <a:r>
              <a:rPr lang="en-US" dirty="0" smtClean="0"/>
              <a:t> </a:t>
            </a:r>
            <a:r>
              <a:rPr lang="en-US" dirty="0" err="1" smtClean="0"/>
              <a:t>nonosseous</a:t>
            </a:r>
            <a:r>
              <a:rPr lang="en-US" dirty="0" smtClean="0"/>
              <a:t> lesions </a:t>
            </a:r>
          </a:p>
          <a:p>
            <a:pPr algn="l" rtl="0">
              <a:buFont typeface="Wingdings" pitchFamily="2" charset="2"/>
              <a:buChar char="Ø"/>
            </a:pPr>
            <a:r>
              <a:rPr lang="en-US" dirty="0" smtClean="0"/>
              <a:t>Intracranial </a:t>
            </a:r>
            <a:r>
              <a:rPr lang="en-US" dirty="0" err="1" smtClean="0"/>
              <a:t>leptomeningeal</a:t>
            </a:r>
            <a:r>
              <a:rPr lang="en-US" dirty="0" smtClean="0"/>
              <a:t> enhancement  </a:t>
            </a:r>
          </a:p>
          <a:p>
            <a:pPr algn="l" rtl="0">
              <a:buFont typeface="Wingdings" pitchFamily="2" charset="2"/>
              <a:buChar char="Ø"/>
            </a:pPr>
            <a:r>
              <a:rPr lang="en-US" dirty="0" smtClean="0"/>
              <a:t>cranial nerve involvement</a:t>
            </a:r>
          </a:p>
          <a:p>
            <a:pPr algn="l" rtl="0">
              <a:buFont typeface="Wingdings" pitchFamily="2" charset="2"/>
              <a:buChar char="Ø"/>
            </a:pPr>
            <a:r>
              <a:rPr lang="en-US" dirty="0" err="1" smtClean="0"/>
              <a:t>intramedullary</a:t>
            </a:r>
            <a:r>
              <a:rPr lang="en-US" dirty="0" smtClean="0"/>
              <a:t> spinal lesions</a:t>
            </a:r>
          </a:p>
          <a:p>
            <a:pPr algn="l" rtl="0">
              <a:buFont typeface="Wingdings" pitchFamily="2" charset="2"/>
              <a:buChar char="Ø"/>
            </a:pPr>
            <a:r>
              <a:rPr lang="en-US" dirty="0" err="1" smtClean="0"/>
              <a:t>extraaxial</a:t>
            </a:r>
            <a:r>
              <a:rPr lang="en-US" dirty="0" smtClean="0"/>
              <a:t> </a:t>
            </a:r>
            <a:r>
              <a:rPr lang="en-US" dirty="0" err="1" smtClean="0"/>
              <a:t>nonosseous</a:t>
            </a:r>
            <a:endParaRPr lang="en-US" dirty="0" smtClean="0"/>
          </a:p>
          <a:p>
            <a:pPr algn="l" rtl="0">
              <a:buFont typeface="Wingdings" pitchFamily="2" charset="2"/>
              <a:buChar char="Ø"/>
            </a:pPr>
            <a:r>
              <a:rPr lang="en-US" dirty="0" smtClean="0"/>
              <a:t>spinal lesions  </a:t>
            </a:r>
          </a:p>
          <a:p>
            <a:pPr algn="l" rtl="0">
              <a:buFont typeface="Wingdings" pitchFamily="2" charset="2"/>
              <a:buChar char="Ø"/>
            </a:pPr>
            <a:r>
              <a:rPr lang="en-US" dirty="0" smtClean="0"/>
              <a:t>spinal </a:t>
            </a:r>
            <a:r>
              <a:rPr lang="en-US" dirty="0" err="1" smtClean="0"/>
              <a:t>leptomeningeal</a:t>
            </a:r>
            <a:r>
              <a:rPr lang="en-US" dirty="0" smtClean="0"/>
              <a:t> enhancement </a:t>
            </a:r>
          </a:p>
          <a:p>
            <a:pPr algn="l" rtl="0">
              <a:buFont typeface="Wingdings" pitchFamily="2" charset="2"/>
              <a:buChar char="Ø"/>
            </a:pPr>
            <a:r>
              <a:rPr lang="en-US" dirty="0" smtClean="0"/>
              <a:t>negative imaging studies</a:t>
            </a:r>
            <a:endParaRPr lang="fa-IR" dirty="0"/>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rtl="0"/>
            <a:r>
              <a:rPr lang="en-US" sz="1600" dirty="0" smtClean="0"/>
              <a:t>Fig. 1. Patient 2. A 63-year-old woman. (A) </a:t>
            </a:r>
            <a:r>
              <a:rPr lang="en-US" sz="1600" dirty="0" err="1" smtClean="0"/>
              <a:t>Sagittal</a:t>
            </a:r>
            <a:r>
              <a:rPr lang="en-US" sz="1600" dirty="0" smtClean="0"/>
              <a:t> T1-weighted (T1W) </a:t>
            </a:r>
            <a:r>
              <a:rPr lang="en-US" sz="1600" dirty="0" err="1" smtClean="0"/>
              <a:t>postcontrast</a:t>
            </a:r>
            <a:r>
              <a:rPr lang="en-US" sz="1600" dirty="0" smtClean="0"/>
              <a:t> MRI demonstrates an enhancing mass within the body of the corpus </a:t>
            </a:r>
            <a:r>
              <a:rPr lang="en-US" sz="1600" dirty="0" err="1" smtClean="0"/>
              <a:t>callosum</a:t>
            </a:r>
            <a:r>
              <a:rPr lang="en-US" sz="1600" dirty="0" smtClean="0"/>
              <a:t>. (B) Coronal T1W</a:t>
            </a:r>
            <a:br>
              <a:rPr lang="en-US" sz="1600" dirty="0" smtClean="0"/>
            </a:br>
            <a:r>
              <a:rPr lang="en-US" sz="1600" dirty="0" err="1" smtClean="0"/>
              <a:t>postcontrast</a:t>
            </a:r>
            <a:r>
              <a:rPr lang="en-US" sz="1600" dirty="0" smtClean="0"/>
              <a:t> MRI shows an enhancing nodule in the left </a:t>
            </a:r>
            <a:r>
              <a:rPr lang="en-US" sz="1600" dirty="0" err="1" smtClean="0"/>
              <a:t>perimesencephalic</a:t>
            </a:r>
            <a:r>
              <a:rPr lang="en-US" sz="1600" dirty="0" smtClean="0"/>
              <a:t> cistern (arrow) in addition to the </a:t>
            </a:r>
            <a:r>
              <a:rPr lang="en-US" sz="1600" dirty="0" err="1" smtClean="0"/>
              <a:t>callosal</a:t>
            </a:r>
            <a:r>
              <a:rPr lang="en-US" sz="1600" dirty="0" smtClean="0"/>
              <a:t> mass.</a:t>
            </a:r>
            <a:endParaRPr lang="fa-IR" sz="1600" dirty="0"/>
          </a:p>
        </p:txBody>
      </p:sp>
      <p:pic>
        <p:nvPicPr>
          <p:cNvPr id="2050" name="Picture 2"/>
          <p:cNvPicPr>
            <a:picLocks noGrp="1" noChangeAspect="1" noChangeArrowheads="1"/>
          </p:cNvPicPr>
          <p:nvPr>
            <p:ph idx="1"/>
          </p:nvPr>
        </p:nvPicPr>
        <p:blipFill>
          <a:blip r:embed="rId2"/>
          <a:srcRect/>
          <a:stretch>
            <a:fillRect/>
          </a:stretch>
        </p:blipFill>
        <p:spPr bwMode="auto">
          <a:xfrm>
            <a:off x="457200" y="1837895"/>
            <a:ext cx="8229600" cy="405057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5122" name="Picture 2"/>
          <p:cNvPicPr>
            <a:picLocks noGrp="1" noChangeAspect="1" noChangeArrowheads="1"/>
          </p:cNvPicPr>
          <p:nvPr>
            <p:ph idx="1"/>
          </p:nvPr>
        </p:nvPicPr>
        <p:blipFill>
          <a:blip r:embed="rId2"/>
          <a:srcRect/>
          <a:stretch>
            <a:fillRect/>
          </a:stretch>
        </p:blipFill>
        <p:spPr bwMode="auto">
          <a:xfrm>
            <a:off x="285720" y="285728"/>
            <a:ext cx="8229600" cy="3257773"/>
          </a:xfrm>
          <a:prstGeom prst="rect">
            <a:avLst/>
          </a:prstGeom>
          <a:noFill/>
          <a:ln w="9525">
            <a:noFill/>
            <a:miter lim="800000"/>
            <a:headEnd/>
            <a:tailEnd/>
          </a:ln>
          <a:effectLst/>
        </p:spPr>
      </p:pic>
      <p:pic>
        <p:nvPicPr>
          <p:cNvPr id="5123" name="Picture 3"/>
          <p:cNvPicPr>
            <a:picLocks noChangeAspect="1" noChangeArrowheads="1"/>
          </p:cNvPicPr>
          <p:nvPr/>
        </p:nvPicPr>
        <p:blipFill>
          <a:blip r:embed="rId3"/>
          <a:srcRect/>
          <a:stretch>
            <a:fillRect/>
          </a:stretch>
        </p:blipFill>
        <p:spPr bwMode="auto">
          <a:xfrm>
            <a:off x="285720" y="3786190"/>
            <a:ext cx="8696349" cy="278608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normAutofit fontScale="70000" lnSpcReduction="20000"/>
          </a:bodyPr>
          <a:lstStyle/>
          <a:p>
            <a:pPr algn="l" rtl="0">
              <a:buFont typeface="Wingdings" pitchFamily="2" charset="2"/>
              <a:buChar char="Ø"/>
            </a:pPr>
            <a:r>
              <a:rPr lang="en-US" dirty="0" smtClean="0"/>
              <a:t>In A a 65-year-old man was admitted to our department because of anorexia, easy fatigue and shortness of breath. </a:t>
            </a:r>
          </a:p>
          <a:p>
            <a:pPr algn="l" rtl="0">
              <a:buFont typeface="Wingdings" pitchFamily="2" charset="2"/>
              <a:buChar char="Ø"/>
            </a:pPr>
            <a:r>
              <a:rPr lang="en-US" dirty="0" smtClean="0"/>
              <a:t>A laboratory investigation showed hemoglobin 8.7 g/dl, white blood cells 7800/ml with normal differential, platelet counts 234,000/ml, and ESR 134 mm/h. Blood urea was 68 mg/dl and serum </a:t>
            </a:r>
            <a:r>
              <a:rPr lang="en-US" dirty="0" err="1" smtClean="0"/>
              <a:t>creatinine</a:t>
            </a:r>
            <a:r>
              <a:rPr lang="en-US" dirty="0" smtClean="0"/>
              <a:t> 1.5 mg/dl, while serum calcium and serum CRP were within normal range . </a:t>
            </a:r>
          </a:p>
          <a:p>
            <a:pPr algn="l" rtl="0">
              <a:buFont typeface="Wingdings" pitchFamily="2" charset="2"/>
              <a:buChar char="Ø"/>
            </a:pPr>
            <a:r>
              <a:rPr lang="en-US" dirty="0" smtClean="0"/>
              <a:t>A skeletal X-ray survey showed a single </a:t>
            </a:r>
            <a:r>
              <a:rPr lang="en-US" dirty="0" err="1" smtClean="0"/>
              <a:t>osteolytic</a:t>
            </a:r>
            <a:r>
              <a:rPr lang="en-US" dirty="0" smtClean="0"/>
              <a:t> lesion in the left </a:t>
            </a:r>
            <a:r>
              <a:rPr lang="en-US" dirty="0" err="1" smtClean="0"/>
              <a:t>humerus</a:t>
            </a:r>
            <a:r>
              <a:rPr lang="en-US" dirty="0" smtClean="0"/>
              <a:t>. Total serum proteins were 8.20 g/dl with a monoclonal spike in the b-region of the </a:t>
            </a:r>
            <a:r>
              <a:rPr lang="en-US" dirty="0" err="1" smtClean="0"/>
              <a:t>electrophorogram</a:t>
            </a:r>
            <a:r>
              <a:rPr lang="en-US" dirty="0" smtClean="0"/>
              <a:t> representing an </a:t>
            </a:r>
            <a:r>
              <a:rPr lang="en-US" dirty="0" err="1" smtClean="0"/>
              <a:t>IgA</a:t>
            </a:r>
            <a:r>
              <a:rPr lang="en-US" dirty="0" smtClean="0"/>
              <a:t> k </a:t>
            </a:r>
            <a:r>
              <a:rPr lang="en-US" dirty="0" err="1" smtClean="0"/>
              <a:t>paraprotein</a:t>
            </a:r>
            <a:r>
              <a:rPr lang="en-US" dirty="0" smtClean="0"/>
              <a:t>. </a:t>
            </a:r>
          </a:p>
          <a:p>
            <a:pPr algn="l" rtl="0">
              <a:buFont typeface="Wingdings" pitchFamily="2" charset="2"/>
              <a:buChar char="Ø"/>
            </a:pPr>
            <a:r>
              <a:rPr lang="en-US" dirty="0" smtClean="0"/>
              <a:t>Bone marrow aspirates and trephine biopsy showed 50% infiltration by plasma cells without </a:t>
            </a:r>
            <a:r>
              <a:rPr lang="en-US" dirty="0" err="1" smtClean="0"/>
              <a:t>plasmablastic</a:t>
            </a:r>
            <a:r>
              <a:rPr lang="en-US" dirty="0" smtClean="0"/>
              <a:t> morphology. </a:t>
            </a:r>
            <a:endParaRPr lang="fa-IR"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normAutofit fontScale="85000" lnSpcReduction="20000"/>
          </a:bodyPr>
          <a:lstStyle/>
          <a:p>
            <a:pPr algn="l" rtl="0">
              <a:buNone/>
            </a:pPr>
            <a:r>
              <a:rPr lang="en-US" dirty="0" smtClean="0"/>
              <a:t>With the diagnosis of a stage IIA disease, the patient was started on the VMCP protocol (</a:t>
            </a:r>
            <a:r>
              <a:rPr lang="en-US" dirty="0" err="1" smtClean="0"/>
              <a:t>vincristine</a:t>
            </a:r>
            <a:r>
              <a:rPr lang="en-US" dirty="0" smtClean="0"/>
              <a:t>, </a:t>
            </a:r>
            <a:r>
              <a:rPr lang="en-US" dirty="0" err="1" smtClean="0"/>
              <a:t>cyclophosphamide</a:t>
            </a:r>
            <a:r>
              <a:rPr lang="en-US" dirty="0" smtClean="0"/>
              <a:t>, </a:t>
            </a:r>
            <a:r>
              <a:rPr lang="en-US" dirty="0" err="1" smtClean="0"/>
              <a:t>melphalan</a:t>
            </a:r>
            <a:r>
              <a:rPr lang="en-US" dirty="0" smtClean="0"/>
              <a:t>, prednisone) receiving the regimen every 4 – 5 weeks. </a:t>
            </a:r>
          </a:p>
          <a:p>
            <a:pPr algn="l" rtl="0">
              <a:buNone/>
            </a:pPr>
            <a:r>
              <a:rPr lang="en-US" dirty="0" smtClean="0"/>
              <a:t>This protocol was retracted after the second cycle because of protracted hematological toxicity, and treatment was continued with the classical orally administered MP protocol (</a:t>
            </a:r>
            <a:r>
              <a:rPr lang="en-US" dirty="0" err="1" smtClean="0"/>
              <a:t>melphalan</a:t>
            </a:r>
            <a:r>
              <a:rPr lang="en-US" dirty="0" smtClean="0"/>
              <a:t>, prednisone).</a:t>
            </a:r>
          </a:p>
          <a:p>
            <a:pPr algn="l" rtl="0">
              <a:buNone/>
            </a:pPr>
            <a:r>
              <a:rPr lang="en-US" dirty="0" smtClean="0"/>
              <a:t>2 days after the fifth course, the patient experienced frontal headache, fever, and vomiting.</a:t>
            </a:r>
          </a:p>
          <a:p>
            <a:pPr algn="l" rtl="0">
              <a:buNone/>
            </a:pPr>
            <a:r>
              <a:rPr lang="en-US" dirty="0" smtClean="0"/>
              <a:t>A neurological examination showed a right sixth nerve palsy with concomitant </a:t>
            </a:r>
            <a:r>
              <a:rPr lang="en-US" dirty="0" err="1" smtClean="0"/>
              <a:t>papilledema</a:t>
            </a:r>
            <a:r>
              <a:rPr lang="en-US" dirty="0" smtClean="0"/>
              <a:t>. </a:t>
            </a:r>
            <a:endParaRPr lang="fa-IR"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28604"/>
            <a:ext cx="8229600" cy="989034"/>
          </a:xfrm>
        </p:spPr>
        <p:txBody>
          <a:bodyPr>
            <a:noAutofit/>
          </a:bodyPr>
          <a:lstStyle/>
          <a:p>
            <a:pPr algn="l" rtl="0"/>
            <a:r>
              <a:rPr lang="en-US" sz="1400" dirty="0" smtClean="0"/>
              <a:t>A solid mass in the </a:t>
            </a:r>
            <a:r>
              <a:rPr lang="en-US" sz="1400" dirty="0" err="1" smtClean="0"/>
              <a:t>sellar</a:t>
            </a:r>
            <a:r>
              <a:rPr lang="en-US" sz="1400" dirty="0" smtClean="0"/>
              <a:t> region is shown. The mass extends upwards to the </a:t>
            </a:r>
            <a:r>
              <a:rPr lang="en-US" sz="1400" dirty="0" err="1" smtClean="0"/>
              <a:t>suprasellular</a:t>
            </a:r>
            <a:r>
              <a:rPr lang="en-US" sz="1400" dirty="0" smtClean="0"/>
              <a:t> </a:t>
            </a:r>
            <a:r>
              <a:rPr lang="en-US" sz="1400" dirty="0" err="1" smtClean="0"/>
              <a:t>fossa</a:t>
            </a:r>
            <a:r>
              <a:rPr lang="en-US" sz="1400" dirty="0" smtClean="0"/>
              <a:t>, comes into contact with the optic chiasm and infiltrates the sphenoid sinus. </a:t>
            </a:r>
            <a:r>
              <a:rPr lang="en-US" sz="1400" dirty="0" err="1" smtClean="0"/>
              <a:t>Meningeal</a:t>
            </a:r>
            <a:r>
              <a:rPr lang="en-US" sz="1400" dirty="0" smtClean="0"/>
              <a:t> uptake is also noted, especially in the anterior cranial </a:t>
            </a:r>
            <a:r>
              <a:rPr lang="en-US" sz="1400" dirty="0" err="1" smtClean="0"/>
              <a:t>fossa</a:t>
            </a:r>
            <a:r>
              <a:rPr lang="en-US" sz="1400" dirty="0" smtClean="0"/>
              <a:t>. (A) Post-contrast coronal T1-W magnetic resonance image, (B) transverse T2-W magnetic resonance image.</a:t>
            </a:r>
            <a:endParaRPr lang="fa-IR" sz="1400" dirty="0"/>
          </a:p>
        </p:txBody>
      </p:sp>
      <p:pic>
        <p:nvPicPr>
          <p:cNvPr id="6146" name="Picture 2"/>
          <p:cNvPicPr>
            <a:picLocks noGrp="1" noChangeAspect="1" noChangeArrowheads="1"/>
          </p:cNvPicPr>
          <p:nvPr>
            <p:ph idx="1"/>
          </p:nvPr>
        </p:nvPicPr>
        <p:blipFill>
          <a:blip r:embed="rId2"/>
          <a:srcRect/>
          <a:stretch>
            <a:fillRect/>
          </a:stretch>
        </p:blipFill>
        <p:spPr bwMode="auto">
          <a:xfrm>
            <a:off x="677376" y="1600200"/>
            <a:ext cx="7789248" cy="452596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Differential Diagnosis</a:t>
            </a:r>
            <a:endParaRPr lang="fa-IR" dirty="0"/>
          </a:p>
        </p:txBody>
      </p:sp>
      <p:sp>
        <p:nvSpPr>
          <p:cNvPr id="3" name="Content Placeholder 2"/>
          <p:cNvSpPr>
            <a:spLocks noGrp="1"/>
          </p:cNvSpPr>
          <p:nvPr>
            <p:ph idx="1"/>
          </p:nvPr>
        </p:nvSpPr>
        <p:spPr/>
        <p:txBody>
          <a:bodyPr>
            <a:normAutofit lnSpcReduction="10000"/>
          </a:bodyPr>
          <a:lstStyle/>
          <a:p>
            <a:pPr algn="l" rtl="0">
              <a:buNone/>
            </a:pPr>
            <a:r>
              <a:rPr lang="en-US" dirty="0" smtClean="0"/>
              <a:t>clinical presentation: </a:t>
            </a:r>
          </a:p>
          <a:p>
            <a:pPr algn="l" rtl="0">
              <a:buClr>
                <a:srgbClr val="7030A0"/>
              </a:buClr>
              <a:buFont typeface="Wingdings" pitchFamily="2" charset="2"/>
              <a:buChar char="Ø"/>
            </a:pPr>
            <a:r>
              <a:rPr lang="en-US" dirty="0" smtClean="0"/>
              <a:t>Patients with hypothalamic DI often have a sudden onset of symptoms and persistent thirst throughout the day and night associated with a desire for cold liquids." </a:t>
            </a:r>
          </a:p>
          <a:p>
            <a:pPr algn="l" rtl="0">
              <a:buClr>
                <a:srgbClr val="7030A0"/>
              </a:buClr>
              <a:buFont typeface="Wingdings" pitchFamily="2" charset="2"/>
              <a:buChar char="Ø"/>
            </a:pPr>
            <a:r>
              <a:rPr lang="en-US" dirty="0" smtClean="0"/>
              <a:t>Patients with DI usually have serum Na in the high range of normal, whereas patients with primary </a:t>
            </a:r>
            <a:r>
              <a:rPr lang="en-US" dirty="0" err="1" smtClean="0"/>
              <a:t>polydipsia</a:t>
            </a:r>
            <a:r>
              <a:rPr lang="en-US" dirty="0" smtClean="0"/>
              <a:t> have serum Na in the low range of normal. </a:t>
            </a:r>
            <a:endParaRPr lang="fa-IR"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14356"/>
            <a:ext cx="8229600" cy="5715040"/>
          </a:xfrm>
        </p:spPr>
        <p:txBody>
          <a:bodyPr>
            <a:normAutofit fontScale="85000" lnSpcReduction="10000"/>
          </a:bodyPr>
          <a:lstStyle/>
          <a:p>
            <a:pPr algn="l" rtl="0">
              <a:buFont typeface="Wingdings" pitchFamily="2" charset="2"/>
              <a:buChar char="Ø"/>
            </a:pPr>
            <a:r>
              <a:rPr lang="en-US" dirty="0" smtClean="0"/>
              <a:t>The CSF analysis showed protein 228 mg/dl with a small </a:t>
            </a:r>
            <a:r>
              <a:rPr lang="en-US" dirty="0" err="1" smtClean="0"/>
              <a:t>IgAk</a:t>
            </a:r>
            <a:r>
              <a:rPr lang="en-US" dirty="0" smtClean="0"/>
              <a:t> fraction on </a:t>
            </a:r>
            <a:r>
              <a:rPr lang="en-US" dirty="0" err="1" smtClean="0"/>
              <a:t>immunofixation</a:t>
            </a:r>
            <a:r>
              <a:rPr lang="en-US" dirty="0" smtClean="0"/>
              <a:t>, glucose 82 mg/dl, and 137/ml nucleated cells, mainly plasma cells. </a:t>
            </a:r>
          </a:p>
          <a:p>
            <a:pPr algn="l" rtl="0">
              <a:buFont typeface="Wingdings" pitchFamily="2" charset="2"/>
              <a:buChar char="Ø"/>
            </a:pPr>
            <a:r>
              <a:rPr lang="en-US" dirty="0" smtClean="0"/>
              <a:t>The diagnosis of </a:t>
            </a:r>
            <a:r>
              <a:rPr lang="en-US" dirty="0" smtClean="0">
                <a:solidFill>
                  <a:srgbClr val="002060"/>
                </a:solidFill>
              </a:rPr>
              <a:t>intracranial </a:t>
            </a:r>
            <a:r>
              <a:rPr lang="en-US" dirty="0" err="1" smtClean="0">
                <a:solidFill>
                  <a:srgbClr val="002060"/>
                </a:solidFill>
              </a:rPr>
              <a:t>plasmacytoma</a:t>
            </a:r>
            <a:r>
              <a:rPr lang="en-US" dirty="0" smtClean="0">
                <a:solidFill>
                  <a:srgbClr val="002060"/>
                </a:solidFill>
              </a:rPr>
              <a:t> associated with </a:t>
            </a:r>
            <a:r>
              <a:rPr lang="en-US" dirty="0" err="1" smtClean="0">
                <a:solidFill>
                  <a:srgbClr val="002060"/>
                </a:solidFill>
              </a:rPr>
              <a:t>myelomatous</a:t>
            </a:r>
            <a:r>
              <a:rPr lang="en-US" dirty="0" smtClean="0">
                <a:solidFill>
                  <a:srgbClr val="002060"/>
                </a:solidFill>
              </a:rPr>
              <a:t> meningitis </a:t>
            </a:r>
            <a:r>
              <a:rPr lang="en-US" dirty="0" smtClean="0"/>
              <a:t>was considered and the patient was subjected to cranial radiotherapy. </a:t>
            </a:r>
          </a:p>
          <a:p>
            <a:pPr algn="l" rtl="0">
              <a:buFont typeface="Wingdings" pitchFamily="2" charset="2"/>
              <a:buChar char="Ø"/>
            </a:pPr>
            <a:r>
              <a:rPr lang="en-US" dirty="0" smtClean="0"/>
              <a:t>However, 5 weeks later, the </a:t>
            </a:r>
            <a:r>
              <a:rPr lang="en-US" dirty="0" err="1" smtClean="0"/>
              <a:t>sellar</a:t>
            </a:r>
            <a:r>
              <a:rPr lang="en-US" dirty="0" smtClean="0"/>
              <a:t> mass remained unchanged in size. </a:t>
            </a:r>
          </a:p>
          <a:p>
            <a:pPr algn="l" rtl="0">
              <a:buFont typeface="Wingdings" pitchFamily="2" charset="2"/>
              <a:buChar char="Ø"/>
            </a:pPr>
            <a:r>
              <a:rPr lang="en-US" dirty="0" smtClean="0"/>
              <a:t>Hormonal evaluation demonstrated </a:t>
            </a:r>
            <a:r>
              <a:rPr lang="en-US" dirty="0" err="1" smtClean="0"/>
              <a:t>hypopituitarism</a:t>
            </a:r>
            <a:r>
              <a:rPr lang="en-US" dirty="0" smtClean="0"/>
              <a:t>.</a:t>
            </a:r>
          </a:p>
          <a:p>
            <a:pPr algn="l" rtl="0">
              <a:buFont typeface="Wingdings" pitchFamily="2" charset="2"/>
              <a:buChar char="Ø"/>
            </a:pPr>
            <a:r>
              <a:rPr lang="en-US" dirty="0" smtClean="0"/>
              <a:t>Moreover, the patient developed </a:t>
            </a:r>
            <a:r>
              <a:rPr lang="en-US" dirty="0" err="1" smtClean="0"/>
              <a:t>polydipsia</a:t>
            </a:r>
            <a:r>
              <a:rPr lang="en-US" dirty="0" smtClean="0"/>
              <a:t> and hypotonic </a:t>
            </a:r>
            <a:r>
              <a:rPr lang="en-US" dirty="0" err="1" smtClean="0"/>
              <a:t>poluyria</a:t>
            </a:r>
            <a:r>
              <a:rPr lang="en-US" dirty="0" smtClean="0"/>
              <a:t>, suggestive of central diabetes </a:t>
            </a:r>
            <a:r>
              <a:rPr lang="en-US" dirty="0" err="1" smtClean="0"/>
              <a:t>insipidus</a:t>
            </a:r>
            <a:r>
              <a:rPr lang="en-US" dirty="0" smtClean="0"/>
              <a:t>. </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normAutofit/>
          </a:bodyPr>
          <a:lstStyle/>
          <a:p>
            <a:pPr algn="l" rtl="0">
              <a:buFont typeface="Wingdings" pitchFamily="2" charset="2"/>
              <a:buChar char="Ø"/>
            </a:pPr>
            <a:r>
              <a:rPr lang="en-US" dirty="0" smtClean="0"/>
              <a:t>Appropriate hormone replacement therapy was administered, i.e. </a:t>
            </a:r>
            <a:r>
              <a:rPr lang="en-US" dirty="0" err="1" smtClean="0"/>
              <a:t>thyroxine</a:t>
            </a:r>
            <a:r>
              <a:rPr lang="en-US" dirty="0" smtClean="0"/>
              <a:t> 100 mg/day, </a:t>
            </a:r>
            <a:r>
              <a:rPr lang="en-US" dirty="0" err="1" smtClean="0"/>
              <a:t>desmopressin</a:t>
            </a:r>
            <a:r>
              <a:rPr lang="en-US" dirty="0" smtClean="0"/>
              <a:t> 0.1 mg/day and hydrocortisone 35 mg/day. </a:t>
            </a:r>
          </a:p>
          <a:p>
            <a:pPr algn="l" rtl="0">
              <a:buFont typeface="Wingdings" pitchFamily="2" charset="2"/>
              <a:buChar char="Ø"/>
            </a:pPr>
            <a:r>
              <a:rPr lang="en-US" dirty="0" smtClean="0"/>
              <a:t>The patient died 2 years later, due to disease progression, but with no signs of deterioration in the CNS.</a:t>
            </a:r>
            <a:endParaRPr lang="fa-IR" dirty="0" smtClean="0"/>
          </a:p>
          <a:p>
            <a:pPr>
              <a:buFont typeface="Wingdings" pitchFamily="2" charset="2"/>
              <a:buChar char="Ø"/>
            </a:pPr>
            <a:endParaRPr lang="fa-IR"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785786" y="0"/>
            <a:ext cx="7643866" cy="3000397"/>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a:srcRect/>
          <a:stretch>
            <a:fillRect/>
          </a:stretch>
        </p:blipFill>
        <p:spPr bwMode="auto">
          <a:xfrm>
            <a:off x="571472" y="5000636"/>
            <a:ext cx="7629525" cy="16287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42918"/>
            <a:ext cx="8229600" cy="5483245"/>
          </a:xfrm>
        </p:spPr>
        <p:txBody>
          <a:bodyPr>
            <a:normAutofit fontScale="92500" lnSpcReduction="10000"/>
          </a:bodyPr>
          <a:lstStyle/>
          <a:p>
            <a:pPr algn="l" rtl="0">
              <a:buNone/>
            </a:pPr>
            <a:endParaRPr lang="fa-IR" dirty="0" smtClean="0"/>
          </a:p>
          <a:p>
            <a:pPr algn="l" rtl="0">
              <a:buFont typeface="Wingdings" pitchFamily="2" charset="2"/>
              <a:buChar char="Ø"/>
            </a:pPr>
            <a:r>
              <a:rPr lang="en-US" dirty="0" smtClean="0"/>
              <a:t> A 64-year-old man presented with diagnosis of advanced </a:t>
            </a:r>
            <a:r>
              <a:rPr lang="en-US" dirty="0" err="1" smtClean="0"/>
              <a:t>IgA</a:t>
            </a:r>
            <a:r>
              <a:rPr lang="en-US" dirty="0" smtClean="0"/>
              <a:t> lambda multiple myeloma (MM)</a:t>
            </a:r>
          </a:p>
          <a:p>
            <a:pPr algn="l" rtl="0">
              <a:buFont typeface="Wingdings" pitchFamily="2" charset="2"/>
              <a:buChar char="Ø"/>
            </a:pPr>
            <a:r>
              <a:rPr lang="en-US" dirty="0" smtClean="0"/>
              <a:t>The patient commenced chemotherapy with </a:t>
            </a:r>
            <a:r>
              <a:rPr lang="en-US" dirty="0" err="1" smtClean="0"/>
              <a:t>cyclophosphamide</a:t>
            </a:r>
            <a:r>
              <a:rPr lang="en-US" dirty="0" smtClean="0"/>
              <a:t>, </a:t>
            </a:r>
            <a:r>
              <a:rPr lang="en-US" dirty="0" err="1" smtClean="0"/>
              <a:t>dexamethasone</a:t>
            </a:r>
            <a:r>
              <a:rPr lang="en-US" dirty="0" smtClean="0"/>
              <a:t> and </a:t>
            </a:r>
            <a:r>
              <a:rPr lang="en-US" dirty="0" err="1" smtClean="0"/>
              <a:t>bortezomib</a:t>
            </a:r>
            <a:r>
              <a:rPr lang="en-US" dirty="0" smtClean="0"/>
              <a:t>. </a:t>
            </a:r>
          </a:p>
          <a:p>
            <a:pPr algn="l" rtl="0">
              <a:buFont typeface="Wingdings" pitchFamily="2" charset="2"/>
              <a:buChar char="Ø"/>
            </a:pPr>
            <a:r>
              <a:rPr lang="en-US" dirty="0" smtClean="0"/>
              <a:t>On the day of his third weekly dose of the first cycle of chemotherapy, he required hospital admission with profound dehydration and hypotension. </a:t>
            </a:r>
          </a:p>
          <a:p>
            <a:pPr algn="l" rtl="0">
              <a:buFont typeface="Wingdings" pitchFamily="2" charset="2"/>
              <a:buChar char="Ø"/>
            </a:pPr>
            <a:r>
              <a:rPr lang="en-US" dirty="0" smtClean="0"/>
              <a:t>He then underwent a formal 7-hour water deprivation test, as per the local protocol.</a:t>
            </a:r>
            <a:endParaRPr lang="fa-IR"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normAutofit/>
          </a:bodyPr>
          <a:lstStyle/>
          <a:p>
            <a:pPr algn="l" rtl="0">
              <a:buNone/>
            </a:pPr>
            <a:r>
              <a:rPr lang="en-US" dirty="0" smtClean="0"/>
              <a:t>A diagnosis of central DI was made and nasal </a:t>
            </a:r>
            <a:r>
              <a:rPr lang="en-US" dirty="0" err="1" smtClean="0"/>
              <a:t>desmopressin</a:t>
            </a:r>
            <a:r>
              <a:rPr lang="en-US" dirty="0" smtClean="0"/>
              <a:t> prescribed. </a:t>
            </a:r>
          </a:p>
          <a:p>
            <a:pPr algn="l" rtl="0">
              <a:buNone/>
            </a:pPr>
            <a:r>
              <a:rPr lang="en-US" dirty="0" smtClean="0"/>
              <a:t>The patient reported resolution of his </a:t>
            </a:r>
            <a:r>
              <a:rPr lang="en-US" dirty="0" err="1" smtClean="0"/>
              <a:t>nocturia</a:t>
            </a:r>
            <a:r>
              <a:rPr lang="en-US" dirty="0" smtClean="0"/>
              <a:t> and return to a normal fluid intake. </a:t>
            </a:r>
          </a:p>
          <a:p>
            <a:pPr algn="l" rtl="0">
              <a:buNone/>
            </a:pPr>
            <a:r>
              <a:rPr lang="en-US" dirty="0" smtClean="0"/>
              <a:t>There was no evidence of anterior pituitary dysfunction.</a:t>
            </a:r>
          </a:p>
          <a:p>
            <a:pPr algn="l" rtl="0">
              <a:buNone/>
            </a:pPr>
            <a:r>
              <a:rPr lang="en-US" dirty="0" smtClean="0"/>
              <a:t>He had a normal plasma glucose and none of his medications were known to cause central DI. </a:t>
            </a:r>
            <a:endParaRPr lang="fa-IR"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rtl="0"/>
            <a:r>
              <a:rPr lang="en-US" sz="2000" dirty="0" smtClean="0"/>
              <a:t>Figure 1: MRI pituitary demonstrating persistent primitive trigeminal artery (solid lines) :anomalous cerebral vasculature with a primitive trigeminal artery that caused distortion of the pituitary gland </a:t>
            </a:r>
            <a:br>
              <a:rPr lang="en-US" sz="2000" dirty="0" smtClean="0"/>
            </a:br>
            <a:r>
              <a:rPr lang="en-US" sz="2000" dirty="0" smtClean="0"/>
              <a:t> and mottled changes of the </a:t>
            </a:r>
            <a:r>
              <a:rPr lang="en-US" sz="2000" dirty="0" err="1" smtClean="0"/>
              <a:t>clivus</a:t>
            </a:r>
            <a:r>
              <a:rPr lang="en-US" sz="2000" dirty="0" smtClean="0"/>
              <a:t> (broken line) </a:t>
            </a:r>
            <a:endParaRPr lang="fa-IR" sz="2000" dirty="0"/>
          </a:p>
        </p:txBody>
      </p:sp>
      <p:pic>
        <p:nvPicPr>
          <p:cNvPr id="2050" name="Picture 2"/>
          <p:cNvPicPr>
            <a:picLocks noGrp="1" noChangeAspect="1" noChangeArrowheads="1"/>
          </p:cNvPicPr>
          <p:nvPr>
            <p:ph idx="1"/>
          </p:nvPr>
        </p:nvPicPr>
        <p:blipFill>
          <a:blip r:embed="rId2"/>
          <a:srcRect/>
          <a:stretch>
            <a:fillRect/>
          </a:stretch>
        </p:blipFill>
        <p:spPr bwMode="auto">
          <a:xfrm>
            <a:off x="2071670" y="1928802"/>
            <a:ext cx="4995872" cy="452596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rtl="0"/>
            <a:r>
              <a:rPr lang="en-US" sz="2000" dirty="0" smtClean="0"/>
              <a:t>Figure 2: CT head demonstrating </a:t>
            </a:r>
            <a:r>
              <a:rPr lang="en-US" sz="2000" dirty="0" err="1" smtClean="0"/>
              <a:t>lytic</a:t>
            </a:r>
            <a:r>
              <a:rPr lang="en-US" sz="2000" dirty="0" smtClean="0"/>
              <a:t> lesions of the </a:t>
            </a:r>
            <a:r>
              <a:rPr lang="en-US" sz="2000" dirty="0" err="1" smtClean="0"/>
              <a:t>clivus</a:t>
            </a:r>
            <a:r>
              <a:rPr lang="en-US" sz="2000" dirty="0" smtClean="0"/>
              <a:t> (arrow) </a:t>
            </a:r>
            <a:br>
              <a:rPr lang="en-US" sz="2000" dirty="0" smtClean="0"/>
            </a:br>
            <a:r>
              <a:rPr lang="en-US" sz="2000" dirty="0" smtClean="0"/>
              <a:t>The bone lesions were consistent with myeloma.</a:t>
            </a:r>
            <a:endParaRPr lang="fa-IR" sz="2000" dirty="0"/>
          </a:p>
        </p:txBody>
      </p:sp>
      <p:pic>
        <p:nvPicPr>
          <p:cNvPr id="3074" name="Picture 2"/>
          <p:cNvPicPr>
            <a:picLocks noGrp="1" noChangeAspect="1" noChangeArrowheads="1"/>
          </p:cNvPicPr>
          <p:nvPr>
            <p:ph idx="1"/>
          </p:nvPr>
        </p:nvPicPr>
        <p:blipFill>
          <a:blip r:embed="rId2"/>
          <a:srcRect/>
          <a:stretch>
            <a:fillRect/>
          </a:stretch>
        </p:blipFill>
        <p:spPr bwMode="auto">
          <a:xfrm>
            <a:off x="1061706" y="1600200"/>
            <a:ext cx="7020588" cy="452596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l" rtl="0">
              <a:buFont typeface="Wingdings" pitchFamily="2" charset="2"/>
              <a:buChar char="Ø"/>
            </a:pPr>
            <a:r>
              <a:rPr lang="en-US" dirty="0" smtClean="0"/>
              <a:t>Chemotherapy was continued with good effect associated with a rapid fall in serum free light chains after three cycles of four doses each.</a:t>
            </a:r>
          </a:p>
          <a:p>
            <a:pPr algn="l" rtl="0">
              <a:buFont typeface="Wingdings" pitchFamily="2" charset="2"/>
              <a:buChar char="Ø"/>
            </a:pPr>
            <a:r>
              <a:rPr lang="en-US" dirty="0" smtClean="0"/>
              <a:t>With this improvement the </a:t>
            </a:r>
            <a:r>
              <a:rPr lang="en-US" dirty="0" err="1" smtClean="0"/>
              <a:t>polydipsia</a:t>
            </a:r>
            <a:r>
              <a:rPr lang="en-US" dirty="0" smtClean="0"/>
              <a:t> and </a:t>
            </a:r>
            <a:r>
              <a:rPr lang="en-US" dirty="0" err="1" smtClean="0"/>
              <a:t>polyuria</a:t>
            </a:r>
            <a:r>
              <a:rPr lang="en-US" dirty="0" smtClean="0"/>
              <a:t> also decreased and the patient stopped his </a:t>
            </a:r>
            <a:r>
              <a:rPr lang="en-US" dirty="0" err="1" smtClean="0"/>
              <a:t>desmopressin</a:t>
            </a:r>
            <a:r>
              <a:rPr lang="en-US" dirty="0" smtClean="0"/>
              <a:t> nasal spray after 6 weeks without a recurrence of symptoms. </a:t>
            </a:r>
            <a:endParaRPr lang="fa-IR"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57364"/>
            <a:ext cx="8229600" cy="4268799"/>
          </a:xfrm>
        </p:spPr>
        <p:txBody>
          <a:bodyPr>
            <a:normAutofit fontScale="70000" lnSpcReduction="20000"/>
          </a:bodyPr>
          <a:lstStyle/>
          <a:p>
            <a:pPr algn="l" rtl="0">
              <a:buNone/>
            </a:pPr>
            <a:r>
              <a:rPr lang="en-US" b="1" dirty="0" smtClean="0"/>
              <a:t>Design: </a:t>
            </a:r>
            <a:r>
              <a:rPr lang="en-US" dirty="0" smtClean="0"/>
              <a:t>A retrospective review of patients with pituitary stalk lesions seen at Mayo Clinic Rochester between 1987 and 2006 was conducted. Demographic, clinical presentation, imaging, laboratory, operative, and pathology data were reviewed and are reported using descriptive statistics.</a:t>
            </a:r>
          </a:p>
          <a:p>
            <a:pPr algn="l" rtl="0">
              <a:buNone/>
            </a:pPr>
            <a:r>
              <a:rPr lang="en-US" b="1" dirty="0" smtClean="0"/>
              <a:t>Results:</a:t>
            </a:r>
            <a:r>
              <a:rPr lang="en-US" dirty="0" smtClean="0"/>
              <a:t> </a:t>
            </a:r>
          </a:p>
          <a:p>
            <a:pPr algn="l" rtl="0">
              <a:buNone/>
            </a:pPr>
            <a:r>
              <a:rPr lang="en-US" dirty="0" smtClean="0"/>
              <a:t>Of the 152 pituitary stalk lesions included, 49 (32%) were </a:t>
            </a:r>
            <a:r>
              <a:rPr lang="en-US" dirty="0" err="1" smtClean="0"/>
              <a:t>neoplastic</a:t>
            </a:r>
            <a:r>
              <a:rPr lang="en-US" dirty="0" smtClean="0"/>
              <a:t>, 30 (20%) were inflammatory, 13 (9%) were congenital anomalies, and 60 (39%) were of unclear etiology. </a:t>
            </a:r>
          </a:p>
          <a:p>
            <a:pPr algn="l" rtl="0">
              <a:buNone/>
            </a:pPr>
            <a:r>
              <a:rPr lang="en-US" dirty="0" smtClean="0"/>
              <a:t>Diabetes </a:t>
            </a:r>
            <a:r>
              <a:rPr lang="en-US" dirty="0" err="1" smtClean="0"/>
              <a:t>insipidus</a:t>
            </a:r>
            <a:r>
              <a:rPr lang="en-US" dirty="0" smtClean="0"/>
              <a:t> was diagnosed in43(28%)of the 152 patients, and 49(32%) patients had at least one anterior pituitary hormone deficit. </a:t>
            </a:r>
          </a:p>
          <a:p>
            <a:pPr algn="l" rtl="0">
              <a:buNone/>
            </a:pPr>
            <a:r>
              <a:rPr lang="en-US" dirty="0" smtClean="0"/>
              <a:t>Secondary </a:t>
            </a:r>
            <a:r>
              <a:rPr lang="en-US" dirty="0" err="1" smtClean="0"/>
              <a:t>hypogonadism</a:t>
            </a:r>
            <a:r>
              <a:rPr lang="en-US" dirty="0" smtClean="0"/>
              <a:t> was the most common endocrine deficiency. </a:t>
            </a:r>
          </a:p>
        </p:txBody>
      </p:sp>
      <p:pic>
        <p:nvPicPr>
          <p:cNvPr id="1027" name="Picture 3"/>
          <p:cNvPicPr>
            <a:picLocks noChangeAspect="1" noChangeArrowheads="1"/>
          </p:cNvPicPr>
          <p:nvPr/>
        </p:nvPicPr>
        <p:blipFill>
          <a:blip r:embed="rId2"/>
          <a:srcRect/>
          <a:stretch>
            <a:fillRect/>
          </a:stretch>
        </p:blipFill>
        <p:spPr bwMode="auto">
          <a:xfrm>
            <a:off x="0" y="1"/>
            <a:ext cx="9001156" cy="1714488"/>
          </a:xfrm>
          <a:prstGeom prst="rect">
            <a:avLst/>
          </a:prstGeom>
          <a:noFill/>
          <a:ln w="9525">
            <a:noFill/>
            <a:miter lim="800000"/>
            <a:headEnd/>
            <a:tailEnd/>
          </a:ln>
          <a:effectLst/>
        </p:spPr>
      </p:pic>
      <p:pic>
        <p:nvPicPr>
          <p:cNvPr id="1028" name="Picture 4"/>
          <p:cNvPicPr>
            <a:picLocks noChangeAspect="1" noChangeArrowheads="1"/>
          </p:cNvPicPr>
          <p:nvPr/>
        </p:nvPicPr>
        <p:blipFill>
          <a:blip r:embed="rId3"/>
          <a:srcRect/>
          <a:stretch>
            <a:fillRect/>
          </a:stretch>
        </p:blipFill>
        <p:spPr bwMode="auto">
          <a:xfrm>
            <a:off x="5829300" y="6357958"/>
            <a:ext cx="3314700" cy="3238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2050" name="Picture 2"/>
          <p:cNvPicPr>
            <a:picLocks noGrp="1" noChangeAspect="1" noChangeArrowheads="1"/>
          </p:cNvPicPr>
          <p:nvPr>
            <p:ph idx="1"/>
          </p:nvPr>
        </p:nvPicPr>
        <p:blipFill>
          <a:blip r:embed="rId2"/>
          <a:srcRect/>
          <a:stretch>
            <a:fillRect/>
          </a:stretch>
        </p:blipFill>
        <p:spPr bwMode="auto">
          <a:xfrm>
            <a:off x="1500166" y="1643050"/>
            <a:ext cx="5813226" cy="452596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normAutofit fontScale="92500" lnSpcReduction="20000"/>
          </a:bodyPr>
          <a:lstStyle/>
          <a:p>
            <a:pPr algn="l" rtl="0">
              <a:buFont typeface="Wingdings" pitchFamily="2" charset="2"/>
              <a:buChar char="Ø"/>
            </a:pPr>
            <a:r>
              <a:rPr lang="en-US" dirty="0" smtClean="0"/>
              <a:t>The </a:t>
            </a:r>
            <a:r>
              <a:rPr lang="en-US" dirty="0" smtClean="0">
                <a:solidFill>
                  <a:srgbClr val="0070C0"/>
                </a:solidFill>
              </a:rPr>
              <a:t>blood urea nitrogen </a:t>
            </a:r>
            <a:r>
              <a:rPr lang="en-US" dirty="0" smtClean="0"/>
              <a:t>concentration is often </a:t>
            </a:r>
            <a:r>
              <a:rPr lang="en-US" dirty="0" smtClean="0">
                <a:solidFill>
                  <a:srgbClr val="0070C0"/>
                </a:solidFill>
              </a:rPr>
              <a:t>low</a:t>
            </a:r>
            <a:r>
              <a:rPr lang="en-US" dirty="0" smtClean="0"/>
              <a:t> in both hypothalamic DI and primary </a:t>
            </a:r>
            <a:r>
              <a:rPr lang="en-US" dirty="0" err="1" smtClean="0"/>
              <a:t>polydipsia</a:t>
            </a:r>
            <a:r>
              <a:rPr lang="en-US" dirty="0" smtClean="0"/>
              <a:t> because of the high renal clearance. </a:t>
            </a:r>
          </a:p>
          <a:p>
            <a:pPr algn="l" rtl="0">
              <a:buFont typeface="Wingdings" pitchFamily="2" charset="2"/>
              <a:buChar char="Ø"/>
            </a:pPr>
            <a:r>
              <a:rPr lang="en-US" dirty="0" smtClean="0"/>
              <a:t>Serum </a:t>
            </a:r>
            <a:r>
              <a:rPr lang="en-US" dirty="0" smtClean="0">
                <a:solidFill>
                  <a:srgbClr val="0070C0"/>
                </a:solidFill>
              </a:rPr>
              <a:t>uric acid </a:t>
            </a:r>
            <a:r>
              <a:rPr lang="en-US" dirty="0" smtClean="0"/>
              <a:t>is </a:t>
            </a:r>
            <a:r>
              <a:rPr lang="en-US" dirty="0" smtClean="0">
                <a:solidFill>
                  <a:srgbClr val="0070C0"/>
                </a:solidFill>
              </a:rPr>
              <a:t>elevated</a:t>
            </a:r>
            <a:r>
              <a:rPr lang="en-US" dirty="0" smtClean="0"/>
              <a:t> in </a:t>
            </a:r>
            <a:r>
              <a:rPr lang="en-US" dirty="0" smtClean="0">
                <a:solidFill>
                  <a:srgbClr val="0070C0"/>
                </a:solidFill>
              </a:rPr>
              <a:t>hypothalamic DI </a:t>
            </a:r>
            <a:r>
              <a:rPr lang="en-US" dirty="0" smtClean="0"/>
              <a:t>because of the modest volume contraction and the absence of the normal action of vasopressin on V1 receptors in the kidney to increase </a:t>
            </a:r>
            <a:r>
              <a:rPr lang="en-US" dirty="0" err="1" smtClean="0"/>
              <a:t>urate</a:t>
            </a:r>
            <a:r>
              <a:rPr lang="en-US" dirty="0" smtClean="0"/>
              <a:t> clearance. </a:t>
            </a:r>
          </a:p>
          <a:p>
            <a:pPr algn="l" rtl="0">
              <a:buFont typeface="Wingdings" pitchFamily="2" charset="2"/>
              <a:buChar char="Ø"/>
            </a:pPr>
            <a:r>
              <a:rPr lang="en-US" dirty="0" smtClean="0"/>
              <a:t>A serum uric acid value greater than </a:t>
            </a:r>
            <a:r>
              <a:rPr lang="en-US" dirty="0" smtClean="0">
                <a:solidFill>
                  <a:srgbClr val="0070C0"/>
                </a:solidFill>
              </a:rPr>
              <a:t>5 µ/</a:t>
            </a:r>
            <a:r>
              <a:rPr lang="en-US" dirty="0" err="1" smtClean="0">
                <a:solidFill>
                  <a:srgbClr val="0070C0"/>
                </a:solidFill>
              </a:rPr>
              <a:t>dL</a:t>
            </a:r>
            <a:r>
              <a:rPr lang="en-US" dirty="0" smtClean="0">
                <a:solidFill>
                  <a:srgbClr val="0070C0"/>
                </a:solidFill>
              </a:rPr>
              <a:t> </a:t>
            </a:r>
            <a:r>
              <a:rPr lang="en-US" dirty="0" smtClean="0"/>
              <a:t>was reported to separate hypothalamic Dr from primary </a:t>
            </a:r>
            <a:r>
              <a:rPr lang="en-US" dirty="0" err="1" smtClean="0"/>
              <a:t>polydipsia</a:t>
            </a:r>
            <a:r>
              <a:rPr lang="en-US" dirty="0" smtClean="0"/>
              <a:t>.</a:t>
            </a:r>
          </a:p>
          <a:p>
            <a:pPr>
              <a:buFont typeface="Wingdings" pitchFamily="2" charset="2"/>
              <a:buChar char="Ø"/>
            </a:pPr>
            <a:endParaRPr lang="fa-IR"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dirty="0"/>
          </a:p>
        </p:txBody>
      </p:sp>
      <p:pic>
        <p:nvPicPr>
          <p:cNvPr id="3075" name="Picture 3"/>
          <p:cNvPicPr>
            <a:picLocks noChangeAspect="1" noChangeArrowheads="1"/>
          </p:cNvPicPr>
          <p:nvPr/>
        </p:nvPicPr>
        <p:blipFill>
          <a:blip r:embed="rId2"/>
          <a:srcRect/>
          <a:stretch>
            <a:fillRect/>
          </a:stretch>
        </p:blipFill>
        <p:spPr bwMode="auto">
          <a:xfrm>
            <a:off x="500034" y="3071810"/>
            <a:ext cx="7162800" cy="3352800"/>
          </a:xfrm>
          <a:prstGeom prst="rect">
            <a:avLst/>
          </a:prstGeom>
          <a:noFill/>
          <a:ln w="9525">
            <a:noFill/>
            <a:miter lim="800000"/>
            <a:headEnd/>
            <a:tailEnd/>
          </a:ln>
          <a:effectLst/>
        </p:spPr>
      </p:pic>
      <p:pic>
        <p:nvPicPr>
          <p:cNvPr id="7" name="Picture 2"/>
          <p:cNvPicPr>
            <a:picLocks noGrp="1" noChangeAspect="1" noChangeArrowheads="1"/>
          </p:cNvPicPr>
          <p:nvPr>
            <p:ph idx="1"/>
          </p:nvPr>
        </p:nvPicPr>
        <p:blipFill>
          <a:blip r:embed="rId3"/>
          <a:srcRect/>
          <a:stretch>
            <a:fillRect/>
          </a:stretch>
        </p:blipFill>
        <p:spPr bwMode="auto">
          <a:xfrm>
            <a:off x="357158" y="214290"/>
            <a:ext cx="8229600" cy="250346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5122" name="Picture 2"/>
          <p:cNvPicPr>
            <a:picLocks noGrp="1" noChangeAspect="1" noChangeArrowheads="1"/>
          </p:cNvPicPr>
          <p:nvPr>
            <p:ph idx="1"/>
          </p:nvPr>
        </p:nvPicPr>
        <p:blipFill>
          <a:blip r:embed="rId2"/>
          <a:srcRect/>
          <a:stretch>
            <a:fillRect/>
          </a:stretch>
        </p:blipFill>
        <p:spPr bwMode="auto">
          <a:xfrm>
            <a:off x="629783" y="1600200"/>
            <a:ext cx="7884433" cy="452596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lgn="l">
              <a:buNone/>
            </a:pPr>
            <a:endParaRPr lang="en-US" dirty="0" smtClean="0"/>
          </a:p>
          <a:p>
            <a:pPr algn="l">
              <a:buNone/>
            </a:pPr>
            <a:endParaRPr lang="en-US" dirty="0" smtClean="0"/>
          </a:p>
          <a:p>
            <a:pPr algn="l">
              <a:buNone/>
            </a:pPr>
            <a:endParaRPr lang="en-US" dirty="0" smtClean="0"/>
          </a:p>
          <a:p>
            <a:pPr algn="l">
              <a:buNone/>
            </a:pPr>
            <a:endParaRPr lang="en-US" dirty="0" smtClean="0"/>
          </a:p>
          <a:p>
            <a:pPr algn="l">
              <a:buNone/>
            </a:pPr>
            <a:endParaRPr lang="en-US" dirty="0" smtClean="0"/>
          </a:p>
          <a:p>
            <a:pPr algn="l">
              <a:buNone/>
            </a:pPr>
            <a:endParaRPr lang="en-US" dirty="0" smtClean="0"/>
          </a:p>
          <a:p>
            <a:pPr>
              <a:buNone/>
            </a:pPr>
            <a:r>
              <a:rPr lang="en-US" smtClean="0"/>
              <a:t>Thank you</a:t>
            </a:r>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dirty="0"/>
          </a:p>
        </p:txBody>
      </p:sp>
      <p:sp>
        <p:nvSpPr>
          <p:cNvPr id="3" name="Content Placeholder 2"/>
          <p:cNvSpPr>
            <a:spLocks noGrp="1"/>
          </p:cNvSpPr>
          <p:nvPr>
            <p:ph idx="1"/>
          </p:nvPr>
        </p:nvSpPr>
        <p:spPr/>
        <p:txBody>
          <a:bodyPr>
            <a:normAutofit/>
          </a:bodyPr>
          <a:lstStyle/>
          <a:p>
            <a:pPr algn="l" rtl="0">
              <a:buFont typeface="Wingdings" pitchFamily="2" charset="2"/>
              <a:buChar char="Ø"/>
            </a:pPr>
            <a:r>
              <a:rPr lang="en-US" dirty="0" smtClean="0"/>
              <a:t>Urine volume greater than 18 L is highly suggestive of primary </a:t>
            </a:r>
            <a:r>
              <a:rPr lang="en-US" dirty="0" err="1" smtClean="0"/>
              <a:t>polydipsia</a:t>
            </a:r>
            <a:r>
              <a:rPr lang="en-US" dirty="0" smtClean="0"/>
              <a:t>.</a:t>
            </a:r>
          </a:p>
          <a:p>
            <a:pPr algn="l" rtl="0">
              <a:buFont typeface="Wingdings" pitchFamily="2" charset="2"/>
              <a:buChar char="Ø"/>
            </a:pPr>
            <a:r>
              <a:rPr lang="en-US" dirty="0" smtClean="0"/>
              <a:t>Most patients with hypothalamic Dl have modest dehydration, decreased GFR, and urine volumes in the range of 6 to 12 L/day.</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3074" name="Picture 2"/>
          <p:cNvPicPr>
            <a:picLocks noGrp="1" noChangeAspect="1" noChangeArrowheads="1"/>
          </p:cNvPicPr>
          <p:nvPr>
            <p:ph idx="1"/>
          </p:nvPr>
        </p:nvPicPr>
        <p:blipFill>
          <a:blip r:embed="rId2"/>
          <a:srcRect/>
          <a:stretch>
            <a:fillRect/>
          </a:stretch>
        </p:blipFill>
        <p:spPr bwMode="auto">
          <a:xfrm>
            <a:off x="952014" y="39760"/>
            <a:ext cx="6263192" cy="681823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normAutofit fontScale="85000" lnSpcReduction="20000"/>
          </a:bodyPr>
          <a:lstStyle/>
          <a:p>
            <a:pPr algn="l" rtl="0">
              <a:buNone/>
            </a:pPr>
            <a:r>
              <a:rPr lang="en-US" dirty="0" smtClean="0"/>
              <a:t>The water restriction test in adults is continued until one of the following end points is reached:</a:t>
            </a:r>
          </a:p>
          <a:p>
            <a:pPr algn="l" rtl="0">
              <a:buNone/>
            </a:pPr>
            <a:r>
              <a:rPr lang="en-US" dirty="0" smtClean="0"/>
              <a:t>●The urine </a:t>
            </a:r>
            <a:r>
              <a:rPr lang="en-US" dirty="0" err="1" smtClean="0"/>
              <a:t>osmolality</a:t>
            </a:r>
            <a:r>
              <a:rPr lang="en-US" dirty="0" smtClean="0"/>
              <a:t> reaches a clearly normal value (above 600 </a:t>
            </a:r>
            <a:r>
              <a:rPr lang="en-US" dirty="0" err="1" smtClean="0"/>
              <a:t>mosmol</a:t>
            </a:r>
            <a:r>
              <a:rPr lang="en-US" dirty="0" smtClean="0"/>
              <a:t>/kg), indicating that both ADH release and effect are intact. Patients with partial DI may have a substantial rise in urine </a:t>
            </a:r>
            <a:r>
              <a:rPr lang="en-US" dirty="0" err="1" smtClean="0"/>
              <a:t>osmolality</a:t>
            </a:r>
            <a:r>
              <a:rPr lang="en-US" dirty="0" smtClean="0"/>
              <a:t>, but not to this extent.</a:t>
            </a:r>
          </a:p>
          <a:p>
            <a:pPr algn="l" rtl="0">
              <a:buNone/>
            </a:pPr>
            <a:r>
              <a:rPr lang="en-US" dirty="0" smtClean="0"/>
              <a:t>●The urine </a:t>
            </a:r>
            <a:r>
              <a:rPr lang="en-US" dirty="0" err="1" smtClean="0"/>
              <a:t>osmolality</a:t>
            </a:r>
            <a:r>
              <a:rPr lang="en-US" dirty="0" smtClean="0"/>
              <a:t> is stable on two or three successive hourly measurements despite a rising plasma </a:t>
            </a:r>
            <a:r>
              <a:rPr lang="en-US" dirty="0" err="1" smtClean="0"/>
              <a:t>osmolality</a:t>
            </a:r>
            <a:r>
              <a:rPr lang="en-US" dirty="0" smtClean="0"/>
              <a:t>.</a:t>
            </a:r>
          </a:p>
          <a:p>
            <a:pPr algn="l" rtl="0">
              <a:buNone/>
            </a:pPr>
            <a:r>
              <a:rPr lang="en-US" dirty="0" smtClean="0"/>
              <a:t>●The plasma </a:t>
            </a:r>
            <a:r>
              <a:rPr lang="en-US" dirty="0" err="1" smtClean="0"/>
              <a:t>osmolality</a:t>
            </a:r>
            <a:r>
              <a:rPr lang="en-US" dirty="0" smtClean="0"/>
              <a:t> exceeds 295 to 300 </a:t>
            </a:r>
            <a:r>
              <a:rPr lang="en-US" dirty="0" err="1" smtClean="0"/>
              <a:t>mosmol</a:t>
            </a:r>
            <a:r>
              <a:rPr lang="en-US" dirty="0" smtClean="0"/>
              <a:t>/kg or the plasma sodium is 145 </a:t>
            </a:r>
            <a:r>
              <a:rPr lang="en-US" dirty="0" err="1" smtClean="0"/>
              <a:t>meq</a:t>
            </a:r>
            <a:r>
              <a:rPr lang="en-US" dirty="0" smtClean="0"/>
              <a:t>/L or higher.</a:t>
            </a:r>
          </a:p>
          <a:p>
            <a:pPr algn="l" rtl="0">
              <a:buNone/>
            </a:pPr>
            <a:endParaRPr lang="fa-IR" dirty="0"/>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normAutofit fontScale="62500" lnSpcReduction="20000"/>
          </a:bodyPr>
          <a:lstStyle/>
          <a:p>
            <a:pPr algn="l" rtl="0">
              <a:buNone/>
            </a:pPr>
            <a:r>
              <a:rPr lang="en-US" dirty="0" smtClean="0"/>
              <a:t>●Central DI is usually partial, and therefore both ADH release and the urine </a:t>
            </a:r>
            <a:r>
              <a:rPr lang="en-US" dirty="0" err="1" smtClean="0"/>
              <a:t>osmolality</a:t>
            </a:r>
            <a:r>
              <a:rPr lang="en-US" dirty="0" smtClean="0"/>
              <a:t> may increase as the plasma </a:t>
            </a:r>
            <a:r>
              <a:rPr lang="en-US" dirty="0" err="1" smtClean="0"/>
              <a:t>osmolality</a:t>
            </a:r>
            <a:r>
              <a:rPr lang="en-US" dirty="0" smtClean="0"/>
              <a:t> rises, but </a:t>
            </a:r>
            <a:r>
              <a:rPr lang="en-US" dirty="0" err="1" smtClean="0"/>
              <a:t>submaximally</a:t>
            </a:r>
            <a:r>
              <a:rPr lang="en-US" dirty="0" smtClean="0"/>
              <a:t>. </a:t>
            </a:r>
            <a:r>
              <a:rPr lang="en-US" dirty="0" err="1" smtClean="0"/>
              <a:t>desmopressin</a:t>
            </a:r>
            <a:r>
              <a:rPr lang="en-US" dirty="0" smtClean="0"/>
              <a:t> will lead to a rise in urine </a:t>
            </a:r>
            <a:r>
              <a:rPr lang="en-US" dirty="0" err="1" smtClean="0"/>
              <a:t>osmolality</a:t>
            </a:r>
            <a:r>
              <a:rPr lang="en-US" dirty="0" smtClean="0"/>
              <a:t> (and an equivalent fall in urine output) of more than 100 percent in complete central DI and 15 to 50 percent in partial central DI.</a:t>
            </a:r>
          </a:p>
          <a:p>
            <a:pPr algn="l" rtl="0">
              <a:buNone/>
            </a:pPr>
            <a:r>
              <a:rPr lang="en-US" dirty="0" smtClean="0"/>
              <a:t>●</a:t>
            </a:r>
            <a:r>
              <a:rPr lang="en-US" dirty="0" err="1" smtClean="0"/>
              <a:t>Nephrogenic</a:t>
            </a:r>
            <a:r>
              <a:rPr lang="en-US" dirty="0" smtClean="0"/>
              <a:t> DI is also associated with a </a:t>
            </a:r>
            <a:r>
              <a:rPr lang="en-US" dirty="0" err="1" smtClean="0"/>
              <a:t>submaximal</a:t>
            </a:r>
            <a:r>
              <a:rPr lang="en-US" dirty="0" smtClean="0"/>
              <a:t> rise in urine </a:t>
            </a:r>
            <a:r>
              <a:rPr lang="en-US" dirty="0" err="1" smtClean="0"/>
              <a:t>osmolality</a:t>
            </a:r>
            <a:r>
              <a:rPr lang="en-US" dirty="0" smtClean="0"/>
              <a:t> in response to water restriction. The elevation in plasma </a:t>
            </a:r>
            <a:r>
              <a:rPr lang="en-US" dirty="0" err="1" smtClean="0"/>
              <a:t>osmolality</a:t>
            </a:r>
            <a:r>
              <a:rPr lang="en-US" dirty="0" smtClean="0"/>
              <a:t> stimulates ADH release which, since most patients with acquired </a:t>
            </a:r>
            <a:r>
              <a:rPr lang="en-US" dirty="0" err="1" smtClean="0"/>
              <a:t>nephrogenic</a:t>
            </a:r>
            <a:r>
              <a:rPr lang="en-US" dirty="0" smtClean="0"/>
              <a:t> DI are partially (not completely) resistant to ADH, may induce a modest increase in urine </a:t>
            </a:r>
            <a:r>
              <a:rPr lang="en-US" dirty="0" err="1" smtClean="0"/>
              <a:t>osmolality</a:t>
            </a:r>
            <a:r>
              <a:rPr lang="en-US" dirty="0" smtClean="0"/>
              <a:t>. The administration of exogenous </a:t>
            </a:r>
            <a:r>
              <a:rPr lang="en-US" dirty="0" err="1" smtClean="0"/>
              <a:t>desmopressin</a:t>
            </a:r>
            <a:r>
              <a:rPr lang="en-US" dirty="0" smtClean="0"/>
              <a:t> (which increases plasma levels five- to tenfold) produces:</a:t>
            </a:r>
          </a:p>
          <a:p>
            <a:pPr algn="l" rtl="0">
              <a:buNone/>
            </a:pPr>
            <a:r>
              <a:rPr lang="en-US" dirty="0" smtClean="0"/>
              <a:t>•No elevation in urine </a:t>
            </a:r>
            <a:r>
              <a:rPr lang="en-US" dirty="0" err="1" smtClean="0"/>
              <a:t>osmolality</a:t>
            </a:r>
            <a:r>
              <a:rPr lang="en-US" dirty="0" smtClean="0"/>
              <a:t> in complete </a:t>
            </a:r>
            <a:r>
              <a:rPr lang="en-US" dirty="0" err="1" smtClean="0"/>
              <a:t>nephrogenic</a:t>
            </a:r>
            <a:r>
              <a:rPr lang="en-US" dirty="0" smtClean="0"/>
              <a:t> DI.</a:t>
            </a:r>
          </a:p>
          <a:p>
            <a:pPr algn="l" rtl="0">
              <a:buNone/>
            </a:pPr>
            <a:r>
              <a:rPr lang="en-US" dirty="0" smtClean="0"/>
              <a:t>•A small (up to 45 percent) elevation in urine </a:t>
            </a:r>
            <a:r>
              <a:rPr lang="en-US" dirty="0" err="1" smtClean="0"/>
              <a:t>osmolality</a:t>
            </a:r>
            <a:r>
              <a:rPr lang="en-US" dirty="0" smtClean="0"/>
              <a:t> in partial </a:t>
            </a:r>
            <a:r>
              <a:rPr lang="en-US" dirty="0" err="1" smtClean="0"/>
              <a:t>nephrogenic</a:t>
            </a:r>
            <a:r>
              <a:rPr lang="en-US" dirty="0" smtClean="0"/>
              <a:t> DI.</a:t>
            </a:r>
            <a:br>
              <a:rPr lang="en-US" dirty="0" smtClean="0"/>
            </a:br>
            <a:r>
              <a:rPr lang="en-US" dirty="0" smtClean="0"/>
              <a:t/>
            </a:r>
            <a:br>
              <a:rPr lang="en-US" dirty="0" smtClean="0"/>
            </a:br>
            <a:endParaRPr lang="en-US" dirty="0" smtClean="0"/>
          </a:p>
          <a:p>
            <a:pPr algn="l" rtl="0">
              <a:buNone/>
            </a:pPr>
            <a:endParaRPr lang="fa-IR" dirty="0"/>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normAutofit fontScale="77500" lnSpcReduction="20000"/>
          </a:bodyPr>
          <a:lstStyle/>
          <a:p>
            <a:pPr algn="l" rtl="0">
              <a:buNone/>
            </a:pPr>
            <a:r>
              <a:rPr lang="en-US" dirty="0" smtClean="0"/>
              <a:t>●Primary </a:t>
            </a:r>
            <a:r>
              <a:rPr lang="en-US" dirty="0" err="1" smtClean="0"/>
              <a:t>polydipsia</a:t>
            </a:r>
            <a:r>
              <a:rPr lang="en-US" dirty="0" smtClean="0"/>
              <a:t> will be associated with a rise in urine </a:t>
            </a:r>
            <a:r>
              <a:rPr lang="en-US" dirty="0" err="1" smtClean="0"/>
              <a:t>osmolality</a:t>
            </a:r>
            <a:r>
              <a:rPr lang="en-US" dirty="0" smtClean="0"/>
              <a:t>, usually to above 500 </a:t>
            </a:r>
            <a:r>
              <a:rPr lang="en-US" dirty="0" err="1" smtClean="0"/>
              <a:t>mosmol</a:t>
            </a:r>
            <a:r>
              <a:rPr lang="en-US" dirty="0" smtClean="0"/>
              <a:t>/kg, and no response to </a:t>
            </a:r>
            <a:r>
              <a:rPr lang="en-US" dirty="0" err="1" smtClean="0">
                <a:hlinkClick r:id="rId2"/>
              </a:rPr>
              <a:t>desmopressin</a:t>
            </a:r>
            <a:r>
              <a:rPr lang="en-US" dirty="0" smtClean="0"/>
              <a:t>, since endogenous release is intact. Maximum concentrating ability is frequently impaired in this disorder, resulting in a maximum urine </a:t>
            </a:r>
            <a:r>
              <a:rPr lang="en-US" dirty="0" err="1" smtClean="0"/>
              <a:t>osmolality</a:t>
            </a:r>
            <a:r>
              <a:rPr lang="en-US" dirty="0" smtClean="0"/>
              <a:t> that may reach 500 to 600 </a:t>
            </a:r>
            <a:r>
              <a:rPr lang="en-US" dirty="0" err="1" smtClean="0"/>
              <a:t>mosmol</a:t>
            </a:r>
            <a:r>
              <a:rPr lang="en-US" dirty="0" smtClean="0"/>
              <a:t>/kg, as compared to 800 </a:t>
            </a:r>
            <a:r>
              <a:rPr lang="en-US" dirty="0" err="1" smtClean="0"/>
              <a:t>mosmol</a:t>
            </a:r>
            <a:r>
              <a:rPr lang="en-US" dirty="0" smtClean="0"/>
              <a:t>/kg or more in normal subjects. This acquired defect appears to be due to two effects of chronic </a:t>
            </a:r>
            <a:r>
              <a:rPr lang="en-US" dirty="0" err="1" smtClean="0"/>
              <a:t>polydipsia</a:t>
            </a:r>
            <a:r>
              <a:rPr lang="en-US" dirty="0" smtClean="0"/>
              <a:t> and </a:t>
            </a:r>
            <a:r>
              <a:rPr lang="en-US" dirty="0" err="1" smtClean="0"/>
              <a:t>polyuria</a:t>
            </a:r>
            <a:r>
              <a:rPr lang="en-US" dirty="0" smtClean="0"/>
              <a:t>: partial wash out the </a:t>
            </a:r>
            <a:r>
              <a:rPr lang="en-US" dirty="0" err="1" smtClean="0"/>
              <a:t>medullary</a:t>
            </a:r>
            <a:r>
              <a:rPr lang="en-US" dirty="0" smtClean="0"/>
              <a:t> interstitial gradient; and </a:t>
            </a:r>
            <a:r>
              <a:rPr lang="en-US" dirty="0" err="1" smtClean="0"/>
              <a:t>downregulation</a:t>
            </a:r>
            <a:r>
              <a:rPr lang="en-US" dirty="0" smtClean="0"/>
              <a:t> of ADH release.</a:t>
            </a:r>
          </a:p>
          <a:p>
            <a:pPr algn="l" rtl="0">
              <a:buNone/>
            </a:pPr>
            <a:r>
              <a:rPr lang="en-US" dirty="0" smtClean="0"/>
              <a:t>If the diagnosis remains uncertain, it is reasonable to try </a:t>
            </a:r>
            <a:r>
              <a:rPr lang="en-US" dirty="0" err="1" smtClean="0">
                <a:hlinkClick r:id="rId2"/>
              </a:rPr>
              <a:t>desmopressin</a:t>
            </a:r>
            <a:r>
              <a:rPr lang="en-US" dirty="0" smtClean="0"/>
              <a:t> therapy. The </a:t>
            </a:r>
            <a:r>
              <a:rPr lang="en-US" dirty="0" err="1" smtClean="0"/>
              <a:t>polyuria</a:t>
            </a:r>
            <a:r>
              <a:rPr lang="en-US" dirty="0" smtClean="0"/>
              <a:t> and </a:t>
            </a:r>
            <a:r>
              <a:rPr lang="en-US" dirty="0" err="1" smtClean="0"/>
              <a:t>polydipsia</a:t>
            </a:r>
            <a:r>
              <a:rPr lang="en-US" dirty="0" smtClean="0"/>
              <a:t> will rapidly reverse with central DI. </a:t>
            </a: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470</TotalTime>
  <Words>2357</Words>
  <Application>Microsoft Office PowerPoint</Application>
  <PresentationFormat>On-screen Show (4:3)</PresentationFormat>
  <Paragraphs>140</Paragraphs>
  <Slides>42</Slides>
  <Notes>0</Notes>
  <HiddenSlides>6</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Office Theme</vt:lpstr>
      <vt:lpstr>Central diabetes insipidus</vt:lpstr>
      <vt:lpstr>Slide 2</vt:lpstr>
      <vt:lpstr>Differential Diagnosis</vt:lpstr>
      <vt:lpstr>Slide 4</vt:lpstr>
      <vt:lpstr>Slide 5</vt:lpstr>
      <vt:lpstr>Slide 6</vt:lpstr>
      <vt:lpstr>Slide 7</vt:lpstr>
      <vt:lpstr>Slide 8</vt:lpstr>
      <vt:lpstr>Slide 9</vt:lpstr>
      <vt:lpstr>Slide 10</vt:lpstr>
      <vt:lpstr>Slide 11</vt:lpstr>
      <vt:lpstr>Slide 12</vt:lpstr>
      <vt:lpstr>Slide 13</vt:lpstr>
      <vt:lpstr>CNS involvement in multiple myeloma</vt:lpstr>
      <vt:lpstr>Slide 15</vt:lpstr>
      <vt:lpstr>Slide 16</vt:lpstr>
      <vt:lpstr>Slide 17</vt:lpstr>
      <vt:lpstr>Slide 18</vt:lpstr>
      <vt:lpstr>Slide 19</vt:lpstr>
      <vt:lpstr>Slide 20</vt:lpstr>
      <vt:lpstr>Slide 21</vt:lpstr>
      <vt:lpstr>Slide 22</vt:lpstr>
      <vt:lpstr>Slide 23</vt:lpstr>
      <vt:lpstr>Slide 24</vt:lpstr>
      <vt:lpstr>Fig. 1. Patient 2. A 63-year-old woman. (A) Sagittal T1-weighted (T1W) postcontrast MRI demonstrates an enhancing mass within the body of the corpus callosum. (B) Coronal T1W postcontrast MRI shows an enhancing nodule in the left perimesencephalic cistern (arrow) in addition to the callosal mass.</vt:lpstr>
      <vt:lpstr>Slide 26</vt:lpstr>
      <vt:lpstr>Slide 27</vt:lpstr>
      <vt:lpstr>Slide 28</vt:lpstr>
      <vt:lpstr>A solid mass in the sellar region is shown. The mass extends upwards to the suprasellular fossa, comes into contact with the optic chiasm and infiltrates the sphenoid sinus. Meningeal uptake is also noted, especially in the anterior cranial fossa. (A) Post-contrast coronal T1-W magnetic resonance image, (B) transverse T2-W magnetic resonance image.</vt:lpstr>
      <vt:lpstr>Slide 30</vt:lpstr>
      <vt:lpstr>Slide 31</vt:lpstr>
      <vt:lpstr>Slide 32</vt:lpstr>
      <vt:lpstr>Slide 33</vt:lpstr>
      <vt:lpstr>Slide 34</vt:lpstr>
      <vt:lpstr>Figure 1: MRI pituitary demonstrating persistent primitive trigeminal artery (solid lines) :anomalous cerebral vasculature with a primitive trigeminal artery that caused distortion of the pituitary gland   and mottled changes of the clivus (broken line) </vt:lpstr>
      <vt:lpstr>Figure 2: CT head demonstrating lytic lesions of the clivus (arrow)  The bone lesions were consistent with myeloma.</vt:lpstr>
      <vt:lpstr>Slide 37</vt:lpstr>
      <vt:lpstr>Slide 38</vt:lpstr>
      <vt:lpstr>Slide 39</vt:lpstr>
      <vt:lpstr>Slide 40</vt:lpstr>
      <vt:lpstr>Slide 41</vt:lpstr>
      <vt:lpstr>Slide 42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shegerf</dc:creator>
  <cp:lastModifiedBy>doctors</cp:lastModifiedBy>
  <cp:revision>24</cp:revision>
  <dcterms:created xsi:type="dcterms:W3CDTF">2016-08-12T16:14:02Z</dcterms:created>
  <dcterms:modified xsi:type="dcterms:W3CDTF">2016-08-15T02:34:29Z</dcterms:modified>
</cp:coreProperties>
</file>