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ink/ink18.xml" ContentType="application/inkml+xml"/>
  <Override PartName="/ppt/ink/ink29.xml" ContentType="application/inkml+xml"/>
  <Override PartName="/ppt/ink/ink47.xml" ContentType="application/inkml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25.xml" ContentType="application/inkml+xml"/>
  <Override PartName="/ppt/ink/ink36.xml" ContentType="application/inkml+xml"/>
  <Override PartName="/ppt/ink/ink54.xml" ContentType="application/inkml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ink/ink14.xml" ContentType="application/inkml+xml"/>
  <Override PartName="/ppt/ink/ink43.xml" ContentType="application/inkml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ink/ink2.xml" ContentType="application/inkml+xml"/>
  <Override PartName="/ppt/ink/ink21.xml" ContentType="application/inkml+xml"/>
  <Override PartName="/ppt/ink/ink32.xml" ContentType="application/inkml+xml"/>
  <Override PartName="/ppt/ink/ink50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9.xml" ContentType="application/inkml+xml"/>
  <Override PartName="/ppt/ink/ink48.xml" ContentType="application/inkml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ink/ink5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ink/ink49.xml" ContentType="application/inkml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ink/ink8.xml" ContentType="application/inkml+xml"/>
  <Override PartName="/ppt/ink/ink27.xml" ContentType="application/inkml+xml"/>
  <Override PartName="/ppt/ink/ink38.xml" ContentType="application/inkml+xml"/>
  <Override PartName="/ppt/ink/ink56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ink/ink16.xml" ContentType="application/inkml+xml"/>
  <Override PartName="/ppt/ink/ink45.xml" ContentType="application/inkml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ink/ink4.xml" ContentType="application/inkml+xml"/>
  <Override PartName="/ppt/ink/ink23.xml" ContentType="application/inkml+xml"/>
  <Override PartName="/ppt/ink/ink34.xml" ContentType="application/inkml+xml"/>
  <Override PartName="/ppt/ink/ink52.xml" ContentType="application/inkml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ink/ink12.xml" ContentType="application/inkml+xml"/>
  <Override PartName="/ppt/ink/ink41.xml" ContentType="application/inkml+xml"/>
  <Override PartName="/ppt/notesSlides/notesSlide9.xml" ContentType="application/vnd.openxmlformats-officedocument.presentationml.notesSlide+xml"/>
  <Override PartName="/ppt/ink/ink30.xml" ContentType="application/inkml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6" r:id="rId2"/>
    <p:sldId id="256" r:id="rId3"/>
    <p:sldId id="296" r:id="rId4"/>
    <p:sldId id="257" r:id="rId5"/>
    <p:sldId id="267" r:id="rId6"/>
    <p:sldId id="258" r:id="rId7"/>
    <p:sldId id="270" r:id="rId8"/>
    <p:sldId id="268" r:id="rId9"/>
    <p:sldId id="299" r:id="rId10"/>
    <p:sldId id="301" r:id="rId11"/>
    <p:sldId id="305" r:id="rId12"/>
    <p:sldId id="306" r:id="rId13"/>
    <p:sldId id="307" r:id="rId14"/>
    <p:sldId id="260" r:id="rId15"/>
    <p:sldId id="261" r:id="rId16"/>
    <p:sldId id="264" r:id="rId17"/>
    <p:sldId id="262" r:id="rId18"/>
    <p:sldId id="269" r:id="rId19"/>
    <p:sldId id="286" r:id="rId20"/>
    <p:sldId id="263" r:id="rId21"/>
    <p:sldId id="287" r:id="rId22"/>
    <p:sldId id="265" r:id="rId23"/>
    <p:sldId id="308" r:id="rId24"/>
    <p:sldId id="309" r:id="rId25"/>
    <p:sldId id="310" r:id="rId26"/>
    <p:sldId id="311" r:id="rId27"/>
    <p:sldId id="312" r:id="rId28"/>
    <p:sldId id="271" r:id="rId29"/>
    <p:sldId id="272" r:id="rId30"/>
    <p:sldId id="273" r:id="rId31"/>
    <p:sldId id="282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5" r:id="rId40"/>
    <p:sldId id="283" r:id="rId41"/>
    <p:sldId id="284" r:id="rId42"/>
    <p:sldId id="281" r:id="rId43"/>
    <p:sldId id="288" r:id="rId44"/>
    <p:sldId id="289" r:id="rId45"/>
    <p:sldId id="290" r:id="rId46"/>
    <p:sldId id="291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21.9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6159 7789,'0'0,"0"-21,21 21,-21 0,22 0,-22 0,21 0,0 0,0 0,-21 0,21 0,0 0,-21 0,22 0,-1 0,0 0,-21 0,21 0,-21 0,21 0,0 0,1 0,-22 0,21 0,-21 0,21 0,0 0,-21 0,21 0,-21 0,21 0,1 0,-22 0,21 0,-21-21,42 21,-42 0,21 0,-21 0,21 0,-21 0,0-21,22 21,-1 0,-21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15.5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14076 9377,'0'0,"21"0,0 0,-21 0,21 0,-21 0,21 0,0 0,-21 0,22 0,-1 0,0 0,-21 0,21 0,0 0,22 0,-1 0,-21 0,21 0,-42 0,22 0,-22 0,21 0,0 0,-21 0,21 0,-21 0,0 0,0 0,0 21,0-21,0 21,0 0,0-21,0 22,0-22,0 21,0 0,0-21,0 21,0-21,0 0,0 0,-21 0,0 0,21 21,-21-21,21 0,0 0,-22 0,22 0,-21 0,0 0,21 0,-21 0,21 0,-21 0,0 0,21 0,-22 0,22 0,-21 0,21 0,-21 0,0 0,21 0,-21 0,21 0,-21 0,-1 0,22 0,-21 0,21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28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18986 15621,'0'0,"21"0,1 0,-22 0,21 0,0 0,0 0,-21 0,21 0,0 0,1 0,-1 0,0 0,0 0,21 0,-20 0,-1 0,0 0,0 0,-21 0,21 0,-21 0,21-21,-21 21,22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42.2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19029 13018,'0'-22,"0"22,21 0,-21 0,21 0,0 0,0 0,-21 0,21 0,-21 0,0 0,22 0,-1 0,-21 0,21 0,-21 0,21 0,-21 0,21 0,0 0,-21 0,22 0,-22 0,21 0,0 0,-21 0,21 0,-21 0,21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44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19007 14817,'0'-21,"0"21,0 0,0-22,22 22,-22 0,21 0,21 0,-42 0,42 0,-20 0,-1 0,0 0,21 0,-42 0,21 0,1 0,-22 0,21 0,-21-21,0 21,21 0,-21 0,21 0,0 0,-21 0,0 0,21 0,-21 0,22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52.6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18986 6964,'21'0,"-21"0,22 0,-1 0,-21 0,21 0,0 0,0 0,-21 0,21-21,-21 21,22 0,-1 0,-21 0,21 0,-21 0,21 0,-21 0,21 0,0 0,-21 0,22 0,-22 0,21 0,0 0,-21 0,21 0,-21 0,21 0,-21 0,0 0,21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7:59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14203 5165,'0'0,"0"0,0 0,21 0,-21 0,21 0,0 0,0 0,-21 0,21 0,1 0,-22 0,0 0,21 0,0 0,0 0,-21 0,21 0,-21 0,21 0,-21 0,22 0,-1 0,-21 0,21 0,-21 0,21 0,0 0,-21 0,0-21,21 21,-21 0,22 0,-22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8:07.8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14160 16425,'0'0,"21"0,-21 0,0-21,22 21,-1 0,-21 0,21 0,-21 0,21 0,0 0,0 0,-21 0,22 0,-1 0,-21 0,21 0,-21 0,21 0,-21 0,21 0,0 0,-21 0,22 0,-22 0,21 0,0 0,-21 0,21 0,-21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0:41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762 13039,'0'0,"0"0,42 0,22 0,-1 0,22 0,42 0,-21 0,42 0,0 0,0 0,0 0,0 0,1 0,-65 0,1 0,0 0,-22 0,1 0,-1 0,-42 0,0 0,22 0,-22 0,0 0,21 0,-20 0,-1-21,42 21,22 0,0-22,-43 22,0 0,1-21,-1 21,0 0,1 0,-22 0,21 0,22 0,-22 0,0 0,-21 0,22 0,-1 0,0 0,-20 0,20 0,-21 0,0 0,22 0,-22 0,0 0,21 0,-21 0,-21 0,43 0,-43 0,21 0,-21 0,42 0,-42 0,21 0,-21 0,43 0,-43 0,21 0,21 0,-21 0,1 0,41 0,-21 0,1 0,-1 0,0 0,1 0,-1 0,0 0,1 0,-22 0,21 0,-21 0,1 0,-22 0,42 0,-42 0,21 0,-21 0,21 0,-21-21,0 21,21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0:43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783 13928,'0'0,"0"0,0 0,42 0,1 0,41 0,1 0,21-21,42 21,-21 0,0 0,0 0,-21 0,42 0,-21 0,-42 0,20 0,1 0,-42 0,-1 0,1 0,-1 0,1 0,-1 0,1 0,-22 0,22 0,20 0,-20 0,20 0,43 0,-42 0,42 0,-21 0,0 0,0 0,-22 0,-20 0,-1 0,-42 0,-21 0,22-22,-1 22,-21 0,0-21,21 21,-21 0,21 0,0 0,0 0,-21 0,22 0,-1 0,0 0,0 0,0 0,22 0,-22-21,0 21,0 0,0 0,0 0,-21 0,22 0,-22 0,21 0,-21 0,21 0,-21 0,21 0,-21 0,21-21,0 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31T11:51:56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6223 11261,'0'0,"0"0,21 0,-21 0,21 0,-21 0,21 0,0 0,1 0,-1 0,0 0,21 0,1 0,-1 0,-21 0,21 0,1 0,-1 0,-21 0,0 0,1 0,-22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40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6202 17314,'21'0,"-21"0,21 0,-21-21,0 21,21 0,-21 0,21 0,0 0,-21 0,22 0,-22 0,21 0,0 0,-21 0,21 0,-21 0,21 0,-21 0,21 0,1 0,-22 0,21 0,-21-21,0 21,21 0,0 0,0 0,0 0,1 0,-22 0,21 0,-21 0,21 0,0 0,-21 0,21 0,-21 0,21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2:55.7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19600 14499,'0'0,"0"21,-21-21,21 22,0-22,0 0,-21 0,21 21,-21-21,21 21,0-21,0 42,-22-21,1-21,21 22,0-22,0 0,-21 42,21-42,0 0,0 21,-21-21,21 0,-21 42,21-42,0 22,0-1,-21-21,-1 21,22-21,-21 0,21 21,0-21,0 0,0 21,-21-21,21 21,0-21,0 0,-21 0,21 22,0-22,-21 21,21-21,-21 0,21 21,0 0,0 0,-22-21,22 0,0 0,0 21,-21-21,21 22,-21-22,21 21,0-21,0 0,-21 0,21 21,0 0,-21-21,21 0,-21 21,21 0,0-21,0 22,-22-22,22 0,0 0,0 21,-21 0,21 0,-21-21,21 21,0 0,-42 22,42-43,-21 21,21-21,0 21,-22 0,22-21,-21 0,21 21,0-21,0 0,-21 22,21-22,0 21,0 0,-21-21,21 0,0 0,0 21,0-21,-21 0,21 21,-21-21,21 21,0-21,0 0,-22 22,22-22,0 21,0-21,0 0,0 21,-21-21,21 21,0-21,-21 0,21 21,0-21,0 0,-21 0,21 21,0 1,0-1,-21-21,21 0,0 21,-21 0,21-21,-22 0,22 21,0-21,0 0,-21 21,21-21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3:00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16743 14520,'0'0,"-22"0,22 0,0 0,-21 0,21 0,0 0,0 22,-21-22,0 21,0-21,21 0,-21 0,-1 21,22-21,0 0,-21 0,0 0,21 21,-21 0,21 22,0-22,-42 0,42 0,-43-21,22 21,0-21,21 0,0 0,0 21,0-21,0 43,-21-22,21 0,-21-21,21 0,0 21,0 0,0-21,0 22,-22-22,22 21,0-21,0 0,-21 0,21 21,0 0,0-21,0 0,-21 0,21 21,-21-21,21 0,0 0,0 21,-21-21,21 22,0-22,-21 0,-1 0,22 21,0-21,0 21,-21-21,21 0,0 0,0 21,0 0,-21-21,21 0,0 0,0 21,0-21,-21 0,21 22,0-1,0-21,-21 0,21 21,0-21,0 21,0-21,0 0,0 21,-21-21,21 21,0-21,0 22,0-22,-22 0,22 21,0-21,0 21,0-21,0 21,0-21,-21 21,21-21,-21 0,21 21,0 1,0-22,0 0,-21 0,21 0,0 0,21 0,0 0,-21 0,0 0,21 0,-21 0,0 0,22-22,-22 22,0-21,21 21,-21-21,21 21,-21-21,0 21,0 0,0-21,21 21,-21 0,0-43,0 43,0 0,21-21,-21 21,21 0,-21-21,0 21,0-21,22 21,-22 0,0 0,0-21,21 21,-21 0,0 0,0-21,21 21,-21 0,21 0,-21-22,21 22,-21-21,0 21,0 0,21 0,1 0,-22-21,21 21,-21 0,0 0,0-21,21 21,0 0,-21-21,0 21,21-21,-21 21,21 0,-21 0,0-22,22 22,-22 0,21 0,-21-21,0 0,21 21,-21 0,0-21,0 21,21 0,-21-21,21 21,-21-21,0 21,21-22,-21 22,0 0,0-21,0 21,22 0,-22-21,0 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3:16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14922 16044,'0'0,"21"0,-21 0,22 0,20 0,-21 0,0 0,-21 0,21 0,-21 0,22 0,-1 0,-21 0,21 0,-21 0,21 0,0 0,0 0,-21 0,22 0,-1 0,-21 0,21 0,-21 0,21 0,0 0,0 0,-21 0</inkml:trace>
  <inkml:trace contextRef="#ctx0" brushRef="#br0" timeOffset="5859.3351">16891 16256,'0'0,"0"0,21 0,-21 0,21-21,0 21,-21 0,21 0,-21 0,22 0,-1 0,-21 0,21 0,-21 0,21 0,-21 0,21 0,0 0,-21 0,22 0,-22 0,21 0,-21 0,21 0,-21-21,21 21,-21 0,21 0,0 0,1 0,-22 0,21 0,-21 0,21 0,0 0</inkml:trace>
  <inkml:trace contextRef="#ctx0" brushRef="#br0" timeOffset="7625.4361">16573 15706,'0'0,"21"0,-21 0,22 0,-22 0,21 0,0 0,-21 0,21 0,-21 0,21 0,-21 0,21 0,1 0,-22 0,21 0,0 0,21 0,1 0,-1 0,-21 0,0 0</inkml:trace>
  <inkml:trace contextRef="#ctx0" brushRef="#br0" timeOffset="22008.2588">17801 15833,'21'0,"-21"0,21 0,-21 0,21 0,-21 0,22 0,-1 0,21 0,-42 0,21 0,22 0,-43 0,42 0,-42 0,21 0,-21 0,21 0,-21 0,0 0,21 0,1 0,-22 0,21 0,-21 0,21 0,-21 0,21 0,0 0,-21 0,21 0,-21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4:41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2751 3217,'0'0,"0"0,43 0,-22 0,21 0,22 0,-1 0,1 0,20 0,-20 0,-22 0,-21 0,1 0,20 0,-21 0,0 0,22 0,-22 0,0 0,21 0,-21 0,1 0,20 0,-21 0,0 0,0 0,1 0,-1 0,-21 0,21 0,-21 0,21 0,0 0,-21 0,21 0,1 0,-1 0,21 0,-21 0,0 0,1 0,20 0,-21 0,0 0,0 0,1 0,-22 0,0 0,21 0,-21 0,21 0,0-21,-21 21,21 0,-21 0,21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5:01.6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910 5122,'0'0,"21"0,-21 0,21 0,0 0,-21 0,22 0,20 0,-21 0,21 0,22 0,-1 0,1 0,-1 0,22 0,-43 0,1 0,20 0,-20 0,-1 0,-21 0,0 0,0 0,43 0,-22 0,1 0,-1 0,0 0,1 0,20 0,1 0,-22 0,21 22,64-22,-42 21,-21-21,-1 0,1 0,-1 0,1 0,-1 0,-42 0,0 0,22 21,-43-21,21 0,-21 0,21 0,0 0,0 0,1 0,-1 0,21 0,-21 0,0 0,1 0,-1 0,0 0,0 0,0 0,22 0,-43 0,42 0,-21 0,0 0,0 0,-21 0,22 0,-22 0,42 0,-21 0,0 0,-21 0,21 0,-21 0,22 0,-1 0,0 0,-21 0,21 0,0 0,-21 0,21 0,-21 0,22 0,-22 0,21 0,0 0,-21 0,21 0,0 0,0 0,-21 0,22 0,-22 0,21 0,0 0,-21 0,21 0,-21 0,0-21,21 21,-21 0,43 0,-43 0,21 0,-21 0,21 0,0 0,0 0,0 0,1 0,-1 0,0 0,0 0,0 0,0 0,-21 0,22 0,-22 0,21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5:25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3111 6265,'0'0,"21"0,-21 0,43 0,-43 0,21 0,-21 0,42 0,-42 0,21 0,22 0,-22 0,0 0,-21 0,21 0,-21 0,21 0,1 0,-1 0,0 0,0 0,0 0,0 0,1 0,20 0,-42 0,42 0,-21 0,-21 0,22 0,-1 0,21 0,-42 0,21 0,-21 0,21 0,-21 0,22 0,-1 0,-21 0,21 0,-21 0,21 0,0 0,0 0,1 0,-1 0,21 0,-42 0,42 0,-42 0,22 0,-22 0,21 0,-21 0,21 0,0 0,-21 0,21 0,-21 0,0 0,21 0,1 0,-22 0,21 0,-21 0,21 0,-21-21,0 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5:39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1545 8149,'21'0,"0"0,-21 0,21 0,1 0,-1 0,-21 0,21 0,-21 0,21 0,0 0,0 0,1 0,-1 0,21 0,0 0,1 0,-1 0,0 0,22 0,-22 0,1 0,-1 0,0 0,-21 0,1 0,-1 0,21 0,-21 0,0 0,22 0,-43 0,21 0,21 0,-21 0,22 0,-1 0,22 0,20 0,-20 0,-22 0,22 0,-1 0,1 0,-22 0,0 0,-42 0,21 0,-21 0,22 0,-1 0,-21 0,21 0,0 0,0 0,0 0,1 0,-1 0,42 0,-20 0,-22 0,0 0,21 0,-21 0,1 0,20 0,-21 0,0 0,0 0,1 0,-1 0,0 0,0 0,43 0,-22 0,-21 0,0 0,22 0,-22 0,0 0,-21 0,21 0,-21 0,0 0,21 0,0 0,-21 0,22 0,-22 0,21 0,-21-21,21 21,0 0,0 0,-21 0,21 0,1 0,-22 0,21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5:47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2476 8869,'21'0,"-21"0,22 0,-1 0,-21 0,21 0,-21 0,21 0,-21 0,0 0,21 0,0 0,22 0,-22 0,0 0,21 0,-42 0,22 0,20 0,-21 0,0 0,0 0,-21 0,22 0,-1 0,0 0,0 0,0 0,0 0,1 0,-22 0,21 0,-21 0,42 0,-42 0,21 0,-21 0,21 0,-21 0,22 0,-1 0,0 0,-21 0,42 0,-42 0,43 0,-43 0,21 0,21 0,-21 0,22 0,20 0,1 0,-43 0,0 0,21 0,22 0,-43 0,0 0,21 0,-42 0,22 0,-22 0,0 0,21 0,0 0,-21 0,21-21,21 21,-20 0,20 0,0 0,1 0,-22 0,0 0,0 0,-21 0,21 0,0 0,-21 0,22 0,-22 0,21 0,-21 0,21 0,-21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6:02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3069 11176,'0'0,"21"0,-21 0,21 0,0 0,-21 0,22 0,-22 0,21 0,-21 0,42 0,-42 0,42 0,-20 0,-1 0,0 0,21 0,-21 0,1 0,20 0,0 0,-42 0,21 0,1 0,-22 0,0 0,21 0,42 0,-42 0,1 0,20 0,-21 0,0 0,22 0,-22 0,0 0,21 0,-21 0,1 0,-1 0,21 0,-21 0,0 0,-21 0,22 0,-22 0,42 0,-42 0,21 0,-21 0,21 0,0 0,-21 0,22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06:05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2349 11536,'0'0,"0"0,0 0,43 0,-22 0,0 0,21 0,1 0,-1 0,-21 0,21 0,22 0,-43 21,21-21,1 0,-1 0,-21 0,0 0,1 0,-1 0,0 0,0 0,0 0,43 0,-22 0,0 0,1 0,-1 0,-42 0,21 0,-21 0,21 0,-21 0,22 0,-22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46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14118 17336,'21'0,"-21"0,0 0,21 0,0 0,-21 0,22-22,-22 22,21 0,0 0,-21 0,21 0,-21 0,21 0,-21 0,21 0,1 0,-22 0,21 0,-21 0,21 0,0 0,-21 0,21 0,-21 0,21 0,-21 0,22 0,-1 0,-21 0,21-21,-21 21,21 0,0 0,-21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18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910 4128,'0'0,"0"0,21 0,0 0,-21 0,21 0,1 0,-1 0,0 0,0 0,21 0,1 0,-1 0,0 0,22 0,-1 0,-20 0,20 0,1 0,-1 0,1 0,-1 0,1 0,-1 0,1 0,-1 0,1 0,-1 0,-20 0,20 0,1 0,-1 0,1 0,-22 0,0 0,1 0,-1 0,-21 0,21 0,1 0,-22 0,-21 0,21 0,0 0,-21 0,21 0,1 0,-1 0,0 0,-21 0,21 0,0 0,22 0,-22 0,-21 0,21 0,0 0,21 0,-42 0,22 0,20 0,-21 0,0 0,22 0,-22 0,21 0,0 0,1 0,-22 0,0 0,21 0,-20 0,-1 0,21 0,-21 0,-21 0,21 0,1 0,-22 0,21 0,0 0,0 0,-21 0,21 0,-21 0,43 0,-22 0,0 0,0 0,21 0,1 0,-22 0,0 0,0 0,0 0,1 0,-1 0,-21 0,21 0,-21 0,21 0,0 0,-21 0,21 0,-21 0,22 0,-1 0,0 0,-21 0,21 0,-21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22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2434 4424,'0'0,"21"0,-21 0,21 0,0 0,-21 0,22 0,20 0,-21 0,0 0,22 0,-22 0,0 0,21 0,1 0,-1 0,-21 0,21 0,1 0,-1 0,0 0,22 0,-1 0,1 0,-1 0,-20 0,20 0,-20 0,-22 0,0 0,0 0,-21 0,21 0,0 0,-21 0,22 0,-1 0,-21 0,21 0,-21 0,21 0,0 0,-21 0,21 0,-21 0,22 0,-22 0,42 0,-42 0,42 0,-42 0,21 0,1 0,-1 0,0 0,0 0,0 0,0 0,-21 0,43 0,-43 0,42 0,-42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25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 4868,'0'0,"0"0,0 0,43 0,-43 0,21 0,21 0,-21 0,0 0,22 0,-22 0,0 0,43 0,-22 0,-21 0,0 0,22 0,-1 0,0 0,1 0,-1 0,21 0,1 0,-1 0,-20 0,-1 0,22 0,-1 0,-21 0,22 0,-22 0,1 0,-1 0,-21 0,21 0,-20 0,-1 0,21 0,-21 0,0 0,-21 0,22 0,-22 0,21 0,0 0,0 0,-21 0,21 0,0 0,-21 0,22 0,20 0,-42 0,21 0,-21 0,21 0,0 0,-21 0,22 0,-1 0,0 0,-21 0,21 0,-21 0,21 0,0 0,1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28.5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2836 5419,'0'0,"21"0,0 0,-21 0,22 0,-1 0,0 0,0 0,0 0,0 0,43 0,-22 0,-21 0,1 0,41 0,-21 0,-20 0,-1 0,21 0,-21 0,0 0,1 0,-1 0,0 0,-21 0,21 0,0 0,-21 0,21 0,-21 0,0 0,43 0,-43 0,21 0,-21 0,42 0,-42 0,21 0,22 0,-22 0,0 0,21 0,-42 0,22 0,20 0,-42 0,21 0,-21 0,21 0,0 0,-21 0,22 0,-22 0,21 0,0 0,-21 0,21 0,-21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33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 3641,'0'0,"0"0,22 0,-22 0,21 0,0 0,0 0,21 0,-20 0,-1 0,21 0,0 0,1 0,-1 0,22 0,-1 0,1 0,-1 0,22 0,21 0,-22 0,22 0,21 0,0 0,-42 0,-1 0,43 0,-42 0,-21 0,-1 0,-21 0,-20 0,20 0,-21 0,0 0,43 0,-22 0,0 0,1 0,-22 0,42 0,-20 0,-43 0,21 0,0 0,0 0,-21 0,43 0,-43 0,21 0,-21 0,21 0,0 0,0 0,0 0,1 0,20 0,-21 0,0 0,22 0,-1 0,21 0,-20 0,-22 0,42 0,-20 0,-1 0,0 0,-20 0,20 0,-21 0,0 0,22 0,-22 0,0 0,21 0,-21 0,22 0,-22 0,-21 0,21 0,-21 0,21 0,0 0,-21 0,22 0,-22 0,21 0,-21 0,21 0,0 0,-21 0,21 0,-21 0,21 0,1 0,-22 0,21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42.7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1291 5779,'0'-22,"21"22,-21 0,21 0,0 0,1 0,-1 0,0 0,0 0,21 0,43 0,-21 0,-1 0,22 0,-1 0,1 0,42 0,-21 0,21 0,-21 0,42 0,0 0,-21 0,-21 0,21 0,-42 0,-1 0,22 0,-42 0,-1 0,1 0,-1 0,-21 0,-20 0,20 0,-21 0,-21 0,42 0,-42 0,22 0,-22 0,21 0,0 0,-21 0,21 0,-21 0,21 0,0 0,-21 0,22 0,-22 0,42 0,-42 0,21 0,-21 0,21 0,-21 0,21 0,1 0,-22 0,21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46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762 12827,'0'0,"0"0,21 0,-21 0,21 0,21 0,-20 0,-1 0,21 0,-21 0,0 0,22 0,20 0,-20 0,20 0,1 0,-1 0,1 0,-1 0,22 0,-22 0,-20 0,20 0,-42 0,0 0,1 0,-22 0,21 0,-21 0,21 0,0 0,0 0,0 0,22 0,-43 0,21 0,-21 0,21 0,-21 0,42 0,-20 0,-1 0,0 0,-21 0,21 0,0 0,-21 0,21 0,-21 0,22 0,-1 0,-21 0,21 0,-21 0,21 0,-21 0,21 0,0 0,-21 0,22 0,-22 0,21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4:52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1651 12404,'21'0,"0"0,-21 0,21 0,22 0,-1 0,0 0,1 0,20 0,1 0,-1 0,43 0,-21 0,-43 0,0 0,22 0,-1 0,1 0,-1 0,-20 0,-1 0,-21 0,21 0,-20 0,-1 0,0 0,21 0,-21 0,1 0,20 0,-42 0,21 0,0 0,0 0,-21 0,22 0,-22 0,21 0,-21-21,21 21,-21 0,21 0,-21 0,21 0,0 0,-21 0,22 0,-22-22,21 22,0 0,0 0,0 0,0 0,-21 0,0 0,22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15:10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698 10774,'21'0,"-21"0,22 0,-1 0,21-21,-21 21,0 0,1 0,-1 0,0 0,42 0,-20 0,-22 0,0 0,43 0,-22 0,0 0,1 0,-22 0,21 0,-21 0,0 0,22 0,-22 0,0 0,21 0,-20 0,-1 0,21 0,43 0,-43 0,0 0,22 0,-22 0,1 0,20 0,-63 0,21 0,22 0,-22 0,0 0,21 0,-21 0,1 0,-1 0,0 0,0 0,21 0,-20 0,-1 0,0 0,-21 0,42 0,-21 0,1 0,20 0,-21 0,0 0,0 0,1 0,-1 0,0 0,0 0,0 0,22 0,-22 0,21 0,0 0,1 0,-1 0,22 0,-1 0,-21 0,22 0,-1 21,-20-21,-22 0,21 0,-21 0,1 0,-1 0,0 0,-21 21,21-21,21 0,1 0,-22 0,0 0,21 0,-20 0,20 0,0 0,1 0,-43 21,21-21,0 0,-21 0,21 0,-21 0,21 0,-21 0,43 0,-22 0,21 0,-21 0,0 0,1 0,-22 0,0 0,21 0,-21 0,21 0,-21 0,21 0,0 0,-21 0,21 0,-21 0,22 0,-1 0,-21 0,21 0,-21 0,42 0,-42 0,21 0,-21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23:54.2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1249 11599,'0'0,"0"0,21 0,0 0,-21 0,21 0,0 0,0 0,-21 0,22 0,-1 0,0 0,21 0,22 0,-43 0,21 0,1 0,20 0,1 0,-1 0,1 0,-1 0,1 0,-22 0,0 0,22 0,-1 0,1 0,-1 0,22 0,-43 0,22 0,-1 0,-20 0,20 0,1 0,-1 0,1 0,-1 0,1 0,-1 0,-21 0,22 0,-1 0,1 0,-22 0,1 0,20 0,1 0,-43 0,21 0,22 0,-22 0,21 0,-20 0,-22 0,21 0,1 0,-1 0,0 0,1 0,-22 0,21 0,-21 0,0 0,1 0,-1 0,-21-21,0 21,-21 0,21 0,-22 0,22 0,0 0,-42 0,42 0,-21 0,21 0,-21 0,0 0,-1 0,22 0,-21 0,0 0,21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49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19113 17336,'0'0,"0"0,21 0,1 0,-22 0,21 0,-21 0,21 0,0 0,-21-22,0 22,21 0,-21 0,21 0,1 0,-22-21,21 21,-21 0,21 0,-21 0,0 0,21 0,0 0,0 0,-21 0,22 0,-1 0,-21 0,21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37:31.4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2540 10583,'0'0,"0"0,0 0,21 0,-21 0,21 0,0 0,-21 0,21 0,-21 0,22 0,-1 0,21 0,-21 0,0 0,22 0,-22 0,-21 0,42 0,-21 0,1 0,20 0,-21 0,0 0,0 0,22 0,-22 0,0 0,21 0,-20 0,-1 0,21 0,-21 0,0 0,22 0,-22 0,0 0,0 0,-21 0,43 0,-22 0,0 0,0 0,-21 0,21 0,0 0,1 0,-22 0,21 0,0 0,-21 0,21 0,-21 0,42 0,-42 0,22 0,-22 0,21 0,-21 0,21 0,0 0,0 0,-21 0,21 0,1 0,-22 0,21 0,-21 0,21 0,0 0,-21 0,21 0,-21 0,43 0,-43 0,21 0,-21 0,21 0,0 0,0 0,22 0,-22 0,0 0,21 0,-21 0,22 0,-1 0,0 0,1 22,-1-22,0 0,-42 0,0 21,22-21,-22 0,21 0,0 0,0 0,-21 0,21 0,-21 0,21 0,1 0,-1 0,-21 0,0 0,21 0,0 0,21 0,-42 0,22 0,20 0,-21 21,0-21,0 0,1 0,20 0,-21 21,0-21,22 0,-43 0,21 0,0 0,0 0,-21 0,21 0,-21 0,21 0,-21 0,0 0,22 0,-1 0,-21 0,21 0,-21 0,21 0,0 0,-21 0,0 21,21-21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6:37:40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2646 7027,'42'0,"-42"0,21 0,-21 0,21 0,0 0,-21 0,22 0,20 0,-42 0,21 0,21 0,1 0,-1 0,0 0,22 0,21 0,-43 0,-21 22,0-22,43 0,-22 0,-21 21,0-21,-21 0,22 0,-1 0,21 0,-21 0,0 0,22 0,-1 0,0 0,1 21,-1-21,22 0,-1 21,1-21,-22 0,0 0,1 21,-1-21,-21 0,21 0,1 0,-22 0,0 0,-21 0,21 0,0 0,1 0,-22 0,21 0,0 0,0 21,21-21,-20 0,20 0,0 0,1 0,-22 0,21 0,0 0,-20 0,20 0,0 22,1-22,-1 0,-21 0,0 0,22 0,-1 0,0 0,-21 0,1 21,-22-21,42 0,-21 0,0 0,0 0,-21 0,0 0,43 0,-43 0,21 0,21 0,-21 21,1-21,20 0,-21 0,0 0,22 21,-1-21,0 0,-21 0,22 0,-22 0,0 21,0-21,0 0,-21 0,22 0,-1 0,0 0,-21 0,0 0,21 0,-21 0,42 0,-20 0,-22 0,42 21,-21-21,21 0,1 0,-1 22,-21-22,0 0,1 0,-1 0,21 0,-42 0,0 0,21 0,-21 0,0 0,0 0,0 0,0 0,0-22,0 22,-42 0,42 0,0 0,0-21,-21 21,0 0,-22-42,43 21,-21 0,0 21,0 0,21-22,0 22,-21-21,21 21,-22-21,1 0,21 0,-21 21,21 0,0 0,0-21,-21 21,21 0,-21 0,21 0,-21-22,21 22,-43 0,22 0,0 0,-21-21,42 21,-22 0,-20 0,21 0,0 0,-22 0,1 0,0 0,21 0,-43 0,22 0,-1 0,-20 0,-1-21,-20 21,20 0,1-21,-22 21,22 0,20-21,1 21,0 0,20 0,1 0,21 0,-21 0,21 0,-21 0,0 0,21 0,-21 0,-1 0,1 0,21 0,-21 0,21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01:14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11387 3217,'0'0,"0"0,22 0,20 0,-21 0,0 0,43 0,-22 0,-21 0,22 0,-1 0,21 0,-20 0,20 0,22 0,-22 0,22 0,0 0,21 0,-22 0,1 0,42 0,-42 0,-1 0,1 0,-22 0,-20 0,-1 0,-21 0,0 0,22 0,-22 0,0 0,43 0,-22 0,0 0,22 0,-22 0,0 0,22 0,-1 0,-20 0,-1 0,-21 0,22 0,20 0,-42 0,0 0,22 0,-22 0,0 0,21 0,-20 0,20 0,0 0,1 0,-1 0,21 0,-20 0,-1 0,22 0,-1 0,1 0,-1 0,1 0,20 0,-41 0,-22 0,21 0,0 0,1 0,-22 0,0 0,21 0,-20 0,-1 0,21 0,-21 0,0 0,1 0,20 0,-21 0,0 0,43 0,-22 0,-21 0,0 0,1 0,-1 0,0 0,-21 0,21 0,0 0,-21 0,21 0,1 0,-1 0,0 0,0 0,0 0,22 0,-1 0,21 0,-20 0,-1 0,22 0,-1 0,-21 0,1 0,-1 0,0 0,1 0,-22 0,0 0,21 0,1 0,-1 0,-21 0,22 0,-22 0,0 0,21 0,-21 0,1 0,20 0,-21 0,0 0,0 0,1 0,-1 0,21 0,-21 0,0 0,1 0,-1 0,0 0,21 0,-42 0,21 0,1 0,-1 0,0 0,0 0,0 0,22 0,-22 0,0 0,21 0,1 0,-1 0,-21 0,21 0,-20 0,20 0,0 0,1 0,-1 0,0 0,-21 0,22 0,-22 0,0 0,-21 0,21 0,-21 0,21 0,-21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02:49.7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12171 17484,'0'0,"0"0,42 0,-42 0,21 0,21 0,-20 0,-1 0,42 0,-20 0,-22 0,21 0,0 0,43 0,-21 0,-22 0,43 0,-22 0,-21 0,1 0,-1 0,43 0,-22 0,-20 0,20 0,22 0,-22 0,-20 0,-1 0,21 0,22 0,-21 21,-22-21,0 0,1 0,-1 0,21 0,1 0,-22 0,22 0,-1 0,1 0,-22 0,22 0,-1 0,1 0,-1 21,1-21,-1 0,1 21,20-21,1 0,-22 0,1 0,21 0,-43 0,0 0,1 0,-1 0,-21 0,0 0,43 0,-22 0,-21 0,22 0,-1 0,0 0,1 0,-1 0,0 0,22 0,-22 0,0 0,-20 0,20 0,21 0,-41 0,20 0,0 0,1 0,-22 0,0 0,21 0,-42 0,21 0,1 0,-1 0,0 0,21 0,-21 0,1 0,41 0,-21 0,-20 0,20 0,-21 0,0 0,0 0,1 0,-1 0,-21 0,21 0,-21 0,21 0,-21 0,42 0,-42 0,22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08:30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10858 3344,'21'0,"-21"0,22 0,-1 0,0 0,-21 0,21 0,0 0,22 0,-1 0,-21 0,21 0,1 0,20 0,1 0,20 0,1 0,21 0,0 0,21 0,-21 0,21 0,-43 0,-20 0,-1 0,1 0,-1 0,1 0,-1 0,43 0,-21 0,-1 0,1 0,0 0,21 0,-22 0,1 0,0 0,20 0,-62 0,-1 0,0 0,1 0,20 0,1 0,-43 0,21 0,22 0,-22 0,0 0,1 0,-1 0,0 0,1 0,-1 0,-21 0,22 0,-1 0,0 0,-21 0,1 0,20 0,-21 0,0 0,22 0,20 0,-21 0,1 0,-1 0,0 0,22 0,-22 0,-21 0,1 0,-1 0,0 0,0 0,21 0,-20 0,20 0,21 0,1 0,-22 0,22 0,-1 0,1 0,-22 0,-21 0,43 0,-22 0,-21 0,0 0,22 0,-22 0,0 0,21 0,-20 0,-1 0,21 0,-21 0,0 0,22 0,-1 0,0 0,1 0,20 22,1-22,-22 0,0 0,1 0,-1 0,0 0,-20 0,-22 0,21 21,0-21,-21 0,21 0,-21 0,21 0,0 0,-21 0,22 0,-1 0,0 0,0 0,0 0,0 0,1 0,-1 0,21 0,-21 0,0 0,1 0,-22 21,21-21,0 0,21 0,-21 0,-21 0,43 0,-43 0,42 0,-21 0,-21 0,21 0,1 0,-22 21,0-21,21 0,0 0,0 0,-21 0,21 0,-21 0,0 0,21 0,1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08:34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11853 17611,'21'0,"0"0,-21 0,0 0,22 0,-1 0,0 0,-21 0,21-21,21 21,-20 0,20 0,0 0,43-22,0 22,-1 0,43 0,-42 0,-43 0,1 0,41 0,-20 0,-22 0,43 0,-22 0,1 0,-1 0,1 0,-1 0,-20 0,-1 0,43 0,20 0,-62 0,-1 0,22 0,-1 0,1 0,20 0,-20 0,-22 0,22 0,20 0,-41 0,-22 0,21 0,22 0,-22 0,0 0,-21 0,22 0,20 0,1 0,-1 0,-20 0,41 0,1 0,-22 0,22 0,42 0,0 0,-42 0,-22 0,22 0,0 0,-43 0,0 0,22 0,-43 0,0 0,21 0,-42 0,22 0,-22 0,21 0,0 0,0 0,-21 0,42 0,-20 0,-1 0,21 0,22 0,-43 0,0 0,21 0,-21 0,1 0,-1 0,21 0,0 0,1 0,-22 0,42 0,-20 22,-1-22,22 0,-22 0,21 21,-20-21,-22 0,0 0,21 0,-20 0,-1 0,21 21,-42-21,42 0,-20 0,-1 0,0 0,21 0,1 0,20 0,-21 0,1 0,-1 0,0 0,-20 0,20 0,-21 0,0 0,0 0,-21 21,22-21,-1 0,-21 0,21 0,-21 0,21 0,0 0,0 0,-21 0,22 0,-1 0,-21 0,21 0,-21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4:06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12213 16870,'0'0,"21"0,0 0,0 0,22 0,-1 0,43 0,-1 0,-20 0,42 0,0 0,-22 0,1 0,0 0,-1 0,-41 0,-22 0,21 0,43 0,-43 0,0 0,22 0,-1 0,1 0,-1 0,1 0,21 0,20 0,-41 0,-22 0,-21 0,1 0,20 0,-21 0,0 0,22 0,-22 0,0 0,21 0,1 0,-1 0,-21 0,21 0,1-21,-1 21,0 0,1 0,-1 0,0 0,22 0,-22 0,1 0,-22 0,0 0,0 0,21 0,-20 0,-1 0,-21 0,21 0,-21 0,21 0,0 0,-21 0,0 0,0 0,0 0,-21 0,21 21,-21-21,21 0,0 0,-21 0,0 0,21 0,0 21,-22-21,22 0,0 0,-21 0,21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4:20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20447 16870,'0'0,"0"0,21 0,0 0,0 0,22 0,-22 0,21 0,22 0,-1 0,-21 0,22 0,-1 0,-20 0,-1 0,0 0,1 0,20 0,-20 0,20 0,1 0,-22 0,0 0,22 0,-1 0,1 0,-22 0,22 0,-1 0,-21 0,1 0,20 0,-20 0,-1 0,0 0,1 0,-1 0,21 0,-20 0,-1 0,-21 0,22 0,-1 0,0 0,-21 0,43 0,-22 0,-21 0,22 0,-1 0,22 0,-22 0,0 0,1 0,-1 0,21 0,-20 0,20 0,-20 0,-1 0,0 0,22 21,-22-21,-21 0,22 0,20 0,-42 21,0-21,22 0,-43 0,21 0,0 0,0 0,0 0,-21 0,43 0,-22 0,0 0,21 21,-42-21,22 0,-22 0,42 0,-42 0,0 0,21 0,-21 0,21 0,0 0,-21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4:24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360 17463,'0'-22,"0"22,21 0,-21 0,21 0,-21 0,42 0,-21 0,-21 0,22-21,-1 21,21 0,-21 0,0 0,1 0,20 0,-21 0,0 0,43 0,-22 0,-21 0,0 0,43 0,-22 0,-21 0,1 0,20 0,-21 0,21 0,1 0,-1 0,0 0,1 0,-1 0,22 0,-1 0,22 0,42 0,-43 0,43 0,22 0,-44 0,22 0,-42 0,42 0,-21 0,-43 0,1 0,-1 0,1 0,-1 0,22 0,-21 0,-1 0,22 0,-1 0,-20 0,21 0,42 0,-43 0,1 0,0 0,-22 0,1 0,-1 0,-42 0,22 0,-1 0,21 0,-20 0,-22 0,0 0,43 0,-22 0,-21 0,0 0,43 0,-22 0,-21 0,22 0,-1 0,0 0,-21 0,22 0,-1 0,-21 0,0 0,1 0,-1 0,0 0,21 0,1 0,-1 0,-21 0,43 0,-1 0,-21 0,1 0,20 0,1 0,-22 0,22 0,-1 0,-21 0,-20 0,-1 0,42 0,-20 0,-1 0,0 0,1 0,-1 0,0 0,-21 0,22 0,20 0,-42 0,22 0,20 0,-20 0,-1 0,21 0,-20 0,-1 0,-21 0,43 0,-22 0,0 0,1 0,-22 0,21 0,1 0,-1 0,-21 0,21 0,-20 0,-1 0,0 0,0 0,-21 0,21 0,0 0,1 0,-22 0,21 0,21 0,-21 0,0 0,22 0,-22 0,-21 0,21 0,0 0,-21 0,21 0,-21 0,22 0,-1 0,-21 0,21 0,-21 0,42 0,-42 0,21 0,-21 0,22 0,-22 0,21 0,0 0,-21 0,21 0,-21 0,21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6:46.6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 10012,'0'0,"21"0,-21 0,21 0,-21 0,22 0,-1 0,21 0,-21 0,0 0,22 0,-22 0,21 0,1 0,-1 0,21 0,-41 0,-1 0,21 0,-21 0,0 0,1 0,-1 0,0 0,21 0,-21 0,1 0,20 0,-21 0,0 0,0 0,1 0,-1 0,21 0,-21 0,0 0,1 0,20 0,0 0,1 0,-22 0,21 0,-21 0,0 0,43 0,-22 0,-21 0,1 0,-1 0,0 0,-21-21,0 21,21 0,-21 0,0 0,21 0,-21 0,21 0,1 0,-22 0,21 0,-21 0,21 0,0 0,-21 0,21 0,0 0,1 0,-22 0,21 0,-21 0,21 0,0 0,0 0,-21 0,21 0,-21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55.6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14033 7789,'21'0,"1"0,-22 0,21 0,-21 0,21 0,0 0,-21 0,21 0,0 0,1 0,-22 0,21 0,-21 0,0 0,21 0,0 0,0 0,-21 0,21 0,-21 0,22 0,-1 0,-21 0,21 0,-21 0,21 0,-21 0,21 0,0 0,1 0,-22 0,21 0,0 0,-21 0,0-21,21 21,-21 0,0 0,21 0,0 0,-21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6:49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 10922,'0'0,"21"0,-21 0,21 0,0 0,-21 0,21 0,22 0,-22 0,21 0,1 0,20 0,1 0,-22 0,-21 0,21 0,1 0,-43 0,21 0,-21 0,21 0,0 0,0 0,1 0,-1 0,21 0,0 0,1 0,-22 0,42 0,-20 0,-22 0,21 0,22 0,-1 0,-20 0,-1 0,21 0,22 0,-21 0,-1 0,1 0,-1 0,1 0,-1 0,-42 0,0 0,22 0,-43 0,21 0,-21 0,42 0,-21 0,1 0,-1 0,42 0,-20 0,-1 0,0 0,1 0,-1 0,0 0,-21 0,22 0,-22 0,0 0,0 0,22 0,-22 0,21 0,0 0,1 0,-22 0,21 0,1 21,-1-21,-21 0,0 0,22 0,-22 0,0 0,-21 0,21 0,0 0,0 0,1 0,-22 0,42 0,-42 0,21 0,21 0,-42 0,22 0,-1 0,-21 0,21 0,21 0,-21 0,1 0,20 0,-42 0,21 0,-21 0,42 0,-20 0,-22 0,21 0,0 0,-21 0,21 0,0 0,0 0,-21 0,22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6:57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 11472,'0'0,"22"0,-1 0,21-21,-21 21,22 0,-1 0,0 0,-21 0,22 0,-1 0,0 0,22 0,21 0,-22 0,-21 0,1 0,-1 0,0 0,22 0,-1 0,-20 0,-1 0,0 0,1 0,-1 0,-21 0,0 0,22 0,20 0,-42 0,1 0,20 0,0-21,1 21,-22 0,21 0,-21 0,22-21,-1 21,0 0,-21 0,1 0,20 0,-21 0,-21 0,21 0,0 0,1 0,-22 0,42 0,-42 0,0-21,21 21,0 0,0 0,1 0,-1 0,-21 0,0 0,21 0,-21 0,21 0,0 0,-21 0,0-21,21 21,-21 0,22 0,-1 0,0 0,-21 0,21 0,-21 0,0 0,21 0,0 0,-21 0,22 0,-22 0,0-22,21 22,-21 0,21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9:16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 6689,'0'0,"0"0,42 0,-42 0,22 0,20 0,-21 0,0 0,22 0,-22 0,0 0,21 0,-42 0,21 0,1 0,-1 0,42 0,-20 0,-22 0,21 0,22 0,-1 0,1 0,-22 0,21 0,-20 0,-22 0,21 0,-21 0,1 0,-1 0,-21 0,21 0,0 0,0 0,22 0,-1 0,0 0,22 0,-22 0,22 0,-22 0,-21 0,21 0,-20 0,-1 0,0 0,-21 0,21-21,0 21,-21 0,21 0,1 0,-1 0,-21 0,21 0,-21 0,21 0,-21 0,21 0,0 0,-21 0,22 0,-22 0,42 0,-21 0,0 0,-21 0,21 0,-21 0,22 0,-22 0,21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9:21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 7768,'0'0,"0"0,0 0,21 0,21 0,22 0,-22 0,22 0,-1 0,1 0,-22 0,22 0,-1 0,-21 0,43 0,21 0,-43 0,1 0,-1 0,22 0,63 0,0 0,-21 0,0 0,0 0,0 0,22 0,-1 0,-21 0,-21 0,-1 0,-41 0,-22 0,1 0,20 0,1 0,-1 0,-21 0,22 0,-1 0,-20 0,-1 0,0 0,1 0,-1 0,22 0,-22 0,-21 0,21 0,-20 0,-1 0,21 0,-21 0,-21 0,21 0,1 0,-22 0,21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29:24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12573 12234,'21'0,"-21"0,21 0,0 0,0 0,22 0,-1 0,-21 0,64 0,-22 0,1 0,21 0,-22 0,22 0,63 0,0 22,0-22,0 21,-42-21,21 21,0-21,-42 21,0-21,42 21,-43-21,1 0,0 21,-22-21,1 0,-22 0,0 0,1 0,20 0,22 0,21 0,-43 0,1 22,-1-22,1 0,-1 0,-21 0,1 0,20 0,-20 0,-1 0,-21 0,21 0,-20 0,-1 0,21 0,0 0,1 0,-22 0,21 0,22 0,-43 0,0 21,21-21,1 0,-1 0,-21 0,0 0,-21 0,22 0,-1 0,21 0,-42 0,21 0,-21 0,21 21,-21-21,43 0,-43 0,21 0,-21 0,21 0,0 0,-21 0,21 0,-21 0,0 0,22 0,-1 0,-21 0,21 0,0 0,0 0,-21 0,21 0,-21 0,22 0,-1 0,0 0,-21 0,21 0,-21 0,21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30:45.7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 4551,'0'0,"21"0,1 0,-1 0,0 0,21 0,1 0,-1 0,-21 0,43 0,-1 0,1 0,-22 0,0 0,22 0,-1 0,-20 0,-1 0,-21 0,0 0,22 0,-22 0,0 0,0 0,0 0,0 0,1 0,-1 0,21 0,-42 0,21 0,22 0,-22 0,0 0,21 0,-21 0,1 0,-1 0,0 0,0 0,-21 0,21 0,22 0,-22 0,0 0,0 0,0 0,22 0,-22 0,0 0,0 0,21 0,-20 0,-1 0,21 0,0 0,-20 0,-1 0,-21 0,21 0,0 0,0 0,-21 0,21 0,1 0,-22 0,0 21,0-21,0 0,-22 0,22 0,-42 21,42-21,0 0,-21 0,21 21,-21-21,21 0,0 22,-21-22,-1 0,22 0,0 0,-21 0,-21 0,42 21,0-21,-42 0,42 0,0 0,-22 0,-20 0,42 21,0-21,-21 0,21 0,0 21,-21-21,0 0,21 0,-22 0,1 0,0 0,21 0,-21 0,0 0,0 0,-1 0,1 21,0-21,0 0,-21 0,-1 0,-20 0,20 0,22 0,0 0,-21 0,21 0,-1 0,-20 0,42 0,-21 0,0 0,0 0,21 0,-22 0,1 0,0 0,-21 0,21 0,-1 0,-20 0,21 0,0 0,-22 0,-20 0,63 0,-21 0,0 0,-1 0,22 0,-21 0,21 0,-21 0,21 0,-21 0,0 0,21 0,-21 0,-22 0,43 0,-21 0,0 0,21 0,-21 0,21 0,-21 0,21 0,-22 0,1 0,21 0,-21 0,21 0,-21 0,0 0,21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30:57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12721 7641,'0'0,"21"0,-21 0,0 0,21 0,-21 0,43 0,-43 0,21 0,21 0,-21 0,0 0,22 0,-1 0,0 0,1 0,20 0,-20 0,20 0,1 0,-1 0,1 0,20 0,1 0,-22 0,-20 0,20 0,-20 0,-22 0,0 0,21 0,1 0,-1 0,0 0,1 0,20 0,1 0,-1 0,-21 0,1 0,20 0,1 0,-1 0,1 21,-1-21,22 0,-22 22,1-22,-22 0,-21 0,43 0,-1 0,1 21,21-21,-1 0,-41 21,20-21,22 0,-22 21,-20-21,-1 0,0 0,1 0,-1 0,-21 0,0 0,22 0,-22 0,21 0,0 0,22 0,-22 0,1 0,-1 0,-21 0,43 0,-22 0,0 0,1 0,-1 0,0 0,1 0,-1 21,0-21,1 0,-22 0,0 0,0 0,-21 0,21 0,0 0,-21 0,22 0,-1 0,0 0,-21 0,21 0,-21 0,21 0,0 0,-21 0,22 0,-22 0,21 0,-21 0,21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9T07:31:00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12721 15769,'0'0,"21"0,-21 0,21 0,0 0,1 0,20 0,0 0,1 0,-22 0,42 0,-20 0,-22 0,21 0,0 0,22 0,-1 0,-20 0,-1 0,22 0,-1 0,1 0,20-21,-20 21,-22 0,0 0,22 0,-1 0,1 0,-22 0,1 0,-1 0,0 0,1 0,-1 0,0 0,1 0,20 0,1 0,20 0,1 0,-22 0,22 0,-21 0,-1 0,-21 0,1 0,20 0,1 21,-1-21,1 0,-22 0,43 0,-1 21,-20-21,21 0,20 22,-20-22,21 21,-43-21,1 0,-22 0,1 0,-1 21,0-21,-42 0,21 0,1 0,-1 0,0 0,0 0,0 0,22 0,-22 0,0 0,21 0,-21 0,1 0,-22 0,21 0,0 0,0 0,0 0,0 0,22 0,-43 0,21 0,0 0,0 0,0 0,22 0,-22 0,0 0,21 21,1-21,-1 0,-21 0,-21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5:59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19134 7768,'0'0,"22"0,-22 0,21 0,-21 0,42 0,-42 0,21 0,-21 0,21 0,1 0,-22 0,21 0,0 0,0 0,-21 0,21 0,-21 0,21 0,-21 0,22 0,-1 0,-21 0,21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6:40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23685 5186,'0'0,"0"0,21 0,-21 0,0 0,22 0,-1 0,0 0,21 0,-21 0,1 0,20 0,-42 0,21 0,-21 0,21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6:45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23558 14732,'0'0,"0"0,0-21,21 21,-21 0,22 0,-1 0,-21-21,21 21,-21 0,21 0,-21 0,42 0,-42 0,22 0,-22 0,21 0,-21 0,21 0,0 0,0 0,-21 0,21 0,1 0,-22 0,21 0,-21 0,21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1-20T12:56:58.7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6244 10351,'0'0,"0"0,0 0,21 0,0 0,-21 0,0 0,21 0,1 0,-22 0,21 0,-21 0,21 0,-21 0,42 0,-42 0,21 0,-21 0,22 0,-1 0,-21 0,21 0,0 0,0 0,-21 0,21 0,-21 0,22 0,-1 0,0 0,-21 0,21 0,-21 0,21 0,0 0,-21 0,22 0,-22 0,21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C1EF-2E32-4615-BEC8-AFED3F37FD9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48FB-DF72-4FB9-B0D2-D4FA3EF51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81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 dirty="0" smtClean="0"/>
              <a:t>This</a:t>
            </a:r>
            <a:r>
              <a:rPr lang="en-US" b="0" baseline="0" dirty="0" smtClean="0"/>
              <a:t> slide illustrates how food sources of fats and oils contain the three types of fatty acids in varying proportions .  It serves to clarify the rationale for use of the concepts of “solid fats” and “oils.”</a:t>
            </a:r>
            <a:endParaRPr lang="en-US" b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E1D42-1E7B-4B13-AE65-E352C329D3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48FB-DF72-4FB9-B0D2-D4FA3EF51D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0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551D-9752-4A3E-ADC3-6E5EAB109B78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1109-87FB-40A4-A14E-32AF64DF2F4F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83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E3CB-CBEC-4DBF-8DBB-287CF47C6888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24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3162-B8B9-49FA-B592-BC2DD2A20E73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7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7B55-1264-42F8-A7A4-F4B73AC05825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80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F758-81A4-459E-B1F1-8F3299AC96FD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1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F6E3-8943-48EC-9970-7A92F2AE9552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03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F8DD-7627-4465-B0A3-60A61946D05E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37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AD31-1D6C-450E-98CC-25238514E1C5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10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43EA-99A1-462A-A7F8-0FDCF3B90AE7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622-1B56-4389-9A02-375E172BAC25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4C7B-6698-430E-A12D-BAF435ECAD4E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B6C6-256F-4FD1-9EA7-51D6B38C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2.emf"/><Relationship Id="rId2" Type="http://schemas.openxmlformats.org/officeDocument/2006/relationships/image" Target="../media/image27.png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26.xml"/><Relationship Id="rId1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ustomXml" Target="../ink/ink35.xml"/><Relationship Id="rId18" Type="http://schemas.openxmlformats.org/officeDocument/2006/relationships/image" Target="../media/image44.emf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41.emf"/><Relationship Id="rId17" Type="http://schemas.openxmlformats.org/officeDocument/2006/relationships/customXml" Target="../ink/ink37.xml"/><Relationship Id="rId2" Type="http://schemas.openxmlformats.org/officeDocument/2006/relationships/image" Target="../media/image36.png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40.emf"/><Relationship Id="rId19" Type="http://schemas.openxmlformats.org/officeDocument/2006/relationships/customXml" Target="../ink/ink38.xml"/><Relationship Id="rId4" Type="http://schemas.openxmlformats.org/officeDocument/2006/relationships/image" Target="../media/image37.emf"/><Relationship Id="rId9" Type="http://schemas.openxmlformats.org/officeDocument/2006/relationships/customXml" Target="../ink/ink33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customXml" Target="../ink/ink41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customXml" Target="../ink/ink43.xml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customXml" Target="../ink/ink45.xml"/><Relationship Id="rId4" Type="http://schemas.openxmlformats.org/officeDocument/2006/relationships/image" Target="../media/image5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66.emf"/><Relationship Id="rId3" Type="http://schemas.openxmlformats.org/officeDocument/2006/relationships/image" Target="../media/image61.png"/><Relationship Id="rId7" Type="http://schemas.openxmlformats.org/officeDocument/2006/relationships/image" Target="../media/image63.emf"/><Relationship Id="rId12" Type="http://schemas.openxmlformats.org/officeDocument/2006/relationships/customXml" Target="../ink/ink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.xm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64.emf"/><Relationship Id="rId14" Type="http://schemas.openxmlformats.org/officeDocument/2006/relationships/customXml" Target="../ink/ink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customXml" Target="../ink/ink53.xml"/><Relationship Id="rId4" Type="http://schemas.openxmlformats.org/officeDocument/2006/relationships/image" Target="../media/image6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customXml" Target="../ink/ink56.xml"/><Relationship Id="rId4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9.emf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emf"/><Relationship Id="rId2" Type="http://schemas.openxmlformats.org/officeDocument/2006/relationships/image" Target="../media/image3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18.xml"/><Relationship Id="rId40" Type="http://schemas.openxmlformats.org/officeDocument/2006/relationships/image" Target="../media/image2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3.xml"/><Relationship Id="rId30" Type="http://schemas.openxmlformats.org/officeDocument/2006/relationships/image" Target="../media/image17.emf"/><Relationship Id="rId35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.xml"/><Relationship Id="rId5" Type="http://schemas.openxmlformats.org/officeDocument/2006/relationships/image" Target="../media/image24.emf"/><Relationship Id="rId4" Type="http://schemas.openxmlformats.org/officeDocument/2006/relationships/customXml" Target="../ink/ink20.xml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0" y="1828800"/>
            <a:ext cx="7772400" cy="1295400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cs typeface="B Titr" panose="00000700000000000000" pitchFamily="2" charset="-78"/>
              </a:rPr>
              <a:t>چربی های دریافتی: سود و زیان</a:t>
            </a:r>
            <a:endParaRPr lang="en-US" dirty="0">
              <a:solidFill>
                <a:srgbClr val="C000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781800" cy="2209800"/>
          </a:xfrm>
        </p:spPr>
        <p:txBody>
          <a:bodyPr>
            <a:noAutofit/>
          </a:bodyPr>
          <a:lstStyle/>
          <a:p>
            <a:endParaRPr lang="fa-IR" sz="2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تغذیه در بیماریهای غدد درون ریز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پژوهشکده علوم غدد درون ریز و متابولیسم</a:t>
            </a:r>
          </a:p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دانشگاه علوم پزشکی شهید بهشتی</a:t>
            </a:r>
          </a:p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بهمن 1396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C:\Documents and Settings\Guest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860" y="152400"/>
            <a:ext cx="2564540" cy="15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5612" y="3549490"/>
            <a:ext cx="44390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دکتر فیروزه حسینی اصفهانی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0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ChartsBin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collector team 2011, Fat Composition in different Cooking Oils, ChartsBin.com, viewed 23rd January, 2018, &lt;http://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chartsbin.com/view/1961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Agricultural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Service (ARS) 2011, Types of oils and their characteristics, U.S. Department of Agriculture, Washington DC, viewed 17th July, 2011, &lt;http://www.nal.usda.gov/fnic/foodcomp/search/index.html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Canola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Canada 2011, Food Oil Smoke Points, Canola Council of Canada, Online, viewed 17th July, 2011, &lt;http://www.canola-council.org/food_oil_smoke.aspx&gt;.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0360" y="1150560"/>
              <a:ext cx="503280" cy="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4520" y="1087200"/>
                <a:ext cx="534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7600" y="1843920"/>
              <a:ext cx="1189080" cy="2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1760" y="1780560"/>
                <a:ext cx="1220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119960" y="2247840"/>
              <a:ext cx="396720" cy="7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04120" y="2184480"/>
                <a:ext cx="428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56200" y="2926080"/>
              <a:ext cx="952920" cy="7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0360" y="2862720"/>
                <a:ext cx="984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891360" y="3185280"/>
              <a:ext cx="625320" cy="7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75520" y="3121560"/>
                <a:ext cx="65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04840" y="4023360"/>
              <a:ext cx="39672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89000" y="3960000"/>
                <a:ext cx="428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845640" y="4152960"/>
              <a:ext cx="335880" cy="7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9800" y="4089240"/>
                <a:ext cx="36756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46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82000" cy="5410200"/>
          </a:xfrm>
        </p:spPr>
        <p:txBody>
          <a:bodyPr>
            <a:noAutofit/>
          </a:bodyPr>
          <a:lstStyle/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اکسیداسیون لیپیدها: </a:t>
            </a:r>
          </a:p>
          <a:p>
            <a:pPr marL="914400" lvl="1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ایجاد اپوکسیدها، هیدروکسی کتون، آلدئیدها و مواد کربوکسیلیک که با آمینواسیدهای مواد غذایی ترکیب شده و طی واکنش میلارد موجب ازدست رفتن مواد مغذی و قهوه ای شدن می گردد. </a:t>
            </a: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برخی از روغن هایی که مکرر سرخ می شوند تولید اسیدهای چرب ترانس، رادیکالهای آزاد و مواد سمی می کنند.</a:t>
            </a: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نقطه دود روغنها درجه حرارتی است که در آن روغن شروع به تجزیه شدن می کند و دود آشکاری از آن بلند می شود. 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ماده ای به نام آکرولئین تولید می شود که سرطان زاست و بوی تند نامطلوبی دارد.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382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تغییرات در روغن های مایع در درجه حرارت بالا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220599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Ganesan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Trends in Food Science &amp; Technology 71 (2018) 132–154</a:t>
            </a:r>
          </a:p>
        </p:txBody>
      </p:sp>
    </p:spTree>
    <p:extLst>
      <p:ext uri="{BB962C8B-B14F-4D97-AF65-F5344CB8AC3E}">
        <p14:creationId xmlns:p14="http://schemas.microsoft.com/office/powerpoint/2010/main" xmlns="" val="9644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382000" cy="609599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تغییرات در روغن های مایع در درجه حرارت بالا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43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" y="6472267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Ganesan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Trends in Food Science &amp; Technology 71 (2018) 132–154</a:t>
            </a:r>
          </a:p>
        </p:txBody>
      </p:sp>
    </p:spTree>
    <p:extLst>
      <p:ext uri="{BB962C8B-B14F-4D97-AF65-F5344CB8AC3E}">
        <p14:creationId xmlns:p14="http://schemas.microsoft.com/office/powerpoint/2010/main" xmlns="" val="88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56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ChartsBin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collector team 2011, Fat Composition in different Cooking Oils, ChartsBin.com, viewed 23rd January, 2018, &lt;http://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chartsbin.com/view/1961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Agricultural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Service (ARS) 2011, Types of oils and their characteristics, U.S. Department of Agriculture, Washington DC, viewed 17th July, 2011, &lt;http://www.nal.usda.gov/fnic/foodcomp/search/index.html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Canola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Canada 2011, Food Oil Smoke Points, Canola Council of Canada, Online, viewed 17th July, 2011, &lt;http://www.canola-council.org/food_oil_smoke.aspx&gt;.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27600" y="1486080"/>
              <a:ext cx="115092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1760" y="1422360"/>
                <a:ext cx="1182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76240" y="1592640"/>
              <a:ext cx="5565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60400" y="1528920"/>
                <a:ext cx="588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99920" y="1752480"/>
              <a:ext cx="65592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4080" y="1689120"/>
                <a:ext cx="687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020960" y="1950840"/>
              <a:ext cx="41184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05120" y="1887120"/>
                <a:ext cx="44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13120" y="1310760"/>
              <a:ext cx="125028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7280" y="1247040"/>
                <a:ext cx="1281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64760" y="2072520"/>
              <a:ext cx="998640" cy="8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48920" y="2009160"/>
                <a:ext cx="10303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74320" y="4617720"/>
              <a:ext cx="54900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58480" y="4554360"/>
                <a:ext cx="580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594360" y="4449960"/>
              <a:ext cx="587160" cy="15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78520" y="4386600"/>
                <a:ext cx="618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51280" y="3871080"/>
              <a:ext cx="1242360" cy="23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35440" y="3807360"/>
                <a:ext cx="1274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449640" y="4168080"/>
              <a:ext cx="1059480" cy="7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33440" y="4104720"/>
                <a:ext cx="109152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353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467600" cy="2819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بررسی ایزو کالریک ارتباط چربی دریافتی و نوع آن با پروفایل لیپیدی، پیامدهای قلبی عروقی، دیابت و مقاومت انسولینی </a:t>
            </a:r>
            <a:endParaRPr lang="en-US" sz="4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1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9248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اشباع و ارتباط آن با پیامدها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(1) 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534400" cy="4419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اسیدهای چرب اشباع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(Saturated Fatty Acids=SFA)</a:t>
            </a:r>
            <a:r>
              <a:rPr lang="fa-IR" sz="2800" b="1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انواع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SFA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:</a:t>
            </a:r>
            <a:endParaRPr lang="en-US" sz="2800" dirty="0" smtClean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 لوریک، میریسیتیک، پالمیتیک، استئاریک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 لوریک بیشترین اثر را بر روی افزایش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LDL-C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و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HDL-C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دارد.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اسیداستئاریک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LDL-C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و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HDL-C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را افزایش نمی دهد.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اسیدچرب پالمیتیک منبع عمده اسیدچرب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SFA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در رژیم غذایی غربی است که همراه با افزایش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CVD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در مقایسه با سایر اسیدهای چرب می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اشباع و ارتباط آن با پیامدها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(2) 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38862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تفاوت اثر در نوع چربی های دریافتی اندک است و نمی تواند روی توصیه های تغذیه ای برای کاهش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SFA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اثری داشته باشد.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اسیدهای چرب دریافتی از منابع مختلف غذایی مانند گوشت ها و لبنیات همبستگی بالایی دارند بنابراین در توصیه های تغذیه ای تفکیک آنها از یکدیگر غیر عملی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48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اشباع و ارتباط آن با 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پیامدها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(3) 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47244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مطالعات مشاهده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ای: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پیامدهای قلبی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عروقی،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دیابت اغلب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معنی دار نبوده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مطالعات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متاآنالیز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ارتباط معنی داری برای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خطر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داشته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کربوهیدرات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کاهش معنی داری در بروز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نداشته است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" y="6096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Imamura F, et al.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Medicine, July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29398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28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j-cs"/>
              </a:rPr>
              <a:t>Replacement of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saturated fat </a:t>
            </a:r>
            <a:r>
              <a:rPr lang="en-US" b="1" dirty="0">
                <a:cs typeface="+mj-cs"/>
              </a:rPr>
              <a:t>with </a:t>
            </a:r>
            <a:r>
              <a:rPr lang="en-US" b="1" dirty="0" smtClean="0">
                <a:cs typeface="+mj-cs"/>
              </a:rPr>
              <a:t>other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types </a:t>
            </a:r>
            <a:r>
              <a:rPr lang="en-US" b="1" dirty="0">
                <a:cs typeface="+mj-cs"/>
              </a:rPr>
              <a:t>of fat or </a:t>
            </a:r>
            <a:r>
              <a:rPr lang="en-US" b="1" dirty="0" smtClean="0">
                <a:cs typeface="+mj-cs"/>
              </a:rPr>
              <a:t>carbohydrates</a:t>
            </a:r>
            <a:r>
              <a:rPr lang="en-US" b="1" dirty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in association with risk of cardiovascular disease in the Nurse’s Health study and Professionals follow up study</a:t>
            </a:r>
            <a:endParaRPr lang="en-US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37794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14400" y="3809880"/>
              <a:ext cx="945000" cy="38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98560" y="3746520"/>
                <a:ext cx="976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52560" y="2499480"/>
              <a:ext cx="1265040" cy="129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36360" y="2435760"/>
                <a:ext cx="129708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4826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74930"/>
            <a:ext cx="4038599" cy="547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7794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59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j-cs"/>
              </a:rPr>
              <a:t>Replacement of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saturated fat </a:t>
            </a:r>
            <a:r>
              <a:rPr lang="en-US" b="1" dirty="0">
                <a:cs typeface="+mj-cs"/>
              </a:rPr>
              <a:t>with </a:t>
            </a:r>
            <a:r>
              <a:rPr lang="en-US" b="1" dirty="0" smtClean="0">
                <a:cs typeface="+mj-cs"/>
              </a:rPr>
              <a:t>other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types </a:t>
            </a:r>
            <a:r>
              <a:rPr lang="en-US" b="1" dirty="0">
                <a:cs typeface="+mj-cs"/>
              </a:rPr>
              <a:t>of fat in association with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total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and cause specific mortality</a:t>
            </a:r>
            <a:endParaRPr lang="en-US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3810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algn="r" rtl="1">
              <a:buClr>
                <a:srgbClr val="FF0000"/>
              </a:buClr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فهرست مطالب: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مقدمه</a:t>
            </a: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ترکیب اسیدهای چرب دریافتی از منابع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غذایی</a:t>
            </a: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تغییرات در روغن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 در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درجه حرارت بالا</a:t>
            </a: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بررسی ایزو کالریک ارتباط چربی دریافتی و نوع آن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 پیامدها: 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پروفایل لیپیدی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پیامدهای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قلبی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عروقی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دیابت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 مقاومت انسولینی </a:t>
            </a: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مصرف چربیها در کودکان و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نوجوانان و ارتباط آن با پیامدها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نتیجه گیری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7794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اشباع و ارتباط آن با پیامدها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(4)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53340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نتایج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مطالعات مداخله بالینی: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 با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 با منشا گیاهی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در گروه مداخله در مقایسه با گروه کنترل با رژیم کم چرب: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: 29%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سکته قلبی و مرگ ناگهانی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و کلسترول تام و کاهش نسبت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TC/HDL-C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فاکتورهای التهابی و مقاومت انسولینی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فشارخون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نکته: کاهش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 درقالب اصلاح الگوی تغذیه ای می تواند سودمند باشد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" y="6096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Imamura F, et al.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Medicine, July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7757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0975"/>
            <a:ext cx="2895601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" y="6858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cs typeface="+mj-cs"/>
              </a:rPr>
              <a:t>Effects of dietary fat </a:t>
            </a:r>
            <a:r>
              <a:rPr lang="en-US" b="1" dirty="0" smtClean="0">
                <a:cs typeface="+mj-cs"/>
              </a:rPr>
              <a:t>and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carbohydrates </a:t>
            </a:r>
            <a:r>
              <a:rPr lang="en-US" b="1" dirty="0">
                <a:cs typeface="+mj-cs"/>
              </a:rPr>
              <a:t>on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blood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low-density</a:t>
            </a:r>
            <a:r>
              <a:rPr lang="fa-IR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lipoprotein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(LDL) cholesterol,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triglycerides,</a:t>
            </a:r>
            <a:r>
              <a:rPr lang="fa-IR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and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high-density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lipoprotein</a:t>
            </a:r>
            <a:r>
              <a:rPr lang="fa-IR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(HDL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) cholesterol</a:t>
            </a:r>
            <a:r>
              <a:rPr lang="en-US" b="1" dirty="0">
                <a:cs typeface="+mj-cs"/>
              </a:rPr>
              <a:t> (mg/</a:t>
            </a:r>
            <a:r>
              <a:rPr lang="en-US" b="1" dirty="0" err="1">
                <a:cs typeface="+mj-cs"/>
              </a:rPr>
              <a:t>dL</a:t>
            </a:r>
            <a:r>
              <a:rPr lang="en-US" b="1" dirty="0">
                <a:cs typeface="+mj-cs"/>
              </a:rPr>
              <a:t>) in </a:t>
            </a:r>
            <a:r>
              <a:rPr lang="en-US" b="1" dirty="0" smtClean="0">
                <a:cs typeface="+mj-cs"/>
              </a:rPr>
              <a:t>meta</a:t>
            </a:r>
            <a:r>
              <a:rPr lang="fa-IR" b="1" dirty="0" smtClean="0">
                <a:cs typeface="+mj-cs"/>
              </a:rPr>
              <a:t>-</a:t>
            </a:r>
            <a:r>
              <a:rPr lang="en-US" b="1" dirty="0" smtClean="0">
                <a:cs typeface="+mj-cs"/>
              </a:rPr>
              <a:t>regression</a:t>
            </a:r>
            <a:endParaRPr lang="en-US" b="1" dirty="0">
              <a:cs typeface="+mj-cs"/>
            </a:endParaRPr>
          </a:p>
          <a:p>
            <a:pPr algn="just"/>
            <a:r>
              <a:rPr lang="en-US" b="1" dirty="0">
                <a:cs typeface="+mj-cs"/>
              </a:rPr>
              <a:t>analysis.</a:t>
            </a:r>
            <a:endParaRPr lang="en-US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" y="637794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486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اشباع و ارتباط آن با پیامدها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(5)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5029200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اسیدهای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چرب اشباع لبنیات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(51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%) و ارتباط با پیامدها:</a:t>
            </a:r>
          </a:p>
          <a:p>
            <a:pPr algn="r" rtl="1">
              <a:buClr>
                <a:srgbClr val="FF0000"/>
              </a:buClr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برخی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مطالعات ارتباط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لبنیات را با 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نشان داده اند که احتمالا به علت همراهی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لبنیات با دیگر مواد مغذی موجود در شیر مانند کلسیم، منیزیم و پتاسیم بوده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با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چربی لبنیات (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5 درصد): کاهش 25 درصد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غلات تصفیه شده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با چربی لبنیات (5 درصد): ارتباطی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نشان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نداده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غلات کامل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با چربی لبنیات (5 درصد): کاهش 16 درصد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کاهش 34 درصد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" y="6096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Imamura F, et al.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Medicine, July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9704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086600" cy="5334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رژیم های کم چرب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-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با کربوهیدرات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بالا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(1)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57150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مطالعات مداخله بالینی و متا آنالیز مطالعات مشاهده ای در مورد رژیم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کم چرب- با کربوهیدرات بالا) کاهش معنی داری با بروز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CVD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را 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نشان نداده اند.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کاهش </a:t>
            </a:r>
            <a:r>
              <a:rPr lang="fa-IR" sz="24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چربی دریافتی اغلب ناخوشایند است و تحمل پذیری کمی دارد.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نوع </a:t>
            </a:r>
            <a:r>
              <a:rPr lang="fa-IR" sz="24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و کیفیت کربوهیدرات دریافتی مشخص نبوده است.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marL="1371600" lvl="2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غلات </a:t>
            </a:r>
            <a:r>
              <a:rPr lang="fa-IR" sz="20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تصفیه شده و قندهای </a:t>
            </a:r>
            <a:r>
              <a:rPr lang="fa-IR" sz="20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ساده </a:t>
            </a:r>
          </a:p>
          <a:p>
            <a:pPr marL="1371600" lvl="2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منابع </a:t>
            </a:r>
            <a:r>
              <a:rPr lang="fa-IR" sz="20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غذایی با چگالی نوترینت بالا و سرشار از فیبر شامل غلات کامل، سبزی ها و میوه ها و حبوبات (اندکس گلایسمی پایین)</a:t>
            </a:r>
            <a:endParaRPr lang="en-US" sz="20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کاهش 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چربی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کل دریافتی 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درصورت جانشینی با کربوهیدراتهای غلات کامل، سبزی ها و میوه ها و حبوبات،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را کاهش داده است.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کاهش چربی </a:t>
            </a:r>
            <a:r>
              <a:rPr lang="fa-IR" sz="2800" dirty="0" smtClean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کل دریافتی 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و جانشینی آن با غلات تصفیه شده و قندهای ساده ارتباط مثبتی با بروز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rPr>
              <a:t> داشته است.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Nutr. 2017. 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رژیم با کربوهیدرات بالا و چربی کم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(2)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82000" cy="5105400"/>
          </a:xfrm>
        </p:spPr>
        <p:txBody>
          <a:bodyPr>
            <a:noAutofit/>
          </a:bodyPr>
          <a:lstStyle/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کربوهیدرات بالاتر از 60% از انرژی دریافتی</a:t>
            </a: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چربی دریافتی در این نوع رژیم ارتباط معکوسی با مرگ و میر ناشی از بیماریهای قلبی عروقی دارد.</a:t>
            </a: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کربوهیدرات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این نوع رژیم ارتباط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مستقیم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با مرگ و میر ناشی از بیماریهای قلبی عروقی دارد.</a:t>
            </a:r>
          </a:p>
          <a:p>
            <a:pPr algn="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05200"/>
            <a:ext cx="3714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8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130" y="5715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between (A) carbohydrate, (B) total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fa-I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total mortality in Asia and other regions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667" y="32120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2194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130" y="6504801"/>
            <a:ext cx="505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Dehghan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et al.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390: 2050–62</a:t>
            </a:r>
          </a:p>
        </p:txBody>
      </p:sp>
    </p:spTree>
    <p:extLst>
      <p:ext uri="{BB962C8B-B14F-4D97-AF65-F5344CB8AC3E}">
        <p14:creationId xmlns:p14="http://schemas.microsoft.com/office/powerpoint/2010/main" xmlns="" val="27774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130" y="6504801"/>
            <a:ext cx="505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Dehghan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et al.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390: 2050–62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865" y="758190"/>
            <a:ext cx="82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clinical outcomes associated with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-caloric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(5% of energy) replacement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nutrients (n=135 335)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76200"/>
            <a:ext cx="7467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رژیم با کربوهیدرات بالا و چربی کم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(3)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2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305800" cy="4114800"/>
          </a:xfrm>
        </p:spPr>
        <p:txBody>
          <a:bodyPr>
            <a:noAutofit/>
          </a:bodyPr>
          <a:lstStyle/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بیشتر مطالعات در زمینه ارتباط نوترینت ها با پیامدها مربوط به جمعیت های اروپایی و آمریکا است </a:t>
            </a:r>
          </a:p>
          <a:p>
            <a:pPr marL="457200" algn="just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دریافت چربی کل و چربی اشباع بالا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کشورهای با درآمد کم و متوسط درصد انرژی دریافتی از کربوهیدراتها حداقل 60 درصد می باشد.</a:t>
            </a:r>
          </a:p>
          <a:p>
            <a:pPr marL="457200" indent="114300" algn="just" rtl="1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عمده آن از غلات تصفیه شده مانند برنج و نان سفید و غلات بدون سبوس می باشد.</a:t>
            </a:r>
          </a:p>
          <a:p>
            <a:pPr marL="457200" indent="114300" algn="just" rtl="1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چربی دریافتی در این نوع رژیم کم می باشد. چربی کل کمتر از 30 درصد و چربی اشباع کمتر از 10 درصد انرژی دریافتی  می باشد.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22238"/>
            <a:ext cx="2133600" cy="365125"/>
          </a:xfrm>
        </p:spPr>
        <p:txBody>
          <a:bodyPr/>
          <a:lstStyle/>
          <a:p>
            <a:fld id="{8807B6C6-256F-4FD1-9EA7-51D6B38C1A8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رژیم با کربوهیدرات بالا و چربی کم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(4)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" y="6504801"/>
            <a:ext cx="505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Dehghan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et al.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390: 2050–62</a:t>
            </a:r>
          </a:p>
        </p:txBody>
      </p:sp>
    </p:spTree>
    <p:extLst>
      <p:ext uri="{BB962C8B-B14F-4D97-AF65-F5344CB8AC3E}">
        <p14:creationId xmlns:p14="http://schemas.microsoft.com/office/powerpoint/2010/main" xmlns="" val="2744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305800" cy="5334000"/>
          </a:xfrm>
        </p:spPr>
        <p:txBody>
          <a:bodyPr>
            <a:noAutofit/>
          </a:bodyPr>
          <a:lstStyle/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دریافت کربوهیدرات بالا:</a:t>
            </a:r>
          </a:p>
          <a:p>
            <a:pPr marL="914400" indent="-57150" algn="r" rtl="1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200150" algn="l"/>
              </a:tabLst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افزایش دیس لیپیدمی: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HDL-C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TG</a:t>
            </a:r>
            <a:r>
              <a:rPr lang="fa-I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57150" algn="r" defTabSz="114300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افزایش نسبت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ApoB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/ApoA1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(قوی ترین پیشگویی کننده سکته قلبی و مغزی)</a:t>
            </a:r>
          </a:p>
          <a:p>
            <a:pPr marL="914400" indent="-57150" algn="r" rtl="1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085850" algn="l"/>
              </a:tabLst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افزایش فشارخون</a:t>
            </a:r>
          </a:p>
          <a:p>
            <a:pPr marL="914400" indent="-57150" algn="r" rtl="1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افزایش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dense LDL-C</a:t>
            </a:r>
            <a:r>
              <a:rPr lang="fa-I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خطر بالاتری برای پیامدها در رژیم با کربوهیدرات بالا در مقایسه با رژیم با چربی اشباع بالا وجود دارد.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شواهد و مستندات برای ارتباط رژیم کم کربوهیدرات (کمتر از 50 درصد انرژی دریافتی) با پیامدها از این رژیم حمایت نمی کند.</a:t>
            </a:r>
          </a:p>
          <a:p>
            <a:pPr algn="r" rtl="1">
              <a:buClr>
                <a:srgbClr val="FF0000"/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نکته: </a:t>
            </a:r>
          </a:p>
          <a:p>
            <a:pPr algn="r" rtl="1">
              <a:buClr>
                <a:srgbClr val="FF0000"/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مصرف متوسط کربوهیدرات (55-50 درصد انرژی دریافتی) مناسب می باشد.</a:t>
            </a:r>
          </a:p>
          <a:p>
            <a:pPr marL="914400" indent="-914400" algn="r" rtl="1"/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رژیم با کربوهیدرات بالا و چربی کم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(5)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" y="6504801"/>
            <a:ext cx="505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Dehghan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et al.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2017; 390: 2050–62</a:t>
            </a:r>
          </a:p>
        </p:txBody>
      </p:sp>
    </p:spTree>
    <p:extLst>
      <p:ext uri="{BB962C8B-B14F-4D97-AF65-F5344CB8AC3E}">
        <p14:creationId xmlns:p14="http://schemas.microsoft.com/office/powerpoint/2010/main" xmlns="" val="42177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467600" cy="762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اسیدهای 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چرب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ترانس</a:t>
            </a:r>
            <a:b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Trans-Fatty acids</a:t>
            </a:r>
            <a:endParaRPr lang="fa-I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495800"/>
          </a:xfrm>
        </p:spPr>
        <p:txBody>
          <a:bodyPr>
            <a:noAutofit/>
          </a:bodyPr>
          <a:lstStyle/>
          <a:p>
            <a:pPr algn="r" rtl="1">
              <a:lnSpc>
                <a:spcPts val="38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اسیدهای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چرب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یا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که حداقل یک باند دوگانه در موقعیت ترانس دارند.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ts val="38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اسیدهای چرب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ترانس طبیعی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گوشت و شیر: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ts val="38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Ruminant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 fatty acids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ts val="38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اسیدهای چرب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ترانس صنعتی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: در اثر عمل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هیدروژناسیون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روغن های مایع گیاهی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38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هزینه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پایین، نگاهداری طولانی مدت و مقاومت به حرارت بالا و مکرر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38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موجود در غذاهای فرآیند شده مانند مارگارین، غذاهای صنعتی پخته و سرخ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شده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4044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 326S–337S,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0541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467600" cy="4572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 چرب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ترانس</a:t>
            </a:r>
            <a:b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Trans-Fatty acids</a:t>
            </a:r>
            <a:endParaRPr lang="fa-I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39624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اسیدهای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چرب ترانس طبیعی و صنعتی اثرات نامطلوب یکسانی بر پروفایل لیپیدی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دارند: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کاتابولیسم آپولیپوپروتئین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B100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کاتابولیسم آپولیپوپروتئین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فعالیت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CETP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 B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,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و فاکتورهای التهابی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Apoa1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HDL-C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 کاهش اندازه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44044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 326S–337S,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0886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257800" cy="6096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مقدمه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(1)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229600" cy="5334000"/>
          </a:xfrm>
        </p:spPr>
        <p:txBody>
          <a:bodyPr>
            <a:normAutofit lnSpcReduction="10000"/>
          </a:bodyPr>
          <a:lstStyle/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تحقیق و جستجو در مورد ارتباط چربی ها و بیماریهای قلبی عروقی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CVD=Cardiovascular disease)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سال 1930 با کشف ارتباط کلسترول دریافتی و پیشرفت آترواسکلروز در حیوانات شروع شد.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سالهای 50-1940 به بررسی نقش و نوع چربی ها در تعیین مقدار کلسترول سرم پرداخته شد.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مطالعات قبل از سال 1960 مصرف استاتین ها معمول نبوده است.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1961 توصیه به کاهش اسید های چرب اشباع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جایگزینی آن با اسیدهای چرب غیر اشباع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7794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467600" cy="762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 چرب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ترانس</a:t>
            </a:r>
            <a:b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Trans-Fatty acids</a:t>
            </a:r>
            <a:endParaRPr lang="fa-I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458200" cy="3962400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مطالعات مشاهده ای آینده نگر، افزایش دریافت اسیدهای چرب ترانس،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مستقل از الگوی غذایی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با 21% افزایش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28% افزایش خطر مرگ ومیر ناشی از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همراه بوده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برخی مطالعات اثر نامطلوب اسیدچرب ترانس طبیعی دیده نشده که می تواند به دلیل مصرف کم آنها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(0/7%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کل انرژی مصرفی) باشد.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44044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 326S–337S,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0293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اسیدچرب ترانس پالمیتولئات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534400" cy="52578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منبع: چربی شیر و چربی های حیوانی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نتایج مطالعه بر روی 5000 فرد بالای 65 سال نشان داد که غلظت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ترانس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پالمیتولئات با مصرف چربی شیر ارتباط مستقیم دارد.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غلظت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ترانس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پالمیتولئات همراه با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چربی شکمی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HDL-C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TG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TC/HDL-C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CRP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مقاومت انسولینی و موارد جدید دیابت </a:t>
            </a:r>
          </a:p>
          <a:p>
            <a:pPr lvl="1" algn="r" rtl="1">
              <a:buClr>
                <a:srgbClr val="FF0000"/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نکته: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این نوع چربی در شیر به دلیل همراه بودن چربی های اشباع همراه با آن می بایستی با احتیاط صورت گیرد. </a:t>
            </a:r>
          </a:p>
          <a:p>
            <a:pPr lvl="1" algn="r" rtl="1">
              <a:buClr>
                <a:srgbClr val="FF0000"/>
              </a:buClr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مورد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ترانس پالمیتولئات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که منبع آن گوشت قرمز است چنین ارتباطی دیده نشد.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4044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 326S–337S,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4198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467600" cy="6096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امگا 3</a:t>
            </a:r>
            <a:endParaRPr lang="en-US" sz="3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458200" cy="5715000"/>
          </a:xfrm>
        </p:spPr>
        <p:txBody>
          <a:bodyPr>
            <a:noAutofit/>
          </a:bodyPr>
          <a:lstStyle/>
          <a:p>
            <a:pPr algn="r" rtl="1">
              <a:lnSpc>
                <a:spcPts val="4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آلفالینولنیک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اسید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ALA=Alpha-linolenic acid)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امگا 3 گیاهی): 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روغن سویا، کانولا، گردو، برخی سبزیجات برگ سبز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2 عدد گردو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0/72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گرم لینولنیک اسید دارد.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تخم مرغ از مرغ تغذیه شده با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ALA)</a:t>
            </a: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r" rtl="1">
              <a:lnSpc>
                <a:spcPts val="4000"/>
              </a:lnSpc>
              <a:buClr>
                <a:srgbClr val="FF0000"/>
              </a:buClr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روغن ماهی، حاوی اسید چرب امگا 3 بلند زنجیره ایکوزاپنتانوئیک اسید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EPA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و دوکوزاهگزانوئیک اسید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DHA</a:t>
            </a:r>
          </a:p>
          <a:p>
            <a:pPr marL="457200" indent="-457200" algn="just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آلفالینولنیک اسید در مقادیر کم (3-2 گرم در روز) منجر به کاهش 10%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شده است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پیروی از رژیم مدیترانه ای همراه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مقایسه با رژیم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70%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بازگشت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 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گروه مداخله در مقایسه با گروه کنترل</a:t>
            </a:r>
          </a:p>
          <a:p>
            <a:pPr algn="r" rtl="1">
              <a:lnSpc>
                <a:spcPts val="4000"/>
              </a:lnSpc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امگا 3</a:t>
            </a:r>
            <a:endParaRPr lang="en-US" sz="3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458200" cy="53340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مکمل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امگا 3 برای درمان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بالا تجویز می شود.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دریافت امگا 3 در مقادیر رژیمی، اثرات کمی بر روی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ضربان قلب و فشارخون دارد.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مطالعات متاآنالیز با افزایش دریافت انواع اسیدهای چرب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، 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دیده شده است.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19%  کاهش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افزایش مصرف ماهی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14% کاهش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افزایش مصرف اسیدهای چرب امگا 3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6%  کاهش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مصرف مکمل امگا 3 که در برخی مطالعات این ارتباط دیده نشده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است. 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مکمل امگا 3 ارتباط معناداری با بروز دیابت و قند خون نداشته است. </a:t>
            </a:r>
          </a:p>
          <a:p>
            <a:pPr algn="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0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467600" cy="762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امگا 3</a:t>
            </a:r>
            <a:endParaRPr lang="en-US" sz="3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458200" cy="51816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مصرف ماهی: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: 31%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Ischemic 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: 35%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Hemorrhagic 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: 20%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نکته: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ترجیحا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توصیه به مصرف ماهی نسبت به مکمل های روغن ماهی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اسیدهای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چرب امگا 3 از طریق تاثیر بر روی کانال های یونی غشاء سلولی خاصیت آنتی آریتمی داشته و از مرگ ناگهانی ناشی از حمله های قلبی پیشگیری می نماید.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467600" cy="762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(1)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46482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90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درصد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دریافتی از اسید اولئیک می باشد. 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مطالعات در هفت کشور مدیترانه ای: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رژیم مدیترانه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 (29-16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% از انرژی دریافتی از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به فرم روغن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زیتون)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با کاهش خطر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همراه بوده است.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کربوهیدرات: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افزایش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HDL-C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کاهش مقاومت انسولینی، فاکتورهای التهابی و عوامل اکسیداتیو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10 درصد خطر مرگ و میر ناشی از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2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467600" cy="762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458200" cy="5181600"/>
          </a:xfrm>
        </p:spPr>
        <p:txBody>
          <a:bodyPr>
            <a:noAutofit/>
          </a:bodyPr>
          <a:lstStyle/>
          <a:p>
            <a:pPr algn="r" rtl="1">
              <a:buClr>
                <a:srgbClr val="FF0000"/>
              </a:buClr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5 درصد از انرژی از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: 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15 درصد کاهش خطر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مطالعات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مورد ارتباط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با سکته مغزی اغلب معنی دار نبوده است.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25 گرم در روز روغن زیتون با 18 درصد کاهش خطر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همراه بوده است.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برخی مطالعات همبستگی قوی بین دریافت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به دلیل منابع غذایی مشترک لبنیات و گوشت ها وجود دارد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اثر تغییرات در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دریافتی بر پیامدها با توجه به منبع غذایی آن ممکن است متفاوت باشد.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7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امگا6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(1)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382000" cy="5334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اسیدهای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چرب عمده: لینولئیک اسید و آراشیدونیک اسید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جانشینی کربوهیدرات و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با لینولئیک اسید: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، کاهش نسبت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TC/HDL-C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15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درصد کاهش خطر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21 درصد کاهش خطر مرگ و میر ناشی از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مطالعات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پیشین حاکی از آن بود که متابولیت های لینولئیک اسید تبدیل به فاکتورهای پیش التهابی ایکوزانوئیدها می شوند.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مطالعات بالینی در مورد افزایش فاکتورهای التهابی پس از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اسیدهای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چرب امگا 6 وجود ندارد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امگا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6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(2)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53340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غلظت اسیدهای چرب امگا 6 پلاسما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معکوسی با فاکتورهای پیش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التهابی،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استرس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اکسیداتیو و مقاومت انسولینی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مستقیم با فاکتورهای ضد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التهابی</a:t>
            </a:r>
          </a:p>
          <a:p>
            <a:pPr marL="514350" lvl="1" indent="-51435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مطالعات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مورد ارتباط اسیدهای چرب امگا 6 دریافتی و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محدود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بوده و ارتباط معنی داری در این مورد یافت نشده است.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مطالعه متاآنالیز منتج از مطالعات مداخله ای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5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% افزایش در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(عمدتا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از منابع اسیدهای چرب امگا 6) در جایگزینی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10% کاهش خطر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همراه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بوده است.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مطالعات مشاهده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ای: </a:t>
            </a:r>
          </a:p>
          <a:p>
            <a:pPr marL="457200" indent="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دریافت لینولئیک اسید در جایگزینی با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کربوهیدرات با کاهش خطر مرگ و میر از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همراه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بوده است.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0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امگا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6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(3)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51054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جانشینی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با کربوهیدرات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بهبود 0/1%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به ازای هر 5 درصد جانشینی</a:t>
            </a:r>
          </a:p>
          <a:p>
            <a:pPr marL="1371600" lvl="2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0/1% کاهش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</a:t>
            </a: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بروز دیابت نوع 2 را تا 22% کاهش می دهد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1371600" lvl="2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0/1% کاهش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</a:t>
            </a:r>
            <a:r>
              <a:rPr lang="fa-I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بروز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CVD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6/8%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کاهش می دهد.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بهبود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HOMA-IR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buClr>
                <a:srgbClr val="FF0000"/>
              </a:buClr>
            </a:pP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lvl="1" indent="-51435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توصیه عملی برمبنای یافته ها:</a:t>
            </a:r>
          </a:p>
          <a:p>
            <a:pPr marL="514350" lvl="1" indent="-514350" algn="just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مصرف روغن های مایع، آجیل، ماهی و سبزیجات غنی از اسیدهای چرب غیر اشباع درجایگزینی با چربی های حیوانی، غلات تصفیه شده و قندهای ساده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</a:p>
          <a:p>
            <a:pPr marL="228600" indent="-228600">
              <a:buFontTx/>
              <a:buAutoNum type="arabicPeriod"/>
            </a:pP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DD, et al. Annu. Rev. Nutr. 2017. 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37:423–46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0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257800" cy="6096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مقدمه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(2)</a:t>
            </a:r>
            <a:endParaRPr lang="en-US" sz="31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5638800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توصیه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ها برای کاهش اسیدهای چرب اشباع برمبنای ارتباط آن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برای کاهش خطر بیماریهای قلبی عروقی بوده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90-1980 توصیه به کاهش تمام انواع چربی های دریافتی (کمتر از 20 درصد) با تاکید بر کاهش مصرف چربی های اشباع و جایگزینی آن با کربوهیدراتها (کربوهیدراتهای تصفیه شده و قندهای افزودنی)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پس از 1980 افزایش شیوع چاقی و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دیابت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از حدود سال 2000 به بعد راهنماهای رژیمی به بررسی اثر رژیم های کم چرب و نوع چربی دریافتی پرداخته اند.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7794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9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9816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" y="109657"/>
            <a:ext cx="842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+mj-cs"/>
              </a:rPr>
              <a:t>Effects on fasting glucose of </a:t>
            </a:r>
            <a:r>
              <a:rPr lang="en-US" dirty="0" err="1" smtClean="0">
                <a:solidFill>
                  <a:srgbClr val="FF0000"/>
                </a:solidFill>
                <a:cs typeface="+mj-cs"/>
              </a:rPr>
              <a:t>iso</a:t>
            </a:r>
            <a:r>
              <a:rPr lang="fa-IR" dirty="0" smtClean="0">
                <a:solidFill>
                  <a:srgbClr val="FF0000"/>
                </a:solidFill>
                <a:cs typeface="+mj-cs"/>
              </a:rPr>
              <a:t>-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caloric </a:t>
            </a:r>
            <a:r>
              <a:rPr lang="en-US" dirty="0">
                <a:solidFill>
                  <a:srgbClr val="FF0000"/>
                </a:solidFill>
                <a:cs typeface="+mj-cs"/>
              </a:rPr>
              <a:t>replacements between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carbohydrate (CHO), saturated fat (SFA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),</a:t>
            </a:r>
            <a:r>
              <a:rPr lang="fa-IR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monounsaturated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fat (MUFA),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and</a:t>
            </a:r>
            <a:r>
              <a:rPr lang="fa-IR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polyunsaturated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fat (PUFA)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in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randomi</a:t>
            </a:r>
            <a:r>
              <a:rPr lang="en-US" dirty="0">
                <a:solidFill>
                  <a:srgbClr val="FF0000"/>
                </a:solidFill>
                <a:cs typeface="+mj-cs"/>
              </a:rPr>
              <a:t>z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ed </a:t>
            </a:r>
            <a:r>
              <a:rPr lang="en-US" dirty="0">
                <a:solidFill>
                  <a:srgbClr val="FF0000"/>
                </a:solidFill>
                <a:cs typeface="+mj-cs"/>
              </a:rPr>
              <a:t>controlled feeding trials.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504801"/>
            <a:ext cx="5734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Imamura F, et al. PLOS Medicine, July 19, 2016</a:t>
            </a:r>
          </a:p>
        </p:txBody>
      </p:sp>
      <p:sp>
        <p:nvSpPr>
          <p:cNvPr id="5" name="Oval 4"/>
          <p:cNvSpPr/>
          <p:nvPr/>
        </p:nvSpPr>
        <p:spPr>
          <a:xfrm>
            <a:off x="6511290" y="2133600"/>
            <a:ext cx="95631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3886200"/>
            <a:ext cx="95631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38862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99320" y="1158120"/>
              <a:ext cx="224064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83480" y="1094760"/>
                <a:ext cx="2272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381560" y="6294240"/>
              <a:ext cx="1646280" cy="23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65360" y="6230520"/>
                <a:ext cx="1678320" cy="1504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 11"/>
          <p:cNvSpPr/>
          <p:nvPr/>
        </p:nvSpPr>
        <p:spPr>
          <a:xfrm>
            <a:off x="4214100" y="2819400"/>
            <a:ext cx="738900" cy="925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14100" y="5105400"/>
            <a:ext cx="7389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6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022033"/>
            <a:ext cx="8991601" cy="54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143470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j-cs"/>
              </a:rPr>
              <a:t>Effects on fasting </a:t>
            </a:r>
            <a:r>
              <a:rPr lang="en-US" dirty="0" smtClean="0">
                <a:cs typeface="+mj-cs"/>
              </a:rPr>
              <a:t>insulin </a:t>
            </a:r>
            <a:r>
              <a:rPr lang="en-US" dirty="0">
                <a:cs typeface="+mj-cs"/>
              </a:rPr>
              <a:t>of </a:t>
            </a:r>
            <a:r>
              <a:rPr lang="en-US" dirty="0" err="1">
                <a:cs typeface="+mj-cs"/>
              </a:rPr>
              <a:t>isocaloric</a:t>
            </a:r>
            <a:r>
              <a:rPr lang="en-US" dirty="0">
                <a:cs typeface="+mj-cs"/>
              </a:rPr>
              <a:t> replacements between carbohydrate (CHO), saturated fat (SFA</a:t>
            </a:r>
            <a:r>
              <a:rPr lang="en-US" dirty="0" smtClean="0">
                <a:cs typeface="+mj-cs"/>
              </a:rPr>
              <a:t>),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monounsaturated </a:t>
            </a:r>
            <a:r>
              <a:rPr lang="en-US" dirty="0">
                <a:cs typeface="+mj-cs"/>
              </a:rPr>
              <a:t>fat (MUFA), </a:t>
            </a:r>
            <a:r>
              <a:rPr lang="en-US" dirty="0" smtClean="0">
                <a:cs typeface="+mj-cs"/>
              </a:rPr>
              <a:t>and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polyunsaturated </a:t>
            </a:r>
            <a:r>
              <a:rPr lang="en-US" dirty="0">
                <a:cs typeface="+mj-cs"/>
              </a:rPr>
              <a:t>fat (PUFA) in </a:t>
            </a:r>
            <a:r>
              <a:rPr lang="en-US" dirty="0" smtClean="0">
                <a:cs typeface="+mj-cs"/>
              </a:rPr>
              <a:t>randomi</a:t>
            </a:r>
            <a:r>
              <a:rPr lang="en-US" dirty="0">
                <a:cs typeface="+mj-cs"/>
              </a:rPr>
              <a:t>z</a:t>
            </a:r>
            <a:r>
              <a:rPr lang="en-US" dirty="0" smtClean="0">
                <a:cs typeface="+mj-cs"/>
              </a:rPr>
              <a:t>ed </a:t>
            </a:r>
            <a:r>
              <a:rPr lang="en-US" dirty="0">
                <a:cs typeface="+mj-cs"/>
              </a:rPr>
              <a:t>controlled feeding trials.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04801"/>
            <a:ext cx="5734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Imamura F, et al. PLOS Medicine, July 19, 2016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08880" y="1203840"/>
              <a:ext cx="2256120" cy="3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93040" y="1140480"/>
                <a:ext cx="2287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267080" y="6324480"/>
              <a:ext cx="2095920" cy="30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51240" y="6261120"/>
                <a:ext cx="2127600" cy="1576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4305178" y="1828800"/>
            <a:ext cx="609720" cy="411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05600" y="1981200"/>
            <a:ext cx="45732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اسیدهای چرب با زنجیره متوسط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51054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MCFA=medium chain fatty acids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(12-6 کربن)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منبع: روغن نارگیل و لبنیات (مقدار آن در یک رژیم معمولی ناچیز است)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راه گردش خون عمومی وارد بدن می شوند و دخالت کمی در تشکیل تری گلیسریدها و بافتهای چربی دارند. از طریق کبد برداشت شده و برای تولید انرژی اکسیده می شوند.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تشکیل دهنده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عمدتا مقدار زیادی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دارند، بنابراین جایگزینی آن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نمی تواند مناسب باشد.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نتایج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در مورد ارتباط آن با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متناقض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44044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 326S–337S,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7407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مصرف چربیها در کودکان و نوجوانان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82000" cy="2133600"/>
          </a:xfrm>
        </p:spPr>
        <p:txBody>
          <a:bodyPr>
            <a:no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چربی های حیوانی (منبع عمده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) در کودکان همراه با افزایش وزن در آنها بوده است.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کاهش چربی های  دریافتی همراه با الگوی غذایی سالم منجر به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8001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کاهش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</a:t>
            </a:r>
          </a:p>
          <a:p>
            <a:pPr marL="800100" lvl="1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پیشگیری از افزایش ضخامت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Carotid artery intima-media </a:t>
            </a:r>
          </a:p>
          <a:p>
            <a:pPr algn="r" rtl="1">
              <a:buClr>
                <a:srgbClr val="FF0000"/>
              </a:buClr>
            </a:pP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" y="2895600"/>
            <a:ext cx="8763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4286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al(2017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12(11): e0186672.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396680" y="6065640"/>
              <a:ext cx="1021320" cy="15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80840" y="6001920"/>
                <a:ext cx="1053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360920" y="6073200"/>
              <a:ext cx="1219320" cy="23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45080" y="6009480"/>
                <a:ext cx="1251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29600" y="6271200"/>
              <a:ext cx="2545200" cy="15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3400" y="6207840"/>
                <a:ext cx="2577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98000" y="3596760"/>
              <a:ext cx="609840" cy="7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2160" y="3533040"/>
                <a:ext cx="641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2880" y="3931920"/>
              <a:ext cx="1227240" cy="7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040" y="3868560"/>
                <a:ext cx="1258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13120" y="4084200"/>
              <a:ext cx="808200" cy="46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97280" y="4020840"/>
                <a:ext cx="8398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237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" y="1676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286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al(2017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12(11): e0186672.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52400"/>
            <a:ext cx="7467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مصرف چربیها در کودکان و نوجوانان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(2)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6560" y="2400480"/>
              <a:ext cx="678600" cy="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0720" y="2336760"/>
                <a:ext cx="710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44720" y="2796480"/>
              <a:ext cx="128052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8880" y="2733120"/>
                <a:ext cx="1312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526280" y="4404240"/>
              <a:ext cx="1531800" cy="69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10440" y="4340880"/>
                <a:ext cx="1563480" cy="1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55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9174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286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al(2017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12(11): e0186672.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52400"/>
            <a:ext cx="7467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مصرف چربیها در کودکان و نوجوانان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(3)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4120" y="1638360"/>
              <a:ext cx="655920" cy="61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8280" y="1574640"/>
                <a:ext cx="687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579560" y="2750760"/>
              <a:ext cx="1509120" cy="4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63720" y="2687400"/>
                <a:ext cx="1540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579560" y="5669280"/>
              <a:ext cx="1524240" cy="46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63720" y="5605920"/>
                <a:ext cx="155592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833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گیری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82000" cy="5105400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ماهیت ارتباط بین درشت مغذی های دریافتی و پیامدها پیچیده بوده و بستگی به ترکیب نوترینت های دریافتی دارد.</a:t>
            </a: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توصیه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به دریافت چربی ها در قالب توصیه به الگوی غذایی سالم می بایستی صورت گیرد.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توجه به نوع چربی مهم تر از محدود کردن کل چربی است.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اثر یک نوع چربی خاص وابسته به منابع دیگر تامین کننده کالری دریافتی است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محدودکردن چربی کل دریافتی بدون درنظرگرفتن نوع کربوهیدرات دریافتی جایگزین سودمند نیست.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4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467600" cy="6858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گیری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22860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مصرف روغن ها در درجه حرارت بالا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(deep fat frying)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سرخ مکرر برای حفظ سلامتی مناسب نیست و می تواند برای سلامت قلب و عروق از طریق افزایش فشارخون، اختلالات لیپیدی، افزایش التهاب عروقی و آترواسکلروز مضر باشد.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52400"/>
            <a:ext cx="52578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مقدمه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(3)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375231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et al. Nutrition Journal (2017) 16:53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76200"/>
            <a:ext cx="5257800" cy="6096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مقدمه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(4)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10600" cy="4876800"/>
          </a:xfrm>
        </p:spPr>
        <p:txBody>
          <a:bodyPr>
            <a:noAutofit/>
          </a:bodyPr>
          <a:lstStyle/>
          <a:p>
            <a:pPr lvl="1" algn="r" rtl="1">
              <a:buClr>
                <a:srgbClr val="FF0000"/>
              </a:buClr>
            </a:pPr>
            <a:r>
              <a:rPr lang="fa-IR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توصیه </a:t>
            </a:r>
            <a:r>
              <a:rPr lang="fa-IR" b="1" u="sng" dirty="0">
                <a:solidFill>
                  <a:schemeClr val="tx1"/>
                </a:solidFill>
                <a:cs typeface="B Nazanin" panose="00000400000000000000" pitchFamily="2" charset="-78"/>
              </a:rPr>
              <a:t>های راهنماهای رژیمی 2020-2015: </a:t>
            </a:r>
            <a:endParaRPr lang="en-US" b="1" u="sng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1" algn="r" rtl="1">
              <a:buClr>
                <a:srgbClr val="FF0000"/>
              </a:buClr>
            </a:pP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دریافت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چربی های اشباع به کمتر از 10 درصد و جانشینی آن با اسیدهای چرب غیراشباع</a:t>
            </a:r>
            <a:r>
              <a:rPr lang="en-US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r>
              <a:rPr lang="en-US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نکته کلیدی برای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درشت مغذی ها با پیامدها به منظور رسیدن به تفسیر مناسب: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در مطالعات لازم است که ارتباط آنها به صورت جانشینی (مقایسه ایزوکالریک) بررسی گردد.</a:t>
            </a:r>
            <a:endParaRPr lang="en-US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590" y="59369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U.S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Department of Health and Human Services and U.S. Department of Agriculture. 2015–2020 Dietary Guidelines for Americans. 8th Edition. December 2015.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://health.gov/dietaryguidelines/2015/guidelines/.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1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077200" cy="685799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ترکیب اسیدهای چرب دریافتی از منابع غذایی 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4572000"/>
          </a:xfrm>
        </p:spPr>
        <p:txBody>
          <a:bodyPr>
            <a:normAutofit fontScale="92500" lnSpcReduction="20000"/>
          </a:bodyPr>
          <a:lstStyle/>
          <a:p>
            <a:pPr marL="57150" indent="-57150" rtl="1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85750" algn="l"/>
              </a:tabLst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عمده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اسیدهای چرب اشباع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fatty acids)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(SFA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: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>
              <a:buClr>
                <a:srgbClr val="FF0000"/>
              </a:buClr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کره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، روغن پالم و نارگیل، چربی های موجود در شیر و گوشت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عمده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اسیدهای چرب غیر اشباع پلی</a:t>
            </a:r>
            <a:endParaRPr lang="en-US" b="1" dirty="0" smtClean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=poly unsaturated fatty acids</a:t>
            </a:r>
            <a:r>
              <a:rPr lang="fa-I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روغن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کانولا، ذرت، سویا، بادام زمینی، گلرنگ، آفتابگردان و گردو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عمده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اسیدهای چرب تک غیر اشباعی</a:t>
            </a: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(MUFA=mono-unsaturated fatty acids)</a:t>
            </a:r>
            <a:endParaRPr lang="fa-IR" sz="2400" b="1" dirty="0" smtClean="0">
              <a:solidFill>
                <a:srgbClr val="C00000"/>
              </a:solidFill>
              <a:cs typeface="+mj-cs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آفتابگردان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، گلرنگ، زیتون، آواکادو، بادام، بادام هندی، فندق، پسته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6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5532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Sacks FM, et al. Circulation. 2017;136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B6C6-256F-4FD1-9EA7-51D6B38C1A82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17240" y="2781360"/>
              <a:ext cx="206280" cy="23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01400" y="2717640"/>
                <a:ext cx="237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232720" y="6217920"/>
              <a:ext cx="175320" cy="15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16520" y="6154560"/>
                <a:ext cx="2073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082480" y="6225480"/>
              <a:ext cx="152640" cy="15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66640" y="6162120"/>
                <a:ext cx="184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880680" y="6225480"/>
              <a:ext cx="122400" cy="15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64840" y="6162120"/>
                <a:ext cx="1540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051880" y="2796480"/>
              <a:ext cx="190800" cy="7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36040" y="2733120"/>
                <a:ext cx="222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888240" y="2796480"/>
              <a:ext cx="11484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872400" y="2733120"/>
                <a:ext cx="146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8526600" y="1866960"/>
              <a:ext cx="9180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510760" y="1803240"/>
                <a:ext cx="123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8480880" y="5288400"/>
              <a:ext cx="129960" cy="15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465040" y="5224680"/>
                <a:ext cx="161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247840" y="3726360"/>
              <a:ext cx="17568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32000" y="3662640"/>
                <a:ext cx="207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5067360" y="3375720"/>
              <a:ext cx="160200" cy="61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051160" y="3312000"/>
                <a:ext cx="1922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6834960" y="5616000"/>
              <a:ext cx="160560" cy="7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819120" y="5552280"/>
                <a:ext cx="1922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6850440" y="4678560"/>
              <a:ext cx="122040" cy="8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834240" y="4615200"/>
                <a:ext cx="154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6842520" y="5311080"/>
              <a:ext cx="145440" cy="23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826680" y="5247720"/>
                <a:ext cx="177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6834960" y="2499480"/>
              <a:ext cx="145080" cy="7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819120" y="2435760"/>
                <a:ext cx="176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5113080" y="1851840"/>
              <a:ext cx="137520" cy="7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5096880" y="1788120"/>
                <a:ext cx="169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5097600" y="5905440"/>
              <a:ext cx="129960" cy="79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5081760" y="5842080"/>
                <a:ext cx="161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274320" y="4663440"/>
              <a:ext cx="1447920" cy="309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258480" y="4600080"/>
                <a:ext cx="147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281880" y="4975920"/>
              <a:ext cx="1348920" cy="38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266040" y="4912200"/>
                <a:ext cx="1380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2240280" y="4053960"/>
              <a:ext cx="175680" cy="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2224440" y="3990240"/>
                <a:ext cx="20736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015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6096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Fatty Acid Profiles of Fats and Oils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5" t="730" r="505" b="528"/>
          <a:stretch>
            <a:fillRect/>
          </a:stretch>
        </p:blipFill>
        <p:spPr bwMode="auto">
          <a:xfrm>
            <a:off x="990600" y="838200"/>
            <a:ext cx="7696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3189-A26B-47E6-88FA-F0598B93418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324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Department of Health and Human Services and U.S. Department of Agriculture.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2010–2015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Guidelines for Americans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8th Edition. December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health.gov/dietaryguidelines/2010/guidelines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6743520" y="5219640"/>
              <a:ext cx="312840" cy="465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27680" y="5156280"/>
                <a:ext cx="3445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768280" y="5227200"/>
              <a:ext cx="259560" cy="3283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52440" y="5163840"/>
                <a:ext cx="2912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371920" y="5654160"/>
              <a:ext cx="1196640" cy="198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62560" y="5644800"/>
                <a:ext cx="121536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9001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3644</Words>
  <Application>Microsoft Office PowerPoint</Application>
  <PresentationFormat>On-screen Show (4:3)</PresentationFormat>
  <Paragraphs>364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چربی های دریافتی: سود و زیان</vt:lpstr>
      <vt:lpstr>Slide 2</vt:lpstr>
      <vt:lpstr>مقدمه(1)</vt:lpstr>
      <vt:lpstr>مقدمه (2)</vt:lpstr>
      <vt:lpstr>Slide 5</vt:lpstr>
      <vt:lpstr>مقدمه (4)</vt:lpstr>
      <vt:lpstr>ترکیب اسیدهای چرب دریافتی از منابع غذایی </vt:lpstr>
      <vt:lpstr>Slide 8</vt:lpstr>
      <vt:lpstr>Fatty Acid Profiles of Fats and Oils</vt:lpstr>
      <vt:lpstr>Slide 10</vt:lpstr>
      <vt:lpstr>Slide 11</vt:lpstr>
      <vt:lpstr>تغییرات در روغن های مایع در درجه حرارت بالا</vt:lpstr>
      <vt:lpstr>Slide 13</vt:lpstr>
      <vt:lpstr>Slide 14</vt:lpstr>
      <vt:lpstr>اسیدهای چرب اشباع و ارتباط آن با پیامدها (1) </vt:lpstr>
      <vt:lpstr>اسیدهای چرب اشباع و ارتباط آن با پیامدها (2) </vt:lpstr>
      <vt:lpstr>اسیدهای چرب اشباع و ارتباط آن با پیامدها (3) </vt:lpstr>
      <vt:lpstr>Slide 18</vt:lpstr>
      <vt:lpstr>Slide 19</vt:lpstr>
      <vt:lpstr>اسیدهای چرب اشباع و ارتباط آن با پیامدها (4)</vt:lpstr>
      <vt:lpstr>Slide 21</vt:lpstr>
      <vt:lpstr>اسیدهای چرب اشباع و ارتباط آن با پیامدها (5)</vt:lpstr>
      <vt:lpstr>رژیم های کم چرب- با کربوهیدرات بالا (1)</vt:lpstr>
      <vt:lpstr>رژیم با کربوهیدرات بالا و چربی کم (2)</vt:lpstr>
      <vt:lpstr>Slide 25</vt:lpstr>
      <vt:lpstr>رژیم با کربوهیدرات بالا و چربی کم (4)</vt:lpstr>
      <vt:lpstr>رژیم با کربوهیدرات بالا و چربی کم (5)</vt:lpstr>
      <vt:lpstr>اسیدهای چرب ترانس Trans-Fatty acids</vt:lpstr>
      <vt:lpstr>اسید چرب ترانس Trans-Fatty acids</vt:lpstr>
      <vt:lpstr>اسید چرب ترانس Trans-Fatty acids</vt:lpstr>
      <vt:lpstr>اسیدچرب ترانس پالمیتولئات</vt:lpstr>
      <vt:lpstr>اسیدهای چرب امگا 3</vt:lpstr>
      <vt:lpstr>اسیدهای چرب امگا 3</vt:lpstr>
      <vt:lpstr>اسیدهای چرب امگا 3</vt:lpstr>
      <vt:lpstr>اسیدهای چرب MUFA (1)</vt:lpstr>
      <vt:lpstr>اسیدهای چرب MUFA(2)</vt:lpstr>
      <vt:lpstr>اسیدهای چرب امگا6 (1)</vt:lpstr>
      <vt:lpstr>اسیدهای چرب امگا 6 (2)</vt:lpstr>
      <vt:lpstr>اسیدهای چرب امگا 6 (3)</vt:lpstr>
      <vt:lpstr>Slide 40</vt:lpstr>
      <vt:lpstr>Slide 41</vt:lpstr>
      <vt:lpstr>اسیدهای چرب با زنجیره متوسط</vt:lpstr>
      <vt:lpstr>مصرف چربیها در کودکان و نوجوانان (1)</vt:lpstr>
      <vt:lpstr>Slide 44</vt:lpstr>
      <vt:lpstr>Slide 45</vt:lpstr>
      <vt:lpstr>نتیجه گیری</vt:lpstr>
      <vt:lpstr>نتیجه گیری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مقدمه</dc:title>
  <dc:creator>hosseini</dc:creator>
  <cp:lastModifiedBy>KARBAR</cp:lastModifiedBy>
  <cp:revision>124</cp:revision>
  <dcterms:created xsi:type="dcterms:W3CDTF">2018-01-20T11:18:16Z</dcterms:created>
  <dcterms:modified xsi:type="dcterms:W3CDTF">2018-01-31T19:04:31Z</dcterms:modified>
</cp:coreProperties>
</file>