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83" r:id="rId5"/>
    <p:sldId id="260" r:id="rId6"/>
    <p:sldId id="281" r:id="rId7"/>
    <p:sldId id="266" r:id="rId8"/>
    <p:sldId id="269" r:id="rId9"/>
    <p:sldId id="282" r:id="rId10"/>
    <p:sldId id="274" r:id="rId11"/>
    <p:sldId id="275" r:id="rId12"/>
    <p:sldId id="272" r:id="rId13"/>
    <p:sldId id="267" r:id="rId14"/>
    <p:sldId id="277" r:id="rId15"/>
    <p:sldId id="278"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BE5D51C-89A6-433B-9A9B-941E2C3A746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5D51C-89A6-433B-9A9B-941E2C3A746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5D51C-89A6-433B-9A9B-941E2C3A74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002D25-50CF-45B7-BC8D-572AFBFE65DF}"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BE5D51C-89A6-433B-9A9B-941E2C3A746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002D25-50CF-45B7-BC8D-572AFBFE65DF}" type="datetimeFigureOut">
              <a:rPr lang="en-US" smtClean="0"/>
              <a:pPr/>
              <a:t>10/28/2015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E5D51C-89A6-433B-9A9B-941E2C3A746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428736"/>
            <a:ext cx="7851648" cy="1828800"/>
          </a:xfrm>
        </p:spPr>
        <p:txBody>
          <a:bodyPr/>
          <a:lstStyle/>
          <a:p>
            <a:pPr algn="ctr"/>
            <a:r>
              <a:rPr lang="fa-IR" dirty="0" smtClean="0"/>
              <a:t>به نام خدا</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142844" y="1857364"/>
            <a:ext cx="8229600" cy="4389120"/>
          </a:xfrm>
        </p:spPr>
        <p:txBody>
          <a:bodyPr>
            <a:normAutofit/>
          </a:bodyPr>
          <a:lstStyle/>
          <a:p>
            <a:endParaRPr lang="en-US" b="1" dirty="0" smtClean="0"/>
          </a:p>
          <a:p>
            <a:r>
              <a:rPr lang="en-US" b="1" dirty="0" smtClean="0"/>
              <a:t>giant </a:t>
            </a:r>
            <a:r>
              <a:rPr lang="en-US" b="1" dirty="0" err="1" smtClean="0"/>
              <a:t>prolactinomas</a:t>
            </a:r>
            <a:r>
              <a:rPr lang="en-US" b="1" dirty="0" smtClean="0"/>
              <a:t> excellent potential results with dopamine agonists and poor results of surgery in most patients, the authors  Recommend dopamine agonists  as  initial therapy  for patients with  giant </a:t>
            </a:r>
            <a:r>
              <a:rPr lang="en-US" b="1" dirty="0" err="1" smtClean="0"/>
              <a:t>prolactinomas</a:t>
            </a:r>
            <a:r>
              <a:rPr lang="en-US" b="1" dirty="0" smtClean="0"/>
              <a: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
            </a:r>
            <a:br>
              <a:rPr lang="en-US" smtClean="0"/>
            </a:br>
            <a:endParaRPr lang="en-US" dirty="0"/>
          </a:p>
        </p:txBody>
      </p:sp>
      <p:sp>
        <p:nvSpPr>
          <p:cNvPr id="3" name="Content Placeholder 2"/>
          <p:cNvSpPr>
            <a:spLocks noGrp="1"/>
          </p:cNvSpPr>
          <p:nvPr>
            <p:ph idx="1"/>
          </p:nvPr>
        </p:nvSpPr>
        <p:spPr>
          <a:solidFill>
            <a:schemeClr val="bg1"/>
          </a:solidFill>
          <a:ln>
            <a:solidFill>
              <a:schemeClr val="bg1"/>
            </a:solidFill>
          </a:ln>
        </p:spPr>
        <p:txBody>
          <a:bodyPr>
            <a:normAutofit fontScale="85000" lnSpcReduction="10000"/>
          </a:bodyPr>
          <a:lstStyle/>
          <a:p>
            <a:endParaRPr lang="en-US" dirty="0" smtClean="0"/>
          </a:p>
          <a:p>
            <a:r>
              <a:rPr lang="en-US" sz="3100" b="1" dirty="0" smtClean="0"/>
              <a:t>Hormonal resistance </a:t>
            </a:r>
            <a:r>
              <a:rPr lang="en-US" dirty="0" smtClean="0"/>
              <a:t>was defined by the absence of normalization of serum </a:t>
            </a:r>
            <a:r>
              <a:rPr lang="en-US" dirty="0" err="1" smtClean="0"/>
              <a:t>prolactin</a:t>
            </a:r>
            <a:r>
              <a:rPr lang="en-US" dirty="0" smtClean="0"/>
              <a:t> levels despite a   </a:t>
            </a:r>
            <a:r>
              <a:rPr lang="en-US" b="1" dirty="0" err="1" smtClean="0"/>
              <a:t>cabergoline</a:t>
            </a:r>
            <a:r>
              <a:rPr lang="en-US" b="1" dirty="0" smtClean="0"/>
              <a:t>  dose &gt;2.0 mg/week        </a:t>
            </a:r>
            <a:r>
              <a:rPr lang="en-US" dirty="0" smtClean="0"/>
              <a:t>or a        </a:t>
            </a:r>
            <a:r>
              <a:rPr lang="en-US" b="1" dirty="0" err="1" smtClean="0"/>
              <a:t>bromocriptine</a:t>
            </a:r>
            <a:r>
              <a:rPr lang="en-US" b="1" dirty="0" smtClean="0"/>
              <a:t> dose &gt;15 mg/day</a:t>
            </a:r>
            <a:r>
              <a:rPr lang="en-US" dirty="0" smtClean="0"/>
              <a:t>.</a:t>
            </a:r>
          </a:p>
          <a:p>
            <a:endParaRPr lang="en-US" dirty="0" smtClean="0"/>
          </a:p>
          <a:p>
            <a:pPr>
              <a:buNone/>
            </a:pPr>
            <a:endParaRPr lang="en-US" dirty="0" smtClean="0"/>
          </a:p>
          <a:p>
            <a:endParaRPr lang="en-US" dirty="0" smtClean="0"/>
          </a:p>
          <a:p>
            <a:endParaRPr lang="en-US" dirty="0" smtClean="0"/>
          </a:p>
          <a:p>
            <a:r>
              <a:rPr lang="en-US" dirty="0" smtClean="0"/>
              <a:t>By comparison, </a:t>
            </a:r>
            <a:r>
              <a:rPr lang="en-US" b="1" dirty="0" smtClean="0"/>
              <a:t>hormone resistance </a:t>
            </a:r>
            <a:r>
              <a:rPr lang="en-US" dirty="0" smtClean="0"/>
              <a:t>rates previously reported </a:t>
            </a:r>
          </a:p>
          <a:p>
            <a:r>
              <a:rPr lang="en-US" dirty="0" smtClean="0"/>
              <a:t>in invasive </a:t>
            </a:r>
            <a:r>
              <a:rPr lang="en-US" dirty="0" err="1" smtClean="0"/>
              <a:t>macroprolactinomas</a:t>
            </a:r>
            <a:r>
              <a:rPr lang="en-US" dirty="0" smtClean="0"/>
              <a:t> were </a:t>
            </a:r>
            <a:r>
              <a:rPr lang="en-US" b="1" dirty="0" smtClean="0"/>
              <a:t>33% with BRC </a:t>
            </a:r>
            <a:r>
              <a:rPr lang="en-US" dirty="0" smtClean="0"/>
              <a:t>(78) and </a:t>
            </a:r>
            <a:r>
              <a:rPr lang="en-US" b="1" dirty="0" smtClean="0"/>
              <a:t>24% with CAB.</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to </a:t>
            </a:r>
            <a:r>
              <a:rPr lang="en-US" dirty="0" err="1" smtClean="0"/>
              <a:t>cabergoline</a:t>
            </a:r>
            <a:endParaRPr lang="en-US" dirty="0"/>
          </a:p>
        </p:txBody>
      </p:sp>
      <p:sp>
        <p:nvSpPr>
          <p:cNvPr id="3" name="Content Placeholder 2"/>
          <p:cNvSpPr>
            <a:spLocks noGrp="1"/>
          </p:cNvSpPr>
          <p:nvPr>
            <p:ph idx="1"/>
          </p:nvPr>
        </p:nvSpPr>
        <p:spPr/>
        <p:txBody>
          <a:bodyPr>
            <a:normAutofit/>
          </a:bodyPr>
          <a:lstStyle/>
          <a:p>
            <a:r>
              <a:rPr lang="en-US" dirty="0" smtClean="0"/>
              <a:t>Ono et al. found that 11/60 (18.3%) previously untreated patients required a greater than usual dose, i.e., greater than 2 mg/week, of </a:t>
            </a:r>
            <a:r>
              <a:rPr lang="en-US" dirty="0" err="1" smtClean="0"/>
              <a:t>cabergoline</a:t>
            </a:r>
            <a:r>
              <a:rPr lang="en-US" dirty="0" smtClean="0"/>
              <a:t> to normalize PRL levels  [374]. Of these, four required 3 mg/week, two required 6 mg/week, four required 9 mg per week and one required </a:t>
            </a:r>
            <a:r>
              <a:rPr lang="en-US" sz="3000" b="1" dirty="0" smtClean="0"/>
              <a:t>11 mg/week </a:t>
            </a:r>
            <a:r>
              <a:rPr lang="en-US" dirty="0" smtClean="0"/>
              <a:t>to </a:t>
            </a:r>
            <a:r>
              <a:rPr lang="en-US" sz="3000" b="1" dirty="0" smtClean="0"/>
              <a:t>normalize PRL levels</a:t>
            </a:r>
            <a:r>
              <a:rPr lang="en-US" dirty="0" smtClean="0"/>
              <a:t>. Of their total 150 patients, normalization of PRL could eventually be achieved in all but one, but doses had to be raised to higher than standard levels in ~15% [374].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The absolute indications for surgical intervention</a:t>
            </a:r>
            <a:r>
              <a:rPr lang="en-US" dirty="0"/>
              <a:t/>
            </a:r>
            <a:br>
              <a:rPr lang="en-US" dirty="0"/>
            </a:br>
            <a:endParaRPr lang="en-US" dirty="0"/>
          </a:p>
        </p:txBody>
      </p:sp>
      <p:sp>
        <p:nvSpPr>
          <p:cNvPr id="3" name="Content Placeholder 2"/>
          <p:cNvSpPr>
            <a:spLocks noGrp="1"/>
          </p:cNvSpPr>
          <p:nvPr>
            <p:ph idx="1"/>
          </p:nvPr>
        </p:nvSpPr>
        <p:spPr>
          <a:xfrm>
            <a:off x="457200" y="1556792"/>
            <a:ext cx="8229600" cy="4767808"/>
          </a:xfrm>
        </p:spPr>
        <p:txBody>
          <a:bodyPr>
            <a:normAutofit lnSpcReduction="10000"/>
          </a:bodyPr>
          <a:lstStyle/>
          <a:p>
            <a:r>
              <a:rPr lang="en-US" sz="2800" dirty="0" smtClean="0"/>
              <a:t>Patients </a:t>
            </a:r>
            <a:r>
              <a:rPr lang="en-US" sz="2800" dirty="0"/>
              <a:t>with giant </a:t>
            </a:r>
            <a:r>
              <a:rPr lang="en-US" sz="2800" dirty="0" err="1"/>
              <a:t>prolactinomas</a:t>
            </a:r>
            <a:r>
              <a:rPr lang="en-US" sz="2800" dirty="0"/>
              <a:t> are </a:t>
            </a:r>
            <a:r>
              <a:rPr lang="en-US" sz="2800" dirty="0" smtClean="0"/>
              <a:t>the same </a:t>
            </a:r>
            <a:r>
              <a:rPr lang="en-US" sz="2800" dirty="0"/>
              <a:t>for all </a:t>
            </a:r>
            <a:r>
              <a:rPr lang="en-US" sz="2800" dirty="0" err="1"/>
              <a:t>prolactinomas</a:t>
            </a:r>
            <a:r>
              <a:rPr lang="en-US" sz="2800" dirty="0"/>
              <a:t>, and </a:t>
            </a:r>
            <a:r>
              <a:rPr lang="en-US" sz="2800" dirty="0" smtClean="0"/>
              <a:t>include :</a:t>
            </a:r>
          </a:p>
          <a:p>
            <a:endParaRPr lang="en-US" sz="2800" dirty="0" smtClean="0"/>
          </a:p>
          <a:p>
            <a:r>
              <a:rPr lang="en-US" sz="2800" dirty="0" smtClean="0"/>
              <a:t>1- continued tumor </a:t>
            </a:r>
            <a:r>
              <a:rPr lang="en-US" sz="2800" dirty="0"/>
              <a:t>growth on medical </a:t>
            </a:r>
            <a:r>
              <a:rPr lang="en-US" sz="2800" dirty="0" smtClean="0"/>
              <a:t>therapy</a:t>
            </a:r>
          </a:p>
          <a:p>
            <a:r>
              <a:rPr lang="en-US" sz="2800" dirty="0" smtClean="0"/>
              <a:t>2- </a:t>
            </a:r>
            <a:r>
              <a:rPr lang="en-US" sz="2800" dirty="0"/>
              <a:t>acute </a:t>
            </a:r>
            <a:r>
              <a:rPr lang="en-US" sz="2800" dirty="0" smtClean="0"/>
              <a:t>neurologic defects </a:t>
            </a:r>
            <a:r>
              <a:rPr lang="en-US" sz="2800" dirty="0"/>
              <a:t>that do not respond rapidly to medical therapy</a:t>
            </a:r>
          </a:p>
          <a:p>
            <a:r>
              <a:rPr lang="en-US" sz="2800" dirty="0" smtClean="0"/>
              <a:t>3-unstable </a:t>
            </a:r>
            <a:r>
              <a:rPr lang="en-US" sz="2800" dirty="0"/>
              <a:t>pituitary </a:t>
            </a:r>
            <a:r>
              <a:rPr lang="en-US" sz="2800" dirty="0" smtClean="0"/>
              <a:t>apoplexy</a:t>
            </a:r>
          </a:p>
          <a:p>
            <a:r>
              <a:rPr lang="en-US" sz="2800" dirty="0" smtClean="0"/>
              <a:t> </a:t>
            </a:r>
            <a:r>
              <a:rPr lang="en-US" sz="2800" dirty="0"/>
              <a:t>Surgical cure is </a:t>
            </a:r>
            <a:r>
              <a:rPr lang="en-US" sz="2800" dirty="0" smtClean="0"/>
              <a:t>not a </a:t>
            </a:r>
            <a:r>
              <a:rPr lang="en-US" sz="2800" dirty="0"/>
              <a:t>realistic attainable goal for giant </a:t>
            </a:r>
            <a:r>
              <a:rPr lang="en-US" sz="2800" dirty="0" err="1"/>
              <a:t>prolactinomas</a:t>
            </a:r>
            <a:r>
              <a:rPr lang="en-US" sz="2800" dirty="0"/>
              <a:t>, </a:t>
            </a:r>
            <a:r>
              <a:rPr lang="en-US" sz="2800" dirty="0" smtClean="0"/>
              <a:t>but tumor </a:t>
            </a:r>
            <a:r>
              <a:rPr lang="en-US" sz="2800" dirty="0" err="1"/>
              <a:t>debulking</a:t>
            </a:r>
            <a:r>
              <a:rPr lang="en-US" sz="2800" dirty="0"/>
              <a:t> may be necessary in the </a:t>
            </a:r>
            <a:r>
              <a:rPr lang="en-US" sz="2800" dirty="0" smtClean="0"/>
              <a:t>aforementioned  specific </a:t>
            </a:r>
            <a:r>
              <a:rPr lang="en-US" sz="2800" dirty="0"/>
              <a:t>situations.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500" b="1" dirty="0" smtClean="0"/>
              <a:t>Radiotherapy</a:t>
            </a:r>
            <a:r>
              <a:rPr lang="en-US" dirty="0" smtClean="0"/>
              <a:t> may be used </a:t>
            </a:r>
            <a:r>
              <a:rPr lang="en-US" b="1" dirty="0" smtClean="0"/>
              <a:t>post-operatively</a:t>
            </a:r>
            <a:r>
              <a:rPr lang="en-US" dirty="0" smtClean="0"/>
              <a:t> in aggressive and proliferative giant </a:t>
            </a:r>
            <a:r>
              <a:rPr lang="en-US" dirty="0" err="1" smtClean="0"/>
              <a:t>tumours</a:t>
            </a:r>
            <a:r>
              <a:rPr lang="en-US" dirty="0" smtClean="0"/>
              <a:t>, </a:t>
            </a:r>
            <a:r>
              <a:rPr lang="en-US" b="1" dirty="0" smtClean="0"/>
              <a:t>which are not controlled  by DA treatment</a:t>
            </a:r>
            <a:r>
              <a:rPr lang="en-US" dirty="0" smtClean="0"/>
              <a:t> ,although there is no prospective study demonstrating its usefulness in this setting.</a:t>
            </a:r>
          </a:p>
          <a:p>
            <a:r>
              <a:rPr lang="en-US" dirty="0" smtClean="0"/>
              <a:t> As already mentioned, most of these irradiated patients </a:t>
            </a:r>
            <a:r>
              <a:rPr lang="en-US" b="1" dirty="0" smtClean="0"/>
              <a:t>will not normalize their PRL levels </a:t>
            </a:r>
            <a:r>
              <a:rPr lang="en-US" dirty="0" smtClean="0"/>
              <a:t>and </a:t>
            </a:r>
            <a:r>
              <a:rPr lang="en-US" b="1" dirty="0" smtClean="0"/>
              <a:t>medical therapy needs to be continued</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err="1" smtClean="0"/>
              <a:t>Temozolomide</a:t>
            </a:r>
            <a:r>
              <a:rPr lang="en-US" sz="3200" b="1" dirty="0" smtClean="0"/>
              <a:t> (TMZ) </a:t>
            </a:r>
            <a:r>
              <a:rPr lang="en-US" dirty="0" smtClean="0"/>
              <a:t>is an oral </a:t>
            </a:r>
            <a:r>
              <a:rPr lang="en-US" dirty="0" err="1" smtClean="0"/>
              <a:t>alkylating</a:t>
            </a:r>
            <a:r>
              <a:rPr lang="en-US" dirty="0" smtClean="0"/>
              <a:t> agent inhibiting </a:t>
            </a:r>
            <a:r>
              <a:rPr lang="en-US" dirty="0" err="1" smtClean="0"/>
              <a:t>tumour</a:t>
            </a:r>
            <a:r>
              <a:rPr lang="en-US" dirty="0" smtClean="0"/>
              <a:t> cell growth, which has shown some efficacy in pituitary carcinomas  and  aggressive pituitary </a:t>
            </a:r>
            <a:r>
              <a:rPr lang="en-US" dirty="0" err="1" smtClean="0"/>
              <a:t>Tumours</a:t>
            </a:r>
            <a:r>
              <a:rPr lang="en-US" dirty="0" smtClean="0"/>
              <a:t> .</a:t>
            </a:r>
          </a:p>
          <a:p>
            <a:endParaRPr lang="en-US" dirty="0" smtClean="0"/>
          </a:p>
          <a:p>
            <a:r>
              <a:rPr lang="en-US" b="1" dirty="0" smtClean="0"/>
              <a:t>TMZ</a:t>
            </a:r>
            <a:r>
              <a:rPr lang="en-US" dirty="0" smtClean="0"/>
              <a:t> may be a salvage therapeutic </a:t>
            </a:r>
            <a:r>
              <a:rPr lang="en-US" b="1" dirty="0" smtClean="0"/>
              <a:t>option for  </a:t>
            </a:r>
            <a:r>
              <a:rPr lang="en-US" dirty="0" smtClean="0"/>
              <a:t>patients with clinically aggressive </a:t>
            </a:r>
            <a:r>
              <a:rPr lang="en-US" b="1" dirty="0" smtClean="0"/>
              <a:t>giant </a:t>
            </a:r>
            <a:r>
              <a:rPr lang="en-US" b="1" dirty="0" err="1" smtClean="0"/>
              <a:t>prolactinomas</a:t>
            </a:r>
            <a:r>
              <a:rPr lang="en-US" b="1" dirty="0" smtClean="0"/>
              <a:t> that remain uncontrolled despite multiple conventional treatment modalities. </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a recent review of available literature, Whitelaw and colleagues reported a good response to TMZ in 15 of 20 aggressive or metastatic </a:t>
            </a:r>
            <a:r>
              <a:rPr lang="en-US" dirty="0" err="1" smtClean="0"/>
              <a:t>prolactinomas</a:t>
            </a:r>
            <a:r>
              <a:rPr lang="en-US" dirty="0" smtClean="0"/>
              <a:t> and a strong association between negative </a:t>
            </a:r>
            <a:r>
              <a:rPr lang="en-US" dirty="0" err="1" smtClean="0"/>
              <a:t>immunostaining</a:t>
            </a:r>
            <a:r>
              <a:rPr lang="en-US" dirty="0" smtClean="0"/>
              <a:t> for </a:t>
            </a:r>
            <a:r>
              <a:rPr lang="en-US" dirty="0" err="1" smtClean="0"/>
              <a:t>methylguanine</a:t>
            </a:r>
            <a:r>
              <a:rPr lang="en-US" dirty="0" smtClean="0"/>
              <a:t> </a:t>
            </a:r>
            <a:r>
              <a:rPr lang="en-US" dirty="0" err="1" smtClean="0"/>
              <a:t>methyltransferase</a:t>
            </a:r>
            <a:r>
              <a:rPr lang="en-US" dirty="0" smtClean="0"/>
              <a:t>  (MGMT) and response to therapy (94). However, such relationship between clinical response and MGMT staining has not been confirmed in all studies (92, 93),  and because of the very low number of patients with MGMT-positive </a:t>
            </a:r>
            <a:r>
              <a:rPr lang="en-US" dirty="0" err="1" smtClean="0"/>
              <a:t>prolactinoma</a:t>
            </a:r>
            <a:r>
              <a:rPr lang="en-US" dirty="0" smtClean="0"/>
              <a:t> reported to date (nZ2),  candidates for TMZ treatment trial can hardly be selected on this basis.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85728"/>
            <a:ext cx="7886700" cy="5816355"/>
          </a:xfrm>
        </p:spPr>
        <p:txBody>
          <a:bodyPr>
            <a:normAutofit/>
          </a:bodyPr>
          <a:lstStyle/>
          <a:p>
            <a:r>
              <a:rPr lang="en-US" dirty="0" smtClean="0"/>
              <a:t>14 years old woman</a:t>
            </a:r>
          </a:p>
          <a:p>
            <a:r>
              <a:rPr lang="en-US" dirty="0" smtClean="0">
                <a:solidFill>
                  <a:srgbClr val="FF0000"/>
                </a:solidFill>
              </a:rPr>
              <a:t>Presented with:</a:t>
            </a:r>
            <a:endParaRPr lang="fa-IR" dirty="0" smtClean="0">
              <a:solidFill>
                <a:srgbClr val="FF0000"/>
              </a:solidFill>
            </a:endParaRPr>
          </a:p>
          <a:p>
            <a:r>
              <a:rPr lang="en-US" dirty="0" smtClean="0">
                <a:solidFill>
                  <a:srgbClr val="FF0000"/>
                </a:solidFill>
              </a:rPr>
              <a:t>Blurred vision ,headache</a:t>
            </a:r>
            <a:r>
              <a:rPr lang="en-US" dirty="0" smtClean="0"/>
              <a:t> ,</a:t>
            </a:r>
            <a:r>
              <a:rPr lang="en-US" dirty="0" smtClean="0">
                <a:solidFill>
                  <a:srgbClr val="FF0000"/>
                </a:solidFill>
              </a:rPr>
              <a:t>amenorrhea </a:t>
            </a:r>
            <a:endParaRPr lang="en-US" dirty="0" smtClean="0">
              <a:solidFill>
                <a:srgbClr val="00B050"/>
              </a:solidFill>
            </a:endParaRPr>
          </a:p>
          <a:p>
            <a:r>
              <a:rPr lang="en-US" dirty="0" smtClean="0"/>
              <a:t>MRI Image: </a:t>
            </a:r>
            <a:r>
              <a:rPr lang="en-US" dirty="0" smtClean="0">
                <a:solidFill>
                  <a:srgbClr val="FF0000"/>
                </a:solidFill>
              </a:rPr>
              <a:t>large </a:t>
            </a:r>
            <a:r>
              <a:rPr lang="en-US" dirty="0" err="1" smtClean="0">
                <a:solidFill>
                  <a:srgbClr val="FF0000"/>
                </a:solidFill>
              </a:rPr>
              <a:t>intrasellar</a:t>
            </a:r>
            <a:r>
              <a:rPr lang="en-US" dirty="0" smtClean="0">
                <a:solidFill>
                  <a:srgbClr val="FF0000"/>
                </a:solidFill>
              </a:rPr>
              <a:t> mass </a:t>
            </a:r>
            <a:r>
              <a:rPr lang="en-US" dirty="0" smtClean="0"/>
              <a:t>about 55x50 mm with </a:t>
            </a:r>
            <a:r>
              <a:rPr lang="en-US" dirty="0" err="1" smtClean="0"/>
              <a:t>suprasellar</a:t>
            </a:r>
            <a:r>
              <a:rPr lang="en-US" dirty="0"/>
              <a:t> </a:t>
            </a:r>
            <a:r>
              <a:rPr lang="en-US" dirty="0" err="1" smtClean="0"/>
              <a:t>extention</a:t>
            </a:r>
            <a:r>
              <a:rPr lang="en-US" dirty="0" smtClean="0"/>
              <a:t> probable invasion to cavernous sinuses &amp; </a:t>
            </a:r>
            <a:r>
              <a:rPr lang="en-US" dirty="0" err="1" smtClean="0"/>
              <a:t>sellar</a:t>
            </a:r>
            <a:r>
              <a:rPr lang="en-US" dirty="0" smtClean="0"/>
              <a:t> erosion with </a:t>
            </a:r>
            <a:r>
              <a:rPr lang="en-US" dirty="0" err="1" smtClean="0"/>
              <a:t>cyctic</a:t>
            </a:r>
            <a:r>
              <a:rPr lang="en-US" dirty="0" smtClean="0"/>
              <a:t> component ….</a:t>
            </a:r>
          </a:p>
          <a:p>
            <a:pPr marL="0" indent="0">
              <a:buNone/>
            </a:pPr>
            <a:r>
              <a:rPr lang="en-US" dirty="0" smtClean="0">
                <a:solidFill>
                  <a:srgbClr val="FF0000"/>
                </a:solidFill>
              </a:rPr>
              <a:t>severe </a:t>
            </a:r>
            <a:r>
              <a:rPr lang="en-US" dirty="0" err="1" smtClean="0">
                <a:solidFill>
                  <a:srgbClr val="FF0000"/>
                </a:solidFill>
              </a:rPr>
              <a:t>hyperprolactinemia</a:t>
            </a:r>
            <a:r>
              <a:rPr lang="en-US" dirty="0" smtClean="0">
                <a:solidFill>
                  <a:srgbClr val="FF0000"/>
                </a:solidFill>
              </a:rPr>
              <a:t> : </a:t>
            </a:r>
            <a:r>
              <a:rPr lang="en-US" dirty="0" smtClean="0"/>
              <a:t>( 17700 ng/ml) </a:t>
            </a:r>
            <a:endParaRPr lang="fa-IR" dirty="0" smtClean="0"/>
          </a:p>
          <a:p>
            <a:pPr marL="0" indent="0">
              <a:buNone/>
            </a:pPr>
            <a:endParaRPr lang="fa-IR" dirty="0">
              <a:solidFill>
                <a:srgbClr val="FF0000"/>
              </a:solidFill>
            </a:endParaRPr>
          </a:p>
          <a:p>
            <a:pPr marL="0" indent="0">
              <a:buNone/>
            </a:pPr>
            <a:endParaRPr lang="fa-IR" dirty="0" smtClean="0">
              <a:solidFill>
                <a:srgbClr val="FF0000"/>
              </a:solidFill>
            </a:endParaRPr>
          </a:p>
          <a:p>
            <a:pPr marL="0" indent="0">
              <a:buNone/>
            </a:pPr>
            <a:endParaRPr lang="fa-IR" dirty="0">
              <a:solidFill>
                <a:srgbClr val="FF0000"/>
              </a:solidFill>
            </a:endParaRPr>
          </a:p>
          <a:p>
            <a:pPr marL="0" indent="0">
              <a:buNone/>
            </a:pPr>
            <a:endParaRPr lang="fa-IR" dirty="0" smtClean="0">
              <a:solidFill>
                <a:srgbClr val="FF0000"/>
              </a:solidFill>
            </a:endParaRPr>
          </a:p>
          <a:p>
            <a:pPr marL="0" indent="0">
              <a:buNone/>
            </a:pPr>
            <a:endParaRPr lang="fa-IR" dirty="0">
              <a:solidFill>
                <a:srgbClr val="FF0000"/>
              </a:solidFill>
            </a:endParaRPr>
          </a:p>
          <a:p>
            <a:pPr marL="0" indent="0">
              <a:buNone/>
            </a:pPr>
            <a:endParaRPr lang="fa-IR" dirty="0" smtClean="0">
              <a:solidFill>
                <a:srgbClr val="FF0000"/>
              </a:solidFill>
            </a:endParaRPr>
          </a:p>
          <a:p>
            <a:pPr marL="0" indent="0">
              <a:buNone/>
            </a:pPr>
            <a:endParaRPr lang="en-US" dirty="0" smtClean="0">
              <a:solidFill>
                <a:srgbClr val="FF0000"/>
              </a:solidFill>
            </a:endParaRPr>
          </a:p>
          <a:p>
            <a:pPr marL="0" indent="0">
              <a:buNone/>
            </a:pPr>
            <a:endParaRPr lang="en-US" dirty="0"/>
          </a:p>
        </p:txBody>
      </p:sp>
    </p:spTree>
    <p:extLst>
      <p:ext uri="{BB962C8B-B14F-4D97-AF65-F5344CB8AC3E}">
        <p14:creationId xmlns="" xmlns:p14="http://schemas.microsoft.com/office/powerpoint/2010/main" val="365917935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fontAlgn="t"/>
            <a:endParaRPr lang="en-US" dirty="0" smtClean="0"/>
          </a:p>
          <a:p>
            <a:r>
              <a:rPr lang="en-US" b="1" dirty="0" smtClean="0"/>
              <a:t>Prolactin      </a:t>
            </a:r>
            <a:r>
              <a:rPr lang="fa-IR" b="1" dirty="0" smtClean="0"/>
              <a:t> </a:t>
            </a:r>
            <a:r>
              <a:rPr lang="en-US" b="1" dirty="0" smtClean="0"/>
              <a:t> </a:t>
            </a:r>
            <a:r>
              <a:rPr lang="fa-IR" b="1" dirty="0" smtClean="0"/>
              <a:t>   </a:t>
            </a:r>
            <a:r>
              <a:rPr lang="en-US" b="1" dirty="0" smtClean="0"/>
              <a:t>17700( ng/ml )</a:t>
            </a:r>
          </a:p>
          <a:p>
            <a:endParaRPr lang="en-US" dirty="0" smtClean="0"/>
          </a:p>
          <a:p>
            <a:r>
              <a:rPr lang="en-US" dirty="0" smtClean="0"/>
              <a:t>T4                        9.5       ( </a:t>
            </a:r>
            <a:r>
              <a:rPr lang="en-US" dirty="0" err="1" smtClean="0"/>
              <a:t>mic</a:t>
            </a:r>
            <a:r>
              <a:rPr lang="en-US" dirty="0" smtClean="0"/>
              <a:t>/ml )</a:t>
            </a:r>
          </a:p>
          <a:p>
            <a:r>
              <a:rPr lang="en-US" dirty="0" smtClean="0"/>
              <a:t> T3 RU                 27.6%     </a:t>
            </a:r>
            <a:endParaRPr lang="en-US" dirty="0"/>
          </a:p>
          <a:p>
            <a:pPr fontAlgn="t"/>
            <a:r>
              <a:rPr lang="en-US" dirty="0" smtClean="0"/>
              <a:t>TSH                     2.5</a:t>
            </a:r>
          </a:p>
          <a:p>
            <a:pPr fontAlgn="t"/>
            <a:endParaRPr lang="en-US" dirty="0"/>
          </a:p>
          <a:p>
            <a:pPr fontAlgn="t"/>
            <a:r>
              <a:rPr lang="en-US" dirty="0" smtClean="0"/>
              <a:t>FSH                     6.0    ( IU / L )</a:t>
            </a:r>
            <a:endParaRPr lang="en-US" dirty="0"/>
          </a:p>
          <a:p>
            <a:pPr fontAlgn="t"/>
            <a:r>
              <a:rPr lang="en-US" dirty="0" smtClean="0"/>
              <a:t>LH                        0.7</a:t>
            </a:r>
          </a:p>
          <a:p>
            <a:pPr fontAlgn="t"/>
            <a:endParaRPr lang="en-US" dirty="0" smtClean="0"/>
          </a:p>
          <a:p>
            <a:pPr fontAlgn="t"/>
            <a:r>
              <a:rPr lang="en-US" dirty="0" err="1" smtClean="0"/>
              <a:t>Corisol</a:t>
            </a:r>
            <a:r>
              <a:rPr lang="en-US" dirty="0" smtClean="0"/>
              <a:t> 8A.M     15.7</a:t>
            </a:r>
          </a:p>
          <a:p>
            <a:pPr fontAlgn="t"/>
            <a:r>
              <a:rPr lang="en-US" dirty="0" smtClean="0"/>
              <a:t>ACTH                      -</a:t>
            </a:r>
          </a:p>
          <a:p>
            <a:pPr fontAlgn="t"/>
            <a:r>
              <a:rPr lang="en-US" dirty="0" smtClean="0"/>
              <a:t>IGF-1                  160 ng/ml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challenges in managing giant </a:t>
            </a:r>
            <a:r>
              <a:rPr lang="en-US" dirty="0" err="1" smtClean="0"/>
              <a:t>prolactinomas</a:t>
            </a:r>
            <a:endParaRPr lang="en-US" dirty="0" smtClean="0"/>
          </a:p>
          <a:p>
            <a:r>
              <a:rPr lang="en-US" dirty="0" smtClean="0"/>
              <a:t>European Journal of Endocrinology (2014) 170, R213–R227.</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FFFF00"/>
            </a:solidFill>
          </a:ln>
        </p:spPr>
        <p:txBody>
          <a:bodyPr/>
          <a:lstStyle/>
          <a:p>
            <a:endParaRPr lang="en-US" dirty="0">
              <a:solidFill>
                <a:srgbClr val="FFFF00"/>
              </a:solidFill>
            </a:endParaRPr>
          </a:p>
        </p:txBody>
      </p:sp>
      <p:sp>
        <p:nvSpPr>
          <p:cNvPr id="3" name="Content Placeholder 2"/>
          <p:cNvSpPr>
            <a:spLocks noGrp="1"/>
          </p:cNvSpPr>
          <p:nvPr>
            <p:ph idx="1"/>
          </p:nvPr>
        </p:nvSpPr>
        <p:spPr>
          <a:xfrm>
            <a:off x="457200" y="214290"/>
            <a:ext cx="8686800" cy="6643710"/>
          </a:xfrm>
        </p:spPr>
        <p:txBody>
          <a:bodyPr>
            <a:normAutofit fontScale="85000" lnSpcReduction="10000"/>
          </a:bodyPr>
          <a:lstStyle/>
          <a:p>
            <a:r>
              <a:rPr lang="en-US" sz="3100" dirty="0"/>
              <a:t>Giant </a:t>
            </a:r>
            <a:r>
              <a:rPr lang="en-US" sz="3100" dirty="0" err="1"/>
              <a:t>prolactinomas</a:t>
            </a:r>
            <a:r>
              <a:rPr lang="en-US" sz="3100" dirty="0"/>
              <a:t> are traditionally defined as prolactin-secreting  adenomas  greater than 4 cm in diameter and/or those with more than 2 cm of </a:t>
            </a:r>
            <a:r>
              <a:rPr lang="en-US" sz="3100" dirty="0" err="1"/>
              <a:t>suprasellar</a:t>
            </a:r>
            <a:r>
              <a:rPr lang="en-US" sz="3100" dirty="0"/>
              <a:t> </a:t>
            </a:r>
            <a:r>
              <a:rPr lang="en-US" sz="3100" dirty="0" smtClean="0"/>
              <a:t>extension  </a:t>
            </a:r>
            <a:r>
              <a:rPr lang="en-US" sz="3100" dirty="0"/>
              <a:t>and no concomitant GH or ACTH secretion. </a:t>
            </a:r>
          </a:p>
          <a:p>
            <a:pPr>
              <a:buNone/>
            </a:pPr>
            <a:endParaRPr lang="en-US" sz="3100" dirty="0"/>
          </a:p>
          <a:p>
            <a:r>
              <a:rPr lang="en-US" sz="3100" dirty="0"/>
              <a:t>They are usually associated with very high serum PRL concentrations, in the range of </a:t>
            </a:r>
            <a:r>
              <a:rPr lang="en-US" sz="3100" dirty="0" smtClean="0"/>
              <a:t>20,000-100,000 </a:t>
            </a:r>
            <a:r>
              <a:rPr lang="en-US" sz="3100" dirty="0" err="1"/>
              <a:t>ng</a:t>
            </a:r>
            <a:r>
              <a:rPr lang="en-US" sz="3100" dirty="0"/>
              <a:t>/ml</a:t>
            </a:r>
            <a:r>
              <a:rPr lang="en-US" sz="3100" dirty="0" smtClean="0"/>
              <a:t>.</a:t>
            </a:r>
          </a:p>
          <a:p>
            <a:endParaRPr lang="en-US" sz="3100" dirty="0"/>
          </a:p>
          <a:p>
            <a:r>
              <a:rPr lang="en-US" sz="3100" dirty="0" smtClean="0"/>
              <a:t>Giant </a:t>
            </a:r>
            <a:r>
              <a:rPr lang="en-US" sz="3100" dirty="0" err="1"/>
              <a:t>prolactinomas</a:t>
            </a:r>
            <a:r>
              <a:rPr lang="en-US" sz="3100" dirty="0"/>
              <a:t> are rare </a:t>
            </a:r>
            <a:r>
              <a:rPr lang="en-US" sz="3100" dirty="0" err="1"/>
              <a:t>tumours</a:t>
            </a:r>
            <a:r>
              <a:rPr lang="en-US" sz="3100" dirty="0"/>
              <a:t>, representing only 2–3% of all </a:t>
            </a:r>
            <a:r>
              <a:rPr lang="en-US" sz="3100" dirty="0" err="1"/>
              <a:t>prolactin</a:t>
            </a:r>
            <a:r>
              <a:rPr lang="en-US" sz="3100" dirty="0"/>
              <a:t> (PRL)-secreting </a:t>
            </a:r>
            <a:r>
              <a:rPr lang="en-US" sz="3100" dirty="0" err="1"/>
              <a:t>tumours</a:t>
            </a:r>
            <a:r>
              <a:rPr lang="en-US" sz="3100" dirty="0"/>
              <a:t>.</a:t>
            </a:r>
          </a:p>
          <a:p>
            <a:r>
              <a:rPr lang="en-US" sz="3100" dirty="0"/>
              <a:t>Giant </a:t>
            </a:r>
            <a:r>
              <a:rPr lang="en-US" sz="3100" dirty="0" err="1"/>
              <a:t>prolactinomas</a:t>
            </a:r>
            <a:r>
              <a:rPr lang="en-US" sz="3100" dirty="0"/>
              <a:t> are much more frequent in young to middle-aged men than in women, with a male to female ratio of about 9:1.</a:t>
            </a:r>
          </a:p>
          <a:p>
            <a:endParaRPr lang="en-US" sz="3100" dirty="0"/>
          </a:p>
          <a:p>
            <a:r>
              <a:rPr lang="en-US" sz="3100" dirty="0"/>
              <a:t> </a:t>
            </a:r>
            <a:endParaRPr lang="en-US" dirty="0" smtClean="0"/>
          </a:p>
          <a:p>
            <a:endParaRPr lang="en-US" dirty="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2"/>
          <p:cNvPicPr>
            <a:picLocks noChangeAspect="1" noChangeArrowheads="1"/>
          </p:cNvPicPr>
          <p:nvPr/>
        </p:nvPicPr>
        <p:blipFill>
          <a:blip r:embed="rId2"/>
          <a:srcRect/>
          <a:stretch>
            <a:fillRect/>
          </a:stretch>
        </p:blipFill>
        <p:spPr bwMode="auto">
          <a:xfrm>
            <a:off x="-1285916" y="0"/>
            <a:ext cx="11930146" cy="7215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endParaRPr lang="en-US" dirty="0" smtClean="0"/>
          </a:p>
          <a:p>
            <a:r>
              <a:rPr lang="en-US" dirty="0" smtClean="0"/>
              <a:t>In the </a:t>
            </a:r>
            <a:r>
              <a:rPr lang="en-US" sz="3000" b="1" dirty="0" err="1" smtClean="0"/>
              <a:t>peri</a:t>
            </a:r>
            <a:r>
              <a:rPr lang="en-US" sz="3000" b="1" dirty="0" smtClean="0"/>
              <a:t>-pubertal period</a:t>
            </a:r>
            <a:r>
              <a:rPr lang="en-US" dirty="0" smtClean="0"/>
              <a:t>, the most common</a:t>
            </a:r>
          </a:p>
          <a:p>
            <a:r>
              <a:rPr lang="en-US" dirty="0" smtClean="0"/>
              <a:t>symptoms are again </a:t>
            </a:r>
            <a:r>
              <a:rPr lang="en-US" b="1" dirty="0" smtClean="0"/>
              <a:t>mass effects</a:t>
            </a:r>
            <a:r>
              <a:rPr lang="en-US" dirty="0" smtClean="0"/>
              <a:t> together with endocrine</a:t>
            </a:r>
          </a:p>
          <a:p>
            <a:r>
              <a:rPr lang="en-US" dirty="0" smtClean="0"/>
              <a:t>symptoms such as delayed puberty, </a:t>
            </a:r>
            <a:r>
              <a:rPr lang="en-US" b="1" dirty="0" smtClean="0"/>
              <a:t>primary </a:t>
            </a:r>
            <a:r>
              <a:rPr lang="en-US" b="1" dirty="0" err="1" smtClean="0"/>
              <a:t>amenorrhoea</a:t>
            </a:r>
            <a:r>
              <a:rPr lang="en-US" b="1" dirty="0" smtClean="0"/>
              <a:t> </a:t>
            </a:r>
            <a:r>
              <a:rPr lang="en-US" dirty="0" smtClean="0"/>
              <a:t>or menstrual irregularities in girls, or </a:t>
            </a:r>
            <a:r>
              <a:rPr lang="en-US" dirty="0" err="1" smtClean="0"/>
              <a:t>gynaecomastia</a:t>
            </a:r>
            <a:r>
              <a:rPr lang="en-US" dirty="0" smtClean="0"/>
              <a:t> in</a:t>
            </a:r>
          </a:p>
          <a:p>
            <a:r>
              <a:rPr lang="en-US" dirty="0" smtClean="0"/>
              <a:t>boys.</a:t>
            </a:r>
          </a:p>
          <a:p>
            <a:r>
              <a:rPr lang="en-US" dirty="0" smtClean="0"/>
              <a:t> Impairment of other pituitary hormone secretions is</a:t>
            </a:r>
          </a:p>
          <a:p>
            <a:r>
              <a:rPr lang="en-US" dirty="0" smtClean="0"/>
              <a:t>also common in patients with large adenomas and</a:t>
            </a:r>
          </a:p>
          <a:p>
            <a:r>
              <a:rPr lang="en-US" dirty="0" err="1" smtClean="0"/>
              <a:t>extrasellar</a:t>
            </a:r>
            <a:r>
              <a:rPr lang="en-US" dirty="0" smtClean="0"/>
              <a:t> extension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5" name="Content Placeholder 4"/>
          <p:cNvSpPr>
            <a:spLocks noGrp="1"/>
          </p:cNvSpPr>
          <p:nvPr>
            <p:ph idx="1"/>
          </p:nvPr>
        </p:nvSpPr>
        <p:spPr/>
        <p:txBody>
          <a:bodyPr>
            <a:noAutofit/>
          </a:bodyPr>
          <a:lstStyle/>
          <a:p>
            <a:r>
              <a:rPr lang="en-US" sz="2400" b="1" dirty="0" smtClean="0"/>
              <a:t>Endocrine </a:t>
            </a:r>
            <a:r>
              <a:rPr lang="en-US" sz="2400" b="1" dirty="0"/>
              <a:t>symptoms </a:t>
            </a:r>
            <a:r>
              <a:rPr lang="en-US" sz="2400" b="1" dirty="0" smtClean="0"/>
              <a:t>are often </a:t>
            </a:r>
            <a:r>
              <a:rPr lang="en-US" sz="2400" b="1" dirty="0"/>
              <a:t>present but overlooked for a long period of time, and diagnosis is eventually made when neurologic </a:t>
            </a:r>
            <a:r>
              <a:rPr lang="en-US" sz="2400" b="1" dirty="0" smtClean="0"/>
              <a:t>complications arise </a:t>
            </a:r>
            <a:r>
              <a:rPr lang="en-US" sz="2400" b="1" dirty="0"/>
              <a:t>from massive extension into the surrounding </a:t>
            </a:r>
            <a:r>
              <a:rPr lang="en-US" sz="2400" b="1" dirty="0" smtClean="0"/>
              <a:t>structures.</a:t>
            </a:r>
          </a:p>
          <a:p>
            <a:endParaRPr lang="en-US" sz="2400" b="1" dirty="0" smtClean="0"/>
          </a:p>
          <a:p>
            <a:endParaRPr lang="en-US" sz="2400" b="1" dirty="0"/>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b="1" dirty="0" smtClean="0"/>
              <a:t>first goal of treatment </a:t>
            </a:r>
            <a:r>
              <a:rPr lang="en-US" dirty="0" smtClean="0"/>
              <a:t>is usually to obtain a rapid relief of neurologic symptoms.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980</TotalTime>
  <Words>754</Words>
  <Application>Microsoft Office PowerPoint</Application>
  <PresentationFormat>On-screen Show (4:3)</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به نام خدا</vt:lpstr>
      <vt:lpstr>Slide 2</vt:lpstr>
      <vt:lpstr>Slide 3</vt:lpstr>
      <vt:lpstr> </vt:lpstr>
      <vt:lpstr>Slide 5</vt:lpstr>
      <vt:lpstr>Slide 6</vt:lpstr>
      <vt:lpstr>Slide 7</vt:lpstr>
      <vt:lpstr>  </vt:lpstr>
      <vt:lpstr>Slide 9</vt:lpstr>
      <vt:lpstr>   </vt:lpstr>
      <vt:lpstr>  </vt:lpstr>
      <vt:lpstr>Resistance to cabergoline</vt:lpstr>
      <vt:lpstr>The absolute indications for surgical intervention </vt:lpstr>
      <vt:lpstr>Slide 14</vt:lpstr>
      <vt:lpstr>Slide 15</vt:lpstr>
      <vt:lpstr>Slide 16</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MRT</dc:creator>
  <cp:lastModifiedBy>Balouchi</cp:lastModifiedBy>
  <cp:revision>67</cp:revision>
  <dcterms:created xsi:type="dcterms:W3CDTF">2015-10-24T15:05:11Z</dcterms:created>
  <dcterms:modified xsi:type="dcterms:W3CDTF">2015-10-28T05:19:10Z</dcterms:modified>
</cp:coreProperties>
</file>