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304" r:id="rId4"/>
    <p:sldId id="259" r:id="rId5"/>
    <p:sldId id="260" r:id="rId6"/>
    <p:sldId id="261" r:id="rId7"/>
    <p:sldId id="262" r:id="rId8"/>
    <p:sldId id="305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2EB1-94F5-4306-BB9E-039AEF3A13A6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36F5A-F9FE-40E3-BF9F-A2CA67BB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6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A894F7-0069-4298-BF37-893686C4799F}" type="slidenum">
              <a:rPr lang="en-GB" smtClean="0"/>
              <a:pPr eaLnBrk="1" hangingPunct="1"/>
              <a:t>48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OVARIAN </a:t>
            </a:r>
            <a:r>
              <a:rPr lang="en-US" dirty="0" smtClean="0"/>
              <a:t>INSUFFICIENCY</a:t>
            </a:r>
            <a:br>
              <a:rPr lang="en-US" dirty="0" smtClean="0"/>
            </a:br>
            <a:r>
              <a:rPr lang="en-US" sz="2700" dirty="0" smtClean="0"/>
              <a:t>(HYPERGONADOTROPIC AMENORRHEA)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AMIRAHMAD NEJAT  JAN2019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PATHOPHISIOLOGY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25065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43200" y="39624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10200" y="396240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PATHOPHISIOLOGY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ovarian insufficiency occurs through two major mechanisms: </a:t>
            </a:r>
            <a:endParaRPr lang="en-US" dirty="0" smtClean="0"/>
          </a:p>
          <a:p>
            <a:r>
              <a:rPr lang="en-US" b="1" i="1" dirty="0" smtClean="0"/>
              <a:t>Follicle depletion</a:t>
            </a:r>
          </a:p>
          <a:p>
            <a:pPr lvl="1"/>
            <a:r>
              <a:rPr lang="en-US" dirty="0"/>
              <a:t>no primordial follicles </a:t>
            </a:r>
            <a:r>
              <a:rPr lang="en-US" dirty="0" smtClean="0"/>
              <a:t>in the ovary</a:t>
            </a:r>
          </a:p>
          <a:p>
            <a:pPr lvl="1"/>
            <a:r>
              <a:rPr lang="en-US" dirty="0" smtClean="0"/>
              <a:t>due to:</a:t>
            </a:r>
          </a:p>
          <a:p>
            <a:pPr lvl="2"/>
            <a:r>
              <a:rPr lang="en-US" dirty="0" smtClean="0"/>
              <a:t>Inadequate initial </a:t>
            </a:r>
            <a:r>
              <a:rPr lang="en-US" dirty="0"/>
              <a:t>pool of primordial </a:t>
            </a:r>
            <a:r>
              <a:rPr lang="en-US" dirty="0" smtClean="0"/>
              <a:t>follicles in </a:t>
            </a:r>
            <a:r>
              <a:rPr lang="en-US" dirty="0"/>
              <a:t>utero, </a:t>
            </a:r>
            <a:endParaRPr lang="en-US" dirty="0" smtClean="0"/>
          </a:p>
          <a:p>
            <a:pPr lvl="2"/>
            <a:r>
              <a:rPr lang="en-US" dirty="0" smtClean="0"/>
              <a:t>Accelerate expenditure of </a:t>
            </a:r>
            <a:r>
              <a:rPr lang="en-US" dirty="0"/>
              <a:t>follicles, </a:t>
            </a:r>
            <a:r>
              <a:rPr lang="en-US" dirty="0" smtClean="0"/>
              <a:t>or</a:t>
            </a:r>
          </a:p>
          <a:p>
            <a:pPr lvl="2"/>
            <a:r>
              <a:rPr lang="en-US" dirty="0" smtClean="0"/>
              <a:t>Autoimmune </a:t>
            </a:r>
            <a:r>
              <a:rPr lang="en-US" dirty="0"/>
              <a:t>or toxic </a:t>
            </a:r>
            <a:r>
              <a:rPr lang="en-US" dirty="0" smtClean="0"/>
              <a:t>destruction of follicles</a:t>
            </a:r>
          </a:p>
          <a:p>
            <a:r>
              <a:rPr lang="en-US" b="1" i="1" dirty="0" smtClean="0"/>
              <a:t>Follicle dysfunction </a:t>
            </a:r>
          </a:p>
          <a:p>
            <a:pPr lvl="1"/>
            <a:r>
              <a:rPr lang="en-US" dirty="0" smtClean="0"/>
              <a:t>follicles in </a:t>
            </a:r>
            <a:r>
              <a:rPr lang="en-US" dirty="0"/>
              <a:t>the ovary, </a:t>
            </a:r>
            <a:r>
              <a:rPr lang="en-US" dirty="0" smtClean="0"/>
              <a:t>pathologic </a:t>
            </a:r>
            <a:r>
              <a:rPr lang="en-US" dirty="0"/>
              <a:t>process </a:t>
            </a:r>
            <a:r>
              <a:rPr lang="en-US" dirty="0" smtClean="0"/>
              <a:t>prevents their normal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10" y="1600200"/>
            <a:ext cx="39719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3015734"/>
            <a:ext cx="143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dirty="0"/>
              <a:t>% of cases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51193" y="3200400"/>
            <a:ext cx="32511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26077" y="2451370"/>
            <a:ext cx="650232" cy="68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19547" y="3743484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in 25%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31738" y="3929062"/>
            <a:ext cx="362076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2590800"/>
            <a:ext cx="1447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3276600"/>
            <a:ext cx="1066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4472" y="6290148"/>
            <a:ext cx="2895600" cy="365125"/>
          </a:xfrm>
        </p:spPr>
        <p:txBody>
          <a:bodyPr/>
          <a:lstStyle/>
          <a:p>
            <a:endParaRPr lang="en-US" i="1" dirty="0" smtClean="0"/>
          </a:p>
          <a:p>
            <a:r>
              <a:rPr lang="en-US" i="1" dirty="0" err="1" smtClean="0"/>
              <a:t>Fertil</a:t>
            </a:r>
            <a:r>
              <a:rPr lang="en-US" i="1" dirty="0" smtClean="0"/>
              <a:t> </a:t>
            </a:r>
            <a:r>
              <a:rPr lang="en-US" i="1" dirty="0"/>
              <a:t>Steril53:804, </a:t>
            </a:r>
            <a:r>
              <a:rPr lang="en-US" i="1" dirty="0" smtClean="0"/>
              <a:t>1990</a:t>
            </a:r>
          </a:p>
          <a:p>
            <a:r>
              <a:rPr lang="en-US" b="1" i="1" dirty="0"/>
              <a:t>Hum Reprod1999;14(10):2455–9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44" y="1984375"/>
            <a:ext cx="623411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Fertil Steril53:804, 1990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73311" y="3352800"/>
            <a:ext cx="6024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Positive family </a:t>
            </a:r>
            <a:r>
              <a:rPr lang="en-US" dirty="0">
                <a:solidFill>
                  <a:prstClr val="black"/>
                </a:solidFill>
              </a:rPr>
              <a:t>history, 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Affected 1degree </a:t>
            </a:r>
            <a:r>
              <a:rPr lang="en-US" dirty="0" err="1" smtClean="0">
                <a:solidFill>
                  <a:prstClr val="black"/>
                </a:solidFill>
              </a:rPr>
              <a:t>relative,in</a:t>
            </a:r>
            <a:r>
              <a:rPr lang="en-US" dirty="0" smtClean="0">
                <a:solidFill>
                  <a:prstClr val="black"/>
                </a:solidFill>
              </a:rPr>
              <a:t> 10 </a:t>
            </a:r>
            <a:r>
              <a:rPr lang="en-US" dirty="0">
                <a:solidFill>
                  <a:prstClr val="black"/>
                </a:solidFill>
              </a:rPr>
              <a:t>to 15% of </a:t>
            </a:r>
            <a:r>
              <a:rPr lang="en-US" dirty="0" smtClean="0">
                <a:solidFill>
                  <a:prstClr val="black"/>
                </a:solidFill>
              </a:rPr>
              <a:t>cases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Sometimes </a:t>
            </a:r>
            <a:r>
              <a:rPr lang="en-US" dirty="0"/>
              <a:t>first becomes </a:t>
            </a:r>
            <a:r>
              <a:rPr lang="en-US" dirty="0" smtClean="0"/>
              <a:t>apparent after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Stopping (</a:t>
            </a:r>
            <a:r>
              <a:rPr lang="en-US" dirty="0"/>
              <a:t>OCs</a:t>
            </a:r>
            <a:r>
              <a:rPr lang="en-US" dirty="0" smtClean="0"/>
              <a:t>)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Following pregnancy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r>
              <a:rPr lang="en-US" i="1" dirty="0" err="1"/>
              <a:t>Fertil</a:t>
            </a:r>
            <a:r>
              <a:rPr lang="en-US" i="1" dirty="0"/>
              <a:t> Steril53:804, </a:t>
            </a:r>
            <a:r>
              <a:rPr lang="en-US" i="1" dirty="0" smtClean="0"/>
              <a:t>1990</a:t>
            </a:r>
          </a:p>
          <a:p>
            <a:r>
              <a:rPr lang="en-US" b="1" i="1" dirty="0"/>
              <a:t>Hum Reprod1999;14(10):2455–9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40" y="1676400"/>
            <a:ext cx="68199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2009;360:606-14.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Ultrasonograpy</a:t>
            </a:r>
            <a:r>
              <a:rPr lang="en-US" dirty="0" smtClean="0"/>
              <a:t> :</a:t>
            </a:r>
            <a:endParaRPr lang="en-US" dirty="0"/>
          </a:p>
          <a:p>
            <a:pPr lvl="1"/>
            <a:r>
              <a:rPr lang="en-US" dirty="0" smtClean="0"/>
              <a:t>Streak gonads or small ovaries (no follicles)</a:t>
            </a:r>
          </a:p>
          <a:p>
            <a:pPr lvl="2"/>
            <a:r>
              <a:rPr lang="en-US" dirty="0" smtClean="0"/>
              <a:t>(most common) </a:t>
            </a:r>
            <a:r>
              <a:rPr lang="en-US" dirty="0"/>
              <a:t>64%</a:t>
            </a:r>
          </a:p>
          <a:p>
            <a:pPr lvl="1"/>
            <a:r>
              <a:rPr lang="en-US" dirty="0" smtClean="0"/>
              <a:t>Normal  Ovaries</a:t>
            </a:r>
          </a:p>
          <a:p>
            <a:pPr lvl="2"/>
            <a:r>
              <a:rPr lang="en-US" dirty="0" smtClean="0"/>
              <a:t> (less frequent) </a:t>
            </a:r>
            <a:r>
              <a:rPr lang="en-US" dirty="0"/>
              <a:t>(36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Enlarged, </a:t>
            </a:r>
            <a:r>
              <a:rPr lang="en-US" dirty="0" err="1"/>
              <a:t>multifollicular</a:t>
            </a:r>
            <a:r>
              <a:rPr lang="en-US" dirty="0"/>
              <a:t> ovaries, </a:t>
            </a:r>
            <a:endParaRPr lang="en-US" dirty="0" smtClean="0"/>
          </a:p>
          <a:p>
            <a:pPr lvl="2"/>
            <a:r>
              <a:rPr lang="en-US" dirty="0" smtClean="0"/>
              <a:t>Isolated </a:t>
            </a:r>
            <a:r>
              <a:rPr lang="en-US" dirty="0"/>
              <a:t>17,20-lyase deficiency</a:t>
            </a:r>
          </a:p>
          <a:p>
            <a:pPr lvl="2"/>
            <a:r>
              <a:rPr lang="en-US" dirty="0" smtClean="0"/>
              <a:t>Autoimmune </a:t>
            </a:r>
            <a:r>
              <a:rPr lang="en-US" dirty="0" err="1"/>
              <a:t>oophoritis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86200" cy="365125"/>
          </a:xfrm>
        </p:spPr>
        <p:txBody>
          <a:bodyPr/>
          <a:lstStyle/>
          <a:p>
            <a:r>
              <a:rPr lang="en-US" i="1" dirty="0"/>
              <a:t>Hum </a:t>
            </a:r>
            <a:r>
              <a:rPr lang="en-US" i="1" dirty="0" err="1"/>
              <a:t>Reprod</a:t>
            </a:r>
            <a:r>
              <a:rPr lang="en-US" dirty="0"/>
              <a:t>. 2004;19(11</a:t>
            </a:r>
            <a:r>
              <a:rPr lang="en-US" dirty="0" smtClean="0"/>
              <a:t>):2555–2560.</a:t>
            </a:r>
          </a:p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2009;360:606-14</a:t>
            </a:r>
          </a:p>
        </p:txBody>
      </p:sp>
    </p:spTree>
    <p:extLst>
      <p:ext uri="{BB962C8B-B14F-4D97-AF65-F5344CB8AC3E}">
        <p14:creationId xmlns:p14="http://schemas.microsoft.com/office/powerpoint/2010/main" val="21984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Streak gonads or small ovaries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Enlarged, </a:t>
            </a:r>
            <a:r>
              <a:rPr lang="en-US" dirty="0" err="1"/>
              <a:t>multifollicular</a:t>
            </a:r>
            <a:r>
              <a:rPr lang="en-US" dirty="0"/>
              <a:t> ovaries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73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3053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3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</a:p>
          <a:p>
            <a:r>
              <a:rPr lang="en-US" b="1" dirty="0" smtClean="0"/>
              <a:t>PATHOPHYSIOLOGY</a:t>
            </a:r>
          </a:p>
          <a:p>
            <a:r>
              <a:rPr lang="en-US" b="1" dirty="0" smtClean="0"/>
              <a:t>CLINICAL FEATURES</a:t>
            </a:r>
          </a:p>
          <a:p>
            <a:r>
              <a:rPr lang="en-US" b="1" dirty="0" smtClean="0"/>
              <a:t>CLASSIFICATION</a:t>
            </a:r>
          </a:p>
          <a:p>
            <a:r>
              <a:rPr lang="en-US" b="1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CAUSES OF PREMATURE OVARIAN “FAILURE”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 </a:t>
            </a:r>
            <a:r>
              <a:rPr lang="en-US" dirty="0"/>
              <a:t>Chromosomal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Mutations associated with a 46,XY karyotype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Autosomal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Environmental insults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Immune disturbances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Idiopathic causes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24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80137"/>
            <a:ext cx="2895600" cy="365125"/>
          </a:xfrm>
        </p:spPr>
        <p:txBody>
          <a:bodyPr/>
          <a:lstStyle/>
          <a:p>
            <a:r>
              <a:rPr lang="en-US" i="1" dirty="0"/>
              <a:t>(</a:t>
            </a:r>
            <a:r>
              <a:rPr lang="en-US" i="1" dirty="0" err="1"/>
              <a:t>Obstet</a:t>
            </a:r>
            <a:r>
              <a:rPr lang="en-US" i="1" dirty="0"/>
              <a:t> </a:t>
            </a:r>
            <a:r>
              <a:rPr lang="en-US" i="1" dirty="0" err="1"/>
              <a:t>Gynecol</a:t>
            </a:r>
            <a:r>
              <a:rPr lang="en-US" i="1" dirty="0"/>
              <a:t> 2009;113:1355–63)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657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76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</a:t>
            </a:r>
            <a:r>
              <a:rPr lang="en-US" dirty="0" smtClean="0"/>
              <a:t>2009;360:606-14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r>
              <a:rPr lang="en-US" b="1" dirty="0" smtClean="0"/>
              <a:t>FOLLICLE DEPLETION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FOLLICLE DEPLETION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smtClean="0">
                <a:solidFill>
                  <a:srgbClr val="00B050"/>
                </a:solidFill>
              </a:rPr>
              <a:t>X </a:t>
            </a:r>
            <a:r>
              <a:rPr lang="en-US" b="1" dirty="0">
                <a:solidFill>
                  <a:srgbClr val="00B050"/>
                </a:solidFill>
              </a:rPr>
              <a:t>chromosome </a:t>
            </a:r>
            <a:r>
              <a:rPr lang="en-US" b="1" dirty="0" smtClean="0">
                <a:solidFill>
                  <a:srgbClr val="00B050"/>
                </a:solidFill>
              </a:rPr>
              <a:t>disorders (</a:t>
            </a:r>
            <a:r>
              <a:rPr lang="en-US" b="1" i="1" dirty="0" smtClean="0">
                <a:solidFill>
                  <a:srgbClr val="00B0F0"/>
                </a:solidFill>
              </a:rPr>
              <a:t>TURNER</a:t>
            </a:r>
            <a:r>
              <a:rPr lang="en-US" b="1" i="1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Abnormalities in the X chromosome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12–14% of women with POI</a:t>
            </a:r>
          </a:p>
          <a:p>
            <a:pPr lvl="1"/>
            <a:r>
              <a:rPr lang="en-US" dirty="0"/>
              <a:t>More frequent (50%) in those with: </a:t>
            </a:r>
          </a:p>
          <a:p>
            <a:pPr lvl="2"/>
            <a:r>
              <a:rPr lang="en-US" dirty="0"/>
              <a:t>Family history of POI </a:t>
            </a:r>
          </a:p>
          <a:p>
            <a:pPr lvl="2"/>
            <a:r>
              <a:rPr lang="en-US" dirty="0"/>
              <a:t>Presenting with primary amenorrhea</a:t>
            </a:r>
          </a:p>
          <a:p>
            <a:r>
              <a:rPr lang="en-US" dirty="0" smtClean="0"/>
              <a:t>Turner</a:t>
            </a:r>
          </a:p>
          <a:p>
            <a:pPr lvl="1"/>
            <a:r>
              <a:rPr lang="en-US" dirty="0" smtClean="0"/>
              <a:t>Occurs in </a:t>
            </a:r>
            <a:r>
              <a:rPr lang="en-US" dirty="0"/>
              <a:t>1 in 2500 to </a:t>
            </a:r>
            <a:r>
              <a:rPr lang="en-US" dirty="0" smtClean="0"/>
              <a:t>3000 live-born girls</a:t>
            </a:r>
          </a:p>
          <a:p>
            <a:pPr lvl="1"/>
            <a:r>
              <a:rPr lang="en-US" dirty="0" smtClean="0"/>
              <a:t>Approximately </a:t>
            </a:r>
          </a:p>
          <a:p>
            <a:pPr lvl="2"/>
            <a:r>
              <a:rPr lang="en-US" dirty="0" smtClean="0"/>
              <a:t>50% </a:t>
            </a:r>
            <a:r>
              <a:rPr lang="en-US" dirty="0"/>
              <a:t>have </a:t>
            </a:r>
            <a:r>
              <a:rPr lang="en-US" dirty="0" err="1"/>
              <a:t>monosomy</a:t>
            </a:r>
            <a:r>
              <a:rPr lang="en-US" dirty="0"/>
              <a:t> X (45,X</a:t>
            </a:r>
            <a:r>
              <a:rPr lang="en-US" dirty="0" smtClean="0"/>
              <a:t>), </a:t>
            </a:r>
          </a:p>
          <a:p>
            <a:pPr lvl="2"/>
            <a:r>
              <a:rPr lang="en-US" dirty="0" smtClean="0"/>
              <a:t>5 </a:t>
            </a:r>
            <a:r>
              <a:rPr lang="en-US" dirty="0"/>
              <a:t>to 10 </a:t>
            </a:r>
            <a:r>
              <a:rPr lang="en-US" dirty="0" smtClean="0"/>
              <a:t>% have (</a:t>
            </a:r>
            <a:r>
              <a:rPr lang="en-US" dirty="0" err="1" smtClean="0"/>
              <a:t>isochromosome</a:t>
            </a:r>
            <a:r>
              <a:rPr lang="en-US" dirty="0"/>
              <a:t>) of </a:t>
            </a:r>
            <a:r>
              <a:rPr lang="en-US" dirty="0" smtClean="0"/>
              <a:t> </a:t>
            </a:r>
            <a:r>
              <a:rPr lang="en-US" dirty="0"/>
              <a:t>long arm </a:t>
            </a:r>
            <a:r>
              <a:rPr lang="en-US" dirty="0" smtClean="0"/>
              <a:t>of one </a:t>
            </a:r>
            <a:r>
              <a:rPr lang="en-US" dirty="0"/>
              <a:t>X </a:t>
            </a:r>
            <a:endParaRPr lang="en-US" dirty="0" smtClean="0"/>
          </a:p>
          <a:p>
            <a:pPr lvl="2"/>
            <a:r>
              <a:rPr lang="en-US" dirty="0" smtClean="0"/>
              <a:t>Most have </a:t>
            </a:r>
            <a:r>
              <a:rPr lang="en-US" dirty="0" err="1"/>
              <a:t>mosaicism</a:t>
            </a:r>
            <a:r>
              <a:rPr lang="en-US" dirty="0"/>
              <a:t> for 45,X,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2004;351:1227-38.</a:t>
            </a:r>
          </a:p>
        </p:txBody>
      </p:sp>
    </p:spTree>
    <p:extLst>
      <p:ext uri="{BB962C8B-B14F-4D97-AF65-F5344CB8AC3E}">
        <p14:creationId xmlns:p14="http://schemas.microsoft.com/office/powerpoint/2010/main" val="27291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FOLLICLE DEPLETION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>
                <a:solidFill>
                  <a:srgbClr val="00B050"/>
                </a:solidFill>
              </a:rPr>
              <a:t>X chromosome disorders (</a:t>
            </a:r>
            <a:r>
              <a:rPr lang="en-US" b="1" i="1" dirty="0">
                <a:solidFill>
                  <a:srgbClr val="00B0F0"/>
                </a:solidFill>
              </a:rPr>
              <a:t>TURNER</a:t>
            </a:r>
            <a:r>
              <a:rPr lang="en-US" b="1" i="1" dirty="0">
                <a:solidFill>
                  <a:srgbClr val="00B05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Gonads </a:t>
            </a:r>
          </a:p>
          <a:p>
            <a:pPr lvl="1"/>
            <a:r>
              <a:rPr lang="en-US" dirty="0" smtClean="0"/>
              <a:t>Develop normally until 3rd months of gestation</a:t>
            </a:r>
          </a:p>
          <a:p>
            <a:pPr lvl="1"/>
            <a:r>
              <a:rPr lang="en-US" dirty="0" smtClean="0"/>
              <a:t>Accelerated degeneration of oocytes and an increase in stromal fibrosis afterwards </a:t>
            </a:r>
            <a:r>
              <a:rPr lang="en-US" b="1" i="1" dirty="0" smtClean="0"/>
              <a:t>(streak gonad)</a:t>
            </a:r>
          </a:p>
          <a:p>
            <a:pPr lvl="1"/>
            <a:r>
              <a:rPr lang="en-US" dirty="0" smtClean="0"/>
              <a:t>Possibly due to </a:t>
            </a:r>
            <a:r>
              <a:rPr lang="en-US" dirty="0" err="1"/>
              <a:t>haploinsufficiency</a:t>
            </a:r>
            <a:r>
              <a:rPr lang="en-US" dirty="0"/>
              <a:t> of genes on </a:t>
            </a:r>
            <a:r>
              <a:rPr lang="en-US" dirty="0" smtClean="0"/>
              <a:t>X chromosome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1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FOLLICLE DEPLETION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>
                <a:solidFill>
                  <a:srgbClr val="00B050"/>
                </a:solidFill>
              </a:rPr>
              <a:t>X chromosome disorders (</a:t>
            </a:r>
            <a:r>
              <a:rPr lang="en-US" b="1" i="1" dirty="0">
                <a:solidFill>
                  <a:srgbClr val="00B0F0"/>
                </a:solidFill>
              </a:rPr>
              <a:t>TURNER</a:t>
            </a:r>
            <a:r>
              <a:rPr lang="en-US" b="1" i="1" dirty="0">
                <a:solidFill>
                  <a:srgbClr val="00B05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Overall incidence of spontaneous menarche and puberty is 12%:</a:t>
            </a:r>
          </a:p>
          <a:p>
            <a:pPr lvl="1"/>
            <a:r>
              <a:rPr lang="en-US" dirty="0" smtClean="0"/>
              <a:t>8%in 45X</a:t>
            </a:r>
          </a:p>
          <a:p>
            <a:pPr lvl="1"/>
            <a:r>
              <a:rPr lang="en-US" dirty="0" smtClean="0"/>
              <a:t>10% in </a:t>
            </a:r>
            <a:r>
              <a:rPr lang="en-US" dirty="0" err="1" smtClean="0"/>
              <a:t>isochromosome</a:t>
            </a:r>
            <a:r>
              <a:rPr lang="en-US" dirty="0" smtClean="0"/>
              <a:t> X</a:t>
            </a:r>
          </a:p>
          <a:p>
            <a:pPr lvl="1"/>
            <a:r>
              <a:rPr lang="en-US" dirty="0" smtClean="0"/>
              <a:t>47% in 45X/46XX</a:t>
            </a:r>
          </a:p>
          <a:p>
            <a:r>
              <a:rPr lang="en-US" dirty="0"/>
              <a:t>Spontaneous pregnancy </a:t>
            </a:r>
          </a:p>
          <a:p>
            <a:pPr lvl="1"/>
            <a:r>
              <a:rPr lang="en-US" dirty="0"/>
              <a:t>Occurs in Less than 5%(majority with </a:t>
            </a:r>
            <a:r>
              <a:rPr lang="en-US" dirty="0" err="1"/>
              <a:t>mosaicism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Outcome is very poor:</a:t>
            </a:r>
          </a:p>
          <a:p>
            <a:pPr lvl="2"/>
            <a:r>
              <a:rPr lang="en-US" dirty="0"/>
              <a:t>40% risk of </a:t>
            </a:r>
            <a:r>
              <a:rPr lang="en-US" dirty="0" err="1"/>
              <a:t>spontaneus</a:t>
            </a:r>
            <a:r>
              <a:rPr lang="en-US" dirty="0"/>
              <a:t> abortion or perinatal death</a:t>
            </a:r>
          </a:p>
          <a:p>
            <a:pPr lvl="2"/>
            <a:r>
              <a:rPr lang="en-US" dirty="0"/>
              <a:t>37% risk of chromosomal abnormality &amp;congenital </a:t>
            </a:r>
            <a:r>
              <a:rPr lang="en-US" dirty="0" err="1"/>
              <a:t>malformtion</a:t>
            </a:r>
            <a:r>
              <a:rPr lang="en-US" dirty="0"/>
              <a:t> In live born </a:t>
            </a:r>
          </a:p>
          <a:p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46767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553200"/>
            <a:ext cx="2543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dirty="0"/>
              <a:t>FOLLICLE DEPLETION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sz="3600" b="1" dirty="0" smtClean="0">
                <a:solidFill>
                  <a:srgbClr val="00B050"/>
                </a:solidFill>
              </a:rPr>
              <a:t>other X chromosome disorders/translocations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Include </a:t>
            </a:r>
          </a:p>
          <a:p>
            <a:pPr marL="857250" lvl="1" indent="-457200"/>
            <a:r>
              <a:rPr lang="en-US" dirty="0" smtClean="0"/>
              <a:t>X </a:t>
            </a:r>
            <a:r>
              <a:rPr lang="en-US" dirty="0"/>
              <a:t>chromosome deletions, </a:t>
            </a:r>
            <a:endParaRPr lang="en-US" dirty="0" smtClean="0"/>
          </a:p>
          <a:p>
            <a:pPr marL="857250" lvl="1" indent="-457200"/>
            <a:r>
              <a:rPr lang="en-US" dirty="0" smtClean="0"/>
              <a:t>inversions, </a:t>
            </a:r>
          </a:p>
          <a:p>
            <a:pPr marL="857250" lvl="1" indent="-457200"/>
            <a:r>
              <a:rPr lang="en-US" dirty="0" smtClean="0"/>
              <a:t>duplications </a:t>
            </a:r>
          </a:p>
          <a:p>
            <a:pPr marL="857250" lvl="1" indent="-457200"/>
            <a:r>
              <a:rPr lang="en-US" dirty="0" smtClean="0"/>
              <a:t>balanced </a:t>
            </a:r>
            <a:r>
              <a:rPr lang="en-US" dirty="0"/>
              <a:t>X chromosome-to-autosome translocations </a:t>
            </a:r>
            <a:endParaRPr lang="en-US" dirty="0" smtClean="0"/>
          </a:p>
          <a:p>
            <a:r>
              <a:rPr lang="en-US" dirty="0" smtClean="0"/>
              <a:t>karyotype </a:t>
            </a:r>
            <a:r>
              <a:rPr lang="en-US" dirty="0"/>
              <a:t>should be performed </a:t>
            </a:r>
            <a:r>
              <a:rPr lang="en-US" dirty="0" smtClean="0"/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/>
              <a:t>patients with POI,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/>
              <a:t>or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without </a:t>
            </a:r>
            <a:r>
              <a:rPr lang="en-US" dirty="0"/>
              <a:t>stigmata of Turner syndrome. </a:t>
            </a:r>
            <a:endParaRPr lang="en-US" dirty="0" smtClean="0"/>
          </a:p>
          <a:p>
            <a:pPr lvl="1"/>
            <a:r>
              <a:rPr lang="en-US" dirty="0" smtClean="0"/>
              <a:t>Neither </a:t>
            </a:r>
            <a:r>
              <a:rPr lang="en-US" dirty="0"/>
              <a:t>age of onset nor </a:t>
            </a:r>
            <a:r>
              <a:rPr lang="en-US" b="1" dirty="0">
                <a:solidFill>
                  <a:srgbClr val="FF0000"/>
                </a:solidFill>
              </a:rPr>
              <a:t>prior parity </a:t>
            </a:r>
            <a:r>
              <a:rPr lang="en-US" dirty="0"/>
              <a:t>rules out a chromosomal abnormality.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i="1" dirty="0"/>
              <a:t>Hum. Reprod. </a:t>
            </a:r>
            <a:r>
              <a:rPr lang="pt-BR" dirty="0"/>
              <a:t>27, 2201–2207 (2012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sz="4000" b="1" i="1" dirty="0">
                <a:solidFill>
                  <a:prstClr val="black"/>
                </a:solidFill>
              </a:rPr>
              <a:t/>
            </a:r>
            <a:br>
              <a:rPr lang="en-US" sz="4000" b="1" i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X chromosome disorders (</a:t>
            </a:r>
            <a:r>
              <a:rPr lang="fr-FR" sz="2800" b="1" dirty="0">
                <a:solidFill>
                  <a:srgbClr val="00B0F0"/>
                </a:solidFill>
              </a:rPr>
              <a:t>Fragile X </a:t>
            </a:r>
            <a:r>
              <a:rPr lang="fr-FR" sz="2800" b="1" dirty="0" err="1">
                <a:solidFill>
                  <a:srgbClr val="00B0F0"/>
                </a:solidFill>
              </a:rPr>
              <a:t>premutation</a:t>
            </a:r>
            <a:r>
              <a:rPr lang="en-US" sz="2800" b="1" i="1" dirty="0">
                <a:solidFill>
                  <a:srgbClr val="00B05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 Fragile X syndrome </a:t>
            </a:r>
            <a:endParaRPr lang="en-US" dirty="0" smtClean="0"/>
          </a:p>
          <a:p>
            <a:pPr lvl="1"/>
            <a:r>
              <a:rPr lang="en-US" dirty="0"/>
              <a:t>X-linked </a:t>
            </a:r>
            <a:r>
              <a:rPr lang="en-US" dirty="0" smtClean="0"/>
              <a:t>disorder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cause of inherited mental </a:t>
            </a:r>
            <a:r>
              <a:rPr lang="en-US" dirty="0" smtClean="0"/>
              <a:t>retardation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known genetic </a:t>
            </a:r>
            <a:r>
              <a:rPr lang="en-US" dirty="0" smtClean="0"/>
              <a:t>cause of autism</a:t>
            </a:r>
          </a:p>
          <a:p>
            <a:r>
              <a:rPr lang="en-US" dirty="0" smtClean="0"/>
              <a:t>prevalence </a:t>
            </a:r>
          </a:p>
          <a:p>
            <a:pPr lvl="1"/>
            <a:r>
              <a:rPr lang="en-US" dirty="0" smtClean="0"/>
              <a:t>between </a:t>
            </a:r>
            <a:r>
              <a:rPr lang="en-US" dirty="0"/>
              <a:t>1 in 4000 </a:t>
            </a:r>
            <a:r>
              <a:rPr lang="en-US" dirty="0" smtClean="0"/>
              <a:t>to 6000 </a:t>
            </a:r>
            <a:r>
              <a:rPr lang="en-US" dirty="0"/>
              <a:t>in </a:t>
            </a:r>
            <a:r>
              <a:rPr lang="en-US" dirty="0" smtClean="0"/>
              <a:t>males (one-half </a:t>
            </a:r>
            <a:r>
              <a:rPr lang="en-US" dirty="0"/>
              <a:t>in </a:t>
            </a:r>
            <a:r>
              <a:rPr lang="en-US" dirty="0" smtClean="0"/>
              <a:t>females) </a:t>
            </a:r>
          </a:p>
          <a:p>
            <a:pPr lvl="1"/>
            <a:r>
              <a:rPr lang="en-US" dirty="0" smtClean="0"/>
              <a:t>Carrier </a:t>
            </a:r>
            <a:r>
              <a:rPr lang="en-US" dirty="0"/>
              <a:t>rate is approximately 1 in 750 men and 1 in 250 women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 2006;107:1483–5.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sz="4000" b="1" i="1" dirty="0">
                <a:solidFill>
                  <a:prstClr val="black"/>
                </a:solidFill>
              </a:rPr>
              <a:t/>
            </a:r>
            <a:br>
              <a:rPr lang="en-US" sz="4000" b="1" i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X chromosome disorders (</a:t>
            </a:r>
            <a:r>
              <a:rPr lang="fr-FR" sz="2800" b="1" dirty="0">
                <a:solidFill>
                  <a:srgbClr val="00B0F0"/>
                </a:solidFill>
              </a:rPr>
              <a:t>Fragile X </a:t>
            </a:r>
            <a:r>
              <a:rPr lang="fr-FR" sz="2800" b="1" dirty="0" err="1">
                <a:solidFill>
                  <a:srgbClr val="00B0F0"/>
                </a:solidFill>
              </a:rPr>
              <a:t>premutation</a:t>
            </a:r>
            <a:r>
              <a:rPr lang="en-US" sz="2800" b="1" i="1" dirty="0">
                <a:solidFill>
                  <a:srgbClr val="00B05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3025"/>
            <a:ext cx="4379119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974068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increased levels of mRNA </a:t>
            </a:r>
            <a:r>
              <a:rPr lang="en-US" dirty="0" smtClean="0"/>
              <a:t>may cause  </a:t>
            </a:r>
            <a:r>
              <a:rPr lang="en-US" dirty="0"/>
              <a:t>toxic effect (?)</a:t>
            </a:r>
          </a:p>
        </p:txBody>
      </p:sp>
      <p:sp>
        <p:nvSpPr>
          <p:cNvPr id="15" name="Oval 14"/>
          <p:cNvSpPr/>
          <p:nvPr/>
        </p:nvSpPr>
        <p:spPr>
          <a:xfrm>
            <a:off x="3733800" y="3440545"/>
            <a:ext cx="1295400" cy="778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61159" y="6086764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60960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3974067"/>
            <a:ext cx="1981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7400" y="4363386"/>
            <a:ext cx="2362200" cy="132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sz="4000" b="1" i="1" dirty="0">
                <a:solidFill>
                  <a:prstClr val="black"/>
                </a:solidFill>
              </a:rPr>
              <a:t/>
            </a:r>
            <a:br>
              <a:rPr lang="en-US" sz="4000" b="1" i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X chromosome disorders (</a:t>
            </a:r>
            <a:r>
              <a:rPr lang="fr-FR" sz="2800" b="1" dirty="0">
                <a:solidFill>
                  <a:srgbClr val="00B0F0"/>
                </a:solidFill>
              </a:rPr>
              <a:t>Fragile X </a:t>
            </a:r>
            <a:r>
              <a:rPr lang="fr-FR" sz="2800" b="1" dirty="0" err="1">
                <a:solidFill>
                  <a:srgbClr val="00B0F0"/>
                </a:solidFill>
              </a:rPr>
              <a:t>premutation</a:t>
            </a:r>
            <a:r>
              <a:rPr lang="en-US" sz="2800" b="1" i="1" dirty="0">
                <a:solidFill>
                  <a:srgbClr val="00B05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(FMR1) gene </a:t>
            </a:r>
            <a:r>
              <a:rPr lang="en-US" b="1" i="1" dirty="0" err="1" smtClean="0">
                <a:solidFill>
                  <a:srgbClr val="FF0000"/>
                </a:solidFill>
              </a:rPr>
              <a:t>pre</a:t>
            </a:r>
            <a:r>
              <a:rPr lang="en-US" b="1" i="1" dirty="0" err="1" smtClean="0"/>
              <a:t>mutation</a:t>
            </a:r>
            <a:endParaRPr lang="en-US" b="1" i="1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frequently identified single-gene mutation associated with </a:t>
            </a:r>
            <a:r>
              <a:rPr lang="en-US" dirty="0" smtClean="0"/>
              <a:t>POI</a:t>
            </a:r>
          </a:p>
          <a:p>
            <a:pPr lvl="1"/>
            <a:r>
              <a:rPr lang="en-US" dirty="0" smtClean="0"/>
              <a:t>Constitutes </a:t>
            </a:r>
            <a:endParaRPr lang="en-US" dirty="0"/>
          </a:p>
          <a:p>
            <a:pPr lvl="2"/>
            <a:r>
              <a:rPr lang="en-US" b="1" i="1" dirty="0"/>
              <a:t>3% </a:t>
            </a:r>
            <a:r>
              <a:rPr lang="en-US" dirty="0"/>
              <a:t>of sporadic POI</a:t>
            </a:r>
          </a:p>
          <a:p>
            <a:pPr lvl="2"/>
            <a:r>
              <a:rPr lang="en-US" b="1" i="1" dirty="0" smtClean="0"/>
              <a:t>11</a:t>
            </a:r>
            <a:r>
              <a:rPr lang="en-US" b="1" i="1" dirty="0"/>
              <a:t>% </a:t>
            </a:r>
            <a:r>
              <a:rPr lang="en-US" dirty="0"/>
              <a:t>of familial POI </a:t>
            </a:r>
          </a:p>
          <a:p>
            <a:pPr lvl="1"/>
            <a:r>
              <a:rPr lang="en-US" dirty="0" smtClean="0"/>
              <a:t>POI </a:t>
            </a:r>
            <a:r>
              <a:rPr lang="en-US" dirty="0"/>
              <a:t>in </a:t>
            </a:r>
            <a:r>
              <a:rPr lang="en-US" b="1" i="1" dirty="0"/>
              <a:t>21% </a:t>
            </a:r>
            <a:r>
              <a:rPr lang="en-US" dirty="0"/>
              <a:t>of carriers(95% CI: 15–27</a:t>
            </a:r>
            <a:r>
              <a:rPr lang="en-US" dirty="0" smtClean="0"/>
              <a:t>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err="1"/>
              <a:t>Eur</a:t>
            </a:r>
            <a:r>
              <a:rPr lang="en-US" b="1" i="1" dirty="0"/>
              <a:t> J Hum Genet 2000;8:247–52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FOLLICLE DEPLETION</a:t>
            </a:r>
            <a:r>
              <a:rPr lang="en-US" sz="3600" b="1" i="1" dirty="0">
                <a:solidFill>
                  <a:prstClr val="black"/>
                </a:solidFill>
              </a:rPr>
              <a:t/>
            </a:r>
            <a:br>
              <a:rPr lang="en-US" sz="3600" b="1" i="1" dirty="0">
                <a:solidFill>
                  <a:prstClr val="black"/>
                </a:solidFill>
              </a:rPr>
            </a:br>
            <a:r>
              <a:rPr lang="en-US" sz="2500" b="1" dirty="0">
                <a:solidFill>
                  <a:srgbClr val="00B050"/>
                </a:solidFill>
              </a:rPr>
              <a:t>X chromosome disorders (</a:t>
            </a:r>
            <a:r>
              <a:rPr lang="fr-FR" sz="2500" b="1" dirty="0">
                <a:solidFill>
                  <a:srgbClr val="00B0F0"/>
                </a:solidFill>
              </a:rPr>
              <a:t>Fragile X </a:t>
            </a:r>
            <a:r>
              <a:rPr lang="fr-FR" sz="2500" b="1" dirty="0" err="1">
                <a:solidFill>
                  <a:srgbClr val="00B0F0"/>
                </a:solidFill>
              </a:rPr>
              <a:t>premutation</a:t>
            </a:r>
            <a:r>
              <a:rPr lang="en-US" sz="2500" b="1" i="1" dirty="0">
                <a:solidFill>
                  <a:srgbClr val="00B05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Risk </a:t>
            </a:r>
            <a:r>
              <a:rPr lang="en-US" sz="2800" dirty="0"/>
              <a:t>for </a:t>
            </a:r>
            <a:r>
              <a:rPr lang="en-US" sz="2800" i="1" dirty="0"/>
              <a:t>FMR1</a:t>
            </a:r>
            <a:r>
              <a:rPr lang="en-US" sz="2800" dirty="0"/>
              <a:t> expansion when </a:t>
            </a:r>
            <a:r>
              <a:rPr lang="en-US" sz="2800" dirty="0" smtClean="0"/>
              <a:t>passed to </a:t>
            </a:r>
            <a:r>
              <a:rPr lang="en-US" sz="2800" dirty="0"/>
              <a:t>child depends on </a:t>
            </a:r>
            <a:endParaRPr lang="en-US" sz="2800" dirty="0" smtClean="0"/>
          </a:p>
          <a:p>
            <a:pPr lvl="1"/>
            <a:r>
              <a:rPr lang="en-US" dirty="0" smtClean="0"/>
              <a:t>Repeat size</a:t>
            </a:r>
          </a:p>
          <a:p>
            <a:pPr lvl="1"/>
            <a:r>
              <a:rPr lang="en-US" dirty="0" smtClean="0"/>
              <a:t>Sex </a:t>
            </a:r>
            <a:r>
              <a:rPr lang="en-US" dirty="0"/>
              <a:t>of the </a:t>
            </a:r>
            <a:r>
              <a:rPr lang="en-US" dirty="0" smtClean="0"/>
              <a:t>parent (mother)</a:t>
            </a:r>
          </a:p>
          <a:p>
            <a:pPr lvl="1"/>
            <a:r>
              <a:rPr lang="en-US" dirty="0" smtClean="0"/>
              <a:t>Frequency </a:t>
            </a:r>
            <a:r>
              <a:rPr lang="en-US" dirty="0"/>
              <a:t>of </a:t>
            </a:r>
            <a:r>
              <a:rPr lang="en-US" dirty="0" smtClean="0"/>
              <a:t>(</a:t>
            </a:r>
            <a:r>
              <a:rPr lang="en-US" dirty="0"/>
              <a:t>AGG) </a:t>
            </a:r>
            <a:r>
              <a:rPr lang="en-US" dirty="0" err="1" smtClean="0"/>
              <a:t>trinucleotide</a:t>
            </a:r>
            <a:r>
              <a:rPr lang="en-US" dirty="0" smtClean="0"/>
              <a:t> interspersion</a:t>
            </a:r>
          </a:p>
          <a:p>
            <a:r>
              <a:rPr lang="en-US" sz="2800" dirty="0" smtClean="0"/>
              <a:t>ACOG recommends </a:t>
            </a:r>
            <a:r>
              <a:rPr lang="en-US" sz="2800" dirty="0"/>
              <a:t>that </a:t>
            </a:r>
            <a:r>
              <a:rPr lang="en-US" sz="2800" b="1" i="1" dirty="0" smtClean="0">
                <a:solidFill>
                  <a:srgbClr val="FF0000"/>
                </a:solidFill>
              </a:rPr>
              <a:t>all women </a:t>
            </a:r>
            <a:r>
              <a:rPr lang="en-US" sz="2800" b="1" i="1" dirty="0">
                <a:solidFill>
                  <a:srgbClr val="FF0000"/>
                </a:solidFill>
              </a:rPr>
              <a:t>with </a:t>
            </a:r>
            <a:r>
              <a:rPr lang="en-US" sz="2800" b="1" i="1" dirty="0" smtClean="0">
                <a:solidFill>
                  <a:srgbClr val="FF0000"/>
                </a:solidFill>
              </a:rPr>
              <a:t>POI </a:t>
            </a:r>
            <a:r>
              <a:rPr lang="en-US" sz="2800" dirty="0" smtClean="0"/>
              <a:t>without </a:t>
            </a:r>
            <a:r>
              <a:rPr lang="en-US" sz="2800" dirty="0"/>
              <a:t>known </a:t>
            </a:r>
            <a:r>
              <a:rPr lang="en-US" sz="2800" dirty="0" smtClean="0"/>
              <a:t>cause should </a:t>
            </a:r>
            <a:r>
              <a:rPr lang="en-US" sz="2800" dirty="0"/>
              <a:t>be screened for FMR1 </a:t>
            </a:r>
            <a:r>
              <a:rPr lang="en-US" sz="2800" dirty="0" err="1"/>
              <a:t>premutations</a:t>
            </a:r>
            <a:endParaRPr lang="en-US" sz="2800" b="1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Fertil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2007;87:456–65</a:t>
            </a:r>
          </a:p>
        </p:txBody>
      </p:sp>
    </p:spTree>
    <p:extLst>
      <p:ext uri="{BB962C8B-B14F-4D97-AF65-F5344CB8AC3E}">
        <p14:creationId xmlns:p14="http://schemas.microsoft.com/office/powerpoint/2010/main" val="42898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err="1">
                <a:solidFill>
                  <a:srgbClr val="00B050"/>
                </a:solidFill>
              </a:rPr>
              <a:t>Galactosemia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46" y="1438274"/>
            <a:ext cx="52482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105400" y="5272391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err="1" smtClean="0">
                <a:solidFill>
                  <a:srgbClr val="00B050"/>
                </a:solidFill>
              </a:rPr>
              <a:t>Galactosemia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Autosomal recessive</a:t>
            </a:r>
            <a:endParaRPr lang="en-US" dirty="0"/>
          </a:p>
          <a:p>
            <a:r>
              <a:rPr lang="en-US" dirty="0" smtClean="0"/>
              <a:t>Affects </a:t>
            </a:r>
            <a:r>
              <a:rPr lang="en-US" dirty="0"/>
              <a:t>about 1</a:t>
            </a:r>
            <a:r>
              <a:rPr lang="en-US" dirty="0" smtClean="0"/>
              <a:t> in 60 </a:t>
            </a:r>
            <a:r>
              <a:rPr lang="en-US" dirty="0"/>
              <a:t>000 </a:t>
            </a:r>
            <a:r>
              <a:rPr lang="en-US" dirty="0" smtClean="0"/>
              <a:t>newborns</a:t>
            </a:r>
          </a:p>
          <a:p>
            <a:r>
              <a:rPr lang="en-US" dirty="0"/>
              <a:t>Untreated patients typically have </a:t>
            </a:r>
            <a:endParaRPr lang="en-US" dirty="0" smtClean="0"/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</a:t>
            </a:r>
            <a:r>
              <a:rPr lang="en-US" dirty="0" smtClean="0"/>
              <a:t>thrive </a:t>
            </a:r>
          </a:p>
          <a:p>
            <a:pPr lvl="1"/>
            <a:r>
              <a:rPr lang="en-US" dirty="0" smtClean="0"/>
              <a:t>liver </a:t>
            </a:r>
            <a:r>
              <a:rPr lang="en-US" dirty="0"/>
              <a:t>and renal </a:t>
            </a:r>
            <a:r>
              <a:rPr lang="en-US" dirty="0" smtClean="0"/>
              <a:t>dysfunction</a:t>
            </a:r>
          </a:p>
          <a:p>
            <a:pPr lvl="1"/>
            <a:r>
              <a:rPr lang="en-US" dirty="0" smtClean="0"/>
              <a:t>Sepsis </a:t>
            </a:r>
          </a:p>
          <a:p>
            <a:r>
              <a:rPr lang="en-US" dirty="0" smtClean="0"/>
              <a:t>Both </a:t>
            </a:r>
            <a:r>
              <a:rPr lang="en-US" b="1" i="1" dirty="0">
                <a:solidFill>
                  <a:srgbClr val="FF0000"/>
                </a:solidFill>
              </a:rPr>
              <a:t>treated</a:t>
            </a:r>
            <a:r>
              <a:rPr lang="en-US" dirty="0"/>
              <a:t> and untreated patients may </a:t>
            </a:r>
            <a:r>
              <a:rPr lang="en-US" dirty="0" smtClean="0"/>
              <a:t>have: </a:t>
            </a:r>
          </a:p>
          <a:p>
            <a:pPr lvl="1"/>
            <a:r>
              <a:rPr lang="en-US" dirty="0" smtClean="0"/>
              <a:t>Cataracts</a:t>
            </a:r>
          </a:p>
          <a:p>
            <a:pPr lvl="1"/>
            <a:r>
              <a:rPr lang="en-US" dirty="0" smtClean="0"/>
              <a:t>Abnormal neurodevelopment</a:t>
            </a:r>
          </a:p>
          <a:p>
            <a:pPr lvl="1"/>
            <a:r>
              <a:rPr lang="en-US" b="1" i="1" dirty="0" smtClean="0"/>
              <a:t>Premature </a:t>
            </a:r>
            <a:r>
              <a:rPr lang="en-US" b="1" i="1" dirty="0"/>
              <a:t>ovarian </a:t>
            </a:r>
            <a:r>
              <a:rPr lang="en-US" b="1" i="1" dirty="0" smtClean="0"/>
              <a:t>insufficiency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  <a:r>
              <a:rPr lang="en-US" dirty="0" smtClean="0"/>
              <a:t> </a:t>
            </a:r>
            <a:r>
              <a:rPr lang="en-US" dirty="0"/>
              <a:t>gonadal </a:t>
            </a:r>
            <a:r>
              <a:rPr lang="en-US" dirty="0" smtClean="0"/>
              <a:t>toxicity)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721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err="1">
                <a:solidFill>
                  <a:srgbClr val="00B050"/>
                </a:solidFill>
              </a:rPr>
              <a:t>Galactosemia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28" y="1566862"/>
            <a:ext cx="5272088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 Assist </a:t>
            </a:r>
            <a:r>
              <a:rPr lang="en-US" dirty="0" err="1"/>
              <a:t>Reprod</a:t>
            </a:r>
            <a:r>
              <a:rPr lang="en-US" dirty="0"/>
              <a:t> Genet (2018) 35:3–16</a:t>
            </a:r>
          </a:p>
        </p:txBody>
      </p:sp>
      <p:sp>
        <p:nvSpPr>
          <p:cNvPr id="5" name="Oval 4"/>
          <p:cNvSpPr/>
          <p:nvPr/>
        </p:nvSpPr>
        <p:spPr>
          <a:xfrm>
            <a:off x="4969213" y="4191000"/>
            <a:ext cx="74578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3428999"/>
            <a:ext cx="745787" cy="60959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err="1">
                <a:solidFill>
                  <a:srgbClr val="00B050"/>
                </a:solidFill>
              </a:rPr>
              <a:t>Galactosemia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</a:t>
            </a:r>
          </a:p>
          <a:p>
            <a:pPr lvl="1"/>
            <a:r>
              <a:rPr lang="en-US" dirty="0" smtClean="0"/>
              <a:t>Prevalence </a:t>
            </a:r>
            <a:r>
              <a:rPr lang="en-US" b="1" i="1" dirty="0"/>
              <a:t>&gt;</a:t>
            </a:r>
            <a:r>
              <a:rPr lang="en-US" b="1" i="1" dirty="0" smtClean="0"/>
              <a:t>90% </a:t>
            </a:r>
            <a:r>
              <a:rPr lang="en-US" dirty="0" smtClean="0"/>
              <a:t>in women</a:t>
            </a:r>
          </a:p>
          <a:p>
            <a:pPr lvl="1"/>
            <a:r>
              <a:rPr lang="en-US" dirty="0" smtClean="0"/>
              <a:t>Most frequent long-term complication</a:t>
            </a:r>
          </a:p>
          <a:p>
            <a:pPr lvl="1"/>
            <a:r>
              <a:rPr lang="en-US" smtClean="0"/>
              <a:t>Wide </a:t>
            </a:r>
            <a:r>
              <a:rPr lang="en-US" dirty="0"/>
              <a:t>phenotypic </a:t>
            </a:r>
            <a:r>
              <a:rPr lang="en-US" dirty="0" smtClean="0"/>
              <a:t>spectrum of POI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2009;360:606–14</a:t>
            </a:r>
            <a:r>
              <a:rPr lang="en-US" dirty="0" smtClean="0"/>
              <a:t>.</a:t>
            </a:r>
          </a:p>
          <a:p>
            <a:r>
              <a:rPr lang="en-US" dirty="0" err="1"/>
              <a:t>Fertil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2017;108:168–74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000" dirty="0">
                <a:solidFill>
                  <a:srgbClr val="00B050"/>
                </a:solidFill>
              </a:rPr>
              <a:t>Chemotherapy/radiation therapy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CHEMOTHERAPEUTIC DRUGS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Affect </a:t>
            </a:r>
            <a:r>
              <a:rPr lang="en-US" dirty="0"/>
              <a:t>the </a:t>
            </a:r>
            <a:r>
              <a:rPr lang="en-US" b="1" i="1" dirty="0" err="1">
                <a:solidFill>
                  <a:srgbClr val="FF0000"/>
                </a:solidFill>
              </a:rPr>
              <a:t>granulosa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theca</a:t>
            </a:r>
            <a:r>
              <a:rPr lang="en-US" dirty="0"/>
              <a:t> cells </a:t>
            </a:r>
            <a:r>
              <a:rPr lang="en-US" dirty="0" smtClean="0"/>
              <a:t>more </a:t>
            </a:r>
            <a:r>
              <a:rPr lang="en-US" dirty="0"/>
              <a:t>than </a:t>
            </a:r>
            <a:r>
              <a:rPr lang="en-US" dirty="0" smtClean="0"/>
              <a:t>oocytes</a:t>
            </a:r>
          </a:p>
          <a:p>
            <a:r>
              <a:rPr lang="en-US" dirty="0" smtClean="0"/>
              <a:t>normal </a:t>
            </a:r>
            <a:r>
              <a:rPr lang="en-US" dirty="0"/>
              <a:t>to mildly decreased numbers of primordial follicles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Effects </a:t>
            </a:r>
            <a:r>
              <a:rPr lang="en-US" dirty="0"/>
              <a:t>are age-, dose-, and drug-dependent </a:t>
            </a:r>
            <a:endParaRPr lang="en-US" dirty="0" smtClean="0"/>
          </a:p>
          <a:p>
            <a:r>
              <a:rPr lang="en-US" dirty="0" smtClean="0"/>
              <a:t>Alkylating </a:t>
            </a:r>
            <a:r>
              <a:rPr lang="en-US" dirty="0"/>
              <a:t>drugs, such </a:t>
            </a:r>
            <a:r>
              <a:rPr lang="en-US" dirty="0" smtClean="0"/>
              <a:t>as cyclophosphamide</a:t>
            </a:r>
            <a:r>
              <a:rPr lang="en-US" dirty="0"/>
              <a:t> </a:t>
            </a:r>
            <a:r>
              <a:rPr lang="en-US" dirty="0" smtClean="0"/>
              <a:t>, </a:t>
            </a:r>
            <a:r>
              <a:rPr lang="en-US" dirty="0"/>
              <a:t>are </a:t>
            </a:r>
            <a:r>
              <a:rPr lang="en-US" dirty="0" smtClean="0"/>
              <a:t>best </a:t>
            </a:r>
            <a:r>
              <a:rPr lang="en-US" dirty="0"/>
              <a:t>documented and most potent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RADIATION THERAPY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Particularly </a:t>
            </a:r>
            <a:r>
              <a:rPr lang="en-US" dirty="0"/>
              <a:t>toxic to </a:t>
            </a:r>
            <a:r>
              <a:rPr lang="en-US" b="1" i="1" dirty="0">
                <a:solidFill>
                  <a:srgbClr val="FF0000"/>
                </a:solidFill>
              </a:rPr>
              <a:t>oocytes</a:t>
            </a:r>
          </a:p>
          <a:p>
            <a:r>
              <a:rPr lang="en-US" dirty="0" smtClean="0"/>
              <a:t>More </a:t>
            </a:r>
            <a:r>
              <a:rPr lang="en-US" dirty="0"/>
              <a:t>damaging to ovarian tissue than chemotherapy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Its </a:t>
            </a:r>
            <a:r>
              <a:rPr lang="en-US" dirty="0"/>
              <a:t>effects </a:t>
            </a:r>
            <a:r>
              <a:rPr lang="en-US" dirty="0" smtClean="0"/>
              <a:t>are </a:t>
            </a:r>
            <a:r>
              <a:rPr lang="en-US" dirty="0"/>
              <a:t>dose- and </a:t>
            </a:r>
            <a:r>
              <a:rPr lang="en-US" dirty="0" smtClean="0"/>
              <a:t>age-dependent</a:t>
            </a:r>
          </a:p>
          <a:p>
            <a:r>
              <a:rPr lang="en-US" dirty="0" err="1"/>
              <a:t>radiosensitivity</a:t>
            </a:r>
            <a:r>
              <a:rPr lang="en-US" dirty="0"/>
              <a:t> of the oocyte </a:t>
            </a:r>
            <a:r>
              <a:rPr lang="en-US" dirty="0" smtClean="0"/>
              <a:t>&lt;2 </a:t>
            </a:r>
            <a:r>
              <a:rPr lang="en-US" dirty="0" err="1" smtClean="0"/>
              <a:t>Gy</a:t>
            </a:r>
            <a:endParaRPr lang="en-US" dirty="0" smtClean="0"/>
          </a:p>
          <a:p>
            <a:r>
              <a:rPr lang="en-US" dirty="0"/>
              <a:t>doses that result in ovarian failure in 97.5 % of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/>
              <a:t>20.3 </a:t>
            </a:r>
            <a:r>
              <a:rPr lang="en-US" dirty="0" err="1"/>
              <a:t>Gy</a:t>
            </a:r>
            <a:r>
              <a:rPr lang="en-US" dirty="0"/>
              <a:t> at birth</a:t>
            </a:r>
          </a:p>
          <a:p>
            <a:pPr lvl="1"/>
            <a:r>
              <a:rPr lang="en-US" dirty="0" smtClean="0"/>
              <a:t>18.4 </a:t>
            </a:r>
            <a:r>
              <a:rPr lang="en-US" dirty="0" err="1"/>
              <a:t>Gy</a:t>
            </a:r>
            <a:r>
              <a:rPr lang="en-US" dirty="0"/>
              <a:t> at age 10 years</a:t>
            </a:r>
          </a:p>
          <a:p>
            <a:pPr lvl="1"/>
            <a:r>
              <a:rPr lang="en-US" dirty="0" smtClean="0"/>
              <a:t>16.5 </a:t>
            </a:r>
            <a:r>
              <a:rPr lang="en-US" dirty="0" err="1"/>
              <a:t>Gy</a:t>
            </a:r>
            <a:r>
              <a:rPr lang="en-US" dirty="0"/>
              <a:t> at age 20 years</a:t>
            </a:r>
          </a:p>
          <a:p>
            <a:pPr lvl="1"/>
            <a:r>
              <a:rPr lang="en-US" dirty="0" smtClean="0"/>
              <a:t>14.3 </a:t>
            </a:r>
            <a:r>
              <a:rPr lang="en-US" dirty="0" err="1"/>
              <a:t>Gy</a:t>
            </a:r>
            <a:r>
              <a:rPr lang="en-US" dirty="0"/>
              <a:t> at age 30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>
                <a:solidFill>
                  <a:srgbClr val="00B050"/>
                </a:solidFill>
              </a:rPr>
              <a:t>Chemotherapy/radiation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/>
              <a:t>Lancet </a:t>
            </a:r>
            <a:r>
              <a:rPr lang="en-US" b="1" dirty="0"/>
              <a:t>2010; 376: 911–21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DEPLETION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>
                <a:solidFill>
                  <a:srgbClr val="00B050"/>
                </a:solidFill>
              </a:rPr>
              <a:t>VIRUSES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POI has been associated with several </a:t>
            </a:r>
            <a:r>
              <a:rPr lang="en-US" dirty="0"/>
              <a:t>different infections including </a:t>
            </a:r>
            <a:endParaRPr lang="en-US" dirty="0" smtClean="0"/>
          </a:p>
          <a:p>
            <a:pPr lvl="1"/>
            <a:r>
              <a:rPr lang="en-US" dirty="0" smtClean="0"/>
              <a:t>Mumps</a:t>
            </a:r>
          </a:p>
          <a:p>
            <a:pPr lvl="2"/>
            <a:r>
              <a:rPr lang="en-US" dirty="0"/>
              <a:t>2–8% of women following mumps </a:t>
            </a:r>
            <a:r>
              <a:rPr lang="en-US" dirty="0" err="1"/>
              <a:t>oophoritis</a:t>
            </a:r>
            <a:endParaRPr lang="en-US" dirty="0" smtClean="0"/>
          </a:p>
          <a:p>
            <a:pPr lvl="1"/>
            <a:r>
              <a:rPr lang="en-US" dirty="0" smtClean="0"/>
              <a:t>tuberculosis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malaria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varicella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cytomegalovirus</a:t>
            </a:r>
          </a:p>
          <a:p>
            <a:pPr lvl="1"/>
            <a:r>
              <a:rPr lang="en-US" dirty="0" smtClean="0"/>
              <a:t>herpes </a:t>
            </a:r>
            <a:r>
              <a:rPr lang="en-US" dirty="0"/>
              <a:t>simplex virus </a:t>
            </a:r>
            <a:r>
              <a:rPr lang="en-US" dirty="0" smtClean="0"/>
              <a:t>but</a:t>
            </a:r>
          </a:p>
          <a:p>
            <a:pPr lvl="1"/>
            <a:r>
              <a:rPr lang="en-US" b="1" i="1" dirty="0"/>
              <a:t>HIV </a:t>
            </a:r>
            <a:r>
              <a:rPr lang="en-US" b="1" i="1" dirty="0" smtClean="0"/>
              <a:t>infection </a:t>
            </a:r>
            <a:r>
              <a:rPr lang="en-US" dirty="0" smtClean="0"/>
              <a:t>or </a:t>
            </a:r>
            <a:r>
              <a:rPr lang="en-US" b="1" i="1" dirty="0" smtClean="0"/>
              <a:t>antiretroviral</a:t>
            </a:r>
            <a:r>
              <a:rPr lang="en-US" dirty="0" smtClean="0"/>
              <a:t> </a:t>
            </a:r>
            <a:r>
              <a:rPr lang="en-US" dirty="0"/>
              <a:t>therapy </a:t>
            </a:r>
            <a:endParaRPr lang="en-US" dirty="0" smtClean="0"/>
          </a:p>
          <a:p>
            <a:r>
              <a:rPr lang="en-US" dirty="0" smtClean="0"/>
              <a:t>direct </a:t>
            </a:r>
            <a:r>
              <a:rPr lang="en-US" dirty="0">
                <a:solidFill>
                  <a:srgbClr val="FF0000"/>
                </a:solidFill>
              </a:rPr>
              <a:t>causal</a:t>
            </a:r>
            <a:r>
              <a:rPr lang="en-US" dirty="0"/>
              <a:t> links have </a:t>
            </a:r>
            <a:r>
              <a:rPr lang="en-US" dirty="0">
                <a:solidFill>
                  <a:srgbClr val="FF0000"/>
                </a:solidFill>
              </a:rPr>
              <a:t>not been established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FOLLICLE </a:t>
            </a:r>
            <a:r>
              <a:rPr lang="en-US" b="1" dirty="0" smtClean="0"/>
              <a:t>DYSFUNCTION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/>
              <a:t>FOLLICLE DYSFUNCTION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>
                <a:solidFill>
                  <a:srgbClr val="00B050"/>
                </a:solidFill>
              </a:rPr>
              <a:t>Autoimmune ovarian insufficiency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Autoimmune lymphocytic </a:t>
            </a:r>
            <a:r>
              <a:rPr lang="en-US" dirty="0" err="1" smtClean="0"/>
              <a:t>oophoritis</a:t>
            </a:r>
            <a:r>
              <a:rPr lang="en-US" dirty="0" smtClean="0"/>
              <a:t> is </a:t>
            </a:r>
            <a:r>
              <a:rPr lang="en-US" dirty="0" err="1" smtClean="0"/>
              <a:t>characterised</a:t>
            </a:r>
            <a:r>
              <a:rPr lang="en-US" dirty="0" smtClean="0"/>
              <a:t> by: </a:t>
            </a:r>
          </a:p>
          <a:p>
            <a:pPr lvl="1"/>
            <a:r>
              <a:rPr lang="en-US" dirty="0" smtClean="0"/>
              <a:t>Mononuclear cell infiltration </a:t>
            </a:r>
            <a:r>
              <a:rPr lang="en-US" b="1" i="1" dirty="0" smtClean="0">
                <a:solidFill>
                  <a:srgbClr val="FF0000"/>
                </a:solidFill>
              </a:rPr>
              <a:t>theca </a:t>
            </a:r>
            <a:r>
              <a:rPr lang="en-US" b="1" i="1" dirty="0">
                <a:solidFill>
                  <a:srgbClr val="FF0000"/>
                </a:solidFill>
              </a:rPr>
              <a:t>cells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Sparing </a:t>
            </a:r>
            <a:r>
              <a:rPr lang="en-US" dirty="0"/>
              <a:t>of </a:t>
            </a:r>
            <a:r>
              <a:rPr lang="en-US" dirty="0" smtClean="0"/>
              <a:t>primordial follicles</a:t>
            </a:r>
            <a:endParaRPr lang="en-US" dirty="0"/>
          </a:p>
          <a:p>
            <a:pPr lvl="1"/>
            <a:r>
              <a:rPr lang="en-US" b="1" i="1" dirty="0" smtClean="0"/>
              <a:t>5</a:t>
            </a:r>
            <a:r>
              <a:rPr lang="en-US" b="1" i="1" dirty="0"/>
              <a:t>% </a:t>
            </a:r>
            <a:r>
              <a:rPr lang="en-US" dirty="0"/>
              <a:t>of POI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Adrenal </a:t>
            </a:r>
            <a:r>
              <a:rPr lang="en-US" dirty="0"/>
              <a:t>autoimmune </a:t>
            </a:r>
            <a:r>
              <a:rPr lang="en-US" dirty="0" smtClean="0"/>
              <a:t>origin in </a:t>
            </a:r>
            <a:r>
              <a:rPr lang="en-US" b="1" i="1" dirty="0" smtClean="0"/>
              <a:t>60–80</a:t>
            </a:r>
            <a:r>
              <a:rPr lang="en-US" b="1" i="1" dirty="0"/>
              <a:t>%</a:t>
            </a:r>
            <a:r>
              <a:rPr lang="en-US" dirty="0"/>
              <a:t> </a:t>
            </a:r>
            <a:r>
              <a:rPr lang="en-US" dirty="0" smtClean="0"/>
              <a:t>of case</a:t>
            </a:r>
          </a:p>
          <a:p>
            <a:pPr lvl="1"/>
            <a:r>
              <a:rPr lang="en-US" dirty="0" smtClean="0"/>
              <a:t>Development of irregular menses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precedes </a:t>
            </a:r>
            <a:r>
              <a:rPr lang="en-US" dirty="0" smtClean="0"/>
              <a:t>symptomatic </a:t>
            </a:r>
            <a:r>
              <a:rPr lang="en-US" b="1" dirty="0" smtClean="0"/>
              <a:t>AI</a:t>
            </a:r>
            <a:r>
              <a:rPr lang="en-US" dirty="0" smtClean="0"/>
              <a:t> by several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Heterogeneous condition defined by: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Age less </a:t>
            </a:r>
            <a:r>
              <a:rPr lang="en-US" dirty="0"/>
              <a:t>than </a:t>
            </a:r>
            <a:r>
              <a:rPr lang="en-US" b="1" i="1" dirty="0">
                <a:solidFill>
                  <a:srgbClr val="FF0000"/>
                </a:solidFill>
              </a:rPr>
              <a:t>40 years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Oligo</a:t>
            </a:r>
            <a:r>
              <a:rPr lang="en-US" dirty="0" smtClean="0"/>
              <a:t>/amenorrhea </a:t>
            </a:r>
            <a:r>
              <a:rPr lang="en-US" dirty="0"/>
              <a:t>for </a:t>
            </a:r>
            <a:r>
              <a:rPr lang="en-US" b="1" i="1" dirty="0"/>
              <a:t>4</a:t>
            </a:r>
            <a:r>
              <a:rPr lang="en-US" dirty="0"/>
              <a:t> months or more</a:t>
            </a:r>
            <a:r>
              <a:rPr lang="en-US" dirty="0" smtClean="0"/>
              <a:t>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serum FSH levels </a:t>
            </a:r>
            <a:r>
              <a:rPr lang="en-US" dirty="0" smtClean="0"/>
              <a:t>in </a:t>
            </a:r>
            <a:r>
              <a:rPr lang="en-US" dirty="0"/>
              <a:t>the menopausal </a:t>
            </a:r>
            <a:r>
              <a:rPr lang="en-US" dirty="0" smtClean="0"/>
              <a:t>range</a:t>
            </a:r>
            <a:r>
              <a:rPr lang="en-US" dirty="0"/>
              <a:t> (at least 1 month apart) </a:t>
            </a:r>
            <a:endParaRPr lang="en-US" dirty="0" smtClean="0"/>
          </a:p>
          <a:p>
            <a:r>
              <a:rPr lang="en-US" dirty="0"/>
              <a:t>Other names:</a:t>
            </a:r>
          </a:p>
          <a:p>
            <a:pPr lvl="1"/>
            <a:r>
              <a:rPr lang="en-US" dirty="0"/>
              <a:t>Premature menopause </a:t>
            </a:r>
          </a:p>
          <a:p>
            <a:pPr lvl="1"/>
            <a:r>
              <a:rPr lang="en-US" dirty="0"/>
              <a:t>Premature ovarian failure</a:t>
            </a:r>
          </a:p>
          <a:p>
            <a:pPr lvl="1"/>
            <a:r>
              <a:rPr lang="en-US" dirty="0"/>
              <a:t>Primary ovarian failure </a:t>
            </a:r>
          </a:p>
          <a:p>
            <a:pPr lvl="1"/>
            <a:r>
              <a:rPr lang="en-US" dirty="0" err="1"/>
              <a:t>Hypergonadotropic</a:t>
            </a:r>
            <a:r>
              <a:rPr lang="en-US" dirty="0"/>
              <a:t>  </a:t>
            </a:r>
            <a:r>
              <a:rPr lang="en-US" dirty="0" err="1"/>
              <a:t>hypogonadism</a:t>
            </a:r>
            <a:endParaRPr lang="en-US" dirty="0"/>
          </a:p>
          <a:p>
            <a:pPr marL="514350" indent="-45720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2009;360:606-14.</a:t>
            </a:r>
          </a:p>
        </p:txBody>
      </p:sp>
    </p:spTree>
    <p:extLst>
      <p:ext uri="{BB962C8B-B14F-4D97-AF65-F5344CB8AC3E}">
        <p14:creationId xmlns:p14="http://schemas.microsoft.com/office/powerpoint/2010/main" val="7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DYSFUNCTION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>
                <a:solidFill>
                  <a:srgbClr val="00B050"/>
                </a:solidFill>
              </a:rPr>
              <a:t>Autoimmune ovarian insufficiency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different situations of autoimmune </a:t>
            </a:r>
            <a:r>
              <a:rPr lang="en-US" dirty="0" smtClean="0"/>
              <a:t>ovarian insufficiency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associated </a:t>
            </a:r>
            <a:r>
              <a:rPr lang="en-US" dirty="0"/>
              <a:t>with adrenal autoimmunity, </a:t>
            </a:r>
            <a:endParaRPr lang="en-US" dirty="0" smtClean="0"/>
          </a:p>
          <a:p>
            <a:pPr lvl="2"/>
            <a:r>
              <a:rPr lang="en-US" dirty="0" smtClean="0"/>
              <a:t>Strongest association</a:t>
            </a:r>
          </a:p>
          <a:p>
            <a:pPr lvl="2"/>
            <a:r>
              <a:rPr lang="en-US" dirty="0" smtClean="0"/>
              <a:t>May be In </a:t>
            </a:r>
            <a:r>
              <a:rPr lang="en-US" dirty="0"/>
              <a:t>the context of </a:t>
            </a:r>
            <a:r>
              <a:rPr lang="en-US" dirty="0" smtClean="0"/>
              <a:t>APS 1&amp;2</a:t>
            </a:r>
          </a:p>
          <a:p>
            <a:pPr lvl="3"/>
            <a:r>
              <a:rPr lang="en-US" dirty="0"/>
              <a:t>POI in 60% of </a:t>
            </a:r>
            <a:r>
              <a:rPr lang="en-US" dirty="0" smtClean="0"/>
              <a:t>cases of type 1</a:t>
            </a:r>
          </a:p>
          <a:p>
            <a:pPr lvl="3"/>
            <a:r>
              <a:rPr lang="en-US" dirty="0"/>
              <a:t>POI in </a:t>
            </a:r>
            <a:r>
              <a:rPr lang="en-US" dirty="0" smtClean="0"/>
              <a:t>10</a:t>
            </a:r>
            <a:r>
              <a:rPr lang="en-US" dirty="0"/>
              <a:t>% of </a:t>
            </a:r>
            <a:r>
              <a:rPr lang="en-US" dirty="0" smtClean="0"/>
              <a:t>cases  of type 2</a:t>
            </a:r>
            <a:endParaRPr lang="en-US" dirty="0"/>
          </a:p>
          <a:p>
            <a:pPr lvl="1"/>
            <a:r>
              <a:rPr lang="en-US" dirty="0" smtClean="0"/>
              <a:t>associated with non-adrenal </a:t>
            </a:r>
            <a:r>
              <a:rPr lang="en-US" dirty="0"/>
              <a:t>autoimmunity </a:t>
            </a:r>
            <a:endParaRPr lang="en-US" dirty="0" smtClean="0"/>
          </a:p>
          <a:p>
            <a:pPr lvl="2"/>
            <a:r>
              <a:rPr lang="en-US" dirty="0" smtClean="0"/>
              <a:t>thyroid </a:t>
            </a:r>
            <a:r>
              <a:rPr lang="en-US" dirty="0"/>
              <a:t>diseases 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hypoparathyreoidism</a:t>
            </a:r>
            <a:r>
              <a:rPr lang="en-US" dirty="0" smtClean="0"/>
              <a:t>,</a:t>
            </a:r>
            <a:endParaRPr lang="en-US" dirty="0"/>
          </a:p>
          <a:p>
            <a:pPr lvl="2"/>
            <a:r>
              <a:rPr lang="en-US" dirty="0" smtClean="0"/>
              <a:t>type </a:t>
            </a:r>
            <a:r>
              <a:rPr lang="en-US" dirty="0"/>
              <a:t>1 diabetes mellitus, </a:t>
            </a:r>
            <a:endParaRPr lang="en-US" dirty="0" smtClean="0"/>
          </a:p>
          <a:p>
            <a:pPr lvl="1"/>
            <a:r>
              <a:rPr lang="en-US" dirty="0" smtClean="0"/>
              <a:t>isolated </a:t>
            </a:r>
            <a:r>
              <a:rPr lang="en-US" dirty="0"/>
              <a:t>idiopathic POI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Journal of Autoimmunity 33 (2009) 35–41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DYSFUNCTION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>
                <a:solidFill>
                  <a:srgbClr val="00B050"/>
                </a:solidFill>
              </a:rPr>
              <a:t>Autoimmune ovarian insufficiency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Diagnosis:</a:t>
            </a:r>
          </a:p>
          <a:p>
            <a:pPr lvl="1"/>
            <a:r>
              <a:rPr lang="en-US" dirty="0" smtClean="0"/>
              <a:t>Clinical </a:t>
            </a:r>
            <a:r>
              <a:rPr lang="en-US" dirty="0"/>
              <a:t>evidence of </a:t>
            </a:r>
            <a:r>
              <a:rPr lang="en-US" dirty="0" smtClean="0"/>
              <a:t>(</a:t>
            </a:r>
            <a:r>
              <a:rPr lang="en-US" dirty="0"/>
              <a:t>POI), </a:t>
            </a:r>
            <a:endParaRPr lang="en-US" dirty="0" smtClean="0"/>
          </a:p>
          <a:p>
            <a:pPr lvl="1"/>
            <a:r>
              <a:rPr lang="en-US" dirty="0" smtClean="0"/>
              <a:t>Presence </a:t>
            </a:r>
            <a:r>
              <a:rPr lang="en-US" dirty="0"/>
              <a:t>of </a:t>
            </a:r>
            <a:r>
              <a:rPr lang="en-US" dirty="0" err="1"/>
              <a:t>steroidogenic</a:t>
            </a:r>
            <a:r>
              <a:rPr lang="en-US" dirty="0"/>
              <a:t> </a:t>
            </a:r>
            <a:r>
              <a:rPr lang="en-US" dirty="0" smtClean="0"/>
              <a:t>cell autoantibodies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Autoimmunity Reviews 13 (2014) 427–430</a:t>
            </a:r>
          </a:p>
        </p:txBody>
      </p:sp>
    </p:spTree>
    <p:extLst>
      <p:ext uri="{BB962C8B-B14F-4D97-AF65-F5344CB8AC3E}">
        <p14:creationId xmlns:p14="http://schemas.microsoft.com/office/powerpoint/2010/main" val="21410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DYSFUNCTION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>
                <a:solidFill>
                  <a:srgbClr val="00B050"/>
                </a:solidFill>
              </a:rPr>
              <a:t>Autoimmune ovarian insufficiency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clinical </a:t>
            </a:r>
            <a:r>
              <a:rPr lang="en-US" dirty="0"/>
              <a:t>features </a:t>
            </a:r>
            <a:r>
              <a:rPr lang="en-US" dirty="0" smtClean="0"/>
              <a:t>unique </a:t>
            </a:r>
            <a:r>
              <a:rPr lang="en-US" dirty="0"/>
              <a:t>to autoimmune </a:t>
            </a:r>
            <a:r>
              <a:rPr lang="en-US" dirty="0" err="1" smtClean="0"/>
              <a:t>oophoritis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Enlarged cystic ovaries(early)</a:t>
            </a:r>
          </a:p>
          <a:p>
            <a:pPr lvl="1"/>
            <a:r>
              <a:rPr lang="en-US" dirty="0" err="1" smtClean="0"/>
              <a:t>Presenc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antiadrenal</a:t>
            </a:r>
            <a:r>
              <a:rPr lang="en-US" dirty="0"/>
              <a:t> </a:t>
            </a:r>
            <a:r>
              <a:rPr lang="en-US" dirty="0" smtClean="0"/>
              <a:t>antibodies</a:t>
            </a:r>
          </a:p>
          <a:p>
            <a:pPr lvl="2"/>
            <a:r>
              <a:rPr lang="en-US" dirty="0" smtClean="0"/>
              <a:t>21-hydroxylase </a:t>
            </a:r>
            <a:r>
              <a:rPr lang="en-US" dirty="0"/>
              <a:t>antibodies</a:t>
            </a:r>
          </a:p>
          <a:p>
            <a:pPr lvl="2"/>
            <a:r>
              <a:rPr lang="en-US" dirty="0"/>
              <a:t>adrenal cortical </a:t>
            </a:r>
            <a:r>
              <a:rPr lang="en-US" dirty="0" smtClean="0"/>
              <a:t>autoantibodies </a:t>
            </a:r>
            <a:r>
              <a:rPr lang="en-US" dirty="0"/>
              <a:t>by indirect immunofluorescence </a:t>
            </a:r>
            <a:r>
              <a:rPr lang="en-US" dirty="0" smtClean="0"/>
              <a:t>antibodies</a:t>
            </a:r>
          </a:p>
          <a:p>
            <a:pPr lvl="1"/>
            <a:r>
              <a:rPr lang="en-US" dirty="0" smtClean="0"/>
              <a:t>Evidence </a:t>
            </a:r>
            <a:r>
              <a:rPr lang="en-US" dirty="0"/>
              <a:t>of theca cell (but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b="1" i="1" dirty="0"/>
              <a:t> </a:t>
            </a:r>
            <a:r>
              <a:rPr lang="en-US" b="1" i="1" dirty="0" err="1"/>
              <a:t>granulosa</a:t>
            </a:r>
            <a:r>
              <a:rPr lang="en-US" b="1" i="1" dirty="0"/>
              <a:t> cell</a:t>
            </a:r>
            <a:r>
              <a:rPr lang="en-US" dirty="0"/>
              <a:t>) destruction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Low Serum </a:t>
            </a:r>
            <a:r>
              <a:rPr lang="en-US" dirty="0"/>
              <a:t>estradiol and </a:t>
            </a:r>
            <a:r>
              <a:rPr lang="en-US" dirty="0" err="1"/>
              <a:t>androstenedione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Normal </a:t>
            </a:r>
            <a:r>
              <a:rPr lang="en-US" dirty="0" err="1" smtClean="0"/>
              <a:t>inhibin</a:t>
            </a:r>
            <a:r>
              <a:rPr lang="en-US" dirty="0" smtClean="0"/>
              <a:t> B (</a:t>
            </a:r>
            <a:r>
              <a:rPr lang="en-US" dirty="0" err="1" smtClean="0"/>
              <a:t>preantral</a:t>
            </a:r>
            <a:r>
              <a:rPr lang="en-US" dirty="0" smtClean="0"/>
              <a:t> </a:t>
            </a:r>
            <a:r>
              <a:rPr lang="en-US" dirty="0"/>
              <a:t>primordial and </a:t>
            </a:r>
            <a:r>
              <a:rPr lang="en-US" dirty="0" smtClean="0"/>
              <a:t>primary follicles </a:t>
            </a:r>
            <a:r>
              <a:rPr lang="en-US" dirty="0"/>
              <a:t>are </a:t>
            </a:r>
            <a:r>
              <a:rPr lang="en-US" dirty="0" smtClean="0"/>
              <a:t>preserved)</a:t>
            </a:r>
          </a:p>
          <a:p>
            <a:pPr lvl="2"/>
            <a:r>
              <a:rPr lang="en-US" b="1" i="1" dirty="0" smtClean="0"/>
              <a:t>Upper limit normal FSH</a:t>
            </a:r>
          </a:p>
        </p:txBody>
      </p:sp>
    </p:spTree>
    <p:extLst>
      <p:ext uri="{BB962C8B-B14F-4D97-AF65-F5344CB8AC3E}">
        <p14:creationId xmlns:p14="http://schemas.microsoft.com/office/powerpoint/2010/main" val="29778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FOLLICLE DYSFUNCTION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>
                <a:solidFill>
                  <a:srgbClr val="00B050"/>
                </a:solidFill>
              </a:rPr>
              <a:t>Autoimmune ovarian insufficiency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Antiadrenal</a:t>
            </a:r>
            <a:r>
              <a:rPr lang="en-US" dirty="0" smtClean="0"/>
              <a:t> antibodies should </a:t>
            </a:r>
            <a:r>
              <a:rPr lang="en-US" dirty="0"/>
              <a:t>be measured in </a:t>
            </a:r>
            <a:r>
              <a:rPr lang="en-US" b="1" i="1" dirty="0">
                <a:solidFill>
                  <a:srgbClr val="FF0000"/>
                </a:solidFill>
              </a:rPr>
              <a:t>all women </a:t>
            </a:r>
            <a:r>
              <a:rPr lang="en-US" dirty="0"/>
              <a:t>at the time of diagnosis </a:t>
            </a:r>
            <a:r>
              <a:rPr lang="en-US" dirty="0" smtClean="0"/>
              <a:t>of POI </a:t>
            </a:r>
          </a:p>
          <a:p>
            <a:r>
              <a:rPr lang="en-US" dirty="0" smtClean="0"/>
              <a:t>Women </a:t>
            </a:r>
            <a:r>
              <a:rPr lang="en-US" dirty="0"/>
              <a:t>with adrenal autoimmunity </a:t>
            </a:r>
            <a:endParaRPr lang="en-US" dirty="0" smtClean="0"/>
          </a:p>
          <a:p>
            <a:pPr lvl="1"/>
            <a:r>
              <a:rPr lang="en-US" dirty="0" smtClean="0"/>
              <a:t>Have </a:t>
            </a: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50 </a:t>
            </a:r>
            <a:r>
              <a:rPr lang="en-US" b="1" dirty="0" smtClean="0">
                <a:solidFill>
                  <a:srgbClr val="FF0000"/>
                </a:solidFill>
              </a:rPr>
              <a:t>% </a:t>
            </a:r>
            <a:r>
              <a:rPr lang="en-US" dirty="0"/>
              <a:t>risk of developing </a:t>
            </a:r>
            <a:r>
              <a:rPr lang="en-US" b="1" dirty="0" smtClean="0"/>
              <a:t>AI</a:t>
            </a:r>
            <a:endParaRPr lang="en-US" b="1" dirty="0"/>
          </a:p>
          <a:p>
            <a:pPr lvl="1"/>
            <a:r>
              <a:rPr lang="en-US" dirty="0" smtClean="0"/>
              <a:t>Should be evaluated for the presence of </a:t>
            </a:r>
            <a:r>
              <a:rPr lang="en-US" b="1" dirty="0" smtClean="0"/>
              <a:t>AI</a:t>
            </a:r>
          </a:p>
          <a:p>
            <a:pPr lvl="1"/>
            <a:r>
              <a:rPr lang="en-US" dirty="0" smtClean="0"/>
              <a:t>If normal should </a:t>
            </a:r>
            <a:r>
              <a:rPr lang="en-US" dirty="0"/>
              <a:t>be followed </a:t>
            </a:r>
            <a:r>
              <a:rPr lang="en-US" dirty="0" smtClean="0"/>
              <a:t>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FOLLICLE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Steroidogenic</a:t>
            </a:r>
            <a:r>
              <a:rPr lang="en-US" b="1" dirty="0"/>
              <a:t> enzyme defects</a:t>
            </a:r>
            <a:r>
              <a:rPr lang="en-US" dirty="0"/>
              <a:t> 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genetic defects in the enzymes involved in </a:t>
            </a:r>
            <a:r>
              <a:rPr lang="en-US" dirty="0" err="1"/>
              <a:t>aAs</a:t>
            </a:r>
            <a:r>
              <a:rPr lang="en-US" dirty="0"/>
              <a:t> and E2 </a:t>
            </a:r>
            <a:r>
              <a:rPr lang="en-US" dirty="0" smtClean="0"/>
              <a:t>biosynthesis. </a:t>
            </a:r>
            <a:endParaRPr lang="en-US" dirty="0"/>
          </a:p>
          <a:p>
            <a:pPr lvl="1"/>
            <a:r>
              <a:rPr lang="en-US" dirty="0" smtClean="0"/>
              <a:t>Result  </a:t>
            </a:r>
            <a:r>
              <a:rPr lang="en-US" dirty="0"/>
              <a:t>in low estrogen , high serum </a:t>
            </a:r>
            <a:r>
              <a:rPr lang="en-US" dirty="0" smtClean="0"/>
              <a:t>FSH</a:t>
            </a:r>
            <a:endParaRPr lang="en-US" dirty="0"/>
          </a:p>
          <a:p>
            <a:pPr lvl="1"/>
            <a:r>
              <a:rPr lang="en-US" dirty="0"/>
              <a:t>enzyme defects include mutations in: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StAR</a:t>
            </a:r>
            <a:r>
              <a:rPr lang="en-US" dirty="0"/>
              <a:t>),</a:t>
            </a:r>
          </a:p>
          <a:p>
            <a:pPr lvl="3"/>
            <a:r>
              <a:rPr lang="en-US" dirty="0"/>
              <a:t>typically have severe </a:t>
            </a:r>
            <a:r>
              <a:rPr lang="en-US" dirty="0" smtClean="0"/>
              <a:t>AI soon </a:t>
            </a:r>
            <a:r>
              <a:rPr lang="en-US" dirty="0"/>
              <a:t>after birth,</a:t>
            </a:r>
          </a:p>
          <a:p>
            <a:pPr lvl="3"/>
            <a:r>
              <a:rPr lang="en-US" dirty="0"/>
              <a:t> occasionally present later in infancy. </a:t>
            </a:r>
          </a:p>
          <a:p>
            <a:pPr lvl="3"/>
            <a:r>
              <a:rPr lang="en-US" dirty="0"/>
              <a:t> absence of pubertal development </a:t>
            </a:r>
          </a:p>
          <a:p>
            <a:pPr lvl="2"/>
            <a:r>
              <a:rPr lang="en-US" dirty="0"/>
              <a:t>CYP17</a:t>
            </a:r>
          </a:p>
          <a:p>
            <a:pPr lvl="3"/>
            <a:r>
              <a:rPr lang="en-US" dirty="0"/>
              <a:t>hypertension, hypokalemia, </a:t>
            </a:r>
            <a:r>
              <a:rPr lang="en-US" dirty="0" err="1"/>
              <a:t>hypogonadism</a:t>
            </a:r>
            <a:r>
              <a:rPr lang="en-US" dirty="0"/>
              <a:t>.  </a:t>
            </a:r>
          </a:p>
          <a:p>
            <a:pPr lvl="3"/>
            <a:r>
              <a:rPr lang="en-US" dirty="0"/>
              <a:t>primary amenorrhea </a:t>
            </a:r>
          </a:p>
          <a:p>
            <a:pPr lvl="2"/>
            <a:r>
              <a:rPr lang="en-US" dirty="0"/>
              <a:t>aromatase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FOLLICLE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Intraovarian</a:t>
            </a:r>
            <a:r>
              <a:rPr lang="en-US" b="1" dirty="0"/>
              <a:t> modulators 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b="1" dirty="0"/>
              <a:t>BMP15 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Missense mutation, X-linked dominant POI</a:t>
            </a:r>
          </a:p>
          <a:p>
            <a:pPr lvl="2"/>
            <a:r>
              <a:rPr lang="en-US" dirty="0" smtClean="0"/>
              <a:t>critical </a:t>
            </a:r>
            <a:r>
              <a:rPr lang="en-US" dirty="0"/>
              <a:t>regulator of </a:t>
            </a:r>
            <a:r>
              <a:rPr lang="en-US" dirty="0" err="1" smtClean="0"/>
              <a:t>folliculogenesis</a:t>
            </a:r>
            <a:r>
              <a:rPr lang="en-US" dirty="0" smtClean="0"/>
              <a:t> and </a:t>
            </a:r>
            <a:r>
              <a:rPr lang="en-US" dirty="0" err="1"/>
              <a:t>granulosa</a:t>
            </a:r>
            <a:r>
              <a:rPr lang="en-US" dirty="0"/>
              <a:t> cell activities </a:t>
            </a:r>
            <a:endParaRPr lang="en-US" dirty="0" smtClean="0"/>
          </a:p>
          <a:p>
            <a:pPr lvl="2"/>
            <a:r>
              <a:rPr lang="en-US" dirty="0" smtClean="0"/>
              <a:t>member </a:t>
            </a:r>
            <a:r>
              <a:rPr lang="en-US" dirty="0"/>
              <a:t>of the TGF family of growth factors (</a:t>
            </a:r>
            <a:r>
              <a:rPr lang="en-US" dirty="0" smtClean="0"/>
              <a:t>includes </a:t>
            </a:r>
            <a:r>
              <a:rPr lang="en-US" dirty="0" err="1"/>
              <a:t>activin</a:t>
            </a:r>
            <a:r>
              <a:rPr lang="en-US" dirty="0"/>
              <a:t> and </a:t>
            </a:r>
            <a:r>
              <a:rPr lang="en-US" dirty="0" err="1" smtClean="0"/>
              <a:t>inhibin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 associated with primary or </a:t>
            </a:r>
            <a:r>
              <a:rPr lang="en-US" dirty="0" smtClean="0"/>
              <a:t>secondary amenorrhea</a:t>
            </a:r>
          </a:p>
        </p:txBody>
      </p:sp>
    </p:spTree>
    <p:extLst>
      <p:ext uri="{BB962C8B-B14F-4D97-AF65-F5344CB8AC3E}">
        <p14:creationId xmlns:p14="http://schemas.microsoft.com/office/powerpoint/2010/main" val="41715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FOLLICLE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FSH receptor </a:t>
            </a:r>
            <a:r>
              <a:rPr lang="en-US" b="1" dirty="0"/>
              <a:t>mutations </a:t>
            </a:r>
            <a:endParaRPr lang="en-US" dirty="0"/>
          </a:p>
          <a:p>
            <a:pPr lvl="1"/>
            <a:r>
              <a:rPr lang="en-US" dirty="0" smtClean="0"/>
              <a:t>result </a:t>
            </a:r>
            <a:r>
              <a:rPr lang="en-US" dirty="0"/>
              <a:t>in production of receptors that </a:t>
            </a:r>
            <a:r>
              <a:rPr lang="en-US" dirty="0" smtClean="0"/>
              <a:t>either</a:t>
            </a:r>
          </a:p>
          <a:p>
            <a:pPr lvl="2"/>
            <a:r>
              <a:rPr lang="en-US" dirty="0" smtClean="0"/>
              <a:t>do </a:t>
            </a:r>
            <a:r>
              <a:rPr lang="en-US" dirty="0"/>
              <a:t>not bind FSH or </a:t>
            </a:r>
            <a:endParaRPr lang="en-US" dirty="0" smtClean="0"/>
          </a:p>
          <a:p>
            <a:pPr lvl="2"/>
            <a:r>
              <a:rPr lang="en-US" dirty="0" smtClean="0"/>
              <a:t>cannot </a:t>
            </a:r>
            <a:r>
              <a:rPr lang="en-US" dirty="0"/>
              <a:t>transduce the signal normally </a:t>
            </a:r>
            <a:endParaRPr lang="en-US" dirty="0" smtClean="0"/>
          </a:p>
          <a:p>
            <a:r>
              <a:rPr lang="en-US" b="1" dirty="0" err="1" smtClean="0"/>
              <a:t>Gs</a:t>
            </a:r>
            <a:r>
              <a:rPr lang="en-US" b="1" dirty="0" smtClean="0"/>
              <a:t> </a:t>
            </a:r>
            <a:r>
              <a:rPr lang="en-US" b="1" dirty="0"/>
              <a:t>alpha subunit gene mutations 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Defect in </a:t>
            </a:r>
            <a:r>
              <a:rPr lang="en-US" dirty="0"/>
              <a:t>the guanine </a:t>
            </a:r>
            <a:r>
              <a:rPr lang="en-US" dirty="0" smtClean="0"/>
              <a:t>nucleotide of </a:t>
            </a:r>
            <a:r>
              <a:rPr lang="en-US" dirty="0"/>
              <a:t>regulatory </a:t>
            </a:r>
            <a:r>
              <a:rPr lang="en-US" dirty="0" smtClean="0"/>
              <a:t>protein</a:t>
            </a:r>
          </a:p>
          <a:p>
            <a:pPr lvl="2"/>
            <a:r>
              <a:rPr lang="en-US" dirty="0" smtClean="0"/>
              <a:t>linked </a:t>
            </a:r>
            <a:r>
              <a:rPr lang="en-US" dirty="0"/>
              <a:t>to the receptors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via </a:t>
            </a:r>
            <a:r>
              <a:rPr lang="en-US" dirty="0"/>
              <a:t>which activated receptors stimulate </a:t>
            </a:r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 activity. </a:t>
            </a:r>
            <a:endParaRPr lang="en-US" dirty="0" smtClean="0"/>
          </a:p>
          <a:p>
            <a:pPr lvl="1"/>
            <a:r>
              <a:rPr lang="en-US" dirty="0" smtClean="0"/>
              <a:t>Multiple receptors </a:t>
            </a:r>
            <a:r>
              <a:rPr lang="en-US" dirty="0"/>
              <a:t>activated by </a:t>
            </a:r>
            <a:r>
              <a:rPr lang="en-US" dirty="0" smtClean="0"/>
              <a:t>G-</a:t>
            </a:r>
            <a:r>
              <a:rPr lang="en-US" dirty="0" err="1" smtClean="0"/>
              <a:t>protein,may</a:t>
            </a:r>
            <a:r>
              <a:rPr lang="en-US" dirty="0" smtClean="0"/>
              <a:t> </a:t>
            </a:r>
            <a:r>
              <a:rPr lang="en-US" dirty="0"/>
              <a:t>have </a:t>
            </a:r>
            <a:endParaRPr lang="en-US" dirty="0" smtClean="0"/>
          </a:p>
          <a:p>
            <a:pPr lvl="2"/>
            <a:r>
              <a:rPr lang="en-US" dirty="0" err="1" smtClean="0"/>
              <a:t>pseudohypoparathyroidism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abnormal </a:t>
            </a:r>
            <a:r>
              <a:rPr lang="en-US" dirty="0"/>
              <a:t>gonadal function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hypothyroidism, </a:t>
            </a:r>
          </a:p>
        </p:txBody>
      </p:sp>
    </p:spTree>
    <p:extLst>
      <p:ext uri="{BB962C8B-B14F-4D97-AF65-F5344CB8AC3E}">
        <p14:creationId xmlns:p14="http://schemas.microsoft.com/office/powerpoint/2010/main" val="25156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ALL PATIENTS WITH </a:t>
            </a:r>
            <a:r>
              <a:rPr lang="en-US" b="1" i="1" dirty="0" smtClean="0"/>
              <a:t>POI</a:t>
            </a:r>
            <a:endParaRPr lang="en-US" b="1" i="1" dirty="0"/>
          </a:p>
        </p:txBody>
      </p:sp>
      <p:sp>
        <p:nvSpPr>
          <p:cNvPr id="5" name="Oval 4"/>
          <p:cNvSpPr/>
          <p:nvPr/>
        </p:nvSpPr>
        <p:spPr>
          <a:xfrm>
            <a:off x="1066800" y="2209800"/>
            <a:ext cx="1600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891" y="2482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karyotype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66900" y="3140364"/>
            <a:ext cx="0" cy="1050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16709" y="4190999"/>
            <a:ext cx="1750291" cy="902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799" y="2205182"/>
            <a:ext cx="1832229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33800" y="4191000"/>
            <a:ext cx="1676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77000" y="2225964"/>
            <a:ext cx="190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62436" y="4179455"/>
            <a:ext cx="1676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22255" y="2480148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FMR PREMUTATION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562436" y="2493941"/>
            <a:ext cx="18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Adrenal antibodies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1" y="446353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R/O anomalies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805852" y="4432756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R/O </a:t>
            </a:r>
            <a:r>
              <a:rPr lang="en-US" dirty="0" err="1" smtClean="0"/>
              <a:t>addison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41090" y="446353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478472" y="3149601"/>
            <a:ext cx="0" cy="1050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94525" y="3149601"/>
            <a:ext cx="0" cy="1050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3251" name="Content Placeholder 3" descr="C:\Documents and Settings\Jesri\Desktop\65.JPG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0825" y="765175"/>
            <a:ext cx="866457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your patience!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4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Differs from menopause</a:t>
            </a:r>
          </a:p>
          <a:p>
            <a:pPr lvl="1"/>
            <a:r>
              <a:rPr lang="en-US" dirty="0"/>
              <a:t>50% have varying and unpredictable residual ovarian function </a:t>
            </a:r>
          </a:p>
          <a:p>
            <a:pPr lvl="1"/>
            <a:r>
              <a:rPr lang="en-US" dirty="0"/>
              <a:t>5 to 10% of women conceive and deliver a </a:t>
            </a:r>
            <a:r>
              <a:rPr lang="en-US" dirty="0" smtClean="0"/>
              <a:t>child</a:t>
            </a:r>
          </a:p>
          <a:p>
            <a:r>
              <a:rPr lang="en-US" dirty="0"/>
              <a:t>Age-specific incidence approximately</a:t>
            </a:r>
          </a:p>
          <a:p>
            <a:pPr lvl="1"/>
            <a:r>
              <a:rPr lang="en-US" dirty="0"/>
              <a:t>1 in 10,000 by age 20,</a:t>
            </a:r>
          </a:p>
          <a:p>
            <a:pPr lvl="1"/>
            <a:r>
              <a:rPr lang="en-US" dirty="0"/>
              <a:t>1 in 1000 by age 30,  </a:t>
            </a:r>
          </a:p>
          <a:p>
            <a:pPr lvl="1"/>
            <a:r>
              <a:rPr lang="en-US" dirty="0"/>
              <a:t>1 in 250 by age 35 </a:t>
            </a:r>
          </a:p>
          <a:p>
            <a:pPr lvl="1"/>
            <a:r>
              <a:rPr lang="en-US" b="1" i="1" dirty="0"/>
              <a:t>1 in 100 by age </a:t>
            </a:r>
            <a:r>
              <a:rPr lang="en-US" b="1" i="1" dirty="0">
                <a:solidFill>
                  <a:srgbClr val="FF0000"/>
                </a:solidFill>
              </a:rPr>
              <a:t>40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Hum </a:t>
            </a:r>
            <a:r>
              <a:rPr lang="en-US" dirty="0" err="1"/>
              <a:t>Reprod</a:t>
            </a:r>
            <a:r>
              <a:rPr lang="en-US" dirty="0"/>
              <a:t> Update 1999;5(5):</a:t>
            </a:r>
            <a:r>
              <a:rPr lang="en-US" dirty="0" smtClean="0"/>
              <a:t>483–92</a:t>
            </a:r>
          </a:p>
          <a:p>
            <a:r>
              <a:rPr lang="en-US" dirty="0" err="1"/>
              <a:t>Obstet</a:t>
            </a:r>
            <a:r>
              <a:rPr lang="en-US" dirty="0"/>
              <a:t> Gynecol. 1986;67(4):604–6..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Carries significant physical, mental burdens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Interferes </a:t>
            </a:r>
            <a:r>
              <a:rPr lang="en-US" dirty="0"/>
              <a:t>with a woman’s reproductive potential, 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risk of </a:t>
            </a:r>
            <a:endParaRPr lang="en-US" dirty="0" smtClean="0"/>
          </a:p>
          <a:p>
            <a:pPr lvl="1"/>
            <a:r>
              <a:rPr lang="en-US" dirty="0" smtClean="0"/>
              <a:t>Osteoporosis </a:t>
            </a:r>
          </a:p>
          <a:p>
            <a:pPr lvl="1"/>
            <a:r>
              <a:rPr lang="en-US" dirty="0" smtClean="0"/>
              <a:t>Cardiovascular disease </a:t>
            </a:r>
          </a:p>
          <a:p>
            <a:pPr lvl="1"/>
            <a:r>
              <a:rPr lang="en-US" dirty="0" smtClean="0"/>
              <a:t>Mortality </a:t>
            </a:r>
          </a:p>
          <a:p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Climacteric</a:t>
            </a:r>
            <a:r>
              <a:rPr lang="en-US" dirty="0"/>
              <a:t>. 2016;19(1):27–36.</a:t>
            </a:r>
          </a:p>
        </p:txBody>
      </p:sp>
    </p:spTree>
    <p:extLst>
      <p:ext uri="{BB962C8B-B14F-4D97-AF65-F5344CB8AC3E}">
        <p14:creationId xmlns:p14="http://schemas.microsoft.com/office/powerpoint/2010/main" val="5391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PATHOPHISIOLOGY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71488"/>
            <a:ext cx="38576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PATHOPHISIOLOGY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676400"/>
            <a:ext cx="56864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876800" y="48006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81600" y="1752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49102" y="1752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105400" y="4495800"/>
            <a:ext cx="609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5029200"/>
            <a:ext cx="609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2"/>
          </p:cNvCxnSpPr>
          <p:nvPr/>
        </p:nvCxnSpPr>
        <p:spPr>
          <a:xfrm flipH="1">
            <a:off x="1728788" y="1981200"/>
            <a:ext cx="1220314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35758" y="274320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INHIBIN 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5757" y="2762496"/>
            <a:ext cx="1103187" cy="350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5486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1171</Words>
  <Application>Microsoft Office PowerPoint</Application>
  <PresentationFormat>On-screen Show (4:3)</PresentationFormat>
  <Paragraphs>297</Paragraphs>
  <Slides>48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PRIMARY OVARIAN INSUFFICIENCY (HYPERGONADOTROPIC AMENORRHEA)</vt:lpstr>
      <vt:lpstr>PowerPoint Presentation</vt:lpstr>
      <vt:lpstr>DEFINITION </vt:lpstr>
      <vt:lpstr>DEFINITION</vt:lpstr>
      <vt:lpstr>DEFINITION</vt:lpstr>
      <vt:lpstr>DEFINITION</vt:lpstr>
      <vt:lpstr>PATHOPHISIOLOGY</vt:lpstr>
      <vt:lpstr>PowerPoint Presentation</vt:lpstr>
      <vt:lpstr>PATHOPHISIOLOGY</vt:lpstr>
      <vt:lpstr>PATHOPHISIOLOGY</vt:lpstr>
      <vt:lpstr>PATHOPHISIOLOGY</vt:lpstr>
      <vt:lpstr>CLINICAL FEATURES </vt:lpstr>
      <vt:lpstr>CLINICAL FEATURES</vt:lpstr>
      <vt:lpstr>CLINICAL FEATURES</vt:lpstr>
      <vt:lpstr>CLINICAL FEATURES</vt:lpstr>
      <vt:lpstr>CLINICAL FEATURES</vt:lpstr>
      <vt:lpstr>CLINICAL FEATURES</vt:lpstr>
      <vt:lpstr>CLINICAL FEATURES</vt:lpstr>
      <vt:lpstr>CLASSIFICATION</vt:lpstr>
      <vt:lpstr>CLASSIFICATION</vt:lpstr>
      <vt:lpstr>CLASSIFICATION</vt:lpstr>
      <vt:lpstr>FOLLICLE DEPLETION</vt:lpstr>
      <vt:lpstr>FOLLICLE DEPLETION X chromosome disorders (TURNER)</vt:lpstr>
      <vt:lpstr>FOLLICLE DEPLETION X chromosome disorders (TURNER)</vt:lpstr>
      <vt:lpstr>FOLLICLE DEPLETION X chromosome disorders (TURNER)</vt:lpstr>
      <vt:lpstr>FOLLICLE DEPLETION other X chromosome disorders/translocations</vt:lpstr>
      <vt:lpstr>FOLLICLE DEPLETION X chromosome disorders (Fragile X premutation)</vt:lpstr>
      <vt:lpstr>FOLLICLE DEPLETION X chromosome disorders (Fragile X premutation)</vt:lpstr>
      <vt:lpstr>FOLLICLE DEPLETION X chromosome disorders (Fragile X premutation)</vt:lpstr>
      <vt:lpstr>FOLLICLE DEPLETION X chromosome disorders (Fragile X premutation)</vt:lpstr>
      <vt:lpstr>FOLLICLE DEPLETION Galactosemia</vt:lpstr>
      <vt:lpstr>FOLLICLE DEPLETION Galactosemia</vt:lpstr>
      <vt:lpstr>FOLLICLE DEPLETION Galactosemia</vt:lpstr>
      <vt:lpstr>FOLLICLE DEPLETION Galactosemia</vt:lpstr>
      <vt:lpstr>FOLLICLE DEPLETION Chemotherapy/radiation therapy</vt:lpstr>
      <vt:lpstr>FOLLICLE DEPLETION Chemotherapy/radiation therapy</vt:lpstr>
      <vt:lpstr>FOLLICLE DEPLETION VIRUSES</vt:lpstr>
      <vt:lpstr>FOLLICLE DYSFUNCTION</vt:lpstr>
      <vt:lpstr> FOLLICLE DYSFUNCTION Autoimmune ovarian insufficiency </vt:lpstr>
      <vt:lpstr>FOLLICLE DYSFUNCTION Autoimmune ovarian insufficiency</vt:lpstr>
      <vt:lpstr>FOLLICLE DYSFUNCTION Autoimmune ovarian insufficiency</vt:lpstr>
      <vt:lpstr>FOLLICLE DYSFUNCTION Autoimmune ovarian insufficiency</vt:lpstr>
      <vt:lpstr>FOLLICLE DYSFUNCTION Autoimmune ovarian insufficiency</vt:lpstr>
      <vt:lpstr>FOLLICLE DYSFUNCTION</vt:lpstr>
      <vt:lpstr>FOLLICLE DYSFUNCTION</vt:lpstr>
      <vt:lpstr>FOLLICLE DYSFUNCTION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OVARIAN INSUFFICIENCY</dc:title>
  <dc:creator>am</dc:creator>
  <cp:lastModifiedBy>am</cp:lastModifiedBy>
  <cp:revision>25</cp:revision>
  <dcterms:created xsi:type="dcterms:W3CDTF">2006-08-16T00:00:00Z</dcterms:created>
  <dcterms:modified xsi:type="dcterms:W3CDTF">2018-12-31T23:04:56Z</dcterms:modified>
</cp:coreProperties>
</file>