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257" r:id="rId2"/>
    <p:sldId id="256" r:id="rId3"/>
    <p:sldId id="334" r:id="rId4"/>
    <p:sldId id="335" r:id="rId5"/>
    <p:sldId id="258" r:id="rId6"/>
    <p:sldId id="313" r:id="rId7"/>
    <p:sldId id="312" r:id="rId8"/>
    <p:sldId id="260" r:id="rId9"/>
    <p:sldId id="261" r:id="rId10"/>
    <p:sldId id="318" r:id="rId11"/>
    <p:sldId id="314" r:id="rId12"/>
    <p:sldId id="315" r:id="rId13"/>
    <p:sldId id="262" r:id="rId14"/>
    <p:sldId id="319" r:id="rId15"/>
    <p:sldId id="316" r:id="rId16"/>
    <p:sldId id="317" r:id="rId17"/>
    <p:sldId id="263" r:id="rId18"/>
    <p:sldId id="320" r:id="rId19"/>
    <p:sldId id="265" r:id="rId20"/>
    <p:sldId id="264" r:id="rId21"/>
    <p:sldId id="266" r:id="rId22"/>
    <p:sldId id="268" r:id="rId23"/>
    <p:sldId id="321" r:id="rId24"/>
    <p:sldId id="269" r:id="rId25"/>
    <p:sldId id="278" r:id="rId26"/>
    <p:sldId id="270" r:id="rId27"/>
    <p:sldId id="322" r:id="rId28"/>
    <p:sldId id="323" r:id="rId29"/>
    <p:sldId id="271" r:id="rId30"/>
    <p:sldId id="324" r:id="rId31"/>
    <p:sldId id="272" r:id="rId32"/>
    <p:sldId id="274" r:id="rId33"/>
    <p:sldId id="280" r:id="rId34"/>
    <p:sldId id="281" r:id="rId35"/>
    <p:sldId id="325" r:id="rId36"/>
    <p:sldId id="326" r:id="rId37"/>
    <p:sldId id="282" r:id="rId38"/>
    <p:sldId id="283" r:id="rId39"/>
    <p:sldId id="284" r:id="rId40"/>
    <p:sldId id="285" r:id="rId41"/>
    <p:sldId id="327" r:id="rId42"/>
    <p:sldId id="286" r:id="rId43"/>
    <p:sldId id="328" r:id="rId44"/>
    <p:sldId id="287" r:id="rId45"/>
    <p:sldId id="329" r:id="rId46"/>
    <p:sldId id="288" r:id="rId47"/>
    <p:sldId id="289" r:id="rId48"/>
    <p:sldId id="290" r:id="rId49"/>
    <p:sldId id="330" r:id="rId50"/>
    <p:sldId id="291" r:id="rId51"/>
    <p:sldId id="331" r:id="rId52"/>
    <p:sldId id="292" r:id="rId53"/>
    <p:sldId id="293" r:id="rId54"/>
    <p:sldId id="294" r:id="rId55"/>
    <p:sldId id="332" r:id="rId56"/>
    <p:sldId id="295" r:id="rId57"/>
    <p:sldId id="296" r:id="rId58"/>
    <p:sldId id="299" r:id="rId59"/>
    <p:sldId id="300" r:id="rId60"/>
    <p:sldId id="297" r:id="rId61"/>
    <p:sldId id="298" r:id="rId62"/>
    <p:sldId id="301" r:id="rId63"/>
    <p:sldId id="302" r:id="rId64"/>
    <p:sldId id="333" r:id="rId65"/>
    <p:sldId id="303" r:id="rId66"/>
    <p:sldId id="304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D89DB41-0EB9-48C9-B560-73AEEFDA5358}" type="datetimeFigureOut">
              <a:rPr lang="fa-IR" smtClean="0"/>
              <a:t>1436/05/08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9230DB3-D53F-4279-AD8E-EA49935480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56525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14E6-650F-4879-8B2C-4415A4764AC8}" type="datetime1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6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EA20-2B9D-48D9-842A-749E5B5AF43B}" type="datetime1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51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BDC0-A8E4-4315-8762-119F275EAB12}" type="datetime1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0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340D-8AF9-4F7C-895C-410DC2C27907}" type="datetime1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9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F6D8-5381-4660-B677-59229CBECF31}" type="datetime1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9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DF50E-E980-4FD8-9793-0009AFC357B0}" type="datetime1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1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BA0A-8D0E-4986-A898-E7545191B477}" type="datetime1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7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8875-BFCC-4DB5-84F1-1238E6C15EBE}" type="datetime1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7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29DB-0BBC-4693-B5AA-CC5EC570EC86}" type="datetime1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74F2-D395-4C57-B2F5-25D818E3A97D}" type="datetime1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5BAA-A619-45B2-94B4-A74C67944714}" type="datetime1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0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DF867-778F-4A3F-8BA3-D211512209AB}" type="datetime1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37932-7361-4E2C-ABEA-94A7F89BE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4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todate.com/contents/metformin-in-the-treatment-of-adults-with-type-2-diabetes-mellitus/abstract/4,8,9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metformin-in-the-treatment-of-adults-with-type-2-diabetes-mellitus/abstract/16-18" TargetMode="External"/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ptodate.com/contents/metformin-in-the-treatment-of-adults-with-type-2-diabetes-mellitus/abstract/19,2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metformin-in-the-treatment-of-adults-with-type-2-diabetes-mellitus/abstract/22" TargetMode="External"/><Relationship Id="rId2" Type="http://schemas.openxmlformats.org/officeDocument/2006/relationships/hyperlink" Target="http://www.uptodate.com/contents/metformin-in-the-treatment-of-adults-with-type-2-diabetes-mellitus/abstract/2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todate.com/contents/metformin-in-the-treatment-of-adults-with-type-2-diabetes-mellitus/abstract/10,1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todate.com/contents/metformin-in-the-treatment-of-adults-with-type-2-diabetes-mellitus/abstract/12,13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metformin-in-the-treatment-of-adults-with-type-2-diabetes-mellitus/abstract/2,3,23-25" TargetMode="External"/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metformin-in-the-treatment-of-adults-with-type-2-diabetes-mellitus/abstract/10,11,26-28" TargetMode="External"/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todate.com/contents/metformin-in-the-treatment-of-adults-with-type-2-diabetes-mellitus/abstract/30,31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metformin-in-the-treatment-of-adults-with-type-2-diabetes-mellitus/abstract/10,32" TargetMode="External"/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metformin-in-the-treatment-of-adults-with-type-2-diabetes-mellitus/abstract/35" TargetMode="External"/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todate.com/contents/metformin-in-the-treatment-of-adults-with-type-2-diabetes-mellitus/abstract/36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metformin-in-the-treatment-of-adults-with-type-2-diabetes-mellitus/abstract/36" TargetMode="External"/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todate.com/contents/metformin-in-the-treatment-of-adults-with-type-2-diabetes-mellitus/abstract/37-39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metformin-in-the-treatment-of-adults-with-type-2-diabetes-mellitus/abstract/40" TargetMode="External"/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metformin-in-the-treatment-of-adults-with-type-2-diabetes-mellitus/abstract/11,26,27" TargetMode="External"/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metformin-in-the-treatment-of-adults-with-type-2-diabetes-mellitus/abstract/43-45" TargetMode="External"/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metformin-in-the-treatment-of-adults-with-type-2-diabetes-mellitus/abstract/46-48" TargetMode="External"/><Relationship Id="rId2" Type="http://schemas.openxmlformats.org/officeDocument/2006/relationships/hyperlink" Target="http://www.uptodate.com/contents/metformin-in-the-treatment-of-adults-with-type-2-diabetes-mellitus/abstract/46,4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ptodate.com/contents/metformin-in-the-treatment-of-adults-with-type-2-diabetes-mellitus/abstract/46,49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metformin-in-the-treatment-of-adults-with-type-2-diabetes-mellitus/abstract/50" TargetMode="External"/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metformin-in-the-treatment-of-adults-with-type-2-diabetes-mellitus/abstract/21" TargetMode="External"/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metformin-in-the-treatment-of-adults-with-type-2-diabetes-mellitus/abstract/27" TargetMode="External"/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metformin-in-the-treatment-of-adults-with-type-2-diabetes-mellitus/abstract/51" TargetMode="External"/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ptodate.com/contents/metformin-in-the-treatment-of-adults-with-type-2-diabetes-mellitus/abstract/52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calcium-carbonate-drug-information?source=see_link" TargetMode="External"/><Relationship Id="rId2" Type="http://schemas.openxmlformats.org/officeDocument/2006/relationships/hyperlink" Target="http://www.uptodate.com/contents/metformin-in-the-treatment-of-adults-with-type-2-diabetes-mellitus/abstract/5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ptodate.com/contents/metformin-in-the-treatment-of-adults-with-type-2-diabetes-mellitus/abstract/55" TargetMode="External"/><Relationship Id="rId4" Type="http://schemas.openxmlformats.org/officeDocument/2006/relationships/hyperlink" Target="http://www.uptodate.com/contents/metformin-in-the-treatment-of-adults-with-type-2-diabetes-mellitus/abstract/54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metformin-in-the-treatment-of-adults-with-type-2-diabetes-mellitus/abstract/56,57" TargetMode="External"/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todate.com/contents/metformin-in-the-treatment-of-adults-with-type-2-diabetes-mellitus/abstract/58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metformin-in-the-treatment-of-adults-with-type-2-diabetes-mellitus/abstract/59,60" TargetMode="External"/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metformin-in-the-treatment-of-adults-with-type-2-diabetes-mellitus/abstract/57,61-63" TargetMode="External"/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ptodate.com/contents/metformin-in-the-treatment-of-adults-with-type-2-diabetes-mellitus/abstract/57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metformin-in-the-treatment-of-adults-with-type-2-diabetes-mellitus/abstract/62" TargetMode="External"/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metformin-in-the-treatment-of-adults-with-type-2-diabetes-mellitus/abstract/27,56,64" TargetMode="External"/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todate.com/contents/metformin-in-the-treatment-of-adults-with-type-2-diabetes-mellitus/abstract/6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metformin-in-the-treatment-of-adults-with-type-2-diabetes-mellitus/abstract/66-71" TargetMode="External"/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metformin-in-the-treatment-of-adults-with-type-2-diabetes-mellitus/abstract/78" TargetMode="External"/><Relationship Id="rId2" Type="http://schemas.openxmlformats.org/officeDocument/2006/relationships/hyperlink" Target="http://www.uptodate.com/contents/metformin-in-the-treatment-of-adults-with-type-2-diabetes-mellitus/abstract/71-77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metformin-in-the-treatment-of-adults-with-type-2-diabetes-mellitus/abstract/79,80" TargetMode="External"/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metformin-in-the-treatment-of-adults-with-type-2-diabetes-mellitus/abstract/74" TargetMode="External"/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metformin-in-the-treatment-of-adults-with-type-2-diabetes-mellitus/abstract/65" TargetMode="External"/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metformin-in-the-treatment-of-adults-with-type-2-diabetes-mellitus/abstract/82" TargetMode="External"/><Relationship Id="rId2" Type="http://schemas.openxmlformats.org/officeDocument/2006/relationships/hyperlink" Target="http://www.uptodate.com/contents/metformin-in-the-treatment-of-adults-with-type-2-diabetes-mellitus/abstract/8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ptodate.com/contents/metformin-in-the-treatment-of-adults-with-type-2-diabetes-mellitus/abstract/72-77" TargetMode="Externa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metformin-in-the-treatment-of-adults-with-type-2-diabetes-mellitus/abstract/27,83" TargetMode="External"/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metformin-in-the-treatment-of-adults-with-type-2-diabetes-mellitus/abstract/1" TargetMode="External"/><Relationship Id="rId2" Type="http://schemas.openxmlformats.org/officeDocument/2006/relationships/hyperlink" Target="http://www.uptodate.com/contents/metformin-in-the-treatment-of-adults-with-type-2-diabetes-mellitus/abstract/27" TargetMode="Externa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todate.com/contents/metformin-in-the-treatment-of-adults-with-type-2-diabetes-mellitus/abstract/84,85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todate.com/contents/metformin-in-the-treatment-of-adults-with-type-2-diabetes-mellitus/abstract/1-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metformin-in-the-treatment-of-adults-with-type-2-diabetes-mellitus/abstract/4-7" TargetMode="External"/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metformin-in-the-treatment-of-adults-with-type-2-diabetes-mellitus/abstract/14,15" TargetMode="External"/><Relationship Id="rId2" Type="http://schemas.openxmlformats.org/officeDocument/2006/relationships/hyperlink" Target="http://www.uptodate.com/contents/metformin-drug-information?source=see_lin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besm_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7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OBJECTIVE 3: MECHANISM OF ACTION (1)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 addition, inhibition of </a:t>
            </a:r>
            <a:r>
              <a:rPr lang="en-US" b="1" dirty="0" err="1"/>
              <a:t>mGPD</a:t>
            </a:r>
            <a:r>
              <a:rPr lang="en-US" b="1" dirty="0"/>
              <a:t> leads to accumulation of cytoplasmic NADH and a decrease in the conversion of lactate to pyruvate, limiting lactate contributions to hepatic gluconeogenesis. 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Excess glycerol and lactate are released into the plasma</a:t>
            </a:r>
            <a:r>
              <a:rPr lang="en-US" sz="4000" b="1" dirty="0"/>
              <a:t>.</a:t>
            </a: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16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OBJECTIVE 3: MECHANISM OF ACTION </a:t>
            </a:r>
            <a:r>
              <a:rPr lang="en-US" sz="3600" b="1" dirty="0" smtClean="0"/>
              <a:t>(2)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In addition, </a:t>
            </a:r>
            <a:r>
              <a:rPr lang="en-US" sz="4400" b="1" dirty="0">
                <a:solidFill>
                  <a:srgbClr val="FF0000"/>
                </a:solidFill>
              </a:rPr>
              <a:t>metformin increases insulin-mediated glucose utilization in peripheral tissues (such as muscle and liver), particularly after </a:t>
            </a:r>
            <a:r>
              <a:rPr lang="en-US" sz="4400" b="1" dirty="0" smtClean="0">
                <a:solidFill>
                  <a:srgbClr val="FF0000"/>
                </a:solidFill>
              </a:rPr>
              <a:t>meals</a:t>
            </a:r>
            <a:endParaRPr lang="en-US" sz="4400" b="1" dirty="0" smtClean="0"/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7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OBJECTIVE 3: MECHANISM OF ACTION </a:t>
            </a:r>
            <a:r>
              <a:rPr lang="en-US" sz="3600" b="1" dirty="0" smtClean="0"/>
              <a:t>(3)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FF0000"/>
                </a:solidFill>
              </a:rPr>
              <a:t>M</a:t>
            </a:r>
            <a:r>
              <a:rPr lang="en-US" sz="4400" b="1" dirty="0" smtClean="0">
                <a:solidFill>
                  <a:srgbClr val="FF0000"/>
                </a:solidFill>
              </a:rPr>
              <a:t>etformin</a:t>
            </a:r>
            <a:r>
              <a:rPr lang="en-US" sz="4400" b="1" dirty="0" smtClean="0"/>
              <a:t> </a:t>
            </a:r>
            <a:r>
              <a:rPr lang="en-US" sz="4400" b="1" dirty="0"/>
              <a:t>has an </a:t>
            </a:r>
            <a:r>
              <a:rPr lang="en-US" sz="4400" b="1" dirty="0" err="1">
                <a:solidFill>
                  <a:srgbClr val="FF0000"/>
                </a:solidFill>
              </a:rPr>
              <a:t>antilipolytic</a:t>
            </a:r>
            <a:r>
              <a:rPr lang="en-US" sz="4400" b="1" dirty="0">
                <a:solidFill>
                  <a:srgbClr val="FF0000"/>
                </a:solidFill>
              </a:rPr>
              <a:t> effect </a:t>
            </a:r>
            <a:r>
              <a:rPr lang="en-US" sz="4400" b="1" dirty="0"/>
              <a:t>that </a:t>
            </a:r>
            <a:r>
              <a:rPr lang="en-US" sz="4400" b="1" dirty="0">
                <a:solidFill>
                  <a:srgbClr val="FF0000"/>
                </a:solidFill>
              </a:rPr>
              <a:t>lowers serum free fatty acid </a:t>
            </a:r>
            <a:r>
              <a:rPr lang="en-US" sz="4400" b="1" dirty="0"/>
              <a:t>concentrations, thereby </a:t>
            </a:r>
            <a:r>
              <a:rPr lang="en-US" sz="4400" b="1" dirty="0">
                <a:solidFill>
                  <a:srgbClr val="FF0000"/>
                </a:solidFill>
              </a:rPr>
              <a:t>reducing substrate availability for gluconeogenesis </a:t>
            </a:r>
            <a:r>
              <a:rPr lang="en-US" sz="4400" b="1" dirty="0"/>
              <a:t>[</a:t>
            </a:r>
            <a:r>
              <a:rPr lang="en-US" sz="4400" b="1" dirty="0">
                <a:hlinkClick r:id="rId2"/>
              </a:rPr>
              <a:t>4,8,9</a:t>
            </a:r>
            <a:r>
              <a:rPr lang="en-US" sz="4400" b="1" dirty="0"/>
              <a:t>]. </a:t>
            </a: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4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OBJECTIVE 3: MECHANISM OF ACTION (3)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hlinkClick r:id="rId2"/>
              </a:rPr>
              <a:t>Metformin</a:t>
            </a:r>
            <a:r>
              <a:rPr lang="en-US" b="1" dirty="0" smtClean="0"/>
              <a:t> also </a:t>
            </a:r>
            <a:r>
              <a:rPr lang="en-US" b="1" dirty="0" smtClean="0">
                <a:solidFill>
                  <a:srgbClr val="FF0000"/>
                </a:solidFill>
              </a:rPr>
              <a:t>activates the enzyme AMP-activated protein kinase (AMPK) in hepatocytes</a:t>
            </a:r>
            <a:r>
              <a:rPr lang="en-US" b="1" dirty="0" smtClean="0"/>
              <a:t>, which </a:t>
            </a:r>
            <a:r>
              <a:rPr lang="en-US" b="1" dirty="0" smtClean="0">
                <a:solidFill>
                  <a:srgbClr val="FF0000"/>
                </a:solidFill>
              </a:rPr>
              <a:t>appears to be the mechanism by which metformin lowers serum lipid concentrations </a:t>
            </a:r>
            <a:r>
              <a:rPr lang="en-US" b="1" dirty="0" smtClean="0"/>
              <a:t>[</a:t>
            </a:r>
            <a:r>
              <a:rPr lang="en-US" b="1" dirty="0" smtClean="0">
                <a:hlinkClick r:id="rId3"/>
              </a:rPr>
              <a:t>16-18</a:t>
            </a:r>
            <a:r>
              <a:rPr lang="en-US" b="1" dirty="0" smtClean="0"/>
              <a:t>]. </a:t>
            </a:r>
          </a:p>
          <a:p>
            <a:r>
              <a:rPr lang="en-US" b="1" dirty="0" smtClean="0"/>
              <a:t>AMPK-dependent inhibitory phosphorylation of acetyl-coA carboxylases Acc1 and Acc2 </a:t>
            </a:r>
            <a:r>
              <a:rPr lang="en-US" b="1" dirty="0" smtClean="0">
                <a:solidFill>
                  <a:srgbClr val="FF0000"/>
                </a:solidFill>
              </a:rPr>
              <a:t>suppresses </a:t>
            </a:r>
            <a:r>
              <a:rPr lang="en-US" b="1" dirty="0" err="1" smtClean="0">
                <a:solidFill>
                  <a:srgbClr val="FF0000"/>
                </a:solidFill>
              </a:rPr>
              <a:t>lipogenesis</a:t>
            </a:r>
            <a:r>
              <a:rPr lang="en-US" b="1" dirty="0" smtClean="0">
                <a:solidFill>
                  <a:srgbClr val="FF0000"/>
                </a:solidFill>
              </a:rPr>
              <a:t> and lowers cellular fatty acid synthesis in liver and m</a:t>
            </a:r>
            <a:r>
              <a:rPr lang="en-US" b="1" dirty="0" smtClean="0"/>
              <a:t>uscle [</a:t>
            </a:r>
            <a:r>
              <a:rPr lang="en-US" b="1" dirty="0" smtClean="0">
                <a:hlinkClick r:id="rId4"/>
              </a:rPr>
              <a:t>19,20</a:t>
            </a:r>
            <a:r>
              <a:rPr lang="en-US" b="1" dirty="0" smtClean="0"/>
              <a:t>].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06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OBJECTIVE 3: MECHANISM OF ACTION (3)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Metformin works through the </a:t>
            </a:r>
            <a:r>
              <a:rPr lang="en-US" sz="4000" b="1" dirty="0" err="1">
                <a:solidFill>
                  <a:srgbClr val="FF0000"/>
                </a:solidFill>
              </a:rPr>
              <a:t>Peutz-Jeghers</a:t>
            </a:r>
            <a:r>
              <a:rPr lang="en-US" sz="4000" b="1" dirty="0">
                <a:solidFill>
                  <a:srgbClr val="FF0000"/>
                </a:solidFill>
              </a:rPr>
              <a:t> protein, LKB1, to regulate AMPK </a:t>
            </a:r>
            <a:r>
              <a:rPr lang="en-US" sz="4000" b="1" dirty="0"/>
              <a:t>[</a:t>
            </a:r>
            <a:r>
              <a:rPr lang="en-US" sz="4000" b="1" dirty="0">
                <a:hlinkClick r:id="rId2"/>
              </a:rPr>
              <a:t>21</a:t>
            </a:r>
            <a:r>
              <a:rPr lang="en-US" sz="4000" b="1" dirty="0"/>
              <a:t>]. </a:t>
            </a:r>
          </a:p>
          <a:p>
            <a:r>
              <a:rPr lang="en-US" sz="4000" b="1" dirty="0"/>
              <a:t>LKB1 is a </a:t>
            </a:r>
            <a:r>
              <a:rPr lang="en-US" sz="4000" b="1" dirty="0">
                <a:solidFill>
                  <a:srgbClr val="FF0000"/>
                </a:solidFill>
              </a:rPr>
              <a:t>tumor suppressor</a:t>
            </a:r>
            <a:r>
              <a:rPr lang="en-US" sz="4000" b="1" dirty="0"/>
              <a:t>, and </a:t>
            </a:r>
            <a:r>
              <a:rPr lang="en-US" sz="4000" b="1" dirty="0">
                <a:solidFill>
                  <a:srgbClr val="FF0000"/>
                </a:solidFill>
              </a:rPr>
              <a:t>activation of AMPK through L</a:t>
            </a:r>
            <a:r>
              <a:rPr lang="en-US" sz="4000" b="1" dirty="0"/>
              <a:t>KB1 may play a role in </a:t>
            </a:r>
            <a:r>
              <a:rPr lang="en-US" sz="4000" b="1" dirty="0">
                <a:solidFill>
                  <a:srgbClr val="FF0000"/>
                </a:solidFill>
              </a:rPr>
              <a:t>inhibiting cell growth </a:t>
            </a:r>
            <a:r>
              <a:rPr lang="en-US" sz="4000" b="1" dirty="0"/>
              <a:t>[</a:t>
            </a:r>
            <a:r>
              <a:rPr lang="en-US" sz="4000" b="1" dirty="0">
                <a:hlinkClick r:id="rId3"/>
              </a:rPr>
              <a:t>22</a:t>
            </a:r>
            <a:r>
              <a:rPr lang="en-US" sz="4000" b="1" dirty="0"/>
              <a:t>].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60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OBJECTIVE 3: MECHANISM OF ACTION </a:t>
            </a:r>
            <a:r>
              <a:rPr lang="en-US" sz="3600" b="1" dirty="0" smtClean="0"/>
              <a:t>(4)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/>
              <a:t>As a result of the improvement in glycemic control, </a:t>
            </a:r>
            <a:r>
              <a:rPr lang="en-US" sz="4400" b="1" dirty="0">
                <a:solidFill>
                  <a:srgbClr val="FF0000"/>
                </a:solidFill>
              </a:rPr>
              <a:t>serum insulin concentrations decline slightly</a:t>
            </a:r>
            <a:r>
              <a:rPr lang="en-US" sz="4400" b="1" dirty="0"/>
              <a:t> [</a:t>
            </a:r>
            <a:r>
              <a:rPr lang="en-US" sz="4400" b="1" dirty="0">
                <a:hlinkClick r:id="rId2"/>
              </a:rPr>
              <a:t>10,11</a:t>
            </a:r>
            <a:r>
              <a:rPr lang="en-US" sz="4400" b="1" dirty="0"/>
              <a:t>]. </a:t>
            </a: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5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OBJECTIVE 3: MECHANISM OF ACTION </a:t>
            </a:r>
            <a:r>
              <a:rPr lang="en-US" sz="3600" b="1" dirty="0" smtClean="0"/>
              <a:t>(5)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Metformin has also been shown </a:t>
            </a:r>
            <a:r>
              <a:rPr lang="en-US" sz="4400" b="1" dirty="0">
                <a:solidFill>
                  <a:srgbClr val="FF0000"/>
                </a:solidFill>
              </a:rPr>
              <a:t>to decrease food intake and body weight </a:t>
            </a:r>
            <a:r>
              <a:rPr lang="en-US" sz="4400" b="1" dirty="0"/>
              <a:t>[</a:t>
            </a:r>
            <a:r>
              <a:rPr lang="en-US" sz="4400" b="1" dirty="0">
                <a:hlinkClick r:id="rId2"/>
              </a:rPr>
              <a:t>12,13</a:t>
            </a:r>
            <a:r>
              <a:rPr lang="en-US" sz="4400" b="1" dirty="0"/>
              <a:t>].</a:t>
            </a:r>
          </a:p>
          <a:p>
            <a:endParaRPr lang="fa-IR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0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 4: INDICATIONS 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Initial treatment of patients with type 2 diabetes mellitus includes </a:t>
            </a:r>
            <a:r>
              <a:rPr lang="en-US" b="1" dirty="0" smtClean="0">
                <a:solidFill>
                  <a:srgbClr val="FF0000"/>
                </a:solidFill>
              </a:rPr>
              <a:t>education, with emphasis on lifestyle changes including diet, exercise, and weight reduction when appropriate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In the absence of specific contraindications, </a:t>
            </a:r>
            <a:r>
              <a:rPr lang="en-US" b="1" dirty="0" smtClean="0">
                <a:hlinkClick r:id="rId2"/>
              </a:rPr>
              <a:t>metformin</a:t>
            </a:r>
            <a:r>
              <a:rPr lang="en-US" b="1" dirty="0" smtClean="0"/>
              <a:t> is considered </a:t>
            </a:r>
            <a:r>
              <a:rPr lang="en-US" b="1" dirty="0" smtClean="0">
                <a:solidFill>
                  <a:srgbClr val="FF0000"/>
                </a:solidFill>
              </a:rPr>
              <a:t>initial pharmacologic </a:t>
            </a:r>
            <a:r>
              <a:rPr lang="en-US" b="1" dirty="0" smtClean="0"/>
              <a:t>therapy for </a:t>
            </a:r>
            <a:r>
              <a:rPr lang="en-US" b="1" dirty="0" smtClean="0">
                <a:solidFill>
                  <a:srgbClr val="FF0000"/>
                </a:solidFill>
              </a:rPr>
              <a:t>most patients </a:t>
            </a:r>
            <a:r>
              <a:rPr lang="en-US" b="1" dirty="0" smtClean="0"/>
              <a:t>with type 2 diabetes because of </a:t>
            </a:r>
            <a:r>
              <a:rPr lang="en-US" b="1" dirty="0" smtClean="0">
                <a:solidFill>
                  <a:srgbClr val="FF0000"/>
                </a:solidFill>
              </a:rPr>
              <a:t>glycemic efficacy, absence of weight gain and hypoglycemia, general tolerability, and favorable cost </a:t>
            </a:r>
            <a:r>
              <a:rPr lang="en-US" b="1" dirty="0" smtClean="0"/>
              <a:t>[</a:t>
            </a:r>
            <a:r>
              <a:rPr lang="en-US" b="1" dirty="0" smtClean="0">
                <a:hlinkClick r:id="rId3"/>
              </a:rPr>
              <a:t>2,3,23-25</a:t>
            </a:r>
            <a:r>
              <a:rPr lang="en-US" b="1" dirty="0" smtClean="0"/>
              <a:t>].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968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 4: INDICATIONS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It can be initiated at the time of diabetes diagnosis</a:t>
            </a:r>
            <a:r>
              <a:rPr lang="en-US" b="1" dirty="0"/>
              <a:t>, along with consultation for lifestyle intervention. </a:t>
            </a:r>
          </a:p>
          <a:p>
            <a:r>
              <a:rPr lang="en-US" b="1" dirty="0">
                <a:solidFill>
                  <a:srgbClr val="FF0000"/>
                </a:solidFill>
              </a:rPr>
              <a:t>For highly motivated p</a:t>
            </a:r>
            <a:r>
              <a:rPr lang="en-US" b="1" dirty="0"/>
              <a:t>atients with </a:t>
            </a:r>
            <a:r>
              <a:rPr lang="en-US" b="1" dirty="0" err="1"/>
              <a:t>glycated</a:t>
            </a:r>
            <a:r>
              <a:rPr lang="en-US" b="1" dirty="0"/>
              <a:t> hemoglobin (A1C) </a:t>
            </a:r>
            <a:r>
              <a:rPr lang="en-US" b="1" dirty="0">
                <a:solidFill>
                  <a:srgbClr val="FF0000"/>
                </a:solidFill>
              </a:rPr>
              <a:t>near target (&lt;7.5 percent</a:t>
            </a:r>
            <a:r>
              <a:rPr lang="en-US" b="1" dirty="0"/>
              <a:t>), </a:t>
            </a:r>
            <a:r>
              <a:rPr lang="en-US" b="1" dirty="0">
                <a:solidFill>
                  <a:srgbClr val="FF0000"/>
                </a:solidFill>
              </a:rPr>
              <a:t>a three- to six-month trial of lifestyle modification before initiating metformin is reasonable</a:t>
            </a:r>
            <a:r>
              <a:rPr lang="en-US" b="1" dirty="0"/>
              <a:t>. </a:t>
            </a: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404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OBJECTIVE </a:t>
            </a:r>
            <a:r>
              <a:rPr lang="en-US" b="1" dirty="0" smtClean="0"/>
              <a:t>5: GLYCEMIC EFFICACY</a:t>
            </a:r>
            <a:br>
              <a:rPr lang="en-US" b="1" dirty="0" smtClean="0"/>
            </a:br>
            <a:r>
              <a:rPr lang="en-US" b="1" dirty="0" smtClean="0"/>
              <a:t>in </a:t>
            </a:r>
            <a:r>
              <a:rPr lang="en-US" b="1" dirty="0" err="1" smtClean="0"/>
              <a:t>Monotherapy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hlinkClick r:id="rId2"/>
              </a:rPr>
              <a:t>Metformin</a:t>
            </a:r>
            <a:r>
              <a:rPr lang="en-US" b="1" dirty="0" smtClean="0"/>
              <a:t> typically </a:t>
            </a:r>
            <a:r>
              <a:rPr lang="en-US" b="1" dirty="0" smtClean="0">
                <a:solidFill>
                  <a:srgbClr val="FF0000"/>
                </a:solidFill>
              </a:rPr>
              <a:t>lowers fasting blood glucose </a:t>
            </a:r>
            <a:r>
              <a:rPr lang="en-US" b="1" dirty="0" smtClean="0"/>
              <a:t>concentrations </a:t>
            </a:r>
            <a:r>
              <a:rPr lang="en-US" b="1" dirty="0" smtClean="0">
                <a:solidFill>
                  <a:srgbClr val="FF0000"/>
                </a:solidFill>
              </a:rPr>
              <a:t>by approximately 20 percent </a:t>
            </a:r>
            <a:r>
              <a:rPr lang="en-US" b="1" dirty="0" smtClean="0"/>
              <a:t>and </a:t>
            </a:r>
            <a:r>
              <a:rPr lang="en-US" b="1" dirty="0" err="1" smtClean="0">
                <a:solidFill>
                  <a:srgbClr val="FF0000"/>
                </a:solidFill>
              </a:rPr>
              <a:t>glycated</a:t>
            </a:r>
            <a:r>
              <a:rPr lang="en-US" b="1" dirty="0" smtClean="0">
                <a:solidFill>
                  <a:srgbClr val="FF0000"/>
                </a:solidFill>
              </a:rPr>
              <a:t> hemoglobin (A1C) by 1.5 percent</a:t>
            </a:r>
            <a:r>
              <a:rPr lang="en-US" b="1" dirty="0" smtClean="0"/>
              <a:t>, a response similar to that achieved with a sulfonylurea [</a:t>
            </a:r>
            <a:r>
              <a:rPr lang="en-US" b="1" dirty="0" smtClean="0">
                <a:hlinkClick r:id="rId3"/>
              </a:rPr>
              <a:t>10,11,26-28</a:t>
            </a:r>
            <a:r>
              <a:rPr lang="en-US" b="1" dirty="0" smtClean="0"/>
              <a:t>].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98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851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Metformin in the treatment of adults with type 2 diabetes mellitus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7772400" cy="2362200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Sh. </a:t>
            </a:r>
            <a:r>
              <a:rPr lang="en-US" sz="2400" b="1" dirty="0" err="1" smtClean="0">
                <a:solidFill>
                  <a:srgbClr val="FF0000"/>
                </a:solidFill>
              </a:rPr>
              <a:t>Alamdari</a:t>
            </a:r>
            <a:r>
              <a:rPr lang="en-US" sz="2400" b="1" dirty="0" smtClean="0">
                <a:solidFill>
                  <a:srgbClr val="FF0000"/>
                </a:solidFill>
              </a:rPr>
              <a:t>, MD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Associate Professor of Internal Medicine, 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Endocrinology &amp; </a:t>
            </a:r>
            <a:r>
              <a:rPr lang="en-US" sz="2400" b="1" dirty="0" err="1" smtClean="0">
                <a:solidFill>
                  <a:srgbClr val="FF0000"/>
                </a:solidFill>
              </a:rPr>
              <a:t>Metabplism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b="1" dirty="0" err="1" smtClean="0">
                <a:solidFill>
                  <a:srgbClr val="FF0000"/>
                </a:solidFill>
              </a:rPr>
              <a:t>Shahid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Beheshti</a:t>
            </a:r>
            <a:r>
              <a:rPr lang="en-US" sz="2400" b="1" dirty="0" smtClean="0">
                <a:solidFill>
                  <a:srgbClr val="FF0000"/>
                </a:solidFill>
              </a:rPr>
              <a:t> University of Medical Sciences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Research Institute for Endocrine Sciences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62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OBJECTIVE </a:t>
            </a:r>
            <a:r>
              <a:rPr lang="en-US" b="1" dirty="0" smtClean="0"/>
              <a:t>6: Combination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After a successful initial response to </a:t>
            </a:r>
            <a:r>
              <a:rPr lang="en-US" b="1" dirty="0" smtClean="0">
                <a:hlinkClick r:id="rId2"/>
              </a:rPr>
              <a:t>metformin</a:t>
            </a:r>
            <a:r>
              <a:rPr lang="en-US" b="1" dirty="0" smtClean="0"/>
              <a:t>, the majority of patients fail to maintain glycemic targets and </a:t>
            </a:r>
            <a:r>
              <a:rPr lang="en-US" b="1" dirty="0" smtClean="0">
                <a:solidFill>
                  <a:srgbClr val="FF0000"/>
                </a:solidFill>
              </a:rPr>
              <a:t>require the addition of a second oral or an injectable agent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For patients who fail initial therapy, there are a number of agents that are available and can be used in combination with metformin.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97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OBJECTIVE </a:t>
            </a:r>
            <a:r>
              <a:rPr lang="en-US" b="1" dirty="0" smtClean="0"/>
              <a:t>6: </a:t>
            </a:r>
            <a:r>
              <a:rPr lang="en-US" b="1" dirty="0"/>
              <a:t>Combination therapy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Combinations of drugs are often necessary to achieve </a:t>
            </a:r>
            <a:r>
              <a:rPr lang="en-US" b="1" dirty="0" smtClean="0">
                <a:solidFill>
                  <a:srgbClr val="FF0000"/>
                </a:solidFill>
              </a:rPr>
              <a:t>optimal glycemic control</a:t>
            </a:r>
            <a:r>
              <a:rPr lang="en-US" b="1" dirty="0" smtClean="0"/>
              <a:t>. </a:t>
            </a:r>
          </a:p>
          <a:p>
            <a:r>
              <a:rPr lang="en-US" b="1" dirty="0" smtClean="0">
                <a:hlinkClick r:id="rId2"/>
              </a:rPr>
              <a:t>Metformin</a:t>
            </a:r>
            <a:r>
              <a:rPr lang="en-US" b="1" dirty="0" smtClean="0"/>
              <a:t> can be given in combination with: </a:t>
            </a:r>
          </a:p>
          <a:p>
            <a:pPr lvl="1"/>
            <a:r>
              <a:rPr lang="en-US" b="1" dirty="0" smtClean="0"/>
              <a:t>sulfonylureas, </a:t>
            </a:r>
          </a:p>
          <a:p>
            <a:pPr lvl="1"/>
            <a:r>
              <a:rPr lang="en-US" b="1" dirty="0" smtClean="0"/>
              <a:t>insulin, </a:t>
            </a:r>
          </a:p>
          <a:p>
            <a:pPr lvl="1"/>
            <a:r>
              <a:rPr lang="en-US" b="1" dirty="0" err="1" smtClean="0"/>
              <a:t>glinides</a:t>
            </a:r>
            <a:r>
              <a:rPr lang="en-US" b="1" dirty="0" smtClean="0"/>
              <a:t>, </a:t>
            </a:r>
          </a:p>
          <a:p>
            <a:pPr lvl="1"/>
            <a:r>
              <a:rPr lang="en-US" b="1" dirty="0" smtClean="0"/>
              <a:t>alpha-</a:t>
            </a:r>
            <a:r>
              <a:rPr lang="en-US" b="1" dirty="0" err="1" smtClean="0"/>
              <a:t>glucosidase</a:t>
            </a:r>
            <a:r>
              <a:rPr lang="en-US" b="1" dirty="0" smtClean="0"/>
              <a:t> inhibitors, </a:t>
            </a:r>
          </a:p>
          <a:p>
            <a:pPr lvl="1"/>
            <a:r>
              <a:rPr lang="en-US" b="1" dirty="0" err="1" smtClean="0"/>
              <a:t>thiazolidinediones</a:t>
            </a:r>
            <a:r>
              <a:rPr lang="en-US" b="1" dirty="0" smtClean="0"/>
              <a:t> (TZDs), </a:t>
            </a:r>
          </a:p>
          <a:p>
            <a:pPr lvl="1"/>
            <a:r>
              <a:rPr lang="en-US" b="1" dirty="0" smtClean="0"/>
              <a:t>sodium-glucose co-transporter 2 (SGLT-2) inhibitors, </a:t>
            </a:r>
          </a:p>
          <a:p>
            <a:pPr lvl="1"/>
            <a:r>
              <a:rPr lang="en-US" b="1" dirty="0" smtClean="0"/>
              <a:t>glucagon-like peptide-1 [GLP-1] agonists, and </a:t>
            </a:r>
          </a:p>
          <a:p>
            <a:pPr lvl="1"/>
            <a:r>
              <a:rPr lang="en-US" b="1" dirty="0" err="1" smtClean="0"/>
              <a:t>dipeptidyl</a:t>
            </a:r>
            <a:r>
              <a:rPr lang="en-US" b="1" dirty="0" smtClean="0"/>
              <a:t> peptidase IV (DPP-IV) inhibitors.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40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OBJECTIVE </a:t>
            </a:r>
            <a:r>
              <a:rPr lang="en-US" b="1" dirty="0" smtClean="0"/>
              <a:t>6: </a:t>
            </a:r>
            <a:r>
              <a:rPr lang="en-US" b="1" dirty="0"/>
              <a:t>Combination therapy </a:t>
            </a:r>
            <a:r>
              <a:rPr lang="en-US" dirty="0" err="1" smtClean="0"/>
              <a:t>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/>
              <a:t>In meta-analyses of placebo-controlled trials evaluating different drugs (sulfonylureas, TZDs, </a:t>
            </a:r>
            <a:r>
              <a:rPr lang="en-US" b="1" dirty="0" err="1" smtClean="0"/>
              <a:t>meglitinides</a:t>
            </a:r>
            <a:r>
              <a:rPr lang="en-US" b="1" dirty="0" smtClean="0"/>
              <a:t>, alpha-</a:t>
            </a:r>
            <a:r>
              <a:rPr lang="en-US" b="1" dirty="0" err="1" smtClean="0"/>
              <a:t>glucosidase</a:t>
            </a:r>
            <a:r>
              <a:rPr lang="en-US" b="1" dirty="0" smtClean="0"/>
              <a:t> inhibitors, GLP-1 agonists, DPP-4 inhibitors) as add-on therapy to metformin, reductions in A1C with different classes of drugs ranged from </a:t>
            </a:r>
            <a:r>
              <a:rPr lang="en-US" b="1" dirty="0" smtClean="0">
                <a:solidFill>
                  <a:srgbClr val="FF0000"/>
                </a:solidFill>
              </a:rPr>
              <a:t>0.42 to 1.0 percentage points </a:t>
            </a:r>
            <a:r>
              <a:rPr lang="en-US" b="1" dirty="0" smtClean="0"/>
              <a:t>[</a:t>
            </a:r>
            <a:r>
              <a:rPr lang="en-US" b="1" dirty="0" smtClean="0">
                <a:hlinkClick r:id="rId2"/>
              </a:rPr>
              <a:t>30,31</a:t>
            </a:r>
            <a:r>
              <a:rPr lang="en-US" b="1" dirty="0" smtClean="0"/>
              <a:t>].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528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 7: Metformin in T 1 DM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Although </a:t>
            </a:r>
            <a:r>
              <a:rPr lang="en-US" sz="4000" b="1" dirty="0">
                <a:hlinkClick r:id="rId2"/>
              </a:rPr>
              <a:t>metformin</a:t>
            </a:r>
            <a:r>
              <a:rPr lang="en-US" sz="4000" b="1" dirty="0"/>
              <a:t> is being evaluated as an </a:t>
            </a:r>
            <a:r>
              <a:rPr lang="en-US" sz="4000" b="1" dirty="0">
                <a:solidFill>
                  <a:srgbClr val="FF0000"/>
                </a:solidFill>
              </a:rPr>
              <a:t>adjunct to insulin therapy in type 1 diabetes</a:t>
            </a:r>
            <a:r>
              <a:rPr lang="en-US" sz="4000" b="1" dirty="0"/>
              <a:t>, there are </a:t>
            </a:r>
            <a:r>
              <a:rPr lang="en-US" sz="4000" b="1" dirty="0">
                <a:solidFill>
                  <a:srgbClr val="FF0000"/>
                </a:solidFill>
              </a:rPr>
              <a:t>insufficient data to recommend metformin for patients with type 1 diabetes</a:t>
            </a:r>
            <a:r>
              <a:rPr lang="en-US" sz="4000" b="1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325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 </a:t>
            </a:r>
            <a:r>
              <a:rPr lang="en-US" b="1" dirty="0" smtClean="0"/>
              <a:t>8: WEIGHT LOSS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 those who are obese</a:t>
            </a:r>
            <a:r>
              <a:rPr lang="en-US" b="1" dirty="0" smtClean="0"/>
              <a:t>, </a:t>
            </a:r>
            <a:r>
              <a:rPr lang="en-US" b="1" dirty="0" smtClean="0">
                <a:hlinkClick r:id="rId2"/>
              </a:rPr>
              <a:t>metformin</a:t>
            </a:r>
            <a:r>
              <a:rPr lang="en-US" b="1" dirty="0" smtClean="0"/>
              <a:t> promotes </a:t>
            </a:r>
            <a:r>
              <a:rPr lang="en-US" b="1" dirty="0" smtClean="0">
                <a:solidFill>
                  <a:srgbClr val="FF0000"/>
                </a:solidFill>
              </a:rPr>
              <a:t>modest weight reduction or at least weight stabilization </a:t>
            </a:r>
            <a:r>
              <a:rPr lang="en-US" b="1" dirty="0" smtClean="0"/>
              <a:t>[</a:t>
            </a:r>
            <a:r>
              <a:rPr lang="en-US" b="1" dirty="0" smtClean="0">
                <a:hlinkClick r:id="rId3"/>
              </a:rPr>
              <a:t>10,32</a:t>
            </a:r>
            <a:r>
              <a:rPr lang="en-US" b="1" dirty="0" smtClean="0"/>
              <a:t>]. </a:t>
            </a:r>
          </a:p>
          <a:p>
            <a:r>
              <a:rPr lang="en-US" b="1" dirty="0" smtClean="0"/>
              <a:t>This is in contrast to the </a:t>
            </a:r>
            <a:r>
              <a:rPr lang="en-US" b="1" dirty="0" smtClean="0">
                <a:solidFill>
                  <a:srgbClr val="FF0000"/>
                </a:solidFill>
              </a:rPr>
              <a:t>weight gain often associated with insulin or sulfonylurea treatment </a:t>
            </a:r>
            <a:r>
              <a:rPr lang="en-US" b="1" dirty="0" smtClean="0"/>
              <a:t>[</a:t>
            </a:r>
            <a:r>
              <a:rPr lang="en-US" b="1" dirty="0" smtClean="0">
                <a:hlinkClick r:id="rId3"/>
              </a:rPr>
              <a:t>10,32</a:t>
            </a:r>
            <a:r>
              <a:rPr lang="en-US" b="1" dirty="0" smtClean="0"/>
              <a:t>].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357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8" y="0"/>
            <a:ext cx="8880231" cy="6811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947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OBJECTIVE </a:t>
            </a:r>
            <a:r>
              <a:rPr lang="en-US" b="1" dirty="0" smtClean="0"/>
              <a:t>9: CARDIOVASCULAR EFFECTS 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hlinkClick r:id="rId2"/>
              </a:rPr>
              <a:t>Metformin</a:t>
            </a:r>
            <a:r>
              <a:rPr lang="en-US" sz="4400" b="1" dirty="0" smtClean="0"/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does not have adverse cardiovascular effects</a:t>
            </a:r>
            <a:r>
              <a:rPr lang="en-US" sz="4400" b="1" dirty="0" smtClean="0"/>
              <a:t>, and it appears to </a:t>
            </a:r>
            <a:r>
              <a:rPr lang="en-US" sz="4400" b="1" dirty="0" smtClean="0">
                <a:solidFill>
                  <a:srgbClr val="FF0000"/>
                </a:solidFill>
              </a:rPr>
              <a:t>decrease cardiovascular events </a:t>
            </a:r>
            <a:r>
              <a:rPr lang="en-US" sz="4400" b="1" dirty="0" smtClean="0"/>
              <a:t>in certain populations [</a:t>
            </a:r>
            <a:r>
              <a:rPr lang="en-US" sz="4400" b="1" dirty="0" smtClean="0">
                <a:hlinkClick r:id="rId3"/>
              </a:rPr>
              <a:t>35</a:t>
            </a:r>
            <a:r>
              <a:rPr lang="en-US" sz="4400" b="1" dirty="0" smtClean="0"/>
              <a:t>]. </a:t>
            </a:r>
            <a:endParaRPr lang="en-US" sz="4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845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OBJECTIVE 9: CARDIOVASCULAR EFFECTS 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 the United Kingdom Prospective Diabetes Study (UKPDS), obese patients who were assigned initially to receive metformin rather than sulfonylurea or insulin therapy had a </a:t>
            </a:r>
            <a:r>
              <a:rPr lang="en-US" b="1" dirty="0">
                <a:solidFill>
                  <a:srgbClr val="FF0000"/>
                </a:solidFill>
              </a:rPr>
              <a:t>decreased risk of the aggregate diabetes-related endpoint (endpoints included both </a:t>
            </a:r>
            <a:r>
              <a:rPr lang="en-US" b="1" dirty="0" err="1">
                <a:solidFill>
                  <a:srgbClr val="FF0000"/>
                </a:solidFill>
              </a:rPr>
              <a:t>macrovascular</a:t>
            </a:r>
            <a:r>
              <a:rPr lang="en-US" b="1" dirty="0">
                <a:solidFill>
                  <a:srgbClr val="FF0000"/>
                </a:solidFill>
              </a:rPr>
              <a:t> and </a:t>
            </a:r>
            <a:r>
              <a:rPr lang="en-US" b="1" dirty="0" err="1">
                <a:solidFill>
                  <a:srgbClr val="FF0000"/>
                </a:solidFill>
              </a:rPr>
              <a:t>microvascular</a:t>
            </a:r>
            <a:r>
              <a:rPr lang="en-US" b="1" dirty="0">
                <a:solidFill>
                  <a:srgbClr val="FF0000"/>
                </a:solidFill>
              </a:rPr>
              <a:t> complications) and all-cause mortality </a:t>
            </a:r>
            <a:r>
              <a:rPr lang="en-US" b="1" dirty="0"/>
              <a:t>[</a:t>
            </a:r>
            <a:r>
              <a:rPr lang="en-US" b="1" dirty="0">
                <a:hlinkClick r:id="rId2"/>
              </a:rPr>
              <a:t>36</a:t>
            </a:r>
            <a:r>
              <a:rPr lang="en-US" b="1" dirty="0"/>
              <a:t>].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871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OBJECTIVE 9: CARDIOVASCULAR EFFECTS 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During the post-interventional observation period of the UKPDS, </a:t>
            </a:r>
            <a:r>
              <a:rPr lang="en-US" sz="4400" b="1" dirty="0">
                <a:solidFill>
                  <a:srgbClr val="FF0000"/>
                </a:solidFill>
              </a:rPr>
              <a:t>reductions in the risk of </a:t>
            </a:r>
            <a:r>
              <a:rPr lang="en-US" sz="4400" b="1" dirty="0" err="1">
                <a:solidFill>
                  <a:srgbClr val="FF0000"/>
                </a:solidFill>
              </a:rPr>
              <a:t>macrovascular</a:t>
            </a:r>
            <a:r>
              <a:rPr lang="en-US" sz="4400" b="1" dirty="0">
                <a:solidFill>
                  <a:srgbClr val="FF0000"/>
                </a:solidFill>
              </a:rPr>
              <a:t> complications were maintained in the metformin group</a:t>
            </a:r>
            <a:endParaRPr lang="fa-IR" sz="4400" dirty="0"/>
          </a:p>
          <a:p>
            <a:endParaRPr lang="fa-IR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916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OBJECTIVE 9: CARDIOVASCULAR EFFECTS 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An unexpected finding in a UKPDS </a:t>
            </a:r>
            <a:r>
              <a:rPr lang="en-US" b="1" dirty="0" err="1" smtClean="0"/>
              <a:t>substudy</a:t>
            </a:r>
            <a:r>
              <a:rPr lang="en-US" b="1" dirty="0" smtClean="0"/>
              <a:t> was that the </a:t>
            </a:r>
            <a:r>
              <a:rPr lang="en-US" b="1" dirty="0" smtClean="0">
                <a:solidFill>
                  <a:srgbClr val="FF0000"/>
                </a:solidFill>
              </a:rPr>
              <a:t>early addition of </a:t>
            </a:r>
            <a:r>
              <a:rPr lang="en-US" b="1" dirty="0" smtClean="0">
                <a:solidFill>
                  <a:srgbClr val="FF0000"/>
                </a:solidFill>
                <a:hlinkClick r:id="rId2"/>
              </a:rPr>
              <a:t>metformin</a:t>
            </a:r>
            <a:r>
              <a:rPr lang="en-US" b="1" dirty="0" smtClean="0">
                <a:solidFill>
                  <a:srgbClr val="FF0000"/>
                </a:solidFill>
              </a:rPr>
              <a:t> in patients already receiving a sulfonylurea </a:t>
            </a:r>
            <a:r>
              <a:rPr lang="en-US" b="1" dirty="0" smtClean="0"/>
              <a:t>was associated with </a:t>
            </a:r>
            <a:r>
              <a:rPr lang="en-US" b="1" dirty="0" smtClean="0">
                <a:solidFill>
                  <a:srgbClr val="FF0000"/>
                </a:solidFill>
              </a:rPr>
              <a:t>a 96 percent increase in the risk of diabetes-related death compared with continuation of the sulfonylurea alone </a:t>
            </a:r>
            <a:r>
              <a:rPr lang="en-US" b="1" dirty="0" smtClean="0"/>
              <a:t>(p = 0.04) [</a:t>
            </a:r>
            <a:r>
              <a:rPr lang="en-US" b="1" dirty="0" smtClean="0">
                <a:hlinkClick r:id="rId3"/>
              </a:rPr>
              <a:t>36</a:t>
            </a:r>
            <a:r>
              <a:rPr lang="en-US" b="1" dirty="0" smtClean="0"/>
              <a:t>]. </a:t>
            </a:r>
          </a:p>
          <a:p>
            <a:r>
              <a:rPr lang="en-US" b="1" dirty="0" smtClean="0"/>
              <a:t>It is not clear how to interpret these data, as </a:t>
            </a:r>
            <a:r>
              <a:rPr lang="en-US" b="1" dirty="0" smtClean="0">
                <a:solidFill>
                  <a:srgbClr val="FF0000"/>
                </a:solidFill>
              </a:rPr>
              <a:t>the analyses are secondary and not internally consistent.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34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OBJECTIVE 1: </a:t>
            </a:r>
            <a:r>
              <a:rPr lang="en-US" b="1" dirty="0" smtClean="0"/>
              <a:t>Introduction</a:t>
            </a:r>
          </a:p>
          <a:p>
            <a:r>
              <a:rPr lang="en-US" b="1" dirty="0"/>
              <a:t>OBJECTIVE 2: first </a:t>
            </a:r>
            <a:r>
              <a:rPr lang="en-US" b="1" dirty="0" smtClean="0"/>
              <a:t>choice</a:t>
            </a:r>
          </a:p>
          <a:p>
            <a:r>
              <a:rPr lang="en-US" b="1" dirty="0"/>
              <a:t>OBJECTIVE 3: MECHANISM OF </a:t>
            </a:r>
            <a:r>
              <a:rPr lang="en-US" b="1" dirty="0" smtClean="0"/>
              <a:t>ACTION</a:t>
            </a:r>
          </a:p>
          <a:p>
            <a:r>
              <a:rPr lang="en-US" b="1" dirty="0"/>
              <a:t>OBJECTIVE 4: </a:t>
            </a:r>
            <a:r>
              <a:rPr lang="en-US" b="1" dirty="0" smtClean="0"/>
              <a:t>INDICATIONS</a:t>
            </a:r>
          </a:p>
          <a:p>
            <a:r>
              <a:rPr lang="en-US" b="1" dirty="0"/>
              <a:t>OBJECTIVE 5: GLYCEMIC EFFICACY</a:t>
            </a:r>
            <a:br>
              <a:rPr lang="en-US" b="1" dirty="0"/>
            </a:br>
            <a:r>
              <a:rPr lang="en-US" b="1" dirty="0"/>
              <a:t>in </a:t>
            </a:r>
            <a:r>
              <a:rPr lang="en-US" b="1" dirty="0" err="1" smtClean="0"/>
              <a:t>Monotherapy</a:t>
            </a:r>
            <a:endParaRPr lang="en-US" b="1" dirty="0" smtClean="0"/>
          </a:p>
          <a:p>
            <a:r>
              <a:rPr lang="en-US" b="1" dirty="0"/>
              <a:t>OBJECTIVE 6: Combination </a:t>
            </a:r>
            <a:r>
              <a:rPr lang="en-US" b="1" dirty="0" smtClean="0"/>
              <a:t>therapy</a:t>
            </a:r>
          </a:p>
          <a:p>
            <a:r>
              <a:rPr lang="en-US" b="1" dirty="0"/>
              <a:t>OBJECTIVE 7: Metformin in T 1 </a:t>
            </a:r>
            <a:r>
              <a:rPr lang="en-US" b="1" dirty="0" smtClean="0"/>
              <a:t>DM</a:t>
            </a:r>
          </a:p>
          <a:p>
            <a:r>
              <a:rPr lang="en-US" b="1" dirty="0"/>
              <a:t>OBJECTIVE 8: WEIGHT </a:t>
            </a:r>
            <a:r>
              <a:rPr lang="en-US" b="1" dirty="0" smtClean="0"/>
              <a:t>LOSS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531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OBJECTIVE 9: CARDIOVASCULAR EFFECTS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On the one hand, metformin appears to be beneficial as initial therapy in overweight patients with type 2 diabetes. </a:t>
            </a:r>
          </a:p>
          <a:p>
            <a:r>
              <a:rPr lang="en-US" b="1" dirty="0">
                <a:solidFill>
                  <a:srgbClr val="FF0000"/>
                </a:solidFill>
              </a:rPr>
              <a:t>However, the evidence of an adverse effect with the early addition of metformin to sulfonylurea therapy is troubling</a:t>
            </a:r>
            <a:r>
              <a:rPr lang="en-US" b="1" dirty="0"/>
              <a:t>.</a:t>
            </a: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619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OBJECTIVE 9: CARDIOVASCULAR </a:t>
            </a:r>
            <a:r>
              <a:rPr lang="en-US" b="1" dirty="0" smtClean="0"/>
              <a:t>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The results of larger trials are reassuring</a:t>
            </a:r>
            <a:r>
              <a:rPr lang="en-US" sz="4000" b="1" dirty="0" smtClean="0"/>
              <a:t>, although they were not specifically designed to address this issue [</a:t>
            </a:r>
            <a:r>
              <a:rPr lang="en-US" sz="4000" b="1" dirty="0" smtClean="0">
                <a:hlinkClick r:id="rId2"/>
              </a:rPr>
              <a:t>37-39</a:t>
            </a:r>
            <a:r>
              <a:rPr lang="en-US" sz="4000" b="1" dirty="0" smtClean="0"/>
              <a:t>]. </a:t>
            </a:r>
          </a:p>
          <a:p>
            <a:pPr lvl="1"/>
            <a:r>
              <a:rPr lang="en-US" sz="3600" b="1" dirty="0" smtClean="0"/>
              <a:t>Action in Diabetes and Vascular Disease</a:t>
            </a:r>
            <a:r>
              <a:rPr lang="en-US" sz="3600" b="1" dirty="0"/>
              <a:t> </a:t>
            </a:r>
            <a:r>
              <a:rPr lang="en-US" sz="3600" b="1" dirty="0" smtClean="0"/>
              <a:t>(ADVANCE) trial</a:t>
            </a:r>
          </a:p>
          <a:p>
            <a:pPr lvl="1"/>
            <a:r>
              <a:rPr lang="en-US" sz="3600" b="1" dirty="0" smtClean="0"/>
              <a:t>Many small trials </a:t>
            </a:r>
            <a:endParaRPr lang="en-US" sz="3600" b="1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344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OBJECTIVE 9: CARDIOVASCULAR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 a systematic review of 29 trials of </a:t>
            </a:r>
            <a:r>
              <a:rPr lang="en-US" b="1" dirty="0" smtClean="0">
                <a:hlinkClick r:id="rId2"/>
              </a:rPr>
              <a:t>metformin</a:t>
            </a:r>
            <a:r>
              <a:rPr lang="en-US" b="1" dirty="0" smtClean="0"/>
              <a:t> as </a:t>
            </a:r>
            <a:r>
              <a:rPr lang="en-US" b="1" dirty="0" err="1" smtClean="0"/>
              <a:t>monotherapy</a:t>
            </a:r>
            <a:r>
              <a:rPr lang="en-US" b="1" dirty="0" smtClean="0"/>
              <a:t> compared with other oral agents (sulfonylureas, </a:t>
            </a:r>
            <a:r>
              <a:rPr lang="en-US" b="1" dirty="0" err="1" smtClean="0"/>
              <a:t>thiazolidinediones</a:t>
            </a:r>
            <a:r>
              <a:rPr lang="en-US" b="1" dirty="0" smtClean="0"/>
              <a:t> [TZDs], </a:t>
            </a:r>
            <a:r>
              <a:rPr lang="en-US" b="1" dirty="0" err="1" smtClean="0"/>
              <a:t>meglitinides</a:t>
            </a:r>
            <a:r>
              <a:rPr lang="en-US" b="1" dirty="0" smtClean="0"/>
              <a:t>, </a:t>
            </a:r>
            <a:r>
              <a:rPr lang="en-US" b="1" dirty="0" err="1" smtClean="0"/>
              <a:t>glucosidase</a:t>
            </a:r>
            <a:r>
              <a:rPr lang="en-US" b="1" dirty="0" smtClean="0"/>
              <a:t> inhibitors), insulin, diet, or placebo, </a:t>
            </a:r>
            <a:r>
              <a:rPr lang="en-US" b="1" dirty="0" smtClean="0">
                <a:solidFill>
                  <a:srgbClr val="FF0000"/>
                </a:solidFill>
              </a:rPr>
              <a:t>metformin resulted in decreased all-cause mortality and a decreased rate of myocardial infarction (MI) in overweight and obese patients with diabetes </a:t>
            </a:r>
            <a:r>
              <a:rPr lang="en-US" b="1" dirty="0" smtClean="0"/>
              <a:t>[</a:t>
            </a:r>
            <a:r>
              <a:rPr lang="en-US" b="1" dirty="0" smtClean="0">
                <a:hlinkClick r:id="rId3"/>
              </a:rPr>
              <a:t>40</a:t>
            </a:r>
            <a:r>
              <a:rPr lang="en-US" b="1" dirty="0" smtClean="0"/>
              <a:t>].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344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OBJECTIVE </a:t>
            </a:r>
            <a:r>
              <a:rPr lang="en-US" b="1" dirty="0" smtClean="0"/>
              <a:t>10: Lipid lowering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hlinkClick r:id="rId2"/>
              </a:rPr>
              <a:t>Metformin</a:t>
            </a:r>
            <a:r>
              <a:rPr lang="en-US" b="1" dirty="0" smtClean="0"/>
              <a:t> has lipid-lowering activity, resulting in a </a:t>
            </a:r>
            <a:r>
              <a:rPr lang="en-US" b="1" dirty="0" smtClean="0">
                <a:solidFill>
                  <a:srgbClr val="FF0000"/>
                </a:solidFill>
              </a:rPr>
              <a:t>decrease in serum triglyceride and free fatty acid concentrations</a:t>
            </a:r>
            <a:r>
              <a:rPr lang="en-US" b="1" dirty="0" smtClean="0"/>
              <a:t>, a </a:t>
            </a:r>
            <a:r>
              <a:rPr lang="en-US" b="1" dirty="0" smtClean="0">
                <a:solidFill>
                  <a:srgbClr val="FF0000"/>
                </a:solidFill>
              </a:rPr>
              <a:t>small decrease in serum low-density-lipoprotein </a:t>
            </a:r>
            <a:r>
              <a:rPr lang="en-US" b="1" dirty="0" smtClean="0"/>
              <a:t>(LDL) cholesterol concentrations, and a </a:t>
            </a:r>
            <a:r>
              <a:rPr lang="en-US" b="1" dirty="0" smtClean="0">
                <a:solidFill>
                  <a:srgbClr val="FF0000"/>
                </a:solidFill>
              </a:rPr>
              <a:t>very modest increase in serum high-density-lipoprotein (HDL</a:t>
            </a:r>
            <a:r>
              <a:rPr lang="en-US" b="1" dirty="0" smtClean="0"/>
              <a:t>) cholesterol concentrations [</a:t>
            </a:r>
            <a:r>
              <a:rPr lang="en-US" b="1" dirty="0" smtClean="0">
                <a:hlinkClick r:id="rId3"/>
              </a:rPr>
              <a:t>11,26,27</a:t>
            </a:r>
            <a:r>
              <a:rPr lang="en-US" b="1" dirty="0" smtClean="0"/>
              <a:t>].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500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 </a:t>
            </a:r>
            <a:r>
              <a:rPr lang="en-US" b="1" dirty="0" smtClean="0"/>
              <a:t>11: CANCER INCIDENCE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Observational data </a:t>
            </a:r>
            <a:r>
              <a:rPr lang="en-US" b="1" dirty="0" smtClean="0"/>
              <a:t>suggest that use of </a:t>
            </a:r>
            <a:r>
              <a:rPr lang="en-US" b="1" dirty="0" smtClean="0">
                <a:hlinkClick r:id="rId2"/>
              </a:rPr>
              <a:t>metformin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decreases cancer incidence </a:t>
            </a:r>
            <a:r>
              <a:rPr lang="en-US" b="1" dirty="0" smtClean="0"/>
              <a:t>[</a:t>
            </a:r>
            <a:r>
              <a:rPr lang="en-US" b="1" dirty="0" smtClean="0">
                <a:hlinkClick r:id="rId3"/>
              </a:rPr>
              <a:t>43-45</a:t>
            </a:r>
            <a:r>
              <a:rPr lang="en-US" b="1" dirty="0" smtClean="0"/>
              <a:t>].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500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 11: CANCER INCIDENCE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In </a:t>
            </a:r>
            <a:r>
              <a:rPr lang="en-US" b="1" dirty="0">
                <a:solidFill>
                  <a:srgbClr val="FF0000"/>
                </a:solidFill>
              </a:rPr>
              <a:t>meta-analyses</a:t>
            </a:r>
            <a:r>
              <a:rPr lang="en-US" b="1" dirty="0"/>
              <a:t> of predominantly </a:t>
            </a:r>
            <a:r>
              <a:rPr lang="en-US" b="1" dirty="0">
                <a:solidFill>
                  <a:srgbClr val="FF0000"/>
                </a:solidFill>
              </a:rPr>
              <a:t>case-control and cohort studies in patients with type 2 diabetes</a:t>
            </a:r>
            <a:r>
              <a:rPr lang="en-US" b="1" dirty="0"/>
              <a:t>, use of metformin compared with nonuse or with use of other diabetes treatment was associated with </a:t>
            </a:r>
            <a:r>
              <a:rPr lang="en-US" b="1" dirty="0" smtClean="0"/>
              <a:t>a: </a:t>
            </a:r>
          </a:p>
          <a:p>
            <a:pPr lvl="1"/>
            <a:r>
              <a:rPr lang="en-US" sz="3500" b="1" dirty="0" smtClean="0">
                <a:solidFill>
                  <a:srgbClr val="FF0000"/>
                </a:solidFill>
              </a:rPr>
              <a:t>reduced </a:t>
            </a:r>
            <a:r>
              <a:rPr lang="en-US" sz="3500" b="1" dirty="0">
                <a:solidFill>
                  <a:srgbClr val="FF0000"/>
                </a:solidFill>
              </a:rPr>
              <a:t>risk of all cancers (relative risk [RR] 0.61, 95% CI 0.54-0.70) [</a:t>
            </a:r>
            <a:r>
              <a:rPr lang="en-US" sz="3500" b="1" dirty="0">
                <a:solidFill>
                  <a:srgbClr val="FF0000"/>
                </a:solidFill>
                <a:hlinkClick r:id="rId2"/>
              </a:rPr>
              <a:t>46,47</a:t>
            </a:r>
            <a:r>
              <a:rPr lang="en-US" sz="3500" b="1" dirty="0">
                <a:solidFill>
                  <a:srgbClr val="FF0000"/>
                </a:solidFill>
              </a:rPr>
              <a:t>], </a:t>
            </a:r>
            <a:endParaRPr lang="en-US" sz="3500" b="1" dirty="0" smtClean="0">
              <a:solidFill>
                <a:srgbClr val="FF0000"/>
              </a:solidFill>
            </a:endParaRPr>
          </a:p>
          <a:p>
            <a:pPr lvl="1"/>
            <a:r>
              <a:rPr lang="en-US" sz="3500" b="1" dirty="0" smtClean="0">
                <a:solidFill>
                  <a:srgbClr val="FF0000"/>
                </a:solidFill>
              </a:rPr>
              <a:t>colorectal </a:t>
            </a:r>
            <a:r>
              <a:rPr lang="en-US" sz="3500" b="1" dirty="0">
                <a:solidFill>
                  <a:srgbClr val="FF0000"/>
                </a:solidFill>
              </a:rPr>
              <a:t>cancer (RR 0.64, 95% CI 0.54-0.76) [</a:t>
            </a:r>
            <a:r>
              <a:rPr lang="en-US" sz="3500" b="1" dirty="0">
                <a:solidFill>
                  <a:srgbClr val="FF0000"/>
                </a:solidFill>
                <a:hlinkClick r:id="rId3"/>
              </a:rPr>
              <a:t>46-48</a:t>
            </a:r>
            <a:r>
              <a:rPr lang="en-US" sz="3500" b="1" dirty="0">
                <a:solidFill>
                  <a:srgbClr val="FF0000"/>
                </a:solidFill>
              </a:rPr>
              <a:t>], and </a:t>
            </a:r>
            <a:endParaRPr lang="en-US" sz="3500" b="1" dirty="0" smtClean="0">
              <a:solidFill>
                <a:srgbClr val="FF0000"/>
              </a:solidFill>
            </a:endParaRPr>
          </a:p>
          <a:p>
            <a:pPr lvl="1"/>
            <a:r>
              <a:rPr lang="en-US" sz="3500" b="1" dirty="0" smtClean="0">
                <a:solidFill>
                  <a:srgbClr val="FF0000"/>
                </a:solidFill>
              </a:rPr>
              <a:t>lower </a:t>
            </a:r>
            <a:r>
              <a:rPr lang="en-US" sz="3500" b="1" dirty="0">
                <a:solidFill>
                  <a:srgbClr val="FF0000"/>
                </a:solidFill>
              </a:rPr>
              <a:t>cancer mortality (RR 0.66, 95% CI 0.49-0.88) [</a:t>
            </a:r>
            <a:r>
              <a:rPr lang="en-US" sz="3500" b="1" dirty="0">
                <a:solidFill>
                  <a:srgbClr val="FF0000"/>
                </a:solidFill>
                <a:hlinkClick r:id="rId4"/>
              </a:rPr>
              <a:t>46,49</a:t>
            </a:r>
            <a:r>
              <a:rPr lang="en-US" sz="3500" b="1" dirty="0">
                <a:solidFill>
                  <a:srgbClr val="FF0000"/>
                </a:solidFill>
              </a:rPr>
              <a:t>]. </a:t>
            </a: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582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 11: CANCER INCIDENCE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With the exception of colorectal cancer</a:t>
            </a:r>
            <a:r>
              <a:rPr lang="en-US" sz="4400" b="1" dirty="0"/>
              <a:t>, there was </a:t>
            </a:r>
            <a:r>
              <a:rPr lang="en-US" sz="4400" b="1" dirty="0">
                <a:solidFill>
                  <a:srgbClr val="FF0000"/>
                </a:solidFill>
              </a:rPr>
              <a:t>significant heterogeneity </a:t>
            </a:r>
            <a:r>
              <a:rPr lang="en-US" sz="4400" b="1" dirty="0"/>
              <a:t>among the individual studies.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247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OBJECTIVE 11: CANCER INCIDENCE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 contrast to the observational data, a meta-analysis of randomized trials </a:t>
            </a:r>
            <a:r>
              <a:rPr lang="en-US" b="1" dirty="0" smtClean="0"/>
              <a:t>comparing </a:t>
            </a:r>
            <a:r>
              <a:rPr lang="en-US" b="1" dirty="0" smtClean="0">
                <a:hlinkClick r:id="rId2"/>
              </a:rPr>
              <a:t>metformin</a:t>
            </a:r>
            <a:r>
              <a:rPr lang="en-US" b="1" dirty="0" smtClean="0"/>
              <a:t> to a comparator (thiazolidinedione [TZD], sulfonylurea, </a:t>
            </a:r>
            <a:r>
              <a:rPr lang="en-US" b="1" dirty="0" err="1" smtClean="0"/>
              <a:t>dipeptidyl</a:t>
            </a:r>
            <a:r>
              <a:rPr lang="en-US" b="1" dirty="0" smtClean="0"/>
              <a:t> peptidase-IV [DPP-IV] inhibitor, or placebo) </a:t>
            </a:r>
            <a:r>
              <a:rPr lang="en-US" b="1" dirty="0" smtClean="0">
                <a:solidFill>
                  <a:srgbClr val="FF0000"/>
                </a:solidFill>
              </a:rPr>
              <a:t>did not show a reduction in cancer incidence [</a:t>
            </a:r>
            <a:r>
              <a:rPr lang="en-US" b="1" dirty="0" smtClean="0">
                <a:solidFill>
                  <a:srgbClr val="FF0000"/>
                </a:solidFill>
                <a:hlinkClick r:id="rId3"/>
              </a:rPr>
              <a:t>50</a:t>
            </a:r>
            <a:r>
              <a:rPr lang="en-US" b="1" dirty="0" smtClean="0">
                <a:solidFill>
                  <a:srgbClr val="FF0000"/>
                </a:solidFill>
              </a:rPr>
              <a:t>].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The majority of the trials were not designed to explore cancer outcomes</a:t>
            </a:r>
            <a:r>
              <a:rPr lang="en-US" b="1" dirty="0" smtClean="0"/>
              <a:t>, which were not uniformly collected or adjudicated; therefore, malignancies were noted as serious adverse events. </a:t>
            </a:r>
          </a:p>
          <a:p>
            <a:pPr lvl="1"/>
            <a:r>
              <a:rPr lang="en-US" b="1" dirty="0" smtClean="0"/>
              <a:t>In addition, average follow-up for cancer outcomes was only four years.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A longer interval may be required to adequately assess cancer outcomes. </a:t>
            </a:r>
          </a:p>
          <a:p>
            <a:pPr lvl="1"/>
            <a:r>
              <a:rPr lang="en-US" b="1" dirty="0" smtClean="0"/>
              <a:t>Thus, </a:t>
            </a:r>
            <a:r>
              <a:rPr lang="en-US" b="1" dirty="0" smtClean="0">
                <a:solidFill>
                  <a:srgbClr val="FF0000"/>
                </a:solidFill>
              </a:rPr>
              <a:t>prospective clinical trial data </a:t>
            </a:r>
            <a:r>
              <a:rPr lang="en-US" b="1" dirty="0" smtClean="0"/>
              <a:t>are required to confirm or refute this protective effect.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500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 11: CANCER INCIDENCE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possible mechanism by which </a:t>
            </a:r>
            <a:r>
              <a:rPr lang="en-US" b="1" dirty="0" smtClean="0">
                <a:hlinkClick r:id="rId2"/>
              </a:rPr>
              <a:t>metformin</a:t>
            </a:r>
            <a:r>
              <a:rPr lang="en-US" b="1" dirty="0" smtClean="0"/>
              <a:t> may decrease cancer incidence is </a:t>
            </a:r>
            <a:r>
              <a:rPr lang="en-US" b="1" dirty="0" smtClean="0">
                <a:solidFill>
                  <a:srgbClr val="FF0000"/>
                </a:solidFill>
              </a:rPr>
              <a:t>regulation of AMP-activated protein kinase (AMPK) through LKB1 [</a:t>
            </a:r>
            <a:r>
              <a:rPr lang="en-US" b="1" dirty="0" smtClean="0">
                <a:solidFill>
                  <a:srgbClr val="FF0000"/>
                </a:solidFill>
                <a:hlinkClick r:id="rId3"/>
              </a:rPr>
              <a:t>21</a:t>
            </a:r>
            <a:r>
              <a:rPr lang="en-US" b="1" dirty="0" smtClean="0">
                <a:solidFill>
                  <a:srgbClr val="FF0000"/>
                </a:solidFill>
              </a:rPr>
              <a:t>].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LKB1 is a tumor suppressor</a:t>
            </a:r>
            <a:r>
              <a:rPr lang="en-US" b="1" dirty="0" smtClean="0"/>
              <a:t>, and activation of AMPK through LKB1 may play a role in </a:t>
            </a:r>
            <a:r>
              <a:rPr lang="en-US" b="1" dirty="0" smtClean="0">
                <a:solidFill>
                  <a:srgbClr val="FF0000"/>
                </a:solidFill>
              </a:rPr>
              <a:t>inhibiting cell growth</a:t>
            </a:r>
            <a:r>
              <a:rPr lang="en-US" b="1" dirty="0" smtClean="0"/>
              <a:t>.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333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 </a:t>
            </a:r>
            <a:r>
              <a:rPr lang="en-US" b="1" dirty="0" smtClean="0"/>
              <a:t>12: GI SIDE EFFECTS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The most common side effects of </a:t>
            </a:r>
            <a:r>
              <a:rPr lang="en-US" b="1" dirty="0" smtClean="0">
                <a:hlinkClick r:id="rId2"/>
              </a:rPr>
              <a:t>metformin</a:t>
            </a:r>
            <a:r>
              <a:rPr lang="en-US" b="1" dirty="0" smtClean="0"/>
              <a:t> are </a:t>
            </a:r>
            <a:r>
              <a:rPr lang="en-US" b="1" dirty="0" smtClean="0">
                <a:solidFill>
                  <a:srgbClr val="FF0000"/>
                </a:solidFill>
              </a:rPr>
              <a:t>gastrointestinal, including a metallic taste in the mouth, mild anorexia, nausea, abdominal discomfort, and soft bowel movements or diarrhea </a:t>
            </a:r>
            <a:r>
              <a:rPr lang="en-US" b="1" dirty="0" smtClean="0"/>
              <a:t>[</a:t>
            </a:r>
            <a:r>
              <a:rPr lang="en-US" b="1" dirty="0" smtClean="0">
                <a:hlinkClick r:id="rId3"/>
              </a:rPr>
              <a:t>27</a:t>
            </a:r>
            <a:r>
              <a:rPr lang="en-US" b="1" dirty="0" smtClean="0"/>
              <a:t>]. </a:t>
            </a:r>
          </a:p>
          <a:p>
            <a:r>
              <a:rPr lang="en-US" b="1" dirty="0" smtClean="0"/>
              <a:t>These symptoms are usually </a:t>
            </a:r>
            <a:r>
              <a:rPr lang="en-US" b="1" dirty="0" smtClean="0">
                <a:solidFill>
                  <a:srgbClr val="FF0000"/>
                </a:solidFill>
              </a:rPr>
              <a:t>mild, transient, and reversible after dose reduction or discontinuation of the drug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In clinical trials, </a:t>
            </a:r>
            <a:r>
              <a:rPr lang="en-US" b="1" dirty="0" smtClean="0">
                <a:solidFill>
                  <a:srgbClr val="FF0000"/>
                </a:solidFill>
              </a:rPr>
              <a:t>only 5 percent </a:t>
            </a:r>
            <a:r>
              <a:rPr lang="en-US" b="1" dirty="0" smtClean="0"/>
              <a:t>of study subjects </a:t>
            </a:r>
            <a:r>
              <a:rPr lang="en-US" b="1" dirty="0" smtClean="0">
                <a:solidFill>
                  <a:srgbClr val="FF0000"/>
                </a:solidFill>
              </a:rPr>
              <a:t>discontinue metformin </a:t>
            </a:r>
            <a:r>
              <a:rPr lang="en-US" b="1" dirty="0" smtClean="0"/>
              <a:t>because of the gastrointestinal side effects.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43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OBJECTIVE 9: CARDIOVASCULAR EFFECTS </a:t>
            </a:r>
            <a:endParaRPr lang="fa-IR"/>
          </a:p>
          <a:p>
            <a:r>
              <a:rPr lang="en-US" b="1" smtClean="0"/>
              <a:t>OBJECTIVE </a:t>
            </a:r>
            <a:r>
              <a:rPr lang="en-US" b="1" dirty="0"/>
              <a:t>10: Lipid </a:t>
            </a:r>
            <a:r>
              <a:rPr lang="en-US" b="1" dirty="0" smtClean="0"/>
              <a:t>lowering</a:t>
            </a:r>
          </a:p>
          <a:p>
            <a:r>
              <a:rPr lang="en-US" b="1" dirty="0"/>
              <a:t>OBJECTIVE 11: CANCER </a:t>
            </a:r>
            <a:r>
              <a:rPr lang="en-US" b="1" dirty="0" smtClean="0"/>
              <a:t>INCIDENCE</a:t>
            </a:r>
          </a:p>
          <a:p>
            <a:r>
              <a:rPr lang="en-US" b="1" dirty="0"/>
              <a:t>OBJECTIVE 12: GI SIDE </a:t>
            </a:r>
            <a:r>
              <a:rPr lang="en-US" b="1" dirty="0" smtClean="0"/>
              <a:t>EFFECTS</a:t>
            </a:r>
          </a:p>
          <a:p>
            <a:r>
              <a:rPr lang="en-US" b="1" dirty="0"/>
              <a:t>OBJECTIVE 13: Metformin &amp; B </a:t>
            </a:r>
            <a:r>
              <a:rPr lang="en-US" b="1" dirty="0" smtClean="0"/>
              <a:t>12</a:t>
            </a:r>
          </a:p>
          <a:p>
            <a:r>
              <a:rPr lang="en-US" b="1" dirty="0"/>
              <a:t>OBJECTIVE 14: Lactic </a:t>
            </a:r>
            <a:r>
              <a:rPr lang="en-US" b="1" dirty="0" smtClean="0"/>
              <a:t>acidosis</a:t>
            </a:r>
          </a:p>
          <a:p>
            <a:r>
              <a:rPr lang="en-US" b="1" dirty="0"/>
              <a:t>OBJECTIVE 15: </a:t>
            </a:r>
            <a:r>
              <a:rPr lang="en-US" b="1" dirty="0" smtClean="0"/>
              <a:t>CONTRAINDICATIONS</a:t>
            </a:r>
          </a:p>
          <a:p>
            <a:r>
              <a:rPr lang="en-US" b="1" dirty="0"/>
              <a:t>OBJECTIVE 16: DOSING AND MONITORING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330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 </a:t>
            </a:r>
            <a:r>
              <a:rPr lang="en-US" b="1" dirty="0" smtClean="0"/>
              <a:t>13: Metformin &amp; B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hlinkClick r:id="rId2"/>
              </a:rPr>
              <a:t>Metformin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reduces intestinal absorption of vitamin B12 in up to 30 percent of patients</a:t>
            </a:r>
            <a:r>
              <a:rPr lang="en-US" b="1" dirty="0" smtClean="0"/>
              <a:t>, and </a:t>
            </a:r>
            <a:r>
              <a:rPr lang="en-US" b="1" dirty="0" smtClean="0">
                <a:solidFill>
                  <a:srgbClr val="FF0000"/>
                </a:solidFill>
              </a:rPr>
              <a:t>lowers serum vitamin B12 concentrations in 5 to 10 percent</a:t>
            </a:r>
            <a:r>
              <a:rPr lang="en-US" b="1" dirty="0" smtClean="0"/>
              <a:t>, but only </a:t>
            </a:r>
            <a:r>
              <a:rPr lang="en-US" b="1" dirty="0" smtClean="0">
                <a:solidFill>
                  <a:srgbClr val="FF0000"/>
                </a:solidFill>
              </a:rPr>
              <a:t>rarely causes </a:t>
            </a:r>
            <a:r>
              <a:rPr lang="en-US" b="1" dirty="0" err="1" smtClean="0">
                <a:solidFill>
                  <a:srgbClr val="FF0000"/>
                </a:solidFill>
              </a:rPr>
              <a:t>megaloblastic</a:t>
            </a:r>
            <a:r>
              <a:rPr lang="en-US" b="1" dirty="0" smtClean="0">
                <a:solidFill>
                  <a:srgbClr val="FF0000"/>
                </a:solidFill>
              </a:rPr>
              <a:t> anemia [</a:t>
            </a:r>
            <a:r>
              <a:rPr lang="en-US" b="1" dirty="0" smtClean="0">
                <a:solidFill>
                  <a:srgbClr val="FF0000"/>
                </a:solidFill>
                <a:hlinkClick r:id="rId3"/>
              </a:rPr>
              <a:t>51</a:t>
            </a:r>
            <a:r>
              <a:rPr lang="en-US" b="1" dirty="0" smtClean="0">
                <a:solidFill>
                  <a:srgbClr val="FF0000"/>
                </a:solidFill>
              </a:rPr>
              <a:t>]. </a:t>
            </a:r>
          </a:p>
          <a:p>
            <a:r>
              <a:rPr lang="en-US" b="1" dirty="0" smtClean="0"/>
              <a:t>In some patients with vitamin B12 deficiency, </a:t>
            </a:r>
            <a:r>
              <a:rPr lang="en-US" b="1" dirty="0" smtClean="0">
                <a:solidFill>
                  <a:srgbClr val="FF0000"/>
                </a:solidFill>
              </a:rPr>
              <a:t>peripheral neuropathy may precede the development of </a:t>
            </a:r>
            <a:r>
              <a:rPr lang="en-US" b="1" dirty="0" err="1" smtClean="0">
                <a:solidFill>
                  <a:srgbClr val="FF0000"/>
                </a:solidFill>
              </a:rPr>
              <a:t>megaloblastic</a:t>
            </a:r>
            <a:r>
              <a:rPr lang="en-US" b="1" dirty="0" smtClean="0">
                <a:solidFill>
                  <a:srgbClr val="FF0000"/>
                </a:solidFill>
              </a:rPr>
              <a:t> anemia </a:t>
            </a:r>
            <a:r>
              <a:rPr lang="en-US" b="1" dirty="0" smtClean="0"/>
              <a:t>[</a:t>
            </a:r>
            <a:r>
              <a:rPr lang="en-US" b="1" dirty="0" smtClean="0">
                <a:hlinkClick r:id="rId4"/>
              </a:rPr>
              <a:t>52</a:t>
            </a:r>
            <a:r>
              <a:rPr lang="en-US" b="1" dirty="0" smtClean="0"/>
              <a:t>].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814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 13: Metformin &amp; B 12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The dose and duration </a:t>
            </a:r>
            <a:r>
              <a:rPr lang="en-US" b="1" dirty="0"/>
              <a:t>of use of metformin correlates with the risk of vitamin B12 deficiency [</a:t>
            </a:r>
            <a:r>
              <a:rPr lang="en-US" b="1" dirty="0">
                <a:hlinkClick r:id="rId2"/>
              </a:rPr>
              <a:t>53</a:t>
            </a:r>
            <a:r>
              <a:rPr lang="en-US" b="1" dirty="0"/>
              <a:t>]. </a:t>
            </a:r>
          </a:p>
          <a:p>
            <a:r>
              <a:rPr lang="en-US" b="1" dirty="0"/>
              <a:t>In one study, this reduction appeared to be due to poor absorption of B12 in the ileum and was corrected by administration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of</a:t>
            </a:r>
            <a:r>
              <a:rPr lang="en-US" b="1" dirty="0">
                <a:solidFill>
                  <a:srgbClr val="FF0000"/>
                </a:solidFill>
              </a:rPr>
              <a:t> oral </a:t>
            </a:r>
            <a:r>
              <a:rPr lang="en-US" b="1" dirty="0">
                <a:solidFill>
                  <a:srgbClr val="FF0000"/>
                </a:solidFill>
                <a:hlinkClick r:id="rId3"/>
              </a:rPr>
              <a:t>calcium carbonate</a:t>
            </a:r>
            <a:r>
              <a:rPr lang="en-US" b="1" dirty="0">
                <a:solidFill>
                  <a:srgbClr val="FF0000"/>
                </a:solidFill>
              </a:rPr>
              <a:t> (</a:t>
            </a:r>
            <a:r>
              <a:rPr lang="en-US" b="1" dirty="0"/>
              <a:t>1.2 g daily</a:t>
            </a:r>
            <a:r>
              <a:rPr lang="en-US" b="1" dirty="0">
                <a:solidFill>
                  <a:srgbClr val="FF0000"/>
                </a:solidFill>
              </a:rPr>
              <a:t>) [</a:t>
            </a:r>
            <a:r>
              <a:rPr lang="en-US" b="1" dirty="0">
                <a:solidFill>
                  <a:srgbClr val="FF0000"/>
                </a:solidFill>
                <a:hlinkClick r:id="rId4"/>
              </a:rPr>
              <a:t>54</a:t>
            </a:r>
            <a:r>
              <a:rPr lang="en-US" b="1" dirty="0">
                <a:solidFill>
                  <a:srgbClr val="FF0000"/>
                </a:solidFill>
              </a:rPr>
              <a:t>]. </a:t>
            </a:r>
          </a:p>
          <a:p>
            <a:r>
              <a:rPr lang="en-US" b="1" dirty="0"/>
              <a:t>In another study, supplementation with </a:t>
            </a:r>
            <a:r>
              <a:rPr lang="en-US" b="1" dirty="0">
                <a:solidFill>
                  <a:srgbClr val="FF0000"/>
                </a:solidFill>
              </a:rPr>
              <a:t>a daily multivitamin</a:t>
            </a:r>
            <a:r>
              <a:rPr lang="en-US" b="1" dirty="0"/>
              <a:t> was associated with a lower prevalence of B12 deficiency </a:t>
            </a:r>
            <a:r>
              <a:rPr lang="en-US" b="1" dirty="0">
                <a:solidFill>
                  <a:srgbClr val="FF0000"/>
                </a:solidFill>
              </a:rPr>
              <a:t>[</a:t>
            </a:r>
            <a:r>
              <a:rPr lang="en-US" b="1" dirty="0">
                <a:solidFill>
                  <a:srgbClr val="FF0000"/>
                </a:solidFill>
                <a:hlinkClick r:id="rId5"/>
              </a:rPr>
              <a:t>55</a:t>
            </a:r>
            <a:r>
              <a:rPr lang="en-US" b="1" dirty="0">
                <a:solidFill>
                  <a:srgbClr val="FF0000"/>
                </a:solidFill>
              </a:rPr>
              <a:t>].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264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OBJECTIVE </a:t>
            </a:r>
            <a:r>
              <a:rPr lang="en-US" b="1" dirty="0" smtClean="0"/>
              <a:t>14: Lactic acidosis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Biguanide</a:t>
            </a:r>
            <a:r>
              <a:rPr lang="en-US" b="1" dirty="0" smtClean="0"/>
              <a:t> therapy in type 2 diabetes with </a:t>
            </a:r>
            <a:r>
              <a:rPr lang="en-US" b="1" dirty="0" err="1" smtClean="0">
                <a:solidFill>
                  <a:srgbClr val="FF0000"/>
                </a:solidFill>
              </a:rPr>
              <a:t>phenformin</a:t>
            </a:r>
            <a:r>
              <a:rPr lang="en-US" b="1" dirty="0" smtClean="0"/>
              <a:t> in the past or currently with </a:t>
            </a:r>
            <a:r>
              <a:rPr lang="en-US" b="1" dirty="0" smtClean="0">
                <a:hlinkClick r:id="rId2"/>
              </a:rPr>
              <a:t>metformin</a:t>
            </a:r>
            <a:r>
              <a:rPr lang="en-US" b="1" dirty="0" smtClean="0"/>
              <a:t> can lead to lactic acidosis [</a:t>
            </a:r>
            <a:r>
              <a:rPr lang="en-US" b="1" dirty="0" smtClean="0">
                <a:hlinkClick r:id="rId3"/>
              </a:rPr>
              <a:t>56,57</a:t>
            </a:r>
            <a:r>
              <a:rPr lang="en-US" b="1" dirty="0" smtClean="0"/>
              <a:t>].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Symptoms of lactic acidosis are nonspecific </a:t>
            </a:r>
            <a:r>
              <a:rPr lang="en-US" b="1" dirty="0" smtClean="0"/>
              <a:t>and may include </a:t>
            </a:r>
            <a:r>
              <a:rPr lang="en-US" b="1" dirty="0" smtClean="0">
                <a:solidFill>
                  <a:srgbClr val="FF0000"/>
                </a:solidFill>
              </a:rPr>
              <a:t>anorexia, nausea, vomiting, abdominal pain, lethargy, hyperventilation, and hypotension</a:t>
            </a:r>
            <a:r>
              <a:rPr lang="en-US" b="1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814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OBJECTIVE </a:t>
            </a:r>
            <a:r>
              <a:rPr lang="en-US" b="1" dirty="0" smtClean="0"/>
              <a:t>14: </a:t>
            </a:r>
            <a:r>
              <a:rPr lang="en-US" b="1" dirty="0"/>
              <a:t>Lactic </a:t>
            </a:r>
            <a:r>
              <a:rPr lang="en-US" b="1" dirty="0" smtClean="0"/>
              <a:t>acidosis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Serum lactate concentrations are usually less than 2 </a:t>
            </a:r>
            <a:r>
              <a:rPr lang="en-US" b="1" dirty="0" err="1">
                <a:solidFill>
                  <a:srgbClr val="FF0000"/>
                </a:solidFill>
              </a:rPr>
              <a:t>mmol</a:t>
            </a:r>
            <a:r>
              <a:rPr lang="en-US" b="1" dirty="0">
                <a:solidFill>
                  <a:srgbClr val="FF0000"/>
                </a:solidFill>
              </a:rPr>
              <a:t>/L in patients taking metformin</a:t>
            </a:r>
            <a:r>
              <a:rPr lang="en-US" b="1" dirty="0"/>
              <a:t>, values that are </a:t>
            </a:r>
            <a:r>
              <a:rPr lang="en-US" b="1" dirty="0">
                <a:solidFill>
                  <a:srgbClr val="FF0000"/>
                </a:solidFill>
              </a:rPr>
              <a:t>not clinically important</a:t>
            </a:r>
            <a:r>
              <a:rPr lang="en-US" b="1" dirty="0"/>
              <a:t>. </a:t>
            </a:r>
          </a:p>
          <a:p>
            <a:r>
              <a:rPr lang="en-US" b="1" dirty="0">
                <a:solidFill>
                  <a:srgbClr val="FF0000"/>
                </a:solidFill>
              </a:rPr>
              <a:t>More serious lactic acid accumulation </a:t>
            </a:r>
            <a:r>
              <a:rPr lang="en-US" b="1" dirty="0"/>
              <a:t>occurs with </a:t>
            </a:r>
            <a:r>
              <a:rPr lang="en-US" b="1" dirty="0">
                <a:solidFill>
                  <a:srgbClr val="FF0000"/>
                </a:solidFill>
              </a:rPr>
              <a:t>superimposed shock or in the presence of predisposing conditions </a:t>
            </a:r>
            <a:r>
              <a:rPr lang="en-US" b="1" dirty="0"/>
              <a:t>to metformin toxicity as described below [</a:t>
            </a:r>
            <a:r>
              <a:rPr lang="en-US" b="1" dirty="0">
                <a:hlinkClick r:id="rId2"/>
              </a:rPr>
              <a:t>58</a:t>
            </a:r>
            <a:r>
              <a:rPr lang="en-US" b="1" dirty="0"/>
              <a:t>].</a:t>
            </a: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778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 14: Lactic acidosis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hlinkClick r:id="rId2"/>
              </a:rPr>
              <a:t>Metformin</a:t>
            </a:r>
            <a:r>
              <a:rPr lang="en-US" sz="4000" b="1" dirty="0" smtClean="0"/>
              <a:t>-induced lactic acidosis </a:t>
            </a:r>
            <a:r>
              <a:rPr lang="en-US" sz="4000" b="1" dirty="0" smtClean="0">
                <a:solidFill>
                  <a:srgbClr val="FF0000"/>
                </a:solidFill>
              </a:rPr>
              <a:t>can occur in patients with normal renal and hepatic function</a:t>
            </a:r>
            <a:r>
              <a:rPr lang="en-US" sz="4000" b="1" dirty="0" smtClean="0"/>
              <a:t>. </a:t>
            </a:r>
          </a:p>
          <a:p>
            <a:r>
              <a:rPr lang="en-US" sz="4000" b="1" dirty="0" smtClean="0"/>
              <a:t>One such setting is a </a:t>
            </a:r>
            <a:r>
              <a:rPr lang="en-US" sz="4000" b="1" dirty="0" smtClean="0">
                <a:solidFill>
                  <a:srgbClr val="FF0000"/>
                </a:solidFill>
              </a:rPr>
              <a:t>purposeful metformin overdose </a:t>
            </a:r>
            <a:r>
              <a:rPr lang="en-US" sz="4000" b="1" dirty="0" smtClean="0"/>
              <a:t>[</a:t>
            </a:r>
            <a:r>
              <a:rPr lang="en-US" sz="4000" b="1" dirty="0" smtClean="0">
                <a:hlinkClick r:id="rId3"/>
              </a:rPr>
              <a:t>59,60</a:t>
            </a:r>
            <a:r>
              <a:rPr lang="en-US" sz="4000" b="1" dirty="0" smtClean="0"/>
              <a:t>].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814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 14: Lactic acidosis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/>
              <a:t>In addition, patients with </a:t>
            </a:r>
            <a:r>
              <a:rPr lang="en-US" sz="4000" b="1" dirty="0">
                <a:solidFill>
                  <a:srgbClr val="FF0000"/>
                </a:solidFill>
              </a:rPr>
              <a:t>the genetic diabetes syndrome, maternally-inherited diabetes and deafness (MIDD</a:t>
            </a:r>
            <a:r>
              <a:rPr lang="en-US" sz="4000" b="1" dirty="0"/>
              <a:t>), are at </a:t>
            </a:r>
            <a:r>
              <a:rPr lang="en-US" sz="4000" b="1" dirty="0">
                <a:solidFill>
                  <a:srgbClr val="FF0000"/>
                </a:solidFill>
              </a:rPr>
              <a:t>increased risk of developing lactic acidosis with metformin therapy</a:t>
            </a:r>
            <a:r>
              <a:rPr lang="en-US" sz="4000" b="1" dirty="0"/>
              <a:t>. </a:t>
            </a: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6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OBJECTIVE 14: Lactic </a:t>
            </a:r>
            <a:r>
              <a:rPr lang="en-US" b="1" dirty="0" smtClean="0"/>
              <a:t>acidosis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The incidence of lactic acidosis in </a:t>
            </a:r>
            <a:r>
              <a:rPr lang="en-US" b="1" dirty="0" smtClean="0">
                <a:hlinkClick r:id="rId2"/>
              </a:rPr>
              <a:t>metformin</a:t>
            </a:r>
            <a:r>
              <a:rPr lang="en-US" b="1" dirty="0" smtClean="0"/>
              <a:t> users </a:t>
            </a:r>
            <a:r>
              <a:rPr lang="en-US" b="1" dirty="0" smtClean="0">
                <a:solidFill>
                  <a:srgbClr val="FF0000"/>
                </a:solidFill>
              </a:rPr>
              <a:t>appears to be very low </a:t>
            </a:r>
            <a:r>
              <a:rPr lang="en-US" b="1" dirty="0" smtClean="0"/>
              <a:t>[</a:t>
            </a:r>
            <a:r>
              <a:rPr lang="en-US" b="1" dirty="0" smtClean="0">
                <a:hlinkClick r:id="rId3"/>
              </a:rPr>
              <a:t>57,61-63</a:t>
            </a:r>
            <a:r>
              <a:rPr lang="en-US" b="1" dirty="0" smtClean="0"/>
              <a:t>]. </a:t>
            </a:r>
          </a:p>
          <a:p>
            <a:r>
              <a:rPr lang="en-US" b="1" dirty="0" smtClean="0"/>
              <a:t>In a review of </a:t>
            </a:r>
            <a:r>
              <a:rPr lang="en-US" b="1" dirty="0" smtClean="0">
                <a:solidFill>
                  <a:srgbClr val="FF0000"/>
                </a:solidFill>
              </a:rPr>
              <a:t>11,800 patients </a:t>
            </a:r>
            <a:r>
              <a:rPr lang="en-US" b="1" dirty="0" smtClean="0"/>
              <a:t>treated with metformin for a mean of about two years, </a:t>
            </a:r>
            <a:r>
              <a:rPr lang="en-US" b="1" dirty="0" smtClean="0">
                <a:solidFill>
                  <a:srgbClr val="FF0000"/>
                </a:solidFill>
              </a:rPr>
              <a:t>only two patients </a:t>
            </a:r>
            <a:r>
              <a:rPr lang="en-US" b="1" dirty="0" smtClean="0"/>
              <a:t>developed lactic acidosis (</a:t>
            </a:r>
            <a:r>
              <a:rPr lang="en-US" b="1" dirty="0" smtClean="0">
                <a:solidFill>
                  <a:srgbClr val="FF0000"/>
                </a:solidFill>
              </a:rPr>
              <a:t>incidence nine cases per 100,000 person-years of exposure</a:t>
            </a:r>
            <a:r>
              <a:rPr lang="en-US" b="1" dirty="0" smtClean="0"/>
              <a:t>) [</a:t>
            </a:r>
            <a:r>
              <a:rPr lang="en-US" b="1" dirty="0" smtClean="0">
                <a:hlinkClick r:id="rId4"/>
              </a:rPr>
              <a:t>57</a:t>
            </a:r>
            <a:r>
              <a:rPr lang="en-US" b="1" dirty="0" smtClean="0"/>
              <a:t>].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This compares with a rate of 40 to 64 per 100,000 patient-years in those taking </a:t>
            </a:r>
            <a:r>
              <a:rPr lang="en-US" b="1" dirty="0" err="1" smtClean="0">
                <a:solidFill>
                  <a:srgbClr val="FF0000"/>
                </a:solidFill>
              </a:rPr>
              <a:t>phenformin</a:t>
            </a:r>
            <a:r>
              <a:rPr lang="en-US" b="1" dirty="0" smtClean="0"/>
              <a:t>, a previously-approved </a:t>
            </a:r>
            <a:r>
              <a:rPr lang="en-US" b="1" dirty="0" err="1" smtClean="0"/>
              <a:t>biguanide</a:t>
            </a:r>
            <a:r>
              <a:rPr lang="en-US" b="1" dirty="0" smtClean="0"/>
              <a:t> that was removed from the market because of this side effect.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814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 14: Lactic acidosis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This finding is consistent with a </a:t>
            </a:r>
            <a:r>
              <a:rPr lang="en-US" b="1" dirty="0" smtClean="0">
                <a:solidFill>
                  <a:srgbClr val="FF0000"/>
                </a:solidFill>
              </a:rPr>
              <a:t>systematic review of 347 randomized trials and prospective cohort studies </a:t>
            </a:r>
            <a:r>
              <a:rPr lang="en-US" b="1" dirty="0" smtClean="0"/>
              <a:t>representing 70,490 patient-years of </a:t>
            </a:r>
            <a:r>
              <a:rPr lang="en-US" b="1" dirty="0" smtClean="0">
                <a:hlinkClick r:id="rId2"/>
              </a:rPr>
              <a:t>metformin</a:t>
            </a:r>
            <a:r>
              <a:rPr lang="en-US" b="1" dirty="0" smtClean="0"/>
              <a:t> use and 55,451 patient-years in the comparator group [</a:t>
            </a:r>
            <a:r>
              <a:rPr lang="en-US" b="1" dirty="0" smtClean="0">
                <a:hlinkClick r:id="rId3"/>
              </a:rPr>
              <a:t>62</a:t>
            </a:r>
            <a:r>
              <a:rPr lang="en-US" b="1" dirty="0" smtClean="0"/>
              <a:t>].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There were no cases of lactic acidosis.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814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OBJECTIVE 14: Lactic acidosis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Despite its rarity, lactic acidosis related to </a:t>
            </a:r>
            <a:r>
              <a:rPr lang="en-US" b="1" dirty="0" smtClean="0">
                <a:hlinkClick r:id="rId2"/>
              </a:rPr>
              <a:t>metformin</a:t>
            </a:r>
            <a:r>
              <a:rPr lang="en-US" b="1" dirty="0" smtClean="0"/>
              <a:t> remains a concern because of the </a:t>
            </a:r>
            <a:r>
              <a:rPr lang="en-US" b="1" dirty="0" smtClean="0">
                <a:solidFill>
                  <a:srgbClr val="FF0000"/>
                </a:solidFill>
              </a:rPr>
              <a:t>high case-fatality rate</a:t>
            </a:r>
            <a:r>
              <a:rPr lang="en-US" b="1" dirty="0" smtClean="0"/>
              <a:t>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Most cases have occurred in patients with conditions that predispose to </a:t>
            </a:r>
            <a:r>
              <a:rPr lang="en-US" b="1" dirty="0" err="1" smtClean="0">
                <a:solidFill>
                  <a:srgbClr val="FF0000"/>
                </a:solidFill>
              </a:rPr>
              <a:t>hypoperfusion</a:t>
            </a:r>
            <a:r>
              <a:rPr lang="en-US" b="1" dirty="0" smtClean="0">
                <a:solidFill>
                  <a:srgbClr val="FF0000"/>
                </a:solidFill>
              </a:rPr>
              <a:t> and hypoxemia </a:t>
            </a:r>
            <a:r>
              <a:rPr lang="en-US" b="1" dirty="0" smtClean="0"/>
              <a:t>(acute or progressive </a:t>
            </a:r>
            <a:r>
              <a:rPr lang="en-US" b="1" dirty="0" smtClean="0">
                <a:solidFill>
                  <a:srgbClr val="FF0000"/>
                </a:solidFill>
              </a:rPr>
              <a:t>renal impairment</a:t>
            </a:r>
            <a:r>
              <a:rPr lang="en-US" b="1" dirty="0" smtClean="0"/>
              <a:t>, acute or progressive </a:t>
            </a:r>
            <a:r>
              <a:rPr lang="en-US" b="1" dirty="0" smtClean="0">
                <a:solidFill>
                  <a:srgbClr val="FF0000"/>
                </a:solidFill>
              </a:rPr>
              <a:t>heart failure</a:t>
            </a:r>
            <a:r>
              <a:rPr lang="en-US" b="1" dirty="0" smtClean="0"/>
              <a:t>, acute </a:t>
            </a:r>
            <a:r>
              <a:rPr lang="en-US" b="1" dirty="0" smtClean="0">
                <a:solidFill>
                  <a:srgbClr val="FF0000"/>
                </a:solidFill>
              </a:rPr>
              <a:t>pulmonary </a:t>
            </a:r>
            <a:r>
              <a:rPr lang="en-US" b="1" dirty="0" err="1" smtClean="0">
                <a:solidFill>
                  <a:srgbClr val="FF0000"/>
                </a:solidFill>
              </a:rPr>
              <a:t>decompensation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sepsis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dehydration</a:t>
            </a:r>
            <a:r>
              <a:rPr lang="en-US" b="1" dirty="0" smtClean="0"/>
              <a:t>) [</a:t>
            </a:r>
            <a:r>
              <a:rPr lang="en-US" b="1" dirty="0" smtClean="0">
                <a:hlinkClick r:id="rId3"/>
              </a:rPr>
              <a:t>27,56,64</a:t>
            </a:r>
            <a:r>
              <a:rPr lang="en-US" b="1" dirty="0" smtClean="0"/>
              <a:t>].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814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 14: Lactic acidosis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This finding has resulted in the development of </a:t>
            </a:r>
            <a:r>
              <a:rPr lang="en-US" b="1" dirty="0">
                <a:solidFill>
                  <a:srgbClr val="FF0000"/>
                </a:solidFill>
              </a:rPr>
              <a:t>standard contraindications to metformin, </a:t>
            </a:r>
            <a:r>
              <a:rPr lang="en-US" b="1" dirty="0" smtClean="0">
                <a:solidFill>
                  <a:srgbClr val="FF0000"/>
                </a:solidFill>
              </a:rPr>
              <a:t>including: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a </a:t>
            </a:r>
            <a:r>
              <a:rPr lang="en-US" b="1" dirty="0">
                <a:solidFill>
                  <a:srgbClr val="FF0000"/>
                </a:solidFill>
              </a:rPr>
              <a:t>serum creatinine level ≥1.4 mg/</a:t>
            </a:r>
            <a:r>
              <a:rPr lang="en-US" b="1" dirty="0" err="1">
                <a:solidFill>
                  <a:srgbClr val="FF0000"/>
                </a:solidFill>
              </a:rPr>
              <a:t>dL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(124 </a:t>
            </a:r>
            <a:r>
              <a:rPr lang="en-US" b="1" dirty="0" err="1"/>
              <a:t>micromol</a:t>
            </a:r>
            <a:r>
              <a:rPr lang="en-US" b="1" dirty="0"/>
              <a:t>/L) </a:t>
            </a:r>
            <a:r>
              <a:rPr lang="en-US" b="1" dirty="0">
                <a:solidFill>
                  <a:srgbClr val="FF0000"/>
                </a:solidFill>
              </a:rPr>
              <a:t>in women </a:t>
            </a:r>
            <a:r>
              <a:rPr lang="en-US" b="1" dirty="0"/>
              <a:t>and </a:t>
            </a:r>
            <a:endParaRPr lang="en-US" b="1" dirty="0" smtClean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≥</a:t>
            </a:r>
            <a:r>
              <a:rPr lang="en-US" b="1" dirty="0">
                <a:solidFill>
                  <a:srgbClr val="FF0000"/>
                </a:solidFill>
              </a:rPr>
              <a:t>1.5 mg/</a:t>
            </a:r>
            <a:r>
              <a:rPr lang="en-US" b="1" dirty="0" err="1">
                <a:solidFill>
                  <a:srgbClr val="FF0000"/>
                </a:solidFill>
              </a:rPr>
              <a:t>dL</a:t>
            </a:r>
            <a:r>
              <a:rPr lang="en-US" b="1" dirty="0">
                <a:solidFill>
                  <a:srgbClr val="FF0000"/>
                </a:solidFill>
              </a:rPr>
              <a:t> (133 </a:t>
            </a:r>
            <a:r>
              <a:rPr lang="en-US" b="1" dirty="0" err="1">
                <a:solidFill>
                  <a:srgbClr val="FF0000"/>
                </a:solidFill>
              </a:rPr>
              <a:t>micromol</a:t>
            </a:r>
            <a:r>
              <a:rPr lang="en-US" b="1" dirty="0">
                <a:solidFill>
                  <a:srgbClr val="FF0000"/>
                </a:solidFill>
              </a:rPr>
              <a:t>/L) in men, 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heart </a:t>
            </a:r>
            <a:r>
              <a:rPr lang="en-US" b="1" dirty="0">
                <a:solidFill>
                  <a:srgbClr val="FF0000"/>
                </a:solidFill>
              </a:rPr>
              <a:t>failure, 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liver </a:t>
            </a:r>
            <a:r>
              <a:rPr lang="en-US" b="1" dirty="0">
                <a:solidFill>
                  <a:srgbClr val="FF0000"/>
                </a:solidFill>
              </a:rPr>
              <a:t>disease, and 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excessive </a:t>
            </a:r>
            <a:r>
              <a:rPr lang="en-US" b="1" dirty="0">
                <a:solidFill>
                  <a:srgbClr val="FF0000"/>
                </a:solidFill>
              </a:rPr>
              <a:t>alcohol intake </a:t>
            </a:r>
            <a:r>
              <a:rPr lang="en-US" b="1" dirty="0"/>
              <a:t>[</a:t>
            </a:r>
            <a:r>
              <a:rPr lang="en-US" b="1" dirty="0">
                <a:hlinkClick r:id="rId2"/>
              </a:rPr>
              <a:t>65</a:t>
            </a:r>
            <a:r>
              <a:rPr lang="en-US" b="1" dirty="0"/>
              <a:t>].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5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 1: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Two classes of oral hypoglycemic drugs </a:t>
            </a:r>
            <a:r>
              <a:rPr lang="en-US" sz="4400" b="1" dirty="0" smtClean="0">
                <a:solidFill>
                  <a:srgbClr val="FF0000"/>
                </a:solidFill>
              </a:rPr>
              <a:t>directly improve insulin action</a:t>
            </a:r>
            <a:r>
              <a:rPr lang="en-US" sz="4400" b="1" dirty="0" smtClean="0"/>
              <a:t>: </a:t>
            </a:r>
            <a:r>
              <a:rPr lang="en-US" sz="4400" b="1" dirty="0" err="1" smtClean="0"/>
              <a:t>biguanides</a:t>
            </a:r>
            <a:r>
              <a:rPr lang="en-US" sz="4400" b="1" dirty="0" smtClean="0"/>
              <a:t> (only </a:t>
            </a:r>
            <a:r>
              <a:rPr lang="en-US" sz="4400" b="1" dirty="0" smtClean="0">
                <a:hlinkClick r:id="rId2"/>
              </a:rPr>
              <a:t>metformin</a:t>
            </a:r>
            <a:r>
              <a:rPr lang="en-US" sz="4400" b="1" dirty="0" smtClean="0"/>
              <a:t> is currently available) and </a:t>
            </a:r>
            <a:r>
              <a:rPr lang="en-US" sz="4400" b="1" dirty="0" err="1" smtClean="0"/>
              <a:t>thiazolidinediones</a:t>
            </a:r>
            <a:r>
              <a:rPr lang="en-US" sz="4400" b="1" dirty="0" smtClean="0"/>
              <a:t> (TZDs).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7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OBJECTIVE 14: Lactic acidosis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A number of patients </a:t>
            </a:r>
            <a:r>
              <a:rPr lang="en-US" b="1" dirty="0" smtClean="0">
                <a:solidFill>
                  <a:srgbClr val="FF0000"/>
                </a:solidFill>
              </a:rPr>
              <a:t>treated with </a:t>
            </a:r>
            <a:r>
              <a:rPr lang="en-US" b="1" dirty="0" smtClean="0">
                <a:solidFill>
                  <a:srgbClr val="FF0000"/>
                </a:solidFill>
                <a:hlinkClick r:id="rId2"/>
              </a:rPr>
              <a:t>metformin</a:t>
            </a:r>
            <a:r>
              <a:rPr lang="en-US" b="1" dirty="0" smtClean="0">
                <a:solidFill>
                  <a:srgbClr val="FF0000"/>
                </a:solidFill>
              </a:rPr>
              <a:t> have one or more of these contraindications (most often renal insufficiency or heart failure). </a:t>
            </a:r>
          </a:p>
          <a:p>
            <a:r>
              <a:rPr lang="en-US" b="1" dirty="0" smtClean="0"/>
              <a:t>The frequency with which this occurs has varied in different series, with a range of </a:t>
            </a:r>
            <a:r>
              <a:rPr lang="en-US" b="1" dirty="0" smtClean="0">
                <a:solidFill>
                  <a:srgbClr val="FF0000"/>
                </a:solidFill>
              </a:rPr>
              <a:t>14 to 27 percent </a:t>
            </a:r>
            <a:r>
              <a:rPr lang="en-US" b="1" dirty="0" smtClean="0"/>
              <a:t>in most reports [</a:t>
            </a:r>
            <a:r>
              <a:rPr lang="en-US" b="1" dirty="0" smtClean="0">
                <a:hlinkClick r:id="rId3"/>
              </a:rPr>
              <a:t>66-71</a:t>
            </a:r>
            <a:r>
              <a:rPr lang="en-US" b="1" dirty="0" smtClean="0"/>
              <a:t>].</a:t>
            </a:r>
          </a:p>
          <a:p>
            <a:r>
              <a:rPr lang="en-US" b="1" dirty="0" smtClean="0"/>
              <a:t>Despite the appreciable disregard of contraindications, the </a:t>
            </a:r>
            <a:r>
              <a:rPr lang="en-US" b="1" dirty="0" smtClean="0">
                <a:solidFill>
                  <a:srgbClr val="FF0000"/>
                </a:solidFill>
              </a:rPr>
              <a:t>incidence of </a:t>
            </a:r>
            <a:r>
              <a:rPr lang="en-US" b="1" dirty="0" smtClean="0">
                <a:solidFill>
                  <a:srgbClr val="FF0000"/>
                </a:solidFill>
                <a:hlinkClick r:id="rId2"/>
              </a:rPr>
              <a:t>metformin</a:t>
            </a:r>
            <a:r>
              <a:rPr lang="en-US" b="1" dirty="0" smtClean="0">
                <a:solidFill>
                  <a:srgbClr val="FF0000"/>
                </a:solidFill>
              </a:rPr>
              <a:t>-induced lactic acidosis is not increasing</a:t>
            </a:r>
            <a:r>
              <a:rPr lang="en-US" b="1" dirty="0" smtClean="0"/>
              <a:t>. 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814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 14: Lactic acidosis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This finding has led some [</a:t>
            </a:r>
            <a:r>
              <a:rPr lang="en-US" b="1" dirty="0">
                <a:hlinkClick r:id="rId2"/>
              </a:rPr>
              <a:t>71-77</a:t>
            </a:r>
            <a:r>
              <a:rPr lang="en-US" b="1" dirty="0"/>
              <a:t>], but not all [</a:t>
            </a:r>
            <a:r>
              <a:rPr lang="en-US" b="1" dirty="0">
                <a:hlinkClick r:id="rId3"/>
              </a:rPr>
              <a:t>78</a:t>
            </a:r>
            <a:r>
              <a:rPr lang="en-US" b="1" dirty="0"/>
              <a:t>], to recommend </a:t>
            </a:r>
            <a:r>
              <a:rPr lang="en-US" b="1" dirty="0">
                <a:solidFill>
                  <a:srgbClr val="FF0000"/>
                </a:solidFill>
              </a:rPr>
              <a:t>a reevaluation of the standard contraindications to metformin </a:t>
            </a:r>
            <a:r>
              <a:rPr lang="en-US" b="1" dirty="0"/>
              <a:t>therapy, particularly in patients with </a:t>
            </a:r>
            <a:r>
              <a:rPr lang="en-US" b="1" dirty="0">
                <a:solidFill>
                  <a:srgbClr val="FF0000"/>
                </a:solidFill>
              </a:rPr>
              <a:t>stable, well-compensated heart failure or with estimated glomerular filtration rate (</a:t>
            </a:r>
            <a:r>
              <a:rPr lang="en-US" b="1" dirty="0" err="1">
                <a:solidFill>
                  <a:srgbClr val="FF0000"/>
                </a:solidFill>
              </a:rPr>
              <a:t>eGFR</a:t>
            </a:r>
            <a:r>
              <a:rPr lang="en-US" b="1" dirty="0">
                <a:solidFill>
                  <a:srgbClr val="FF0000"/>
                </a:solidFill>
              </a:rPr>
              <a:t>) above 30 mL/min.</a:t>
            </a: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203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 14: Lactic acidosis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The role of bicarbonate therapy in patients with lactic acidosis and shock or tissue hypoxia is not well established, </a:t>
            </a:r>
            <a:r>
              <a:rPr lang="en-US" b="1" dirty="0" smtClean="0">
                <a:solidFill>
                  <a:srgbClr val="FF0000"/>
                </a:solidFill>
              </a:rPr>
              <a:t>except in severe metabolic acidosis</a:t>
            </a:r>
            <a:r>
              <a:rPr lang="en-US" b="1" dirty="0" smtClean="0"/>
              <a:t>, because of </a:t>
            </a:r>
            <a:r>
              <a:rPr lang="en-US" b="1" dirty="0" smtClean="0">
                <a:solidFill>
                  <a:srgbClr val="FF0000"/>
                </a:solidFill>
              </a:rPr>
              <a:t>concern about possible worsening of intracellular acidosis.</a:t>
            </a:r>
          </a:p>
          <a:p>
            <a:r>
              <a:rPr lang="en-US" b="1" dirty="0" smtClean="0"/>
              <a:t>However, </a:t>
            </a:r>
            <a:r>
              <a:rPr lang="en-US" b="1" dirty="0" smtClean="0">
                <a:solidFill>
                  <a:srgbClr val="FF0000"/>
                </a:solidFill>
              </a:rPr>
              <a:t>this may not apply </a:t>
            </a:r>
            <a:r>
              <a:rPr lang="en-US" b="1" dirty="0" smtClean="0"/>
              <a:t>to </a:t>
            </a:r>
            <a:r>
              <a:rPr lang="en-US" b="1" dirty="0" smtClean="0">
                <a:hlinkClick r:id="rId2"/>
              </a:rPr>
              <a:t>metformin</a:t>
            </a:r>
            <a:r>
              <a:rPr lang="en-US" b="1" dirty="0" smtClean="0"/>
              <a:t>-associated lactic acidosis since, in patients with </a:t>
            </a:r>
            <a:r>
              <a:rPr lang="en-US" b="1" dirty="0" smtClean="0">
                <a:solidFill>
                  <a:srgbClr val="FF0000"/>
                </a:solidFill>
              </a:rPr>
              <a:t>concurrent renal failure, bicarbonate hemodialysis can both correct the acidosis and remove metformin </a:t>
            </a:r>
            <a:r>
              <a:rPr lang="en-US" b="1" dirty="0" smtClean="0"/>
              <a:t>[</a:t>
            </a:r>
            <a:r>
              <a:rPr lang="en-US" b="1" dirty="0" smtClean="0">
                <a:hlinkClick r:id="rId3"/>
              </a:rPr>
              <a:t>79,80</a:t>
            </a:r>
            <a:r>
              <a:rPr lang="en-US" b="1" dirty="0" smtClean="0"/>
              <a:t>].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8041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OBJECTIVE </a:t>
            </a:r>
            <a:r>
              <a:rPr lang="en-US" b="1" dirty="0" smtClean="0"/>
              <a:t>15: CONTRAINDICATIONS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hlinkClick r:id="rId2"/>
              </a:rPr>
              <a:t>Metformin</a:t>
            </a:r>
            <a:r>
              <a:rPr lang="en-US" b="1" dirty="0" smtClean="0"/>
              <a:t> is contraindicated in patients with factors </a:t>
            </a:r>
            <a:r>
              <a:rPr lang="en-US" b="1" dirty="0" smtClean="0">
                <a:solidFill>
                  <a:srgbClr val="FF0000"/>
                </a:solidFill>
              </a:rPr>
              <a:t>predisposing to lactic acidosis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These predisposing factors/contraindications are: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●Impaired renal function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●Concurrent liver disease or alcohol abuse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●Unstable or acute heart failure at risk of </a:t>
            </a:r>
            <a:r>
              <a:rPr lang="en-US" b="1" dirty="0" err="1" smtClean="0">
                <a:solidFill>
                  <a:srgbClr val="FF0000"/>
                </a:solidFill>
              </a:rPr>
              <a:t>hypoperfusion</a:t>
            </a:r>
            <a:r>
              <a:rPr lang="en-US" b="1" dirty="0" smtClean="0">
                <a:solidFill>
                  <a:srgbClr val="FF0000"/>
                </a:solidFill>
              </a:rPr>
              <a:t> and hypoxemia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●Past history of lactic acidosis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●Decreased tissue perfusion or hemodynamic instability due to infection or other causes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0306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OBJECTIVE 15: CONTRAINDICATIONS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In clinical practice, some experts use an estimated glomerular filtration rate (</a:t>
            </a:r>
            <a:r>
              <a:rPr lang="en-US" b="1" dirty="0" err="1" smtClean="0"/>
              <a:t>eGFR</a:t>
            </a:r>
            <a:r>
              <a:rPr lang="en-US" b="1" dirty="0" smtClean="0"/>
              <a:t>) of </a:t>
            </a:r>
            <a:r>
              <a:rPr lang="en-US" b="1" dirty="0" smtClean="0">
                <a:solidFill>
                  <a:srgbClr val="FF0000"/>
                </a:solidFill>
              </a:rPr>
              <a:t>&gt;30 mL/min as a threshold </a:t>
            </a:r>
            <a:r>
              <a:rPr lang="en-US" b="1" dirty="0" smtClean="0"/>
              <a:t>for the safe use of </a:t>
            </a:r>
            <a:r>
              <a:rPr lang="en-US" b="1" dirty="0" smtClean="0">
                <a:hlinkClick r:id="rId2"/>
              </a:rPr>
              <a:t>metformin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For a patient with an </a:t>
            </a:r>
            <a:r>
              <a:rPr lang="en-US" b="1" dirty="0" err="1" smtClean="0">
                <a:solidFill>
                  <a:srgbClr val="FF0000"/>
                </a:solidFill>
              </a:rPr>
              <a:t>eGFR</a:t>
            </a:r>
            <a:r>
              <a:rPr lang="en-US" b="1" dirty="0" smtClean="0">
                <a:solidFill>
                  <a:srgbClr val="FF0000"/>
                </a:solidFill>
              </a:rPr>
              <a:t> ≥60 mL/min, we prescribe full dose. </a:t>
            </a:r>
          </a:p>
          <a:p>
            <a:r>
              <a:rPr lang="en-US" b="1" dirty="0" smtClean="0"/>
              <a:t>For patients with </a:t>
            </a:r>
            <a:r>
              <a:rPr lang="en-US" b="1" dirty="0" err="1" smtClean="0">
                <a:solidFill>
                  <a:srgbClr val="FF0000"/>
                </a:solidFill>
              </a:rPr>
              <a:t>eGFR</a:t>
            </a:r>
            <a:r>
              <a:rPr lang="en-US" b="1" dirty="0" smtClean="0">
                <a:solidFill>
                  <a:srgbClr val="FF0000"/>
                </a:solidFill>
              </a:rPr>
              <a:t> between 30 and 60 mL/min, we typically reduce the metformin dose by half (no more than 1000 mg per day</a:t>
            </a:r>
            <a:r>
              <a:rPr lang="en-US" b="1" dirty="0" smtClean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3035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OBJECTIVE 15: CONTRAINDICATIONS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We do not view stable compensated heart failure </a:t>
            </a:r>
            <a:r>
              <a:rPr lang="en-US" sz="4400" b="1" dirty="0"/>
              <a:t>as a contraindication to </a:t>
            </a:r>
            <a:r>
              <a:rPr lang="en-US" sz="4400" b="1" dirty="0">
                <a:hlinkClick r:id="rId2"/>
              </a:rPr>
              <a:t>metformin</a:t>
            </a:r>
            <a:r>
              <a:rPr lang="en-US" sz="4400" b="1" dirty="0"/>
              <a:t> 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317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OBJECTIVE 15: CONTRAINDICATIONS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However, we advise patients with an </a:t>
            </a:r>
            <a:r>
              <a:rPr lang="en-US" b="1" dirty="0" err="1" smtClean="0"/>
              <a:t>eGFR</a:t>
            </a:r>
            <a:r>
              <a:rPr lang="en-US" b="1" dirty="0" smtClean="0"/>
              <a:t> between </a:t>
            </a:r>
            <a:r>
              <a:rPr lang="en-US" b="1" dirty="0" smtClean="0">
                <a:solidFill>
                  <a:srgbClr val="FF0000"/>
                </a:solidFill>
              </a:rPr>
              <a:t>30 and 60 mL/min or stable heart failure </a:t>
            </a:r>
            <a:r>
              <a:rPr lang="en-US" b="1" dirty="0" smtClean="0"/>
              <a:t>to stop taking </a:t>
            </a:r>
            <a:r>
              <a:rPr lang="en-US" b="1" dirty="0" smtClean="0">
                <a:hlinkClick r:id="rId2"/>
              </a:rPr>
              <a:t>metformin</a:t>
            </a:r>
            <a:r>
              <a:rPr lang="en-US" b="1" dirty="0" smtClean="0"/>
              <a:t> if they develop any condition associated with </a:t>
            </a:r>
            <a:r>
              <a:rPr lang="en-US" b="1" dirty="0" smtClean="0">
                <a:solidFill>
                  <a:srgbClr val="FF0000"/>
                </a:solidFill>
              </a:rPr>
              <a:t>hypoxemia, dehydration, or sepsis (</a:t>
            </a:r>
            <a:r>
              <a:rPr lang="en-US" b="1" dirty="0" err="1" smtClean="0">
                <a:solidFill>
                  <a:srgbClr val="FF0000"/>
                </a:solidFill>
              </a:rPr>
              <a:t>eg</a:t>
            </a:r>
            <a:r>
              <a:rPr lang="en-US" b="1" dirty="0" smtClean="0">
                <a:solidFill>
                  <a:srgbClr val="FF0000"/>
                </a:solidFill>
              </a:rPr>
              <a:t>, influenza, upper respiratory infection, or urinary tract infection), until the condition has resolved.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6572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OBJECTIVE 15: CONTRAINDICATIONS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In addition, patients who are </a:t>
            </a:r>
            <a:r>
              <a:rPr lang="en-US" b="1" dirty="0" smtClean="0">
                <a:solidFill>
                  <a:srgbClr val="FF0000"/>
                </a:solidFill>
              </a:rPr>
              <a:t>about to receive intravenous iodinated contrast material </a:t>
            </a:r>
            <a:r>
              <a:rPr lang="en-US" b="1" dirty="0" smtClean="0"/>
              <a:t>(with potential for contrast-induced renal failure) or </a:t>
            </a:r>
            <a:r>
              <a:rPr lang="en-US" b="1" dirty="0" smtClean="0">
                <a:solidFill>
                  <a:srgbClr val="FF0000"/>
                </a:solidFill>
              </a:rPr>
              <a:t>undergo a surgical procedure </a:t>
            </a:r>
            <a:r>
              <a:rPr lang="en-US" b="1" dirty="0" smtClean="0"/>
              <a:t>(with potential compromise of circulation) should have </a:t>
            </a:r>
            <a:r>
              <a:rPr lang="en-US" b="1" dirty="0" smtClean="0">
                <a:hlinkClick r:id="rId2"/>
              </a:rPr>
              <a:t>metformin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held until stable renal function can be established </a:t>
            </a:r>
            <a:r>
              <a:rPr lang="en-US" b="1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normal urine output, normal serum </a:t>
            </a:r>
            <a:r>
              <a:rPr lang="en-US" b="1" dirty="0" err="1" smtClean="0">
                <a:solidFill>
                  <a:srgbClr val="FF0000"/>
                </a:solidFill>
              </a:rPr>
              <a:t>creatinine</a:t>
            </a:r>
            <a:r>
              <a:rPr lang="en-US" b="1" dirty="0" smtClean="0">
                <a:solidFill>
                  <a:srgbClr val="FF0000"/>
                </a:solidFill>
              </a:rPr>
              <a:t>, and no physical exam evidence of fluid overload or circulatory compromise</a:t>
            </a:r>
            <a:r>
              <a:rPr lang="en-US" b="1" dirty="0" smtClean="0"/>
              <a:t>).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Serum </a:t>
            </a:r>
            <a:r>
              <a:rPr lang="en-US" b="1" dirty="0" err="1" smtClean="0">
                <a:solidFill>
                  <a:srgbClr val="FF0000"/>
                </a:solidFill>
              </a:rPr>
              <a:t>creatinine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is typically assessed </a:t>
            </a:r>
            <a:r>
              <a:rPr lang="en-US" b="1" dirty="0" smtClean="0">
                <a:solidFill>
                  <a:srgbClr val="FF0000"/>
                </a:solidFill>
              </a:rPr>
              <a:t>two to three days after contrast administration.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63205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OBJECTIVE 15: CONTRAINDICATIONS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The relationship between </a:t>
            </a:r>
            <a:r>
              <a:rPr lang="en-US" b="1" dirty="0" smtClean="0">
                <a:hlinkClick r:id="rId2"/>
              </a:rPr>
              <a:t>metformin</a:t>
            </a:r>
            <a:r>
              <a:rPr lang="en-US" b="1" dirty="0" smtClean="0"/>
              <a:t> use, intravenous contrast administration, and the occurrence of lactic acidosis is not well studied.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The rationale for stopping metformin prior to intravenous iodinated contrast is to avoid the potential for high plasma metformin concentrations (and lactic acidosis) if the patient develops contrast-induced acute renal failure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In a systematic review of studies and evidence-based guidelines on the use of intravenous contrast in patients taking metformin, the only available data were from case reports and case series [</a:t>
            </a:r>
            <a:r>
              <a:rPr lang="en-US" b="1" dirty="0" smtClean="0">
                <a:hlinkClick r:id="rId3"/>
              </a:rPr>
              <a:t>74</a:t>
            </a:r>
            <a:r>
              <a:rPr lang="en-US" b="1" dirty="0" smtClean="0"/>
              <a:t>].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63205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OBJECTIVE 15: CONTRAINDICATIONS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The majority of cases of metformin-related lactic acidosis occurred in patients with abnormal renal function who received intravenous contrast medium. </a:t>
            </a:r>
          </a:p>
          <a:p>
            <a:r>
              <a:rPr lang="en-US" b="1" dirty="0" smtClean="0"/>
              <a:t>The risk of metformin-induced lactic acidosis in patients with normal renal function who receive intravenous contrast is unknown but appears to be rare.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Until more data are available, however, we prefer to hold metformin in patients who are about to receive intravenous iodinated contrast material (with potential for contrast-induced renal failure), irrespective of baseline renal function, until stable renal function can be established.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632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 2: first choice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In the absence of contraindications, metformin is considered the </a:t>
            </a:r>
            <a:r>
              <a:rPr lang="en-US" sz="4400" b="1" dirty="0">
                <a:solidFill>
                  <a:srgbClr val="FF0000"/>
                </a:solidFill>
              </a:rPr>
              <a:t>first choice for oral treatment of type 2 diabetes. </a:t>
            </a:r>
          </a:p>
          <a:p>
            <a:endParaRPr lang="fa-IR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1571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OBJECTIVE 15: CONTRAINDICATIONS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The precise serum </a:t>
            </a:r>
            <a:r>
              <a:rPr lang="en-US" b="1" dirty="0" err="1" smtClean="0"/>
              <a:t>creatinine</a:t>
            </a:r>
            <a:r>
              <a:rPr lang="en-US" b="1" dirty="0" smtClean="0"/>
              <a:t> limits and </a:t>
            </a:r>
            <a:r>
              <a:rPr lang="en-US" b="1" dirty="0" err="1" smtClean="0"/>
              <a:t>eGFR</a:t>
            </a:r>
            <a:r>
              <a:rPr lang="en-US" b="1" dirty="0" smtClean="0"/>
              <a:t> thresholds for the safe use of </a:t>
            </a:r>
            <a:r>
              <a:rPr lang="en-US" b="1" dirty="0" smtClean="0">
                <a:hlinkClick r:id="rId2"/>
              </a:rPr>
              <a:t>metformin</a:t>
            </a:r>
            <a:r>
              <a:rPr lang="en-US" b="1" dirty="0" smtClean="0"/>
              <a:t> remain uncertain. </a:t>
            </a:r>
          </a:p>
          <a:p>
            <a:r>
              <a:rPr lang="en-US" b="1" dirty="0" smtClean="0"/>
              <a:t>In the metformin prescribing information, </a:t>
            </a:r>
            <a:r>
              <a:rPr lang="en-US" b="1" dirty="0" smtClean="0">
                <a:solidFill>
                  <a:srgbClr val="FF0000"/>
                </a:solidFill>
              </a:rPr>
              <a:t>renal dysfunction is defined as a serum </a:t>
            </a:r>
            <a:r>
              <a:rPr lang="en-US" b="1" dirty="0" err="1" smtClean="0">
                <a:solidFill>
                  <a:srgbClr val="FF0000"/>
                </a:solidFill>
              </a:rPr>
              <a:t>creatinine</a:t>
            </a:r>
            <a:r>
              <a:rPr lang="en-US" b="1" dirty="0" smtClean="0">
                <a:solidFill>
                  <a:srgbClr val="FF0000"/>
                </a:solidFill>
              </a:rPr>
              <a:t> level ≥1.4 mg/</a:t>
            </a:r>
            <a:r>
              <a:rPr lang="en-US" b="1" dirty="0" err="1" smtClean="0">
                <a:solidFill>
                  <a:srgbClr val="FF0000"/>
                </a:solidFill>
              </a:rPr>
              <a:t>dL</a:t>
            </a:r>
            <a:r>
              <a:rPr lang="en-US" b="1" dirty="0" smtClean="0">
                <a:solidFill>
                  <a:srgbClr val="FF0000"/>
                </a:solidFill>
              </a:rPr>
              <a:t> (124 </a:t>
            </a:r>
            <a:r>
              <a:rPr lang="en-US" b="1" dirty="0" err="1" smtClean="0">
                <a:solidFill>
                  <a:srgbClr val="FF0000"/>
                </a:solidFill>
              </a:rPr>
              <a:t>micromol</a:t>
            </a:r>
            <a:r>
              <a:rPr lang="en-US" b="1" dirty="0" smtClean="0">
                <a:solidFill>
                  <a:srgbClr val="FF0000"/>
                </a:solidFill>
              </a:rPr>
              <a:t>/L) in women and ≥1.5 mg/</a:t>
            </a:r>
            <a:r>
              <a:rPr lang="en-US" b="1" dirty="0" err="1" smtClean="0">
                <a:solidFill>
                  <a:srgbClr val="FF0000"/>
                </a:solidFill>
              </a:rPr>
              <a:t>dL</a:t>
            </a:r>
            <a:r>
              <a:rPr lang="en-US" b="1" dirty="0" smtClean="0">
                <a:solidFill>
                  <a:srgbClr val="FF0000"/>
                </a:solidFill>
              </a:rPr>
              <a:t> (133 </a:t>
            </a:r>
            <a:r>
              <a:rPr lang="en-US" b="1" dirty="0" err="1" smtClean="0">
                <a:solidFill>
                  <a:srgbClr val="FF0000"/>
                </a:solidFill>
              </a:rPr>
              <a:t>micromol</a:t>
            </a:r>
            <a:r>
              <a:rPr lang="en-US" b="1" dirty="0" smtClean="0">
                <a:solidFill>
                  <a:srgbClr val="FF0000"/>
                </a:solidFill>
              </a:rPr>
              <a:t>/L) in men [</a:t>
            </a:r>
            <a:r>
              <a:rPr lang="en-US" b="1" dirty="0" smtClean="0">
                <a:solidFill>
                  <a:srgbClr val="FF0000"/>
                </a:solidFill>
                <a:hlinkClick r:id="rId3"/>
              </a:rPr>
              <a:t>65</a:t>
            </a:r>
            <a:r>
              <a:rPr lang="en-US" b="1" dirty="0" smtClean="0">
                <a:solidFill>
                  <a:srgbClr val="FF0000"/>
                </a:solidFill>
              </a:rPr>
              <a:t>].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In older adults or others with reduced muscle mass, an </a:t>
            </a:r>
            <a:r>
              <a:rPr lang="en-US" b="1" dirty="0" err="1" smtClean="0">
                <a:solidFill>
                  <a:srgbClr val="FF0000"/>
                </a:solidFill>
              </a:rPr>
              <a:t>eGFR</a:t>
            </a:r>
            <a:r>
              <a:rPr lang="en-US" b="1" dirty="0" smtClean="0">
                <a:solidFill>
                  <a:srgbClr val="FF0000"/>
                </a:solidFill>
              </a:rPr>
              <a:t> less than 60 mL/min </a:t>
            </a:r>
            <a:r>
              <a:rPr lang="en-US" b="1" dirty="0" smtClean="0"/>
              <a:t>would be the equivalent of these serum </a:t>
            </a:r>
            <a:r>
              <a:rPr lang="en-US" b="1" dirty="0" err="1" smtClean="0"/>
              <a:t>creatinine</a:t>
            </a:r>
            <a:r>
              <a:rPr lang="en-US" b="1" dirty="0" smtClean="0"/>
              <a:t> cutoffs. </a:t>
            </a:r>
          </a:p>
          <a:p>
            <a:r>
              <a:rPr lang="en-US" b="1" dirty="0" smtClean="0"/>
              <a:t>However, </a:t>
            </a:r>
            <a:r>
              <a:rPr lang="en-US" b="1" dirty="0" smtClean="0">
                <a:solidFill>
                  <a:srgbClr val="FF0000"/>
                </a:solidFill>
              </a:rPr>
              <a:t>many older persons who benefit from metformin therapy have </a:t>
            </a:r>
            <a:r>
              <a:rPr lang="en-US" b="1" dirty="0" err="1" smtClean="0">
                <a:solidFill>
                  <a:srgbClr val="FF0000"/>
                </a:solidFill>
              </a:rPr>
              <a:t>eGFR</a:t>
            </a:r>
            <a:r>
              <a:rPr lang="en-US" b="1" dirty="0" smtClean="0">
                <a:solidFill>
                  <a:srgbClr val="FF0000"/>
                </a:solidFill>
              </a:rPr>
              <a:t> that are &lt;60 mL/min solely as a function of their age.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63205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OBJECTIVE 15: CONTRAINDICATIONS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Improved clinical outcomes with metformin have been reported in observational studies of patients with diabetes and heart failure [</a:t>
            </a:r>
            <a:r>
              <a:rPr lang="en-US" b="1" dirty="0" smtClean="0">
                <a:hlinkClick r:id="rId2"/>
              </a:rPr>
              <a:t>81</a:t>
            </a:r>
            <a:r>
              <a:rPr lang="en-US" b="1" dirty="0" smtClean="0"/>
              <a:t>] and renal impairment (</a:t>
            </a:r>
            <a:r>
              <a:rPr lang="en-US" b="1" dirty="0" err="1" smtClean="0"/>
              <a:t>eGFR</a:t>
            </a:r>
            <a:r>
              <a:rPr lang="en-US" b="1" dirty="0" smtClean="0"/>
              <a:t> 45 to 60 mL/min) [</a:t>
            </a:r>
            <a:r>
              <a:rPr lang="en-US" b="1" dirty="0" smtClean="0">
                <a:hlinkClick r:id="rId3"/>
              </a:rPr>
              <a:t>82</a:t>
            </a:r>
            <a:r>
              <a:rPr lang="en-US" b="1" dirty="0" smtClean="0"/>
              <a:t>]. </a:t>
            </a:r>
          </a:p>
          <a:p>
            <a:r>
              <a:rPr lang="en-US" b="1" dirty="0" smtClean="0"/>
              <a:t>In the absence of </a:t>
            </a:r>
            <a:r>
              <a:rPr lang="en-US" b="1" dirty="0" smtClean="0">
                <a:solidFill>
                  <a:srgbClr val="FF0000"/>
                </a:solidFill>
              </a:rPr>
              <a:t>known progressive renal disease, an </a:t>
            </a:r>
            <a:r>
              <a:rPr lang="en-US" b="1" dirty="0" err="1" smtClean="0">
                <a:solidFill>
                  <a:srgbClr val="FF0000"/>
                </a:solidFill>
              </a:rPr>
              <a:t>eGFR</a:t>
            </a:r>
            <a:r>
              <a:rPr lang="en-US" b="1" dirty="0" smtClean="0">
                <a:solidFill>
                  <a:srgbClr val="FF0000"/>
                </a:solidFill>
              </a:rPr>
              <a:t> &lt;60 mL/min should no longer be considered an absolute contraindication to metformin use </a:t>
            </a:r>
            <a:r>
              <a:rPr lang="en-US" b="1" dirty="0" smtClean="0"/>
              <a:t>[</a:t>
            </a:r>
            <a:r>
              <a:rPr lang="en-US" b="1" dirty="0" smtClean="0">
                <a:hlinkClick r:id="rId4"/>
              </a:rPr>
              <a:t>72-77</a:t>
            </a:r>
            <a:r>
              <a:rPr lang="en-US" b="1" dirty="0" smtClean="0"/>
              <a:t>].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63205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OBJECTIVE </a:t>
            </a:r>
            <a:r>
              <a:rPr lang="en-US" b="1" dirty="0" smtClean="0"/>
              <a:t>16: DOSING AND MONITORING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hlinkClick r:id="rId2"/>
              </a:rPr>
              <a:t>Metformin</a:t>
            </a:r>
            <a:r>
              <a:rPr lang="en-US" b="1" dirty="0" smtClean="0"/>
              <a:t> is </a:t>
            </a:r>
            <a:r>
              <a:rPr lang="en-US" b="1" dirty="0" smtClean="0">
                <a:solidFill>
                  <a:srgbClr val="FF0000"/>
                </a:solidFill>
              </a:rPr>
              <a:t>absorbed rapidly from the small intestine</a:t>
            </a:r>
            <a:r>
              <a:rPr lang="en-US" b="1" dirty="0" smtClean="0"/>
              <a:t>, with </a:t>
            </a:r>
            <a:r>
              <a:rPr lang="en-US" b="1" dirty="0" smtClean="0">
                <a:solidFill>
                  <a:srgbClr val="FF0000"/>
                </a:solidFill>
              </a:rPr>
              <a:t>peak plasma </a:t>
            </a:r>
            <a:r>
              <a:rPr lang="en-US" b="1" dirty="0" smtClean="0"/>
              <a:t>concentrations </a:t>
            </a:r>
            <a:r>
              <a:rPr lang="en-US" b="1" dirty="0" smtClean="0">
                <a:solidFill>
                  <a:srgbClr val="FF0000"/>
                </a:solidFill>
              </a:rPr>
              <a:t>attained in two hours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It is </a:t>
            </a:r>
            <a:r>
              <a:rPr lang="en-US" b="1" dirty="0" smtClean="0">
                <a:solidFill>
                  <a:srgbClr val="FF0000"/>
                </a:solidFill>
              </a:rPr>
              <a:t>not bound to plasma proteins</a:t>
            </a:r>
            <a:r>
              <a:rPr lang="en-US" b="1" dirty="0" smtClean="0"/>
              <a:t>, is </a:t>
            </a:r>
            <a:r>
              <a:rPr lang="en-US" b="1" dirty="0" smtClean="0">
                <a:solidFill>
                  <a:srgbClr val="FF0000"/>
                </a:solidFill>
              </a:rPr>
              <a:t>not metabolized, and is rapidly excreted in the urine</a:t>
            </a:r>
            <a:r>
              <a:rPr lang="en-US" b="1" dirty="0" smtClean="0"/>
              <a:t> [</a:t>
            </a:r>
            <a:r>
              <a:rPr lang="en-US" b="1" dirty="0" smtClean="0">
                <a:hlinkClick r:id="rId3"/>
              </a:rPr>
              <a:t>27,83</a:t>
            </a:r>
            <a:r>
              <a:rPr lang="en-US" b="1" dirty="0" smtClean="0"/>
              <a:t>].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6771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OBJECTIVE 16: DOSING AND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hlinkClick r:id="rId2"/>
              </a:rPr>
              <a:t>Metformin</a:t>
            </a:r>
            <a:r>
              <a:rPr lang="en-US" b="1" dirty="0" smtClean="0"/>
              <a:t> is available as 500, 850, or 1000 mg tablets, and </a:t>
            </a:r>
            <a:r>
              <a:rPr lang="en-US" b="1" dirty="0" smtClean="0">
                <a:solidFill>
                  <a:srgbClr val="FF0000"/>
                </a:solidFill>
              </a:rPr>
              <a:t>should be taken with meals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We begin </a:t>
            </a:r>
            <a:r>
              <a:rPr lang="en-US" b="1" dirty="0" smtClean="0">
                <a:solidFill>
                  <a:srgbClr val="FF0000"/>
                </a:solidFill>
              </a:rPr>
              <a:t>with 500 mg once daily </a:t>
            </a:r>
            <a:r>
              <a:rPr lang="en-US" b="1" dirty="0" smtClean="0"/>
              <a:t>with </a:t>
            </a:r>
            <a:r>
              <a:rPr lang="en-US" b="1" dirty="0" smtClean="0">
                <a:solidFill>
                  <a:srgbClr val="FF0000"/>
                </a:solidFill>
              </a:rPr>
              <a:t>the evening meal and, if tolerated, add a second 500 mg dose with breakfast.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2254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OBJECTIVE 16: DOSING AND MONITORING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dose can be </a:t>
            </a:r>
            <a:r>
              <a:rPr lang="en-US" b="1" dirty="0">
                <a:solidFill>
                  <a:srgbClr val="FF0000"/>
                </a:solidFill>
              </a:rPr>
              <a:t>increased slowly (one tablet every one to two weeks</a:t>
            </a:r>
            <a:r>
              <a:rPr lang="en-US" b="1" dirty="0"/>
              <a:t>) as necessary [</a:t>
            </a:r>
            <a:r>
              <a:rPr lang="en-US" b="1" dirty="0">
                <a:hlinkClick r:id="rId2"/>
              </a:rPr>
              <a:t>27</a:t>
            </a:r>
            <a:r>
              <a:rPr lang="en-US" b="1" dirty="0"/>
              <a:t>]. </a:t>
            </a:r>
          </a:p>
          <a:p>
            <a:r>
              <a:rPr lang="en-US" b="1" dirty="0">
                <a:solidFill>
                  <a:srgbClr val="FF0000"/>
                </a:solidFill>
              </a:rPr>
              <a:t>The usual effective dose is 1500 to 2000 mg/day per day</a:t>
            </a:r>
            <a:r>
              <a:rPr lang="en-US" b="1" dirty="0"/>
              <a:t>; the </a:t>
            </a:r>
            <a:r>
              <a:rPr lang="en-US" b="1" dirty="0">
                <a:solidFill>
                  <a:srgbClr val="FF0000"/>
                </a:solidFill>
              </a:rPr>
              <a:t>maximum dose of 2550 </a:t>
            </a:r>
            <a:r>
              <a:rPr lang="en-US" b="1" dirty="0"/>
              <a:t>mg/day (850 mg three times daily) provides </a:t>
            </a:r>
            <a:r>
              <a:rPr lang="en-US" b="1" dirty="0">
                <a:solidFill>
                  <a:srgbClr val="FF0000"/>
                </a:solidFill>
              </a:rPr>
              <a:t>only marginally better glycemic control and is often not tolerated due to gastrointestinal side effects </a:t>
            </a:r>
            <a:r>
              <a:rPr lang="en-US" b="1" dirty="0"/>
              <a:t>[</a:t>
            </a:r>
            <a:r>
              <a:rPr lang="en-US" b="1" dirty="0">
                <a:hlinkClick r:id="rId3"/>
              </a:rPr>
              <a:t>1</a:t>
            </a:r>
            <a:r>
              <a:rPr lang="en-US" b="1" dirty="0"/>
              <a:t>].</a:t>
            </a: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0609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OBJECTIVE 16: DOSING AND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Extended-release tablets </a:t>
            </a:r>
            <a:r>
              <a:rPr lang="en-US" b="1" dirty="0" smtClean="0"/>
              <a:t>are also available [</a:t>
            </a:r>
            <a:r>
              <a:rPr lang="en-US" b="1" dirty="0" smtClean="0">
                <a:hlinkClick r:id="rId2"/>
              </a:rPr>
              <a:t>84,85</a:t>
            </a:r>
            <a:r>
              <a:rPr lang="en-US" b="1" dirty="0" smtClean="0"/>
              <a:t>], although patients who are doing well on immediate-release metformin should probably continue with this preparation, </a:t>
            </a:r>
            <a:r>
              <a:rPr lang="en-US" b="1" dirty="0" smtClean="0">
                <a:solidFill>
                  <a:srgbClr val="FF0000"/>
                </a:solidFill>
              </a:rPr>
              <a:t>as there is little, if any, additional benefit documented with the long-acting preparation.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Combination tablets </a:t>
            </a:r>
            <a:r>
              <a:rPr lang="en-US" b="1" dirty="0" smtClean="0"/>
              <a:t>of metformin and sulfonylureas, </a:t>
            </a:r>
            <a:r>
              <a:rPr lang="en-US" b="1" dirty="0" err="1" smtClean="0"/>
              <a:t>thiazolidinediones</a:t>
            </a:r>
            <a:r>
              <a:rPr lang="en-US" b="1" dirty="0" smtClean="0"/>
              <a:t> (TZDs), or </a:t>
            </a:r>
            <a:r>
              <a:rPr lang="en-US" b="1" dirty="0" err="1" smtClean="0"/>
              <a:t>dipeptidyl</a:t>
            </a:r>
            <a:r>
              <a:rPr lang="en-US" b="1" dirty="0" smtClean="0"/>
              <a:t> peptidase-IV (DPP-IV) inhibitors are </a:t>
            </a:r>
            <a:r>
              <a:rPr lang="en-US" b="1" dirty="0" smtClean="0">
                <a:solidFill>
                  <a:srgbClr val="FF0000"/>
                </a:solidFill>
              </a:rPr>
              <a:t>also available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2254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OBJECTIVE 16: DOSING AND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For patients taking </a:t>
            </a:r>
            <a:r>
              <a:rPr lang="en-US" b="1" dirty="0" smtClean="0">
                <a:hlinkClick r:id="rId2"/>
              </a:rPr>
              <a:t>metformin</a:t>
            </a:r>
            <a:r>
              <a:rPr lang="en-US" b="1" dirty="0" smtClean="0"/>
              <a:t>, we measure </a:t>
            </a:r>
            <a:r>
              <a:rPr lang="en-US" b="1" dirty="0" err="1" smtClean="0">
                <a:solidFill>
                  <a:srgbClr val="FF0000"/>
                </a:solidFill>
              </a:rPr>
              <a:t>glycated</a:t>
            </a:r>
            <a:r>
              <a:rPr lang="en-US" b="1" dirty="0" smtClean="0">
                <a:solidFill>
                  <a:srgbClr val="FF0000"/>
                </a:solidFill>
              </a:rPr>
              <a:t> hemoglobin (A1C) every three to six months, serum </a:t>
            </a:r>
            <a:r>
              <a:rPr lang="en-US" b="1" dirty="0" err="1" smtClean="0">
                <a:solidFill>
                  <a:srgbClr val="FF0000"/>
                </a:solidFill>
              </a:rPr>
              <a:t>creatinine</a:t>
            </a:r>
            <a:r>
              <a:rPr lang="en-US" b="1" dirty="0" smtClean="0">
                <a:solidFill>
                  <a:srgbClr val="FF0000"/>
                </a:solidFill>
              </a:rPr>
              <a:t> annually, and hemoglobin, hematocrit, and red cell indices at diagnosis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at other times if the patient develops symptoms suggestive of anemia, neuropathy, or deteriorating renal function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If anemia is present, </a:t>
            </a:r>
            <a:r>
              <a:rPr lang="en-US" b="1" dirty="0" smtClean="0">
                <a:solidFill>
                  <a:srgbClr val="FF0000"/>
                </a:solidFill>
              </a:rPr>
              <a:t>vitamin B12 and </a:t>
            </a:r>
            <a:r>
              <a:rPr lang="en-US" b="1" dirty="0" err="1" smtClean="0">
                <a:solidFill>
                  <a:srgbClr val="FF0000"/>
                </a:solidFill>
              </a:rPr>
              <a:t>folate</a:t>
            </a:r>
            <a:r>
              <a:rPr lang="en-US" b="1" dirty="0" smtClean="0">
                <a:solidFill>
                  <a:srgbClr val="FF0000"/>
                </a:solidFill>
              </a:rPr>
              <a:t> should be measured and treated accordingly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22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 2: first </a:t>
            </a:r>
            <a:r>
              <a:rPr lang="en-US" b="1" dirty="0" smtClean="0"/>
              <a:t>choice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 2006 consensus statement from the American Diabetes Association (ADA) and the European Association for the Study of Diabetes (EASD), </a:t>
            </a:r>
            <a:r>
              <a:rPr lang="en-US" b="1" dirty="0">
                <a:solidFill>
                  <a:srgbClr val="FF0000"/>
                </a:solidFill>
              </a:rPr>
              <a:t>updated in 2009 and 2012</a:t>
            </a:r>
            <a:r>
              <a:rPr lang="en-US" b="1" dirty="0"/>
              <a:t>, proposed that </a:t>
            </a:r>
            <a:r>
              <a:rPr lang="en-US" b="1" dirty="0">
                <a:solidFill>
                  <a:srgbClr val="FF0000"/>
                </a:solidFill>
              </a:rPr>
              <a:t>metformin therapy (in the absence of contraindications) be initiated, concurrent with lifestyle intervention, at the time of diabetes diagnosis </a:t>
            </a:r>
            <a:r>
              <a:rPr lang="en-US" b="1" dirty="0"/>
              <a:t>[</a:t>
            </a:r>
            <a:r>
              <a:rPr lang="en-US" b="1" dirty="0">
                <a:hlinkClick r:id="rId2"/>
              </a:rPr>
              <a:t>1-3</a:t>
            </a:r>
            <a:r>
              <a:rPr lang="en-US" b="1" dirty="0"/>
              <a:t>].</a:t>
            </a: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4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OBJECTIVE 3: MECHANISM OF </a:t>
            </a:r>
            <a:r>
              <a:rPr lang="en-US" sz="3600" b="1" dirty="0" smtClean="0"/>
              <a:t>ACTION (1)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hlinkClick r:id="rId2"/>
              </a:rPr>
              <a:t>Metformin</a:t>
            </a:r>
            <a:r>
              <a:rPr lang="en-US" sz="4400" b="1" dirty="0" smtClean="0"/>
              <a:t>’s major effect is to </a:t>
            </a:r>
            <a:r>
              <a:rPr lang="en-US" sz="4400" b="1" dirty="0" smtClean="0">
                <a:solidFill>
                  <a:srgbClr val="FF0000"/>
                </a:solidFill>
              </a:rPr>
              <a:t>decrease hepatic glucose output by inhibiting gluconeogenesis </a:t>
            </a:r>
            <a:r>
              <a:rPr lang="en-US" sz="4400" b="1" dirty="0" smtClean="0"/>
              <a:t>[</a:t>
            </a:r>
            <a:r>
              <a:rPr lang="en-US" sz="4400" b="1" dirty="0" smtClean="0">
                <a:hlinkClick r:id="rId3"/>
              </a:rPr>
              <a:t>4-7</a:t>
            </a:r>
            <a:r>
              <a:rPr lang="en-US" sz="4400" b="1" dirty="0" smtClean="0"/>
              <a:t>].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OBJECTIVE 3: MECHANISM OF ACTION (1)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hlinkClick r:id="rId2"/>
              </a:rPr>
              <a:t>Metformin</a:t>
            </a:r>
            <a:r>
              <a:rPr lang="en-US" b="1" dirty="0" smtClean="0">
                <a:solidFill>
                  <a:srgbClr val="FF0000"/>
                </a:solidFill>
              </a:rPr>
              <a:t> suppresses gluconeogenesis by inhibiting a specific mitochondrial isoform of </a:t>
            </a:r>
            <a:r>
              <a:rPr lang="en-US" b="1" dirty="0" err="1" smtClean="0">
                <a:solidFill>
                  <a:srgbClr val="FF0000"/>
                </a:solidFill>
              </a:rPr>
              <a:t>glycerophosphate</a:t>
            </a:r>
            <a:r>
              <a:rPr lang="en-US" b="1" dirty="0" smtClean="0">
                <a:solidFill>
                  <a:srgbClr val="FF0000"/>
                </a:solidFill>
              </a:rPr>
              <a:t> dehydrogenase (</a:t>
            </a:r>
            <a:r>
              <a:rPr lang="en-US" b="1" dirty="0" err="1" smtClean="0">
                <a:solidFill>
                  <a:srgbClr val="FF0000"/>
                </a:solidFill>
              </a:rPr>
              <a:t>mGPD</a:t>
            </a:r>
            <a:r>
              <a:rPr lang="en-US" b="1" dirty="0" smtClean="0">
                <a:solidFill>
                  <a:srgbClr val="FF0000"/>
                </a:solidFill>
              </a:rPr>
              <a:t>), </a:t>
            </a:r>
            <a:r>
              <a:rPr lang="en-US" b="1" dirty="0" smtClean="0"/>
              <a:t>an enzyme responsible for converting </a:t>
            </a:r>
            <a:r>
              <a:rPr lang="en-US" b="1" dirty="0" err="1" smtClean="0"/>
              <a:t>glycerophosphate</a:t>
            </a:r>
            <a:r>
              <a:rPr lang="en-US" b="1" dirty="0" smtClean="0"/>
              <a:t> to </a:t>
            </a:r>
            <a:r>
              <a:rPr lang="en-US" b="1" dirty="0" err="1" smtClean="0"/>
              <a:t>dihydroxyacetone</a:t>
            </a:r>
            <a:r>
              <a:rPr lang="en-US" b="1" dirty="0" smtClean="0"/>
              <a:t> phosphate, thereby </a:t>
            </a:r>
            <a:r>
              <a:rPr lang="en-US" b="1" dirty="0" smtClean="0">
                <a:solidFill>
                  <a:srgbClr val="FF0000"/>
                </a:solidFill>
              </a:rPr>
              <a:t>preventing glycerol from contributing to the </a:t>
            </a:r>
            <a:r>
              <a:rPr lang="en-US" b="1" dirty="0" err="1" smtClean="0">
                <a:solidFill>
                  <a:srgbClr val="FF0000"/>
                </a:solidFill>
              </a:rPr>
              <a:t>gluconeogenic</a:t>
            </a:r>
            <a:r>
              <a:rPr lang="en-US" b="1" dirty="0" smtClean="0">
                <a:solidFill>
                  <a:srgbClr val="FF0000"/>
                </a:solidFill>
              </a:rPr>
              <a:t> pathway </a:t>
            </a:r>
            <a:r>
              <a:rPr lang="en-US" b="1" dirty="0" smtClean="0"/>
              <a:t>[</a:t>
            </a:r>
            <a:r>
              <a:rPr lang="en-US" b="1" dirty="0" smtClean="0">
                <a:hlinkClick r:id="rId3"/>
              </a:rPr>
              <a:t>14,15</a:t>
            </a:r>
            <a:r>
              <a:rPr lang="en-US" b="1" dirty="0" smtClean="0"/>
              <a:t>].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37932-7361-4E2C-ABEA-94A7F89BE32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3503</Words>
  <Application>Microsoft Office PowerPoint</Application>
  <PresentationFormat>On-screen Show (4:3)</PresentationFormat>
  <Paragraphs>282</Paragraphs>
  <Slides>66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Office Theme</vt:lpstr>
      <vt:lpstr>PowerPoint Presentation</vt:lpstr>
      <vt:lpstr>Metformin in the treatment of adults with type 2 diabetes mellitus</vt:lpstr>
      <vt:lpstr>OBJECTIVES</vt:lpstr>
      <vt:lpstr>OBJECTIVES</vt:lpstr>
      <vt:lpstr>OBJECTIVE 1: Introduction</vt:lpstr>
      <vt:lpstr>OBJECTIVE 2: first choice</vt:lpstr>
      <vt:lpstr>OBJECTIVE 2: first choice</vt:lpstr>
      <vt:lpstr>OBJECTIVE 3: MECHANISM OF ACTION (1)</vt:lpstr>
      <vt:lpstr>OBJECTIVE 3: MECHANISM OF ACTION (1)</vt:lpstr>
      <vt:lpstr>OBJECTIVE 3: MECHANISM OF ACTION (1)</vt:lpstr>
      <vt:lpstr>OBJECTIVE 3: MECHANISM OF ACTION (2)</vt:lpstr>
      <vt:lpstr>OBJECTIVE 3: MECHANISM OF ACTION (3)</vt:lpstr>
      <vt:lpstr>OBJECTIVE 3: MECHANISM OF ACTION (3)</vt:lpstr>
      <vt:lpstr>OBJECTIVE 3: MECHANISM OF ACTION (3)</vt:lpstr>
      <vt:lpstr>OBJECTIVE 3: MECHANISM OF ACTION (4)</vt:lpstr>
      <vt:lpstr>OBJECTIVE 3: MECHANISM OF ACTION (5)</vt:lpstr>
      <vt:lpstr>OBJECTIVE 4: INDICATIONS </vt:lpstr>
      <vt:lpstr>OBJECTIVE 4: INDICATIONS</vt:lpstr>
      <vt:lpstr>OBJECTIVE 5: GLYCEMIC EFFICACY in Monotherapy</vt:lpstr>
      <vt:lpstr>OBJECTIVE 6: Combination therapy</vt:lpstr>
      <vt:lpstr>OBJECTIVE 6: Combination therapy </vt:lpstr>
      <vt:lpstr>OBJECTIVE 6: Combination therapy py</vt:lpstr>
      <vt:lpstr>OBJECTIVE 7: Metformin in T 1 DM</vt:lpstr>
      <vt:lpstr>OBJECTIVE 8: WEIGHT LOSS</vt:lpstr>
      <vt:lpstr>PowerPoint Presentation</vt:lpstr>
      <vt:lpstr>OBJECTIVE 9: CARDIOVASCULAR EFFECTS </vt:lpstr>
      <vt:lpstr>OBJECTIVE 9: CARDIOVASCULAR EFFECTS </vt:lpstr>
      <vt:lpstr>OBJECTIVE 9: CARDIOVASCULAR EFFECTS </vt:lpstr>
      <vt:lpstr>OBJECTIVE 9: CARDIOVASCULAR EFFECTS  </vt:lpstr>
      <vt:lpstr>OBJECTIVE 9: CARDIOVASCULAR EFFECTS</vt:lpstr>
      <vt:lpstr>OBJECTIVE 9: CARDIOVASCULAR EFFECTS</vt:lpstr>
      <vt:lpstr>OBJECTIVE 9: CARDIOVASCULAR EFFECTS</vt:lpstr>
      <vt:lpstr>OBJECTIVE 10: Lipid lowering</vt:lpstr>
      <vt:lpstr>OBJECTIVE 11: CANCER INCIDENCE</vt:lpstr>
      <vt:lpstr>OBJECTIVE 11: CANCER INCIDENCE</vt:lpstr>
      <vt:lpstr>OBJECTIVE 11: CANCER INCIDENCE</vt:lpstr>
      <vt:lpstr>OBJECTIVE 11: CANCER INCIDENCE </vt:lpstr>
      <vt:lpstr>OBJECTIVE 11: CANCER INCIDENCE</vt:lpstr>
      <vt:lpstr>OBJECTIVE 12: GI SIDE EFFECTS</vt:lpstr>
      <vt:lpstr>OBJECTIVE 13: Metformin &amp; B 12</vt:lpstr>
      <vt:lpstr>OBJECTIVE 13: Metformin &amp; B 12</vt:lpstr>
      <vt:lpstr>OBJECTIVE 14: Lactic acidosis</vt:lpstr>
      <vt:lpstr>OBJECTIVE 14: Lactic acidosis</vt:lpstr>
      <vt:lpstr>OBJECTIVE 14: Lactic acidosis</vt:lpstr>
      <vt:lpstr>OBJECTIVE 14: Lactic acidosis</vt:lpstr>
      <vt:lpstr>OBJECTIVE 14: Lactic acidosis</vt:lpstr>
      <vt:lpstr>OBJECTIVE 14: Lactic acidosis</vt:lpstr>
      <vt:lpstr>OBJECTIVE 14: Lactic acidosis</vt:lpstr>
      <vt:lpstr>OBJECTIVE 14: Lactic acidosis</vt:lpstr>
      <vt:lpstr>OBJECTIVE 14: Lactic acidosis</vt:lpstr>
      <vt:lpstr>OBJECTIVE 14: Lactic acidosis</vt:lpstr>
      <vt:lpstr>OBJECTIVE 14: Lactic acidosis </vt:lpstr>
      <vt:lpstr>OBJECTIVE 15: CONTRAINDICATIONS</vt:lpstr>
      <vt:lpstr>OBJECTIVE 15: CONTRAINDICATIONS</vt:lpstr>
      <vt:lpstr>OBJECTIVE 15: CONTRAINDICATIONS</vt:lpstr>
      <vt:lpstr>OBJECTIVE 15: CONTRAINDICATIONS</vt:lpstr>
      <vt:lpstr>OBJECTIVE 15: CONTRAINDICATIONS</vt:lpstr>
      <vt:lpstr>OBJECTIVE 15: CONTRAINDICATIONS</vt:lpstr>
      <vt:lpstr>OBJECTIVE 15: CONTRAINDICATIONS</vt:lpstr>
      <vt:lpstr>OBJECTIVE 15: CONTRAINDICATIONS</vt:lpstr>
      <vt:lpstr>OBJECTIVE 15: CONTRAINDICATIONS</vt:lpstr>
      <vt:lpstr>OBJECTIVE 16: DOSING AND MONITORING</vt:lpstr>
      <vt:lpstr>OBJECTIVE 16: DOSING AND MONITORING</vt:lpstr>
      <vt:lpstr>OBJECTIVE 16: DOSING AND MONITORING</vt:lpstr>
      <vt:lpstr>OBJECTIVE 16: DOSING AND MONITORING</vt:lpstr>
      <vt:lpstr>OBJECTIVE 16: DOSING AND MONITORING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alamdari</dc:creator>
  <cp:lastModifiedBy>dr alamdari</cp:lastModifiedBy>
  <cp:revision>121</cp:revision>
  <dcterms:created xsi:type="dcterms:W3CDTF">2015-02-21T03:09:54Z</dcterms:created>
  <dcterms:modified xsi:type="dcterms:W3CDTF">2015-02-26T03:25:46Z</dcterms:modified>
</cp:coreProperties>
</file>