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96B94-65C0-4F4F-89DB-764AB3AE8F45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73C4-FCD5-43B9-B3A2-AC4702EF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F73C4-FCD5-43B9-B3A2-AC4702EF4D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A948E7D-357B-4717-882E-279DBF521BA4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C05029-71F1-4242-9263-3AD6A13E73F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2595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Follow up Of Bilateral </a:t>
            </a:r>
            <a:r>
              <a:rPr lang="en-US" sz="4000" dirty="0" err="1">
                <a:latin typeface="Comic Sans MS" panose="030F0702030302020204" pitchFamily="66" charset="0"/>
              </a:rPr>
              <a:t>A</a:t>
            </a:r>
            <a:r>
              <a:rPr lang="en-US" sz="4000" dirty="0" err="1" smtClean="0">
                <a:latin typeface="Comic Sans MS" panose="030F0702030302020204" pitchFamily="66" charset="0"/>
              </a:rPr>
              <a:t>drenalectomy</a:t>
            </a:r>
            <a:r>
              <a:rPr lang="en-US" sz="4000" dirty="0" smtClean="0">
                <a:latin typeface="Comic Sans MS" panose="030F0702030302020204" pitchFamily="66" charset="0"/>
              </a:rPr>
              <a:t> In Cushing Disease 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95800"/>
            <a:ext cx="7315200" cy="14478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Dr. </a:t>
            </a:r>
            <a:r>
              <a:rPr lang="en-US" dirty="0" err="1" smtClean="0">
                <a:latin typeface="Comic Sans MS" panose="030F0702030302020204" pitchFamily="66" charset="0"/>
              </a:rPr>
              <a:t>Ghasemzade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Ordibehesht</a:t>
            </a:r>
            <a:r>
              <a:rPr lang="en-US" dirty="0" smtClean="0">
                <a:latin typeface="Comic Sans MS" panose="030F0702030302020204" pitchFamily="66" charset="0"/>
              </a:rPr>
              <a:t> 1394 </a:t>
            </a:r>
            <a:r>
              <a:rPr lang="en-US" dirty="0" smtClean="0">
                <a:latin typeface="Comic Sans MS" panose="030F0702030302020204" pitchFamily="66" charset="0"/>
              </a:rPr>
              <a:t>– May </a:t>
            </a:r>
            <a:r>
              <a:rPr lang="en-US" dirty="0" smtClean="0">
                <a:latin typeface="Comic Sans MS" panose="030F0702030302020204" pitchFamily="66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106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769833"/>
            <a:ext cx="8839200" cy="385956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Patients included 53 Cushing’s disease patients treated </a:t>
            </a:r>
            <a:r>
              <a:rPr lang="en-US" sz="1800" dirty="0" smtClean="0">
                <a:latin typeface="Comic Sans MS" panose="030F0702030302020204" pitchFamily="66" charset="0"/>
              </a:rPr>
              <a:t>by </a:t>
            </a:r>
            <a:r>
              <a:rPr lang="en-US" sz="1800" dirty="0" err="1" smtClean="0">
                <a:latin typeface="Comic Sans MS" panose="030F0702030302020204" pitchFamily="66" charset="0"/>
              </a:rPr>
              <a:t>adrenalectomy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between 1991 and 2002, without previous </a:t>
            </a:r>
            <a:r>
              <a:rPr lang="en-US" sz="1800" dirty="0" smtClean="0">
                <a:latin typeface="Comic Sans MS" panose="030F0702030302020204" pitchFamily="66" charset="0"/>
              </a:rPr>
              <a:t>pituitary irradiation.</a:t>
            </a:r>
          </a:p>
          <a:p>
            <a:r>
              <a:rPr 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US" sz="1800" b="1" dirty="0">
                <a:latin typeface="Comic Sans MS" panose="030F0702030302020204" pitchFamily="66" charset="0"/>
              </a:rPr>
              <a:t>Results: </a:t>
            </a:r>
            <a:r>
              <a:rPr lang="en-US" sz="1800" dirty="0" err="1">
                <a:latin typeface="Comic Sans MS" panose="030F0702030302020204" pitchFamily="66" charset="0"/>
              </a:rPr>
              <a:t>Corticotroph</a:t>
            </a:r>
            <a:r>
              <a:rPr lang="en-US" sz="1800" dirty="0">
                <a:latin typeface="Comic Sans MS" panose="030F0702030302020204" pitchFamily="66" charset="0"/>
              </a:rPr>
              <a:t> tumor progression ultimately occurred in </a:t>
            </a:r>
            <a:r>
              <a:rPr lang="en-US" sz="1800" dirty="0" smtClean="0">
                <a:latin typeface="Comic Sans MS" panose="030F0702030302020204" pitchFamily="66" charset="0"/>
              </a:rPr>
              <a:t>half the </a:t>
            </a:r>
            <a:r>
              <a:rPr lang="en-US" sz="1800" dirty="0">
                <a:latin typeface="Comic Sans MS" panose="030F0702030302020204" pitchFamily="66" charset="0"/>
              </a:rPr>
              <a:t>patients, generally within 3 </a:t>
            </a:r>
            <a:r>
              <a:rPr lang="en-US" sz="1800" dirty="0" err="1">
                <a:latin typeface="Comic Sans MS" panose="030F0702030302020204" pitchFamily="66" charset="0"/>
              </a:rPr>
              <a:t>yr</a:t>
            </a:r>
            <a:r>
              <a:rPr lang="en-US" sz="1800" dirty="0">
                <a:latin typeface="Comic Sans MS" panose="030F0702030302020204" pitchFamily="66" charset="0"/>
              </a:rPr>
              <a:t> after </a:t>
            </a:r>
            <a:r>
              <a:rPr lang="en-US" sz="1800" dirty="0" err="1">
                <a:latin typeface="Comic Sans MS" panose="030F0702030302020204" pitchFamily="66" charset="0"/>
              </a:rPr>
              <a:t>adrenalectomy</a:t>
            </a:r>
            <a:r>
              <a:rPr lang="en-US" sz="1800" dirty="0">
                <a:latin typeface="Comic Sans MS" panose="030F0702030302020204" pitchFamily="66" charset="0"/>
              </a:rPr>
              <a:t>. 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A shorter duration </a:t>
            </a:r>
            <a:r>
              <a:rPr lang="en-US" sz="1800" dirty="0">
                <a:latin typeface="Comic Sans MS" panose="030F0702030302020204" pitchFamily="66" charset="0"/>
              </a:rPr>
              <a:t>of Cushing’s disease (adjusted </a:t>
            </a:r>
            <a:r>
              <a:rPr lang="en-US" sz="1800" dirty="0" smtClean="0">
                <a:latin typeface="Comic Sans MS" panose="030F0702030302020204" pitchFamily="66" charset="0"/>
              </a:rPr>
              <a:t>HR: </a:t>
            </a:r>
            <a:r>
              <a:rPr lang="en-US" sz="1800" dirty="0">
                <a:latin typeface="Comic Sans MS" panose="030F0702030302020204" pitchFamily="66" charset="0"/>
              </a:rPr>
              <a:t>0.884/</a:t>
            </a:r>
            <a:r>
              <a:rPr lang="en-US" sz="1800" dirty="0" err="1">
                <a:latin typeface="Comic Sans MS" panose="030F0702030302020204" pitchFamily="66" charset="0"/>
              </a:rPr>
              <a:t>yr</a:t>
            </a:r>
            <a:r>
              <a:rPr lang="en-US" sz="1800" dirty="0">
                <a:latin typeface="Comic Sans MS" panose="030F0702030302020204" pitchFamily="66" charset="0"/>
              </a:rPr>
              <a:t>), and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a high plasma ACTH concentration in the year after </a:t>
            </a:r>
            <a:r>
              <a:rPr lang="en-US" sz="1800" dirty="0" err="1">
                <a:latin typeface="Comic Sans MS" panose="030F0702030302020204" pitchFamily="66" charset="0"/>
              </a:rPr>
              <a:t>adrenalectomy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[adjusted </a:t>
            </a:r>
            <a:r>
              <a:rPr lang="en-US" sz="1800" dirty="0" smtClean="0">
                <a:latin typeface="Comic Sans MS" panose="030F0702030302020204" pitchFamily="66" charset="0"/>
              </a:rPr>
              <a:t>HR per </a:t>
            </a:r>
            <a:r>
              <a:rPr lang="en-US" sz="1800" dirty="0">
                <a:latin typeface="Comic Sans MS" panose="030F0702030302020204" pitchFamily="66" charset="0"/>
              </a:rPr>
              <a:t>100 </a:t>
            </a:r>
            <a:r>
              <a:rPr lang="en-US" sz="1800" dirty="0" err="1">
                <a:latin typeface="Comic Sans MS" panose="030F0702030302020204" pitchFamily="66" charset="0"/>
              </a:rPr>
              <a:t>pg</a:t>
            </a:r>
            <a:r>
              <a:rPr lang="en-US" sz="1800" dirty="0">
                <a:latin typeface="Comic Sans MS" panose="030F0702030302020204" pitchFamily="66" charset="0"/>
              </a:rPr>
              <a:t>/ml (22 </a:t>
            </a:r>
            <a:r>
              <a:rPr lang="en-US" sz="1800" dirty="0" err="1">
                <a:latin typeface="Comic Sans MS" panose="030F0702030302020204" pitchFamily="66" charset="0"/>
              </a:rPr>
              <a:t>pmol</a:t>
            </a:r>
            <a:r>
              <a:rPr lang="en-US" sz="1800" dirty="0">
                <a:latin typeface="Comic Sans MS" panose="030F0702030302020204" pitchFamily="66" charset="0"/>
              </a:rPr>
              <a:t>/liter): 1.069] </a:t>
            </a:r>
            <a:r>
              <a:rPr lang="en-US" sz="1800" dirty="0" smtClean="0">
                <a:latin typeface="Comic Sans MS" panose="030F0702030302020204" pitchFamily="66" charset="0"/>
              </a:rPr>
              <a:t>were predictive </a:t>
            </a:r>
            <a:r>
              <a:rPr lang="en-US" sz="1800" dirty="0">
                <a:latin typeface="Comic Sans MS" panose="030F0702030302020204" pitchFamily="66" charset="0"/>
              </a:rPr>
              <a:t>of </a:t>
            </a:r>
            <a:r>
              <a:rPr lang="en-US" sz="1800" dirty="0" err="1">
                <a:latin typeface="Comic Sans MS" panose="030F0702030302020204" pitchFamily="66" charset="0"/>
              </a:rPr>
              <a:t>corticotroph</a:t>
            </a:r>
            <a:r>
              <a:rPr lang="en-US" sz="1800" dirty="0">
                <a:latin typeface="Comic Sans MS" panose="030F0702030302020204" pitchFamily="66" charset="0"/>
              </a:rPr>
              <a:t> tumor progression</a:t>
            </a:r>
            <a:r>
              <a:rPr lang="en-US" sz="1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During follow-up, </a:t>
            </a:r>
            <a:r>
              <a:rPr lang="en-US" sz="1800" dirty="0" err="1">
                <a:latin typeface="Comic Sans MS" panose="030F0702030302020204" pitchFamily="66" charset="0"/>
              </a:rPr>
              <a:t>corticotroph</a:t>
            </a:r>
            <a:r>
              <a:rPr lang="en-US" sz="1800" dirty="0">
                <a:latin typeface="Comic Sans MS" panose="030F0702030302020204" pitchFamily="66" charset="0"/>
              </a:rPr>
              <a:t> tumor progression was </a:t>
            </a:r>
            <a:r>
              <a:rPr lang="en-US" sz="1800" dirty="0" smtClean="0">
                <a:latin typeface="Comic Sans MS" panose="030F0702030302020204" pitchFamily="66" charset="0"/>
              </a:rPr>
              <a:t>associated with </a:t>
            </a:r>
            <a:r>
              <a:rPr lang="en-US" sz="1800" dirty="0">
                <a:latin typeface="Comic Sans MS" panose="030F0702030302020204" pitchFamily="66" charset="0"/>
              </a:rPr>
              <a:t>the increase of corresponding ACTH concentrations (</a:t>
            </a:r>
            <a:r>
              <a:rPr lang="en-US" sz="1800" dirty="0" smtClean="0">
                <a:latin typeface="Comic Sans MS" panose="030F0702030302020204" pitchFamily="66" charset="0"/>
              </a:rPr>
              <a:t>odds ratio </a:t>
            </a:r>
            <a:r>
              <a:rPr lang="en-US" sz="1800" dirty="0">
                <a:latin typeface="Comic Sans MS" panose="030F0702030302020204" pitchFamily="66" charset="0"/>
              </a:rPr>
              <a:t>per 100 </a:t>
            </a:r>
            <a:r>
              <a:rPr lang="en-US" sz="1800" dirty="0" err="1">
                <a:latin typeface="Comic Sans MS" panose="030F0702030302020204" pitchFamily="66" charset="0"/>
              </a:rPr>
              <a:t>pg</a:t>
            </a:r>
            <a:r>
              <a:rPr lang="en-US" sz="1800" dirty="0">
                <a:latin typeface="Comic Sans MS" panose="030F0702030302020204" pitchFamily="66" charset="0"/>
              </a:rPr>
              <a:t>/ml of ACTH variation: 1.055).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Hosna\Desktop\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osna\Desktop\LL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1"/>
            <a:ext cx="80009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7555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mic Sans MS" panose="030F0702030302020204" pitchFamily="66" charset="0"/>
              </a:rPr>
              <a:t>Corticotroph</a:t>
            </a:r>
            <a:r>
              <a:rPr lang="en-US" sz="1200" dirty="0">
                <a:latin typeface="Comic Sans MS" panose="030F0702030302020204" pitchFamily="66" charset="0"/>
              </a:rPr>
              <a:t> tumor progression was defined as the occurrence of </a:t>
            </a:r>
            <a:r>
              <a:rPr lang="en-US" sz="1200" dirty="0" smtClean="0">
                <a:latin typeface="Comic Sans MS" panose="030F0702030302020204" pitchFamily="66" charset="0"/>
              </a:rPr>
              <a:t>an adenoma </a:t>
            </a:r>
            <a:r>
              <a:rPr lang="en-US" sz="1200" dirty="0">
                <a:latin typeface="Comic Sans MS" panose="030F0702030302020204" pitchFamily="66" charset="0"/>
              </a:rPr>
              <a:t>in cases in which no adenoma was visible on previous </a:t>
            </a:r>
            <a:r>
              <a:rPr lang="en-US" sz="1200" dirty="0" smtClean="0">
                <a:latin typeface="Comic Sans MS" panose="030F0702030302020204" pitchFamily="66" charset="0"/>
              </a:rPr>
              <a:t>MRI scans or by the progression of an existing adenoma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osna\Desktop\JJJ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8485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92681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Thanks! 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1154097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ase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3152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 48 year old woman with history of bilateral </a:t>
            </a:r>
            <a:r>
              <a:rPr lang="en-US" dirty="0" err="1" smtClean="0">
                <a:latin typeface="Comic Sans MS" panose="030F0702030302020204" pitchFamily="66" charset="0"/>
              </a:rPr>
              <a:t>adrenalectomy’s</a:t>
            </a:r>
            <a:r>
              <a:rPr lang="en-US" dirty="0" smtClean="0">
                <a:latin typeface="Comic Sans MS" panose="030F0702030302020204" pitchFamily="66" charset="0"/>
              </a:rPr>
              <a:t> surgery in 1372/05/09  (because of Cushing disease) is now presented with poor control DM.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Her skin is </a:t>
            </a:r>
            <a:r>
              <a:rPr lang="en-US" dirty="0" err="1" smtClean="0">
                <a:latin typeface="Comic Sans MS" panose="030F0702030302020204" pitchFamily="66" charset="0"/>
              </a:rPr>
              <a:t>hyperpigmented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She has no headache, </a:t>
            </a:r>
            <a:r>
              <a:rPr lang="en-US" dirty="0" err="1" smtClean="0">
                <a:latin typeface="Comic Sans MS" panose="030F0702030302020204" pitchFamily="66" charset="0"/>
              </a:rPr>
              <a:t>galactorhea</a:t>
            </a:r>
            <a:r>
              <a:rPr lang="en-US" dirty="0" smtClean="0">
                <a:latin typeface="Comic Sans MS" panose="030F0702030302020204" pitchFamily="66" charset="0"/>
              </a:rPr>
              <a:t>, visual fields defect.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24.h.U.Free cortisol : 77 ᶙg/24hrs  (50 – 190)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FSH : 79.1 </a:t>
            </a:r>
            <a:r>
              <a:rPr lang="en-US" dirty="0" err="1" smtClean="0">
                <a:latin typeface="Comic Sans MS" panose="030F0702030302020204" pitchFamily="66" charset="0"/>
              </a:rPr>
              <a:t>mIU</a:t>
            </a:r>
            <a:r>
              <a:rPr lang="en-US" dirty="0" smtClean="0">
                <a:latin typeface="Comic Sans MS" panose="030F0702030302020204" pitchFamily="66" charset="0"/>
              </a:rPr>
              <a:t>/ml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LH : 46.1 </a:t>
            </a:r>
            <a:r>
              <a:rPr lang="en-US" dirty="0" err="1" smtClean="0">
                <a:latin typeface="Comic Sans MS" panose="030F0702030302020204" pitchFamily="66" charset="0"/>
              </a:rPr>
              <a:t>mIU</a:t>
            </a:r>
            <a:r>
              <a:rPr lang="en-US" dirty="0" smtClean="0">
                <a:latin typeface="Comic Sans MS" panose="030F0702030302020204" pitchFamily="66" charset="0"/>
              </a:rPr>
              <a:t>/ml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Prolactin : 13.64 ng/ml  (4.2 – 18.4)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Cortisol.morning</a:t>
            </a:r>
            <a:r>
              <a:rPr lang="en-US" dirty="0" smtClean="0">
                <a:latin typeface="Comic Sans MS" panose="030F0702030302020204" pitchFamily="66" charset="0"/>
              </a:rPr>
              <a:t> : 3.3 ᶙg/dl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IGF-1 : 233.4 ng/ml  (93 – 245)</a:t>
            </a:r>
          </a:p>
          <a:p>
            <a:pPr marL="4572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2514600"/>
            <a:ext cx="8859982" cy="398785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 1958, Don Nelson et al. described the first case of </a:t>
            </a:r>
            <a:r>
              <a:rPr lang="en-US" dirty="0" smtClean="0">
                <a:latin typeface="Comic Sans MS" panose="030F0702030302020204" pitchFamily="66" charset="0"/>
              </a:rPr>
              <a:t>the eponymous </a:t>
            </a:r>
            <a:r>
              <a:rPr lang="en-US" dirty="0">
                <a:latin typeface="Comic Sans MS" panose="030F0702030302020204" pitchFamily="66" charset="0"/>
              </a:rPr>
              <a:t>syndrome in a 33-year-old woman who </a:t>
            </a:r>
            <a:r>
              <a:rPr lang="en-US" dirty="0" smtClean="0">
                <a:latin typeface="Comic Sans MS" panose="030F0702030302020204" pitchFamily="66" charset="0"/>
              </a:rPr>
              <a:t>had undergone </a:t>
            </a:r>
            <a:r>
              <a:rPr lang="en-US" dirty="0">
                <a:latin typeface="Comic Sans MS" panose="030F0702030302020204" pitchFamily="66" charset="0"/>
              </a:rPr>
              <a:t>total bilateral </a:t>
            </a:r>
            <a:r>
              <a:rPr lang="en-US" dirty="0" err="1">
                <a:latin typeface="Comic Sans MS" panose="030F0702030302020204" pitchFamily="66" charset="0"/>
              </a:rPr>
              <a:t>adrenalectomy</a:t>
            </a:r>
            <a:r>
              <a:rPr lang="en-US" dirty="0">
                <a:latin typeface="Comic Sans MS" panose="030F0702030302020204" pitchFamily="66" charset="0"/>
              </a:rPr>
              <a:t> (TBA) 3 </a:t>
            </a:r>
            <a:r>
              <a:rPr lang="en-US" dirty="0" smtClean="0">
                <a:latin typeface="Comic Sans MS" panose="030F0702030302020204" pitchFamily="66" charset="0"/>
              </a:rPr>
              <a:t>years previously </a:t>
            </a:r>
            <a:r>
              <a:rPr lang="en-US" dirty="0">
                <a:latin typeface="Comic Sans MS" panose="030F0702030302020204" pitchFamily="66" charset="0"/>
              </a:rPr>
              <a:t>for the treatment of refractory </a:t>
            </a:r>
            <a:r>
              <a:rPr lang="en-US" dirty="0" smtClean="0">
                <a:latin typeface="Comic Sans MS" panose="030F0702030302020204" pitchFamily="66" charset="0"/>
              </a:rPr>
              <a:t>Cushing’s disease.</a:t>
            </a:r>
          </a:p>
          <a:p>
            <a:r>
              <a:rPr lang="en-US" dirty="0">
                <a:latin typeface="Comic Sans MS" panose="030F0702030302020204" pitchFamily="66" charset="0"/>
              </a:rPr>
              <a:t>Nelson’s syndrome does not occur infrequently </a:t>
            </a:r>
            <a:r>
              <a:rPr lang="en-US" dirty="0" smtClean="0">
                <a:latin typeface="Comic Sans MS" panose="030F0702030302020204" pitchFamily="66" charset="0"/>
              </a:rPr>
              <a:t>and is </a:t>
            </a:r>
            <a:r>
              <a:rPr lang="en-US" dirty="0">
                <a:latin typeface="Comic Sans MS" panose="030F0702030302020204" pitchFamily="66" charset="0"/>
              </a:rPr>
              <a:t>a potentially life-threatening complication of TBA </a:t>
            </a:r>
            <a:r>
              <a:rPr lang="en-US" dirty="0" smtClean="0">
                <a:latin typeface="Comic Sans MS" panose="030F0702030302020204" pitchFamily="66" charset="0"/>
              </a:rPr>
              <a:t>for the </a:t>
            </a:r>
            <a:r>
              <a:rPr lang="en-US" dirty="0">
                <a:latin typeface="Comic Sans MS" panose="030F0702030302020204" pitchFamily="66" charset="0"/>
              </a:rPr>
              <a:t>treatment of refractory Cushing’s disease with </a:t>
            </a:r>
            <a:r>
              <a:rPr lang="en-US" dirty="0" smtClean="0">
                <a:latin typeface="Comic Sans MS" panose="030F0702030302020204" pitchFamily="66" charset="0"/>
              </a:rPr>
              <a:t>an incidence </a:t>
            </a:r>
            <a:r>
              <a:rPr lang="en-US" dirty="0">
                <a:latin typeface="Comic Sans MS" panose="030F0702030302020204" pitchFamily="66" charset="0"/>
              </a:rPr>
              <a:t>of 8–43%in adults </a:t>
            </a:r>
            <a:r>
              <a:rPr lang="en-US" dirty="0" smtClean="0">
                <a:latin typeface="Comic Sans MS" panose="030F0702030302020204" pitchFamily="66" charset="0"/>
              </a:rPr>
              <a:t>and </a:t>
            </a:r>
            <a:r>
              <a:rPr lang="en-US" dirty="0">
                <a:latin typeface="Comic Sans MS" panose="030F0702030302020204" pitchFamily="66" charset="0"/>
              </a:rPr>
              <a:t>25–66%in </a:t>
            </a:r>
            <a:r>
              <a:rPr lang="en-US" dirty="0" smtClean="0">
                <a:latin typeface="Comic Sans MS" panose="030F0702030302020204" pitchFamily="66" charset="0"/>
              </a:rPr>
              <a:t>children.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Nelson’s </a:t>
            </a:r>
            <a:r>
              <a:rPr lang="en-US" dirty="0">
                <a:latin typeface="Comic Sans MS" panose="030F0702030302020204" pitchFamily="66" charset="0"/>
              </a:rPr>
              <a:t>syndrome can develop up to 24 years </a:t>
            </a:r>
            <a:r>
              <a:rPr lang="en-US" dirty="0" smtClean="0">
                <a:latin typeface="Comic Sans MS" panose="030F0702030302020204" pitchFamily="66" charset="0"/>
              </a:rPr>
              <a:t>post TBA</a:t>
            </a:r>
            <a:r>
              <a:rPr lang="en-US" dirty="0">
                <a:latin typeface="Comic Sans MS" panose="030F0702030302020204" pitchFamily="66" charset="0"/>
              </a:rPr>
              <a:t>, with mean development at 15 years post </a:t>
            </a:r>
            <a:r>
              <a:rPr lang="en-US" dirty="0" smtClean="0">
                <a:latin typeface="Comic Sans MS" panose="030F0702030302020204" pitchFamily="66" charset="0"/>
              </a:rPr>
              <a:t>TBA.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Hyperpigmentation occurs </a:t>
            </a:r>
            <a:r>
              <a:rPr lang="en-US" dirty="0">
                <a:latin typeface="Comic Sans MS" panose="030F0702030302020204" pitchFamily="66" charset="0"/>
              </a:rPr>
              <a:t>in up to 42</a:t>
            </a:r>
            <a:r>
              <a:rPr lang="en-US" dirty="0" smtClean="0">
                <a:latin typeface="Comic Sans MS" panose="030F0702030302020204" pitchFamily="66" charset="0"/>
              </a:rPr>
              <a:t>%.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Hosna\Desktop\zzzzzzzz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9144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osna\Desktop\ccc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18"/>
            <a:ext cx="9144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54097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48006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For a diagnosis of Nelson’s syndrome to be made, a patient must have had prior treatment </a:t>
            </a:r>
            <a:r>
              <a:rPr lang="en-US" dirty="0" smtClean="0">
                <a:latin typeface="Comic Sans MS" panose="030F0702030302020204" pitchFamily="66" charset="0"/>
              </a:rPr>
              <a:t>with TBA for Cushing’s </a:t>
            </a:r>
            <a:r>
              <a:rPr lang="en-US" dirty="0">
                <a:latin typeface="Comic Sans MS" panose="030F0702030302020204" pitchFamily="66" charset="0"/>
              </a:rPr>
              <a:t>disease (regardless of prior </a:t>
            </a:r>
            <a:r>
              <a:rPr lang="en-US" dirty="0" smtClean="0">
                <a:latin typeface="Comic Sans MS" panose="030F0702030302020204" pitchFamily="66" charset="0"/>
              </a:rPr>
              <a:t>TSS) </a:t>
            </a:r>
            <a:r>
              <a:rPr lang="en-US" dirty="0">
                <a:latin typeface="Comic Sans MS" panose="030F0702030302020204" pitchFamily="66" charset="0"/>
              </a:rPr>
              <a:t>in addition to at least one of the following two criteria 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1)An </a:t>
            </a:r>
            <a:r>
              <a:rPr lang="en-US" dirty="0">
                <a:latin typeface="Comic Sans MS" panose="030F0702030302020204" pitchFamily="66" charset="0"/>
              </a:rPr>
              <a:t>expanding pituitary mass lesion post TBA surgery (shown on MRI or CT scan) compared with MRI of the pituitary prior to TBA </a:t>
            </a:r>
            <a:r>
              <a:rPr lang="en-US" dirty="0" smtClean="0">
                <a:latin typeface="Comic Sans MS" panose="030F0702030302020204" pitchFamily="66" charset="0"/>
              </a:rPr>
              <a:t>surgery</a:t>
            </a:r>
          </a:p>
          <a:p>
            <a:pPr marL="4572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2)An </a:t>
            </a:r>
            <a:r>
              <a:rPr lang="en-US" dirty="0">
                <a:latin typeface="Comic Sans MS" panose="030F0702030302020204" pitchFamily="66" charset="0"/>
              </a:rPr>
              <a:t>elevated level of ACTH </a:t>
            </a:r>
            <a:r>
              <a:rPr lang="en-US" dirty="0" smtClean="0">
                <a:latin typeface="Comic Sans MS" panose="030F0702030302020204" pitchFamily="66" charset="0"/>
              </a:rPr>
              <a:t>to&gt;500 </a:t>
            </a:r>
            <a:r>
              <a:rPr lang="en-US" dirty="0">
                <a:latin typeface="Comic Sans MS" panose="030F0702030302020204" pitchFamily="66" charset="0"/>
              </a:rPr>
              <a:t>ng/l from a single plasma sample taken at 0800 h prior to steroid administration and post TBA </a:t>
            </a:r>
            <a:r>
              <a:rPr lang="en-US" dirty="0" smtClean="0">
                <a:latin typeface="Comic Sans MS" panose="030F0702030302020204" pitchFamily="66" charset="0"/>
              </a:rPr>
              <a:t>surgery, in </a:t>
            </a:r>
            <a:r>
              <a:rPr lang="en-US" dirty="0">
                <a:latin typeface="Comic Sans MS" panose="030F0702030302020204" pitchFamily="66" charset="0"/>
              </a:rPr>
              <a:t>addition to progressive elevations of ACTH levels from plasma samples taken on at least three consecutive occasions at </a:t>
            </a:r>
            <a:r>
              <a:rPr lang="en-US" dirty="0" smtClean="0">
                <a:latin typeface="Comic Sans MS" panose="030F0702030302020204" pitchFamily="66" charset="0"/>
              </a:rPr>
              <a:t>different time-points </a:t>
            </a:r>
            <a:r>
              <a:rPr lang="en-US" dirty="0">
                <a:latin typeface="Comic Sans MS" panose="030F0702030302020204" pitchFamily="66" charset="0"/>
              </a:rPr>
              <a:t>post TBA surgery (a rise of ACTH by O30% of the initial post-TBA sample)</a:t>
            </a:r>
          </a:p>
        </p:txBody>
      </p:sp>
    </p:spTree>
    <p:extLst>
      <p:ext uri="{BB962C8B-B14F-4D97-AF65-F5344CB8AC3E}">
        <p14:creationId xmlns:p14="http://schemas.microsoft.com/office/powerpoint/2010/main" val="35463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4929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What is the </a:t>
            </a:r>
            <a:r>
              <a:rPr lang="en-US" sz="2800" dirty="0" err="1">
                <a:latin typeface="Comic Sans MS" panose="030F0702030302020204" pitchFamily="66" charset="0"/>
              </a:rPr>
              <a:t>aetiology</a:t>
            </a:r>
            <a:r>
              <a:rPr lang="en-US" sz="2800" dirty="0">
                <a:latin typeface="Comic Sans MS" panose="030F0702030302020204" pitchFamily="66" charset="0"/>
              </a:rPr>
              <a:t> of </a:t>
            </a:r>
            <a:r>
              <a:rPr lang="en-US" sz="2800" dirty="0" smtClean="0">
                <a:latin typeface="Comic Sans MS" panose="030F0702030302020204" pitchFamily="66" charset="0"/>
              </a:rPr>
              <a:t>Nelson’s syndrome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937761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>
                <a:latin typeface="Comic Sans MS" panose="030F0702030302020204" pitchFamily="66" charset="0"/>
              </a:rPr>
              <a:t>However, there </a:t>
            </a:r>
            <a:r>
              <a:rPr lang="en-US" sz="2100" dirty="0" smtClean="0">
                <a:latin typeface="Comic Sans MS" panose="030F0702030302020204" pitchFamily="66" charset="0"/>
              </a:rPr>
              <a:t>is less </a:t>
            </a:r>
            <a:r>
              <a:rPr lang="en-US" sz="2100" dirty="0">
                <a:latin typeface="Comic Sans MS" panose="030F0702030302020204" pitchFamily="66" charset="0"/>
              </a:rPr>
              <a:t>evidence in support of the ‘released </a:t>
            </a:r>
            <a:r>
              <a:rPr lang="en-US" sz="2100" dirty="0" smtClean="0">
                <a:latin typeface="Comic Sans MS" panose="030F0702030302020204" pitchFamily="66" charset="0"/>
              </a:rPr>
              <a:t>negative feedback’ hypothesis </a:t>
            </a:r>
            <a:r>
              <a:rPr lang="en-US" sz="2100" dirty="0">
                <a:latin typeface="Comic Sans MS" panose="030F0702030302020204" pitchFamily="66" charset="0"/>
              </a:rPr>
              <a:t>in humans. Although </a:t>
            </a:r>
            <a:r>
              <a:rPr lang="en-US" sz="2100" dirty="0" smtClean="0">
                <a:latin typeface="Comic Sans MS" panose="030F0702030302020204" pitchFamily="66" charset="0"/>
              </a:rPr>
              <a:t>cortisol has </a:t>
            </a:r>
            <a:r>
              <a:rPr lang="en-US" sz="2100" dirty="0">
                <a:latin typeface="Comic Sans MS" panose="030F0702030302020204" pitchFamily="66" charset="0"/>
              </a:rPr>
              <a:t>been shown to lower the proliferation rate </a:t>
            </a:r>
            <a:r>
              <a:rPr lang="en-US" sz="2100" dirty="0" smtClean="0">
                <a:latin typeface="Comic Sans MS" panose="030F0702030302020204" pitchFamily="66" charset="0"/>
              </a:rPr>
              <a:t>of human </a:t>
            </a:r>
            <a:r>
              <a:rPr lang="en-US" sz="2100" dirty="0">
                <a:latin typeface="Comic Sans MS" panose="030F0702030302020204" pitchFamily="66" charset="0"/>
              </a:rPr>
              <a:t>pituitary adenoma cells in vitro </a:t>
            </a:r>
            <a:r>
              <a:rPr lang="en-US" sz="2100" dirty="0" smtClean="0">
                <a:latin typeface="Comic Sans MS" panose="030F0702030302020204" pitchFamily="66" charset="0"/>
              </a:rPr>
              <a:t>, secretion of </a:t>
            </a:r>
            <a:r>
              <a:rPr lang="en-US" sz="2100" dirty="0">
                <a:latin typeface="Comic Sans MS" panose="030F0702030302020204" pitchFamily="66" charset="0"/>
              </a:rPr>
              <a:t>POMC-derived peptides from patients with </a:t>
            </a:r>
            <a:r>
              <a:rPr lang="en-US" sz="2100" dirty="0" smtClean="0">
                <a:latin typeface="Comic Sans MS" panose="030F0702030302020204" pitchFamily="66" charset="0"/>
              </a:rPr>
              <a:t>Cushing’s disease </a:t>
            </a:r>
            <a:r>
              <a:rPr lang="en-US" sz="2100" dirty="0">
                <a:latin typeface="Comic Sans MS" panose="030F0702030302020204" pitchFamily="66" charset="0"/>
              </a:rPr>
              <a:t>is not attenuated by glucocorticoids </a:t>
            </a:r>
            <a:r>
              <a:rPr lang="en-US" sz="21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100" dirty="0">
              <a:latin typeface="Comic Sans MS" panose="030F0702030302020204" pitchFamily="66" charset="0"/>
            </a:endParaRPr>
          </a:p>
          <a:p>
            <a:r>
              <a:rPr lang="en-US" sz="2100" dirty="0" err="1" smtClean="0">
                <a:latin typeface="Comic Sans MS" panose="030F0702030302020204" pitchFamily="66" charset="0"/>
              </a:rPr>
              <a:t>corticotrophs</a:t>
            </a:r>
            <a:r>
              <a:rPr lang="en-US" sz="2100" dirty="0" smtClean="0">
                <a:latin typeface="Comic Sans MS" panose="030F0702030302020204" pitchFamily="66" charset="0"/>
              </a:rPr>
              <a:t> from Nelson’s syndrome </a:t>
            </a:r>
            <a:r>
              <a:rPr lang="en-US" sz="2100" dirty="0" err="1" smtClean="0">
                <a:latin typeface="Comic Sans MS" panose="030F0702030302020204" pitchFamily="66" charset="0"/>
              </a:rPr>
              <a:t>tumours</a:t>
            </a:r>
            <a:r>
              <a:rPr lang="en-US" sz="2100" dirty="0" smtClean="0">
                <a:latin typeface="Comic Sans MS" panose="030F0702030302020204" pitchFamily="66" charset="0"/>
              </a:rPr>
              <a:t> in humans exhibit an attenuated negative feedback response to glucocorticoids in vivo</a:t>
            </a:r>
            <a:r>
              <a:rPr lang="en-US" sz="21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100" dirty="0" smtClean="0">
              <a:latin typeface="Comic Sans MS" panose="030F0702030302020204" pitchFamily="66" charset="0"/>
            </a:endParaRPr>
          </a:p>
          <a:p>
            <a:r>
              <a:rPr lang="en-US" sz="2100" dirty="0" smtClean="0">
                <a:latin typeface="Comic Sans MS" panose="030F0702030302020204" pitchFamily="66" charset="0"/>
              </a:rPr>
              <a:t> </a:t>
            </a:r>
            <a:r>
              <a:rPr lang="en-US" sz="2100" dirty="0">
                <a:latin typeface="Comic Sans MS" panose="030F0702030302020204" pitchFamily="66" charset="0"/>
              </a:rPr>
              <a:t>there are inconsistencies in that not all </a:t>
            </a:r>
            <a:r>
              <a:rPr lang="en-US" sz="2100" dirty="0" smtClean="0">
                <a:latin typeface="Comic Sans MS" panose="030F0702030302020204" pitchFamily="66" charset="0"/>
              </a:rPr>
              <a:t>post-TBA patients </a:t>
            </a:r>
            <a:r>
              <a:rPr lang="en-US" sz="2100" dirty="0">
                <a:latin typeface="Comic Sans MS" panose="030F0702030302020204" pitchFamily="66" charset="0"/>
              </a:rPr>
              <a:t>develop Nelson’s syndrome after </a:t>
            </a:r>
            <a:r>
              <a:rPr lang="en-US" sz="2100" dirty="0" smtClean="0">
                <a:latin typeface="Comic Sans MS" panose="030F0702030302020204" pitchFamily="66" charset="0"/>
              </a:rPr>
              <a:t>long-term follow-up</a:t>
            </a:r>
            <a:r>
              <a:rPr lang="en-US" sz="2100" dirty="0">
                <a:latin typeface="Comic Sans MS" panose="030F0702030302020204" pitchFamily="66" charset="0"/>
              </a:rPr>
              <a:t>, and most patients who develop </a:t>
            </a:r>
            <a:r>
              <a:rPr lang="en-US" sz="2100" dirty="0" smtClean="0">
                <a:latin typeface="Comic Sans MS" panose="030F0702030302020204" pitchFamily="66" charset="0"/>
              </a:rPr>
              <a:t>Nelson’s syndrome </a:t>
            </a:r>
            <a:r>
              <a:rPr lang="en-US" sz="2100" dirty="0">
                <a:latin typeface="Comic Sans MS" panose="030F0702030302020204" pitchFamily="66" charset="0"/>
              </a:rPr>
              <a:t>also have adequate exogenous </a:t>
            </a:r>
            <a:r>
              <a:rPr lang="en-US" sz="2100" dirty="0" smtClean="0">
                <a:latin typeface="Comic Sans MS" panose="030F0702030302020204" pitchFamily="66" charset="0"/>
              </a:rPr>
              <a:t>steroid replacement therapy.</a:t>
            </a:r>
          </a:p>
          <a:p>
            <a:endParaRPr lang="en-US" sz="2100" dirty="0" smtClean="0">
              <a:latin typeface="Comic Sans MS" panose="030F0702030302020204" pitchFamily="66" charset="0"/>
            </a:endParaRPr>
          </a:p>
          <a:p>
            <a:r>
              <a:rPr lang="en-US" sz="2100" dirty="0">
                <a:latin typeface="Comic Sans MS" panose="030F0702030302020204" pitchFamily="66" charset="0"/>
              </a:rPr>
              <a:t>An important clue for the </a:t>
            </a:r>
            <a:r>
              <a:rPr lang="en-US" sz="2100" dirty="0" err="1">
                <a:latin typeface="Comic Sans MS" panose="030F0702030302020204" pitchFamily="66" charset="0"/>
              </a:rPr>
              <a:t>aetiology</a:t>
            </a:r>
            <a:r>
              <a:rPr lang="en-US" sz="2100" dirty="0">
                <a:latin typeface="Comic Sans MS" panose="030F0702030302020204" pitchFamily="66" charset="0"/>
              </a:rPr>
              <a:t> of </a:t>
            </a:r>
            <a:r>
              <a:rPr lang="en-US" sz="2100" dirty="0" smtClean="0">
                <a:latin typeface="Comic Sans MS" panose="030F0702030302020204" pitchFamily="66" charset="0"/>
              </a:rPr>
              <a:t>Nelson’s syndrome </a:t>
            </a:r>
            <a:r>
              <a:rPr lang="en-US" sz="2100" dirty="0">
                <a:latin typeface="Comic Sans MS" panose="030F0702030302020204" pitchFamily="66" charset="0"/>
              </a:rPr>
              <a:t>is the observation that this </a:t>
            </a:r>
            <a:r>
              <a:rPr lang="en-US" sz="2100" dirty="0" smtClean="0">
                <a:latin typeface="Comic Sans MS" panose="030F0702030302020204" pitchFamily="66" charset="0"/>
              </a:rPr>
              <a:t>condition occurs </a:t>
            </a:r>
            <a:r>
              <a:rPr lang="en-US" sz="2100" dirty="0">
                <a:latin typeface="Comic Sans MS" panose="030F0702030302020204" pitchFamily="66" charset="0"/>
              </a:rPr>
              <a:t>in those patients with Cushing’s disease </a:t>
            </a:r>
            <a:r>
              <a:rPr lang="en-US" sz="2100" dirty="0" smtClean="0">
                <a:latin typeface="Comic Sans MS" panose="030F0702030302020204" pitchFamily="66" charset="0"/>
              </a:rPr>
              <a:t>and aggressive </a:t>
            </a:r>
            <a:r>
              <a:rPr lang="en-US" sz="2100" dirty="0">
                <a:latin typeface="Comic Sans MS" panose="030F0702030302020204" pitchFamily="66" charset="0"/>
              </a:rPr>
              <a:t>forms of </a:t>
            </a:r>
            <a:r>
              <a:rPr lang="en-US" sz="2100" dirty="0" err="1">
                <a:latin typeface="Comic Sans MS" panose="030F0702030302020204" pitchFamily="66" charset="0"/>
              </a:rPr>
              <a:t>corticotrophinomas</a:t>
            </a:r>
            <a:r>
              <a:rPr lang="en-US" sz="2100" dirty="0">
                <a:latin typeface="Comic Sans MS" panose="030F0702030302020204" pitchFamily="66" charset="0"/>
              </a:rPr>
              <a:t> </a:t>
            </a:r>
            <a:r>
              <a:rPr lang="en-US" sz="2100" dirty="0" smtClean="0">
                <a:latin typeface="Comic Sans MS" panose="030F0702030302020204" pitchFamily="66" charset="0"/>
              </a:rPr>
              <a:t>.</a:t>
            </a:r>
            <a:r>
              <a:rPr lang="en-US" sz="2100" dirty="0" smtClean="0">
                <a:latin typeface="Comic Sans MS" panose="030F0702030302020204" pitchFamily="66" charset="0"/>
              </a:rPr>
              <a:t>This subgroup </a:t>
            </a:r>
            <a:r>
              <a:rPr lang="en-US" sz="2100" dirty="0">
                <a:latin typeface="Comic Sans MS" panose="030F0702030302020204" pitchFamily="66" charset="0"/>
              </a:rPr>
              <a:t>of patients also tend to be those who </a:t>
            </a:r>
            <a:r>
              <a:rPr lang="en-US" sz="2100" dirty="0" smtClean="0">
                <a:latin typeface="Comic Sans MS" panose="030F0702030302020204" pitchFamily="66" charset="0"/>
              </a:rPr>
              <a:t>relapse following </a:t>
            </a:r>
            <a:r>
              <a:rPr lang="en-US" sz="2100" dirty="0">
                <a:latin typeface="Comic Sans MS" panose="030F0702030302020204" pitchFamily="66" charset="0"/>
              </a:rPr>
              <a:t>TSS and who subsequently require TBA.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sna\Desktop\EE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10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97691"/>
            <a:ext cx="8534400" cy="353952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residual </a:t>
            </a:r>
            <a:r>
              <a:rPr lang="en-US" dirty="0">
                <a:latin typeface="Comic Sans MS" panose="030F0702030302020204" pitchFamily="66" charset="0"/>
              </a:rPr>
              <a:t>cortisol </a:t>
            </a:r>
            <a:r>
              <a:rPr lang="en-US" dirty="0" smtClean="0">
                <a:latin typeface="Comic Sans MS" panose="030F0702030302020204" pitchFamily="66" charset="0"/>
              </a:rPr>
              <a:t>secretion due </a:t>
            </a:r>
            <a:r>
              <a:rPr lang="en-US" dirty="0">
                <a:latin typeface="Comic Sans MS" panose="030F0702030302020204" pitchFamily="66" charset="0"/>
              </a:rPr>
              <a:t>to accessory adrenal tissue or adrenal remnants was found in 3 – 34%(5 studies, 236 patients</a:t>
            </a:r>
            <a:r>
              <a:rPr lang="en-US" dirty="0" smtClean="0">
                <a:latin typeface="Comic Sans MS" panose="030F0702030302020204" pitchFamily="66" charset="0"/>
              </a:rPr>
              <a:t>), less </a:t>
            </a:r>
            <a:r>
              <a:rPr lang="en-US" dirty="0">
                <a:latin typeface="Comic Sans MS" panose="030F0702030302020204" pitchFamily="66" charset="0"/>
              </a:rPr>
              <a:t>than 2 % had a relapse of CS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Nelson’s syndrome occurred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in </a:t>
            </a:r>
            <a:r>
              <a:rPr lang="en-US" dirty="0">
                <a:latin typeface="Comic Sans MS" panose="030F0702030302020204" pitchFamily="66" charset="0"/>
              </a:rPr>
              <a:t>21 % (0 - 47) of the </a:t>
            </a:r>
            <a:r>
              <a:rPr lang="en-US" dirty="0" smtClean="0">
                <a:latin typeface="Comic Sans MS" panose="030F0702030302020204" pitchFamily="66" charset="0"/>
              </a:rPr>
              <a:t>patients</a:t>
            </a:r>
          </a:p>
          <a:p>
            <a:pPr marL="4572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(24 studies, 768 patients)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1026" name="Picture 2" descr="C:\Users\Hosna\Desktop\b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696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5409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Endpoint 2: </a:t>
            </a:r>
            <a:r>
              <a:rPr lang="en-US" sz="2400" b="1" dirty="0" smtClean="0">
                <a:latin typeface="Comic Sans MS" panose="030F0702030302020204" pitchFamily="66" charset="0"/>
              </a:rPr>
              <a:t>Biochemical outcome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 total of 7 </a:t>
            </a:r>
            <a:r>
              <a:rPr lang="en-US" dirty="0" smtClean="0">
                <a:latin typeface="Comic Sans MS" panose="030F0702030302020204" pitchFamily="66" charset="0"/>
              </a:rPr>
              <a:t>studies investigated </a:t>
            </a:r>
            <a:r>
              <a:rPr lang="en-US" dirty="0">
                <a:latin typeface="Comic Sans MS" panose="030F0702030302020204" pitchFamily="66" charset="0"/>
              </a:rPr>
              <a:t>the reappearance </a:t>
            </a:r>
            <a:r>
              <a:rPr lang="en-US" dirty="0" smtClean="0">
                <a:latin typeface="Comic Sans MS" panose="030F0702030302020204" pitchFamily="66" charset="0"/>
              </a:rPr>
              <a:t>of cortisol </a:t>
            </a:r>
            <a:r>
              <a:rPr lang="en-US" dirty="0">
                <a:latin typeface="Comic Sans MS" panose="030F0702030302020204" pitchFamily="66" charset="0"/>
              </a:rPr>
              <a:t>secretion after </a:t>
            </a:r>
            <a:r>
              <a:rPr lang="en-US" dirty="0" err="1">
                <a:latin typeface="Comic Sans MS" panose="030F0702030302020204" pitchFamily="66" charset="0"/>
              </a:rPr>
              <a:t>BADx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r>
              <a:rPr lang="en-US" dirty="0" smtClean="0">
                <a:latin typeface="Comic Sans MS" panose="030F0702030302020204" pitchFamily="66" charset="0"/>
              </a:rPr>
              <a:t>Two investigators </a:t>
            </a:r>
            <a:r>
              <a:rPr lang="en-US" dirty="0">
                <a:latin typeface="Comic Sans MS" panose="030F0702030302020204" pitchFamily="66" charset="0"/>
              </a:rPr>
              <a:t>stated that all </a:t>
            </a:r>
            <a:r>
              <a:rPr lang="en-US" dirty="0" smtClean="0">
                <a:latin typeface="Comic Sans MS" panose="030F0702030302020204" pitchFamily="66" charset="0"/>
              </a:rPr>
              <a:t>patients achieved </a:t>
            </a:r>
            <a:r>
              <a:rPr lang="en-US" dirty="0">
                <a:latin typeface="Comic Sans MS" panose="030F0702030302020204" pitchFamily="66" charset="0"/>
              </a:rPr>
              <a:t>biochemical resolution </a:t>
            </a:r>
            <a:r>
              <a:rPr lang="en-US" dirty="0" smtClean="0">
                <a:latin typeface="Comic Sans MS" panose="030F0702030302020204" pitchFamily="66" charset="0"/>
              </a:rPr>
              <a:t>of </a:t>
            </a:r>
            <a:r>
              <a:rPr lang="en-US" dirty="0" err="1" smtClean="0">
                <a:latin typeface="Comic Sans MS" panose="030F0702030302020204" pitchFamily="66" charset="0"/>
              </a:rPr>
              <a:t>hypercortisolism</a:t>
            </a:r>
            <a:r>
              <a:rPr lang="en-US" dirty="0" smtClean="0">
                <a:latin typeface="Comic Sans MS" panose="030F0702030302020204" pitchFamily="66" charset="0"/>
              </a:rPr>
              <a:t> 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other 5 </a:t>
            </a:r>
            <a:r>
              <a:rPr lang="en-US" dirty="0">
                <a:latin typeface="Comic Sans MS" panose="030F0702030302020204" pitchFamily="66" charset="0"/>
              </a:rPr>
              <a:t>studies (</a:t>
            </a:r>
            <a:r>
              <a:rPr lang="en-US" dirty="0" smtClean="0">
                <a:latin typeface="Comic Sans MS" panose="030F0702030302020204" pitchFamily="66" charset="0"/>
              </a:rPr>
              <a:t>n=236 </a:t>
            </a:r>
            <a:r>
              <a:rPr lang="en-US" dirty="0">
                <a:latin typeface="Comic Sans MS" panose="030F0702030302020204" pitchFamily="66" charset="0"/>
              </a:rPr>
              <a:t>patients) </a:t>
            </a:r>
            <a:r>
              <a:rPr lang="en-US" dirty="0" smtClean="0">
                <a:latin typeface="Comic Sans MS" panose="030F0702030302020204" pitchFamily="66" charset="0"/>
              </a:rPr>
              <a:t>reported evidence </a:t>
            </a:r>
            <a:r>
              <a:rPr lang="en-US" dirty="0">
                <a:latin typeface="Comic Sans MS" panose="030F0702030302020204" pitchFamily="66" charset="0"/>
              </a:rPr>
              <a:t>for persistent or </a:t>
            </a:r>
            <a:r>
              <a:rPr lang="en-US" dirty="0" smtClean="0">
                <a:latin typeface="Comic Sans MS" panose="030F0702030302020204" pitchFamily="66" charset="0"/>
              </a:rPr>
              <a:t>recurrent endogenous </a:t>
            </a:r>
            <a:r>
              <a:rPr lang="en-US" dirty="0">
                <a:latin typeface="Comic Sans MS" panose="030F0702030302020204" pitchFamily="66" charset="0"/>
              </a:rPr>
              <a:t>cortisol secretion at </a:t>
            </a:r>
            <a:r>
              <a:rPr lang="en-US" dirty="0" smtClean="0">
                <a:latin typeface="Comic Sans MS" panose="030F0702030302020204" pitchFamily="66" charset="0"/>
              </a:rPr>
              <a:t>follow up.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Only </a:t>
            </a:r>
            <a:r>
              <a:rPr lang="en-US" dirty="0">
                <a:latin typeface="Comic Sans MS" panose="030F0702030302020204" pitchFamily="66" charset="0"/>
              </a:rPr>
              <a:t>3 patients ( 2%) </a:t>
            </a:r>
            <a:r>
              <a:rPr lang="en-US" dirty="0" smtClean="0">
                <a:latin typeface="Comic Sans MS" panose="030F0702030302020204" pitchFamily="66" charset="0"/>
              </a:rPr>
              <a:t>experienced a </a:t>
            </a:r>
            <a:r>
              <a:rPr lang="en-US" dirty="0">
                <a:latin typeface="Comic Sans MS" panose="030F0702030302020204" pitchFamily="66" charset="0"/>
              </a:rPr>
              <a:t>relapse of CS with clinical signs of </a:t>
            </a:r>
            <a:r>
              <a:rPr lang="en-US" dirty="0" err="1">
                <a:latin typeface="Comic Sans MS" panose="030F0702030302020204" pitchFamily="66" charset="0"/>
              </a:rPr>
              <a:t>hypercortisolism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473</TotalTime>
  <Words>753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Follow up Of Bilateral Adrenalectomy In Cushing Disease </vt:lpstr>
      <vt:lpstr>Case</vt:lpstr>
      <vt:lpstr>PowerPoint Presentation</vt:lpstr>
      <vt:lpstr>PowerPoint Presentation</vt:lpstr>
      <vt:lpstr>Diagnostic criteria</vt:lpstr>
      <vt:lpstr>What is the aetiology of Nelson’s syndrome</vt:lpstr>
      <vt:lpstr>PowerPoint Presentation</vt:lpstr>
      <vt:lpstr>PowerPoint Presentation</vt:lpstr>
      <vt:lpstr>Endpoint 2: Biochemical outcome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Hosna</dc:creator>
  <cp:lastModifiedBy>Hosna</cp:lastModifiedBy>
  <cp:revision>17</cp:revision>
  <dcterms:created xsi:type="dcterms:W3CDTF">2015-05-16T08:56:49Z</dcterms:created>
  <dcterms:modified xsi:type="dcterms:W3CDTF">2015-05-17T17:15:55Z</dcterms:modified>
</cp:coreProperties>
</file>