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26" r:id="rId2"/>
    <p:sldId id="327" r:id="rId3"/>
    <p:sldId id="328" r:id="rId4"/>
    <p:sldId id="329" r:id="rId5"/>
    <p:sldId id="324" r:id="rId6"/>
    <p:sldId id="256" r:id="rId7"/>
    <p:sldId id="260" r:id="rId8"/>
    <p:sldId id="305" r:id="rId9"/>
    <p:sldId id="257" r:id="rId10"/>
    <p:sldId id="258" r:id="rId11"/>
    <p:sldId id="306" r:id="rId12"/>
    <p:sldId id="307" r:id="rId13"/>
    <p:sldId id="308" r:id="rId14"/>
    <p:sldId id="309" r:id="rId15"/>
    <p:sldId id="310" r:id="rId16"/>
    <p:sldId id="311" r:id="rId17"/>
    <p:sldId id="312" r:id="rId18"/>
    <p:sldId id="313" r:id="rId19"/>
    <p:sldId id="259" r:id="rId20"/>
    <p:sldId id="265" r:id="rId21"/>
    <p:sldId id="266" r:id="rId22"/>
    <p:sldId id="314" r:id="rId23"/>
    <p:sldId id="315" r:id="rId24"/>
    <p:sldId id="316" r:id="rId25"/>
    <p:sldId id="317" r:id="rId26"/>
    <p:sldId id="318" r:id="rId27"/>
    <p:sldId id="319" r:id="rId28"/>
    <p:sldId id="269" r:id="rId29"/>
    <p:sldId id="270" r:id="rId30"/>
    <p:sldId id="271" r:id="rId31"/>
    <p:sldId id="272" r:id="rId32"/>
    <p:sldId id="321" r:id="rId33"/>
    <p:sldId id="322" r:id="rId34"/>
    <p:sldId id="325"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323" r:id="rId48"/>
    <p:sldId id="289" r:id="rId49"/>
    <p:sldId id="290" r:id="rId50"/>
    <p:sldId id="291" r:id="rId51"/>
    <p:sldId id="292" r:id="rId52"/>
    <p:sldId id="293" r:id="rId53"/>
    <p:sldId id="294" r:id="rId54"/>
    <p:sldId id="295" r:id="rId55"/>
    <p:sldId id="296" r:id="rId56"/>
    <p:sldId id="297" r:id="rId57"/>
    <p:sldId id="298" r:id="rId58"/>
    <p:sldId id="300" r:id="rId59"/>
    <p:sldId id="301" r:id="rId60"/>
    <p:sldId id="302" r:id="rId61"/>
    <p:sldId id="303" r:id="rId6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0508" autoAdjust="0"/>
  </p:normalViewPr>
  <p:slideViewPr>
    <p:cSldViewPr>
      <p:cViewPr varScale="1">
        <p:scale>
          <a:sx n="66" d="100"/>
          <a:sy n="66" d="100"/>
        </p:scale>
        <p:origin x="-34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8E72AC36-645F-40FF-A9F9-AC18E035A76F}" type="datetimeFigureOut">
              <a:rPr lang="fa-IR" smtClean="0"/>
              <a:pPr/>
              <a:t>1435/10/08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B8958CD-61F1-44D3-8278-EBED0E8D07A2}"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E72AC36-645F-40FF-A9F9-AC18E035A76F}" type="datetimeFigureOut">
              <a:rPr lang="fa-IR" smtClean="0"/>
              <a:pPr/>
              <a:t>1435/10/08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B8958CD-61F1-44D3-8278-EBED0E8D07A2}"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E72AC36-645F-40FF-A9F9-AC18E035A76F}" type="datetimeFigureOut">
              <a:rPr lang="fa-IR" smtClean="0"/>
              <a:pPr/>
              <a:t>1435/10/08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B8958CD-61F1-44D3-8278-EBED0E8D07A2}"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E72AC36-645F-40FF-A9F9-AC18E035A76F}" type="datetimeFigureOut">
              <a:rPr lang="fa-IR" smtClean="0"/>
              <a:pPr/>
              <a:t>1435/10/08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B8958CD-61F1-44D3-8278-EBED0E8D07A2}"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72AC36-645F-40FF-A9F9-AC18E035A76F}" type="datetimeFigureOut">
              <a:rPr lang="fa-IR" smtClean="0"/>
              <a:pPr/>
              <a:t>1435/10/08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B8958CD-61F1-44D3-8278-EBED0E8D07A2}"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8E72AC36-645F-40FF-A9F9-AC18E035A76F}" type="datetimeFigureOut">
              <a:rPr lang="fa-IR" smtClean="0"/>
              <a:pPr/>
              <a:t>1435/10/08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B8958CD-61F1-44D3-8278-EBED0E8D07A2}"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8E72AC36-645F-40FF-A9F9-AC18E035A76F}" type="datetimeFigureOut">
              <a:rPr lang="fa-IR" smtClean="0"/>
              <a:pPr/>
              <a:t>1435/10/08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B8958CD-61F1-44D3-8278-EBED0E8D07A2}"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8E72AC36-645F-40FF-A9F9-AC18E035A76F}" type="datetimeFigureOut">
              <a:rPr lang="fa-IR" smtClean="0"/>
              <a:pPr/>
              <a:t>1435/10/08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B8958CD-61F1-44D3-8278-EBED0E8D07A2}"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2AC36-645F-40FF-A9F9-AC18E035A76F}" type="datetimeFigureOut">
              <a:rPr lang="fa-IR" smtClean="0"/>
              <a:pPr/>
              <a:t>1435/10/08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B8958CD-61F1-44D3-8278-EBED0E8D07A2}"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2AC36-645F-40FF-A9F9-AC18E035A76F}" type="datetimeFigureOut">
              <a:rPr lang="fa-IR" smtClean="0"/>
              <a:pPr/>
              <a:t>1435/10/08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B8958CD-61F1-44D3-8278-EBED0E8D07A2}"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2AC36-645F-40FF-A9F9-AC18E035A76F}" type="datetimeFigureOut">
              <a:rPr lang="fa-IR" smtClean="0"/>
              <a:pPr/>
              <a:t>1435/10/08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B8958CD-61F1-44D3-8278-EBED0E8D07A2}"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72AC36-645F-40FF-A9F9-AC18E035A76F}" type="datetimeFigureOut">
              <a:rPr lang="fa-IR" smtClean="0"/>
              <a:pPr/>
              <a:t>1435/10/08</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B8958CD-61F1-44D3-8278-EBED0E8D07A2}"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714357"/>
            <a:ext cx="8358246" cy="2886094"/>
          </a:xfrm>
        </p:spPr>
        <p:txBody>
          <a:bodyPr>
            <a:normAutofit/>
          </a:bodyPr>
          <a:lstStyle/>
          <a:p>
            <a:r>
              <a:rPr lang="en-US" dirty="0" smtClean="0">
                <a:effectLst>
                  <a:outerShdw blurRad="38100" dist="38100" dir="2700000" algn="tl">
                    <a:srgbClr val="000000">
                      <a:alpha val="43137"/>
                    </a:srgbClr>
                  </a:outerShdw>
                </a:effectLst>
                <a:latin typeface="Times New Roman" pitchFamily="18" charset="0"/>
                <a:cs typeface="Times New Roman" pitchFamily="18" charset="0"/>
              </a:rPr>
              <a:t>In The Name of God</a:t>
            </a:r>
            <a:br>
              <a:rPr lang="en-US" dirty="0" smtClean="0">
                <a:effectLst>
                  <a:outerShdw blurRad="38100" dist="38100" dir="2700000" algn="tl">
                    <a:srgbClr val="000000">
                      <a:alpha val="43137"/>
                    </a:srgbClr>
                  </a:outerShdw>
                </a:effectLst>
                <a:latin typeface="Times New Roman" pitchFamily="18" charset="0"/>
                <a:cs typeface="Times New Roman" pitchFamily="18" charset="0"/>
              </a:rPr>
            </a:br>
            <a:r>
              <a:rPr lang="en-US"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IDIOPATHIC SHORT STATURE</a:t>
            </a:r>
            <a:endParaRPr lang="fa-IR" b="1" dirty="0">
              <a:solidFill>
                <a:srgbClr val="0070C0"/>
              </a:solidFill>
            </a:endParaRPr>
          </a:p>
        </p:txBody>
      </p:sp>
      <p:sp>
        <p:nvSpPr>
          <p:cNvPr id="3" name="Subtitle 2"/>
          <p:cNvSpPr>
            <a:spLocks noGrp="1"/>
          </p:cNvSpPr>
          <p:nvPr>
            <p:ph type="subTitle" idx="1"/>
          </p:nvPr>
        </p:nvSpPr>
        <p:spPr/>
        <p:txBody>
          <a:bodyPr>
            <a:normAutofit fontScale="70000" lnSpcReduction="20000"/>
          </a:bodyPr>
          <a:lstStyle/>
          <a:p>
            <a:pPr rtl="0"/>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Ali </a:t>
            </a:r>
            <a:r>
              <a:rPr lang="en-US"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azizi</a:t>
            </a: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MD</a:t>
            </a:r>
          </a:p>
          <a:p>
            <a:pPr rtl="0"/>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Research Institute for Endocrine Sciences</a:t>
            </a:r>
          </a:p>
          <a:p>
            <a:pPr rtl="0"/>
            <a:r>
              <a:rPr lang="en-US"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Shahid</a:t>
            </a: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Beheshti</a:t>
            </a: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university of medical sciences</a:t>
            </a:r>
          </a:p>
          <a:p>
            <a:pPr rtl="0"/>
            <a:r>
              <a:rPr lang="en-US"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August </a:t>
            </a: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a:t>
            </a:r>
            <a:r>
              <a:rPr lang="en-US"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2014</a:t>
            </a:r>
          </a:p>
          <a:p>
            <a:pPr rtl="0"/>
            <a:r>
              <a:rPr lang="en-US" dirty="0" smtClean="0">
                <a:solidFill>
                  <a:schemeClr val="tx1"/>
                </a:solidFill>
                <a:effectLst>
                  <a:outerShdw blurRad="38100" dist="38100" dir="2700000" algn="tl">
                    <a:srgbClr val="000000">
                      <a:alpha val="43137"/>
                    </a:srgbClr>
                  </a:outerShdw>
                </a:effectLst>
              </a:rPr>
              <a:t>Tehran</a:t>
            </a:r>
            <a:endParaRPr lang="fa-IR" sz="3600" dirty="0" smtClean="0">
              <a:solidFill>
                <a:schemeClr val="tx1"/>
              </a:solidFill>
              <a:effectLst>
                <a:outerShdw blurRad="38100" dist="38100" dir="2700000" algn="tl">
                  <a:srgbClr val="000000">
                    <a:alpha val="43137"/>
                  </a:srgbClr>
                </a:outerShdw>
              </a:effectLst>
            </a:endParaRPr>
          </a:p>
          <a:p>
            <a:endParaRPr lang="fa-I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rPr>
              <a:t>Strategies and Evidence</a:t>
            </a:r>
            <a:endParaRPr lang="fa-IR" sz="4000" b="1" dirty="0">
              <a:solidFill>
                <a:srgbClr val="FF0000"/>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7883" y="1428737"/>
            <a:ext cx="9136117" cy="5429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0000"/>
                </a:solidFill>
              </a:rPr>
              <a:t>Evaluation</a:t>
            </a:r>
            <a:endParaRPr lang="fa-IR" sz="4000" dirty="0">
              <a:solidFill>
                <a:srgbClr val="FF0000"/>
              </a:solidFill>
            </a:endParaRPr>
          </a:p>
        </p:txBody>
      </p:sp>
      <p:sp>
        <p:nvSpPr>
          <p:cNvPr id="3" name="Content Placeholder 2"/>
          <p:cNvSpPr>
            <a:spLocks noGrp="1"/>
          </p:cNvSpPr>
          <p:nvPr>
            <p:ph idx="1"/>
          </p:nvPr>
        </p:nvSpPr>
        <p:spPr>
          <a:xfrm>
            <a:off x="0" y="1357298"/>
            <a:ext cx="9144000" cy="5500702"/>
          </a:xfrm>
        </p:spPr>
        <p:txBody>
          <a:bodyPr>
            <a:normAutofit lnSpcReduction="10000"/>
          </a:bodyPr>
          <a:lstStyle/>
          <a:p>
            <a:pPr algn="l" rtl="0">
              <a:buFont typeface="Wingdings" pitchFamily="2" charset="2"/>
              <a:buChar char="Ø"/>
            </a:pPr>
            <a:r>
              <a:rPr lang="en-US" sz="2400" dirty="0" smtClean="0"/>
              <a:t>Clinicians who evaluate children with short stature must consider many potential causes .</a:t>
            </a:r>
          </a:p>
          <a:p>
            <a:pPr algn="l" rtl="0">
              <a:buFont typeface="Wingdings" pitchFamily="2" charset="2"/>
              <a:buChar char="Ø"/>
            </a:pPr>
            <a:endParaRPr lang="en-US" sz="2400" dirty="0" smtClean="0"/>
          </a:p>
          <a:p>
            <a:pPr algn="l" rtl="0">
              <a:buFont typeface="Wingdings" pitchFamily="2" charset="2"/>
              <a:buChar char="Ø"/>
            </a:pPr>
            <a:r>
              <a:rPr lang="en-US" sz="2400" dirty="0" smtClean="0"/>
              <a:t> Although evaluation is needed to rule out disorders such as</a:t>
            </a:r>
          </a:p>
          <a:p>
            <a:pPr algn="l" rtl="0">
              <a:buFont typeface="Wingdings" pitchFamily="2" charset="2"/>
              <a:buChar char="Ø"/>
            </a:pPr>
            <a:r>
              <a:rPr lang="en-US" sz="2400" dirty="0" smtClean="0"/>
              <a:t> true growth hormone deficiency </a:t>
            </a:r>
          </a:p>
          <a:p>
            <a:pPr algn="l" rtl="0">
              <a:buFont typeface="Wingdings" pitchFamily="2" charset="2"/>
              <a:buChar char="Ø"/>
            </a:pPr>
            <a:r>
              <a:rPr lang="en-US" sz="2400" dirty="0" smtClean="0"/>
              <a:t> hypothyroidism  </a:t>
            </a:r>
          </a:p>
          <a:p>
            <a:pPr algn="l" rtl="0">
              <a:buFont typeface="Wingdings" pitchFamily="2" charset="2"/>
              <a:buChar char="Ø"/>
            </a:pPr>
            <a:r>
              <a:rPr lang="en-US" sz="2400" dirty="0" smtClean="0"/>
              <a:t> Turner syndrome</a:t>
            </a:r>
          </a:p>
          <a:p>
            <a:pPr algn="l" rtl="0">
              <a:buFont typeface="Wingdings" pitchFamily="2" charset="2"/>
              <a:buChar char="Ø"/>
            </a:pPr>
            <a:r>
              <a:rPr lang="en-US" sz="2400" dirty="0" smtClean="0"/>
              <a:t> chronic diseases</a:t>
            </a:r>
          </a:p>
          <a:p>
            <a:pPr algn="l" rtl="0">
              <a:buFont typeface="Wingdings" pitchFamily="2" charset="2"/>
              <a:buChar char="Ø"/>
            </a:pPr>
            <a:endParaRPr lang="en-US" sz="2400" dirty="0" smtClean="0"/>
          </a:p>
          <a:p>
            <a:pPr algn="l" rtl="0">
              <a:buFont typeface="Wingdings" pitchFamily="2" charset="2"/>
              <a:buChar char="Ø"/>
            </a:pPr>
            <a:r>
              <a:rPr lang="en-US" sz="2400" dirty="0" smtClean="0"/>
              <a:t> the majority of children with short stature ultimately receive a diagnosis of idiopathic short stature due to physiological variants</a:t>
            </a:r>
          </a:p>
          <a:p>
            <a:pPr algn="l" rtl="0">
              <a:buNone/>
            </a:pPr>
            <a:r>
              <a:rPr lang="en-US" sz="2400" dirty="0" smtClean="0"/>
              <a:t>     such as familial short stature, constitutional delay of growth and puberty (CDGP), or both</a:t>
            </a:r>
            <a:r>
              <a:rPr lang="en-US" sz="2000" dirty="0" smtClean="0"/>
              <a:t>.</a:t>
            </a:r>
            <a:endParaRPr lang="fa-IR"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Font typeface="Wingdings" pitchFamily="2" charset="2"/>
              <a:buChar char="Ø"/>
            </a:pPr>
            <a:r>
              <a:rPr lang="en-US" sz="2400" dirty="0" smtClean="0"/>
              <a:t>In general, a growth rate that is abnormally slow for chronologic and bone age should prompt a thorough examination and possible laboratory evaluation.</a:t>
            </a:r>
          </a:p>
          <a:p>
            <a:pPr algn="l" rtl="0">
              <a:buFont typeface="Wingdings" pitchFamily="2" charset="2"/>
              <a:buChar char="Ø"/>
            </a:pPr>
            <a:endParaRPr lang="en-US" sz="2400" dirty="0" smtClean="0"/>
          </a:p>
          <a:p>
            <a:pPr algn="l" rtl="0">
              <a:buNone/>
            </a:pPr>
            <a:endParaRPr lang="en-US" sz="2400" dirty="0" smtClean="0"/>
          </a:p>
          <a:p>
            <a:pPr algn="l" rtl="0">
              <a:buNone/>
            </a:pPr>
            <a:endParaRPr lang="en-US" sz="2400" dirty="0" smtClean="0"/>
          </a:p>
          <a:p>
            <a:pPr algn="l" rtl="0">
              <a:buNone/>
            </a:pPr>
            <a:endParaRPr lang="en-US" sz="2400" dirty="0" smtClean="0"/>
          </a:p>
          <a:p>
            <a:pPr algn="l" rtl="0">
              <a:buNone/>
            </a:pPr>
            <a:endParaRPr lang="en-US" sz="2400" dirty="0" smtClean="0"/>
          </a:p>
          <a:p>
            <a:pPr algn="l" rtl="0">
              <a:buFont typeface="Wingdings" pitchFamily="2" charset="2"/>
              <a:buChar char="Ø"/>
            </a:pPr>
            <a:r>
              <a:rPr lang="en-US" sz="2400" dirty="0" smtClean="0"/>
              <a:t>A family history of late onset of puberty and the age at attainment of adult height may suggest a slowed “tempo” of growth and development (as in CDGP). A history of intrauterine growth restriction should also be assessed, since about 15% of children with this condition continue to have short stature throughout life.</a:t>
            </a:r>
            <a:endParaRPr lang="fa-I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l" rtl="0">
              <a:buNone/>
            </a:pPr>
            <a:r>
              <a:rPr lang="en-US" sz="4000" b="1" dirty="0" smtClean="0">
                <a:solidFill>
                  <a:srgbClr val="FF0000"/>
                </a:solidFill>
              </a:rPr>
              <a:t>                  Physical examination </a:t>
            </a:r>
          </a:p>
          <a:p>
            <a:pPr algn="l" rtl="0">
              <a:buFont typeface="Wingdings" pitchFamily="2" charset="2"/>
              <a:buChar char="Ø"/>
            </a:pPr>
            <a:endParaRPr lang="en-US" sz="2400" dirty="0" smtClean="0"/>
          </a:p>
          <a:p>
            <a:pPr algn="l" rtl="0">
              <a:buFont typeface="Wingdings" pitchFamily="2" charset="2"/>
              <a:buChar char="Ø"/>
            </a:pPr>
            <a:r>
              <a:rPr lang="en-US" sz="2400" dirty="0" smtClean="0"/>
              <a:t>abnormal body proportions (e.g., an increased ratio of the upper to lower body segment, calculated by comparing the height in a sitting</a:t>
            </a:r>
          </a:p>
          <a:p>
            <a:pPr algn="l" rtl="0">
              <a:buNone/>
            </a:pPr>
            <a:r>
              <a:rPr lang="en-US" sz="2400" dirty="0" smtClean="0"/>
              <a:t>     position with the height in a standing position, which suggests bone dysplasia or the Turner syndrome</a:t>
            </a:r>
          </a:p>
          <a:p>
            <a:pPr algn="l" rtl="0">
              <a:buFont typeface="Wingdings" pitchFamily="2" charset="2"/>
              <a:buChar char="Ø"/>
            </a:pPr>
            <a:endParaRPr lang="en-US" sz="2400" dirty="0" smtClean="0"/>
          </a:p>
          <a:p>
            <a:pPr algn="l" rtl="0">
              <a:buFont typeface="Wingdings" pitchFamily="2" charset="2"/>
              <a:buChar char="Ø"/>
            </a:pPr>
            <a:r>
              <a:rPr lang="en-US" sz="2400" dirty="0" smtClean="0"/>
              <a:t>characteristics that suggest genetic conditions</a:t>
            </a:r>
          </a:p>
          <a:p>
            <a:pPr algn="l" rtl="0">
              <a:buNone/>
            </a:pPr>
            <a:r>
              <a:rPr lang="en-US" sz="2400" dirty="0" smtClean="0"/>
              <a:t>      </a:t>
            </a:r>
            <a:r>
              <a:rPr lang="en-US" sz="2400" dirty="0" err="1" smtClean="0"/>
              <a:t>lymphedema</a:t>
            </a:r>
            <a:r>
              <a:rPr lang="en-US" sz="2400" dirty="0" smtClean="0"/>
              <a:t> or a low posterior hairline, both of which occur in the Turner syndrome</a:t>
            </a:r>
          </a:p>
          <a:p>
            <a:pPr algn="l" rtl="0">
              <a:buFont typeface="Wingdings" pitchFamily="2" charset="2"/>
              <a:buChar char="Ø"/>
            </a:pPr>
            <a:endParaRPr lang="en-US" sz="2400" dirty="0" smtClean="0"/>
          </a:p>
          <a:p>
            <a:pPr algn="l" rtl="0">
              <a:buFont typeface="Wingdings" pitchFamily="2" charset="2"/>
              <a:buChar char="Ø"/>
            </a:pPr>
            <a:r>
              <a:rPr lang="en-US" sz="2400" dirty="0" smtClean="0"/>
              <a:t> murmur related to </a:t>
            </a:r>
            <a:r>
              <a:rPr lang="en-US" sz="2400" dirty="0" err="1" smtClean="0"/>
              <a:t>pulmonic</a:t>
            </a:r>
            <a:r>
              <a:rPr lang="en-US" sz="2400" dirty="0" smtClean="0"/>
              <a:t>-valve </a:t>
            </a:r>
            <a:r>
              <a:rPr lang="en-US" sz="2400" dirty="0" err="1" smtClean="0"/>
              <a:t>stenosis</a:t>
            </a:r>
            <a:r>
              <a:rPr lang="en-US" sz="2400" dirty="0" smtClean="0"/>
              <a:t>, which occurs in the Noonan syndrome</a:t>
            </a:r>
          </a:p>
          <a:p>
            <a:pPr algn="l" rtl="0">
              <a:buFont typeface="Wingdings" pitchFamily="2" charset="2"/>
              <a:buChar char="Ø"/>
            </a:pPr>
            <a:endParaRPr lang="en-US" sz="2400" dirty="0" smtClean="0"/>
          </a:p>
          <a:p>
            <a:pPr algn="l" rtl="0">
              <a:buFont typeface="Wingdings" pitchFamily="2" charset="2"/>
              <a:buChar char="Ø"/>
            </a:pPr>
            <a:r>
              <a:rPr lang="en-US" sz="2400" dirty="0" smtClean="0"/>
              <a:t>     goiter that suggest hypothyroidism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a:bodyPr>
          <a:lstStyle/>
          <a:p>
            <a:pPr algn="l" rtl="0">
              <a:buFont typeface="Wingdings" pitchFamily="2" charset="2"/>
              <a:buChar char="Ø"/>
            </a:pPr>
            <a:r>
              <a:rPr lang="en-US" sz="2400" dirty="0" smtClean="0"/>
              <a:t>Poor weight gain (i.e., weight gain that is disproportionate to height gain) may suggest a nutritional disturbance or chronic disease. </a:t>
            </a:r>
          </a:p>
          <a:p>
            <a:pPr algn="l" rtl="0">
              <a:buFont typeface="Wingdings" pitchFamily="2" charset="2"/>
              <a:buChar char="Ø"/>
            </a:pPr>
            <a:endParaRPr lang="en-US" sz="2400" dirty="0" smtClean="0"/>
          </a:p>
          <a:p>
            <a:pPr algn="l" rtl="0">
              <a:buFont typeface="Wingdings" pitchFamily="2" charset="2"/>
              <a:buChar char="Ø"/>
            </a:pPr>
            <a:endParaRPr lang="en-US" sz="2400" dirty="0" smtClean="0"/>
          </a:p>
          <a:p>
            <a:pPr algn="l" rtl="0">
              <a:buFont typeface="Wingdings" pitchFamily="2" charset="2"/>
              <a:buChar char="Ø"/>
            </a:pPr>
            <a:r>
              <a:rPr lang="en-US" sz="2400" dirty="0" smtClean="0"/>
              <a:t>Although children with true growth hormone deficiency</a:t>
            </a:r>
          </a:p>
          <a:p>
            <a:pPr algn="l" rtl="0">
              <a:buNone/>
            </a:pPr>
            <a:r>
              <a:rPr lang="en-US" sz="2400" dirty="0" smtClean="0"/>
              <a:t>     may have classic physical findings such as increased subcutaneous fat, most present primarily with attenuated growth from infancy</a:t>
            </a:r>
          </a:p>
          <a:p>
            <a:pPr algn="l" rtl="0">
              <a:buNone/>
            </a:pPr>
            <a:r>
              <a:rPr lang="en-US" sz="2400" dirty="0" smtClean="0"/>
              <a:t>     (congenital growth hormone deficiency) or later (acquired growth hormone deficiency).</a:t>
            </a:r>
            <a:endParaRPr lang="fa-IR" sz="2400" dirty="0"/>
          </a:p>
        </p:txBody>
      </p:sp>
      <p:sp>
        <p:nvSpPr>
          <p:cNvPr id="6" name="Title 1"/>
          <p:cNvSpPr>
            <a:spLocks noGrp="1"/>
          </p:cNvSpPr>
          <p:nvPr>
            <p:ph type="title"/>
          </p:nvPr>
        </p:nvSpPr>
        <p:spPr/>
        <p:txBody>
          <a:bodyPr/>
          <a:lstStyle/>
          <a:p>
            <a:r>
              <a:rPr lang="en-US" sz="4000" b="1" dirty="0" smtClean="0">
                <a:solidFill>
                  <a:srgbClr val="FF0000"/>
                </a:solidFill>
              </a:rPr>
              <a:t>Physical examination</a:t>
            </a:r>
            <a:endParaRPr lang="fa-IR" sz="4000"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0" y="1428736"/>
            <a:ext cx="9144000" cy="5429264"/>
          </a:xfrm>
        </p:spPr>
        <p:txBody>
          <a:bodyPr>
            <a:normAutofit/>
          </a:bodyPr>
          <a:lstStyle/>
          <a:p>
            <a:pPr algn="l" rtl="0">
              <a:buFont typeface="Wingdings" pitchFamily="2" charset="2"/>
              <a:buChar char="Ø"/>
            </a:pPr>
            <a:r>
              <a:rPr lang="en-US" sz="2400" dirty="0" smtClean="0"/>
              <a:t>Familial short stature, CDGP, or both are the most common causes of short stature.</a:t>
            </a:r>
          </a:p>
          <a:p>
            <a:pPr algn="l" rtl="0">
              <a:buFont typeface="Wingdings" pitchFamily="2" charset="2"/>
              <a:buChar char="Ø"/>
            </a:pPr>
            <a:r>
              <a:rPr lang="en-US" sz="2400" dirty="0" smtClean="0"/>
              <a:t> However, when the height for age is less than the 1st percentile,</a:t>
            </a:r>
          </a:p>
          <a:p>
            <a:pPr algn="l" rtl="0">
              <a:buFont typeface="Wingdings" pitchFamily="2" charset="2"/>
              <a:buChar char="Ø"/>
            </a:pPr>
            <a:r>
              <a:rPr lang="en-US" sz="2400" dirty="0" smtClean="0"/>
              <a:t>the growth rate is less than the 10</a:t>
            </a:r>
            <a:r>
              <a:rPr lang="en-US" sz="2400" baseline="30000" dirty="0" smtClean="0"/>
              <a:t>th</a:t>
            </a:r>
            <a:r>
              <a:rPr lang="en-US" sz="2400" dirty="0" smtClean="0"/>
              <a:t> percentile for bone age</a:t>
            </a:r>
          </a:p>
          <a:p>
            <a:pPr algn="l" rtl="0">
              <a:buFont typeface="Wingdings" pitchFamily="2" charset="2"/>
              <a:buChar char="Ø"/>
            </a:pPr>
            <a:r>
              <a:rPr lang="en-US" sz="2400" dirty="0" smtClean="0"/>
              <a:t> the predicted adult height differs significantly from the mid parental</a:t>
            </a:r>
          </a:p>
          <a:p>
            <a:pPr algn="l" rtl="0">
              <a:buNone/>
            </a:pPr>
            <a:r>
              <a:rPr lang="en-US" sz="2400" dirty="0" smtClean="0"/>
              <a:t>      Height</a:t>
            </a:r>
          </a:p>
          <a:p>
            <a:pPr algn="l" rtl="0">
              <a:buFont typeface="Wingdings" pitchFamily="2" charset="2"/>
              <a:buChar char="Ø"/>
            </a:pPr>
            <a:r>
              <a:rPr lang="en-US" sz="2400" dirty="0" smtClean="0"/>
              <a:t> the body proportions are abnormal</a:t>
            </a:r>
          </a:p>
          <a:p>
            <a:pPr algn="l" rtl="0">
              <a:buNone/>
            </a:pPr>
            <a:r>
              <a:rPr lang="en-US" sz="2400" smtClean="0"/>
              <a:t>      laboratory </a:t>
            </a:r>
            <a:r>
              <a:rPr lang="en-US" sz="2400" dirty="0" smtClean="0"/>
              <a:t>evaluation is warranted</a:t>
            </a:r>
            <a:endParaRPr lang="fa-IR"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0" y="1428736"/>
            <a:ext cx="9144000" cy="5429264"/>
          </a:xfrm>
        </p:spPr>
        <p:txBody>
          <a:bodyPr>
            <a:normAutofit/>
          </a:bodyPr>
          <a:lstStyle/>
          <a:p>
            <a:pPr algn="l" rtl="0">
              <a:buFont typeface="Wingdings" pitchFamily="2" charset="2"/>
              <a:buChar char="Ø"/>
            </a:pPr>
            <a:r>
              <a:rPr lang="en-US" sz="2400" dirty="0" smtClean="0"/>
              <a:t>Screening laboratory studies target potential</a:t>
            </a:r>
          </a:p>
          <a:p>
            <a:pPr algn="l" rtl="0">
              <a:buFont typeface="Wingdings" pitchFamily="2" charset="2"/>
              <a:buChar char="Ø"/>
            </a:pPr>
            <a:r>
              <a:rPr lang="en-US" sz="2400" dirty="0" smtClean="0"/>
              <a:t> hormonal disorders (with measurement of thyroid hormone levels) </a:t>
            </a:r>
          </a:p>
          <a:p>
            <a:pPr algn="l" rtl="0">
              <a:buFont typeface="Wingdings" pitchFamily="2" charset="2"/>
              <a:buChar char="Ø"/>
            </a:pPr>
            <a:endParaRPr lang="en-US" sz="2400" dirty="0" smtClean="0"/>
          </a:p>
          <a:p>
            <a:pPr algn="l" rtl="0">
              <a:buFont typeface="Wingdings" pitchFamily="2" charset="2"/>
              <a:buChar char="Ø"/>
            </a:pPr>
            <a:r>
              <a:rPr lang="en-US" sz="2400" dirty="0" smtClean="0"/>
              <a:t>renal disorders (with measurement of electrolyte and </a:t>
            </a:r>
            <a:r>
              <a:rPr lang="en-US" sz="2400" dirty="0" err="1" smtClean="0"/>
              <a:t>creatinine</a:t>
            </a:r>
            <a:r>
              <a:rPr lang="en-US" sz="2400" dirty="0" smtClean="0"/>
              <a:t> levels) </a:t>
            </a:r>
          </a:p>
          <a:p>
            <a:pPr algn="l" rtl="0">
              <a:buFont typeface="Wingdings" pitchFamily="2" charset="2"/>
              <a:buChar char="Ø"/>
            </a:pPr>
            <a:endParaRPr lang="en-US" sz="2400" dirty="0" smtClean="0"/>
          </a:p>
          <a:p>
            <a:pPr algn="l" rtl="0">
              <a:buFont typeface="Wingdings" pitchFamily="2" charset="2"/>
              <a:buChar char="Ø"/>
            </a:pPr>
            <a:r>
              <a:rPr lang="en-US" sz="2400" dirty="0" smtClean="0"/>
              <a:t> inflammatory and immune disorders</a:t>
            </a:r>
          </a:p>
          <a:p>
            <a:pPr algn="l" rtl="0">
              <a:buNone/>
            </a:pPr>
            <a:r>
              <a:rPr lang="en-US" sz="2400" dirty="0" smtClean="0"/>
              <a:t>     with measurement of the erythrocyte sedimentation rate and tests for tissue </a:t>
            </a:r>
            <a:r>
              <a:rPr lang="en-US" sz="2400" dirty="0" err="1" smtClean="0"/>
              <a:t>transglutaminase</a:t>
            </a:r>
            <a:r>
              <a:rPr lang="en-US" sz="2400" dirty="0" smtClean="0"/>
              <a:t> antibodies</a:t>
            </a:r>
          </a:p>
          <a:p>
            <a:pPr algn="l" rtl="0">
              <a:buFont typeface="Wingdings" pitchFamily="2" charset="2"/>
              <a:buChar char="Ø"/>
            </a:pPr>
            <a:endParaRPr lang="en-US" sz="2400" dirty="0" smtClean="0"/>
          </a:p>
          <a:p>
            <a:pPr algn="l" rtl="0">
              <a:buFont typeface="Wingdings" pitchFamily="2" charset="2"/>
              <a:buChar char="Ø"/>
            </a:pPr>
            <a:r>
              <a:rPr lang="en-US" sz="2400" dirty="0" smtClean="0"/>
              <a:t> hematologic disorders (with a complete blood count).</a:t>
            </a:r>
            <a:endParaRPr lang="fa-IR"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0" y="1600200"/>
            <a:ext cx="9144000" cy="5257800"/>
          </a:xfrm>
        </p:spPr>
        <p:txBody>
          <a:bodyPr>
            <a:normAutofit/>
          </a:bodyPr>
          <a:lstStyle/>
          <a:p>
            <a:pPr algn="l" rtl="0">
              <a:buFont typeface="Wingdings" pitchFamily="2" charset="2"/>
              <a:buChar char="Ø"/>
            </a:pPr>
            <a:r>
              <a:rPr lang="en-US" sz="2400" dirty="0" smtClean="0"/>
              <a:t>Genetic testing for specific syndromes may be indicated by physical findings or simply by a growth pattern and height projection that differ significantly from those in other members of the family. </a:t>
            </a:r>
          </a:p>
          <a:p>
            <a:pPr algn="l" rtl="0">
              <a:buFont typeface="Wingdings" pitchFamily="2" charset="2"/>
              <a:buChar char="Ø"/>
            </a:pPr>
            <a:endParaRPr lang="en-US" sz="2400" dirty="0" smtClean="0"/>
          </a:p>
          <a:p>
            <a:pPr algn="l" rtl="0">
              <a:buFont typeface="Wingdings" pitchFamily="2" charset="2"/>
              <a:buChar char="Ø"/>
            </a:pPr>
            <a:endParaRPr lang="en-US" sz="2400" dirty="0" smtClean="0"/>
          </a:p>
          <a:p>
            <a:pPr algn="l" rtl="0">
              <a:buFont typeface="Wingdings" pitchFamily="2" charset="2"/>
              <a:buChar char="Ø"/>
            </a:pPr>
            <a:r>
              <a:rPr lang="en-US" sz="2400" dirty="0" smtClean="0"/>
              <a:t>Assessment of the growth hormone– IGF-I axis begins with measurement of the serum IGF-I level</a:t>
            </a:r>
          </a:p>
          <a:p>
            <a:pPr algn="l" rtl="0">
              <a:buNone/>
            </a:pPr>
            <a:endParaRPr lang="en-US" sz="2400" dirty="0" smtClean="0"/>
          </a:p>
          <a:p>
            <a:pPr algn="l" rtl="0">
              <a:buFont typeface="Wingdings" pitchFamily="2" charset="2"/>
              <a:buChar char="Ø"/>
            </a:pPr>
            <a:r>
              <a:rPr lang="en-US" sz="2400" dirty="0" smtClean="0"/>
              <a:t> A normal IGF-I level for bone age rules out severe forms of growth hormone deficiency but not necessarily milder forms.</a:t>
            </a:r>
            <a:endParaRPr lang="fa-IR"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l" rtl="0">
              <a:buFont typeface="Wingdings" pitchFamily="2" charset="2"/>
              <a:buChar char="Ø"/>
            </a:pPr>
            <a:r>
              <a:rPr lang="en-US" sz="2000" dirty="0" smtClean="0"/>
              <a:t>Measurement of growth hormone levels after provocation</a:t>
            </a:r>
          </a:p>
          <a:p>
            <a:pPr algn="l" rtl="0">
              <a:buNone/>
            </a:pPr>
            <a:r>
              <a:rPr lang="en-US" sz="2000" dirty="0" smtClean="0"/>
              <a:t>      with various agents is the classic method for assessing growth hormone deficiency, but the interpretation of the results is complicated by</a:t>
            </a:r>
          </a:p>
          <a:p>
            <a:pPr algn="l" rtl="0">
              <a:buNone/>
            </a:pPr>
            <a:r>
              <a:rPr lang="en-US" sz="2000" dirty="0" smtClean="0"/>
              <a:t>      variation in testing procedures and the unclear sensitivity and specificity (and variation among countries) of cutoff levels used for diagnosis.</a:t>
            </a:r>
          </a:p>
          <a:p>
            <a:pPr algn="l" rtl="0">
              <a:buFont typeface="Wingdings" pitchFamily="2" charset="2"/>
              <a:buChar char="Ø"/>
            </a:pPr>
            <a:endParaRPr lang="en-US" sz="2000" dirty="0" smtClean="0"/>
          </a:p>
          <a:p>
            <a:pPr algn="l" rtl="0">
              <a:buFont typeface="Wingdings" pitchFamily="2" charset="2"/>
              <a:buChar char="Ø"/>
            </a:pPr>
            <a:endParaRPr lang="en-US" sz="2000" dirty="0" smtClean="0"/>
          </a:p>
          <a:p>
            <a:pPr algn="l" rtl="0">
              <a:buFont typeface="Wingdings" pitchFamily="2" charset="2"/>
              <a:buChar char="Ø"/>
            </a:pPr>
            <a:r>
              <a:rPr lang="en-US" sz="2000" dirty="0" smtClean="0"/>
              <a:t>The diagnostic value of low stimulated growth hormone levels (especially 5 to 10 </a:t>
            </a:r>
            <a:r>
              <a:rPr lang="en-US" sz="2000" dirty="0" err="1" smtClean="0"/>
              <a:t>ng</a:t>
            </a:r>
            <a:r>
              <a:rPr lang="en-US" sz="2000" dirty="0" smtClean="0"/>
              <a:t> per milliliter, with levels of &gt;10 </a:t>
            </a:r>
            <a:r>
              <a:rPr lang="en-US" sz="2000" dirty="0" err="1" smtClean="0"/>
              <a:t>ng</a:t>
            </a:r>
            <a:r>
              <a:rPr lang="en-US" sz="2000" dirty="0" smtClean="0"/>
              <a:t> per milliliter conventionally</a:t>
            </a:r>
          </a:p>
          <a:p>
            <a:pPr algn="l" rtl="0">
              <a:buNone/>
            </a:pPr>
            <a:r>
              <a:rPr lang="en-US" sz="2000" dirty="0" smtClean="0"/>
              <a:t>     thought to indicate adequate growth hormone secretion) is controversial. </a:t>
            </a:r>
          </a:p>
          <a:p>
            <a:pPr algn="l" rtl="0">
              <a:buFont typeface="Wingdings" pitchFamily="2" charset="2"/>
              <a:buChar char="Ø"/>
            </a:pPr>
            <a:endParaRPr lang="en-US" sz="2000" dirty="0" smtClean="0"/>
          </a:p>
          <a:p>
            <a:pPr algn="l" rtl="0">
              <a:buFont typeface="Wingdings" pitchFamily="2" charset="2"/>
              <a:buChar char="Ø"/>
            </a:pPr>
            <a:endParaRPr lang="en-US" sz="2000" dirty="0" smtClean="0"/>
          </a:p>
          <a:p>
            <a:pPr algn="l" rtl="0">
              <a:buFont typeface="Wingdings" pitchFamily="2" charset="2"/>
              <a:buChar char="Ø"/>
            </a:pPr>
            <a:r>
              <a:rPr lang="en-US" sz="2000" dirty="0" smtClean="0"/>
              <a:t>Moreover, relatively low growth hormone levels during late childhood may</a:t>
            </a:r>
          </a:p>
          <a:p>
            <a:pPr algn="l" rtl="0">
              <a:buNone/>
            </a:pPr>
            <a:r>
              <a:rPr lang="en-US" sz="2000" dirty="0" smtClean="0"/>
              <a:t>     return to normal levels after puberty begins or with sex-steroid priming.</a:t>
            </a:r>
          </a:p>
          <a:p>
            <a:pPr algn="l" rtl="0">
              <a:buFont typeface="Wingdings" pitchFamily="2" charset="2"/>
              <a:buChar char="Ø"/>
            </a:pPr>
            <a:endParaRPr lang="en-US" sz="2000" dirty="0" smtClean="0"/>
          </a:p>
          <a:p>
            <a:pPr algn="l" rtl="0">
              <a:buFont typeface="Wingdings" pitchFamily="2" charset="2"/>
              <a:buChar char="Ø"/>
            </a:pPr>
            <a:endParaRPr lang="en-US" sz="2000" dirty="0" smtClean="0"/>
          </a:p>
          <a:p>
            <a:pPr algn="l" rtl="0">
              <a:buFont typeface="Wingdings" pitchFamily="2" charset="2"/>
              <a:buChar char="Ø"/>
            </a:pPr>
            <a:r>
              <a:rPr lang="en-US" sz="2000" dirty="0" smtClean="0"/>
              <a:t>A low IGF-I level and low provoked growth hormone level (e.g., &lt;5 </a:t>
            </a:r>
            <a:r>
              <a:rPr lang="en-US" sz="2000" dirty="0" err="1" smtClean="0"/>
              <a:t>ng</a:t>
            </a:r>
            <a:r>
              <a:rPr lang="en-US" sz="2000" dirty="0" smtClean="0"/>
              <a:t> per milliliter) in a child with attenuated growth strongly suggest growth </a:t>
            </a:r>
            <a:r>
              <a:rPr lang="en-US" sz="2200" dirty="0" smtClean="0"/>
              <a:t>hormone deficiency.</a:t>
            </a:r>
            <a:endParaRPr lang="fa-IR" sz="2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074" name="Picture 2"/>
          <p:cNvPicPr>
            <a:picLocks noGrp="1" noChangeAspect="1" noChangeArrowheads="1"/>
          </p:cNvPicPr>
          <p:nvPr>
            <p:ph idx="1"/>
          </p:nvPr>
        </p:nvPicPr>
        <p:blipFill>
          <a:blip r:embed="rId2"/>
          <a:srcRect/>
          <a:stretch>
            <a:fillRect/>
          </a:stretch>
        </p:blipFill>
        <p:spPr bwMode="auto">
          <a:xfrm>
            <a:off x="714348" y="0"/>
            <a:ext cx="795698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2060"/>
                </a:solidFill>
                <a:effectLst>
                  <a:outerShdw blurRad="38100" dist="38100" dir="2700000" algn="tl">
                    <a:srgbClr val="000000">
                      <a:alpha val="43137"/>
                    </a:srgbClr>
                  </a:outerShdw>
                </a:effectLst>
              </a:rPr>
              <a:t>Agenda:                                                            </a:t>
            </a:r>
            <a:endParaRPr lang="fa-IR" dirty="0"/>
          </a:p>
        </p:txBody>
      </p:sp>
      <p:sp>
        <p:nvSpPr>
          <p:cNvPr id="3" name="Content Placeholder 2"/>
          <p:cNvSpPr>
            <a:spLocks noGrp="1"/>
          </p:cNvSpPr>
          <p:nvPr>
            <p:ph idx="1"/>
          </p:nvPr>
        </p:nvSpPr>
        <p:spPr>
          <a:xfrm>
            <a:off x="457200" y="928671"/>
            <a:ext cx="8229600" cy="3643338"/>
          </a:xfrm>
        </p:spPr>
        <p:txBody>
          <a:bodyPr/>
          <a:lstStyle/>
          <a:p>
            <a:pPr algn="l" rtl="0">
              <a:buNone/>
            </a:pPr>
            <a:r>
              <a:rPr lang="en-US" dirty="0" smtClean="0">
                <a:latin typeface="Times New Roman" pitchFamily="18" charset="0"/>
                <a:cs typeface="Times New Roman" pitchFamily="18" charset="0"/>
              </a:rPr>
              <a:t>  </a:t>
            </a:r>
          </a:p>
          <a:p>
            <a:pPr algn="l" rtl="0">
              <a:buFont typeface="Wingdings" pitchFamily="2" charset="2"/>
              <a:buChar char="ü"/>
            </a:pPr>
            <a:r>
              <a:rPr lang="en-US" dirty="0" smtClean="0">
                <a:latin typeface="Times New Roman" pitchFamily="18" charset="0"/>
                <a:cs typeface="Times New Roman" pitchFamily="18" charset="0"/>
              </a:rPr>
              <a:t>Brief review of textbook</a:t>
            </a:r>
          </a:p>
          <a:p>
            <a:pPr algn="l" rtl="0">
              <a:buFont typeface="Wingdings" pitchFamily="2" charset="2"/>
              <a:buChar char="ü"/>
            </a:pPr>
            <a:r>
              <a:rPr lang="en-US" dirty="0" smtClean="0">
                <a:latin typeface="Times New Roman" pitchFamily="18" charset="0"/>
                <a:cs typeface="Times New Roman" pitchFamily="18" charset="0"/>
              </a:rPr>
              <a:t>Review of  clinical practice</a:t>
            </a:r>
          </a:p>
          <a:p>
            <a:pPr algn="l" rtl="0">
              <a:buFont typeface="Wingdings" pitchFamily="2" charset="2"/>
              <a:buChar char="ü"/>
            </a:pPr>
            <a:r>
              <a:rPr lang="en-US" dirty="0" smtClean="0">
                <a:latin typeface="Times New Roman" pitchFamily="18" charset="0"/>
                <a:cs typeface="Times New Roman" pitchFamily="18" charset="0"/>
              </a:rPr>
              <a:t>Review of a clinical review</a:t>
            </a:r>
          </a:p>
          <a:p>
            <a:pPr algn="l" rtl="0">
              <a:buFont typeface="Wingdings" pitchFamily="2" charset="2"/>
              <a:buChar char="ü"/>
            </a:pPr>
            <a:r>
              <a:rPr lang="en-US" dirty="0" smtClean="0">
                <a:latin typeface="Times New Roman" pitchFamily="18" charset="0"/>
                <a:cs typeface="Times New Roman" pitchFamily="18" charset="0"/>
              </a:rPr>
              <a:t>Conclusion  </a:t>
            </a:r>
            <a:endParaRPr lang="fa-IR" dirty="0" smtClean="0">
              <a:latin typeface="Times New Roman" pitchFamily="18" charset="0"/>
              <a:cs typeface="Times New Roman" pitchFamily="18" charset="0"/>
            </a:endParaRPr>
          </a:p>
          <a:p>
            <a:pPr>
              <a:buNone/>
            </a:pPr>
            <a:endParaRPr lang="fa-I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a:bodyPr>
          <a:lstStyle/>
          <a:p>
            <a:r>
              <a:rPr lang="en-US" sz="4800" b="1" dirty="0">
                <a:solidFill>
                  <a:srgbClr val="FF0000"/>
                </a:solidFill>
              </a:rPr>
              <a:t>Management</a:t>
            </a:r>
            <a:endParaRPr lang="fa-IR" sz="4800" b="1" dirty="0">
              <a:solidFill>
                <a:srgbClr val="FF0000"/>
              </a:solidFill>
            </a:endParaRPr>
          </a:p>
        </p:txBody>
      </p:sp>
      <p:sp>
        <p:nvSpPr>
          <p:cNvPr id="3" name="Content Placeholder 2"/>
          <p:cNvSpPr>
            <a:spLocks noGrp="1"/>
          </p:cNvSpPr>
          <p:nvPr>
            <p:ph idx="1"/>
          </p:nvPr>
        </p:nvSpPr>
        <p:spPr>
          <a:xfrm>
            <a:off x="0" y="1600200"/>
            <a:ext cx="9144000" cy="5257800"/>
          </a:xfrm>
        </p:spPr>
        <p:txBody>
          <a:bodyPr>
            <a:normAutofit/>
          </a:bodyPr>
          <a:lstStyle/>
          <a:p>
            <a:pPr algn="l" rtl="0">
              <a:buFont typeface="Wingdings" pitchFamily="2" charset="2"/>
              <a:buChar char="Ø"/>
            </a:pPr>
            <a:r>
              <a:rPr lang="en-US" sz="2400" dirty="0"/>
              <a:t>The rationale for treating short stature </a:t>
            </a:r>
            <a:r>
              <a:rPr lang="en-US" sz="2400" dirty="0" smtClean="0"/>
              <a:t>in childhood </a:t>
            </a:r>
            <a:r>
              <a:rPr lang="en-US" sz="2400" dirty="0"/>
              <a:t>includes increasing height and </a:t>
            </a:r>
            <a:r>
              <a:rPr lang="en-US" sz="2400" dirty="0" smtClean="0"/>
              <a:t>alleviating psychosocial </a:t>
            </a:r>
            <a:r>
              <a:rPr lang="en-US" sz="2400" dirty="0"/>
              <a:t>disability while </a:t>
            </a:r>
            <a:r>
              <a:rPr lang="en-US" sz="2400" dirty="0" smtClean="0"/>
              <a:t>maintaining favorable </a:t>
            </a:r>
            <a:r>
              <a:rPr lang="en-US" sz="2400" dirty="0" err="1"/>
              <a:t>risk:benefit</a:t>
            </a:r>
            <a:r>
              <a:rPr lang="en-US" sz="2400" dirty="0"/>
              <a:t> and </a:t>
            </a:r>
            <a:r>
              <a:rPr lang="en-US" sz="2400" dirty="0" err="1"/>
              <a:t>cost:benefit</a:t>
            </a:r>
            <a:r>
              <a:rPr lang="en-US" sz="2400" dirty="0"/>
              <a:t> ratios</a:t>
            </a:r>
            <a:r>
              <a:rPr lang="en-US" sz="2400" dirty="0" smtClean="0"/>
              <a:t>.</a:t>
            </a:r>
          </a:p>
          <a:p>
            <a:pPr algn="l" rtl="0">
              <a:buFont typeface="Wingdings" pitchFamily="2" charset="2"/>
              <a:buChar char="Ø"/>
            </a:pPr>
            <a:endParaRPr lang="en-US" sz="2400" dirty="0" smtClean="0"/>
          </a:p>
          <a:p>
            <a:pPr algn="l" rtl="0">
              <a:buFont typeface="Wingdings" pitchFamily="2" charset="2"/>
              <a:buChar char="Ø"/>
            </a:pPr>
            <a:endParaRPr lang="en-US" sz="2400" dirty="0" smtClean="0"/>
          </a:p>
          <a:p>
            <a:pPr algn="l" rtl="0">
              <a:buFont typeface="Wingdings" pitchFamily="2" charset="2"/>
              <a:buChar char="Ø"/>
            </a:pPr>
            <a:r>
              <a:rPr lang="en-US" sz="2400" dirty="0" smtClean="0"/>
              <a:t> Selection among </a:t>
            </a:r>
            <a:r>
              <a:rPr lang="en-US" sz="2400" dirty="0"/>
              <a:t>management options may </a:t>
            </a:r>
            <a:r>
              <a:rPr lang="en-US" sz="2400" dirty="0" smtClean="0"/>
              <a:t>therefore depend </a:t>
            </a:r>
            <a:r>
              <a:rPr lang="en-US" sz="2400" dirty="0"/>
              <a:t>on the degree to which each </a:t>
            </a:r>
            <a:r>
              <a:rPr lang="en-US" sz="2400" dirty="0" smtClean="0"/>
              <a:t>one meets </a:t>
            </a:r>
            <a:r>
              <a:rPr lang="en-US" sz="2400" dirty="0"/>
              <a:t>these goals.</a:t>
            </a:r>
            <a:endParaRPr lang="fa-IR"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200" b="1" i="1" dirty="0">
                <a:solidFill>
                  <a:srgbClr val="FF0000"/>
                </a:solidFill>
              </a:rPr>
              <a:t>Observation and Reassurance with No Treatment</a:t>
            </a:r>
            <a:endParaRPr lang="fa-IR" sz="3200" b="1" dirty="0">
              <a:solidFill>
                <a:srgbClr val="FF0000"/>
              </a:solidFill>
            </a:endParaRPr>
          </a:p>
        </p:txBody>
      </p:sp>
      <p:sp>
        <p:nvSpPr>
          <p:cNvPr id="3" name="Content Placeholder 2"/>
          <p:cNvSpPr>
            <a:spLocks noGrp="1"/>
          </p:cNvSpPr>
          <p:nvPr>
            <p:ph idx="1"/>
          </p:nvPr>
        </p:nvSpPr>
        <p:spPr>
          <a:xfrm>
            <a:off x="0" y="1600200"/>
            <a:ext cx="9144000" cy="5257800"/>
          </a:xfrm>
        </p:spPr>
        <p:txBody>
          <a:bodyPr>
            <a:normAutofit/>
          </a:bodyPr>
          <a:lstStyle/>
          <a:p>
            <a:pPr algn="l" rtl="0">
              <a:buFont typeface="Wingdings" pitchFamily="2" charset="2"/>
              <a:buChar char="Ø"/>
            </a:pPr>
            <a:r>
              <a:rPr lang="en-US" sz="2400" dirty="0"/>
              <a:t>Observation is a reasonable strategy for most </a:t>
            </a:r>
            <a:r>
              <a:rPr lang="en-US" sz="2400" dirty="0" smtClean="0"/>
              <a:t>children with </a:t>
            </a:r>
            <a:r>
              <a:rPr lang="en-US" sz="2400" dirty="0"/>
              <a:t>familial short stature or </a:t>
            </a:r>
            <a:r>
              <a:rPr lang="en-US" sz="2400" dirty="0" smtClean="0"/>
              <a:t>CDGP.</a:t>
            </a:r>
          </a:p>
          <a:p>
            <a:pPr algn="l" rtl="0">
              <a:buFont typeface="Wingdings" pitchFamily="2" charset="2"/>
              <a:buChar char="Ø"/>
            </a:pPr>
            <a:endParaRPr lang="en-US" sz="2400" dirty="0" smtClean="0"/>
          </a:p>
          <a:p>
            <a:pPr algn="l" rtl="0">
              <a:buFont typeface="Wingdings" pitchFamily="2" charset="2"/>
              <a:buChar char="Ø"/>
            </a:pPr>
            <a:endParaRPr lang="en-US" sz="2400" dirty="0" smtClean="0"/>
          </a:p>
          <a:p>
            <a:pPr algn="l" rtl="0">
              <a:buFont typeface="Wingdings" pitchFamily="2" charset="2"/>
              <a:buChar char="Ø"/>
            </a:pPr>
            <a:r>
              <a:rPr lang="en-US" sz="2400" dirty="0" smtClean="0"/>
              <a:t>  Although a </a:t>
            </a:r>
            <a:r>
              <a:rPr lang="en-US" sz="2400" dirty="0"/>
              <a:t>child may be teased or feel sad </a:t>
            </a:r>
            <a:r>
              <a:rPr lang="en-US" sz="2400" dirty="0" smtClean="0"/>
              <a:t>about being </a:t>
            </a:r>
            <a:r>
              <a:rPr lang="en-US" sz="2400" dirty="0"/>
              <a:t>short, comparisons of children with </a:t>
            </a:r>
            <a:r>
              <a:rPr lang="en-US" sz="2400" dirty="0" smtClean="0"/>
              <a:t>short stature </a:t>
            </a:r>
            <a:r>
              <a:rPr lang="en-US" sz="2400" dirty="0"/>
              <a:t>that is not related to growth </a:t>
            </a:r>
            <a:r>
              <a:rPr lang="en-US" sz="2400" dirty="0" smtClean="0"/>
              <a:t>hormone deficiency </a:t>
            </a:r>
            <a:r>
              <a:rPr lang="en-US" sz="2400" dirty="0"/>
              <a:t>with taller </a:t>
            </a:r>
            <a:r>
              <a:rPr lang="en-US" sz="2400" dirty="0" smtClean="0"/>
              <a:t>peers </a:t>
            </a:r>
            <a:r>
              <a:rPr lang="en-US" sz="2400" dirty="0"/>
              <a:t>and </a:t>
            </a:r>
            <a:r>
              <a:rPr lang="en-US" sz="2400" dirty="0" smtClean="0"/>
              <a:t>psychosocial assessment </a:t>
            </a:r>
            <a:r>
              <a:rPr lang="en-US" sz="2400" dirty="0"/>
              <a:t>of short </a:t>
            </a:r>
            <a:r>
              <a:rPr lang="en-US" sz="2400" dirty="0" smtClean="0"/>
              <a:t>adults  </a:t>
            </a:r>
            <a:r>
              <a:rPr lang="en-US" sz="2400" dirty="0"/>
              <a:t>indicate that </a:t>
            </a:r>
            <a:r>
              <a:rPr lang="en-US" sz="2400" dirty="0" smtClean="0"/>
              <a:t>psychological stress </a:t>
            </a:r>
            <a:r>
              <a:rPr lang="en-US" sz="2400" dirty="0"/>
              <a:t>can </a:t>
            </a:r>
            <a:r>
              <a:rPr lang="en-US" sz="2400" dirty="0" smtClean="0"/>
              <a:t>be  </a:t>
            </a:r>
            <a:r>
              <a:rPr lang="en-US" sz="2400" dirty="0"/>
              <a:t>but is not </a:t>
            </a:r>
            <a:r>
              <a:rPr lang="en-US" sz="2400" dirty="0" smtClean="0"/>
              <a:t>predictably related </a:t>
            </a:r>
            <a:r>
              <a:rPr lang="en-US" sz="2400" dirty="0"/>
              <a:t>to stature.</a:t>
            </a:r>
            <a:endParaRPr lang="fa-IR"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200" b="1" i="1" dirty="0" smtClean="0">
                <a:solidFill>
                  <a:srgbClr val="FF0000"/>
                </a:solidFill>
              </a:rPr>
              <a:t>Height-Promoting Treatment with Human Growth</a:t>
            </a:r>
            <a:br>
              <a:rPr lang="en-US" sz="3200" b="1" i="1" dirty="0" smtClean="0">
                <a:solidFill>
                  <a:srgbClr val="FF0000"/>
                </a:solidFill>
              </a:rPr>
            </a:br>
            <a:r>
              <a:rPr lang="en-US" sz="3200" b="1" i="1" dirty="0" smtClean="0">
                <a:solidFill>
                  <a:srgbClr val="FF0000"/>
                </a:solidFill>
              </a:rPr>
              <a:t>Hormone</a:t>
            </a:r>
            <a:endParaRPr lang="fa-IR" sz="3200" dirty="0"/>
          </a:p>
        </p:txBody>
      </p:sp>
      <p:sp>
        <p:nvSpPr>
          <p:cNvPr id="3" name="Content Placeholder 2"/>
          <p:cNvSpPr>
            <a:spLocks noGrp="1"/>
          </p:cNvSpPr>
          <p:nvPr>
            <p:ph idx="1"/>
          </p:nvPr>
        </p:nvSpPr>
        <p:spPr>
          <a:xfrm>
            <a:off x="0" y="1600200"/>
            <a:ext cx="9144000" cy="5257800"/>
          </a:xfrm>
        </p:spPr>
        <p:txBody>
          <a:bodyPr>
            <a:normAutofit/>
          </a:bodyPr>
          <a:lstStyle/>
          <a:p>
            <a:pPr algn="l" rtl="0">
              <a:buFont typeface="Wingdings" pitchFamily="2" charset="2"/>
              <a:buChar char="Ø"/>
            </a:pPr>
            <a:r>
              <a:rPr lang="en-US" sz="2400" dirty="0" smtClean="0"/>
              <a:t>FDA approval of human growth hormone for children with idiopathic short stature implies that the cause of short stature and the growth hormone </a:t>
            </a:r>
            <a:r>
              <a:rPr lang="en-US" sz="2400" dirty="0" err="1" smtClean="0"/>
              <a:t>secretory</a:t>
            </a:r>
            <a:r>
              <a:rPr lang="en-US" sz="2400" dirty="0" smtClean="0"/>
              <a:t> status are not critical factors in decisions about whether such children should be treated.</a:t>
            </a:r>
          </a:p>
          <a:p>
            <a:pPr algn="l" rtl="0">
              <a:buFont typeface="Wingdings" pitchFamily="2" charset="2"/>
              <a:buChar char="Ø"/>
            </a:pPr>
            <a:endParaRPr lang="en-US" sz="2400" dirty="0" smtClean="0"/>
          </a:p>
          <a:p>
            <a:pPr algn="l" rtl="0">
              <a:buFont typeface="Wingdings" pitchFamily="2" charset="2"/>
              <a:buChar char="Ø"/>
            </a:pPr>
            <a:endParaRPr lang="en-US" sz="2400" dirty="0" smtClean="0"/>
          </a:p>
          <a:p>
            <a:pPr algn="l" rtl="0">
              <a:buFont typeface="Wingdings" pitchFamily="2" charset="2"/>
              <a:buChar char="Ø"/>
            </a:pPr>
            <a:r>
              <a:rPr lang="en-US" sz="2400" dirty="0" smtClean="0"/>
              <a:t> Data from randomized, controlled trials,  observational dose–response </a:t>
            </a:r>
            <a:r>
              <a:rPr lang="en-US" sz="2400" dirty="0" err="1" smtClean="0"/>
              <a:t>studies,and</a:t>
            </a:r>
            <a:r>
              <a:rPr lang="en-US" sz="2400" dirty="0" smtClean="0"/>
              <a:t> systematic reviews indicate that human growth hormone therapy in children with idiopathic short  increases the growth rate and mean adult height by 1.2 to 2.8 in., or approximately 0.4 in. (1.0 cm) per year of human growth hormone treatment.</a:t>
            </a:r>
            <a:endParaRPr lang="fa-IR"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Font typeface="Wingdings" pitchFamily="2" charset="2"/>
              <a:buChar char="Ø"/>
            </a:pPr>
            <a:r>
              <a:rPr lang="en-US" sz="2400" dirty="0" smtClean="0"/>
              <a:t>The response is variable and is influenced positively by younger age at baseline, delay in skeletal maturation, and taller parents (and</a:t>
            </a:r>
          </a:p>
          <a:p>
            <a:pPr algn="l" rtl="0">
              <a:buNone/>
            </a:pPr>
            <a:r>
              <a:rPr lang="en-US" sz="2400" dirty="0" smtClean="0"/>
              <a:t>     negatively by shorter parents).</a:t>
            </a:r>
          </a:p>
          <a:p>
            <a:pPr algn="l" rtl="0">
              <a:buFont typeface="Wingdings" pitchFamily="2" charset="2"/>
              <a:buChar char="Ø"/>
            </a:pPr>
            <a:endParaRPr lang="en-US" sz="2400" dirty="0" smtClean="0"/>
          </a:p>
          <a:p>
            <a:pPr algn="l" rtl="0">
              <a:buFont typeface="Wingdings" pitchFamily="2" charset="2"/>
              <a:buChar char="Ø"/>
            </a:pPr>
            <a:r>
              <a:rPr lang="en-US" sz="2400" dirty="0" smtClean="0"/>
              <a:t>Human growth hormone is administered subcutaneously at a dose of 0.2 to 0.375 mg per kilogram of body weight per week. </a:t>
            </a:r>
          </a:p>
          <a:p>
            <a:pPr algn="l" rtl="0">
              <a:buFont typeface="Wingdings" pitchFamily="2" charset="2"/>
              <a:buChar char="Ø"/>
            </a:pPr>
            <a:endParaRPr lang="en-US" sz="2400" dirty="0" smtClean="0"/>
          </a:p>
          <a:p>
            <a:pPr algn="l" rtl="0">
              <a:buFont typeface="Wingdings" pitchFamily="2" charset="2"/>
              <a:buChar char="Ø"/>
            </a:pPr>
            <a:r>
              <a:rPr lang="en-US" sz="2400" dirty="0" smtClean="0"/>
              <a:t>Daily administration of human growth hormone is superior to</a:t>
            </a:r>
          </a:p>
          <a:p>
            <a:pPr algn="l" rtl="0">
              <a:buNone/>
            </a:pPr>
            <a:r>
              <a:rPr lang="en-US" sz="2400" dirty="0" smtClean="0"/>
              <a:t>     less frequent</a:t>
            </a:r>
          </a:p>
          <a:p>
            <a:pPr algn="l" rtl="0">
              <a:buFont typeface="Wingdings" pitchFamily="2" charset="2"/>
              <a:buChar char="Ø"/>
            </a:pPr>
            <a:endParaRPr lang="en-US" sz="2400" dirty="0" smtClean="0"/>
          </a:p>
          <a:p>
            <a:pPr algn="l" rtl="0">
              <a:buFont typeface="Wingdings" pitchFamily="2" charset="2"/>
              <a:buChar char="Ø"/>
            </a:pPr>
            <a:r>
              <a:rPr lang="en-US" sz="2400" dirty="0" smtClean="0"/>
              <a:t> Treatment is typically continued until completion of growth or until the child grows to a height subjectively considered to be satisfactory by the child, family, and physician.</a:t>
            </a:r>
            <a:endParaRPr lang="fa-IR"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l" rtl="0">
              <a:buFont typeface="Wingdings" pitchFamily="2" charset="2"/>
              <a:buChar char="Ø"/>
            </a:pPr>
            <a:r>
              <a:rPr lang="en-US" sz="2400" dirty="0" smtClean="0"/>
              <a:t>Extensive clinical experience indicates that the risks of adverse effects from human growth hormone during treatment </a:t>
            </a:r>
          </a:p>
          <a:p>
            <a:pPr algn="l" rtl="0">
              <a:buFont typeface="Wingdings" pitchFamily="2" charset="2"/>
              <a:buChar char="Ø"/>
            </a:pPr>
            <a:r>
              <a:rPr lang="en-US" sz="2400" dirty="0" smtClean="0"/>
              <a:t> occurrences of intracranial hypertension</a:t>
            </a:r>
          </a:p>
          <a:p>
            <a:pPr algn="l" rtl="0">
              <a:buFont typeface="Wingdings" pitchFamily="2" charset="2"/>
              <a:buChar char="Ø"/>
            </a:pPr>
            <a:r>
              <a:rPr lang="en-US" sz="2400" dirty="0" smtClean="0"/>
              <a:t> glucose intolerance</a:t>
            </a:r>
          </a:p>
          <a:p>
            <a:pPr algn="l" rtl="0">
              <a:buFont typeface="Wingdings" pitchFamily="2" charset="2"/>
              <a:buChar char="Ø"/>
            </a:pPr>
            <a:r>
              <a:rPr lang="en-US" sz="2400" dirty="0" smtClean="0"/>
              <a:t>slipped capital femoral epiphysis are low.</a:t>
            </a:r>
          </a:p>
          <a:p>
            <a:pPr algn="l" rtl="0">
              <a:buFont typeface="Wingdings" pitchFamily="2" charset="2"/>
              <a:buChar char="Ø"/>
            </a:pPr>
            <a:endParaRPr lang="en-US" sz="2400" dirty="0" smtClean="0"/>
          </a:p>
          <a:p>
            <a:pPr algn="l" rtl="0">
              <a:buFont typeface="Wingdings" pitchFamily="2" charset="2"/>
              <a:buChar char="Ø"/>
            </a:pPr>
            <a:r>
              <a:rPr lang="en-US" sz="2400" dirty="0" smtClean="0"/>
              <a:t> However, safety data from </a:t>
            </a:r>
            <a:r>
              <a:rPr lang="en-US" sz="2400" dirty="0" err="1" smtClean="0"/>
              <a:t>postmarketing</a:t>
            </a:r>
            <a:r>
              <a:rPr lang="en-US" sz="2400" dirty="0" smtClean="0"/>
              <a:t> surveillance studies probably underestimate risks associated with higher doses of human growth hormone and changing risk factors (e.g., an increased prevalence of obesity, which carries a higher risk of diabetes) and do not inform post-treatment metabolic risks or the risk of cancer.</a:t>
            </a:r>
          </a:p>
          <a:p>
            <a:pPr algn="l" rtl="0">
              <a:buFont typeface="Wingdings" pitchFamily="2" charset="2"/>
              <a:buChar char="Ø"/>
            </a:pPr>
            <a:endParaRPr lang="en-US"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Font typeface="Wingdings" pitchFamily="2" charset="2"/>
              <a:buChar char="Ø"/>
            </a:pPr>
            <a:r>
              <a:rPr lang="en-US" sz="2400" dirty="0" smtClean="0"/>
              <a:t>Human growth hormone treatment for idiopathic short</a:t>
            </a:r>
          </a:p>
          <a:p>
            <a:pPr algn="l" rtl="0">
              <a:buNone/>
            </a:pPr>
            <a:r>
              <a:rPr lang="en-US" sz="2400" dirty="0" smtClean="0"/>
              <a:t>     stature is expensive (conservatively estimated at $35,000 to $50,000 per inch of height gained).</a:t>
            </a:r>
          </a:p>
          <a:p>
            <a:pPr algn="l" rtl="0">
              <a:buFont typeface="Wingdings" pitchFamily="2" charset="2"/>
              <a:buChar char="Ø"/>
            </a:pPr>
            <a:endParaRPr lang="en-US" sz="2400" dirty="0" smtClean="0"/>
          </a:p>
          <a:p>
            <a:pPr algn="l" rtl="0">
              <a:buFont typeface="Wingdings" pitchFamily="2" charset="2"/>
              <a:buChar char="Ø"/>
            </a:pPr>
            <a:r>
              <a:rPr lang="en-US" sz="2400" dirty="0" smtClean="0"/>
              <a:t>Higher-dose regimens and a longer duration of treatment increase costs and may also increase risks</a:t>
            </a:r>
            <a:endParaRPr lang="fa-IR" sz="2400" dirty="0"/>
          </a:p>
        </p:txBody>
      </p:sp>
      <p:sp>
        <p:nvSpPr>
          <p:cNvPr id="5" name="Rectangle 4"/>
          <p:cNvSpPr/>
          <p:nvPr/>
        </p:nvSpPr>
        <p:spPr>
          <a:xfrm>
            <a:off x="285720" y="2786058"/>
            <a:ext cx="8858280" cy="1938992"/>
          </a:xfrm>
          <a:prstGeom prst="rect">
            <a:avLst/>
          </a:prstGeom>
        </p:spPr>
        <p:txBody>
          <a:bodyPr wrap="square">
            <a:spAutoFit/>
          </a:bodyPr>
          <a:lstStyle/>
          <a:p>
            <a:pPr algn="l" rtl="0">
              <a:buFont typeface="Wingdings" pitchFamily="2" charset="2"/>
              <a:buChar char="Ø"/>
            </a:pPr>
            <a:r>
              <a:rPr lang="en-US" sz="2400" dirty="0" smtClean="0"/>
              <a:t>A long term follow-up study from France involving persons who had                       growth hormone deficiency or idiopathic short stature or who were small-for gestational- age infants showed an increased standardized mortality rate of 1.33 after human growth hormone treatment, as compared with the general population in France</a:t>
            </a:r>
            <a:endParaRPr lang="fa-IR"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smtClean="0">
                <a:solidFill>
                  <a:srgbClr val="FF0000"/>
                </a:solidFill>
              </a:rPr>
              <a:t>Other Treatments to Increase Growth</a:t>
            </a:r>
            <a:endParaRPr lang="fa-IR" sz="4000" b="1" dirty="0">
              <a:solidFill>
                <a:srgbClr val="FF0000"/>
              </a:solidFill>
            </a:endParaRPr>
          </a:p>
        </p:txBody>
      </p:sp>
      <p:sp>
        <p:nvSpPr>
          <p:cNvPr id="3" name="Content Placeholder 2"/>
          <p:cNvSpPr>
            <a:spLocks noGrp="1"/>
          </p:cNvSpPr>
          <p:nvPr>
            <p:ph idx="1"/>
          </p:nvPr>
        </p:nvSpPr>
        <p:spPr>
          <a:xfrm>
            <a:off x="0" y="1357298"/>
            <a:ext cx="9144000" cy="5500702"/>
          </a:xfrm>
        </p:spPr>
        <p:txBody>
          <a:bodyPr>
            <a:noAutofit/>
          </a:bodyPr>
          <a:lstStyle/>
          <a:p>
            <a:pPr algn="l" rtl="0">
              <a:buFont typeface="Wingdings" pitchFamily="2" charset="2"/>
              <a:buChar char="Ø"/>
            </a:pPr>
            <a:r>
              <a:rPr lang="en-US" sz="2000" dirty="0" smtClean="0"/>
              <a:t>For short </a:t>
            </a:r>
            <a:r>
              <a:rPr lang="en-US" sz="2000" dirty="0" err="1" smtClean="0"/>
              <a:t>peripubertal</a:t>
            </a:r>
            <a:r>
              <a:rPr lang="en-US" sz="2000" dirty="0" smtClean="0"/>
              <a:t> boys, growth-promoting alternatives to human growth hormone are low-dose androgen therapy with </a:t>
            </a:r>
            <a:r>
              <a:rPr lang="en-US" sz="2000" dirty="0" err="1" smtClean="0"/>
              <a:t>injectable</a:t>
            </a:r>
            <a:r>
              <a:rPr lang="en-US" sz="2000" dirty="0" smtClean="0"/>
              <a:t> testosterone and low-dose androgen therapy with oral </a:t>
            </a:r>
            <a:r>
              <a:rPr lang="en-US" sz="2000" dirty="0" err="1" smtClean="0"/>
              <a:t>oxandrolone</a:t>
            </a:r>
            <a:r>
              <a:rPr lang="en-US" sz="2000" dirty="0" smtClean="0"/>
              <a:t> (e.g., 1.25 to 2.5 mg per day). </a:t>
            </a:r>
          </a:p>
          <a:p>
            <a:pPr algn="l" rtl="0">
              <a:buFont typeface="Wingdings" pitchFamily="2" charset="2"/>
              <a:buChar char="Ø"/>
            </a:pPr>
            <a:endParaRPr lang="en-US" sz="2000" dirty="0" smtClean="0"/>
          </a:p>
          <a:p>
            <a:pPr algn="l" rtl="0">
              <a:buFont typeface="Wingdings" pitchFamily="2" charset="2"/>
              <a:buChar char="Ø"/>
            </a:pPr>
            <a:endParaRPr lang="en-US" sz="2000" dirty="0" smtClean="0"/>
          </a:p>
          <a:p>
            <a:pPr algn="l" rtl="0">
              <a:buFont typeface="Wingdings" pitchFamily="2" charset="2"/>
              <a:buChar char="Ø"/>
            </a:pPr>
            <a:r>
              <a:rPr lang="en-US" sz="2000" dirty="0" smtClean="0"/>
              <a:t>Both regimens are relatively low in cost, and though they are not FDA-approved for growth acceleration, they increased the growth rate by 1.2 to 2.0 in. (3.0 to 5.1 cm) per year for 1 to 3 years  in controlled trials.</a:t>
            </a:r>
          </a:p>
          <a:p>
            <a:pPr algn="l" rtl="0">
              <a:buFont typeface="Wingdings" pitchFamily="2" charset="2"/>
              <a:buChar char="Ø"/>
            </a:pPr>
            <a:endParaRPr lang="en-US" sz="2000" dirty="0" smtClean="0"/>
          </a:p>
          <a:p>
            <a:pPr algn="l" rtl="0">
              <a:buFont typeface="Wingdings" pitchFamily="2" charset="2"/>
              <a:buChar char="Ø"/>
            </a:pPr>
            <a:endParaRPr lang="en-US" sz="2000" dirty="0" smtClean="0"/>
          </a:p>
          <a:p>
            <a:pPr algn="l" rtl="0">
              <a:buFont typeface="Wingdings" pitchFamily="2" charset="2"/>
              <a:buChar char="Ø"/>
            </a:pPr>
            <a:r>
              <a:rPr lang="en-US" sz="2000" dirty="0" smtClean="0"/>
              <a:t> To avoid accelerated estrogen mediated </a:t>
            </a:r>
            <a:r>
              <a:rPr lang="en-US" sz="2000" dirty="0" err="1" smtClean="0"/>
              <a:t>epiphyseal</a:t>
            </a:r>
            <a:r>
              <a:rPr lang="en-US" sz="2000" dirty="0" smtClean="0"/>
              <a:t> maturation, </a:t>
            </a:r>
            <a:r>
              <a:rPr lang="en-US" sz="2000" dirty="0" err="1" smtClean="0"/>
              <a:t>oxandrolone</a:t>
            </a:r>
            <a:r>
              <a:rPr lang="en-US" sz="2000" dirty="0" smtClean="0"/>
              <a:t> (not aromatized to estrogen) is theoretically preferred over testosterone when the bone age is less than 11 years.</a:t>
            </a:r>
            <a:endParaRPr lang="fa-IR"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gn="l" rtl="0">
              <a:buFont typeface="Wingdings" pitchFamily="2" charset="2"/>
              <a:buChar char="Ø"/>
            </a:pPr>
            <a:r>
              <a:rPr lang="en-US" sz="2200" dirty="0" err="1" smtClean="0"/>
              <a:t>Oxandrolone</a:t>
            </a:r>
            <a:r>
              <a:rPr lang="en-US" sz="2200" dirty="0" smtClean="0"/>
              <a:t> is usually discontinued after </a:t>
            </a:r>
            <a:r>
              <a:rPr lang="it-IT" sz="2200" dirty="0" smtClean="0"/>
              <a:t>a documented increase in endogenous testosterone; </a:t>
            </a:r>
            <a:r>
              <a:rPr lang="en-US" sz="2200" dirty="0" smtClean="0"/>
              <a:t>long-term follow-up studies indicate that treatment is followed by normal pubertal growth and eventual attainment of an adult height equal to or slightly greater than  the predicted height before treatment . </a:t>
            </a:r>
          </a:p>
          <a:p>
            <a:pPr algn="l" rtl="0">
              <a:buFont typeface="Wingdings" pitchFamily="2" charset="2"/>
              <a:buChar char="Ø"/>
            </a:pPr>
            <a:endParaRPr lang="en-US" sz="2200" dirty="0" smtClean="0"/>
          </a:p>
          <a:p>
            <a:pPr algn="l" rtl="0">
              <a:buFont typeface="Wingdings" pitchFamily="2" charset="2"/>
              <a:buChar char="Ø"/>
            </a:pPr>
            <a:r>
              <a:rPr lang="en-US" sz="2200" dirty="0" smtClean="0"/>
              <a:t>Extensive clinical experience indicates that the risks of low-dose androgen</a:t>
            </a:r>
          </a:p>
          <a:p>
            <a:pPr algn="l" rtl="0">
              <a:buNone/>
            </a:pPr>
            <a:r>
              <a:rPr lang="en-US" sz="2200" dirty="0" smtClean="0"/>
              <a:t>      treatment (e.g., adverse hepatic or lipid effects) are low. </a:t>
            </a:r>
          </a:p>
          <a:p>
            <a:pPr algn="l" rtl="0">
              <a:buFont typeface="Wingdings" pitchFamily="2" charset="2"/>
              <a:buChar char="Ø"/>
            </a:pPr>
            <a:endParaRPr lang="en-US" sz="2200" dirty="0" smtClean="0"/>
          </a:p>
          <a:p>
            <a:pPr algn="l" rtl="0">
              <a:buFont typeface="Wingdings" pitchFamily="2" charset="2"/>
              <a:buChar char="Ø"/>
            </a:pPr>
            <a:endParaRPr lang="en-US" sz="2200" dirty="0" smtClean="0"/>
          </a:p>
          <a:p>
            <a:pPr algn="l" rtl="0">
              <a:buFont typeface="Wingdings" pitchFamily="2" charset="2"/>
              <a:buChar char="Ø"/>
            </a:pPr>
            <a:r>
              <a:rPr lang="en-US" sz="2200" dirty="0" err="1" smtClean="0"/>
              <a:t>Aromatase</a:t>
            </a:r>
            <a:r>
              <a:rPr lang="en-US" sz="2200" dirty="0" smtClean="0"/>
              <a:t> inhibitors (which reduce estrogen production and delay skeletal maturation) have been used experimentally in boys to prolong pubertal growth and increase height, but they are more expensive and have less of a growth accelerating effect than androgens, and actual adult height gains have fallen short of prior predictions of 1.6 to 2.4 in. (4.1 to 6.1 cm).</a:t>
            </a:r>
          </a:p>
          <a:p>
            <a:pPr algn="l" rtl="0">
              <a:buFont typeface="Wingdings" pitchFamily="2" charset="2"/>
              <a:buChar char="Ø"/>
            </a:pPr>
            <a:endParaRPr lang="en-US" sz="2200" dirty="0" smtClean="0"/>
          </a:p>
          <a:p>
            <a:pPr algn="l" rtl="0">
              <a:buFont typeface="Wingdings" pitchFamily="2" charset="2"/>
              <a:buChar char="Ø"/>
            </a:pPr>
            <a:endParaRPr lang="en-US" sz="2200" dirty="0" smtClean="0"/>
          </a:p>
          <a:p>
            <a:pPr algn="l" rtl="0">
              <a:buFont typeface="Wingdings" pitchFamily="2" charset="2"/>
              <a:buChar char="Ø"/>
            </a:pPr>
            <a:r>
              <a:rPr lang="en-US" sz="2200" dirty="0" smtClean="0"/>
              <a:t> In view of concerns about potential adverse effects of estrogen deficiency during pubertal growth, including vertebral-body deformities, </a:t>
            </a:r>
            <a:r>
              <a:rPr lang="en-US" sz="2200" dirty="0" err="1" smtClean="0"/>
              <a:t>aromatase</a:t>
            </a:r>
            <a:endParaRPr lang="en-US" sz="2200" dirty="0" smtClean="0"/>
          </a:p>
          <a:p>
            <a:pPr algn="l" rtl="0">
              <a:buNone/>
            </a:pPr>
            <a:r>
              <a:rPr lang="en-US" sz="2200" dirty="0" smtClean="0"/>
              <a:t>      inhibitors cannot be recommended for treatment of short stature outside of investigative studies</a:t>
            </a:r>
            <a:r>
              <a:rPr lang="en-US" sz="2000" dirty="0" smtClean="0"/>
              <a:t>.</a:t>
            </a:r>
            <a:endParaRPr lang="fa-IR"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098" name="Picture 2"/>
          <p:cNvPicPr>
            <a:picLocks noGrp="1" noChangeAspect="1" noChangeArrowheads="1"/>
          </p:cNvPicPr>
          <p:nvPr>
            <p:ph idx="1"/>
          </p:nvPr>
        </p:nvPicPr>
        <p:blipFill>
          <a:blip r:embed="rId2"/>
          <a:srcRect/>
          <a:stretch>
            <a:fillRect/>
          </a:stretch>
        </p:blipFill>
        <p:spPr bwMode="auto">
          <a:xfrm>
            <a:off x="1214414" y="-23997"/>
            <a:ext cx="5715040" cy="68773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122"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l" rtl="0">
              <a:buNone/>
            </a:pPr>
            <a:r>
              <a:rPr lang="en-US" sz="2400" dirty="0" smtClean="0"/>
              <a:t>     </a:t>
            </a:r>
            <a:r>
              <a:rPr lang="en-US" sz="2800" b="1" dirty="0" smtClean="0">
                <a:solidFill>
                  <a:srgbClr val="FF0000"/>
                </a:solidFill>
              </a:rPr>
              <a:t>Idiopathic Short Stature</a:t>
            </a:r>
            <a:r>
              <a:rPr lang="en-US" sz="2400" dirty="0" smtClean="0"/>
              <a:t>.</a:t>
            </a:r>
          </a:p>
          <a:p>
            <a:pPr algn="l" rtl="0">
              <a:buFont typeface="Wingdings" pitchFamily="2" charset="2"/>
              <a:buChar char="Ø"/>
            </a:pPr>
            <a:r>
              <a:rPr lang="en-US" sz="2400" dirty="0" smtClean="0"/>
              <a:t> ISS is defined as “a condition in which the height of the individual is more than 2 SD below the corresponding mean height for a given age, sex and population group, and in whom no identifiable disorder is present.</a:t>
            </a:r>
          </a:p>
          <a:p>
            <a:pPr algn="l" rtl="0">
              <a:buNone/>
            </a:pPr>
            <a:r>
              <a:rPr lang="en-US" sz="2400" dirty="0" smtClean="0"/>
              <a:t>   </a:t>
            </a:r>
          </a:p>
          <a:p>
            <a:pPr algn="l" rtl="0">
              <a:buFont typeface="Wingdings" pitchFamily="2" charset="2"/>
              <a:buChar char="Ø"/>
            </a:pPr>
            <a:r>
              <a:rPr lang="en-US" sz="2400" dirty="0" smtClean="0"/>
              <a:t> this definition includes children with CDGD,  those with GSS, and short children who will not have delayed puberty and whose height is not consistent with parental heights. </a:t>
            </a:r>
          </a:p>
          <a:p>
            <a:pPr algn="l" rtl="0">
              <a:buNone/>
            </a:pPr>
            <a:r>
              <a:rPr lang="en-US" sz="2400" dirty="0" smtClean="0"/>
              <a:t>  </a:t>
            </a:r>
          </a:p>
          <a:p>
            <a:pPr algn="l" rtl="0">
              <a:buFont typeface="Wingdings" pitchFamily="2" charset="2"/>
              <a:buChar char="Ø"/>
            </a:pPr>
            <a:r>
              <a:rPr lang="en-US" sz="2400" dirty="0" smtClean="0"/>
              <a:t>  Therefore, this definition includes both normal, healthy children (those with GSS and CDGD) and children who are presumed to have an unidentified disorder impairing their growth.</a:t>
            </a:r>
          </a:p>
          <a:p>
            <a:pPr algn="l" rtl="0">
              <a:buNone/>
            </a:pPr>
            <a:r>
              <a:rPr lang="en-US" sz="2400" dirty="0" smtClean="0"/>
              <a:t>  </a:t>
            </a:r>
          </a:p>
          <a:p>
            <a:pPr algn="l" rtl="0">
              <a:buFont typeface="Wingdings" pitchFamily="2" charset="2"/>
              <a:buChar char="Ø"/>
            </a:pPr>
            <a:r>
              <a:rPr lang="en-US" sz="2400" dirty="0" smtClean="0"/>
              <a:t>  It is not always a simple matter to distinguish among these possibilities: CDGD can be definitively diagnosed only at the completion of growth, and GSS does not exclude inherited disorders of growth. </a:t>
            </a:r>
            <a:endParaRPr lang="fa-IR"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sz="4000" b="1" dirty="0" smtClean="0">
                <a:solidFill>
                  <a:srgbClr val="FF0000"/>
                </a:solidFill>
              </a:rPr>
              <a:t>CONCLUSION AND RECOMMENDATIONS</a:t>
            </a:r>
            <a:endParaRPr lang="fa-IR" sz="4000" b="1" dirty="0">
              <a:solidFill>
                <a:srgbClr val="FF0000"/>
              </a:solidFill>
            </a:endParaRPr>
          </a:p>
        </p:txBody>
      </p:sp>
      <p:sp>
        <p:nvSpPr>
          <p:cNvPr id="3" name="Content Placeholder 2"/>
          <p:cNvSpPr>
            <a:spLocks noGrp="1"/>
          </p:cNvSpPr>
          <p:nvPr>
            <p:ph idx="1"/>
          </p:nvPr>
        </p:nvSpPr>
        <p:spPr>
          <a:xfrm>
            <a:off x="0" y="1600200"/>
            <a:ext cx="9144000" cy="5257800"/>
          </a:xfrm>
        </p:spPr>
        <p:txBody>
          <a:bodyPr>
            <a:noAutofit/>
          </a:bodyPr>
          <a:lstStyle/>
          <a:p>
            <a:pPr algn="l" rtl="0">
              <a:buFont typeface="Wingdings" pitchFamily="2" charset="2"/>
              <a:buChar char="Ø"/>
            </a:pPr>
            <a:r>
              <a:rPr lang="en-US" sz="2400" dirty="0" smtClean="0"/>
              <a:t>The </a:t>
            </a:r>
            <a:r>
              <a:rPr lang="en-US" sz="2400" dirty="0" err="1" smtClean="0"/>
              <a:t>peripubertal</a:t>
            </a:r>
            <a:r>
              <a:rPr lang="en-US" sz="2400" dirty="0" smtClean="0"/>
              <a:t> boy described in the vignette is markedly short but otherwise appears to be healthy. Although his growth pattern in earlier life and predicted height match those expected on  the basis of parental heights, his slowed growth rate and the severity of his short stature warrant screening studies to rule out underlying disease</a:t>
            </a:r>
          </a:p>
          <a:p>
            <a:pPr algn="l" rtl="0">
              <a:buNone/>
            </a:pPr>
            <a:r>
              <a:rPr lang="en-US" sz="2400" dirty="0" smtClean="0"/>
              <a:t>      and frank growth hormone deficiency.</a:t>
            </a:r>
          </a:p>
          <a:p>
            <a:pPr algn="l" rtl="0">
              <a:buFont typeface="Wingdings" pitchFamily="2" charset="2"/>
              <a:buChar char="Ø"/>
            </a:pPr>
            <a:endParaRPr lang="en-US" sz="2400" dirty="0" smtClean="0"/>
          </a:p>
          <a:p>
            <a:pPr algn="l" rtl="0">
              <a:buFont typeface="Wingdings" pitchFamily="2" charset="2"/>
              <a:buChar char="Ø"/>
            </a:pPr>
            <a:endParaRPr lang="en-US" sz="2400" dirty="0" smtClean="0"/>
          </a:p>
          <a:p>
            <a:pPr algn="l" rtl="0">
              <a:buFont typeface="Wingdings" pitchFamily="2" charset="2"/>
              <a:buChar char="Ø"/>
            </a:pPr>
            <a:r>
              <a:rPr lang="en-US" sz="2400" dirty="0" smtClean="0"/>
              <a:t> Normal findings on these tests support a diagnosis of idiopathic short stature (familial short stature combined with and exacerbated by CDGP).</a:t>
            </a:r>
            <a:endParaRPr lang="fa-IR"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57430"/>
            <a:ext cx="9144000" cy="4500570"/>
          </a:xfrm>
        </p:spPr>
        <p:txBody>
          <a:bodyPr>
            <a:normAutofit/>
          </a:bodyPr>
          <a:lstStyle/>
          <a:p>
            <a:pPr algn="l" rtl="0">
              <a:buFont typeface="Wingdings" pitchFamily="2" charset="2"/>
              <a:buChar char="Ø"/>
            </a:pPr>
            <a:r>
              <a:rPr lang="en-US" sz="2400" dirty="0" smtClean="0"/>
              <a:t>Options for treatment of idiopathic short stature should be discussed with the child and his parents; these options include observation and reassurance, human growth hormone therapy, and low-dose androgen therapy.</a:t>
            </a:r>
            <a:endParaRPr lang="fa-IR"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Font typeface="Wingdings" pitchFamily="2" charset="2"/>
              <a:buChar char="Ø"/>
            </a:pPr>
            <a:r>
              <a:rPr lang="en-US" sz="2000" dirty="0" smtClean="0"/>
              <a:t>Observation is a reasonable strategy that is supported by the lack of good evidence linking short stature with psychological harm or showing a long-term psychosocial benefit of growth-enhancing therapy, and the expectation of eventual achievement of adult height approximating </a:t>
            </a:r>
            <a:r>
              <a:rPr lang="en-US" sz="2000" dirty="0" err="1" smtClean="0"/>
              <a:t>midparental</a:t>
            </a:r>
            <a:r>
              <a:rPr lang="en-US" sz="2000" dirty="0" smtClean="0"/>
              <a:t> height.</a:t>
            </a:r>
          </a:p>
          <a:p>
            <a:pPr algn="l" rtl="0">
              <a:buFont typeface="Wingdings" pitchFamily="2" charset="2"/>
              <a:buChar char="Ø"/>
            </a:pPr>
            <a:endParaRPr lang="en-US" sz="2000" dirty="0" smtClean="0"/>
          </a:p>
          <a:p>
            <a:pPr algn="l" rtl="0">
              <a:buFont typeface="Wingdings" pitchFamily="2" charset="2"/>
              <a:buChar char="Ø"/>
            </a:pPr>
            <a:endParaRPr lang="en-US" sz="2000" dirty="0" smtClean="0"/>
          </a:p>
          <a:p>
            <a:pPr algn="l" rtl="0">
              <a:buFont typeface="Wingdings" pitchFamily="2" charset="2"/>
              <a:buChar char="Ø"/>
            </a:pPr>
            <a:r>
              <a:rPr lang="en-US" sz="2000" dirty="0" smtClean="0"/>
              <a:t> Alternatively, human growth hormone treatment has been shown to increase the growth rate and, to varying and albeit generally modest degrees (1.2 to 2.8 in.), eventual adult height. Although human growth hormone treatment has a strong safety record thus far, it is costly, requires daily injections, and could have adverse effects in the future that are relevant to treatment decisions for an otherwise healthy child. </a:t>
            </a:r>
          </a:p>
          <a:p>
            <a:pPr algn="l" rtl="0">
              <a:buFont typeface="Wingdings" pitchFamily="2" charset="2"/>
              <a:buChar char="Ø"/>
            </a:pPr>
            <a:endParaRPr lang="en-US" sz="2000" dirty="0" smtClean="0"/>
          </a:p>
          <a:p>
            <a:pPr algn="l" rtl="0">
              <a:buFont typeface="Wingdings" pitchFamily="2" charset="2"/>
              <a:buChar char="Ø"/>
            </a:pPr>
            <a:endParaRPr lang="en-US" sz="2000" dirty="0" smtClean="0"/>
          </a:p>
          <a:p>
            <a:pPr algn="l" rtl="0">
              <a:buFont typeface="Wingdings" pitchFamily="2" charset="2"/>
              <a:buChar char="Ø"/>
            </a:pPr>
            <a:r>
              <a:rPr lang="en-US" sz="2000" dirty="0" smtClean="0"/>
              <a:t> A third option is </a:t>
            </a:r>
            <a:r>
              <a:rPr lang="en-US" sz="2000" dirty="0" err="1" smtClean="0"/>
              <a:t>lowdose</a:t>
            </a:r>
            <a:r>
              <a:rPr lang="en-US" sz="2000" dirty="0" smtClean="0"/>
              <a:t>, oral </a:t>
            </a:r>
            <a:r>
              <a:rPr lang="en-US" sz="2000" dirty="0" err="1" smtClean="0"/>
              <a:t>oxandrolone</a:t>
            </a:r>
            <a:r>
              <a:rPr lang="en-US" sz="2000" dirty="0" smtClean="0"/>
              <a:t> treatment, which also stimulates growth and has a relatively low cost but no proven salutary effect on eventual attained height. Thus, management options for short stature are widely disparate, with important implications with respect to cost and complexity of care.</a:t>
            </a:r>
            <a:endParaRPr lang="fa-IR"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l" rtl="0">
              <a:buFont typeface="Wingdings" pitchFamily="2" charset="2"/>
              <a:buChar char="Ø"/>
            </a:pPr>
            <a:r>
              <a:rPr lang="en-US" sz="2400" dirty="0" smtClean="0"/>
              <a:t>Thus, for a child such as the one described in the vignette (who is currently just below the 1st percentile for height but whose projected height is at the lower end of the normal range for adults), we would provide reassurance and recommend observation as a reasonable management option. </a:t>
            </a:r>
          </a:p>
          <a:p>
            <a:pPr algn="l" rtl="0">
              <a:buFont typeface="Wingdings" pitchFamily="2" charset="2"/>
              <a:buChar char="Ø"/>
            </a:pPr>
            <a:endParaRPr lang="en-US" sz="2400" dirty="0" smtClean="0"/>
          </a:p>
          <a:p>
            <a:pPr algn="l" rtl="0">
              <a:buFont typeface="Wingdings" pitchFamily="2" charset="2"/>
              <a:buChar char="Ø"/>
            </a:pPr>
            <a:endParaRPr lang="en-US" sz="2400" dirty="0" smtClean="0"/>
          </a:p>
          <a:p>
            <a:pPr algn="l" rtl="0">
              <a:buFont typeface="Wingdings" pitchFamily="2" charset="2"/>
              <a:buChar char="Ø"/>
            </a:pPr>
            <a:endParaRPr lang="en-US" sz="2400" dirty="0" smtClean="0"/>
          </a:p>
          <a:p>
            <a:pPr algn="l" rtl="0">
              <a:buFont typeface="Wingdings" pitchFamily="2" charset="2"/>
              <a:buChar char="Ø"/>
            </a:pPr>
            <a:r>
              <a:rPr lang="en-US" sz="2400" dirty="0" smtClean="0"/>
              <a:t>If intervention is elected because of psychological distress, counseling, treatment with low-dose (and relatively low-cost) </a:t>
            </a:r>
            <a:r>
              <a:rPr lang="en-US" sz="2400" dirty="0" err="1" smtClean="0"/>
              <a:t>oxandrolone</a:t>
            </a:r>
            <a:r>
              <a:rPr lang="en-US" sz="2400" dirty="0" smtClean="0"/>
              <a:t>, or both could be considered. If human growth hormone is used, we would consider an appropriate treatment goal to be a height in the lower normal range (e.g., approximately the 5th to 10th percentile for U.S. adults rather than the maximal attainable height), and we would take into account both the costs of therapy and the potential risks of prolonged or high-dose therapy.</a:t>
            </a:r>
            <a:endParaRPr lang="fa-IR"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56"/>
            <a:ext cx="8229600" cy="1571636"/>
          </a:xfrm>
        </p:spPr>
        <p:txBody>
          <a:bodyPr>
            <a:normAutofit/>
          </a:bodyPr>
          <a:lstStyle/>
          <a:p>
            <a:r>
              <a:rPr lang="en-US" b="1" dirty="0" smtClean="0"/>
              <a:t>Idiopathic Short Stature</a:t>
            </a:r>
            <a:br>
              <a:rPr lang="en-US" b="1" dirty="0" smtClean="0"/>
            </a:br>
            <a:r>
              <a:rPr lang="en-US" sz="4000" b="1" dirty="0" smtClean="0"/>
              <a:t>A Clinical Review</a:t>
            </a:r>
            <a:endParaRPr lang="fa-IR" sz="4000" b="1" dirty="0"/>
          </a:p>
        </p:txBody>
      </p:sp>
      <p:sp>
        <p:nvSpPr>
          <p:cNvPr id="3" name="Content Placeholder 2"/>
          <p:cNvSpPr>
            <a:spLocks noGrp="1"/>
          </p:cNvSpPr>
          <p:nvPr>
            <p:ph idx="1"/>
          </p:nvPr>
        </p:nvSpPr>
        <p:spPr>
          <a:xfrm>
            <a:off x="1714480" y="2714620"/>
            <a:ext cx="4429156" cy="357190"/>
          </a:xfrm>
        </p:spPr>
        <p:txBody>
          <a:bodyPr>
            <a:normAutofit fontScale="62500" lnSpcReduction="20000"/>
          </a:bodyPr>
          <a:lstStyle/>
          <a:p>
            <a:r>
              <a:rPr lang="en-US" dirty="0" smtClean="0"/>
              <a:t>Laurie E. Cohen, MD   </a:t>
            </a:r>
            <a:endParaRPr lang="fa-IR" dirty="0"/>
          </a:p>
        </p:txBody>
      </p:sp>
      <p:sp>
        <p:nvSpPr>
          <p:cNvPr id="4" name="Rectangle 3"/>
          <p:cNvSpPr/>
          <p:nvPr/>
        </p:nvSpPr>
        <p:spPr>
          <a:xfrm>
            <a:off x="428596" y="4398496"/>
            <a:ext cx="7143800" cy="369332"/>
          </a:xfrm>
          <a:prstGeom prst="rect">
            <a:avLst/>
          </a:prstGeom>
        </p:spPr>
        <p:txBody>
          <a:bodyPr wrap="square">
            <a:spAutoFit/>
          </a:bodyPr>
          <a:lstStyle/>
          <a:p>
            <a:r>
              <a:rPr lang="en-US" i="1" dirty="0" smtClean="0"/>
              <a:t>JAMA. 2014;311(17):1787-1796. doi:10.1001/jama.2014.3970</a:t>
            </a:r>
            <a:endParaRPr lang="fa-I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a:srcRect/>
          <a:stretch>
            <a:fillRect/>
          </a:stretch>
        </p:blipFill>
        <p:spPr bwMode="auto">
          <a:xfrm>
            <a:off x="30438" y="1"/>
            <a:ext cx="9113562" cy="68667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l" rtl="0">
              <a:buFont typeface="Wingdings" pitchFamily="2" charset="2"/>
              <a:buChar char="Ø"/>
            </a:pPr>
            <a:r>
              <a:rPr lang="en-US" sz="2400" dirty="0" smtClean="0">
                <a:solidFill>
                  <a:srgbClr val="FF0000"/>
                </a:solidFill>
              </a:rPr>
              <a:t>Dr Tess </a:t>
            </a:r>
            <a:r>
              <a:rPr lang="en-US" sz="2400" dirty="0" smtClean="0"/>
              <a:t>Miss W is a </a:t>
            </a:r>
            <a:r>
              <a:rPr lang="en-US" sz="2400" dirty="0" smtClean="0">
                <a:solidFill>
                  <a:srgbClr val="FF0000"/>
                </a:solidFill>
              </a:rPr>
              <a:t>9-year-old girl </a:t>
            </a:r>
            <a:r>
              <a:rPr lang="en-US" sz="2400" dirty="0" smtClean="0"/>
              <a:t>with short stature</a:t>
            </a:r>
          </a:p>
          <a:p>
            <a:pPr algn="l" rtl="0">
              <a:buFont typeface="Wingdings" pitchFamily="2" charset="2"/>
              <a:buChar char="Ø"/>
            </a:pPr>
            <a:endParaRPr lang="en-US" sz="2400" dirty="0" smtClean="0"/>
          </a:p>
          <a:p>
            <a:pPr algn="l" rtl="0">
              <a:buFont typeface="Wingdings" pitchFamily="2" charset="2"/>
              <a:buChar char="Ø"/>
            </a:pPr>
            <a:r>
              <a:rPr lang="en-US" sz="2400" dirty="0" smtClean="0"/>
              <a:t> She was always smaller than her peers, and her height began to decline from her growth curve after age 2 years, with a subsequent reduction in weight gain .</a:t>
            </a:r>
          </a:p>
          <a:p>
            <a:pPr algn="l" rtl="0">
              <a:buNone/>
            </a:pPr>
            <a:endParaRPr lang="en-US" sz="2400" dirty="0" smtClean="0"/>
          </a:p>
          <a:p>
            <a:pPr algn="l" rtl="0">
              <a:buFont typeface="Wingdings" pitchFamily="2" charset="2"/>
              <a:buChar char="Ø"/>
            </a:pPr>
            <a:r>
              <a:rPr lang="en-US" sz="2400" dirty="0" smtClean="0"/>
              <a:t> Her growth velocity has fluctuated but most recently has been consistent with a normal delayed tempo of growth pattern .</a:t>
            </a:r>
          </a:p>
          <a:p>
            <a:pPr algn="l" rtl="0">
              <a:buFont typeface="Wingdings" pitchFamily="2" charset="2"/>
              <a:buChar char="Ø"/>
            </a:pPr>
            <a:endParaRPr lang="en-US" sz="2400" dirty="0" smtClean="0"/>
          </a:p>
          <a:p>
            <a:pPr algn="l" rtl="0">
              <a:buFont typeface="Wingdings" pitchFamily="2" charset="2"/>
              <a:buChar char="Ø"/>
            </a:pPr>
            <a:r>
              <a:rPr lang="en-US" sz="2400" dirty="0" smtClean="0"/>
              <a:t> Her growth rate remains slow at </a:t>
            </a:r>
            <a:r>
              <a:rPr lang="en-US" sz="2400" dirty="0" smtClean="0">
                <a:solidFill>
                  <a:srgbClr val="FF0000"/>
                </a:solidFill>
              </a:rPr>
              <a:t>4.83 cm/y </a:t>
            </a:r>
            <a:r>
              <a:rPr lang="en-US" sz="2400" dirty="0" smtClean="0"/>
              <a:t>(normal range for age</a:t>
            </a:r>
            <a:r>
              <a:rPr lang="en-US" sz="2400" dirty="0" smtClean="0">
                <a:solidFill>
                  <a:srgbClr val="FF0000"/>
                </a:solidFill>
              </a:rPr>
              <a:t>,4.2-7.3</a:t>
            </a:r>
            <a:r>
              <a:rPr lang="en-US" sz="2400" dirty="0" smtClean="0"/>
              <a:t> </a:t>
            </a:r>
            <a:r>
              <a:rPr lang="en-US" sz="2400" dirty="0" smtClean="0">
                <a:solidFill>
                  <a:srgbClr val="FF0000"/>
                </a:solidFill>
              </a:rPr>
              <a:t>cm/y</a:t>
            </a:r>
            <a:r>
              <a:rPr lang="en-US" sz="2400" dirty="0" smtClean="0"/>
              <a:t>). She and her parents are considering growth hormone treatment. </a:t>
            </a:r>
          </a:p>
          <a:p>
            <a:pPr algn="l" rtl="0">
              <a:buFont typeface="Wingdings" pitchFamily="2" charset="2"/>
              <a:buChar char="Ø"/>
            </a:pPr>
            <a:endParaRPr lang="en-US" sz="2400" dirty="0" smtClean="0"/>
          </a:p>
          <a:p>
            <a:pPr algn="l" rtl="0">
              <a:buFont typeface="Wingdings" pitchFamily="2" charset="2"/>
              <a:buChar char="Ø"/>
            </a:pPr>
            <a:r>
              <a:rPr lang="en-US" sz="2400" dirty="0" smtClean="0"/>
              <a:t> She is in third grade, does well in school, and is physically active and participates in sports.</a:t>
            </a:r>
          </a:p>
          <a:p>
            <a:pPr algn="l" rtl="0">
              <a:buFont typeface="Wingdings" pitchFamily="2" charset="2"/>
              <a:buChar char="Ø"/>
            </a:pPr>
            <a:endParaRPr lang="en-US" sz="2400" dirty="0" smtClean="0"/>
          </a:p>
          <a:p>
            <a:pPr algn="l" rtl="0">
              <a:buFont typeface="Wingdings" pitchFamily="2" charset="2"/>
              <a:buChar char="Ø"/>
            </a:pPr>
            <a:r>
              <a:rPr lang="en-US" sz="2400" dirty="0" smtClean="0"/>
              <a:t>At birth, she was full term, weighed</a:t>
            </a:r>
            <a:r>
              <a:rPr lang="en-US" sz="2400" dirty="0" smtClean="0">
                <a:solidFill>
                  <a:srgbClr val="FF0000"/>
                </a:solidFill>
              </a:rPr>
              <a:t> 2640g </a:t>
            </a:r>
            <a:r>
              <a:rPr lang="en-US" sz="2400" dirty="0" smtClean="0"/>
              <a:t>(approximately fifth</a:t>
            </a:r>
          </a:p>
          <a:p>
            <a:pPr algn="l" rtl="0">
              <a:buNone/>
            </a:pPr>
            <a:r>
              <a:rPr lang="en-US" sz="2400" dirty="0" smtClean="0"/>
              <a:t>      percentile), and was </a:t>
            </a:r>
            <a:r>
              <a:rPr lang="en-US" sz="2400" dirty="0" smtClean="0">
                <a:solidFill>
                  <a:srgbClr val="FF0000"/>
                </a:solidFill>
              </a:rPr>
              <a:t>49.5 cm long </a:t>
            </a:r>
            <a:r>
              <a:rPr lang="en-US" sz="2400" dirty="0" smtClean="0"/>
              <a:t>(&gt;10th percentile).</a:t>
            </a:r>
          </a:p>
          <a:p>
            <a:pPr algn="l" rtl="0">
              <a:buFont typeface="Wingdings" pitchFamily="2" charset="2"/>
              <a:buChar char="Ø"/>
            </a:pPr>
            <a:endParaRPr lang="en-US" sz="2400" dirty="0" smtClean="0"/>
          </a:p>
          <a:p>
            <a:pPr algn="l" rtl="0">
              <a:buFont typeface="Wingdings" pitchFamily="2" charset="2"/>
              <a:buChar char="Ø"/>
            </a:pPr>
            <a:r>
              <a:rPr lang="en-US" sz="2400" dirty="0" smtClean="0"/>
              <a:t> She had early Jaundice and feeding problems but appropriate progression through developmental milestones. </a:t>
            </a:r>
          </a:p>
          <a:p>
            <a:pPr algn="l" rtl="0">
              <a:buFont typeface="Wingdings" pitchFamily="2" charset="2"/>
              <a:buChar char="Ø"/>
            </a:pPr>
            <a:r>
              <a:rPr lang="en-US" sz="2400" dirty="0" smtClean="0"/>
              <a:t>She has migraine headaches, takes no medications, and has no allergies</a:t>
            </a:r>
            <a:r>
              <a:rPr lang="en-US" dirty="0" smtClean="0"/>
              <a:t>.</a:t>
            </a:r>
            <a:endParaRPr lang="fa-I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l" rtl="0">
              <a:buFont typeface="Wingdings" pitchFamily="2" charset="2"/>
              <a:buChar char="Ø"/>
            </a:pPr>
            <a:r>
              <a:rPr lang="en-US" sz="2400" dirty="0" smtClean="0"/>
              <a:t>Her family history includes diabetes, hypothyroidism, hypertension,</a:t>
            </a:r>
          </a:p>
          <a:p>
            <a:pPr algn="l" rtl="0">
              <a:buNone/>
            </a:pPr>
            <a:r>
              <a:rPr lang="en-US" sz="2400" dirty="0" smtClean="0"/>
              <a:t>     and </a:t>
            </a:r>
            <a:r>
              <a:rPr lang="en-US" sz="2400" dirty="0" err="1" smtClean="0"/>
              <a:t>hyperlipidemia</a:t>
            </a:r>
            <a:r>
              <a:rPr lang="en-US" sz="2400" dirty="0" smtClean="0"/>
              <a:t> in her grandparents.</a:t>
            </a:r>
          </a:p>
          <a:p>
            <a:pPr algn="l" rtl="0">
              <a:buFont typeface="Wingdings" pitchFamily="2" charset="2"/>
              <a:buChar char="Ø"/>
            </a:pPr>
            <a:endParaRPr lang="en-US" sz="2400" dirty="0" smtClean="0"/>
          </a:p>
          <a:p>
            <a:pPr algn="l" rtl="0">
              <a:buFont typeface="Wingdings" pitchFamily="2" charset="2"/>
              <a:buChar char="Ø"/>
            </a:pPr>
            <a:r>
              <a:rPr lang="en-US" sz="2400" dirty="0" smtClean="0"/>
              <a:t> Her mother is </a:t>
            </a:r>
            <a:r>
              <a:rPr lang="en-US" sz="2400" dirty="0" smtClean="0">
                <a:solidFill>
                  <a:srgbClr val="FF0000"/>
                </a:solidFill>
              </a:rPr>
              <a:t>157 cm</a:t>
            </a:r>
            <a:r>
              <a:rPr lang="en-US" sz="2400" dirty="0" smtClean="0"/>
              <a:t>(5 ft 2 in) tall and had menarche at age 14 years.</a:t>
            </a:r>
          </a:p>
          <a:p>
            <a:pPr algn="l" rtl="0">
              <a:buFont typeface="Wingdings" pitchFamily="2" charset="2"/>
              <a:buChar char="Ø"/>
            </a:pPr>
            <a:endParaRPr lang="en-US" sz="2400" dirty="0" smtClean="0"/>
          </a:p>
          <a:p>
            <a:pPr algn="l" rtl="0">
              <a:buFont typeface="Wingdings" pitchFamily="2" charset="2"/>
              <a:buChar char="Ø"/>
            </a:pPr>
            <a:r>
              <a:rPr lang="en-US" sz="2400" dirty="0" smtClean="0"/>
              <a:t> Her father is </a:t>
            </a:r>
            <a:r>
              <a:rPr lang="en-US" sz="2400" dirty="0" smtClean="0">
                <a:solidFill>
                  <a:srgbClr val="FF0000"/>
                </a:solidFill>
              </a:rPr>
              <a:t>168 cm </a:t>
            </a:r>
            <a:r>
              <a:rPr lang="en-US" sz="2400" dirty="0" smtClean="0"/>
              <a:t>(5 ft 6 in) tall, grew significantly his senior year of high school, and has had a mild stroke. </a:t>
            </a:r>
          </a:p>
          <a:p>
            <a:pPr algn="l" rtl="0">
              <a:buFont typeface="Wingdings" pitchFamily="2" charset="2"/>
              <a:buChar char="Ø"/>
            </a:pPr>
            <a:endParaRPr lang="en-US" sz="2400" dirty="0" smtClean="0"/>
          </a:p>
          <a:p>
            <a:pPr algn="l" rtl="0">
              <a:buFont typeface="Wingdings" pitchFamily="2" charset="2"/>
              <a:buChar char="Ø"/>
            </a:pPr>
            <a:r>
              <a:rPr lang="en-US" sz="2400" dirty="0" smtClean="0"/>
              <a:t>Her brother is </a:t>
            </a:r>
            <a:r>
              <a:rPr lang="en-US" sz="2400" dirty="0" smtClean="0">
                <a:solidFill>
                  <a:srgbClr val="FF0000"/>
                </a:solidFill>
              </a:rPr>
              <a:t>6years old</a:t>
            </a:r>
            <a:r>
              <a:rPr lang="en-US" sz="2400" dirty="0" smtClean="0"/>
              <a:t>, has been maintaining height at the 10th percentile, and is healthy. On examination, her height is </a:t>
            </a:r>
            <a:r>
              <a:rPr lang="en-US" sz="2400" dirty="0" smtClean="0">
                <a:solidFill>
                  <a:srgbClr val="FF0000"/>
                </a:solidFill>
              </a:rPr>
              <a:t>115 cm </a:t>
            </a:r>
            <a:r>
              <a:rPr lang="en-US" sz="2400" dirty="0" smtClean="0"/>
              <a:t>(</a:t>
            </a:r>
            <a:r>
              <a:rPr lang="en-US" sz="2400" dirty="0" smtClean="0">
                <a:solidFill>
                  <a:srgbClr val="FF0000"/>
                </a:solidFill>
              </a:rPr>
              <a:t>0.05th percentile; SD, −3.32</a:t>
            </a:r>
            <a:r>
              <a:rPr lang="en-US" sz="2400" dirty="0" smtClean="0"/>
              <a:t>) and her weight is 21.8 kg (1.99th percentile; SD, −2.06). </a:t>
            </a:r>
          </a:p>
          <a:p>
            <a:pPr algn="l" rtl="0">
              <a:buFont typeface="Wingdings" pitchFamily="2" charset="2"/>
              <a:buChar char="Ø"/>
            </a:pPr>
            <a:endParaRPr lang="en-US" sz="2400" dirty="0" smtClean="0"/>
          </a:p>
          <a:p>
            <a:pPr algn="l" rtl="0">
              <a:buFont typeface="Wingdings" pitchFamily="2" charset="2"/>
              <a:buChar char="Ø"/>
            </a:pPr>
            <a:r>
              <a:rPr lang="en-US" sz="2400" dirty="0" smtClean="0"/>
              <a:t>Her body mass index is</a:t>
            </a:r>
            <a:r>
              <a:rPr lang="en-US" sz="2400" dirty="0" smtClean="0">
                <a:solidFill>
                  <a:srgbClr val="FF0000"/>
                </a:solidFill>
              </a:rPr>
              <a:t> 16.5 </a:t>
            </a:r>
            <a:r>
              <a:rPr lang="en-US" sz="2400" dirty="0" smtClean="0"/>
              <a:t>(50.29th percentile; SD,0.01).</a:t>
            </a:r>
          </a:p>
          <a:p>
            <a:pPr algn="l" rtl="0">
              <a:buFont typeface="Wingdings" pitchFamily="2" charset="2"/>
              <a:buChar char="Ø"/>
            </a:pPr>
            <a:endParaRPr lang="en-US" sz="2400" dirty="0" smtClean="0"/>
          </a:p>
          <a:p>
            <a:pPr algn="l" rtl="0">
              <a:buFont typeface="Wingdings" pitchFamily="2" charset="2"/>
              <a:buChar char="Ø"/>
            </a:pPr>
            <a:r>
              <a:rPr lang="en-US" sz="2400" dirty="0" smtClean="0"/>
              <a:t> The remainder of her physical examination results were normal</a:t>
            </a:r>
            <a:r>
              <a:rPr lang="en-US" dirty="0" smtClean="0"/>
              <a:t>.</a:t>
            </a:r>
            <a:endParaRPr lang="fa-I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Font typeface="Wingdings" pitchFamily="2" charset="2"/>
              <a:buChar char="Ø"/>
            </a:pPr>
            <a:r>
              <a:rPr lang="en-US" sz="2000" dirty="0" smtClean="0">
                <a:solidFill>
                  <a:srgbClr val="FF0000"/>
                </a:solidFill>
              </a:rPr>
              <a:t>Miss W’s laboratory test results were all normal</a:t>
            </a:r>
            <a:endParaRPr lang="en-US" sz="2000" dirty="0" smtClean="0"/>
          </a:p>
          <a:p>
            <a:pPr algn="l" rtl="0">
              <a:buFont typeface="Wingdings" pitchFamily="2" charset="2"/>
              <a:buChar char="Ø"/>
            </a:pPr>
            <a:r>
              <a:rPr lang="en-US" sz="2000" dirty="0" smtClean="0"/>
              <a:t>Free </a:t>
            </a:r>
            <a:r>
              <a:rPr lang="en-US" sz="2000" dirty="0" err="1" smtClean="0"/>
              <a:t>thyroxine</a:t>
            </a:r>
            <a:r>
              <a:rPr lang="en-US" sz="2000" dirty="0" smtClean="0"/>
              <a:t> level of </a:t>
            </a:r>
            <a:r>
              <a:rPr lang="en-US" sz="2000" dirty="0" smtClean="0">
                <a:solidFill>
                  <a:srgbClr val="FF0000"/>
                </a:solidFill>
              </a:rPr>
              <a:t>1.25 </a:t>
            </a:r>
            <a:r>
              <a:rPr lang="en-US" sz="2000" dirty="0" err="1" smtClean="0">
                <a:solidFill>
                  <a:srgbClr val="FF0000"/>
                </a:solidFill>
              </a:rPr>
              <a:t>ng</a:t>
            </a:r>
            <a:r>
              <a:rPr lang="en-US" sz="2000" dirty="0" smtClean="0">
                <a:solidFill>
                  <a:srgbClr val="FF0000"/>
                </a:solidFill>
              </a:rPr>
              <a:t>/</a:t>
            </a:r>
            <a:r>
              <a:rPr lang="en-US" sz="2000" dirty="0" err="1" smtClean="0">
                <a:solidFill>
                  <a:srgbClr val="FF0000"/>
                </a:solidFill>
              </a:rPr>
              <a:t>dL</a:t>
            </a:r>
            <a:r>
              <a:rPr lang="en-US" sz="2000" dirty="0" smtClean="0">
                <a:solidFill>
                  <a:srgbClr val="FF0000"/>
                </a:solidFill>
              </a:rPr>
              <a:t> </a:t>
            </a:r>
            <a:r>
              <a:rPr lang="en-US" sz="2000" dirty="0" smtClean="0"/>
              <a:t>(reference range, 0.8-1.9 </a:t>
            </a:r>
            <a:r>
              <a:rPr lang="en-US" sz="2000" dirty="0" err="1" smtClean="0"/>
              <a:t>ng</a:t>
            </a:r>
            <a:r>
              <a:rPr lang="en-US" sz="2000" dirty="0" smtClean="0"/>
              <a:t>/</a:t>
            </a:r>
            <a:r>
              <a:rPr lang="en-US" sz="2000" dirty="0" err="1" smtClean="0"/>
              <a:t>dL</a:t>
            </a:r>
            <a:r>
              <a:rPr lang="en-US" sz="2000" dirty="0" smtClean="0"/>
              <a:t>)</a:t>
            </a:r>
          </a:p>
          <a:p>
            <a:pPr algn="l" rtl="0">
              <a:buFont typeface="Wingdings" pitchFamily="2" charset="2"/>
              <a:buChar char="Ø"/>
            </a:pPr>
            <a:r>
              <a:rPr lang="en-US" sz="2000" dirty="0" smtClean="0"/>
              <a:t> </a:t>
            </a:r>
            <a:r>
              <a:rPr lang="en-US" sz="2000" dirty="0" err="1" smtClean="0"/>
              <a:t>thyrotropin</a:t>
            </a:r>
            <a:r>
              <a:rPr lang="en-US" sz="2000" dirty="0" smtClean="0"/>
              <a:t> level of </a:t>
            </a:r>
            <a:r>
              <a:rPr lang="en-US" sz="2000" dirty="0" smtClean="0">
                <a:solidFill>
                  <a:srgbClr val="FF0000"/>
                </a:solidFill>
              </a:rPr>
              <a:t>1.5 </a:t>
            </a:r>
            <a:r>
              <a:rPr lang="en-US" sz="2000" dirty="0" err="1" smtClean="0">
                <a:solidFill>
                  <a:srgbClr val="FF0000"/>
                </a:solidFill>
              </a:rPr>
              <a:t>μU</a:t>
            </a:r>
            <a:r>
              <a:rPr lang="en-US" sz="2000" dirty="0" smtClean="0">
                <a:solidFill>
                  <a:srgbClr val="FF0000"/>
                </a:solidFill>
              </a:rPr>
              <a:t>/</a:t>
            </a:r>
            <a:r>
              <a:rPr lang="en-US" sz="2000" dirty="0" err="1" smtClean="0">
                <a:solidFill>
                  <a:srgbClr val="FF0000"/>
                </a:solidFill>
              </a:rPr>
              <a:t>mL</a:t>
            </a:r>
            <a:r>
              <a:rPr lang="en-US" sz="2000" dirty="0" smtClean="0">
                <a:solidFill>
                  <a:srgbClr val="FF0000"/>
                </a:solidFill>
              </a:rPr>
              <a:t> </a:t>
            </a:r>
            <a:r>
              <a:rPr lang="en-US" sz="2000" dirty="0" smtClean="0"/>
              <a:t>(reference range, 0.7-5.7 </a:t>
            </a:r>
            <a:r>
              <a:rPr lang="en-US" sz="2000" dirty="0" err="1" smtClean="0"/>
              <a:t>μU</a:t>
            </a:r>
            <a:r>
              <a:rPr lang="en-US" sz="2000" dirty="0" smtClean="0"/>
              <a:t>/</a:t>
            </a:r>
            <a:r>
              <a:rPr lang="en-US" sz="2000" dirty="0" err="1" smtClean="0"/>
              <a:t>mL</a:t>
            </a:r>
            <a:r>
              <a:rPr lang="en-US" sz="2000" dirty="0" smtClean="0"/>
              <a:t>)</a:t>
            </a:r>
          </a:p>
          <a:p>
            <a:pPr algn="l" rtl="0">
              <a:buFont typeface="Wingdings" pitchFamily="2" charset="2"/>
              <a:buChar char="Ø"/>
            </a:pPr>
            <a:r>
              <a:rPr lang="en-US" sz="2000" dirty="0" err="1" smtClean="0"/>
              <a:t>insulinlike</a:t>
            </a:r>
            <a:r>
              <a:rPr lang="en-US" sz="2000" dirty="0" smtClean="0"/>
              <a:t> growth factor 1 (IGF-1) level of </a:t>
            </a:r>
            <a:r>
              <a:rPr lang="en-US" sz="2000" dirty="0" smtClean="0">
                <a:solidFill>
                  <a:srgbClr val="FF0000"/>
                </a:solidFill>
              </a:rPr>
              <a:t>183 </a:t>
            </a:r>
            <a:r>
              <a:rPr lang="en-US" sz="2000" dirty="0" err="1" smtClean="0">
                <a:solidFill>
                  <a:srgbClr val="FF0000"/>
                </a:solidFill>
              </a:rPr>
              <a:t>ng</a:t>
            </a:r>
            <a:r>
              <a:rPr lang="en-US" sz="2000" dirty="0" smtClean="0">
                <a:solidFill>
                  <a:srgbClr val="FF0000"/>
                </a:solidFill>
              </a:rPr>
              <a:t>/</a:t>
            </a:r>
            <a:r>
              <a:rPr lang="en-US" sz="2000" dirty="0" err="1" smtClean="0">
                <a:solidFill>
                  <a:srgbClr val="FF0000"/>
                </a:solidFill>
              </a:rPr>
              <a:t>mL</a:t>
            </a:r>
            <a:r>
              <a:rPr lang="en-US" sz="2000" dirty="0" smtClean="0">
                <a:solidFill>
                  <a:srgbClr val="FF0000"/>
                </a:solidFill>
              </a:rPr>
              <a:t> </a:t>
            </a:r>
            <a:r>
              <a:rPr lang="en-US" sz="2000" dirty="0" smtClean="0"/>
              <a:t>(reference range, 74-388 </a:t>
            </a:r>
            <a:r>
              <a:rPr lang="en-US" sz="2000" dirty="0" err="1" smtClean="0"/>
              <a:t>ng</a:t>
            </a:r>
            <a:r>
              <a:rPr lang="en-US" sz="2000" dirty="0" smtClean="0"/>
              <a:t>/</a:t>
            </a:r>
            <a:r>
              <a:rPr lang="en-US" sz="2000" dirty="0" err="1" smtClean="0"/>
              <a:t>mL</a:t>
            </a:r>
            <a:r>
              <a:rPr lang="en-US" sz="2000" dirty="0" smtClean="0"/>
              <a:t>; median for age, 169 </a:t>
            </a:r>
            <a:r>
              <a:rPr lang="en-US" sz="2000" dirty="0" err="1" smtClean="0"/>
              <a:t>ng</a:t>
            </a:r>
            <a:r>
              <a:rPr lang="en-US" sz="2000" dirty="0" smtClean="0"/>
              <a:t>/</a:t>
            </a:r>
            <a:r>
              <a:rPr lang="en-US" sz="2000" dirty="0" err="1" smtClean="0"/>
              <a:t>mL</a:t>
            </a:r>
            <a:r>
              <a:rPr lang="en-US" sz="2000" dirty="0" smtClean="0"/>
              <a:t>)</a:t>
            </a:r>
          </a:p>
          <a:p>
            <a:pPr algn="l" rtl="0">
              <a:buFont typeface="Wingdings" pitchFamily="2" charset="2"/>
              <a:buChar char="Ø"/>
            </a:pPr>
            <a:r>
              <a:rPr lang="en-US" sz="2000" dirty="0" smtClean="0"/>
              <a:t> </a:t>
            </a:r>
            <a:r>
              <a:rPr lang="en-US" sz="2000" dirty="0" err="1" smtClean="0"/>
              <a:t>insulinlike</a:t>
            </a:r>
            <a:r>
              <a:rPr lang="en-US" sz="2000" dirty="0" smtClean="0"/>
              <a:t> growth factor binding protein 3 (IGFBP-3) level of </a:t>
            </a:r>
            <a:r>
              <a:rPr lang="en-US" sz="2000" dirty="0" smtClean="0">
                <a:solidFill>
                  <a:srgbClr val="FF0000"/>
                </a:solidFill>
              </a:rPr>
              <a:t>4.6μg/</a:t>
            </a:r>
            <a:r>
              <a:rPr lang="en-US" sz="2000" dirty="0" err="1" smtClean="0">
                <a:solidFill>
                  <a:srgbClr val="FF0000"/>
                </a:solidFill>
              </a:rPr>
              <a:t>mL</a:t>
            </a:r>
            <a:r>
              <a:rPr lang="en-US" sz="2000" dirty="0" smtClean="0"/>
              <a:t>(reference range, 1.8-7.1 </a:t>
            </a:r>
            <a:r>
              <a:rPr lang="en-US" sz="2000" dirty="0" err="1" smtClean="0"/>
              <a:t>μg</a:t>
            </a:r>
            <a:r>
              <a:rPr lang="en-US" sz="2000" dirty="0" smtClean="0"/>
              <a:t>/</a:t>
            </a:r>
            <a:r>
              <a:rPr lang="en-US" sz="2000" dirty="0" err="1" smtClean="0"/>
              <a:t>mL</a:t>
            </a:r>
            <a:r>
              <a:rPr lang="en-US" sz="2000" dirty="0" smtClean="0"/>
              <a:t>; median for age, 3.6 </a:t>
            </a:r>
            <a:r>
              <a:rPr lang="en-US" sz="2000" dirty="0" err="1" smtClean="0"/>
              <a:t>μg</a:t>
            </a:r>
            <a:r>
              <a:rPr lang="en-US" sz="2000" dirty="0" smtClean="0"/>
              <a:t>/</a:t>
            </a:r>
            <a:r>
              <a:rPr lang="en-US" sz="2000" dirty="0" err="1" smtClean="0"/>
              <a:t>mL</a:t>
            </a:r>
            <a:r>
              <a:rPr lang="en-US" sz="2000" dirty="0" smtClean="0"/>
              <a:t>)</a:t>
            </a:r>
          </a:p>
          <a:p>
            <a:pPr algn="l" rtl="0">
              <a:buFont typeface="Wingdings" pitchFamily="2" charset="2"/>
              <a:buChar char="Ø"/>
            </a:pPr>
            <a:r>
              <a:rPr lang="en-US" sz="2000" dirty="0" smtClean="0"/>
              <a:t>negative screening results for systemic illnesses.</a:t>
            </a:r>
          </a:p>
          <a:p>
            <a:pPr algn="l" rtl="0">
              <a:buFont typeface="Wingdings" pitchFamily="2" charset="2"/>
              <a:buChar char="Ø"/>
            </a:pPr>
            <a:r>
              <a:rPr lang="en-US" sz="2000" dirty="0" smtClean="0"/>
              <a:t>Chromosomal studies revealed a </a:t>
            </a:r>
            <a:r>
              <a:rPr lang="en-US" sz="2000" dirty="0" err="1" smtClean="0"/>
              <a:t>karyotype</a:t>
            </a:r>
            <a:r>
              <a:rPr lang="en-US" sz="2000" dirty="0" smtClean="0"/>
              <a:t> of46,XX and </a:t>
            </a:r>
            <a:r>
              <a:rPr lang="en-US" sz="2000" i="1" dirty="0" smtClean="0"/>
              <a:t>SHOX gene mutational analysis was negative. </a:t>
            </a:r>
          </a:p>
          <a:p>
            <a:pPr algn="l" rtl="0">
              <a:buFont typeface="Wingdings" pitchFamily="2" charset="2"/>
              <a:buChar char="Ø"/>
            </a:pPr>
            <a:r>
              <a:rPr lang="en-US" sz="2000" i="1" dirty="0" smtClean="0"/>
              <a:t>Her </a:t>
            </a:r>
            <a:r>
              <a:rPr lang="en-US" sz="2000" dirty="0" smtClean="0"/>
              <a:t>bone age was </a:t>
            </a:r>
            <a:r>
              <a:rPr lang="en-US" sz="2000" dirty="0" smtClean="0">
                <a:solidFill>
                  <a:srgbClr val="FF0000"/>
                </a:solidFill>
              </a:rPr>
              <a:t>6 years 10 months </a:t>
            </a:r>
            <a:r>
              <a:rPr lang="en-US" sz="2000" dirty="0" smtClean="0"/>
              <a:t>according to the standards of </a:t>
            </a:r>
            <a:r>
              <a:rPr lang="en-US" sz="2000" dirty="0" err="1" smtClean="0"/>
              <a:t>Greulich</a:t>
            </a:r>
            <a:r>
              <a:rPr lang="en-US" sz="2000" dirty="0" smtClean="0"/>
              <a:t> and Pyle  at a chronological age of </a:t>
            </a:r>
            <a:r>
              <a:rPr lang="en-US" sz="2000" dirty="0" smtClean="0">
                <a:solidFill>
                  <a:srgbClr val="FF0000"/>
                </a:solidFill>
              </a:rPr>
              <a:t>9 years 0 months </a:t>
            </a:r>
            <a:r>
              <a:rPr lang="en-US" sz="2000" dirty="0" smtClean="0"/>
              <a:t>and height of </a:t>
            </a:r>
            <a:r>
              <a:rPr lang="en-US" sz="2000" dirty="0" smtClean="0">
                <a:solidFill>
                  <a:srgbClr val="FF0000"/>
                </a:solidFill>
              </a:rPr>
              <a:t>112.7 cm</a:t>
            </a:r>
            <a:r>
              <a:rPr lang="en-US" sz="2000" dirty="0" smtClean="0"/>
              <a:t>, predicting an adult height of about </a:t>
            </a:r>
            <a:r>
              <a:rPr lang="en-US" sz="2000" dirty="0" smtClean="0">
                <a:solidFill>
                  <a:srgbClr val="FF0000"/>
                </a:solidFill>
              </a:rPr>
              <a:t>147 cm(4 </a:t>
            </a:r>
            <a:r>
              <a:rPr lang="en-US" sz="2000" dirty="0" smtClean="0"/>
              <a:t>ft 10in),below her mid-parental height of </a:t>
            </a:r>
            <a:r>
              <a:rPr lang="en-US" sz="2000" dirty="0" smtClean="0">
                <a:solidFill>
                  <a:srgbClr val="FF0000"/>
                </a:solidFill>
              </a:rPr>
              <a:t>156cm</a:t>
            </a:r>
            <a:r>
              <a:rPr lang="en-US" sz="2000" dirty="0" smtClean="0"/>
              <a:t>(5 ft 1 in).</a:t>
            </a:r>
          </a:p>
          <a:p>
            <a:pPr algn="l" rtl="0">
              <a:buFont typeface="Wingdings" pitchFamily="2" charset="2"/>
              <a:buChar char="Ø"/>
            </a:pPr>
            <a:r>
              <a:rPr lang="en-US" sz="2000" dirty="0" smtClean="0"/>
              <a:t> Other evaluations have included normal results of endoscopy and </a:t>
            </a:r>
            <a:r>
              <a:rPr lang="en-US" sz="2000" dirty="0" err="1" smtClean="0"/>
              <a:t>ileoscopy</a:t>
            </a:r>
            <a:r>
              <a:rPr lang="en-US" sz="2000" dirty="0" smtClean="0"/>
              <a:t> with biopsy for abdominal pain.</a:t>
            </a:r>
            <a:endParaRPr lang="fa-IR"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0" name="Picture 2"/>
          <p:cNvPicPr>
            <a:picLocks noGrp="1" noChangeAspect="1" noChangeArrowheads="1"/>
          </p:cNvPicPr>
          <p:nvPr>
            <p:ph idx="1"/>
          </p:nvPr>
        </p:nvPicPr>
        <p:blipFill>
          <a:blip r:embed="rId2"/>
          <a:srcRect/>
          <a:stretch>
            <a:fillRect/>
          </a:stretch>
        </p:blipFill>
        <p:spPr bwMode="auto">
          <a:xfrm>
            <a:off x="0" y="58066"/>
            <a:ext cx="9144000" cy="67778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algn="l" rtl="0">
              <a:buFont typeface="Wingdings" pitchFamily="2" charset="2"/>
              <a:buChar char="Ø"/>
            </a:pPr>
            <a:r>
              <a:rPr lang="en-US" dirty="0" smtClean="0"/>
              <a:t>Children with ISS may have undiagnosed disorders outside the GH-IGF1 axis (e.g., an uncharacterized </a:t>
            </a:r>
            <a:r>
              <a:rPr lang="en-US" dirty="0" err="1" smtClean="0"/>
              <a:t>chondrodystrophy</a:t>
            </a:r>
            <a:r>
              <a:rPr lang="en-US" dirty="0" smtClean="0"/>
              <a:t>), or they may have more subtle disorders of the hypothalamic-pituitary-IGF axis than those that are identified by the currently available diagnostics tests.</a:t>
            </a:r>
          </a:p>
          <a:p>
            <a:pPr algn="l" rtl="0">
              <a:buFont typeface="Wingdings" pitchFamily="2" charset="2"/>
              <a:buChar char="Ø"/>
            </a:pPr>
            <a:endParaRPr lang="en-US" dirty="0" smtClean="0"/>
          </a:p>
          <a:p>
            <a:pPr algn="l" rtl="0">
              <a:buFont typeface="Wingdings" pitchFamily="2" charset="2"/>
              <a:buChar char="Ø"/>
            </a:pPr>
            <a:endParaRPr lang="en-US" dirty="0" smtClean="0"/>
          </a:p>
          <a:p>
            <a:pPr algn="l" rtl="0">
              <a:buFont typeface="Wingdings" pitchFamily="2" charset="2"/>
              <a:buChar char="Ø"/>
            </a:pPr>
            <a:r>
              <a:rPr lang="en-US" dirty="0" smtClean="0"/>
              <a:t>Because of the lack of a gold standard for the diagnosis of GHD, the distinction between isolated partial GHD and ISS is somewhat arbitrary, relying heavily on the results of the </a:t>
            </a:r>
            <a:r>
              <a:rPr lang="en-US" dirty="0" err="1" smtClean="0"/>
              <a:t>nonphysiologic</a:t>
            </a:r>
            <a:r>
              <a:rPr lang="en-US" dirty="0" smtClean="0"/>
              <a:t> provocative stimulation tests.</a:t>
            </a:r>
          </a:p>
          <a:p>
            <a:pPr algn="l" rtl="0">
              <a:buFont typeface="Wingdings" pitchFamily="2" charset="2"/>
              <a:buChar char="Ø"/>
            </a:pPr>
            <a:endParaRPr lang="en-US" dirty="0" smtClean="0"/>
          </a:p>
          <a:p>
            <a:pPr algn="l" rtl="0">
              <a:buFont typeface="Wingdings" pitchFamily="2" charset="2"/>
              <a:buChar char="Ø"/>
            </a:pPr>
            <a:endParaRPr lang="en-US" dirty="0" smtClean="0"/>
          </a:p>
          <a:p>
            <a:pPr algn="l" rtl="0">
              <a:buFont typeface="Wingdings" pitchFamily="2" charset="2"/>
              <a:buChar char="Ø"/>
            </a:pPr>
            <a:r>
              <a:rPr lang="en-US" dirty="0" smtClean="0"/>
              <a:t>  Some children with ISS may have GH </a:t>
            </a:r>
            <a:r>
              <a:rPr lang="en-US" dirty="0" err="1" smtClean="0"/>
              <a:t>neurosecretory</a:t>
            </a:r>
            <a:r>
              <a:rPr lang="en-US" dirty="0" smtClean="0"/>
              <a:t> dysfunction that cannot be detected with current diagnostic tests. </a:t>
            </a:r>
          </a:p>
          <a:p>
            <a:pPr algn="l" rtl="0">
              <a:buFont typeface="Wingdings" pitchFamily="2" charset="2"/>
              <a:buChar char="Ø"/>
            </a:pPr>
            <a:endParaRPr lang="en-US" dirty="0" smtClean="0"/>
          </a:p>
          <a:p>
            <a:pPr algn="l" rtl="0">
              <a:buFont typeface="Wingdings" pitchFamily="2" charset="2"/>
              <a:buChar char="Ø"/>
            </a:pPr>
            <a:r>
              <a:rPr lang="en-US" dirty="0" smtClean="0"/>
              <a:t>Similarly, although the severe GH insensitivity of </a:t>
            </a:r>
            <a:r>
              <a:rPr lang="en-US" dirty="0" err="1" smtClean="0"/>
              <a:t>Laron</a:t>
            </a:r>
            <a:r>
              <a:rPr lang="en-US" dirty="0" smtClean="0"/>
              <a:t> syndrome can be identified by laboratory testing, partial GH insensitivity may be an unrecognized cause of ISS.</a:t>
            </a:r>
          </a:p>
          <a:p>
            <a:pPr algn="l" rtl="0">
              <a:buFont typeface="Wingdings" pitchFamily="2" charset="2"/>
              <a:buChar char="Ø"/>
            </a:pPr>
            <a:endParaRPr lang="en-US" dirty="0" smtClean="0"/>
          </a:p>
          <a:p>
            <a:pPr algn="l" rtl="0">
              <a:buFont typeface="Wingdings" pitchFamily="2" charset="2"/>
              <a:buChar char="Ø"/>
            </a:pPr>
            <a:r>
              <a:rPr lang="en-US" dirty="0" smtClean="0"/>
              <a:t>Heterozygous mutations in the GHR have been found in significant numbers of children with ISS</a:t>
            </a:r>
            <a:r>
              <a:rPr lang="en-US" smtClean="0"/>
              <a:t>. </a:t>
            </a:r>
            <a:endParaRPr lang="fa-I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b="1" dirty="0" smtClean="0">
                <a:solidFill>
                  <a:srgbClr val="FF0000"/>
                </a:solidFill>
              </a:rPr>
              <a:t>Definitions and Causes of Short Stature</a:t>
            </a:r>
            <a:endParaRPr lang="fa-IR" b="1" dirty="0">
              <a:solidFill>
                <a:srgbClr val="FF0000"/>
              </a:solidFill>
            </a:endParaRPr>
          </a:p>
        </p:txBody>
      </p:sp>
      <p:sp>
        <p:nvSpPr>
          <p:cNvPr id="6" name="Content Placeholder 5"/>
          <p:cNvSpPr>
            <a:spLocks noGrp="1"/>
          </p:cNvSpPr>
          <p:nvPr>
            <p:ph idx="1"/>
          </p:nvPr>
        </p:nvSpPr>
        <p:spPr>
          <a:xfrm>
            <a:off x="0" y="1600200"/>
            <a:ext cx="9144000" cy="5257800"/>
          </a:xfrm>
        </p:spPr>
        <p:txBody>
          <a:bodyPr>
            <a:noAutofit/>
          </a:bodyPr>
          <a:lstStyle/>
          <a:p>
            <a:pPr algn="l" rtl="0">
              <a:buFont typeface="Wingdings" pitchFamily="2" charset="2"/>
              <a:buChar char="Ø"/>
            </a:pPr>
            <a:r>
              <a:rPr lang="en-US" sz="2000" dirty="0" smtClean="0">
                <a:solidFill>
                  <a:srgbClr val="FF0000"/>
                </a:solidFill>
              </a:rPr>
              <a:t>In an initial evaluation </a:t>
            </a:r>
            <a:r>
              <a:rPr lang="en-US" sz="2000" dirty="0" smtClean="0"/>
              <a:t>of a child for short stature, determination if the child is truly short is the first step. Short stature is defined as a height that is more than </a:t>
            </a:r>
            <a:r>
              <a:rPr lang="en-US" sz="2000" dirty="0" smtClean="0">
                <a:solidFill>
                  <a:srgbClr val="FF0000"/>
                </a:solidFill>
              </a:rPr>
              <a:t>2 SDs below</a:t>
            </a:r>
            <a:r>
              <a:rPr lang="en-US" sz="2000" dirty="0" smtClean="0"/>
              <a:t> the mean for age, sex, and population, so 23 per 1000 individuals have this diagnosis. </a:t>
            </a:r>
            <a:r>
              <a:rPr lang="en-US" sz="2000" dirty="0" err="1" smtClean="0"/>
              <a:t>MissW</a:t>
            </a:r>
            <a:r>
              <a:rPr lang="en-US" sz="2000" dirty="0" smtClean="0"/>
              <a:t> meets this definition, as her height SD is </a:t>
            </a:r>
            <a:r>
              <a:rPr lang="en-US" sz="2000" dirty="0" smtClean="0">
                <a:solidFill>
                  <a:srgbClr val="FF0000"/>
                </a:solidFill>
              </a:rPr>
              <a:t>−3.3.</a:t>
            </a:r>
          </a:p>
          <a:p>
            <a:pPr algn="l" rtl="0">
              <a:buFont typeface="Wingdings" pitchFamily="2" charset="2"/>
              <a:buChar char="Ø"/>
            </a:pPr>
            <a:endParaRPr lang="en-US" sz="2000" dirty="0" smtClean="0"/>
          </a:p>
          <a:p>
            <a:pPr algn="l" rtl="0">
              <a:buFont typeface="Wingdings" pitchFamily="2" charset="2"/>
              <a:buChar char="Ø"/>
            </a:pPr>
            <a:r>
              <a:rPr lang="en-US" sz="2000" dirty="0" smtClean="0">
                <a:solidFill>
                  <a:srgbClr val="FF0000"/>
                </a:solidFill>
              </a:rPr>
              <a:t>The second question</a:t>
            </a:r>
            <a:r>
              <a:rPr lang="en-US" sz="2000" dirty="0" smtClean="0"/>
              <a:t> is whether the child’s height is appropriate for the family. To determine whether a child’s height is consistent with his or her genetic potential, a target height can be calculated using the formulas in Box 1.</a:t>
            </a:r>
          </a:p>
          <a:p>
            <a:pPr algn="l" rtl="0">
              <a:buFont typeface="Wingdings" pitchFamily="2" charset="2"/>
              <a:buChar char="Ø"/>
            </a:pPr>
            <a:endParaRPr lang="en-US" sz="2000" dirty="0" smtClean="0"/>
          </a:p>
          <a:p>
            <a:pPr algn="l" rtl="0">
              <a:buFont typeface="Wingdings" pitchFamily="2" charset="2"/>
              <a:buChar char="Ø"/>
            </a:pPr>
            <a:r>
              <a:rPr lang="en-US" sz="2000" dirty="0" smtClean="0">
                <a:solidFill>
                  <a:srgbClr val="FF0000"/>
                </a:solidFill>
              </a:rPr>
              <a:t>The third question </a:t>
            </a:r>
            <a:r>
              <a:rPr lang="en-US" sz="2000" dirty="0" smtClean="0"/>
              <a:t>is what is the child’s growth rate? Children who grow at a normal rate are more likely to represent normal variations of growth, while a poor growth rate may indicate an organic problem. </a:t>
            </a:r>
          </a:p>
          <a:p>
            <a:pPr algn="l" rtl="0">
              <a:buFont typeface="Wingdings" pitchFamily="2" charset="2"/>
              <a:buChar char="Ø"/>
            </a:pPr>
            <a:endParaRPr lang="en-US" sz="2000" dirty="0" smtClean="0"/>
          </a:p>
          <a:p>
            <a:pPr algn="l" rtl="0">
              <a:buFont typeface="Wingdings" pitchFamily="2" charset="2"/>
              <a:buChar char="Ø"/>
            </a:pPr>
            <a:r>
              <a:rPr lang="en-US" sz="2000" dirty="0" smtClean="0"/>
              <a:t>Miss W’s annualized growth velocity has ranged from low to low-normal over the past few years.</a:t>
            </a:r>
            <a:endParaRPr lang="fa-IR"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074" name="Picture 2"/>
          <p:cNvPicPr>
            <a:picLocks noGrp="1" noChangeAspect="1" noChangeArrowheads="1"/>
          </p:cNvPicPr>
          <p:nvPr>
            <p:ph idx="1"/>
          </p:nvPr>
        </p:nvPicPr>
        <p:blipFill>
          <a:blip r:embed="rId2"/>
          <a:srcRect/>
          <a:stretch>
            <a:fillRect/>
          </a:stretch>
        </p:blipFill>
        <p:spPr bwMode="auto">
          <a:xfrm>
            <a:off x="-1" y="1214423"/>
            <a:ext cx="9144001"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098" name="Picture 2"/>
          <p:cNvPicPr>
            <a:picLocks noGrp="1" noChangeAspect="1" noChangeArrowheads="1"/>
          </p:cNvPicPr>
          <p:nvPr>
            <p:ph idx="1"/>
          </p:nvPr>
        </p:nvPicPr>
        <p:blipFill>
          <a:blip r:embed="rId2"/>
          <a:srcRect/>
          <a:stretch>
            <a:fillRect/>
          </a:stretch>
        </p:blipFill>
        <p:spPr bwMode="auto">
          <a:xfrm>
            <a:off x="2214547" y="-8062"/>
            <a:ext cx="5429288" cy="68660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Evaluation of Short Stature</a:t>
            </a:r>
            <a:endParaRPr lang="fa-IR" b="1" dirty="0">
              <a:solidFill>
                <a:srgbClr val="FF0000"/>
              </a:solidFill>
            </a:endParaRPr>
          </a:p>
        </p:txBody>
      </p:sp>
      <p:sp>
        <p:nvSpPr>
          <p:cNvPr id="3" name="Content Placeholder 2"/>
          <p:cNvSpPr>
            <a:spLocks noGrp="1"/>
          </p:cNvSpPr>
          <p:nvPr>
            <p:ph idx="1"/>
          </p:nvPr>
        </p:nvSpPr>
        <p:spPr>
          <a:xfrm>
            <a:off x="0" y="1214422"/>
            <a:ext cx="9144000" cy="5643578"/>
          </a:xfrm>
        </p:spPr>
        <p:txBody>
          <a:bodyPr>
            <a:normAutofit fontScale="85000" lnSpcReduction="10000"/>
          </a:bodyPr>
          <a:lstStyle/>
          <a:p>
            <a:pPr algn="l" rtl="0">
              <a:buFont typeface="Wingdings" pitchFamily="2" charset="2"/>
              <a:buChar char="Ø"/>
            </a:pPr>
            <a:r>
              <a:rPr lang="en-US" sz="2400" dirty="0" smtClean="0"/>
              <a:t>Evaluation of a short child with a concerning growth pattern starts with a detailed medical history.</a:t>
            </a:r>
          </a:p>
          <a:p>
            <a:pPr algn="l" rtl="0">
              <a:buFont typeface="Wingdings" pitchFamily="2" charset="2"/>
              <a:buChar char="Ø"/>
            </a:pPr>
            <a:r>
              <a:rPr lang="en-US" sz="2400" dirty="0" smtClean="0"/>
              <a:t> Birth history should include</a:t>
            </a:r>
          </a:p>
          <a:p>
            <a:pPr algn="l" rtl="0">
              <a:buFont typeface="Wingdings" pitchFamily="2" charset="2"/>
              <a:buChar char="Ø"/>
            </a:pPr>
            <a:r>
              <a:rPr lang="en-US" sz="2400" dirty="0" smtClean="0"/>
              <a:t> gestational age</a:t>
            </a:r>
          </a:p>
          <a:p>
            <a:pPr algn="l" rtl="0">
              <a:buFont typeface="Wingdings" pitchFamily="2" charset="2"/>
              <a:buChar char="Ø"/>
            </a:pPr>
            <a:r>
              <a:rPr lang="en-US" sz="2400" dirty="0" smtClean="0"/>
              <a:t> birth weight and length</a:t>
            </a:r>
          </a:p>
          <a:p>
            <a:pPr algn="l" rtl="0">
              <a:buFont typeface="Wingdings" pitchFamily="2" charset="2"/>
              <a:buChar char="Ø"/>
            </a:pPr>
            <a:r>
              <a:rPr lang="en-US" sz="2400" dirty="0" smtClean="0"/>
              <a:t> prenatal and </a:t>
            </a:r>
            <a:r>
              <a:rPr lang="en-US" sz="2400" dirty="0" err="1" smtClean="0"/>
              <a:t>perinatal</a:t>
            </a:r>
            <a:r>
              <a:rPr lang="en-US" sz="2400" dirty="0" smtClean="0"/>
              <a:t> complications</a:t>
            </a:r>
          </a:p>
          <a:p>
            <a:pPr algn="l" rtl="0">
              <a:buFont typeface="Wingdings" pitchFamily="2" charset="2"/>
              <a:buChar char="Ø"/>
            </a:pPr>
            <a:r>
              <a:rPr lang="en-US" sz="2400" dirty="0" smtClean="0"/>
              <a:t> A delay in developmental milestones or poor school performance</a:t>
            </a:r>
          </a:p>
          <a:p>
            <a:pPr algn="l" rtl="0">
              <a:buFont typeface="Wingdings" pitchFamily="2" charset="2"/>
              <a:buChar char="Ø"/>
            </a:pPr>
            <a:r>
              <a:rPr lang="en-US" sz="2400" dirty="0" smtClean="0"/>
              <a:t>past medical problems </a:t>
            </a:r>
          </a:p>
          <a:p>
            <a:pPr algn="l" rtl="0">
              <a:buFont typeface="Wingdings" pitchFamily="2" charset="2"/>
              <a:buChar char="Ø"/>
            </a:pPr>
            <a:r>
              <a:rPr lang="en-US" sz="2400" dirty="0" smtClean="0"/>
              <a:t> positive findings on a review of systems may suggest a specific pathology Dietary recall is important for assessment of nutritional intake</a:t>
            </a:r>
          </a:p>
          <a:p>
            <a:pPr algn="l" rtl="0">
              <a:buFont typeface="Wingdings" pitchFamily="2" charset="2"/>
              <a:buChar char="Ø"/>
            </a:pPr>
            <a:r>
              <a:rPr lang="en-US" sz="2400" dirty="0" smtClean="0"/>
              <a:t> Certain medications, such as stimulants used for attention deficit/hyperactivity disorder, anticonvulsants, and antidepressants may affect growth.</a:t>
            </a:r>
          </a:p>
          <a:p>
            <a:pPr algn="l" rtl="0">
              <a:buFont typeface="Wingdings" pitchFamily="2" charset="2"/>
              <a:buChar char="Ø"/>
            </a:pPr>
            <a:r>
              <a:rPr lang="en-US" sz="2400" dirty="0" smtClean="0"/>
              <a:t> A complete physical examination should be performed looking for signs of </a:t>
            </a:r>
          </a:p>
          <a:p>
            <a:pPr algn="l" rtl="0">
              <a:buFont typeface="Wingdings" pitchFamily="2" charset="2"/>
              <a:buChar char="Ø"/>
            </a:pPr>
            <a:r>
              <a:rPr lang="en-US" sz="2400" dirty="0" smtClean="0"/>
              <a:t>systemic illnesses and </a:t>
            </a:r>
            <a:r>
              <a:rPr lang="en-US" sz="2400" dirty="0" err="1" smtClean="0"/>
              <a:t>endocrinopathies</a:t>
            </a:r>
            <a:endParaRPr lang="en-US" sz="2400" dirty="0" smtClean="0"/>
          </a:p>
          <a:p>
            <a:pPr algn="l" rtl="0">
              <a:buFont typeface="Wingdings" pitchFamily="2" charset="2"/>
              <a:buChar char="Ø"/>
            </a:pPr>
            <a:r>
              <a:rPr lang="en-US" sz="2400" dirty="0" smtClean="0"/>
              <a:t> with special attention to </a:t>
            </a:r>
            <a:r>
              <a:rPr lang="en-US" sz="2400" dirty="0" err="1" smtClean="0"/>
              <a:t>dysmorphic</a:t>
            </a:r>
            <a:r>
              <a:rPr lang="en-US" sz="2400" dirty="0" smtClean="0"/>
              <a:t> features</a:t>
            </a:r>
          </a:p>
          <a:p>
            <a:pPr algn="l" rtl="0">
              <a:buFont typeface="Wingdings" pitchFamily="2" charset="2"/>
              <a:buChar char="Ø"/>
            </a:pPr>
            <a:r>
              <a:rPr lang="en-US" sz="2400" dirty="0" smtClean="0"/>
              <a:t>metacarpal length, body proportions</a:t>
            </a:r>
          </a:p>
          <a:p>
            <a:pPr algn="l" rtl="0">
              <a:buFont typeface="Wingdings" pitchFamily="2" charset="2"/>
              <a:buChar char="Ø"/>
            </a:pPr>
            <a:r>
              <a:rPr lang="en-US" sz="2400" dirty="0" smtClean="0"/>
              <a:t>pubertal staging.</a:t>
            </a:r>
            <a:endParaRPr lang="fa-IR"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00174"/>
            <a:ext cx="9144000" cy="5357826"/>
          </a:xfrm>
        </p:spPr>
        <p:txBody>
          <a:bodyPr>
            <a:normAutofit/>
          </a:bodyPr>
          <a:lstStyle/>
          <a:p>
            <a:pPr algn="l" rtl="0">
              <a:buFont typeface="Wingdings" pitchFamily="2" charset="2"/>
              <a:buChar char="Ø"/>
            </a:pPr>
            <a:r>
              <a:rPr lang="en-US" sz="2400" dirty="0" smtClean="0"/>
              <a:t>Skeletal maturity is determined from a radiograph of the left hand and wrist (bone age) and is delayed in CDGP,</a:t>
            </a:r>
          </a:p>
          <a:p>
            <a:pPr algn="l" rtl="0">
              <a:buFont typeface="Wingdings" pitchFamily="2" charset="2"/>
              <a:buChar char="Ø"/>
            </a:pPr>
            <a:r>
              <a:rPr lang="en-US" sz="2400" dirty="0" smtClean="0"/>
              <a:t> </a:t>
            </a:r>
            <a:r>
              <a:rPr lang="en-US" sz="2400" dirty="0" err="1" smtClean="0"/>
              <a:t>endocrinopathies</a:t>
            </a:r>
            <a:r>
              <a:rPr lang="en-US" sz="2400" dirty="0" smtClean="0"/>
              <a:t>,</a:t>
            </a:r>
          </a:p>
          <a:p>
            <a:pPr algn="l" rtl="0">
              <a:buFont typeface="Wingdings" pitchFamily="2" charset="2"/>
              <a:buChar char="Ø"/>
            </a:pPr>
            <a:r>
              <a:rPr lang="en-US" sz="2400" dirty="0" smtClean="0"/>
              <a:t>nutritional deficiency</a:t>
            </a:r>
          </a:p>
          <a:p>
            <a:pPr algn="l" rtl="0">
              <a:buFont typeface="Wingdings" pitchFamily="2" charset="2"/>
              <a:buChar char="Ø"/>
            </a:pPr>
            <a:r>
              <a:rPr lang="en-US" sz="2400" dirty="0" smtClean="0"/>
              <a:t> chronic illness</a:t>
            </a:r>
          </a:p>
          <a:p>
            <a:pPr algn="l" rtl="0">
              <a:buFont typeface="Wingdings" pitchFamily="2" charset="2"/>
              <a:buChar char="Ø"/>
            </a:pPr>
            <a:r>
              <a:rPr lang="en-US" sz="2400" dirty="0" smtClean="0"/>
              <a:t> Laboratory screening should be tailored to the growth pattern </a:t>
            </a:r>
            <a:endParaRPr lang="fa-IR"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122"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Growth Hormone Evaluation</a:t>
            </a:r>
            <a:endParaRPr lang="fa-IR" b="1" dirty="0">
              <a:solidFill>
                <a:srgbClr val="FF0000"/>
              </a:solidFill>
            </a:endParaRPr>
          </a:p>
        </p:txBody>
      </p:sp>
      <p:sp>
        <p:nvSpPr>
          <p:cNvPr id="3" name="Content Placeholder 2"/>
          <p:cNvSpPr>
            <a:spLocks noGrp="1"/>
          </p:cNvSpPr>
          <p:nvPr>
            <p:ph idx="1"/>
          </p:nvPr>
        </p:nvSpPr>
        <p:spPr>
          <a:xfrm>
            <a:off x="0" y="1214422"/>
            <a:ext cx="9144000" cy="5643578"/>
          </a:xfrm>
        </p:spPr>
        <p:txBody>
          <a:bodyPr>
            <a:noAutofit/>
          </a:bodyPr>
          <a:lstStyle/>
          <a:p>
            <a:pPr algn="l" rtl="0">
              <a:buFont typeface="Wingdings" pitchFamily="2" charset="2"/>
              <a:buChar char="Ø"/>
            </a:pPr>
            <a:r>
              <a:rPr lang="en-US" sz="2000" dirty="0" smtClean="0"/>
              <a:t>A typical child with classic growth hormone deficiency (GHD) has increased subcutaneous </a:t>
            </a:r>
            <a:r>
              <a:rPr lang="en-US" sz="2000" dirty="0" err="1" smtClean="0"/>
              <a:t>truncal</a:t>
            </a:r>
            <a:r>
              <a:rPr lang="en-US" sz="2000" dirty="0" smtClean="0"/>
              <a:t> fat</a:t>
            </a:r>
          </a:p>
          <a:p>
            <a:pPr algn="l" rtl="0">
              <a:buFont typeface="Wingdings" pitchFamily="2" charset="2"/>
              <a:buChar char="Ø"/>
            </a:pPr>
            <a:endParaRPr lang="en-US" sz="2000" dirty="0" smtClean="0"/>
          </a:p>
          <a:p>
            <a:pPr algn="l" rtl="0">
              <a:buFont typeface="Wingdings" pitchFamily="2" charset="2"/>
              <a:buChar char="Ø"/>
            </a:pPr>
            <a:r>
              <a:rPr lang="en-US" sz="2000" dirty="0" smtClean="0"/>
              <a:t> an immature face with a large </a:t>
            </a:r>
            <a:r>
              <a:rPr lang="en-US" sz="2000" dirty="0" err="1" smtClean="0"/>
              <a:t>calvarium</a:t>
            </a:r>
            <a:r>
              <a:rPr lang="en-US" sz="2000" dirty="0" smtClean="0"/>
              <a:t> (frontal bossing)</a:t>
            </a:r>
          </a:p>
          <a:p>
            <a:pPr algn="l" rtl="0">
              <a:buFont typeface="Wingdings" pitchFamily="2" charset="2"/>
              <a:buChar char="Ø"/>
            </a:pPr>
            <a:endParaRPr lang="en-US" sz="2000" dirty="0" smtClean="0"/>
          </a:p>
          <a:p>
            <a:pPr algn="l" rtl="0">
              <a:buFont typeface="Wingdings" pitchFamily="2" charset="2"/>
              <a:buChar char="Ø"/>
            </a:pPr>
            <a:r>
              <a:rPr lang="en-US" sz="2000" dirty="0" smtClean="0"/>
              <a:t> </a:t>
            </a:r>
            <a:r>
              <a:rPr lang="en-US" sz="2000" dirty="0" err="1" smtClean="0"/>
              <a:t>anunder</a:t>
            </a:r>
            <a:r>
              <a:rPr lang="en-US" sz="2000" dirty="0" smtClean="0"/>
              <a:t> developed nasal bridge</a:t>
            </a:r>
          </a:p>
          <a:p>
            <a:pPr algn="l" rtl="0">
              <a:buFont typeface="Wingdings" pitchFamily="2" charset="2"/>
              <a:buChar char="Ø"/>
            </a:pPr>
            <a:endParaRPr lang="en-US" sz="2000" dirty="0" smtClean="0"/>
          </a:p>
          <a:p>
            <a:pPr algn="l" rtl="0">
              <a:buFont typeface="Wingdings" pitchFamily="2" charset="2"/>
              <a:buChar char="Ø"/>
            </a:pPr>
            <a:r>
              <a:rPr lang="en-US" sz="2000" dirty="0" smtClean="0"/>
              <a:t> delayed dentition. </a:t>
            </a:r>
          </a:p>
          <a:p>
            <a:pPr algn="l" rtl="0">
              <a:buFont typeface="Wingdings" pitchFamily="2" charset="2"/>
              <a:buChar char="Ø"/>
            </a:pPr>
            <a:endParaRPr lang="en-US" sz="2000" dirty="0" smtClean="0"/>
          </a:p>
          <a:p>
            <a:pPr algn="l" rtl="0">
              <a:buFont typeface="Wingdings" pitchFamily="2" charset="2"/>
              <a:buChar char="Ø"/>
            </a:pPr>
            <a:r>
              <a:rPr lang="en-US" sz="2000" dirty="0" smtClean="0"/>
              <a:t>There is a positive correlation between the impairment in growth velocity and the severity of GHD.</a:t>
            </a:r>
          </a:p>
          <a:p>
            <a:pPr algn="l" rtl="0">
              <a:buFont typeface="Wingdings" pitchFamily="2" charset="2"/>
              <a:buChar char="Ø"/>
            </a:pPr>
            <a:endParaRPr lang="en-US" sz="2000" dirty="0" smtClean="0"/>
          </a:p>
          <a:p>
            <a:pPr algn="l" rtl="0">
              <a:buFont typeface="Wingdings" pitchFamily="2" charset="2"/>
              <a:buChar char="Ø"/>
            </a:pPr>
            <a:r>
              <a:rPr lang="en-US" sz="2000" dirty="0" smtClean="0"/>
              <a:t> Distinguishing between mild growth hormone insufficiency and ISS is more difficult.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l" rtl="0">
              <a:buFont typeface="Wingdings" pitchFamily="2" charset="2"/>
              <a:buChar char="Ø"/>
            </a:pPr>
            <a:r>
              <a:rPr lang="en-US" sz="2800" dirty="0" smtClean="0"/>
              <a:t> Because growth hormone secretion is </a:t>
            </a:r>
            <a:r>
              <a:rPr lang="en-US" sz="2800" dirty="0" err="1" smtClean="0"/>
              <a:t>pulsatile</a:t>
            </a:r>
            <a:r>
              <a:rPr lang="en-US" sz="2800" dirty="0" smtClean="0"/>
              <a:t>, a single growth hormone sample will often be low and not useful for diagnosis. </a:t>
            </a:r>
          </a:p>
          <a:p>
            <a:pPr algn="l" rtl="0">
              <a:buFont typeface="Wingdings" pitchFamily="2" charset="2"/>
              <a:buChar char="Ø"/>
            </a:pPr>
            <a:endParaRPr lang="en-US" sz="2800" dirty="0" smtClean="0"/>
          </a:p>
          <a:p>
            <a:pPr algn="l" rtl="0">
              <a:buFont typeface="Wingdings" pitchFamily="2" charset="2"/>
              <a:buChar char="Ø"/>
            </a:pPr>
            <a:r>
              <a:rPr lang="en-US" sz="2800" dirty="0" smtClean="0"/>
              <a:t>Screening for GHD may be performed by measuring IGF-1, the major growth hormone–dependent peptide, as its serum level is relatively stable throughout </a:t>
            </a:r>
            <a:r>
              <a:rPr lang="en-US" sz="2800" dirty="0" err="1" smtClean="0"/>
              <a:t>theday</a:t>
            </a:r>
            <a:r>
              <a:rPr lang="en-US" sz="2800" dirty="0" smtClean="0"/>
              <a:t>.</a:t>
            </a:r>
          </a:p>
          <a:p>
            <a:pPr algn="l" rtl="0">
              <a:buFont typeface="Wingdings" pitchFamily="2" charset="2"/>
              <a:buChar char="Ø"/>
            </a:pPr>
            <a:endParaRPr lang="en-US" sz="2800" dirty="0" smtClean="0"/>
          </a:p>
          <a:p>
            <a:pPr algn="l" rtl="0">
              <a:buFont typeface="Wingdings" pitchFamily="2" charset="2"/>
              <a:buChar char="Ø"/>
            </a:pPr>
            <a:r>
              <a:rPr lang="en-US" sz="2800" dirty="0" smtClean="0"/>
              <a:t>However, there is considerable overlap in IGF-1 concentrations in healthy children younger than 6 years and in those with GHD.</a:t>
            </a:r>
          </a:p>
          <a:p>
            <a:pPr algn="l" rtl="0">
              <a:buFont typeface="Wingdings" pitchFamily="2" charset="2"/>
              <a:buChar char="Ø"/>
            </a:pPr>
            <a:endParaRPr lang="en-US" sz="2800" dirty="0" smtClean="0"/>
          </a:p>
          <a:p>
            <a:pPr algn="l" rtl="0">
              <a:buFont typeface="Wingdings" pitchFamily="2" charset="2"/>
              <a:buChar char="Ø"/>
            </a:pPr>
            <a:r>
              <a:rPr lang="en-US" sz="2800" dirty="0" smtClean="0"/>
              <a:t> Levels of IGF-1 vary with sex and ethnicity and may be reduced in malnutrition, hypothyroidism, hepatic </a:t>
            </a:r>
            <a:r>
              <a:rPr lang="en-US" sz="2800" dirty="0" err="1" smtClean="0"/>
              <a:t>disease,diabetes</a:t>
            </a:r>
            <a:r>
              <a:rPr lang="en-US" sz="2800" dirty="0" smtClean="0"/>
              <a:t> mellitus, and delayed puberty.</a:t>
            </a:r>
            <a:endParaRPr lang="fa-IR" sz="2800" dirty="0" smtClean="0"/>
          </a:p>
          <a:p>
            <a:endParaRPr lang="fa-I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Font typeface="Wingdings" pitchFamily="2" charset="2"/>
              <a:buChar char="Ø"/>
            </a:pPr>
            <a:r>
              <a:rPr lang="en-US" sz="2400" dirty="0" smtClean="0"/>
              <a:t>A literature review by Federico et al determined that IGF-1 had a specificity of 100% and a sensitivity of about 70% to 90% in diagnosing GHD. </a:t>
            </a:r>
          </a:p>
          <a:p>
            <a:pPr algn="l" rtl="0">
              <a:buFont typeface="Wingdings" pitchFamily="2" charset="2"/>
              <a:buChar char="Ø"/>
            </a:pPr>
            <a:endParaRPr lang="en-US" sz="2400" dirty="0" smtClean="0"/>
          </a:p>
          <a:p>
            <a:pPr algn="l" rtl="0">
              <a:buFont typeface="Wingdings" pitchFamily="2" charset="2"/>
              <a:buChar char="Ø"/>
            </a:pPr>
            <a:r>
              <a:rPr lang="en-US" sz="2400" dirty="0" smtClean="0"/>
              <a:t>The major serum carrier of IGF-1, IGFBP-3, is also growth hormone dependent but is less affected by nutrition.</a:t>
            </a:r>
          </a:p>
          <a:p>
            <a:pPr algn="l" rtl="0">
              <a:buFont typeface="Wingdings" pitchFamily="2" charset="2"/>
              <a:buChar char="Ø"/>
            </a:pPr>
            <a:endParaRPr lang="en-US" sz="2400" dirty="0" smtClean="0"/>
          </a:p>
          <a:p>
            <a:pPr algn="l" rtl="0">
              <a:buNone/>
            </a:pPr>
            <a:endParaRPr lang="en-US" sz="2400" dirty="0" smtClean="0"/>
          </a:p>
          <a:p>
            <a:pPr algn="l" rtl="0">
              <a:buFont typeface="Wingdings" pitchFamily="2" charset="2"/>
              <a:buChar char="Ø"/>
            </a:pPr>
            <a:r>
              <a:rPr lang="en-US" sz="2400" dirty="0" smtClean="0"/>
              <a:t>Because the normal ranges for IGF-1 are low in young children,IGFBP-3may be more informative for children younger than 3 years</a:t>
            </a:r>
            <a:r>
              <a:rPr lang="en-US" dirty="0" smtClean="0"/>
              <a:t>.</a:t>
            </a:r>
            <a:endParaRPr lang="fa-I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Font typeface="Wingdings" pitchFamily="2" charset="2"/>
              <a:buChar char="Ø"/>
            </a:pPr>
            <a:r>
              <a:rPr lang="en-US" sz="2400" dirty="0" smtClean="0"/>
              <a:t>Provocative tests for growth hormone release are available but</a:t>
            </a:r>
          </a:p>
          <a:p>
            <a:pPr algn="l" rtl="0">
              <a:buNone/>
            </a:pPr>
            <a:r>
              <a:rPr lang="en-US" sz="2400" dirty="0" smtClean="0"/>
              <a:t>     are challenging to interpret.</a:t>
            </a:r>
          </a:p>
          <a:p>
            <a:pPr algn="l" rtl="0">
              <a:buFont typeface="Wingdings" pitchFamily="2" charset="2"/>
              <a:buChar char="Ø"/>
            </a:pPr>
            <a:endParaRPr lang="en-US" sz="2400" dirty="0" smtClean="0"/>
          </a:p>
          <a:p>
            <a:pPr algn="l" rtl="0">
              <a:buFont typeface="Wingdings" pitchFamily="2" charset="2"/>
              <a:buChar char="Ø"/>
            </a:pPr>
            <a:endParaRPr lang="en-US" sz="2400" dirty="0" smtClean="0"/>
          </a:p>
          <a:p>
            <a:pPr algn="l" rtl="0">
              <a:buFont typeface="Wingdings" pitchFamily="2" charset="2"/>
              <a:buChar char="Ø"/>
            </a:pPr>
            <a:endParaRPr lang="en-US" sz="2400" dirty="0" smtClean="0"/>
          </a:p>
          <a:p>
            <a:pPr algn="l" rtl="0">
              <a:buFont typeface="Wingdings" pitchFamily="2" charset="2"/>
              <a:buChar char="Ø"/>
            </a:pPr>
            <a:r>
              <a:rPr lang="en-US" sz="2400" dirty="0" smtClean="0"/>
              <a:t> Following administration of substances such as insulin, </a:t>
            </a:r>
            <a:r>
              <a:rPr lang="en-US" sz="2400" dirty="0" err="1" smtClean="0"/>
              <a:t>levodopa</a:t>
            </a:r>
            <a:r>
              <a:rPr lang="en-US" sz="2400" dirty="0" smtClean="0"/>
              <a:t>, </a:t>
            </a:r>
            <a:r>
              <a:rPr lang="en-US" sz="2400" dirty="0" err="1" smtClean="0"/>
              <a:t>arginine</a:t>
            </a:r>
            <a:r>
              <a:rPr lang="en-US" sz="2400" dirty="0" smtClean="0"/>
              <a:t>, glucagon, </a:t>
            </a:r>
            <a:r>
              <a:rPr lang="en-US" sz="2400" dirty="0" err="1" smtClean="0"/>
              <a:t>propranolol</a:t>
            </a:r>
            <a:r>
              <a:rPr lang="en-US" sz="2400" dirty="0" smtClean="0"/>
              <a:t>,  or </a:t>
            </a:r>
            <a:r>
              <a:rPr lang="en-US" sz="2400" dirty="0" err="1" smtClean="0"/>
              <a:t>clonidine</a:t>
            </a:r>
            <a:r>
              <a:rPr lang="en-US" sz="2400" dirty="0" smtClean="0"/>
              <a:t> that provoke growth hormone release, growth hormone levels are measured over a period of time using antibody based testing.</a:t>
            </a:r>
          </a:p>
          <a:p>
            <a:pPr algn="l" rtl="0">
              <a:buNone/>
            </a:pPr>
            <a:r>
              <a:rPr lang="en-US" sz="2400" dirty="0" smtClean="0"/>
              <a:t> </a:t>
            </a:r>
          </a:p>
          <a:p>
            <a:pPr algn="l" rtl="0">
              <a:buFont typeface="Wingdings" pitchFamily="2" charset="2"/>
              <a:buChar char="Ø"/>
            </a:pPr>
            <a:endParaRPr lang="en-US" sz="2400" dirty="0" smtClean="0"/>
          </a:p>
          <a:p>
            <a:pPr algn="l" rtl="0">
              <a:buFont typeface="Wingdings" pitchFamily="2" charset="2"/>
              <a:buChar char="Ø"/>
            </a:pPr>
            <a:endParaRPr lang="en-US" sz="2400" dirty="0" smtClean="0"/>
          </a:p>
          <a:p>
            <a:pPr algn="l" rtl="0">
              <a:buFont typeface="Wingdings" pitchFamily="2" charset="2"/>
              <a:buChar char="Ø"/>
            </a:pPr>
            <a:r>
              <a:rPr lang="en-US" sz="2400" dirty="0" smtClean="0"/>
              <a:t>Thresholds to make the diagnosis of GHD have varied from 2.5ng/</a:t>
            </a:r>
            <a:r>
              <a:rPr lang="en-US" sz="2400" dirty="0" err="1" smtClean="0"/>
              <a:t>mL</a:t>
            </a:r>
            <a:r>
              <a:rPr lang="en-US" sz="2400" dirty="0" smtClean="0"/>
              <a:t> to 10 </a:t>
            </a:r>
            <a:r>
              <a:rPr lang="en-US" sz="2400" dirty="0" err="1" smtClean="0"/>
              <a:t>ng</a:t>
            </a:r>
            <a:r>
              <a:rPr lang="en-US" sz="2400" dirty="0" smtClean="0"/>
              <a:t>/</a:t>
            </a:r>
            <a:r>
              <a:rPr lang="en-US" sz="2400" dirty="0" err="1" smtClean="0"/>
              <a:t>mL</a:t>
            </a:r>
            <a:r>
              <a:rPr lang="en-US" sz="2400" dirty="0" smtClean="0"/>
              <a:t>, with specificity decreasing as the cutoff increases.</a:t>
            </a:r>
          </a:p>
          <a:p>
            <a:pPr algn="l" rtl="0">
              <a:buNone/>
            </a:pPr>
            <a:r>
              <a:rPr lang="en-US" sz="2400" dirty="0" smtClean="0"/>
              <a:t>     The current widely used cutoff is 10 </a:t>
            </a:r>
            <a:r>
              <a:rPr lang="en-US" sz="2400" dirty="0" err="1" smtClean="0"/>
              <a:t>ng</a:t>
            </a:r>
            <a:r>
              <a:rPr lang="en-US" sz="2400" dirty="0" smtClean="0"/>
              <a:t>/</a:t>
            </a:r>
            <a:r>
              <a:rPr lang="en-US" sz="2400" dirty="0" err="1" smtClean="0"/>
              <a:t>mL</a:t>
            </a:r>
            <a:r>
              <a:rPr lang="en-US" sz="2400" dirty="0" smtClean="0"/>
              <a:t> by </a:t>
            </a:r>
            <a:r>
              <a:rPr lang="en-US" sz="2400" dirty="0" err="1" smtClean="0"/>
              <a:t>immunoradiometric</a:t>
            </a:r>
            <a:r>
              <a:rPr lang="en-US" sz="2400" dirty="0" smtClean="0"/>
              <a:t> assay.</a:t>
            </a:r>
            <a:endParaRPr lang="fa-IR"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481"/>
            <a:ext cx="9144000" cy="1500197"/>
          </a:xfrm>
        </p:spPr>
        <p:txBody>
          <a:bodyPr>
            <a:normAutofit fontScale="90000"/>
          </a:bodyPr>
          <a:lstStyle/>
          <a:p>
            <a:r>
              <a:rPr lang="en-US" b="1" dirty="0" smtClean="0"/>
              <a:t>Short Stature in Childhood — Challenges</a:t>
            </a:r>
            <a:br>
              <a:rPr lang="en-US" b="1" dirty="0" smtClean="0"/>
            </a:br>
            <a:r>
              <a:rPr lang="en-US" b="1" dirty="0" smtClean="0"/>
              <a:t>and Choices</a:t>
            </a:r>
            <a:endParaRPr lang="fa-IR" b="1" dirty="0"/>
          </a:p>
        </p:txBody>
      </p:sp>
      <p:sp>
        <p:nvSpPr>
          <p:cNvPr id="4" name="Rectangle 3"/>
          <p:cNvSpPr/>
          <p:nvPr/>
        </p:nvSpPr>
        <p:spPr>
          <a:xfrm>
            <a:off x="1214414" y="2357430"/>
            <a:ext cx="5572164" cy="369332"/>
          </a:xfrm>
          <a:prstGeom prst="rect">
            <a:avLst/>
          </a:prstGeom>
        </p:spPr>
        <p:txBody>
          <a:bodyPr wrap="square">
            <a:spAutoFit/>
          </a:bodyPr>
          <a:lstStyle/>
          <a:p>
            <a:r>
              <a:rPr lang="en-US" dirty="0" smtClean="0"/>
              <a:t>David B. Allen, M.D., and Leona </a:t>
            </a:r>
            <a:r>
              <a:rPr lang="en-US" dirty="0" err="1" smtClean="0"/>
              <a:t>Cuttler</a:t>
            </a:r>
            <a:r>
              <a:rPr lang="en-US" dirty="0" smtClean="0"/>
              <a:t>, M.D.</a:t>
            </a:r>
            <a:endParaRPr lang="fa-IR" dirty="0"/>
          </a:p>
        </p:txBody>
      </p:sp>
      <p:sp>
        <p:nvSpPr>
          <p:cNvPr id="5" name="Rectangle 4"/>
          <p:cNvSpPr/>
          <p:nvPr/>
        </p:nvSpPr>
        <p:spPr>
          <a:xfrm>
            <a:off x="1785918" y="3982998"/>
            <a:ext cx="4286280" cy="369332"/>
          </a:xfrm>
          <a:prstGeom prst="rect">
            <a:avLst/>
          </a:prstGeom>
        </p:spPr>
        <p:txBody>
          <a:bodyPr wrap="square">
            <a:spAutoFit/>
          </a:bodyPr>
          <a:lstStyle/>
          <a:p>
            <a:r>
              <a:rPr lang="en-US" b="1" dirty="0" smtClean="0"/>
              <a:t>N </a:t>
            </a:r>
            <a:r>
              <a:rPr lang="en-US" b="1" dirty="0" err="1" smtClean="0"/>
              <a:t>Engl</a:t>
            </a:r>
            <a:r>
              <a:rPr lang="en-US" b="1" dirty="0" smtClean="0"/>
              <a:t> J Med 2013;368:1220-8.</a:t>
            </a:r>
            <a:endParaRPr lang="fa-I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71612"/>
          </a:xfrm>
        </p:spPr>
        <p:txBody>
          <a:bodyPr>
            <a:normAutofit/>
          </a:bodyPr>
          <a:lstStyle/>
          <a:p>
            <a:r>
              <a:rPr lang="en-US" sz="3200" b="1" dirty="0" smtClean="0">
                <a:solidFill>
                  <a:srgbClr val="FF0000"/>
                </a:solidFill>
              </a:rPr>
              <a:t>Expected Outcomes of Use of Growth Hormone</a:t>
            </a:r>
            <a:br>
              <a:rPr lang="en-US" sz="3200" b="1" dirty="0" smtClean="0">
                <a:solidFill>
                  <a:srgbClr val="FF0000"/>
                </a:solidFill>
              </a:rPr>
            </a:br>
            <a:r>
              <a:rPr lang="en-US" sz="3200" b="1" dirty="0" smtClean="0">
                <a:solidFill>
                  <a:srgbClr val="FF0000"/>
                </a:solidFill>
              </a:rPr>
              <a:t>Replacement in Children With ISS</a:t>
            </a:r>
            <a:endParaRPr lang="fa-IR" sz="3200" b="1" dirty="0">
              <a:solidFill>
                <a:srgbClr val="FF0000"/>
              </a:solidFill>
            </a:endParaRPr>
          </a:p>
        </p:txBody>
      </p:sp>
      <p:sp>
        <p:nvSpPr>
          <p:cNvPr id="3" name="Content Placeholder 2"/>
          <p:cNvSpPr>
            <a:spLocks noGrp="1"/>
          </p:cNvSpPr>
          <p:nvPr>
            <p:ph idx="1"/>
          </p:nvPr>
        </p:nvSpPr>
        <p:spPr>
          <a:xfrm>
            <a:off x="0" y="1600200"/>
            <a:ext cx="9144000" cy="5257800"/>
          </a:xfrm>
        </p:spPr>
        <p:txBody>
          <a:bodyPr>
            <a:normAutofit/>
          </a:bodyPr>
          <a:lstStyle/>
          <a:p>
            <a:pPr algn="l" rtl="0">
              <a:buFont typeface="Wingdings" pitchFamily="2" charset="2"/>
              <a:buChar char="Ø"/>
            </a:pPr>
            <a:r>
              <a:rPr lang="en-US" sz="2400" dirty="0" smtClean="0"/>
              <a:t>In 2003, the US Food and Drug Administration (FDA) approved the</a:t>
            </a:r>
          </a:p>
          <a:p>
            <a:pPr algn="l" rtl="0">
              <a:buNone/>
            </a:pPr>
            <a:r>
              <a:rPr lang="en-US" sz="2400" dirty="0" smtClean="0"/>
              <a:t>     use of growth hormone for treatment of ISS in children whose height</a:t>
            </a:r>
          </a:p>
          <a:p>
            <a:pPr algn="l" rtl="0">
              <a:buNone/>
            </a:pPr>
            <a:r>
              <a:rPr lang="en-US" sz="2400" dirty="0" smtClean="0"/>
              <a:t>     is more than 2.25SDs (1.2nd percentile) below the mean for age and</a:t>
            </a:r>
          </a:p>
          <a:p>
            <a:pPr algn="l" rtl="0">
              <a:buNone/>
            </a:pPr>
            <a:r>
              <a:rPr lang="en-US" sz="2400" dirty="0" smtClean="0"/>
              <a:t>     sex without evidence of underlying disease or GHD, such as </a:t>
            </a:r>
            <a:r>
              <a:rPr lang="en-US" sz="2400" dirty="0" err="1" smtClean="0"/>
              <a:t>MissW</a:t>
            </a:r>
            <a:r>
              <a:rPr lang="en-US" sz="2400" dirty="0" smtClean="0"/>
              <a:t>.</a:t>
            </a:r>
          </a:p>
          <a:p>
            <a:pPr algn="l" rtl="0">
              <a:buFont typeface="Wingdings" pitchFamily="2" charset="2"/>
              <a:buChar char="Ø"/>
            </a:pPr>
            <a:endParaRPr lang="en-US" sz="2400" dirty="0" smtClean="0"/>
          </a:p>
          <a:p>
            <a:pPr algn="l" rtl="0">
              <a:buFont typeface="Wingdings" pitchFamily="2" charset="2"/>
              <a:buChar char="Ø"/>
            </a:pPr>
            <a:endParaRPr lang="en-US" sz="2400" dirty="0" smtClean="0"/>
          </a:p>
          <a:p>
            <a:pPr algn="l" rtl="0">
              <a:buFont typeface="Wingdings" pitchFamily="2" charset="2"/>
              <a:buChar char="Ø"/>
            </a:pPr>
            <a:r>
              <a:rPr lang="en-US" sz="2400" dirty="0" smtClean="0"/>
              <a:t>Although it was not part of the FDA criteria, the FDA issued a statement that these children should have “a growth rate that is unlikely to attain an adult height within the normal range,” with a cutoff at the 1.2nd percentile, which is </a:t>
            </a:r>
            <a:r>
              <a:rPr lang="en-US" sz="2400" dirty="0" smtClean="0">
                <a:solidFill>
                  <a:srgbClr val="FF0000"/>
                </a:solidFill>
              </a:rPr>
              <a:t>160 cm(63 in) for men </a:t>
            </a:r>
            <a:r>
              <a:rPr lang="en-US" sz="2400" dirty="0" smtClean="0"/>
              <a:t>and </a:t>
            </a:r>
            <a:r>
              <a:rPr lang="en-US" sz="2400" dirty="0" smtClean="0">
                <a:solidFill>
                  <a:srgbClr val="FF0000"/>
                </a:solidFill>
              </a:rPr>
              <a:t>150cm(59 in) for women.</a:t>
            </a:r>
            <a:endParaRPr lang="fa-IR" sz="2400" dirty="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l" rtl="0">
              <a:buFont typeface="Wingdings" pitchFamily="2" charset="2"/>
              <a:buChar char="Ø"/>
            </a:pPr>
            <a:r>
              <a:rPr lang="en-US" sz="2400" dirty="0" smtClean="0"/>
              <a:t>The FDA approval of growth hormone for treatment of children</a:t>
            </a:r>
          </a:p>
          <a:p>
            <a:pPr algn="l" rtl="0">
              <a:buNone/>
            </a:pPr>
            <a:r>
              <a:rPr lang="en-US" sz="2400" dirty="0" smtClean="0"/>
              <a:t>     with ISS was based on 2 studies. </a:t>
            </a:r>
          </a:p>
          <a:p>
            <a:pPr algn="l" rtl="0">
              <a:buFont typeface="Wingdings" pitchFamily="2" charset="2"/>
              <a:buChar char="Ø"/>
            </a:pPr>
            <a:endParaRPr lang="en-US" sz="2400" dirty="0" smtClean="0"/>
          </a:p>
          <a:p>
            <a:pPr algn="l" rtl="0">
              <a:buFont typeface="Wingdings" pitchFamily="2" charset="2"/>
              <a:buChar char="Ø"/>
            </a:pPr>
            <a:endParaRPr lang="en-US" sz="2400" dirty="0" smtClean="0"/>
          </a:p>
          <a:p>
            <a:pPr algn="l" rtl="0">
              <a:buFont typeface="Wingdings" pitchFamily="2" charset="2"/>
              <a:buChar char="Ø"/>
            </a:pPr>
            <a:r>
              <a:rPr lang="en-US" sz="2400" dirty="0" err="1" smtClean="0">
                <a:solidFill>
                  <a:srgbClr val="FF0000"/>
                </a:solidFill>
              </a:rPr>
              <a:t>Leschek</a:t>
            </a:r>
            <a:r>
              <a:rPr lang="en-US" sz="2400" dirty="0" smtClean="0">
                <a:solidFill>
                  <a:srgbClr val="FF0000"/>
                </a:solidFill>
              </a:rPr>
              <a:t> et al </a:t>
            </a:r>
            <a:r>
              <a:rPr lang="en-US" sz="2400" dirty="0" smtClean="0"/>
              <a:t>performed a randomized, double-blind, placebo-controlled study of </a:t>
            </a:r>
            <a:r>
              <a:rPr lang="en-US" sz="2400" dirty="0" err="1" smtClean="0"/>
              <a:t>peripubertal</a:t>
            </a:r>
            <a:r>
              <a:rPr lang="en-US" sz="2400" dirty="0" smtClean="0"/>
              <a:t> children and followed up with some of them until near adult height. Treatment effect was </a:t>
            </a:r>
            <a:r>
              <a:rPr lang="en-US" sz="2400" dirty="0" smtClean="0">
                <a:solidFill>
                  <a:srgbClr val="FF0000"/>
                </a:solidFill>
              </a:rPr>
              <a:t>0.51 SD score </a:t>
            </a:r>
            <a:r>
              <a:rPr lang="en-US" sz="2400" dirty="0" smtClean="0"/>
              <a:t>(95%CI, 0.10-0.92 SD score; </a:t>
            </a:r>
            <a:r>
              <a:rPr lang="en-US" sz="2400" i="1" dirty="0" smtClean="0"/>
              <a:t>P=.02) (3.7 cm). The growth hormone dose used,</a:t>
            </a:r>
            <a:r>
              <a:rPr lang="en-US" sz="2400" i="1" dirty="0" smtClean="0">
                <a:solidFill>
                  <a:srgbClr val="FF0000"/>
                </a:solidFill>
              </a:rPr>
              <a:t>0.22mg/kg </a:t>
            </a:r>
            <a:r>
              <a:rPr lang="en-US" sz="2400" dirty="0" err="1" smtClean="0">
                <a:solidFill>
                  <a:srgbClr val="FF0000"/>
                </a:solidFill>
              </a:rPr>
              <a:t>perweek</a:t>
            </a:r>
            <a:r>
              <a:rPr lang="en-US" sz="2400" dirty="0" smtClean="0"/>
              <a:t>, is lower than that used in later </a:t>
            </a:r>
            <a:r>
              <a:rPr lang="en-US" sz="2400" dirty="0" err="1" smtClean="0"/>
              <a:t>studies,and</a:t>
            </a:r>
            <a:r>
              <a:rPr lang="en-US" sz="2400" dirty="0" smtClean="0"/>
              <a:t> the weekly dose was divided into 3 times weekly, which has been shown to be less effective than daily treatment for GHD. </a:t>
            </a:r>
          </a:p>
          <a:p>
            <a:pPr algn="l" rtl="0">
              <a:buFont typeface="Wingdings" pitchFamily="2" charset="2"/>
              <a:buChar char="Ø"/>
            </a:pPr>
            <a:endParaRPr lang="en-US" sz="2400" dirty="0" smtClean="0"/>
          </a:p>
          <a:p>
            <a:pPr algn="l" rtl="0">
              <a:buFont typeface="Wingdings" pitchFamily="2" charset="2"/>
              <a:buChar char="Ø"/>
            </a:pPr>
            <a:endParaRPr lang="en-US" sz="2400" dirty="0" smtClean="0"/>
          </a:p>
          <a:p>
            <a:pPr algn="l" rtl="0">
              <a:buFont typeface="Wingdings" pitchFamily="2" charset="2"/>
              <a:buChar char="Ø"/>
            </a:pPr>
            <a:r>
              <a:rPr lang="en-US" sz="2400" dirty="0" smtClean="0">
                <a:solidFill>
                  <a:srgbClr val="FF0000"/>
                </a:solidFill>
              </a:rPr>
              <a:t>Wit et al </a:t>
            </a:r>
            <a:r>
              <a:rPr lang="en-US" sz="2400" dirty="0" smtClean="0"/>
              <a:t>performed an open-label randomized study investigating the effect of 2 doses of  growth hormone, </a:t>
            </a:r>
            <a:r>
              <a:rPr lang="en-US" sz="2400" dirty="0" smtClean="0">
                <a:solidFill>
                  <a:srgbClr val="FF0000"/>
                </a:solidFill>
              </a:rPr>
              <a:t>0.24mg/kg per week </a:t>
            </a:r>
            <a:r>
              <a:rPr lang="en-US" sz="2400" dirty="0" smtClean="0"/>
              <a:t>and </a:t>
            </a:r>
            <a:r>
              <a:rPr lang="en-US" sz="2400" dirty="0" smtClean="0">
                <a:solidFill>
                  <a:srgbClr val="FF0000"/>
                </a:solidFill>
              </a:rPr>
              <a:t>0.37</a:t>
            </a:r>
            <a:r>
              <a:rPr lang="en-US" sz="2400" dirty="0" smtClean="0"/>
              <a:t> </a:t>
            </a:r>
            <a:r>
              <a:rPr lang="en-US" sz="2400" dirty="0" smtClean="0">
                <a:solidFill>
                  <a:srgbClr val="FF0000"/>
                </a:solidFill>
              </a:rPr>
              <a:t>mg/kg per week</a:t>
            </a:r>
            <a:r>
              <a:rPr lang="en-US" sz="2400" dirty="0" smtClean="0"/>
              <a:t>, with a calculated dose-response effect of </a:t>
            </a:r>
            <a:r>
              <a:rPr lang="en-US" sz="2400" dirty="0" smtClean="0">
                <a:solidFill>
                  <a:srgbClr val="FF0000"/>
                </a:solidFill>
              </a:rPr>
              <a:t>0.57 SD score</a:t>
            </a:r>
            <a:r>
              <a:rPr lang="en-US" sz="2400" dirty="0" smtClean="0"/>
              <a:t> (±0.25 SD </a:t>
            </a:r>
            <a:r>
              <a:rPr lang="it-IT" sz="2400" dirty="0" smtClean="0"/>
              <a:t>score; </a:t>
            </a:r>
            <a:r>
              <a:rPr lang="it-IT" sz="2400" i="1" dirty="0" smtClean="0"/>
              <a:t>P=.03) (3.6 cm).</a:t>
            </a:r>
            <a:endParaRPr lang="fa-IR"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a:srcRect/>
          <a:stretch>
            <a:fillRect/>
          </a:stretch>
        </p:blipFill>
        <p:spPr bwMode="auto">
          <a:xfrm>
            <a:off x="0" y="0"/>
            <a:ext cx="9091981" cy="69207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0" name="Picture 2"/>
          <p:cNvPicPr>
            <a:picLocks noGrp="1" noChangeAspect="1" noChangeArrowheads="1"/>
          </p:cNvPicPr>
          <p:nvPr>
            <p:ph idx="1"/>
          </p:nvPr>
        </p:nvPicPr>
        <p:blipFill>
          <a:blip r:embed="rId2"/>
          <a:srcRect/>
          <a:stretch>
            <a:fillRect/>
          </a:stretch>
        </p:blipFill>
        <p:spPr bwMode="auto">
          <a:xfrm>
            <a:off x="5109" y="1500174"/>
            <a:ext cx="9162270"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Cost of Treatment</a:t>
            </a:r>
            <a:r>
              <a:rPr lang="en-US" dirty="0" smtClean="0"/>
              <a:t/>
            </a:r>
            <a:br>
              <a:rPr lang="en-US" dirty="0" smtClean="0"/>
            </a:br>
            <a:endParaRPr lang="fa-IR" dirty="0"/>
          </a:p>
        </p:txBody>
      </p:sp>
      <p:sp>
        <p:nvSpPr>
          <p:cNvPr id="3" name="Content Placeholder 2"/>
          <p:cNvSpPr>
            <a:spLocks noGrp="1"/>
          </p:cNvSpPr>
          <p:nvPr>
            <p:ph idx="1"/>
          </p:nvPr>
        </p:nvSpPr>
        <p:spPr>
          <a:xfrm>
            <a:off x="0" y="1000108"/>
            <a:ext cx="9144000" cy="5857892"/>
          </a:xfrm>
        </p:spPr>
        <p:txBody>
          <a:bodyPr>
            <a:normAutofit fontScale="92500" lnSpcReduction="10000"/>
          </a:bodyPr>
          <a:lstStyle/>
          <a:p>
            <a:pPr algn="l" rtl="0">
              <a:buFont typeface="Wingdings" pitchFamily="2" charset="2"/>
              <a:buChar char="Ø"/>
            </a:pPr>
            <a:r>
              <a:rPr lang="en-US" sz="2400" dirty="0" smtClean="0"/>
              <a:t>The cost of growth hormone therapy must be considered.                                    </a:t>
            </a:r>
          </a:p>
          <a:p>
            <a:pPr algn="l" rtl="0">
              <a:buFont typeface="Wingdings" pitchFamily="2" charset="2"/>
              <a:buChar char="Ø"/>
            </a:pPr>
            <a:r>
              <a:rPr lang="en-US" sz="2400" dirty="0" smtClean="0">
                <a:solidFill>
                  <a:srgbClr val="FF0000"/>
                </a:solidFill>
              </a:rPr>
              <a:t>Lee et al </a:t>
            </a:r>
            <a:r>
              <a:rPr lang="en-US" sz="2400" dirty="0" smtClean="0"/>
              <a:t>created a decision analysis model.</a:t>
            </a:r>
          </a:p>
          <a:p>
            <a:pPr algn="l" rtl="0">
              <a:buFont typeface="Wingdings" pitchFamily="2" charset="2"/>
              <a:buChar char="Ø"/>
            </a:pPr>
            <a:endParaRPr lang="en-US" sz="2400" dirty="0" smtClean="0"/>
          </a:p>
          <a:p>
            <a:pPr algn="l" rtl="0">
              <a:buFont typeface="Wingdings" pitchFamily="2" charset="2"/>
              <a:buChar char="Ø"/>
            </a:pPr>
            <a:r>
              <a:rPr lang="en-US" sz="2400" dirty="0" smtClean="0"/>
              <a:t> They estimated that the incremental cost-effectiveness ratio of growth hormone treatment was </a:t>
            </a:r>
            <a:r>
              <a:rPr lang="en-US" sz="2400" dirty="0" smtClean="0">
                <a:solidFill>
                  <a:srgbClr val="FF0000"/>
                </a:solidFill>
              </a:rPr>
              <a:t>$52 634 per 2.54 cm (1 in) </a:t>
            </a:r>
            <a:r>
              <a:rPr lang="en-US" sz="2400" dirty="0" smtClean="0"/>
              <a:t>in 2004 US dollars, with an incremental height gain of </a:t>
            </a:r>
            <a:r>
              <a:rPr lang="en-US" sz="2400" dirty="0" smtClean="0">
                <a:solidFill>
                  <a:srgbClr val="FF0000"/>
                </a:solidFill>
              </a:rPr>
              <a:t>4.8 cm (1.9 in) </a:t>
            </a:r>
            <a:r>
              <a:rPr lang="en-US" sz="2400" dirty="0" smtClean="0"/>
              <a:t>over 5 years and an incremental cost per child of $99 959. </a:t>
            </a:r>
          </a:p>
          <a:p>
            <a:pPr algn="l" rtl="0">
              <a:buFont typeface="Wingdings" pitchFamily="2" charset="2"/>
              <a:buChar char="Ø"/>
            </a:pPr>
            <a:endParaRPr lang="en-US" sz="2400" dirty="0" smtClean="0"/>
          </a:p>
          <a:p>
            <a:pPr algn="l" rtl="0">
              <a:buFont typeface="Wingdings" pitchFamily="2" charset="2"/>
              <a:buChar char="Ø"/>
            </a:pPr>
            <a:r>
              <a:rPr lang="en-US" sz="2400" dirty="0" smtClean="0"/>
              <a:t>Based on the FDA indication for treatment of children with ISS,</a:t>
            </a:r>
          </a:p>
          <a:p>
            <a:pPr algn="l" rtl="0">
              <a:buNone/>
            </a:pPr>
            <a:r>
              <a:rPr lang="en-US" sz="2400" dirty="0" smtClean="0"/>
              <a:t>      </a:t>
            </a:r>
            <a:r>
              <a:rPr lang="en-US" sz="2400" dirty="0" smtClean="0">
                <a:solidFill>
                  <a:srgbClr val="FF0000"/>
                </a:solidFill>
              </a:rPr>
              <a:t>585 000 US children </a:t>
            </a:r>
            <a:r>
              <a:rPr lang="en-US" sz="2400" dirty="0" smtClean="0"/>
              <a:t>are eligible for growth hormone at a potential annual cost exceeding </a:t>
            </a:r>
            <a:r>
              <a:rPr lang="en-US" sz="2400" dirty="0" smtClean="0">
                <a:solidFill>
                  <a:srgbClr val="FF0000"/>
                </a:solidFill>
              </a:rPr>
              <a:t>$11 billion</a:t>
            </a:r>
            <a:r>
              <a:rPr lang="en-US" sz="2400" dirty="0" smtClean="0"/>
              <a:t>. It is important to recognize that growth hormone therapy is administered to an otherwise healthy child.</a:t>
            </a:r>
          </a:p>
          <a:p>
            <a:pPr algn="l" rtl="0">
              <a:buFont typeface="Wingdings" pitchFamily="2" charset="2"/>
              <a:buChar char="Ø"/>
            </a:pPr>
            <a:endParaRPr lang="en-US" sz="2400" dirty="0" smtClean="0"/>
          </a:p>
          <a:p>
            <a:pPr algn="l" rtl="0">
              <a:buFont typeface="Wingdings" pitchFamily="2" charset="2"/>
              <a:buChar char="Ø"/>
            </a:pPr>
            <a:r>
              <a:rPr lang="en-US" sz="2400" dirty="0" smtClean="0"/>
              <a:t> Treatments require administration of injections6to7 nights per week for years until growth is near completed, with frequent medical visits and laboratory testing to monitor the treatment.</a:t>
            </a:r>
            <a:endParaRPr lang="fa-IR"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Safety of Growth Hormone Therapy</a:t>
            </a:r>
            <a:endParaRPr lang="fa-IR" b="1" dirty="0">
              <a:solidFill>
                <a:srgbClr val="FF0000"/>
              </a:solidFill>
            </a:endParaRPr>
          </a:p>
        </p:txBody>
      </p:sp>
      <p:sp>
        <p:nvSpPr>
          <p:cNvPr id="3" name="Content Placeholder 2"/>
          <p:cNvSpPr>
            <a:spLocks noGrp="1"/>
          </p:cNvSpPr>
          <p:nvPr>
            <p:ph idx="1"/>
          </p:nvPr>
        </p:nvSpPr>
        <p:spPr>
          <a:xfrm>
            <a:off x="0" y="1357298"/>
            <a:ext cx="9144000" cy="5500702"/>
          </a:xfrm>
        </p:spPr>
        <p:txBody>
          <a:bodyPr>
            <a:normAutofit fontScale="85000" lnSpcReduction="20000"/>
          </a:bodyPr>
          <a:lstStyle/>
          <a:p>
            <a:pPr algn="l" rtl="0">
              <a:buFont typeface="Wingdings" pitchFamily="2" charset="2"/>
              <a:buChar char="Ø"/>
            </a:pPr>
            <a:r>
              <a:rPr lang="en-US" sz="2400" dirty="0" smtClean="0"/>
              <a:t>Known short-term complications include</a:t>
            </a:r>
          </a:p>
          <a:p>
            <a:pPr algn="l" rtl="0">
              <a:buNone/>
            </a:pPr>
            <a:r>
              <a:rPr lang="en-US" sz="2400" dirty="0" smtClean="0"/>
              <a:t>     </a:t>
            </a:r>
          </a:p>
          <a:p>
            <a:pPr algn="l" rtl="0">
              <a:buFont typeface="Wingdings" pitchFamily="2" charset="2"/>
              <a:buChar char="Ø"/>
            </a:pPr>
            <a:r>
              <a:rPr lang="en-US" sz="2400" dirty="0" smtClean="0"/>
              <a:t>  insulin resistance (with increased incidence of type 2 diabetes mellitus in children with other risk factors)</a:t>
            </a:r>
          </a:p>
          <a:p>
            <a:pPr algn="l" rtl="0">
              <a:buFont typeface="Wingdings" pitchFamily="2" charset="2"/>
              <a:buChar char="Ø"/>
            </a:pPr>
            <a:endParaRPr lang="en-US" sz="2400" dirty="0" smtClean="0"/>
          </a:p>
          <a:p>
            <a:pPr algn="l" rtl="0">
              <a:buFont typeface="Wingdings" pitchFamily="2" charset="2"/>
              <a:buChar char="Ø"/>
            </a:pPr>
            <a:r>
              <a:rPr lang="en-US" sz="2400" dirty="0" smtClean="0"/>
              <a:t> </a:t>
            </a:r>
            <a:r>
              <a:rPr lang="en-US" sz="2400" dirty="0" err="1" smtClean="0"/>
              <a:t>pseudotumor</a:t>
            </a:r>
            <a:r>
              <a:rPr lang="en-US" sz="2400" dirty="0" smtClean="0"/>
              <a:t> </a:t>
            </a:r>
            <a:r>
              <a:rPr lang="en-US" sz="2400" dirty="0" err="1" smtClean="0"/>
              <a:t>cerebri</a:t>
            </a:r>
            <a:r>
              <a:rPr lang="en-US" sz="2400" dirty="0" smtClean="0"/>
              <a:t> </a:t>
            </a:r>
          </a:p>
          <a:p>
            <a:pPr algn="l" rtl="0">
              <a:buFont typeface="Wingdings" pitchFamily="2" charset="2"/>
              <a:buChar char="Ø"/>
            </a:pPr>
            <a:endParaRPr lang="en-US" sz="2400" dirty="0" smtClean="0"/>
          </a:p>
          <a:p>
            <a:pPr algn="l" rtl="0">
              <a:buFont typeface="Wingdings" pitchFamily="2" charset="2"/>
              <a:buChar char="Ø"/>
            </a:pPr>
            <a:r>
              <a:rPr lang="en-US" sz="2400" dirty="0" smtClean="0"/>
              <a:t> slipped capital femoral epiphyses</a:t>
            </a:r>
          </a:p>
          <a:p>
            <a:pPr algn="l" rtl="0">
              <a:buFont typeface="Wingdings" pitchFamily="2" charset="2"/>
              <a:buChar char="Ø"/>
            </a:pPr>
            <a:endParaRPr lang="en-US" sz="2400" dirty="0" smtClean="0"/>
          </a:p>
          <a:p>
            <a:pPr algn="l" rtl="0">
              <a:buNone/>
            </a:pPr>
            <a:r>
              <a:rPr lang="en-US" sz="2400" dirty="0" smtClean="0"/>
              <a:t>    </a:t>
            </a:r>
          </a:p>
          <a:p>
            <a:pPr algn="l" rtl="0">
              <a:buFont typeface="Wingdings" pitchFamily="2" charset="2"/>
              <a:buChar char="Ø"/>
            </a:pPr>
            <a:r>
              <a:rPr lang="en-US" sz="2400" dirty="0" smtClean="0"/>
              <a:t> The National Cooperative Growth Study enrolled 8018 children with</a:t>
            </a:r>
          </a:p>
          <a:p>
            <a:pPr algn="l" rtl="0">
              <a:buNone/>
            </a:pPr>
            <a:r>
              <a:rPr lang="en-US" sz="2400" dirty="0" smtClean="0"/>
              <a:t>       ISS and found no significant increase in adverse events or mortality</a:t>
            </a:r>
          </a:p>
          <a:p>
            <a:pPr algn="l" rtl="0">
              <a:buNone/>
            </a:pPr>
            <a:r>
              <a:rPr lang="en-US" sz="2400" dirty="0" smtClean="0"/>
              <a:t>       at doses of 0.37 mg/kg per week or lower in treatment of children</a:t>
            </a:r>
          </a:p>
          <a:p>
            <a:pPr algn="l" rtl="0">
              <a:buNone/>
            </a:pPr>
            <a:r>
              <a:rPr lang="en-US" sz="2400" dirty="0" smtClean="0"/>
              <a:t>       for ISS compared with GHD. </a:t>
            </a:r>
          </a:p>
          <a:p>
            <a:pPr algn="l" rtl="0">
              <a:buNone/>
            </a:pPr>
            <a:r>
              <a:rPr lang="en-US" sz="2400" dirty="0" smtClean="0"/>
              <a:t>      </a:t>
            </a:r>
          </a:p>
          <a:p>
            <a:pPr algn="l" rtl="0">
              <a:buFont typeface="Wingdings" pitchFamily="2" charset="2"/>
              <a:buChar char="Ø"/>
            </a:pPr>
            <a:r>
              <a:rPr lang="en-US" sz="2400" dirty="0" smtClean="0"/>
              <a:t>  Long-term complications are less clear; adverse events may occur after end of follow-up and thus not be noted or reported.</a:t>
            </a:r>
            <a:endParaRPr lang="fa-IR"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l" rtl="0">
              <a:buFont typeface="Wingdings" pitchFamily="2" charset="2"/>
              <a:buChar char="Ø"/>
            </a:pPr>
            <a:r>
              <a:rPr lang="en-US" sz="1800" dirty="0" smtClean="0"/>
              <a:t>There are concerns about a correlation between cancer risk and IGF-1 levels observed in nested case-control trials. </a:t>
            </a:r>
          </a:p>
          <a:p>
            <a:pPr algn="l" rtl="0">
              <a:buFont typeface="Wingdings" pitchFamily="2" charset="2"/>
              <a:buChar char="Ø"/>
            </a:pPr>
            <a:endParaRPr lang="en-US" sz="1800" dirty="0" smtClean="0"/>
          </a:p>
          <a:p>
            <a:pPr algn="l" rtl="0">
              <a:buFont typeface="Wingdings" pitchFamily="2" charset="2"/>
              <a:buChar char="Ø"/>
            </a:pPr>
            <a:endParaRPr lang="en-US" sz="1800" dirty="0" smtClean="0"/>
          </a:p>
          <a:p>
            <a:pPr algn="l" rtl="0">
              <a:buFont typeface="Wingdings" pitchFamily="2" charset="2"/>
              <a:buChar char="Ø"/>
            </a:pPr>
            <a:r>
              <a:rPr lang="en-US" sz="1800" dirty="0" smtClean="0"/>
              <a:t> Recent interim results from the Safety and Appropriateness of Growth Hormone Treatments in Europe (</a:t>
            </a:r>
            <a:r>
              <a:rPr lang="en-US" sz="1800" dirty="0" err="1" smtClean="0"/>
              <a:t>SAGhE</a:t>
            </a:r>
            <a:r>
              <a:rPr lang="en-US" sz="1800" dirty="0" smtClean="0"/>
              <a:t>) highlight this possibility, but the data are conflicting and controversial.</a:t>
            </a:r>
          </a:p>
          <a:p>
            <a:pPr algn="l" rtl="0">
              <a:buFont typeface="Wingdings" pitchFamily="2" charset="2"/>
              <a:buChar char="Ø"/>
            </a:pPr>
            <a:endParaRPr lang="en-US" sz="1800" dirty="0" smtClean="0"/>
          </a:p>
          <a:p>
            <a:pPr algn="l" rtl="0">
              <a:buFont typeface="Wingdings" pitchFamily="2" charset="2"/>
              <a:buChar char="Ø"/>
            </a:pPr>
            <a:endParaRPr lang="en-US" sz="1800" dirty="0" smtClean="0"/>
          </a:p>
          <a:p>
            <a:pPr algn="l" rtl="0">
              <a:buFont typeface="Wingdings" pitchFamily="2" charset="2"/>
              <a:buChar char="Ø"/>
            </a:pPr>
            <a:r>
              <a:rPr lang="en-US" sz="1800" dirty="0" smtClean="0"/>
              <a:t> The investigators from France reported an increased risk of death in an adult population previously treated with growth hormone compared with the general population.</a:t>
            </a:r>
          </a:p>
          <a:p>
            <a:pPr algn="l" rtl="0">
              <a:buFont typeface="Wingdings" pitchFamily="2" charset="2"/>
              <a:buChar char="Ø"/>
            </a:pPr>
            <a:endParaRPr lang="en-US" sz="1800" dirty="0" smtClean="0"/>
          </a:p>
          <a:p>
            <a:pPr algn="l" rtl="0">
              <a:buFont typeface="Wingdings" pitchFamily="2" charset="2"/>
              <a:buChar char="Ø"/>
            </a:pPr>
            <a:r>
              <a:rPr lang="en-US" sz="1800" dirty="0" smtClean="0"/>
              <a:t> The data showed an increase in mortality, even in those at low risk of mortality (idiopathic GHD, “</a:t>
            </a:r>
            <a:r>
              <a:rPr lang="en-US" sz="1800" dirty="0" err="1" smtClean="0"/>
              <a:t>neurosecretory”GHD</a:t>
            </a:r>
            <a:r>
              <a:rPr lang="en-US" sz="1800" dirty="0" smtClean="0"/>
              <a:t>, ISS, and small for gestational age), due to bone tumors (but not global </a:t>
            </a:r>
            <a:r>
              <a:rPr lang="en-US" sz="1800" dirty="0" err="1" smtClean="0"/>
              <a:t>cance</a:t>
            </a:r>
            <a:r>
              <a:rPr lang="en-US" sz="1800" dirty="0" smtClean="0"/>
              <a:t> mortality) and due to cardiovascular events (mainly sub </a:t>
            </a:r>
            <a:r>
              <a:rPr lang="en-US" sz="1800" dirty="0" err="1" smtClean="0"/>
              <a:t>arachnoid</a:t>
            </a:r>
            <a:r>
              <a:rPr lang="en-US" sz="1800" dirty="0" smtClean="0"/>
              <a:t> and </a:t>
            </a:r>
            <a:r>
              <a:rPr lang="en-US" sz="1800" dirty="0" err="1" smtClean="0"/>
              <a:t>intracerebral</a:t>
            </a:r>
            <a:r>
              <a:rPr lang="en-US" sz="1800" dirty="0" smtClean="0"/>
              <a:t> hemorrhage).</a:t>
            </a:r>
          </a:p>
          <a:p>
            <a:pPr algn="l" rtl="0">
              <a:buFont typeface="Wingdings" pitchFamily="2" charset="2"/>
              <a:buChar char="Ø"/>
            </a:pPr>
            <a:endParaRPr lang="en-US" sz="1800" dirty="0" smtClean="0"/>
          </a:p>
          <a:p>
            <a:pPr algn="l" rtl="0">
              <a:buFont typeface="Wingdings" pitchFamily="2" charset="2"/>
              <a:buChar char="Ø"/>
            </a:pPr>
            <a:endParaRPr lang="en-US" sz="1800" dirty="0" smtClean="0"/>
          </a:p>
          <a:p>
            <a:pPr algn="l" rtl="0">
              <a:buFont typeface="Wingdings" pitchFamily="2" charset="2"/>
              <a:buChar char="Ø"/>
            </a:pPr>
            <a:r>
              <a:rPr lang="en-US" sz="1800" dirty="0" smtClean="0"/>
              <a:t> Those who received higher Mean doses of growth hormone(&gt;0.35mg/kg per week) had higher mortality rates.</a:t>
            </a:r>
          </a:p>
          <a:p>
            <a:pPr algn="l" rtl="0">
              <a:buFont typeface="Wingdings" pitchFamily="2" charset="2"/>
              <a:buChar char="Ø"/>
            </a:pPr>
            <a:r>
              <a:rPr lang="en-US" sz="1800" dirty="0" smtClean="0"/>
              <a:t> The </a:t>
            </a:r>
            <a:r>
              <a:rPr lang="en-US" sz="1800" dirty="0" err="1" smtClean="0"/>
              <a:t>SAGhE</a:t>
            </a:r>
            <a:r>
              <a:rPr lang="en-US" sz="1800" dirty="0" smtClean="0"/>
              <a:t> data from Belgium, Scandinavia, and the Netherlands did not show an increase in mortality rate. Both studies lacked statistical power, and long-term safety of growth hormone therapy remains unclear</a:t>
            </a:r>
            <a:r>
              <a:rPr lang="en-US" sz="2400" dirty="0" smtClean="0"/>
              <a:t>.</a:t>
            </a:r>
            <a:endParaRPr lang="fa-IR"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Other Treatments Available for Short Stature</a:t>
            </a:r>
            <a:endParaRPr lang="fa-IR" b="1" dirty="0">
              <a:solidFill>
                <a:srgbClr val="FF0000"/>
              </a:solidFill>
            </a:endParaRPr>
          </a:p>
        </p:txBody>
      </p:sp>
      <p:sp>
        <p:nvSpPr>
          <p:cNvPr id="3" name="Content Placeholder 2"/>
          <p:cNvSpPr>
            <a:spLocks noGrp="1"/>
          </p:cNvSpPr>
          <p:nvPr>
            <p:ph idx="1"/>
          </p:nvPr>
        </p:nvSpPr>
        <p:spPr>
          <a:xfrm>
            <a:off x="0" y="1600200"/>
            <a:ext cx="9144000" cy="5257800"/>
          </a:xfrm>
        </p:spPr>
        <p:txBody>
          <a:bodyPr>
            <a:noAutofit/>
          </a:bodyPr>
          <a:lstStyle/>
          <a:p>
            <a:pPr algn="l" rtl="0">
              <a:buFont typeface="Wingdings" pitchFamily="2" charset="2"/>
              <a:buChar char="Ø"/>
            </a:pPr>
            <a:r>
              <a:rPr lang="en-US" sz="2000" dirty="0" smtClean="0"/>
              <a:t>Treatment of these children with low-dose androgens in boys increases growth velocity without rapidly advancing bone age or compromising adult height.</a:t>
            </a:r>
          </a:p>
          <a:p>
            <a:pPr algn="l" rtl="0">
              <a:buFont typeface="Wingdings" pitchFamily="2" charset="2"/>
              <a:buChar char="Ø"/>
            </a:pPr>
            <a:endParaRPr lang="en-US" sz="2000" dirty="0" smtClean="0"/>
          </a:p>
          <a:p>
            <a:pPr algn="l" rtl="0">
              <a:buFont typeface="Wingdings" pitchFamily="2" charset="2"/>
              <a:buChar char="Ø"/>
            </a:pPr>
            <a:r>
              <a:rPr lang="en-US" sz="2000" dirty="0" smtClean="0"/>
              <a:t> There are no comparable studies on the effect of low-dose estrogen in girls.</a:t>
            </a:r>
          </a:p>
          <a:p>
            <a:pPr algn="l" rtl="0">
              <a:buNone/>
            </a:pPr>
            <a:r>
              <a:rPr lang="en-US" sz="2000" dirty="0" smtClean="0"/>
              <a:t>  </a:t>
            </a:r>
          </a:p>
          <a:p>
            <a:pPr algn="l" rtl="0">
              <a:buFont typeface="Wingdings" pitchFamily="2" charset="2"/>
              <a:buChar char="Ø"/>
            </a:pPr>
            <a:r>
              <a:rPr lang="en-US" sz="2000" dirty="0" smtClean="0"/>
              <a:t>  </a:t>
            </a:r>
            <a:r>
              <a:rPr lang="en-US" sz="2000" dirty="0" err="1" smtClean="0"/>
              <a:t>Gonadotropin</a:t>
            </a:r>
            <a:r>
              <a:rPr lang="en-US" sz="2000" dirty="0" smtClean="0"/>
              <a:t>-releasing hormone agonists have been used to halt pubertal                  progression, allowing for a longer period of growth. </a:t>
            </a:r>
          </a:p>
          <a:p>
            <a:pPr algn="l" rtl="0">
              <a:buFont typeface="Wingdings" pitchFamily="2" charset="2"/>
              <a:buChar char="Ø"/>
            </a:pPr>
            <a:r>
              <a:rPr lang="en-US" sz="2000" dirty="0" smtClean="0"/>
              <a:t>  However, increases in adult height are often clinically insignificant. </a:t>
            </a:r>
          </a:p>
          <a:p>
            <a:pPr algn="l" rtl="0">
              <a:buNone/>
            </a:pPr>
            <a:r>
              <a:rPr lang="en-US" sz="2000" dirty="0" smtClean="0"/>
              <a:t>    </a:t>
            </a:r>
          </a:p>
          <a:p>
            <a:pPr algn="l" rtl="0">
              <a:buFont typeface="Wingdings" pitchFamily="2" charset="2"/>
              <a:buChar char="Ø"/>
            </a:pPr>
            <a:r>
              <a:rPr lang="en-US" sz="2000" dirty="0" smtClean="0"/>
              <a:t>  </a:t>
            </a:r>
            <a:r>
              <a:rPr lang="en-US" sz="2000" dirty="0" err="1" smtClean="0">
                <a:solidFill>
                  <a:srgbClr val="FF0000"/>
                </a:solidFill>
              </a:rPr>
              <a:t>Yanovski</a:t>
            </a:r>
            <a:r>
              <a:rPr lang="en-US" sz="2000" dirty="0" smtClean="0">
                <a:solidFill>
                  <a:srgbClr val="FF0000"/>
                </a:solidFill>
              </a:rPr>
              <a:t> et al  </a:t>
            </a:r>
            <a:r>
              <a:rPr lang="en-US" sz="2000" dirty="0" smtClean="0"/>
              <a:t>performed a randomized placebo-controlled study showing that treatment with </a:t>
            </a:r>
            <a:r>
              <a:rPr lang="en-US" sz="2000" dirty="0" err="1" smtClean="0"/>
              <a:t>agonadotropin</a:t>
            </a:r>
            <a:r>
              <a:rPr lang="en-US" sz="2000" dirty="0" smtClean="0"/>
              <a:t>-releasing hormone agonist for 3.5 years increased adult height over predicted adult height by </a:t>
            </a:r>
            <a:r>
              <a:rPr lang="en-US" sz="2000" dirty="0" smtClean="0">
                <a:solidFill>
                  <a:srgbClr val="FF0000"/>
                </a:solidFill>
              </a:rPr>
              <a:t>0.6 SD </a:t>
            </a:r>
            <a:r>
              <a:rPr lang="en-US" sz="2000" dirty="0" smtClean="0"/>
              <a:t>(95% CI, 0.2-0.9 SD) for an average increase of </a:t>
            </a:r>
            <a:r>
              <a:rPr lang="en-US" sz="2000" dirty="0" smtClean="0">
                <a:solidFill>
                  <a:srgbClr val="FF0000"/>
                </a:solidFill>
              </a:rPr>
              <a:t>4.2 cm (1.7 in).</a:t>
            </a:r>
            <a:r>
              <a:rPr lang="en-US" sz="2000" dirty="0" smtClean="0"/>
              <a:t> </a:t>
            </a:r>
          </a:p>
          <a:p>
            <a:pPr algn="l" rtl="0">
              <a:buFont typeface="Wingdings" pitchFamily="2" charset="2"/>
              <a:buChar char="Ø"/>
            </a:pPr>
            <a:r>
              <a:rPr lang="en-US" sz="2000" dirty="0" smtClean="0"/>
              <a:t>Others have used a combination of </a:t>
            </a:r>
            <a:r>
              <a:rPr lang="en-US" sz="2000" dirty="0" err="1" smtClean="0"/>
              <a:t>gonadotropin</a:t>
            </a:r>
            <a:r>
              <a:rPr lang="en-US" sz="2000" dirty="0" smtClean="0"/>
              <a:t>- releasing hormone agonist and growth hormone treatments</a:t>
            </a:r>
          </a:p>
          <a:p>
            <a:pPr algn="l" rtl="0">
              <a:buFont typeface="Wingdings" pitchFamily="2" charset="2"/>
              <a:buChar char="Ø"/>
            </a:pPr>
            <a:endParaRPr lang="fa-IR" sz="2000" dirty="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l" rtl="0">
              <a:buFont typeface="Wingdings" pitchFamily="2" charset="2"/>
              <a:buChar char="Ø"/>
            </a:pPr>
            <a:r>
              <a:rPr lang="en-US" sz="2000" dirty="0" smtClean="0"/>
              <a:t>Because estrogen mediates skeletal maturation and </a:t>
            </a:r>
            <a:r>
              <a:rPr lang="en-US" sz="2000" dirty="0" err="1" smtClean="0"/>
              <a:t>epiphyseal</a:t>
            </a:r>
            <a:endParaRPr lang="en-US" sz="2000" dirty="0" smtClean="0"/>
          </a:p>
          <a:p>
            <a:pPr algn="l" rtl="0">
              <a:buNone/>
            </a:pPr>
            <a:r>
              <a:rPr lang="en-US" sz="2000" dirty="0" smtClean="0"/>
              <a:t>      fusion in both sexes (testosterone is converted to estrogen via</a:t>
            </a:r>
          </a:p>
          <a:p>
            <a:pPr algn="l" rtl="0">
              <a:buNone/>
            </a:pPr>
            <a:r>
              <a:rPr lang="en-US" sz="2000" dirty="0" smtClean="0"/>
              <a:t>      </a:t>
            </a:r>
            <a:r>
              <a:rPr lang="en-US" sz="2000" dirty="0" err="1" smtClean="0"/>
              <a:t>aromatase</a:t>
            </a:r>
            <a:r>
              <a:rPr lang="en-US" sz="2000" dirty="0" smtClean="0"/>
              <a:t>), </a:t>
            </a:r>
            <a:r>
              <a:rPr lang="en-US" sz="2000" dirty="0" err="1" smtClean="0"/>
              <a:t>aromatase</a:t>
            </a:r>
            <a:r>
              <a:rPr lang="en-US" sz="2000" dirty="0" smtClean="0"/>
              <a:t> inhibitors have been used to block conversion</a:t>
            </a:r>
          </a:p>
          <a:p>
            <a:pPr algn="l" rtl="0">
              <a:buNone/>
            </a:pPr>
            <a:r>
              <a:rPr lang="en-US" sz="2000" dirty="0" smtClean="0"/>
              <a:t>      of androgens to estrogens in boys, alone or in combination with testosterone or growth hormone. </a:t>
            </a:r>
          </a:p>
          <a:p>
            <a:pPr algn="l" rtl="0">
              <a:buFont typeface="Wingdings" pitchFamily="2" charset="2"/>
              <a:buChar char="Ø"/>
            </a:pPr>
            <a:endParaRPr lang="en-US" sz="2000" dirty="0" smtClean="0"/>
          </a:p>
          <a:p>
            <a:pPr algn="l" rtl="0">
              <a:buNone/>
            </a:pPr>
            <a:endParaRPr lang="en-US" sz="2000" dirty="0" smtClean="0"/>
          </a:p>
          <a:p>
            <a:pPr algn="l" rtl="0">
              <a:buFont typeface="Wingdings" pitchFamily="2" charset="2"/>
              <a:buChar char="Ø"/>
            </a:pPr>
            <a:r>
              <a:rPr lang="en-US" sz="2000" dirty="0" smtClean="0"/>
              <a:t>These agents do not delay pubertal development. Most studies have not reported adult height, and treatment response appears to be related to the </a:t>
            </a:r>
            <a:r>
              <a:rPr lang="en-US" sz="2000" dirty="0" err="1" smtClean="0"/>
              <a:t>aromatase</a:t>
            </a:r>
            <a:r>
              <a:rPr lang="en-US" sz="2000" dirty="0" smtClean="0"/>
              <a:t> inhibitor used and the duration of treatment</a:t>
            </a:r>
          </a:p>
          <a:p>
            <a:pPr algn="l" rtl="0">
              <a:buFont typeface="Wingdings" pitchFamily="2" charset="2"/>
              <a:buChar char="Ø"/>
            </a:pPr>
            <a:endParaRPr lang="en-US" sz="2000" dirty="0" smtClean="0"/>
          </a:p>
          <a:p>
            <a:pPr algn="l" rtl="0">
              <a:buFont typeface="Wingdings" pitchFamily="2" charset="2"/>
              <a:buChar char="Ø"/>
            </a:pPr>
            <a:r>
              <a:rPr lang="en-US" sz="2000" dirty="0" smtClean="0"/>
              <a:t> Adverse effects include reduced high-density lipoprotein cholesterol, vertebral wedge deformities, and theoretical long-term effects on spermatogenesis and infertility. </a:t>
            </a:r>
          </a:p>
          <a:p>
            <a:pPr algn="l" rtl="0">
              <a:buFont typeface="Wingdings" pitchFamily="2" charset="2"/>
              <a:buChar char="Ø"/>
            </a:pPr>
            <a:endParaRPr lang="en-US" sz="2000" dirty="0" smtClean="0"/>
          </a:p>
          <a:p>
            <a:pPr algn="l" rtl="0">
              <a:buFont typeface="Wingdings" pitchFamily="2" charset="2"/>
              <a:buChar char="Ø"/>
            </a:pPr>
            <a:endParaRPr lang="en-US" sz="2000" dirty="0" smtClean="0"/>
          </a:p>
          <a:p>
            <a:pPr algn="l" rtl="0">
              <a:buFont typeface="Wingdings" pitchFamily="2" charset="2"/>
              <a:buChar char="Ø"/>
            </a:pPr>
            <a:r>
              <a:rPr lang="en-US" sz="2000" dirty="0" smtClean="0"/>
              <a:t>At this time, the use of </a:t>
            </a:r>
            <a:r>
              <a:rPr lang="en-US" sz="2000" dirty="0" err="1" smtClean="0"/>
              <a:t>aromatase</a:t>
            </a:r>
            <a:r>
              <a:rPr lang="en-US" sz="2000" dirty="0" smtClean="0"/>
              <a:t> inhibitors is considered experimental.</a:t>
            </a:r>
            <a:endParaRPr lang="fa-IR" sz="20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l" rtl="0">
              <a:buFont typeface="Wingdings" pitchFamily="2" charset="2"/>
              <a:buChar char="Ø"/>
            </a:pPr>
            <a:r>
              <a:rPr lang="en-US" sz="2400" dirty="0" err="1" smtClean="0"/>
              <a:t>Oxandrolone</a:t>
            </a:r>
            <a:r>
              <a:rPr lang="en-US" sz="2400" dirty="0" smtClean="0"/>
              <a:t>, a </a:t>
            </a:r>
            <a:r>
              <a:rPr lang="en-US" sz="2400" dirty="0" err="1" smtClean="0"/>
              <a:t>nonaromatizable</a:t>
            </a:r>
            <a:r>
              <a:rPr lang="en-US" sz="2400" dirty="0" smtClean="0"/>
              <a:t> anabolic steroid with a high anabolic-to-androgenic ratio, has been used to stimulate growth in boys with CDGP.</a:t>
            </a:r>
          </a:p>
          <a:p>
            <a:pPr algn="l" rtl="0">
              <a:buFont typeface="Wingdings" pitchFamily="2" charset="2"/>
              <a:buChar char="Ø"/>
            </a:pPr>
            <a:endParaRPr lang="en-US" sz="2400" dirty="0" smtClean="0"/>
          </a:p>
          <a:p>
            <a:pPr algn="l" rtl="0">
              <a:buFont typeface="Wingdings" pitchFamily="2" charset="2"/>
              <a:buChar char="Ø"/>
            </a:pPr>
            <a:endParaRPr lang="en-US" sz="2400" dirty="0" smtClean="0"/>
          </a:p>
          <a:p>
            <a:pPr algn="l" rtl="0">
              <a:buFont typeface="Wingdings" pitchFamily="2" charset="2"/>
              <a:buChar char="Ø"/>
            </a:pPr>
            <a:r>
              <a:rPr lang="en-US" sz="2400" dirty="0" smtClean="0"/>
              <a:t> While its mechanism of action on growth is unclear, </a:t>
            </a:r>
            <a:r>
              <a:rPr lang="en-US" sz="2400" dirty="0" err="1" smtClean="0"/>
              <a:t>oxandrolone</a:t>
            </a:r>
            <a:r>
              <a:rPr lang="en-US" sz="2400" dirty="0" smtClean="0"/>
              <a:t> may increase growth hormone–IGF-1 axis activity and may have effects on the estrogen receptor.</a:t>
            </a:r>
          </a:p>
          <a:p>
            <a:pPr algn="l" rtl="0">
              <a:buFont typeface="Wingdings" pitchFamily="2" charset="2"/>
              <a:buChar char="Ø"/>
            </a:pPr>
            <a:endParaRPr lang="en-US" sz="2400" dirty="0" smtClean="0"/>
          </a:p>
          <a:p>
            <a:pPr algn="l" rtl="0">
              <a:buFont typeface="Wingdings" pitchFamily="2" charset="2"/>
              <a:buChar char="Ø"/>
            </a:pPr>
            <a:endParaRPr lang="en-US" sz="2400" dirty="0" smtClean="0"/>
          </a:p>
          <a:p>
            <a:pPr algn="l" rtl="0">
              <a:buFont typeface="Wingdings" pitchFamily="2" charset="2"/>
              <a:buChar char="Ø"/>
            </a:pPr>
            <a:r>
              <a:rPr lang="en-US" sz="2400" dirty="0" smtClean="0"/>
              <a:t> Increases in predicted adult height have been reported in some but not all studies, and there are no studies of adult height.</a:t>
            </a:r>
            <a:endParaRPr lang="fa-I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subTitle" idx="1"/>
          </p:nvPr>
        </p:nvSpPr>
        <p:spPr>
          <a:xfrm>
            <a:off x="0" y="714356"/>
            <a:ext cx="9144000" cy="6143644"/>
          </a:xfrm>
        </p:spPr>
        <p:txBody>
          <a:bodyPr>
            <a:normAutofit fontScale="97500"/>
          </a:bodyPr>
          <a:lstStyle/>
          <a:p>
            <a:pPr algn="l" rtl="0"/>
            <a:r>
              <a:rPr lang="en-US" sz="2000" b="1" dirty="0"/>
              <a:t>A family seeks evaluation and treatment of short stature in their </a:t>
            </a:r>
            <a:r>
              <a:rPr lang="en-US" sz="2000" b="1" dirty="0">
                <a:solidFill>
                  <a:srgbClr val="FF0000"/>
                </a:solidFill>
              </a:rPr>
              <a:t>11.5-year-old son. </a:t>
            </a:r>
            <a:endParaRPr lang="en-US" sz="2000" b="1" dirty="0" smtClean="0">
              <a:solidFill>
                <a:srgbClr val="FF0000"/>
              </a:solidFill>
            </a:endParaRPr>
          </a:p>
          <a:p>
            <a:pPr algn="l" rtl="0"/>
            <a:endParaRPr lang="en-US" sz="2000" b="1" dirty="0" smtClean="0"/>
          </a:p>
          <a:p>
            <a:pPr algn="l" rtl="0"/>
            <a:r>
              <a:rPr lang="en-US" sz="2000" b="1" dirty="0" smtClean="0"/>
              <a:t>He previously </a:t>
            </a:r>
            <a:r>
              <a:rPr lang="en-US" sz="2000" b="1" dirty="0"/>
              <a:t>was in the </a:t>
            </a:r>
            <a:r>
              <a:rPr lang="en-US" sz="2000" b="1" dirty="0">
                <a:solidFill>
                  <a:srgbClr val="FF0000"/>
                </a:solidFill>
              </a:rPr>
              <a:t>3rd percentile for height</a:t>
            </a:r>
            <a:r>
              <a:rPr lang="en-US" sz="2000" b="1" dirty="0"/>
              <a:t>, but his growth rate has slowed </a:t>
            </a:r>
            <a:r>
              <a:rPr lang="en-US" sz="2000" b="1" dirty="0" smtClean="0"/>
              <a:t>during the </a:t>
            </a:r>
            <a:r>
              <a:rPr lang="en-US" sz="2000" b="1" dirty="0"/>
              <a:t>past 2 years, and his height is now just below the 1st percentile (Fig. 1). </a:t>
            </a:r>
            <a:endParaRPr lang="en-US" sz="2000" b="1" dirty="0" smtClean="0"/>
          </a:p>
          <a:p>
            <a:pPr algn="l" rtl="0"/>
            <a:endParaRPr lang="en-US" sz="2000" b="1" dirty="0" smtClean="0"/>
          </a:p>
          <a:p>
            <a:pPr algn="l" rtl="0"/>
            <a:r>
              <a:rPr lang="en-US" sz="2000" b="1" dirty="0" smtClean="0"/>
              <a:t>His mother is </a:t>
            </a:r>
            <a:r>
              <a:rPr lang="en-US" sz="2000" b="1" dirty="0">
                <a:solidFill>
                  <a:srgbClr val="FF0000"/>
                </a:solidFill>
              </a:rPr>
              <a:t>5 ft 0 in. (152 cm), </a:t>
            </a:r>
            <a:r>
              <a:rPr lang="en-US" sz="2000" b="1" dirty="0"/>
              <a:t>and his father is</a:t>
            </a:r>
            <a:r>
              <a:rPr lang="en-US" sz="2000" b="1" dirty="0">
                <a:solidFill>
                  <a:srgbClr val="FF0000"/>
                </a:solidFill>
              </a:rPr>
              <a:t> 5 ft 6 in. (167 cm). </a:t>
            </a:r>
            <a:r>
              <a:rPr lang="en-US" sz="2000" b="1" dirty="0"/>
              <a:t>The child’s size at birth </a:t>
            </a:r>
            <a:r>
              <a:rPr lang="en-US" sz="2000" b="1" dirty="0" smtClean="0"/>
              <a:t>was normal</a:t>
            </a:r>
            <a:r>
              <a:rPr lang="en-US" sz="2000" b="1" dirty="0"/>
              <a:t>. His medical history and a review of systems are unremarkable. </a:t>
            </a:r>
            <a:endParaRPr lang="en-US" sz="2000" b="1" dirty="0" smtClean="0"/>
          </a:p>
          <a:p>
            <a:pPr algn="l" rtl="0"/>
            <a:endParaRPr lang="en-US" sz="2000" b="1" dirty="0" smtClean="0"/>
          </a:p>
          <a:p>
            <a:pPr algn="l" rtl="0"/>
            <a:r>
              <a:rPr lang="en-US" sz="2000" b="1" dirty="0" smtClean="0"/>
              <a:t>His physical examination </a:t>
            </a:r>
            <a:r>
              <a:rPr lang="en-US" sz="2000" b="1" dirty="0"/>
              <a:t>is normal and shows </a:t>
            </a:r>
            <a:r>
              <a:rPr lang="en-US" sz="2000" b="1" dirty="0" err="1"/>
              <a:t>prepubertal</a:t>
            </a:r>
            <a:r>
              <a:rPr lang="en-US" sz="2000" b="1" dirty="0"/>
              <a:t> development. The complete blood </a:t>
            </a:r>
            <a:r>
              <a:rPr lang="en-US" sz="2000" b="1" dirty="0" smtClean="0"/>
              <a:t>count, erythrocyte </a:t>
            </a:r>
            <a:r>
              <a:rPr lang="en-US" sz="2000" b="1" dirty="0"/>
              <a:t>sedimentation rate, </a:t>
            </a:r>
            <a:r>
              <a:rPr lang="en-US" sz="2000" b="1" dirty="0" err="1"/>
              <a:t>thyrotropin</a:t>
            </a:r>
            <a:r>
              <a:rPr lang="en-US" sz="2000" b="1" dirty="0"/>
              <a:t>, tissue </a:t>
            </a:r>
            <a:r>
              <a:rPr lang="en-US" sz="2000" b="1" dirty="0" err="1"/>
              <a:t>transglutaminase</a:t>
            </a:r>
            <a:r>
              <a:rPr lang="en-US" sz="2000" b="1" dirty="0"/>
              <a:t> antibody, </a:t>
            </a:r>
            <a:r>
              <a:rPr lang="en-US" sz="2000" b="1" dirty="0" smtClean="0"/>
              <a:t>and insulin-like </a:t>
            </a:r>
            <a:r>
              <a:rPr lang="en-US" sz="2000" b="1" dirty="0"/>
              <a:t>growth factor I (IGF-I) levels and growth hormone levels after </a:t>
            </a:r>
            <a:r>
              <a:rPr lang="en-US" sz="2000" b="1" dirty="0" smtClean="0"/>
              <a:t>provocative testing </a:t>
            </a:r>
            <a:r>
              <a:rPr lang="en-US" sz="2000" b="1" dirty="0"/>
              <a:t>are normal. </a:t>
            </a:r>
            <a:endParaRPr lang="en-US" sz="2000" b="1" dirty="0" smtClean="0"/>
          </a:p>
          <a:p>
            <a:pPr algn="l" rtl="0"/>
            <a:endParaRPr lang="en-US" sz="2000" b="1" dirty="0" smtClean="0"/>
          </a:p>
          <a:p>
            <a:pPr algn="l" rtl="0"/>
            <a:r>
              <a:rPr lang="en-US" sz="2000" b="1" dirty="0" smtClean="0"/>
              <a:t>His </a:t>
            </a:r>
            <a:r>
              <a:rPr lang="en-US" sz="2000" b="1" dirty="0"/>
              <a:t>skeletal maturation (bone age) is approximately </a:t>
            </a:r>
            <a:r>
              <a:rPr lang="en-US" sz="2000" b="1" dirty="0">
                <a:solidFill>
                  <a:srgbClr val="FF0000"/>
                </a:solidFill>
              </a:rPr>
              <a:t>9 </a:t>
            </a:r>
            <a:r>
              <a:rPr lang="en-US" sz="2000" b="1" dirty="0" smtClean="0">
                <a:solidFill>
                  <a:srgbClr val="FF0000"/>
                </a:solidFill>
              </a:rPr>
              <a:t>years, </a:t>
            </a:r>
            <a:r>
              <a:rPr lang="en-US" sz="2000" b="1" dirty="0" smtClean="0"/>
              <a:t>and </a:t>
            </a:r>
            <a:r>
              <a:rPr lang="en-US" sz="2000" b="1" dirty="0"/>
              <a:t>his predicted adult height is </a:t>
            </a:r>
            <a:r>
              <a:rPr lang="en-US" sz="2000" b="1" dirty="0">
                <a:solidFill>
                  <a:srgbClr val="FF0000"/>
                </a:solidFill>
              </a:rPr>
              <a:t>5 ft 5 in. (165 cm) plus or minus 1.3 in. (3.3 cm).</a:t>
            </a:r>
            <a:r>
              <a:rPr lang="en-US" sz="2000" b="1" dirty="0" smtClean="0"/>
              <a:t>1 How </a:t>
            </a:r>
            <a:r>
              <a:rPr lang="en-US" sz="2000" b="1" dirty="0"/>
              <a:t>should his condition be managed?</a:t>
            </a:r>
            <a:endParaRPr lang="fa-IR"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0000"/>
                </a:solidFill>
              </a:rPr>
              <a:t>Recommendations for </a:t>
            </a:r>
            <a:r>
              <a:rPr lang="en-US" sz="4000" b="1" dirty="0" err="1" smtClean="0">
                <a:solidFill>
                  <a:srgbClr val="FF0000"/>
                </a:solidFill>
              </a:rPr>
              <a:t>MissW</a:t>
            </a:r>
            <a:endParaRPr lang="fa-IR" sz="4000" b="1" dirty="0">
              <a:solidFill>
                <a:srgbClr val="FF0000"/>
              </a:solidFill>
            </a:endParaRPr>
          </a:p>
        </p:txBody>
      </p:sp>
      <p:sp>
        <p:nvSpPr>
          <p:cNvPr id="3" name="Content Placeholder 2"/>
          <p:cNvSpPr>
            <a:spLocks noGrp="1"/>
          </p:cNvSpPr>
          <p:nvPr>
            <p:ph idx="1"/>
          </p:nvPr>
        </p:nvSpPr>
        <p:spPr>
          <a:xfrm>
            <a:off x="0" y="1357298"/>
            <a:ext cx="9144000" cy="5500702"/>
          </a:xfrm>
        </p:spPr>
        <p:txBody>
          <a:bodyPr>
            <a:noAutofit/>
          </a:bodyPr>
          <a:lstStyle/>
          <a:p>
            <a:pPr algn="l" rtl="0">
              <a:buFont typeface="Wingdings" pitchFamily="2" charset="2"/>
              <a:buChar char="Ø"/>
            </a:pPr>
            <a:r>
              <a:rPr lang="en-US" sz="2400" dirty="0" smtClean="0"/>
              <a:t>There is a high level of evidence that recombinant human growth hormone might be considered in children with ISS. </a:t>
            </a:r>
          </a:p>
          <a:p>
            <a:pPr algn="l" rtl="0">
              <a:buFont typeface="Wingdings" pitchFamily="2" charset="2"/>
              <a:buChar char="Ø"/>
            </a:pPr>
            <a:endParaRPr lang="en-US" sz="2400" dirty="0" smtClean="0"/>
          </a:p>
          <a:p>
            <a:pPr algn="l" rtl="0">
              <a:buFont typeface="Wingdings" pitchFamily="2" charset="2"/>
              <a:buChar char="Ø"/>
            </a:pPr>
            <a:r>
              <a:rPr lang="en-US" sz="2400" dirty="0" smtClean="0"/>
              <a:t>This therapy is not effective in all children with ISS.</a:t>
            </a:r>
          </a:p>
          <a:p>
            <a:pPr algn="l" rtl="0">
              <a:buFont typeface="Wingdings" pitchFamily="2" charset="2"/>
              <a:buChar char="Ø"/>
            </a:pPr>
            <a:endParaRPr lang="en-US" sz="2400" dirty="0" smtClean="0"/>
          </a:p>
          <a:p>
            <a:pPr algn="l" rtl="0">
              <a:buFont typeface="Wingdings" pitchFamily="2" charset="2"/>
              <a:buChar char="Ø"/>
            </a:pPr>
            <a:r>
              <a:rPr lang="en-US" sz="2400" dirty="0" smtClean="0"/>
              <a:t> Ideally, clinicians should identify children with ISS who are likely to respond to growth hormone therapy and treat only them.</a:t>
            </a:r>
          </a:p>
          <a:p>
            <a:pPr algn="l" rtl="0">
              <a:buFont typeface="Wingdings" pitchFamily="2" charset="2"/>
              <a:buChar char="Ø"/>
            </a:pPr>
            <a:endParaRPr lang="en-US" sz="2400" dirty="0" smtClean="0"/>
          </a:p>
          <a:p>
            <a:pPr algn="l" rtl="0">
              <a:buFont typeface="Wingdings" pitchFamily="2" charset="2"/>
              <a:buChar char="Ø"/>
            </a:pPr>
            <a:r>
              <a:rPr lang="en-US" sz="2400" dirty="0" smtClean="0"/>
              <a:t> Predictors of better growth response to growth hormone in ISS include </a:t>
            </a:r>
            <a:r>
              <a:rPr lang="en-US" sz="2400" dirty="0" smtClean="0">
                <a:solidFill>
                  <a:srgbClr val="FF0000"/>
                </a:solidFill>
              </a:rPr>
              <a:t>a greater height difference between a child and his/her parents and greater bone age delay</a:t>
            </a:r>
            <a:r>
              <a:rPr lang="en-US" sz="2400" dirty="0" smtClean="0"/>
              <a:t>.</a:t>
            </a:r>
            <a:endParaRPr lang="fa-IR" sz="2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pPr algn="l" rtl="0">
              <a:buFont typeface="Wingdings" pitchFamily="2" charset="2"/>
              <a:buChar char="Ø"/>
            </a:pPr>
            <a:r>
              <a:rPr lang="en-US" sz="2400" dirty="0" smtClean="0"/>
              <a:t>Miss W had </a:t>
            </a:r>
            <a:r>
              <a:rPr lang="en-US" sz="2400" dirty="0" smtClean="0">
                <a:solidFill>
                  <a:srgbClr val="FF0000"/>
                </a:solidFill>
              </a:rPr>
              <a:t>negative screening </a:t>
            </a:r>
            <a:r>
              <a:rPr lang="en-US" sz="2400" dirty="0" smtClean="0"/>
              <a:t>test results for</a:t>
            </a:r>
          </a:p>
          <a:p>
            <a:pPr algn="l" rtl="0">
              <a:buFont typeface="Wingdings" pitchFamily="2" charset="2"/>
              <a:buChar char="Ø"/>
            </a:pPr>
            <a:r>
              <a:rPr lang="en-US" sz="2400" dirty="0" smtClean="0"/>
              <a:t> celiac disease</a:t>
            </a:r>
          </a:p>
          <a:p>
            <a:pPr algn="l" rtl="0">
              <a:buFont typeface="Wingdings" pitchFamily="2" charset="2"/>
              <a:buChar char="Ø"/>
            </a:pPr>
            <a:r>
              <a:rPr lang="en-US" sz="2400" dirty="0" smtClean="0"/>
              <a:t>inflammatory bowel disease</a:t>
            </a:r>
          </a:p>
          <a:p>
            <a:pPr algn="l" rtl="0">
              <a:buFont typeface="Wingdings" pitchFamily="2" charset="2"/>
              <a:buChar char="Ø"/>
            </a:pPr>
            <a:r>
              <a:rPr lang="en-US" sz="2400" dirty="0" smtClean="0"/>
              <a:t> other systemic illnesses</a:t>
            </a:r>
          </a:p>
          <a:p>
            <a:pPr algn="l" rtl="0">
              <a:buFont typeface="Wingdings" pitchFamily="2" charset="2"/>
              <a:buChar char="Ø"/>
            </a:pPr>
            <a:r>
              <a:rPr lang="en-US" sz="2400" dirty="0" smtClean="0"/>
              <a:t> normal thyroid function test </a:t>
            </a:r>
          </a:p>
          <a:p>
            <a:pPr algn="l" rtl="0">
              <a:buFont typeface="Wingdings" pitchFamily="2" charset="2"/>
              <a:buChar char="Ø"/>
            </a:pPr>
            <a:r>
              <a:rPr lang="en-US" sz="2400" dirty="0" smtClean="0"/>
              <a:t> normal </a:t>
            </a:r>
            <a:r>
              <a:rPr lang="en-US" sz="2400" dirty="0" err="1" smtClean="0"/>
              <a:t>karyotype</a:t>
            </a:r>
            <a:endParaRPr lang="en-US" sz="2400" dirty="0" smtClean="0"/>
          </a:p>
          <a:p>
            <a:pPr algn="l" rtl="0">
              <a:buFont typeface="Wingdings" pitchFamily="2" charset="2"/>
              <a:buChar char="Ø"/>
            </a:pPr>
            <a:r>
              <a:rPr lang="en-US" sz="2400" dirty="0" smtClean="0"/>
              <a:t> no evidence for a </a:t>
            </a:r>
            <a:r>
              <a:rPr lang="en-US" sz="2400" i="1" dirty="0" smtClean="0"/>
              <a:t>SHOX gene mutation</a:t>
            </a:r>
          </a:p>
          <a:p>
            <a:pPr algn="l" rtl="0">
              <a:buFont typeface="Wingdings" pitchFamily="2" charset="2"/>
              <a:buChar char="Ø"/>
            </a:pPr>
            <a:r>
              <a:rPr lang="en-US" sz="2400" i="1" dirty="0" smtClean="0"/>
              <a:t> She was not small for gestational age</a:t>
            </a:r>
          </a:p>
          <a:p>
            <a:pPr algn="l" rtl="0">
              <a:buFont typeface="Wingdings" pitchFamily="2" charset="2"/>
              <a:buChar char="Ø"/>
            </a:pPr>
            <a:r>
              <a:rPr lang="en-US" sz="2400" dirty="0" smtClean="0"/>
              <a:t> she has no </a:t>
            </a:r>
            <a:r>
              <a:rPr lang="en-US" sz="2400" dirty="0" err="1" smtClean="0"/>
              <a:t>syndromic</a:t>
            </a:r>
            <a:r>
              <a:rPr lang="en-US" sz="2400" dirty="0" smtClean="0"/>
              <a:t> features</a:t>
            </a:r>
          </a:p>
          <a:p>
            <a:pPr algn="l" rtl="0">
              <a:buFont typeface="Wingdings" pitchFamily="2" charset="2"/>
              <a:buChar char="Ø"/>
            </a:pPr>
            <a:r>
              <a:rPr lang="en-US" sz="2400" dirty="0" smtClean="0"/>
              <a:t> Her body proportions are normal</a:t>
            </a:r>
          </a:p>
          <a:p>
            <a:pPr algn="l" rtl="0">
              <a:buNone/>
            </a:pPr>
            <a:r>
              <a:rPr lang="en-US" sz="2400" dirty="0" smtClean="0"/>
              <a:t>      </a:t>
            </a:r>
          </a:p>
          <a:p>
            <a:pPr algn="l" rtl="0">
              <a:buFont typeface="Wingdings" pitchFamily="2" charset="2"/>
              <a:buChar char="Ø"/>
            </a:pPr>
            <a:r>
              <a:rPr lang="en-US" sz="2400" dirty="0" smtClean="0"/>
              <a:t> Her serum IGF-1 and IGFBP-3 levels are above the median for</a:t>
            </a:r>
          </a:p>
          <a:p>
            <a:pPr algn="l" rtl="0">
              <a:buNone/>
            </a:pPr>
            <a:r>
              <a:rPr lang="en-US" sz="2400" dirty="0" smtClean="0"/>
              <a:t>        a </a:t>
            </a:r>
            <a:r>
              <a:rPr lang="en-US" sz="2400" dirty="0" err="1" smtClean="0"/>
              <a:t>prepubertal</a:t>
            </a:r>
            <a:r>
              <a:rPr lang="en-US" sz="2400" dirty="0" smtClean="0"/>
              <a:t> girl, which suggests that GHD is unlikely</a:t>
            </a:r>
          </a:p>
          <a:p>
            <a:pPr algn="l" rtl="0">
              <a:buFont typeface="Wingdings" pitchFamily="2" charset="2"/>
              <a:buChar char="Ø"/>
            </a:pPr>
            <a:r>
              <a:rPr lang="en-US" sz="2400" dirty="0" smtClean="0"/>
              <a:t> Nevertheless, she has an adult height prediction of </a:t>
            </a:r>
            <a:r>
              <a:rPr lang="en-US" sz="2400" dirty="0" smtClean="0">
                <a:solidFill>
                  <a:srgbClr val="FF0000"/>
                </a:solidFill>
              </a:rPr>
              <a:t>147 cm (58 in) </a:t>
            </a:r>
          </a:p>
          <a:p>
            <a:pPr algn="l" rtl="0">
              <a:buFont typeface="Wingdings" pitchFamily="2" charset="2"/>
              <a:buChar char="Ø"/>
            </a:pPr>
            <a:endParaRPr lang="en-US" sz="2400" dirty="0" smtClean="0"/>
          </a:p>
          <a:p>
            <a:pPr algn="l" rtl="0">
              <a:buFont typeface="Wingdings" pitchFamily="2" charset="2"/>
              <a:buChar char="Ø"/>
            </a:pPr>
            <a:r>
              <a:rPr lang="en-US" sz="2400" dirty="0" smtClean="0"/>
              <a:t> therefore, she satisfies the height criteria for treatment with growth hormone according to the FDA indication for children with ISS</a:t>
            </a:r>
          </a:p>
          <a:p>
            <a:pPr algn="l" rtl="0">
              <a:buNone/>
            </a:pPr>
            <a:r>
              <a:rPr lang="en-US" sz="2400" dirty="0" smtClean="0"/>
              <a:t>      </a:t>
            </a:r>
          </a:p>
          <a:p>
            <a:pPr algn="l" rtl="0">
              <a:buFont typeface="Wingdings" pitchFamily="2" charset="2"/>
              <a:buChar char="Ø"/>
            </a:pPr>
            <a:r>
              <a:rPr lang="en-US" sz="2400" dirty="0" smtClean="0"/>
              <a:t> Her shorter starting height, lower predicted adult height, and delayed bone age are positive predictors for response  although her familial short stature is not.</a:t>
            </a:r>
            <a:endParaRPr lang="fa-IR"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0" name="Picture 2"/>
          <p:cNvPicPr>
            <a:picLocks noGrp="1" noChangeAspect="1" noChangeArrowheads="1"/>
          </p:cNvPicPr>
          <p:nvPr>
            <p:ph idx="1"/>
          </p:nvPr>
        </p:nvPicPr>
        <p:blipFill>
          <a:blip r:embed="rId2"/>
          <a:srcRect/>
          <a:stretch>
            <a:fillRect/>
          </a:stretch>
        </p:blipFill>
        <p:spPr bwMode="auto">
          <a:xfrm>
            <a:off x="1785918" y="19090"/>
            <a:ext cx="5929354" cy="6864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The Clinical Problem</a:t>
            </a:r>
            <a:endParaRPr lang="fa-IR" dirty="0"/>
          </a:p>
        </p:txBody>
      </p:sp>
      <p:sp>
        <p:nvSpPr>
          <p:cNvPr id="3" name="Content Placeholder 2"/>
          <p:cNvSpPr>
            <a:spLocks noGrp="1"/>
          </p:cNvSpPr>
          <p:nvPr>
            <p:ph idx="1"/>
          </p:nvPr>
        </p:nvSpPr>
        <p:spPr>
          <a:xfrm>
            <a:off x="0" y="1600200"/>
            <a:ext cx="9144000" cy="5257800"/>
          </a:xfrm>
        </p:spPr>
        <p:txBody>
          <a:bodyPr>
            <a:normAutofit/>
          </a:bodyPr>
          <a:lstStyle/>
          <a:p>
            <a:pPr algn="l" rtl="0">
              <a:buFont typeface="Wingdings" pitchFamily="2" charset="2"/>
              <a:buChar char="Ø"/>
            </a:pPr>
            <a:r>
              <a:rPr lang="en-US" sz="2400" dirty="0" smtClean="0"/>
              <a:t>Short stature in childhood is a very common reason for referral to pediatric endocrinologists.</a:t>
            </a:r>
          </a:p>
          <a:p>
            <a:pPr algn="l" rtl="0">
              <a:buFont typeface="Wingdings" pitchFamily="2" charset="2"/>
              <a:buChar char="Ø"/>
            </a:pPr>
            <a:endParaRPr lang="en-US" sz="2400" dirty="0" smtClean="0"/>
          </a:p>
          <a:p>
            <a:pPr algn="l" rtl="0">
              <a:buFont typeface="Wingdings" pitchFamily="2" charset="2"/>
              <a:buChar char="Ø"/>
            </a:pPr>
            <a:r>
              <a:rPr lang="en-US" sz="2400" dirty="0" smtClean="0"/>
              <a:t>Although evaluation for growth-inhibiting disorders is often indicated ,most children with short stature are essentially healthy.</a:t>
            </a:r>
          </a:p>
          <a:p>
            <a:pPr algn="l" rtl="0">
              <a:buFont typeface="Wingdings" pitchFamily="2" charset="2"/>
              <a:buChar char="Ø"/>
            </a:pPr>
            <a:endParaRPr lang="en-US" sz="2400" dirty="0" smtClean="0"/>
          </a:p>
          <a:p>
            <a:pPr algn="l" rtl="0">
              <a:buFont typeface="Wingdings" pitchFamily="2" charset="2"/>
              <a:buChar char="Ø"/>
            </a:pPr>
            <a:r>
              <a:rPr lang="en-US" sz="2400" dirty="0" smtClean="0"/>
              <a:t> Testing for growth hormone secretion often does not clearly distinguish isolated growth hormone deficiency from idiopathic short stature</a:t>
            </a:r>
            <a:r>
              <a:rPr lang="en-US" dirty="0" smtClean="0"/>
              <a:t>.</a:t>
            </a:r>
            <a:endParaRPr lang="fa-I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rPr>
              <a:t>The Clinical Problem</a:t>
            </a:r>
            <a:endParaRPr lang="fa-IR" sz="4000" b="1" dirty="0">
              <a:solidFill>
                <a:srgbClr val="FF0000"/>
              </a:solidFill>
            </a:endParaRPr>
          </a:p>
        </p:txBody>
      </p:sp>
      <p:sp>
        <p:nvSpPr>
          <p:cNvPr id="3" name="Content Placeholder 2"/>
          <p:cNvSpPr>
            <a:spLocks noGrp="1"/>
          </p:cNvSpPr>
          <p:nvPr>
            <p:ph idx="1"/>
          </p:nvPr>
        </p:nvSpPr>
        <p:spPr>
          <a:xfrm>
            <a:off x="0" y="1500174"/>
            <a:ext cx="9144000" cy="5357826"/>
          </a:xfrm>
        </p:spPr>
        <p:txBody>
          <a:bodyPr>
            <a:normAutofit fontScale="70000" lnSpcReduction="20000"/>
          </a:bodyPr>
          <a:lstStyle/>
          <a:p>
            <a:pPr algn="l" rtl="0">
              <a:buFont typeface="Wingdings" pitchFamily="2" charset="2"/>
              <a:buChar char="Ø"/>
            </a:pPr>
            <a:r>
              <a:rPr lang="en-US" dirty="0"/>
              <a:t>Treatment with recombinant human </a:t>
            </a:r>
            <a:r>
              <a:rPr lang="en-US" dirty="0" smtClean="0"/>
              <a:t>growth hormone </a:t>
            </a:r>
            <a:r>
              <a:rPr lang="en-US" dirty="0"/>
              <a:t>can increase the adult height of children with idiopathic short stature </a:t>
            </a:r>
            <a:r>
              <a:rPr lang="en-US" dirty="0" smtClean="0"/>
              <a:t>by 1.2 </a:t>
            </a:r>
            <a:r>
              <a:rPr lang="en-US" dirty="0"/>
              <a:t>to 2.8 in. (3.0 to 7.1 cm), with wide variation in the </a:t>
            </a:r>
            <a:r>
              <a:rPr lang="en-US" dirty="0" smtClean="0"/>
              <a:t>incremental gain.  </a:t>
            </a:r>
          </a:p>
          <a:p>
            <a:pPr algn="l" rtl="0">
              <a:buNone/>
            </a:pPr>
            <a:r>
              <a:rPr lang="en-US" dirty="0" smtClean="0"/>
              <a:t>                                                                  </a:t>
            </a:r>
          </a:p>
          <a:p>
            <a:pPr algn="l" rtl="0">
              <a:buFont typeface="Wingdings" pitchFamily="2" charset="2"/>
              <a:buChar char="Ø"/>
            </a:pPr>
            <a:r>
              <a:rPr lang="en-US" dirty="0" smtClean="0"/>
              <a:t> </a:t>
            </a:r>
            <a:r>
              <a:rPr lang="en-US" dirty="0"/>
              <a:t>In </a:t>
            </a:r>
            <a:r>
              <a:rPr lang="en-US" dirty="0" smtClean="0"/>
              <a:t>2003, the </a:t>
            </a:r>
            <a:r>
              <a:rPr lang="en-US" dirty="0"/>
              <a:t>Food and Drug Administration (FDA) approved human growth hormone </a:t>
            </a:r>
            <a:r>
              <a:rPr lang="en-US" dirty="0" smtClean="0"/>
              <a:t>treatment  for </a:t>
            </a:r>
            <a:r>
              <a:rPr lang="en-US" dirty="0"/>
              <a:t>children with idiopathic short stature and height below the 1st </a:t>
            </a:r>
            <a:r>
              <a:rPr lang="en-US" dirty="0" smtClean="0"/>
              <a:t>percentile (</a:t>
            </a:r>
            <a:r>
              <a:rPr lang="en-US" dirty="0"/>
              <a:t>−2.25 SD</a:t>
            </a:r>
            <a:r>
              <a:rPr lang="en-US" dirty="0" smtClean="0"/>
              <a:t>).</a:t>
            </a:r>
          </a:p>
          <a:p>
            <a:pPr algn="l" rtl="0">
              <a:buFont typeface="Wingdings" pitchFamily="2" charset="2"/>
              <a:buChar char="Ø"/>
            </a:pPr>
            <a:endParaRPr lang="en-US" dirty="0" smtClean="0"/>
          </a:p>
          <a:p>
            <a:pPr algn="l" rtl="0">
              <a:buFont typeface="Wingdings" pitchFamily="2" charset="2"/>
              <a:buChar char="Ø"/>
            </a:pPr>
            <a:r>
              <a:rPr lang="en-US" dirty="0" smtClean="0"/>
              <a:t> </a:t>
            </a:r>
            <a:r>
              <a:rPr lang="en-US" dirty="0"/>
              <a:t>Accordingly, at least 500,000 children in the United States (i.e., </a:t>
            </a:r>
            <a:r>
              <a:rPr lang="en-US" dirty="0" smtClean="0"/>
              <a:t>approximately 1</a:t>
            </a:r>
            <a:r>
              <a:rPr lang="en-US" dirty="0"/>
              <a:t>% of children 4 to 13 years of age</a:t>
            </a:r>
            <a:r>
              <a:rPr lang="en-US" dirty="0" smtClean="0"/>
              <a:t>) </a:t>
            </a:r>
            <a:r>
              <a:rPr lang="en-US" dirty="0"/>
              <a:t>were considered to have a condition </a:t>
            </a:r>
            <a:r>
              <a:rPr lang="en-US" dirty="0" smtClean="0"/>
              <a:t>for which </a:t>
            </a:r>
            <a:r>
              <a:rPr lang="en-US" dirty="0"/>
              <a:t>there is available, effective, and expensive treatment (approximately $10,000 </a:t>
            </a:r>
            <a:r>
              <a:rPr lang="en-US" dirty="0" smtClean="0"/>
              <a:t>to $60,000 </a:t>
            </a:r>
            <a:r>
              <a:rPr lang="en-US" dirty="0"/>
              <a:t>per patient per year</a:t>
            </a:r>
            <a:r>
              <a:rPr lang="en-US" dirty="0" smtClean="0"/>
              <a:t>).</a:t>
            </a:r>
          </a:p>
          <a:p>
            <a:pPr algn="l" rtl="0">
              <a:buFont typeface="Wingdings" pitchFamily="2" charset="2"/>
              <a:buChar char="Ø"/>
            </a:pPr>
            <a:endParaRPr lang="en-US" dirty="0" smtClean="0"/>
          </a:p>
          <a:p>
            <a:pPr algn="l" rtl="0">
              <a:buFont typeface="Wingdings" pitchFamily="2" charset="2"/>
              <a:buChar char="Ø"/>
            </a:pPr>
            <a:r>
              <a:rPr lang="en-US" dirty="0" smtClean="0"/>
              <a:t> </a:t>
            </a:r>
            <a:r>
              <a:rPr lang="en-US" dirty="0"/>
              <a:t>The FDA approval gave rise to controversies, </a:t>
            </a:r>
            <a:r>
              <a:rPr lang="en-US" dirty="0" smtClean="0"/>
              <a:t>uncertainties, and </a:t>
            </a:r>
            <a:r>
              <a:rPr lang="en-US" dirty="0"/>
              <a:t>inconsistencies regarding therapeutic options that often overshadow </a:t>
            </a:r>
            <a:r>
              <a:rPr lang="en-US" dirty="0" smtClean="0"/>
              <a:t>the problem </a:t>
            </a:r>
            <a:r>
              <a:rPr lang="en-US" dirty="0"/>
              <a:t>of short stature itself.</a:t>
            </a:r>
            <a:endParaRPr lang="fa-I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950</TotalTime>
  <Words>5073</Words>
  <Application>Microsoft Office PowerPoint</Application>
  <PresentationFormat>On-screen Show (4:3)</PresentationFormat>
  <Paragraphs>416</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In The Name of God IDIOPATHIC SHORT STATURE</vt:lpstr>
      <vt:lpstr>Agenda:                                                            </vt:lpstr>
      <vt:lpstr>Slide 3</vt:lpstr>
      <vt:lpstr>Slide 4</vt:lpstr>
      <vt:lpstr>Short Stature in Childhood — Challenges and Choices</vt:lpstr>
      <vt:lpstr>Slide 6</vt:lpstr>
      <vt:lpstr>Slide 7</vt:lpstr>
      <vt:lpstr>The Clinical Problem</vt:lpstr>
      <vt:lpstr>The Clinical Problem</vt:lpstr>
      <vt:lpstr>Strategies and Evidence</vt:lpstr>
      <vt:lpstr>Evaluation</vt:lpstr>
      <vt:lpstr>Slide 12</vt:lpstr>
      <vt:lpstr>Slide 13</vt:lpstr>
      <vt:lpstr>Physical examination</vt:lpstr>
      <vt:lpstr>Slide 15</vt:lpstr>
      <vt:lpstr>Slide 16</vt:lpstr>
      <vt:lpstr>Slide 17</vt:lpstr>
      <vt:lpstr>Slide 18</vt:lpstr>
      <vt:lpstr>Slide 19</vt:lpstr>
      <vt:lpstr>Management</vt:lpstr>
      <vt:lpstr>Observation and Reassurance with No Treatment</vt:lpstr>
      <vt:lpstr>Height-Promoting Treatment with Human Growth Hormone</vt:lpstr>
      <vt:lpstr>Slide 23</vt:lpstr>
      <vt:lpstr>Slide 24</vt:lpstr>
      <vt:lpstr>Slide 25</vt:lpstr>
      <vt:lpstr>Other Treatments to Increase Growth</vt:lpstr>
      <vt:lpstr>Slide 27</vt:lpstr>
      <vt:lpstr>Slide 28</vt:lpstr>
      <vt:lpstr>Slide 29</vt:lpstr>
      <vt:lpstr>CONCLUSION AND RECOMMENDATIONS</vt:lpstr>
      <vt:lpstr>Slide 31</vt:lpstr>
      <vt:lpstr>Slide 32</vt:lpstr>
      <vt:lpstr>Slide 33</vt:lpstr>
      <vt:lpstr>Idiopathic Short Stature A Clinical Review</vt:lpstr>
      <vt:lpstr>Slide 35</vt:lpstr>
      <vt:lpstr>Slide 36</vt:lpstr>
      <vt:lpstr>Slide 37</vt:lpstr>
      <vt:lpstr>Slide 38</vt:lpstr>
      <vt:lpstr>Slide 39</vt:lpstr>
      <vt:lpstr>Definitions and Causes of Short Stature</vt:lpstr>
      <vt:lpstr>Slide 41</vt:lpstr>
      <vt:lpstr>Slide 42</vt:lpstr>
      <vt:lpstr>Evaluation of Short Stature</vt:lpstr>
      <vt:lpstr>Slide 44</vt:lpstr>
      <vt:lpstr>Slide 45</vt:lpstr>
      <vt:lpstr>Growth Hormone Evaluation</vt:lpstr>
      <vt:lpstr>Slide 47</vt:lpstr>
      <vt:lpstr>Slide 48</vt:lpstr>
      <vt:lpstr>Slide 49</vt:lpstr>
      <vt:lpstr>Expected Outcomes of Use of Growth Hormone Replacement in Children With ISS</vt:lpstr>
      <vt:lpstr>Slide 51</vt:lpstr>
      <vt:lpstr>Slide 52</vt:lpstr>
      <vt:lpstr>Slide 53</vt:lpstr>
      <vt:lpstr>Cost of Treatment </vt:lpstr>
      <vt:lpstr>Safety of Growth Hormone Therapy</vt:lpstr>
      <vt:lpstr>Slide 56</vt:lpstr>
      <vt:lpstr>Other Treatments Available for Short Stature</vt:lpstr>
      <vt:lpstr>Slide 58</vt:lpstr>
      <vt:lpstr>Slide 59</vt:lpstr>
      <vt:lpstr>Recommendations for MissW</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ZIGORATY</dc:creator>
  <cp:lastModifiedBy>ri-f405c001-f</cp:lastModifiedBy>
  <cp:revision>726</cp:revision>
  <dcterms:created xsi:type="dcterms:W3CDTF">2014-07-17T10:20:03Z</dcterms:created>
  <dcterms:modified xsi:type="dcterms:W3CDTF">2014-08-04T04:02:35Z</dcterms:modified>
</cp:coreProperties>
</file>