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2"/>
  </p:notesMasterIdLst>
  <p:sldIdLst>
    <p:sldId id="257" r:id="rId2"/>
    <p:sldId id="264" r:id="rId3"/>
    <p:sldId id="265" r:id="rId4"/>
    <p:sldId id="266" r:id="rId5"/>
    <p:sldId id="277" r:id="rId6"/>
    <p:sldId id="269" r:id="rId7"/>
    <p:sldId id="270" r:id="rId8"/>
    <p:sldId id="271" r:id="rId9"/>
    <p:sldId id="272" r:id="rId10"/>
    <p:sldId id="273" r:id="rId11"/>
    <p:sldId id="274" r:id="rId12"/>
    <p:sldId id="275" r:id="rId13"/>
    <p:sldId id="285" r:id="rId14"/>
    <p:sldId id="286" r:id="rId15"/>
    <p:sldId id="287" r:id="rId16"/>
    <p:sldId id="288" r:id="rId17"/>
    <p:sldId id="268" r:id="rId18"/>
    <p:sldId id="281" r:id="rId19"/>
    <p:sldId id="282" r:id="rId20"/>
    <p:sldId id="283"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3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927C08-6A2B-40E7-BE3B-026B6B7178F7}" type="datetimeFigureOut">
              <a:rPr lang="fa-IR" smtClean="0"/>
              <a:t>23/11/1440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9C7DC3-1485-4443-8484-60DBBE9E4F41}" type="slidenum">
              <a:rPr lang="fa-IR" smtClean="0"/>
              <a:t>‹#›</a:t>
            </a:fld>
            <a:endParaRPr lang="fa-IR"/>
          </a:p>
        </p:txBody>
      </p:sp>
    </p:spTree>
    <p:extLst>
      <p:ext uri="{BB962C8B-B14F-4D97-AF65-F5344CB8AC3E}">
        <p14:creationId xmlns:p14="http://schemas.microsoft.com/office/powerpoint/2010/main" val="36950584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Students like adults all have basic needs that must be met in a certain order.  We must meet the need for food, water, sleep  (physical needs) before emotional  or learning needs can be met. </a:t>
            </a:r>
          </a:p>
          <a:p>
            <a:pPr>
              <a:spcBef>
                <a:spcPct val="0"/>
              </a:spcBef>
            </a:pPr>
            <a:endParaRPr lang="en-US" dirty="0" smtClean="0"/>
          </a:p>
          <a:p>
            <a:pPr>
              <a:spcBef>
                <a:spcPct val="0"/>
              </a:spcBef>
            </a:pPr>
            <a:r>
              <a:rPr lang="en-US" dirty="0" smtClean="0"/>
              <a:t>Diabetes interferes  with the normal progression of all these needs.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98468-C743-4D19-9BF9-42452E9D0AE8}"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532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Honeymoon Phase is where the pancreas begins to produce insulin  (after the diagnosis of diabetes) and some individuals are able to decrease the amount of insulin they take.  This can lead the child/teen/parent and us to think the “diabetes has been cured” or there was a child/teen who was </a:t>
            </a:r>
            <a:r>
              <a:rPr lang="en-US" dirty="0" err="1" smtClean="0"/>
              <a:t>mis</a:t>
            </a:r>
            <a:r>
              <a:rPr lang="en-US" dirty="0" smtClean="0"/>
              <a:t>-diagnosed.  Because of this sense</a:t>
            </a:r>
            <a:r>
              <a:rPr lang="en-US" baseline="0" dirty="0" smtClean="0"/>
              <a:t> of “there’s not much wrong”, t</a:t>
            </a:r>
            <a:r>
              <a:rPr lang="en-US" dirty="0" smtClean="0"/>
              <a:t>here may be a decreased attention to meal planning, eating correctly and checking of blood sugars.  We can not let our guard down!!!!!!!!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3E13BD-24FE-4C77-BA6C-28FB1128FB78}"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00960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C059F45-8D33-4A11-8E1C-B19301D822B0}" type="datetimeFigureOut">
              <a:rPr lang="fa-IR" smtClean="0"/>
              <a:t>23/11/1440</a:t>
            </a:fld>
            <a:endParaRPr lang="fa-IR"/>
          </a:p>
        </p:txBody>
      </p:sp>
      <p:sp>
        <p:nvSpPr>
          <p:cNvPr id="16" name="Slide Number Placeholder 15"/>
          <p:cNvSpPr>
            <a:spLocks noGrp="1"/>
          </p:cNvSpPr>
          <p:nvPr>
            <p:ph type="sldNum" sz="quarter" idx="11"/>
          </p:nvPr>
        </p:nvSpPr>
        <p:spPr/>
        <p:txBody>
          <a:bodyPr/>
          <a:lstStyle/>
          <a:p>
            <a:fld id="{13F54014-3CF6-4BB7-9219-5AC78098E033}" type="slidenum">
              <a:rPr lang="fa-IR" smtClean="0"/>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59F45-8D33-4A11-8E1C-B19301D822B0}" type="datetimeFigureOut">
              <a:rPr lang="fa-IR" smtClean="0"/>
              <a:t>23/11/1440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F54014-3CF6-4BB7-9219-5AC78098E03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59F45-8D33-4A11-8E1C-B19301D822B0}" type="datetimeFigureOut">
              <a:rPr lang="fa-IR" smtClean="0"/>
              <a:t>23/11/1440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F54014-3CF6-4BB7-9219-5AC78098E03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C059F45-8D33-4A11-8E1C-B19301D822B0}" type="datetimeFigureOut">
              <a:rPr lang="fa-IR" smtClean="0"/>
              <a:t>23/11/1440</a:t>
            </a:fld>
            <a:endParaRPr lang="fa-IR"/>
          </a:p>
        </p:txBody>
      </p:sp>
      <p:sp>
        <p:nvSpPr>
          <p:cNvPr id="15" name="Slide Number Placeholder 14"/>
          <p:cNvSpPr>
            <a:spLocks noGrp="1"/>
          </p:cNvSpPr>
          <p:nvPr>
            <p:ph type="sldNum" sz="quarter" idx="15"/>
          </p:nvPr>
        </p:nvSpPr>
        <p:spPr/>
        <p:txBody>
          <a:bodyPr/>
          <a:lstStyle>
            <a:lvl1pPr algn="ctr">
              <a:defRPr/>
            </a:lvl1pPr>
          </a:lstStyle>
          <a:p>
            <a:fld id="{13F54014-3CF6-4BB7-9219-5AC78098E033}" type="slidenum">
              <a:rPr lang="fa-IR" smtClean="0"/>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059F45-8D33-4A11-8E1C-B19301D822B0}" type="datetimeFigureOut">
              <a:rPr lang="fa-IR" smtClean="0"/>
              <a:t>23/11/1440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3F54014-3CF6-4BB7-9219-5AC78098E033}" type="slidenum">
              <a:rPr lang="fa-IR" smtClean="0"/>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059F45-8D33-4A11-8E1C-B19301D822B0}" type="datetimeFigureOut">
              <a:rPr lang="fa-IR" smtClean="0"/>
              <a:t>23/11/1440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3F54014-3CF6-4BB7-9219-5AC78098E033}" type="slidenum">
              <a:rPr lang="fa-IR" smtClean="0"/>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3F54014-3CF6-4BB7-9219-5AC78098E033}" type="slidenum">
              <a:rPr lang="fa-IR" smtClean="0"/>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0C059F45-8D33-4A11-8E1C-B19301D822B0}" type="datetimeFigureOut">
              <a:rPr lang="fa-IR" smtClean="0"/>
              <a:t>23/11/1440</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059F45-8D33-4A11-8E1C-B19301D822B0}" type="datetimeFigureOut">
              <a:rPr lang="fa-IR" smtClean="0"/>
              <a:t>23/11/1440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3F54014-3CF6-4BB7-9219-5AC78098E033}" type="slidenum">
              <a:rPr lang="fa-IR" smtClean="0"/>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59F45-8D33-4A11-8E1C-B19301D822B0}" type="datetimeFigureOut">
              <a:rPr lang="fa-IR" smtClean="0"/>
              <a:t>23/11/1440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3F54014-3CF6-4BB7-9219-5AC78098E03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059F45-8D33-4A11-8E1C-B19301D822B0}" type="datetimeFigureOut">
              <a:rPr lang="fa-IR" smtClean="0"/>
              <a:t>23/11/1440</a:t>
            </a:fld>
            <a:endParaRPr lang="fa-IR"/>
          </a:p>
        </p:txBody>
      </p:sp>
      <p:sp>
        <p:nvSpPr>
          <p:cNvPr id="9" name="Slide Number Placeholder 8"/>
          <p:cNvSpPr>
            <a:spLocks noGrp="1"/>
          </p:cNvSpPr>
          <p:nvPr>
            <p:ph type="sldNum" sz="quarter" idx="15"/>
          </p:nvPr>
        </p:nvSpPr>
        <p:spPr/>
        <p:txBody>
          <a:bodyPr/>
          <a:lstStyle/>
          <a:p>
            <a:fld id="{13F54014-3CF6-4BB7-9219-5AC78098E033}" type="slidenum">
              <a:rPr lang="fa-IR" smtClean="0"/>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C059F45-8D33-4A11-8E1C-B19301D822B0}" type="datetimeFigureOut">
              <a:rPr lang="fa-IR" smtClean="0"/>
              <a:t>23/11/1440</a:t>
            </a:fld>
            <a:endParaRPr lang="fa-IR"/>
          </a:p>
        </p:txBody>
      </p:sp>
      <p:sp>
        <p:nvSpPr>
          <p:cNvPr id="9" name="Slide Number Placeholder 8"/>
          <p:cNvSpPr>
            <a:spLocks noGrp="1"/>
          </p:cNvSpPr>
          <p:nvPr>
            <p:ph type="sldNum" sz="quarter" idx="11"/>
          </p:nvPr>
        </p:nvSpPr>
        <p:spPr/>
        <p:txBody>
          <a:bodyPr/>
          <a:lstStyle/>
          <a:p>
            <a:fld id="{13F54014-3CF6-4BB7-9219-5AC78098E033}" type="slidenum">
              <a:rPr lang="fa-IR" smtClean="0"/>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059F45-8D33-4A11-8E1C-B19301D822B0}" type="datetimeFigureOut">
              <a:rPr lang="fa-IR" smtClean="0"/>
              <a:t>23/11/1440</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3F54014-3CF6-4BB7-9219-5AC78098E033}" type="slidenum">
              <a:rPr lang="fa-IR" smtClean="0"/>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35691" y="0"/>
            <a:ext cx="9108309" cy="6858000"/>
          </a:xfrm>
          <a:prstGeom prst="rect">
            <a:avLst/>
          </a:prstGeom>
          <a:noFill/>
          <a:ln w="9525">
            <a:noFill/>
            <a:miter lim="800000"/>
            <a:headEnd/>
            <a:tailEnd/>
          </a:ln>
        </p:spPr>
      </p:pic>
      <p:sp>
        <p:nvSpPr>
          <p:cNvPr id="5" name="Title 1"/>
          <p:cNvSpPr>
            <a:spLocks noGrp="1"/>
          </p:cNvSpPr>
          <p:nvPr>
            <p:ph type="title"/>
          </p:nvPr>
        </p:nvSpPr>
        <p:spPr>
          <a:xfrm>
            <a:off x="907274" y="0"/>
            <a:ext cx="8229600" cy="1219200"/>
          </a:xfrm>
        </p:spPr>
        <p:txBody>
          <a:bodyPr>
            <a:normAutofit/>
          </a:bodyPr>
          <a:lstStyle/>
          <a:p>
            <a:pPr algn="r"/>
            <a:r>
              <a:rPr lang="fa-IR" sz="5400" dirty="0" smtClean="0"/>
              <a:t>بسمه تعالی</a:t>
            </a:r>
            <a:endParaRPr lang="fa-IR" sz="5400" dirty="0"/>
          </a:p>
        </p:txBody>
      </p:sp>
      <p:sp>
        <p:nvSpPr>
          <p:cNvPr id="2" name="TextBox 1"/>
          <p:cNvSpPr txBox="1"/>
          <p:nvPr/>
        </p:nvSpPr>
        <p:spPr>
          <a:xfrm>
            <a:off x="-324544" y="5013176"/>
            <a:ext cx="6552728" cy="1631216"/>
          </a:xfrm>
          <a:prstGeom prst="rect">
            <a:avLst/>
          </a:prstGeom>
          <a:noFill/>
        </p:spPr>
        <p:txBody>
          <a:bodyPr wrap="square" rtlCol="0">
            <a:spAutoFit/>
          </a:bodyPr>
          <a:lstStyle/>
          <a:p>
            <a:pPr algn="ctr"/>
            <a:r>
              <a:rPr lang="fa-IR" sz="6000" dirty="0" smtClean="0">
                <a:cs typeface="B Titr" panose="00000700000000000000" pitchFamily="2" charset="-78"/>
              </a:rPr>
              <a:t>دکتر عمید قاسمبگلو</a:t>
            </a:r>
          </a:p>
          <a:p>
            <a:pPr algn="ctr"/>
            <a:r>
              <a:rPr lang="fa-IR" sz="4000" dirty="0" smtClean="0">
                <a:cs typeface="B Titr" panose="00000700000000000000" pitchFamily="2" charset="-78"/>
              </a:rPr>
              <a:t>متخصص بیماری های داخلی</a:t>
            </a:r>
            <a:endParaRPr lang="en-US" sz="4000" dirty="0">
              <a:cs typeface="B Titr"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7170" name="Picture 2" descr="C:\Documents and Settings\Administrator\Desktop\New Folder (2)\371519_ikVT8Uk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7549"/>
            <a:ext cx="3682706" cy="468068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Administrator\Desktop\New Folder (2)\5e9c426ab8f16fa5a9ff114649ef5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35"/>
            <a:ext cx="3389362" cy="45853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dministrator\Desktop\New Folder (2)\384896_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594535"/>
            <a:ext cx="7709842" cy="226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4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8194" name="Picture 2" descr="C:\Documents and Settings\Administrator\Desktop\New Folder (2)\clifto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5" y="0"/>
            <a:ext cx="9181795"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6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9218" name="Picture 2" descr="C:\Documents and Settings\Administrator\Desktop\New Folder (2)\__the_war_against_ignorance___by_aerora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18"/>
            <a:ext cx="9166656" cy="355035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Documents and Settings\Administrator\Desktop\New Folder (2)\BTC-Igno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 y="3500081"/>
            <a:ext cx="9135398" cy="335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0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57200" y="533400"/>
            <a:ext cx="8229600" cy="1143000"/>
          </a:xfrm>
        </p:spPr>
        <p:txBody>
          <a:bodyPr/>
          <a:lstStyle/>
          <a:p>
            <a:r>
              <a:rPr lang="en-US" dirty="0" smtClean="0"/>
              <a:t>What a Child Needs?</a:t>
            </a:r>
          </a:p>
        </p:txBody>
      </p:sp>
      <p:sp>
        <p:nvSpPr>
          <p:cNvPr id="35841" name="Content Placeholder 2"/>
          <p:cNvSpPr>
            <a:spLocks noGrp="1"/>
          </p:cNvSpPr>
          <p:nvPr>
            <p:ph idx="1"/>
          </p:nvPr>
        </p:nvSpPr>
        <p:spPr>
          <a:xfrm>
            <a:off x="838200" y="1951038"/>
            <a:ext cx="7467600" cy="4525962"/>
          </a:xfrm>
        </p:spPr>
        <p:txBody>
          <a:bodyPr/>
          <a:lstStyle/>
          <a:p>
            <a:pPr>
              <a:buFont typeface="Arial" charset="0"/>
              <a:buNone/>
            </a:pPr>
            <a:r>
              <a:rPr lang="en-US" sz="2800" b="1" dirty="0" smtClean="0">
                <a:solidFill>
                  <a:schemeClr val="bg1"/>
                </a:solidFill>
                <a:latin typeface="Comic Sans MS" pitchFamily="66" charset="0"/>
              </a:rPr>
              <a:t> </a:t>
            </a:r>
            <a:endParaRPr lang="en-US" sz="2800" dirty="0" smtClean="0">
              <a:solidFill>
                <a:schemeClr val="bg1"/>
              </a:solidFill>
              <a:latin typeface="Comic Sans MS" pitchFamily="66" charset="0"/>
            </a:endParaRPr>
          </a:p>
        </p:txBody>
      </p:sp>
      <p:pic>
        <p:nvPicPr>
          <p:cNvPr id="3" name="Picture 2" descr="hyarchy of needs pyram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68" y="-17635"/>
            <a:ext cx="8460432" cy="6875635"/>
          </a:xfrm>
          <a:prstGeom prst="rect">
            <a:avLst/>
          </a:prstGeom>
        </p:spPr>
      </p:pic>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defRPr/>
            </a:pPr>
            <a:r>
              <a:rPr lang="en-US" dirty="0" smtClean="0"/>
              <a:t>KBN 2014</a:t>
            </a:r>
            <a:endParaRPr lang="en-US" dirty="0"/>
          </a:p>
        </p:txBody>
      </p:sp>
    </p:spTree>
    <p:extLst>
      <p:ext uri="{BB962C8B-B14F-4D97-AF65-F5344CB8AC3E}">
        <p14:creationId xmlns:p14="http://schemas.microsoft.com/office/powerpoint/2010/main" val="2566380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r" rtl="1">
              <a:lnSpc>
                <a:spcPct val="115000"/>
              </a:lnSpc>
              <a:spcAft>
                <a:spcPts val="1000"/>
              </a:spcAft>
            </a:pPr>
            <a:r>
              <a:rPr lang="fa-IR" b="1" dirty="0">
                <a:solidFill>
                  <a:srgbClr val="FF0000"/>
                </a:solidFill>
                <a:ea typeface="Calibri"/>
                <a:cs typeface="2  Titr"/>
              </a:rPr>
              <a:t>دوره ماه عسل (</a:t>
            </a:r>
            <a:r>
              <a:rPr lang="en-US" b="1" dirty="0">
                <a:solidFill>
                  <a:srgbClr val="FF0000"/>
                </a:solidFill>
                <a:ea typeface="Calibri"/>
                <a:cs typeface="2  Titr"/>
              </a:rPr>
              <a:t> (</a:t>
            </a:r>
            <a:r>
              <a:rPr lang="en-US" b="1" dirty="0" smtClean="0">
                <a:solidFill>
                  <a:srgbClr val="FF0000"/>
                </a:solidFill>
                <a:ea typeface="Calibri"/>
                <a:cs typeface="2  Titr"/>
              </a:rPr>
              <a:t>Honeymoon</a:t>
            </a:r>
            <a:endParaRPr lang="en-US" sz="4000" b="1" dirty="0">
              <a:ea typeface="Calibri"/>
              <a:cs typeface="Arial"/>
            </a:endParaRPr>
          </a:p>
        </p:txBody>
      </p:sp>
      <p:sp>
        <p:nvSpPr>
          <p:cNvPr id="44034" name="Content Placeholder 2"/>
          <p:cNvSpPr>
            <a:spLocks noGrp="1"/>
          </p:cNvSpPr>
          <p:nvPr>
            <p:ph idx="1"/>
          </p:nvPr>
        </p:nvSpPr>
        <p:spPr/>
        <p:txBody>
          <a:bodyPr/>
          <a:lstStyle/>
          <a:p>
            <a:r>
              <a:rPr lang="en-US" dirty="0" smtClean="0"/>
              <a:t>Not all newly diagnosed individuals experience </a:t>
            </a:r>
            <a:r>
              <a:rPr lang="en-US" dirty="0" smtClean="0">
                <a:solidFill>
                  <a:schemeClr val="bg1"/>
                </a:solidFill>
              </a:rPr>
              <a:t> </a:t>
            </a:r>
            <a:r>
              <a:rPr lang="en-US" dirty="0" smtClean="0"/>
              <a:t>the Honeymoon Phase</a:t>
            </a:r>
          </a:p>
          <a:p>
            <a:r>
              <a:rPr lang="en-US" dirty="0" smtClean="0"/>
              <a:t>Can last for weeks up to 2 years</a:t>
            </a:r>
          </a:p>
          <a:p>
            <a:r>
              <a:rPr lang="en-US" dirty="0" smtClean="0"/>
              <a:t>We can not let our guard down</a:t>
            </a:r>
          </a:p>
          <a:p>
            <a:endParaRPr lang="en-US" dirty="0" smtClean="0"/>
          </a:p>
          <a:p>
            <a:endParaRPr lang="en-US" dirty="0" smtClean="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defRPr/>
            </a:pPr>
            <a:r>
              <a:rPr lang="en-US" dirty="0" smtClean="0"/>
              <a:t>KBN 2014</a:t>
            </a:r>
            <a:endParaRPr lang="en-US" dirty="0"/>
          </a:p>
        </p:txBody>
      </p:sp>
      <p:pic>
        <p:nvPicPr>
          <p:cNvPr id="1027" name="Picture 3" descr="cartoon of couple on a honeym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695" y="4191000"/>
            <a:ext cx="1670609" cy="124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1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381000"/>
            <a:ext cx="7162800" cy="609600"/>
          </a:xfrm>
        </p:spPr>
        <p:txBody>
          <a:bodyPr>
            <a:normAutofit fontScale="90000"/>
          </a:bodyPr>
          <a:lstStyle/>
          <a:p>
            <a:pPr eaLnBrk="1" hangingPunct="1"/>
            <a:r>
              <a:rPr lang="ar-SA" smtClean="0">
                <a:cs typeface="Arial" pitchFamily="34" charset="0"/>
              </a:rPr>
              <a:t>کشف انسولین</a:t>
            </a:r>
            <a:endParaRPr lang="en-US" smtClean="0">
              <a:cs typeface="Arial" pitchFamily="34" charset="0"/>
            </a:endParaRPr>
          </a:p>
        </p:txBody>
      </p:sp>
      <p:pic>
        <p:nvPicPr>
          <p:cNvPr id="24579" name="Picture 5" descr="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062538"/>
            <a:ext cx="25146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c001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disc_insulin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2376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066800"/>
            <a:ext cx="2286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066800"/>
            <a:ext cx="2171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13" descr="JC7075-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462" y="3505200"/>
            <a:ext cx="3094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4218582"/>
            <a:ext cx="2177152" cy="25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61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20_37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3914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5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1266" name="Picture 2" descr="C:\Documents and Settings\Administrator\Desktop\New Folder (2)\how-can-i-hel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97" y="12936"/>
            <a:ext cx="4164516" cy="684506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Documents and Settings\Administrator\Desktop\New Folder (2)\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513" y="0"/>
            <a:ext cx="493443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5362" name="Picture 2" descr="C:\Documents and Settings\Administrator\Desktop\New Folder (2)\Diabetes-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4620" y="7453"/>
            <a:ext cx="4181992" cy="2961171"/>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Documents and Settings\Administrator\Desktop\New Folder (2)\controlbw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9" y="2968625"/>
            <a:ext cx="5029200"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2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6386" name="Picture 2" descr="C:\Documents and Settings\Administrator\Desktop\New Folder (2)\5e32VANT6fhA7A1VLWWAB3X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0"/>
            <a:ext cx="5976664"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90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026" name="Picture 2" descr="C:\Documents and Settings\Administrator\Desktop\New Folder (2)\hyperglycim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76864" cy="6408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7410" name="Picture 2" descr="C:\Documents and Settings\Administrator\Desktop\New Folder (2)\page_FreeDiabeticClas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11" y="20095"/>
            <a:ext cx="9117730" cy="683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6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9358"/>
            <a:ext cx="4989272" cy="684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Documents and Settings\Administrator\Desktop\New Folder (2)\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7" y="0"/>
            <a:ext cx="4124946"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3074" name="Picture 2" descr="C:\Documents and Settings\Administrator\Desktop\New Folder (2)\insulin-injec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0"/>
            <a:ext cx="3995936" cy="33569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istrator\Desktop\New Folder (2)\20140727184649-Needle_-_girl_white_1__shutterstock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2936"/>
            <a:ext cx="514806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Administrator\Desktop\New Folder (2)\bp-monitor-glucometer-digital-thermometer-combo-large_128c5d564d779a2fbab3ff78376000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298675"/>
            <a:ext cx="3995935" cy="3370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4098" name="Picture 2" descr="C:\Documents and Settings\Administrator\Desktop\New Folder (2)\3WA4JWSFd2r1AE72PaKH57V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51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572000"/>
          </a:xfrm>
        </p:spPr>
        <p:txBody>
          <a:bodyPr>
            <a:normAutofit/>
          </a:bodyPr>
          <a:lstStyle/>
          <a:p>
            <a:pPr marL="0" indent="0" algn="ctr">
              <a:buNone/>
            </a:pPr>
            <a:r>
              <a:rPr lang="fa-IR" sz="4000" dirty="0" smtClean="0">
                <a:solidFill>
                  <a:srgbClr val="C00000"/>
                </a:solidFill>
              </a:rPr>
              <a:t>((هر چند دیابت تا پایان عمر با شماست ولی با کنترل آن می توان از بروز عوارض دیابت پیشگیری نمود))</a:t>
            </a:r>
            <a:endParaRPr lang="fa-IR" sz="4000" dirty="0">
              <a:solidFill>
                <a:srgbClr val="C00000"/>
              </a:solidFill>
            </a:endParaRPr>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26173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572000"/>
          </a:xfrm>
        </p:spPr>
        <p:txBody>
          <a:bodyPr/>
          <a:lstStyle/>
          <a:p>
            <a:r>
              <a:rPr lang="fa-IR" sz="3200" dirty="0" smtClean="0"/>
              <a:t>1. دیابت تا </a:t>
            </a:r>
            <a:r>
              <a:rPr lang="fa-IR" sz="3200" dirty="0" smtClean="0">
                <a:solidFill>
                  <a:srgbClr val="C00000"/>
                </a:solidFill>
              </a:rPr>
              <a:t>پایان عمر </a:t>
            </a:r>
            <a:r>
              <a:rPr lang="fa-IR" sz="3200" dirty="0" smtClean="0"/>
              <a:t>با من است.</a:t>
            </a:r>
          </a:p>
          <a:p>
            <a:endParaRPr lang="fa-IR" dirty="0"/>
          </a:p>
          <a:p>
            <a:r>
              <a:rPr lang="fa-IR" sz="3200" dirty="0" smtClean="0"/>
              <a:t>2.دیابت را باید </a:t>
            </a:r>
            <a:r>
              <a:rPr lang="fa-IR" sz="3200" dirty="0" smtClean="0">
                <a:solidFill>
                  <a:srgbClr val="C00000"/>
                </a:solidFill>
              </a:rPr>
              <a:t>کنترل</a:t>
            </a:r>
            <a:r>
              <a:rPr lang="fa-IR" sz="3200" dirty="0" smtClean="0"/>
              <a:t> نمود.</a:t>
            </a:r>
          </a:p>
          <a:p>
            <a:endParaRPr lang="fa-IR" dirty="0"/>
          </a:p>
          <a:p>
            <a:r>
              <a:rPr lang="fa-IR" sz="3200" dirty="0" smtClean="0"/>
              <a:t>3.دیابت </a:t>
            </a:r>
            <a:r>
              <a:rPr lang="fa-IR" sz="3200" dirty="0" smtClean="0">
                <a:solidFill>
                  <a:srgbClr val="C00000"/>
                </a:solidFill>
              </a:rPr>
              <a:t>عوارضی</a:t>
            </a:r>
            <a:r>
              <a:rPr lang="fa-IR" sz="3200" dirty="0" smtClean="0"/>
              <a:t> دارد که با کنترل قند خون می توان از بروز آنها </a:t>
            </a:r>
            <a:r>
              <a:rPr lang="fa-IR" sz="3200" dirty="0" smtClean="0">
                <a:solidFill>
                  <a:srgbClr val="C00000"/>
                </a:solidFill>
              </a:rPr>
              <a:t>پیشگیری</a:t>
            </a:r>
            <a:r>
              <a:rPr lang="fa-IR" sz="3200" dirty="0" smtClean="0"/>
              <a:t> نمود.</a:t>
            </a:r>
            <a:endParaRPr lang="fa-IR" sz="3200" dirty="0"/>
          </a:p>
        </p:txBody>
      </p:sp>
    </p:spTree>
    <p:extLst>
      <p:ext uri="{BB962C8B-B14F-4D97-AF65-F5344CB8AC3E}">
        <p14:creationId xmlns:p14="http://schemas.microsoft.com/office/powerpoint/2010/main" val="2642655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5122" name="Picture 2" descr="C:\Documents and Settings\Administrator\Desktop\New Folder (2)\girls-telling-secre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399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Administrator\Desktop\New Folder (2)\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8340"/>
            <a:ext cx="18764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6146" name="Picture 2" descr="C:\Documents and Settings\Administrator\Desktop\New Folder (2)\downloa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038" y="260648"/>
            <a:ext cx="408693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Administrator\Desktop\New Folder (2)\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429000"/>
            <a:ext cx="4104456" cy="318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76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222</TotalTime>
  <Words>252</Words>
  <Application>Microsoft Office PowerPoint</Application>
  <PresentationFormat>On-screen Show (4:3)</PresentationFormat>
  <Paragraphs>24</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2  Titr</vt:lpstr>
      <vt:lpstr>Arial</vt:lpstr>
      <vt:lpstr>B Titr</vt:lpstr>
      <vt:lpstr>Calibri</vt:lpstr>
      <vt:lpstr>Comic Sans MS</vt:lpstr>
      <vt:lpstr>Constantia</vt:lpstr>
      <vt:lpstr>Times New Roman</vt:lpstr>
      <vt:lpstr>Wingdings 2</vt:lpstr>
      <vt:lpstr>Paper</vt:lpstr>
      <vt:lpstr>بسمه تعالی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 Child Needs?</vt:lpstr>
      <vt:lpstr>دوره ماه عسل ( (Honeymoon</vt:lpstr>
      <vt:lpstr>کشف انسولین</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dc:creator>
  <cp:lastModifiedBy>OliveSoft</cp:lastModifiedBy>
  <cp:revision>36</cp:revision>
  <dcterms:created xsi:type="dcterms:W3CDTF">2013-10-16T19:54:54Z</dcterms:created>
  <dcterms:modified xsi:type="dcterms:W3CDTF">2019-07-25T11:28:53Z</dcterms:modified>
</cp:coreProperties>
</file>