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65" r:id="rId5"/>
    <p:sldId id="264" r:id="rId6"/>
    <p:sldId id="259" r:id="rId7"/>
    <p:sldId id="270" r:id="rId8"/>
    <p:sldId id="271" r:id="rId9"/>
    <p:sldId id="300" r:id="rId10"/>
    <p:sldId id="298" r:id="rId11"/>
    <p:sldId id="306" r:id="rId12"/>
    <p:sldId id="303" r:id="rId13"/>
    <p:sldId id="309" r:id="rId14"/>
    <p:sldId id="262" r:id="rId15"/>
    <p:sldId id="260" r:id="rId16"/>
    <p:sldId id="263" r:id="rId17"/>
    <p:sldId id="261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7" r:id="rId26"/>
    <p:sldId id="278" r:id="rId27"/>
    <p:sldId id="266" r:id="rId28"/>
    <p:sldId id="282" r:id="rId29"/>
    <p:sldId id="283" r:id="rId30"/>
    <p:sldId id="289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295" r:id="rId40"/>
    <p:sldId id="293" r:id="rId41"/>
    <p:sldId id="294" r:id="rId42"/>
    <p:sldId id="297" r:id="rId43"/>
    <p:sldId id="308" r:id="rId4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617186-4348-410B-9405-E48EA2A0017D}">
          <p14:sldIdLst>
            <p14:sldId id="257"/>
            <p14:sldId id="280"/>
            <p14:sldId id="281"/>
            <p14:sldId id="265"/>
            <p14:sldId id="264"/>
            <p14:sldId id="259"/>
            <p14:sldId id="270"/>
            <p14:sldId id="271"/>
            <p14:sldId id="300"/>
            <p14:sldId id="298"/>
            <p14:sldId id="306"/>
            <p14:sldId id="303"/>
            <p14:sldId id="309"/>
            <p14:sldId id="262"/>
            <p14:sldId id="260"/>
            <p14:sldId id="263"/>
            <p14:sldId id="261"/>
            <p14:sldId id="267"/>
            <p14:sldId id="268"/>
            <p14:sldId id="269"/>
            <p14:sldId id="272"/>
            <p14:sldId id="273"/>
            <p14:sldId id="274"/>
            <p14:sldId id="275"/>
            <p14:sldId id="277"/>
            <p14:sldId id="278"/>
            <p14:sldId id="266"/>
            <p14:sldId id="282"/>
            <p14:sldId id="283"/>
            <p14:sldId id="289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5"/>
            <p14:sldId id="293"/>
            <p14:sldId id="294"/>
            <p14:sldId id="29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4:5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5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5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1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9:1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3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2:48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04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974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361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 i="1">
                <a:solidFill>
                  <a:schemeClr val="bg1"/>
                </a:solidFill>
                <a:latin typeface="Aparajit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2800">
                <a:solidFill>
                  <a:schemeClr val="bg1"/>
                </a:solidFill>
                <a:latin typeface="+mn-lt"/>
              </a:defRPr>
            </a:lvl3pPr>
            <a:lvl4pPr>
              <a:defRPr sz="2800">
                <a:solidFill>
                  <a:schemeClr val="bg1"/>
                </a:solidFill>
                <a:latin typeface="+mn-lt"/>
              </a:defRPr>
            </a:lvl4pPr>
            <a:lvl5pPr>
              <a:defRPr sz="2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271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10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28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354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63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61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460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23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38B-4EF0-4597-BDF0-40AD04393361}" type="datetimeFigureOut">
              <a:rPr lang="fa-IR" smtClean="0"/>
              <a:t>14/03/1444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ABB3-1E7E-4B99-AB05-2F81A16BB8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6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1" Type="http://schemas.openxmlformats.org/officeDocument/2006/relationships/image" Target="../media/image7.tmp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customXml" Target="../ink/ink1.xml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4" Type="http://schemas.openxmlformats.org/officeDocument/2006/relationships/image" Target="../media/image3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customXml" Target="../ink/ink28.xml"/><Relationship Id="rId3" Type="http://schemas.openxmlformats.org/officeDocument/2006/relationships/image" Target="../media/image3.png"/><Relationship Id="rId7" Type="http://schemas.openxmlformats.org/officeDocument/2006/relationships/customXml" Target="../ink/ink22.xml"/><Relationship Id="rId12" Type="http://schemas.openxmlformats.org/officeDocument/2006/relationships/customXml" Target="../ink/ink27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customXml" Target="../ink/ink26.xml"/><Relationship Id="rId5" Type="http://schemas.openxmlformats.org/officeDocument/2006/relationships/customXml" Target="../ink/ink20.xml"/><Relationship Id="rId15" Type="http://schemas.openxmlformats.org/officeDocument/2006/relationships/image" Target="../media/image9.tmp"/><Relationship Id="rId10" Type="http://schemas.openxmlformats.org/officeDocument/2006/relationships/customXml" Target="../ink/ink25.xml"/><Relationship Id="rId4" Type="http://schemas.openxmlformats.org/officeDocument/2006/relationships/customXml" Target="../ink/ink19.xml"/><Relationship Id="rId9" Type="http://schemas.openxmlformats.org/officeDocument/2006/relationships/customXml" Target="../ink/ink24.xml"/><Relationship Id="rId14" Type="http://schemas.openxmlformats.org/officeDocument/2006/relationships/customXml" Target="../ink/ink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2" y="1841227"/>
            <a:ext cx="10515600" cy="1325563"/>
          </a:xfrm>
        </p:spPr>
        <p:txBody>
          <a:bodyPr/>
          <a:lstStyle/>
          <a:p>
            <a:pPr algn="ctr"/>
            <a:r>
              <a:rPr lang="en-US"/>
              <a:t>IN THE NAME OF GOD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868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AE4CD-F1B3-6B29-A4B4-14F0F8D0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6469" r="8027"/>
          <a:stretch/>
        </p:blipFill>
        <p:spPr>
          <a:xfrm>
            <a:off x="0" y="609599"/>
            <a:ext cx="5645427" cy="54433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A5A05-7137-C7DF-802C-D646E86D7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7044" r="17174" b="1291"/>
          <a:stretch/>
        </p:blipFill>
        <p:spPr>
          <a:xfrm>
            <a:off x="5645427" y="609599"/>
            <a:ext cx="6546573" cy="54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3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F0CF8-A9C4-8C50-A07D-026140B28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1304" r="25425" b="10977"/>
          <a:stretch/>
        </p:blipFill>
        <p:spPr>
          <a:xfrm>
            <a:off x="927652" y="92766"/>
            <a:ext cx="10084905" cy="65598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0C917B-2302-42D4-9944-76C7D4F25A2C}"/>
              </a:ext>
            </a:extLst>
          </p:cNvPr>
          <p:cNvSpPr/>
          <p:nvPr/>
        </p:nvSpPr>
        <p:spPr>
          <a:xfrm>
            <a:off x="5327374" y="5989983"/>
            <a:ext cx="410817" cy="18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4032B-BAA3-F814-9F6B-FAF80D78D406}"/>
              </a:ext>
            </a:extLst>
          </p:cNvPr>
          <p:cNvSpPr/>
          <p:nvPr/>
        </p:nvSpPr>
        <p:spPr>
          <a:xfrm>
            <a:off x="5208104" y="5989983"/>
            <a:ext cx="119270" cy="18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EBC1A-4252-54AE-C975-2A30133C47A3}"/>
              </a:ext>
            </a:extLst>
          </p:cNvPr>
          <p:cNvSpPr/>
          <p:nvPr/>
        </p:nvSpPr>
        <p:spPr>
          <a:xfrm>
            <a:off x="5088835" y="6308035"/>
            <a:ext cx="649356" cy="18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5F109-8492-B1DC-B095-9E5B559DE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8670" r="37316" b="1542"/>
          <a:stretch/>
        </p:blipFill>
        <p:spPr>
          <a:xfrm rot="5400000">
            <a:off x="2680857" y="-2292926"/>
            <a:ext cx="6857997" cy="1144385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330A1E-F283-B4F3-5D3E-0CF065FFB63E}"/>
              </a:ext>
            </a:extLst>
          </p:cNvPr>
          <p:cNvSpPr/>
          <p:nvPr/>
        </p:nvSpPr>
        <p:spPr>
          <a:xfrm>
            <a:off x="8395855" y="6206836"/>
            <a:ext cx="45719" cy="8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F00F7-9A55-D8EC-4FE5-E63366EA2957}"/>
              </a:ext>
            </a:extLst>
          </p:cNvPr>
          <p:cNvSpPr/>
          <p:nvPr/>
        </p:nvSpPr>
        <p:spPr>
          <a:xfrm>
            <a:off x="8441574" y="6206836"/>
            <a:ext cx="1695798" cy="22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870B5-9542-20C3-6FE6-F2514C51ACB1}"/>
              </a:ext>
            </a:extLst>
          </p:cNvPr>
          <p:cNvSpPr/>
          <p:nvPr/>
        </p:nvSpPr>
        <p:spPr>
          <a:xfrm>
            <a:off x="7910945" y="5805055"/>
            <a:ext cx="1343891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78BA7-9DD6-3F51-D745-ACA3EA5F8A1F}"/>
              </a:ext>
            </a:extLst>
          </p:cNvPr>
          <p:cNvSpPr/>
          <p:nvPr/>
        </p:nvSpPr>
        <p:spPr>
          <a:xfrm>
            <a:off x="2054628" y="1371600"/>
            <a:ext cx="2475808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8F982EC-0251-AAF0-216F-548843D6DB27}"/>
              </a:ext>
            </a:extLst>
          </p:cNvPr>
          <p:cNvSpPr/>
          <p:nvPr/>
        </p:nvSpPr>
        <p:spPr>
          <a:xfrm>
            <a:off x="795130" y="4558748"/>
            <a:ext cx="238540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A88C5-7421-857E-DA95-904828165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9216" r="31601" b="13768"/>
          <a:stretch/>
        </p:blipFill>
        <p:spPr>
          <a:xfrm>
            <a:off x="834886" y="0"/>
            <a:ext cx="10296939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1CEA3F-CA00-CE3C-D004-B8DBBEECA5F2}"/>
              </a:ext>
            </a:extLst>
          </p:cNvPr>
          <p:cNvSpPr/>
          <p:nvPr/>
        </p:nvSpPr>
        <p:spPr>
          <a:xfrm>
            <a:off x="4837043" y="344557"/>
            <a:ext cx="1258957" cy="1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6321C-4942-E91B-E9C7-ADB40FE08C10}"/>
              </a:ext>
            </a:extLst>
          </p:cNvPr>
          <p:cNvSpPr/>
          <p:nvPr/>
        </p:nvSpPr>
        <p:spPr>
          <a:xfrm>
            <a:off x="4645551" y="6440557"/>
            <a:ext cx="45719" cy="7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C66C5-CA7E-D669-6CA9-A5B01D905B4B}"/>
              </a:ext>
            </a:extLst>
          </p:cNvPr>
          <p:cNvSpPr/>
          <p:nvPr/>
        </p:nvSpPr>
        <p:spPr>
          <a:xfrm>
            <a:off x="4645551" y="6440557"/>
            <a:ext cx="681823" cy="1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EC935-542A-D5D9-CDAC-B89B3D0AAF73}"/>
              </a:ext>
            </a:extLst>
          </p:cNvPr>
          <p:cNvSpPr/>
          <p:nvPr/>
        </p:nvSpPr>
        <p:spPr>
          <a:xfrm>
            <a:off x="8322365" y="6440557"/>
            <a:ext cx="834887" cy="1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E7C71741-A109-A6BF-1254-7951D4C5CBB7}"/>
              </a:ext>
            </a:extLst>
          </p:cNvPr>
          <p:cNvSpPr/>
          <p:nvPr/>
        </p:nvSpPr>
        <p:spPr>
          <a:xfrm>
            <a:off x="2583864" y="4870174"/>
            <a:ext cx="5892356" cy="1101135"/>
          </a:xfrm>
          <a:prstGeom prst="roundRect">
            <a:avLst>
              <a:gd name="adj" fmla="val 2202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2A41-7CD6-CEAD-48EE-0EE1CD41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</p:spPr>
        <p:txBody>
          <a:bodyPr/>
          <a:lstStyle/>
          <a:p>
            <a:pPr algn="ctr"/>
            <a:r>
              <a:rPr lang="en-US" dirty="0"/>
              <a:t>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B2A58-7015-4CFC-F720-4C24E21B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939"/>
            <a:ext cx="10515600" cy="3790023"/>
          </a:xfrm>
        </p:spPr>
        <p:txBody>
          <a:bodyPr/>
          <a:lstStyle/>
          <a:p>
            <a:r>
              <a:rPr lang="en-US" dirty="0"/>
              <a:t>Valsartan 80 mg /day from 1 years ago</a:t>
            </a:r>
          </a:p>
          <a:p>
            <a:endParaRPr lang="en-US" dirty="0"/>
          </a:p>
          <a:p>
            <a:r>
              <a:rPr lang="en-US" dirty="0"/>
              <a:t>Metformin 500 mg/day from 1 years ago</a:t>
            </a:r>
          </a:p>
        </p:txBody>
      </p:sp>
    </p:spTree>
    <p:extLst>
      <p:ext uri="{BB962C8B-B14F-4D97-AF65-F5344CB8AC3E}">
        <p14:creationId xmlns:p14="http://schemas.microsoft.com/office/powerpoint/2010/main" val="277421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A9B2-CF67-3A17-EED2-69C7663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C288-7497-6C8D-FF1B-02BB9F07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FH OF HTN (-)</a:t>
            </a:r>
          </a:p>
          <a:p>
            <a:pPr marL="0" indent="0">
              <a:buNone/>
            </a:pPr>
            <a:r>
              <a:rPr lang="en-US" dirty="0"/>
              <a:t>FH OF DM (-)</a:t>
            </a:r>
          </a:p>
          <a:p>
            <a:pPr marL="0" indent="0">
              <a:buNone/>
            </a:pPr>
            <a:r>
              <a:rPr lang="en-US" dirty="0"/>
              <a:t>FH OF CANCER (+) </a:t>
            </a:r>
          </a:p>
        </p:txBody>
      </p:sp>
    </p:spTree>
    <p:extLst>
      <p:ext uri="{BB962C8B-B14F-4D97-AF65-F5344CB8AC3E}">
        <p14:creationId xmlns:p14="http://schemas.microsoft.com/office/powerpoint/2010/main" val="10408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0A51-BF90-65BE-B9AA-D18CCFE0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en-US" dirty="0"/>
              <a:t>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BE54-428F-AC9C-FBF9-46AC7297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19"/>
          </a:xfrm>
        </p:spPr>
        <p:txBody>
          <a:bodyPr>
            <a:normAutofit/>
          </a:bodyPr>
          <a:lstStyle/>
          <a:p>
            <a:r>
              <a:rPr lang="en-US" dirty="0"/>
              <a:t> Headache (-)    moon face (-)    palpitation(-)    weight gain(-)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 weight loss(-)   sweating(-)   blood pressure crisis (-)   depression(-)</a:t>
            </a:r>
          </a:p>
          <a:p>
            <a:endParaRPr lang="en-US" dirty="0"/>
          </a:p>
          <a:p>
            <a:r>
              <a:rPr lang="en-US" dirty="0"/>
              <a:t> Recurrent infection(-)        poor wound healing(-)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HTN(+)     DM(+)     RUQ pain(+)      Right flunk pain (-)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  gall bladder(+)     kidney </a:t>
            </a:r>
            <a:r>
              <a:rPr lang="en-US" dirty="0" err="1"/>
              <a:t>ston</a:t>
            </a:r>
            <a:r>
              <a:rPr lang="en-US" dirty="0"/>
              <a:t>(+)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9BDD-03A0-ACB2-0726-92F02830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 / 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A278-3722-67EE-FE53-29DA01A0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APPEARANCE :</a:t>
            </a:r>
          </a:p>
          <a:p>
            <a:pPr marL="0" indent="0">
              <a:buNone/>
            </a:pPr>
            <a:r>
              <a:rPr lang="en-US" dirty="0"/>
              <a:t>         47 y/o woman ; awake and alert</a:t>
            </a:r>
          </a:p>
          <a:p>
            <a:endParaRPr lang="en-US" dirty="0"/>
          </a:p>
          <a:p>
            <a:r>
              <a:rPr lang="en-US" dirty="0"/>
              <a:t>Vital sign :</a:t>
            </a:r>
          </a:p>
          <a:p>
            <a:pPr marL="0" indent="0">
              <a:buNone/>
            </a:pPr>
            <a:r>
              <a:rPr lang="en-US" dirty="0"/>
              <a:t>         BP=125/80   RR=18   PR=78  T=36.5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WEIGHT=73 kg           HEIGHT=154 CM            BMI=30</a:t>
            </a:r>
          </a:p>
        </p:txBody>
      </p:sp>
    </p:spTree>
    <p:extLst>
      <p:ext uri="{BB962C8B-B14F-4D97-AF65-F5344CB8AC3E}">
        <p14:creationId xmlns:p14="http://schemas.microsoft.com/office/powerpoint/2010/main" val="378996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BF2E-513B-BDDF-90A9-534CDAAD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PH / 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176A-8B67-4AD7-7433-534EA5AD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4"/>
            <a:ext cx="10515600" cy="3801898"/>
          </a:xfrm>
        </p:spPr>
        <p:txBody>
          <a:bodyPr/>
          <a:lstStyle/>
          <a:p>
            <a:r>
              <a:rPr lang="en-US" dirty="0"/>
              <a:t>Facial plethora(-)         facial fullness(-)        acne and hirsutism(-) </a:t>
            </a:r>
          </a:p>
          <a:p>
            <a:r>
              <a:rPr lang="en-US" dirty="0" err="1"/>
              <a:t>Acantosis</a:t>
            </a:r>
            <a:r>
              <a:rPr lang="en-US" dirty="0"/>
              <a:t> </a:t>
            </a:r>
            <a:r>
              <a:rPr lang="en-US" dirty="0" err="1"/>
              <a:t>nigricanse</a:t>
            </a:r>
            <a:r>
              <a:rPr lang="en-US" dirty="0"/>
              <a:t>(-)       cutaneous stria(-)       easy bruising(-)</a:t>
            </a:r>
          </a:p>
          <a:p>
            <a:r>
              <a:rPr lang="en-US" dirty="0"/>
              <a:t>Skin </a:t>
            </a:r>
            <a:r>
              <a:rPr lang="en-US" dirty="0" err="1"/>
              <a:t>thining</a:t>
            </a:r>
            <a:r>
              <a:rPr lang="en-US" dirty="0"/>
              <a:t>(-)       supraclavicular fullness(-)       buffalo hump(-)</a:t>
            </a:r>
          </a:p>
          <a:p>
            <a:r>
              <a:rPr lang="en-US" dirty="0"/>
              <a:t>Central obesity(-)            </a:t>
            </a:r>
          </a:p>
          <a:p>
            <a:r>
              <a:rPr lang="en-US" dirty="0"/>
              <a:t>  proximal myopathy(-)       muscle force=5/5       peripheral edema(-)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4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2589-D724-C0D0-DC61-1D463FAE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5B4B-1F34-A571-8772-8B2E9B2F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HTN </a:t>
            </a:r>
          </a:p>
          <a:p>
            <a:r>
              <a:rPr lang="en-US" dirty="0"/>
              <a:t>DM</a:t>
            </a:r>
          </a:p>
          <a:p>
            <a:r>
              <a:rPr lang="en-US" dirty="0"/>
              <a:t>RUQ pain (GALL STONE)</a:t>
            </a:r>
          </a:p>
          <a:p>
            <a:r>
              <a:rPr lang="en-US" dirty="0"/>
              <a:t>Adrenal mass</a:t>
            </a:r>
          </a:p>
          <a:p>
            <a:r>
              <a:rPr lang="en-US" dirty="0"/>
              <a:t>High </a:t>
            </a:r>
            <a:r>
              <a:rPr lang="en-US" dirty="0" err="1"/>
              <a:t>metanephrin</a:t>
            </a:r>
            <a:r>
              <a:rPr lang="en-US" dirty="0"/>
              <a:t> and normetanephrine in 24 </a:t>
            </a:r>
            <a:r>
              <a:rPr lang="en-US" dirty="0" err="1"/>
              <a:t>h.urin</a:t>
            </a:r>
            <a:endParaRPr lang="en-US" dirty="0"/>
          </a:p>
          <a:p>
            <a:r>
              <a:rPr lang="en-US" dirty="0"/>
              <a:t>High cortisol in 24 </a:t>
            </a:r>
            <a:r>
              <a:rPr lang="en-US" dirty="0" err="1"/>
              <a:t>h.urin</a:t>
            </a:r>
            <a:endParaRPr lang="en-US" dirty="0"/>
          </a:p>
          <a:p>
            <a:r>
              <a:rPr lang="en-US" dirty="0"/>
              <a:t>No  suppress the overnight test</a:t>
            </a:r>
          </a:p>
        </p:txBody>
      </p:sp>
    </p:spTree>
    <p:extLst>
      <p:ext uri="{BB962C8B-B14F-4D97-AF65-F5344CB8AC3E}">
        <p14:creationId xmlns:p14="http://schemas.microsoft.com/office/powerpoint/2010/main" val="2782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355F-4068-3631-04FC-AA6C7EF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7" y="400751"/>
            <a:ext cx="10515600" cy="1879311"/>
          </a:xfrm>
        </p:spPr>
        <p:txBody>
          <a:bodyPr/>
          <a:lstStyle/>
          <a:p>
            <a:pPr algn="ctr"/>
            <a:r>
              <a:rPr lang="en-US" dirty="0"/>
              <a:t>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40E5-8869-009F-93A5-EF30DC96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</a:t>
            </a:r>
            <a:r>
              <a:rPr lang="en-US" dirty="0" err="1"/>
              <a:t>Dr.Zahra</a:t>
            </a:r>
            <a:r>
              <a:rPr lang="en-US" dirty="0"/>
              <a:t> </a:t>
            </a:r>
            <a:r>
              <a:rPr lang="en-US" dirty="0" err="1"/>
              <a:t>daraei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1401.7.18</a:t>
            </a:r>
          </a:p>
        </p:txBody>
      </p:sp>
    </p:spTree>
    <p:extLst>
      <p:ext uri="{BB962C8B-B14F-4D97-AF65-F5344CB8AC3E}">
        <p14:creationId xmlns:p14="http://schemas.microsoft.com/office/powerpoint/2010/main" val="130745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36AC1-B7B5-3848-8FB7-797B4BE7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10515600" cy="356439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Pheochromocytoma with cortisol </a:t>
            </a:r>
            <a:r>
              <a:rPr lang="en-US" sz="4800" dirty="0" err="1"/>
              <a:t>exess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160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4CE4-81BF-9AC2-0176-A20DECD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8034-72E3-6C95-EC02-6251274B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8191"/>
            <a:ext cx="10515600" cy="3718771"/>
          </a:xfrm>
        </p:spPr>
        <p:txBody>
          <a:bodyPr/>
          <a:lstStyle/>
          <a:p>
            <a:r>
              <a:rPr lang="en-US" dirty="0"/>
              <a:t>What is the causes of pheochromocytoma and cortisol </a:t>
            </a:r>
            <a:r>
              <a:rPr lang="en-US" dirty="0" err="1"/>
              <a:t>exess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/>
              <a:t>Treatment and follow up in this patient </a:t>
            </a:r>
          </a:p>
        </p:txBody>
      </p:sp>
    </p:spTree>
    <p:extLst>
      <p:ext uri="{BB962C8B-B14F-4D97-AF65-F5344CB8AC3E}">
        <p14:creationId xmlns:p14="http://schemas.microsoft.com/office/powerpoint/2010/main" val="68005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E004-3094-AA7F-9657-922247C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6"/>
            <a:ext cx="10515600" cy="14250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The causes of pheochromocytoma and cortisol excess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9018-0FCB-60D8-0E96-4933CEDF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935"/>
            <a:ext cx="10515600" cy="398002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Cushing syndrome resulting from </a:t>
            </a:r>
            <a:r>
              <a:rPr lang="en-US" dirty="0">
                <a:solidFill>
                  <a:srgbClr val="FFC000"/>
                </a:solidFill>
              </a:rPr>
              <a:t>ectopic  ACTH </a:t>
            </a:r>
            <a:r>
              <a:rPr lang="en-US" dirty="0"/>
              <a:t>producing tumor has been infrequently reported in adults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 functioning adrenal adenoma and pheochromocytoma in the same adrenal gland ; </a:t>
            </a:r>
            <a:r>
              <a:rPr lang="en-US" dirty="0">
                <a:solidFill>
                  <a:srgbClr val="FFC000"/>
                </a:solidFill>
              </a:rPr>
              <a:t>two discrete adrenal incidentalomas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Coexistence of ACTH-independent subclinical </a:t>
            </a:r>
            <a:r>
              <a:rPr lang="en-US" dirty="0" err="1"/>
              <a:t>cushing</a:t>
            </a:r>
            <a:r>
              <a:rPr lang="en-US" dirty="0"/>
              <a:t> syndrome (</a:t>
            </a:r>
            <a:r>
              <a:rPr lang="en-US" dirty="0" err="1"/>
              <a:t>scs</a:t>
            </a:r>
            <a:r>
              <a:rPr lang="en-US" dirty="0"/>
              <a:t>) with pheochromocytoma involving the same adrenal tumor is rare ; autonomous cortisol production caused by </a:t>
            </a:r>
            <a:r>
              <a:rPr lang="en-US" dirty="0">
                <a:solidFill>
                  <a:srgbClr val="FFC000"/>
                </a:solidFill>
              </a:rPr>
              <a:t>paracrine</a:t>
            </a:r>
            <a:r>
              <a:rPr lang="en-US" dirty="0"/>
              <a:t> stimulation from the </a:t>
            </a:r>
            <a:r>
              <a:rPr lang="en-US" dirty="0" err="1"/>
              <a:t>pheochromocytom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6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B1AE-9758-E258-5C4B-B57163AA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04" y="1401288"/>
            <a:ext cx="10515600" cy="593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Cushing syndrome resulting from ectopic  ACTH producing tumor 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EA33-F3CB-F0B7-0E1D-7A0710AD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937"/>
            <a:ext cx="10515600" cy="3885025"/>
          </a:xfrm>
        </p:spPr>
        <p:txBody>
          <a:bodyPr/>
          <a:lstStyle/>
          <a:p>
            <a:r>
              <a:rPr lang="en-US" dirty="0"/>
              <a:t>pheochromocytoma is a </a:t>
            </a:r>
            <a:r>
              <a:rPr lang="en-US" dirty="0">
                <a:solidFill>
                  <a:srgbClr val="FFC000"/>
                </a:solidFill>
              </a:rPr>
              <a:t>very rare </a:t>
            </a:r>
            <a:r>
              <a:rPr lang="en-US" dirty="0"/>
              <a:t>disease with an </a:t>
            </a:r>
            <a:r>
              <a:rPr lang="en-US" dirty="0">
                <a:solidFill>
                  <a:srgbClr val="FFC000"/>
                </a:solidFill>
              </a:rPr>
              <a:t>incidence of 1 to 10 cases per million </a:t>
            </a:r>
            <a:r>
              <a:rPr lang="en-US" dirty="0"/>
              <a:t>people.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Most cases of pheochromocytoma associated with SCS or CS are caused by ACTH or ACTH precursors produced by the pheochromocytoma, with resulting </a:t>
            </a:r>
            <a:r>
              <a:rPr lang="en-US" dirty="0">
                <a:solidFill>
                  <a:srgbClr val="FFC000"/>
                </a:solidFill>
              </a:rPr>
              <a:t>bilateral adrenocortical hyperplasia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4A8F-B711-EAC4-F61D-554D1BDEA0FD}"/>
              </a:ext>
            </a:extLst>
          </p:cNvPr>
          <p:cNvSpPr txBox="1"/>
          <p:nvPr/>
        </p:nvSpPr>
        <p:spPr>
          <a:xfrm>
            <a:off x="5400304" y="6176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C000"/>
                </a:solidFill>
              </a:rPr>
              <a:t>J Clin Endocrinol Metab, September 2020, 105(9):e3374–e3383      </a:t>
            </a:r>
          </a:p>
        </p:txBody>
      </p:sp>
    </p:spTree>
    <p:extLst>
      <p:ext uri="{BB962C8B-B14F-4D97-AF65-F5344CB8AC3E}">
        <p14:creationId xmlns:p14="http://schemas.microsoft.com/office/powerpoint/2010/main" val="342699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C7D3-9A4E-B209-4E65-387D2B68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Cushing syndrome resulting from ectopic  ACTH producing tumor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2D2C-B768-65C1-AB74-12F408F9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2220685"/>
            <a:ext cx="11319163" cy="3956277"/>
          </a:xfrm>
        </p:spPr>
        <p:txBody>
          <a:bodyPr>
            <a:normAutofit/>
          </a:bodyPr>
          <a:lstStyle/>
          <a:p>
            <a:r>
              <a:rPr lang="en-US" dirty="0"/>
              <a:t>Plasma ACTH levels are higher in EAS than in CS from a pituitary adenoma </a:t>
            </a:r>
          </a:p>
          <a:p>
            <a:pPr marL="0" indent="0">
              <a:buNone/>
            </a:pPr>
            <a:r>
              <a:rPr lang="en-US" dirty="0"/>
              <a:t>   tumoral though there remains considerable overlap 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 In patients with ectopic ACTH, mean plasma ACTH levels were </a:t>
            </a:r>
            <a:r>
              <a:rPr lang="en-US" dirty="0">
                <a:solidFill>
                  <a:srgbClr val="FFC000"/>
                </a:solidFill>
              </a:rPr>
              <a:t>358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ng/l </a:t>
            </a:r>
            <a:r>
              <a:rPr lang="en-US" dirty="0"/>
              <a:t>in the series by </a:t>
            </a:r>
            <a:r>
              <a:rPr lang="en-US" dirty="0" err="1"/>
              <a:t>Isidori</a:t>
            </a:r>
            <a:r>
              <a:rPr lang="en-US" dirty="0"/>
              <a:t>., et al ; and </a:t>
            </a:r>
            <a:r>
              <a:rPr lang="en-US" dirty="0">
                <a:solidFill>
                  <a:srgbClr val="FFC000"/>
                </a:solidFill>
              </a:rPr>
              <a:t>204 ng/l </a:t>
            </a:r>
            <a:r>
              <a:rPr lang="en-US" dirty="0"/>
              <a:t>in the series by </a:t>
            </a:r>
            <a:r>
              <a:rPr lang="en-US" dirty="0" err="1"/>
              <a:t>Ilias</a:t>
            </a:r>
            <a:r>
              <a:rPr lang="en-US" dirty="0"/>
              <a:t>.,. et al.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EDF5F-F04F-3BEB-F780-9C27D0A7709E}"/>
              </a:ext>
            </a:extLst>
          </p:cNvPr>
          <p:cNvSpPr txBox="1"/>
          <p:nvPr/>
        </p:nvSpPr>
        <p:spPr>
          <a:xfrm>
            <a:off x="6453809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. Acta Scientific Clinical Case Reports 3.5 (2022): 72-75    </a:t>
            </a:r>
          </a:p>
        </p:txBody>
      </p:sp>
    </p:spTree>
    <p:extLst>
      <p:ext uri="{BB962C8B-B14F-4D97-AF65-F5344CB8AC3E}">
        <p14:creationId xmlns:p14="http://schemas.microsoft.com/office/powerpoint/2010/main" val="3838780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D0DA-794F-BB82-3D02-D70A4B2F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Cushing syndrome resulting from ectopic  ACTH producing tumor 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82E6-31CF-9BB3-1224-235A588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3"/>
            <a:ext cx="10515600" cy="3849399"/>
          </a:xfrm>
        </p:spPr>
        <p:txBody>
          <a:bodyPr>
            <a:normAutofit/>
          </a:bodyPr>
          <a:lstStyle/>
          <a:p>
            <a:r>
              <a:rPr lang="en-US" dirty="0"/>
              <a:t> An extra pituitary source for ACTH is more likely in a patient of CS when the </a:t>
            </a:r>
            <a:r>
              <a:rPr lang="en-US" dirty="0">
                <a:solidFill>
                  <a:srgbClr val="FFC000"/>
                </a:solidFill>
              </a:rPr>
              <a:t>ACTH level is very high </a:t>
            </a:r>
            <a:r>
              <a:rPr lang="en-US" dirty="0"/>
              <a:t>and in the presence of </a:t>
            </a:r>
            <a:r>
              <a:rPr lang="en-US" dirty="0">
                <a:solidFill>
                  <a:srgbClr val="FFC000"/>
                </a:solidFill>
              </a:rPr>
              <a:t>hypokalemia</a:t>
            </a:r>
          </a:p>
          <a:p>
            <a:endParaRPr lang="en-US" dirty="0"/>
          </a:p>
          <a:p>
            <a:r>
              <a:rPr lang="en-US" dirty="0"/>
              <a:t> since </a:t>
            </a:r>
            <a:r>
              <a:rPr lang="en-US" dirty="0">
                <a:solidFill>
                  <a:srgbClr val="FFC000"/>
                </a:solidFill>
              </a:rPr>
              <a:t>DHEAS is responsive to ACTH</a:t>
            </a:r>
            <a:r>
              <a:rPr lang="en-US" dirty="0"/>
              <a:t>, the lowered plasma concentrations of DHEAS might reflect lower plasma concentrations of ACTH, which may result from feedback inhibition of steroids on the hypothalamic–pituitary–adrenal axis.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34835-C7D3-7E68-CB16-CBE7051FD3FD}"/>
              </a:ext>
            </a:extLst>
          </p:cNvPr>
          <p:cNvSpPr txBox="1"/>
          <p:nvPr/>
        </p:nvSpPr>
        <p:spPr>
          <a:xfrm>
            <a:off x="6679097" y="61403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FFC000"/>
              </a:solidFill>
            </a:endParaRPr>
          </a:p>
          <a:p>
            <a:r>
              <a:rPr lang="en-US" sz="1800" dirty="0">
                <a:solidFill>
                  <a:srgbClr val="FFC000"/>
                </a:solidFill>
              </a:rPr>
              <a:t>. Acta Scientific Clinical Case Reports 3.5 (2022): 72-75    </a:t>
            </a:r>
          </a:p>
        </p:txBody>
      </p:sp>
    </p:spTree>
    <p:extLst>
      <p:ext uri="{BB962C8B-B14F-4D97-AF65-F5344CB8AC3E}">
        <p14:creationId xmlns:p14="http://schemas.microsoft.com/office/powerpoint/2010/main" val="162495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9B61-160F-28B2-BCC7-F7FDBBAD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two discrete adrenal incidentalomas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4378-BCF6-2DF1-1019-45789FD8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56"/>
            <a:ext cx="10515600" cy="4351338"/>
          </a:xfrm>
        </p:spPr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very few </a:t>
            </a:r>
            <a:r>
              <a:rPr lang="en-US"/>
              <a:t>cases to date have described pheochromocytoma and SCS in the same adrenal gland,</a:t>
            </a:r>
          </a:p>
          <a:p>
            <a:endParaRPr lang="en-US"/>
          </a:p>
          <a:p>
            <a:r>
              <a:rPr lang="en-US"/>
              <a:t> The </a:t>
            </a:r>
            <a:r>
              <a:rPr lang="en-US">
                <a:solidFill>
                  <a:srgbClr val="FFC000"/>
                </a:solidFill>
              </a:rPr>
              <a:t>lack of dexamethasone suppression </a:t>
            </a:r>
            <a:r>
              <a:rPr lang="en-US"/>
              <a:t>in combination with </a:t>
            </a:r>
            <a:r>
              <a:rPr lang="en-US">
                <a:solidFill>
                  <a:srgbClr val="FFC000"/>
                </a:solidFill>
              </a:rPr>
              <a:t>low</a:t>
            </a:r>
            <a:r>
              <a:rPr lang="en-US"/>
              <a:t> </a:t>
            </a:r>
            <a:r>
              <a:rPr lang="en-US">
                <a:solidFill>
                  <a:srgbClr val="FFC000"/>
                </a:solidFill>
              </a:rPr>
              <a:t>ACTH</a:t>
            </a:r>
            <a:r>
              <a:rPr lang="en-US"/>
              <a:t> and high catecholamine levels strongly suggested the </a:t>
            </a:r>
            <a:r>
              <a:rPr lang="en-US">
                <a:solidFill>
                  <a:srgbClr val="FFC000"/>
                </a:solidFill>
              </a:rPr>
              <a:t>coexistence</a:t>
            </a:r>
            <a:r>
              <a:rPr lang="en-US"/>
              <a:t> of pheochromocytoma with a cortisol-producing adrenal tumor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104EE-9572-31C2-3EB6-4DE2384545B9}"/>
              </a:ext>
            </a:extLst>
          </p:cNvPr>
          <p:cNvSpPr txBox="1"/>
          <p:nvPr/>
        </p:nvSpPr>
        <p:spPr>
          <a:xfrm>
            <a:off x="6361043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35198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120F-A2EC-7F8B-A862-93913C4B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autonomous cortisol production caused by paracrine stimulation from the </a:t>
            </a:r>
            <a:r>
              <a:rPr lang="en-US" sz="4400" dirty="0" err="1">
                <a:solidFill>
                  <a:srgbClr val="FFC000"/>
                </a:solidFill>
              </a:rPr>
              <a:t>pheochromocytom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B5CC-35A2-8BDE-4081-AB9E7914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Subclinical Cushing’s syndrome </a:t>
            </a:r>
            <a:r>
              <a:rPr lang="en-US" dirty="0"/>
              <a:t>(SCS) is characterized by endogenous hypercortisolism without the typical symptoms of overt Cushing’s syndrome (CS).</a:t>
            </a:r>
          </a:p>
          <a:p>
            <a:endParaRPr lang="en-US" dirty="0"/>
          </a:p>
          <a:p>
            <a:r>
              <a:rPr lang="en-US" dirty="0"/>
              <a:t> However, criteria for diagnosing SCS have not yet been established, and the </a:t>
            </a:r>
            <a:r>
              <a:rPr lang="en-US" dirty="0">
                <a:solidFill>
                  <a:srgbClr val="FFC000"/>
                </a:solidFill>
              </a:rPr>
              <a:t>prevalence of SCS </a:t>
            </a:r>
            <a:r>
              <a:rPr lang="en-US" dirty="0"/>
              <a:t>among adrenal incidentalomas has thus reportedly varied from </a:t>
            </a:r>
            <a:r>
              <a:rPr lang="en-US" dirty="0">
                <a:solidFill>
                  <a:srgbClr val="FFC000"/>
                </a:solidFill>
              </a:rPr>
              <a:t>6% to 15%.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2031F-05B7-A1F4-603F-384CA6D0FEFB}"/>
              </a:ext>
            </a:extLst>
          </p:cNvPr>
          <p:cNvSpPr txBox="1"/>
          <p:nvPr/>
        </p:nvSpPr>
        <p:spPr>
          <a:xfrm>
            <a:off x="6241774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329171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D75F-9FCA-2A66-DF79-F1B5EE9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3" y="365125"/>
            <a:ext cx="10949048" cy="165368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autonomous cortisol production caused by paracrine stimulation from the </a:t>
            </a:r>
            <a:r>
              <a:rPr lang="en-US" sz="4800" dirty="0" err="1">
                <a:solidFill>
                  <a:srgbClr val="FFC000"/>
                </a:solidFill>
              </a:rPr>
              <a:t>pheochromocytom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EE23-87C2-0804-C365-F263CB6E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3829"/>
            <a:ext cx="10515600" cy="3303134"/>
          </a:xfrm>
        </p:spPr>
        <p:txBody>
          <a:bodyPr/>
          <a:lstStyle/>
          <a:p>
            <a:r>
              <a:rPr lang="en-US" dirty="0"/>
              <a:t>Patients with </a:t>
            </a:r>
            <a:r>
              <a:rPr lang="en-US" dirty="0">
                <a:solidFill>
                  <a:srgbClr val="FFC000"/>
                </a:solidFill>
              </a:rPr>
              <a:t>SCS</a:t>
            </a:r>
            <a:r>
              <a:rPr lang="en-US" dirty="0"/>
              <a:t> exhibit a lack of </a:t>
            </a:r>
            <a:r>
              <a:rPr lang="en-US" dirty="0">
                <a:solidFill>
                  <a:srgbClr val="FFC000"/>
                </a:solidFill>
              </a:rPr>
              <a:t>dexamethasone suppression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increased</a:t>
            </a:r>
            <a:r>
              <a:rPr lang="en-US" dirty="0">
                <a:solidFill>
                  <a:srgbClr val="FFC000"/>
                </a:solidFill>
              </a:rPr>
              <a:t> urinary free cortisol </a:t>
            </a:r>
            <a:r>
              <a:rPr lang="en-US" dirty="0"/>
              <a:t>excretion, </a:t>
            </a:r>
            <a:r>
              <a:rPr lang="en-US" dirty="0">
                <a:solidFill>
                  <a:srgbClr val="FFC000"/>
                </a:solidFill>
              </a:rPr>
              <a:t>blunted circadian </a:t>
            </a:r>
            <a:r>
              <a:rPr lang="en-US" dirty="0"/>
              <a:t>cortisol</a:t>
            </a:r>
          </a:p>
          <a:p>
            <a:pPr marL="0" indent="0">
              <a:buNone/>
            </a:pPr>
            <a:r>
              <a:rPr lang="en-US" dirty="0"/>
              <a:t>   rhythms, </a:t>
            </a:r>
            <a:r>
              <a:rPr lang="en-US" dirty="0">
                <a:solidFill>
                  <a:srgbClr val="FFC000"/>
                </a:solidFill>
              </a:rPr>
              <a:t>low</a:t>
            </a:r>
            <a:r>
              <a:rPr lang="en-US" dirty="0"/>
              <a:t>  </a:t>
            </a:r>
            <a:r>
              <a:rPr lang="en-US" dirty="0">
                <a:solidFill>
                  <a:srgbClr val="FFC000"/>
                </a:solidFill>
              </a:rPr>
              <a:t>ACTH levels</a:t>
            </a:r>
            <a:r>
              <a:rPr lang="en-US" dirty="0"/>
              <a:t>, blunted ACTH responses to corticotropin</a:t>
            </a:r>
          </a:p>
          <a:p>
            <a:pPr marL="0" indent="0">
              <a:buNone/>
            </a:pPr>
            <a:r>
              <a:rPr lang="en-US" dirty="0"/>
              <a:t>  -releasing hormone, and </a:t>
            </a:r>
            <a:r>
              <a:rPr lang="en-US" dirty="0">
                <a:solidFill>
                  <a:srgbClr val="FFC000"/>
                </a:solidFill>
              </a:rPr>
              <a:t>reduced DHEAS </a:t>
            </a:r>
            <a:r>
              <a:rPr lang="en-US" dirty="0"/>
              <a:t>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7EA9C-AB30-FEA3-D334-A5362F1D4378}"/>
              </a:ext>
            </a:extLst>
          </p:cNvPr>
          <p:cNvSpPr txBox="1"/>
          <p:nvPr/>
        </p:nvSpPr>
        <p:spPr>
          <a:xfrm>
            <a:off x="6374296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394290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0001-8E55-62BB-C685-8C465B2B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554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CASE REPORT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2747-CB78-1CE2-C0A1-8F4D0368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r>
              <a:rPr lang="en-US" dirty="0"/>
              <a:t>A 74-year-old Japanese woman presented to a local clinic with symptoms of hyperhidrosis, dry mouth, weight loss, and fatigue.</a:t>
            </a:r>
          </a:p>
          <a:p>
            <a:endParaRPr lang="en-US" dirty="0"/>
          </a:p>
          <a:p>
            <a:r>
              <a:rPr lang="en-US" dirty="0"/>
              <a:t> She had no past or family history of diabetes. She had been aware of a </a:t>
            </a:r>
            <a:r>
              <a:rPr lang="en-US" dirty="0">
                <a:solidFill>
                  <a:srgbClr val="FFC000"/>
                </a:solidFill>
              </a:rPr>
              <a:t>tremor</a:t>
            </a:r>
            <a:r>
              <a:rPr lang="en-US" dirty="0"/>
              <a:t> for 2 years and had suffered from </a:t>
            </a:r>
            <a:r>
              <a:rPr lang="en-US" dirty="0">
                <a:solidFill>
                  <a:srgbClr val="FFC000"/>
                </a:solidFill>
              </a:rPr>
              <a:t>hyperhidrosis</a:t>
            </a:r>
            <a:r>
              <a:rPr lang="en-US" dirty="0"/>
              <a:t>, dry mouth, fatigue, and polyuria for the previous 2 months.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Hypertension</a:t>
            </a:r>
            <a:r>
              <a:rPr lang="en-US" dirty="0"/>
              <a:t> (176/ 100 mmHg) and a </a:t>
            </a:r>
            <a:r>
              <a:rPr lang="en-US" dirty="0">
                <a:solidFill>
                  <a:srgbClr val="FFC000"/>
                </a:solidFill>
              </a:rPr>
              <a:t>4 kg weight loss </a:t>
            </a:r>
            <a:r>
              <a:rPr lang="en-US" dirty="0"/>
              <a:t>in 3 months (from 67 to 63 kg) were noted.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D6BBA-2F8D-557A-187A-E49F5DD94328}"/>
              </a:ext>
            </a:extLst>
          </p:cNvPr>
          <p:cNvSpPr txBox="1"/>
          <p:nvPr/>
        </p:nvSpPr>
        <p:spPr>
          <a:xfrm>
            <a:off x="6400800" y="61697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104873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0E75-C374-2679-15C6-630661F6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1A79-4966-DD59-C71B-D28E4307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47 y/o woman</a:t>
            </a:r>
          </a:p>
          <a:p>
            <a:r>
              <a:rPr lang="en-US" dirty="0"/>
              <a:t>Born &amp; live in Mehran</a:t>
            </a:r>
          </a:p>
          <a:p>
            <a:r>
              <a:rPr lang="en-US" dirty="0"/>
              <a:t>Housewife</a:t>
            </a:r>
          </a:p>
          <a:p>
            <a:r>
              <a:rPr lang="en-US" dirty="0"/>
              <a:t>Source of history : patient</a:t>
            </a:r>
          </a:p>
        </p:txBody>
      </p:sp>
    </p:spTree>
    <p:extLst>
      <p:ext uri="{BB962C8B-B14F-4D97-AF65-F5344CB8AC3E}">
        <p14:creationId xmlns:p14="http://schemas.microsoft.com/office/powerpoint/2010/main" val="3253310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7BA3F5-D096-BA5B-96B2-4CCB6432C7A3}"/>
                  </a:ext>
                </a:extLst>
              </p14:cNvPr>
              <p14:cNvContentPartPr/>
              <p14:nvPr/>
            </p14:nvContentPartPr>
            <p14:xfrm>
              <a:off x="-332729" y="156751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7BA3F5-D096-BA5B-96B2-4CCB6432C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1729" y="15585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91ABCC-BFBA-3D84-3B3A-CF152B952BD1}"/>
                  </a:ext>
                </a:extLst>
              </p14:cNvPr>
              <p14:cNvContentPartPr/>
              <p14:nvPr/>
            </p14:nvContentPartPr>
            <p14:xfrm>
              <a:off x="818301" y="122793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91ABCC-BFBA-3D84-3B3A-CF152B952B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661" y="1219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E054FC-A24B-1E69-A9AC-6E289645F682}"/>
                  </a:ext>
                </a:extLst>
              </p14:cNvPr>
              <p14:cNvContentPartPr/>
              <p14:nvPr/>
            </p14:nvContentPartPr>
            <p14:xfrm>
              <a:off x="2319501" y="35421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E054FC-A24B-1E69-A9AC-6E289645F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1" y="3455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C88BFF-F43A-E4C8-B5D3-392316702D23}"/>
                  </a:ext>
                </a:extLst>
              </p14:cNvPr>
              <p14:cNvContentPartPr/>
              <p14:nvPr/>
            </p14:nvContentPartPr>
            <p14:xfrm>
              <a:off x="3943821" y="70917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C88BFF-F43A-E4C8-B5D3-392316702D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821" y="7005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18007DB-AE1D-5A64-3896-5309B62E6E33}"/>
              </a:ext>
            </a:extLst>
          </p:cNvPr>
          <p:cNvGrpSpPr/>
          <p:nvPr/>
        </p:nvGrpSpPr>
        <p:grpSpPr>
          <a:xfrm>
            <a:off x="7041981" y="1146219"/>
            <a:ext cx="13680" cy="13680"/>
            <a:chOff x="7041981" y="1146219"/>
            <a:chExt cx="13680" cy="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B6C4BF-8BB3-744F-6BC7-5C6F9516A879}"/>
                    </a:ext>
                  </a:extLst>
                </p14:cNvPr>
                <p14:cNvContentPartPr/>
                <p14:nvPr/>
              </p14:nvContentPartPr>
              <p14:xfrm>
                <a:off x="7041981" y="1146219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B6C4BF-8BB3-744F-6BC7-5C6F9516A8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32981" y="11372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C9A559-95FA-A6FB-A4AA-6DEF0FC1B6FD}"/>
                    </a:ext>
                  </a:extLst>
                </p14:cNvPr>
                <p14:cNvContentPartPr/>
                <p14:nvPr/>
              </p14:nvContentPartPr>
              <p14:xfrm>
                <a:off x="7055301" y="1159539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C9A559-95FA-A6FB-A4AA-6DEF0FC1B6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6301" y="11505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286FD0-8701-75D8-DB08-B76AC6855A90}"/>
                  </a:ext>
                </a:extLst>
              </p14:cNvPr>
              <p14:cNvContentPartPr/>
              <p14:nvPr/>
            </p14:nvContentPartPr>
            <p14:xfrm>
              <a:off x="6373461" y="27213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286FD0-8701-75D8-DB08-B76AC6855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461" y="2634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4E9F9C-7FE3-3396-9E2E-61C7049DE154}"/>
                  </a:ext>
                </a:extLst>
              </p14:cNvPr>
              <p14:cNvContentPartPr/>
              <p14:nvPr/>
            </p14:nvContentPartPr>
            <p14:xfrm>
              <a:off x="6769101" y="35421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4E9F9C-7FE3-3396-9E2E-61C7049DE1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0101" y="34557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49C5FF9-9092-E121-E56C-CE86454BC67D}"/>
              </a:ext>
            </a:extLst>
          </p:cNvPr>
          <p:cNvGrpSpPr/>
          <p:nvPr/>
        </p:nvGrpSpPr>
        <p:grpSpPr>
          <a:xfrm>
            <a:off x="10262541" y="1159539"/>
            <a:ext cx="360" cy="360"/>
            <a:chOff x="10262541" y="11595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6F418E-E606-1C53-FB63-15CC74611BC4}"/>
                    </a:ext>
                  </a:extLst>
                </p14:cNvPr>
                <p14:cNvContentPartPr/>
                <p14:nvPr/>
              </p14:nvContentPartPr>
              <p14:xfrm>
                <a:off x="10262541" y="1159539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6F418E-E606-1C53-FB63-15CC74611B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53901" y="11505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6F13BB-EA93-6D82-7DD8-8DE1CAE99D90}"/>
                    </a:ext>
                  </a:extLst>
                </p14:cNvPr>
                <p14:cNvContentPartPr/>
                <p14:nvPr/>
              </p14:nvContentPartPr>
              <p14:xfrm>
                <a:off x="10262541" y="1159539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6F13BB-EA93-6D82-7DD8-8DE1CAE99D9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53901" y="11505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D062AC-76CD-8072-AC70-B4258D99C4AE}"/>
                  </a:ext>
                </a:extLst>
              </p14:cNvPr>
              <p14:cNvContentPartPr/>
              <p14:nvPr/>
            </p14:nvContentPartPr>
            <p14:xfrm>
              <a:off x="8188581" y="111885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D062AC-76CD-8072-AC70-B4258D99C4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9581" y="11098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C980108-BCEA-5C32-44E5-92FD4B378F10}"/>
                  </a:ext>
                </a:extLst>
              </p14:cNvPr>
              <p14:cNvContentPartPr/>
              <p14:nvPr/>
            </p14:nvContentPartPr>
            <p14:xfrm>
              <a:off x="790941" y="130965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C980108-BCEA-5C32-44E5-92FD4B378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301" y="13006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D4E793-7B49-2471-E461-0EDECF16E9C4}"/>
                  </a:ext>
                </a:extLst>
              </p14:cNvPr>
              <p14:cNvContentPartPr/>
              <p14:nvPr/>
            </p14:nvContentPartPr>
            <p14:xfrm>
              <a:off x="2319501" y="340899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D4E793-7B49-2471-E461-0EDECF16E9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1" y="3318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D665AE-201C-FF74-1C42-55066D9A83DE}"/>
                  </a:ext>
                </a:extLst>
              </p14:cNvPr>
              <p14:cNvContentPartPr/>
              <p14:nvPr/>
            </p14:nvContentPartPr>
            <p14:xfrm>
              <a:off x="995781" y="438045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D665AE-201C-FF74-1C42-55066D9A83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141" y="43714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073B89E-287F-9DEE-DD4A-81EC8B274A1B}"/>
                  </a:ext>
                </a:extLst>
              </p14:cNvPr>
              <p14:cNvContentPartPr/>
              <p14:nvPr/>
            </p14:nvContentPartPr>
            <p14:xfrm>
              <a:off x="995781" y="435345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073B89E-287F-9DEE-DD4A-81EC8B274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141" y="434445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D3877-3D7B-4594-4D56-0AF160A92E9D}"/>
              </a:ext>
            </a:extLst>
          </p:cNvPr>
          <p:cNvGrpSpPr/>
          <p:nvPr/>
        </p:nvGrpSpPr>
        <p:grpSpPr>
          <a:xfrm>
            <a:off x="6031821" y="1200579"/>
            <a:ext cx="27720" cy="14040"/>
            <a:chOff x="6031821" y="1200579"/>
            <a:chExt cx="277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5342C1-D36A-F603-B5A7-75BE60A0470F}"/>
                    </a:ext>
                  </a:extLst>
                </p14:cNvPr>
                <p14:cNvContentPartPr/>
                <p14:nvPr/>
              </p14:nvContentPartPr>
              <p14:xfrm>
                <a:off x="6031821" y="1200579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5342C1-D36A-F603-B5A7-75BE60A047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23181" y="11919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FC2942-8681-7203-1B16-C946CBCCB6A2}"/>
                    </a:ext>
                  </a:extLst>
                </p14:cNvPr>
                <p14:cNvContentPartPr/>
                <p14:nvPr/>
              </p14:nvContentPartPr>
              <p14:xfrm>
                <a:off x="6059181" y="1214259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FC2942-8681-7203-1B16-C946CBCCB6A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50541" y="12052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30DE7D0A-DE2F-A06D-D425-9B72497B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21313" r="8587" b="6008"/>
          <a:stretch/>
        </p:blipFill>
        <p:spPr>
          <a:xfrm>
            <a:off x="3408218" y="44759"/>
            <a:ext cx="8672586" cy="66885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0178A-A009-AC9E-2534-09128318C8BF}"/>
              </a:ext>
            </a:extLst>
          </p:cNvPr>
          <p:cNvSpPr txBox="1"/>
          <p:nvPr/>
        </p:nvSpPr>
        <p:spPr>
          <a:xfrm>
            <a:off x="212375" y="614094"/>
            <a:ext cx="31023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ACTH</a:t>
            </a:r>
            <a:r>
              <a:rPr lang="en-US" sz="2800" dirty="0">
                <a:solidFill>
                  <a:schemeClr val="bg1"/>
                </a:solidFill>
              </a:rPr>
              <a:t> levels were initially </a:t>
            </a:r>
            <a:r>
              <a:rPr lang="en-US" sz="2800" dirty="0">
                <a:solidFill>
                  <a:srgbClr val="FFC000"/>
                </a:solidFill>
              </a:rPr>
              <a:t>suppressed</a:t>
            </a:r>
            <a:r>
              <a:rPr lang="en-US" sz="2800" dirty="0">
                <a:solidFill>
                  <a:schemeClr val="bg1"/>
                </a:solidFill>
              </a:rPr>
              <a:t> but became remarkedly elevated after adrenalectomy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 and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Low levels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rgbClr val="FFC000"/>
                </a:solidFill>
              </a:rPr>
              <a:t>DHEAS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Was reported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3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2F2A-B7F3-4DE4-8A90-DD0D8D8B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122" y="750602"/>
            <a:ext cx="7726878" cy="54263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4EDA-D6F2-F04B-E343-9409923B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750601"/>
            <a:ext cx="3895107" cy="5426361"/>
          </a:xfrm>
        </p:spPr>
        <p:txBody>
          <a:bodyPr/>
          <a:lstStyle/>
          <a:p>
            <a:r>
              <a:rPr lang="en-US" dirty="0"/>
              <a:t>Abdominal computed tomography (CT) revealed a 4 cm </a:t>
            </a:r>
            <a:r>
              <a:rPr lang="en-US" dirty="0" err="1"/>
              <a:t>wellencapsulated</a:t>
            </a:r>
            <a:r>
              <a:rPr lang="en-US" dirty="0"/>
              <a:t> left adrenal tumor, while the right adrenal gland was normal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C9AE9-5B33-8896-C9A7-1D4CF4FC0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9523" r="17500" b="14768"/>
          <a:stretch/>
        </p:blipFill>
        <p:spPr>
          <a:xfrm>
            <a:off x="4465122" y="750603"/>
            <a:ext cx="7382494" cy="54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6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E29E0F-05D7-629E-CABB-98BEC64260FA}"/>
                  </a:ext>
                </a:extLst>
              </p14:cNvPr>
              <p14:cNvContentPartPr/>
              <p14:nvPr/>
            </p14:nvContentPartPr>
            <p14:xfrm>
              <a:off x="4284876" y="54527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E29E0F-05D7-629E-CABB-98BEC64260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5876" y="5366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126832A-8530-B20D-90C3-F2CBD66B8103}"/>
              </a:ext>
            </a:extLst>
          </p:cNvPr>
          <p:cNvGrpSpPr/>
          <p:nvPr/>
        </p:nvGrpSpPr>
        <p:grpSpPr>
          <a:xfrm>
            <a:off x="5376756" y="614036"/>
            <a:ext cx="27720" cy="360"/>
            <a:chOff x="5376756" y="614036"/>
            <a:chExt cx="277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A24EF6F-841C-ED96-5A5B-4BC8DA62B93E}"/>
                    </a:ext>
                  </a:extLst>
                </p14:cNvPr>
                <p14:cNvContentPartPr/>
                <p14:nvPr/>
              </p14:nvContentPartPr>
              <p14:xfrm>
                <a:off x="5376756" y="614036"/>
                <a:ext cx="252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A24EF6F-841C-ED96-5A5B-4BC8DA62B9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8116" y="60503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B5754C-B564-239C-B937-95C7BBD1681C}"/>
                    </a:ext>
                  </a:extLst>
                </p14:cNvPr>
                <p14:cNvContentPartPr/>
                <p14:nvPr/>
              </p14:nvContentPartPr>
              <p14:xfrm>
                <a:off x="5390436" y="6140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B5754C-B564-239C-B937-95C7BBD168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436" y="605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0AAD5E-C2F1-9423-0489-DE8970936BE9}"/>
                    </a:ext>
                  </a:extLst>
                </p14:cNvPr>
                <p14:cNvContentPartPr/>
                <p14:nvPr/>
              </p14:nvContentPartPr>
              <p14:xfrm>
                <a:off x="5404116" y="6140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0AAD5E-C2F1-9423-0489-DE8970936B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5476" y="605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7DCC8C-72B8-2506-4578-5F81FB009E2C}"/>
              </a:ext>
            </a:extLst>
          </p:cNvPr>
          <p:cNvGrpSpPr/>
          <p:nvPr/>
        </p:nvGrpSpPr>
        <p:grpSpPr>
          <a:xfrm>
            <a:off x="5499516" y="381836"/>
            <a:ext cx="14040" cy="360"/>
            <a:chOff x="5499516" y="381836"/>
            <a:chExt cx="140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2EB605-7113-5521-17EB-5D2B80B466F7}"/>
                    </a:ext>
                  </a:extLst>
                </p14:cNvPr>
                <p14:cNvContentPartPr/>
                <p14:nvPr/>
              </p14:nvContentPartPr>
              <p14:xfrm>
                <a:off x="5499516" y="38183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2EB605-7113-5521-17EB-5D2B80B466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0876" y="3728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2CB427-9DEE-11BF-0A55-047FDF7324C0}"/>
                    </a:ext>
                  </a:extLst>
                </p14:cNvPr>
                <p14:cNvContentPartPr/>
                <p14:nvPr/>
              </p14:nvContentPartPr>
              <p14:xfrm>
                <a:off x="5513196" y="38183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2CB427-9DEE-11BF-0A55-047FDF7324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04196" y="3728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BCAE88-29F9-5952-AA41-59D1FE672805}"/>
                  </a:ext>
                </a:extLst>
              </p14:cNvPr>
              <p14:cNvContentPartPr/>
              <p14:nvPr/>
            </p14:nvContentPartPr>
            <p14:xfrm>
              <a:off x="8815836" y="524039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BCAE88-29F9-5952-AA41-59D1FE6728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7196" y="52313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B77F52-72FB-D64A-D4F2-A041C60BD6AE}"/>
                  </a:ext>
                </a:extLst>
              </p14:cNvPr>
              <p14:cNvContentPartPr/>
              <p14:nvPr/>
            </p14:nvContentPartPr>
            <p14:xfrm>
              <a:off x="8843196" y="52130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B77F52-72FB-D64A-D4F2-A041C60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4196" y="52040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DA67A5-4FA9-05FA-2D6A-8BB372C27330}"/>
                  </a:ext>
                </a:extLst>
              </p14:cNvPr>
              <p14:cNvContentPartPr/>
              <p14:nvPr/>
            </p14:nvContentPartPr>
            <p14:xfrm>
              <a:off x="8938956" y="526775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DA67A5-4FA9-05FA-2D6A-8BB372C273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0316" y="52587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BE9B5D-4C8A-770F-D815-919B8B700548}"/>
                  </a:ext>
                </a:extLst>
              </p14:cNvPr>
              <p14:cNvContentPartPr/>
              <p14:nvPr/>
            </p14:nvContentPartPr>
            <p14:xfrm>
              <a:off x="1336836" y="87287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BE9B5D-4C8A-770F-D815-919B8B7005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196" y="8638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15B3A30-F06B-5030-DF33-D4AC0490769B}"/>
              </a:ext>
            </a:extLst>
          </p:cNvPr>
          <p:cNvGrpSpPr/>
          <p:nvPr/>
        </p:nvGrpSpPr>
        <p:grpSpPr>
          <a:xfrm>
            <a:off x="7396716" y="941636"/>
            <a:ext cx="360" cy="360"/>
            <a:chOff x="7396716" y="94163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933107-35F2-504F-000F-64975246E0D6}"/>
                    </a:ext>
                  </a:extLst>
                </p14:cNvPr>
                <p14:cNvContentPartPr/>
                <p14:nvPr/>
              </p14:nvContentPartPr>
              <p14:xfrm>
                <a:off x="7396716" y="941636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933107-35F2-504F-000F-64975246E0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88076" y="9326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F34E21-5658-6E43-F5DF-AC6D28C9873C}"/>
                    </a:ext>
                  </a:extLst>
                </p14:cNvPr>
                <p14:cNvContentPartPr/>
                <p14:nvPr/>
              </p14:nvContentPartPr>
              <p14:xfrm>
                <a:off x="7396716" y="941636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F34E21-5658-6E43-F5DF-AC6D28C987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88076" y="9326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3200156-D39C-AA71-F888-47391E1A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5704" r="9659" b="3575"/>
          <a:stretch/>
        </p:blipFill>
        <p:spPr>
          <a:xfrm>
            <a:off x="706582" y="395691"/>
            <a:ext cx="10917382" cy="6094328"/>
          </a:xfrm>
        </p:spPr>
      </p:pic>
    </p:spTree>
    <p:extLst>
      <p:ext uri="{BB962C8B-B14F-4D97-AF65-F5344CB8AC3E}">
        <p14:creationId xmlns:p14="http://schemas.microsoft.com/office/powerpoint/2010/main" val="3879633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6C5D-84B0-B1BE-2721-100BE62B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CASE REPORT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865D05-A336-2DEF-C090-80445709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8927" cy="4351338"/>
          </a:xfrm>
        </p:spPr>
        <p:txBody>
          <a:bodyPr/>
          <a:lstStyle/>
          <a:p>
            <a:r>
              <a:rPr lang="en-US" dirty="0"/>
              <a:t>. </a:t>
            </a:r>
            <a:r>
              <a:rPr lang="en-US" dirty="0">
                <a:solidFill>
                  <a:srgbClr val="FFC000"/>
                </a:solidFill>
              </a:rPr>
              <a:t>No symptoms </a:t>
            </a:r>
            <a:r>
              <a:rPr lang="en-US" dirty="0"/>
              <a:t>of </a:t>
            </a:r>
            <a:r>
              <a:rPr lang="en-US" dirty="0">
                <a:solidFill>
                  <a:srgbClr val="FFC000"/>
                </a:solidFill>
              </a:rPr>
              <a:t>adrenal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insufficiency</a:t>
            </a:r>
            <a:r>
              <a:rPr lang="en-US" dirty="0"/>
              <a:t>, such as hypotensive episodes and hypoglycemia, were observed during or after surgery, and her basal cortisol was 11.7 mg/dL after discontinuation of hydrocortisone.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ACF96-2907-F4F8-26AE-AB8EFE25E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22830" r="21224" b="3681"/>
          <a:stretch/>
        </p:blipFill>
        <p:spPr>
          <a:xfrm>
            <a:off x="5417127" y="1330036"/>
            <a:ext cx="6608617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7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A77C-7175-306C-06D5-023891B5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CASE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F652-4634-19AF-5C9F-BE1F9B50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233055"/>
            <a:ext cx="11859491" cy="5259820"/>
          </a:xfrm>
        </p:spPr>
        <p:txBody>
          <a:bodyPr/>
          <a:lstStyle/>
          <a:p>
            <a:r>
              <a:rPr lang="en-US" dirty="0"/>
              <a:t>Negative staining for </a:t>
            </a:r>
            <a:r>
              <a:rPr lang="en-US" dirty="0">
                <a:solidFill>
                  <a:srgbClr val="FFC000"/>
                </a:solidFill>
              </a:rPr>
              <a:t>SF-1</a:t>
            </a:r>
            <a:r>
              <a:rPr lang="en-US" dirty="0"/>
              <a:t>, as a marker of steroid-producing cells, demonstrated that the pheochromocytoma tumor cells did not have adrenal cortex characteristics, thus </a:t>
            </a:r>
            <a:r>
              <a:rPr lang="en-US" dirty="0">
                <a:solidFill>
                  <a:srgbClr val="FFC000"/>
                </a:solidFill>
              </a:rPr>
              <a:t>ruling out a collision </a:t>
            </a:r>
            <a:r>
              <a:rPr lang="en-US" dirty="0"/>
              <a:t>and a composite tumor.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The fact that the circulating </a:t>
            </a:r>
            <a:r>
              <a:rPr lang="en-US" dirty="0">
                <a:solidFill>
                  <a:srgbClr val="FFC000"/>
                </a:solidFill>
              </a:rPr>
              <a:t>ACTH</a:t>
            </a:r>
            <a:r>
              <a:rPr lang="en-US" dirty="0"/>
              <a:t> levels were initially </a:t>
            </a:r>
            <a:r>
              <a:rPr lang="en-US" dirty="0">
                <a:solidFill>
                  <a:srgbClr val="FFC000"/>
                </a:solidFill>
              </a:rPr>
              <a:t>suppressed</a:t>
            </a:r>
            <a:r>
              <a:rPr lang="en-US" dirty="0"/>
              <a:t> but became remarkably elevated after adrenalectomy, together with the </a:t>
            </a:r>
            <a:r>
              <a:rPr lang="en-US" dirty="0">
                <a:solidFill>
                  <a:srgbClr val="FFC000"/>
                </a:solidFill>
              </a:rPr>
              <a:t>absence of bilateral adrenal hyperplasia </a:t>
            </a:r>
            <a:r>
              <a:rPr lang="en-US" dirty="0"/>
              <a:t>on CT scan, also denied the possibility of ectopic ACTH production by the pheochromocytoma resulting in autonomous cortisol secretion, even though ACTH immunostaining was slightly positive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1C8C9-E911-E602-6CF1-E9021E720A89}"/>
              </a:ext>
            </a:extLst>
          </p:cNvPr>
          <p:cNvSpPr txBox="1"/>
          <p:nvPr/>
        </p:nvSpPr>
        <p:spPr>
          <a:xfrm>
            <a:off x="6361043" y="6169709"/>
            <a:ext cx="6122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222671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7BCF-ACDA-4D6D-8B05-9637535D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CASE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47D5-3E50-8D29-F2A8-94A11CF8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observations suggested that the cortisol was derived from the adrenal cortex adjacent to the pheochromocytoma.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Taken together, these findings suggest a possible mechanism involving </a:t>
            </a:r>
            <a:r>
              <a:rPr lang="en-US" dirty="0">
                <a:solidFill>
                  <a:srgbClr val="FFC000"/>
                </a:solidFill>
              </a:rPr>
              <a:t>autonomous cortisol secretion </a:t>
            </a:r>
            <a:r>
              <a:rPr lang="en-US" dirty="0"/>
              <a:t>from the adjacent adrenal cortex, reflecting the </a:t>
            </a:r>
            <a:r>
              <a:rPr lang="en-US" dirty="0">
                <a:solidFill>
                  <a:srgbClr val="FFC000"/>
                </a:solidFill>
              </a:rPr>
              <a:t>paracrine actions </a:t>
            </a:r>
            <a:r>
              <a:rPr lang="en-US" dirty="0"/>
              <a:t>of the pheochromocytoma and other factors.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1AAD5-98B5-3A12-7FEC-F11F42ED9274}"/>
              </a:ext>
            </a:extLst>
          </p:cNvPr>
          <p:cNvSpPr txBox="1"/>
          <p:nvPr/>
        </p:nvSpPr>
        <p:spPr>
          <a:xfrm>
            <a:off x="6308035" y="60816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journal of International Medical Research 2019, Vol. 47(7) 3360–3370</a:t>
            </a:r>
          </a:p>
        </p:txBody>
      </p:sp>
    </p:spTree>
    <p:extLst>
      <p:ext uri="{BB962C8B-B14F-4D97-AF65-F5344CB8AC3E}">
        <p14:creationId xmlns:p14="http://schemas.microsoft.com/office/powerpoint/2010/main" val="3366546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A134-2F31-208B-1A64-2B3EFD97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5" y="404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autonomous cortisol production caused by paracrine stimulation from the </a:t>
            </a:r>
            <a:r>
              <a:rPr lang="en-US" sz="4400" dirty="0" err="1">
                <a:solidFill>
                  <a:srgbClr val="FFC000"/>
                </a:solidFill>
              </a:rPr>
              <a:t>pheochromocytom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7B1E-23D1-D45B-5445-2D6CD943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impact of the adrenal cortex on adrenal medullary catecholamine</a:t>
            </a:r>
          </a:p>
          <a:p>
            <a:pPr marL="0" indent="0">
              <a:buNone/>
            </a:pPr>
            <a:r>
              <a:rPr lang="en-US" dirty="0"/>
              <a:t> synthesis is well established, starting with observations of over</a:t>
            </a:r>
          </a:p>
          <a:p>
            <a:pPr marL="0" indent="0">
              <a:buNone/>
            </a:pPr>
            <a:r>
              <a:rPr lang="en-US" dirty="0"/>
              <a:t> 50 years ago that adrenal synthesis of epinephrine depends 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glucocorticoid</a:t>
            </a:r>
            <a:r>
              <a:rPr lang="en-US" dirty="0"/>
              <a:t>-mediated </a:t>
            </a:r>
            <a:r>
              <a:rPr lang="en-US" dirty="0">
                <a:solidFill>
                  <a:srgbClr val="FFC000"/>
                </a:solidFill>
              </a:rPr>
              <a:t>induction</a:t>
            </a:r>
            <a:r>
              <a:rPr lang="en-US" dirty="0"/>
              <a:t> of </a:t>
            </a:r>
            <a:r>
              <a:rPr lang="en-US" dirty="0" err="1"/>
              <a:t>phenylethanolamine</a:t>
            </a:r>
            <a:r>
              <a:rPr lang="en-US" dirty="0"/>
              <a:t>-N</a:t>
            </a:r>
          </a:p>
          <a:p>
            <a:pPr marL="0" indent="0">
              <a:buNone/>
            </a:pPr>
            <a:r>
              <a:rPr lang="en-US" dirty="0"/>
              <a:t>-methyltransferase (</a:t>
            </a:r>
            <a:r>
              <a:rPr lang="en-US" dirty="0">
                <a:solidFill>
                  <a:srgbClr val="FFC000"/>
                </a:solidFill>
              </a:rPr>
              <a:t>PNMT</a:t>
            </a:r>
            <a:r>
              <a:rPr lang="en-US" dirty="0"/>
              <a:t>), the enzyme that converts norepinephrine</a:t>
            </a:r>
          </a:p>
          <a:p>
            <a:pPr marL="0" indent="0">
              <a:buNone/>
            </a:pPr>
            <a:r>
              <a:rPr lang="en-US" dirty="0"/>
              <a:t> to epinephrine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D2FC4-2731-8EA8-F9AD-AA01C37FE27D}"/>
              </a:ext>
            </a:extLst>
          </p:cNvPr>
          <p:cNvSpPr txBox="1"/>
          <p:nvPr/>
        </p:nvSpPr>
        <p:spPr>
          <a:xfrm>
            <a:off x="5685183" y="62684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C000"/>
                </a:solidFill>
              </a:rPr>
              <a:t>J Clin Endocrinol Metab, September 2020, 105(9):e3374–e3383      </a:t>
            </a:r>
          </a:p>
        </p:txBody>
      </p:sp>
    </p:spTree>
    <p:extLst>
      <p:ext uri="{BB962C8B-B14F-4D97-AF65-F5344CB8AC3E}">
        <p14:creationId xmlns:p14="http://schemas.microsoft.com/office/powerpoint/2010/main" val="210762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2F80-4E63-6282-30AB-F32D567B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autonomous cortisol production caused by paracrine stimulation from the </a:t>
            </a:r>
            <a:r>
              <a:rPr lang="en-US" sz="4400" dirty="0" err="1">
                <a:solidFill>
                  <a:srgbClr val="FFC000"/>
                </a:solidFill>
              </a:rPr>
              <a:t>pheochromocytom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9CEF-4829-7825-8282-2584C244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impact of adrenal cortex-derived steroids on adrenal</a:t>
            </a:r>
          </a:p>
          <a:p>
            <a:pPr marL="0" indent="0">
              <a:buNone/>
            </a:pPr>
            <a:r>
              <a:rPr lang="en-US" dirty="0"/>
              <a:t>   medullary catecholamine systems is well established, it has also</a:t>
            </a:r>
          </a:p>
          <a:p>
            <a:pPr marL="0" indent="0">
              <a:buNone/>
            </a:pPr>
            <a:r>
              <a:rPr lang="en-US" dirty="0"/>
              <a:t>   become apparent that catecholamines reversely impact</a:t>
            </a:r>
          </a:p>
          <a:p>
            <a:pPr marL="0" indent="0">
              <a:buNone/>
            </a:pPr>
            <a:r>
              <a:rPr lang="en-US" dirty="0"/>
              <a:t>   steroidogenesis, possibly through </a:t>
            </a:r>
            <a:r>
              <a:rPr lang="en-US" dirty="0">
                <a:solidFill>
                  <a:srgbClr val="FFC000"/>
                </a:solidFill>
              </a:rPr>
              <a:t>paracrine actions 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It thus seems that the adrenal medullary and cortical systems are</a:t>
            </a:r>
          </a:p>
          <a:p>
            <a:pPr marL="0" indent="0">
              <a:buNone/>
            </a:pPr>
            <a:r>
              <a:rPr lang="en-US" dirty="0"/>
              <a:t>    intimately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4EDEE-6758-8135-63F6-755FE985AF94}"/>
              </a:ext>
            </a:extLst>
          </p:cNvPr>
          <p:cNvSpPr txBox="1"/>
          <p:nvPr/>
        </p:nvSpPr>
        <p:spPr>
          <a:xfrm>
            <a:off x="5857461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C000"/>
                </a:solidFill>
              </a:rPr>
              <a:t>J Clin Endocrinol Metab, September 2020, 105(9):e3374–e3383      </a:t>
            </a:r>
          </a:p>
        </p:txBody>
      </p:sp>
    </p:spTree>
    <p:extLst>
      <p:ext uri="{BB962C8B-B14F-4D97-AF65-F5344CB8AC3E}">
        <p14:creationId xmlns:p14="http://schemas.microsoft.com/office/powerpoint/2010/main" val="379553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D7E32-ABDA-D860-AD7D-4B2B1CAA9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15647" r="19503" b="9210"/>
          <a:stretch/>
        </p:blipFill>
        <p:spPr>
          <a:xfrm>
            <a:off x="914400" y="503583"/>
            <a:ext cx="10336696" cy="6003234"/>
          </a:xfrm>
        </p:spPr>
      </p:pic>
    </p:spTree>
    <p:extLst>
      <p:ext uri="{BB962C8B-B14F-4D97-AF65-F5344CB8AC3E}">
        <p14:creationId xmlns:p14="http://schemas.microsoft.com/office/powerpoint/2010/main" val="2823329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F4F459-9949-2C57-BC5D-A82233AB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28311" r="19376" b="3099"/>
          <a:stretch/>
        </p:blipFill>
        <p:spPr>
          <a:xfrm>
            <a:off x="1762539" y="715617"/>
            <a:ext cx="8905461" cy="5459896"/>
          </a:xfrm>
        </p:spPr>
      </p:pic>
    </p:spTree>
    <p:extLst>
      <p:ext uri="{BB962C8B-B14F-4D97-AF65-F5344CB8AC3E}">
        <p14:creationId xmlns:p14="http://schemas.microsoft.com/office/powerpoint/2010/main" val="407527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C5DA-01EE-2EF6-777B-AA30D0D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Chief complain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FEA4-0B70-832A-2DC7-DE8AE5A7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2587"/>
            <a:ext cx="10515600" cy="299437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Referall</a:t>
            </a:r>
            <a:r>
              <a:rPr lang="en-US" sz="5400" dirty="0"/>
              <a:t> for the adrenal mass</a:t>
            </a:r>
          </a:p>
        </p:txBody>
      </p:sp>
    </p:spTree>
    <p:extLst>
      <p:ext uri="{BB962C8B-B14F-4D97-AF65-F5344CB8AC3E}">
        <p14:creationId xmlns:p14="http://schemas.microsoft.com/office/powerpoint/2010/main" val="232851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4A2E-45AE-FAE2-03D2-DF310215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Management in this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E055-3ED4-7AF8-E347-9E321D20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6" y="1918391"/>
            <a:ext cx="109694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Adrenalectomy 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 starting alpha blockers and then beta blockers </a:t>
            </a:r>
            <a:r>
              <a:rPr lang="en-US" dirty="0" err="1"/>
              <a:t>befor</a:t>
            </a:r>
            <a:r>
              <a:rPr lang="en-US" dirty="0"/>
              <a:t>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srarting</a:t>
            </a:r>
            <a:r>
              <a:rPr lang="en-US" dirty="0"/>
              <a:t> hydrocortisone before surgery then tapering it up to the </a:t>
            </a:r>
          </a:p>
          <a:p>
            <a:pPr marL="0" indent="0">
              <a:buNone/>
            </a:pPr>
            <a:r>
              <a:rPr lang="en-US" dirty="0"/>
              <a:t>         physiological dose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r>
              <a:rPr lang="en-US" dirty="0"/>
              <a:t>      tapering anti hypertensive drugs after surgery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CF0F-895A-6A70-CC40-299AD2B3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Management in this patient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71CC-B864-D5DB-FCC4-966F1308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825625"/>
            <a:ext cx="1162215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 Check of cortisol 2-5 days after surgery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If cortisol was </a:t>
            </a:r>
            <a:r>
              <a:rPr lang="en-US" dirty="0">
                <a:solidFill>
                  <a:srgbClr val="FFC000"/>
                </a:solidFill>
              </a:rPr>
              <a:t>less than 10 mcg/dl </a:t>
            </a:r>
            <a:r>
              <a:rPr lang="en-US" dirty="0"/>
              <a:t>it means that the source of cortisol secretion</a:t>
            </a:r>
          </a:p>
          <a:p>
            <a:pPr marL="0" indent="0">
              <a:buNone/>
            </a:pPr>
            <a:r>
              <a:rPr lang="en-US" dirty="0"/>
              <a:t>     has been removed  therefore we continue the treatment with hydrocortisone  and        </a:t>
            </a:r>
          </a:p>
          <a:p>
            <a:pPr marL="0" indent="0">
              <a:buNone/>
            </a:pPr>
            <a:r>
              <a:rPr lang="en-US" dirty="0"/>
              <a:t>     Follow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If cortisol was </a:t>
            </a:r>
            <a:r>
              <a:rPr lang="en-US" dirty="0">
                <a:solidFill>
                  <a:srgbClr val="FFC000"/>
                </a:solidFill>
              </a:rPr>
              <a:t>more than 10 mcg/dl </a:t>
            </a:r>
            <a:r>
              <a:rPr lang="en-US" dirty="0"/>
              <a:t>: 1-Check of UFC or overnight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2-cosyntropine test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2132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6652-979D-382B-E3FF-64BBD46A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Management in this patient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2E7D-98A2-4920-9428-D4B57043D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963"/>
            <a:ext cx="10515600" cy="3696999"/>
          </a:xfrm>
        </p:spPr>
        <p:txBody>
          <a:bodyPr/>
          <a:lstStyle/>
          <a:p>
            <a:r>
              <a:rPr lang="en-US" dirty="0"/>
              <a:t> If cortisol was </a:t>
            </a:r>
            <a:r>
              <a:rPr lang="en-US" dirty="0">
                <a:solidFill>
                  <a:srgbClr val="FFC000"/>
                </a:solidFill>
              </a:rPr>
              <a:t>more than 14 </a:t>
            </a:r>
            <a:r>
              <a:rPr lang="en-US" dirty="0"/>
              <a:t>: search the source of  cortisol secretion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(Ro micro adenoma in opposite adrenal)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Check of catecholamines 2-3 weeks after surgery</a:t>
            </a:r>
          </a:p>
        </p:txBody>
      </p:sp>
    </p:spTree>
    <p:extLst>
      <p:ext uri="{BB962C8B-B14F-4D97-AF65-F5344CB8AC3E}">
        <p14:creationId xmlns:p14="http://schemas.microsoft.com/office/powerpoint/2010/main" val="308153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1507-84DC-0253-81F2-9C1AB3F5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841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F716-88F7-EC6F-AF74-872325C0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0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CD05-2BC4-3033-729B-38F80962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is a 47 years old woman that because of intermittent abdominal pain in the RUQ region was examined for the cause of abdominal pain.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During the examination they noticed numerous stones in the gall bladder and the </a:t>
            </a:r>
            <a:r>
              <a:rPr lang="en-US" dirty="0">
                <a:solidFill>
                  <a:srgbClr val="FFC000"/>
                </a:solidFill>
              </a:rPr>
              <a:t>right adrenal mass greater than 4 CM </a:t>
            </a:r>
            <a:r>
              <a:rPr lang="en-US" dirty="0"/>
              <a:t>and she was referred to our hospital for further investigation and treatment.  </a:t>
            </a:r>
          </a:p>
        </p:txBody>
      </p:sp>
    </p:spTree>
    <p:extLst>
      <p:ext uri="{BB962C8B-B14F-4D97-AF65-F5344CB8AC3E}">
        <p14:creationId xmlns:p14="http://schemas.microsoft.com/office/powerpoint/2010/main" val="321278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DAE0-C0C7-EB0C-8CC2-09D2AC97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PMH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7F19-4CB3-E939-720D-5DB40963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065"/>
            <a:ext cx="10515600" cy="3801898"/>
          </a:xfrm>
        </p:spPr>
        <p:txBody>
          <a:bodyPr/>
          <a:lstStyle/>
          <a:p>
            <a:r>
              <a:rPr lang="en-US" dirty="0"/>
              <a:t>Diabetes from 4 years ago</a:t>
            </a:r>
          </a:p>
          <a:p>
            <a:endParaRPr lang="en-US" dirty="0"/>
          </a:p>
          <a:p>
            <a:r>
              <a:rPr lang="en-US" dirty="0"/>
              <a:t>Hypertension from 1 years ago</a:t>
            </a:r>
          </a:p>
          <a:p>
            <a:endParaRPr lang="en-US" dirty="0"/>
          </a:p>
          <a:p>
            <a:r>
              <a:rPr lang="en-US" dirty="0"/>
              <a:t>Gall stone from 1 years ago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8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5715C1-D86F-A176-C1AC-ECDF1A11C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64154"/>
              </p:ext>
            </p:extLst>
          </p:nvPr>
        </p:nvGraphicFramePr>
        <p:xfrm>
          <a:off x="1104405" y="276103"/>
          <a:ext cx="10129651" cy="592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16">
                  <a:extLst>
                    <a:ext uri="{9D8B030D-6E8A-4147-A177-3AD203B41FA5}">
                      <a16:colId xmlns:a16="http://schemas.microsoft.com/office/drawing/2014/main" val="3179773666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1376719057"/>
                    </a:ext>
                  </a:extLst>
                </a:gridCol>
                <a:gridCol w="2171049">
                  <a:extLst>
                    <a:ext uri="{9D8B030D-6E8A-4147-A177-3AD203B41FA5}">
                      <a16:colId xmlns:a16="http://schemas.microsoft.com/office/drawing/2014/main" val="3466101183"/>
                    </a:ext>
                  </a:extLst>
                </a:gridCol>
                <a:gridCol w="1037998">
                  <a:extLst>
                    <a:ext uri="{9D8B030D-6E8A-4147-A177-3AD203B41FA5}">
                      <a16:colId xmlns:a16="http://schemas.microsoft.com/office/drawing/2014/main" val="920982911"/>
                    </a:ext>
                  </a:extLst>
                </a:gridCol>
                <a:gridCol w="1350912">
                  <a:extLst>
                    <a:ext uri="{9D8B030D-6E8A-4147-A177-3AD203B41FA5}">
                      <a16:colId xmlns:a16="http://schemas.microsoft.com/office/drawing/2014/main" val="2791546043"/>
                    </a:ext>
                  </a:extLst>
                </a:gridCol>
                <a:gridCol w="1166289">
                  <a:extLst>
                    <a:ext uri="{9D8B030D-6E8A-4147-A177-3AD203B41FA5}">
                      <a16:colId xmlns:a16="http://schemas.microsoft.com/office/drawing/2014/main" val="994169465"/>
                    </a:ext>
                  </a:extLst>
                </a:gridCol>
                <a:gridCol w="851391">
                  <a:extLst>
                    <a:ext uri="{9D8B030D-6E8A-4147-A177-3AD203B41FA5}">
                      <a16:colId xmlns:a16="http://schemas.microsoft.com/office/drawing/2014/main" val="2002189667"/>
                    </a:ext>
                  </a:extLst>
                </a:gridCol>
                <a:gridCol w="985927">
                  <a:extLst>
                    <a:ext uri="{9D8B030D-6E8A-4147-A177-3AD203B41FA5}">
                      <a16:colId xmlns:a16="http://schemas.microsoft.com/office/drawing/2014/main" val="3736386241"/>
                    </a:ext>
                  </a:extLst>
                </a:gridCol>
                <a:gridCol w="676892">
                  <a:extLst>
                    <a:ext uri="{9D8B030D-6E8A-4147-A177-3AD203B41FA5}">
                      <a16:colId xmlns:a16="http://schemas.microsoft.com/office/drawing/2014/main" val="3388468753"/>
                    </a:ext>
                  </a:extLst>
                </a:gridCol>
              </a:tblGrid>
              <a:tr h="124730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Urin</a:t>
                      </a:r>
                      <a:r>
                        <a:rPr lang="en-US" dirty="0"/>
                        <a:t> 24h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Metanephrin</a:t>
                      </a:r>
                      <a:r>
                        <a:rPr lang="en-US" dirty="0"/>
                        <a:t> (up to 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Normetanephrin</a:t>
                      </a:r>
                      <a:r>
                        <a:rPr lang="en-US" dirty="0"/>
                        <a:t> (up to 196)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Overnight test</a:t>
                      </a:r>
                    </a:p>
                    <a:p>
                      <a:r>
                        <a:rPr lang="en-US" dirty="0"/>
                        <a:t>Ug/dl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DHEAS</a:t>
                      </a:r>
                    </a:p>
                    <a:p>
                      <a:r>
                        <a:rPr lang="en-US" dirty="0"/>
                        <a:t>Ug/dl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Fbs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8089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r>
                        <a:rPr lang="en-US" dirty="0"/>
                        <a:t>1401.5.22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V=2300</a:t>
                      </a:r>
                    </a:p>
                    <a:p>
                      <a:r>
                        <a:rPr lang="en-US" sz="1100" dirty="0"/>
                        <a:t>VMA=64.5 (&lt;13.5) MG</a:t>
                      </a:r>
                    </a:p>
                    <a:p>
                      <a:r>
                        <a:rPr lang="en-US" sz="1100" dirty="0"/>
                        <a:t>CORTISOL=176 (1.5-63) mcg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89631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r>
                        <a:rPr lang="en-US" dirty="0"/>
                        <a:t>1401.6.3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3509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r>
                        <a:rPr lang="en-US" dirty="0"/>
                        <a:t>1401.6.6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V=2200</a:t>
                      </a:r>
                    </a:p>
                    <a:p>
                      <a:r>
                        <a:rPr lang="en-US" sz="1200" dirty="0"/>
                        <a:t>Cr=1584</a:t>
                      </a:r>
                    </a:p>
                    <a:p>
                      <a:r>
                        <a:rPr lang="en-US" sz="1200" dirty="0" err="1"/>
                        <a:t>Metanephrin</a:t>
                      </a:r>
                      <a:r>
                        <a:rPr lang="en-US" sz="1200" dirty="0"/>
                        <a:t>=934.3 mcg (0-350)</a:t>
                      </a:r>
                    </a:p>
                    <a:p>
                      <a:r>
                        <a:rPr lang="en-US" sz="1200" dirty="0" err="1"/>
                        <a:t>Normetanephrin</a:t>
                      </a:r>
                      <a:r>
                        <a:rPr lang="en-US" sz="1200" dirty="0"/>
                        <a:t>=5430 mcg (0-600)</a:t>
                      </a:r>
                    </a:p>
                    <a:p>
                      <a:r>
                        <a:rPr lang="en-US" sz="1200" dirty="0"/>
                        <a:t>VMA=7.8 (2-12)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32.4</a:t>
                      </a:r>
                    </a:p>
                    <a:p>
                      <a:r>
                        <a:rPr lang="en-US" sz="1400" dirty="0"/>
                        <a:t>(56.2-283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841230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r>
                        <a:rPr lang="en-US" dirty="0"/>
                        <a:t>1401.6.19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V=1250</a:t>
                      </a:r>
                    </a:p>
                    <a:p>
                      <a:r>
                        <a:rPr lang="en-US" sz="1200" dirty="0"/>
                        <a:t>Cr=1125</a:t>
                      </a:r>
                    </a:p>
                    <a:p>
                      <a:r>
                        <a:rPr lang="en-US" sz="1200" dirty="0"/>
                        <a:t>CORTISOL=251.5 (36-137)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</a:t>
                      </a:r>
                      <a:r>
                        <a:rPr lang="en-US" sz="1200" dirty="0" err="1"/>
                        <a:t>pg</a:t>
                      </a:r>
                      <a:r>
                        <a:rPr lang="en-US" sz="1200" dirty="0"/>
                        <a:t>/ml</a:t>
                      </a:r>
                    </a:p>
                    <a:p>
                      <a:r>
                        <a:rPr lang="en-US" sz="1200" dirty="0"/>
                        <a:t>(7.2-64)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36.2 </a:t>
                      </a:r>
                      <a:r>
                        <a:rPr lang="en-US" sz="1400" dirty="0"/>
                        <a:t>(35-256)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6578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46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7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80A1F1-D874-89F2-675F-9606B2855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56235"/>
              </p:ext>
            </p:extLst>
          </p:nvPr>
        </p:nvGraphicFramePr>
        <p:xfrm>
          <a:off x="838200" y="975029"/>
          <a:ext cx="10515600" cy="4907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17999828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348922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56762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3102773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8080066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20796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518271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66562554"/>
                    </a:ext>
                  </a:extLst>
                </a:gridCol>
              </a:tblGrid>
              <a:tr h="755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Aldosteron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547828"/>
                  </a:ext>
                </a:extLst>
              </a:tr>
              <a:tr h="1061786">
                <a:tc>
                  <a:txBody>
                    <a:bodyPr/>
                    <a:lstStyle/>
                    <a:p>
                      <a:r>
                        <a:rPr lang="en-US" dirty="0"/>
                        <a:t>1401.5.22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</a:t>
                      </a:r>
                      <a:r>
                        <a:rPr lang="en-US" sz="1400" dirty="0"/>
                        <a:t>(1.63-95.5)upright </a:t>
                      </a:r>
                      <a:r>
                        <a:rPr lang="en-US" sz="1400" dirty="0" err="1"/>
                        <a:t>micu</a:t>
                      </a:r>
                      <a:r>
                        <a:rPr lang="en-US" sz="1400" dirty="0"/>
                        <a:t>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37.8 p/ml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37137"/>
                  </a:ext>
                </a:extLst>
              </a:tr>
              <a:tr h="825603">
                <a:tc>
                  <a:txBody>
                    <a:bodyPr/>
                    <a:lstStyle/>
                    <a:p>
                      <a:r>
                        <a:rPr lang="en-US" dirty="0"/>
                        <a:t>1401.6.6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36.9 (0.5-4)</a:t>
                      </a:r>
                    </a:p>
                    <a:p>
                      <a:r>
                        <a:rPr lang="en-US" sz="1400" dirty="0"/>
                        <a:t>Ng/ml/h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56.7 ng/dl</a:t>
                      </a:r>
                    </a:p>
                    <a:p>
                      <a:r>
                        <a:rPr lang="en-US" dirty="0"/>
                        <a:t>(3.7-43.2)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87464"/>
                  </a:ext>
                </a:extLst>
              </a:tr>
              <a:tr h="755138">
                <a:tc>
                  <a:txBody>
                    <a:bodyPr/>
                    <a:lstStyle/>
                    <a:p>
                      <a:r>
                        <a:rPr lang="en-US" dirty="0"/>
                        <a:t>1401.6.19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Taleghani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0832"/>
                  </a:ext>
                </a:extLst>
              </a:tr>
              <a:tr h="755138">
                <a:tc>
                  <a:txBody>
                    <a:bodyPr/>
                    <a:lstStyle/>
                    <a:p>
                      <a:r>
                        <a:rPr lang="en-US" dirty="0"/>
                        <a:t>1401.6.22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Taleghani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970031"/>
                  </a:ext>
                </a:extLst>
              </a:tr>
              <a:tr h="755138">
                <a:tc>
                  <a:txBody>
                    <a:bodyPr/>
                    <a:lstStyle/>
                    <a:p>
                      <a:r>
                        <a:rPr lang="en-US" dirty="0"/>
                        <a:t>1401.6.25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Taleghani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9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73A2D-A89D-3C4B-0337-174B8DD06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24742" r="33543"/>
          <a:stretch/>
        </p:blipFill>
        <p:spPr>
          <a:xfrm rot="5400000">
            <a:off x="2637183" y="-1749287"/>
            <a:ext cx="6467061" cy="1041621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B66CFD-ADB5-AC6C-C80B-D81CFD16D6D1}"/>
              </a:ext>
            </a:extLst>
          </p:cNvPr>
          <p:cNvSpPr/>
          <p:nvPr/>
        </p:nvSpPr>
        <p:spPr>
          <a:xfrm>
            <a:off x="1709530" y="861391"/>
            <a:ext cx="1298713" cy="1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F488697-8E00-80AF-C2E9-5393E091B5DD}"/>
              </a:ext>
            </a:extLst>
          </p:cNvPr>
          <p:cNvSpPr/>
          <p:nvPr/>
        </p:nvSpPr>
        <p:spPr>
          <a:xfrm>
            <a:off x="1245705" y="2598029"/>
            <a:ext cx="9535676" cy="544811"/>
          </a:xfrm>
          <a:prstGeom prst="roundRect">
            <a:avLst>
              <a:gd name="adj" fmla="val 2202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1683</Words>
  <Application>Microsoft Office PowerPoint</Application>
  <PresentationFormat>Widescreen</PresentationFormat>
  <Paragraphs>272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Aparajita</vt:lpstr>
      <vt:lpstr>Arial</vt:lpstr>
      <vt:lpstr>Calibri</vt:lpstr>
      <vt:lpstr>Calibri Light</vt:lpstr>
      <vt:lpstr>Office Theme</vt:lpstr>
      <vt:lpstr>IN THE NAME OF GOD</vt:lpstr>
      <vt:lpstr>Case presentation </vt:lpstr>
      <vt:lpstr>Patient ID</vt:lpstr>
      <vt:lpstr>Chief complain</vt:lpstr>
      <vt:lpstr>Present illness</vt:lpstr>
      <vt:lpstr>PMH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</vt:lpstr>
      <vt:lpstr>FH</vt:lpstr>
      <vt:lpstr>ROS</vt:lpstr>
      <vt:lpstr>PH / EX</vt:lpstr>
      <vt:lpstr>PH / EX</vt:lpstr>
      <vt:lpstr>Problem list</vt:lpstr>
      <vt:lpstr>PowerPoint Presentation</vt:lpstr>
      <vt:lpstr>AGENDA</vt:lpstr>
      <vt:lpstr>The causes of pheochromocytoma and cortisol excess</vt:lpstr>
      <vt:lpstr>Cushing syndrome resulting from ectopic  ACTH producing tumor :  </vt:lpstr>
      <vt:lpstr>Cushing syndrome resulting from ectopic  ACTH producing tumor :</vt:lpstr>
      <vt:lpstr>Cushing syndrome resulting from ectopic  ACTH producing tumor :</vt:lpstr>
      <vt:lpstr>two discrete adrenal incidentalomas </vt:lpstr>
      <vt:lpstr>autonomous cortisol production caused by paracrine stimulation from the pheochromocytom</vt:lpstr>
      <vt:lpstr>autonomous cortisol production caused by paracrine stimulation from the pheochromocytom</vt:lpstr>
      <vt:lpstr>CASE REPORT</vt:lpstr>
      <vt:lpstr>PowerPoint Presentation</vt:lpstr>
      <vt:lpstr>PowerPoint Presentation</vt:lpstr>
      <vt:lpstr>PowerPoint Presentation</vt:lpstr>
      <vt:lpstr>CASE REPORT</vt:lpstr>
      <vt:lpstr>CASE REPORT</vt:lpstr>
      <vt:lpstr>CASE REPORT</vt:lpstr>
      <vt:lpstr>autonomous cortisol production caused by paracrine stimulation from the pheochromocytom</vt:lpstr>
      <vt:lpstr>autonomous cortisol production caused by paracrine stimulation from the pheochromocytom</vt:lpstr>
      <vt:lpstr>PowerPoint Presentation</vt:lpstr>
      <vt:lpstr>PowerPoint Presentation</vt:lpstr>
      <vt:lpstr>Management in this patient</vt:lpstr>
      <vt:lpstr>Management in this patient</vt:lpstr>
      <vt:lpstr>Management in this patient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kb</dc:creator>
  <cp:lastModifiedBy>lenovo</cp:lastModifiedBy>
  <cp:revision>629</cp:revision>
  <dcterms:created xsi:type="dcterms:W3CDTF">2022-03-18T19:07:04Z</dcterms:created>
  <dcterms:modified xsi:type="dcterms:W3CDTF">2022-10-09T20:45:52Z</dcterms:modified>
</cp:coreProperties>
</file>