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63"/>
  </p:notesMasterIdLst>
  <p:sldIdLst>
    <p:sldId id="321" r:id="rId2"/>
    <p:sldId id="258" r:id="rId3"/>
    <p:sldId id="317" r:id="rId4"/>
    <p:sldId id="256" r:id="rId5"/>
    <p:sldId id="285" r:id="rId6"/>
    <p:sldId id="324" r:id="rId7"/>
    <p:sldId id="325" r:id="rId8"/>
    <p:sldId id="326" r:id="rId9"/>
    <p:sldId id="327" r:id="rId10"/>
    <p:sldId id="328" r:id="rId11"/>
    <p:sldId id="329" r:id="rId12"/>
    <p:sldId id="330" r:id="rId13"/>
    <p:sldId id="274" r:id="rId14"/>
    <p:sldId id="286" r:id="rId15"/>
    <p:sldId id="275" r:id="rId16"/>
    <p:sldId id="287" r:id="rId17"/>
    <p:sldId id="288" r:id="rId18"/>
    <p:sldId id="289" r:id="rId19"/>
    <p:sldId id="290" r:id="rId20"/>
    <p:sldId id="291" r:id="rId21"/>
    <p:sldId id="277" r:id="rId22"/>
    <p:sldId id="278" r:id="rId23"/>
    <p:sldId id="279" r:id="rId24"/>
    <p:sldId id="280" r:id="rId25"/>
    <p:sldId id="281" r:id="rId26"/>
    <p:sldId id="282" r:id="rId27"/>
    <p:sldId id="283" r:id="rId28"/>
    <p:sldId id="284" r:id="rId29"/>
    <p:sldId id="302"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292" r:id="rId44"/>
    <p:sldId id="293" r:id="rId45"/>
    <p:sldId id="259" r:id="rId46"/>
    <p:sldId id="260" r:id="rId47"/>
    <p:sldId id="294" r:id="rId48"/>
    <p:sldId id="295" r:id="rId49"/>
    <p:sldId id="296" r:id="rId50"/>
    <p:sldId id="322" r:id="rId51"/>
    <p:sldId id="323" r:id="rId52"/>
    <p:sldId id="297" r:id="rId53"/>
    <p:sldId id="298" r:id="rId54"/>
    <p:sldId id="264" r:id="rId55"/>
    <p:sldId id="265" r:id="rId56"/>
    <p:sldId id="266" r:id="rId57"/>
    <p:sldId id="299" r:id="rId58"/>
    <p:sldId id="267" r:id="rId59"/>
    <p:sldId id="300" r:id="rId60"/>
    <p:sldId id="301" r:id="rId61"/>
    <p:sldId id="320" r:id="rId6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autoAdjust="0"/>
    <p:restoredTop sz="94576" autoAdjust="0"/>
  </p:normalViewPr>
  <p:slideViewPr>
    <p:cSldViewPr>
      <p:cViewPr varScale="1">
        <p:scale>
          <a:sx n="69" d="100"/>
          <a:sy n="69" d="100"/>
        </p:scale>
        <p:origin x="-1110" y="-108"/>
      </p:cViewPr>
      <p:guideLst>
        <p:guide orient="horz" pos="2160"/>
        <p:guide pos="2880"/>
      </p:guideLst>
    </p:cSldViewPr>
  </p:slideViewPr>
  <p:outlineViewPr>
    <p:cViewPr>
      <p:scale>
        <a:sx n="33" d="100"/>
        <a:sy n="33" d="100"/>
      </p:scale>
      <p:origin x="12" y="79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BBB6F4B-3D9D-4EA1-9648-9B5F35FBB7DE}" type="datetimeFigureOut">
              <a:rPr lang="fa-IR" smtClean="0"/>
              <a:pPr/>
              <a:t>08/03/1435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2364792-A908-469C-8A90-444DB6A7255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2364792-A908-469C-8A90-444DB6A72558}" type="slidenum">
              <a:rPr lang="fa-IR" smtClean="0"/>
              <a:pPr/>
              <a:t>59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795F83-7410-4BD5-AB80-9D60C22D449C}" type="datetimeFigureOut">
              <a:rPr lang="fa-IR" smtClean="0"/>
              <a:pPr/>
              <a:t>08/03/1435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3B793B-C25A-4C8A-BC32-549A23690A78}"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3795F83-7410-4BD5-AB80-9D60C22D449C}" type="datetimeFigureOut">
              <a:rPr lang="fa-IR" smtClean="0"/>
              <a:pPr/>
              <a:t>08/03/1435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3B793B-C25A-4C8A-BC32-549A23690A78}"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5728"/>
            <a:ext cx="9144000" cy="3314723"/>
          </a:xfrm>
        </p:spPr>
        <p:txBody>
          <a:bodyPr>
            <a:normAutofit/>
          </a:bodyPr>
          <a:lstStyle/>
          <a:p>
            <a:r>
              <a:rPr lang="en-US" dirty="0" smtClean="0">
                <a:effectLst>
                  <a:outerShdw blurRad="38100" dist="38100" dir="2700000" algn="tl">
                    <a:srgbClr val="000000">
                      <a:alpha val="43137"/>
                    </a:srgbClr>
                  </a:outerShdw>
                </a:effectLst>
                <a:latin typeface="Times New Roman" pitchFamily="18" charset="0"/>
                <a:cs typeface="Times New Roman" pitchFamily="18" charset="0"/>
              </a:rPr>
              <a:t>In The Name of God </a:t>
            </a:r>
            <a:br>
              <a:rPr lang="en-US" dirty="0" smtClean="0">
                <a:effectLst>
                  <a:outerShdw blurRad="38100" dist="38100" dir="2700000" algn="tl">
                    <a:srgbClr val="000000">
                      <a:alpha val="43137"/>
                    </a:srgbClr>
                  </a:outerShdw>
                </a:effectLst>
                <a:latin typeface="Times New Roman" pitchFamily="18" charset="0"/>
                <a:cs typeface="Times New Roman" pitchFamily="18" charset="0"/>
              </a:rPr>
            </a:br>
            <a:r>
              <a:rPr lang="en-US"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ROLE OF IV GCs THERAPY IN THYROID RELATED OPHTHALMOPATHY</a:t>
            </a:r>
            <a:endParaRPr lang="fa-IR" dirty="0"/>
          </a:p>
        </p:txBody>
      </p:sp>
      <p:sp>
        <p:nvSpPr>
          <p:cNvPr id="3" name="Subtitle 2"/>
          <p:cNvSpPr>
            <a:spLocks noGrp="1"/>
          </p:cNvSpPr>
          <p:nvPr>
            <p:ph type="subTitle" idx="1"/>
          </p:nvPr>
        </p:nvSpPr>
        <p:spPr/>
        <p:txBody>
          <a:bodyPr>
            <a:normAutofit fontScale="70000" lnSpcReduction="20000"/>
          </a:bodyPr>
          <a:lstStyle/>
          <a:p>
            <a:pPr rtl="0"/>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Ali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azizi</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MD</a:t>
            </a:r>
          </a:p>
          <a:p>
            <a:pPr rtl="0"/>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Research Institute for Endocrine Sciences</a:t>
            </a:r>
          </a:p>
          <a:p>
            <a:pPr rtl="0"/>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Shahid</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Beheshti</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university of medical sciences</a:t>
            </a:r>
          </a:p>
          <a:p>
            <a:pPr rtl="0"/>
            <a:r>
              <a:rPr lang="en-US"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June 2 </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2014</a:t>
            </a:r>
          </a:p>
          <a:p>
            <a:pPr rtl="0"/>
            <a:r>
              <a:rPr lang="en-US" dirty="0" smtClean="0">
                <a:solidFill>
                  <a:schemeClr val="tx1"/>
                </a:solidFill>
                <a:effectLst>
                  <a:outerShdw blurRad="38100" dist="38100" dir="2700000" algn="tl">
                    <a:srgbClr val="000000">
                      <a:alpha val="43137"/>
                    </a:srgbClr>
                  </a:outerShdw>
                </a:effectLst>
              </a:rPr>
              <a:t>Tehran</a:t>
            </a:r>
            <a:endParaRPr lang="fa-IR" sz="36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0" y="-46026"/>
            <a:ext cx="9144000" cy="69040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0" y="-25571"/>
            <a:ext cx="9144000" cy="68835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0" y="-17073"/>
            <a:ext cx="9136104" cy="68750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14290"/>
            <a:ext cx="9144031" cy="2357454"/>
          </a:xfrm>
          <a:prstGeom prst="rect">
            <a:avLst/>
          </a:prstGeom>
          <a:noFill/>
          <a:ln w="9525">
            <a:noFill/>
            <a:miter lim="800000"/>
            <a:headEnd/>
            <a:tailEnd/>
          </a:ln>
          <a:effectLst/>
        </p:spPr>
      </p:pic>
      <p:sp>
        <p:nvSpPr>
          <p:cNvPr id="5" name="Rectangle 4"/>
          <p:cNvSpPr/>
          <p:nvPr/>
        </p:nvSpPr>
        <p:spPr>
          <a:xfrm>
            <a:off x="2510026" y="5460326"/>
            <a:ext cx="4123949" cy="369332"/>
          </a:xfrm>
          <a:prstGeom prst="rect">
            <a:avLst/>
          </a:prstGeom>
        </p:spPr>
        <p:txBody>
          <a:bodyPr wrap="square">
            <a:spAutoFit/>
          </a:bodyPr>
          <a:lstStyle/>
          <a:p>
            <a:r>
              <a:rPr lang="en-US" dirty="0" err="1" smtClean="0"/>
              <a:t>Int</a:t>
            </a:r>
            <a:r>
              <a:rPr lang="en-US" dirty="0" smtClean="0"/>
              <a:t> J </a:t>
            </a:r>
            <a:r>
              <a:rPr lang="en-US" dirty="0" err="1" smtClean="0"/>
              <a:t>Clin</a:t>
            </a:r>
            <a:r>
              <a:rPr lang="en-US" dirty="0" smtClean="0"/>
              <a:t> </a:t>
            </a:r>
            <a:r>
              <a:rPr lang="en-US" dirty="0" err="1" smtClean="0"/>
              <a:t>Pract</a:t>
            </a:r>
            <a:r>
              <a:rPr lang="en-US" dirty="0" smtClean="0"/>
              <a:t>, January 2007, 61, 1, 45–51</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 y="357166"/>
            <a:ext cx="8715404" cy="4093428"/>
          </a:xfrm>
          <a:prstGeom prst="rect">
            <a:avLst/>
          </a:prstGeom>
        </p:spPr>
        <p:txBody>
          <a:bodyPr wrap="square">
            <a:spAutoFit/>
          </a:bodyPr>
          <a:lstStyle/>
          <a:p>
            <a:pPr algn="ctr"/>
            <a:r>
              <a:rPr lang="en-US" sz="3600" b="1" i="1" dirty="0" smtClean="0">
                <a:solidFill>
                  <a:schemeClr val="accent1"/>
                </a:solidFill>
              </a:rPr>
              <a:t>Study characteristics</a:t>
            </a:r>
          </a:p>
          <a:p>
            <a:pPr algn="l" rtl="0">
              <a:buFont typeface="Wingdings" pitchFamily="2" charset="2"/>
              <a:buChar char="ü"/>
            </a:pPr>
            <a:endParaRPr lang="en-US" sz="3200" dirty="0" smtClean="0"/>
          </a:p>
          <a:p>
            <a:pPr marL="263525" indent="-263525" algn="l" rtl="0">
              <a:buFont typeface="Wingdings" pitchFamily="2" charset="2"/>
              <a:buChar char="ü"/>
            </a:pPr>
            <a:r>
              <a:rPr lang="en-US" sz="3200" dirty="0" smtClean="0"/>
              <a:t>A prospective, </a:t>
            </a:r>
            <a:r>
              <a:rPr lang="en-US" sz="3200" dirty="0" err="1" smtClean="0"/>
              <a:t>randomised</a:t>
            </a:r>
            <a:r>
              <a:rPr lang="en-US" sz="3200" dirty="0" smtClean="0"/>
              <a:t> and single blind    clinical trial was designed to compare IVGC with OGC </a:t>
            </a:r>
            <a:r>
              <a:rPr lang="en-US" sz="3200" dirty="0" err="1" smtClean="0"/>
              <a:t>monotherapy</a:t>
            </a:r>
            <a:r>
              <a:rPr lang="en-US" sz="3200" dirty="0" smtClean="0"/>
              <a:t> in terms of effectiveness, tolerability and changes in quality of life in patients with untreated, moderately severe and active GO.</a:t>
            </a:r>
            <a:endParaRPr lang="fa-I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normAutofit/>
          </a:bodyPr>
          <a:lstStyle/>
          <a:p>
            <a:pPr algn="l" rtl="0"/>
            <a:r>
              <a:rPr lang="en-US" dirty="0" smtClean="0">
                <a:latin typeface="+mj-lt"/>
              </a:rPr>
              <a:t>52 patients</a:t>
            </a:r>
          </a:p>
          <a:p>
            <a:pPr algn="l" rtl="0"/>
            <a:r>
              <a:rPr lang="en-US" dirty="0" smtClean="0">
                <a:latin typeface="+mj-lt"/>
              </a:rPr>
              <a:t>Between 2004 and 2005</a:t>
            </a:r>
          </a:p>
          <a:p>
            <a:pPr algn="l" rtl="0"/>
            <a:r>
              <a:rPr lang="en-US" dirty="0" smtClean="0">
                <a:latin typeface="+mj-lt"/>
              </a:rPr>
              <a:t>Division of Endocrinology of the University Hospital, </a:t>
            </a:r>
            <a:r>
              <a:rPr lang="en-US" dirty="0" err="1" smtClean="0">
                <a:latin typeface="+mj-lt"/>
              </a:rPr>
              <a:t>Gaziantep,Turkey</a:t>
            </a:r>
            <a:endParaRPr lang="en-US"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i="1" dirty="0" smtClean="0">
                <a:solidFill>
                  <a:schemeClr val="accent1"/>
                </a:solidFill>
              </a:rPr>
              <a:t>Study characteristics</a:t>
            </a:r>
            <a:endParaRPr lang="fa-IR" dirty="0"/>
          </a:p>
        </p:txBody>
      </p:sp>
      <p:sp>
        <p:nvSpPr>
          <p:cNvPr id="5" name="Content Placeholder 2"/>
          <p:cNvSpPr>
            <a:spLocks noGrp="1"/>
          </p:cNvSpPr>
          <p:nvPr>
            <p:ph idx="1"/>
          </p:nvPr>
        </p:nvSpPr>
        <p:spPr/>
        <p:txBody>
          <a:bodyPr>
            <a:normAutofit/>
          </a:bodyPr>
          <a:lstStyle/>
          <a:p>
            <a:pPr algn="l" rtl="0">
              <a:buNone/>
            </a:pPr>
            <a:r>
              <a:rPr lang="en-US" b="1" dirty="0" smtClean="0"/>
              <a:t>Inclusion criteria:</a:t>
            </a:r>
          </a:p>
          <a:p>
            <a:pPr algn="l" rtl="0"/>
            <a:r>
              <a:rPr lang="en-US" sz="2800" dirty="0" smtClean="0"/>
              <a:t>Moderately severe and active GO</a:t>
            </a:r>
          </a:p>
          <a:p>
            <a:pPr algn="l" rtl="0"/>
            <a:r>
              <a:rPr lang="en-US" sz="2800" dirty="0" smtClean="0"/>
              <a:t>Duration of &lt;6 months</a:t>
            </a:r>
          </a:p>
          <a:p>
            <a:pPr algn="l" rtl="0"/>
            <a:r>
              <a:rPr lang="en-US" sz="2800" dirty="0" smtClean="0"/>
              <a:t>stable </a:t>
            </a:r>
            <a:r>
              <a:rPr lang="en-US" sz="2800" dirty="0" err="1" smtClean="0"/>
              <a:t>euthyroidism</a:t>
            </a:r>
            <a:r>
              <a:rPr lang="en-US" sz="2800" dirty="0" smtClean="0"/>
              <a:t> by use the </a:t>
            </a:r>
            <a:r>
              <a:rPr lang="en-US" sz="2800" dirty="0" err="1" smtClean="0"/>
              <a:t>thionamide</a:t>
            </a:r>
            <a:r>
              <a:rPr lang="en-US" sz="2800" dirty="0" smtClean="0"/>
              <a:t> therapy</a:t>
            </a:r>
          </a:p>
          <a:p>
            <a:pPr algn="l" rtl="0"/>
            <a:r>
              <a:rPr lang="en-US" sz="2800" dirty="0" smtClean="0"/>
              <a:t>None previously treated for GO, except for eye drops  without  corticosteroids</a:t>
            </a:r>
          </a:p>
          <a:p>
            <a:pPr algn="l" rtl="0"/>
            <a:r>
              <a:rPr lang="en-US" sz="2800" dirty="0" smtClean="0"/>
              <a:t>clinical activity score (CAS) of ≥4 points</a:t>
            </a:r>
          </a:p>
          <a:p>
            <a:pPr algn="l" rtl="0"/>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i="1" dirty="0" smtClean="0">
                <a:solidFill>
                  <a:schemeClr val="accent1"/>
                </a:solidFill>
              </a:rPr>
              <a:t>Study characteristics</a:t>
            </a:r>
            <a:endParaRPr lang="fa-IR" dirty="0"/>
          </a:p>
        </p:txBody>
      </p:sp>
      <p:sp>
        <p:nvSpPr>
          <p:cNvPr id="5" name="Content Placeholder 2"/>
          <p:cNvSpPr>
            <a:spLocks noGrp="1"/>
          </p:cNvSpPr>
          <p:nvPr>
            <p:ph idx="1"/>
          </p:nvPr>
        </p:nvSpPr>
        <p:spPr/>
        <p:txBody>
          <a:bodyPr>
            <a:normAutofit/>
          </a:bodyPr>
          <a:lstStyle/>
          <a:p>
            <a:pPr algn="l" rtl="0">
              <a:buNone/>
            </a:pPr>
            <a:r>
              <a:rPr lang="en-US" b="1" dirty="0" smtClean="0"/>
              <a:t>Exclusion criteria:</a:t>
            </a:r>
          </a:p>
          <a:p>
            <a:pPr algn="l" rtl="0"/>
            <a:r>
              <a:rPr lang="en-US" sz="2800" dirty="0" smtClean="0"/>
              <a:t>corneal involvement (exposure </a:t>
            </a:r>
            <a:r>
              <a:rPr lang="en-US" sz="2800" dirty="0" err="1" smtClean="0"/>
              <a:t>keratitis</a:t>
            </a:r>
            <a:r>
              <a:rPr lang="en-US" sz="2800" dirty="0" smtClean="0"/>
              <a:t>, corneal ulceration, clouding or necrosis)</a:t>
            </a:r>
          </a:p>
          <a:p>
            <a:pPr algn="l" rtl="0"/>
            <a:r>
              <a:rPr lang="en-US" sz="2800" dirty="0" smtClean="0"/>
              <a:t>contraindication to </a:t>
            </a:r>
            <a:r>
              <a:rPr lang="en-US" sz="2800" dirty="0" err="1" smtClean="0"/>
              <a:t>glucocorticoid</a:t>
            </a:r>
            <a:r>
              <a:rPr lang="en-US" sz="2800" dirty="0" smtClean="0"/>
              <a:t> therapy</a:t>
            </a:r>
          </a:p>
          <a:p>
            <a:pPr algn="l" rtl="0"/>
            <a:r>
              <a:rPr lang="en-US" sz="2800" dirty="0" smtClean="0"/>
              <a:t>patients who had already been treated with </a:t>
            </a:r>
            <a:r>
              <a:rPr lang="en-US" sz="2800" dirty="0" err="1" smtClean="0"/>
              <a:t>glucocorticoids</a:t>
            </a:r>
            <a:r>
              <a:rPr lang="en-US" sz="2800" dirty="0" smtClean="0"/>
              <a:t> or any other treatment such as surgery or radiotherapy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b="1" i="1" dirty="0" smtClean="0">
                <a:solidFill>
                  <a:schemeClr val="accent1"/>
                </a:solidFill>
              </a:rPr>
              <a:t>Study characteristics</a:t>
            </a:r>
            <a:endParaRPr lang="fa-IR" dirty="0"/>
          </a:p>
        </p:txBody>
      </p:sp>
      <p:sp>
        <p:nvSpPr>
          <p:cNvPr id="5" name="Content Placeholder 2"/>
          <p:cNvSpPr>
            <a:spLocks noGrp="1"/>
          </p:cNvSpPr>
          <p:nvPr>
            <p:ph idx="1"/>
          </p:nvPr>
        </p:nvSpPr>
        <p:spPr>
          <a:xfrm>
            <a:off x="428596" y="1285860"/>
            <a:ext cx="8715404" cy="5572140"/>
          </a:xfrm>
        </p:spPr>
        <p:txBody>
          <a:bodyPr>
            <a:normAutofit fontScale="77500" lnSpcReduction="20000"/>
          </a:bodyPr>
          <a:lstStyle/>
          <a:p>
            <a:pPr algn="l" rtl="0">
              <a:buNone/>
            </a:pPr>
            <a:r>
              <a:rPr lang="en-US" sz="4600" b="1" dirty="0" smtClean="0"/>
              <a:t>Assessment of disease activity</a:t>
            </a:r>
          </a:p>
          <a:p>
            <a:pPr algn="l" rtl="0"/>
            <a:r>
              <a:rPr lang="en-US" sz="3300" dirty="0" smtClean="0"/>
              <a:t>Classification by </a:t>
            </a:r>
            <a:r>
              <a:rPr lang="en-US" sz="3300" dirty="0" err="1" smtClean="0"/>
              <a:t>Mourits</a:t>
            </a:r>
            <a:r>
              <a:rPr lang="en-US" sz="3300" dirty="0" smtClean="0"/>
              <a:t> et al</a:t>
            </a:r>
          </a:p>
          <a:p>
            <a:pPr algn="l" rtl="0"/>
            <a:r>
              <a:rPr lang="en-US" sz="3300" dirty="0" smtClean="0"/>
              <a:t>activity score ranged from 0 to 10</a:t>
            </a:r>
          </a:p>
          <a:p>
            <a:pPr algn="l" rtl="0"/>
            <a:r>
              <a:rPr lang="en-US" sz="3300" dirty="0" smtClean="0"/>
              <a:t>Patients were determined by assigning 1 point each</a:t>
            </a:r>
          </a:p>
          <a:p>
            <a:pPr algn="l" rtl="0"/>
            <a:r>
              <a:rPr lang="en-US" sz="3300" dirty="0" smtClean="0"/>
              <a:t>for the presence of spontaneous pain behind the globe, </a:t>
            </a:r>
          </a:p>
          <a:p>
            <a:pPr algn="l" rtl="0"/>
            <a:r>
              <a:rPr lang="en-US" sz="3300" dirty="0" smtClean="0"/>
              <a:t>pain on attempted </a:t>
            </a:r>
            <a:r>
              <a:rPr lang="en-US" sz="3300" dirty="0" err="1" smtClean="0"/>
              <a:t>upgaze</a:t>
            </a:r>
            <a:endParaRPr lang="en-US" sz="3300" dirty="0"/>
          </a:p>
          <a:p>
            <a:pPr algn="l" rtl="0"/>
            <a:r>
              <a:rPr lang="en-US" sz="3300" dirty="0" smtClean="0"/>
              <a:t> redness of the conjunctiva</a:t>
            </a:r>
          </a:p>
          <a:p>
            <a:pPr algn="l" rtl="0"/>
            <a:r>
              <a:rPr lang="en-US" sz="3300" dirty="0" smtClean="0"/>
              <a:t>redness of eyelid</a:t>
            </a:r>
          </a:p>
          <a:p>
            <a:pPr algn="l" rtl="0"/>
            <a:r>
              <a:rPr lang="en-US" sz="3300" dirty="0" err="1" smtClean="0"/>
              <a:t>Chemosis</a:t>
            </a:r>
            <a:endParaRPr lang="en-US" sz="3300" dirty="0"/>
          </a:p>
          <a:p>
            <a:pPr algn="l" rtl="0"/>
            <a:r>
              <a:rPr lang="en-US" sz="3300" dirty="0" smtClean="0"/>
              <a:t>swelling of the </a:t>
            </a:r>
            <a:r>
              <a:rPr lang="en-US" sz="3300" dirty="0" err="1" smtClean="0"/>
              <a:t>caruncule</a:t>
            </a:r>
            <a:endParaRPr lang="en-US" sz="3300" dirty="0" smtClean="0"/>
          </a:p>
          <a:p>
            <a:pPr algn="l" rtl="0"/>
            <a:r>
              <a:rPr lang="en-US" sz="3300" dirty="0" smtClean="0"/>
              <a:t>eyelid swelling</a:t>
            </a:r>
          </a:p>
          <a:p>
            <a:pPr algn="l" rtl="0"/>
            <a:r>
              <a:rPr lang="en-US" sz="3300" dirty="0" smtClean="0"/>
              <a:t>increase of </a:t>
            </a:r>
            <a:r>
              <a:rPr lang="en-US" sz="3300" dirty="0" err="1" smtClean="0"/>
              <a:t>proptosis</a:t>
            </a:r>
            <a:r>
              <a:rPr lang="en-US" sz="3300" dirty="0" smtClean="0"/>
              <a:t> </a:t>
            </a:r>
            <a:r>
              <a:rPr lang="en-US" sz="3300" smtClean="0"/>
              <a:t>of </a:t>
            </a:r>
            <a:r>
              <a:rPr lang="en-US" sz="3300" dirty="0" smtClean="0"/>
              <a:t>≥2 mm during a period of 1–3 months</a:t>
            </a:r>
            <a:endParaRPr lang="en-US" dirty="0" smtClean="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ctr"/>
            <a:r>
              <a:rPr lang="en-US" b="1" i="1" dirty="0" smtClean="0">
                <a:solidFill>
                  <a:schemeClr val="accent1"/>
                </a:solidFill>
              </a:rPr>
              <a:t>Study characteristics</a:t>
            </a:r>
            <a:endParaRPr lang="fa-IR" dirty="0"/>
          </a:p>
        </p:txBody>
      </p:sp>
      <p:sp>
        <p:nvSpPr>
          <p:cNvPr id="8" name="Content Placeholder 2"/>
          <p:cNvSpPr>
            <a:spLocks noGrp="1"/>
          </p:cNvSpPr>
          <p:nvPr>
            <p:ph idx="1"/>
          </p:nvPr>
        </p:nvSpPr>
        <p:spPr>
          <a:xfrm>
            <a:off x="285752" y="1285860"/>
            <a:ext cx="8715404" cy="5429288"/>
          </a:xfrm>
        </p:spPr>
        <p:txBody>
          <a:bodyPr>
            <a:normAutofit fontScale="55000" lnSpcReduction="20000"/>
          </a:bodyPr>
          <a:lstStyle/>
          <a:p>
            <a:pPr algn="l" rtl="0">
              <a:buNone/>
            </a:pPr>
            <a:r>
              <a:rPr lang="en-US" sz="4800" b="1" dirty="0" smtClean="0"/>
              <a:t>Assessment of disease activity</a:t>
            </a:r>
          </a:p>
          <a:p>
            <a:pPr algn="l" rtl="0"/>
            <a:r>
              <a:rPr lang="en-US" sz="4800" dirty="0" smtClean="0"/>
              <a:t>Decrease of eye movements in any direction ≥5 mm during a period of 1–3 months</a:t>
            </a:r>
          </a:p>
          <a:p>
            <a:pPr algn="l" rtl="0"/>
            <a:endParaRPr lang="en-US" sz="4800" dirty="0" smtClean="0"/>
          </a:p>
          <a:p>
            <a:pPr algn="l" rtl="0"/>
            <a:r>
              <a:rPr lang="en-US" sz="4800" dirty="0" smtClean="0"/>
              <a:t>decreased visual acuity (VA) of ≥1 line(s) on the </a:t>
            </a:r>
            <a:r>
              <a:rPr lang="en-US" sz="4800" dirty="0" err="1" smtClean="0"/>
              <a:t>Snellen</a:t>
            </a:r>
            <a:r>
              <a:rPr lang="en-US" sz="4800" dirty="0" smtClean="0"/>
              <a:t> chart during a period of 1–3 months </a:t>
            </a:r>
          </a:p>
          <a:p>
            <a:pPr algn="l" rtl="0"/>
            <a:endParaRPr lang="en-US" sz="4800" dirty="0" smtClean="0"/>
          </a:p>
          <a:p>
            <a:pPr algn="l" rtl="0"/>
            <a:r>
              <a:rPr lang="en-US" sz="4800" dirty="0" smtClean="0"/>
              <a:t>A score of 6 points represents the maximum activity score</a:t>
            </a:r>
          </a:p>
          <a:p>
            <a:pPr algn="l" rtl="0"/>
            <a:endParaRPr lang="en-US" sz="4800" dirty="0" smtClean="0"/>
          </a:p>
          <a:p>
            <a:pPr algn="l" rtl="0"/>
            <a:r>
              <a:rPr lang="en-US" sz="4800" dirty="0" err="1" smtClean="0"/>
              <a:t>Diplopia</a:t>
            </a:r>
            <a:r>
              <a:rPr lang="en-US" sz="4800" dirty="0" smtClean="0"/>
              <a:t> was assessed subjectively in four grades: 1 = no </a:t>
            </a:r>
            <a:r>
              <a:rPr lang="en-US" sz="4800" dirty="0" err="1" smtClean="0"/>
              <a:t>diplopia</a:t>
            </a:r>
            <a:r>
              <a:rPr lang="en-US" sz="4800" dirty="0" smtClean="0"/>
              <a:t>, 2 = intermittent,          3 = inconstant and 4 = constant </a:t>
            </a:r>
            <a:r>
              <a:rPr lang="en-US" sz="4800" dirty="0" err="1" smtClean="0"/>
              <a:t>diplopia</a:t>
            </a:r>
            <a:endParaRPr lang="en-US" sz="4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smtClean="0">
                <a:solidFill>
                  <a:srgbClr val="002060"/>
                </a:solidFill>
                <a:effectLst>
                  <a:outerShdw blurRad="38100" dist="38100" dir="2700000" algn="tl">
                    <a:srgbClr val="000000">
                      <a:alpha val="43137"/>
                    </a:srgbClr>
                  </a:outerShdw>
                </a:effectLst>
              </a:rPr>
              <a:t>Agenda:</a:t>
            </a:r>
            <a:endParaRPr lang="fa-IR"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5720" y="1690524"/>
            <a:ext cx="8858280" cy="5167476"/>
          </a:xfrm>
        </p:spPr>
        <p:txBody>
          <a:bodyPr>
            <a:normAutofit/>
          </a:bodyPr>
          <a:lstStyle/>
          <a:p>
            <a:pPr algn="l" rtl="0">
              <a:buFont typeface="Wingdings" pitchFamily="2" charset="2"/>
              <a:buChar char="ü"/>
            </a:pPr>
            <a:r>
              <a:rPr lang="en-US" dirty="0" smtClean="0">
                <a:latin typeface="Times New Roman" pitchFamily="18" charset="0"/>
                <a:cs typeface="Times New Roman" pitchFamily="18" charset="0"/>
              </a:rPr>
              <a:t>Clinical questions</a:t>
            </a:r>
          </a:p>
          <a:p>
            <a:pPr algn="l" rtl="0">
              <a:buFont typeface="Wingdings" pitchFamily="2" charset="2"/>
              <a:buChar char="ü"/>
            </a:pPr>
            <a:r>
              <a:rPr lang="en-US" dirty="0" smtClean="0">
                <a:latin typeface="Times New Roman" pitchFamily="18" charset="0"/>
                <a:cs typeface="Times New Roman" pitchFamily="18" charset="0"/>
              </a:rPr>
              <a:t>Brief review of guideline</a:t>
            </a:r>
          </a:p>
          <a:p>
            <a:pPr algn="l" rtl="0">
              <a:buFont typeface="Wingdings" pitchFamily="2" charset="2"/>
              <a:buChar char="ü"/>
            </a:pPr>
            <a:r>
              <a:rPr lang="en-US" dirty="0" smtClean="0">
                <a:latin typeface="Times New Roman" pitchFamily="18" charset="0"/>
                <a:cs typeface="Times New Roman" pitchFamily="18" charset="0"/>
              </a:rPr>
              <a:t>Review of  RCT comparison oral with iv </a:t>
            </a:r>
            <a:r>
              <a:rPr lang="en-US" dirty="0" err="1" smtClean="0">
                <a:latin typeface="Times New Roman" pitchFamily="18" charset="0"/>
                <a:cs typeface="Times New Roman" pitchFamily="18" charset="0"/>
              </a:rPr>
              <a:t>glucocorticoids</a:t>
            </a:r>
            <a:r>
              <a:rPr lang="en-US" dirty="0" smtClean="0">
                <a:latin typeface="Times New Roman" pitchFamily="18" charset="0"/>
                <a:cs typeface="Times New Roman" pitchFamily="18" charset="0"/>
              </a:rPr>
              <a:t> therapy for graves </a:t>
            </a:r>
            <a:r>
              <a:rPr lang="en-US" dirty="0" err="1" smtClean="0">
                <a:latin typeface="Times New Roman" pitchFamily="18" charset="0"/>
                <a:cs typeface="Times New Roman" pitchFamily="18" charset="0"/>
              </a:rPr>
              <a:t>ophthalmopathy</a:t>
            </a:r>
            <a:endParaRPr lang="en-US" dirty="0" smtClean="0">
              <a:latin typeface="Times New Roman" pitchFamily="18" charset="0"/>
              <a:cs typeface="Times New Roman" pitchFamily="18" charset="0"/>
            </a:endParaRPr>
          </a:p>
          <a:p>
            <a:pPr algn="l" rtl="0">
              <a:buFont typeface="Wingdings" pitchFamily="2" charset="2"/>
              <a:buChar char="ü"/>
            </a:pPr>
            <a:r>
              <a:rPr lang="en-US" dirty="0" smtClean="0">
                <a:latin typeface="Times New Roman" pitchFamily="18" charset="0"/>
                <a:cs typeface="Times New Roman" pitchFamily="18" charset="0"/>
              </a:rPr>
              <a:t>Review of  RCT comparison iv </a:t>
            </a:r>
            <a:r>
              <a:rPr lang="en-US" dirty="0" err="1" smtClean="0">
                <a:latin typeface="Times New Roman" pitchFamily="18" charset="0"/>
                <a:cs typeface="Times New Roman" pitchFamily="18" charset="0"/>
              </a:rPr>
              <a:t>glucocorticoids</a:t>
            </a:r>
            <a:r>
              <a:rPr lang="en-US" dirty="0" smtClean="0">
                <a:latin typeface="Times New Roman" pitchFamily="18" charset="0"/>
                <a:cs typeface="Times New Roman" pitchFamily="18" charset="0"/>
              </a:rPr>
              <a:t> therapy with different protocols</a:t>
            </a:r>
          </a:p>
          <a:p>
            <a:pPr algn="l" rtl="0">
              <a:buFont typeface="Wingdings" pitchFamily="2" charset="2"/>
              <a:buChar char="ü"/>
            </a:pPr>
            <a:r>
              <a:rPr lang="en-US" dirty="0" smtClean="0">
                <a:latin typeface="Times New Roman" pitchFamily="18" charset="0"/>
                <a:cs typeface="Times New Roman" pitchFamily="18" charset="0"/>
              </a:rPr>
              <a:t>Conclusion</a:t>
            </a:r>
            <a:endParaRPr lang="fa-IR"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endParaRPr lang="fa-IR" dirty="0"/>
          </a:p>
        </p:txBody>
      </p:sp>
    </p:spTree>
  </p:cSld>
  <p:clrMapOvr>
    <a:masterClrMapping/>
  </p:clrMapOvr>
  <p:transition advTm="67332">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0"/>
            <a:ext cx="8229600" cy="1143000"/>
          </a:xfrm>
        </p:spPr>
        <p:txBody>
          <a:bodyPr/>
          <a:lstStyle/>
          <a:p>
            <a:pPr algn="ctr"/>
            <a:r>
              <a:rPr lang="en-US" b="1" i="1" dirty="0" smtClean="0">
                <a:solidFill>
                  <a:schemeClr val="accent1"/>
                </a:solidFill>
              </a:rPr>
              <a:t>Study characteristics</a:t>
            </a:r>
            <a:endParaRPr lang="fa-IR" dirty="0"/>
          </a:p>
        </p:txBody>
      </p:sp>
      <p:sp>
        <p:nvSpPr>
          <p:cNvPr id="5" name="Content Placeholder 2"/>
          <p:cNvSpPr>
            <a:spLocks noGrp="1"/>
          </p:cNvSpPr>
          <p:nvPr>
            <p:ph idx="1"/>
          </p:nvPr>
        </p:nvSpPr>
        <p:spPr>
          <a:xfrm>
            <a:off x="428596" y="857232"/>
            <a:ext cx="8715404" cy="6000768"/>
          </a:xfrm>
        </p:spPr>
        <p:txBody>
          <a:bodyPr>
            <a:normAutofit fontScale="25000" lnSpcReduction="20000"/>
          </a:bodyPr>
          <a:lstStyle/>
          <a:p>
            <a:pPr algn="l" rtl="0">
              <a:buNone/>
            </a:pPr>
            <a:r>
              <a:rPr lang="en-US" sz="12800" b="1" dirty="0"/>
              <a:t>Study design</a:t>
            </a:r>
          </a:p>
          <a:p>
            <a:pPr algn="l" rtl="0"/>
            <a:r>
              <a:rPr lang="en-US" sz="9600" dirty="0" smtClean="0"/>
              <a:t>IVGC </a:t>
            </a:r>
            <a:r>
              <a:rPr lang="en-US" sz="9600" dirty="0"/>
              <a:t>group </a:t>
            </a:r>
            <a:r>
              <a:rPr lang="en-US" sz="9600" dirty="0" smtClean="0"/>
              <a:t>received 500 </a:t>
            </a:r>
            <a:r>
              <a:rPr lang="en-US" sz="9600" dirty="0"/>
              <a:t>mg of </a:t>
            </a:r>
            <a:r>
              <a:rPr lang="en-US" sz="9600" dirty="0" err="1"/>
              <a:t>methylprednisolone</a:t>
            </a:r>
            <a:r>
              <a:rPr lang="en-US" sz="9600" dirty="0"/>
              <a:t> in 100 ml of </a:t>
            </a:r>
            <a:r>
              <a:rPr lang="en-US" sz="9600" dirty="0" smtClean="0"/>
              <a:t>physiological saline </a:t>
            </a:r>
            <a:r>
              <a:rPr lang="en-US" sz="9600" dirty="0"/>
              <a:t>as a 30 min </a:t>
            </a:r>
            <a:r>
              <a:rPr lang="en-US" sz="9600" dirty="0" err="1"/>
              <a:t>i.v</a:t>
            </a:r>
            <a:r>
              <a:rPr lang="en-US" sz="9600" dirty="0"/>
              <a:t>. infusion per weeks </a:t>
            </a:r>
            <a:r>
              <a:rPr lang="en-US" sz="9600" dirty="0" smtClean="0"/>
              <a:t>for 6  </a:t>
            </a:r>
            <a:r>
              <a:rPr lang="en-US" sz="9600" dirty="0"/>
              <a:t>weeks then tapering the dose by 250 mg per </a:t>
            </a:r>
            <a:r>
              <a:rPr lang="en-US" sz="9600" dirty="0" smtClean="0"/>
              <a:t>weeks for </a:t>
            </a:r>
            <a:r>
              <a:rPr lang="en-US" sz="9600" dirty="0"/>
              <a:t>6 weeks</a:t>
            </a:r>
            <a:r>
              <a:rPr lang="en-US" sz="9600" dirty="0" smtClean="0"/>
              <a:t>.</a:t>
            </a:r>
          </a:p>
          <a:p>
            <a:pPr algn="l" rtl="0"/>
            <a:endParaRPr lang="en-US" sz="9600" dirty="0" smtClean="0"/>
          </a:p>
          <a:p>
            <a:pPr algn="l" rtl="0"/>
            <a:r>
              <a:rPr lang="en-US" sz="9600" dirty="0" smtClean="0"/>
              <a:t> </a:t>
            </a:r>
            <a:r>
              <a:rPr lang="en-US" sz="9600" dirty="0"/>
              <a:t>Oral </a:t>
            </a:r>
            <a:r>
              <a:rPr lang="en-US" sz="9600" dirty="0" err="1"/>
              <a:t>methylprednisolone</a:t>
            </a:r>
            <a:r>
              <a:rPr lang="en-US" sz="9600" dirty="0"/>
              <a:t> was given </a:t>
            </a:r>
            <a:r>
              <a:rPr lang="en-US" sz="9600" dirty="0" smtClean="0"/>
              <a:t>in decreasing </a:t>
            </a:r>
            <a:r>
              <a:rPr lang="en-US" sz="9600" dirty="0"/>
              <a:t>doses: 72 mg for the first 2 weeks, 64 </a:t>
            </a:r>
            <a:r>
              <a:rPr lang="en-US" sz="9600" dirty="0" smtClean="0"/>
              <a:t>mg/ day </a:t>
            </a:r>
            <a:r>
              <a:rPr lang="en-US" sz="9600" dirty="0"/>
              <a:t>for 2 weeks, 56 mg/day for 2 weeks; </a:t>
            </a:r>
            <a:r>
              <a:rPr lang="en-US" sz="9600" dirty="0" smtClean="0"/>
              <a:t>thereafter the </a:t>
            </a:r>
            <a:r>
              <a:rPr lang="en-US" sz="9600" dirty="0"/>
              <a:t>dose was tapered off by 8 mg per week </a:t>
            </a:r>
            <a:r>
              <a:rPr lang="en-US" sz="9600" dirty="0" smtClean="0"/>
              <a:t>for 6 </a:t>
            </a:r>
            <a:r>
              <a:rPr lang="en-US" sz="9600" dirty="0"/>
              <a:t>weeks. </a:t>
            </a:r>
            <a:endParaRPr lang="en-US" sz="9600" dirty="0" smtClean="0"/>
          </a:p>
          <a:p>
            <a:pPr algn="l" rtl="0"/>
            <a:endParaRPr lang="en-US" sz="9600" dirty="0" smtClean="0"/>
          </a:p>
          <a:p>
            <a:pPr algn="l" rtl="0"/>
            <a:r>
              <a:rPr lang="en-US" sz="9600" dirty="0" smtClean="0"/>
              <a:t>Treatment </a:t>
            </a:r>
            <a:r>
              <a:rPr lang="en-US" sz="9600" dirty="0"/>
              <a:t>period of IVGC and OGC </a:t>
            </a:r>
            <a:r>
              <a:rPr lang="en-US" sz="9600" dirty="0" smtClean="0"/>
              <a:t>was 12 weeks</a:t>
            </a:r>
          </a:p>
          <a:p>
            <a:pPr algn="l" rtl="0"/>
            <a:endParaRPr lang="en-US" sz="9600" dirty="0" smtClean="0"/>
          </a:p>
          <a:p>
            <a:pPr algn="l" rtl="0"/>
            <a:r>
              <a:rPr lang="en-US" sz="9600" dirty="0" smtClean="0"/>
              <a:t> The total cumulative doses of IVGC and OGC group were 4.5 and 4g respectively </a:t>
            </a:r>
          </a:p>
          <a:p>
            <a:pPr algn="l" rtl="0"/>
            <a:endParaRPr lang="en-US" sz="9600" dirty="0" smtClean="0"/>
          </a:p>
          <a:p>
            <a:pPr algn="l" rtl="0"/>
            <a:r>
              <a:rPr lang="en-US" sz="9600" dirty="0" smtClean="0"/>
              <a:t>Blood </a:t>
            </a:r>
            <a:r>
              <a:rPr lang="en-US" sz="9600" dirty="0"/>
              <a:t>glucose, renal parameters and liver </a:t>
            </a:r>
            <a:r>
              <a:rPr lang="en-US" sz="9600" dirty="0" smtClean="0"/>
              <a:t>enzymes were evaluated </a:t>
            </a:r>
            <a:r>
              <a:rPr lang="en-US" sz="9600" dirty="0"/>
              <a:t>once a week during </a:t>
            </a:r>
            <a:r>
              <a:rPr lang="en-US" sz="9600" dirty="0" err="1" smtClean="0"/>
              <a:t>glucocorticoid</a:t>
            </a:r>
            <a:r>
              <a:rPr lang="en-US" sz="9600" dirty="0" smtClean="0"/>
              <a:t> therapy</a:t>
            </a:r>
            <a:r>
              <a:rPr lang="en-US" sz="9600" dirty="0"/>
              <a:t>.</a:t>
            </a:r>
            <a:endParaRPr lang="en-US" sz="9600" dirty="0" smtClean="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00100" y="500042"/>
            <a:ext cx="7143800" cy="5952586"/>
          </a:xfrm>
          <a:prstGeom prst="rect">
            <a:avLst/>
          </a:prstGeom>
          <a:noFill/>
          <a:ln w="9525">
            <a:noFill/>
            <a:miter lim="800000"/>
            <a:headEnd/>
            <a:tailEnd/>
          </a:ln>
          <a:effectLst/>
        </p:spPr>
      </p:pic>
      <p:sp>
        <p:nvSpPr>
          <p:cNvPr id="3" name="Rectangle 2"/>
          <p:cNvSpPr/>
          <p:nvPr/>
        </p:nvSpPr>
        <p:spPr>
          <a:xfrm>
            <a:off x="1071538" y="3214686"/>
            <a:ext cx="7000924"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4" name="Rectangle 3"/>
          <p:cNvSpPr/>
          <p:nvPr/>
        </p:nvSpPr>
        <p:spPr>
          <a:xfrm>
            <a:off x="1071538" y="3571876"/>
            <a:ext cx="700092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1357290" y="0"/>
            <a:ext cx="6004602" cy="6858000"/>
          </a:xfrm>
          <a:prstGeom prst="rect">
            <a:avLst/>
          </a:prstGeom>
          <a:noFill/>
          <a:ln w="9525">
            <a:noFill/>
            <a:miter lim="800000"/>
            <a:headEnd/>
            <a:tailEnd/>
          </a:ln>
          <a:effectLst/>
        </p:spPr>
      </p:pic>
      <p:sp>
        <p:nvSpPr>
          <p:cNvPr id="4" name="Rectangle 3"/>
          <p:cNvSpPr/>
          <p:nvPr/>
        </p:nvSpPr>
        <p:spPr>
          <a:xfrm>
            <a:off x="1357290" y="1357298"/>
            <a:ext cx="6000792"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6" name="Rectangle 5"/>
          <p:cNvSpPr/>
          <p:nvPr/>
        </p:nvSpPr>
        <p:spPr>
          <a:xfrm>
            <a:off x="1357290" y="2000240"/>
            <a:ext cx="6000792" cy="180000"/>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7" name="Rectangle 6"/>
          <p:cNvSpPr/>
          <p:nvPr/>
        </p:nvSpPr>
        <p:spPr>
          <a:xfrm>
            <a:off x="1357290" y="2786058"/>
            <a:ext cx="6000792"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8" name="Rectangle 7"/>
          <p:cNvSpPr/>
          <p:nvPr/>
        </p:nvSpPr>
        <p:spPr>
          <a:xfrm>
            <a:off x="4286248" y="3429000"/>
            <a:ext cx="3071834"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9" name="Rectangle 8"/>
          <p:cNvSpPr/>
          <p:nvPr/>
        </p:nvSpPr>
        <p:spPr>
          <a:xfrm>
            <a:off x="4357686" y="4000504"/>
            <a:ext cx="3000396" cy="285752"/>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10" name="Rectangle 9"/>
          <p:cNvSpPr/>
          <p:nvPr/>
        </p:nvSpPr>
        <p:spPr>
          <a:xfrm>
            <a:off x="1357290" y="4643446"/>
            <a:ext cx="6000792"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11" name="Rectangle 10"/>
          <p:cNvSpPr/>
          <p:nvPr/>
        </p:nvSpPr>
        <p:spPr>
          <a:xfrm>
            <a:off x="4357686" y="5286388"/>
            <a:ext cx="3000396"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071538" y="785794"/>
            <a:ext cx="7286676" cy="5747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1" y="2121604"/>
            <a:ext cx="9144001" cy="3307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122" name="Picture 2"/>
          <p:cNvPicPr>
            <a:picLocks noGrp="1" noChangeAspect="1" noChangeArrowheads="1"/>
          </p:cNvPicPr>
          <p:nvPr>
            <p:ph idx="1"/>
          </p:nvPr>
        </p:nvPicPr>
        <p:blipFill>
          <a:blip r:embed="rId2"/>
          <a:stretch>
            <a:fillRect/>
          </a:stretch>
        </p:blipFill>
        <p:spPr bwMode="auto">
          <a:xfrm>
            <a:off x="71406" y="1746713"/>
            <a:ext cx="8973776" cy="3968303"/>
          </a:xfrm>
          <a:prstGeom prst="rect">
            <a:avLst/>
          </a:prstGeom>
          <a:noFill/>
          <a:ln w="9525">
            <a:noFill/>
            <a:miter lim="800000"/>
            <a:headEnd/>
            <a:tailEnd/>
          </a:ln>
          <a:effectLst/>
        </p:spPr>
      </p:pic>
      <p:sp>
        <p:nvSpPr>
          <p:cNvPr id="4" name="Rectangle 3"/>
          <p:cNvSpPr/>
          <p:nvPr/>
        </p:nvSpPr>
        <p:spPr>
          <a:xfrm>
            <a:off x="71438" y="2500306"/>
            <a:ext cx="8964000"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5" name="Rectangle 4"/>
          <p:cNvSpPr/>
          <p:nvPr/>
        </p:nvSpPr>
        <p:spPr>
          <a:xfrm>
            <a:off x="214282" y="2891810"/>
            <a:ext cx="6000792" cy="180000"/>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6" name="Rectangle 5"/>
          <p:cNvSpPr/>
          <p:nvPr/>
        </p:nvSpPr>
        <p:spPr>
          <a:xfrm>
            <a:off x="73156" y="4429132"/>
            <a:ext cx="8964000" cy="214314"/>
          </a:xfrm>
          <a:prstGeom prst="rect">
            <a:avLst/>
          </a:prstGeom>
          <a:noFill/>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357298"/>
            <a:ext cx="9144000" cy="5500702"/>
          </a:xfrm>
        </p:spPr>
        <p:txBody>
          <a:bodyPr>
            <a:normAutofit/>
          </a:bodyPr>
          <a:lstStyle/>
          <a:p>
            <a:pPr algn="l" rtl="0">
              <a:buFont typeface="Wingdings" pitchFamily="2" charset="2"/>
              <a:buChar char="ü"/>
            </a:pPr>
            <a:r>
              <a:rPr lang="en-US" dirty="0" smtClean="0"/>
              <a:t>This prospective, </a:t>
            </a:r>
            <a:r>
              <a:rPr lang="en-US" dirty="0" err="1" smtClean="0"/>
              <a:t>randomised</a:t>
            </a:r>
            <a:r>
              <a:rPr lang="en-US" dirty="0" smtClean="0"/>
              <a:t> and single blind clinical trial confirms that IVGC therapy had more</a:t>
            </a:r>
          </a:p>
          <a:p>
            <a:pPr algn="l" rtl="0">
              <a:buNone/>
            </a:pPr>
            <a:r>
              <a:rPr lang="en-US" dirty="0" smtClean="0"/>
              <a:t>    </a:t>
            </a:r>
            <a:r>
              <a:rPr lang="en-US" dirty="0" err="1" smtClean="0"/>
              <a:t>favourable</a:t>
            </a:r>
            <a:r>
              <a:rPr lang="en-US" dirty="0" smtClean="0"/>
              <a:t> effects than OGC therapy in terms of</a:t>
            </a:r>
          </a:p>
          <a:p>
            <a:pPr algn="l" rtl="0">
              <a:buNone/>
            </a:pPr>
            <a:r>
              <a:rPr lang="en-US" dirty="0" smtClean="0"/>
              <a:t>    effectiveness, tolerability, quality of life, and was also associated with a lower rate of side effects in </a:t>
            </a:r>
            <a:r>
              <a:rPr lang="en-US" dirty="0" err="1" smtClean="0"/>
              <a:t>euthyroid</a:t>
            </a:r>
            <a:r>
              <a:rPr lang="en-US" dirty="0" smtClean="0"/>
              <a:t> patients with untreated, moderately</a:t>
            </a:r>
            <a:r>
              <a:rPr lang="fa-IR" dirty="0" smtClean="0"/>
              <a:t>    </a:t>
            </a:r>
            <a:r>
              <a:rPr lang="en-US" dirty="0" smtClean="0"/>
              <a:t>active GO</a:t>
            </a:r>
            <a:r>
              <a:rPr lang="fa-IR" dirty="0" smtClean="0"/>
              <a:t> </a:t>
            </a:r>
            <a:r>
              <a:rPr lang="en-US" dirty="0" smtClean="0"/>
              <a:t>severe and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214282" y="1600200"/>
            <a:ext cx="8472518" cy="4900634"/>
          </a:xfrm>
        </p:spPr>
        <p:txBody>
          <a:bodyPr>
            <a:normAutofit/>
          </a:bodyPr>
          <a:lstStyle/>
          <a:p>
            <a:pPr algn="l" rtl="0">
              <a:buFont typeface="Wingdings" pitchFamily="2" charset="2"/>
              <a:buChar char="ü"/>
            </a:pPr>
            <a:r>
              <a:rPr lang="en-US" dirty="0" smtClean="0"/>
              <a:t>According to the predefined criteria, patients in the IVGC group had a higher treatment response (72%) at 3 months when compared with in the OGC group (49%) (p &lt; 0.001). </a:t>
            </a:r>
            <a:r>
              <a:rPr lang="en-US" dirty="0" err="1" smtClean="0"/>
              <a:t>Kahaly</a:t>
            </a:r>
            <a:r>
              <a:rPr lang="en-US" dirty="0" smtClean="0"/>
              <a:t> et al.  found a treatment response of 77% in the IVGC group an51% in the OGC group (p &lt; 0.001</a:t>
            </a:r>
            <a:endParaRPr lang="fa-I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500034" y="1428760"/>
            <a:ext cx="8229600" cy="5429240"/>
          </a:xfrm>
        </p:spPr>
        <p:txBody>
          <a:bodyPr>
            <a:normAutofit/>
          </a:bodyPr>
          <a:lstStyle/>
          <a:p>
            <a:pPr algn="l" rtl="0">
              <a:buFont typeface="Wingdings" pitchFamily="2" charset="2"/>
              <a:buChar char="ü"/>
            </a:pPr>
            <a:r>
              <a:rPr lang="en-US" dirty="0" smtClean="0"/>
              <a:t>Controlled large </a:t>
            </a:r>
            <a:r>
              <a:rPr lang="en-US" dirty="0" err="1" smtClean="0"/>
              <a:t>randomised</a:t>
            </a:r>
            <a:r>
              <a:rPr lang="en-US" dirty="0" smtClean="0"/>
              <a:t> trials should be required for judging the effect of treatment in GO. It is not clear yet to which dosage and period of time of </a:t>
            </a:r>
            <a:r>
              <a:rPr lang="en-US" dirty="0" err="1" smtClean="0"/>
              <a:t>glucocorticoids</a:t>
            </a:r>
            <a:r>
              <a:rPr lang="en-US" dirty="0"/>
              <a:t> </a:t>
            </a:r>
            <a:r>
              <a:rPr lang="en-US" dirty="0" smtClean="0"/>
              <a:t>improve GO.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0" y="1571612"/>
            <a:ext cx="9144000" cy="13573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14282" y="2928934"/>
            <a:ext cx="8643998" cy="428628"/>
          </a:xfrm>
          <a:prstGeom prst="rect">
            <a:avLst/>
          </a:prstGeom>
          <a:noFill/>
          <a:ln w="9525">
            <a:noFill/>
            <a:miter lim="800000"/>
            <a:headEnd/>
            <a:tailEnd/>
          </a:ln>
          <a:effectLst/>
        </p:spPr>
      </p:pic>
      <p:sp>
        <p:nvSpPr>
          <p:cNvPr id="6" name="Rectangle 5"/>
          <p:cNvSpPr/>
          <p:nvPr/>
        </p:nvSpPr>
        <p:spPr>
          <a:xfrm>
            <a:off x="2308721" y="5572140"/>
            <a:ext cx="4526559" cy="369332"/>
          </a:xfrm>
          <a:prstGeom prst="rect">
            <a:avLst/>
          </a:prstGeom>
        </p:spPr>
        <p:txBody>
          <a:bodyPr wrap="square">
            <a:spAutoFit/>
          </a:bodyPr>
          <a:lstStyle/>
          <a:p>
            <a:r>
              <a:rPr lang="it-IT" b="1" i="1" dirty="0" smtClean="0"/>
              <a:t>J Clin Endocrinol Metab 97: 4454–4463, 2012)</a:t>
            </a:r>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Clinical Questions</a:t>
            </a:r>
            <a:endParaRPr lang="fa-IR" dirty="0"/>
          </a:p>
        </p:txBody>
      </p:sp>
      <p:sp>
        <p:nvSpPr>
          <p:cNvPr id="3" name="Content Placeholder 2"/>
          <p:cNvSpPr>
            <a:spLocks noGrp="1"/>
          </p:cNvSpPr>
          <p:nvPr>
            <p:ph idx="1"/>
          </p:nvPr>
        </p:nvSpPr>
        <p:spPr/>
        <p:txBody>
          <a:bodyPr>
            <a:normAutofit fontScale="70000" lnSpcReduction="20000"/>
          </a:bodyPr>
          <a:lstStyle/>
          <a:p>
            <a:pPr algn="l" rtl="0">
              <a:lnSpc>
                <a:spcPct val="210000"/>
              </a:lnSpc>
              <a:buFont typeface="Wingdings" pitchFamily="2" charset="2"/>
              <a:buChar char="ü"/>
            </a:pPr>
            <a:r>
              <a:rPr lang="en-US" dirty="0" smtClean="0"/>
              <a:t>What is the first line treatment  for  moderately to severe </a:t>
            </a:r>
          </a:p>
          <a:p>
            <a:pPr algn="l" rtl="0">
              <a:lnSpc>
                <a:spcPct val="210000"/>
              </a:lnSpc>
              <a:buNone/>
            </a:pPr>
            <a:r>
              <a:rPr lang="en-US" dirty="0" smtClean="0"/>
              <a:t>Active GO?</a:t>
            </a:r>
          </a:p>
          <a:p>
            <a:pPr algn="l" rtl="0">
              <a:lnSpc>
                <a:spcPct val="210000"/>
              </a:lnSpc>
              <a:buFont typeface="Wingdings" pitchFamily="2" charset="2"/>
              <a:buChar char="ü"/>
            </a:pPr>
            <a:r>
              <a:rPr lang="en-US" dirty="0" smtClean="0"/>
              <a:t>Which one is more effective IV GCs or oral GCs  in management of GO?</a:t>
            </a:r>
          </a:p>
          <a:p>
            <a:pPr algn="l" rtl="0">
              <a:lnSpc>
                <a:spcPct val="210000"/>
              </a:lnSpc>
              <a:buFont typeface="Wingdings" pitchFamily="2" charset="2"/>
              <a:buChar char="ü"/>
            </a:pPr>
            <a:r>
              <a:rPr lang="en-US" dirty="0" smtClean="0"/>
              <a:t>Which  one IV GCs regimen is more efficient and safer  for patient with active moderate-severe GO?</a:t>
            </a:r>
          </a:p>
          <a:p>
            <a:endParaRPr lang="fa-I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4" name="Content Placeholder 2"/>
          <p:cNvSpPr>
            <a:spLocks noGrp="1"/>
          </p:cNvSpPr>
          <p:nvPr>
            <p:ph idx="1"/>
          </p:nvPr>
        </p:nvSpPr>
        <p:spPr>
          <a:xfrm>
            <a:off x="500034" y="1428736"/>
            <a:ext cx="8229600" cy="4525963"/>
          </a:xfrm>
        </p:spPr>
        <p:txBody>
          <a:bodyPr>
            <a:normAutofit/>
          </a:bodyPr>
          <a:lstStyle/>
          <a:p>
            <a:pPr algn="l" rtl="0"/>
            <a:r>
              <a:rPr lang="en-US" dirty="0" smtClean="0">
                <a:latin typeface="+mj-lt"/>
              </a:rPr>
              <a:t>200 patients</a:t>
            </a:r>
          </a:p>
          <a:p>
            <a:pPr algn="l" rtl="0"/>
            <a:r>
              <a:rPr lang="en-US" dirty="0" smtClean="0">
                <a:latin typeface="+mj-lt"/>
              </a:rPr>
              <a:t>Between  </a:t>
            </a:r>
            <a:r>
              <a:rPr lang="en-US" dirty="0" err="1" smtClean="0">
                <a:latin typeface="+mj-lt"/>
              </a:rPr>
              <a:t>december</a:t>
            </a:r>
            <a:r>
              <a:rPr lang="en-US" dirty="0" smtClean="0">
                <a:latin typeface="+mj-lt"/>
              </a:rPr>
              <a:t> 2005 to </a:t>
            </a:r>
            <a:r>
              <a:rPr lang="en-US" dirty="0" err="1" smtClean="0">
                <a:latin typeface="+mj-lt"/>
              </a:rPr>
              <a:t>december</a:t>
            </a:r>
            <a:r>
              <a:rPr lang="en-US" dirty="0" smtClean="0">
                <a:latin typeface="+mj-lt"/>
              </a:rPr>
              <a:t> 2010</a:t>
            </a:r>
          </a:p>
          <a:p>
            <a:pPr algn="l" rtl="0"/>
            <a:r>
              <a:rPr lang="en-US" dirty="0" smtClean="0">
                <a:latin typeface="+mj-lt"/>
              </a:rPr>
              <a:t>Active moderate to severe Go</a:t>
            </a:r>
          </a:p>
          <a:p>
            <a:pPr algn="l" rtl="0"/>
            <a:r>
              <a:rPr lang="en-US" dirty="0" smtClean="0">
                <a:latin typeface="+mj-lt"/>
              </a:rPr>
              <a:t>2.25 g low dose group</a:t>
            </a:r>
          </a:p>
          <a:p>
            <a:pPr algn="l" rtl="0"/>
            <a:r>
              <a:rPr lang="en-US" dirty="0" smtClean="0">
                <a:latin typeface="+mj-lt"/>
              </a:rPr>
              <a:t>4.98 g middle dose group</a:t>
            </a:r>
          </a:p>
          <a:p>
            <a:pPr algn="l" rtl="0"/>
            <a:r>
              <a:rPr lang="en-US" dirty="0" smtClean="0">
                <a:latin typeface="+mj-lt"/>
              </a:rPr>
              <a:t>7.47 g high dose group </a:t>
            </a:r>
          </a:p>
          <a:p>
            <a:pPr algn="l" rtl="0"/>
            <a:endParaRPr lang="en-US" dirty="0" smtClean="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normAutofit fontScale="92500" lnSpcReduction="10000"/>
          </a:bodyPr>
          <a:lstStyle/>
          <a:p>
            <a:pPr algn="l" rtl="0"/>
            <a:r>
              <a:rPr lang="en-US" dirty="0" smtClean="0"/>
              <a:t>12 weekly infusions starting dose</a:t>
            </a:r>
          </a:p>
          <a:p>
            <a:pPr algn="l" rtl="0"/>
            <a:r>
              <a:rPr lang="en-US" dirty="0" smtClean="0"/>
              <a:t>250 mg LD group</a:t>
            </a:r>
          </a:p>
          <a:p>
            <a:pPr algn="l" rtl="0"/>
            <a:r>
              <a:rPr lang="en-US" dirty="0" smtClean="0"/>
              <a:t>540 mg MD group</a:t>
            </a:r>
          </a:p>
          <a:p>
            <a:pPr algn="l" rtl="0"/>
            <a:r>
              <a:rPr lang="en-US" dirty="0" smtClean="0"/>
              <a:t>830 mg HD group for the six infusions and then</a:t>
            </a:r>
          </a:p>
          <a:p>
            <a:pPr algn="l" rtl="0"/>
            <a:r>
              <a:rPr lang="en-US" dirty="0" smtClean="0"/>
              <a:t>Halved 125 mg LD group</a:t>
            </a:r>
          </a:p>
          <a:p>
            <a:pPr algn="l" rtl="0"/>
            <a:r>
              <a:rPr lang="en-US" dirty="0" smtClean="0"/>
              <a:t>290 mg MD group</a:t>
            </a:r>
          </a:p>
          <a:p>
            <a:pPr algn="l" rtl="0"/>
            <a:r>
              <a:rPr lang="en-US" dirty="0" smtClean="0"/>
              <a:t>415 mg HD group for the remaining six infusions</a:t>
            </a:r>
          </a:p>
          <a:p>
            <a:pPr algn="l" rtl="0"/>
            <a:r>
              <a:rPr lang="en-US" dirty="0" smtClean="0"/>
              <a:t>The regimen did not include the use of oral GCs in decreasing doses After finishing the iv therapy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1500166" y="0"/>
            <a:ext cx="5929353" cy="6731568"/>
          </a:xfrm>
          <a:prstGeom prst="rect">
            <a:avLst/>
          </a:prstGeom>
          <a:noFill/>
          <a:ln w="9525">
            <a:noFill/>
            <a:miter lim="800000"/>
            <a:headEnd/>
            <a:tailEnd/>
          </a:ln>
          <a:effectLst/>
        </p:spPr>
      </p:pic>
      <p:sp>
        <p:nvSpPr>
          <p:cNvPr id="4" name="Rectangle 3"/>
          <p:cNvSpPr/>
          <p:nvPr/>
        </p:nvSpPr>
        <p:spPr>
          <a:xfrm flipV="1">
            <a:off x="1500166" y="642918"/>
            <a:ext cx="592935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1571604" y="5715016"/>
            <a:ext cx="5857916" cy="1428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30766" y="0"/>
            <a:ext cx="911323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2214546" y="93714"/>
            <a:ext cx="5715040" cy="6629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9" name="Picture 3"/>
          <p:cNvPicPr>
            <a:picLocks noGrp="1" noChangeAspect="1" noChangeArrowheads="1"/>
          </p:cNvPicPr>
          <p:nvPr>
            <p:ph idx="1"/>
          </p:nvPr>
        </p:nvPicPr>
        <p:blipFill>
          <a:blip r:embed="rId2"/>
          <a:srcRect/>
          <a:stretch>
            <a:fillRect/>
          </a:stretch>
        </p:blipFill>
        <p:spPr bwMode="auto">
          <a:xfrm>
            <a:off x="0" y="710406"/>
            <a:ext cx="9144000" cy="6147594"/>
          </a:xfrm>
          <a:prstGeom prst="rect">
            <a:avLst/>
          </a:prstGeom>
          <a:noFill/>
          <a:ln w="9525">
            <a:noFill/>
            <a:miter lim="800000"/>
            <a:headEnd/>
            <a:tailEnd/>
          </a:ln>
          <a:effectLst/>
        </p:spPr>
      </p:pic>
      <p:sp>
        <p:nvSpPr>
          <p:cNvPr id="4" name="Rectangle 3"/>
          <p:cNvSpPr/>
          <p:nvPr/>
        </p:nvSpPr>
        <p:spPr>
          <a:xfrm>
            <a:off x="214282" y="4071942"/>
            <a:ext cx="8715436"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p:cNvSpPr/>
          <p:nvPr/>
        </p:nvSpPr>
        <p:spPr>
          <a:xfrm>
            <a:off x="285720" y="1928802"/>
            <a:ext cx="8643998"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122" name="Picture 2"/>
          <p:cNvPicPr>
            <a:picLocks noGrp="1" noChangeAspect="1" noChangeArrowheads="1"/>
          </p:cNvPicPr>
          <p:nvPr>
            <p:ph idx="1"/>
          </p:nvPr>
        </p:nvPicPr>
        <p:blipFill>
          <a:blip r:embed="rId2"/>
          <a:srcRect/>
          <a:stretch>
            <a:fillRect/>
          </a:stretch>
        </p:blipFill>
        <p:spPr bwMode="auto">
          <a:xfrm>
            <a:off x="0" y="1071546"/>
            <a:ext cx="9144000" cy="559476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285729"/>
            <a:ext cx="9124950" cy="785818"/>
          </a:xfrm>
          <a:prstGeom prst="rect">
            <a:avLst/>
          </a:prstGeom>
          <a:noFill/>
          <a:ln w="9525">
            <a:noFill/>
            <a:miter lim="800000"/>
            <a:headEnd/>
            <a:tailEnd/>
          </a:ln>
          <a:effectLst/>
        </p:spPr>
      </p:pic>
      <p:sp>
        <p:nvSpPr>
          <p:cNvPr id="5" name="Rectangle 4"/>
          <p:cNvSpPr/>
          <p:nvPr/>
        </p:nvSpPr>
        <p:spPr>
          <a:xfrm flipV="1">
            <a:off x="214282" y="4714884"/>
            <a:ext cx="8643998" cy="285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flipV="1">
            <a:off x="214282" y="5357826"/>
            <a:ext cx="8643998" cy="285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p:cNvPicPr>
            <a:picLocks noGrp="1" noChangeAspect="1" noChangeArrowheads="1"/>
          </p:cNvPicPr>
          <p:nvPr>
            <p:ph idx="1"/>
          </p:nvPr>
        </p:nvPicPr>
        <p:blipFill>
          <a:blip r:embed="rId2"/>
          <a:srcRect/>
          <a:stretch>
            <a:fillRect/>
          </a:stretch>
        </p:blipFill>
        <p:spPr bwMode="auto">
          <a:xfrm>
            <a:off x="714348" y="-26962"/>
            <a:ext cx="8143933" cy="6884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idx="1"/>
          </p:nvPr>
        </p:nvPicPr>
        <p:blipFill>
          <a:blip r:embed="rId2"/>
          <a:srcRect/>
          <a:stretch>
            <a:fillRect/>
          </a:stretch>
        </p:blipFill>
        <p:spPr bwMode="auto">
          <a:xfrm>
            <a:off x="18351" y="1571612"/>
            <a:ext cx="9125649"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600200"/>
            <a:ext cx="9144000" cy="5257800"/>
          </a:xfrm>
        </p:spPr>
        <p:txBody>
          <a:bodyPr/>
          <a:lstStyle/>
          <a:p>
            <a:pPr algn="l" rtl="0">
              <a:buFont typeface="Wingdings" pitchFamily="2" charset="2"/>
              <a:buChar char="ü"/>
            </a:pPr>
            <a:r>
              <a:rPr lang="en-US" dirty="0" smtClean="0"/>
              <a:t>THE lower response rate in this study is likely due to selection of patients with relatively longer duration (10 months in the LD group, 12 months in </a:t>
            </a:r>
            <a:r>
              <a:rPr lang="en-US" dirty="0" err="1" smtClean="0"/>
              <a:t>theMDgroup</a:t>
            </a:r>
            <a:r>
              <a:rPr lang="en-US" dirty="0" smtClean="0"/>
              <a:t>, and, particularly, 18 months in the HD group) and less severe GO.</a:t>
            </a:r>
            <a:endParaRPr lang="fa-I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pic>
        <p:nvPicPr>
          <p:cNvPr id="4" name="Picture 2"/>
          <p:cNvPicPr>
            <a:picLocks noChangeAspect="1" noChangeArrowheads="1"/>
          </p:cNvPicPr>
          <p:nvPr/>
        </p:nvPicPr>
        <p:blipFill>
          <a:blip r:embed="rId2"/>
          <a:stretch>
            <a:fillRect/>
          </a:stretch>
        </p:blipFill>
        <p:spPr bwMode="auto">
          <a:xfrm>
            <a:off x="3165" y="-24"/>
            <a:ext cx="9137668" cy="6858000"/>
          </a:xfrm>
          <a:prstGeom prst="rect">
            <a:avLst/>
          </a:prstGeom>
          <a:noFill/>
          <a:ln w="9525">
            <a:noFill/>
            <a:miter lim="800000"/>
            <a:headEnd/>
            <a:tailEnd/>
          </a:ln>
          <a:effectLst/>
        </p:spPr>
      </p:pic>
      <p:sp>
        <p:nvSpPr>
          <p:cNvPr id="6" name="Rectangle 5"/>
          <p:cNvSpPr/>
          <p:nvPr/>
        </p:nvSpPr>
        <p:spPr>
          <a:xfrm>
            <a:off x="214282" y="1571612"/>
            <a:ext cx="85725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142844" y="2500306"/>
            <a:ext cx="1000132" cy="785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flipV="1">
            <a:off x="214282" y="3857628"/>
            <a:ext cx="857256"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571472" y="1428736"/>
            <a:ext cx="8229600" cy="4714908"/>
          </a:xfrm>
        </p:spPr>
        <p:txBody>
          <a:bodyPr>
            <a:normAutofit lnSpcReduction="10000"/>
          </a:bodyPr>
          <a:lstStyle/>
          <a:p>
            <a:pPr algn="l" rtl="0">
              <a:buFont typeface="Wingdings" pitchFamily="2" charset="2"/>
              <a:buChar char="ü"/>
            </a:pPr>
            <a:r>
              <a:rPr lang="en-US" dirty="0" smtClean="0"/>
              <a:t>study shows that both intermediate and high cumulative doses of MP reduce inflammation more effectively and earlier than low doses. </a:t>
            </a:r>
          </a:p>
          <a:p>
            <a:pPr algn="l" rtl="0">
              <a:buFont typeface="Wingdings" pitchFamily="2" charset="2"/>
              <a:buChar char="ü"/>
            </a:pPr>
            <a:endParaRPr lang="en-US" dirty="0" smtClean="0"/>
          </a:p>
          <a:p>
            <a:pPr algn="l" rtl="0">
              <a:buFont typeface="Wingdings" pitchFamily="2" charset="2"/>
              <a:buChar char="ü"/>
            </a:pPr>
            <a:r>
              <a:rPr lang="en-US" dirty="0" smtClean="0"/>
              <a:t>High doses, at least in the short term, are more efficacious on eye motility. The fact that the duration of GO was slightly longer in the HD group may have underestimated differences between HD group and other groups.</a:t>
            </a:r>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600201"/>
            <a:ext cx="9144000" cy="3900502"/>
          </a:xfrm>
        </p:spPr>
        <p:txBody>
          <a:bodyPr>
            <a:normAutofit/>
          </a:bodyPr>
          <a:lstStyle/>
          <a:p>
            <a:pPr algn="l" rtl="0">
              <a:buFont typeface="Wingdings" pitchFamily="2" charset="2"/>
              <a:buChar char="ü"/>
            </a:pPr>
            <a:r>
              <a:rPr lang="en-US" dirty="0" smtClean="0"/>
              <a:t>This study has also </a:t>
            </a:r>
            <a:r>
              <a:rPr lang="en-US" dirty="0" err="1" smtClean="0"/>
              <a:t>limitations.The</a:t>
            </a:r>
            <a:r>
              <a:rPr lang="en-US" dirty="0" smtClean="0"/>
              <a:t> response rates were lower than expected, and differences between the high and the intermediate doses were modest. </a:t>
            </a:r>
          </a:p>
          <a:p>
            <a:pPr algn="l" rtl="0">
              <a:buFont typeface="Wingdings" pitchFamily="2" charset="2"/>
              <a:buChar char="ü"/>
            </a:pPr>
            <a:r>
              <a:rPr lang="en-US" dirty="0" smtClean="0"/>
              <a:t>This is possibly due to the exclusion of patients with very severe GO and  the inclusion of some</a:t>
            </a:r>
            <a:r>
              <a:rPr lang="fa-IR" dirty="0" smtClean="0"/>
              <a:t> </a:t>
            </a:r>
            <a:r>
              <a:rPr lang="en-US" dirty="0" smtClean="0"/>
              <a:t>patients with relatively long duration of GO.</a:t>
            </a:r>
            <a:endParaRPr lang="fa-I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643050"/>
            <a:ext cx="9144000" cy="5257800"/>
          </a:xfrm>
        </p:spPr>
        <p:txBody>
          <a:bodyPr>
            <a:normAutofit fontScale="85000" lnSpcReduction="10000"/>
          </a:bodyPr>
          <a:lstStyle/>
          <a:p>
            <a:pPr algn="l" rtl="0">
              <a:buFont typeface="Wingdings" pitchFamily="2" charset="2"/>
              <a:buChar char="ü"/>
            </a:pPr>
            <a:r>
              <a:rPr lang="en-US" dirty="0" smtClean="0"/>
              <a:t>the use of a cumulative dose of 7.47 g of MP provides a short-term advantage over lower doses. </a:t>
            </a:r>
          </a:p>
          <a:p>
            <a:pPr algn="l" rtl="0">
              <a:buFont typeface="Wingdings" pitchFamily="2" charset="2"/>
              <a:buChar char="ü"/>
            </a:pPr>
            <a:endParaRPr lang="en-US" dirty="0" smtClean="0"/>
          </a:p>
          <a:p>
            <a:pPr algn="l" rtl="0">
              <a:buFont typeface="Wingdings" pitchFamily="2" charset="2"/>
              <a:buChar char="ü"/>
            </a:pPr>
            <a:r>
              <a:rPr lang="en-US" dirty="0" smtClean="0"/>
              <a:t>However, this benefit is transient and is associated with slightly greater toxicity, suggesting that an </a:t>
            </a:r>
            <a:r>
              <a:rPr lang="en-US" dirty="0" err="1" smtClean="0"/>
              <a:t>intermediatedose</a:t>
            </a:r>
            <a:r>
              <a:rPr lang="en-US" dirty="0" smtClean="0"/>
              <a:t> regimen may be used in most cases and the high-dose regimen be reserved to most severe cases of GO.</a:t>
            </a:r>
          </a:p>
          <a:p>
            <a:pPr algn="l" rtl="0">
              <a:buNone/>
            </a:pPr>
            <a:endParaRPr lang="en-US" dirty="0" smtClean="0"/>
          </a:p>
          <a:p>
            <a:pPr algn="l" rtl="0">
              <a:buFont typeface="Wingdings" pitchFamily="2" charset="2"/>
              <a:buChar char="ü"/>
            </a:pPr>
            <a:r>
              <a:rPr lang="en-US" dirty="0" smtClean="0"/>
              <a:t>Efficacy may be further enhanced by selecting patients with a short duration of disease. Potential strategies to reduce the risk of relapse/progression of GO at the end of iv GC therapy need to be explored and implemented in RCTs.</a:t>
            </a: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500034" y="1357299"/>
            <a:ext cx="8215370" cy="157163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71472" y="2714620"/>
            <a:ext cx="7858180" cy="523875"/>
          </a:xfrm>
          <a:prstGeom prst="rect">
            <a:avLst/>
          </a:prstGeom>
          <a:noFill/>
          <a:ln w="9525">
            <a:noFill/>
            <a:miter lim="800000"/>
            <a:headEnd/>
            <a:tailEnd/>
          </a:ln>
          <a:effectLst/>
        </p:spPr>
      </p:pic>
      <p:sp>
        <p:nvSpPr>
          <p:cNvPr id="7" name="Rectangle 6"/>
          <p:cNvSpPr/>
          <p:nvPr/>
        </p:nvSpPr>
        <p:spPr>
          <a:xfrm>
            <a:off x="571472" y="5500702"/>
            <a:ext cx="3857652" cy="369332"/>
          </a:xfrm>
          <a:prstGeom prst="rect">
            <a:avLst/>
          </a:prstGeom>
        </p:spPr>
        <p:txBody>
          <a:bodyPr wrap="square">
            <a:spAutoFit/>
          </a:bodyPr>
          <a:lstStyle/>
          <a:p>
            <a:r>
              <a:rPr lang="en-US" dirty="0" smtClean="0"/>
              <a:t>J </a:t>
            </a:r>
            <a:r>
              <a:rPr lang="en-US" dirty="0" err="1" smtClean="0"/>
              <a:t>Clin</a:t>
            </a:r>
            <a:r>
              <a:rPr lang="en-US" dirty="0" smtClean="0"/>
              <a:t> </a:t>
            </a:r>
            <a:r>
              <a:rPr lang="en-US" dirty="0" err="1" smtClean="0"/>
              <a:t>Endocrinol</a:t>
            </a:r>
            <a:r>
              <a:rPr lang="en-US" dirty="0" smtClean="0"/>
              <a:t> </a:t>
            </a:r>
            <a:r>
              <a:rPr lang="en-US" dirty="0" err="1" smtClean="0"/>
              <a:t>Metab</a:t>
            </a:r>
            <a:endParaRPr lang="fa-IR" dirty="0"/>
          </a:p>
        </p:txBody>
      </p:sp>
      <p:sp>
        <p:nvSpPr>
          <p:cNvPr id="9" name="Rectangle 8"/>
          <p:cNvSpPr/>
          <p:nvPr/>
        </p:nvSpPr>
        <p:spPr>
          <a:xfrm>
            <a:off x="4357686" y="5500702"/>
            <a:ext cx="2428892" cy="369332"/>
          </a:xfrm>
          <a:prstGeom prst="rect">
            <a:avLst/>
          </a:prstGeom>
        </p:spPr>
        <p:txBody>
          <a:bodyPr wrap="square">
            <a:spAutoFit/>
          </a:bodyPr>
          <a:lstStyle/>
          <a:p>
            <a:r>
              <a:rPr lang="en-US" dirty="0" smtClean="0"/>
              <a:t>10.1210/jc.2013-3919</a:t>
            </a:r>
            <a:endParaRPr lang="fa-I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4" name="Content Placeholder 2"/>
          <p:cNvSpPr>
            <a:spLocks noGrp="1"/>
          </p:cNvSpPr>
          <p:nvPr>
            <p:ph idx="1"/>
          </p:nvPr>
        </p:nvSpPr>
        <p:spPr/>
        <p:txBody>
          <a:bodyPr>
            <a:normAutofit/>
          </a:bodyPr>
          <a:lstStyle/>
          <a:p>
            <a:pPr algn="l" rtl="0"/>
            <a:r>
              <a:rPr lang="en-US" dirty="0" smtClean="0">
                <a:latin typeface="+mj-lt"/>
              </a:rPr>
              <a:t>80 patients</a:t>
            </a:r>
          </a:p>
          <a:p>
            <a:pPr algn="l" rtl="0"/>
            <a:r>
              <a:rPr lang="en-US" dirty="0" smtClean="0">
                <a:latin typeface="+mj-lt"/>
              </a:rPr>
              <a:t>Between 2010 and 2012</a:t>
            </a:r>
          </a:p>
          <a:p>
            <a:pPr algn="l" rtl="0"/>
            <a:r>
              <a:rPr lang="en-US" dirty="0" smtClean="0">
                <a:latin typeface="+mj-lt"/>
              </a:rPr>
              <a:t>Active moderate to severe Go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a:xfrm>
            <a:off x="0" y="1142984"/>
            <a:ext cx="9144000" cy="5715016"/>
          </a:xfrm>
        </p:spPr>
        <p:txBody>
          <a:bodyPr>
            <a:normAutofit fontScale="85000" lnSpcReduction="10000"/>
          </a:bodyPr>
          <a:lstStyle/>
          <a:p>
            <a:pPr algn="l"/>
            <a:endParaRPr lang="en-US" dirty="0" smtClean="0"/>
          </a:p>
          <a:p>
            <a:pPr algn="l" rtl="0">
              <a:buFont typeface="Wingdings" pitchFamily="2" charset="2"/>
              <a:buChar char="ü"/>
            </a:pPr>
            <a:r>
              <a:rPr lang="en-US" dirty="0" smtClean="0"/>
              <a:t> Patients were randomized to receive 4.5 g </a:t>
            </a:r>
            <a:r>
              <a:rPr lang="en-US" dirty="0" err="1" smtClean="0"/>
              <a:t>methylprednisolon</a:t>
            </a:r>
            <a:r>
              <a:rPr lang="en-US" dirty="0" smtClean="0"/>
              <a:t> </a:t>
            </a:r>
          </a:p>
          <a:p>
            <a:pPr algn="l" rtl="0">
              <a:buNone/>
            </a:pPr>
            <a:r>
              <a:rPr lang="en-US" dirty="0" smtClean="0"/>
              <a:t>     in 12 weeks as recommended  or four weeks as previously </a:t>
            </a:r>
            <a:endParaRPr lang="fa-IR" dirty="0" smtClean="0"/>
          </a:p>
          <a:p>
            <a:pPr algn="l" rtl="0">
              <a:buNone/>
            </a:pPr>
            <a:r>
              <a:rPr lang="en-US" dirty="0" smtClean="0"/>
              <a:t>    reported  The weekly protocol was as follows:</a:t>
            </a:r>
          </a:p>
          <a:p>
            <a:pPr algn="l" rtl="0">
              <a:buFont typeface="Wingdings" pitchFamily="2" charset="2"/>
              <a:buChar char="ü"/>
            </a:pPr>
            <a:endParaRPr lang="en-US" dirty="0" smtClean="0"/>
          </a:p>
          <a:p>
            <a:pPr algn="l" rtl="0">
              <a:buFont typeface="Wingdings" pitchFamily="2" charset="2"/>
              <a:buChar char="ü"/>
            </a:pPr>
            <a:r>
              <a:rPr lang="en-US" dirty="0" smtClean="0"/>
              <a:t>0.5 g weekly for six weeks followed by 0.25 g weekly for six weeks. </a:t>
            </a:r>
          </a:p>
          <a:p>
            <a:pPr algn="l" rtl="0">
              <a:buFont typeface="Wingdings" pitchFamily="2" charset="2"/>
              <a:buChar char="ü"/>
            </a:pPr>
            <a:endParaRPr lang="fa-IR" dirty="0" smtClean="0"/>
          </a:p>
          <a:p>
            <a:pPr algn="l" rtl="0">
              <a:buFont typeface="Wingdings" pitchFamily="2" charset="2"/>
              <a:buChar char="ü"/>
            </a:pPr>
            <a:r>
              <a:rPr lang="en-US" dirty="0" smtClean="0"/>
              <a:t>The daily protocol was as follows:</a:t>
            </a:r>
          </a:p>
          <a:p>
            <a:pPr algn="l" rtl="0">
              <a:buNone/>
            </a:pPr>
            <a:r>
              <a:rPr lang="en-US" dirty="0" smtClean="0"/>
              <a:t>    0.5 g daily for three consecutive days per week for two weeks, followed by 0.25 g daily for three</a:t>
            </a:r>
            <a:r>
              <a:rPr lang="fa-IR" dirty="0" smtClean="0"/>
              <a:t>  </a:t>
            </a:r>
            <a:r>
              <a:rPr lang="en-US" dirty="0" smtClean="0"/>
              <a:t>consecutive days per week for another two weeks and by tapering oral prednisone.</a:t>
            </a:r>
            <a:endParaRPr lang="fa-I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1571612"/>
            <a:ext cx="8929718" cy="3143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751025" y="279723"/>
            <a:ext cx="8392975" cy="6578277"/>
          </a:xfrm>
          <a:prstGeom prst="rect">
            <a:avLst/>
          </a:prstGeom>
          <a:noFill/>
          <a:ln w="9525">
            <a:noFill/>
            <a:miter lim="800000"/>
            <a:headEnd/>
            <a:tailEnd/>
          </a:ln>
          <a:effectLst/>
        </p:spPr>
      </p:pic>
      <p:sp>
        <p:nvSpPr>
          <p:cNvPr id="4" name="Rectangle 3"/>
          <p:cNvSpPr/>
          <p:nvPr/>
        </p:nvSpPr>
        <p:spPr>
          <a:xfrm>
            <a:off x="1142976" y="6500834"/>
            <a:ext cx="7572428" cy="357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1142976" y="2928934"/>
            <a:ext cx="7715304"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2050" name="Picture 2"/>
          <p:cNvPicPr>
            <a:picLocks noGrp="1" noChangeAspect="1" noChangeArrowheads="1"/>
          </p:cNvPicPr>
          <p:nvPr>
            <p:ph idx="1"/>
          </p:nvPr>
        </p:nvPicPr>
        <p:blipFill>
          <a:blip r:embed="rId2"/>
          <a:srcRect/>
          <a:stretch>
            <a:fillRect/>
          </a:stretch>
        </p:blipFill>
        <p:spPr bwMode="auto">
          <a:xfrm>
            <a:off x="66971" y="1331320"/>
            <a:ext cx="9077029" cy="5312390"/>
          </a:xfrm>
          <a:prstGeom prst="rect">
            <a:avLst/>
          </a:prstGeom>
          <a:noFill/>
          <a:ln w="9525">
            <a:noFill/>
            <a:miter lim="800000"/>
            <a:headEnd/>
            <a:tailEnd/>
          </a:ln>
          <a:effectLst/>
        </p:spPr>
      </p:pic>
      <p:pic>
        <p:nvPicPr>
          <p:cNvPr id="8" name="Picture 4"/>
          <p:cNvPicPr>
            <a:picLocks noChangeAspect="1" noChangeArrowheads="1"/>
          </p:cNvPicPr>
          <p:nvPr/>
        </p:nvPicPr>
        <p:blipFill>
          <a:blip r:embed="rId3"/>
          <a:srcRect/>
          <a:stretch>
            <a:fillRect/>
          </a:stretch>
        </p:blipFill>
        <p:spPr bwMode="auto">
          <a:xfrm>
            <a:off x="0" y="285728"/>
            <a:ext cx="9105900" cy="1047750"/>
          </a:xfrm>
          <a:prstGeom prst="rect">
            <a:avLst/>
          </a:prstGeom>
          <a:noFill/>
          <a:ln w="9525">
            <a:noFill/>
            <a:miter lim="800000"/>
            <a:headEnd/>
            <a:tailEnd/>
          </a:ln>
          <a:effectLst/>
        </p:spPr>
      </p:pic>
      <p:sp>
        <p:nvSpPr>
          <p:cNvPr id="5" name="Rectangle 4"/>
          <p:cNvSpPr/>
          <p:nvPr/>
        </p:nvSpPr>
        <p:spPr>
          <a:xfrm>
            <a:off x="0" y="1357298"/>
            <a:ext cx="914400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0" y="2643182"/>
            <a:ext cx="9144000"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3074" name="Picture 2"/>
          <p:cNvPicPr>
            <a:picLocks noChangeAspect="1" noChangeArrowheads="1"/>
          </p:cNvPicPr>
          <p:nvPr/>
        </p:nvPicPr>
        <p:blipFill>
          <a:blip r:embed="rId2"/>
          <a:srcRect/>
          <a:stretch>
            <a:fillRect/>
          </a:stretch>
        </p:blipFill>
        <p:spPr bwMode="auto">
          <a:xfrm>
            <a:off x="38100" y="785794"/>
            <a:ext cx="9105900" cy="542925"/>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a:srcRect/>
          <a:stretch>
            <a:fillRect/>
          </a:stretch>
        </p:blipFill>
        <p:spPr bwMode="auto">
          <a:xfrm>
            <a:off x="-54821" y="1285860"/>
            <a:ext cx="9198822" cy="1706699"/>
          </a:xfrm>
          <a:prstGeom prst="rect">
            <a:avLst/>
          </a:prstGeom>
          <a:noFill/>
          <a:ln w="9525">
            <a:noFill/>
            <a:miter lim="800000"/>
            <a:headEnd/>
            <a:tailEnd/>
          </a:ln>
          <a:effectLst/>
        </p:spPr>
      </p:pic>
      <p:sp>
        <p:nvSpPr>
          <p:cNvPr id="5" name="Rectangle 4"/>
          <p:cNvSpPr/>
          <p:nvPr/>
        </p:nvSpPr>
        <p:spPr>
          <a:xfrm>
            <a:off x="285720" y="2214554"/>
            <a:ext cx="8501122"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928670"/>
            <a:ext cx="9144000" cy="592933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0" y="1"/>
            <a:ext cx="9144000" cy="928670"/>
          </a:xfrm>
          <a:prstGeom prst="rect">
            <a:avLst/>
          </a:prstGeom>
          <a:noFill/>
          <a:ln w="9525">
            <a:noFill/>
            <a:miter lim="800000"/>
            <a:headEnd/>
            <a:tailEnd/>
          </a:ln>
          <a:effectLst/>
        </p:spPr>
      </p:pic>
      <p:sp>
        <p:nvSpPr>
          <p:cNvPr id="4" name="Rectangle 3"/>
          <p:cNvSpPr/>
          <p:nvPr/>
        </p:nvSpPr>
        <p:spPr>
          <a:xfrm>
            <a:off x="0" y="928670"/>
            <a:ext cx="114297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0" y="4214818"/>
            <a:ext cx="1142976"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out come</a:t>
            </a:r>
            <a:endParaRPr lang="fa-IR" dirty="0"/>
          </a:p>
        </p:txBody>
      </p:sp>
      <p:sp>
        <p:nvSpPr>
          <p:cNvPr id="3" name="Content Placeholder 2"/>
          <p:cNvSpPr>
            <a:spLocks noGrp="1"/>
          </p:cNvSpPr>
          <p:nvPr>
            <p:ph idx="1"/>
          </p:nvPr>
        </p:nvSpPr>
        <p:spPr>
          <a:xfrm>
            <a:off x="0" y="1285860"/>
            <a:ext cx="9144000" cy="5572140"/>
          </a:xfrm>
        </p:spPr>
        <p:txBody>
          <a:bodyPr>
            <a:normAutofit fontScale="62500" lnSpcReduction="20000"/>
          </a:bodyPr>
          <a:lstStyle/>
          <a:p>
            <a:pPr algn="l">
              <a:buNone/>
            </a:pPr>
            <a:r>
              <a:rPr lang="en-US" dirty="0" smtClean="0"/>
              <a:t>The primary outcome was overall response. Responsive was defined as at least three of the following outcome measures:</a:t>
            </a:r>
          </a:p>
          <a:p>
            <a:pPr algn="l">
              <a:buNone/>
            </a:pPr>
            <a:r>
              <a:rPr lang="en-US" dirty="0" err="1" smtClean="0"/>
              <a:t>i</a:t>
            </a:r>
            <a:r>
              <a:rPr lang="en-US" dirty="0" smtClean="0"/>
              <a:t>)reduction in lid width by at least 3 mm;</a:t>
            </a:r>
          </a:p>
          <a:p>
            <a:pPr algn="l">
              <a:buNone/>
            </a:pPr>
            <a:r>
              <a:rPr lang="fa-IR" dirty="0" smtClean="0"/>
              <a:t>         </a:t>
            </a:r>
            <a:r>
              <a:rPr lang="en-US" dirty="0" smtClean="0"/>
              <a:t> ii) reduction in any of the class 2 NOSPECS signs by at least two grades</a:t>
            </a:r>
          </a:p>
          <a:p>
            <a:pPr algn="l">
              <a:buNone/>
            </a:pPr>
            <a:r>
              <a:rPr lang="en-US" dirty="0" smtClean="0"/>
              <a:t>iii) reduction in </a:t>
            </a:r>
            <a:r>
              <a:rPr lang="en-US" dirty="0" err="1" smtClean="0"/>
              <a:t>proptosis</a:t>
            </a:r>
            <a:r>
              <a:rPr lang="en-US" dirty="0" smtClean="0"/>
              <a:t> by at least 2 mm; </a:t>
            </a:r>
          </a:p>
          <a:p>
            <a:pPr algn="l">
              <a:buNone/>
            </a:pPr>
            <a:r>
              <a:rPr lang="en-US" dirty="0" smtClean="0"/>
              <a:t>iv) reduction in IOP by at least 2 mmHg; </a:t>
            </a:r>
          </a:p>
          <a:p>
            <a:pPr algn="l">
              <a:buNone/>
            </a:pPr>
            <a:r>
              <a:rPr lang="en-US" dirty="0" smtClean="0"/>
              <a:t>v) improvement in CAS by at least two points; </a:t>
            </a:r>
          </a:p>
          <a:p>
            <a:pPr algn="l">
              <a:buNone/>
            </a:pPr>
            <a:r>
              <a:rPr lang="fa-IR" dirty="0" smtClean="0"/>
              <a:t>            </a:t>
            </a:r>
            <a:r>
              <a:rPr lang="en-US" dirty="0" smtClean="0"/>
              <a:t>vi) improvement in </a:t>
            </a:r>
            <a:r>
              <a:rPr lang="en-US" dirty="0" err="1" smtClean="0"/>
              <a:t>diplopia</a:t>
            </a:r>
            <a:r>
              <a:rPr lang="en-US" dirty="0" smtClean="0"/>
              <a:t> (disappearance or degrade in degree)        </a:t>
            </a:r>
          </a:p>
          <a:p>
            <a:pPr algn="l">
              <a:buNone/>
            </a:pPr>
            <a:r>
              <a:rPr lang="en-US" dirty="0" smtClean="0"/>
              <a:t>vii) improvement in visual acuity by 1 </a:t>
            </a:r>
            <a:r>
              <a:rPr lang="en-US" dirty="0" err="1" smtClean="0"/>
              <a:t>Snellen</a:t>
            </a:r>
            <a:r>
              <a:rPr lang="en-US" dirty="0" smtClean="0"/>
              <a:t> line.</a:t>
            </a:r>
          </a:p>
          <a:p>
            <a:pPr algn="l">
              <a:buNone/>
            </a:pPr>
            <a:r>
              <a:rPr lang="en-US" dirty="0" smtClean="0"/>
              <a:t> Deterioration of each parameter was defined as follows:</a:t>
            </a:r>
          </a:p>
          <a:p>
            <a:pPr algn="l">
              <a:buNone/>
            </a:pPr>
            <a:r>
              <a:rPr lang="en-US" dirty="0" smtClean="0"/>
              <a:t> </a:t>
            </a:r>
            <a:r>
              <a:rPr lang="en-US" dirty="0" err="1" smtClean="0"/>
              <a:t>i</a:t>
            </a:r>
            <a:r>
              <a:rPr lang="en-US" dirty="0" smtClean="0"/>
              <a:t>) increase in lid width by at least 3 mm; </a:t>
            </a:r>
          </a:p>
          <a:p>
            <a:pPr algn="l">
              <a:buNone/>
            </a:pPr>
            <a:r>
              <a:rPr lang="en-US" dirty="0" smtClean="0"/>
              <a:t>ii) increase in any of the class 2 NOSPECS signs by at least two grades; </a:t>
            </a:r>
          </a:p>
          <a:p>
            <a:pPr algn="l">
              <a:buNone/>
            </a:pPr>
            <a:r>
              <a:rPr lang="en-US" dirty="0" smtClean="0"/>
              <a:t>iii) increase in </a:t>
            </a:r>
            <a:r>
              <a:rPr lang="en-US" dirty="0" err="1" smtClean="0"/>
              <a:t>proptosis</a:t>
            </a:r>
            <a:r>
              <a:rPr lang="en-US" dirty="0" smtClean="0"/>
              <a:t> by at least 2 mm;</a:t>
            </a:r>
          </a:p>
          <a:p>
            <a:pPr algn="l">
              <a:buNone/>
            </a:pPr>
            <a:r>
              <a:rPr lang="en-US" dirty="0" smtClean="0"/>
              <a:t>iv) increase in IOP by at least 2 mmHg; </a:t>
            </a:r>
          </a:p>
          <a:p>
            <a:pPr algn="l">
              <a:buNone/>
            </a:pPr>
            <a:r>
              <a:rPr lang="en-US" dirty="0" smtClean="0"/>
              <a:t>v) increase in CAS by at least two points;</a:t>
            </a:r>
          </a:p>
          <a:p>
            <a:pPr algn="l">
              <a:buNone/>
            </a:pPr>
            <a:r>
              <a:rPr lang="en-US" dirty="0" smtClean="0"/>
              <a:t> vi) increase in </a:t>
            </a:r>
            <a:r>
              <a:rPr lang="en-US" dirty="0" err="1" smtClean="0"/>
              <a:t>diplopia</a:t>
            </a:r>
            <a:r>
              <a:rPr lang="en-US" dirty="0" smtClean="0"/>
              <a:t> (new onset or upgrade in degree)</a:t>
            </a:r>
          </a:p>
          <a:p>
            <a:pPr algn="l">
              <a:buNone/>
            </a:pPr>
            <a:r>
              <a:rPr lang="en-US" dirty="0" smtClean="0"/>
              <a:t> vii) decrease in visual acuity by 1 </a:t>
            </a:r>
            <a:r>
              <a:rPr lang="en-US" dirty="0" err="1" smtClean="0"/>
              <a:t>Snellen</a:t>
            </a:r>
            <a:r>
              <a:rPr lang="en-US" dirty="0" smtClean="0"/>
              <a:t> line.</a:t>
            </a:r>
            <a:endParaRPr lang="fa-I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outcome</a:t>
            </a:r>
            <a:endParaRPr lang="fa-IR" dirty="0"/>
          </a:p>
        </p:txBody>
      </p:sp>
      <p:sp>
        <p:nvSpPr>
          <p:cNvPr id="3" name="Content Placeholder 2"/>
          <p:cNvSpPr>
            <a:spLocks noGrp="1"/>
          </p:cNvSpPr>
          <p:nvPr>
            <p:ph idx="1"/>
          </p:nvPr>
        </p:nvSpPr>
        <p:spPr>
          <a:xfrm>
            <a:off x="0" y="1600200"/>
            <a:ext cx="9144000" cy="4525963"/>
          </a:xfrm>
        </p:spPr>
        <p:txBody>
          <a:bodyPr/>
          <a:lstStyle/>
          <a:p>
            <a:pPr algn="l">
              <a:buNone/>
            </a:pPr>
            <a:r>
              <a:rPr lang="en-US" dirty="0" smtClean="0"/>
              <a:t>The second outcome was change in CAS, adverse events and retreatment.</a:t>
            </a:r>
            <a:endParaRPr lang="fa-I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098" name="Picture 2"/>
          <p:cNvPicPr>
            <a:picLocks noGrp="1" noChangeAspect="1" noChangeArrowheads="1"/>
          </p:cNvPicPr>
          <p:nvPr>
            <p:ph idx="1"/>
          </p:nvPr>
        </p:nvPicPr>
        <p:blipFill>
          <a:blip r:embed="rId2"/>
          <a:srcRect/>
          <a:stretch>
            <a:fillRect/>
          </a:stretch>
        </p:blipFill>
        <p:spPr bwMode="auto">
          <a:xfrm>
            <a:off x="0" y="142852"/>
            <a:ext cx="9144000" cy="6715148"/>
          </a:xfrm>
          <a:prstGeom prst="rect">
            <a:avLst/>
          </a:prstGeom>
          <a:noFill/>
          <a:ln w="9525">
            <a:noFill/>
            <a:miter lim="800000"/>
            <a:headEnd/>
            <a:tailEnd/>
          </a:ln>
          <a:effectLst/>
        </p:spPr>
      </p:pic>
      <p:sp>
        <p:nvSpPr>
          <p:cNvPr id="4" name="Rectangle 3"/>
          <p:cNvSpPr/>
          <p:nvPr/>
        </p:nvSpPr>
        <p:spPr>
          <a:xfrm>
            <a:off x="0" y="2714620"/>
            <a:ext cx="8858280"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214282" y="3714752"/>
            <a:ext cx="8929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0" y="5214950"/>
            <a:ext cx="8929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ectangle 7"/>
          <p:cNvSpPr/>
          <p:nvPr/>
        </p:nvSpPr>
        <p:spPr>
          <a:xfrm>
            <a:off x="214282" y="6286520"/>
            <a:ext cx="8929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214282" y="1714488"/>
            <a:ext cx="8929718"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5122" name="Picture 2"/>
          <p:cNvPicPr>
            <a:picLocks noGrp="1" noChangeAspect="1" noChangeArrowheads="1"/>
          </p:cNvPicPr>
          <p:nvPr>
            <p:ph idx="1"/>
          </p:nvPr>
        </p:nvPicPr>
        <p:blipFill>
          <a:blip r:embed="rId2"/>
          <a:srcRect/>
          <a:stretch>
            <a:fillRect/>
          </a:stretch>
        </p:blipFill>
        <p:spPr bwMode="auto">
          <a:xfrm>
            <a:off x="17997" y="2000240"/>
            <a:ext cx="9135318" cy="435771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857232"/>
            <a:ext cx="9144000" cy="828675"/>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19050" y="1785926"/>
            <a:ext cx="9124950" cy="114300"/>
          </a:xfrm>
          <a:prstGeom prst="rect">
            <a:avLst/>
          </a:prstGeom>
          <a:noFill/>
          <a:ln w="9525">
            <a:noFill/>
            <a:miter lim="800000"/>
            <a:headEnd/>
            <a:tailEnd/>
          </a:ln>
          <a:effectLst/>
        </p:spPr>
      </p:pic>
      <p:sp>
        <p:nvSpPr>
          <p:cNvPr id="6" name="Rectangle 5"/>
          <p:cNvSpPr/>
          <p:nvPr/>
        </p:nvSpPr>
        <p:spPr>
          <a:xfrm>
            <a:off x="0" y="5357826"/>
            <a:ext cx="9144000"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225589" y="285728"/>
            <a:ext cx="8708207"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146" name="Picture 2"/>
          <p:cNvPicPr>
            <a:picLocks noGrp="1" noChangeAspect="1" noChangeArrowheads="1"/>
          </p:cNvPicPr>
          <p:nvPr>
            <p:ph idx="1"/>
          </p:nvPr>
        </p:nvPicPr>
        <p:blipFill>
          <a:blip r:embed="rId2"/>
          <a:srcRect/>
          <a:stretch>
            <a:fillRect/>
          </a:stretch>
        </p:blipFill>
        <p:spPr bwMode="auto">
          <a:xfrm>
            <a:off x="175713" y="1000108"/>
            <a:ext cx="8813337" cy="52149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idx="1"/>
          </p:nvPr>
        </p:nvPicPr>
        <p:blipFill>
          <a:blip r:embed="rId2"/>
          <a:srcRect/>
          <a:stretch>
            <a:fillRect/>
          </a:stretch>
        </p:blipFill>
        <p:spPr bwMode="auto">
          <a:xfrm>
            <a:off x="2214547" y="106304"/>
            <a:ext cx="5286412" cy="67807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285860"/>
            <a:ext cx="9144000" cy="5572140"/>
          </a:xfrm>
        </p:spPr>
        <p:txBody>
          <a:bodyPr/>
          <a:lstStyle/>
          <a:p>
            <a:pPr algn="l" rtl="0">
              <a:buFont typeface="Wingdings" pitchFamily="2" charset="2"/>
              <a:buChar char="ü"/>
            </a:pPr>
            <a:r>
              <a:rPr lang="en-US" dirty="0" smtClean="0"/>
              <a:t>greater response rate and prolonged retreat free survival, less severe toxicity and decreased serum CXCL10 for patients on the weekly protocol.</a:t>
            </a:r>
            <a:endParaRPr lang="fa-IR" dirty="0"/>
          </a:p>
        </p:txBody>
      </p:sp>
      <p:sp>
        <p:nvSpPr>
          <p:cNvPr id="6" name="Rectangle 5"/>
          <p:cNvSpPr/>
          <p:nvPr/>
        </p:nvSpPr>
        <p:spPr>
          <a:xfrm>
            <a:off x="0" y="3446223"/>
            <a:ext cx="9144000" cy="2554545"/>
          </a:xfrm>
          <a:prstGeom prst="rect">
            <a:avLst/>
          </a:prstGeom>
        </p:spPr>
        <p:txBody>
          <a:bodyPr wrap="square">
            <a:spAutoFit/>
          </a:bodyPr>
          <a:lstStyle/>
          <a:p>
            <a:pPr marL="263525" indent="-263525" algn="justLow" rtl="0">
              <a:buFont typeface="Wingdings" pitchFamily="2" charset="2"/>
              <a:buChar char="ü"/>
            </a:pPr>
            <a:r>
              <a:rPr lang="en-US" sz="3200" dirty="0" smtClean="0"/>
              <a:t>patients on the weekly protocol showed greater                            improvement of </a:t>
            </a:r>
            <a:r>
              <a:rPr lang="en-US" sz="3200" dirty="0" err="1" smtClean="0"/>
              <a:t>diplopia</a:t>
            </a:r>
            <a:r>
              <a:rPr lang="en-US" sz="3200" dirty="0" smtClean="0"/>
              <a:t>, IOP and visual acuity at                                multiple time points, suggesting that weekly therapy</a:t>
            </a:r>
          </a:p>
          <a:p>
            <a:pPr marL="263525" indent="-263525" algn="justLow" rtl="0"/>
            <a:r>
              <a:rPr lang="en-US" sz="3200" dirty="0" smtClean="0"/>
              <a:t>   is superior to daily therapy in terms of disease        severity.</a:t>
            </a:r>
            <a:endParaRPr lang="fa-IR"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4" name="Content Placeholder 3"/>
          <p:cNvSpPr>
            <a:spLocks noGrp="1"/>
          </p:cNvSpPr>
          <p:nvPr>
            <p:ph idx="1"/>
          </p:nvPr>
        </p:nvSpPr>
        <p:spPr>
          <a:xfrm>
            <a:off x="0" y="1600200"/>
            <a:ext cx="9144000" cy="5257800"/>
          </a:xfrm>
        </p:spPr>
        <p:txBody>
          <a:bodyPr/>
          <a:lstStyle/>
          <a:p>
            <a:pPr algn="l" rtl="0">
              <a:buFont typeface="Wingdings" pitchFamily="2" charset="2"/>
              <a:buChar char="ü"/>
            </a:pPr>
            <a:r>
              <a:rPr lang="en-US" dirty="0" smtClean="0"/>
              <a:t>Significantly fewer retreatment events and prolonged retreatment- free survival for patients on the weekly protocol.</a:t>
            </a:r>
            <a:endParaRPr lang="fa-IR" dirty="0"/>
          </a:p>
        </p:txBody>
      </p:sp>
      <p:sp>
        <p:nvSpPr>
          <p:cNvPr id="5" name="Rectangle 4"/>
          <p:cNvSpPr/>
          <p:nvPr/>
        </p:nvSpPr>
        <p:spPr>
          <a:xfrm>
            <a:off x="0" y="3857628"/>
            <a:ext cx="8072462" cy="1569660"/>
          </a:xfrm>
          <a:prstGeom prst="rect">
            <a:avLst/>
          </a:prstGeom>
        </p:spPr>
        <p:txBody>
          <a:bodyPr wrap="square">
            <a:spAutoFit/>
          </a:bodyPr>
          <a:lstStyle/>
          <a:p>
            <a:pPr algn="l" rtl="0">
              <a:buFont typeface="Wingdings" pitchFamily="2" charset="2"/>
              <a:buChar char="ü"/>
            </a:pPr>
            <a:r>
              <a:rPr lang="en-US" sz="3200" dirty="0" smtClean="0"/>
              <a:t>two severe adverse events:</a:t>
            </a:r>
          </a:p>
          <a:p>
            <a:pPr algn="l" rtl="0"/>
            <a:r>
              <a:rPr lang="en-US" sz="3200" dirty="0" smtClean="0"/>
              <a:t>   impaired liver function and intractable hiccup</a:t>
            </a:r>
            <a:r>
              <a:rPr lang="fa-IR" sz="3200" dirty="0" smtClean="0"/>
              <a:t>   </a:t>
            </a:r>
            <a:r>
              <a:rPr lang="en-US" sz="3200" dirty="0" smtClean="0"/>
              <a:t>No cardiovascular event was recorded.</a:t>
            </a:r>
            <a:endParaRPr lang="fa-IR"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600200"/>
            <a:ext cx="9144000" cy="5257800"/>
          </a:xfrm>
        </p:spPr>
        <p:txBody>
          <a:bodyPr>
            <a:normAutofit/>
          </a:bodyPr>
          <a:lstStyle/>
          <a:p>
            <a:pPr algn="l" rtl="0">
              <a:buFont typeface="Wingdings" pitchFamily="2" charset="2"/>
              <a:buChar char="ü"/>
            </a:pPr>
            <a:r>
              <a:rPr lang="en-US" dirty="0" smtClean="0"/>
              <a:t>One limitation of this study was the selection bias. Patients on the weekly protocol had longer duration of eye symptoms and marginally lower levels </a:t>
            </a:r>
            <a:r>
              <a:rPr lang="en-US" dirty="0" err="1" smtClean="0"/>
              <a:t>ofTRAb</a:t>
            </a:r>
            <a:r>
              <a:rPr lang="en-US" dirty="0" smtClean="0"/>
              <a:t> compared to patients on the daily protocol, which might be introduced by selection bias.      </a:t>
            </a:r>
          </a:p>
          <a:p>
            <a:pPr algn="l" rtl="0">
              <a:buFont typeface="Wingdings" pitchFamily="2" charset="2"/>
              <a:buChar char="ü"/>
            </a:pPr>
            <a:endParaRPr lang="en-US" dirty="0" smtClean="0"/>
          </a:p>
          <a:p>
            <a:pPr algn="l" rtl="0">
              <a:buFont typeface="Wingdings" pitchFamily="2" charset="2"/>
              <a:buChar char="ü"/>
            </a:pPr>
            <a:r>
              <a:rPr lang="en-US" dirty="0" smtClean="0"/>
              <a:t>Longer disease duration and higher </a:t>
            </a:r>
            <a:r>
              <a:rPr lang="en-US" dirty="0" err="1" smtClean="0"/>
              <a:t>TRAb</a:t>
            </a:r>
            <a:r>
              <a:rPr lang="en-US" dirty="0" smtClean="0"/>
              <a:t> was associated with worse GC efficacy</a:t>
            </a:r>
            <a:endParaRPr lang="fa-I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a:srcRect/>
          <a:stretch>
            <a:fillRect/>
          </a:stretch>
        </p:blipFill>
        <p:spPr bwMode="auto">
          <a:xfrm>
            <a:off x="0" y="-17879"/>
            <a:ext cx="9144000" cy="6875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b="1"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a:xfrm>
            <a:off x="0" y="1500174"/>
            <a:ext cx="9144000" cy="5357826"/>
          </a:xfrm>
        </p:spPr>
        <p:txBody>
          <a:bodyPr>
            <a:normAutofit/>
          </a:bodyPr>
          <a:lstStyle/>
          <a:p>
            <a:pPr algn="l" rtl="0">
              <a:buFont typeface="Wingdings" pitchFamily="2" charset="2"/>
              <a:buChar char="ü"/>
            </a:pPr>
            <a:r>
              <a:rPr lang="en-US" sz="2800" dirty="0" smtClean="0"/>
              <a:t>weekly therapy protocol of 4.5 g iv </a:t>
            </a:r>
            <a:r>
              <a:rPr lang="en-US" sz="2800" dirty="0" err="1" smtClean="0"/>
              <a:t>methylprednisolone</a:t>
            </a:r>
            <a:endParaRPr lang="en-US" sz="2800" dirty="0" smtClean="0"/>
          </a:p>
          <a:p>
            <a:pPr algn="l" rtl="0">
              <a:buNone/>
            </a:pPr>
            <a:r>
              <a:rPr lang="en-US" sz="2800" dirty="0" smtClean="0"/>
              <a:t>    is not only safer but is also more effective than a daily </a:t>
            </a:r>
            <a:r>
              <a:rPr lang="fa-IR" sz="2800" dirty="0" smtClean="0"/>
              <a:t> </a:t>
            </a:r>
            <a:r>
              <a:rPr lang="en-US" sz="2800" dirty="0" smtClean="0"/>
              <a:t>protocol for treating active moderate-to-severe GO. </a:t>
            </a:r>
          </a:p>
          <a:p>
            <a:pPr algn="l" rtl="0">
              <a:buFont typeface="Wingdings" pitchFamily="2" charset="2"/>
              <a:buChar char="ü"/>
            </a:pPr>
            <a:endParaRPr lang="en-US" sz="2800" dirty="0" smtClean="0"/>
          </a:p>
          <a:p>
            <a:pPr algn="l" rtl="0">
              <a:buFont typeface="Wingdings" pitchFamily="2" charset="2"/>
              <a:buChar char="ü"/>
            </a:pPr>
            <a:r>
              <a:rPr lang="en-US" sz="2800" dirty="0" smtClean="0"/>
              <a:t>This efficacy may be due to greater and more sustained suppression of local inflammation.</a:t>
            </a:r>
            <a:endParaRPr lang="fa-IR"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Conclusion</a:t>
            </a:r>
            <a:endParaRPr lang="fa-IR" dirty="0"/>
          </a:p>
        </p:txBody>
      </p:sp>
      <p:sp>
        <p:nvSpPr>
          <p:cNvPr id="3" name="Content Placeholder 2"/>
          <p:cNvSpPr>
            <a:spLocks noGrp="1"/>
          </p:cNvSpPr>
          <p:nvPr>
            <p:ph idx="1"/>
          </p:nvPr>
        </p:nvSpPr>
        <p:spPr>
          <a:xfrm>
            <a:off x="0" y="1600200"/>
            <a:ext cx="9144000" cy="5257800"/>
          </a:xfrm>
        </p:spPr>
        <p:txBody>
          <a:bodyPr>
            <a:normAutofit/>
          </a:bodyPr>
          <a:lstStyle/>
          <a:p>
            <a:pPr algn="l" rtl="0">
              <a:lnSpc>
                <a:spcPct val="210000"/>
              </a:lnSpc>
              <a:buFont typeface="Wingdings" pitchFamily="2" charset="2"/>
              <a:buChar char="ü"/>
            </a:pPr>
            <a:r>
              <a:rPr lang="en-US" sz="2800" dirty="0" smtClean="0"/>
              <a:t>IVGC therapy is more </a:t>
            </a:r>
            <a:r>
              <a:rPr lang="en-US" sz="2800" dirty="0" err="1" smtClean="0"/>
              <a:t>effectivness</a:t>
            </a:r>
            <a:r>
              <a:rPr lang="en-US" sz="2800" dirty="0" smtClean="0"/>
              <a:t>  and better tolerated than oral GCs therapy.</a:t>
            </a:r>
            <a:endParaRPr lang="en-US" sz="2800" b="1" dirty="0" smtClean="0"/>
          </a:p>
          <a:p>
            <a:pPr algn="l" rtl="0">
              <a:lnSpc>
                <a:spcPct val="210000"/>
              </a:lnSpc>
              <a:buFont typeface="Wingdings" pitchFamily="2" charset="2"/>
              <a:buChar char="ü"/>
            </a:pPr>
            <a:r>
              <a:rPr lang="en-US" sz="2800" smtClean="0"/>
              <a:t>weekly </a:t>
            </a:r>
            <a:r>
              <a:rPr lang="en-US" sz="2800" dirty="0" smtClean="0"/>
              <a:t>therapy protocol of 4.5 g iv </a:t>
            </a:r>
            <a:r>
              <a:rPr lang="en-US" sz="2800" dirty="0" err="1" smtClean="0"/>
              <a:t>methylprednisolone</a:t>
            </a:r>
            <a:r>
              <a:rPr lang="en-US" sz="2800" dirty="0" smtClean="0"/>
              <a:t> is not only safer but is also more effective than a daily protocol for treating active moderate-to-severe GO.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a:srcRect/>
          <a:stretch>
            <a:fillRect/>
          </a:stretch>
        </p:blipFill>
        <p:spPr bwMode="auto">
          <a:xfrm>
            <a:off x="0" y="2555"/>
            <a:ext cx="9144000" cy="6855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a:srcRect/>
          <a:stretch>
            <a:fillRect/>
          </a:stretch>
        </p:blipFill>
        <p:spPr bwMode="auto">
          <a:xfrm>
            <a:off x="0" y="-19626"/>
            <a:ext cx="9132752" cy="68776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2"/>
          <p:cNvPicPr>
            <a:picLocks noGrp="1" noChangeAspect="1" noChangeArrowheads="1"/>
          </p:cNvPicPr>
          <p:nvPr>
            <p:ph idx="1"/>
          </p:nvPr>
        </p:nvPicPr>
        <p:blipFill>
          <a:blip r:embed="rId2"/>
          <a:srcRect/>
          <a:stretch>
            <a:fillRect/>
          </a:stretch>
        </p:blipFill>
        <p:spPr bwMode="auto">
          <a:xfrm>
            <a:off x="0" y="-9409"/>
            <a:ext cx="9146325" cy="6867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TotalTime>
  <Words>1624</Words>
  <Application>Microsoft Office PowerPoint</Application>
  <PresentationFormat>On-screen Show (4:3)</PresentationFormat>
  <Paragraphs>166</Paragraphs>
  <Slides>61</Slides>
  <Notes>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In The Name of God  ROLE OF IV GCs THERAPY IN THYROID RELATED OPHTHALMOPATHY</vt:lpstr>
      <vt:lpstr>Agenda:</vt:lpstr>
      <vt:lpstr>Clinical Questions</vt:lpstr>
      <vt:lpstr>Slide 4</vt:lpstr>
      <vt:lpstr>Slide 5</vt:lpstr>
      <vt:lpstr>Slide 6</vt:lpstr>
      <vt:lpstr>Slide 7</vt:lpstr>
      <vt:lpstr>Slide 8</vt:lpstr>
      <vt:lpstr>Slide 9</vt:lpstr>
      <vt:lpstr>Slide 10</vt:lpstr>
      <vt:lpstr>Slide 11</vt:lpstr>
      <vt:lpstr>Slide 12</vt:lpstr>
      <vt:lpstr>Slide 13</vt:lpstr>
      <vt:lpstr>Slide 14</vt:lpstr>
      <vt:lpstr>Study characteristics</vt:lpstr>
      <vt:lpstr>Study characteristics</vt:lpstr>
      <vt:lpstr>Study characteristics</vt:lpstr>
      <vt:lpstr>Study characteristics</vt:lpstr>
      <vt:lpstr>Study characteristics</vt:lpstr>
      <vt:lpstr>Study characteristics</vt:lpstr>
      <vt:lpstr>Slide 21</vt:lpstr>
      <vt:lpstr>Slide 22</vt:lpstr>
      <vt:lpstr>Slide 23</vt:lpstr>
      <vt:lpstr>Slide 24</vt:lpstr>
      <vt:lpstr>Slide 25</vt:lpstr>
      <vt:lpstr>Key message</vt:lpstr>
      <vt:lpstr>Key message</vt:lpstr>
      <vt:lpstr>Key message</vt:lpstr>
      <vt:lpstr>Slide 29</vt:lpstr>
      <vt:lpstr>Study characteristics</vt:lpstr>
      <vt:lpstr>Study characteristics</vt:lpstr>
      <vt:lpstr>Slide 32</vt:lpstr>
      <vt:lpstr>Slide 33</vt:lpstr>
      <vt:lpstr>Slide 34</vt:lpstr>
      <vt:lpstr>Slide 35</vt:lpstr>
      <vt:lpstr>Slide 36</vt:lpstr>
      <vt:lpstr>Slide 37</vt:lpstr>
      <vt:lpstr>Slide 38</vt:lpstr>
      <vt:lpstr>Key message</vt:lpstr>
      <vt:lpstr>Key message</vt:lpstr>
      <vt:lpstr>Key message</vt:lpstr>
      <vt:lpstr>Key message</vt:lpstr>
      <vt:lpstr>Slide 43</vt:lpstr>
      <vt:lpstr>Study characteristics</vt:lpstr>
      <vt:lpstr>Study characteristics</vt:lpstr>
      <vt:lpstr>Slide 46</vt:lpstr>
      <vt:lpstr>Slide 47</vt:lpstr>
      <vt:lpstr>Slide 48</vt:lpstr>
      <vt:lpstr>Slide 49</vt:lpstr>
      <vt:lpstr>Primary out come</vt:lpstr>
      <vt:lpstr>Secondary outcome</vt:lpstr>
      <vt:lpstr>Slide 52</vt:lpstr>
      <vt:lpstr>Slide 53</vt:lpstr>
      <vt:lpstr>Slide 54</vt:lpstr>
      <vt:lpstr>Slide 55</vt:lpstr>
      <vt:lpstr>Slide 56</vt:lpstr>
      <vt:lpstr>Key message</vt:lpstr>
      <vt:lpstr>Key message</vt:lpstr>
      <vt:lpstr>Key message</vt:lpstr>
      <vt:lpstr>Key message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ZIGORATY</dc:creator>
  <cp:lastModifiedBy>ZIGORATY</cp:lastModifiedBy>
  <cp:revision>849</cp:revision>
  <dcterms:created xsi:type="dcterms:W3CDTF">2014-04-15T18:54:29Z</dcterms:created>
  <dcterms:modified xsi:type="dcterms:W3CDTF">2014-06-01T17:29:46Z</dcterms:modified>
</cp:coreProperties>
</file>