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94" r:id="rId3"/>
    <p:sldId id="286" r:id="rId4"/>
    <p:sldId id="259" r:id="rId5"/>
    <p:sldId id="258" r:id="rId6"/>
    <p:sldId id="262" r:id="rId7"/>
    <p:sldId id="263" r:id="rId8"/>
    <p:sldId id="287" r:id="rId9"/>
    <p:sldId id="260" r:id="rId10"/>
    <p:sldId id="265" r:id="rId11"/>
    <p:sldId id="266" r:id="rId12"/>
    <p:sldId id="264" r:id="rId13"/>
    <p:sldId id="288" r:id="rId14"/>
    <p:sldId id="289" r:id="rId15"/>
    <p:sldId id="267" r:id="rId16"/>
    <p:sldId id="29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8" r:id="rId28"/>
    <p:sldId id="282" r:id="rId29"/>
    <p:sldId id="257" r:id="rId30"/>
    <p:sldId id="279" r:id="rId31"/>
    <p:sldId id="281" r:id="rId32"/>
    <p:sldId id="291" r:id="rId33"/>
    <p:sldId id="280" r:id="rId34"/>
    <p:sldId id="283" r:id="rId35"/>
    <p:sldId id="28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FEB1-EBE4-47EB-899A-4EF6C0834E1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788A-B8DD-4E4D-BE03-6BA46019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</a:t>
            </a:r>
            <a:r>
              <a:rPr lang="en-US" baseline="0" dirty="0" smtClean="0"/>
              <a:t> serving based on the DASH diet. Based on a 2000 calorie diet, a person should consume 6-8 servings of grains, with half of them being whole grain; 4-5 servings of vegetables; 4-5 servings of fruit; 2-3 servings of low fat or fat free dairy; 6 or less servings of meat, poultry of fish; 4-5 servings of nuts, seeds or legumes a week; 2-3 servings of fats and oils, 5 or less servings of sweets and added sugars; and limit sodium to 2300 mg.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2AED-6545-413F-A99E-5832356702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2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A986-4050-4A0C-A77C-E1BAA9783E22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AD8F-FD58-480F-9286-61AF5549197A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9D8F-C3A4-48B4-A3CF-DA195E3A8205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410" name="Picture 2" descr="http://blog.foodfacts.com/wp-content/uploads/2011/01/fruits-vegetabl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52400"/>
            <a:ext cx="1708757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ruits Vegetables 300x225 Whats For Dinner?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4" y="152400"/>
            <a:ext cx="1892869" cy="12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michiganhealthcoach.com/wp-content/uploads/2011/02/vegetable-and-frui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28" y="203059"/>
            <a:ext cx="124505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drarmentano.com/images/fruit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000"/>
            <a:ext cx="1874520" cy="12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thenaturalrecoveryplan.com/UserFiles/Image/May2010/Fruit_and_veg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2582"/>
            <a:ext cx="1690687" cy="11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5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418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12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02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8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661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4C77-0738-4CA7-8AD4-BFC6F52BFC7C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6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949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2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5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45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078038"/>
            <a:ext cx="8229600" cy="45132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22499572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B16D-24EA-4344-A306-5679103D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8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0F57-487B-4590-A077-4236F65D9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7C9-19AD-4B98-B9DF-7D0089CB2EA3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A5-74A2-445D-8022-9C61E4D16EBA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8F2-912A-4580-8D9A-318B2AB2FADF}" type="datetime1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81C7-6CEA-4D4E-BE93-5833625FFACF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1DF-1521-44B8-8508-0328B68B9DAD}" type="datetime1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9ECA-F72C-45C7-A070-8C6300E396A3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3A83-10DE-4882-9C92-C198A287C525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D0A1-F403-4CC6-9CBA-DFBF2E2F2878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8E4B-A5A6-4081-8DEC-0544C80A1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52400" y="69755"/>
            <a:ext cx="8924980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600200" y="1752600"/>
            <a:ext cx="70866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7/29/2011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00200" y="6172200"/>
            <a:ext cx="3276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PBRC 2011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B660B5-EA71-4930-B702-25A2DA0036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426" name="Picture 2" descr="http://cdn.sheknows.com/articles/spring-fruits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04800"/>
            <a:ext cx="1475302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8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52800"/>
            <a:ext cx="7086600" cy="2667000"/>
          </a:xfrm>
        </p:spPr>
        <p:txBody>
          <a:bodyPr>
            <a:normAutofit fontScale="85000" lnSpcReduction="20000"/>
          </a:bodyPr>
          <a:lstStyle/>
          <a:p>
            <a:pPr rtl="1">
              <a:lnSpc>
                <a:spcPct val="17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دکتر فیروزه </a:t>
            </a:r>
            <a:r>
              <a:rPr lang="fa-IR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حسینی </a:t>
            </a:r>
          </a:p>
          <a:p>
            <a:pPr rtl="1">
              <a:lnSpc>
                <a:spcPct val="1200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محقق، مرکز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تحقیقات تغذیه در بیماریهای غدد درون ریز</a:t>
            </a:r>
          </a:p>
          <a:p>
            <a:pPr rtl="1">
              <a:lnSpc>
                <a:spcPct val="12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پژوهشکده علوم غدد درون ریز و متابولیسم</a:t>
            </a:r>
          </a:p>
          <a:p>
            <a:pPr rtl="1">
              <a:lnSpc>
                <a:spcPct val="12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دانشگاه علوم پزشکی شهید بهشتی</a:t>
            </a:r>
          </a:p>
          <a:p>
            <a:pPr rtl="1">
              <a:lnSpc>
                <a:spcPct val="12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مرداد 1398</a:t>
            </a:r>
          </a:p>
          <a:p>
            <a:pPr rtl="1"/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تغذیه در پرفشاری</a:t>
            </a:r>
            <a:r>
              <a:rPr lang="fa-IR" sz="4400" dirty="0">
                <a:solidFill>
                  <a:schemeClr val="bg1"/>
                </a:solidFill>
              </a:rPr>
              <a:t> </a:t>
            </a: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خون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39"/>
            <a:ext cx="8686800" cy="636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" y="6504801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Hsu</a:t>
            </a:r>
            <a:r>
              <a:rPr lang="fa-I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CN,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2018, 10, 1917</a:t>
            </a:r>
            <a:r>
              <a:rPr lang="fa-I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582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پزشکی شخصی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(Precision Medicine)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درمان  پرفشاری خون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پزشکان و پیراپزشکان برای درمان پرفشاری خون می بایستی به تعدیل عوامل ژنتیکی از طریق عوامل محیطی و شیوه زندگی توجه داشته باشند.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عوامل مداخله گر نیز در کنار آنها مدنظر قرار گیرد.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بهبود عوامل محیطی برای کاهش فشار خون: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کاهش وزن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رژیم غذایی سالم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کاهش سدیم دریافتی/ افزایش نسبت مصرف پتاسیم به سدیم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افزایش فعالیت فیزیکی با شدت متوسط (کاهش 7-5 میلی متر جیوه) 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کاهش مصرف الکل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506497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Y, 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24:19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bathroom,diets,healthcare,household,scales,weighing,tow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399"/>
            <a:ext cx="18288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39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" y="648792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Whelton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PK, et al.  J 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Cardiology, 17 (19),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1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299" y="86380"/>
            <a:ext cx="815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راهنماهای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ACC/AHA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و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ESC/ESH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برای پیشگیری و درمان فشارخون</a:t>
            </a: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172200"/>
            <a:ext cx="89153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</a:t>
            </a:r>
            <a:r>
              <a:rPr lang="fa-I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(ACC),American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Association (AHA), European 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Cardiology(ESC), European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(ESH)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G, et al. J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2019;73:3018–26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" y="838200"/>
            <a:ext cx="8686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سایر مداخلات غیر دارویی با مشاهدات معتبر ناکافی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endParaRPr lang="fa-IR" sz="2800" dirty="0" smtClean="0"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مصرف پروبیوتیک ها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افزایش مصرف فیبر، پروتئین، روغن ماهی، تخم کتان، منیزیم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الگوهای غذایی مانند رژیم کم کربوهیدرات، گیاهخواری و رژیم مدیترانه ای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مصرف سیر و شکلات تلخ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کاهش استرس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" y="648792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Whelton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PK, et al.  J 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Cardiology, 17 (19),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 descr="C:\Users\f.hosseini\Desktop\سیر-ترش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2860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غلات کامل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معکوس مصرف غلات کامل با خطر پرفشاری خون (تا حدود 90 گرم)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مصرف غلات کامل تا 30 گرم در روز با کاهش 8 درصد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با افزایش مصرف غلات کامل، کاهش </a:t>
            </a:r>
            <a:r>
              <a:rPr lang="fa-IR" sz="2800" dirty="0">
                <a:cs typeface="B Nazanin" panose="00000400000000000000" pitchFamily="2" charset="-78"/>
              </a:rPr>
              <a:t>خطر پرفشاری </a:t>
            </a:r>
            <a:r>
              <a:rPr lang="fa-IR" sz="2800" dirty="0" smtClean="0">
                <a:cs typeface="B Nazanin" panose="00000400000000000000" pitchFamily="2" charset="-78"/>
              </a:rPr>
              <a:t>خون تا 15 درصد مشاهده شد.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7" y="2971800"/>
            <a:ext cx="41148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 descr="C:\Users\f.hosseini\Desktop\1621881882422225241424021480230717716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5908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غلات تصفیه شده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بین مصرف غلات </a:t>
            </a:r>
            <a:r>
              <a:rPr lang="fa-IR" sz="2800" dirty="0">
                <a:cs typeface="B Nazanin" panose="00000400000000000000" pitchFamily="2" charset="-78"/>
              </a:rPr>
              <a:t>تصفیه شده </a:t>
            </a:r>
            <a:r>
              <a:rPr lang="fa-IR" sz="2800" dirty="0" smtClean="0">
                <a:cs typeface="B Nazanin" panose="00000400000000000000" pitchFamily="2" charset="-78"/>
              </a:rPr>
              <a:t>با خطر پرفشاری خون مشاهده نشد.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41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16</a:t>
            </a:fld>
            <a:endParaRPr lang="en-US"/>
          </a:p>
        </p:txBody>
      </p:sp>
      <p:pic>
        <p:nvPicPr>
          <p:cNvPr id="6147" name="Picture 3" descr="C:\Users\f.hosseini\Desktop\1d9g9a6w-1-252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0290"/>
            <a:ext cx="1981200" cy="14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.hosseini\Desktop\ws8okpy5nty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3766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سبزیها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معکوس بین مصرف سبزیها با خطر پرفشاری خون مشاهده شد.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(در محدوده دریافت 512-0 گرم)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4 </a:t>
            </a:r>
            <a:r>
              <a:rPr lang="fa-IR" sz="2800" dirty="0">
                <a:cs typeface="B Nazanin" panose="00000400000000000000" pitchFamily="2" charset="-78"/>
              </a:rPr>
              <a:t>درصد کاهش </a:t>
            </a:r>
            <a:r>
              <a:rPr lang="fa-IR" sz="2800" dirty="0" smtClean="0">
                <a:cs typeface="B Nazanin" panose="00000400000000000000" pitchFamily="2" charset="-78"/>
              </a:rPr>
              <a:t>خطر</a:t>
            </a:r>
          </a:p>
          <a:p>
            <a:pPr algn="r" rtl="1">
              <a:lnSpc>
                <a:spcPct val="150000"/>
              </a:lnSpc>
            </a:pPr>
            <a:endParaRPr lang="fa-IR" sz="28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50292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2" descr="broccoli,cabbages,citrus,fruits,corn,lemons,lettuces,peppers,produce,strawberries,tomatoes,vegetables,zucchinis,healthy,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095625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میوه ها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معکوس بین مصرف میوه ها با خطر پرفشاری خون مشاهده شد.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(در محدوده دریافت 360-0 گرم)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4-3 درصد کاهش خطر تا 100 گرم در روز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7013"/>
            <a:ext cx="44958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C:\Users\f.hosseini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771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مغزها (اجیل)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معکوس بین مصرف مغزها با خطر پرفشاری خون مشاهده شد.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افزایش </a:t>
            </a:r>
            <a:r>
              <a:rPr lang="fa-IR" sz="2800" dirty="0">
                <a:cs typeface="B Nazanin" panose="00000400000000000000" pitchFamily="2" charset="-78"/>
              </a:rPr>
              <a:t>مصرف تا 4</a:t>
            </a:r>
            <a:r>
              <a:rPr lang="fa-IR" sz="2800" dirty="0" smtClean="0">
                <a:cs typeface="B Nazanin" panose="00000400000000000000" pitchFamily="2" charset="-78"/>
              </a:rPr>
              <a:t>0 گرم</a:t>
            </a:r>
            <a:r>
              <a:rPr lang="fa-IR" sz="2800" dirty="0">
                <a:cs typeface="B Nazanin" panose="00000400000000000000" pitchFamily="2" charset="-78"/>
              </a:rPr>
              <a:t> در روز همراه با </a:t>
            </a:r>
            <a:r>
              <a:rPr lang="fa-IR" sz="2800" dirty="0" smtClean="0">
                <a:cs typeface="B Nazanin" panose="00000400000000000000" pitchFamily="2" charset="-78"/>
              </a:rPr>
              <a:t>15 </a:t>
            </a:r>
            <a:r>
              <a:rPr lang="fa-IR" sz="2800" dirty="0">
                <a:cs typeface="B Nazanin" panose="00000400000000000000" pitchFamily="2" charset="-78"/>
              </a:rPr>
              <a:t>درصد کاهش خطر پرفشاری خون 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9530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 descr="http://officeimg.vo.msecnd.net/en-us/images/MH900313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819400"/>
            <a:ext cx="26822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2817"/>
            <a:ext cx="7924800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شیوع پرفشاری خون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شیوع جهانی فشارخون : بیشتر از 31 درصد در بزرگسالان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شیوع رو به افزایش پرفشاری خون بخصوص در کشورهای درحال توسعه به دلایل: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پیرشدن جمعیت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شهرنشینی و تغییر شیوه زندگی و عادات غذایی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افزایش شیوع چاقی، دیس لیپیدمی، دیابت و سندرم متابولیک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کاهش فعالیت فیزیکی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دسترسی ناکافی به خدمات درمانی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روند کاهشی فشارخون در کشورهای توسعه یافته و صنعتی به دلیل بالارفتن میزان آگاهی، درمان و کنترل فشارخون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06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Cardiology(ACC),American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Association (AHA), European 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Cardiology(ESC), European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(ESH)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G, et al. J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2019;73:3018–26</a:t>
            </a:r>
            <a:endParaRPr lang="fa-I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2018;72:2996–3011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EKG machines,electrocardiograms,graphs,healthcare,heart rates,lines,medical equipment,medicine,monitors,peaks,screens,valleys,web animations,web elemen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048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حبوبات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معکوس بین مصرف حبوبات با خطر پرفشاری خون مشاهده شد (در محدوده دریافت 71-0 گرم در روز).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کاهش خطر پرفشاری خون تا 5 درصد با افزایش دریافت حبوبات تا70 گرم در روز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50292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 descr="C:\Users\f.hossein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67601"/>
            <a:ext cx="2278380" cy="16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04800"/>
            <a:ext cx="868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لبنیات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معکوس بین مصرف لبنیات با خطر پرفشاری خون مشاهده شد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 کاهش خطر پرفشاری خون تا 5 درصد با افزایش دریافت لبنیات تا 200 گرم در روز</a:t>
            </a:r>
          </a:p>
          <a:p>
            <a:pPr algn="r" rt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کاهش خطر پرفشاری خون تا </a:t>
            </a:r>
            <a:r>
              <a:rPr lang="fa-IR" sz="2800" dirty="0" smtClean="0">
                <a:cs typeface="B Nazanin" panose="00000400000000000000" pitchFamily="2" charset="-78"/>
              </a:rPr>
              <a:t>15 </a:t>
            </a:r>
            <a:r>
              <a:rPr lang="fa-IR" sz="2800" dirty="0">
                <a:cs typeface="B Nazanin" panose="00000400000000000000" pitchFamily="2" charset="-78"/>
              </a:rPr>
              <a:t>درصد با افزایش دریافت لبنیات تا </a:t>
            </a:r>
            <a:r>
              <a:rPr lang="fa-IR" sz="2800" dirty="0" smtClean="0">
                <a:cs typeface="B Nazanin" panose="00000400000000000000" pitchFamily="2" charset="-78"/>
              </a:rPr>
              <a:t>800 </a:t>
            </a:r>
            <a:r>
              <a:rPr lang="fa-IR" sz="2800" dirty="0">
                <a:cs typeface="B Nazanin" panose="00000400000000000000" pitchFamily="2" charset="-78"/>
              </a:rPr>
              <a:t>گرم در </a:t>
            </a:r>
            <a:r>
              <a:rPr lang="fa-IR" sz="2800" dirty="0" smtClean="0">
                <a:cs typeface="B Nazanin" panose="00000400000000000000" pitchFamily="2" charset="-78"/>
              </a:rPr>
              <a:t>روز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6" y="3581400"/>
            <a:ext cx="3762375" cy="267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 descr="C:\Users\f.hossein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057400" cy="13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04800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مصرف ماهی و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معکوس بین مصرف ماهی با خطر پرفشاری خون مشاهده نشد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4495799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22</a:t>
            </a:fld>
            <a:endParaRPr lang="en-US"/>
          </a:p>
        </p:txBody>
      </p:sp>
      <p:pic>
        <p:nvPicPr>
          <p:cNvPr id="10242" name="Picture 2" descr="C:\Users\f.hosseini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133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5945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گوشت قرمز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مثبت بین مصرف گوشت قرمز با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مصرف 100 گرم گوشت قرمز در روز همراه با 14 درصد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افزایش مصرف تا 200 گرم در روز همراه با 40 درصد </a:t>
            </a:r>
            <a:r>
              <a:rPr lang="fa-IR" sz="2800" dirty="0">
                <a:cs typeface="B Nazanin" panose="00000400000000000000" pitchFamily="2" charset="-78"/>
              </a:rPr>
              <a:t>خطر پرفشاری </a:t>
            </a:r>
            <a:r>
              <a:rPr lang="fa-IR" sz="2800" dirty="0" smtClean="0">
                <a:cs typeface="B Nazanin" panose="00000400000000000000" pitchFamily="2" charset="-78"/>
              </a:rPr>
              <a:t>خون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4528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23</a:t>
            </a:fld>
            <a:endParaRPr lang="en-US"/>
          </a:p>
        </p:txBody>
      </p:sp>
      <p:pic>
        <p:nvPicPr>
          <p:cNvPr id="11266" name="Picture 2" descr="C:\Users\f.hosseini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57575"/>
            <a:ext cx="23907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228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گوشتهای فرآیند شده و نوشیدنیهای شیرین با خطر پرفشاری خون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با مصرف گوشتهای فرآیند شده تا 30 گرم در روز افزایش خطر پرفشاری خون تا 7 درصد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با مصرف نوشیدنی های شیرین شده تا 450 گرم در روز خطر پرفشاری خون تا 13 درصد افزایش می یابد.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41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Schwingshackl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et al.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2017;8:793–803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3265"/>
            <a:ext cx="6943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24</a:t>
            </a:fld>
            <a:endParaRPr lang="en-US"/>
          </a:p>
        </p:txBody>
      </p:sp>
      <p:pic>
        <p:nvPicPr>
          <p:cNvPr id="12290" name="Picture 2" descr="C:\Users\f.hossein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3819464"/>
            <a:ext cx="1586865" cy="10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.hossein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14" y="5038665"/>
            <a:ext cx="1533524" cy="11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304800"/>
            <a:ext cx="8686800" cy="276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کلسیم دریافتی با خطر پرفشاری خون</a:t>
            </a:r>
          </a:p>
          <a:p>
            <a:pPr algn="r" rtl="1">
              <a:lnSpc>
                <a:spcPts val="35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ارتباط خطی معکوس بین دریافت کلسیم و خطر پرفشاری خون: 11 درصد کاهش</a:t>
            </a:r>
          </a:p>
          <a:p>
            <a:pPr algn="r" rtl="1">
              <a:lnSpc>
                <a:spcPts val="35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دریافت هر 500 میلی گرم در روز کلسیم با 7 درصد کاهش خطر پرفشاری خون همراه بود.</a:t>
            </a:r>
          </a:p>
          <a:p>
            <a:pPr algn="r" rtl="1">
              <a:lnSpc>
                <a:spcPts val="35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(ارتباط مستقل از چاقی، سدیم، منیزیم و پتاسیم)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Jayedi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et al. Euro J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73:969–978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800600" cy="268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25</a:t>
            </a:fld>
            <a:endParaRPr lang="en-US"/>
          </a:p>
        </p:txBody>
      </p:sp>
      <p:pic>
        <p:nvPicPr>
          <p:cNvPr id="13314" name="Picture 2" descr="C:\Users\f.hosseini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1"/>
            <a:ext cx="2095500" cy="14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152400"/>
            <a:ext cx="8686800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نمک دریافتی با خطر پرفشاری خون</a:t>
            </a: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ارتباط دریافت سدیم و خطر پرفشاری خون استخراج از داده های 369 جامعه شهری و روستایی، 95767 نفر </a:t>
            </a:r>
            <a:r>
              <a:rPr lang="en-US" sz="2000" dirty="0" smtClean="0">
                <a:cs typeface="+mj-cs"/>
              </a:rPr>
              <a:t>(PURE Study)</a:t>
            </a:r>
            <a:endParaRPr lang="fa-IR" sz="2000" dirty="0" smtClean="0">
              <a:cs typeface="+mj-cs"/>
            </a:endParaRP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به ازای دریافت 1 گرم سدیم، تغییرات فشارخون سیستولی در</a:t>
            </a: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جامعه (3/60-2/12)2/86</a:t>
            </a: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فردی (2/22-2/0)2/11</a:t>
            </a:r>
            <a:endParaRPr lang="fa-IR" sz="2400" dirty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ارتباط سدیم دریافتی و فشارخون سیستولی در جوامع با دریافت بالای سدیم قوی تر بوده و در جوامع با دریافت متوسط و پایین این ارتباط ضعیف تر بود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Mente</a:t>
            </a:r>
            <a:r>
              <a:rPr lang="fa-IR" sz="1400" i="1" dirty="0" smtClean="0"/>
              <a:t> </a:t>
            </a:r>
            <a:r>
              <a:rPr lang="en-US" sz="1400" i="1" dirty="0" smtClean="0"/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2018; 392: 496–506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897629" cy="24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333750" cy="23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26</a:t>
            </a:fld>
            <a:endParaRPr lang="en-US"/>
          </a:p>
        </p:txBody>
      </p:sp>
      <p:pic>
        <p:nvPicPr>
          <p:cNvPr id="14338" name="Picture 2" descr="C:\Users\f.hosseini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6764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152400"/>
            <a:ext cx="868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نمک دریافتی با خطر پرفشاری خون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sensitivity</a:t>
            </a:r>
            <a:r>
              <a:rPr lang="fa-IR" sz="2400" dirty="0" smtClean="0">
                <a:cs typeface="+mj-cs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: افزایش فشارخون در نتیجه افزایش دریافت نمک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بیشتر در افراد با فشارخون بالا، نژادهای رنگی، افراد با سن بالاتر مشاهده می شود.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 افراد با زمینه ژنتیکی پرفشاری خون، رژیم غذایی پرنمک، موجب افزایش خطر پرفشاری خون می گردد.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توجه به سدیم اضافه شده به غذاها در غذاهای رستورانی و فست فودها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مطالعات براساس مدلها پیشگویی می کنند که با کاهش مقدار سدیم دریافتی می توان از مرگهای ناشی از پرفشاری خون پیشگیری نمود.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Mente</a:t>
            </a:r>
            <a:r>
              <a:rPr lang="fa-IR" sz="1400" i="1" dirty="0" smtClean="0"/>
              <a:t> </a:t>
            </a:r>
            <a:r>
              <a:rPr lang="en-US" sz="1400" i="1" dirty="0" smtClean="0"/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2018; 392: 496–506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3779797"/>
              </p:ext>
            </p:extLst>
          </p:nvPr>
        </p:nvGraphicFramePr>
        <p:xfrm>
          <a:off x="609600" y="4572000"/>
          <a:ext cx="17414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Impact" r:id="rId3" imgW="6485714" imgH="6609524" progId="PI3.Image">
                  <p:embed/>
                </p:oleObj>
              </mc:Choice>
              <mc:Fallback>
                <p:oleObj name="PhotoImpact" r:id="rId3" imgW="6485714" imgH="6609524" progId="PI3.Imag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17414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7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.hosseini\Desktop\namak_slide_46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810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مطالعات در مورد ارتباط نمک دریافتی با خطر پرفشاری خون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سرانه مصرف نمک در ایران بیش از دو برابر مقدار استانداردهای جهانی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مقدار توصیه شده سدیم در راهنماها 2400 میلی گرم در روز است.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cs typeface="+mj-cs"/>
              </a:rPr>
              <a:t>(1 tsp salt </a:t>
            </a:r>
            <a:r>
              <a:rPr lang="en-US" sz="2800" dirty="0" smtClean="0">
                <a:cs typeface="+mj-cs"/>
              </a:rPr>
              <a:t>= </a:t>
            </a:r>
            <a:r>
              <a:rPr lang="en-US" sz="2800" dirty="0">
                <a:cs typeface="+mj-cs"/>
              </a:rPr>
              <a:t>2400 mg sodium)</a:t>
            </a:r>
            <a:endParaRPr lang="fa-IR" sz="2800" dirty="0" smtClean="0">
              <a:cs typeface="+mj-cs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میزان نمک دریافتی در یزد در مردان 4/8±10/0 و در زنان 3/3±7/5 گرم در روز است.</a:t>
            </a:r>
            <a:endParaRPr lang="en-US" sz="2800" dirty="0"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نان بربری شورترین نان در کشور است.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به دلیل سرانه بالای نان لواش در کشور، بیشترین مقدار نمک را از بین مواد غذایی، نان لواش یه سبد مصرف غذایی ایرانی ها وارد می کند.</a:t>
            </a:r>
            <a:endParaRPr lang="en-US" sz="28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9521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Mirzaei</a:t>
            </a:r>
            <a:r>
              <a:rPr lang="en-US" sz="1400" dirty="0" smtClean="0"/>
              <a:t> 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J Health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32(1): 111-7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عوارض پرفشاری خون</a:t>
            </a:r>
          </a:p>
          <a:p>
            <a:pPr algn="r" rtl="1"/>
            <a:endParaRPr lang="fa-IR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تمام گروههای سنی و جنسی عامل خطر برای 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انواع بیماریهای قلبی عروقی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سکته قلبی و مغزی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بیماریهای مزمن کلیوی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افسردگی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افزایش هر 20 میلی متر جیوه فشارخون سیستولیک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یا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افزایش هر 10 </a:t>
            </a:r>
            <a:r>
              <a:rPr lang="fa-IR" sz="2400" dirty="0">
                <a:cs typeface="B Nazanin" panose="00000400000000000000" pitchFamily="2" charset="-78"/>
              </a:rPr>
              <a:t>میلی متر جیوه </a:t>
            </a:r>
            <a:r>
              <a:rPr lang="fa-IR" sz="2400" dirty="0" smtClean="0">
                <a:cs typeface="B Nazanin" panose="00000400000000000000" pitchFamily="2" charset="-78"/>
              </a:rPr>
              <a:t>فشارخون دیاستولیک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افزایش دوبرابری وقوع بیماریهای قلبی عروقی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248400" y="48006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8482584" y="3794760"/>
            <a:ext cx="155448" cy="914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784" y="636133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 et al. J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2019;73:3018–26</a:t>
            </a:r>
            <a:endParaRPr lang="fa-I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2018;72:2996–3011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blood pressure equipment,blood pressure gauges,blood pressures,checkups,examinations,healthcare,medical exams,medicines,patients,Photographs,physical exams,sphygmomanometers,sphymome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7580"/>
            <a:ext cx="24384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228600"/>
            <a:ext cx="8686800" cy="554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الگوهای غذایی و پرفشاری خون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در راهنماها تاکید بیشتر بر الگوهای غذایی به منظور پیشگیری و کنترل پرفشاری خون شده است؛ اثر هم افزایی غذاها و نوترینت ها در الگوهای غذایی بر سلامت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توجه به کیفیت رژیمی و عادات غذایی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رژیم موثر برای کنترل فشارخون: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</a:t>
            </a:r>
            <a:endParaRPr lang="fa-IR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ts val="4200"/>
              </a:lnSpc>
              <a:buClr>
                <a:srgbClr val="FF0000"/>
              </a:buClr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(Dietary approach to stop hypertension)</a:t>
            </a:r>
          </a:p>
          <a:p>
            <a:pPr algn="r" rtl="1">
              <a:lnSpc>
                <a:spcPts val="4200"/>
              </a:lnSpc>
              <a:buClr>
                <a:srgbClr val="FF0000"/>
              </a:buClr>
            </a:pPr>
            <a:r>
              <a:rPr lang="fa-IR" sz="2400" dirty="0" smtClean="0">
                <a:cs typeface="B Nazanin" panose="00000400000000000000" pitchFamily="2" charset="-78"/>
              </a:rPr>
              <a:t>با تاکید بر غذاهای گیاهی (سرشار </a:t>
            </a:r>
            <a:r>
              <a:rPr lang="fa-IR" sz="2400" dirty="0">
                <a:cs typeface="B Nazanin" panose="00000400000000000000" pitchFamily="2" charset="-78"/>
              </a:rPr>
              <a:t>از میوه و سبزی</a:t>
            </a:r>
            <a:r>
              <a:rPr lang="fa-IR" sz="2400" dirty="0" smtClean="0">
                <a:cs typeface="B Nazanin" panose="00000400000000000000" pitchFamily="2" charset="-78"/>
              </a:rPr>
              <a:t>، مغزها و حبوبات)، غلات کامل و لبنیات کم چرب، و اسیدهای چرب غیر اشباع</a:t>
            </a:r>
          </a:p>
          <a:p>
            <a:pPr algn="r" rtl="1">
              <a:lnSpc>
                <a:spcPts val="4200"/>
              </a:lnSpc>
              <a:buClr>
                <a:srgbClr val="FF0000"/>
              </a:buClr>
            </a:pPr>
            <a:r>
              <a:rPr lang="fa-IR" sz="2400" dirty="0" smtClean="0">
                <a:cs typeface="B Nazanin" panose="00000400000000000000" pitchFamily="2" charset="-78"/>
              </a:rPr>
              <a:t>پرهیز از محصولات حیوانی، اسیدهای چرب اشباع و کلسترول، شیرینی ها و قندهای افزودنی و نوشیدنی های شیرین شده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" y="6353354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Chiavaroli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L.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</a:t>
            </a:r>
            <a:endParaRPr lang="fa-I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/>
              <a:t>Saneei</a:t>
            </a:r>
            <a:r>
              <a:rPr lang="fa-IR" sz="1200" dirty="0" smtClean="0"/>
              <a:t> </a:t>
            </a:r>
            <a:r>
              <a:rPr lang="en-US" sz="1200" dirty="0" smtClean="0"/>
              <a:t> P. et al</a:t>
            </a:r>
            <a:r>
              <a:rPr lang="en-US" sz="1200" dirty="0"/>
              <a:t>. Nutrition, Metabolism &amp; Cardiovascular Diseases (2014) 24, 1253e1261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Pattern</a:t>
            </a:r>
            <a:b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 2,000 calorie diet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526103"/>
            <a:ext cx="7620000" cy="426509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Food Group</a:t>
            </a:r>
            <a:r>
              <a:rPr lang="en-US" sz="2400" b="1" dirty="0" smtClean="0"/>
              <a:t>					</a:t>
            </a:r>
            <a:r>
              <a:rPr lang="en-US" sz="2400" b="1" u="sng" dirty="0" smtClean="0"/>
              <a:t>Servings*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Grains						6-8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Vegetables					4-5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Fruits						4-5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Low-fat or fat free dairy			2-3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Meats, poultry, fish				less than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Nuts, seeds, dry beans and peas		4-5/week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Fats and oils					2-3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Sweets						5/ week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Sodium					2300 mg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9711" y="5867400"/>
            <a:ext cx="231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Per day unless indicated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0B5-EA71-4930-B702-25A2DA00362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304800"/>
            <a:ext cx="86868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الگوی غذایی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و پرفشاری خون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cs typeface="B Nazanin" panose="00000400000000000000" pitchFamily="2" charset="-78"/>
              </a:rPr>
              <a:t>در مطالعات مداخله ای موجب کاهش 5/5 و 3/0 میلی متر جیوه برای فشارخون سیستولی و دیاستولی به ترتیب شده است.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cs typeface="B Nazanin" panose="00000400000000000000" pitchFamily="2" charset="-78"/>
              </a:rPr>
              <a:t>این رژیم درحدود 4700 میلی گرم پتاسیم برای انرژی 2000 کیلوکالری فراهم می کند.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 like Eating Pattern</a:t>
            </a:r>
            <a:r>
              <a:rPr lang="fa-IR" sz="2400" dirty="0" smtClean="0">
                <a:cs typeface="B Nazanin" panose="00000400000000000000" pitchFamily="2" charset="-78"/>
              </a:rPr>
              <a:t>: در جمعیت های مختلف به دلیل عادات غذایی متفاوت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رژیم غذایی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400" dirty="0" smtClean="0">
                <a:cs typeface="B Nazanin" panose="00000400000000000000" pitchFamily="2" charset="-78"/>
              </a:rPr>
              <a:t> به همراه محدودیت در نمک دریافتی کاهش بیشتری در فشارخون نسبت به هرکدام به تنهایی داشته است.</a:t>
            </a:r>
          </a:p>
          <a:p>
            <a:pPr marL="342900" indent="-342900" algn="r" rtl="1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در مطالعات مداخله بالینی بر روی افراد با زمینه بالای ژنتیکی پرفشاری خون، در صورت پیروی از رژیم غذایی مدیترانه ای یا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</a:t>
            </a:r>
            <a:r>
              <a:rPr lang="fa-IR" sz="2400" dirty="0" smtClean="0">
                <a:cs typeface="B Nazanin" panose="00000400000000000000" pitchFamily="2" charset="-78"/>
              </a:rPr>
              <a:t> یا رژیم غذایی سالم، کاهش در فشارخون را داشتند.</a:t>
            </a:r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628423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24:19</a:t>
            </a:r>
          </a:p>
          <a:p>
            <a:r>
              <a:rPr lang="en-US" sz="1200" dirty="0" err="1"/>
              <a:t>Saneei</a:t>
            </a:r>
            <a:r>
              <a:rPr lang="fa-IR" sz="1200" dirty="0"/>
              <a:t> </a:t>
            </a:r>
            <a:r>
              <a:rPr lang="en-US" sz="1200" dirty="0"/>
              <a:t> P. et al. Nutrition, Metabolism &amp; Cardiovascular Diseases (2014) 24, </a:t>
            </a:r>
            <a:r>
              <a:rPr lang="en-US" sz="1200" dirty="0" smtClean="0"/>
              <a:t>1253e1261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30301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الگوهای غذایی و پرفشاری خون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الگوی غذایی سالم با مشخصه دریافت بالای سبزیها و میوه ها، غلات کامل، روغن زیتون، ماهی، سویا، مرغ و لبنیات کم چرب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الگوی غذایی غربی با مشخصه دریافت بالای گوشتهای قرمز و فرآیند شده، غلات تصفیه شده، شیرینی ها، لبنیات پرچرب، کره، سیب زمینی و دریافت کم سبزی ها و میوه ها</a:t>
            </a:r>
            <a:endParaRPr lang="en-US" sz="24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561237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</a:t>
            </a:r>
            <a:r>
              <a:rPr lang="fa-IR" sz="1200" dirty="0" smtClean="0"/>
              <a:t> </a:t>
            </a:r>
            <a:r>
              <a:rPr lang="en-US" sz="1200" dirty="0" smtClean="0"/>
              <a:t> CJ, et al</a:t>
            </a:r>
            <a:r>
              <a:rPr lang="en-US" sz="1200" dirty="0"/>
              <a:t>. Kidney Blood Press Res 2016;41:570-581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46299"/>
            <a:ext cx="4450080" cy="33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246300"/>
            <a:ext cx="4281487" cy="32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743200" y="5791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5791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64008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12480" y="63246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84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نتیجه گیری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شیوع رو به افزایش پرفشاری خون در کشورهای درحال توسعه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پیشگیری از پرفشاری خون از دوران جنینی و نوزادی</a:t>
            </a:r>
          </a:p>
          <a:p>
            <a:pPr marL="342900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ارتقاء و بهبود شیوه زندگی برای پیشگیری و کنترل پرفشاری خون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پیروی از الگوی غذایی سالم و کم نمک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توجه به نمک نهفته در غذاها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افزایش فعالیت بدنی</a:t>
            </a:r>
          </a:p>
          <a:p>
            <a:pPr marL="800100" lvl="1" indent="-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کاهش وزن در افراد چاق و اضافه وزن</a:t>
            </a:r>
          </a:p>
        </p:txBody>
      </p:sp>
      <p:pic>
        <p:nvPicPr>
          <p:cNvPr id="3" name="Picture 69" descr="baskets,foods,fruits,iStockphoto,organic,produce,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" y="4114800"/>
            <a:ext cx="2308860" cy="15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2" descr="apples,baskets,brown bread,cucumbers,cold cuts,decorative,fish,fotolia,garnished,healthy,lemons,lunches,organic,plates,preparations,ripe,salads,seasoning,starters,succulent,t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81000"/>
            <a:ext cx="1981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"/>
            <a:ext cx="9144000" cy="68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تعریف پرفشاری خون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50794"/>
              </p:ext>
            </p:extLst>
          </p:nvPr>
        </p:nvGraphicFramePr>
        <p:xfrm>
          <a:off x="1676400" y="695960"/>
          <a:ext cx="6553200" cy="128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6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ACC/AHA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ESC/ESH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سیستولیک ≥  130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یا 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دیاستولیک ≥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سیستولیک ≥  140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یا 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فشارخون دیاستولیک ≥ 90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" y="6039148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College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Cardiology(ACC),American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Association (AHA), European 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Cardiology(ESC), European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(ESH)</a:t>
            </a:r>
          </a:p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Bakris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G, et al. J Am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2019;73:3018–26</a:t>
            </a:r>
            <a:endParaRPr lang="fa-I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</a:t>
            </a:r>
            <a:r>
              <a:rPr lang="en-US" sz="1100" dirty="0" smtClean="0"/>
              <a:t>2018;72:2996–3011</a:t>
            </a:r>
            <a:endParaRPr lang="fa-IR" sz="1100" dirty="0" smtClean="0"/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Whelton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PK, et al.  J Am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Cardiology, 17 (19), 2018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705600" cy="405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24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</a:p>
          <a:p>
            <a:pPr algn="r" rtl="1"/>
            <a:endParaRPr lang="fa-IR" sz="2800" dirty="0" smtClean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ژنتیک: 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وراثت عامل 50-30 درصد از پرفشاری خون (بیماری پلی ژنیک)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حدود 300 ناحیه ژنی و 901 پلی مورفیسم در ارتباط با پرفشاری خون شناسایی شده است.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پیشگویی بیشتر از 3/5 درصد از تغییرات فشارخون: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اثر افزایشی حدود 1 میلی متر جیوه برای فشارخون سیستول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اثر افزایشی حدود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0/5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میلی متر جیوه برای فشارخون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دیاستول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49199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Y, 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Kokubo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Environmental Health and Preventive Medicine (2019) 24:19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</a:p>
          <a:p>
            <a:pPr algn="r" rtl="1">
              <a:lnSpc>
                <a:spcPts val="4200"/>
              </a:lnSpc>
            </a:pPr>
            <a:endParaRPr lang="fa-IR" sz="2800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ts val="4200"/>
              </a:lnSpc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محیطی: 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اضافه وزن و چاقی عمومی و </a:t>
            </a:r>
            <a:r>
              <a:rPr lang="fa-I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چاقی شکمی</a:t>
            </a:r>
          </a:p>
          <a:p>
            <a:pPr marL="914400" lvl="1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علت 40 درصد از پرفشاری خون در مطالعه </a:t>
            </a:r>
            <a:r>
              <a:rPr lang="en-US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Nurses’ Health Study</a:t>
            </a:r>
            <a:endParaRPr lang="fa-IR" sz="24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914400" lvl="1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علت 78 و 65 </a:t>
            </a:r>
            <a:r>
              <a:rPr lang="fa-IR" sz="2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درصد از پرفشاری خون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ترتیب در مردان و زنان در مطالعه فرامینگهام</a:t>
            </a:r>
          </a:p>
          <a:p>
            <a:pPr marL="914400" lvl="1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چاقی در جوانی و بزرگسالی: 2/7 برابر افزایش پرفشاری خون در سنین بالاتر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رژیم غذایی ناسالم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رژیم های غذایی پرنمک و با پتاسیم ناکافی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520190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+mj-cs"/>
              </a:rPr>
              <a:t>Carey</a:t>
            </a:r>
            <a:r>
              <a:rPr lang="fa-IR" sz="1100" dirty="0" smtClean="0">
                <a:cs typeface="+mj-cs"/>
              </a:rPr>
              <a:t> </a:t>
            </a:r>
            <a:r>
              <a:rPr lang="en-US" sz="1100" dirty="0" smtClean="0">
                <a:cs typeface="+mj-cs"/>
              </a:rPr>
              <a:t> RM, et al. </a:t>
            </a:r>
            <a:r>
              <a:rPr lang="en-US" sz="1100" dirty="0">
                <a:cs typeface="+mj-cs"/>
              </a:rPr>
              <a:t>J </a:t>
            </a:r>
            <a:r>
              <a:rPr lang="en-US" sz="1100" dirty="0" smtClean="0">
                <a:cs typeface="+mj-cs"/>
              </a:rPr>
              <a:t>Am </a:t>
            </a:r>
            <a:r>
              <a:rPr lang="en-US" sz="1100" dirty="0" err="1" smtClean="0">
                <a:cs typeface="+mj-cs"/>
              </a:rPr>
              <a:t>Coll</a:t>
            </a:r>
            <a:r>
              <a:rPr lang="en-US" sz="1100" dirty="0" smtClean="0">
                <a:cs typeface="+mj-cs"/>
              </a:rPr>
              <a:t> </a:t>
            </a:r>
            <a:r>
              <a:rPr lang="en-US" sz="1100" dirty="0" err="1">
                <a:cs typeface="+mj-cs"/>
              </a:rPr>
              <a:t>Cardiol</a:t>
            </a:r>
            <a:r>
              <a:rPr lang="en-US" sz="1100" dirty="0">
                <a:cs typeface="+mj-cs"/>
              </a:rPr>
              <a:t> 2018;72:2996–3011</a:t>
            </a:r>
            <a:endParaRPr lang="en-US" sz="11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Dena Steiner,electrocardiograms,healthcare,heartbeats,hearts,iStockphoto,medical equipment,stethoscopes,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nds,households,measurements,measuring tapes,persons,Photographs,tape 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43000"/>
            <a:ext cx="1803400" cy="1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</a:p>
          <a:p>
            <a:pPr algn="r" rtl="1">
              <a:lnSpc>
                <a:spcPts val="4200"/>
              </a:lnSpc>
            </a:pPr>
            <a:endParaRPr lang="fa-IR" sz="2800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ts val="4200"/>
              </a:lnSpc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محیطی: 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فعالیت بدنی ناکافی</a:t>
            </a:r>
          </a:p>
          <a:p>
            <a:pPr marL="457200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مصرف الکل</a:t>
            </a:r>
          </a:p>
          <a:p>
            <a:pPr marL="914400" lvl="1" indent="-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تنها تعداد کمی از افراد بعد از تشخیص پرفشاری خون، شیوه زندگی خود را تغییر می دهند.</a:t>
            </a:r>
          </a:p>
          <a:p>
            <a:pPr marL="0" lvl="1" indent="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سایر </a:t>
            </a:r>
            <a:r>
              <a:rPr lang="fa-IR" sz="2800" dirty="0">
                <a:latin typeface="Times New Roman" panose="02020603050405020304" pitchFamily="18" charset="0"/>
                <a:cs typeface="B Nazanin" panose="00000400000000000000" pitchFamily="2" charset="-78"/>
              </a:rPr>
              <a:t>عوامل مداخله گر مانند نژاد، سن، وضعیت خواب، وضعیت آب و هوایی، آلودگی هوا، 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استرس</a:t>
            </a:r>
            <a:endParaRPr lang="en-US" sz="2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1" indent="457200" algn="r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عوامل اجتماعی: درآمد، تحصیلات، اشتغال، دسترسی به خدمات درمانی  </a:t>
            </a:r>
            <a:endParaRPr lang="fa-IR" sz="28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520190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+mj-cs"/>
              </a:rPr>
              <a:t>Carey</a:t>
            </a:r>
            <a:r>
              <a:rPr lang="fa-IR" sz="1100" dirty="0" smtClean="0">
                <a:cs typeface="+mj-cs"/>
              </a:rPr>
              <a:t> </a:t>
            </a:r>
            <a:r>
              <a:rPr lang="en-US" sz="1100" dirty="0" smtClean="0">
                <a:cs typeface="+mj-cs"/>
              </a:rPr>
              <a:t> RM, et al. </a:t>
            </a:r>
            <a:r>
              <a:rPr lang="en-US" sz="1100" dirty="0">
                <a:cs typeface="+mj-cs"/>
              </a:rPr>
              <a:t>J </a:t>
            </a:r>
            <a:r>
              <a:rPr lang="en-US" sz="1100" dirty="0" smtClean="0">
                <a:cs typeface="+mj-cs"/>
              </a:rPr>
              <a:t>Am </a:t>
            </a:r>
            <a:r>
              <a:rPr lang="en-US" sz="1100" dirty="0" err="1" smtClean="0">
                <a:cs typeface="+mj-cs"/>
              </a:rPr>
              <a:t>Coll</a:t>
            </a:r>
            <a:r>
              <a:rPr lang="en-US" sz="1100" dirty="0" smtClean="0">
                <a:cs typeface="+mj-cs"/>
              </a:rPr>
              <a:t> </a:t>
            </a:r>
            <a:r>
              <a:rPr lang="en-US" sz="1100" dirty="0" err="1">
                <a:cs typeface="+mj-cs"/>
              </a:rPr>
              <a:t>Cardiol</a:t>
            </a:r>
            <a:r>
              <a:rPr lang="en-US" sz="1100" dirty="0">
                <a:cs typeface="+mj-cs"/>
              </a:rPr>
              <a:t> 2018;72:2996–3011</a:t>
            </a:r>
            <a:endParaRPr lang="en-US" sz="11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781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6553200"/>
            <a:ext cx="906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Carey</a:t>
            </a:r>
            <a:r>
              <a:rPr lang="fa-IR" sz="1100" dirty="0" smtClean="0"/>
              <a:t> </a:t>
            </a:r>
            <a:r>
              <a:rPr lang="en-US" sz="1100" dirty="0" smtClean="0"/>
              <a:t> RM, et al. </a:t>
            </a:r>
            <a:r>
              <a:rPr lang="en-US" sz="1100" dirty="0"/>
              <a:t>J </a:t>
            </a:r>
            <a:r>
              <a:rPr lang="en-US" sz="1100" dirty="0" smtClean="0"/>
              <a:t>Am </a:t>
            </a:r>
            <a:r>
              <a:rPr lang="en-US" sz="1100" dirty="0" err="1" smtClean="0"/>
              <a:t>Coll</a:t>
            </a:r>
            <a:r>
              <a:rPr lang="en-US" sz="1100" dirty="0" smtClean="0"/>
              <a:t> </a:t>
            </a:r>
            <a:r>
              <a:rPr lang="en-US" sz="1100" dirty="0" err="1"/>
              <a:t>Cardiol</a:t>
            </a:r>
            <a:r>
              <a:rPr lang="en-US" sz="1100" dirty="0"/>
              <a:t> 2018;72:2996–3011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عوامل پرفشاری خون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(primary hypertension)</a:t>
            </a:r>
          </a:p>
          <a:p>
            <a:pPr algn="just" rtl="1">
              <a:lnSpc>
                <a:spcPts val="4200"/>
              </a:lnSpc>
            </a:pPr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محیطی: </a:t>
            </a:r>
          </a:p>
          <a:p>
            <a:pPr marL="457200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وزن کم هنگام تولد</a:t>
            </a:r>
          </a:p>
          <a:p>
            <a:pPr marL="457200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برطبق مفهوم 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Developmental origins of health and disease (</a:t>
            </a:r>
            <a:r>
              <a:rPr lang="en-US" sz="2800" dirty="0" err="1" smtClean="0">
                <a:latin typeface="Times New Roman" panose="02020603050405020304" pitchFamily="18" charset="0"/>
                <a:cs typeface="B Nazanin" panose="00000400000000000000" pitchFamily="2" charset="-78"/>
              </a:rPr>
              <a:t>DOHaD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تغذیه مادر در زمان بارداری و شیردهی نقش مهمی برای کنترل پرفشاری خون در بزرگسالی دارد</a:t>
            </a: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کمبود برخی نوترینت ها مانند ویتامین 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D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و روی در زمان بارداری، محدودیت کالری و پروتئین، رژیم پرنمک و کمبود فیبر دریافتی</a:t>
            </a: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اضافه وزن زیاد در زمان بارداری</a:t>
            </a: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مدت زمان نامناسب شیردهی </a:t>
            </a:r>
          </a:p>
          <a:p>
            <a:pPr marL="914400" lvl="1" indent="-457200" algn="just" rtl="1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دیابت بارداری</a:t>
            </a:r>
            <a:endParaRPr lang="en-US" sz="28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" y="6504801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Hsu</a:t>
            </a:r>
            <a:r>
              <a:rPr lang="fa-I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CN,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2018, 10, 1917</a:t>
            </a:r>
            <a:r>
              <a:rPr lang="fa-I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8E4B-A5A6-4081-8DEC-0544C80A14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2341</Words>
  <Application>Microsoft Office PowerPoint</Application>
  <PresentationFormat>On-screen Show (4:3)</PresentationFormat>
  <Paragraphs>258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Equity</vt:lpstr>
      <vt:lpstr>PhotoImpact</vt:lpstr>
      <vt:lpstr>تغذیه در پرفشاری خون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DASH Diet Pattern based on a 2,000 calorie diet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فیروزه حسینی</dc:creator>
  <cp:lastModifiedBy>فیروزه حسینی</cp:lastModifiedBy>
  <cp:revision>85</cp:revision>
  <dcterms:created xsi:type="dcterms:W3CDTF">2019-07-10T11:33:43Z</dcterms:created>
  <dcterms:modified xsi:type="dcterms:W3CDTF">2019-08-01T03:32:02Z</dcterms:modified>
</cp:coreProperties>
</file>