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comment1.xml" ContentType="application/vnd.openxmlformats-officedocument.presentationml.comment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786" r:id="rId3"/>
    <p:sldMasterId id="2147483799" r:id="rId4"/>
    <p:sldMasterId id="2147483811" r:id="rId5"/>
    <p:sldMasterId id="2147483823" r:id="rId6"/>
  </p:sldMasterIdLst>
  <p:notesMasterIdLst>
    <p:notesMasterId r:id="rId99"/>
  </p:notesMasterIdLst>
  <p:sldIdLst>
    <p:sldId id="256" r:id="rId7"/>
    <p:sldId id="257" r:id="rId8"/>
    <p:sldId id="259" r:id="rId9"/>
    <p:sldId id="279" r:id="rId10"/>
    <p:sldId id="349" r:id="rId11"/>
    <p:sldId id="389" r:id="rId12"/>
    <p:sldId id="350" r:id="rId13"/>
    <p:sldId id="261" r:id="rId14"/>
    <p:sldId id="361" r:id="rId15"/>
    <p:sldId id="362" r:id="rId16"/>
    <p:sldId id="295" r:id="rId17"/>
    <p:sldId id="366" r:id="rId18"/>
    <p:sldId id="368" r:id="rId19"/>
    <p:sldId id="365" r:id="rId20"/>
    <p:sldId id="363" r:id="rId21"/>
    <p:sldId id="367" r:id="rId22"/>
    <p:sldId id="364" r:id="rId23"/>
    <p:sldId id="388" r:id="rId24"/>
    <p:sldId id="348" r:id="rId25"/>
    <p:sldId id="260" r:id="rId26"/>
    <p:sldId id="347" r:id="rId27"/>
    <p:sldId id="294" r:id="rId28"/>
    <p:sldId id="262" r:id="rId29"/>
    <p:sldId id="376" r:id="rId30"/>
    <p:sldId id="377" r:id="rId31"/>
    <p:sldId id="378" r:id="rId32"/>
    <p:sldId id="263" r:id="rId33"/>
    <p:sldId id="264" r:id="rId34"/>
    <p:sldId id="265" r:id="rId35"/>
    <p:sldId id="266" r:id="rId36"/>
    <p:sldId id="375" r:id="rId37"/>
    <p:sldId id="267" r:id="rId38"/>
    <p:sldId id="268" r:id="rId39"/>
    <p:sldId id="269" r:id="rId40"/>
    <p:sldId id="270" r:id="rId41"/>
    <p:sldId id="271" r:id="rId42"/>
    <p:sldId id="326" r:id="rId43"/>
    <p:sldId id="272" r:id="rId44"/>
    <p:sldId id="273" r:id="rId45"/>
    <p:sldId id="300" r:id="rId46"/>
    <p:sldId id="341" r:id="rId47"/>
    <p:sldId id="343" r:id="rId48"/>
    <p:sldId id="345" r:id="rId49"/>
    <p:sldId id="318" r:id="rId50"/>
    <p:sldId id="351" r:id="rId51"/>
    <p:sldId id="374" r:id="rId52"/>
    <p:sldId id="301" r:id="rId53"/>
    <p:sldId id="342" r:id="rId54"/>
    <p:sldId id="274" r:id="rId55"/>
    <p:sldId id="278" r:id="rId56"/>
    <p:sldId id="276" r:id="rId57"/>
    <p:sldId id="275" r:id="rId58"/>
    <p:sldId id="277" r:id="rId59"/>
    <p:sldId id="382" r:id="rId60"/>
    <p:sldId id="280" r:id="rId61"/>
    <p:sldId id="281" r:id="rId62"/>
    <p:sldId id="282" r:id="rId63"/>
    <p:sldId id="283" r:id="rId64"/>
    <p:sldId id="284" r:id="rId65"/>
    <p:sldId id="285" r:id="rId66"/>
    <p:sldId id="293" r:id="rId67"/>
    <p:sldId id="288" r:id="rId68"/>
    <p:sldId id="379" r:id="rId69"/>
    <p:sldId id="381" r:id="rId70"/>
    <p:sldId id="380" r:id="rId71"/>
    <p:sldId id="286" r:id="rId72"/>
    <p:sldId id="344" r:id="rId73"/>
    <p:sldId id="287" r:id="rId74"/>
    <p:sldId id="383" r:id="rId75"/>
    <p:sldId id="384" r:id="rId76"/>
    <p:sldId id="352" r:id="rId77"/>
    <p:sldId id="353" r:id="rId78"/>
    <p:sldId id="354" r:id="rId79"/>
    <p:sldId id="355" r:id="rId80"/>
    <p:sldId id="356" r:id="rId81"/>
    <p:sldId id="357" r:id="rId82"/>
    <p:sldId id="358" r:id="rId83"/>
    <p:sldId id="359" r:id="rId84"/>
    <p:sldId id="360" r:id="rId85"/>
    <p:sldId id="289" r:id="rId86"/>
    <p:sldId id="290" r:id="rId87"/>
    <p:sldId id="291" r:id="rId88"/>
    <p:sldId id="292" r:id="rId89"/>
    <p:sldId id="386" r:id="rId90"/>
    <p:sldId id="385" r:id="rId91"/>
    <p:sldId id="299" r:id="rId92"/>
    <p:sldId id="296" r:id="rId93"/>
    <p:sldId id="369" r:id="rId94"/>
    <p:sldId id="370" r:id="rId95"/>
    <p:sldId id="371" r:id="rId96"/>
    <p:sldId id="372" r:id="rId97"/>
    <p:sldId id="373"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zazadeh" initials="A" lastIdx="1" clrIdx="0">
    <p:extLst>
      <p:ext uri="{19B8F6BF-5375-455C-9EA6-DF929625EA0E}">
        <p15:presenceInfo xmlns:p15="http://schemas.microsoft.com/office/powerpoint/2012/main" userId="Rezazade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6" autoAdjust="0"/>
    <p:restoredTop sz="86420" autoAdjust="0"/>
  </p:normalViewPr>
  <p:slideViewPr>
    <p:cSldViewPr snapToGrid="0">
      <p:cViewPr varScale="1">
        <p:scale>
          <a:sx n="50" d="100"/>
          <a:sy n="50" d="100"/>
        </p:scale>
        <p:origin x="29" y="619"/>
      </p:cViewPr>
      <p:guideLst/>
    </p:cSldViewPr>
  </p:slideViewPr>
  <p:outlineViewPr>
    <p:cViewPr>
      <p:scale>
        <a:sx n="33" d="100"/>
        <a:sy n="33" d="100"/>
      </p:scale>
      <p:origin x="0" y="-16147"/>
    </p:cViewPr>
  </p:outlineViewPr>
  <p:notesTextViewPr>
    <p:cViewPr>
      <p:scale>
        <a:sx n="1" d="1"/>
        <a:sy n="1" d="1"/>
      </p:scale>
      <p:origin x="0" y="0"/>
    </p:cViewPr>
  </p:notesTextViewPr>
  <p:sorterViewPr>
    <p:cViewPr>
      <p:scale>
        <a:sx n="100" d="100"/>
        <a:sy n="100" d="100"/>
      </p:scale>
      <p:origin x="0" y="-993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12-22T23:11:41.510" idx="1">
    <p:pos x="10" y="10"/>
    <p:text/>
    <p:extLst>
      <p:ext uri="{C676402C-5697-4E1C-873F-D02D1690AC5C}">
        <p15:threadingInfo xmlns:p15="http://schemas.microsoft.com/office/powerpoint/2012/main" timeZoneBias="-21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56610-BE3D-405E-A68A-88DF6E3FAD0A}" type="datetimeFigureOut">
              <a:rPr lang="en-US" smtClean="0"/>
              <a:t>12/23/2019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730948-2611-412F-AD78-944CCE3B08C9}" type="slidenum">
              <a:rPr lang="en-US" smtClean="0"/>
              <a:t>‹#›</a:t>
            </a:fld>
            <a:endParaRPr lang="en-US" dirty="0"/>
          </a:p>
        </p:txBody>
      </p:sp>
    </p:spTree>
    <p:extLst>
      <p:ext uri="{BB962C8B-B14F-4D97-AF65-F5344CB8AC3E}">
        <p14:creationId xmlns:p14="http://schemas.microsoft.com/office/powerpoint/2010/main" val="730596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nchs/nhanes/index.ht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Nutritional exposures are defined or measured through the intake of foods, nutrients (total from foods and supplements or separately from these 2 sources), and non nutrients, additives, contaminants, and chemicals in foods that were incorporated into a food as part of the agricultural process or were formed during food processing or preparation.</a:t>
            </a:r>
          </a:p>
          <a:p>
            <a:pPr algn="just"/>
            <a:r>
              <a:rPr lang="en-US" dirty="0">
                <a:latin typeface="Times New Roman" panose="02020603050405020304" pitchFamily="18" charset="0"/>
                <a:cs typeface="Times New Roman" panose="02020603050405020304" pitchFamily="18" charset="0"/>
              </a:rPr>
              <a:t>Nutritional exposures also include biochemical measures of nutritional status, biomarkers of intake, biological intermediates influenced by diet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serum cholesterol concentration), anthropometric measurements, genetic factors, and clinical findings.</a:t>
            </a:r>
          </a:p>
          <a:p>
            <a:pPr algn="just"/>
            <a:r>
              <a:rPr lang="en-US" dirty="0">
                <a:latin typeface="Times New Roman" panose="02020603050405020304" pitchFamily="18" charset="0"/>
                <a:cs typeface="Times New Roman" panose="02020603050405020304" pitchFamily="18" charset="0"/>
              </a:rPr>
              <a:t>Estimated dietary intake, however, may not be the exposure of interest (Table 1).</a:t>
            </a:r>
          </a:p>
          <a:p>
            <a:endParaRPr lang="en-US" dirty="0"/>
          </a:p>
        </p:txBody>
      </p:sp>
      <p:sp>
        <p:nvSpPr>
          <p:cNvPr id="4" name="Slide Number Placeholder 3"/>
          <p:cNvSpPr>
            <a:spLocks noGrp="1"/>
          </p:cNvSpPr>
          <p:nvPr>
            <p:ph type="sldNum" sz="quarter" idx="5"/>
          </p:nvPr>
        </p:nvSpPr>
        <p:spPr/>
        <p:txBody>
          <a:bodyPr/>
          <a:lstStyle/>
          <a:p>
            <a:fld id="{96730948-2611-412F-AD78-944CCE3B08C9}" type="slidenum">
              <a:rPr lang="en-US" smtClean="0"/>
              <a:t>3</a:t>
            </a:fld>
            <a:endParaRPr lang="en-US" dirty="0"/>
          </a:p>
        </p:txBody>
      </p:sp>
    </p:spTree>
    <p:extLst>
      <p:ext uri="{BB962C8B-B14F-4D97-AF65-F5344CB8AC3E}">
        <p14:creationId xmlns:p14="http://schemas.microsoft.com/office/powerpoint/2010/main" val="2424737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Diet Study (TDS), we buy samples of food at retail outlets throughout the U.S., prepare the foods as they would be consumed, and analyze them, to measure levels of selected pesticide residues, industrial chemicals, radionuclides, and toxic and nutrient elements. </a:t>
            </a:r>
          </a:p>
        </p:txBody>
      </p:sp>
      <p:sp>
        <p:nvSpPr>
          <p:cNvPr id="4" name="Slide Number Placeholder 3"/>
          <p:cNvSpPr>
            <a:spLocks noGrp="1"/>
          </p:cNvSpPr>
          <p:nvPr>
            <p:ph type="sldNum" sz="quarter" idx="5"/>
          </p:nvPr>
        </p:nvSpPr>
        <p:spPr/>
        <p:txBody>
          <a:bodyPr/>
          <a:lstStyle/>
          <a:p>
            <a:fld id="{96730948-2611-412F-AD78-944CCE3B08C9}" type="slidenum">
              <a:rPr lang="en-US" smtClean="0"/>
              <a:t>22</a:t>
            </a:fld>
            <a:endParaRPr lang="en-US" dirty="0"/>
          </a:p>
        </p:txBody>
      </p:sp>
    </p:spTree>
    <p:extLst>
      <p:ext uri="{BB962C8B-B14F-4D97-AF65-F5344CB8AC3E}">
        <p14:creationId xmlns:p14="http://schemas.microsoft.com/office/powerpoint/2010/main" val="764594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Inferences= conclusion </a:t>
            </a:r>
          </a:p>
        </p:txBody>
      </p:sp>
      <p:sp>
        <p:nvSpPr>
          <p:cNvPr id="4" name="Slide Number Placeholder 3"/>
          <p:cNvSpPr>
            <a:spLocks noGrp="1"/>
          </p:cNvSpPr>
          <p:nvPr>
            <p:ph type="sldNum" sz="quarter" idx="5"/>
          </p:nvPr>
        </p:nvSpPr>
        <p:spPr/>
        <p:txBody>
          <a:bodyPr/>
          <a:lstStyle/>
          <a:p>
            <a:fld id="{96730948-2611-412F-AD78-944CCE3B08C9}" type="slidenum">
              <a:rPr lang="en-US" smtClean="0"/>
              <a:t>23</a:t>
            </a:fld>
            <a:endParaRPr lang="en-US" dirty="0"/>
          </a:p>
        </p:txBody>
      </p:sp>
    </p:spTree>
    <p:extLst>
      <p:ext uri="{BB962C8B-B14F-4D97-AF65-F5344CB8AC3E}">
        <p14:creationId xmlns:p14="http://schemas.microsoft.com/office/powerpoint/2010/main" val="885056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30948-2611-412F-AD78-944CCE3B08C9}" type="slidenum">
              <a:rPr lang="en-US" smtClean="0"/>
              <a:t>26</a:t>
            </a:fld>
            <a:endParaRPr lang="en-US" dirty="0"/>
          </a:p>
        </p:txBody>
      </p:sp>
    </p:spTree>
    <p:extLst>
      <p:ext uri="{BB962C8B-B14F-4D97-AF65-F5344CB8AC3E}">
        <p14:creationId xmlns:p14="http://schemas.microsoft.com/office/powerpoint/2010/main" val="3407305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paradigm currently used to investigate possible associations in epidemiology is the black box approach shown in Figure 1 </a:t>
            </a:r>
          </a:p>
          <a:p>
            <a:r>
              <a:rPr lang="en-US" dirty="0"/>
              <a:t>By using that approach and depending on future scientific advancements, only certain limited aspects of this model can be studied in free-living populations. As a result, only through an iterative exchange of ideas and hypotheses among the laboratory, clinical, and epidemiologic sciences can</a:t>
            </a:r>
          </a:p>
          <a:p>
            <a:r>
              <a:rPr lang="en-US" dirty="0"/>
              <a:t>progress ultimately be made in understanding whether the nutritional exposure is a causal factor and, given the multifactorial nature of chronic disease, what role nutrition or, more precisely, diet can play in disease prevention.</a:t>
            </a:r>
          </a:p>
        </p:txBody>
      </p:sp>
      <p:sp>
        <p:nvSpPr>
          <p:cNvPr id="4" name="Slide Number Placeholder 3"/>
          <p:cNvSpPr>
            <a:spLocks noGrp="1"/>
          </p:cNvSpPr>
          <p:nvPr>
            <p:ph type="sldNum" sz="quarter" idx="5"/>
          </p:nvPr>
        </p:nvSpPr>
        <p:spPr/>
        <p:txBody>
          <a:bodyPr/>
          <a:lstStyle/>
          <a:p>
            <a:fld id="{96730948-2611-412F-AD78-944CCE3B08C9}" type="slidenum">
              <a:rPr lang="en-US" smtClean="0"/>
              <a:t>27</a:t>
            </a:fld>
            <a:endParaRPr lang="en-US"/>
          </a:p>
        </p:txBody>
      </p:sp>
    </p:spTree>
    <p:extLst>
      <p:ext uri="{BB962C8B-B14F-4D97-AF65-F5344CB8AC3E}">
        <p14:creationId xmlns:p14="http://schemas.microsoft.com/office/powerpoint/2010/main" val="3632511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Manipulate= handle or control (a tool, mechanism, etc.), typically in a skillful manner.</a:t>
            </a:r>
          </a:p>
          <a:p>
            <a:endParaRPr lang="en-US" dirty="0"/>
          </a:p>
        </p:txBody>
      </p:sp>
      <p:sp>
        <p:nvSpPr>
          <p:cNvPr id="4" name="Slide Number Placeholder 3"/>
          <p:cNvSpPr>
            <a:spLocks noGrp="1"/>
          </p:cNvSpPr>
          <p:nvPr>
            <p:ph type="sldNum" sz="quarter" idx="5"/>
          </p:nvPr>
        </p:nvSpPr>
        <p:spPr/>
        <p:txBody>
          <a:bodyPr/>
          <a:lstStyle/>
          <a:p>
            <a:fld id="{96730948-2611-412F-AD78-944CCE3B08C9}" type="slidenum">
              <a:rPr lang="en-US" smtClean="0"/>
              <a:t>28</a:t>
            </a:fld>
            <a:endParaRPr lang="en-US" dirty="0"/>
          </a:p>
        </p:txBody>
      </p:sp>
    </p:spTree>
    <p:extLst>
      <p:ext uri="{BB962C8B-B14F-4D97-AF65-F5344CB8AC3E}">
        <p14:creationId xmlns:p14="http://schemas.microsoft.com/office/powerpoint/2010/main" val="112129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National Health and Nutrition Examination Survey</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These features make cross-sectional  studies an ideal design for estimating the mean amounts and distributions of key risk factors (</a:t>
            </a:r>
            <a:r>
              <a:rPr lang="en-US" sz="1200" dirty="0" err="1">
                <a:latin typeface="Times New Roman" panose="02020603050405020304" pitchFamily="18" charset="0"/>
                <a:cs typeface="Times New Roman" panose="02020603050405020304" pitchFamily="18" charset="0"/>
              </a:rPr>
              <a:t>eg</a:t>
            </a:r>
            <a:r>
              <a:rPr lang="en-US" sz="1200" dirty="0">
                <a:latin typeface="Times New Roman" panose="02020603050405020304" pitchFamily="18" charset="0"/>
                <a:cs typeface="Times New Roman" panose="02020603050405020304" pitchFamily="18" charset="0"/>
              </a:rPr>
              <a:t>, dietary components, serum cholesterol concentrations, blood pressure, and weight) and the prevalence of individuals with certain diseases or conditions (</a:t>
            </a:r>
            <a:r>
              <a:rPr lang="en-US" sz="1200" dirty="0" err="1">
                <a:latin typeface="Times New Roman" panose="02020603050405020304" pitchFamily="18" charset="0"/>
                <a:cs typeface="Times New Roman" panose="02020603050405020304" pitchFamily="18" charset="0"/>
              </a:rPr>
              <a:t>eg</a:t>
            </a:r>
            <a:r>
              <a:rPr lang="en-US" sz="1200" dirty="0">
                <a:latin typeface="Times New Roman" panose="02020603050405020304" pitchFamily="18" charset="0"/>
                <a:cs typeface="Times New Roman" panose="02020603050405020304" pitchFamily="18" charset="0"/>
              </a:rPr>
              <a:t>, coronary heart disease, high blood cholesterol, and high blood pressure).</a:t>
            </a:r>
          </a:p>
          <a:p>
            <a:r>
              <a:rPr lang="en-US" sz="1200" dirty="0">
                <a:latin typeface="Times New Roman" panose="02020603050405020304" pitchFamily="18" charset="0"/>
                <a:cs typeface="Times New Roman" panose="02020603050405020304" pitchFamily="18" charset="0"/>
              </a:rPr>
              <a:t> Repeated cross-sectional surveys within the same population are essential for monitoring trends in reference distributions and prevalence (9). </a:t>
            </a:r>
          </a:p>
          <a:p>
            <a:r>
              <a:rPr lang="en-US" sz="1200" dirty="0">
                <a:latin typeface="Times New Roman" panose="02020603050405020304" pitchFamily="18" charset="0"/>
                <a:cs typeface="Times New Roman" panose="02020603050405020304" pitchFamily="18" charset="0"/>
              </a:rPr>
              <a:t>That information is central to nutrition monitoring and vital to the design and effectiveness of public health programs. </a:t>
            </a:r>
          </a:p>
          <a:p>
            <a:r>
              <a:rPr lang="en-US" sz="1200" dirty="0">
                <a:latin typeface="Times New Roman" panose="02020603050405020304" pitchFamily="18" charset="0"/>
                <a:cs typeface="Times New Roman" panose="02020603050405020304" pitchFamily="18" charset="0"/>
              </a:rPr>
              <a:t>If designed appropriately, surveys can also provide the baseline information for a prospective study.</a:t>
            </a:r>
          </a:p>
          <a:p>
            <a:endParaRPr lang="en-US" dirty="0"/>
          </a:p>
        </p:txBody>
      </p:sp>
      <p:sp>
        <p:nvSpPr>
          <p:cNvPr id="4" name="Slide Number Placeholder 3"/>
          <p:cNvSpPr>
            <a:spLocks noGrp="1"/>
          </p:cNvSpPr>
          <p:nvPr>
            <p:ph type="sldNum" sz="quarter" idx="5"/>
          </p:nvPr>
        </p:nvSpPr>
        <p:spPr/>
        <p:txBody>
          <a:bodyPr/>
          <a:lstStyle/>
          <a:p>
            <a:fld id="{96730948-2611-412F-AD78-944CCE3B08C9}" type="slidenum">
              <a:rPr lang="en-US" smtClean="0"/>
              <a:t>32</a:t>
            </a:fld>
            <a:endParaRPr lang="en-US" dirty="0"/>
          </a:p>
        </p:txBody>
      </p:sp>
    </p:spTree>
    <p:extLst>
      <p:ext uri="{BB962C8B-B14F-4D97-AF65-F5344CB8AC3E}">
        <p14:creationId xmlns:p14="http://schemas.microsoft.com/office/powerpoint/2010/main" val="264948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Because both nutritional exposure and disease status are measured at the same time, cross-sectional studies are a relatively weak study design for assessing </a:t>
            </a:r>
            <a:r>
              <a:rPr lang="en-US" b="1" dirty="0">
                <a:solidFill>
                  <a:schemeClr val="accent2">
                    <a:lumMod val="75000"/>
                  </a:schemeClr>
                </a:solidFill>
              </a:rPr>
              <a:t>causal associations</a:t>
            </a:r>
            <a:r>
              <a:rPr lang="en-US" dirty="0"/>
              <a:t>.</a:t>
            </a:r>
          </a:p>
          <a:p>
            <a:r>
              <a:rPr lang="en-US" dirty="0"/>
              <a:t>The problem is that most of the time it is difficult if not impossible to determine whether the nutritional exposure is a cause of the disease or the nutritional exposure was affected by the disease process</a:t>
            </a:r>
          </a:p>
          <a:p>
            <a:r>
              <a:rPr lang="en-US" dirty="0"/>
              <a:t> For example, the disease may lead individuals to change their dietary intake patterns or the disease process may produce changes in serum concentrations of nutrients.</a:t>
            </a:r>
          </a:p>
          <a:p>
            <a:endParaRPr lang="en-US" dirty="0"/>
          </a:p>
        </p:txBody>
      </p:sp>
      <p:sp>
        <p:nvSpPr>
          <p:cNvPr id="4" name="Slide Number Placeholder 3"/>
          <p:cNvSpPr>
            <a:spLocks noGrp="1"/>
          </p:cNvSpPr>
          <p:nvPr>
            <p:ph type="sldNum" sz="quarter" idx="5"/>
          </p:nvPr>
        </p:nvSpPr>
        <p:spPr/>
        <p:txBody>
          <a:bodyPr/>
          <a:lstStyle/>
          <a:p>
            <a:fld id="{96730948-2611-412F-AD78-944CCE3B08C9}" type="slidenum">
              <a:rPr lang="en-US" smtClean="0"/>
              <a:t>33</a:t>
            </a:fld>
            <a:endParaRPr lang="en-US" dirty="0"/>
          </a:p>
        </p:txBody>
      </p:sp>
    </p:spTree>
    <p:extLst>
      <p:ext uri="{BB962C8B-B14F-4D97-AF65-F5344CB8AC3E}">
        <p14:creationId xmlns:p14="http://schemas.microsoft.com/office/powerpoint/2010/main" val="476755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latin typeface="Times New Roman" panose="02020603050405020304" pitchFamily="18" charset="0"/>
                <a:cs typeface="Times New Roman" panose="02020603050405020304" pitchFamily="18" charset="0"/>
              </a:rPr>
              <a:t>Cross-sectional studies are often used to assess the factors correlated with other risk factors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serum cholesterol and blood pressure) in an effort to understand how their concentrations or levels are influenced. </a:t>
            </a:r>
          </a:p>
          <a:p>
            <a:pPr algn="just"/>
            <a:r>
              <a:rPr lang="en-US" dirty="0">
                <a:latin typeface="Times New Roman" panose="02020603050405020304" pitchFamily="18" charset="0"/>
                <a:cs typeface="Times New Roman" panose="02020603050405020304" pitchFamily="18" charset="0"/>
              </a:rPr>
              <a:t>For nutritional epidemiology, the goal is to determine how usual diet influences intermediate risk factors and through them the risk of disease. </a:t>
            </a:r>
          </a:p>
          <a:p>
            <a:pPr algn="just"/>
            <a:r>
              <a:rPr lang="en-US" dirty="0">
                <a:latin typeface="Times New Roman" panose="02020603050405020304" pitchFamily="18" charset="0"/>
                <a:cs typeface="Times New Roman" panose="02020603050405020304" pitchFamily="18" charset="0"/>
              </a:rPr>
              <a:t>However, lack of variation in usual intake by individuals in a particular population, the large within-person variation in dietary intake, and the inaccuracy of dietary survey methods all make it difficult to show correlations between diet and intermediate risk factors such as serum cholesterol concentration. </a:t>
            </a:r>
          </a:p>
          <a:p>
            <a:pPr algn="just"/>
            <a:r>
              <a:rPr lang="en-US" dirty="0">
                <a:latin typeface="Times New Roman" panose="02020603050405020304" pitchFamily="18" charset="0"/>
                <a:cs typeface="Times New Roman" panose="02020603050405020304" pitchFamily="18" charset="0"/>
              </a:rPr>
              <a:t>As discussed below, many of these measurement issues affect the ability to study diet-disease relations, even when using more rigorous study designs.</a:t>
            </a:r>
          </a:p>
          <a:p>
            <a:pPr algn="just"/>
            <a:r>
              <a:rPr lang="en-US" dirty="0">
                <a:latin typeface="Times New Roman" panose="02020603050405020304" pitchFamily="18" charset="0"/>
                <a:cs typeface="Times New Roman" panose="02020603050405020304" pitchFamily="18" charset="0"/>
              </a:rPr>
              <a:t>As a result, cross-sectional studies are considered to be a relatively weak method for studying diet-disease associations, and results from them should be interpreted cautiously.</a:t>
            </a:r>
          </a:p>
          <a:p>
            <a:endParaRPr lang="en-US" dirty="0"/>
          </a:p>
        </p:txBody>
      </p:sp>
      <p:sp>
        <p:nvSpPr>
          <p:cNvPr id="4" name="Slide Number Placeholder 3"/>
          <p:cNvSpPr>
            <a:spLocks noGrp="1"/>
          </p:cNvSpPr>
          <p:nvPr>
            <p:ph type="sldNum" sz="quarter" idx="5"/>
          </p:nvPr>
        </p:nvSpPr>
        <p:spPr/>
        <p:txBody>
          <a:bodyPr/>
          <a:lstStyle/>
          <a:p>
            <a:fld id="{96730948-2611-412F-AD78-944CCE3B08C9}" type="slidenum">
              <a:rPr lang="en-US" smtClean="0"/>
              <a:t>34</a:t>
            </a:fld>
            <a:endParaRPr lang="en-US" dirty="0"/>
          </a:p>
        </p:txBody>
      </p:sp>
    </p:spTree>
    <p:extLst>
      <p:ext uri="{BB962C8B-B14F-4D97-AF65-F5344CB8AC3E}">
        <p14:creationId xmlns:p14="http://schemas.microsoft.com/office/powerpoint/2010/main" val="956867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Deciding how dietary exposure should be measured in any one study requires careful consideration of the key hypotheses.</a:t>
            </a:r>
          </a:p>
          <a:p>
            <a:endParaRPr lang="en-US" dirty="0"/>
          </a:p>
        </p:txBody>
      </p:sp>
      <p:sp>
        <p:nvSpPr>
          <p:cNvPr id="4" name="Slide Number Placeholder 3"/>
          <p:cNvSpPr>
            <a:spLocks noGrp="1"/>
          </p:cNvSpPr>
          <p:nvPr>
            <p:ph type="sldNum" sz="quarter" idx="5"/>
          </p:nvPr>
        </p:nvSpPr>
        <p:spPr/>
        <p:txBody>
          <a:bodyPr/>
          <a:lstStyle/>
          <a:p>
            <a:fld id="{96730948-2611-412F-AD78-944CCE3B08C9}" type="slidenum">
              <a:rPr lang="en-US" smtClean="0"/>
              <a:t>50</a:t>
            </a:fld>
            <a:endParaRPr lang="en-US" dirty="0"/>
          </a:p>
        </p:txBody>
      </p:sp>
    </p:spTree>
    <p:extLst>
      <p:ext uri="{BB962C8B-B14F-4D97-AF65-F5344CB8AC3E}">
        <p14:creationId xmlns:p14="http://schemas.microsoft.com/office/powerpoint/2010/main" val="1085584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a:t>صورتحساب غذایی/</a:t>
            </a:r>
            <a:r>
              <a:rPr lang="en-US" b="1" dirty="0"/>
              <a:t>Food accounts</a:t>
            </a:r>
            <a:endParaRPr lang="fa-IR" dirty="0"/>
          </a:p>
          <a:p>
            <a:r>
              <a:rPr lang="en-US" dirty="0"/>
              <a:t>For large studies, the only practical methods are the 24-h recall, hand-written food records, food records using </a:t>
            </a:r>
            <a:r>
              <a:rPr lang="en-US" dirty="0" err="1"/>
              <a:t>precoded</a:t>
            </a:r>
            <a:r>
              <a:rPr lang="en-US" dirty="0"/>
              <a:t> or list-based forms, and food-frequency questionnaires, which are also pre-coded or list-based (Table 2). The choice must be based on the design and objectives of the study and on the type of information required (27).</a:t>
            </a:r>
          </a:p>
        </p:txBody>
      </p:sp>
      <p:sp>
        <p:nvSpPr>
          <p:cNvPr id="4" name="Slide Number Placeholder 3"/>
          <p:cNvSpPr>
            <a:spLocks noGrp="1"/>
          </p:cNvSpPr>
          <p:nvPr>
            <p:ph type="sldNum" sz="quarter" idx="5"/>
          </p:nvPr>
        </p:nvSpPr>
        <p:spPr/>
        <p:txBody>
          <a:bodyPr/>
          <a:lstStyle/>
          <a:p>
            <a:fld id="{96730948-2611-412F-AD78-944CCE3B08C9}" type="slidenum">
              <a:rPr lang="en-US" smtClean="0"/>
              <a:t>51</a:t>
            </a:fld>
            <a:endParaRPr lang="en-US" dirty="0"/>
          </a:p>
        </p:txBody>
      </p:sp>
    </p:spTree>
    <p:extLst>
      <p:ext uri="{BB962C8B-B14F-4D97-AF65-F5344CB8AC3E}">
        <p14:creationId xmlns:p14="http://schemas.microsoft.com/office/powerpoint/2010/main" val="281256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 </a:t>
            </a:r>
            <a:r>
              <a:rPr lang="en-US" b="1" dirty="0"/>
              <a:t>dietary intake</a:t>
            </a:r>
            <a:r>
              <a:rPr lang="en-US" dirty="0"/>
              <a:t> refers to the long-run average or </a:t>
            </a:r>
            <a:r>
              <a:rPr lang="en-US" b="1" dirty="0"/>
              <a:t>habitual</a:t>
            </a:r>
            <a:r>
              <a:rPr lang="en-US" dirty="0"/>
              <a:t> daily </a:t>
            </a:r>
            <a:r>
              <a:rPr lang="en-US" b="1" dirty="0"/>
              <a:t>intake</a:t>
            </a:r>
            <a:r>
              <a:rPr lang="en-US" dirty="0"/>
              <a:t> of a nutrient or </a:t>
            </a:r>
            <a:r>
              <a:rPr lang="en-US" b="1" dirty="0"/>
              <a:t>food</a:t>
            </a:r>
            <a:r>
              <a:rPr lang="en-US" dirty="0"/>
              <a:t>.</a:t>
            </a:r>
          </a:p>
        </p:txBody>
      </p:sp>
      <p:sp>
        <p:nvSpPr>
          <p:cNvPr id="4" name="Slide Number Placeholder 3"/>
          <p:cNvSpPr>
            <a:spLocks noGrp="1"/>
          </p:cNvSpPr>
          <p:nvPr>
            <p:ph type="sldNum" sz="quarter" idx="5"/>
          </p:nvPr>
        </p:nvSpPr>
        <p:spPr/>
        <p:txBody>
          <a:bodyPr/>
          <a:lstStyle/>
          <a:p>
            <a:fld id="{96730948-2611-412F-AD78-944CCE3B08C9}" type="slidenum">
              <a:rPr lang="en-US" smtClean="0"/>
              <a:t>4</a:t>
            </a:fld>
            <a:endParaRPr lang="en-US" dirty="0"/>
          </a:p>
        </p:txBody>
      </p:sp>
    </p:spTree>
    <p:extLst>
      <p:ext uri="{BB962C8B-B14F-4D97-AF65-F5344CB8AC3E}">
        <p14:creationId xmlns:p14="http://schemas.microsoft.com/office/powerpoint/2010/main" val="2886168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rPr>
              <a:t>Collinearity</a:t>
            </a:r>
            <a:r>
              <a:rPr lang="en-US" dirty="0">
                <a:effectLst/>
              </a:rPr>
              <a:t> is a condition in which some of the independent variables are highly correlated. Why is this a problem? </a:t>
            </a:r>
            <a:r>
              <a:rPr lang="en-US" b="1" dirty="0">
                <a:effectLst/>
              </a:rPr>
              <a:t>Collinearity</a:t>
            </a:r>
            <a:r>
              <a:rPr lang="en-US" dirty="0">
                <a:effectLst/>
              </a:rPr>
              <a:t> tends to inflate the variance of at least one estimated regression coefficient,ˆβj .</a:t>
            </a:r>
          </a:p>
          <a:p>
            <a:endParaRPr lang="en-US" dirty="0"/>
          </a:p>
        </p:txBody>
      </p:sp>
      <p:sp>
        <p:nvSpPr>
          <p:cNvPr id="4" name="Slide Number Placeholder 3"/>
          <p:cNvSpPr>
            <a:spLocks noGrp="1"/>
          </p:cNvSpPr>
          <p:nvPr>
            <p:ph type="sldNum" sz="quarter" idx="5"/>
          </p:nvPr>
        </p:nvSpPr>
        <p:spPr/>
        <p:txBody>
          <a:bodyPr/>
          <a:lstStyle/>
          <a:p>
            <a:fld id="{96730948-2611-412F-AD78-944CCE3B08C9}" type="slidenum">
              <a:rPr lang="en-US" smtClean="0"/>
              <a:t>66</a:t>
            </a:fld>
            <a:endParaRPr lang="en-US" dirty="0"/>
          </a:p>
        </p:txBody>
      </p:sp>
    </p:spTree>
    <p:extLst>
      <p:ext uri="{BB962C8B-B14F-4D97-AF65-F5344CB8AC3E}">
        <p14:creationId xmlns:p14="http://schemas.microsoft.com/office/powerpoint/2010/main" val="725853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a:extLst>
              <a:ext uri="{FF2B5EF4-FFF2-40B4-BE49-F238E27FC236}">
                <a16:creationId xmlns:a16="http://schemas.microsoft.com/office/drawing/2014/main" xmlns="" id="{A934A739-DEA3-4F9A-9558-4464FA4380EE}"/>
              </a:ext>
            </a:extLst>
          </p:cNvPr>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55650" indent="-290513">
              <a:defRPr>
                <a:solidFill>
                  <a:schemeClr val="tx1"/>
                </a:solidFill>
                <a:latin typeface="Arial" panose="020B0604020202020204" pitchFamily="34" charset="0"/>
              </a:defRPr>
            </a:lvl2pPr>
            <a:lvl3pPr marL="1163638" indent="-231775">
              <a:defRPr>
                <a:solidFill>
                  <a:schemeClr val="tx1"/>
                </a:solidFill>
                <a:latin typeface="Arial" panose="020B0604020202020204" pitchFamily="34" charset="0"/>
              </a:defRPr>
            </a:lvl3pPr>
            <a:lvl4pPr marL="1630363" indent="-231775">
              <a:defRPr>
                <a:solidFill>
                  <a:schemeClr val="tx1"/>
                </a:solidFill>
                <a:latin typeface="Arial" panose="020B0604020202020204" pitchFamily="34" charset="0"/>
              </a:defRPr>
            </a:lvl4pPr>
            <a:lvl5pPr marL="2095500" indent="-231775">
              <a:defRPr>
                <a:solidFill>
                  <a:schemeClr val="tx1"/>
                </a:solidFill>
                <a:latin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353737-1A95-4CE8-8660-7A72CC92465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93891" name="Rectangle 2">
            <a:extLst>
              <a:ext uri="{FF2B5EF4-FFF2-40B4-BE49-F238E27FC236}">
                <a16:creationId xmlns:a16="http://schemas.microsoft.com/office/drawing/2014/main" xmlns="" id="{624D2889-3AB7-43C7-A1C3-E8C0581D6D29}"/>
              </a:ext>
            </a:extLst>
          </p:cNvPr>
          <p:cNvSpPr>
            <a:spLocks noGrp="1" noRot="1" noChangeAspect="1" noChangeArrowheads="1" noTextEdit="1"/>
          </p:cNvSpPr>
          <p:nvPr>
            <p:ph type="sldImg"/>
          </p:nvPr>
        </p:nvSpPr>
        <p:spPr>
          <a:ln/>
        </p:spPr>
      </p:sp>
      <p:sp>
        <p:nvSpPr>
          <p:cNvPr id="293892" name="Rectangle 3">
            <a:extLst>
              <a:ext uri="{FF2B5EF4-FFF2-40B4-BE49-F238E27FC236}">
                <a16:creationId xmlns:a16="http://schemas.microsoft.com/office/drawing/2014/main" xmlns="" id="{45B7D109-5ADD-4DD9-ACBA-7AAB1E62DEDB}"/>
              </a:ext>
            </a:extLst>
          </p:cNvPr>
          <p:cNvSpPr>
            <a:spLocks noGrp="1" noChangeArrowheads="1"/>
          </p:cNvSpPr>
          <p:nvPr>
            <p:ph type="body" idx="1"/>
          </p:nvPr>
        </p:nvSpPr>
        <p:spPr>
          <a:xfrm>
            <a:off x="935038" y="4416425"/>
            <a:ext cx="5140325" cy="4183063"/>
          </a:xfrm>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324331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CA709-6D30-4547-91EB-1B3528DE4348}" type="slidenum">
              <a:rPr lang="en-US" smtClean="0"/>
              <a:t>78</a:t>
            </a:fld>
            <a:endParaRPr lang="en-US"/>
          </a:p>
        </p:txBody>
      </p:sp>
    </p:spTree>
    <p:extLst>
      <p:ext uri="{BB962C8B-B14F-4D97-AF65-F5344CB8AC3E}">
        <p14:creationId xmlns:p14="http://schemas.microsoft.com/office/powerpoint/2010/main" val="40322281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5CA709-6D30-4547-91EB-1B3528DE4348}" type="slidenum">
              <a:rPr lang="en-US" smtClean="0"/>
              <a:t>79</a:t>
            </a:fld>
            <a:endParaRPr lang="en-US"/>
          </a:p>
        </p:txBody>
      </p:sp>
    </p:spTree>
    <p:extLst>
      <p:ext uri="{BB962C8B-B14F-4D97-AF65-F5344CB8AC3E}">
        <p14:creationId xmlns:p14="http://schemas.microsoft.com/office/powerpoint/2010/main" val="3347375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97E18053-299E-4318-8E86-023F8243F0F9}"/>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53940F-E2C2-4951-A230-4B5436437EF3}"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482" name="Rectangle 2">
            <a:extLst>
              <a:ext uri="{FF2B5EF4-FFF2-40B4-BE49-F238E27FC236}">
                <a16:creationId xmlns:a16="http://schemas.microsoft.com/office/drawing/2014/main" xmlns="" id="{2E9030FD-675D-4093-9723-706B032486EC}"/>
              </a:ext>
            </a:extLst>
          </p:cNvPr>
          <p:cNvSpPr>
            <a:spLocks noGrp="1" noRot="1" noChangeAspect="1" noChangeArrowheads="1" noTextEdit="1"/>
          </p:cNvSpPr>
          <p:nvPr>
            <p:ph type="sldImg"/>
          </p:nvPr>
        </p:nvSpPr>
        <p:spPr>
          <a:ln/>
        </p:spPr>
      </p:sp>
      <p:sp>
        <p:nvSpPr>
          <p:cNvPr id="20483" name="Rectangle 3">
            <a:extLst>
              <a:ext uri="{FF2B5EF4-FFF2-40B4-BE49-F238E27FC236}">
                <a16:creationId xmlns:a16="http://schemas.microsoft.com/office/drawing/2014/main" xmlns="" id="{8B814B72-6E6C-493E-9E85-CC7BBCB3D573}"/>
              </a:ext>
            </a:extLst>
          </p:cNvPr>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1453163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C19448B9-0F0E-4705-A177-8693946BD536}"/>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6FAAC82-2B7E-41D2-BEAC-4D6D530D20AB}"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9154" name="Rectangle 2">
            <a:extLst>
              <a:ext uri="{FF2B5EF4-FFF2-40B4-BE49-F238E27FC236}">
                <a16:creationId xmlns:a16="http://schemas.microsoft.com/office/drawing/2014/main" xmlns="" id="{01145A90-53BB-42AA-8DFA-B4EEA07F9575}"/>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xmlns="" id="{74689C51-3362-4038-926D-2E0C8D4976DF}"/>
              </a:ext>
            </a:extLst>
          </p:cNvPr>
          <p:cNvSpPr>
            <a:spLocks noGrp="1" noChangeArrowheads="1"/>
          </p:cNvSpPr>
          <p:nvPr>
            <p:ph type="body" idx="1"/>
          </p:nvPr>
        </p:nvSpPr>
        <p:spPr/>
        <p:txBody>
          <a:bodyPr/>
          <a:lstStyle/>
          <a:p>
            <a:r>
              <a:rPr lang="en-US" i="1" dirty="0"/>
              <a:t>FAOSTAT</a:t>
            </a:r>
            <a:r>
              <a:rPr lang="en-US" dirty="0"/>
              <a:t> provides free access to food and agriculture data for over 245 countries and territories and covers all FAO regional groupings</a:t>
            </a:r>
            <a:endParaRPr lang="en-GB" altLang="en-US" dirty="0"/>
          </a:p>
        </p:txBody>
      </p:sp>
    </p:spTree>
    <p:extLst>
      <p:ext uri="{BB962C8B-B14F-4D97-AF65-F5344CB8AC3E}">
        <p14:creationId xmlns:p14="http://schemas.microsoft.com/office/powerpoint/2010/main" val="2130871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Outlay= </a:t>
            </a:r>
            <a:r>
              <a:rPr lang="fa-IR" dirty="0"/>
              <a:t>هزینه  </a:t>
            </a:r>
            <a:endParaRPr lang="en-US" dirty="0"/>
          </a:p>
        </p:txBody>
      </p:sp>
      <p:sp>
        <p:nvSpPr>
          <p:cNvPr id="4" name="Slide Number Placeholder 3"/>
          <p:cNvSpPr>
            <a:spLocks noGrp="1"/>
          </p:cNvSpPr>
          <p:nvPr>
            <p:ph type="sldNum" sz="quarter" idx="5"/>
          </p:nvPr>
        </p:nvSpPr>
        <p:spPr/>
        <p:txBody>
          <a:bodyPr/>
          <a:lstStyle/>
          <a:p>
            <a:fld id="{96730948-2611-412F-AD78-944CCE3B08C9}" type="slidenum">
              <a:rPr lang="en-US" smtClean="0"/>
              <a:t>12</a:t>
            </a:fld>
            <a:endParaRPr lang="en-US" dirty="0"/>
          </a:p>
        </p:txBody>
      </p:sp>
    </p:spTree>
    <p:extLst>
      <p:ext uri="{BB962C8B-B14F-4D97-AF65-F5344CB8AC3E}">
        <p14:creationId xmlns:p14="http://schemas.microsoft.com/office/powerpoint/2010/main" val="32789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TW" sz="1200" dirty="0"/>
              <a:t>Indices of dietary intake</a:t>
            </a:r>
            <a:endParaRPr lang="en-US" dirty="0"/>
          </a:p>
        </p:txBody>
      </p:sp>
      <p:sp>
        <p:nvSpPr>
          <p:cNvPr id="4" name="Slide Number Placeholder 3"/>
          <p:cNvSpPr>
            <a:spLocks noGrp="1"/>
          </p:cNvSpPr>
          <p:nvPr>
            <p:ph type="sldNum" sz="quarter" idx="5"/>
          </p:nvPr>
        </p:nvSpPr>
        <p:spPr/>
        <p:txBody>
          <a:bodyPr/>
          <a:lstStyle/>
          <a:p>
            <a:fld id="{96730948-2611-412F-AD78-944CCE3B08C9}" type="slidenum">
              <a:rPr lang="en-US" smtClean="0"/>
              <a:t>14</a:t>
            </a:fld>
            <a:endParaRPr lang="en-US" dirty="0"/>
          </a:p>
        </p:txBody>
      </p:sp>
    </p:spTree>
    <p:extLst>
      <p:ext uri="{BB962C8B-B14F-4D97-AF65-F5344CB8AC3E}">
        <p14:creationId xmlns:p14="http://schemas.microsoft.com/office/powerpoint/2010/main" val="1875002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D83FEABB-4A14-41BB-8115-E1DD3B4D386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E57702-55E2-499C-A6C2-A3F766084052}"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GB"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338" name="Rectangle 2">
            <a:extLst>
              <a:ext uri="{FF2B5EF4-FFF2-40B4-BE49-F238E27FC236}">
                <a16:creationId xmlns:a16="http://schemas.microsoft.com/office/drawing/2014/main" xmlns="" id="{7AF523DA-942C-4984-940F-B85A61419679}"/>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xmlns="" id="{8001E4B7-74C6-4C9C-AB4B-18C11BFC9860}"/>
              </a:ext>
            </a:extLst>
          </p:cNvPr>
          <p:cNvSpPr>
            <a:spLocks noGrp="1" noChangeArrowheads="1"/>
          </p:cNvSpPr>
          <p:nvPr>
            <p:ph type="body" idx="1"/>
          </p:nvPr>
        </p:nvSpPr>
        <p:spPr>
          <a:xfrm>
            <a:off x="914400" y="4343400"/>
            <a:ext cx="5029200" cy="4114800"/>
          </a:xfrm>
        </p:spPr>
        <p:txBody>
          <a:bodyPr/>
          <a:lstStyle/>
          <a:p>
            <a:endParaRPr lang="en-GB" altLang="en-US"/>
          </a:p>
        </p:txBody>
      </p:sp>
    </p:spTree>
    <p:extLst>
      <p:ext uri="{BB962C8B-B14F-4D97-AF65-F5344CB8AC3E}">
        <p14:creationId xmlns:p14="http://schemas.microsoft.com/office/powerpoint/2010/main" val="295334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xmlns="" id="{550A4489-506B-401A-8240-855258EFBA7D}"/>
              </a:ext>
            </a:extLst>
          </p:cNvPr>
          <p:cNvSpPr>
            <a:spLocks noGrp="1" noChangeArrowheads="1"/>
          </p:cNvSpPr>
          <p:nvPr>
            <p:ph type="sldNum" sz="quarter" idx="5"/>
          </p:nvPr>
        </p:nvSpPr>
        <p:spPr>
          <a:ln/>
        </p:spPr>
        <p:txBody>
          <a:bodyPr/>
          <a:lstStyle/>
          <a:p>
            <a:fld id="{FEEEF14E-104D-4CD3-8F18-1A7024C38B91}" type="slidenum">
              <a:rPr lang="en-GB" altLang="en-US"/>
              <a:pPr/>
              <a:t>17</a:t>
            </a:fld>
            <a:endParaRPr lang="en-GB" altLang="en-US"/>
          </a:p>
        </p:txBody>
      </p:sp>
      <p:sp>
        <p:nvSpPr>
          <p:cNvPr id="18434" name="Rectangle 2">
            <a:extLst>
              <a:ext uri="{FF2B5EF4-FFF2-40B4-BE49-F238E27FC236}">
                <a16:creationId xmlns:a16="http://schemas.microsoft.com/office/drawing/2014/main" xmlns="" id="{AC024B49-A783-444F-B20C-5DF074B7C216}"/>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xmlns="" id="{580B6344-FE96-4A09-8697-9D10016BEB3B}"/>
              </a:ext>
            </a:extLst>
          </p:cNvPr>
          <p:cNvSpPr>
            <a:spLocks noGrp="1" noChangeArrowheads="1"/>
          </p:cNvSpPr>
          <p:nvPr>
            <p:ph type="body" idx="1"/>
          </p:nvPr>
        </p:nvSpPr>
        <p:spPr/>
        <p:txBody>
          <a:bodyPr/>
          <a:lstStyle/>
          <a:p>
            <a:r>
              <a:rPr lang="en-US" dirty="0"/>
              <a:t>FAOSTAT provides free access to food and agriculture data for over 245 countries and territories and covers all FAO regional groupings from 1961 to the most recent year available.</a:t>
            </a:r>
            <a:endParaRPr lang="en-GB" altLang="en-US" dirty="0"/>
          </a:p>
        </p:txBody>
      </p:sp>
    </p:spTree>
    <p:extLst>
      <p:ext uri="{BB962C8B-B14F-4D97-AF65-F5344CB8AC3E}">
        <p14:creationId xmlns:p14="http://schemas.microsoft.com/office/powerpoint/2010/main" val="474830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6730948-2611-412F-AD78-944CCE3B08C9}" type="slidenum">
              <a:rPr lang="en-US" smtClean="0"/>
              <a:t>20</a:t>
            </a:fld>
            <a:endParaRPr lang="en-US" dirty="0"/>
          </a:p>
        </p:txBody>
      </p:sp>
    </p:spTree>
    <p:extLst>
      <p:ext uri="{BB962C8B-B14F-4D97-AF65-F5344CB8AC3E}">
        <p14:creationId xmlns:p14="http://schemas.microsoft.com/office/powerpoint/2010/main" val="3330264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1B8522-9A3B-471E-B2F2-A374868B5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25346D1-57CB-4423-B7AF-E0431D303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F2D0AD5-DC0F-4D9C-A891-6053CAB4B951}"/>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FC5C7E01-FEDA-4598-9B25-7DA9355F18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CC433BB-4AD9-4D21-BDA0-0F3E9E2FF7C4}"/>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4221920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00E2C5-CAA9-4513-A036-303B644110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8F99E5A-3598-46E6-8D45-347453CBF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837190-920E-4CFB-AFB6-68EB8964C733}"/>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D129B964-6CB2-40B0-8070-A57958B907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61175E1-9721-494B-9EE9-CF514530E143}"/>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47237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8E42A5-1360-48ED-A5CF-8EE18005C9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BE1E34E-D82D-4D39-8015-0523D48B64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1BB419-0449-4576-8130-8331526B72BF}"/>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882D3340-CD24-48B9-8001-E1D9229C58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EFF8CC5-C23B-43F8-A1C6-1B8FF621FE59}"/>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1650027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xmlns="" id="{E2FC8018-A4DA-4CDB-A7C2-97D1E9C5E8E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00433AC9-6D37-4D45-BC54-D2DC04501E0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C5529241-3960-4578-9F44-B1ADCD77C59C}"/>
              </a:ext>
            </a:extLst>
          </p:cNvPr>
          <p:cNvSpPr>
            <a:spLocks noGrp="1" noChangeArrowheads="1"/>
          </p:cNvSpPr>
          <p:nvPr>
            <p:ph type="sldNum" sz="quarter" idx="12"/>
          </p:nvPr>
        </p:nvSpPr>
        <p:spPr>
          <a:ln/>
        </p:spPr>
        <p:txBody>
          <a:bodyPr/>
          <a:lstStyle>
            <a:lvl1pPr>
              <a:defRPr/>
            </a:lvl1pPr>
          </a:lstStyle>
          <a:p>
            <a:fld id="{6FC2299B-8513-4EA9-8759-DF50CD58B43D}" type="slidenum">
              <a:rPr lang="en-US" altLang="en-US"/>
              <a:pPr/>
              <a:t>‹#›</a:t>
            </a:fld>
            <a:endParaRPr lang="en-US" altLang="en-US"/>
          </a:p>
        </p:txBody>
      </p:sp>
    </p:spTree>
    <p:extLst>
      <p:ext uri="{BB962C8B-B14F-4D97-AF65-F5344CB8AC3E}">
        <p14:creationId xmlns:p14="http://schemas.microsoft.com/office/powerpoint/2010/main" val="3785162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7F426CAF-426F-46F3-BE7D-5E9F7D4FB34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28CC8481-F4FB-4A6D-8D6E-965E557122A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ABC97771-C488-431A-9DEA-4CD979F6B09E}"/>
              </a:ext>
            </a:extLst>
          </p:cNvPr>
          <p:cNvSpPr>
            <a:spLocks noGrp="1" noChangeArrowheads="1"/>
          </p:cNvSpPr>
          <p:nvPr>
            <p:ph type="sldNum" sz="quarter" idx="12"/>
          </p:nvPr>
        </p:nvSpPr>
        <p:spPr>
          <a:ln/>
        </p:spPr>
        <p:txBody>
          <a:bodyPr/>
          <a:lstStyle>
            <a:lvl1pPr>
              <a:defRPr/>
            </a:lvl1pPr>
          </a:lstStyle>
          <a:p>
            <a:fld id="{FF8C7271-8C03-4236-9407-2007CE6823D9}" type="slidenum">
              <a:rPr lang="en-US" altLang="en-US"/>
              <a:pPr/>
              <a:t>‹#›</a:t>
            </a:fld>
            <a:endParaRPr lang="en-US" altLang="en-US"/>
          </a:p>
        </p:txBody>
      </p:sp>
    </p:spTree>
    <p:extLst>
      <p:ext uri="{BB962C8B-B14F-4D97-AF65-F5344CB8AC3E}">
        <p14:creationId xmlns:p14="http://schemas.microsoft.com/office/powerpoint/2010/main" val="1945222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xmlns="" id="{9A309747-35DB-42EC-872E-E600653B0B8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A54E4243-3DDD-494C-9B10-669F9DDD792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573637CA-3C26-424E-A04B-5DE97C863B0C}"/>
              </a:ext>
            </a:extLst>
          </p:cNvPr>
          <p:cNvSpPr>
            <a:spLocks noGrp="1" noChangeArrowheads="1"/>
          </p:cNvSpPr>
          <p:nvPr>
            <p:ph type="sldNum" sz="quarter" idx="12"/>
          </p:nvPr>
        </p:nvSpPr>
        <p:spPr>
          <a:ln/>
        </p:spPr>
        <p:txBody>
          <a:bodyPr/>
          <a:lstStyle>
            <a:lvl1pPr>
              <a:defRPr/>
            </a:lvl1pPr>
          </a:lstStyle>
          <a:p>
            <a:fld id="{02B6EB6B-254E-46CD-837A-5EBF01EF9017}" type="slidenum">
              <a:rPr lang="en-US" altLang="en-US"/>
              <a:pPr/>
              <a:t>‹#›</a:t>
            </a:fld>
            <a:endParaRPr lang="en-US" altLang="en-US"/>
          </a:p>
        </p:txBody>
      </p:sp>
    </p:spTree>
    <p:extLst>
      <p:ext uri="{BB962C8B-B14F-4D97-AF65-F5344CB8AC3E}">
        <p14:creationId xmlns:p14="http://schemas.microsoft.com/office/powerpoint/2010/main" val="1402852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xmlns="" id="{E210F047-92D9-48EB-AE50-B7F292FECBE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7ED626FC-E414-43F5-9841-3B44ADF715CC}"/>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2CA1B07D-D2B7-4902-89BC-802CBB750EB0}"/>
              </a:ext>
            </a:extLst>
          </p:cNvPr>
          <p:cNvSpPr>
            <a:spLocks noGrp="1" noChangeArrowheads="1"/>
          </p:cNvSpPr>
          <p:nvPr>
            <p:ph type="sldNum" sz="quarter" idx="12"/>
          </p:nvPr>
        </p:nvSpPr>
        <p:spPr>
          <a:ln/>
        </p:spPr>
        <p:txBody>
          <a:bodyPr/>
          <a:lstStyle>
            <a:lvl1pPr>
              <a:defRPr/>
            </a:lvl1pPr>
          </a:lstStyle>
          <a:p>
            <a:fld id="{C8471652-9992-4A10-A52C-9DEED050EDD9}" type="slidenum">
              <a:rPr lang="en-US" altLang="en-US"/>
              <a:pPr/>
              <a:t>‹#›</a:t>
            </a:fld>
            <a:endParaRPr lang="en-US" altLang="en-US"/>
          </a:p>
        </p:txBody>
      </p:sp>
    </p:spTree>
    <p:extLst>
      <p:ext uri="{BB962C8B-B14F-4D97-AF65-F5344CB8AC3E}">
        <p14:creationId xmlns:p14="http://schemas.microsoft.com/office/powerpoint/2010/main" val="2363265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xmlns="" id="{3A533665-6F74-4BC7-91F4-5806BF502FF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xmlns="" id="{FDE640F4-067D-46DE-999D-118B8E28DFEA}"/>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xmlns="" id="{479452EE-D3FA-4C31-80E8-E81295F50A24}"/>
              </a:ext>
            </a:extLst>
          </p:cNvPr>
          <p:cNvSpPr>
            <a:spLocks noGrp="1" noChangeArrowheads="1"/>
          </p:cNvSpPr>
          <p:nvPr>
            <p:ph type="sldNum" sz="quarter" idx="12"/>
          </p:nvPr>
        </p:nvSpPr>
        <p:spPr>
          <a:ln/>
        </p:spPr>
        <p:txBody>
          <a:bodyPr/>
          <a:lstStyle>
            <a:lvl1pPr>
              <a:defRPr/>
            </a:lvl1pPr>
          </a:lstStyle>
          <a:p>
            <a:fld id="{93310F38-8DC3-408C-82D6-8EBA59349297}" type="slidenum">
              <a:rPr lang="en-US" altLang="en-US"/>
              <a:pPr/>
              <a:t>‹#›</a:t>
            </a:fld>
            <a:endParaRPr lang="en-US" altLang="en-US"/>
          </a:p>
        </p:txBody>
      </p:sp>
    </p:spTree>
    <p:extLst>
      <p:ext uri="{BB962C8B-B14F-4D97-AF65-F5344CB8AC3E}">
        <p14:creationId xmlns:p14="http://schemas.microsoft.com/office/powerpoint/2010/main" val="3165945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xmlns="" id="{A1DE5245-6A40-4A2A-8516-444DFAB7E4E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069F3504-143E-4428-919B-FB347B32EE2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7EEF3940-3824-4335-B690-7B5892165375}"/>
              </a:ext>
            </a:extLst>
          </p:cNvPr>
          <p:cNvSpPr>
            <a:spLocks noGrp="1" noChangeArrowheads="1"/>
          </p:cNvSpPr>
          <p:nvPr>
            <p:ph type="sldNum" sz="quarter" idx="12"/>
          </p:nvPr>
        </p:nvSpPr>
        <p:spPr>
          <a:ln/>
        </p:spPr>
        <p:txBody>
          <a:bodyPr/>
          <a:lstStyle>
            <a:lvl1pPr>
              <a:defRPr/>
            </a:lvl1pPr>
          </a:lstStyle>
          <a:p>
            <a:fld id="{6BB01763-97A0-4628-A5C1-9EFCBF828CAB}" type="slidenum">
              <a:rPr lang="en-US" altLang="en-US"/>
              <a:pPr/>
              <a:t>‹#›</a:t>
            </a:fld>
            <a:endParaRPr lang="en-US" altLang="en-US"/>
          </a:p>
        </p:txBody>
      </p:sp>
    </p:spTree>
    <p:extLst>
      <p:ext uri="{BB962C8B-B14F-4D97-AF65-F5344CB8AC3E}">
        <p14:creationId xmlns:p14="http://schemas.microsoft.com/office/powerpoint/2010/main" val="392366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5A8D525-1CB5-45C9-B27A-380FADA516C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xmlns="" id="{5B7286A7-0B45-4E4A-BA23-91702D6EACB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xmlns="" id="{FCDC1826-E087-481A-95FB-66AAC1158DD3}"/>
              </a:ext>
            </a:extLst>
          </p:cNvPr>
          <p:cNvSpPr>
            <a:spLocks noGrp="1" noChangeArrowheads="1"/>
          </p:cNvSpPr>
          <p:nvPr>
            <p:ph type="sldNum" sz="quarter" idx="12"/>
          </p:nvPr>
        </p:nvSpPr>
        <p:spPr>
          <a:ln/>
        </p:spPr>
        <p:txBody>
          <a:bodyPr/>
          <a:lstStyle>
            <a:lvl1pPr>
              <a:defRPr/>
            </a:lvl1pPr>
          </a:lstStyle>
          <a:p>
            <a:fld id="{2BCBE39E-30E7-44A5-ADA9-754800F0A3A5}" type="slidenum">
              <a:rPr lang="en-US" altLang="en-US"/>
              <a:pPr/>
              <a:t>‹#›</a:t>
            </a:fld>
            <a:endParaRPr lang="en-US" altLang="en-US"/>
          </a:p>
        </p:txBody>
      </p:sp>
    </p:spTree>
    <p:extLst>
      <p:ext uri="{BB962C8B-B14F-4D97-AF65-F5344CB8AC3E}">
        <p14:creationId xmlns:p14="http://schemas.microsoft.com/office/powerpoint/2010/main" val="41185285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DF7988DC-BA86-4F20-A44D-F68BAD5E80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D7ED906D-C044-43BD-8E95-8C139CBB75C4}"/>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B73B9AAA-EB42-4DC2-9609-B8D18839CCB1}"/>
              </a:ext>
            </a:extLst>
          </p:cNvPr>
          <p:cNvSpPr>
            <a:spLocks noGrp="1" noChangeArrowheads="1"/>
          </p:cNvSpPr>
          <p:nvPr>
            <p:ph type="sldNum" sz="quarter" idx="12"/>
          </p:nvPr>
        </p:nvSpPr>
        <p:spPr>
          <a:ln/>
        </p:spPr>
        <p:txBody>
          <a:bodyPr/>
          <a:lstStyle>
            <a:lvl1pPr>
              <a:defRPr/>
            </a:lvl1pPr>
          </a:lstStyle>
          <a:p>
            <a:fld id="{3BFBD806-1CBE-4C1B-BE82-9CF758C43DEE}" type="slidenum">
              <a:rPr lang="en-US" altLang="en-US"/>
              <a:pPr/>
              <a:t>‹#›</a:t>
            </a:fld>
            <a:endParaRPr lang="en-US" altLang="en-US"/>
          </a:p>
        </p:txBody>
      </p:sp>
    </p:spTree>
    <p:extLst>
      <p:ext uri="{BB962C8B-B14F-4D97-AF65-F5344CB8AC3E}">
        <p14:creationId xmlns:p14="http://schemas.microsoft.com/office/powerpoint/2010/main" val="3056679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764AC-947B-4CC2-87B3-84A832D056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0EADF67-154D-44D5-AB67-AF288BC5CE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71470B-4DBA-456E-A66B-F465B1007CEE}"/>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591C8E61-9910-48EE-9AE7-174C8971F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3D84A00-89C5-41A8-B7DD-9A021EA12DFC}"/>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3141073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xmlns="" id="{CBD877D9-E48E-41A2-AF30-4DC5852D81D8}"/>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xmlns="" id="{932C6240-5343-4D92-8621-83746CFBC2D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xmlns="" id="{C0383D15-D4BF-433A-8465-5D0BB7544A8B}"/>
              </a:ext>
            </a:extLst>
          </p:cNvPr>
          <p:cNvSpPr>
            <a:spLocks noGrp="1" noChangeArrowheads="1"/>
          </p:cNvSpPr>
          <p:nvPr>
            <p:ph type="sldNum" sz="quarter" idx="12"/>
          </p:nvPr>
        </p:nvSpPr>
        <p:spPr>
          <a:ln/>
        </p:spPr>
        <p:txBody>
          <a:bodyPr/>
          <a:lstStyle>
            <a:lvl1pPr>
              <a:defRPr/>
            </a:lvl1pPr>
          </a:lstStyle>
          <a:p>
            <a:fld id="{7DE3AE43-8C77-4C54-8528-C6A4DB50F498}" type="slidenum">
              <a:rPr lang="en-US" altLang="en-US"/>
              <a:pPr/>
              <a:t>‹#›</a:t>
            </a:fld>
            <a:endParaRPr lang="en-US" altLang="en-US"/>
          </a:p>
        </p:txBody>
      </p:sp>
    </p:spTree>
    <p:extLst>
      <p:ext uri="{BB962C8B-B14F-4D97-AF65-F5344CB8AC3E}">
        <p14:creationId xmlns:p14="http://schemas.microsoft.com/office/powerpoint/2010/main" val="3838114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61F48667-3B14-4AF3-8241-4BF5E4688A9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2BBA987F-E033-46D9-920C-47B42F6B17C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9D5F799F-6FCE-4C4F-84B9-0013939B16EF}"/>
              </a:ext>
            </a:extLst>
          </p:cNvPr>
          <p:cNvSpPr>
            <a:spLocks noGrp="1" noChangeArrowheads="1"/>
          </p:cNvSpPr>
          <p:nvPr>
            <p:ph type="sldNum" sz="quarter" idx="12"/>
          </p:nvPr>
        </p:nvSpPr>
        <p:spPr>
          <a:ln/>
        </p:spPr>
        <p:txBody>
          <a:bodyPr/>
          <a:lstStyle>
            <a:lvl1pPr>
              <a:defRPr/>
            </a:lvl1pPr>
          </a:lstStyle>
          <a:p>
            <a:fld id="{4E6F3F4A-7A12-4CD4-94D2-B9A59D3D882B}" type="slidenum">
              <a:rPr lang="en-US" altLang="en-US"/>
              <a:pPr/>
              <a:t>‹#›</a:t>
            </a:fld>
            <a:endParaRPr lang="en-US" altLang="en-US"/>
          </a:p>
        </p:txBody>
      </p:sp>
    </p:spTree>
    <p:extLst>
      <p:ext uri="{BB962C8B-B14F-4D97-AF65-F5344CB8AC3E}">
        <p14:creationId xmlns:p14="http://schemas.microsoft.com/office/powerpoint/2010/main" val="1228297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xmlns="" id="{FC8508B8-583F-4F0E-8EAC-F10EBE7A658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xmlns="" id="{90D98766-3569-4F16-A61B-B2FD65B9CA27}"/>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xmlns="" id="{50E42C5E-410F-4C26-A781-885A793A7C69}"/>
              </a:ext>
            </a:extLst>
          </p:cNvPr>
          <p:cNvSpPr>
            <a:spLocks noGrp="1" noChangeArrowheads="1"/>
          </p:cNvSpPr>
          <p:nvPr>
            <p:ph type="sldNum" sz="quarter" idx="12"/>
          </p:nvPr>
        </p:nvSpPr>
        <p:spPr>
          <a:ln/>
        </p:spPr>
        <p:txBody>
          <a:bodyPr/>
          <a:lstStyle>
            <a:lvl1pPr>
              <a:defRPr/>
            </a:lvl1pPr>
          </a:lstStyle>
          <a:p>
            <a:fld id="{43AE402B-1B27-41CB-A0AD-A4DC718C43A7}" type="slidenum">
              <a:rPr lang="en-US" altLang="en-US"/>
              <a:pPr/>
              <a:t>‹#›</a:t>
            </a:fld>
            <a:endParaRPr lang="en-US" altLang="en-US"/>
          </a:p>
        </p:txBody>
      </p:sp>
    </p:spTree>
    <p:extLst>
      <p:ext uri="{BB962C8B-B14F-4D97-AF65-F5344CB8AC3E}">
        <p14:creationId xmlns:p14="http://schemas.microsoft.com/office/powerpoint/2010/main" val="754830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6ED26CAE-8CEA-4F1D-A60B-3321F54DF90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xmlns="" id="{7C4F1F48-C912-4364-96BC-6BBAD796478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xmlns="" id="{A17B8B63-24E1-4232-AB28-61CF3E3AEF84}"/>
              </a:ext>
            </a:extLst>
          </p:cNvPr>
          <p:cNvSpPr>
            <a:spLocks noGrp="1" noChangeArrowheads="1"/>
          </p:cNvSpPr>
          <p:nvPr>
            <p:ph type="sldNum" sz="quarter" idx="12"/>
          </p:nvPr>
        </p:nvSpPr>
        <p:spPr>
          <a:ln/>
        </p:spPr>
        <p:txBody>
          <a:bodyPr/>
          <a:lstStyle>
            <a:lvl1pPr>
              <a:defRPr/>
            </a:lvl1pPr>
          </a:lstStyle>
          <a:p>
            <a:fld id="{9BC1660B-24CC-47DE-9C0F-44B3EF9F0E26}" type="slidenum">
              <a:rPr lang="en-US" altLang="en-US"/>
              <a:pPr/>
              <a:t>‹#›</a:t>
            </a:fld>
            <a:endParaRPr lang="en-US" altLang="en-US"/>
          </a:p>
        </p:txBody>
      </p:sp>
    </p:spTree>
    <p:extLst>
      <p:ext uri="{BB962C8B-B14F-4D97-AF65-F5344CB8AC3E}">
        <p14:creationId xmlns:p14="http://schemas.microsoft.com/office/powerpoint/2010/main" val="294362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31A291-4D0C-4A48-B304-D0F814146B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248DBEB-C038-4683-B614-272F7D6C45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0F75F803-AE8A-4E43-8EC0-8943CA80682B}"/>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xmlns="" id="{D9E880FE-DDE3-4FF1-9F70-2FE86D980340}"/>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xmlns="" id="{BA501F58-6E3D-4F38-9EC1-37A9150AB3EC}"/>
              </a:ext>
            </a:extLst>
          </p:cNvPr>
          <p:cNvSpPr>
            <a:spLocks noGrp="1"/>
          </p:cNvSpPr>
          <p:nvPr>
            <p:ph type="sldNum" sz="quarter" idx="12"/>
          </p:nvPr>
        </p:nvSpPr>
        <p:spPr/>
        <p:txBody>
          <a:bodyPr/>
          <a:lstStyle>
            <a:lvl1pPr>
              <a:defRPr/>
            </a:lvl1pPr>
          </a:lstStyle>
          <a:p>
            <a:fld id="{B66C081B-1F69-409F-B385-5C714D80292F}" type="slidenum">
              <a:rPr lang="en-GB" altLang="en-US"/>
              <a:pPr/>
              <a:t>‹#›</a:t>
            </a:fld>
            <a:endParaRPr lang="en-GB" altLang="en-US"/>
          </a:p>
        </p:txBody>
      </p:sp>
    </p:spTree>
    <p:extLst>
      <p:ext uri="{BB962C8B-B14F-4D97-AF65-F5344CB8AC3E}">
        <p14:creationId xmlns:p14="http://schemas.microsoft.com/office/powerpoint/2010/main" val="3804920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D540AF-CA40-4B36-B76D-F1C53077AC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2F10096-230E-4C2D-B59A-5AD4E767F4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D5B494-64F8-49B4-8E6B-FA95C47E6AD6}"/>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xmlns="" id="{C046026C-E7A7-4362-A8AE-11B2478ADFEA}"/>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xmlns="" id="{D254BBEB-37B4-4CAD-9988-CF12DCB308F6}"/>
              </a:ext>
            </a:extLst>
          </p:cNvPr>
          <p:cNvSpPr>
            <a:spLocks noGrp="1"/>
          </p:cNvSpPr>
          <p:nvPr>
            <p:ph type="sldNum" sz="quarter" idx="12"/>
          </p:nvPr>
        </p:nvSpPr>
        <p:spPr/>
        <p:txBody>
          <a:bodyPr/>
          <a:lstStyle>
            <a:lvl1pPr>
              <a:defRPr/>
            </a:lvl1pPr>
          </a:lstStyle>
          <a:p>
            <a:fld id="{97E1FF70-922E-483A-8009-81109BCB700C}" type="slidenum">
              <a:rPr lang="en-GB" altLang="en-US"/>
              <a:pPr/>
              <a:t>‹#›</a:t>
            </a:fld>
            <a:endParaRPr lang="en-GB" altLang="en-US"/>
          </a:p>
        </p:txBody>
      </p:sp>
    </p:spTree>
    <p:extLst>
      <p:ext uri="{BB962C8B-B14F-4D97-AF65-F5344CB8AC3E}">
        <p14:creationId xmlns:p14="http://schemas.microsoft.com/office/powerpoint/2010/main" val="16885767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7A01BC-0842-4FC9-9B9C-8F862020D61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3A15CF40-F934-4EFE-B3E0-2DB60768FB33}"/>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xmlns="" id="{205D1E92-0ACB-4894-B20F-FD18090FF060}"/>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xmlns="" id="{D0080D93-7302-43BA-BBC4-DE38264F9D42}"/>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xmlns="" id="{DC745F83-712D-483D-8E40-93F6DBE94B8B}"/>
              </a:ext>
            </a:extLst>
          </p:cNvPr>
          <p:cNvSpPr>
            <a:spLocks noGrp="1"/>
          </p:cNvSpPr>
          <p:nvPr>
            <p:ph type="sldNum" sz="quarter" idx="12"/>
          </p:nvPr>
        </p:nvSpPr>
        <p:spPr/>
        <p:txBody>
          <a:bodyPr/>
          <a:lstStyle>
            <a:lvl1pPr>
              <a:defRPr/>
            </a:lvl1pPr>
          </a:lstStyle>
          <a:p>
            <a:fld id="{B364BAA8-FD76-41F1-88DF-AEBBB0C2EFFC}" type="slidenum">
              <a:rPr lang="en-GB" altLang="en-US"/>
              <a:pPr/>
              <a:t>‹#›</a:t>
            </a:fld>
            <a:endParaRPr lang="en-GB" altLang="en-US"/>
          </a:p>
        </p:txBody>
      </p:sp>
    </p:spTree>
    <p:extLst>
      <p:ext uri="{BB962C8B-B14F-4D97-AF65-F5344CB8AC3E}">
        <p14:creationId xmlns:p14="http://schemas.microsoft.com/office/powerpoint/2010/main" val="5439367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B66117-6158-4D7C-8AAA-88949E9120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165789B-F91D-408D-9972-3BD1B6C636CA}"/>
              </a:ext>
            </a:extLst>
          </p:cNvPr>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6718E1A-746B-4CA7-8E2D-2DD790C0916E}"/>
              </a:ext>
            </a:extLst>
          </p:cNvPr>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CC4EAAE-CC4B-4403-B939-CBC22D008468}"/>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xmlns="" id="{14731400-99B0-4103-8B00-C06D3FB56748}"/>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xmlns="" id="{11113FBA-9219-40A6-A9B0-8E92E9FDEAA1}"/>
              </a:ext>
            </a:extLst>
          </p:cNvPr>
          <p:cNvSpPr>
            <a:spLocks noGrp="1"/>
          </p:cNvSpPr>
          <p:nvPr>
            <p:ph type="sldNum" sz="quarter" idx="12"/>
          </p:nvPr>
        </p:nvSpPr>
        <p:spPr/>
        <p:txBody>
          <a:bodyPr/>
          <a:lstStyle>
            <a:lvl1pPr>
              <a:defRPr/>
            </a:lvl1pPr>
          </a:lstStyle>
          <a:p>
            <a:fld id="{8346D587-E35C-4324-88FC-B1526E639490}" type="slidenum">
              <a:rPr lang="en-GB" altLang="en-US"/>
              <a:pPr/>
              <a:t>‹#›</a:t>
            </a:fld>
            <a:endParaRPr lang="en-GB" altLang="en-US"/>
          </a:p>
        </p:txBody>
      </p:sp>
    </p:spTree>
    <p:extLst>
      <p:ext uri="{BB962C8B-B14F-4D97-AF65-F5344CB8AC3E}">
        <p14:creationId xmlns:p14="http://schemas.microsoft.com/office/powerpoint/2010/main" val="40617636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E3D07C-9568-49F3-A412-EF5BB17A29E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6BB8428-21B9-49DF-B762-DA69981756A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85EC0144-9761-4EAC-A99B-534475F15BB9}"/>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94B837A-12DF-4261-B519-7485A30A80A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A3BBAEDC-D0B1-4C5D-8CA1-C826952796CD}"/>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B485699D-2BA2-47CB-897E-7C8089C1D14A}"/>
              </a:ext>
            </a:extLst>
          </p:cNvPr>
          <p:cNvSpPr>
            <a:spLocks noGrp="1"/>
          </p:cNvSpPr>
          <p:nvPr>
            <p:ph type="dt" sz="half" idx="10"/>
          </p:nvPr>
        </p:nvSpPr>
        <p:spPr/>
        <p:txBody>
          <a:bodyPr/>
          <a:lstStyle>
            <a:lvl1pPr>
              <a:defRPr/>
            </a:lvl1pPr>
          </a:lstStyle>
          <a:p>
            <a:endParaRPr lang="en-GB" altLang="en-US"/>
          </a:p>
        </p:txBody>
      </p:sp>
      <p:sp>
        <p:nvSpPr>
          <p:cNvPr id="8" name="Footer Placeholder 7">
            <a:extLst>
              <a:ext uri="{FF2B5EF4-FFF2-40B4-BE49-F238E27FC236}">
                <a16:creationId xmlns:a16="http://schemas.microsoft.com/office/drawing/2014/main" xmlns="" id="{1FFD48E8-726E-4602-9A2C-D6946BE3BF37}"/>
              </a:ext>
            </a:extLst>
          </p:cNvPr>
          <p:cNvSpPr>
            <a:spLocks noGrp="1"/>
          </p:cNvSpPr>
          <p:nvPr>
            <p:ph type="ftr" sz="quarter" idx="11"/>
          </p:nvPr>
        </p:nvSpPr>
        <p:spPr/>
        <p:txBody>
          <a:bodyPr/>
          <a:lstStyle>
            <a:lvl1pPr>
              <a:defRPr/>
            </a:lvl1pPr>
          </a:lstStyle>
          <a:p>
            <a:endParaRPr lang="en-GB" altLang="en-US"/>
          </a:p>
        </p:txBody>
      </p:sp>
      <p:sp>
        <p:nvSpPr>
          <p:cNvPr id="9" name="Slide Number Placeholder 8">
            <a:extLst>
              <a:ext uri="{FF2B5EF4-FFF2-40B4-BE49-F238E27FC236}">
                <a16:creationId xmlns:a16="http://schemas.microsoft.com/office/drawing/2014/main" xmlns="" id="{FFBFEA84-303B-4F36-B9C5-5C6BB3A54E5F}"/>
              </a:ext>
            </a:extLst>
          </p:cNvPr>
          <p:cNvSpPr>
            <a:spLocks noGrp="1"/>
          </p:cNvSpPr>
          <p:nvPr>
            <p:ph type="sldNum" sz="quarter" idx="12"/>
          </p:nvPr>
        </p:nvSpPr>
        <p:spPr/>
        <p:txBody>
          <a:bodyPr/>
          <a:lstStyle>
            <a:lvl1pPr>
              <a:defRPr/>
            </a:lvl1pPr>
          </a:lstStyle>
          <a:p>
            <a:fld id="{DB083E22-0F42-4BD0-A136-9D52B8EFC94B}" type="slidenum">
              <a:rPr lang="en-GB" altLang="en-US"/>
              <a:pPr/>
              <a:t>‹#›</a:t>
            </a:fld>
            <a:endParaRPr lang="en-GB" altLang="en-US"/>
          </a:p>
        </p:txBody>
      </p:sp>
    </p:spTree>
    <p:extLst>
      <p:ext uri="{BB962C8B-B14F-4D97-AF65-F5344CB8AC3E}">
        <p14:creationId xmlns:p14="http://schemas.microsoft.com/office/powerpoint/2010/main" val="41099893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A1000-8EF6-4AEA-9B72-5334958C90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02FD433-2AEB-4792-AADD-1A28ED6A1BB7}"/>
              </a:ext>
            </a:extLst>
          </p:cNvPr>
          <p:cNvSpPr>
            <a:spLocks noGrp="1"/>
          </p:cNvSpPr>
          <p:nvPr>
            <p:ph type="dt" sz="half" idx="10"/>
          </p:nvPr>
        </p:nvSpPr>
        <p:spPr/>
        <p:txBody>
          <a:bodyPr/>
          <a:lstStyle>
            <a:lvl1pPr>
              <a:defRPr/>
            </a:lvl1pPr>
          </a:lstStyle>
          <a:p>
            <a:endParaRPr lang="en-GB" altLang="en-US"/>
          </a:p>
        </p:txBody>
      </p:sp>
      <p:sp>
        <p:nvSpPr>
          <p:cNvPr id="4" name="Footer Placeholder 3">
            <a:extLst>
              <a:ext uri="{FF2B5EF4-FFF2-40B4-BE49-F238E27FC236}">
                <a16:creationId xmlns:a16="http://schemas.microsoft.com/office/drawing/2014/main" xmlns="" id="{671AE470-AB14-4FF8-B9BF-CFE216E14E6B}"/>
              </a:ext>
            </a:extLst>
          </p:cNvPr>
          <p:cNvSpPr>
            <a:spLocks noGrp="1"/>
          </p:cNvSpPr>
          <p:nvPr>
            <p:ph type="ftr" sz="quarter" idx="11"/>
          </p:nvPr>
        </p:nvSpPr>
        <p:spPr/>
        <p:txBody>
          <a:bodyPr/>
          <a:lstStyle>
            <a:lvl1pPr>
              <a:defRPr/>
            </a:lvl1pPr>
          </a:lstStyle>
          <a:p>
            <a:endParaRPr lang="en-GB" altLang="en-US"/>
          </a:p>
        </p:txBody>
      </p:sp>
      <p:sp>
        <p:nvSpPr>
          <p:cNvPr id="5" name="Slide Number Placeholder 4">
            <a:extLst>
              <a:ext uri="{FF2B5EF4-FFF2-40B4-BE49-F238E27FC236}">
                <a16:creationId xmlns:a16="http://schemas.microsoft.com/office/drawing/2014/main" xmlns="" id="{8FC361F1-B603-46E2-AA87-9C1E1F8F76DB}"/>
              </a:ext>
            </a:extLst>
          </p:cNvPr>
          <p:cNvSpPr>
            <a:spLocks noGrp="1"/>
          </p:cNvSpPr>
          <p:nvPr>
            <p:ph type="sldNum" sz="quarter" idx="12"/>
          </p:nvPr>
        </p:nvSpPr>
        <p:spPr/>
        <p:txBody>
          <a:bodyPr/>
          <a:lstStyle>
            <a:lvl1pPr>
              <a:defRPr/>
            </a:lvl1pPr>
          </a:lstStyle>
          <a:p>
            <a:fld id="{4468097C-2FF6-46DC-95EB-E85F5E4962EF}" type="slidenum">
              <a:rPr lang="en-GB" altLang="en-US"/>
              <a:pPr/>
              <a:t>‹#›</a:t>
            </a:fld>
            <a:endParaRPr lang="en-GB" altLang="en-US"/>
          </a:p>
        </p:txBody>
      </p:sp>
    </p:spTree>
    <p:extLst>
      <p:ext uri="{BB962C8B-B14F-4D97-AF65-F5344CB8AC3E}">
        <p14:creationId xmlns:p14="http://schemas.microsoft.com/office/powerpoint/2010/main" val="1194228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D714AD-BAAD-45AB-886E-ADC78A0F49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037613E-821B-4925-A90F-2EC4ACBF0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9B5A81-96B0-4ACC-9EF7-D2C5F30E8F58}"/>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ACD58295-C833-4933-B9AA-5ADF5BE96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3B554E1-BDD9-4ECD-AF80-BBCD064819DB}"/>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1900819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DB7EFCF-5FEA-4BA1-BFDB-FE25D8015DCC}"/>
              </a:ext>
            </a:extLst>
          </p:cNvPr>
          <p:cNvSpPr>
            <a:spLocks noGrp="1"/>
          </p:cNvSpPr>
          <p:nvPr>
            <p:ph type="dt" sz="half" idx="10"/>
          </p:nvPr>
        </p:nvSpPr>
        <p:spPr/>
        <p:txBody>
          <a:bodyPr/>
          <a:lstStyle>
            <a:lvl1pPr>
              <a:defRPr/>
            </a:lvl1pPr>
          </a:lstStyle>
          <a:p>
            <a:endParaRPr lang="en-GB" altLang="en-US"/>
          </a:p>
        </p:txBody>
      </p:sp>
      <p:sp>
        <p:nvSpPr>
          <p:cNvPr id="3" name="Footer Placeholder 2">
            <a:extLst>
              <a:ext uri="{FF2B5EF4-FFF2-40B4-BE49-F238E27FC236}">
                <a16:creationId xmlns:a16="http://schemas.microsoft.com/office/drawing/2014/main" xmlns="" id="{F4A07A2B-1744-4EF2-ADEF-C1BD07C5F447}"/>
              </a:ext>
            </a:extLst>
          </p:cNvPr>
          <p:cNvSpPr>
            <a:spLocks noGrp="1"/>
          </p:cNvSpPr>
          <p:nvPr>
            <p:ph type="ftr" sz="quarter" idx="11"/>
          </p:nvPr>
        </p:nvSpPr>
        <p:spPr/>
        <p:txBody>
          <a:bodyPr/>
          <a:lstStyle>
            <a:lvl1pPr>
              <a:defRPr/>
            </a:lvl1pPr>
          </a:lstStyle>
          <a:p>
            <a:endParaRPr lang="en-GB" altLang="en-US"/>
          </a:p>
        </p:txBody>
      </p:sp>
      <p:sp>
        <p:nvSpPr>
          <p:cNvPr id="4" name="Slide Number Placeholder 3">
            <a:extLst>
              <a:ext uri="{FF2B5EF4-FFF2-40B4-BE49-F238E27FC236}">
                <a16:creationId xmlns:a16="http://schemas.microsoft.com/office/drawing/2014/main" xmlns="" id="{0843A90D-40B0-4AF4-A339-F32C79FEE6F1}"/>
              </a:ext>
            </a:extLst>
          </p:cNvPr>
          <p:cNvSpPr>
            <a:spLocks noGrp="1"/>
          </p:cNvSpPr>
          <p:nvPr>
            <p:ph type="sldNum" sz="quarter" idx="12"/>
          </p:nvPr>
        </p:nvSpPr>
        <p:spPr/>
        <p:txBody>
          <a:bodyPr/>
          <a:lstStyle>
            <a:lvl1pPr>
              <a:defRPr/>
            </a:lvl1pPr>
          </a:lstStyle>
          <a:p>
            <a:fld id="{AD04317D-F0A3-4AB5-B758-2475D0DFB806}" type="slidenum">
              <a:rPr lang="en-GB" altLang="en-US"/>
              <a:pPr/>
              <a:t>‹#›</a:t>
            </a:fld>
            <a:endParaRPr lang="en-GB" altLang="en-US"/>
          </a:p>
        </p:txBody>
      </p:sp>
    </p:spTree>
    <p:extLst>
      <p:ext uri="{BB962C8B-B14F-4D97-AF65-F5344CB8AC3E}">
        <p14:creationId xmlns:p14="http://schemas.microsoft.com/office/powerpoint/2010/main" val="32659023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7FB02-FF0B-4A8E-BE0B-08983713C7C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6DC9256-1A87-4067-8F90-9B5BCA1D08F3}"/>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6083333-B5BE-404B-890C-469B5B1AF4A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6AA8FDA9-77BB-437E-88C4-B2D2BEE1E5AB}"/>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xmlns="" id="{66B6C0CA-332A-4F94-AF9B-78D0D41A0191}"/>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xmlns="" id="{E516C464-F423-46AF-8685-2857A0623B49}"/>
              </a:ext>
            </a:extLst>
          </p:cNvPr>
          <p:cNvSpPr>
            <a:spLocks noGrp="1"/>
          </p:cNvSpPr>
          <p:nvPr>
            <p:ph type="sldNum" sz="quarter" idx="12"/>
          </p:nvPr>
        </p:nvSpPr>
        <p:spPr/>
        <p:txBody>
          <a:bodyPr/>
          <a:lstStyle>
            <a:lvl1pPr>
              <a:defRPr/>
            </a:lvl1pPr>
          </a:lstStyle>
          <a:p>
            <a:fld id="{628A837D-EA34-4640-9042-3A3987B134D3}" type="slidenum">
              <a:rPr lang="en-GB" altLang="en-US"/>
              <a:pPr/>
              <a:t>‹#›</a:t>
            </a:fld>
            <a:endParaRPr lang="en-GB" altLang="en-US"/>
          </a:p>
        </p:txBody>
      </p:sp>
    </p:spTree>
    <p:extLst>
      <p:ext uri="{BB962C8B-B14F-4D97-AF65-F5344CB8AC3E}">
        <p14:creationId xmlns:p14="http://schemas.microsoft.com/office/powerpoint/2010/main" val="2608080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57C7E2-A018-45B7-A633-A80C03BD9BD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C306F78-41F1-44AA-AFCA-3FDC3BB4712D}"/>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B8C5387-7CE6-4CC4-B5E4-38A5B6D075D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E93575E-1239-4270-AEEE-2412E8EE189C}"/>
              </a:ext>
            </a:extLst>
          </p:cNvPr>
          <p:cNvSpPr>
            <a:spLocks noGrp="1"/>
          </p:cNvSpPr>
          <p:nvPr>
            <p:ph type="dt" sz="half" idx="10"/>
          </p:nvPr>
        </p:nvSpPr>
        <p:spPr/>
        <p:txBody>
          <a:bodyPr/>
          <a:lstStyle>
            <a:lvl1pPr>
              <a:defRPr/>
            </a:lvl1pPr>
          </a:lstStyle>
          <a:p>
            <a:endParaRPr lang="en-GB" altLang="en-US"/>
          </a:p>
        </p:txBody>
      </p:sp>
      <p:sp>
        <p:nvSpPr>
          <p:cNvPr id="6" name="Footer Placeholder 5">
            <a:extLst>
              <a:ext uri="{FF2B5EF4-FFF2-40B4-BE49-F238E27FC236}">
                <a16:creationId xmlns:a16="http://schemas.microsoft.com/office/drawing/2014/main" xmlns="" id="{E4DCE9C3-02C8-41B8-9B04-BC20B98CAF1F}"/>
              </a:ext>
            </a:extLst>
          </p:cNvPr>
          <p:cNvSpPr>
            <a:spLocks noGrp="1"/>
          </p:cNvSpPr>
          <p:nvPr>
            <p:ph type="ftr" sz="quarter" idx="11"/>
          </p:nvPr>
        </p:nvSpPr>
        <p:spPr/>
        <p:txBody>
          <a:bodyPr/>
          <a:lstStyle>
            <a:lvl1pPr>
              <a:defRPr/>
            </a:lvl1pPr>
          </a:lstStyle>
          <a:p>
            <a:endParaRPr lang="en-GB" altLang="en-US"/>
          </a:p>
        </p:txBody>
      </p:sp>
      <p:sp>
        <p:nvSpPr>
          <p:cNvPr id="7" name="Slide Number Placeholder 6">
            <a:extLst>
              <a:ext uri="{FF2B5EF4-FFF2-40B4-BE49-F238E27FC236}">
                <a16:creationId xmlns:a16="http://schemas.microsoft.com/office/drawing/2014/main" xmlns="" id="{E8C6CAAD-84DE-44C3-8CCF-DD1A637458AE}"/>
              </a:ext>
            </a:extLst>
          </p:cNvPr>
          <p:cNvSpPr>
            <a:spLocks noGrp="1"/>
          </p:cNvSpPr>
          <p:nvPr>
            <p:ph type="sldNum" sz="quarter" idx="12"/>
          </p:nvPr>
        </p:nvSpPr>
        <p:spPr/>
        <p:txBody>
          <a:bodyPr/>
          <a:lstStyle>
            <a:lvl1pPr>
              <a:defRPr/>
            </a:lvl1pPr>
          </a:lstStyle>
          <a:p>
            <a:fld id="{CF50E2F1-1540-4348-869F-046A2C1F6599}" type="slidenum">
              <a:rPr lang="en-GB" altLang="en-US"/>
              <a:pPr/>
              <a:t>‹#›</a:t>
            </a:fld>
            <a:endParaRPr lang="en-GB" altLang="en-US"/>
          </a:p>
        </p:txBody>
      </p:sp>
    </p:spTree>
    <p:extLst>
      <p:ext uri="{BB962C8B-B14F-4D97-AF65-F5344CB8AC3E}">
        <p14:creationId xmlns:p14="http://schemas.microsoft.com/office/powerpoint/2010/main" val="3264384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2E91C3-6A38-431D-89CF-7FD8DD35F5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6AAA24C-7E13-48F5-9A76-8B18A76872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AA00412-AED0-4B15-AAB8-618BCBA6E671}"/>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xmlns="" id="{84C04C6C-12C5-4456-A9E6-6F7E26EB6377}"/>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xmlns="" id="{CB7EF9AF-76C6-46C4-9CAB-D6F70D9A9425}"/>
              </a:ext>
            </a:extLst>
          </p:cNvPr>
          <p:cNvSpPr>
            <a:spLocks noGrp="1"/>
          </p:cNvSpPr>
          <p:nvPr>
            <p:ph type="sldNum" sz="quarter" idx="12"/>
          </p:nvPr>
        </p:nvSpPr>
        <p:spPr/>
        <p:txBody>
          <a:bodyPr/>
          <a:lstStyle>
            <a:lvl1pPr>
              <a:defRPr/>
            </a:lvl1pPr>
          </a:lstStyle>
          <a:p>
            <a:fld id="{FA634008-1878-478D-B8C7-B37C12F0A9E1}" type="slidenum">
              <a:rPr lang="en-GB" altLang="en-US"/>
              <a:pPr/>
              <a:t>‹#›</a:t>
            </a:fld>
            <a:endParaRPr lang="en-GB" altLang="en-US"/>
          </a:p>
        </p:txBody>
      </p:sp>
    </p:spTree>
    <p:extLst>
      <p:ext uri="{BB962C8B-B14F-4D97-AF65-F5344CB8AC3E}">
        <p14:creationId xmlns:p14="http://schemas.microsoft.com/office/powerpoint/2010/main" val="1130514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E3C20E1-3486-4799-8DEB-BD5315A443C8}"/>
              </a:ext>
            </a:extLst>
          </p:cNvPr>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DF617F1-B2C2-423A-8AF7-0D62CF3FB2A6}"/>
              </a:ext>
            </a:extLst>
          </p:cNvPr>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1EA3CD8-863C-4030-9391-0E4AE87AD66E}"/>
              </a:ext>
            </a:extLst>
          </p:cNvPr>
          <p:cNvSpPr>
            <a:spLocks noGrp="1"/>
          </p:cNvSpPr>
          <p:nvPr>
            <p:ph type="dt" sz="half" idx="10"/>
          </p:nvPr>
        </p:nvSpPr>
        <p:spPr/>
        <p:txBody>
          <a:bodyPr/>
          <a:lstStyle>
            <a:lvl1pPr>
              <a:defRPr/>
            </a:lvl1pPr>
          </a:lstStyle>
          <a:p>
            <a:endParaRPr lang="en-GB" altLang="en-US"/>
          </a:p>
        </p:txBody>
      </p:sp>
      <p:sp>
        <p:nvSpPr>
          <p:cNvPr id="5" name="Footer Placeholder 4">
            <a:extLst>
              <a:ext uri="{FF2B5EF4-FFF2-40B4-BE49-F238E27FC236}">
                <a16:creationId xmlns:a16="http://schemas.microsoft.com/office/drawing/2014/main" xmlns="" id="{0DF98B5D-3B7C-4BC6-A1E6-ACDBF1C22302}"/>
              </a:ext>
            </a:extLst>
          </p:cNvPr>
          <p:cNvSpPr>
            <a:spLocks noGrp="1"/>
          </p:cNvSpPr>
          <p:nvPr>
            <p:ph type="ftr" sz="quarter" idx="11"/>
          </p:nvPr>
        </p:nvSpPr>
        <p:spPr/>
        <p:txBody>
          <a:bodyPr/>
          <a:lstStyle>
            <a:lvl1pPr>
              <a:defRPr/>
            </a:lvl1pPr>
          </a:lstStyle>
          <a:p>
            <a:endParaRPr lang="en-GB" altLang="en-US"/>
          </a:p>
        </p:txBody>
      </p:sp>
      <p:sp>
        <p:nvSpPr>
          <p:cNvPr id="6" name="Slide Number Placeholder 5">
            <a:extLst>
              <a:ext uri="{FF2B5EF4-FFF2-40B4-BE49-F238E27FC236}">
                <a16:creationId xmlns:a16="http://schemas.microsoft.com/office/drawing/2014/main" xmlns="" id="{AFE17ACC-DD11-4880-9650-2FA06AA0FA19}"/>
              </a:ext>
            </a:extLst>
          </p:cNvPr>
          <p:cNvSpPr>
            <a:spLocks noGrp="1"/>
          </p:cNvSpPr>
          <p:nvPr>
            <p:ph type="sldNum" sz="quarter" idx="12"/>
          </p:nvPr>
        </p:nvSpPr>
        <p:spPr/>
        <p:txBody>
          <a:bodyPr/>
          <a:lstStyle>
            <a:lvl1pPr>
              <a:defRPr/>
            </a:lvl1pPr>
          </a:lstStyle>
          <a:p>
            <a:fld id="{0BA102B2-0D9B-4A03-AFB2-26DAF1E12E72}" type="slidenum">
              <a:rPr lang="en-GB" altLang="en-US"/>
              <a:pPr/>
              <a:t>‹#›</a:t>
            </a:fld>
            <a:endParaRPr lang="en-GB" altLang="en-US"/>
          </a:p>
        </p:txBody>
      </p:sp>
    </p:spTree>
    <p:extLst>
      <p:ext uri="{BB962C8B-B14F-4D97-AF65-F5344CB8AC3E}">
        <p14:creationId xmlns:p14="http://schemas.microsoft.com/office/powerpoint/2010/main" val="3014995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7BB6B352-C387-4FDF-9894-9E8CD82F57E4}"/>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19A3C33-7DFB-4283-AD77-3DEB015C6F3B}"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21D3E453-B56D-455D-BE2A-1C4427DD9026}"/>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7959F1EC-08FD-495D-8F17-FC419EFBA591}"/>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57560540-86DA-49CF-9203-3B7A16244412}" type="slidenum">
              <a:rPr lang="en-US" altLang="en-US"/>
              <a:pPr/>
              <a:t>‹#›</a:t>
            </a:fld>
            <a:endParaRPr lang="en-US" altLang="en-US"/>
          </a:p>
        </p:txBody>
      </p:sp>
    </p:spTree>
    <p:extLst>
      <p:ext uri="{BB962C8B-B14F-4D97-AF65-F5344CB8AC3E}">
        <p14:creationId xmlns:p14="http://schemas.microsoft.com/office/powerpoint/2010/main" val="8148173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CA724FD-083A-42B2-8343-2C0B0AD5E9E1}"/>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384CD2E7-3102-4CA4-B22F-3F62CB66A9DC}"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E39228BF-1516-487C-BF19-1E7D7582DC48}"/>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11B2DE14-CD56-4300-B339-2BD485C42810}"/>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6098D074-E3F1-4A33-828E-2443B880405D}" type="slidenum">
              <a:rPr lang="en-US" altLang="en-US"/>
              <a:pPr/>
              <a:t>‹#›</a:t>
            </a:fld>
            <a:endParaRPr lang="en-US" altLang="en-US"/>
          </a:p>
        </p:txBody>
      </p:sp>
    </p:spTree>
    <p:extLst>
      <p:ext uri="{BB962C8B-B14F-4D97-AF65-F5344CB8AC3E}">
        <p14:creationId xmlns:p14="http://schemas.microsoft.com/office/powerpoint/2010/main" val="25647554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0F32C87-3DEC-4949-801F-647D5E97E271}"/>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146E7581-6635-4D9A-B539-2F0C8344A1B9}"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327F4993-67C3-40EE-9118-76950E4219C2}"/>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4A4C6236-6488-4FDB-BCA4-25F377494E2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CE877D6B-EE60-4E39-91DB-FBD68A757A27}" type="slidenum">
              <a:rPr lang="en-US" altLang="en-US"/>
              <a:pPr/>
              <a:t>‹#›</a:t>
            </a:fld>
            <a:endParaRPr lang="en-US" altLang="en-US"/>
          </a:p>
        </p:txBody>
      </p:sp>
    </p:spTree>
    <p:extLst>
      <p:ext uri="{BB962C8B-B14F-4D97-AF65-F5344CB8AC3E}">
        <p14:creationId xmlns:p14="http://schemas.microsoft.com/office/powerpoint/2010/main" val="4050429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EBE20598-5924-4082-A182-46652821971A}"/>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7803686-188D-4FC9-B5F8-EFF96D258EE2}" type="datetimeFigureOut">
              <a:rPr lang="en-US"/>
              <a:pPr>
                <a:defRPr/>
              </a:pPr>
              <a:t>12/23/2019</a:t>
            </a:fld>
            <a:endParaRPr lang="en-US" dirty="0"/>
          </a:p>
        </p:txBody>
      </p:sp>
      <p:sp>
        <p:nvSpPr>
          <p:cNvPr id="6" name="Footer Placeholder 5">
            <a:extLst>
              <a:ext uri="{FF2B5EF4-FFF2-40B4-BE49-F238E27FC236}">
                <a16:creationId xmlns:a16="http://schemas.microsoft.com/office/drawing/2014/main" xmlns="" id="{735CE336-5BC9-40CD-A8A7-849C7372BB64}"/>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50B95821-C63D-4878-964B-7B25FCDCE0C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084589BC-60C8-47DB-81A8-9B314B82D7F1}" type="slidenum">
              <a:rPr lang="en-US" altLang="en-US"/>
              <a:pPr/>
              <a:t>‹#›</a:t>
            </a:fld>
            <a:endParaRPr lang="en-US" altLang="en-US"/>
          </a:p>
        </p:txBody>
      </p:sp>
    </p:spTree>
    <p:extLst>
      <p:ext uri="{BB962C8B-B14F-4D97-AF65-F5344CB8AC3E}">
        <p14:creationId xmlns:p14="http://schemas.microsoft.com/office/powerpoint/2010/main" val="22275541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A7429A8-05A2-4C93-8106-BFF6B5E59B14}"/>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DEA618D0-A161-4505-A9B3-6E34053EC100}" type="datetimeFigureOut">
              <a:rPr lang="en-US"/>
              <a:pPr>
                <a:defRPr/>
              </a:pPr>
              <a:t>12/23/2019</a:t>
            </a:fld>
            <a:endParaRPr lang="en-US" dirty="0"/>
          </a:p>
        </p:txBody>
      </p:sp>
      <p:sp>
        <p:nvSpPr>
          <p:cNvPr id="8" name="Footer Placeholder 7">
            <a:extLst>
              <a:ext uri="{FF2B5EF4-FFF2-40B4-BE49-F238E27FC236}">
                <a16:creationId xmlns:a16="http://schemas.microsoft.com/office/drawing/2014/main" xmlns="" id="{CF8A6087-B12C-4A0D-AFA2-653D4F3E918E}"/>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xmlns="" id="{43562CF1-A9B7-49F7-9BD7-6B796BA0B50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5CDEBE9E-2267-4640-A8C9-FE70498B06E7}" type="slidenum">
              <a:rPr lang="en-US" altLang="en-US"/>
              <a:pPr/>
              <a:t>‹#›</a:t>
            </a:fld>
            <a:endParaRPr lang="en-US" altLang="en-US"/>
          </a:p>
        </p:txBody>
      </p:sp>
    </p:spTree>
    <p:extLst>
      <p:ext uri="{BB962C8B-B14F-4D97-AF65-F5344CB8AC3E}">
        <p14:creationId xmlns:p14="http://schemas.microsoft.com/office/powerpoint/2010/main" val="3668929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D9DDD-0CA8-4872-A6DE-2235A9197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B7A659B-CC2E-4A0E-A3C0-47D5BB823B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040DFE-648D-4F72-8949-37C6D4F78A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8DF11FC-468C-4B13-8A45-7DEF9AC104B1}"/>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6" name="Footer Placeholder 5">
            <a:extLst>
              <a:ext uri="{FF2B5EF4-FFF2-40B4-BE49-F238E27FC236}">
                <a16:creationId xmlns:a16="http://schemas.microsoft.com/office/drawing/2014/main" xmlns="" id="{61632665-5A61-46EC-BFBA-1A7D250A87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BB868FB-DBDC-485B-AE0A-58ED13D2C88A}"/>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842441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DA6C26F-3FBA-4003-8257-9DA876383E25}"/>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804F0A33-D629-4333-9193-DDBBFB509B0C}" type="datetimeFigureOut">
              <a:rPr lang="en-US"/>
              <a:pPr>
                <a:defRPr/>
              </a:pPr>
              <a:t>12/23/2019</a:t>
            </a:fld>
            <a:endParaRPr lang="en-US" dirty="0"/>
          </a:p>
        </p:txBody>
      </p:sp>
      <p:sp>
        <p:nvSpPr>
          <p:cNvPr id="4" name="Footer Placeholder 3">
            <a:extLst>
              <a:ext uri="{FF2B5EF4-FFF2-40B4-BE49-F238E27FC236}">
                <a16:creationId xmlns:a16="http://schemas.microsoft.com/office/drawing/2014/main" xmlns="" id="{3BEC9672-6C3B-4580-9296-07083B6B250B}"/>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6852DD09-3C27-41DD-9016-B2358937E1EE}"/>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4AA52794-151A-452C-B12E-5DEEAFD96D12}" type="slidenum">
              <a:rPr lang="en-US" altLang="en-US"/>
              <a:pPr/>
              <a:t>‹#›</a:t>
            </a:fld>
            <a:endParaRPr lang="en-US" altLang="en-US"/>
          </a:p>
        </p:txBody>
      </p:sp>
    </p:spTree>
    <p:extLst>
      <p:ext uri="{BB962C8B-B14F-4D97-AF65-F5344CB8AC3E}">
        <p14:creationId xmlns:p14="http://schemas.microsoft.com/office/powerpoint/2010/main" val="1248837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28574D33-1FE1-4876-B83D-EA375FFC264F}"/>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5E3E71E-84B2-435B-8E87-FA8C65FDFFEA}" type="datetimeFigureOut">
              <a:rPr lang="en-US"/>
              <a:pPr>
                <a:defRPr/>
              </a:pPr>
              <a:t>12/23/2019</a:t>
            </a:fld>
            <a:endParaRPr lang="en-US" dirty="0"/>
          </a:p>
        </p:txBody>
      </p:sp>
      <p:sp>
        <p:nvSpPr>
          <p:cNvPr id="3" name="Footer Placeholder 2">
            <a:extLst>
              <a:ext uri="{FF2B5EF4-FFF2-40B4-BE49-F238E27FC236}">
                <a16:creationId xmlns:a16="http://schemas.microsoft.com/office/drawing/2014/main" xmlns="" id="{EB2D6DD5-ECD6-46FF-B987-2F7245F261B4}"/>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xmlns="" id="{6B292E54-68FE-4A00-9EDC-1B3712B09D9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F7A0AE7C-5809-4903-A713-DE1E28BA462F}" type="slidenum">
              <a:rPr lang="en-US" altLang="en-US"/>
              <a:pPr/>
              <a:t>‹#›</a:t>
            </a:fld>
            <a:endParaRPr lang="en-US" altLang="en-US"/>
          </a:p>
        </p:txBody>
      </p:sp>
    </p:spTree>
    <p:extLst>
      <p:ext uri="{BB962C8B-B14F-4D97-AF65-F5344CB8AC3E}">
        <p14:creationId xmlns:p14="http://schemas.microsoft.com/office/powerpoint/2010/main" val="150684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F0C7C831-1A5B-4691-B82A-7E80D7E43716}"/>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9A2DC29-B4CA-4C32-8C4B-9AEE25423DB4}" type="datetimeFigureOut">
              <a:rPr lang="en-US"/>
              <a:pPr>
                <a:defRPr/>
              </a:pPr>
              <a:t>12/23/2019</a:t>
            </a:fld>
            <a:endParaRPr lang="en-US" dirty="0"/>
          </a:p>
        </p:txBody>
      </p:sp>
      <p:sp>
        <p:nvSpPr>
          <p:cNvPr id="6" name="Footer Placeholder 5">
            <a:extLst>
              <a:ext uri="{FF2B5EF4-FFF2-40B4-BE49-F238E27FC236}">
                <a16:creationId xmlns:a16="http://schemas.microsoft.com/office/drawing/2014/main" xmlns="" id="{7664F547-C181-424B-8D0E-64619D696D2B}"/>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975A3064-4C42-49B6-AF33-0238BCB0CA3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D43D9619-F610-4531-B2DC-F00596B6BE4C}" type="slidenum">
              <a:rPr lang="en-US" altLang="en-US"/>
              <a:pPr/>
              <a:t>‹#›</a:t>
            </a:fld>
            <a:endParaRPr lang="en-US" altLang="en-US"/>
          </a:p>
        </p:txBody>
      </p:sp>
    </p:spTree>
    <p:extLst>
      <p:ext uri="{BB962C8B-B14F-4D97-AF65-F5344CB8AC3E}">
        <p14:creationId xmlns:p14="http://schemas.microsoft.com/office/powerpoint/2010/main" val="3435644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9922D2D9-F383-458F-AABC-387E2ED86B02}"/>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35A27F2-8BF4-4CD9-BAF3-1032C8AF2593}" type="datetimeFigureOut">
              <a:rPr lang="en-US"/>
              <a:pPr>
                <a:defRPr/>
              </a:pPr>
              <a:t>12/23/2019</a:t>
            </a:fld>
            <a:endParaRPr lang="en-US" dirty="0"/>
          </a:p>
        </p:txBody>
      </p:sp>
      <p:sp>
        <p:nvSpPr>
          <p:cNvPr id="6" name="Footer Placeholder 5">
            <a:extLst>
              <a:ext uri="{FF2B5EF4-FFF2-40B4-BE49-F238E27FC236}">
                <a16:creationId xmlns:a16="http://schemas.microsoft.com/office/drawing/2014/main" xmlns="" id="{D39510F5-F524-4FE8-91B9-AFF03AB837E6}"/>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693F73F2-3276-42B5-A552-C454CBDB31AD}"/>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70A31ECA-FC14-45A4-A6D1-1FC6EB71F5EF}" type="slidenum">
              <a:rPr lang="en-US" altLang="en-US"/>
              <a:pPr/>
              <a:t>‹#›</a:t>
            </a:fld>
            <a:endParaRPr lang="en-US" altLang="en-US"/>
          </a:p>
        </p:txBody>
      </p:sp>
    </p:spTree>
    <p:extLst>
      <p:ext uri="{BB962C8B-B14F-4D97-AF65-F5344CB8AC3E}">
        <p14:creationId xmlns:p14="http://schemas.microsoft.com/office/powerpoint/2010/main" val="431236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FDAE73-D22A-4602-84E7-EFABC9A65000}"/>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9E5582DC-0FA0-4AE1-BE46-A9EBF7649A69}"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792DC7BB-0D4E-48B9-B835-962BBC4D74F7}"/>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DDB2E035-D1FF-444E-AB6E-968A886469A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94267A28-5FBF-40D4-B477-225D059DDAC6}" type="slidenum">
              <a:rPr lang="en-US" altLang="en-US"/>
              <a:pPr/>
              <a:t>‹#›</a:t>
            </a:fld>
            <a:endParaRPr lang="en-US" altLang="en-US"/>
          </a:p>
        </p:txBody>
      </p:sp>
    </p:spTree>
    <p:extLst>
      <p:ext uri="{BB962C8B-B14F-4D97-AF65-F5344CB8AC3E}">
        <p14:creationId xmlns:p14="http://schemas.microsoft.com/office/powerpoint/2010/main" val="32513513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3F1DE00-FA91-408D-99FA-10C96AAE21FF}"/>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FE9DAA6B-4991-4207-B0D6-5932EE8073AA}"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04093005-6715-4CFD-9D1C-81E558F69AA0}"/>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09A29F87-14AE-40FF-8A9D-DF3D5C5A9EB7}"/>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6EA923D8-9813-4874-9B53-CC9C6D89A02A}" type="slidenum">
              <a:rPr lang="en-US" altLang="en-US"/>
              <a:pPr/>
              <a:t>‹#›</a:t>
            </a:fld>
            <a:endParaRPr lang="en-US" altLang="en-US"/>
          </a:p>
        </p:txBody>
      </p:sp>
    </p:spTree>
    <p:extLst>
      <p:ext uri="{BB962C8B-B14F-4D97-AF65-F5344CB8AC3E}">
        <p14:creationId xmlns:p14="http://schemas.microsoft.com/office/powerpoint/2010/main" val="4196274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1891C596-9DA9-4D74-80D6-0E3F9971199E}"/>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9BFB32E0-DDA3-4A28-837F-A3F2219CE81B}"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32A64346-C91F-4ADC-B0F4-74CBAC0F0CDE}"/>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7907F1D8-350C-470E-9DED-FC7E568F91E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2579550B-4B26-467D-8A4C-C0DB4F0F31E6}" type="slidenum">
              <a:rPr lang="en-US" altLang="en-US"/>
              <a:pPr/>
              <a:t>‹#›</a:t>
            </a:fld>
            <a:endParaRPr lang="en-US" altLang="en-US"/>
          </a:p>
        </p:txBody>
      </p:sp>
    </p:spTree>
    <p:extLst>
      <p:ext uri="{BB962C8B-B14F-4D97-AF65-F5344CB8AC3E}">
        <p14:creationId xmlns:p14="http://schemas.microsoft.com/office/powerpoint/2010/main" val="39816936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AA7E961-B850-4DDF-946C-1DB8E0C4DCA6}"/>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EBD0DF6-02A4-463E-A305-40E017A3CC5F}"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E8E4A500-F06B-4E34-9569-73759C32A3CD}"/>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6F04A7DB-B494-412E-BC4B-B31878E3316B}"/>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F0646675-3CE6-4E42-A1FB-26B2F6BDB74B}" type="slidenum">
              <a:rPr lang="en-US" altLang="en-US"/>
              <a:pPr/>
              <a:t>‹#›</a:t>
            </a:fld>
            <a:endParaRPr lang="en-US" altLang="en-US"/>
          </a:p>
        </p:txBody>
      </p:sp>
    </p:spTree>
    <p:extLst>
      <p:ext uri="{BB962C8B-B14F-4D97-AF65-F5344CB8AC3E}">
        <p14:creationId xmlns:p14="http://schemas.microsoft.com/office/powerpoint/2010/main" val="21679528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914344C-F868-4117-BB08-A8D820A2742E}"/>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42163D1-ABF0-454E-A6DB-91661BE7397E}"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3FDB2E98-AA36-4955-9D1A-8B9AD75F3459}"/>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5F008B74-C253-4B76-A725-3A5FE37B67F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82EA8642-F1E3-4DCA-9DC9-0FD03342DACC}" type="slidenum">
              <a:rPr lang="en-US" altLang="en-US"/>
              <a:pPr/>
              <a:t>‹#›</a:t>
            </a:fld>
            <a:endParaRPr lang="en-US" altLang="en-US"/>
          </a:p>
        </p:txBody>
      </p:sp>
    </p:spTree>
    <p:extLst>
      <p:ext uri="{BB962C8B-B14F-4D97-AF65-F5344CB8AC3E}">
        <p14:creationId xmlns:p14="http://schemas.microsoft.com/office/powerpoint/2010/main" val="28106036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8A15E37-97F2-4471-9C40-C229BD994051}"/>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3CC39FD-53B0-4B44-AA63-C910F027D6B9}" type="datetimeFigureOut">
              <a:rPr lang="en-US"/>
              <a:pPr>
                <a:defRPr/>
              </a:pPr>
              <a:t>12/23/2019</a:t>
            </a:fld>
            <a:endParaRPr lang="en-US" dirty="0"/>
          </a:p>
        </p:txBody>
      </p:sp>
      <p:sp>
        <p:nvSpPr>
          <p:cNvPr id="6" name="Footer Placeholder 5">
            <a:extLst>
              <a:ext uri="{FF2B5EF4-FFF2-40B4-BE49-F238E27FC236}">
                <a16:creationId xmlns:a16="http://schemas.microsoft.com/office/drawing/2014/main" xmlns="" id="{8DCB7FF9-B805-42E0-B11F-5FEAB3B5B392}"/>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AA4731E4-4CF2-474A-8094-6743F90C5A89}"/>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35A56329-336F-44D8-995B-637FBFE519E0}" type="slidenum">
              <a:rPr lang="en-US" altLang="en-US"/>
              <a:pPr/>
              <a:t>‹#›</a:t>
            </a:fld>
            <a:endParaRPr lang="en-US" altLang="en-US"/>
          </a:p>
        </p:txBody>
      </p:sp>
    </p:spTree>
    <p:extLst>
      <p:ext uri="{BB962C8B-B14F-4D97-AF65-F5344CB8AC3E}">
        <p14:creationId xmlns:p14="http://schemas.microsoft.com/office/powerpoint/2010/main" val="852403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FF43B-5579-4916-A913-352966FCA2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CD7DF61-BADB-41D1-9768-3E8C6DA092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49E834F-129C-4E14-8DA7-5BDCDDEB4C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CB41656-D81E-4E97-94EC-28BB31F83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3FEE8AE-22E1-4B5F-A6D7-A5C140A1B9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F4D23F-90D0-49A3-97C4-EDED09A64E18}"/>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8" name="Footer Placeholder 7">
            <a:extLst>
              <a:ext uri="{FF2B5EF4-FFF2-40B4-BE49-F238E27FC236}">
                <a16:creationId xmlns:a16="http://schemas.microsoft.com/office/drawing/2014/main" xmlns="" id="{F16C6710-1FD9-4242-B49C-4A39E854E4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E8FCFAEC-6A5A-41B2-8D64-14047CF86899}"/>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3944118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DBDE37DA-8F64-4550-80A1-E47B834981AC}"/>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B36D2D89-2D95-4CB5-9ABC-EA673D81AF03}" type="datetimeFigureOut">
              <a:rPr lang="en-US"/>
              <a:pPr>
                <a:defRPr/>
              </a:pPr>
              <a:t>12/23/2019</a:t>
            </a:fld>
            <a:endParaRPr lang="en-US" dirty="0"/>
          </a:p>
        </p:txBody>
      </p:sp>
      <p:sp>
        <p:nvSpPr>
          <p:cNvPr id="8" name="Footer Placeholder 7">
            <a:extLst>
              <a:ext uri="{FF2B5EF4-FFF2-40B4-BE49-F238E27FC236}">
                <a16:creationId xmlns:a16="http://schemas.microsoft.com/office/drawing/2014/main" xmlns="" id="{53EEB519-4A6F-4209-A985-55C59A2DBAA7}"/>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9" name="Slide Number Placeholder 8">
            <a:extLst>
              <a:ext uri="{FF2B5EF4-FFF2-40B4-BE49-F238E27FC236}">
                <a16:creationId xmlns:a16="http://schemas.microsoft.com/office/drawing/2014/main" xmlns="" id="{8C80CBCC-138D-47E7-9FE9-E6418B5F9464}"/>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E60AF7AA-2937-4514-BFED-4F6A016DFEA3}" type="slidenum">
              <a:rPr lang="en-US" altLang="en-US"/>
              <a:pPr/>
              <a:t>‹#›</a:t>
            </a:fld>
            <a:endParaRPr lang="en-US" altLang="en-US"/>
          </a:p>
        </p:txBody>
      </p:sp>
    </p:spTree>
    <p:extLst>
      <p:ext uri="{BB962C8B-B14F-4D97-AF65-F5344CB8AC3E}">
        <p14:creationId xmlns:p14="http://schemas.microsoft.com/office/powerpoint/2010/main" val="9250759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8D145FF-19CA-483A-A72C-8DDDB8137DC6}"/>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44E45B1-22F7-449C-8168-573176FA69E5}" type="datetimeFigureOut">
              <a:rPr lang="en-US"/>
              <a:pPr>
                <a:defRPr/>
              </a:pPr>
              <a:t>12/23/2019</a:t>
            </a:fld>
            <a:endParaRPr lang="en-US" dirty="0"/>
          </a:p>
        </p:txBody>
      </p:sp>
      <p:sp>
        <p:nvSpPr>
          <p:cNvPr id="4" name="Footer Placeholder 3">
            <a:extLst>
              <a:ext uri="{FF2B5EF4-FFF2-40B4-BE49-F238E27FC236}">
                <a16:creationId xmlns:a16="http://schemas.microsoft.com/office/drawing/2014/main" xmlns="" id="{C9FC67D0-5F7F-4355-8696-6596CAF08A0F}"/>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xmlns="" id="{6FD342A9-A4E1-4C13-8D58-5804E746F5F2}"/>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C57F53E1-D5E7-4E2E-B0EF-DFA69D3CFC87}" type="slidenum">
              <a:rPr lang="en-US" altLang="en-US"/>
              <a:pPr/>
              <a:t>‹#›</a:t>
            </a:fld>
            <a:endParaRPr lang="en-US" altLang="en-US"/>
          </a:p>
        </p:txBody>
      </p:sp>
    </p:spTree>
    <p:extLst>
      <p:ext uri="{BB962C8B-B14F-4D97-AF65-F5344CB8AC3E}">
        <p14:creationId xmlns:p14="http://schemas.microsoft.com/office/powerpoint/2010/main" val="7122025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CB427C9-748F-48A7-AAF8-ACDC252EA30E}"/>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02E07FF0-5276-4A4F-B4FD-A21219738F7A}" type="datetimeFigureOut">
              <a:rPr lang="en-US"/>
              <a:pPr>
                <a:defRPr/>
              </a:pPr>
              <a:t>12/23/2019</a:t>
            </a:fld>
            <a:endParaRPr lang="en-US" dirty="0"/>
          </a:p>
        </p:txBody>
      </p:sp>
      <p:sp>
        <p:nvSpPr>
          <p:cNvPr id="3" name="Footer Placeholder 2">
            <a:extLst>
              <a:ext uri="{FF2B5EF4-FFF2-40B4-BE49-F238E27FC236}">
                <a16:creationId xmlns:a16="http://schemas.microsoft.com/office/drawing/2014/main" xmlns="" id="{8BA28C36-4AEF-4052-A283-973C67F1E189}"/>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4" name="Slide Number Placeholder 3">
            <a:extLst>
              <a:ext uri="{FF2B5EF4-FFF2-40B4-BE49-F238E27FC236}">
                <a16:creationId xmlns:a16="http://schemas.microsoft.com/office/drawing/2014/main" xmlns="" id="{A43D2AEC-F294-4400-9172-519924B55FD8}"/>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CD461CF5-27D7-46B0-9E16-5A5C801AF74D}" type="slidenum">
              <a:rPr lang="en-US" altLang="en-US"/>
              <a:pPr/>
              <a:t>‹#›</a:t>
            </a:fld>
            <a:endParaRPr lang="en-US" altLang="en-US"/>
          </a:p>
        </p:txBody>
      </p:sp>
    </p:spTree>
    <p:extLst>
      <p:ext uri="{BB962C8B-B14F-4D97-AF65-F5344CB8AC3E}">
        <p14:creationId xmlns:p14="http://schemas.microsoft.com/office/powerpoint/2010/main" val="21477760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0BB20943-F7A8-45F8-BE3A-60AF750B06D7}"/>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E6FB10CA-57F2-4AFD-81D3-F8889240030F}" type="datetimeFigureOut">
              <a:rPr lang="en-US"/>
              <a:pPr>
                <a:defRPr/>
              </a:pPr>
              <a:t>12/23/2019</a:t>
            </a:fld>
            <a:endParaRPr lang="en-US" dirty="0"/>
          </a:p>
        </p:txBody>
      </p:sp>
      <p:sp>
        <p:nvSpPr>
          <p:cNvPr id="6" name="Footer Placeholder 5">
            <a:extLst>
              <a:ext uri="{FF2B5EF4-FFF2-40B4-BE49-F238E27FC236}">
                <a16:creationId xmlns:a16="http://schemas.microsoft.com/office/drawing/2014/main" xmlns="" id="{5668CD77-CA81-4B6F-B292-3FE7BE5865A0}"/>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F4661376-7AA7-4E05-8D31-6B42BF519033}"/>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0CD0A54F-47C0-4CBC-A83A-0F933A032357}" type="slidenum">
              <a:rPr lang="en-US" altLang="en-US"/>
              <a:pPr/>
              <a:t>‹#›</a:t>
            </a:fld>
            <a:endParaRPr lang="en-US" altLang="en-US"/>
          </a:p>
        </p:txBody>
      </p:sp>
    </p:spTree>
    <p:extLst>
      <p:ext uri="{BB962C8B-B14F-4D97-AF65-F5344CB8AC3E}">
        <p14:creationId xmlns:p14="http://schemas.microsoft.com/office/powerpoint/2010/main" val="3441386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xmlns="" id="{7FAC94AB-867A-47F9-8F6B-697784B0D299}"/>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04511A90-F315-4964-BE68-6DB0ABCEAE06}" type="datetimeFigureOut">
              <a:rPr lang="en-US"/>
              <a:pPr>
                <a:defRPr/>
              </a:pPr>
              <a:t>12/23/2019</a:t>
            </a:fld>
            <a:endParaRPr lang="en-US" dirty="0"/>
          </a:p>
        </p:txBody>
      </p:sp>
      <p:sp>
        <p:nvSpPr>
          <p:cNvPr id="6" name="Footer Placeholder 5">
            <a:extLst>
              <a:ext uri="{FF2B5EF4-FFF2-40B4-BE49-F238E27FC236}">
                <a16:creationId xmlns:a16="http://schemas.microsoft.com/office/drawing/2014/main" xmlns="" id="{8EE73E26-CD5C-4BCC-A382-D151949C217E}"/>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xmlns="" id="{62882408-1B5E-4067-A34C-41708A6E6DAF}"/>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A58610BB-2CC7-4CEB-8F05-D01521CE18CC}" type="slidenum">
              <a:rPr lang="en-US" altLang="en-US"/>
              <a:pPr/>
              <a:t>‹#›</a:t>
            </a:fld>
            <a:endParaRPr lang="en-US" altLang="en-US"/>
          </a:p>
        </p:txBody>
      </p:sp>
    </p:spTree>
    <p:extLst>
      <p:ext uri="{BB962C8B-B14F-4D97-AF65-F5344CB8AC3E}">
        <p14:creationId xmlns:p14="http://schemas.microsoft.com/office/powerpoint/2010/main" val="31517890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5C5FF5-6391-4311-B389-EB11EE01A54B}"/>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2F6EDD41-EE35-4534-B72C-6D6465269FF7}"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2EECCA3D-A1FF-4D38-A01B-741303C1E1E3}"/>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2BC22EC7-6905-463A-89B7-6B0A66F9BB5C}"/>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649E23A5-B09D-47C7-BCC2-F46280F96248}" type="slidenum">
              <a:rPr lang="en-US" altLang="en-US"/>
              <a:pPr/>
              <a:t>‹#›</a:t>
            </a:fld>
            <a:endParaRPr lang="en-US" altLang="en-US"/>
          </a:p>
        </p:txBody>
      </p:sp>
    </p:spTree>
    <p:extLst>
      <p:ext uri="{BB962C8B-B14F-4D97-AF65-F5344CB8AC3E}">
        <p14:creationId xmlns:p14="http://schemas.microsoft.com/office/powerpoint/2010/main" val="1658760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FEF622-CD3B-439C-8E77-F500C7CDCFA8}"/>
              </a:ext>
            </a:extLst>
          </p:cNvPr>
          <p:cNvSpPr>
            <a:spLocks noGrp="1"/>
          </p:cNvSpPr>
          <p:nvPr>
            <p:ph type="dt" sz="half" idx="10"/>
          </p:nvPr>
        </p:nvSpPr>
        <p:spPr/>
        <p:txBody>
          <a:bodyPr/>
          <a:lstStyle>
            <a:lvl1pPr eaLnBrk="0" fontAlgn="base" hangingPunct="0">
              <a:spcBef>
                <a:spcPct val="0"/>
              </a:spcBef>
              <a:spcAft>
                <a:spcPct val="0"/>
              </a:spcAft>
              <a:defRPr>
                <a:latin typeface="Arial" charset="0"/>
              </a:defRPr>
            </a:lvl1pPr>
          </a:lstStyle>
          <a:p>
            <a:pPr>
              <a:defRPr/>
            </a:pPr>
            <a:fld id="{CFD5B598-293F-4E2F-BD65-9D1C582B7918}"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ED37E161-9766-4DE0-B172-233FE50588AA}"/>
              </a:ext>
            </a:extLst>
          </p:cNvPr>
          <p:cNvSpPr>
            <a:spLocks noGrp="1"/>
          </p:cNvSpPr>
          <p:nvPr>
            <p:ph type="ftr" sz="quarter" idx="11"/>
          </p:nvPr>
        </p:nvSpPr>
        <p:spPr/>
        <p:txBody>
          <a:bodyPr/>
          <a:lstStyle>
            <a:lvl1pPr eaLnBrk="0" fontAlgn="base" hangingPunct="0">
              <a:spcBef>
                <a:spcPct val="0"/>
              </a:spcBef>
              <a:spcAft>
                <a:spcPct val="0"/>
              </a:spcAft>
              <a:defRPr>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93A792C9-6C5E-4861-8801-D5234932E18A}"/>
              </a:ext>
            </a:extLst>
          </p:cNvPr>
          <p:cNvSpPr>
            <a:spLocks noGrp="1"/>
          </p:cNvSpPr>
          <p:nvPr>
            <p:ph type="sldNum" sz="quarter" idx="12"/>
          </p:nvPr>
        </p:nvSpPr>
        <p:spPr/>
        <p:txBody>
          <a:bodyPr/>
          <a:lstStyle>
            <a:lvl1pPr eaLnBrk="0" hangingPunct="0">
              <a:defRPr>
                <a:latin typeface="Arial" panose="020B0604020202020204" pitchFamily="34" charset="0"/>
              </a:defRPr>
            </a:lvl1pPr>
          </a:lstStyle>
          <a:p>
            <a:fld id="{1B24568C-FA3F-4490-AFD0-E5EAFA098F9C}" type="slidenum">
              <a:rPr lang="en-US" altLang="en-US"/>
              <a:pPr/>
              <a:t>‹#›</a:t>
            </a:fld>
            <a:endParaRPr lang="en-US" altLang="en-US"/>
          </a:p>
        </p:txBody>
      </p:sp>
    </p:spTree>
    <p:extLst>
      <p:ext uri="{BB962C8B-B14F-4D97-AF65-F5344CB8AC3E}">
        <p14:creationId xmlns:p14="http://schemas.microsoft.com/office/powerpoint/2010/main" val="6642405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1B8522-9A3B-471E-B2F2-A374868B5C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25346D1-57CB-4423-B7AF-E0431D303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FF2D0AD5-DC0F-4D9C-A891-6053CAB4B951}"/>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FC5C7E01-FEDA-4598-9B25-7DA9355F18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6CC433BB-4AD9-4D21-BDA0-0F3E9E2FF7C4}"/>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33375672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4764AC-947B-4CC2-87B3-84A832D056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0EADF67-154D-44D5-AB67-AF288BC5CE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71470B-4DBA-456E-A66B-F465B1007CEE}"/>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591C8E61-9910-48EE-9AE7-174C8971F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E3D84A00-89C5-41A8-B7DD-9A021EA12DFC}"/>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11633430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D714AD-BAAD-45AB-886E-ADC78A0F49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037613E-821B-4925-A90F-2EC4ACBF08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C9B5A81-96B0-4ACC-9EF7-D2C5F30E8F58}"/>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ACD58295-C833-4933-B9AA-5ADF5BE96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93B554E1-BDD9-4ECD-AF80-BBCD064819DB}"/>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188664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E24B4-8F45-438D-993B-D5D2643A5B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7E31F3-0D84-4CFC-87FC-EF64901ADA53}"/>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4" name="Footer Placeholder 3">
            <a:extLst>
              <a:ext uri="{FF2B5EF4-FFF2-40B4-BE49-F238E27FC236}">
                <a16:creationId xmlns:a16="http://schemas.microsoft.com/office/drawing/2014/main" xmlns="" id="{66DE386D-AB09-4FEE-8914-15B6AF61674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027035A0-CA07-414F-AB79-8AD04CD34435}"/>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19081941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D9DDD-0CA8-4872-A6DE-2235A91978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B7A659B-CC2E-4A0E-A3C0-47D5BB823B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E040DFE-648D-4F72-8949-37C6D4F78A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38DF11FC-468C-4B13-8A45-7DEF9AC104B1}"/>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6" name="Footer Placeholder 5">
            <a:extLst>
              <a:ext uri="{FF2B5EF4-FFF2-40B4-BE49-F238E27FC236}">
                <a16:creationId xmlns:a16="http://schemas.microsoft.com/office/drawing/2014/main" xmlns="" id="{61632665-5A61-46EC-BFBA-1A7D250A87C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BB868FB-DBDC-485B-AE0A-58ED13D2C88A}"/>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10116272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FFF43B-5579-4916-A913-352966FCA2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CD7DF61-BADB-41D1-9768-3E8C6DA092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49E834F-129C-4E14-8DA7-5BDCDDEB4C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CB41656-D81E-4E97-94EC-28BB31F83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93FEE8AE-22E1-4B5F-A6D7-A5C140A1B9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F4D23F-90D0-49A3-97C4-EDED09A64E18}"/>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8" name="Footer Placeholder 7">
            <a:extLst>
              <a:ext uri="{FF2B5EF4-FFF2-40B4-BE49-F238E27FC236}">
                <a16:creationId xmlns:a16="http://schemas.microsoft.com/office/drawing/2014/main" xmlns="" id="{F16C6710-1FD9-4242-B49C-4A39E854E4A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E8FCFAEC-6A5A-41B2-8D64-14047CF86899}"/>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234182890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E24B4-8F45-438D-993B-D5D2643A5B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F7E31F3-0D84-4CFC-87FC-EF64901ADA53}"/>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4" name="Footer Placeholder 3">
            <a:extLst>
              <a:ext uri="{FF2B5EF4-FFF2-40B4-BE49-F238E27FC236}">
                <a16:creationId xmlns:a16="http://schemas.microsoft.com/office/drawing/2014/main" xmlns="" id="{66DE386D-AB09-4FEE-8914-15B6AF61674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027035A0-CA07-414F-AB79-8AD04CD34435}"/>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17998392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0C4C4F-7895-4D77-84D7-170EB699F146}"/>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3" name="Footer Placeholder 2">
            <a:extLst>
              <a:ext uri="{FF2B5EF4-FFF2-40B4-BE49-F238E27FC236}">
                <a16:creationId xmlns:a16="http://schemas.microsoft.com/office/drawing/2014/main" xmlns="" id="{F88F4AE7-ECD9-436E-AC5C-C400FC772D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E3746263-4483-42F2-8552-C0A1A144A24E}"/>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29899808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1957E-65B0-4FE9-A150-29C5B90C4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82FDE87-3F7F-47BD-AA0A-DE34DD4F9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9270CCD-467E-431B-8297-E2EEAACBA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4088D22-4E9A-4C1E-91AA-2E52D43B5558}"/>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6" name="Footer Placeholder 5">
            <a:extLst>
              <a:ext uri="{FF2B5EF4-FFF2-40B4-BE49-F238E27FC236}">
                <a16:creationId xmlns:a16="http://schemas.microsoft.com/office/drawing/2014/main" xmlns="" id="{CB07AAA8-7AFF-487E-B1C6-84C3BACE11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53AE7FE-01C3-4456-89DB-44001F9B9804}"/>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14422826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F9EB72-A052-4426-9678-EED445BED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305AF09-0913-431A-8430-6DD7B4D1F6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D8CEFCF-265E-4E02-9CE4-6A3D65CFA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B512A0-3EC1-4E2D-8C55-9A011211F1FD}"/>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6" name="Footer Placeholder 5">
            <a:extLst>
              <a:ext uri="{FF2B5EF4-FFF2-40B4-BE49-F238E27FC236}">
                <a16:creationId xmlns:a16="http://schemas.microsoft.com/office/drawing/2014/main" xmlns="" id="{B41BEB7D-530B-4D71-8C6A-6F695CD359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AFB4F39-116A-48AB-B310-CC297AB0CB11}"/>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203874029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00E2C5-CAA9-4513-A036-303B644110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8F99E5A-3598-46E6-8D45-347453CBF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837190-920E-4CFB-AFB6-68EB8964C733}"/>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D129B964-6CB2-40B0-8070-A57958B907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61175E1-9721-494B-9EE9-CF514530E143}"/>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34938807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E8E42A5-1360-48ED-A5CF-8EE18005C9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0BE1E34E-D82D-4D39-8015-0523D48B64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11BB419-0449-4576-8130-8331526B72BF}"/>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882D3340-CD24-48B9-8001-E1D9229C587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7EFF8CC5-C23B-43F8-A1C6-1B8FF621FE59}"/>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38825038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7612F5E5-7AD2-4DB6-8F5C-C188DB0DEFA9}"/>
              </a:ext>
            </a:extLst>
          </p:cNvPr>
          <p:cNvSpPr>
            <a:spLocks noGrp="1"/>
          </p:cNvSpPr>
          <p:nvPr>
            <p:ph type="dt" sz="half" idx="10"/>
          </p:nvPr>
        </p:nvSpPr>
        <p:spPr/>
        <p:txBody>
          <a:bodyPr/>
          <a:lstStyle>
            <a:lvl1pPr>
              <a:defRPr>
                <a:latin typeface="Arial" charset="0"/>
              </a:defRPr>
            </a:lvl1pPr>
          </a:lstStyle>
          <a:p>
            <a:pPr>
              <a:defRPr/>
            </a:pPr>
            <a:endParaRPr lang="en-US" altLang="en-US"/>
          </a:p>
        </p:txBody>
      </p:sp>
      <p:sp>
        <p:nvSpPr>
          <p:cNvPr id="4" name="Footer Placeholder 3">
            <a:extLst>
              <a:ext uri="{FF2B5EF4-FFF2-40B4-BE49-F238E27FC236}">
                <a16:creationId xmlns:a16="http://schemas.microsoft.com/office/drawing/2014/main" xmlns="" id="{B59FF361-166D-4CE4-94E1-C0E16416E702}"/>
              </a:ext>
            </a:extLst>
          </p:cNvPr>
          <p:cNvSpPr>
            <a:spLocks noGrp="1"/>
          </p:cNvSpPr>
          <p:nvPr>
            <p:ph type="ftr" sz="quarter" idx="11"/>
          </p:nvPr>
        </p:nvSpPr>
        <p:spPr/>
        <p:txBody>
          <a:bodyPr/>
          <a:lstStyle>
            <a:lvl1pPr>
              <a:defRPr>
                <a:latin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xmlns="" id="{B914E7FE-1FDD-4A3A-B1E9-471C079ABDB5}"/>
              </a:ext>
            </a:extLst>
          </p:cNvPr>
          <p:cNvSpPr>
            <a:spLocks noGrp="1"/>
          </p:cNvSpPr>
          <p:nvPr>
            <p:ph type="sldNum" sz="quarter" idx="12"/>
          </p:nvPr>
        </p:nvSpPr>
        <p:spPr/>
        <p:txBody>
          <a:bodyPr/>
          <a:lstStyle>
            <a:lvl1pPr>
              <a:defRPr/>
            </a:lvl1pPr>
          </a:lstStyle>
          <a:p>
            <a:fld id="{0565ED9E-54C0-4B35-999D-508DFDC51771}" type="slidenum">
              <a:rPr lang="en-US" altLang="en-US"/>
              <a:pPr/>
              <a:t>‹#›</a:t>
            </a:fld>
            <a:endParaRPr lang="en-US" altLang="en-US"/>
          </a:p>
        </p:txBody>
      </p:sp>
    </p:spTree>
    <p:extLst>
      <p:ext uri="{BB962C8B-B14F-4D97-AF65-F5344CB8AC3E}">
        <p14:creationId xmlns:p14="http://schemas.microsoft.com/office/powerpoint/2010/main" val="270286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B0C4C4F-7895-4D77-84D7-170EB699F146}"/>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3" name="Footer Placeholder 2">
            <a:extLst>
              <a:ext uri="{FF2B5EF4-FFF2-40B4-BE49-F238E27FC236}">
                <a16:creationId xmlns:a16="http://schemas.microsoft.com/office/drawing/2014/main" xmlns="" id="{F88F4AE7-ECD9-436E-AC5C-C400FC772DE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E3746263-4483-42F2-8552-C0A1A144A24E}"/>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157052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1957E-65B0-4FE9-A150-29C5B90C44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82FDE87-3F7F-47BD-AA0A-DE34DD4F9B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89270CCD-467E-431B-8297-E2EEAACBA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4088D22-4E9A-4C1E-91AA-2E52D43B5558}"/>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6" name="Footer Placeholder 5">
            <a:extLst>
              <a:ext uri="{FF2B5EF4-FFF2-40B4-BE49-F238E27FC236}">
                <a16:creationId xmlns:a16="http://schemas.microsoft.com/office/drawing/2014/main" xmlns="" id="{CB07AAA8-7AFF-487E-B1C6-84C3BACE11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453AE7FE-01C3-4456-89DB-44001F9B9804}"/>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132565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F9EB72-A052-4426-9678-EED445BEDB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305AF09-0913-431A-8430-6DD7B4D1F6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xmlns="" id="{ED8CEFCF-265E-4E02-9CE4-6A3D65CFA1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EB512A0-3EC1-4E2D-8C55-9A011211F1FD}"/>
              </a:ext>
            </a:extLst>
          </p:cNvPr>
          <p:cNvSpPr>
            <a:spLocks noGrp="1"/>
          </p:cNvSpPr>
          <p:nvPr>
            <p:ph type="dt" sz="half" idx="10"/>
          </p:nvPr>
        </p:nvSpPr>
        <p:spPr/>
        <p:txBody>
          <a:bodyPr/>
          <a:lstStyle/>
          <a:p>
            <a:fld id="{B88AFA65-5732-469A-B704-673E89DB699F}" type="datetimeFigureOut">
              <a:rPr lang="en-US" smtClean="0"/>
              <a:t>12/23/2019</a:t>
            </a:fld>
            <a:endParaRPr lang="en-US" dirty="0"/>
          </a:p>
        </p:txBody>
      </p:sp>
      <p:sp>
        <p:nvSpPr>
          <p:cNvPr id="6" name="Footer Placeholder 5">
            <a:extLst>
              <a:ext uri="{FF2B5EF4-FFF2-40B4-BE49-F238E27FC236}">
                <a16:creationId xmlns:a16="http://schemas.microsoft.com/office/drawing/2014/main" xmlns="" id="{B41BEB7D-530B-4D71-8C6A-6F695CD3599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3AFB4F39-116A-48AB-B310-CC297AB0CB11}"/>
              </a:ext>
            </a:extLst>
          </p:cNvPr>
          <p:cNvSpPr>
            <a:spLocks noGrp="1"/>
          </p:cNvSpPr>
          <p:nvPr>
            <p:ph type="sldNum" sz="quarter" idx="12"/>
          </p:nvPr>
        </p:nvSpPr>
        <p:spPr/>
        <p:txBody>
          <a:bodyPr/>
          <a:lstStyle/>
          <a:p>
            <a:fld id="{B000B1BC-B280-4648-85B1-E10BE4773B43}" type="slidenum">
              <a:rPr lang="en-US" smtClean="0"/>
              <a:t>‹#›</a:t>
            </a:fld>
            <a:endParaRPr lang="en-US" dirty="0"/>
          </a:p>
        </p:txBody>
      </p:sp>
    </p:spTree>
    <p:extLst>
      <p:ext uri="{BB962C8B-B14F-4D97-AF65-F5344CB8AC3E}">
        <p14:creationId xmlns:p14="http://schemas.microsoft.com/office/powerpoint/2010/main" val="573031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3DA8B5-38AB-4C17-A675-D17E8B23D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806231C-4D7C-41AD-AFDF-F51AACBE6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D27E90-656F-441F-9308-659007703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FD9A9C82-FDA7-4AD5-AEC8-79792FB64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1F067B43-7302-4DCD-B71F-6281362948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0B1BC-B280-4648-85B1-E10BE4773B43}" type="slidenum">
              <a:rPr lang="en-US" smtClean="0"/>
              <a:t>‹#›</a:t>
            </a:fld>
            <a:endParaRPr lang="en-US" dirty="0"/>
          </a:p>
        </p:txBody>
      </p:sp>
    </p:spTree>
    <p:extLst>
      <p:ext uri="{BB962C8B-B14F-4D97-AF65-F5344CB8AC3E}">
        <p14:creationId xmlns:p14="http://schemas.microsoft.com/office/powerpoint/2010/main" val="2251244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xmlns="" id="{EFA9FA71-0C6A-4D36-B5AE-8B18F1CCFACB}"/>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xmlns="" id="{91A53822-02AA-4734-AEAE-286B178B30EC}"/>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xmlns="" id="{33761C63-FD20-4270-92CB-8C541B86B4D5}"/>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xmlns="" id="{F00CD673-F077-40F4-9E4B-C7D6D9EEFFAA}"/>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xmlns="" id="{D6E75892-51B2-4E8F-BCF2-5F95F532D2AC}"/>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540AC9B1-DC3E-44AD-9794-FF34350562FB}" type="slidenum">
              <a:rPr lang="en-US" altLang="en-US"/>
              <a:pPr/>
              <a:t>‹#›</a:t>
            </a:fld>
            <a:endParaRPr lang="en-US" altLang="en-US"/>
          </a:p>
        </p:txBody>
      </p:sp>
    </p:spTree>
    <p:extLst>
      <p:ext uri="{BB962C8B-B14F-4D97-AF65-F5344CB8AC3E}">
        <p14:creationId xmlns:p14="http://schemas.microsoft.com/office/powerpoint/2010/main" val="8002551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60EB9CCD-06EC-4E06-A0C2-36CCDB5703FD}"/>
              </a:ext>
            </a:extLst>
          </p:cNvPr>
          <p:cNvSpPr>
            <a:spLocks noGrp="1" noChangeArrowheads="1"/>
          </p:cNvSpPr>
          <p:nvPr>
            <p:ph type="title"/>
          </p:nvPr>
        </p:nvSpPr>
        <p:spPr bwMode="auto">
          <a:xfrm>
            <a:off x="914400" y="609600"/>
            <a:ext cx="10363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xmlns="" id="{DD7A9E8F-AD22-43B3-A908-42FF9E284158}"/>
              </a:ext>
            </a:extLst>
          </p:cNvPr>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xmlns="" id="{E1F5ABEE-CD2C-45F7-AE78-908CD2C07C88}"/>
              </a:ext>
            </a:extLst>
          </p:cNvPr>
          <p:cNvSpPr>
            <a:spLocks noGrp="1" noChangeArrowheads="1"/>
          </p:cNvSpPr>
          <p:nvPr>
            <p:ph type="dt" sz="half" idx="2"/>
          </p:nvPr>
        </p:nvSpPr>
        <p:spPr bwMode="auto">
          <a:xfrm>
            <a:off x="914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ltLang="en-US"/>
          </a:p>
        </p:txBody>
      </p:sp>
      <p:sp>
        <p:nvSpPr>
          <p:cNvPr id="1029" name="Rectangle 5">
            <a:extLst>
              <a:ext uri="{FF2B5EF4-FFF2-40B4-BE49-F238E27FC236}">
                <a16:creationId xmlns:a16="http://schemas.microsoft.com/office/drawing/2014/main" xmlns="" id="{F6FCA626-3090-4E73-A469-56FDEA4FF61E}"/>
              </a:ext>
            </a:extLst>
          </p:cNvPr>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GB" altLang="en-US"/>
          </a:p>
        </p:txBody>
      </p:sp>
      <p:sp>
        <p:nvSpPr>
          <p:cNvPr id="1030" name="Rectangle 6">
            <a:extLst>
              <a:ext uri="{FF2B5EF4-FFF2-40B4-BE49-F238E27FC236}">
                <a16:creationId xmlns:a16="http://schemas.microsoft.com/office/drawing/2014/main" xmlns="" id="{9EC55A83-4AC1-42DE-978E-D34BD14F3D43}"/>
              </a:ext>
            </a:extLst>
          </p:cNvPr>
          <p:cNvSpPr>
            <a:spLocks noGrp="1" noChangeArrowheads="1"/>
          </p:cNvSpPr>
          <p:nvPr>
            <p:ph type="sldNum" sz="quarter" idx="4"/>
          </p:nvPr>
        </p:nvSpPr>
        <p:spPr bwMode="auto">
          <a:xfrm>
            <a:off x="87376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8D60200-6FB5-4B82-B807-2442AAD10A71}" type="slidenum">
              <a:rPr lang="en-GB" altLang="en-US"/>
              <a:pPr/>
              <a:t>‹#›</a:t>
            </a:fld>
            <a:endParaRPr lang="en-GB" altLang="en-US"/>
          </a:p>
        </p:txBody>
      </p:sp>
    </p:spTree>
    <p:extLst>
      <p:ext uri="{BB962C8B-B14F-4D97-AF65-F5344CB8AC3E}">
        <p14:creationId xmlns:p14="http://schemas.microsoft.com/office/powerpoint/2010/main" val="262262594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anose="02020603050405020304" pitchFamily="18" charset="0"/>
        </a:defRPr>
      </a:lvl2pPr>
      <a:lvl3pPr algn="ctr" rtl="0" fontAlgn="base">
        <a:spcBef>
          <a:spcPct val="0"/>
        </a:spcBef>
        <a:spcAft>
          <a:spcPct val="0"/>
        </a:spcAft>
        <a:defRPr sz="4400">
          <a:solidFill>
            <a:schemeClr val="tx2"/>
          </a:solidFill>
          <a:latin typeface="Times New Roman" panose="02020603050405020304" pitchFamily="18" charset="0"/>
        </a:defRPr>
      </a:lvl3pPr>
      <a:lvl4pPr algn="ctr" rtl="0" fontAlgn="base">
        <a:spcBef>
          <a:spcPct val="0"/>
        </a:spcBef>
        <a:spcAft>
          <a:spcPct val="0"/>
        </a:spcAft>
        <a:defRPr sz="4400">
          <a:solidFill>
            <a:schemeClr val="tx2"/>
          </a:solidFill>
          <a:latin typeface="Times New Roman" panose="02020603050405020304" pitchFamily="18" charset="0"/>
        </a:defRPr>
      </a:lvl4pPr>
      <a:lvl5pPr algn="ctr" rtl="0" fontAlgn="base">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Title Placeholder 1">
            <a:extLst>
              <a:ext uri="{FF2B5EF4-FFF2-40B4-BE49-F238E27FC236}">
                <a16:creationId xmlns:a16="http://schemas.microsoft.com/office/drawing/2014/main" xmlns="" id="{6A114EB6-B31F-4ADB-9895-2421769F649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Text Placeholder 2">
            <a:extLst>
              <a:ext uri="{FF2B5EF4-FFF2-40B4-BE49-F238E27FC236}">
                <a16:creationId xmlns:a16="http://schemas.microsoft.com/office/drawing/2014/main" xmlns="" id="{9DDA90CB-DECF-41F2-9093-FBFEB9A2BBF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BFD030B4-E4C7-43E7-8967-6C857574F72A}"/>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Calibri"/>
              </a:defRPr>
            </a:lvl1pPr>
          </a:lstStyle>
          <a:p>
            <a:pPr>
              <a:defRPr/>
            </a:pPr>
            <a:fld id="{05963D46-E8D9-4027-9352-3BF7721F88F2}"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C8244905-90E3-4257-8DE3-C28F6D8FA56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xmlns="" id="{2017D415-7DEF-46D3-9BDD-0E2B50366484}"/>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fld id="{9B7043E3-2825-4FAA-8158-92D529AAE8C4}" type="slidenum">
              <a:rPr lang="en-US" altLang="en-US"/>
              <a:pPr/>
              <a:t>‹#›</a:t>
            </a:fld>
            <a:endParaRPr lang="en-US" altLang="en-US"/>
          </a:p>
        </p:txBody>
      </p:sp>
    </p:spTree>
    <p:extLst>
      <p:ext uri="{BB962C8B-B14F-4D97-AF65-F5344CB8AC3E}">
        <p14:creationId xmlns:p14="http://schemas.microsoft.com/office/powerpoint/2010/main" val="1685822070"/>
      </p:ext>
    </p:extLst>
  </p:cSld>
  <p:clrMap bg1="dk1" tx1="lt1" bg2="dk2" tx2="lt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Placeholder 1">
            <a:extLst>
              <a:ext uri="{FF2B5EF4-FFF2-40B4-BE49-F238E27FC236}">
                <a16:creationId xmlns:a16="http://schemas.microsoft.com/office/drawing/2014/main" xmlns="" id="{EA04BC39-0ECE-423F-9590-927FCD1F8131}"/>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9459" name="Text Placeholder 2">
            <a:extLst>
              <a:ext uri="{FF2B5EF4-FFF2-40B4-BE49-F238E27FC236}">
                <a16:creationId xmlns:a16="http://schemas.microsoft.com/office/drawing/2014/main" xmlns="" id="{35BEB0BF-6AB4-4364-AC4D-630584D4A14C}"/>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4EAACCA1-4597-42B1-9067-909BDA6E02A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white">
                    <a:tint val="75000"/>
                  </a:prstClr>
                </a:solidFill>
                <a:latin typeface="Calibri"/>
              </a:defRPr>
            </a:lvl1pPr>
          </a:lstStyle>
          <a:p>
            <a:pPr>
              <a:defRPr/>
            </a:pPr>
            <a:fld id="{D49271E3-AE53-4995-B624-9516F55517AB}" type="datetimeFigureOut">
              <a:rPr lang="en-US"/>
              <a:pPr>
                <a:defRPr/>
              </a:pPr>
              <a:t>12/23/2019</a:t>
            </a:fld>
            <a:endParaRPr lang="en-US" dirty="0"/>
          </a:p>
        </p:txBody>
      </p:sp>
      <p:sp>
        <p:nvSpPr>
          <p:cNvPr id="5" name="Footer Placeholder 4">
            <a:extLst>
              <a:ext uri="{FF2B5EF4-FFF2-40B4-BE49-F238E27FC236}">
                <a16:creationId xmlns:a16="http://schemas.microsoft.com/office/drawing/2014/main" xmlns="" id="{51CF1A27-388C-4100-93F4-BA5F71D3CC6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xmlns="" id="{C2882878-9726-4CAA-9780-A7D97A7E6D2C}"/>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latin typeface="Calibri" panose="020F0502020204030204" pitchFamily="34" charset="0"/>
              </a:defRPr>
            </a:lvl1pPr>
          </a:lstStyle>
          <a:p>
            <a:fld id="{954D463C-B00F-4EB7-AED4-59FB0D8363DA}" type="slidenum">
              <a:rPr lang="en-US" altLang="en-US"/>
              <a:pPr/>
              <a:t>‹#›</a:t>
            </a:fld>
            <a:endParaRPr lang="en-US" altLang="en-US"/>
          </a:p>
        </p:txBody>
      </p:sp>
    </p:spTree>
    <p:extLst>
      <p:ext uri="{BB962C8B-B14F-4D97-AF65-F5344CB8AC3E}">
        <p14:creationId xmlns:p14="http://schemas.microsoft.com/office/powerpoint/2010/main" val="2487774970"/>
      </p:ext>
    </p:extLst>
  </p:cSld>
  <p:clrMap bg1="dk1" tx1="lt1" bg2="dk2" tx2="lt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3DA8B5-38AB-4C17-A675-D17E8B23D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5806231C-4D7C-41AD-AFDF-F51AACBE67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6D27E90-656F-441F-9308-6590077033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8AFA65-5732-469A-B704-673E89DB699F}" type="datetimeFigureOut">
              <a:rPr lang="en-US" smtClean="0"/>
              <a:t>12/23/2019</a:t>
            </a:fld>
            <a:endParaRPr lang="en-US" dirty="0"/>
          </a:p>
        </p:txBody>
      </p:sp>
      <p:sp>
        <p:nvSpPr>
          <p:cNvPr id="5" name="Footer Placeholder 4">
            <a:extLst>
              <a:ext uri="{FF2B5EF4-FFF2-40B4-BE49-F238E27FC236}">
                <a16:creationId xmlns:a16="http://schemas.microsoft.com/office/drawing/2014/main" xmlns="" id="{FD9A9C82-FDA7-4AD5-AEC8-79792FB644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1F067B43-7302-4DCD-B71F-6281362948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0B1BC-B280-4648-85B1-E10BE4773B43}" type="slidenum">
              <a:rPr lang="en-US" smtClean="0"/>
              <a:t>‹#›</a:t>
            </a:fld>
            <a:endParaRPr lang="en-US" dirty="0"/>
          </a:p>
        </p:txBody>
      </p:sp>
    </p:spTree>
    <p:extLst>
      <p:ext uri="{BB962C8B-B14F-4D97-AF65-F5344CB8AC3E}">
        <p14:creationId xmlns:p14="http://schemas.microsoft.com/office/powerpoint/2010/main" val="791720504"/>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5.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6.xml"/><Relationship Id="rId1" Type="http://schemas.openxmlformats.org/officeDocument/2006/relationships/vmlDrawing" Target="../drawings/vmlDrawing2.v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7.xml"/><Relationship Id="rId1" Type="http://schemas.openxmlformats.org/officeDocument/2006/relationships/vmlDrawing" Target="../drawings/vmlDrawing3.vml"/><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8.xml"/><Relationship Id="rId1" Type="http://schemas.openxmlformats.org/officeDocument/2006/relationships/vmlDrawing" Target="../drawings/vmlDrawing5.vml"/><Relationship Id="rId4" Type="http://schemas.openxmlformats.org/officeDocument/2006/relationships/image" Target="../media/image19.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9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0846F9-63E7-435D-8435-17220453862F}"/>
              </a:ext>
            </a:extLst>
          </p:cNvPr>
          <p:cNvSpPr>
            <a:spLocks noGrp="1"/>
          </p:cNvSpPr>
          <p:nvPr>
            <p:ph type="ctrTitle"/>
          </p:nvPr>
        </p:nvSpPr>
        <p:spPr/>
        <p:txBody>
          <a:bodyPr>
            <a:normAutofit fontScale="90000"/>
          </a:bodyPr>
          <a:lstStyle/>
          <a:p>
            <a:r>
              <a:rPr lang="en-US" b="1" dirty="0">
                <a:solidFill>
                  <a:srgbClr val="FF0000"/>
                </a:solidFill>
                <a:latin typeface="Times New Roman" panose="02020603050405020304" pitchFamily="18" charset="0"/>
                <a:cs typeface="Times New Roman" panose="02020603050405020304" pitchFamily="18" charset="0"/>
              </a:rPr>
              <a:t>Food and nutrient exposures: what to consider when evaluating</a:t>
            </a:r>
            <a:br>
              <a:rPr lang="en-US" b="1" dirty="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epidemiologic evidence</a:t>
            </a:r>
          </a:p>
        </p:txBody>
      </p:sp>
      <p:sp>
        <p:nvSpPr>
          <p:cNvPr id="3" name="Subtitle 2">
            <a:extLst>
              <a:ext uri="{FF2B5EF4-FFF2-40B4-BE49-F238E27FC236}">
                <a16:creationId xmlns:a16="http://schemas.microsoft.com/office/drawing/2014/main" xmlns="" id="{EFEF12A1-4266-4883-A3BD-DCC8B99DB449}"/>
              </a:ext>
            </a:extLst>
          </p:cNvPr>
          <p:cNvSpPr>
            <a:spLocks noGrp="1"/>
          </p:cNvSpPr>
          <p:nvPr>
            <p:ph type="subTitle" idx="1"/>
          </p:nvPr>
        </p:nvSpPr>
        <p:spPr>
          <a:xfrm>
            <a:off x="1524000" y="4785379"/>
            <a:ext cx="9144000" cy="1655762"/>
          </a:xfrm>
        </p:spPr>
        <p:txBody>
          <a:bodyPr>
            <a:normAutofit fontScale="92500" lnSpcReduction="20000"/>
          </a:bodyPr>
          <a:lstStyle/>
          <a:p>
            <a:r>
              <a:rPr lang="en-US" sz="3000" b="1" dirty="0">
                <a:solidFill>
                  <a:schemeClr val="accent1"/>
                </a:solidFill>
                <a:latin typeface="Times New Roman" panose="02020603050405020304" pitchFamily="18" charset="0"/>
                <a:cs typeface="Times New Roman" panose="02020603050405020304" pitchFamily="18" charset="0"/>
              </a:rPr>
              <a:t>Arezoo Rezazadeh</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Assistant Professor,</a:t>
            </a:r>
          </a:p>
          <a:p>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Community Nutrition Department, National Nutrition and Food Technology Research Institute ,Faculty of Nutrition Sciences and Food Technology</a:t>
            </a:r>
            <a:br>
              <a:rPr lang="en-US" i="1" dirty="0">
                <a:latin typeface="Times New Roman" panose="02020603050405020304" pitchFamily="18" charset="0"/>
                <a:cs typeface="Times New Roman" panose="02020603050405020304" pitchFamily="18" charset="0"/>
              </a:rPr>
            </a:br>
            <a:r>
              <a:rPr lang="en-US" i="1" dirty="0">
                <a:latin typeface="Times New Roman" panose="02020603050405020304" pitchFamily="18" charset="0"/>
                <a:cs typeface="Times New Roman" panose="02020603050405020304" pitchFamily="18" charset="0"/>
              </a:rPr>
              <a:t>Shahid </a:t>
            </a:r>
            <a:r>
              <a:rPr lang="en-US" i="1" dirty="0" err="1">
                <a:latin typeface="Times New Roman" panose="02020603050405020304" pitchFamily="18" charset="0"/>
                <a:cs typeface="Times New Roman" panose="02020603050405020304" pitchFamily="18" charset="0"/>
              </a:rPr>
              <a:t>Behehshti</a:t>
            </a:r>
            <a:r>
              <a:rPr lang="en-US" i="1" dirty="0">
                <a:latin typeface="Times New Roman" panose="02020603050405020304" pitchFamily="18" charset="0"/>
                <a:cs typeface="Times New Roman" panose="02020603050405020304" pitchFamily="18" charset="0"/>
              </a:rPr>
              <a:t> University of Medical Sciences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4447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xmlns="" id="{E6793056-2E53-4079-9E70-4A7F20C03A40}"/>
              </a:ext>
            </a:extLst>
          </p:cNvPr>
          <p:cNvSpPr>
            <a:spLocks noGrp="1" noChangeArrowheads="1"/>
          </p:cNvSpPr>
          <p:nvPr>
            <p:ph type="title"/>
          </p:nvPr>
        </p:nvSpPr>
        <p:spPr>
          <a:xfrm>
            <a:off x="2063751" y="260351"/>
            <a:ext cx="8062913" cy="936625"/>
          </a:xfrm>
        </p:spPr>
        <p:txBody>
          <a:bodyPr/>
          <a:lstStyle/>
          <a:p>
            <a:r>
              <a:rPr lang="en-US" altLang="en-US" sz="4000" b="1">
                <a:solidFill>
                  <a:schemeClr val="accent2"/>
                </a:solidFill>
                <a:latin typeface="Arial" panose="020B0604020202020204" pitchFamily="34" charset="0"/>
              </a:rPr>
              <a:t>Dietary Assessment data types</a:t>
            </a:r>
            <a:endParaRPr lang="en-US" altLang="en-US" sz="3200">
              <a:solidFill>
                <a:schemeClr val="accent2"/>
              </a:solidFill>
              <a:latin typeface="Arial" panose="020B0604020202020204" pitchFamily="34" charset="0"/>
            </a:endParaRPr>
          </a:p>
        </p:txBody>
      </p:sp>
      <p:sp>
        <p:nvSpPr>
          <p:cNvPr id="48131" name="Rectangle 3">
            <a:extLst>
              <a:ext uri="{FF2B5EF4-FFF2-40B4-BE49-F238E27FC236}">
                <a16:creationId xmlns:a16="http://schemas.microsoft.com/office/drawing/2014/main" xmlns="" id="{FC0BC96F-D94C-4747-9CFE-791C4CAEE15E}"/>
              </a:ext>
            </a:extLst>
          </p:cNvPr>
          <p:cNvSpPr>
            <a:spLocks noGrp="1" noChangeArrowheads="1"/>
          </p:cNvSpPr>
          <p:nvPr>
            <p:ph type="body" idx="1"/>
          </p:nvPr>
        </p:nvSpPr>
        <p:spPr>
          <a:xfrm>
            <a:off x="2208213" y="1412875"/>
            <a:ext cx="7772400" cy="4114800"/>
          </a:xfrm>
        </p:spPr>
        <p:txBody>
          <a:bodyPr/>
          <a:lstStyle/>
          <a:p>
            <a:pPr>
              <a:lnSpc>
                <a:spcPct val="90000"/>
              </a:lnSpc>
            </a:pPr>
            <a:r>
              <a:rPr lang="en-US" altLang="en-US" sz="2800" b="1" dirty="0">
                <a:solidFill>
                  <a:schemeClr val="tx2"/>
                </a:solidFill>
                <a:latin typeface="Arial" panose="020B0604020202020204" pitchFamily="34" charset="0"/>
              </a:rPr>
              <a:t>Global</a:t>
            </a:r>
            <a:r>
              <a:rPr lang="en-US" altLang="en-US" sz="2800" dirty="0">
                <a:solidFill>
                  <a:schemeClr val="tx2"/>
                </a:solidFill>
                <a:latin typeface="Arial" panose="020B0604020202020204" pitchFamily="34" charset="0"/>
              </a:rPr>
              <a:t>:</a:t>
            </a:r>
            <a:r>
              <a:rPr lang="en-US" altLang="en-US" sz="2800" dirty="0">
                <a:latin typeface="Arial" panose="020B0604020202020204" pitchFamily="34" charset="0"/>
              </a:rPr>
              <a:t> FBS, FAOSTAT, (--&gt;food supply)</a:t>
            </a:r>
          </a:p>
          <a:p>
            <a:pPr>
              <a:lnSpc>
                <a:spcPct val="90000"/>
              </a:lnSpc>
            </a:pPr>
            <a:r>
              <a:rPr lang="en-US" altLang="en-US" sz="2800" b="1" dirty="0">
                <a:solidFill>
                  <a:schemeClr val="tx2"/>
                </a:solidFill>
                <a:latin typeface="Arial" panose="020B0604020202020204" pitchFamily="34" charset="0"/>
              </a:rPr>
              <a:t>National</a:t>
            </a:r>
            <a:r>
              <a:rPr lang="en-US" altLang="en-US" sz="2800" dirty="0">
                <a:solidFill>
                  <a:schemeClr val="tx2"/>
                </a:solidFill>
                <a:latin typeface="Arial" panose="020B0604020202020204" pitchFamily="34" charset="0"/>
              </a:rPr>
              <a:t>:</a:t>
            </a:r>
            <a:r>
              <a:rPr lang="en-US" altLang="en-US" sz="2800" dirty="0">
                <a:latin typeface="Arial" panose="020B0604020202020204" pitchFamily="34" charset="0"/>
              </a:rPr>
              <a:t> foods consumed/available through household or individual consumption surveys</a:t>
            </a:r>
          </a:p>
          <a:p>
            <a:pPr lvl="1">
              <a:lnSpc>
                <a:spcPct val="90000"/>
              </a:lnSpc>
            </a:pPr>
            <a:r>
              <a:rPr lang="en-US" altLang="en-US" b="1" dirty="0">
                <a:solidFill>
                  <a:schemeClr val="tx2"/>
                </a:solidFill>
                <a:latin typeface="Arial" panose="020B0604020202020204" pitchFamily="34" charset="0"/>
              </a:rPr>
              <a:t>Household</a:t>
            </a:r>
            <a:r>
              <a:rPr lang="en-US" altLang="en-US" dirty="0">
                <a:solidFill>
                  <a:schemeClr val="tx2"/>
                </a:solidFill>
                <a:latin typeface="Arial" panose="020B0604020202020204" pitchFamily="34" charset="0"/>
              </a:rPr>
              <a:t>:</a:t>
            </a:r>
            <a:r>
              <a:rPr lang="en-US" altLang="en-US" dirty="0">
                <a:latin typeface="Arial" panose="020B0604020202020204" pitchFamily="34" charset="0"/>
              </a:rPr>
              <a:t> HBS (</a:t>
            </a:r>
            <a:r>
              <a:rPr lang="en-US" dirty="0"/>
              <a:t>Household Budget Survey</a:t>
            </a:r>
            <a:r>
              <a:rPr lang="en-US" altLang="en-US" dirty="0">
                <a:latin typeface="Arial" panose="020B0604020202020204" pitchFamily="34" charset="0"/>
              </a:rPr>
              <a:t>)</a:t>
            </a:r>
          </a:p>
          <a:p>
            <a:pPr lvl="1">
              <a:lnSpc>
                <a:spcPct val="90000"/>
              </a:lnSpc>
            </a:pPr>
            <a:r>
              <a:rPr lang="en-US" altLang="en-US" b="1" dirty="0">
                <a:solidFill>
                  <a:schemeClr val="tx2"/>
                </a:solidFill>
                <a:latin typeface="Arial" panose="020B0604020202020204" pitchFamily="34" charset="0"/>
              </a:rPr>
              <a:t>Individual</a:t>
            </a:r>
            <a:r>
              <a:rPr lang="en-US" altLang="en-US" dirty="0">
                <a:solidFill>
                  <a:schemeClr val="tx2"/>
                </a:solidFill>
                <a:latin typeface="Arial" panose="020B0604020202020204" pitchFamily="34" charset="0"/>
              </a:rPr>
              <a:t>:</a:t>
            </a:r>
          </a:p>
          <a:p>
            <a:pPr lvl="2">
              <a:lnSpc>
                <a:spcPct val="90000"/>
              </a:lnSpc>
            </a:pPr>
            <a:r>
              <a:rPr lang="en-US" altLang="en-US" sz="2800" dirty="0">
                <a:latin typeface="Arial" panose="020B0604020202020204" pitchFamily="34" charset="0"/>
              </a:rPr>
              <a:t>FFQ</a:t>
            </a:r>
          </a:p>
          <a:p>
            <a:pPr lvl="2">
              <a:lnSpc>
                <a:spcPct val="90000"/>
              </a:lnSpc>
            </a:pPr>
            <a:r>
              <a:rPr lang="en-US" altLang="en-US" sz="2800" dirty="0">
                <a:latin typeface="Arial" panose="020B0604020202020204" pitchFamily="34" charset="0"/>
              </a:rPr>
              <a:t>24-hour recall</a:t>
            </a:r>
          </a:p>
          <a:p>
            <a:pPr lvl="2">
              <a:lnSpc>
                <a:spcPct val="90000"/>
              </a:lnSpc>
            </a:pPr>
            <a:r>
              <a:rPr lang="en-US" altLang="en-US" sz="2800" dirty="0">
                <a:latin typeface="Arial" panose="020B0604020202020204" pitchFamily="34" charset="0"/>
              </a:rPr>
              <a:t>Duplicate diet</a:t>
            </a:r>
          </a:p>
          <a:p>
            <a:pPr lvl="2">
              <a:lnSpc>
                <a:spcPct val="90000"/>
              </a:lnSpc>
            </a:pPr>
            <a:r>
              <a:rPr lang="en-US" altLang="en-US" sz="2800" dirty="0">
                <a:latin typeface="Arial" panose="020B0604020202020204" pitchFamily="34" charset="0"/>
              </a:rPr>
              <a:t>Food records</a:t>
            </a:r>
          </a:p>
          <a:p>
            <a:pPr lvl="2">
              <a:lnSpc>
                <a:spcPct val="90000"/>
              </a:lnSpc>
            </a:pPr>
            <a:r>
              <a:rPr lang="en-US" altLang="en-US" sz="2800" dirty="0">
                <a:latin typeface="Arial" panose="020B0604020202020204" pitchFamily="34" charset="0"/>
              </a:rPr>
              <a:t>Diet history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2730" y="609600"/>
            <a:ext cx="7454430" cy="5596665"/>
          </a:xfrm>
        </p:spPr>
      </p:pic>
    </p:spTree>
    <p:extLst>
      <p:ext uri="{BB962C8B-B14F-4D97-AF65-F5344CB8AC3E}">
        <p14:creationId xmlns:p14="http://schemas.microsoft.com/office/powerpoint/2010/main" val="1524351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12-1拷貝">
            <a:extLst>
              <a:ext uri="{FF2B5EF4-FFF2-40B4-BE49-F238E27FC236}">
                <a16:creationId xmlns:a16="http://schemas.microsoft.com/office/drawing/2014/main" xmlns="" id="{6D8FC597-89BC-4563-AB37-17A2E89F70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476250"/>
            <a:ext cx="9823450" cy="781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421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3EFCB6-0D42-4983-A3CE-14EDEEFAF1D3}"/>
              </a:ext>
            </a:extLst>
          </p:cNvPr>
          <p:cNvSpPr>
            <a:spLocks noGrp="1"/>
          </p:cNvSpPr>
          <p:nvPr>
            <p:ph type="title"/>
          </p:nvPr>
        </p:nvSpPr>
        <p:spPr/>
        <p:txBody>
          <a:bodyPr/>
          <a:lstStyle/>
          <a:p>
            <a:pPr algn="just"/>
            <a:r>
              <a:rPr lang="en-US" sz="2800" dirty="0"/>
              <a:t>Advantages and disadvantages of prospective and retrospective methods</a:t>
            </a:r>
          </a:p>
        </p:txBody>
      </p:sp>
      <p:pic>
        <p:nvPicPr>
          <p:cNvPr id="5" name="Content Placeholder 4">
            <a:extLst>
              <a:ext uri="{FF2B5EF4-FFF2-40B4-BE49-F238E27FC236}">
                <a16:creationId xmlns:a16="http://schemas.microsoft.com/office/drawing/2014/main" xmlns="" id="{F6C9DCDB-A379-4CE5-873E-8F74844883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610" t="26403" b="6094"/>
          <a:stretch/>
        </p:blipFill>
        <p:spPr>
          <a:xfrm>
            <a:off x="1120877" y="1661146"/>
            <a:ext cx="9969909" cy="5019873"/>
          </a:xfrm>
        </p:spPr>
      </p:pic>
    </p:spTree>
    <p:extLst>
      <p:ext uri="{BB962C8B-B14F-4D97-AF65-F5344CB8AC3E}">
        <p14:creationId xmlns:p14="http://schemas.microsoft.com/office/powerpoint/2010/main" val="2393424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xmlns="" id="{DEECF65F-0C4A-4975-9C21-271C1112DED1}"/>
              </a:ext>
            </a:extLst>
          </p:cNvPr>
          <p:cNvSpPr>
            <a:spLocks noGrp="1" noChangeArrowheads="1"/>
          </p:cNvSpPr>
          <p:nvPr>
            <p:ph type="title"/>
          </p:nvPr>
        </p:nvSpPr>
        <p:spPr>
          <a:xfrm>
            <a:off x="2209800" y="0"/>
            <a:ext cx="7772400" cy="762000"/>
          </a:xfrm>
        </p:spPr>
        <p:txBody>
          <a:bodyPr/>
          <a:lstStyle/>
          <a:p>
            <a:pPr eaLnBrk="1" hangingPunct="1"/>
            <a:endParaRPr lang="en-US" altLang="zh-TW" sz="3600" dirty="0"/>
          </a:p>
        </p:txBody>
      </p:sp>
      <p:sp>
        <p:nvSpPr>
          <p:cNvPr id="10243" name="Rectangle 3">
            <a:extLst>
              <a:ext uri="{FF2B5EF4-FFF2-40B4-BE49-F238E27FC236}">
                <a16:creationId xmlns:a16="http://schemas.microsoft.com/office/drawing/2014/main" xmlns="" id="{CDF0123E-04FE-4AE4-9D6B-981B6776F631}"/>
              </a:ext>
            </a:extLst>
          </p:cNvPr>
          <p:cNvSpPr>
            <a:spLocks noGrp="1" noChangeArrowheads="1"/>
          </p:cNvSpPr>
          <p:nvPr>
            <p:ph type="body" idx="1"/>
          </p:nvPr>
        </p:nvSpPr>
        <p:spPr>
          <a:xfrm>
            <a:off x="1112520" y="1219200"/>
            <a:ext cx="10027920" cy="4876800"/>
          </a:xfrm>
        </p:spPr>
        <p:txBody>
          <a:bodyPr/>
          <a:lstStyle/>
          <a:p>
            <a:pPr eaLnBrk="1" hangingPunct="1">
              <a:buFont typeface="Wingdings" panose="05000000000000000000" pitchFamily="2" charset="2"/>
              <a:buChar char="Ø"/>
            </a:pPr>
            <a:r>
              <a:rPr lang="en-US" altLang="zh-TW" sz="3600" b="1" dirty="0"/>
              <a:t>Average consumption</a:t>
            </a:r>
          </a:p>
          <a:p>
            <a:pPr eaLnBrk="1" hangingPunct="1">
              <a:buFont typeface="Wingdings" panose="05000000000000000000" pitchFamily="2" charset="2"/>
              <a:buNone/>
            </a:pPr>
            <a:r>
              <a:rPr lang="en-US" altLang="zh-TW" sz="3600" dirty="0"/>
              <a:t>  </a:t>
            </a:r>
            <a:r>
              <a:rPr lang="en-US" altLang="zh-TW" sz="2800" dirty="0"/>
              <a:t> </a:t>
            </a:r>
          </a:p>
          <a:p>
            <a:pPr eaLnBrk="1" hangingPunct="1">
              <a:buFont typeface="Wingdings" panose="05000000000000000000" pitchFamily="2" charset="2"/>
              <a:buNone/>
            </a:pPr>
            <a:r>
              <a:rPr lang="en-US" altLang="zh-TW" sz="2800" dirty="0"/>
              <a:t>   </a:t>
            </a:r>
            <a:r>
              <a:rPr lang="en-US" altLang="zh-TW" dirty="0"/>
              <a:t> Estimates of average individual intake can be made from </a:t>
            </a:r>
            <a:r>
              <a:rPr lang="en-US" altLang="zh-TW" dirty="0">
                <a:solidFill>
                  <a:srgbClr val="0000FF"/>
                </a:solidFill>
              </a:rPr>
              <a:t>pre-existing data</a:t>
            </a:r>
            <a:r>
              <a:rPr lang="en-US" altLang="zh-TW" dirty="0"/>
              <a:t> or from </a:t>
            </a:r>
            <a:r>
              <a:rPr lang="en-US" altLang="zh-TW" dirty="0">
                <a:solidFill>
                  <a:srgbClr val="0000FF"/>
                </a:solidFill>
              </a:rPr>
              <a:t>population survey data</a:t>
            </a:r>
            <a:r>
              <a:rPr lang="en-US" altLang="zh-TW" dirty="0"/>
              <a:t> collected de novo  </a:t>
            </a:r>
          </a:p>
          <a:p>
            <a:pPr eaLnBrk="1" hangingPunct="1">
              <a:buFontTx/>
              <a:buNone/>
            </a:pPr>
            <a:r>
              <a:rPr lang="en-US" altLang="zh-TW" dirty="0"/>
              <a:t>  </a:t>
            </a:r>
            <a:r>
              <a:rPr lang="en-US" altLang="zh-TW" sz="3600" dirty="0"/>
              <a:t> </a:t>
            </a:r>
          </a:p>
          <a:p>
            <a:pPr eaLnBrk="1" hangingPunct="1">
              <a:buFontTx/>
              <a:buNone/>
            </a:pPr>
            <a:r>
              <a:rPr lang="en-US" altLang="zh-TW" sz="3600" dirty="0"/>
              <a:t>   </a:t>
            </a:r>
          </a:p>
        </p:txBody>
      </p:sp>
    </p:spTree>
    <p:extLst>
      <p:ext uri="{BB962C8B-B14F-4D97-AF65-F5344CB8AC3E}">
        <p14:creationId xmlns:p14="http://schemas.microsoft.com/office/powerpoint/2010/main" val="308817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xmlns="" id="{33DCE973-4FD5-4073-9187-3469D53F2F3F}"/>
              </a:ext>
            </a:extLst>
          </p:cNvPr>
          <p:cNvSpPr>
            <a:spLocks noGrp="1" noChangeArrowheads="1"/>
          </p:cNvSpPr>
          <p:nvPr>
            <p:ph type="title"/>
          </p:nvPr>
        </p:nvSpPr>
        <p:spPr>
          <a:xfrm>
            <a:off x="1774825" y="152401"/>
            <a:ext cx="8713788" cy="1431925"/>
          </a:xfrm>
        </p:spPr>
        <p:txBody>
          <a:bodyPr/>
          <a:lstStyle/>
          <a:p>
            <a:r>
              <a:rPr lang="en-GB" altLang="en-US" sz="4000" b="1">
                <a:solidFill>
                  <a:schemeClr val="accent2"/>
                </a:solidFill>
                <a:latin typeface="Arial" panose="020B0604020202020204" pitchFamily="34" charset="0"/>
              </a:rPr>
              <a:t>Potential uses of food consumption surveys</a:t>
            </a:r>
            <a:r>
              <a:rPr lang="en-GB" altLang="en-US" sz="4000">
                <a:solidFill>
                  <a:schemeClr val="accent2"/>
                </a:solidFill>
                <a:latin typeface="Arial" panose="020B0604020202020204" pitchFamily="34" charset="0"/>
              </a:rPr>
              <a:t> </a:t>
            </a:r>
            <a:br>
              <a:rPr lang="en-GB" altLang="en-US" sz="4000">
                <a:solidFill>
                  <a:schemeClr val="accent2"/>
                </a:solidFill>
                <a:latin typeface="Arial" panose="020B0604020202020204" pitchFamily="34" charset="0"/>
              </a:rPr>
            </a:br>
            <a:r>
              <a:rPr lang="en-US" altLang="en-US" sz="3200" b="1">
                <a:latin typeface="Arial" panose="020B0604020202020204" pitchFamily="34" charset="0"/>
              </a:rPr>
              <a:t>within country, across countries, over time</a:t>
            </a:r>
            <a:r>
              <a:rPr lang="en-US" altLang="en-US" b="1">
                <a:latin typeface="Arial" panose="020B0604020202020204" pitchFamily="34" charset="0"/>
              </a:rPr>
              <a:t> </a:t>
            </a:r>
            <a:endParaRPr lang="en-GB" altLang="en-US" b="1">
              <a:latin typeface="Arial" panose="020B0604020202020204" pitchFamily="34" charset="0"/>
            </a:endParaRPr>
          </a:p>
        </p:txBody>
      </p:sp>
      <p:sp>
        <p:nvSpPr>
          <p:cNvPr id="12291" name="Oval 3">
            <a:extLst>
              <a:ext uri="{FF2B5EF4-FFF2-40B4-BE49-F238E27FC236}">
                <a16:creationId xmlns:a16="http://schemas.microsoft.com/office/drawing/2014/main" xmlns="" id="{6D5B8033-A6B0-458A-B7FA-5C026B3F6DDA}"/>
              </a:ext>
            </a:extLst>
          </p:cNvPr>
          <p:cNvSpPr>
            <a:spLocks noChangeArrowheads="1"/>
          </p:cNvSpPr>
          <p:nvPr/>
        </p:nvSpPr>
        <p:spPr bwMode="auto">
          <a:xfrm>
            <a:off x="1847851" y="2133600"/>
            <a:ext cx="2276475" cy="1081088"/>
          </a:xfrm>
          <a:prstGeom prst="ellipse">
            <a:avLst/>
          </a:prstGeom>
          <a:solidFill>
            <a:srgbClr val="009999"/>
          </a:solidFill>
          <a:ln w="9525">
            <a:solidFill>
              <a:srgbClr val="000000"/>
            </a:solidFill>
            <a:round/>
            <a:headEnd/>
            <a:tailEnd/>
          </a:ln>
        </p:spPr>
        <p:txBody>
          <a:bodyPr/>
          <a:lstStyle/>
          <a:p>
            <a:pPr algn="ctr" fontAlgn="base">
              <a:spcBef>
                <a:spcPct val="0"/>
              </a:spcBef>
              <a:spcAft>
                <a:spcPct val="0"/>
              </a:spcAft>
            </a:pPr>
            <a:r>
              <a:rPr lang="en-GB" altLang="en-US" b="1">
                <a:solidFill>
                  <a:srgbClr val="000000"/>
                </a:solidFill>
                <a:latin typeface="Arial" panose="020B0604020202020204" pitchFamily="34" charset="0"/>
                <a:cs typeface="Arial" panose="020B0604020202020204" pitchFamily="34" charset="0"/>
              </a:rPr>
              <a:t>Nutrient adequacy estimation</a:t>
            </a:r>
          </a:p>
        </p:txBody>
      </p:sp>
      <p:sp>
        <p:nvSpPr>
          <p:cNvPr id="12292" name="Oval 4">
            <a:extLst>
              <a:ext uri="{FF2B5EF4-FFF2-40B4-BE49-F238E27FC236}">
                <a16:creationId xmlns:a16="http://schemas.microsoft.com/office/drawing/2014/main" xmlns="" id="{384175CE-0BE8-433A-8974-4404AC9304CA}"/>
              </a:ext>
            </a:extLst>
          </p:cNvPr>
          <p:cNvSpPr>
            <a:spLocks noChangeArrowheads="1"/>
          </p:cNvSpPr>
          <p:nvPr/>
        </p:nvSpPr>
        <p:spPr bwMode="auto">
          <a:xfrm>
            <a:off x="1676400" y="3902075"/>
            <a:ext cx="2541588" cy="990600"/>
          </a:xfrm>
          <a:prstGeom prst="ellipse">
            <a:avLst/>
          </a:prstGeom>
          <a:solidFill>
            <a:srgbClr val="009999"/>
          </a:solidFill>
          <a:ln w="9525">
            <a:solidFill>
              <a:srgbClr val="000000"/>
            </a:solidFill>
            <a:round/>
            <a:headEnd/>
            <a:tailEnd/>
          </a:ln>
        </p:spPr>
        <p:txBody>
          <a:bodyPr/>
          <a:lstStyle/>
          <a:p>
            <a:pPr algn="ctr" fontAlgn="base">
              <a:spcBef>
                <a:spcPct val="0"/>
              </a:spcBef>
              <a:spcAft>
                <a:spcPct val="0"/>
              </a:spcAft>
            </a:pPr>
            <a:r>
              <a:rPr lang="en-GB" altLang="en-US" b="1">
                <a:solidFill>
                  <a:srgbClr val="000000"/>
                </a:solidFill>
                <a:latin typeface="Arial" panose="020B0604020202020204" pitchFamily="34" charset="0"/>
                <a:cs typeface="Arial" panose="020B0604020202020204" pitchFamily="34" charset="0"/>
              </a:rPr>
              <a:t>Food pattern analysis</a:t>
            </a:r>
          </a:p>
        </p:txBody>
      </p:sp>
      <p:sp>
        <p:nvSpPr>
          <p:cNvPr id="12293" name="Rectangle 5">
            <a:extLst>
              <a:ext uri="{FF2B5EF4-FFF2-40B4-BE49-F238E27FC236}">
                <a16:creationId xmlns:a16="http://schemas.microsoft.com/office/drawing/2014/main" xmlns="" id="{32CB6D0A-3AD5-4CD7-A4D8-B13E8D6EC73F}"/>
              </a:ext>
            </a:extLst>
          </p:cNvPr>
          <p:cNvSpPr>
            <a:spLocks noChangeArrowheads="1"/>
          </p:cNvSpPr>
          <p:nvPr/>
        </p:nvSpPr>
        <p:spPr bwMode="auto">
          <a:xfrm>
            <a:off x="4800600" y="3200400"/>
            <a:ext cx="2438400" cy="1162050"/>
          </a:xfrm>
          <a:prstGeom prst="rect">
            <a:avLst/>
          </a:prstGeom>
          <a:solidFill>
            <a:srgbClr val="FF5050"/>
          </a:solidFill>
          <a:ln w="9525">
            <a:solidFill>
              <a:srgbClr val="000000"/>
            </a:solidFill>
            <a:miter lim="800000"/>
            <a:headEnd/>
            <a:tailEnd/>
          </a:ln>
        </p:spPr>
        <p:txBody>
          <a:bodyPr/>
          <a:lstStyle/>
          <a:p>
            <a:pPr algn="ctr" fontAlgn="base">
              <a:spcBef>
                <a:spcPct val="0"/>
              </a:spcBef>
              <a:spcAft>
                <a:spcPct val="0"/>
              </a:spcAft>
            </a:pPr>
            <a:endParaRPr lang="en-GB" altLang="en-US" b="1">
              <a:solidFill>
                <a:srgbClr val="808080"/>
              </a:solidFill>
              <a:latin typeface="Arial" panose="020B0604020202020204" pitchFamily="34" charset="0"/>
              <a:cs typeface="Arial" panose="020B0604020202020204" pitchFamily="34" charset="0"/>
            </a:endParaRPr>
          </a:p>
          <a:p>
            <a:pPr algn="ctr" fontAlgn="base">
              <a:spcBef>
                <a:spcPct val="0"/>
              </a:spcBef>
              <a:spcAft>
                <a:spcPct val="0"/>
              </a:spcAft>
            </a:pPr>
            <a:r>
              <a:rPr lang="en-GB" altLang="en-US" b="1">
                <a:solidFill>
                  <a:srgbClr val="FFFFFF"/>
                </a:solidFill>
                <a:latin typeface="Arial" panose="020B0604020202020204" pitchFamily="34" charset="0"/>
                <a:cs typeface="Arial" panose="020B0604020202020204" pitchFamily="34" charset="0"/>
              </a:rPr>
              <a:t>Food consumption surveys</a:t>
            </a:r>
            <a:endParaRPr lang="en-GB" altLang="en-US" sz="800">
              <a:solidFill>
                <a:srgbClr val="FFFFFF"/>
              </a:solidFill>
              <a:latin typeface="Arial" panose="020B0604020202020204" pitchFamily="34" charset="0"/>
              <a:cs typeface="Arial" panose="020B0604020202020204" pitchFamily="34" charset="0"/>
            </a:endParaRPr>
          </a:p>
        </p:txBody>
      </p:sp>
      <p:sp>
        <p:nvSpPr>
          <p:cNvPr id="12294" name="Oval 6">
            <a:extLst>
              <a:ext uri="{FF2B5EF4-FFF2-40B4-BE49-F238E27FC236}">
                <a16:creationId xmlns:a16="http://schemas.microsoft.com/office/drawing/2014/main" xmlns="" id="{A4DAB193-66D4-4EC4-B1D4-D521EDE8B812}"/>
              </a:ext>
            </a:extLst>
          </p:cNvPr>
          <p:cNvSpPr>
            <a:spLocks noChangeArrowheads="1"/>
          </p:cNvSpPr>
          <p:nvPr/>
        </p:nvSpPr>
        <p:spPr bwMode="auto">
          <a:xfrm>
            <a:off x="8050214" y="3930650"/>
            <a:ext cx="2541587" cy="990600"/>
          </a:xfrm>
          <a:prstGeom prst="ellipse">
            <a:avLst/>
          </a:prstGeom>
          <a:solidFill>
            <a:srgbClr val="009999"/>
          </a:solidFill>
          <a:ln w="9525">
            <a:solidFill>
              <a:srgbClr val="000000"/>
            </a:solidFill>
            <a:round/>
            <a:headEnd/>
            <a:tailEnd/>
          </a:ln>
        </p:spPr>
        <p:txBody>
          <a:bodyPr/>
          <a:lstStyle/>
          <a:p>
            <a:pPr algn="ctr" fontAlgn="base">
              <a:spcBef>
                <a:spcPct val="0"/>
              </a:spcBef>
              <a:spcAft>
                <a:spcPct val="0"/>
              </a:spcAft>
            </a:pPr>
            <a:r>
              <a:rPr lang="en-GB" altLang="en-US" b="1">
                <a:solidFill>
                  <a:srgbClr val="000000"/>
                </a:solidFill>
                <a:latin typeface="Arial" panose="020B0604020202020204" pitchFamily="34" charset="0"/>
                <a:cs typeface="Arial" panose="020B0604020202020204" pitchFamily="34" charset="0"/>
              </a:rPr>
              <a:t>Exposure assessment</a:t>
            </a:r>
          </a:p>
        </p:txBody>
      </p:sp>
      <p:sp>
        <p:nvSpPr>
          <p:cNvPr id="12295" name="Oval 7">
            <a:extLst>
              <a:ext uri="{FF2B5EF4-FFF2-40B4-BE49-F238E27FC236}">
                <a16:creationId xmlns:a16="http://schemas.microsoft.com/office/drawing/2014/main" xmlns="" id="{E0578D16-7B2E-42CF-ACA1-7B89BC0C165F}"/>
              </a:ext>
            </a:extLst>
          </p:cNvPr>
          <p:cNvSpPr>
            <a:spLocks noChangeArrowheads="1"/>
          </p:cNvSpPr>
          <p:nvPr/>
        </p:nvSpPr>
        <p:spPr bwMode="auto">
          <a:xfrm>
            <a:off x="7731125" y="2222500"/>
            <a:ext cx="2541588" cy="990600"/>
          </a:xfrm>
          <a:prstGeom prst="ellipse">
            <a:avLst/>
          </a:prstGeom>
          <a:solidFill>
            <a:srgbClr val="009999"/>
          </a:solidFill>
          <a:ln w="9525">
            <a:solidFill>
              <a:srgbClr val="000000"/>
            </a:solidFill>
            <a:round/>
            <a:headEnd/>
            <a:tailEnd/>
          </a:ln>
        </p:spPr>
        <p:txBody>
          <a:bodyPr/>
          <a:lstStyle/>
          <a:p>
            <a:pPr algn="ctr" fontAlgn="base">
              <a:spcBef>
                <a:spcPct val="0"/>
              </a:spcBef>
              <a:spcAft>
                <a:spcPct val="0"/>
              </a:spcAft>
            </a:pPr>
            <a:r>
              <a:rPr lang="en-GB" altLang="en-US" b="1">
                <a:solidFill>
                  <a:srgbClr val="000000"/>
                </a:solidFill>
                <a:latin typeface="Arial" panose="020B0604020202020204" pitchFamily="34" charset="0"/>
                <a:cs typeface="Arial" panose="020B0604020202020204" pitchFamily="34" charset="0"/>
              </a:rPr>
              <a:t>Diet-disease relationships</a:t>
            </a:r>
          </a:p>
        </p:txBody>
      </p:sp>
      <p:sp>
        <p:nvSpPr>
          <p:cNvPr id="12296" name="Rectangle 8">
            <a:extLst>
              <a:ext uri="{FF2B5EF4-FFF2-40B4-BE49-F238E27FC236}">
                <a16:creationId xmlns:a16="http://schemas.microsoft.com/office/drawing/2014/main" xmlns="" id="{6EBBE4E7-7AD2-4576-8A4C-9895735141A2}"/>
              </a:ext>
            </a:extLst>
          </p:cNvPr>
          <p:cNvSpPr>
            <a:spLocks noChangeArrowheads="1"/>
          </p:cNvSpPr>
          <p:nvPr/>
        </p:nvSpPr>
        <p:spPr bwMode="auto">
          <a:xfrm>
            <a:off x="4238625" y="5410200"/>
            <a:ext cx="3657600" cy="1238250"/>
          </a:xfrm>
          <a:prstGeom prst="rect">
            <a:avLst/>
          </a:prstGeom>
          <a:solidFill>
            <a:srgbClr val="FFFF99"/>
          </a:solidFill>
          <a:ln w="9525">
            <a:solidFill>
              <a:srgbClr val="000000"/>
            </a:solidFill>
            <a:miter lim="800000"/>
            <a:headEnd/>
            <a:tailEnd/>
          </a:ln>
        </p:spPr>
        <p:txBody>
          <a:bodyPr/>
          <a:lstStyle/>
          <a:p>
            <a:pPr algn="ctr" fontAlgn="base">
              <a:spcBef>
                <a:spcPct val="0"/>
              </a:spcBef>
              <a:spcAft>
                <a:spcPct val="0"/>
              </a:spcAft>
            </a:pPr>
            <a:r>
              <a:rPr lang="en-GB" altLang="en-US" b="1">
                <a:solidFill>
                  <a:srgbClr val="808080"/>
                </a:solidFill>
                <a:latin typeface="Arial" panose="020B0604020202020204" pitchFamily="34" charset="0"/>
                <a:cs typeface="Arial" panose="020B0604020202020204" pitchFamily="34" charset="0"/>
              </a:rPr>
              <a:t>Additional indicators e.g. :</a:t>
            </a:r>
          </a:p>
          <a:p>
            <a:pPr algn="ctr" fontAlgn="base">
              <a:spcBef>
                <a:spcPct val="0"/>
              </a:spcBef>
              <a:spcAft>
                <a:spcPct val="0"/>
              </a:spcAft>
            </a:pPr>
            <a:r>
              <a:rPr lang="en-GB" altLang="en-US" b="1">
                <a:solidFill>
                  <a:srgbClr val="808080"/>
                </a:solidFill>
                <a:latin typeface="Arial" panose="020B0604020202020204" pitchFamily="34" charset="0"/>
                <a:cs typeface="Arial" panose="020B0604020202020204" pitchFamily="34" charset="0"/>
              </a:rPr>
              <a:t>- anthropometry</a:t>
            </a:r>
          </a:p>
          <a:p>
            <a:pPr algn="ctr" fontAlgn="base">
              <a:spcBef>
                <a:spcPct val="0"/>
              </a:spcBef>
              <a:spcAft>
                <a:spcPct val="0"/>
              </a:spcAft>
            </a:pPr>
            <a:r>
              <a:rPr lang="en-GB" altLang="en-US" b="1">
                <a:solidFill>
                  <a:srgbClr val="808080"/>
                </a:solidFill>
                <a:latin typeface="Arial" panose="020B0604020202020204" pitchFamily="34" charset="0"/>
                <a:cs typeface="Arial" panose="020B0604020202020204" pitchFamily="34" charset="0"/>
              </a:rPr>
              <a:t>- health indicators</a:t>
            </a:r>
            <a:endParaRPr lang="en-GB" altLang="en-US" sz="800">
              <a:solidFill>
                <a:srgbClr val="000000"/>
              </a:solidFill>
              <a:latin typeface="Arial" panose="020B0604020202020204" pitchFamily="34" charset="0"/>
              <a:cs typeface="Arial" panose="020B0604020202020204" pitchFamily="34" charset="0"/>
            </a:endParaRPr>
          </a:p>
        </p:txBody>
      </p:sp>
      <p:sp>
        <p:nvSpPr>
          <p:cNvPr id="12297" name="Oval 9">
            <a:extLst>
              <a:ext uri="{FF2B5EF4-FFF2-40B4-BE49-F238E27FC236}">
                <a16:creationId xmlns:a16="http://schemas.microsoft.com/office/drawing/2014/main" xmlns="" id="{EE945038-44CB-4A47-A194-DD3914D4CF66}"/>
              </a:ext>
            </a:extLst>
          </p:cNvPr>
          <p:cNvSpPr>
            <a:spLocks noChangeArrowheads="1"/>
          </p:cNvSpPr>
          <p:nvPr/>
        </p:nvSpPr>
        <p:spPr bwMode="auto">
          <a:xfrm>
            <a:off x="4759325" y="1790700"/>
            <a:ext cx="2541588" cy="990600"/>
          </a:xfrm>
          <a:prstGeom prst="ellipse">
            <a:avLst/>
          </a:prstGeom>
          <a:solidFill>
            <a:srgbClr val="009999"/>
          </a:solidFill>
          <a:ln w="9525">
            <a:solidFill>
              <a:srgbClr val="000000"/>
            </a:solidFill>
            <a:round/>
            <a:headEnd/>
            <a:tailEnd/>
          </a:ln>
        </p:spPr>
        <p:txBody>
          <a:bodyPr/>
          <a:lstStyle/>
          <a:p>
            <a:pPr algn="ctr" fontAlgn="base">
              <a:spcBef>
                <a:spcPct val="0"/>
              </a:spcBef>
              <a:spcAft>
                <a:spcPct val="0"/>
              </a:spcAft>
            </a:pPr>
            <a:r>
              <a:rPr lang="en-GB" altLang="en-US" b="1">
                <a:solidFill>
                  <a:srgbClr val="000000"/>
                </a:solidFill>
                <a:latin typeface="Arial" panose="020B0604020202020204" pitchFamily="34" charset="0"/>
                <a:cs typeface="Arial" panose="020B0604020202020204" pitchFamily="34" charset="0"/>
              </a:rPr>
              <a:t>Food insecurity</a:t>
            </a:r>
          </a:p>
        </p:txBody>
      </p:sp>
      <p:sp>
        <p:nvSpPr>
          <p:cNvPr id="12298" name="Line 10">
            <a:extLst>
              <a:ext uri="{FF2B5EF4-FFF2-40B4-BE49-F238E27FC236}">
                <a16:creationId xmlns:a16="http://schemas.microsoft.com/office/drawing/2014/main" xmlns="" id="{F05CD655-4C63-4ED7-A8A4-08547C784647}"/>
              </a:ext>
            </a:extLst>
          </p:cNvPr>
          <p:cNvSpPr>
            <a:spLocks noChangeShapeType="1"/>
          </p:cNvSpPr>
          <p:nvPr/>
        </p:nvSpPr>
        <p:spPr bwMode="auto">
          <a:xfrm flipV="1">
            <a:off x="6024563" y="4419600"/>
            <a:ext cx="0" cy="838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anose="02020603050405020304" pitchFamily="18" charset="0"/>
            </a:endParaRPr>
          </a:p>
        </p:txBody>
      </p:sp>
      <p:sp>
        <p:nvSpPr>
          <p:cNvPr id="12299" name="Line 11">
            <a:extLst>
              <a:ext uri="{FF2B5EF4-FFF2-40B4-BE49-F238E27FC236}">
                <a16:creationId xmlns:a16="http://schemas.microsoft.com/office/drawing/2014/main" xmlns="" id="{B8E9AD11-58F4-45D3-96E6-65053500FB04}"/>
              </a:ext>
            </a:extLst>
          </p:cNvPr>
          <p:cNvSpPr>
            <a:spLocks noChangeShapeType="1"/>
          </p:cNvSpPr>
          <p:nvPr/>
        </p:nvSpPr>
        <p:spPr bwMode="auto">
          <a:xfrm flipH="1">
            <a:off x="4224339" y="3860801"/>
            <a:ext cx="503237" cy="3397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anose="02020603050405020304" pitchFamily="18" charset="0"/>
            </a:endParaRPr>
          </a:p>
        </p:txBody>
      </p:sp>
      <p:sp>
        <p:nvSpPr>
          <p:cNvPr id="12300" name="Line 12">
            <a:extLst>
              <a:ext uri="{FF2B5EF4-FFF2-40B4-BE49-F238E27FC236}">
                <a16:creationId xmlns:a16="http://schemas.microsoft.com/office/drawing/2014/main" xmlns="" id="{BF9D4E7B-0811-45D8-AEB9-D11B25A210B2}"/>
              </a:ext>
            </a:extLst>
          </p:cNvPr>
          <p:cNvSpPr>
            <a:spLocks noChangeShapeType="1"/>
          </p:cNvSpPr>
          <p:nvPr/>
        </p:nvSpPr>
        <p:spPr bwMode="auto">
          <a:xfrm flipH="1" flipV="1">
            <a:off x="4151313" y="2924175"/>
            <a:ext cx="53340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anose="02020603050405020304" pitchFamily="18" charset="0"/>
            </a:endParaRPr>
          </a:p>
        </p:txBody>
      </p:sp>
      <p:sp>
        <p:nvSpPr>
          <p:cNvPr id="12301" name="Line 13">
            <a:extLst>
              <a:ext uri="{FF2B5EF4-FFF2-40B4-BE49-F238E27FC236}">
                <a16:creationId xmlns:a16="http://schemas.microsoft.com/office/drawing/2014/main" xmlns="" id="{F5FC224F-9764-4D83-BB99-FC10A34124E8}"/>
              </a:ext>
            </a:extLst>
          </p:cNvPr>
          <p:cNvSpPr>
            <a:spLocks noChangeShapeType="1"/>
          </p:cNvSpPr>
          <p:nvPr/>
        </p:nvSpPr>
        <p:spPr bwMode="auto">
          <a:xfrm flipV="1">
            <a:off x="6024563" y="28194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anose="02020603050405020304" pitchFamily="18" charset="0"/>
            </a:endParaRPr>
          </a:p>
        </p:txBody>
      </p:sp>
      <p:sp>
        <p:nvSpPr>
          <p:cNvPr id="12302" name="Line 14">
            <a:extLst>
              <a:ext uri="{FF2B5EF4-FFF2-40B4-BE49-F238E27FC236}">
                <a16:creationId xmlns:a16="http://schemas.microsoft.com/office/drawing/2014/main" xmlns="" id="{6D0E1421-E813-4466-AD5F-6AAAFF7005C1}"/>
              </a:ext>
            </a:extLst>
          </p:cNvPr>
          <p:cNvSpPr>
            <a:spLocks noChangeShapeType="1"/>
          </p:cNvSpPr>
          <p:nvPr/>
        </p:nvSpPr>
        <p:spPr bwMode="auto">
          <a:xfrm flipV="1">
            <a:off x="7315200" y="2997200"/>
            <a:ext cx="509588"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anose="02020603050405020304" pitchFamily="18" charset="0"/>
            </a:endParaRPr>
          </a:p>
        </p:txBody>
      </p:sp>
      <p:sp>
        <p:nvSpPr>
          <p:cNvPr id="12303" name="Line 15">
            <a:extLst>
              <a:ext uri="{FF2B5EF4-FFF2-40B4-BE49-F238E27FC236}">
                <a16:creationId xmlns:a16="http://schemas.microsoft.com/office/drawing/2014/main" xmlns="" id="{FFD1E49D-A02E-4E9E-ABE1-FB0EEBD6512F}"/>
              </a:ext>
            </a:extLst>
          </p:cNvPr>
          <p:cNvSpPr>
            <a:spLocks noChangeShapeType="1"/>
          </p:cNvSpPr>
          <p:nvPr/>
        </p:nvSpPr>
        <p:spPr bwMode="auto">
          <a:xfrm>
            <a:off x="7315201" y="3886201"/>
            <a:ext cx="652463" cy="3349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2400">
              <a:solidFill>
                <a:srgbClr val="000000"/>
              </a:solidFill>
              <a:latin typeface="Times New Roman" panose="02020603050405020304"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xmlns="" id="{7A264402-9EFB-49AE-BDF0-9A1A93D36174}"/>
              </a:ext>
            </a:extLst>
          </p:cNvPr>
          <p:cNvSpPr>
            <a:spLocks noGrp="1" noChangeArrowheads="1"/>
          </p:cNvSpPr>
          <p:nvPr>
            <p:ph type="title"/>
          </p:nvPr>
        </p:nvSpPr>
        <p:spPr>
          <a:xfrm>
            <a:off x="2209800" y="0"/>
            <a:ext cx="7772400" cy="762000"/>
          </a:xfrm>
        </p:spPr>
        <p:txBody>
          <a:bodyPr/>
          <a:lstStyle/>
          <a:p>
            <a:pPr eaLnBrk="1" hangingPunct="1"/>
            <a:endParaRPr lang="en-US" altLang="en-US" sz="3600"/>
          </a:p>
        </p:txBody>
      </p:sp>
      <p:sp>
        <p:nvSpPr>
          <p:cNvPr id="13315" name="Rectangle 3">
            <a:extLst>
              <a:ext uri="{FF2B5EF4-FFF2-40B4-BE49-F238E27FC236}">
                <a16:creationId xmlns:a16="http://schemas.microsoft.com/office/drawing/2014/main" xmlns="" id="{CFE4F0CC-4BA1-4572-A32A-C470EAD31439}"/>
              </a:ext>
            </a:extLst>
          </p:cNvPr>
          <p:cNvSpPr>
            <a:spLocks noGrp="1" noChangeArrowheads="1"/>
          </p:cNvSpPr>
          <p:nvPr>
            <p:ph type="body" idx="1"/>
          </p:nvPr>
        </p:nvSpPr>
        <p:spPr>
          <a:xfrm>
            <a:off x="1882775" y="141288"/>
            <a:ext cx="8534400" cy="6096000"/>
          </a:xfrm>
        </p:spPr>
        <p:txBody>
          <a:bodyPr/>
          <a:lstStyle/>
          <a:p>
            <a:pPr eaLnBrk="1" hangingPunct="1">
              <a:buFontTx/>
              <a:buNone/>
            </a:pPr>
            <a:r>
              <a:rPr lang="en-US" altLang="zh-TW" sz="3600"/>
              <a:t>   </a:t>
            </a:r>
          </a:p>
          <a:p>
            <a:pPr eaLnBrk="1" hangingPunct="1">
              <a:buFontTx/>
              <a:buNone/>
            </a:pPr>
            <a:endParaRPr lang="en-US" altLang="zh-TW" sz="3600"/>
          </a:p>
          <a:p>
            <a:pPr eaLnBrk="1" hangingPunct="1"/>
            <a:r>
              <a:rPr lang="en-US" altLang="zh-TW" sz="3600"/>
              <a:t>Between-country comparisons that include both rich and poor nations may be subject to</a:t>
            </a:r>
          </a:p>
          <a:p>
            <a:pPr lvl="1" eaLnBrk="1" hangingPunct="1"/>
            <a:r>
              <a:rPr lang="en-US" altLang="zh-TW" sz="3200"/>
              <a:t>biases in the quality of data collected at national levels</a:t>
            </a:r>
            <a:endParaRPr lang="en-US" altLang="zh-TW"/>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xmlns="" id="{A4B8B47C-F362-45F7-B9EC-316C8533243C}"/>
              </a:ext>
            </a:extLst>
          </p:cNvPr>
          <p:cNvSpPr>
            <a:spLocks noGrp="1" noChangeArrowheads="1"/>
          </p:cNvSpPr>
          <p:nvPr>
            <p:ph type="title"/>
          </p:nvPr>
        </p:nvSpPr>
        <p:spPr>
          <a:xfrm>
            <a:off x="1774825" y="620713"/>
            <a:ext cx="8713788" cy="1143000"/>
          </a:xfrm>
        </p:spPr>
        <p:txBody>
          <a:bodyPr/>
          <a:lstStyle/>
          <a:p>
            <a:r>
              <a:rPr lang="en-US" altLang="en-US" sz="3600" b="1" dirty="0">
                <a:solidFill>
                  <a:schemeClr val="accent2"/>
                </a:solidFill>
                <a:latin typeface="Arial" panose="020B0604020202020204" pitchFamily="34" charset="0"/>
              </a:rPr>
              <a:t>Problems in exposure assessment</a:t>
            </a:r>
            <a:endParaRPr lang="en-GB" altLang="en-US" sz="4500" b="1" dirty="0">
              <a:solidFill>
                <a:schemeClr val="accent2"/>
              </a:solidFill>
              <a:latin typeface="Arial" panose="020B0604020202020204" pitchFamily="34" charset="0"/>
            </a:endParaRPr>
          </a:p>
        </p:txBody>
      </p:sp>
      <p:sp>
        <p:nvSpPr>
          <p:cNvPr id="17411" name="Rectangle 3">
            <a:extLst>
              <a:ext uri="{FF2B5EF4-FFF2-40B4-BE49-F238E27FC236}">
                <a16:creationId xmlns:a16="http://schemas.microsoft.com/office/drawing/2014/main" xmlns="" id="{11DFC8D5-2634-4A81-BD08-9722951F6519}"/>
              </a:ext>
            </a:extLst>
          </p:cNvPr>
          <p:cNvSpPr>
            <a:spLocks noGrp="1" noChangeArrowheads="1"/>
          </p:cNvSpPr>
          <p:nvPr>
            <p:ph type="body" idx="1"/>
          </p:nvPr>
        </p:nvSpPr>
        <p:spPr>
          <a:xfrm>
            <a:off x="1992313" y="1916113"/>
            <a:ext cx="8424862" cy="4114800"/>
          </a:xfrm>
        </p:spPr>
        <p:txBody>
          <a:bodyPr/>
          <a:lstStyle/>
          <a:p>
            <a:pPr>
              <a:lnSpc>
                <a:spcPct val="90000"/>
              </a:lnSpc>
              <a:buFontTx/>
              <a:buNone/>
            </a:pPr>
            <a:r>
              <a:rPr lang="en-US" altLang="en-US" sz="3500" dirty="0">
                <a:latin typeface="Times New Roman" panose="02020603050405020304" pitchFamily="18" charset="0"/>
                <a:cs typeface="Times New Roman" panose="02020603050405020304" pitchFamily="18" charset="0"/>
              </a:rPr>
              <a:t>Lack of </a:t>
            </a:r>
            <a:r>
              <a:rPr lang="en-US" altLang="en-US" sz="3500" b="1" dirty="0">
                <a:solidFill>
                  <a:srgbClr val="FF0000"/>
                </a:solidFill>
                <a:latin typeface="Times New Roman" panose="02020603050405020304" pitchFamily="18" charset="0"/>
                <a:cs typeface="Times New Roman" panose="02020603050405020304" pitchFamily="18" charset="0"/>
              </a:rPr>
              <a:t>representative</a:t>
            </a:r>
            <a:r>
              <a:rPr lang="en-US" altLang="en-US" sz="3500" dirty="0">
                <a:latin typeface="Times New Roman" panose="02020603050405020304" pitchFamily="18" charset="0"/>
                <a:cs typeface="Times New Roman" panose="02020603050405020304" pitchFamily="18" charset="0"/>
              </a:rPr>
              <a:t> and </a:t>
            </a:r>
            <a:r>
              <a:rPr lang="en-US" altLang="en-US" sz="3500" b="1" dirty="0">
                <a:solidFill>
                  <a:srgbClr val="FF0000"/>
                </a:solidFill>
                <a:latin typeface="Times New Roman" panose="02020603050405020304" pitchFamily="18" charset="0"/>
                <a:cs typeface="Times New Roman" panose="02020603050405020304" pitchFamily="18" charset="0"/>
              </a:rPr>
              <a:t>standardized</a:t>
            </a:r>
            <a:r>
              <a:rPr lang="en-US" altLang="en-US" sz="3500" dirty="0">
                <a:latin typeface="Times New Roman" panose="02020603050405020304" pitchFamily="18" charset="0"/>
                <a:cs typeface="Times New Roman" panose="02020603050405020304" pitchFamily="18" charset="0"/>
              </a:rPr>
              <a:t> data</a:t>
            </a:r>
            <a:r>
              <a:rPr lang="en-US" altLang="en-US" sz="3600" dirty="0">
                <a:latin typeface="Times New Roman" panose="02020603050405020304" pitchFamily="18" charset="0"/>
                <a:cs typeface="Times New Roman" panose="02020603050405020304" pitchFamily="18" charset="0"/>
              </a:rPr>
              <a:t> on</a:t>
            </a:r>
          </a:p>
          <a:p>
            <a:pPr>
              <a:lnSpc>
                <a:spcPct val="90000"/>
              </a:lnSpc>
            </a:pPr>
            <a:r>
              <a:rPr lang="en-US" altLang="en-US" sz="3600" dirty="0">
                <a:latin typeface="Times New Roman" panose="02020603050405020304" pitchFamily="18" charset="0"/>
                <a:cs typeface="Times New Roman" panose="02020603050405020304" pitchFamily="18" charset="0"/>
              </a:rPr>
              <a:t>food consumption</a:t>
            </a:r>
          </a:p>
          <a:p>
            <a:pPr>
              <a:lnSpc>
                <a:spcPct val="90000"/>
              </a:lnSpc>
            </a:pPr>
            <a:r>
              <a:rPr lang="en-US" altLang="en-US" sz="3600" dirty="0">
                <a:latin typeface="Times New Roman" panose="02020603050405020304" pitchFamily="18" charset="0"/>
                <a:cs typeface="Times New Roman" panose="02020603050405020304" pitchFamily="18" charset="0"/>
              </a:rPr>
              <a:t>food composition (nutrients) and occurrence data (e.g. contaminants)</a:t>
            </a:r>
          </a:p>
          <a:p>
            <a:pPr lvl="1">
              <a:lnSpc>
                <a:spcPct val="90000"/>
              </a:lnSpc>
            </a:pPr>
            <a:endParaRPr lang="en-US" altLang="en-US" sz="1000" dirty="0">
              <a:latin typeface="Times New Roman" panose="02020603050405020304" pitchFamily="18" charset="0"/>
              <a:cs typeface="Times New Roman" panose="02020603050405020304" pitchFamily="18" charset="0"/>
            </a:endParaRPr>
          </a:p>
          <a:p>
            <a:pPr>
              <a:lnSpc>
                <a:spcPct val="90000"/>
              </a:lnSpc>
              <a:buFontTx/>
              <a:buNone/>
            </a:pPr>
            <a:r>
              <a:rPr lang="en-US" altLang="en-US" sz="3500"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sz="3500" dirty="0">
                <a:latin typeface="Times New Roman" panose="02020603050405020304" pitchFamily="18" charset="0"/>
                <a:cs typeface="Times New Roman" panose="02020603050405020304" pitchFamily="18" charset="0"/>
              </a:rPr>
              <a:t> Most data from industrialized countries</a:t>
            </a:r>
          </a:p>
          <a:p>
            <a:pPr marL="0" indent="0">
              <a:lnSpc>
                <a:spcPct val="90000"/>
              </a:lnSpc>
              <a:buNone/>
            </a:pPr>
            <a:endParaRPr lang="en-GB" altLang="en-US"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B8550A-3AF3-4131-983C-99D301BBA39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7A236741-E279-4FC8-A036-086CD8B2B629}"/>
              </a:ext>
            </a:extLst>
          </p:cNvPr>
          <p:cNvPicPr>
            <a:picLocks noGrp="1" noChangeAspect="1"/>
          </p:cNvPicPr>
          <p:nvPr>
            <p:ph idx="1"/>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2345163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1612" y="365125"/>
            <a:ext cx="9070881" cy="6127750"/>
          </a:xfrm>
        </p:spPr>
      </p:pic>
    </p:spTree>
    <p:extLst>
      <p:ext uri="{BB962C8B-B14F-4D97-AF65-F5344CB8AC3E}">
        <p14:creationId xmlns:p14="http://schemas.microsoft.com/office/powerpoint/2010/main" val="1957879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1F237F-6AAA-4C34-AD5D-45576C918150}"/>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Nutritional Epidemiology</a:t>
            </a:r>
          </a:p>
        </p:txBody>
      </p:sp>
      <p:sp>
        <p:nvSpPr>
          <p:cNvPr id="3" name="Content Placeholder 2">
            <a:extLst>
              <a:ext uri="{FF2B5EF4-FFF2-40B4-BE49-F238E27FC236}">
                <a16:creationId xmlns:a16="http://schemas.microsoft.com/office/drawing/2014/main" xmlns="" id="{AC2FC19C-9BAE-42E0-B1BD-0C58283AE9A9}"/>
              </a:ext>
            </a:extLst>
          </p:cNvPr>
          <p:cNvSpPr>
            <a:spLocks noGrp="1"/>
          </p:cNvSpPr>
          <p:nvPr>
            <p:ph idx="1"/>
          </p:nvPr>
        </p:nvSpPr>
        <p:spPr>
          <a:xfrm>
            <a:off x="632011" y="1573306"/>
            <a:ext cx="11120717" cy="5029199"/>
          </a:xfrm>
        </p:spPr>
        <p:txBody>
          <a:bodyPr>
            <a:normAutofit/>
          </a:bodyPr>
          <a:lstStyle/>
          <a:p>
            <a:r>
              <a:rPr lang="en-US" sz="2400" b="1" dirty="0">
                <a:latin typeface="Times New Roman" panose="02020603050405020304" pitchFamily="18" charset="0"/>
                <a:cs typeface="Times New Roman" panose="02020603050405020304" pitchFamily="18" charset="0"/>
              </a:rPr>
              <a:t>Epidemiology</a:t>
            </a:r>
            <a:r>
              <a:rPr lang="en-US" sz="2400" dirty="0">
                <a:latin typeface="Times New Roman" panose="02020603050405020304" pitchFamily="18" charset="0"/>
                <a:cs typeface="Times New Roman" panose="02020603050405020304" pitchFamily="18" charset="0"/>
              </a:rPr>
              <a:t> has been defined as the study of </a:t>
            </a:r>
            <a:r>
              <a:rPr lang="en-US" sz="2400" b="1" dirty="0">
                <a:latin typeface="Times New Roman" panose="02020603050405020304" pitchFamily="18" charset="0"/>
                <a:cs typeface="Times New Roman" panose="02020603050405020304" pitchFamily="18" charset="0"/>
              </a:rPr>
              <a:t>the patterns of disease occurrence </a:t>
            </a:r>
            <a:r>
              <a:rPr lang="en-US" sz="2400" dirty="0">
                <a:latin typeface="Times New Roman" panose="02020603050405020304" pitchFamily="18" charset="0"/>
                <a:cs typeface="Times New Roman" panose="02020603050405020304" pitchFamily="18" charset="0"/>
              </a:rPr>
              <a:t>in human populations and of </a:t>
            </a:r>
            <a:r>
              <a:rPr lang="en-US" sz="2400" b="1" dirty="0">
                <a:latin typeface="Times New Roman" panose="02020603050405020304" pitchFamily="18" charset="0"/>
                <a:cs typeface="Times New Roman" panose="02020603050405020304" pitchFamily="18" charset="0"/>
              </a:rPr>
              <a:t>the factors </a:t>
            </a:r>
            <a:r>
              <a:rPr lang="en-US" sz="2400" dirty="0">
                <a:latin typeface="Times New Roman" panose="02020603050405020304" pitchFamily="18" charset="0"/>
                <a:cs typeface="Times New Roman" panose="02020603050405020304" pitchFamily="18" charset="0"/>
              </a:rPr>
              <a:t>that influence those patterns.</a:t>
            </a:r>
          </a:p>
          <a:p>
            <a:r>
              <a:rPr lang="en-US" sz="2400" dirty="0">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Nutritional epidemiology</a:t>
            </a:r>
            <a:r>
              <a:rPr lang="en-US" sz="2400" dirty="0">
                <a:latin typeface="Times New Roman" panose="02020603050405020304" pitchFamily="18" charset="0"/>
                <a:cs typeface="Times New Roman" panose="02020603050405020304" pitchFamily="18" charset="0"/>
              </a:rPr>
              <a:t> is therefore the study of the </a:t>
            </a:r>
            <a:r>
              <a:rPr lang="en-US" sz="2400" b="1" dirty="0">
                <a:latin typeface="Times New Roman" panose="02020603050405020304" pitchFamily="18" charset="0"/>
                <a:cs typeface="Times New Roman" panose="02020603050405020304" pitchFamily="18" charset="0"/>
              </a:rPr>
              <a:t>nutritional determinants </a:t>
            </a:r>
            <a:r>
              <a:rPr lang="en-US" sz="2400" dirty="0">
                <a:latin typeface="Times New Roman" panose="02020603050405020304" pitchFamily="18" charset="0"/>
                <a:cs typeface="Times New Roman" panose="02020603050405020304" pitchFamily="18" charset="0"/>
              </a:rPr>
              <a:t>of disease .</a:t>
            </a:r>
          </a:p>
          <a:p>
            <a:r>
              <a:rPr lang="en-US" sz="2400" dirty="0">
                <a:latin typeface="Times New Roman" panose="02020603050405020304" pitchFamily="18" charset="0"/>
                <a:cs typeface="Times New Roman" panose="02020603050405020304" pitchFamily="18" charset="0"/>
              </a:rPr>
              <a:t> Most of nutritional epidemiology is concerned with effects of </a:t>
            </a:r>
            <a:r>
              <a:rPr lang="en-US" sz="2400" b="1" dirty="0">
                <a:solidFill>
                  <a:srgbClr val="FF0000"/>
                </a:solidFill>
                <a:latin typeface="Times New Roman" panose="02020603050405020304" pitchFamily="18" charset="0"/>
                <a:cs typeface="Times New Roman" panose="02020603050405020304" pitchFamily="18" charset="0"/>
              </a:rPr>
              <a:t>diet</a:t>
            </a:r>
            <a:r>
              <a:rPr lang="en-US" sz="2400" dirty="0">
                <a:latin typeface="Times New Roman" panose="02020603050405020304" pitchFamily="18" charset="0"/>
                <a:cs typeface="Times New Roman" panose="02020603050405020304" pitchFamily="18" charset="0"/>
              </a:rPr>
              <a:t> on </a:t>
            </a:r>
            <a:r>
              <a:rPr lang="en-US" sz="2400" b="1" dirty="0">
                <a:latin typeface="Times New Roman" panose="02020603050405020304" pitchFamily="18" charset="0"/>
                <a:cs typeface="Times New Roman" panose="02020603050405020304" pitchFamily="18" charset="0"/>
              </a:rPr>
              <a:t>chronic diseases</a:t>
            </a:r>
            <a:r>
              <a:rPr lang="en-US" sz="2400" dirty="0">
                <a:latin typeface="Times New Roman" panose="02020603050405020304" pitchFamily="18" charset="0"/>
                <a:cs typeface="Times New Roman" panose="02020603050405020304" pitchFamily="18" charset="0"/>
              </a:rPr>
              <a:t> that are </a:t>
            </a:r>
            <a:r>
              <a:rPr lang="en-US" sz="2400" b="1" dirty="0">
                <a:latin typeface="Times New Roman" panose="02020603050405020304" pitchFamily="18" charset="0"/>
                <a:cs typeface="Times New Roman" panose="02020603050405020304" pitchFamily="18" charset="0"/>
              </a:rPr>
              <a:t>multifactorial</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nutrition is only one of many factors that cause the disease to occur) and that take years, if not decades, to develop.</a:t>
            </a:r>
          </a:p>
          <a:p>
            <a:r>
              <a:rPr lang="en-US" sz="2400" dirty="0">
                <a:latin typeface="Times New Roman" panose="02020603050405020304" pitchFamily="18" charset="0"/>
                <a:cs typeface="Times New Roman" panose="02020603050405020304" pitchFamily="18" charset="0"/>
              </a:rPr>
              <a:t>The methods used in nutritional epidemiology are designed to take those features into account. </a:t>
            </a:r>
          </a:p>
          <a:p>
            <a:r>
              <a:rPr lang="en-US" sz="2400" dirty="0">
                <a:latin typeface="Times New Roman" panose="02020603050405020304" pitchFamily="18" charset="0"/>
                <a:cs typeface="Times New Roman" panose="02020603050405020304" pitchFamily="18" charset="0"/>
              </a:rPr>
              <a:t>They focus on</a:t>
            </a:r>
            <a:r>
              <a:rPr lang="en-US" sz="2400"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B050"/>
                </a:solidFill>
                <a:latin typeface="Times New Roman" panose="02020603050405020304" pitchFamily="18" charset="0"/>
                <a:cs typeface="Times New Roman" panose="02020603050405020304" pitchFamily="18" charset="0"/>
              </a:rPr>
              <a:t>measuring the exposure</a:t>
            </a:r>
            <a:r>
              <a:rPr lang="en-US" sz="2400" dirty="0">
                <a:latin typeface="Times New Roman" panose="02020603050405020304" pitchFamily="18" charset="0"/>
                <a:cs typeface="Times New Roman" panose="02020603050405020304" pitchFamily="18" charset="0"/>
              </a:rPr>
              <a:t> to nutritional factors, the </a:t>
            </a:r>
            <a:r>
              <a:rPr lang="en-US" sz="2400" b="1" dirty="0">
                <a:solidFill>
                  <a:srgbClr val="002060"/>
                </a:solidFill>
                <a:latin typeface="Times New Roman" panose="02020603050405020304" pitchFamily="18" charset="0"/>
                <a:cs typeface="Times New Roman" panose="02020603050405020304" pitchFamily="18" charset="0"/>
              </a:rPr>
              <a:t>frequency and distribution of disease</a:t>
            </a:r>
            <a:r>
              <a:rPr lang="en-US" sz="2400" dirty="0">
                <a:latin typeface="Times New Roman" panose="02020603050405020304" pitchFamily="18" charset="0"/>
                <a:cs typeface="Times New Roman" panose="02020603050405020304" pitchFamily="18" charset="0"/>
              </a:rPr>
              <a:t>, and the exposure to other factors that could </a:t>
            </a:r>
            <a:r>
              <a:rPr lang="en-US" sz="2400" u="sng" dirty="0">
                <a:latin typeface="Times New Roman" panose="02020603050405020304" pitchFamily="18" charset="0"/>
                <a:cs typeface="Times New Roman" panose="02020603050405020304" pitchFamily="18" charset="0"/>
              </a:rPr>
              <a:t>confound</a:t>
            </a:r>
            <a:r>
              <a:rPr lang="en-US" sz="2400" dirty="0">
                <a:latin typeface="Times New Roman" panose="02020603050405020304" pitchFamily="18" charset="0"/>
                <a:cs typeface="Times New Roman" panose="02020603050405020304" pitchFamily="18" charset="0"/>
              </a:rPr>
              <a:t> the hypothesized association.</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6754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CE00CE-2C50-4054-B671-4D5549161F71}"/>
              </a:ext>
            </a:extLst>
          </p:cNvPr>
          <p:cNvSpPr>
            <a:spLocks noGrp="1"/>
          </p:cNvSpPr>
          <p:nvPr>
            <p:ph type="title"/>
          </p:nvPr>
        </p:nvSpPr>
        <p:spPr>
          <a:xfrm>
            <a:off x="542364" y="180459"/>
            <a:ext cx="11358418" cy="1325563"/>
          </a:xfrm>
        </p:spPr>
        <p:txBody>
          <a:bodyPr>
            <a:normAutofit/>
          </a:bodyPr>
          <a:lstStyle/>
          <a:p>
            <a:r>
              <a:rPr lang="en-US" sz="3200" b="1" dirty="0">
                <a:latin typeface="Times New Roman" panose="02020603050405020304" pitchFamily="18" charset="0"/>
                <a:cs typeface="Times New Roman" panose="02020603050405020304" pitchFamily="18" charset="0"/>
              </a:rPr>
              <a:t>Issues to consider when measuring dietary exposure in epidemiologic studies</a:t>
            </a:r>
          </a:p>
        </p:txBody>
      </p:sp>
      <p:sp>
        <p:nvSpPr>
          <p:cNvPr id="6" name="Rectangle 5">
            <a:extLst>
              <a:ext uri="{FF2B5EF4-FFF2-40B4-BE49-F238E27FC236}">
                <a16:creationId xmlns:a16="http://schemas.microsoft.com/office/drawing/2014/main" xmlns="" id="{1D8E2164-4AED-4D64-A8B0-3CD2B6234829}"/>
              </a:ext>
            </a:extLst>
          </p:cNvPr>
          <p:cNvSpPr/>
          <p:nvPr/>
        </p:nvSpPr>
        <p:spPr>
          <a:xfrm>
            <a:off x="682210" y="6308209"/>
            <a:ext cx="4065537" cy="369332"/>
          </a:xfrm>
          <a:prstGeom prst="rect">
            <a:avLst/>
          </a:prstGeom>
        </p:spPr>
        <p:txBody>
          <a:bodyPr wrap="none">
            <a:spAutoFit/>
          </a:bodyPr>
          <a:lstStyle/>
          <a:p>
            <a:r>
              <a:rPr lang="en-US" dirty="0"/>
              <a:t>Am J Clin </a:t>
            </a:r>
            <a:r>
              <a:rPr lang="en-US" dirty="0" err="1"/>
              <a:t>Nutr</a:t>
            </a:r>
            <a:r>
              <a:rPr lang="en-US" dirty="0"/>
              <a:t> 1999;69(suppl):1330S–8S. </a:t>
            </a:r>
          </a:p>
        </p:txBody>
      </p:sp>
      <p:sp>
        <p:nvSpPr>
          <p:cNvPr id="5" name="Content Placeholder 4">
            <a:extLst>
              <a:ext uri="{FF2B5EF4-FFF2-40B4-BE49-F238E27FC236}">
                <a16:creationId xmlns:a16="http://schemas.microsoft.com/office/drawing/2014/main" xmlns="" id="{E389B587-2888-4828-B074-BF0C19CFCAA3}"/>
              </a:ext>
            </a:extLst>
          </p:cNvPr>
          <p:cNvSpPr>
            <a:spLocks noGrp="1"/>
          </p:cNvSpPr>
          <p:nvPr>
            <p:ph idx="1"/>
          </p:nvPr>
        </p:nvSpPr>
        <p:spPr>
          <a:xfrm>
            <a:off x="542364" y="1731446"/>
            <a:ext cx="10811436" cy="4351338"/>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1) We eat </a:t>
            </a:r>
            <a:r>
              <a:rPr lang="en-US" b="1" dirty="0">
                <a:solidFill>
                  <a:schemeClr val="accent1"/>
                </a:solidFill>
                <a:latin typeface="Times New Roman" panose="02020603050405020304" pitchFamily="18" charset="0"/>
                <a:cs typeface="Times New Roman" panose="02020603050405020304" pitchFamily="18" charset="0"/>
              </a:rPr>
              <a:t>food</a:t>
            </a:r>
            <a:r>
              <a:rPr lang="en-US" dirty="0">
                <a:latin typeface="Times New Roman" panose="02020603050405020304" pitchFamily="18" charset="0"/>
                <a:cs typeface="Times New Roman" panose="02020603050405020304" pitchFamily="18" charset="0"/>
              </a:rPr>
              <a:t>, not nutrients.</a:t>
            </a:r>
          </a:p>
          <a:p>
            <a:pPr marL="0" indent="0" algn="just">
              <a:buNone/>
            </a:pPr>
            <a:r>
              <a:rPr lang="en-US" dirty="0">
                <a:latin typeface="Times New Roman" panose="02020603050405020304" pitchFamily="18" charset="0"/>
                <a:cs typeface="Times New Roman" panose="02020603050405020304" pitchFamily="18" charset="0"/>
              </a:rPr>
              <a:t>2) Food consists of many </a:t>
            </a:r>
            <a:r>
              <a:rPr lang="en-US" b="1" dirty="0">
                <a:solidFill>
                  <a:schemeClr val="accent2">
                    <a:lumMod val="75000"/>
                  </a:schemeClr>
                </a:solidFill>
                <a:latin typeface="Times New Roman" panose="02020603050405020304" pitchFamily="18" charset="0"/>
                <a:cs typeface="Times New Roman" panose="02020603050405020304" pitchFamily="18" charset="0"/>
              </a:rPr>
              <a:t>substances</a:t>
            </a:r>
            <a:r>
              <a:rPr lang="en-US" dirty="0">
                <a:latin typeface="Times New Roman" panose="02020603050405020304" pitchFamily="18" charset="0"/>
                <a:cs typeface="Times New Roman" panose="02020603050405020304" pitchFamily="18" charset="0"/>
              </a:rPr>
              <a:t>, not only nutrients.</a:t>
            </a:r>
          </a:p>
          <a:p>
            <a:pPr marL="0" indent="0" algn="just">
              <a:buNone/>
            </a:pPr>
            <a:r>
              <a:rPr lang="en-US" dirty="0">
                <a:latin typeface="Times New Roman" panose="02020603050405020304" pitchFamily="18" charset="0"/>
                <a:cs typeface="Times New Roman" panose="02020603050405020304" pitchFamily="18" charset="0"/>
              </a:rPr>
              <a:t>3) It is difﬁcult to study food components in </a:t>
            </a:r>
            <a:r>
              <a:rPr lang="en-US" b="1" dirty="0">
                <a:latin typeface="Times New Roman" panose="02020603050405020304" pitchFamily="18" charset="0"/>
                <a:cs typeface="Times New Roman" panose="02020603050405020304" pitchFamily="18" charset="0"/>
              </a:rPr>
              <a:t>isolation</a:t>
            </a:r>
            <a:r>
              <a:rPr lang="en-US" dirty="0">
                <a:latin typeface="Times New Roman" panose="02020603050405020304" pitchFamily="18" charset="0"/>
                <a:cs typeface="Times New Roman" panose="02020603050405020304" pitchFamily="18" charset="0"/>
              </a:rPr>
              <a:t>. The effects of a food component may be different when studied in isolation than when</a:t>
            </a:r>
          </a:p>
          <a:p>
            <a:pPr marL="0" indent="0" algn="just">
              <a:buNone/>
            </a:pPr>
            <a:r>
              <a:rPr lang="en-US" dirty="0">
                <a:latin typeface="Times New Roman" panose="02020603050405020304" pitchFamily="18" charset="0"/>
                <a:cs typeface="Times New Roman" panose="02020603050405020304" pitchFamily="18" charset="0"/>
              </a:rPr>
              <a:t>studied in conjunction with other food components.</a:t>
            </a:r>
          </a:p>
          <a:p>
            <a:pPr marL="0" indent="0" algn="just">
              <a:buNone/>
            </a:pPr>
            <a:r>
              <a:rPr lang="en-US" dirty="0">
                <a:latin typeface="Times New Roman" panose="02020603050405020304" pitchFamily="18" charset="0"/>
                <a:cs typeface="Times New Roman" panose="02020603050405020304" pitchFamily="18" charset="0"/>
              </a:rPr>
              <a:t>4) Food component effects may be </a:t>
            </a:r>
            <a:r>
              <a:rPr lang="en-US" dirty="0">
                <a:solidFill>
                  <a:srgbClr val="FF0000"/>
                </a:solidFill>
                <a:latin typeface="Times New Roman" panose="02020603050405020304" pitchFamily="18" charset="0"/>
                <a:cs typeface="Times New Roman" panose="02020603050405020304" pitchFamily="18" charset="0"/>
              </a:rPr>
              <a:t>direct</a:t>
            </a:r>
            <a:r>
              <a:rPr lang="en-US" dirty="0">
                <a:latin typeface="Times New Roman" panose="02020603050405020304" pitchFamily="18" charset="0"/>
                <a:cs typeface="Times New Roman" panose="02020603050405020304" pitchFamily="18" charset="0"/>
              </a:rPr>
              <a:t> or </a:t>
            </a:r>
            <a:r>
              <a:rPr lang="en-US" dirty="0">
                <a:solidFill>
                  <a:srgbClr val="FF0000"/>
                </a:solidFill>
                <a:latin typeface="Times New Roman" panose="02020603050405020304" pitchFamily="18" charset="0"/>
                <a:cs typeface="Times New Roman" panose="02020603050405020304" pitchFamily="18" charset="0"/>
              </a:rPr>
              <a:t>indirect</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5) Food component effects may vary with the amounts of other food components.</a:t>
            </a:r>
          </a:p>
        </p:txBody>
      </p:sp>
    </p:spTree>
    <p:extLst>
      <p:ext uri="{BB962C8B-B14F-4D97-AF65-F5344CB8AC3E}">
        <p14:creationId xmlns:p14="http://schemas.microsoft.com/office/powerpoint/2010/main" val="193438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CE00CE-2C50-4054-B671-4D5549161F71}"/>
              </a:ext>
            </a:extLst>
          </p:cNvPr>
          <p:cNvSpPr>
            <a:spLocks noGrp="1"/>
          </p:cNvSpPr>
          <p:nvPr>
            <p:ph type="title"/>
          </p:nvPr>
        </p:nvSpPr>
        <p:spPr>
          <a:xfrm>
            <a:off x="542364" y="180459"/>
            <a:ext cx="11358418" cy="1325563"/>
          </a:xfrm>
        </p:spPr>
        <p:txBody>
          <a:bodyPr>
            <a:normAutofit/>
          </a:bodyPr>
          <a:lstStyle/>
          <a:p>
            <a:r>
              <a:rPr lang="en-US" sz="3200" b="1" dirty="0">
                <a:latin typeface="Times New Roman" panose="02020603050405020304" pitchFamily="18" charset="0"/>
                <a:cs typeface="Times New Roman" panose="02020603050405020304" pitchFamily="18" charset="0"/>
              </a:rPr>
              <a:t>Issues to consider when measuring dietary exposure in epidemiologic studies</a:t>
            </a:r>
          </a:p>
        </p:txBody>
      </p:sp>
      <p:sp>
        <p:nvSpPr>
          <p:cNvPr id="6" name="Rectangle 5">
            <a:extLst>
              <a:ext uri="{FF2B5EF4-FFF2-40B4-BE49-F238E27FC236}">
                <a16:creationId xmlns:a16="http://schemas.microsoft.com/office/drawing/2014/main" xmlns="" id="{1D8E2164-4AED-4D64-A8B0-3CD2B6234829}"/>
              </a:ext>
            </a:extLst>
          </p:cNvPr>
          <p:cNvSpPr/>
          <p:nvPr/>
        </p:nvSpPr>
        <p:spPr>
          <a:xfrm>
            <a:off x="682210" y="6308209"/>
            <a:ext cx="5413790" cy="369332"/>
          </a:xfrm>
          <a:prstGeom prst="rect">
            <a:avLst/>
          </a:prstGeom>
        </p:spPr>
        <p:txBody>
          <a:bodyPr wrap="none">
            <a:spAutoFit/>
          </a:bodyPr>
          <a:lstStyle/>
          <a:p>
            <a:r>
              <a:rPr lang="en-US" dirty="0"/>
              <a:t>Am J Clin </a:t>
            </a:r>
            <a:r>
              <a:rPr lang="en-US" dirty="0" err="1"/>
              <a:t>Nutr</a:t>
            </a:r>
            <a:r>
              <a:rPr lang="en-US" dirty="0"/>
              <a:t> 1999;69(suppl):1330S–8S. Printed in USA</a:t>
            </a:r>
          </a:p>
        </p:txBody>
      </p:sp>
      <p:sp>
        <p:nvSpPr>
          <p:cNvPr id="5" name="Content Placeholder 4">
            <a:extLst>
              <a:ext uri="{FF2B5EF4-FFF2-40B4-BE49-F238E27FC236}">
                <a16:creationId xmlns:a16="http://schemas.microsoft.com/office/drawing/2014/main" xmlns="" id="{E389B587-2888-4828-B074-BF0C19CFCAA3}"/>
              </a:ext>
            </a:extLst>
          </p:cNvPr>
          <p:cNvSpPr>
            <a:spLocks noGrp="1"/>
          </p:cNvSpPr>
          <p:nvPr>
            <p:ph idx="1"/>
          </p:nvPr>
        </p:nvSpPr>
        <p:spPr>
          <a:xfrm>
            <a:off x="542364" y="1731446"/>
            <a:ext cx="10811436" cy="4351338"/>
          </a:xfrm>
        </p:spPr>
        <p:txBody>
          <a:bodyPr>
            <a:normAutofit/>
          </a:bodyPr>
          <a:lstStyle/>
          <a:p>
            <a:pPr marL="0" indent="0" algn="just">
              <a:buNone/>
            </a:pPr>
            <a:r>
              <a:rPr lang="en-US" dirty="0">
                <a:latin typeface="Times New Roman" panose="02020603050405020304" pitchFamily="18" charset="0"/>
                <a:cs typeface="Times New Roman" panose="02020603050405020304" pitchFamily="18" charset="0"/>
              </a:rPr>
              <a:t>6) Intake is not equivalent to </a:t>
            </a:r>
            <a:r>
              <a:rPr lang="en-US" dirty="0">
                <a:solidFill>
                  <a:schemeClr val="accent2">
                    <a:lumMod val="50000"/>
                  </a:schemeClr>
                </a:solidFill>
                <a:latin typeface="Times New Roman" panose="02020603050405020304" pitchFamily="18" charset="0"/>
                <a:cs typeface="Times New Roman" panose="02020603050405020304" pitchFamily="18" charset="0"/>
              </a:rPr>
              <a:t>biological availability</a:t>
            </a:r>
            <a:r>
              <a:rPr lang="en-US" dirty="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7) Some nutrients have bioequivalence,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the synthesis of vitamin A from b-carotene.</a:t>
            </a:r>
          </a:p>
          <a:p>
            <a:pPr marL="0" indent="0" algn="just">
              <a:buNone/>
            </a:pPr>
            <a:r>
              <a:rPr lang="en-US" dirty="0">
                <a:latin typeface="Times New Roman" panose="02020603050405020304" pitchFamily="18" charset="0"/>
                <a:cs typeface="Times New Roman" panose="02020603050405020304" pitchFamily="18" charset="0"/>
              </a:rPr>
              <a:t>8) Blood and serum concentrations of a food component may not reﬂect balance or status.</a:t>
            </a:r>
          </a:p>
          <a:p>
            <a:pPr marL="0" indent="0" algn="just">
              <a:buNone/>
            </a:pPr>
            <a:r>
              <a:rPr lang="en-US" dirty="0">
                <a:latin typeface="Times New Roman" panose="02020603050405020304" pitchFamily="18" charset="0"/>
                <a:cs typeface="Times New Roman" panose="02020603050405020304" pitchFamily="18" charset="0"/>
              </a:rPr>
              <a:t>9) All points along the continuum from </a:t>
            </a:r>
            <a:r>
              <a:rPr lang="en-US" dirty="0">
                <a:solidFill>
                  <a:srgbClr val="FF0000"/>
                </a:solidFill>
                <a:latin typeface="Times New Roman" panose="02020603050405020304" pitchFamily="18" charset="0"/>
                <a:cs typeface="Times New Roman" panose="02020603050405020304" pitchFamily="18" charset="0"/>
              </a:rPr>
              <a:t>food consumption to disease development</a:t>
            </a:r>
            <a:r>
              <a:rPr lang="en-US" dirty="0">
                <a:latin typeface="Times New Roman" panose="02020603050405020304" pitchFamily="18" charset="0"/>
                <a:cs typeface="Times New Roman" panose="02020603050405020304" pitchFamily="18" charset="0"/>
              </a:rPr>
              <a:t> are of interest.</a:t>
            </a:r>
          </a:p>
        </p:txBody>
      </p:sp>
    </p:spTree>
    <p:extLst>
      <p:ext uri="{BB962C8B-B14F-4D97-AF65-F5344CB8AC3E}">
        <p14:creationId xmlns:p14="http://schemas.microsoft.com/office/powerpoint/2010/main" val="1497748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71800" y="716331"/>
            <a:ext cx="5810250" cy="5709076"/>
          </a:xfrm>
        </p:spPr>
      </p:pic>
    </p:spTree>
    <p:extLst>
      <p:ext uri="{BB962C8B-B14F-4D97-AF65-F5344CB8AC3E}">
        <p14:creationId xmlns:p14="http://schemas.microsoft.com/office/powerpoint/2010/main" val="31452281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7356F5-6AE3-4ACD-AF35-8B9EB325F6B2}"/>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The sequence of reasoning in epidemiology:</a:t>
            </a:r>
          </a:p>
        </p:txBody>
      </p:sp>
      <p:sp>
        <p:nvSpPr>
          <p:cNvPr id="3" name="Content Placeholder 2">
            <a:extLst>
              <a:ext uri="{FF2B5EF4-FFF2-40B4-BE49-F238E27FC236}">
                <a16:creationId xmlns:a16="http://schemas.microsoft.com/office/drawing/2014/main" xmlns="" id="{9424B75E-B8D5-4FD6-8A24-E9D86D45A979}"/>
              </a:ext>
            </a:extLst>
          </p:cNvPr>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 First: to identify </a:t>
            </a:r>
            <a:r>
              <a:rPr lang="en-US" dirty="0">
                <a:solidFill>
                  <a:schemeClr val="accent1"/>
                </a:solidFill>
                <a:latin typeface="Times New Roman" panose="02020603050405020304" pitchFamily="18" charset="0"/>
                <a:cs typeface="Times New Roman" panose="02020603050405020304" pitchFamily="18" charset="0"/>
              </a:rPr>
              <a:t>statistically</a:t>
            </a:r>
            <a:r>
              <a:rPr lang="en-US" dirty="0">
                <a:latin typeface="Times New Roman" panose="02020603050405020304" pitchFamily="18" charset="0"/>
                <a:cs typeface="Times New Roman" panose="02020603050405020304" pitchFamily="18" charset="0"/>
              </a:rPr>
              <a:t> significant associations between nutritional or dietary exposures and risk of disease</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Second: to determine </a:t>
            </a:r>
            <a:r>
              <a:rPr lang="en-US" b="1" dirty="0">
                <a:latin typeface="Times New Roman" panose="02020603050405020304" pitchFamily="18" charset="0"/>
                <a:cs typeface="Times New Roman" panose="02020603050405020304" pitchFamily="18" charset="0"/>
              </a:rPr>
              <a:t>biological inferences</a:t>
            </a:r>
            <a:r>
              <a:rPr lang="en-US" dirty="0">
                <a:latin typeface="Times New Roman" panose="02020603050405020304" pitchFamily="18" charset="0"/>
                <a:cs typeface="Times New Roman" panose="02020603050405020304" pitchFamily="18" charset="0"/>
              </a:rPr>
              <a:t> from the emergence of a pattern of these inferences.</a:t>
            </a:r>
          </a:p>
        </p:txBody>
      </p:sp>
    </p:spTree>
    <p:extLst>
      <p:ext uri="{BB962C8B-B14F-4D97-AF65-F5344CB8AC3E}">
        <p14:creationId xmlns:p14="http://schemas.microsoft.com/office/powerpoint/2010/main" val="3834466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DA08D8-255C-44E4-AA97-A9EE96202DC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ADC636AB-2324-47E3-99E6-8FEEF5A9F2F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6370436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8C655A-FAF2-43BC-92B6-1113B982034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3F4526D4-A156-400B-BBCC-0A903BE9803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8000"/>
          </a:xfrm>
        </p:spPr>
      </p:pic>
    </p:spTree>
    <p:extLst>
      <p:ext uri="{BB962C8B-B14F-4D97-AF65-F5344CB8AC3E}">
        <p14:creationId xmlns:p14="http://schemas.microsoft.com/office/powerpoint/2010/main" val="3762480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3CA36C-7136-4E27-9F4A-E9EEA8A300D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xmlns="" id="{58D288FD-AFA7-46E1-9BA7-615DDB2E40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96730"/>
          </a:xfrm>
        </p:spPr>
      </p:pic>
    </p:spTree>
    <p:extLst>
      <p:ext uri="{BB962C8B-B14F-4D97-AF65-F5344CB8AC3E}">
        <p14:creationId xmlns:p14="http://schemas.microsoft.com/office/powerpoint/2010/main" val="2392851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E6B610-2974-4333-9A02-9677EF488900}"/>
              </a:ext>
            </a:extLst>
          </p:cNvPr>
          <p:cNvSpPr>
            <a:spLocks noGrp="1"/>
          </p:cNvSpPr>
          <p:nvPr>
            <p:ph type="title"/>
          </p:nvPr>
        </p:nvSpPr>
        <p:spPr/>
        <p:txBody>
          <a:bodyPr>
            <a:noAutofit/>
          </a:bodyPr>
          <a:lstStyle/>
          <a:p>
            <a:r>
              <a:rPr lang="en-US" sz="3200" dirty="0"/>
              <a:t>FIGURE 1. The black box approach to the study of diet and disease in nutritional epidemiology</a:t>
            </a:r>
          </a:p>
        </p:txBody>
      </p:sp>
      <p:pic>
        <p:nvPicPr>
          <p:cNvPr id="4" name="Content Placeholder 3">
            <a:extLst>
              <a:ext uri="{FF2B5EF4-FFF2-40B4-BE49-F238E27FC236}">
                <a16:creationId xmlns:a16="http://schemas.microsoft.com/office/drawing/2014/main" xmlns="" id="{71A8F05D-50C4-4EA8-8C3F-22AC18EA7DDA}"/>
              </a:ext>
            </a:extLst>
          </p:cNvPr>
          <p:cNvPicPr>
            <a:picLocks noGrp="1" noChangeAspect="1"/>
          </p:cNvPicPr>
          <p:nvPr>
            <p:ph idx="1"/>
          </p:nvPr>
        </p:nvPicPr>
        <p:blipFill>
          <a:blip r:embed="rId3"/>
          <a:stretch>
            <a:fillRect/>
          </a:stretch>
        </p:blipFill>
        <p:spPr>
          <a:xfrm>
            <a:off x="1574636" y="1573306"/>
            <a:ext cx="8510657" cy="4791455"/>
          </a:xfrm>
          <a:prstGeom prst="rect">
            <a:avLst/>
          </a:prstGeom>
        </p:spPr>
      </p:pic>
    </p:spTree>
    <p:extLst>
      <p:ext uri="{BB962C8B-B14F-4D97-AF65-F5344CB8AC3E}">
        <p14:creationId xmlns:p14="http://schemas.microsoft.com/office/powerpoint/2010/main" val="2827647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F2355F-0F5F-4FDF-862C-31FCDF21C77B}"/>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Types of studies in assessing the dietary exposure in relation to disease</a:t>
            </a:r>
          </a:p>
        </p:txBody>
      </p:sp>
      <p:sp>
        <p:nvSpPr>
          <p:cNvPr id="3" name="Content Placeholder 2">
            <a:extLst>
              <a:ext uri="{FF2B5EF4-FFF2-40B4-BE49-F238E27FC236}">
                <a16:creationId xmlns:a16="http://schemas.microsoft.com/office/drawing/2014/main" xmlns="" id="{B04B05B7-D96D-4122-95D6-07107F3FF9B3}"/>
              </a:ext>
            </a:extLst>
          </p:cNvPr>
          <p:cNvSpPr>
            <a:spLocks noGrp="1"/>
          </p:cNvSpPr>
          <p:nvPr>
            <p:ph idx="1"/>
          </p:nvPr>
        </p:nvSpPr>
        <p:spPr>
          <a:xfrm>
            <a:off x="510988" y="1825625"/>
            <a:ext cx="10842812" cy="4351338"/>
          </a:xfrm>
        </p:spPr>
        <p:txBody>
          <a:bodyPr>
            <a:normAutofit fontScale="92500"/>
          </a:bodyPr>
          <a:lstStyle/>
          <a:p>
            <a:r>
              <a:rPr lang="en-US" dirty="0">
                <a:latin typeface="Times New Roman" panose="02020603050405020304" pitchFamily="18" charset="0"/>
                <a:cs typeface="Times New Roman" panose="02020603050405020304" pitchFamily="18" charset="0"/>
              </a:rPr>
              <a:t>There are 2 general types of studies in epidemiology: </a:t>
            </a:r>
            <a:r>
              <a:rPr lang="en-US" dirty="0">
                <a:solidFill>
                  <a:srgbClr val="FF0000"/>
                </a:solidFill>
                <a:latin typeface="Times New Roman" panose="02020603050405020304" pitchFamily="18" charset="0"/>
                <a:cs typeface="Times New Roman" panose="02020603050405020304" pitchFamily="18" charset="0"/>
              </a:rPr>
              <a:t>observational</a:t>
            </a:r>
            <a:r>
              <a:rPr lang="en-US" dirty="0">
                <a:latin typeface="Times New Roman" panose="02020603050405020304" pitchFamily="18" charset="0"/>
                <a:cs typeface="Times New Roman" panose="02020603050405020304" pitchFamily="18" charset="0"/>
              </a:rPr>
              <a:t> and </a:t>
            </a:r>
            <a:r>
              <a:rPr lang="en-US" dirty="0">
                <a:solidFill>
                  <a:schemeClr val="accent1"/>
                </a:solidFill>
                <a:latin typeface="Times New Roman" panose="02020603050405020304" pitchFamily="18" charset="0"/>
                <a:cs typeface="Times New Roman" panose="02020603050405020304" pitchFamily="18" charset="0"/>
              </a:rPr>
              <a:t>experimental</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Observational studies obtain data measured in individuals or groups of individuals. Studies of individuals include cross-sectional, case-control, and prospective studies whereas studies of groups are referred to as ecologic studies. </a:t>
            </a:r>
          </a:p>
          <a:p>
            <a:r>
              <a:rPr lang="en-US" dirty="0">
                <a:latin typeface="Times New Roman" panose="02020603050405020304" pitchFamily="18" charset="0"/>
                <a:cs typeface="Times New Roman" panose="02020603050405020304" pitchFamily="18" charset="0"/>
              </a:rPr>
              <a:t>For practical and ethical reasons most epidemiologic research is observational.</a:t>
            </a:r>
          </a:p>
          <a:p>
            <a:r>
              <a:rPr lang="en-US" dirty="0">
                <a:latin typeface="Times New Roman" panose="02020603050405020304" pitchFamily="18" charset="0"/>
                <a:cs typeface="Times New Roman" panose="02020603050405020304" pitchFamily="18" charset="0"/>
              </a:rPr>
              <a:t>The nutritional exposure is measured but not manipulated, the</a:t>
            </a:r>
            <a:r>
              <a:rPr lang="en-US" dirty="0">
                <a:solidFill>
                  <a:schemeClr val="accent1"/>
                </a:solidFill>
                <a:latin typeface="Times New Roman" panose="02020603050405020304" pitchFamily="18" charset="0"/>
                <a:cs typeface="Times New Roman" panose="02020603050405020304" pitchFamily="18" charset="0"/>
              </a:rPr>
              <a:t> frequency and pattern of disease</a:t>
            </a:r>
            <a:r>
              <a:rPr lang="en-US" dirty="0">
                <a:latin typeface="Times New Roman" panose="02020603050405020304" pitchFamily="18" charset="0"/>
                <a:cs typeface="Times New Roman" panose="02020603050405020304" pitchFamily="18" charset="0"/>
              </a:rPr>
              <a:t> are observed, and the association between a suspected nutritional exposure and disease risk is estimated using</a:t>
            </a:r>
            <a:r>
              <a:rPr lang="en-US" dirty="0">
                <a:solidFill>
                  <a:srgbClr val="00B050"/>
                </a:solidFill>
                <a:latin typeface="Times New Roman" panose="02020603050405020304" pitchFamily="18" charset="0"/>
                <a:cs typeface="Times New Roman" panose="02020603050405020304" pitchFamily="18" charset="0"/>
              </a:rPr>
              <a:t> statistical </a:t>
            </a:r>
            <a:r>
              <a:rPr lang="en-US" dirty="0">
                <a:latin typeface="Times New Roman" panose="02020603050405020304" pitchFamily="18" charset="0"/>
                <a:cs typeface="Times New Roman" panose="02020603050405020304" pitchFamily="18" charset="0"/>
              </a:rPr>
              <a:t>techniques.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402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0C4AC1-ADC2-4101-A82B-19626053BE1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xmlns="" id="{5F908DA2-4A65-4FB6-8119-ED0952466E49}"/>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Observational studies are not experiments in which one set of individuals is randomly assigned to a treatment or intervention group and the other is assigned to a control group. Two examples of such experiments are feeding studies that examine the effects of varying components of the diet and the double-blind, randomized, clinical trial.</a:t>
            </a:r>
          </a:p>
        </p:txBody>
      </p:sp>
    </p:spTree>
    <p:extLst>
      <p:ext uri="{BB962C8B-B14F-4D97-AF65-F5344CB8AC3E}">
        <p14:creationId xmlns:p14="http://schemas.microsoft.com/office/powerpoint/2010/main" val="1280111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F90AFB-7F2D-43F9-87E9-E5C8E6FDF24A}"/>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Nutritional exposures</a:t>
            </a:r>
            <a:endParaRPr lang="en-US" b="1" dirty="0"/>
          </a:p>
        </p:txBody>
      </p:sp>
      <p:sp>
        <p:nvSpPr>
          <p:cNvPr id="3" name="Content Placeholder 2">
            <a:extLst>
              <a:ext uri="{FF2B5EF4-FFF2-40B4-BE49-F238E27FC236}">
                <a16:creationId xmlns:a16="http://schemas.microsoft.com/office/drawing/2014/main" xmlns="" id="{0DB9EA90-9B08-435A-886F-31C564CDC2C5}"/>
              </a:ext>
            </a:extLst>
          </p:cNvPr>
          <p:cNvSpPr>
            <a:spLocks noGrp="1"/>
          </p:cNvSpPr>
          <p:nvPr>
            <p:ph idx="1"/>
          </p:nvPr>
        </p:nvSpPr>
        <p:spPr>
          <a:xfrm>
            <a:off x="619432" y="1596821"/>
            <a:ext cx="10734368" cy="5150362"/>
          </a:xfrm>
        </p:spPr>
        <p:txBody>
          <a:bodyPr>
            <a:normAutofit fontScale="92500" lnSpcReduction="10000"/>
          </a:bodyPr>
          <a:lstStyle/>
          <a:p>
            <a:pPr algn="just"/>
            <a:r>
              <a:rPr lang="en-US" dirty="0">
                <a:latin typeface="Times New Roman" panose="02020603050405020304" pitchFamily="18" charset="0"/>
                <a:cs typeface="Times New Roman" panose="02020603050405020304" pitchFamily="18" charset="0"/>
              </a:rPr>
              <a:t>Nutritional exposures are defined or measured through the intake of:</a:t>
            </a:r>
          </a:p>
          <a:p>
            <a:pPr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Foods, nutrients</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(total from foods and supplements or separately from these 2 sources)</a:t>
            </a:r>
          </a:p>
          <a:p>
            <a:pPr algn="just">
              <a:buFont typeface="Courier New" panose="02070309020205020404" pitchFamily="49" charset="0"/>
              <a:buChar char="o"/>
            </a:pPr>
            <a:r>
              <a:rPr lang="en-US" b="1" dirty="0">
                <a:solidFill>
                  <a:srgbClr val="FF0000"/>
                </a:solidFill>
                <a:latin typeface="Times New Roman" panose="02020603050405020304" pitchFamily="18" charset="0"/>
                <a:cs typeface="Times New Roman" panose="02020603050405020304" pitchFamily="18" charset="0"/>
              </a:rPr>
              <a:t>Non nutrients, additives, contaminants, and chemicals</a:t>
            </a:r>
            <a:r>
              <a:rPr lang="en-US" dirty="0">
                <a:latin typeface="Times New Roman" panose="02020603050405020304" pitchFamily="18" charset="0"/>
                <a:cs typeface="Times New Roman" panose="02020603050405020304" pitchFamily="18" charset="0"/>
              </a:rPr>
              <a:t> </a:t>
            </a:r>
          </a:p>
          <a:p>
            <a:pPr marL="0" indent="0" algn="just">
              <a:buNone/>
            </a:pPr>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Nutritional exposures also include: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Biochemical measures of nutritional status,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Biomarkers of intake, biological intermediates influenced by diet (</a:t>
            </a:r>
            <a:r>
              <a:rPr lang="en-US" dirty="0" err="1">
                <a:latin typeface="Times New Roman" panose="02020603050405020304" pitchFamily="18" charset="0"/>
                <a:cs typeface="Times New Roman" panose="02020603050405020304" pitchFamily="18" charset="0"/>
              </a:rPr>
              <a:t>eg</a:t>
            </a:r>
            <a:r>
              <a:rPr lang="en-US" dirty="0">
                <a:latin typeface="Times New Roman" panose="02020603050405020304" pitchFamily="18" charset="0"/>
                <a:cs typeface="Times New Roman" panose="02020603050405020304" pitchFamily="18" charset="0"/>
              </a:rPr>
              <a:t>, serum cholesterol concentration),</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Anthropometric measurements,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Genetic factors,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Clinical findings.</a:t>
            </a:r>
          </a:p>
        </p:txBody>
      </p:sp>
    </p:spTree>
    <p:extLst>
      <p:ext uri="{BB962C8B-B14F-4D97-AF65-F5344CB8AC3E}">
        <p14:creationId xmlns:p14="http://schemas.microsoft.com/office/powerpoint/2010/main" val="2084127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CE326D-AF34-40F9-BF49-A80DC288E36C}"/>
              </a:ext>
            </a:extLst>
          </p:cNvPr>
          <p:cNvSpPr>
            <a:spLocks noGrp="1"/>
          </p:cNvSpPr>
          <p:nvPr>
            <p:ph type="title"/>
          </p:nvPr>
        </p:nvSpPr>
        <p:spPr/>
        <p:txBody>
          <a:bodyPr>
            <a:normAutofit/>
          </a:bodyPr>
          <a:lstStyle/>
          <a:p>
            <a:r>
              <a:rPr lang="en-US" sz="3200" b="1" dirty="0"/>
              <a:t>Observational epidemiology: Cross-sectional studies</a:t>
            </a:r>
          </a:p>
        </p:txBody>
      </p:sp>
      <p:sp>
        <p:nvSpPr>
          <p:cNvPr id="3" name="Content Placeholder 2">
            <a:extLst>
              <a:ext uri="{FF2B5EF4-FFF2-40B4-BE49-F238E27FC236}">
                <a16:creationId xmlns:a16="http://schemas.microsoft.com/office/drawing/2014/main" xmlns="" id="{BA283252-4D98-4D18-B2DE-7AFF132ACDCE}"/>
              </a:ext>
            </a:extLst>
          </p:cNvPr>
          <p:cNvSpPr>
            <a:spLocks noGrp="1"/>
          </p:cNvSpPr>
          <p:nvPr>
            <p:ph idx="1"/>
          </p:nvPr>
        </p:nvSpPr>
        <p:spPr/>
        <p:txBody>
          <a:bodyPr/>
          <a:lstStyle/>
          <a:p>
            <a:r>
              <a:rPr lang="en-US" dirty="0">
                <a:solidFill>
                  <a:srgbClr val="FF0000"/>
                </a:solidFill>
              </a:rPr>
              <a:t>Design</a:t>
            </a:r>
            <a:r>
              <a:rPr lang="en-US" dirty="0"/>
              <a:t>. In cross-sectional studies the question being asked is:</a:t>
            </a:r>
          </a:p>
          <a:p>
            <a:pPr marL="0" indent="0">
              <a:buNone/>
            </a:pPr>
            <a:r>
              <a:rPr lang="en-US" dirty="0"/>
              <a:t> “What is the correlation between </a:t>
            </a:r>
            <a:r>
              <a:rPr lang="en-US" dirty="0">
                <a:solidFill>
                  <a:srgbClr val="00B050"/>
                </a:solidFill>
              </a:rPr>
              <a:t>currently</a:t>
            </a:r>
            <a:r>
              <a:rPr lang="en-US" dirty="0"/>
              <a:t> having the disease and the nutritional exposure?”</a:t>
            </a:r>
          </a:p>
          <a:p>
            <a:pPr marL="0" indent="0">
              <a:buNone/>
            </a:pPr>
            <a:r>
              <a:rPr lang="en-US" dirty="0"/>
              <a:t> People are selected for inclusion in the study without regard for disease status or nutritional exposure. </a:t>
            </a:r>
          </a:p>
          <a:p>
            <a:r>
              <a:rPr lang="en-US" dirty="0"/>
              <a:t>In these studies disease status and nutritional exposure are both measured</a:t>
            </a:r>
            <a:r>
              <a:rPr lang="en-US" b="1" dirty="0">
                <a:solidFill>
                  <a:schemeClr val="accent2">
                    <a:lumMod val="75000"/>
                  </a:schemeClr>
                </a:solidFill>
              </a:rPr>
              <a:t> at the same time</a:t>
            </a:r>
            <a:r>
              <a:rPr lang="en-US" dirty="0"/>
              <a:t>; </a:t>
            </a:r>
          </a:p>
          <a:p>
            <a:r>
              <a:rPr lang="en-US" dirty="0"/>
              <a:t>this produces </a:t>
            </a:r>
            <a:r>
              <a:rPr lang="en-US" b="1" dirty="0">
                <a:solidFill>
                  <a:schemeClr val="accent1"/>
                </a:solidFill>
              </a:rPr>
              <a:t>a snapshot</a:t>
            </a:r>
            <a:r>
              <a:rPr lang="en-US" dirty="0"/>
              <a:t>—a measurement of health at one specific time.</a:t>
            </a:r>
          </a:p>
        </p:txBody>
      </p:sp>
    </p:spTree>
    <p:extLst>
      <p:ext uri="{BB962C8B-B14F-4D97-AF65-F5344CB8AC3E}">
        <p14:creationId xmlns:p14="http://schemas.microsoft.com/office/powerpoint/2010/main" val="1420964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0B3F1C-B852-471A-A708-3B1E363FE959}"/>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F6AFCF61-DCC5-44AC-A8B9-49B35375342D}"/>
              </a:ext>
            </a:extLst>
          </p:cNvPr>
          <p:cNvPicPr>
            <a:picLocks noGrp="1" noChangeAspect="1"/>
          </p:cNvPicPr>
          <p:nvPr>
            <p:ph idx="1"/>
          </p:nvPr>
        </p:nvPicPr>
        <p:blipFill>
          <a:blip r:embed="rId2"/>
          <a:stretch>
            <a:fillRect/>
          </a:stretch>
        </p:blipFill>
        <p:spPr>
          <a:xfrm>
            <a:off x="1358458" y="767671"/>
            <a:ext cx="9475084" cy="5322657"/>
          </a:xfrm>
          <a:prstGeom prst="rect">
            <a:avLst/>
          </a:prstGeom>
        </p:spPr>
      </p:pic>
    </p:spTree>
    <p:extLst>
      <p:ext uri="{BB962C8B-B14F-4D97-AF65-F5344CB8AC3E}">
        <p14:creationId xmlns:p14="http://schemas.microsoft.com/office/powerpoint/2010/main" val="38795587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16E0C3-2D3D-4BD3-9EA3-C2DF14D21914}"/>
              </a:ext>
            </a:extLst>
          </p:cNvPr>
          <p:cNvSpPr>
            <a:spLocks noGrp="1"/>
          </p:cNvSpPr>
          <p:nvPr>
            <p:ph type="title"/>
          </p:nvPr>
        </p:nvSpPr>
        <p:spPr>
          <a:xfrm>
            <a:off x="838200" y="-186205"/>
            <a:ext cx="10515600" cy="1325563"/>
          </a:xfrm>
        </p:spPr>
        <p:txBody>
          <a:bodyPr>
            <a:normAutofit/>
          </a:bodyPr>
          <a:lstStyle/>
          <a:p>
            <a:r>
              <a:rPr lang="en-US" sz="3200" b="1" dirty="0"/>
              <a:t>Observational epidemiology: Cross-sectional studies</a:t>
            </a:r>
            <a:endParaRPr lang="en-US" sz="3200" dirty="0"/>
          </a:p>
        </p:txBody>
      </p:sp>
      <p:sp>
        <p:nvSpPr>
          <p:cNvPr id="3" name="Content Placeholder 2">
            <a:extLst>
              <a:ext uri="{FF2B5EF4-FFF2-40B4-BE49-F238E27FC236}">
                <a16:creationId xmlns:a16="http://schemas.microsoft.com/office/drawing/2014/main" xmlns="" id="{2023DF0A-1CCA-4898-A10A-95F58C67CDAE}"/>
              </a:ext>
            </a:extLst>
          </p:cNvPr>
          <p:cNvSpPr>
            <a:spLocks noGrp="1"/>
          </p:cNvSpPr>
          <p:nvPr>
            <p:ph idx="1"/>
          </p:nvPr>
        </p:nvSpPr>
        <p:spPr>
          <a:xfrm>
            <a:off x="245409" y="745517"/>
            <a:ext cx="11701182" cy="4351338"/>
          </a:xfrm>
        </p:spPr>
        <p:txBody>
          <a:bodyPr>
            <a:noAutofit/>
          </a:bodyPr>
          <a:lstStyle/>
          <a:p>
            <a:pPr marL="0" indent="0">
              <a:lnSpc>
                <a:spcPct val="100000"/>
              </a:lnSpc>
              <a:buNone/>
            </a:pPr>
            <a:r>
              <a:rPr lang="en-US" sz="2400" dirty="0">
                <a:solidFill>
                  <a:srgbClr val="FF0000"/>
                </a:solidFill>
                <a:latin typeface="Times New Roman" panose="02020603050405020304" pitchFamily="18" charset="0"/>
                <a:cs typeface="Times New Roman" panose="02020603050405020304" pitchFamily="18" charset="0"/>
              </a:rPr>
              <a:t>Strengths</a:t>
            </a:r>
            <a:r>
              <a:rPr lang="en-US" sz="2400" dirty="0">
                <a:latin typeface="Times New Roman" panose="02020603050405020304" pitchFamily="18" charset="0"/>
                <a:cs typeface="Times New Roman" panose="02020603050405020304" pitchFamily="18" charset="0"/>
              </a:rPr>
              <a:t>. </a:t>
            </a:r>
          </a:p>
          <a:p>
            <a:pPr>
              <a:lnSpc>
                <a:spcPct val="100000"/>
              </a:lnSpc>
            </a:pPr>
            <a:r>
              <a:rPr lang="en-US" sz="2400" dirty="0">
                <a:latin typeface="Times New Roman" panose="02020603050405020304" pitchFamily="18" charset="0"/>
                <a:cs typeface="Times New Roman" panose="02020603050405020304" pitchFamily="18" charset="0"/>
              </a:rPr>
              <a:t>The chief strengths: a relatively large sample size and, for studies such NHANES and  their </a:t>
            </a:r>
            <a:r>
              <a:rPr lang="en-US" sz="2400" dirty="0">
                <a:solidFill>
                  <a:srgbClr val="00B050"/>
                </a:solidFill>
                <a:latin typeface="Times New Roman" panose="02020603050405020304" pitchFamily="18" charset="0"/>
                <a:cs typeface="Times New Roman" panose="02020603050405020304" pitchFamily="18" charset="0"/>
              </a:rPr>
              <a:t>representativeness</a:t>
            </a:r>
            <a:r>
              <a:rPr lang="en-US" sz="2400" dirty="0">
                <a:latin typeface="Times New Roman" panose="02020603050405020304" pitchFamily="18" charset="0"/>
                <a:cs typeface="Times New Roman" panose="02020603050405020304" pitchFamily="18" charset="0"/>
              </a:rPr>
              <a:t>.</a:t>
            </a:r>
          </a:p>
          <a:p>
            <a:pPr>
              <a:lnSpc>
                <a:spcPct val="150000"/>
              </a:lnSpc>
            </a:pPr>
            <a:r>
              <a:rPr lang="en-US" sz="2400" dirty="0">
                <a:latin typeface="Times New Roman" panose="02020603050405020304" pitchFamily="18" charset="0"/>
                <a:cs typeface="Times New Roman" panose="02020603050405020304" pitchFamily="18" charset="0"/>
              </a:rPr>
              <a:t> An ideal design for estimating the </a:t>
            </a:r>
            <a:r>
              <a:rPr lang="en-US" sz="2400" b="1" dirty="0">
                <a:solidFill>
                  <a:schemeClr val="accent1"/>
                </a:solidFill>
                <a:latin typeface="Times New Roman" panose="02020603050405020304" pitchFamily="18" charset="0"/>
                <a:cs typeface="Times New Roman" panose="02020603050405020304" pitchFamily="18" charset="0"/>
              </a:rPr>
              <a:t>mean amounts and distributions of key risk factors </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dietary components) and the </a:t>
            </a:r>
            <a:r>
              <a:rPr lang="en-US" sz="2400" b="1" dirty="0">
                <a:solidFill>
                  <a:schemeClr val="accent1"/>
                </a:solidFill>
                <a:latin typeface="Times New Roman" panose="02020603050405020304" pitchFamily="18" charset="0"/>
                <a:cs typeface="Times New Roman" panose="02020603050405020304" pitchFamily="18" charset="0"/>
              </a:rPr>
              <a:t>prevalence</a:t>
            </a:r>
            <a:r>
              <a:rPr lang="en-US" sz="2400" dirty="0">
                <a:latin typeface="Times New Roman" panose="02020603050405020304" pitchFamily="18" charset="0"/>
                <a:cs typeface="Times New Roman" panose="02020603050405020304" pitchFamily="18" charset="0"/>
              </a:rPr>
              <a:t> of individuals with certain diseases or conditions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coronary heart disease).</a:t>
            </a:r>
          </a:p>
          <a:p>
            <a:pPr>
              <a:lnSpc>
                <a:spcPct val="150000"/>
              </a:lnSpc>
            </a:pP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Repeated cross-sectional surveys </a:t>
            </a:r>
            <a:r>
              <a:rPr lang="en-US" sz="2400" dirty="0">
                <a:latin typeface="Times New Roman" panose="02020603050405020304" pitchFamily="18" charset="0"/>
                <a:cs typeface="Times New Roman" panose="02020603050405020304" pitchFamily="18" charset="0"/>
              </a:rPr>
              <a:t>within the same population are essential for </a:t>
            </a:r>
            <a:r>
              <a:rPr lang="en-US" sz="2400" b="1" dirty="0">
                <a:solidFill>
                  <a:schemeClr val="accent1"/>
                </a:solidFill>
                <a:latin typeface="Times New Roman" panose="02020603050405020304" pitchFamily="18" charset="0"/>
                <a:cs typeface="Times New Roman" panose="02020603050405020304" pitchFamily="18" charset="0"/>
              </a:rPr>
              <a:t>monitoring trends </a:t>
            </a:r>
            <a:r>
              <a:rPr lang="en-US" sz="2400" dirty="0">
                <a:latin typeface="Times New Roman" panose="02020603050405020304" pitchFamily="18" charset="0"/>
                <a:cs typeface="Times New Roman" panose="02020603050405020304" pitchFamily="18" charset="0"/>
              </a:rPr>
              <a:t>in reference distributions and prevalence. </a:t>
            </a:r>
          </a:p>
          <a:p>
            <a:pPr>
              <a:lnSpc>
                <a:spcPct val="150000"/>
              </a:lnSpc>
            </a:pPr>
            <a:r>
              <a:rPr lang="en-US" sz="2400" dirty="0">
                <a:latin typeface="Times New Roman" panose="02020603050405020304" pitchFamily="18" charset="0"/>
                <a:cs typeface="Times New Roman" panose="02020603050405020304" pitchFamily="18" charset="0"/>
              </a:rPr>
              <a:t>If designed appropriately, surveys can also provide the </a:t>
            </a:r>
            <a:r>
              <a:rPr lang="en-US" sz="2400" b="1" dirty="0">
                <a:latin typeface="Times New Roman" panose="02020603050405020304" pitchFamily="18" charset="0"/>
                <a:cs typeface="Times New Roman" panose="02020603050405020304" pitchFamily="18" charset="0"/>
              </a:rPr>
              <a:t>baseline information </a:t>
            </a:r>
            <a:r>
              <a:rPr lang="en-US" sz="2400" dirty="0">
                <a:latin typeface="Times New Roman" panose="02020603050405020304" pitchFamily="18" charset="0"/>
                <a:cs typeface="Times New Roman" panose="02020603050405020304" pitchFamily="18" charset="0"/>
              </a:rPr>
              <a:t>for a </a:t>
            </a:r>
            <a:r>
              <a:rPr lang="en-US" sz="2400" b="1" dirty="0">
                <a:latin typeface="Times New Roman" panose="02020603050405020304" pitchFamily="18" charset="0"/>
                <a:cs typeface="Times New Roman" panose="02020603050405020304" pitchFamily="18" charset="0"/>
              </a:rPr>
              <a:t>prospective</a:t>
            </a:r>
            <a:r>
              <a:rPr lang="en-US" sz="2400" dirty="0">
                <a:latin typeface="Times New Roman" panose="02020603050405020304" pitchFamily="18" charset="0"/>
                <a:cs typeface="Times New Roman" panose="02020603050405020304" pitchFamily="18" charset="0"/>
              </a:rPr>
              <a:t> study.</a:t>
            </a:r>
          </a:p>
        </p:txBody>
      </p:sp>
    </p:spTree>
    <p:extLst>
      <p:ext uri="{BB962C8B-B14F-4D97-AF65-F5344CB8AC3E}">
        <p14:creationId xmlns:p14="http://schemas.microsoft.com/office/powerpoint/2010/main" val="18532248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511EBA-F5DC-47D0-A32C-6BFA6ACB012A}"/>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Observational epidemiology: Cross-sectional studies</a:t>
            </a:r>
            <a:endParaRPr lang="en-US"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xmlns="" id="{BEC83CA0-B01F-4624-8E84-6B36ACDB13B3}"/>
              </a:ext>
            </a:extLst>
          </p:cNvPr>
          <p:cNvSpPr>
            <a:spLocks noGrp="1"/>
          </p:cNvSpPr>
          <p:nvPr>
            <p:ph idx="1"/>
          </p:nvPr>
        </p:nvSpPr>
        <p:spPr/>
        <p:txBody>
          <a:bodyPr>
            <a:normAutofit/>
          </a:bodyPr>
          <a:lstStyle/>
          <a:p>
            <a:pPr marL="0" indent="0">
              <a:buNone/>
            </a:pPr>
            <a:r>
              <a:rPr lang="en-US" dirty="0">
                <a:solidFill>
                  <a:srgbClr val="FF0000"/>
                </a:solidFill>
              </a:rPr>
              <a:t>Weaknesses</a:t>
            </a:r>
            <a:r>
              <a:rPr lang="en-US" dirty="0"/>
              <a:t>.</a:t>
            </a:r>
          </a:p>
          <a:p>
            <a:r>
              <a:rPr lang="en-US" dirty="0"/>
              <a:t>Weak study design for assessing </a:t>
            </a:r>
            <a:r>
              <a:rPr lang="en-US" b="1" dirty="0">
                <a:solidFill>
                  <a:schemeClr val="accent2">
                    <a:lumMod val="75000"/>
                  </a:schemeClr>
                </a:solidFill>
              </a:rPr>
              <a:t>causal associations</a:t>
            </a:r>
            <a:r>
              <a:rPr lang="en-US" dirty="0"/>
              <a:t>.</a:t>
            </a:r>
          </a:p>
          <a:p>
            <a:r>
              <a:rPr lang="en-US" dirty="0"/>
              <a:t>The problem is that most of the time it is difficult if not impossible to determine whether the nutritional exposure is a cause of the disease or the nutritional exposure was affected by the disease process</a:t>
            </a:r>
          </a:p>
          <a:p>
            <a:r>
              <a:rPr lang="en-US" dirty="0"/>
              <a:t> For example, the disease may lead individuals to change their dietary intake patterns or the disease process may produce changes in serum concentrations of nutrients.</a:t>
            </a:r>
          </a:p>
        </p:txBody>
      </p:sp>
    </p:spTree>
    <p:extLst>
      <p:ext uri="{BB962C8B-B14F-4D97-AF65-F5344CB8AC3E}">
        <p14:creationId xmlns:p14="http://schemas.microsoft.com/office/powerpoint/2010/main" val="1470034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4E458B-6E82-4E20-A8E7-C0D2071444B3}"/>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Observational epidemiology: Cross-sectional studies</a:t>
            </a:r>
            <a:endParaRPr lang="en-US" sz="3200" dirty="0"/>
          </a:p>
        </p:txBody>
      </p:sp>
      <p:sp>
        <p:nvSpPr>
          <p:cNvPr id="3" name="Content Placeholder 2">
            <a:extLst>
              <a:ext uri="{FF2B5EF4-FFF2-40B4-BE49-F238E27FC236}">
                <a16:creationId xmlns:a16="http://schemas.microsoft.com/office/drawing/2014/main" xmlns="" id="{635CC79F-B335-45E4-953F-DAE61465C0EF}"/>
              </a:ext>
            </a:extLst>
          </p:cNvPr>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For nutritional epidemiology, the goal is to determine </a:t>
            </a:r>
            <a:r>
              <a:rPr lang="en-US" dirty="0">
                <a:solidFill>
                  <a:schemeClr val="accent2">
                    <a:lumMod val="75000"/>
                  </a:schemeClr>
                </a:solidFill>
                <a:latin typeface="Times New Roman" panose="02020603050405020304" pitchFamily="18" charset="0"/>
                <a:cs typeface="Times New Roman" panose="02020603050405020304" pitchFamily="18" charset="0"/>
              </a:rPr>
              <a:t>how usual diet influences intermediate risk factors</a:t>
            </a:r>
            <a:r>
              <a:rPr lang="en-US" dirty="0">
                <a:latin typeface="Times New Roman" panose="02020603050405020304" pitchFamily="18" charset="0"/>
                <a:cs typeface="Times New Roman" panose="02020603050405020304" pitchFamily="18" charset="0"/>
              </a:rPr>
              <a:t> and through them the risk of disease. </a:t>
            </a:r>
          </a:p>
          <a:p>
            <a:pPr algn="just"/>
            <a:r>
              <a:rPr lang="en-US" dirty="0">
                <a:latin typeface="Times New Roman" panose="02020603050405020304" pitchFamily="18" charset="0"/>
                <a:cs typeface="Times New Roman" panose="02020603050405020304" pitchFamily="18" charset="0"/>
              </a:rPr>
              <a:t>lack of variation in usual intake by individuals in a particular population, </a:t>
            </a:r>
          </a:p>
          <a:p>
            <a:pPr algn="just"/>
            <a:r>
              <a:rPr lang="en-US" dirty="0">
                <a:latin typeface="Times New Roman" panose="02020603050405020304" pitchFamily="18" charset="0"/>
                <a:cs typeface="Times New Roman" panose="02020603050405020304" pitchFamily="18" charset="0"/>
              </a:rPr>
              <a:t>the large within-person variation in dietary intake, </a:t>
            </a:r>
          </a:p>
          <a:p>
            <a:pPr algn="just"/>
            <a:r>
              <a:rPr lang="en-US" dirty="0">
                <a:latin typeface="Times New Roman" panose="02020603050405020304" pitchFamily="18" charset="0"/>
                <a:cs typeface="Times New Roman" panose="02020603050405020304" pitchFamily="18" charset="0"/>
              </a:rPr>
              <a:t> the inaccuracy of dietary survey methods </a:t>
            </a:r>
          </a:p>
          <a:p>
            <a:pPr algn="just"/>
            <a:r>
              <a:rPr lang="en-US" dirty="0">
                <a:latin typeface="Times New Roman" panose="02020603050405020304" pitchFamily="18" charset="0"/>
                <a:cs typeface="Times New Roman" panose="02020603050405020304" pitchFamily="18" charset="0"/>
              </a:rPr>
              <a:t>As a result, cross-sectional studies are considered to be a relatively </a:t>
            </a:r>
            <a:r>
              <a:rPr lang="en-US" b="1" dirty="0">
                <a:solidFill>
                  <a:schemeClr val="accent1"/>
                </a:solidFill>
                <a:latin typeface="Times New Roman" panose="02020603050405020304" pitchFamily="18" charset="0"/>
                <a:cs typeface="Times New Roman" panose="02020603050405020304" pitchFamily="18" charset="0"/>
              </a:rPr>
              <a:t>weak method for studying diet-disease associations</a:t>
            </a:r>
            <a:r>
              <a:rPr lang="en-US" dirty="0">
                <a:latin typeface="Times New Roman" panose="02020603050405020304" pitchFamily="18" charset="0"/>
                <a:cs typeface="Times New Roman" panose="02020603050405020304" pitchFamily="18" charset="0"/>
              </a:rPr>
              <a:t>, and results from them should be interpreted cautiously.</a:t>
            </a:r>
          </a:p>
        </p:txBody>
      </p:sp>
    </p:spTree>
    <p:extLst>
      <p:ext uri="{BB962C8B-B14F-4D97-AF65-F5344CB8AC3E}">
        <p14:creationId xmlns:p14="http://schemas.microsoft.com/office/powerpoint/2010/main" val="2091637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C07B82-41A5-47B0-B663-00FBF5F60431}"/>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Observational epidemiology: Case-control studies</a:t>
            </a:r>
            <a:endParaRPr lang="en-US" dirty="0"/>
          </a:p>
        </p:txBody>
      </p:sp>
      <p:sp>
        <p:nvSpPr>
          <p:cNvPr id="3" name="Content Placeholder 2">
            <a:extLst>
              <a:ext uri="{FF2B5EF4-FFF2-40B4-BE49-F238E27FC236}">
                <a16:creationId xmlns:a16="http://schemas.microsoft.com/office/drawing/2014/main" xmlns="" id="{F766D370-B22E-4711-952F-21BD43F6033C}"/>
              </a:ext>
            </a:extLst>
          </p:cNvPr>
          <p:cNvSpPr>
            <a:spLocks noGrp="1"/>
          </p:cNvSpPr>
          <p:nvPr>
            <p:ph idx="1"/>
          </p:nvPr>
        </p:nvSpPr>
        <p:spPr/>
        <p:txBody>
          <a:bodyPr>
            <a:normAutofit/>
          </a:bodyPr>
          <a:lstStyle/>
          <a:p>
            <a:pPr algn="just"/>
            <a:r>
              <a:rPr lang="en-US" dirty="0">
                <a:solidFill>
                  <a:srgbClr val="FF0000"/>
                </a:solidFill>
                <a:latin typeface="Times New Roman" panose="02020603050405020304" pitchFamily="18" charset="0"/>
                <a:cs typeface="Times New Roman" panose="02020603050405020304" pitchFamily="18" charset="0"/>
              </a:rPr>
              <a:t>Design</a:t>
            </a:r>
            <a:r>
              <a:rPr lang="en-US" dirty="0">
                <a:latin typeface="Times New Roman" panose="02020603050405020304" pitchFamily="18" charset="0"/>
                <a:cs typeface="Times New Roman" panose="02020603050405020304" pitchFamily="18" charset="0"/>
              </a:rPr>
              <a:t>. are also referred to as </a:t>
            </a:r>
            <a:r>
              <a:rPr lang="en-US" b="1" dirty="0">
                <a:solidFill>
                  <a:schemeClr val="accent1"/>
                </a:solidFill>
                <a:latin typeface="Times New Roman" panose="02020603050405020304" pitchFamily="18" charset="0"/>
                <a:cs typeface="Times New Roman" panose="02020603050405020304" pitchFamily="18" charset="0"/>
              </a:rPr>
              <a:t>retrospective</a:t>
            </a:r>
            <a:r>
              <a:rPr lang="en-US" dirty="0">
                <a:latin typeface="Times New Roman" panose="02020603050405020304" pitchFamily="18" charset="0"/>
                <a:cs typeface="Times New Roman" panose="02020603050405020304" pitchFamily="18" charset="0"/>
              </a:rPr>
              <a:t> and case-referent studies, are designed to answer the question, “Do persons with the disease (case subjects) consume diets that are different in composition from the diets consumed by persons who have not been diagnosed with the disease (control subjects)?” </a:t>
            </a:r>
          </a:p>
          <a:p>
            <a:pPr algn="just"/>
            <a:endParaRPr lang="fa-IR"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For example, </a:t>
            </a:r>
            <a:r>
              <a:rPr lang="en-US" dirty="0">
                <a:solidFill>
                  <a:schemeClr val="accent2">
                    <a:lumMod val="75000"/>
                  </a:schemeClr>
                </a:solidFill>
                <a:latin typeface="Times New Roman" panose="02020603050405020304" pitchFamily="18" charset="0"/>
                <a:cs typeface="Times New Roman" panose="02020603050405020304" pitchFamily="18" charset="0"/>
              </a:rPr>
              <a:t>do individuals with cancer consume less fruit and vegetables than do those without cancer? </a:t>
            </a: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0118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1D54E9-CBBB-4F3E-9F72-19185BED233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Observational epidemiology: Case-control studies</a:t>
            </a:r>
            <a:endParaRPr lang="en-US" dirty="0"/>
          </a:p>
        </p:txBody>
      </p:sp>
      <p:sp>
        <p:nvSpPr>
          <p:cNvPr id="3" name="Content Placeholder 2">
            <a:extLst>
              <a:ext uri="{FF2B5EF4-FFF2-40B4-BE49-F238E27FC236}">
                <a16:creationId xmlns:a16="http://schemas.microsoft.com/office/drawing/2014/main" xmlns="" id="{62CC1DC0-F410-47BE-A743-B4B641209F5B}"/>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In this type of study, </a:t>
            </a:r>
            <a:r>
              <a:rPr lang="en-US" b="1" dirty="0">
                <a:solidFill>
                  <a:schemeClr val="accent1"/>
                </a:solidFill>
                <a:latin typeface="Times New Roman" panose="02020603050405020304" pitchFamily="18" charset="0"/>
                <a:cs typeface="Times New Roman" panose="02020603050405020304" pitchFamily="18" charset="0"/>
              </a:rPr>
              <a:t>recently diagnosed</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ie</a:t>
            </a:r>
            <a:r>
              <a:rPr lang="en-US" dirty="0">
                <a:latin typeface="Times New Roman" panose="02020603050405020304" pitchFamily="18" charset="0"/>
                <a:cs typeface="Times New Roman" panose="02020603050405020304" pitchFamily="18" charset="0"/>
              </a:rPr>
              <a:t>, incident) case subjects and a set of control subjects are interviewed concerning their </a:t>
            </a:r>
            <a:r>
              <a:rPr lang="en-US" b="1" dirty="0">
                <a:solidFill>
                  <a:schemeClr val="accent1"/>
                </a:solidFill>
                <a:latin typeface="Times New Roman" panose="02020603050405020304" pitchFamily="18" charset="0"/>
                <a:cs typeface="Times New Roman" panose="02020603050405020304" pitchFamily="18" charset="0"/>
              </a:rPr>
              <a:t>dietary habits</a:t>
            </a:r>
            <a:r>
              <a:rPr lang="en-US" dirty="0">
                <a:latin typeface="Times New Roman" panose="02020603050405020304" pitchFamily="18" charset="0"/>
                <a:cs typeface="Times New Roman" panose="02020603050405020304" pitchFamily="18" charset="0"/>
              </a:rPr>
              <a:t>, or their nutritional status is assessed with a biological measure (for example, the serum concentration of a nutrient).</a:t>
            </a:r>
            <a:r>
              <a:rPr lang="en-US" dirty="0"/>
              <a:t> </a:t>
            </a:r>
          </a:p>
          <a:p>
            <a:r>
              <a:rPr lang="en-US" dirty="0"/>
              <a:t>The goal is to determine the </a:t>
            </a:r>
            <a:r>
              <a:rPr lang="en-US" b="1" dirty="0">
                <a:solidFill>
                  <a:schemeClr val="accent1"/>
                </a:solidFill>
                <a:latin typeface="Times New Roman" panose="02020603050405020304" pitchFamily="18" charset="0"/>
                <a:cs typeface="Times New Roman" panose="02020603050405020304" pitchFamily="18" charset="0"/>
              </a:rPr>
              <a:t>usual nutritional exposure</a:t>
            </a:r>
            <a:r>
              <a:rPr lang="en-US" dirty="0"/>
              <a:t> before the onset of the disease. </a:t>
            </a:r>
          </a:p>
          <a:p>
            <a:r>
              <a:rPr lang="en-US" dirty="0"/>
              <a:t>In most studies, food-frequency or dietary history questionnaires are used to assess usual intake in the </a:t>
            </a:r>
            <a:r>
              <a:rPr lang="en-US" dirty="0">
                <a:solidFill>
                  <a:srgbClr val="FF0000"/>
                </a:solidFill>
              </a:rPr>
              <a:t>recent past</a:t>
            </a:r>
            <a:r>
              <a:rPr lang="en-US" dirty="0"/>
              <a:t> (</a:t>
            </a:r>
            <a:r>
              <a:rPr lang="en-US" dirty="0" err="1"/>
              <a:t>ie</a:t>
            </a:r>
            <a:r>
              <a:rPr lang="en-US" dirty="0"/>
              <a:t>, ≤ 1 y before onset of symptoms);</a:t>
            </a:r>
          </a:p>
        </p:txBody>
      </p:sp>
    </p:spTree>
    <p:extLst>
      <p:ext uri="{BB962C8B-B14F-4D97-AF65-F5344CB8AC3E}">
        <p14:creationId xmlns:p14="http://schemas.microsoft.com/office/powerpoint/2010/main" val="1361368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xmlns="" id="{1326CEEF-488D-49E4-9B36-E852132B3C73}"/>
              </a:ext>
            </a:extLst>
          </p:cNvPr>
          <p:cNvSpPr>
            <a:spLocks noGrp="1" noChangeArrowheads="1"/>
          </p:cNvSpPr>
          <p:nvPr>
            <p:ph type="title"/>
          </p:nvPr>
        </p:nvSpPr>
        <p:spPr/>
        <p:txBody>
          <a:bodyPr/>
          <a:lstStyle/>
          <a:p>
            <a:pPr eaLnBrk="1" hangingPunct="1"/>
            <a:r>
              <a:rPr lang="en-US" altLang="en-US" sz="3200" b="1">
                <a:solidFill>
                  <a:srgbClr val="660066"/>
                </a:solidFill>
              </a:rPr>
              <a:t>Vitamin D and Fatal and Lethal Prostate Cancer in HPFS</a:t>
            </a:r>
            <a:br>
              <a:rPr lang="en-US" altLang="en-US" sz="3200" b="1">
                <a:solidFill>
                  <a:srgbClr val="660066"/>
                </a:solidFill>
              </a:rPr>
            </a:br>
            <a:r>
              <a:rPr lang="en-US" altLang="en-US" sz="2400" i="1">
                <a:solidFill>
                  <a:srgbClr val="CC00CC"/>
                </a:solidFill>
              </a:rPr>
              <a:t>(Shui I. et al., submitted)</a:t>
            </a:r>
          </a:p>
        </p:txBody>
      </p:sp>
      <p:sp>
        <p:nvSpPr>
          <p:cNvPr id="266243" name="Text Box 3">
            <a:extLst>
              <a:ext uri="{FF2B5EF4-FFF2-40B4-BE49-F238E27FC236}">
                <a16:creationId xmlns:a16="http://schemas.microsoft.com/office/drawing/2014/main" xmlns="" id="{0B43EB97-9365-414A-AC59-5B651F04FF60}"/>
              </a:ext>
            </a:extLst>
          </p:cNvPr>
          <p:cNvSpPr txBox="1">
            <a:spLocks noChangeArrowheads="1"/>
          </p:cNvSpPr>
          <p:nvPr/>
        </p:nvSpPr>
        <p:spPr bwMode="auto">
          <a:xfrm>
            <a:off x="2438400" y="2201863"/>
            <a:ext cx="7848600" cy="408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t>-</a:t>
            </a:r>
            <a:r>
              <a:rPr lang="en-US" altLang="en-US" sz="2800" dirty="0">
                <a:solidFill>
                  <a:srgbClr val="000066"/>
                </a:solidFill>
              </a:rPr>
              <a:t>Comparing extreme quartiles of plasma 25-OH vitamin D:</a:t>
            </a:r>
          </a:p>
          <a:p>
            <a:pPr>
              <a:spcBef>
                <a:spcPct val="50000"/>
              </a:spcBef>
              <a:buFontTx/>
              <a:buNone/>
            </a:pPr>
            <a:r>
              <a:rPr lang="en-US" altLang="en-US" sz="2800" dirty="0"/>
              <a:t>	</a:t>
            </a:r>
            <a:r>
              <a:rPr lang="en-US" altLang="en-US" sz="2400" dirty="0">
                <a:solidFill>
                  <a:srgbClr val="003300"/>
                </a:solidFill>
              </a:rPr>
              <a:t>OR = 0.43; 95% CI:0.24-0.76</a:t>
            </a:r>
          </a:p>
          <a:p>
            <a:pPr>
              <a:spcBef>
                <a:spcPct val="50000"/>
              </a:spcBef>
              <a:buFontTx/>
              <a:buNone/>
            </a:pPr>
            <a:endParaRPr lang="en-US" altLang="en-US" sz="2800" dirty="0">
              <a:solidFill>
                <a:srgbClr val="003300"/>
              </a:solidFill>
            </a:endParaRPr>
          </a:p>
          <a:p>
            <a:pPr>
              <a:spcBef>
                <a:spcPct val="50000"/>
              </a:spcBef>
              <a:buFontTx/>
              <a:buNone/>
            </a:pPr>
            <a:r>
              <a:rPr lang="en-US" altLang="en-US" sz="2800" dirty="0">
                <a:solidFill>
                  <a:srgbClr val="000066"/>
                </a:solidFill>
              </a:rPr>
              <a:t>-Total vitamin D pathway association with lethal prostate cancer risk:</a:t>
            </a:r>
          </a:p>
          <a:p>
            <a:pPr>
              <a:spcBef>
                <a:spcPct val="0"/>
              </a:spcBef>
              <a:buFontTx/>
              <a:buNone/>
            </a:pPr>
            <a:r>
              <a:rPr lang="en-US" altLang="en-US" sz="2800" dirty="0"/>
              <a:t>	</a:t>
            </a:r>
            <a:r>
              <a:rPr lang="en-US" altLang="en-US" sz="2400" dirty="0">
                <a:solidFill>
                  <a:srgbClr val="003300"/>
                </a:solidFill>
              </a:rPr>
              <a:t>Kernel logistic machine test P = 0.008</a:t>
            </a:r>
          </a:p>
          <a:p>
            <a:pPr>
              <a:spcBef>
                <a:spcPct val="0"/>
              </a:spcBef>
              <a:buFontTx/>
              <a:buNone/>
            </a:pPr>
            <a:r>
              <a:rPr lang="en-US" altLang="en-US" sz="2400" dirty="0">
                <a:solidFill>
                  <a:srgbClr val="003300"/>
                </a:solidFill>
              </a:rPr>
              <a:t>	Prostate cancer risk (7 SNPs)</a:t>
            </a:r>
          </a:p>
        </p:txBody>
      </p:sp>
      <p:sp>
        <p:nvSpPr>
          <p:cNvPr id="266244" name="Text Box 4">
            <a:extLst>
              <a:ext uri="{FF2B5EF4-FFF2-40B4-BE49-F238E27FC236}">
                <a16:creationId xmlns:a16="http://schemas.microsoft.com/office/drawing/2014/main" xmlns="" id="{9302E992-2146-4A68-A4DD-0C33631A3100}"/>
              </a:ext>
            </a:extLst>
          </p:cNvPr>
          <p:cNvSpPr txBox="1">
            <a:spLocks noChangeArrowheads="1"/>
          </p:cNvSpPr>
          <p:nvPr/>
        </p:nvSpPr>
        <p:spPr bwMode="auto">
          <a:xfrm>
            <a:off x="1524000" y="6521450"/>
            <a:ext cx="2667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a:t>20.353</a:t>
            </a:r>
          </a:p>
        </p:txBody>
      </p:sp>
    </p:spTree>
    <p:extLst>
      <p:ext uri="{BB962C8B-B14F-4D97-AF65-F5344CB8AC3E}">
        <p14:creationId xmlns:p14="http://schemas.microsoft.com/office/powerpoint/2010/main" val="20382853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85F7A-69BD-4B06-8E8A-BE76B2637974}"/>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Observational epidemiology: Case-control studies</a:t>
            </a:r>
            <a:endParaRPr lang="en-US" dirty="0"/>
          </a:p>
        </p:txBody>
      </p:sp>
      <p:sp>
        <p:nvSpPr>
          <p:cNvPr id="3" name="Content Placeholder 2">
            <a:extLst>
              <a:ext uri="{FF2B5EF4-FFF2-40B4-BE49-F238E27FC236}">
                <a16:creationId xmlns:a16="http://schemas.microsoft.com/office/drawing/2014/main" xmlns="" id="{C49C1304-58A0-4410-A96F-0E4D9ACDFDE5}"/>
              </a:ext>
            </a:extLst>
          </p:cNvPr>
          <p:cNvSpPr>
            <a:spLocks noGrp="1"/>
          </p:cNvSpPr>
          <p:nvPr>
            <p:ph idx="1"/>
          </p:nvPr>
        </p:nvSpPr>
        <p:spPr/>
        <p:txBody>
          <a:bodyPr>
            <a:normAutofit fontScale="92500" lnSpcReduction="20000"/>
          </a:bodyPr>
          <a:lstStyle/>
          <a:p>
            <a:pPr algn="just"/>
            <a:r>
              <a:rPr lang="en-US" b="1" dirty="0">
                <a:solidFill>
                  <a:srgbClr val="FF0000"/>
                </a:solidFill>
                <a:latin typeface="Times New Roman" panose="02020603050405020304" pitchFamily="18" charset="0"/>
                <a:cs typeface="Times New Roman" panose="02020603050405020304" pitchFamily="18" charset="0"/>
              </a:rPr>
              <a:t>Strengths</a:t>
            </a:r>
            <a:r>
              <a:rPr lang="en-US" dirty="0">
                <a:latin typeface="Times New Roman" panose="02020603050405020304" pitchFamily="18" charset="0"/>
                <a:cs typeface="Times New Roman" panose="02020603050405020304" pitchFamily="18" charset="0"/>
              </a:rPr>
              <a:t>. Case-control studies are relatively </a:t>
            </a:r>
            <a:r>
              <a:rPr lang="en-US" dirty="0">
                <a:solidFill>
                  <a:schemeClr val="accent1"/>
                </a:solidFill>
                <a:latin typeface="Times New Roman" panose="02020603050405020304" pitchFamily="18" charset="0"/>
                <a:cs typeface="Times New Roman" panose="02020603050405020304" pitchFamily="18" charset="0"/>
              </a:rPr>
              <a:t>inexpensive</a:t>
            </a:r>
            <a:r>
              <a:rPr lang="en-US" dirty="0">
                <a:latin typeface="Times New Roman" panose="02020603050405020304" pitchFamily="18" charset="0"/>
                <a:cs typeface="Times New Roman" panose="02020603050405020304" pitchFamily="18" charset="0"/>
              </a:rPr>
              <a:t> to conduct and require </a:t>
            </a:r>
            <a:r>
              <a:rPr lang="en-US" dirty="0">
                <a:solidFill>
                  <a:schemeClr val="accent1"/>
                </a:solidFill>
                <a:latin typeface="Times New Roman" panose="02020603050405020304" pitchFamily="18" charset="0"/>
                <a:cs typeface="Times New Roman" panose="02020603050405020304" pitchFamily="18" charset="0"/>
              </a:rPr>
              <a:t>smaller sample sizes</a:t>
            </a:r>
            <a:r>
              <a:rPr lang="en-US" dirty="0">
                <a:latin typeface="Times New Roman" panose="02020603050405020304" pitchFamily="18" charset="0"/>
                <a:cs typeface="Times New Roman" panose="02020603050405020304" pitchFamily="18" charset="0"/>
              </a:rPr>
              <a:t> than do prospective studies; this makes them especially good for the study of </a:t>
            </a:r>
            <a:r>
              <a:rPr lang="en-US" dirty="0">
                <a:solidFill>
                  <a:schemeClr val="accent1"/>
                </a:solidFill>
                <a:latin typeface="Times New Roman" panose="02020603050405020304" pitchFamily="18" charset="0"/>
                <a:cs typeface="Times New Roman" panose="02020603050405020304" pitchFamily="18" charset="0"/>
              </a:rPr>
              <a:t>rare diseases</a:t>
            </a:r>
            <a:r>
              <a:rPr lang="en-US" dirty="0">
                <a:latin typeface="Times New Roman" panose="02020603050405020304" pitchFamily="18" charset="0"/>
                <a:cs typeface="Times New Roman" panose="02020603050405020304" pitchFamily="18" charset="0"/>
              </a:rPr>
              <a:t>. They also yield results relatively </a:t>
            </a:r>
            <a:r>
              <a:rPr lang="en-US" dirty="0">
                <a:solidFill>
                  <a:schemeClr val="accent1"/>
                </a:solidFill>
                <a:latin typeface="Times New Roman" panose="02020603050405020304" pitchFamily="18" charset="0"/>
                <a:cs typeface="Times New Roman" panose="02020603050405020304" pitchFamily="18" charset="0"/>
              </a:rPr>
              <a:t>quickly</a:t>
            </a:r>
            <a:r>
              <a:rPr lang="en-US" dirty="0">
                <a:latin typeface="Times New Roman" panose="02020603050405020304" pitchFamily="18" charset="0"/>
                <a:cs typeface="Times New Roman" panose="02020603050405020304" pitchFamily="18" charset="0"/>
              </a:rPr>
              <a:t>.</a:t>
            </a:r>
          </a:p>
          <a:p>
            <a:pPr algn="just"/>
            <a:r>
              <a:rPr lang="en-US" b="1" dirty="0">
                <a:solidFill>
                  <a:srgbClr val="FF0000"/>
                </a:solidFill>
                <a:latin typeface="Times New Roman" panose="02020603050405020304" pitchFamily="18" charset="0"/>
                <a:cs typeface="Times New Roman" panose="02020603050405020304" pitchFamily="18" charset="0"/>
              </a:rPr>
              <a:t>Weaknesses</a:t>
            </a:r>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A key assumption is that the measure of nutritional exposure has not been influenced by the disease process or by a change in dietary habits. </a:t>
            </a:r>
          </a:p>
          <a:p>
            <a:pPr algn="just"/>
            <a:r>
              <a:rPr lang="en-US" dirty="0">
                <a:latin typeface="Times New Roman" panose="02020603050405020304" pitchFamily="18" charset="0"/>
                <a:cs typeface="Times New Roman" panose="02020603050405020304" pitchFamily="18" charset="0"/>
              </a:rPr>
              <a:t>However, for a biological measure of exposure, such as serum nutrient concentration, that may be difficult to establish with certainty. </a:t>
            </a:r>
          </a:p>
          <a:p>
            <a:pPr algn="just"/>
            <a:r>
              <a:rPr lang="en-US" dirty="0">
                <a:latin typeface="Times New Roman" panose="02020603050405020304" pitchFamily="18" charset="0"/>
                <a:cs typeface="Times New Roman" panose="02020603050405020304" pitchFamily="18" charset="0"/>
              </a:rPr>
              <a:t>Moreover, it is very difficult to estimate usual intake from recollections about the remote past.</a:t>
            </a:r>
          </a:p>
          <a:p>
            <a:pPr algn="just"/>
            <a:r>
              <a:rPr lang="en-US" dirty="0">
                <a:latin typeface="Times New Roman" panose="02020603050405020304" pitchFamily="18" charset="0"/>
                <a:cs typeface="Times New Roman" panose="02020603050405020304" pitchFamily="18" charset="0"/>
              </a:rPr>
              <a:t>Case-control studies yield only </a:t>
            </a:r>
            <a:r>
              <a:rPr lang="en-US" dirty="0">
                <a:solidFill>
                  <a:srgbClr val="FF0000"/>
                </a:solidFill>
                <a:latin typeface="Times New Roman" panose="02020603050405020304" pitchFamily="18" charset="0"/>
                <a:cs typeface="Times New Roman" panose="02020603050405020304" pitchFamily="18" charset="0"/>
              </a:rPr>
              <a:t>relative estimates </a:t>
            </a:r>
            <a:r>
              <a:rPr lang="en-US" dirty="0">
                <a:latin typeface="Times New Roman" panose="02020603050405020304" pitchFamily="18" charset="0"/>
                <a:cs typeface="Times New Roman" panose="02020603050405020304" pitchFamily="18" charset="0"/>
              </a:rPr>
              <a:t>of  risk</a:t>
            </a:r>
          </a:p>
        </p:txBody>
      </p:sp>
    </p:spTree>
    <p:extLst>
      <p:ext uri="{BB962C8B-B14F-4D97-AF65-F5344CB8AC3E}">
        <p14:creationId xmlns:p14="http://schemas.microsoft.com/office/powerpoint/2010/main" val="3695354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3805D6-A1C5-4FF5-BB9A-4E7B3D6DA1AE}"/>
              </a:ext>
            </a:extLst>
          </p:cNvPr>
          <p:cNvSpPr>
            <a:spLocks noGrp="1"/>
          </p:cNvSpPr>
          <p:nvPr>
            <p:ph type="title"/>
          </p:nvPr>
        </p:nvSpPr>
        <p:spPr>
          <a:xfrm>
            <a:off x="730623" y="-213098"/>
            <a:ext cx="10515600" cy="1325563"/>
          </a:xfrm>
        </p:spPr>
        <p:txBody>
          <a:bodyPr>
            <a:normAutofit/>
          </a:bodyPr>
          <a:lstStyle/>
          <a:p>
            <a:r>
              <a:rPr lang="en-US" sz="3600" b="1" dirty="0">
                <a:latin typeface="Times New Roman" panose="02020603050405020304" pitchFamily="18" charset="0"/>
                <a:cs typeface="Times New Roman" panose="02020603050405020304" pitchFamily="18" charset="0"/>
              </a:rPr>
              <a:t>Observational epidemiology: Cohort studies</a:t>
            </a:r>
            <a:endParaRPr lang="en-US" sz="3600" dirty="0"/>
          </a:p>
        </p:txBody>
      </p:sp>
      <p:sp>
        <p:nvSpPr>
          <p:cNvPr id="3" name="Content Placeholder 2">
            <a:extLst>
              <a:ext uri="{FF2B5EF4-FFF2-40B4-BE49-F238E27FC236}">
                <a16:creationId xmlns:a16="http://schemas.microsoft.com/office/drawing/2014/main" xmlns="" id="{58086B0F-A182-4403-894C-E381ED87FE74}"/>
              </a:ext>
            </a:extLst>
          </p:cNvPr>
          <p:cNvSpPr>
            <a:spLocks noGrp="1"/>
          </p:cNvSpPr>
          <p:nvPr>
            <p:ph idx="1"/>
          </p:nvPr>
        </p:nvSpPr>
        <p:spPr>
          <a:xfrm>
            <a:off x="312644" y="919605"/>
            <a:ext cx="11566712" cy="5018789"/>
          </a:xfrm>
        </p:spPr>
        <p:txBody>
          <a:bodyPr>
            <a:noAutofit/>
          </a:bodyPr>
          <a:lstStyle/>
          <a:p>
            <a:pPr algn="just">
              <a:lnSpc>
                <a:spcPct val="170000"/>
              </a:lnSpc>
            </a:pPr>
            <a:r>
              <a:rPr lang="en-US" sz="2400" b="1" dirty="0">
                <a:solidFill>
                  <a:srgbClr val="FF0000"/>
                </a:solidFill>
                <a:latin typeface="Times New Roman" panose="02020603050405020304" pitchFamily="18" charset="0"/>
                <a:cs typeface="Times New Roman" panose="02020603050405020304" pitchFamily="18" charset="0"/>
              </a:rPr>
              <a:t>Design</a:t>
            </a:r>
            <a:r>
              <a:rPr lang="en-US" sz="2400" dirty="0">
                <a:latin typeface="Times New Roman" panose="02020603050405020304" pitchFamily="18" charset="0"/>
                <a:cs typeface="Times New Roman" panose="02020603050405020304" pitchFamily="18" charset="0"/>
              </a:rPr>
              <a:t>. Cohort studies are also referred to as prospective, incidence, follow-up, and longitudinal studies. </a:t>
            </a:r>
            <a:endParaRPr lang="fa-IR" sz="2400" dirty="0">
              <a:latin typeface="Times New Roman" panose="02020603050405020304" pitchFamily="18" charset="0"/>
              <a:cs typeface="Times New Roman" panose="02020603050405020304" pitchFamily="18" charset="0"/>
            </a:endParaRPr>
          </a:p>
          <a:p>
            <a:pPr algn="just">
              <a:lnSpc>
                <a:spcPct val="170000"/>
              </a:lnSpc>
            </a:pPr>
            <a:r>
              <a:rPr lang="en-US" sz="2400" dirty="0">
                <a:latin typeface="Times New Roman" panose="02020603050405020304" pitchFamily="18" charset="0"/>
                <a:cs typeface="Times New Roman" panose="02020603050405020304" pitchFamily="18" charset="0"/>
              </a:rPr>
              <a:t>The question: </a:t>
            </a:r>
            <a:r>
              <a:rPr lang="en-US" sz="2400" b="1" i="1" dirty="0">
                <a:solidFill>
                  <a:schemeClr val="tx2"/>
                </a:solidFill>
                <a:latin typeface="Times New Roman" panose="02020603050405020304" pitchFamily="18" charset="0"/>
                <a:cs typeface="Times New Roman" panose="02020603050405020304" pitchFamily="18" charset="0"/>
              </a:rPr>
              <a:t>“Do persons with the risk factor develop or die from the disease more frequently or sooner than those who do not have the risk factor?</a:t>
            </a:r>
            <a:r>
              <a:rPr lang="en-US" sz="2400" b="1" dirty="0">
                <a:solidFill>
                  <a:schemeClr val="tx2"/>
                </a:solidFill>
                <a:latin typeface="Times New Roman" panose="02020603050405020304" pitchFamily="18" charset="0"/>
                <a:cs typeface="Times New Roman" panose="02020603050405020304" pitchFamily="18" charset="0"/>
              </a:rPr>
              <a:t>”</a:t>
            </a:r>
          </a:p>
          <a:p>
            <a:pPr algn="just">
              <a:lnSpc>
                <a:spcPct val="170000"/>
              </a:lnSpc>
            </a:pPr>
            <a:r>
              <a:rPr lang="en-US" sz="2400" dirty="0">
                <a:latin typeface="Times New Roman" panose="02020603050405020304" pitchFamily="18" charset="0"/>
                <a:cs typeface="Times New Roman" panose="02020603050405020304" pitchFamily="18" charset="0"/>
              </a:rPr>
              <a:t>Cohort studies begin with a cross-sectional survey that ascertains the presence or absence of the disease of interest as well as dietary intake and other measures of exposure. </a:t>
            </a:r>
          </a:p>
          <a:p>
            <a:pPr algn="just">
              <a:lnSpc>
                <a:spcPct val="170000"/>
              </a:lnSpc>
            </a:pPr>
            <a:r>
              <a:rPr lang="en-US" sz="2400" dirty="0">
                <a:latin typeface="Times New Roman" panose="02020603050405020304" pitchFamily="18" charset="0"/>
                <a:cs typeface="Times New Roman" panose="02020603050405020304" pitchFamily="18" charset="0"/>
              </a:rPr>
              <a:t>It can be reasonably established that the </a:t>
            </a:r>
            <a:r>
              <a:rPr lang="en-US" sz="2400" b="1" dirty="0">
                <a:solidFill>
                  <a:schemeClr val="accent1"/>
                </a:solidFill>
                <a:latin typeface="Times New Roman" panose="02020603050405020304" pitchFamily="18" charset="0"/>
                <a:cs typeface="Times New Roman" panose="02020603050405020304" pitchFamily="18" charset="0"/>
              </a:rPr>
              <a:t>nutritional exposure preceded the development of the disease</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5742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Dietary Exposures</a:t>
            </a:r>
          </a:p>
        </p:txBody>
      </p:sp>
      <p:sp>
        <p:nvSpPr>
          <p:cNvPr id="3" name="Content Placeholder 2"/>
          <p:cNvSpPr>
            <a:spLocks noGrp="1"/>
          </p:cNvSpPr>
          <p:nvPr>
            <p:ph idx="1"/>
          </p:nvPr>
        </p:nvSpPr>
        <p:spPr>
          <a:xfrm>
            <a:off x="838200" y="1825625"/>
            <a:ext cx="10995212" cy="4351338"/>
          </a:xfrm>
        </p:spPr>
        <p:txBody>
          <a:bodyPr>
            <a:normAutofit lnSpcReduction="10000"/>
          </a:bodyPr>
          <a:lstStyle/>
          <a:p>
            <a:r>
              <a:rPr lang="en-US" dirty="0">
                <a:latin typeface="Times New Roman" panose="02020603050405020304" pitchFamily="18" charset="0"/>
                <a:cs typeface="Times New Roman" panose="02020603050405020304" pitchFamily="18" charset="0"/>
              </a:rPr>
              <a:t>The diet is an important environmental exposure, and many dietary factors (nutrients and non-nutrients) are associated with disease prevention or causation.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The measurement of </a:t>
            </a:r>
            <a:r>
              <a:rPr lang="en-US" u="sng" dirty="0">
                <a:solidFill>
                  <a:schemeClr val="accent1"/>
                </a:solidFill>
                <a:latin typeface="Times New Roman" panose="02020603050405020304" pitchFamily="18" charset="0"/>
                <a:cs typeface="Times New Roman" panose="02020603050405020304" pitchFamily="18" charset="0"/>
              </a:rPr>
              <a:t>habitual dietary intake</a:t>
            </a:r>
            <a:r>
              <a:rPr lang="en-US" dirty="0">
                <a:latin typeface="Times New Roman" panose="02020603050405020304" pitchFamily="18" charset="0"/>
                <a:cs typeface="Times New Roman" panose="02020603050405020304" pitchFamily="18" charset="0"/>
              </a:rPr>
              <a:t> is thus an essential component of much health-related research, which must be both accurate and applicable to very large numbers of free-living individuals.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makes measurement of dietary exposure one of the most challenging problems in nutrition.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9871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xmlns="" id="{7BABCE88-90BD-4B31-B84A-4C109DA61182}"/>
              </a:ext>
            </a:extLst>
          </p:cNvPr>
          <p:cNvSpPr>
            <a:spLocks noGrp="1" noChangeArrowheads="1"/>
          </p:cNvSpPr>
          <p:nvPr>
            <p:ph type="title"/>
          </p:nvPr>
        </p:nvSpPr>
        <p:spPr>
          <a:xfrm>
            <a:off x="2743200" y="76200"/>
            <a:ext cx="7315200" cy="1143000"/>
          </a:xfrm>
        </p:spPr>
        <p:txBody>
          <a:bodyPr/>
          <a:lstStyle/>
          <a:p>
            <a:pPr eaLnBrk="1" hangingPunct="1"/>
            <a:r>
              <a:rPr lang="en-US" altLang="en-US" sz="2400" dirty="0">
                <a:solidFill>
                  <a:srgbClr val="660066"/>
                </a:solidFill>
              </a:rPr>
              <a:t>Folate Intake &amp; Relative Risk of Colorectal Cancer by Latency Intervals</a:t>
            </a:r>
            <a:br>
              <a:rPr lang="en-US" altLang="en-US" sz="2400" dirty="0">
                <a:solidFill>
                  <a:srgbClr val="660066"/>
                </a:solidFill>
              </a:rPr>
            </a:br>
            <a:r>
              <a:rPr lang="en-US" altLang="en-US" sz="2000" i="1" dirty="0">
                <a:solidFill>
                  <a:srgbClr val="CC0099"/>
                </a:solidFill>
              </a:rPr>
              <a:t>(Jung Lee, et al., 2011)</a:t>
            </a:r>
          </a:p>
        </p:txBody>
      </p:sp>
      <p:graphicFrame>
        <p:nvGraphicFramePr>
          <p:cNvPr id="259075" name="Object 3">
            <a:extLst>
              <a:ext uri="{FF2B5EF4-FFF2-40B4-BE49-F238E27FC236}">
                <a16:creationId xmlns:a16="http://schemas.microsoft.com/office/drawing/2014/main" xmlns="" id="{D0EBF9E7-2462-4C16-909C-DB69F1534F5E}"/>
              </a:ext>
            </a:extLst>
          </p:cNvPr>
          <p:cNvGraphicFramePr>
            <a:graphicFrameLocks noGrp="1" noChangeAspect="1"/>
          </p:cNvGraphicFramePr>
          <p:nvPr>
            <p:ph idx="1"/>
          </p:nvPr>
        </p:nvGraphicFramePr>
        <p:xfrm>
          <a:off x="1981200" y="1600201"/>
          <a:ext cx="8229600" cy="4524375"/>
        </p:xfrm>
        <a:graphic>
          <a:graphicData uri="http://schemas.openxmlformats.org/presentationml/2006/ole">
            <mc:AlternateContent xmlns:mc="http://schemas.openxmlformats.org/markup-compatibility/2006">
              <mc:Choice xmlns:v="urn:schemas-microsoft-com:vml" Requires="v">
                <p:oleObj spid="_x0000_s22579" name="Chart" r:id="rId3" imgW="10287000" imgH="5655268" progId="MSGraph.Chart.8">
                  <p:embed followColorScheme="full"/>
                </p:oleObj>
              </mc:Choice>
              <mc:Fallback>
                <p:oleObj name="Chart" r:id="rId3" imgW="10287000" imgH="5655268" progId="MSGraph.Chart.8">
                  <p:embed followColorScheme="full"/>
                  <p:pic>
                    <p:nvPicPr>
                      <p:cNvPr id="259075" name="Object 3">
                        <a:extLst>
                          <a:ext uri="{FF2B5EF4-FFF2-40B4-BE49-F238E27FC236}">
                            <a16:creationId xmlns:a16="http://schemas.microsoft.com/office/drawing/2014/main" xmlns="" id="{D0EBF9E7-2462-4C16-909C-DB69F1534F5E}"/>
                          </a:ext>
                        </a:extLst>
                      </p:cNvPr>
                      <p:cNvPicPr>
                        <a:picLocks noChangeAspect="1" noChangeArrowheads="1"/>
                      </p:cNvPicPr>
                      <p:nvPr/>
                    </p:nvPicPr>
                    <p:blipFill>
                      <a:blip r:embed="rId4"/>
                      <a:srcRect/>
                      <a:stretch>
                        <a:fillRect/>
                      </a:stretch>
                    </p:blipFill>
                    <p:spPr bwMode="auto">
                      <a:xfrm>
                        <a:off x="1981200" y="1600201"/>
                        <a:ext cx="822960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9076" name="Line 4">
            <a:extLst>
              <a:ext uri="{FF2B5EF4-FFF2-40B4-BE49-F238E27FC236}">
                <a16:creationId xmlns:a16="http://schemas.microsoft.com/office/drawing/2014/main" xmlns="" id="{3F575DDD-7B85-4516-8D5F-C91FF8D4B8D1}"/>
              </a:ext>
            </a:extLst>
          </p:cNvPr>
          <p:cNvSpPr>
            <a:spLocks noChangeShapeType="1"/>
          </p:cNvSpPr>
          <p:nvPr/>
        </p:nvSpPr>
        <p:spPr bwMode="auto">
          <a:xfrm>
            <a:off x="2667000" y="3200400"/>
            <a:ext cx="70866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077" name="Text Box 5">
            <a:extLst>
              <a:ext uri="{FF2B5EF4-FFF2-40B4-BE49-F238E27FC236}">
                <a16:creationId xmlns:a16="http://schemas.microsoft.com/office/drawing/2014/main" xmlns="" id="{11CE2874-1F8F-4151-AD59-74B8E5B2C2C7}"/>
              </a:ext>
            </a:extLst>
          </p:cNvPr>
          <p:cNvSpPr txBox="1">
            <a:spLocks noChangeArrowheads="1"/>
          </p:cNvSpPr>
          <p:nvPr/>
        </p:nvSpPr>
        <p:spPr bwMode="auto">
          <a:xfrm>
            <a:off x="3048000" y="5791201"/>
            <a:ext cx="914400" cy="8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ct val="15000"/>
              </a:spcAft>
              <a:buFontTx/>
              <a:buNone/>
            </a:pPr>
            <a:r>
              <a:rPr lang="en-US" altLang="en-US" sz="1600" b="1"/>
              <a:t>0-4</a:t>
            </a:r>
          </a:p>
          <a:p>
            <a:pPr algn="ctr">
              <a:spcBef>
                <a:spcPct val="0"/>
              </a:spcBef>
              <a:buFontTx/>
              <a:buNone/>
            </a:pPr>
            <a:r>
              <a:rPr lang="en-US" altLang="en-US" sz="1400"/>
              <a:t>(144)</a:t>
            </a:r>
          </a:p>
          <a:p>
            <a:pPr algn="ctr">
              <a:spcBef>
                <a:spcPct val="0"/>
              </a:spcBef>
              <a:buFontTx/>
              <a:buNone/>
            </a:pPr>
            <a:r>
              <a:rPr lang="en-US" altLang="en-US" sz="1400"/>
              <a:t>(189)</a:t>
            </a:r>
          </a:p>
        </p:txBody>
      </p:sp>
      <p:sp>
        <p:nvSpPr>
          <p:cNvPr id="259078" name="Text Box 6">
            <a:extLst>
              <a:ext uri="{FF2B5EF4-FFF2-40B4-BE49-F238E27FC236}">
                <a16:creationId xmlns:a16="http://schemas.microsoft.com/office/drawing/2014/main" xmlns="" id="{EFAB131F-8BE6-47C6-AB15-5137705A1EC7}"/>
              </a:ext>
            </a:extLst>
          </p:cNvPr>
          <p:cNvSpPr txBox="1">
            <a:spLocks noChangeArrowheads="1"/>
          </p:cNvSpPr>
          <p:nvPr/>
        </p:nvSpPr>
        <p:spPr bwMode="auto">
          <a:xfrm>
            <a:off x="4572000" y="5791200"/>
            <a:ext cx="1676400" cy="79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ct val="10000"/>
              </a:spcAft>
              <a:buFontTx/>
              <a:buNone/>
            </a:pPr>
            <a:r>
              <a:rPr lang="en-US" altLang="en-US" sz="1600" b="1"/>
              <a:t>4-8</a:t>
            </a:r>
          </a:p>
          <a:p>
            <a:pPr algn="ctr">
              <a:spcBef>
                <a:spcPct val="0"/>
              </a:spcBef>
              <a:buFontTx/>
              <a:buNone/>
            </a:pPr>
            <a:r>
              <a:rPr lang="en-US" altLang="en-US" sz="1400"/>
              <a:t>(79)</a:t>
            </a:r>
          </a:p>
          <a:p>
            <a:pPr algn="ctr">
              <a:spcBef>
                <a:spcPct val="0"/>
              </a:spcBef>
              <a:buFontTx/>
              <a:buNone/>
            </a:pPr>
            <a:r>
              <a:rPr lang="en-US" altLang="en-US" sz="1400"/>
              <a:t>(122)</a:t>
            </a:r>
          </a:p>
        </p:txBody>
      </p:sp>
      <p:sp>
        <p:nvSpPr>
          <p:cNvPr id="259079" name="Text Box 7">
            <a:extLst>
              <a:ext uri="{FF2B5EF4-FFF2-40B4-BE49-F238E27FC236}">
                <a16:creationId xmlns:a16="http://schemas.microsoft.com/office/drawing/2014/main" xmlns="" id="{7D0A1387-CF96-4138-812B-9E0988182DE5}"/>
              </a:ext>
            </a:extLst>
          </p:cNvPr>
          <p:cNvSpPr txBox="1">
            <a:spLocks noChangeArrowheads="1"/>
          </p:cNvSpPr>
          <p:nvPr/>
        </p:nvSpPr>
        <p:spPr bwMode="auto">
          <a:xfrm>
            <a:off x="6248400" y="5791201"/>
            <a:ext cx="1905000" cy="8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ct val="15000"/>
              </a:spcAft>
              <a:buFontTx/>
              <a:buNone/>
            </a:pPr>
            <a:r>
              <a:rPr lang="en-US" altLang="en-US" sz="1600" b="1"/>
              <a:t>8-12</a:t>
            </a:r>
          </a:p>
          <a:p>
            <a:pPr algn="ctr">
              <a:spcBef>
                <a:spcPct val="0"/>
              </a:spcBef>
              <a:buFontTx/>
              <a:buNone/>
            </a:pPr>
            <a:r>
              <a:rPr lang="en-US" altLang="en-US" sz="1400"/>
              <a:t>(46)</a:t>
            </a:r>
          </a:p>
          <a:p>
            <a:pPr algn="ctr">
              <a:spcBef>
                <a:spcPct val="0"/>
              </a:spcBef>
              <a:buFontTx/>
              <a:buNone/>
            </a:pPr>
            <a:r>
              <a:rPr lang="en-US" altLang="en-US" sz="1400"/>
              <a:t>(60)</a:t>
            </a:r>
          </a:p>
        </p:txBody>
      </p:sp>
      <p:sp>
        <p:nvSpPr>
          <p:cNvPr id="259080" name="Text Box 8">
            <a:extLst>
              <a:ext uri="{FF2B5EF4-FFF2-40B4-BE49-F238E27FC236}">
                <a16:creationId xmlns:a16="http://schemas.microsoft.com/office/drawing/2014/main" xmlns="" id="{836A45F1-0397-4CB1-90F9-9B1271FE590E}"/>
              </a:ext>
            </a:extLst>
          </p:cNvPr>
          <p:cNvSpPr txBox="1">
            <a:spLocks noChangeArrowheads="1"/>
          </p:cNvSpPr>
          <p:nvPr/>
        </p:nvSpPr>
        <p:spPr bwMode="auto">
          <a:xfrm>
            <a:off x="8305800" y="5791201"/>
            <a:ext cx="1676400" cy="8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spcAft>
                <a:spcPct val="15000"/>
              </a:spcAft>
              <a:buFontTx/>
              <a:buNone/>
            </a:pPr>
            <a:r>
              <a:rPr lang="en-US" altLang="en-US" sz="1600" b="1"/>
              <a:t>12-16</a:t>
            </a:r>
          </a:p>
          <a:p>
            <a:pPr algn="ctr">
              <a:spcBef>
                <a:spcPct val="0"/>
              </a:spcBef>
              <a:buFontTx/>
              <a:buNone/>
            </a:pPr>
            <a:r>
              <a:rPr lang="en-US" altLang="en-US" sz="1400"/>
              <a:t>(32)</a:t>
            </a:r>
          </a:p>
          <a:p>
            <a:pPr algn="ctr">
              <a:spcBef>
                <a:spcPct val="0"/>
              </a:spcBef>
              <a:buFontTx/>
              <a:buNone/>
            </a:pPr>
            <a:r>
              <a:rPr lang="en-US" altLang="en-US" sz="1400"/>
              <a:t>(26)</a:t>
            </a:r>
          </a:p>
        </p:txBody>
      </p:sp>
      <p:sp>
        <p:nvSpPr>
          <p:cNvPr id="259081" name="Text Box 9">
            <a:extLst>
              <a:ext uri="{FF2B5EF4-FFF2-40B4-BE49-F238E27FC236}">
                <a16:creationId xmlns:a16="http://schemas.microsoft.com/office/drawing/2014/main" xmlns="" id="{852DE0C1-8C72-4351-8623-2B0470F6AA1A}"/>
              </a:ext>
            </a:extLst>
          </p:cNvPr>
          <p:cNvSpPr txBox="1">
            <a:spLocks noChangeArrowheads="1"/>
          </p:cNvSpPr>
          <p:nvPr/>
        </p:nvSpPr>
        <p:spPr bwMode="auto">
          <a:xfrm>
            <a:off x="1905000" y="5803901"/>
            <a:ext cx="1905000" cy="8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spcAft>
                <a:spcPct val="15000"/>
              </a:spcAft>
              <a:buFontTx/>
              <a:buNone/>
            </a:pPr>
            <a:r>
              <a:rPr lang="en-US" altLang="en-US" sz="1600" b="1">
                <a:solidFill>
                  <a:srgbClr val="000066"/>
                </a:solidFill>
              </a:rPr>
              <a:t>Years</a:t>
            </a:r>
          </a:p>
          <a:p>
            <a:pPr>
              <a:spcBef>
                <a:spcPct val="0"/>
              </a:spcBef>
              <a:buFontTx/>
              <a:buNone/>
            </a:pPr>
            <a:r>
              <a:rPr lang="en-US" altLang="en-US" sz="1400" b="1">
                <a:solidFill>
                  <a:srgbClr val="000066"/>
                </a:solidFill>
              </a:rPr>
              <a:t> </a:t>
            </a:r>
            <a:r>
              <a:rPr lang="en-US" altLang="en-US" sz="1400">
                <a:solidFill>
                  <a:srgbClr val="000066"/>
                </a:solidFill>
              </a:rPr>
              <a:t>Exposed   F</a:t>
            </a:r>
          </a:p>
          <a:p>
            <a:pPr>
              <a:spcBef>
                <a:spcPct val="0"/>
              </a:spcBef>
              <a:buFontTx/>
              <a:buNone/>
            </a:pPr>
            <a:r>
              <a:rPr lang="en-US" altLang="en-US" sz="1400">
                <a:solidFill>
                  <a:srgbClr val="000066"/>
                </a:solidFill>
              </a:rPr>
              <a:t>    cases   M</a:t>
            </a:r>
          </a:p>
        </p:txBody>
      </p:sp>
      <p:sp>
        <p:nvSpPr>
          <p:cNvPr id="259082" name="Text Box 10">
            <a:extLst>
              <a:ext uri="{FF2B5EF4-FFF2-40B4-BE49-F238E27FC236}">
                <a16:creationId xmlns:a16="http://schemas.microsoft.com/office/drawing/2014/main" xmlns="" id="{2C08D626-7302-456B-8F55-201D70EB4070}"/>
              </a:ext>
            </a:extLst>
          </p:cNvPr>
          <p:cNvSpPr txBox="1">
            <a:spLocks noChangeArrowheads="1"/>
          </p:cNvSpPr>
          <p:nvPr/>
        </p:nvSpPr>
        <p:spPr bwMode="auto">
          <a:xfrm>
            <a:off x="1524000" y="6521450"/>
            <a:ext cx="1981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a:t>11.046</a:t>
            </a:r>
          </a:p>
        </p:txBody>
      </p:sp>
      <p:sp>
        <p:nvSpPr>
          <p:cNvPr id="259083" name="Text Box 11">
            <a:extLst>
              <a:ext uri="{FF2B5EF4-FFF2-40B4-BE49-F238E27FC236}">
                <a16:creationId xmlns:a16="http://schemas.microsoft.com/office/drawing/2014/main" xmlns="" id="{547497C1-2193-452E-AC0E-624292171984}"/>
              </a:ext>
            </a:extLst>
          </p:cNvPr>
          <p:cNvSpPr txBox="1">
            <a:spLocks noChangeArrowheads="1"/>
          </p:cNvSpPr>
          <p:nvPr/>
        </p:nvSpPr>
        <p:spPr bwMode="auto">
          <a:xfrm>
            <a:off x="2286001" y="1462089"/>
            <a:ext cx="5197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2000" b="1">
                <a:solidFill>
                  <a:srgbClr val="000066"/>
                </a:solidFill>
              </a:rPr>
              <a:t>RR for </a:t>
            </a:r>
            <a:r>
              <a:rPr lang="en-US" altLang="en-US" sz="2000" b="1">
                <a:solidFill>
                  <a:srgbClr val="000066"/>
                </a:solidFill>
                <a:cs typeface="Arial" panose="020B0604020202020204" pitchFamily="34" charset="0"/>
              </a:rPr>
              <a:t>≥800 mcg/day vs. &lt;250 mcg/day</a:t>
            </a:r>
          </a:p>
        </p:txBody>
      </p:sp>
    </p:spTree>
    <p:extLst>
      <p:ext uri="{BB962C8B-B14F-4D97-AF65-F5344CB8AC3E}">
        <p14:creationId xmlns:p14="http://schemas.microsoft.com/office/powerpoint/2010/main" val="9948083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5458" name="Title 3">
            <a:extLst>
              <a:ext uri="{FF2B5EF4-FFF2-40B4-BE49-F238E27FC236}">
                <a16:creationId xmlns:a16="http://schemas.microsoft.com/office/drawing/2014/main" xmlns="" id="{694A3552-6D05-45EB-B40A-743EDD2A46E2}"/>
              </a:ext>
            </a:extLst>
          </p:cNvPr>
          <p:cNvSpPr>
            <a:spLocks noGrp="1"/>
          </p:cNvSpPr>
          <p:nvPr>
            <p:ph type="title"/>
          </p:nvPr>
        </p:nvSpPr>
        <p:spPr>
          <a:xfrm>
            <a:off x="1981200" y="0"/>
            <a:ext cx="8229600" cy="1143000"/>
          </a:xfrm>
        </p:spPr>
        <p:txBody>
          <a:bodyPr/>
          <a:lstStyle/>
          <a:p>
            <a:pPr eaLnBrk="1" hangingPunct="1"/>
            <a:r>
              <a:rPr lang="en-US" altLang="en-US" sz="2400" b="1">
                <a:solidFill>
                  <a:srgbClr val="00CC00"/>
                </a:solidFill>
              </a:rPr>
              <a:t>Total Red Meat &amp; Risk of Premenopausal Breast Cancer</a:t>
            </a:r>
          </a:p>
        </p:txBody>
      </p:sp>
      <p:graphicFrame>
        <p:nvGraphicFramePr>
          <p:cNvPr id="275459" name="Content Placeholder 5">
            <a:extLst>
              <a:ext uri="{FF2B5EF4-FFF2-40B4-BE49-F238E27FC236}">
                <a16:creationId xmlns:a16="http://schemas.microsoft.com/office/drawing/2014/main" xmlns="" id="{BC2D8C19-6D38-4374-B6D8-421C5066DB78}"/>
              </a:ext>
            </a:extLst>
          </p:cNvPr>
          <p:cNvGraphicFramePr>
            <a:graphicFrameLocks noGrp="1"/>
          </p:cNvGraphicFramePr>
          <p:nvPr>
            <p:ph idx="1"/>
          </p:nvPr>
        </p:nvGraphicFramePr>
        <p:xfrm>
          <a:off x="2159000" y="1092201"/>
          <a:ext cx="7950200" cy="4627563"/>
        </p:xfrm>
        <a:graphic>
          <a:graphicData uri="http://schemas.openxmlformats.org/presentationml/2006/ole">
            <mc:AlternateContent xmlns:mc="http://schemas.openxmlformats.org/markup-compatibility/2006">
              <mc:Choice xmlns:v="urn:schemas-microsoft-com:vml" Requires="v">
                <p:oleObj spid="_x0000_s33840" r:id="rId3" imgW="7949873" imgH="4627265" progId="Excel.Chart.8">
                  <p:embed/>
                </p:oleObj>
              </mc:Choice>
              <mc:Fallback>
                <p:oleObj r:id="rId3" imgW="7949873" imgH="4627265" progId="Excel.Chart.8">
                  <p:embed/>
                  <p:pic>
                    <p:nvPicPr>
                      <p:cNvPr id="275459" name="Content Placeholder 5">
                        <a:extLst>
                          <a:ext uri="{FF2B5EF4-FFF2-40B4-BE49-F238E27FC236}">
                            <a16:creationId xmlns:a16="http://schemas.microsoft.com/office/drawing/2014/main" xmlns="" id="{BC2D8C19-6D38-4374-B6D8-421C5066DB78}"/>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0" y="1092201"/>
                        <a:ext cx="795020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75460" name="TextBox 6">
            <a:extLst>
              <a:ext uri="{FF2B5EF4-FFF2-40B4-BE49-F238E27FC236}">
                <a16:creationId xmlns:a16="http://schemas.microsoft.com/office/drawing/2014/main" xmlns="" id="{883D63C5-21D4-4A2E-8C53-9B7F51B12901}"/>
              </a:ext>
            </a:extLst>
          </p:cNvPr>
          <p:cNvSpPr txBox="1">
            <a:spLocks noChangeArrowheads="1"/>
          </p:cNvSpPr>
          <p:nvPr/>
        </p:nvSpPr>
        <p:spPr bwMode="auto">
          <a:xfrm rot="16200000">
            <a:off x="-386556" y="1377156"/>
            <a:ext cx="464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FF9900"/>
                </a:solidFill>
                <a:effectLst/>
                <a:uLnTx/>
                <a:uFillTx/>
                <a:latin typeface="Calibri" panose="020F0502020204030204" pitchFamily="34" charset="0"/>
                <a:ea typeface="+mn-ea"/>
                <a:cs typeface="+mn-cs"/>
              </a:rPr>
              <a:t>Multivariate RR</a:t>
            </a:r>
          </a:p>
        </p:txBody>
      </p:sp>
      <p:sp>
        <p:nvSpPr>
          <p:cNvPr id="275461" name="TextBox 7">
            <a:extLst>
              <a:ext uri="{FF2B5EF4-FFF2-40B4-BE49-F238E27FC236}">
                <a16:creationId xmlns:a16="http://schemas.microsoft.com/office/drawing/2014/main" xmlns="" id="{EBD4B121-5861-423B-95AC-8A630BB10C33}"/>
              </a:ext>
            </a:extLst>
          </p:cNvPr>
          <p:cNvSpPr txBox="1">
            <a:spLocks noChangeArrowheads="1"/>
          </p:cNvSpPr>
          <p:nvPr/>
        </p:nvSpPr>
        <p:spPr bwMode="auto">
          <a:xfrm>
            <a:off x="5867400" y="5715000"/>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FF9900"/>
                </a:solidFill>
                <a:effectLst/>
                <a:uLnTx/>
                <a:uFillTx/>
                <a:latin typeface="Calibri" panose="020F0502020204030204" pitchFamily="34" charset="0"/>
                <a:ea typeface="+mn-ea"/>
                <a:cs typeface="+mn-cs"/>
              </a:rPr>
              <a:t>Quintiles</a:t>
            </a:r>
          </a:p>
        </p:txBody>
      </p:sp>
      <p:cxnSp>
        <p:nvCxnSpPr>
          <p:cNvPr id="10" name="Straight Connector 9">
            <a:extLst>
              <a:ext uri="{FF2B5EF4-FFF2-40B4-BE49-F238E27FC236}">
                <a16:creationId xmlns:a16="http://schemas.microsoft.com/office/drawing/2014/main" xmlns="" id="{057E78C7-94D3-4AB1-A649-68FD23526615}"/>
              </a:ext>
            </a:extLst>
          </p:cNvPr>
          <p:cNvCxnSpPr/>
          <p:nvPr/>
        </p:nvCxnSpPr>
        <p:spPr>
          <a:xfrm>
            <a:off x="2819400" y="3657600"/>
            <a:ext cx="7086600"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75463" name="TextBox 10">
            <a:extLst>
              <a:ext uri="{FF2B5EF4-FFF2-40B4-BE49-F238E27FC236}">
                <a16:creationId xmlns:a16="http://schemas.microsoft.com/office/drawing/2014/main" xmlns="" id="{6F1643A9-375F-4FA5-82FF-43CCBC095081}"/>
              </a:ext>
            </a:extLst>
          </p:cNvPr>
          <p:cNvSpPr txBox="1">
            <a:spLocks noChangeArrowheads="1"/>
          </p:cNvSpPr>
          <p:nvPr/>
        </p:nvSpPr>
        <p:spPr bwMode="auto">
          <a:xfrm>
            <a:off x="6553200" y="6248400"/>
            <a:ext cx="426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1" u="none" strike="noStrike" kern="1200" cap="none" spc="0" normalizeH="0" baseline="0" noProof="0">
                <a:ln>
                  <a:noFill/>
                </a:ln>
                <a:solidFill>
                  <a:srgbClr val="00CC00"/>
                </a:solidFill>
                <a:effectLst/>
                <a:uLnTx/>
                <a:uFillTx/>
                <a:latin typeface="Calibri" panose="020F0502020204030204" pitchFamily="34" charset="0"/>
                <a:ea typeface="+mn-ea"/>
                <a:cs typeface="+mn-cs"/>
              </a:rPr>
              <a:t>(Farvid MS et al., Int J Cancer 2014)</a:t>
            </a:r>
          </a:p>
        </p:txBody>
      </p:sp>
      <p:sp>
        <p:nvSpPr>
          <p:cNvPr id="275464" name="TextBox 11">
            <a:extLst>
              <a:ext uri="{FF2B5EF4-FFF2-40B4-BE49-F238E27FC236}">
                <a16:creationId xmlns:a16="http://schemas.microsoft.com/office/drawing/2014/main" xmlns="" id="{D964FAC5-8319-49CD-AC08-F185D8EA23F6}"/>
              </a:ext>
            </a:extLst>
          </p:cNvPr>
          <p:cNvSpPr txBox="1">
            <a:spLocks noChangeArrowheads="1"/>
          </p:cNvSpPr>
          <p:nvPr/>
        </p:nvSpPr>
        <p:spPr bwMode="auto">
          <a:xfrm>
            <a:off x="3276600" y="1981200"/>
            <a:ext cx="2971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0" i="1" u="none" strike="noStrike" kern="1200" cap="none" spc="0" normalizeH="0" baseline="0" noProof="0">
                <a:ln>
                  <a:noFill/>
                </a:ln>
                <a:solidFill>
                  <a:srgbClr val="FF9900"/>
                </a:solidFill>
                <a:effectLst/>
                <a:uLnTx/>
                <a:uFillTx/>
                <a:latin typeface="Calibri" panose="020F0502020204030204" pitchFamily="34" charset="0"/>
                <a:ea typeface="+mn-ea"/>
                <a:cs typeface="+mn-cs"/>
              </a:rPr>
              <a:t>P,trend = 0.007</a:t>
            </a:r>
          </a:p>
        </p:txBody>
      </p:sp>
      <p:sp>
        <p:nvSpPr>
          <p:cNvPr id="275465" name="TextBox 12">
            <a:extLst>
              <a:ext uri="{FF2B5EF4-FFF2-40B4-BE49-F238E27FC236}">
                <a16:creationId xmlns:a16="http://schemas.microsoft.com/office/drawing/2014/main" xmlns="" id="{D6C6842E-E535-4F97-8BC4-87E9CCE63E67}"/>
              </a:ext>
            </a:extLst>
          </p:cNvPr>
          <p:cNvSpPr txBox="1">
            <a:spLocks noChangeArrowheads="1"/>
          </p:cNvSpPr>
          <p:nvPr/>
        </p:nvSpPr>
        <p:spPr bwMode="auto">
          <a:xfrm>
            <a:off x="1600200" y="6519864"/>
            <a:ext cx="2209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FFFF00"/>
                </a:solidFill>
                <a:effectLst/>
                <a:uLnTx/>
                <a:uFillTx/>
                <a:latin typeface="Calibri" panose="020F0502020204030204" pitchFamily="34" charset="0"/>
                <a:ea typeface="+mn-ea"/>
                <a:cs typeface="+mn-cs"/>
              </a:rPr>
              <a:t>0.339</a:t>
            </a:r>
          </a:p>
        </p:txBody>
      </p:sp>
    </p:spTree>
    <p:extLst>
      <p:ext uri="{BB962C8B-B14F-4D97-AF65-F5344CB8AC3E}">
        <p14:creationId xmlns:p14="http://schemas.microsoft.com/office/powerpoint/2010/main" val="19768891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7506" name="Title 3">
            <a:extLst>
              <a:ext uri="{FF2B5EF4-FFF2-40B4-BE49-F238E27FC236}">
                <a16:creationId xmlns:a16="http://schemas.microsoft.com/office/drawing/2014/main" xmlns="" id="{8704E13C-9BCC-40C9-B5C1-99671505D946}"/>
              </a:ext>
            </a:extLst>
          </p:cNvPr>
          <p:cNvSpPr>
            <a:spLocks noGrp="1"/>
          </p:cNvSpPr>
          <p:nvPr>
            <p:ph type="title"/>
          </p:nvPr>
        </p:nvSpPr>
        <p:spPr>
          <a:xfrm>
            <a:off x="2209800" y="-228600"/>
            <a:ext cx="8229600" cy="1143000"/>
          </a:xfrm>
        </p:spPr>
        <p:txBody>
          <a:bodyPr/>
          <a:lstStyle/>
          <a:p>
            <a:pPr eaLnBrk="1" hangingPunct="1"/>
            <a:r>
              <a:rPr lang="en-US" altLang="en-US" sz="2800">
                <a:solidFill>
                  <a:srgbClr val="00B050"/>
                </a:solidFill>
              </a:rPr>
              <a:t>Adolescent fiber intake and breast cancer in NHSII</a:t>
            </a:r>
          </a:p>
        </p:txBody>
      </p:sp>
      <p:graphicFrame>
        <p:nvGraphicFramePr>
          <p:cNvPr id="277507" name="Content Placeholder 5">
            <a:extLst>
              <a:ext uri="{FF2B5EF4-FFF2-40B4-BE49-F238E27FC236}">
                <a16:creationId xmlns:a16="http://schemas.microsoft.com/office/drawing/2014/main" xmlns="" id="{64D9A18E-A648-406C-A5BE-6C5F7EBE7C8C}"/>
              </a:ext>
            </a:extLst>
          </p:cNvPr>
          <p:cNvGraphicFramePr>
            <a:graphicFrameLocks noGrp="1"/>
          </p:cNvGraphicFramePr>
          <p:nvPr>
            <p:ph idx="1"/>
          </p:nvPr>
        </p:nvGraphicFramePr>
        <p:xfrm>
          <a:off x="2235200" y="787401"/>
          <a:ext cx="8255000" cy="5389563"/>
        </p:xfrm>
        <a:graphic>
          <a:graphicData uri="http://schemas.openxmlformats.org/presentationml/2006/ole">
            <mc:AlternateContent xmlns:mc="http://schemas.openxmlformats.org/markup-compatibility/2006">
              <mc:Choice xmlns:v="urn:schemas-microsoft-com:vml" Requires="v">
                <p:oleObj spid="_x0000_s34864" r:id="rId3" imgW="8254699" imgH="5389331" progId="Excel.Chart.8">
                  <p:embed/>
                </p:oleObj>
              </mc:Choice>
              <mc:Fallback>
                <p:oleObj r:id="rId3" imgW="8254699" imgH="5389331" progId="Excel.Chart.8">
                  <p:embed/>
                  <p:pic>
                    <p:nvPicPr>
                      <p:cNvPr id="277507" name="Content Placeholder 5">
                        <a:extLst>
                          <a:ext uri="{FF2B5EF4-FFF2-40B4-BE49-F238E27FC236}">
                            <a16:creationId xmlns:a16="http://schemas.microsoft.com/office/drawing/2014/main" xmlns="" id="{64D9A18E-A648-406C-A5BE-6C5F7EBE7C8C}"/>
                          </a:ext>
                        </a:extLst>
                      </p:cNvPr>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5200" y="787401"/>
                        <a:ext cx="82550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a:extLst>
              <a:ext uri="{FF2B5EF4-FFF2-40B4-BE49-F238E27FC236}">
                <a16:creationId xmlns:a16="http://schemas.microsoft.com/office/drawing/2014/main" xmlns="" id="{E6FE3762-2EAF-4239-B333-BCFCB6734CAE}"/>
              </a:ext>
            </a:extLst>
          </p:cNvPr>
          <p:cNvCxnSpPr/>
          <p:nvPr/>
        </p:nvCxnSpPr>
        <p:spPr>
          <a:xfrm>
            <a:off x="2971800" y="1828800"/>
            <a:ext cx="7086600" cy="0"/>
          </a:xfrm>
          <a:prstGeom prst="line">
            <a:avLst/>
          </a:prstGeom>
          <a:ln w="1905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277509" name="TextBox 8">
            <a:extLst>
              <a:ext uri="{FF2B5EF4-FFF2-40B4-BE49-F238E27FC236}">
                <a16:creationId xmlns:a16="http://schemas.microsoft.com/office/drawing/2014/main" xmlns="" id="{76839463-940C-462B-9786-5811F7A8EE93}"/>
              </a:ext>
            </a:extLst>
          </p:cNvPr>
          <p:cNvSpPr txBox="1">
            <a:spLocks noChangeArrowheads="1"/>
          </p:cNvSpPr>
          <p:nvPr/>
        </p:nvSpPr>
        <p:spPr bwMode="auto">
          <a:xfrm>
            <a:off x="6172200" y="60198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Quintiles</a:t>
            </a:r>
          </a:p>
        </p:txBody>
      </p:sp>
      <p:sp>
        <p:nvSpPr>
          <p:cNvPr id="277510" name="TextBox 9">
            <a:extLst>
              <a:ext uri="{FF2B5EF4-FFF2-40B4-BE49-F238E27FC236}">
                <a16:creationId xmlns:a16="http://schemas.microsoft.com/office/drawing/2014/main" xmlns="" id="{F96C867B-6D0D-49A8-B727-E65BE6B1CFC0}"/>
              </a:ext>
            </a:extLst>
          </p:cNvPr>
          <p:cNvSpPr txBox="1">
            <a:spLocks noChangeArrowheads="1"/>
          </p:cNvSpPr>
          <p:nvPr/>
        </p:nvSpPr>
        <p:spPr bwMode="auto">
          <a:xfrm rot="16200000">
            <a:off x="-272256" y="2405856"/>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0" u="none" strike="noStrike" kern="1200" cap="none" spc="0" normalizeH="0" baseline="0" noProof="0">
                <a:ln>
                  <a:noFill/>
                </a:ln>
                <a:solidFill>
                  <a:srgbClr val="FF0000"/>
                </a:solidFill>
                <a:effectLst/>
                <a:uLnTx/>
                <a:uFillTx/>
                <a:latin typeface="Calibri" panose="020F0502020204030204" pitchFamily="34" charset="0"/>
                <a:ea typeface="+mn-ea"/>
                <a:cs typeface="+mn-cs"/>
              </a:rPr>
              <a:t>Multivariate RR for fiber intake</a:t>
            </a:r>
          </a:p>
        </p:txBody>
      </p:sp>
      <p:sp>
        <p:nvSpPr>
          <p:cNvPr id="277511" name="TextBox 10">
            <a:extLst>
              <a:ext uri="{FF2B5EF4-FFF2-40B4-BE49-F238E27FC236}">
                <a16:creationId xmlns:a16="http://schemas.microsoft.com/office/drawing/2014/main" xmlns="" id="{4D1631B5-2383-4101-8D85-502DEE7FBDAC}"/>
              </a:ext>
            </a:extLst>
          </p:cNvPr>
          <p:cNvSpPr txBox="1">
            <a:spLocks noChangeArrowheads="1"/>
          </p:cNvSpPr>
          <p:nvPr/>
        </p:nvSpPr>
        <p:spPr bwMode="auto">
          <a:xfrm>
            <a:off x="6781800" y="6400800"/>
            <a:ext cx="571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1" u="none" strike="noStrike" kern="1200" cap="none" spc="0" normalizeH="0" baseline="0" noProof="0">
                <a:ln>
                  <a:noFill/>
                </a:ln>
                <a:solidFill>
                  <a:srgbClr val="00B050"/>
                </a:solidFill>
                <a:effectLst/>
                <a:uLnTx/>
                <a:uFillTx/>
                <a:latin typeface="Calibri" panose="020F0502020204030204" pitchFamily="34" charset="0"/>
                <a:ea typeface="+mn-ea"/>
                <a:cs typeface="+mn-cs"/>
              </a:rPr>
              <a:t>(Farvid et al., submitted manuscript)</a:t>
            </a:r>
          </a:p>
        </p:txBody>
      </p:sp>
      <p:sp>
        <p:nvSpPr>
          <p:cNvPr id="277512" name="TextBox 11">
            <a:extLst>
              <a:ext uri="{FF2B5EF4-FFF2-40B4-BE49-F238E27FC236}">
                <a16:creationId xmlns:a16="http://schemas.microsoft.com/office/drawing/2014/main" xmlns="" id="{C841D2B8-6DC3-4B7A-99DC-87DBFFF0F45B}"/>
              </a:ext>
            </a:extLst>
          </p:cNvPr>
          <p:cNvSpPr txBox="1">
            <a:spLocks noChangeArrowheads="1"/>
          </p:cNvSpPr>
          <p:nvPr/>
        </p:nvSpPr>
        <p:spPr bwMode="auto">
          <a:xfrm>
            <a:off x="1600200" y="6519864"/>
            <a:ext cx="28956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600" b="0" i="0" u="none" strike="noStrike" kern="1200" cap="none" spc="0" normalizeH="0" baseline="0" noProof="0">
                <a:ln>
                  <a:noFill/>
                </a:ln>
                <a:solidFill>
                  <a:srgbClr val="FFFF00"/>
                </a:solidFill>
                <a:effectLst/>
                <a:uLnTx/>
                <a:uFillTx/>
                <a:latin typeface="Calibri" panose="020F0502020204030204" pitchFamily="34" charset="0"/>
                <a:ea typeface="+mn-ea"/>
                <a:cs typeface="+mn-cs"/>
              </a:rPr>
              <a:t>0.335</a:t>
            </a:r>
          </a:p>
        </p:txBody>
      </p:sp>
      <p:sp>
        <p:nvSpPr>
          <p:cNvPr id="277513" name="TextBox 12">
            <a:extLst>
              <a:ext uri="{FF2B5EF4-FFF2-40B4-BE49-F238E27FC236}">
                <a16:creationId xmlns:a16="http://schemas.microsoft.com/office/drawing/2014/main" xmlns="" id="{E4E34028-EDBB-47AD-8819-CEBC228833A0}"/>
              </a:ext>
            </a:extLst>
          </p:cNvPr>
          <p:cNvSpPr txBox="1">
            <a:spLocks noChangeArrowheads="1"/>
          </p:cNvSpPr>
          <p:nvPr/>
        </p:nvSpPr>
        <p:spPr bwMode="auto">
          <a:xfrm>
            <a:off x="3657600" y="3505200"/>
            <a:ext cx="3048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en-US" sz="1800" b="1" i="1" u="none" strike="noStrike" kern="1200" cap="none" spc="0" normalizeH="0" baseline="0" noProof="0">
                <a:ln>
                  <a:noFill/>
                </a:ln>
                <a:solidFill>
                  <a:srgbClr val="FFFF00"/>
                </a:solidFill>
                <a:effectLst/>
                <a:uLnTx/>
                <a:uFillTx/>
                <a:latin typeface="Calibri" panose="020F0502020204030204" pitchFamily="34" charset="0"/>
                <a:ea typeface="+mn-ea"/>
                <a:cs typeface="+mn-cs"/>
              </a:rPr>
              <a:t>P,trend = 0.02</a:t>
            </a:r>
          </a:p>
        </p:txBody>
      </p:sp>
    </p:spTree>
    <p:extLst>
      <p:ext uri="{BB962C8B-B14F-4D97-AF65-F5344CB8AC3E}">
        <p14:creationId xmlns:p14="http://schemas.microsoft.com/office/powerpoint/2010/main" val="87976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0">
  <p:cSld>
    <p:bg>
      <p:bgPr>
        <a:solidFill>
          <a:srgbClr val="CCCCFF"/>
        </a:solidFill>
        <a:effectLst/>
      </p:bgPr>
    </p:bg>
    <p:spTree>
      <p:nvGrpSpPr>
        <p:cNvPr id="1" name=""/>
        <p:cNvGrpSpPr/>
        <p:nvPr/>
      </p:nvGrpSpPr>
      <p:grpSpPr>
        <a:xfrm>
          <a:off x="0" y="0"/>
          <a:ext cx="0" cy="0"/>
          <a:chOff x="0" y="0"/>
          <a:chExt cx="0" cy="0"/>
        </a:xfrm>
      </p:grpSpPr>
      <p:sp>
        <p:nvSpPr>
          <p:cNvPr id="279554" name="Rectangle 2">
            <a:extLst>
              <a:ext uri="{FF2B5EF4-FFF2-40B4-BE49-F238E27FC236}">
                <a16:creationId xmlns:a16="http://schemas.microsoft.com/office/drawing/2014/main" xmlns="" id="{EDE9B130-B60A-4A98-9BAD-0067945CC5F6}"/>
              </a:ext>
            </a:extLst>
          </p:cNvPr>
          <p:cNvSpPr>
            <a:spLocks noGrp="1" noChangeArrowheads="1"/>
          </p:cNvSpPr>
          <p:nvPr>
            <p:ph type="title"/>
          </p:nvPr>
        </p:nvSpPr>
        <p:spPr/>
        <p:txBody>
          <a:bodyPr/>
          <a:lstStyle/>
          <a:p>
            <a:pPr eaLnBrk="1" hangingPunct="1"/>
            <a:r>
              <a:rPr lang="en-US" altLang="en-US" sz="3200">
                <a:solidFill>
                  <a:srgbClr val="660066"/>
                </a:solidFill>
              </a:rPr>
              <a:t>RR for sweetened beverages &amp; risk of CHD</a:t>
            </a:r>
          </a:p>
        </p:txBody>
      </p:sp>
      <p:graphicFrame>
        <p:nvGraphicFramePr>
          <p:cNvPr id="279555" name="Object 3">
            <a:extLst>
              <a:ext uri="{FF2B5EF4-FFF2-40B4-BE49-F238E27FC236}">
                <a16:creationId xmlns:a16="http://schemas.microsoft.com/office/drawing/2014/main" xmlns="" id="{E51DA599-9DF8-4833-B982-545E1D571A6A}"/>
              </a:ext>
            </a:extLst>
          </p:cNvPr>
          <p:cNvGraphicFramePr>
            <a:graphicFrameLocks noGrp="1" noChangeAspect="1"/>
          </p:cNvGraphicFramePr>
          <p:nvPr>
            <p:ph idx="1"/>
          </p:nvPr>
        </p:nvGraphicFramePr>
        <p:xfrm>
          <a:off x="2209800" y="1447801"/>
          <a:ext cx="8229600" cy="4524375"/>
        </p:xfrm>
        <a:graphic>
          <a:graphicData uri="http://schemas.openxmlformats.org/presentationml/2006/ole">
            <mc:AlternateContent xmlns:mc="http://schemas.openxmlformats.org/markup-compatibility/2006">
              <mc:Choice xmlns:v="urn:schemas-microsoft-com:vml" Requires="v">
                <p:oleObj spid="_x0000_s35888" name="Chart" r:id="rId3" imgW="10287000" imgH="5655268" progId="MSGraph.Chart.8">
                  <p:embed followColorScheme="full"/>
                </p:oleObj>
              </mc:Choice>
              <mc:Fallback>
                <p:oleObj name="Chart" r:id="rId3" imgW="10287000" imgH="5655268" progId="MSGraph.Chart.8">
                  <p:embed followColorScheme="full"/>
                  <p:pic>
                    <p:nvPicPr>
                      <p:cNvPr id="279555" name="Object 3">
                        <a:extLst>
                          <a:ext uri="{FF2B5EF4-FFF2-40B4-BE49-F238E27FC236}">
                            <a16:creationId xmlns:a16="http://schemas.microsoft.com/office/drawing/2014/main" xmlns="" id="{E51DA599-9DF8-4833-B982-545E1D571A6A}"/>
                          </a:ext>
                        </a:extLst>
                      </p:cNvPr>
                      <p:cNvPicPr>
                        <a:picLocks noChangeAspect="1" noChangeArrowheads="1"/>
                      </p:cNvPicPr>
                      <p:nvPr/>
                    </p:nvPicPr>
                    <p:blipFill>
                      <a:blip r:embed="rId4"/>
                      <a:srcRect/>
                      <a:stretch>
                        <a:fillRect/>
                      </a:stretch>
                    </p:blipFill>
                    <p:spPr bwMode="auto">
                      <a:xfrm>
                        <a:off x="2209800" y="1447801"/>
                        <a:ext cx="8229600" cy="45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9556" name="Line 4">
            <a:extLst>
              <a:ext uri="{FF2B5EF4-FFF2-40B4-BE49-F238E27FC236}">
                <a16:creationId xmlns:a16="http://schemas.microsoft.com/office/drawing/2014/main" xmlns="" id="{8BC388A0-CDE0-4A7D-9BBF-ABE73F9E5019}"/>
              </a:ext>
            </a:extLst>
          </p:cNvPr>
          <p:cNvSpPr>
            <a:spLocks noChangeShapeType="1"/>
          </p:cNvSpPr>
          <p:nvPr/>
        </p:nvSpPr>
        <p:spPr bwMode="auto">
          <a:xfrm>
            <a:off x="2743200" y="3505200"/>
            <a:ext cx="7086600" cy="0"/>
          </a:xfrm>
          <a:prstGeom prst="line">
            <a:avLst/>
          </a:prstGeom>
          <a:noFill/>
          <a:ln w="1905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9557" name="Text Box 5">
            <a:extLst>
              <a:ext uri="{FF2B5EF4-FFF2-40B4-BE49-F238E27FC236}">
                <a16:creationId xmlns:a16="http://schemas.microsoft.com/office/drawing/2014/main" xmlns="" id="{C64EAAFE-85D5-4390-9EE5-8873B4607E06}"/>
              </a:ext>
            </a:extLst>
          </p:cNvPr>
          <p:cNvSpPr txBox="1">
            <a:spLocks noChangeArrowheads="1"/>
          </p:cNvSpPr>
          <p:nvPr/>
        </p:nvSpPr>
        <p:spPr bwMode="auto">
          <a:xfrm>
            <a:off x="3810000" y="2278064"/>
            <a:ext cx="3657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1" u="none" strike="noStrike" kern="1200" cap="none" spc="0" normalizeH="0" baseline="0" noProof="0">
                <a:ln>
                  <a:noFill/>
                </a:ln>
                <a:solidFill>
                  <a:srgbClr val="660066"/>
                </a:solidFill>
                <a:effectLst/>
                <a:uLnTx/>
                <a:uFillTx/>
                <a:latin typeface="Arial" panose="020B0604020202020204" pitchFamily="34" charset="0"/>
                <a:ea typeface="+mn-ea"/>
                <a:cs typeface="+mn-cs"/>
              </a:rPr>
              <a:t>P=0.004</a:t>
            </a:r>
          </a:p>
        </p:txBody>
      </p:sp>
      <p:sp>
        <p:nvSpPr>
          <p:cNvPr id="279558" name="Text Box 6">
            <a:extLst>
              <a:ext uri="{FF2B5EF4-FFF2-40B4-BE49-F238E27FC236}">
                <a16:creationId xmlns:a16="http://schemas.microsoft.com/office/drawing/2014/main" xmlns="" id="{3D5F155B-D5C6-43C9-8B91-A791905DCBD4}"/>
              </a:ext>
            </a:extLst>
          </p:cNvPr>
          <p:cNvSpPr txBox="1">
            <a:spLocks noChangeArrowheads="1"/>
          </p:cNvSpPr>
          <p:nvPr/>
        </p:nvSpPr>
        <p:spPr bwMode="auto">
          <a:xfrm rot="16200000">
            <a:off x="-792162" y="1706563"/>
            <a:ext cx="563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66"/>
                </a:solidFill>
                <a:effectLst/>
                <a:uLnTx/>
                <a:uFillTx/>
                <a:latin typeface="Arial" panose="020B0604020202020204" pitchFamily="34" charset="0"/>
                <a:ea typeface="+mn-ea"/>
                <a:cs typeface="+mn-cs"/>
              </a:rPr>
              <a:t>Relative Risk of CHD</a:t>
            </a:r>
          </a:p>
        </p:txBody>
      </p:sp>
      <p:sp>
        <p:nvSpPr>
          <p:cNvPr id="279559" name="Text Box 7">
            <a:extLst>
              <a:ext uri="{FF2B5EF4-FFF2-40B4-BE49-F238E27FC236}">
                <a16:creationId xmlns:a16="http://schemas.microsoft.com/office/drawing/2014/main" xmlns="" id="{26731C07-F01A-4EBE-8C91-91B81B1A1642}"/>
              </a:ext>
            </a:extLst>
          </p:cNvPr>
          <p:cNvSpPr txBox="1">
            <a:spLocks noChangeArrowheads="1"/>
          </p:cNvSpPr>
          <p:nvPr/>
        </p:nvSpPr>
        <p:spPr bwMode="auto">
          <a:xfrm>
            <a:off x="4191000" y="5867401"/>
            <a:ext cx="6096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66"/>
                </a:solidFill>
                <a:effectLst/>
                <a:uLnTx/>
                <a:uFillTx/>
                <a:latin typeface="Arial" panose="020B0604020202020204" pitchFamily="34" charset="0"/>
                <a:ea typeface="+mn-ea"/>
                <a:cs typeface="+mn-cs"/>
              </a:rPr>
              <a:t>Quintiles of Sweetened Beverage</a:t>
            </a:r>
          </a:p>
        </p:txBody>
      </p:sp>
      <p:sp>
        <p:nvSpPr>
          <p:cNvPr id="279560" name="Text Box 8">
            <a:extLst>
              <a:ext uri="{FF2B5EF4-FFF2-40B4-BE49-F238E27FC236}">
                <a16:creationId xmlns:a16="http://schemas.microsoft.com/office/drawing/2014/main" xmlns="" id="{D2850B32-D006-4F32-8CD7-9912B2AF8991}"/>
              </a:ext>
            </a:extLst>
          </p:cNvPr>
          <p:cNvSpPr txBox="1">
            <a:spLocks noChangeArrowheads="1"/>
          </p:cNvSpPr>
          <p:nvPr/>
        </p:nvSpPr>
        <p:spPr bwMode="auto">
          <a:xfrm>
            <a:off x="7696200" y="6324601"/>
            <a:ext cx="3429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000" b="1" i="1" u="none" strike="noStrike" kern="1200" cap="none" spc="0" normalizeH="0" baseline="0" noProof="0">
                <a:ln>
                  <a:noFill/>
                </a:ln>
                <a:solidFill>
                  <a:srgbClr val="CC0066"/>
                </a:solidFill>
                <a:effectLst/>
                <a:uLnTx/>
                <a:uFillTx/>
                <a:latin typeface="Arial" panose="020B0604020202020204" pitchFamily="34" charset="0"/>
                <a:ea typeface="+mn-ea"/>
                <a:cs typeface="+mn-cs"/>
              </a:rPr>
              <a:t>(Fung et al. 2009)</a:t>
            </a:r>
          </a:p>
        </p:txBody>
      </p:sp>
      <p:sp>
        <p:nvSpPr>
          <p:cNvPr id="279561" name="Text Box 9">
            <a:extLst>
              <a:ext uri="{FF2B5EF4-FFF2-40B4-BE49-F238E27FC236}">
                <a16:creationId xmlns:a16="http://schemas.microsoft.com/office/drawing/2014/main" xmlns="" id="{4AC53105-9285-4983-B0E9-2125263BD9A6}"/>
              </a:ext>
            </a:extLst>
          </p:cNvPr>
          <p:cNvSpPr txBox="1">
            <a:spLocks noChangeArrowheads="1"/>
          </p:cNvSpPr>
          <p:nvPr/>
        </p:nvSpPr>
        <p:spPr bwMode="auto">
          <a:xfrm>
            <a:off x="1524000" y="647700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  8.124</a:t>
            </a:r>
          </a:p>
        </p:txBody>
      </p:sp>
    </p:spTree>
    <p:extLst>
      <p:ext uri="{BB962C8B-B14F-4D97-AF65-F5344CB8AC3E}">
        <p14:creationId xmlns:p14="http://schemas.microsoft.com/office/powerpoint/2010/main" val="718090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63170" name="Object 4">
            <a:extLst>
              <a:ext uri="{FF2B5EF4-FFF2-40B4-BE49-F238E27FC236}">
                <a16:creationId xmlns:a16="http://schemas.microsoft.com/office/drawing/2014/main" xmlns="" id="{4758F38D-4354-4340-860D-9DF0BFE16C78}"/>
              </a:ext>
            </a:extLst>
          </p:cNvPr>
          <p:cNvGraphicFramePr>
            <a:graphicFrameLocks noGrp="1" noChangeAspect="1"/>
          </p:cNvGraphicFramePr>
          <p:nvPr>
            <p:ph/>
          </p:nvPr>
        </p:nvGraphicFramePr>
        <p:xfrm>
          <a:off x="1981200" y="704850"/>
          <a:ext cx="8229600" cy="5848350"/>
        </p:xfrm>
        <a:graphic>
          <a:graphicData uri="http://schemas.openxmlformats.org/presentationml/2006/ole">
            <mc:AlternateContent xmlns:mc="http://schemas.openxmlformats.org/markup-compatibility/2006">
              <mc:Choice xmlns:v="urn:schemas-microsoft-com:vml" Requires="v">
                <p:oleObj spid="_x0000_s36894" name="Chart" r:id="rId3" imgW="10287000" imgH="7310380" progId="MSGraph.Chart.8">
                  <p:embed followColorScheme="full"/>
                </p:oleObj>
              </mc:Choice>
              <mc:Fallback>
                <p:oleObj name="Chart" r:id="rId3" imgW="10287000" imgH="7310380" progId="MSGraph.Chart.8">
                  <p:embed followColorScheme="full"/>
                  <p:pic>
                    <p:nvPicPr>
                      <p:cNvPr id="263170" name="Object 4">
                        <a:extLst>
                          <a:ext uri="{FF2B5EF4-FFF2-40B4-BE49-F238E27FC236}">
                            <a16:creationId xmlns:a16="http://schemas.microsoft.com/office/drawing/2014/main" xmlns="" id="{4758F38D-4354-4340-860D-9DF0BFE16C78}"/>
                          </a:ext>
                        </a:extLst>
                      </p:cNvPr>
                      <p:cNvPicPr>
                        <a:picLocks noChangeAspect="1" noChangeArrowheads="1"/>
                      </p:cNvPicPr>
                      <p:nvPr/>
                    </p:nvPicPr>
                    <p:blipFill>
                      <a:blip r:embed="rId4"/>
                      <a:srcRect/>
                      <a:stretch>
                        <a:fillRect/>
                      </a:stretch>
                    </p:blipFill>
                    <p:spPr bwMode="auto">
                      <a:xfrm>
                        <a:off x="1981200" y="704850"/>
                        <a:ext cx="8229600"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63171" name="Text Box 5">
            <a:extLst>
              <a:ext uri="{FF2B5EF4-FFF2-40B4-BE49-F238E27FC236}">
                <a16:creationId xmlns:a16="http://schemas.microsoft.com/office/drawing/2014/main" xmlns="" id="{8B88D2ED-4C92-4CDD-BE5B-72F71BF55F9C}"/>
              </a:ext>
            </a:extLst>
          </p:cNvPr>
          <p:cNvSpPr txBox="1">
            <a:spLocks noChangeArrowheads="1"/>
          </p:cNvSpPr>
          <p:nvPr/>
        </p:nvSpPr>
        <p:spPr bwMode="auto">
          <a:xfrm>
            <a:off x="2590800" y="288926"/>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a:ln>
                  <a:noFill/>
                </a:ln>
                <a:solidFill>
                  <a:srgbClr val="660066"/>
                </a:solidFill>
                <a:effectLst/>
                <a:uLnTx/>
                <a:uFillTx/>
                <a:latin typeface="Arial" panose="020B0604020202020204" pitchFamily="34" charset="0"/>
                <a:ea typeface="+mn-ea"/>
                <a:cs typeface="+mn-cs"/>
              </a:rPr>
              <a:t>Traditional, Western, and Healthy Dietary Patterns and Risk of Gastric Cancer in Japanese Women (Kim MK et al. IJE, 2004)</a:t>
            </a:r>
          </a:p>
        </p:txBody>
      </p:sp>
      <p:sp>
        <p:nvSpPr>
          <p:cNvPr id="263172" name="Text Box 7">
            <a:extLst>
              <a:ext uri="{FF2B5EF4-FFF2-40B4-BE49-F238E27FC236}">
                <a16:creationId xmlns:a16="http://schemas.microsoft.com/office/drawing/2014/main" xmlns="" id="{6099CE3C-7E39-48A0-ACC3-E0529C0B75A3}"/>
              </a:ext>
            </a:extLst>
          </p:cNvPr>
          <p:cNvSpPr txBox="1">
            <a:spLocks noChangeArrowheads="1"/>
          </p:cNvSpPr>
          <p:nvPr/>
        </p:nvSpPr>
        <p:spPr bwMode="auto">
          <a:xfrm>
            <a:off x="4876800" y="6400801"/>
            <a:ext cx="693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000066"/>
                </a:solidFill>
                <a:effectLst/>
                <a:uLnTx/>
                <a:uFillTx/>
                <a:latin typeface="Arial" panose="020B0604020202020204" pitchFamily="34" charset="0"/>
                <a:ea typeface="+mn-ea"/>
                <a:cs typeface="+mn-cs"/>
              </a:rPr>
              <a:t>Quartile of Dietary Pattern</a:t>
            </a:r>
          </a:p>
        </p:txBody>
      </p:sp>
      <p:sp>
        <p:nvSpPr>
          <p:cNvPr id="263173" name="Text Box 8">
            <a:extLst>
              <a:ext uri="{FF2B5EF4-FFF2-40B4-BE49-F238E27FC236}">
                <a16:creationId xmlns:a16="http://schemas.microsoft.com/office/drawing/2014/main" xmlns="" id="{C1D5499E-6FB3-4A4A-9DBD-2F59680748B6}"/>
              </a:ext>
            </a:extLst>
          </p:cNvPr>
          <p:cNvSpPr txBox="1">
            <a:spLocks noChangeArrowheads="1"/>
          </p:cNvSpPr>
          <p:nvPr/>
        </p:nvSpPr>
        <p:spPr bwMode="auto">
          <a:xfrm rot="16200000">
            <a:off x="-959644" y="1897857"/>
            <a:ext cx="5486401"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0" u="none" strike="noStrike" kern="1200" cap="none" spc="0" normalizeH="0" baseline="0" noProof="0">
                <a:ln>
                  <a:noFill/>
                </a:ln>
                <a:solidFill>
                  <a:srgbClr val="000066"/>
                </a:solidFill>
                <a:effectLst/>
                <a:uLnTx/>
                <a:uFillTx/>
                <a:latin typeface="Arial" panose="020B0604020202020204" pitchFamily="34" charset="0"/>
                <a:ea typeface="+mn-ea"/>
                <a:cs typeface="+mn-cs"/>
              </a:rPr>
              <a:t>RR of Gastric Cancer</a:t>
            </a:r>
          </a:p>
        </p:txBody>
      </p:sp>
      <p:sp>
        <p:nvSpPr>
          <p:cNvPr id="263174" name="Text Box 9">
            <a:extLst>
              <a:ext uri="{FF2B5EF4-FFF2-40B4-BE49-F238E27FC236}">
                <a16:creationId xmlns:a16="http://schemas.microsoft.com/office/drawing/2014/main" xmlns="" id="{F4F026B2-826E-451D-9A52-F9E860238377}"/>
              </a:ext>
            </a:extLst>
          </p:cNvPr>
          <p:cNvSpPr txBox="1">
            <a:spLocks noChangeArrowheads="1"/>
          </p:cNvSpPr>
          <p:nvPr/>
        </p:nvSpPr>
        <p:spPr bwMode="auto">
          <a:xfrm>
            <a:off x="1524000" y="6521450"/>
            <a:ext cx="2590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mn-cs"/>
              </a:rPr>
              <a:t>20.368</a:t>
            </a:r>
          </a:p>
        </p:txBody>
      </p:sp>
      <p:sp>
        <p:nvSpPr>
          <p:cNvPr id="263175" name="Text Box 10">
            <a:extLst>
              <a:ext uri="{FF2B5EF4-FFF2-40B4-BE49-F238E27FC236}">
                <a16:creationId xmlns:a16="http://schemas.microsoft.com/office/drawing/2014/main" xmlns="" id="{DF0FE92A-A8F6-44CC-8973-D942D42CC4AF}"/>
              </a:ext>
            </a:extLst>
          </p:cNvPr>
          <p:cNvSpPr txBox="1">
            <a:spLocks noChangeArrowheads="1"/>
          </p:cNvSpPr>
          <p:nvPr/>
        </p:nvSpPr>
        <p:spPr bwMode="auto">
          <a:xfrm>
            <a:off x="3276600" y="29098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1" u="none" strike="noStrike" kern="1200" cap="none" spc="0" normalizeH="0" baseline="0" noProof="0">
                <a:ln>
                  <a:noFill/>
                </a:ln>
                <a:solidFill>
                  <a:srgbClr val="006666"/>
                </a:solidFill>
                <a:effectLst/>
                <a:uLnTx/>
                <a:uFillTx/>
                <a:latin typeface="Arial" panose="020B0604020202020204" pitchFamily="34" charset="0"/>
                <a:ea typeface="+mn-ea"/>
                <a:cs typeface="+mn-cs"/>
              </a:rPr>
              <a:t>P, trend=0.007</a:t>
            </a:r>
          </a:p>
        </p:txBody>
      </p:sp>
      <p:sp>
        <p:nvSpPr>
          <p:cNvPr id="263176" name="Line 11">
            <a:extLst>
              <a:ext uri="{FF2B5EF4-FFF2-40B4-BE49-F238E27FC236}">
                <a16:creationId xmlns:a16="http://schemas.microsoft.com/office/drawing/2014/main" xmlns="" id="{45A5917F-3F43-414A-8115-08057BC0B387}"/>
              </a:ext>
            </a:extLst>
          </p:cNvPr>
          <p:cNvSpPr>
            <a:spLocks noChangeShapeType="1"/>
          </p:cNvSpPr>
          <p:nvPr/>
        </p:nvSpPr>
        <p:spPr bwMode="auto">
          <a:xfrm>
            <a:off x="4191000" y="3276601"/>
            <a:ext cx="533400" cy="307975"/>
          </a:xfrm>
          <a:prstGeom prst="line">
            <a:avLst/>
          </a:prstGeom>
          <a:noFill/>
          <a:ln w="28575">
            <a:solidFill>
              <a:srgbClr val="0066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177" name="Text Box 12">
            <a:extLst>
              <a:ext uri="{FF2B5EF4-FFF2-40B4-BE49-F238E27FC236}">
                <a16:creationId xmlns:a16="http://schemas.microsoft.com/office/drawing/2014/main" xmlns="" id="{FB001EB7-5C5D-4092-995E-679AD614EC9B}"/>
              </a:ext>
            </a:extLst>
          </p:cNvPr>
          <p:cNvSpPr txBox="1">
            <a:spLocks noChangeArrowheads="1"/>
          </p:cNvSpPr>
          <p:nvPr/>
        </p:nvSpPr>
        <p:spPr bwMode="auto">
          <a:xfrm>
            <a:off x="8153400" y="35052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1" u="none" strike="noStrike" kern="1200" cap="none" spc="0" normalizeH="0" baseline="0" noProof="0">
                <a:ln>
                  <a:noFill/>
                </a:ln>
                <a:solidFill>
                  <a:srgbClr val="000066"/>
                </a:solidFill>
                <a:effectLst/>
                <a:uLnTx/>
                <a:uFillTx/>
                <a:latin typeface="Arial" panose="020B0604020202020204" pitchFamily="34" charset="0"/>
                <a:ea typeface="+mn-ea"/>
                <a:cs typeface="+mn-cs"/>
              </a:rPr>
              <a:t>P, trend=0.42</a:t>
            </a:r>
          </a:p>
        </p:txBody>
      </p:sp>
      <p:sp>
        <p:nvSpPr>
          <p:cNvPr id="263178" name="Line 13">
            <a:extLst>
              <a:ext uri="{FF2B5EF4-FFF2-40B4-BE49-F238E27FC236}">
                <a16:creationId xmlns:a16="http://schemas.microsoft.com/office/drawing/2014/main" xmlns="" id="{7D4EA8A1-C559-4C93-8CB2-14C70A8D661C}"/>
              </a:ext>
            </a:extLst>
          </p:cNvPr>
          <p:cNvSpPr>
            <a:spLocks noChangeShapeType="1"/>
          </p:cNvSpPr>
          <p:nvPr/>
        </p:nvSpPr>
        <p:spPr bwMode="auto">
          <a:xfrm flipH="1">
            <a:off x="8686800" y="3810000"/>
            <a:ext cx="152400" cy="381000"/>
          </a:xfrm>
          <a:prstGeom prst="line">
            <a:avLst/>
          </a:prstGeom>
          <a:noFill/>
          <a:ln w="28575">
            <a:solidFill>
              <a:srgbClr val="00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179" name="Text Box 14">
            <a:extLst>
              <a:ext uri="{FF2B5EF4-FFF2-40B4-BE49-F238E27FC236}">
                <a16:creationId xmlns:a16="http://schemas.microsoft.com/office/drawing/2014/main" xmlns="" id="{0A936019-3CB7-43D2-A13B-67D493E02389}"/>
              </a:ext>
            </a:extLst>
          </p:cNvPr>
          <p:cNvSpPr txBox="1">
            <a:spLocks noChangeArrowheads="1"/>
          </p:cNvSpPr>
          <p:nvPr/>
        </p:nvSpPr>
        <p:spPr bwMode="auto">
          <a:xfrm>
            <a:off x="4343400" y="55006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1" u="none" strike="noStrike" kern="1200" cap="none" spc="0" normalizeH="0" baseline="0" noProof="0">
                <a:ln>
                  <a:noFill/>
                </a:ln>
                <a:solidFill>
                  <a:srgbClr val="660066"/>
                </a:solidFill>
                <a:effectLst/>
                <a:uLnTx/>
                <a:uFillTx/>
                <a:latin typeface="Arial" panose="020B0604020202020204" pitchFamily="34" charset="0"/>
                <a:ea typeface="+mn-ea"/>
                <a:cs typeface="+mn-cs"/>
              </a:rPr>
              <a:t>P,trend=0.03</a:t>
            </a:r>
          </a:p>
        </p:txBody>
      </p:sp>
      <p:sp>
        <p:nvSpPr>
          <p:cNvPr id="263180" name="Line 15">
            <a:extLst>
              <a:ext uri="{FF2B5EF4-FFF2-40B4-BE49-F238E27FC236}">
                <a16:creationId xmlns:a16="http://schemas.microsoft.com/office/drawing/2014/main" xmlns="" id="{7E5AA93B-73D8-4471-847E-CB5BB1AC0BB4}"/>
              </a:ext>
            </a:extLst>
          </p:cNvPr>
          <p:cNvSpPr>
            <a:spLocks noChangeShapeType="1"/>
          </p:cNvSpPr>
          <p:nvPr/>
        </p:nvSpPr>
        <p:spPr bwMode="auto">
          <a:xfrm flipH="1" flipV="1">
            <a:off x="4905376" y="4876800"/>
            <a:ext cx="123825" cy="457200"/>
          </a:xfrm>
          <a:prstGeom prst="line">
            <a:avLst/>
          </a:prstGeom>
          <a:noFill/>
          <a:ln w="28575">
            <a:solidFill>
              <a:srgbClr val="66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181" name="Text Box 17">
            <a:extLst>
              <a:ext uri="{FF2B5EF4-FFF2-40B4-BE49-F238E27FC236}">
                <a16:creationId xmlns:a16="http://schemas.microsoft.com/office/drawing/2014/main" xmlns="" id="{D16F8485-A9E1-4828-A9DB-2807401FD07E}"/>
              </a:ext>
            </a:extLst>
          </p:cNvPr>
          <p:cNvSpPr txBox="1">
            <a:spLocks noChangeArrowheads="1"/>
          </p:cNvSpPr>
          <p:nvPr/>
        </p:nvSpPr>
        <p:spPr bwMode="auto">
          <a:xfrm>
            <a:off x="3276600" y="2667001"/>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1" u="none" strike="noStrike" kern="1200" cap="none" spc="0" normalizeH="0" baseline="0" noProof="0">
                <a:ln>
                  <a:noFill/>
                </a:ln>
                <a:solidFill>
                  <a:srgbClr val="006666"/>
                </a:solidFill>
                <a:effectLst/>
                <a:uLnTx/>
                <a:uFillTx/>
                <a:latin typeface="Arial" panose="020B0604020202020204" pitchFamily="34" charset="0"/>
                <a:ea typeface="+mn-ea"/>
                <a:cs typeface="+mn-cs"/>
              </a:rPr>
              <a:t>Traditional</a:t>
            </a:r>
          </a:p>
        </p:txBody>
      </p:sp>
      <p:sp>
        <p:nvSpPr>
          <p:cNvPr id="263182" name="Text Box 18">
            <a:extLst>
              <a:ext uri="{FF2B5EF4-FFF2-40B4-BE49-F238E27FC236}">
                <a16:creationId xmlns:a16="http://schemas.microsoft.com/office/drawing/2014/main" xmlns="" id="{600719F0-F7B8-4ABB-875F-A25A7AE24E46}"/>
              </a:ext>
            </a:extLst>
          </p:cNvPr>
          <p:cNvSpPr txBox="1">
            <a:spLocks noChangeArrowheads="1"/>
          </p:cNvSpPr>
          <p:nvPr/>
        </p:nvSpPr>
        <p:spPr bwMode="auto">
          <a:xfrm>
            <a:off x="4343400" y="527208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1" u="none" strike="noStrike" kern="1200" cap="none" spc="0" normalizeH="0" baseline="0" noProof="0">
                <a:ln>
                  <a:noFill/>
                </a:ln>
                <a:solidFill>
                  <a:srgbClr val="660066"/>
                </a:solidFill>
                <a:effectLst/>
                <a:uLnTx/>
                <a:uFillTx/>
                <a:latin typeface="Arial" panose="020B0604020202020204" pitchFamily="34" charset="0"/>
                <a:ea typeface="+mn-ea"/>
                <a:cs typeface="+mn-cs"/>
              </a:rPr>
              <a:t>Healthy</a:t>
            </a:r>
          </a:p>
        </p:txBody>
      </p:sp>
      <p:sp>
        <p:nvSpPr>
          <p:cNvPr id="263183" name="Text Box 19">
            <a:extLst>
              <a:ext uri="{FF2B5EF4-FFF2-40B4-BE49-F238E27FC236}">
                <a16:creationId xmlns:a16="http://schemas.microsoft.com/office/drawing/2014/main" xmlns="" id="{84D42CAA-5F4A-40A8-AA30-4659FE2D57BB}"/>
              </a:ext>
            </a:extLst>
          </p:cNvPr>
          <p:cNvSpPr txBox="1">
            <a:spLocks noChangeArrowheads="1"/>
          </p:cNvSpPr>
          <p:nvPr/>
        </p:nvSpPr>
        <p:spPr bwMode="auto">
          <a:xfrm>
            <a:off x="8153400" y="3290888"/>
            <a:ext cx="1981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1" i="1" u="none" strike="noStrike" kern="1200" cap="none" spc="0" normalizeH="0" baseline="0" noProof="0">
                <a:ln>
                  <a:noFill/>
                </a:ln>
                <a:solidFill>
                  <a:srgbClr val="000066"/>
                </a:solidFill>
                <a:effectLst/>
                <a:uLnTx/>
                <a:uFillTx/>
                <a:latin typeface="Arial" panose="020B0604020202020204" pitchFamily="34" charset="0"/>
                <a:ea typeface="+mn-ea"/>
                <a:cs typeface="+mn-cs"/>
              </a:rPr>
              <a:t>Western</a:t>
            </a:r>
          </a:p>
        </p:txBody>
      </p:sp>
    </p:spTree>
    <p:extLst>
      <p:ext uri="{BB962C8B-B14F-4D97-AF65-F5344CB8AC3E}">
        <p14:creationId xmlns:p14="http://schemas.microsoft.com/office/powerpoint/2010/main" val="28535284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FB9E30-5A42-4CD6-AB54-7954EEAC17BC}"/>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Observational epidemiology: Cohort studies</a:t>
            </a:r>
            <a:endParaRPr lang="en-US" dirty="0"/>
          </a:p>
        </p:txBody>
      </p:sp>
      <p:sp>
        <p:nvSpPr>
          <p:cNvPr id="3" name="Content Placeholder 2">
            <a:extLst>
              <a:ext uri="{FF2B5EF4-FFF2-40B4-BE49-F238E27FC236}">
                <a16:creationId xmlns:a16="http://schemas.microsoft.com/office/drawing/2014/main" xmlns="" id="{4CC2437D-761F-4392-AA04-38EE6FD089D8}"/>
              </a:ext>
            </a:extLst>
          </p:cNvPr>
          <p:cNvSpPr>
            <a:spLocks noGrp="1"/>
          </p:cNvSpPr>
          <p:nvPr>
            <p:ph idx="1"/>
          </p:nvPr>
        </p:nvSpPr>
        <p:spPr/>
        <p:txBody>
          <a:bodyPr>
            <a:normAutofit/>
          </a:bodyPr>
          <a:lstStyle/>
          <a:p>
            <a:pPr algn="just"/>
            <a:r>
              <a:rPr lang="en-US" b="1" dirty="0">
                <a:solidFill>
                  <a:srgbClr val="FF0000"/>
                </a:solidFill>
                <a:latin typeface="Times New Roman" panose="02020603050405020304" pitchFamily="18" charset="0"/>
                <a:cs typeface="Times New Roman" panose="02020603050405020304" pitchFamily="18" charset="0"/>
              </a:rPr>
              <a:t>Strengths</a:t>
            </a:r>
            <a:r>
              <a:rPr lang="en-US" dirty="0">
                <a:latin typeface="Times New Roman" panose="02020603050405020304" pitchFamily="18" charset="0"/>
                <a:cs typeface="Times New Roman" panose="02020603050405020304" pitchFamily="18" charset="0"/>
              </a:rPr>
              <a:t>. Because the </a:t>
            </a:r>
            <a:r>
              <a:rPr lang="en-US" b="1" dirty="0">
                <a:solidFill>
                  <a:schemeClr val="accent1"/>
                </a:solidFill>
                <a:latin typeface="Times New Roman" panose="02020603050405020304" pitchFamily="18" charset="0"/>
                <a:cs typeface="Times New Roman" panose="02020603050405020304" pitchFamily="18" charset="0"/>
              </a:rPr>
              <a:t>time sequence</a:t>
            </a:r>
            <a:r>
              <a:rPr lang="en-US" dirty="0">
                <a:latin typeface="Times New Roman" panose="02020603050405020304" pitchFamily="18" charset="0"/>
                <a:cs typeface="Times New Roman" panose="02020603050405020304" pitchFamily="18" charset="0"/>
              </a:rPr>
              <a:t> in which the nutritional exposure precedes disease development can be established, prospective studies are considered to be the </a:t>
            </a:r>
            <a:r>
              <a:rPr lang="en-US" dirty="0">
                <a:solidFill>
                  <a:schemeClr val="accent1"/>
                </a:solidFill>
                <a:latin typeface="Times New Roman" panose="02020603050405020304" pitchFamily="18" charset="0"/>
                <a:cs typeface="Times New Roman" panose="02020603050405020304" pitchFamily="18" charset="0"/>
              </a:rPr>
              <a:t>best</a:t>
            </a:r>
            <a:r>
              <a:rPr lang="en-US" dirty="0">
                <a:latin typeface="Times New Roman" panose="02020603050405020304" pitchFamily="18" charset="0"/>
                <a:cs typeface="Times New Roman" panose="02020603050405020304" pitchFamily="18" charset="0"/>
              </a:rPr>
              <a:t> of the observational study designs. </a:t>
            </a:r>
          </a:p>
          <a:p>
            <a:pPr algn="just"/>
            <a:r>
              <a:rPr lang="en-US" dirty="0">
                <a:latin typeface="Times New Roman" panose="02020603050405020304" pitchFamily="18" charset="0"/>
                <a:cs typeface="Times New Roman" panose="02020603050405020304" pitchFamily="18" charset="0"/>
              </a:rPr>
              <a:t>Because the goal is to measure </a:t>
            </a:r>
            <a:r>
              <a:rPr lang="en-US" b="1" dirty="0">
                <a:solidFill>
                  <a:schemeClr val="accent1"/>
                </a:solidFill>
                <a:latin typeface="Times New Roman" panose="02020603050405020304" pitchFamily="18" charset="0"/>
                <a:cs typeface="Times New Roman" panose="02020603050405020304" pitchFamily="18" charset="0"/>
              </a:rPr>
              <a:t>the current, usual amounts </a:t>
            </a:r>
            <a:r>
              <a:rPr lang="en-US" dirty="0">
                <a:latin typeface="Times New Roman" panose="02020603050405020304" pitchFamily="18" charset="0"/>
                <a:cs typeface="Times New Roman" panose="02020603050405020304" pitchFamily="18" charset="0"/>
              </a:rPr>
              <a:t>of nutritional exposures, these can be measured without the results being influenced by the presence of the disease.</a:t>
            </a:r>
          </a:p>
          <a:p>
            <a:pPr algn="just"/>
            <a:r>
              <a:rPr lang="en-US" dirty="0">
                <a:latin typeface="Times New Roman" panose="02020603050405020304" pitchFamily="18" charset="0"/>
                <a:cs typeface="Times New Roman" panose="02020603050405020304" pitchFamily="18" charset="0"/>
              </a:rPr>
              <a:t> Prospective studies can be used to study the risk factors for additional diseases, and prospective studies yield </a:t>
            </a:r>
            <a:r>
              <a:rPr lang="en-US" b="1" dirty="0">
                <a:solidFill>
                  <a:schemeClr val="accent1"/>
                </a:solidFill>
                <a:latin typeface="Times New Roman" panose="02020603050405020304" pitchFamily="18" charset="0"/>
                <a:cs typeface="Times New Roman" panose="02020603050405020304" pitchFamily="18" charset="0"/>
              </a:rPr>
              <a:t>absolute estimates</a:t>
            </a:r>
            <a:r>
              <a:rPr lang="en-US" dirty="0">
                <a:latin typeface="Times New Roman" panose="02020603050405020304" pitchFamily="18" charset="0"/>
                <a:cs typeface="Times New Roman" panose="02020603050405020304" pitchFamily="18" charset="0"/>
              </a:rPr>
              <a:t> of risk.</a:t>
            </a:r>
          </a:p>
        </p:txBody>
      </p:sp>
    </p:spTree>
    <p:extLst>
      <p:ext uri="{BB962C8B-B14F-4D97-AF65-F5344CB8AC3E}">
        <p14:creationId xmlns:p14="http://schemas.microsoft.com/office/powerpoint/2010/main" val="26000884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A15D82-F8F5-46ED-9C4F-AB98E084A4E8}"/>
              </a:ext>
            </a:extLst>
          </p:cNvPr>
          <p:cNvSpPr>
            <a:spLocks noGrp="1"/>
          </p:cNvSpPr>
          <p:nvPr>
            <p:ph type="title"/>
          </p:nvPr>
        </p:nvSpPr>
        <p:spPr/>
        <p:txBody>
          <a:bodyPr/>
          <a:lstStyle/>
          <a:p>
            <a:r>
              <a:rPr lang="en-US" dirty="0"/>
              <a:t>Experimental studies</a:t>
            </a:r>
          </a:p>
        </p:txBody>
      </p:sp>
      <p:sp>
        <p:nvSpPr>
          <p:cNvPr id="3" name="Content Placeholder 2">
            <a:extLst>
              <a:ext uri="{FF2B5EF4-FFF2-40B4-BE49-F238E27FC236}">
                <a16:creationId xmlns:a16="http://schemas.microsoft.com/office/drawing/2014/main" xmlns="" id="{9670B982-4AFF-404A-AA2D-56F6C0F3C179}"/>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96438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60098" name="Chart 1">
            <a:extLst>
              <a:ext uri="{FF2B5EF4-FFF2-40B4-BE49-F238E27FC236}">
                <a16:creationId xmlns:a16="http://schemas.microsoft.com/office/drawing/2014/main" xmlns="" id="{F17473AF-6B09-4F3A-B6D7-0873B94CA1D4}"/>
              </a:ext>
            </a:extLst>
          </p:cNvPr>
          <p:cNvPicPr>
            <a:picLocks noChangeArrowheads="1"/>
          </p:cNvPicPr>
          <p:nvPr/>
        </p:nvPicPr>
        <p:blipFill>
          <a:blip r:embed="rId2">
            <a:extLst>
              <a:ext uri="{28A0092B-C50C-407E-A947-70E740481C1C}">
                <a14:useLocalDpi xmlns:a14="http://schemas.microsoft.com/office/drawing/2010/main" val="0"/>
              </a:ext>
            </a:extLst>
          </a:blip>
          <a:srcRect b="-70"/>
          <a:stretch>
            <a:fillRect/>
          </a:stretch>
        </p:blipFill>
        <p:spPr bwMode="auto">
          <a:xfrm>
            <a:off x="1981200" y="10668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0099" name="Text Box 3">
            <a:extLst>
              <a:ext uri="{FF2B5EF4-FFF2-40B4-BE49-F238E27FC236}">
                <a16:creationId xmlns:a16="http://schemas.microsoft.com/office/drawing/2014/main" xmlns="" id="{5130CEBF-FA5D-426A-A573-4D5294A01317}"/>
              </a:ext>
            </a:extLst>
          </p:cNvPr>
          <p:cNvSpPr txBox="1">
            <a:spLocks noChangeArrowheads="1"/>
          </p:cNvSpPr>
          <p:nvPr/>
        </p:nvSpPr>
        <p:spPr bwMode="auto">
          <a:xfrm>
            <a:off x="2209800" y="92076"/>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400">
                <a:solidFill>
                  <a:srgbClr val="660066"/>
                </a:solidFill>
              </a:rPr>
              <a:t>Substitution of Protein Sources (1 sv/day) and Risk of CHD in NHS, 1980-2006</a:t>
            </a:r>
            <a:r>
              <a:rPr lang="en-US" altLang="en-US" sz="2400"/>
              <a:t> </a:t>
            </a:r>
            <a:r>
              <a:rPr lang="en-US" altLang="en-US" sz="2400" i="1">
                <a:solidFill>
                  <a:srgbClr val="800080"/>
                </a:solidFill>
              </a:rPr>
              <a:t>(3162 cases)</a:t>
            </a:r>
          </a:p>
        </p:txBody>
      </p:sp>
      <p:sp>
        <p:nvSpPr>
          <p:cNvPr id="260100" name="Text Box 4">
            <a:extLst>
              <a:ext uri="{FF2B5EF4-FFF2-40B4-BE49-F238E27FC236}">
                <a16:creationId xmlns:a16="http://schemas.microsoft.com/office/drawing/2014/main" xmlns="" id="{37601964-7F7B-45C2-976F-EC117808B4FF}"/>
              </a:ext>
            </a:extLst>
          </p:cNvPr>
          <p:cNvSpPr txBox="1">
            <a:spLocks noChangeArrowheads="1"/>
          </p:cNvSpPr>
          <p:nvPr/>
        </p:nvSpPr>
        <p:spPr bwMode="auto">
          <a:xfrm>
            <a:off x="7391400" y="6248401"/>
            <a:ext cx="563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b="1" i="1">
              <a:solidFill>
                <a:srgbClr val="000066"/>
              </a:solidFill>
            </a:endParaRPr>
          </a:p>
        </p:txBody>
      </p:sp>
      <p:sp>
        <p:nvSpPr>
          <p:cNvPr id="260101" name="Text Box 5">
            <a:extLst>
              <a:ext uri="{FF2B5EF4-FFF2-40B4-BE49-F238E27FC236}">
                <a16:creationId xmlns:a16="http://schemas.microsoft.com/office/drawing/2014/main" xmlns="" id="{28AA93CD-56B4-4238-B099-4CE93BCC84E4}"/>
              </a:ext>
            </a:extLst>
          </p:cNvPr>
          <p:cNvSpPr txBox="1">
            <a:spLocks noChangeArrowheads="1"/>
          </p:cNvSpPr>
          <p:nvPr/>
        </p:nvSpPr>
        <p:spPr bwMode="auto">
          <a:xfrm>
            <a:off x="1524000" y="6477000"/>
            <a:ext cx="2895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600"/>
              <a:t>9.202</a:t>
            </a:r>
          </a:p>
        </p:txBody>
      </p:sp>
      <p:sp>
        <p:nvSpPr>
          <p:cNvPr id="260102" name="Text Box 6">
            <a:extLst>
              <a:ext uri="{FF2B5EF4-FFF2-40B4-BE49-F238E27FC236}">
                <a16:creationId xmlns:a16="http://schemas.microsoft.com/office/drawing/2014/main" xmlns="" id="{A89521C7-1F68-4B68-9DE6-0CEDAF557AD3}"/>
              </a:ext>
            </a:extLst>
          </p:cNvPr>
          <p:cNvSpPr txBox="1">
            <a:spLocks noChangeArrowheads="1"/>
          </p:cNvSpPr>
          <p:nvPr/>
        </p:nvSpPr>
        <p:spPr bwMode="auto">
          <a:xfrm>
            <a:off x="6934200" y="6469063"/>
            <a:ext cx="3886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200"/>
              <a:t>Bernstein A, et al. Circulation. 2010;122(9):876-83</a:t>
            </a:r>
            <a:r>
              <a:rPr lang="en-US" altLang="en-US" sz="1800"/>
              <a:t> </a:t>
            </a:r>
          </a:p>
        </p:txBody>
      </p:sp>
    </p:spTree>
    <p:extLst>
      <p:ext uri="{BB962C8B-B14F-4D97-AF65-F5344CB8AC3E}">
        <p14:creationId xmlns:p14="http://schemas.microsoft.com/office/powerpoint/2010/main" val="8703687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482" name="TextBox 3">
            <a:extLst>
              <a:ext uri="{FF2B5EF4-FFF2-40B4-BE49-F238E27FC236}">
                <a16:creationId xmlns:a16="http://schemas.microsoft.com/office/drawing/2014/main" xmlns="" id="{A2FBF011-31C2-464C-861C-29F6B76530CE}"/>
              </a:ext>
            </a:extLst>
          </p:cNvPr>
          <p:cNvSpPr txBox="1">
            <a:spLocks noChangeArrowheads="1"/>
          </p:cNvSpPr>
          <p:nvPr/>
        </p:nvSpPr>
        <p:spPr bwMode="auto">
          <a:xfrm>
            <a:off x="2209800" y="152401"/>
            <a:ext cx="8001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pPr>
            <a:r>
              <a:rPr lang="en-US" altLang="en-US" sz="2400" b="1">
                <a:solidFill>
                  <a:srgbClr val="FF0000"/>
                </a:solidFill>
              </a:rPr>
              <a:t>Substitution for 1 serving/day of total red meat in relation to premenopausal breast cancer</a:t>
            </a:r>
          </a:p>
        </p:txBody>
      </p:sp>
      <p:cxnSp>
        <p:nvCxnSpPr>
          <p:cNvPr id="6" name="Straight Connector 5">
            <a:extLst>
              <a:ext uri="{FF2B5EF4-FFF2-40B4-BE49-F238E27FC236}">
                <a16:creationId xmlns:a16="http://schemas.microsoft.com/office/drawing/2014/main" xmlns="" id="{F72FF143-6A49-41AB-99D1-6DB9E0376919}"/>
              </a:ext>
            </a:extLst>
          </p:cNvPr>
          <p:cNvCxnSpPr/>
          <p:nvPr/>
        </p:nvCxnSpPr>
        <p:spPr>
          <a:xfrm>
            <a:off x="7543800" y="3352800"/>
            <a:ext cx="0" cy="1600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76484" name="Picture 3">
            <a:extLst>
              <a:ext uri="{FF2B5EF4-FFF2-40B4-BE49-F238E27FC236}">
                <a16:creationId xmlns:a16="http://schemas.microsoft.com/office/drawing/2014/main" xmlns="" id="{0ECFD383-FA6E-4634-BEA7-B459883F76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538" y="4953000"/>
            <a:ext cx="542766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485" name="TextBox 6">
            <a:extLst>
              <a:ext uri="{FF2B5EF4-FFF2-40B4-BE49-F238E27FC236}">
                <a16:creationId xmlns:a16="http://schemas.microsoft.com/office/drawing/2014/main" xmlns="" id="{15211EFD-4802-4A48-B5B7-8871B3473C2F}"/>
              </a:ext>
            </a:extLst>
          </p:cNvPr>
          <p:cNvSpPr txBox="1">
            <a:spLocks noChangeArrowheads="1"/>
          </p:cNvSpPr>
          <p:nvPr/>
        </p:nvSpPr>
        <p:spPr bwMode="auto">
          <a:xfrm>
            <a:off x="1585914" y="6519864"/>
            <a:ext cx="2528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600">
                <a:solidFill>
                  <a:srgbClr val="FFFF00"/>
                </a:solidFill>
              </a:rPr>
              <a:t>0.340</a:t>
            </a:r>
          </a:p>
        </p:txBody>
      </p:sp>
      <p:sp>
        <p:nvSpPr>
          <p:cNvPr id="276486" name="TextBox 7">
            <a:extLst>
              <a:ext uri="{FF2B5EF4-FFF2-40B4-BE49-F238E27FC236}">
                <a16:creationId xmlns:a16="http://schemas.microsoft.com/office/drawing/2014/main" xmlns="" id="{176FF6FA-643A-441A-A1CD-BD54B8C9B7EC}"/>
              </a:ext>
            </a:extLst>
          </p:cNvPr>
          <p:cNvSpPr txBox="1">
            <a:spLocks noChangeArrowheads="1"/>
          </p:cNvSpPr>
          <p:nvPr/>
        </p:nvSpPr>
        <p:spPr bwMode="auto">
          <a:xfrm>
            <a:off x="7010400" y="6183314"/>
            <a:ext cx="472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US" altLang="en-US" sz="1800" b="1" i="1">
                <a:solidFill>
                  <a:srgbClr val="33CC33"/>
                </a:solidFill>
              </a:rPr>
              <a:t>(Farvid MS et al., Int J Cancer 2014)</a:t>
            </a:r>
          </a:p>
        </p:txBody>
      </p:sp>
      <p:grpSp>
        <p:nvGrpSpPr>
          <p:cNvPr id="276487" name="Group 1">
            <a:extLst>
              <a:ext uri="{FF2B5EF4-FFF2-40B4-BE49-F238E27FC236}">
                <a16:creationId xmlns:a16="http://schemas.microsoft.com/office/drawing/2014/main" xmlns="" id="{8B801F7A-6F07-4706-B8FB-6955E1C46756}"/>
              </a:ext>
            </a:extLst>
          </p:cNvPr>
          <p:cNvGrpSpPr>
            <a:grpSpLocks/>
          </p:cNvGrpSpPr>
          <p:nvPr/>
        </p:nvGrpSpPr>
        <p:grpSpPr bwMode="auto">
          <a:xfrm>
            <a:off x="1905001" y="1196976"/>
            <a:ext cx="8488363" cy="3146425"/>
            <a:chOff x="2590799" y="1196340"/>
            <a:chExt cx="6278881" cy="1771650"/>
          </a:xfrm>
        </p:grpSpPr>
        <p:pic>
          <p:nvPicPr>
            <p:cNvPr id="276489" name="Picture 2">
              <a:extLst>
                <a:ext uri="{FF2B5EF4-FFF2-40B4-BE49-F238E27FC236}">
                  <a16:creationId xmlns:a16="http://schemas.microsoft.com/office/drawing/2014/main" xmlns="" id="{0B7A2302-4940-4E1C-945D-7C3E6D98D6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204" r="2470"/>
            <a:stretch>
              <a:fillRect/>
            </a:stretch>
          </p:blipFill>
          <p:spPr bwMode="auto">
            <a:xfrm>
              <a:off x="2590799" y="1196340"/>
              <a:ext cx="6278881" cy="1771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490" name="Picture 2">
              <a:extLst>
                <a:ext uri="{FF2B5EF4-FFF2-40B4-BE49-F238E27FC236}">
                  <a16:creationId xmlns:a16="http://schemas.microsoft.com/office/drawing/2014/main" xmlns="" id="{DA6B51A9-C09C-444A-84F9-F7A4E4A759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946" t="74194" r="71584"/>
            <a:stretch>
              <a:fillRect/>
            </a:stretch>
          </p:blipFill>
          <p:spPr bwMode="auto">
            <a:xfrm>
              <a:off x="2590799" y="2510790"/>
              <a:ext cx="229743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491" name="Picture 2">
              <a:extLst>
                <a:ext uri="{FF2B5EF4-FFF2-40B4-BE49-F238E27FC236}">
                  <a16:creationId xmlns:a16="http://schemas.microsoft.com/office/drawing/2014/main" xmlns="" id="{42E376C5-801C-43E7-B5BD-C0AFFEB5C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8036" t="76775" r="44931" b="11613"/>
            <a:stretch>
              <a:fillRect/>
            </a:stretch>
          </p:blipFill>
          <p:spPr bwMode="auto">
            <a:xfrm>
              <a:off x="2617468" y="2762250"/>
              <a:ext cx="2438401" cy="205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5" name="Straight Connector 4">
            <a:extLst>
              <a:ext uri="{FF2B5EF4-FFF2-40B4-BE49-F238E27FC236}">
                <a16:creationId xmlns:a16="http://schemas.microsoft.com/office/drawing/2014/main" xmlns="" id="{04AB50AB-2F58-4DD4-819A-BB09ABFC90B0}"/>
              </a:ext>
            </a:extLst>
          </p:cNvPr>
          <p:cNvCxnSpPr/>
          <p:nvPr/>
        </p:nvCxnSpPr>
        <p:spPr>
          <a:xfrm>
            <a:off x="14249400" y="33528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6195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F90B88-0793-47C5-805F-A397C5A27E88}"/>
              </a:ext>
            </a:extLst>
          </p:cNvPr>
          <p:cNvSpPr>
            <a:spLocks noGrp="1"/>
          </p:cNvSpPr>
          <p:nvPr>
            <p:ph type="title"/>
          </p:nvPr>
        </p:nvSpPr>
        <p:spPr/>
        <p:txBody>
          <a:bodyPr/>
          <a:lstStyle/>
          <a:p>
            <a:r>
              <a:rPr lang="en-US" dirty="0"/>
              <a:t>Ethical considerations in observational studies</a:t>
            </a:r>
          </a:p>
        </p:txBody>
      </p:sp>
      <p:sp>
        <p:nvSpPr>
          <p:cNvPr id="3" name="Content Placeholder 2">
            <a:extLst>
              <a:ext uri="{FF2B5EF4-FFF2-40B4-BE49-F238E27FC236}">
                <a16:creationId xmlns:a16="http://schemas.microsoft.com/office/drawing/2014/main" xmlns="" id="{0846B59D-8BEC-4412-9D23-B9DFE7BC3241}"/>
              </a:ext>
            </a:extLst>
          </p:cNvPr>
          <p:cNvSpPr>
            <a:spLocks noGrp="1"/>
          </p:cNvSpPr>
          <p:nvPr>
            <p:ph idx="1"/>
          </p:nvPr>
        </p:nvSpPr>
        <p:spPr/>
        <p:txBody>
          <a:bodyPr>
            <a:normAutofit fontScale="85000" lnSpcReduction="20000"/>
          </a:bodyPr>
          <a:lstStyle/>
          <a:p>
            <a:r>
              <a:rPr lang="en-US" dirty="0"/>
              <a:t>Most epidemiologic studies are observational rather than experimental for operational and ethical reasons</a:t>
            </a:r>
          </a:p>
          <a:p>
            <a:r>
              <a:rPr lang="en-US" dirty="0"/>
              <a:t>Typically, the aspects of the proposed mechanism that are </a:t>
            </a:r>
            <a:r>
              <a:rPr lang="en-US" dirty="0" err="1"/>
              <a:t>studing</a:t>
            </a:r>
            <a:r>
              <a:rPr lang="en-US" dirty="0"/>
              <a:t> humans are based on information gained from animal models. Portions of the mechanism that require the use of invasive measurement methods or that use nutrient intake to initiate or promote the disease or condition are studied in animal models. Experiments in humans must, by their very nature, be restricted to those that study the effects of removing, reducing, or ameliorating the risk factor.</a:t>
            </a:r>
          </a:p>
          <a:p>
            <a:r>
              <a:rPr lang="en-US" dirty="0"/>
              <a:t>For example, a diet high in saturated fatty acids and cholesterol increases a person’s risk of developing CHD, which may lead to a heart attack and possibly even death. It is not ethical to randomly assign some people to a diet high in saturated fatty acids and cholesterol and see if they die sooner and in greater numbers than control subjects assigned to a diet low in saturated fatty acids and cholesterol.</a:t>
            </a:r>
          </a:p>
        </p:txBody>
      </p:sp>
    </p:spTree>
    <p:extLst>
      <p:ext uri="{BB962C8B-B14F-4D97-AF65-F5344CB8AC3E}">
        <p14:creationId xmlns:p14="http://schemas.microsoft.com/office/powerpoint/2010/main" val="25285299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CB7D05-8D48-41D7-AFF4-04F75FF4608E}"/>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3A054354-2666-4403-95A1-940938CF8C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648" y="-147918"/>
            <a:ext cx="11308976" cy="7146791"/>
          </a:xfrm>
        </p:spPr>
      </p:pic>
      <p:sp>
        <p:nvSpPr>
          <p:cNvPr id="3" name="Rectangle 2">
            <a:extLst>
              <a:ext uri="{FF2B5EF4-FFF2-40B4-BE49-F238E27FC236}">
                <a16:creationId xmlns:a16="http://schemas.microsoft.com/office/drawing/2014/main" xmlns="" id="{624F5E61-78B4-4EC3-BCD5-6C9DEF7C80AB}"/>
              </a:ext>
            </a:extLst>
          </p:cNvPr>
          <p:cNvSpPr/>
          <p:nvPr/>
        </p:nvSpPr>
        <p:spPr>
          <a:xfrm>
            <a:off x="3229897" y="1120877"/>
            <a:ext cx="324464"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xmlns="" id="{845DA35C-5F55-438A-A2D2-E8D9916A7E58}"/>
              </a:ext>
            </a:extLst>
          </p:cNvPr>
          <p:cNvSpPr/>
          <p:nvPr/>
        </p:nvSpPr>
        <p:spPr>
          <a:xfrm>
            <a:off x="5638801" y="1690688"/>
            <a:ext cx="324464"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51D696B9-C564-4943-BD98-34A128073413}"/>
              </a:ext>
            </a:extLst>
          </p:cNvPr>
          <p:cNvSpPr/>
          <p:nvPr/>
        </p:nvSpPr>
        <p:spPr>
          <a:xfrm>
            <a:off x="5083279" y="3837958"/>
            <a:ext cx="324464"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xmlns="" id="{7966F0BF-FB73-435F-9E6F-572001B21E64}"/>
              </a:ext>
            </a:extLst>
          </p:cNvPr>
          <p:cNvSpPr/>
          <p:nvPr/>
        </p:nvSpPr>
        <p:spPr>
          <a:xfrm>
            <a:off x="3918156" y="5544934"/>
            <a:ext cx="324464" cy="294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28510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40D0FB-2A4A-482D-89D0-D5DA17FA106B}"/>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MEASUREMENT OF DIETARY EXPOSURE</a:t>
            </a:r>
          </a:p>
        </p:txBody>
      </p:sp>
      <p:sp>
        <p:nvSpPr>
          <p:cNvPr id="3" name="Content Placeholder 2">
            <a:extLst>
              <a:ext uri="{FF2B5EF4-FFF2-40B4-BE49-F238E27FC236}">
                <a16:creationId xmlns:a16="http://schemas.microsoft.com/office/drawing/2014/main" xmlns="" id="{05FDC4D7-A2D1-4BC3-99AE-2B5B122EE47A}"/>
              </a:ext>
            </a:extLst>
          </p:cNvPr>
          <p:cNvSpPr>
            <a:spLocks noGrp="1"/>
          </p:cNvSpPr>
          <p:nvPr>
            <p:ph idx="1"/>
          </p:nvPr>
        </p:nvSpPr>
        <p:spPr>
          <a:xfrm>
            <a:off x="838200" y="1825625"/>
            <a:ext cx="10515600" cy="4667250"/>
          </a:xfrm>
        </p:spPr>
        <p:txBody>
          <a:bodyPr>
            <a:normAutofit/>
          </a:bodyPr>
          <a:lstStyle/>
          <a:p>
            <a:pPr algn="just">
              <a:lnSpc>
                <a:spcPct val="150000"/>
              </a:lnSpc>
            </a:pPr>
            <a:r>
              <a:rPr lang="en-US" dirty="0">
                <a:latin typeface="Times New Roman" panose="02020603050405020304" pitchFamily="18" charset="0"/>
                <a:cs typeface="Times New Roman" panose="02020603050405020304" pitchFamily="18" charset="0"/>
              </a:rPr>
              <a:t>Food consumption and how consumption affects nutritional status and disease risk are highly complex. </a:t>
            </a:r>
          </a:p>
          <a:p>
            <a:pPr algn="just">
              <a:lnSpc>
                <a:spcPct val="150000"/>
              </a:lnSpc>
            </a:pPr>
            <a:r>
              <a:rPr lang="en-US" dirty="0">
                <a:latin typeface="Times New Roman" panose="02020603050405020304" pitchFamily="18" charset="0"/>
                <a:cs typeface="Times New Roman" panose="02020603050405020304" pitchFamily="18" charset="0"/>
              </a:rPr>
              <a:t>If the goal is to study the relation of dietary exposure to </a:t>
            </a:r>
            <a:r>
              <a:rPr lang="en-US" b="1" dirty="0">
                <a:solidFill>
                  <a:srgbClr val="FF0000"/>
                </a:solidFill>
                <a:latin typeface="Times New Roman" panose="02020603050405020304" pitchFamily="18" charset="0"/>
                <a:cs typeface="Times New Roman" panose="02020603050405020304" pitchFamily="18" charset="0"/>
              </a:rPr>
              <a:t>disease risk</a:t>
            </a:r>
            <a:r>
              <a:rPr lang="en-US" dirty="0">
                <a:latin typeface="Times New Roman" panose="02020603050405020304" pitchFamily="18" charset="0"/>
                <a:cs typeface="Times New Roman" panose="02020603050405020304" pitchFamily="18" charset="0"/>
              </a:rPr>
              <a:t>, dietary intake cannot be assumed to be the same as dietary exposure.</a:t>
            </a:r>
          </a:p>
          <a:p>
            <a:pPr algn="just">
              <a:lnSpc>
                <a:spcPct val="150000"/>
              </a:lnSpc>
            </a:pPr>
            <a:r>
              <a:rPr lang="en-US" dirty="0">
                <a:latin typeface="Times New Roman" panose="02020603050405020304" pitchFamily="18" charset="0"/>
                <a:cs typeface="Times New Roman" panose="02020603050405020304" pitchFamily="18" charset="0"/>
              </a:rPr>
              <a:t>Depending on the study </a:t>
            </a:r>
            <a:r>
              <a:rPr lang="en-US" b="1" dirty="0">
                <a:latin typeface="Times New Roman" panose="02020603050405020304" pitchFamily="18" charset="0"/>
                <a:cs typeface="Times New Roman" panose="02020603050405020304" pitchFamily="18" charset="0"/>
              </a:rPr>
              <a:t>design and the hypotheses</a:t>
            </a:r>
            <a:r>
              <a:rPr lang="en-US" dirty="0">
                <a:latin typeface="Times New Roman" panose="02020603050405020304" pitchFamily="18" charset="0"/>
                <a:cs typeface="Times New Roman" panose="02020603050405020304" pitchFamily="18" charset="0"/>
              </a:rPr>
              <a:t>, any number of methods can be used. </a:t>
            </a:r>
          </a:p>
        </p:txBody>
      </p:sp>
    </p:spTree>
    <p:extLst>
      <p:ext uri="{BB962C8B-B14F-4D97-AF65-F5344CB8AC3E}">
        <p14:creationId xmlns:p14="http://schemas.microsoft.com/office/powerpoint/2010/main" val="34100542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602AD4A-598C-49BB-A88D-7365D53662B7}"/>
              </a:ext>
            </a:extLst>
          </p:cNvPr>
          <p:cNvPicPr>
            <a:picLocks noChangeAspect="1"/>
          </p:cNvPicPr>
          <p:nvPr/>
        </p:nvPicPr>
        <p:blipFill rotWithShape="1">
          <a:blip r:embed="rId3"/>
          <a:srcRect b="26568"/>
          <a:stretch/>
        </p:blipFill>
        <p:spPr>
          <a:xfrm>
            <a:off x="914400" y="363072"/>
            <a:ext cx="10997008" cy="6170463"/>
          </a:xfrm>
          <a:prstGeom prst="rect">
            <a:avLst/>
          </a:prstGeom>
        </p:spPr>
      </p:pic>
    </p:spTree>
    <p:extLst>
      <p:ext uri="{BB962C8B-B14F-4D97-AF65-F5344CB8AC3E}">
        <p14:creationId xmlns:p14="http://schemas.microsoft.com/office/powerpoint/2010/main" val="3537911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57B1F1-07BE-45C5-8AC6-904B857D7610}"/>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Selection of the dietary survey methodology</a:t>
            </a:r>
            <a:endParaRPr lang="en-US" sz="3200" dirty="0"/>
          </a:p>
        </p:txBody>
      </p:sp>
      <p:sp>
        <p:nvSpPr>
          <p:cNvPr id="3" name="Content Placeholder 2">
            <a:extLst>
              <a:ext uri="{FF2B5EF4-FFF2-40B4-BE49-F238E27FC236}">
                <a16:creationId xmlns:a16="http://schemas.microsoft.com/office/drawing/2014/main" xmlns="" id="{B9B71E42-F869-4CFA-9AB3-5BA15CD9991B}"/>
              </a:ext>
            </a:extLst>
          </p:cNvPr>
          <p:cNvSpPr>
            <a:spLocks noGrp="1"/>
          </p:cNvSpPr>
          <p:nvPr>
            <p:ph idx="1"/>
          </p:nvPr>
        </p:nvSpPr>
        <p:spPr/>
        <p:txBody>
          <a:bodyPr/>
          <a:lstStyle/>
          <a:p>
            <a:r>
              <a:rPr lang="en-US" dirty="0"/>
              <a:t>When assessing the type of information desired, there are 2 aspects to consider:</a:t>
            </a:r>
          </a:p>
          <a:p>
            <a:r>
              <a:rPr lang="en-US" dirty="0"/>
              <a:t> First, is the objective of the study to assess the </a:t>
            </a:r>
            <a:r>
              <a:rPr lang="en-US" dirty="0">
                <a:solidFill>
                  <a:schemeClr val="accent1"/>
                </a:solidFill>
              </a:rPr>
              <a:t>relative</a:t>
            </a:r>
            <a:r>
              <a:rPr lang="en-US" dirty="0"/>
              <a:t> rank or the </a:t>
            </a:r>
            <a:r>
              <a:rPr lang="en-US" dirty="0">
                <a:solidFill>
                  <a:schemeClr val="accent1"/>
                </a:solidFill>
              </a:rPr>
              <a:t>absolute</a:t>
            </a:r>
            <a:r>
              <a:rPr lang="en-US" dirty="0"/>
              <a:t> amount of an individual’s usual intake? </a:t>
            </a:r>
          </a:p>
          <a:p>
            <a:r>
              <a:rPr lang="en-US" dirty="0"/>
              <a:t>Second, is the objective of the study to estimate the intake of </a:t>
            </a:r>
            <a:r>
              <a:rPr lang="en-US" b="1" dirty="0">
                <a:solidFill>
                  <a:schemeClr val="accent1"/>
                </a:solidFill>
              </a:rPr>
              <a:t>broad classes</a:t>
            </a:r>
            <a:r>
              <a:rPr lang="en-US" dirty="0"/>
              <a:t> of foods, intake of nutrients, food patterns, or other more complex aspects of the diet related to the absorption, use, and metabolism of </a:t>
            </a:r>
            <a:r>
              <a:rPr lang="en-US" b="1" dirty="0">
                <a:solidFill>
                  <a:schemeClr val="accent1"/>
                </a:solidFill>
              </a:rPr>
              <a:t>particular food constituents</a:t>
            </a:r>
            <a:r>
              <a:rPr lang="en-US" dirty="0"/>
              <a:t>?</a:t>
            </a:r>
          </a:p>
        </p:txBody>
      </p:sp>
    </p:spTree>
    <p:extLst>
      <p:ext uri="{BB962C8B-B14F-4D97-AF65-F5344CB8AC3E}">
        <p14:creationId xmlns:p14="http://schemas.microsoft.com/office/powerpoint/2010/main" val="34756910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F4EE11-7AC2-48F7-B3FD-24582663D06E}"/>
              </a:ext>
            </a:extLst>
          </p:cNvPr>
          <p:cNvSpPr>
            <a:spLocks noGrp="1"/>
          </p:cNvSpPr>
          <p:nvPr>
            <p:ph type="title"/>
          </p:nvPr>
        </p:nvSpPr>
        <p:spPr>
          <a:xfrm>
            <a:off x="555812" y="-194152"/>
            <a:ext cx="10515600" cy="1325563"/>
          </a:xfrm>
        </p:spPr>
        <p:txBody>
          <a:bodyPr>
            <a:normAutofit/>
          </a:bodyPr>
          <a:lstStyle/>
          <a:p>
            <a:r>
              <a:rPr lang="en-US" sz="3200" b="1" dirty="0">
                <a:latin typeface="Times New Roman" panose="02020603050405020304" pitchFamily="18" charset="0"/>
                <a:cs typeface="Times New Roman" panose="02020603050405020304" pitchFamily="18" charset="0"/>
              </a:rPr>
              <a:t>Selection of the dietary survey methodology</a:t>
            </a:r>
            <a:endParaRPr lang="en-US" sz="3200" dirty="0"/>
          </a:p>
        </p:txBody>
      </p:sp>
      <p:sp>
        <p:nvSpPr>
          <p:cNvPr id="3" name="Content Placeholder 2">
            <a:extLst>
              <a:ext uri="{FF2B5EF4-FFF2-40B4-BE49-F238E27FC236}">
                <a16:creationId xmlns:a16="http://schemas.microsoft.com/office/drawing/2014/main" xmlns="" id="{839ED043-3A35-4531-A659-C50AB989C0FE}"/>
              </a:ext>
            </a:extLst>
          </p:cNvPr>
          <p:cNvSpPr>
            <a:spLocks noGrp="1"/>
          </p:cNvSpPr>
          <p:nvPr>
            <p:ph idx="1"/>
          </p:nvPr>
        </p:nvSpPr>
        <p:spPr>
          <a:xfrm>
            <a:off x="160468" y="1023834"/>
            <a:ext cx="11475720" cy="4351338"/>
          </a:xfrm>
        </p:spPr>
        <p:txBody>
          <a:bodyPr>
            <a:noAutofit/>
          </a:bodyPr>
          <a:lstStyle/>
          <a:p>
            <a:pPr algn="just">
              <a:lnSpc>
                <a:spcPct val="150000"/>
              </a:lnSpc>
            </a:pPr>
            <a:r>
              <a:rPr lang="en-US" sz="2400" dirty="0">
                <a:latin typeface="Times New Roman" panose="02020603050405020304" pitchFamily="18" charset="0"/>
                <a:cs typeface="Times New Roman" panose="02020603050405020304" pitchFamily="18" charset="0"/>
              </a:rPr>
              <a:t>In principle, any of several dietary assessment methods may be used. Because of the large amount of within-person or day-to-day variation in dietary intake, </a:t>
            </a:r>
            <a:r>
              <a:rPr lang="en-US" sz="2400" u="sng" dirty="0">
                <a:solidFill>
                  <a:srgbClr val="FF0000"/>
                </a:solidFill>
                <a:latin typeface="Times New Roman" panose="02020603050405020304" pitchFamily="18" charset="0"/>
                <a:cs typeface="Times New Roman" panose="02020603050405020304" pitchFamily="18" charset="0"/>
              </a:rPr>
              <a:t>one</a:t>
            </a:r>
            <a:r>
              <a:rPr lang="en-US" sz="2400" dirty="0">
                <a:latin typeface="Times New Roman" panose="02020603050405020304" pitchFamily="18" charset="0"/>
                <a:cs typeface="Times New Roman" panose="02020603050405020304" pitchFamily="18" charset="0"/>
              </a:rPr>
              <a:t> 24-h recall or food record is </a:t>
            </a:r>
            <a:r>
              <a:rPr lang="en-US" sz="2400" dirty="0">
                <a:solidFill>
                  <a:srgbClr val="FF0000"/>
                </a:solidFill>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considered to be a valid estimate of an individual’s </a:t>
            </a:r>
            <a:r>
              <a:rPr lang="en-US" sz="2400" b="1" dirty="0">
                <a:latin typeface="Times New Roman" panose="02020603050405020304" pitchFamily="18" charset="0"/>
                <a:cs typeface="Times New Roman" panose="02020603050405020304" pitchFamily="18" charset="0"/>
              </a:rPr>
              <a:t>usual </a:t>
            </a:r>
            <a:r>
              <a:rPr lang="en-US" sz="2400" b="1" u="sng" dirty="0">
                <a:latin typeface="Times New Roman" panose="02020603050405020304" pitchFamily="18" charset="0"/>
                <a:cs typeface="Times New Roman" panose="02020603050405020304" pitchFamily="18" charset="0"/>
              </a:rPr>
              <a:t>relative or absolute </a:t>
            </a:r>
            <a:r>
              <a:rPr lang="en-US" sz="2400" dirty="0">
                <a:latin typeface="Times New Roman" panose="02020603050405020304" pitchFamily="18" charset="0"/>
                <a:cs typeface="Times New Roman" panose="02020603050405020304" pitchFamily="18" charset="0"/>
              </a:rPr>
              <a:t>intake .</a:t>
            </a:r>
          </a:p>
          <a:p>
            <a:pPr algn="just">
              <a:lnSpc>
                <a:spcPct val="150000"/>
              </a:lnSpc>
            </a:pPr>
            <a:r>
              <a:rPr lang="en-US" sz="2400" dirty="0">
                <a:latin typeface="Times New Roman" panose="02020603050405020304" pitchFamily="18" charset="0"/>
                <a:cs typeface="Times New Roman" panose="02020603050405020304" pitchFamily="18" charset="0"/>
              </a:rPr>
              <a:t> Because FFQs are designed, in theory, to estimate an individual’s </a:t>
            </a:r>
            <a:r>
              <a:rPr lang="en-US" sz="2400" b="1" u="sng" dirty="0">
                <a:solidFill>
                  <a:srgbClr val="FF0000"/>
                </a:solidFill>
                <a:latin typeface="Times New Roman" panose="02020603050405020304" pitchFamily="18" charset="0"/>
                <a:cs typeface="Times New Roman" panose="02020603050405020304" pitchFamily="18" charset="0"/>
              </a:rPr>
              <a:t>usual intake </a:t>
            </a:r>
            <a:r>
              <a:rPr lang="en-US" sz="2400" dirty="0">
                <a:latin typeface="Times New Roman" panose="02020603050405020304" pitchFamily="18" charset="0"/>
                <a:cs typeface="Times New Roman" panose="02020603050405020304" pitchFamily="18" charset="0"/>
              </a:rPr>
              <a:t>over some period of time (</a:t>
            </a:r>
            <a:r>
              <a:rPr lang="en-US" sz="2400" dirty="0" err="1">
                <a:latin typeface="Times New Roman" panose="02020603050405020304" pitchFamily="18" charset="0"/>
                <a:cs typeface="Times New Roman" panose="02020603050405020304" pitchFamily="18" charset="0"/>
              </a:rPr>
              <a:t>eg</a:t>
            </a:r>
            <a:r>
              <a:rPr lang="en-US" sz="2400" dirty="0">
                <a:latin typeface="Times New Roman" panose="02020603050405020304" pitchFamily="18" charset="0"/>
                <a:cs typeface="Times New Roman" panose="02020603050405020304" pitchFamily="18" charset="0"/>
              </a:rPr>
              <a:t>, 1 y) and because they have </a:t>
            </a:r>
            <a:r>
              <a:rPr lang="en-US" sz="2400" u="sng" dirty="0">
                <a:latin typeface="Times New Roman" panose="02020603050405020304" pitchFamily="18" charset="0"/>
                <a:cs typeface="Times New Roman" panose="02020603050405020304" pitchFamily="18" charset="0"/>
              </a:rPr>
              <a:t>low interviewer burden </a:t>
            </a:r>
            <a:r>
              <a:rPr lang="en-US" sz="2400" dirty="0">
                <a:latin typeface="Times New Roman" panose="02020603050405020304" pitchFamily="18" charset="0"/>
                <a:cs typeface="Times New Roman" panose="02020603050405020304" pitchFamily="18" charset="0"/>
              </a:rPr>
              <a:t>and can be processed rapidly, they are currently the method </a:t>
            </a:r>
            <a:r>
              <a:rPr lang="en-US" sz="2400" b="1" dirty="0">
                <a:latin typeface="Times New Roman" panose="02020603050405020304" pitchFamily="18" charset="0"/>
                <a:cs typeface="Times New Roman" panose="02020603050405020304" pitchFamily="18" charset="0"/>
              </a:rPr>
              <a:t>preferred</a:t>
            </a:r>
            <a:r>
              <a:rPr lang="en-US" sz="2400" dirty="0">
                <a:latin typeface="Times New Roman" panose="02020603050405020304" pitchFamily="18" charset="0"/>
                <a:cs typeface="Times New Roman" panose="02020603050405020304" pitchFamily="18" charset="0"/>
              </a:rPr>
              <a:t> by most epidemiologists. </a:t>
            </a:r>
          </a:p>
          <a:p>
            <a:pPr marL="0" indent="0" algn="just">
              <a:lnSpc>
                <a:spcPct val="150000"/>
              </a:lnSpc>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18407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64D916-63A9-4EBA-948C-6C90D005CF6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09BC9ED9-AA68-4C37-A698-8ED55BEA920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933664"/>
          </a:xfrm>
        </p:spPr>
      </p:pic>
    </p:spTree>
    <p:extLst>
      <p:ext uri="{BB962C8B-B14F-4D97-AF65-F5344CB8AC3E}">
        <p14:creationId xmlns:p14="http://schemas.microsoft.com/office/powerpoint/2010/main" val="6599622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0047CF7-F38D-465C-AD4F-C45B94C615AE}"/>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Selection of the dietary survey methodology</a:t>
            </a:r>
            <a:endParaRPr lang="en-US" dirty="0"/>
          </a:p>
        </p:txBody>
      </p:sp>
      <p:sp>
        <p:nvSpPr>
          <p:cNvPr id="3" name="Content Placeholder 2">
            <a:extLst>
              <a:ext uri="{FF2B5EF4-FFF2-40B4-BE49-F238E27FC236}">
                <a16:creationId xmlns:a16="http://schemas.microsoft.com/office/drawing/2014/main" xmlns="" id="{72557A61-4F60-446C-99A0-177B1FAF06A8}"/>
              </a:ext>
            </a:extLst>
          </p:cNvPr>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measurement errors</a:t>
            </a:r>
            <a:r>
              <a:rPr lang="en-US" dirty="0">
                <a:latin typeface="Times New Roman" panose="02020603050405020304" pitchFamily="18" charset="0"/>
                <a:cs typeface="Times New Roman" panose="02020603050405020304" pitchFamily="18" charset="0"/>
              </a:rPr>
              <a:t> characteristic of food-frequency questionnaires.</a:t>
            </a:r>
          </a:p>
          <a:p>
            <a:pPr algn="just"/>
            <a:endParaRPr lang="fa-IR" sz="800" dirty="0">
              <a:latin typeface="Times New Roman" panose="02020603050405020304" pitchFamily="18" charset="0"/>
              <a:cs typeface="Times New Roman" panose="02020603050405020304" pitchFamily="18" charset="0"/>
            </a:endParaRPr>
          </a:p>
          <a:p>
            <a:pPr algn="just"/>
            <a:r>
              <a:rPr lang="en-US" b="1" dirty="0">
                <a:solidFill>
                  <a:schemeClr val="accent1"/>
                </a:solidFill>
                <a:latin typeface="Times New Roman" panose="02020603050405020304" pitchFamily="18" charset="0"/>
                <a:cs typeface="Times New Roman" panose="02020603050405020304" pitchFamily="18" charset="0"/>
              </a:rPr>
              <a:t>2 or 3 replicate</a:t>
            </a:r>
            <a:r>
              <a:rPr lang="en-US" dirty="0">
                <a:latin typeface="Times New Roman" panose="02020603050405020304" pitchFamily="18" charset="0"/>
                <a:cs typeface="Times New Roman" panose="02020603050405020304" pitchFamily="18" charset="0"/>
              </a:rPr>
              <a:t> 24-h recalls or food records are just as useful in estimating the association between diet and disease as a food-frequency questionnaire </a:t>
            </a:r>
            <a:r>
              <a:rPr lang="en-US" b="1" dirty="0">
                <a:solidFill>
                  <a:srgbClr val="FF0000"/>
                </a:solidFill>
                <a:latin typeface="Times New Roman" panose="02020603050405020304" pitchFamily="18" charset="0"/>
                <a:cs typeface="Times New Roman" panose="02020603050405020304" pitchFamily="18" charset="0"/>
              </a:rPr>
              <a:t>for most nutrients</a:t>
            </a:r>
            <a:r>
              <a:rPr lang="en-US" dirty="0">
                <a:latin typeface="Times New Roman" panose="02020603050405020304" pitchFamily="18" charset="0"/>
                <a:cs typeface="Times New Roman" panose="02020603050405020304" pitchFamily="18" charset="0"/>
              </a:rPr>
              <a:t>. </a:t>
            </a:r>
          </a:p>
          <a:p>
            <a:pPr algn="just"/>
            <a:endParaRPr lang="en-US" sz="800"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Notable exceptions in which food-frequency questionnaires may be the preferred method are the measurement of intakes of foods that tend to be consumed </a:t>
            </a:r>
            <a:r>
              <a:rPr lang="en-US" b="1" dirty="0">
                <a:latin typeface="Times New Roman" panose="02020603050405020304" pitchFamily="18" charset="0"/>
                <a:cs typeface="Times New Roman" panose="02020603050405020304" pitchFamily="18" charset="0"/>
              </a:rPr>
              <a:t>rarely</a:t>
            </a:r>
            <a:r>
              <a:rPr lang="en-US"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9204111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AD6EB-D3C9-4DF7-B57A-DB576D8505D4}"/>
              </a:ext>
            </a:extLst>
          </p:cNvPr>
          <p:cNvSpPr>
            <a:spLocks noGrp="1"/>
          </p:cNvSpPr>
          <p:nvPr>
            <p:ph type="title"/>
          </p:nvPr>
        </p:nvSpPr>
        <p:spPr>
          <a:xfrm>
            <a:off x="475129" y="0"/>
            <a:ext cx="12017188" cy="1325563"/>
          </a:xfrm>
        </p:spPr>
        <p:txBody>
          <a:bodyPr/>
          <a:lstStyle/>
          <a:p>
            <a:r>
              <a:rPr lang="en-US" b="1" dirty="0">
                <a:latin typeface="Times New Roman" panose="02020603050405020304" pitchFamily="18" charset="0"/>
                <a:cs typeface="Times New Roman" panose="02020603050405020304" pitchFamily="18" charset="0"/>
              </a:rPr>
              <a:t>Selection of the dietary survey methodology</a:t>
            </a:r>
            <a:endParaRPr lang="en-US" dirty="0"/>
          </a:p>
        </p:txBody>
      </p:sp>
      <p:sp>
        <p:nvSpPr>
          <p:cNvPr id="3" name="Content Placeholder 2">
            <a:extLst>
              <a:ext uri="{FF2B5EF4-FFF2-40B4-BE49-F238E27FC236}">
                <a16:creationId xmlns:a16="http://schemas.microsoft.com/office/drawing/2014/main" xmlns="" id="{83BB21CC-6ECC-462E-9E76-955F7C2B1DD0}"/>
              </a:ext>
            </a:extLst>
          </p:cNvPr>
          <p:cNvSpPr>
            <a:spLocks noGrp="1"/>
          </p:cNvSpPr>
          <p:nvPr>
            <p:ph idx="1"/>
          </p:nvPr>
        </p:nvSpPr>
        <p:spPr>
          <a:xfrm>
            <a:off x="838200" y="1237129"/>
            <a:ext cx="10515600" cy="4939834"/>
          </a:xfrm>
        </p:spPr>
        <p:txBody>
          <a:bodyPr>
            <a:normAutofit/>
          </a:bodyPr>
          <a:lstStyle/>
          <a:p>
            <a:r>
              <a:rPr lang="en-US" dirty="0">
                <a:latin typeface="Times New Roman" panose="02020603050405020304" pitchFamily="18" charset="0"/>
                <a:cs typeface="Times New Roman" panose="02020603050405020304" pitchFamily="18" charset="0"/>
              </a:rPr>
              <a:t>Currently, </a:t>
            </a:r>
            <a:r>
              <a:rPr lang="en-US" b="1" dirty="0">
                <a:latin typeface="Times New Roman" panose="02020603050405020304" pitchFamily="18" charset="0"/>
                <a:cs typeface="Times New Roman" panose="02020603050405020304" pitchFamily="18" charset="0"/>
              </a:rPr>
              <a:t>no</a:t>
            </a:r>
            <a:r>
              <a:rPr lang="en-US" dirty="0">
                <a:latin typeface="Times New Roman" panose="02020603050405020304" pitchFamily="18" charset="0"/>
                <a:cs typeface="Times New Roman" panose="02020603050405020304" pitchFamily="18" charset="0"/>
              </a:rPr>
              <a:t> dietary assessment method is likely to measure the </a:t>
            </a:r>
            <a:r>
              <a:rPr lang="en-US" b="1" dirty="0">
                <a:solidFill>
                  <a:schemeClr val="accent1"/>
                </a:solidFill>
                <a:latin typeface="Times New Roman" panose="02020603050405020304" pitchFamily="18" charset="0"/>
                <a:cs typeface="Times New Roman" panose="02020603050405020304" pitchFamily="18" charset="0"/>
              </a:rPr>
              <a:t>true</a:t>
            </a:r>
            <a:r>
              <a:rPr lang="en-US" dirty="0">
                <a:latin typeface="Times New Roman" panose="02020603050405020304" pitchFamily="18" charset="0"/>
                <a:cs typeface="Times New Roman" panose="02020603050405020304" pitchFamily="18" charset="0"/>
              </a:rPr>
              <a:t> intake for an individual.</a:t>
            </a:r>
          </a:p>
          <a:p>
            <a:r>
              <a:rPr lang="en-US" b="1" dirty="0">
                <a:latin typeface="Times New Roman" panose="02020603050405020304" pitchFamily="18" charset="0"/>
                <a:cs typeface="Times New Roman" panose="02020603050405020304" pitchFamily="18" charset="0"/>
              </a:rPr>
              <a:t>All</a:t>
            </a:r>
            <a:r>
              <a:rPr lang="en-US" dirty="0">
                <a:latin typeface="Times New Roman" panose="02020603050405020304" pitchFamily="18" charset="0"/>
                <a:cs typeface="Times New Roman" panose="02020603050405020304" pitchFamily="18" charset="0"/>
              </a:rPr>
              <a:t> of the methods involve </a:t>
            </a:r>
            <a:r>
              <a:rPr lang="en-US" dirty="0">
                <a:solidFill>
                  <a:schemeClr val="accent1"/>
                </a:solidFill>
                <a:latin typeface="Times New Roman" panose="02020603050405020304" pitchFamily="18" charset="0"/>
                <a:cs typeface="Times New Roman" panose="02020603050405020304" pitchFamily="18" charset="0"/>
              </a:rPr>
              <a:t>measurement error</a:t>
            </a:r>
            <a:r>
              <a:rPr lang="en-US" dirty="0">
                <a:latin typeface="Times New Roman" panose="02020603050405020304" pitchFamily="18" charset="0"/>
                <a:cs typeface="Times New Roman" panose="02020603050405020304" pitchFamily="18" charset="0"/>
              </a:rPr>
              <a:t>; thus, the choice of a method must be made on the basis of assessed relative validity. </a:t>
            </a:r>
          </a:p>
          <a:p>
            <a:r>
              <a:rPr lang="en-US" dirty="0">
                <a:latin typeface="Times New Roman" panose="02020603050405020304" pitchFamily="18" charset="0"/>
                <a:cs typeface="Times New Roman" panose="02020603050405020304" pitchFamily="18" charset="0"/>
              </a:rPr>
              <a:t>For example, regardless of the method, </a:t>
            </a:r>
            <a:r>
              <a:rPr lang="en-US" dirty="0">
                <a:solidFill>
                  <a:schemeClr val="accent1"/>
                </a:solidFill>
                <a:latin typeface="Times New Roman" panose="02020603050405020304" pitchFamily="18" charset="0"/>
                <a:cs typeface="Times New Roman" panose="02020603050405020304" pitchFamily="18" charset="0"/>
              </a:rPr>
              <a:t>energy</a:t>
            </a:r>
            <a:r>
              <a:rPr lang="en-US" dirty="0">
                <a:latin typeface="Times New Roman" panose="02020603050405020304" pitchFamily="18" charset="0"/>
                <a:cs typeface="Times New Roman" panose="02020603050405020304" pitchFamily="18" charset="0"/>
              </a:rPr>
              <a:t> intake is </a:t>
            </a:r>
            <a:r>
              <a:rPr lang="en-US" dirty="0">
                <a:solidFill>
                  <a:schemeClr val="accent1"/>
                </a:solidFill>
                <a:latin typeface="Times New Roman" panose="02020603050405020304" pitchFamily="18" charset="0"/>
                <a:cs typeface="Times New Roman" panose="02020603050405020304" pitchFamily="18" charset="0"/>
              </a:rPr>
              <a:t>underreported</a:t>
            </a:r>
            <a:r>
              <a:rPr lang="en-US" dirty="0">
                <a:latin typeface="Times New Roman" panose="02020603050405020304" pitchFamily="18" charset="0"/>
                <a:cs typeface="Times New Roman" panose="02020603050405020304" pitchFamily="18" charset="0"/>
              </a:rPr>
              <a:t> by as much as 20–30%.</a:t>
            </a:r>
          </a:p>
          <a:p>
            <a:pPr marL="0" indent="0">
              <a:buNone/>
            </a:pPr>
            <a:r>
              <a:rPr lang="en-US" dirty="0">
                <a:latin typeface="Times New Roman" panose="02020603050405020304" pitchFamily="18" charset="0"/>
                <a:cs typeface="Times New Roman" panose="02020603050405020304" pitchFamily="18" charset="0"/>
              </a:rPr>
              <a:t>It is unclear, though, whether all macronutrients are under-reported to that extent. For example, in a recent study </a:t>
            </a:r>
            <a:r>
              <a:rPr lang="en-US" dirty="0">
                <a:solidFill>
                  <a:schemeClr val="accent1"/>
                </a:solidFill>
                <a:latin typeface="Times New Roman" panose="02020603050405020304" pitchFamily="18" charset="0"/>
                <a:cs typeface="Times New Roman" panose="02020603050405020304" pitchFamily="18" charset="0"/>
              </a:rPr>
              <a:t>men over-reported protein </a:t>
            </a:r>
            <a:r>
              <a:rPr lang="en-US" dirty="0">
                <a:latin typeface="Times New Roman" panose="02020603050405020304" pitchFamily="18" charset="0"/>
                <a:cs typeface="Times New Roman" panose="02020603050405020304" pitchFamily="18" charset="0"/>
              </a:rPr>
              <a:t>intake and </a:t>
            </a:r>
            <a:r>
              <a:rPr lang="en-US" dirty="0">
                <a:solidFill>
                  <a:schemeClr val="accent1"/>
                </a:solidFill>
                <a:latin typeface="Times New Roman" panose="02020603050405020304" pitchFamily="18" charset="0"/>
                <a:cs typeface="Times New Roman" panose="02020603050405020304" pitchFamily="18" charset="0"/>
              </a:rPr>
              <a:t>women reported it accurately </a:t>
            </a:r>
            <a:r>
              <a:rPr lang="en-US" dirty="0">
                <a:latin typeface="Times New Roman" panose="02020603050405020304" pitchFamily="18" charset="0"/>
                <a:cs typeface="Times New Roman" panose="02020603050405020304" pitchFamily="18" charset="0"/>
              </a:rPr>
              <a:t>as compared with protein intake estimated from urinary nitrogen excretion</a:t>
            </a:r>
          </a:p>
        </p:txBody>
      </p:sp>
    </p:spTree>
    <p:extLst>
      <p:ext uri="{BB962C8B-B14F-4D97-AF65-F5344CB8AC3E}">
        <p14:creationId xmlns:p14="http://schemas.microsoft.com/office/powerpoint/2010/main" val="20723251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785C6C0-1B9E-4843-88E5-217F0C992124}"/>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Selection of the dietary survey methodology</a:t>
            </a:r>
            <a:endParaRPr lang="en-US" dirty="0"/>
          </a:p>
        </p:txBody>
      </p:sp>
      <p:sp>
        <p:nvSpPr>
          <p:cNvPr id="3" name="Content Placeholder 2">
            <a:extLst>
              <a:ext uri="{FF2B5EF4-FFF2-40B4-BE49-F238E27FC236}">
                <a16:creationId xmlns:a16="http://schemas.microsoft.com/office/drawing/2014/main" xmlns="" id="{922804AE-26B9-42D3-A893-84A3319EEE62}"/>
              </a:ext>
            </a:extLst>
          </p:cNvPr>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Because memory is less of a problem with one or several days of food records and</a:t>
            </a:r>
            <a:r>
              <a:rPr lang="en-US" b="1" dirty="0">
                <a:latin typeface="Times New Roman" panose="02020603050405020304" pitchFamily="18" charset="0"/>
                <a:cs typeface="Times New Roman" panose="02020603050405020304" pitchFamily="18" charset="0"/>
              </a:rPr>
              <a:t> 24-h recalls</a:t>
            </a:r>
            <a:r>
              <a:rPr lang="en-US" dirty="0">
                <a:latin typeface="Times New Roman" panose="02020603050405020304" pitchFamily="18" charset="0"/>
                <a:cs typeface="Times New Roman" panose="02020603050405020304" pitchFamily="18" charset="0"/>
              </a:rPr>
              <a:t>, they provide relatively </a:t>
            </a:r>
            <a:r>
              <a:rPr lang="en-US" b="1" dirty="0">
                <a:latin typeface="Times New Roman" panose="02020603050405020304" pitchFamily="18" charset="0"/>
                <a:cs typeface="Times New Roman" panose="02020603050405020304" pitchFamily="18" charset="0"/>
              </a:rPr>
              <a:t>more accurate intake</a:t>
            </a:r>
            <a:r>
              <a:rPr lang="en-US" dirty="0">
                <a:latin typeface="Times New Roman" panose="02020603050405020304" pitchFamily="18" charset="0"/>
                <a:cs typeface="Times New Roman" panose="02020603050405020304" pitchFamily="18" charset="0"/>
              </a:rPr>
              <a:t> assessments than do food-frequency questionnaires, which attempt to assess usual intake over a longer period of time  </a:t>
            </a:r>
          </a:p>
          <a:p>
            <a:pPr algn="just"/>
            <a:r>
              <a:rPr lang="en-US" dirty="0">
                <a:latin typeface="Times New Roman" panose="02020603050405020304" pitchFamily="18" charset="0"/>
                <a:cs typeface="Times New Roman" panose="02020603050405020304" pitchFamily="18" charset="0"/>
              </a:rPr>
              <a:t>Food-frequency questionnaires have been used in case-control studies to estimate usual intake in the distant past, but such assessments of diet appear to be </a:t>
            </a:r>
            <a:r>
              <a:rPr lang="en-US" dirty="0">
                <a:solidFill>
                  <a:schemeClr val="accent1"/>
                </a:solidFill>
                <a:latin typeface="Times New Roman" panose="02020603050405020304" pitchFamily="18" charset="0"/>
                <a:cs typeface="Times New Roman" panose="02020603050405020304" pitchFamily="18" charset="0"/>
              </a:rPr>
              <a:t>inﬂuenced by current intake </a:t>
            </a:r>
            <a:r>
              <a:rPr lang="en-US" dirty="0">
                <a:latin typeface="Times New Roman" panose="02020603050405020304" pitchFamily="18" charset="0"/>
                <a:cs typeface="Times New Roman" panose="02020603050405020304" pitchFamily="18" charset="0"/>
              </a:rPr>
              <a:t>and hypothesized assumptions</a:t>
            </a:r>
          </a:p>
        </p:txBody>
      </p:sp>
    </p:spTree>
    <p:extLst>
      <p:ext uri="{BB962C8B-B14F-4D97-AF65-F5344CB8AC3E}">
        <p14:creationId xmlns:p14="http://schemas.microsoft.com/office/powerpoint/2010/main" val="1233378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0645B-7068-41A1-8ECE-5D6433972E78}"/>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Selection of the dietary survey methodology</a:t>
            </a:r>
            <a:endParaRPr lang="en-US" dirty="0"/>
          </a:p>
        </p:txBody>
      </p:sp>
      <p:sp>
        <p:nvSpPr>
          <p:cNvPr id="3" name="Content Placeholder 2">
            <a:extLst>
              <a:ext uri="{FF2B5EF4-FFF2-40B4-BE49-F238E27FC236}">
                <a16:creationId xmlns:a16="http://schemas.microsoft.com/office/drawing/2014/main" xmlns="" id="{53A94B0B-53F3-4EDD-BF69-715C8310F582}"/>
              </a:ext>
            </a:extLst>
          </p:cNvPr>
          <p:cNvSpPr>
            <a:spLocks noGrp="1"/>
          </p:cNvSpPr>
          <p:nvPr>
            <p:ph idx="1"/>
          </p:nvPr>
        </p:nvSpPr>
        <p:spPr/>
        <p:txBody>
          <a:bodyPr/>
          <a:lstStyle/>
          <a:p>
            <a:pPr algn="just"/>
            <a:r>
              <a:rPr lang="en-US" dirty="0">
                <a:latin typeface="Times New Roman" panose="02020603050405020304" pitchFamily="18" charset="0"/>
                <a:cs typeface="Times New Roman" panose="02020603050405020304" pitchFamily="18" charset="0"/>
              </a:rPr>
              <a:t>If the hypotheses being studied involve only a </a:t>
            </a:r>
            <a:r>
              <a:rPr lang="en-US" dirty="0">
                <a:solidFill>
                  <a:schemeClr val="accent1"/>
                </a:solidFill>
                <a:latin typeface="Times New Roman" panose="02020603050405020304" pitchFamily="18" charset="0"/>
                <a:cs typeface="Times New Roman" panose="02020603050405020304" pitchFamily="18" charset="0"/>
              </a:rPr>
              <a:t>few select nutrients</a:t>
            </a:r>
            <a:r>
              <a:rPr lang="en-US" dirty="0">
                <a:latin typeface="Times New Roman" panose="02020603050405020304" pitchFamily="18" charset="0"/>
                <a:cs typeface="Times New Roman" panose="02020603050405020304" pitchFamily="18" charset="0"/>
              </a:rPr>
              <a:t>, pre-coded food records will sufﬁce or, depending on the food or nutrient, food-frequency questionnaires may be appropriate.</a:t>
            </a:r>
          </a:p>
          <a:p>
            <a:pPr algn="just"/>
            <a:r>
              <a:rPr lang="en-US" dirty="0">
                <a:latin typeface="Times New Roman" panose="02020603050405020304" pitchFamily="18" charset="0"/>
                <a:cs typeface="Times New Roman" panose="02020603050405020304" pitchFamily="18" charset="0"/>
              </a:rPr>
              <a:t> </a:t>
            </a:r>
          </a:p>
          <a:p>
            <a:pPr algn="just"/>
            <a:r>
              <a:rPr lang="en-US" dirty="0">
                <a:latin typeface="Times New Roman" panose="02020603050405020304" pitchFamily="18" charset="0"/>
                <a:cs typeface="Times New Roman" panose="02020603050405020304" pitchFamily="18" charset="0"/>
              </a:rPr>
              <a:t>For example, much of our knowledge about the protective effects of fruit and vegetables with regard to cancer risk comes from case-control studies in which dietary intake was based on food-frequency or dietary history questionnaires. </a:t>
            </a:r>
          </a:p>
        </p:txBody>
      </p:sp>
    </p:spTree>
    <p:extLst>
      <p:ext uri="{BB962C8B-B14F-4D97-AF65-F5344CB8AC3E}">
        <p14:creationId xmlns:p14="http://schemas.microsoft.com/office/powerpoint/2010/main" val="24404788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90D502-26B4-43D9-897C-5C02DFF0CAF1}"/>
              </a:ext>
            </a:extLst>
          </p:cNvPr>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Selection of the dietary survey methodology</a:t>
            </a:r>
            <a:endParaRPr lang="en-US" dirty="0"/>
          </a:p>
        </p:txBody>
      </p:sp>
      <p:sp>
        <p:nvSpPr>
          <p:cNvPr id="3" name="Content Placeholder 2">
            <a:extLst>
              <a:ext uri="{FF2B5EF4-FFF2-40B4-BE49-F238E27FC236}">
                <a16:creationId xmlns:a16="http://schemas.microsoft.com/office/drawing/2014/main" xmlns="" id="{27B41A98-9381-402B-8EFC-F1A92FA2CBBF}"/>
              </a:ext>
            </a:extLst>
          </p:cNvPr>
          <p:cNvSpPr>
            <a:spLocks noGrp="1"/>
          </p:cNvSpPr>
          <p:nvPr>
            <p:ph idx="1"/>
          </p:nvPr>
        </p:nvSpPr>
        <p:spPr/>
        <p:txBody>
          <a:bodyPr>
            <a:normAutofit fontScale="92500"/>
          </a:bodyPr>
          <a:lstStyle/>
          <a:p>
            <a:r>
              <a:rPr lang="en-US" dirty="0">
                <a:latin typeface="Times New Roman" panose="02020603050405020304" pitchFamily="18" charset="0"/>
                <a:cs typeface="Times New Roman" panose="02020603050405020304" pitchFamily="18" charset="0"/>
              </a:rPr>
              <a:t>Because of the complex ways in which diet and nutrition may affect risk of disease, it is important to have as much dietary intake information as possible.</a:t>
            </a:r>
          </a:p>
          <a:p>
            <a:r>
              <a:rPr lang="en-US" dirty="0">
                <a:latin typeface="Times New Roman" panose="02020603050405020304" pitchFamily="18" charset="0"/>
                <a:cs typeface="Times New Roman" panose="02020603050405020304" pitchFamily="18" charset="0"/>
              </a:rPr>
              <a:t>Pre-coded instruments, regardless of whether they are used as food records or food-frequency questionnaires, generally do not allow for recording of information on </a:t>
            </a:r>
            <a:r>
              <a:rPr lang="en-US" dirty="0">
                <a:solidFill>
                  <a:schemeClr val="accent1"/>
                </a:solidFill>
                <a:latin typeface="Times New Roman" panose="02020603050405020304" pitchFamily="18" charset="0"/>
                <a:cs typeface="Times New Roman" panose="02020603050405020304" pitchFamily="18" charset="0"/>
              </a:rPr>
              <a:t>food preparation methods</a:t>
            </a:r>
            <a:r>
              <a:rPr 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foods consumed together as meals and as mixed dishes</a:t>
            </a:r>
            <a:r>
              <a:rPr lang="en-US" dirty="0">
                <a:latin typeface="Times New Roman" panose="02020603050405020304" pitchFamily="18" charset="0"/>
                <a:cs typeface="Times New Roman" panose="02020603050405020304" pitchFamily="18" charset="0"/>
              </a:rPr>
              <a:t>, type of food, brand name, packaging, ingredients, and the size of individual portions in the detail that can be obtained from a 24-h recall or a hand-written food record</a:t>
            </a:r>
            <a:endParaRPr lang="fa-IR"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Another limitation of </a:t>
            </a:r>
            <a:r>
              <a:rPr lang="en-US" dirty="0" err="1">
                <a:latin typeface="Times New Roman" panose="02020603050405020304" pitchFamily="18" charset="0"/>
                <a:cs typeface="Times New Roman" panose="02020603050405020304" pitchFamily="18" charset="0"/>
              </a:rPr>
              <a:t>precoded</a:t>
            </a:r>
            <a:r>
              <a:rPr lang="en-US" dirty="0">
                <a:latin typeface="Times New Roman" panose="02020603050405020304" pitchFamily="18" charset="0"/>
                <a:cs typeface="Times New Roman" panose="02020603050405020304" pitchFamily="18" charset="0"/>
              </a:rPr>
              <a:t> instruments is that the </a:t>
            </a:r>
            <a:r>
              <a:rPr lang="en-US" dirty="0">
                <a:solidFill>
                  <a:schemeClr val="accent1"/>
                </a:solidFill>
                <a:latin typeface="Times New Roman" panose="02020603050405020304" pitchFamily="18" charset="0"/>
                <a:cs typeface="Times New Roman" panose="02020603050405020304" pitchFamily="18" charset="0"/>
              </a:rPr>
              <a:t>number</a:t>
            </a:r>
            <a:r>
              <a:rPr lang="en-US" dirty="0">
                <a:latin typeface="Times New Roman" panose="02020603050405020304" pitchFamily="18" charset="0"/>
                <a:cs typeface="Times New Roman" panose="02020603050405020304" pitchFamily="18" charset="0"/>
              </a:rPr>
              <a:t> of foods on the form is limited.</a:t>
            </a:r>
          </a:p>
        </p:txBody>
      </p:sp>
    </p:spTree>
    <p:extLst>
      <p:ext uri="{BB962C8B-B14F-4D97-AF65-F5344CB8AC3E}">
        <p14:creationId xmlns:p14="http://schemas.microsoft.com/office/powerpoint/2010/main" val="552383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93EE7D-5B3B-4CA4-868B-8308CB3B74B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34BD0F60-1E90-4620-AA68-F3932E5A18C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198" y="289008"/>
            <a:ext cx="11134167" cy="6209342"/>
          </a:xfrm>
        </p:spPr>
      </p:pic>
    </p:spTree>
    <p:extLst>
      <p:ext uri="{BB962C8B-B14F-4D97-AF65-F5344CB8AC3E}">
        <p14:creationId xmlns:p14="http://schemas.microsoft.com/office/powerpoint/2010/main" val="30785686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0836C5-406B-40D4-9F7D-A4DFC0119505}"/>
              </a:ext>
            </a:extLst>
          </p:cNvPr>
          <p:cNvSpPr>
            <a:spLocks noGrp="1"/>
          </p:cNvSpPr>
          <p:nvPr>
            <p:ph type="title"/>
          </p:nvPr>
        </p:nvSpPr>
        <p:spPr>
          <a:xfrm>
            <a:off x="632012" y="365125"/>
            <a:ext cx="10721788" cy="1325563"/>
          </a:xfrm>
        </p:spPr>
        <p:txBody>
          <a:bodyPr/>
          <a:lstStyle/>
          <a:p>
            <a:r>
              <a:rPr lang="en-US" b="1" dirty="0">
                <a:latin typeface="Times New Roman" panose="02020603050405020304" pitchFamily="18" charset="0"/>
                <a:cs typeface="Times New Roman" panose="02020603050405020304" pitchFamily="18" charset="0"/>
              </a:rPr>
              <a:t>Selection of the dietary survey methodology</a:t>
            </a:r>
            <a:endParaRPr lang="en-US" dirty="0"/>
          </a:p>
        </p:txBody>
      </p:sp>
      <p:sp>
        <p:nvSpPr>
          <p:cNvPr id="3" name="Content Placeholder 2">
            <a:extLst>
              <a:ext uri="{FF2B5EF4-FFF2-40B4-BE49-F238E27FC236}">
                <a16:creationId xmlns:a16="http://schemas.microsoft.com/office/drawing/2014/main" xmlns="" id="{1DABDEAC-B5C5-41FE-A9AB-BB02B6AB7BD7}"/>
              </a:ext>
            </a:extLst>
          </p:cNvPr>
          <p:cNvSpPr>
            <a:spLocks noGrp="1"/>
          </p:cNvSpPr>
          <p:nvPr>
            <p:ph idx="1"/>
          </p:nvPr>
        </p:nvSpPr>
        <p:spPr/>
        <p:txBody>
          <a:bodyPr>
            <a:normAutofit fontScale="92500" lnSpcReduction="10000"/>
          </a:bodyPr>
          <a:lstStyle/>
          <a:p>
            <a:pPr algn="just"/>
            <a:r>
              <a:rPr lang="en-US" dirty="0">
                <a:cs typeface="+mj-cs"/>
              </a:rPr>
              <a:t>Another limitation of </a:t>
            </a:r>
            <a:r>
              <a:rPr lang="en-US" dirty="0" err="1">
                <a:cs typeface="+mj-cs"/>
              </a:rPr>
              <a:t>precoded</a:t>
            </a:r>
            <a:r>
              <a:rPr lang="en-US" dirty="0">
                <a:cs typeface="+mj-cs"/>
              </a:rPr>
              <a:t> instruments is that the number of foods on the form is limited. Therefore,</a:t>
            </a:r>
            <a:r>
              <a:rPr lang="fa-IR" dirty="0">
                <a:cs typeface="+mj-cs"/>
              </a:rPr>
              <a:t> </a:t>
            </a:r>
            <a:r>
              <a:rPr lang="en-US" dirty="0">
                <a:cs typeface="+mj-cs"/>
              </a:rPr>
              <a:t>24-h recalls and hand-written food records give the researcher</a:t>
            </a:r>
            <a:r>
              <a:rPr lang="fa-IR" dirty="0">
                <a:cs typeface="+mj-cs"/>
              </a:rPr>
              <a:t> </a:t>
            </a:r>
            <a:r>
              <a:rPr lang="en-US" dirty="0">
                <a:cs typeface="+mj-cs"/>
              </a:rPr>
              <a:t>much more </a:t>
            </a:r>
            <a:r>
              <a:rPr lang="en-US" dirty="0">
                <a:solidFill>
                  <a:schemeClr val="accent1"/>
                </a:solidFill>
                <a:cs typeface="+mj-cs"/>
              </a:rPr>
              <a:t>ﬂexibility</a:t>
            </a:r>
            <a:r>
              <a:rPr lang="en-US" dirty="0">
                <a:cs typeface="+mj-cs"/>
              </a:rPr>
              <a:t> to address dietary issues and questions that</a:t>
            </a:r>
            <a:r>
              <a:rPr lang="fa-IR" dirty="0">
                <a:cs typeface="+mj-cs"/>
              </a:rPr>
              <a:t> </a:t>
            </a:r>
            <a:r>
              <a:rPr lang="en-US" dirty="0">
                <a:cs typeface="+mj-cs"/>
              </a:rPr>
              <a:t>were not anticipated during the design of the study. </a:t>
            </a:r>
            <a:endParaRPr lang="fa-IR" dirty="0">
              <a:cs typeface="+mj-cs"/>
            </a:endParaRPr>
          </a:p>
          <a:p>
            <a:pPr algn="just"/>
            <a:r>
              <a:rPr lang="en-US" dirty="0">
                <a:cs typeface="+mj-cs"/>
              </a:rPr>
              <a:t>This is not</a:t>
            </a:r>
            <a:r>
              <a:rPr lang="fa-IR" dirty="0">
                <a:cs typeface="+mj-cs"/>
              </a:rPr>
              <a:t> </a:t>
            </a:r>
            <a:r>
              <a:rPr lang="en-US" dirty="0">
                <a:cs typeface="+mj-cs"/>
              </a:rPr>
              <a:t>meant to imply that 24-h recalls or food records can be used to</a:t>
            </a:r>
            <a:r>
              <a:rPr lang="fa-IR" dirty="0">
                <a:cs typeface="+mj-cs"/>
              </a:rPr>
              <a:t>  </a:t>
            </a:r>
            <a:r>
              <a:rPr lang="en-US" dirty="0">
                <a:cs typeface="+mj-cs"/>
              </a:rPr>
              <a:t>study all of the complex issues related to endogenous and exogenous inﬂuences on nutrients and other dietary components, but</a:t>
            </a:r>
            <a:r>
              <a:rPr lang="fa-IR" dirty="0">
                <a:cs typeface="+mj-cs"/>
              </a:rPr>
              <a:t> </a:t>
            </a:r>
            <a:r>
              <a:rPr lang="en-US" dirty="0">
                <a:cs typeface="+mj-cs"/>
              </a:rPr>
              <a:t>these methods do provide information that is not usually provided</a:t>
            </a:r>
            <a:r>
              <a:rPr lang="fa-IR" dirty="0">
                <a:cs typeface="+mj-cs"/>
              </a:rPr>
              <a:t> </a:t>
            </a:r>
            <a:r>
              <a:rPr lang="en-US" dirty="0">
                <a:cs typeface="+mj-cs"/>
              </a:rPr>
              <a:t>by food-frequency questionnaires. </a:t>
            </a:r>
            <a:endParaRPr lang="fa-IR" dirty="0">
              <a:cs typeface="+mj-cs"/>
            </a:endParaRPr>
          </a:p>
          <a:p>
            <a:pPr algn="just"/>
            <a:r>
              <a:rPr lang="en-US" dirty="0">
                <a:cs typeface="+mj-cs"/>
              </a:rPr>
              <a:t>If and when biomarkers of</a:t>
            </a:r>
            <a:r>
              <a:rPr lang="fa-IR" dirty="0">
                <a:cs typeface="+mj-cs"/>
              </a:rPr>
              <a:t> </a:t>
            </a:r>
            <a:r>
              <a:rPr lang="en-US" dirty="0">
                <a:cs typeface="+mj-cs"/>
              </a:rPr>
              <a:t>absolute nutrient intake become more available, detailed study of</a:t>
            </a:r>
            <a:r>
              <a:rPr lang="fa-IR" dirty="0">
                <a:cs typeface="+mj-cs"/>
              </a:rPr>
              <a:t> </a:t>
            </a:r>
            <a:r>
              <a:rPr lang="en-US" dirty="0">
                <a:cs typeface="+mj-cs"/>
              </a:rPr>
              <a:t>the effects of nutrients or particular metabolites of nutrients and</a:t>
            </a:r>
            <a:r>
              <a:rPr lang="fa-IR" dirty="0">
                <a:cs typeface="+mj-cs"/>
              </a:rPr>
              <a:t> </a:t>
            </a:r>
            <a:r>
              <a:rPr lang="en-US" dirty="0">
                <a:cs typeface="+mj-cs"/>
              </a:rPr>
              <a:t>their relation to disease may become possible</a:t>
            </a:r>
          </a:p>
        </p:txBody>
      </p:sp>
    </p:spTree>
    <p:extLst>
      <p:ext uri="{BB962C8B-B14F-4D97-AF65-F5344CB8AC3E}">
        <p14:creationId xmlns:p14="http://schemas.microsoft.com/office/powerpoint/2010/main" val="25857100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494" y="365125"/>
            <a:ext cx="11658600" cy="1325563"/>
          </a:xfrm>
        </p:spPr>
        <p:txBody>
          <a:bodyPr>
            <a:normAutofit/>
          </a:bodyPr>
          <a:lstStyle/>
          <a:p>
            <a:r>
              <a:rPr lang="en-US" sz="3200" b="1" dirty="0">
                <a:latin typeface="Times New Roman" panose="02020603050405020304" pitchFamily="18" charset="0"/>
                <a:cs typeface="Times New Roman" panose="02020603050405020304" pitchFamily="18" charset="0"/>
              </a:rPr>
              <a:t>Interpretation of epidemiologic data and assessment of causality</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gn="just"/>
            <a:r>
              <a:rPr lang="en-US" dirty="0">
                <a:latin typeface="Times New Roman" panose="02020603050405020304" pitchFamily="18" charset="0"/>
                <a:cs typeface="Times New Roman" panose="02020603050405020304" pitchFamily="18" charset="0"/>
              </a:rPr>
              <a:t>Interpretation of data from observational epidemiologic studies</a:t>
            </a:r>
          </a:p>
          <a:p>
            <a:pPr marL="0" indent="0" algn="just">
              <a:buNone/>
            </a:pPr>
            <a:r>
              <a:rPr lang="en-US" dirty="0">
                <a:latin typeface="Times New Roman" panose="02020603050405020304" pitchFamily="18" charset="0"/>
                <a:cs typeface="Times New Roman" panose="02020603050405020304" pitchFamily="18" charset="0"/>
              </a:rPr>
              <a:t> can be difficult.</a:t>
            </a:r>
          </a:p>
          <a:p>
            <a:pPr algn="just"/>
            <a:r>
              <a:rPr lang="en-US" dirty="0">
                <a:latin typeface="Times New Roman" panose="02020603050405020304" pitchFamily="18" charset="0"/>
                <a:cs typeface="Times New Roman" panose="02020603050405020304" pitchFamily="18" charset="0"/>
              </a:rPr>
              <a:t>Because these studies are not experiments, there is always the possibility that </a:t>
            </a:r>
            <a:r>
              <a:rPr lang="en-US" dirty="0">
                <a:solidFill>
                  <a:schemeClr val="accent1"/>
                </a:solidFill>
                <a:latin typeface="Times New Roman" panose="02020603050405020304" pitchFamily="18" charset="0"/>
                <a:cs typeface="Times New Roman" panose="02020603050405020304" pitchFamily="18" charset="0"/>
              </a:rPr>
              <a:t>measurement error </a:t>
            </a:r>
            <a:r>
              <a:rPr lang="en-US" dirty="0">
                <a:latin typeface="Times New Roman" panose="02020603050405020304" pitchFamily="18" charset="0"/>
                <a:cs typeface="Times New Roman" panose="02020603050405020304" pitchFamily="18" charset="0"/>
              </a:rPr>
              <a:t>or </a:t>
            </a:r>
            <a:r>
              <a:rPr lang="en-US" dirty="0">
                <a:solidFill>
                  <a:schemeClr val="accent1"/>
                </a:solidFill>
                <a:latin typeface="Times New Roman" panose="02020603050405020304" pitchFamily="18" charset="0"/>
                <a:cs typeface="Times New Roman" panose="02020603050405020304" pitchFamily="18" charset="0"/>
              </a:rPr>
              <a:t>confounding </a:t>
            </a:r>
            <a:r>
              <a:rPr lang="en-US" dirty="0">
                <a:latin typeface="Times New Roman" panose="02020603050405020304" pitchFamily="18" charset="0"/>
                <a:cs typeface="Times New Roman" panose="02020603050405020304" pitchFamily="18" charset="0"/>
              </a:rPr>
              <a:t>affected the results.</a:t>
            </a:r>
          </a:p>
          <a:p>
            <a:pPr algn="just"/>
            <a:r>
              <a:rPr lang="en-US" dirty="0">
                <a:latin typeface="Times New Roman" panose="02020603050405020304" pitchFamily="18" charset="0"/>
                <a:cs typeface="Times New Roman" panose="02020603050405020304" pitchFamily="18" charset="0"/>
              </a:rPr>
              <a:t>A major consideration in the design of nutritional epidemiologic studies is the need to </a:t>
            </a:r>
            <a:r>
              <a:rPr lang="en-US" dirty="0">
                <a:solidFill>
                  <a:schemeClr val="accent1"/>
                </a:solidFill>
                <a:latin typeface="Times New Roman" panose="02020603050405020304" pitchFamily="18" charset="0"/>
                <a:cs typeface="Times New Roman" panose="02020603050405020304" pitchFamily="18" charset="0"/>
              </a:rPr>
              <a:t>reduce bias</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2360168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Interpretation of epidemiologic data and assessment of causality</a:t>
            </a:r>
            <a:endParaRPr lang="en-US" sz="2800" dirty="0"/>
          </a:p>
        </p:txBody>
      </p:sp>
      <p:sp>
        <p:nvSpPr>
          <p:cNvPr id="3" name="Content Placeholder 2"/>
          <p:cNvSpPr>
            <a:spLocks noGrp="1"/>
          </p:cNvSpPr>
          <p:nvPr>
            <p:ph idx="1"/>
          </p:nvPr>
        </p:nvSpPr>
        <p:spPr>
          <a:xfrm>
            <a:off x="638629" y="1825624"/>
            <a:ext cx="10715171" cy="5032375"/>
          </a:xfrm>
        </p:spPr>
        <p:txBody>
          <a:bodyPr>
            <a:normAutofit/>
          </a:bodyPr>
          <a:lstStyle/>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endParaRPr lang="en-US" sz="2000" b="1" dirty="0">
              <a:latin typeface="Times New Roman" panose="02020603050405020304" pitchFamily="18" charset="0"/>
              <a:cs typeface="Times New Roman" panose="02020603050405020304" pitchFamily="18" charset="0"/>
            </a:endParaRPr>
          </a:p>
          <a:p>
            <a:r>
              <a:rPr lang="en-US" sz="2000" b="1" dirty="0">
                <a:latin typeface="Times New Roman" panose="02020603050405020304" pitchFamily="18" charset="0"/>
                <a:cs typeface="Times New Roman" panose="02020603050405020304" pitchFamily="18" charset="0"/>
              </a:rPr>
              <a:t>FIGURE 2. </a:t>
            </a:r>
            <a:r>
              <a:rPr lang="en-US" sz="2000" dirty="0">
                <a:latin typeface="Times New Roman" panose="02020603050405020304" pitchFamily="18" charset="0"/>
                <a:cs typeface="Times New Roman" panose="02020603050405020304" pitchFamily="18" charset="0"/>
              </a:rPr>
              <a:t>The black box paradigm for studying the diet–heart disease hypothesis</a:t>
            </a:r>
          </a:p>
        </p:txBody>
      </p:sp>
      <p:pic>
        <p:nvPicPr>
          <p:cNvPr id="5" name="Picture 4"/>
          <p:cNvPicPr>
            <a:picLocks noChangeAspect="1"/>
          </p:cNvPicPr>
          <p:nvPr/>
        </p:nvPicPr>
        <p:blipFill>
          <a:blip r:embed="rId2"/>
          <a:stretch>
            <a:fillRect/>
          </a:stretch>
        </p:blipFill>
        <p:spPr>
          <a:xfrm>
            <a:off x="803473" y="1825624"/>
            <a:ext cx="7629327" cy="4168776"/>
          </a:xfrm>
          <a:prstGeom prst="rect">
            <a:avLst/>
          </a:prstGeom>
        </p:spPr>
      </p:pic>
    </p:spTree>
    <p:extLst>
      <p:ext uri="{BB962C8B-B14F-4D97-AF65-F5344CB8AC3E}">
        <p14:creationId xmlns:p14="http://schemas.microsoft.com/office/powerpoint/2010/main" val="1866680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89BA10-B921-46E0-8072-9285CD0C26B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CDA5286C-E726-4928-B4E2-C4BE8AF097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070" y="0"/>
            <a:ext cx="6845363" cy="5134022"/>
          </a:xfrm>
        </p:spPr>
      </p:pic>
      <p:pic>
        <p:nvPicPr>
          <p:cNvPr id="7" name="Picture 6">
            <a:extLst>
              <a:ext uri="{FF2B5EF4-FFF2-40B4-BE49-F238E27FC236}">
                <a16:creationId xmlns:a16="http://schemas.microsoft.com/office/drawing/2014/main" xmlns="" id="{F3A4A2EA-7D04-4413-A113-5EC7312034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0918" y="1690688"/>
            <a:ext cx="6858000" cy="5143500"/>
          </a:xfrm>
          <a:prstGeom prst="rect">
            <a:avLst/>
          </a:prstGeom>
        </p:spPr>
      </p:pic>
    </p:spTree>
    <p:extLst>
      <p:ext uri="{BB962C8B-B14F-4D97-AF65-F5344CB8AC3E}">
        <p14:creationId xmlns:p14="http://schemas.microsoft.com/office/powerpoint/2010/main" val="2292502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8A5CFB-172B-40AE-B67B-FB2AFA7B241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EEBA4511-5CF6-49A1-9F54-1D6F359876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3161629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6AC5C9-3264-4DCD-BA51-7FCB20BC247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0C5DB3D1-3567-4681-85A8-98B4E8EBAF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1651257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Interpretation of epidemiologic data and assessment of causality</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To help reduce the potential for confounding, epidemiologists use </a:t>
            </a:r>
            <a:r>
              <a:rPr lang="en-US" b="1" dirty="0">
                <a:solidFill>
                  <a:schemeClr val="accent1"/>
                </a:solidFill>
                <a:latin typeface="Times New Roman" panose="02020603050405020304" pitchFamily="18" charset="0"/>
                <a:cs typeface="Times New Roman" panose="02020603050405020304" pitchFamily="18" charset="0"/>
              </a:rPr>
              <a:t>multivariate models</a:t>
            </a:r>
            <a:r>
              <a:rPr lang="en-US" dirty="0">
                <a:latin typeface="Times New Roman" panose="02020603050405020304" pitchFamily="18" charset="0"/>
                <a:cs typeface="Times New Roman" panose="02020603050405020304" pitchFamily="18" charset="0"/>
              </a:rPr>
              <a:t> to simulate an experiment. </a:t>
            </a:r>
          </a:p>
          <a:p>
            <a:r>
              <a:rPr lang="en-US" dirty="0">
                <a:latin typeface="Times New Roman" panose="02020603050405020304" pitchFamily="18" charset="0"/>
                <a:cs typeface="Times New Roman" panose="02020603050405020304" pitchFamily="18" charset="0"/>
              </a:rPr>
              <a:t>By using multivariate models that adjust for possible confounding factors, it is possible to evaluate the association between the exposure of interest and the outcome variable while on-holding all other variables in the model constant.</a:t>
            </a:r>
          </a:p>
          <a:p>
            <a:r>
              <a:rPr lang="en-US" dirty="0">
                <a:latin typeface="Times New Roman" panose="02020603050405020304" pitchFamily="18" charset="0"/>
                <a:cs typeface="Times New Roman" panose="02020603050405020304" pitchFamily="18" charset="0"/>
              </a:rPr>
              <a:t> However, feature of diet cannot be minimized by statistical adjustment: components in the diet are highly correlated. This is also referred to as </a:t>
            </a:r>
            <a:r>
              <a:rPr lang="en-US" dirty="0" err="1">
                <a:solidFill>
                  <a:schemeClr val="accent1"/>
                </a:solidFill>
                <a:latin typeface="Times New Roman" panose="02020603050405020304" pitchFamily="18" charset="0"/>
                <a:cs typeface="Times New Roman" panose="02020603050405020304" pitchFamily="18" charset="0"/>
              </a:rPr>
              <a:t>collinearity</a:t>
            </a:r>
            <a:r>
              <a:rPr lang="en-US" dirty="0">
                <a:latin typeface="Times New Roman" panose="02020603050405020304" pitchFamily="18" charset="0"/>
                <a:cs typeface="Times New Roman" panose="02020603050405020304" pitchFamily="18" charset="0"/>
              </a:rPr>
              <a:t> or </a:t>
            </a:r>
            <a:r>
              <a:rPr lang="en-US" dirty="0" err="1">
                <a:solidFill>
                  <a:schemeClr val="accent1"/>
                </a:solidFill>
                <a:latin typeface="Times New Roman" panose="02020603050405020304" pitchFamily="18" charset="0"/>
                <a:cs typeface="Times New Roman" panose="02020603050405020304" pitchFamily="18" charset="0"/>
              </a:rPr>
              <a:t>multicollinearity</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591655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78530" name="Text Box 2">
            <a:extLst>
              <a:ext uri="{FF2B5EF4-FFF2-40B4-BE49-F238E27FC236}">
                <a16:creationId xmlns:a16="http://schemas.microsoft.com/office/drawing/2014/main" xmlns="" id="{768818A6-0DE6-41BC-88AC-4DFF04270F7A}"/>
              </a:ext>
            </a:extLst>
          </p:cNvPr>
          <p:cNvSpPr txBox="1">
            <a:spLocks noChangeArrowheads="1"/>
          </p:cNvSpPr>
          <p:nvPr/>
        </p:nvSpPr>
        <p:spPr bwMode="auto">
          <a:xfrm>
            <a:off x="8001000" y="6248401"/>
            <a:ext cx="266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FF0000"/>
                </a:solidFill>
                <a:effectLst/>
                <a:uLnTx/>
                <a:uFillTx/>
                <a:latin typeface="Arial" panose="020B0604020202020204" pitchFamily="34" charset="0"/>
                <a:ea typeface="+mn-ea"/>
                <a:cs typeface="+mn-cs"/>
              </a:rPr>
              <a:t>Liu et al., 2000</a:t>
            </a:r>
          </a:p>
        </p:txBody>
      </p:sp>
      <p:sp>
        <p:nvSpPr>
          <p:cNvPr id="278531" name="Text Box 3">
            <a:extLst>
              <a:ext uri="{FF2B5EF4-FFF2-40B4-BE49-F238E27FC236}">
                <a16:creationId xmlns:a16="http://schemas.microsoft.com/office/drawing/2014/main" xmlns="" id="{E2C8B3FD-25BF-4B86-A818-9FE11F8A1293}"/>
              </a:ext>
            </a:extLst>
          </p:cNvPr>
          <p:cNvSpPr txBox="1">
            <a:spLocks noChangeArrowheads="1"/>
          </p:cNvSpPr>
          <p:nvPr/>
        </p:nvSpPr>
        <p:spPr bwMode="auto">
          <a:xfrm rot="21599995">
            <a:off x="7772400" y="3200401"/>
            <a:ext cx="2895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uLnTx/>
                <a:uFillTx/>
                <a:latin typeface="Arial" panose="020B0604020202020204" pitchFamily="34" charset="0"/>
                <a:ea typeface="+mn-ea"/>
                <a:cs typeface="+mn-cs"/>
              </a:rPr>
              <a:t>Glycemic Load</a:t>
            </a:r>
          </a:p>
        </p:txBody>
      </p:sp>
      <p:sp>
        <p:nvSpPr>
          <p:cNvPr id="278532" name="Text Box 4">
            <a:extLst>
              <a:ext uri="{FF2B5EF4-FFF2-40B4-BE49-F238E27FC236}">
                <a16:creationId xmlns:a16="http://schemas.microsoft.com/office/drawing/2014/main" xmlns="" id="{D5F74AED-D1DD-4FE4-84EF-5A49C654420A}"/>
              </a:ext>
            </a:extLst>
          </p:cNvPr>
          <p:cNvSpPr txBox="1">
            <a:spLocks noChangeArrowheads="1"/>
          </p:cNvSpPr>
          <p:nvPr/>
        </p:nvSpPr>
        <p:spPr bwMode="auto">
          <a:xfrm>
            <a:off x="2667000" y="5715001"/>
            <a:ext cx="419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Body Mass Index (kg/M2)</a:t>
            </a:r>
          </a:p>
        </p:txBody>
      </p:sp>
      <p:sp>
        <p:nvSpPr>
          <p:cNvPr id="278533" name="Text Box 5">
            <a:extLst>
              <a:ext uri="{FF2B5EF4-FFF2-40B4-BE49-F238E27FC236}">
                <a16:creationId xmlns:a16="http://schemas.microsoft.com/office/drawing/2014/main" xmlns="" id="{701D235D-A7AB-470F-95D5-F3B8E8C576BE}"/>
              </a:ext>
            </a:extLst>
          </p:cNvPr>
          <p:cNvSpPr txBox="1">
            <a:spLocks noChangeArrowheads="1"/>
          </p:cNvSpPr>
          <p:nvPr/>
        </p:nvSpPr>
        <p:spPr bwMode="auto">
          <a:xfrm rot="16200000">
            <a:off x="1059657" y="3129757"/>
            <a:ext cx="2514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a:ln>
                  <a:noFill/>
                </a:ln>
                <a:solidFill>
                  <a:srgbClr val="FFFF00"/>
                </a:solidFill>
                <a:effectLst/>
                <a:uLnTx/>
                <a:uFillTx/>
                <a:latin typeface="Arial" panose="020B0604020202020204" pitchFamily="34" charset="0"/>
                <a:ea typeface="+mn-ea"/>
                <a:cs typeface="+mn-cs"/>
              </a:rPr>
              <a:t>Relative Risk</a:t>
            </a:r>
          </a:p>
        </p:txBody>
      </p:sp>
      <p:sp>
        <p:nvSpPr>
          <p:cNvPr id="278534" name="Text Box 6">
            <a:extLst>
              <a:ext uri="{FF2B5EF4-FFF2-40B4-BE49-F238E27FC236}">
                <a16:creationId xmlns:a16="http://schemas.microsoft.com/office/drawing/2014/main" xmlns="" id="{9363F6A3-0D0F-4CB2-9165-BCF1258C0AF8}"/>
              </a:ext>
            </a:extLst>
          </p:cNvPr>
          <p:cNvSpPr txBox="1">
            <a:spLocks noChangeArrowheads="1"/>
          </p:cNvSpPr>
          <p:nvPr/>
        </p:nvSpPr>
        <p:spPr bwMode="auto">
          <a:xfrm>
            <a:off x="1371600" y="6597650"/>
            <a:ext cx="91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600" b="1" i="0" u="none" strike="noStrike" kern="1200" cap="none" spc="0" normalizeH="0" baseline="0" noProof="0">
                <a:ln>
                  <a:noFill/>
                </a:ln>
                <a:solidFill>
                  <a:srgbClr val="FFFF00"/>
                </a:solidFill>
                <a:effectLst/>
                <a:uLnTx/>
                <a:uFillTx/>
                <a:latin typeface="Arial" panose="020B0604020202020204" pitchFamily="34" charset="0"/>
                <a:ea typeface="+mn-ea"/>
                <a:cs typeface="+mn-cs"/>
              </a:rPr>
              <a:t>   </a:t>
            </a:r>
            <a:r>
              <a:rPr kumimoji="0" lang="en-US" altLang="en-US" sz="1600" b="0" i="0" u="none" strike="noStrike" kern="1200" cap="none" spc="0" normalizeH="0" baseline="0" noProof="0">
                <a:ln>
                  <a:noFill/>
                </a:ln>
                <a:solidFill>
                  <a:srgbClr val="FFFF00"/>
                </a:solidFill>
                <a:effectLst/>
                <a:uLnTx/>
                <a:uFillTx/>
                <a:latin typeface="Arial" panose="020B0604020202020204" pitchFamily="34" charset="0"/>
                <a:ea typeface="+mn-ea"/>
                <a:cs typeface="+mn-cs"/>
              </a:rPr>
              <a:t>9.072</a:t>
            </a:r>
          </a:p>
        </p:txBody>
      </p:sp>
      <p:sp>
        <p:nvSpPr>
          <p:cNvPr id="278535" name="AutoShape 7">
            <a:extLst>
              <a:ext uri="{FF2B5EF4-FFF2-40B4-BE49-F238E27FC236}">
                <a16:creationId xmlns:a16="http://schemas.microsoft.com/office/drawing/2014/main" xmlns="" id="{D5FE9356-DCBF-42FD-B8FB-908FD3EA4EA0}"/>
              </a:ext>
            </a:extLst>
          </p:cNvPr>
          <p:cNvSpPr>
            <a:spLocks noChangeAspect="1" noChangeArrowheads="1" noTextEdit="1"/>
          </p:cNvSpPr>
          <p:nvPr/>
        </p:nvSpPr>
        <p:spPr bwMode="auto">
          <a:xfrm>
            <a:off x="2417764" y="0"/>
            <a:ext cx="7183437" cy="763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36" name="Freeform 8">
            <a:extLst>
              <a:ext uri="{FF2B5EF4-FFF2-40B4-BE49-F238E27FC236}">
                <a16:creationId xmlns:a16="http://schemas.microsoft.com/office/drawing/2014/main" xmlns="" id="{6BCAA14C-085A-4014-A311-410A030C844C}"/>
              </a:ext>
            </a:extLst>
          </p:cNvPr>
          <p:cNvSpPr>
            <a:spLocks/>
          </p:cNvSpPr>
          <p:nvPr/>
        </p:nvSpPr>
        <p:spPr bwMode="auto">
          <a:xfrm>
            <a:off x="3055939" y="3925888"/>
            <a:ext cx="4148137" cy="1276350"/>
          </a:xfrm>
          <a:custGeom>
            <a:avLst/>
            <a:gdLst>
              <a:gd name="T0" fmla="*/ 0 w 2613"/>
              <a:gd name="T1" fmla="*/ 2147483647 h 804"/>
              <a:gd name="T2" fmla="*/ 2147483647 w 2613"/>
              <a:gd name="T3" fmla="*/ 0 h 804"/>
              <a:gd name="T4" fmla="*/ 2147483647 w 2613"/>
              <a:gd name="T5" fmla="*/ 0 h 804"/>
              <a:gd name="T6" fmla="*/ 2147483647 w 2613"/>
              <a:gd name="T7" fmla="*/ 2147483647 h 804"/>
              <a:gd name="T8" fmla="*/ 0 w 2613"/>
              <a:gd name="T9" fmla="*/ 2147483647 h 8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 h="804">
                <a:moveTo>
                  <a:pt x="0" y="804"/>
                </a:moveTo>
                <a:lnTo>
                  <a:pt x="575" y="0"/>
                </a:lnTo>
                <a:lnTo>
                  <a:pt x="2613" y="0"/>
                </a:lnTo>
                <a:lnTo>
                  <a:pt x="2038" y="804"/>
                </a:lnTo>
                <a:lnTo>
                  <a:pt x="0" y="8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37" name="Freeform 9">
            <a:extLst>
              <a:ext uri="{FF2B5EF4-FFF2-40B4-BE49-F238E27FC236}">
                <a16:creationId xmlns:a16="http://schemas.microsoft.com/office/drawing/2014/main" xmlns="" id="{A6DA07B4-34F1-4AAA-8865-1416961F50F4}"/>
              </a:ext>
            </a:extLst>
          </p:cNvPr>
          <p:cNvSpPr>
            <a:spLocks/>
          </p:cNvSpPr>
          <p:nvPr/>
        </p:nvSpPr>
        <p:spPr bwMode="auto">
          <a:xfrm>
            <a:off x="3055938" y="914400"/>
            <a:ext cx="912812" cy="4287838"/>
          </a:xfrm>
          <a:custGeom>
            <a:avLst/>
            <a:gdLst>
              <a:gd name="T0" fmla="*/ 0 w 575"/>
              <a:gd name="T1" fmla="*/ 2147483647 h 2701"/>
              <a:gd name="T2" fmla="*/ 0 w 575"/>
              <a:gd name="T3" fmla="*/ 2147483647 h 2701"/>
              <a:gd name="T4" fmla="*/ 2147483647 w 575"/>
              <a:gd name="T5" fmla="*/ 0 h 2701"/>
              <a:gd name="T6" fmla="*/ 2147483647 w 575"/>
              <a:gd name="T7" fmla="*/ 2147483647 h 2701"/>
              <a:gd name="T8" fmla="*/ 0 w 575"/>
              <a:gd name="T9" fmla="*/ 2147483647 h 27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 h="2701">
                <a:moveTo>
                  <a:pt x="0" y="2701"/>
                </a:moveTo>
                <a:lnTo>
                  <a:pt x="0" y="805"/>
                </a:lnTo>
                <a:lnTo>
                  <a:pt x="575" y="0"/>
                </a:lnTo>
                <a:lnTo>
                  <a:pt x="575" y="1897"/>
                </a:lnTo>
                <a:lnTo>
                  <a:pt x="0" y="2701"/>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38" name="Rectangle 10">
            <a:extLst>
              <a:ext uri="{FF2B5EF4-FFF2-40B4-BE49-F238E27FC236}">
                <a16:creationId xmlns:a16="http://schemas.microsoft.com/office/drawing/2014/main" xmlns="" id="{1F9659D9-F9ED-4B54-BD1E-F8F43EA3B966}"/>
              </a:ext>
            </a:extLst>
          </p:cNvPr>
          <p:cNvSpPr>
            <a:spLocks noChangeArrowheads="1"/>
          </p:cNvSpPr>
          <p:nvPr/>
        </p:nvSpPr>
        <p:spPr bwMode="auto">
          <a:xfrm>
            <a:off x="3968751" y="914400"/>
            <a:ext cx="3235325" cy="30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39" name="Freeform 11">
            <a:extLst>
              <a:ext uri="{FF2B5EF4-FFF2-40B4-BE49-F238E27FC236}">
                <a16:creationId xmlns:a16="http://schemas.microsoft.com/office/drawing/2014/main" xmlns="" id="{FAB2751B-75C7-47F5-9B96-E61176AF2FFE}"/>
              </a:ext>
            </a:extLst>
          </p:cNvPr>
          <p:cNvSpPr>
            <a:spLocks/>
          </p:cNvSpPr>
          <p:nvPr/>
        </p:nvSpPr>
        <p:spPr bwMode="auto">
          <a:xfrm>
            <a:off x="3055939" y="3925888"/>
            <a:ext cx="4148137" cy="1276350"/>
          </a:xfrm>
          <a:custGeom>
            <a:avLst/>
            <a:gdLst>
              <a:gd name="T0" fmla="*/ 0 w 500"/>
              <a:gd name="T1" fmla="*/ 2147483647 h 134"/>
              <a:gd name="T2" fmla="*/ 2147483647 w 500"/>
              <a:gd name="T3" fmla="*/ 0 h 134"/>
              <a:gd name="T4" fmla="*/ 2147483647 w 500"/>
              <a:gd name="T5" fmla="*/ 0 h 134"/>
              <a:gd name="T6" fmla="*/ 0 60000 65536"/>
              <a:gd name="T7" fmla="*/ 0 60000 65536"/>
              <a:gd name="T8" fmla="*/ 0 60000 65536"/>
            </a:gdLst>
            <a:ahLst/>
            <a:cxnLst>
              <a:cxn ang="T6">
                <a:pos x="T0" y="T1"/>
              </a:cxn>
              <a:cxn ang="T7">
                <a:pos x="T2" y="T3"/>
              </a:cxn>
              <a:cxn ang="T8">
                <a:pos x="T4" y="T5"/>
              </a:cxn>
            </a:cxnLst>
            <a:rect l="0" t="0" r="r" b="b"/>
            <a:pathLst>
              <a:path w="500" h="134">
                <a:moveTo>
                  <a:pt x="0" y="134"/>
                </a:moveTo>
                <a:lnTo>
                  <a:pt x="110" y="0"/>
                </a:lnTo>
                <a:lnTo>
                  <a:pt x="500"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40" name="Freeform 12">
            <a:extLst>
              <a:ext uri="{FF2B5EF4-FFF2-40B4-BE49-F238E27FC236}">
                <a16:creationId xmlns:a16="http://schemas.microsoft.com/office/drawing/2014/main" xmlns="" id="{F2F6F1BC-F78F-4F63-9803-C367479BE11D}"/>
              </a:ext>
            </a:extLst>
          </p:cNvPr>
          <p:cNvSpPr>
            <a:spLocks/>
          </p:cNvSpPr>
          <p:nvPr/>
        </p:nvSpPr>
        <p:spPr bwMode="auto">
          <a:xfrm>
            <a:off x="3055939" y="3325813"/>
            <a:ext cx="4148137" cy="1276350"/>
          </a:xfrm>
          <a:custGeom>
            <a:avLst/>
            <a:gdLst>
              <a:gd name="T0" fmla="*/ 0 w 500"/>
              <a:gd name="T1" fmla="*/ 2147483647 h 134"/>
              <a:gd name="T2" fmla="*/ 2147483647 w 500"/>
              <a:gd name="T3" fmla="*/ 0 h 134"/>
              <a:gd name="T4" fmla="*/ 2147483647 w 500"/>
              <a:gd name="T5" fmla="*/ 0 h 134"/>
              <a:gd name="T6" fmla="*/ 0 60000 65536"/>
              <a:gd name="T7" fmla="*/ 0 60000 65536"/>
              <a:gd name="T8" fmla="*/ 0 60000 65536"/>
            </a:gdLst>
            <a:ahLst/>
            <a:cxnLst>
              <a:cxn ang="T6">
                <a:pos x="T0" y="T1"/>
              </a:cxn>
              <a:cxn ang="T7">
                <a:pos x="T2" y="T3"/>
              </a:cxn>
              <a:cxn ang="T8">
                <a:pos x="T4" y="T5"/>
              </a:cxn>
            </a:cxnLst>
            <a:rect l="0" t="0" r="r" b="b"/>
            <a:pathLst>
              <a:path w="500" h="134">
                <a:moveTo>
                  <a:pt x="0" y="134"/>
                </a:moveTo>
                <a:lnTo>
                  <a:pt x="110" y="0"/>
                </a:lnTo>
                <a:lnTo>
                  <a:pt x="500"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41" name="Freeform 13">
            <a:extLst>
              <a:ext uri="{FF2B5EF4-FFF2-40B4-BE49-F238E27FC236}">
                <a16:creationId xmlns:a16="http://schemas.microsoft.com/office/drawing/2014/main" xmlns="" id="{80FE9182-D718-4D72-838F-665042CEE2AE}"/>
              </a:ext>
            </a:extLst>
          </p:cNvPr>
          <p:cNvSpPr>
            <a:spLocks/>
          </p:cNvSpPr>
          <p:nvPr/>
        </p:nvSpPr>
        <p:spPr bwMode="auto">
          <a:xfrm>
            <a:off x="3055939" y="2725738"/>
            <a:ext cx="4148137" cy="1276350"/>
          </a:xfrm>
          <a:custGeom>
            <a:avLst/>
            <a:gdLst>
              <a:gd name="T0" fmla="*/ 0 w 500"/>
              <a:gd name="T1" fmla="*/ 2147483647 h 134"/>
              <a:gd name="T2" fmla="*/ 2147483647 w 500"/>
              <a:gd name="T3" fmla="*/ 0 h 134"/>
              <a:gd name="T4" fmla="*/ 2147483647 w 500"/>
              <a:gd name="T5" fmla="*/ 0 h 134"/>
              <a:gd name="T6" fmla="*/ 0 60000 65536"/>
              <a:gd name="T7" fmla="*/ 0 60000 65536"/>
              <a:gd name="T8" fmla="*/ 0 60000 65536"/>
            </a:gdLst>
            <a:ahLst/>
            <a:cxnLst>
              <a:cxn ang="T6">
                <a:pos x="T0" y="T1"/>
              </a:cxn>
              <a:cxn ang="T7">
                <a:pos x="T2" y="T3"/>
              </a:cxn>
              <a:cxn ang="T8">
                <a:pos x="T4" y="T5"/>
              </a:cxn>
            </a:cxnLst>
            <a:rect l="0" t="0" r="r" b="b"/>
            <a:pathLst>
              <a:path w="500" h="134">
                <a:moveTo>
                  <a:pt x="0" y="134"/>
                </a:moveTo>
                <a:lnTo>
                  <a:pt x="110" y="0"/>
                </a:lnTo>
                <a:lnTo>
                  <a:pt x="500"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42" name="Freeform 14">
            <a:extLst>
              <a:ext uri="{FF2B5EF4-FFF2-40B4-BE49-F238E27FC236}">
                <a16:creationId xmlns:a16="http://schemas.microsoft.com/office/drawing/2014/main" xmlns="" id="{2B0AD65A-D545-43EF-B0B4-3B4DC3150FE4}"/>
              </a:ext>
            </a:extLst>
          </p:cNvPr>
          <p:cNvSpPr>
            <a:spLocks/>
          </p:cNvSpPr>
          <p:nvPr/>
        </p:nvSpPr>
        <p:spPr bwMode="auto">
          <a:xfrm>
            <a:off x="3055939" y="2116138"/>
            <a:ext cx="4148137" cy="1276350"/>
          </a:xfrm>
          <a:custGeom>
            <a:avLst/>
            <a:gdLst>
              <a:gd name="T0" fmla="*/ 0 w 500"/>
              <a:gd name="T1" fmla="*/ 2147483647 h 134"/>
              <a:gd name="T2" fmla="*/ 2147483647 w 500"/>
              <a:gd name="T3" fmla="*/ 0 h 134"/>
              <a:gd name="T4" fmla="*/ 2147483647 w 500"/>
              <a:gd name="T5" fmla="*/ 0 h 134"/>
              <a:gd name="T6" fmla="*/ 0 60000 65536"/>
              <a:gd name="T7" fmla="*/ 0 60000 65536"/>
              <a:gd name="T8" fmla="*/ 0 60000 65536"/>
            </a:gdLst>
            <a:ahLst/>
            <a:cxnLst>
              <a:cxn ang="T6">
                <a:pos x="T0" y="T1"/>
              </a:cxn>
              <a:cxn ang="T7">
                <a:pos x="T2" y="T3"/>
              </a:cxn>
              <a:cxn ang="T8">
                <a:pos x="T4" y="T5"/>
              </a:cxn>
            </a:cxnLst>
            <a:rect l="0" t="0" r="r" b="b"/>
            <a:pathLst>
              <a:path w="500" h="134">
                <a:moveTo>
                  <a:pt x="0" y="134"/>
                </a:moveTo>
                <a:lnTo>
                  <a:pt x="110" y="0"/>
                </a:lnTo>
                <a:lnTo>
                  <a:pt x="500"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43" name="Freeform 15">
            <a:extLst>
              <a:ext uri="{FF2B5EF4-FFF2-40B4-BE49-F238E27FC236}">
                <a16:creationId xmlns:a16="http://schemas.microsoft.com/office/drawing/2014/main" xmlns="" id="{F0F574F7-6920-4F7B-912D-696E87FECF5A}"/>
              </a:ext>
            </a:extLst>
          </p:cNvPr>
          <p:cNvSpPr>
            <a:spLocks/>
          </p:cNvSpPr>
          <p:nvPr/>
        </p:nvSpPr>
        <p:spPr bwMode="auto">
          <a:xfrm>
            <a:off x="3055939" y="1514475"/>
            <a:ext cx="4148137" cy="1277938"/>
          </a:xfrm>
          <a:custGeom>
            <a:avLst/>
            <a:gdLst>
              <a:gd name="T0" fmla="*/ 0 w 500"/>
              <a:gd name="T1" fmla="*/ 2147483647 h 134"/>
              <a:gd name="T2" fmla="*/ 2147483647 w 500"/>
              <a:gd name="T3" fmla="*/ 0 h 134"/>
              <a:gd name="T4" fmla="*/ 2147483647 w 500"/>
              <a:gd name="T5" fmla="*/ 0 h 134"/>
              <a:gd name="T6" fmla="*/ 0 60000 65536"/>
              <a:gd name="T7" fmla="*/ 0 60000 65536"/>
              <a:gd name="T8" fmla="*/ 0 60000 65536"/>
            </a:gdLst>
            <a:ahLst/>
            <a:cxnLst>
              <a:cxn ang="T6">
                <a:pos x="T0" y="T1"/>
              </a:cxn>
              <a:cxn ang="T7">
                <a:pos x="T2" y="T3"/>
              </a:cxn>
              <a:cxn ang="T8">
                <a:pos x="T4" y="T5"/>
              </a:cxn>
            </a:cxnLst>
            <a:rect l="0" t="0" r="r" b="b"/>
            <a:pathLst>
              <a:path w="500" h="134">
                <a:moveTo>
                  <a:pt x="0" y="134"/>
                </a:moveTo>
                <a:lnTo>
                  <a:pt x="110" y="0"/>
                </a:lnTo>
                <a:lnTo>
                  <a:pt x="500"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44" name="Freeform 16">
            <a:extLst>
              <a:ext uri="{FF2B5EF4-FFF2-40B4-BE49-F238E27FC236}">
                <a16:creationId xmlns:a16="http://schemas.microsoft.com/office/drawing/2014/main" xmlns="" id="{53C77FD9-440E-486F-B57F-B262B9272D87}"/>
              </a:ext>
            </a:extLst>
          </p:cNvPr>
          <p:cNvSpPr>
            <a:spLocks/>
          </p:cNvSpPr>
          <p:nvPr/>
        </p:nvSpPr>
        <p:spPr bwMode="auto">
          <a:xfrm>
            <a:off x="3055939" y="914400"/>
            <a:ext cx="4148137" cy="1277938"/>
          </a:xfrm>
          <a:custGeom>
            <a:avLst/>
            <a:gdLst>
              <a:gd name="T0" fmla="*/ 0 w 500"/>
              <a:gd name="T1" fmla="*/ 2147483647 h 134"/>
              <a:gd name="T2" fmla="*/ 2147483647 w 500"/>
              <a:gd name="T3" fmla="*/ 0 h 134"/>
              <a:gd name="T4" fmla="*/ 2147483647 w 500"/>
              <a:gd name="T5" fmla="*/ 0 h 134"/>
              <a:gd name="T6" fmla="*/ 0 60000 65536"/>
              <a:gd name="T7" fmla="*/ 0 60000 65536"/>
              <a:gd name="T8" fmla="*/ 0 60000 65536"/>
            </a:gdLst>
            <a:ahLst/>
            <a:cxnLst>
              <a:cxn ang="T6">
                <a:pos x="T0" y="T1"/>
              </a:cxn>
              <a:cxn ang="T7">
                <a:pos x="T2" y="T3"/>
              </a:cxn>
              <a:cxn ang="T8">
                <a:pos x="T4" y="T5"/>
              </a:cxn>
            </a:cxnLst>
            <a:rect l="0" t="0" r="r" b="b"/>
            <a:pathLst>
              <a:path w="500" h="134">
                <a:moveTo>
                  <a:pt x="0" y="134"/>
                </a:moveTo>
                <a:lnTo>
                  <a:pt x="110" y="0"/>
                </a:lnTo>
                <a:lnTo>
                  <a:pt x="500"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45" name="Freeform 17">
            <a:extLst>
              <a:ext uri="{FF2B5EF4-FFF2-40B4-BE49-F238E27FC236}">
                <a16:creationId xmlns:a16="http://schemas.microsoft.com/office/drawing/2014/main" xmlns="" id="{512B6EE5-3AAE-4B3D-AE50-D56D720D924D}"/>
              </a:ext>
            </a:extLst>
          </p:cNvPr>
          <p:cNvSpPr>
            <a:spLocks/>
          </p:cNvSpPr>
          <p:nvPr/>
        </p:nvSpPr>
        <p:spPr bwMode="auto">
          <a:xfrm>
            <a:off x="3055939" y="3925888"/>
            <a:ext cx="4148137" cy="1276350"/>
          </a:xfrm>
          <a:custGeom>
            <a:avLst/>
            <a:gdLst>
              <a:gd name="T0" fmla="*/ 2147483647 w 2613"/>
              <a:gd name="T1" fmla="*/ 0 h 804"/>
              <a:gd name="T2" fmla="*/ 2147483647 w 2613"/>
              <a:gd name="T3" fmla="*/ 2147483647 h 804"/>
              <a:gd name="T4" fmla="*/ 0 w 2613"/>
              <a:gd name="T5" fmla="*/ 2147483647 h 804"/>
              <a:gd name="T6" fmla="*/ 2147483647 w 2613"/>
              <a:gd name="T7" fmla="*/ 0 h 804"/>
              <a:gd name="T8" fmla="*/ 2147483647 w 2613"/>
              <a:gd name="T9" fmla="*/ 0 h 8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13" h="804">
                <a:moveTo>
                  <a:pt x="2613" y="0"/>
                </a:moveTo>
                <a:lnTo>
                  <a:pt x="2038" y="804"/>
                </a:lnTo>
                <a:lnTo>
                  <a:pt x="0" y="804"/>
                </a:lnTo>
                <a:lnTo>
                  <a:pt x="575" y="0"/>
                </a:lnTo>
                <a:lnTo>
                  <a:pt x="2613" y="0"/>
                </a:lnTo>
                <a:close/>
              </a:path>
            </a:pathLst>
          </a:custGeom>
          <a:noFill/>
          <a:ln w="793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46" name="Freeform 18">
            <a:extLst>
              <a:ext uri="{FF2B5EF4-FFF2-40B4-BE49-F238E27FC236}">
                <a16:creationId xmlns:a16="http://schemas.microsoft.com/office/drawing/2014/main" xmlns="" id="{677A57A5-B836-4A60-8D57-5C924A372BED}"/>
              </a:ext>
            </a:extLst>
          </p:cNvPr>
          <p:cNvSpPr>
            <a:spLocks/>
          </p:cNvSpPr>
          <p:nvPr/>
        </p:nvSpPr>
        <p:spPr bwMode="auto">
          <a:xfrm>
            <a:off x="3055938" y="914400"/>
            <a:ext cx="912812" cy="4287838"/>
          </a:xfrm>
          <a:custGeom>
            <a:avLst/>
            <a:gdLst>
              <a:gd name="T0" fmla="*/ 0 w 575"/>
              <a:gd name="T1" fmla="*/ 2147483647 h 2701"/>
              <a:gd name="T2" fmla="*/ 0 w 575"/>
              <a:gd name="T3" fmla="*/ 2147483647 h 2701"/>
              <a:gd name="T4" fmla="*/ 2147483647 w 575"/>
              <a:gd name="T5" fmla="*/ 0 h 2701"/>
              <a:gd name="T6" fmla="*/ 2147483647 w 575"/>
              <a:gd name="T7" fmla="*/ 2147483647 h 2701"/>
              <a:gd name="T8" fmla="*/ 0 w 575"/>
              <a:gd name="T9" fmla="*/ 2147483647 h 27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5" h="2701">
                <a:moveTo>
                  <a:pt x="0" y="2701"/>
                </a:moveTo>
                <a:lnTo>
                  <a:pt x="0" y="805"/>
                </a:lnTo>
                <a:lnTo>
                  <a:pt x="575" y="0"/>
                </a:lnTo>
                <a:lnTo>
                  <a:pt x="575" y="1897"/>
                </a:lnTo>
                <a:lnTo>
                  <a:pt x="0" y="2701"/>
                </a:lnTo>
                <a:close/>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47" name="Rectangle 19">
            <a:extLst>
              <a:ext uri="{FF2B5EF4-FFF2-40B4-BE49-F238E27FC236}">
                <a16:creationId xmlns:a16="http://schemas.microsoft.com/office/drawing/2014/main" xmlns="" id="{E9EA9FF7-AC22-4370-ADF3-714A356396F6}"/>
              </a:ext>
            </a:extLst>
          </p:cNvPr>
          <p:cNvSpPr>
            <a:spLocks noChangeArrowheads="1"/>
          </p:cNvSpPr>
          <p:nvPr/>
        </p:nvSpPr>
        <p:spPr bwMode="auto">
          <a:xfrm>
            <a:off x="3968751" y="914400"/>
            <a:ext cx="3235325" cy="3011488"/>
          </a:xfrm>
          <a:prstGeom prst="rect">
            <a:avLst/>
          </a:prstGeom>
          <a:noFill/>
          <a:ln w="2540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48" name="Freeform 20">
            <a:extLst>
              <a:ext uri="{FF2B5EF4-FFF2-40B4-BE49-F238E27FC236}">
                <a16:creationId xmlns:a16="http://schemas.microsoft.com/office/drawing/2014/main" xmlns="" id="{1691B1B0-E191-4595-B6A1-1634ACC861DF}"/>
              </a:ext>
            </a:extLst>
          </p:cNvPr>
          <p:cNvSpPr>
            <a:spLocks/>
          </p:cNvSpPr>
          <p:nvPr/>
        </p:nvSpPr>
        <p:spPr bwMode="auto">
          <a:xfrm>
            <a:off x="4475163" y="2611438"/>
            <a:ext cx="190500" cy="1657350"/>
          </a:xfrm>
          <a:custGeom>
            <a:avLst/>
            <a:gdLst>
              <a:gd name="T0" fmla="*/ 0 w 120"/>
              <a:gd name="T1" fmla="*/ 2147483647 h 1044"/>
              <a:gd name="T2" fmla="*/ 0 w 120"/>
              <a:gd name="T3" fmla="*/ 2147483647 h 1044"/>
              <a:gd name="T4" fmla="*/ 2147483647 w 120"/>
              <a:gd name="T5" fmla="*/ 0 h 1044"/>
              <a:gd name="T6" fmla="*/ 2147483647 w 120"/>
              <a:gd name="T7" fmla="*/ 2147483647 h 1044"/>
              <a:gd name="T8" fmla="*/ 0 w 120"/>
              <a:gd name="T9" fmla="*/ 2147483647 h 10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044">
                <a:moveTo>
                  <a:pt x="0" y="1044"/>
                </a:moveTo>
                <a:lnTo>
                  <a:pt x="0" y="168"/>
                </a:lnTo>
                <a:lnTo>
                  <a:pt x="120" y="0"/>
                </a:lnTo>
                <a:lnTo>
                  <a:pt x="120" y="876"/>
                </a:lnTo>
                <a:lnTo>
                  <a:pt x="0" y="1044"/>
                </a:lnTo>
                <a:close/>
              </a:path>
            </a:pathLst>
          </a:custGeom>
          <a:solidFill>
            <a:srgbClr val="80000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49" name="Rectangle 21">
            <a:extLst>
              <a:ext uri="{FF2B5EF4-FFF2-40B4-BE49-F238E27FC236}">
                <a16:creationId xmlns:a16="http://schemas.microsoft.com/office/drawing/2014/main" xmlns="" id="{EC25596D-F55C-44A0-BBC2-BC700F59CBF8}"/>
              </a:ext>
            </a:extLst>
          </p:cNvPr>
          <p:cNvSpPr>
            <a:spLocks noChangeArrowheads="1"/>
          </p:cNvSpPr>
          <p:nvPr/>
        </p:nvSpPr>
        <p:spPr bwMode="auto">
          <a:xfrm>
            <a:off x="4043363" y="2878138"/>
            <a:ext cx="431800" cy="1390650"/>
          </a:xfrm>
          <a:prstGeom prst="rect">
            <a:avLst/>
          </a:prstGeom>
          <a:solidFill>
            <a:srgbClr val="FF0000"/>
          </a:solidFill>
          <a:ln w="7938">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50" name="Freeform 22">
            <a:extLst>
              <a:ext uri="{FF2B5EF4-FFF2-40B4-BE49-F238E27FC236}">
                <a16:creationId xmlns:a16="http://schemas.microsoft.com/office/drawing/2014/main" xmlns="" id="{CA88F305-482E-406B-AF19-4AF019C32824}"/>
              </a:ext>
            </a:extLst>
          </p:cNvPr>
          <p:cNvSpPr>
            <a:spLocks/>
          </p:cNvSpPr>
          <p:nvPr/>
        </p:nvSpPr>
        <p:spPr bwMode="auto">
          <a:xfrm>
            <a:off x="4043363" y="2611438"/>
            <a:ext cx="622300" cy="266700"/>
          </a:xfrm>
          <a:custGeom>
            <a:avLst/>
            <a:gdLst>
              <a:gd name="T0" fmla="*/ 2147483647 w 392"/>
              <a:gd name="T1" fmla="*/ 2147483647 h 168"/>
              <a:gd name="T2" fmla="*/ 2147483647 w 392"/>
              <a:gd name="T3" fmla="*/ 0 h 168"/>
              <a:gd name="T4" fmla="*/ 2147483647 w 392"/>
              <a:gd name="T5" fmla="*/ 0 h 168"/>
              <a:gd name="T6" fmla="*/ 0 w 392"/>
              <a:gd name="T7" fmla="*/ 2147483647 h 168"/>
              <a:gd name="T8" fmla="*/ 2147483647 w 392"/>
              <a:gd name="T9" fmla="*/ 214748364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 h="168">
                <a:moveTo>
                  <a:pt x="272" y="168"/>
                </a:moveTo>
                <a:lnTo>
                  <a:pt x="392" y="0"/>
                </a:lnTo>
                <a:lnTo>
                  <a:pt x="120" y="0"/>
                </a:lnTo>
                <a:lnTo>
                  <a:pt x="0" y="168"/>
                </a:lnTo>
                <a:lnTo>
                  <a:pt x="272" y="168"/>
                </a:lnTo>
                <a:close/>
              </a:path>
            </a:pathLst>
          </a:custGeom>
          <a:solidFill>
            <a:srgbClr val="BF000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51" name="Rectangle 23">
            <a:extLst>
              <a:ext uri="{FF2B5EF4-FFF2-40B4-BE49-F238E27FC236}">
                <a16:creationId xmlns:a16="http://schemas.microsoft.com/office/drawing/2014/main" xmlns="" id="{04EEE868-7265-4EDA-BEB7-704A47B26A1F}"/>
              </a:ext>
            </a:extLst>
          </p:cNvPr>
          <p:cNvSpPr>
            <a:spLocks noChangeArrowheads="1"/>
          </p:cNvSpPr>
          <p:nvPr/>
        </p:nvSpPr>
        <p:spPr bwMode="auto">
          <a:xfrm>
            <a:off x="4125914" y="2640013"/>
            <a:ext cx="555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1.16</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52" name="Freeform 24">
            <a:extLst>
              <a:ext uri="{FF2B5EF4-FFF2-40B4-BE49-F238E27FC236}">
                <a16:creationId xmlns:a16="http://schemas.microsoft.com/office/drawing/2014/main" xmlns="" id="{B053BDAD-F587-4D1C-8190-29DFBB5CA257}"/>
              </a:ext>
            </a:extLst>
          </p:cNvPr>
          <p:cNvSpPr>
            <a:spLocks/>
          </p:cNvSpPr>
          <p:nvPr/>
        </p:nvSpPr>
        <p:spPr bwMode="auto">
          <a:xfrm>
            <a:off x="5553075" y="1600200"/>
            <a:ext cx="190500" cy="2668588"/>
          </a:xfrm>
          <a:custGeom>
            <a:avLst/>
            <a:gdLst>
              <a:gd name="T0" fmla="*/ 0 w 120"/>
              <a:gd name="T1" fmla="*/ 2147483647 h 1681"/>
              <a:gd name="T2" fmla="*/ 0 w 120"/>
              <a:gd name="T3" fmla="*/ 2147483647 h 1681"/>
              <a:gd name="T4" fmla="*/ 2147483647 w 120"/>
              <a:gd name="T5" fmla="*/ 0 h 1681"/>
              <a:gd name="T6" fmla="*/ 2147483647 w 120"/>
              <a:gd name="T7" fmla="*/ 2147483647 h 1681"/>
              <a:gd name="T8" fmla="*/ 0 w 120"/>
              <a:gd name="T9" fmla="*/ 2147483647 h 16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681">
                <a:moveTo>
                  <a:pt x="0" y="1681"/>
                </a:moveTo>
                <a:lnTo>
                  <a:pt x="0" y="169"/>
                </a:lnTo>
                <a:lnTo>
                  <a:pt x="120" y="0"/>
                </a:lnTo>
                <a:lnTo>
                  <a:pt x="120" y="1513"/>
                </a:lnTo>
                <a:lnTo>
                  <a:pt x="0" y="1681"/>
                </a:lnTo>
                <a:close/>
              </a:path>
            </a:pathLst>
          </a:custGeom>
          <a:solidFill>
            <a:srgbClr val="80000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53" name="Rectangle 25">
            <a:extLst>
              <a:ext uri="{FF2B5EF4-FFF2-40B4-BE49-F238E27FC236}">
                <a16:creationId xmlns:a16="http://schemas.microsoft.com/office/drawing/2014/main" xmlns="" id="{22ED9B92-CF37-40B0-93AA-F9C9D8D50814}"/>
              </a:ext>
            </a:extLst>
          </p:cNvPr>
          <p:cNvSpPr>
            <a:spLocks noChangeArrowheads="1"/>
          </p:cNvSpPr>
          <p:nvPr/>
        </p:nvSpPr>
        <p:spPr bwMode="auto">
          <a:xfrm>
            <a:off x="5121275" y="1868488"/>
            <a:ext cx="431800" cy="2400300"/>
          </a:xfrm>
          <a:prstGeom prst="rect">
            <a:avLst/>
          </a:prstGeom>
          <a:solidFill>
            <a:srgbClr val="FF0000"/>
          </a:solidFill>
          <a:ln w="7938">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54" name="Freeform 26">
            <a:extLst>
              <a:ext uri="{FF2B5EF4-FFF2-40B4-BE49-F238E27FC236}">
                <a16:creationId xmlns:a16="http://schemas.microsoft.com/office/drawing/2014/main" xmlns="" id="{7037202D-E5DB-4B85-8092-7B66E207E783}"/>
              </a:ext>
            </a:extLst>
          </p:cNvPr>
          <p:cNvSpPr>
            <a:spLocks/>
          </p:cNvSpPr>
          <p:nvPr/>
        </p:nvSpPr>
        <p:spPr bwMode="auto">
          <a:xfrm>
            <a:off x="5121275" y="1600200"/>
            <a:ext cx="622300" cy="268288"/>
          </a:xfrm>
          <a:custGeom>
            <a:avLst/>
            <a:gdLst>
              <a:gd name="T0" fmla="*/ 2147483647 w 392"/>
              <a:gd name="T1" fmla="*/ 2147483647 h 169"/>
              <a:gd name="T2" fmla="*/ 2147483647 w 392"/>
              <a:gd name="T3" fmla="*/ 0 h 169"/>
              <a:gd name="T4" fmla="*/ 2147483647 w 392"/>
              <a:gd name="T5" fmla="*/ 0 h 169"/>
              <a:gd name="T6" fmla="*/ 0 w 392"/>
              <a:gd name="T7" fmla="*/ 2147483647 h 169"/>
              <a:gd name="T8" fmla="*/ 2147483647 w 392"/>
              <a:gd name="T9" fmla="*/ 2147483647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 h="169">
                <a:moveTo>
                  <a:pt x="272" y="169"/>
                </a:moveTo>
                <a:lnTo>
                  <a:pt x="392" y="0"/>
                </a:lnTo>
                <a:lnTo>
                  <a:pt x="121" y="0"/>
                </a:lnTo>
                <a:lnTo>
                  <a:pt x="0" y="169"/>
                </a:lnTo>
                <a:lnTo>
                  <a:pt x="272" y="169"/>
                </a:lnTo>
                <a:close/>
              </a:path>
            </a:pathLst>
          </a:custGeom>
          <a:solidFill>
            <a:srgbClr val="BF000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55" name="Rectangle 27">
            <a:extLst>
              <a:ext uri="{FF2B5EF4-FFF2-40B4-BE49-F238E27FC236}">
                <a16:creationId xmlns:a16="http://schemas.microsoft.com/office/drawing/2014/main" xmlns="" id="{4173B57B-E720-41B5-A779-F287253CC93D}"/>
              </a:ext>
            </a:extLst>
          </p:cNvPr>
          <p:cNvSpPr>
            <a:spLocks noChangeArrowheads="1"/>
          </p:cNvSpPr>
          <p:nvPr/>
        </p:nvSpPr>
        <p:spPr bwMode="auto">
          <a:xfrm>
            <a:off x="5354638" y="1571625"/>
            <a:ext cx="15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2</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56" name="Freeform 28">
            <a:extLst>
              <a:ext uri="{FF2B5EF4-FFF2-40B4-BE49-F238E27FC236}">
                <a16:creationId xmlns:a16="http://schemas.microsoft.com/office/drawing/2014/main" xmlns="" id="{87B2CDE0-BCCF-4A27-B16B-607288DAC14A}"/>
              </a:ext>
            </a:extLst>
          </p:cNvPr>
          <p:cNvSpPr>
            <a:spLocks/>
          </p:cNvSpPr>
          <p:nvPr/>
        </p:nvSpPr>
        <p:spPr bwMode="auto">
          <a:xfrm>
            <a:off x="6630989" y="1600200"/>
            <a:ext cx="192087" cy="2668588"/>
          </a:xfrm>
          <a:custGeom>
            <a:avLst/>
            <a:gdLst>
              <a:gd name="T0" fmla="*/ 0 w 121"/>
              <a:gd name="T1" fmla="*/ 2147483647 h 1681"/>
              <a:gd name="T2" fmla="*/ 0 w 121"/>
              <a:gd name="T3" fmla="*/ 2147483647 h 1681"/>
              <a:gd name="T4" fmla="*/ 2147483647 w 121"/>
              <a:gd name="T5" fmla="*/ 0 h 1681"/>
              <a:gd name="T6" fmla="*/ 2147483647 w 121"/>
              <a:gd name="T7" fmla="*/ 2147483647 h 1681"/>
              <a:gd name="T8" fmla="*/ 0 w 121"/>
              <a:gd name="T9" fmla="*/ 2147483647 h 16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1681">
                <a:moveTo>
                  <a:pt x="0" y="1681"/>
                </a:moveTo>
                <a:lnTo>
                  <a:pt x="0" y="169"/>
                </a:lnTo>
                <a:lnTo>
                  <a:pt x="121" y="0"/>
                </a:lnTo>
                <a:lnTo>
                  <a:pt x="121" y="1513"/>
                </a:lnTo>
                <a:lnTo>
                  <a:pt x="0" y="1681"/>
                </a:lnTo>
                <a:close/>
              </a:path>
            </a:pathLst>
          </a:custGeom>
          <a:solidFill>
            <a:srgbClr val="80000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57" name="Rectangle 29">
            <a:extLst>
              <a:ext uri="{FF2B5EF4-FFF2-40B4-BE49-F238E27FC236}">
                <a16:creationId xmlns:a16="http://schemas.microsoft.com/office/drawing/2014/main" xmlns="" id="{7AD106AF-7EE4-4021-B41F-6BE64ACAFF2F}"/>
              </a:ext>
            </a:extLst>
          </p:cNvPr>
          <p:cNvSpPr>
            <a:spLocks noChangeArrowheads="1"/>
          </p:cNvSpPr>
          <p:nvPr/>
        </p:nvSpPr>
        <p:spPr bwMode="auto">
          <a:xfrm>
            <a:off x="6200776" y="1868488"/>
            <a:ext cx="430213" cy="2400300"/>
          </a:xfrm>
          <a:prstGeom prst="rect">
            <a:avLst/>
          </a:prstGeom>
          <a:solidFill>
            <a:srgbClr val="FF0000"/>
          </a:solidFill>
          <a:ln w="7938">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58" name="Freeform 30">
            <a:extLst>
              <a:ext uri="{FF2B5EF4-FFF2-40B4-BE49-F238E27FC236}">
                <a16:creationId xmlns:a16="http://schemas.microsoft.com/office/drawing/2014/main" xmlns="" id="{93A0A47D-D606-468A-9754-AF5AD3003518}"/>
              </a:ext>
            </a:extLst>
          </p:cNvPr>
          <p:cNvSpPr>
            <a:spLocks/>
          </p:cNvSpPr>
          <p:nvPr/>
        </p:nvSpPr>
        <p:spPr bwMode="auto">
          <a:xfrm>
            <a:off x="6200775" y="1600200"/>
            <a:ext cx="622300" cy="268288"/>
          </a:xfrm>
          <a:custGeom>
            <a:avLst/>
            <a:gdLst>
              <a:gd name="T0" fmla="*/ 2147483647 w 392"/>
              <a:gd name="T1" fmla="*/ 2147483647 h 169"/>
              <a:gd name="T2" fmla="*/ 2147483647 w 392"/>
              <a:gd name="T3" fmla="*/ 0 h 169"/>
              <a:gd name="T4" fmla="*/ 2147483647 w 392"/>
              <a:gd name="T5" fmla="*/ 0 h 169"/>
              <a:gd name="T6" fmla="*/ 0 w 392"/>
              <a:gd name="T7" fmla="*/ 2147483647 h 169"/>
              <a:gd name="T8" fmla="*/ 2147483647 w 392"/>
              <a:gd name="T9" fmla="*/ 2147483647 h 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 h="169">
                <a:moveTo>
                  <a:pt x="271" y="169"/>
                </a:moveTo>
                <a:lnTo>
                  <a:pt x="392" y="0"/>
                </a:lnTo>
                <a:lnTo>
                  <a:pt x="120" y="0"/>
                </a:lnTo>
                <a:lnTo>
                  <a:pt x="0" y="169"/>
                </a:lnTo>
                <a:lnTo>
                  <a:pt x="271" y="169"/>
                </a:lnTo>
                <a:close/>
              </a:path>
            </a:pathLst>
          </a:custGeom>
          <a:solidFill>
            <a:srgbClr val="BF000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59" name="Rectangle 31">
            <a:extLst>
              <a:ext uri="{FF2B5EF4-FFF2-40B4-BE49-F238E27FC236}">
                <a16:creationId xmlns:a16="http://schemas.microsoft.com/office/drawing/2014/main" xmlns="" id="{521FD28C-C3FD-49E3-9084-21DA9DFDA20D}"/>
              </a:ext>
            </a:extLst>
          </p:cNvPr>
          <p:cNvSpPr>
            <a:spLocks noChangeArrowheads="1"/>
          </p:cNvSpPr>
          <p:nvPr/>
        </p:nvSpPr>
        <p:spPr bwMode="auto">
          <a:xfrm>
            <a:off x="6473825" y="1562100"/>
            <a:ext cx="15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2</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60" name="Freeform 32">
            <a:extLst>
              <a:ext uri="{FF2B5EF4-FFF2-40B4-BE49-F238E27FC236}">
                <a16:creationId xmlns:a16="http://schemas.microsoft.com/office/drawing/2014/main" xmlns="" id="{AB71F003-9C0B-4F5D-931C-C7F1CDBFCE8B}"/>
              </a:ext>
            </a:extLst>
          </p:cNvPr>
          <p:cNvSpPr>
            <a:spLocks/>
          </p:cNvSpPr>
          <p:nvPr/>
        </p:nvSpPr>
        <p:spPr bwMode="auto">
          <a:xfrm>
            <a:off x="4176713" y="3297239"/>
            <a:ext cx="190500" cy="1400175"/>
          </a:xfrm>
          <a:custGeom>
            <a:avLst/>
            <a:gdLst>
              <a:gd name="T0" fmla="*/ 0 w 120"/>
              <a:gd name="T1" fmla="*/ 2147483647 h 882"/>
              <a:gd name="T2" fmla="*/ 0 w 120"/>
              <a:gd name="T3" fmla="*/ 2147483647 h 882"/>
              <a:gd name="T4" fmla="*/ 2147483647 w 120"/>
              <a:gd name="T5" fmla="*/ 0 h 882"/>
              <a:gd name="T6" fmla="*/ 2147483647 w 120"/>
              <a:gd name="T7" fmla="*/ 2147483647 h 882"/>
              <a:gd name="T8" fmla="*/ 0 w 120"/>
              <a:gd name="T9" fmla="*/ 2147483647 h 8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882">
                <a:moveTo>
                  <a:pt x="0" y="882"/>
                </a:moveTo>
                <a:lnTo>
                  <a:pt x="0" y="168"/>
                </a:lnTo>
                <a:lnTo>
                  <a:pt x="120" y="0"/>
                </a:lnTo>
                <a:lnTo>
                  <a:pt x="120" y="714"/>
                </a:lnTo>
                <a:lnTo>
                  <a:pt x="0" y="882"/>
                </a:lnTo>
                <a:close/>
              </a:path>
            </a:pathLst>
          </a:custGeom>
          <a:solidFill>
            <a:srgbClr val="40004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61" name="Rectangle 33">
            <a:extLst>
              <a:ext uri="{FF2B5EF4-FFF2-40B4-BE49-F238E27FC236}">
                <a16:creationId xmlns:a16="http://schemas.microsoft.com/office/drawing/2014/main" xmlns="" id="{60DB726C-3767-4199-80DF-12C4A7E4DB17}"/>
              </a:ext>
            </a:extLst>
          </p:cNvPr>
          <p:cNvSpPr>
            <a:spLocks noChangeArrowheads="1"/>
          </p:cNvSpPr>
          <p:nvPr/>
        </p:nvSpPr>
        <p:spPr bwMode="auto">
          <a:xfrm>
            <a:off x="3744913" y="3563939"/>
            <a:ext cx="431800" cy="1133475"/>
          </a:xfrm>
          <a:prstGeom prst="rect">
            <a:avLst/>
          </a:prstGeom>
          <a:solidFill>
            <a:srgbClr val="800080"/>
          </a:solidFill>
          <a:ln w="7938">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62" name="Freeform 34">
            <a:extLst>
              <a:ext uri="{FF2B5EF4-FFF2-40B4-BE49-F238E27FC236}">
                <a16:creationId xmlns:a16="http://schemas.microsoft.com/office/drawing/2014/main" xmlns="" id="{E9B80773-CF29-4AD8-8000-2889CE8D8E8C}"/>
              </a:ext>
            </a:extLst>
          </p:cNvPr>
          <p:cNvSpPr>
            <a:spLocks/>
          </p:cNvSpPr>
          <p:nvPr/>
        </p:nvSpPr>
        <p:spPr bwMode="auto">
          <a:xfrm>
            <a:off x="3744913" y="3297238"/>
            <a:ext cx="622300" cy="266700"/>
          </a:xfrm>
          <a:custGeom>
            <a:avLst/>
            <a:gdLst>
              <a:gd name="T0" fmla="*/ 2147483647 w 392"/>
              <a:gd name="T1" fmla="*/ 2147483647 h 168"/>
              <a:gd name="T2" fmla="*/ 2147483647 w 392"/>
              <a:gd name="T3" fmla="*/ 0 h 168"/>
              <a:gd name="T4" fmla="*/ 2147483647 w 392"/>
              <a:gd name="T5" fmla="*/ 0 h 168"/>
              <a:gd name="T6" fmla="*/ 0 w 392"/>
              <a:gd name="T7" fmla="*/ 2147483647 h 168"/>
              <a:gd name="T8" fmla="*/ 2147483647 w 392"/>
              <a:gd name="T9" fmla="*/ 214748364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 h="168">
                <a:moveTo>
                  <a:pt x="272" y="168"/>
                </a:moveTo>
                <a:lnTo>
                  <a:pt x="392" y="0"/>
                </a:lnTo>
                <a:lnTo>
                  <a:pt x="120" y="0"/>
                </a:lnTo>
                <a:lnTo>
                  <a:pt x="0" y="168"/>
                </a:lnTo>
                <a:lnTo>
                  <a:pt x="272" y="168"/>
                </a:lnTo>
                <a:close/>
              </a:path>
            </a:pathLst>
          </a:custGeom>
          <a:solidFill>
            <a:srgbClr val="60006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63" name="Rectangle 35">
            <a:extLst>
              <a:ext uri="{FF2B5EF4-FFF2-40B4-BE49-F238E27FC236}">
                <a16:creationId xmlns:a16="http://schemas.microsoft.com/office/drawing/2014/main" xmlns="" id="{A573E163-156D-4A60-BA57-F10D2CE71CDD}"/>
              </a:ext>
            </a:extLst>
          </p:cNvPr>
          <p:cNvSpPr>
            <a:spLocks noChangeArrowheads="1"/>
          </p:cNvSpPr>
          <p:nvPr/>
        </p:nvSpPr>
        <p:spPr bwMode="auto">
          <a:xfrm>
            <a:off x="3894139" y="3249613"/>
            <a:ext cx="555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0.94</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64" name="Freeform 36">
            <a:extLst>
              <a:ext uri="{FF2B5EF4-FFF2-40B4-BE49-F238E27FC236}">
                <a16:creationId xmlns:a16="http://schemas.microsoft.com/office/drawing/2014/main" xmlns="" id="{DE5C7066-3116-44DB-9EFB-788204B3C572}"/>
              </a:ext>
            </a:extLst>
          </p:cNvPr>
          <p:cNvSpPr>
            <a:spLocks/>
          </p:cNvSpPr>
          <p:nvPr/>
        </p:nvSpPr>
        <p:spPr bwMode="auto">
          <a:xfrm>
            <a:off x="5254626" y="3001963"/>
            <a:ext cx="182563" cy="1695450"/>
          </a:xfrm>
          <a:custGeom>
            <a:avLst/>
            <a:gdLst>
              <a:gd name="T0" fmla="*/ 0 w 115"/>
              <a:gd name="T1" fmla="*/ 2147483647 h 1068"/>
              <a:gd name="T2" fmla="*/ 0 w 115"/>
              <a:gd name="T3" fmla="*/ 2147483647 h 1068"/>
              <a:gd name="T4" fmla="*/ 2147483647 w 115"/>
              <a:gd name="T5" fmla="*/ 0 h 1068"/>
              <a:gd name="T6" fmla="*/ 2147483647 w 115"/>
              <a:gd name="T7" fmla="*/ 2147483647 h 1068"/>
              <a:gd name="T8" fmla="*/ 0 w 115"/>
              <a:gd name="T9" fmla="*/ 2147483647 h 10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5" h="1068">
                <a:moveTo>
                  <a:pt x="0" y="1068"/>
                </a:moveTo>
                <a:lnTo>
                  <a:pt x="0" y="168"/>
                </a:lnTo>
                <a:lnTo>
                  <a:pt x="115" y="0"/>
                </a:lnTo>
                <a:lnTo>
                  <a:pt x="115" y="900"/>
                </a:lnTo>
                <a:lnTo>
                  <a:pt x="0" y="1068"/>
                </a:lnTo>
                <a:close/>
              </a:path>
            </a:pathLst>
          </a:custGeom>
          <a:solidFill>
            <a:srgbClr val="40004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65" name="Rectangle 37">
            <a:extLst>
              <a:ext uri="{FF2B5EF4-FFF2-40B4-BE49-F238E27FC236}">
                <a16:creationId xmlns:a16="http://schemas.microsoft.com/office/drawing/2014/main" xmlns="" id="{EAC33306-505D-4199-92B7-7FA0CB3997C2}"/>
              </a:ext>
            </a:extLst>
          </p:cNvPr>
          <p:cNvSpPr>
            <a:spLocks noChangeArrowheads="1"/>
          </p:cNvSpPr>
          <p:nvPr/>
        </p:nvSpPr>
        <p:spPr bwMode="auto">
          <a:xfrm>
            <a:off x="4822825" y="3268663"/>
            <a:ext cx="431800" cy="1428750"/>
          </a:xfrm>
          <a:prstGeom prst="rect">
            <a:avLst/>
          </a:prstGeom>
          <a:solidFill>
            <a:srgbClr val="800080"/>
          </a:solidFill>
          <a:ln w="7938">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66" name="Freeform 38">
            <a:extLst>
              <a:ext uri="{FF2B5EF4-FFF2-40B4-BE49-F238E27FC236}">
                <a16:creationId xmlns:a16="http://schemas.microsoft.com/office/drawing/2014/main" xmlns="" id="{F32E1161-A31D-4FA8-9AD8-047B02D7FF96}"/>
              </a:ext>
            </a:extLst>
          </p:cNvPr>
          <p:cNvSpPr>
            <a:spLocks/>
          </p:cNvSpPr>
          <p:nvPr/>
        </p:nvSpPr>
        <p:spPr bwMode="auto">
          <a:xfrm>
            <a:off x="4822826" y="3001963"/>
            <a:ext cx="614363" cy="266700"/>
          </a:xfrm>
          <a:custGeom>
            <a:avLst/>
            <a:gdLst>
              <a:gd name="T0" fmla="*/ 2147483647 w 387"/>
              <a:gd name="T1" fmla="*/ 2147483647 h 168"/>
              <a:gd name="T2" fmla="*/ 2147483647 w 387"/>
              <a:gd name="T3" fmla="*/ 0 h 168"/>
              <a:gd name="T4" fmla="*/ 2147483647 w 387"/>
              <a:gd name="T5" fmla="*/ 0 h 168"/>
              <a:gd name="T6" fmla="*/ 0 w 387"/>
              <a:gd name="T7" fmla="*/ 2147483647 h 168"/>
              <a:gd name="T8" fmla="*/ 2147483647 w 387"/>
              <a:gd name="T9" fmla="*/ 214748364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7" h="168">
                <a:moveTo>
                  <a:pt x="272" y="168"/>
                </a:moveTo>
                <a:lnTo>
                  <a:pt x="387" y="0"/>
                </a:lnTo>
                <a:lnTo>
                  <a:pt x="115" y="0"/>
                </a:lnTo>
                <a:lnTo>
                  <a:pt x="0" y="168"/>
                </a:lnTo>
                <a:lnTo>
                  <a:pt x="272" y="168"/>
                </a:lnTo>
                <a:close/>
              </a:path>
            </a:pathLst>
          </a:custGeom>
          <a:solidFill>
            <a:srgbClr val="60006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67" name="Rectangle 39">
            <a:extLst>
              <a:ext uri="{FF2B5EF4-FFF2-40B4-BE49-F238E27FC236}">
                <a16:creationId xmlns:a16="http://schemas.microsoft.com/office/drawing/2014/main" xmlns="" id="{9C22FA02-EA11-4B55-8D7C-D9FC5E145A57}"/>
              </a:ext>
            </a:extLst>
          </p:cNvPr>
          <p:cNvSpPr>
            <a:spLocks noChangeArrowheads="1"/>
          </p:cNvSpPr>
          <p:nvPr/>
        </p:nvSpPr>
        <p:spPr bwMode="auto">
          <a:xfrm>
            <a:off x="4922839" y="3049588"/>
            <a:ext cx="555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1.19</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68" name="Freeform 40">
            <a:extLst>
              <a:ext uri="{FF2B5EF4-FFF2-40B4-BE49-F238E27FC236}">
                <a16:creationId xmlns:a16="http://schemas.microsoft.com/office/drawing/2014/main" xmlns="" id="{3D56D92B-FF45-4D82-865C-0E8970CB85C5}"/>
              </a:ext>
            </a:extLst>
          </p:cNvPr>
          <p:cNvSpPr>
            <a:spLocks/>
          </p:cNvSpPr>
          <p:nvPr/>
        </p:nvSpPr>
        <p:spPr bwMode="auto">
          <a:xfrm>
            <a:off x="6324600" y="2249489"/>
            <a:ext cx="190500" cy="2447925"/>
          </a:xfrm>
          <a:custGeom>
            <a:avLst/>
            <a:gdLst>
              <a:gd name="T0" fmla="*/ 0 w 120"/>
              <a:gd name="T1" fmla="*/ 2147483647 h 1542"/>
              <a:gd name="T2" fmla="*/ 0 w 120"/>
              <a:gd name="T3" fmla="*/ 2147483647 h 1542"/>
              <a:gd name="T4" fmla="*/ 2147483647 w 120"/>
              <a:gd name="T5" fmla="*/ 0 h 1542"/>
              <a:gd name="T6" fmla="*/ 2147483647 w 120"/>
              <a:gd name="T7" fmla="*/ 2147483647 h 1542"/>
              <a:gd name="T8" fmla="*/ 0 w 120"/>
              <a:gd name="T9" fmla="*/ 2147483647 h 15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542">
                <a:moveTo>
                  <a:pt x="0" y="1542"/>
                </a:moveTo>
                <a:lnTo>
                  <a:pt x="0" y="168"/>
                </a:lnTo>
                <a:lnTo>
                  <a:pt x="120" y="0"/>
                </a:lnTo>
                <a:lnTo>
                  <a:pt x="120" y="1374"/>
                </a:lnTo>
                <a:lnTo>
                  <a:pt x="0" y="1542"/>
                </a:lnTo>
                <a:close/>
              </a:path>
            </a:pathLst>
          </a:custGeom>
          <a:solidFill>
            <a:srgbClr val="40004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69" name="Rectangle 41">
            <a:extLst>
              <a:ext uri="{FF2B5EF4-FFF2-40B4-BE49-F238E27FC236}">
                <a16:creationId xmlns:a16="http://schemas.microsoft.com/office/drawing/2014/main" xmlns="" id="{5FD01C60-6670-4F1D-8123-593DF9CA653A}"/>
              </a:ext>
            </a:extLst>
          </p:cNvPr>
          <p:cNvSpPr>
            <a:spLocks noChangeArrowheads="1"/>
          </p:cNvSpPr>
          <p:nvPr/>
        </p:nvSpPr>
        <p:spPr bwMode="auto">
          <a:xfrm>
            <a:off x="5892800" y="2516189"/>
            <a:ext cx="431800" cy="2181225"/>
          </a:xfrm>
          <a:prstGeom prst="rect">
            <a:avLst/>
          </a:prstGeom>
          <a:solidFill>
            <a:srgbClr val="800080"/>
          </a:solidFill>
          <a:ln w="7938">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70" name="Freeform 42">
            <a:extLst>
              <a:ext uri="{FF2B5EF4-FFF2-40B4-BE49-F238E27FC236}">
                <a16:creationId xmlns:a16="http://schemas.microsoft.com/office/drawing/2014/main" xmlns="" id="{024130EE-080A-4B93-884B-7752B8B360E0}"/>
              </a:ext>
            </a:extLst>
          </p:cNvPr>
          <p:cNvSpPr>
            <a:spLocks/>
          </p:cNvSpPr>
          <p:nvPr/>
        </p:nvSpPr>
        <p:spPr bwMode="auto">
          <a:xfrm>
            <a:off x="5892800" y="2249488"/>
            <a:ext cx="622300" cy="266700"/>
          </a:xfrm>
          <a:custGeom>
            <a:avLst/>
            <a:gdLst>
              <a:gd name="T0" fmla="*/ 2147483647 w 392"/>
              <a:gd name="T1" fmla="*/ 2147483647 h 168"/>
              <a:gd name="T2" fmla="*/ 2147483647 w 392"/>
              <a:gd name="T3" fmla="*/ 0 h 168"/>
              <a:gd name="T4" fmla="*/ 2147483647 w 392"/>
              <a:gd name="T5" fmla="*/ 0 h 168"/>
              <a:gd name="T6" fmla="*/ 0 w 392"/>
              <a:gd name="T7" fmla="*/ 2147483647 h 168"/>
              <a:gd name="T8" fmla="*/ 2147483647 w 392"/>
              <a:gd name="T9" fmla="*/ 214748364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 h="168">
                <a:moveTo>
                  <a:pt x="272" y="168"/>
                </a:moveTo>
                <a:lnTo>
                  <a:pt x="392" y="0"/>
                </a:lnTo>
                <a:lnTo>
                  <a:pt x="120" y="0"/>
                </a:lnTo>
                <a:lnTo>
                  <a:pt x="0" y="168"/>
                </a:lnTo>
                <a:lnTo>
                  <a:pt x="272" y="168"/>
                </a:lnTo>
                <a:close/>
              </a:path>
            </a:pathLst>
          </a:custGeom>
          <a:solidFill>
            <a:srgbClr val="600060"/>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71" name="Rectangle 43">
            <a:extLst>
              <a:ext uri="{FF2B5EF4-FFF2-40B4-BE49-F238E27FC236}">
                <a16:creationId xmlns:a16="http://schemas.microsoft.com/office/drawing/2014/main" xmlns="" id="{95F0232C-BA4C-4C86-B257-2764D6C5A031}"/>
              </a:ext>
            </a:extLst>
          </p:cNvPr>
          <p:cNvSpPr>
            <a:spLocks noChangeArrowheads="1"/>
          </p:cNvSpPr>
          <p:nvPr/>
        </p:nvSpPr>
        <p:spPr bwMode="auto">
          <a:xfrm>
            <a:off x="5967414" y="2363788"/>
            <a:ext cx="555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1.81</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72" name="Freeform 44">
            <a:extLst>
              <a:ext uri="{FF2B5EF4-FFF2-40B4-BE49-F238E27FC236}">
                <a16:creationId xmlns:a16="http://schemas.microsoft.com/office/drawing/2014/main" xmlns="" id="{2B42E20C-A687-4BD7-A72B-FD20FFAF65AA}"/>
              </a:ext>
            </a:extLst>
          </p:cNvPr>
          <p:cNvSpPr>
            <a:spLocks/>
          </p:cNvSpPr>
          <p:nvPr/>
        </p:nvSpPr>
        <p:spPr bwMode="auto">
          <a:xfrm>
            <a:off x="3868739" y="3649663"/>
            <a:ext cx="192087" cy="1466850"/>
          </a:xfrm>
          <a:custGeom>
            <a:avLst/>
            <a:gdLst>
              <a:gd name="T0" fmla="*/ 0 w 121"/>
              <a:gd name="T1" fmla="*/ 2147483647 h 924"/>
              <a:gd name="T2" fmla="*/ 0 w 121"/>
              <a:gd name="T3" fmla="*/ 2147483647 h 924"/>
              <a:gd name="T4" fmla="*/ 2147483647 w 121"/>
              <a:gd name="T5" fmla="*/ 0 h 924"/>
              <a:gd name="T6" fmla="*/ 2147483647 w 121"/>
              <a:gd name="T7" fmla="*/ 2147483647 h 924"/>
              <a:gd name="T8" fmla="*/ 0 w 121"/>
              <a:gd name="T9" fmla="*/ 2147483647 h 9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924">
                <a:moveTo>
                  <a:pt x="0" y="924"/>
                </a:moveTo>
                <a:lnTo>
                  <a:pt x="0" y="168"/>
                </a:lnTo>
                <a:lnTo>
                  <a:pt x="121" y="0"/>
                </a:lnTo>
                <a:lnTo>
                  <a:pt x="121" y="756"/>
                </a:lnTo>
                <a:lnTo>
                  <a:pt x="0" y="924"/>
                </a:lnTo>
                <a:close/>
              </a:path>
            </a:pathLst>
          </a:custGeom>
          <a:solidFill>
            <a:srgbClr val="1A4D33"/>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73" name="Rectangle 45">
            <a:extLst>
              <a:ext uri="{FF2B5EF4-FFF2-40B4-BE49-F238E27FC236}">
                <a16:creationId xmlns:a16="http://schemas.microsoft.com/office/drawing/2014/main" xmlns="" id="{E45C9965-7631-4CFB-9A88-50F5E764B4A6}"/>
              </a:ext>
            </a:extLst>
          </p:cNvPr>
          <p:cNvSpPr>
            <a:spLocks noChangeArrowheads="1"/>
          </p:cNvSpPr>
          <p:nvPr/>
        </p:nvSpPr>
        <p:spPr bwMode="auto">
          <a:xfrm>
            <a:off x="3438526" y="3916363"/>
            <a:ext cx="430213" cy="1200150"/>
          </a:xfrm>
          <a:prstGeom prst="rect">
            <a:avLst/>
          </a:prstGeom>
          <a:solidFill>
            <a:srgbClr val="339966"/>
          </a:solidFill>
          <a:ln w="7938">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74" name="Freeform 46">
            <a:extLst>
              <a:ext uri="{FF2B5EF4-FFF2-40B4-BE49-F238E27FC236}">
                <a16:creationId xmlns:a16="http://schemas.microsoft.com/office/drawing/2014/main" xmlns="" id="{97BF472D-7393-4DC2-9922-A6FD658D5312}"/>
              </a:ext>
            </a:extLst>
          </p:cNvPr>
          <p:cNvSpPr>
            <a:spLocks/>
          </p:cNvSpPr>
          <p:nvPr/>
        </p:nvSpPr>
        <p:spPr bwMode="auto">
          <a:xfrm>
            <a:off x="3438525" y="3649663"/>
            <a:ext cx="622300" cy="266700"/>
          </a:xfrm>
          <a:custGeom>
            <a:avLst/>
            <a:gdLst>
              <a:gd name="T0" fmla="*/ 2147483647 w 392"/>
              <a:gd name="T1" fmla="*/ 2147483647 h 168"/>
              <a:gd name="T2" fmla="*/ 2147483647 w 392"/>
              <a:gd name="T3" fmla="*/ 0 h 168"/>
              <a:gd name="T4" fmla="*/ 2147483647 w 392"/>
              <a:gd name="T5" fmla="*/ 0 h 168"/>
              <a:gd name="T6" fmla="*/ 0 w 392"/>
              <a:gd name="T7" fmla="*/ 2147483647 h 168"/>
              <a:gd name="T8" fmla="*/ 2147483647 w 392"/>
              <a:gd name="T9" fmla="*/ 214748364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 h="168">
                <a:moveTo>
                  <a:pt x="271" y="168"/>
                </a:moveTo>
                <a:lnTo>
                  <a:pt x="392" y="0"/>
                </a:lnTo>
                <a:lnTo>
                  <a:pt x="120" y="0"/>
                </a:lnTo>
                <a:lnTo>
                  <a:pt x="0" y="168"/>
                </a:lnTo>
                <a:lnTo>
                  <a:pt x="271" y="168"/>
                </a:lnTo>
                <a:close/>
              </a:path>
            </a:pathLst>
          </a:custGeom>
          <a:solidFill>
            <a:srgbClr val="26734D"/>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75" name="Rectangle 47">
            <a:extLst>
              <a:ext uri="{FF2B5EF4-FFF2-40B4-BE49-F238E27FC236}">
                <a16:creationId xmlns:a16="http://schemas.microsoft.com/office/drawing/2014/main" xmlns="" id="{8FABB810-4F89-4905-9762-55776C01FD7A}"/>
              </a:ext>
            </a:extLst>
          </p:cNvPr>
          <p:cNvSpPr>
            <a:spLocks noChangeArrowheads="1"/>
          </p:cNvSpPr>
          <p:nvPr/>
        </p:nvSpPr>
        <p:spPr bwMode="auto">
          <a:xfrm>
            <a:off x="3579813" y="4344988"/>
            <a:ext cx="15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76" name="Freeform 48">
            <a:extLst>
              <a:ext uri="{FF2B5EF4-FFF2-40B4-BE49-F238E27FC236}">
                <a16:creationId xmlns:a16="http://schemas.microsoft.com/office/drawing/2014/main" xmlns="" id="{EFE98197-EB1D-41AD-AEE1-229F04E0ADC8}"/>
              </a:ext>
            </a:extLst>
          </p:cNvPr>
          <p:cNvSpPr>
            <a:spLocks/>
          </p:cNvSpPr>
          <p:nvPr/>
        </p:nvSpPr>
        <p:spPr bwMode="auto">
          <a:xfrm>
            <a:off x="4948238" y="3535363"/>
            <a:ext cx="190500" cy="1581150"/>
          </a:xfrm>
          <a:custGeom>
            <a:avLst/>
            <a:gdLst>
              <a:gd name="T0" fmla="*/ 0 w 120"/>
              <a:gd name="T1" fmla="*/ 2147483647 h 996"/>
              <a:gd name="T2" fmla="*/ 0 w 120"/>
              <a:gd name="T3" fmla="*/ 2147483647 h 996"/>
              <a:gd name="T4" fmla="*/ 2147483647 w 120"/>
              <a:gd name="T5" fmla="*/ 0 h 996"/>
              <a:gd name="T6" fmla="*/ 2147483647 w 120"/>
              <a:gd name="T7" fmla="*/ 2147483647 h 996"/>
              <a:gd name="T8" fmla="*/ 0 w 120"/>
              <a:gd name="T9" fmla="*/ 2147483647 h 9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996">
                <a:moveTo>
                  <a:pt x="0" y="996"/>
                </a:moveTo>
                <a:lnTo>
                  <a:pt x="0" y="168"/>
                </a:lnTo>
                <a:lnTo>
                  <a:pt x="120" y="0"/>
                </a:lnTo>
                <a:lnTo>
                  <a:pt x="120" y="828"/>
                </a:lnTo>
                <a:lnTo>
                  <a:pt x="0" y="996"/>
                </a:lnTo>
                <a:close/>
              </a:path>
            </a:pathLst>
          </a:custGeom>
          <a:solidFill>
            <a:srgbClr val="1A4D33"/>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77" name="Rectangle 49">
            <a:extLst>
              <a:ext uri="{FF2B5EF4-FFF2-40B4-BE49-F238E27FC236}">
                <a16:creationId xmlns:a16="http://schemas.microsoft.com/office/drawing/2014/main" xmlns="" id="{2E3BD9E1-A962-47B4-944E-078FC255E606}"/>
              </a:ext>
            </a:extLst>
          </p:cNvPr>
          <p:cNvSpPr>
            <a:spLocks noChangeArrowheads="1"/>
          </p:cNvSpPr>
          <p:nvPr/>
        </p:nvSpPr>
        <p:spPr bwMode="auto">
          <a:xfrm>
            <a:off x="4516438" y="3802063"/>
            <a:ext cx="431800" cy="1314450"/>
          </a:xfrm>
          <a:prstGeom prst="rect">
            <a:avLst/>
          </a:prstGeom>
          <a:solidFill>
            <a:srgbClr val="339966"/>
          </a:solidFill>
          <a:ln w="7938">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78" name="Freeform 50">
            <a:extLst>
              <a:ext uri="{FF2B5EF4-FFF2-40B4-BE49-F238E27FC236}">
                <a16:creationId xmlns:a16="http://schemas.microsoft.com/office/drawing/2014/main" xmlns="" id="{DBF802A6-E9D9-4EE2-BA08-7C36A8445963}"/>
              </a:ext>
            </a:extLst>
          </p:cNvPr>
          <p:cNvSpPr>
            <a:spLocks/>
          </p:cNvSpPr>
          <p:nvPr/>
        </p:nvSpPr>
        <p:spPr bwMode="auto">
          <a:xfrm>
            <a:off x="4516438" y="3535363"/>
            <a:ext cx="622300" cy="266700"/>
          </a:xfrm>
          <a:custGeom>
            <a:avLst/>
            <a:gdLst>
              <a:gd name="T0" fmla="*/ 2147483647 w 392"/>
              <a:gd name="T1" fmla="*/ 2147483647 h 168"/>
              <a:gd name="T2" fmla="*/ 2147483647 w 392"/>
              <a:gd name="T3" fmla="*/ 0 h 168"/>
              <a:gd name="T4" fmla="*/ 2147483647 w 392"/>
              <a:gd name="T5" fmla="*/ 0 h 168"/>
              <a:gd name="T6" fmla="*/ 0 w 392"/>
              <a:gd name="T7" fmla="*/ 2147483647 h 168"/>
              <a:gd name="T8" fmla="*/ 2147483647 w 392"/>
              <a:gd name="T9" fmla="*/ 214748364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 h="168">
                <a:moveTo>
                  <a:pt x="272" y="168"/>
                </a:moveTo>
                <a:lnTo>
                  <a:pt x="392" y="0"/>
                </a:lnTo>
                <a:lnTo>
                  <a:pt x="120" y="0"/>
                </a:lnTo>
                <a:lnTo>
                  <a:pt x="0" y="168"/>
                </a:lnTo>
                <a:lnTo>
                  <a:pt x="272" y="168"/>
                </a:lnTo>
                <a:close/>
              </a:path>
            </a:pathLst>
          </a:custGeom>
          <a:solidFill>
            <a:srgbClr val="26734D"/>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79" name="Rectangle 51">
            <a:extLst>
              <a:ext uri="{FF2B5EF4-FFF2-40B4-BE49-F238E27FC236}">
                <a16:creationId xmlns:a16="http://schemas.microsoft.com/office/drawing/2014/main" xmlns="" id="{31D9CA23-FF24-4526-B946-B6702F48B955}"/>
              </a:ext>
            </a:extLst>
          </p:cNvPr>
          <p:cNvSpPr>
            <a:spLocks noChangeArrowheads="1"/>
          </p:cNvSpPr>
          <p:nvPr/>
        </p:nvSpPr>
        <p:spPr bwMode="auto">
          <a:xfrm>
            <a:off x="4549776" y="4287838"/>
            <a:ext cx="396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1.1</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80" name="Freeform 52">
            <a:extLst>
              <a:ext uri="{FF2B5EF4-FFF2-40B4-BE49-F238E27FC236}">
                <a16:creationId xmlns:a16="http://schemas.microsoft.com/office/drawing/2014/main" xmlns="" id="{196FF56D-F81C-46A0-B777-CCE59C5A3524}"/>
              </a:ext>
            </a:extLst>
          </p:cNvPr>
          <p:cNvSpPr>
            <a:spLocks/>
          </p:cNvSpPr>
          <p:nvPr/>
        </p:nvSpPr>
        <p:spPr bwMode="auto">
          <a:xfrm>
            <a:off x="6026150" y="3144839"/>
            <a:ext cx="190500" cy="1971675"/>
          </a:xfrm>
          <a:custGeom>
            <a:avLst/>
            <a:gdLst>
              <a:gd name="T0" fmla="*/ 0 w 120"/>
              <a:gd name="T1" fmla="*/ 2147483647 h 1242"/>
              <a:gd name="T2" fmla="*/ 0 w 120"/>
              <a:gd name="T3" fmla="*/ 2147483647 h 1242"/>
              <a:gd name="T4" fmla="*/ 2147483647 w 120"/>
              <a:gd name="T5" fmla="*/ 0 h 1242"/>
              <a:gd name="T6" fmla="*/ 2147483647 w 120"/>
              <a:gd name="T7" fmla="*/ 2147483647 h 1242"/>
              <a:gd name="T8" fmla="*/ 0 w 120"/>
              <a:gd name="T9" fmla="*/ 2147483647 h 1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1242">
                <a:moveTo>
                  <a:pt x="0" y="1242"/>
                </a:moveTo>
                <a:lnTo>
                  <a:pt x="0" y="168"/>
                </a:lnTo>
                <a:lnTo>
                  <a:pt x="120" y="0"/>
                </a:lnTo>
                <a:lnTo>
                  <a:pt x="120" y="1074"/>
                </a:lnTo>
                <a:lnTo>
                  <a:pt x="0" y="1242"/>
                </a:lnTo>
                <a:close/>
              </a:path>
            </a:pathLst>
          </a:custGeom>
          <a:solidFill>
            <a:srgbClr val="1A4D33"/>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81" name="Rectangle 53">
            <a:extLst>
              <a:ext uri="{FF2B5EF4-FFF2-40B4-BE49-F238E27FC236}">
                <a16:creationId xmlns:a16="http://schemas.microsoft.com/office/drawing/2014/main" xmlns="" id="{49E02071-720C-44C4-AF6E-EC6B10433664}"/>
              </a:ext>
            </a:extLst>
          </p:cNvPr>
          <p:cNvSpPr>
            <a:spLocks noChangeArrowheads="1"/>
          </p:cNvSpPr>
          <p:nvPr/>
        </p:nvSpPr>
        <p:spPr bwMode="auto">
          <a:xfrm>
            <a:off x="5594350" y="3411539"/>
            <a:ext cx="431800" cy="1704975"/>
          </a:xfrm>
          <a:prstGeom prst="rect">
            <a:avLst/>
          </a:prstGeom>
          <a:solidFill>
            <a:srgbClr val="339966"/>
          </a:solidFill>
          <a:ln w="7938">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82" name="Freeform 54">
            <a:extLst>
              <a:ext uri="{FF2B5EF4-FFF2-40B4-BE49-F238E27FC236}">
                <a16:creationId xmlns:a16="http://schemas.microsoft.com/office/drawing/2014/main" xmlns="" id="{67B899DB-B0D6-43A9-8F30-068A774EC232}"/>
              </a:ext>
            </a:extLst>
          </p:cNvPr>
          <p:cNvSpPr>
            <a:spLocks/>
          </p:cNvSpPr>
          <p:nvPr/>
        </p:nvSpPr>
        <p:spPr bwMode="auto">
          <a:xfrm>
            <a:off x="5594350" y="3144838"/>
            <a:ext cx="622300" cy="266700"/>
          </a:xfrm>
          <a:custGeom>
            <a:avLst/>
            <a:gdLst>
              <a:gd name="T0" fmla="*/ 2147483647 w 392"/>
              <a:gd name="T1" fmla="*/ 2147483647 h 168"/>
              <a:gd name="T2" fmla="*/ 2147483647 w 392"/>
              <a:gd name="T3" fmla="*/ 0 h 168"/>
              <a:gd name="T4" fmla="*/ 2147483647 w 392"/>
              <a:gd name="T5" fmla="*/ 0 h 168"/>
              <a:gd name="T6" fmla="*/ 0 w 392"/>
              <a:gd name="T7" fmla="*/ 2147483647 h 168"/>
              <a:gd name="T8" fmla="*/ 2147483647 w 392"/>
              <a:gd name="T9" fmla="*/ 214748364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2" h="168">
                <a:moveTo>
                  <a:pt x="272" y="168"/>
                </a:moveTo>
                <a:lnTo>
                  <a:pt x="392" y="0"/>
                </a:lnTo>
                <a:lnTo>
                  <a:pt x="120" y="0"/>
                </a:lnTo>
                <a:lnTo>
                  <a:pt x="0" y="168"/>
                </a:lnTo>
                <a:lnTo>
                  <a:pt x="272" y="168"/>
                </a:lnTo>
                <a:close/>
              </a:path>
            </a:pathLst>
          </a:custGeom>
          <a:solidFill>
            <a:srgbClr val="26734D"/>
          </a:solidFill>
          <a:ln w="7938">
            <a:solidFill>
              <a:srgbClr val="000000"/>
            </a:solidFill>
            <a:prstDash val="solid"/>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83" name="Rectangle 55">
            <a:extLst>
              <a:ext uri="{FF2B5EF4-FFF2-40B4-BE49-F238E27FC236}">
                <a16:creationId xmlns:a16="http://schemas.microsoft.com/office/drawing/2014/main" xmlns="" id="{44FB42F5-4764-42A0-9FB8-114DD4D1B799}"/>
              </a:ext>
            </a:extLst>
          </p:cNvPr>
          <p:cNvSpPr>
            <a:spLocks noChangeArrowheads="1"/>
          </p:cNvSpPr>
          <p:nvPr/>
        </p:nvSpPr>
        <p:spPr bwMode="auto">
          <a:xfrm>
            <a:off x="5561014" y="4097338"/>
            <a:ext cx="5556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1.42</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84" name="Line 56">
            <a:extLst>
              <a:ext uri="{FF2B5EF4-FFF2-40B4-BE49-F238E27FC236}">
                <a16:creationId xmlns:a16="http://schemas.microsoft.com/office/drawing/2014/main" xmlns="" id="{9E013186-7E85-446F-BAE9-9ABD54AC0A15}"/>
              </a:ext>
            </a:extLst>
          </p:cNvPr>
          <p:cNvSpPr>
            <a:spLocks noChangeShapeType="1"/>
          </p:cNvSpPr>
          <p:nvPr/>
        </p:nvSpPr>
        <p:spPr bwMode="auto">
          <a:xfrm flipV="1">
            <a:off x="3055939" y="2192338"/>
            <a:ext cx="1587" cy="300990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85" name="Line 57">
            <a:extLst>
              <a:ext uri="{FF2B5EF4-FFF2-40B4-BE49-F238E27FC236}">
                <a16:creationId xmlns:a16="http://schemas.microsoft.com/office/drawing/2014/main" xmlns="" id="{EBB1B533-1496-4058-918F-35F0A790C0EF}"/>
              </a:ext>
            </a:extLst>
          </p:cNvPr>
          <p:cNvSpPr>
            <a:spLocks noChangeShapeType="1"/>
          </p:cNvSpPr>
          <p:nvPr/>
        </p:nvSpPr>
        <p:spPr bwMode="auto">
          <a:xfrm flipH="1">
            <a:off x="2981326" y="5202239"/>
            <a:ext cx="74613"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86" name="Line 58">
            <a:extLst>
              <a:ext uri="{FF2B5EF4-FFF2-40B4-BE49-F238E27FC236}">
                <a16:creationId xmlns:a16="http://schemas.microsoft.com/office/drawing/2014/main" xmlns="" id="{32CFE77B-A189-4D18-9CF3-09045422AE96}"/>
              </a:ext>
            </a:extLst>
          </p:cNvPr>
          <p:cNvSpPr>
            <a:spLocks noChangeShapeType="1"/>
          </p:cNvSpPr>
          <p:nvPr/>
        </p:nvSpPr>
        <p:spPr bwMode="auto">
          <a:xfrm flipH="1">
            <a:off x="2981326" y="4602164"/>
            <a:ext cx="74613"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87" name="Line 59">
            <a:extLst>
              <a:ext uri="{FF2B5EF4-FFF2-40B4-BE49-F238E27FC236}">
                <a16:creationId xmlns:a16="http://schemas.microsoft.com/office/drawing/2014/main" xmlns="" id="{F35ED408-8C82-4FA4-B99E-DEB568BF9032}"/>
              </a:ext>
            </a:extLst>
          </p:cNvPr>
          <p:cNvSpPr>
            <a:spLocks noChangeShapeType="1"/>
          </p:cNvSpPr>
          <p:nvPr/>
        </p:nvSpPr>
        <p:spPr bwMode="auto">
          <a:xfrm flipH="1">
            <a:off x="2981326" y="4002089"/>
            <a:ext cx="74613"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88" name="Line 60">
            <a:extLst>
              <a:ext uri="{FF2B5EF4-FFF2-40B4-BE49-F238E27FC236}">
                <a16:creationId xmlns:a16="http://schemas.microsoft.com/office/drawing/2014/main" xmlns="" id="{20C28D19-0A43-48D2-B4C9-F502E7F704C5}"/>
              </a:ext>
            </a:extLst>
          </p:cNvPr>
          <p:cNvSpPr>
            <a:spLocks noChangeShapeType="1"/>
          </p:cNvSpPr>
          <p:nvPr/>
        </p:nvSpPr>
        <p:spPr bwMode="auto">
          <a:xfrm flipH="1">
            <a:off x="2981326" y="3392489"/>
            <a:ext cx="74613"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89" name="Line 61">
            <a:extLst>
              <a:ext uri="{FF2B5EF4-FFF2-40B4-BE49-F238E27FC236}">
                <a16:creationId xmlns:a16="http://schemas.microsoft.com/office/drawing/2014/main" xmlns="" id="{B5BBED9A-9DD7-4FD0-8281-85737546792A}"/>
              </a:ext>
            </a:extLst>
          </p:cNvPr>
          <p:cNvSpPr>
            <a:spLocks noChangeShapeType="1"/>
          </p:cNvSpPr>
          <p:nvPr/>
        </p:nvSpPr>
        <p:spPr bwMode="auto">
          <a:xfrm flipH="1">
            <a:off x="2981326" y="2792414"/>
            <a:ext cx="74613"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90" name="Line 62">
            <a:extLst>
              <a:ext uri="{FF2B5EF4-FFF2-40B4-BE49-F238E27FC236}">
                <a16:creationId xmlns:a16="http://schemas.microsoft.com/office/drawing/2014/main" xmlns="" id="{325EA494-9849-4C96-B261-0D3AB8FE60B1}"/>
              </a:ext>
            </a:extLst>
          </p:cNvPr>
          <p:cNvSpPr>
            <a:spLocks noChangeShapeType="1"/>
          </p:cNvSpPr>
          <p:nvPr/>
        </p:nvSpPr>
        <p:spPr bwMode="auto">
          <a:xfrm flipH="1">
            <a:off x="2981326" y="2192339"/>
            <a:ext cx="74613"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91" name="Rectangle 63">
            <a:extLst>
              <a:ext uri="{FF2B5EF4-FFF2-40B4-BE49-F238E27FC236}">
                <a16:creationId xmlns:a16="http://schemas.microsoft.com/office/drawing/2014/main" xmlns="" id="{488C3643-3073-4A5B-852B-F932C3F3FF61}"/>
              </a:ext>
            </a:extLst>
          </p:cNvPr>
          <p:cNvSpPr>
            <a:spLocks noChangeArrowheads="1"/>
          </p:cNvSpPr>
          <p:nvPr/>
        </p:nvSpPr>
        <p:spPr bwMode="auto">
          <a:xfrm>
            <a:off x="2798763" y="5030788"/>
            <a:ext cx="15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0</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92" name="Rectangle 64">
            <a:extLst>
              <a:ext uri="{FF2B5EF4-FFF2-40B4-BE49-F238E27FC236}">
                <a16:creationId xmlns:a16="http://schemas.microsoft.com/office/drawing/2014/main" xmlns="" id="{0D7EA7E7-29E7-44E9-887A-2189B1FF4510}"/>
              </a:ext>
            </a:extLst>
          </p:cNvPr>
          <p:cNvSpPr>
            <a:spLocks noChangeArrowheads="1"/>
          </p:cNvSpPr>
          <p:nvPr/>
        </p:nvSpPr>
        <p:spPr bwMode="auto">
          <a:xfrm>
            <a:off x="2592389" y="4430713"/>
            <a:ext cx="396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0.5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93" name="Rectangle 65">
            <a:extLst>
              <a:ext uri="{FF2B5EF4-FFF2-40B4-BE49-F238E27FC236}">
                <a16:creationId xmlns:a16="http://schemas.microsoft.com/office/drawing/2014/main" xmlns="" id="{938C3CCB-5212-4338-BD24-F9736CF5C954}"/>
              </a:ext>
            </a:extLst>
          </p:cNvPr>
          <p:cNvSpPr>
            <a:spLocks noChangeArrowheads="1"/>
          </p:cNvSpPr>
          <p:nvPr/>
        </p:nvSpPr>
        <p:spPr bwMode="auto">
          <a:xfrm>
            <a:off x="2798763" y="3830638"/>
            <a:ext cx="15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94" name="Rectangle 66">
            <a:extLst>
              <a:ext uri="{FF2B5EF4-FFF2-40B4-BE49-F238E27FC236}">
                <a16:creationId xmlns:a16="http://schemas.microsoft.com/office/drawing/2014/main" xmlns="" id="{EAC0DD0D-1B3D-4718-9CDC-840A4C9100FD}"/>
              </a:ext>
            </a:extLst>
          </p:cNvPr>
          <p:cNvSpPr>
            <a:spLocks noChangeArrowheads="1"/>
          </p:cNvSpPr>
          <p:nvPr/>
        </p:nvSpPr>
        <p:spPr bwMode="auto">
          <a:xfrm>
            <a:off x="2592389" y="3221038"/>
            <a:ext cx="396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1.5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95" name="Rectangle 67">
            <a:extLst>
              <a:ext uri="{FF2B5EF4-FFF2-40B4-BE49-F238E27FC236}">
                <a16:creationId xmlns:a16="http://schemas.microsoft.com/office/drawing/2014/main" xmlns="" id="{C3CBEC49-CD30-4B0B-AD94-E1B5A0064594}"/>
              </a:ext>
            </a:extLst>
          </p:cNvPr>
          <p:cNvSpPr>
            <a:spLocks noChangeArrowheads="1"/>
          </p:cNvSpPr>
          <p:nvPr/>
        </p:nvSpPr>
        <p:spPr bwMode="auto">
          <a:xfrm>
            <a:off x="2798763" y="2620963"/>
            <a:ext cx="158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2</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96" name="Rectangle 68">
            <a:extLst>
              <a:ext uri="{FF2B5EF4-FFF2-40B4-BE49-F238E27FC236}">
                <a16:creationId xmlns:a16="http://schemas.microsoft.com/office/drawing/2014/main" xmlns="" id="{456D53B6-F470-4984-A312-D6FDEA555F10}"/>
              </a:ext>
            </a:extLst>
          </p:cNvPr>
          <p:cNvSpPr>
            <a:spLocks noChangeArrowheads="1"/>
          </p:cNvSpPr>
          <p:nvPr/>
        </p:nvSpPr>
        <p:spPr bwMode="auto">
          <a:xfrm>
            <a:off x="2592389" y="2020888"/>
            <a:ext cx="396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2.5</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597" name="Line 69">
            <a:extLst>
              <a:ext uri="{FF2B5EF4-FFF2-40B4-BE49-F238E27FC236}">
                <a16:creationId xmlns:a16="http://schemas.microsoft.com/office/drawing/2014/main" xmlns="" id="{C20549F0-6F13-498D-B01B-046324D4FA43}"/>
              </a:ext>
            </a:extLst>
          </p:cNvPr>
          <p:cNvSpPr>
            <a:spLocks noChangeShapeType="1"/>
          </p:cNvSpPr>
          <p:nvPr/>
        </p:nvSpPr>
        <p:spPr bwMode="auto">
          <a:xfrm>
            <a:off x="3055939" y="5202239"/>
            <a:ext cx="3235325"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98" name="Line 70">
            <a:extLst>
              <a:ext uri="{FF2B5EF4-FFF2-40B4-BE49-F238E27FC236}">
                <a16:creationId xmlns:a16="http://schemas.microsoft.com/office/drawing/2014/main" xmlns="" id="{91E05FCB-E9C6-4DC0-A3D7-29CEF221FBBD}"/>
              </a:ext>
            </a:extLst>
          </p:cNvPr>
          <p:cNvSpPr>
            <a:spLocks noChangeShapeType="1"/>
          </p:cNvSpPr>
          <p:nvPr/>
        </p:nvSpPr>
        <p:spPr bwMode="auto">
          <a:xfrm>
            <a:off x="3055939" y="5202239"/>
            <a:ext cx="1587" cy="857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599" name="Line 71">
            <a:extLst>
              <a:ext uri="{FF2B5EF4-FFF2-40B4-BE49-F238E27FC236}">
                <a16:creationId xmlns:a16="http://schemas.microsoft.com/office/drawing/2014/main" xmlns="" id="{A26B7A50-0F02-4035-83EE-841AA8492705}"/>
              </a:ext>
            </a:extLst>
          </p:cNvPr>
          <p:cNvSpPr>
            <a:spLocks noChangeShapeType="1"/>
          </p:cNvSpPr>
          <p:nvPr/>
        </p:nvSpPr>
        <p:spPr bwMode="auto">
          <a:xfrm>
            <a:off x="4135439" y="5202239"/>
            <a:ext cx="1587" cy="857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600" name="Line 72">
            <a:extLst>
              <a:ext uri="{FF2B5EF4-FFF2-40B4-BE49-F238E27FC236}">
                <a16:creationId xmlns:a16="http://schemas.microsoft.com/office/drawing/2014/main" xmlns="" id="{CC3005A8-6809-4238-A89C-486BDFE42522}"/>
              </a:ext>
            </a:extLst>
          </p:cNvPr>
          <p:cNvSpPr>
            <a:spLocks noChangeShapeType="1"/>
          </p:cNvSpPr>
          <p:nvPr/>
        </p:nvSpPr>
        <p:spPr bwMode="auto">
          <a:xfrm>
            <a:off x="5213350" y="5202239"/>
            <a:ext cx="1588" cy="857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601" name="Line 73">
            <a:extLst>
              <a:ext uri="{FF2B5EF4-FFF2-40B4-BE49-F238E27FC236}">
                <a16:creationId xmlns:a16="http://schemas.microsoft.com/office/drawing/2014/main" xmlns="" id="{79C5444B-23D2-4781-AC28-F2F5707E3BF2}"/>
              </a:ext>
            </a:extLst>
          </p:cNvPr>
          <p:cNvSpPr>
            <a:spLocks noChangeShapeType="1"/>
          </p:cNvSpPr>
          <p:nvPr/>
        </p:nvSpPr>
        <p:spPr bwMode="auto">
          <a:xfrm>
            <a:off x="6291264" y="5202239"/>
            <a:ext cx="1587" cy="85725"/>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602" name="Rectangle 74">
            <a:extLst>
              <a:ext uri="{FF2B5EF4-FFF2-40B4-BE49-F238E27FC236}">
                <a16:creationId xmlns:a16="http://schemas.microsoft.com/office/drawing/2014/main" xmlns="" id="{188F5E38-619C-4BFE-ADB6-9914DB7765F6}"/>
              </a:ext>
            </a:extLst>
          </p:cNvPr>
          <p:cNvSpPr>
            <a:spLocks noChangeArrowheads="1"/>
          </p:cNvSpPr>
          <p:nvPr/>
        </p:nvSpPr>
        <p:spPr bwMode="auto">
          <a:xfrm>
            <a:off x="3379789" y="5364163"/>
            <a:ext cx="498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&lt;23</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603" name="Rectangle 75">
            <a:extLst>
              <a:ext uri="{FF2B5EF4-FFF2-40B4-BE49-F238E27FC236}">
                <a16:creationId xmlns:a16="http://schemas.microsoft.com/office/drawing/2014/main" xmlns="" id="{4114667B-8FE4-462A-AE55-64C7459D14D8}"/>
              </a:ext>
            </a:extLst>
          </p:cNvPr>
          <p:cNvSpPr>
            <a:spLocks noChangeArrowheads="1"/>
          </p:cNvSpPr>
          <p:nvPr/>
        </p:nvSpPr>
        <p:spPr bwMode="auto">
          <a:xfrm>
            <a:off x="4349751" y="5364163"/>
            <a:ext cx="7413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23-29</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604" name="Rectangle 76">
            <a:extLst>
              <a:ext uri="{FF2B5EF4-FFF2-40B4-BE49-F238E27FC236}">
                <a16:creationId xmlns:a16="http://schemas.microsoft.com/office/drawing/2014/main" xmlns="" id="{52A42199-5A7A-4796-B289-254A8C08BCAB}"/>
              </a:ext>
            </a:extLst>
          </p:cNvPr>
          <p:cNvSpPr>
            <a:spLocks noChangeArrowheads="1"/>
          </p:cNvSpPr>
          <p:nvPr/>
        </p:nvSpPr>
        <p:spPr bwMode="auto">
          <a:xfrm>
            <a:off x="5537201" y="5364163"/>
            <a:ext cx="498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5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&gt;29</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605" name="Line 77">
            <a:extLst>
              <a:ext uri="{FF2B5EF4-FFF2-40B4-BE49-F238E27FC236}">
                <a16:creationId xmlns:a16="http://schemas.microsoft.com/office/drawing/2014/main" xmlns="" id="{3BA0BB73-8136-4F72-9ACD-FE2E3B083AFC}"/>
              </a:ext>
            </a:extLst>
          </p:cNvPr>
          <p:cNvSpPr>
            <a:spLocks noChangeShapeType="1"/>
          </p:cNvSpPr>
          <p:nvPr/>
        </p:nvSpPr>
        <p:spPr bwMode="auto">
          <a:xfrm flipH="1">
            <a:off x="6291263" y="3925888"/>
            <a:ext cx="912812" cy="1276350"/>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606" name="Line 78">
            <a:extLst>
              <a:ext uri="{FF2B5EF4-FFF2-40B4-BE49-F238E27FC236}">
                <a16:creationId xmlns:a16="http://schemas.microsoft.com/office/drawing/2014/main" xmlns="" id="{0CF473D6-B64F-449B-95FE-9E662DEA28F6}"/>
              </a:ext>
            </a:extLst>
          </p:cNvPr>
          <p:cNvSpPr>
            <a:spLocks noChangeShapeType="1"/>
          </p:cNvSpPr>
          <p:nvPr/>
        </p:nvSpPr>
        <p:spPr bwMode="auto">
          <a:xfrm>
            <a:off x="6291263" y="5202239"/>
            <a:ext cx="74612"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607" name="Line 79">
            <a:extLst>
              <a:ext uri="{FF2B5EF4-FFF2-40B4-BE49-F238E27FC236}">
                <a16:creationId xmlns:a16="http://schemas.microsoft.com/office/drawing/2014/main" xmlns="" id="{EEDA8738-A1DF-4943-A64D-1B45AB5C728C}"/>
              </a:ext>
            </a:extLst>
          </p:cNvPr>
          <p:cNvSpPr>
            <a:spLocks noChangeShapeType="1"/>
          </p:cNvSpPr>
          <p:nvPr/>
        </p:nvSpPr>
        <p:spPr bwMode="auto">
          <a:xfrm>
            <a:off x="6589713" y="4773614"/>
            <a:ext cx="74612"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608" name="Line 80">
            <a:extLst>
              <a:ext uri="{FF2B5EF4-FFF2-40B4-BE49-F238E27FC236}">
                <a16:creationId xmlns:a16="http://schemas.microsoft.com/office/drawing/2014/main" xmlns="" id="{C53E1527-F588-49A6-9188-AF565615922B}"/>
              </a:ext>
            </a:extLst>
          </p:cNvPr>
          <p:cNvSpPr>
            <a:spLocks noChangeShapeType="1"/>
          </p:cNvSpPr>
          <p:nvPr/>
        </p:nvSpPr>
        <p:spPr bwMode="auto">
          <a:xfrm>
            <a:off x="6897688" y="4344989"/>
            <a:ext cx="74612" cy="1587"/>
          </a:xfrm>
          <a:prstGeom prst="line">
            <a:avLst/>
          </a:prstGeom>
          <a:noFill/>
          <a:ln w="2540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8609" name="Rectangle 81">
            <a:extLst>
              <a:ext uri="{FF2B5EF4-FFF2-40B4-BE49-F238E27FC236}">
                <a16:creationId xmlns:a16="http://schemas.microsoft.com/office/drawing/2014/main" xmlns="" id="{ED841957-676E-454A-B30E-CBC13FFF874F}"/>
              </a:ext>
            </a:extLst>
          </p:cNvPr>
          <p:cNvSpPr>
            <a:spLocks noChangeArrowheads="1"/>
          </p:cNvSpPr>
          <p:nvPr/>
        </p:nvSpPr>
        <p:spPr bwMode="auto">
          <a:xfrm>
            <a:off x="6723063" y="4811713"/>
            <a:ext cx="21918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Tertile 1 (lowest)</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610" name="Rectangle 82">
            <a:extLst>
              <a:ext uri="{FF2B5EF4-FFF2-40B4-BE49-F238E27FC236}">
                <a16:creationId xmlns:a16="http://schemas.microsoft.com/office/drawing/2014/main" xmlns="" id="{E13FE255-CF27-48C9-84F1-DEC69577A818}"/>
              </a:ext>
            </a:extLst>
          </p:cNvPr>
          <p:cNvSpPr>
            <a:spLocks noChangeArrowheads="1"/>
          </p:cNvSpPr>
          <p:nvPr/>
        </p:nvSpPr>
        <p:spPr bwMode="auto">
          <a:xfrm>
            <a:off x="7029450" y="4392613"/>
            <a:ext cx="10890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Tertile 2</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611" name="Rectangle 83">
            <a:extLst>
              <a:ext uri="{FF2B5EF4-FFF2-40B4-BE49-F238E27FC236}">
                <a16:creationId xmlns:a16="http://schemas.microsoft.com/office/drawing/2014/main" xmlns="" id="{D12AEB35-7B2A-4049-96A0-DD01127B88F6}"/>
              </a:ext>
            </a:extLst>
          </p:cNvPr>
          <p:cNvSpPr>
            <a:spLocks noChangeArrowheads="1"/>
          </p:cNvSpPr>
          <p:nvPr/>
        </p:nvSpPr>
        <p:spPr bwMode="auto">
          <a:xfrm>
            <a:off x="7327900" y="3963988"/>
            <a:ext cx="231210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Tertile 3 (highest)</a:t>
            </a:r>
            <a:endParaRPr kumimoji="0" lang="en-US"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8612" name="Text Box 84">
            <a:extLst>
              <a:ext uri="{FF2B5EF4-FFF2-40B4-BE49-F238E27FC236}">
                <a16:creationId xmlns:a16="http://schemas.microsoft.com/office/drawing/2014/main" xmlns="" id="{097DF1B1-E18E-46C3-8DDE-06621FE29EA6}"/>
              </a:ext>
            </a:extLst>
          </p:cNvPr>
          <p:cNvSpPr txBox="1">
            <a:spLocks noChangeArrowheads="1"/>
          </p:cNvSpPr>
          <p:nvPr/>
        </p:nvSpPr>
        <p:spPr bwMode="auto">
          <a:xfrm>
            <a:off x="2514600" y="228600"/>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FFFF00"/>
                </a:solidFill>
                <a:effectLst/>
                <a:uLnTx/>
                <a:uFillTx/>
                <a:latin typeface="Arial" panose="020B0604020202020204" pitchFamily="34" charset="0"/>
                <a:ea typeface="+mn-ea"/>
                <a:cs typeface="+mn-cs"/>
              </a:rPr>
              <a:t>Relative Risk of Coronary Heart Disease</a:t>
            </a:r>
          </a:p>
        </p:txBody>
      </p:sp>
    </p:spTree>
    <p:extLst>
      <p:ext uri="{BB962C8B-B14F-4D97-AF65-F5344CB8AC3E}">
        <p14:creationId xmlns:p14="http://schemas.microsoft.com/office/powerpoint/2010/main" val="20308314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latin typeface="Times New Roman" panose="02020603050405020304" pitchFamily="18" charset="0"/>
                <a:cs typeface="Times New Roman" panose="02020603050405020304" pitchFamily="18" charset="0"/>
              </a:rPr>
              <a:t>Interpretation of epidemiologic data and assessment of causality</a:t>
            </a:r>
            <a:endParaRPr lang="en-US" sz="2800" dirty="0"/>
          </a:p>
        </p:txBody>
      </p:sp>
      <p:sp>
        <p:nvSpPr>
          <p:cNvPr id="3" name="Content Placeholder 2"/>
          <p:cNvSpPr>
            <a:spLocks noGrp="1"/>
          </p:cNvSpPr>
          <p:nvPr>
            <p:ph idx="1"/>
          </p:nvPr>
        </p:nvSpPr>
        <p:spPr>
          <a:xfrm>
            <a:off x="838200" y="1825625"/>
            <a:ext cx="10515600" cy="5189538"/>
          </a:xfrm>
        </p:spPr>
        <p:txBody>
          <a:bodyPr>
            <a:normAutofit fontScale="70000" lnSpcReduction="20000"/>
          </a:bodyPr>
          <a:lstStyle/>
          <a:p>
            <a:pPr algn="just">
              <a:lnSpc>
                <a:spcPct val="160000"/>
              </a:lnSpc>
            </a:pPr>
            <a:r>
              <a:rPr lang="en-US" dirty="0">
                <a:latin typeface="Times New Roman" panose="02020603050405020304" pitchFamily="18" charset="0"/>
                <a:cs typeface="Times New Roman" panose="02020603050405020304" pitchFamily="18" charset="0"/>
              </a:rPr>
              <a:t>Because of </a:t>
            </a:r>
            <a:r>
              <a:rPr lang="en-US" dirty="0">
                <a:solidFill>
                  <a:schemeClr val="accent1"/>
                </a:solidFill>
                <a:latin typeface="Times New Roman" panose="02020603050405020304" pitchFamily="18" charset="0"/>
                <a:cs typeface="Times New Roman" panose="02020603050405020304" pitchFamily="18" charset="0"/>
              </a:rPr>
              <a:t>multi-</a:t>
            </a:r>
            <a:r>
              <a:rPr lang="en-US" dirty="0" err="1">
                <a:solidFill>
                  <a:schemeClr val="accent1"/>
                </a:solidFill>
                <a:latin typeface="Times New Roman" panose="02020603050405020304" pitchFamily="18" charset="0"/>
                <a:cs typeface="Times New Roman" panose="02020603050405020304" pitchFamily="18" charset="0"/>
              </a:rPr>
              <a:t>collinearity</a:t>
            </a:r>
            <a:r>
              <a:rPr lang="en-US" dirty="0">
                <a:latin typeface="Times New Roman" panose="02020603050405020304" pitchFamily="18" charset="0"/>
                <a:cs typeface="Times New Roman" panose="02020603050405020304" pitchFamily="18" charset="0"/>
              </a:rPr>
              <a:t>, it is usually not possible to determine the effects of a particular nutrient independent of the other nutrients with which it is correlated. </a:t>
            </a:r>
          </a:p>
          <a:p>
            <a:pPr algn="just">
              <a:lnSpc>
                <a:spcPct val="160000"/>
              </a:lnSpc>
            </a:pPr>
            <a:r>
              <a:rPr lang="en-US" dirty="0">
                <a:latin typeface="Times New Roman" panose="02020603050405020304" pitchFamily="18" charset="0"/>
                <a:cs typeface="Times New Roman" panose="02020603050405020304" pitchFamily="18" charset="0"/>
              </a:rPr>
              <a:t>For example, McGee et al found that because the components of energy intake were highly correlated, the effect of fat as distinct for that of protein cannot be shown in observational studies: “If the question is simply whether the dietary variables as a group predict CHD and we are not interested in the exact relation of a particular diet variable to CHD, solutions clearly exist. </a:t>
            </a:r>
          </a:p>
          <a:p>
            <a:pPr algn="just">
              <a:lnSpc>
                <a:spcPct val="160000"/>
              </a:lnSpc>
            </a:pPr>
            <a:r>
              <a:rPr lang="en-US" dirty="0">
                <a:latin typeface="Times New Roman" panose="02020603050405020304" pitchFamily="18" charset="0"/>
                <a:cs typeface="Times New Roman" panose="02020603050405020304" pitchFamily="18" charset="0"/>
              </a:rPr>
              <a:t>If, on the other hand, we are interested in interpreting how a particular diet variable relates to outcome controlling for other diet variables, the </a:t>
            </a:r>
            <a:r>
              <a:rPr lang="en-US" dirty="0" err="1">
                <a:latin typeface="Times New Roman" panose="02020603050405020304" pitchFamily="18" charset="0"/>
                <a:cs typeface="Times New Roman" panose="02020603050405020304" pitchFamily="18" charset="0"/>
              </a:rPr>
              <a:t>collinearity</a:t>
            </a:r>
            <a:r>
              <a:rPr lang="en-US" dirty="0">
                <a:latin typeface="Times New Roman" panose="02020603050405020304" pitchFamily="18" charset="0"/>
                <a:cs typeface="Times New Roman" panose="02020603050405020304" pitchFamily="18" charset="0"/>
              </a:rPr>
              <a:t> of the data appears to be a structural rather than a mathematical problem with no apparent solution.” This is the fundamental limitation in observational nutritional epidemiology.</a:t>
            </a:r>
          </a:p>
        </p:txBody>
      </p:sp>
    </p:spTree>
    <p:extLst>
      <p:ext uri="{BB962C8B-B14F-4D97-AF65-F5344CB8AC3E}">
        <p14:creationId xmlns:p14="http://schemas.microsoft.com/office/powerpoint/2010/main" val="2838586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CF35C2-08A0-49BD-B4BF-67E4D486BF7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1EAF4870-2FD5-4CF2-B075-9413CE1C2B1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2961"/>
            <a:ext cx="12191999" cy="6910961"/>
          </a:xfrm>
          <a:prstGeom prst="rect">
            <a:avLst/>
          </a:prstGeom>
        </p:spPr>
      </p:pic>
    </p:spTree>
    <p:extLst>
      <p:ext uri="{BB962C8B-B14F-4D97-AF65-F5344CB8AC3E}">
        <p14:creationId xmlns:p14="http://schemas.microsoft.com/office/powerpoint/2010/main" val="2052114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3D6C24-199F-45F1-8447-E079890F76F9}"/>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xmlns="" id="{9B6CC4B0-F793-45B9-8449-78A57328B99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330" y="365125"/>
            <a:ext cx="10098742" cy="5931292"/>
          </a:xfrm>
        </p:spPr>
      </p:pic>
    </p:spTree>
    <p:extLst>
      <p:ext uri="{BB962C8B-B14F-4D97-AF65-F5344CB8AC3E}">
        <p14:creationId xmlns:p14="http://schemas.microsoft.com/office/powerpoint/2010/main" val="152536138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EB428-DCEC-4B3C-8421-3F7BFBF71194}"/>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xmlns="" id="{2B5EFA88-E10C-4223-B9F2-0D47B282DCE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6697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Food networks</a:t>
            </a:r>
            <a:endParaRPr lang="en-US" dirty="0"/>
          </a:p>
        </p:txBody>
      </p:sp>
      <p:sp>
        <p:nvSpPr>
          <p:cNvPr id="3" name="Content Placeholder 2"/>
          <p:cNvSpPr>
            <a:spLocks noGrp="1"/>
          </p:cNvSpPr>
          <p:nvPr>
            <p:ph idx="1"/>
          </p:nvPr>
        </p:nvSpPr>
        <p:spPr/>
        <p:txBody>
          <a:bodyPr/>
          <a:lstStyle/>
          <a:p>
            <a:r>
              <a:rPr lang="en-US" dirty="0"/>
              <a:t>Posteriori:</a:t>
            </a:r>
          </a:p>
          <a:p>
            <a:r>
              <a:rPr lang="en-US" dirty="0"/>
              <a:t>_ FA</a:t>
            </a:r>
          </a:p>
          <a:p>
            <a:r>
              <a:rPr lang="en-US" dirty="0"/>
              <a:t>PCA</a:t>
            </a:r>
          </a:p>
          <a:p>
            <a:r>
              <a:rPr lang="en-US" dirty="0"/>
              <a:t>CA</a:t>
            </a:r>
          </a:p>
          <a:p>
            <a:r>
              <a:rPr lang="en-US" dirty="0"/>
              <a:t>Gaussian graphical models (GGM): are a set of powerful exploratory approaches that can identify dietary intake networks resembling dietary pattern, which may be easier to interpret and may reveal important insight into eating patterns. </a:t>
            </a:r>
          </a:p>
        </p:txBody>
      </p:sp>
    </p:spTree>
    <p:extLst>
      <p:ext uri="{BB962C8B-B14F-4D97-AF65-F5344CB8AC3E}">
        <p14:creationId xmlns:p14="http://schemas.microsoft.com/office/powerpoint/2010/main" val="17771913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rot="16200000">
            <a:off x="2839528" y="-792797"/>
            <a:ext cx="5943713" cy="8271670"/>
          </a:xfrm>
        </p:spPr>
      </p:pic>
    </p:spTree>
    <p:extLst>
      <p:ext uri="{BB962C8B-B14F-4D97-AF65-F5344CB8AC3E}">
        <p14:creationId xmlns:p14="http://schemas.microsoft.com/office/powerpoint/2010/main" val="4148957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983" y="1825625"/>
            <a:ext cx="7466033" cy="4351338"/>
          </a:xfrm>
        </p:spPr>
      </p:pic>
    </p:spTree>
    <p:extLst>
      <p:ext uri="{BB962C8B-B14F-4D97-AF65-F5344CB8AC3E}">
        <p14:creationId xmlns:p14="http://schemas.microsoft.com/office/powerpoint/2010/main" val="13810335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50082" r="50406" b="5529"/>
          <a:stretch/>
        </p:blipFill>
        <p:spPr>
          <a:xfrm rot="16200000">
            <a:off x="2407825" y="-702265"/>
            <a:ext cx="6721596" cy="8398933"/>
          </a:xfrm>
        </p:spPr>
      </p:pic>
    </p:spTree>
    <p:extLst>
      <p:ext uri="{BB962C8B-B14F-4D97-AF65-F5344CB8AC3E}">
        <p14:creationId xmlns:p14="http://schemas.microsoft.com/office/powerpoint/2010/main" val="2810118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Mixed models (Sven </a:t>
            </a:r>
            <a:r>
              <a:rPr lang="en-US" b="1" dirty="0" err="1"/>
              <a:t>Knüppel</a:t>
            </a:r>
            <a:r>
              <a:rPr lang="en-US" b="1" dirty="0"/>
              <a:t>, </a:t>
            </a:r>
            <a:r>
              <a:rPr lang="en-US" b="1" dirty="0" err="1"/>
              <a:t>DIfE</a:t>
            </a:r>
            <a:r>
              <a:rPr lang="en-US" b="1" dirty="0"/>
              <a:t>)</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err="1"/>
              <a:t>Simialr</a:t>
            </a:r>
            <a:r>
              <a:rPr lang="en-US" dirty="0"/>
              <a:t> Models, different names</a:t>
            </a:r>
          </a:p>
          <a:p>
            <a:pPr marL="0" indent="0">
              <a:buNone/>
            </a:pPr>
            <a:r>
              <a:rPr lang="en-US" dirty="0"/>
              <a:t>=Multilevel Models</a:t>
            </a:r>
          </a:p>
          <a:p>
            <a:pPr marL="0" indent="0">
              <a:buNone/>
            </a:pPr>
            <a:r>
              <a:rPr lang="en-US" dirty="0"/>
              <a:t>=</a:t>
            </a:r>
            <a:r>
              <a:rPr lang="en-US" dirty="0" err="1"/>
              <a:t>Hierarchial</a:t>
            </a:r>
            <a:r>
              <a:rPr lang="en-US" dirty="0"/>
              <a:t> Model</a:t>
            </a:r>
          </a:p>
          <a:p>
            <a:pPr marL="0" indent="0">
              <a:buNone/>
            </a:pPr>
            <a:r>
              <a:rPr lang="en-US" dirty="0"/>
              <a:t>=Random Effect Model</a:t>
            </a:r>
          </a:p>
          <a:p>
            <a:pPr marL="0" indent="0">
              <a:buNone/>
            </a:pPr>
            <a:r>
              <a:rPr lang="en-US" dirty="0"/>
              <a:t>=Nested Model</a:t>
            </a:r>
          </a:p>
        </p:txBody>
      </p:sp>
    </p:spTree>
    <p:extLst>
      <p:ext uri="{BB962C8B-B14F-4D97-AF65-F5344CB8AC3E}">
        <p14:creationId xmlns:p14="http://schemas.microsoft.com/office/powerpoint/2010/main" val="429283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64994" y="119465"/>
            <a:ext cx="10515600" cy="1325563"/>
          </a:xfrm>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4335" y="354842"/>
            <a:ext cx="7072558" cy="5822121"/>
          </a:xfrm>
        </p:spPr>
      </p:pic>
    </p:spTree>
    <p:extLst>
      <p:ext uri="{BB962C8B-B14F-4D97-AF65-F5344CB8AC3E}">
        <p14:creationId xmlns:p14="http://schemas.microsoft.com/office/powerpoint/2010/main" val="39624186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3915" y="1037230"/>
            <a:ext cx="6852977" cy="5139733"/>
          </a:xfrm>
        </p:spPr>
      </p:pic>
    </p:spTree>
    <p:extLst>
      <p:ext uri="{BB962C8B-B14F-4D97-AF65-F5344CB8AC3E}">
        <p14:creationId xmlns:p14="http://schemas.microsoft.com/office/powerpoint/2010/main" val="12809432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Meal Based Analysis  (to obtain Habitual Diet)</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0130" t="3321" r="2812" b="52783"/>
          <a:stretch/>
        </p:blipFill>
        <p:spPr>
          <a:xfrm rot="16200000">
            <a:off x="2845497" y="894705"/>
            <a:ext cx="5338918" cy="6930885"/>
          </a:xfrm>
        </p:spPr>
      </p:pic>
      <p:sp>
        <p:nvSpPr>
          <p:cNvPr id="6" name="TextBox 5"/>
          <p:cNvSpPr txBox="1"/>
          <p:nvPr/>
        </p:nvSpPr>
        <p:spPr>
          <a:xfrm>
            <a:off x="8980399" y="5281684"/>
            <a:ext cx="3176477" cy="369332"/>
          </a:xfrm>
          <a:prstGeom prst="rect">
            <a:avLst/>
          </a:prstGeom>
          <a:noFill/>
        </p:spPr>
        <p:txBody>
          <a:bodyPr wrap="square" rtlCol="0">
            <a:spAutoFit/>
          </a:bodyPr>
          <a:lstStyle/>
          <a:p>
            <a:r>
              <a:rPr lang="en-US" dirty="0"/>
              <a:t>Specific meal on a specific day</a:t>
            </a:r>
          </a:p>
        </p:txBody>
      </p:sp>
      <p:sp>
        <p:nvSpPr>
          <p:cNvPr id="7" name="TextBox 6"/>
          <p:cNvSpPr txBox="1"/>
          <p:nvPr/>
        </p:nvSpPr>
        <p:spPr>
          <a:xfrm>
            <a:off x="8810807" y="4175481"/>
            <a:ext cx="3176477" cy="369332"/>
          </a:xfrm>
          <a:prstGeom prst="rect">
            <a:avLst/>
          </a:prstGeom>
          <a:noFill/>
        </p:spPr>
        <p:txBody>
          <a:bodyPr wrap="square" rtlCol="0">
            <a:spAutoFit/>
          </a:bodyPr>
          <a:lstStyle/>
          <a:p>
            <a:r>
              <a:rPr lang="en-US" dirty="0"/>
              <a:t>Meal Types</a:t>
            </a:r>
          </a:p>
        </p:txBody>
      </p:sp>
      <p:sp>
        <p:nvSpPr>
          <p:cNvPr id="8" name="TextBox 7"/>
          <p:cNvSpPr txBox="1"/>
          <p:nvPr/>
        </p:nvSpPr>
        <p:spPr>
          <a:xfrm>
            <a:off x="8603473" y="3143368"/>
            <a:ext cx="3176477" cy="369332"/>
          </a:xfrm>
          <a:prstGeom prst="rect">
            <a:avLst/>
          </a:prstGeom>
          <a:noFill/>
        </p:spPr>
        <p:txBody>
          <a:bodyPr wrap="square" rtlCol="0">
            <a:spAutoFit/>
          </a:bodyPr>
          <a:lstStyle/>
          <a:p>
            <a:r>
              <a:rPr lang="en-US" dirty="0"/>
              <a:t>Participants</a:t>
            </a:r>
          </a:p>
        </p:txBody>
      </p:sp>
    </p:spTree>
    <p:extLst>
      <p:ext uri="{BB962C8B-B14F-4D97-AF65-F5344CB8AC3E}">
        <p14:creationId xmlns:p14="http://schemas.microsoft.com/office/powerpoint/2010/main" val="27277781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160409"/>
            <a:ext cx="10515600" cy="1325563"/>
          </a:xfrm>
        </p:spPr>
        <p:txBody>
          <a:bodyPr/>
          <a:lstStyle/>
          <a:p>
            <a:endParaRPr lang="en-US"/>
          </a:p>
        </p:txBody>
      </p:sp>
      <p:pic>
        <p:nvPicPr>
          <p:cNvPr id="4" name="Content Placeholder 3"/>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1279777" y="413757"/>
            <a:ext cx="8158028" cy="6118521"/>
          </a:xfrm>
        </p:spPr>
      </p:pic>
    </p:spTree>
    <p:extLst>
      <p:ext uri="{BB962C8B-B14F-4D97-AF65-F5344CB8AC3E}">
        <p14:creationId xmlns:p14="http://schemas.microsoft.com/office/powerpoint/2010/main" val="3788876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19E74F-3E3C-4F72-81A2-6F320A842D3D}"/>
              </a:ext>
            </a:extLst>
          </p:cNvPr>
          <p:cNvSpPr>
            <a:spLocks noGrp="1"/>
          </p:cNvSpPr>
          <p:nvPr>
            <p:ph type="title"/>
          </p:nvPr>
        </p:nvSpPr>
        <p:spPr/>
        <p:txBody>
          <a:bodyPr>
            <a:normAutofit/>
          </a:bodyPr>
          <a:lstStyle/>
          <a:p>
            <a:r>
              <a:rPr lang="en-US" sz="3600" b="1" dirty="0">
                <a:latin typeface="Times New Roman" panose="02020603050405020304" pitchFamily="18" charset="0"/>
                <a:cs typeface="Times New Roman" panose="02020603050405020304" pitchFamily="18" charset="0"/>
              </a:rPr>
              <a:t>Measurement of Dietary Exposures</a:t>
            </a:r>
          </a:p>
        </p:txBody>
      </p:sp>
      <p:sp>
        <p:nvSpPr>
          <p:cNvPr id="3" name="Content Placeholder 2">
            <a:extLst>
              <a:ext uri="{FF2B5EF4-FFF2-40B4-BE49-F238E27FC236}">
                <a16:creationId xmlns:a16="http://schemas.microsoft.com/office/drawing/2014/main" xmlns="" id="{7FD2DC74-DD8E-48E3-BEC3-21599E6447DB}"/>
              </a:ext>
            </a:extLst>
          </p:cNvPr>
          <p:cNvSpPr>
            <a:spLocks noGrp="1"/>
          </p:cNvSpPr>
          <p:nvPr>
            <p:ph idx="1"/>
          </p:nvPr>
        </p:nvSpPr>
        <p:spPr/>
        <p:txBody>
          <a:bodyPr>
            <a:normAutofit lnSpcReduction="10000"/>
          </a:bodyPr>
          <a:lstStyle/>
          <a:p>
            <a:pPr algn="just"/>
            <a:r>
              <a:rPr lang="en-US" dirty="0">
                <a:latin typeface="Times New Roman" panose="02020603050405020304" pitchFamily="18" charset="0"/>
                <a:cs typeface="Times New Roman" panose="02020603050405020304" pitchFamily="18" charset="0"/>
              </a:rPr>
              <a:t>Unlike many other exposures used by epidemiologists, diet is so complicated that special knowledge is required to enable the </a:t>
            </a:r>
            <a:r>
              <a:rPr lang="en-US" b="1" dirty="0">
                <a:latin typeface="Times New Roman" panose="02020603050405020304" pitchFamily="18" charset="0"/>
                <a:cs typeface="Times New Roman" panose="02020603050405020304" pitchFamily="18" charset="0"/>
              </a:rPr>
              <a:t>correct exposure measure</a:t>
            </a:r>
            <a:r>
              <a:rPr lang="en-US" dirty="0">
                <a:latin typeface="Times New Roman" panose="02020603050405020304" pitchFamily="18" charset="0"/>
                <a:cs typeface="Times New Roman" panose="02020603050405020304" pitchFamily="18" charset="0"/>
              </a:rPr>
              <a:t> to be used.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perspective of nutritional epidemiology thus encompasses factors that influence the </a:t>
            </a:r>
            <a:r>
              <a:rPr lang="en-US" b="1" dirty="0">
                <a:solidFill>
                  <a:schemeClr val="accent1"/>
                </a:solidFill>
                <a:latin typeface="Times New Roman" panose="02020603050405020304" pitchFamily="18" charset="0"/>
                <a:cs typeface="Times New Roman" panose="02020603050405020304" pitchFamily="18" charset="0"/>
              </a:rPr>
              <a:t>availability and consumption of food</a:t>
            </a:r>
            <a:r>
              <a:rPr lang="en-US" dirty="0">
                <a:latin typeface="Times New Roman" panose="02020603050405020304" pitchFamily="18" charset="0"/>
                <a:cs typeface="Times New Roman" panose="02020603050405020304" pitchFamily="18" charset="0"/>
              </a:rPr>
              <a:t>, on one hand, to the</a:t>
            </a:r>
            <a:r>
              <a:rPr lang="en-US" b="1" dirty="0">
                <a:latin typeface="Times New Roman" panose="02020603050405020304" pitchFamily="18" charset="0"/>
                <a:cs typeface="Times New Roman" panose="02020603050405020304" pitchFamily="18" charset="0"/>
              </a:rPr>
              <a:t> </a:t>
            </a:r>
            <a:r>
              <a:rPr lang="en-US" b="1" dirty="0">
                <a:solidFill>
                  <a:srgbClr val="FF0000"/>
                </a:solidFill>
                <a:latin typeface="Times New Roman" panose="02020603050405020304" pitchFamily="18" charset="0"/>
                <a:cs typeface="Times New Roman" panose="02020603050405020304" pitchFamily="18" charset="0"/>
              </a:rPr>
              <a:t>whole body expression of disease</a:t>
            </a:r>
            <a:r>
              <a:rPr lang="en-US" dirty="0">
                <a:latin typeface="Times New Roman" panose="02020603050405020304" pitchFamily="18" charset="0"/>
                <a:cs typeface="Times New Roman" panose="02020603050405020304" pitchFamily="18" charset="0"/>
              </a:rPr>
              <a:t>, on the other. </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point(s) along this continuum at which to measure the relevant aspect(s) of diet is a key concern of nutritional epidemiology.”</a:t>
            </a:r>
          </a:p>
        </p:txBody>
      </p:sp>
    </p:spTree>
    <p:extLst>
      <p:ext uri="{BB962C8B-B14F-4D97-AF65-F5344CB8AC3E}">
        <p14:creationId xmlns:p14="http://schemas.microsoft.com/office/powerpoint/2010/main" val="31757091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19062"/>
            <a:ext cx="10515600" cy="1325563"/>
          </a:xfrm>
        </p:spPr>
        <p:txBody>
          <a:bodyPr/>
          <a:lstStyle/>
          <a:p>
            <a:r>
              <a:rPr lang="en-US" b="1" dirty="0">
                <a:latin typeface="Times New Roman" panose="02020603050405020304" pitchFamily="18" charset="0"/>
                <a:cs typeface="Times New Roman" panose="02020603050405020304" pitchFamily="18" charset="0"/>
              </a:rPr>
              <a:t>Conclusions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1444625"/>
            <a:ext cx="11334750" cy="4351338"/>
          </a:xfrm>
        </p:spPr>
        <p:txBody>
          <a:bodyPr>
            <a:noAutofit/>
          </a:bodyPr>
          <a:lstStyle/>
          <a:p>
            <a:r>
              <a:rPr lang="en-US" dirty="0"/>
              <a:t>In nutritional epidemiology the goal is to study how nutrient exposures affect the risk of disease by using data collected from both observational and experimental studies.</a:t>
            </a:r>
          </a:p>
          <a:p>
            <a:pPr marL="0" indent="0">
              <a:buNone/>
            </a:pPr>
            <a:r>
              <a:rPr lang="en-US" dirty="0"/>
              <a:t>• The relation of dietary exposure to disease risk is complex.</a:t>
            </a:r>
          </a:p>
          <a:p>
            <a:pPr marL="0" indent="0">
              <a:buNone/>
            </a:pPr>
            <a:r>
              <a:rPr lang="en-US" dirty="0"/>
              <a:t>• The nutrient exposure methodology must reflect that complexity to the greatest possible extent.</a:t>
            </a:r>
          </a:p>
          <a:p>
            <a:pPr marL="0" indent="0">
              <a:buNone/>
            </a:pPr>
            <a:r>
              <a:rPr lang="en-US" dirty="0"/>
              <a:t>• Nutrient exposures can be measures of dietary intake from traditional dietary survey methods, but they can also include biochemical measures of nutritional status; biomarkers of intake; biological intermediates, concentrations of which are influenced by diet (</a:t>
            </a:r>
            <a:r>
              <a:rPr lang="en-US" dirty="0" err="1"/>
              <a:t>eg</a:t>
            </a:r>
            <a:r>
              <a:rPr lang="en-US" dirty="0"/>
              <a:t>, pyridoxal-59-phosphate); anthropometric measures; genetic factors; and clinical findings.</a:t>
            </a:r>
          </a:p>
        </p:txBody>
      </p:sp>
    </p:spTree>
    <p:extLst>
      <p:ext uri="{BB962C8B-B14F-4D97-AF65-F5344CB8AC3E}">
        <p14:creationId xmlns:p14="http://schemas.microsoft.com/office/powerpoint/2010/main" val="34419724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All dietary survey methods are flawed. On average, energy intakes are underestimated by 20–30% and the effects of that underestimation on individual macro- and micronutrients are unknown. </a:t>
            </a:r>
          </a:p>
          <a:p>
            <a:pPr marL="0" indent="0">
              <a:buNone/>
            </a:pPr>
            <a:r>
              <a:rPr lang="en-US" dirty="0"/>
              <a:t>• Prospective studies must capture changes in dietary patterns over time.</a:t>
            </a:r>
          </a:p>
          <a:p>
            <a:r>
              <a:rPr lang="en-US" dirty="0"/>
              <a:t>Biological measures of exposure are more reliable than dietary survey methods and should be used whenever possible.</a:t>
            </a:r>
          </a:p>
          <a:p>
            <a:r>
              <a:rPr lang="en-US" dirty="0"/>
              <a:t>Evaluation of causal relations generally requires the integration of information from the basic, clinical, and population sciences, including epidemiology.</a:t>
            </a:r>
          </a:p>
          <a:p>
            <a:pPr marL="0" indent="0">
              <a:buNone/>
            </a:pPr>
            <a:endParaRPr lang="en-US" dirty="0"/>
          </a:p>
        </p:txBody>
      </p:sp>
      <p:sp>
        <p:nvSpPr>
          <p:cNvPr id="4"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Conclusions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06360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a:t>By themselves, observational studies of diet and disease should not be considered sufficient evidence for establishing causality. </a:t>
            </a:r>
          </a:p>
          <a:p>
            <a:r>
              <a:rPr lang="en-US" dirty="0"/>
              <a:t>Moreover, given the large error inherent in dietary intake measurement that is due to the methods themselves and within-person variation in intake, observational studies cannot generally be used to rule out results from more reliable methods (such as clinical trials or metabolic feeding studies) that can control for relevant variables. For example, according to </a:t>
            </a:r>
            <a:r>
              <a:rPr lang="en-US" dirty="0" err="1"/>
              <a:t>Selhub</a:t>
            </a:r>
            <a:r>
              <a:rPr lang="en-US" dirty="0"/>
              <a:t> et al “In the absence of intervention studies, we cannot conclude that lowering plasma </a:t>
            </a:r>
            <a:r>
              <a:rPr lang="en-US" dirty="0" err="1"/>
              <a:t>homocysteine</a:t>
            </a:r>
            <a:r>
              <a:rPr lang="en-US" dirty="0"/>
              <a:t> by increasing vitamin intake will reduce the risk of vascular disease.”</a:t>
            </a:r>
          </a:p>
        </p:txBody>
      </p:sp>
      <p:sp>
        <p:nvSpPr>
          <p:cNvPr id="4"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Conclusions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27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Multicollinearity</a:t>
            </a:r>
            <a:r>
              <a:rPr lang="en-US" dirty="0"/>
              <a:t> among nutrients exists and cannot be eliminated by the use of multivariate models.</a:t>
            </a:r>
          </a:p>
        </p:txBody>
      </p:sp>
    </p:spTree>
    <p:extLst>
      <p:ext uri="{BB962C8B-B14F-4D97-AF65-F5344CB8AC3E}">
        <p14:creationId xmlns:p14="http://schemas.microsoft.com/office/powerpoint/2010/main" val="3747479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E5033E-8A81-4FF1-85E9-C090EF50D7D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84A372A6-46A6-427A-A760-C6BB3005F3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9756" y="146688"/>
            <a:ext cx="8472487" cy="6346187"/>
          </a:xfrm>
        </p:spPr>
      </p:pic>
    </p:spTree>
    <p:extLst>
      <p:ext uri="{BB962C8B-B14F-4D97-AF65-F5344CB8AC3E}">
        <p14:creationId xmlns:p14="http://schemas.microsoft.com/office/powerpoint/2010/main" val="405338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D56321-6EC7-4647-B595-2C63DBBBB3F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xmlns="" id="{F0337E06-A086-457B-B16F-EED34544993D}"/>
              </a:ext>
            </a:extLst>
          </p:cNvPr>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666703" y="859313"/>
            <a:ext cx="6858594" cy="5139373"/>
          </a:xfrm>
          <a:prstGeom prst="rect">
            <a:avLst/>
          </a:prstGeom>
        </p:spPr>
      </p:pic>
    </p:spTree>
    <p:extLst>
      <p:ext uri="{BB962C8B-B14F-4D97-AF65-F5344CB8AC3E}">
        <p14:creationId xmlns:p14="http://schemas.microsoft.com/office/powerpoint/2010/main" val="1299329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71487" y="365125"/>
            <a:ext cx="11215688" cy="5986462"/>
          </a:xfrm>
        </p:spPr>
      </p:pic>
    </p:spTree>
    <p:extLst>
      <p:ext uri="{BB962C8B-B14F-4D97-AF65-F5344CB8AC3E}">
        <p14:creationId xmlns:p14="http://schemas.microsoft.com/office/powerpoint/2010/main" val="11830190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of dietary exposures in groups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454297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3A5012-BF3C-4945-89F9-F2A34D68ADE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95E90C73-A789-430A-887F-E0D7A8284D5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464" b="17226"/>
          <a:stretch/>
        </p:blipFill>
        <p:spPr>
          <a:xfrm>
            <a:off x="838200" y="271053"/>
            <a:ext cx="9744635" cy="6315894"/>
          </a:xfrm>
        </p:spPr>
      </p:pic>
    </p:spTree>
    <p:extLst>
      <p:ext uri="{BB962C8B-B14F-4D97-AF65-F5344CB8AC3E}">
        <p14:creationId xmlns:p14="http://schemas.microsoft.com/office/powerpoint/2010/main" val="3854842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A7D18E-765C-484E-B119-4E7891F6DDD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FB05FC5A-EFCD-4572-AD6A-E8F1E68A1FF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430" b="12819"/>
          <a:stretch/>
        </p:blipFill>
        <p:spPr>
          <a:xfrm>
            <a:off x="941439" y="365125"/>
            <a:ext cx="10412361" cy="5792104"/>
          </a:xfrm>
        </p:spPr>
      </p:pic>
    </p:spTree>
    <p:extLst>
      <p:ext uri="{BB962C8B-B14F-4D97-AF65-F5344CB8AC3E}">
        <p14:creationId xmlns:p14="http://schemas.microsoft.com/office/powerpoint/2010/main" val="1563013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xmlns="" id="{ECEA53EE-B3D1-480E-9B7C-52DA39398B2E}"/>
              </a:ext>
            </a:extLst>
          </p:cNvPr>
          <p:cNvSpPr>
            <a:spLocks noGrp="1" noChangeArrowheads="1"/>
          </p:cNvSpPr>
          <p:nvPr>
            <p:ph type="title"/>
          </p:nvPr>
        </p:nvSpPr>
        <p:spPr>
          <a:xfrm>
            <a:off x="1676400" y="731838"/>
            <a:ext cx="8523288" cy="609600"/>
          </a:xfrm>
        </p:spPr>
        <p:txBody>
          <a:bodyPr/>
          <a:lstStyle/>
          <a:p>
            <a:r>
              <a:rPr lang="en-US" altLang="en-US" sz="4000" b="1">
                <a:solidFill>
                  <a:schemeClr val="accent2"/>
                </a:solidFill>
                <a:latin typeface="Arial" panose="020B0604020202020204" pitchFamily="34" charset="0"/>
              </a:rPr>
              <a:t>Food consumption </a:t>
            </a:r>
            <a:r>
              <a:rPr lang="en-GB" altLang="en-US" sz="4000" b="1">
                <a:solidFill>
                  <a:schemeClr val="accent2"/>
                </a:solidFill>
                <a:latin typeface="Arial" panose="020B0604020202020204" pitchFamily="34" charset="0"/>
              </a:rPr>
              <a:t>data</a:t>
            </a:r>
          </a:p>
        </p:txBody>
      </p:sp>
      <p:sp>
        <p:nvSpPr>
          <p:cNvPr id="19459" name="Rectangle 3">
            <a:extLst>
              <a:ext uri="{FF2B5EF4-FFF2-40B4-BE49-F238E27FC236}">
                <a16:creationId xmlns:a16="http://schemas.microsoft.com/office/drawing/2014/main" xmlns="" id="{2747DFAC-3B2D-4544-BF84-7387A24D2A07}"/>
              </a:ext>
            </a:extLst>
          </p:cNvPr>
          <p:cNvSpPr>
            <a:spLocks noGrp="1" noChangeArrowheads="1"/>
          </p:cNvSpPr>
          <p:nvPr>
            <p:ph type="body" sz="half" idx="2"/>
          </p:nvPr>
        </p:nvSpPr>
        <p:spPr>
          <a:xfrm>
            <a:off x="883920" y="1806575"/>
            <a:ext cx="10485120" cy="4319587"/>
          </a:xfrm>
        </p:spPr>
        <p:txBody>
          <a:bodyPr/>
          <a:lstStyle/>
          <a:p>
            <a:pPr>
              <a:lnSpc>
                <a:spcPct val="85000"/>
              </a:lnSpc>
            </a:pPr>
            <a:r>
              <a:rPr lang="en-GB" altLang="en-US" sz="2800" b="1" dirty="0">
                <a:solidFill>
                  <a:srgbClr val="FF0000"/>
                </a:solidFill>
              </a:rPr>
              <a:t>which </a:t>
            </a:r>
            <a:r>
              <a:rPr lang="en-GB" altLang="en-US" sz="2800" b="1" dirty="0"/>
              <a:t>food consumed and </a:t>
            </a:r>
            <a:r>
              <a:rPr lang="en-GB" altLang="en-US" sz="2800" b="1" dirty="0">
                <a:solidFill>
                  <a:srgbClr val="FF0000"/>
                </a:solidFill>
              </a:rPr>
              <a:t>type</a:t>
            </a:r>
            <a:r>
              <a:rPr lang="en-GB" altLang="en-US" sz="2800" b="1" dirty="0"/>
              <a:t> (raw, processed, cooked, preparation practices)</a:t>
            </a:r>
          </a:p>
          <a:p>
            <a:pPr>
              <a:lnSpc>
                <a:spcPct val="85000"/>
              </a:lnSpc>
            </a:pPr>
            <a:r>
              <a:rPr lang="en-GB" altLang="en-US" sz="2800" b="1" dirty="0">
                <a:solidFill>
                  <a:srgbClr val="FF0000"/>
                </a:solidFill>
              </a:rPr>
              <a:t>how much </a:t>
            </a:r>
            <a:r>
              <a:rPr lang="en-GB" altLang="en-US" sz="2800" b="1" dirty="0"/>
              <a:t>(serving size)</a:t>
            </a:r>
          </a:p>
          <a:p>
            <a:pPr>
              <a:lnSpc>
                <a:spcPct val="85000"/>
              </a:lnSpc>
            </a:pPr>
            <a:r>
              <a:rPr lang="en-GB" altLang="en-US" sz="2800" b="1" dirty="0"/>
              <a:t>how often </a:t>
            </a:r>
          </a:p>
          <a:p>
            <a:pPr>
              <a:lnSpc>
                <a:spcPct val="85000"/>
              </a:lnSpc>
            </a:pPr>
            <a:r>
              <a:rPr lang="en-GB" altLang="en-US" sz="2800" b="1" dirty="0">
                <a:solidFill>
                  <a:srgbClr val="FF0000"/>
                </a:solidFill>
              </a:rPr>
              <a:t>by whom </a:t>
            </a:r>
            <a:r>
              <a:rPr lang="en-GB" altLang="en-US" sz="2800" b="1" dirty="0"/>
              <a:t>(e.g.; age, sex, SES, eating habits, health status etc.)</a:t>
            </a:r>
            <a:endParaRPr lang="en-GB" altLang="en-US" sz="2800" dirty="0"/>
          </a:p>
          <a:p>
            <a:pPr>
              <a:lnSpc>
                <a:spcPct val="85000"/>
              </a:lnSpc>
            </a:pPr>
            <a:r>
              <a:rPr lang="en-GB" altLang="en-US" sz="2800" b="1" dirty="0"/>
              <a:t>Affected by factors such as</a:t>
            </a:r>
          </a:p>
          <a:p>
            <a:pPr lvl="1">
              <a:lnSpc>
                <a:spcPct val="85000"/>
              </a:lnSpc>
            </a:pPr>
            <a:r>
              <a:rPr lang="en-GB" altLang="en-US" b="1" dirty="0"/>
              <a:t>season</a:t>
            </a:r>
          </a:p>
          <a:p>
            <a:pPr lvl="1">
              <a:lnSpc>
                <a:spcPct val="85000"/>
              </a:lnSpc>
              <a:spcBef>
                <a:spcPct val="5000"/>
              </a:spcBef>
            </a:pPr>
            <a:r>
              <a:rPr lang="en-GB" altLang="en-US" b="1" dirty="0"/>
              <a:t>region / culture</a:t>
            </a:r>
          </a:p>
          <a:p>
            <a:pPr lvl="1">
              <a:lnSpc>
                <a:spcPct val="85000"/>
              </a:lnSpc>
              <a:spcBef>
                <a:spcPct val="5000"/>
              </a:spcBef>
            </a:pPr>
            <a:r>
              <a:rPr lang="en-GB" altLang="en-US" b="1" dirty="0"/>
              <a:t>day of the week</a:t>
            </a: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D30544-CB70-4109-836E-0CE299A26C9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34F17077-64DC-47EE-AD88-7F36C440ABC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208" b="13158"/>
          <a:stretch/>
        </p:blipFill>
        <p:spPr>
          <a:xfrm>
            <a:off x="1576706" y="256859"/>
            <a:ext cx="9038588" cy="6344282"/>
          </a:xfrm>
        </p:spPr>
      </p:pic>
    </p:spTree>
    <p:extLst>
      <p:ext uri="{BB962C8B-B14F-4D97-AF65-F5344CB8AC3E}">
        <p14:creationId xmlns:p14="http://schemas.microsoft.com/office/powerpoint/2010/main" val="226187390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400AD9-F949-44B3-9B65-3D7C9E922ED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BE82DE8B-1A0D-403C-9F60-CC482370923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7208" b="13836"/>
          <a:stretch/>
        </p:blipFill>
        <p:spPr>
          <a:xfrm>
            <a:off x="1209368" y="162745"/>
            <a:ext cx="9379973" cy="6532509"/>
          </a:xfrm>
        </p:spPr>
      </p:pic>
    </p:spTree>
    <p:extLst>
      <p:ext uri="{BB962C8B-B14F-4D97-AF65-F5344CB8AC3E}">
        <p14:creationId xmlns:p14="http://schemas.microsoft.com/office/powerpoint/2010/main" val="408980181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8595D9A-B754-4D6B-9E08-BC5DACFDDD47}"/>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xmlns="" id="{218AD3FC-929B-420E-9B3F-1DA34C2510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6446" b="12819"/>
          <a:stretch/>
        </p:blipFill>
        <p:spPr>
          <a:xfrm>
            <a:off x="838200" y="592668"/>
            <a:ext cx="10515600" cy="5702160"/>
          </a:xfrm>
        </p:spPr>
      </p:pic>
    </p:spTree>
    <p:extLst>
      <p:ext uri="{BB962C8B-B14F-4D97-AF65-F5344CB8AC3E}">
        <p14:creationId xmlns:p14="http://schemas.microsoft.com/office/powerpoint/2010/main" val="37359057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2712</TotalTime>
  <Words>4843</Words>
  <Application>Microsoft Office PowerPoint</Application>
  <PresentationFormat>Widescreen</PresentationFormat>
  <Paragraphs>391</Paragraphs>
  <Slides>92</Slides>
  <Notes>23</Notes>
  <HiddenSlides>42</HiddenSlides>
  <MMClips>0</MMClips>
  <ScaleCrop>false</ScaleCrop>
  <HeadingPairs>
    <vt:vector size="8" baseType="variant">
      <vt:variant>
        <vt:lpstr>Fonts Used</vt:lpstr>
      </vt:variant>
      <vt:variant>
        <vt:i4>7</vt:i4>
      </vt:variant>
      <vt:variant>
        <vt:lpstr>Theme</vt:lpstr>
      </vt:variant>
      <vt:variant>
        <vt:i4>6</vt:i4>
      </vt:variant>
      <vt:variant>
        <vt:lpstr>Embedded OLE Servers</vt:lpstr>
      </vt:variant>
      <vt:variant>
        <vt:i4>2</vt:i4>
      </vt:variant>
      <vt:variant>
        <vt:lpstr>Slide Titles</vt:lpstr>
      </vt:variant>
      <vt:variant>
        <vt:i4>92</vt:i4>
      </vt:variant>
    </vt:vector>
  </HeadingPairs>
  <TitlesOfParts>
    <vt:vector size="107" baseType="lpstr">
      <vt:lpstr>新細明體</vt:lpstr>
      <vt:lpstr>Arial</vt:lpstr>
      <vt:lpstr>Calibri</vt:lpstr>
      <vt:lpstr>Calibri Light</vt:lpstr>
      <vt:lpstr>Courier New</vt:lpstr>
      <vt:lpstr>Times New Roman</vt:lpstr>
      <vt:lpstr>Wingdings</vt:lpstr>
      <vt:lpstr>Office Theme</vt:lpstr>
      <vt:lpstr>Default Design</vt:lpstr>
      <vt:lpstr>1_Default Design</vt:lpstr>
      <vt:lpstr>2_Office Theme</vt:lpstr>
      <vt:lpstr>3_Office Theme</vt:lpstr>
      <vt:lpstr>1_Office Theme</vt:lpstr>
      <vt:lpstr>Chart</vt:lpstr>
      <vt:lpstr>Microsoft Excel Chart</vt:lpstr>
      <vt:lpstr>Food and nutrient exposures: what to consider when evaluating epidemiologic evidence</vt:lpstr>
      <vt:lpstr>Nutritional Epidemiology</vt:lpstr>
      <vt:lpstr>Nutritional exposures</vt:lpstr>
      <vt:lpstr>Dietary Exposures</vt:lpstr>
      <vt:lpstr>PowerPoint Presentation</vt:lpstr>
      <vt:lpstr>PowerPoint Presentation</vt:lpstr>
      <vt:lpstr>PowerPoint Presentation</vt:lpstr>
      <vt:lpstr>Measurement of Dietary Exposures</vt:lpstr>
      <vt:lpstr>Food consumption data</vt:lpstr>
      <vt:lpstr>Dietary Assessment data types</vt:lpstr>
      <vt:lpstr>PowerPoint Presentation</vt:lpstr>
      <vt:lpstr>PowerPoint Presentation</vt:lpstr>
      <vt:lpstr>Advantages and disadvantages of prospective and retrospective methods</vt:lpstr>
      <vt:lpstr>PowerPoint Presentation</vt:lpstr>
      <vt:lpstr>Potential uses of food consumption surveys  within country, across countries, over time </vt:lpstr>
      <vt:lpstr>PowerPoint Presentation</vt:lpstr>
      <vt:lpstr>Problems in exposure assessment</vt:lpstr>
      <vt:lpstr>PowerPoint Presentation</vt:lpstr>
      <vt:lpstr>PowerPoint Presentation</vt:lpstr>
      <vt:lpstr>Issues to consider when measuring dietary exposure in epidemiologic studies</vt:lpstr>
      <vt:lpstr>Issues to consider when measuring dietary exposure in epidemiologic studies</vt:lpstr>
      <vt:lpstr>PowerPoint Presentation</vt:lpstr>
      <vt:lpstr>The sequence of reasoning in epidemiology:</vt:lpstr>
      <vt:lpstr>PowerPoint Presentation</vt:lpstr>
      <vt:lpstr>PowerPoint Presentation</vt:lpstr>
      <vt:lpstr>PowerPoint Presentation</vt:lpstr>
      <vt:lpstr>FIGURE 1. The black box approach to the study of diet and disease in nutritional epidemiology</vt:lpstr>
      <vt:lpstr>Types of studies in assessing the dietary exposure in relation to disease</vt:lpstr>
      <vt:lpstr>PowerPoint Presentation</vt:lpstr>
      <vt:lpstr>Observational epidemiology: Cross-sectional studies</vt:lpstr>
      <vt:lpstr>PowerPoint Presentation</vt:lpstr>
      <vt:lpstr>Observational epidemiology: Cross-sectional studies</vt:lpstr>
      <vt:lpstr>Observational epidemiology: Cross-sectional studies</vt:lpstr>
      <vt:lpstr>Observational epidemiology: Cross-sectional studies</vt:lpstr>
      <vt:lpstr>Observational epidemiology: Case-control studies</vt:lpstr>
      <vt:lpstr>Observational epidemiology: Case-control studies</vt:lpstr>
      <vt:lpstr>Vitamin D and Fatal and Lethal Prostate Cancer in HPFS (Shui I. et al., submitted)</vt:lpstr>
      <vt:lpstr>Observational epidemiology: Case-control studies</vt:lpstr>
      <vt:lpstr>Observational epidemiology: Cohort studies</vt:lpstr>
      <vt:lpstr>Folate Intake &amp; Relative Risk of Colorectal Cancer by Latency Intervals (Jung Lee, et al., 2011)</vt:lpstr>
      <vt:lpstr>Total Red Meat &amp; Risk of Premenopausal Breast Cancer</vt:lpstr>
      <vt:lpstr>Adolescent fiber intake and breast cancer in NHSII</vt:lpstr>
      <vt:lpstr>RR for sweetened beverages &amp; risk of CHD</vt:lpstr>
      <vt:lpstr>PowerPoint Presentation</vt:lpstr>
      <vt:lpstr>Observational epidemiology: Cohort studies</vt:lpstr>
      <vt:lpstr>Experimental studies</vt:lpstr>
      <vt:lpstr>PowerPoint Presentation</vt:lpstr>
      <vt:lpstr>PowerPoint Presentation</vt:lpstr>
      <vt:lpstr>Ethical considerations in observational studies</vt:lpstr>
      <vt:lpstr>MEASUREMENT OF DIETARY EXPOSURE</vt:lpstr>
      <vt:lpstr>PowerPoint Presentation</vt:lpstr>
      <vt:lpstr>Selection of the dietary survey methodology</vt:lpstr>
      <vt:lpstr>Selection of the dietary survey methodology</vt:lpstr>
      <vt:lpstr>PowerPoint Presentation</vt:lpstr>
      <vt:lpstr>Selection of the dietary survey methodology</vt:lpstr>
      <vt:lpstr>Selection of the dietary survey methodology</vt:lpstr>
      <vt:lpstr>Selection of the dietary survey methodology</vt:lpstr>
      <vt:lpstr>Selection of the dietary survey methodology</vt:lpstr>
      <vt:lpstr>Selection of the dietary survey methodology</vt:lpstr>
      <vt:lpstr>Selection of the dietary survey methodology</vt:lpstr>
      <vt:lpstr>Interpretation of epidemiologic data and assessment of causality</vt:lpstr>
      <vt:lpstr>Interpretation of epidemiologic data and assessment of causality</vt:lpstr>
      <vt:lpstr>PowerPoint Presentation</vt:lpstr>
      <vt:lpstr>PowerPoint Presentation</vt:lpstr>
      <vt:lpstr>PowerPoint Presentation</vt:lpstr>
      <vt:lpstr>Interpretation of epidemiologic data and assessment of causality</vt:lpstr>
      <vt:lpstr>PowerPoint Presentation</vt:lpstr>
      <vt:lpstr>Interpretation of epidemiologic data and assessment of causality</vt:lpstr>
      <vt:lpstr>PowerPoint Presentation</vt:lpstr>
      <vt:lpstr>PowerPoint Presentation</vt:lpstr>
      <vt:lpstr>Food networks</vt:lpstr>
      <vt:lpstr>PowerPoint Presentation</vt:lpstr>
      <vt:lpstr>PowerPoint Presentation</vt:lpstr>
      <vt:lpstr>PowerPoint Presentation</vt:lpstr>
      <vt:lpstr>Mixed models (Sven Knüppel, DIfE) </vt:lpstr>
      <vt:lpstr>PowerPoint Presentation</vt:lpstr>
      <vt:lpstr>PowerPoint Presentation</vt:lpstr>
      <vt:lpstr>Meal Based Analysis  (to obtain Habitual Diet)</vt:lpstr>
      <vt:lpstr>PowerPoint Presentation</vt:lpstr>
      <vt:lpstr>Conclusions</vt:lpstr>
      <vt:lpstr>Conclusions</vt:lpstr>
      <vt:lpstr>Conclusions</vt:lpstr>
      <vt:lpstr>PowerPoint Presentation</vt:lpstr>
      <vt:lpstr>PowerPoint Presentation</vt:lpstr>
      <vt:lpstr>PowerPoint Presentation</vt:lpstr>
      <vt:lpstr>PowerPoint Presentation</vt:lpstr>
      <vt:lpstr>Measures of dietary exposures in groups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and nutrient exposures: what to consider when evaluating epidemiologic evidence</dc:title>
  <dc:creator>Rezazadeh</dc:creator>
  <cp:lastModifiedBy>Saloon3</cp:lastModifiedBy>
  <cp:revision>179</cp:revision>
  <dcterms:created xsi:type="dcterms:W3CDTF">2019-12-13T10:35:50Z</dcterms:created>
  <dcterms:modified xsi:type="dcterms:W3CDTF">2019-12-23T07:41:34Z</dcterms:modified>
</cp:coreProperties>
</file>