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76" r:id="rId3"/>
    <p:sldMasterId id="2147483688" r:id="rId4"/>
    <p:sldMasterId id="2147483700" r:id="rId5"/>
  </p:sldMasterIdLst>
  <p:notesMasterIdLst>
    <p:notesMasterId r:id="rId26"/>
  </p:notesMasterIdLst>
  <p:sldIdLst>
    <p:sldId id="298" r:id="rId6"/>
    <p:sldId id="299" r:id="rId7"/>
    <p:sldId id="301" r:id="rId8"/>
    <p:sldId id="256" r:id="rId9"/>
    <p:sldId id="258" r:id="rId10"/>
    <p:sldId id="265" r:id="rId11"/>
    <p:sldId id="289" r:id="rId12"/>
    <p:sldId id="260" r:id="rId13"/>
    <p:sldId id="266" r:id="rId14"/>
    <p:sldId id="269" r:id="rId15"/>
    <p:sldId id="267" r:id="rId16"/>
    <p:sldId id="271" r:id="rId17"/>
    <p:sldId id="272" r:id="rId18"/>
    <p:sldId id="273" r:id="rId19"/>
    <p:sldId id="288" r:id="rId20"/>
    <p:sldId id="263" r:id="rId21"/>
    <p:sldId id="290" r:id="rId22"/>
    <p:sldId id="291" r:id="rId23"/>
    <p:sldId id="292" r:id="rId24"/>
    <p:sldId id="300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FF6161"/>
    <a:srgbClr val="ABDB77"/>
    <a:srgbClr val="A5A5A5"/>
    <a:srgbClr val="FF0000"/>
    <a:srgbClr val="000000"/>
    <a:srgbClr val="3333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266683A-71C5-4D84-A5B8-260D9A967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1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9ACA0-07F8-430C-9657-2FFDB68531B9}" type="slidenum">
              <a:rPr lang="en-US"/>
              <a:pPr/>
              <a:t>16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ln/>
        </p:spPr>
        <p:txBody>
          <a:bodyPr lIns="93824" tIns="46913" rIns="93824" bIns="46913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10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10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10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6425BE-2DF1-42D1-AFEB-E74F529CA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78A98A-2223-4E6D-809E-E2DE0B2C24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C00100-B9D0-4681-8365-9574F9B1B6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3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89E075-F175-46E7-83CF-59F9CB81C3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EFE1E7-DD7D-4C1B-98A6-E7073ABCC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D469-2304-4C6A-855F-AA4B33DAC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9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9D50-09F4-4D6C-A5DD-8FC733CF0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82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AFA86-22BB-4415-B359-ECACDC3A9E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36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9CFA-F6DD-486F-AE12-64AF67AE31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88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505E4-9548-4216-9A04-F651D0E9DE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4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45F81-8C0B-4418-B85D-274FF45166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2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8882E0-3638-4780-A133-885ABDC6B3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04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BE398-F665-4AD9-B840-4AD831CF66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8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FFA4A-F8E3-41ED-8B34-1042381EB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98336-0F99-416C-94FE-D39978327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4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2FF3A-8595-4840-85C6-551CB4C5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71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51976352-D7F2-40F7-8F0C-6716FADE7B14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9/16/2017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B090F4-9EE9-4878-A63C-88C99CFC30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13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CF392F4-DB0E-4184-BCB9-5E0D2A8A7BD2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9/16/2017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08E56-6553-420C-BCA0-71BB043D413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0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1AE110E6-9914-4957-AE54-DAD64195F105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9/16/2017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ABB246E9-CE71-4DD6-9C28-1B0DE1AF5457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157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03D07BBA-6743-4AC2-A920-6E623DA7CC5A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9/16/2017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61C1BCE6-7242-401F-AD87-CDDCD949F77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3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F42DD89E-E6EE-4689-96EA-DF33EE803654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9/16/2017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301374A-89D6-4F67-AC48-B6158F7A5A7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24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7F7BF-4CD0-455C-8B45-0D061D55717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9/16/2017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514F4-B0D0-42B9-BDDD-776632F6A48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8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9740C3-1672-4AB1-8198-AFA7A52068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0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18B7E4D1-6829-4C11-9C1F-D590FC148023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9/16/2017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19BCF6C-2D6C-4B4E-875D-FCA8221C3AD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5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D38C5FB-73C9-4E02-82F3-4F0AC722ECFE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9/16/2017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0E8DC85-2F90-4760-9415-E11E6321DB6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32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4AD8E36-2B3C-4FE9-BCA4-763C2E7F820A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9/16/2017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F6B8664-8646-4200-AE4E-1B44E24853F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22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176E7-C63D-4E98-80E9-208B5B2D1849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9/16/2017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D56F2-FD25-4AD2-84D8-31D72562EC1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2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F8927-9DC7-4EC1-8DBD-3E36E6A73CBD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9/16/2017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DCBFF-818F-4541-8D40-882C6173078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4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DD4CCC-A09E-477F-921F-7B747D8CF528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9/16/2017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70CB1-FDD8-486B-9E06-B43FBD6BDBCC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83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83BC-0ACE-40C8-A0E3-C4F2E4FA1F8C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9/16/2017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6E8A-261D-40E8-93D0-C9D6BA7F1E09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45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B2A12A-71BA-43C2-8F3F-07621E8F4295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9/16/2017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03AA9-CFB2-466D-B7F9-1EFB1370595E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94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639F-2F75-4C80-A63E-3EAE7E6B5683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9/16/2017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F6ED-BC43-4BC6-B486-5386EECE774F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31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E2A2-9A30-4C8C-932A-5F6282403652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9/16/2017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0F83-03C9-445A-BBF5-3C5B9248F686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5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CE6BB9-DAA2-4B8C-818A-0603D9D2D8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9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02AF-A0E5-4733-83E0-B2FB846BCF4D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9/16/2017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31FC-3099-4642-B40D-CD44C57465A5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9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26DF68-B820-468A-89C6-ADA30EF6BD42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9/16/2017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8001DC-715A-4DE6-AD20-6DF9E8FF6A7D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95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CB2B-488E-40BC-8158-FC69C639CBC4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9/16/2017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B26A-7F3D-44FA-8532-424ABFBB8CD8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68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645EA6-9382-4E13-9A10-DF98CF02E584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9/16/2017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A7509-D969-4D58-8BAE-7BC32BB530D8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17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3AA8-00FE-4F35-9C5B-037A5968CEAA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9/16/2017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76AE-83D6-4595-9B0D-BC7ABA9D326C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78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367C-1FEC-4A63-A620-DB5803A7CED1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9/16/2017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54C3-73B9-48A2-A859-72510F28287D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46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0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1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1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1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1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610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610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10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10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6425BE-2DF1-42D1-AFEB-E74F529CA3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88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8882E0-3638-4780-A133-885ABDC6B3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83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9740C3-1672-4AB1-8198-AFA7A52068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156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CE6BB9-DAA2-4B8C-818A-0603D9D2D82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BBFF7C-4CEB-4A10-9DF7-4DAC65FD0C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559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BBFF7C-4CEB-4A10-9DF7-4DAC65FD0C6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77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1AA924-2E31-4984-92EA-A0D6D8534E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4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61911B-4A34-4F18-B06A-16BD6937E87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55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E2FF82-4E6E-4905-80DF-088A4AC75E2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46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DD68AC-8A65-436E-9FE7-E34D776EF67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832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78A98A-2223-4E6D-809E-E2DE0B2C24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C00100-B9D0-4681-8365-9574F9B1B6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9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89E075-F175-46E7-83CF-59F9CB81C3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6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1AA924-2E31-4984-92EA-A0D6D8534E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61911B-4A34-4F18-B06A-16BD6937E8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9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E2FF82-4E6E-4905-80DF-088A4AC75E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0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DD68AC-8A65-436E-9FE7-E34D776EF6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6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505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8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8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508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73ED934-5AE7-4E56-B5B9-62E343EFED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08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24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362623B-C4A5-4076-A855-6FEFF27A64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24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DE091D-F012-4689-B3C4-265A14ED1B67}" type="datetimeFigureOut">
              <a:rPr lang="en-US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9/16/2017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5CB14D-4C0D-48D1-A602-FC50D01BBC3F}" type="slidenum">
              <a:rPr lang="en-US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6909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6A2E46B-A29C-41C4-B022-FF63553E4258}" type="datetimeFigureOut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9/16/2017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5D346B-90DF-4912-B4D8-1914A34CF722}" type="slidenum">
              <a:rPr lang="en-US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7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505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6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7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7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7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7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7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7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7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7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7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07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508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8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508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73ED934-5AE7-4E56-B5B9-62E343EFED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508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983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143000"/>
            <a:ext cx="7239000" cy="1362075"/>
          </a:xfrm>
        </p:spPr>
        <p:txBody>
          <a:bodyPr>
            <a:normAutofit/>
          </a:bodyPr>
          <a:lstStyle/>
          <a:p>
            <a:pPr marL="484632" indent="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B Nazanin" pitchFamily="2" charset="-78"/>
              </a:rPr>
              <a:t>به نام  </a:t>
            </a:r>
            <a:r>
              <a:rPr lang="fa-IR" dirty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B Nazanin" pitchFamily="2" charset="-78"/>
              </a:rPr>
              <a:t>ي</a:t>
            </a:r>
            <a:r>
              <a:rPr lang="fa-IR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B Nazanin" pitchFamily="2" charset="-78"/>
              </a:rPr>
              <a:t>گانه </a:t>
            </a:r>
            <a:r>
              <a:rPr lang="fa-IR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r" pitchFamily="2" charset="-78"/>
                <a:cs typeface="B Nazanin" pitchFamily="2" charset="-78"/>
              </a:rPr>
              <a:t>پروردگار</a:t>
            </a:r>
            <a:endParaRPr lang="en-US" b="1" dirty="0">
              <a:ln w="6350"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r" pitchFamily="2" charset="-78"/>
              <a:cs typeface="B Nazanin" pitchFamily="2" charset="-78"/>
            </a:endParaRPr>
          </a:p>
        </p:txBody>
      </p:sp>
      <p:pic>
        <p:nvPicPr>
          <p:cNvPr id="7" name="Picture 2" descr="D:\Slides\for slides\flowers\Gol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5544">
            <a:off x="5910676" y="1700038"/>
            <a:ext cx="2649727" cy="17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07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086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4375"/>
          </a:xfrm>
        </p:spPr>
        <p:txBody>
          <a:bodyPr/>
          <a:lstStyle/>
          <a:p>
            <a:r>
              <a:rPr lang="en-US" sz="3800"/>
              <a:t>Elements of cohort study	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3124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Selection of study </a:t>
            </a:r>
            <a:r>
              <a:rPr lang="en-US" dirty="0" smtClean="0"/>
              <a:t>subjects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 (A defined population)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Obtaining data on exposure </a:t>
            </a:r>
          </a:p>
          <a:p>
            <a:pPr>
              <a:lnSpc>
                <a:spcPct val="150000"/>
              </a:lnSpc>
            </a:pPr>
            <a:r>
              <a:rPr lang="en-US" dirty="0"/>
              <a:t>Follow </a:t>
            </a:r>
            <a:r>
              <a:rPr lang="en-US" dirty="0" smtClean="0"/>
              <a:t>up to detect outcome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of study subjects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General population</a:t>
            </a:r>
          </a:p>
          <a:p>
            <a:pPr lvl="1"/>
            <a:r>
              <a:rPr lang="en-US" sz="2400" dirty="0"/>
              <a:t>Whole population in an area</a:t>
            </a:r>
          </a:p>
          <a:p>
            <a:pPr lvl="1"/>
            <a:r>
              <a:rPr lang="en-US" sz="2400" dirty="0"/>
              <a:t>A representative sample</a:t>
            </a:r>
          </a:p>
          <a:p>
            <a:endParaRPr lang="en-US" sz="2800" dirty="0" smtClean="0"/>
          </a:p>
          <a:p>
            <a:r>
              <a:rPr lang="en-US" sz="2800" dirty="0" smtClean="0"/>
              <a:t>Special  </a:t>
            </a:r>
            <a:r>
              <a:rPr lang="en-US" sz="2800" dirty="0"/>
              <a:t>group of population</a:t>
            </a:r>
          </a:p>
          <a:p>
            <a:pPr lvl="1"/>
            <a:r>
              <a:rPr lang="en-US" sz="2400" dirty="0" smtClean="0"/>
              <a:t>Selected </a:t>
            </a:r>
            <a:r>
              <a:rPr lang="en-US" sz="2400" dirty="0"/>
              <a:t>group </a:t>
            </a:r>
          </a:p>
          <a:p>
            <a:pPr lvl="2"/>
            <a:r>
              <a:rPr lang="en-US" sz="2000" dirty="0"/>
              <a:t> occupation group / professional </a:t>
            </a:r>
            <a:r>
              <a:rPr lang="en-US" sz="2000" dirty="0" smtClean="0"/>
              <a:t>group</a:t>
            </a:r>
            <a:endParaRPr lang="en-US" sz="2000" dirty="0"/>
          </a:p>
          <a:p>
            <a:pPr lvl="1"/>
            <a:r>
              <a:rPr lang="en-US" sz="2400" dirty="0"/>
              <a:t>Exposure groups </a:t>
            </a:r>
          </a:p>
          <a:p>
            <a:pPr lvl="2"/>
            <a:r>
              <a:rPr lang="en-US" sz="2000" dirty="0"/>
              <a:t>Person having exposure to some physical, chemical or biological agent</a:t>
            </a:r>
          </a:p>
          <a:p>
            <a:pPr lvl="3"/>
            <a:r>
              <a:rPr lang="en-US" sz="1800" dirty="0"/>
              <a:t>e.g. X-ray  exposure to radiologists</a:t>
            </a:r>
          </a:p>
          <a:p>
            <a:endParaRPr lang="en-US" sz="280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381000" y="1524000"/>
            <a:ext cx="5029200" cy="1752600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Obtaining data on exposure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Personal interviews / mailed questionnaire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Reviews of records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Dose of drug, radiation, type of surgery </a:t>
            </a:r>
            <a:r>
              <a:rPr lang="en-US" sz="2000" dirty="0" err="1"/>
              <a:t>etc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Medical examination or special test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Blood pressure, serum cholesterol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By obtaining the data of exposure we can classify cohorts </a:t>
            </a:r>
            <a:r>
              <a:rPr lang="en-US" sz="2400" dirty="0" smtClean="0"/>
              <a:t>as </a:t>
            </a:r>
            <a:r>
              <a:rPr lang="en-US" sz="2000" dirty="0" smtClean="0"/>
              <a:t>Exposed </a:t>
            </a:r>
            <a:r>
              <a:rPr lang="en-US" sz="2000" dirty="0"/>
              <a:t>and </a:t>
            </a:r>
            <a:r>
              <a:rPr lang="en-US" sz="2000" dirty="0" smtClean="0"/>
              <a:t>Non-exposed </a:t>
            </a:r>
            <a:r>
              <a:rPr lang="en-US" sz="2000" dirty="0"/>
              <a:t>and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Cohort Study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Prospective cohort </a:t>
            </a:r>
            <a:r>
              <a:rPr lang="en-US" dirty="0" smtClean="0"/>
              <a:t>study</a:t>
            </a:r>
          </a:p>
          <a:p>
            <a:endParaRPr lang="en-US" dirty="0"/>
          </a:p>
          <a:p>
            <a:r>
              <a:rPr lang="en-US" dirty="0"/>
              <a:t>Retrospective (historical) cohort </a:t>
            </a:r>
            <a:r>
              <a:rPr lang="en-US" dirty="0" smtClean="0"/>
              <a:t>study</a:t>
            </a:r>
          </a:p>
          <a:p>
            <a:endParaRPr lang="en-US" dirty="0"/>
          </a:p>
          <a:p>
            <a:r>
              <a:rPr lang="en-US" dirty="0"/>
              <a:t>Combination of Retrospective and Prospective cohort study.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90575"/>
          </a:xfrm>
          <a:noFill/>
          <a:ln/>
        </p:spPr>
        <p:txBody>
          <a:bodyPr lIns="92075" tIns="46038" rIns="92075" bIns="46038" anchorCtr="0"/>
          <a:lstStyle/>
          <a:p>
            <a:r>
              <a:rPr lang="en-US" dirty="0"/>
              <a:t>Cohort studies</a:t>
            </a:r>
            <a:endParaRPr lang="en-US" b="1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289425" cy="5638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>
                <a:solidFill>
                  <a:srgbClr val="ABDB77"/>
                </a:solidFill>
              </a:rPr>
              <a:t> </a:t>
            </a:r>
            <a:r>
              <a:rPr lang="en-US" sz="3200" b="1" spc="300" dirty="0" smtClean="0">
                <a:solidFill>
                  <a:srgbClr val="ABDB77"/>
                </a:solidFill>
              </a:rPr>
              <a:t>Strengths</a:t>
            </a:r>
            <a:endParaRPr lang="en-US" sz="3200" b="1" spc="300" dirty="0">
              <a:solidFill>
                <a:srgbClr val="ABDB77"/>
              </a:solidFill>
            </a:endParaRP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sz="2400" dirty="0"/>
              <a:t>We can find out  incidence rate and risk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sz="2400" dirty="0"/>
              <a:t>More than one disease related to single exposure 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sz="2400" dirty="0"/>
              <a:t>can establish cause - effect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sz="2400" dirty="0"/>
              <a:t>good when exposure is rare</a:t>
            </a:r>
          </a:p>
          <a:p>
            <a:pPr>
              <a:lnSpc>
                <a:spcPct val="150000"/>
              </a:lnSpc>
              <a:buClr>
                <a:srgbClr val="92D050"/>
              </a:buClr>
            </a:pPr>
            <a:r>
              <a:rPr lang="en-US" sz="2400" dirty="0"/>
              <a:t>minimizes selection and information bias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90600"/>
            <a:ext cx="4191000" cy="5181600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FFA3A3"/>
                </a:solidFill>
              </a:rPr>
              <a:t>Weaknesses</a:t>
            </a:r>
            <a:endParaRPr lang="en-US" b="1" dirty="0">
              <a:solidFill>
                <a:srgbClr val="FFA3A3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/>
              <a:t>losses to follow-up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/>
              <a:t>often requires large sample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/>
              <a:t>ineffective for rare diseases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/>
              <a:t>long time to complete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/>
              <a:t>expensive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2400" dirty="0"/>
              <a:t>Ethical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763000" cy="685800"/>
          </a:xfrm>
        </p:spPr>
        <p:txBody>
          <a:bodyPr anchor="b" anchorCtr="0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Results of a Cohort Study</a:t>
            </a:r>
          </a:p>
        </p:txBody>
      </p:sp>
      <p:graphicFrame>
        <p:nvGraphicFramePr>
          <p:cNvPr id="56373" name="Group 5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4376034"/>
              </p:ext>
            </p:extLst>
          </p:nvPr>
        </p:nvGraphicFramePr>
        <p:xfrm>
          <a:off x="533400" y="2133600"/>
          <a:ext cx="7969250" cy="3281364"/>
        </p:xfrm>
        <a:graphic>
          <a:graphicData uri="http://schemas.openxmlformats.org/drawingml/2006/table">
            <a:tbl>
              <a:tblPr/>
              <a:tblGrid>
                <a:gridCol w="2655888"/>
                <a:gridCol w="2657475"/>
                <a:gridCol w="2655887"/>
              </a:tblGrid>
              <a:tr h="67468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Risk factor</a:t>
                      </a: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Disease</a:t>
                      </a: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Yes (cases)</a:t>
                      </a: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No (controls)</a:t>
                      </a: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Yes             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No              </a:t>
                      </a: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6347" name="Text Box 44"/>
          <p:cNvSpPr txBox="1">
            <a:spLocks noChangeArrowheads="1"/>
          </p:cNvSpPr>
          <p:nvPr/>
        </p:nvSpPr>
        <p:spPr bwMode="auto">
          <a:xfrm>
            <a:off x="609600" y="5915055"/>
            <a:ext cx="76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u="sng" dirty="0">
                <a:latin typeface="Verdana" pitchFamily="34" charset="0"/>
              </a:rPr>
              <a:t>N1 and N2 are fixed numbers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Times New Roman" pitchFamily="18" charset="0"/>
                <a:cs typeface="Times New Roman" pitchFamily="18" charset="0"/>
              </a:rPr>
              <a:t>RCT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Randomized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Controlled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Trial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09600" y="53340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A3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Trial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Field Trial,  Community Trials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1676400"/>
            <a:ext cx="3733800" cy="3124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903288" y="2057400"/>
            <a:ext cx="2678112" cy="1654175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33400" y="4267200"/>
            <a:ext cx="2435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Target population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201738" y="2590800"/>
            <a:ext cx="1541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Cohort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398713" y="2133600"/>
            <a:ext cx="649287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E +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/>
              <a:t>E -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2794000" y="2362200"/>
            <a:ext cx="4140200" cy="158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864350" y="1981200"/>
            <a:ext cx="11366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D +</a:t>
            </a:r>
          </a:p>
          <a:p>
            <a:pPr>
              <a:spcBef>
                <a:spcPct val="50000"/>
              </a:spcBef>
            </a:pPr>
            <a:r>
              <a:rPr lang="en-US" b="1"/>
              <a:t>D -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6940550" y="2971800"/>
            <a:ext cx="11366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D +</a:t>
            </a:r>
          </a:p>
          <a:p>
            <a:pPr>
              <a:spcBef>
                <a:spcPct val="50000"/>
              </a:spcBef>
            </a:pPr>
            <a:r>
              <a:rPr lang="en-US" b="1"/>
              <a:t>D -</a:t>
            </a: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2794000" y="3200400"/>
            <a:ext cx="4140200" cy="158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559300" y="2514600"/>
            <a:ext cx="146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Time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1257300" y="381000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</a:t>
            </a: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2438400" y="2133600"/>
            <a:ext cx="533400" cy="129540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2133600" y="838200"/>
            <a:ext cx="38100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304800" y="60960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Trial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Field Trial,  Community Trials</a:t>
            </a: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3810000" y="4953000"/>
            <a:ext cx="5562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Cohort: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Patients</a:t>
            </a:r>
            <a:r>
              <a:rPr lang="en-US" dirty="0"/>
              <a:t>       </a:t>
            </a:r>
            <a:r>
              <a:rPr lang="en-US" b="1" dirty="0"/>
              <a:t>Healthy peoples        Groups</a:t>
            </a:r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H="1">
            <a:off x="1981200" y="5791200"/>
            <a:ext cx="228600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 flipH="1">
            <a:off x="3733800" y="5791200"/>
            <a:ext cx="2286000" cy="3810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 flipH="1">
            <a:off x="5943600" y="5791200"/>
            <a:ext cx="2133600" cy="3810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Research Methodology</a:t>
            </a:r>
            <a:br>
              <a:rPr lang="en-US" sz="4900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3F7A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Study Design (2)</a:t>
            </a:r>
            <a:endParaRPr lang="en-US" dirty="0">
              <a:solidFill>
                <a:srgbClr val="3F7A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3962400"/>
            <a:ext cx="8610600" cy="1828800"/>
          </a:xfrm>
        </p:spPr>
        <p:txBody>
          <a:bodyPr>
            <a:noAutofit/>
          </a:bodyPr>
          <a:lstStyle/>
          <a:p>
            <a:pPr algn="ctr" fontAlgn="auto">
              <a:lnSpc>
                <a:spcPct val="3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Davood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Khalili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MD, MPH, PhD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Biostatistics &amp; Epidemiology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1849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73373"/>
            <a:ext cx="7162800" cy="537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09600" y="304800"/>
            <a:ext cx="6934200" cy="1447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Any Question?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Time of team working.</a:t>
            </a:r>
          </a:p>
        </p:txBody>
      </p:sp>
    </p:spTree>
    <p:extLst>
      <p:ext uri="{BB962C8B-B14F-4D97-AF65-F5344CB8AC3E}">
        <p14:creationId xmlns:p14="http://schemas.microsoft.com/office/powerpoint/2010/main" val="22663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IES\Research workshop\96\Flowch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0" y="0"/>
            <a:ext cx="1234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7772400" cy="1828800"/>
          </a:xfrm>
        </p:spPr>
        <p:txBody>
          <a:bodyPr/>
          <a:lstStyle/>
          <a:p>
            <a:r>
              <a:rPr lang="en-US" b="1" spc="300" dirty="0" smtClean="0"/>
              <a:t>Cohort  Study</a:t>
            </a:r>
            <a:endParaRPr lang="en-US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762001"/>
            <a:ext cx="7162800" cy="182879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25000"/>
              </a:spcBef>
              <a:spcAft>
                <a:spcPct val="20000"/>
              </a:spcAft>
            </a:pPr>
            <a:r>
              <a:rPr lang="en-US" sz="2000" dirty="0"/>
              <a:t>A major limitation of cross-sectional surveys and case-control studies is difficulty to determine if </a:t>
            </a:r>
            <a:r>
              <a:rPr lang="en-US" sz="2000" u="sng" dirty="0"/>
              <a:t>exposure</a:t>
            </a:r>
            <a:r>
              <a:rPr lang="en-US" sz="2000" dirty="0"/>
              <a:t> or </a:t>
            </a:r>
            <a:r>
              <a:rPr lang="en-US" sz="2000" u="sng" dirty="0"/>
              <a:t>risk factor</a:t>
            </a:r>
            <a:r>
              <a:rPr lang="en-US" sz="2000" dirty="0"/>
              <a:t> preceded the </a:t>
            </a:r>
            <a:r>
              <a:rPr lang="en-US" sz="2000" u="sng" dirty="0"/>
              <a:t>disease</a:t>
            </a:r>
            <a:r>
              <a:rPr lang="en-US" sz="2000" dirty="0"/>
              <a:t> or </a:t>
            </a:r>
            <a:r>
              <a:rPr lang="en-US" sz="2000" u="sng" dirty="0"/>
              <a:t>outcome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endParaRPr lang="en-US" sz="2000" u="sng" dirty="0" smtClean="0"/>
          </a:p>
          <a:p>
            <a:pPr lvl="1">
              <a:lnSpc>
                <a:spcPct val="90000"/>
              </a:lnSpc>
            </a:pPr>
            <a:endParaRPr lang="en-US" sz="1600" u="sng" dirty="0" smtClean="0"/>
          </a:p>
          <a:p>
            <a:pPr>
              <a:lnSpc>
                <a:spcPct val="90000"/>
              </a:lnSpc>
            </a:pPr>
            <a:endParaRPr lang="en-US" sz="2000" u="sng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7172" name="Picture 4" descr="j028372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505200"/>
            <a:ext cx="647700" cy="86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1181100" y="4926734"/>
            <a:ext cx="6400800" cy="1143000"/>
          </a:xfrm>
          <a:prstGeom prst="roundRect">
            <a:avLst>
              <a:gd name="adj" fmla="val 16667"/>
            </a:avLst>
          </a:prstGeom>
          <a:noFill/>
          <a:ln w="22225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3200400"/>
            <a:ext cx="6934200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Char char="l"/>
            </a:pPr>
            <a:r>
              <a:rPr lang="en-US" sz="2000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Cohort Study: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Char char="l"/>
            </a:pPr>
            <a:endParaRPr lang="en-US" sz="2000" u="sng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2AA68"/>
              </a:buClr>
              <a:buSzPct val="80000"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		is the Key Point: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2AA68"/>
              </a:buClr>
              <a:buSzPct val="80000"/>
            </a:pP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2AA68"/>
              </a:buClr>
              <a:buSzPct val="80000"/>
            </a:pPr>
            <a:endParaRPr lang="en-US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2AA68"/>
              </a:buClr>
              <a:buSzPct val="80000"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Presence or absence of risk factor determine </a:t>
            </a:r>
            <a:r>
              <a:rPr lang="en-US" sz="2400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before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outcome occurs.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COHORT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Ancient Roman military unit, A band of warriors.  </a:t>
            </a:r>
          </a:p>
          <a:p>
            <a:r>
              <a:rPr lang="en-US" sz="2800"/>
              <a:t>Persons banded together. </a:t>
            </a:r>
          </a:p>
          <a:p>
            <a:r>
              <a:rPr lang="en-US" sz="2800"/>
              <a:t>Group of persons with a common  statistical characteristic. [Latin]</a:t>
            </a:r>
          </a:p>
          <a:p>
            <a:r>
              <a:rPr lang="en-US" sz="2800"/>
              <a:t>E.g. age, birth date, </a:t>
            </a:r>
          </a:p>
          <a:p>
            <a:endParaRPr lang="en-US" sz="2800"/>
          </a:p>
        </p:txBody>
      </p:sp>
      <p:pic>
        <p:nvPicPr>
          <p:cNvPr id="22532" name="Picture 4" descr="display-0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038600" cy="3890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8600" y="1905000"/>
            <a:ext cx="3505200" cy="2590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762000" y="2286000"/>
            <a:ext cx="2514600" cy="1371600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Target population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990600" y="2819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Cohort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133600" y="2362200"/>
            <a:ext cx="6096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E +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/>
              <a:t>E -</a:t>
            </a: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2743200" y="2590800"/>
            <a:ext cx="38862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629400" y="2209800"/>
            <a:ext cx="1066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D +</a:t>
            </a:r>
          </a:p>
          <a:p>
            <a:pPr>
              <a:spcBef>
                <a:spcPct val="50000"/>
              </a:spcBef>
            </a:pPr>
            <a:r>
              <a:rPr lang="en-US" b="1"/>
              <a:t>D -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705600" y="3200400"/>
            <a:ext cx="1066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D +</a:t>
            </a:r>
          </a:p>
          <a:p>
            <a:pPr>
              <a:spcBef>
                <a:spcPct val="50000"/>
              </a:spcBef>
            </a:pPr>
            <a:r>
              <a:rPr lang="en-US" b="1"/>
              <a:t>D -</a:t>
            </a: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2743200" y="3429000"/>
            <a:ext cx="38862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343400" y="2743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381000" y="0"/>
            <a:ext cx="83058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Cohort studies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381000" y="1371600"/>
            <a:ext cx="8337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longitudinal Study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Forward looking study (Prospectively or Retrospectively)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Incidence study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starts with people free of disease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assesses exposure at “baseline”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assesses disease status at “follow-up”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None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sz="3800" b="1" dirty="0" smtClean="0"/>
              <a:t>Indication of a cohort study</a:t>
            </a:r>
            <a:endParaRPr lang="en-US" sz="38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r>
              <a:rPr lang="en-US" dirty="0"/>
              <a:t>When there is good evidence of exposure and disease.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When exposure is rare but incidence of disease is higher among </a:t>
            </a:r>
            <a:r>
              <a:rPr lang="en-US" dirty="0" smtClean="0"/>
              <a:t>exposed</a:t>
            </a:r>
          </a:p>
          <a:p>
            <a:endParaRPr lang="en-US" dirty="0"/>
          </a:p>
          <a:p>
            <a:r>
              <a:rPr lang="en-US" dirty="0"/>
              <a:t>When follow-up is easy, cohort is </a:t>
            </a:r>
            <a:r>
              <a:rPr lang="en-US" dirty="0" smtClean="0"/>
              <a:t>stable</a:t>
            </a:r>
          </a:p>
          <a:p>
            <a:endParaRPr lang="en-US" dirty="0"/>
          </a:p>
          <a:p>
            <a:r>
              <a:rPr lang="en-US" dirty="0"/>
              <a:t>When ample funds are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634</TotalTime>
  <Words>455</Words>
  <Application>Microsoft Office PowerPoint</Application>
  <PresentationFormat>On-screen Show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Curtain Call</vt:lpstr>
      <vt:lpstr>Glass Layers</vt:lpstr>
      <vt:lpstr>1_Verve</vt:lpstr>
      <vt:lpstr>Aspect</vt:lpstr>
      <vt:lpstr>1_Curtain Call</vt:lpstr>
      <vt:lpstr>به نام  يگانه پروردگار</vt:lpstr>
      <vt:lpstr>Research Methodology Study Design (2)</vt:lpstr>
      <vt:lpstr>PowerPoint Presentation</vt:lpstr>
      <vt:lpstr>Cohort  Study</vt:lpstr>
      <vt:lpstr>PowerPoint Presentation</vt:lpstr>
      <vt:lpstr>WHAT IS COHORT</vt:lpstr>
      <vt:lpstr>PowerPoint Presentation</vt:lpstr>
      <vt:lpstr>PowerPoint Presentation</vt:lpstr>
      <vt:lpstr>Indication of a cohort study</vt:lpstr>
      <vt:lpstr>PowerPoint Presentation</vt:lpstr>
      <vt:lpstr>PowerPoint Presentation</vt:lpstr>
      <vt:lpstr>Elements of cohort study </vt:lpstr>
      <vt:lpstr>Selection of study subjects</vt:lpstr>
      <vt:lpstr>Obtaining data on exposure</vt:lpstr>
      <vt:lpstr>Types of Cohort Study</vt:lpstr>
      <vt:lpstr>Cohort studies</vt:lpstr>
      <vt:lpstr>Results of a Cohort Study</vt:lpstr>
      <vt:lpstr>RCT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COHORT STUDY</dc:title>
  <dc:creator> </dc:creator>
  <cp:lastModifiedBy>user</cp:lastModifiedBy>
  <cp:revision>109</cp:revision>
  <cp:lastPrinted>2017-09-16T11:15:00Z</cp:lastPrinted>
  <dcterms:created xsi:type="dcterms:W3CDTF">2005-09-27T18:36:57Z</dcterms:created>
  <dcterms:modified xsi:type="dcterms:W3CDTF">2017-09-16T11:34:09Z</dcterms:modified>
</cp:coreProperties>
</file>