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3" r:id="rId3"/>
    <p:sldMasterId id="2147483718" r:id="rId4"/>
    <p:sldMasterId id="2147483745" r:id="rId5"/>
    <p:sldMasterId id="2147483831" r:id="rId6"/>
    <p:sldMasterId id="2147483843" r:id="rId7"/>
    <p:sldMasterId id="2147483891" r:id="rId8"/>
    <p:sldMasterId id="2147484181" r:id="rId9"/>
    <p:sldMasterId id="2147484193" r:id="rId10"/>
    <p:sldMasterId id="2147484201" r:id="rId11"/>
    <p:sldMasterId id="2147484225" r:id="rId12"/>
  </p:sldMasterIdLst>
  <p:notesMasterIdLst>
    <p:notesMasterId r:id="rId81"/>
  </p:notesMasterIdLst>
  <p:sldIdLst>
    <p:sldId id="750" r:id="rId13"/>
    <p:sldId id="727" r:id="rId14"/>
    <p:sldId id="807" r:id="rId15"/>
    <p:sldId id="808" r:id="rId16"/>
    <p:sldId id="789" r:id="rId17"/>
    <p:sldId id="732" r:id="rId18"/>
    <p:sldId id="733" r:id="rId19"/>
    <p:sldId id="787" r:id="rId20"/>
    <p:sldId id="810" r:id="rId21"/>
    <p:sldId id="576" r:id="rId22"/>
    <p:sldId id="725" r:id="rId23"/>
    <p:sldId id="575" r:id="rId24"/>
    <p:sldId id="573" r:id="rId25"/>
    <p:sldId id="730" r:id="rId26"/>
    <p:sldId id="273" r:id="rId27"/>
    <p:sldId id="362" r:id="rId28"/>
    <p:sldId id="426" r:id="rId29"/>
    <p:sldId id="832" r:id="rId30"/>
    <p:sldId id="376" r:id="rId31"/>
    <p:sldId id="363" r:id="rId32"/>
    <p:sldId id="734" r:id="rId33"/>
    <p:sldId id="365" r:id="rId34"/>
    <p:sldId id="823" r:id="rId35"/>
    <p:sldId id="826" r:id="rId36"/>
    <p:sldId id="833" r:id="rId37"/>
    <p:sldId id="834" r:id="rId38"/>
    <p:sldId id="843" r:id="rId39"/>
    <p:sldId id="844" r:id="rId40"/>
    <p:sldId id="845" r:id="rId41"/>
    <p:sldId id="846" r:id="rId42"/>
    <p:sldId id="847" r:id="rId43"/>
    <p:sldId id="848" r:id="rId44"/>
    <p:sldId id="835" r:id="rId45"/>
    <p:sldId id="836" r:id="rId46"/>
    <p:sldId id="837" r:id="rId47"/>
    <p:sldId id="838" r:id="rId48"/>
    <p:sldId id="849" r:id="rId49"/>
    <p:sldId id="839" r:id="rId50"/>
    <p:sldId id="840" r:id="rId51"/>
    <p:sldId id="841" r:id="rId52"/>
    <p:sldId id="842" r:id="rId53"/>
    <p:sldId id="868" r:id="rId54"/>
    <p:sldId id="869" r:id="rId55"/>
    <p:sldId id="870" r:id="rId56"/>
    <p:sldId id="871" r:id="rId57"/>
    <p:sldId id="872" r:id="rId58"/>
    <p:sldId id="873" r:id="rId59"/>
    <p:sldId id="850" r:id="rId60"/>
    <p:sldId id="681" r:id="rId61"/>
    <p:sldId id="682" r:id="rId62"/>
    <p:sldId id="683" r:id="rId63"/>
    <p:sldId id="530" r:id="rId64"/>
    <p:sldId id="864" r:id="rId65"/>
    <p:sldId id="865" r:id="rId66"/>
    <p:sldId id="866" r:id="rId67"/>
    <p:sldId id="867" r:id="rId68"/>
    <p:sldId id="852" r:id="rId69"/>
    <p:sldId id="853" r:id="rId70"/>
    <p:sldId id="854" r:id="rId71"/>
    <p:sldId id="855" r:id="rId72"/>
    <p:sldId id="856" r:id="rId73"/>
    <p:sldId id="857" r:id="rId74"/>
    <p:sldId id="858" r:id="rId75"/>
    <p:sldId id="859" r:id="rId76"/>
    <p:sldId id="860" r:id="rId77"/>
    <p:sldId id="861" r:id="rId78"/>
    <p:sldId id="862" r:id="rId79"/>
    <p:sldId id="86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1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0772" autoAdjust="0"/>
  </p:normalViewPr>
  <p:slideViewPr>
    <p:cSldViewPr>
      <p:cViewPr>
        <p:scale>
          <a:sx n="66" d="100"/>
          <a:sy n="66" d="100"/>
        </p:scale>
        <p:origin x="-5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presProps" Target="presProps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627E6-F427-400A-8CB1-9BB512DED0C8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52001D3-1D32-4333-857E-DC24B4478841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One Hormone Theory</a:t>
          </a:r>
          <a:endParaRPr lang="en-US" dirty="0">
            <a:solidFill>
              <a:srgbClr val="FFC000"/>
            </a:solidFill>
          </a:endParaRPr>
        </a:p>
      </dgm:t>
    </dgm:pt>
    <dgm:pt modelId="{42E53662-3FC1-42E9-AF63-103DF5BC4B16}" type="parTrans" cxnId="{0635A3B0-F720-473E-B4D1-5CA4C4A397BE}">
      <dgm:prSet/>
      <dgm:spPr/>
      <dgm:t>
        <a:bodyPr/>
        <a:lstStyle/>
        <a:p>
          <a:endParaRPr lang="en-US"/>
        </a:p>
      </dgm:t>
    </dgm:pt>
    <dgm:pt modelId="{93E2CD28-1094-4529-A312-49F1E1D716B3}" type="sibTrans" cxnId="{0635A3B0-F720-473E-B4D1-5CA4C4A397BE}">
      <dgm:prSet/>
      <dgm:spPr/>
      <dgm:t>
        <a:bodyPr/>
        <a:lstStyle/>
        <a:p>
          <a:endParaRPr lang="en-US"/>
        </a:p>
      </dgm:t>
    </dgm:pt>
    <dgm:pt modelId="{0785502E-D0D2-4867-A5B6-63C15B7E3E32}">
      <dgm:prSet phldrT="[Text]"/>
      <dgm:spPr/>
      <dgm:t>
        <a:bodyPr/>
        <a:lstStyle/>
        <a:p>
          <a:r>
            <a:rPr lang="en-US" dirty="0" smtClean="0"/>
            <a:t>Insulin Deficiency</a:t>
          </a:r>
          <a:endParaRPr lang="en-US" dirty="0"/>
        </a:p>
      </dgm:t>
    </dgm:pt>
    <dgm:pt modelId="{D0B883E0-F933-4BE8-A370-5D8AB0CE2FE2}" type="parTrans" cxnId="{CF80D3A0-818D-4302-ABAA-D2DD8FAA0F62}">
      <dgm:prSet/>
      <dgm:spPr/>
      <dgm:t>
        <a:bodyPr/>
        <a:lstStyle/>
        <a:p>
          <a:endParaRPr lang="en-US"/>
        </a:p>
      </dgm:t>
    </dgm:pt>
    <dgm:pt modelId="{E17A5001-530F-4A53-BAEF-965961D8348A}" type="sibTrans" cxnId="{CF80D3A0-818D-4302-ABAA-D2DD8FAA0F62}">
      <dgm:prSet/>
      <dgm:spPr/>
      <dgm:t>
        <a:bodyPr/>
        <a:lstStyle/>
        <a:p>
          <a:endParaRPr lang="en-US"/>
        </a:p>
      </dgm:t>
    </dgm:pt>
    <dgm:pt modelId="{3C3D6312-769A-4369-BA75-8821B4720D94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Two Hormone Theory</a:t>
          </a:r>
          <a:endParaRPr lang="en-US" dirty="0">
            <a:solidFill>
              <a:srgbClr val="FFC000"/>
            </a:solidFill>
          </a:endParaRPr>
        </a:p>
      </dgm:t>
    </dgm:pt>
    <dgm:pt modelId="{930DBAFD-9B5A-42AF-A601-A65535F3CB09}" type="parTrans" cxnId="{216B8DA5-E091-4DC7-ABF4-00BF50AA64E0}">
      <dgm:prSet/>
      <dgm:spPr/>
      <dgm:t>
        <a:bodyPr/>
        <a:lstStyle/>
        <a:p>
          <a:endParaRPr lang="en-US"/>
        </a:p>
      </dgm:t>
    </dgm:pt>
    <dgm:pt modelId="{4B82D466-3890-457E-AEB3-0AA1A42D65F1}" type="sibTrans" cxnId="{216B8DA5-E091-4DC7-ABF4-00BF50AA64E0}">
      <dgm:prSet/>
      <dgm:spPr/>
      <dgm:t>
        <a:bodyPr/>
        <a:lstStyle/>
        <a:p>
          <a:endParaRPr lang="en-US"/>
        </a:p>
      </dgm:t>
    </dgm:pt>
    <dgm:pt modelId="{3925A4CC-93A1-4140-9D8A-AA74B6756357}">
      <dgm:prSet phldrT="[Text]"/>
      <dgm:spPr/>
      <dgm:t>
        <a:bodyPr/>
        <a:lstStyle/>
        <a:p>
          <a:r>
            <a:rPr lang="en-US" dirty="0" smtClean="0"/>
            <a:t>Insulin Deficiency</a:t>
          </a:r>
          <a:endParaRPr lang="en-US" dirty="0"/>
        </a:p>
      </dgm:t>
    </dgm:pt>
    <dgm:pt modelId="{E5B71422-A81E-4CFD-9E89-0E49BC066077}" type="parTrans" cxnId="{CB1CFD3B-F540-411C-99E4-0D4CE63E50DC}">
      <dgm:prSet/>
      <dgm:spPr/>
      <dgm:t>
        <a:bodyPr/>
        <a:lstStyle/>
        <a:p>
          <a:endParaRPr lang="en-US"/>
        </a:p>
      </dgm:t>
    </dgm:pt>
    <dgm:pt modelId="{9B1F2369-A0A3-40B8-A82C-2EF3E7F9FC95}" type="sibTrans" cxnId="{CB1CFD3B-F540-411C-99E4-0D4CE63E50DC}">
      <dgm:prSet/>
      <dgm:spPr/>
      <dgm:t>
        <a:bodyPr/>
        <a:lstStyle/>
        <a:p>
          <a:endParaRPr lang="en-US"/>
        </a:p>
      </dgm:t>
    </dgm:pt>
    <dgm:pt modelId="{866293BE-46A2-48EE-8B16-C4504615210C}">
      <dgm:prSet phldrT="[Text]"/>
      <dgm:spPr/>
      <dgm:t>
        <a:bodyPr/>
        <a:lstStyle/>
        <a:p>
          <a:r>
            <a:rPr lang="en-US" dirty="0" smtClean="0"/>
            <a:t>Glucagon Excess</a:t>
          </a:r>
          <a:endParaRPr lang="en-US" dirty="0"/>
        </a:p>
      </dgm:t>
    </dgm:pt>
    <dgm:pt modelId="{E09C8950-79D4-4666-9A4D-81EA680B0D38}" type="parTrans" cxnId="{C2DBFB27-053E-413F-ACB3-16893BB09947}">
      <dgm:prSet/>
      <dgm:spPr/>
      <dgm:t>
        <a:bodyPr/>
        <a:lstStyle/>
        <a:p>
          <a:endParaRPr lang="en-US"/>
        </a:p>
      </dgm:t>
    </dgm:pt>
    <dgm:pt modelId="{7F95FB41-3C8D-4913-A260-F7E61387F13A}" type="sibTrans" cxnId="{C2DBFB27-053E-413F-ACB3-16893BB09947}">
      <dgm:prSet/>
      <dgm:spPr/>
      <dgm:t>
        <a:bodyPr/>
        <a:lstStyle/>
        <a:p>
          <a:endParaRPr lang="en-US"/>
        </a:p>
      </dgm:t>
    </dgm:pt>
    <dgm:pt modelId="{3023CA2A-67BC-45C3-BF66-1377EE0D90BE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Three Hormone Theory</a:t>
          </a:r>
          <a:endParaRPr lang="en-US" dirty="0">
            <a:solidFill>
              <a:srgbClr val="FFC000"/>
            </a:solidFill>
          </a:endParaRPr>
        </a:p>
      </dgm:t>
    </dgm:pt>
    <dgm:pt modelId="{1674F09C-E1E6-4810-8C8B-6849AB2722BE}" type="parTrans" cxnId="{F9A4BD3C-8F8C-401D-9FAB-5A926A0369ED}">
      <dgm:prSet/>
      <dgm:spPr/>
      <dgm:t>
        <a:bodyPr/>
        <a:lstStyle/>
        <a:p>
          <a:endParaRPr lang="en-US"/>
        </a:p>
      </dgm:t>
    </dgm:pt>
    <dgm:pt modelId="{1061F94E-0573-4174-B126-AAEE44B1A009}" type="sibTrans" cxnId="{F9A4BD3C-8F8C-401D-9FAB-5A926A0369ED}">
      <dgm:prSet/>
      <dgm:spPr/>
      <dgm:t>
        <a:bodyPr/>
        <a:lstStyle/>
        <a:p>
          <a:endParaRPr lang="en-US"/>
        </a:p>
      </dgm:t>
    </dgm:pt>
    <dgm:pt modelId="{E662E594-7F63-4F67-809E-7F193150D51B}">
      <dgm:prSet phldrT="[Text]" custT="1"/>
      <dgm:spPr/>
      <dgm:t>
        <a:bodyPr/>
        <a:lstStyle/>
        <a:p>
          <a:r>
            <a:rPr lang="en-US" sz="2800" dirty="0" smtClean="0"/>
            <a:t>Insulin </a:t>
          </a:r>
          <a:r>
            <a:rPr lang="en-US" sz="2800" dirty="0" err="1" smtClean="0"/>
            <a:t>Deficiency,Glucagon</a:t>
          </a:r>
          <a:r>
            <a:rPr lang="en-US" sz="2800" dirty="0" smtClean="0"/>
            <a:t> Excess</a:t>
          </a:r>
          <a:endParaRPr lang="en-US" sz="2800" dirty="0"/>
        </a:p>
      </dgm:t>
    </dgm:pt>
    <dgm:pt modelId="{639A01E5-212E-4DF2-85AC-C60BECB464D8}" type="parTrans" cxnId="{D2EE3101-39C7-4BEB-A149-2BE7FBED13F7}">
      <dgm:prSet/>
      <dgm:spPr/>
      <dgm:t>
        <a:bodyPr/>
        <a:lstStyle/>
        <a:p>
          <a:endParaRPr lang="en-US"/>
        </a:p>
      </dgm:t>
    </dgm:pt>
    <dgm:pt modelId="{7B487383-872F-421A-A625-ED2ACDD0C6D4}" type="sibTrans" cxnId="{D2EE3101-39C7-4BEB-A149-2BE7FBED13F7}">
      <dgm:prSet/>
      <dgm:spPr/>
      <dgm:t>
        <a:bodyPr/>
        <a:lstStyle/>
        <a:p>
          <a:endParaRPr lang="en-US"/>
        </a:p>
      </dgm:t>
    </dgm:pt>
    <dgm:pt modelId="{5D0C8FDB-2400-48C3-AB98-1BAC9404F351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Decreased </a:t>
          </a:r>
          <a:r>
            <a:rPr lang="en-US" sz="2800" b="1" dirty="0" err="1" smtClean="0">
              <a:solidFill>
                <a:srgbClr val="FF0000"/>
              </a:solidFill>
            </a:rPr>
            <a:t>Incretin</a:t>
          </a:r>
          <a:r>
            <a:rPr lang="en-US" sz="2800" b="1" dirty="0" smtClean="0">
              <a:solidFill>
                <a:srgbClr val="FF0000"/>
              </a:solidFill>
            </a:rPr>
            <a:t> effect</a:t>
          </a:r>
          <a:endParaRPr lang="en-US" sz="2800" b="1" dirty="0">
            <a:solidFill>
              <a:srgbClr val="FF0000"/>
            </a:solidFill>
          </a:endParaRPr>
        </a:p>
      </dgm:t>
    </dgm:pt>
    <dgm:pt modelId="{98C706A5-034E-4AF4-9763-0208057AA201}" type="parTrans" cxnId="{12DE56BB-412F-4370-B763-C69A19F6757E}">
      <dgm:prSet/>
      <dgm:spPr/>
      <dgm:t>
        <a:bodyPr/>
        <a:lstStyle/>
        <a:p>
          <a:endParaRPr lang="en-US"/>
        </a:p>
      </dgm:t>
    </dgm:pt>
    <dgm:pt modelId="{C5348B2F-F4D9-4AEC-B202-B561480A0B5D}" type="sibTrans" cxnId="{12DE56BB-412F-4370-B763-C69A19F6757E}">
      <dgm:prSet/>
      <dgm:spPr/>
      <dgm:t>
        <a:bodyPr/>
        <a:lstStyle/>
        <a:p>
          <a:endParaRPr lang="en-US"/>
        </a:p>
      </dgm:t>
    </dgm:pt>
    <dgm:pt modelId="{80A9278D-076C-4E71-A3A0-46FD23770B19}" type="pres">
      <dgm:prSet presAssocID="{99C627E6-F427-400A-8CB1-9BB512DED0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6ECFD-09C8-4F4E-8910-792A59F5991A}" type="pres">
      <dgm:prSet presAssocID="{3023CA2A-67BC-45C3-BF66-1377EE0D90BE}" presName="boxAndChildren" presStyleCnt="0"/>
      <dgm:spPr/>
    </dgm:pt>
    <dgm:pt modelId="{139DA376-6C54-4AFE-BED9-71EE5DF4EAA3}" type="pres">
      <dgm:prSet presAssocID="{3023CA2A-67BC-45C3-BF66-1377EE0D90BE}" presName="parentTextBox" presStyleLbl="node1" presStyleIdx="0" presStyleCnt="3"/>
      <dgm:spPr/>
      <dgm:t>
        <a:bodyPr/>
        <a:lstStyle/>
        <a:p>
          <a:endParaRPr lang="en-US"/>
        </a:p>
      </dgm:t>
    </dgm:pt>
    <dgm:pt modelId="{EB572646-235F-40AE-A0AB-A6B902F88B7A}" type="pres">
      <dgm:prSet presAssocID="{3023CA2A-67BC-45C3-BF66-1377EE0D90BE}" presName="entireBox" presStyleLbl="node1" presStyleIdx="0" presStyleCnt="3"/>
      <dgm:spPr/>
      <dgm:t>
        <a:bodyPr/>
        <a:lstStyle/>
        <a:p>
          <a:endParaRPr lang="en-US"/>
        </a:p>
      </dgm:t>
    </dgm:pt>
    <dgm:pt modelId="{6B59C0E6-97E7-4C77-981C-7558C97C2135}" type="pres">
      <dgm:prSet presAssocID="{3023CA2A-67BC-45C3-BF66-1377EE0D90BE}" presName="descendantBox" presStyleCnt="0"/>
      <dgm:spPr/>
    </dgm:pt>
    <dgm:pt modelId="{B38BCD8B-3CAC-4951-A3C0-A9EEAC4A6A4C}" type="pres">
      <dgm:prSet presAssocID="{E662E594-7F63-4F67-809E-7F193150D51B}" presName="childTextBox" presStyleLbl="fgAccFollowNode1" presStyleIdx="0" presStyleCnt="5" custScaleX="149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F5762-6436-4ED0-AD75-8FD53245892A}" type="pres">
      <dgm:prSet presAssocID="{5D0C8FDB-2400-48C3-AB98-1BAC9404F351}" presName="childTextBox" presStyleLbl="fgAccFollowNode1" presStyleIdx="1" presStyleCnt="5" custLinFactNeighborX="3519" custLinFactNeighborY="1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1BB30-CFEC-4BC1-8BA1-3205B20887E2}" type="pres">
      <dgm:prSet presAssocID="{4B82D466-3890-457E-AEB3-0AA1A42D65F1}" presName="sp" presStyleCnt="0"/>
      <dgm:spPr/>
    </dgm:pt>
    <dgm:pt modelId="{9F5B39AD-A0D9-4DEE-B25C-F0DE3CB263B0}" type="pres">
      <dgm:prSet presAssocID="{3C3D6312-769A-4369-BA75-8821B4720D94}" presName="arrowAndChildren" presStyleCnt="0"/>
      <dgm:spPr/>
    </dgm:pt>
    <dgm:pt modelId="{BBC8852B-06D6-4D1E-9825-ED12508DB977}" type="pres">
      <dgm:prSet presAssocID="{3C3D6312-769A-4369-BA75-8821B4720D9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CBC5B61-D9D2-422F-A7CB-914316D4580C}" type="pres">
      <dgm:prSet presAssocID="{3C3D6312-769A-4369-BA75-8821B4720D94}" presName="arrow" presStyleLbl="node1" presStyleIdx="1" presStyleCnt="3"/>
      <dgm:spPr/>
      <dgm:t>
        <a:bodyPr/>
        <a:lstStyle/>
        <a:p>
          <a:endParaRPr lang="en-US"/>
        </a:p>
      </dgm:t>
    </dgm:pt>
    <dgm:pt modelId="{D4EBAE6D-B06B-4E7C-8C75-AD664263127C}" type="pres">
      <dgm:prSet presAssocID="{3C3D6312-769A-4369-BA75-8821B4720D94}" presName="descendantArrow" presStyleCnt="0"/>
      <dgm:spPr/>
    </dgm:pt>
    <dgm:pt modelId="{114EBE5A-0DAB-4DD7-9E8D-2770429E0F3B}" type="pres">
      <dgm:prSet presAssocID="{3925A4CC-93A1-4140-9D8A-AA74B6756357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DC631-0A48-435B-9670-F435E387430E}" type="pres">
      <dgm:prSet presAssocID="{866293BE-46A2-48EE-8B16-C4504615210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3F975-0B11-4C2A-9553-78EA5D2FEC8C}" type="pres">
      <dgm:prSet presAssocID="{93E2CD28-1094-4529-A312-49F1E1D716B3}" presName="sp" presStyleCnt="0"/>
      <dgm:spPr/>
    </dgm:pt>
    <dgm:pt modelId="{40ED0959-F1EE-4484-B8C8-D2D523DD18DF}" type="pres">
      <dgm:prSet presAssocID="{E52001D3-1D32-4333-857E-DC24B4478841}" presName="arrowAndChildren" presStyleCnt="0"/>
      <dgm:spPr/>
    </dgm:pt>
    <dgm:pt modelId="{5C863606-E2DC-4AD6-8784-F053D5B16344}" type="pres">
      <dgm:prSet presAssocID="{E52001D3-1D32-4333-857E-DC24B447884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5D76F7C-2E0F-40ED-AB9F-735EA8641C97}" type="pres">
      <dgm:prSet presAssocID="{E52001D3-1D32-4333-857E-DC24B4478841}" presName="arrow" presStyleLbl="node1" presStyleIdx="2" presStyleCnt="3"/>
      <dgm:spPr/>
      <dgm:t>
        <a:bodyPr/>
        <a:lstStyle/>
        <a:p>
          <a:endParaRPr lang="en-US"/>
        </a:p>
      </dgm:t>
    </dgm:pt>
    <dgm:pt modelId="{E45A255E-7009-4CE7-885E-719DFED4B253}" type="pres">
      <dgm:prSet presAssocID="{E52001D3-1D32-4333-857E-DC24B4478841}" presName="descendantArrow" presStyleCnt="0"/>
      <dgm:spPr/>
    </dgm:pt>
    <dgm:pt modelId="{29C7EC7E-19F8-4A00-96A5-89442E66AB4F}" type="pres">
      <dgm:prSet presAssocID="{0785502E-D0D2-4867-A5B6-63C15B7E3E32}" presName="childTextArrow" presStyleLbl="fgAccFollowNode1" presStyleIdx="4" presStyleCnt="5" custScaleX="262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E56BB-412F-4370-B763-C69A19F6757E}" srcId="{3023CA2A-67BC-45C3-BF66-1377EE0D90BE}" destId="{5D0C8FDB-2400-48C3-AB98-1BAC9404F351}" srcOrd="1" destOrd="0" parTransId="{98C706A5-034E-4AF4-9763-0208057AA201}" sibTransId="{C5348B2F-F4D9-4AEC-B202-B561480A0B5D}"/>
    <dgm:cxn modelId="{C2DBFB27-053E-413F-ACB3-16893BB09947}" srcId="{3C3D6312-769A-4369-BA75-8821B4720D94}" destId="{866293BE-46A2-48EE-8B16-C4504615210C}" srcOrd="1" destOrd="0" parTransId="{E09C8950-79D4-4666-9A4D-81EA680B0D38}" sibTransId="{7F95FB41-3C8D-4913-A260-F7E61387F13A}"/>
    <dgm:cxn modelId="{DA787950-65B2-470A-8757-015765DEBA27}" type="presOf" srcId="{866293BE-46A2-48EE-8B16-C4504615210C}" destId="{52ADC631-0A48-435B-9670-F435E387430E}" srcOrd="0" destOrd="0" presId="urn:microsoft.com/office/officeart/2005/8/layout/process4"/>
    <dgm:cxn modelId="{4FB189AF-6A94-4F3D-B435-CC35BFE9149C}" type="presOf" srcId="{E52001D3-1D32-4333-857E-DC24B4478841}" destId="{5C863606-E2DC-4AD6-8784-F053D5B16344}" srcOrd="0" destOrd="0" presId="urn:microsoft.com/office/officeart/2005/8/layout/process4"/>
    <dgm:cxn modelId="{24AF61C1-F0F8-45BE-B444-ACECC5D9AE56}" type="presOf" srcId="{0785502E-D0D2-4867-A5B6-63C15B7E3E32}" destId="{29C7EC7E-19F8-4A00-96A5-89442E66AB4F}" srcOrd="0" destOrd="0" presId="urn:microsoft.com/office/officeart/2005/8/layout/process4"/>
    <dgm:cxn modelId="{216B8DA5-E091-4DC7-ABF4-00BF50AA64E0}" srcId="{99C627E6-F427-400A-8CB1-9BB512DED0C8}" destId="{3C3D6312-769A-4369-BA75-8821B4720D94}" srcOrd="1" destOrd="0" parTransId="{930DBAFD-9B5A-42AF-A601-A65535F3CB09}" sibTransId="{4B82D466-3890-457E-AEB3-0AA1A42D65F1}"/>
    <dgm:cxn modelId="{5FAC2211-A42A-44F3-B476-E30091EA37F0}" type="presOf" srcId="{3023CA2A-67BC-45C3-BF66-1377EE0D90BE}" destId="{EB572646-235F-40AE-A0AB-A6B902F88B7A}" srcOrd="1" destOrd="0" presId="urn:microsoft.com/office/officeart/2005/8/layout/process4"/>
    <dgm:cxn modelId="{7AB124FF-4CD4-4A60-A53E-6A3116E4F7B5}" type="presOf" srcId="{3C3D6312-769A-4369-BA75-8821B4720D94}" destId="{BBC8852B-06D6-4D1E-9825-ED12508DB977}" srcOrd="0" destOrd="0" presId="urn:microsoft.com/office/officeart/2005/8/layout/process4"/>
    <dgm:cxn modelId="{CF80D3A0-818D-4302-ABAA-D2DD8FAA0F62}" srcId="{E52001D3-1D32-4333-857E-DC24B4478841}" destId="{0785502E-D0D2-4867-A5B6-63C15B7E3E32}" srcOrd="0" destOrd="0" parTransId="{D0B883E0-F933-4BE8-A370-5D8AB0CE2FE2}" sibTransId="{E17A5001-530F-4A53-BAEF-965961D8348A}"/>
    <dgm:cxn modelId="{D2EE3101-39C7-4BEB-A149-2BE7FBED13F7}" srcId="{3023CA2A-67BC-45C3-BF66-1377EE0D90BE}" destId="{E662E594-7F63-4F67-809E-7F193150D51B}" srcOrd="0" destOrd="0" parTransId="{639A01E5-212E-4DF2-85AC-C60BECB464D8}" sibTransId="{7B487383-872F-421A-A625-ED2ACDD0C6D4}"/>
    <dgm:cxn modelId="{B4126A66-1EAA-4627-90E4-4BE99BAEA6C2}" type="presOf" srcId="{99C627E6-F427-400A-8CB1-9BB512DED0C8}" destId="{80A9278D-076C-4E71-A3A0-46FD23770B19}" srcOrd="0" destOrd="0" presId="urn:microsoft.com/office/officeart/2005/8/layout/process4"/>
    <dgm:cxn modelId="{B6460591-7DC2-4E2D-9A67-07D05AF90335}" type="presOf" srcId="{E662E594-7F63-4F67-809E-7F193150D51B}" destId="{B38BCD8B-3CAC-4951-A3C0-A9EEAC4A6A4C}" srcOrd="0" destOrd="0" presId="urn:microsoft.com/office/officeart/2005/8/layout/process4"/>
    <dgm:cxn modelId="{E78DF028-8244-4526-8CE3-55F635351D3A}" type="presOf" srcId="{3C3D6312-769A-4369-BA75-8821B4720D94}" destId="{4CBC5B61-D9D2-422F-A7CB-914316D4580C}" srcOrd="1" destOrd="0" presId="urn:microsoft.com/office/officeart/2005/8/layout/process4"/>
    <dgm:cxn modelId="{0635A3B0-F720-473E-B4D1-5CA4C4A397BE}" srcId="{99C627E6-F427-400A-8CB1-9BB512DED0C8}" destId="{E52001D3-1D32-4333-857E-DC24B4478841}" srcOrd="0" destOrd="0" parTransId="{42E53662-3FC1-42E9-AF63-103DF5BC4B16}" sibTransId="{93E2CD28-1094-4529-A312-49F1E1D716B3}"/>
    <dgm:cxn modelId="{CB1CFD3B-F540-411C-99E4-0D4CE63E50DC}" srcId="{3C3D6312-769A-4369-BA75-8821B4720D94}" destId="{3925A4CC-93A1-4140-9D8A-AA74B6756357}" srcOrd="0" destOrd="0" parTransId="{E5B71422-A81E-4CFD-9E89-0E49BC066077}" sibTransId="{9B1F2369-A0A3-40B8-A82C-2EF3E7F9FC95}"/>
    <dgm:cxn modelId="{0D4D7467-DC0D-436E-96CB-47C31F3C2A3F}" type="presOf" srcId="{E52001D3-1D32-4333-857E-DC24B4478841}" destId="{A5D76F7C-2E0F-40ED-AB9F-735EA8641C97}" srcOrd="1" destOrd="0" presId="urn:microsoft.com/office/officeart/2005/8/layout/process4"/>
    <dgm:cxn modelId="{EA96EDEB-A5D9-47D6-A273-673ADDEC15D3}" type="presOf" srcId="{5D0C8FDB-2400-48C3-AB98-1BAC9404F351}" destId="{5B6F5762-6436-4ED0-AD75-8FD53245892A}" srcOrd="0" destOrd="0" presId="urn:microsoft.com/office/officeart/2005/8/layout/process4"/>
    <dgm:cxn modelId="{F9A4BD3C-8F8C-401D-9FAB-5A926A0369ED}" srcId="{99C627E6-F427-400A-8CB1-9BB512DED0C8}" destId="{3023CA2A-67BC-45C3-BF66-1377EE0D90BE}" srcOrd="2" destOrd="0" parTransId="{1674F09C-E1E6-4810-8C8B-6849AB2722BE}" sibTransId="{1061F94E-0573-4174-B126-AAEE44B1A009}"/>
    <dgm:cxn modelId="{FDAEC544-2091-4F36-A1DC-AD3D6587F8B1}" type="presOf" srcId="{3023CA2A-67BC-45C3-BF66-1377EE0D90BE}" destId="{139DA376-6C54-4AFE-BED9-71EE5DF4EAA3}" srcOrd="0" destOrd="0" presId="urn:microsoft.com/office/officeart/2005/8/layout/process4"/>
    <dgm:cxn modelId="{9ECA0256-5819-4C57-B73F-74CEEA55D379}" type="presOf" srcId="{3925A4CC-93A1-4140-9D8A-AA74B6756357}" destId="{114EBE5A-0DAB-4DD7-9E8D-2770429E0F3B}" srcOrd="0" destOrd="0" presId="urn:microsoft.com/office/officeart/2005/8/layout/process4"/>
    <dgm:cxn modelId="{447C5CFE-5885-4171-BC6F-60FC093A73F3}" type="presParOf" srcId="{80A9278D-076C-4E71-A3A0-46FD23770B19}" destId="{43E6ECFD-09C8-4F4E-8910-792A59F5991A}" srcOrd="0" destOrd="0" presId="urn:microsoft.com/office/officeart/2005/8/layout/process4"/>
    <dgm:cxn modelId="{E3091A37-7379-400B-A779-765EE1D564C4}" type="presParOf" srcId="{43E6ECFD-09C8-4F4E-8910-792A59F5991A}" destId="{139DA376-6C54-4AFE-BED9-71EE5DF4EAA3}" srcOrd="0" destOrd="0" presId="urn:microsoft.com/office/officeart/2005/8/layout/process4"/>
    <dgm:cxn modelId="{8AA93215-FCC7-4D3A-92ED-E598FD946C2A}" type="presParOf" srcId="{43E6ECFD-09C8-4F4E-8910-792A59F5991A}" destId="{EB572646-235F-40AE-A0AB-A6B902F88B7A}" srcOrd="1" destOrd="0" presId="urn:microsoft.com/office/officeart/2005/8/layout/process4"/>
    <dgm:cxn modelId="{2665594E-7C9F-4119-8299-D72D228E95E3}" type="presParOf" srcId="{43E6ECFD-09C8-4F4E-8910-792A59F5991A}" destId="{6B59C0E6-97E7-4C77-981C-7558C97C2135}" srcOrd="2" destOrd="0" presId="urn:microsoft.com/office/officeart/2005/8/layout/process4"/>
    <dgm:cxn modelId="{61673F34-FFE6-4362-A6C2-5D74328BD3C0}" type="presParOf" srcId="{6B59C0E6-97E7-4C77-981C-7558C97C2135}" destId="{B38BCD8B-3CAC-4951-A3C0-A9EEAC4A6A4C}" srcOrd="0" destOrd="0" presId="urn:microsoft.com/office/officeart/2005/8/layout/process4"/>
    <dgm:cxn modelId="{48F6855E-55F7-4494-9B5B-F4E44A1CE74C}" type="presParOf" srcId="{6B59C0E6-97E7-4C77-981C-7558C97C2135}" destId="{5B6F5762-6436-4ED0-AD75-8FD53245892A}" srcOrd="1" destOrd="0" presId="urn:microsoft.com/office/officeart/2005/8/layout/process4"/>
    <dgm:cxn modelId="{54486D49-E31B-4181-87E6-CF0DF7F499BD}" type="presParOf" srcId="{80A9278D-076C-4E71-A3A0-46FD23770B19}" destId="{98D1BB30-CFEC-4BC1-8BA1-3205B20887E2}" srcOrd="1" destOrd="0" presId="urn:microsoft.com/office/officeart/2005/8/layout/process4"/>
    <dgm:cxn modelId="{2099529E-55F2-46A1-9547-0EAA778D6FA5}" type="presParOf" srcId="{80A9278D-076C-4E71-A3A0-46FD23770B19}" destId="{9F5B39AD-A0D9-4DEE-B25C-F0DE3CB263B0}" srcOrd="2" destOrd="0" presId="urn:microsoft.com/office/officeart/2005/8/layout/process4"/>
    <dgm:cxn modelId="{2F7D8201-6A74-4106-B404-B7EB94C945DB}" type="presParOf" srcId="{9F5B39AD-A0D9-4DEE-B25C-F0DE3CB263B0}" destId="{BBC8852B-06D6-4D1E-9825-ED12508DB977}" srcOrd="0" destOrd="0" presId="urn:microsoft.com/office/officeart/2005/8/layout/process4"/>
    <dgm:cxn modelId="{B5FA2C9B-D1EB-4CE0-AC38-A08A8BECC901}" type="presParOf" srcId="{9F5B39AD-A0D9-4DEE-B25C-F0DE3CB263B0}" destId="{4CBC5B61-D9D2-422F-A7CB-914316D4580C}" srcOrd="1" destOrd="0" presId="urn:microsoft.com/office/officeart/2005/8/layout/process4"/>
    <dgm:cxn modelId="{34CD1B26-A7B2-4840-8CE3-6A29066121DF}" type="presParOf" srcId="{9F5B39AD-A0D9-4DEE-B25C-F0DE3CB263B0}" destId="{D4EBAE6D-B06B-4E7C-8C75-AD664263127C}" srcOrd="2" destOrd="0" presId="urn:microsoft.com/office/officeart/2005/8/layout/process4"/>
    <dgm:cxn modelId="{881774FF-845B-496E-B8E6-D2B3EC7484B9}" type="presParOf" srcId="{D4EBAE6D-B06B-4E7C-8C75-AD664263127C}" destId="{114EBE5A-0DAB-4DD7-9E8D-2770429E0F3B}" srcOrd="0" destOrd="0" presId="urn:microsoft.com/office/officeart/2005/8/layout/process4"/>
    <dgm:cxn modelId="{0B59CF34-8FC0-4E68-8CFB-20EF6F8C9B61}" type="presParOf" srcId="{D4EBAE6D-B06B-4E7C-8C75-AD664263127C}" destId="{52ADC631-0A48-435B-9670-F435E387430E}" srcOrd="1" destOrd="0" presId="urn:microsoft.com/office/officeart/2005/8/layout/process4"/>
    <dgm:cxn modelId="{4C6B3EFE-80EB-48EB-8B54-E399EE7627A4}" type="presParOf" srcId="{80A9278D-076C-4E71-A3A0-46FD23770B19}" destId="{C3E3F975-0B11-4C2A-9553-78EA5D2FEC8C}" srcOrd="3" destOrd="0" presId="urn:microsoft.com/office/officeart/2005/8/layout/process4"/>
    <dgm:cxn modelId="{E9B1D22B-4434-49BF-A84E-9ADE8D4284A9}" type="presParOf" srcId="{80A9278D-076C-4E71-A3A0-46FD23770B19}" destId="{40ED0959-F1EE-4484-B8C8-D2D523DD18DF}" srcOrd="4" destOrd="0" presId="urn:microsoft.com/office/officeart/2005/8/layout/process4"/>
    <dgm:cxn modelId="{ACF8AB4B-7009-4B24-9B4D-D8431FEC94C0}" type="presParOf" srcId="{40ED0959-F1EE-4484-B8C8-D2D523DD18DF}" destId="{5C863606-E2DC-4AD6-8784-F053D5B16344}" srcOrd="0" destOrd="0" presId="urn:microsoft.com/office/officeart/2005/8/layout/process4"/>
    <dgm:cxn modelId="{51CA4858-C6DC-47D1-9754-1BE60AC538AF}" type="presParOf" srcId="{40ED0959-F1EE-4484-B8C8-D2D523DD18DF}" destId="{A5D76F7C-2E0F-40ED-AB9F-735EA8641C97}" srcOrd="1" destOrd="0" presId="urn:microsoft.com/office/officeart/2005/8/layout/process4"/>
    <dgm:cxn modelId="{2CA3D298-8A33-4AA8-A8ED-FBE445E6A4F8}" type="presParOf" srcId="{40ED0959-F1EE-4484-B8C8-D2D523DD18DF}" destId="{E45A255E-7009-4CE7-885E-719DFED4B253}" srcOrd="2" destOrd="0" presId="urn:microsoft.com/office/officeart/2005/8/layout/process4"/>
    <dgm:cxn modelId="{8267225D-912B-43A4-B830-43BEC6BCB57E}" type="presParOf" srcId="{E45A255E-7009-4CE7-885E-719DFED4B253}" destId="{29C7EC7E-19F8-4A00-96A5-89442E66AB4F}" srcOrd="0" destOrd="0" presId="urn:microsoft.com/office/officeart/2005/8/layout/process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72646-235F-40AE-A0AB-A6B902F88B7A}">
      <dsp:nvSpPr>
        <dsp:cNvPr id="0" name=""/>
        <dsp:cNvSpPr/>
      </dsp:nvSpPr>
      <dsp:spPr>
        <a:xfrm>
          <a:off x="0" y="4244623"/>
          <a:ext cx="9144000" cy="1393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C000"/>
              </a:solidFill>
            </a:rPr>
            <a:t>Three Hormone Theory</a:t>
          </a:r>
          <a:endParaRPr lang="en-US" sz="2700" kern="1200" dirty="0">
            <a:solidFill>
              <a:srgbClr val="FFC000"/>
            </a:solidFill>
          </a:endParaRPr>
        </a:p>
      </dsp:txBody>
      <dsp:txXfrm>
        <a:off x="0" y="4244623"/>
        <a:ext cx="9144000" cy="752317"/>
      </dsp:txXfrm>
    </dsp:sp>
    <dsp:sp modelId="{B38BCD8B-3CAC-4951-A3C0-A9EEAC4A6A4C}">
      <dsp:nvSpPr>
        <dsp:cNvPr id="0" name=""/>
        <dsp:cNvSpPr/>
      </dsp:nvSpPr>
      <dsp:spPr>
        <a:xfrm>
          <a:off x="2231" y="4969076"/>
          <a:ext cx="5482829" cy="6408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Insulin </a:t>
          </a:r>
          <a:r>
            <a:rPr lang="en-US" sz="2800" kern="1200" dirty="0" err="1" smtClean="0"/>
            <a:t>Deficiency,Glucagon</a:t>
          </a:r>
          <a:r>
            <a:rPr lang="en-US" sz="2800" kern="1200" dirty="0" smtClean="0"/>
            <a:t> Excess</a:t>
          </a:r>
          <a:endParaRPr lang="en-US" sz="2800" kern="1200" dirty="0"/>
        </a:p>
      </dsp:txBody>
      <dsp:txXfrm>
        <a:off x="2231" y="4969076"/>
        <a:ext cx="5482829" cy="640862"/>
      </dsp:txXfrm>
    </dsp:sp>
    <dsp:sp modelId="{5B6F5762-6436-4ED0-AD75-8FD53245892A}">
      <dsp:nvSpPr>
        <dsp:cNvPr id="0" name=""/>
        <dsp:cNvSpPr/>
      </dsp:nvSpPr>
      <dsp:spPr>
        <a:xfrm>
          <a:off x="5487292" y="4997937"/>
          <a:ext cx="3656707" cy="64086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Decreased </a:t>
          </a:r>
          <a:r>
            <a:rPr lang="en-US" sz="2800" b="1" kern="1200" dirty="0" err="1" smtClean="0">
              <a:solidFill>
                <a:srgbClr val="FF0000"/>
              </a:solidFill>
            </a:rPr>
            <a:t>Incretin</a:t>
          </a:r>
          <a:r>
            <a:rPr lang="en-US" sz="2800" b="1" kern="1200" dirty="0" smtClean="0">
              <a:solidFill>
                <a:srgbClr val="FF0000"/>
              </a:solidFill>
            </a:rPr>
            <a:t> effect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5487292" y="4997937"/>
        <a:ext cx="3656707" cy="640862"/>
      </dsp:txXfrm>
    </dsp:sp>
    <dsp:sp modelId="{4CBC5B61-D9D2-422F-A7CB-914316D4580C}">
      <dsp:nvSpPr>
        <dsp:cNvPr id="0" name=""/>
        <dsp:cNvSpPr/>
      </dsp:nvSpPr>
      <dsp:spPr>
        <a:xfrm rot="10800000">
          <a:off x="0" y="2122809"/>
          <a:ext cx="9144000" cy="214271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C000"/>
              </a:solidFill>
            </a:rPr>
            <a:t>Two Hormone Theory</a:t>
          </a:r>
          <a:endParaRPr lang="en-US" sz="2700" kern="1200" dirty="0">
            <a:solidFill>
              <a:srgbClr val="FFC000"/>
            </a:solidFill>
          </a:endParaRPr>
        </a:p>
      </dsp:txBody>
      <dsp:txXfrm>
        <a:off x="0" y="2122809"/>
        <a:ext cx="9144000" cy="752091"/>
      </dsp:txXfrm>
    </dsp:sp>
    <dsp:sp modelId="{114EBE5A-0DAB-4DD7-9E8D-2770429E0F3B}">
      <dsp:nvSpPr>
        <dsp:cNvPr id="0" name=""/>
        <dsp:cNvSpPr/>
      </dsp:nvSpPr>
      <dsp:spPr>
        <a:xfrm>
          <a:off x="0" y="2874901"/>
          <a:ext cx="4572000" cy="64067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Insulin Deficiency</a:t>
          </a:r>
          <a:endParaRPr lang="en-US" sz="4000" kern="1200" dirty="0"/>
        </a:p>
      </dsp:txBody>
      <dsp:txXfrm>
        <a:off x="0" y="2874901"/>
        <a:ext cx="4572000" cy="640670"/>
      </dsp:txXfrm>
    </dsp:sp>
    <dsp:sp modelId="{52ADC631-0A48-435B-9670-F435E387430E}">
      <dsp:nvSpPr>
        <dsp:cNvPr id="0" name=""/>
        <dsp:cNvSpPr/>
      </dsp:nvSpPr>
      <dsp:spPr>
        <a:xfrm>
          <a:off x="4572000" y="2874901"/>
          <a:ext cx="4572000" cy="64067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Glucagon Excess</a:t>
          </a:r>
          <a:endParaRPr lang="en-US" sz="4000" kern="1200" dirty="0"/>
        </a:p>
      </dsp:txBody>
      <dsp:txXfrm>
        <a:off x="4572000" y="2874901"/>
        <a:ext cx="4572000" cy="640670"/>
      </dsp:txXfrm>
    </dsp:sp>
    <dsp:sp modelId="{A5D76F7C-2E0F-40ED-AB9F-735EA8641C97}">
      <dsp:nvSpPr>
        <dsp:cNvPr id="0" name=""/>
        <dsp:cNvSpPr/>
      </dsp:nvSpPr>
      <dsp:spPr>
        <a:xfrm rot="10800000">
          <a:off x="0" y="996"/>
          <a:ext cx="9144000" cy="214271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C000"/>
              </a:solidFill>
            </a:rPr>
            <a:t>One Hormone Theory</a:t>
          </a:r>
          <a:endParaRPr lang="en-US" sz="2700" kern="1200" dirty="0">
            <a:solidFill>
              <a:srgbClr val="FFC000"/>
            </a:solidFill>
          </a:endParaRPr>
        </a:p>
      </dsp:txBody>
      <dsp:txXfrm>
        <a:off x="0" y="996"/>
        <a:ext cx="9144000" cy="752091"/>
      </dsp:txXfrm>
    </dsp:sp>
    <dsp:sp modelId="{29C7EC7E-19F8-4A00-96A5-89442E66AB4F}">
      <dsp:nvSpPr>
        <dsp:cNvPr id="0" name=""/>
        <dsp:cNvSpPr/>
      </dsp:nvSpPr>
      <dsp:spPr>
        <a:xfrm>
          <a:off x="3642" y="753088"/>
          <a:ext cx="9136715" cy="64067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Insulin Deficiency</a:t>
          </a:r>
          <a:endParaRPr lang="en-US" sz="4000" kern="1200" dirty="0"/>
        </a:p>
      </dsp:txBody>
      <dsp:txXfrm>
        <a:off x="3642" y="753088"/>
        <a:ext cx="9136715" cy="64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2EFD1-2089-4587-AB79-FCDFCF31B8F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3C4B-CE69-438F-B428-E0FA372E7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09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228DB2-B27B-4659-A166-C1C030244CC5}" type="slidenum">
              <a:rPr lang="en-US" altLang="fa-IR"/>
              <a:pPr eaLnBrk="1" hangingPunct="1"/>
              <a:t>2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53406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1pPr>
            <a:lvl2pPr marL="702756" indent="-270291" eaLnBrk="0" hangingPunct="0"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2pPr>
            <a:lvl3pPr marL="1081164" indent="-216233" eaLnBrk="0" hangingPunct="0"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3pPr>
            <a:lvl4pPr marL="1513629" indent="-216233" eaLnBrk="0" hangingPunct="0"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4pPr>
            <a:lvl5pPr marL="1946095" indent="-216233" eaLnBrk="0" hangingPunct="0"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AF00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fld id="{2F6A877A-F44F-4B99-A659-478BED99679D}" type="slidenum">
              <a:rPr lang="en-US" sz="1200" b="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US" sz="1200" b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5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9BC7F-8DC0-4915-A014-D0ED28FF18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Decreased Postprandial Levels of the Incretin Hormone GLP-1 in Patients With </a:t>
            </a:r>
            <a:br>
              <a:rPr lang="en-US" smtClean="0"/>
            </a:br>
            <a:r>
              <a:rPr lang="en-US" smtClean="0"/>
              <a:t>Type 2 Diabetes</a:t>
            </a:r>
            <a:endParaRPr lang="en-US" baseline="30000" smtClean="0"/>
          </a:p>
          <a:p>
            <a:endParaRPr lang="en-US" smtClean="0"/>
          </a:p>
          <a:p>
            <a:pPr lvl="1"/>
            <a:r>
              <a:rPr lang="en-US" smtClean="0"/>
              <a:t>This clinical study investigated the meal-stimulated GLP-1 response (shown in the slide) and GIP response (not shown) in patients with type 2 diabetes (n=54) vs subjects with IGT (n=15), and control subjects with NGT (n=33). </a:t>
            </a:r>
            <a:endParaRPr lang="en-US" baseline="30000" smtClean="0"/>
          </a:p>
          <a:p>
            <a:pPr lvl="1"/>
            <a:r>
              <a:rPr lang="en-US" smtClean="0"/>
              <a:t>After 3 days without antidiabetic medication and after an overnight fast, subjects consumed a mixed meal and underwent blood sampling periodically for 4 hours. The meal was started at time zero and finished within 10 to 15 minutes.</a:t>
            </a:r>
          </a:p>
          <a:p>
            <a:pPr lvl="1"/>
            <a:r>
              <a:rPr lang="en-US" smtClean="0"/>
              <a:t>The plasma GLP-1 concentrations for patients with type 2 diabetes vs subjects with IGT and control subjects with NGT are shown on the slide. Postprandial GLP-1 concentrations were significantly decreased in patients with type 2 diabetes compared with those in control subjects with NGT (</a:t>
            </a:r>
            <a:r>
              <a:rPr lang="en-US" i="1" smtClean="0"/>
              <a:t>P</a:t>
            </a:r>
            <a:r>
              <a:rPr lang="en-US" smtClean="0"/>
              <a:t>&lt;0.05). Concentrations were also decreased in subjects with IGT compared with those in control subjects with NGT. The GLP-1 concentrations of the IGT group ranged between those of patients with type 2 diabetes and control subjects with NGT.</a:t>
            </a:r>
          </a:p>
        </p:txBody>
      </p:sp>
      <p:sp>
        <p:nvSpPr>
          <p:cNvPr id="904199" name="Text Box 7"/>
          <p:cNvSpPr txBox="1">
            <a:spLocks noChangeArrowheads="1"/>
          </p:cNvSpPr>
          <p:nvPr/>
        </p:nvSpPr>
        <p:spPr bwMode="auto">
          <a:xfrm>
            <a:off x="819150" y="3922426"/>
            <a:ext cx="52451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 lIns="0" tIns="0" rIns="0" bIns="0" anchor="b">
            <a:spAutoFit/>
          </a:bodyPr>
          <a:lstStyle/>
          <a:p>
            <a:pPr defTabSz="930275"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Reference:</a:t>
            </a:r>
          </a:p>
          <a:p>
            <a:pPr defTabSz="930275">
              <a:defRPr/>
            </a:pP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Toft-Nielsen MB, Damholt MB, Madsbad S, et al. Determinants of the impaired secretion of glucagon-like peptide 1 in type 2 diabetic patients.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Clin Endocrinol Metab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2001;86:3717–3723.</a:t>
            </a:r>
          </a:p>
        </p:txBody>
      </p:sp>
    </p:spTree>
    <p:extLst>
      <p:ext uri="{BB962C8B-B14F-4D97-AF65-F5344CB8AC3E}">
        <p14:creationId xmlns:p14="http://schemas.microsoft.com/office/powerpoint/2010/main" xmlns="" val="277919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Animated slide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GLP-1 stimulates G-protein coupled GLP-1 receptors, which are found in many organs, including: the pancreas, stomach, intestines, heart, and parts of the peripheral and central nervous systems.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GLP-1 has multiple physiological actions that make it an attractive candidate for the treatment of type 2 diabetes.</a:t>
            </a:r>
            <a:endParaRPr lang="en-GB" b="1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94399-D41D-4E31-824E-CD38C97EC930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9A169-98C1-4E7D-929A-1F3B1A819268}" type="datetime1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16/11/2017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4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D5B6E1-62F6-417E-91B2-AB6445B915F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4343400"/>
            <a:ext cx="4865687" cy="4114800"/>
          </a:xfrm>
          <a:noFill/>
        </p:spPr>
        <p:txBody>
          <a:bodyPr/>
          <a:lstStyle/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mtClean="0">
              <a:ea typeface="ＭＳ Ｐゴシック" pitchFamily="34" charset="-128"/>
            </a:endParaRPr>
          </a:p>
          <a:p>
            <a:pPr eaLnBrk="1" hangingPunct="1"/>
            <a:endParaRPr lang="en-CA" sz="700" smtClean="0">
              <a:ea typeface="ＭＳ Ｐゴシック" pitchFamily="34" charset="-128"/>
            </a:endParaRPr>
          </a:p>
          <a:p>
            <a:pPr eaLnBrk="1" hangingPunct="1"/>
            <a:r>
              <a:rPr lang="en-CA" sz="700" smtClean="0">
                <a:ea typeface="ＭＳ Ｐゴシック" pitchFamily="34" charset="-128"/>
              </a:rPr>
              <a:t>Illustrations: ©2007 GCT II Solutions and Enterprises Ltd. O/A Headcan for unlimited reproduction rights in slide kits.</a:t>
            </a:r>
            <a:endParaRPr lang="en-US" sz="700" smtClean="0">
              <a:ea typeface="ＭＳ Ｐゴシック" pitchFamily="34" charset="-128"/>
            </a:endParaRPr>
          </a:p>
          <a:p>
            <a:pPr eaLnBrk="1" hangingPunct="1"/>
            <a:endParaRPr lang="en-CA" sz="7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94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9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Animated slide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Incretin</a:t>
            </a:r>
            <a:r>
              <a:rPr lang="en-GB" dirty="0" smtClean="0"/>
              <a:t>-based therapies can be subdivided into:</a:t>
            </a:r>
          </a:p>
          <a:p>
            <a:pPr marL="213032" indent="-21303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err="1" smtClean="0"/>
              <a:t>Dipeptidyl</a:t>
            </a:r>
            <a:r>
              <a:rPr lang="en-GB" b="1" dirty="0" smtClean="0"/>
              <a:t> peptidase-4 (DPP-4) inhibitors </a:t>
            </a:r>
            <a:endParaRPr lang="en-GB" dirty="0" smtClean="0"/>
          </a:p>
          <a:p>
            <a:pPr marL="213032" indent="-21303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GLP-1 receptor agonists 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213032" indent="-213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GLP-1 receptor agonists can be further classified as either:</a:t>
            </a:r>
          </a:p>
          <a:p>
            <a:pPr marL="213032" indent="-21303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Exendin</a:t>
            </a:r>
            <a:r>
              <a:rPr lang="en-GB" dirty="0" smtClean="0"/>
              <a:t>-based therapies (</a:t>
            </a:r>
            <a:r>
              <a:rPr lang="en-GB" dirty="0" err="1" smtClean="0"/>
              <a:t>exenatide</a:t>
            </a:r>
            <a:r>
              <a:rPr lang="en-GB" dirty="0" smtClean="0"/>
              <a:t>, </a:t>
            </a:r>
            <a:r>
              <a:rPr lang="en-GB" dirty="0" err="1" smtClean="0"/>
              <a:t>exenatide</a:t>
            </a:r>
            <a:r>
              <a:rPr lang="en-GB" dirty="0" smtClean="0"/>
              <a:t> LAR), which have ~50% sequence identity to human GLP-1.</a:t>
            </a:r>
          </a:p>
          <a:p>
            <a:pPr marL="213032" indent="-21303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Human GLP-1 analogues (</a:t>
            </a:r>
            <a:r>
              <a:rPr lang="en-GB" dirty="0" err="1" smtClean="0"/>
              <a:t>liraglutide</a:t>
            </a:r>
            <a:r>
              <a:rPr lang="en-GB" dirty="0" smtClean="0"/>
              <a:t>), which share a much higher percentage of amino acids with human GLP-1 (97%).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92985-6A57-4306-B4DF-5CA613C32421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09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9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5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52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91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 dirty="0" smtClean="0"/>
          </a:p>
          <a:p>
            <a:r>
              <a:rPr lang="en-US" altLang="fa-IR" dirty="0" smtClean="0"/>
              <a:t>This </a:t>
            </a:r>
            <a:r>
              <a:rPr lang="en-US" altLang="fa-IR" dirty="0"/>
              <a:t>slide summarizes the general recommendations for </a:t>
            </a:r>
            <a:r>
              <a:rPr lang="en-US" altLang="fa-IR" dirty="0" err="1"/>
              <a:t>antihyperglycemic</a:t>
            </a:r>
            <a:r>
              <a:rPr lang="en-US" altLang="fa-IR" dirty="0"/>
              <a:t> therapy in type 2 diabetes</a:t>
            </a:r>
            <a:r>
              <a:rPr lang="en-US" altLang="fa-IR"/>
              <a:t>, </a:t>
            </a:r>
            <a:endParaRPr lang="en-US" altLang="fa-IR" baseline="30000" dirty="0"/>
          </a:p>
        </p:txBody>
      </p:sp>
      <p:sp>
        <p:nvSpPr>
          <p:cNvPr id="47104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3B9C0A-44DE-454F-AA48-46B62E01F04F}" type="slidenum">
              <a:rPr lang="en-US" altLang="fa-IR" sz="9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fa-IR" sz="900">
              <a:solidFill>
                <a:prstClr val="black"/>
              </a:solidFill>
            </a:endParaRPr>
          </a:p>
        </p:txBody>
      </p:sp>
      <p:sp>
        <p:nvSpPr>
          <p:cNvPr id="471045" name="TextBox 4"/>
          <p:cNvSpPr txBox="1">
            <a:spLocks noChangeArrowheads="1"/>
          </p:cNvSpPr>
          <p:nvPr/>
        </p:nvSpPr>
        <p:spPr bwMode="auto">
          <a:xfrm>
            <a:off x="701675" y="7675563"/>
            <a:ext cx="56070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4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fa-IR" sz="900" b="1">
                <a:solidFill>
                  <a:prstClr val="black"/>
                </a:solidFill>
              </a:rPr>
              <a:t>References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fa-IR" sz="900">
                <a:solidFill>
                  <a:prstClr val="black"/>
                </a:solidFill>
              </a:rPr>
              <a:t>American Diabetes Association. Standards of medical care in diabetes—2014. Diabetes Care 2014;37(suppl 1):S25; Figure 2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fa-IR" sz="900">
                <a:solidFill>
                  <a:prstClr val="black"/>
                </a:solidFill>
              </a:rPr>
              <a:t>Inzucchi SE, Bergenstal RM, Buse JB, et al., American Diabetes Association (ADA); European Association for the Study of Diabetes (EASD). Management of hyperglycemia in type 2 diabetes: a patient-centered approach. Position statement of the American Diabetes Association (ADA) and the European Association of the Study of Diabetes (EASD). Diabetes Care 2012;35:1364-1379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fa-IR" sz="900">
                <a:solidFill>
                  <a:prstClr val="black"/>
                </a:solidFill>
              </a:rPr>
              <a:t>Blonde L,MerilainenM, Karwe V, Raskin P; TITRATE Study Group. Patient-directed titration for achieving glycaemic goals using a once-daily basal insulin analogue: an assessment of two different fasting plasma glucose targets the TITRATE study. Diabetes Obes Metab 2009;11:623–631</a:t>
            </a:r>
          </a:p>
        </p:txBody>
      </p:sp>
    </p:spTree>
    <p:extLst>
      <p:ext uri="{BB962C8B-B14F-4D97-AF65-F5344CB8AC3E}">
        <p14:creationId xmlns:p14="http://schemas.microsoft.com/office/powerpoint/2010/main" xmlns="" val="2842552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3C4B-CE69-438F-B428-E0FA372E775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531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416425"/>
            <a:ext cx="5076825" cy="4183063"/>
          </a:xfrm>
          <a:extLst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95063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5025" cy="3484562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3025" y="8828088"/>
            <a:ext cx="29733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3F8DFC96-45E2-4202-9845-0F67DE5CE529}" type="slidenum">
              <a:rPr lang="en-GB" altLang="en-US" sz="11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54</a:t>
            </a:fld>
            <a:endParaRPr lang="en-GB" altLang="en-US" sz="110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45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 lIns="89057" tIns="44528" rIns="89057" bIns="4452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Animated slide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patients treated with </a:t>
            </a:r>
            <a:r>
              <a:rPr lang="en-GB" dirty="0" err="1" smtClean="0"/>
              <a:t>liraglutide</a:t>
            </a:r>
            <a:r>
              <a:rPr lang="en-GB" dirty="0" smtClean="0"/>
              <a:t> 1.2 or 1.8 mg achieved a composite endpoint of HbA</a:t>
            </a:r>
            <a:r>
              <a:rPr lang="en-GB" baseline="-25000" dirty="0" smtClean="0"/>
              <a:t>1c</a:t>
            </a:r>
            <a:r>
              <a:rPr lang="en-GB" dirty="0" smtClean="0"/>
              <a:t> &lt;7.0%, no weight gain and no hypoglycaemia, versus comparators. </a:t>
            </a:r>
            <a:endParaRPr lang="da-DK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b="1" dirty="0" smtClean="0"/>
              <a:t>Answer = 1</a:t>
            </a:r>
            <a:r>
              <a:rPr lang="da-DK" dirty="0" smtClean="0"/>
              <a:t>: 11% of patients treated with sitagliptin acheived the composite endpoint </a:t>
            </a:r>
            <a:r>
              <a:rPr lang="en-GB" dirty="0" smtClean="0"/>
              <a:t>of HbA</a:t>
            </a:r>
            <a:r>
              <a:rPr lang="en-GB" baseline="-25000" dirty="0" smtClean="0"/>
              <a:t>1c</a:t>
            </a:r>
            <a:r>
              <a:rPr lang="en-GB" dirty="0" smtClean="0"/>
              <a:t> &lt;7.0%, no weight gain and no hypoglycaemia.</a:t>
            </a:r>
            <a:endParaRPr lang="da-DK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Percentages are from logistic regression model adjusted for trial, previous treatment and with baseline HbA</a:t>
            </a:r>
            <a:r>
              <a:rPr lang="da-DK" baseline="-25000" dirty="0" smtClean="0"/>
              <a:t>1c </a:t>
            </a:r>
            <a:r>
              <a:rPr lang="da-DK" dirty="0" smtClean="0"/>
              <a:t>and weight as covariates.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7" tIns="44528" rIns="89057" bIns="44528" anchor="b"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defTabSz="890588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defTabSz="890588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defTabSz="890588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defTabSz="890588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D895F0-4F02-4BC9-8717-436E964A533B}" type="slidenum"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 sz="180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412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Animated slide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D360B-1543-4C60-BA3A-CC3DACBE07B3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C1DEB1F-D6F4-4AA6-BF5D-07AF30D3C0E1}" type="slidenum">
              <a:rPr lang="en-US" altLang="fa-IR">
                <a:solidFill>
                  <a:srgbClr val="FFFFFF"/>
                </a:solidFill>
              </a:rPr>
              <a:pPr eaLnBrk="1" hangingPunct="1"/>
              <a:t>6</a:t>
            </a:fld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B508476-EA68-4411-9C50-E236960CF3E2}" type="slidenum">
              <a:rPr lang="en-US" altLang="fa-IR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fa-IR" sz="1200" smtClean="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95350" y="8181975"/>
            <a:ext cx="51816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fa-IR" sz="900" smtClean="0">
                <a:solidFill>
                  <a:srgbClr val="000000"/>
                </a:solidFill>
              </a:rPr>
              <a:t>Blonde L, Rosenstock J, Triplitt C. What are incretins, and how will they influence the management of type 2 diabetes? </a:t>
            </a:r>
            <a:r>
              <a:rPr lang="en-US" altLang="fa-IR" sz="900" i="1" smtClean="0">
                <a:solidFill>
                  <a:srgbClr val="000000"/>
                </a:solidFill>
              </a:rPr>
              <a:t>J Manag Care Pharm.</a:t>
            </a:r>
            <a:r>
              <a:rPr lang="en-US" altLang="fa-IR" sz="900" smtClean="0">
                <a:solidFill>
                  <a:srgbClr val="000000"/>
                </a:solidFill>
              </a:rPr>
              <a:t> 2006;12(suppl):S2-S12.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fa-IR" sz="900" smtClean="0">
                <a:solidFill>
                  <a:srgbClr val="000000"/>
                </a:solidFill>
              </a:rPr>
              <a:t>Blonde L. State of diabetes care in the United States. </a:t>
            </a:r>
            <a:r>
              <a:rPr lang="en-US" altLang="fa-IR" sz="900" i="1" smtClean="0">
                <a:solidFill>
                  <a:srgbClr val="000000"/>
                </a:solidFill>
              </a:rPr>
              <a:t>Am J Manag Care</a:t>
            </a:r>
            <a:r>
              <a:rPr lang="en-US" altLang="fa-IR" sz="900" smtClean="0">
                <a:solidFill>
                  <a:srgbClr val="000000"/>
                </a:solidFill>
              </a:rPr>
              <a:t>. 2007;13:S36-S40.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a-IR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fa-IR" sz="900" smtClean="0">
              <a:solidFill>
                <a:srgbClr val="000000"/>
              </a:solidFill>
            </a:endParaRPr>
          </a:p>
        </p:txBody>
      </p:sp>
      <p:sp>
        <p:nvSpPr>
          <p:cNvPr id="59398" name="Notes Placeholder 6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fa-IR" altLang="fa-I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4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13DF71-2AE2-49F8-BA43-C76E96620EE4}" type="slidenum">
              <a:rPr lang="it-IT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7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58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3C4B-CE69-438F-B428-E0FA372E77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14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F8CE9-234B-450A-AEFE-ABD453BBE2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36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891C-40EB-4483-8C92-2E20826A7C5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523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GLP-1 and GIP Are Incretin Hormones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GLP-1 and GIP are the currently identified incretin hormones.</a:t>
            </a:r>
          </a:p>
          <a:p>
            <a:pPr lvl="1"/>
            <a:r>
              <a:rPr lang="en-US" smtClean="0"/>
              <a:t>An incretin is a hormone with the following characteristics</a:t>
            </a:r>
            <a:r>
              <a:rPr lang="en-US" baseline="30000" smtClean="0"/>
              <a:t>1</a:t>
            </a:r>
            <a:r>
              <a:rPr lang="en-US" smtClean="0"/>
              <a:t>:</a:t>
            </a:r>
          </a:p>
          <a:p>
            <a:pPr lvl="2"/>
            <a:r>
              <a:rPr lang="en-US" smtClean="0"/>
              <a:t>It is released from the intestine in response to ingestion of food, </a:t>
            </a:r>
            <a:br>
              <a:rPr lang="en-US" smtClean="0"/>
            </a:br>
            <a:r>
              <a:rPr lang="en-US" smtClean="0"/>
              <a:t>particularly glucose.</a:t>
            </a:r>
          </a:p>
          <a:p>
            <a:pPr lvl="2"/>
            <a:r>
              <a:rPr lang="en-US" smtClean="0"/>
              <a:t>The circulating concentration of the hormone must be sufficiently high </a:t>
            </a:r>
            <a:br>
              <a:rPr lang="en-US" smtClean="0"/>
            </a:br>
            <a:r>
              <a:rPr lang="en-US" smtClean="0"/>
              <a:t>to stimulate the release of insulin.</a:t>
            </a:r>
          </a:p>
          <a:p>
            <a:pPr lvl="2"/>
            <a:r>
              <a:rPr lang="en-US" smtClean="0"/>
              <a:t>The release of insulin in response to physiological levels of the hormone occurs only when glucose levels are elevated (glucose-dependent).</a:t>
            </a:r>
          </a:p>
          <a:p>
            <a:pPr lvl="1"/>
            <a:r>
              <a:rPr lang="en-US" smtClean="0"/>
              <a:t>GIP and GLP-1 are hormones that fulfill these 3 characteristics, qualifying them as incretins.</a:t>
            </a:r>
            <a:r>
              <a:rPr lang="en-US" baseline="30000" smtClean="0"/>
              <a:t>1</a:t>
            </a:r>
          </a:p>
          <a:p>
            <a:pPr lvl="1"/>
            <a:r>
              <a:rPr lang="en-US" smtClean="0"/>
              <a:t>In the fasting state, GIP and GLP-1 circulate at very low levels. Their levels rapidly increase after food ingestion and play a role in the release of insulin.</a:t>
            </a:r>
            <a:r>
              <a:rPr lang="en-US" baseline="30000" smtClean="0"/>
              <a:t>2,3</a:t>
            </a:r>
          </a:p>
          <a:p>
            <a:pPr lvl="1"/>
            <a:r>
              <a:rPr lang="en-US" smtClean="0"/>
              <a:t>GLP-1 stimulates insulin response from beta cells in a glucose-dependent manner and suppresses glucagon secretion from alpha cells in a glucose-dependent manner. GIP also potentiates insulin release from beta cells in a glucose-dependent manner.</a:t>
            </a:r>
            <a:r>
              <a:rPr lang="en-US" baseline="30000" smtClean="0"/>
              <a:t>4</a:t>
            </a:r>
            <a:r>
              <a:rPr lang="en-US" smtClean="0"/>
              <a:t> Other effects of GLP-1 and GIP are summarized on the slide.</a:t>
            </a:r>
          </a:p>
        </p:txBody>
      </p:sp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808038" y="-6319291"/>
            <a:ext cx="5688012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 lIns="0" tIns="0" rIns="0" bIns="0" anchor="b">
            <a:spAutoFit/>
          </a:bodyPr>
          <a:lstStyle/>
          <a:p>
            <a:pPr marL="180975" indent="-180975" defTabSz="930275"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References:</a:t>
            </a:r>
          </a:p>
          <a:p>
            <a:pPr marL="180975" indent="-180975" defTabSz="930275"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Creutzfeldt W. The [pre-] history of the incretin concept.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 Pept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2005;128:87–91</a:t>
            </a:r>
            <a:r>
              <a:rPr lang="nb-NO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80975" indent="-180975" defTabSz="930275">
              <a:defRPr/>
            </a:pPr>
            <a:r>
              <a:rPr lang="nb-NO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nb-NO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Gautier JF, Fetita S, Sobngwi E, Salaün-Martin C. Biological actions of the incretins GIP and GLP-1 and </a:t>
            </a:r>
            <a:b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perspectives in patients with type 2 diabetes.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Metab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2005;31:233–242.</a:t>
            </a:r>
          </a:p>
          <a:p>
            <a:pPr marL="180975" indent="-180975" defTabSz="930275"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Holst JJ, Gromada J. Role of incretin hormones in the regulation of insulin secretion in diabetic and </a:t>
            </a:r>
            <a:b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nondiabetic humans.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J Physiol Endocrinol Metab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2004;287:E199–E206.</a:t>
            </a:r>
          </a:p>
          <a:p>
            <a:pPr marL="180975" indent="-180975" defTabSz="930275"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Meier JJ, Nauck MA. Glucose-dependent insulinotropic polypeptide/gastric inhibitory polypeptide.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 Res Clin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 Metab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2004;18:587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–606.</a:t>
            </a:r>
          </a:p>
        </p:txBody>
      </p:sp>
    </p:spTree>
    <p:extLst>
      <p:ext uri="{BB962C8B-B14F-4D97-AF65-F5344CB8AC3E}">
        <p14:creationId xmlns:p14="http://schemas.microsoft.com/office/powerpoint/2010/main" xmlns="" val="214775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4800"/>
          </a:xfrm>
          <a:noFill/>
        </p:spPr>
        <p:txBody>
          <a:bodyPr/>
          <a:lstStyle/>
          <a:p>
            <a:r>
              <a:rPr lang="en-US" smtClean="0"/>
              <a:t>DISCUSSION</a:t>
            </a:r>
          </a:p>
          <a:p>
            <a:r>
              <a:rPr lang="en-US" smtClean="0"/>
              <a:t>GLP-1 and GIP represent the dominant peptides responsible for the ‘incretin effect’</a:t>
            </a:r>
          </a:p>
          <a:p>
            <a:r>
              <a:rPr lang="en-US" smtClean="0"/>
              <a:t>Bioactive forms of both GLP-1 and GIP are short-lived, with active plasma half-lives of ~2–7 minutes. Degradation is by dipeptidyl peptidase IV (DPP-IV)</a:t>
            </a:r>
          </a:p>
          <a:p>
            <a:endParaRPr lang="en-US" smtClean="0"/>
          </a:p>
          <a:p>
            <a:r>
              <a:rPr lang="da-DK" smtClean="0"/>
              <a:t>Drucker DJ. Diabetes Care 2003;26:2929–2940. </a:t>
            </a:r>
          </a:p>
          <a:p>
            <a:endParaRPr lang="da-DK" smtClean="0"/>
          </a:p>
          <a:p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3826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5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CR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6550025"/>
            <a:ext cx="1371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981200" y="6526311"/>
            <a:ext cx="7104530" cy="33169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1" y="5972583"/>
            <a:ext cx="7623631" cy="885420"/>
          </a:xfrm>
        </p:spPr>
        <p:txBody>
          <a:bodyPr lIns="0" rIns="90000" bIns="90000"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112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575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803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315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4"/>
          </p:nvPr>
        </p:nvSpPr>
        <p:spPr>
          <a:xfrm>
            <a:off x="7186613" y="138113"/>
            <a:ext cx="1201737" cy="1349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1965"/>
                </a:solidFill>
              </a:rPr>
              <a:t>Date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73538" y="138113"/>
            <a:ext cx="2900362" cy="1349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1965"/>
                </a:solidFill>
              </a:rPr>
              <a:t>Clinical trial design and results template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15350" y="139700"/>
            <a:ext cx="311150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AA5E1-B7E8-4D72-878E-CC3405F70B90}" type="slidenum">
              <a:rPr lang="en-GB" altLang="en-US">
                <a:solidFill>
                  <a:srgbClr val="00196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349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4" y="0"/>
            <a:ext cx="91232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736" y="5032927"/>
            <a:ext cx="3187100" cy="621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3009">
            <a:off x="4325908" y="5044568"/>
            <a:ext cx="979970" cy="96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868" y="6191472"/>
            <a:ext cx="1506968" cy="3209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2645" y="531628"/>
            <a:ext cx="8181753" cy="2180888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4480" y="2852245"/>
            <a:ext cx="4848446" cy="1305085"/>
          </a:xfrm>
        </p:spPr>
        <p:txBody>
          <a:bodyPr>
            <a:normAutofit/>
          </a:bodyPr>
          <a:lstStyle>
            <a:lvl1pPr marL="0" indent="0" algn="l">
              <a:buNone/>
              <a:defRPr sz="1875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8333" y="6356351"/>
            <a:ext cx="487336" cy="365125"/>
          </a:xfrm>
        </p:spPr>
        <p:txBody>
          <a:bodyPr/>
          <a:lstStyle>
            <a:lvl1pPr algn="ctr">
              <a:defRPr/>
            </a:lvl1pPr>
          </a:lstStyle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3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38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32" y="1394906"/>
            <a:ext cx="9133637" cy="56605"/>
          </a:xfrm>
          <a:prstGeom prst="rect">
            <a:avLst/>
          </a:prstGeom>
          <a:gradFill flip="none" rotWithShape="1">
            <a:gsLst>
              <a:gs pos="0">
                <a:srgbClr val="C49500">
                  <a:shade val="30000"/>
                  <a:satMod val="115000"/>
                </a:srgbClr>
              </a:gs>
              <a:gs pos="50000">
                <a:srgbClr val="C49500">
                  <a:shade val="67500"/>
                  <a:satMod val="115000"/>
                </a:srgbClr>
              </a:gs>
              <a:gs pos="100000">
                <a:srgbClr val="C495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4920216" y="6319537"/>
            <a:ext cx="3259689" cy="39900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The 2</a:t>
            </a:r>
            <a:r>
              <a:rPr lang="en-US" sz="900" baseline="30000" dirty="0" smtClean="0">
                <a:solidFill>
                  <a:srgbClr val="737373"/>
                </a:solidFill>
              </a:rPr>
              <a:t>nd</a:t>
            </a:r>
            <a:r>
              <a:rPr lang="en-US" sz="900" dirty="0" smtClean="0">
                <a:solidFill>
                  <a:srgbClr val="737373"/>
                </a:solidFill>
              </a:rPr>
              <a:t> Iranian Diabetes Advancements in Research Event</a:t>
            </a:r>
          </a:p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6</a:t>
            </a:r>
            <a:r>
              <a:rPr lang="en-US" sz="900" baseline="30000" dirty="0" smtClean="0">
                <a:solidFill>
                  <a:srgbClr val="737373"/>
                </a:solidFill>
              </a:rPr>
              <a:t>th</a:t>
            </a:r>
            <a:r>
              <a:rPr lang="en-US" sz="900" dirty="0" smtClean="0">
                <a:solidFill>
                  <a:srgbClr val="737373"/>
                </a:solidFill>
              </a:rPr>
              <a:t> October 2017   </a:t>
            </a:r>
            <a:r>
              <a:rPr lang="en-US" sz="900" dirty="0">
                <a:solidFill>
                  <a:srgbClr val="737373"/>
                </a:solidFill>
              </a:rPr>
              <a:t>|   </a:t>
            </a:r>
            <a:r>
              <a:rPr lang="en-US" sz="900" dirty="0" smtClean="0">
                <a:solidFill>
                  <a:srgbClr val="737373"/>
                </a:solidFill>
              </a:rPr>
              <a:t>Tehran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957" y="5918950"/>
            <a:ext cx="790445" cy="77990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276574" y="6266778"/>
            <a:ext cx="32403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780A3E-0D91-4196-9A13-569118EEB834}" type="slidenum">
              <a:rPr lang="en-US" sz="1125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12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6721" y="226897"/>
            <a:ext cx="8642730" cy="113611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262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6721" y="1570433"/>
            <a:ext cx="8642730" cy="4320002"/>
          </a:xfrm>
        </p:spPr>
        <p:txBody>
          <a:bodyPr>
            <a:normAutofit/>
          </a:bodyPr>
          <a:lstStyle>
            <a:lvl1pPr>
              <a:defRPr sz="1875">
                <a:solidFill>
                  <a:srgbClr val="777400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644C00"/>
                </a:solidFill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348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3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32" y="4180623"/>
            <a:ext cx="9133637" cy="566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4872368" y="5819786"/>
            <a:ext cx="3259689" cy="39900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The 2</a:t>
            </a:r>
            <a:r>
              <a:rPr lang="en-US" sz="900" baseline="30000" dirty="0" smtClean="0">
                <a:solidFill>
                  <a:srgbClr val="737373"/>
                </a:solidFill>
              </a:rPr>
              <a:t>nd</a:t>
            </a:r>
            <a:r>
              <a:rPr lang="en-US" sz="900" dirty="0" smtClean="0">
                <a:solidFill>
                  <a:srgbClr val="737373"/>
                </a:solidFill>
              </a:rPr>
              <a:t> Iranian Diabetes Advancements in Research Event</a:t>
            </a:r>
          </a:p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6</a:t>
            </a:r>
            <a:r>
              <a:rPr lang="en-US" sz="900" baseline="30000" dirty="0" smtClean="0">
                <a:solidFill>
                  <a:srgbClr val="737373"/>
                </a:solidFill>
              </a:rPr>
              <a:t>th</a:t>
            </a:r>
            <a:r>
              <a:rPr lang="en-US" sz="900" dirty="0" smtClean="0">
                <a:solidFill>
                  <a:srgbClr val="737373"/>
                </a:solidFill>
              </a:rPr>
              <a:t> October 2017   </a:t>
            </a:r>
            <a:r>
              <a:rPr lang="en-US" sz="900" dirty="0">
                <a:solidFill>
                  <a:srgbClr val="737373"/>
                </a:solidFill>
              </a:rPr>
              <a:t>|   </a:t>
            </a:r>
            <a:r>
              <a:rPr lang="en-US" sz="900" dirty="0" smtClean="0">
                <a:solidFill>
                  <a:srgbClr val="737373"/>
                </a:solidFill>
              </a:rPr>
              <a:t>Tehran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6108" y="5419199"/>
            <a:ext cx="790445" cy="77990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236700" y="6202980"/>
            <a:ext cx="32403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780A3E-0D91-4196-9A13-569118EEB834}" type="slidenum">
              <a:rPr lang="en-US" sz="1125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12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01382"/>
            <a:ext cx="7886700" cy="2852737"/>
          </a:xfrm>
        </p:spPr>
        <p:txBody>
          <a:bodyPr anchor="b">
            <a:normAutofit/>
          </a:bodyPr>
          <a:lstStyle>
            <a:lvl1pPr>
              <a:defRPr sz="3375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1107"/>
            <a:ext cx="7886700" cy="1290354"/>
          </a:xfrm>
        </p:spPr>
        <p:txBody>
          <a:bodyPr/>
          <a:lstStyle>
            <a:lvl1pPr marL="0" indent="0">
              <a:buNone/>
              <a:defRPr sz="1800">
                <a:solidFill>
                  <a:srgbClr val="605E00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1002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787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01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458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21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33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25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336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259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4" y="0"/>
            <a:ext cx="91232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736" y="5032927"/>
            <a:ext cx="3187100" cy="621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3009">
            <a:off x="4325908" y="5044568"/>
            <a:ext cx="979970" cy="96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868" y="6191472"/>
            <a:ext cx="1506968" cy="3209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2645" y="531628"/>
            <a:ext cx="8181753" cy="2180888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4480" y="2852245"/>
            <a:ext cx="4848446" cy="1305085"/>
          </a:xfrm>
        </p:spPr>
        <p:txBody>
          <a:bodyPr>
            <a:normAutofit/>
          </a:bodyPr>
          <a:lstStyle>
            <a:lvl1pPr marL="0" indent="0" algn="l">
              <a:buNone/>
              <a:defRPr sz="1875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8333" y="6356351"/>
            <a:ext cx="487336" cy="365125"/>
          </a:xfrm>
        </p:spPr>
        <p:txBody>
          <a:bodyPr/>
          <a:lstStyle>
            <a:lvl1pPr algn="ctr">
              <a:defRPr/>
            </a:lvl1pPr>
          </a:lstStyle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43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38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32" y="1394906"/>
            <a:ext cx="9133637" cy="56605"/>
          </a:xfrm>
          <a:prstGeom prst="rect">
            <a:avLst/>
          </a:prstGeom>
          <a:gradFill flip="none" rotWithShape="1">
            <a:gsLst>
              <a:gs pos="0">
                <a:srgbClr val="C49500">
                  <a:shade val="30000"/>
                  <a:satMod val="115000"/>
                </a:srgbClr>
              </a:gs>
              <a:gs pos="50000">
                <a:srgbClr val="C49500">
                  <a:shade val="67500"/>
                  <a:satMod val="115000"/>
                </a:srgbClr>
              </a:gs>
              <a:gs pos="100000">
                <a:srgbClr val="C495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4920216" y="6319537"/>
            <a:ext cx="3259689" cy="39900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The 2</a:t>
            </a:r>
            <a:r>
              <a:rPr lang="en-US" sz="900" baseline="30000" dirty="0" smtClean="0">
                <a:solidFill>
                  <a:srgbClr val="737373"/>
                </a:solidFill>
              </a:rPr>
              <a:t>nd</a:t>
            </a:r>
            <a:r>
              <a:rPr lang="en-US" sz="900" dirty="0" smtClean="0">
                <a:solidFill>
                  <a:srgbClr val="737373"/>
                </a:solidFill>
              </a:rPr>
              <a:t> Iranian Diabetes Advancements in Research Event</a:t>
            </a:r>
          </a:p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6</a:t>
            </a:r>
            <a:r>
              <a:rPr lang="en-US" sz="900" baseline="30000" dirty="0" smtClean="0">
                <a:solidFill>
                  <a:srgbClr val="737373"/>
                </a:solidFill>
              </a:rPr>
              <a:t>th</a:t>
            </a:r>
            <a:r>
              <a:rPr lang="en-US" sz="900" dirty="0" smtClean="0">
                <a:solidFill>
                  <a:srgbClr val="737373"/>
                </a:solidFill>
              </a:rPr>
              <a:t> October 2017   </a:t>
            </a:r>
            <a:r>
              <a:rPr lang="en-US" sz="900" dirty="0">
                <a:solidFill>
                  <a:srgbClr val="737373"/>
                </a:solidFill>
              </a:rPr>
              <a:t>|   </a:t>
            </a:r>
            <a:r>
              <a:rPr lang="en-US" sz="900" dirty="0" smtClean="0">
                <a:solidFill>
                  <a:srgbClr val="737373"/>
                </a:solidFill>
              </a:rPr>
              <a:t>Tehran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957" y="5918950"/>
            <a:ext cx="790445" cy="77990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276574" y="6266778"/>
            <a:ext cx="32403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780A3E-0D91-4196-9A13-569118EEB834}" type="slidenum">
              <a:rPr lang="en-US" sz="1125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12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6721" y="226897"/>
            <a:ext cx="8642730" cy="113611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262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6721" y="1570433"/>
            <a:ext cx="8642730" cy="4320002"/>
          </a:xfrm>
        </p:spPr>
        <p:txBody>
          <a:bodyPr>
            <a:normAutofit/>
          </a:bodyPr>
          <a:lstStyle>
            <a:lvl1pPr>
              <a:defRPr sz="1875">
                <a:solidFill>
                  <a:srgbClr val="777400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644C00"/>
                </a:solidFill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920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" y="0"/>
            <a:ext cx="91232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3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32" y="4180623"/>
            <a:ext cx="9133637" cy="566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4872368" y="5819786"/>
            <a:ext cx="3259689" cy="39900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The 2</a:t>
            </a:r>
            <a:r>
              <a:rPr lang="en-US" sz="900" baseline="30000" dirty="0" smtClean="0">
                <a:solidFill>
                  <a:srgbClr val="737373"/>
                </a:solidFill>
              </a:rPr>
              <a:t>nd</a:t>
            </a:r>
            <a:r>
              <a:rPr lang="en-US" sz="900" dirty="0" smtClean="0">
                <a:solidFill>
                  <a:srgbClr val="737373"/>
                </a:solidFill>
              </a:rPr>
              <a:t> Iranian Diabetes Advancements in Research Event</a:t>
            </a:r>
          </a:p>
          <a:p>
            <a:pPr algn="r"/>
            <a:r>
              <a:rPr lang="en-US" sz="900" dirty="0" smtClean="0">
                <a:solidFill>
                  <a:srgbClr val="737373"/>
                </a:solidFill>
              </a:rPr>
              <a:t>6</a:t>
            </a:r>
            <a:r>
              <a:rPr lang="en-US" sz="900" baseline="30000" dirty="0" smtClean="0">
                <a:solidFill>
                  <a:srgbClr val="737373"/>
                </a:solidFill>
              </a:rPr>
              <a:t>th</a:t>
            </a:r>
            <a:r>
              <a:rPr lang="en-US" sz="900" dirty="0" smtClean="0">
                <a:solidFill>
                  <a:srgbClr val="737373"/>
                </a:solidFill>
              </a:rPr>
              <a:t> October 2017   </a:t>
            </a:r>
            <a:r>
              <a:rPr lang="en-US" sz="900" dirty="0">
                <a:solidFill>
                  <a:srgbClr val="737373"/>
                </a:solidFill>
              </a:rPr>
              <a:t>|   </a:t>
            </a:r>
            <a:r>
              <a:rPr lang="en-US" sz="900" dirty="0" smtClean="0">
                <a:solidFill>
                  <a:srgbClr val="737373"/>
                </a:solidFill>
              </a:rPr>
              <a:t>Tehran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6108" y="5419199"/>
            <a:ext cx="790445" cy="77990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 userDrawn="1"/>
        </p:nvSpPr>
        <p:spPr>
          <a:xfrm>
            <a:off x="236700" y="6202980"/>
            <a:ext cx="32403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780A3E-0D91-4196-9A13-569118EEB834}" type="slidenum">
              <a:rPr lang="en-US" sz="1125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12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01382"/>
            <a:ext cx="7886700" cy="2852737"/>
          </a:xfrm>
        </p:spPr>
        <p:txBody>
          <a:bodyPr anchor="b">
            <a:normAutofit/>
          </a:bodyPr>
          <a:lstStyle>
            <a:lvl1pPr>
              <a:defRPr sz="3375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1107"/>
            <a:ext cx="7886700" cy="1290354"/>
          </a:xfrm>
        </p:spPr>
        <p:txBody>
          <a:bodyPr/>
          <a:lstStyle>
            <a:lvl1pPr marL="0" indent="0">
              <a:buNone/>
              <a:defRPr sz="1800">
                <a:solidFill>
                  <a:srgbClr val="605E00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0347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4758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20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607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1812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77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117475"/>
            <a:ext cx="2135188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329363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8599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793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2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82" y="117475"/>
            <a:ext cx="7305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76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6"/>
            <a:ext cx="4076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A6F65C9-2854-4691-8BDD-A8251A71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767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5"/>
            <a:ext cx="40767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117475"/>
            <a:ext cx="2135188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329363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80" y="117475"/>
            <a:ext cx="7305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76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5"/>
            <a:ext cx="4076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A6F65C9-2854-4691-8BDD-A8251A71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AFC-D2C5-491D-BE3E-BC033D6052CF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C9FC-2CD8-464C-AFB8-CCCD960FC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F44ED-7E3F-4BE6-9750-A0D5FF88E499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A7C84-7CE0-443C-A8B9-410860E8F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B5869-0B8C-4F83-8CE2-F03730502A6F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7FF5-BC59-4EB6-81F4-E1BBC0EDA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D54C12-CC1A-4C88-98C1-2CA06F9744FF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C2704-8185-474A-997D-A7AFAA25C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12DDD-0820-43D1-9F53-FCDD6A68C5A6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C08C-619C-493B-AD3B-A843CB2E2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3ECAB-C2E2-40B0-A497-00F689AB9FAC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E5D8-A92A-4302-81CA-E090A88BA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01D5F-080C-4792-99E9-CB5A47998ACB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53E7-D28C-4B1D-B29F-A116B1C09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CDA48-3476-4AF6-8F36-C6FCEFED192F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16AF-7F19-482A-8A56-E0F31E0CA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5F411-DB65-44A4-85FA-8817545B2B5A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DC15-1C41-49BC-B334-FA19034FB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FE2AC-B3E8-45BD-9330-31293DBFDA7F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5817-32FD-4F7A-82AE-4B7FA3446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C6746-035F-4371-B25E-4C37819AE47A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6D09-E527-40CA-8E00-CADDCD22B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48638" y="6503988"/>
            <a:ext cx="576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5" descr="83325_slide cor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0"/>
            <a:ext cx="13065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87500"/>
            <a:ext cx="40576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587500"/>
            <a:ext cx="40576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767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6"/>
            <a:ext cx="40767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90750" cy="614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19850" cy="614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7025" cy="1308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587500"/>
            <a:ext cx="8267700" cy="45593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201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488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7563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354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099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85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4295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59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816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118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13"/>
            <a:ext cx="2057400" cy="608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3"/>
            <a:ext cx="6019800" cy="608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490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F695-5BE5-4CC9-82C1-537EDD1D76D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FCF5-EE58-4990-B73C-6320AEE79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26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E7FC-3E5B-45E1-B56C-0DE0ED768BD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4CA5-F271-4B82-AF7B-0C5545FEF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025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10F0-6DF6-464C-84FB-EE976AFA546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EBD7-BE8A-49DE-AA90-C58B70B09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034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D773-AAD0-4B68-AA94-035D040126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342C-3EA3-41F8-A622-1E1C513A0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88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E7F7-116A-4E93-B6F4-9FE1289B7F2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6AC9-CE3E-4C1D-840C-6E3FEF8A4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946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525F-66FC-43C9-B7F2-78ED08BF097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0EC9-7F52-47A4-A154-D98E751CC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33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C69E-59DE-4A9D-AF22-5E64FCB6DF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23B3-AF26-4FD0-811F-680E8B3F2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56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652F-0F7B-44C3-9754-6E03AECA7A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A98D-F506-4B0E-B557-457BF98E9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22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08C8-C8CE-43D0-ABBD-35326F64C8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D818-CD3A-4FEE-96A9-EF5013B46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220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4BCE-86EF-4F69-AE66-7874955A414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6578-51E4-45D2-B691-645A42F76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714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86C5-EBA6-47C0-878A-FEE5368BEA1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4320-8A30-42BB-8E64-0299AB318D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043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F695-5BE5-4CC9-82C1-537EDD1D76D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FCF5-EE58-4990-B73C-6320AEE79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33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E7FC-3E5B-45E1-B56C-0DE0ED768BD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4CA5-F271-4B82-AF7B-0C5545FEF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30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10F0-6DF6-464C-84FB-EE976AFA546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EBD7-BE8A-49DE-AA90-C58B70B09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850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D773-AAD0-4B68-AA94-035D040126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342C-3EA3-41F8-A622-1E1C513A0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877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E7F7-116A-4E93-B6F4-9FE1289B7F2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6AC9-CE3E-4C1D-840C-6E3FEF8A4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451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525F-66FC-43C9-B7F2-78ED08BF097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0EC9-7F52-47A4-A154-D98E751CC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6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C69E-59DE-4A9D-AF22-5E64FCB6DF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23B3-AF26-4FD0-811F-680E8B3F2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6568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652F-0F7B-44C3-9754-6E03AECA7A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A98D-F506-4B0E-B557-457BF98E9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834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08C8-C8CE-43D0-ABBD-35326F64C8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D818-CD3A-4FEE-96A9-EF5013B46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427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4BCE-86EF-4F69-AE66-7874955A414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6578-51E4-45D2-B691-645A42F76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54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86C5-EBA6-47C0-878A-FEE5368BEA1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4320-8A30-42BB-8E64-0299AB318D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20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0AFD-69D2-465E-88DC-5EDD3A4371F9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1A4AC-DC86-4F50-9506-5DB7C4AE0DD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02280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44C1-068E-495F-9262-843831D2494A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C3A1F-3BE4-45EE-B7B3-7A29E2DFD87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2786308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9EBC-6FF7-45F8-BB3A-E9A7CFA920F8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B9FE-B64E-4000-90C9-BF36AB43189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539366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5FD2-F750-4148-A9E7-DA9FC7D9D530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26D6-8493-43C4-92F5-A99F8C2BC8D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5599445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9A1C-74C2-49C7-937D-B108496BDF1A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F07AA-875B-4DF4-9FEF-2FDA0D32DDA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420771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24F3-3357-4D19-ABBC-24EDA3E33713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9D9B2-3C82-4BAA-A284-7E44A18F57F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697655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9E3F-ADB5-45CF-957C-B306B3A6143B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2EB93-3144-4E91-BEAE-F3BA9C59B0D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2722075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19BA-2EA7-40F1-8046-4BD93FE913C9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C04F8-2CCA-4656-AA76-1636D901DE1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429253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28C6-85FC-485E-9C06-178F1FB0B4FC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5873-F5F0-4FC1-82C5-7D48068E658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2999827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F40C-1FD8-4667-A148-6EF0A682F625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DC8CC-F957-4DCA-9FDF-A2AEFC22F57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586683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E983-9B9A-448C-8BB6-4B8C29BB9903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0FE79-ED2D-4B86-B92B-AB7D15B6410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9789514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raglutide_Bor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4"/>
          <a:stretch>
            <a:fillRect/>
          </a:stretch>
        </p:blipFill>
        <p:spPr bwMode="auto">
          <a:xfrm>
            <a:off x="0" y="1389063"/>
            <a:ext cx="851693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0225" y="225425"/>
            <a:ext cx="7772400" cy="147002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5" y="265906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35363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8303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937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344488"/>
            <a:ext cx="7624763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5938" y="1600200"/>
            <a:ext cx="8170862" cy="428783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758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343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70"/>
            <a:ext cx="9144000" cy="46037"/>
          </a:xfrm>
          <a:prstGeom prst="rect">
            <a:avLst/>
          </a:prstGeom>
          <a:solidFill>
            <a:srgbClr val="404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6" descr="Diabetes Therapy Hea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848600" y="152407"/>
            <a:ext cx="1295400" cy="276225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rebuchet MS" pitchFamily="34" charset="0"/>
              </a:rPr>
              <a:t>SUMMARY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•"/>
        <a:defRPr sz="20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28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»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Lira_Blue_K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258763"/>
            <a:ext cx="814228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44488"/>
            <a:ext cx="7624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56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0038"/>
        </a:buClr>
        <a:buChar char="•"/>
        <a:defRPr sz="2000">
          <a:solidFill>
            <a:srgbClr val="0019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196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00196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A2CC"/>
        </a:buClr>
        <a:buChar char="•"/>
        <a:defRPr sz="1400">
          <a:solidFill>
            <a:srgbClr val="00196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54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23FE-B338-4C02-B33F-E8AB089EF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0A3E-0D91-4196-9A13-569118EEB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6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2060"/>
            </a:gs>
            <a:gs pos="83000">
              <a:srgbClr val="00206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"/>
            <a:ext cx="9144000" cy="1154907"/>
          </a:xfrm>
          <a:prstGeom prst="rect">
            <a:avLst/>
          </a:prstGeom>
          <a:gradFill rotWithShape="1">
            <a:gsLst>
              <a:gs pos="0">
                <a:srgbClr val="60173B"/>
              </a:gs>
              <a:gs pos="100000">
                <a:srgbClr val="2C020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82" y="117475"/>
            <a:ext cx="730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0769"/>
            <a:ext cx="9144000" cy="84138"/>
          </a:xfrm>
          <a:prstGeom prst="rect">
            <a:avLst/>
          </a:prstGeom>
          <a:gradFill rotWithShape="1">
            <a:gsLst>
              <a:gs pos="0">
                <a:srgbClr val="9F032C">
                  <a:gamma/>
                  <a:shade val="0"/>
                  <a:invGamma/>
                </a:srgbClr>
              </a:gs>
              <a:gs pos="50000">
                <a:srgbClr val="9F032C"/>
              </a:gs>
              <a:gs pos="100000">
                <a:srgbClr val="9F032C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heel spokes="8"/>
  </p:transition>
  <p:txStyles>
    <p:titleStyle>
      <a:lvl1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286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4572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6858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9144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91440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914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914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9144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2860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5146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32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718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2060"/>
            </a:gs>
            <a:gs pos="83000">
              <a:srgbClr val="00206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"/>
            <a:ext cx="9144000" cy="1154907"/>
          </a:xfrm>
          <a:prstGeom prst="rect">
            <a:avLst/>
          </a:prstGeom>
          <a:gradFill rotWithShape="1">
            <a:gsLst>
              <a:gs pos="0">
                <a:srgbClr val="60173B"/>
              </a:gs>
              <a:gs pos="100000">
                <a:srgbClr val="2C020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80" y="117475"/>
            <a:ext cx="730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0769"/>
            <a:ext cx="9144000" cy="84138"/>
          </a:xfrm>
          <a:prstGeom prst="rect">
            <a:avLst/>
          </a:prstGeom>
          <a:gradFill rotWithShape="1">
            <a:gsLst>
              <a:gs pos="0">
                <a:srgbClr val="9F032C">
                  <a:gamma/>
                  <a:shade val="0"/>
                  <a:invGamma/>
                </a:srgbClr>
              </a:gs>
              <a:gs pos="50000">
                <a:srgbClr val="9F032C"/>
              </a:gs>
              <a:gs pos="100000">
                <a:srgbClr val="9F032C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>
    <p:wheel spokes="8"/>
  </p:transition>
  <p:txStyles>
    <p:titleStyle>
      <a:lvl1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44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286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4572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6858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914400" algn="ctr" defTabSz="914400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91440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914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914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9144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2860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5146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32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71800" indent="-228600" algn="l" defTabSz="9144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9ACD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055EDA3-5C1B-438D-AD80-8FEE092599F3}" type="datetime1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ACF9155-2EEA-4488-86DC-25D557C18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7947025" cy="1308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87500"/>
            <a:ext cx="82677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148638" y="6503988"/>
            <a:ext cx="576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pitchFamily="-106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pitchFamily="-106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pitchFamily="-106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pitchFamily="-106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pitchFamily="-106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E2D"/>
        </a:buClr>
        <a:buChar char="•"/>
        <a:defRPr sz="24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FF6E2D"/>
        </a:buClr>
        <a:buChar char="–"/>
        <a:defRPr sz="2400">
          <a:solidFill>
            <a:schemeClr val="tx1"/>
          </a:solidFill>
          <a:latin typeface="+mn-lt"/>
          <a:ea typeface="Arial" pitchFamily="-106" charset="0"/>
          <a:cs typeface="+mn-cs"/>
        </a:defRPr>
      </a:lvl2pPr>
      <a:lvl3pPr marL="1030288" indent="-336550" algn="l" rtl="0" eaLnBrk="0" fontAlgn="base" hangingPunct="0">
        <a:spcBef>
          <a:spcPct val="20000"/>
        </a:spcBef>
        <a:spcAft>
          <a:spcPct val="0"/>
        </a:spcAft>
        <a:buClr>
          <a:srgbClr val="FF6E2D"/>
        </a:buClr>
        <a:buChar char="•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3pPr>
      <a:lvl4pPr marL="1370013" indent="-338138" algn="l" rtl="0" eaLnBrk="0" fontAlgn="base" hangingPunct="0">
        <a:spcBef>
          <a:spcPct val="20000"/>
        </a:spcBef>
        <a:spcAft>
          <a:spcPct val="0"/>
        </a:spcAft>
        <a:buClr>
          <a:srgbClr val="FF6E2D"/>
        </a:buClr>
        <a:buChar char="–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709738" indent="-338138" algn="l" rtl="0" eaLnBrk="0" fontAlgn="base" hangingPunct="0">
        <a:spcBef>
          <a:spcPct val="20000"/>
        </a:spcBef>
        <a:spcAft>
          <a:spcPct val="0"/>
        </a:spcAft>
        <a:buClr>
          <a:srgbClr val="FF6E2D"/>
        </a:buClr>
        <a:buChar char="»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2166938" indent="-338138" algn="l" rtl="0" fontAlgn="base">
        <a:spcBef>
          <a:spcPct val="20000"/>
        </a:spcBef>
        <a:spcAft>
          <a:spcPct val="0"/>
        </a:spcAft>
        <a:buClr>
          <a:srgbClr val="FF6E2D"/>
        </a:buClr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624138" indent="-338138" algn="l" rtl="0" fontAlgn="base">
        <a:spcBef>
          <a:spcPct val="20000"/>
        </a:spcBef>
        <a:spcAft>
          <a:spcPct val="0"/>
        </a:spcAft>
        <a:buClr>
          <a:srgbClr val="FF6E2D"/>
        </a:buClr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081338" indent="-338138" algn="l" rtl="0" fontAlgn="base">
        <a:spcBef>
          <a:spcPct val="20000"/>
        </a:spcBef>
        <a:spcAft>
          <a:spcPct val="0"/>
        </a:spcAft>
        <a:buClr>
          <a:srgbClr val="FF6E2D"/>
        </a:buClr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538538" indent="-338138" algn="l" rtl="0" fontAlgn="base">
        <a:spcBef>
          <a:spcPct val="20000"/>
        </a:spcBef>
        <a:spcAft>
          <a:spcPct val="0"/>
        </a:spcAft>
        <a:buClr>
          <a:srgbClr val="FF6E2D"/>
        </a:buClr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S040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white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672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AF08"/>
          </a:solidFill>
          <a:latin typeface="Arial Narrow" pitchFamily="95" charset="0"/>
          <a:ea typeface="Times New Roman" pitchFamily="95" charset="0"/>
          <a:cs typeface="Times New Roman" pitchFamily="9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906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906"/>
        </a:buClr>
        <a:buChar char="–"/>
        <a:defRPr sz="2600" i="1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906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906"/>
        </a:buClr>
        <a:buChar char="–"/>
        <a:defRPr sz="2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906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A906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A906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A906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A906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AD2AC-BCD5-4737-A28A-C5E49D684726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1E01E-3CAA-4039-99A2-C44BA6FE85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98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AD2AC-BCD5-4737-A28A-C5E49D684726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1E01E-3CAA-4039-99A2-C44BA6FE85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9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02A16-DD4E-40BD-8BB7-020D77347B3B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D912BC-F5D9-4292-9379-30BC0F2858E0}" type="slidenum">
              <a:rPr lang="en-US" altLang="fa-I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a-I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2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11" Type="http://schemas.openxmlformats.org/officeDocument/2006/relationships/image" Target="../media/image45.e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9.jpeg"/><Relationship Id="rId9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0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2.xls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0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0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0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GLP-1 Receptor Agonists </a:t>
            </a:r>
            <a:br>
              <a:rPr lang="en-US" smtClean="0"/>
            </a:br>
            <a:r>
              <a:rPr lang="en-US" smtClean="0"/>
              <a:t>in </a:t>
            </a:r>
            <a:r>
              <a:rPr lang="en-US" dirty="0" smtClean="0"/>
              <a:t>T2dm treatment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M.Mehrdad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Endocrinologist</a:t>
            </a:r>
          </a:p>
          <a:p>
            <a:r>
              <a:rPr lang="en-US" smtClean="0">
                <a:solidFill>
                  <a:srgbClr val="FFC000"/>
                </a:solidFill>
              </a:rPr>
              <a:t>1396</a:t>
            </a:r>
            <a:endParaRPr lang="fa-I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6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CFF99"/>
                </a:solidFill>
              </a:rPr>
              <a:t>Pathophysiology</a:t>
            </a:r>
            <a:r>
              <a:rPr lang="en-US" sz="2800" dirty="0" smtClean="0">
                <a:solidFill>
                  <a:srgbClr val="CCFF99"/>
                </a:solidFill>
              </a:rPr>
              <a:t> of Type 2 Diabetes</a:t>
            </a:r>
            <a:r>
              <a:rPr lang="en-US" sz="3200" dirty="0" smtClean="0">
                <a:solidFill>
                  <a:srgbClr val="FFCC66"/>
                </a:solidFill>
              </a:rPr>
              <a:t> </a:t>
            </a:r>
            <a:br>
              <a:rPr lang="en-US" sz="3200" dirty="0" smtClean="0">
                <a:solidFill>
                  <a:srgbClr val="FFCC66"/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The Glucagon Factor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267200" cy="4811256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FFFF66"/>
                </a:solidFill>
              </a:rPr>
              <a:t>In response to </a:t>
            </a:r>
            <a:r>
              <a:rPr lang="en-US" sz="1800" dirty="0" smtClean="0">
                <a:solidFill>
                  <a:srgbClr val="FF0000"/>
                </a:solidFill>
              </a:rPr>
              <a:t>a carbohydrate-containing meal</a:t>
            </a:r>
            <a:r>
              <a:rPr lang="en-US" sz="1800" dirty="0" smtClean="0">
                <a:solidFill>
                  <a:srgbClr val="FFFF66"/>
                </a:solidFill>
              </a:rPr>
              <a:t>, individuals </a:t>
            </a:r>
            <a:r>
              <a:rPr lang="en-US" sz="1800" b="1" u="sng" dirty="0" smtClean="0">
                <a:solidFill>
                  <a:srgbClr val="FFC000"/>
                </a:solidFill>
              </a:rPr>
              <a:t>without diabetes </a:t>
            </a:r>
            <a:r>
              <a:rPr lang="en-US" sz="1800" dirty="0" smtClean="0">
                <a:solidFill>
                  <a:srgbClr val="FFFF66"/>
                </a:solidFill>
              </a:rPr>
              <a:t>not only </a:t>
            </a:r>
          </a:p>
          <a:p>
            <a:pPr lvl="1" eaLnBrk="1" hangingPunct="1"/>
            <a:r>
              <a:rPr lang="en-US" sz="1800" dirty="0" smtClean="0"/>
              <a:t>increase insulin secretion </a:t>
            </a:r>
            <a:r>
              <a:rPr lang="en-US" sz="1800" dirty="0" smtClean="0">
                <a:solidFill>
                  <a:srgbClr val="FFFF66"/>
                </a:solidFill>
              </a:rPr>
              <a:t>but also simultaneously </a:t>
            </a:r>
          </a:p>
          <a:p>
            <a:pPr lvl="1" eaLnBrk="1" hangingPunct="1"/>
            <a:r>
              <a:rPr lang="en-US" sz="1800" dirty="0" smtClean="0"/>
              <a:t>decrease pancreatic alpha-cell glucagon secretion</a:t>
            </a:r>
            <a:r>
              <a:rPr lang="en-US" sz="1800" dirty="0" smtClean="0">
                <a:solidFill>
                  <a:srgbClr val="FFFF66"/>
                </a:solidFill>
              </a:rPr>
              <a:t>. </a:t>
            </a:r>
          </a:p>
          <a:p>
            <a:pPr eaLnBrk="1" hangingPunct="1"/>
            <a:endParaRPr lang="en-US" sz="1800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66"/>
                </a:solidFill>
              </a:rPr>
              <a:t>The decrease in glucagon is associated with </a:t>
            </a:r>
            <a:r>
              <a:rPr lang="en-US" sz="1800" u="sng" dirty="0" smtClean="0">
                <a:solidFill>
                  <a:srgbClr val="FFFF66"/>
                </a:solidFill>
              </a:rPr>
              <a:t>a decrease in hepatic glucose production</a:t>
            </a:r>
            <a:r>
              <a:rPr lang="en-US" sz="1800" dirty="0" smtClean="0">
                <a:solidFill>
                  <a:srgbClr val="FFFF66"/>
                </a:solidFill>
              </a:rPr>
              <a:t>, and along with the insulin response, results in a very modest increase in postprandial glucose.</a:t>
            </a:r>
          </a:p>
          <a:p>
            <a:pPr eaLnBrk="1" hangingPunct="1"/>
            <a:endParaRPr lang="en-US" sz="1800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i="1" dirty="0" smtClean="0">
                <a:solidFill>
                  <a:srgbClr val="FF7C80"/>
                </a:solidFill>
              </a:rPr>
              <a:t>      </a:t>
            </a:r>
            <a:r>
              <a:rPr lang="en-US" sz="1800" b="1" i="1" dirty="0" smtClean="0">
                <a:solidFill>
                  <a:srgbClr val="FF7C80"/>
                </a:solidFill>
              </a:rPr>
              <a:t>N </a:t>
            </a:r>
            <a:r>
              <a:rPr lang="en-US" sz="1800" b="1" i="1" dirty="0" err="1" smtClean="0">
                <a:solidFill>
                  <a:srgbClr val="FF7C80"/>
                </a:solidFill>
              </a:rPr>
              <a:t>Engl</a:t>
            </a:r>
            <a:r>
              <a:rPr lang="en-US" sz="1800" b="1" i="1" dirty="0" smtClean="0">
                <a:solidFill>
                  <a:srgbClr val="FF7C80"/>
                </a:solidFill>
              </a:rPr>
              <a:t> J Med. 1971;285:443-449</a:t>
            </a:r>
            <a:r>
              <a:rPr lang="en-US" sz="2000" b="1" i="1" dirty="0" smtClean="0">
                <a:solidFill>
                  <a:srgbClr val="FF7C80"/>
                </a:solidFill>
              </a:rPr>
              <a:t>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354" y="3581400"/>
            <a:ext cx="3880757" cy="2906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8754" y="1595286"/>
            <a:ext cx="4109357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FF66"/>
                </a:solidFill>
              </a:rPr>
              <a:t>In contrast, the glucagon secretion in type 2 diabetics is not decreased, and may even be paradoxically increased. 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FFFF66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FF66"/>
                </a:solidFill>
              </a:rPr>
              <a:t>These </a:t>
            </a:r>
            <a:r>
              <a:rPr lang="en-US" sz="1600" dirty="0">
                <a:solidFill>
                  <a:srgbClr val="FFFF66"/>
                </a:solidFill>
              </a:rPr>
              <a:t>insulin and glucagon abnormalities produce </a:t>
            </a:r>
            <a:r>
              <a:rPr lang="en-US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an excessive postprandial glucose excursion.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9" t="8902" r="13853" b="4411"/>
          <a:stretch/>
        </p:blipFill>
        <p:spPr bwMode="auto">
          <a:xfrm>
            <a:off x="152400" y="1524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0" t="32229" r="18528" b="17582"/>
          <a:stretch/>
        </p:blipFill>
        <p:spPr bwMode="auto">
          <a:xfrm>
            <a:off x="5791200" y="4343400"/>
            <a:ext cx="3068682" cy="1718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8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304116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926637" cy="34483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Defect in Type 2 DM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72667569"/>
              </p:ext>
            </p:extLst>
          </p:nvPr>
        </p:nvGraphicFramePr>
        <p:xfrm>
          <a:off x="0" y="11430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6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514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kern="0" dirty="0">
                <a:solidFill>
                  <a:schemeClr val="bg1"/>
                </a:solidFill>
                <a:latin typeface="Arial"/>
              </a:rPr>
              <a:t>Role of </a:t>
            </a:r>
            <a:r>
              <a:rPr lang="en-GB" sz="4800" b="1" kern="0" dirty="0" smtClean="0">
                <a:solidFill>
                  <a:schemeClr val="bg1"/>
                </a:solidFill>
                <a:latin typeface="Arial"/>
              </a:rPr>
              <a:t>Incretin in </a:t>
            </a:r>
            <a:r>
              <a:rPr lang="en-GB" sz="4800" b="1" kern="0" dirty="0">
                <a:solidFill>
                  <a:schemeClr val="bg1"/>
                </a:solidFill>
                <a:latin typeface="Arial"/>
              </a:rPr>
              <a:t>the management of 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264210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What are </a:t>
            </a:r>
            <a:r>
              <a:rPr lang="en-US" dirty="0" err="1" smtClean="0"/>
              <a:t>incretins</a:t>
            </a:r>
            <a:r>
              <a:rPr lang="en-US" dirty="0" smtClean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24000"/>
            <a:ext cx="8039100" cy="4622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Hormones produced by the GI tract in response to incoming nutrients, and have important actions that contribute to glucose homeostasis.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Two hormones: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99"/>
                </a:solidFill>
              </a:rPr>
              <a:t>Glucagon-like peptide-1 (GLP-1).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FF99"/>
                </a:solidFill>
              </a:rPr>
              <a:t>glucose-dependent </a:t>
            </a:r>
            <a:r>
              <a:rPr lang="en-US" smtClean="0">
                <a:solidFill>
                  <a:srgbClr val="FFFF99"/>
                </a:solidFill>
              </a:rPr>
              <a:t>insulinotropic peptide </a:t>
            </a:r>
            <a:r>
              <a:rPr lang="en-US" dirty="0" smtClean="0">
                <a:solidFill>
                  <a:srgbClr val="FFFF99"/>
                </a:solidFill>
              </a:rPr>
              <a:t>(GIP)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>
              <a:solidFill>
                <a:srgbClr val="FFFF99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F0"/>
                </a:solidFill>
              </a:rPr>
              <a:t>INCRETIN</a:t>
            </a:r>
            <a:r>
              <a:rPr lang="en-US" dirty="0" smtClean="0">
                <a:solidFill>
                  <a:srgbClr val="FFFF99"/>
                </a:solidFill>
              </a:rPr>
              <a:t>= </a:t>
            </a:r>
            <a:r>
              <a:rPr lang="en-US" dirty="0" err="1" smtClean="0">
                <a:solidFill>
                  <a:srgbClr val="00B0F0"/>
                </a:solidFill>
              </a:rPr>
              <a:t>IN</a:t>
            </a:r>
            <a:r>
              <a:rPr lang="en-US" dirty="0" err="1" smtClean="0">
                <a:solidFill>
                  <a:srgbClr val="FFFF99"/>
                </a:solidFill>
              </a:rPr>
              <a:t>testinal+se</a:t>
            </a:r>
            <a:r>
              <a:rPr lang="en-US" dirty="0" err="1" smtClean="0">
                <a:solidFill>
                  <a:srgbClr val="00B0F0"/>
                </a:solidFill>
              </a:rPr>
              <a:t>CRET</a:t>
            </a:r>
            <a:r>
              <a:rPr lang="en-US" dirty="0" err="1" smtClean="0">
                <a:solidFill>
                  <a:srgbClr val="FFFF99"/>
                </a:solidFill>
              </a:rPr>
              <a:t>ion</a:t>
            </a:r>
            <a:r>
              <a:rPr lang="en-US" dirty="0" smtClean="0">
                <a:solidFill>
                  <a:srgbClr val="FFFF99"/>
                </a:solidFill>
              </a:rPr>
              <a:t> of </a:t>
            </a:r>
            <a:r>
              <a:rPr lang="en-US" dirty="0" err="1" smtClean="0">
                <a:solidFill>
                  <a:srgbClr val="00B0F0"/>
                </a:solidFill>
              </a:rPr>
              <a:t>IN</a:t>
            </a:r>
            <a:r>
              <a:rPr lang="en-US" dirty="0" err="1" smtClean="0">
                <a:solidFill>
                  <a:srgbClr val="FFFF99"/>
                </a:solidFill>
              </a:rPr>
              <a:t>sulin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GLP-1 and GIP Are </a:t>
            </a:r>
            <a:r>
              <a:rPr lang="en-US" dirty="0" err="1">
                <a:solidFill>
                  <a:srgbClr val="FFFF00"/>
                </a:solidFill>
              </a:rPr>
              <a:t>Incretin</a:t>
            </a:r>
            <a:r>
              <a:rPr lang="en-US" dirty="0">
                <a:solidFill>
                  <a:srgbClr val="FFFF00"/>
                </a:solidFill>
              </a:rPr>
              <a:t> Hormones</a:t>
            </a:r>
          </a:p>
        </p:txBody>
      </p:sp>
      <p:graphicFrame>
        <p:nvGraphicFramePr>
          <p:cNvPr id="647379" name="Group 2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06963712"/>
              </p:ext>
            </p:extLst>
          </p:nvPr>
        </p:nvGraphicFramePr>
        <p:xfrm>
          <a:off x="457200" y="1223963"/>
          <a:ext cx="8166100" cy="3983038"/>
        </p:xfrm>
        <a:graphic>
          <a:graphicData uri="http://schemas.openxmlformats.org/drawingml/2006/table">
            <a:tbl>
              <a:tblPr/>
              <a:tblGrid>
                <a:gridCol w="3992563"/>
                <a:gridCol w="252412"/>
                <a:gridCol w="3921125"/>
              </a:tblGrid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GLP-1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GIP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Is released from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L cells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 ileum and colon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1,2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Is released from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 cells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duodenum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1,2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  <a:t>Stimulates insulin response from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beta cells in a glucose-dependent manner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  <a:t>Stimulates insulin response from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beta cells in a glucose-dependent manner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Inhibits gastric emptying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Has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minimal effects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on gastric emptying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Reduces food intake and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body weight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Has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no significant effects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on satiety or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body weight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Inhibits glucagon secretion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from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alpha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cells in a glucose-dependent manner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Does not appear to inhibit glucagon secretion from alpha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cells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1,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7376" name="Text Box 208"/>
          <p:cNvSpPr txBox="1">
            <a:spLocks noChangeArrowheads="1"/>
          </p:cNvSpPr>
          <p:nvPr/>
        </p:nvSpPr>
        <p:spPr bwMode="auto">
          <a:xfrm>
            <a:off x="361950" y="6273009"/>
            <a:ext cx="82486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 lIns="91440" tIns="45720" rIns="91440" bIns="45720" anchor="b">
            <a:spAutoFit/>
          </a:bodyPr>
          <a:lstStyle/>
          <a:p>
            <a:pPr marL="169863" indent="-169863">
              <a:buClr>
                <a:srgbClr val="3A75C4"/>
              </a:buClr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Meier JJ et al. 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2004;18:587–606. </a:t>
            </a:r>
          </a:p>
          <a:p>
            <a:pPr marL="169863" indent="-169863">
              <a:buClr>
                <a:srgbClr val="3A75C4"/>
              </a:buClr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Drucker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DJ. 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2003;26:2929–2940.</a:t>
            </a:r>
          </a:p>
        </p:txBody>
      </p:sp>
    </p:spTree>
    <p:extLst>
      <p:ext uri="{BB962C8B-B14F-4D97-AF65-F5344CB8AC3E}">
        <p14:creationId xmlns:p14="http://schemas.microsoft.com/office/powerpoint/2010/main" xmlns="" val="19370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" y="139700"/>
            <a:ext cx="8837323" cy="83978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The two primary incretin hormones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7488"/>
            <a:ext cx="7924800" cy="4837112"/>
          </a:xfrm>
        </p:spPr>
        <p:txBody>
          <a:bodyPr/>
          <a:lstStyle/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endParaRPr lang="en-CA" sz="27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CA" sz="27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CA" sz="2700" dirty="0" smtClean="0">
              <a:solidFill>
                <a:schemeClr val="tx2"/>
              </a:solidFill>
            </a:endParaRPr>
          </a:p>
          <a:p>
            <a:pPr marL="234950" indent="-234950" eaLnBrk="1" hangingPunct="1"/>
            <a:r>
              <a:rPr lang="en-CA" sz="1700" dirty="0" smtClean="0">
                <a:solidFill>
                  <a:schemeClr val="tx2"/>
                </a:solidFill>
              </a:rPr>
              <a:t>Circulating GIP and GLP-1 levels are regulated by multiple factors</a:t>
            </a:r>
            <a:r>
              <a:rPr lang="en-CA" sz="1700" baseline="30000" dirty="0" smtClean="0">
                <a:solidFill>
                  <a:schemeClr val="tx2"/>
                </a:solidFill>
              </a:rPr>
              <a:t>2</a:t>
            </a:r>
          </a:p>
          <a:p>
            <a:pPr marL="511175" lvl="1" indent="-161925" eaLnBrk="1" hangingPunct="1"/>
            <a:r>
              <a:rPr lang="en-US" sz="1600" dirty="0" smtClean="0">
                <a:solidFill>
                  <a:schemeClr val="tx2"/>
                </a:solidFill>
              </a:rPr>
              <a:t>Low in the basal fasting state</a:t>
            </a:r>
            <a:r>
              <a:rPr lang="en-US" sz="1600" dirty="0" smtClean="0"/>
              <a:t>; they rise rapidly </a:t>
            </a:r>
            <a:r>
              <a:rPr lang="en-US" sz="1600" dirty="0" smtClean="0">
                <a:solidFill>
                  <a:srgbClr val="FF0000"/>
                </a:solidFill>
              </a:rPr>
              <a:t>following a meal from neuronal, neuroendocrine,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direct nutrient stimulation of intestinal cells</a:t>
            </a:r>
          </a:p>
          <a:p>
            <a:pPr marL="234950" indent="-234950" eaLnBrk="1" hangingPunct="1"/>
            <a:endParaRPr lang="en-US" sz="1700" dirty="0" smtClean="0">
              <a:solidFill>
                <a:schemeClr val="tx2"/>
              </a:solidFill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60264" y="6324600"/>
            <a:ext cx="8753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000" baseline="30000" dirty="0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da-DK" sz="1000" dirty="0">
                <a:solidFill>
                  <a:srgbClr val="000000"/>
                </a:solidFill>
                <a:ea typeface="MS PGothic" pitchFamily="34" charset="-128"/>
              </a:rPr>
              <a:t>Wei Y, et al. </a:t>
            </a:r>
            <a:r>
              <a:rPr lang="da-DK" sz="1000" i="1" dirty="0">
                <a:solidFill>
                  <a:srgbClr val="000000"/>
                </a:solidFill>
                <a:ea typeface="MS PGothic" pitchFamily="34" charset="-128"/>
              </a:rPr>
              <a:t>FEBS Lett </a:t>
            </a:r>
            <a:r>
              <a:rPr lang="da-DK" sz="1000" dirty="0" smtClean="0">
                <a:solidFill>
                  <a:srgbClr val="000000"/>
                </a:solidFill>
                <a:ea typeface="MS PGothic" pitchFamily="34" charset="-128"/>
              </a:rPr>
              <a:t>1995;358:219–224;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000" baseline="30000" dirty="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r>
              <a:rPr lang="da-DK" sz="1000" dirty="0" smtClean="0">
                <a:solidFill>
                  <a:srgbClr val="000000"/>
                </a:solidFill>
                <a:ea typeface="MS PGothic" pitchFamily="34" charset="-128"/>
              </a:rPr>
              <a:t>Drucker </a:t>
            </a:r>
            <a:r>
              <a:rPr lang="da-DK" sz="1000" dirty="0">
                <a:solidFill>
                  <a:srgbClr val="000000"/>
                </a:solidFill>
                <a:ea typeface="MS PGothic" pitchFamily="34" charset="-128"/>
              </a:rPr>
              <a:t>DJ. </a:t>
            </a:r>
            <a:r>
              <a:rPr lang="da-DK" sz="1000" i="1" dirty="0">
                <a:solidFill>
                  <a:srgbClr val="000000"/>
                </a:solidFill>
                <a:ea typeface="MS PGothic" pitchFamily="34" charset="-128"/>
              </a:rPr>
              <a:t>Diabetes Care</a:t>
            </a:r>
            <a:r>
              <a:rPr lang="da-DK" sz="1000" dirty="0">
                <a:solidFill>
                  <a:srgbClr val="000000"/>
                </a:solidFill>
                <a:ea typeface="MS PGothic" pitchFamily="34" charset="-128"/>
              </a:rPr>
              <a:t> 2003;26:2929–2940. </a:t>
            </a:r>
            <a:endParaRPr lang="en-US" sz="1000" dirty="0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1556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457130"/>
              </p:ext>
            </p:extLst>
          </p:nvPr>
        </p:nvGraphicFramePr>
        <p:xfrm>
          <a:off x="1066800" y="1347788"/>
          <a:ext cx="7215188" cy="3595370"/>
        </p:xfrm>
        <a:graphic>
          <a:graphicData uri="http://schemas.openxmlformats.org/drawingml/2006/table">
            <a:tbl>
              <a:tblPr/>
              <a:tblGrid>
                <a:gridCol w="3608388"/>
                <a:gridCol w="360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GLP-1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30 amino acid peptide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 amino acid peptide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Synthesised and released by L cells of ileum and colon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Synthesised and released from K cells of jejunum and duodenum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Sites of action</a:t>
                      </a:r>
                      <a:r>
                        <a:rPr kumimoji="0" lang="en-GB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Pancreatic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ea typeface="MS PGothic" pitchFamily="34" charset="-128"/>
                        </a:rPr>
                        <a:t>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-cells and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ea typeface="MS PGothic" pitchFamily="34" charset="-128"/>
                        </a:rPr>
                        <a:t>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GI tract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Lungs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Heart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Sites of action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Pancreatic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ea typeface="MS PGothic" pitchFamily="34" charset="-128"/>
                        </a:rPr>
                        <a:t>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Adipocytes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61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229600" cy="265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322" y="5562600"/>
            <a:ext cx="4396955" cy="4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77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1190625"/>
            <a:ext cx="7731125" cy="1303338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sz="4400" smtClean="0"/>
              <a:t>Incretin Physiology in Type 2 </a:t>
            </a:r>
            <a:br>
              <a:rPr lang="en-US" sz="4400" smtClean="0"/>
            </a:br>
            <a:r>
              <a:rPr lang="en-US" sz="4400" smtClean="0"/>
              <a:t>Diabetes Mellitus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5163" y="3033713"/>
            <a:ext cx="7758112" cy="150018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>
                <a:solidFill>
                  <a:srgbClr val="FFAF08"/>
                </a:solidFill>
                <a:ea typeface="+mj-ea"/>
              </a:rPr>
              <a:t>GLP-1 &amp; GIP Secretion in</a:t>
            </a:r>
            <a:br>
              <a:rPr lang="en-US" sz="4400" b="1" kern="0">
                <a:solidFill>
                  <a:srgbClr val="FFAF08"/>
                </a:solidFill>
                <a:ea typeface="+mj-ea"/>
              </a:rPr>
            </a:br>
            <a:r>
              <a:rPr lang="en-US" sz="4400" b="1" kern="0">
                <a:solidFill>
                  <a:srgbClr val="FFAF08"/>
                </a:solidFill>
                <a:ea typeface="+mj-ea"/>
              </a:rPr>
              <a:t>Type 2 Diabetes Mellitus</a:t>
            </a:r>
            <a:endParaRPr lang="en-US" sz="4400" b="1" kern="0" dirty="0">
              <a:solidFill>
                <a:srgbClr val="FFAF08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011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417637"/>
          </a:xfrm>
        </p:spPr>
        <p:txBody>
          <a:bodyPr/>
          <a:lstStyle/>
          <a:p>
            <a:r>
              <a:rPr lang="en-US" altLang="fa-IR" sz="4000" dirty="0" smtClean="0"/>
              <a:t>Natural History of T2DM </a:t>
            </a:r>
            <a:br>
              <a:rPr lang="en-US" altLang="fa-IR" sz="4000" dirty="0" smtClean="0"/>
            </a:br>
            <a:r>
              <a:rPr lang="en-US" altLang="fa-IR" sz="4000" dirty="0" smtClean="0"/>
              <a:t>and </a:t>
            </a:r>
            <a:r>
              <a:rPr lang="el-GR" altLang="fa-IR" sz="4000" dirty="0" smtClean="0"/>
              <a:t>β</a:t>
            </a:r>
            <a:r>
              <a:rPr lang="en-US" altLang="fa-IR" sz="4000" dirty="0" smtClean="0"/>
              <a:t>-cell Function</a:t>
            </a:r>
          </a:p>
        </p:txBody>
      </p:sp>
      <p:pic>
        <p:nvPicPr>
          <p:cNvPr id="7171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5443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90600" y="6415086"/>
            <a:ext cx="628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a-IR" sz="1400" dirty="0" err="1">
                <a:solidFill>
                  <a:schemeClr val="bg1"/>
                </a:solidFill>
              </a:rPr>
              <a:t>Bergenstal</a:t>
            </a:r>
            <a:r>
              <a:rPr lang="en-US" altLang="fa-IR" sz="1400" dirty="0">
                <a:solidFill>
                  <a:schemeClr val="bg1"/>
                </a:solidFill>
              </a:rPr>
              <a:t> R, et al. </a:t>
            </a:r>
            <a:r>
              <a:rPr lang="en-US" altLang="fa-IR" sz="1400" i="1" dirty="0">
                <a:solidFill>
                  <a:schemeClr val="bg1"/>
                </a:solidFill>
              </a:rPr>
              <a:t>Endocrinology. </a:t>
            </a:r>
            <a:r>
              <a:rPr lang="en-US" altLang="fa-IR" sz="1400" dirty="0">
                <a:solidFill>
                  <a:schemeClr val="bg1"/>
                </a:solidFill>
              </a:rPr>
              <a:t>Philadelphia, PA: WB Saunders Co;2001:821-835.  </a:t>
            </a:r>
          </a:p>
        </p:txBody>
      </p:sp>
    </p:spTree>
    <p:extLst>
      <p:ext uri="{BB962C8B-B14F-4D97-AF65-F5344CB8AC3E}">
        <p14:creationId xmlns:p14="http://schemas.microsoft.com/office/powerpoint/2010/main" xmlns="" val="22428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33400" y="1376364"/>
          <a:ext cx="7981950" cy="4410075"/>
        </p:xfrm>
        <a:graphic>
          <a:graphicData uri="http://schemas.openxmlformats.org/presentationml/2006/ole">
            <p:oleObj spid="_x0000_s176184" name="Chart" r:id="rId4" imgW="8248770" imgH="4543425" progId="MSGraph.Chart.8">
              <p:embed followColorScheme="full"/>
            </p:oleObj>
          </a:graphicData>
        </a:graphic>
      </p:graphicFrame>
      <p:sp>
        <p:nvSpPr>
          <p:cNvPr id="90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860425" y="117475"/>
            <a:ext cx="7342188" cy="1143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Incretins in T2DM: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Decreased </a:t>
            </a:r>
            <a:r>
              <a:rPr lang="en-US" sz="2000" dirty="0">
                <a:solidFill>
                  <a:srgbClr val="FFFF00"/>
                </a:solidFill>
              </a:rPr>
              <a:t>Postprandial Levels of </a:t>
            </a:r>
            <a:r>
              <a:rPr lang="en-US" sz="2000" dirty="0" smtClean="0">
                <a:solidFill>
                  <a:srgbClr val="FFFF00"/>
                </a:solidFill>
              </a:rPr>
              <a:t>GLP-1 </a:t>
            </a:r>
            <a:r>
              <a:rPr lang="en-US" sz="2000" dirty="0">
                <a:solidFill>
                  <a:srgbClr val="FFFF00"/>
                </a:solidFill>
              </a:rPr>
              <a:t>in Patients With Type 2 Diabetes</a:t>
            </a:r>
            <a:endParaRPr lang="en-US" sz="2000" baseline="300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6714" y="1725615"/>
            <a:ext cx="2767013" cy="942977"/>
            <a:chOff x="1920" y="1068"/>
            <a:chExt cx="1743" cy="594"/>
          </a:xfrm>
        </p:grpSpPr>
        <p:sp>
          <p:nvSpPr>
            <p:cNvPr id="903173" name="Text Box 5"/>
            <p:cNvSpPr txBox="1">
              <a:spLocks noChangeArrowheads="1"/>
            </p:cNvSpPr>
            <p:nvPr/>
          </p:nvSpPr>
          <p:spPr bwMode="auto">
            <a:xfrm>
              <a:off x="1920" y="1104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4" name="Text Box 6"/>
            <p:cNvSpPr txBox="1">
              <a:spLocks noChangeArrowheads="1"/>
            </p:cNvSpPr>
            <p:nvPr/>
          </p:nvSpPr>
          <p:spPr bwMode="auto">
            <a:xfrm>
              <a:off x="2154" y="1077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5" name="Text Box 7"/>
            <p:cNvSpPr txBox="1">
              <a:spLocks noChangeArrowheads="1"/>
            </p:cNvSpPr>
            <p:nvPr/>
          </p:nvSpPr>
          <p:spPr bwMode="auto">
            <a:xfrm>
              <a:off x="2418" y="1068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6" name="Text Box 8"/>
            <p:cNvSpPr txBox="1">
              <a:spLocks noChangeArrowheads="1"/>
            </p:cNvSpPr>
            <p:nvPr/>
          </p:nvSpPr>
          <p:spPr bwMode="auto">
            <a:xfrm>
              <a:off x="2688" y="1104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7" name="Text Box 9"/>
            <p:cNvSpPr txBox="1">
              <a:spLocks noChangeArrowheads="1"/>
            </p:cNvSpPr>
            <p:nvPr/>
          </p:nvSpPr>
          <p:spPr bwMode="auto">
            <a:xfrm>
              <a:off x="2958" y="1182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8" name="Text Box 10"/>
            <p:cNvSpPr txBox="1">
              <a:spLocks noChangeArrowheads="1"/>
            </p:cNvSpPr>
            <p:nvPr/>
          </p:nvSpPr>
          <p:spPr bwMode="auto">
            <a:xfrm>
              <a:off x="3225" y="1332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  <p:sp>
          <p:nvSpPr>
            <p:cNvPr id="903179" name="Text Box 11"/>
            <p:cNvSpPr txBox="1">
              <a:spLocks noChangeArrowheads="1"/>
            </p:cNvSpPr>
            <p:nvPr/>
          </p:nvSpPr>
          <p:spPr bwMode="auto">
            <a:xfrm>
              <a:off x="3471" y="1410"/>
              <a:ext cx="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</a:p>
          </p:txBody>
        </p:sp>
      </p:grpSp>
      <p:sp>
        <p:nvSpPr>
          <p:cNvPr id="903181" name="Text Box 13"/>
          <p:cNvSpPr txBox="1">
            <a:spLocks noChangeArrowheads="1"/>
          </p:cNvSpPr>
          <p:nvPr/>
        </p:nvSpPr>
        <p:spPr bwMode="auto">
          <a:xfrm>
            <a:off x="361950" y="6103938"/>
            <a:ext cx="824865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 lIns="91440" tIns="45720" rIns="91440" bIns="45720" anchor="b">
            <a:spAutoFit/>
          </a:bodyPr>
          <a:lstStyle/>
          <a:p>
            <a:pPr marL="53975" indent="-53975">
              <a:buClr>
                <a:srgbClr val="3A75C4"/>
              </a:buClr>
              <a:defRPr/>
            </a:pP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&lt;0.05, Type 2 </a:t>
            </a:r>
            <a:r>
              <a:rPr lang="fr-FR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NGT. </a:t>
            </a:r>
          </a:p>
          <a:p>
            <a:pPr marL="53975" indent="-53975">
              <a:buClr>
                <a:srgbClr val="3A75C4"/>
              </a:buClr>
              <a:defRPr/>
            </a:pP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Reprinted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permission </a:t>
            </a:r>
            <a:r>
              <a:rPr lang="fr-FR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Toft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-Nielsen MB et al. </a:t>
            </a:r>
            <a:r>
              <a:rPr lang="fr-FR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Clin </a:t>
            </a:r>
            <a:r>
              <a:rPr lang="fr-FR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fr-FR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fr-FR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2001;86:3717–3723. 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2001, The Endocrine Society.</a:t>
            </a:r>
            <a:endParaRPr lang="fr-FR" sz="1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3182" name="Text Box 14"/>
          <p:cNvSpPr txBox="1">
            <a:spLocks noChangeArrowheads="1"/>
          </p:cNvSpPr>
          <p:nvPr/>
        </p:nvSpPr>
        <p:spPr bwMode="auto">
          <a:xfrm>
            <a:off x="1087439" y="5576889"/>
            <a:ext cx="665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</a:t>
            </a:r>
            <a:b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</a:p>
        </p:txBody>
      </p:sp>
      <p:sp>
        <p:nvSpPr>
          <p:cNvPr id="903183" name="Text Box 15"/>
          <p:cNvSpPr txBox="1">
            <a:spLocks noChangeArrowheads="1"/>
          </p:cNvSpPr>
          <p:nvPr/>
        </p:nvSpPr>
        <p:spPr bwMode="auto">
          <a:xfrm>
            <a:off x="1648620" y="5576889"/>
            <a:ext cx="766763" cy="4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</a:t>
            </a:r>
            <a:b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</a:t>
            </a:r>
          </a:p>
        </p:txBody>
      </p:sp>
      <p:sp>
        <p:nvSpPr>
          <p:cNvPr id="903184" name="Line 16"/>
          <p:cNvSpPr>
            <a:spLocks noChangeShapeType="1"/>
          </p:cNvSpPr>
          <p:nvPr/>
        </p:nvSpPr>
        <p:spPr bwMode="auto">
          <a:xfrm flipV="1">
            <a:off x="1420813" y="5257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3185" name="Line 17"/>
          <p:cNvSpPr>
            <a:spLocks noChangeShapeType="1"/>
          </p:cNvSpPr>
          <p:nvPr/>
        </p:nvSpPr>
        <p:spPr bwMode="auto">
          <a:xfrm flipV="1">
            <a:off x="1905000" y="5257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3188" name="Line 20"/>
          <p:cNvSpPr>
            <a:spLocks noChangeShapeType="1"/>
          </p:cNvSpPr>
          <p:nvPr/>
        </p:nvSpPr>
        <p:spPr bwMode="auto">
          <a:xfrm>
            <a:off x="1905000" y="4833938"/>
            <a:ext cx="0" cy="523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3189" name="Text Box 21"/>
          <p:cNvSpPr txBox="1">
            <a:spLocks noChangeArrowheads="1"/>
          </p:cNvSpPr>
          <p:nvPr/>
        </p:nvSpPr>
        <p:spPr bwMode="auto">
          <a:xfrm>
            <a:off x="1524000" y="4956176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(10-15)</a:t>
            </a:r>
          </a:p>
        </p:txBody>
      </p:sp>
    </p:spTree>
    <p:extLst>
      <p:ext uri="{BB962C8B-B14F-4D97-AF65-F5344CB8AC3E}">
        <p14:creationId xmlns:p14="http://schemas.microsoft.com/office/powerpoint/2010/main" xmlns="" val="38663989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4" descr="http://ishmam.files.wordpress.com/2011/02/p540097-human_pancreas-sp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265238"/>
            <a:ext cx="1285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630488"/>
            <a:ext cx="16113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303"/>
          <a:stretch>
            <a:fillRect/>
          </a:stretch>
        </p:blipFill>
        <p:spPr bwMode="auto">
          <a:xfrm>
            <a:off x="6967538" y="2860675"/>
            <a:ext cx="13557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2700338" y="1760538"/>
            <a:ext cx="15652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</a:rPr>
              <a:t>Pancreas</a:t>
            </a:r>
            <a:endParaRPr lang="de-DE" altLang="en-US" sz="1800" b="1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800725" y="3203575"/>
            <a:ext cx="13144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</a:rPr>
              <a:t>Stomach</a:t>
            </a:r>
            <a:endParaRPr lang="de-DE" altLang="en-US" sz="1800" b="1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884863" y="4664075"/>
            <a:ext cx="21637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  <a:sym typeface="Symbol" panose="05050102010706020507" pitchFamily="18" charset="2"/>
              </a:rPr>
              <a:t>Cardiovascular system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151563" y="1714500"/>
            <a:ext cx="9937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</a:rPr>
              <a:t>Brain</a:t>
            </a:r>
            <a:endParaRPr lang="de-DE" altLang="en-US" sz="1800" b="1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979613" y="5445125"/>
            <a:ext cx="1100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</a:rPr>
              <a:t>Liver</a:t>
            </a:r>
            <a:endParaRPr lang="de-DE" altLang="en-US" sz="1800" b="1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8444" name="Straight Arrow Connector 26"/>
          <p:cNvCxnSpPr>
            <a:cxnSpLocks noChangeShapeType="1"/>
          </p:cNvCxnSpPr>
          <p:nvPr/>
        </p:nvCxnSpPr>
        <p:spPr bwMode="auto">
          <a:xfrm>
            <a:off x="5076825" y="4292600"/>
            <a:ext cx="863600" cy="6492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5" name="Straight Arrow Connector 27"/>
          <p:cNvCxnSpPr>
            <a:cxnSpLocks noChangeShapeType="1"/>
          </p:cNvCxnSpPr>
          <p:nvPr/>
        </p:nvCxnSpPr>
        <p:spPr bwMode="auto">
          <a:xfrm rot="10800000">
            <a:off x="2589213" y="2127250"/>
            <a:ext cx="80645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6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2411413" y="4076700"/>
            <a:ext cx="1081087" cy="10080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1382713" y="4675188"/>
            <a:ext cx="5588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9" name="Straight Arrow Connector 37"/>
          <p:cNvCxnSpPr>
            <a:cxnSpLocks noChangeShapeType="1"/>
          </p:cNvCxnSpPr>
          <p:nvPr/>
        </p:nvCxnSpPr>
        <p:spPr bwMode="auto">
          <a:xfrm flipV="1">
            <a:off x="5100638" y="3541713"/>
            <a:ext cx="569912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1" name="Text Box 7"/>
          <p:cNvSpPr txBox="1">
            <a:spLocks noChangeArrowheads="1"/>
          </p:cNvSpPr>
          <p:nvPr/>
        </p:nvSpPr>
        <p:spPr bwMode="auto">
          <a:xfrm>
            <a:off x="434975" y="6556375"/>
            <a:ext cx="7408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000" smtClean="0">
                <a:cs typeface="Arial" panose="020B0604020202020204" pitchFamily="34" charset="0"/>
              </a:rPr>
              <a:t>Adapted from Baggio, Drucker</a:t>
            </a:r>
            <a:r>
              <a:rPr lang="de-DE" altLang="en-US" sz="1000" i="1" smtClean="0">
                <a:cs typeface="Arial" panose="020B0604020202020204" pitchFamily="34" charset="0"/>
              </a:rPr>
              <a:t>. Gastroenterol </a:t>
            </a:r>
            <a:r>
              <a:rPr lang="de-DE" altLang="en-US" sz="1000" smtClean="0">
                <a:cs typeface="Arial" panose="020B0604020202020204" pitchFamily="34" charset="0"/>
              </a:rPr>
              <a:t>2007;132:2131–57</a:t>
            </a:r>
          </a:p>
        </p:txBody>
      </p:sp>
      <p:sp>
        <p:nvSpPr>
          <p:cNvPr id="18452" name="Text Box 13"/>
          <p:cNvSpPr txBox="1">
            <a:spLocks noChangeArrowheads="1"/>
          </p:cNvSpPr>
          <p:nvPr/>
        </p:nvSpPr>
        <p:spPr bwMode="auto">
          <a:xfrm>
            <a:off x="5848350" y="5300663"/>
            <a:ext cx="17922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400" smtClean="0">
                <a:cs typeface="Arial" panose="020B0604020202020204" pitchFamily="34" charset="0"/>
              </a:rPr>
              <a:t>Blood pressure</a:t>
            </a:r>
            <a:endParaRPr lang="de-DE" altLang="en-US" sz="140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453" name="Text Box 13"/>
          <p:cNvSpPr txBox="1">
            <a:spLocks noChangeArrowheads="1"/>
          </p:cNvSpPr>
          <p:nvPr/>
        </p:nvSpPr>
        <p:spPr bwMode="auto">
          <a:xfrm>
            <a:off x="6251575" y="2106613"/>
            <a:ext cx="14541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400" smtClean="0">
                <a:cs typeface="Arial" panose="020B0604020202020204" pitchFamily="34" charset="0"/>
              </a:rPr>
              <a:t>Satiety</a:t>
            </a:r>
          </a:p>
        </p:txBody>
      </p:sp>
      <p:sp>
        <p:nvSpPr>
          <p:cNvPr id="18454" name="Text Box 13"/>
          <p:cNvSpPr txBox="1">
            <a:spLocks noChangeArrowheads="1"/>
          </p:cNvSpPr>
          <p:nvPr/>
        </p:nvSpPr>
        <p:spPr bwMode="auto">
          <a:xfrm>
            <a:off x="6054725" y="3529013"/>
            <a:ext cx="110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400" smtClean="0">
                <a:cs typeface="Arial" panose="020B0604020202020204" pitchFamily="34" charset="0"/>
              </a:rPr>
              <a:t>Gastric</a:t>
            </a:r>
            <a:br>
              <a:rPr lang="de-DE" altLang="en-US" sz="1400" smtClean="0">
                <a:cs typeface="Arial" panose="020B0604020202020204" pitchFamily="34" charset="0"/>
              </a:rPr>
            </a:br>
            <a:r>
              <a:rPr lang="de-DE" altLang="en-US" sz="1400" smtClean="0">
                <a:cs typeface="Arial" panose="020B0604020202020204" pitchFamily="34" charset="0"/>
              </a:rPr>
              <a:t>emptying</a:t>
            </a:r>
            <a:endParaRPr lang="de-DE" altLang="en-US" sz="140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455" name="Text Box 13"/>
          <p:cNvSpPr txBox="1">
            <a:spLocks noChangeArrowheads="1"/>
          </p:cNvSpPr>
          <p:nvPr/>
        </p:nvSpPr>
        <p:spPr bwMode="auto">
          <a:xfrm>
            <a:off x="1835150" y="5732463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400" smtClean="0">
                <a:cs typeface="Arial" panose="020B0604020202020204" pitchFamily="34" charset="0"/>
              </a:rPr>
              <a:t>Glucose production</a:t>
            </a:r>
            <a:endParaRPr lang="de-DE" altLang="en-US" sz="140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575" name="Text Box 3"/>
          <p:cNvSpPr txBox="1">
            <a:spLocks noChangeArrowheads="1"/>
          </p:cNvSpPr>
          <p:nvPr/>
        </p:nvSpPr>
        <p:spPr bwMode="auto">
          <a:xfrm>
            <a:off x="1098550" y="3011488"/>
            <a:ext cx="223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B7FF"/>
              </a:buClr>
              <a:buSzPct val="120000"/>
              <a:buFontTx/>
              <a:buNone/>
            </a:pPr>
            <a:r>
              <a:rPr lang="en-GB" altLang="en-US" sz="1400" smtClean="0">
                <a:cs typeface="Arial" panose="020B0604020202020204" pitchFamily="34" charset="0"/>
              </a:rPr>
              <a:t>Glucose-dependent</a:t>
            </a:r>
            <a:br>
              <a:rPr lang="en-GB" altLang="en-US" sz="1400" smtClean="0">
                <a:cs typeface="Arial" panose="020B0604020202020204" pitchFamily="34" charset="0"/>
              </a:rPr>
            </a:br>
            <a:r>
              <a:rPr lang="en-GB" altLang="en-US" sz="1400" smtClean="0">
                <a:cs typeface="Arial" panose="020B0604020202020204" pitchFamily="34" charset="0"/>
              </a:rPr>
              <a:t>insulin secretion</a:t>
            </a:r>
          </a:p>
        </p:txBody>
      </p:sp>
      <p:sp>
        <p:nvSpPr>
          <p:cNvPr id="23576" name="Text Box 4"/>
          <p:cNvSpPr txBox="1">
            <a:spLocks noChangeArrowheads="1"/>
          </p:cNvSpPr>
          <p:nvPr/>
        </p:nvSpPr>
        <p:spPr bwMode="auto">
          <a:xfrm>
            <a:off x="1098550" y="3543300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B7FF"/>
              </a:buClr>
              <a:buSzPct val="120000"/>
              <a:buFontTx/>
              <a:buNone/>
            </a:pPr>
            <a:r>
              <a:rPr lang="en-GB" altLang="en-US" sz="1400" smtClean="0">
                <a:cs typeface="Arial" panose="020B0604020202020204" pitchFamily="34" charset="0"/>
              </a:rPr>
              <a:t>Insulin synthesis</a:t>
            </a:r>
          </a:p>
        </p:txBody>
      </p:sp>
      <p:sp>
        <p:nvSpPr>
          <p:cNvPr id="23577" name="Text Box 6"/>
          <p:cNvSpPr txBox="1">
            <a:spLocks noChangeArrowheads="1"/>
          </p:cNvSpPr>
          <p:nvPr/>
        </p:nvSpPr>
        <p:spPr bwMode="auto">
          <a:xfrm>
            <a:off x="1098550" y="3873500"/>
            <a:ext cx="2249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B7FF"/>
              </a:buClr>
              <a:buSzPct val="120000"/>
              <a:buFontTx/>
              <a:buNone/>
            </a:pPr>
            <a:r>
              <a:rPr lang="en-GB" altLang="en-US" sz="1400" smtClean="0">
                <a:cs typeface="Arial" panose="020B0604020202020204" pitchFamily="34" charset="0"/>
              </a:rPr>
              <a:t>Glucose-dependent glucagon secretion</a:t>
            </a:r>
          </a:p>
        </p:txBody>
      </p:sp>
      <p:sp>
        <p:nvSpPr>
          <p:cNvPr id="23578" name="AutoShape 7"/>
          <p:cNvSpPr>
            <a:spLocks noChangeArrowheads="1"/>
          </p:cNvSpPr>
          <p:nvPr/>
        </p:nvSpPr>
        <p:spPr bwMode="auto">
          <a:xfrm flipV="1">
            <a:off x="850900" y="3940175"/>
            <a:ext cx="157163" cy="314325"/>
          </a:xfrm>
          <a:prstGeom prst="upArrow">
            <a:avLst>
              <a:gd name="adj1" fmla="val 43694"/>
              <a:gd name="adj2" fmla="val 81990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3579" name="AutoShape 8"/>
          <p:cNvSpPr>
            <a:spLocks noChangeArrowheads="1"/>
          </p:cNvSpPr>
          <p:nvPr/>
        </p:nvSpPr>
        <p:spPr bwMode="auto">
          <a:xfrm>
            <a:off x="842963" y="3062288"/>
            <a:ext cx="157162" cy="314325"/>
          </a:xfrm>
          <a:prstGeom prst="upArrow">
            <a:avLst>
              <a:gd name="adj1" fmla="val 43694"/>
              <a:gd name="adj2" fmla="val 81991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23580" name="AutoShape 9"/>
          <p:cNvSpPr>
            <a:spLocks noChangeArrowheads="1"/>
          </p:cNvSpPr>
          <p:nvPr/>
        </p:nvSpPr>
        <p:spPr bwMode="auto">
          <a:xfrm>
            <a:off x="847725" y="3479800"/>
            <a:ext cx="157163" cy="314325"/>
          </a:xfrm>
          <a:prstGeom prst="upArrow">
            <a:avLst>
              <a:gd name="adj1" fmla="val 43694"/>
              <a:gd name="adj2" fmla="val 81990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18464" name="AutoShape 61"/>
          <p:cNvSpPr>
            <a:spLocks noChangeArrowheads="1"/>
          </p:cNvSpPr>
          <p:nvPr/>
        </p:nvSpPr>
        <p:spPr bwMode="auto">
          <a:xfrm>
            <a:off x="6084888" y="2035175"/>
            <a:ext cx="157162" cy="314325"/>
          </a:xfrm>
          <a:prstGeom prst="upArrow">
            <a:avLst>
              <a:gd name="adj1" fmla="val 43694"/>
              <a:gd name="adj2" fmla="val 81991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18465" name="AutoShape 63"/>
          <p:cNvSpPr>
            <a:spLocks noChangeArrowheads="1"/>
          </p:cNvSpPr>
          <p:nvPr/>
        </p:nvSpPr>
        <p:spPr bwMode="auto">
          <a:xfrm flipV="1">
            <a:off x="5857875" y="3633788"/>
            <a:ext cx="157163" cy="314325"/>
          </a:xfrm>
          <a:prstGeom prst="upArrow">
            <a:avLst>
              <a:gd name="adj1" fmla="val 43694"/>
              <a:gd name="adj2" fmla="val 81990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924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GLP-1: an incretin hormone with multiple direct effects on human physiology </a:t>
            </a:r>
          </a:p>
        </p:txBody>
      </p:sp>
      <p:cxnSp>
        <p:nvCxnSpPr>
          <p:cNvPr id="77" name="Straight Arrow Connector 26"/>
          <p:cNvCxnSpPr>
            <a:cxnSpLocks noChangeShapeType="1"/>
          </p:cNvCxnSpPr>
          <p:nvPr/>
        </p:nvCxnSpPr>
        <p:spPr bwMode="auto">
          <a:xfrm flipV="1">
            <a:off x="5003800" y="1916113"/>
            <a:ext cx="936625" cy="766762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88" name="Text Box 47"/>
          <p:cNvSpPr txBox="1">
            <a:spLocks noChangeArrowheads="1"/>
          </p:cNvSpPr>
          <p:nvPr/>
        </p:nvSpPr>
        <p:spPr bwMode="auto">
          <a:xfrm>
            <a:off x="547688" y="3014663"/>
            <a:ext cx="309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l-GR" altLang="en-US" sz="1800" b="1" smtClean="0">
                <a:solidFill>
                  <a:srgbClr val="002060"/>
                </a:solidFill>
                <a:cs typeface="Arial" panose="020B0604020202020204" pitchFamily="34" charset="0"/>
              </a:rPr>
              <a:t>β</a:t>
            </a:r>
          </a:p>
        </p:txBody>
      </p:sp>
      <p:sp>
        <p:nvSpPr>
          <p:cNvPr id="23589" name="Text Box 47"/>
          <p:cNvSpPr txBox="1">
            <a:spLocks noChangeArrowheads="1"/>
          </p:cNvSpPr>
          <p:nvPr/>
        </p:nvSpPr>
        <p:spPr bwMode="auto">
          <a:xfrm>
            <a:off x="547688" y="3481388"/>
            <a:ext cx="3095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l-GR" altLang="en-US" sz="1800" b="1" smtClean="0">
                <a:solidFill>
                  <a:srgbClr val="002060"/>
                </a:solidFill>
                <a:cs typeface="Arial" panose="020B0604020202020204" pitchFamily="34" charset="0"/>
              </a:rPr>
              <a:t>β</a:t>
            </a:r>
          </a:p>
        </p:txBody>
      </p:sp>
      <p:sp>
        <p:nvSpPr>
          <p:cNvPr id="23590" name="Text Box 48"/>
          <p:cNvSpPr txBox="1">
            <a:spLocks noChangeArrowheads="1"/>
          </p:cNvSpPr>
          <p:nvPr/>
        </p:nvSpPr>
        <p:spPr bwMode="auto">
          <a:xfrm>
            <a:off x="547688" y="3865563"/>
            <a:ext cx="3254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l-GR" altLang="en-US" sz="2400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α</a:t>
            </a:r>
            <a:endParaRPr lang="en-US" altLang="en-US" sz="2400" b="1" smtClean="0">
              <a:solidFill>
                <a:srgbClr val="00206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863" y="1292225"/>
            <a:ext cx="1484312" cy="1676400"/>
            <a:chOff x="423863" y="1292225"/>
            <a:chExt cx="1484312" cy="1676400"/>
          </a:xfrm>
        </p:grpSpPr>
        <p:sp>
          <p:nvSpPr>
            <p:cNvPr id="53319" name="Freeform 14"/>
            <p:cNvSpPr>
              <a:spLocks/>
            </p:cNvSpPr>
            <p:nvPr/>
          </p:nvSpPr>
          <p:spPr bwMode="auto">
            <a:xfrm rot="6798229">
              <a:off x="1409700" y="2370138"/>
              <a:ext cx="255588" cy="373062"/>
            </a:xfrm>
            <a:custGeom>
              <a:avLst/>
              <a:gdLst>
                <a:gd name="T0" fmla="*/ 2147483647 w 356"/>
                <a:gd name="T1" fmla="*/ 2147483647 h 631"/>
                <a:gd name="T2" fmla="*/ 2147483647 w 356"/>
                <a:gd name="T3" fmla="*/ 2147483647 h 631"/>
                <a:gd name="T4" fmla="*/ 2147483647 w 356"/>
                <a:gd name="T5" fmla="*/ 2147483647 h 631"/>
                <a:gd name="T6" fmla="*/ 2147483647 w 356"/>
                <a:gd name="T7" fmla="*/ 2147483647 h 631"/>
                <a:gd name="T8" fmla="*/ 2147483647 w 356"/>
                <a:gd name="T9" fmla="*/ 2147483647 h 631"/>
                <a:gd name="T10" fmla="*/ 2147483647 w 356"/>
                <a:gd name="T11" fmla="*/ 2147483647 h 631"/>
                <a:gd name="T12" fmla="*/ 2147483647 w 356"/>
                <a:gd name="T13" fmla="*/ 2147483647 h 631"/>
                <a:gd name="T14" fmla="*/ 2147483647 w 356"/>
                <a:gd name="T15" fmla="*/ 2147483647 h 6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6"/>
                <a:gd name="T25" fmla="*/ 0 h 631"/>
                <a:gd name="T26" fmla="*/ 356 w 356"/>
                <a:gd name="T27" fmla="*/ 631 h 6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6" h="631">
                  <a:moveTo>
                    <a:pt x="87" y="133"/>
                  </a:moveTo>
                  <a:cubicBezTo>
                    <a:pt x="121" y="38"/>
                    <a:pt x="187" y="24"/>
                    <a:pt x="229" y="12"/>
                  </a:cubicBezTo>
                  <a:cubicBezTo>
                    <a:pt x="271" y="0"/>
                    <a:pt x="319" y="35"/>
                    <a:pt x="337" y="62"/>
                  </a:cubicBezTo>
                  <a:cubicBezTo>
                    <a:pt x="356" y="89"/>
                    <a:pt x="346" y="135"/>
                    <a:pt x="340" y="174"/>
                  </a:cubicBezTo>
                  <a:cubicBezTo>
                    <a:pt x="334" y="211"/>
                    <a:pt x="320" y="251"/>
                    <a:pt x="302" y="292"/>
                  </a:cubicBezTo>
                  <a:cubicBezTo>
                    <a:pt x="284" y="332"/>
                    <a:pt x="281" y="369"/>
                    <a:pt x="234" y="417"/>
                  </a:cubicBezTo>
                  <a:cubicBezTo>
                    <a:pt x="188" y="465"/>
                    <a:pt x="48" y="631"/>
                    <a:pt x="24" y="584"/>
                  </a:cubicBezTo>
                  <a:cubicBezTo>
                    <a:pt x="0" y="537"/>
                    <a:pt x="53" y="228"/>
                    <a:pt x="87" y="133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0" name="Freeform 15"/>
            <p:cNvSpPr>
              <a:spLocks/>
            </p:cNvSpPr>
            <p:nvPr/>
          </p:nvSpPr>
          <p:spPr bwMode="auto">
            <a:xfrm>
              <a:off x="1025525" y="2473325"/>
              <a:ext cx="200025" cy="495300"/>
            </a:xfrm>
            <a:custGeom>
              <a:avLst/>
              <a:gdLst>
                <a:gd name="T0" fmla="*/ 2147483647 w 338"/>
                <a:gd name="T1" fmla="*/ 2147483647 h 693"/>
                <a:gd name="T2" fmla="*/ 2147483647 w 338"/>
                <a:gd name="T3" fmla="*/ 2147483647 h 693"/>
                <a:gd name="T4" fmla="*/ 2147483647 w 338"/>
                <a:gd name="T5" fmla="*/ 2147483647 h 693"/>
                <a:gd name="T6" fmla="*/ 2147483647 w 338"/>
                <a:gd name="T7" fmla="*/ 2147483647 h 693"/>
                <a:gd name="T8" fmla="*/ 2147483647 w 338"/>
                <a:gd name="T9" fmla="*/ 2147483647 h 693"/>
                <a:gd name="T10" fmla="*/ 2147483647 w 338"/>
                <a:gd name="T11" fmla="*/ 2147483647 h 693"/>
                <a:gd name="T12" fmla="*/ 2147483647 w 338"/>
                <a:gd name="T13" fmla="*/ 2147483647 h 693"/>
                <a:gd name="T14" fmla="*/ 2147483647 w 338"/>
                <a:gd name="T15" fmla="*/ 2147483647 h 693"/>
                <a:gd name="T16" fmla="*/ 2147483647 w 338"/>
                <a:gd name="T17" fmla="*/ 2147483647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8"/>
                <a:gd name="T28" fmla="*/ 0 h 693"/>
                <a:gd name="T29" fmla="*/ 338 w 338"/>
                <a:gd name="T30" fmla="*/ 693 h 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8" h="693">
                  <a:moveTo>
                    <a:pt x="299" y="460"/>
                  </a:moveTo>
                  <a:cubicBezTo>
                    <a:pt x="338" y="557"/>
                    <a:pt x="304" y="547"/>
                    <a:pt x="290" y="578"/>
                  </a:cubicBezTo>
                  <a:cubicBezTo>
                    <a:pt x="277" y="611"/>
                    <a:pt x="244" y="634"/>
                    <a:pt x="216" y="652"/>
                  </a:cubicBezTo>
                  <a:cubicBezTo>
                    <a:pt x="188" y="670"/>
                    <a:pt x="146" y="693"/>
                    <a:pt x="121" y="687"/>
                  </a:cubicBezTo>
                  <a:cubicBezTo>
                    <a:pt x="95" y="683"/>
                    <a:pt x="79" y="649"/>
                    <a:pt x="63" y="620"/>
                  </a:cubicBezTo>
                  <a:cubicBezTo>
                    <a:pt x="48" y="591"/>
                    <a:pt x="32" y="560"/>
                    <a:pt x="27" y="516"/>
                  </a:cubicBezTo>
                  <a:cubicBezTo>
                    <a:pt x="22" y="472"/>
                    <a:pt x="32" y="438"/>
                    <a:pt x="35" y="355"/>
                  </a:cubicBezTo>
                  <a:cubicBezTo>
                    <a:pt x="38" y="272"/>
                    <a:pt x="0" y="0"/>
                    <a:pt x="44" y="17"/>
                  </a:cubicBezTo>
                  <a:cubicBezTo>
                    <a:pt x="88" y="34"/>
                    <a:pt x="246" y="368"/>
                    <a:pt x="299" y="460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1" name="Freeform 16"/>
            <p:cNvSpPr>
              <a:spLocks/>
            </p:cNvSpPr>
            <p:nvPr/>
          </p:nvSpPr>
          <p:spPr bwMode="auto">
            <a:xfrm>
              <a:off x="1287463" y="1292225"/>
              <a:ext cx="211137" cy="452438"/>
            </a:xfrm>
            <a:custGeom>
              <a:avLst/>
              <a:gdLst>
                <a:gd name="T0" fmla="*/ 2147483647 w 356"/>
                <a:gd name="T1" fmla="*/ 2147483647 h 631"/>
                <a:gd name="T2" fmla="*/ 2147483647 w 356"/>
                <a:gd name="T3" fmla="*/ 2147483647 h 631"/>
                <a:gd name="T4" fmla="*/ 2147483647 w 356"/>
                <a:gd name="T5" fmla="*/ 2147483647 h 631"/>
                <a:gd name="T6" fmla="*/ 2147483647 w 356"/>
                <a:gd name="T7" fmla="*/ 2147483647 h 631"/>
                <a:gd name="T8" fmla="*/ 2147483647 w 356"/>
                <a:gd name="T9" fmla="*/ 2147483647 h 631"/>
                <a:gd name="T10" fmla="*/ 2147483647 w 356"/>
                <a:gd name="T11" fmla="*/ 2147483647 h 631"/>
                <a:gd name="T12" fmla="*/ 2147483647 w 356"/>
                <a:gd name="T13" fmla="*/ 2147483647 h 631"/>
                <a:gd name="T14" fmla="*/ 2147483647 w 356"/>
                <a:gd name="T15" fmla="*/ 2147483647 h 6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6"/>
                <a:gd name="T25" fmla="*/ 0 h 631"/>
                <a:gd name="T26" fmla="*/ 356 w 356"/>
                <a:gd name="T27" fmla="*/ 631 h 6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6" h="631">
                  <a:moveTo>
                    <a:pt x="87" y="133"/>
                  </a:moveTo>
                  <a:cubicBezTo>
                    <a:pt x="121" y="38"/>
                    <a:pt x="187" y="24"/>
                    <a:pt x="229" y="12"/>
                  </a:cubicBezTo>
                  <a:cubicBezTo>
                    <a:pt x="271" y="0"/>
                    <a:pt x="319" y="35"/>
                    <a:pt x="337" y="62"/>
                  </a:cubicBezTo>
                  <a:cubicBezTo>
                    <a:pt x="356" y="89"/>
                    <a:pt x="346" y="135"/>
                    <a:pt x="340" y="174"/>
                  </a:cubicBezTo>
                  <a:cubicBezTo>
                    <a:pt x="334" y="211"/>
                    <a:pt x="320" y="251"/>
                    <a:pt x="302" y="292"/>
                  </a:cubicBezTo>
                  <a:cubicBezTo>
                    <a:pt x="284" y="332"/>
                    <a:pt x="281" y="369"/>
                    <a:pt x="234" y="417"/>
                  </a:cubicBezTo>
                  <a:cubicBezTo>
                    <a:pt x="188" y="465"/>
                    <a:pt x="48" y="631"/>
                    <a:pt x="24" y="584"/>
                  </a:cubicBezTo>
                  <a:cubicBezTo>
                    <a:pt x="0" y="537"/>
                    <a:pt x="53" y="228"/>
                    <a:pt x="87" y="133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2" name="Freeform 17"/>
            <p:cNvSpPr>
              <a:spLocks/>
            </p:cNvSpPr>
            <p:nvPr/>
          </p:nvSpPr>
          <p:spPr bwMode="auto">
            <a:xfrm rot="17036127">
              <a:off x="511969" y="1624807"/>
              <a:ext cx="236537" cy="412750"/>
            </a:xfrm>
            <a:custGeom>
              <a:avLst/>
              <a:gdLst>
                <a:gd name="T0" fmla="*/ 2147483647 w 330"/>
                <a:gd name="T1" fmla="*/ 2147483647 h 882"/>
                <a:gd name="T2" fmla="*/ 2147483647 w 330"/>
                <a:gd name="T3" fmla="*/ 2147483647 h 882"/>
                <a:gd name="T4" fmla="*/ 2147483647 w 330"/>
                <a:gd name="T5" fmla="*/ 2147483647 h 882"/>
                <a:gd name="T6" fmla="*/ 2147483647 w 330"/>
                <a:gd name="T7" fmla="*/ 2147483647 h 882"/>
                <a:gd name="T8" fmla="*/ 2147483647 w 330"/>
                <a:gd name="T9" fmla="*/ 2147483647 h 882"/>
                <a:gd name="T10" fmla="*/ 2147483647 w 330"/>
                <a:gd name="T11" fmla="*/ 2147483647 h 882"/>
                <a:gd name="T12" fmla="*/ 2147483647 w 330"/>
                <a:gd name="T13" fmla="*/ 2147483647 h 882"/>
                <a:gd name="T14" fmla="*/ 2147483647 w 330"/>
                <a:gd name="T15" fmla="*/ 2147483647 h 882"/>
                <a:gd name="T16" fmla="*/ 2147483647 w 330"/>
                <a:gd name="T17" fmla="*/ 2147483647 h 8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882"/>
                <a:gd name="T29" fmla="*/ 330 w 330"/>
                <a:gd name="T30" fmla="*/ 882 h 8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882">
                  <a:moveTo>
                    <a:pt x="45" y="167"/>
                  </a:moveTo>
                  <a:cubicBezTo>
                    <a:pt x="57" y="35"/>
                    <a:pt x="82" y="67"/>
                    <a:pt x="109" y="40"/>
                  </a:cubicBezTo>
                  <a:cubicBezTo>
                    <a:pt x="136" y="13"/>
                    <a:pt x="176" y="6"/>
                    <a:pt x="209" y="3"/>
                  </a:cubicBezTo>
                  <a:cubicBezTo>
                    <a:pt x="242" y="0"/>
                    <a:pt x="290" y="0"/>
                    <a:pt x="310" y="21"/>
                  </a:cubicBezTo>
                  <a:cubicBezTo>
                    <a:pt x="330" y="42"/>
                    <a:pt x="328" y="90"/>
                    <a:pt x="328" y="131"/>
                  </a:cubicBezTo>
                  <a:cubicBezTo>
                    <a:pt x="328" y="172"/>
                    <a:pt x="321" y="215"/>
                    <a:pt x="310" y="268"/>
                  </a:cubicBezTo>
                  <a:cubicBezTo>
                    <a:pt x="299" y="321"/>
                    <a:pt x="310" y="357"/>
                    <a:pt x="264" y="451"/>
                  </a:cubicBezTo>
                  <a:cubicBezTo>
                    <a:pt x="218" y="545"/>
                    <a:pt x="72" y="882"/>
                    <a:pt x="36" y="835"/>
                  </a:cubicBezTo>
                  <a:cubicBezTo>
                    <a:pt x="0" y="788"/>
                    <a:pt x="31" y="296"/>
                    <a:pt x="45" y="167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3" name="Freeform 18"/>
            <p:cNvSpPr>
              <a:spLocks/>
            </p:cNvSpPr>
            <p:nvPr/>
          </p:nvSpPr>
          <p:spPr bwMode="auto">
            <a:xfrm>
              <a:off x="1511300" y="1635125"/>
              <a:ext cx="396875" cy="292100"/>
            </a:xfrm>
            <a:custGeom>
              <a:avLst/>
              <a:gdLst>
                <a:gd name="T0" fmla="*/ 2147483647 w 669"/>
                <a:gd name="T1" fmla="*/ 2147483647 h 408"/>
                <a:gd name="T2" fmla="*/ 2147483647 w 669"/>
                <a:gd name="T3" fmla="*/ 2147483647 h 408"/>
                <a:gd name="T4" fmla="*/ 2147483647 w 669"/>
                <a:gd name="T5" fmla="*/ 2147483647 h 408"/>
                <a:gd name="T6" fmla="*/ 2147483647 w 669"/>
                <a:gd name="T7" fmla="*/ 2147483647 h 408"/>
                <a:gd name="T8" fmla="*/ 2147483647 w 669"/>
                <a:gd name="T9" fmla="*/ 2147483647 h 408"/>
                <a:gd name="T10" fmla="*/ 2147483647 w 669"/>
                <a:gd name="T11" fmla="*/ 2147483647 h 408"/>
                <a:gd name="T12" fmla="*/ 2147483647 w 669"/>
                <a:gd name="T13" fmla="*/ 2147483647 h 408"/>
                <a:gd name="T14" fmla="*/ 2147483647 w 669"/>
                <a:gd name="T15" fmla="*/ 2147483647 h 408"/>
                <a:gd name="T16" fmla="*/ 2147483647 w 669"/>
                <a:gd name="T17" fmla="*/ 2147483647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9"/>
                <a:gd name="T28" fmla="*/ 0 h 408"/>
                <a:gd name="T29" fmla="*/ 669 w 669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9" h="408">
                  <a:moveTo>
                    <a:pt x="462" y="51"/>
                  </a:moveTo>
                  <a:cubicBezTo>
                    <a:pt x="554" y="0"/>
                    <a:pt x="547" y="34"/>
                    <a:pt x="580" y="44"/>
                  </a:cubicBezTo>
                  <a:cubicBezTo>
                    <a:pt x="614" y="53"/>
                    <a:pt x="657" y="81"/>
                    <a:pt x="663" y="107"/>
                  </a:cubicBezTo>
                  <a:cubicBezTo>
                    <a:pt x="669" y="133"/>
                    <a:pt x="639" y="173"/>
                    <a:pt x="618" y="203"/>
                  </a:cubicBezTo>
                  <a:cubicBezTo>
                    <a:pt x="598" y="232"/>
                    <a:pt x="572" y="261"/>
                    <a:pt x="541" y="284"/>
                  </a:cubicBezTo>
                  <a:cubicBezTo>
                    <a:pt x="511" y="307"/>
                    <a:pt x="472" y="325"/>
                    <a:pt x="431" y="341"/>
                  </a:cubicBezTo>
                  <a:cubicBezTo>
                    <a:pt x="390" y="357"/>
                    <a:pt x="362" y="381"/>
                    <a:pt x="295" y="383"/>
                  </a:cubicBezTo>
                  <a:cubicBezTo>
                    <a:pt x="228" y="385"/>
                    <a:pt x="0" y="408"/>
                    <a:pt x="28" y="353"/>
                  </a:cubicBezTo>
                  <a:cubicBezTo>
                    <a:pt x="56" y="298"/>
                    <a:pt x="371" y="99"/>
                    <a:pt x="462" y="51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4" name="Freeform 19"/>
            <p:cNvSpPr>
              <a:spLocks/>
            </p:cNvSpPr>
            <p:nvPr/>
          </p:nvSpPr>
          <p:spPr bwMode="auto">
            <a:xfrm rot="20758865">
              <a:off x="1363663" y="1487488"/>
              <a:ext cx="184150" cy="173037"/>
            </a:xfrm>
            <a:custGeom>
              <a:avLst/>
              <a:gdLst>
                <a:gd name="T0" fmla="*/ 2147483647 w 311"/>
                <a:gd name="T1" fmla="*/ 2147483647 h 245"/>
                <a:gd name="T2" fmla="*/ 2147483647 w 311"/>
                <a:gd name="T3" fmla="*/ 2147483647 h 245"/>
                <a:gd name="T4" fmla="*/ 2147483647 w 311"/>
                <a:gd name="T5" fmla="*/ 2147483647 h 245"/>
                <a:gd name="T6" fmla="*/ 2147483647 w 311"/>
                <a:gd name="T7" fmla="*/ 2147483647 h 245"/>
                <a:gd name="T8" fmla="*/ 2147483647 w 311"/>
                <a:gd name="T9" fmla="*/ 2147483647 h 245"/>
                <a:gd name="T10" fmla="*/ 2147483647 w 311"/>
                <a:gd name="T11" fmla="*/ 2147483647 h 245"/>
                <a:gd name="T12" fmla="*/ 2147483647 w 311"/>
                <a:gd name="T13" fmla="*/ 2147483647 h 245"/>
                <a:gd name="T14" fmla="*/ 2147483647 w 311"/>
                <a:gd name="T15" fmla="*/ 2147483647 h 245"/>
                <a:gd name="T16" fmla="*/ 2147483647 w 311"/>
                <a:gd name="T17" fmla="*/ 2147483647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"/>
                <a:gd name="T28" fmla="*/ 0 h 245"/>
                <a:gd name="T29" fmla="*/ 311 w 311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" h="245">
                  <a:moveTo>
                    <a:pt x="227" y="226"/>
                  </a:moveTo>
                  <a:cubicBezTo>
                    <a:pt x="191" y="245"/>
                    <a:pt x="134" y="241"/>
                    <a:pt x="101" y="237"/>
                  </a:cubicBezTo>
                  <a:cubicBezTo>
                    <a:pt x="68" y="233"/>
                    <a:pt x="46" y="220"/>
                    <a:pt x="30" y="201"/>
                  </a:cubicBezTo>
                  <a:cubicBezTo>
                    <a:pt x="14" y="182"/>
                    <a:pt x="0" y="147"/>
                    <a:pt x="2" y="124"/>
                  </a:cubicBezTo>
                  <a:cubicBezTo>
                    <a:pt x="4" y="100"/>
                    <a:pt x="17" y="83"/>
                    <a:pt x="43" y="63"/>
                  </a:cubicBezTo>
                  <a:cubicBezTo>
                    <a:pt x="69" y="43"/>
                    <a:pt x="119" y="12"/>
                    <a:pt x="158" y="6"/>
                  </a:cubicBezTo>
                  <a:cubicBezTo>
                    <a:pt x="196" y="0"/>
                    <a:pt x="249" y="6"/>
                    <a:pt x="273" y="31"/>
                  </a:cubicBezTo>
                  <a:cubicBezTo>
                    <a:pt x="297" y="56"/>
                    <a:pt x="311" y="122"/>
                    <a:pt x="303" y="154"/>
                  </a:cubicBezTo>
                  <a:cubicBezTo>
                    <a:pt x="295" y="186"/>
                    <a:pt x="243" y="211"/>
                    <a:pt x="227" y="226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5" name="Freeform 20"/>
            <p:cNvSpPr>
              <a:spLocks/>
            </p:cNvSpPr>
            <p:nvPr/>
          </p:nvSpPr>
          <p:spPr bwMode="auto">
            <a:xfrm rot="12516628">
              <a:off x="1084263" y="2149475"/>
              <a:ext cx="363537" cy="250825"/>
            </a:xfrm>
            <a:custGeom>
              <a:avLst/>
              <a:gdLst>
                <a:gd name="T0" fmla="*/ 2147483647 w 659"/>
                <a:gd name="T1" fmla="*/ 2147483647 h 419"/>
                <a:gd name="T2" fmla="*/ 2147483647 w 659"/>
                <a:gd name="T3" fmla="*/ 2147483647 h 419"/>
                <a:gd name="T4" fmla="*/ 2147483647 w 659"/>
                <a:gd name="T5" fmla="*/ 2147483647 h 419"/>
                <a:gd name="T6" fmla="*/ 2147483647 w 659"/>
                <a:gd name="T7" fmla="*/ 2147483647 h 419"/>
                <a:gd name="T8" fmla="*/ 2147483647 w 659"/>
                <a:gd name="T9" fmla="*/ 2147483647 h 419"/>
                <a:gd name="T10" fmla="*/ 2147483647 w 659"/>
                <a:gd name="T11" fmla="*/ 2147483647 h 419"/>
                <a:gd name="T12" fmla="*/ 2147483647 w 659"/>
                <a:gd name="T13" fmla="*/ 2147483647 h 419"/>
                <a:gd name="T14" fmla="*/ 2147483647 w 659"/>
                <a:gd name="T15" fmla="*/ 2147483647 h 4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419"/>
                <a:gd name="T26" fmla="*/ 659 w 659"/>
                <a:gd name="T27" fmla="*/ 419 h 4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419">
                  <a:moveTo>
                    <a:pt x="17" y="194"/>
                  </a:moveTo>
                  <a:cubicBezTo>
                    <a:pt x="0" y="141"/>
                    <a:pt x="89" y="105"/>
                    <a:pt x="145" y="75"/>
                  </a:cubicBezTo>
                  <a:cubicBezTo>
                    <a:pt x="201" y="45"/>
                    <a:pt x="286" y="19"/>
                    <a:pt x="356" y="11"/>
                  </a:cubicBezTo>
                  <a:cubicBezTo>
                    <a:pt x="426" y="3"/>
                    <a:pt x="517" y="0"/>
                    <a:pt x="566" y="29"/>
                  </a:cubicBezTo>
                  <a:cubicBezTo>
                    <a:pt x="615" y="58"/>
                    <a:pt x="659" y="128"/>
                    <a:pt x="648" y="184"/>
                  </a:cubicBezTo>
                  <a:cubicBezTo>
                    <a:pt x="637" y="240"/>
                    <a:pt x="569" y="332"/>
                    <a:pt x="502" y="367"/>
                  </a:cubicBezTo>
                  <a:cubicBezTo>
                    <a:pt x="435" y="402"/>
                    <a:pt x="325" y="419"/>
                    <a:pt x="246" y="395"/>
                  </a:cubicBezTo>
                  <a:cubicBezTo>
                    <a:pt x="167" y="371"/>
                    <a:pt x="34" y="247"/>
                    <a:pt x="17" y="194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6" name="Freeform 21"/>
            <p:cNvSpPr>
              <a:spLocks/>
            </p:cNvSpPr>
            <p:nvPr/>
          </p:nvSpPr>
          <p:spPr bwMode="auto">
            <a:xfrm rot="9012872">
              <a:off x="1327150" y="1931988"/>
              <a:ext cx="363538" cy="254000"/>
            </a:xfrm>
            <a:custGeom>
              <a:avLst/>
              <a:gdLst>
                <a:gd name="T0" fmla="*/ 2147483647 w 659"/>
                <a:gd name="T1" fmla="*/ 2147483647 h 419"/>
                <a:gd name="T2" fmla="*/ 2147483647 w 659"/>
                <a:gd name="T3" fmla="*/ 2147483647 h 419"/>
                <a:gd name="T4" fmla="*/ 2147483647 w 659"/>
                <a:gd name="T5" fmla="*/ 2147483647 h 419"/>
                <a:gd name="T6" fmla="*/ 2147483647 w 659"/>
                <a:gd name="T7" fmla="*/ 2147483647 h 419"/>
                <a:gd name="T8" fmla="*/ 2147483647 w 659"/>
                <a:gd name="T9" fmla="*/ 2147483647 h 419"/>
                <a:gd name="T10" fmla="*/ 2147483647 w 659"/>
                <a:gd name="T11" fmla="*/ 2147483647 h 419"/>
                <a:gd name="T12" fmla="*/ 2147483647 w 659"/>
                <a:gd name="T13" fmla="*/ 2147483647 h 419"/>
                <a:gd name="T14" fmla="*/ 2147483647 w 659"/>
                <a:gd name="T15" fmla="*/ 2147483647 h 4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419"/>
                <a:gd name="T26" fmla="*/ 659 w 659"/>
                <a:gd name="T27" fmla="*/ 419 h 4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419">
                  <a:moveTo>
                    <a:pt x="17" y="194"/>
                  </a:moveTo>
                  <a:cubicBezTo>
                    <a:pt x="0" y="141"/>
                    <a:pt x="89" y="105"/>
                    <a:pt x="145" y="75"/>
                  </a:cubicBezTo>
                  <a:cubicBezTo>
                    <a:pt x="201" y="45"/>
                    <a:pt x="286" y="19"/>
                    <a:pt x="356" y="11"/>
                  </a:cubicBezTo>
                  <a:cubicBezTo>
                    <a:pt x="426" y="3"/>
                    <a:pt x="517" y="0"/>
                    <a:pt x="566" y="29"/>
                  </a:cubicBezTo>
                  <a:cubicBezTo>
                    <a:pt x="615" y="58"/>
                    <a:pt x="659" y="128"/>
                    <a:pt x="648" y="184"/>
                  </a:cubicBezTo>
                  <a:cubicBezTo>
                    <a:pt x="637" y="240"/>
                    <a:pt x="569" y="332"/>
                    <a:pt x="502" y="367"/>
                  </a:cubicBezTo>
                  <a:cubicBezTo>
                    <a:pt x="435" y="402"/>
                    <a:pt x="325" y="419"/>
                    <a:pt x="246" y="395"/>
                  </a:cubicBezTo>
                  <a:cubicBezTo>
                    <a:pt x="167" y="371"/>
                    <a:pt x="34" y="247"/>
                    <a:pt x="17" y="194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7" name="Freeform 22"/>
            <p:cNvSpPr>
              <a:spLocks/>
            </p:cNvSpPr>
            <p:nvPr/>
          </p:nvSpPr>
          <p:spPr bwMode="auto">
            <a:xfrm>
              <a:off x="1033463" y="1873250"/>
              <a:ext cx="365125" cy="250825"/>
            </a:xfrm>
            <a:custGeom>
              <a:avLst/>
              <a:gdLst>
                <a:gd name="T0" fmla="*/ 2147483647 w 659"/>
                <a:gd name="T1" fmla="*/ 2147483647 h 419"/>
                <a:gd name="T2" fmla="*/ 2147483647 w 659"/>
                <a:gd name="T3" fmla="*/ 2147483647 h 419"/>
                <a:gd name="T4" fmla="*/ 2147483647 w 659"/>
                <a:gd name="T5" fmla="*/ 2147483647 h 419"/>
                <a:gd name="T6" fmla="*/ 2147483647 w 659"/>
                <a:gd name="T7" fmla="*/ 2147483647 h 419"/>
                <a:gd name="T8" fmla="*/ 2147483647 w 659"/>
                <a:gd name="T9" fmla="*/ 2147483647 h 419"/>
                <a:gd name="T10" fmla="*/ 2147483647 w 659"/>
                <a:gd name="T11" fmla="*/ 2147483647 h 419"/>
                <a:gd name="T12" fmla="*/ 2147483647 w 659"/>
                <a:gd name="T13" fmla="*/ 2147483647 h 419"/>
                <a:gd name="T14" fmla="*/ 2147483647 w 659"/>
                <a:gd name="T15" fmla="*/ 2147483647 h 4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419"/>
                <a:gd name="T26" fmla="*/ 659 w 659"/>
                <a:gd name="T27" fmla="*/ 419 h 4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419">
                  <a:moveTo>
                    <a:pt x="17" y="194"/>
                  </a:moveTo>
                  <a:cubicBezTo>
                    <a:pt x="0" y="141"/>
                    <a:pt x="89" y="105"/>
                    <a:pt x="145" y="75"/>
                  </a:cubicBezTo>
                  <a:cubicBezTo>
                    <a:pt x="201" y="45"/>
                    <a:pt x="286" y="19"/>
                    <a:pt x="356" y="11"/>
                  </a:cubicBezTo>
                  <a:cubicBezTo>
                    <a:pt x="426" y="3"/>
                    <a:pt x="517" y="0"/>
                    <a:pt x="566" y="29"/>
                  </a:cubicBezTo>
                  <a:cubicBezTo>
                    <a:pt x="615" y="58"/>
                    <a:pt x="659" y="128"/>
                    <a:pt x="648" y="184"/>
                  </a:cubicBezTo>
                  <a:cubicBezTo>
                    <a:pt x="637" y="240"/>
                    <a:pt x="569" y="332"/>
                    <a:pt x="502" y="367"/>
                  </a:cubicBezTo>
                  <a:cubicBezTo>
                    <a:pt x="435" y="402"/>
                    <a:pt x="325" y="419"/>
                    <a:pt x="246" y="395"/>
                  </a:cubicBezTo>
                  <a:cubicBezTo>
                    <a:pt x="167" y="371"/>
                    <a:pt x="34" y="247"/>
                    <a:pt x="17" y="194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8" name="Freeform 23"/>
            <p:cNvSpPr>
              <a:spLocks noChangeAspect="1"/>
            </p:cNvSpPr>
            <p:nvPr/>
          </p:nvSpPr>
          <p:spPr bwMode="auto">
            <a:xfrm>
              <a:off x="1284288" y="1685925"/>
              <a:ext cx="252412" cy="282575"/>
            </a:xfrm>
            <a:custGeom>
              <a:avLst/>
              <a:gdLst>
                <a:gd name="T0" fmla="*/ 2147483647 w 426"/>
                <a:gd name="T1" fmla="*/ 2147483647 h 393"/>
                <a:gd name="T2" fmla="*/ 2147483647 w 426"/>
                <a:gd name="T3" fmla="*/ 2147483647 h 393"/>
                <a:gd name="T4" fmla="*/ 2147483647 w 426"/>
                <a:gd name="T5" fmla="*/ 2147483647 h 393"/>
                <a:gd name="T6" fmla="*/ 2147483647 w 426"/>
                <a:gd name="T7" fmla="*/ 2147483647 h 393"/>
                <a:gd name="T8" fmla="*/ 2147483647 w 426"/>
                <a:gd name="T9" fmla="*/ 2147483647 h 393"/>
                <a:gd name="T10" fmla="*/ 2147483647 w 426"/>
                <a:gd name="T11" fmla="*/ 2147483647 h 393"/>
                <a:gd name="T12" fmla="*/ 2147483647 w 426"/>
                <a:gd name="T13" fmla="*/ 2147483647 h 393"/>
                <a:gd name="T14" fmla="*/ 2147483647 w 426"/>
                <a:gd name="T15" fmla="*/ 2147483647 h 3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6"/>
                <a:gd name="T25" fmla="*/ 0 h 393"/>
                <a:gd name="T26" fmla="*/ 426 w 426"/>
                <a:gd name="T27" fmla="*/ 393 h 3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6" h="393">
                  <a:moveTo>
                    <a:pt x="276" y="367"/>
                  </a:moveTo>
                  <a:cubicBezTo>
                    <a:pt x="243" y="393"/>
                    <a:pt x="204" y="331"/>
                    <a:pt x="160" y="296"/>
                  </a:cubicBezTo>
                  <a:cubicBezTo>
                    <a:pt x="116" y="261"/>
                    <a:pt x="20" y="200"/>
                    <a:pt x="10" y="157"/>
                  </a:cubicBezTo>
                  <a:cubicBezTo>
                    <a:pt x="0" y="114"/>
                    <a:pt x="69" y="64"/>
                    <a:pt x="102" y="38"/>
                  </a:cubicBezTo>
                  <a:cubicBezTo>
                    <a:pt x="135" y="12"/>
                    <a:pt x="162" y="1"/>
                    <a:pt x="211" y="1"/>
                  </a:cubicBezTo>
                  <a:cubicBezTo>
                    <a:pt x="260" y="1"/>
                    <a:pt x="362" y="0"/>
                    <a:pt x="394" y="38"/>
                  </a:cubicBezTo>
                  <a:cubicBezTo>
                    <a:pt x="426" y="76"/>
                    <a:pt x="423" y="175"/>
                    <a:pt x="403" y="230"/>
                  </a:cubicBezTo>
                  <a:cubicBezTo>
                    <a:pt x="383" y="285"/>
                    <a:pt x="303" y="338"/>
                    <a:pt x="276" y="367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29" name="Freeform 24"/>
            <p:cNvSpPr>
              <a:spLocks noChangeAspect="1"/>
            </p:cNvSpPr>
            <p:nvPr/>
          </p:nvSpPr>
          <p:spPr bwMode="auto">
            <a:xfrm>
              <a:off x="838200" y="2032000"/>
              <a:ext cx="252413" cy="228600"/>
            </a:xfrm>
            <a:custGeom>
              <a:avLst/>
              <a:gdLst>
                <a:gd name="T0" fmla="*/ 2147483647 w 426"/>
                <a:gd name="T1" fmla="*/ 2147483647 h 319"/>
                <a:gd name="T2" fmla="*/ 2147483647 w 426"/>
                <a:gd name="T3" fmla="*/ 2147483647 h 319"/>
                <a:gd name="T4" fmla="*/ 2147483647 w 426"/>
                <a:gd name="T5" fmla="*/ 2147483647 h 319"/>
                <a:gd name="T6" fmla="*/ 2147483647 w 426"/>
                <a:gd name="T7" fmla="*/ 2147483647 h 319"/>
                <a:gd name="T8" fmla="*/ 2147483647 w 426"/>
                <a:gd name="T9" fmla="*/ 2147483647 h 319"/>
                <a:gd name="T10" fmla="*/ 2147483647 w 426"/>
                <a:gd name="T11" fmla="*/ 2147483647 h 319"/>
                <a:gd name="T12" fmla="*/ 2147483647 w 426"/>
                <a:gd name="T13" fmla="*/ 2147483647 h 319"/>
                <a:gd name="T14" fmla="*/ 2147483647 w 426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6"/>
                <a:gd name="T25" fmla="*/ 0 h 319"/>
                <a:gd name="T26" fmla="*/ 426 w 426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6" h="319">
                  <a:moveTo>
                    <a:pt x="286" y="294"/>
                  </a:moveTo>
                  <a:cubicBezTo>
                    <a:pt x="246" y="305"/>
                    <a:pt x="206" y="319"/>
                    <a:pt x="160" y="296"/>
                  </a:cubicBezTo>
                  <a:cubicBezTo>
                    <a:pt x="114" y="273"/>
                    <a:pt x="20" y="200"/>
                    <a:pt x="10" y="157"/>
                  </a:cubicBezTo>
                  <a:cubicBezTo>
                    <a:pt x="0" y="114"/>
                    <a:pt x="69" y="64"/>
                    <a:pt x="102" y="38"/>
                  </a:cubicBezTo>
                  <a:cubicBezTo>
                    <a:pt x="135" y="12"/>
                    <a:pt x="162" y="1"/>
                    <a:pt x="211" y="1"/>
                  </a:cubicBezTo>
                  <a:cubicBezTo>
                    <a:pt x="260" y="1"/>
                    <a:pt x="362" y="0"/>
                    <a:pt x="394" y="38"/>
                  </a:cubicBezTo>
                  <a:cubicBezTo>
                    <a:pt x="426" y="76"/>
                    <a:pt x="421" y="187"/>
                    <a:pt x="403" y="230"/>
                  </a:cubicBezTo>
                  <a:cubicBezTo>
                    <a:pt x="385" y="273"/>
                    <a:pt x="326" y="283"/>
                    <a:pt x="286" y="294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0" name="Freeform 25"/>
            <p:cNvSpPr>
              <a:spLocks/>
            </p:cNvSpPr>
            <p:nvPr/>
          </p:nvSpPr>
          <p:spPr bwMode="auto">
            <a:xfrm>
              <a:off x="782638" y="1695450"/>
              <a:ext cx="257175" cy="325438"/>
            </a:xfrm>
            <a:custGeom>
              <a:avLst/>
              <a:gdLst>
                <a:gd name="T0" fmla="*/ 2147483647 w 433"/>
                <a:gd name="T1" fmla="*/ 2147483647 h 456"/>
                <a:gd name="T2" fmla="*/ 2147483647 w 433"/>
                <a:gd name="T3" fmla="*/ 2147483647 h 456"/>
                <a:gd name="T4" fmla="*/ 2147483647 w 433"/>
                <a:gd name="T5" fmla="*/ 2147483647 h 456"/>
                <a:gd name="T6" fmla="*/ 2147483647 w 433"/>
                <a:gd name="T7" fmla="*/ 2147483647 h 456"/>
                <a:gd name="T8" fmla="*/ 2147483647 w 433"/>
                <a:gd name="T9" fmla="*/ 2147483647 h 456"/>
                <a:gd name="T10" fmla="*/ 2147483647 w 433"/>
                <a:gd name="T11" fmla="*/ 2147483647 h 456"/>
                <a:gd name="T12" fmla="*/ 2147483647 w 433"/>
                <a:gd name="T13" fmla="*/ 2147483647 h 456"/>
                <a:gd name="T14" fmla="*/ 2147483647 w 433"/>
                <a:gd name="T15" fmla="*/ 2147483647 h 456"/>
                <a:gd name="T16" fmla="*/ 2147483647 w 433"/>
                <a:gd name="T17" fmla="*/ 2147483647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3"/>
                <a:gd name="T28" fmla="*/ 0 h 456"/>
                <a:gd name="T29" fmla="*/ 433 w 433"/>
                <a:gd name="T30" fmla="*/ 456 h 4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3" h="456">
                  <a:moveTo>
                    <a:pt x="22" y="311"/>
                  </a:moveTo>
                  <a:cubicBezTo>
                    <a:pt x="6" y="266"/>
                    <a:pt x="0" y="216"/>
                    <a:pt x="26" y="167"/>
                  </a:cubicBezTo>
                  <a:cubicBezTo>
                    <a:pt x="52" y="118"/>
                    <a:pt x="125" y="38"/>
                    <a:pt x="178" y="19"/>
                  </a:cubicBezTo>
                  <a:cubicBezTo>
                    <a:pt x="231" y="0"/>
                    <a:pt x="304" y="25"/>
                    <a:pt x="342" y="55"/>
                  </a:cubicBezTo>
                  <a:cubicBezTo>
                    <a:pt x="380" y="85"/>
                    <a:pt x="394" y="145"/>
                    <a:pt x="406" y="201"/>
                  </a:cubicBezTo>
                  <a:cubicBezTo>
                    <a:pt x="418" y="257"/>
                    <a:pt x="433" y="353"/>
                    <a:pt x="415" y="393"/>
                  </a:cubicBezTo>
                  <a:cubicBezTo>
                    <a:pt x="397" y="433"/>
                    <a:pt x="345" y="432"/>
                    <a:pt x="296" y="439"/>
                  </a:cubicBezTo>
                  <a:cubicBezTo>
                    <a:pt x="247" y="446"/>
                    <a:pt x="166" y="456"/>
                    <a:pt x="120" y="435"/>
                  </a:cubicBezTo>
                  <a:cubicBezTo>
                    <a:pt x="74" y="414"/>
                    <a:pt x="38" y="356"/>
                    <a:pt x="22" y="311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1" name="Freeform 26"/>
            <p:cNvSpPr>
              <a:spLocks/>
            </p:cNvSpPr>
            <p:nvPr/>
          </p:nvSpPr>
          <p:spPr bwMode="auto">
            <a:xfrm>
              <a:off x="1022350" y="1604963"/>
              <a:ext cx="285750" cy="307975"/>
            </a:xfrm>
            <a:custGeom>
              <a:avLst/>
              <a:gdLst>
                <a:gd name="T0" fmla="*/ 2147483647 w 480"/>
                <a:gd name="T1" fmla="*/ 2147483647 h 431"/>
                <a:gd name="T2" fmla="*/ 2147483647 w 480"/>
                <a:gd name="T3" fmla="*/ 2147483647 h 431"/>
                <a:gd name="T4" fmla="*/ 2147483647 w 480"/>
                <a:gd name="T5" fmla="*/ 2147483647 h 431"/>
                <a:gd name="T6" fmla="*/ 2147483647 w 480"/>
                <a:gd name="T7" fmla="*/ 2147483647 h 431"/>
                <a:gd name="T8" fmla="*/ 2147483647 w 480"/>
                <a:gd name="T9" fmla="*/ 2147483647 h 431"/>
                <a:gd name="T10" fmla="*/ 2147483647 w 480"/>
                <a:gd name="T11" fmla="*/ 2147483647 h 431"/>
                <a:gd name="T12" fmla="*/ 2147483647 w 480"/>
                <a:gd name="T13" fmla="*/ 2147483647 h 431"/>
                <a:gd name="T14" fmla="*/ 2147483647 w 480"/>
                <a:gd name="T15" fmla="*/ 2147483647 h 4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431"/>
                <a:gd name="T26" fmla="*/ 480 w 480"/>
                <a:gd name="T27" fmla="*/ 431 h 4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431">
                  <a:moveTo>
                    <a:pt x="449" y="34"/>
                  </a:moveTo>
                  <a:cubicBezTo>
                    <a:pt x="480" y="60"/>
                    <a:pt x="451" y="122"/>
                    <a:pt x="440" y="171"/>
                  </a:cubicBezTo>
                  <a:cubicBezTo>
                    <a:pt x="429" y="220"/>
                    <a:pt x="414" y="299"/>
                    <a:pt x="382" y="331"/>
                  </a:cubicBezTo>
                  <a:cubicBezTo>
                    <a:pt x="350" y="363"/>
                    <a:pt x="298" y="353"/>
                    <a:pt x="248" y="363"/>
                  </a:cubicBezTo>
                  <a:cubicBezTo>
                    <a:pt x="198" y="373"/>
                    <a:pt x="116" y="431"/>
                    <a:pt x="80" y="393"/>
                  </a:cubicBezTo>
                  <a:cubicBezTo>
                    <a:pt x="44" y="355"/>
                    <a:pt x="0" y="197"/>
                    <a:pt x="29" y="134"/>
                  </a:cubicBezTo>
                  <a:cubicBezTo>
                    <a:pt x="58" y="71"/>
                    <a:pt x="186" y="34"/>
                    <a:pt x="256" y="17"/>
                  </a:cubicBezTo>
                  <a:cubicBezTo>
                    <a:pt x="326" y="0"/>
                    <a:pt x="418" y="8"/>
                    <a:pt x="449" y="34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2" name="Freeform 27"/>
            <p:cNvSpPr>
              <a:spLocks/>
            </p:cNvSpPr>
            <p:nvPr/>
          </p:nvSpPr>
          <p:spPr bwMode="auto">
            <a:xfrm>
              <a:off x="1431925" y="2168525"/>
              <a:ext cx="292100" cy="288925"/>
            </a:xfrm>
            <a:custGeom>
              <a:avLst/>
              <a:gdLst>
                <a:gd name="T0" fmla="*/ 2147483647 w 490"/>
                <a:gd name="T1" fmla="*/ 2147483647 h 405"/>
                <a:gd name="T2" fmla="*/ 2147483647 w 490"/>
                <a:gd name="T3" fmla="*/ 2147483647 h 405"/>
                <a:gd name="T4" fmla="*/ 2147483647 w 490"/>
                <a:gd name="T5" fmla="*/ 2147483647 h 405"/>
                <a:gd name="T6" fmla="*/ 2147483647 w 490"/>
                <a:gd name="T7" fmla="*/ 2147483647 h 405"/>
                <a:gd name="T8" fmla="*/ 0 w 490"/>
                <a:gd name="T9" fmla="*/ 2147483647 h 405"/>
                <a:gd name="T10" fmla="*/ 2147483647 w 490"/>
                <a:gd name="T11" fmla="*/ 2147483647 h 405"/>
                <a:gd name="T12" fmla="*/ 2147483647 w 490"/>
                <a:gd name="T13" fmla="*/ 2147483647 h 405"/>
                <a:gd name="T14" fmla="*/ 2147483647 w 490"/>
                <a:gd name="T15" fmla="*/ 2147483647 h 4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0"/>
                <a:gd name="T25" fmla="*/ 0 h 405"/>
                <a:gd name="T26" fmla="*/ 490 w 490"/>
                <a:gd name="T27" fmla="*/ 405 h 4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0" h="405">
                  <a:moveTo>
                    <a:pt x="472" y="40"/>
                  </a:moveTo>
                  <a:cubicBezTo>
                    <a:pt x="490" y="68"/>
                    <a:pt x="465" y="142"/>
                    <a:pt x="436" y="196"/>
                  </a:cubicBezTo>
                  <a:cubicBezTo>
                    <a:pt x="407" y="250"/>
                    <a:pt x="351" y="332"/>
                    <a:pt x="296" y="364"/>
                  </a:cubicBezTo>
                  <a:cubicBezTo>
                    <a:pt x="241" y="396"/>
                    <a:pt x="152" y="405"/>
                    <a:pt x="103" y="391"/>
                  </a:cubicBezTo>
                  <a:cubicBezTo>
                    <a:pt x="52" y="376"/>
                    <a:pt x="0" y="328"/>
                    <a:pt x="0" y="280"/>
                  </a:cubicBezTo>
                  <a:cubicBezTo>
                    <a:pt x="0" y="232"/>
                    <a:pt x="46" y="143"/>
                    <a:pt x="100" y="101"/>
                  </a:cubicBezTo>
                  <a:cubicBezTo>
                    <a:pt x="156" y="59"/>
                    <a:pt x="267" y="38"/>
                    <a:pt x="329" y="28"/>
                  </a:cubicBezTo>
                  <a:cubicBezTo>
                    <a:pt x="391" y="18"/>
                    <a:pt x="447" y="0"/>
                    <a:pt x="472" y="40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3" name="Freeform 28"/>
            <p:cNvSpPr>
              <a:spLocks/>
            </p:cNvSpPr>
            <p:nvPr/>
          </p:nvSpPr>
          <p:spPr bwMode="auto">
            <a:xfrm>
              <a:off x="915988" y="2279650"/>
              <a:ext cx="271462" cy="314325"/>
            </a:xfrm>
            <a:custGeom>
              <a:avLst/>
              <a:gdLst>
                <a:gd name="T0" fmla="*/ 2147483647 w 457"/>
                <a:gd name="T1" fmla="*/ 2147483647 h 443"/>
                <a:gd name="T2" fmla="*/ 2147483647 w 457"/>
                <a:gd name="T3" fmla="*/ 2147483647 h 443"/>
                <a:gd name="T4" fmla="*/ 2147483647 w 457"/>
                <a:gd name="T5" fmla="*/ 2147483647 h 443"/>
                <a:gd name="T6" fmla="*/ 2147483647 w 457"/>
                <a:gd name="T7" fmla="*/ 2147483647 h 443"/>
                <a:gd name="T8" fmla="*/ 2147483647 w 457"/>
                <a:gd name="T9" fmla="*/ 2147483647 h 443"/>
                <a:gd name="T10" fmla="*/ 2147483647 w 457"/>
                <a:gd name="T11" fmla="*/ 2147483647 h 443"/>
                <a:gd name="T12" fmla="*/ 2147483647 w 457"/>
                <a:gd name="T13" fmla="*/ 2147483647 h 443"/>
                <a:gd name="T14" fmla="*/ 2147483647 w 457"/>
                <a:gd name="T15" fmla="*/ 2147483647 h 4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7"/>
                <a:gd name="T25" fmla="*/ 0 h 443"/>
                <a:gd name="T26" fmla="*/ 457 w 457"/>
                <a:gd name="T27" fmla="*/ 443 h 4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7" h="443">
                  <a:moveTo>
                    <a:pt x="366" y="89"/>
                  </a:moveTo>
                  <a:cubicBezTo>
                    <a:pt x="405" y="127"/>
                    <a:pt x="457" y="182"/>
                    <a:pt x="447" y="234"/>
                  </a:cubicBezTo>
                  <a:cubicBezTo>
                    <a:pt x="437" y="286"/>
                    <a:pt x="362" y="370"/>
                    <a:pt x="307" y="402"/>
                  </a:cubicBezTo>
                  <a:cubicBezTo>
                    <a:pt x="252" y="434"/>
                    <a:pt x="163" y="443"/>
                    <a:pt x="114" y="429"/>
                  </a:cubicBezTo>
                  <a:cubicBezTo>
                    <a:pt x="63" y="414"/>
                    <a:pt x="22" y="381"/>
                    <a:pt x="11" y="318"/>
                  </a:cubicBezTo>
                  <a:cubicBezTo>
                    <a:pt x="0" y="255"/>
                    <a:pt x="13" y="104"/>
                    <a:pt x="46" y="52"/>
                  </a:cubicBezTo>
                  <a:cubicBezTo>
                    <a:pt x="79" y="0"/>
                    <a:pt x="157" y="0"/>
                    <a:pt x="210" y="6"/>
                  </a:cubicBezTo>
                  <a:cubicBezTo>
                    <a:pt x="263" y="12"/>
                    <a:pt x="327" y="51"/>
                    <a:pt x="366" y="89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4" name="Freeform 29"/>
            <p:cNvSpPr>
              <a:spLocks/>
            </p:cNvSpPr>
            <p:nvPr/>
          </p:nvSpPr>
          <p:spPr bwMode="auto">
            <a:xfrm>
              <a:off x="1160463" y="2420938"/>
              <a:ext cx="328612" cy="269875"/>
            </a:xfrm>
            <a:custGeom>
              <a:avLst/>
              <a:gdLst>
                <a:gd name="T0" fmla="*/ 2147483647 w 555"/>
                <a:gd name="T1" fmla="*/ 2147483647 h 375"/>
                <a:gd name="T2" fmla="*/ 2147483647 w 555"/>
                <a:gd name="T3" fmla="*/ 2147483647 h 375"/>
                <a:gd name="T4" fmla="*/ 2147483647 w 555"/>
                <a:gd name="T5" fmla="*/ 2147483647 h 375"/>
                <a:gd name="T6" fmla="*/ 2147483647 w 555"/>
                <a:gd name="T7" fmla="*/ 2147483647 h 375"/>
                <a:gd name="T8" fmla="*/ 2147483647 w 555"/>
                <a:gd name="T9" fmla="*/ 2147483647 h 375"/>
                <a:gd name="T10" fmla="*/ 2147483647 w 555"/>
                <a:gd name="T11" fmla="*/ 2147483647 h 375"/>
                <a:gd name="T12" fmla="*/ 2147483647 w 555"/>
                <a:gd name="T13" fmla="*/ 2147483647 h 375"/>
                <a:gd name="T14" fmla="*/ 2147483647 w 555"/>
                <a:gd name="T15" fmla="*/ 2147483647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375"/>
                <a:gd name="T26" fmla="*/ 555 w 555"/>
                <a:gd name="T27" fmla="*/ 375 h 3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375">
                  <a:moveTo>
                    <a:pt x="465" y="32"/>
                  </a:moveTo>
                  <a:cubicBezTo>
                    <a:pt x="507" y="64"/>
                    <a:pt x="555" y="173"/>
                    <a:pt x="537" y="223"/>
                  </a:cubicBezTo>
                  <a:cubicBezTo>
                    <a:pt x="519" y="273"/>
                    <a:pt x="409" y="312"/>
                    <a:pt x="355" y="333"/>
                  </a:cubicBezTo>
                  <a:cubicBezTo>
                    <a:pt x="301" y="354"/>
                    <a:pt x="265" y="375"/>
                    <a:pt x="209" y="352"/>
                  </a:cubicBezTo>
                  <a:cubicBezTo>
                    <a:pt x="153" y="329"/>
                    <a:pt x="34" y="246"/>
                    <a:pt x="17" y="196"/>
                  </a:cubicBezTo>
                  <a:cubicBezTo>
                    <a:pt x="0" y="146"/>
                    <a:pt x="64" y="77"/>
                    <a:pt x="108" y="50"/>
                  </a:cubicBezTo>
                  <a:cubicBezTo>
                    <a:pt x="152" y="23"/>
                    <a:pt x="223" y="35"/>
                    <a:pt x="282" y="32"/>
                  </a:cubicBezTo>
                  <a:cubicBezTo>
                    <a:pt x="341" y="29"/>
                    <a:pt x="423" y="0"/>
                    <a:pt x="465" y="32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5" name="Freeform 30"/>
            <p:cNvSpPr>
              <a:spLocks/>
            </p:cNvSpPr>
            <p:nvPr/>
          </p:nvSpPr>
          <p:spPr bwMode="auto">
            <a:xfrm>
              <a:off x="649288" y="2095500"/>
              <a:ext cx="268287" cy="338138"/>
            </a:xfrm>
            <a:custGeom>
              <a:avLst/>
              <a:gdLst>
                <a:gd name="T0" fmla="*/ 2147483647 w 453"/>
                <a:gd name="T1" fmla="*/ 2147483647 h 470"/>
                <a:gd name="T2" fmla="*/ 2147483647 w 453"/>
                <a:gd name="T3" fmla="*/ 2147483647 h 470"/>
                <a:gd name="T4" fmla="*/ 2147483647 w 453"/>
                <a:gd name="T5" fmla="*/ 2147483647 h 470"/>
                <a:gd name="T6" fmla="*/ 2147483647 w 453"/>
                <a:gd name="T7" fmla="*/ 2147483647 h 470"/>
                <a:gd name="T8" fmla="*/ 2147483647 w 453"/>
                <a:gd name="T9" fmla="*/ 2147483647 h 470"/>
                <a:gd name="T10" fmla="*/ 2147483647 w 453"/>
                <a:gd name="T11" fmla="*/ 2147483647 h 470"/>
                <a:gd name="T12" fmla="*/ 2147483647 w 453"/>
                <a:gd name="T13" fmla="*/ 2147483647 h 470"/>
                <a:gd name="T14" fmla="*/ 2147483647 w 453"/>
                <a:gd name="T15" fmla="*/ 214748364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470"/>
                <a:gd name="T26" fmla="*/ 453 w 45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470">
                  <a:moveTo>
                    <a:pt x="39" y="49"/>
                  </a:moveTo>
                  <a:cubicBezTo>
                    <a:pt x="66" y="10"/>
                    <a:pt x="137" y="0"/>
                    <a:pt x="188" y="16"/>
                  </a:cubicBezTo>
                  <a:cubicBezTo>
                    <a:pt x="239" y="32"/>
                    <a:pt x="302" y="95"/>
                    <a:pt x="346" y="145"/>
                  </a:cubicBezTo>
                  <a:cubicBezTo>
                    <a:pt x="389" y="195"/>
                    <a:pt x="440" y="262"/>
                    <a:pt x="447" y="313"/>
                  </a:cubicBezTo>
                  <a:cubicBezTo>
                    <a:pt x="453" y="365"/>
                    <a:pt x="429" y="432"/>
                    <a:pt x="385" y="451"/>
                  </a:cubicBezTo>
                  <a:cubicBezTo>
                    <a:pt x="341" y="470"/>
                    <a:pt x="241" y="462"/>
                    <a:pt x="182" y="429"/>
                  </a:cubicBezTo>
                  <a:cubicBezTo>
                    <a:pt x="121" y="395"/>
                    <a:pt x="48" y="311"/>
                    <a:pt x="24" y="248"/>
                  </a:cubicBezTo>
                  <a:cubicBezTo>
                    <a:pt x="0" y="185"/>
                    <a:pt x="12" y="88"/>
                    <a:pt x="39" y="49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6" name="Freeform 31"/>
            <p:cNvSpPr>
              <a:spLocks noChangeAspect="1"/>
            </p:cNvSpPr>
            <p:nvPr/>
          </p:nvSpPr>
          <p:spPr bwMode="auto">
            <a:xfrm>
              <a:off x="623888" y="1844675"/>
              <a:ext cx="198437" cy="250825"/>
            </a:xfrm>
            <a:custGeom>
              <a:avLst/>
              <a:gdLst>
                <a:gd name="T0" fmla="*/ 2147483647 w 338"/>
                <a:gd name="T1" fmla="*/ 2147483647 h 352"/>
                <a:gd name="T2" fmla="*/ 2147483647 w 338"/>
                <a:gd name="T3" fmla="*/ 2147483647 h 352"/>
                <a:gd name="T4" fmla="*/ 0 w 338"/>
                <a:gd name="T5" fmla="*/ 2147483647 h 352"/>
                <a:gd name="T6" fmla="*/ 2147483647 w 338"/>
                <a:gd name="T7" fmla="*/ 2147483647 h 352"/>
                <a:gd name="T8" fmla="*/ 2147483647 w 338"/>
                <a:gd name="T9" fmla="*/ 0 h 352"/>
                <a:gd name="T10" fmla="*/ 2147483647 w 338"/>
                <a:gd name="T11" fmla="*/ 2147483647 h 352"/>
                <a:gd name="T12" fmla="*/ 2147483647 w 338"/>
                <a:gd name="T13" fmla="*/ 2147483647 h 352"/>
                <a:gd name="T14" fmla="*/ 2147483647 w 338"/>
                <a:gd name="T15" fmla="*/ 2147483647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8"/>
                <a:gd name="T25" fmla="*/ 0 h 352"/>
                <a:gd name="T26" fmla="*/ 338 w 338"/>
                <a:gd name="T27" fmla="*/ 352 h 3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8" h="352">
                  <a:moveTo>
                    <a:pt x="127" y="346"/>
                  </a:moveTo>
                  <a:cubicBezTo>
                    <a:pt x="78" y="352"/>
                    <a:pt x="48" y="343"/>
                    <a:pt x="27" y="320"/>
                  </a:cubicBezTo>
                  <a:cubicBezTo>
                    <a:pt x="6" y="297"/>
                    <a:pt x="0" y="248"/>
                    <a:pt x="0" y="210"/>
                  </a:cubicBezTo>
                  <a:cubicBezTo>
                    <a:pt x="0" y="172"/>
                    <a:pt x="6" y="126"/>
                    <a:pt x="27" y="91"/>
                  </a:cubicBezTo>
                  <a:cubicBezTo>
                    <a:pt x="48" y="56"/>
                    <a:pt x="93" y="0"/>
                    <a:pt x="128" y="0"/>
                  </a:cubicBezTo>
                  <a:cubicBezTo>
                    <a:pt x="163" y="0"/>
                    <a:pt x="203" y="43"/>
                    <a:pt x="235" y="90"/>
                  </a:cubicBezTo>
                  <a:cubicBezTo>
                    <a:pt x="267" y="137"/>
                    <a:pt x="338" y="240"/>
                    <a:pt x="320" y="283"/>
                  </a:cubicBezTo>
                  <a:cubicBezTo>
                    <a:pt x="302" y="326"/>
                    <a:pt x="167" y="333"/>
                    <a:pt x="127" y="346"/>
                  </a:cubicBezTo>
                  <a:close/>
                </a:path>
              </a:pathLst>
            </a:custGeom>
            <a:solidFill>
              <a:srgbClr val="8DA2C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7" name="Freeform 32"/>
            <p:cNvSpPr>
              <a:spLocks/>
            </p:cNvSpPr>
            <p:nvPr/>
          </p:nvSpPr>
          <p:spPr bwMode="auto">
            <a:xfrm>
              <a:off x="773113" y="1539875"/>
              <a:ext cx="168275" cy="188913"/>
            </a:xfrm>
            <a:custGeom>
              <a:avLst/>
              <a:gdLst>
                <a:gd name="T0" fmla="*/ 2147483647 w 284"/>
                <a:gd name="T1" fmla="*/ 2147483647 h 264"/>
                <a:gd name="T2" fmla="*/ 2147483647 w 284"/>
                <a:gd name="T3" fmla="*/ 2147483647 h 264"/>
                <a:gd name="T4" fmla="*/ 2147483647 w 284"/>
                <a:gd name="T5" fmla="*/ 2147483647 h 264"/>
                <a:gd name="T6" fmla="*/ 2147483647 w 284"/>
                <a:gd name="T7" fmla="*/ 2147483647 h 264"/>
                <a:gd name="T8" fmla="*/ 2147483647 w 284"/>
                <a:gd name="T9" fmla="*/ 2147483647 h 264"/>
                <a:gd name="T10" fmla="*/ 2147483647 w 284"/>
                <a:gd name="T11" fmla="*/ 2147483647 h 264"/>
                <a:gd name="T12" fmla="*/ 2147483647 w 284"/>
                <a:gd name="T13" fmla="*/ 2147483647 h 264"/>
                <a:gd name="T14" fmla="*/ 2147483647 w 284"/>
                <a:gd name="T15" fmla="*/ 2147483647 h 264"/>
                <a:gd name="T16" fmla="*/ 2147483647 w 284"/>
                <a:gd name="T17" fmla="*/ 2147483647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4"/>
                <a:gd name="T28" fmla="*/ 0 h 264"/>
                <a:gd name="T29" fmla="*/ 284 w 284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4" h="264">
                  <a:moveTo>
                    <a:pt x="32" y="48"/>
                  </a:moveTo>
                  <a:cubicBezTo>
                    <a:pt x="63" y="21"/>
                    <a:pt x="112" y="3"/>
                    <a:pt x="145" y="2"/>
                  </a:cubicBezTo>
                  <a:cubicBezTo>
                    <a:pt x="179" y="0"/>
                    <a:pt x="209" y="20"/>
                    <a:pt x="231" y="43"/>
                  </a:cubicBezTo>
                  <a:cubicBezTo>
                    <a:pt x="253" y="66"/>
                    <a:pt x="284" y="118"/>
                    <a:pt x="278" y="142"/>
                  </a:cubicBezTo>
                  <a:cubicBezTo>
                    <a:pt x="272" y="166"/>
                    <a:pt x="219" y="169"/>
                    <a:pt x="195" y="188"/>
                  </a:cubicBezTo>
                  <a:cubicBezTo>
                    <a:pt x="171" y="207"/>
                    <a:pt x="159" y="246"/>
                    <a:pt x="135" y="255"/>
                  </a:cubicBezTo>
                  <a:cubicBezTo>
                    <a:pt x="111" y="264"/>
                    <a:pt x="71" y="259"/>
                    <a:pt x="49" y="243"/>
                  </a:cubicBezTo>
                  <a:cubicBezTo>
                    <a:pt x="27" y="227"/>
                    <a:pt x="6" y="193"/>
                    <a:pt x="3" y="161"/>
                  </a:cubicBezTo>
                  <a:cubicBezTo>
                    <a:pt x="0" y="129"/>
                    <a:pt x="26" y="72"/>
                    <a:pt x="32" y="48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8" name="Freeform 33"/>
            <p:cNvSpPr>
              <a:spLocks/>
            </p:cNvSpPr>
            <p:nvPr/>
          </p:nvSpPr>
          <p:spPr bwMode="auto">
            <a:xfrm rot="3334324">
              <a:off x="946150" y="1490663"/>
              <a:ext cx="174625" cy="190500"/>
            </a:xfrm>
            <a:custGeom>
              <a:avLst/>
              <a:gdLst>
                <a:gd name="T0" fmla="*/ 2147483647 w 245"/>
                <a:gd name="T1" fmla="*/ 2147483647 h 320"/>
                <a:gd name="T2" fmla="*/ 2147483647 w 245"/>
                <a:gd name="T3" fmla="*/ 2147483647 h 320"/>
                <a:gd name="T4" fmla="*/ 2147483647 w 245"/>
                <a:gd name="T5" fmla="*/ 2147483647 h 320"/>
                <a:gd name="T6" fmla="*/ 2147483647 w 245"/>
                <a:gd name="T7" fmla="*/ 2147483647 h 320"/>
                <a:gd name="T8" fmla="*/ 2147483647 w 245"/>
                <a:gd name="T9" fmla="*/ 2147483647 h 320"/>
                <a:gd name="T10" fmla="*/ 2147483647 w 245"/>
                <a:gd name="T11" fmla="*/ 2147483647 h 320"/>
                <a:gd name="T12" fmla="*/ 2147483647 w 245"/>
                <a:gd name="T13" fmla="*/ 2147483647 h 320"/>
                <a:gd name="T14" fmla="*/ 2147483647 w 245"/>
                <a:gd name="T15" fmla="*/ 2147483647 h 320"/>
                <a:gd name="T16" fmla="*/ 2147483647 w 245"/>
                <a:gd name="T17" fmla="*/ 214748364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320"/>
                <a:gd name="T29" fmla="*/ 245 w 245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320">
                  <a:moveTo>
                    <a:pt x="5" y="171"/>
                  </a:moveTo>
                  <a:cubicBezTo>
                    <a:pt x="0" y="130"/>
                    <a:pt x="14" y="80"/>
                    <a:pt x="32" y="52"/>
                  </a:cubicBezTo>
                  <a:cubicBezTo>
                    <a:pt x="50" y="24"/>
                    <a:pt x="88" y="12"/>
                    <a:pt x="115" y="6"/>
                  </a:cubicBezTo>
                  <a:cubicBezTo>
                    <a:pt x="142" y="0"/>
                    <a:pt x="177" y="3"/>
                    <a:pt x="197" y="15"/>
                  </a:cubicBezTo>
                  <a:cubicBezTo>
                    <a:pt x="217" y="27"/>
                    <a:pt x="227" y="47"/>
                    <a:pt x="233" y="79"/>
                  </a:cubicBezTo>
                  <a:cubicBezTo>
                    <a:pt x="239" y="111"/>
                    <a:pt x="245" y="170"/>
                    <a:pt x="233" y="207"/>
                  </a:cubicBezTo>
                  <a:cubicBezTo>
                    <a:pt x="221" y="244"/>
                    <a:pt x="189" y="284"/>
                    <a:pt x="160" y="299"/>
                  </a:cubicBezTo>
                  <a:cubicBezTo>
                    <a:pt x="131" y="314"/>
                    <a:pt x="86" y="320"/>
                    <a:pt x="60" y="299"/>
                  </a:cubicBezTo>
                  <a:cubicBezTo>
                    <a:pt x="34" y="278"/>
                    <a:pt x="10" y="212"/>
                    <a:pt x="5" y="171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39" name="Freeform 34"/>
            <p:cNvSpPr>
              <a:spLocks/>
            </p:cNvSpPr>
            <p:nvPr/>
          </p:nvSpPr>
          <p:spPr bwMode="auto">
            <a:xfrm>
              <a:off x="1649413" y="1914525"/>
              <a:ext cx="173037" cy="249238"/>
            </a:xfrm>
            <a:custGeom>
              <a:avLst/>
              <a:gdLst>
                <a:gd name="T0" fmla="*/ 2147483647 w 289"/>
                <a:gd name="T1" fmla="*/ 2147483647 h 308"/>
                <a:gd name="T2" fmla="*/ 2147483647 w 289"/>
                <a:gd name="T3" fmla="*/ 2147483647 h 308"/>
                <a:gd name="T4" fmla="*/ 2147483647 w 289"/>
                <a:gd name="T5" fmla="*/ 2147483647 h 308"/>
                <a:gd name="T6" fmla="*/ 2147483647 w 289"/>
                <a:gd name="T7" fmla="*/ 2147483647 h 308"/>
                <a:gd name="T8" fmla="*/ 2147483647 w 289"/>
                <a:gd name="T9" fmla="*/ 2147483647 h 308"/>
                <a:gd name="T10" fmla="*/ 2147483647 w 289"/>
                <a:gd name="T11" fmla="*/ 2147483647 h 308"/>
                <a:gd name="T12" fmla="*/ 2147483647 w 289"/>
                <a:gd name="T13" fmla="*/ 2147483647 h 308"/>
                <a:gd name="T14" fmla="*/ 2147483647 w 289"/>
                <a:gd name="T15" fmla="*/ 2147483647 h 308"/>
                <a:gd name="T16" fmla="*/ 2147483647 w 289"/>
                <a:gd name="T17" fmla="*/ 214748364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"/>
                <a:gd name="T28" fmla="*/ 0 h 308"/>
                <a:gd name="T29" fmla="*/ 289 w 289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" h="308">
                  <a:moveTo>
                    <a:pt x="5" y="265"/>
                  </a:moveTo>
                  <a:cubicBezTo>
                    <a:pt x="0" y="224"/>
                    <a:pt x="50" y="95"/>
                    <a:pt x="75" y="52"/>
                  </a:cubicBezTo>
                  <a:cubicBezTo>
                    <a:pt x="100" y="9"/>
                    <a:pt x="131" y="12"/>
                    <a:pt x="158" y="6"/>
                  </a:cubicBezTo>
                  <a:cubicBezTo>
                    <a:pt x="185" y="0"/>
                    <a:pt x="220" y="3"/>
                    <a:pt x="240" y="15"/>
                  </a:cubicBezTo>
                  <a:cubicBezTo>
                    <a:pt x="260" y="27"/>
                    <a:pt x="270" y="47"/>
                    <a:pt x="276" y="79"/>
                  </a:cubicBezTo>
                  <a:cubicBezTo>
                    <a:pt x="282" y="111"/>
                    <a:pt x="289" y="171"/>
                    <a:pt x="276" y="207"/>
                  </a:cubicBezTo>
                  <a:cubicBezTo>
                    <a:pt x="263" y="243"/>
                    <a:pt x="226" y="278"/>
                    <a:pt x="197" y="293"/>
                  </a:cubicBezTo>
                  <a:cubicBezTo>
                    <a:pt x="168" y="308"/>
                    <a:pt x="135" y="304"/>
                    <a:pt x="103" y="299"/>
                  </a:cubicBezTo>
                  <a:cubicBezTo>
                    <a:pt x="71" y="294"/>
                    <a:pt x="10" y="306"/>
                    <a:pt x="5" y="265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0" name="Freeform 35"/>
            <p:cNvSpPr>
              <a:spLocks/>
            </p:cNvSpPr>
            <p:nvPr/>
          </p:nvSpPr>
          <p:spPr bwMode="auto">
            <a:xfrm>
              <a:off x="1630363" y="2351088"/>
              <a:ext cx="139700" cy="223837"/>
            </a:xfrm>
            <a:custGeom>
              <a:avLst/>
              <a:gdLst>
                <a:gd name="T0" fmla="*/ 2147483647 w 234"/>
                <a:gd name="T1" fmla="*/ 2147483647 h 313"/>
                <a:gd name="T2" fmla="*/ 2147483647 w 234"/>
                <a:gd name="T3" fmla="*/ 2147483647 h 313"/>
                <a:gd name="T4" fmla="*/ 2147483647 w 234"/>
                <a:gd name="T5" fmla="*/ 2147483647 h 313"/>
                <a:gd name="T6" fmla="*/ 2147483647 w 234"/>
                <a:gd name="T7" fmla="*/ 2147483647 h 313"/>
                <a:gd name="T8" fmla="*/ 2147483647 w 234"/>
                <a:gd name="T9" fmla="*/ 2147483647 h 313"/>
                <a:gd name="T10" fmla="*/ 2147483647 w 234"/>
                <a:gd name="T11" fmla="*/ 2147483647 h 313"/>
                <a:gd name="T12" fmla="*/ 2147483647 w 234"/>
                <a:gd name="T13" fmla="*/ 2147483647 h 313"/>
                <a:gd name="T14" fmla="*/ 2147483647 w 234"/>
                <a:gd name="T15" fmla="*/ 2147483647 h 313"/>
                <a:gd name="T16" fmla="*/ 2147483647 w 234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313"/>
                <a:gd name="T29" fmla="*/ 234 w 234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313">
                  <a:moveTo>
                    <a:pt x="5" y="171"/>
                  </a:moveTo>
                  <a:cubicBezTo>
                    <a:pt x="0" y="130"/>
                    <a:pt x="14" y="80"/>
                    <a:pt x="32" y="52"/>
                  </a:cubicBezTo>
                  <a:cubicBezTo>
                    <a:pt x="50" y="24"/>
                    <a:pt x="88" y="12"/>
                    <a:pt x="115" y="6"/>
                  </a:cubicBezTo>
                  <a:cubicBezTo>
                    <a:pt x="142" y="0"/>
                    <a:pt x="177" y="3"/>
                    <a:pt x="197" y="15"/>
                  </a:cubicBezTo>
                  <a:cubicBezTo>
                    <a:pt x="217" y="27"/>
                    <a:pt x="232" y="55"/>
                    <a:pt x="233" y="79"/>
                  </a:cubicBezTo>
                  <a:cubicBezTo>
                    <a:pt x="234" y="103"/>
                    <a:pt x="222" y="123"/>
                    <a:pt x="203" y="159"/>
                  </a:cubicBezTo>
                  <a:cubicBezTo>
                    <a:pt x="184" y="195"/>
                    <a:pt x="147" y="279"/>
                    <a:pt x="121" y="296"/>
                  </a:cubicBezTo>
                  <a:cubicBezTo>
                    <a:pt x="95" y="313"/>
                    <a:pt x="66" y="280"/>
                    <a:pt x="47" y="259"/>
                  </a:cubicBezTo>
                  <a:cubicBezTo>
                    <a:pt x="28" y="238"/>
                    <a:pt x="14" y="189"/>
                    <a:pt x="5" y="171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1" name="Freeform 36"/>
            <p:cNvSpPr>
              <a:spLocks/>
            </p:cNvSpPr>
            <p:nvPr/>
          </p:nvSpPr>
          <p:spPr bwMode="auto">
            <a:xfrm rot="21016021">
              <a:off x="1716088" y="2168525"/>
              <a:ext cx="147637" cy="193675"/>
            </a:xfrm>
            <a:custGeom>
              <a:avLst/>
              <a:gdLst>
                <a:gd name="T0" fmla="*/ 2147483647 w 251"/>
                <a:gd name="T1" fmla="*/ 2147483647 h 271"/>
                <a:gd name="T2" fmla="*/ 2147483647 w 251"/>
                <a:gd name="T3" fmla="*/ 2147483647 h 271"/>
                <a:gd name="T4" fmla="*/ 2147483647 w 251"/>
                <a:gd name="T5" fmla="*/ 2147483647 h 271"/>
                <a:gd name="T6" fmla="*/ 2147483647 w 251"/>
                <a:gd name="T7" fmla="*/ 2147483647 h 271"/>
                <a:gd name="T8" fmla="*/ 2147483647 w 251"/>
                <a:gd name="T9" fmla="*/ 2147483647 h 271"/>
                <a:gd name="T10" fmla="*/ 2147483647 w 251"/>
                <a:gd name="T11" fmla="*/ 2147483647 h 271"/>
                <a:gd name="T12" fmla="*/ 2147483647 w 251"/>
                <a:gd name="T13" fmla="*/ 2147483647 h 271"/>
                <a:gd name="T14" fmla="*/ 2147483647 w 251"/>
                <a:gd name="T15" fmla="*/ 2147483647 h 271"/>
                <a:gd name="T16" fmla="*/ 2147483647 w 251"/>
                <a:gd name="T17" fmla="*/ 2147483647 h 2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271"/>
                <a:gd name="T29" fmla="*/ 251 w 251"/>
                <a:gd name="T30" fmla="*/ 271 h 2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271">
                  <a:moveTo>
                    <a:pt x="2" y="178"/>
                  </a:moveTo>
                  <a:cubicBezTo>
                    <a:pt x="0" y="144"/>
                    <a:pt x="27" y="81"/>
                    <a:pt x="49" y="52"/>
                  </a:cubicBezTo>
                  <a:cubicBezTo>
                    <a:pt x="71" y="23"/>
                    <a:pt x="105" y="12"/>
                    <a:pt x="132" y="6"/>
                  </a:cubicBezTo>
                  <a:cubicBezTo>
                    <a:pt x="159" y="0"/>
                    <a:pt x="194" y="3"/>
                    <a:pt x="214" y="15"/>
                  </a:cubicBezTo>
                  <a:cubicBezTo>
                    <a:pt x="234" y="27"/>
                    <a:pt x="249" y="55"/>
                    <a:pt x="250" y="79"/>
                  </a:cubicBezTo>
                  <a:cubicBezTo>
                    <a:pt x="251" y="103"/>
                    <a:pt x="236" y="131"/>
                    <a:pt x="220" y="159"/>
                  </a:cubicBezTo>
                  <a:cubicBezTo>
                    <a:pt x="204" y="187"/>
                    <a:pt x="182" y="233"/>
                    <a:pt x="156" y="250"/>
                  </a:cubicBezTo>
                  <a:cubicBezTo>
                    <a:pt x="130" y="267"/>
                    <a:pt x="90" y="271"/>
                    <a:pt x="64" y="259"/>
                  </a:cubicBezTo>
                  <a:cubicBezTo>
                    <a:pt x="38" y="247"/>
                    <a:pt x="4" y="212"/>
                    <a:pt x="2" y="178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2" name="Freeform 37"/>
            <p:cNvSpPr>
              <a:spLocks/>
            </p:cNvSpPr>
            <p:nvPr/>
          </p:nvSpPr>
          <p:spPr bwMode="auto">
            <a:xfrm>
              <a:off x="865188" y="2587625"/>
              <a:ext cx="173037" cy="220663"/>
            </a:xfrm>
            <a:custGeom>
              <a:avLst/>
              <a:gdLst>
                <a:gd name="T0" fmla="*/ 0 w 289"/>
                <a:gd name="T1" fmla="*/ 2147483647 h 307"/>
                <a:gd name="T2" fmla="*/ 2147483647 w 289"/>
                <a:gd name="T3" fmla="*/ 2147483647 h 307"/>
                <a:gd name="T4" fmla="*/ 2147483647 w 289"/>
                <a:gd name="T5" fmla="*/ 2147483647 h 307"/>
                <a:gd name="T6" fmla="*/ 2147483647 w 289"/>
                <a:gd name="T7" fmla="*/ 2147483647 h 307"/>
                <a:gd name="T8" fmla="*/ 2147483647 w 289"/>
                <a:gd name="T9" fmla="*/ 2147483647 h 307"/>
                <a:gd name="T10" fmla="*/ 2147483647 w 289"/>
                <a:gd name="T11" fmla="*/ 2147483647 h 307"/>
                <a:gd name="T12" fmla="*/ 2147483647 w 289"/>
                <a:gd name="T13" fmla="*/ 2147483647 h 307"/>
                <a:gd name="T14" fmla="*/ 2147483647 w 289"/>
                <a:gd name="T15" fmla="*/ 2147483647 h 307"/>
                <a:gd name="T16" fmla="*/ 2147483647 w 289"/>
                <a:gd name="T17" fmla="*/ 2147483647 h 307"/>
                <a:gd name="T18" fmla="*/ 0 w 289"/>
                <a:gd name="T19" fmla="*/ 214748364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9"/>
                <a:gd name="T31" fmla="*/ 0 h 307"/>
                <a:gd name="T32" fmla="*/ 289 w 289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9" h="307">
                  <a:moveTo>
                    <a:pt x="0" y="145"/>
                  </a:moveTo>
                  <a:cubicBezTo>
                    <a:pt x="2" y="104"/>
                    <a:pt x="25" y="57"/>
                    <a:pt x="47" y="33"/>
                  </a:cubicBezTo>
                  <a:cubicBezTo>
                    <a:pt x="69" y="8"/>
                    <a:pt x="109" y="3"/>
                    <a:pt x="137" y="1"/>
                  </a:cubicBezTo>
                  <a:cubicBezTo>
                    <a:pt x="164" y="0"/>
                    <a:pt x="193" y="1"/>
                    <a:pt x="216" y="24"/>
                  </a:cubicBezTo>
                  <a:cubicBezTo>
                    <a:pt x="239" y="47"/>
                    <a:pt x="265" y="100"/>
                    <a:pt x="276" y="137"/>
                  </a:cubicBezTo>
                  <a:cubicBezTo>
                    <a:pt x="287" y="174"/>
                    <a:pt x="289" y="220"/>
                    <a:pt x="284" y="247"/>
                  </a:cubicBezTo>
                  <a:cubicBezTo>
                    <a:pt x="279" y="274"/>
                    <a:pt x="277" y="297"/>
                    <a:pt x="248" y="302"/>
                  </a:cubicBezTo>
                  <a:cubicBezTo>
                    <a:pt x="219" y="307"/>
                    <a:pt x="147" y="286"/>
                    <a:pt x="112" y="276"/>
                  </a:cubicBezTo>
                  <a:cubicBezTo>
                    <a:pt x="77" y="266"/>
                    <a:pt x="58" y="262"/>
                    <a:pt x="39" y="240"/>
                  </a:cubicBezTo>
                  <a:cubicBezTo>
                    <a:pt x="20" y="218"/>
                    <a:pt x="8" y="165"/>
                    <a:pt x="0" y="145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3" name="Freeform 38"/>
            <p:cNvSpPr>
              <a:spLocks/>
            </p:cNvSpPr>
            <p:nvPr/>
          </p:nvSpPr>
          <p:spPr bwMode="auto">
            <a:xfrm>
              <a:off x="733425" y="2444750"/>
              <a:ext cx="169863" cy="219075"/>
            </a:xfrm>
            <a:custGeom>
              <a:avLst/>
              <a:gdLst>
                <a:gd name="T0" fmla="*/ 2147483647 w 286"/>
                <a:gd name="T1" fmla="*/ 2147483647 h 306"/>
                <a:gd name="T2" fmla="*/ 2147483647 w 286"/>
                <a:gd name="T3" fmla="*/ 2147483647 h 306"/>
                <a:gd name="T4" fmla="*/ 2147483647 w 286"/>
                <a:gd name="T5" fmla="*/ 2147483647 h 306"/>
                <a:gd name="T6" fmla="*/ 2147483647 w 286"/>
                <a:gd name="T7" fmla="*/ 2147483647 h 306"/>
                <a:gd name="T8" fmla="*/ 2147483647 w 286"/>
                <a:gd name="T9" fmla="*/ 2147483647 h 306"/>
                <a:gd name="T10" fmla="*/ 2147483647 w 286"/>
                <a:gd name="T11" fmla="*/ 2147483647 h 306"/>
                <a:gd name="T12" fmla="*/ 2147483647 w 286"/>
                <a:gd name="T13" fmla="*/ 2147483647 h 306"/>
                <a:gd name="T14" fmla="*/ 2147483647 w 286"/>
                <a:gd name="T15" fmla="*/ 2147483647 h 306"/>
                <a:gd name="T16" fmla="*/ 2147483647 w 286"/>
                <a:gd name="T17" fmla="*/ 2147483647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306"/>
                <a:gd name="T29" fmla="*/ 286 w 286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306">
                  <a:moveTo>
                    <a:pt x="5" y="265"/>
                  </a:moveTo>
                  <a:cubicBezTo>
                    <a:pt x="0" y="224"/>
                    <a:pt x="50" y="95"/>
                    <a:pt x="75" y="52"/>
                  </a:cubicBezTo>
                  <a:cubicBezTo>
                    <a:pt x="100" y="9"/>
                    <a:pt x="131" y="12"/>
                    <a:pt x="158" y="6"/>
                  </a:cubicBezTo>
                  <a:cubicBezTo>
                    <a:pt x="185" y="0"/>
                    <a:pt x="220" y="3"/>
                    <a:pt x="240" y="15"/>
                  </a:cubicBezTo>
                  <a:cubicBezTo>
                    <a:pt x="260" y="27"/>
                    <a:pt x="270" y="47"/>
                    <a:pt x="276" y="79"/>
                  </a:cubicBezTo>
                  <a:cubicBezTo>
                    <a:pt x="282" y="111"/>
                    <a:pt x="286" y="178"/>
                    <a:pt x="276" y="207"/>
                  </a:cubicBezTo>
                  <a:cubicBezTo>
                    <a:pt x="266" y="236"/>
                    <a:pt x="244" y="241"/>
                    <a:pt x="215" y="256"/>
                  </a:cubicBezTo>
                  <a:cubicBezTo>
                    <a:pt x="186" y="271"/>
                    <a:pt x="138" y="298"/>
                    <a:pt x="103" y="299"/>
                  </a:cubicBezTo>
                  <a:cubicBezTo>
                    <a:pt x="68" y="300"/>
                    <a:pt x="10" y="306"/>
                    <a:pt x="5" y="265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4" name="Freeform 39"/>
            <p:cNvSpPr>
              <a:spLocks/>
            </p:cNvSpPr>
            <p:nvPr/>
          </p:nvSpPr>
          <p:spPr bwMode="auto">
            <a:xfrm rot="20465235">
              <a:off x="606425" y="2368550"/>
              <a:ext cx="150813" cy="231775"/>
            </a:xfrm>
            <a:custGeom>
              <a:avLst/>
              <a:gdLst>
                <a:gd name="T0" fmla="*/ 2147483647 w 253"/>
                <a:gd name="T1" fmla="*/ 2147483647 h 328"/>
                <a:gd name="T2" fmla="*/ 2147483647 w 253"/>
                <a:gd name="T3" fmla="*/ 2147483647 h 328"/>
                <a:gd name="T4" fmla="*/ 2147483647 w 253"/>
                <a:gd name="T5" fmla="*/ 2147483647 h 328"/>
                <a:gd name="T6" fmla="*/ 2147483647 w 253"/>
                <a:gd name="T7" fmla="*/ 2147483647 h 328"/>
                <a:gd name="T8" fmla="*/ 2147483647 w 253"/>
                <a:gd name="T9" fmla="*/ 2147483647 h 328"/>
                <a:gd name="T10" fmla="*/ 2147483647 w 253"/>
                <a:gd name="T11" fmla="*/ 2147483647 h 328"/>
                <a:gd name="T12" fmla="*/ 2147483647 w 253"/>
                <a:gd name="T13" fmla="*/ 2147483647 h 328"/>
                <a:gd name="T14" fmla="*/ 2147483647 w 253"/>
                <a:gd name="T15" fmla="*/ 2147483647 h 328"/>
                <a:gd name="T16" fmla="*/ 2147483647 w 253"/>
                <a:gd name="T17" fmla="*/ 2147483647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328"/>
                <a:gd name="T29" fmla="*/ 253 w 253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328">
                  <a:moveTo>
                    <a:pt x="13" y="179"/>
                  </a:moveTo>
                  <a:cubicBezTo>
                    <a:pt x="5" y="133"/>
                    <a:pt x="0" y="56"/>
                    <a:pt x="18" y="28"/>
                  </a:cubicBezTo>
                  <a:cubicBezTo>
                    <a:pt x="36" y="0"/>
                    <a:pt x="92" y="15"/>
                    <a:pt x="123" y="14"/>
                  </a:cubicBezTo>
                  <a:cubicBezTo>
                    <a:pt x="154" y="13"/>
                    <a:pt x="185" y="11"/>
                    <a:pt x="205" y="23"/>
                  </a:cubicBezTo>
                  <a:cubicBezTo>
                    <a:pt x="225" y="35"/>
                    <a:pt x="235" y="55"/>
                    <a:pt x="241" y="87"/>
                  </a:cubicBezTo>
                  <a:cubicBezTo>
                    <a:pt x="247" y="119"/>
                    <a:pt x="253" y="178"/>
                    <a:pt x="241" y="215"/>
                  </a:cubicBezTo>
                  <a:cubicBezTo>
                    <a:pt x="229" y="252"/>
                    <a:pt x="197" y="292"/>
                    <a:pt x="168" y="307"/>
                  </a:cubicBezTo>
                  <a:cubicBezTo>
                    <a:pt x="139" y="322"/>
                    <a:pt x="94" y="328"/>
                    <a:pt x="68" y="307"/>
                  </a:cubicBezTo>
                  <a:cubicBezTo>
                    <a:pt x="42" y="286"/>
                    <a:pt x="18" y="220"/>
                    <a:pt x="13" y="179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5" name="Freeform 40"/>
            <p:cNvSpPr>
              <a:spLocks/>
            </p:cNvSpPr>
            <p:nvPr/>
          </p:nvSpPr>
          <p:spPr bwMode="auto">
            <a:xfrm rot="15981332">
              <a:off x="1197769" y="2645569"/>
              <a:ext cx="166688" cy="184150"/>
            </a:xfrm>
            <a:custGeom>
              <a:avLst/>
              <a:gdLst>
                <a:gd name="T0" fmla="*/ 2147483647 w 234"/>
                <a:gd name="T1" fmla="*/ 2147483647 h 313"/>
                <a:gd name="T2" fmla="*/ 2147483647 w 234"/>
                <a:gd name="T3" fmla="*/ 2147483647 h 313"/>
                <a:gd name="T4" fmla="*/ 2147483647 w 234"/>
                <a:gd name="T5" fmla="*/ 2147483647 h 313"/>
                <a:gd name="T6" fmla="*/ 2147483647 w 234"/>
                <a:gd name="T7" fmla="*/ 2147483647 h 313"/>
                <a:gd name="T8" fmla="*/ 2147483647 w 234"/>
                <a:gd name="T9" fmla="*/ 2147483647 h 313"/>
                <a:gd name="T10" fmla="*/ 2147483647 w 234"/>
                <a:gd name="T11" fmla="*/ 2147483647 h 313"/>
                <a:gd name="T12" fmla="*/ 2147483647 w 234"/>
                <a:gd name="T13" fmla="*/ 2147483647 h 313"/>
                <a:gd name="T14" fmla="*/ 2147483647 w 234"/>
                <a:gd name="T15" fmla="*/ 2147483647 h 313"/>
                <a:gd name="T16" fmla="*/ 2147483647 w 234"/>
                <a:gd name="T17" fmla="*/ 2147483647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313"/>
                <a:gd name="T29" fmla="*/ 234 w 234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313">
                  <a:moveTo>
                    <a:pt x="5" y="171"/>
                  </a:moveTo>
                  <a:cubicBezTo>
                    <a:pt x="0" y="130"/>
                    <a:pt x="14" y="80"/>
                    <a:pt x="32" y="52"/>
                  </a:cubicBezTo>
                  <a:cubicBezTo>
                    <a:pt x="50" y="24"/>
                    <a:pt x="88" y="12"/>
                    <a:pt x="115" y="6"/>
                  </a:cubicBezTo>
                  <a:cubicBezTo>
                    <a:pt x="142" y="0"/>
                    <a:pt x="177" y="3"/>
                    <a:pt x="197" y="15"/>
                  </a:cubicBezTo>
                  <a:cubicBezTo>
                    <a:pt x="217" y="27"/>
                    <a:pt x="232" y="55"/>
                    <a:pt x="233" y="79"/>
                  </a:cubicBezTo>
                  <a:cubicBezTo>
                    <a:pt x="234" y="103"/>
                    <a:pt x="222" y="123"/>
                    <a:pt x="203" y="159"/>
                  </a:cubicBezTo>
                  <a:cubicBezTo>
                    <a:pt x="184" y="195"/>
                    <a:pt x="147" y="279"/>
                    <a:pt x="121" y="296"/>
                  </a:cubicBezTo>
                  <a:cubicBezTo>
                    <a:pt x="95" y="313"/>
                    <a:pt x="66" y="280"/>
                    <a:pt x="47" y="259"/>
                  </a:cubicBezTo>
                  <a:cubicBezTo>
                    <a:pt x="28" y="238"/>
                    <a:pt x="14" y="189"/>
                    <a:pt x="5" y="171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6" name="Freeform 41"/>
            <p:cNvSpPr>
              <a:spLocks/>
            </p:cNvSpPr>
            <p:nvPr/>
          </p:nvSpPr>
          <p:spPr bwMode="auto">
            <a:xfrm>
              <a:off x="1368425" y="2635250"/>
              <a:ext cx="176213" cy="192088"/>
            </a:xfrm>
            <a:custGeom>
              <a:avLst/>
              <a:gdLst>
                <a:gd name="T0" fmla="*/ 2147483647 w 298"/>
                <a:gd name="T1" fmla="*/ 2147483647 h 270"/>
                <a:gd name="T2" fmla="*/ 2147483647 w 298"/>
                <a:gd name="T3" fmla="*/ 2147483647 h 270"/>
                <a:gd name="T4" fmla="*/ 2147483647 w 298"/>
                <a:gd name="T5" fmla="*/ 2147483647 h 270"/>
                <a:gd name="T6" fmla="*/ 2147483647 w 298"/>
                <a:gd name="T7" fmla="*/ 2147483647 h 270"/>
                <a:gd name="T8" fmla="*/ 2147483647 w 298"/>
                <a:gd name="T9" fmla="*/ 2147483647 h 270"/>
                <a:gd name="T10" fmla="*/ 2147483647 w 298"/>
                <a:gd name="T11" fmla="*/ 2147483647 h 270"/>
                <a:gd name="T12" fmla="*/ 2147483647 w 298"/>
                <a:gd name="T13" fmla="*/ 2147483647 h 270"/>
                <a:gd name="T14" fmla="*/ 2147483647 w 298"/>
                <a:gd name="T15" fmla="*/ 2147483647 h 270"/>
                <a:gd name="T16" fmla="*/ 2147483647 w 298"/>
                <a:gd name="T17" fmla="*/ 2147483647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270"/>
                <a:gd name="T29" fmla="*/ 298 w 298"/>
                <a:gd name="T30" fmla="*/ 270 h 2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270">
                  <a:moveTo>
                    <a:pt x="70" y="54"/>
                  </a:moveTo>
                  <a:cubicBezTo>
                    <a:pt x="97" y="25"/>
                    <a:pt x="136" y="2"/>
                    <a:pt x="162" y="1"/>
                  </a:cubicBezTo>
                  <a:cubicBezTo>
                    <a:pt x="188" y="0"/>
                    <a:pt x="206" y="29"/>
                    <a:pt x="226" y="47"/>
                  </a:cubicBezTo>
                  <a:cubicBezTo>
                    <a:pt x="246" y="65"/>
                    <a:pt x="271" y="89"/>
                    <a:pt x="280" y="111"/>
                  </a:cubicBezTo>
                  <a:cubicBezTo>
                    <a:pt x="289" y="133"/>
                    <a:pt x="298" y="156"/>
                    <a:pt x="281" y="180"/>
                  </a:cubicBezTo>
                  <a:cubicBezTo>
                    <a:pt x="264" y="204"/>
                    <a:pt x="216" y="244"/>
                    <a:pt x="179" y="257"/>
                  </a:cubicBezTo>
                  <a:cubicBezTo>
                    <a:pt x="142" y="270"/>
                    <a:pt x="91" y="269"/>
                    <a:pt x="61" y="255"/>
                  </a:cubicBezTo>
                  <a:cubicBezTo>
                    <a:pt x="32" y="241"/>
                    <a:pt x="0" y="208"/>
                    <a:pt x="1" y="175"/>
                  </a:cubicBezTo>
                  <a:cubicBezTo>
                    <a:pt x="2" y="142"/>
                    <a:pt x="40" y="83"/>
                    <a:pt x="70" y="54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7" name="Freeform 42"/>
            <p:cNvSpPr>
              <a:spLocks/>
            </p:cNvSpPr>
            <p:nvPr/>
          </p:nvSpPr>
          <p:spPr bwMode="auto">
            <a:xfrm rot="10080202">
              <a:off x="1524000" y="1552575"/>
              <a:ext cx="144463" cy="228600"/>
            </a:xfrm>
            <a:custGeom>
              <a:avLst/>
              <a:gdLst>
                <a:gd name="T0" fmla="*/ 2147483647 w 245"/>
                <a:gd name="T1" fmla="*/ 2147483647 h 320"/>
                <a:gd name="T2" fmla="*/ 2147483647 w 245"/>
                <a:gd name="T3" fmla="*/ 2147483647 h 320"/>
                <a:gd name="T4" fmla="*/ 2147483647 w 245"/>
                <a:gd name="T5" fmla="*/ 2147483647 h 320"/>
                <a:gd name="T6" fmla="*/ 2147483647 w 245"/>
                <a:gd name="T7" fmla="*/ 2147483647 h 320"/>
                <a:gd name="T8" fmla="*/ 2147483647 w 245"/>
                <a:gd name="T9" fmla="*/ 2147483647 h 320"/>
                <a:gd name="T10" fmla="*/ 2147483647 w 245"/>
                <a:gd name="T11" fmla="*/ 2147483647 h 320"/>
                <a:gd name="T12" fmla="*/ 2147483647 w 245"/>
                <a:gd name="T13" fmla="*/ 2147483647 h 320"/>
                <a:gd name="T14" fmla="*/ 2147483647 w 245"/>
                <a:gd name="T15" fmla="*/ 2147483647 h 320"/>
                <a:gd name="T16" fmla="*/ 2147483647 w 245"/>
                <a:gd name="T17" fmla="*/ 214748364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320"/>
                <a:gd name="T29" fmla="*/ 245 w 245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320">
                  <a:moveTo>
                    <a:pt x="5" y="171"/>
                  </a:moveTo>
                  <a:cubicBezTo>
                    <a:pt x="0" y="130"/>
                    <a:pt x="14" y="80"/>
                    <a:pt x="32" y="52"/>
                  </a:cubicBezTo>
                  <a:cubicBezTo>
                    <a:pt x="50" y="24"/>
                    <a:pt x="88" y="12"/>
                    <a:pt x="115" y="6"/>
                  </a:cubicBezTo>
                  <a:cubicBezTo>
                    <a:pt x="142" y="0"/>
                    <a:pt x="177" y="3"/>
                    <a:pt x="197" y="15"/>
                  </a:cubicBezTo>
                  <a:cubicBezTo>
                    <a:pt x="217" y="27"/>
                    <a:pt x="227" y="47"/>
                    <a:pt x="233" y="79"/>
                  </a:cubicBezTo>
                  <a:cubicBezTo>
                    <a:pt x="239" y="111"/>
                    <a:pt x="245" y="170"/>
                    <a:pt x="233" y="207"/>
                  </a:cubicBezTo>
                  <a:cubicBezTo>
                    <a:pt x="221" y="244"/>
                    <a:pt x="189" y="284"/>
                    <a:pt x="160" y="299"/>
                  </a:cubicBezTo>
                  <a:cubicBezTo>
                    <a:pt x="131" y="314"/>
                    <a:pt x="86" y="320"/>
                    <a:pt x="60" y="299"/>
                  </a:cubicBezTo>
                  <a:cubicBezTo>
                    <a:pt x="34" y="278"/>
                    <a:pt x="10" y="212"/>
                    <a:pt x="5" y="171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8" name="Freeform 43"/>
            <p:cNvSpPr>
              <a:spLocks/>
            </p:cNvSpPr>
            <p:nvPr/>
          </p:nvSpPr>
          <p:spPr bwMode="auto">
            <a:xfrm rot="5400000">
              <a:off x="1130300" y="1417638"/>
              <a:ext cx="174625" cy="190500"/>
            </a:xfrm>
            <a:custGeom>
              <a:avLst/>
              <a:gdLst>
                <a:gd name="T0" fmla="*/ 2147483647 w 245"/>
                <a:gd name="T1" fmla="*/ 2147483647 h 320"/>
                <a:gd name="T2" fmla="*/ 2147483647 w 245"/>
                <a:gd name="T3" fmla="*/ 2147483647 h 320"/>
                <a:gd name="T4" fmla="*/ 2147483647 w 245"/>
                <a:gd name="T5" fmla="*/ 2147483647 h 320"/>
                <a:gd name="T6" fmla="*/ 2147483647 w 245"/>
                <a:gd name="T7" fmla="*/ 2147483647 h 320"/>
                <a:gd name="T8" fmla="*/ 2147483647 w 245"/>
                <a:gd name="T9" fmla="*/ 2147483647 h 320"/>
                <a:gd name="T10" fmla="*/ 2147483647 w 245"/>
                <a:gd name="T11" fmla="*/ 2147483647 h 320"/>
                <a:gd name="T12" fmla="*/ 2147483647 w 245"/>
                <a:gd name="T13" fmla="*/ 2147483647 h 320"/>
                <a:gd name="T14" fmla="*/ 2147483647 w 245"/>
                <a:gd name="T15" fmla="*/ 2147483647 h 320"/>
                <a:gd name="T16" fmla="*/ 2147483647 w 245"/>
                <a:gd name="T17" fmla="*/ 214748364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320"/>
                <a:gd name="T29" fmla="*/ 245 w 245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320">
                  <a:moveTo>
                    <a:pt x="5" y="171"/>
                  </a:moveTo>
                  <a:cubicBezTo>
                    <a:pt x="0" y="130"/>
                    <a:pt x="14" y="80"/>
                    <a:pt x="32" y="52"/>
                  </a:cubicBezTo>
                  <a:cubicBezTo>
                    <a:pt x="50" y="24"/>
                    <a:pt x="88" y="12"/>
                    <a:pt x="115" y="6"/>
                  </a:cubicBezTo>
                  <a:cubicBezTo>
                    <a:pt x="142" y="0"/>
                    <a:pt x="177" y="3"/>
                    <a:pt x="197" y="15"/>
                  </a:cubicBezTo>
                  <a:cubicBezTo>
                    <a:pt x="217" y="27"/>
                    <a:pt x="227" y="47"/>
                    <a:pt x="233" y="79"/>
                  </a:cubicBezTo>
                  <a:cubicBezTo>
                    <a:pt x="239" y="111"/>
                    <a:pt x="245" y="170"/>
                    <a:pt x="233" y="207"/>
                  </a:cubicBezTo>
                  <a:cubicBezTo>
                    <a:pt x="221" y="244"/>
                    <a:pt x="189" y="284"/>
                    <a:pt x="160" y="299"/>
                  </a:cubicBezTo>
                  <a:cubicBezTo>
                    <a:pt x="131" y="314"/>
                    <a:pt x="86" y="320"/>
                    <a:pt x="60" y="299"/>
                  </a:cubicBezTo>
                  <a:cubicBezTo>
                    <a:pt x="34" y="278"/>
                    <a:pt x="10" y="212"/>
                    <a:pt x="5" y="171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49" name="Freeform 44"/>
            <p:cNvSpPr>
              <a:spLocks/>
            </p:cNvSpPr>
            <p:nvPr/>
          </p:nvSpPr>
          <p:spPr bwMode="auto">
            <a:xfrm>
              <a:off x="468313" y="1919288"/>
              <a:ext cx="153987" cy="231775"/>
            </a:xfrm>
            <a:custGeom>
              <a:avLst/>
              <a:gdLst>
                <a:gd name="T0" fmla="*/ 2147483647 w 259"/>
                <a:gd name="T1" fmla="*/ 2147483647 h 326"/>
                <a:gd name="T2" fmla="*/ 2147483647 w 259"/>
                <a:gd name="T3" fmla="*/ 2147483647 h 326"/>
                <a:gd name="T4" fmla="*/ 2147483647 w 259"/>
                <a:gd name="T5" fmla="*/ 2147483647 h 326"/>
                <a:gd name="T6" fmla="*/ 2147483647 w 259"/>
                <a:gd name="T7" fmla="*/ 2147483647 h 326"/>
                <a:gd name="T8" fmla="*/ 2147483647 w 259"/>
                <a:gd name="T9" fmla="*/ 2147483647 h 326"/>
                <a:gd name="T10" fmla="*/ 2147483647 w 259"/>
                <a:gd name="T11" fmla="*/ 2147483647 h 326"/>
                <a:gd name="T12" fmla="*/ 2147483647 w 259"/>
                <a:gd name="T13" fmla="*/ 2147483647 h 326"/>
                <a:gd name="T14" fmla="*/ 2147483647 w 259"/>
                <a:gd name="T15" fmla="*/ 2147483647 h 326"/>
                <a:gd name="T16" fmla="*/ 2147483647 w 259"/>
                <a:gd name="T17" fmla="*/ 2147483647 h 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9"/>
                <a:gd name="T28" fmla="*/ 0 h 326"/>
                <a:gd name="T29" fmla="*/ 259 w 259"/>
                <a:gd name="T30" fmla="*/ 326 h 3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9" h="326">
                  <a:moveTo>
                    <a:pt x="16" y="172"/>
                  </a:moveTo>
                  <a:cubicBezTo>
                    <a:pt x="0" y="135"/>
                    <a:pt x="11" y="78"/>
                    <a:pt x="14" y="52"/>
                  </a:cubicBezTo>
                  <a:cubicBezTo>
                    <a:pt x="17" y="26"/>
                    <a:pt x="11" y="22"/>
                    <a:pt x="32" y="14"/>
                  </a:cubicBezTo>
                  <a:cubicBezTo>
                    <a:pt x="53" y="6"/>
                    <a:pt x="115" y="0"/>
                    <a:pt x="142" y="6"/>
                  </a:cubicBezTo>
                  <a:cubicBezTo>
                    <a:pt x="169" y="12"/>
                    <a:pt x="180" y="30"/>
                    <a:pt x="197" y="51"/>
                  </a:cubicBezTo>
                  <a:cubicBezTo>
                    <a:pt x="214" y="72"/>
                    <a:pt x="237" y="92"/>
                    <a:pt x="243" y="132"/>
                  </a:cubicBezTo>
                  <a:cubicBezTo>
                    <a:pt x="249" y="172"/>
                    <a:pt x="259" y="260"/>
                    <a:pt x="233" y="289"/>
                  </a:cubicBezTo>
                  <a:cubicBezTo>
                    <a:pt x="207" y="318"/>
                    <a:pt x="123" y="326"/>
                    <a:pt x="87" y="307"/>
                  </a:cubicBezTo>
                  <a:cubicBezTo>
                    <a:pt x="51" y="288"/>
                    <a:pt x="31" y="200"/>
                    <a:pt x="16" y="172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50" name="Freeform 45"/>
            <p:cNvSpPr>
              <a:spLocks/>
            </p:cNvSpPr>
            <p:nvPr/>
          </p:nvSpPr>
          <p:spPr bwMode="auto">
            <a:xfrm rot="20465235">
              <a:off x="495300" y="2154238"/>
              <a:ext cx="150813" cy="236537"/>
            </a:xfrm>
            <a:custGeom>
              <a:avLst/>
              <a:gdLst>
                <a:gd name="T0" fmla="*/ 2147483647 w 253"/>
                <a:gd name="T1" fmla="*/ 2147483647 h 328"/>
                <a:gd name="T2" fmla="*/ 2147483647 w 253"/>
                <a:gd name="T3" fmla="*/ 2147483647 h 328"/>
                <a:gd name="T4" fmla="*/ 2147483647 w 253"/>
                <a:gd name="T5" fmla="*/ 2147483647 h 328"/>
                <a:gd name="T6" fmla="*/ 2147483647 w 253"/>
                <a:gd name="T7" fmla="*/ 2147483647 h 328"/>
                <a:gd name="T8" fmla="*/ 2147483647 w 253"/>
                <a:gd name="T9" fmla="*/ 2147483647 h 328"/>
                <a:gd name="T10" fmla="*/ 2147483647 w 253"/>
                <a:gd name="T11" fmla="*/ 2147483647 h 328"/>
                <a:gd name="T12" fmla="*/ 2147483647 w 253"/>
                <a:gd name="T13" fmla="*/ 2147483647 h 328"/>
                <a:gd name="T14" fmla="*/ 2147483647 w 253"/>
                <a:gd name="T15" fmla="*/ 2147483647 h 328"/>
                <a:gd name="T16" fmla="*/ 2147483647 w 253"/>
                <a:gd name="T17" fmla="*/ 2147483647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328"/>
                <a:gd name="T29" fmla="*/ 253 w 253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328">
                  <a:moveTo>
                    <a:pt x="13" y="179"/>
                  </a:moveTo>
                  <a:cubicBezTo>
                    <a:pt x="5" y="133"/>
                    <a:pt x="0" y="56"/>
                    <a:pt x="18" y="28"/>
                  </a:cubicBezTo>
                  <a:cubicBezTo>
                    <a:pt x="36" y="0"/>
                    <a:pt x="92" y="15"/>
                    <a:pt x="123" y="14"/>
                  </a:cubicBezTo>
                  <a:cubicBezTo>
                    <a:pt x="154" y="13"/>
                    <a:pt x="185" y="11"/>
                    <a:pt x="205" y="23"/>
                  </a:cubicBezTo>
                  <a:cubicBezTo>
                    <a:pt x="225" y="35"/>
                    <a:pt x="235" y="55"/>
                    <a:pt x="241" y="87"/>
                  </a:cubicBezTo>
                  <a:cubicBezTo>
                    <a:pt x="247" y="119"/>
                    <a:pt x="253" y="178"/>
                    <a:pt x="241" y="215"/>
                  </a:cubicBezTo>
                  <a:cubicBezTo>
                    <a:pt x="229" y="252"/>
                    <a:pt x="197" y="292"/>
                    <a:pt x="168" y="307"/>
                  </a:cubicBezTo>
                  <a:cubicBezTo>
                    <a:pt x="139" y="322"/>
                    <a:pt x="94" y="328"/>
                    <a:pt x="68" y="307"/>
                  </a:cubicBezTo>
                  <a:cubicBezTo>
                    <a:pt x="42" y="286"/>
                    <a:pt x="18" y="220"/>
                    <a:pt x="13" y="179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51" name="Freeform 46"/>
            <p:cNvSpPr>
              <a:spLocks/>
            </p:cNvSpPr>
            <p:nvPr/>
          </p:nvSpPr>
          <p:spPr bwMode="auto">
            <a:xfrm>
              <a:off x="631825" y="1576388"/>
              <a:ext cx="141288" cy="217487"/>
            </a:xfrm>
            <a:custGeom>
              <a:avLst/>
              <a:gdLst>
                <a:gd name="T0" fmla="*/ 2147483647 w 238"/>
                <a:gd name="T1" fmla="*/ 2147483647 h 303"/>
                <a:gd name="T2" fmla="*/ 2147483647 w 238"/>
                <a:gd name="T3" fmla="*/ 2147483647 h 303"/>
                <a:gd name="T4" fmla="*/ 2147483647 w 238"/>
                <a:gd name="T5" fmla="*/ 2147483647 h 303"/>
                <a:gd name="T6" fmla="*/ 2147483647 w 238"/>
                <a:gd name="T7" fmla="*/ 2147483647 h 303"/>
                <a:gd name="T8" fmla="*/ 2147483647 w 238"/>
                <a:gd name="T9" fmla="*/ 2147483647 h 303"/>
                <a:gd name="T10" fmla="*/ 2147483647 w 238"/>
                <a:gd name="T11" fmla="*/ 2147483647 h 303"/>
                <a:gd name="T12" fmla="*/ 2147483647 w 238"/>
                <a:gd name="T13" fmla="*/ 2147483647 h 303"/>
                <a:gd name="T14" fmla="*/ 2147483647 w 238"/>
                <a:gd name="T15" fmla="*/ 2147483647 h 303"/>
                <a:gd name="T16" fmla="*/ 2147483647 w 238"/>
                <a:gd name="T17" fmla="*/ 214748364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"/>
                <a:gd name="T28" fmla="*/ 0 h 303"/>
                <a:gd name="T29" fmla="*/ 238 w 238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" h="303">
                  <a:moveTo>
                    <a:pt x="21" y="215"/>
                  </a:moveTo>
                  <a:cubicBezTo>
                    <a:pt x="3" y="178"/>
                    <a:pt x="0" y="126"/>
                    <a:pt x="8" y="93"/>
                  </a:cubicBezTo>
                  <a:cubicBezTo>
                    <a:pt x="16" y="61"/>
                    <a:pt x="48" y="38"/>
                    <a:pt x="72" y="23"/>
                  </a:cubicBezTo>
                  <a:cubicBezTo>
                    <a:pt x="96" y="9"/>
                    <a:pt x="130" y="0"/>
                    <a:pt x="153" y="5"/>
                  </a:cubicBezTo>
                  <a:cubicBezTo>
                    <a:pt x="175" y="10"/>
                    <a:pt x="194" y="14"/>
                    <a:pt x="207" y="54"/>
                  </a:cubicBezTo>
                  <a:cubicBezTo>
                    <a:pt x="220" y="94"/>
                    <a:pt x="238" y="204"/>
                    <a:pt x="232" y="244"/>
                  </a:cubicBezTo>
                  <a:cubicBezTo>
                    <a:pt x="226" y="284"/>
                    <a:pt x="195" y="289"/>
                    <a:pt x="171" y="296"/>
                  </a:cubicBezTo>
                  <a:cubicBezTo>
                    <a:pt x="147" y="303"/>
                    <a:pt x="114" y="298"/>
                    <a:pt x="89" y="285"/>
                  </a:cubicBezTo>
                  <a:cubicBezTo>
                    <a:pt x="64" y="271"/>
                    <a:pt x="35" y="229"/>
                    <a:pt x="21" y="215"/>
                  </a:cubicBezTo>
                  <a:close/>
                </a:path>
              </a:pathLst>
            </a:custGeom>
            <a:solidFill>
              <a:srgbClr val="FCD62C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</a:endParaRPr>
            </a:p>
          </p:txBody>
        </p:sp>
        <p:sp>
          <p:nvSpPr>
            <p:cNvPr id="53352" name="Text Box 47"/>
            <p:cNvSpPr txBox="1">
              <a:spLocks noChangeArrowheads="1"/>
            </p:cNvSpPr>
            <p:nvPr/>
          </p:nvSpPr>
          <p:spPr bwMode="auto">
            <a:xfrm>
              <a:off x="766763" y="1668463"/>
              <a:ext cx="311150" cy="4222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72000" tIns="72000" rIns="7200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l-GR" b="1">
                  <a:solidFill>
                    <a:srgbClr val="000000"/>
                  </a:solidFill>
                </a:rPr>
                <a:t>β</a:t>
              </a:r>
            </a:p>
          </p:txBody>
        </p:sp>
        <p:sp>
          <p:nvSpPr>
            <p:cNvPr id="9598" name="Text Box 48"/>
            <p:cNvSpPr txBox="1">
              <a:spLocks noChangeArrowheads="1"/>
            </p:cNvSpPr>
            <p:nvPr/>
          </p:nvSpPr>
          <p:spPr bwMode="auto">
            <a:xfrm>
              <a:off x="503238" y="1384300"/>
              <a:ext cx="1081087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en-US" sz="1600" b="1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α</a:t>
              </a:r>
              <a:endParaRPr lang="en-US" altLang="en-US" sz="1600" b="1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85" name="5-Point Star 84"/>
          <p:cNvSpPr/>
          <p:nvPr/>
        </p:nvSpPr>
        <p:spPr bwMode="auto">
          <a:xfrm>
            <a:off x="4003675" y="5895975"/>
            <a:ext cx="804863" cy="488950"/>
          </a:xfrm>
          <a:prstGeom prst="star5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670300" y="3429000"/>
            <a:ext cx="431800" cy="3603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/>
          </a:p>
        </p:txBody>
      </p:sp>
      <p:cxnSp>
        <p:nvCxnSpPr>
          <p:cNvPr id="79" name="Straight Connector 78"/>
          <p:cNvCxnSpPr>
            <a:cxnSpLocks noChangeShapeType="1"/>
            <a:stCxn id="76" idx="2"/>
          </p:cNvCxnSpPr>
          <p:nvPr/>
        </p:nvCxnSpPr>
        <p:spPr bwMode="auto">
          <a:xfrm flipH="1">
            <a:off x="3170238" y="3609975"/>
            <a:ext cx="500062" cy="14795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Connector 80"/>
          <p:cNvCxnSpPr>
            <a:cxnSpLocks noChangeShapeType="1"/>
            <a:stCxn id="76" idx="7"/>
          </p:cNvCxnSpPr>
          <p:nvPr/>
        </p:nvCxnSpPr>
        <p:spPr bwMode="auto">
          <a:xfrm>
            <a:off x="4038600" y="3481388"/>
            <a:ext cx="1181100" cy="147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3155950" y="4652963"/>
            <a:ext cx="2270125" cy="13684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316288" y="6021388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smtClean="0">
                <a:cs typeface="Arial" panose="020B0604020202020204" pitchFamily="34" charset="0"/>
              </a:rPr>
              <a:t>L-cells secrete </a:t>
            </a:r>
            <a:r>
              <a:rPr lang="en-GB" altLang="en-US" sz="1400" b="1" smtClean="0">
                <a:solidFill>
                  <a:srgbClr val="A8C903"/>
                </a:solidFill>
                <a:cs typeface="Arial" panose="020B0604020202020204" pitchFamily="34" charset="0"/>
              </a:rPr>
              <a:t>GLP-1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smtClean="0">
                <a:cs typeface="Arial" panose="020B0604020202020204" pitchFamily="34" charset="0"/>
                <a:sym typeface="Symbol" panose="05050102010706020507" pitchFamily="18" charset="2"/>
              </a:rPr>
              <a:t> degraded by </a:t>
            </a:r>
            <a:r>
              <a:rPr lang="en-GB" altLang="en-US" sz="1400" b="1" smtClean="0">
                <a:solidFill>
                  <a:srgbClr val="82786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DPP-4</a:t>
            </a:r>
            <a:endParaRPr lang="en-GB" altLang="en-US" sz="1400" b="1" smtClean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2476500" y="1808163"/>
            <a:ext cx="215900" cy="215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/>
          </a:p>
        </p:txBody>
      </p: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 rot="10800000">
            <a:off x="1763713" y="1436688"/>
            <a:ext cx="857250" cy="3714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" name="Straight Connector 93"/>
          <p:cNvCxnSpPr>
            <a:cxnSpLocks noChangeShapeType="1"/>
            <a:stCxn id="92" idx="5"/>
            <a:endCxn id="95" idx="5"/>
          </p:cNvCxnSpPr>
          <p:nvPr/>
        </p:nvCxnSpPr>
        <p:spPr bwMode="auto">
          <a:xfrm rot="5400000">
            <a:off x="1898650" y="2005013"/>
            <a:ext cx="774700" cy="7493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250825" y="1292225"/>
            <a:ext cx="1944688" cy="1727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/>
          </a:p>
        </p:txBody>
      </p:sp>
      <p:sp>
        <p:nvSpPr>
          <p:cNvPr id="120" name="Rounded Rectangle 119"/>
          <p:cNvSpPr>
            <a:spLocks noChangeArrowheads="1"/>
          </p:cNvSpPr>
          <p:nvPr/>
        </p:nvSpPr>
        <p:spPr bwMode="auto">
          <a:xfrm>
            <a:off x="3419475" y="5516563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122" name="Rounded Rectangle 121"/>
          <p:cNvSpPr>
            <a:spLocks noChangeArrowheads="1"/>
          </p:cNvSpPr>
          <p:nvPr/>
        </p:nvSpPr>
        <p:spPr bwMode="auto">
          <a:xfrm>
            <a:off x="3708400" y="5516563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123" name="Rounded Rectangle 122"/>
          <p:cNvSpPr>
            <a:spLocks noChangeArrowheads="1"/>
          </p:cNvSpPr>
          <p:nvPr/>
        </p:nvSpPr>
        <p:spPr bwMode="auto">
          <a:xfrm>
            <a:off x="3995738" y="5516563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124" name="Rounded Rectangle 123"/>
          <p:cNvSpPr>
            <a:spLocks noChangeArrowheads="1"/>
          </p:cNvSpPr>
          <p:nvPr/>
        </p:nvSpPr>
        <p:spPr bwMode="auto">
          <a:xfrm>
            <a:off x="4284663" y="5516563"/>
            <a:ext cx="287337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125" name="Rounded Rectangle 124"/>
          <p:cNvSpPr>
            <a:spLocks noChangeArrowheads="1"/>
          </p:cNvSpPr>
          <p:nvPr/>
        </p:nvSpPr>
        <p:spPr bwMode="auto">
          <a:xfrm>
            <a:off x="4572000" y="5516563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4859338" y="5516563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 rot="5400000" flipH="1" flipV="1">
            <a:off x="3994944" y="5517357"/>
            <a:ext cx="288925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2" name="Oval 221"/>
          <p:cNvSpPr>
            <a:spLocks noChangeArrowheads="1"/>
          </p:cNvSpPr>
          <p:nvPr/>
        </p:nvSpPr>
        <p:spPr bwMode="auto">
          <a:xfrm>
            <a:off x="3527425" y="5176838"/>
            <a:ext cx="142875" cy="144462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223" name="Oval 222"/>
          <p:cNvSpPr>
            <a:spLocks noChangeArrowheads="1"/>
          </p:cNvSpPr>
          <p:nvPr/>
        </p:nvSpPr>
        <p:spPr bwMode="auto">
          <a:xfrm>
            <a:off x="3779838" y="4797425"/>
            <a:ext cx="144462" cy="144463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224" name="Oval 223"/>
          <p:cNvSpPr>
            <a:spLocks noChangeArrowheads="1"/>
          </p:cNvSpPr>
          <p:nvPr/>
        </p:nvSpPr>
        <p:spPr bwMode="auto">
          <a:xfrm>
            <a:off x="4211638" y="4797425"/>
            <a:ext cx="144462" cy="144463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225" name="Oval 224"/>
          <p:cNvSpPr>
            <a:spLocks noChangeArrowheads="1"/>
          </p:cNvSpPr>
          <p:nvPr/>
        </p:nvSpPr>
        <p:spPr bwMode="auto">
          <a:xfrm>
            <a:off x="4643438" y="4797425"/>
            <a:ext cx="144462" cy="144463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cxnSp>
        <p:nvCxnSpPr>
          <p:cNvPr id="227" name="Straight Arrow Connector 226"/>
          <p:cNvCxnSpPr>
            <a:cxnSpLocks noChangeShapeType="1"/>
          </p:cNvCxnSpPr>
          <p:nvPr/>
        </p:nvCxnSpPr>
        <p:spPr bwMode="auto">
          <a:xfrm rot="5400000" flipH="1" flipV="1">
            <a:off x="4571206" y="5517357"/>
            <a:ext cx="28892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1" name="Oval 240"/>
          <p:cNvSpPr>
            <a:spLocks noChangeArrowheads="1"/>
          </p:cNvSpPr>
          <p:nvPr/>
        </p:nvSpPr>
        <p:spPr bwMode="auto">
          <a:xfrm>
            <a:off x="5076825" y="5300663"/>
            <a:ext cx="142875" cy="144462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242" name="Oval 241"/>
          <p:cNvSpPr>
            <a:spLocks noChangeArrowheads="1"/>
          </p:cNvSpPr>
          <p:nvPr/>
        </p:nvSpPr>
        <p:spPr bwMode="auto">
          <a:xfrm>
            <a:off x="4402138" y="5013325"/>
            <a:ext cx="144462" cy="144463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sp>
        <p:nvSpPr>
          <p:cNvPr id="243" name="Oval 242"/>
          <p:cNvSpPr>
            <a:spLocks noChangeArrowheads="1"/>
          </p:cNvSpPr>
          <p:nvPr/>
        </p:nvSpPr>
        <p:spPr bwMode="auto">
          <a:xfrm>
            <a:off x="3419475" y="4941888"/>
            <a:ext cx="144463" cy="142875"/>
          </a:xfrm>
          <a:prstGeom prst="ellipse">
            <a:avLst/>
          </a:prstGeom>
          <a:solidFill>
            <a:srgbClr val="82786F"/>
          </a:solidFill>
          <a:ln w="31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1965"/>
              </a:solidFill>
            </a:endParaRPr>
          </a:p>
        </p:txBody>
      </p: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358900"/>
            <a:ext cx="15732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2" name="TextBox 74"/>
          <p:cNvSpPr txBox="1">
            <a:spLocks noChangeArrowheads="1"/>
          </p:cNvSpPr>
          <p:nvPr/>
        </p:nvSpPr>
        <p:spPr bwMode="auto">
          <a:xfrm>
            <a:off x="3619500" y="3071813"/>
            <a:ext cx="104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1" smtClean="0">
                <a:cs typeface="Arial" panose="020B0604020202020204" pitchFamily="34" charset="0"/>
              </a:rPr>
              <a:t>GLP-1</a:t>
            </a:r>
          </a:p>
        </p:txBody>
      </p:sp>
      <p:pic>
        <p:nvPicPr>
          <p:cNvPr id="108" name="Picture 19" descr="fo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5203825"/>
            <a:ext cx="10556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AutoShape 12"/>
          <p:cNvSpPr>
            <a:spLocks noChangeArrowheads="1"/>
          </p:cNvSpPr>
          <p:nvPr/>
        </p:nvSpPr>
        <p:spPr bwMode="auto">
          <a:xfrm flipV="1">
            <a:off x="1692275" y="5805488"/>
            <a:ext cx="157163" cy="314325"/>
          </a:xfrm>
          <a:prstGeom prst="upArrow">
            <a:avLst>
              <a:gd name="adj1" fmla="val 43694"/>
              <a:gd name="adj2" fmla="val 81990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3881438" y="5078413"/>
            <a:ext cx="436562" cy="257175"/>
            <a:chOff x="3908611" y="5096681"/>
            <a:chExt cx="435437" cy="256317"/>
          </a:xfrm>
        </p:grpSpPr>
        <p:sp>
          <p:nvSpPr>
            <p:cNvPr id="109" name="Oval 16"/>
            <p:cNvSpPr>
              <a:spLocks noChangeArrowheads="1"/>
            </p:cNvSpPr>
            <p:nvPr/>
          </p:nvSpPr>
          <p:spPr bwMode="auto">
            <a:xfrm>
              <a:off x="3926468" y="5096681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0" name="Oval 17"/>
            <p:cNvSpPr>
              <a:spLocks noChangeArrowheads="1"/>
            </p:cNvSpPr>
            <p:nvPr/>
          </p:nvSpPr>
          <p:spPr bwMode="auto">
            <a:xfrm>
              <a:off x="3969146" y="5096681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1" name="Oval 18"/>
            <p:cNvSpPr>
              <a:spLocks noChangeArrowheads="1"/>
            </p:cNvSpPr>
            <p:nvPr/>
          </p:nvSpPr>
          <p:spPr bwMode="auto">
            <a:xfrm>
              <a:off x="409835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4184297" y="5096877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4226388" y="5096877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4" name="Oval 21"/>
            <p:cNvSpPr>
              <a:spLocks noChangeArrowheads="1"/>
            </p:cNvSpPr>
            <p:nvPr/>
          </p:nvSpPr>
          <p:spPr bwMode="auto">
            <a:xfrm>
              <a:off x="4141228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5" name="Oval 22"/>
            <p:cNvSpPr>
              <a:spLocks noChangeArrowheads="1"/>
            </p:cNvSpPr>
            <p:nvPr/>
          </p:nvSpPr>
          <p:spPr bwMode="auto">
            <a:xfrm>
              <a:off x="401221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auto">
            <a:xfrm>
              <a:off x="405528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7" name="Oval 24"/>
            <p:cNvSpPr>
              <a:spLocks noChangeArrowheads="1"/>
            </p:cNvSpPr>
            <p:nvPr/>
          </p:nvSpPr>
          <p:spPr bwMode="auto">
            <a:xfrm>
              <a:off x="4268479" y="5101770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auto">
            <a:xfrm>
              <a:off x="4301095" y="5128274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19" name="Oval 26"/>
            <p:cNvSpPr>
              <a:spLocks noChangeArrowheads="1"/>
            </p:cNvSpPr>
            <p:nvPr/>
          </p:nvSpPr>
          <p:spPr bwMode="auto">
            <a:xfrm>
              <a:off x="4302656" y="5170633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21" name="Oval 27"/>
            <p:cNvSpPr>
              <a:spLocks noChangeArrowheads="1"/>
            </p:cNvSpPr>
            <p:nvPr/>
          </p:nvSpPr>
          <p:spPr bwMode="auto">
            <a:xfrm>
              <a:off x="4281960" y="5208285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4239916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29" name="Oval 29"/>
            <p:cNvSpPr>
              <a:spLocks noChangeArrowheads="1"/>
            </p:cNvSpPr>
            <p:nvPr/>
          </p:nvSpPr>
          <p:spPr bwMode="auto">
            <a:xfrm>
              <a:off x="4197051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0" name="Oval 30"/>
            <p:cNvSpPr>
              <a:spLocks noChangeArrowheads="1"/>
            </p:cNvSpPr>
            <p:nvPr/>
          </p:nvSpPr>
          <p:spPr bwMode="auto">
            <a:xfrm>
              <a:off x="4155360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1" name="Oval 31"/>
            <p:cNvSpPr>
              <a:spLocks noChangeArrowheads="1"/>
            </p:cNvSpPr>
            <p:nvPr/>
          </p:nvSpPr>
          <p:spPr bwMode="auto">
            <a:xfrm>
              <a:off x="4113474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2" name="Oval 32"/>
            <p:cNvSpPr>
              <a:spLocks noChangeArrowheads="1"/>
            </p:cNvSpPr>
            <p:nvPr/>
          </p:nvSpPr>
          <p:spPr bwMode="auto">
            <a:xfrm>
              <a:off x="4028527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3" name="Oval 33"/>
            <p:cNvSpPr>
              <a:spLocks noChangeArrowheads="1"/>
            </p:cNvSpPr>
            <p:nvPr/>
          </p:nvSpPr>
          <p:spPr bwMode="auto">
            <a:xfrm>
              <a:off x="3986444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4" name="Oval 34"/>
            <p:cNvSpPr>
              <a:spLocks noChangeArrowheads="1"/>
            </p:cNvSpPr>
            <p:nvPr/>
          </p:nvSpPr>
          <p:spPr bwMode="auto">
            <a:xfrm>
              <a:off x="4071196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5" name="Oval 35"/>
            <p:cNvSpPr>
              <a:spLocks noChangeArrowheads="1"/>
            </p:cNvSpPr>
            <p:nvPr/>
          </p:nvSpPr>
          <p:spPr bwMode="auto">
            <a:xfrm>
              <a:off x="3943776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6" name="Oval 36"/>
            <p:cNvSpPr>
              <a:spLocks noChangeArrowheads="1"/>
            </p:cNvSpPr>
            <p:nvPr/>
          </p:nvSpPr>
          <p:spPr bwMode="auto">
            <a:xfrm>
              <a:off x="3908611" y="5276123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7" name="Oval 37"/>
            <p:cNvSpPr>
              <a:spLocks noChangeArrowheads="1"/>
            </p:cNvSpPr>
            <p:nvPr/>
          </p:nvSpPr>
          <p:spPr bwMode="auto">
            <a:xfrm>
              <a:off x="3908611" y="5233218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8" name="Oval 38"/>
            <p:cNvSpPr>
              <a:spLocks noChangeArrowheads="1"/>
            </p:cNvSpPr>
            <p:nvPr/>
          </p:nvSpPr>
          <p:spPr bwMode="auto">
            <a:xfrm>
              <a:off x="3933169" y="5310799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4145795" y="5310141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0" name="Oval 39"/>
            <p:cNvSpPr>
              <a:spLocks noChangeArrowheads="1"/>
            </p:cNvSpPr>
            <p:nvPr/>
          </p:nvSpPr>
          <p:spPr bwMode="auto">
            <a:xfrm>
              <a:off x="3975369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1" name="Oval 40"/>
            <p:cNvSpPr>
              <a:spLocks noChangeArrowheads="1"/>
            </p:cNvSpPr>
            <p:nvPr/>
          </p:nvSpPr>
          <p:spPr bwMode="auto">
            <a:xfrm>
              <a:off x="4017682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2" name="Oval 41"/>
            <p:cNvSpPr>
              <a:spLocks noChangeArrowheads="1"/>
            </p:cNvSpPr>
            <p:nvPr/>
          </p:nvSpPr>
          <p:spPr bwMode="auto">
            <a:xfrm>
              <a:off x="4060778" y="5311120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3" name="Oval 42"/>
            <p:cNvSpPr>
              <a:spLocks noChangeArrowheads="1"/>
            </p:cNvSpPr>
            <p:nvPr/>
          </p:nvSpPr>
          <p:spPr bwMode="auto">
            <a:xfrm>
              <a:off x="4274301" y="5311120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4" name="Oval 43"/>
            <p:cNvSpPr>
              <a:spLocks noChangeArrowheads="1"/>
            </p:cNvSpPr>
            <p:nvPr/>
          </p:nvSpPr>
          <p:spPr bwMode="auto">
            <a:xfrm>
              <a:off x="4103678" y="5310924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5" name="Oval 44"/>
            <p:cNvSpPr>
              <a:spLocks noChangeArrowheads="1"/>
            </p:cNvSpPr>
            <p:nvPr/>
          </p:nvSpPr>
          <p:spPr bwMode="auto">
            <a:xfrm>
              <a:off x="4188304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6" name="Oval 45"/>
            <p:cNvSpPr>
              <a:spLocks noChangeArrowheads="1"/>
            </p:cNvSpPr>
            <p:nvPr/>
          </p:nvSpPr>
          <p:spPr bwMode="auto">
            <a:xfrm>
              <a:off x="4231204" y="5310924"/>
              <a:ext cx="41921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</p:grpSp>
      <p:grpSp>
        <p:nvGrpSpPr>
          <p:cNvPr id="5" name="Group 146"/>
          <p:cNvGrpSpPr>
            <a:grpSpLocks/>
          </p:cNvGrpSpPr>
          <p:nvPr/>
        </p:nvGrpSpPr>
        <p:grpSpPr bwMode="auto">
          <a:xfrm>
            <a:off x="4624388" y="5080000"/>
            <a:ext cx="436562" cy="257175"/>
            <a:chOff x="3908611" y="5096681"/>
            <a:chExt cx="435437" cy="256317"/>
          </a:xfrm>
        </p:grpSpPr>
        <p:sp>
          <p:nvSpPr>
            <p:cNvPr id="148" name="Oval 16"/>
            <p:cNvSpPr>
              <a:spLocks noChangeArrowheads="1"/>
            </p:cNvSpPr>
            <p:nvPr/>
          </p:nvSpPr>
          <p:spPr bwMode="auto">
            <a:xfrm>
              <a:off x="3926468" y="5096681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/>
          </p:nvSpPr>
          <p:spPr bwMode="auto">
            <a:xfrm>
              <a:off x="3969146" y="5096681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0" name="Oval 18"/>
            <p:cNvSpPr>
              <a:spLocks noChangeArrowheads="1"/>
            </p:cNvSpPr>
            <p:nvPr/>
          </p:nvSpPr>
          <p:spPr bwMode="auto">
            <a:xfrm>
              <a:off x="409835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1" name="Oval 19"/>
            <p:cNvSpPr>
              <a:spLocks noChangeArrowheads="1"/>
            </p:cNvSpPr>
            <p:nvPr/>
          </p:nvSpPr>
          <p:spPr bwMode="auto">
            <a:xfrm>
              <a:off x="4184297" y="5096877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2" name="Oval 20"/>
            <p:cNvSpPr>
              <a:spLocks noChangeArrowheads="1"/>
            </p:cNvSpPr>
            <p:nvPr/>
          </p:nvSpPr>
          <p:spPr bwMode="auto">
            <a:xfrm>
              <a:off x="4226388" y="5096877"/>
              <a:ext cx="41699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3" name="Oval 21"/>
            <p:cNvSpPr>
              <a:spLocks noChangeArrowheads="1"/>
            </p:cNvSpPr>
            <p:nvPr/>
          </p:nvSpPr>
          <p:spPr bwMode="auto">
            <a:xfrm>
              <a:off x="4141228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4" name="Oval 22"/>
            <p:cNvSpPr>
              <a:spLocks noChangeArrowheads="1"/>
            </p:cNvSpPr>
            <p:nvPr/>
          </p:nvSpPr>
          <p:spPr bwMode="auto">
            <a:xfrm>
              <a:off x="401221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5" name="Oval 23"/>
            <p:cNvSpPr>
              <a:spLocks noChangeArrowheads="1"/>
            </p:cNvSpPr>
            <p:nvPr/>
          </p:nvSpPr>
          <p:spPr bwMode="auto">
            <a:xfrm>
              <a:off x="4055285" y="5096681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6" name="Oval 24"/>
            <p:cNvSpPr>
              <a:spLocks noChangeArrowheads="1"/>
            </p:cNvSpPr>
            <p:nvPr/>
          </p:nvSpPr>
          <p:spPr bwMode="auto">
            <a:xfrm>
              <a:off x="4268479" y="5101770"/>
              <a:ext cx="41503" cy="41889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7" name="Oval 25"/>
            <p:cNvSpPr>
              <a:spLocks noChangeArrowheads="1"/>
            </p:cNvSpPr>
            <p:nvPr/>
          </p:nvSpPr>
          <p:spPr bwMode="auto">
            <a:xfrm>
              <a:off x="4301095" y="5128274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8" name="Oval 26"/>
            <p:cNvSpPr>
              <a:spLocks noChangeArrowheads="1"/>
            </p:cNvSpPr>
            <p:nvPr/>
          </p:nvSpPr>
          <p:spPr bwMode="auto">
            <a:xfrm>
              <a:off x="4302656" y="5170633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59" name="Oval 27"/>
            <p:cNvSpPr>
              <a:spLocks noChangeArrowheads="1"/>
            </p:cNvSpPr>
            <p:nvPr/>
          </p:nvSpPr>
          <p:spPr bwMode="auto">
            <a:xfrm>
              <a:off x="4281960" y="5208285"/>
              <a:ext cx="41392" cy="41967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0" name="Oval 28"/>
            <p:cNvSpPr>
              <a:spLocks noChangeArrowheads="1"/>
            </p:cNvSpPr>
            <p:nvPr/>
          </p:nvSpPr>
          <p:spPr bwMode="auto">
            <a:xfrm>
              <a:off x="4239916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1" name="Oval 29"/>
            <p:cNvSpPr>
              <a:spLocks noChangeArrowheads="1"/>
            </p:cNvSpPr>
            <p:nvPr/>
          </p:nvSpPr>
          <p:spPr bwMode="auto">
            <a:xfrm>
              <a:off x="4197051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2" name="Oval 30"/>
            <p:cNvSpPr>
              <a:spLocks noChangeArrowheads="1"/>
            </p:cNvSpPr>
            <p:nvPr/>
          </p:nvSpPr>
          <p:spPr bwMode="auto">
            <a:xfrm>
              <a:off x="4155360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3" name="Oval 31"/>
            <p:cNvSpPr>
              <a:spLocks noChangeArrowheads="1"/>
            </p:cNvSpPr>
            <p:nvPr/>
          </p:nvSpPr>
          <p:spPr bwMode="auto">
            <a:xfrm>
              <a:off x="4113474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4" name="Oval 32"/>
            <p:cNvSpPr>
              <a:spLocks noChangeArrowheads="1"/>
            </p:cNvSpPr>
            <p:nvPr/>
          </p:nvSpPr>
          <p:spPr bwMode="auto">
            <a:xfrm>
              <a:off x="4028527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5" name="Oval 33"/>
            <p:cNvSpPr>
              <a:spLocks noChangeArrowheads="1"/>
            </p:cNvSpPr>
            <p:nvPr/>
          </p:nvSpPr>
          <p:spPr bwMode="auto">
            <a:xfrm>
              <a:off x="3986444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6" name="Oval 34"/>
            <p:cNvSpPr>
              <a:spLocks noChangeArrowheads="1"/>
            </p:cNvSpPr>
            <p:nvPr/>
          </p:nvSpPr>
          <p:spPr bwMode="auto">
            <a:xfrm>
              <a:off x="4071196" y="5208494"/>
              <a:ext cx="41690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7" name="Oval 35"/>
            <p:cNvSpPr>
              <a:spLocks noChangeArrowheads="1"/>
            </p:cNvSpPr>
            <p:nvPr/>
          </p:nvSpPr>
          <p:spPr bwMode="auto">
            <a:xfrm>
              <a:off x="3943776" y="5208494"/>
              <a:ext cx="41495" cy="4175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8" name="Oval 36"/>
            <p:cNvSpPr>
              <a:spLocks noChangeArrowheads="1"/>
            </p:cNvSpPr>
            <p:nvPr/>
          </p:nvSpPr>
          <p:spPr bwMode="auto">
            <a:xfrm>
              <a:off x="3908611" y="5276123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69" name="Oval 37"/>
            <p:cNvSpPr>
              <a:spLocks noChangeArrowheads="1"/>
            </p:cNvSpPr>
            <p:nvPr/>
          </p:nvSpPr>
          <p:spPr bwMode="auto">
            <a:xfrm>
              <a:off x="3908611" y="5233218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0" name="Oval 38"/>
            <p:cNvSpPr>
              <a:spLocks noChangeArrowheads="1"/>
            </p:cNvSpPr>
            <p:nvPr/>
          </p:nvSpPr>
          <p:spPr bwMode="auto">
            <a:xfrm>
              <a:off x="3933169" y="5310799"/>
              <a:ext cx="41651" cy="41924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4145795" y="5310141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2" name="Oval 39"/>
            <p:cNvSpPr>
              <a:spLocks noChangeArrowheads="1"/>
            </p:cNvSpPr>
            <p:nvPr/>
          </p:nvSpPr>
          <p:spPr bwMode="auto">
            <a:xfrm>
              <a:off x="3975369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3" name="Oval 40"/>
            <p:cNvSpPr>
              <a:spLocks noChangeArrowheads="1"/>
            </p:cNvSpPr>
            <p:nvPr/>
          </p:nvSpPr>
          <p:spPr bwMode="auto">
            <a:xfrm>
              <a:off x="4017682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4" name="Oval 41"/>
            <p:cNvSpPr>
              <a:spLocks noChangeArrowheads="1"/>
            </p:cNvSpPr>
            <p:nvPr/>
          </p:nvSpPr>
          <p:spPr bwMode="auto">
            <a:xfrm>
              <a:off x="4060778" y="5311120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5" name="Oval 42"/>
            <p:cNvSpPr>
              <a:spLocks noChangeArrowheads="1"/>
            </p:cNvSpPr>
            <p:nvPr/>
          </p:nvSpPr>
          <p:spPr bwMode="auto">
            <a:xfrm>
              <a:off x="4274301" y="5311120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6" name="Oval 43"/>
            <p:cNvSpPr>
              <a:spLocks noChangeArrowheads="1"/>
            </p:cNvSpPr>
            <p:nvPr/>
          </p:nvSpPr>
          <p:spPr bwMode="auto">
            <a:xfrm>
              <a:off x="4103678" y="5310924"/>
              <a:ext cx="41529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7" name="Oval 44"/>
            <p:cNvSpPr>
              <a:spLocks noChangeArrowheads="1"/>
            </p:cNvSpPr>
            <p:nvPr/>
          </p:nvSpPr>
          <p:spPr bwMode="auto">
            <a:xfrm>
              <a:off x="4188304" y="5310924"/>
              <a:ext cx="41725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  <p:sp>
          <p:nvSpPr>
            <p:cNvPr id="178" name="Oval 45"/>
            <p:cNvSpPr>
              <a:spLocks noChangeArrowheads="1"/>
            </p:cNvSpPr>
            <p:nvPr/>
          </p:nvSpPr>
          <p:spPr bwMode="auto">
            <a:xfrm>
              <a:off x="4231204" y="5310924"/>
              <a:ext cx="41921" cy="41878"/>
            </a:xfrm>
            <a:prstGeom prst="ellipse">
              <a:avLst/>
            </a:prstGeom>
            <a:solidFill>
              <a:srgbClr val="A8C903"/>
            </a:solidFill>
            <a:ln w="1270" algn="ctr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27" tIns="45713" rIns="91427" bIns="45713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800" b="1" dirty="0">
                <a:solidFill>
                  <a:srgbClr val="001965"/>
                </a:solidFill>
              </a:endParaRPr>
            </a:p>
          </p:txBody>
        </p:sp>
      </p:grpSp>
      <p:sp>
        <p:nvSpPr>
          <p:cNvPr id="9307" name="Text Box 13"/>
          <p:cNvSpPr txBox="1">
            <a:spLocks noChangeArrowheads="1"/>
          </p:cNvSpPr>
          <p:nvPr/>
        </p:nvSpPr>
        <p:spPr bwMode="auto">
          <a:xfrm>
            <a:off x="3376613" y="2382838"/>
            <a:ext cx="1598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 sz="1800" b="1" smtClean="0">
                <a:cs typeface="Arial" panose="020B0604020202020204" pitchFamily="34" charset="0"/>
              </a:rPr>
              <a:t>Intestine</a:t>
            </a:r>
            <a:endParaRPr lang="de-DE" altLang="en-US" sz="1800" b="1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0" name="AutoShape 63"/>
          <p:cNvSpPr>
            <a:spLocks noChangeArrowheads="1"/>
          </p:cNvSpPr>
          <p:nvPr/>
        </p:nvSpPr>
        <p:spPr bwMode="auto">
          <a:xfrm flipV="1">
            <a:off x="5684838" y="5245100"/>
            <a:ext cx="157162" cy="314325"/>
          </a:xfrm>
          <a:prstGeom prst="upArrow">
            <a:avLst>
              <a:gd name="adj1" fmla="val 43694"/>
              <a:gd name="adj2" fmla="val 81991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1427" tIns="45713" rIns="91427" bIns="45713" anchor="ctr"/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75" y="5863315"/>
            <a:ext cx="2553929" cy="91590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3491109"/>
              </p:ext>
            </p:extLst>
          </p:nvPr>
        </p:nvGraphicFramePr>
        <p:xfrm>
          <a:off x="7424738" y="4886325"/>
          <a:ext cx="1368425" cy="1079500"/>
        </p:xfrm>
        <a:graphic>
          <a:graphicData uri="http://schemas.openxmlformats.org/presentationml/2006/ole">
            <p:oleObj spid="_x0000_s178192" name="Bitmap Image" r:id="rId10" imgW="4734586" imgH="3200000" progId="PBrush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3028" y="1176099"/>
            <a:ext cx="2058548" cy="7060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572000" y="1744663"/>
            <a:ext cx="70291" cy="5148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2649" y="1301205"/>
            <a:ext cx="1858507" cy="78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72112" y="2451100"/>
            <a:ext cx="1635126" cy="64619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5100638" y="2860675"/>
            <a:ext cx="293246" cy="2111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47972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8" dur="indefinite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1" dur="indefinite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7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0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6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9" dur="indefinite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2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3" dur="indefinite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4" dur="indefinite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6" dur="indefinite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7" dur="indefinite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9" dur="indefinite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0" dur="indefinite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3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5" dur="indefinite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6" dur="indefinite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8" dur="indefinite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9" dur="indefinite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1" dur="indefinite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2" dur="indefinite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4" dur="indefinite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5" dur="indefinite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7" dur="indefinite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8" dur="indefinite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0" dur="indefinite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1" dur="indefinite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3" dur="indefinite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4" dur="indefinite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6" dur="indefinite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7" dur="indefinite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9" dur="indefinite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0" dur="indefinite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2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3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5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6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8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9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4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5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7" dur="indefinite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8" dur="indefinite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0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1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8440" grpId="0"/>
      <p:bldP spid="18440" grpId="1"/>
      <p:bldP spid="18440" grpId="2"/>
      <p:bldP spid="18441" grpId="0"/>
      <p:bldP spid="18441" grpId="1"/>
      <p:bldP spid="18441" grpId="2"/>
      <p:bldP spid="18442" grpId="0"/>
      <p:bldP spid="18442" grpId="1"/>
      <p:bldP spid="18442" grpId="2"/>
      <p:bldP spid="18443" grpId="0"/>
      <p:bldP spid="18443" grpId="1"/>
      <p:bldP spid="18443" grpId="2"/>
      <p:bldP spid="18452" grpId="0"/>
      <p:bldP spid="18452" grpId="1"/>
      <p:bldP spid="18452" grpId="2"/>
      <p:bldP spid="18453" grpId="0"/>
      <p:bldP spid="18453" grpId="1"/>
      <p:bldP spid="18453" grpId="2"/>
      <p:bldP spid="18454" grpId="0"/>
      <p:bldP spid="18454" grpId="1"/>
      <p:bldP spid="18454" grpId="2"/>
      <p:bldP spid="18455" grpId="0"/>
      <p:bldP spid="18455" grpId="1"/>
      <p:bldP spid="18455" grpId="2"/>
      <p:bldP spid="23575" grpId="0"/>
      <p:bldP spid="23576" grpId="0"/>
      <p:bldP spid="23577" grpId="0"/>
      <p:bldP spid="23578" grpId="0" animBg="1"/>
      <p:bldP spid="23579" grpId="0" animBg="1"/>
      <p:bldP spid="23580" grpId="0" animBg="1"/>
      <p:bldP spid="18464" grpId="0" animBg="1"/>
      <p:bldP spid="18464" grpId="1" animBg="1"/>
      <p:bldP spid="18464" grpId="2" animBg="1"/>
      <p:bldP spid="18465" grpId="0" animBg="1"/>
      <p:bldP spid="18465" grpId="1" animBg="1"/>
      <p:bldP spid="18465" grpId="2" animBg="1"/>
      <p:bldP spid="23588" grpId="0"/>
      <p:bldP spid="23589" grpId="0"/>
      <p:bldP spid="23590" grpId="0"/>
      <p:bldP spid="76" grpId="0" animBg="1"/>
      <p:bldP spid="82" grpId="0" animBg="1"/>
      <p:bldP spid="90" grpId="0" build="allAtOnce"/>
      <p:bldP spid="92" grpId="0" animBg="1"/>
      <p:bldP spid="95" grpId="0" animBg="1"/>
      <p:bldP spid="18462" grpId="0" animBg="1"/>
      <p:bldP spid="18462" grpId="1" animBg="1"/>
      <p:bldP spid="18462" grpId="2" animBg="1"/>
      <p:bldP spid="180" grpId="0" animBg="1"/>
      <p:bldP spid="180" grpId="1" animBg="1"/>
      <p:bldP spid="18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02" descr="Pancr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52763"/>
            <a:ext cx="1654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109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CA" sz="3600">
                <a:solidFill>
                  <a:prstClr val="black"/>
                </a:solidFill>
              </a:rPr>
              <a:t>GLP-1: secretion and biological actions</a:t>
            </a:r>
          </a:p>
        </p:txBody>
      </p:sp>
      <p:pic>
        <p:nvPicPr>
          <p:cNvPr id="63492" name="Picture 1100" descr="B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838200"/>
            <a:ext cx="172878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097" descr="LiverGIT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538" y="2819400"/>
            <a:ext cx="1820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098" descr="Mus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716338"/>
            <a:ext cx="10493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101" descr="F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362075"/>
            <a:ext cx="1225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104"/>
          <p:cNvSpPr>
            <a:spLocks noChangeArrowheads="1"/>
          </p:cNvSpPr>
          <p:nvPr/>
        </p:nvSpPr>
        <p:spPr bwMode="auto">
          <a:xfrm>
            <a:off x="4572000" y="6608763"/>
            <a:ext cx="41671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Drucker D, Nauck MA. Lancet. 2006;368:1696–1705.</a:t>
            </a:r>
          </a:p>
        </p:txBody>
      </p:sp>
      <p:sp>
        <p:nvSpPr>
          <p:cNvPr id="22537" name="Text Box 1105"/>
          <p:cNvSpPr txBox="1">
            <a:spLocks noChangeArrowheads="1"/>
          </p:cNvSpPr>
          <p:nvPr/>
        </p:nvSpPr>
        <p:spPr bwMode="auto">
          <a:xfrm>
            <a:off x="6332538" y="4038600"/>
            <a:ext cx="29035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Endocrine pancreas</a:t>
            </a:r>
          </a:p>
          <a:p>
            <a:r>
              <a:rPr lang="en-US" sz="1400">
                <a:solidFill>
                  <a:srgbClr val="000000"/>
                </a:solidFill>
              </a:rPr>
              <a:t>Secretion</a:t>
            </a:r>
          </a:p>
          <a:p>
            <a:r>
              <a:rPr lang="en-US" sz="1400">
                <a:solidFill>
                  <a:srgbClr val="000000"/>
                </a:solidFill>
              </a:rPr>
              <a:t> β cells: insulin secretion ↑</a:t>
            </a:r>
          </a:p>
          <a:p>
            <a:r>
              <a:rPr lang="en-US" sz="1400">
                <a:solidFill>
                  <a:srgbClr val="000000"/>
                </a:solidFill>
              </a:rPr>
              <a:t> α cells: glucagon secretion ↓</a:t>
            </a:r>
          </a:p>
          <a:p>
            <a:r>
              <a:rPr lang="en-US" sz="1400">
                <a:solidFill>
                  <a:srgbClr val="000000"/>
                </a:solidFill>
              </a:rPr>
              <a:t> δ cells: somatostatin secretion ↑</a:t>
            </a:r>
          </a:p>
          <a:p>
            <a:r>
              <a:rPr lang="en-US" sz="1400">
                <a:solidFill>
                  <a:srgbClr val="000000"/>
                </a:solidFill>
              </a:rPr>
              <a:t>Biosynthesis</a:t>
            </a:r>
          </a:p>
          <a:p>
            <a:r>
              <a:rPr lang="en-US" sz="1400">
                <a:solidFill>
                  <a:srgbClr val="000000"/>
                </a:solidFill>
              </a:rPr>
              <a:t> (Pro-) insulin↑</a:t>
            </a:r>
          </a:p>
          <a:p>
            <a:r>
              <a:rPr lang="en-US" sz="1400">
                <a:solidFill>
                  <a:srgbClr val="000000"/>
                </a:solidFill>
              </a:rPr>
              <a:t>β-cell mass</a:t>
            </a:r>
          </a:p>
          <a:p>
            <a:r>
              <a:rPr lang="en-US" sz="1400">
                <a:solidFill>
                  <a:srgbClr val="000000"/>
                </a:solidFill>
              </a:rPr>
              <a:t> Growth, regeneration, neogenesis ↑</a:t>
            </a:r>
          </a:p>
          <a:p>
            <a:r>
              <a:rPr lang="en-US" sz="1400">
                <a:solidFill>
                  <a:srgbClr val="000000"/>
                </a:solidFill>
              </a:rPr>
              <a:t> Apoptosis ↓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538" name="Rectangle 1106"/>
          <p:cNvSpPr>
            <a:spLocks noChangeArrowheads="1"/>
          </p:cNvSpPr>
          <p:nvPr/>
        </p:nvSpPr>
        <p:spPr bwMode="auto">
          <a:xfrm>
            <a:off x="598488" y="2362200"/>
            <a:ext cx="1992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Glucose uptake ↑</a:t>
            </a:r>
          </a:p>
          <a:p>
            <a:r>
              <a:rPr lang="en-US" sz="1600">
                <a:solidFill>
                  <a:srgbClr val="000000"/>
                </a:solidFill>
              </a:rPr>
              <a:t>Glycogen synthesis ↑</a:t>
            </a:r>
          </a:p>
          <a:p>
            <a:r>
              <a:rPr lang="en-US" sz="1600">
                <a:solidFill>
                  <a:srgbClr val="000000"/>
                </a:solidFill>
              </a:rPr>
              <a:t>(? indirect actions)</a:t>
            </a:r>
          </a:p>
        </p:txBody>
      </p:sp>
      <p:sp>
        <p:nvSpPr>
          <p:cNvPr id="63499" name="Line 1107"/>
          <p:cNvSpPr>
            <a:spLocks noChangeShapeType="1"/>
          </p:cNvSpPr>
          <p:nvPr/>
        </p:nvSpPr>
        <p:spPr bwMode="auto">
          <a:xfrm flipH="1">
            <a:off x="1258888" y="3213100"/>
            <a:ext cx="29051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00" name="Line 1108"/>
          <p:cNvSpPr>
            <a:spLocks noChangeShapeType="1"/>
          </p:cNvSpPr>
          <p:nvPr/>
        </p:nvSpPr>
        <p:spPr bwMode="auto">
          <a:xfrm>
            <a:off x="1258888" y="1916113"/>
            <a:ext cx="2174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01" name="Line 1109"/>
          <p:cNvSpPr>
            <a:spLocks noChangeShapeType="1"/>
          </p:cNvSpPr>
          <p:nvPr/>
        </p:nvSpPr>
        <p:spPr bwMode="auto">
          <a:xfrm flipV="1">
            <a:off x="2486025" y="2205038"/>
            <a:ext cx="86201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2" name="Text Box 1110"/>
          <p:cNvSpPr txBox="1">
            <a:spLocks noChangeArrowheads="1"/>
          </p:cNvSpPr>
          <p:nvPr/>
        </p:nvSpPr>
        <p:spPr bwMode="auto">
          <a:xfrm>
            <a:off x="276225" y="914400"/>
            <a:ext cx="1431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Adipose tissue</a:t>
            </a:r>
          </a:p>
        </p:txBody>
      </p:sp>
      <p:sp>
        <p:nvSpPr>
          <p:cNvPr id="22543" name="Text Box 1111"/>
          <p:cNvSpPr txBox="1">
            <a:spLocks noChangeArrowheads="1"/>
          </p:cNvSpPr>
          <p:nvPr/>
        </p:nvSpPr>
        <p:spPr bwMode="auto">
          <a:xfrm>
            <a:off x="1476375" y="3957638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Muscle </a:t>
            </a:r>
          </a:p>
        </p:txBody>
      </p:sp>
      <p:sp>
        <p:nvSpPr>
          <p:cNvPr id="22544" name="Rectangle 1112"/>
          <p:cNvSpPr>
            <a:spLocks noChangeArrowheads="1"/>
          </p:cNvSpPr>
          <p:nvPr/>
        </p:nvSpPr>
        <p:spPr bwMode="auto">
          <a:xfrm>
            <a:off x="5089525" y="836613"/>
            <a:ext cx="39227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Brain/nervous system</a:t>
            </a:r>
          </a:p>
          <a:p>
            <a:r>
              <a:rPr lang="en-US" sz="1200">
                <a:solidFill>
                  <a:srgbClr val="000000"/>
                </a:solidFill>
              </a:rPr>
              <a:t>Hypothalamus</a:t>
            </a:r>
          </a:p>
          <a:p>
            <a:r>
              <a:rPr lang="en-US" sz="1200">
                <a:solidFill>
                  <a:srgbClr val="000000"/>
                </a:solidFill>
              </a:rPr>
              <a:t> Appetite ↓, satiety ↑, food intake ↓, water intake ↓</a:t>
            </a:r>
          </a:p>
          <a:p>
            <a:r>
              <a:rPr lang="en-US" sz="1200">
                <a:solidFill>
                  <a:srgbClr val="000000"/>
                </a:solidFill>
              </a:rPr>
              <a:t> Nucleus tractus solitarii</a:t>
            </a:r>
          </a:p>
          <a:p>
            <a:r>
              <a:rPr lang="en-US" sz="1200">
                <a:solidFill>
                  <a:srgbClr val="000000"/>
                </a:solidFill>
              </a:rPr>
              <a:t> GLP–1 production</a:t>
            </a:r>
          </a:p>
          <a:p>
            <a:r>
              <a:rPr lang="en-US" sz="1200">
                <a:solidFill>
                  <a:srgbClr val="000000"/>
                </a:solidFill>
              </a:rPr>
              <a:t>Access:</a:t>
            </a:r>
          </a:p>
          <a:p>
            <a:r>
              <a:rPr lang="en-US" sz="1200">
                <a:solidFill>
                  <a:srgbClr val="000000"/>
                </a:solidFill>
              </a:rPr>
              <a:t> CNS: circumventricular organs (circulating GLP-1)</a:t>
            </a:r>
          </a:p>
          <a:p>
            <a:r>
              <a:rPr lang="en-US" sz="1200">
                <a:solidFill>
                  <a:srgbClr val="000000"/>
                </a:solidFill>
              </a:rPr>
              <a:t> Autonomic nervous system</a:t>
            </a:r>
          </a:p>
          <a:p>
            <a:r>
              <a:rPr lang="en-US" sz="1200">
                <a:solidFill>
                  <a:srgbClr val="000000"/>
                </a:solidFill>
              </a:rPr>
              <a:t> Afferent vagus (GLP-1 from GI tract)</a:t>
            </a:r>
          </a:p>
          <a:p>
            <a:r>
              <a:rPr lang="en-US" sz="1200">
                <a:solidFill>
                  <a:srgbClr val="000000"/>
                </a:solidFill>
              </a:rPr>
              <a:t> ‘Hepatoportal’ region</a:t>
            </a:r>
          </a:p>
        </p:txBody>
      </p:sp>
      <p:sp>
        <p:nvSpPr>
          <p:cNvPr id="22545" name="Rectangle 1113"/>
          <p:cNvSpPr>
            <a:spLocks noChangeArrowheads="1"/>
          </p:cNvSpPr>
          <p:nvPr/>
        </p:nvSpPr>
        <p:spPr bwMode="auto">
          <a:xfrm>
            <a:off x="5089525" y="2963863"/>
            <a:ext cx="2378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Stomach</a:t>
            </a:r>
            <a:endParaRPr lang="en-US" sz="1400" b="1">
              <a:solidFill>
                <a:srgbClr val="000000"/>
              </a:solidFill>
            </a:endParaRPr>
          </a:p>
          <a:p>
            <a:r>
              <a:rPr lang="en-US" sz="1400">
                <a:solidFill>
                  <a:srgbClr val="000000"/>
                </a:solidFill>
              </a:rPr>
              <a:t>Gastric emptying decelerated</a:t>
            </a:r>
          </a:p>
          <a:p>
            <a:r>
              <a:rPr lang="en-US" sz="1400">
                <a:solidFill>
                  <a:srgbClr val="000000"/>
                </a:solidFill>
              </a:rPr>
              <a:t>Acid secretion ↓</a:t>
            </a:r>
          </a:p>
        </p:txBody>
      </p:sp>
      <p:sp>
        <p:nvSpPr>
          <p:cNvPr id="22546" name="Rectangle 1114"/>
          <p:cNvSpPr>
            <a:spLocks noChangeArrowheads="1"/>
          </p:cNvSpPr>
          <p:nvPr/>
        </p:nvSpPr>
        <p:spPr bwMode="auto">
          <a:xfrm>
            <a:off x="1600200" y="5486400"/>
            <a:ext cx="2667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Ileum</a:t>
            </a:r>
            <a:endParaRPr lang="en-US" sz="1200" b="1">
              <a:solidFill>
                <a:srgbClr val="000000"/>
              </a:solidFill>
            </a:endParaRPr>
          </a:p>
          <a:p>
            <a:r>
              <a:rPr lang="en-US" sz="1400">
                <a:solidFill>
                  <a:srgbClr val="000000"/>
                </a:solidFill>
              </a:rPr>
              <a:t>Site of GLP-1 synthesis from proglucagon, GLP-1 secretion ↑ after meals (carbohydrate, fat)</a:t>
            </a:r>
          </a:p>
        </p:txBody>
      </p:sp>
      <p:sp>
        <p:nvSpPr>
          <p:cNvPr id="63507" name="Line 1115"/>
          <p:cNvSpPr>
            <a:spLocks noChangeShapeType="1"/>
          </p:cNvSpPr>
          <p:nvPr/>
        </p:nvSpPr>
        <p:spPr bwMode="auto">
          <a:xfrm flipV="1">
            <a:off x="2743200" y="5216525"/>
            <a:ext cx="1122363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7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89918"/>
            <a:ext cx="8534400" cy="4516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686" y="5882961"/>
            <a:ext cx="6155988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Meier, J. J. </a:t>
            </a:r>
            <a:r>
              <a:rPr lang="en-US" sz="1125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Rev. </a:t>
            </a:r>
            <a:r>
              <a:rPr lang="en-US" sz="1125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advance online publication 4 September 2012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66588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P</a:t>
            </a:r>
            <a:r>
              <a:rPr lang="en-US" b="1" smtClean="0"/>
              <a:t>leiotropic </a:t>
            </a:r>
            <a:r>
              <a:rPr lang="en-US" b="1"/>
              <a:t>effects of GLP‑1 or GLP‑1 receptor agonists on various tissues and organs </a:t>
            </a:r>
            <a:r>
              <a:rPr lang="en-US" b="1" smtClean="0"/>
              <a:t>under experimental </a:t>
            </a:r>
            <a:r>
              <a:rPr lang="en-US" b="1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3065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Unfortunately, GLP-1 is rapidly broken down by the DPP-IV enzyme (very short half-life in plasma - requires continuous IV infusion). </a:t>
            </a:r>
          </a:p>
        </p:txBody>
      </p:sp>
    </p:spTree>
    <p:extLst>
      <p:ext uri="{BB962C8B-B14F-4D97-AF65-F5344CB8AC3E}">
        <p14:creationId xmlns:p14="http://schemas.microsoft.com/office/powerpoint/2010/main" xmlns="" val="22687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Incretin-based therapies</a:t>
            </a:r>
            <a:endParaRPr lang="en-GB" altLang="en-US" smtClean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36563" y="6327775"/>
            <a:ext cx="223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200" smtClean="0"/>
              <a:t>Aus, Australia; EU, Europe</a:t>
            </a:r>
            <a:endParaRPr lang="en-GB" altLang="en-US" sz="1200" b="1" smtClean="0"/>
          </a:p>
        </p:txBody>
      </p:sp>
      <p:cxnSp>
        <p:nvCxnSpPr>
          <p:cNvPr id="43" name="Elbow Connector 51"/>
          <p:cNvCxnSpPr>
            <a:cxnSpLocks noChangeShapeType="1"/>
          </p:cNvCxnSpPr>
          <p:nvPr/>
        </p:nvCxnSpPr>
        <p:spPr bwMode="auto">
          <a:xfrm rot="5400000">
            <a:off x="3758406" y="4915695"/>
            <a:ext cx="574675" cy="116681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Elbow Connector 52"/>
          <p:cNvCxnSpPr>
            <a:cxnSpLocks noChangeShapeType="1"/>
          </p:cNvCxnSpPr>
          <p:nvPr/>
        </p:nvCxnSpPr>
        <p:spPr bwMode="auto">
          <a:xfrm rot="16200000" flipH="1">
            <a:off x="4960938" y="4924425"/>
            <a:ext cx="522288" cy="1182687"/>
          </a:xfrm>
          <a:prstGeom prst="bentConnector3">
            <a:avLst>
              <a:gd name="adj1" fmla="val 4681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18" name="Elbow Connector 16"/>
          <p:cNvCxnSpPr>
            <a:cxnSpLocks noChangeShapeType="1"/>
          </p:cNvCxnSpPr>
          <p:nvPr/>
        </p:nvCxnSpPr>
        <p:spPr bwMode="auto">
          <a:xfrm rot="16200000" flipH="1">
            <a:off x="5241131" y="1701007"/>
            <a:ext cx="334963" cy="15748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Rounded Rectangle 46"/>
          <p:cNvSpPr/>
          <p:nvPr/>
        </p:nvSpPr>
        <p:spPr bwMode="auto">
          <a:xfrm>
            <a:off x="550863" y="4275138"/>
            <a:ext cx="1901825" cy="938212"/>
          </a:xfrm>
          <a:prstGeom prst="roundRect">
            <a:avLst>
              <a:gd name="adj" fmla="val 10000"/>
            </a:avLst>
          </a:prstGeom>
          <a:ln>
            <a:solidFill>
              <a:srgbClr val="880038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ounded Rectangle 4"/>
          <p:cNvSpPr/>
          <p:nvPr/>
        </p:nvSpPr>
        <p:spPr bwMode="auto">
          <a:xfrm>
            <a:off x="582613" y="4302125"/>
            <a:ext cx="1838325" cy="884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Human GLP-1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analogues</a:t>
            </a:r>
            <a:endParaRPr lang="da-DK" sz="1200" dirty="0">
              <a:ln/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665538" y="4279900"/>
            <a:ext cx="1901825" cy="938213"/>
          </a:xfrm>
          <a:prstGeom prst="roundRect">
            <a:avLst>
              <a:gd name="adj" fmla="val 10000"/>
            </a:avLst>
          </a:prstGeom>
          <a:ln>
            <a:solidFill>
              <a:srgbClr val="860037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ounded Rectangle 4"/>
          <p:cNvSpPr/>
          <p:nvPr/>
        </p:nvSpPr>
        <p:spPr bwMode="auto">
          <a:xfrm>
            <a:off x="3697288" y="4306888"/>
            <a:ext cx="1838325" cy="8842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Exendin-based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therapies</a:t>
            </a:r>
            <a:endParaRPr lang="da-DK" sz="1200" dirty="0">
              <a:ln/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143125" y="2678113"/>
            <a:ext cx="1846263" cy="938212"/>
          </a:xfrm>
          <a:prstGeom prst="roundRect">
            <a:avLst>
              <a:gd name="adj" fmla="val 10000"/>
            </a:avLst>
          </a:prstGeom>
          <a:solidFill>
            <a:srgbClr val="860037"/>
          </a:solidFill>
          <a:ln>
            <a:solidFill>
              <a:schemeClr val="accent1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ounded Rectangle 4"/>
          <p:cNvSpPr/>
          <p:nvPr/>
        </p:nvSpPr>
        <p:spPr bwMode="auto">
          <a:xfrm>
            <a:off x="2173288" y="2705100"/>
            <a:ext cx="1785937" cy="884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solidFill>
                  <a:srgbClr val="FFFFFF"/>
                </a:solidFill>
              </a:rPr>
              <a:t>GLP-1 receptor agonists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3665538" y="1362075"/>
            <a:ext cx="1908175" cy="938213"/>
          </a:xfrm>
          <a:prstGeom prst="roundRect">
            <a:avLst>
              <a:gd name="adj" fmla="val 10000"/>
            </a:avLst>
          </a:prstGeom>
          <a:solidFill>
            <a:srgbClr val="82786F"/>
          </a:solidFill>
          <a:ln>
            <a:solidFill>
              <a:srgbClr val="82786F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ounded Rectangle 4"/>
          <p:cNvSpPr/>
          <p:nvPr/>
        </p:nvSpPr>
        <p:spPr bwMode="auto">
          <a:xfrm>
            <a:off x="3695700" y="1389063"/>
            <a:ext cx="1847850" cy="8842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FFFFFF"/>
                </a:solidFill>
              </a:rPr>
              <a:t>Incretin-based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FFFFFF"/>
                </a:solidFill>
              </a:rPr>
              <a:t>therapies</a:t>
            </a:r>
          </a:p>
        </p:txBody>
      </p:sp>
      <p:cxnSp>
        <p:nvCxnSpPr>
          <p:cNvPr id="13327" name="Elbow Connector 9"/>
          <p:cNvCxnSpPr>
            <a:cxnSpLocks noChangeShapeType="1"/>
          </p:cNvCxnSpPr>
          <p:nvPr/>
        </p:nvCxnSpPr>
        <p:spPr bwMode="auto">
          <a:xfrm rot="5400000">
            <a:off x="3672682" y="1712118"/>
            <a:ext cx="342900" cy="155416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Elbow Connector 16"/>
          <p:cNvCxnSpPr>
            <a:cxnSpLocks noChangeShapeType="1"/>
          </p:cNvCxnSpPr>
          <p:nvPr/>
        </p:nvCxnSpPr>
        <p:spPr bwMode="auto">
          <a:xfrm flipV="1">
            <a:off x="7150100" y="2522538"/>
            <a:ext cx="414338" cy="5715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Elbow Connector 16"/>
          <p:cNvCxnSpPr>
            <a:cxnSpLocks noChangeShapeType="1"/>
          </p:cNvCxnSpPr>
          <p:nvPr/>
        </p:nvCxnSpPr>
        <p:spPr bwMode="auto">
          <a:xfrm>
            <a:off x="7150100" y="3094038"/>
            <a:ext cx="414338" cy="5715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0" name="Elbow Connector 51"/>
          <p:cNvCxnSpPr>
            <a:cxnSpLocks noChangeShapeType="1"/>
          </p:cNvCxnSpPr>
          <p:nvPr/>
        </p:nvCxnSpPr>
        <p:spPr bwMode="auto">
          <a:xfrm rot="5400000">
            <a:off x="1953419" y="3172619"/>
            <a:ext cx="631825" cy="155416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1" name="Elbow Connector 52"/>
          <p:cNvCxnSpPr>
            <a:cxnSpLocks noChangeShapeType="1"/>
          </p:cNvCxnSpPr>
          <p:nvPr/>
        </p:nvCxnSpPr>
        <p:spPr bwMode="auto">
          <a:xfrm rot="16200000" flipH="1">
            <a:off x="3517900" y="3162301"/>
            <a:ext cx="631825" cy="15748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Elbow Connector 52"/>
          <p:cNvCxnSpPr>
            <a:cxnSpLocks noChangeShapeType="1"/>
          </p:cNvCxnSpPr>
          <p:nvPr/>
        </p:nvCxnSpPr>
        <p:spPr bwMode="auto">
          <a:xfrm rot="16200000" flipH="1">
            <a:off x="5449888" y="3967163"/>
            <a:ext cx="1039812" cy="360362"/>
          </a:xfrm>
          <a:prstGeom prst="bentConnector2">
            <a:avLst/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" name="Elbow Connector 52"/>
          <p:cNvCxnSpPr>
            <a:cxnSpLocks noChangeShapeType="1"/>
          </p:cNvCxnSpPr>
          <p:nvPr/>
        </p:nvCxnSpPr>
        <p:spPr bwMode="auto">
          <a:xfrm rot="16200000" flipH="1">
            <a:off x="5734051" y="4725987"/>
            <a:ext cx="461962" cy="354013"/>
          </a:xfrm>
          <a:prstGeom prst="bentConnector2">
            <a:avLst/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" name="Rounded Rectangle 76"/>
          <p:cNvSpPr/>
          <p:nvPr/>
        </p:nvSpPr>
        <p:spPr bwMode="auto">
          <a:xfrm>
            <a:off x="6149975" y="4414838"/>
            <a:ext cx="1414463" cy="447675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Alogliptin</a:t>
            </a:r>
            <a:b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da-DK" sz="12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(Japan only)</a:t>
            </a:r>
            <a:endParaRPr lang="en-GB" sz="1400" b="1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7575550" y="3436938"/>
            <a:ext cx="1173163" cy="433387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Sitagliptin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7575550" y="2870200"/>
            <a:ext cx="1173163" cy="433388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err="1"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Linagliptin</a:t>
            </a:r>
            <a:endParaRPr lang="en-GB" sz="1400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7578725" y="2287588"/>
            <a:ext cx="1169988" cy="450850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err="1"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Saxagliptin</a:t>
            </a:r>
            <a:endParaRPr lang="en-GB" sz="1400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769938" y="5800725"/>
            <a:ext cx="1455737" cy="431800"/>
          </a:xfrm>
          <a:prstGeom prst="roundRect">
            <a:avLst>
              <a:gd name="adj" fmla="val 10000"/>
            </a:avLst>
          </a:prstGeom>
          <a:ln w="28575">
            <a:solidFill>
              <a:srgbClr val="880037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Liraglutide</a:t>
            </a:r>
            <a:endParaRPr lang="en-GB" sz="1600" b="1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2713038" y="5800725"/>
            <a:ext cx="1512887" cy="431800"/>
          </a:xfrm>
          <a:prstGeom prst="roundRect">
            <a:avLst>
              <a:gd name="adj" fmla="val 10000"/>
            </a:avLst>
          </a:prstGeom>
          <a:ln w="28575">
            <a:solidFill>
              <a:srgbClr val="880037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Exenatide OW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5062538" y="5800725"/>
            <a:ext cx="1514475" cy="431800"/>
          </a:xfrm>
          <a:prstGeom prst="roundRect">
            <a:avLst>
              <a:gd name="adj" fmla="val 10000"/>
            </a:avLst>
          </a:prstGeom>
          <a:ln w="28575">
            <a:solidFill>
              <a:srgbClr val="880037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Exenatide BID</a:t>
            </a:r>
          </a:p>
        </p:txBody>
      </p: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>
            <a:off x="1492250" y="5235575"/>
            <a:ext cx="0" cy="544513"/>
          </a:xfrm>
          <a:prstGeom prst="straightConnector1">
            <a:avLst/>
          </a:prstGeom>
          <a:noFill/>
          <a:ln w="19050" cap="rnd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7227888" y="3094038"/>
            <a:ext cx="341312" cy="0"/>
          </a:xfrm>
          <a:prstGeom prst="straightConnector1">
            <a:avLst/>
          </a:prstGeom>
          <a:noFill/>
          <a:ln w="19050" cap="rnd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" name="Elbow Connector 52"/>
          <p:cNvCxnSpPr>
            <a:cxnSpLocks noChangeShapeType="1"/>
          </p:cNvCxnSpPr>
          <p:nvPr/>
        </p:nvCxnSpPr>
        <p:spPr bwMode="auto">
          <a:xfrm rot="16200000" flipH="1">
            <a:off x="5734844" y="3707607"/>
            <a:ext cx="463550" cy="354012"/>
          </a:xfrm>
          <a:prstGeom prst="bentConnector2">
            <a:avLst/>
          </a:prstGeom>
          <a:noFill/>
          <a:ln w="19050" algn="ctr">
            <a:solidFill>
              <a:srgbClr val="8DA2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7" name="Rounded Rectangle 86"/>
          <p:cNvSpPr/>
          <p:nvPr/>
        </p:nvSpPr>
        <p:spPr bwMode="auto">
          <a:xfrm>
            <a:off x="6149975" y="4943475"/>
            <a:ext cx="1414463" cy="447675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Teneligliptin</a:t>
            </a:r>
            <a:b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da-DK" sz="12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(Japan only)</a:t>
            </a:r>
            <a:endParaRPr lang="en-GB" sz="1400" b="1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5253038" y="2667000"/>
            <a:ext cx="1882775" cy="949325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Rounded Rectangle 4"/>
          <p:cNvSpPr/>
          <p:nvPr/>
        </p:nvSpPr>
        <p:spPr bwMode="auto">
          <a:xfrm>
            <a:off x="5283200" y="2667000"/>
            <a:ext cx="1822450" cy="912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>
                <a:ln/>
                <a:solidFill>
                  <a:srgbClr val="FFFFFF"/>
                </a:solidFill>
              </a:rPr>
              <a:t>DPP-4 inhibitors</a:t>
            </a:r>
            <a:endParaRPr lang="da-DK" sz="1200" dirty="0">
              <a:ln/>
              <a:solidFill>
                <a:srgbClr val="FFFFFF"/>
              </a:solidFill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143625" y="3898900"/>
            <a:ext cx="1420813" cy="433388"/>
          </a:xfrm>
          <a:prstGeom prst="roundRect">
            <a:avLst>
              <a:gd name="adj" fmla="val 10000"/>
            </a:avLst>
          </a:prstGeom>
          <a:ln w="28575">
            <a:solidFill>
              <a:srgbClr val="001965"/>
            </a:solidFill>
          </a:ln>
          <a:effectLst/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Vildagliptin</a:t>
            </a:r>
            <a:br>
              <a:rPr lang="da-DK" sz="14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da-DK" sz="1200" dirty="0">
                <a:ln/>
                <a:solidFill>
                  <a:srgbClr val="001965">
                    <a:hueOff val="0"/>
                    <a:satOff val="0"/>
                    <a:lumOff val="0"/>
                    <a:alphaOff val="0"/>
                  </a:srgbClr>
                </a:solidFill>
              </a:rPr>
              <a:t>(EU and Aus)</a:t>
            </a:r>
            <a:endParaRPr lang="en-GB" sz="1400" b="1" dirty="0">
              <a:solidFill>
                <a:srgbClr val="001965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020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 animBg="1"/>
      <p:bldP spid="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9" t="9442" r="12988" b="4067"/>
          <a:stretch/>
        </p:blipFill>
        <p:spPr bwMode="auto">
          <a:xfrm>
            <a:off x="0" y="21920"/>
            <a:ext cx="9134758" cy="68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94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black"/>
                </a:solidFill>
              </a:rPr>
              <a:t>Strategies employed to develop GLP‑1 receptor agonists with prolonged in vivo </a:t>
            </a:r>
            <a:r>
              <a:rPr lang="en-US" sz="2400" b="1" smtClean="0">
                <a:solidFill>
                  <a:prstClr val="black"/>
                </a:solidFill>
              </a:rPr>
              <a:t>half-lives</a:t>
            </a:r>
            <a:endParaRPr lang="en-US" sz="2400" b="1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600"/>
            <a:ext cx="9144000" cy="2239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2719372" cy="30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9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8134" y="963468"/>
            <a:ext cx="3127731" cy="49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6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158" y="1275046"/>
            <a:ext cx="3671684" cy="43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7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58850"/>
          </a:xfrm>
        </p:spPr>
        <p:txBody>
          <a:bodyPr/>
          <a:lstStyle/>
          <a:p>
            <a:r>
              <a:rPr lang="en-US" altLang="fa-IR" sz="3200" b="1" dirty="0" err="1"/>
              <a:t>Antihyperglycemic</a:t>
            </a:r>
            <a:r>
              <a:rPr lang="en-US" altLang="fa-IR" sz="3200" b="1" dirty="0"/>
              <a:t> Therapy in</a:t>
            </a:r>
            <a:br>
              <a:rPr lang="en-US" altLang="fa-IR" sz="3200" b="1" dirty="0"/>
            </a:br>
            <a:r>
              <a:rPr lang="en-US" altLang="fa-IR" sz="3200" b="1" dirty="0"/>
              <a:t>Type 2 Diabetes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795" y="1035050"/>
            <a:ext cx="7228409" cy="58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894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598" y="1471476"/>
            <a:ext cx="6164803" cy="39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9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575" y="1478250"/>
            <a:ext cx="5620850" cy="39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865294"/>
            <a:ext cx="9144000" cy="14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943" y="3359256"/>
            <a:ext cx="4078892" cy="2431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837" y="2320979"/>
            <a:ext cx="3858592" cy="23236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4997" y="5372525"/>
            <a:ext cx="45330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Meier, J. J. </a:t>
            </a:r>
            <a:r>
              <a:rPr lang="en-US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Rev. </a:t>
            </a:r>
            <a:r>
              <a:rPr lang="en-US" sz="9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advance online publication 4 September 2012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05" y="1077325"/>
            <a:ext cx="3814763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64943" y="1074320"/>
            <a:ext cx="3964592" cy="21129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4944" y="3256169"/>
            <a:ext cx="3964590" cy="2599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89169" y="2209801"/>
            <a:ext cx="4009259" cy="2514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5154" y="91832"/>
            <a:ext cx="5847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Physiological role of GLP‑1 and proposed working models for the actions of short-acting and long-acting GLP‑1 receptor agonists in the postprandial state.</a:t>
            </a:r>
          </a:p>
        </p:txBody>
      </p:sp>
    </p:spTree>
    <p:extLst>
      <p:ext uri="{BB962C8B-B14F-4D97-AF65-F5344CB8AC3E}">
        <p14:creationId xmlns:p14="http://schemas.microsoft.com/office/powerpoint/2010/main" xmlns="" val="1265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CFF99"/>
                </a:solidFill>
              </a:rPr>
              <a:t>Incretin</a:t>
            </a:r>
            <a:r>
              <a:rPr lang="en-US" sz="2800" dirty="0" smtClean="0">
                <a:solidFill>
                  <a:srgbClr val="CCFF99"/>
                </a:solidFill>
              </a:rPr>
              <a:t> </a:t>
            </a:r>
            <a:r>
              <a:rPr lang="en-US" sz="2800" dirty="0" err="1" smtClean="0">
                <a:solidFill>
                  <a:srgbClr val="CCFF99"/>
                </a:solidFill>
              </a:rPr>
              <a:t>mimetics</a:t>
            </a:r>
            <a:r>
              <a:rPr lang="en-US" sz="4000" b="1" dirty="0" smtClean="0">
                <a:solidFill>
                  <a:srgbClr val="FF9933"/>
                </a:solidFill>
              </a:rPr>
              <a:t/>
            </a:r>
            <a:br>
              <a:rPr lang="en-US" sz="4000" b="1" dirty="0" smtClean="0">
                <a:solidFill>
                  <a:srgbClr val="FF9933"/>
                </a:solidFill>
              </a:rPr>
            </a:br>
            <a:r>
              <a:rPr lang="en-US" b="1" dirty="0" err="1" smtClean="0"/>
              <a:t>Exenatide</a:t>
            </a:r>
            <a:r>
              <a:rPr lang="en-US" sz="40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28019"/>
            <a:ext cx="4572000" cy="4525962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99"/>
                </a:solidFill>
              </a:rPr>
              <a:t>The first incretin-related therapy available for patients with type 2 diabetes. </a:t>
            </a:r>
          </a:p>
          <a:p>
            <a:pPr eaLnBrk="1" hangingPunct="1"/>
            <a:endParaRPr lang="en-US" sz="2000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99"/>
                </a:solidFill>
              </a:rPr>
              <a:t>Naturally occurring peptide from the saliva of the Gila Monster. </a:t>
            </a:r>
          </a:p>
          <a:p>
            <a:pPr eaLnBrk="1" hangingPunct="1"/>
            <a:endParaRPr lang="en-US" sz="2000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99"/>
                </a:solidFill>
              </a:rPr>
              <a:t>Has an approximate 50% amino acid homology with GLP-1.</a:t>
            </a:r>
          </a:p>
          <a:p>
            <a:pPr eaLnBrk="1" hangingPunct="1"/>
            <a:endParaRPr lang="en-US" sz="2000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99"/>
                </a:solidFill>
              </a:rPr>
              <a:t>Binds to GLP-1 receptors and behaves as GLP-1.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5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CFF99"/>
                </a:solidFill>
              </a:rPr>
              <a:t>Incretin</a:t>
            </a:r>
            <a:r>
              <a:rPr lang="en-US" sz="2800" dirty="0" smtClean="0">
                <a:solidFill>
                  <a:srgbClr val="CCFF99"/>
                </a:solidFill>
              </a:rPr>
              <a:t> </a:t>
            </a:r>
            <a:r>
              <a:rPr lang="en-US" sz="2800" dirty="0" err="1" smtClean="0">
                <a:solidFill>
                  <a:srgbClr val="CCFF99"/>
                </a:solidFill>
              </a:rPr>
              <a:t>mimetics</a:t>
            </a:r>
            <a:r>
              <a:rPr lang="en-US" sz="4000" b="1" dirty="0" smtClean="0">
                <a:solidFill>
                  <a:srgbClr val="FF9933"/>
                </a:solidFill>
              </a:rPr>
              <a:t/>
            </a:r>
            <a:br>
              <a:rPr lang="en-US" sz="4000" b="1" dirty="0" smtClean="0">
                <a:solidFill>
                  <a:srgbClr val="FF9933"/>
                </a:solidFill>
              </a:rPr>
            </a:br>
            <a:r>
              <a:rPr lang="en-US" b="1" dirty="0" err="1" smtClean="0"/>
              <a:t>Exenatide</a:t>
            </a:r>
            <a:endParaRPr lang="en-US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Resistant to DPP-IV inactivation. </a:t>
            </a:r>
          </a:p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Following injection, it is measurably present in plasma for up to 10 hours. </a:t>
            </a:r>
          </a:p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Suitable for twice a day administration by </a:t>
            </a:r>
            <a:r>
              <a:rPr lang="en-US" dirty="0" smtClean="0"/>
              <a:t>subcutaneous injection.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sz="2000" b="1" i="1" dirty="0" err="1" smtClean="0"/>
              <a:t>Regul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Pept</a:t>
            </a:r>
            <a:r>
              <a:rPr lang="en-US" sz="2000" b="1" i="1" dirty="0" smtClean="0"/>
              <a:t>. 2004;117:77-88. </a:t>
            </a:r>
          </a:p>
          <a:p>
            <a:pPr eaLnBrk="1" hangingPunct="1">
              <a:buFontTx/>
              <a:buNone/>
            </a:pPr>
            <a:r>
              <a:rPr lang="en-US" sz="2000" b="1" i="1" dirty="0" smtClean="0">
                <a:solidFill>
                  <a:srgbClr val="FF7C80"/>
                </a:solidFill>
              </a:rPr>
              <a:t>    Am J Health </a:t>
            </a:r>
            <a:r>
              <a:rPr lang="en-US" sz="2000" b="1" i="1" dirty="0" err="1" smtClean="0">
                <a:solidFill>
                  <a:srgbClr val="FF7C80"/>
                </a:solidFill>
              </a:rPr>
              <a:t>Syst</a:t>
            </a:r>
            <a:r>
              <a:rPr lang="en-US" sz="2000" b="1" i="1" dirty="0" smtClean="0">
                <a:solidFill>
                  <a:srgbClr val="FF7C80"/>
                </a:solidFill>
              </a:rPr>
              <a:t> Pharm. 2005;62:173-181. </a:t>
            </a:r>
          </a:p>
        </p:txBody>
      </p:sp>
    </p:spTree>
    <p:extLst>
      <p:ext uri="{BB962C8B-B14F-4D97-AF65-F5344CB8AC3E}">
        <p14:creationId xmlns:p14="http://schemas.microsoft.com/office/powerpoint/2010/main" xmlns="" val="19961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96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700" name="Picture 4" descr="slide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Meier, J. J. </a:t>
            </a:r>
            <a:r>
              <a:rPr lang="en-US" sz="19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Rev. </a:t>
            </a:r>
            <a:r>
              <a:rPr lang="en-US" sz="195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advance online publication 4 September 2012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22" y="2034779"/>
            <a:ext cx="4691950" cy="356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430" y="2034780"/>
            <a:ext cx="3974750" cy="31958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6722" y="3961095"/>
            <a:ext cx="4442567" cy="194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5431" y="3527307"/>
            <a:ext cx="3904021" cy="630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8199" y="4182452"/>
            <a:ext cx="3912405" cy="5334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6721" y="3602172"/>
            <a:ext cx="4442567" cy="194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2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8" t="9149" r="13008" b="4467"/>
          <a:stretch/>
        </p:blipFill>
        <p:spPr bwMode="auto">
          <a:xfrm>
            <a:off x="0" y="-16702"/>
            <a:ext cx="9121462" cy="68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3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7" t="12946" r="13314" b="4954"/>
          <a:stretch/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8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28600"/>
            <a:ext cx="5791200" cy="63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7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0" t="8801" r="13287" b="4170"/>
          <a:stretch/>
        </p:blipFill>
        <p:spPr bwMode="auto">
          <a:xfrm>
            <a:off x="31314" y="33403"/>
            <a:ext cx="9112685" cy="68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1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4" t="8693" r="13374" b="3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84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GLP-1 RAs safety profile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738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0" t="8649" r="14016" b="5166"/>
          <a:stretch/>
        </p:blipFill>
        <p:spPr bwMode="auto">
          <a:xfrm>
            <a:off x="6262" y="0"/>
            <a:ext cx="9137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37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2" t="9030" r="12945" b="5228"/>
          <a:stretch/>
        </p:blipFill>
        <p:spPr bwMode="auto">
          <a:xfrm>
            <a:off x="0" y="0"/>
            <a:ext cx="9277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34" t="9399" r="13133" b="5121"/>
          <a:stretch/>
        </p:blipFill>
        <p:spPr bwMode="auto">
          <a:xfrm>
            <a:off x="0" y="44884"/>
            <a:ext cx="9108788" cy="67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4" t="9762" r="13262" b="4925"/>
          <a:stretch/>
        </p:blipFill>
        <p:spPr bwMode="auto">
          <a:xfrm>
            <a:off x="0" y="25052"/>
            <a:ext cx="9169606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1" t="9593" r="13709" b="4791"/>
          <a:stretch/>
        </p:blipFill>
        <p:spPr bwMode="auto">
          <a:xfrm>
            <a:off x="0" y="0"/>
            <a:ext cx="9066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83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051175"/>
          </a:xfrm>
        </p:spPr>
        <p:txBody>
          <a:bodyPr/>
          <a:lstStyle/>
          <a:p>
            <a:r>
              <a:rPr lang="en-US" smtClean="0"/>
              <a:t>Differences between GLP-1 RAs and DPP-4 inhibitors in clinical practice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0002" r="18338" b="34447"/>
          <a:stretch/>
        </p:blipFill>
        <p:spPr>
          <a:xfrm>
            <a:off x="4267200" y="4343400"/>
            <a:ext cx="3734119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83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506558" y="2768440"/>
            <a:ext cx="2194765" cy="78461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Safety profiles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12641" y="3717772"/>
            <a:ext cx="2194765" cy="784618"/>
          </a:xfrm>
          <a:prstGeom prst="roundRect">
            <a:avLst/>
          </a:prstGeom>
          <a:solidFill>
            <a:srgbClr val="CDE5FF"/>
          </a:solidFill>
          <a:ln w="28575">
            <a:solidFill>
              <a:srgbClr val="B228A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rm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Cardiovascular</a:t>
            </a:r>
          </a:p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effects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64086" y="3720687"/>
            <a:ext cx="2194765" cy="784618"/>
          </a:xfrm>
          <a:prstGeom prst="roundRect">
            <a:avLst/>
          </a:prstGeom>
          <a:ln w="28575">
            <a:solidFill>
              <a:srgbClr val="F6BB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rm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Our experience</a:t>
            </a:r>
          </a:p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in handling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63482" y="3714858"/>
            <a:ext cx="2194765" cy="784618"/>
          </a:xfrm>
          <a:prstGeom prst="roundRect">
            <a:avLst/>
          </a:prstGeom>
          <a:ln w="28575">
            <a:solidFill>
              <a:srgbClr val="A1A1A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Extra-glycemic effects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62834" y="2768440"/>
            <a:ext cx="2194765" cy="78461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Side effects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71155" y="2768440"/>
            <a:ext cx="2194765" cy="78461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Effectiveness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08520" y="4660187"/>
            <a:ext cx="2194765" cy="784618"/>
          </a:xfrm>
          <a:prstGeom prst="roundRect">
            <a:avLst/>
          </a:prstGeom>
          <a:ln w="28575">
            <a:solidFill>
              <a:srgbClr val="89C1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rm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Patient preference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68203" y="4671811"/>
            <a:ext cx="2194765" cy="784618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rm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Cost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7599" y="4665982"/>
            <a:ext cx="2194765" cy="784618"/>
          </a:xfrm>
          <a:prstGeom prst="roundRect">
            <a:avLst/>
          </a:prstGeom>
          <a:ln w="28575">
            <a:solidFill>
              <a:srgbClr val="AF3B2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77" tIns="34289" rIns="68577" bIns="34289" rtlCol="0" anchor="ctr">
            <a:noAutofit/>
          </a:bodyPr>
          <a:lstStyle/>
          <a:p>
            <a:pPr algn="ctr" defTabSz="685732"/>
            <a:r>
              <a:rPr lang="en-GB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Availability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5562600"/>
            <a:ext cx="80772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225060"/>
            <a:ext cx="761523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Factors to </a:t>
            </a:r>
            <a:r>
              <a:rPr lang="en-US" sz="32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select the proper component for each individual patient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4413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9" t="8885" r="13834" b="4628"/>
          <a:stretch/>
        </p:blipFill>
        <p:spPr bwMode="auto">
          <a:xfrm>
            <a:off x="-1" y="55322"/>
            <a:ext cx="9144001" cy="68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66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5" t="8849" r="13110" b="4381"/>
          <a:stretch/>
        </p:blipFill>
        <p:spPr bwMode="auto">
          <a:xfrm>
            <a:off x="-152401" y="0"/>
            <a:ext cx="9296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52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0" t="8999" r="13132" b="5016"/>
          <a:stretch/>
        </p:blipFill>
        <p:spPr bwMode="auto">
          <a:xfrm>
            <a:off x="-1" y="13570"/>
            <a:ext cx="9159461" cy="684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3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 bwMode="auto">
          <a:xfrm>
            <a:off x="819150" y="352425"/>
            <a:ext cx="7624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1965"/>
              </a:solidFill>
            </a:endParaRP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434975" y="6526213"/>
            <a:ext cx="4451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000" smtClean="0">
                <a:cs typeface="Arial" panose="020B0604020202020204" pitchFamily="34" charset="0"/>
              </a:rPr>
              <a:t>Adapted from </a:t>
            </a:r>
            <a:r>
              <a:rPr lang="en-GB" altLang="en-US" sz="1000" smtClean="0">
                <a:solidFill>
                  <a:srgbClr val="002060"/>
                </a:solidFill>
                <a:cs typeface="Arial" panose="020B0604020202020204" pitchFamily="34" charset="0"/>
              </a:rPr>
              <a:t>Zinman </a:t>
            </a:r>
            <a:r>
              <a:rPr lang="en-GB" altLang="en-US" sz="1000" i="1" smtClean="0">
                <a:solidFill>
                  <a:srgbClr val="002060"/>
                </a:solidFill>
                <a:cs typeface="Arial" panose="020B0604020202020204" pitchFamily="34" charset="0"/>
              </a:rPr>
              <a:t>et al. Diabetes Obes Metab </a:t>
            </a:r>
            <a:r>
              <a:rPr lang="en-GB" altLang="en-US" sz="1000" smtClean="0">
                <a:solidFill>
                  <a:srgbClr val="002060"/>
                </a:solidFill>
                <a:cs typeface="Arial" panose="020B0604020202020204" pitchFamily="34" charset="0"/>
              </a:rPr>
              <a:t>2011;14:77–82</a:t>
            </a:r>
          </a:p>
        </p:txBody>
      </p:sp>
      <p:sp>
        <p:nvSpPr>
          <p:cNvPr id="107524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Meta-analysis: subjects achieving HbA</a:t>
            </a:r>
            <a:r>
              <a:rPr lang="en-US" altLang="en-US" baseline="-25000" smtClean="0"/>
              <a:t>1c</a:t>
            </a:r>
            <a:r>
              <a:rPr lang="en-US" altLang="en-US" smtClean="0"/>
              <a:t> target </a:t>
            </a:r>
            <a:r>
              <a:rPr lang="en-US" altLang="en-US" i="1" smtClean="0"/>
              <a:t>and</a:t>
            </a:r>
            <a:r>
              <a:rPr lang="en-US" altLang="en-US" smtClean="0"/>
              <a:t> no weight gain</a:t>
            </a:r>
            <a:endParaRPr lang="en-GB" altLang="en-US" smtClean="0"/>
          </a:p>
        </p:txBody>
      </p:sp>
      <p:pic>
        <p:nvPicPr>
          <p:cNvPr id="3075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726" y="945735"/>
            <a:ext cx="3035494" cy="261312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35613" y="2746375"/>
            <a:ext cx="762000" cy="584200"/>
            <a:chOff x="5535045" y="2746023"/>
            <a:chExt cx="762894" cy="584465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5802393" y="2830772"/>
              <a:ext cx="495546" cy="499716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67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5535045" y="2746023"/>
              <a:ext cx="3173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SU </a:t>
              </a:r>
            </a:p>
          </p:txBody>
        </p:sp>
        <p:sp>
          <p:nvSpPr>
            <p:cNvPr id="107568" name="Rectangle 16"/>
            <p:cNvSpPr>
              <a:spLocks noChangeArrowheads="1"/>
            </p:cNvSpPr>
            <p:nvPr/>
          </p:nvSpPr>
          <p:spPr bwMode="auto">
            <a:xfrm rot="10800000" flipH="1" flipV="1">
              <a:off x="5812487" y="2963817"/>
              <a:ext cx="4841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smtClean="0"/>
                <a:t>15%</a:t>
              </a: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846513" y="3171825"/>
            <a:ext cx="1358900" cy="868363"/>
            <a:chOff x="4946657" y="2580049"/>
            <a:chExt cx="1358280" cy="86918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743319" y="2882740"/>
              <a:ext cx="561618" cy="566494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62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4946657" y="2580049"/>
              <a:ext cx="909146" cy="43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Sitagliptin</a:t>
              </a:r>
              <a:br>
                <a:rPr lang="en-US" altLang="en-US" sz="1400" smtClean="0"/>
              </a:br>
              <a:r>
                <a:rPr lang="en-US" altLang="en-US" sz="1400" smtClean="0"/>
                <a:t> 100 mg</a:t>
              </a:r>
            </a:p>
          </p:txBody>
        </p:sp>
        <p:sp>
          <p:nvSpPr>
            <p:cNvPr id="107563" name="Rectangle 16"/>
            <p:cNvSpPr>
              <a:spLocks noChangeArrowheads="1"/>
            </p:cNvSpPr>
            <p:nvPr/>
          </p:nvSpPr>
          <p:spPr bwMode="auto">
            <a:xfrm rot="10800000" flipH="1" flipV="1">
              <a:off x="5793420" y="3084744"/>
              <a:ext cx="484313" cy="21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smtClean="0"/>
                <a:t>17%</a:t>
              </a:r>
              <a:endParaRPr lang="en-US" altLang="en-US" sz="1800" b="1" smtClean="0"/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895600" y="3535363"/>
            <a:ext cx="1776413" cy="1282700"/>
            <a:chOff x="4014770" y="3134675"/>
            <a:chExt cx="1775303" cy="1281702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4732909" y="3350036"/>
              <a:ext cx="1057164" cy="1066341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57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4014770" y="3134675"/>
              <a:ext cx="948455" cy="4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Exenatide </a:t>
              </a:r>
              <a:br>
                <a:rPr lang="en-US" altLang="en-US" sz="1400" smtClean="0"/>
              </a:br>
              <a:r>
                <a:rPr lang="en-US" altLang="en-US" sz="1400" smtClean="0"/>
                <a:t>10 μg</a:t>
              </a:r>
            </a:p>
          </p:txBody>
        </p:sp>
        <p:sp>
          <p:nvSpPr>
            <p:cNvPr id="107558" name="TextBox 51"/>
            <p:cNvSpPr txBox="1">
              <a:spLocks noChangeArrowheads="1"/>
            </p:cNvSpPr>
            <p:nvPr/>
          </p:nvSpPr>
          <p:spPr bwMode="auto">
            <a:xfrm rot="10800000" flipH="1" flipV="1">
              <a:off x="4859808" y="3735633"/>
              <a:ext cx="812791" cy="307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1400" b="1" smtClean="0">
                  <a:cs typeface="Arial" panose="020B0604020202020204" pitchFamily="34" charset="0"/>
                </a:rPr>
                <a:t>32%</a:t>
              </a: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882775" y="3916363"/>
            <a:ext cx="1792288" cy="1709737"/>
            <a:chOff x="3114049" y="3751911"/>
            <a:chExt cx="1792642" cy="1708889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 bwMode="auto">
            <a:xfrm>
              <a:off x="3618272" y="4161197"/>
              <a:ext cx="1288419" cy="1299603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52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3114049" y="3751911"/>
              <a:ext cx="1008445" cy="4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Liraglutide </a:t>
              </a:r>
              <a:br>
                <a:rPr lang="en-US" altLang="en-US" sz="1400" smtClean="0"/>
              </a:br>
              <a:r>
                <a:rPr lang="en-US" altLang="en-US" sz="1400" smtClean="0"/>
                <a:t>1.2 mg</a:t>
              </a:r>
            </a:p>
          </p:txBody>
        </p:sp>
        <p:sp>
          <p:nvSpPr>
            <p:cNvPr id="107553" name="TextBox 52"/>
            <p:cNvSpPr txBox="1">
              <a:spLocks noChangeArrowheads="1"/>
            </p:cNvSpPr>
            <p:nvPr/>
          </p:nvSpPr>
          <p:spPr bwMode="auto">
            <a:xfrm rot="10800000" flipH="1" flipV="1">
              <a:off x="3884247" y="4665805"/>
              <a:ext cx="812874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1400" b="1" smtClean="0">
                  <a:cs typeface="Arial" panose="020B0604020202020204" pitchFamily="34" charset="0"/>
                </a:rPr>
                <a:t>39%</a:t>
              </a:r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684213" y="4365625"/>
            <a:ext cx="1714500" cy="2106613"/>
            <a:chOff x="2163330" y="4663476"/>
            <a:chExt cx="1715496" cy="2105624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2227007" y="5102942"/>
              <a:ext cx="1651819" cy="1666158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47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2163330" y="4663476"/>
              <a:ext cx="946110" cy="43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Liraglutide</a:t>
              </a:r>
              <a:br>
                <a:rPr lang="en-US" altLang="en-US" sz="1400" smtClean="0"/>
              </a:br>
              <a:r>
                <a:rPr lang="en-US" altLang="en-US" sz="1400" smtClean="0"/>
                <a:t>1.8 mg</a:t>
              </a:r>
            </a:p>
          </p:txBody>
        </p:sp>
        <p:sp>
          <p:nvSpPr>
            <p:cNvPr id="107548" name="TextBox 52"/>
            <p:cNvSpPr txBox="1">
              <a:spLocks noChangeArrowheads="1"/>
            </p:cNvSpPr>
            <p:nvPr/>
          </p:nvSpPr>
          <p:spPr bwMode="auto">
            <a:xfrm rot="10800000" flipH="1" flipV="1">
              <a:off x="2640201" y="5780513"/>
              <a:ext cx="811458" cy="30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1400" b="1" smtClean="0">
                  <a:cs typeface="Arial" panose="020B0604020202020204" pitchFamily="34" charset="0"/>
                </a:rPr>
                <a:t>50%</a:t>
              </a:r>
              <a:endParaRPr lang="en-US" altLang="en-US" sz="1400" b="1" smtClean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694238" y="2921000"/>
            <a:ext cx="1077912" cy="735013"/>
            <a:chOff x="5199532" y="2681692"/>
            <a:chExt cx="1078165" cy="734990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5743318" y="2882740"/>
              <a:ext cx="529345" cy="533942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42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5199532" y="2681692"/>
              <a:ext cx="756824" cy="21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Glargine</a:t>
              </a:r>
            </a:p>
          </p:txBody>
        </p:sp>
        <p:sp>
          <p:nvSpPr>
            <p:cNvPr id="107543" name="Rectangle 16"/>
            <p:cNvSpPr>
              <a:spLocks noChangeArrowheads="1"/>
            </p:cNvSpPr>
            <p:nvPr/>
          </p:nvSpPr>
          <p:spPr bwMode="auto">
            <a:xfrm rot="10800000" flipH="1" flipV="1">
              <a:off x="5793457" y="3050484"/>
              <a:ext cx="484240" cy="21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smtClean="0"/>
                <a:t>16%</a:t>
              </a:r>
              <a:endParaRPr lang="en-US" altLang="en-US" sz="1800" b="1" smtClean="0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6007100" y="2520950"/>
            <a:ext cx="658813" cy="396875"/>
            <a:chOff x="5391945" y="2793778"/>
            <a:chExt cx="659732" cy="397704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5743318" y="2882740"/>
              <a:ext cx="306084" cy="308742"/>
            </a:xfrm>
            <a:prstGeom prst="ellipse">
              <a:avLst/>
            </a:prstGeom>
            <a:solidFill>
              <a:srgbClr val="3F9C35"/>
            </a:solidFill>
            <a:ln w="9525" cap="flat" cmpd="sng" algn="ctr">
              <a:solidFill>
                <a:srgbClr val="3F9C35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1965"/>
                </a:solidFill>
                <a:cs typeface="Arial" charset="0"/>
              </a:endParaRPr>
            </a:p>
          </p:txBody>
        </p:sp>
        <p:sp>
          <p:nvSpPr>
            <p:cNvPr id="107537" name="Rectangle 15"/>
            <p:cNvSpPr>
              <a:spLocks noChangeArrowheads="1"/>
            </p:cNvSpPr>
            <p:nvPr/>
          </p:nvSpPr>
          <p:spPr bwMode="auto">
            <a:xfrm rot="10800000" flipH="1" flipV="1">
              <a:off x="5391945" y="2793778"/>
              <a:ext cx="371999" cy="21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smtClean="0"/>
                <a:t>TZD</a:t>
              </a:r>
            </a:p>
          </p:txBody>
        </p:sp>
        <p:sp>
          <p:nvSpPr>
            <p:cNvPr id="107538" name="Rectangle 16"/>
            <p:cNvSpPr>
              <a:spLocks noChangeArrowheads="1"/>
            </p:cNvSpPr>
            <p:nvPr/>
          </p:nvSpPr>
          <p:spPr bwMode="auto">
            <a:xfrm rot="10800000" flipH="1" flipV="1">
              <a:off x="5747022" y="2936198"/>
              <a:ext cx="304655" cy="18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smtClean="0"/>
                <a:t>9%</a:t>
              </a:r>
              <a:endParaRPr lang="en-US" altLang="en-US" sz="1600" b="1" smtClean="0"/>
            </a:p>
          </p:txBody>
        </p:sp>
      </p:grpSp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352" y="1152247"/>
            <a:ext cx="561022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2576" y="4160106"/>
            <a:ext cx="361423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rgbClr val="001965"/>
              </a:solidFill>
            </a:endParaRPr>
          </a:p>
          <a:p>
            <a:pPr algn="ctr"/>
            <a:r>
              <a:rPr lang="en-US" sz="1400" b="1">
                <a:solidFill>
                  <a:srgbClr val="001965"/>
                </a:solidFill>
              </a:rPr>
              <a:t>More patients treated with liraglutide (1.2 or 1.8 mg) or exenatide BID achieved a composite endpoint of HbA1c &lt;7.0% and no weight gain compared with the DPP-4 inhibitor, sitagliptin. </a:t>
            </a:r>
          </a:p>
        </p:txBody>
      </p:sp>
    </p:spTree>
    <p:extLst>
      <p:ext uri="{BB962C8B-B14F-4D97-AF65-F5344CB8AC3E}">
        <p14:creationId xmlns:p14="http://schemas.microsoft.com/office/powerpoint/2010/main" xmlns="" val="3592870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1997075" y="2243138"/>
            <a:ext cx="5149850" cy="3675062"/>
          </a:xfrm>
          <a:prstGeom prst="roundRect">
            <a:avLst/>
          </a:prstGeom>
          <a:solidFill>
            <a:srgbClr val="8600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19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675" y="2449513"/>
            <a:ext cx="4727575" cy="3170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HbA</a:t>
            </a:r>
            <a:r>
              <a:rPr lang="en-US" sz="3200" b="1" baseline="-25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&lt;7.0%</a:t>
            </a: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b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weight gain</a:t>
            </a: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br>
              <a:rPr lang="en-US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hypoglycaemia</a:t>
            </a:r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9574" name="TextBox 9"/>
          <p:cNvSpPr txBox="1">
            <a:spLocks noChangeArrowheads="1"/>
          </p:cNvSpPr>
          <p:nvPr/>
        </p:nvSpPr>
        <p:spPr bwMode="auto">
          <a:xfrm>
            <a:off x="482600" y="1660525"/>
            <a:ext cx="817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b="1" smtClean="0">
                <a:solidFill>
                  <a:srgbClr val="003366"/>
                </a:solidFill>
                <a:cs typeface="Arial" panose="020B0604020202020204" pitchFamily="34" charset="0"/>
              </a:rPr>
              <a:t>Composite Endpoint</a:t>
            </a:r>
            <a:endParaRPr lang="en-GB" altLang="en-US" b="1" smtClean="0">
              <a:cs typeface="Arial" panose="020B0604020202020204" pitchFamily="34" charset="0"/>
            </a:endParaRPr>
          </a:p>
        </p:txBody>
      </p:sp>
      <p:sp>
        <p:nvSpPr>
          <p:cNvPr id="1095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 practical and clinically significant endpoint</a:t>
            </a:r>
          </a:p>
        </p:txBody>
      </p:sp>
    </p:spTree>
    <p:extLst>
      <p:ext uri="{BB962C8B-B14F-4D97-AF65-F5344CB8AC3E}">
        <p14:creationId xmlns:p14="http://schemas.microsoft.com/office/powerpoint/2010/main" xmlns="" val="1304343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14"/>
          <p:cNvGraphicFramePr>
            <a:graphicFrameLocks noGrp="1" noChangeAspect="1"/>
          </p:cNvGraphicFramePr>
          <p:nvPr/>
        </p:nvGraphicFramePr>
        <p:xfrm>
          <a:off x="141288" y="1733550"/>
          <a:ext cx="8632825" cy="4051300"/>
        </p:xfrm>
        <a:graphic>
          <a:graphicData uri="http://schemas.openxmlformats.org/presentationml/2006/ole">
            <p:oleObj spid="_x0000_s180227" r:id="rId4" imgW="8632684" imgH="4054191" progId="Excel.Chart.8">
              <p:embed/>
            </p:oleObj>
          </a:graphicData>
        </a:graphic>
      </p:graphicFrame>
      <p:sp>
        <p:nvSpPr>
          <p:cNvPr id="111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More patients achieve this composite endpoint with liraglutide than with ‘conventional’ therapies</a:t>
            </a:r>
          </a:p>
        </p:txBody>
      </p:sp>
      <p:sp>
        <p:nvSpPr>
          <p:cNvPr id="111620" name="Rectangle 72"/>
          <p:cNvSpPr>
            <a:spLocks noChangeArrowheads="1"/>
          </p:cNvSpPr>
          <p:nvPr/>
        </p:nvSpPr>
        <p:spPr bwMode="auto">
          <a:xfrm rot="-5400000">
            <a:off x="-1104900" y="3686176"/>
            <a:ext cx="3335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smtClean="0"/>
              <a:t>Subjects reaching endpoint (%)</a:t>
            </a:r>
          </a:p>
        </p:txBody>
      </p:sp>
      <p:sp>
        <p:nvSpPr>
          <p:cNvPr id="111621" name="TextBox 3"/>
          <p:cNvSpPr txBox="1">
            <a:spLocks noChangeArrowheads="1"/>
          </p:cNvSpPr>
          <p:nvPr/>
        </p:nvSpPr>
        <p:spPr bwMode="auto">
          <a:xfrm>
            <a:off x="436563" y="6526213"/>
            <a:ext cx="350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000" smtClean="0">
                <a:solidFill>
                  <a:srgbClr val="002060"/>
                </a:solidFill>
                <a:cs typeface="Arial" panose="020B0604020202020204" pitchFamily="34" charset="0"/>
              </a:rPr>
              <a:t>Zinman </a:t>
            </a:r>
            <a:r>
              <a:rPr lang="en-GB" altLang="en-US" sz="1000" i="1" smtClean="0">
                <a:solidFill>
                  <a:srgbClr val="002060"/>
                </a:solidFill>
                <a:cs typeface="Arial" panose="020B0604020202020204" pitchFamily="34" charset="0"/>
              </a:rPr>
              <a:t>et al. Diabetes Obes Metab </a:t>
            </a:r>
            <a:r>
              <a:rPr lang="en-GB" altLang="en-US" sz="1000" smtClean="0">
                <a:solidFill>
                  <a:srgbClr val="002060"/>
                </a:solidFill>
                <a:cs typeface="Arial" panose="020B0604020202020204" pitchFamily="34" charset="0"/>
              </a:rPr>
              <a:t>2011;14:77–82</a:t>
            </a:r>
          </a:p>
        </p:txBody>
      </p:sp>
      <p:sp>
        <p:nvSpPr>
          <p:cNvPr id="111622" name="Text Box 10"/>
          <p:cNvSpPr txBox="1">
            <a:spLocks noChangeArrowheads="1"/>
          </p:cNvSpPr>
          <p:nvPr/>
        </p:nvSpPr>
        <p:spPr bwMode="auto">
          <a:xfrm>
            <a:off x="6097588" y="4651375"/>
            <a:ext cx="487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***</a:t>
            </a:r>
            <a:endParaRPr lang="en-GB" altLang="en-US" sz="110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1623" name="Text Box 16"/>
          <p:cNvSpPr txBox="1">
            <a:spLocks noChangeArrowheads="1"/>
          </p:cNvSpPr>
          <p:nvPr/>
        </p:nvSpPr>
        <p:spPr bwMode="auto">
          <a:xfrm>
            <a:off x="865188" y="5667375"/>
            <a:ext cx="14335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Liraglutide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1.8 mg</a:t>
            </a:r>
          </a:p>
        </p:txBody>
      </p:sp>
      <p:sp>
        <p:nvSpPr>
          <p:cNvPr id="111624" name="Text Box 16"/>
          <p:cNvSpPr txBox="1">
            <a:spLocks noChangeArrowheads="1"/>
          </p:cNvSpPr>
          <p:nvPr/>
        </p:nvSpPr>
        <p:spPr bwMode="auto">
          <a:xfrm>
            <a:off x="1903413" y="5667375"/>
            <a:ext cx="1347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Liraglutide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1.2 mg</a:t>
            </a:r>
          </a:p>
        </p:txBody>
      </p:sp>
      <p:sp>
        <p:nvSpPr>
          <p:cNvPr id="111625" name="Text Box 16"/>
          <p:cNvSpPr txBox="1">
            <a:spLocks noChangeArrowheads="1"/>
          </p:cNvSpPr>
          <p:nvPr/>
        </p:nvSpPr>
        <p:spPr bwMode="auto">
          <a:xfrm>
            <a:off x="2957513" y="5667375"/>
            <a:ext cx="12620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Exenatide</a:t>
            </a:r>
            <a:br>
              <a:rPr lang="da-DK" altLang="en-US" sz="1300" smtClean="0">
                <a:cs typeface="Arial" panose="020B0604020202020204" pitchFamily="34" charset="0"/>
              </a:rPr>
            </a:br>
            <a:r>
              <a:rPr lang="da-DK" altLang="en-US" sz="1300" smtClean="0">
                <a:cs typeface="Arial" panose="020B0604020202020204" pitchFamily="34" charset="0"/>
              </a:rPr>
              <a:t>BID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/>
        </p:nvSpPr>
        <p:spPr bwMode="auto">
          <a:xfrm>
            <a:off x="3878263" y="5667375"/>
            <a:ext cx="1382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Sitagliptin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a-DK" altLang="en-US" sz="1300" smtClean="0">
              <a:cs typeface="Arial" panose="020B0604020202020204" pitchFamily="34" charset="0"/>
            </a:endParaRPr>
          </a:p>
        </p:txBody>
      </p:sp>
      <p:sp>
        <p:nvSpPr>
          <p:cNvPr id="111627" name="Text Box 16"/>
          <p:cNvSpPr txBox="1">
            <a:spLocks noChangeArrowheads="1"/>
          </p:cNvSpPr>
          <p:nvPr/>
        </p:nvSpPr>
        <p:spPr bwMode="auto">
          <a:xfrm>
            <a:off x="4862513" y="5667375"/>
            <a:ext cx="11906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SU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a-DK" altLang="en-US" sz="1300" smtClean="0">
              <a:cs typeface="Arial" panose="020B0604020202020204" pitchFamily="34" charset="0"/>
            </a:endParaRPr>
          </a:p>
        </p:txBody>
      </p:sp>
      <p:sp>
        <p:nvSpPr>
          <p:cNvPr id="111628" name="Text Box 16"/>
          <p:cNvSpPr txBox="1">
            <a:spLocks noChangeArrowheads="1"/>
          </p:cNvSpPr>
          <p:nvPr/>
        </p:nvSpPr>
        <p:spPr bwMode="auto">
          <a:xfrm>
            <a:off x="5892800" y="5667375"/>
            <a:ext cx="1168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TZD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a-DK" altLang="en-US" sz="1300" smtClean="0">
              <a:cs typeface="Arial" panose="020B0604020202020204" pitchFamily="34" charset="0"/>
            </a:endParaRPr>
          </a:p>
        </p:txBody>
      </p:sp>
      <p:sp>
        <p:nvSpPr>
          <p:cNvPr id="111629" name="Text Box 16"/>
          <p:cNvSpPr txBox="1">
            <a:spLocks noChangeArrowheads="1"/>
          </p:cNvSpPr>
          <p:nvPr/>
        </p:nvSpPr>
        <p:spPr bwMode="auto">
          <a:xfrm>
            <a:off x="6769100" y="5667375"/>
            <a:ext cx="137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Insulin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glargine</a:t>
            </a:r>
          </a:p>
        </p:txBody>
      </p:sp>
      <p:sp>
        <p:nvSpPr>
          <p:cNvPr id="111630" name="Text Box 16"/>
          <p:cNvSpPr txBox="1">
            <a:spLocks noChangeArrowheads="1"/>
          </p:cNvSpPr>
          <p:nvPr/>
        </p:nvSpPr>
        <p:spPr bwMode="auto">
          <a:xfrm>
            <a:off x="7923213" y="5667375"/>
            <a:ext cx="1082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300" smtClean="0">
                <a:cs typeface="Arial" panose="020B0604020202020204" pitchFamily="34" charset="0"/>
              </a:rPr>
              <a:t>Placebo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a-DK" altLang="en-US" sz="1300" smtClean="0">
              <a:cs typeface="Arial" panose="020B0604020202020204" pitchFamily="34" charset="0"/>
            </a:endParaRPr>
          </a:p>
        </p:txBody>
      </p:sp>
      <p:sp>
        <p:nvSpPr>
          <p:cNvPr id="111631" name="Text Box 10"/>
          <p:cNvSpPr txBox="1">
            <a:spLocks noChangeArrowheads="1"/>
          </p:cNvSpPr>
          <p:nvPr/>
        </p:nvSpPr>
        <p:spPr bwMode="auto">
          <a:xfrm>
            <a:off x="5176838" y="4486275"/>
            <a:ext cx="487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***</a:t>
            </a:r>
            <a:endParaRPr lang="en-GB" altLang="en-US" sz="110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1632" name="Text Box 10"/>
          <p:cNvSpPr txBox="1">
            <a:spLocks noChangeArrowheads="1"/>
          </p:cNvSpPr>
          <p:nvPr/>
        </p:nvSpPr>
        <p:spPr bwMode="auto">
          <a:xfrm>
            <a:off x="7124700" y="4089400"/>
            <a:ext cx="284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111633" name="Text Box 10"/>
          <p:cNvSpPr txBox="1">
            <a:spLocks noChangeArrowheads="1"/>
          </p:cNvSpPr>
          <p:nvPr/>
        </p:nvSpPr>
        <p:spPr bwMode="auto">
          <a:xfrm>
            <a:off x="3370263" y="3295650"/>
            <a:ext cx="385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</a:t>
            </a:r>
            <a:endParaRPr lang="da-DK" altLang="en-US" sz="1100" baseline="3000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8146" name="Text Box 10"/>
          <p:cNvSpPr txBox="1">
            <a:spLocks noChangeArrowheads="1"/>
          </p:cNvSpPr>
          <p:nvPr/>
        </p:nvSpPr>
        <p:spPr bwMode="auto">
          <a:xfrm>
            <a:off x="4248150" y="42560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***</a:t>
            </a:r>
            <a:endParaRPr lang="en-GB" altLang="en-US" sz="110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1635" name="Text Box 10"/>
          <p:cNvSpPr txBox="1">
            <a:spLocks noChangeArrowheads="1"/>
          </p:cNvSpPr>
          <p:nvPr/>
        </p:nvSpPr>
        <p:spPr bwMode="auto">
          <a:xfrm>
            <a:off x="7974013" y="4492625"/>
            <a:ext cx="487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***</a:t>
            </a:r>
            <a:endParaRPr lang="en-GB" altLang="en-US" sz="110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1636" name="Text Box 10"/>
          <p:cNvSpPr txBox="1">
            <a:spLocks noChangeArrowheads="1"/>
          </p:cNvSpPr>
          <p:nvPr/>
        </p:nvSpPr>
        <p:spPr bwMode="auto">
          <a:xfrm>
            <a:off x="2432050" y="2725738"/>
            <a:ext cx="387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100" b="1" smtClean="0">
                <a:solidFill>
                  <a:srgbClr val="002060"/>
                </a:solidFill>
                <a:cs typeface="Arial" panose="020B0604020202020204" pitchFamily="34" charset="0"/>
              </a:rPr>
              <a:t>**</a:t>
            </a:r>
          </a:p>
        </p:txBody>
      </p:sp>
      <p:sp>
        <p:nvSpPr>
          <p:cNvPr id="111637" name="Text Box 13"/>
          <p:cNvSpPr txBox="1">
            <a:spLocks noChangeArrowheads="1"/>
          </p:cNvSpPr>
          <p:nvPr/>
        </p:nvSpPr>
        <p:spPr bwMode="auto">
          <a:xfrm>
            <a:off x="434975" y="6135688"/>
            <a:ext cx="8348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  <a:t>*</a:t>
            </a:r>
            <a:r>
              <a:rPr lang="da-DK" altLang="en-US" sz="1200" i="1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da-DK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  <a:t>&lt;0.0001 vs. liraglutide 1.8 mg; **</a:t>
            </a:r>
            <a:r>
              <a:rPr lang="en-GB" altLang="en-US" sz="1200" i="1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GB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  <a:t>&lt;0.001 vs. liraglutide 1.8 mg; </a:t>
            </a:r>
            <a:br>
              <a:rPr lang="en-GB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  <a:t>***</a:t>
            </a:r>
            <a:r>
              <a:rPr lang="en-GB" altLang="en-US" sz="1200" i="1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GB" altLang="en-US" sz="1200" smtClean="0">
                <a:solidFill>
                  <a:srgbClr val="002060"/>
                </a:solidFill>
                <a:cs typeface="Arial" panose="020B0604020202020204" pitchFamily="34" charset="0"/>
              </a:rPr>
              <a:t>&lt;0.0001 vs. liraglutide 1.2 mg </a:t>
            </a:r>
          </a:p>
        </p:txBody>
      </p:sp>
      <p:grpSp>
        <p:nvGrpSpPr>
          <p:cNvPr id="111638" name="Group 50"/>
          <p:cNvGrpSpPr>
            <a:grpSpLocks/>
          </p:cNvGrpSpPr>
          <p:nvPr/>
        </p:nvGrpSpPr>
        <p:grpSpPr bwMode="auto">
          <a:xfrm>
            <a:off x="1617663" y="1639888"/>
            <a:ext cx="5641975" cy="423862"/>
            <a:chOff x="1628775" y="1407774"/>
            <a:chExt cx="5642391" cy="423824"/>
          </a:xfrm>
        </p:grpSpPr>
        <p:sp>
          <p:nvSpPr>
            <p:cNvPr id="24" name="Rectangle 23"/>
            <p:cNvSpPr/>
            <p:nvPr/>
          </p:nvSpPr>
          <p:spPr>
            <a:xfrm>
              <a:off x="1647826" y="1447457"/>
              <a:ext cx="5623340" cy="33810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273050" indent="-273050" fontAlgn="base">
                <a:spcBef>
                  <a:spcPct val="0"/>
                </a:spcBef>
                <a:spcAft>
                  <a:spcPct val="0"/>
                </a:spcAft>
                <a:buClr>
                  <a:srgbClr val="880038"/>
                </a:buClr>
                <a:buSzPct val="140000"/>
                <a:defRPr/>
              </a:pPr>
              <a:r>
                <a:rPr lang="en-US" sz="1600" b="1" kern="0" dirty="0">
                  <a:solidFill>
                    <a:srgbClr val="001965"/>
                  </a:solidFill>
                </a:rPr>
                <a:t>HbA</a:t>
              </a:r>
              <a:r>
                <a:rPr lang="en-US" sz="1600" b="1" kern="0" baseline="-25000" dirty="0">
                  <a:solidFill>
                    <a:srgbClr val="001965"/>
                  </a:solidFill>
                </a:rPr>
                <a:t>1c</a:t>
              </a:r>
              <a:r>
                <a:rPr lang="en-US" sz="1600" b="1" kern="0" dirty="0">
                  <a:solidFill>
                    <a:srgbClr val="001965"/>
                  </a:solidFill>
                </a:rPr>
                <a:t>&lt;7.0%   +   no weight gain   +   no hypos</a:t>
              </a:r>
              <a:endParaRPr lang="en-GB" sz="1100" b="1" dirty="0">
                <a:solidFill>
                  <a:srgbClr val="00196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640" name="AutoShape 5"/>
            <p:cNvSpPr>
              <a:spLocks noChangeAspect="1" noChangeArrowheads="1"/>
            </p:cNvSpPr>
            <p:nvPr/>
          </p:nvSpPr>
          <p:spPr bwMode="auto">
            <a:xfrm>
              <a:off x="1628775" y="1409361"/>
              <a:ext cx="1638421" cy="420650"/>
            </a:xfrm>
            <a:prstGeom prst="roundRect">
              <a:avLst>
                <a:gd name="adj" fmla="val 28162"/>
              </a:avLst>
            </a:prstGeom>
            <a:noFill/>
            <a:ln w="19050">
              <a:solidFill>
                <a:srgbClr val="0019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CN" sz="1400" smtClean="0">
                <a:ea typeface="SimSun" panose="02010600030101010101" pitchFamily="2" charset="-122"/>
              </a:endParaRPr>
            </a:p>
          </p:txBody>
        </p:sp>
        <p:sp>
          <p:nvSpPr>
            <p:cNvPr id="111641" name="AutoShape 5"/>
            <p:cNvSpPr>
              <a:spLocks noChangeAspect="1" noChangeArrowheads="1"/>
            </p:cNvSpPr>
            <p:nvPr/>
          </p:nvSpPr>
          <p:spPr bwMode="auto">
            <a:xfrm>
              <a:off x="3665688" y="1410949"/>
              <a:ext cx="1909903" cy="420649"/>
            </a:xfrm>
            <a:prstGeom prst="roundRect">
              <a:avLst>
                <a:gd name="adj" fmla="val 28162"/>
              </a:avLst>
            </a:prstGeom>
            <a:noFill/>
            <a:ln w="19050">
              <a:solidFill>
                <a:srgbClr val="0019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CN" sz="1400" smtClean="0">
                <a:ea typeface="SimSun" panose="02010600030101010101" pitchFamily="2" charset="-122"/>
              </a:endParaRPr>
            </a:p>
          </p:txBody>
        </p:sp>
        <p:sp>
          <p:nvSpPr>
            <p:cNvPr id="111642" name="AutoShape 5"/>
            <p:cNvSpPr>
              <a:spLocks noChangeAspect="1" noChangeArrowheads="1"/>
            </p:cNvSpPr>
            <p:nvPr/>
          </p:nvSpPr>
          <p:spPr bwMode="auto">
            <a:xfrm>
              <a:off x="5948681" y="1407774"/>
              <a:ext cx="1257393" cy="422237"/>
            </a:xfrm>
            <a:prstGeom prst="roundRect">
              <a:avLst>
                <a:gd name="adj" fmla="val 28162"/>
              </a:avLst>
            </a:prstGeom>
            <a:noFill/>
            <a:ln w="19050">
              <a:solidFill>
                <a:srgbClr val="0019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80038"/>
                </a:buClr>
                <a:buChar char="•"/>
                <a:defRPr sz="2000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A2CC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CCDA"/>
                </a:buClr>
                <a:buChar char="•"/>
                <a:defRPr sz="1400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CN" sz="1400" smtClean="0"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4596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Conclusions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Compared with DPP-4 inhibitors, GLP-1 receptor agonists are associated with:</a:t>
            </a:r>
          </a:p>
          <a:p>
            <a:pPr lvl="1" eaLnBrk="1" hangingPunct="1">
              <a:defRPr/>
            </a:pPr>
            <a:r>
              <a:rPr lang="en-GB" dirty="0" smtClean="0"/>
              <a:t>greater HbA</a:t>
            </a:r>
            <a:r>
              <a:rPr lang="en-GB" baseline="-25000" dirty="0" smtClean="0"/>
              <a:t>1c</a:t>
            </a:r>
            <a:r>
              <a:rPr lang="en-GB" dirty="0" smtClean="0"/>
              <a:t> reduction and greater weight loss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 smtClean="0"/>
              <a:t>similar low risk of hypoglycaemia but an increased incidence of gastrointestinal events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greater improvements in CV biomarkers and selected lipids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greater overall treatment satisfaction</a:t>
            </a:r>
          </a:p>
          <a:p>
            <a:pPr eaLnBrk="1" hangingPunct="1">
              <a:defRPr/>
            </a:pPr>
            <a:r>
              <a:rPr lang="en-GB" dirty="0"/>
              <a:t>Switching from a DPP-4 inhibitor to a GLP-1 receptor agonists was associated with:</a:t>
            </a:r>
          </a:p>
          <a:p>
            <a:pPr lvl="1" eaLnBrk="1" hangingPunct="1">
              <a:defRPr/>
            </a:pPr>
            <a:r>
              <a:rPr lang="en-GB" dirty="0"/>
              <a:t>significant additional HbA</a:t>
            </a:r>
            <a:r>
              <a:rPr lang="en-GB" baseline="-25000" dirty="0"/>
              <a:t>1c</a:t>
            </a:r>
            <a:r>
              <a:rPr lang="en-GB" dirty="0"/>
              <a:t> reductions</a:t>
            </a:r>
          </a:p>
          <a:p>
            <a:pPr lvl="1" eaLnBrk="1" hangingPunct="1">
              <a:defRPr/>
            </a:pPr>
            <a:r>
              <a:rPr lang="en-GB" dirty="0"/>
              <a:t>significant weight </a:t>
            </a:r>
            <a:r>
              <a:rPr lang="en-GB" dirty="0" smtClean="0"/>
              <a:t>loss</a:t>
            </a:r>
          </a:p>
          <a:p>
            <a:pPr lvl="1" eaLnBrk="1" hangingPunct="1">
              <a:defRPr/>
            </a:pPr>
            <a:r>
              <a:rPr lang="en-GB" dirty="0" smtClean="0"/>
              <a:t>improved overall treatment satisfaction without a change in perceived treatment flexibility or convenience</a:t>
            </a:r>
            <a:endParaRPr lang="en-GB" sz="1600" dirty="0" smtClean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39015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427" y="2344061"/>
            <a:ext cx="7600794" cy="31952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72" y="975811"/>
            <a:ext cx="7536656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928" y="2028180"/>
            <a:ext cx="3543300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435" y="2235349"/>
            <a:ext cx="406479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46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49616"/>
            <a:ext cx="9144000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004" y="304800"/>
            <a:ext cx="7931796" cy="533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109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49616"/>
            <a:ext cx="9144000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838200"/>
            <a:ext cx="87630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83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Unmet Needs With Conventional </a:t>
            </a:r>
            <a:r>
              <a:rPr lang="en-US" altLang="fa-IR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Antihyperglycemic</a:t>
            </a:r>
            <a:r>
              <a:rPr lang="en-US" alt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Therapies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31938"/>
            <a:ext cx="8686800" cy="4411662"/>
          </a:xfrm>
        </p:spPr>
        <p:txBody>
          <a:bodyPr>
            <a:normAutofit fontScale="92500"/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a-IR" sz="2800" dirty="0" smtClean="0"/>
              <a:t>Many therapies are associated with weight gain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a-IR" sz="2800" dirty="0" smtClean="0"/>
              <a:t>Insulin and more conventional oral insulin </a:t>
            </a:r>
            <a:r>
              <a:rPr lang="en-US" altLang="fa-IR" sz="2800" dirty="0" err="1" smtClean="0"/>
              <a:t>secretagogue</a:t>
            </a:r>
            <a:r>
              <a:rPr lang="en-US" altLang="fa-IR" sz="2800" dirty="0" smtClean="0"/>
              <a:t> therapies are associated with significant risk for hypoglycemia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a-IR" sz="2800" dirty="0" smtClean="0"/>
              <a:t>Other adverse effects with some therapies include GI side effects and edema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a-IR" sz="2800" dirty="0" smtClean="0"/>
              <a:t>Many therapies fail to adequately control postprandial hyperglycemia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a-IR" sz="2800" dirty="0" smtClean="0"/>
              <a:t>Therapies often fail to maintain long-term glycemic control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6180138"/>
            <a:ext cx="655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a-IR" sz="1400" dirty="0" smtClean="0">
                <a:solidFill>
                  <a:srgbClr val="000000"/>
                </a:solidFill>
              </a:rPr>
              <a:t>Blonde L. </a:t>
            </a:r>
            <a:r>
              <a:rPr lang="en-US" altLang="fa-IR" sz="1400" i="1" dirty="0" smtClean="0">
                <a:solidFill>
                  <a:srgbClr val="000000"/>
                </a:solidFill>
              </a:rPr>
              <a:t>Am J </a:t>
            </a:r>
            <a:r>
              <a:rPr lang="en-US" altLang="fa-IR" sz="1400" i="1" dirty="0" err="1" smtClean="0">
                <a:solidFill>
                  <a:srgbClr val="000000"/>
                </a:solidFill>
              </a:rPr>
              <a:t>Manag</a:t>
            </a:r>
            <a:r>
              <a:rPr lang="en-US" altLang="fa-IR" sz="1400" i="1" dirty="0" smtClean="0">
                <a:solidFill>
                  <a:srgbClr val="000000"/>
                </a:solidFill>
              </a:rPr>
              <a:t> Care</a:t>
            </a:r>
            <a:r>
              <a:rPr lang="en-US" altLang="fa-IR" sz="1400" dirty="0" smtClean="0">
                <a:solidFill>
                  <a:srgbClr val="000000"/>
                </a:solidFill>
              </a:rPr>
              <a:t>. 2007;13:S36-S40.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a-IR" sz="1400" dirty="0" smtClean="0">
                <a:solidFill>
                  <a:srgbClr val="000000"/>
                </a:solidFill>
              </a:rPr>
              <a:t>Blonde L, et al. </a:t>
            </a:r>
            <a:r>
              <a:rPr lang="en-US" altLang="fa-IR" sz="1400" i="1" dirty="0" smtClean="0">
                <a:solidFill>
                  <a:srgbClr val="000000"/>
                </a:solidFill>
              </a:rPr>
              <a:t>J </a:t>
            </a:r>
            <a:r>
              <a:rPr lang="en-US" altLang="fa-IR" sz="1400" i="1" dirty="0" err="1" smtClean="0">
                <a:solidFill>
                  <a:srgbClr val="000000"/>
                </a:solidFill>
              </a:rPr>
              <a:t>Manag</a:t>
            </a:r>
            <a:r>
              <a:rPr lang="en-US" altLang="fa-IR" sz="1400" i="1" dirty="0" smtClean="0">
                <a:solidFill>
                  <a:srgbClr val="000000"/>
                </a:solidFill>
              </a:rPr>
              <a:t> Care Pharm</a:t>
            </a:r>
            <a:r>
              <a:rPr lang="en-US" altLang="fa-IR" sz="1400" dirty="0" smtClean="0">
                <a:solidFill>
                  <a:srgbClr val="000000"/>
                </a:solidFill>
              </a:rPr>
              <a:t>. 2006;12(</a:t>
            </a:r>
            <a:r>
              <a:rPr lang="en-US" altLang="fa-IR" sz="1400" dirty="0" err="1" smtClean="0">
                <a:solidFill>
                  <a:srgbClr val="000000"/>
                </a:solidFill>
              </a:rPr>
              <a:t>suppl</a:t>
            </a:r>
            <a:r>
              <a:rPr lang="en-US" altLang="fa-IR" sz="1400" dirty="0" smtClean="0">
                <a:solidFill>
                  <a:srgbClr val="000000"/>
                </a:solidFill>
              </a:rPr>
              <a:t>):S2-S12.</a:t>
            </a:r>
          </a:p>
        </p:txBody>
      </p:sp>
    </p:spTree>
    <p:extLst>
      <p:ext uri="{BB962C8B-B14F-4D97-AF65-F5344CB8AC3E}">
        <p14:creationId xmlns:p14="http://schemas.microsoft.com/office/powerpoint/2010/main" xmlns="" val="39734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49616"/>
            <a:ext cx="9144000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051" y="1392009"/>
            <a:ext cx="7788853" cy="355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04" y="5041719"/>
            <a:ext cx="2696547" cy="3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4" y="1014238"/>
            <a:ext cx="8626208" cy="8593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Microvascular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efects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 glucagon‑like peptide‑1 receptor agonists in  type 2 diabetes: a meta‑analysis of randomized controlled trials (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Diabetol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,2017,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Dicembrini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42" y="2137960"/>
            <a:ext cx="7469436" cy="3371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:Results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GLP1-receptor agonists (GLP-1RA) on microvascular complications of diabetes are contrasting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trials designed for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outcomes, both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liraglutide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associated with a relevant reduction in the incidence and progression of nephropathy.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hand, in the same trials,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associated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increased progression of retinopathy, and a similar trend was observed for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liraglutide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meta-analysis is aimed at assessing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GLP-1RA on retinopathy and nephropathy</a:t>
            </a:r>
          </a:p>
        </p:txBody>
      </p:sp>
    </p:spTree>
    <p:extLst>
      <p:ext uri="{BB962C8B-B14F-4D97-AF65-F5344CB8AC3E}">
        <p14:creationId xmlns:p14="http://schemas.microsoft.com/office/powerpoint/2010/main" xmlns="" val="39047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2117702"/>
            <a:ext cx="7655721" cy="3240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GLP1-RA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not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signifcant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the incidence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retinopathy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(MH-OR [95% CI] 0.92 [0.74–1.16]. p = 0.49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subgroup analyses, GLP1-RA were associated with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lower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retinopathy in comparison with sulfonylureas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GLP1-RA reduced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comparators 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MHOR [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CI] 0.74 [0.60–0.92]. p = 0.005). This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signifcant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placebo, but not versus any class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active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6684" y="2945823"/>
            <a:ext cx="7485131" cy="803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730" y="3946637"/>
            <a:ext cx="7964538" cy="1153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0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3" y="2035075"/>
            <a:ext cx="6932363" cy="32400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GLP1-RA appear to reduce the incidence and/or progression of nephropathy and to have no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on retinopathy—with the notable exception of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could have a negative impact on the retina.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3215" y="2541706"/>
            <a:ext cx="7436386" cy="22403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8655" y="2195489"/>
            <a:ext cx="7676623" cy="3668618"/>
          </a:xfrm>
        </p:spPr>
        <p:txBody>
          <a:bodyPr>
            <a:normAutofit/>
          </a:bodyPr>
          <a:lstStyle/>
          <a:p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Introduction: The publication of the results of LEADER and SUSTAIN-6 trials suggested a possible beneficial effect of the class of GLP-1 receptor agonists on cardiovascular morbidity and mortality. </a:t>
            </a:r>
          </a:p>
          <a:p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aim of the present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metaanalysis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is to collect and synthetize all available evidence on the </a:t>
            </a:r>
            <a:r>
              <a:rPr lang="en-US" sz="165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 of GLP-1 receptor agonists on cardiovascular events and mortality.</a:t>
            </a:r>
          </a:p>
          <a:p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Methods: A Medline search for GLP-1 receptor agonists (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exenatide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liraglutide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lixisenatide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albiglutide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dulaglutide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or </a:t>
            </a:r>
            <a:r>
              <a:rPr lang="en-US" sz="165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semaglutide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was performed, collecting all randomized clinical trials with a duration </a:t>
            </a:r>
            <a:r>
              <a:rPr lang="en-US" sz="165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&gt;11 weeks,</a:t>
            </a:r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enrolling patients with type 2 diabetes, and comparing a GLP-1 receptor agonist with placebo or any other non-GLP-1 receptor agonist drug. </a:t>
            </a:r>
          </a:p>
          <a:p>
            <a:r>
              <a:rPr lang="en-US" sz="16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principal outcome of this analysis was the effect of GLP-1 receptor agonists on all-cause and cardiovascular mortality, overall (fatal plus nonfatal)myocardial infarction, stroke, and heart failure.                                                                                                                             </a:t>
            </a:r>
            <a:r>
              <a:rPr lang="en-US" sz="15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IJC 2017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25" y="1107635"/>
            <a:ext cx="813673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500" y="1537172"/>
            <a:ext cx="5185760" cy="3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7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49616"/>
            <a:ext cx="9144000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072" y="1551313"/>
            <a:ext cx="8031297" cy="34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Clinical Outcomes and Adverse Events Associated With </a:t>
            </a:r>
            <a:b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Glucose-Lowering Drugs inPatientsWithType2 Diabetes :A Meta-analysis</a:t>
            </a:r>
            <a:b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(JAMA.2016;316(3):313-324, </a:t>
            </a:r>
            <a:r>
              <a:rPr lang="en-US" sz="17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SuetoniaC.Palmer</a:t>
            </a:r>
            <a:r>
              <a:rPr lang="en-US" sz="17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4571" y="2022284"/>
            <a:ext cx="7238081" cy="35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of different drugs added to MET +SULF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18" y="2134227"/>
            <a:ext cx="7362023" cy="33005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There was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 evidence of significantly different </a:t>
            </a:r>
            <a:r>
              <a:rPr lang="en-US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associations  with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all-cause mortality or serious adverse events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between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any of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drug classes given as triple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therapy.</a:t>
            </a:r>
          </a:p>
          <a:p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 add-ons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MET + SUL, </a:t>
            </a:r>
            <a:r>
              <a:rPr lang="el-GR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α-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glucosidase inhibitors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ranked worst for lowering HbA1C levels, </a:t>
            </a:r>
            <a:r>
              <a:rPr lang="en-US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whereas TZD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or basal insulin were </a:t>
            </a:r>
            <a:r>
              <a:rPr lang="en-US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 +SUL +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basal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insulin ranked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for avoiding treatment failure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whereas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 + SUL+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DPP-4 inhibitor was the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worst.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added to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 +SUL, GLP-1 receptor 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agonists were ranked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 for avoiding hypoglycemia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while TZD ranked worsts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5417" y="4434979"/>
            <a:ext cx="7419860" cy="8262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05" y="2159016"/>
            <a:ext cx="7050797" cy="324000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long-standing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suboptimally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controlled type 2 diabetes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atherosclerotic cardiovascular disease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liraglutide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considered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they have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to reduce cardiovascular and all-cause mortality when added to standard care.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(Level of evidence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57900" y="5543550"/>
            <a:ext cx="16002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5157196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ADA. Diabetes Care 2017;40 (</a:t>
            </a:r>
            <a:r>
              <a:rPr lang="en-US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6822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fa-IR" smtClean="0"/>
              <a:t>Unmet Needs 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438400" y="990600"/>
            <a:ext cx="435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a-IR" sz="2400" smtClean="0">
                <a:solidFill>
                  <a:prstClr val="black"/>
                </a:solidFill>
              </a:rPr>
              <a:t>Type 2 DM Control is Not Durable</a:t>
            </a:r>
          </a:p>
        </p:txBody>
      </p:sp>
      <p:graphicFrame>
        <p:nvGraphicFramePr>
          <p:cNvPr id="19461" name="Chart 3"/>
          <p:cNvGraphicFramePr>
            <a:graphicFrameLocks/>
          </p:cNvGraphicFramePr>
          <p:nvPr/>
        </p:nvGraphicFramePr>
        <p:xfrm>
          <a:off x="246063" y="1244600"/>
          <a:ext cx="8453437" cy="4778375"/>
        </p:xfrm>
        <a:graphic>
          <a:graphicData uri="http://schemas.openxmlformats.org/presentationml/2006/ole">
            <p:oleObj spid="_x0000_s177167" r:id="rId3" imgW="8455885" imgH="4779678" progId="Excel.Sheet.8">
              <p:embed/>
            </p:oleObj>
          </a:graphicData>
        </a:graphic>
      </p:graphicFrame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447800" y="5551488"/>
            <a:ext cx="706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a-IR" smtClean="0">
                <a:solidFill>
                  <a:prstClr val="black"/>
                </a:solidFill>
              </a:rPr>
              <a:t>3     6      9     12     15    18    21    24    27    30    33    36    39     42     45    48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3962400" y="5921375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a-IR" b="1" smtClean="0">
                <a:solidFill>
                  <a:prstClr val="black"/>
                </a:solidFill>
              </a:rPr>
              <a:t>Time (months)</a:t>
            </a:r>
          </a:p>
        </p:txBody>
      </p:sp>
    </p:spTree>
    <p:extLst>
      <p:ext uri="{BB962C8B-B14F-4D97-AF65-F5344CB8AC3E}">
        <p14:creationId xmlns:p14="http://schemas.microsoft.com/office/powerpoint/2010/main" xmlns="" val="6680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799" y="347663"/>
            <a:ext cx="7993063" cy="708025"/>
          </a:xfrm>
        </p:spPr>
        <p:txBody>
          <a:bodyPr/>
          <a:lstStyle/>
          <a:p>
            <a:r>
              <a:rPr lang="en-US" altLang="en-US" sz="2000" b="1" dirty="0" smtClean="0">
                <a:solidFill>
                  <a:srgbClr val="09357A"/>
                </a:solidFill>
              </a:rPr>
              <a:t>Progressive </a:t>
            </a:r>
            <a:r>
              <a:rPr lang="el-GR" altLang="en-US" sz="2000" b="1" dirty="0" smtClean="0">
                <a:solidFill>
                  <a:srgbClr val="09357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β</a:t>
            </a:r>
            <a:r>
              <a:rPr lang="en-US" altLang="en-US" sz="2000" b="1" dirty="0" smtClean="0">
                <a:solidFill>
                  <a:srgbClr val="09357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Cell Dysfunction and Effect of Weight on Glycemic Control in T2DM</a:t>
            </a:r>
            <a:endParaRPr lang="en-US" altLang="en-US" sz="2400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004" r="11958" b="3728"/>
          <a:stretch>
            <a:fillRect/>
          </a:stretch>
        </p:blipFill>
        <p:spPr>
          <a:xfrm>
            <a:off x="5324475" y="2449513"/>
            <a:ext cx="3405188" cy="2984500"/>
          </a:xfrm>
        </p:spPr>
      </p:pic>
      <p:sp>
        <p:nvSpPr>
          <p:cNvPr id="6" name="TextBox 5"/>
          <p:cNvSpPr txBox="1"/>
          <p:nvPr/>
        </p:nvSpPr>
        <p:spPr>
          <a:xfrm>
            <a:off x="4975225" y="1495425"/>
            <a:ext cx="3956050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Every 3 kg weight gain offsets benefits of 1% A1c reduction in terms of QALY.*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6554788"/>
            <a:ext cx="64008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1965"/>
                </a:solidFill>
                <a:ea typeface="ＭＳ Ｐゴシック" charset="-128"/>
              </a:rPr>
              <a:t>* P. McEwan, M. Evans, H. </a:t>
            </a:r>
            <a:r>
              <a:rPr lang="en-US" sz="1050" dirty="0" err="1">
                <a:solidFill>
                  <a:srgbClr val="001965"/>
                </a:solidFill>
                <a:ea typeface="ＭＳ Ｐゴシック" charset="-128"/>
              </a:rPr>
              <a:t>Kan</a:t>
            </a:r>
            <a:r>
              <a:rPr lang="en-US" sz="1050" dirty="0">
                <a:solidFill>
                  <a:srgbClr val="001965"/>
                </a:solidFill>
                <a:ea typeface="ＭＳ Ｐゴシック" charset="-128"/>
              </a:rPr>
              <a:t>; </a:t>
            </a:r>
            <a:r>
              <a:rPr lang="en-US" sz="1050" i="1" dirty="0">
                <a:solidFill>
                  <a:srgbClr val="001965"/>
                </a:solidFill>
                <a:ea typeface="ＭＳ Ｐゴシック" charset="-128"/>
                <a:cs typeface="Arial" charset="0"/>
              </a:rPr>
              <a:t>Diabetes, Obesity and Metabolism 12: 431–436, 2010.</a:t>
            </a:r>
            <a:endParaRPr lang="en-US" sz="1050" dirty="0">
              <a:solidFill>
                <a:srgbClr val="001965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6150" name="Picture 7" descr="http://img.medscape.com/slide/migrated/editorial/cmecircle/2007/6573/images/cefalu/slide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6"/>
          <a:stretch>
            <a:fillRect/>
          </a:stretch>
        </p:blipFill>
        <p:spPr bwMode="auto">
          <a:xfrm>
            <a:off x="300038" y="2157413"/>
            <a:ext cx="4572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0038" y="1495425"/>
            <a:ext cx="4572000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“50% of </a:t>
            </a:r>
            <a:r>
              <a:rPr lang="el-GR" altLang="en-US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β</a:t>
            </a:r>
            <a:r>
              <a:rPr lang="en-US" altLang="en-US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cells are dead at diagnosis”</a:t>
            </a:r>
          </a:p>
          <a:p>
            <a:pPr algn="r"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- UKPDS</a:t>
            </a:r>
          </a:p>
        </p:txBody>
      </p:sp>
    </p:spTree>
    <p:extLst>
      <p:ext uri="{BB962C8B-B14F-4D97-AF65-F5344CB8AC3E}">
        <p14:creationId xmlns:p14="http://schemas.microsoft.com/office/powerpoint/2010/main" xmlns="" val="196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803275" y="474188"/>
            <a:ext cx="7791450" cy="400050"/>
          </a:xfrm>
        </p:spPr>
        <p:txBody>
          <a:bodyPr/>
          <a:lstStyle/>
          <a:p>
            <a:r>
              <a:rPr lang="en-GB" altLang="en-US" sz="2000" b="1" smtClean="0">
                <a:ea typeface="Calibri" panose="020F0502020204030204" pitchFamily="34" charset="0"/>
                <a:cs typeface="Calibri" panose="020F0502020204030204" pitchFamily="34" charset="0"/>
              </a:rPr>
              <a:t>Pathogenesis of type 2 diabetes - The Ominous Octet</a:t>
            </a:r>
            <a:endParaRPr lang="en-GB" altLang="en-US" sz="2000" b="1" smtClean="0"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8068" name="Rettangolo 3"/>
          <p:cNvSpPr>
            <a:spLocks noChangeArrowheads="1"/>
          </p:cNvSpPr>
          <p:nvPr/>
        </p:nvSpPr>
        <p:spPr bwMode="auto">
          <a:xfrm>
            <a:off x="5207000" y="6584950"/>
            <a:ext cx="3840163" cy="1619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ts val="2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050" dirty="0">
                <a:solidFill>
                  <a:srgbClr val="001965"/>
                </a:solidFill>
                <a:cs typeface="Arial" charset="0"/>
              </a:rPr>
              <a:t>Adapted from De </a:t>
            </a:r>
            <a:r>
              <a:rPr lang="en-GB" altLang="en-US" sz="1050" dirty="0" err="1">
                <a:solidFill>
                  <a:srgbClr val="001965"/>
                </a:solidFill>
                <a:cs typeface="Arial" charset="0"/>
              </a:rPr>
              <a:t>Fronzo</a:t>
            </a:r>
            <a:r>
              <a:rPr lang="en-GB" altLang="en-US" sz="1050" dirty="0">
                <a:solidFill>
                  <a:srgbClr val="001965"/>
                </a:solidFill>
                <a:cs typeface="Arial" charset="0"/>
              </a:rPr>
              <a:t> RA. Diabetes. 2009;58:773-95.</a:t>
            </a:r>
          </a:p>
        </p:txBody>
      </p:sp>
      <p:sp>
        <p:nvSpPr>
          <p:cNvPr id="9" name="Anello 8"/>
          <p:cNvSpPr/>
          <p:nvPr/>
        </p:nvSpPr>
        <p:spPr>
          <a:xfrm>
            <a:off x="3182938" y="2771775"/>
            <a:ext cx="2735262" cy="1379538"/>
          </a:xfrm>
          <a:prstGeom prst="donut">
            <a:avLst>
              <a:gd name="adj" fmla="val 13121"/>
            </a:avLst>
          </a:prstGeom>
          <a:solidFill>
            <a:schemeClr val="bg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</a:rPr>
              <a:t>Hyperglycaemia</a:t>
            </a:r>
          </a:p>
        </p:txBody>
      </p:sp>
      <p:sp>
        <p:nvSpPr>
          <p:cNvPr id="4101" name="Rettangolo 9"/>
          <p:cNvSpPr>
            <a:spLocks noChangeArrowheads="1"/>
          </p:cNvSpPr>
          <p:nvPr/>
        </p:nvSpPr>
        <p:spPr bwMode="auto">
          <a:xfrm>
            <a:off x="34925" y="1698625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Decreased  Insulin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Secretion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02" name="Rettangolo 11"/>
          <p:cNvSpPr>
            <a:spLocks noChangeArrowheads="1"/>
          </p:cNvSpPr>
          <p:nvPr/>
        </p:nvSpPr>
        <p:spPr bwMode="auto">
          <a:xfrm>
            <a:off x="204788" y="3143250"/>
            <a:ext cx="1135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Increased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Glucagon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Secretion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03" name="Rettangolo 13"/>
          <p:cNvSpPr>
            <a:spLocks noChangeArrowheads="1"/>
          </p:cNvSpPr>
          <p:nvPr/>
        </p:nvSpPr>
        <p:spPr bwMode="auto">
          <a:xfrm>
            <a:off x="3743325" y="583247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Neurotransmitter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Dysfunction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727325" y="3775075"/>
            <a:ext cx="741363" cy="655638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6" name="Connettore 1 15"/>
          <p:cNvCxnSpPr/>
          <p:nvPr/>
        </p:nvCxnSpPr>
        <p:spPr>
          <a:xfrm flipH="1" flipV="1">
            <a:off x="5718175" y="3775075"/>
            <a:ext cx="741363" cy="655638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8" name="Connettore 1 17"/>
          <p:cNvCxnSpPr/>
          <p:nvPr/>
        </p:nvCxnSpPr>
        <p:spPr>
          <a:xfrm flipH="1">
            <a:off x="5981700" y="3408363"/>
            <a:ext cx="496888" cy="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9" name="Connettore 1 18"/>
          <p:cNvCxnSpPr/>
          <p:nvPr/>
        </p:nvCxnSpPr>
        <p:spPr>
          <a:xfrm flipV="1">
            <a:off x="4603750" y="4137025"/>
            <a:ext cx="0" cy="38735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0" name="Connettore 1 19"/>
          <p:cNvCxnSpPr/>
          <p:nvPr/>
        </p:nvCxnSpPr>
        <p:spPr>
          <a:xfrm flipH="1">
            <a:off x="5565775" y="2443163"/>
            <a:ext cx="576263" cy="509587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1" name="Connettore 1 20"/>
          <p:cNvCxnSpPr/>
          <p:nvPr/>
        </p:nvCxnSpPr>
        <p:spPr>
          <a:xfrm>
            <a:off x="3097213" y="2443163"/>
            <a:ext cx="576262" cy="509587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2" name="Connettore 1 21"/>
          <p:cNvCxnSpPr/>
          <p:nvPr/>
        </p:nvCxnSpPr>
        <p:spPr>
          <a:xfrm>
            <a:off x="4556125" y="2133600"/>
            <a:ext cx="0" cy="549275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4111" name="Rettangolo 22"/>
          <p:cNvSpPr>
            <a:spLocks noChangeArrowheads="1"/>
          </p:cNvSpPr>
          <p:nvPr/>
        </p:nvSpPr>
        <p:spPr bwMode="auto">
          <a:xfrm>
            <a:off x="3182938" y="1431925"/>
            <a:ext cx="2693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Decreased  Incretin Effect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12" name="Rettangolo 26"/>
          <p:cNvSpPr>
            <a:spLocks noChangeArrowheads="1"/>
          </p:cNvSpPr>
          <p:nvPr/>
        </p:nvSpPr>
        <p:spPr bwMode="auto">
          <a:xfrm>
            <a:off x="604838" y="5256213"/>
            <a:ext cx="194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Increased Hepatic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Glucose Production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13" name="Rettangolo 28"/>
          <p:cNvSpPr>
            <a:spLocks noChangeArrowheads="1"/>
          </p:cNvSpPr>
          <p:nvPr/>
        </p:nvSpPr>
        <p:spPr bwMode="auto">
          <a:xfrm>
            <a:off x="6640513" y="4779963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Decreased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Glucose Uptake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14" name="Rettangolo 30"/>
          <p:cNvSpPr>
            <a:spLocks noChangeArrowheads="1"/>
          </p:cNvSpPr>
          <p:nvPr/>
        </p:nvSpPr>
        <p:spPr bwMode="auto">
          <a:xfrm>
            <a:off x="7442200" y="3138488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Increased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Glucose</a:t>
            </a:r>
            <a:b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Reabsorption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4115" name="Rettangolo 36"/>
          <p:cNvSpPr>
            <a:spLocks noChangeArrowheads="1"/>
          </p:cNvSpPr>
          <p:nvPr/>
        </p:nvSpPr>
        <p:spPr bwMode="auto">
          <a:xfrm>
            <a:off x="6881813" y="1606550"/>
            <a:ext cx="1554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880038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Increased  Lipolysis</a:t>
            </a:r>
            <a:endParaRPr lang="en-GB" altLang="en-US" sz="1400">
              <a:solidFill>
                <a:srgbClr val="880038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4116" name="Picture 2" descr="L:\Groups\IBC\INTRAMED\Clients\J-C\CANA\DIGITAL SLIDE LIBRARY\DSL materials\Cana Illustrazioni png\Incret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728788"/>
            <a:ext cx="1647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" descr="L:\Groups\IBC\INTRAMED\Clients\J-C\CANA\DIGITAL SLIDE LIBRARY\DSL materials\Cana Illustrazioni png\Lyp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698625"/>
            <a:ext cx="12795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" descr="L:\Groups\IBC\INTRAMED\Clients\J-C\CANA\DIGITAL SLIDE LIBRARY\DSL materials\Cana Illustrazioni png\Kid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601913"/>
            <a:ext cx="11414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5" descr="L:\Groups\IBC\INTRAMED\Clients\J-C\CANA\DIGITAL SLIDE LIBRARY\DSL materials\Cana Illustrazioni png\Mus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257675"/>
            <a:ext cx="16716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5" descr="L:\Groups\IBC\INTRAMED\Clients\J-C\CANA\DIGITAL SLIDE LIBRARY\DSL materials\Cana Illustrazioni png\L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368800"/>
            <a:ext cx="12366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7" descr="L:\Groups\IBC\INTRAMED\Clients\J-C\CANA\DIGITAL SLIDE LIBRARY\DSL materials\Cana Illustrazioni png\A Ce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06700"/>
            <a:ext cx="14573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ttangolo 12"/>
          <p:cNvSpPr>
            <a:spLocks noChangeArrowheads="1"/>
          </p:cNvSpPr>
          <p:nvPr/>
        </p:nvSpPr>
        <p:spPr bwMode="auto">
          <a:xfrm>
            <a:off x="1476375" y="3292475"/>
            <a:ext cx="1077913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196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Islet-</a:t>
            </a:r>
            <a:r>
              <a:rPr lang="en-GB" altLang="en-US" sz="1400" b="1">
                <a:solidFill>
                  <a:srgbClr val="001965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GB" altLang="en-US" sz="1400" b="1">
                <a:solidFill>
                  <a:srgbClr val="00196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cell</a:t>
            </a:r>
            <a:endParaRPr lang="en-GB" altLang="en-US" sz="1600">
              <a:solidFill>
                <a:srgbClr val="001965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4123" name="Picture 4" descr="L:\Groups\IBC\INTRAMED\Clients\J-C\CANA\DIGITAL SLIDE LIBRARY\DSL materials\Cana Illustrazioni png\Pancre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39913"/>
            <a:ext cx="1792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6" descr="L:\Groups\IBC\INTRAMED\Clients\J-C\CANA\DIGITAL SLIDE LIBRARY\DSL materials\Cana Illustrazioni png\Bra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406900"/>
            <a:ext cx="138906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Connettore 1 16"/>
          <p:cNvCxnSpPr/>
          <p:nvPr/>
        </p:nvCxnSpPr>
        <p:spPr>
          <a:xfrm>
            <a:off x="2759075" y="3408363"/>
            <a:ext cx="395288" cy="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1946383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_BAR" val="1"/>
  <p:tag name="IR_TYPE" val="0"/>
  <p:tag name="RESULT_EXCLUDEGIVEUP" val="1"/>
  <p:tag name="RESULT_VALIDOPTIONNO" val="6"/>
  <p:tag name="RESULT_VALIDMINNO" val="0"/>
  <p:tag name="RESULT_VALIDMAXNO" val="100"/>
  <p:tag name="IS_COMPARE" val="0"/>
  <p:tag name="COMP_GROUPCOUNT" val="0"/>
  <p:tag name="COMP_OBJECTCOUNT" val="0"/>
  <p:tag name="BARQQL_HASBACKFRAME" val="0"/>
  <p:tag name="BARQQL_DISNUMBER" val="0"/>
  <p:tag name="BARQQL_DISSCALE" val="0"/>
  <p:tag name="BARQQL_BACKFRAMECOLOR" val="12648447"/>
  <p:tag name="BARQQL_BOTTOMCOLOR" val="8421504"/>
  <p:tag name="BARQQL_NORMALCOLOR" val="16711680"/>
  <p:tag name="BARQQL_RIGHTCOLOR" val="65280"/>
  <p:tag name="BARQQL_WRONGCOLOR" val="255"/>
  <p:tag name="BARQQL_NONECOLOR" val="12632256"/>
  <p:tag name="BARQQL_TEXTCOLOR" val="0"/>
  <p:tag name="BARQQL_CHARTYPE" val="0"/>
  <p:tag name="QQL_SCALEDIS" val="0"/>
  <p:tag name="QQL_WIDTHSCALE" val="1"/>
  <p:tag name="QQL_HEIGHTSCALE" val="1"/>
  <p:tag name="RESULTSET_DISATONCE" val="0"/>
  <p:tag name="RESULTSET_DISSLIDEATONCE" val="0"/>
  <p:tag name="RESULTSET_DISBUTTON" val="0"/>
  <p:tag name="RESULTSET_DISNUMBER" val="0"/>
  <p:tag name="RESULTSET_DISSCALE" val="0"/>
  <p:tag name="RESULTSET_DISATTENDANCE" val="0"/>
  <p:tag name="RESULTSET_DISCOODINATE" val="0"/>
  <p:tag name="RESULTSET_DISRECEIVED" val="0"/>
  <p:tag name="RESULTSET_BACKFRAMECOLOR" val="16761024"/>
  <p:tag name="RESULTSET_TITLECOLOR" val="16711680"/>
  <p:tag name="RESULTSET_NORMALCOLOR" val="16711680"/>
  <p:tag name="RESULTSET_RIGHTCOLOR" val="65280"/>
  <p:tag name="RESULTSET_WRONGCOLOR" val="255"/>
  <p:tag name="RESULTSET_NONECOLOR" val="12632256"/>
  <p:tag name="RESULTSET_TEXTCOLOR" val="0"/>
  <p:tag name="RESULTSET_CHARTTYPE" val="0"/>
  <p:tag name="RESULTSET_OPTIONCONTENTFONT" val="10"/>
  <p:tag name="RESULTSET_OPTIONSCALEFONT" val="12"/>
  <p:tag name="RESULTSET_OPTIONNOFONT" val="12"/>
  <p:tag name="RESULTSET_TITLEFONT" val="14"/>
  <p:tag name="RESULTSET_PIEOPTIONFONTSIZ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247212a-5920-4586-b102-5ae7d1e98f5f"/>
  <p:tag name="ARTICULATE_SLIDE_PAUSE" val="1"/>
  <p:tag name="ARTICULATE_NAV_LEVEL" val="1"/>
  <p:tag name="ARTICULATE_PLAYLIST_ID" val="-1"/>
  <p:tag name="ARTICULATE_LOCK_SLIDE" val="0"/>
  <p:tag name="ARTICULATE_SLIDE_NAV" val="10"/>
</p:tagLst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iraglutide Clinical template">
  <a:themeElements>
    <a:clrScheme name="Liraglutide Clinical template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Liraglutide Clinical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Default Design">
  <a:themeElements>
    <a:clrScheme name="1_Default Design 8">
      <a:dk1>
        <a:srgbClr val="E87B00"/>
      </a:dk1>
      <a:lt1>
        <a:srgbClr val="FFFFFF"/>
      </a:lt1>
      <a:dk2>
        <a:srgbClr val="042D56"/>
      </a:dk2>
      <a:lt2>
        <a:srgbClr val="FFFFFF"/>
      </a:lt2>
      <a:accent1>
        <a:srgbClr val="FF6600"/>
      </a:accent1>
      <a:accent2>
        <a:srgbClr val="5C114A"/>
      </a:accent2>
      <a:accent3>
        <a:srgbClr val="AAADB4"/>
      </a:accent3>
      <a:accent4>
        <a:srgbClr val="DADADA"/>
      </a:accent4>
      <a:accent5>
        <a:srgbClr val="FFB8AA"/>
      </a:accent5>
      <a:accent6>
        <a:srgbClr val="530E42"/>
      </a:accent6>
      <a:hlink>
        <a:srgbClr val="006DE8"/>
      </a:hlink>
      <a:folHlink>
        <a:srgbClr val="EEA3DC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00FF">
                <a:gamma/>
                <a:shade val="46275"/>
                <a:invGamma/>
              </a:srgbClr>
            </a:gs>
            <a:gs pos="50000">
              <a:srgbClr val="FF00FF"/>
            </a:gs>
            <a:gs pos="100000">
              <a:srgbClr val="FF00FF">
                <a:gamma/>
                <a:shade val="46275"/>
                <a:invGamma/>
              </a:srgbClr>
            </a:gs>
          </a:gsLst>
          <a:lin ang="0" scaled="1"/>
        </a:gradFill>
        <a:ln w="7938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67" tIns="45682" rIns="91367" bIns="4568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00FF">
                <a:gamma/>
                <a:shade val="46275"/>
                <a:invGamma/>
              </a:srgbClr>
            </a:gs>
            <a:gs pos="50000">
              <a:srgbClr val="FF00FF"/>
            </a:gs>
            <a:gs pos="100000">
              <a:srgbClr val="FF00FF">
                <a:gamma/>
                <a:shade val="46275"/>
                <a:invGamma/>
              </a:srgbClr>
            </a:gs>
          </a:gsLst>
          <a:lin ang="0" scaled="1"/>
        </a:gradFill>
        <a:ln w="7938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67" tIns="45682" rIns="91367" bIns="4568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E87B00"/>
        </a:dk1>
        <a:lt1>
          <a:srgbClr val="FFFFFF"/>
        </a:lt1>
        <a:dk2>
          <a:srgbClr val="042D56"/>
        </a:dk2>
        <a:lt2>
          <a:srgbClr val="FFFFFF"/>
        </a:lt2>
        <a:accent1>
          <a:srgbClr val="FF6600"/>
        </a:accent1>
        <a:accent2>
          <a:srgbClr val="5C114A"/>
        </a:accent2>
        <a:accent3>
          <a:srgbClr val="AAADB4"/>
        </a:accent3>
        <a:accent4>
          <a:srgbClr val="DADADA"/>
        </a:accent4>
        <a:accent5>
          <a:srgbClr val="FFB8AA"/>
        </a:accent5>
        <a:accent6>
          <a:srgbClr val="530E42"/>
        </a:accent6>
        <a:hlink>
          <a:srgbClr val="006DE8"/>
        </a:hlink>
        <a:folHlink>
          <a:srgbClr val="EEA3D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Times New Roman"/>
        <a:cs typeface="Times New Roman"/>
      </a:majorFont>
      <a:minorFont>
        <a:latin typeface="Arial Narrow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99"/>
        </a:solidFill>
        <a:ln w="6350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FFAF00"/>
            </a:solidFill>
            <a:effectLst/>
            <a:latin typeface="Arial Narrow" pitchFamily="9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99"/>
        </a:solidFill>
        <a:ln w="6350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FFAF00"/>
            </a:solidFill>
            <a:effectLst/>
            <a:latin typeface="Arial Narrow" pitchFamily="9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2398</Words>
  <Application>Microsoft Office PowerPoint</Application>
  <PresentationFormat>On-screen Show (4:3)</PresentationFormat>
  <Paragraphs>413</Paragraphs>
  <Slides>68</Slides>
  <Notes>24</Notes>
  <HiddenSlides>1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Slide Master</vt:lpstr>
      <vt:lpstr>1_Default Design</vt:lpstr>
      <vt:lpstr>3_Default Design</vt:lpstr>
      <vt:lpstr>1_Office Theme</vt:lpstr>
      <vt:lpstr>5_Default Design</vt:lpstr>
      <vt:lpstr>Default Design</vt:lpstr>
      <vt:lpstr>2_Default Design</vt:lpstr>
      <vt:lpstr>8_Default Design</vt:lpstr>
      <vt:lpstr>Office Theme</vt:lpstr>
      <vt:lpstr>Liraglutide Clinical template</vt:lpstr>
      <vt:lpstr>2_Office Theme</vt:lpstr>
      <vt:lpstr>4_Office Theme</vt:lpstr>
      <vt:lpstr>Microsoft Office Excel 97-2003 Worksheet</vt:lpstr>
      <vt:lpstr>Chart</vt:lpstr>
      <vt:lpstr>Bitmap Image</vt:lpstr>
      <vt:lpstr>Microsoft Office Excel Chart</vt:lpstr>
      <vt:lpstr>GLP-1 Receptor Agonists  in T2dm treatment</vt:lpstr>
      <vt:lpstr>Natural History of T2DM  and β-cell Function</vt:lpstr>
      <vt:lpstr>Antihyperglycemic Therapy in Type 2 Diabetes</vt:lpstr>
      <vt:lpstr>Slide 4</vt:lpstr>
      <vt:lpstr>Slide 5</vt:lpstr>
      <vt:lpstr>Unmet Needs With Conventional Antihyperglycemic Therapies</vt:lpstr>
      <vt:lpstr>Unmet Needs </vt:lpstr>
      <vt:lpstr>Progressive β Cell Dysfunction and Effect of Weight on Glycemic Control in T2DM</vt:lpstr>
      <vt:lpstr>Pathogenesis of type 2 diabetes - The Ominous Octet</vt:lpstr>
      <vt:lpstr>Pathophysiology of Type 2 Diabetes  The Glucagon Factor</vt:lpstr>
      <vt:lpstr>Slide 11</vt:lpstr>
      <vt:lpstr>Slide 12</vt:lpstr>
      <vt:lpstr>Defect in Type 2 DM</vt:lpstr>
      <vt:lpstr>Slide 14</vt:lpstr>
      <vt:lpstr>What are incretins?</vt:lpstr>
      <vt:lpstr>GLP-1 and GIP Are Incretin Hormones</vt:lpstr>
      <vt:lpstr>The two primary incretin hormones</vt:lpstr>
      <vt:lpstr>Slide 18</vt:lpstr>
      <vt:lpstr>Incretin Physiology in Type 2  Diabetes Mellitus</vt:lpstr>
      <vt:lpstr>Incretins in T2DM:  Decreased Postprandial Levels of GLP-1 in Patients With Type 2 Diabetes</vt:lpstr>
      <vt:lpstr>GLP-1: an incretin hormone with multiple direct effects on human physiology </vt:lpstr>
      <vt:lpstr>Slide 22</vt:lpstr>
      <vt:lpstr>Slide 23</vt:lpstr>
      <vt:lpstr>Slide 24</vt:lpstr>
      <vt:lpstr>Incretin-based therapies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Incretin mimetics Exenatide </vt:lpstr>
      <vt:lpstr>Incretin mimetics Exenatide</vt:lpstr>
      <vt:lpstr>Slide 35</vt:lpstr>
      <vt:lpstr>Slide 36</vt:lpstr>
      <vt:lpstr> Meier, J. J. Nat. Rev. Endocrinol. advance online publication 4 September 2012 </vt:lpstr>
      <vt:lpstr>Slide 38</vt:lpstr>
      <vt:lpstr>Slide 39</vt:lpstr>
      <vt:lpstr>Slide 40</vt:lpstr>
      <vt:lpstr>Slide 41</vt:lpstr>
      <vt:lpstr>GLP-1 RAs safety profile</vt:lpstr>
      <vt:lpstr>Slide 43</vt:lpstr>
      <vt:lpstr>Slide 44</vt:lpstr>
      <vt:lpstr>Slide 45</vt:lpstr>
      <vt:lpstr>Slide 46</vt:lpstr>
      <vt:lpstr>Slide 47</vt:lpstr>
      <vt:lpstr>Differences between GLP-1 RAs and DPP-4 inhibitors in clinical practice</vt:lpstr>
      <vt:lpstr>Slide 49</vt:lpstr>
      <vt:lpstr>Slide 50</vt:lpstr>
      <vt:lpstr>Slide 51</vt:lpstr>
      <vt:lpstr>Slide 52</vt:lpstr>
      <vt:lpstr>Meta-analysis: subjects achieving HbA1c target and no weight gain</vt:lpstr>
      <vt:lpstr>A practical and clinically significant endpoint</vt:lpstr>
      <vt:lpstr>More patients achieve this composite endpoint with liraglutide than with ‘conventional’ therapies</vt:lpstr>
      <vt:lpstr>Conclusions</vt:lpstr>
      <vt:lpstr>Slide 57</vt:lpstr>
      <vt:lpstr>Slide 58</vt:lpstr>
      <vt:lpstr>Slide 59</vt:lpstr>
      <vt:lpstr>Slide 60</vt:lpstr>
      <vt:lpstr>Microvascular efects of glucagon‑like peptide‑1 receptor agonists in  type 2 diabetes: a meta‑analysis of randomized controlled trials (Acta Diabetol ,2017, Dicembrini et al )</vt:lpstr>
      <vt:lpstr>Slide 62</vt:lpstr>
      <vt:lpstr>Slide 63</vt:lpstr>
      <vt:lpstr> </vt:lpstr>
      <vt:lpstr>Slide 65</vt:lpstr>
      <vt:lpstr>Comparison of Clinical Outcomes and Adverse Events Associated With  Glucose-Lowering Drugs inPatientsWithType2 Diabetes :A Meta-analysis (JAMA.2016;316(3):313-324, SuetoniaC.Palmer et al)</vt:lpstr>
      <vt:lpstr>Impacts of different drugs added to MET +SULF</vt:lpstr>
      <vt:lpstr>Slide 68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atri</cp:lastModifiedBy>
  <cp:revision>138</cp:revision>
  <dcterms:created xsi:type="dcterms:W3CDTF">2011-10-05T19:55:04Z</dcterms:created>
  <dcterms:modified xsi:type="dcterms:W3CDTF">2017-11-16T07:17:04Z</dcterms:modified>
</cp:coreProperties>
</file>