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67" r:id="rId2"/>
    <p:sldId id="320" r:id="rId3"/>
    <p:sldId id="479" r:id="rId4"/>
    <p:sldId id="369" r:id="rId5"/>
    <p:sldId id="337" r:id="rId6"/>
    <p:sldId id="427" r:id="rId7"/>
    <p:sldId id="428" r:id="rId8"/>
    <p:sldId id="355" r:id="rId9"/>
    <p:sldId id="444" r:id="rId10"/>
    <p:sldId id="430" r:id="rId11"/>
    <p:sldId id="431" r:id="rId12"/>
    <p:sldId id="435" r:id="rId13"/>
    <p:sldId id="436" r:id="rId14"/>
    <p:sldId id="440" r:id="rId15"/>
    <p:sldId id="441" r:id="rId16"/>
    <p:sldId id="442" r:id="rId17"/>
    <p:sldId id="443" r:id="rId18"/>
    <p:sldId id="439" r:id="rId19"/>
    <p:sldId id="445" r:id="rId20"/>
    <p:sldId id="437" r:id="rId21"/>
    <p:sldId id="438" r:id="rId22"/>
    <p:sldId id="446" r:id="rId23"/>
    <p:sldId id="447" r:id="rId24"/>
    <p:sldId id="480" r:id="rId25"/>
    <p:sldId id="448" r:id="rId26"/>
    <p:sldId id="481" r:id="rId27"/>
    <p:sldId id="473" r:id="rId28"/>
    <p:sldId id="482" r:id="rId29"/>
    <p:sldId id="474" r:id="rId30"/>
    <p:sldId id="467" r:id="rId31"/>
    <p:sldId id="468" r:id="rId32"/>
    <p:sldId id="472" r:id="rId33"/>
    <p:sldId id="470" r:id="rId34"/>
    <p:sldId id="471" r:id="rId35"/>
    <p:sldId id="461" r:id="rId36"/>
    <p:sldId id="429" r:id="rId37"/>
    <p:sldId id="478" r:id="rId38"/>
    <p:sldId id="46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671" autoAdjust="0"/>
  </p:normalViewPr>
  <p:slideViewPr>
    <p:cSldViewPr snapToGrid="0">
      <p:cViewPr>
        <p:scale>
          <a:sx n="40" d="100"/>
          <a:sy n="40" d="100"/>
        </p:scale>
        <p:origin x="-1032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C99D-60FD-4E7B-B00C-0E6703F21AF1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939C-B0FB-4F99-A3BA-35C797DEAB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38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39C-B0FB-4F99-A3BA-35C797DEAB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9939C-B0FB-4F99-A3BA-35C797DEAB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4BE-0271-4032-A94A-65B23EB74E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5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CBC-80CD-477B-8F8D-408115B25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07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443B-CC61-417A-A5BC-D1A079F10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02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E5B3-B50B-4CF2-A2FF-E20A71B729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6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6093-6213-48DC-BD09-C3788EEBA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8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D28A-25CB-4780-99C7-E7442F54C8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2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6FBB-2B4A-4361-BABE-F3527ED04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0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ADD-5F15-4C52-9776-9790337E04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5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1717-C010-4654-B81E-CD87ACAB9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8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5BE-2013-4D41-AF96-5CEDDDC1AE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B9D7-6BBE-4867-852F-CCBB95B55A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1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81000" t="1000" r="1000" b="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642F-8B7D-43B2-BE83-7259056BC1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52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665026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33120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smeallah-00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9741" y="770021"/>
            <a:ext cx="3342259" cy="346509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677400" cy="1371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Reference limit thyroid function tests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1227222"/>
            <a:ext cx="11525250" cy="56307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stimulating hormone (TSH):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sensitive indicator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hypothalamo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-pituitary-thyroid (HPT) axis integrity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most common test used for evaluation of HPT axis function.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Reciprocal log-linear relation with free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(FT4).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 the definition of TSH reference range is of critical importance for the diagnosis of thyroid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dysfunction.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677400" cy="1371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Guideline of the National Academy of Clinical Biochemistry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(NACB) for determination of TSH reference intervals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1227222"/>
            <a:ext cx="11525250" cy="56307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95% confidence limits of the log-transformed values of at least 120 rigorously screened normal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euthyroid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volunteers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family history of thyroid dysfunction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visible or palpable goiter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detectable thyroid auto-antibodies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medications (except estrogen)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"/>
            <a:ext cx="10515600" cy="97154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49" y="685801"/>
            <a:ext cx="4133851" cy="29238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Subjects  in TTS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5704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≥20 yrs)</a:t>
            </a:r>
          </a:p>
          <a:p>
            <a:pPr algn="ctr"/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2199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(43.3% M and 56.7% 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              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9149" y="1295400"/>
            <a:ext cx="3792956" cy="26776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TSH &amp; FT4 assays: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ECLIA 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Roche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Diagnostics)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Intra- &amp; inter-assay CV% : 1.2 &amp; 3.5%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TPO assa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y: ELISA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Intra- &amp; inter-assay CV% : 3.9 &amp; 4.2 %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1562102"/>
            <a:ext cx="3352800" cy="240065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Statistical analysis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Normal-based methodology using fractional polynomial regression models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1" y="4152901"/>
            <a:ext cx="11658600" cy="25853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Exclusion criteria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Known history of thyroid disease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Medicine such as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levothyroxine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methimazole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carbimazole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amiodarone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lithium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Pregnancy or breast feeding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TSH&lt;0.1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/l 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TSH&gt;10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/l 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Positive thyroid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peroxidase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antibody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82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41" y="329786"/>
            <a:ext cx="12053169" cy="625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340" y="3882452"/>
            <a:ext cx="11425269" cy="43471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46596" y="2019302"/>
            <a:ext cx="4710747" cy="15121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TSH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0.30 – 5.06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00851" y="2019300"/>
            <a:ext cx="4800600" cy="1543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FT4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0.91 – 1.55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57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89" y="697832"/>
            <a:ext cx="5727033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09874" y="1828800"/>
            <a:ext cx="4932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TSH distribution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TPOAb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positive individuals shifted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significantly higher TSH levels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TPOAb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negative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individuals.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6886" y="818147"/>
          <a:ext cx="11550313" cy="553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125"/>
                <a:gridCol w="1515979"/>
                <a:gridCol w="1925052"/>
                <a:gridCol w="1925052"/>
                <a:gridCol w="2256058"/>
                <a:gridCol w="1594047"/>
              </a:tblGrid>
              <a:tr h="1844842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Groups</a:t>
                      </a:r>
                    </a:p>
                    <a:p>
                      <a:pPr algn="l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(No.)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</a:t>
                      </a:r>
                    </a:p>
                    <a:p>
                      <a:pPr algn="ctr"/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centile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97.5 </a:t>
                      </a:r>
                    </a:p>
                    <a:p>
                      <a:pPr algn="ctr"/>
                      <a:r>
                        <a:rPr lang="en-US" sz="28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centile</a:t>
                      </a:r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Mean±SD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IQR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Median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4842">
                <a:tc>
                  <a:txBody>
                    <a:bodyPr/>
                    <a:lstStyle/>
                    <a:p>
                      <a:pPr algn="l"/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TPO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-negative (2199)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5.06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1.77±1.24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(0.93-2.23)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1.46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4842">
                <a:tc>
                  <a:txBody>
                    <a:bodyPr/>
                    <a:lstStyle/>
                    <a:p>
                      <a:pPr algn="l"/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TPO-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positive (260)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0.38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8.15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3.06±2.07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(1.56-4.18)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2.55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8758" y="0"/>
            <a:ext cx="1190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Comparison of TSH concentration between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TPOAb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negative &amp; positive subjects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5389" y="2767263"/>
            <a:ext cx="3200400" cy="12994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91326" y="4547937"/>
            <a:ext cx="3152274" cy="1179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67474" y="2719137"/>
            <a:ext cx="1251284" cy="34891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8" y="1660358"/>
            <a:ext cx="62564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3937" y="1708484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Significant differences in medians of FT4 between the age groups of 20-29 &amp; subjects ≥60 yr</a:t>
            </a:r>
          </a:p>
          <a:p>
            <a:pPr>
              <a:buFont typeface="Wingdings" pitchFamily="2" charset="2"/>
              <a:buChar char="ü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1.24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/dl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/dl, respectively; p&lt;0.001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947" y="312821"/>
            <a:ext cx="9769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Serum FT4 levels in the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TPOAb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negative subjects of different age groups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677400" cy="1371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890337"/>
            <a:ext cx="11525250" cy="5967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This finding is contrary to studies reporting that is not necessary to exclude thyroid antibodies positive cases for developing TSH distribution curves or calculating FT4 reference limits.</a:t>
            </a:r>
          </a:p>
          <a:p>
            <a:pPr>
              <a:lnSpc>
                <a:spcPct val="150000"/>
              </a:lnSpc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guideline published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Baloch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al. stated that TSH reference limits should be established in disease free.</a:t>
            </a:r>
          </a:p>
          <a:p>
            <a:pPr>
              <a:lnSpc>
                <a:spcPct val="150000"/>
              </a:lnSpc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Considering the gradual increase in TSH concentrations with age reported in other studies, we found no increase of this concentration in our elderly.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677400" cy="1371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1660359"/>
            <a:ext cx="11525250" cy="519764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Population based samples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Measurement of FT4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of TPO-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all individuals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79" y="409074"/>
            <a:ext cx="724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Strength of this study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85" y="96252"/>
            <a:ext cx="11350475" cy="64960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51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"/>
            <a:ext cx="10515600" cy="97154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49" y="685801"/>
            <a:ext cx="4133851" cy="249299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4174 (≥20 yrs)</a:t>
            </a:r>
          </a:p>
          <a:p>
            <a:pPr algn="ctr"/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en-US" sz="2800" dirty="0" smtClean="0"/>
              <a:t>2823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(1081 M &amp; 1742 F)               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9149" y="1078833"/>
            <a:ext cx="3792956" cy="230832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 of assay: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TPO assa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y: ELISA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AccuBind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™,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Monobind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Costa Mesa, CA, USA)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Intra- &amp; inter-assay CV% : 3.9 &amp; 4.2 %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1345535"/>
            <a:ext cx="3352800" cy="240065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Statistical analysis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Exponential–normal (EN) model &amp; modulus exponential–normal (MEN)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1" y="3864145"/>
            <a:ext cx="11658600" cy="293926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Exclusion criteria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Thyroid surgery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Taking thyroid hormones &amp;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drugs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Abnormal thyroid function tests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Taking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glucocorticoids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Pregnancy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Smoking</a:t>
            </a:r>
          </a:p>
          <a:p>
            <a:pPr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Outlier data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82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63" y="1122363"/>
            <a:ext cx="10082463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 Values for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Thyroid Function Tests &amp; TPO-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Iranian population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4267200"/>
            <a:ext cx="10629900" cy="18669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Maryam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Tohidi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Associate professor of anatomical &amp; clinical pathology</a:t>
            </a:r>
          </a:p>
          <a:p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r>
              <a:rPr lang="en-US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67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 specific serum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TPOAb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concentration (IU/mL) and corresponding percentiles in 1081 males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3930341"/>
              </p:ext>
            </p:extLst>
          </p:nvPr>
        </p:nvGraphicFramePr>
        <p:xfrm>
          <a:off x="609602" y="1888759"/>
          <a:ext cx="10972797" cy="4937760"/>
        </p:xfrm>
        <a:graphic>
          <a:graphicData uri="http://schemas.openxmlformats.org/drawingml/2006/table">
            <a:tbl>
              <a:tblPr firstCol="1" bandRow="1" bandCol="1"/>
              <a:tblGrid>
                <a:gridCol w="1812707"/>
                <a:gridCol w="978773"/>
                <a:gridCol w="954633"/>
                <a:gridCol w="954633"/>
                <a:gridCol w="954633"/>
                <a:gridCol w="954633"/>
                <a:gridCol w="954633"/>
                <a:gridCol w="1128004"/>
                <a:gridCol w="1128004"/>
                <a:gridCol w="1152144"/>
              </a:tblGrid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52475" algn="l"/>
                          <a:tab pos="1878330" algn="ctr"/>
                        </a:tabLs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	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TPOAb Percentiles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Age (years)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2.5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75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90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97.5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20-30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1.27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1.51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1.86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2.75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4.48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7.95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14.7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22.6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34.51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30-40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 1.4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1.66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2.04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2.98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4.8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8.39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15.28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23.22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35.07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40-50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1.58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1.86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2.27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3.26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5.15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8.79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15.6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23.3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34.58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50-60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1.83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2.13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2.56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3.59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5.52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15.59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22.71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32.88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60-70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2.16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2.49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2.94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5.91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9.32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15.2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21.4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29.96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9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70-80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All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2.64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1.50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2.98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1.81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3.45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2.22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4.51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3.21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6.33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5.70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9.41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8.70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14.41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15.29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19.4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22.52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26.00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32.80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9350" y="1438563"/>
            <a:ext cx="944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  <a:tab pos="1878013" algn="ctr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2019300"/>
            <a:ext cx="9048751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Male: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1.50 – 32.80  IU/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90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 specific serum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TPOAb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concentration (IU/mL) and corresponding percentiles in 1742 females 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6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2813166"/>
              </p:ext>
            </p:extLst>
          </p:nvPr>
        </p:nvGraphicFramePr>
        <p:xfrm>
          <a:off x="609602" y="1558972"/>
          <a:ext cx="10972796" cy="4937760"/>
        </p:xfrm>
        <a:graphic>
          <a:graphicData uri="http://schemas.openxmlformats.org/drawingml/2006/table">
            <a:tbl>
              <a:tblPr firstCol="1" bandRow="1" bandCol="1"/>
              <a:tblGrid>
                <a:gridCol w="1814901"/>
                <a:gridCol w="978773"/>
                <a:gridCol w="954633"/>
                <a:gridCol w="954633"/>
                <a:gridCol w="954633"/>
                <a:gridCol w="954633"/>
                <a:gridCol w="954633"/>
                <a:gridCol w="1128004"/>
                <a:gridCol w="1128004"/>
                <a:gridCol w="1149949"/>
              </a:tblGrid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TPOAb Percentiles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Age (year)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2.5th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5th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10th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25th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50th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75th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90th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95th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97.5th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20-30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1.38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1.60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1.92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2.77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4.75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9.06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16.59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24.47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35.13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30-40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1.51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1.74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2.08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2.97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5.02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9.40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16.92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24.7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35.12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40-50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1.65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1.89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2.25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3.18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5.30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9.75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17.27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24.94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50-60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1.80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2.06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2.44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3.41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5.59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10.12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17.62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25.17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35.09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60-70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1.96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2.24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2.64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3.65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5.90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10.49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17.97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25.41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35.08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9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70-80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All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2565" algn="ctr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 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2565" algn="ctr"/>
                        </a:tabLs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1.55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2.43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1.79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2.86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3.91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3.08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6.23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5.18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10.89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9.61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18.34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17.13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25.66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24.84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35.06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35.04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43101" y="1714502"/>
            <a:ext cx="8667751" cy="26932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Female: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1.55 – 35.04  IU/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44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6905"/>
            <a:ext cx="10972800" cy="5019259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642A8F"/>
              </a:solidFill>
              <a:latin typeface="arial"/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Thyroid. 2016 Mar;26(3):458-65.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doi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: 10.1089/thy.2015.0276.</a:t>
            </a:r>
          </a:p>
          <a:p>
            <a:pPr>
              <a:buNone/>
            </a:pPr>
            <a:endParaRPr lang="en-US" dirty="0" smtClean="0">
              <a:solidFill>
                <a:srgbClr val="642A8F"/>
              </a:solidFill>
              <a:latin typeface="arial"/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rgbClr val="642A8F"/>
                </a:solidFill>
                <a:latin typeface="arial"/>
                <a:hlinkClick r:id="rId2"/>
              </a:rPr>
              <a:t>Sex- and Age-Specific Reference Values and Cutoff Points for </a:t>
            </a:r>
            <a:r>
              <a:rPr lang="en-US" dirty="0" err="1" smtClean="0">
                <a:solidFill>
                  <a:srgbClr val="642A8F"/>
                </a:solidFill>
                <a:latin typeface="arial"/>
                <a:hlinkClick r:id="rId2"/>
              </a:rPr>
              <a:t>TPOAb</a:t>
            </a:r>
            <a:r>
              <a:rPr lang="en-US" dirty="0" smtClean="0">
                <a:solidFill>
                  <a:srgbClr val="642A8F"/>
                </a:solidFill>
                <a:latin typeface="arial"/>
                <a:hlinkClick r:id="rId2"/>
              </a:rPr>
              <a:t>: Tehran Thyroid Study.</a:t>
            </a:r>
            <a:endParaRPr lang="en-US" dirty="0" smtClean="0">
              <a:solidFill>
                <a:srgbClr val="642A8F"/>
              </a:solidFill>
              <a:latin typeface="arial"/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Amouzegar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Bakhtiyari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M,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Mansournia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MA,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Etemadi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Mehran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L,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Tohidi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M, 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Azizi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F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r>
              <a:rPr lang="en-US" b="1" dirty="0" smtClean="0">
                <a:solidFill>
                  <a:srgbClr val="575757"/>
                </a:solidFill>
                <a:latin typeface="arial"/>
              </a:rPr>
              <a:t>PMID: 26650261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68" y="1684422"/>
            <a:ext cx="7074569" cy="421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716381" y="3056021"/>
            <a:ext cx="2454440" cy="19250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 values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Pregnancy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2568" y="1660358"/>
            <a:ext cx="8494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3104147"/>
            <a:ext cx="11525250" cy="37538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RECOMMENDATION 1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Trimester-specific reference ranges for TSH, as defined in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populations with optimal iodine intake, should be applied.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Level B-USPSTF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89" y="312821"/>
            <a:ext cx="10058399" cy="21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636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1174282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Recommendations of  ATA 2011 and the ES 2012 guidelines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normal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thyrotropin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reference range should be: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0.1- 2.5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mIU/L,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first trimesters of  pregnancy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0.2-3.0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mIU/L,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second trimesters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0.3-3.5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mIU/L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third trimesters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Probably not valid worldwide (variable in different geographic region and ethnic origin)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8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pPr algn="l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85011"/>
            <a:ext cx="12192000" cy="620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9616" y="1196752"/>
            <a:ext cx="8640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9616" y="119675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6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Justification for Population based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 Trimester specific Reference rang for TSH and FT4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normal reference ranges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FT4 differ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markedly during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Significantly different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of the three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trimesters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Variable values in different geographic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region and ethnic origin</a:t>
            </a:r>
          </a:p>
        </p:txBody>
      </p:sp>
    </p:spTree>
    <p:extLst>
      <p:ext uri="{BB962C8B-B14F-4D97-AF65-F5344CB8AC3E}">
        <p14:creationId xmlns:p14="http://schemas.microsoft.com/office/powerpoint/2010/main" xmlns="" val="19546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71" y="-1"/>
            <a:ext cx="11151029" cy="649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26442" y="3200400"/>
            <a:ext cx="1227221" cy="1275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73979" y="3224463"/>
            <a:ext cx="1419726" cy="890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38084" y="3272589"/>
            <a:ext cx="1179095" cy="818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5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29789"/>
            <a:ext cx="10972800" cy="27672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ATA 2011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guidelines would have resulted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27.8%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pregnant Chinese women being diagnosed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having subclinical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hypothyroidism versus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the ethnic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reference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range had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endParaRPr lang="it-IT" dirty="0"/>
          </a:p>
          <a:p>
            <a:r>
              <a:rPr lang="it-IT" sz="2000" dirty="0" smtClean="0">
                <a:solidFill>
                  <a:srgbClr val="FF0000"/>
                </a:solidFill>
              </a:rPr>
              <a:t>J Clin Endocrinol </a:t>
            </a:r>
            <a:r>
              <a:rPr lang="it-IT" sz="2000" dirty="0">
                <a:solidFill>
                  <a:srgbClr val="FF0000"/>
                </a:solidFill>
              </a:rPr>
              <a:t>Metab </a:t>
            </a:r>
            <a:r>
              <a:rPr lang="it-IT" sz="2000" dirty="0" smtClean="0">
                <a:solidFill>
                  <a:srgbClr val="FF0000"/>
                </a:solidFill>
              </a:rPr>
              <a:t>2014;99:73-9</a:t>
            </a:r>
            <a:endParaRPr lang="it-IT" sz="20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6" y="-1"/>
            <a:ext cx="10034337" cy="3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5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66700"/>
            <a:ext cx="10480509" cy="15621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83" y="1491916"/>
            <a:ext cx="11525250" cy="51735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Introduction to reference value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Reference values for TSH &amp; FT4 in Iranian adults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Reference values for TPO-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in Iranian adults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Trimester specific reference values for TSH &amp; FT4 I in Iranian pregnant women</a:t>
            </a:r>
          </a:p>
          <a:p>
            <a:pPr>
              <a:buFont typeface="Wingdings" pitchFamily="2" charset="2"/>
              <a:buChar char="ü"/>
            </a:pPr>
            <a:endParaRPr lang="en-US" sz="3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34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"/>
            <a:ext cx="10515600" cy="97154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49" y="854241"/>
            <a:ext cx="4133851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Subjects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466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Tehranian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preganant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women</a:t>
            </a:r>
          </a:p>
          <a:p>
            <a:pPr algn="ctr"/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3900" y="1028700"/>
            <a:ext cx="3790951" cy="27930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Assay methods: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TSH: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IRMA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T4 &amp; T3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RIA</a:t>
            </a:r>
          </a:p>
          <a:p>
            <a:pPr>
              <a:lnSpc>
                <a:spcPct val="150000"/>
              </a:lnSpc>
            </a:pPr>
            <a:r>
              <a:rPr lang="en-US" sz="2250" dirty="0" smtClean="0">
                <a:latin typeface="Times New Roman" pitchFamily="18" charset="0"/>
                <a:cs typeface="Times New Roman" pitchFamily="18" charset="0"/>
              </a:rPr>
              <a:t>All intra-assay CV% &lt;  3.9%</a:t>
            </a:r>
          </a:p>
          <a:p>
            <a:pPr>
              <a:lnSpc>
                <a:spcPct val="150000"/>
              </a:lnSpc>
            </a:pP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50" dirty="0" smtClean="0">
                <a:latin typeface="Times New Roman" pitchFamily="18" charset="0"/>
                <a:cs typeface="Times New Roman" pitchFamily="18" charset="0"/>
              </a:rPr>
              <a:t>nter-assay CV%: 7.1%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1156035"/>
            <a:ext cx="3352800" cy="263149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Statistical analysis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95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percentiles using the bootstrap technique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1" y="3947362"/>
            <a:ext cx="11658600" cy="273921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Exclusion criteria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Preexisting thyroid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disorders,  nodules &amp; 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thyroid volume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medications affecting thyroid function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autoantibody positivity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available in all trimesters or lost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follow-up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Low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urinary iodine level (&lt;150 𝜇g/L in two out of 3 in the first trimester)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Family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history of thyroid diseases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4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31" y="266700"/>
            <a:ext cx="11340047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6275" y="409074"/>
            <a:ext cx="1371599" cy="2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9650" y="1485901"/>
            <a:ext cx="493395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trimester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TSH: 0.2 – 3.9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6051" y="3086100"/>
            <a:ext cx="5600700" cy="1466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trimester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TSH: 0.5 – 4.1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24500" y="4800600"/>
            <a:ext cx="56388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trimester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TSH: 0.6 – 4.1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1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0972800" cy="4895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3393" y="1484784"/>
            <a:ext cx="11041227" cy="280831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5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1" y="1600200"/>
            <a:ext cx="11201399" cy="4667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54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71550"/>
            <a:ext cx="9925051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123950" y="1219200"/>
            <a:ext cx="5467351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trimester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FT4I: 8.5-19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90851" y="2876550"/>
            <a:ext cx="5524500" cy="1428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trimester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FT4I: 9.7-21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19650" y="4781550"/>
            <a:ext cx="5695951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trimester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FT4I: 8.7-20.4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47649"/>
            <a:ext cx="10896600" cy="438151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Trends of reference intervals during three trimesters of pregnancy for FT4I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1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38250"/>
            <a:ext cx="10363200" cy="47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7381" y="214290"/>
            <a:ext cx="109728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Local versus international recommended TSH references in a iodine sufficient region</a:t>
            </a:r>
            <a:endParaRPr lang="en-US" sz="2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775158"/>
            <a:ext cx="1297989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Local versus international recommended TSH references in the assessment of thyroid function during 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pregnancy.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Amouzegar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A, et al. Hormone </a:t>
            </a:r>
            <a:r>
              <a:rPr lang="en-US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Res 2014; 46: 206</a:t>
            </a:r>
          </a:p>
        </p:txBody>
      </p:sp>
    </p:spTree>
    <p:extLst>
      <p:ext uri="{BB962C8B-B14F-4D97-AF65-F5344CB8AC3E}">
        <p14:creationId xmlns:p14="http://schemas.microsoft.com/office/powerpoint/2010/main" xmlns="" val="30653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677400" cy="1371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1227222"/>
            <a:ext cx="11525250" cy="56307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 reference value is one important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laboratory medicine.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ranges  for thyroid function tests need to be derived from national databases.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of TTS is in contradiction to  age &amp; sex specific TSH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ranges for diagnosis &amp; monitoring of  patients.</a:t>
            </a:r>
          </a:p>
          <a:p>
            <a:pPr algn="just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618427"/>
            <a:ext cx="11525250" cy="587862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These published trimester specific  reference values of thyroid hormones can be used for Iranian pregnant women in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order to accurately detect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thyroid dysfunction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during pregnancy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arbitrary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cutoff values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for TSH instead of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population-specific reference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intervals may inappropriately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increase the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rate of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thyroid function abnormality (subclinical hypothyroidism).</a:t>
            </a:r>
          </a:p>
          <a:p>
            <a:pPr marL="0" indent="0" algn="just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problems with accuracy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and reliability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most FT4 immunoassay methods during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and until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standard methods become more widely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available for accurate measurement of FT4,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FT4I could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be used for an accurate estimation of FT4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during pregnancy.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276" name="Picture 4" descr="Image result for s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52273" y="986589"/>
            <a:ext cx="495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+mj-cs"/>
              </a:rPr>
              <a:t>از توجه شما  بسیار سپاسگزارم </a:t>
            </a:r>
            <a:endParaRPr lang="en-US" sz="32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19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 value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074" y="866274"/>
            <a:ext cx="6328610" cy="558265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concept was launched by Saris and Ralph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Gra¨sbeck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in a specific conference devoted to normal values during a Congress of Clinical Laboratory Medicine in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concept of normal values was scientifically flawed &amp; needed a well defined nomenclature &amp; recommended procedures in the field.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494" y="1768290"/>
            <a:ext cx="5526506" cy="4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46168" y="3104147"/>
            <a:ext cx="1852863" cy="17774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6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algn="ctr"/>
            <a:endParaRPr lang="en-US" sz="36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4275" y="1588166"/>
            <a:ext cx="4090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216567"/>
            <a:ext cx="11245516" cy="986589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Reference values could be derived from many kinds of: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947" y="1540042"/>
            <a:ext cx="7146758" cy="49088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individuals provided the selection criteria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state of health of individuals  (including poor health)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specimen collection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analytical procedures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178" y="1768290"/>
            <a:ext cx="5037221" cy="412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05538" y="3080085"/>
            <a:ext cx="1636294" cy="19851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 value</a:t>
            </a:r>
          </a:p>
          <a:p>
            <a:pPr algn="ctr"/>
            <a:endParaRPr lang="en-US" sz="2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9242" y="1612232"/>
            <a:ext cx="49329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66700"/>
            <a:ext cx="10480509" cy="15621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Selection of reference individuals &amp; population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84420"/>
            <a:ext cx="11525250" cy="51735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ordered laboratory tests (diagnosis, epidemiological information &amp; disease prevention) </a:t>
            </a:r>
          </a:p>
          <a:p>
            <a:pPr>
              <a:lnSpc>
                <a:spcPct val="150000"/>
              </a:lnSpc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principal purpose of medicine is to make or keep people well, to give them health and to help them maintain it. </a:t>
            </a:r>
          </a:p>
          <a:p>
            <a:pPr>
              <a:lnSpc>
                <a:spcPct val="150000"/>
              </a:lnSpc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goals justifies that you know the values of healthy persons.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397666" cy="1203158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Determination of Reference values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299412"/>
            <a:ext cx="11525250" cy="55585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 Select a reference group representative of the  population</a:t>
            </a: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of disease  and conditions that might cause an “abnormal” result</a:t>
            </a:r>
          </a:p>
          <a:p>
            <a:pPr marL="514350" indent="-514350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 excluding criteria including factors that may impact the test</a:t>
            </a:r>
          </a:p>
          <a:p>
            <a:pPr marL="514350" indent="-514350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Screen and test reference group</a:t>
            </a:r>
          </a:p>
          <a:p>
            <a:pPr marL="514350" indent="-514350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  Calculate reference values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9677400" cy="1371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Types of reference values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6" y="1227222"/>
            <a:ext cx="11525250" cy="563077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reference value determined on a reference population; physiologically determined so it should be independent of region and ethnicity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reference value determined by age, sex, ethnicity, geographic location, iodine intake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reference value not relevant; level to treat determined by epidemiologic studies of risk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7768" y="6352674"/>
            <a:ext cx="13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    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hames New" pitchFamily="2" charset="0"/>
              </a:rPr>
              <a:t>M.Tohidi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Thames New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68" y="1684422"/>
            <a:ext cx="7074569" cy="421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716381" y="3056021"/>
            <a:ext cx="2454440" cy="19250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TSH  &amp;  FT4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2568" y="1660358"/>
            <a:ext cx="8494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Words>1642</Words>
  <Application>Microsoft Office PowerPoint</Application>
  <PresentationFormat>Custom</PresentationFormat>
  <Paragraphs>457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Theme</vt:lpstr>
      <vt:lpstr>Slide 1</vt:lpstr>
      <vt:lpstr>Reference Values for Thyroid Function Tests &amp; TPO-Ab  in Iranian population </vt:lpstr>
      <vt:lpstr>Agenda</vt:lpstr>
      <vt:lpstr>Reference value</vt:lpstr>
      <vt:lpstr>Reference values could be derived from many kinds of: </vt:lpstr>
      <vt:lpstr>Selection of reference individuals &amp; population</vt:lpstr>
      <vt:lpstr>Determination of Reference values</vt:lpstr>
      <vt:lpstr>Types of reference values</vt:lpstr>
      <vt:lpstr>Slide 9</vt:lpstr>
      <vt:lpstr>Reference limit thyroid function tests</vt:lpstr>
      <vt:lpstr>Guideline of the National Academy of Clinical Biochemistry (NACB) for determination of TSH reference intervals </vt:lpstr>
      <vt:lpstr>Methods</vt:lpstr>
      <vt:lpstr>Slide 13</vt:lpstr>
      <vt:lpstr>Slide 14</vt:lpstr>
      <vt:lpstr>Slide 15</vt:lpstr>
      <vt:lpstr> </vt:lpstr>
      <vt:lpstr> </vt:lpstr>
      <vt:lpstr>Slide 18</vt:lpstr>
      <vt:lpstr>Methods</vt:lpstr>
      <vt:lpstr>Age specific serum TPOAb concentration (IU/mL) and corresponding percentiles in 1081 males</vt:lpstr>
      <vt:lpstr> Age specific serum TPOAb concentration (IU/mL) and corresponding percentiles in 1742 females  </vt:lpstr>
      <vt:lpstr>Slide 22</vt:lpstr>
      <vt:lpstr>Slide 23</vt:lpstr>
      <vt:lpstr>Slide 24</vt:lpstr>
      <vt:lpstr>Recommendations of  ATA 2011 and the ES 2012 guidelines</vt:lpstr>
      <vt:lpstr>Slide 26</vt:lpstr>
      <vt:lpstr>Justification for Population based  and  Trimester specific Reference rang for TSH and FT4 </vt:lpstr>
      <vt:lpstr>Slide 28</vt:lpstr>
      <vt:lpstr>Slide 29</vt:lpstr>
      <vt:lpstr>Methods</vt:lpstr>
      <vt:lpstr>Slide 31</vt:lpstr>
      <vt:lpstr>Slide 32</vt:lpstr>
      <vt:lpstr>Slide 33</vt:lpstr>
      <vt:lpstr>Trends of reference intervals during three trimesters of pregnancy for FT4I</vt:lpstr>
      <vt:lpstr>Slide 35</vt:lpstr>
      <vt:lpstr>Conclusions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marjan</dc:creator>
  <cp:lastModifiedBy>Dr.M Tohidi</cp:lastModifiedBy>
  <cp:revision>509</cp:revision>
  <dcterms:created xsi:type="dcterms:W3CDTF">2016-01-06T07:19:57Z</dcterms:created>
  <dcterms:modified xsi:type="dcterms:W3CDTF">2016-11-24T04:22:07Z</dcterms:modified>
</cp:coreProperties>
</file>