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handoutMasterIdLst>
    <p:handoutMasterId r:id="rId53"/>
  </p:handoutMasterIdLst>
  <p:sldIdLst>
    <p:sldId id="324" r:id="rId2"/>
    <p:sldId id="402" r:id="rId3"/>
    <p:sldId id="384" r:id="rId4"/>
    <p:sldId id="399" r:id="rId5"/>
    <p:sldId id="400" r:id="rId6"/>
    <p:sldId id="268" r:id="rId7"/>
    <p:sldId id="401" r:id="rId8"/>
    <p:sldId id="269" r:id="rId9"/>
    <p:sldId id="403" r:id="rId10"/>
    <p:sldId id="404" r:id="rId11"/>
    <p:sldId id="405" r:id="rId12"/>
    <p:sldId id="406" r:id="rId13"/>
    <p:sldId id="407" r:id="rId14"/>
    <p:sldId id="408" r:id="rId15"/>
    <p:sldId id="409" r:id="rId16"/>
    <p:sldId id="410" r:id="rId17"/>
    <p:sldId id="411" r:id="rId18"/>
    <p:sldId id="392" r:id="rId19"/>
    <p:sldId id="270" r:id="rId20"/>
    <p:sldId id="271" r:id="rId21"/>
    <p:sldId id="272" r:id="rId22"/>
    <p:sldId id="380" r:id="rId23"/>
    <p:sldId id="273" r:id="rId24"/>
    <p:sldId id="274" r:id="rId25"/>
    <p:sldId id="356" r:id="rId26"/>
    <p:sldId id="276" r:id="rId27"/>
    <p:sldId id="277" r:id="rId28"/>
    <p:sldId id="282" r:id="rId29"/>
    <p:sldId id="283" r:id="rId30"/>
    <p:sldId id="357" r:id="rId31"/>
    <p:sldId id="359" r:id="rId32"/>
    <p:sldId id="367" r:id="rId33"/>
    <p:sldId id="365" r:id="rId34"/>
    <p:sldId id="412" r:id="rId35"/>
    <p:sldId id="371" r:id="rId36"/>
    <p:sldId id="372" r:id="rId37"/>
    <p:sldId id="373" r:id="rId38"/>
    <p:sldId id="368" r:id="rId39"/>
    <p:sldId id="364" r:id="rId40"/>
    <p:sldId id="375" r:id="rId41"/>
    <p:sldId id="360" r:id="rId42"/>
    <p:sldId id="376" r:id="rId43"/>
    <p:sldId id="377" r:id="rId44"/>
    <p:sldId id="378" r:id="rId45"/>
    <p:sldId id="379" r:id="rId46"/>
    <p:sldId id="361" r:id="rId47"/>
    <p:sldId id="363" r:id="rId48"/>
    <p:sldId id="362" r:id="rId49"/>
    <p:sldId id="385" r:id="rId50"/>
    <p:sldId id="352"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5" d="100"/>
          <a:sy n="65" d="100"/>
        </p:scale>
        <p:origin x="-66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AEA8E7-05B5-4E5E-8377-82EA8B5905FF}" type="datetimeFigureOut">
              <a:rPr lang="en-US" smtClean="0"/>
              <a:pPr/>
              <a:t>1/3/2016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21AB525-91EE-4022-A5C0-BE44C73803C9}"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83A6D1-388F-4F4A-AE6F-0FF9B6958625}" type="datetimeFigureOut">
              <a:rPr lang="en-US" smtClean="0"/>
              <a:pPr/>
              <a:t>1/3/2016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6E042E-5FE4-4BDB-BDCC-16D7F7B7BE8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r>
              <a:rPr lang="en-US" smtClean="0"/>
              <a:t>Briefing from WGSE: update on review of evidence</a:t>
            </a:r>
            <a:endParaRPr lang="en-GB"/>
          </a:p>
        </p:txBody>
      </p:sp>
      <p:sp>
        <p:nvSpPr>
          <p:cNvPr id="5" name="Date Placeholder 4"/>
          <p:cNvSpPr>
            <a:spLocks noGrp="1"/>
          </p:cNvSpPr>
          <p:nvPr>
            <p:ph type="dt" idx="11"/>
          </p:nvPr>
        </p:nvSpPr>
        <p:spPr/>
        <p:txBody>
          <a:bodyPr/>
          <a:lstStyle/>
          <a:p>
            <a:r>
              <a:rPr lang="en-GB" smtClean="0"/>
              <a:t>13 January, 2015</a:t>
            </a:r>
            <a:endParaRPr lang="en-GB"/>
          </a:p>
        </p:txBody>
      </p:sp>
      <p:sp>
        <p:nvSpPr>
          <p:cNvPr id="6" name="Slide Number Placeholder 5"/>
          <p:cNvSpPr>
            <a:spLocks noGrp="1"/>
          </p:cNvSpPr>
          <p:nvPr>
            <p:ph type="sldNum" sz="quarter" idx="12"/>
          </p:nvPr>
        </p:nvSpPr>
        <p:spPr/>
        <p:txBody>
          <a:bodyPr/>
          <a:lstStyle/>
          <a:p>
            <a:fld id="{79DA04B8-0603-4642-9D66-8B8919889445}" type="slidenum">
              <a:rPr lang="en-GB" smtClean="0"/>
              <a:pPr/>
              <a:t>9</a:t>
            </a:fld>
            <a:endParaRPr lang="en-GB"/>
          </a:p>
        </p:txBody>
      </p:sp>
    </p:spTree>
    <p:extLst>
      <p:ext uri="{BB962C8B-B14F-4D97-AF65-F5344CB8AC3E}">
        <p14:creationId xmlns="" xmlns:p14="http://schemas.microsoft.com/office/powerpoint/2010/main" val="3173426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r>
              <a:rPr lang="en-US" smtClean="0"/>
              <a:t>Briefing from WGSE: update on review of evidence</a:t>
            </a:r>
            <a:endParaRPr lang="en-GB"/>
          </a:p>
        </p:txBody>
      </p:sp>
      <p:sp>
        <p:nvSpPr>
          <p:cNvPr id="5" name="Date Placeholder 4"/>
          <p:cNvSpPr>
            <a:spLocks noGrp="1"/>
          </p:cNvSpPr>
          <p:nvPr>
            <p:ph type="dt" idx="11"/>
          </p:nvPr>
        </p:nvSpPr>
        <p:spPr/>
        <p:txBody>
          <a:bodyPr/>
          <a:lstStyle/>
          <a:p>
            <a:r>
              <a:rPr lang="en-GB" smtClean="0"/>
              <a:t>13 January, 2015</a:t>
            </a:r>
            <a:endParaRPr lang="en-GB"/>
          </a:p>
        </p:txBody>
      </p:sp>
      <p:sp>
        <p:nvSpPr>
          <p:cNvPr id="6" name="Slide Number Placeholder 5"/>
          <p:cNvSpPr>
            <a:spLocks noGrp="1"/>
          </p:cNvSpPr>
          <p:nvPr>
            <p:ph type="sldNum" sz="quarter" idx="12"/>
          </p:nvPr>
        </p:nvSpPr>
        <p:spPr/>
        <p:txBody>
          <a:bodyPr/>
          <a:lstStyle/>
          <a:p>
            <a:fld id="{79DA04B8-0603-4642-9D66-8B8919889445}" type="slidenum">
              <a:rPr lang="en-GB" smtClean="0"/>
              <a:pPr/>
              <a:t>18</a:t>
            </a:fld>
            <a:endParaRPr lang="en-GB"/>
          </a:p>
        </p:txBody>
      </p:sp>
    </p:spTree>
    <p:extLst>
      <p:ext uri="{BB962C8B-B14F-4D97-AF65-F5344CB8AC3E}">
        <p14:creationId xmlns="" xmlns:p14="http://schemas.microsoft.com/office/powerpoint/2010/main" val="3173426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r>
              <a:rPr lang="en-US" smtClean="0"/>
              <a:t>Briefing from WGSE: update on review of evidence</a:t>
            </a:r>
            <a:endParaRPr lang="en-GB"/>
          </a:p>
        </p:txBody>
      </p:sp>
      <p:sp>
        <p:nvSpPr>
          <p:cNvPr id="5" name="Date Placeholder 4"/>
          <p:cNvSpPr>
            <a:spLocks noGrp="1"/>
          </p:cNvSpPr>
          <p:nvPr>
            <p:ph type="dt" idx="11"/>
          </p:nvPr>
        </p:nvSpPr>
        <p:spPr/>
        <p:txBody>
          <a:bodyPr/>
          <a:lstStyle/>
          <a:p>
            <a:r>
              <a:rPr lang="en-GB" smtClean="0"/>
              <a:t>13 January, 2015</a:t>
            </a:r>
            <a:endParaRPr lang="en-GB"/>
          </a:p>
        </p:txBody>
      </p:sp>
      <p:sp>
        <p:nvSpPr>
          <p:cNvPr id="6" name="Slide Number Placeholder 5"/>
          <p:cNvSpPr>
            <a:spLocks noGrp="1"/>
          </p:cNvSpPr>
          <p:nvPr>
            <p:ph type="sldNum" sz="quarter" idx="12"/>
          </p:nvPr>
        </p:nvSpPr>
        <p:spPr/>
        <p:txBody>
          <a:bodyPr/>
          <a:lstStyle/>
          <a:p>
            <a:fld id="{79DA04B8-0603-4642-9D66-8B8919889445}" type="slidenum">
              <a:rPr lang="en-GB" smtClean="0"/>
              <a:pPr/>
              <a:t>10</a:t>
            </a:fld>
            <a:endParaRPr lang="en-GB"/>
          </a:p>
        </p:txBody>
      </p:sp>
    </p:spTree>
    <p:extLst>
      <p:ext uri="{BB962C8B-B14F-4D97-AF65-F5344CB8AC3E}">
        <p14:creationId xmlns="" xmlns:p14="http://schemas.microsoft.com/office/powerpoint/2010/main" val="3173426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r>
              <a:rPr lang="en-US" smtClean="0"/>
              <a:t>Briefing from WGSE: update on review of evidence</a:t>
            </a:r>
            <a:endParaRPr lang="en-GB"/>
          </a:p>
        </p:txBody>
      </p:sp>
      <p:sp>
        <p:nvSpPr>
          <p:cNvPr id="5" name="Date Placeholder 4"/>
          <p:cNvSpPr>
            <a:spLocks noGrp="1"/>
          </p:cNvSpPr>
          <p:nvPr>
            <p:ph type="dt" idx="11"/>
          </p:nvPr>
        </p:nvSpPr>
        <p:spPr/>
        <p:txBody>
          <a:bodyPr/>
          <a:lstStyle/>
          <a:p>
            <a:r>
              <a:rPr lang="en-GB" smtClean="0"/>
              <a:t>13 January, 2015</a:t>
            </a:r>
            <a:endParaRPr lang="en-GB"/>
          </a:p>
        </p:txBody>
      </p:sp>
      <p:sp>
        <p:nvSpPr>
          <p:cNvPr id="6" name="Slide Number Placeholder 5"/>
          <p:cNvSpPr>
            <a:spLocks noGrp="1"/>
          </p:cNvSpPr>
          <p:nvPr>
            <p:ph type="sldNum" sz="quarter" idx="12"/>
          </p:nvPr>
        </p:nvSpPr>
        <p:spPr/>
        <p:txBody>
          <a:bodyPr/>
          <a:lstStyle/>
          <a:p>
            <a:fld id="{79DA04B8-0603-4642-9D66-8B8919889445}" type="slidenum">
              <a:rPr lang="en-GB" smtClean="0"/>
              <a:pPr/>
              <a:t>11</a:t>
            </a:fld>
            <a:endParaRPr lang="en-GB"/>
          </a:p>
        </p:txBody>
      </p:sp>
    </p:spTree>
    <p:extLst>
      <p:ext uri="{BB962C8B-B14F-4D97-AF65-F5344CB8AC3E}">
        <p14:creationId xmlns="" xmlns:p14="http://schemas.microsoft.com/office/powerpoint/2010/main" val="3173426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r>
              <a:rPr lang="en-US" smtClean="0"/>
              <a:t>Briefing from WGSE: update on review of evidence</a:t>
            </a:r>
            <a:endParaRPr lang="en-GB"/>
          </a:p>
        </p:txBody>
      </p:sp>
      <p:sp>
        <p:nvSpPr>
          <p:cNvPr id="5" name="Date Placeholder 4"/>
          <p:cNvSpPr>
            <a:spLocks noGrp="1"/>
          </p:cNvSpPr>
          <p:nvPr>
            <p:ph type="dt" idx="11"/>
          </p:nvPr>
        </p:nvSpPr>
        <p:spPr/>
        <p:txBody>
          <a:bodyPr/>
          <a:lstStyle/>
          <a:p>
            <a:r>
              <a:rPr lang="en-GB" smtClean="0"/>
              <a:t>13 January, 2015</a:t>
            </a:r>
            <a:endParaRPr lang="en-GB"/>
          </a:p>
        </p:txBody>
      </p:sp>
      <p:sp>
        <p:nvSpPr>
          <p:cNvPr id="6" name="Slide Number Placeholder 5"/>
          <p:cNvSpPr>
            <a:spLocks noGrp="1"/>
          </p:cNvSpPr>
          <p:nvPr>
            <p:ph type="sldNum" sz="quarter" idx="12"/>
          </p:nvPr>
        </p:nvSpPr>
        <p:spPr/>
        <p:txBody>
          <a:bodyPr/>
          <a:lstStyle/>
          <a:p>
            <a:fld id="{79DA04B8-0603-4642-9D66-8B8919889445}" type="slidenum">
              <a:rPr lang="en-GB" smtClean="0"/>
              <a:pPr/>
              <a:t>12</a:t>
            </a:fld>
            <a:endParaRPr lang="en-GB"/>
          </a:p>
        </p:txBody>
      </p:sp>
    </p:spTree>
    <p:extLst>
      <p:ext uri="{BB962C8B-B14F-4D97-AF65-F5344CB8AC3E}">
        <p14:creationId xmlns="" xmlns:p14="http://schemas.microsoft.com/office/powerpoint/2010/main" val="3173426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r>
              <a:rPr lang="en-US" smtClean="0"/>
              <a:t>Briefing from WGSE: update on review of evidence</a:t>
            </a:r>
            <a:endParaRPr lang="en-GB"/>
          </a:p>
        </p:txBody>
      </p:sp>
      <p:sp>
        <p:nvSpPr>
          <p:cNvPr id="5" name="Date Placeholder 4"/>
          <p:cNvSpPr>
            <a:spLocks noGrp="1"/>
          </p:cNvSpPr>
          <p:nvPr>
            <p:ph type="dt" idx="11"/>
          </p:nvPr>
        </p:nvSpPr>
        <p:spPr/>
        <p:txBody>
          <a:bodyPr/>
          <a:lstStyle/>
          <a:p>
            <a:r>
              <a:rPr lang="en-GB" smtClean="0"/>
              <a:t>13 January, 2015</a:t>
            </a:r>
            <a:endParaRPr lang="en-GB"/>
          </a:p>
        </p:txBody>
      </p:sp>
      <p:sp>
        <p:nvSpPr>
          <p:cNvPr id="6" name="Slide Number Placeholder 5"/>
          <p:cNvSpPr>
            <a:spLocks noGrp="1"/>
          </p:cNvSpPr>
          <p:nvPr>
            <p:ph type="sldNum" sz="quarter" idx="12"/>
          </p:nvPr>
        </p:nvSpPr>
        <p:spPr/>
        <p:txBody>
          <a:bodyPr/>
          <a:lstStyle/>
          <a:p>
            <a:fld id="{79DA04B8-0603-4642-9D66-8B8919889445}" type="slidenum">
              <a:rPr lang="en-GB" smtClean="0"/>
              <a:pPr/>
              <a:t>13</a:t>
            </a:fld>
            <a:endParaRPr lang="en-GB"/>
          </a:p>
        </p:txBody>
      </p:sp>
    </p:spTree>
    <p:extLst>
      <p:ext uri="{BB962C8B-B14F-4D97-AF65-F5344CB8AC3E}">
        <p14:creationId xmlns="" xmlns:p14="http://schemas.microsoft.com/office/powerpoint/2010/main" val="3173426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r>
              <a:rPr lang="en-US" smtClean="0"/>
              <a:t>Briefing from WGSE: update on review of evidence</a:t>
            </a:r>
            <a:endParaRPr lang="en-GB"/>
          </a:p>
        </p:txBody>
      </p:sp>
      <p:sp>
        <p:nvSpPr>
          <p:cNvPr id="5" name="Date Placeholder 4"/>
          <p:cNvSpPr>
            <a:spLocks noGrp="1"/>
          </p:cNvSpPr>
          <p:nvPr>
            <p:ph type="dt" idx="11"/>
          </p:nvPr>
        </p:nvSpPr>
        <p:spPr/>
        <p:txBody>
          <a:bodyPr/>
          <a:lstStyle/>
          <a:p>
            <a:r>
              <a:rPr lang="en-GB" smtClean="0"/>
              <a:t>13 January, 2015</a:t>
            </a:r>
            <a:endParaRPr lang="en-GB"/>
          </a:p>
        </p:txBody>
      </p:sp>
      <p:sp>
        <p:nvSpPr>
          <p:cNvPr id="6" name="Slide Number Placeholder 5"/>
          <p:cNvSpPr>
            <a:spLocks noGrp="1"/>
          </p:cNvSpPr>
          <p:nvPr>
            <p:ph type="sldNum" sz="quarter" idx="12"/>
          </p:nvPr>
        </p:nvSpPr>
        <p:spPr/>
        <p:txBody>
          <a:bodyPr/>
          <a:lstStyle/>
          <a:p>
            <a:fld id="{79DA04B8-0603-4642-9D66-8B8919889445}" type="slidenum">
              <a:rPr lang="en-GB" smtClean="0"/>
              <a:pPr/>
              <a:t>14</a:t>
            </a:fld>
            <a:endParaRPr lang="en-GB"/>
          </a:p>
        </p:txBody>
      </p:sp>
    </p:spTree>
    <p:extLst>
      <p:ext uri="{BB962C8B-B14F-4D97-AF65-F5344CB8AC3E}">
        <p14:creationId xmlns="" xmlns:p14="http://schemas.microsoft.com/office/powerpoint/2010/main" val="3173426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r>
              <a:rPr lang="en-US" smtClean="0"/>
              <a:t>Briefing from WGSE: update on review of evidence</a:t>
            </a:r>
            <a:endParaRPr lang="en-GB"/>
          </a:p>
        </p:txBody>
      </p:sp>
      <p:sp>
        <p:nvSpPr>
          <p:cNvPr id="5" name="Date Placeholder 4"/>
          <p:cNvSpPr>
            <a:spLocks noGrp="1"/>
          </p:cNvSpPr>
          <p:nvPr>
            <p:ph type="dt" idx="11"/>
          </p:nvPr>
        </p:nvSpPr>
        <p:spPr/>
        <p:txBody>
          <a:bodyPr/>
          <a:lstStyle/>
          <a:p>
            <a:r>
              <a:rPr lang="en-GB" smtClean="0"/>
              <a:t>13 January, 2015</a:t>
            </a:r>
            <a:endParaRPr lang="en-GB"/>
          </a:p>
        </p:txBody>
      </p:sp>
      <p:sp>
        <p:nvSpPr>
          <p:cNvPr id="6" name="Slide Number Placeholder 5"/>
          <p:cNvSpPr>
            <a:spLocks noGrp="1"/>
          </p:cNvSpPr>
          <p:nvPr>
            <p:ph type="sldNum" sz="quarter" idx="12"/>
          </p:nvPr>
        </p:nvSpPr>
        <p:spPr/>
        <p:txBody>
          <a:bodyPr/>
          <a:lstStyle/>
          <a:p>
            <a:fld id="{79DA04B8-0603-4642-9D66-8B8919889445}" type="slidenum">
              <a:rPr lang="en-GB" smtClean="0"/>
              <a:pPr/>
              <a:t>15</a:t>
            </a:fld>
            <a:endParaRPr lang="en-GB"/>
          </a:p>
        </p:txBody>
      </p:sp>
    </p:spTree>
    <p:extLst>
      <p:ext uri="{BB962C8B-B14F-4D97-AF65-F5344CB8AC3E}">
        <p14:creationId xmlns="" xmlns:p14="http://schemas.microsoft.com/office/powerpoint/2010/main" val="3173426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r>
              <a:rPr lang="en-US" smtClean="0"/>
              <a:t>Briefing from WGSE: update on review of evidence</a:t>
            </a:r>
            <a:endParaRPr lang="en-GB"/>
          </a:p>
        </p:txBody>
      </p:sp>
      <p:sp>
        <p:nvSpPr>
          <p:cNvPr id="5" name="Date Placeholder 4"/>
          <p:cNvSpPr>
            <a:spLocks noGrp="1"/>
          </p:cNvSpPr>
          <p:nvPr>
            <p:ph type="dt" idx="11"/>
          </p:nvPr>
        </p:nvSpPr>
        <p:spPr/>
        <p:txBody>
          <a:bodyPr/>
          <a:lstStyle/>
          <a:p>
            <a:r>
              <a:rPr lang="en-GB" smtClean="0"/>
              <a:t>13 January, 2015</a:t>
            </a:r>
            <a:endParaRPr lang="en-GB"/>
          </a:p>
        </p:txBody>
      </p:sp>
      <p:sp>
        <p:nvSpPr>
          <p:cNvPr id="6" name="Slide Number Placeholder 5"/>
          <p:cNvSpPr>
            <a:spLocks noGrp="1"/>
          </p:cNvSpPr>
          <p:nvPr>
            <p:ph type="sldNum" sz="quarter" idx="12"/>
          </p:nvPr>
        </p:nvSpPr>
        <p:spPr/>
        <p:txBody>
          <a:bodyPr/>
          <a:lstStyle/>
          <a:p>
            <a:fld id="{79DA04B8-0603-4642-9D66-8B8919889445}" type="slidenum">
              <a:rPr lang="en-GB" smtClean="0"/>
              <a:pPr/>
              <a:t>16</a:t>
            </a:fld>
            <a:endParaRPr lang="en-GB"/>
          </a:p>
        </p:txBody>
      </p:sp>
    </p:spTree>
    <p:extLst>
      <p:ext uri="{BB962C8B-B14F-4D97-AF65-F5344CB8AC3E}">
        <p14:creationId xmlns="" xmlns:p14="http://schemas.microsoft.com/office/powerpoint/2010/main" val="3173426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r>
              <a:rPr lang="en-US" smtClean="0"/>
              <a:t>Briefing from WGSE: update on review of evidence</a:t>
            </a:r>
            <a:endParaRPr lang="en-GB"/>
          </a:p>
        </p:txBody>
      </p:sp>
      <p:sp>
        <p:nvSpPr>
          <p:cNvPr id="5" name="Date Placeholder 4"/>
          <p:cNvSpPr>
            <a:spLocks noGrp="1"/>
          </p:cNvSpPr>
          <p:nvPr>
            <p:ph type="dt" idx="11"/>
          </p:nvPr>
        </p:nvSpPr>
        <p:spPr/>
        <p:txBody>
          <a:bodyPr/>
          <a:lstStyle/>
          <a:p>
            <a:r>
              <a:rPr lang="en-GB" smtClean="0"/>
              <a:t>13 January, 2015</a:t>
            </a:r>
            <a:endParaRPr lang="en-GB"/>
          </a:p>
        </p:txBody>
      </p:sp>
      <p:sp>
        <p:nvSpPr>
          <p:cNvPr id="6" name="Slide Number Placeholder 5"/>
          <p:cNvSpPr>
            <a:spLocks noGrp="1"/>
          </p:cNvSpPr>
          <p:nvPr>
            <p:ph type="sldNum" sz="quarter" idx="12"/>
          </p:nvPr>
        </p:nvSpPr>
        <p:spPr/>
        <p:txBody>
          <a:bodyPr/>
          <a:lstStyle/>
          <a:p>
            <a:fld id="{79DA04B8-0603-4642-9D66-8B8919889445}" type="slidenum">
              <a:rPr lang="en-GB" smtClean="0"/>
              <a:pPr/>
              <a:t>17</a:t>
            </a:fld>
            <a:endParaRPr lang="en-GB"/>
          </a:p>
        </p:txBody>
      </p:sp>
    </p:spTree>
    <p:extLst>
      <p:ext uri="{BB962C8B-B14F-4D97-AF65-F5344CB8AC3E}">
        <p14:creationId xmlns="" xmlns:p14="http://schemas.microsoft.com/office/powerpoint/2010/main" val="3173426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E6BB99-3A73-4154-B0C3-3655F63B4E4D}" type="datetimeFigureOut">
              <a:rPr lang="en-US" smtClean="0"/>
              <a:pPr/>
              <a:t>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416826-52C6-4DEE-B3AA-1855112ED16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E6BB99-3A73-4154-B0C3-3655F63B4E4D}" type="datetimeFigureOut">
              <a:rPr lang="en-US" smtClean="0"/>
              <a:pPr/>
              <a:t>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416826-52C6-4DEE-B3AA-1855112ED16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E6BB99-3A73-4154-B0C3-3655F63B4E4D}" type="datetimeFigureOut">
              <a:rPr lang="en-US" smtClean="0"/>
              <a:pPr/>
              <a:t>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416826-52C6-4DEE-B3AA-1855112ED16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E6BB99-3A73-4154-B0C3-3655F63B4E4D}" type="datetimeFigureOut">
              <a:rPr lang="en-US" smtClean="0"/>
              <a:pPr/>
              <a:t>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416826-52C6-4DEE-B3AA-1855112ED16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E6BB99-3A73-4154-B0C3-3655F63B4E4D}" type="datetimeFigureOut">
              <a:rPr lang="en-US" smtClean="0"/>
              <a:pPr/>
              <a:t>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416826-52C6-4DEE-B3AA-1855112ED16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E6BB99-3A73-4154-B0C3-3655F63B4E4D}" type="datetimeFigureOut">
              <a:rPr lang="en-US" smtClean="0"/>
              <a:pPr/>
              <a:t>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416826-52C6-4DEE-B3AA-1855112ED16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E6BB99-3A73-4154-B0C3-3655F63B4E4D}" type="datetimeFigureOut">
              <a:rPr lang="en-US" smtClean="0"/>
              <a:pPr/>
              <a:t>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416826-52C6-4DEE-B3AA-1855112ED16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E6BB99-3A73-4154-B0C3-3655F63B4E4D}" type="datetimeFigureOut">
              <a:rPr lang="en-US" smtClean="0"/>
              <a:pPr/>
              <a:t>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416826-52C6-4DEE-B3AA-1855112ED16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E6BB99-3A73-4154-B0C3-3655F63B4E4D}" type="datetimeFigureOut">
              <a:rPr lang="en-US" smtClean="0"/>
              <a:pPr/>
              <a:t>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416826-52C6-4DEE-B3AA-1855112ED16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E6BB99-3A73-4154-B0C3-3655F63B4E4D}" type="datetimeFigureOut">
              <a:rPr lang="en-US" smtClean="0"/>
              <a:pPr/>
              <a:t>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416826-52C6-4DEE-B3AA-1855112ED16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E6BB99-3A73-4154-B0C3-3655F63B4E4D}" type="datetimeFigureOut">
              <a:rPr lang="en-US" smtClean="0"/>
              <a:pPr/>
              <a:t>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416826-52C6-4DEE-B3AA-1855112ED16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E6BB99-3A73-4154-B0C3-3655F63B4E4D}" type="datetimeFigureOut">
              <a:rPr lang="en-US" smtClean="0"/>
              <a:pPr/>
              <a:t>1/3/2016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416826-52C6-4DEE-B3AA-1855112ED16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graphicFrame>
        <p:nvGraphicFramePr>
          <p:cNvPr id="1026" name="Object 2"/>
          <p:cNvGraphicFramePr>
            <a:graphicFrameLocks noChangeAspect="1"/>
          </p:cNvGraphicFramePr>
          <p:nvPr/>
        </p:nvGraphicFramePr>
        <p:xfrm>
          <a:off x="0" y="0"/>
          <a:ext cx="9144000" cy="6858000"/>
        </p:xfrm>
        <a:graphic>
          <a:graphicData uri="http://schemas.openxmlformats.org/presentationml/2006/ole">
            <p:oleObj spid="_x0000_s1026" name="Slide" r:id="rId3" imgW="4572000" imgH="3429000" progId="PowerPoint.Slide.8">
              <p:embed/>
            </p:oleObj>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9186"/>
          </a:xfrm>
        </p:spPr>
        <p:txBody>
          <a:bodyPr>
            <a:noAutofit/>
          </a:bodyPr>
          <a:lstStyle/>
          <a:p>
            <a:pPr rtl="1">
              <a:lnSpc>
                <a:spcPct val="150000"/>
              </a:lnSpc>
            </a:pPr>
            <a:r>
              <a:rPr lang="fa-IR" sz="4000" dirty="0" smtClean="0">
                <a:solidFill>
                  <a:srgbClr val="AA1E8F"/>
                </a:solidFill>
                <a:cs typeface="A  Mitra_1 (MRT)" pitchFamily="2" charset="-78"/>
              </a:rPr>
              <a:t>رنسانس (نوزایی)</a:t>
            </a:r>
            <a:endParaRPr lang="en-GB" sz="4000" dirty="0">
              <a:solidFill>
                <a:srgbClr val="AA1E8F"/>
              </a:solidFill>
              <a:cs typeface="A  Mitra_1 (MRT)" pitchFamily="2" charset="-78"/>
            </a:endParaRPr>
          </a:p>
        </p:txBody>
      </p:sp>
      <p:sp>
        <p:nvSpPr>
          <p:cNvPr id="3" name="Content Placeholder 2"/>
          <p:cNvSpPr>
            <a:spLocks noGrp="1"/>
          </p:cNvSpPr>
          <p:nvPr>
            <p:ph idx="1"/>
          </p:nvPr>
        </p:nvSpPr>
        <p:spPr>
          <a:xfrm>
            <a:off x="381000" y="1143000"/>
            <a:ext cx="8382000" cy="5410200"/>
          </a:xfrm>
        </p:spPr>
        <p:txBody>
          <a:bodyPr>
            <a:normAutofit/>
          </a:bodyPr>
          <a:lstStyle/>
          <a:p>
            <a:pPr algn="just" rtl="1">
              <a:lnSpc>
                <a:spcPct val="200000"/>
              </a:lnSpc>
            </a:pPr>
            <a:r>
              <a:rPr lang="fa-IR" sz="2500" b="1" dirty="0" smtClean="0">
                <a:latin typeface="Times New Roman" pitchFamily="18" charset="0"/>
                <a:cs typeface="A  Mitra_1 (MRT)" pitchFamily="2" charset="-78"/>
              </a:rPr>
              <a:t>در آستانه رنسانس، انرژی متراکمی در مردم اروپا جمع شده بود، که به دنبال روزنه ای برای آزاد شدن، به هر در بسته می زد. جرج سارتون.</a:t>
            </a:r>
          </a:p>
          <a:p>
            <a:pPr algn="just" rtl="1">
              <a:lnSpc>
                <a:spcPct val="200000"/>
              </a:lnSpc>
            </a:pPr>
            <a:r>
              <a:rPr lang="fa-IR" sz="2500" b="1" dirty="0" smtClean="0">
                <a:latin typeface="Times New Roman" pitchFamily="18" charset="0"/>
                <a:cs typeface="A  Mitra_1 (MRT)" pitchFamily="2" charset="-78"/>
              </a:rPr>
              <a:t>در کتاب شش بال آغاز رنسانس را سال 1450 و پایان آن را سال 1600 اعلام می کند. </a:t>
            </a:r>
          </a:p>
          <a:p>
            <a:pPr algn="just" rtl="1">
              <a:lnSpc>
                <a:spcPct val="200000"/>
              </a:lnSpc>
            </a:pPr>
            <a:r>
              <a:rPr lang="fa-IR" sz="2500" b="1" dirty="0" smtClean="0">
                <a:latin typeface="Times New Roman" pitchFamily="18" charset="0"/>
                <a:cs typeface="A  Mitra_1 (MRT)" pitchFamily="2" charset="-78"/>
              </a:rPr>
              <a:t>سارتون، رنسانس را قیام و انقلاب علیه روش ها و مفاهیم سخت گیرانه دوران میانی توصیف کرده است.</a:t>
            </a:r>
            <a:endParaRPr lang="en-GB" sz="2500" b="1" dirty="0" smtClean="0">
              <a:latin typeface="Times New Roman" pitchFamily="18" charset="0"/>
              <a:cs typeface="A  Mitra_1 (MRT)" pitchFamily="2" charset="-78"/>
            </a:endParaRPr>
          </a:p>
          <a:p>
            <a:pPr algn="just" rtl="1">
              <a:lnSpc>
                <a:spcPct val="200000"/>
              </a:lnSpc>
              <a:buNone/>
            </a:pPr>
            <a:endParaRPr lang="en-GB" sz="2500" b="1" dirty="0" smtClean="0">
              <a:latin typeface="Times New Roman" pitchFamily="18" charset="0"/>
              <a:cs typeface="A  Mitra_1 (MRT)" pitchFamily="2" charset="-78"/>
            </a:endParaRPr>
          </a:p>
          <a:p>
            <a:pPr algn="just" rtl="1">
              <a:lnSpc>
                <a:spcPct val="200000"/>
              </a:lnSpc>
              <a:buNone/>
            </a:pPr>
            <a:endParaRPr lang="en-GB" sz="2500" b="1" dirty="0" smtClean="0">
              <a:latin typeface="Times New Roman" pitchFamily="18" charset="0"/>
              <a:cs typeface="A  Mitra_1 (MRT)" pitchFamily="2" charset="-78"/>
            </a:endParaRPr>
          </a:p>
        </p:txBody>
      </p:sp>
      <p:pic>
        <p:nvPicPr>
          <p:cNvPr id="4" name="Picture 3"/>
          <p:cNvPicPr>
            <a:picLocks noChangeAspect="1" noChangeArrowheads="1"/>
          </p:cNvPicPr>
          <p:nvPr/>
        </p:nvPicPr>
        <p:blipFill>
          <a:blip r:embed="rId3"/>
          <a:srcRect/>
          <a:stretch>
            <a:fillRect/>
          </a:stretch>
        </p:blipFill>
        <p:spPr bwMode="auto">
          <a:xfrm>
            <a:off x="0" y="5871361"/>
            <a:ext cx="1089078" cy="986639"/>
          </a:xfrm>
          <a:prstGeom prst="rect">
            <a:avLst/>
          </a:prstGeom>
          <a:noFill/>
          <a:ln w="9525">
            <a:noFill/>
            <a:miter lim="800000"/>
            <a:headEnd/>
            <a:tailEnd/>
          </a:ln>
          <a:effectLst/>
        </p:spPr>
      </p:pic>
    </p:spTree>
    <p:extLst>
      <p:ext uri="{BB962C8B-B14F-4D97-AF65-F5344CB8AC3E}">
        <p14:creationId xmlns="" xmlns:p14="http://schemas.microsoft.com/office/powerpoint/2010/main" val="38061977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919186"/>
          </a:xfrm>
        </p:spPr>
        <p:txBody>
          <a:bodyPr>
            <a:noAutofit/>
          </a:bodyPr>
          <a:lstStyle/>
          <a:p>
            <a:pPr rtl="1">
              <a:lnSpc>
                <a:spcPct val="150000"/>
              </a:lnSpc>
            </a:pPr>
            <a:r>
              <a:rPr lang="fa-IR" sz="4000" dirty="0" smtClean="0">
                <a:solidFill>
                  <a:srgbClr val="AA1E8F"/>
                </a:solidFill>
                <a:cs typeface="A  Mitra_1 (MRT)" pitchFamily="2" charset="-78"/>
              </a:rPr>
              <a:t>معنویت زدایی در دوران جدید</a:t>
            </a:r>
            <a:endParaRPr lang="en-GB" sz="4000" dirty="0" smtClean="0">
              <a:solidFill>
                <a:srgbClr val="AA1E8F"/>
              </a:solidFill>
              <a:cs typeface="A  Mitra_1 (MRT)" pitchFamily="2" charset="-78"/>
            </a:endParaRPr>
          </a:p>
        </p:txBody>
      </p:sp>
      <p:sp>
        <p:nvSpPr>
          <p:cNvPr id="3" name="Content Placeholder 2"/>
          <p:cNvSpPr>
            <a:spLocks noGrp="1"/>
          </p:cNvSpPr>
          <p:nvPr>
            <p:ph idx="1"/>
          </p:nvPr>
        </p:nvSpPr>
        <p:spPr>
          <a:xfrm>
            <a:off x="381000" y="1143000"/>
            <a:ext cx="8382000" cy="5410200"/>
          </a:xfrm>
        </p:spPr>
        <p:txBody>
          <a:bodyPr>
            <a:normAutofit/>
          </a:bodyPr>
          <a:lstStyle/>
          <a:p>
            <a:pPr algn="just" rtl="1">
              <a:lnSpc>
                <a:spcPct val="150000"/>
              </a:lnSpc>
              <a:buNone/>
            </a:pPr>
            <a:r>
              <a:rPr lang="fa-IR" sz="2300" b="1" dirty="0" smtClean="0">
                <a:latin typeface="Times New Roman" pitchFamily="18" charset="0"/>
                <a:cs typeface="A  Mitra_1 (MRT)" pitchFamily="2" charset="-78"/>
              </a:rPr>
              <a:t>نظام معرفتی الهی که پاسخ گوی مجموعه ای از نیازها و پرسش ها بود در دوران جدید به کناری گذاشته شد و معرفت انسانی به جای معرفت یقینی نشست.</a:t>
            </a:r>
          </a:p>
          <a:p>
            <a:pPr algn="just" rtl="1">
              <a:lnSpc>
                <a:spcPct val="150000"/>
              </a:lnSpc>
              <a:buNone/>
            </a:pPr>
            <a:endParaRPr lang="fa-IR" sz="2300" b="1" dirty="0" smtClean="0">
              <a:latin typeface="Times New Roman" pitchFamily="18" charset="0"/>
              <a:cs typeface="A  Mitra_1 (MRT)" pitchFamily="2" charset="-78"/>
            </a:endParaRPr>
          </a:p>
          <a:p>
            <a:pPr algn="just" rtl="1">
              <a:lnSpc>
                <a:spcPct val="150000"/>
              </a:lnSpc>
              <a:buNone/>
            </a:pPr>
            <a:r>
              <a:rPr lang="fa-IR" sz="2300" b="1" u="sng" dirty="0" smtClean="0">
                <a:solidFill>
                  <a:srgbClr val="0070C0"/>
                </a:solidFill>
                <a:latin typeface="Times New Roman" pitchFamily="18" charset="0"/>
                <a:cs typeface="A  Mitra_1 (MRT)" pitchFamily="2" charset="-78"/>
              </a:rPr>
              <a:t>معنویت زدایی در چهار مرحله به تصویر کشیده شد:</a:t>
            </a:r>
          </a:p>
          <a:p>
            <a:pPr algn="just" rtl="1">
              <a:lnSpc>
                <a:spcPct val="150000"/>
              </a:lnSpc>
              <a:buNone/>
            </a:pPr>
            <a:r>
              <a:rPr lang="fa-IR" sz="2300" b="1" dirty="0" smtClean="0">
                <a:solidFill>
                  <a:srgbClr val="0070C0"/>
                </a:solidFill>
                <a:latin typeface="Times New Roman" pitchFamily="18" charset="0"/>
                <a:cs typeface="A  Mitra_1 (MRT)" pitchFamily="2" charset="-78"/>
              </a:rPr>
              <a:t>1- فرآیند معنویت زدایی از طبیعت</a:t>
            </a:r>
            <a:r>
              <a:rPr lang="en-US" sz="2300" b="1" dirty="0" smtClean="0">
                <a:solidFill>
                  <a:srgbClr val="0070C0"/>
                </a:solidFill>
                <a:latin typeface="Times New Roman" pitchFamily="18" charset="0"/>
                <a:cs typeface="A  Mitra_1 (MRT)" pitchFamily="2" charset="-78"/>
              </a:rPr>
              <a:t> </a:t>
            </a:r>
            <a:r>
              <a:rPr lang="fa-IR" sz="2300" b="1" dirty="0" smtClean="0">
                <a:solidFill>
                  <a:srgbClr val="0070C0"/>
                </a:solidFill>
                <a:latin typeface="Times New Roman" pitchFamily="18" charset="0"/>
                <a:cs typeface="A  Mitra_1 (MRT)" pitchFamily="2" charset="-78"/>
              </a:rPr>
              <a:t> (ضربه کیهانی)</a:t>
            </a:r>
          </a:p>
          <a:p>
            <a:pPr algn="just" rtl="1">
              <a:lnSpc>
                <a:spcPct val="150000"/>
              </a:lnSpc>
              <a:buNone/>
            </a:pPr>
            <a:r>
              <a:rPr lang="fa-IR" sz="2300" b="1" dirty="0" smtClean="0">
                <a:solidFill>
                  <a:srgbClr val="0070C0"/>
                </a:solidFill>
                <a:latin typeface="Times New Roman" pitchFamily="18" charset="0"/>
                <a:cs typeface="A  Mitra_1 (MRT)" pitchFamily="2" charset="-78"/>
              </a:rPr>
              <a:t>2- فرآیند معنویت زدایی از عقل (ضربه فلسفی)</a:t>
            </a:r>
          </a:p>
          <a:p>
            <a:pPr algn="just" rtl="1">
              <a:lnSpc>
                <a:spcPct val="150000"/>
              </a:lnSpc>
              <a:buNone/>
            </a:pPr>
            <a:r>
              <a:rPr lang="fa-IR" sz="2300" b="1" dirty="0" smtClean="0">
                <a:solidFill>
                  <a:srgbClr val="0070C0"/>
                </a:solidFill>
                <a:latin typeface="Times New Roman" pitchFamily="18" charset="0"/>
                <a:cs typeface="A  Mitra_1 (MRT)" pitchFamily="2" charset="-78"/>
              </a:rPr>
              <a:t>3- فرآیند معنویت زدایی از انسان (ضربه زیست شناسی)</a:t>
            </a:r>
          </a:p>
          <a:p>
            <a:pPr algn="just" rtl="1">
              <a:lnSpc>
                <a:spcPct val="150000"/>
              </a:lnSpc>
              <a:buNone/>
            </a:pPr>
            <a:r>
              <a:rPr lang="fa-IR" sz="2300" b="1" dirty="0" smtClean="0">
                <a:solidFill>
                  <a:srgbClr val="0070C0"/>
                </a:solidFill>
                <a:latin typeface="Times New Roman" pitchFamily="18" charset="0"/>
                <a:cs typeface="A  Mitra_1 (MRT)" pitchFamily="2" charset="-78"/>
              </a:rPr>
              <a:t>4- فرآیند معنویت زدایی از فطرت انسانی (ضربه روان شناسی)</a:t>
            </a:r>
            <a:endParaRPr lang="en-GB" sz="2300" b="1" dirty="0" smtClean="0">
              <a:solidFill>
                <a:srgbClr val="0070C0"/>
              </a:solidFill>
              <a:latin typeface="Times New Roman" pitchFamily="18" charset="0"/>
              <a:cs typeface="A  Mitra_1 (MRT)" pitchFamily="2" charset="-78"/>
            </a:endParaRPr>
          </a:p>
          <a:p>
            <a:pPr algn="just" rtl="1">
              <a:lnSpc>
                <a:spcPct val="150000"/>
              </a:lnSpc>
              <a:buNone/>
            </a:pPr>
            <a:endParaRPr lang="en-GB" sz="2000" b="1" dirty="0" smtClean="0">
              <a:latin typeface="Times New Roman" pitchFamily="18" charset="0"/>
              <a:cs typeface="A  Mitra_1 (MRT)" pitchFamily="2" charset="-78"/>
            </a:endParaRPr>
          </a:p>
          <a:p>
            <a:pPr algn="just" rtl="1">
              <a:lnSpc>
                <a:spcPct val="150000"/>
              </a:lnSpc>
              <a:buNone/>
            </a:pPr>
            <a:endParaRPr lang="en-GB" sz="2000" b="1" dirty="0" smtClean="0">
              <a:latin typeface="Times New Roman" pitchFamily="18" charset="0"/>
              <a:cs typeface="A  Mitra_1 (MRT)" pitchFamily="2" charset="-78"/>
            </a:endParaRPr>
          </a:p>
        </p:txBody>
      </p:sp>
      <p:pic>
        <p:nvPicPr>
          <p:cNvPr id="4" name="Picture 3"/>
          <p:cNvPicPr>
            <a:picLocks noChangeAspect="1" noChangeArrowheads="1"/>
          </p:cNvPicPr>
          <p:nvPr/>
        </p:nvPicPr>
        <p:blipFill>
          <a:blip r:embed="rId3"/>
          <a:srcRect/>
          <a:stretch>
            <a:fillRect/>
          </a:stretch>
        </p:blipFill>
        <p:spPr bwMode="auto">
          <a:xfrm>
            <a:off x="0" y="5871361"/>
            <a:ext cx="1089078" cy="986639"/>
          </a:xfrm>
          <a:prstGeom prst="rect">
            <a:avLst/>
          </a:prstGeom>
          <a:noFill/>
          <a:ln w="9525">
            <a:noFill/>
            <a:miter lim="800000"/>
            <a:headEnd/>
            <a:tailEnd/>
          </a:ln>
          <a:effectLst/>
        </p:spPr>
      </p:pic>
      <p:sp>
        <p:nvSpPr>
          <p:cNvPr id="5" name="TextBox 4"/>
          <p:cNvSpPr txBox="1"/>
          <p:nvPr/>
        </p:nvSpPr>
        <p:spPr>
          <a:xfrm>
            <a:off x="2286000" y="6248400"/>
            <a:ext cx="6705600" cy="292388"/>
          </a:xfrm>
          <a:prstGeom prst="rect">
            <a:avLst/>
          </a:prstGeom>
          <a:noFill/>
        </p:spPr>
        <p:txBody>
          <a:bodyPr wrap="square" rtlCol="0">
            <a:spAutoFit/>
          </a:bodyPr>
          <a:lstStyle/>
          <a:p>
            <a:pPr algn="just" rtl="1"/>
            <a:r>
              <a:rPr lang="fa-IR" sz="1300" dirty="0" smtClean="0">
                <a:cs typeface="A  Mitra_1 (MRT)" pitchFamily="2" charset="-78"/>
              </a:rPr>
              <a:t>زمانی ش. ماجرای معنویت در دوران جدید. دفتر نشر فرهنگ اسلامی، چاپ دوم، 1384. </a:t>
            </a:r>
            <a:endParaRPr lang="en-US" sz="1300" dirty="0">
              <a:cs typeface="A  Mitra_1 (MRT)" pitchFamily="2" charset="-78"/>
            </a:endParaRPr>
          </a:p>
        </p:txBody>
      </p:sp>
    </p:spTree>
    <p:extLst>
      <p:ext uri="{BB962C8B-B14F-4D97-AF65-F5344CB8AC3E}">
        <p14:creationId xmlns="" xmlns:p14="http://schemas.microsoft.com/office/powerpoint/2010/main" val="38061977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90586"/>
          </a:xfrm>
        </p:spPr>
        <p:txBody>
          <a:bodyPr>
            <a:noAutofit/>
          </a:bodyPr>
          <a:lstStyle/>
          <a:p>
            <a:pPr rtl="1">
              <a:lnSpc>
                <a:spcPct val="150000"/>
              </a:lnSpc>
            </a:pPr>
            <a:r>
              <a:rPr lang="fa-IR" sz="4000" dirty="0" smtClean="0">
                <a:solidFill>
                  <a:srgbClr val="AA1E8F"/>
                </a:solidFill>
                <a:cs typeface="A  Mitra_1 (MRT)" pitchFamily="2" charset="-78"/>
              </a:rPr>
              <a:t>تمدن در دوران جدید</a:t>
            </a:r>
            <a:endParaRPr lang="en-GB" sz="4000" dirty="0">
              <a:solidFill>
                <a:srgbClr val="AA1E8F"/>
              </a:solidFill>
              <a:cs typeface="A  Mitra_1 (MRT)" pitchFamily="2" charset="-78"/>
            </a:endParaRPr>
          </a:p>
        </p:txBody>
      </p:sp>
      <p:sp>
        <p:nvSpPr>
          <p:cNvPr id="3" name="Content Placeholder 2"/>
          <p:cNvSpPr>
            <a:spLocks noGrp="1"/>
          </p:cNvSpPr>
          <p:nvPr>
            <p:ph idx="1"/>
          </p:nvPr>
        </p:nvSpPr>
        <p:spPr>
          <a:xfrm>
            <a:off x="381000" y="838200"/>
            <a:ext cx="8382000" cy="5791200"/>
          </a:xfrm>
        </p:spPr>
        <p:txBody>
          <a:bodyPr>
            <a:normAutofit fontScale="85000" lnSpcReduction="10000"/>
          </a:bodyPr>
          <a:lstStyle/>
          <a:p>
            <a:pPr marL="514350" indent="-514350" algn="just" rtl="1">
              <a:lnSpc>
                <a:spcPct val="200000"/>
              </a:lnSpc>
              <a:buNone/>
            </a:pPr>
            <a:r>
              <a:rPr lang="fa-IR" sz="2700" b="1" dirty="0" smtClean="0">
                <a:latin typeface="Times New Roman" pitchFamily="18" charset="0"/>
                <a:cs typeface="A  Mitra_1 (MRT)" pitchFamily="2" charset="-78"/>
              </a:rPr>
              <a:t>1. تمدن غرب زمین در دوران جدید با دو جهش بزرگ (1- کشف توانایی های عقلانی در انسان 2- و کشف اسرار نهفته در طبیعت) توانست به بسیاری از نیازهای آدمی پاسخ دهد.</a:t>
            </a:r>
          </a:p>
          <a:p>
            <a:pPr marL="514350" indent="-514350" algn="just" rtl="1">
              <a:lnSpc>
                <a:spcPct val="200000"/>
              </a:lnSpc>
              <a:buNone/>
            </a:pPr>
            <a:r>
              <a:rPr lang="fa-IR" sz="2800" b="1" dirty="0" smtClean="0">
                <a:solidFill>
                  <a:srgbClr val="00B0F0"/>
                </a:solidFill>
                <a:latin typeface="Times New Roman" pitchFamily="18" charset="0"/>
                <a:cs typeface="A  Mitra_1 (MRT)" pitchFamily="2" charset="-78"/>
              </a:rPr>
              <a:t>2. به نیازهای غریزی و مادی که مرتبط با جسم و شی بودن انسان است پرداخت و سربلند و کامیاب بود و توانست بهترین ابزار و وسایل آسایش بدن را تدارک ببیند.</a:t>
            </a:r>
          </a:p>
          <a:p>
            <a:pPr marL="514350" indent="-514350" algn="just" rtl="1">
              <a:lnSpc>
                <a:spcPct val="200000"/>
              </a:lnSpc>
              <a:buNone/>
            </a:pPr>
            <a:r>
              <a:rPr lang="fa-IR" sz="2700" b="1" dirty="0" smtClean="0">
                <a:latin typeface="Times New Roman" pitchFamily="18" charset="0"/>
                <a:cs typeface="A  Mitra_1 (MRT)" pitchFamily="2" charset="-78"/>
              </a:rPr>
              <a:t>3. لیکن غفلت و نادیده انگاشتن خواسته های درونی و معنوی ضربه مهلکی را به انسان در عصر جدید وارد ساخت.</a:t>
            </a:r>
            <a:endParaRPr lang="en-GB" sz="2700" b="1" dirty="0" smtClean="0">
              <a:latin typeface="Times New Roman" pitchFamily="18" charset="0"/>
              <a:cs typeface="A  Mitra_1 (MRT)" pitchFamily="2" charset="-78"/>
            </a:endParaRPr>
          </a:p>
          <a:p>
            <a:pPr algn="just" rtl="1">
              <a:lnSpc>
                <a:spcPct val="200000"/>
              </a:lnSpc>
              <a:buNone/>
            </a:pPr>
            <a:endParaRPr lang="en-GB" sz="2700" b="1" dirty="0" smtClean="0">
              <a:latin typeface="Times New Roman" pitchFamily="18" charset="0"/>
              <a:cs typeface="A  Mitra_1 (MRT)" pitchFamily="2" charset="-78"/>
            </a:endParaRPr>
          </a:p>
          <a:p>
            <a:pPr algn="just" rtl="1">
              <a:lnSpc>
                <a:spcPct val="200000"/>
              </a:lnSpc>
              <a:buNone/>
            </a:pPr>
            <a:endParaRPr lang="en-GB" sz="2700" b="1" dirty="0" smtClean="0">
              <a:latin typeface="Times New Roman" pitchFamily="18" charset="0"/>
              <a:cs typeface="A  Mitra_1 (MRT)" pitchFamily="2" charset="-78"/>
            </a:endParaRPr>
          </a:p>
        </p:txBody>
      </p:sp>
      <p:pic>
        <p:nvPicPr>
          <p:cNvPr id="4" name="Picture 3"/>
          <p:cNvPicPr>
            <a:picLocks noChangeAspect="1" noChangeArrowheads="1"/>
          </p:cNvPicPr>
          <p:nvPr/>
        </p:nvPicPr>
        <p:blipFill>
          <a:blip r:embed="rId3"/>
          <a:srcRect/>
          <a:stretch>
            <a:fillRect/>
          </a:stretch>
        </p:blipFill>
        <p:spPr bwMode="auto">
          <a:xfrm>
            <a:off x="0" y="5871361"/>
            <a:ext cx="1089078" cy="986639"/>
          </a:xfrm>
          <a:prstGeom prst="rect">
            <a:avLst/>
          </a:prstGeom>
          <a:noFill/>
          <a:ln w="9525">
            <a:noFill/>
            <a:miter lim="800000"/>
            <a:headEnd/>
            <a:tailEnd/>
          </a:ln>
          <a:effectLst/>
        </p:spPr>
      </p:pic>
    </p:spTree>
    <p:extLst>
      <p:ext uri="{BB962C8B-B14F-4D97-AF65-F5344CB8AC3E}">
        <p14:creationId xmlns="" xmlns:p14="http://schemas.microsoft.com/office/powerpoint/2010/main" val="38061977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690586"/>
          </a:xfrm>
        </p:spPr>
        <p:txBody>
          <a:bodyPr>
            <a:noAutofit/>
          </a:bodyPr>
          <a:lstStyle/>
          <a:p>
            <a:pPr rtl="1">
              <a:lnSpc>
                <a:spcPct val="150000"/>
              </a:lnSpc>
            </a:pPr>
            <a:r>
              <a:rPr lang="fa-IR" sz="3000" dirty="0" smtClean="0">
                <a:solidFill>
                  <a:srgbClr val="AA1E8F"/>
                </a:solidFill>
                <a:cs typeface="A  Mitra_1 (MRT)" pitchFamily="2" charset="-78"/>
              </a:rPr>
              <a:t>جهان بینی گالیله- نیوتنی </a:t>
            </a:r>
            <a:r>
              <a:rPr lang="fa-IR" sz="3000" dirty="0" smtClean="0">
                <a:solidFill>
                  <a:srgbClr val="AA1E8F"/>
                </a:solidFill>
                <a:cs typeface="A  Mitra_1 (MRT)" pitchFamily="2" charset="-78"/>
              </a:rPr>
              <a:t>کپرنیکی </a:t>
            </a:r>
            <a:r>
              <a:rPr lang="fa-IR" sz="3000" dirty="0" smtClean="0">
                <a:solidFill>
                  <a:srgbClr val="AA1E8F"/>
                </a:solidFill>
                <a:cs typeface="A  Mitra_1 (MRT)" pitchFamily="2" charset="-78"/>
              </a:rPr>
              <a:t>(معنویت زدایی از طبیعت)</a:t>
            </a:r>
            <a:endParaRPr lang="en-GB" sz="3000" dirty="0">
              <a:solidFill>
                <a:srgbClr val="AA1E8F"/>
              </a:solidFill>
              <a:cs typeface="A  Mitra_1 (MRT)" pitchFamily="2" charset="-78"/>
            </a:endParaRPr>
          </a:p>
        </p:txBody>
      </p:sp>
      <p:sp>
        <p:nvSpPr>
          <p:cNvPr id="3" name="Content Placeholder 2"/>
          <p:cNvSpPr>
            <a:spLocks noGrp="1"/>
          </p:cNvSpPr>
          <p:nvPr>
            <p:ph idx="1"/>
          </p:nvPr>
        </p:nvSpPr>
        <p:spPr>
          <a:xfrm>
            <a:off x="228600" y="1143000"/>
            <a:ext cx="8763000" cy="5486400"/>
          </a:xfrm>
        </p:spPr>
        <p:txBody>
          <a:bodyPr>
            <a:noAutofit/>
          </a:bodyPr>
          <a:lstStyle/>
          <a:p>
            <a:pPr algn="just" rtl="1">
              <a:lnSpc>
                <a:spcPct val="200000"/>
              </a:lnSpc>
            </a:pPr>
            <a:r>
              <a:rPr lang="fa-IR" sz="2500" b="1" dirty="0" smtClean="0">
                <a:latin typeface="Times New Roman" pitchFamily="18" charset="0"/>
                <a:cs typeface="A  Mitra_1 (MRT)" pitchFamily="2" charset="-78"/>
              </a:rPr>
              <a:t>بنا به توصیه کپرنیک، گالیله و نیوتن انسان در راهی گام نهاد که آمالش شاختن دنیایی بود صرفا مادی، در این دنیا تنها زبان ریاضی اصالت داشت.</a:t>
            </a:r>
          </a:p>
          <a:p>
            <a:pPr algn="just" rtl="1">
              <a:lnSpc>
                <a:spcPct val="200000"/>
              </a:lnSpc>
            </a:pPr>
            <a:r>
              <a:rPr lang="fa-IR" sz="2500" b="1" dirty="0" smtClean="0">
                <a:latin typeface="Times New Roman" pitchFamily="18" charset="0"/>
                <a:cs typeface="A  Mitra_1 (MRT)" pitchFamily="2" charset="-78"/>
              </a:rPr>
              <a:t>انسان دوران جدید، موجودی شد زمینی، مستقل و رها که از چهار دیواری تنگ و تاریک سنت های خرافی آزاد شده بود.</a:t>
            </a:r>
          </a:p>
          <a:p>
            <a:pPr algn="just" rtl="1">
              <a:lnSpc>
                <a:spcPct val="200000"/>
              </a:lnSpc>
            </a:pPr>
            <a:r>
              <a:rPr lang="fa-IR" sz="2500" b="1" dirty="0" smtClean="0">
                <a:latin typeface="Times New Roman" pitchFamily="18" charset="0"/>
                <a:cs typeface="A  Mitra_1 (MRT)" pitchFamily="2" charset="-78"/>
              </a:rPr>
              <a:t>در مکتب کپرنیک عقل این امکان را یافت تا با قدرتی افسونگر کهکشان ها را تصرف کند و بدون اتکا به منبعی بیرونی (وحی) همه عرصه ها را در هم نوردد.</a:t>
            </a:r>
            <a:endParaRPr lang="en-GB" sz="2500" b="1" dirty="0" smtClean="0">
              <a:latin typeface="Times New Roman" pitchFamily="18" charset="0"/>
              <a:cs typeface="A  Mitra_1 (MRT)" pitchFamily="2" charset="-78"/>
            </a:endParaRPr>
          </a:p>
          <a:p>
            <a:pPr algn="just" rtl="1">
              <a:lnSpc>
                <a:spcPct val="200000"/>
              </a:lnSpc>
            </a:pPr>
            <a:endParaRPr lang="en-GB" sz="2500" b="1" dirty="0" smtClean="0">
              <a:latin typeface="Times New Roman" pitchFamily="18" charset="0"/>
              <a:cs typeface="A  Mitra_1 (MRT)" pitchFamily="2" charset="-78"/>
            </a:endParaRPr>
          </a:p>
        </p:txBody>
      </p:sp>
      <p:pic>
        <p:nvPicPr>
          <p:cNvPr id="4" name="Picture 3"/>
          <p:cNvPicPr>
            <a:picLocks noChangeAspect="1" noChangeArrowheads="1"/>
          </p:cNvPicPr>
          <p:nvPr/>
        </p:nvPicPr>
        <p:blipFill>
          <a:blip r:embed="rId3"/>
          <a:srcRect/>
          <a:stretch>
            <a:fillRect/>
          </a:stretch>
        </p:blipFill>
        <p:spPr bwMode="auto">
          <a:xfrm>
            <a:off x="81194" y="6172200"/>
            <a:ext cx="757005" cy="685800"/>
          </a:xfrm>
          <a:prstGeom prst="rect">
            <a:avLst/>
          </a:prstGeom>
          <a:noFill/>
          <a:ln w="9525">
            <a:noFill/>
            <a:miter lim="800000"/>
            <a:headEnd/>
            <a:tailEnd/>
          </a:ln>
          <a:effectLst/>
        </p:spPr>
      </p:pic>
    </p:spTree>
    <p:extLst>
      <p:ext uri="{BB962C8B-B14F-4D97-AF65-F5344CB8AC3E}">
        <p14:creationId xmlns="" xmlns:p14="http://schemas.microsoft.com/office/powerpoint/2010/main" val="38061977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90586"/>
          </a:xfrm>
        </p:spPr>
        <p:txBody>
          <a:bodyPr>
            <a:noAutofit/>
          </a:bodyPr>
          <a:lstStyle/>
          <a:p>
            <a:pPr rtl="1">
              <a:lnSpc>
                <a:spcPct val="150000"/>
              </a:lnSpc>
            </a:pPr>
            <a:r>
              <a:rPr lang="fa-IR" sz="3500" dirty="0" smtClean="0">
                <a:solidFill>
                  <a:srgbClr val="AA1E8F"/>
                </a:solidFill>
                <a:cs typeface="A  Mitra_1 (MRT)" pitchFamily="2" charset="-78"/>
              </a:rPr>
              <a:t>فلاسفه دوران جدید و معنویت زدایی از عقل</a:t>
            </a:r>
            <a:endParaRPr lang="en-GB" sz="3500" dirty="0">
              <a:solidFill>
                <a:srgbClr val="AA1E8F"/>
              </a:solidFill>
              <a:cs typeface="A  Mitra_1 (MRT)" pitchFamily="2" charset="-78"/>
            </a:endParaRPr>
          </a:p>
        </p:txBody>
      </p:sp>
      <p:sp>
        <p:nvSpPr>
          <p:cNvPr id="3" name="Content Placeholder 2"/>
          <p:cNvSpPr>
            <a:spLocks noGrp="1"/>
          </p:cNvSpPr>
          <p:nvPr>
            <p:ph idx="1"/>
          </p:nvPr>
        </p:nvSpPr>
        <p:spPr>
          <a:xfrm>
            <a:off x="381000" y="1219200"/>
            <a:ext cx="8382000" cy="5181600"/>
          </a:xfrm>
        </p:spPr>
        <p:txBody>
          <a:bodyPr>
            <a:noAutofit/>
          </a:bodyPr>
          <a:lstStyle/>
          <a:p>
            <a:pPr algn="just" rtl="1">
              <a:lnSpc>
                <a:spcPct val="150000"/>
              </a:lnSpc>
            </a:pPr>
            <a:r>
              <a:rPr lang="fa-IR" sz="2800" b="1" dirty="0" smtClean="0">
                <a:latin typeface="Times New Roman" pitchFamily="18" charset="0"/>
                <a:cs typeface="A  Mitra_1 (MRT)" pitchFamily="2" charset="-78"/>
              </a:rPr>
              <a:t>فلاسفه دوران جدید با نفی تمام امتیازات و ویژگی های عقل شهودی انسان در دوران میانی از عقل تعریف جدیدی به دست دادند.</a:t>
            </a:r>
          </a:p>
          <a:p>
            <a:pPr algn="just" rtl="1">
              <a:lnSpc>
                <a:spcPct val="150000"/>
              </a:lnSpc>
            </a:pPr>
            <a:r>
              <a:rPr lang="fa-IR" sz="2800" b="1" dirty="0" smtClean="0">
                <a:latin typeface="Times New Roman" pitchFamily="18" charset="0"/>
                <a:cs typeface="A  Mitra_1 (MRT)" pitchFamily="2" charset="-78"/>
              </a:rPr>
              <a:t>در این دوران عقل تنها مجاز بود تا به اموری بپردازد که قابل فهم و عینیت بود.</a:t>
            </a:r>
          </a:p>
          <a:p>
            <a:pPr algn="just" rtl="1">
              <a:lnSpc>
                <a:spcPct val="150000"/>
              </a:lnSpc>
            </a:pPr>
            <a:r>
              <a:rPr lang="fa-IR" sz="2800" b="1" dirty="0" smtClean="0">
                <a:latin typeface="Times New Roman" pitchFamily="18" charset="0"/>
                <a:cs typeface="A  Mitra_1 (MRT)" pitchFamily="2" charset="-78"/>
              </a:rPr>
              <a:t>در نتیجه رابطه انسان و خدا واژگون شد و عقل انسان از منبع  روحانی محروم گشت.</a:t>
            </a:r>
            <a:endParaRPr lang="en-GB" sz="2800" b="1" dirty="0" smtClean="0">
              <a:latin typeface="Times New Roman" pitchFamily="18" charset="0"/>
              <a:cs typeface="A  Mitra_1 (MRT)" pitchFamily="2" charset="-78"/>
            </a:endParaRPr>
          </a:p>
          <a:p>
            <a:pPr algn="just" rtl="1">
              <a:lnSpc>
                <a:spcPct val="150000"/>
              </a:lnSpc>
            </a:pPr>
            <a:endParaRPr lang="en-GB" sz="2800" b="1" dirty="0" smtClean="0">
              <a:latin typeface="Times New Roman" pitchFamily="18" charset="0"/>
              <a:cs typeface="A  Mitra_1 (MRT)" pitchFamily="2" charset="-78"/>
            </a:endParaRPr>
          </a:p>
          <a:p>
            <a:pPr algn="just" rtl="1">
              <a:lnSpc>
                <a:spcPct val="150000"/>
              </a:lnSpc>
            </a:pPr>
            <a:endParaRPr lang="en-GB" sz="2800" b="1" dirty="0" smtClean="0">
              <a:latin typeface="Times New Roman" pitchFamily="18" charset="0"/>
              <a:cs typeface="A  Mitra_1 (MRT)" pitchFamily="2" charset="-78"/>
            </a:endParaRPr>
          </a:p>
        </p:txBody>
      </p:sp>
      <p:pic>
        <p:nvPicPr>
          <p:cNvPr id="4" name="Picture 3"/>
          <p:cNvPicPr>
            <a:picLocks noChangeAspect="1" noChangeArrowheads="1"/>
          </p:cNvPicPr>
          <p:nvPr/>
        </p:nvPicPr>
        <p:blipFill>
          <a:blip r:embed="rId3"/>
          <a:srcRect/>
          <a:stretch>
            <a:fillRect/>
          </a:stretch>
        </p:blipFill>
        <p:spPr bwMode="auto">
          <a:xfrm>
            <a:off x="0" y="5871361"/>
            <a:ext cx="1089078" cy="986639"/>
          </a:xfrm>
          <a:prstGeom prst="rect">
            <a:avLst/>
          </a:prstGeom>
          <a:noFill/>
          <a:ln w="9525">
            <a:noFill/>
            <a:miter lim="800000"/>
            <a:headEnd/>
            <a:tailEnd/>
          </a:ln>
          <a:effectLst/>
        </p:spPr>
      </p:pic>
    </p:spTree>
    <p:extLst>
      <p:ext uri="{BB962C8B-B14F-4D97-AF65-F5344CB8AC3E}">
        <p14:creationId xmlns="" xmlns:p14="http://schemas.microsoft.com/office/powerpoint/2010/main" val="38061977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8382000" cy="5257800"/>
          </a:xfrm>
        </p:spPr>
        <p:txBody>
          <a:bodyPr>
            <a:normAutofit fontScale="92500"/>
          </a:bodyPr>
          <a:lstStyle/>
          <a:p>
            <a:pPr algn="just" rtl="1">
              <a:lnSpc>
                <a:spcPct val="200000"/>
              </a:lnSpc>
            </a:pPr>
            <a:r>
              <a:rPr lang="fa-IR" sz="2400" b="1" dirty="0" smtClean="0">
                <a:latin typeface="Times New Roman" pitchFamily="18" charset="0"/>
                <a:cs typeface="A  Mitra_1 (MRT)" pitchFamily="2" charset="-78"/>
              </a:rPr>
              <a:t>در مقابل این عده گروهی از دانشمندان با تعمیم روش های تجربی به علوم انسانی به مخالفت برخواستند، هوسرل در این رابطه می گوید، معرفتی که از راه علوم تجربی به دست می آید، معرفتی حصولی است در حالی که معرفت انسانی، معرفتی حقیقی باید باشد.</a:t>
            </a:r>
          </a:p>
          <a:p>
            <a:pPr algn="just" rtl="1">
              <a:lnSpc>
                <a:spcPct val="200000"/>
              </a:lnSpc>
            </a:pPr>
            <a:r>
              <a:rPr lang="fa-IR" sz="2400" b="1" dirty="0" smtClean="0">
                <a:latin typeface="Times New Roman" pitchFamily="18" charset="0"/>
                <a:cs typeface="A  Mitra_1 (MRT)" pitchFamily="2" charset="-78"/>
              </a:rPr>
              <a:t>به نظر هوسرل استفاده از قوانین تجربی در علوم انسانی به بحران در این علوم می انجامد، چرا که روش علوم تجربی سنخیتی با محتوای علوم انسانی ندارد، در علوم انسانی روشی مورد قبول است که بتواند انسان را به یقین برساند.</a:t>
            </a:r>
            <a:endParaRPr lang="en-GB" sz="2400" b="1" dirty="0" smtClean="0">
              <a:latin typeface="Times New Roman" pitchFamily="18" charset="0"/>
              <a:cs typeface="A  Mitra_1 (MRT)" pitchFamily="2" charset="-78"/>
            </a:endParaRPr>
          </a:p>
          <a:p>
            <a:pPr algn="just" rtl="1">
              <a:lnSpc>
                <a:spcPct val="200000"/>
              </a:lnSpc>
            </a:pPr>
            <a:endParaRPr lang="en-GB" sz="2400" b="1" dirty="0" smtClean="0">
              <a:latin typeface="Times New Roman" pitchFamily="18" charset="0"/>
              <a:cs typeface="A  Mitra_1 (MRT)" pitchFamily="2" charset="-78"/>
            </a:endParaRPr>
          </a:p>
          <a:p>
            <a:pPr algn="just" rtl="1">
              <a:lnSpc>
                <a:spcPct val="200000"/>
              </a:lnSpc>
            </a:pPr>
            <a:endParaRPr lang="en-GB" sz="2400" b="1" dirty="0" smtClean="0">
              <a:latin typeface="Times New Roman" pitchFamily="18" charset="0"/>
              <a:cs typeface="A  Mitra_1 (MRT)" pitchFamily="2" charset="-78"/>
            </a:endParaRPr>
          </a:p>
        </p:txBody>
      </p:sp>
      <p:pic>
        <p:nvPicPr>
          <p:cNvPr id="4" name="Picture 3"/>
          <p:cNvPicPr>
            <a:picLocks noChangeAspect="1" noChangeArrowheads="1"/>
          </p:cNvPicPr>
          <p:nvPr/>
        </p:nvPicPr>
        <p:blipFill>
          <a:blip r:embed="rId3"/>
          <a:srcRect/>
          <a:stretch>
            <a:fillRect/>
          </a:stretch>
        </p:blipFill>
        <p:spPr bwMode="auto">
          <a:xfrm>
            <a:off x="0" y="5871361"/>
            <a:ext cx="1089078" cy="986639"/>
          </a:xfrm>
          <a:prstGeom prst="rect">
            <a:avLst/>
          </a:prstGeom>
          <a:noFill/>
          <a:ln w="9525">
            <a:noFill/>
            <a:miter lim="800000"/>
            <a:headEnd/>
            <a:tailEnd/>
          </a:ln>
          <a:effectLst/>
        </p:spPr>
      </p:pic>
      <p:sp>
        <p:nvSpPr>
          <p:cNvPr id="5" name="Title 1"/>
          <p:cNvSpPr>
            <a:spLocks noGrp="1"/>
          </p:cNvSpPr>
          <p:nvPr>
            <p:ph type="title"/>
          </p:nvPr>
        </p:nvSpPr>
        <p:spPr>
          <a:xfrm>
            <a:off x="457200" y="304800"/>
            <a:ext cx="8229600" cy="690586"/>
          </a:xfrm>
        </p:spPr>
        <p:txBody>
          <a:bodyPr>
            <a:noAutofit/>
          </a:bodyPr>
          <a:lstStyle/>
          <a:p>
            <a:pPr rtl="1">
              <a:lnSpc>
                <a:spcPct val="150000"/>
              </a:lnSpc>
            </a:pPr>
            <a:r>
              <a:rPr lang="fa-IR" sz="3500" dirty="0" smtClean="0">
                <a:solidFill>
                  <a:srgbClr val="AA1E8F"/>
                </a:solidFill>
                <a:cs typeface="A  Mitra_1 (MRT)" pitchFamily="2" charset="-78"/>
              </a:rPr>
              <a:t>سایر نظریات فلسفی</a:t>
            </a:r>
            <a:endParaRPr lang="en-GB" sz="3500" dirty="0">
              <a:solidFill>
                <a:srgbClr val="AA1E8F"/>
              </a:solidFill>
              <a:cs typeface="A  Mitra_1 (MRT)" pitchFamily="2" charset="-78"/>
            </a:endParaRPr>
          </a:p>
        </p:txBody>
      </p:sp>
    </p:spTree>
    <p:extLst>
      <p:ext uri="{BB962C8B-B14F-4D97-AF65-F5344CB8AC3E}">
        <p14:creationId xmlns="" xmlns:p14="http://schemas.microsoft.com/office/powerpoint/2010/main" val="38061977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09600"/>
          </a:xfrm>
        </p:spPr>
        <p:txBody>
          <a:bodyPr>
            <a:noAutofit/>
          </a:bodyPr>
          <a:lstStyle/>
          <a:p>
            <a:pPr rtl="1">
              <a:lnSpc>
                <a:spcPct val="150000"/>
              </a:lnSpc>
            </a:pPr>
            <a:r>
              <a:rPr lang="fa-IR" sz="3500" dirty="0" smtClean="0">
                <a:solidFill>
                  <a:srgbClr val="AA1E8F"/>
                </a:solidFill>
                <a:cs typeface="A  Mitra_1 (MRT)" pitchFamily="2" charset="-78"/>
              </a:rPr>
              <a:t>زیست شناسان و معنویت زدایی از انسان</a:t>
            </a:r>
            <a:endParaRPr lang="en-GB" sz="3500" dirty="0" smtClean="0">
              <a:solidFill>
                <a:srgbClr val="AA1E8F"/>
              </a:solidFill>
              <a:cs typeface="A  Mitra_1 (MRT)" pitchFamily="2" charset="-78"/>
            </a:endParaRPr>
          </a:p>
        </p:txBody>
      </p:sp>
      <p:sp>
        <p:nvSpPr>
          <p:cNvPr id="3" name="Content Placeholder 2"/>
          <p:cNvSpPr>
            <a:spLocks noGrp="1"/>
          </p:cNvSpPr>
          <p:nvPr>
            <p:ph idx="1"/>
          </p:nvPr>
        </p:nvSpPr>
        <p:spPr>
          <a:xfrm>
            <a:off x="381000" y="1219200"/>
            <a:ext cx="8382000" cy="5181600"/>
          </a:xfrm>
        </p:spPr>
        <p:txBody>
          <a:bodyPr>
            <a:normAutofit/>
          </a:bodyPr>
          <a:lstStyle/>
          <a:p>
            <a:pPr algn="just" rtl="1">
              <a:lnSpc>
                <a:spcPct val="200000"/>
              </a:lnSpc>
            </a:pPr>
            <a:r>
              <a:rPr lang="fa-IR" sz="2500" b="1" dirty="0" smtClean="0">
                <a:latin typeface="Times New Roman" pitchFamily="18" charset="0"/>
                <a:cs typeface="A  Mitra_1 (MRT)" pitchFamily="2" charset="-78"/>
              </a:rPr>
              <a:t>در این شرایط لازم بود انسانی خلق شود که استعداد زندگی در دنیای جدید را داشته باشد، زیست شناسان این مهم را به عهده گرفتند.</a:t>
            </a:r>
          </a:p>
          <a:p>
            <a:pPr algn="just" rtl="1">
              <a:lnSpc>
                <a:spcPct val="200000"/>
              </a:lnSpc>
            </a:pPr>
            <a:r>
              <a:rPr lang="fa-IR" sz="2500" b="1" dirty="0" smtClean="0">
                <a:latin typeface="Times New Roman" pitchFamily="18" charset="0"/>
                <a:cs typeface="A  Mitra_1 (MRT)" pitchFamily="2" charset="-78"/>
              </a:rPr>
              <a:t>کار مهم زیست شناسان برداشتن فاصله  انسان و جیوان بود. </a:t>
            </a:r>
          </a:p>
          <a:p>
            <a:pPr algn="just" rtl="1">
              <a:lnSpc>
                <a:spcPct val="200000"/>
              </a:lnSpc>
            </a:pPr>
            <a:r>
              <a:rPr lang="fa-IR" sz="2500" b="1" dirty="0" smtClean="0">
                <a:latin typeface="Times New Roman" pitchFamily="18" charset="0"/>
                <a:cs typeface="A  Mitra_1 (MRT)" pitchFamily="2" charset="-78"/>
              </a:rPr>
              <a:t>لذا تفاوت آناتومی و فیزیولوژی انسان و حیوان را نفی کردند.</a:t>
            </a:r>
          </a:p>
          <a:p>
            <a:pPr algn="just" rtl="1">
              <a:lnSpc>
                <a:spcPct val="200000"/>
              </a:lnSpc>
            </a:pPr>
            <a:r>
              <a:rPr lang="fa-IR" sz="2500" b="1" dirty="0" smtClean="0">
                <a:latin typeface="Times New Roman" pitchFamily="18" charset="0"/>
                <a:cs typeface="A  Mitra_1 (MRT)" pitchFamily="2" charset="-78"/>
              </a:rPr>
              <a:t>انسانی تک بعدی، ساده، تکامل یافته خلق شد که روی دو پا راه می رفت و سخن می گفت.</a:t>
            </a:r>
            <a:endParaRPr lang="en-GB" sz="2500" b="1" dirty="0" smtClean="0">
              <a:latin typeface="Times New Roman" pitchFamily="18" charset="0"/>
              <a:cs typeface="A  Mitra_1 (MRT)" pitchFamily="2" charset="-78"/>
            </a:endParaRPr>
          </a:p>
          <a:p>
            <a:pPr algn="just" rtl="1">
              <a:lnSpc>
                <a:spcPct val="200000"/>
              </a:lnSpc>
            </a:pPr>
            <a:endParaRPr lang="en-GB" sz="2500" b="1" dirty="0" smtClean="0">
              <a:latin typeface="Times New Roman" pitchFamily="18" charset="0"/>
              <a:cs typeface="A  Mitra_1 (MRT)" pitchFamily="2" charset="-78"/>
            </a:endParaRPr>
          </a:p>
          <a:p>
            <a:pPr algn="just" rtl="1">
              <a:lnSpc>
                <a:spcPct val="200000"/>
              </a:lnSpc>
            </a:pPr>
            <a:endParaRPr lang="en-GB" sz="2500" b="1" dirty="0" smtClean="0">
              <a:latin typeface="Times New Roman" pitchFamily="18" charset="0"/>
              <a:cs typeface="A  Mitra_1 (MRT)" pitchFamily="2" charset="-78"/>
            </a:endParaRPr>
          </a:p>
        </p:txBody>
      </p:sp>
      <p:pic>
        <p:nvPicPr>
          <p:cNvPr id="4" name="Picture 3"/>
          <p:cNvPicPr>
            <a:picLocks noChangeAspect="1" noChangeArrowheads="1"/>
          </p:cNvPicPr>
          <p:nvPr/>
        </p:nvPicPr>
        <p:blipFill>
          <a:blip r:embed="rId3"/>
          <a:srcRect/>
          <a:stretch>
            <a:fillRect/>
          </a:stretch>
        </p:blipFill>
        <p:spPr bwMode="auto">
          <a:xfrm>
            <a:off x="0" y="5871361"/>
            <a:ext cx="1089078" cy="986639"/>
          </a:xfrm>
          <a:prstGeom prst="rect">
            <a:avLst/>
          </a:prstGeom>
          <a:noFill/>
          <a:ln w="9525">
            <a:noFill/>
            <a:miter lim="800000"/>
            <a:headEnd/>
            <a:tailEnd/>
          </a:ln>
          <a:effectLst/>
        </p:spPr>
      </p:pic>
    </p:spTree>
    <p:extLst>
      <p:ext uri="{BB962C8B-B14F-4D97-AF65-F5344CB8AC3E}">
        <p14:creationId xmlns="" xmlns:p14="http://schemas.microsoft.com/office/powerpoint/2010/main" val="38061977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Autofit/>
          </a:bodyPr>
          <a:lstStyle/>
          <a:p>
            <a:pPr rtl="1">
              <a:lnSpc>
                <a:spcPct val="150000"/>
              </a:lnSpc>
            </a:pPr>
            <a:r>
              <a:rPr lang="fa-IR" sz="3500" dirty="0" smtClean="0">
                <a:solidFill>
                  <a:srgbClr val="AA1E8F"/>
                </a:solidFill>
                <a:cs typeface="A  Mitra_1 (MRT)" pitchFamily="2" charset="-78"/>
              </a:rPr>
              <a:t>ضربه نهایی (معنویت زدایی از فطرت)</a:t>
            </a:r>
            <a:endParaRPr lang="en-GB" sz="3500" dirty="0">
              <a:solidFill>
                <a:srgbClr val="AA1E8F"/>
              </a:solidFill>
              <a:cs typeface="A  Mitra_1 (MRT)" pitchFamily="2" charset="-78"/>
            </a:endParaRPr>
          </a:p>
        </p:txBody>
      </p:sp>
      <p:sp>
        <p:nvSpPr>
          <p:cNvPr id="3" name="Content Placeholder 2"/>
          <p:cNvSpPr>
            <a:spLocks noGrp="1"/>
          </p:cNvSpPr>
          <p:nvPr>
            <p:ph idx="1"/>
          </p:nvPr>
        </p:nvSpPr>
        <p:spPr>
          <a:xfrm>
            <a:off x="381000" y="1143000"/>
            <a:ext cx="8382000" cy="5410200"/>
          </a:xfrm>
        </p:spPr>
        <p:txBody>
          <a:bodyPr>
            <a:normAutofit lnSpcReduction="10000"/>
          </a:bodyPr>
          <a:lstStyle/>
          <a:p>
            <a:pPr algn="just" rtl="1">
              <a:lnSpc>
                <a:spcPct val="150000"/>
              </a:lnSpc>
            </a:pPr>
            <a:r>
              <a:rPr lang="fa-IR" sz="2300" b="1" dirty="0" smtClean="0">
                <a:solidFill>
                  <a:srgbClr val="FF0000"/>
                </a:solidFill>
                <a:latin typeface="Times New Roman" pitchFamily="18" charset="0"/>
                <a:cs typeface="A  Mitra_1 (MRT)" pitchFamily="2" charset="-78"/>
              </a:rPr>
              <a:t>در آخرین مرحله نوبت به فروید رسید، فروید با کشف منبع ناخودآگاه به عنوان محل تجمع غرایز سرکوب شده پروسه معنویت زدایی را به تکامل رساند.</a:t>
            </a:r>
          </a:p>
          <a:p>
            <a:pPr algn="just" rtl="1">
              <a:lnSpc>
                <a:spcPct val="150000"/>
              </a:lnSpc>
            </a:pPr>
            <a:r>
              <a:rPr lang="fa-IR" sz="2000" b="1" dirty="0" smtClean="0">
                <a:solidFill>
                  <a:srgbClr val="00B050"/>
                </a:solidFill>
                <a:latin typeface="Times New Roman" pitchFamily="18" charset="0"/>
                <a:cs typeface="A  Mitra_1 (MRT)" pitchFamily="2" charset="-78"/>
              </a:rPr>
              <a:t>زیر بنای تمدن را محدودیت غرایز و ارضاء ناشدن آمال و خواهش های نفسانی استوار ساخت.</a:t>
            </a:r>
          </a:p>
          <a:p>
            <a:pPr algn="just" rtl="1">
              <a:lnSpc>
                <a:spcPct val="150000"/>
              </a:lnSpc>
            </a:pPr>
            <a:r>
              <a:rPr lang="fa-IR" sz="2400" b="1" dirty="0" smtClean="0">
                <a:solidFill>
                  <a:srgbClr val="0070C0"/>
                </a:solidFill>
                <a:latin typeface="Times New Roman" pitchFamily="18" charset="0"/>
                <a:cs typeface="A  Mitra_1 (MRT)" pitchFamily="2" charset="-78"/>
              </a:rPr>
              <a:t>سنگ بنای تمدن های بشری را با تمام عظمت و پیچیدگی که دارند، محصول سرکوب غرایز پس رانده شده ی جنسی ذکر کرد.</a:t>
            </a:r>
            <a:endParaRPr lang="en-US" sz="2400" b="1" dirty="0" smtClean="0">
              <a:solidFill>
                <a:srgbClr val="0070C0"/>
              </a:solidFill>
              <a:latin typeface="Times New Roman" pitchFamily="18" charset="0"/>
              <a:cs typeface="A  Mitra_1 (MRT)" pitchFamily="2" charset="-78"/>
            </a:endParaRPr>
          </a:p>
          <a:p>
            <a:pPr algn="just" rtl="1">
              <a:lnSpc>
                <a:spcPct val="150000"/>
              </a:lnSpc>
            </a:pPr>
            <a:r>
              <a:rPr lang="fa-IR" sz="2400" b="1" dirty="0" smtClean="0">
                <a:solidFill>
                  <a:srgbClr val="7030A0"/>
                </a:solidFill>
                <a:latin typeface="Times New Roman" pitchFamily="18" charset="0"/>
                <a:cs typeface="A  Mitra_1 (MRT)" pitchFamily="2" charset="-78"/>
              </a:rPr>
              <a:t>فروید، که از مذهب به عنوان «بیماری عمومی» یاد کرده، در تحلیل هایش، به تشریح اضمحلال مذهب در طول تاریخ یازدیده </a:t>
            </a:r>
            <a:r>
              <a:rPr lang="fa-IR" sz="2400" b="1" dirty="0" smtClean="0">
                <a:solidFill>
                  <a:srgbClr val="7030A0"/>
                </a:solidFill>
                <a:latin typeface="Times New Roman" pitchFamily="18" charset="0"/>
                <a:cs typeface="A  Mitra_1 (MRT)" pitchFamily="2" charset="-78"/>
              </a:rPr>
              <a:t>است</a:t>
            </a:r>
            <a:r>
              <a:rPr lang="en-US" sz="2400" b="1" dirty="0" smtClean="0">
                <a:solidFill>
                  <a:srgbClr val="7030A0"/>
                </a:solidFill>
                <a:latin typeface="Times New Roman" pitchFamily="18" charset="0"/>
                <a:cs typeface="A  Mitra_1 (MRT)" pitchFamily="2" charset="-78"/>
              </a:rPr>
              <a:t>.</a:t>
            </a:r>
            <a:endParaRPr lang="fa-IR" sz="2400" b="1" dirty="0" smtClean="0">
              <a:solidFill>
                <a:srgbClr val="7030A0"/>
              </a:solidFill>
              <a:latin typeface="Times New Roman" pitchFamily="18" charset="0"/>
              <a:cs typeface="A  Mitra_1 (MRT)" pitchFamily="2" charset="-78"/>
            </a:endParaRPr>
          </a:p>
          <a:p>
            <a:pPr algn="just" rtl="1">
              <a:lnSpc>
                <a:spcPct val="150000"/>
              </a:lnSpc>
            </a:pPr>
            <a:r>
              <a:rPr lang="fa-IR" sz="2400" b="1" dirty="0" smtClean="0">
                <a:solidFill>
                  <a:srgbClr val="00B0F0"/>
                </a:solidFill>
                <a:latin typeface="Times New Roman" pitchFamily="18" charset="0"/>
                <a:cs typeface="A  Mitra_1 (MRT)" pitchFamily="2" charset="-78"/>
              </a:rPr>
              <a:t>مذهب را مشتمل براموری به طور صرف ذهنی، در تزاحم با عقل، سرکوبگر غرایز، و در تقابل با قوای عقلانی و منطقی انسان دانست.</a:t>
            </a:r>
            <a:endParaRPr lang="en-GB" sz="2300" b="1" dirty="0" smtClean="0">
              <a:solidFill>
                <a:srgbClr val="00B0F0"/>
              </a:solidFill>
              <a:latin typeface="Times New Roman" pitchFamily="18" charset="0"/>
              <a:cs typeface="A  Mitra_1 (MRT)" pitchFamily="2" charset="-78"/>
            </a:endParaRPr>
          </a:p>
          <a:p>
            <a:pPr algn="just" rtl="1">
              <a:lnSpc>
                <a:spcPct val="150000"/>
              </a:lnSpc>
              <a:buNone/>
            </a:pPr>
            <a:endParaRPr lang="en-GB" sz="2300" b="1" dirty="0" smtClean="0">
              <a:latin typeface="Times New Roman" pitchFamily="18" charset="0"/>
              <a:cs typeface="A  Mitra_1 (MRT)" pitchFamily="2" charset="-78"/>
            </a:endParaRPr>
          </a:p>
        </p:txBody>
      </p:sp>
      <p:pic>
        <p:nvPicPr>
          <p:cNvPr id="4" name="Picture 3"/>
          <p:cNvPicPr>
            <a:picLocks noChangeAspect="1" noChangeArrowheads="1"/>
          </p:cNvPicPr>
          <p:nvPr/>
        </p:nvPicPr>
        <p:blipFill>
          <a:blip r:embed="rId3"/>
          <a:srcRect/>
          <a:stretch>
            <a:fillRect/>
          </a:stretch>
        </p:blipFill>
        <p:spPr bwMode="auto">
          <a:xfrm>
            <a:off x="0" y="5871361"/>
            <a:ext cx="1089078" cy="986639"/>
          </a:xfrm>
          <a:prstGeom prst="rect">
            <a:avLst/>
          </a:prstGeom>
          <a:noFill/>
          <a:ln w="9525">
            <a:noFill/>
            <a:miter lim="800000"/>
            <a:headEnd/>
            <a:tailEnd/>
          </a:ln>
          <a:effectLst/>
        </p:spPr>
      </p:pic>
    </p:spTree>
    <p:extLst>
      <p:ext uri="{BB962C8B-B14F-4D97-AF65-F5344CB8AC3E}">
        <p14:creationId xmlns="" xmlns:p14="http://schemas.microsoft.com/office/powerpoint/2010/main" val="38061977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noAutofit/>
          </a:bodyPr>
          <a:lstStyle/>
          <a:p>
            <a:pPr rtl="1">
              <a:lnSpc>
                <a:spcPct val="150000"/>
              </a:lnSpc>
            </a:pPr>
            <a:r>
              <a:rPr lang="fa-IR" sz="4000" dirty="0" smtClean="0">
                <a:solidFill>
                  <a:srgbClr val="AA1E8F"/>
                </a:solidFill>
                <a:cs typeface="A  Mitra_1 (MRT)" pitchFamily="2" charset="-78"/>
              </a:rPr>
              <a:t>ماحصل چهار فرآیند معنویت زدایی</a:t>
            </a:r>
            <a:endParaRPr lang="en-GB" sz="4000" dirty="0">
              <a:solidFill>
                <a:srgbClr val="AA1E8F"/>
              </a:solidFill>
              <a:cs typeface="A  Mitra_1 (MRT)" pitchFamily="2" charset="-78"/>
            </a:endParaRPr>
          </a:p>
        </p:txBody>
      </p:sp>
      <p:sp>
        <p:nvSpPr>
          <p:cNvPr id="3" name="Content Placeholder 2"/>
          <p:cNvSpPr>
            <a:spLocks noGrp="1"/>
          </p:cNvSpPr>
          <p:nvPr>
            <p:ph idx="1"/>
          </p:nvPr>
        </p:nvSpPr>
        <p:spPr>
          <a:xfrm>
            <a:off x="381000" y="1143000"/>
            <a:ext cx="8382000" cy="5410200"/>
          </a:xfrm>
        </p:spPr>
        <p:txBody>
          <a:bodyPr>
            <a:normAutofit/>
          </a:bodyPr>
          <a:lstStyle/>
          <a:p>
            <a:pPr algn="just" rtl="1">
              <a:lnSpc>
                <a:spcPct val="200000"/>
              </a:lnSpc>
              <a:buNone/>
            </a:pPr>
            <a:r>
              <a:rPr lang="fa-IR" sz="2500" b="1" dirty="0" smtClean="0">
                <a:latin typeface="Times New Roman" pitchFamily="18" charset="0"/>
                <a:cs typeface="A  Mitra_1 (MRT)" pitchFamily="2" charset="-78"/>
              </a:rPr>
              <a:t>معنویت زدایی از فضا، طبیعت، عقل، و فطرت این توهم را در اذهان بعضی ها ایجاد کرد که: </a:t>
            </a:r>
          </a:p>
          <a:p>
            <a:pPr algn="just" rtl="1">
              <a:lnSpc>
                <a:spcPct val="200000"/>
              </a:lnSpc>
            </a:pPr>
            <a:r>
              <a:rPr lang="fa-IR" sz="2500" b="1" dirty="0" smtClean="0">
                <a:latin typeface="Times New Roman" pitchFamily="18" charset="0"/>
                <a:cs typeface="A  Mitra_1 (MRT)" pitchFamily="2" charset="-78"/>
              </a:rPr>
              <a:t>انسان ذاتا و فطرتا دیندار نیست، </a:t>
            </a:r>
          </a:p>
          <a:p>
            <a:pPr algn="just" rtl="1">
              <a:lnSpc>
                <a:spcPct val="200000"/>
              </a:lnSpc>
            </a:pPr>
            <a:r>
              <a:rPr lang="fa-IR" sz="2500" b="1" dirty="0" smtClean="0">
                <a:latin typeface="Times New Roman" pitchFamily="18" charset="0"/>
                <a:cs typeface="A  Mitra_1 (MRT)" pitchFamily="2" charset="-78"/>
              </a:rPr>
              <a:t>بلکه امکان دارد دیندار باشد </a:t>
            </a:r>
          </a:p>
          <a:p>
            <a:pPr algn="just" rtl="1">
              <a:lnSpc>
                <a:spcPct val="200000"/>
              </a:lnSpc>
            </a:pPr>
            <a:r>
              <a:rPr lang="fa-IR" sz="2500" b="1" dirty="0" smtClean="0">
                <a:latin typeface="Times New Roman" pitchFamily="18" charset="0"/>
                <a:cs typeface="A  Mitra_1 (MRT)" pitchFamily="2" charset="-78"/>
              </a:rPr>
              <a:t>و ممکن است نباشد.</a:t>
            </a:r>
            <a:endParaRPr lang="en-GB" sz="2500" b="1" dirty="0" smtClean="0">
              <a:latin typeface="Times New Roman" pitchFamily="18" charset="0"/>
              <a:cs typeface="A  Mitra_1 (MRT)" pitchFamily="2" charset="-78"/>
            </a:endParaRPr>
          </a:p>
          <a:p>
            <a:pPr algn="just" rtl="1">
              <a:lnSpc>
                <a:spcPct val="200000"/>
              </a:lnSpc>
              <a:buNone/>
            </a:pPr>
            <a:endParaRPr lang="en-GB" sz="2500" b="1" dirty="0" smtClean="0">
              <a:latin typeface="Times New Roman" pitchFamily="18" charset="0"/>
              <a:cs typeface="A  Mitra_1 (MRT)" pitchFamily="2" charset="-78"/>
            </a:endParaRPr>
          </a:p>
          <a:p>
            <a:pPr algn="just" rtl="1">
              <a:lnSpc>
                <a:spcPct val="200000"/>
              </a:lnSpc>
              <a:buNone/>
            </a:pPr>
            <a:endParaRPr lang="en-GB" sz="2500" b="1" dirty="0" smtClean="0">
              <a:latin typeface="Times New Roman" pitchFamily="18" charset="0"/>
              <a:cs typeface="A  Mitra_1 (MRT)" pitchFamily="2" charset="-78"/>
            </a:endParaRPr>
          </a:p>
        </p:txBody>
      </p:sp>
      <p:pic>
        <p:nvPicPr>
          <p:cNvPr id="4" name="Picture 3"/>
          <p:cNvPicPr>
            <a:picLocks noChangeAspect="1" noChangeArrowheads="1"/>
          </p:cNvPicPr>
          <p:nvPr/>
        </p:nvPicPr>
        <p:blipFill>
          <a:blip r:embed="rId3"/>
          <a:srcRect/>
          <a:stretch>
            <a:fillRect/>
          </a:stretch>
        </p:blipFill>
        <p:spPr bwMode="auto">
          <a:xfrm>
            <a:off x="0" y="5871361"/>
            <a:ext cx="1089078" cy="986639"/>
          </a:xfrm>
          <a:prstGeom prst="rect">
            <a:avLst/>
          </a:prstGeom>
          <a:noFill/>
          <a:ln w="9525">
            <a:noFill/>
            <a:miter lim="800000"/>
            <a:headEnd/>
            <a:tailEnd/>
          </a:ln>
          <a:effectLst/>
        </p:spPr>
      </p:pic>
    </p:spTree>
    <p:extLst>
      <p:ext uri="{BB962C8B-B14F-4D97-AF65-F5344CB8AC3E}">
        <p14:creationId xmlns="" xmlns:p14="http://schemas.microsoft.com/office/powerpoint/2010/main" val="38061977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07901"/>
            <a:ext cx="8229600" cy="5001419"/>
          </a:xfrm>
        </p:spPr>
        <p:txBody>
          <a:bodyPr>
            <a:normAutofit/>
          </a:bodyPr>
          <a:lstStyle/>
          <a:p>
            <a:pPr algn="just" rtl="1">
              <a:lnSpc>
                <a:spcPct val="200000"/>
              </a:lnSpc>
              <a:buNone/>
            </a:pPr>
            <a:r>
              <a:rPr lang="fa-IR" sz="2300" dirty="0" smtClean="0">
                <a:solidFill>
                  <a:srgbClr val="002060"/>
                </a:solidFill>
                <a:cs typeface="A  Mitra_1 (MRT)" pitchFamily="2" charset="-78"/>
              </a:rPr>
              <a:t>    با </a:t>
            </a:r>
            <a:r>
              <a:rPr lang="fa-IR" sz="2300" dirty="0">
                <a:solidFill>
                  <a:srgbClr val="002060"/>
                </a:solidFill>
                <a:cs typeface="A  Mitra_1 (MRT)" pitchFamily="2" charset="-78"/>
              </a:rPr>
              <a:t>افزايش كمي و ارتقاي كيفي علوم و دانش‌هاي علمي در قرون 18 تا 20 ميلادي در كشورهاي اروپايي، امريكايي، </a:t>
            </a:r>
            <a:r>
              <a:rPr lang="fa-IR" sz="2300" dirty="0">
                <a:solidFill>
                  <a:srgbClr val="00B0F0"/>
                </a:solidFill>
                <a:cs typeface="A  Mitra_1 (MRT)" pitchFamily="2" charset="-78"/>
              </a:rPr>
              <a:t>صاحبان فلسفه علم به تدريج پديده‌هاي جسمي را از روحي- اعتقادي جدا نمودند. </a:t>
            </a:r>
            <a:r>
              <a:rPr lang="fa-IR" sz="2300" dirty="0">
                <a:solidFill>
                  <a:srgbClr val="002060"/>
                </a:solidFill>
                <a:cs typeface="A  Mitra_1 (MRT)" pitchFamily="2" charset="-78"/>
              </a:rPr>
              <a:t>ارتقاي سلامت بدن و دنياي جسم براي تحقيقات علمي و پديده‌هاي روحي- اعتقادي براي كليساها و مراكز مذهبي در نظر گرفته شد. </a:t>
            </a:r>
            <a:r>
              <a:rPr lang="fa-IR" sz="2300" dirty="0">
                <a:solidFill>
                  <a:srgbClr val="AA1E8F"/>
                </a:solidFill>
                <a:cs typeface="A  Mitra_1 (MRT)" pitchFamily="2" charset="-78"/>
              </a:rPr>
              <a:t>به تدريج كه باورهاي سكولاريسم قدرت گرفت و فرهنگ آكادميك غربي را تحت‌الشعاع قرار داد، جدايي بين پديده‌هاي جسمي و حالات روحي- اعتقادي بيشتر </a:t>
            </a:r>
            <a:r>
              <a:rPr lang="fa-IR" sz="2300" dirty="0" smtClean="0">
                <a:solidFill>
                  <a:srgbClr val="AA1E8F"/>
                </a:solidFill>
                <a:cs typeface="A  Mitra_1 (MRT)" pitchFamily="2" charset="-78"/>
              </a:rPr>
              <a:t>شد</a:t>
            </a:r>
            <a:r>
              <a:rPr lang="en-US" sz="2300" dirty="0" smtClean="0">
                <a:solidFill>
                  <a:srgbClr val="AA1E8F"/>
                </a:solidFill>
                <a:cs typeface="A  Mitra_1 (MRT)" pitchFamily="2" charset="-78"/>
              </a:rPr>
              <a:t>.</a:t>
            </a:r>
            <a:endParaRPr lang="en-US" sz="2300" dirty="0">
              <a:solidFill>
                <a:srgbClr val="AA1E8F"/>
              </a:solidFill>
              <a:cs typeface="A  Mitra_1 (MRT)" pitchFamily="2" charset="-78"/>
            </a:endParaRPr>
          </a:p>
        </p:txBody>
      </p:sp>
      <p:sp>
        <p:nvSpPr>
          <p:cNvPr id="5" name="TextBox 4"/>
          <p:cNvSpPr txBox="1"/>
          <p:nvPr/>
        </p:nvSpPr>
        <p:spPr>
          <a:xfrm>
            <a:off x="2133600" y="6400800"/>
            <a:ext cx="6194324" cy="246221"/>
          </a:xfrm>
          <a:prstGeom prst="rect">
            <a:avLst/>
          </a:prstGeom>
          <a:noFill/>
        </p:spPr>
        <p:txBody>
          <a:bodyPr wrap="none" rtlCol="0">
            <a:spAutoFit/>
          </a:bodyPr>
          <a:lstStyle/>
          <a:p>
            <a:r>
              <a:rPr lang="en-US" sz="1000" dirty="0" smtClean="0">
                <a:solidFill>
                  <a:srgbClr val="002060"/>
                </a:solidFill>
                <a:latin typeface="Arial" pitchFamily="34" charset="0"/>
                <a:cs typeface="Arial" pitchFamily="34" charset="0"/>
              </a:rPr>
              <a:t>Sloan RP. Blind faith: the unholy alliance of religion and medicine. New York, NY: St. Martin’s Press, 2006.</a:t>
            </a:r>
            <a:endParaRPr lang="en-US" sz="1000" dirty="0">
              <a:solidFill>
                <a:srgbClr val="002060"/>
              </a:solidFill>
              <a:latin typeface="Arial" pitchFamily="34" charset="0"/>
              <a:cs typeface="Arial" pitchFamily="34" charset="0"/>
            </a:endParaRPr>
          </a:p>
        </p:txBody>
      </p:sp>
      <p:sp>
        <p:nvSpPr>
          <p:cNvPr id="6" name="Title 1"/>
          <p:cNvSpPr txBox="1">
            <a:spLocks/>
          </p:cNvSpPr>
          <p:nvPr/>
        </p:nvSpPr>
        <p:spPr>
          <a:xfrm>
            <a:off x="785786" y="142852"/>
            <a:ext cx="7772400" cy="857256"/>
          </a:xfrm>
          <a:prstGeom prst="rect">
            <a:avLst/>
          </a:prstGeom>
        </p:spPr>
        <p:txBody>
          <a:bodyPr vert="horz" lIns="91440" tIns="45720" rIns="91440" bIns="45720" rtlCol="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fa-IR" sz="4000" dirty="0" smtClean="0">
                <a:solidFill>
                  <a:srgbClr val="AA1E8F"/>
                </a:solidFill>
                <a:latin typeface="+mj-lt"/>
                <a:ea typeface="+mj-ea"/>
                <a:cs typeface="A  Mitra_1 (MRT)" pitchFamily="2" charset="-78"/>
              </a:rPr>
              <a:t>جدایی </a:t>
            </a:r>
            <a:r>
              <a:rPr lang="fa-IR" sz="4000" dirty="0" smtClean="0">
                <a:solidFill>
                  <a:srgbClr val="AA1E8F"/>
                </a:solidFill>
                <a:latin typeface="+mj-lt"/>
                <a:ea typeface="+mj-ea"/>
                <a:cs typeface="A  Mitra_1 (MRT)" pitchFamily="2" charset="-78"/>
              </a:rPr>
              <a:t>ع</a:t>
            </a:r>
            <a:r>
              <a:rPr lang="fa-IR" sz="4000" dirty="0" smtClean="0">
                <a:solidFill>
                  <a:srgbClr val="AA1E8F"/>
                </a:solidFill>
                <a:latin typeface="+mj-lt"/>
                <a:ea typeface="+mj-ea"/>
                <a:cs typeface="A  Mitra_1 (MRT)" pitchFamily="2" charset="-78"/>
              </a:rPr>
              <a:t>ل</a:t>
            </a:r>
            <a:r>
              <a:rPr lang="fa-IR" sz="4000" dirty="0" smtClean="0">
                <a:solidFill>
                  <a:srgbClr val="AA1E8F"/>
                </a:solidFill>
                <a:latin typeface="+mj-lt"/>
                <a:ea typeface="+mj-ea"/>
                <a:cs typeface="A  Mitra_1 (MRT)" pitchFamily="2" charset="-78"/>
              </a:rPr>
              <a:t>م </a:t>
            </a:r>
            <a:r>
              <a:rPr lang="fa-IR" sz="4000" dirty="0" smtClean="0">
                <a:solidFill>
                  <a:srgbClr val="AA1E8F"/>
                </a:solidFill>
                <a:latin typeface="+mj-lt"/>
                <a:ea typeface="+mj-ea"/>
                <a:cs typeface="A  Mitra_1 (MRT)" pitchFamily="2" charset="-78"/>
              </a:rPr>
              <a:t>از معنویت</a:t>
            </a:r>
            <a:endParaRPr kumimoji="0" lang="en-US" sz="4000" b="0" i="0" u="none" strike="noStrike" kern="1200" cap="none" spc="0" normalizeH="0" baseline="0" noProof="0" dirty="0">
              <a:ln>
                <a:noFill/>
              </a:ln>
              <a:solidFill>
                <a:srgbClr val="AA1E8F"/>
              </a:solidFill>
              <a:effectLst/>
              <a:uLnTx/>
              <a:uFillTx/>
              <a:latin typeface="+mj-lt"/>
              <a:ea typeface="+mj-ea"/>
              <a:cs typeface="A  Mitra_1 (MRT)" pitchFamily="2" charset="-78"/>
            </a:endParaRPr>
          </a:p>
        </p:txBody>
      </p:sp>
      <p:pic>
        <p:nvPicPr>
          <p:cNvPr id="7" name="Picture 6"/>
          <p:cNvPicPr>
            <a:picLocks noChangeAspect="1" noChangeArrowheads="1"/>
          </p:cNvPicPr>
          <p:nvPr/>
        </p:nvPicPr>
        <p:blipFill>
          <a:blip r:embed="rId2"/>
          <a:srcRect/>
          <a:stretch>
            <a:fillRect/>
          </a:stretch>
        </p:blipFill>
        <p:spPr bwMode="auto">
          <a:xfrm>
            <a:off x="0" y="5871361"/>
            <a:ext cx="1089078" cy="98663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6000328"/>
          </a:xfrm>
        </p:spPr>
        <p:txBody>
          <a:bodyPr>
            <a:normAutofit fontScale="92500" lnSpcReduction="10000"/>
          </a:bodyPr>
          <a:lstStyle/>
          <a:p>
            <a:pPr algn="ctr" rtl="1">
              <a:buNone/>
            </a:pPr>
            <a:endParaRPr lang="en-US" dirty="0" smtClean="0"/>
          </a:p>
          <a:p>
            <a:pPr algn="ctr" rtl="1">
              <a:buNone/>
            </a:pPr>
            <a:r>
              <a:rPr lang="en-US" dirty="0" smtClean="0">
                <a:solidFill>
                  <a:srgbClr val="00B050"/>
                </a:solidFill>
                <a:cs typeface="Andalus" pitchFamily="2" charset="-78"/>
              </a:rPr>
              <a:t>   </a:t>
            </a:r>
            <a:r>
              <a:rPr lang="fa-IR" b="1" dirty="0" smtClean="0">
                <a:solidFill>
                  <a:schemeClr val="tx2">
                    <a:lumMod val="50000"/>
                  </a:schemeClr>
                </a:solidFill>
                <a:cs typeface="Andalus" pitchFamily="2" charset="-78"/>
              </a:rPr>
              <a:t>بسم‌الله‌الرحمن‌الرحيم</a:t>
            </a:r>
            <a:endParaRPr lang="en-US" b="1" dirty="0" smtClean="0">
              <a:solidFill>
                <a:schemeClr val="tx2">
                  <a:lumMod val="50000"/>
                </a:schemeClr>
              </a:solidFill>
              <a:cs typeface="Andalus" pitchFamily="2" charset="-78"/>
            </a:endParaRPr>
          </a:p>
          <a:p>
            <a:pPr algn="ctr" rtl="1">
              <a:buNone/>
            </a:pPr>
            <a:endParaRPr lang="en-US" b="1" dirty="0">
              <a:solidFill>
                <a:schemeClr val="tx2">
                  <a:lumMod val="50000"/>
                </a:schemeClr>
              </a:solidFill>
              <a:cs typeface="Andalus" pitchFamily="2" charset="-78"/>
            </a:endParaRPr>
          </a:p>
          <a:p>
            <a:pPr algn="ctr" rtl="1">
              <a:buNone/>
            </a:pPr>
            <a:r>
              <a:rPr lang="en-US" b="1" dirty="0" smtClean="0">
                <a:solidFill>
                  <a:schemeClr val="tx2">
                    <a:lumMod val="50000"/>
                  </a:schemeClr>
                </a:solidFill>
                <a:cs typeface="Andalus" pitchFamily="2" charset="-78"/>
              </a:rPr>
              <a:t>	</a:t>
            </a:r>
            <a:r>
              <a:rPr lang="fa-IR" b="1" dirty="0" smtClean="0">
                <a:solidFill>
                  <a:schemeClr val="tx2">
                    <a:lumMod val="50000"/>
                  </a:schemeClr>
                </a:solidFill>
                <a:cs typeface="Andalus" pitchFamily="2" charset="-78"/>
              </a:rPr>
              <a:t>الذي </a:t>
            </a:r>
            <a:r>
              <a:rPr lang="fa-IR" b="1" dirty="0">
                <a:solidFill>
                  <a:schemeClr val="tx2">
                    <a:lumMod val="50000"/>
                  </a:schemeClr>
                </a:solidFill>
                <a:cs typeface="Andalus" pitchFamily="2" charset="-78"/>
              </a:rPr>
              <a:t>علم بالقلم		علم‌الانسان مالم يعلم</a:t>
            </a:r>
            <a:endParaRPr lang="en-US" b="1" dirty="0">
              <a:solidFill>
                <a:schemeClr val="tx2">
                  <a:lumMod val="50000"/>
                </a:schemeClr>
              </a:solidFill>
              <a:cs typeface="Andalus" pitchFamily="2" charset="-78"/>
            </a:endParaRPr>
          </a:p>
          <a:p>
            <a:pPr algn="ctr" rtl="1">
              <a:buNone/>
            </a:pPr>
            <a:r>
              <a:rPr lang="fa-IR" dirty="0"/>
              <a:t> </a:t>
            </a:r>
            <a:endParaRPr lang="en-US" dirty="0"/>
          </a:p>
          <a:p>
            <a:pPr algn="ctr" rtl="1">
              <a:buNone/>
            </a:pPr>
            <a:r>
              <a:rPr lang="fa-IR" sz="5000" dirty="0" smtClean="0">
                <a:solidFill>
                  <a:srgbClr val="FF0000"/>
                </a:solidFill>
                <a:cs typeface="A  Mitra_1 (MRT)" pitchFamily="2" charset="-78"/>
              </a:rPr>
              <a:t>تعاریف و مفهوم شناسی سلامت معنوي</a:t>
            </a:r>
            <a:endParaRPr lang="en-US" sz="5000" dirty="0">
              <a:solidFill>
                <a:srgbClr val="FF0000"/>
              </a:solidFill>
              <a:cs typeface="A  Mitra_1 (MRT)" pitchFamily="2" charset="-78"/>
            </a:endParaRPr>
          </a:p>
          <a:p>
            <a:pPr algn="ctr" rtl="1">
              <a:buNone/>
            </a:pPr>
            <a:endParaRPr lang="en-US" sz="2800" dirty="0" smtClean="0">
              <a:cs typeface="A  Mitra_1 (MRT)" pitchFamily="2" charset="-78"/>
            </a:endParaRPr>
          </a:p>
          <a:p>
            <a:pPr algn="ctr" rtl="1">
              <a:buNone/>
            </a:pPr>
            <a:r>
              <a:rPr lang="fa-IR" dirty="0" smtClean="0">
                <a:solidFill>
                  <a:srgbClr val="002060"/>
                </a:solidFill>
                <a:cs typeface="A  Mitra_1 (MRT)" pitchFamily="2" charset="-78"/>
              </a:rPr>
              <a:t>دكتر فريدون عزيزي</a:t>
            </a:r>
          </a:p>
          <a:p>
            <a:pPr algn="ctr" rtl="1">
              <a:buNone/>
            </a:pPr>
            <a:r>
              <a:rPr lang="fa-IR" sz="2200" dirty="0" smtClean="0">
                <a:solidFill>
                  <a:srgbClr val="0070C0"/>
                </a:solidFill>
                <a:cs typeface="A  Mitra_1 (MRT)" pitchFamily="2" charset="-78"/>
              </a:rPr>
              <a:t>فرهنگستان علوم پزشكي جمهوري اسلامي ايران</a:t>
            </a:r>
            <a:endParaRPr lang="en-US" sz="2200" dirty="0" smtClean="0">
              <a:solidFill>
                <a:srgbClr val="0070C0"/>
              </a:solidFill>
              <a:cs typeface="A  Mitra_1 (MRT)" pitchFamily="2" charset="-78"/>
            </a:endParaRPr>
          </a:p>
          <a:p>
            <a:pPr algn="ctr" rtl="1">
              <a:buNone/>
            </a:pPr>
            <a:r>
              <a:rPr lang="fa-IR" sz="2200" dirty="0" smtClean="0">
                <a:solidFill>
                  <a:srgbClr val="0070C0"/>
                </a:solidFill>
                <a:cs typeface="A  Mitra_1 (MRT)" pitchFamily="2" charset="-78"/>
              </a:rPr>
              <a:t>دانشگاه علوم پزشکی شهید بهشتی</a:t>
            </a:r>
          </a:p>
          <a:p>
            <a:pPr algn="ctr" rtl="1">
              <a:buNone/>
            </a:pPr>
            <a:endParaRPr lang="fa-IR" dirty="0">
              <a:solidFill>
                <a:srgbClr val="0070C0"/>
              </a:solidFill>
              <a:cs typeface="A  Mitra_1 (MRT)" pitchFamily="2" charset="-78"/>
            </a:endParaRPr>
          </a:p>
          <a:p>
            <a:pPr algn="ctr" rtl="1">
              <a:buNone/>
            </a:pPr>
            <a:r>
              <a:rPr lang="fa-IR" sz="2300" smtClean="0">
                <a:solidFill>
                  <a:schemeClr val="accent6">
                    <a:lumMod val="50000"/>
                  </a:schemeClr>
                </a:solidFill>
                <a:cs typeface="A  Mitra_1 (MRT)" pitchFamily="2" charset="-78"/>
              </a:rPr>
              <a:t>دانشگاه علوم پرشکی و خدمات بهداشتی درمانی جهرم، دی ماه 1394</a:t>
            </a:r>
            <a:endParaRPr lang="fa-IR" sz="2300" dirty="0" smtClean="0">
              <a:solidFill>
                <a:schemeClr val="accent6">
                  <a:lumMod val="50000"/>
                </a:schemeClr>
              </a:solidFill>
              <a:cs typeface="A  Mitra_1 (MRT)" pitchFamily="2" charset="-78"/>
            </a:endParaRPr>
          </a:p>
          <a:p>
            <a:pPr algn="ctr" rtl="1">
              <a:buNone/>
            </a:pPr>
            <a:endParaRPr lang="fa-IR" sz="2300" dirty="0" smtClean="0">
              <a:solidFill>
                <a:srgbClr val="0070C0"/>
              </a:solidFill>
              <a:cs typeface="A  Mitra_1 (MRT)" pitchFamily="2" charset="-78"/>
            </a:endParaRPr>
          </a:p>
          <a:p>
            <a:pPr algn="ctr" rtl="1">
              <a:buNone/>
            </a:pPr>
            <a:endParaRPr lang="fa-IR" sz="2300" dirty="0" smtClean="0">
              <a:solidFill>
                <a:srgbClr val="0070C0"/>
              </a:solidFill>
              <a:cs typeface="A  Mitra_1 (MRT)" pitchFamily="2" charset="-78"/>
            </a:endParaRPr>
          </a:p>
          <a:p>
            <a:pPr algn="r" rtl="1">
              <a:buNone/>
            </a:pPr>
            <a:endParaRPr lang="en-US" sz="2300" dirty="0"/>
          </a:p>
        </p:txBody>
      </p:sp>
      <p:pic>
        <p:nvPicPr>
          <p:cNvPr id="4" name="Picture 3"/>
          <p:cNvPicPr>
            <a:picLocks noChangeAspect="1" noChangeArrowheads="1"/>
          </p:cNvPicPr>
          <p:nvPr/>
        </p:nvPicPr>
        <p:blipFill>
          <a:blip r:embed="rId2"/>
          <a:srcRect/>
          <a:stretch>
            <a:fillRect/>
          </a:stretch>
        </p:blipFill>
        <p:spPr bwMode="auto">
          <a:xfrm>
            <a:off x="0" y="5871361"/>
            <a:ext cx="1089078" cy="98663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8596" y="1714488"/>
            <a:ext cx="8286808" cy="4457712"/>
          </a:xfrm>
        </p:spPr>
        <p:txBody>
          <a:bodyPr>
            <a:noAutofit/>
          </a:bodyPr>
          <a:lstStyle/>
          <a:p>
            <a:pPr algn="just" rtl="1">
              <a:lnSpc>
                <a:spcPct val="200000"/>
              </a:lnSpc>
            </a:pPr>
            <a:r>
              <a:rPr lang="fa-IR" sz="2800" dirty="0" smtClean="0">
                <a:solidFill>
                  <a:srgbClr val="002060"/>
                </a:solidFill>
                <a:cs typeface="A  Mitra_1 (MRT)" pitchFamily="2" charset="-78"/>
              </a:rPr>
              <a:t>متاسفانه در چند قرن گذشته، شکاف عمیقی بین علم پزشکی و حالات اعتقادی و معنوی ایجاد شد و </a:t>
            </a:r>
            <a:r>
              <a:rPr lang="fa-IR" sz="2800" dirty="0" smtClean="0">
                <a:solidFill>
                  <a:srgbClr val="0070C0"/>
                </a:solidFill>
                <a:cs typeface="A  Mitra_1 (MRT)" pitchFamily="2" charset="-78"/>
              </a:rPr>
              <a:t>پزشک و پرستار و صاحبان حرف پزشکی صرفا </a:t>
            </a:r>
            <a:r>
              <a:rPr lang="fa-IR" sz="2800" dirty="0" smtClean="0">
                <a:solidFill>
                  <a:srgbClr val="C00000"/>
                </a:solidFill>
                <a:cs typeface="A  Mitra_1 (MRT)" pitchFamily="2" charset="-78"/>
              </a:rPr>
              <a:t>مسایل جسمی سلامت </a:t>
            </a:r>
            <a:r>
              <a:rPr lang="fa-IR" sz="2800" dirty="0" smtClean="0">
                <a:solidFill>
                  <a:srgbClr val="0070C0"/>
                </a:solidFill>
                <a:cs typeface="A  Mitra_1 (MRT)" pitchFamily="2" charset="-78"/>
              </a:rPr>
              <a:t>و به مقدار کمتری مسایل روانی سلامت را در دانشکده پزشکی آموخته و در طبابت خود نیز منظور می نماید.</a:t>
            </a:r>
            <a:endParaRPr lang="en-US" sz="2800" dirty="0" smtClean="0">
              <a:solidFill>
                <a:srgbClr val="0070C0"/>
              </a:solidFill>
              <a:cs typeface="A  Mitra_1 (MRT)" pitchFamily="2" charset="-78"/>
            </a:endParaRPr>
          </a:p>
        </p:txBody>
      </p:sp>
      <p:sp>
        <p:nvSpPr>
          <p:cNvPr id="4" name="Title 1"/>
          <p:cNvSpPr>
            <a:spLocks noGrp="1"/>
          </p:cNvSpPr>
          <p:nvPr>
            <p:ph type="ctrTitle"/>
          </p:nvPr>
        </p:nvSpPr>
        <p:spPr>
          <a:xfrm>
            <a:off x="785786" y="428604"/>
            <a:ext cx="7772400" cy="1214446"/>
          </a:xfrm>
        </p:spPr>
        <p:txBody>
          <a:bodyPr>
            <a:noAutofit/>
          </a:bodyPr>
          <a:lstStyle/>
          <a:p>
            <a:pPr rtl="1"/>
            <a:r>
              <a:rPr lang="fa-IR" sz="4000" dirty="0" smtClean="0">
                <a:solidFill>
                  <a:srgbClr val="AA1E8F"/>
                </a:solidFill>
                <a:cs typeface="A  Mitra_1 (MRT)" pitchFamily="2" charset="-78"/>
              </a:rPr>
              <a:t>جدائی پزشکی و معنویت</a:t>
            </a:r>
            <a:endParaRPr lang="en-US" sz="4000" dirty="0">
              <a:solidFill>
                <a:srgbClr val="AA1E8F"/>
              </a:solidFill>
              <a:cs typeface="A  Mitra_1 (MRT)" pitchFamily="2" charset="-78"/>
            </a:endParaRPr>
          </a:p>
        </p:txBody>
      </p:sp>
      <p:pic>
        <p:nvPicPr>
          <p:cNvPr id="5" name="Picture 4"/>
          <p:cNvPicPr>
            <a:picLocks noChangeAspect="1" noChangeArrowheads="1"/>
          </p:cNvPicPr>
          <p:nvPr/>
        </p:nvPicPr>
        <p:blipFill>
          <a:blip r:embed="rId2"/>
          <a:srcRect/>
          <a:stretch>
            <a:fillRect/>
          </a:stretch>
        </p:blipFill>
        <p:spPr bwMode="auto">
          <a:xfrm>
            <a:off x="0" y="5871361"/>
            <a:ext cx="1089078" cy="98663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9"/>
            <a:ext cx="8229600" cy="5093188"/>
          </a:xfrm>
        </p:spPr>
        <p:txBody>
          <a:bodyPr>
            <a:normAutofit fontScale="92500" lnSpcReduction="20000"/>
          </a:bodyPr>
          <a:lstStyle/>
          <a:p>
            <a:pPr algn="just" rtl="1">
              <a:lnSpc>
                <a:spcPct val="200000"/>
              </a:lnSpc>
              <a:buNone/>
            </a:pPr>
            <a:r>
              <a:rPr lang="fa-IR" dirty="0" smtClean="0">
                <a:solidFill>
                  <a:srgbClr val="002060"/>
                </a:solidFill>
                <a:cs typeface="A  Mitra_1 (MRT)" pitchFamily="2" charset="-78"/>
              </a:rPr>
              <a:t>   از </a:t>
            </a:r>
            <a:r>
              <a:rPr lang="fa-IR" dirty="0">
                <a:solidFill>
                  <a:srgbClr val="002060"/>
                </a:solidFill>
                <a:cs typeface="A  Mitra_1 (MRT)" pitchFamily="2" charset="-78"/>
              </a:rPr>
              <a:t>حدود 40 سال پيش، نتايج تحقيقاتي ارايه شد كه </a:t>
            </a:r>
            <a:r>
              <a:rPr lang="fa-IR" dirty="0">
                <a:solidFill>
                  <a:srgbClr val="00B050"/>
                </a:solidFill>
                <a:cs typeface="A  Mitra_1 (MRT)" pitchFamily="2" charset="-78"/>
              </a:rPr>
              <a:t>ارتباط عوامل ديني و اعتقادي را با شاخص‌ها و پيامدهاي جسمي مانند مرگ نشان داد </a:t>
            </a:r>
            <a:r>
              <a:rPr lang="fa-IR" dirty="0">
                <a:solidFill>
                  <a:srgbClr val="002060"/>
                </a:solidFill>
                <a:cs typeface="A  Mitra_1 (MRT)" pitchFamily="2" charset="-78"/>
              </a:rPr>
              <a:t>و از آن زمان شاخص‌هاي ديگر در تعريف سلامت وارد و به تدريج در نوشته‌هاي علمي آورده شد كه </a:t>
            </a:r>
            <a:r>
              <a:rPr lang="fa-IR" dirty="0">
                <a:solidFill>
                  <a:srgbClr val="FF0000"/>
                </a:solidFill>
                <a:cs typeface="A  Mitra_1 (MRT)" pitchFamily="2" charset="-78"/>
              </a:rPr>
              <a:t>سلامت و بيماري انعكاسي از درهم تناوشي عوامل بيولوژيك، پسيكولوژيك و عوامل اجتماعي </a:t>
            </a:r>
            <a:r>
              <a:rPr lang="fa-IR" dirty="0" smtClean="0">
                <a:solidFill>
                  <a:srgbClr val="FF0000"/>
                </a:solidFill>
                <a:cs typeface="A  Mitra_1 (MRT)" pitchFamily="2" charset="-78"/>
              </a:rPr>
              <a:t>است.</a:t>
            </a:r>
            <a:endParaRPr lang="en-US" dirty="0">
              <a:solidFill>
                <a:srgbClr val="FF0000"/>
              </a:solidFill>
              <a:cs typeface="A  Mitra_1 (MRT)" pitchFamily="2" charset="-78"/>
            </a:endParaRPr>
          </a:p>
        </p:txBody>
      </p:sp>
      <p:sp>
        <p:nvSpPr>
          <p:cNvPr id="5" name="TextBox 4"/>
          <p:cNvSpPr txBox="1"/>
          <p:nvPr/>
        </p:nvSpPr>
        <p:spPr>
          <a:xfrm>
            <a:off x="4953000" y="6172200"/>
            <a:ext cx="3384376" cy="400110"/>
          </a:xfrm>
          <a:prstGeom prst="rect">
            <a:avLst/>
          </a:prstGeom>
          <a:noFill/>
        </p:spPr>
        <p:txBody>
          <a:bodyPr wrap="square" rtlCol="0">
            <a:spAutoFit/>
          </a:bodyPr>
          <a:lstStyle/>
          <a:p>
            <a:pPr lvl="0"/>
            <a:r>
              <a:rPr lang="en-US" sz="1000" dirty="0" smtClean="0">
                <a:solidFill>
                  <a:srgbClr val="002060"/>
                </a:solidFill>
                <a:latin typeface="Arial" pitchFamily="34" charset="0"/>
                <a:cs typeface="Arial" pitchFamily="34" charset="0"/>
              </a:rPr>
              <a:t>Rogers DL et al, J </a:t>
            </a:r>
            <a:r>
              <a:rPr lang="en-US" sz="1000" dirty="0" err="1" smtClean="0">
                <a:solidFill>
                  <a:srgbClr val="002060"/>
                </a:solidFill>
                <a:latin typeface="Arial" pitchFamily="34" charset="0"/>
                <a:cs typeface="Arial" pitchFamily="34" charset="0"/>
              </a:rPr>
              <a:t>Relig</a:t>
            </a:r>
            <a:r>
              <a:rPr lang="en-US" sz="1000" dirty="0" smtClean="0">
                <a:solidFill>
                  <a:srgbClr val="002060"/>
                </a:solidFill>
                <a:latin typeface="Arial" pitchFamily="34" charset="0"/>
                <a:cs typeface="Arial" pitchFamily="34" charset="0"/>
              </a:rPr>
              <a:t> Health 2010 .</a:t>
            </a:r>
          </a:p>
          <a:p>
            <a:endParaRPr lang="en-US" sz="1000" dirty="0">
              <a:solidFill>
                <a:srgbClr val="002060"/>
              </a:solidFill>
              <a:latin typeface="Arial" pitchFamily="34" charset="0"/>
              <a:cs typeface="Arial" pitchFamily="34" charset="0"/>
            </a:endParaRPr>
          </a:p>
        </p:txBody>
      </p:sp>
      <p:sp>
        <p:nvSpPr>
          <p:cNvPr id="6" name="Title 1"/>
          <p:cNvSpPr txBox="1">
            <a:spLocks/>
          </p:cNvSpPr>
          <p:nvPr/>
        </p:nvSpPr>
        <p:spPr>
          <a:xfrm>
            <a:off x="785786" y="214290"/>
            <a:ext cx="7772400" cy="714380"/>
          </a:xfrm>
          <a:prstGeom prst="rect">
            <a:avLst/>
          </a:prstGeom>
        </p:spPr>
        <p:txBody>
          <a:bodyPr vert="horz" lIns="91440" tIns="45720" rIns="91440" bIns="45720" rtlCol="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4600" b="0" i="0" u="none" strike="noStrike" kern="1200" cap="none" spc="0" normalizeH="0" baseline="0" noProof="0" dirty="0" smtClean="0">
                <a:ln>
                  <a:noFill/>
                </a:ln>
                <a:solidFill>
                  <a:srgbClr val="AA1E8F"/>
                </a:solidFill>
                <a:effectLst/>
                <a:uLnTx/>
                <a:uFillTx/>
                <a:latin typeface="+mj-lt"/>
                <a:ea typeface="+mj-ea"/>
                <a:cs typeface="A  Mitra_1 (MRT)" pitchFamily="2" charset="-78"/>
              </a:rPr>
              <a:t>احساس نیاز</a:t>
            </a:r>
            <a:endParaRPr kumimoji="0" lang="en-US" sz="4600" b="0" i="0" u="none" strike="noStrike" kern="1200" cap="none" spc="0" normalizeH="0" baseline="0" noProof="0" dirty="0">
              <a:ln>
                <a:noFill/>
              </a:ln>
              <a:solidFill>
                <a:srgbClr val="AA1E8F"/>
              </a:solidFill>
              <a:effectLst/>
              <a:uLnTx/>
              <a:uFillTx/>
              <a:latin typeface="+mj-lt"/>
              <a:ea typeface="+mj-ea"/>
              <a:cs typeface="A  Mitra_1 (MRT)" pitchFamily="2" charset="-78"/>
            </a:endParaRPr>
          </a:p>
        </p:txBody>
      </p:sp>
      <p:pic>
        <p:nvPicPr>
          <p:cNvPr id="7" name="Picture 6"/>
          <p:cNvPicPr>
            <a:picLocks noChangeAspect="1" noChangeArrowheads="1"/>
          </p:cNvPicPr>
          <p:nvPr/>
        </p:nvPicPr>
        <p:blipFill>
          <a:blip r:embed="rId2"/>
          <a:srcRect/>
          <a:stretch>
            <a:fillRect/>
          </a:stretch>
        </p:blipFill>
        <p:spPr bwMode="auto">
          <a:xfrm>
            <a:off x="0" y="5871361"/>
            <a:ext cx="1089078" cy="98663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4294967295"/>
          </p:nvPr>
        </p:nvSpPr>
        <p:spPr>
          <a:xfrm>
            <a:off x="495300" y="665163"/>
            <a:ext cx="7912100" cy="5759450"/>
          </a:xfrm>
        </p:spPr>
        <p:txBody>
          <a:bodyPr rtlCol="0">
            <a:noAutofit/>
          </a:bodyPr>
          <a:lstStyle/>
          <a:p>
            <a:pPr marL="0" indent="0" algn="justLow" rtl="1" eaLnBrk="1" fontAlgn="auto" hangingPunct="1">
              <a:lnSpc>
                <a:spcPct val="200000"/>
              </a:lnSpc>
              <a:spcAft>
                <a:spcPts val="0"/>
              </a:spcAft>
              <a:buClr>
                <a:schemeClr val="accent3"/>
              </a:buClr>
              <a:buFontTx/>
              <a:buNone/>
              <a:defRPr/>
            </a:pPr>
            <a:r>
              <a:rPr lang="fa-IR" sz="2600" b="1" dirty="0" smtClean="0">
                <a:solidFill>
                  <a:srgbClr val="00B0F0"/>
                </a:solidFill>
                <a:cs typeface="B Zar" pitchFamily="2" charset="-78"/>
              </a:rPr>
              <a:t>گرایش جهانی به سوی دین و معنویت مشاهده می‌ شود؛ برخی نشانگان عبارتند از:</a:t>
            </a:r>
          </a:p>
          <a:p>
            <a:pPr marL="828000" indent="-324000" algn="justLow" rtl="1" eaLnBrk="1" fontAlgn="auto" hangingPunct="1">
              <a:lnSpc>
                <a:spcPct val="200000"/>
              </a:lnSpc>
              <a:spcBef>
                <a:spcPts val="0"/>
              </a:spcBef>
              <a:spcAft>
                <a:spcPts val="0"/>
              </a:spcAft>
              <a:buClr>
                <a:schemeClr val="accent3"/>
              </a:buClr>
              <a:buFont typeface="Wingdings 2"/>
              <a:buNone/>
              <a:defRPr/>
            </a:pPr>
            <a:r>
              <a:rPr lang="fa-IR" sz="2000" b="1" dirty="0" smtClean="0">
                <a:solidFill>
                  <a:srgbClr val="7030A0"/>
                </a:solidFill>
                <a:cs typeface="B Mitra" pitchFamily="2" charset="-78"/>
              </a:rPr>
              <a:t>1. افزایش جنبش‌های معنوی</a:t>
            </a:r>
          </a:p>
          <a:p>
            <a:pPr marL="828000" indent="-324000" algn="justLow" rtl="1" eaLnBrk="1" fontAlgn="auto" hangingPunct="1">
              <a:lnSpc>
                <a:spcPct val="200000"/>
              </a:lnSpc>
              <a:spcBef>
                <a:spcPts val="0"/>
              </a:spcBef>
              <a:spcAft>
                <a:spcPts val="0"/>
              </a:spcAft>
              <a:buClr>
                <a:schemeClr val="accent3"/>
              </a:buClr>
              <a:buFont typeface="Wingdings 2"/>
              <a:buNone/>
              <a:defRPr/>
            </a:pPr>
            <a:r>
              <a:rPr lang="fa-IR" sz="2000" b="1" dirty="0" smtClean="0">
                <a:solidFill>
                  <a:srgbClr val="7030A0"/>
                </a:solidFill>
                <a:cs typeface="B Mitra" pitchFamily="2" charset="-78"/>
              </a:rPr>
              <a:t>2. بالا رفتن حجم مطالعات و پژوهش‌ها در حوزه دین و دینداری</a:t>
            </a:r>
            <a:endParaRPr lang="fa-IR" sz="2000" b="1" dirty="0" smtClean="0">
              <a:solidFill>
                <a:srgbClr val="00B050"/>
              </a:solidFill>
              <a:cs typeface="B Mitra" pitchFamily="2" charset="-78"/>
            </a:endParaRPr>
          </a:p>
          <a:p>
            <a:pPr marL="828000" indent="-324000" algn="justLow" rtl="1" eaLnBrk="1" fontAlgn="auto" hangingPunct="1">
              <a:lnSpc>
                <a:spcPct val="200000"/>
              </a:lnSpc>
              <a:spcBef>
                <a:spcPts val="0"/>
              </a:spcBef>
              <a:spcAft>
                <a:spcPts val="0"/>
              </a:spcAft>
              <a:buClr>
                <a:schemeClr val="accent3"/>
              </a:buClr>
              <a:buFont typeface="Wingdings 2"/>
              <a:buNone/>
              <a:defRPr/>
            </a:pPr>
            <a:r>
              <a:rPr lang="fa-IR" sz="2000" b="1" dirty="0" smtClean="0">
                <a:solidFill>
                  <a:srgbClr val="7030A0"/>
                </a:solidFill>
                <a:cs typeface="B Mitra" pitchFamily="2" charset="-78"/>
              </a:rPr>
              <a:t>3. توجه به مطالعات میان رشته‌ای روان‌شناسی دین، جامعه‌شناسی دین، دین‌شناسی تطبیقی و...</a:t>
            </a:r>
          </a:p>
          <a:p>
            <a:pPr marL="828000" indent="-324000" algn="justLow" rtl="1" eaLnBrk="1" fontAlgn="auto" hangingPunct="1">
              <a:lnSpc>
                <a:spcPct val="200000"/>
              </a:lnSpc>
              <a:spcBef>
                <a:spcPts val="0"/>
              </a:spcBef>
              <a:spcAft>
                <a:spcPts val="0"/>
              </a:spcAft>
              <a:buClr>
                <a:schemeClr val="accent3"/>
              </a:buClr>
              <a:buFont typeface="Wingdings 2"/>
              <a:buNone/>
              <a:defRPr/>
            </a:pPr>
            <a:r>
              <a:rPr lang="fa-IR" sz="2000" b="1" dirty="0" smtClean="0">
                <a:solidFill>
                  <a:srgbClr val="7030A0"/>
                </a:solidFill>
                <a:cs typeface="B Mitra" pitchFamily="2" charset="-78"/>
              </a:rPr>
              <a:t>4. اهمیت بیشتر جایگاه دین در نهادهای اجتماعی، سیاسی، اقتصادی و فرهنگی</a:t>
            </a:r>
          </a:p>
          <a:p>
            <a:pPr marL="828000" indent="-324000" algn="just" rtl="1" eaLnBrk="1" fontAlgn="auto" hangingPunct="1">
              <a:lnSpc>
                <a:spcPct val="200000"/>
              </a:lnSpc>
              <a:spcBef>
                <a:spcPts val="0"/>
              </a:spcBef>
              <a:spcAft>
                <a:spcPts val="0"/>
              </a:spcAft>
              <a:buClr>
                <a:schemeClr val="accent3"/>
              </a:buClr>
              <a:buFont typeface="Wingdings 2"/>
              <a:buNone/>
              <a:defRPr/>
            </a:pPr>
            <a:r>
              <a:rPr lang="fa-IR" sz="2000" b="1" dirty="0">
                <a:solidFill>
                  <a:srgbClr val="7030A0"/>
                </a:solidFill>
                <a:cs typeface="B Mitra" pitchFamily="2" charset="-78"/>
              </a:rPr>
              <a:t>5. توجه به نقش دین و معنویت در سلامت</a:t>
            </a:r>
          </a:p>
        </p:txBody>
      </p:sp>
      <p:pic>
        <p:nvPicPr>
          <p:cNvPr id="3" name="Picture 2"/>
          <p:cNvPicPr>
            <a:picLocks noChangeAspect="1" noChangeArrowheads="1"/>
          </p:cNvPicPr>
          <p:nvPr/>
        </p:nvPicPr>
        <p:blipFill>
          <a:blip r:embed="rId2"/>
          <a:srcRect/>
          <a:stretch>
            <a:fillRect/>
          </a:stretch>
        </p:blipFill>
        <p:spPr bwMode="auto">
          <a:xfrm>
            <a:off x="0" y="5871361"/>
            <a:ext cx="1089078" cy="986639"/>
          </a:xfrm>
          <a:prstGeom prst="rect">
            <a:avLst/>
          </a:prstGeom>
          <a:noFill/>
          <a:ln w="9525">
            <a:noFill/>
            <a:miter lim="800000"/>
            <a:headEnd/>
            <a:tailEnd/>
          </a:ln>
          <a:effectLst/>
        </p:spPr>
      </p:pic>
    </p:spTree>
  </p:cSld>
  <p:clrMapOvr>
    <a:masterClrMapping/>
  </p:clrMapOvr>
  <p:transition>
    <p:wheel spokes="8"/>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1490" y="1285861"/>
            <a:ext cx="8229600" cy="2857519"/>
          </a:xfrm>
        </p:spPr>
        <p:txBody>
          <a:bodyPr>
            <a:normAutofit/>
          </a:bodyPr>
          <a:lstStyle/>
          <a:p>
            <a:pPr algn="just" rtl="1">
              <a:lnSpc>
                <a:spcPct val="200000"/>
              </a:lnSpc>
              <a:buNone/>
            </a:pPr>
            <a:r>
              <a:rPr lang="fa-IR" sz="4000" dirty="0" smtClean="0">
                <a:solidFill>
                  <a:srgbClr val="FF0000"/>
                </a:solidFill>
                <a:cs typeface="A  Mitra_1 (MRT)" pitchFamily="2" charset="-78"/>
              </a:rPr>
              <a:t>   </a:t>
            </a:r>
            <a:r>
              <a:rPr lang="fa-IR" sz="3000" dirty="0" smtClean="0">
                <a:solidFill>
                  <a:srgbClr val="FF0000"/>
                </a:solidFill>
                <a:cs typeface="A  Mitra_1 (MRT)" pitchFamily="2" charset="-78"/>
              </a:rPr>
              <a:t>تعریف سلامت </a:t>
            </a:r>
            <a:r>
              <a:rPr lang="en-US" sz="3000" dirty="0" smtClean="0">
                <a:solidFill>
                  <a:srgbClr val="FF0000"/>
                </a:solidFill>
                <a:cs typeface="A  Mitra_1 (MRT)" pitchFamily="2" charset="-78"/>
              </a:rPr>
              <a:t>(Health)</a:t>
            </a:r>
            <a:r>
              <a:rPr lang="fa-IR" sz="3000" dirty="0" smtClean="0">
                <a:solidFill>
                  <a:srgbClr val="FF0000"/>
                </a:solidFill>
                <a:cs typeface="A  Mitra_1 (MRT)" pitchFamily="2" charset="-78"/>
              </a:rPr>
              <a:t> چیست؟</a:t>
            </a:r>
          </a:p>
          <a:p>
            <a:pPr algn="just" rtl="1">
              <a:lnSpc>
                <a:spcPct val="200000"/>
              </a:lnSpc>
              <a:buNone/>
            </a:pPr>
            <a:r>
              <a:rPr lang="fa-IR" sz="3000" dirty="0" smtClean="0">
                <a:solidFill>
                  <a:srgbClr val="7030A0"/>
                </a:solidFill>
                <a:cs typeface="A  Mitra_1 (MRT)" pitchFamily="2" charset="-78"/>
              </a:rPr>
              <a:t>مفهوم سلامت معنوی </a:t>
            </a:r>
            <a:r>
              <a:rPr lang="en-US" sz="3000" dirty="0" smtClean="0">
                <a:solidFill>
                  <a:srgbClr val="7030A0"/>
                </a:solidFill>
                <a:cs typeface="A  Mitra_1 (MRT)" pitchFamily="2" charset="-78"/>
              </a:rPr>
              <a:t>(Spiritual Health)</a:t>
            </a:r>
            <a:r>
              <a:rPr lang="fa-IR" sz="3000" dirty="0" smtClean="0">
                <a:solidFill>
                  <a:srgbClr val="7030A0"/>
                </a:solidFill>
                <a:cs typeface="A  Mitra_1 (MRT)" pitchFamily="2" charset="-78"/>
              </a:rPr>
              <a:t> چه می باشد؟</a:t>
            </a:r>
            <a:endParaRPr lang="en-US" sz="3000" dirty="0">
              <a:solidFill>
                <a:srgbClr val="7030A0"/>
              </a:solidFill>
              <a:cs typeface="A  Mitra_1 (MRT)" pitchFamily="2" charset="-78"/>
            </a:endParaRPr>
          </a:p>
        </p:txBody>
      </p:sp>
      <p:pic>
        <p:nvPicPr>
          <p:cNvPr id="4" name="Picture 3"/>
          <p:cNvPicPr>
            <a:picLocks noChangeAspect="1" noChangeArrowheads="1"/>
          </p:cNvPicPr>
          <p:nvPr/>
        </p:nvPicPr>
        <p:blipFill>
          <a:blip r:embed="rId2"/>
          <a:srcRect/>
          <a:stretch>
            <a:fillRect/>
          </a:stretch>
        </p:blipFill>
        <p:spPr bwMode="auto">
          <a:xfrm>
            <a:off x="0" y="5871361"/>
            <a:ext cx="1089078" cy="98663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8596" y="1571612"/>
            <a:ext cx="8286808" cy="4000528"/>
          </a:xfrm>
        </p:spPr>
        <p:txBody>
          <a:bodyPr>
            <a:noAutofit/>
          </a:bodyPr>
          <a:lstStyle/>
          <a:p>
            <a:pPr algn="just" rtl="1">
              <a:lnSpc>
                <a:spcPct val="200000"/>
              </a:lnSpc>
            </a:pPr>
            <a:r>
              <a:rPr lang="fa-IR" sz="3000" dirty="0" smtClean="0">
                <a:solidFill>
                  <a:srgbClr val="002060"/>
                </a:solidFill>
                <a:cs typeface="A  Mitra_1 (MRT)" pitchFamily="2" charset="-78"/>
              </a:rPr>
              <a:t>ربیع‌بن‌احمد اخوینی در کتاب هدایت‌المتعلمین تعریف جامعی از حرفه طب نموده است که هنوز نیز معتبر می‌باشد: </a:t>
            </a:r>
            <a:r>
              <a:rPr lang="fa-IR" sz="3000" dirty="0" smtClean="0">
                <a:solidFill>
                  <a:srgbClr val="00B050"/>
                </a:solidFill>
                <a:cs typeface="A  Mitra_1 (MRT)" pitchFamily="2" charset="-78"/>
              </a:rPr>
              <a:t>"پزشکی پیشه‌ای بود که سلامت نگاه دارد و چون رفته باشد بازآرد به علم و عمل" </a:t>
            </a:r>
            <a:endParaRPr lang="en-US" sz="3000" dirty="0" smtClean="0">
              <a:solidFill>
                <a:srgbClr val="00B050"/>
              </a:solidFill>
              <a:cs typeface="A  Mitra_1 (MRT)" pitchFamily="2" charset="-78"/>
            </a:endParaRPr>
          </a:p>
        </p:txBody>
      </p:sp>
      <p:sp>
        <p:nvSpPr>
          <p:cNvPr id="4" name="Title 1"/>
          <p:cNvSpPr txBox="1">
            <a:spLocks/>
          </p:cNvSpPr>
          <p:nvPr/>
        </p:nvSpPr>
        <p:spPr>
          <a:xfrm>
            <a:off x="714348" y="357166"/>
            <a:ext cx="7772400" cy="1071570"/>
          </a:xfrm>
          <a:prstGeom prst="rect">
            <a:avLst/>
          </a:prstGeom>
        </p:spPr>
        <p:txBody>
          <a:bodyPr vert="horz" lIns="91440" tIns="45720" rIns="91440" bIns="45720" rtlCol="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4600" b="0" i="0" u="none" strike="noStrike" kern="1200" cap="none" spc="0" normalizeH="0" baseline="0" noProof="0" dirty="0" smtClean="0">
                <a:ln>
                  <a:noFill/>
                </a:ln>
                <a:solidFill>
                  <a:srgbClr val="AA1E8F"/>
                </a:solidFill>
                <a:effectLst/>
                <a:uLnTx/>
                <a:uFillTx/>
                <a:latin typeface="+mj-lt"/>
                <a:ea typeface="+mj-ea"/>
                <a:cs typeface="A  Mitra_1 (MRT)" pitchFamily="2" charset="-78"/>
              </a:rPr>
              <a:t>سـلامـت</a:t>
            </a:r>
            <a:endParaRPr kumimoji="0" lang="en-US" sz="4600" b="0" i="0" u="none" strike="noStrike" kern="1200" cap="none" spc="0" normalizeH="0" baseline="0" noProof="0" dirty="0">
              <a:ln>
                <a:noFill/>
              </a:ln>
              <a:solidFill>
                <a:srgbClr val="AA1E8F"/>
              </a:solidFill>
              <a:effectLst/>
              <a:uLnTx/>
              <a:uFillTx/>
              <a:latin typeface="+mj-lt"/>
              <a:ea typeface="+mj-ea"/>
              <a:cs typeface="A  Mitra_1 (MRT)" pitchFamily="2" charset="-78"/>
            </a:endParaRPr>
          </a:p>
        </p:txBody>
      </p:sp>
      <p:pic>
        <p:nvPicPr>
          <p:cNvPr id="5" name="Picture 4"/>
          <p:cNvPicPr>
            <a:picLocks noChangeAspect="1" noChangeArrowheads="1"/>
          </p:cNvPicPr>
          <p:nvPr/>
        </p:nvPicPr>
        <p:blipFill>
          <a:blip r:embed="rId2"/>
          <a:srcRect/>
          <a:stretch>
            <a:fillRect/>
          </a:stretch>
        </p:blipFill>
        <p:spPr bwMode="auto">
          <a:xfrm>
            <a:off x="0" y="5871361"/>
            <a:ext cx="1089078" cy="98663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8596" y="1571612"/>
            <a:ext cx="8286808" cy="4676788"/>
          </a:xfrm>
        </p:spPr>
        <p:txBody>
          <a:bodyPr>
            <a:noAutofit/>
          </a:bodyPr>
          <a:lstStyle/>
          <a:p>
            <a:pPr algn="just" rtl="1">
              <a:lnSpc>
                <a:spcPct val="200000"/>
              </a:lnSpc>
            </a:pPr>
            <a:r>
              <a:rPr lang="fa-IR" sz="3000" dirty="0" smtClean="0">
                <a:solidFill>
                  <a:srgbClr val="002060"/>
                </a:solidFill>
                <a:cs typeface="A  Mitra_1 (MRT)" pitchFamily="2" charset="-78"/>
              </a:rPr>
              <a:t>تعریف صحت در کتاب قانون توسط ابوعلی سینا به صورت زیر ارایه شده است: صحت ملکه یا حالتی است که هر یک از اعضا و جوارح انسانی کار مربوط به خود را درست انجام دهند و مرض در مقابل صحت آن است که هر عضوی از اعضای بدن کار مربوط به خود را به خوبی انجام ندهد.</a:t>
            </a:r>
            <a:endParaRPr lang="en-US" sz="3000" dirty="0" smtClean="0">
              <a:solidFill>
                <a:srgbClr val="00B050"/>
              </a:solidFill>
              <a:cs typeface="A  Mitra_1 (MRT)" pitchFamily="2" charset="-78"/>
            </a:endParaRPr>
          </a:p>
        </p:txBody>
      </p:sp>
      <p:sp>
        <p:nvSpPr>
          <p:cNvPr id="4" name="Title 1"/>
          <p:cNvSpPr txBox="1">
            <a:spLocks/>
          </p:cNvSpPr>
          <p:nvPr/>
        </p:nvSpPr>
        <p:spPr>
          <a:xfrm>
            <a:off x="714348" y="357166"/>
            <a:ext cx="7772400" cy="1071570"/>
          </a:xfrm>
          <a:prstGeom prst="rect">
            <a:avLst/>
          </a:prstGeom>
        </p:spPr>
        <p:txBody>
          <a:bodyPr vert="horz" lIns="91440" tIns="45720" rIns="91440" bIns="45720" rtlCol="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fa-IR" sz="4600" dirty="0" smtClean="0">
                <a:solidFill>
                  <a:srgbClr val="AA1E8F"/>
                </a:solidFill>
                <a:latin typeface="+mj-lt"/>
                <a:ea typeface="+mj-ea"/>
                <a:cs typeface="A  Mitra_1 (MRT)" pitchFamily="2" charset="-78"/>
              </a:rPr>
              <a:t>صحت</a:t>
            </a:r>
            <a:endParaRPr kumimoji="0" lang="en-US" sz="4600" b="0" i="0" u="none" strike="noStrike" kern="1200" cap="none" spc="0" normalizeH="0" baseline="0" noProof="0" dirty="0">
              <a:ln>
                <a:noFill/>
              </a:ln>
              <a:solidFill>
                <a:srgbClr val="AA1E8F"/>
              </a:solidFill>
              <a:effectLst/>
              <a:uLnTx/>
              <a:uFillTx/>
              <a:latin typeface="+mj-lt"/>
              <a:ea typeface="+mj-ea"/>
              <a:cs typeface="A  Mitra_1 (MRT)" pitchFamily="2" charset="-78"/>
            </a:endParaRPr>
          </a:p>
        </p:txBody>
      </p:sp>
      <p:pic>
        <p:nvPicPr>
          <p:cNvPr id="5" name="Picture 4"/>
          <p:cNvPicPr>
            <a:picLocks noChangeAspect="1" noChangeArrowheads="1"/>
          </p:cNvPicPr>
          <p:nvPr/>
        </p:nvPicPr>
        <p:blipFill>
          <a:blip r:embed="rId2"/>
          <a:srcRect/>
          <a:stretch>
            <a:fillRect/>
          </a:stretch>
        </p:blipFill>
        <p:spPr bwMode="auto">
          <a:xfrm>
            <a:off x="0" y="5871361"/>
            <a:ext cx="1089078" cy="98663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8596" y="1571612"/>
            <a:ext cx="8286808" cy="4857784"/>
          </a:xfrm>
        </p:spPr>
        <p:txBody>
          <a:bodyPr>
            <a:noAutofit/>
          </a:bodyPr>
          <a:lstStyle/>
          <a:p>
            <a:pPr algn="just" rtl="1">
              <a:lnSpc>
                <a:spcPct val="200000"/>
              </a:lnSpc>
            </a:pPr>
            <a:r>
              <a:rPr lang="fa-IR" sz="2600" dirty="0" smtClean="0">
                <a:solidFill>
                  <a:srgbClr val="002060"/>
                </a:solidFill>
                <a:cs typeface="A  Mitra_1 (MRT)" pitchFamily="2" charset="-78"/>
              </a:rPr>
              <a:t>در سطح بین‌المللی پنجاه سال پیش سلامت با اشارات منفی تعریف می‌شد یعنی </a:t>
            </a:r>
            <a:r>
              <a:rPr lang="fa-IR" sz="2600" dirty="0" smtClean="0">
                <a:solidFill>
                  <a:srgbClr val="FF0000"/>
                </a:solidFill>
                <a:cs typeface="A  Mitra_1 (MRT)" pitchFamily="2" charset="-78"/>
              </a:rPr>
              <a:t>"نبود بیماری". </a:t>
            </a:r>
            <a:r>
              <a:rPr lang="fa-IR" sz="2600" dirty="0" smtClean="0">
                <a:solidFill>
                  <a:srgbClr val="002060"/>
                </a:solidFill>
                <a:cs typeface="A  Mitra_1 (MRT)" pitchFamily="2" charset="-78"/>
              </a:rPr>
              <a:t>مسلما این تعریف جامع و کامل نبود، مانند این که گفته شود زندگی عدم وجود مرگ است. در اساسنامه سازمان جهانی بهداشت مفهوم سلامت بازنگری و اینطور تعریف شد که: </a:t>
            </a:r>
            <a:r>
              <a:rPr lang="fa-IR" sz="2600" dirty="0" smtClean="0">
                <a:solidFill>
                  <a:srgbClr val="5DB56E"/>
                </a:solidFill>
                <a:cs typeface="A  Mitra_1 (MRT)" pitchFamily="2" charset="-78"/>
              </a:rPr>
              <a:t>سلامت عبارت است از تامین رفاه </a:t>
            </a:r>
            <a:r>
              <a:rPr lang="en-US" sz="2600" dirty="0" smtClean="0">
                <a:solidFill>
                  <a:srgbClr val="5DB56E"/>
                </a:solidFill>
                <a:cs typeface="A  Mitra_1 (MRT)" pitchFamily="2" charset="-78"/>
              </a:rPr>
              <a:t>(Well-being)</a:t>
            </a:r>
            <a:r>
              <a:rPr lang="fa-IR" sz="2600" dirty="0" smtClean="0">
                <a:solidFill>
                  <a:srgbClr val="5DB56E"/>
                </a:solidFill>
                <a:cs typeface="A  Mitra_1 (MRT)" pitchFamily="2" charset="-78"/>
              </a:rPr>
              <a:t> کامل جسمی، روانی و اجتماعی، و نه فقط نبودن بیماری و نقص عضو</a:t>
            </a:r>
            <a:r>
              <a:rPr lang="en-US" sz="2600" dirty="0" smtClean="0">
                <a:solidFill>
                  <a:srgbClr val="5DB56E"/>
                </a:solidFill>
                <a:cs typeface="A  Mitra_1 (MRT)" pitchFamily="2" charset="-78"/>
              </a:rPr>
              <a:t>.</a:t>
            </a:r>
          </a:p>
        </p:txBody>
      </p:sp>
      <p:sp>
        <p:nvSpPr>
          <p:cNvPr id="4" name="Title 1"/>
          <p:cNvSpPr txBox="1">
            <a:spLocks/>
          </p:cNvSpPr>
          <p:nvPr/>
        </p:nvSpPr>
        <p:spPr>
          <a:xfrm>
            <a:off x="714348" y="285728"/>
            <a:ext cx="7772400" cy="714380"/>
          </a:xfrm>
          <a:prstGeom prst="rect">
            <a:avLst/>
          </a:prstGeom>
        </p:spPr>
        <p:txBody>
          <a:bodyPr vert="horz" lIns="91440" tIns="45720" rIns="91440" bIns="45720" rtlCol="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4000" b="0" i="0" u="none" strike="noStrike" kern="1200" cap="none" spc="0" normalizeH="0" baseline="0" noProof="0" dirty="0" smtClean="0">
                <a:ln>
                  <a:noFill/>
                </a:ln>
                <a:solidFill>
                  <a:srgbClr val="AA1E8F"/>
                </a:solidFill>
                <a:effectLst/>
                <a:uLnTx/>
                <a:uFillTx/>
                <a:latin typeface="+mj-lt"/>
                <a:ea typeface="+mj-ea"/>
                <a:cs typeface="A  Mitra_1 (MRT)" pitchFamily="2" charset="-78"/>
              </a:rPr>
              <a:t>تعریف سازمان جهانی از</a:t>
            </a:r>
            <a:r>
              <a:rPr kumimoji="0" lang="fa-IR" sz="4000" b="0" i="0" u="none" strike="noStrike" kern="1200" cap="none" spc="0" normalizeH="0" noProof="0" dirty="0" smtClean="0">
                <a:ln>
                  <a:noFill/>
                </a:ln>
                <a:solidFill>
                  <a:srgbClr val="AA1E8F"/>
                </a:solidFill>
                <a:effectLst/>
                <a:uLnTx/>
                <a:uFillTx/>
                <a:latin typeface="+mj-lt"/>
                <a:ea typeface="+mj-ea"/>
                <a:cs typeface="A  Mitra_1 (MRT)" pitchFamily="2" charset="-78"/>
              </a:rPr>
              <a:t> سلامت</a:t>
            </a:r>
            <a:endParaRPr kumimoji="0" lang="en-US" sz="4000" b="0" i="0" u="none" strike="noStrike" kern="1200" cap="none" spc="0" normalizeH="0" baseline="0" noProof="0" dirty="0">
              <a:ln>
                <a:noFill/>
              </a:ln>
              <a:solidFill>
                <a:srgbClr val="AA1E8F"/>
              </a:solidFill>
              <a:effectLst/>
              <a:uLnTx/>
              <a:uFillTx/>
              <a:latin typeface="+mj-lt"/>
              <a:ea typeface="+mj-ea"/>
              <a:cs typeface="A  Mitra_1 (MRT)" pitchFamily="2" charset="-78"/>
            </a:endParaRPr>
          </a:p>
        </p:txBody>
      </p:sp>
      <p:pic>
        <p:nvPicPr>
          <p:cNvPr id="5" name="Picture 4"/>
          <p:cNvPicPr>
            <a:picLocks noChangeAspect="1" noChangeArrowheads="1"/>
          </p:cNvPicPr>
          <p:nvPr/>
        </p:nvPicPr>
        <p:blipFill>
          <a:blip r:embed="rId2"/>
          <a:srcRect/>
          <a:stretch>
            <a:fillRect/>
          </a:stretch>
        </p:blipFill>
        <p:spPr bwMode="auto">
          <a:xfrm>
            <a:off x="0" y="5871361"/>
            <a:ext cx="1089078" cy="98663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8596" y="1071546"/>
            <a:ext cx="8286808" cy="5429288"/>
          </a:xfrm>
        </p:spPr>
        <p:txBody>
          <a:bodyPr>
            <a:noAutofit/>
          </a:bodyPr>
          <a:lstStyle/>
          <a:p>
            <a:pPr algn="just" rtl="1">
              <a:lnSpc>
                <a:spcPct val="200000"/>
              </a:lnSpc>
            </a:pPr>
            <a:r>
              <a:rPr lang="fa-IR" sz="2500" dirty="0" smtClean="0">
                <a:solidFill>
                  <a:srgbClr val="002060"/>
                </a:solidFill>
                <a:cs typeface="A  Mitra_1 (MRT)" pitchFamily="2" charset="-78"/>
              </a:rPr>
              <a:t>در اجلاس سالیانه بهداشت جهانی سال 1983 میلادی (1362 شمسی) نماینده نروژ، دکتر ملبای اظهار کرد که حداقل در کشور او، اختلالات بهداشت روانی،  مانند اعتیاد به الکل، جنایت، اعتیاد به مواد مخدر، انحرافات اجتماعی، مایوس بودن از زندگی و ترس از آینده دیده می‌شود، در حالی که کشورش دارای موقعیت اجتماعی و اقتصادی بسیار مناسبی است. او </a:t>
            </a:r>
            <a:r>
              <a:rPr lang="fa-IR" sz="2500" dirty="0" smtClean="0">
                <a:solidFill>
                  <a:srgbClr val="00B0F0"/>
                </a:solidFill>
                <a:cs typeface="A  Mitra_1 (MRT)" pitchFamily="2" charset="-78"/>
              </a:rPr>
              <a:t>این نکته را متذکر شد که نیاز به تحقیقات بیشتری در تعیین کننده‌های رفتارها در امر سلامت و احیانا ابعاد دیگری از سلامت، است</a:t>
            </a:r>
            <a:r>
              <a:rPr lang="en-US" sz="2500" dirty="0" smtClean="0">
                <a:solidFill>
                  <a:srgbClr val="00B0F0"/>
                </a:solidFill>
                <a:cs typeface="A  Mitra_1 (MRT)" pitchFamily="2" charset="-78"/>
              </a:rPr>
              <a:t>.</a:t>
            </a:r>
            <a:r>
              <a:rPr lang="fa-IR" sz="2500" dirty="0" smtClean="0">
                <a:solidFill>
                  <a:srgbClr val="00B0F0"/>
                </a:solidFill>
                <a:cs typeface="A  Mitra_1 (MRT)" pitchFamily="2" charset="-78"/>
              </a:rPr>
              <a:t>  </a:t>
            </a:r>
            <a:endParaRPr lang="en-US" sz="2500" dirty="0" smtClean="0">
              <a:solidFill>
                <a:srgbClr val="00B0F0"/>
              </a:solidFill>
              <a:cs typeface="A  Mitra_1 (MRT)" pitchFamily="2" charset="-78"/>
            </a:endParaRPr>
          </a:p>
        </p:txBody>
      </p:sp>
      <p:sp>
        <p:nvSpPr>
          <p:cNvPr id="4" name="Title 1"/>
          <p:cNvSpPr txBox="1">
            <a:spLocks/>
          </p:cNvSpPr>
          <p:nvPr/>
        </p:nvSpPr>
        <p:spPr>
          <a:xfrm>
            <a:off x="714348" y="285728"/>
            <a:ext cx="7772400" cy="714380"/>
          </a:xfrm>
          <a:prstGeom prst="rect">
            <a:avLst/>
          </a:prstGeom>
        </p:spPr>
        <p:txBody>
          <a:bodyPr vert="horz" lIns="91440" tIns="45720" rIns="91440" bIns="45720" rtlCol="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3500" b="0" i="0" u="none" strike="noStrike" kern="1200" cap="none" spc="0" normalizeH="0" baseline="0" noProof="0" dirty="0" smtClean="0">
                <a:ln>
                  <a:noFill/>
                </a:ln>
                <a:solidFill>
                  <a:srgbClr val="AA1E8F"/>
                </a:solidFill>
                <a:effectLst/>
                <a:uLnTx/>
                <a:uFillTx/>
                <a:latin typeface="+mj-lt"/>
                <a:ea typeface="+mj-ea"/>
                <a:cs typeface="A  Mitra_1 (MRT)" pitchFamily="2" charset="-78"/>
              </a:rPr>
              <a:t>تفکر معنوی در </a:t>
            </a:r>
            <a:r>
              <a:rPr kumimoji="0" lang="en-US" sz="3500" b="1" i="0" u="none" strike="noStrike" kern="1200" cap="none" spc="0" normalizeH="0" baseline="0" noProof="0" dirty="0" smtClean="0">
                <a:ln>
                  <a:noFill/>
                </a:ln>
                <a:solidFill>
                  <a:srgbClr val="AA1E8F"/>
                </a:solidFill>
                <a:effectLst/>
                <a:uLnTx/>
                <a:uFillTx/>
                <a:latin typeface="+mj-lt"/>
                <a:ea typeface="+mj-ea"/>
                <a:cs typeface="A  Mitra_1 (MRT)" pitchFamily="2" charset="-78"/>
              </a:rPr>
              <a:t>WHO</a:t>
            </a:r>
            <a:endParaRPr kumimoji="0" lang="en-US" sz="3500" b="1" i="0" u="none" strike="noStrike" kern="1200" cap="none" spc="0" normalizeH="0" baseline="0" noProof="0" dirty="0">
              <a:ln>
                <a:noFill/>
              </a:ln>
              <a:solidFill>
                <a:srgbClr val="AA1E8F"/>
              </a:solidFill>
              <a:effectLst/>
              <a:uLnTx/>
              <a:uFillTx/>
              <a:latin typeface="+mj-lt"/>
              <a:ea typeface="+mj-ea"/>
              <a:cs typeface="A  Mitra_1 (MRT)" pitchFamily="2" charset="-78"/>
            </a:endParaRPr>
          </a:p>
        </p:txBody>
      </p:sp>
      <p:pic>
        <p:nvPicPr>
          <p:cNvPr id="5" name="Picture 4"/>
          <p:cNvPicPr>
            <a:picLocks noChangeAspect="1" noChangeArrowheads="1"/>
          </p:cNvPicPr>
          <p:nvPr/>
        </p:nvPicPr>
        <p:blipFill>
          <a:blip r:embed="rId2"/>
          <a:srcRect/>
          <a:stretch>
            <a:fillRect/>
          </a:stretch>
        </p:blipFill>
        <p:spPr bwMode="auto">
          <a:xfrm>
            <a:off x="0" y="5871361"/>
            <a:ext cx="1089078" cy="98663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8596" y="1071546"/>
            <a:ext cx="8429684" cy="5429288"/>
          </a:xfrm>
        </p:spPr>
        <p:txBody>
          <a:bodyPr>
            <a:noAutofit/>
          </a:bodyPr>
          <a:lstStyle/>
          <a:p>
            <a:pPr algn="just" rtl="1">
              <a:lnSpc>
                <a:spcPct val="150000"/>
              </a:lnSpc>
              <a:spcBef>
                <a:spcPts val="2000"/>
              </a:spcBef>
            </a:pPr>
            <a:r>
              <a:rPr lang="fa-IR" sz="2500" dirty="0" smtClean="0">
                <a:solidFill>
                  <a:srgbClr val="002060"/>
                </a:solidFill>
                <a:cs typeface="A  Mitra_1 (MRT)" pitchFamily="2" charset="-78"/>
              </a:rPr>
              <a:t>در سال 1997 میلادی (1376 شمسی) هیئت امنای سازمان جهانی بهداشت </a:t>
            </a:r>
            <a:r>
              <a:rPr lang="en-US" sz="2500" dirty="0" smtClean="0">
                <a:solidFill>
                  <a:srgbClr val="002060"/>
                </a:solidFill>
                <a:cs typeface="A  Mitra_1 (MRT)" pitchFamily="2" charset="-78"/>
              </a:rPr>
              <a:t>(WHO Executive Board)</a:t>
            </a:r>
            <a:r>
              <a:rPr lang="fa-IR" sz="2500" dirty="0" smtClean="0">
                <a:solidFill>
                  <a:srgbClr val="002060"/>
                </a:solidFill>
                <a:cs typeface="A  Mitra_1 (MRT)" pitchFamily="2" charset="-78"/>
              </a:rPr>
              <a:t> تعریف زیر از سلامت را به تصویب رسانید: </a:t>
            </a:r>
            <a:r>
              <a:rPr lang="fa-IR" sz="2500" dirty="0" smtClean="0">
                <a:solidFill>
                  <a:srgbClr val="5DB56E"/>
                </a:solidFill>
                <a:cs typeface="A  Mitra_1 (MRT)" pitchFamily="2" charset="-78"/>
              </a:rPr>
              <a:t>سلامت یک حالت دینامیک از تامین رفاه کامل جسمی، روانی، اجتماعی و معنوی است و نه فقط نبودن بیماری و نقص عضو. </a:t>
            </a:r>
          </a:p>
          <a:p>
            <a:pPr algn="just" rtl="1">
              <a:lnSpc>
                <a:spcPct val="150000"/>
              </a:lnSpc>
              <a:spcBef>
                <a:spcPts val="2000"/>
              </a:spcBef>
            </a:pPr>
            <a:r>
              <a:rPr lang="fa-IR" sz="2500" dirty="0" smtClean="0">
                <a:solidFill>
                  <a:srgbClr val="002060"/>
                </a:solidFill>
                <a:cs typeface="A  Mitra_1 (MRT)" pitchFamily="2" charset="-78"/>
              </a:rPr>
              <a:t>اما این مصوبه در اجلاس </a:t>
            </a:r>
            <a:r>
              <a:rPr lang="fa-IR" sz="2500" dirty="0" smtClean="0">
                <a:solidFill>
                  <a:srgbClr val="00B0F0"/>
                </a:solidFill>
                <a:cs typeface="A  Mitra_1 (MRT)" pitchFamily="2" charset="-78"/>
              </a:rPr>
              <a:t>سالیانه سال‌های بعد سازمان جهانی بهداشت مطرح نشد. </a:t>
            </a:r>
            <a:r>
              <a:rPr lang="fa-IR" sz="2500" dirty="0" smtClean="0">
                <a:solidFill>
                  <a:srgbClr val="002060"/>
                </a:solidFill>
                <a:cs typeface="A  Mitra_1 (MRT)" pitchFamily="2" charset="-78"/>
              </a:rPr>
              <a:t>از آن زمان و در هنگام زعامت دبیرکل‌های بعدی سازمان جهانی بهداشت تاکیدی بر این بعد از سلامت انجام نشده و </a:t>
            </a:r>
            <a:r>
              <a:rPr lang="fa-IR" sz="2500" dirty="0" smtClean="0">
                <a:solidFill>
                  <a:srgbClr val="FF3300"/>
                </a:solidFill>
                <a:cs typeface="A  Mitra_1 (MRT)" pitchFamily="2" charset="-78"/>
              </a:rPr>
              <a:t>طبق آخرین مصوبه، ملحوظ نمودن بعد معنوی در استراتژی‌های سلامت به عهده کشورها واگذار شده است.</a:t>
            </a:r>
            <a:endParaRPr lang="en-US" sz="3000" dirty="0" smtClean="0">
              <a:solidFill>
                <a:srgbClr val="FF3300"/>
              </a:solidFill>
              <a:cs typeface="A  Mitra_1 (MRT)" pitchFamily="2" charset="-78"/>
            </a:endParaRPr>
          </a:p>
        </p:txBody>
      </p:sp>
      <p:sp>
        <p:nvSpPr>
          <p:cNvPr id="4" name="Title 1"/>
          <p:cNvSpPr txBox="1">
            <a:spLocks/>
          </p:cNvSpPr>
          <p:nvPr/>
        </p:nvSpPr>
        <p:spPr>
          <a:xfrm>
            <a:off x="714348" y="285728"/>
            <a:ext cx="7772400" cy="571504"/>
          </a:xfrm>
          <a:prstGeom prst="rect">
            <a:avLst/>
          </a:prstGeom>
        </p:spPr>
        <p:txBody>
          <a:bodyPr vert="horz" lIns="91440" tIns="45720" rIns="91440" bIns="45720" rtlCol="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3500" b="0" i="0" u="none" strike="noStrike" kern="1200" cap="none" spc="0" normalizeH="0" baseline="0" noProof="0" dirty="0" smtClean="0">
                <a:ln>
                  <a:noFill/>
                </a:ln>
                <a:solidFill>
                  <a:srgbClr val="AA1E8F"/>
                </a:solidFill>
                <a:effectLst/>
                <a:uLnTx/>
                <a:uFillTx/>
                <a:latin typeface="+mj-lt"/>
                <a:ea typeface="+mj-ea"/>
                <a:cs typeface="A  Mitra_1 (MRT)" pitchFamily="2" charset="-78"/>
              </a:rPr>
              <a:t>سلامت معنوی در </a:t>
            </a:r>
            <a:r>
              <a:rPr kumimoji="0" lang="en-US" sz="3500" b="1" i="0" u="none" strike="noStrike" kern="1200" cap="none" spc="0" normalizeH="0" baseline="0" noProof="0" dirty="0" smtClean="0">
                <a:ln>
                  <a:noFill/>
                </a:ln>
                <a:solidFill>
                  <a:srgbClr val="AA1E8F"/>
                </a:solidFill>
                <a:effectLst/>
                <a:uLnTx/>
                <a:uFillTx/>
                <a:latin typeface="+mj-lt"/>
                <a:ea typeface="+mj-ea"/>
                <a:cs typeface="A  Mitra_1 (MRT)" pitchFamily="2" charset="-78"/>
              </a:rPr>
              <a:t>WHO</a:t>
            </a:r>
            <a:endParaRPr kumimoji="0" lang="en-US" sz="3500" b="1" i="0" u="none" strike="noStrike" kern="1200" cap="none" spc="0" normalizeH="0" baseline="0" noProof="0" dirty="0">
              <a:ln>
                <a:noFill/>
              </a:ln>
              <a:solidFill>
                <a:srgbClr val="AA1E8F"/>
              </a:solidFill>
              <a:effectLst/>
              <a:uLnTx/>
              <a:uFillTx/>
              <a:latin typeface="+mj-lt"/>
              <a:ea typeface="+mj-ea"/>
              <a:cs typeface="A  Mitra_1 (MRT)" pitchFamily="2" charset="-78"/>
            </a:endParaRPr>
          </a:p>
        </p:txBody>
      </p:sp>
      <p:pic>
        <p:nvPicPr>
          <p:cNvPr id="5" name="Picture 4"/>
          <p:cNvPicPr>
            <a:picLocks noChangeAspect="1" noChangeArrowheads="1"/>
          </p:cNvPicPr>
          <p:nvPr/>
        </p:nvPicPr>
        <p:blipFill>
          <a:blip r:embed="rId2"/>
          <a:srcRect/>
          <a:stretch>
            <a:fillRect/>
          </a:stretch>
        </p:blipFill>
        <p:spPr bwMode="auto">
          <a:xfrm>
            <a:off x="0" y="5871361"/>
            <a:ext cx="1089078" cy="98663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14298"/>
            <a:ext cx="8229600" cy="1143000"/>
          </a:xfrm>
        </p:spPr>
        <p:txBody>
          <a:bodyPr>
            <a:normAutofit/>
          </a:bodyPr>
          <a:lstStyle/>
          <a:p>
            <a:pPr algn="ctr" rtl="1"/>
            <a:r>
              <a:rPr lang="fa-IR" sz="4500" dirty="0" smtClean="0">
                <a:solidFill>
                  <a:srgbClr val="AA1E8F"/>
                </a:solidFill>
                <a:cs typeface="A  Mitra_1 (MRT)" pitchFamily="2" charset="-78"/>
              </a:rPr>
              <a:t>تعريف عام سلامت معنوي</a:t>
            </a:r>
            <a:endParaRPr lang="en-US" sz="4500" dirty="0">
              <a:solidFill>
                <a:srgbClr val="AA1E8F"/>
              </a:solidFill>
              <a:cs typeface="A  Mitra_1 (MRT)" pitchFamily="2" charset="-78"/>
            </a:endParaRPr>
          </a:p>
        </p:txBody>
      </p:sp>
      <p:sp>
        <p:nvSpPr>
          <p:cNvPr id="3" name="Content Placeholder 2"/>
          <p:cNvSpPr>
            <a:spLocks noGrp="1"/>
          </p:cNvSpPr>
          <p:nvPr>
            <p:ph idx="1"/>
          </p:nvPr>
        </p:nvSpPr>
        <p:spPr>
          <a:xfrm>
            <a:off x="357158" y="1600200"/>
            <a:ext cx="8501122" cy="5043510"/>
          </a:xfrm>
        </p:spPr>
        <p:txBody>
          <a:bodyPr>
            <a:normAutofit fontScale="92500"/>
          </a:bodyPr>
          <a:lstStyle/>
          <a:p>
            <a:pPr algn="just" rtl="1">
              <a:lnSpc>
                <a:spcPct val="200000"/>
              </a:lnSpc>
              <a:buNone/>
            </a:pPr>
            <a:r>
              <a:rPr lang="fa-IR" dirty="0" smtClean="0">
                <a:solidFill>
                  <a:srgbClr val="002060"/>
                </a:solidFill>
                <a:cs typeface="A  Mitra_1 (MRT)" pitchFamily="2" charset="-78"/>
              </a:rPr>
              <a:t>    سلامت معنوی عبارت است </a:t>
            </a:r>
            <a:r>
              <a:rPr lang="fa-IR" dirty="0" smtClean="0">
                <a:solidFill>
                  <a:srgbClr val="00B0F0"/>
                </a:solidFill>
                <a:cs typeface="A  Mitra_1 (MRT)" pitchFamily="2" charset="-78"/>
              </a:rPr>
              <a:t>از حالت اطمینان، امنیت، آرامش و سکون قلبی و روحی</a:t>
            </a:r>
            <a:r>
              <a:rPr lang="fa-IR" dirty="0" smtClean="0">
                <a:solidFill>
                  <a:srgbClr val="002060"/>
                </a:solidFill>
                <a:cs typeface="A  Mitra_1 (MRT)" pitchFamily="2" charset="-78"/>
              </a:rPr>
              <a:t> که از </a:t>
            </a:r>
            <a:r>
              <a:rPr lang="fa-IR" dirty="0" smtClean="0">
                <a:solidFill>
                  <a:srgbClr val="AA1E8F"/>
                </a:solidFill>
                <a:cs typeface="A  Mitra_1 (MRT)" pitchFamily="2" charset="-78"/>
              </a:rPr>
              <a:t>اعتقاد و اعتماد به منبع و قدرتی برتر و متفاوت از عوامل مادی</a:t>
            </a:r>
            <a:r>
              <a:rPr lang="fa-IR" dirty="0" smtClean="0">
                <a:solidFill>
                  <a:srgbClr val="002060"/>
                </a:solidFill>
                <a:cs typeface="A  Mitra_1 (MRT)" pitchFamily="2" charset="-78"/>
              </a:rPr>
              <a:t> و پیرامونی ناشی می‌شود و باعث افزایش </a:t>
            </a:r>
            <a:r>
              <a:rPr lang="fa-IR" dirty="0" smtClean="0">
                <a:solidFill>
                  <a:srgbClr val="00B050"/>
                </a:solidFill>
                <a:cs typeface="A  Mitra_1 (MRT)" pitchFamily="2" charset="-78"/>
              </a:rPr>
              <a:t>امید، رضایتمندی و نشاط درونی </a:t>
            </a:r>
            <a:r>
              <a:rPr lang="fa-IR" dirty="0" smtClean="0">
                <a:solidFill>
                  <a:srgbClr val="002060"/>
                </a:solidFill>
                <a:cs typeface="A  Mitra_1 (MRT)" pitchFamily="2" charset="-78"/>
              </a:rPr>
              <a:t>می‌گردد و در نهایت به سلامت و تعالی همه جانبه انسان و انسانیت کمک می‌کند.</a:t>
            </a:r>
            <a:endParaRPr lang="en-US" dirty="0" smtClean="0">
              <a:solidFill>
                <a:srgbClr val="002060"/>
              </a:solidFill>
              <a:cs typeface="A  Mitra_1 (MRT)" pitchFamily="2" charset="-78"/>
            </a:endParaRPr>
          </a:p>
        </p:txBody>
      </p:sp>
      <p:pic>
        <p:nvPicPr>
          <p:cNvPr id="4" name="Picture 3"/>
          <p:cNvPicPr>
            <a:picLocks noChangeAspect="1" noChangeArrowheads="1"/>
          </p:cNvPicPr>
          <p:nvPr/>
        </p:nvPicPr>
        <p:blipFill>
          <a:blip r:embed="rId2"/>
          <a:srcRect/>
          <a:stretch>
            <a:fillRect/>
          </a:stretch>
        </p:blipFill>
        <p:spPr bwMode="auto">
          <a:xfrm>
            <a:off x="0" y="6019800"/>
            <a:ext cx="925227" cy="838200"/>
          </a:xfrm>
          <a:prstGeom prst="rect">
            <a:avLst/>
          </a:prstGeom>
          <a:noFill/>
          <a:ln w="9525">
            <a:noFill/>
            <a:miter lim="800000"/>
            <a:headEnd/>
            <a:tailEnd/>
          </a:ln>
          <a:effectLst/>
        </p:spPr>
      </p:pic>
      <p:sp>
        <p:nvSpPr>
          <p:cNvPr id="5" name="Oval 4"/>
          <p:cNvSpPr/>
          <p:nvPr/>
        </p:nvSpPr>
        <p:spPr>
          <a:xfrm>
            <a:off x="228600" y="2667000"/>
            <a:ext cx="4953000" cy="990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rgbClr val="FF0000"/>
                </a:solidFill>
                <a:cs typeface="A  Mitra_1 (MRT)" pitchFamily="2" charset="-78"/>
              </a:rPr>
              <a:t>اعتقاد و اعتماد به منبع و قدرتی برتر </a:t>
            </a:r>
            <a:endParaRPr lang="en-US" sz="2000"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5786" y="228600"/>
            <a:ext cx="7772400" cy="790596"/>
          </a:xfrm>
        </p:spPr>
        <p:txBody>
          <a:bodyPr>
            <a:noAutofit/>
          </a:bodyPr>
          <a:lstStyle/>
          <a:p>
            <a:pPr rtl="1"/>
            <a:r>
              <a:rPr lang="fa-IR" sz="4600" dirty="0" smtClean="0">
                <a:solidFill>
                  <a:srgbClr val="AA1E8F"/>
                </a:solidFill>
                <a:cs typeface="A  Mitra_1 (MRT)" pitchFamily="2" charset="-78"/>
              </a:rPr>
              <a:t>رئوس مطالب</a:t>
            </a:r>
            <a:endParaRPr lang="en-US" sz="4600" dirty="0">
              <a:solidFill>
                <a:srgbClr val="AA1E8F"/>
              </a:solidFill>
              <a:cs typeface="A  Mitra_1 (MRT)" pitchFamily="2" charset="-78"/>
            </a:endParaRPr>
          </a:p>
        </p:txBody>
      </p:sp>
      <p:sp>
        <p:nvSpPr>
          <p:cNvPr id="3" name="Subtitle 2"/>
          <p:cNvSpPr>
            <a:spLocks noGrp="1"/>
          </p:cNvSpPr>
          <p:nvPr>
            <p:ph type="subTitle" idx="1"/>
          </p:nvPr>
        </p:nvSpPr>
        <p:spPr>
          <a:xfrm>
            <a:off x="428596" y="1219200"/>
            <a:ext cx="8286808" cy="5067320"/>
          </a:xfrm>
        </p:spPr>
        <p:txBody>
          <a:bodyPr>
            <a:noAutofit/>
          </a:bodyPr>
          <a:lstStyle/>
          <a:p>
            <a:pPr algn="just" rtl="1">
              <a:lnSpc>
                <a:spcPct val="150000"/>
              </a:lnSpc>
              <a:buFont typeface="Arial" pitchFamily="34" charset="0"/>
              <a:buChar char="•"/>
            </a:pPr>
            <a:r>
              <a:rPr lang="fa-IR" sz="2800" dirty="0" smtClean="0">
                <a:solidFill>
                  <a:srgbClr val="002060"/>
                </a:solidFill>
                <a:cs typeface="A  Mitra_1 (MRT)" pitchFamily="2" charset="-78"/>
              </a:rPr>
              <a:t>سیر تاریخی مفهوم سلامت</a:t>
            </a:r>
          </a:p>
          <a:p>
            <a:pPr algn="just" rtl="1">
              <a:lnSpc>
                <a:spcPct val="150000"/>
              </a:lnSpc>
              <a:buFont typeface="Arial" pitchFamily="34" charset="0"/>
              <a:buChar char="•"/>
            </a:pPr>
            <a:r>
              <a:rPr lang="fa-IR" sz="2800" dirty="0" smtClean="0">
                <a:solidFill>
                  <a:srgbClr val="002060"/>
                </a:solidFill>
                <a:cs typeface="A  Mitra_1 (MRT)" pitchFamily="2" charset="-78"/>
              </a:rPr>
              <a:t>سلامت معنوی در مفاهیم بین المللی</a:t>
            </a:r>
          </a:p>
          <a:p>
            <a:pPr algn="just" rtl="1">
              <a:lnSpc>
                <a:spcPct val="150000"/>
              </a:lnSpc>
              <a:buFont typeface="Arial" pitchFamily="34" charset="0"/>
              <a:buChar char="•"/>
            </a:pPr>
            <a:r>
              <a:rPr lang="fa-IR" sz="2800" dirty="0" smtClean="0">
                <a:solidFill>
                  <a:srgbClr val="002060"/>
                </a:solidFill>
                <a:cs typeface="A  Mitra_1 (MRT)" pitchFamily="2" charset="-78"/>
              </a:rPr>
              <a:t>انحراف در تعاریف و مفاهیم سلامت معنوی در غرب</a:t>
            </a:r>
          </a:p>
          <a:p>
            <a:pPr algn="just" rtl="1">
              <a:lnSpc>
                <a:spcPct val="150000"/>
              </a:lnSpc>
              <a:buFont typeface="Arial" pitchFamily="34" charset="0"/>
              <a:buChar char="•"/>
            </a:pPr>
            <a:r>
              <a:rPr lang="fa-IR" sz="2800" dirty="0" smtClean="0">
                <a:solidFill>
                  <a:srgbClr val="002060"/>
                </a:solidFill>
                <a:cs typeface="A  Mitra_1 (MRT)" pitchFamily="2" charset="-78"/>
              </a:rPr>
              <a:t>مفهوم شناسی سلامت معنوی از نظر اسلام</a:t>
            </a:r>
          </a:p>
          <a:p>
            <a:pPr algn="just" rtl="1">
              <a:lnSpc>
                <a:spcPct val="150000"/>
              </a:lnSpc>
              <a:buFont typeface="Arial" pitchFamily="34" charset="0"/>
              <a:buChar char="•"/>
            </a:pPr>
            <a:r>
              <a:rPr lang="fa-IR" sz="2800" dirty="0" smtClean="0">
                <a:solidFill>
                  <a:srgbClr val="002060"/>
                </a:solidFill>
                <a:cs typeface="A  Mitra_1 (MRT)" pitchFamily="2" charset="-78"/>
              </a:rPr>
              <a:t>تعریف سلامت معنوی از دیدگاه اسلام</a:t>
            </a:r>
          </a:p>
          <a:p>
            <a:pPr algn="just" rtl="1">
              <a:lnSpc>
                <a:spcPct val="150000"/>
              </a:lnSpc>
              <a:buFont typeface="Arial" pitchFamily="34" charset="0"/>
              <a:buChar char="•"/>
            </a:pPr>
            <a:r>
              <a:rPr lang="fa-IR" sz="2800" dirty="0" smtClean="0">
                <a:solidFill>
                  <a:srgbClr val="002060"/>
                </a:solidFill>
                <a:cs typeface="A  Mitra_1 (MRT)" pitchFamily="2" charset="-78"/>
              </a:rPr>
              <a:t>شاخص های سلامت معنوی</a:t>
            </a:r>
          </a:p>
          <a:p>
            <a:pPr algn="just" rtl="1">
              <a:lnSpc>
                <a:spcPct val="150000"/>
              </a:lnSpc>
              <a:buFont typeface="Arial" pitchFamily="34" charset="0"/>
              <a:buChar char="•"/>
            </a:pPr>
            <a:r>
              <a:rPr lang="fa-IR" sz="2800" dirty="0" smtClean="0">
                <a:solidFill>
                  <a:srgbClr val="002060"/>
                </a:solidFill>
                <a:cs typeface="A  Mitra_1 (MRT)" pitchFamily="2" charset="-78"/>
              </a:rPr>
              <a:t>تفاوت سلامت معنوی در ادبیات جهانی و برداشت اسلامی</a:t>
            </a:r>
            <a:endParaRPr lang="en-US" sz="2800" dirty="0">
              <a:solidFill>
                <a:srgbClr val="FF0000"/>
              </a:solidFill>
              <a:cs typeface="A  Mitra_1 (MRT)" pitchFamily="2" charset="-78"/>
            </a:endParaRPr>
          </a:p>
        </p:txBody>
      </p:sp>
      <p:pic>
        <p:nvPicPr>
          <p:cNvPr id="4" name="Picture 3"/>
          <p:cNvPicPr>
            <a:picLocks noChangeAspect="1" noChangeArrowheads="1"/>
          </p:cNvPicPr>
          <p:nvPr/>
        </p:nvPicPr>
        <p:blipFill>
          <a:blip r:embed="rId2"/>
          <a:srcRect/>
          <a:stretch>
            <a:fillRect/>
          </a:stretch>
        </p:blipFill>
        <p:spPr bwMode="auto">
          <a:xfrm>
            <a:off x="0" y="5871361"/>
            <a:ext cx="1089078" cy="98663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1"/>
            <a:ext cx="7772400" cy="533400"/>
          </a:xfrm>
        </p:spPr>
        <p:txBody>
          <a:bodyPr>
            <a:normAutofit fontScale="90000"/>
          </a:bodyPr>
          <a:lstStyle/>
          <a:p>
            <a:r>
              <a:rPr lang="en-US" b="1" dirty="0" smtClean="0">
                <a:solidFill>
                  <a:srgbClr val="7030A0"/>
                </a:solidFill>
              </a:rPr>
              <a:t>The Concept of Creator</a:t>
            </a:r>
            <a:endParaRPr lang="en-US" b="1" dirty="0">
              <a:solidFill>
                <a:srgbClr val="7030A0"/>
              </a:solidFill>
            </a:endParaRPr>
          </a:p>
        </p:txBody>
      </p:sp>
      <p:sp>
        <p:nvSpPr>
          <p:cNvPr id="3" name="Subtitle 2"/>
          <p:cNvSpPr>
            <a:spLocks noGrp="1"/>
          </p:cNvSpPr>
          <p:nvPr>
            <p:ph type="subTitle" idx="1"/>
          </p:nvPr>
        </p:nvSpPr>
        <p:spPr>
          <a:xfrm>
            <a:off x="381000" y="914400"/>
            <a:ext cx="8382000" cy="5715000"/>
          </a:xfrm>
        </p:spPr>
        <p:txBody>
          <a:bodyPr>
            <a:normAutofit lnSpcReduction="10000"/>
          </a:bodyPr>
          <a:lstStyle/>
          <a:p>
            <a:pPr algn="just">
              <a:lnSpc>
                <a:spcPct val="150000"/>
              </a:lnSpc>
            </a:pPr>
            <a:r>
              <a:rPr lang="en-US" b="1" dirty="0" smtClean="0">
                <a:solidFill>
                  <a:srgbClr val="FF3399"/>
                </a:solidFill>
                <a:latin typeface="Times New Roman" pitchFamily="18" charset="0"/>
                <a:cs typeface="Times New Roman" pitchFamily="18" charset="0"/>
              </a:rPr>
              <a:t>No discussion of spirituality would be complete without referring to the concept of a </a:t>
            </a:r>
            <a:r>
              <a:rPr lang="en-US" b="1" dirty="0" smtClean="0">
                <a:solidFill>
                  <a:srgbClr val="00B050"/>
                </a:solidFill>
                <a:latin typeface="Times New Roman" pitchFamily="18" charset="0"/>
                <a:cs typeface="Times New Roman" pitchFamily="18" charset="0"/>
              </a:rPr>
              <a:t>higher power or creator.</a:t>
            </a:r>
            <a:r>
              <a:rPr lang="en-US" b="1" dirty="0" smtClean="0">
                <a:solidFill>
                  <a:srgbClr val="FF3399"/>
                </a:solidFill>
                <a:latin typeface="Times New Roman" pitchFamily="18" charset="0"/>
                <a:cs typeface="Times New Roman" pitchFamily="18" charset="0"/>
              </a:rPr>
              <a:t> </a:t>
            </a:r>
            <a:r>
              <a:rPr lang="en-US" b="1" dirty="0" smtClean="0">
                <a:solidFill>
                  <a:schemeClr val="tx1"/>
                </a:solidFill>
                <a:latin typeface="Times New Roman" pitchFamily="18" charset="0"/>
                <a:cs typeface="Times New Roman" pitchFamily="18" charset="0"/>
              </a:rPr>
              <a:t>This being is known throughout the world by many different names, including Allah, God, Goddess, Higher Power, Divine Spirit, Ultimate Being, the Absolute, Lord, Inner Light, Life Source, Tao, Spirit, the Way, and Universal Love. </a:t>
            </a:r>
            <a:endParaRPr lang="en-US" b="1" dirty="0">
              <a:solidFill>
                <a:schemeClr val="tx1"/>
              </a:solidFill>
              <a:latin typeface="Times New Roman" pitchFamily="18" charset="0"/>
              <a:cs typeface="Times New Roman" pitchFamily="18" charset="0"/>
            </a:endParaRPr>
          </a:p>
        </p:txBody>
      </p:sp>
      <p:pic>
        <p:nvPicPr>
          <p:cNvPr id="4" name="Picture 3"/>
          <p:cNvPicPr>
            <a:picLocks noChangeAspect="1" noChangeArrowheads="1"/>
          </p:cNvPicPr>
          <p:nvPr/>
        </p:nvPicPr>
        <p:blipFill>
          <a:blip r:embed="rId2"/>
          <a:srcRect/>
          <a:stretch>
            <a:fillRect/>
          </a:stretch>
        </p:blipFill>
        <p:spPr bwMode="auto">
          <a:xfrm>
            <a:off x="8054922" y="5871361"/>
            <a:ext cx="1089078" cy="986639"/>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1"/>
            <a:ext cx="7772400" cy="533400"/>
          </a:xfrm>
        </p:spPr>
        <p:txBody>
          <a:bodyPr>
            <a:normAutofit fontScale="90000"/>
          </a:bodyPr>
          <a:lstStyle/>
          <a:p>
            <a:r>
              <a:rPr lang="en-US" b="1" dirty="0" smtClean="0">
                <a:solidFill>
                  <a:srgbClr val="7030A0"/>
                </a:solidFill>
              </a:rPr>
              <a:t>Spirituality and Religion</a:t>
            </a:r>
            <a:endParaRPr lang="en-US" dirty="0">
              <a:solidFill>
                <a:srgbClr val="7030A0"/>
              </a:solidFill>
            </a:endParaRPr>
          </a:p>
        </p:txBody>
      </p:sp>
      <p:sp>
        <p:nvSpPr>
          <p:cNvPr id="3" name="Subtitle 2"/>
          <p:cNvSpPr>
            <a:spLocks noGrp="1"/>
          </p:cNvSpPr>
          <p:nvPr>
            <p:ph type="subTitle" idx="1"/>
          </p:nvPr>
        </p:nvSpPr>
        <p:spPr>
          <a:xfrm>
            <a:off x="381000" y="1143000"/>
            <a:ext cx="8382000" cy="4572000"/>
          </a:xfrm>
        </p:spPr>
        <p:txBody>
          <a:bodyPr>
            <a:normAutofit fontScale="77500" lnSpcReduction="20000"/>
          </a:bodyPr>
          <a:lstStyle/>
          <a:p>
            <a:pPr algn="just">
              <a:lnSpc>
                <a:spcPct val="170000"/>
              </a:lnSpc>
            </a:pPr>
            <a:r>
              <a:rPr lang="en-US" b="1" dirty="0" smtClean="0">
                <a:solidFill>
                  <a:schemeClr val="tx1"/>
                </a:solidFill>
                <a:latin typeface="Times New Roman" pitchFamily="18" charset="0"/>
                <a:cs typeface="Times New Roman" pitchFamily="18" charset="0"/>
              </a:rPr>
              <a:t>In the past, spiritual care was synonymous with religious care. Although spirituality may include traditional religious beliefs and practices, </a:t>
            </a:r>
            <a:r>
              <a:rPr lang="en-US" b="1" dirty="0" smtClean="0">
                <a:solidFill>
                  <a:srgbClr val="00B0F0"/>
                </a:solidFill>
                <a:latin typeface="Times New Roman" pitchFamily="18" charset="0"/>
                <a:cs typeface="Times New Roman" pitchFamily="18" charset="0"/>
              </a:rPr>
              <a:t>spirituality is a much broader concept that also includes nonreligious beliefs and expressions.</a:t>
            </a:r>
          </a:p>
          <a:p>
            <a:pPr algn="just">
              <a:lnSpc>
                <a:spcPct val="170000"/>
              </a:lnSpc>
            </a:pPr>
            <a:r>
              <a:rPr lang="en-US" b="1" dirty="0" smtClean="0">
                <a:solidFill>
                  <a:schemeClr val="tx1"/>
                </a:solidFill>
                <a:latin typeface="Times New Roman" pitchFamily="18" charset="0"/>
                <a:cs typeface="Times New Roman" pitchFamily="18" charset="0"/>
              </a:rPr>
              <a:t>Today’s multicultural society, with its many secular and religious beliefs, requires spiritual care that respects the integrity of different faith communities and belief systems.</a:t>
            </a:r>
            <a:endParaRPr lang="en-US" b="1" dirty="0">
              <a:solidFill>
                <a:schemeClr val="tx1"/>
              </a:solidFill>
              <a:latin typeface="Times New Roman" pitchFamily="18" charset="0"/>
              <a:cs typeface="Times New Roman" pitchFamily="18" charset="0"/>
            </a:endParaRPr>
          </a:p>
        </p:txBody>
      </p:sp>
      <p:sp>
        <p:nvSpPr>
          <p:cNvPr id="4" name="TextBox 3"/>
          <p:cNvSpPr txBox="1"/>
          <p:nvPr/>
        </p:nvSpPr>
        <p:spPr>
          <a:xfrm>
            <a:off x="2819400" y="5791200"/>
            <a:ext cx="6096000" cy="738664"/>
          </a:xfrm>
          <a:prstGeom prst="rect">
            <a:avLst/>
          </a:prstGeom>
          <a:noFill/>
        </p:spPr>
        <p:txBody>
          <a:bodyPr wrap="square" rtlCol="0">
            <a:spAutoFit/>
          </a:bodyPr>
          <a:lstStyle/>
          <a:p>
            <a:r>
              <a:rPr lang="en-US" sz="1400" dirty="0" smtClean="0">
                <a:latin typeface="Times New Roman" pitchFamily="18" charset="0"/>
                <a:cs typeface="Times New Roman" pitchFamily="18" charset="0"/>
              </a:rPr>
              <a:t>Thomason CL, Brody H. Inclusive spirituality. J </a:t>
            </a:r>
            <a:r>
              <a:rPr lang="en-US" sz="1400" dirty="0" err="1" smtClean="0">
                <a:latin typeface="Times New Roman" pitchFamily="18" charset="0"/>
                <a:cs typeface="Times New Roman" pitchFamily="18" charset="0"/>
              </a:rPr>
              <a:t>Fam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Pract</a:t>
            </a:r>
            <a:r>
              <a:rPr lang="en-US" sz="1400" dirty="0" smtClean="0">
                <a:latin typeface="Times New Roman" pitchFamily="18" charset="0"/>
                <a:cs typeface="Times New Roman" pitchFamily="18" charset="0"/>
              </a:rPr>
              <a:t> 1999; 48(2):96-7.</a:t>
            </a:r>
          </a:p>
          <a:p>
            <a:r>
              <a:rPr lang="en-US" sz="1400" dirty="0" smtClean="0">
                <a:latin typeface="Times New Roman" pitchFamily="18" charset="0"/>
                <a:cs typeface="Times New Roman" pitchFamily="18" charset="0"/>
              </a:rPr>
              <a:t>Cobb M &amp; </a:t>
            </a:r>
            <a:r>
              <a:rPr lang="en-US" sz="1400" dirty="0" err="1" smtClean="0">
                <a:latin typeface="Times New Roman" pitchFamily="18" charset="0"/>
                <a:cs typeface="Times New Roman" pitchFamily="18" charset="0"/>
              </a:rPr>
              <a:t>Robshaw</a:t>
            </a:r>
            <a:r>
              <a:rPr lang="en-US" sz="1400" dirty="0" smtClean="0">
                <a:latin typeface="Times New Roman" pitchFamily="18" charset="0"/>
                <a:cs typeface="Times New Roman" pitchFamily="18" charset="0"/>
              </a:rPr>
              <a:t> V. The spiritual challenge of health care. New York Churchill Livingstone 1998.</a:t>
            </a:r>
            <a:endParaRPr lang="en-US" sz="1400" dirty="0">
              <a:latin typeface="Times New Roman" pitchFamily="18" charset="0"/>
              <a:cs typeface="Times New Roman" pitchFamily="18" charset="0"/>
            </a:endParaRPr>
          </a:p>
        </p:txBody>
      </p:sp>
      <p:pic>
        <p:nvPicPr>
          <p:cNvPr id="6" name="Picture 5"/>
          <p:cNvPicPr>
            <a:picLocks noChangeAspect="1" noChangeArrowheads="1"/>
          </p:cNvPicPr>
          <p:nvPr/>
        </p:nvPicPr>
        <p:blipFill>
          <a:blip r:embed="rId2"/>
          <a:srcRect/>
          <a:stretch>
            <a:fillRect/>
          </a:stretch>
        </p:blipFill>
        <p:spPr bwMode="auto">
          <a:xfrm>
            <a:off x="0" y="5871361"/>
            <a:ext cx="1089078" cy="986639"/>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
            <a:ext cx="7772400" cy="655633"/>
          </a:xfrm>
        </p:spPr>
        <p:txBody>
          <a:bodyPr>
            <a:noAutofit/>
          </a:bodyPr>
          <a:lstStyle/>
          <a:p>
            <a:pPr rtl="1"/>
            <a:r>
              <a:rPr lang="fa-IR" sz="4000" dirty="0" smtClean="0">
                <a:solidFill>
                  <a:srgbClr val="AA1E8F"/>
                </a:solidFill>
                <a:cs typeface="A  Mitra_1 (MRT)" pitchFamily="2" charset="-78"/>
              </a:rPr>
              <a:t>ابعاد روحی و جسمی انسان</a:t>
            </a:r>
            <a:endParaRPr lang="en-US" sz="4000" dirty="0">
              <a:solidFill>
                <a:srgbClr val="AA1E8F"/>
              </a:solidFill>
              <a:cs typeface="A  Mitra_1 (MRT)" pitchFamily="2" charset="-78"/>
            </a:endParaRPr>
          </a:p>
        </p:txBody>
      </p:sp>
      <p:sp>
        <p:nvSpPr>
          <p:cNvPr id="3" name="Subtitle 2"/>
          <p:cNvSpPr>
            <a:spLocks noGrp="1"/>
          </p:cNvSpPr>
          <p:nvPr>
            <p:ph type="subTitle" idx="1"/>
          </p:nvPr>
        </p:nvSpPr>
        <p:spPr>
          <a:xfrm>
            <a:off x="571472" y="1066800"/>
            <a:ext cx="8001056" cy="5362596"/>
          </a:xfrm>
        </p:spPr>
        <p:txBody>
          <a:bodyPr>
            <a:normAutofit/>
          </a:bodyPr>
          <a:lstStyle/>
          <a:p>
            <a:pPr algn="just" rtl="1">
              <a:lnSpc>
                <a:spcPct val="150000"/>
              </a:lnSpc>
              <a:buFont typeface="Arial" pitchFamily="34" charset="0"/>
              <a:buChar char="•"/>
            </a:pPr>
            <a:r>
              <a:rPr lang="fa-IR" sz="2800" dirty="0" smtClean="0">
                <a:solidFill>
                  <a:srgbClr val="0070C0"/>
                </a:solidFill>
                <a:cs typeface="A  Mitra_1 (MRT)" pitchFamily="2" charset="-78"/>
              </a:rPr>
              <a:t>از منظر قرآن مجید، انسان دارای دو بعد روحی و جسمی است و همان گونه که جسم او نیازمند تغذیه سالم و بهداشت است، روح اونیز باید تغذیه شود، تا رشد کند و تکامل یابد.</a:t>
            </a:r>
          </a:p>
          <a:p>
            <a:pPr algn="just" rtl="1">
              <a:lnSpc>
                <a:spcPct val="150000"/>
              </a:lnSpc>
              <a:buFont typeface="Arial" pitchFamily="34" charset="0"/>
              <a:buChar char="•"/>
            </a:pPr>
            <a:r>
              <a:rPr lang="fa-IR" sz="2800" dirty="0" smtClean="0">
                <a:solidFill>
                  <a:srgbClr val="7030A0"/>
                </a:solidFill>
                <a:cs typeface="A  Mitra_1 (MRT)" pitchFamily="2" charset="-78"/>
              </a:rPr>
              <a:t>با این تفاوت که در مقابل زندگی محدود و ناپایدار جسم، روح جاوید و پایدار است و پس از گذر از دنیای مادی در سرای باقی به زندگی خویش ادامه می دهد. </a:t>
            </a:r>
          </a:p>
          <a:p>
            <a:pPr algn="just" rtl="1">
              <a:lnSpc>
                <a:spcPct val="150000"/>
              </a:lnSpc>
              <a:buFont typeface="Arial" pitchFamily="34" charset="0"/>
              <a:buChar char="•"/>
            </a:pPr>
            <a:r>
              <a:rPr lang="fa-IR" sz="2800" dirty="0" smtClean="0">
                <a:solidFill>
                  <a:srgbClr val="7030A0"/>
                </a:solidFill>
                <a:cs typeface="A  Mitra_1 (MRT)" pitchFamily="2" charset="-78"/>
              </a:rPr>
              <a:t>از این رو است که </a:t>
            </a:r>
            <a:r>
              <a:rPr lang="fa-IR" sz="2800" dirty="0" smtClean="0">
                <a:solidFill>
                  <a:schemeClr val="accent6">
                    <a:lumMod val="75000"/>
                  </a:schemeClr>
                </a:solidFill>
                <a:cs typeface="A  Mitra_1 (MRT)" pitchFamily="2" charset="-78"/>
              </a:rPr>
              <a:t>باید به غذای روح بیشتر از جسم اهمیت داد.</a:t>
            </a:r>
            <a:endParaRPr lang="en-US" sz="2800" dirty="0">
              <a:solidFill>
                <a:schemeClr val="accent6">
                  <a:lumMod val="75000"/>
                </a:schemeClr>
              </a:solidFill>
              <a:cs typeface="A  Mitra_1 (MRT)" pitchFamily="2" charset="-78"/>
            </a:endParaRPr>
          </a:p>
        </p:txBody>
      </p:sp>
      <p:sp>
        <p:nvSpPr>
          <p:cNvPr id="4" name="TextBox 3"/>
          <p:cNvSpPr txBox="1"/>
          <p:nvPr/>
        </p:nvSpPr>
        <p:spPr>
          <a:xfrm>
            <a:off x="1071538" y="6143644"/>
            <a:ext cx="7572428" cy="261610"/>
          </a:xfrm>
          <a:prstGeom prst="rect">
            <a:avLst/>
          </a:prstGeom>
          <a:noFill/>
        </p:spPr>
        <p:txBody>
          <a:bodyPr wrap="square" rtlCol="0">
            <a:spAutoFit/>
          </a:bodyPr>
          <a:lstStyle/>
          <a:p>
            <a:pPr algn="just" rtl="1"/>
            <a:r>
              <a:rPr lang="fa-IR" sz="1100" dirty="0" smtClean="0">
                <a:solidFill>
                  <a:srgbClr val="002060"/>
                </a:solidFill>
                <a:cs typeface="A  Mitra_1 (MRT)" pitchFamily="2" charset="-78"/>
              </a:rPr>
              <a:t>الهامی نیا ع ا. معنویت اسلامی، چیستی، چرائی و چگونگی. پژوهشکده تحقیقات اسلامی، 1390</a:t>
            </a:r>
            <a:endParaRPr lang="en-US" sz="1100" dirty="0">
              <a:solidFill>
                <a:srgbClr val="002060"/>
              </a:solidFill>
              <a:cs typeface="A  Mitra_1 (MRT)" pitchFamily="2" charset="-78"/>
            </a:endParaRPr>
          </a:p>
        </p:txBody>
      </p:sp>
      <p:pic>
        <p:nvPicPr>
          <p:cNvPr id="5" name="Picture 4"/>
          <p:cNvPicPr>
            <a:picLocks noChangeAspect="1" noChangeArrowheads="1"/>
          </p:cNvPicPr>
          <p:nvPr/>
        </p:nvPicPr>
        <p:blipFill>
          <a:blip r:embed="rId2"/>
          <a:srcRect/>
          <a:stretch>
            <a:fillRect/>
          </a:stretch>
        </p:blipFill>
        <p:spPr bwMode="auto">
          <a:xfrm>
            <a:off x="0" y="5871361"/>
            <a:ext cx="1089078" cy="986639"/>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28600"/>
            <a:ext cx="8429684" cy="5715000"/>
          </a:xfrm>
        </p:spPr>
        <p:txBody>
          <a:bodyPr>
            <a:noAutofit/>
          </a:bodyPr>
          <a:lstStyle/>
          <a:p>
            <a:pPr rtl="1">
              <a:lnSpc>
                <a:spcPct val="150000"/>
              </a:lnSpc>
            </a:pPr>
            <a:r>
              <a:rPr lang="fa-IR" sz="1600" dirty="0" smtClean="0"/>
              <a:t/>
            </a:r>
            <a:br>
              <a:rPr lang="fa-IR" sz="1600" dirty="0" smtClean="0"/>
            </a:br>
            <a:r>
              <a:rPr lang="fa-IR" sz="2000" b="1" dirty="0" smtClean="0">
                <a:solidFill>
                  <a:srgbClr val="00B050"/>
                </a:solidFill>
                <a:latin typeface="+mj-lt"/>
                <a:ea typeface="+mj-ea"/>
                <a:cs typeface="+mj-cs"/>
              </a:rPr>
              <a:t>فَأَقِمْ وَجْهَكَ لِلدِّينِ حَنِيفًا فِطْرَةَ اللَّهِ الَّتِي فَطَرَ النَّاسَ عَلَيْهَا لَا تَبْدِيلَ لِخَلْقِ اللَّهِ </a:t>
            </a:r>
          </a:p>
          <a:p>
            <a:pPr rtl="1">
              <a:lnSpc>
                <a:spcPct val="150000"/>
              </a:lnSpc>
            </a:pPr>
            <a:r>
              <a:rPr lang="fa-IR" sz="2000" b="1" dirty="0" smtClean="0">
                <a:solidFill>
                  <a:srgbClr val="00B050"/>
                </a:solidFill>
                <a:latin typeface="+mj-lt"/>
                <a:ea typeface="+mj-ea"/>
                <a:cs typeface="+mj-cs"/>
              </a:rPr>
              <a:t>ذَلِكَ الدِّينُ الْقَيِّمُ وَلَكِنَّ أَكْثَرَ النَّاسِ لَا يَعْلَمُونَ</a:t>
            </a:r>
          </a:p>
          <a:p>
            <a:pPr rtl="1">
              <a:lnSpc>
                <a:spcPct val="200000"/>
              </a:lnSpc>
            </a:pPr>
            <a:r>
              <a:rPr lang="fa-IR" sz="1600" b="1" dirty="0" smtClean="0">
                <a:solidFill>
                  <a:srgbClr val="0070C0"/>
                </a:solidFill>
                <a:latin typeface="+mj-lt"/>
                <a:ea typeface="+mj-ea"/>
                <a:cs typeface="+mj-cs"/>
              </a:rPr>
              <a:t>پس روى خود را با گرايش تمام به حق به سوى اين دين كن با همان سرشتى كه خدا مردم را بر آن سرشته است آفرينش خداى تغييرپذير نيست اين است همان دين پايدار ولى بيشتر مردم نمى‏دانند</a:t>
            </a:r>
          </a:p>
          <a:p>
            <a:pPr algn="just" rtl="1">
              <a:lnSpc>
                <a:spcPct val="200000"/>
              </a:lnSpc>
            </a:pPr>
            <a:endParaRPr lang="fa-IR" sz="1500" dirty="0" smtClean="0">
              <a:solidFill>
                <a:srgbClr val="002060"/>
              </a:solidFill>
              <a:cs typeface="A  Mitra_1 (MRT)" pitchFamily="2" charset="-78"/>
            </a:endParaRPr>
          </a:p>
          <a:p>
            <a:pPr algn="just" rtl="1">
              <a:lnSpc>
                <a:spcPct val="200000"/>
              </a:lnSpc>
            </a:pPr>
            <a:r>
              <a:rPr lang="fa-IR" sz="2000" dirty="0" smtClean="0">
                <a:solidFill>
                  <a:srgbClr val="002060"/>
                </a:solidFill>
                <a:cs typeface="A  Mitra_1 (MRT)" pitchFamily="2" charset="-78"/>
              </a:rPr>
              <a:t>بر </a:t>
            </a:r>
            <a:r>
              <a:rPr lang="fa-IR" sz="2000" dirty="0">
                <a:solidFill>
                  <a:srgbClr val="002060"/>
                </a:solidFill>
                <a:cs typeface="A  Mitra_1 (MRT)" pitchFamily="2" charset="-78"/>
              </a:rPr>
              <a:t>اساس تعاليم دین اسلام، </a:t>
            </a:r>
            <a:r>
              <a:rPr lang="fa-IR" sz="2000" dirty="0">
                <a:solidFill>
                  <a:schemeClr val="accent6">
                    <a:lumMod val="75000"/>
                  </a:schemeClr>
                </a:solidFill>
                <a:cs typeface="A  Mitra_1 (MRT)" pitchFamily="2" charset="-78"/>
              </a:rPr>
              <a:t>گرایش به معنویت</a:t>
            </a:r>
            <a:r>
              <a:rPr lang="fa-IR" sz="2000" dirty="0" smtClean="0">
                <a:solidFill>
                  <a:schemeClr val="accent6">
                    <a:lumMod val="75000"/>
                  </a:schemeClr>
                </a:solidFill>
                <a:cs typeface="A  Mitra_1 (MRT)" pitchFamily="2" charset="-78"/>
              </a:rPr>
              <a:t>،</a:t>
            </a:r>
            <a:r>
              <a:rPr lang="en-US" sz="2000" dirty="0" smtClean="0">
                <a:solidFill>
                  <a:schemeClr val="accent6">
                    <a:lumMod val="75000"/>
                  </a:schemeClr>
                </a:solidFill>
                <a:cs typeface="A  Mitra_1 (MRT)" pitchFamily="2" charset="-78"/>
              </a:rPr>
              <a:t> </a:t>
            </a:r>
            <a:r>
              <a:rPr lang="fa-IR" sz="2000" dirty="0" smtClean="0">
                <a:solidFill>
                  <a:schemeClr val="accent6">
                    <a:lumMod val="75000"/>
                  </a:schemeClr>
                </a:solidFill>
                <a:cs typeface="A  Mitra_1 (MRT)" pitchFamily="2" charset="-78"/>
              </a:rPr>
              <a:t>ریشه </a:t>
            </a:r>
            <a:r>
              <a:rPr lang="fa-IR" sz="2000" dirty="0">
                <a:solidFill>
                  <a:schemeClr val="accent6">
                    <a:lumMod val="75000"/>
                  </a:schemeClr>
                </a:solidFill>
                <a:cs typeface="A  Mitra_1 (MRT)" pitchFamily="2" charset="-78"/>
              </a:rPr>
              <a:t>در فطرت خداگرای انسان دارد </a:t>
            </a:r>
            <a:r>
              <a:rPr lang="fa-IR" sz="2000" dirty="0">
                <a:solidFill>
                  <a:srgbClr val="002060"/>
                </a:solidFill>
                <a:cs typeface="A  Mitra_1 (MRT)" pitchFamily="2" charset="-78"/>
              </a:rPr>
              <a:t>که از بدو خلقت انسان با </a:t>
            </a:r>
            <a:r>
              <a:rPr lang="fa-IR" sz="2000" dirty="0" smtClean="0">
                <a:solidFill>
                  <a:srgbClr val="002060"/>
                </a:solidFill>
                <a:cs typeface="A  Mitra_1 (MRT)" pitchFamily="2" charset="-78"/>
              </a:rPr>
              <a:t>تعاليم</a:t>
            </a:r>
            <a:r>
              <a:rPr lang="en-US" sz="2000" dirty="0" smtClean="0">
                <a:solidFill>
                  <a:srgbClr val="002060"/>
                </a:solidFill>
                <a:cs typeface="A  Mitra_1 (MRT)" pitchFamily="2" charset="-78"/>
              </a:rPr>
              <a:t> </a:t>
            </a:r>
            <a:r>
              <a:rPr lang="fa-IR" sz="2000" dirty="0" smtClean="0">
                <a:solidFill>
                  <a:srgbClr val="002060"/>
                </a:solidFill>
                <a:cs typeface="A  Mitra_1 (MRT)" pitchFamily="2" charset="-78"/>
              </a:rPr>
              <a:t>آسمانی </a:t>
            </a:r>
            <a:r>
              <a:rPr lang="fa-IR" sz="2000" dirty="0">
                <a:solidFill>
                  <a:srgbClr val="002060"/>
                </a:solidFill>
                <a:cs typeface="A  Mitra_1 (MRT)" pitchFamily="2" charset="-78"/>
              </a:rPr>
              <a:t>ادیان شکوفا شده و با انحراف از مسير دین حق، در </a:t>
            </a:r>
            <a:r>
              <a:rPr lang="fa-IR" sz="2000" dirty="0" smtClean="0">
                <a:solidFill>
                  <a:srgbClr val="002060"/>
                </a:solidFill>
                <a:cs typeface="A  Mitra_1 (MRT)" pitchFamily="2" charset="-78"/>
              </a:rPr>
              <a:t>قالب</a:t>
            </a:r>
            <a:r>
              <a:rPr lang="en-US" sz="2000" dirty="0" smtClean="0">
                <a:solidFill>
                  <a:srgbClr val="002060"/>
                </a:solidFill>
                <a:cs typeface="A  Mitra_1 (MRT)" pitchFamily="2" charset="-78"/>
              </a:rPr>
              <a:t> </a:t>
            </a:r>
            <a:r>
              <a:rPr lang="fa-IR" sz="2000" dirty="0" smtClean="0">
                <a:solidFill>
                  <a:srgbClr val="002060"/>
                </a:solidFill>
                <a:cs typeface="A  Mitra_1 (MRT)" pitchFamily="2" charset="-78"/>
              </a:rPr>
              <a:t>گرایش </a:t>
            </a:r>
            <a:r>
              <a:rPr lang="fa-IR" sz="2000" dirty="0">
                <a:solidFill>
                  <a:srgbClr val="002060"/>
                </a:solidFill>
                <a:cs typeface="A  Mitra_1 (MRT)" pitchFamily="2" charset="-78"/>
              </a:rPr>
              <a:t>های معنوی و عرفانی گوناگون ظهور یافته است</a:t>
            </a:r>
            <a:r>
              <a:rPr lang="fa-IR" sz="2000" dirty="0" smtClean="0"/>
              <a:t>.</a:t>
            </a:r>
          </a:p>
        </p:txBody>
      </p:sp>
      <p:sp>
        <p:nvSpPr>
          <p:cNvPr id="4" name="TextBox 3"/>
          <p:cNvSpPr txBox="1"/>
          <p:nvPr/>
        </p:nvSpPr>
        <p:spPr>
          <a:xfrm>
            <a:off x="6934200" y="6096000"/>
            <a:ext cx="1981200" cy="261610"/>
          </a:xfrm>
          <a:prstGeom prst="rect">
            <a:avLst/>
          </a:prstGeom>
          <a:noFill/>
        </p:spPr>
        <p:txBody>
          <a:bodyPr wrap="square" rtlCol="0">
            <a:spAutoFit/>
          </a:bodyPr>
          <a:lstStyle/>
          <a:p>
            <a:pPr algn="r" rtl="1"/>
            <a:r>
              <a:rPr lang="fa-IR" sz="1100" dirty="0" smtClean="0">
                <a:solidFill>
                  <a:srgbClr val="002060"/>
                </a:solidFill>
                <a:cs typeface="A  Mitra_1 (MRT)" pitchFamily="2" charset="-78"/>
              </a:rPr>
              <a:t>سوره الروم، آیه 30</a:t>
            </a:r>
            <a:endParaRPr lang="en-US" sz="1100" dirty="0">
              <a:solidFill>
                <a:srgbClr val="002060"/>
              </a:solidFill>
              <a:cs typeface="A  Mitra_1 (MRT)" pitchFamily="2" charset="-78"/>
            </a:endParaRPr>
          </a:p>
        </p:txBody>
      </p:sp>
      <p:pic>
        <p:nvPicPr>
          <p:cNvPr id="5" name="Picture 4"/>
          <p:cNvPicPr>
            <a:picLocks noChangeAspect="1" noChangeArrowheads="1"/>
          </p:cNvPicPr>
          <p:nvPr/>
        </p:nvPicPr>
        <p:blipFill>
          <a:blip r:embed="rId2"/>
          <a:srcRect/>
          <a:stretch>
            <a:fillRect/>
          </a:stretch>
        </p:blipFill>
        <p:spPr bwMode="auto">
          <a:xfrm>
            <a:off x="0" y="5871361"/>
            <a:ext cx="1089078" cy="986639"/>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8596" y="990600"/>
            <a:ext cx="8429684" cy="5510234"/>
          </a:xfrm>
        </p:spPr>
        <p:txBody>
          <a:bodyPr>
            <a:normAutofit fontScale="92500" lnSpcReduction="10000"/>
          </a:bodyPr>
          <a:lstStyle/>
          <a:p>
            <a:pPr algn="just" rtl="1">
              <a:lnSpc>
                <a:spcPct val="150000"/>
              </a:lnSpc>
            </a:pPr>
            <a:r>
              <a:rPr lang="fa-IR" sz="2500" dirty="0">
                <a:solidFill>
                  <a:srgbClr val="002060"/>
                </a:solidFill>
                <a:cs typeface="A  Mitra_1 (MRT)" pitchFamily="2" charset="-78"/>
              </a:rPr>
              <a:t>در ميان موجودات، موجودی با کمال بی نهایت وجود دارد و او </a:t>
            </a:r>
            <a:r>
              <a:rPr lang="fa-IR" sz="2500" dirty="0" smtClean="0">
                <a:solidFill>
                  <a:srgbClr val="002060"/>
                </a:solidFill>
                <a:cs typeface="A  Mitra_1 (MRT)" pitchFamily="2" charset="-78"/>
              </a:rPr>
              <a:t>خداوند متعال </a:t>
            </a:r>
            <a:r>
              <a:rPr lang="fa-IR" sz="2500" dirty="0">
                <a:solidFill>
                  <a:srgbClr val="002060"/>
                </a:solidFill>
                <a:cs typeface="A  Mitra_1 (MRT)" pitchFamily="2" charset="-78"/>
              </a:rPr>
              <a:t>است. اعتقاد به وجود خداوند، در دین اسلام، همچون سایر </a:t>
            </a:r>
            <a:r>
              <a:rPr lang="fa-IR" sz="2500" dirty="0" smtClean="0">
                <a:solidFill>
                  <a:srgbClr val="002060"/>
                </a:solidFill>
                <a:cs typeface="A  Mitra_1 (MRT)" pitchFamily="2" charset="-78"/>
              </a:rPr>
              <a:t>ادیان آسمانی</a:t>
            </a:r>
            <a:r>
              <a:rPr lang="fa-IR" sz="2500" dirty="0">
                <a:solidFill>
                  <a:srgbClr val="002060"/>
                </a:solidFill>
                <a:cs typeface="A  Mitra_1 (MRT)" pitchFamily="2" charset="-78"/>
              </a:rPr>
              <a:t>، محوری ترین عقيده است. دست یابی به کنه ذات خداوند </a:t>
            </a:r>
            <a:r>
              <a:rPr lang="fa-IR" sz="2500" dirty="0" smtClean="0">
                <a:solidFill>
                  <a:srgbClr val="002060"/>
                </a:solidFill>
                <a:cs typeface="A  Mitra_1 (MRT)" pitchFamily="2" charset="-78"/>
              </a:rPr>
              <a:t>برای کسی </a:t>
            </a:r>
            <a:r>
              <a:rPr lang="fa-IR" sz="2500" dirty="0">
                <a:solidFill>
                  <a:srgbClr val="002060"/>
                </a:solidFill>
                <a:cs typeface="A  Mitra_1 (MRT)" pitchFamily="2" charset="-78"/>
              </a:rPr>
              <a:t>جز خود خداوند ممکن </a:t>
            </a:r>
            <a:r>
              <a:rPr lang="fa-IR" sz="2500" dirty="0" smtClean="0">
                <a:solidFill>
                  <a:srgbClr val="002060"/>
                </a:solidFill>
                <a:cs typeface="A  Mitra_1 (MRT)" pitchFamily="2" charset="-78"/>
              </a:rPr>
              <a:t>نيست. </a:t>
            </a:r>
          </a:p>
          <a:p>
            <a:pPr algn="just" rtl="1">
              <a:lnSpc>
                <a:spcPct val="150000"/>
              </a:lnSpc>
            </a:pPr>
            <a:endParaRPr lang="fa-IR" sz="2500" dirty="0" smtClean="0">
              <a:solidFill>
                <a:srgbClr val="002060"/>
              </a:solidFill>
              <a:cs typeface="A  Mitra_1 (MRT)" pitchFamily="2" charset="-78"/>
            </a:endParaRPr>
          </a:p>
          <a:p>
            <a:pPr rtl="1"/>
            <a:r>
              <a:rPr lang="fa-IR" sz="2900" b="1" dirty="0" smtClean="0">
                <a:solidFill>
                  <a:srgbClr val="00B050"/>
                </a:solidFill>
                <a:latin typeface="+mj-lt"/>
                <a:ea typeface="+mj-ea"/>
                <a:cs typeface="+mj-cs"/>
              </a:rPr>
              <a:t>هُوَ الْأَوَّلُ وَالْآخِرُ وَالظَّاهِرُ وَالْبَاطِنُ وَهُوَ بِكُلِّ شَيْءٍ عَلِيمٌ</a:t>
            </a:r>
          </a:p>
          <a:p>
            <a:pPr rtl="1"/>
            <a:r>
              <a:rPr lang="fa-IR" b="1" dirty="0" smtClean="0">
                <a:solidFill>
                  <a:srgbClr val="0070C0"/>
                </a:solidFill>
                <a:latin typeface="+mj-lt"/>
                <a:ea typeface="+mj-ea"/>
                <a:cs typeface="+mj-cs"/>
              </a:rPr>
              <a:t>اوست اول و آخر و ظاهر و باطن و او به هر چيزى داناست</a:t>
            </a:r>
          </a:p>
          <a:p>
            <a:pPr rtl="1"/>
            <a:endParaRPr lang="fa-IR" b="1" dirty="0" smtClean="0">
              <a:solidFill>
                <a:srgbClr val="0070C0"/>
              </a:solidFill>
              <a:latin typeface="+mj-lt"/>
              <a:ea typeface="+mj-ea"/>
              <a:cs typeface="+mj-cs"/>
            </a:endParaRPr>
          </a:p>
          <a:p>
            <a:pPr rtl="1"/>
            <a:endParaRPr lang="fa-IR" b="1" dirty="0" smtClean="0">
              <a:solidFill>
                <a:srgbClr val="0070C0"/>
              </a:solidFill>
              <a:latin typeface="+mj-lt"/>
              <a:ea typeface="+mj-ea"/>
              <a:cs typeface="+mj-cs"/>
            </a:endParaRPr>
          </a:p>
          <a:p>
            <a:pPr rtl="1"/>
            <a:r>
              <a:rPr lang="fa-IR" b="1" dirty="0" smtClean="0">
                <a:solidFill>
                  <a:srgbClr val="00B050"/>
                </a:solidFill>
                <a:latin typeface="+mj-lt"/>
                <a:ea typeface="+mj-ea"/>
                <a:cs typeface="+mj-cs"/>
              </a:rPr>
              <a:t> لَهُ مُلْكُ السَّمَاوَاتِ وَالْأَرْضِ وَإِلَى اللَّهِ تُرْجَعُ الأمُورُ</a:t>
            </a:r>
          </a:p>
          <a:p>
            <a:pPr rtl="1"/>
            <a:r>
              <a:rPr lang="fa-IR" b="1" dirty="0" smtClean="0">
                <a:solidFill>
                  <a:srgbClr val="0070C0"/>
                </a:solidFill>
                <a:latin typeface="+mj-lt"/>
                <a:ea typeface="+mj-ea"/>
                <a:cs typeface="+mj-cs"/>
              </a:rPr>
              <a:t>فرمانروايى [مطلق] آسمانها و زمين از آن اوست و [جمله] كارها به سوى خدا بازگردانيده مى‏شود</a:t>
            </a:r>
          </a:p>
          <a:p>
            <a:pPr algn="just" rtl="1">
              <a:lnSpc>
                <a:spcPct val="150000"/>
              </a:lnSpc>
            </a:pPr>
            <a:endParaRPr lang="en-US" sz="2500" dirty="0">
              <a:solidFill>
                <a:srgbClr val="002060"/>
              </a:solidFill>
              <a:cs typeface="A  Mitra_1 (MRT)" pitchFamily="2" charset="-78"/>
            </a:endParaRPr>
          </a:p>
        </p:txBody>
      </p:sp>
      <p:sp>
        <p:nvSpPr>
          <p:cNvPr id="4" name="TextBox 3"/>
          <p:cNvSpPr txBox="1"/>
          <p:nvPr/>
        </p:nvSpPr>
        <p:spPr>
          <a:xfrm>
            <a:off x="5029200" y="6248400"/>
            <a:ext cx="3505200" cy="292388"/>
          </a:xfrm>
          <a:prstGeom prst="rect">
            <a:avLst/>
          </a:prstGeom>
          <a:noFill/>
        </p:spPr>
        <p:txBody>
          <a:bodyPr wrap="square" rtlCol="0">
            <a:spAutoFit/>
          </a:bodyPr>
          <a:lstStyle/>
          <a:p>
            <a:pPr algn="r" rtl="1"/>
            <a:r>
              <a:rPr lang="fa-IR" sz="1300" dirty="0" smtClean="0">
                <a:solidFill>
                  <a:srgbClr val="002060"/>
                </a:solidFill>
                <a:cs typeface="A  Mitra_1 (MRT)" pitchFamily="2" charset="-78"/>
              </a:rPr>
              <a:t>سوره حدید، آیات 3 تا 5</a:t>
            </a:r>
            <a:endParaRPr lang="en-US" sz="1300" dirty="0">
              <a:solidFill>
                <a:srgbClr val="002060"/>
              </a:solidFill>
              <a:cs typeface="A  Mitra_1 (MRT)" pitchFamily="2" charset="-78"/>
            </a:endParaRPr>
          </a:p>
        </p:txBody>
      </p:sp>
      <p:pic>
        <p:nvPicPr>
          <p:cNvPr id="5" name="Picture 4"/>
          <p:cNvPicPr>
            <a:picLocks noChangeAspect="1" noChangeArrowheads="1"/>
          </p:cNvPicPr>
          <p:nvPr/>
        </p:nvPicPr>
        <p:blipFill>
          <a:blip r:embed="rId2"/>
          <a:srcRect/>
          <a:stretch>
            <a:fillRect/>
          </a:stretch>
        </p:blipFill>
        <p:spPr bwMode="auto">
          <a:xfrm>
            <a:off x="0" y="5871361"/>
            <a:ext cx="1089078" cy="986639"/>
          </a:xfrm>
          <a:prstGeom prst="rect">
            <a:avLst/>
          </a:prstGeom>
          <a:noFill/>
          <a:ln w="9525">
            <a:noFill/>
            <a:miter lim="800000"/>
            <a:headEnd/>
            <a:tailEnd/>
          </a:ln>
          <a:effectLst/>
        </p:spPr>
      </p:pic>
      <p:sp>
        <p:nvSpPr>
          <p:cNvPr id="6" name="Title 1"/>
          <p:cNvSpPr>
            <a:spLocks noGrp="1"/>
          </p:cNvSpPr>
          <p:nvPr>
            <p:ph type="ctrTitle"/>
          </p:nvPr>
        </p:nvSpPr>
        <p:spPr>
          <a:xfrm>
            <a:off x="533400" y="152400"/>
            <a:ext cx="7772400" cy="655633"/>
          </a:xfrm>
        </p:spPr>
        <p:txBody>
          <a:bodyPr>
            <a:noAutofit/>
          </a:bodyPr>
          <a:lstStyle/>
          <a:p>
            <a:pPr rtl="1"/>
            <a:r>
              <a:rPr lang="fa-IR" sz="4000" dirty="0" smtClean="0">
                <a:solidFill>
                  <a:srgbClr val="AA1E8F"/>
                </a:solidFill>
                <a:cs typeface="A  Mitra_1 (MRT)" pitchFamily="2" charset="-78"/>
              </a:rPr>
              <a:t>توحید</a:t>
            </a:r>
            <a:endParaRPr lang="en-US" sz="4000" dirty="0">
              <a:solidFill>
                <a:srgbClr val="AA1E8F"/>
              </a:solidFill>
              <a:cs typeface="A  Mitra_1 (MRT)" pitchFamily="2" charset="-7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22030" y="157138"/>
            <a:ext cx="8229600" cy="2986110"/>
          </a:xfrm>
        </p:spPr>
        <p:txBody>
          <a:bodyPr>
            <a:normAutofit/>
          </a:bodyPr>
          <a:lstStyle/>
          <a:p>
            <a:pPr rtl="1">
              <a:lnSpc>
                <a:spcPct val="150000"/>
              </a:lnSpc>
            </a:pPr>
            <a:r>
              <a:rPr lang="fa-IR" dirty="0" smtClean="0">
                <a:solidFill>
                  <a:srgbClr val="00B050"/>
                </a:solidFill>
              </a:rPr>
              <a:t>إِنَّ فِي خَلْقِ السَّمَاوَاتِ وَالأَرْضِ وَاخْتِلاَفِ اللَّيْلِ وَالنَّهَارِ لآيَاتٍ لِّأُوْلِي الألْبَابِ</a:t>
            </a:r>
            <a:endParaRPr lang="en-US" dirty="0">
              <a:solidFill>
                <a:srgbClr val="00B050"/>
              </a:solidFill>
            </a:endParaRPr>
          </a:p>
        </p:txBody>
      </p:sp>
      <p:sp>
        <p:nvSpPr>
          <p:cNvPr id="2" name="Subtitle 1"/>
          <p:cNvSpPr>
            <a:spLocks noGrp="1"/>
          </p:cNvSpPr>
          <p:nvPr>
            <p:ph type="subTitle" idx="1"/>
          </p:nvPr>
        </p:nvSpPr>
        <p:spPr>
          <a:xfrm>
            <a:off x="0" y="3048000"/>
            <a:ext cx="8858280" cy="2681294"/>
          </a:xfrm>
        </p:spPr>
        <p:txBody>
          <a:bodyPr>
            <a:noAutofit/>
          </a:bodyPr>
          <a:lstStyle/>
          <a:p>
            <a:pPr rtl="1">
              <a:lnSpc>
                <a:spcPct val="150000"/>
              </a:lnSpc>
            </a:pPr>
            <a:r>
              <a:rPr lang="fa-IR" sz="4000" b="1" dirty="0" smtClean="0">
                <a:solidFill>
                  <a:srgbClr val="0070C0"/>
                </a:solidFill>
                <a:cs typeface="A  Mitra_1 (MRT)" pitchFamily="2" charset="-78"/>
              </a:rPr>
              <a:t>مسلما در آفرينش آسمانها و زمين و در پى يكديگر آمدن شب و روز براى خردمندان نشانه‏هايى [قانع كننده] است</a:t>
            </a:r>
            <a:endParaRPr lang="en-US" sz="4000" b="1" dirty="0">
              <a:solidFill>
                <a:srgbClr val="0070C0"/>
              </a:solidFill>
              <a:cs typeface="A  Mitra_1 (MRT)" pitchFamily="2" charset="-78"/>
            </a:endParaRPr>
          </a:p>
        </p:txBody>
      </p:sp>
      <p:sp>
        <p:nvSpPr>
          <p:cNvPr id="4" name="TextBox 3"/>
          <p:cNvSpPr txBox="1"/>
          <p:nvPr/>
        </p:nvSpPr>
        <p:spPr>
          <a:xfrm>
            <a:off x="5029200" y="6248400"/>
            <a:ext cx="3505200" cy="292388"/>
          </a:xfrm>
          <a:prstGeom prst="rect">
            <a:avLst/>
          </a:prstGeom>
          <a:noFill/>
        </p:spPr>
        <p:txBody>
          <a:bodyPr wrap="square" rtlCol="0">
            <a:spAutoFit/>
          </a:bodyPr>
          <a:lstStyle/>
          <a:p>
            <a:pPr algn="r" rtl="1"/>
            <a:r>
              <a:rPr lang="fa-IR" sz="1300" dirty="0" smtClean="0">
                <a:solidFill>
                  <a:srgbClr val="002060"/>
                </a:solidFill>
                <a:cs typeface="A  Mitra_1 (MRT)" pitchFamily="2" charset="-78"/>
              </a:rPr>
              <a:t>سوره آل عمران, آیه 190</a:t>
            </a:r>
            <a:endParaRPr lang="en-US" sz="1300" dirty="0">
              <a:solidFill>
                <a:srgbClr val="002060"/>
              </a:solidFill>
              <a:cs typeface="A  Mitra_1 (MRT)" pitchFamily="2" charset="-78"/>
            </a:endParaRPr>
          </a:p>
        </p:txBody>
      </p:sp>
      <p:pic>
        <p:nvPicPr>
          <p:cNvPr id="5" name="Picture 4"/>
          <p:cNvPicPr>
            <a:picLocks noChangeAspect="1" noChangeArrowheads="1"/>
          </p:cNvPicPr>
          <p:nvPr/>
        </p:nvPicPr>
        <p:blipFill>
          <a:blip r:embed="rId2"/>
          <a:srcRect/>
          <a:stretch>
            <a:fillRect/>
          </a:stretch>
        </p:blipFill>
        <p:spPr bwMode="auto">
          <a:xfrm>
            <a:off x="0" y="5871361"/>
            <a:ext cx="1089078" cy="98663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57166"/>
            <a:ext cx="9144000" cy="2357454"/>
          </a:xfrm>
        </p:spPr>
        <p:txBody>
          <a:bodyPr>
            <a:noAutofit/>
          </a:bodyPr>
          <a:lstStyle/>
          <a:p>
            <a:pPr rtl="1">
              <a:lnSpc>
                <a:spcPct val="150000"/>
              </a:lnSpc>
            </a:pPr>
            <a:r>
              <a:rPr lang="fa-IR" sz="3200" dirty="0" smtClean="0">
                <a:solidFill>
                  <a:srgbClr val="00B050"/>
                </a:solidFill>
              </a:rPr>
              <a:t>الَّذِينَ يَذْكُرُونَ اللّهَ قِيَامًا وَقُعُودًا وَعَلَىَ جُنُوبِهِمْ وَيَتَفَكَّرُونَ فِي خَلْقِ السَّمَاوَاتِ وَالأَرْضِ رَبَّنَا مَا خَلَقْتَ هَذا بَاطِلًا سُبْحَانَكَ فَقِنَا عَذَابَ النَّارِ</a:t>
            </a:r>
            <a:endParaRPr lang="en-US" sz="3000" dirty="0">
              <a:solidFill>
                <a:srgbClr val="00B050"/>
              </a:solidFill>
            </a:endParaRPr>
          </a:p>
        </p:txBody>
      </p:sp>
      <p:sp>
        <p:nvSpPr>
          <p:cNvPr id="3" name="Subtitle 2"/>
          <p:cNvSpPr>
            <a:spLocks noGrp="1"/>
          </p:cNvSpPr>
          <p:nvPr>
            <p:ph type="subTitle" idx="1"/>
          </p:nvPr>
        </p:nvSpPr>
        <p:spPr>
          <a:xfrm>
            <a:off x="304800" y="2743200"/>
            <a:ext cx="8501122" cy="3286148"/>
          </a:xfrm>
        </p:spPr>
        <p:txBody>
          <a:bodyPr>
            <a:normAutofit/>
          </a:bodyPr>
          <a:lstStyle/>
          <a:p>
            <a:pPr rtl="1">
              <a:lnSpc>
                <a:spcPct val="170000"/>
              </a:lnSpc>
            </a:pPr>
            <a:r>
              <a:rPr lang="fa-IR" sz="3000" b="1" dirty="0" smtClean="0">
                <a:solidFill>
                  <a:srgbClr val="0070C0"/>
                </a:solidFill>
                <a:cs typeface="A  Mitra_1 (MRT)" pitchFamily="2" charset="-78"/>
              </a:rPr>
              <a:t>همانان كه خدا را [در همه احوال] ايستاده و نشسته و به پهلو آرميده ياد مى‏كنند و در آفرينش آسمانها و زمين مى‏انديشند [كه] پروردگارا اينها را بيهوده نيافريده‏اى منزهى تو پس ما را از عذاب آتش دوزخ در امان بدار</a:t>
            </a:r>
            <a:endParaRPr lang="en-US" sz="3000" b="1" dirty="0">
              <a:solidFill>
                <a:srgbClr val="0070C0"/>
              </a:solidFill>
              <a:cs typeface="A  Mitra_1 (MRT)" pitchFamily="2" charset="-78"/>
            </a:endParaRPr>
          </a:p>
        </p:txBody>
      </p:sp>
      <p:sp>
        <p:nvSpPr>
          <p:cNvPr id="4" name="TextBox 3"/>
          <p:cNvSpPr txBox="1"/>
          <p:nvPr/>
        </p:nvSpPr>
        <p:spPr>
          <a:xfrm>
            <a:off x="5029200" y="6248400"/>
            <a:ext cx="3505200" cy="292388"/>
          </a:xfrm>
          <a:prstGeom prst="rect">
            <a:avLst/>
          </a:prstGeom>
          <a:noFill/>
        </p:spPr>
        <p:txBody>
          <a:bodyPr wrap="square" rtlCol="0">
            <a:spAutoFit/>
          </a:bodyPr>
          <a:lstStyle/>
          <a:p>
            <a:pPr algn="r" rtl="1"/>
            <a:r>
              <a:rPr lang="fa-IR" sz="1300" dirty="0" smtClean="0">
                <a:solidFill>
                  <a:srgbClr val="002060"/>
                </a:solidFill>
                <a:cs typeface="A  Mitra_1 (MRT)" pitchFamily="2" charset="-78"/>
              </a:rPr>
              <a:t>سوره آل عمران, آیه 191</a:t>
            </a:r>
            <a:endParaRPr lang="en-US" sz="1300" dirty="0">
              <a:solidFill>
                <a:srgbClr val="002060"/>
              </a:solidFill>
              <a:cs typeface="A  Mitra_1 (MRT)" pitchFamily="2" charset="-78"/>
            </a:endParaRPr>
          </a:p>
        </p:txBody>
      </p:sp>
      <p:pic>
        <p:nvPicPr>
          <p:cNvPr id="5" name="Picture 4"/>
          <p:cNvPicPr>
            <a:picLocks noChangeAspect="1" noChangeArrowheads="1"/>
          </p:cNvPicPr>
          <p:nvPr/>
        </p:nvPicPr>
        <p:blipFill>
          <a:blip r:embed="rId2"/>
          <a:srcRect/>
          <a:stretch>
            <a:fillRect/>
          </a:stretch>
        </p:blipFill>
        <p:spPr bwMode="auto">
          <a:xfrm>
            <a:off x="0" y="5871361"/>
            <a:ext cx="1089078" cy="98663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1143000"/>
            <a:ext cx="8643998" cy="4191000"/>
          </a:xfrm>
        </p:spPr>
        <p:txBody>
          <a:bodyPr>
            <a:normAutofit/>
          </a:bodyPr>
          <a:lstStyle/>
          <a:p>
            <a:pPr algn="just" rtl="1">
              <a:lnSpc>
                <a:spcPct val="200000"/>
              </a:lnSpc>
              <a:buNone/>
            </a:pPr>
            <a:r>
              <a:rPr lang="fa-IR" sz="2500" dirty="0" smtClean="0">
                <a:solidFill>
                  <a:schemeClr val="accent6">
                    <a:lumMod val="75000"/>
                  </a:schemeClr>
                </a:solidFill>
                <a:cs typeface="A  Mitra_1 (MRT)" pitchFamily="2" charset="-78"/>
              </a:rPr>
              <a:t>کسی که چنین می نگرد عبادتش، عبادت ترس نیست عبادت عشق و شوق است. به قول خواجه شیراز:</a:t>
            </a:r>
          </a:p>
          <a:p>
            <a:pPr algn="just" rtl="1">
              <a:lnSpc>
                <a:spcPct val="200000"/>
              </a:lnSpc>
              <a:buNone/>
            </a:pPr>
            <a:r>
              <a:rPr lang="fa-IR" sz="2500" dirty="0" smtClean="0">
                <a:solidFill>
                  <a:srgbClr val="0070C0"/>
                </a:solidFill>
                <a:cs typeface="A  Mitra_1 (MRT)" pitchFamily="2" charset="-78"/>
              </a:rPr>
              <a:t>بلبل از شوق گل آموخت سخن ورنه نبود</a:t>
            </a:r>
          </a:p>
          <a:p>
            <a:pPr algn="just" rtl="1">
              <a:lnSpc>
                <a:spcPct val="200000"/>
              </a:lnSpc>
              <a:buNone/>
            </a:pPr>
            <a:r>
              <a:rPr lang="fa-IR" sz="2500" dirty="0" smtClean="0">
                <a:solidFill>
                  <a:srgbClr val="0070C0"/>
                </a:solidFill>
                <a:cs typeface="A  Mitra_1 (MRT)" pitchFamily="2" charset="-78"/>
              </a:rPr>
              <a:t>					این همه قول و غزل تعبیه در منقارش</a:t>
            </a:r>
          </a:p>
        </p:txBody>
      </p:sp>
      <p:pic>
        <p:nvPicPr>
          <p:cNvPr id="4" name="Picture 3"/>
          <p:cNvPicPr>
            <a:picLocks noChangeAspect="1" noChangeArrowheads="1"/>
          </p:cNvPicPr>
          <p:nvPr/>
        </p:nvPicPr>
        <p:blipFill>
          <a:blip r:embed="rId2"/>
          <a:srcRect/>
          <a:stretch>
            <a:fillRect/>
          </a:stretch>
        </p:blipFill>
        <p:spPr bwMode="auto">
          <a:xfrm>
            <a:off x="0" y="5871361"/>
            <a:ext cx="1089078" cy="98663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990600"/>
            <a:ext cx="8505884" cy="5257800"/>
          </a:xfrm>
        </p:spPr>
        <p:txBody>
          <a:bodyPr>
            <a:noAutofit/>
          </a:bodyPr>
          <a:lstStyle/>
          <a:p>
            <a:pPr algn="just" rtl="1">
              <a:lnSpc>
                <a:spcPct val="150000"/>
              </a:lnSpc>
              <a:buFont typeface="Arial" pitchFamily="34" charset="0"/>
              <a:buChar char="•"/>
            </a:pPr>
            <a:r>
              <a:rPr lang="fa-IR" sz="2500" dirty="0">
                <a:solidFill>
                  <a:schemeClr val="accent6">
                    <a:lumMod val="75000"/>
                  </a:schemeClr>
                </a:solidFill>
                <a:cs typeface="A  Mitra_1 (MRT)" pitchFamily="2" charset="-78"/>
              </a:rPr>
              <a:t>سلامت معنوی مربوط به بُعد انسانی انسان است </a:t>
            </a:r>
            <a:r>
              <a:rPr lang="fa-IR" sz="2500" dirty="0">
                <a:solidFill>
                  <a:srgbClr val="002060"/>
                </a:solidFill>
                <a:cs typeface="A  Mitra_1 (MRT)" pitchFamily="2" charset="-78"/>
              </a:rPr>
              <a:t>و اهميت آن </a:t>
            </a:r>
            <a:r>
              <a:rPr lang="fa-IR" sz="2500" dirty="0" smtClean="0">
                <a:solidFill>
                  <a:srgbClr val="002060"/>
                </a:solidFill>
                <a:cs typeface="A  Mitra_1 (MRT)" pitchFamily="2" charset="-78"/>
              </a:rPr>
              <a:t>نه</a:t>
            </a:r>
            <a:r>
              <a:rPr lang="en-US" sz="2500" dirty="0" smtClean="0">
                <a:solidFill>
                  <a:srgbClr val="002060"/>
                </a:solidFill>
                <a:cs typeface="A  Mitra_1 (MRT)" pitchFamily="2" charset="-78"/>
              </a:rPr>
              <a:t> </a:t>
            </a:r>
            <a:r>
              <a:rPr lang="fa-IR" sz="2500" dirty="0" smtClean="0">
                <a:solidFill>
                  <a:srgbClr val="002060"/>
                </a:solidFill>
                <a:cs typeface="A  Mitra_1 (MRT)" pitchFamily="2" charset="-78"/>
              </a:rPr>
              <a:t>فقط </a:t>
            </a:r>
            <a:r>
              <a:rPr lang="fa-IR" sz="2500" dirty="0">
                <a:solidFill>
                  <a:srgbClr val="002060"/>
                </a:solidFill>
                <a:cs typeface="A  Mitra_1 (MRT)" pitchFamily="2" charset="-78"/>
              </a:rPr>
              <a:t>از جهت تأثير آن در سلامت جسم و روان یا بعد اجتماعی </a:t>
            </a:r>
            <a:r>
              <a:rPr lang="fa-IR" sz="2500" dirty="0" smtClean="0">
                <a:solidFill>
                  <a:srgbClr val="002060"/>
                </a:solidFill>
                <a:cs typeface="A  Mitra_1 (MRT)" pitchFamily="2" charset="-78"/>
              </a:rPr>
              <a:t>انسان</a:t>
            </a:r>
            <a:r>
              <a:rPr lang="en-US" sz="2500" dirty="0" smtClean="0">
                <a:solidFill>
                  <a:srgbClr val="002060"/>
                </a:solidFill>
                <a:cs typeface="A  Mitra_1 (MRT)" pitchFamily="2" charset="-78"/>
              </a:rPr>
              <a:t> </a:t>
            </a:r>
            <a:r>
              <a:rPr lang="fa-IR" sz="2500" dirty="0" smtClean="0">
                <a:solidFill>
                  <a:srgbClr val="002060"/>
                </a:solidFill>
                <a:cs typeface="A  Mitra_1 (MRT)" pitchFamily="2" charset="-78"/>
              </a:rPr>
              <a:t>بلکه </a:t>
            </a:r>
            <a:r>
              <a:rPr lang="fa-IR" sz="2500" dirty="0">
                <a:solidFill>
                  <a:srgbClr val="002060"/>
                </a:solidFill>
                <a:cs typeface="A  Mitra_1 (MRT)" pitchFamily="2" charset="-78"/>
              </a:rPr>
              <a:t>از جهت تأثير و تعالی حقيقی انسان است و اصالتاً مطلوب است، </a:t>
            </a:r>
            <a:r>
              <a:rPr lang="fa-IR" sz="2500" dirty="0" smtClean="0">
                <a:solidFill>
                  <a:srgbClr val="002060"/>
                </a:solidFill>
                <a:cs typeface="A  Mitra_1 (MRT)" pitchFamily="2" charset="-78"/>
              </a:rPr>
              <a:t>نه</a:t>
            </a:r>
            <a:r>
              <a:rPr lang="en-US" sz="2500" dirty="0" smtClean="0">
                <a:solidFill>
                  <a:srgbClr val="002060"/>
                </a:solidFill>
                <a:cs typeface="A  Mitra_1 (MRT)" pitchFamily="2" charset="-78"/>
              </a:rPr>
              <a:t> </a:t>
            </a:r>
            <a:r>
              <a:rPr lang="fa-IR" sz="2500" dirty="0" smtClean="0">
                <a:solidFill>
                  <a:srgbClr val="002060"/>
                </a:solidFill>
                <a:cs typeface="A  Mitra_1 (MRT)" pitchFamily="2" charset="-78"/>
              </a:rPr>
              <a:t>به </a:t>
            </a:r>
            <a:r>
              <a:rPr lang="fa-IR" sz="2500" dirty="0">
                <a:solidFill>
                  <a:srgbClr val="002060"/>
                </a:solidFill>
                <a:cs typeface="A  Mitra_1 (MRT)" pitchFamily="2" charset="-78"/>
              </a:rPr>
              <a:t>تبع مطلوبيت سلامت ابعاد </a:t>
            </a:r>
            <a:r>
              <a:rPr lang="fa-IR" sz="2500" dirty="0" smtClean="0">
                <a:solidFill>
                  <a:srgbClr val="002060"/>
                </a:solidFill>
                <a:cs typeface="A  Mitra_1 (MRT)" pitchFamily="2" charset="-78"/>
              </a:rPr>
              <a:t>دیگر.</a:t>
            </a:r>
          </a:p>
          <a:p>
            <a:pPr algn="just" rtl="1">
              <a:lnSpc>
                <a:spcPct val="150000"/>
              </a:lnSpc>
              <a:buFont typeface="Arial" pitchFamily="34" charset="0"/>
              <a:buChar char="•"/>
            </a:pPr>
            <a:r>
              <a:rPr lang="fa-IR" sz="2500" dirty="0" smtClean="0">
                <a:solidFill>
                  <a:srgbClr val="50785D"/>
                </a:solidFill>
                <a:cs typeface="A  Mitra_1 (MRT)" pitchFamily="2" charset="-78"/>
              </a:rPr>
              <a:t>بلکه </a:t>
            </a:r>
            <a:r>
              <a:rPr lang="fa-IR" sz="2500" dirty="0">
                <a:solidFill>
                  <a:srgbClr val="50785D"/>
                </a:solidFill>
                <a:cs typeface="A  Mitra_1 (MRT)" pitchFamily="2" charset="-78"/>
              </a:rPr>
              <a:t>سلامت ابعاد دیگر </a:t>
            </a:r>
            <a:r>
              <a:rPr lang="fa-IR" sz="2500" dirty="0" smtClean="0">
                <a:solidFill>
                  <a:srgbClr val="50785D"/>
                </a:solidFill>
                <a:cs typeface="A  Mitra_1 (MRT)" pitchFamily="2" charset="-78"/>
              </a:rPr>
              <a:t>انسان</a:t>
            </a:r>
            <a:r>
              <a:rPr lang="en-US" sz="2500" dirty="0" smtClean="0">
                <a:solidFill>
                  <a:srgbClr val="50785D"/>
                </a:solidFill>
                <a:cs typeface="A  Mitra_1 (MRT)" pitchFamily="2" charset="-78"/>
              </a:rPr>
              <a:t> </a:t>
            </a:r>
            <a:r>
              <a:rPr lang="fa-IR" sz="2500" dirty="0" smtClean="0">
                <a:solidFill>
                  <a:srgbClr val="50785D"/>
                </a:solidFill>
                <a:cs typeface="A  Mitra_1 (MRT)" pitchFamily="2" charset="-78"/>
              </a:rPr>
              <a:t>مقدمه </a:t>
            </a:r>
            <a:r>
              <a:rPr lang="fa-IR" sz="2500" dirty="0">
                <a:solidFill>
                  <a:srgbClr val="50785D"/>
                </a:solidFill>
                <a:cs typeface="A  Mitra_1 (MRT)" pitchFamily="2" charset="-78"/>
              </a:rPr>
              <a:t>ای است برای امکان تعالی حقيقی انسان که با سلامت معنوی </a:t>
            </a:r>
            <a:r>
              <a:rPr lang="fa-IR" sz="2500" dirty="0" smtClean="0">
                <a:solidFill>
                  <a:srgbClr val="50785D"/>
                </a:solidFill>
                <a:cs typeface="A  Mitra_1 (MRT)" pitchFamily="2" charset="-78"/>
              </a:rPr>
              <a:t>تأمين</a:t>
            </a:r>
            <a:r>
              <a:rPr lang="en-US" sz="2500" dirty="0" smtClean="0">
                <a:solidFill>
                  <a:srgbClr val="50785D"/>
                </a:solidFill>
                <a:cs typeface="A  Mitra_1 (MRT)" pitchFamily="2" charset="-78"/>
              </a:rPr>
              <a:t> </a:t>
            </a:r>
            <a:r>
              <a:rPr lang="fa-IR" sz="2500" dirty="0" smtClean="0">
                <a:solidFill>
                  <a:srgbClr val="50785D"/>
                </a:solidFill>
                <a:cs typeface="A  Mitra_1 (MRT)" pitchFamily="2" charset="-78"/>
              </a:rPr>
              <a:t>می شود.</a:t>
            </a:r>
          </a:p>
          <a:p>
            <a:pPr algn="just" rtl="1">
              <a:lnSpc>
                <a:spcPct val="150000"/>
              </a:lnSpc>
              <a:buFont typeface="Arial" pitchFamily="34" charset="0"/>
              <a:buChar char="•"/>
            </a:pPr>
            <a:r>
              <a:rPr lang="fa-IR" sz="2500" dirty="0" smtClean="0">
                <a:solidFill>
                  <a:srgbClr val="002060"/>
                </a:solidFill>
                <a:cs typeface="A  Mitra_1 (MRT)" pitchFamily="2" charset="-78"/>
              </a:rPr>
              <a:t>جهان </a:t>
            </a:r>
            <a:r>
              <a:rPr lang="fa-IR" sz="2500" dirty="0">
                <a:solidFill>
                  <a:srgbClr val="002060"/>
                </a:solidFill>
                <a:cs typeface="A  Mitra_1 (MRT)" pitchFamily="2" charset="-78"/>
              </a:rPr>
              <a:t>بينی صحيح و ایمان راستين به دین حق که در عرصه </a:t>
            </a:r>
            <a:r>
              <a:rPr lang="fa-IR" sz="2500" dirty="0" smtClean="0">
                <a:solidFill>
                  <a:srgbClr val="002060"/>
                </a:solidFill>
                <a:cs typeface="A  Mitra_1 (MRT)" pitchFamily="2" charset="-78"/>
              </a:rPr>
              <a:t>های</a:t>
            </a:r>
            <a:r>
              <a:rPr lang="en-US" sz="2500" dirty="0" smtClean="0">
                <a:solidFill>
                  <a:srgbClr val="002060"/>
                </a:solidFill>
                <a:cs typeface="A  Mitra_1 (MRT)" pitchFamily="2" charset="-78"/>
              </a:rPr>
              <a:t> </a:t>
            </a:r>
            <a:r>
              <a:rPr lang="fa-IR" sz="2500" dirty="0" smtClean="0">
                <a:solidFill>
                  <a:srgbClr val="002060"/>
                </a:solidFill>
                <a:cs typeface="A  Mitra_1 (MRT)" pitchFamily="2" charset="-78"/>
              </a:rPr>
              <a:t>مختلف </a:t>
            </a:r>
            <a:r>
              <a:rPr lang="fa-IR" sz="2500" dirty="0">
                <a:solidFill>
                  <a:srgbClr val="002060"/>
                </a:solidFill>
                <a:cs typeface="A  Mitra_1 (MRT)" pitchFamily="2" charset="-78"/>
              </a:rPr>
              <a:t>زندگی بروز و ظهور می یابد، در دست یابی به این هدف </a:t>
            </a:r>
            <a:r>
              <a:rPr lang="fa-IR" sz="2500" dirty="0" smtClean="0">
                <a:solidFill>
                  <a:srgbClr val="002060"/>
                </a:solidFill>
                <a:cs typeface="A  Mitra_1 (MRT)" pitchFamily="2" charset="-78"/>
              </a:rPr>
              <a:t>نقشی تعيين </a:t>
            </a:r>
            <a:r>
              <a:rPr lang="fa-IR" sz="2500" dirty="0">
                <a:solidFill>
                  <a:srgbClr val="002060"/>
                </a:solidFill>
                <a:cs typeface="A  Mitra_1 (MRT)" pitchFamily="2" charset="-78"/>
              </a:rPr>
              <a:t>کننده دارند</a:t>
            </a:r>
            <a:r>
              <a:rPr lang="fa-IR" sz="2500" dirty="0" smtClean="0">
                <a:solidFill>
                  <a:srgbClr val="002060"/>
                </a:solidFill>
                <a:cs typeface="A  Mitra_1 (MRT)" pitchFamily="2" charset="-78"/>
              </a:rPr>
              <a:t>.</a:t>
            </a:r>
          </a:p>
          <a:p>
            <a:pPr rtl="1">
              <a:buFont typeface="Arial" pitchFamily="34" charset="0"/>
              <a:buChar char="•"/>
            </a:pPr>
            <a:endParaRPr lang="fa-IR" sz="2500" b="1" dirty="0" smtClean="0">
              <a:solidFill>
                <a:srgbClr val="0070C0"/>
              </a:solidFill>
              <a:cs typeface="A  Mitra_1 (MRT)" pitchFamily="2" charset="-78"/>
            </a:endParaRPr>
          </a:p>
        </p:txBody>
      </p:sp>
      <p:sp>
        <p:nvSpPr>
          <p:cNvPr id="8" name="TextBox 7"/>
          <p:cNvSpPr txBox="1"/>
          <p:nvPr/>
        </p:nvSpPr>
        <p:spPr>
          <a:xfrm>
            <a:off x="3581400" y="6400800"/>
            <a:ext cx="5362628" cy="261610"/>
          </a:xfrm>
          <a:prstGeom prst="rect">
            <a:avLst/>
          </a:prstGeom>
          <a:noFill/>
        </p:spPr>
        <p:txBody>
          <a:bodyPr wrap="square" rtlCol="0">
            <a:spAutoFit/>
          </a:bodyPr>
          <a:lstStyle/>
          <a:p>
            <a:pPr algn="just" rtl="1"/>
            <a:r>
              <a:rPr lang="fa-IR" sz="1100" dirty="0" smtClean="0">
                <a:solidFill>
                  <a:srgbClr val="002060"/>
                </a:solidFill>
                <a:cs typeface="A  Mitra_1 (MRT)" pitchFamily="2" charset="-78"/>
              </a:rPr>
              <a:t>مصباح م و همکاران. سلامت معنوی از دیدگاه اسلام. چاپ اول، انتشارات حقوقی، 1393.</a:t>
            </a:r>
            <a:endParaRPr lang="en-US" sz="1100" dirty="0">
              <a:solidFill>
                <a:srgbClr val="002060"/>
              </a:solidFill>
              <a:cs typeface="A  Mitra_1 (MRT)" pitchFamily="2" charset="-78"/>
            </a:endParaRPr>
          </a:p>
        </p:txBody>
      </p:sp>
      <p:pic>
        <p:nvPicPr>
          <p:cNvPr id="9" name="Picture 8"/>
          <p:cNvPicPr>
            <a:picLocks noChangeAspect="1" noChangeArrowheads="1"/>
          </p:cNvPicPr>
          <p:nvPr/>
        </p:nvPicPr>
        <p:blipFill>
          <a:blip r:embed="rId2"/>
          <a:srcRect/>
          <a:stretch>
            <a:fillRect/>
          </a:stretch>
        </p:blipFill>
        <p:spPr bwMode="auto">
          <a:xfrm>
            <a:off x="0" y="5871361"/>
            <a:ext cx="1089078" cy="986639"/>
          </a:xfrm>
          <a:prstGeom prst="rect">
            <a:avLst/>
          </a:prstGeom>
          <a:noFill/>
          <a:ln w="9525">
            <a:noFill/>
            <a:miter lim="800000"/>
            <a:headEnd/>
            <a:tailEnd/>
          </a:ln>
          <a:effectLst/>
        </p:spPr>
      </p:pic>
      <p:sp>
        <p:nvSpPr>
          <p:cNvPr id="11" name="Title 1"/>
          <p:cNvSpPr>
            <a:spLocks noGrp="1"/>
          </p:cNvSpPr>
          <p:nvPr>
            <p:ph type="ctrTitle"/>
          </p:nvPr>
        </p:nvSpPr>
        <p:spPr>
          <a:xfrm>
            <a:off x="533400" y="152400"/>
            <a:ext cx="7772400" cy="655633"/>
          </a:xfrm>
        </p:spPr>
        <p:txBody>
          <a:bodyPr>
            <a:noAutofit/>
          </a:bodyPr>
          <a:lstStyle/>
          <a:p>
            <a:pPr rtl="1"/>
            <a:r>
              <a:rPr lang="fa-IR" sz="4000" dirty="0" smtClean="0">
                <a:solidFill>
                  <a:srgbClr val="AA1E8F"/>
                </a:solidFill>
                <a:cs typeface="A  Mitra_1 (MRT)" pitchFamily="2" charset="-78"/>
              </a:rPr>
              <a:t>مفهوم سلامت معنوی در اسلام</a:t>
            </a:r>
            <a:endParaRPr lang="en-US" sz="4000" dirty="0">
              <a:solidFill>
                <a:srgbClr val="AA1E8F"/>
              </a:solidFill>
              <a:cs typeface="A  Mitra_1 (MRT)" pitchFamily="2" charset="-78"/>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57298"/>
            <a:ext cx="8229600" cy="4967302"/>
          </a:xfrm>
        </p:spPr>
        <p:txBody>
          <a:bodyPr>
            <a:normAutofit/>
          </a:bodyPr>
          <a:lstStyle/>
          <a:p>
            <a:pPr algn="just" rtl="1">
              <a:lnSpc>
                <a:spcPct val="150000"/>
              </a:lnSpc>
              <a:buNone/>
            </a:pPr>
            <a:r>
              <a:rPr lang="fa-IR" sz="2700" dirty="0" smtClean="0">
                <a:solidFill>
                  <a:srgbClr val="002060"/>
                </a:solidFill>
                <a:cs typeface="A  Mitra_1 (MRT)" pitchFamily="2" charset="-78"/>
              </a:rPr>
              <a:t>سلامت معنوي وضعيتي است داراي </a:t>
            </a:r>
            <a:r>
              <a:rPr lang="fa-IR" sz="2700" dirty="0" smtClean="0">
                <a:solidFill>
                  <a:schemeClr val="accent6">
                    <a:lumMod val="75000"/>
                  </a:schemeClr>
                </a:solidFill>
                <a:cs typeface="A  Mitra_1 (MRT)" pitchFamily="2" charset="-78"/>
              </a:rPr>
              <a:t>مراتب گوناگون، </a:t>
            </a:r>
            <a:r>
              <a:rPr lang="fa-IR" sz="2700" dirty="0" smtClean="0">
                <a:solidFill>
                  <a:srgbClr val="002060"/>
                </a:solidFill>
                <a:cs typeface="A  Mitra_1 (MRT)" pitchFamily="2" charset="-78"/>
              </a:rPr>
              <a:t>كه در آن متناسب با ظرفیت‌ها و قابلیت‌های فرد، </a:t>
            </a:r>
            <a:r>
              <a:rPr lang="fa-IR" sz="2700" dirty="0" smtClean="0">
                <a:solidFill>
                  <a:srgbClr val="00B0F0"/>
                </a:solidFill>
                <a:cs typeface="A  Mitra_1 (MRT)" pitchFamily="2" charset="-78"/>
              </a:rPr>
              <a:t>بينش، گرايش و توانايي لازم براي تعالي روح كه همان تقرب به خداي متعال است </a:t>
            </a:r>
            <a:r>
              <a:rPr lang="fa-IR" sz="2700" dirty="0" smtClean="0">
                <a:solidFill>
                  <a:srgbClr val="002060"/>
                </a:solidFill>
                <a:cs typeface="A  Mitra_1 (MRT)" pitchFamily="2" charset="-78"/>
              </a:rPr>
              <a:t>فراهم مي باشد، به گونه‌اي كه همه امکانات درونی به طور هماهنگ و متعادل، می‌توانند در جهت هدف كلي مزبور به كار گرفته شوند و همراه با امکان انتخاب، </a:t>
            </a:r>
            <a:r>
              <a:rPr lang="fa-IR" sz="2700" dirty="0" smtClean="0">
                <a:solidFill>
                  <a:srgbClr val="7030A0"/>
                </a:solidFill>
                <a:cs typeface="A  Mitra_1 (MRT)" pitchFamily="2" charset="-78"/>
              </a:rPr>
              <a:t>رفتارهاي اختیاری دروني و بيروني متناسب با آنها نسبت به خدا، فرد، جامعه و طبیعت ظهور مي يابند.</a:t>
            </a:r>
            <a:endParaRPr lang="en-US" sz="2700" dirty="0" smtClean="0">
              <a:solidFill>
                <a:srgbClr val="7030A0"/>
              </a:solidFill>
              <a:cs typeface="A  Mitra_1 (MRT)" pitchFamily="2" charset="-78"/>
            </a:endParaRPr>
          </a:p>
        </p:txBody>
      </p:sp>
      <p:sp>
        <p:nvSpPr>
          <p:cNvPr id="6" name="Title 1"/>
          <p:cNvSpPr>
            <a:spLocks noGrp="1"/>
          </p:cNvSpPr>
          <p:nvPr>
            <p:ph type="title"/>
          </p:nvPr>
        </p:nvSpPr>
        <p:spPr>
          <a:xfrm>
            <a:off x="500034" y="214298"/>
            <a:ext cx="8229600" cy="1143000"/>
          </a:xfrm>
        </p:spPr>
        <p:txBody>
          <a:bodyPr>
            <a:normAutofit/>
          </a:bodyPr>
          <a:lstStyle/>
          <a:p>
            <a:pPr algn="ctr" rtl="1"/>
            <a:r>
              <a:rPr lang="fa-IR" sz="4500" dirty="0" smtClean="0">
                <a:solidFill>
                  <a:srgbClr val="AA1E8F"/>
                </a:solidFill>
                <a:cs typeface="A  Mitra_1 (MRT)" pitchFamily="2" charset="-78"/>
              </a:rPr>
              <a:t>تعريف سلامت معنوي اسلامی</a:t>
            </a:r>
            <a:endParaRPr lang="en-US" sz="4500" dirty="0">
              <a:solidFill>
                <a:srgbClr val="AA1E8F"/>
              </a:solidFill>
              <a:cs typeface="A  Mitra_1 (MRT)" pitchFamily="2" charset="-78"/>
            </a:endParaRPr>
          </a:p>
        </p:txBody>
      </p:sp>
      <p:pic>
        <p:nvPicPr>
          <p:cNvPr id="4" name="Picture 3"/>
          <p:cNvPicPr>
            <a:picLocks noChangeAspect="1" noChangeArrowheads="1"/>
          </p:cNvPicPr>
          <p:nvPr/>
        </p:nvPicPr>
        <p:blipFill>
          <a:blip r:embed="rId2"/>
          <a:srcRect/>
          <a:stretch>
            <a:fillRect/>
          </a:stretch>
        </p:blipFill>
        <p:spPr bwMode="auto">
          <a:xfrm>
            <a:off x="0" y="5871361"/>
            <a:ext cx="1089078" cy="986639"/>
          </a:xfrm>
          <a:prstGeom prst="rect">
            <a:avLst/>
          </a:prstGeom>
          <a:noFill/>
          <a:ln w="9525">
            <a:noFill/>
            <a:miter lim="800000"/>
            <a:headEnd/>
            <a:tailEnd/>
          </a:ln>
          <a:effectLst/>
        </p:spPr>
      </p:pic>
      <p:sp>
        <p:nvSpPr>
          <p:cNvPr id="5" name="Oval 4"/>
          <p:cNvSpPr/>
          <p:nvPr/>
        </p:nvSpPr>
        <p:spPr>
          <a:xfrm>
            <a:off x="2895600" y="2590800"/>
            <a:ext cx="5562600" cy="76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rgbClr val="FF0000"/>
                </a:solidFill>
                <a:cs typeface="A  Mitra_1 (MRT)" pitchFamily="2" charset="-78"/>
              </a:rPr>
              <a:t>تعالي روح كه همان تقرب به خداي متعال است </a:t>
            </a:r>
            <a:endParaRPr lang="en-US" dirty="0">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268760"/>
            <a:ext cx="8568952" cy="4680520"/>
          </a:xfrm>
        </p:spPr>
        <p:txBody>
          <a:bodyPr>
            <a:normAutofit/>
          </a:bodyPr>
          <a:lstStyle/>
          <a:p>
            <a:pPr algn="just" rtl="1">
              <a:lnSpc>
                <a:spcPct val="160000"/>
              </a:lnSpc>
              <a:buNone/>
            </a:pPr>
            <a:r>
              <a:rPr lang="fa-IR" sz="2200" dirty="0" smtClean="0">
                <a:solidFill>
                  <a:srgbClr val="002060"/>
                </a:solidFill>
                <a:cs typeface="A  Mitra_1 (MRT)" pitchFamily="2" charset="-78"/>
              </a:rPr>
              <a:t>   باورهاي </a:t>
            </a:r>
            <a:r>
              <a:rPr lang="fa-IR" sz="2200" dirty="0">
                <a:solidFill>
                  <a:srgbClr val="002060"/>
                </a:solidFill>
                <a:cs typeface="A  Mitra_1 (MRT)" pitchFamily="2" charset="-78"/>
              </a:rPr>
              <a:t>ديني از ديرباز به عنوان قديمي‌ترين تجربه پزشكي براي حفظ سلامت انسان‌ها به كار رفته است. عقيده به اين كه خداوند (يهوه، اهورا مزدا و ...) شفا مي‌دهد، هميشه بين پيروان اديان وجود داشته است. شروع پزشكي "علمي" از زمان بقراط به بعد، به تدريج اين باور را ايجاد كرد </a:t>
            </a:r>
            <a:r>
              <a:rPr lang="fa-IR" sz="2200" dirty="0">
                <a:solidFill>
                  <a:srgbClr val="FF6600"/>
                </a:solidFill>
                <a:cs typeface="A  Mitra_1 (MRT)" pitchFamily="2" charset="-78"/>
              </a:rPr>
              <a:t>كه خداوند شفا دهنده و منشا علم پزشكان است و اطباء وسيله تشخيص و درمان و رساندن شفا به بيماران هستند. </a:t>
            </a:r>
            <a:r>
              <a:rPr lang="fa-IR" sz="2200" dirty="0">
                <a:solidFill>
                  <a:srgbClr val="002060"/>
                </a:solidFill>
                <a:cs typeface="A  Mitra_1 (MRT)" pitchFamily="2" charset="-78"/>
              </a:rPr>
              <a:t>اين باور از يهوديان به مسيحيان نيز منتقل شد. در دين مبين اسلام نيز اين باور به صورت كامل‌تري وجود دارد. مسلمان باور دارد كه اسم خداوند دوا و ذكر او شفا است و طبيب مشمول عنايات پروردگار قرار گرفته كه در تامين، حفظ و ارتقا سلامت انسان‌ها كوشا باشد.</a:t>
            </a:r>
            <a:endParaRPr lang="en-US" sz="2200" dirty="0">
              <a:solidFill>
                <a:srgbClr val="002060"/>
              </a:solidFill>
              <a:cs typeface="A  Mitra_1 (MRT)" pitchFamily="2" charset="-78"/>
            </a:endParaRPr>
          </a:p>
          <a:p>
            <a:pPr algn="just" rtl="1">
              <a:lnSpc>
                <a:spcPct val="160000"/>
              </a:lnSpc>
              <a:buNone/>
            </a:pPr>
            <a:endParaRPr lang="en-US" sz="2200" dirty="0">
              <a:solidFill>
                <a:srgbClr val="002060"/>
              </a:solidFill>
              <a:cs typeface="A  Mitra_1 (MRT)" pitchFamily="2" charset="-78"/>
            </a:endParaRPr>
          </a:p>
        </p:txBody>
      </p:sp>
      <p:sp>
        <p:nvSpPr>
          <p:cNvPr id="4" name="TextBox 3"/>
          <p:cNvSpPr txBox="1"/>
          <p:nvPr/>
        </p:nvSpPr>
        <p:spPr>
          <a:xfrm>
            <a:off x="3598734" y="560874"/>
            <a:ext cx="1837362" cy="707886"/>
          </a:xfrm>
          <a:prstGeom prst="rect">
            <a:avLst/>
          </a:prstGeom>
          <a:noFill/>
        </p:spPr>
        <p:txBody>
          <a:bodyPr wrap="none" rtlCol="0">
            <a:spAutoFit/>
          </a:bodyPr>
          <a:lstStyle/>
          <a:p>
            <a:r>
              <a:rPr lang="fa-IR" sz="4000" dirty="0" smtClean="0">
                <a:solidFill>
                  <a:srgbClr val="AA1E8F"/>
                </a:solidFill>
                <a:latin typeface="+mj-lt"/>
                <a:ea typeface="+mj-ea"/>
                <a:cs typeface="A  Mitra_1 (MRT)" pitchFamily="2" charset="-78"/>
              </a:rPr>
              <a:t>هوالشافي</a:t>
            </a:r>
            <a:endParaRPr lang="en-US" sz="4000" dirty="0">
              <a:solidFill>
                <a:srgbClr val="AA1E8F"/>
              </a:solidFill>
              <a:latin typeface="+mj-lt"/>
              <a:ea typeface="+mj-ea"/>
              <a:cs typeface="A  Mitra_1 (MRT)" pitchFamily="2" charset="-78"/>
            </a:endParaRPr>
          </a:p>
        </p:txBody>
      </p:sp>
      <p:sp>
        <p:nvSpPr>
          <p:cNvPr id="5" name="TextBox 4"/>
          <p:cNvSpPr txBox="1"/>
          <p:nvPr/>
        </p:nvSpPr>
        <p:spPr>
          <a:xfrm>
            <a:off x="1371600" y="6096000"/>
            <a:ext cx="5106868" cy="553998"/>
          </a:xfrm>
          <a:prstGeom prst="rect">
            <a:avLst/>
          </a:prstGeom>
          <a:noFill/>
        </p:spPr>
        <p:txBody>
          <a:bodyPr wrap="square" rtlCol="0">
            <a:spAutoFit/>
          </a:bodyPr>
          <a:lstStyle/>
          <a:p>
            <a:pPr lvl="0"/>
            <a:r>
              <a:rPr lang="en-US" sz="1000" b="1" dirty="0" err="1" smtClean="0">
                <a:solidFill>
                  <a:srgbClr val="002060"/>
                </a:solidFill>
                <a:latin typeface="Arial" pitchFamily="34" charset="0"/>
                <a:cs typeface="Arial" pitchFamily="34" charset="0"/>
              </a:rPr>
              <a:t>Amondsen</a:t>
            </a:r>
            <a:r>
              <a:rPr lang="en-US" sz="1000" b="1" dirty="0" smtClean="0">
                <a:solidFill>
                  <a:srgbClr val="002060"/>
                </a:solidFill>
                <a:latin typeface="Arial" pitchFamily="34" charset="0"/>
                <a:cs typeface="Arial" pitchFamily="34" charset="0"/>
              </a:rPr>
              <a:t> D. Medicine, society and faith in the ancient and medieval worlds. Baltimore, MD: Johns Hopkins University Press, 1996; 127-157.</a:t>
            </a:r>
          </a:p>
          <a:p>
            <a:endParaRPr lang="en-US" sz="1000" b="1" dirty="0">
              <a:solidFill>
                <a:srgbClr val="002060"/>
              </a:solidFill>
              <a:latin typeface="Arial" pitchFamily="34" charset="0"/>
              <a:cs typeface="Arial" pitchFamily="34" charset="0"/>
            </a:endParaRPr>
          </a:p>
        </p:txBody>
      </p:sp>
      <p:pic>
        <p:nvPicPr>
          <p:cNvPr id="6" name="Picture 5"/>
          <p:cNvPicPr>
            <a:picLocks noChangeAspect="1" noChangeArrowheads="1"/>
          </p:cNvPicPr>
          <p:nvPr/>
        </p:nvPicPr>
        <p:blipFill>
          <a:blip r:embed="rId2"/>
          <a:srcRect/>
          <a:stretch>
            <a:fillRect/>
          </a:stretch>
        </p:blipFill>
        <p:spPr bwMode="auto">
          <a:xfrm>
            <a:off x="0" y="5871361"/>
            <a:ext cx="1089078" cy="986639"/>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3486" y="214290"/>
            <a:ext cx="7778091" cy="954107"/>
          </a:xfrm>
          <a:prstGeom prst="rect">
            <a:avLst/>
          </a:prstGeom>
          <a:noFill/>
        </p:spPr>
        <p:txBody>
          <a:bodyPr wrap="none" rtlCol="0">
            <a:spAutoFit/>
          </a:bodyPr>
          <a:lstStyle/>
          <a:p>
            <a:pPr algn="ctr" rtl="1"/>
            <a:r>
              <a:rPr lang="fa-IR" sz="2800" b="1" dirty="0" smtClean="0">
                <a:solidFill>
                  <a:srgbClr val="C00000"/>
                </a:solidFill>
                <a:cs typeface="Mitra" pitchFamily="2" charset="-78"/>
              </a:rPr>
              <a:t>سلامت معنوي و حوزه هاي دروني و بيروني كه اتصال و ارتباط </a:t>
            </a:r>
          </a:p>
          <a:p>
            <a:pPr algn="ctr" rtl="1"/>
            <a:r>
              <a:rPr lang="fa-IR" sz="2800" b="1" dirty="0" smtClean="0">
                <a:solidFill>
                  <a:srgbClr val="C00000"/>
                </a:solidFill>
                <a:cs typeface="Mitra" pitchFamily="2" charset="-78"/>
              </a:rPr>
              <a:t>به خداوند و اتصال انسان  به ديگران و طبيعت را عرضه مي دارد</a:t>
            </a:r>
            <a:endParaRPr lang="en-US" sz="2800" b="1" dirty="0">
              <a:solidFill>
                <a:srgbClr val="C00000"/>
              </a:solidFill>
              <a:cs typeface="Mitra" pitchFamily="2" charset="-78"/>
            </a:endParaRPr>
          </a:p>
        </p:txBody>
      </p:sp>
      <p:pic>
        <p:nvPicPr>
          <p:cNvPr id="50178" name="Picture 2"/>
          <p:cNvPicPr>
            <a:picLocks noGrp="1" noChangeAspect="1" noChangeArrowheads="1"/>
          </p:cNvPicPr>
          <p:nvPr>
            <p:ph idx="1"/>
          </p:nvPr>
        </p:nvPicPr>
        <p:blipFill>
          <a:blip r:embed="rId2" cstate="print"/>
          <a:srcRect/>
          <a:stretch>
            <a:fillRect/>
          </a:stretch>
        </p:blipFill>
        <p:spPr bwMode="auto">
          <a:xfrm>
            <a:off x="1219200" y="1371600"/>
            <a:ext cx="6184267" cy="4205302"/>
          </a:xfrm>
          <a:prstGeom prst="rect">
            <a:avLst/>
          </a:prstGeom>
          <a:noFill/>
          <a:ln w="9525">
            <a:noFill/>
            <a:miter lim="800000"/>
            <a:headEnd/>
            <a:tailEnd/>
          </a:ln>
          <a:effectLst/>
        </p:spPr>
      </p:pic>
      <p:sp>
        <p:nvSpPr>
          <p:cNvPr id="5" name="TextBox 4"/>
          <p:cNvSpPr txBox="1"/>
          <p:nvPr/>
        </p:nvSpPr>
        <p:spPr>
          <a:xfrm>
            <a:off x="152400" y="5486400"/>
            <a:ext cx="8839200" cy="707886"/>
          </a:xfrm>
          <a:prstGeom prst="rect">
            <a:avLst/>
          </a:prstGeom>
          <a:noFill/>
        </p:spPr>
        <p:txBody>
          <a:bodyPr wrap="square" rtlCol="0">
            <a:spAutoFit/>
          </a:bodyPr>
          <a:lstStyle/>
          <a:p>
            <a:pPr algn="just" rtl="1"/>
            <a:r>
              <a:rPr lang="fa-IR" sz="2000" dirty="0" smtClean="0">
                <a:solidFill>
                  <a:srgbClr val="00B050"/>
                </a:solidFill>
                <a:latin typeface="+mj-lt"/>
                <a:ea typeface="+mj-ea"/>
                <a:cs typeface="+mj-cs"/>
              </a:rPr>
              <a:t>الَّذِينَ يُؤْمِنُونَ بِالْغَيْبِ وَيُقِيمُونَ الصَّلاةَ وَمِمَّا رَزَقْنَاهُمْ يُنفِقُونَ</a:t>
            </a:r>
          </a:p>
          <a:p>
            <a:pPr algn="just" rtl="1"/>
            <a:r>
              <a:rPr lang="fa-IR" sz="2000" b="1" dirty="0" smtClean="0">
                <a:solidFill>
                  <a:srgbClr val="0070C0"/>
                </a:solidFill>
                <a:cs typeface="A  Mitra_1 (MRT)" pitchFamily="2" charset="-78"/>
              </a:rPr>
              <a:t>آنان كه به غيب ايمان مى‏آورند و نماز را بر پا مى‏دارند و از آنچه به ايشان روزى داده‏ايم انفاق مى‏كنند</a:t>
            </a:r>
            <a:endParaRPr lang="en-US" sz="2000" b="1" dirty="0" smtClean="0">
              <a:solidFill>
                <a:srgbClr val="0070C0"/>
              </a:solidFill>
              <a:cs typeface="A  Mitra_1 (MRT)" pitchFamily="2" charset="-78"/>
            </a:endParaRPr>
          </a:p>
        </p:txBody>
      </p:sp>
      <p:sp>
        <p:nvSpPr>
          <p:cNvPr id="6" name="TextBox 5"/>
          <p:cNvSpPr txBox="1"/>
          <p:nvPr/>
        </p:nvSpPr>
        <p:spPr>
          <a:xfrm>
            <a:off x="1524000" y="6324600"/>
            <a:ext cx="7315200" cy="430887"/>
          </a:xfrm>
          <a:prstGeom prst="rect">
            <a:avLst/>
          </a:prstGeom>
          <a:noFill/>
        </p:spPr>
        <p:txBody>
          <a:bodyPr wrap="square" rtlCol="0">
            <a:spAutoFit/>
          </a:bodyPr>
          <a:lstStyle/>
          <a:p>
            <a:pPr algn="just" rtl="1"/>
            <a:r>
              <a:rPr lang="fa-IR" sz="1100" dirty="0" smtClean="0">
                <a:solidFill>
                  <a:srgbClr val="002060"/>
                </a:solidFill>
                <a:cs typeface="A  Mitra_1 (MRT)" pitchFamily="2" charset="-78"/>
              </a:rPr>
              <a:t>سوره بقره، آیه 3</a:t>
            </a:r>
          </a:p>
          <a:p>
            <a:pPr algn="just" rtl="1"/>
            <a:r>
              <a:rPr lang="fa-IR" sz="1100" dirty="0" smtClean="0">
                <a:solidFill>
                  <a:srgbClr val="002060"/>
                </a:solidFill>
                <a:cs typeface="A  Mitra_1 (MRT)" pitchFamily="2" charset="-78"/>
              </a:rPr>
              <a:t>عزیزی ف. سلامت معنوی، چیستی، چرایی و چگونگی، چاپ اول، فرهنگستان علوم پزشکی جمهوری اسلامی ایران، انتشارات جقوقی، 1393.</a:t>
            </a:r>
            <a:endParaRPr lang="en-US" sz="1100" dirty="0">
              <a:solidFill>
                <a:srgbClr val="002060"/>
              </a:solidFill>
              <a:cs typeface="A  Mitra_1 (MRT)" pitchFamily="2" charset="-78"/>
            </a:endParaRPr>
          </a:p>
        </p:txBody>
      </p:sp>
      <p:pic>
        <p:nvPicPr>
          <p:cNvPr id="7" name="Picture 6"/>
          <p:cNvPicPr>
            <a:picLocks noChangeAspect="1" noChangeArrowheads="1"/>
          </p:cNvPicPr>
          <p:nvPr/>
        </p:nvPicPr>
        <p:blipFill>
          <a:blip r:embed="rId3"/>
          <a:srcRect/>
          <a:stretch>
            <a:fillRect/>
          </a:stretch>
        </p:blipFill>
        <p:spPr bwMode="auto">
          <a:xfrm>
            <a:off x="0" y="6167674"/>
            <a:ext cx="762000" cy="6903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1"/>
            <a:ext cx="7772400" cy="533400"/>
          </a:xfrm>
        </p:spPr>
        <p:txBody>
          <a:bodyPr>
            <a:noAutofit/>
          </a:bodyPr>
          <a:lstStyle/>
          <a:p>
            <a:r>
              <a:rPr lang="en-US" sz="3500" b="1" dirty="0" smtClean="0">
                <a:solidFill>
                  <a:srgbClr val="7030A0"/>
                </a:solidFill>
              </a:rPr>
              <a:t>Spiritual Growth (Horizontal &amp; Vertical)</a:t>
            </a:r>
            <a:endParaRPr lang="en-US" sz="3500" b="1" dirty="0">
              <a:solidFill>
                <a:srgbClr val="7030A0"/>
              </a:solidFill>
            </a:endParaRPr>
          </a:p>
        </p:txBody>
      </p:sp>
      <p:sp>
        <p:nvSpPr>
          <p:cNvPr id="3" name="Subtitle 2"/>
          <p:cNvSpPr>
            <a:spLocks noGrp="1"/>
          </p:cNvSpPr>
          <p:nvPr>
            <p:ph type="subTitle" idx="1"/>
          </p:nvPr>
        </p:nvSpPr>
        <p:spPr>
          <a:xfrm>
            <a:off x="381000" y="1066800"/>
            <a:ext cx="8382000" cy="5029200"/>
          </a:xfrm>
        </p:spPr>
        <p:txBody>
          <a:bodyPr>
            <a:normAutofit fontScale="92500" lnSpcReduction="20000"/>
          </a:bodyPr>
          <a:lstStyle/>
          <a:p>
            <a:pPr algn="just">
              <a:lnSpc>
                <a:spcPct val="150000"/>
              </a:lnSpc>
            </a:pPr>
            <a:r>
              <a:rPr lang="en-US" b="1" dirty="0" smtClean="0">
                <a:solidFill>
                  <a:srgbClr val="0070C0"/>
                </a:solidFill>
                <a:latin typeface="Times New Roman" pitchFamily="18" charset="0"/>
                <a:cs typeface="Times New Roman" pitchFamily="18" charset="0"/>
              </a:rPr>
              <a:t>The horizontal process may develop without the vertical process developing</a:t>
            </a:r>
            <a:r>
              <a:rPr lang="en-US" b="1" dirty="0" smtClean="0">
                <a:solidFill>
                  <a:schemeClr val="tx1"/>
                </a:solidFill>
                <a:latin typeface="Times New Roman" pitchFamily="18" charset="0"/>
                <a:cs typeface="Times New Roman" pitchFamily="18" charset="0"/>
              </a:rPr>
              <a:t>. For example, spiritual growth </a:t>
            </a:r>
            <a:r>
              <a:rPr lang="en-US" b="1" dirty="0" smtClean="0">
                <a:solidFill>
                  <a:srgbClr val="FF0000"/>
                </a:solidFill>
                <a:latin typeface="Times New Roman" pitchFamily="18" charset="0"/>
                <a:cs typeface="Times New Roman" pitchFamily="18" charset="0"/>
              </a:rPr>
              <a:t>may progress in terms of relationships, art, or music but may never evolve into a relationship with a Higher Power. </a:t>
            </a:r>
            <a:r>
              <a:rPr lang="en-US" b="1" dirty="0" smtClean="0">
                <a:solidFill>
                  <a:schemeClr val="tx1"/>
                </a:solidFill>
                <a:latin typeface="Times New Roman" pitchFamily="18" charset="0"/>
                <a:cs typeface="Times New Roman" pitchFamily="18" charset="0"/>
              </a:rPr>
              <a:t>Conversely, individuals may develop a relationship with a Higher Power and may never develop other forms of spiritual expression.</a:t>
            </a:r>
            <a:endParaRPr lang="en-US" b="1" dirty="0">
              <a:solidFill>
                <a:schemeClr val="tx1"/>
              </a:solidFill>
              <a:latin typeface="Times New Roman" pitchFamily="18" charset="0"/>
              <a:cs typeface="Times New Roman" pitchFamily="18" charset="0"/>
            </a:endParaRPr>
          </a:p>
        </p:txBody>
      </p:sp>
      <p:sp>
        <p:nvSpPr>
          <p:cNvPr id="4" name="TextBox 3"/>
          <p:cNvSpPr txBox="1"/>
          <p:nvPr/>
        </p:nvSpPr>
        <p:spPr>
          <a:xfrm>
            <a:off x="1828800" y="6096000"/>
            <a:ext cx="7010400" cy="523220"/>
          </a:xfrm>
          <a:prstGeom prst="rect">
            <a:avLst/>
          </a:prstGeom>
          <a:noFill/>
        </p:spPr>
        <p:txBody>
          <a:bodyPr wrap="square" rtlCol="0">
            <a:spAutoFit/>
          </a:bodyPr>
          <a:lstStyle/>
          <a:p>
            <a:r>
              <a:rPr lang="en-US" sz="1400" dirty="0" err="1" smtClean="0">
                <a:latin typeface="Times New Roman" pitchFamily="18" charset="0"/>
                <a:cs typeface="Times New Roman" pitchFamily="18" charset="0"/>
              </a:rPr>
              <a:t>McSherry</a:t>
            </a:r>
            <a:r>
              <a:rPr lang="en-US" sz="1400" dirty="0" smtClean="0">
                <a:latin typeface="Times New Roman" pitchFamily="18" charset="0"/>
                <a:cs typeface="Times New Roman" pitchFamily="18" charset="0"/>
              </a:rPr>
              <a:t> W, Draper P. The debates emerging from the literature surrounding the concept of spirituality as applied to nursing.  J Adv </a:t>
            </a:r>
            <a:r>
              <a:rPr lang="en-US" sz="1400" dirty="0" err="1" smtClean="0">
                <a:latin typeface="Times New Roman" pitchFamily="18" charset="0"/>
                <a:cs typeface="Times New Roman" pitchFamily="18" charset="0"/>
              </a:rPr>
              <a:t>Nurs</a:t>
            </a:r>
            <a:r>
              <a:rPr lang="en-US" sz="1400" dirty="0" smtClean="0">
                <a:latin typeface="Times New Roman" pitchFamily="18" charset="0"/>
                <a:cs typeface="Times New Roman" pitchFamily="18" charset="0"/>
              </a:rPr>
              <a:t> 1998; 27(4): 683-91.</a:t>
            </a:r>
            <a:endParaRPr lang="en-US" sz="1400" dirty="0">
              <a:latin typeface="Times New Roman" pitchFamily="18" charset="0"/>
              <a:cs typeface="Times New Roman" pitchFamily="18" charset="0"/>
            </a:endParaRPr>
          </a:p>
        </p:txBody>
      </p:sp>
      <p:pic>
        <p:nvPicPr>
          <p:cNvPr id="6" name="Picture 5"/>
          <p:cNvPicPr>
            <a:picLocks noChangeAspect="1" noChangeArrowheads="1"/>
          </p:cNvPicPr>
          <p:nvPr/>
        </p:nvPicPr>
        <p:blipFill>
          <a:blip r:embed="rId2"/>
          <a:srcRect/>
          <a:stretch>
            <a:fillRect/>
          </a:stretch>
        </p:blipFill>
        <p:spPr bwMode="auto">
          <a:xfrm>
            <a:off x="0" y="5871361"/>
            <a:ext cx="1089078" cy="986639"/>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4290"/>
            <a:ext cx="9067800" cy="776310"/>
          </a:xfrm>
        </p:spPr>
        <p:txBody>
          <a:bodyPr>
            <a:noAutofit/>
          </a:bodyPr>
          <a:lstStyle/>
          <a:p>
            <a:pPr algn="ctr" rtl="1"/>
            <a:r>
              <a:rPr lang="fa-IR" sz="4000" dirty="0" smtClean="0">
                <a:solidFill>
                  <a:srgbClr val="AA1E8F"/>
                </a:solidFill>
                <a:cs typeface="A  Mitra_1 (MRT)" pitchFamily="2" charset="-78"/>
              </a:rPr>
              <a:t>شاخص های سلامت معنوی (1)</a:t>
            </a:r>
            <a:endParaRPr lang="en-US" sz="4000" dirty="0">
              <a:solidFill>
                <a:srgbClr val="AA1E8F"/>
              </a:solidFill>
              <a:cs typeface="A  Mitra_1 (MRT)" pitchFamily="2" charset="-78"/>
            </a:endParaRPr>
          </a:p>
        </p:txBody>
      </p:sp>
      <p:sp>
        <p:nvSpPr>
          <p:cNvPr id="3" name="Content Placeholder 2"/>
          <p:cNvSpPr>
            <a:spLocks noGrp="1"/>
          </p:cNvSpPr>
          <p:nvPr>
            <p:ph idx="1"/>
          </p:nvPr>
        </p:nvSpPr>
        <p:spPr>
          <a:xfrm>
            <a:off x="152400" y="990600"/>
            <a:ext cx="8839200" cy="5715000"/>
          </a:xfrm>
        </p:spPr>
        <p:txBody>
          <a:bodyPr>
            <a:normAutofit/>
          </a:bodyPr>
          <a:lstStyle/>
          <a:p>
            <a:pPr marL="514350" indent="-514350" algn="just" rtl="1">
              <a:lnSpc>
                <a:spcPct val="150000"/>
              </a:lnSpc>
              <a:buFont typeface="Wingdings" pitchFamily="2" charset="2"/>
              <a:buChar char="q"/>
            </a:pPr>
            <a:r>
              <a:rPr lang="fa-IR" sz="2300" dirty="0" smtClean="0">
                <a:solidFill>
                  <a:srgbClr val="008000"/>
                </a:solidFill>
                <a:cs typeface="A  Mitra_1 (MRT)" pitchFamily="2" charset="-78"/>
              </a:rPr>
              <a:t>اعتقاد به وجود قدرت لایتناهی هستی: </a:t>
            </a:r>
            <a:r>
              <a:rPr lang="fa-IR" sz="2000" dirty="0" smtClean="0">
                <a:solidFill>
                  <a:srgbClr val="002060"/>
                </a:solidFill>
                <a:cs typeface="A  Mitra_1 (MRT)" pitchFamily="2" charset="-78"/>
              </a:rPr>
              <a:t>اعتقاد به وجود ذات اقدس خداوندی که خالق و پروردگار عالم است.</a:t>
            </a:r>
          </a:p>
          <a:p>
            <a:pPr marL="514350" indent="-514350" algn="just" rtl="1">
              <a:lnSpc>
                <a:spcPct val="150000"/>
              </a:lnSpc>
              <a:buFont typeface="Wingdings" pitchFamily="2" charset="2"/>
              <a:buChar char="q"/>
            </a:pPr>
            <a:r>
              <a:rPr lang="fa-IR" sz="2300" dirty="0" smtClean="0">
                <a:solidFill>
                  <a:srgbClr val="008000"/>
                </a:solidFill>
                <a:cs typeface="A  Mitra_1 (MRT)" pitchFamily="2" charset="-78"/>
              </a:rPr>
              <a:t>ارتباط با منشا لایتناهی هستی: </a:t>
            </a:r>
            <a:r>
              <a:rPr lang="fa-IR" sz="2000" dirty="0" smtClean="0">
                <a:solidFill>
                  <a:srgbClr val="002060"/>
                </a:solidFill>
                <a:cs typeface="A  Mitra_1 (MRT)" pitchFamily="2" charset="-78"/>
              </a:rPr>
              <a:t>شامل ارتباط از طریق وحی و نیز ارتباط مستقیم با خداوند متعال.</a:t>
            </a:r>
          </a:p>
          <a:p>
            <a:pPr marL="514350" indent="-514350" algn="just" rtl="1">
              <a:lnSpc>
                <a:spcPct val="150000"/>
              </a:lnSpc>
              <a:buFont typeface="Wingdings" pitchFamily="2" charset="2"/>
              <a:buChar char="q"/>
            </a:pPr>
            <a:r>
              <a:rPr lang="fa-IR" sz="2000" dirty="0" smtClean="0">
                <a:solidFill>
                  <a:srgbClr val="008000"/>
                </a:solidFill>
                <a:cs typeface="A  Mitra_1 (MRT)" pitchFamily="2" charset="-78"/>
              </a:rPr>
              <a:t>ارتباط و توجه به ابعاد مختلف عالم پیرامون: </a:t>
            </a:r>
            <a:r>
              <a:rPr lang="fa-IR" sz="2000" dirty="0" smtClean="0">
                <a:solidFill>
                  <a:srgbClr val="002060"/>
                </a:solidFill>
                <a:cs typeface="A  Mitra_1 (MRT)" pitchFamily="2" charset="-78"/>
              </a:rPr>
              <a:t>از جمله خود، سایر انسان ها و سایر اجزای طبیعت و احترام به آنهاو تلاش برابر حفظ و توسعه جهان پیرامون</a:t>
            </a:r>
          </a:p>
          <a:p>
            <a:pPr marL="514350" indent="-514350" algn="just" rtl="1">
              <a:lnSpc>
                <a:spcPct val="150000"/>
              </a:lnSpc>
              <a:buNone/>
            </a:pPr>
            <a:endParaRPr lang="fa-IR" sz="2000" dirty="0" smtClean="0">
              <a:solidFill>
                <a:srgbClr val="002060"/>
              </a:solidFill>
              <a:cs typeface="A  Mitra_1 (MRT)" pitchFamily="2" charset="-78"/>
            </a:endParaRPr>
          </a:p>
          <a:p>
            <a:pPr marL="514350" indent="-514350" algn="ctr" rtl="1">
              <a:lnSpc>
                <a:spcPct val="150000"/>
              </a:lnSpc>
              <a:buNone/>
            </a:pPr>
            <a:r>
              <a:rPr lang="fa-IR" sz="2700" dirty="0" smtClean="0">
                <a:solidFill>
                  <a:srgbClr val="00B050"/>
                </a:solidFill>
                <a:latin typeface="+mj-lt"/>
                <a:ea typeface="+mj-ea"/>
                <a:cs typeface="+mj-cs"/>
              </a:rPr>
              <a:t>وَنُنَزِّلُ مِنَ الْقُرْآنِ مَا هُوَ شِفَاء وَرَحْمَةٌ لِّلْمُؤْمِنِينَ وَلاَ يَزِيدُ الظَّالِمِينَ إَلاَّ خَسَارًا</a:t>
            </a:r>
          </a:p>
          <a:p>
            <a:pPr marL="514350" indent="-514350" algn="ctr" rtl="1">
              <a:lnSpc>
                <a:spcPct val="150000"/>
              </a:lnSpc>
              <a:buNone/>
            </a:pPr>
            <a:r>
              <a:rPr lang="fa-IR" sz="2700" b="1" dirty="0" smtClean="0">
                <a:solidFill>
                  <a:srgbClr val="0070C0"/>
                </a:solidFill>
                <a:cs typeface="A  Mitra_1 (MRT)" pitchFamily="2" charset="-78"/>
              </a:rPr>
              <a:t>و ما آنچه را براى مؤمنان مايه درمان و رحمت است از قرآن نازل مى‏كنيم و[لى] ستمگران را جز زيان نمى‏افزايد</a:t>
            </a:r>
            <a:endParaRPr lang="en-US" sz="2700" b="1" dirty="0">
              <a:solidFill>
                <a:srgbClr val="0070C0"/>
              </a:solidFill>
              <a:cs typeface="A  Mitra_1 (MRT)" pitchFamily="2" charset="-78"/>
            </a:endParaRPr>
          </a:p>
        </p:txBody>
      </p:sp>
      <p:sp>
        <p:nvSpPr>
          <p:cNvPr id="4" name="TextBox 3"/>
          <p:cNvSpPr txBox="1"/>
          <p:nvPr/>
        </p:nvSpPr>
        <p:spPr>
          <a:xfrm>
            <a:off x="1071538" y="6367790"/>
            <a:ext cx="7572428" cy="261610"/>
          </a:xfrm>
          <a:prstGeom prst="rect">
            <a:avLst/>
          </a:prstGeom>
          <a:noFill/>
        </p:spPr>
        <p:txBody>
          <a:bodyPr wrap="square" rtlCol="0">
            <a:spAutoFit/>
          </a:bodyPr>
          <a:lstStyle/>
          <a:p>
            <a:pPr algn="just" rtl="1"/>
            <a:r>
              <a:rPr lang="fa-IR" sz="1100" dirty="0" smtClean="0">
                <a:solidFill>
                  <a:srgbClr val="002060"/>
                </a:solidFill>
                <a:cs typeface="A  Mitra_1 (MRT)" pitchFamily="2" charset="-78"/>
              </a:rPr>
              <a:t>سوره الاسرا، آیه 82</a:t>
            </a:r>
            <a:endParaRPr lang="en-US" sz="1100" dirty="0">
              <a:solidFill>
                <a:srgbClr val="002060"/>
              </a:solidFill>
              <a:cs typeface="A  Mitra_1 (MRT)" pitchFamily="2" charset="-78"/>
            </a:endParaRPr>
          </a:p>
        </p:txBody>
      </p:sp>
      <p:pic>
        <p:nvPicPr>
          <p:cNvPr id="5" name="Picture 4"/>
          <p:cNvPicPr>
            <a:picLocks noChangeAspect="1" noChangeArrowheads="1"/>
          </p:cNvPicPr>
          <p:nvPr/>
        </p:nvPicPr>
        <p:blipFill>
          <a:blip r:embed="rId2"/>
          <a:srcRect/>
          <a:stretch>
            <a:fillRect/>
          </a:stretch>
        </p:blipFill>
        <p:spPr bwMode="auto">
          <a:xfrm>
            <a:off x="0" y="5871361"/>
            <a:ext cx="1089078" cy="98663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28600" y="762000"/>
            <a:ext cx="8534400" cy="5867400"/>
          </a:xfrm>
        </p:spPr>
        <p:txBody>
          <a:bodyPr>
            <a:normAutofit/>
          </a:bodyPr>
          <a:lstStyle/>
          <a:p>
            <a:pPr marL="514350" indent="-514350" algn="just" rtl="1">
              <a:lnSpc>
                <a:spcPct val="150000"/>
              </a:lnSpc>
              <a:buFont typeface="Wingdings" pitchFamily="2" charset="2"/>
              <a:buChar char="q"/>
            </a:pPr>
            <a:r>
              <a:rPr lang="fa-IR" sz="2300" dirty="0" smtClean="0">
                <a:solidFill>
                  <a:srgbClr val="008000"/>
                </a:solidFill>
                <a:cs typeface="A  Mitra_1 (MRT)" pitchFamily="2" charset="-78"/>
              </a:rPr>
              <a:t>احساس رضایت و امید به زندگی: </a:t>
            </a:r>
            <a:r>
              <a:rPr lang="fa-IR" sz="2300" dirty="0" smtClean="0">
                <a:solidFill>
                  <a:srgbClr val="002060"/>
                </a:solidFill>
                <a:cs typeface="A  Mitra_1 (MRT)" pitchFamily="2" charset="-78"/>
              </a:rPr>
              <a:t>مبتنی بر اعتقاد و ارتباطات مذکور.</a:t>
            </a:r>
          </a:p>
          <a:p>
            <a:pPr marL="514350" indent="-514350" algn="just" rtl="1">
              <a:lnSpc>
                <a:spcPct val="150000"/>
              </a:lnSpc>
              <a:buFont typeface="Wingdings" pitchFamily="2" charset="2"/>
              <a:buChar char="q"/>
            </a:pPr>
            <a:r>
              <a:rPr lang="fa-IR" sz="2300" dirty="0" smtClean="0">
                <a:solidFill>
                  <a:srgbClr val="008000"/>
                </a:solidFill>
                <a:cs typeface="A  Mitra_1 (MRT)" pitchFamily="2" charset="-78"/>
              </a:rPr>
              <a:t>هدفمندی در زندگی: </a:t>
            </a:r>
            <a:r>
              <a:rPr lang="fa-IR" sz="2300" dirty="0" smtClean="0">
                <a:solidFill>
                  <a:srgbClr val="002060"/>
                </a:solidFill>
                <a:cs typeface="A  Mitra_1 (MRT)" pitchFamily="2" charset="-78"/>
              </a:rPr>
              <a:t>شامل هدفمندی کلی جریان زندگی و اعتقاد به معاد و نیز هدفمندی در زندگی روزمره و تلاش برای دستیابی به آن.</a:t>
            </a:r>
          </a:p>
          <a:p>
            <a:pPr marL="514350" indent="-514350" algn="just" rtl="1">
              <a:lnSpc>
                <a:spcPct val="150000"/>
              </a:lnSpc>
              <a:buFont typeface="Wingdings" pitchFamily="2" charset="2"/>
              <a:buChar char="q"/>
            </a:pPr>
            <a:r>
              <a:rPr lang="fa-IR" sz="2300" dirty="0" smtClean="0">
                <a:solidFill>
                  <a:srgbClr val="008000"/>
                </a:solidFill>
                <a:cs typeface="A  Mitra_1 (MRT)" pitchFamily="2" charset="-78"/>
              </a:rPr>
              <a:t>معناداری زندگی: </a:t>
            </a:r>
            <a:r>
              <a:rPr lang="fa-IR" sz="2300" dirty="0" smtClean="0">
                <a:solidFill>
                  <a:srgbClr val="002060"/>
                </a:solidFill>
                <a:cs typeface="A  Mitra_1 (MRT)" pitchFamily="2" charset="-78"/>
              </a:rPr>
              <a:t>شامل معناداری کلی جریان زندگی و اعتقاد به معاد و نیز معناداری در زندگی روزمره و تلاش برای آن.</a:t>
            </a:r>
          </a:p>
          <a:p>
            <a:pPr algn="ctr" rtl="1">
              <a:buNone/>
            </a:pPr>
            <a:r>
              <a:rPr lang="fa-IR" sz="2700" dirty="0" smtClean="0">
                <a:solidFill>
                  <a:srgbClr val="00B050"/>
                </a:solidFill>
                <a:latin typeface="+mj-lt"/>
                <a:ea typeface="+mj-ea"/>
                <a:cs typeface="+mj-cs"/>
              </a:rPr>
              <a:t>وَإِنَّ مِن شِيعَتِهِ لَإِبْرَاهِيمَ</a:t>
            </a:r>
          </a:p>
          <a:p>
            <a:pPr algn="ctr" rtl="1">
              <a:buNone/>
            </a:pPr>
            <a:r>
              <a:rPr lang="fa-IR" sz="2900" b="1" dirty="0" smtClean="0">
                <a:solidFill>
                  <a:srgbClr val="0070C0"/>
                </a:solidFill>
                <a:cs typeface="A  Mitra_1 (MRT)" pitchFamily="2" charset="-78"/>
              </a:rPr>
              <a:t>و بى‏گمان ابراهيم از پيروان اوست</a:t>
            </a:r>
          </a:p>
          <a:p>
            <a:pPr algn="ctr" rtl="1">
              <a:buNone/>
            </a:pPr>
            <a:r>
              <a:rPr lang="fa-IR" sz="2900" dirty="0" smtClean="0">
                <a:solidFill>
                  <a:srgbClr val="00B050"/>
                </a:solidFill>
                <a:latin typeface="+mj-lt"/>
                <a:ea typeface="+mj-ea"/>
                <a:cs typeface="+mj-cs"/>
              </a:rPr>
              <a:t>إِذْ جَاء رَبَّهُ بِقَلْبٍ سَلِيمٍ </a:t>
            </a:r>
          </a:p>
          <a:p>
            <a:pPr algn="ctr" rtl="1">
              <a:buNone/>
            </a:pPr>
            <a:r>
              <a:rPr lang="fa-IR" sz="2900" b="1" dirty="0" smtClean="0">
                <a:solidFill>
                  <a:srgbClr val="0070C0"/>
                </a:solidFill>
                <a:cs typeface="A  Mitra_1 (MRT)" pitchFamily="2" charset="-78"/>
              </a:rPr>
              <a:t>آنگاه كه با دلى پاك به [پيشگاه] پروردگارش آمد</a:t>
            </a:r>
          </a:p>
          <a:p>
            <a:pPr algn="ctr" rtl="1">
              <a:buNone/>
            </a:pPr>
            <a:endParaRPr lang="fa-IR" sz="1200" dirty="0" smtClean="0">
              <a:solidFill>
                <a:schemeClr val="accent6">
                  <a:lumMod val="75000"/>
                </a:schemeClr>
              </a:solidFill>
              <a:cs typeface="A  Mitra_1 (MRT)" pitchFamily="2" charset="-78"/>
            </a:endParaRPr>
          </a:p>
          <a:p>
            <a:pPr algn="ctr" rtl="1">
              <a:buNone/>
            </a:pPr>
            <a:r>
              <a:rPr lang="fa-IR" sz="1800" dirty="0" smtClean="0">
                <a:solidFill>
                  <a:srgbClr val="0070C0"/>
                </a:solidFill>
                <a:cs typeface="A  Mitra_1 (MRT)" pitchFamily="2" charset="-78"/>
              </a:rPr>
              <a:t>امام صادق (ع) فرمود: </a:t>
            </a:r>
            <a:r>
              <a:rPr lang="fa-IR" sz="1800" dirty="0" smtClean="0">
                <a:solidFill>
                  <a:schemeClr val="accent6">
                    <a:lumMod val="75000"/>
                  </a:schemeClr>
                </a:solidFill>
                <a:cs typeface="A  Mitra_1 (MRT)" pitchFamily="2" charset="-78"/>
              </a:rPr>
              <a:t>قلب سلیم، قلبی است که خدا را ملاقات کند در حالیکه هیچ کس جز او در آن نباشد</a:t>
            </a:r>
            <a:r>
              <a:rPr lang="fa-IR" sz="2400" dirty="0" smtClean="0"/>
              <a:t> </a:t>
            </a:r>
          </a:p>
          <a:p>
            <a:pPr marL="514350" indent="-514350" algn="just" rtl="1">
              <a:lnSpc>
                <a:spcPct val="150000"/>
              </a:lnSpc>
              <a:buNone/>
            </a:pPr>
            <a:endParaRPr lang="en-US" sz="2300" dirty="0">
              <a:solidFill>
                <a:srgbClr val="002060"/>
              </a:solidFill>
              <a:cs typeface="A  Mitra_1 (MRT)" pitchFamily="2" charset="-78"/>
            </a:endParaRPr>
          </a:p>
        </p:txBody>
      </p:sp>
      <p:sp>
        <p:nvSpPr>
          <p:cNvPr id="3" name="Title 1"/>
          <p:cNvSpPr>
            <a:spLocks noGrp="1"/>
          </p:cNvSpPr>
          <p:nvPr>
            <p:ph type="title"/>
          </p:nvPr>
        </p:nvSpPr>
        <p:spPr>
          <a:xfrm>
            <a:off x="285720" y="0"/>
            <a:ext cx="8229600" cy="852510"/>
          </a:xfrm>
        </p:spPr>
        <p:txBody>
          <a:bodyPr>
            <a:normAutofit/>
          </a:bodyPr>
          <a:lstStyle/>
          <a:p>
            <a:pPr algn="ctr" rtl="1"/>
            <a:r>
              <a:rPr lang="fa-IR" sz="4000" dirty="0" smtClean="0">
                <a:solidFill>
                  <a:srgbClr val="AA1E8F"/>
                </a:solidFill>
                <a:cs typeface="A  Mitra_1 (MRT)" pitchFamily="2" charset="-78"/>
              </a:rPr>
              <a:t>شاخص های سلامت معنوی (2)</a:t>
            </a:r>
            <a:endParaRPr lang="en-US" sz="4000" dirty="0">
              <a:solidFill>
                <a:srgbClr val="AA1E8F"/>
              </a:solidFill>
              <a:cs typeface="A  Mitra_1 (MRT)" pitchFamily="2" charset="-78"/>
            </a:endParaRPr>
          </a:p>
        </p:txBody>
      </p:sp>
      <p:sp>
        <p:nvSpPr>
          <p:cNvPr id="7" name="TextBox 6"/>
          <p:cNvSpPr txBox="1"/>
          <p:nvPr/>
        </p:nvSpPr>
        <p:spPr>
          <a:xfrm>
            <a:off x="152400" y="4953000"/>
            <a:ext cx="1524000" cy="261610"/>
          </a:xfrm>
          <a:prstGeom prst="rect">
            <a:avLst/>
          </a:prstGeom>
          <a:noFill/>
        </p:spPr>
        <p:txBody>
          <a:bodyPr wrap="square" rtlCol="0">
            <a:spAutoFit/>
          </a:bodyPr>
          <a:lstStyle/>
          <a:p>
            <a:pPr algn="just" rtl="1"/>
            <a:r>
              <a:rPr lang="fa-IR" sz="1100" dirty="0" smtClean="0">
                <a:solidFill>
                  <a:srgbClr val="002060"/>
                </a:solidFill>
                <a:cs typeface="A  Mitra_1 (MRT)" pitchFamily="2" charset="-78"/>
              </a:rPr>
              <a:t>سوره صافات، آیات 83 و 84</a:t>
            </a:r>
            <a:endParaRPr lang="en-US" sz="1100" dirty="0">
              <a:solidFill>
                <a:srgbClr val="002060"/>
              </a:solidFill>
              <a:cs typeface="A  Mitra_1 (MRT)" pitchFamily="2" charset="-78"/>
            </a:endParaRPr>
          </a:p>
        </p:txBody>
      </p:sp>
      <p:pic>
        <p:nvPicPr>
          <p:cNvPr id="5" name="Picture 4"/>
          <p:cNvPicPr>
            <a:picLocks noChangeAspect="1" noChangeArrowheads="1"/>
          </p:cNvPicPr>
          <p:nvPr/>
        </p:nvPicPr>
        <p:blipFill>
          <a:blip r:embed="rId2"/>
          <a:srcRect/>
          <a:stretch>
            <a:fillRect/>
          </a:stretch>
        </p:blipFill>
        <p:spPr bwMode="auto">
          <a:xfrm>
            <a:off x="0" y="6236706"/>
            <a:ext cx="685800" cy="62129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285728"/>
            <a:ext cx="8229600" cy="5715040"/>
          </a:xfrm>
        </p:spPr>
        <p:txBody>
          <a:bodyPr>
            <a:normAutofit fontScale="70000" lnSpcReduction="20000"/>
          </a:bodyPr>
          <a:lstStyle/>
          <a:p>
            <a:pPr algn="ctr" rtl="1">
              <a:lnSpc>
                <a:spcPct val="150000"/>
              </a:lnSpc>
              <a:buNone/>
            </a:pPr>
            <a:r>
              <a:rPr lang="fa-IR" sz="4900" b="1" dirty="0" smtClean="0">
                <a:solidFill>
                  <a:srgbClr val="00B050"/>
                </a:solidFill>
              </a:rPr>
              <a:t>   والَّذِي خَلَقَنِي فَهُوَ يَهْدِينِ ﴿۷۸﴾ وَالَّذِي هُوَ يُطْعِمُنِي وَيَسْقِينِ ﴿۷۹﴾ وَإِذَا مَرِضْتُ فَهُوَ يَشْفِينِ ﴿۸۰﴾ وَالَّذِي يُمِيتُنِي ثُمَّ يُحْيِينِ ﴿۸۱﴾</a:t>
            </a:r>
          </a:p>
          <a:p>
            <a:pPr algn="ctr" rtl="1">
              <a:lnSpc>
                <a:spcPct val="150000"/>
              </a:lnSpc>
              <a:buNone/>
            </a:pPr>
            <a:r>
              <a:rPr lang="fa-IR" dirty="0" smtClean="0">
                <a:solidFill>
                  <a:srgbClr val="0070C0"/>
                </a:solidFill>
                <a:cs typeface="A  Mitra_1 (MRT)" pitchFamily="2" charset="-78"/>
              </a:rPr>
              <a:t>آن كس كه مرا آفريده و همو راهنماييم مى‏كند (۷۸) </a:t>
            </a:r>
          </a:p>
          <a:p>
            <a:pPr algn="ctr" rtl="1">
              <a:lnSpc>
                <a:spcPct val="150000"/>
              </a:lnSpc>
              <a:buNone/>
            </a:pPr>
            <a:r>
              <a:rPr lang="fa-IR" dirty="0" smtClean="0">
                <a:solidFill>
                  <a:srgbClr val="0070C0"/>
                </a:solidFill>
                <a:cs typeface="A  Mitra_1 (MRT)" pitchFamily="2" charset="-78"/>
              </a:rPr>
              <a:t>و آن كس كه او به من خوراك مى‏دهد و سيرابم مى‏گرداند (۷۹) </a:t>
            </a:r>
          </a:p>
          <a:p>
            <a:pPr algn="ctr" rtl="1">
              <a:lnSpc>
                <a:spcPct val="150000"/>
              </a:lnSpc>
              <a:buNone/>
            </a:pPr>
            <a:r>
              <a:rPr lang="fa-IR" dirty="0" smtClean="0">
                <a:solidFill>
                  <a:srgbClr val="0070C0"/>
                </a:solidFill>
                <a:cs typeface="A  Mitra_1 (MRT)" pitchFamily="2" charset="-78"/>
              </a:rPr>
              <a:t>و چون بيمار شوم او مرا درمان مى‏بخشد (۸۰) </a:t>
            </a:r>
          </a:p>
          <a:p>
            <a:pPr algn="ctr" rtl="1">
              <a:lnSpc>
                <a:spcPct val="150000"/>
              </a:lnSpc>
              <a:buNone/>
            </a:pPr>
            <a:r>
              <a:rPr lang="fa-IR" dirty="0" smtClean="0">
                <a:solidFill>
                  <a:srgbClr val="0070C0"/>
                </a:solidFill>
                <a:cs typeface="A  Mitra_1 (MRT)" pitchFamily="2" charset="-78"/>
              </a:rPr>
              <a:t>و آن كس كه مرا مى‏ميراند و سپس زنده‏ام مى‏گرداند (۸۱) </a:t>
            </a:r>
          </a:p>
          <a:p>
            <a:pPr algn="just" rtl="1">
              <a:lnSpc>
                <a:spcPct val="150000"/>
              </a:lnSpc>
              <a:buNone/>
            </a:pPr>
            <a:endParaRPr lang="fa-IR" dirty="0" smtClean="0">
              <a:solidFill>
                <a:srgbClr val="00B050"/>
              </a:solidFill>
              <a:cs typeface="A  Mitra_1 (MRT)" pitchFamily="2" charset="-78"/>
            </a:endParaRPr>
          </a:p>
          <a:p>
            <a:pPr algn="just" rtl="1">
              <a:lnSpc>
                <a:spcPct val="150000"/>
              </a:lnSpc>
              <a:buNone/>
            </a:pPr>
            <a:r>
              <a:rPr lang="fa-IR" sz="3500" dirty="0" smtClean="0">
                <a:solidFill>
                  <a:srgbClr val="002060"/>
                </a:solidFill>
                <a:cs typeface="A  Mitra_1 (MRT)" pitchFamily="2" charset="-78"/>
              </a:rPr>
              <a:t>جهان بيني توحيدي چنين است و معنويت نيز همين است.</a:t>
            </a:r>
            <a:endParaRPr lang="en-US" sz="3500" dirty="0">
              <a:solidFill>
                <a:srgbClr val="002060"/>
              </a:solidFill>
              <a:cs typeface="A  Mitra_1 (MRT)" pitchFamily="2" charset="-78"/>
            </a:endParaRPr>
          </a:p>
        </p:txBody>
      </p:sp>
      <p:sp>
        <p:nvSpPr>
          <p:cNvPr id="6" name="TextBox 5"/>
          <p:cNvSpPr txBox="1"/>
          <p:nvPr/>
        </p:nvSpPr>
        <p:spPr>
          <a:xfrm>
            <a:off x="1600200" y="6172162"/>
            <a:ext cx="6806079" cy="246221"/>
          </a:xfrm>
          <a:prstGeom prst="rect">
            <a:avLst/>
          </a:prstGeom>
          <a:noFill/>
        </p:spPr>
        <p:txBody>
          <a:bodyPr wrap="square" rtlCol="0">
            <a:spAutoFit/>
          </a:bodyPr>
          <a:lstStyle/>
          <a:p>
            <a:pPr algn="r" rtl="1"/>
            <a:r>
              <a:rPr lang="fa-IR" sz="1000" dirty="0" smtClean="0">
                <a:solidFill>
                  <a:srgbClr val="002060"/>
                </a:solidFill>
                <a:latin typeface="Arial" pitchFamily="34" charset="0"/>
                <a:cs typeface="Arial" pitchFamily="34" charset="0"/>
              </a:rPr>
              <a:t>سوره شعرا، آیات 78 تا 81</a:t>
            </a:r>
            <a:endParaRPr lang="en-US" sz="1000" dirty="0">
              <a:solidFill>
                <a:srgbClr val="002060"/>
              </a:solidFill>
              <a:latin typeface="Arial" pitchFamily="34" charset="0"/>
              <a:cs typeface="Arial" pitchFamily="34" charset="0"/>
            </a:endParaRPr>
          </a:p>
        </p:txBody>
      </p:sp>
      <p:pic>
        <p:nvPicPr>
          <p:cNvPr id="4" name="Picture 3"/>
          <p:cNvPicPr>
            <a:picLocks noChangeAspect="1" noChangeArrowheads="1"/>
          </p:cNvPicPr>
          <p:nvPr/>
        </p:nvPicPr>
        <p:blipFill>
          <a:blip r:embed="rId2"/>
          <a:srcRect/>
          <a:stretch>
            <a:fillRect/>
          </a:stretch>
        </p:blipFill>
        <p:spPr bwMode="auto">
          <a:xfrm>
            <a:off x="0" y="5871361"/>
            <a:ext cx="1089078" cy="98663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971800"/>
            <a:ext cx="8643998" cy="3505200"/>
          </a:xfrm>
        </p:spPr>
        <p:txBody>
          <a:bodyPr>
            <a:normAutofit/>
          </a:bodyPr>
          <a:lstStyle/>
          <a:p>
            <a:pPr algn="just" rtl="1">
              <a:lnSpc>
                <a:spcPct val="200000"/>
              </a:lnSpc>
              <a:buNone/>
            </a:pPr>
            <a:r>
              <a:rPr lang="fa-IR" sz="2500" dirty="0" smtClean="0">
                <a:solidFill>
                  <a:srgbClr val="002060"/>
                </a:solidFill>
                <a:cs typeface="A  Mitra_1 (MRT)" pitchFamily="2" charset="-78"/>
              </a:rPr>
              <a:t>اگر انسان در سلامت و بیماری چنین درکی داشته باشد، زندگی توام با نشاط و خرمی خواهد شد. و به قول </a:t>
            </a:r>
            <a:r>
              <a:rPr lang="fa-IR" sz="2500" dirty="0" smtClean="0">
                <a:solidFill>
                  <a:srgbClr val="00B0F0"/>
                </a:solidFill>
                <a:cs typeface="A  Mitra_1 (MRT)" pitchFamily="2" charset="-78"/>
              </a:rPr>
              <a:t>شیخ مصلح الدین سعدی شیرازی:</a:t>
            </a:r>
          </a:p>
          <a:p>
            <a:pPr algn="just" rtl="1">
              <a:lnSpc>
                <a:spcPct val="200000"/>
              </a:lnSpc>
              <a:buNone/>
            </a:pPr>
            <a:r>
              <a:rPr lang="fa-IR" sz="2500" dirty="0" smtClean="0">
                <a:solidFill>
                  <a:srgbClr val="7030A0"/>
                </a:solidFill>
                <a:cs typeface="A  Mitra_1 (MRT)" pitchFamily="2" charset="-78"/>
              </a:rPr>
              <a:t>به حلاوت بخورم زهر که شاهد ساقی است</a:t>
            </a:r>
          </a:p>
          <a:p>
            <a:pPr algn="just" rtl="1">
              <a:lnSpc>
                <a:spcPct val="200000"/>
              </a:lnSpc>
              <a:buNone/>
            </a:pPr>
            <a:r>
              <a:rPr lang="fa-IR" sz="2500" dirty="0" smtClean="0">
                <a:solidFill>
                  <a:srgbClr val="7030A0"/>
                </a:solidFill>
                <a:cs typeface="A  Mitra_1 (MRT)" pitchFamily="2" charset="-78"/>
              </a:rPr>
              <a:t>					به ارادت بکشم درد که درمان هم ازوست</a:t>
            </a:r>
          </a:p>
        </p:txBody>
      </p:sp>
      <p:sp>
        <p:nvSpPr>
          <p:cNvPr id="4" name="Title 1"/>
          <p:cNvSpPr>
            <a:spLocks noGrp="1"/>
          </p:cNvSpPr>
          <p:nvPr>
            <p:ph type="title"/>
          </p:nvPr>
        </p:nvSpPr>
        <p:spPr>
          <a:xfrm>
            <a:off x="285720" y="0"/>
            <a:ext cx="8229600" cy="2971800"/>
          </a:xfrm>
        </p:spPr>
        <p:txBody>
          <a:bodyPr>
            <a:normAutofit/>
          </a:bodyPr>
          <a:lstStyle/>
          <a:p>
            <a:pPr rtl="1"/>
            <a:r>
              <a:rPr lang="fa-IR" sz="3300" b="1" dirty="0" smtClean="0">
                <a:solidFill>
                  <a:srgbClr val="00B050"/>
                </a:solidFill>
                <a:latin typeface="+mn-lt"/>
                <a:ea typeface="+mn-ea"/>
                <a:cs typeface="+mn-cs"/>
              </a:rPr>
              <a:t>مَنْ عَمِلَ صَالِحًا مِّن ذَكَرٍ أَوْ أُنثَى وَهُوَ مُؤْمِنٌ فَلَنُحْيِيَنَّهُ حَيَاةً طَيِّبَةً وَلَنَجْزِيَنَّهُمْ أَجْرَهُم بِأَحْسَنِ مَا كَانُواْ يَعْمَلُونَ </a:t>
            </a:r>
            <a:r>
              <a:rPr lang="en-US" sz="3300" b="1" dirty="0" smtClean="0">
                <a:solidFill>
                  <a:srgbClr val="00B050"/>
                </a:solidFill>
                <a:latin typeface="+mn-lt"/>
                <a:ea typeface="+mn-ea"/>
                <a:cs typeface="+mn-cs"/>
              </a:rPr>
              <a:t/>
            </a:r>
            <a:br>
              <a:rPr lang="en-US" sz="3300" b="1" dirty="0" smtClean="0">
                <a:solidFill>
                  <a:srgbClr val="00B050"/>
                </a:solidFill>
                <a:latin typeface="+mn-lt"/>
                <a:ea typeface="+mn-ea"/>
                <a:cs typeface="+mn-cs"/>
              </a:rPr>
            </a:br>
            <a:r>
              <a:rPr lang="fa-IR" sz="4000" dirty="0" smtClean="0"/>
              <a:t/>
            </a:r>
            <a:br>
              <a:rPr lang="fa-IR" sz="4000" dirty="0" smtClean="0"/>
            </a:br>
            <a:r>
              <a:rPr lang="fa-IR" sz="2400" dirty="0" smtClean="0">
                <a:solidFill>
                  <a:srgbClr val="0070C0"/>
                </a:solidFill>
                <a:latin typeface="+mn-lt"/>
                <a:ea typeface="+mn-ea"/>
                <a:cs typeface="A  Mitra_1 (MRT)" pitchFamily="2" charset="-78"/>
              </a:rPr>
              <a:t>هر كس از مرد يا زن كار شايسته كند و مؤمن باشد قطعا او را با زندگى پاكيزه‏اى حيات [حقيقى] بخشيم و مسلما به آنان بهتر از آنچه انجام مى‏دادند پاداش خواهيم داد </a:t>
            </a:r>
            <a:endParaRPr lang="en-US" sz="2400" dirty="0">
              <a:solidFill>
                <a:srgbClr val="0070C0"/>
              </a:solidFill>
              <a:latin typeface="+mn-lt"/>
              <a:ea typeface="+mn-ea"/>
              <a:cs typeface="A  Mitra_1 (MRT)" pitchFamily="2" charset="-78"/>
            </a:endParaRPr>
          </a:p>
        </p:txBody>
      </p:sp>
      <p:sp>
        <p:nvSpPr>
          <p:cNvPr id="5" name="TextBox 4"/>
          <p:cNvSpPr txBox="1"/>
          <p:nvPr/>
        </p:nvSpPr>
        <p:spPr>
          <a:xfrm>
            <a:off x="0" y="2667000"/>
            <a:ext cx="2009828" cy="261610"/>
          </a:xfrm>
          <a:prstGeom prst="rect">
            <a:avLst/>
          </a:prstGeom>
          <a:noFill/>
        </p:spPr>
        <p:txBody>
          <a:bodyPr wrap="square" rtlCol="0">
            <a:spAutoFit/>
          </a:bodyPr>
          <a:lstStyle/>
          <a:p>
            <a:pPr algn="just" rtl="1"/>
            <a:r>
              <a:rPr lang="fa-IR" sz="1100" dirty="0" smtClean="0">
                <a:solidFill>
                  <a:srgbClr val="002060"/>
                </a:solidFill>
                <a:cs typeface="A  Mitra_1 (MRT)" pitchFamily="2" charset="-78"/>
              </a:rPr>
              <a:t>سوره نحل، آیه 97</a:t>
            </a:r>
            <a:endParaRPr lang="en-US" sz="1100" dirty="0">
              <a:solidFill>
                <a:srgbClr val="002060"/>
              </a:solidFill>
              <a:cs typeface="A  Mitra_1 (MRT)" pitchFamily="2" charset="-78"/>
            </a:endParaRPr>
          </a:p>
        </p:txBody>
      </p:sp>
      <p:pic>
        <p:nvPicPr>
          <p:cNvPr id="6" name="Picture 5"/>
          <p:cNvPicPr>
            <a:picLocks noChangeAspect="1" noChangeArrowheads="1"/>
          </p:cNvPicPr>
          <p:nvPr/>
        </p:nvPicPr>
        <p:blipFill>
          <a:blip r:embed="rId2"/>
          <a:srcRect/>
          <a:stretch>
            <a:fillRect/>
          </a:stretch>
        </p:blipFill>
        <p:spPr bwMode="auto">
          <a:xfrm>
            <a:off x="0" y="6236707"/>
            <a:ext cx="685800" cy="62129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50000"/>
              </a:lnSpc>
            </a:pPr>
            <a:r>
              <a:rPr lang="fa-IR" sz="3000" dirty="0" smtClean="0">
                <a:solidFill>
                  <a:srgbClr val="AA1E8F"/>
                </a:solidFill>
                <a:cs typeface="A  Mitra_1 (MRT)" pitchFamily="2" charset="-78"/>
              </a:rPr>
              <a:t>سلامت معنوی در ادبیات جهانی و برداشت اسلامی</a:t>
            </a:r>
            <a:br>
              <a:rPr lang="fa-IR" sz="3000" dirty="0" smtClean="0">
                <a:solidFill>
                  <a:srgbClr val="AA1E8F"/>
                </a:solidFill>
                <a:cs typeface="A  Mitra_1 (MRT)" pitchFamily="2" charset="-78"/>
              </a:rPr>
            </a:br>
            <a:r>
              <a:rPr lang="fa-IR" sz="3000" dirty="0" smtClean="0">
                <a:solidFill>
                  <a:srgbClr val="AA1E8F"/>
                </a:solidFill>
                <a:cs typeface="A  Mitra_1 (MRT)" pitchFamily="2" charset="-78"/>
              </a:rPr>
              <a:t>(تعریف)</a:t>
            </a:r>
            <a:endParaRPr lang="en-US" sz="3000" dirty="0">
              <a:solidFill>
                <a:srgbClr val="AA1E8F"/>
              </a:solidFill>
              <a:cs typeface="A  Mitra_1 (MRT)" pitchFamily="2" charset="-78"/>
            </a:endParaRPr>
          </a:p>
        </p:txBody>
      </p:sp>
      <p:sp>
        <p:nvSpPr>
          <p:cNvPr id="3" name="Text Placeholder 2"/>
          <p:cNvSpPr>
            <a:spLocks noGrp="1"/>
          </p:cNvSpPr>
          <p:nvPr>
            <p:ph type="body" idx="1"/>
          </p:nvPr>
        </p:nvSpPr>
        <p:spPr/>
        <p:txBody>
          <a:bodyPr/>
          <a:lstStyle/>
          <a:p>
            <a:pPr algn="ctr" rtl="1"/>
            <a:r>
              <a:rPr lang="fa-IR" dirty="0" smtClean="0">
                <a:solidFill>
                  <a:srgbClr val="0070C0"/>
                </a:solidFill>
                <a:cs typeface="A  Mitra_1 (MRT)" pitchFamily="2" charset="-78"/>
              </a:rPr>
              <a:t>برداشت اسلامی</a:t>
            </a:r>
            <a:endParaRPr lang="en-US" dirty="0"/>
          </a:p>
        </p:txBody>
      </p:sp>
      <p:graphicFrame>
        <p:nvGraphicFramePr>
          <p:cNvPr id="8" name="Content Placeholder 7"/>
          <p:cNvGraphicFramePr>
            <a:graphicFrameLocks noGrp="1"/>
          </p:cNvGraphicFramePr>
          <p:nvPr>
            <p:ph sz="half" idx="2"/>
          </p:nvPr>
        </p:nvGraphicFramePr>
        <p:xfrm>
          <a:off x="457200" y="2438400"/>
          <a:ext cx="4040188" cy="3505200"/>
        </p:xfrm>
        <a:graphic>
          <a:graphicData uri="http://schemas.openxmlformats.org/drawingml/2006/table">
            <a:tbl>
              <a:tblPr firstRow="1" bandRow="1">
                <a:tableStyleId>{2D5ABB26-0587-4C30-8999-92F81FD0307C}</a:tableStyleId>
              </a:tblPr>
              <a:tblGrid>
                <a:gridCol w="4040188"/>
              </a:tblGrid>
              <a:tr h="2503714">
                <a:tc>
                  <a:txBody>
                    <a:bodyPr/>
                    <a:lstStyle/>
                    <a:p>
                      <a:pPr algn="just" rtl="1"/>
                      <a:r>
                        <a:rPr lang="fa-IR" sz="1600" dirty="0" smtClean="0">
                          <a:solidFill>
                            <a:srgbClr val="00B050"/>
                          </a:solidFill>
                          <a:cs typeface="A  Mitra_1 (MRT)" pitchFamily="2" charset="-78"/>
                        </a:rPr>
                        <a:t>سلامت معنوی وضعیتی است دارای مراتب گوناگون، که در آن متناسب با ظرفیت ها</a:t>
                      </a:r>
                      <a:r>
                        <a:rPr lang="fa-IR" sz="1600" baseline="0" dirty="0" smtClean="0">
                          <a:solidFill>
                            <a:srgbClr val="00B050"/>
                          </a:solidFill>
                          <a:cs typeface="A  Mitra_1 (MRT)" pitchFamily="2" charset="-78"/>
                        </a:rPr>
                        <a:t> و قابلیت های فرد، </a:t>
                      </a:r>
                      <a:r>
                        <a:rPr lang="fa-IR" sz="1600" baseline="0" dirty="0" smtClean="0">
                          <a:solidFill>
                            <a:srgbClr val="FF0000"/>
                          </a:solidFill>
                          <a:cs typeface="A  Mitra_1 (MRT)" pitchFamily="2" charset="-78"/>
                        </a:rPr>
                        <a:t>بینش، گرایش و توانایی لازم برای تعالی روح که همان تقرب به خدای متعال است فراهم می باشد، </a:t>
                      </a:r>
                      <a:r>
                        <a:rPr lang="fa-IR" sz="1600" baseline="0" dirty="0" smtClean="0">
                          <a:solidFill>
                            <a:srgbClr val="00B050"/>
                          </a:solidFill>
                          <a:cs typeface="A  Mitra_1 (MRT)" pitchFamily="2" charset="-78"/>
                        </a:rPr>
                        <a:t>به گونه ای که همه امکانات درونی به طور هماهنگ و متعادل، می توانند در جهت هدف کلی مزبور به کار گرفته شوند و همراه با امکان انتخاب، رفتارهای اختیاری درونی و بیرونی متناسب با آنها نسبت به خدا، فرد، جامعه و طبیعت ظهور می یابند.</a:t>
                      </a:r>
                    </a:p>
                    <a:p>
                      <a:pPr algn="just" rtl="1"/>
                      <a:endParaRPr lang="en-US" sz="1600" dirty="0">
                        <a:solidFill>
                          <a:srgbClr val="00B050"/>
                        </a:solidFill>
                        <a:cs typeface="A  Mitra_1 (MRT)" pitchFamily="2" charset="-78"/>
                      </a:endParaRPr>
                    </a:p>
                  </a:txBody>
                  <a:tcPr>
                    <a:lnB w="12700" cap="flat" cmpd="sng" algn="ctr">
                      <a:solidFill>
                        <a:schemeClr val="tx1"/>
                      </a:solidFill>
                      <a:prstDash val="solid"/>
                      <a:round/>
                      <a:headEnd type="none" w="med" len="med"/>
                      <a:tailEnd type="none" w="med" len="med"/>
                    </a:lnB>
                  </a:tcPr>
                </a:tc>
              </a:tr>
              <a:tr h="1001486">
                <a:tc>
                  <a:txBody>
                    <a:bodyPr/>
                    <a:lstStyle/>
                    <a:p>
                      <a:pPr algn="just" rtl="1"/>
                      <a:r>
                        <a:rPr lang="fa-IR" dirty="0" smtClean="0">
                          <a:solidFill>
                            <a:srgbClr val="FF0000"/>
                          </a:solidFill>
                          <a:cs typeface="A  Mitra_1 (MRT)" pitchFamily="2" charset="-78"/>
                        </a:rPr>
                        <a:t>باور به ذات لایزال الهی با همه جنبه های کامل توحیدی (ذاتی، صفاتی، افعالی) برای داشتن سلامت معنوی مطلوب ضروری است.</a:t>
                      </a:r>
                      <a:endParaRPr lang="en-US" dirty="0">
                        <a:solidFill>
                          <a:srgbClr val="FF0000"/>
                        </a:solidFill>
                        <a:cs typeface="A  Mitra_1 (MRT)" pitchFamily="2" charset="-7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Text Placeholder 4"/>
          <p:cNvSpPr>
            <a:spLocks noGrp="1"/>
          </p:cNvSpPr>
          <p:nvPr>
            <p:ph type="body" sz="quarter" idx="3"/>
          </p:nvPr>
        </p:nvSpPr>
        <p:spPr/>
        <p:txBody>
          <a:bodyPr/>
          <a:lstStyle/>
          <a:p>
            <a:pPr algn="ctr" rtl="1"/>
            <a:r>
              <a:rPr lang="fa-IR" dirty="0" smtClean="0">
                <a:solidFill>
                  <a:srgbClr val="0070C0"/>
                </a:solidFill>
                <a:cs typeface="A  Mitra_1 (MRT)" pitchFamily="2" charset="-78"/>
              </a:rPr>
              <a:t>ادبیات جهانی</a:t>
            </a:r>
            <a:endParaRPr lang="en-US" dirty="0">
              <a:solidFill>
                <a:srgbClr val="0070C0"/>
              </a:solidFill>
              <a:cs typeface="A  Mitra_1 (MRT)" pitchFamily="2" charset="-78"/>
            </a:endParaRPr>
          </a:p>
        </p:txBody>
      </p:sp>
      <p:graphicFrame>
        <p:nvGraphicFramePr>
          <p:cNvPr id="7" name="Content Placeholder 6"/>
          <p:cNvGraphicFramePr>
            <a:graphicFrameLocks noGrp="1"/>
          </p:cNvGraphicFramePr>
          <p:nvPr>
            <p:ph sz="quarter" idx="4"/>
          </p:nvPr>
        </p:nvGraphicFramePr>
        <p:xfrm>
          <a:off x="4645025" y="2438400"/>
          <a:ext cx="4041775" cy="3474720"/>
        </p:xfrm>
        <a:graphic>
          <a:graphicData uri="http://schemas.openxmlformats.org/drawingml/2006/table">
            <a:tbl>
              <a:tblPr firstRow="1" bandRow="1">
                <a:tableStyleId>{2D5ABB26-0587-4C30-8999-92F81FD0307C}</a:tableStyleId>
              </a:tblPr>
              <a:tblGrid>
                <a:gridCol w="4041775"/>
              </a:tblGrid>
              <a:tr h="370840">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fa-IR" dirty="0" smtClean="0">
                          <a:solidFill>
                            <a:schemeClr val="accent6">
                              <a:lumMod val="75000"/>
                            </a:schemeClr>
                          </a:solidFill>
                          <a:cs typeface="A  Mitra_1 (MRT)" pitchFamily="2" charset="-78"/>
                        </a:rPr>
                        <a:t>سلامت معنوی عبارت است از حالت اطمینان، امنیت، آرامش و سکون قلبی و روحی که از اعتقاد و اعتماد به </a:t>
                      </a:r>
                      <a:r>
                        <a:rPr lang="fa-IR" dirty="0" smtClean="0">
                          <a:solidFill>
                            <a:srgbClr val="0070C0"/>
                          </a:solidFill>
                          <a:cs typeface="A  Mitra_1 (MRT)" pitchFamily="2" charset="-78"/>
                        </a:rPr>
                        <a:t>منبع و قدرتی برتر و متفاوت از عوامل مادی و پیرامونی</a:t>
                      </a:r>
                      <a:r>
                        <a:rPr lang="fa-IR" dirty="0" smtClean="0">
                          <a:solidFill>
                            <a:schemeClr val="accent6">
                              <a:lumMod val="75000"/>
                            </a:schemeClr>
                          </a:solidFill>
                          <a:cs typeface="A  Mitra_1 (MRT)" pitchFamily="2" charset="-78"/>
                        </a:rPr>
                        <a:t> ناشی می شود و باعث افزایش امید، رضایتمندی و نشاط درونی می گردد و در نهایت به سلامت و تعالی همه جانبه انسان و انسانیت کمک می کند.</a:t>
                      </a:r>
                    </a:p>
                    <a:p>
                      <a:pPr marL="0" marR="0" indent="0" algn="just" defTabSz="914400" rtl="1" eaLnBrk="1" fontAlgn="auto" latinLnBrk="0" hangingPunct="1">
                        <a:lnSpc>
                          <a:spcPct val="100000"/>
                        </a:lnSpc>
                        <a:spcBef>
                          <a:spcPts val="0"/>
                        </a:spcBef>
                        <a:spcAft>
                          <a:spcPts val="0"/>
                        </a:spcAft>
                        <a:buClrTx/>
                        <a:buSzTx/>
                        <a:buFontTx/>
                        <a:buNone/>
                        <a:tabLst/>
                        <a:defRPr/>
                      </a:pPr>
                      <a:endParaRPr lang="en-US" dirty="0">
                        <a:solidFill>
                          <a:schemeClr val="accent6">
                            <a:lumMod val="75000"/>
                          </a:schemeClr>
                        </a:solidFill>
                      </a:endParaRPr>
                    </a:p>
                  </a:txBody>
                  <a:tcPr>
                    <a:lnB w="12700" cap="flat" cmpd="sng" algn="ctr">
                      <a:solidFill>
                        <a:schemeClr val="tx1"/>
                      </a:solidFill>
                      <a:prstDash val="solid"/>
                      <a:round/>
                      <a:headEnd type="none" w="med" len="med"/>
                      <a:tailEnd type="none" w="med" len="med"/>
                    </a:lnB>
                  </a:tcPr>
                </a:tc>
              </a:tr>
              <a:tr h="370840">
                <a:tc>
                  <a:txBody>
                    <a:bodyPr/>
                    <a:lstStyle/>
                    <a:p>
                      <a:pPr algn="just" rtl="1"/>
                      <a:r>
                        <a:rPr lang="fa-IR" dirty="0" smtClean="0">
                          <a:solidFill>
                            <a:schemeClr val="accent6">
                              <a:lumMod val="75000"/>
                            </a:schemeClr>
                          </a:solidFill>
                          <a:cs typeface="A  Mitra_1 (MRT)" pitchFamily="2" charset="-78"/>
                        </a:rPr>
                        <a:t>مهم نیست که قدرت مافوق را خدا، الله،</a:t>
                      </a:r>
                      <a:r>
                        <a:rPr lang="fa-IR" baseline="0" dirty="0" smtClean="0">
                          <a:solidFill>
                            <a:schemeClr val="accent6">
                              <a:lumMod val="75000"/>
                            </a:schemeClr>
                          </a:solidFill>
                          <a:cs typeface="A  Mitra_1 (MRT)" pitchFamily="2" charset="-78"/>
                        </a:rPr>
                        <a:t> بودا و یا هر چیز دیگر بخوانیم، </a:t>
                      </a:r>
                      <a:r>
                        <a:rPr lang="fa-IR" baseline="0" dirty="0" smtClean="0">
                          <a:solidFill>
                            <a:srgbClr val="0070C0"/>
                          </a:solidFill>
                          <a:cs typeface="A  Mitra_1 (MRT)" pitchFamily="2" charset="-78"/>
                        </a:rPr>
                        <a:t>آنچه اهمیت دارد این که انسان به نقش یک قدرت مافوق در زندگی خود معتقد باشد.</a:t>
                      </a:r>
                      <a:endParaRPr lang="en-US" dirty="0">
                        <a:solidFill>
                          <a:srgbClr val="0070C0"/>
                        </a:solidFill>
                        <a:cs typeface="A  Mitra_1 (MRT)" pitchFamily="2" charset="-7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TextBox 8"/>
          <p:cNvSpPr txBox="1"/>
          <p:nvPr/>
        </p:nvSpPr>
        <p:spPr>
          <a:xfrm>
            <a:off x="381000" y="6096000"/>
            <a:ext cx="8534400" cy="461665"/>
          </a:xfrm>
          <a:prstGeom prst="rect">
            <a:avLst/>
          </a:prstGeom>
          <a:noFill/>
        </p:spPr>
        <p:txBody>
          <a:bodyPr wrap="square" rtlCol="0">
            <a:spAutoFit/>
          </a:bodyPr>
          <a:lstStyle/>
          <a:p>
            <a:r>
              <a:rPr lang="en-US" sz="1200" dirty="0" smtClean="0">
                <a:latin typeface="Times New Roman" pitchFamily="18" charset="0"/>
                <a:cs typeface="Times New Roman" pitchFamily="18" charset="0"/>
              </a:rPr>
              <a:t>Carson VB, Koenig H (eds.) (2008) Spiritual dimensions of nursing practice. West Conshohocken, PA: Templeton Foundation Press.</a:t>
            </a:r>
          </a:p>
          <a:p>
            <a:pPr algn="just" rtl="1"/>
            <a:r>
              <a:rPr lang="fa-IR" sz="1200" dirty="0" smtClean="0">
                <a:latin typeface="Times New Roman" pitchFamily="18" charset="0"/>
                <a:cs typeface="Times New Roman" pitchFamily="18" charset="0"/>
              </a:rPr>
              <a:t>عزیزی ف. سلامت معنوی، چیستی، چرایی و چگونگی. چاپ پژمان، تهران، 1393.</a:t>
            </a:r>
            <a:endParaRPr lang="en-US" sz="1200" dirty="0">
              <a:latin typeface="Times New Roman" pitchFamily="18" charset="0"/>
              <a:cs typeface="Times New Roman" pitchFamily="18" charset="0"/>
            </a:endParaRPr>
          </a:p>
        </p:txBody>
      </p:sp>
      <p:pic>
        <p:nvPicPr>
          <p:cNvPr id="10" name="Picture 9"/>
          <p:cNvPicPr>
            <a:picLocks noChangeAspect="1" noChangeArrowheads="1"/>
          </p:cNvPicPr>
          <p:nvPr/>
        </p:nvPicPr>
        <p:blipFill>
          <a:blip r:embed="rId2"/>
          <a:srcRect/>
          <a:stretch>
            <a:fillRect/>
          </a:stretch>
        </p:blipFill>
        <p:spPr bwMode="auto">
          <a:xfrm>
            <a:off x="0" y="6305739"/>
            <a:ext cx="609600" cy="552261"/>
          </a:xfrm>
          <a:prstGeom prst="rect">
            <a:avLst/>
          </a:prstGeom>
          <a:noFill/>
          <a:ln w="9525">
            <a:noFill/>
            <a:miter lim="800000"/>
            <a:headEnd/>
            <a:tailEnd/>
          </a:ln>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50000"/>
              </a:lnSpc>
            </a:pPr>
            <a:r>
              <a:rPr lang="fa-IR" sz="3300" dirty="0" smtClean="0">
                <a:solidFill>
                  <a:srgbClr val="AA1E8F"/>
                </a:solidFill>
                <a:cs typeface="A  Mitra_1 (MRT)" pitchFamily="2" charset="-78"/>
              </a:rPr>
              <a:t>سلامت معنوی در ادبیات جهانی و برداشت اسلامی</a:t>
            </a:r>
            <a:br>
              <a:rPr lang="fa-IR" sz="3300" dirty="0" smtClean="0">
                <a:solidFill>
                  <a:srgbClr val="AA1E8F"/>
                </a:solidFill>
                <a:cs typeface="A  Mitra_1 (MRT)" pitchFamily="2" charset="-78"/>
              </a:rPr>
            </a:br>
            <a:r>
              <a:rPr lang="fa-IR" sz="3300" dirty="0" smtClean="0">
                <a:solidFill>
                  <a:srgbClr val="AA1E8F"/>
                </a:solidFill>
                <a:cs typeface="A  Mitra_1 (MRT)" pitchFamily="2" charset="-78"/>
              </a:rPr>
              <a:t>(توسعه اثرات)</a:t>
            </a:r>
            <a:endParaRPr lang="en-US" sz="3300" dirty="0">
              <a:solidFill>
                <a:srgbClr val="AA1E8F"/>
              </a:solidFill>
              <a:cs typeface="A  Mitra_1 (MRT)" pitchFamily="2" charset="-78"/>
            </a:endParaRPr>
          </a:p>
        </p:txBody>
      </p:sp>
      <p:sp>
        <p:nvSpPr>
          <p:cNvPr id="3" name="Text Placeholder 2"/>
          <p:cNvSpPr>
            <a:spLocks noGrp="1"/>
          </p:cNvSpPr>
          <p:nvPr>
            <p:ph type="body" idx="1"/>
          </p:nvPr>
        </p:nvSpPr>
        <p:spPr>
          <a:xfrm>
            <a:off x="457200" y="2179638"/>
            <a:ext cx="4040188" cy="639762"/>
          </a:xfrm>
        </p:spPr>
        <p:txBody>
          <a:bodyPr/>
          <a:lstStyle/>
          <a:p>
            <a:pPr algn="ctr" rtl="1"/>
            <a:r>
              <a:rPr lang="fa-IR" dirty="0" smtClean="0">
                <a:solidFill>
                  <a:srgbClr val="0070C0"/>
                </a:solidFill>
                <a:cs typeface="A  Mitra_1 (MRT)" pitchFamily="2" charset="-78"/>
              </a:rPr>
              <a:t>برداشت اسلامی</a:t>
            </a:r>
            <a:endParaRPr lang="en-US" dirty="0"/>
          </a:p>
        </p:txBody>
      </p:sp>
      <p:graphicFrame>
        <p:nvGraphicFramePr>
          <p:cNvPr id="8" name="Content Placeholder 7"/>
          <p:cNvGraphicFramePr>
            <a:graphicFrameLocks noGrp="1"/>
          </p:cNvGraphicFramePr>
          <p:nvPr>
            <p:ph sz="half" idx="2"/>
          </p:nvPr>
        </p:nvGraphicFramePr>
        <p:xfrm>
          <a:off x="457200" y="2987040"/>
          <a:ext cx="4040188" cy="2042160"/>
        </p:xfrm>
        <a:graphic>
          <a:graphicData uri="http://schemas.openxmlformats.org/drawingml/2006/table">
            <a:tbl>
              <a:tblPr firstRow="1" bandRow="1">
                <a:tableStyleId>{2D5ABB26-0587-4C30-8999-92F81FD0307C}</a:tableStyleId>
              </a:tblPr>
              <a:tblGrid>
                <a:gridCol w="4040188"/>
              </a:tblGrid>
              <a:tr h="370840">
                <a:tc>
                  <a:txBody>
                    <a:bodyPr/>
                    <a:lstStyle/>
                    <a:p>
                      <a:pPr algn="just" rtl="1">
                        <a:lnSpc>
                          <a:spcPct val="200000"/>
                        </a:lnSpc>
                      </a:pPr>
                      <a:r>
                        <a:rPr lang="fa-IR" sz="1600" dirty="0" smtClean="0">
                          <a:solidFill>
                            <a:srgbClr val="FF0000"/>
                          </a:solidFill>
                          <a:cs typeface="A  Mitra_1 (MRT)" pitchFamily="2" charset="-78"/>
                        </a:rPr>
                        <a:t>سلامت معنوی از باور به خداوند لایزال منشا می گیرد و رشد و توسعه این ارتباط در پیشرفت و بهبود ارتباطات با خود و دیگران و جهان اطراف موثر است. همه چیز (اعمال صالح) زائیده این باور و ایمان</a:t>
                      </a:r>
                      <a:r>
                        <a:rPr lang="fa-IR" sz="1600" baseline="0" dirty="0" smtClean="0">
                          <a:solidFill>
                            <a:srgbClr val="FF0000"/>
                          </a:solidFill>
                          <a:cs typeface="A  Mitra_1 (MRT)" pitchFamily="2" charset="-78"/>
                        </a:rPr>
                        <a:t> است.</a:t>
                      </a:r>
                      <a:endParaRPr lang="en-US" sz="1600" dirty="0">
                        <a:solidFill>
                          <a:srgbClr val="FF0000"/>
                        </a:solidFill>
                        <a:cs typeface="A  Mitra_1 (MRT)" pitchFamily="2" charset="-78"/>
                      </a:endParaRPr>
                    </a:p>
                  </a:txBody>
                  <a:tcPr>
                    <a:lnB w="12700" cap="flat" cmpd="sng" algn="ctr">
                      <a:solidFill>
                        <a:schemeClr val="tx1"/>
                      </a:solidFill>
                      <a:prstDash val="solid"/>
                      <a:round/>
                      <a:headEnd type="none" w="med" len="med"/>
                      <a:tailEnd type="none" w="med" len="med"/>
                    </a:lnB>
                  </a:tcPr>
                </a:tc>
              </a:tr>
            </a:tbl>
          </a:graphicData>
        </a:graphic>
      </p:graphicFrame>
      <p:sp>
        <p:nvSpPr>
          <p:cNvPr id="5" name="Text Placeholder 4"/>
          <p:cNvSpPr>
            <a:spLocks noGrp="1"/>
          </p:cNvSpPr>
          <p:nvPr>
            <p:ph type="body" sz="quarter" idx="3"/>
          </p:nvPr>
        </p:nvSpPr>
        <p:spPr>
          <a:xfrm>
            <a:off x="4645025" y="2179638"/>
            <a:ext cx="4041775" cy="639762"/>
          </a:xfrm>
        </p:spPr>
        <p:txBody>
          <a:bodyPr/>
          <a:lstStyle/>
          <a:p>
            <a:pPr algn="ctr" rtl="1"/>
            <a:r>
              <a:rPr lang="fa-IR" dirty="0" smtClean="0">
                <a:solidFill>
                  <a:srgbClr val="0070C0"/>
                </a:solidFill>
                <a:cs typeface="A  Mitra_1 (MRT)" pitchFamily="2" charset="-78"/>
              </a:rPr>
              <a:t>ادبیات جهانی</a:t>
            </a:r>
            <a:endParaRPr lang="en-US" dirty="0">
              <a:solidFill>
                <a:srgbClr val="0070C0"/>
              </a:solidFill>
              <a:cs typeface="A  Mitra_1 (MRT)" pitchFamily="2" charset="-78"/>
            </a:endParaRPr>
          </a:p>
        </p:txBody>
      </p:sp>
      <p:graphicFrame>
        <p:nvGraphicFramePr>
          <p:cNvPr id="7" name="Content Placeholder 6"/>
          <p:cNvGraphicFramePr>
            <a:graphicFrameLocks noGrp="1"/>
          </p:cNvGraphicFramePr>
          <p:nvPr>
            <p:ph sz="quarter" idx="4"/>
          </p:nvPr>
        </p:nvGraphicFramePr>
        <p:xfrm>
          <a:off x="4645025" y="2971800"/>
          <a:ext cx="4041775" cy="2057400"/>
        </p:xfrm>
        <a:graphic>
          <a:graphicData uri="http://schemas.openxmlformats.org/drawingml/2006/table">
            <a:tbl>
              <a:tblPr firstRow="1" bandRow="1">
                <a:tableStyleId>{2D5ABB26-0587-4C30-8999-92F81FD0307C}</a:tableStyleId>
              </a:tblPr>
              <a:tblGrid>
                <a:gridCol w="4041775"/>
              </a:tblGrid>
              <a:tr h="2057400">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fa-IR" sz="1900" dirty="0" smtClean="0">
                          <a:solidFill>
                            <a:srgbClr val="00B050"/>
                          </a:solidFill>
                          <a:cs typeface="A  Mitra_1 (MRT)" pitchFamily="2" charset="-78"/>
                        </a:rPr>
                        <a:t>رشد سلامت معنوی در دو جهت افقی</a:t>
                      </a:r>
                      <a:r>
                        <a:rPr lang="fa-IR" sz="1900" baseline="0" dirty="0" smtClean="0">
                          <a:solidFill>
                            <a:srgbClr val="00B050"/>
                          </a:solidFill>
                          <a:cs typeface="A  Mitra_1 (MRT)" pitchFamily="2" charset="-78"/>
                        </a:rPr>
                        <a:t> و عمودی است؛ ولی می تواند فقط افقی باشد </a:t>
                      </a:r>
                      <a:r>
                        <a:rPr lang="fa-IR" sz="1900" baseline="0" dirty="0" smtClean="0">
                          <a:solidFill>
                            <a:schemeClr val="accent6">
                              <a:lumMod val="75000"/>
                            </a:schemeClr>
                          </a:solidFill>
                          <a:cs typeface="A  Mitra_1 (MRT)" pitchFamily="2" charset="-78"/>
                        </a:rPr>
                        <a:t>مانند رفتارهای خوب با دیگران، سبک زندگی بهتر، هنر و ارزشهای والا، بدون اعتقاد و ارتباط با قدرت مافوق (خدا) و یا اعتقاد به خدا بدون رشد خصوصیات سلامت معنوی در خود و دیگران</a:t>
                      </a:r>
                      <a:endParaRPr lang="en-US" sz="1900" dirty="0">
                        <a:solidFill>
                          <a:schemeClr val="accent6">
                            <a:lumMod val="75000"/>
                          </a:schemeClr>
                        </a:solidFill>
                      </a:endParaRPr>
                    </a:p>
                  </a:txBody>
                  <a:tcPr>
                    <a:lnB w="12700" cap="flat" cmpd="sng" algn="ctr">
                      <a:solidFill>
                        <a:schemeClr val="tx1"/>
                      </a:solidFill>
                      <a:prstDash val="solid"/>
                      <a:round/>
                      <a:headEnd type="none" w="med" len="med"/>
                      <a:tailEnd type="none" w="med" len="med"/>
                    </a:lnB>
                  </a:tcPr>
                </a:tc>
              </a:tr>
            </a:tbl>
          </a:graphicData>
        </a:graphic>
      </p:graphicFrame>
      <p:sp>
        <p:nvSpPr>
          <p:cNvPr id="9" name="TextBox 8"/>
          <p:cNvSpPr txBox="1"/>
          <p:nvPr/>
        </p:nvSpPr>
        <p:spPr>
          <a:xfrm>
            <a:off x="533400" y="5715000"/>
            <a:ext cx="7772400" cy="646331"/>
          </a:xfrm>
          <a:prstGeom prst="rect">
            <a:avLst/>
          </a:prstGeom>
          <a:noFill/>
        </p:spPr>
        <p:txBody>
          <a:bodyPr wrap="square" rtlCol="0">
            <a:spAutoFit/>
          </a:bodyPr>
          <a:lstStyle/>
          <a:p>
            <a:r>
              <a:rPr lang="en-US" sz="1200" dirty="0" smtClean="0">
                <a:latin typeface="Times New Roman" pitchFamily="18" charset="0"/>
                <a:cs typeface="Times New Roman" pitchFamily="18" charset="0"/>
              </a:rPr>
              <a:t>Young C and </a:t>
            </a:r>
            <a:r>
              <a:rPr lang="en-US" sz="1200" dirty="0" err="1" smtClean="0">
                <a:latin typeface="Times New Roman" pitchFamily="18" charset="0"/>
                <a:cs typeface="Times New Roman" pitchFamily="18" charset="0"/>
              </a:rPr>
              <a:t>Coopsen</a:t>
            </a:r>
            <a:r>
              <a:rPr lang="en-US" sz="1200" dirty="0" smtClean="0">
                <a:latin typeface="Times New Roman" pitchFamily="18" charset="0"/>
                <a:cs typeface="Times New Roman" pitchFamily="18" charset="0"/>
              </a:rPr>
              <a:t> C. Spirituality, Health and Healing. 2</a:t>
            </a:r>
            <a:r>
              <a:rPr lang="en-US" sz="1200" baseline="30000" dirty="0" smtClean="0">
                <a:latin typeface="Times New Roman" pitchFamily="18" charset="0"/>
                <a:cs typeface="Times New Roman" pitchFamily="18" charset="0"/>
              </a:rPr>
              <a:t>nd</a:t>
            </a:r>
            <a:r>
              <a:rPr lang="en-US" sz="1200" dirty="0" smtClean="0">
                <a:latin typeface="Times New Roman" pitchFamily="18" charset="0"/>
                <a:cs typeface="Times New Roman" pitchFamily="18" charset="0"/>
              </a:rPr>
              <a:t> Ed. Jones and </a:t>
            </a:r>
            <a:r>
              <a:rPr lang="en-US" sz="1200" dirty="0" err="1" smtClean="0">
                <a:latin typeface="Times New Roman" pitchFamily="18" charset="0"/>
                <a:cs typeface="Times New Roman" pitchFamily="18" charset="0"/>
              </a:rPr>
              <a:t>Barlett</a:t>
            </a:r>
            <a:r>
              <a:rPr lang="en-US" sz="1200" dirty="0" smtClean="0">
                <a:latin typeface="Times New Roman" pitchFamily="18" charset="0"/>
                <a:cs typeface="Times New Roman" pitchFamily="18" charset="0"/>
              </a:rPr>
              <a:t> Publ. Boston, 2011.</a:t>
            </a:r>
          </a:p>
          <a:p>
            <a:pPr algn="r" rtl="1"/>
            <a:r>
              <a:rPr lang="fa-IR" sz="1200" dirty="0" smtClean="0">
                <a:latin typeface="Times New Roman" pitchFamily="18" charset="0"/>
                <a:cs typeface="Times New Roman" pitchFamily="18" charset="0"/>
              </a:rPr>
              <a:t>عزیزی ف. سلامت معنوی، چیستی، چرایی و چگونگی. چاپ پژمان، تهران، 1393.</a:t>
            </a:r>
            <a:endParaRPr lang="en-US" sz="1200" dirty="0" smtClean="0">
              <a:latin typeface="Times New Roman" pitchFamily="18" charset="0"/>
              <a:cs typeface="Times New Roman" pitchFamily="18" charset="0"/>
            </a:endParaRPr>
          </a:p>
          <a:p>
            <a:endParaRPr lang="en-US" sz="1200" dirty="0" smtClean="0">
              <a:latin typeface="Times New Roman" pitchFamily="18" charset="0"/>
              <a:cs typeface="Times New Roman" pitchFamily="18" charset="0"/>
            </a:endParaRPr>
          </a:p>
        </p:txBody>
      </p:sp>
      <p:pic>
        <p:nvPicPr>
          <p:cNvPr id="10" name="Picture 9"/>
          <p:cNvPicPr>
            <a:picLocks noChangeAspect="1" noChangeArrowheads="1"/>
          </p:cNvPicPr>
          <p:nvPr/>
        </p:nvPicPr>
        <p:blipFill>
          <a:blip r:embed="rId2"/>
          <a:srcRect/>
          <a:stretch>
            <a:fillRect/>
          </a:stretch>
        </p:blipFill>
        <p:spPr bwMode="auto">
          <a:xfrm>
            <a:off x="0" y="6098641"/>
            <a:ext cx="838200" cy="759359"/>
          </a:xfrm>
          <a:prstGeom prst="rect">
            <a:avLst/>
          </a:prstGeom>
          <a:noFill/>
          <a:ln w="9525">
            <a:noFill/>
            <a:miter lim="800000"/>
            <a:headEnd/>
            <a:tailEnd/>
          </a:ln>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50000"/>
              </a:lnSpc>
            </a:pPr>
            <a:r>
              <a:rPr lang="fa-IR" sz="3300" dirty="0" smtClean="0">
                <a:solidFill>
                  <a:srgbClr val="AA1E8F"/>
                </a:solidFill>
                <a:cs typeface="A  Mitra_1 (MRT)" pitchFamily="2" charset="-78"/>
              </a:rPr>
              <a:t>سلامت معنوی در ادبیات جهانی و برداشت اسلامی</a:t>
            </a:r>
            <a:br>
              <a:rPr lang="fa-IR" sz="3300" dirty="0" smtClean="0">
                <a:solidFill>
                  <a:srgbClr val="AA1E8F"/>
                </a:solidFill>
                <a:cs typeface="A  Mitra_1 (MRT)" pitchFamily="2" charset="-78"/>
              </a:rPr>
            </a:br>
            <a:r>
              <a:rPr lang="fa-IR" sz="3300" dirty="0" smtClean="0">
                <a:solidFill>
                  <a:srgbClr val="AA1E8F"/>
                </a:solidFill>
                <a:cs typeface="A  Mitra_1 (MRT)" pitchFamily="2" charset="-78"/>
              </a:rPr>
              <a:t>(تاثیرات در سلامت)</a:t>
            </a:r>
            <a:endParaRPr lang="en-US" sz="3300" dirty="0">
              <a:solidFill>
                <a:srgbClr val="AA1E8F"/>
              </a:solidFill>
              <a:cs typeface="A  Mitra_1 (MRT)" pitchFamily="2" charset="-78"/>
            </a:endParaRPr>
          </a:p>
        </p:txBody>
      </p:sp>
      <p:sp>
        <p:nvSpPr>
          <p:cNvPr id="3" name="Text Placeholder 2"/>
          <p:cNvSpPr>
            <a:spLocks noGrp="1"/>
          </p:cNvSpPr>
          <p:nvPr>
            <p:ph type="body" idx="1"/>
          </p:nvPr>
        </p:nvSpPr>
        <p:spPr>
          <a:xfrm>
            <a:off x="457200" y="2179638"/>
            <a:ext cx="4040188" cy="639762"/>
          </a:xfrm>
        </p:spPr>
        <p:txBody>
          <a:bodyPr/>
          <a:lstStyle/>
          <a:p>
            <a:pPr algn="ctr" rtl="1"/>
            <a:r>
              <a:rPr lang="fa-IR" dirty="0" smtClean="0">
                <a:solidFill>
                  <a:srgbClr val="0070C0"/>
                </a:solidFill>
                <a:cs typeface="A  Mitra_1 (MRT)" pitchFamily="2" charset="-78"/>
              </a:rPr>
              <a:t>برداشت اسلامی</a:t>
            </a:r>
            <a:endParaRPr lang="en-US" dirty="0"/>
          </a:p>
        </p:txBody>
      </p:sp>
      <p:graphicFrame>
        <p:nvGraphicFramePr>
          <p:cNvPr id="8" name="Content Placeholder 7"/>
          <p:cNvGraphicFramePr>
            <a:graphicFrameLocks noGrp="1"/>
          </p:cNvGraphicFramePr>
          <p:nvPr>
            <p:ph sz="half" idx="2"/>
          </p:nvPr>
        </p:nvGraphicFramePr>
        <p:xfrm>
          <a:off x="457200" y="2987040"/>
          <a:ext cx="4040188" cy="2194560"/>
        </p:xfrm>
        <a:graphic>
          <a:graphicData uri="http://schemas.openxmlformats.org/drawingml/2006/table">
            <a:tbl>
              <a:tblPr firstRow="1" bandRow="1">
                <a:tableStyleId>{2D5ABB26-0587-4C30-8999-92F81FD0307C}</a:tableStyleId>
              </a:tblPr>
              <a:tblGrid>
                <a:gridCol w="4040188"/>
              </a:tblGrid>
              <a:tr h="2194560">
                <a:tc>
                  <a:txBody>
                    <a:bodyPr/>
                    <a:lstStyle/>
                    <a:p>
                      <a:pPr algn="just" rtl="1">
                        <a:lnSpc>
                          <a:spcPct val="150000"/>
                        </a:lnSpc>
                      </a:pPr>
                      <a:r>
                        <a:rPr lang="fa-IR" sz="1700" kern="1200" baseline="0" dirty="0" smtClean="0">
                          <a:solidFill>
                            <a:srgbClr val="00B050"/>
                          </a:solidFill>
                          <a:latin typeface="+mn-lt"/>
                          <a:ea typeface="+mn-ea"/>
                          <a:cs typeface="A  Mitra_1 (MRT)" pitchFamily="2" charset="-78"/>
                        </a:rPr>
                        <a:t>بیشتر تاکید </a:t>
                      </a:r>
                      <a:r>
                        <a:rPr lang="fa-IR" sz="1700" kern="1200" baseline="0" dirty="0" smtClean="0">
                          <a:solidFill>
                            <a:srgbClr val="FF0000"/>
                          </a:solidFill>
                          <a:latin typeface="+mn-lt"/>
                          <a:ea typeface="+mn-ea"/>
                          <a:cs typeface="A  Mitra_1 (MRT)" pitchFamily="2" charset="-78"/>
                        </a:rPr>
                        <a:t>باید بر اثر سلامت معنوی در پیشگیری ابتدایی </a:t>
                      </a:r>
                      <a:r>
                        <a:rPr lang="en-US" sz="1700" kern="1200" baseline="0" dirty="0" smtClean="0">
                          <a:solidFill>
                            <a:srgbClr val="FF0000"/>
                          </a:solidFill>
                          <a:latin typeface="+mn-lt"/>
                          <a:ea typeface="+mn-ea"/>
                          <a:cs typeface="A  Mitra_1 (MRT)" pitchFamily="2" charset="-78"/>
                        </a:rPr>
                        <a:t>(Primordial)</a:t>
                      </a:r>
                      <a:r>
                        <a:rPr lang="fa-IR" sz="1700" kern="1200" baseline="0" dirty="0" smtClean="0">
                          <a:solidFill>
                            <a:srgbClr val="FF0000"/>
                          </a:solidFill>
                          <a:latin typeface="+mn-lt"/>
                          <a:ea typeface="+mn-ea"/>
                          <a:cs typeface="A  Mitra_1 (MRT)" pitchFamily="2" charset="-78"/>
                        </a:rPr>
                        <a:t> باشد </a:t>
                      </a:r>
                      <a:r>
                        <a:rPr lang="fa-IR" sz="1700" kern="1200" baseline="0" dirty="0" smtClean="0">
                          <a:solidFill>
                            <a:srgbClr val="00B050"/>
                          </a:solidFill>
                          <a:latin typeface="+mn-lt"/>
                          <a:ea typeface="+mn-ea"/>
                          <a:cs typeface="A  Mitra_1 (MRT)" pitchFamily="2" charset="-78"/>
                        </a:rPr>
                        <a:t>ولی در سایر ابعاد پیشگیری نیز مهم است. </a:t>
                      </a:r>
                    </a:p>
                    <a:p>
                      <a:pPr algn="just" rtl="1">
                        <a:lnSpc>
                          <a:spcPct val="150000"/>
                        </a:lnSpc>
                      </a:pPr>
                      <a:r>
                        <a:rPr lang="fa-IR" sz="1700" kern="1200" baseline="0" dirty="0" smtClean="0">
                          <a:solidFill>
                            <a:srgbClr val="FF0000"/>
                          </a:solidFill>
                          <a:latin typeface="+mn-lt"/>
                          <a:ea typeface="+mn-ea"/>
                          <a:cs typeface="A  Mitra_1 (MRT)" pitchFamily="2" charset="-78"/>
                        </a:rPr>
                        <a:t>مهمترین تاثیر سلامت معنوی در تامین سلامت جاودانه در زندگی پس از مرگ است.</a:t>
                      </a:r>
                      <a:endParaRPr lang="en-US" sz="1700" kern="1200" baseline="0" dirty="0">
                        <a:solidFill>
                          <a:srgbClr val="FF0000"/>
                        </a:solidFill>
                        <a:latin typeface="+mn-lt"/>
                        <a:ea typeface="+mn-ea"/>
                        <a:cs typeface="A  Mitra_1 (MRT)" pitchFamily="2" charset="-78"/>
                      </a:endParaRPr>
                    </a:p>
                  </a:txBody>
                  <a:tcPr>
                    <a:lnB w="12700" cap="flat" cmpd="sng" algn="ctr">
                      <a:solidFill>
                        <a:schemeClr val="tx1"/>
                      </a:solidFill>
                      <a:prstDash val="solid"/>
                      <a:round/>
                      <a:headEnd type="none" w="med" len="med"/>
                      <a:tailEnd type="none" w="med" len="med"/>
                    </a:lnB>
                  </a:tcPr>
                </a:tc>
              </a:tr>
            </a:tbl>
          </a:graphicData>
        </a:graphic>
      </p:graphicFrame>
      <p:sp>
        <p:nvSpPr>
          <p:cNvPr id="5" name="Text Placeholder 4"/>
          <p:cNvSpPr>
            <a:spLocks noGrp="1"/>
          </p:cNvSpPr>
          <p:nvPr>
            <p:ph type="body" sz="quarter" idx="3"/>
          </p:nvPr>
        </p:nvSpPr>
        <p:spPr>
          <a:xfrm>
            <a:off x="4645025" y="2179638"/>
            <a:ext cx="4041775" cy="639762"/>
          </a:xfrm>
        </p:spPr>
        <p:txBody>
          <a:bodyPr/>
          <a:lstStyle/>
          <a:p>
            <a:pPr algn="ctr" rtl="1"/>
            <a:r>
              <a:rPr lang="fa-IR" dirty="0" smtClean="0">
                <a:solidFill>
                  <a:srgbClr val="0070C0"/>
                </a:solidFill>
                <a:cs typeface="A  Mitra_1 (MRT)" pitchFamily="2" charset="-78"/>
              </a:rPr>
              <a:t>ادبیات جهانی</a:t>
            </a:r>
            <a:endParaRPr lang="en-US" dirty="0">
              <a:solidFill>
                <a:srgbClr val="0070C0"/>
              </a:solidFill>
              <a:cs typeface="A  Mitra_1 (MRT)" pitchFamily="2" charset="-78"/>
            </a:endParaRPr>
          </a:p>
        </p:txBody>
      </p:sp>
      <p:graphicFrame>
        <p:nvGraphicFramePr>
          <p:cNvPr id="7" name="Content Placeholder 6"/>
          <p:cNvGraphicFramePr>
            <a:graphicFrameLocks noGrp="1"/>
          </p:cNvGraphicFramePr>
          <p:nvPr>
            <p:ph sz="quarter" idx="4"/>
          </p:nvPr>
        </p:nvGraphicFramePr>
        <p:xfrm>
          <a:off x="4645025" y="2971800"/>
          <a:ext cx="4041775" cy="2209800"/>
        </p:xfrm>
        <a:graphic>
          <a:graphicData uri="http://schemas.openxmlformats.org/drawingml/2006/table">
            <a:tbl>
              <a:tblPr firstRow="1" bandRow="1">
                <a:tableStyleId>{2D5ABB26-0587-4C30-8999-92F81FD0307C}</a:tableStyleId>
              </a:tblPr>
              <a:tblGrid>
                <a:gridCol w="4041775"/>
              </a:tblGrid>
              <a:tr h="2209800">
                <a:tc>
                  <a:txBody>
                    <a:bodyPr/>
                    <a:lstStyle/>
                    <a:p>
                      <a:pPr marL="0" marR="0" indent="0" algn="just" defTabSz="914400" rtl="1" eaLnBrk="1" fontAlgn="auto" latinLnBrk="0" hangingPunct="1">
                        <a:lnSpc>
                          <a:spcPct val="150000"/>
                        </a:lnSpc>
                        <a:spcBef>
                          <a:spcPts val="0"/>
                        </a:spcBef>
                        <a:spcAft>
                          <a:spcPts val="0"/>
                        </a:spcAft>
                        <a:buClrTx/>
                        <a:buSzTx/>
                        <a:buFontTx/>
                        <a:buNone/>
                        <a:tabLst/>
                        <a:defRPr/>
                      </a:pPr>
                      <a:r>
                        <a:rPr lang="fa-IR" sz="1900" dirty="0" smtClean="0">
                          <a:solidFill>
                            <a:schemeClr val="accent6">
                              <a:lumMod val="75000"/>
                            </a:schemeClr>
                          </a:solidFill>
                          <a:cs typeface="A  Mitra_1 (MRT)" pitchFamily="2" charset="-78"/>
                        </a:rPr>
                        <a:t>ارتباط بین سلامت معنوی و سلامت جسمی</a:t>
                      </a:r>
                      <a:r>
                        <a:rPr lang="fa-IR" sz="1900" baseline="0" dirty="0" smtClean="0">
                          <a:solidFill>
                            <a:schemeClr val="accent6">
                              <a:lumMod val="75000"/>
                            </a:schemeClr>
                          </a:solidFill>
                          <a:cs typeface="A  Mitra_1 (MRT)" pitchFamily="2" charset="-78"/>
                        </a:rPr>
                        <a:t> برای پیشگیری های اولیه، ثانویه و ثالثیه </a:t>
                      </a:r>
                      <a:r>
                        <a:rPr lang="fa-IR" sz="1900" baseline="0" dirty="0" smtClean="0">
                          <a:solidFill>
                            <a:srgbClr val="0070C0"/>
                          </a:solidFill>
                          <a:cs typeface="A  Mitra_1 (MRT)" pitchFamily="2" charset="-78"/>
                        </a:rPr>
                        <a:t>برای بهبود سلامت جسمی و تطابق بهتر با بیماری ها بکار می رود.</a:t>
                      </a:r>
                      <a:endParaRPr lang="en-US" sz="1900" dirty="0">
                        <a:solidFill>
                          <a:srgbClr val="0070C0"/>
                        </a:solidFill>
                      </a:endParaRPr>
                    </a:p>
                  </a:txBody>
                  <a:tcPr>
                    <a:lnB w="12700" cap="flat" cmpd="sng" algn="ctr">
                      <a:solidFill>
                        <a:schemeClr val="tx1"/>
                      </a:solidFill>
                      <a:prstDash val="solid"/>
                      <a:round/>
                      <a:headEnd type="none" w="med" len="med"/>
                      <a:tailEnd type="none" w="med" len="med"/>
                    </a:lnB>
                  </a:tcPr>
                </a:tc>
              </a:tr>
            </a:tbl>
          </a:graphicData>
        </a:graphic>
      </p:graphicFrame>
      <p:sp>
        <p:nvSpPr>
          <p:cNvPr id="9" name="TextBox 8"/>
          <p:cNvSpPr txBox="1"/>
          <p:nvPr/>
        </p:nvSpPr>
        <p:spPr>
          <a:xfrm>
            <a:off x="381000" y="5715000"/>
            <a:ext cx="85344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Carson VB, Koenig H (eds.) (2008) Spiritual dimensions of nursing practice. West Conshohocken, PA: Templeton Foundation Press.</a:t>
            </a:r>
          </a:p>
        </p:txBody>
      </p:sp>
      <p:pic>
        <p:nvPicPr>
          <p:cNvPr id="10" name="Picture 9"/>
          <p:cNvPicPr>
            <a:picLocks noChangeAspect="1" noChangeArrowheads="1"/>
          </p:cNvPicPr>
          <p:nvPr/>
        </p:nvPicPr>
        <p:blipFill>
          <a:blip r:embed="rId2"/>
          <a:srcRect/>
          <a:stretch>
            <a:fillRect/>
          </a:stretch>
        </p:blipFill>
        <p:spPr bwMode="auto">
          <a:xfrm>
            <a:off x="0" y="6029609"/>
            <a:ext cx="914400" cy="828391"/>
          </a:xfrm>
          <a:prstGeom prst="rect">
            <a:avLst/>
          </a:prstGeom>
          <a:noFill/>
          <a:ln w="9525">
            <a:noFill/>
            <a:miter lim="800000"/>
            <a:headEnd/>
            <a:tailEnd/>
          </a:ln>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5786" y="228600"/>
            <a:ext cx="7772400" cy="457200"/>
          </a:xfrm>
        </p:spPr>
        <p:txBody>
          <a:bodyPr>
            <a:noAutofit/>
          </a:bodyPr>
          <a:lstStyle/>
          <a:p>
            <a:r>
              <a:rPr lang="fa-IR" sz="4600" dirty="0" smtClean="0">
                <a:solidFill>
                  <a:srgbClr val="AA1E8F"/>
                </a:solidFill>
                <a:cs typeface="A  Mitra_1 (MRT)" pitchFamily="2" charset="-78"/>
              </a:rPr>
              <a:t>نتیجه گیری</a:t>
            </a:r>
            <a:endParaRPr lang="en-US" sz="4600" dirty="0">
              <a:solidFill>
                <a:srgbClr val="AA1E8F"/>
              </a:solidFill>
              <a:cs typeface="A  Mitra_1 (MRT)" pitchFamily="2" charset="-78"/>
            </a:endParaRPr>
          </a:p>
        </p:txBody>
      </p:sp>
      <p:sp>
        <p:nvSpPr>
          <p:cNvPr id="3" name="Subtitle 2"/>
          <p:cNvSpPr>
            <a:spLocks noGrp="1"/>
          </p:cNvSpPr>
          <p:nvPr>
            <p:ph type="subTitle" idx="1"/>
          </p:nvPr>
        </p:nvSpPr>
        <p:spPr>
          <a:xfrm>
            <a:off x="228600" y="838200"/>
            <a:ext cx="8486804" cy="5715000"/>
          </a:xfrm>
        </p:spPr>
        <p:txBody>
          <a:bodyPr>
            <a:noAutofit/>
          </a:bodyPr>
          <a:lstStyle/>
          <a:p>
            <a:pPr algn="just" rtl="1">
              <a:lnSpc>
                <a:spcPct val="150000"/>
              </a:lnSpc>
              <a:buFont typeface="Arial" pitchFamily="34" charset="0"/>
              <a:buChar char="•"/>
            </a:pPr>
            <a:r>
              <a:rPr lang="fa-IR" sz="2500" dirty="0" smtClean="0">
                <a:solidFill>
                  <a:srgbClr val="002060"/>
                </a:solidFill>
                <a:cs typeface="A  Mitra_1 (MRT)" pitchFamily="2" charset="-78"/>
              </a:rPr>
              <a:t>معنویت یک امر نامحسوس است و رکن اصلی سلامت معنوی اعتقاد به ذات لایزال الهی و امور نامحسوس به ویژه زندگی باقی و معاد است.</a:t>
            </a:r>
          </a:p>
          <a:p>
            <a:pPr algn="just" rtl="1">
              <a:lnSpc>
                <a:spcPct val="150000"/>
              </a:lnSpc>
              <a:buFont typeface="Arial" pitchFamily="34" charset="0"/>
              <a:buChar char="•"/>
            </a:pPr>
            <a:r>
              <a:rPr lang="fa-IR" sz="2500" dirty="0" smtClean="0">
                <a:solidFill>
                  <a:srgbClr val="002060"/>
                </a:solidFill>
                <a:cs typeface="A  Mitra_1 (MRT)" pitchFamily="2" charset="-78"/>
              </a:rPr>
              <a:t>مطالعه و تحقیق در سلامت معنوی کشورهای مختلف جهان و ادیان الهی مفید است، ولی تحقیقات در زمینه سلامت معنوی در ایران باید براساس تعریف و مفهوم سلامت معنوی در اسلام و مذهب شیعه و براساس پرسشنامه ها و ابزار پژوهشی باشد که بر این اساس تدوین می شود.</a:t>
            </a:r>
          </a:p>
          <a:p>
            <a:pPr algn="just" rtl="1">
              <a:lnSpc>
                <a:spcPct val="150000"/>
              </a:lnSpc>
              <a:buFont typeface="Arial" pitchFamily="34" charset="0"/>
              <a:buChar char="•"/>
            </a:pPr>
            <a:r>
              <a:rPr lang="fa-IR" sz="2500" dirty="0" smtClean="0">
                <a:solidFill>
                  <a:srgbClr val="002060"/>
                </a:solidFill>
                <a:cs typeface="A  Mitra_1 (MRT)" pitchFamily="2" charset="-78"/>
              </a:rPr>
              <a:t>اعضای هیئت علمی، دانشجویان و صاحبان حرف مختلف پزشکی باید به این بعد مهم سلامت آشنایی کامل داشته و در مراقبت بیماران به آن توجه خاص نمایند.</a:t>
            </a:r>
            <a:endParaRPr lang="en-US" sz="2500" dirty="0">
              <a:solidFill>
                <a:srgbClr val="FF0000"/>
              </a:solidFill>
              <a:cs typeface="A  Mitra_1 (MRT)" pitchFamily="2" charset="-78"/>
            </a:endParaRPr>
          </a:p>
        </p:txBody>
      </p:sp>
      <p:pic>
        <p:nvPicPr>
          <p:cNvPr id="4" name="Picture 3"/>
          <p:cNvPicPr>
            <a:picLocks noChangeAspect="1" noChangeArrowheads="1"/>
          </p:cNvPicPr>
          <p:nvPr/>
        </p:nvPicPr>
        <p:blipFill>
          <a:blip r:embed="rId2"/>
          <a:srcRect/>
          <a:stretch>
            <a:fillRect/>
          </a:stretch>
        </p:blipFill>
        <p:spPr bwMode="auto">
          <a:xfrm>
            <a:off x="0" y="5871361"/>
            <a:ext cx="1089078" cy="98663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304800"/>
            <a:ext cx="8763000" cy="6324600"/>
          </a:xfrm>
        </p:spPr>
        <p:txBody>
          <a:bodyPr>
            <a:normAutofit fontScale="92500"/>
          </a:bodyPr>
          <a:lstStyle/>
          <a:p>
            <a:pPr rtl="1">
              <a:lnSpc>
                <a:spcPct val="200000"/>
              </a:lnSpc>
            </a:pPr>
            <a:r>
              <a:rPr lang="fa-IR" sz="2500" dirty="0" smtClean="0">
                <a:solidFill>
                  <a:srgbClr val="0070C0"/>
                </a:solidFill>
                <a:cs typeface="A  Mitra_1 (MRT)" pitchFamily="2" charset="-78"/>
              </a:rPr>
              <a:t>بسم الله الرحمن الرحیم</a:t>
            </a:r>
          </a:p>
          <a:p>
            <a:pPr algn="just" rtl="1">
              <a:lnSpc>
                <a:spcPct val="200000"/>
              </a:lnSpc>
            </a:pPr>
            <a:r>
              <a:rPr lang="fa-IR" sz="2700" dirty="0" smtClean="0">
                <a:solidFill>
                  <a:srgbClr val="0070C0"/>
                </a:solidFill>
                <a:cs typeface="A  Mitra_1 (MRT)" pitchFamily="2" charset="-78"/>
              </a:rPr>
              <a:t>سپاس مر ایزد را کی آفریدگار زمی و آسمانست و آفریدگار هرج اندرین دو میانست از معدنی و نباتی و حیوانی؛ بیافرید این چهار گونه خلق را اعنی آسمانی جن افلاک و ستارگان جنبنده و ناجنبنده و آتش و هوا و آب و خاک بیافرید این چیزها را نه ازجیز، فتبارک الله احسن الخالقین و باز سبب کردانید این چیزها را مر بدید آوردن اجسام معدنی و نباتی و حیوانی را به غذا یافتن و استمداد یک از دیگر بقدرت و حکمت خویش، فتبارک الله رب العالمین</a:t>
            </a:r>
          </a:p>
          <a:p>
            <a:pPr algn="just" rtl="1">
              <a:lnSpc>
                <a:spcPct val="200000"/>
              </a:lnSpc>
            </a:pPr>
            <a:endParaRPr lang="en-US" sz="2500" dirty="0">
              <a:solidFill>
                <a:srgbClr val="0070C0"/>
              </a:solidFill>
              <a:cs typeface="A  Mitra_1 (MRT)" pitchFamily="2" charset="-78"/>
            </a:endParaRPr>
          </a:p>
        </p:txBody>
      </p:sp>
      <p:sp>
        <p:nvSpPr>
          <p:cNvPr id="4" name="TextBox 3"/>
          <p:cNvSpPr txBox="1"/>
          <p:nvPr/>
        </p:nvSpPr>
        <p:spPr>
          <a:xfrm>
            <a:off x="2819400" y="6306235"/>
            <a:ext cx="6148414" cy="323165"/>
          </a:xfrm>
          <a:prstGeom prst="rect">
            <a:avLst/>
          </a:prstGeom>
          <a:noFill/>
        </p:spPr>
        <p:txBody>
          <a:bodyPr wrap="square" rtlCol="0">
            <a:spAutoFit/>
          </a:bodyPr>
          <a:lstStyle/>
          <a:p>
            <a:pPr algn="just" rtl="1"/>
            <a:r>
              <a:rPr lang="fa-IR" sz="1200" dirty="0" smtClean="0">
                <a:cs typeface="A  Mitra_1 (MRT)" pitchFamily="2" charset="-78"/>
              </a:rPr>
              <a:t>ابوبکر ریع بن احمد لاخوینی البخاری در </a:t>
            </a:r>
            <a:r>
              <a:rPr lang="fa-IR" sz="1500" dirty="0" smtClean="0">
                <a:solidFill>
                  <a:srgbClr val="C00000"/>
                </a:solidFill>
                <a:cs typeface="A  Mitra_1 (MRT)" pitchFamily="2" charset="-78"/>
              </a:rPr>
              <a:t>کتاب هدایت المتعلمین </a:t>
            </a:r>
            <a:r>
              <a:rPr lang="fa-IR" sz="1200" dirty="0" smtClean="0">
                <a:cs typeface="A  Mitra_1 (MRT)" pitchFamily="2" charset="-78"/>
              </a:rPr>
              <a:t>فی الطب، حدودا 370، صفحه 13</a:t>
            </a:r>
            <a:endParaRPr lang="en-US" sz="1200" dirty="0">
              <a:cs typeface="A  Mitra_1 (MRT)" pitchFamily="2" charset="-78"/>
            </a:endParaRPr>
          </a:p>
        </p:txBody>
      </p:sp>
      <p:pic>
        <p:nvPicPr>
          <p:cNvPr id="6" name="Picture 5"/>
          <p:cNvPicPr>
            <a:picLocks noChangeAspect="1" noChangeArrowheads="1"/>
          </p:cNvPicPr>
          <p:nvPr/>
        </p:nvPicPr>
        <p:blipFill>
          <a:blip r:embed="rId2"/>
          <a:srcRect/>
          <a:stretch>
            <a:fillRect/>
          </a:stretch>
        </p:blipFill>
        <p:spPr bwMode="auto">
          <a:xfrm>
            <a:off x="0" y="5871361"/>
            <a:ext cx="1089078" cy="986639"/>
          </a:xfrm>
          <a:prstGeom prst="rect">
            <a:avLst/>
          </a:prstGeom>
          <a:noFill/>
          <a:ln w="9525">
            <a:noFill/>
            <a:miter lim="800000"/>
            <a:headEnd/>
            <a:tailEnd/>
          </a:ln>
          <a:effectLst/>
        </p:spPr>
      </p:pic>
      <p:sp>
        <p:nvSpPr>
          <p:cNvPr id="5" name="Oval 4"/>
          <p:cNvSpPr/>
          <p:nvPr/>
        </p:nvSpPr>
        <p:spPr>
          <a:xfrm>
            <a:off x="5410200" y="6172200"/>
            <a:ext cx="1371600" cy="533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800" dirty="0" smtClean="0">
                <a:solidFill>
                  <a:srgbClr val="C00000"/>
                </a:solidFill>
                <a:cs typeface="A  Mitra_1 (MRT)" pitchFamily="2" charset="-78"/>
              </a:rPr>
              <a:t>کتاب هدایت </a:t>
            </a:r>
            <a:r>
              <a:rPr lang="fa-IR" sz="800" dirty="0" smtClean="0">
                <a:solidFill>
                  <a:srgbClr val="C00000"/>
                </a:solidFill>
                <a:cs typeface="A  Mitra_1 (MRT)" pitchFamily="2" charset="-78"/>
              </a:rPr>
              <a:t>المتعلمین</a:t>
            </a:r>
            <a:endParaRPr lang="en-US" sz="8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0C1E0C4-F5A2-4119-B07E-1CBD5E636AE0}" type="slidenum">
              <a:rPr lang="fr-FR"/>
              <a:pPr>
                <a:defRPr/>
              </a:pPr>
              <a:t>50</a:t>
            </a:fld>
            <a:endParaRPr lang="fr-FR"/>
          </a:p>
        </p:txBody>
      </p:sp>
      <p:pic>
        <p:nvPicPr>
          <p:cNvPr id="46083" name="Picture 2" descr="rose-flower"/>
          <p:cNvPicPr>
            <a:picLocks noChangeAspect="1" noChangeArrowheads="1"/>
          </p:cNvPicPr>
          <p:nvPr/>
        </p:nvPicPr>
        <p:blipFill>
          <a:blip r:embed="rId2"/>
          <a:srcRect/>
          <a:stretch>
            <a:fillRect/>
          </a:stretch>
        </p:blipFill>
        <p:spPr bwMode="auto">
          <a:xfrm>
            <a:off x="-304800" y="-228600"/>
            <a:ext cx="9753600" cy="731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8596" y="1785926"/>
            <a:ext cx="8286808" cy="4500594"/>
          </a:xfrm>
        </p:spPr>
        <p:txBody>
          <a:bodyPr>
            <a:noAutofit/>
          </a:bodyPr>
          <a:lstStyle/>
          <a:p>
            <a:pPr algn="just" rtl="1">
              <a:lnSpc>
                <a:spcPct val="200000"/>
              </a:lnSpc>
            </a:pPr>
            <a:r>
              <a:rPr lang="fa-IR" sz="2800" dirty="0" smtClean="0">
                <a:solidFill>
                  <a:srgbClr val="002060"/>
                </a:solidFill>
                <a:cs typeface="A  Mitra_1 (MRT)" pitchFamily="2" charset="-78"/>
              </a:rPr>
              <a:t>باور دینی و اعتقاد به ذات لایزال الهی در میان متقدمین پزشکی ما بحد اکمل وجود داشت و نمونه آن جملاتی است که شیخ‌الرئیس ابوعلی‌سینا درآغاز کتاب قانون به کار برده است: </a:t>
            </a:r>
            <a:r>
              <a:rPr lang="fa-IR" sz="2800" dirty="0" smtClean="0">
                <a:solidFill>
                  <a:srgbClr val="FF0000"/>
                </a:solidFill>
                <a:cs typeface="A  Mitra_1 (MRT)" pitchFamily="2" charset="-78"/>
              </a:rPr>
              <a:t>ستایش باد خداوند را که سزاوار ستایش است به سبب بزرگواریش و کثرت الطافش و درود بر سرور پیامبران محمد (ص) و دودمان او </a:t>
            </a:r>
            <a:endParaRPr lang="en-US" sz="2800" dirty="0">
              <a:solidFill>
                <a:srgbClr val="FF0000"/>
              </a:solidFill>
              <a:cs typeface="A  Mitra_1 (MRT)" pitchFamily="2" charset="-78"/>
            </a:endParaRPr>
          </a:p>
        </p:txBody>
      </p:sp>
      <p:pic>
        <p:nvPicPr>
          <p:cNvPr id="4" name="Picture 3"/>
          <p:cNvPicPr>
            <a:picLocks noChangeAspect="1" noChangeArrowheads="1"/>
          </p:cNvPicPr>
          <p:nvPr/>
        </p:nvPicPr>
        <p:blipFill>
          <a:blip r:embed="rId2"/>
          <a:srcRect/>
          <a:stretch>
            <a:fillRect/>
          </a:stretch>
        </p:blipFill>
        <p:spPr bwMode="auto">
          <a:xfrm>
            <a:off x="0" y="5871361"/>
            <a:ext cx="1089078" cy="986639"/>
          </a:xfrm>
          <a:prstGeom prst="rect">
            <a:avLst/>
          </a:prstGeom>
          <a:noFill/>
          <a:ln w="9525">
            <a:noFill/>
            <a:miter lim="800000"/>
            <a:headEnd/>
            <a:tailEnd/>
          </a:ln>
          <a:effectLst/>
        </p:spPr>
      </p:pic>
      <p:sp>
        <p:nvSpPr>
          <p:cNvPr id="7" name="TextBox 6"/>
          <p:cNvSpPr txBox="1"/>
          <p:nvPr/>
        </p:nvSpPr>
        <p:spPr>
          <a:xfrm>
            <a:off x="3598734" y="560874"/>
            <a:ext cx="1837362" cy="707886"/>
          </a:xfrm>
          <a:prstGeom prst="rect">
            <a:avLst/>
          </a:prstGeom>
          <a:noFill/>
        </p:spPr>
        <p:txBody>
          <a:bodyPr wrap="none" rtlCol="0">
            <a:spAutoFit/>
          </a:bodyPr>
          <a:lstStyle/>
          <a:p>
            <a:r>
              <a:rPr lang="fa-IR" sz="4000" dirty="0" smtClean="0">
                <a:solidFill>
                  <a:srgbClr val="AA1E8F"/>
                </a:solidFill>
                <a:latin typeface="+mj-lt"/>
                <a:ea typeface="+mj-ea"/>
                <a:cs typeface="A  Mitra_1 (MRT)" pitchFamily="2" charset="-78"/>
              </a:rPr>
              <a:t>هوالشافي</a:t>
            </a:r>
            <a:endParaRPr lang="en-US" sz="4000" dirty="0">
              <a:solidFill>
                <a:srgbClr val="AA1E8F"/>
              </a:solidFill>
              <a:latin typeface="+mj-lt"/>
              <a:ea typeface="+mj-ea"/>
              <a:cs typeface="A  Mitra_1 (MRT)" pitchFamily="2" charset="-7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928670"/>
            <a:ext cx="8763000" cy="5091130"/>
          </a:xfrm>
        </p:spPr>
        <p:txBody>
          <a:bodyPr>
            <a:normAutofit fontScale="92500" lnSpcReduction="20000"/>
          </a:bodyPr>
          <a:lstStyle/>
          <a:p>
            <a:pPr algn="just" rtl="1">
              <a:lnSpc>
                <a:spcPct val="200000"/>
              </a:lnSpc>
            </a:pPr>
            <a:r>
              <a:rPr lang="fa-IR" sz="1800" dirty="0" smtClean="0">
                <a:solidFill>
                  <a:srgbClr val="0070C0"/>
                </a:solidFill>
                <a:cs typeface="A  Mitra_1 (MRT)" pitchFamily="2" charset="-78"/>
              </a:rPr>
              <a:t>در </a:t>
            </a:r>
            <a:r>
              <a:rPr lang="fa-IR" sz="1900" dirty="0" smtClean="0">
                <a:solidFill>
                  <a:srgbClr val="C00000"/>
                </a:solidFill>
                <a:cs typeface="A  Mitra_1 (MRT)" pitchFamily="2" charset="-78"/>
              </a:rPr>
              <a:t>ده سالگی قرآن </a:t>
            </a:r>
            <a:r>
              <a:rPr lang="fa-IR" sz="1800" dirty="0" smtClean="0">
                <a:solidFill>
                  <a:srgbClr val="0070C0"/>
                </a:solidFill>
                <a:cs typeface="A  Mitra_1 (MRT)" pitchFamily="2" charset="-78"/>
              </a:rPr>
              <a:t>را حفظ نموده و در ادبیات مقامی کسب کردم که همدرسانم را تحت الشعاع قرار داده بود. با کمال جدیت نزد اسماعیل زاهد به تحصیل </a:t>
            </a:r>
            <a:r>
              <a:rPr lang="fa-IR" sz="1900" dirty="0" smtClean="0">
                <a:solidFill>
                  <a:srgbClr val="C00000"/>
                </a:solidFill>
                <a:cs typeface="A  Mitra_1 (MRT)" pitchFamily="2" charset="-78"/>
              </a:rPr>
              <a:t>دروس فقه </a:t>
            </a:r>
            <a:r>
              <a:rPr lang="fa-IR" sz="1800" dirty="0" smtClean="0">
                <a:solidFill>
                  <a:srgbClr val="0070C0"/>
                </a:solidFill>
                <a:cs typeface="A  Mitra_1 (MRT)" pitchFamily="2" charset="-78"/>
              </a:rPr>
              <a:t>روی آوردم و در این رشته به حدی رسیدم که مفتی حنفیان بخارا شدم، و در همان زمان حساب را پیش یکی از سبزی فروشها که در علم حساب توانا بود فرا گرفته و</a:t>
            </a:r>
            <a:r>
              <a:rPr lang="fa-IR" sz="1900" dirty="0" smtClean="0">
                <a:solidFill>
                  <a:srgbClr val="C00000"/>
                </a:solidFill>
                <a:cs typeface="A  Mitra_1 (MRT)" pitchFamily="2" charset="-78"/>
              </a:rPr>
              <a:t> ریاضی </a:t>
            </a:r>
            <a:r>
              <a:rPr lang="fa-IR" sz="1800" dirty="0" smtClean="0">
                <a:solidFill>
                  <a:srgbClr val="0070C0"/>
                </a:solidFill>
                <a:cs typeface="A  Mitra_1 (MRT)" pitchFamily="2" charset="-78"/>
              </a:rPr>
              <a:t>را از استادی به نام محمود مساح کسب کردم. دیری نگذشت که شخصی به نام عبدالله ناتلی به شهر ما آمد؛ او خود را </a:t>
            </a:r>
            <a:r>
              <a:rPr lang="fa-IR" sz="1900" dirty="0" smtClean="0">
                <a:solidFill>
                  <a:srgbClr val="C00000"/>
                </a:solidFill>
                <a:cs typeface="A  Mitra_1 (MRT)" pitchFamily="2" charset="-78"/>
              </a:rPr>
              <a:t>فیلسوف</a:t>
            </a:r>
            <a:r>
              <a:rPr lang="fa-IR" sz="1800" dirty="0" smtClean="0">
                <a:solidFill>
                  <a:srgbClr val="0070C0"/>
                </a:solidFill>
                <a:cs typeface="A  Mitra_1 (MRT)" pitchFamily="2" charset="-78"/>
              </a:rPr>
              <a:t> معرفی کرد و پدرم وی را در خانه خود جا داد و از او خواهش کرد که مرا تعلیم دهد...</a:t>
            </a:r>
          </a:p>
          <a:p>
            <a:pPr algn="just" rtl="1">
              <a:lnSpc>
                <a:spcPct val="200000"/>
              </a:lnSpc>
            </a:pPr>
            <a:r>
              <a:rPr lang="fa-IR" sz="1800" dirty="0" smtClean="0">
                <a:solidFill>
                  <a:srgbClr val="0070C0"/>
                </a:solidFill>
                <a:cs typeface="A  Mitra_1 (MRT)" pitchFamily="2" charset="-78"/>
              </a:rPr>
              <a:t>بعد از </a:t>
            </a:r>
            <a:r>
              <a:rPr lang="fa-IR" sz="1900" dirty="0" smtClean="0">
                <a:solidFill>
                  <a:srgbClr val="C00000"/>
                </a:solidFill>
                <a:cs typeface="A  Mitra_1 (MRT)" pitchFamily="2" charset="-78"/>
              </a:rPr>
              <a:t>علم منطق و هندسه و فلکیات- </a:t>
            </a:r>
            <a:r>
              <a:rPr lang="fa-IR" sz="1800" dirty="0" smtClean="0">
                <a:solidFill>
                  <a:srgbClr val="0070C0"/>
                </a:solidFill>
                <a:cs typeface="A  Mitra_1 (MRT)" pitchFamily="2" charset="-78"/>
              </a:rPr>
              <a:t>که از ناتلی و غیره فرا گرفته بودم- به فراگیری </a:t>
            </a:r>
            <a:r>
              <a:rPr lang="fa-IR" sz="1900" dirty="0" smtClean="0">
                <a:solidFill>
                  <a:srgbClr val="C00000"/>
                </a:solidFill>
                <a:cs typeface="A  Mitra_1 (MRT)" pitchFamily="2" charset="-78"/>
              </a:rPr>
              <a:t>علوم طبیعی و ماوراء الطبیعه </a:t>
            </a:r>
            <a:r>
              <a:rPr lang="fa-IR" sz="1800" dirty="0" smtClean="0">
                <a:solidFill>
                  <a:srgbClr val="0070C0"/>
                </a:solidFill>
                <a:cs typeface="A  Mitra_1 (MRT)" pitchFamily="2" charset="-78"/>
              </a:rPr>
              <a:t>و علم طب پرداختم. کتاب ماوراء الطبیعه تالیف ارسطو را پیدا کردم....</a:t>
            </a:r>
          </a:p>
          <a:p>
            <a:pPr algn="just" rtl="1">
              <a:lnSpc>
                <a:spcPct val="200000"/>
              </a:lnSpc>
            </a:pPr>
            <a:r>
              <a:rPr lang="fa-IR" sz="1800" dirty="0" smtClean="0">
                <a:solidFill>
                  <a:srgbClr val="0070C0"/>
                </a:solidFill>
                <a:cs typeface="A  Mitra_1 (MRT)" pitchFamily="2" charset="-78"/>
              </a:rPr>
              <a:t>در زمینه علم طب بسیاری از کتاب های طبی را – که در آن روزگار متداول بود- مطالعه کردم. </a:t>
            </a:r>
            <a:r>
              <a:rPr lang="fa-IR" sz="1900" dirty="0" smtClean="0">
                <a:solidFill>
                  <a:srgbClr val="C00000"/>
                </a:solidFill>
                <a:cs typeface="A  Mitra_1 (MRT)" pitchFamily="2" charset="-78"/>
              </a:rPr>
              <a:t>دیدم علم طب بسیار مشکل نیست. </a:t>
            </a:r>
            <a:r>
              <a:rPr lang="fa-IR" sz="1800" dirty="0" smtClean="0">
                <a:solidFill>
                  <a:srgbClr val="0070C0"/>
                </a:solidFill>
                <a:cs typeface="A  Mitra_1 (MRT)" pitchFamily="2" charset="-78"/>
              </a:rPr>
              <a:t>بسا زود در این باره نیز پیشرفت هایی حاصل شد، که از سایر اطبای وقت پیشی گرفتم و شروع به مداوای بیماران کردم.</a:t>
            </a:r>
            <a:endParaRPr lang="en-US" sz="1800" dirty="0" smtClean="0">
              <a:solidFill>
                <a:srgbClr val="0070C0"/>
              </a:solidFill>
              <a:cs typeface="A  Mitra_1 (MRT)" pitchFamily="2" charset="-78"/>
            </a:endParaRPr>
          </a:p>
          <a:p>
            <a:pPr algn="just" rtl="1">
              <a:lnSpc>
                <a:spcPct val="200000"/>
              </a:lnSpc>
            </a:pPr>
            <a:endParaRPr lang="en-US" sz="1800" dirty="0">
              <a:solidFill>
                <a:srgbClr val="0070C0"/>
              </a:solidFill>
              <a:cs typeface="A  Mitra_1 (MRT)" pitchFamily="2" charset="-78"/>
            </a:endParaRPr>
          </a:p>
        </p:txBody>
      </p:sp>
      <p:sp>
        <p:nvSpPr>
          <p:cNvPr id="5" name="TextBox 4"/>
          <p:cNvSpPr txBox="1"/>
          <p:nvPr/>
        </p:nvSpPr>
        <p:spPr>
          <a:xfrm>
            <a:off x="2590800" y="6248400"/>
            <a:ext cx="6400800" cy="292388"/>
          </a:xfrm>
          <a:prstGeom prst="rect">
            <a:avLst/>
          </a:prstGeom>
          <a:noFill/>
        </p:spPr>
        <p:txBody>
          <a:bodyPr wrap="square" rtlCol="0">
            <a:spAutoFit/>
          </a:bodyPr>
          <a:lstStyle/>
          <a:p>
            <a:pPr algn="just" rtl="1"/>
            <a:r>
              <a:rPr lang="fa-IR" sz="1300" dirty="0" smtClean="0">
                <a:cs typeface="A  Mitra_1 (MRT)" pitchFamily="2" charset="-78"/>
              </a:rPr>
              <a:t>شیخ الرئیس ابوعلی سینا، قانون در طب، کتاب پنجم، ترجمه عبدالرحمن شرفکندی (هه ژار)، صفحه 625 و 626</a:t>
            </a:r>
            <a:endParaRPr lang="en-US" sz="1300" dirty="0">
              <a:cs typeface="A  Mitra_1 (MRT)" pitchFamily="2" charset="-78"/>
            </a:endParaRPr>
          </a:p>
        </p:txBody>
      </p:sp>
      <p:sp>
        <p:nvSpPr>
          <p:cNvPr id="4" name="TextBox 3"/>
          <p:cNvSpPr txBox="1"/>
          <p:nvPr/>
        </p:nvSpPr>
        <p:spPr>
          <a:xfrm>
            <a:off x="2377581" y="71414"/>
            <a:ext cx="4123245" cy="707886"/>
          </a:xfrm>
          <a:prstGeom prst="rect">
            <a:avLst/>
          </a:prstGeom>
          <a:noFill/>
        </p:spPr>
        <p:txBody>
          <a:bodyPr wrap="none" rtlCol="0">
            <a:spAutoFit/>
          </a:bodyPr>
          <a:lstStyle/>
          <a:p>
            <a:pPr algn="r" rtl="1"/>
            <a:r>
              <a:rPr lang="fa-IR" sz="4000" dirty="0" smtClean="0">
                <a:solidFill>
                  <a:srgbClr val="AA1E8F"/>
                </a:solidFill>
                <a:latin typeface="+mj-lt"/>
                <a:ea typeface="+mj-ea"/>
                <a:cs typeface="A  Mitra_1 (MRT)" pitchFamily="2" charset="-78"/>
              </a:rPr>
              <a:t>سیر تعالی ابوعلی سینا</a:t>
            </a:r>
            <a:endParaRPr lang="en-US" sz="4000" dirty="0">
              <a:solidFill>
                <a:srgbClr val="AA1E8F"/>
              </a:solidFill>
              <a:latin typeface="+mj-lt"/>
              <a:ea typeface="+mj-ea"/>
              <a:cs typeface="A  Mitra_1 (MRT)" pitchFamily="2" charset="-78"/>
            </a:endParaRPr>
          </a:p>
        </p:txBody>
      </p:sp>
      <p:pic>
        <p:nvPicPr>
          <p:cNvPr id="7" name="Picture 6"/>
          <p:cNvPicPr>
            <a:picLocks noChangeAspect="1" noChangeArrowheads="1"/>
          </p:cNvPicPr>
          <p:nvPr/>
        </p:nvPicPr>
        <p:blipFill>
          <a:blip r:embed="rId2"/>
          <a:srcRect/>
          <a:stretch>
            <a:fillRect/>
          </a:stretch>
        </p:blipFill>
        <p:spPr bwMode="auto">
          <a:xfrm>
            <a:off x="0" y="5871361"/>
            <a:ext cx="1089078" cy="986639"/>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8596" y="2000240"/>
            <a:ext cx="8286808" cy="4143404"/>
          </a:xfrm>
        </p:spPr>
        <p:txBody>
          <a:bodyPr>
            <a:noAutofit/>
          </a:bodyPr>
          <a:lstStyle/>
          <a:p>
            <a:pPr algn="just" rtl="1">
              <a:lnSpc>
                <a:spcPct val="200000"/>
              </a:lnSpc>
            </a:pPr>
            <a:r>
              <a:rPr lang="fa-IR" sz="2800" dirty="0" smtClean="0">
                <a:solidFill>
                  <a:srgbClr val="002060"/>
                </a:solidFill>
                <a:cs typeface="A  Mitra_1 (MRT)" pitchFamily="2" charset="-78"/>
              </a:rPr>
              <a:t>حکیم جرجانی، صاحب اولین کتاب جامع پزشکی به زبان فارسی که حدود 100 سال پس از بوعلی سینا می‌زیسته، </a:t>
            </a:r>
            <a:r>
              <a:rPr lang="fa-IR" sz="2800" dirty="0" smtClean="0">
                <a:solidFill>
                  <a:srgbClr val="00B050"/>
                </a:solidFill>
                <a:cs typeface="A  Mitra_1 (MRT)" pitchFamily="2" charset="-78"/>
              </a:rPr>
              <a:t>طبیب روحانی را عارفی می‌داند که از طریق ارشاد و نفوذ روحی، قدرت انجام حرفه پزشکی را دارا است</a:t>
            </a:r>
            <a:r>
              <a:rPr lang="en-US" sz="2800" dirty="0" smtClean="0">
                <a:solidFill>
                  <a:srgbClr val="00B050"/>
                </a:solidFill>
                <a:cs typeface="A  Mitra_1 (MRT)" pitchFamily="2" charset="-78"/>
              </a:rPr>
              <a:t>.</a:t>
            </a:r>
            <a:r>
              <a:rPr lang="fa-IR" sz="2800" dirty="0" smtClean="0">
                <a:solidFill>
                  <a:srgbClr val="00B050"/>
                </a:solidFill>
                <a:cs typeface="A  Mitra_1 (MRT)" pitchFamily="2" charset="-78"/>
              </a:rPr>
              <a:t> </a:t>
            </a:r>
            <a:endParaRPr lang="en-US" sz="2800" dirty="0" smtClean="0">
              <a:solidFill>
                <a:srgbClr val="00B050"/>
              </a:solidFill>
              <a:cs typeface="A  Mitra_1 (MRT)" pitchFamily="2" charset="-78"/>
            </a:endParaRPr>
          </a:p>
        </p:txBody>
      </p:sp>
      <p:sp>
        <p:nvSpPr>
          <p:cNvPr id="4" name="Title 1"/>
          <p:cNvSpPr>
            <a:spLocks noGrp="1"/>
          </p:cNvSpPr>
          <p:nvPr>
            <p:ph type="ctrTitle"/>
          </p:nvPr>
        </p:nvSpPr>
        <p:spPr>
          <a:xfrm>
            <a:off x="785786" y="428604"/>
            <a:ext cx="7772400" cy="1214446"/>
          </a:xfrm>
        </p:spPr>
        <p:txBody>
          <a:bodyPr>
            <a:noAutofit/>
          </a:bodyPr>
          <a:lstStyle/>
          <a:p>
            <a:pPr rtl="1"/>
            <a:r>
              <a:rPr lang="fa-IR" sz="4600" dirty="0" smtClean="0">
                <a:solidFill>
                  <a:srgbClr val="AA1E8F"/>
                </a:solidFill>
                <a:cs typeface="A  Mitra_1 (MRT)" pitchFamily="2" charset="-78"/>
              </a:rPr>
              <a:t>طبیب روحانی</a:t>
            </a:r>
            <a:endParaRPr lang="en-US" sz="4600" dirty="0">
              <a:solidFill>
                <a:srgbClr val="AA1E8F"/>
              </a:solidFill>
              <a:cs typeface="A  Mitra_1 (MRT)" pitchFamily="2" charset="-78"/>
            </a:endParaRPr>
          </a:p>
        </p:txBody>
      </p:sp>
      <p:pic>
        <p:nvPicPr>
          <p:cNvPr id="5" name="Picture 4"/>
          <p:cNvPicPr>
            <a:picLocks noChangeAspect="1" noChangeArrowheads="1"/>
          </p:cNvPicPr>
          <p:nvPr/>
        </p:nvPicPr>
        <p:blipFill>
          <a:blip r:embed="rId2"/>
          <a:srcRect/>
          <a:stretch>
            <a:fillRect/>
          </a:stretch>
        </p:blipFill>
        <p:spPr bwMode="auto">
          <a:xfrm>
            <a:off x="0" y="5871361"/>
            <a:ext cx="1089078" cy="98663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3814"/>
            <a:ext cx="8229600" cy="1300186"/>
          </a:xfrm>
        </p:spPr>
        <p:txBody>
          <a:bodyPr>
            <a:noAutofit/>
          </a:bodyPr>
          <a:lstStyle/>
          <a:p>
            <a:pPr rtl="1">
              <a:lnSpc>
                <a:spcPct val="150000"/>
              </a:lnSpc>
            </a:pPr>
            <a:r>
              <a:rPr lang="fa-IR" sz="3500" dirty="0" smtClean="0">
                <a:solidFill>
                  <a:srgbClr val="AA1E8F"/>
                </a:solidFill>
                <a:cs typeface="A  Mitra_1 (MRT)" pitchFamily="2" charset="-78"/>
              </a:rPr>
              <a:t>سیر علم در اروپا</a:t>
            </a:r>
            <a:r>
              <a:rPr lang="fa-IR" sz="3000" dirty="0" smtClean="0">
                <a:solidFill>
                  <a:srgbClr val="AA1E8F"/>
                </a:solidFill>
                <a:cs typeface="A  Mitra_1 (MRT)" pitchFamily="2" charset="-78"/>
              </a:rPr>
              <a:t/>
            </a:r>
            <a:br>
              <a:rPr lang="fa-IR" sz="3000" dirty="0" smtClean="0">
                <a:solidFill>
                  <a:srgbClr val="AA1E8F"/>
                </a:solidFill>
                <a:cs typeface="A  Mitra_1 (MRT)" pitchFamily="2" charset="-78"/>
              </a:rPr>
            </a:br>
            <a:r>
              <a:rPr lang="fa-IR" sz="2500" dirty="0" smtClean="0">
                <a:solidFill>
                  <a:srgbClr val="AA1E8F"/>
                </a:solidFill>
                <a:cs typeface="A  Mitra_1 (MRT)" pitchFamily="2" charset="-78"/>
              </a:rPr>
              <a:t>دوران باستان دوران میانی (قرون وسطی) دوران جدید</a:t>
            </a:r>
            <a:endParaRPr lang="en-GB" sz="2500" dirty="0" smtClean="0">
              <a:solidFill>
                <a:srgbClr val="AA1E8F"/>
              </a:solidFill>
              <a:cs typeface="A  Mitra_1 (MRT)" pitchFamily="2" charset="-78"/>
            </a:endParaRPr>
          </a:p>
        </p:txBody>
      </p:sp>
      <p:sp>
        <p:nvSpPr>
          <p:cNvPr id="3" name="Content Placeholder 2"/>
          <p:cNvSpPr>
            <a:spLocks noGrp="1"/>
          </p:cNvSpPr>
          <p:nvPr>
            <p:ph idx="1"/>
          </p:nvPr>
        </p:nvSpPr>
        <p:spPr>
          <a:xfrm>
            <a:off x="381000" y="1524000"/>
            <a:ext cx="8382000" cy="5029200"/>
          </a:xfrm>
        </p:spPr>
        <p:txBody>
          <a:bodyPr>
            <a:normAutofit lnSpcReduction="10000"/>
          </a:bodyPr>
          <a:lstStyle/>
          <a:p>
            <a:pPr algn="just" rtl="1">
              <a:lnSpc>
                <a:spcPct val="200000"/>
              </a:lnSpc>
              <a:buNone/>
            </a:pPr>
            <a:r>
              <a:rPr lang="fa-IR" sz="2300" b="1" dirty="0" smtClean="0">
                <a:solidFill>
                  <a:srgbClr val="00B0F0"/>
                </a:solidFill>
                <a:latin typeface="Times New Roman" pitchFamily="18" charset="0"/>
                <a:cs typeface="A  Mitra_1 (MRT)" pitchFamily="2" charset="-78"/>
              </a:rPr>
              <a:t>علت انتخاب این عنوان برای قرون وسطی آن است که دوره از تاریخ اروپا میان دو دوری درخشان تاریخی واقع شده است. دوران میانی، حکم حایلی را دارد که قبلش دوران عظمت و مجد امپراطوری رم قرار داد، و بعدش دوران نوزایی یا روشنگری واقع شده است.</a:t>
            </a:r>
            <a:endParaRPr lang="en-US" sz="2300" b="1" dirty="0" smtClean="0">
              <a:solidFill>
                <a:srgbClr val="00B0F0"/>
              </a:solidFill>
              <a:latin typeface="Times New Roman" pitchFamily="18" charset="0"/>
              <a:cs typeface="A  Mitra_1 (MRT)" pitchFamily="2" charset="-78"/>
            </a:endParaRPr>
          </a:p>
          <a:p>
            <a:pPr algn="just" rtl="1">
              <a:lnSpc>
                <a:spcPct val="200000"/>
              </a:lnSpc>
              <a:buNone/>
            </a:pPr>
            <a:r>
              <a:rPr lang="fa-IR" sz="2300" b="1" dirty="0" smtClean="0">
                <a:latin typeface="Times New Roman" pitchFamily="18" charset="0"/>
                <a:cs typeface="A  Mitra_1 (MRT)" pitchFamily="2" charset="-78"/>
              </a:rPr>
              <a:t>مورخین، این دوره ی تاریخی اروپا را «دوره ی فترت» یا حتی «دوره ی تاریکی» هم گفته اند. برتراند راسل و ویلیام هال، فاصله ی میان قرن ششم و پانزدهم را دوران ظلمت اروپا نامیده اند.</a:t>
            </a:r>
            <a:endParaRPr lang="en-US" sz="2300" b="1" dirty="0" smtClean="0">
              <a:latin typeface="Times New Roman" pitchFamily="18" charset="0"/>
              <a:cs typeface="A  Mitra_1 (MRT)" pitchFamily="2" charset="-78"/>
            </a:endParaRPr>
          </a:p>
          <a:p>
            <a:pPr algn="just" rtl="1">
              <a:lnSpc>
                <a:spcPct val="200000"/>
              </a:lnSpc>
              <a:buNone/>
            </a:pPr>
            <a:endParaRPr lang="en-GB" sz="2300" b="1" dirty="0" smtClean="0">
              <a:latin typeface="Times New Roman" pitchFamily="18" charset="0"/>
              <a:cs typeface="A  Mitra_1 (MRT)" pitchFamily="2" charset="-78"/>
            </a:endParaRPr>
          </a:p>
          <a:p>
            <a:pPr algn="just" rtl="1">
              <a:lnSpc>
                <a:spcPct val="150000"/>
              </a:lnSpc>
              <a:buNone/>
            </a:pPr>
            <a:endParaRPr lang="en-GB" sz="2300" b="1" dirty="0" smtClean="0">
              <a:latin typeface="Times New Roman" pitchFamily="18" charset="0"/>
              <a:cs typeface="A  Mitra_1 (MRT)" pitchFamily="2" charset="-78"/>
            </a:endParaRPr>
          </a:p>
        </p:txBody>
      </p:sp>
      <p:pic>
        <p:nvPicPr>
          <p:cNvPr id="4" name="Picture 3"/>
          <p:cNvPicPr>
            <a:picLocks noChangeAspect="1" noChangeArrowheads="1"/>
          </p:cNvPicPr>
          <p:nvPr/>
        </p:nvPicPr>
        <p:blipFill>
          <a:blip r:embed="rId3"/>
          <a:srcRect/>
          <a:stretch>
            <a:fillRect/>
          </a:stretch>
        </p:blipFill>
        <p:spPr bwMode="auto">
          <a:xfrm>
            <a:off x="0" y="5871361"/>
            <a:ext cx="1089078" cy="986639"/>
          </a:xfrm>
          <a:prstGeom prst="rect">
            <a:avLst/>
          </a:prstGeom>
          <a:noFill/>
          <a:ln w="9525">
            <a:noFill/>
            <a:miter lim="800000"/>
            <a:headEnd/>
            <a:tailEnd/>
          </a:ln>
          <a:effectLst/>
        </p:spPr>
      </p:pic>
    </p:spTree>
    <p:extLst>
      <p:ext uri="{BB962C8B-B14F-4D97-AF65-F5344CB8AC3E}">
        <p14:creationId xmlns="" xmlns:p14="http://schemas.microsoft.com/office/powerpoint/2010/main" val="38061977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438</TotalTime>
  <Words>4510</Words>
  <Application>Microsoft Office PowerPoint</Application>
  <PresentationFormat>On-screen Show (4:3)</PresentationFormat>
  <Paragraphs>258</Paragraphs>
  <Slides>50</Slides>
  <Notes>10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2" baseType="lpstr">
      <vt:lpstr>Office Theme</vt:lpstr>
      <vt:lpstr>Slide</vt:lpstr>
      <vt:lpstr>Slide 1</vt:lpstr>
      <vt:lpstr>Slide 2</vt:lpstr>
      <vt:lpstr>رئوس مطالب</vt:lpstr>
      <vt:lpstr>Slide 4</vt:lpstr>
      <vt:lpstr>Slide 5</vt:lpstr>
      <vt:lpstr>Slide 6</vt:lpstr>
      <vt:lpstr>Slide 7</vt:lpstr>
      <vt:lpstr>طبیب روحانی</vt:lpstr>
      <vt:lpstr>سیر علم در اروپا دوران باستان دوران میانی (قرون وسطی) دوران جدید</vt:lpstr>
      <vt:lpstr>رنسانس (نوزایی)</vt:lpstr>
      <vt:lpstr>معنویت زدایی در دوران جدید</vt:lpstr>
      <vt:lpstr>تمدن در دوران جدید</vt:lpstr>
      <vt:lpstr>جهان بینی گالیله- نیوتنی کپرنیکی (معنویت زدایی از طبیعت)</vt:lpstr>
      <vt:lpstr>فلاسفه دوران جدید و معنویت زدایی از عقل</vt:lpstr>
      <vt:lpstr>سایر نظریات فلسفی</vt:lpstr>
      <vt:lpstr>زیست شناسان و معنویت زدایی از انسان</vt:lpstr>
      <vt:lpstr>ضربه نهایی (معنویت زدایی از فطرت)</vt:lpstr>
      <vt:lpstr>ماحصل چهار فرآیند معنویت زدایی</vt:lpstr>
      <vt:lpstr>Slide 19</vt:lpstr>
      <vt:lpstr>جدائی پزشکی و معنویت</vt:lpstr>
      <vt:lpstr>Slide 21</vt:lpstr>
      <vt:lpstr>Slide 22</vt:lpstr>
      <vt:lpstr>Slide 23</vt:lpstr>
      <vt:lpstr>Slide 24</vt:lpstr>
      <vt:lpstr>Slide 25</vt:lpstr>
      <vt:lpstr>Slide 26</vt:lpstr>
      <vt:lpstr>Slide 27</vt:lpstr>
      <vt:lpstr>Slide 28</vt:lpstr>
      <vt:lpstr>تعريف عام سلامت معنوي</vt:lpstr>
      <vt:lpstr>The Concept of Creator</vt:lpstr>
      <vt:lpstr>Spirituality and Religion</vt:lpstr>
      <vt:lpstr>ابعاد روحی و جسمی انسان</vt:lpstr>
      <vt:lpstr>Slide 33</vt:lpstr>
      <vt:lpstr>توحید</vt:lpstr>
      <vt:lpstr>إِنَّ فِي خَلْقِ السَّمَاوَاتِ وَالأَرْضِ وَاخْتِلاَفِ اللَّيْلِ وَالنَّهَارِ لآيَاتٍ لِّأُوْلِي الألْبَابِ</vt:lpstr>
      <vt:lpstr>الَّذِينَ يَذْكُرُونَ اللّهَ قِيَامًا وَقُعُودًا وَعَلَىَ جُنُوبِهِمْ وَيَتَفَكَّرُونَ فِي خَلْقِ السَّمَاوَاتِ وَالأَرْضِ رَبَّنَا مَا خَلَقْتَ هَذا بَاطِلًا سُبْحَانَكَ فَقِنَا عَذَابَ النَّارِ</vt:lpstr>
      <vt:lpstr>Slide 37</vt:lpstr>
      <vt:lpstr>مفهوم سلامت معنوی در اسلام</vt:lpstr>
      <vt:lpstr>تعريف سلامت معنوي اسلامی</vt:lpstr>
      <vt:lpstr>Slide 40</vt:lpstr>
      <vt:lpstr>Spiritual Growth (Horizontal &amp; Vertical)</vt:lpstr>
      <vt:lpstr>شاخص های سلامت معنوی (1)</vt:lpstr>
      <vt:lpstr>شاخص های سلامت معنوی (2)</vt:lpstr>
      <vt:lpstr>Slide 44</vt:lpstr>
      <vt:lpstr>مَنْ عَمِلَ صَالِحًا مِّن ذَكَرٍ أَوْ أُنثَى وَهُوَ مُؤْمِنٌ فَلَنُحْيِيَنَّهُ حَيَاةً طَيِّبَةً وَلَنَجْزِيَنَّهُمْ أَجْرَهُم بِأَحْسَنِ مَا كَانُواْ يَعْمَلُونَ   هر كس از مرد يا زن كار شايسته كند و مؤمن باشد قطعا او را با زندگى پاكيزه‏اى حيات [حقيقى] بخشيم و مسلما به آنان بهتر از آنچه انجام مى‏دادند پاداش خواهيم داد </vt:lpstr>
      <vt:lpstr>سلامت معنوی در ادبیات جهانی و برداشت اسلامی (تعریف)</vt:lpstr>
      <vt:lpstr>سلامت معنوی در ادبیات جهانی و برداشت اسلامی (توسعه اثرات)</vt:lpstr>
      <vt:lpstr>سلامت معنوی در ادبیات جهانی و برداشت اسلامی (تاثیرات در سلامت)</vt:lpstr>
      <vt:lpstr>نتیجه گیری</vt:lpstr>
      <vt:lpstr>Slide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Fakhimi</dc:creator>
  <cp:lastModifiedBy>fakhimi</cp:lastModifiedBy>
  <cp:revision>112</cp:revision>
  <dcterms:created xsi:type="dcterms:W3CDTF">2014-12-06T05:06:46Z</dcterms:created>
  <dcterms:modified xsi:type="dcterms:W3CDTF">2016-01-03T08:29:12Z</dcterms:modified>
</cp:coreProperties>
</file>