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256" r:id="rId2"/>
    <p:sldId id="261" r:id="rId3"/>
    <p:sldId id="362" r:id="rId4"/>
    <p:sldId id="361" r:id="rId5"/>
    <p:sldId id="262" r:id="rId6"/>
    <p:sldId id="276" r:id="rId7"/>
    <p:sldId id="277" r:id="rId8"/>
    <p:sldId id="278" r:id="rId9"/>
    <p:sldId id="279" r:id="rId10"/>
    <p:sldId id="363" r:id="rId11"/>
    <p:sldId id="364" r:id="rId12"/>
    <p:sldId id="365" r:id="rId13"/>
    <p:sldId id="366" r:id="rId14"/>
    <p:sldId id="384" r:id="rId15"/>
    <p:sldId id="367" r:id="rId16"/>
    <p:sldId id="368" r:id="rId17"/>
    <p:sldId id="369" r:id="rId18"/>
    <p:sldId id="371" r:id="rId19"/>
    <p:sldId id="373" r:id="rId20"/>
    <p:sldId id="374" r:id="rId21"/>
    <p:sldId id="375" r:id="rId22"/>
    <p:sldId id="376" r:id="rId23"/>
    <p:sldId id="377" r:id="rId24"/>
    <p:sldId id="379" r:id="rId25"/>
    <p:sldId id="380" r:id="rId26"/>
    <p:sldId id="378" r:id="rId27"/>
    <p:sldId id="382" r:id="rId28"/>
    <p:sldId id="263" r:id="rId29"/>
    <p:sldId id="274" r:id="rId30"/>
    <p:sldId id="260" r:id="rId31"/>
    <p:sldId id="267" r:id="rId32"/>
    <p:sldId id="275" r:id="rId33"/>
    <p:sldId id="273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87" r:id="rId50"/>
    <p:sldId id="388" r:id="rId51"/>
    <p:sldId id="298" r:id="rId52"/>
    <p:sldId id="392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86" r:id="rId62"/>
    <p:sldId id="309" r:id="rId63"/>
    <p:sldId id="310" r:id="rId64"/>
    <p:sldId id="297" r:id="rId65"/>
    <p:sldId id="314" r:id="rId66"/>
    <p:sldId id="315" r:id="rId67"/>
    <p:sldId id="316" r:id="rId68"/>
    <p:sldId id="317" r:id="rId69"/>
    <p:sldId id="321" r:id="rId70"/>
    <p:sldId id="320" r:id="rId71"/>
    <p:sldId id="322" r:id="rId72"/>
    <p:sldId id="311" r:id="rId73"/>
    <p:sldId id="323" r:id="rId74"/>
    <p:sldId id="324" r:id="rId75"/>
    <p:sldId id="326" r:id="rId76"/>
    <p:sldId id="325" r:id="rId77"/>
    <p:sldId id="327" r:id="rId78"/>
    <p:sldId id="330" r:id="rId79"/>
    <p:sldId id="329" r:id="rId80"/>
    <p:sldId id="331" r:id="rId81"/>
    <p:sldId id="332" r:id="rId82"/>
    <p:sldId id="333" r:id="rId83"/>
    <p:sldId id="334" r:id="rId84"/>
    <p:sldId id="313" r:id="rId85"/>
    <p:sldId id="312" r:id="rId86"/>
    <p:sldId id="389" r:id="rId87"/>
    <p:sldId id="390" r:id="rId88"/>
    <p:sldId id="391" r:id="rId89"/>
    <p:sldId id="335" r:id="rId90"/>
    <p:sldId id="339" r:id="rId91"/>
    <p:sldId id="337" r:id="rId92"/>
    <p:sldId id="340" r:id="rId93"/>
    <p:sldId id="343" r:id="rId94"/>
    <p:sldId id="341" r:id="rId95"/>
    <p:sldId id="345" r:id="rId96"/>
    <p:sldId id="346" r:id="rId97"/>
    <p:sldId id="347" r:id="rId98"/>
    <p:sldId id="350" r:id="rId99"/>
    <p:sldId id="348" r:id="rId100"/>
    <p:sldId id="349" r:id="rId101"/>
    <p:sldId id="351" r:id="rId102"/>
    <p:sldId id="353" r:id="rId103"/>
    <p:sldId id="352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85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EB8"/>
    <a:srgbClr val="FF0000"/>
    <a:srgbClr val="FF3300"/>
    <a:srgbClr val="00FF00"/>
    <a:srgbClr val="FF33CC"/>
    <a:srgbClr val="FF66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73A61-9C44-463E-BF99-2E5617B98F8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8DFF-06C0-44E8-BC65-263884F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5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1F96-0967-4C06-86F2-9E27A33B20B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2C09-0AA9-4F25-94FD-6184A462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278886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8477"/>
            <a:ext cx="9144000" cy="1150199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Presented by: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Dr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Batoul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Birjandi</a:t>
            </a:r>
            <a:endParaRPr lang="en-US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0" y="150857"/>
            <a:ext cx="3324225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757" y="179388"/>
            <a:ext cx="28670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313" y="1584102"/>
            <a:ext cx="8441635" cy="2792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70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Etiology </a:t>
            </a:r>
            <a:r>
              <a:rPr lang="en-US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&amp; diagnosis of </a:t>
            </a:r>
            <a:r>
              <a:rPr lang="en-US" dirty="0" err="1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PCOS: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70% to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80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Idiopathic </a:t>
            </a:r>
            <a:r>
              <a:rPr lang="en-US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:constitutes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5% to 20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%(</a:t>
            </a:r>
            <a:r>
              <a:rPr lang="en-US" sz="20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0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develops without the presence of </a:t>
            </a:r>
            <a:r>
              <a:rPr lang="en-US" sz="20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excess androgen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NCCAH: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4.2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Androgen-secreting tumors are present in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≈ 0.2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8831" y="1934818"/>
            <a:ext cx="9526172" cy="19745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presence of a combination of two of three symptoms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findings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otherwise unexplained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chronic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oligoovulation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</a:t>
            </a:r>
            <a:r>
              <a:rPr lang="en-US" sz="2400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ultrasonographic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polycystic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ovarian morphology(2018)</a:t>
            </a:r>
          </a:p>
          <a:p>
            <a:endParaRPr lang="en-US" sz="2000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Unexplained chronic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oligoanovulation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(2008)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61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flipH="1">
            <a:off x="198783" y="172279"/>
            <a:ext cx="3273284" cy="1232451"/>
          </a:xfrm>
          <a:prstGeom prst="cloudCallout">
            <a:avLst>
              <a:gd name="adj1" fmla="val -15932"/>
              <a:gd name="adj2" fmla="val 91265"/>
            </a:avLst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photoepilation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783" y="1974574"/>
            <a:ext cx="4625008" cy="1590261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a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method capable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rapidly treating large areas; it requires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presence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pigmented, terminal hair.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9808" y="2676939"/>
            <a:ext cx="6891131" cy="3949148"/>
          </a:xfrm>
          <a:prstGeom prst="rect">
            <a:avLst/>
          </a:prstGeom>
          <a:solidFill>
            <a:srgbClr val="C00000">
              <a:alpha val="27000"/>
            </a:srgb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uses pulses of light absorbed by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melanin in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hair shaft and follicle to cause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selective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photothermolysis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pigmented terminal hair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follicles.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it selectively injures pigmented tissues based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upon wavelength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pulse duration, and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fluence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(energy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applied per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area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skin surface).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sources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include </a:t>
            </a:r>
            <a:r>
              <a:rPr lang="en-US" sz="2400" i="1" u="sng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four </a:t>
            </a:r>
            <a:r>
              <a:rPr lang="en-US" sz="2400" i="1" u="sng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types of laser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(ruby, alexandrite, diode, and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YAG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 and various </a:t>
            </a:r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IPL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sources emitting specific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wavelengths between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500 and 1200 nm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that the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melanin absorbs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172278"/>
            <a:ext cx="4081668" cy="23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070" y="4625009"/>
            <a:ext cx="4240696" cy="1496541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Some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devices are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able to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rapidly treat very large areas (e.g., the lower face,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neck, chest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both axillae) within 20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minutes.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 rot="984626">
            <a:off x="2205225" y="3523847"/>
            <a:ext cx="524479" cy="1048430"/>
          </a:xfrm>
          <a:prstGeom prst="curvedRightArrow">
            <a:avLst>
              <a:gd name="adj1" fmla="val 14342"/>
              <a:gd name="adj2" fmla="val 28469"/>
              <a:gd name="adj3" fmla="val 2329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3909391" y="331304"/>
            <a:ext cx="205674" cy="1166192"/>
          </a:xfrm>
          <a:prstGeom prst="leftBracket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6713" y="172278"/>
            <a:ext cx="1020417" cy="477079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laser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957" y="1205948"/>
            <a:ext cx="2835965" cy="55659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IPL(intense </a:t>
            </a:r>
            <a:r>
              <a:rPr lang="en-US" sz="2000" i="1" dirty="0">
                <a:solidFill>
                  <a:schemeClr val="bg1"/>
                </a:solidFill>
              </a:rPr>
              <a:t>pulsed </a:t>
            </a:r>
            <a:r>
              <a:rPr lang="en-US" sz="2000" i="1" dirty="0" smtClean="0">
                <a:solidFill>
                  <a:schemeClr val="bg1"/>
                </a:solidFill>
              </a:rPr>
              <a:t>light)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669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0" y="1061003"/>
            <a:ext cx="4611757" cy="4385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9" y="1061003"/>
            <a:ext cx="5764695" cy="43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091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24470"/>
            <a:ext cx="5848556" cy="448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324470"/>
            <a:ext cx="5876925" cy="44862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1" y="5075583"/>
            <a:ext cx="11472862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At wavelengths within the low absorption index of water (400 to 1000 nm, visible and near-infrared spectrum), dispersal within the dermis decreases with increasing wavelengths whilst penetration deepens and </a:t>
            </a:r>
            <a:r>
              <a:rPr lang="en-US" sz="1600" dirty="0" err="1">
                <a:solidFill>
                  <a:schemeClr val="tx1"/>
                </a:solidFill>
              </a:rPr>
              <a:t>photothermolytic</a:t>
            </a:r>
            <a:r>
              <a:rPr lang="en-US" sz="1600" dirty="0">
                <a:solidFill>
                  <a:schemeClr val="tx1"/>
                </a:solidFill>
              </a:rPr>
              <a:t> effects become stronger. In spite of high dermal penetration, wavelengths higher than 1,100 nanometers (nm) are less useful for selective </a:t>
            </a:r>
            <a:r>
              <a:rPr lang="en-US" sz="1600" dirty="0" err="1" smtClean="0">
                <a:solidFill>
                  <a:schemeClr val="tx1"/>
                </a:solidFill>
              </a:rPr>
              <a:t>photothermolysis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6035" y="324470"/>
            <a:ext cx="11396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26296" y="6334539"/>
            <a:ext cx="5592417" cy="3975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>
                <a:solidFill>
                  <a:schemeClr val="tx1"/>
                </a:solidFill>
              </a:rPr>
              <a:t>Martella</a:t>
            </a:r>
            <a:r>
              <a:rPr lang="en-US" sz="1600" b="1" i="1" dirty="0">
                <a:solidFill>
                  <a:schemeClr val="tx1"/>
                </a:solidFill>
              </a:rPr>
              <a:t> A, </a:t>
            </a:r>
            <a:r>
              <a:rPr lang="en-US" sz="1600" b="1" i="1" dirty="0" err="1">
                <a:solidFill>
                  <a:schemeClr val="tx1"/>
                </a:solidFill>
              </a:rPr>
              <a:t>Raichi</a:t>
            </a:r>
            <a:r>
              <a:rPr lang="en-US" sz="1600" b="1" i="1" dirty="0">
                <a:solidFill>
                  <a:schemeClr val="tx1"/>
                </a:solidFill>
              </a:rPr>
              <a:t> M</a:t>
            </a:r>
            <a:r>
              <a:rPr lang="en-US" sz="1600" b="1" i="1" dirty="0" smtClean="0">
                <a:solidFill>
                  <a:schemeClr val="tx1"/>
                </a:solidFill>
              </a:rPr>
              <a:t>.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Dermatol</a:t>
            </a:r>
            <a:r>
              <a:rPr lang="en-US" sz="1600" b="1" i="1" dirty="0">
                <a:solidFill>
                  <a:schemeClr val="tx1"/>
                </a:solidFill>
              </a:rPr>
              <a:t> Reports. 2017 Jun 13;9(1):7116.</a:t>
            </a:r>
          </a:p>
        </p:txBody>
      </p:sp>
    </p:spTree>
    <p:extLst>
      <p:ext uri="{BB962C8B-B14F-4D97-AF65-F5344CB8AC3E}">
        <p14:creationId xmlns:p14="http://schemas.microsoft.com/office/powerpoint/2010/main" val="38091501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6626" y="212035"/>
            <a:ext cx="4399722" cy="9674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3200" b="1" i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vs</a:t>
            </a:r>
            <a:r>
              <a:rPr lang="en-US" sz="3200" b="1" i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electrolysis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565" y="1683026"/>
            <a:ext cx="5367131" cy="4174435"/>
          </a:xfrm>
          <a:prstGeom prst="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Laser treatment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was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60 times faster (30 seconds </a:t>
            </a:r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vs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30 minutes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Six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months following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initial treatment, there was a 74%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reduction in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terminal hair count after laser and 35%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after electrolysis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9096" y="1683026"/>
            <a:ext cx="5168347" cy="417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advantages of electrolysis over </a:t>
            </a:r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its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ability to permanently reduce hair of </a:t>
            </a:r>
            <a:r>
              <a:rPr lang="en-US" sz="2800" u="sng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any color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any skin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type and the lack of reported PH (the rare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occurrence of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paradoxical hair growth instead of hair removal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after laser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epilation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disadvantage of electrolysis is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longer treatment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18220078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238539"/>
            <a:ext cx="8990564" cy="26504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8139" y="2676940"/>
            <a:ext cx="10416208" cy="360459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systematic review on the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clinical trials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use of various laser sources for hair removal,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 all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clinical trials related to hair removal lasers in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1998–2003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Our study clarified that hair reduction at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least 6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months after the last treatment and hair reductions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were </a:t>
            </a:r>
            <a:r>
              <a:rPr lang="en-US" sz="2400" dirty="0" smtClean="0">
                <a:solidFill>
                  <a:srgbClr val="00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57.5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42.3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54.7, and </a:t>
            </a:r>
            <a:r>
              <a:rPr lang="en-US" sz="2400" dirty="0">
                <a:solidFill>
                  <a:srgbClr val="FF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52.8%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after three sessions for </a:t>
            </a:r>
            <a:r>
              <a:rPr lang="en-US" sz="2400" dirty="0" smtClean="0">
                <a:solidFill>
                  <a:srgbClr val="00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diode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Nd:YAG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alexandrite and </a:t>
            </a:r>
            <a:r>
              <a:rPr lang="en-US" sz="2400" dirty="0" smtClean="0">
                <a:solidFill>
                  <a:srgbClr val="FF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ruby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respectively.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Our results clarified that diode laser is the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most effective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Nd:YAG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has the least effect of hair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removal. It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seems that diode and alexandrite lasers are proper for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hair removal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but as we need high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fluence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the darker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skin types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this is accompanied with higher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complications, </a:t>
            </a:r>
            <a:r>
              <a:rPr lang="en-US" sz="2400" dirty="0" smtClean="0">
                <a:solidFill>
                  <a:srgbClr val="00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diode </a:t>
            </a:r>
            <a:r>
              <a:rPr lang="en-US" sz="2400" dirty="0">
                <a:solidFill>
                  <a:srgbClr val="00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advised for lighter skin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</a:t>
            </a:r>
            <a:r>
              <a:rPr lang="en-US" sz="2400" i="1" u="sng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advised </a:t>
            </a:r>
            <a:r>
              <a:rPr lang="en-US" sz="2400" b="1" i="1" u="sng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alexandrite laser </a:t>
            </a:r>
            <a:r>
              <a:rPr lang="en-US" sz="2400" b="1" i="1" u="sng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darker skin types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7984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49148" y="291548"/>
            <a:ext cx="4823791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3200" i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laser </a:t>
            </a:r>
            <a:r>
              <a:rPr lang="en-US" sz="3200" i="1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vs</a:t>
            </a:r>
            <a:r>
              <a:rPr lang="en-US" sz="3200" i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IPL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351722"/>
            <a:ext cx="8886825" cy="28227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4399" y="4320210"/>
            <a:ext cx="10893287" cy="2160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carried out a split-face study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directly comparing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efficacy of a 3 milliseconds pulse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duration alexandrite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laser with the Lumina IPL system in 38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women with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Each patient underwent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six treatments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using both systems, with 1, 3 and 6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months follow-up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Hair counts, hair-free intervals and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patient satisfaction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were recorded for all patients.</a:t>
            </a:r>
          </a:p>
        </p:txBody>
      </p:sp>
    </p:spTree>
    <p:extLst>
      <p:ext uri="{BB962C8B-B14F-4D97-AF65-F5344CB8AC3E}">
        <p14:creationId xmlns:p14="http://schemas.microsoft.com/office/powerpoint/2010/main" val="25096765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66" y="490330"/>
            <a:ext cx="10152343" cy="59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881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061" y="1192696"/>
            <a:ext cx="8627165" cy="43069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Conclusions</a:t>
            </a:r>
            <a:r>
              <a:rPr lang="en-US" sz="3600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</a:p>
          <a:p>
            <a:endParaRPr lang="en-US" sz="3600" i="1" u="sng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alexandrite laser resulted in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significantly longer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hair-free intervals, a larger reduction in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hair counts and greater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patient satisfaction than the IPL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appeared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be more effective in this patient group.</a:t>
            </a:r>
          </a:p>
        </p:txBody>
      </p:sp>
    </p:spTree>
    <p:extLst>
      <p:ext uri="{BB962C8B-B14F-4D97-AF65-F5344CB8AC3E}">
        <p14:creationId xmlns:p14="http://schemas.microsoft.com/office/powerpoint/2010/main" val="31995446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Home-use lasers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Home-use diode lasers and IPLs cleared for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over-the counter sale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have not been studied in RCTs.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Reported hair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count reductions range from 6% to 72% at 3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6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months after multiple treatments given to various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body sites. </a:t>
            </a:r>
          </a:p>
          <a:p>
            <a:pPr marL="0" indent="0" algn="just">
              <a:buNone/>
            </a:pPr>
            <a:endParaRPr lang="en-US" sz="32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limited power of home-use </a:t>
            </a:r>
            <a:r>
              <a:rPr lang="en-US" sz="32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devices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makes them slower than medical </a:t>
            </a:r>
            <a:r>
              <a:rPr lang="en-US" sz="32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devices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Despite safety concerns, there are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reports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injury from home-use </a:t>
            </a:r>
            <a:r>
              <a:rPr lang="en-US" sz="32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7031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Side effects and risks of </a:t>
            </a:r>
            <a:r>
              <a:rPr lang="en-US" u="sng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endParaRPr lang="en-US" u="sng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risk of side effects appears to be greater after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IPL and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ruby laser (694 nm) treatments</a:t>
            </a:r>
            <a:endParaRPr lang="en-US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Because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melanin pigment is necessary for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unwanted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hair that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naturally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white or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blonde is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not amenable to treatment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Patients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tanned or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darkly pigmented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skin are at higher risk for unintended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thermal injury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the epidermis during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resulting </a:t>
            </a:r>
            <a:r>
              <a:rPr lang="sv-SE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sv-SE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inflammation, burns, blistering, </a:t>
            </a:r>
            <a:r>
              <a:rPr lang="sv-SE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hyperpigmentation,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hypopigmentation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and/or scarring (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rarely).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Nd:YAG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(1064 nm) lasers (which have the same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cost of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efficacy) are effective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darkly pigmented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skin because of the lower risk of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epidermal injury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pigmentary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side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effects)</a:t>
            </a:r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Eye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injury Because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highest concentration of melanin in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body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exists in retina and uvea, they can be damaged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light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passing through a closed eyelid or soft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tissues around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eye</a:t>
            </a:r>
            <a:endParaRPr lang="en-US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5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437883"/>
            <a:ext cx="8538693" cy="49389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33352" y="5731099"/>
            <a:ext cx="5640947" cy="592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RICARDO AZZIZ et al .Endocrine Reviews, Volume 21.August 2000.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80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7" y="500062"/>
            <a:ext cx="37332742" cy="13255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</a:t>
            </a:r>
            <a:r>
              <a:rPr lang="en-US" i="1" u="sng" dirty="0" smtClean="0">
                <a:solidFill>
                  <a:srgbClr val="FF33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Topical </a:t>
            </a:r>
            <a:r>
              <a:rPr lang="en-US" i="1" u="sng" dirty="0">
                <a:solidFill>
                  <a:srgbClr val="FF33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  <a:solidFill>
            <a:srgbClr val="FF0000">
              <a:alpha val="28000"/>
            </a:srgbClr>
          </a:solidFill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Eflornithine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reduces the rate of hair growth by irreversibly inhibiting ornithine decarboxylase, which catalyzes the rate-limiting step for follicular polyamine synthesis. A topical preparation,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eflornithine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hydrochloride cream 13.9%, is FDA approved for the treatment of unwanted facial hair in women.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Noticeable results take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≈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6 to 8 weeks; after discontinuation of treatment, hair returns to pretreatment levels after≈ 8 weeks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Systemic absorption is extremely low .Skin irritation has been reported only with experimental overuse . With clinical use, side effects include itching and dry skin.</a:t>
            </a:r>
          </a:p>
          <a:p>
            <a:pPr algn="just"/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Eflornithine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can be used alone or in conjunction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other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therapies, including lasers and IPL.</a:t>
            </a: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1026" name="Picture 2" descr="Image result for eflornithine c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-1"/>
            <a:ext cx="7116416" cy="1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049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flower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9" y="1046922"/>
            <a:ext cx="5724938" cy="4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6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57" y="90152"/>
            <a:ext cx="5279218" cy="60530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7128" y="656823"/>
            <a:ext cx="5073342" cy="5074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Pathogenesis of IH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Exaggerated peripheral 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-RA activity in IH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Androgen receptor polymorphisms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Altered androgen metabolism</a:t>
            </a: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Serum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Markers of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increase in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peripheral 5a-RA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activity, increased circulating levels of DHT could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 expected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However, serum levels of this 5a-reduced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are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frequently normal in hirsute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women because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most DHT produced in skin is not secreted into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circulation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but acts locally before its rapid metabolism.</a:t>
            </a: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34107" y="6143223"/>
            <a:ext cx="6323527" cy="592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RICARDO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AZZIZ et al .Endocrine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Reviews, Volume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21.August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2000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57635" y="1099930"/>
            <a:ext cx="1168244" cy="21203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22435" y="2451652"/>
            <a:ext cx="1749287" cy="331305"/>
          </a:xfrm>
          <a:prstGeom prst="round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80313" y="4055165"/>
            <a:ext cx="1444487" cy="265044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18852" y="5579165"/>
            <a:ext cx="927652" cy="344557"/>
          </a:xfrm>
          <a:prstGeom prst="roundRect">
            <a:avLst/>
          </a:prstGeom>
          <a:solidFill>
            <a:srgbClr val="92D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429461" y="5579165"/>
            <a:ext cx="1007165" cy="46382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Etiology &amp; diagnosis  </a:t>
            </a:r>
            <a:r>
              <a:rPr lang="en-US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PCOS: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70% to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80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Idiopathic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:constitutes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5% to 20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%(</a:t>
            </a:r>
            <a:r>
              <a:rPr lang="en-US" sz="20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0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develops without the presence of </a:t>
            </a:r>
            <a:r>
              <a:rPr lang="en-US" sz="20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excess androgen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NCCAH: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4.2</a:t>
            </a:r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Androgen-secreting tumors are present in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≈ 0.2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8831" y="1934818"/>
            <a:ext cx="9526172" cy="19745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presence of a combination of two of three symptoms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findings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otherwise unexplained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chronic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oligoovulation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</a:t>
            </a:r>
            <a:r>
              <a:rPr lang="en-US" sz="2400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ultrasonographic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polycystic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ovarian morphology(2018)</a:t>
            </a:r>
          </a:p>
          <a:p>
            <a:endParaRPr lang="en-US" sz="2000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Unexplained chronic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oligoanovulation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(2008)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1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305" y="660367"/>
            <a:ext cx="8428382" cy="48936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suggest screening </a:t>
            </a:r>
            <a:r>
              <a:rPr lang="en-US" sz="28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hyperandrogenemic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women for NCCAH due to 21-hydroxylase deficiency by measuring </a:t>
            </a:r>
            <a:r>
              <a:rPr lang="en-US" sz="28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early morning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17-hydroxyprogesterone levels in the </a:t>
            </a:r>
            <a:r>
              <a:rPr lang="en-US" sz="2800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follicular phase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on a random day for those with </a:t>
            </a:r>
            <a:r>
              <a:rPr lang="en-US" sz="2800" b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amenorrhea or infrequent menses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 |OO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hirsute patients with a high risk of congenital adrenal hyperplasia (positive family history, member of a high-risk ethnic group), we suggest this screening even if serum total and free </a:t>
            </a:r>
            <a:r>
              <a:rPr lang="it-IT" sz="2800" b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are normal.</a:t>
            </a:r>
            <a:r>
              <a:rPr lang="it-IT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(2 |OO)</a:t>
            </a:r>
          </a:p>
          <a:p>
            <a:pPr algn="just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94030" y="5963478"/>
            <a:ext cx="1772529" cy="5963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5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196948"/>
            <a:ext cx="10142808" cy="4149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8806" y="4445391"/>
            <a:ext cx="10578905" cy="2236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</a:rPr>
              <a:t>OBJECTIVE AND RATIONALE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systematic review and critical assessment of the available evidence pertaining to </a:t>
            </a:r>
            <a:r>
              <a:rPr lang="en-US" sz="2000" b="1" dirty="0" smtClean="0">
                <a:solidFill>
                  <a:srgbClr val="002060"/>
                </a:solidFill>
              </a:rPr>
              <a:t>the epidemiology</a:t>
            </a:r>
            <a:r>
              <a:rPr lang="en-US" sz="2000" b="1" dirty="0">
                <a:solidFill>
                  <a:srgbClr val="002060"/>
                </a:solidFill>
              </a:rPr>
              <a:t>, pathophysiology, diagnosis and management of NCAH. A meta-analysis </a:t>
            </a:r>
            <a:r>
              <a:rPr lang="en-US" sz="2000" b="1" dirty="0" smtClean="0">
                <a:solidFill>
                  <a:srgbClr val="002060"/>
                </a:solidFill>
              </a:rPr>
              <a:t>of epidemiological </a:t>
            </a:r>
            <a:r>
              <a:rPr lang="en-US" sz="2000" b="1" dirty="0">
                <a:solidFill>
                  <a:srgbClr val="002060"/>
                </a:solidFill>
              </a:rPr>
              <a:t>data was also performed.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SEARCH METHODS: </a:t>
            </a:r>
            <a:r>
              <a:rPr lang="en-US" sz="2000" b="1" dirty="0">
                <a:solidFill>
                  <a:srgbClr val="002060"/>
                </a:solidFill>
              </a:rPr>
              <a:t>Peer-reviewed studies evaluating NCAH published up to October 2016 were reviewed. Multiple databases </a:t>
            </a:r>
            <a:r>
              <a:rPr lang="en-US" sz="2000" b="1" dirty="0" smtClean="0">
                <a:solidFill>
                  <a:srgbClr val="002060"/>
                </a:solidFill>
              </a:rPr>
              <a:t>were searched </a:t>
            </a:r>
            <a:r>
              <a:rPr lang="en-US" sz="2000" b="1" dirty="0">
                <a:solidFill>
                  <a:srgbClr val="002060"/>
                </a:solidFill>
              </a:rPr>
              <a:t>including MEDLINE, EMBASE, Cochrane, ERIC, EBSCO, dissertation abstracts, and current contents.</a:t>
            </a:r>
          </a:p>
        </p:txBody>
      </p:sp>
    </p:spTree>
    <p:extLst>
      <p:ext uri="{BB962C8B-B14F-4D97-AF65-F5344CB8AC3E}">
        <p14:creationId xmlns:p14="http://schemas.microsoft.com/office/powerpoint/2010/main" val="42456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197" y="393895"/>
            <a:ext cx="10424159" cy="56833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OUTCOMES: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 41 study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worldwide prevalence of NCAH amongst women presenting with signs and symptoms of androgen excess is </a:t>
            </a:r>
            <a:r>
              <a:rPr lang="en-US" sz="2000" b="1" dirty="0">
                <a:solidFill>
                  <a:schemeClr val="tx1"/>
                </a:solidFill>
              </a:rPr>
              <a:t>4.2</a:t>
            </a:r>
            <a:r>
              <a:rPr lang="en-US" sz="2000" b="1" dirty="0" smtClean="0">
                <a:solidFill>
                  <a:schemeClr val="tx1"/>
                </a:solidFill>
              </a:rPr>
              <a:t>%</a:t>
            </a:r>
            <a:r>
              <a:rPr lang="en-US" sz="2000" dirty="0" smtClean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95% confidence interval: 3.2–5.4</a:t>
            </a:r>
            <a:r>
              <a:rPr lang="en-US" sz="2000" dirty="0" smtClean="0">
                <a:solidFill>
                  <a:srgbClr val="002060"/>
                </a:solidFill>
              </a:rPr>
              <a:t>%).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clinical consequences of </a:t>
            </a:r>
            <a:r>
              <a:rPr lang="en-US" sz="2000" dirty="0" smtClean="0">
                <a:solidFill>
                  <a:srgbClr val="002060"/>
                </a:solidFill>
              </a:rPr>
              <a:t>NCAH: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</a:rPr>
              <a:t>infancy</a:t>
            </a:r>
            <a:r>
              <a:rPr lang="en-US" sz="2000" dirty="0" err="1" smtClean="0">
                <a:solidFill>
                  <a:srgbClr val="002060"/>
                </a:solidFill>
              </a:rPr>
              <a:t>:accelerated</a:t>
            </a:r>
            <a:r>
              <a:rPr lang="en-US" sz="2000" dirty="0" smtClean="0">
                <a:solidFill>
                  <a:srgbClr val="002060"/>
                </a:solidFill>
              </a:rPr>
              <a:t> growth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adolescence </a:t>
            </a:r>
            <a:r>
              <a:rPr lang="en-US" sz="2000" b="1" dirty="0" smtClean="0">
                <a:solidFill>
                  <a:schemeClr val="tx1"/>
                </a:solidFill>
              </a:rPr>
              <a:t>and adulthood</a:t>
            </a:r>
            <a:r>
              <a:rPr lang="en-US" sz="2000" dirty="0" smtClean="0">
                <a:solidFill>
                  <a:srgbClr val="002060"/>
                </a:solidFill>
              </a:rPr>
              <a:t>: premature </a:t>
            </a:r>
            <a:r>
              <a:rPr lang="en-US" sz="2000" dirty="0" err="1" smtClean="0">
                <a:solidFill>
                  <a:srgbClr val="002060"/>
                </a:solidFill>
              </a:rPr>
              <a:t>pubarche</a:t>
            </a:r>
            <a:r>
              <a:rPr lang="en-US" sz="2000" dirty="0" smtClean="0">
                <a:solidFill>
                  <a:srgbClr val="002060"/>
                </a:solidFill>
              </a:rPr>
              <a:t>/cutaneous </a:t>
            </a:r>
            <a:r>
              <a:rPr lang="en-US" sz="2000" dirty="0">
                <a:solidFill>
                  <a:srgbClr val="002060"/>
                </a:solidFill>
              </a:rPr>
              <a:t>symptoms and </a:t>
            </a:r>
            <a:r>
              <a:rPr lang="en-US" sz="2000" dirty="0" err="1">
                <a:solidFill>
                  <a:srgbClr val="002060"/>
                </a:solidFill>
              </a:rPr>
              <a:t>oligo</a:t>
            </a:r>
            <a:r>
              <a:rPr lang="en-US" sz="2000" dirty="0">
                <a:solidFill>
                  <a:srgbClr val="002060"/>
                </a:solidFill>
              </a:rPr>
              <a:t>-ovulation in a polycystic ovary syndrome (PCOS)-like clinical </a:t>
            </a:r>
            <a:r>
              <a:rPr lang="en-US" sz="2000" dirty="0" smtClean="0">
                <a:solidFill>
                  <a:srgbClr val="002060"/>
                </a:solidFill>
              </a:rPr>
              <a:t>picture.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i="1" u="sng" dirty="0" smtClean="0">
                <a:solidFill>
                  <a:schemeClr val="tx1"/>
                </a:solidFill>
              </a:rPr>
              <a:t>Diagnosis</a:t>
            </a:r>
            <a:r>
              <a:rPr lang="en-US" sz="2000" dirty="0" smtClean="0">
                <a:solidFill>
                  <a:srgbClr val="002060"/>
                </a:solidFill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</a:t>
            </a:r>
            <a:r>
              <a:rPr lang="en-US" sz="2000" dirty="0" smtClean="0">
                <a:solidFill>
                  <a:srgbClr val="002060"/>
                </a:solidFill>
              </a:rPr>
              <a:t>screening: 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basal 17-OHP concentration ≥2 </a:t>
            </a:r>
            <a:r>
              <a:rPr lang="en-US" sz="2000" dirty="0" err="1" smtClean="0">
                <a:solidFill>
                  <a:srgbClr val="002060"/>
                </a:solidFill>
              </a:rPr>
              <a:t>ng</a:t>
            </a:r>
            <a:r>
              <a:rPr lang="en-US" sz="2000" dirty="0" smtClean="0">
                <a:solidFill>
                  <a:srgbClr val="002060"/>
                </a:solidFill>
              </a:rPr>
              <a:t>/ml (6 </a:t>
            </a:r>
            <a:r>
              <a:rPr lang="en-US" sz="2000" dirty="0" err="1">
                <a:solidFill>
                  <a:srgbClr val="002060"/>
                </a:solidFill>
              </a:rPr>
              <a:t>nmol</a:t>
            </a:r>
            <a:r>
              <a:rPr lang="en-US" sz="2000" dirty="0">
                <a:solidFill>
                  <a:srgbClr val="002060"/>
                </a:solidFill>
              </a:rPr>
              <a:t>/l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Definitive </a:t>
            </a:r>
            <a:r>
              <a:rPr lang="en-US" sz="2000" dirty="0">
                <a:solidFill>
                  <a:srgbClr val="002060"/>
                </a:solidFill>
              </a:rPr>
              <a:t>diagnosis requires a </a:t>
            </a:r>
            <a:r>
              <a:rPr lang="en-US" sz="2000" dirty="0" smtClean="0">
                <a:solidFill>
                  <a:srgbClr val="002060"/>
                </a:solidFill>
              </a:rPr>
              <a:t>17-OHP concentration </a:t>
            </a:r>
            <a:r>
              <a:rPr lang="en-US" sz="2000" dirty="0">
                <a:solidFill>
                  <a:srgbClr val="002060"/>
                </a:solidFill>
              </a:rPr>
              <a:t>≥10 </a:t>
            </a:r>
            <a:r>
              <a:rPr lang="en-US" sz="2000" dirty="0" err="1">
                <a:solidFill>
                  <a:srgbClr val="002060"/>
                </a:solidFill>
              </a:rPr>
              <a:t>ng</a:t>
            </a:r>
            <a:r>
              <a:rPr lang="en-US" sz="2000" dirty="0">
                <a:solidFill>
                  <a:srgbClr val="002060"/>
                </a:solidFill>
              </a:rPr>
              <a:t>/ml (30 </a:t>
            </a:r>
            <a:r>
              <a:rPr lang="en-US" sz="2000" dirty="0" err="1">
                <a:solidFill>
                  <a:srgbClr val="002060"/>
                </a:solidFill>
              </a:rPr>
              <a:t>nmol</a:t>
            </a:r>
            <a:r>
              <a:rPr lang="en-US" sz="2000" dirty="0">
                <a:solidFill>
                  <a:srgbClr val="002060"/>
                </a:solidFill>
              </a:rPr>
              <a:t>/l), either basally or after </a:t>
            </a:r>
            <a:r>
              <a:rPr lang="en-US" sz="2000" dirty="0" err="1">
                <a:solidFill>
                  <a:srgbClr val="002060"/>
                </a:solidFill>
              </a:rPr>
              <a:t>cosyntropin</a:t>
            </a:r>
            <a:r>
              <a:rPr lang="en-US" sz="2000" dirty="0">
                <a:solidFill>
                  <a:srgbClr val="002060"/>
                </a:solidFill>
              </a:rPr>
              <a:t>-stimulation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Molecular genetic analysis of the </a:t>
            </a:r>
            <a:r>
              <a:rPr lang="en-US" sz="2000" b="1" dirty="0">
                <a:solidFill>
                  <a:schemeClr val="tx1"/>
                </a:solidFill>
              </a:rPr>
              <a:t>CYP21A2 gene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002060"/>
                </a:solidFill>
              </a:rPr>
              <a:t>which is </a:t>
            </a:r>
            <a:r>
              <a:rPr lang="en-US" sz="2000" dirty="0">
                <a:solidFill>
                  <a:srgbClr val="002060"/>
                </a:solidFill>
              </a:rPr>
              <a:t>responsible for 21-hydroxylase activity, may be used for confirmation purposes and should be offered to </a:t>
            </a:r>
            <a:r>
              <a:rPr lang="en-US" sz="2000" b="1" u="sng" dirty="0">
                <a:solidFill>
                  <a:schemeClr val="tx1"/>
                </a:solidFill>
              </a:rPr>
              <a:t>all</a:t>
            </a:r>
            <a:r>
              <a:rPr lang="en-US" sz="2000" dirty="0">
                <a:solidFill>
                  <a:srgbClr val="002060"/>
                </a:solidFill>
              </a:rPr>
              <a:t> patients with NCAH </a:t>
            </a:r>
            <a:r>
              <a:rPr lang="en-US" sz="2000" dirty="0" smtClean="0">
                <a:solidFill>
                  <a:srgbClr val="002060"/>
                </a:solidFill>
              </a:rPr>
              <a:t>along with </a:t>
            </a:r>
            <a:r>
              <a:rPr lang="en-US" sz="2000" dirty="0">
                <a:solidFill>
                  <a:srgbClr val="002060"/>
                </a:solidFill>
              </a:rPr>
              <a:t>genetic counseling because these patients frequently carry alleles that may result </a:t>
            </a:r>
            <a:r>
              <a:rPr lang="en-US" sz="2000" b="1" dirty="0">
                <a:solidFill>
                  <a:schemeClr val="tx1"/>
                </a:solidFill>
              </a:rPr>
              <a:t>in classic CAH, the more severe form of the </a:t>
            </a:r>
            <a:r>
              <a:rPr lang="en-US" sz="2000" b="1" dirty="0" smtClean="0">
                <a:solidFill>
                  <a:schemeClr val="tx1"/>
                </a:solidFill>
              </a:rPr>
              <a:t>disease, in </a:t>
            </a:r>
            <a:r>
              <a:rPr lang="en-US" sz="2000" b="1" dirty="0">
                <a:solidFill>
                  <a:schemeClr val="tx1"/>
                </a:solidFill>
              </a:rPr>
              <a:t>their progeny.</a:t>
            </a:r>
          </a:p>
        </p:txBody>
      </p:sp>
    </p:spTree>
    <p:extLst>
      <p:ext uri="{BB962C8B-B14F-4D97-AF65-F5344CB8AC3E}">
        <p14:creationId xmlns:p14="http://schemas.microsoft.com/office/powerpoint/2010/main" val="21531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872197"/>
            <a:ext cx="12037255" cy="43187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29739" y="1762539"/>
            <a:ext cx="238539" cy="29154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919791" y="1762539"/>
            <a:ext cx="543339" cy="291548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0"/>
            <a:ext cx="11971606" cy="6668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" y="337625"/>
            <a:ext cx="11732455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7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Etiology &amp; diagnosis </a:t>
            </a:r>
            <a:r>
              <a:rPr lang="en-US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PCOS: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70% to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80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Idiopathic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:constitutes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5% to 20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%(</a:t>
            </a:r>
            <a:r>
              <a:rPr lang="en-US" sz="20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0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develops without the presence of </a:t>
            </a:r>
            <a:r>
              <a:rPr lang="en-US" sz="20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excess androgen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NCCAH: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4.2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Androgen-secreting </a:t>
            </a:r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tumors: 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present in </a:t>
            </a:r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≈ 0.2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8831" y="1934818"/>
            <a:ext cx="9526172" cy="19745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presence of a combination of two of three symptoms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findings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otherwise unexplained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chronic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oligoovulation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</a:t>
            </a:r>
            <a:r>
              <a:rPr lang="en-US" sz="2400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ultrasonographic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polycystic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ovarian morphology(2018)</a:t>
            </a:r>
          </a:p>
          <a:p>
            <a:endParaRPr lang="en-US" sz="2000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Unexplained chronic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oligoanovulation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(2008)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Definition</a:t>
            </a:r>
            <a:endParaRPr lang="en-US" i="1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  <a:solidFill>
            <a:schemeClr val="accent1">
              <a:lumMod val="5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4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excessive terminal hair that appears in a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male pattern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women as </a:t>
            </a:r>
            <a:r>
              <a:rPr lang="en-US" sz="2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</a:t>
            </a:r>
            <a:r>
              <a:rPr lang="en-US" sz="26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Ferriman</a:t>
            </a:r>
            <a:r>
              <a:rPr lang="en-US" sz="2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–</a:t>
            </a:r>
            <a:r>
              <a:rPr lang="en-US" sz="26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Gallwey</a:t>
            </a:r>
            <a:r>
              <a:rPr lang="en-US" sz="2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score </a:t>
            </a:r>
            <a:r>
              <a:rPr lang="en-US" sz="2600" b="1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above the 95th </a:t>
            </a:r>
            <a:r>
              <a:rPr lang="en-US" sz="2600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percentile for </a:t>
            </a:r>
            <a:r>
              <a:rPr lang="en-US" sz="2600" b="1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2600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population</a:t>
            </a:r>
            <a:r>
              <a:rPr lang="en-US" sz="2600" u="sng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r>
              <a:rPr lang="en-US" sz="2600" u="sng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600" u="sng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(2008: FGS at least 8)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Ferriman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</a:t>
            </a:r>
            <a:r>
              <a:rPr lang="en-US" sz="3200" dirty="0" err="1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Gallwey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total scores that define </a:t>
            </a:r>
            <a:r>
              <a:rPr lang="en-US" sz="3200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hirsutism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in women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of reproductive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age are as follows: </a:t>
            </a:r>
            <a:endParaRPr lang="en-US" sz="3200" dirty="0" smtClean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United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States and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United Kingdom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black or white women, 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ngsanaUPC" panose="02020603050405020304" pitchFamily="18" charset="-34"/>
              </a:rPr>
              <a:t>≥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Mediterranean, Hispanic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and Middle Eastern women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  <a:cs typeface="AngsanaUPC" panose="02020603050405020304" pitchFamily="18" charset="-34"/>
              </a:rPr>
              <a:t> ≥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9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to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</a:t>
            </a:r>
            <a:endParaRPr lang="en-US" sz="3200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South American women, </a:t>
            </a:r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  <a:cs typeface="AngsanaUPC" panose="02020603050405020304" pitchFamily="18" charset="-34"/>
              </a:rPr>
              <a:t>≥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Asian women,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 range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of </a:t>
            </a:r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  <a:cs typeface="AngsanaUPC" panose="02020603050405020304" pitchFamily="18" charset="-34"/>
              </a:rPr>
              <a:t>≥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 Han Chinese women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to </a:t>
            </a:r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  <a:cs typeface="AngsanaUPC" panose="02020603050405020304" pitchFamily="18" charset="-34"/>
              </a:rPr>
              <a:t>≥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 for Southern </a:t>
            </a:r>
            <a:r>
              <a:rPr lang="en-US" sz="32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Chinese </a:t>
            </a:r>
            <a:r>
              <a:rPr lang="en-US" sz="32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women.</a:t>
            </a:r>
            <a:endParaRPr lang="en-US" sz="3200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8437" y="6260123"/>
            <a:ext cx="2152357" cy="49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2018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617" y="6260123"/>
            <a:ext cx="1709531" cy="4923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15" y="795130"/>
            <a:ext cx="10367493" cy="5300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Rapid onset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symptoms and a single measurement of serum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alone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will suffice to identify patients who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require more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extensive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investigation.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some tumors may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run an indolent course with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subtle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symptoms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resembling those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patients with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addition, a single testosterone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measurement has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low predictive value for an androgen-secreting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tumor because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it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overlaps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values obtained from women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particularly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because some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tumors may secrete androgens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than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Therefore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discrimination between these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disorders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the basis of symptoms or basal testosterone levels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alone may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not be possible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981739" y="6294784"/>
            <a:ext cx="5592418" cy="46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GREGORY A. KALTSAS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it-IT" b="1" u="sng" dirty="0">
                <a:solidFill>
                  <a:schemeClr val="tx1"/>
                </a:solidFill>
                <a:hlinkClick r:id="rId2" tooltip="The Journal of clinical endocrinology and metabolism."/>
              </a:rPr>
              <a:t> J Clin Endocrinol Metab.</a:t>
            </a:r>
            <a:r>
              <a:rPr lang="it-IT" b="1" dirty="0">
                <a:solidFill>
                  <a:schemeClr val="tx1"/>
                </a:solidFill>
              </a:rPr>
              <a:t> 2003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5" y="1"/>
            <a:ext cx="10502349" cy="34853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1755" y="3657600"/>
            <a:ext cx="10257183" cy="25974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Design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retrospective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Method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211 consecutive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women who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presented over an 8-yr period (1990–1998) with symptoms of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who had undergone an LDDST. None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these patients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had evidence of an androgen-secreting tumor at diagnosis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during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subsequent follow-up period of 2–11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yr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(median, 6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yr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results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these patients were compared with those of 17 patients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histologically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proven androgen-secreting tumors. The patients with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tumors were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collected over a 20-yr period (1980–2000), and 11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them underwent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 LDDST.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51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728870"/>
            <a:ext cx="10601738" cy="5181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5043"/>
            <a:ext cx="4572000" cy="371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70991" y="2040835"/>
            <a:ext cx="9183757" cy="238539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70991" y="2279374"/>
            <a:ext cx="9183757" cy="185530"/>
          </a:xfrm>
          <a:prstGeom prst="roundRect">
            <a:avLst/>
          </a:prstGeom>
          <a:solidFill>
            <a:schemeClr val="accent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0991" y="2464904"/>
            <a:ext cx="9183757" cy="22528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6" y="-119269"/>
            <a:ext cx="6596062" cy="60721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8052" y="1139687"/>
            <a:ext cx="4015409" cy="352507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Response of serum testosterone levels during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48-h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low-dose dexamethasone suppression test in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211 women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in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11 women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adrenal and ovarian androgen secreting tumors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8053" y="5952918"/>
            <a:ext cx="11251096" cy="73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lood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samples were collected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at 0900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 before and after 8 doses of dexamethasone administered as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0.5 mg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every 6 h for 48 h. The second blood sample was obtained 6 h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after the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last administration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dexamethasone.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291549"/>
            <a:ext cx="10628243" cy="62020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18922" y="940904"/>
            <a:ext cx="1364974" cy="755374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759687" y="901148"/>
            <a:ext cx="1537252" cy="768626"/>
          </a:xfrm>
          <a:prstGeom prst="round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69774" y="1683026"/>
            <a:ext cx="1046922" cy="265044"/>
          </a:xfrm>
          <a:prstGeom prst="roundRect">
            <a:avLst/>
          </a:prstGeom>
          <a:solidFill>
            <a:schemeClr val="bg1">
              <a:alpha val="14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69774" y="2478157"/>
            <a:ext cx="1258956" cy="22528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69774" y="3193774"/>
            <a:ext cx="662609" cy="2650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69774" y="3949148"/>
            <a:ext cx="662609" cy="2650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0"/>
            <a:ext cx="11993216" cy="51768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85461" y="1948070"/>
            <a:ext cx="9621078" cy="622852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0087" y="5340626"/>
            <a:ext cx="11463130" cy="13914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Patients who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failed to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achieve adequate androgen suppression had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significantly higher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levels, suggesting that androgen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suppression to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LDDST may be related to baseline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levels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Although there was a weak but significant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negative correlation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between basal androgen levels and degree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suppression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the LDDST (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r= - 0.16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; </a:t>
            </a:r>
            <a:r>
              <a:rPr lang="en-US" sz="2000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 </a:t>
            </a:r>
            <a:r>
              <a:rPr lang="en-US" sz="2000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&lt;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0.05)</a:t>
            </a:r>
          </a:p>
        </p:txBody>
      </p:sp>
    </p:spTree>
    <p:extLst>
      <p:ext uri="{BB962C8B-B14F-4D97-AF65-F5344CB8AC3E}">
        <p14:creationId xmlns:p14="http://schemas.microsoft.com/office/powerpoint/2010/main" val="452869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74" y="1"/>
            <a:ext cx="7036904" cy="55292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530" y="1060174"/>
            <a:ext cx="4572000" cy="283596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Response of serum testosterone levels</a:t>
            </a:r>
          </a:p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during the 48-h low-dose dexamethasone</a:t>
            </a:r>
          </a:p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suppression test and after a 4-wk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treatment with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reverse circadian rhythm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prednisolone in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42 women with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530" y="5579165"/>
            <a:ext cx="11781183" cy="1166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great majority, 95% (20 of 21), of patients with </a:t>
            </a:r>
            <a:r>
              <a:rPr lang="en-US" sz="20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who failed to achieve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adequate testosterone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suppression after the LDDST normalized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all previously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elevated androgens after treatment with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prednisolone for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 month ,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tumor was found in the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6-yr clinical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biochemical follow-up of the single patient </a:t>
            </a:r>
            <a:r>
              <a:rPr lang="en-US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who failed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normalize testosterone on prednisolone.</a:t>
            </a:r>
          </a:p>
        </p:txBody>
      </p:sp>
    </p:spTree>
    <p:extLst>
      <p:ext uri="{BB962C8B-B14F-4D97-AF65-F5344CB8AC3E}">
        <p14:creationId xmlns:p14="http://schemas.microsoft.com/office/powerpoint/2010/main" val="3164958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Serum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basal testosterone levels that are elevated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but less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than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7.3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nmol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/liter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occur in both patients with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androgensecreting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tumors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and patients with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women with clinical features of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a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greater than 40% suppression or normalization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serum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testosterone after the LDDST was associated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100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% sensitivity and 88% specificity in distinguishing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patients with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ovarian and adrenal androgen-secreting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tumors from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patients with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A4-wk treatment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prednisolone 2.5 mg on awakening and 5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mg on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retirement is associated with suppression of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circulating androgens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in over 95% of patients with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nontumorous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who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have high clinical and/or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biochemical suspicion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of an androgen-producing tumor but negative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imaging studies.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In addition, adequate cortisol suppression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 the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LDDST can detect patients with Cushing’s syndrome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also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identify patients with glucocorticoid insensitivity or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alterations of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glucocorticoid metabolism.</a:t>
            </a:r>
          </a:p>
        </p:txBody>
      </p:sp>
    </p:spTree>
    <p:extLst>
      <p:ext uri="{BB962C8B-B14F-4D97-AF65-F5344CB8AC3E}">
        <p14:creationId xmlns:p14="http://schemas.microsoft.com/office/powerpoint/2010/main" val="225353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100"/>
            <a:ext cx="10515600" cy="70402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5754"/>
            <a:ext cx="5253111" cy="49812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suggest against testing for elevated androgen levels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 women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isolated </a:t>
            </a:r>
            <a:r>
              <a:rPr lang="en-US" u="sng" dirty="0">
                <a:latin typeface="Aparajita" panose="020B0604020202020204" pitchFamily="34" charset="0"/>
                <a:cs typeface="Aparajita" panose="020B0604020202020204" pitchFamily="34" charset="0"/>
              </a:rPr>
              <a:t>mild </a:t>
            </a:r>
            <a:r>
              <a:rPr lang="en-US" u="sng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u="sng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because the likelihood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identifying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 medical disorder that would change management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or outcome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is low (2QEEE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1846" y="6358597"/>
            <a:ext cx="1814732" cy="379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2008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8258" y="1195754"/>
            <a:ext cx="5584874" cy="49812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suggest against testing for elevated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androgen levels in </a:t>
            </a:r>
            <a:r>
              <a:rPr lang="en-US" sz="2800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eumenorrheic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women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unwanted </a:t>
            </a:r>
            <a:r>
              <a:rPr lang="en-US" sz="28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local hair growth</a:t>
            </a:r>
            <a:r>
              <a:rPr lang="en-US" sz="28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(i.e., in the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absence of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an abnormal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score) because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the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low likelihood of identifying a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medical disorder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that would change management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or outcome</a:t>
            </a:r>
          </a:p>
          <a:p>
            <a:pPr algn="just"/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.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(2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|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 OO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1803" y="6358597"/>
            <a:ext cx="1828800" cy="3798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875520" y="4965895"/>
            <a:ext cx="140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75520" y="4965895"/>
            <a:ext cx="140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92" y="4997546"/>
            <a:ext cx="1378635" cy="344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75" y="4135902"/>
            <a:ext cx="1505244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097280"/>
            <a:ext cx="10733649" cy="4529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is defined medically as excessive terminal hair that appears in a male pattern (i.e., sexual hair) in women.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must be distinguished from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hypertrichosis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— generalized excessive hair growth that occurs as the result of either heredity or the use of medications such as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glucocorticoids,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phenytoins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minoxidil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or cyclosporine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Hypertrichosis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in which hair is distributed in a generalized,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nonsexual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pattern, is not caused by excess androgen (although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may aggravate this condition).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history is particularly important in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ascertaining whether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androgenic drugs have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been used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since most such drugs are not detected by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assays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with the exception of </a:t>
            </a:r>
            <a:r>
              <a:rPr lang="en-US" sz="2400" b="1" i="1" u="sng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valproic</a:t>
            </a:r>
            <a:r>
              <a:rPr lang="en-US" sz="2400" b="1" i="1" u="sng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i="1" u="sng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acid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which </a:t>
            </a:r>
            <a:r>
              <a:rPr lang="en-US" sz="2400" b="1" i="1" u="sng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raises plasma testosterone levels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9151"/>
            <a:ext cx="3458817" cy="436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91840" y="6049108"/>
            <a:ext cx="5458265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Hirsutism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Robert </a:t>
            </a:r>
            <a:r>
              <a:rPr lang="en-US" b="1" i="1" dirty="0">
                <a:solidFill>
                  <a:schemeClr val="tx1"/>
                </a:solidFill>
              </a:rPr>
              <a:t>L. </a:t>
            </a:r>
            <a:r>
              <a:rPr lang="en-US" b="1" i="1" dirty="0" err="1">
                <a:solidFill>
                  <a:schemeClr val="tx1"/>
                </a:solidFill>
              </a:rPr>
              <a:t>Rosenfield</a:t>
            </a:r>
            <a:r>
              <a:rPr lang="en-US" b="1" i="1" dirty="0">
                <a:solidFill>
                  <a:schemeClr val="tx1"/>
                </a:solidFill>
              </a:rPr>
              <a:t>, M.D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N </a:t>
            </a:r>
            <a:r>
              <a:rPr lang="en-US" b="1" i="1" dirty="0" err="1">
                <a:solidFill>
                  <a:schemeClr val="tx1"/>
                </a:solidFill>
              </a:rPr>
              <a:t>Engl</a:t>
            </a:r>
            <a:r>
              <a:rPr lang="en-US" b="1" i="1" dirty="0">
                <a:solidFill>
                  <a:schemeClr val="tx1"/>
                </a:solidFill>
              </a:rPr>
              <a:t> J Med 2005</a:t>
            </a:r>
          </a:p>
        </p:txBody>
      </p:sp>
    </p:spTree>
    <p:extLst>
      <p:ext uri="{BB962C8B-B14F-4D97-AF65-F5344CB8AC3E}">
        <p14:creationId xmlns:p14="http://schemas.microsoft.com/office/powerpoint/2010/main" val="231928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291546"/>
            <a:ext cx="9435548" cy="60164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41843" y="6414052"/>
            <a:ext cx="2014331" cy="443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6174" y="2690191"/>
            <a:ext cx="755374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9583" y="4015409"/>
            <a:ext cx="1046921" cy="27829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1843" y="5552661"/>
            <a:ext cx="795131" cy="238539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0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4873" y="534573"/>
            <a:ext cx="6428936" cy="52964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suggest testing for elevated androgen levels in: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all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women with an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abnormal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score (2 |OO).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 those cases where serum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testosterone levels are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normal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if sexual hair growth is moderate/severe or sexual hair growth is mild but there is clinical evidence of a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hyperandrogenic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endocrine disorder (such as menstrual disturbance or progression in spite of therapy), we suggest measuring an </a:t>
            </a:r>
            <a:r>
              <a:rPr lang="en-US" sz="2400" b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early morning serum total and free testosterone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by a reliable specialty assay. (2 |OO)</a:t>
            </a:r>
          </a:p>
          <a:p>
            <a:pPr algn="just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0505" y="562708"/>
            <a:ext cx="4923692" cy="5268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suggest testing for elevated androgen levels in women with (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2QEE</a:t>
            </a:r>
          </a:p>
          <a:p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•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Moderate or severe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•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of any degree when it is sudden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in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onset, rapidly progressive, or when associated with any of the following: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    Menstrual irregularity or infertility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    Central obesity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   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Acanthosis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nigricans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    Rapid progression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   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Clitoromegaly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2357" y="5978769"/>
            <a:ext cx="1786597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2008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9262" y="5978769"/>
            <a:ext cx="1856935" cy="5486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6" y="1584100"/>
            <a:ext cx="964331" cy="349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3656" y="1584100"/>
            <a:ext cx="243707" cy="349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9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755" y="1152939"/>
            <a:ext cx="9495692" cy="4333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Determinations of androgen levels are most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accurately performed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a specialty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laboratory.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normal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upper limit for total plasma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levels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women varies from about </a:t>
            </a:r>
            <a:r>
              <a:rPr lang="en-US" sz="24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70 to 90 </a:t>
            </a:r>
            <a:r>
              <a:rPr lang="en-US" sz="2400" b="1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ng</a:t>
            </a:r>
            <a:r>
              <a:rPr lang="en-US" sz="24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/ dl </a:t>
            </a:r>
            <a:r>
              <a:rPr lang="en-US" sz="24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(2.43 to 3.12 </a:t>
            </a:r>
            <a:r>
              <a:rPr lang="en-US" sz="2400" b="1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nmol</a:t>
            </a:r>
            <a:r>
              <a:rPr lang="en-US" sz="24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/ L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This is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because there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systematic differences among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assays,  and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many laboratories provide excessively broad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normal ranges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because the general population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includes women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unrecognized androgen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excess. 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Testing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plasma free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is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50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percent more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sensitive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than that for total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in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detecting androgen excess and is the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best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single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indicator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endParaRPr lang="en-US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levels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during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midfollicular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phase of the menstrual cycle vary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about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25 percent above and below the mean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are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highest in the early morning; levels are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slightly lower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premenstrual phase and slightly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higher in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midcycle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9305" y="5795889"/>
            <a:ext cx="7371470" cy="5908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Rosenfield</a:t>
            </a:r>
            <a:r>
              <a:rPr lang="en-US" sz="20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RL. Clinical practice: </a:t>
            </a:r>
            <a:r>
              <a:rPr lang="en-US" sz="2000" b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0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N </a:t>
            </a:r>
            <a:r>
              <a:rPr lang="en-US" sz="2000" b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Engl</a:t>
            </a:r>
            <a:r>
              <a:rPr lang="en-US" sz="20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J Med. 2005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2765"/>
            <a:ext cx="3339548" cy="4373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6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635" y="954157"/>
            <a:ext cx="10442713" cy="5208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Routine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testing for other androgens is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little use. The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level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DHEAs is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increased in approximately 15 percent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women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who have normal levels of total and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free testosterone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Very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 levels of total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testosterone (more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than 200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ng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per deciliter [6.94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nmol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per liter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]) or of DHEAs (more than </a:t>
            </a:r>
            <a:r>
              <a:rPr lang="el-GR" sz="2400" dirty="0" smtClean="0">
                <a:solidFill>
                  <a:schemeClr val="tx1"/>
                </a:solidFill>
                <a:cs typeface="Aparajita" panose="020B0604020202020204" pitchFamily="34" charset="0"/>
              </a:rPr>
              <a:t>700 </a:t>
            </a:r>
            <a:r>
              <a:rPr lang="el-GR" sz="2400" dirty="0">
                <a:solidFill>
                  <a:schemeClr val="tx1"/>
                </a:solidFill>
                <a:cs typeface="Aparajita" panose="020B0604020202020204" pitchFamily="34" charset="0"/>
              </a:rPr>
              <a:t>μ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 per deciliter [19 </a:t>
            </a:r>
            <a:r>
              <a:rPr lang="el-GR" sz="2400" dirty="0">
                <a:solidFill>
                  <a:schemeClr val="tx1"/>
                </a:solidFill>
                <a:cs typeface="Aparajita" panose="020B0604020202020204" pitchFamily="34" charset="0"/>
              </a:rPr>
              <a:t>μ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mol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per liter])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heighten the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likelihood of an underlying neoplasm (with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elevated levels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DHEAs indicating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 adrenal source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 total testosterone level that is normal or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marginally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elevated (within about 20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ng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per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deciliter [0.69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nmol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per liter] of the upper limits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normal) in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absence of other features of concern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probably indicates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idiopathic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or idiopathic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Further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workup is generally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not necessary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unless the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progresses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despite therapy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worrisome features, such as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menstrual irregularity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obesity, or increasing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masculinization, become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apparent.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9305" y="6294783"/>
            <a:ext cx="7371470" cy="463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Rosenfield</a:t>
            </a:r>
            <a:r>
              <a:rPr lang="en-US" sz="20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RL. Clinical practice: </a:t>
            </a:r>
            <a:r>
              <a:rPr lang="en-US" sz="2000" b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0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N </a:t>
            </a:r>
            <a:r>
              <a:rPr lang="en-US" sz="2000" b="1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Engl</a:t>
            </a:r>
            <a:r>
              <a:rPr lang="en-US" sz="20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J Med. 2005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9026"/>
            <a:ext cx="4028661" cy="490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2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1" y="0"/>
            <a:ext cx="9118242" cy="59578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13291" y="6194738"/>
            <a:ext cx="1815922" cy="5409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2008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4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07" y="102285"/>
            <a:ext cx="10689466" cy="58671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19730" y="6156101"/>
            <a:ext cx="1841678" cy="60530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8835" y="2928730"/>
            <a:ext cx="2544417" cy="477079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9730" y="4028661"/>
            <a:ext cx="2846044" cy="530087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131" y="4040826"/>
            <a:ext cx="2359469" cy="2817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1357" y="1656522"/>
            <a:ext cx="2411895" cy="410817"/>
          </a:xfrm>
          <a:prstGeom prst="rect">
            <a:avLst/>
          </a:prstGeom>
          <a:solidFill>
            <a:srgbClr val="92D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8226" y="4267200"/>
            <a:ext cx="2160104" cy="2494208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65774" y="3578087"/>
            <a:ext cx="1789043" cy="212035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84174" y="1484244"/>
            <a:ext cx="1696278" cy="742122"/>
          </a:xfrm>
          <a:prstGeom prst="ellipse">
            <a:avLst/>
          </a:prstGeom>
          <a:solidFill>
            <a:schemeClr val="bg1"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5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739" y="1046922"/>
            <a:ext cx="8958469" cy="44792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rgbClr val="FFC000"/>
                </a:solidFill>
              </a:rPr>
              <a:t>The evaluation of </a:t>
            </a:r>
            <a:r>
              <a:rPr lang="en-US" sz="2800" i="1" dirty="0" err="1" smtClean="0">
                <a:solidFill>
                  <a:srgbClr val="FFC000"/>
                </a:solidFill>
              </a:rPr>
              <a:t>hyperandrogenemic</a:t>
            </a:r>
            <a:r>
              <a:rPr lang="en-US" sz="2800" i="1" dirty="0" smtClean="0">
                <a:solidFill>
                  <a:srgbClr val="FFC000"/>
                </a:solidFill>
              </a:rPr>
              <a:t> women may include the following:</a:t>
            </a:r>
          </a:p>
          <a:p>
            <a:endParaRPr lang="en-US" sz="2800" i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pregnancy tests in patients with amenorrhea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DHEAS to screen for adrenal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assessing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for Cushing syndrome, thyroid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dysfunction, acromegaly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hyperprolactinemia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if features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these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conditions are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present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pelvic ultrasonography (preferably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transvaginal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) to detect an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ovarian neoplasm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in women with severe or progressive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17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938" y="185530"/>
            <a:ext cx="10442713" cy="115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u="sng" dirty="0">
                <a:solidFill>
                  <a:srgbClr val="FF0000"/>
                </a:solidFill>
              </a:rPr>
              <a:t>Further workup to identify the origin of </a:t>
            </a:r>
            <a:r>
              <a:rPr lang="en-US" sz="2800" i="1" u="sng" dirty="0" smtClean="0">
                <a:solidFill>
                  <a:srgbClr val="FF0000"/>
                </a:solidFill>
              </a:rPr>
              <a:t>androgen excess: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148" y="1338470"/>
            <a:ext cx="10376452" cy="50490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measuring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serum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androstenedione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(the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immediate precursor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for testosterone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or other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steroid intermediates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assessing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the response to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cosyntropin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17-hydroxyprogesterone,DHEA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, 17-hydroxypregnenolone,</a:t>
            </a:r>
          </a:p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and 11-deoxycortisol, and/or genotyping to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exclude rare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forms of congenital adrenal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hyperplasia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assessing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urinary corticoid metabolites by mass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spectrometry to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exclude apparent cortisone </a:t>
            </a:r>
            <a:r>
              <a:rPr lang="en-US" sz="2400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reductase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deficiency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dexamethasone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suppression testing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 suppress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androgens arising from a functional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adrenal source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adrenal computed tomography,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ovarian ultrasound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, or more specialized imaging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studies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assessing the suppressive response to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combined OC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or gonadotropin-releasing hormone (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GnRH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agonist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transvaginal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ultrasound is also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helpful if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ovarian </a:t>
            </a:r>
            <a:r>
              <a:rPr lang="en-US" sz="2400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hyperthecosis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is suspected; absence of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follicles and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the polycystic ovarian morphology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supports the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diagnosis of </a:t>
            </a:r>
            <a:r>
              <a:rPr lang="en-US" sz="2400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hyperthecosis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94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616" y="1802295"/>
            <a:ext cx="10575235" cy="21733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Treatment of </a:t>
            </a:r>
            <a:r>
              <a:rPr lang="en-US" sz="4400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4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Premenopausal Women</a:t>
            </a:r>
            <a:endParaRPr lang="en-US" sz="4400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5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1325217"/>
            <a:ext cx="5367130" cy="3763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women with patient-important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despite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cosmetic measures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we suggest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either pharmacological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therapy </a:t>
            </a:r>
            <a:r>
              <a:rPr lang="en-US" sz="2400" u="sng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direct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hair removal methods (2QEEE). The choice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between these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options depends on 1) patient preferences, 2) the extent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which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area of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that affects well-being is amenable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direct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hair removal, and 3) access to and affordability of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these alternatives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4905" y="5208104"/>
            <a:ext cx="1643270" cy="569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2008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4209" y="1325217"/>
            <a:ext cx="6042992" cy="37636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2.1.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most women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with patient-important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despite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cosmetic measures, we suggest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starting with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pharmacological therapy (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QEEE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women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who then desire additional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cosmetic benefit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, we suggest </a:t>
            </a:r>
            <a:r>
              <a:rPr lang="en-US" sz="2400" b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adding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direct hair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removal methods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. However, for women with mild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no evidence of an endocrine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disorder, we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suggest either approach.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 QEEE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2.2.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hirsute women with </a:t>
            </a:r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obesity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including 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those with 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PCOS, we also recommend lifestyle changes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(1Q</a:t>
            </a:r>
            <a:r>
              <a:rPr lang="en-US" sz="24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EE)</a:t>
            </a:r>
            <a:endParaRPr lang="en-US" sz="2400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8052" y="5380383"/>
            <a:ext cx="1948070" cy="5698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2018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34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871" y="1661375"/>
            <a:ext cx="9672034" cy="3103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Most women also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use cosmetic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measures (shaving, plucking, waxing)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before their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first medical consultation and continue to use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them during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pharmacotherapy. We suggest pharmacotherapy</a:t>
            </a:r>
          </a:p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as initial therapy for most women with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patient-important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(adding direct hair removal methods later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if needed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); however, some women may choose to start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both therapies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simultaneously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86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1878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Pathogenesis of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3" y="781878"/>
            <a:ext cx="9727095" cy="557916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growth of sexual hair is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entirely dependent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the presence of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androgen.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Androgens appear to induce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vellus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follicles in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sex-specific areas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develop into terminal hairs, which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larger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more heavily pigmented.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results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from an interaction between the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plasma androgens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the apparent sensitivity of the hair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follicle to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.(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the local metabolism of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androgens, particularly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conversion of testosterone to </a:t>
            </a:r>
            <a:r>
              <a:rPr lang="en-US" sz="24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dihydrotestosterone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enzyme 5a-reductase and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subsequent binding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these molecules to the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receptor).</a:t>
            </a:r>
          </a:p>
          <a:p>
            <a:pPr algn="just"/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2400" b="1" i="1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score does not correlate well </a:t>
            </a:r>
            <a:r>
              <a:rPr lang="en-US" sz="24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the </a:t>
            </a:r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level </a:t>
            </a:r>
            <a:r>
              <a:rPr lang="en-US" sz="24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apparently </a:t>
            </a:r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because </a:t>
            </a:r>
            <a:r>
              <a:rPr lang="en-US" sz="24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androgen-dependent </a:t>
            </a:r>
            <a:r>
              <a:rPr lang="en-US" sz="2400" b="1" i="1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pilosebaceous</a:t>
            </a:r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follicle response </a:t>
            </a:r>
            <a:r>
              <a:rPr lang="en-US" sz="24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androgen </a:t>
            </a:r>
            <a:r>
              <a:rPr lang="en-US" sz="24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varies considerably</a:t>
            </a:r>
            <a:r>
              <a:rPr lang="en-US" sz="2400" b="1" i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( 2008: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Most women with a 2-fold or greater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elevation of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levels have some degree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of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or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 alternative </a:t>
            </a:r>
            <a:r>
              <a:rPr lang="en-US" sz="24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pilosebaceous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response, such as acne vulgaris,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seborrhea, or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pattern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alopecia).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27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026" y="1033670"/>
            <a:ext cx="8468139" cy="41876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We suggest that weight loss strategies begin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calorie-restricted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diets (with no evidence that one type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diet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is superior) for adolescents and women with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PCOS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who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are overweight or obese (2QQEE). Weight loss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is likely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beneficial for both reproductive and metabolic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dysfunction in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this setting. Weight loss is likely insufficient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 a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treatment for PCOS in normal-weight women.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7183" y="5698435"/>
            <a:ext cx="6944139" cy="54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Richard S. Legro, Silva A. Arslanian</a:t>
            </a:r>
            <a:r>
              <a:rPr lang="en-US" b="1" i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 Clin Endocrinol Metab, December 2013</a:t>
            </a:r>
            <a:endParaRPr lang="en-US" b="1" i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71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130" y="172278"/>
            <a:ext cx="4863548" cy="5314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the majority of women, we recommend oral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contraceptives to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treat patient-important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(2QEEE);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because of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its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teratogenic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potential, we recommend against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monotherapy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unless adequate contraception is used (1QEEE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For women who cannot or choose not to conceive,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suggest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use of either oral contraceptive preparations (OCPs)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(2QEEE). The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choice between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these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options depends 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patient preferences regarding efficacy, side effects,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costs.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6243" y="172278"/>
            <a:ext cx="5605670" cy="53141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For the majority of women with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who are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not seeking fertility, we suggest OCs as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initial therapy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for treating patient-important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(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2 |OO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 algn="just"/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For most women with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, we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suggest against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monotherapy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as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initial therapy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(because of the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teratogenic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potential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these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medications) unless these women use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adequate contraception</a:t>
            </a:r>
          </a:p>
          <a:p>
            <a:pPr algn="just"/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(2 |OOO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However,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women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who are not sexually active, have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undergone permanent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sterilization, or who are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using long-acting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reversible contraception, we</a:t>
            </a:r>
          </a:p>
          <a:p>
            <a:pPr algn="just"/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suggest using either OCs or </a:t>
            </a:r>
            <a:r>
              <a:rPr lang="en-US" sz="2400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 initial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therapy (2 |OOO). The choice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between these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options depends on patient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preferences regarding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efficacy, side effects, and cost.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844208"/>
            <a:ext cx="1577009" cy="516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2008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8783" y="5844209"/>
            <a:ext cx="1669774" cy="5168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78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14" y="1891885"/>
            <a:ext cx="9962322" cy="283914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this guideline, OCs refers only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combined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oral estrogen–progestin contraceptives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containing EE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not to newer OCs that contain </a:t>
            </a:r>
            <a:r>
              <a:rPr lang="en-US" u="sng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17-b-estradiol </a:t>
            </a:r>
            <a:r>
              <a:rPr lang="en-US" u="sng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estradiol </a:t>
            </a:r>
            <a:r>
              <a:rPr lang="en-US" u="sng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valerate</a:t>
            </a:r>
            <a:r>
              <a:rPr lang="en-US" u="sng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combined with </a:t>
            </a:r>
            <a:r>
              <a:rPr lang="en-US" u="sng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highly potent </a:t>
            </a:r>
            <a:r>
              <a:rPr lang="en-US" u="sng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progestins</a:t>
            </a:r>
            <a:r>
              <a:rPr lang="en-US" u="sng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the doses of estrogen in these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pills are 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unlikely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to suppress ovarian androgens. The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guideline also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does not refer to oral progestin-only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contraceptives, which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</a:t>
            </a:r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ineffective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603513" y="365124"/>
            <a:ext cx="1073427" cy="815923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1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9748234" cy="61769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Most </a:t>
            </a:r>
            <a:r>
              <a:rPr lang="en-US" sz="4000" i="1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progestins</a:t>
            </a:r>
            <a:r>
              <a:rPr lang="en-US" sz="4000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are derived from </a:t>
            </a:r>
            <a:r>
              <a:rPr lang="en-US" sz="4000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19-nortestosterone and </a:t>
            </a:r>
            <a:r>
              <a:rPr lang="en-US" sz="4000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exhibit varying degrees of </a:t>
            </a:r>
            <a:r>
              <a:rPr lang="en-US" sz="4000" i="1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androgenicity</a:t>
            </a:r>
            <a:r>
              <a:rPr lang="en-US" sz="4000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  <a:endParaRPr lang="en-US" sz="4000" i="1" dirty="0" smtClean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endParaRPr lang="en-US" sz="4000" i="1" dirty="0" smtClean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50859"/>
              </p:ext>
            </p:extLst>
          </p:nvPr>
        </p:nvGraphicFramePr>
        <p:xfrm>
          <a:off x="1680882" y="2433919"/>
          <a:ext cx="9117106" cy="374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637"/>
                <a:gridCol w="6877469"/>
              </a:tblGrid>
              <a:tr h="89444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Androgenicity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progestine</a:t>
                      </a:r>
                      <a:endParaRPr lang="en-US" sz="2400" dirty="0"/>
                    </a:p>
                  </a:txBody>
                  <a:tcPr/>
                </a:tc>
              </a:tr>
              <a:tr h="136110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u="none" strike="noStrike" kern="1200" baseline="0" dirty="0" err="1" smtClean="0">
                          <a:solidFill>
                            <a:srgbClr val="FF000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norgestimate</a:t>
                      </a:r>
                      <a:r>
                        <a:rPr lang="en-US" sz="3200" b="1" i="1" u="none" strike="noStrike" kern="1200" baseline="0" dirty="0" smtClean="0">
                          <a:solidFill>
                            <a:srgbClr val="FF000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, </a:t>
                      </a:r>
                      <a:r>
                        <a:rPr lang="en-US" sz="3200" b="1" i="1" u="none" strike="noStrike" kern="1200" baseline="0" dirty="0" err="1" smtClean="0">
                          <a:solidFill>
                            <a:srgbClr val="FF000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desogestrel</a:t>
                      </a:r>
                      <a:r>
                        <a:rPr lang="en-US" sz="3200" b="1" i="1" u="none" strike="noStrike" kern="1200" baseline="0" dirty="0" smtClean="0">
                          <a:solidFill>
                            <a:srgbClr val="FF000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,  </a:t>
                      </a:r>
                      <a:r>
                        <a:rPr lang="en-US" sz="3200" b="1" i="1" u="none" strike="noStrike" kern="1200" baseline="0" dirty="0" err="1" smtClean="0">
                          <a:solidFill>
                            <a:srgbClr val="FF000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gestodene</a:t>
                      </a:r>
                      <a:r>
                        <a:rPr lang="en-US" sz="3200" b="1" i="1" u="none" strike="noStrike" kern="1200" baseline="0" dirty="0" smtClean="0">
                          <a:solidFill>
                            <a:srgbClr val="FF000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(third)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/>
                </a:tc>
              </a:tr>
              <a:tr h="74374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medium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u="none" strike="noStrike" kern="1200" baseline="0" dirty="0" err="1" smtClean="0">
                          <a:solidFill>
                            <a:srgbClr val="0070C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Norethindrone</a:t>
                      </a:r>
                      <a:r>
                        <a:rPr lang="en-US" sz="2800" b="1" i="1" u="none" strike="noStrike" kern="1200" baseline="0" dirty="0" smtClean="0">
                          <a:solidFill>
                            <a:srgbClr val="0070C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( first )</a:t>
                      </a:r>
                      <a:endParaRPr lang="en-US" sz="2800" b="1" i="1" dirty="0">
                        <a:solidFill>
                          <a:srgbClr val="0070C0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/>
                </a:tc>
              </a:tr>
              <a:tr h="74374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high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u="none" strike="noStrike" kern="1200" baseline="0" dirty="0" err="1" smtClean="0">
                          <a:solidFill>
                            <a:srgbClr val="00B05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norgestrel</a:t>
                      </a:r>
                      <a:r>
                        <a:rPr lang="en-US" sz="2800" b="1" i="1" u="none" strike="noStrike" kern="1200" baseline="0" dirty="0" smtClean="0">
                          <a:solidFill>
                            <a:srgbClr val="00B05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and </a:t>
                      </a:r>
                      <a:r>
                        <a:rPr lang="en-US" sz="2800" b="1" i="1" u="none" strike="noStrike" kern="1200" baseline="0" dirty="0" err="1" smtClean="0">
                          <a:solidFill>
                            <a:srgbClr val="00B05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levonorgestrel</a:t>
                      </a:r>
                      <a:r>
                        <a:rPr lang="en-US" sz="2800" b="1" i="1" u="none" strike="noStrike" kern="1200" baseline="0" dirty="0" smtClean="0">
                          <a:solidFill>
                            <a:srgbClr val="00B050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( second)</a:t>
                      </a:r>
                      <a:endParaRPr lang="en-US" sz="2800" b="1" i="1" dirty="0">
                        <a:solidFill>
                          <a:srgbClr val="00B050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030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Cyproterone</a:t>
            </a:r>
            <a:r>
              <a:rPr lang="en-US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acetate(CPA)</a:t>
            </a:r>
            <a:r>
              <a:rPr lang="en-US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 </a:t>
            </a:r>
            <a:r>
              <a:rPr lang="en-US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/ </a:t>
            </a:r>
            <a:r>
              <a:rPr lang="en-US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drosperinone</a:t>
            </a:r>
            <a:r>
              <a:rPr lang="en-US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(DSP)</a:t>
            </a:r>
            <a:endParaRPr lang="en-US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043"/>
            <a:ext cx="10515600" cy="438792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CPA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DSP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structurally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unrelated to testosterone and function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 weak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receptor antagonists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Several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Ocs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contain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DSP, a progestin structurally related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spironolactone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that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exhibits weak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antiandrogenic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activity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 mg DSP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(the dose used in OCs)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was equivalent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only </a:t>
            </a:r>
            <a:r>
              <a:rPr lang="en-US" b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 to 10 mg </a:t>
            </a:r>
            <a:r>
              <a:rPr lang="en-US" b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spironolactone</a:t>
            </a:r>
          </a:p>
          <a:p>
            <a:r>
              <a:rPr lang="en-US" b="1" dirty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mg CPA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dose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used in OCs) was equivalent to ;</a:t>
            </a:r>
            <a:r>
              <a:rPr lang="en-US" b="1" dirty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50 mg </a:t>
            </a:r>
            <a:r>
              <a:rPr lang="en-US" b="1" dirty="0" smtClean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spironolactone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(For comparison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100 to 200 mg spironolactone is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therapeutic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dose for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93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9750287" cy="3220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660" y="365125"/>
            <a:ext cx="10373139" cy="28551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5403"/>
            <a:ext cx="10515600" cy="25915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This study prospectively compared the clinical and biochemical efficacy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3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mg DRSP/30 mg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estradiol (EE) and 2 mg CPA/35 mg EE combinations in a total of 91 patients with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12 months.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non-pregnant premenopausal women</a:t>
            </a:r>
            <a:r>
              <a:rPr lang="en-US" dirty="0" smtClean="0"/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FG score </a:t>
            </a:r>
            <a:r>
              <a:rPr lang="en-US" dirty="0" smtClean="0">
                <a:latin typeface="Franklin Gothic Book" panose="020B0503020102020204" pitchFamily="34" charset="0"/>
                <a:cs typeface="Aparajita" panose="020B0604020202020204" pitchFamily="34" charset="0"/>
              </a:rPr>
              <a:t>≥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8 &amp;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no evidence of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androgensecreting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adrenal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or ovarian neoplasm (total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plasma T &lt;200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ng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/dl, plasma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dehydroepiandrosterone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sulfate( DHEAS)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&lt;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7000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ng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/ml),Cushing’s syndrome,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or congenital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adrenal hyperplasia (early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follicular-phase plasma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17-hydroxyprogesterone &lt;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3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ng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/ml).</a:t>
            </a:r>
          </a:p>
        </p:txBody>
      </p:sp>
    </p:spTree>
    <p:extLst>
      <p:ext uri="{BB962C8B-B14F-4D97-AF65-F5344CB8AC3E}">
        <p14:creationId xmlns:p14="http://schemas.microsoft.com/office/powerpoint/2010/main" val="1214565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729" y="1412047"/>
            <a:ext cx="6387353" cy="3517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20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365125"/>
            <a:ext cx="10840278" cy="6221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29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6027313"/>
            <a:ext cx="6940639" cy="373487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515600" y="5862918"/>
            <a:ext cx="699247" cy="322729"/>
          </a:xfrm>
          <a:prstGeom prst="round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730" y="365125"/>
            <a:ext cx="6069496" cy="5982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2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8" y="591671"/>
            <a:ext cx="10139082" cy="54191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0" y="1062318"/>
            <a:ext cx="645459" cy="255494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22576" y="1062318"/>
            <a:ext cx="1653989" cy="25549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Etiology &amp; diagnosis </a:t>
            </a:r>
            <a:r>
              <a:rPr lang="en-US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PCOS: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70% to </a:t>
            </a:r>
            <a:r>
              <a:rPr lang="en-US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80</a:t>
            </a:r>
            <a:r>
              <a:rPr lang="en-US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Idiopathic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:constitutes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5% to 20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%(</a:t>
            </a:r>
            <a:r>
              <a:rPr lang="en-US" sz="20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0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develops without the presence of </a:t>
            </a:r>
            <a:r>
              <a:rPr lang="en-US" sz="20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excess androgen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NCCAH: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4.2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Androgen-secreting tumors are present in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≈ 0.2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8831" y="1934818"/>
            <a:ext cx="9526172" cy="19745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presence of a combination of two of three symptoms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findings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otherwise unexplained 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chronic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oligoovulation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</a:t>
            </a:r>
            <a:r>
              <a:rPr lang="en-US" sz="2400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ultrasonographic</a:t>
            </a:r>
            <a:r>
              <a:rPr lang="en-US" sz="24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polycystic </a:t>
            </a:r>
            <a:r>
              <a:rPr lang="en-US" sz="24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ovarian morphology(2018)</a:t>
            </a:r>
          </a:p>
          <a:p>
            <a:endParaRPr lang="en-US" sz="2000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Unexplained chronic </a:t>
            </a:r>
            <a:r>
              <a:rPr lang="en-US" sz="24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hyperandrogenism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oligoanovulation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(2008)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7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CPA- and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DRSP-containing COCs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have similar effects in patients with </a:t>
            </a:r>
            <a:r>
              <a:rPr lang="en-US" sz="32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in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terms of improving clinical </a:t>
            </a:r>
            <a:r>
              <a:rPr lang="en-US" sz="32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scores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serum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androgen and SHBG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levels</a:t>
            </a:r>
          </a:p>
          <a:p>
            <a:pPr algn="just"/>
            <a:endParaRPr lang="en-US" sz="32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Hypertension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could become a major problem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during long-term treatment of COCs.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Here, the unique </a:t>
            </a:r>
            <a:r>
              <a:rPr lang="en-US" sz="32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antimineralocorticoid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activity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DRSP may be of advantage.</a:t>
            </a:r>
          </a:p>
        </p:txBody>
      </p:sp>
    </p:spTree>
    <p:extLst>
      <p:ext uri="{BB962C8B-B14F-4D97-AF65-F5344CB8AC3E}">
        <p14:creationId xmlns:p14="http://schemas.microsoft.com/office/powerpoint/2010/main" val="3464685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340" y="1152938"/>
            <a:ext cx="7394712" cy="3803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For most women, we do not suggest one OC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over another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as initial therapy, as all OCs appear to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be equally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effective for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, and the risk of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side effects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is low. (2 |OO)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3548" y="5340626"/>
            <a:ext cx="1643269" cy="5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2018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71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904" y="1656522"/>
            <a:ext cx="5088835" cy="2928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suggest against using insulin-lowering drugs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 therapy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(2QEEE).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0678" y="4982817"/>
            <a:ext cx="1762539" cy="490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2008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3322" y="1656522"/>
            <a:ext cx="4876800" cy="29287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We suggest against using insulin-lowering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drugs for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the sole indication of treating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(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2 |OO)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5774" y="4982817"/>
            <a:ext cx="1908313" cy="490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2018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23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44" y="132314"/>
            <a:ext cx="7381875" cy="1743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1339" y="2160104"/>
            <a:ext cx="4392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 </a:t>
            </a:r>
            <a:r>
              <a:rPr lang="en-US" sz="2400" b="1" i="1" u="sng" dirty="0" err="1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</a:t>
            </a:r>
            <a:r>
              <a:rPr lang="en-US" sz="2400" b="1" i="1" u="sng" dirty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Endocrinol</a:t>
            </a:r>
            <a:r>
              <a:rPr lang="en-US" sz="2400" b="1" i="1" u="sng" dirty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Metab</a:t>
            </a:r>
            <a:r>
              <a:rPr lang="en-US" sz="2400" b="1" i="1" u="sng" dirty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April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191" y="2875722"/>
            <a:ext cx="10005392" cy="344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Methods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searched MEDLINE, EMBASE, and CENTRAL through January 2017 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randomized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controlled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trials (RCTs) with follow-up of at least 6 months that evaluated </a:t>
            </a:r>
            <a:r>
              <a:rPr lang="en-US" sz="28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insulin sensitizers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oral contraceptives in women with </a:t>
            </a:r>
            <a:r>
              <a:rPr lang="en-US" sz="2800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Random-effects network meta-analysis was used to 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compare individual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drugs and classes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.(43 trials)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09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516836"/>
            <a:ext cx="11043933" cy="55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4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342692"/>
            <a:ext cx="11040035" cy="617913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9588" y="4370294"/>
            <a:ext cx="10542494" cy="618565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608729" y="1519519"/>
            <a:ext cx="2649071" cy="2850776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2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792"/>
            <a:ext cx="10892117" cy="62013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3376" y="4195482"/>
            <a:ext cx="5580530" cy="726142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7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731" y="424070"/>
            <a:ext cx="3705152" cy="834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sz="4000" b="1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4730" y="1789043"/>
            <a:ext cx="9409044" cy="42141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OCPs,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, and insulin sensitizers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were each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effective means of treating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Insulin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sensitizer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monotherapy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appeared to be the least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effective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OCPs containing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, CPA, or DRSP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were similar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in effectiveness to other OCPs or had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trivial differences.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finasteride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flutamide,and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spironolactone were more effective than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3795918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561" y="954157"/>
            <a:ext cx="7199290" cy="38298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women with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at higher risk for VTE (e.g., those who are obese or over age 39 years), we suggest initial therapy with an OC containing the lowest effective dose of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ethinyl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estradiol (EE) (usually 20 mcg) and a low-risk progestin. (2 |OOO)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8062" y="5267459"/>
            <a:ext cx="1803042" cy="5280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2018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0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71" y="0"/>
            <a:ext cx="8189258" cy="38696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59207" y="115957"/>
            <a:ext cx="1550504" cy="4903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74643" y="3975652"/>
            <a:ext cx="10416209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Data </a:t>
            </a:r>
            <a:r>
              <a:rPr lang="en-US" sz="2400" b="1" dirty="0" smtClean="0">
                <a:solidFill>
                  <a:schemeClr val="tx1"/>
                </a:solidFill>
              </a:rPr>
              <a:t>sources: </a:t>
            </a:r>
            <a:r>
              <a:rPr lang="en-US" dirty="0">
                <a:solidFill>
                  <a:schemeClr val="tx1"/>
                </a:solidFill>
              </a:rPr>
              <a:t>PubMed, </a:t>
            </a:r>
            <a:r>
              <a:rPr lang="en-US" dirty="0" err="1">
                <a:solidFill>
                  <a:schemeClr val="tx1"/>
                </a:solidFill>
              </a:rPr>
              <a:t>Embase</a:t>
            </a:r>
            <a:r>
              <a:rPr lang="en-US" dirty="0">
                <a:solidFill>
                  <a:schemeClr val="tx1"/>
                </a:solidFill>
              </a:rPr>
              <a:t>, Web of Science, Cochrane, </a:t>
            </a:r>
            <a:r>
              <a:rPr lang="en-US" dirty="0" smtClean="0">
                <a:solidFill>
                  <a:schemeClr val="tx1"/>
                </a:solidFill>
              </a:rPr>
              <a:t>Cumulative Index </a:t>
            </a:r>
            <a:r>
              <a:rPr lang="en-US" dirty="0">
                <a:solidFill>
                  <a:schemeClr val="tx1"/>
                </a:solidFill>
              </a:rPr>
              <a:t>to Nursing and Allied Health Literature, Academic Search </a:t>
            </a:r>
            <a:r>
              <a:rPr lang="en-US" dirty="0" err="1" smtClean="0">
                <a:solidFill>
                  <a:schemeClr val="tx1"/>
                </a:solidFill>
              </a:rPr>
              <a:t>Premier,and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ScienceDirect</a:t>
            </a:r>
            <a:r>
              <a:rPr lang="en-US" dirty="0">
                <a:solidFill>
                  <a:schemeClr val="tx1"/>
                </a:solidFill>
              </a:rPr>
              <a:t> up to 22 April 2013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Review </a:t>
            </a:r>
            <a:r>
              <a:rPr lang="en-US" sz="2400" b="1" dirty="0" smtClean="0">
                <a:solidFill>
                  <a:schemeClr val="tx1"/>
                </a:solidFill>
              </a:rPr>
              <a:t>methods: </a:t>
            </a:r>
            <a:r>
              <a:rPr lang="en-US" dirty="0">
                <a:solidFill>
                  <a:schemeClr val="tx1"/>
                </a:solidFill>
              </a:rPr>
              <a:t>Observational studies that assessed the effect </a:t>
            </a:r>
            <a:r>
              <a:rPr lang="en-US" dirty="0" smtClean="0">
                <a:solidFill>
                  <a:schemeClr val="tx1"/>
                </a:solidFill>
              </a:rPr>
              <a:t>of combined </a:t>
            </a:r>
            <a:r>
              <a:rPr lang="en-US" dirty="0">
                <a:solidFill>
                  <a:schemeClr val="tx1"/>
                </a:solidFill>
              </a:rPr>
              <a:t>oral contraceptives on venous thrombosis in healthy </a:t>
            </a:r>
            <a:r>
              <a:rPr lang="en-US" dirty="0" smtClean="0">
                <a:solidFill>
                  <a:schemeClr val="tx1"/>
                </a:solidFill>
              </a:rPr>
              <a:t>women. The </a:t>
            </a:r>
            <a:r>
              <a:rPr lang="en-US" dirty="0">
                <a:solidFill>
                  <a:schemeClr val="tx1"/>
                </a:solidFill>
              </a:rPr>
              <a:t>primary outcome of interest was a fatal or non-fatal first event </a:t>
            </a:r>
            <a:r>
              <a:rPr lang="en-US" dirty="0" smtClean="0">
                <a:solidFill>
                  <a:schemeClr val="tx1"/>
                </a:solidFill>
              </a:rPr>
              <a:t>of venous </a:t>
            </a:r>
            <a:r>
              <a:rPr lang="en-US" dirty="0">
                <a:solidFill>
                  <a:schemeClr val="tx1"/>
                </a:solidFill>
              </a:rPr>
              <a:t>thrombosis with the main focus on </a:t>
            </a:r>
            <a:r>
              <a:rPr lang="en-US" dirty="0" smtClean="0">
                <a:solidFill>
                  <a:schemeClr val="tx1"/>
                </a:solidFill>
              </a:rPr>
              <a:t>DVT or PTE. </a:t>
            </a:r>
            <a:r>
              <a:rPr lang="en-US" dirty="0">
                <a:solidFill>
                  <a:schemeClr val="tx1"/>
                </a:solidFill>
              </a:rPr>
              <a:t>Publications with at least 10 events in total </a:t>
            </a:r>
            <a:r>
              <a:rPr lang="en-US" dirty="0" smtClean="0">
                <a:solidFill>
                  <a:schemeClr val="tx1"/>
                </a:solidFill>
              </a:rPr>
              <a:t>were eligible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(9 Cohort,3 Nested case-control, 14 Case-control= 26 study)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7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02" y="-1"/>
            <a:ext cx="6330461" cy="6738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6452" y="6109252"/>
            <a:ext cx="6795511" cy="629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Robert L.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Rosenfield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David A. </a:t>
            </a:r>
            <a:r>
              <a:rPr lang="en-US" sz="2000" b="1" i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Ehrmann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Endocrine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Reviews, October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2006" y="1139483"/>
            <a:ext cx="1111348" cy="239151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42006" y="1899138"/>
            <a:ext cx="1111348" cy="28135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42006" y="2560320"/>
            <a:ext cx="1111348" cy="253218"/>
          </a:xfrm>
          <a:prstGeom prst="round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42006" y="3165231"/>
            <a:ext cx="1111348" cy="225083"/>
          </a:xfrm>
          <a:prstGeom prst="round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48110" y="393895"/>
            <a:ext cx="5978769" cy="351693"/>
          </a:xfrm>
          <a:prstGeom prst="roundRect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48110" y="3742007"/>
            <a:ext cx="3207435" cy="379827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52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804" y="1048871"/>
            <a:ext cx="10888219" cy="53774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selected </a:t>
            </a:r>
            <a:r>
              <a:rPr lang="en-US" sz="2400" b="1" dirty="0">
                <a:solidFill>
                  <a:srgbClr val="FF6600"/>
                </a:solidFill>
              </a:rPr>
              <a:t>10 frequently prescribed oral contraceptives for </a:t>
            </a:r>
            <a:r>
              <a:rPr lang="en-US" sz="2400" b="1" dirty="0" smtClean="0">
                <a:solidFill>
                  <a:srgbClr val="FF6600"/>
                </a:solidFill>
              </a:rPr>
              <a:t>the network </a:t>
            </a:r>
            <a:r>
              <a:rPr lang="en-US" sz="2400" b="1" dirty="0">
                <a:solidFill>
                  <a:srgbClr val="FF6600"/>
                </a:solidFill>
              </a:rPr>
              <a:t>meta-analysis</a:t>
            </a:r>
            <a:r>
              <a:rPr lang="en-US" sz="2400" b="1" dirty="0" smtClean="0">
                <a:solidFill>
                  <a:srgbClr val="FF6600"/>
                </a:solidFill>
              </a:rPr>
              <a:t>: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b="1" dirty="0" smtClean="0"/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20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(20LNG)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30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30LNG)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50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(50LNG)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20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gestodene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(20GSD)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30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gestodene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(30GSD)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20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desogestrel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(20DSG)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30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desogestrel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(30DSG)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35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norgestimate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(35NRG)</a:t>
            </a:r>
          </a:p>
          <a:p>
            <a:r>
              <a:rPr lang="el-GR" sz="2800" b="1" dirty="0">
                <a:cs typeface="Aparajita" panose="020B0604020202020204" pitchFamily="34" charset="0"/>
              </a:rPr>
              <a:t>• </a:t>
            </a:r>
            <a:r>
              <a:rPr lang="el-GR" sz="2800" dirty="0">
                <a:cs typeface="Aparajita" panose="020B0604020202020204" pitchFamily="34" charset="0"/>
              </a:rPr>
              <a:t>35 μ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g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cyproterone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acetate (35CPA)</a:t>
            </a:r>
          </a:p>
          <a:p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•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30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μg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ethinylestradiol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with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drospirenone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(30DRSP)</a:t>
            </a: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3" name="Explosion 1 2"/>
          <p:cNvSpPr/>
          <p:nvPr/>
        </p:nvSpPr>
        <p:spPr>
          <a:xfrm>
            <a:off x="1089212" y="282388"/>
            <a:ext cx="1035423" cy="5244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4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859" y="761837"/>
            <a:ext cx="11456893" cy="5184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08776" y="3926541"/>
            <a:ext cx="1452283" cy="41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70141" y="3926541"/>
            <a:ext cx="1290918" cy="41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6341" y="3590365"/>
            <a:ext cx="3092823" cy="336176"/>
          </a:xfrm>
          <a:prstGeom prst="roundRect">
            <a:avLst/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020671" y="1690688"/>
            <a:ext cx="322729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947212" y="4021675"/>
            <a:ext cx="3738281" cy="46964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b="1" dirty="0" smtClean="0">
                <a:solidFill>
                  <a:srgbClr val="FF0000"/>
                </a:solidFill>
              </a:rPr>
              <a:t>Low A: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norgestimate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desogestrel</a:t>
            </a:r>
            <a:r>
              <a:rPr lang="en-US" b="1" i="1" dirty="0">
                <a:solidFill>
                  <a:srgbClr val="FF0000"/>
                </a:solidFill>
              </a:rPr>
              <a:t>,  </a:t>
            </a:r>
            <a:r>
              <a:rPr lang="en-US" b="1" i="1" dirty="0" err="1" smtClean="0">
                <a:solidFill>
                  <a:srgbClr val="FF0000"/>
                </a:solidFill>
              </a:rPr>
              <a:t>gestodene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47212" y="3092824"/>
            <a:ext cx="3738281" cy="4975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b="1" dirty="0" smtClean="0"/>
              <a:t>Medium A:</a:t>
            </a:r>
            <a:r>
              <a:rPr lang="en-US" dirty="0"/>
              <a:t> </a:t>
            </a:r>
            <a:r>
              <a:rPr lang="en-US" b="1" i="1" dirty="0" err="1" smtClean="0"/>
              <a:t>Norethindrone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947212" y="3590365"/>
            <a:ext cx="3738281" cy="431310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b="1" dirty="0" smtClean="0">
                <a:solidFill>
                  <a:schemeClr val="tx1"/>
                </a:solidFill>
              </a:rPr>
              <a:t>High</a:t>
            </a:r>
            <a:r>
              <a:rPr lang="en-US" dirty="0" smtClean="0">
                <a:solidFill>
                  <a:schemeClr val="tx1"/>
                </a:solidFill>
              </a:rPr>
              <a:t> A:</a:t>
            </a:r>
            <a:r>
              <a:rPr lang="en-US" b="1" i="1" dirty="0" smtClean="0">
                <a:solidFill>
                  <a:schemeClr val="tx1"/>
                </a:solidFill>
              </a:rPr>
              <a:t>norgestrel </a:t>
            </a:r>
            <a:r>
              <a:rPr lang="en-US" b="1" i="1" dirty="0">
                <a:solidFill>
                  <a:schemeClr val="tx1"/>
                </a:solidFill>
              </a:rPr>
              <a:t>and </a:t>
            </a:r>
            <a:r>
              <a:rPr lang="en-US" b="1" i="1" dirty="0" err="1" smtClean="0">
                <a:solidFill>
                  <a:schemeClr val="tx1"/>
                </a:solidFill>
              </a:rPr>
              <a:t>levonorgestrel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26341" y="4021675"/>
            <a:ext cx="4370294" cy="321725"/>
          </a:xfrm>
          <a:prstGeom prst="round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84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0"/>
            <a:ext cx="12284765" cy="69573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13645" y="2073499"/>
            <a:ext cx="914400" cy="399245"/>
          </a:xfrm>
          <a:prstGeom prst="round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13645" y="3829878"/>
            <a:ext cx="914400" cy="410818"/>
          </a:xfrm>
          <a:prstGeom prst="round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13645" y="4717774"/>
            <a:ext cx="914400" cy="861391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60059" y="268941"/>
            <a:ext cx="28507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46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0" y="914400"/>
            <a:ext cx="8587409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13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b="1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all generations of </a:t>
            </a:r>
            <a:r>
              <a:rPr lang="en-US" sz="32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progestogens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were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associated with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 increased risk of venous thrombosis and that </a:t>
            </a:r>
            <a:r>
              <a:rPr lang="en-US" sz="32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third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generation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users had a slight increased risk compared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second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generation users. </a:t>
            </a:r>
            <a:endParaRPr lang="en-US" sz="32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All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individual types of combined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oral contraceptives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increased thrombosis risk compared with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non-use more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than two-fold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highest risk of venous thrombosis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was found 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among 50LNG users, and the risk was similar in </a:t>
            </a:r>
            <a:r>
              <a:rPr lang="en-US" sz="32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30DRSP, 35CPA</a:t>
            </a:r>
            <a:r>
              <a:rPr lang="en-US" sz="32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30DSG users. Users of </a:t>
            </a:r>
            <a:r>
              <a:rPr lang="en-US" sz="32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30LNG, 20LNG, </a:t>
            </a:r>
            <a:r>
              <a:rPr lang="en-US" sz="32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20GSD </a:t>
            </a:r>
            <a:r>
              <a:rPr lang="en-US" sz="32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had the lowest thrombosis risk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0260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40904"/>
            <a:ext cx="9326839" cy="45587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4174435"/>
            <a:ext cx="2690191" cy="357808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1026" y="5764696"/>
            <a:ext cx="1934817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2018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31026" y="3061252"/>
            <a:ext cx="397565" cy="954157"/>
          </a:xfrm>
          <a:prstGeom prst="roundRect">
            <a:avLst/>
          </a:prstGeom>
          <a:solidFill>
            <a:srgbClr val="FF3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27235" y="3061252"/>
            <a:ext cx="2040835" cy="954157"/>
          </a:xfrm>
          <a:prstGeom prst="roundRect">
            <a:avLst/>
          </a:prstGeom>
          <a:solidFill>
            <a:srgbClr val="FF33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7548" y="3061252"/>
            <a:ext cx="450574" cy="954157"/>
          </a:xfrm>
          <a:prstGeom prst="roundRect">
            <a:avLst/>
          </a:prstGeom>
          <a:solidFill>
            <a:srgbClr val="FF33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10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374" y="887895"/>
            <a:ext cx="7315199" cy="33395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If patient-important </a:t>
            </a:r>
            <a:r>
              <a:rPr lang="en-US" sz="32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remains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despite 6 months of </a:t>
            </a:r>
            <a:r>
              <a:rPr lang="en-US" sz="3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monotherapy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 </a:t>
            </a:r>
            <a:r>
              <a:rPr lang="en-US" sz="3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OC,we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suggest </a:t>
            </a:r>
            <a:r>
              <a:rPr lang="en-US" sz="3200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adding an </a:t>
            </a:r>
            <a:r>
              <a:rPr lang="en-US" sz="3200" i="1" u="sng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. (2 |OO)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0868" y="4691270"/>
            <a:ext cx="1815548" cy="5698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2018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999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1179443"/>
            <a:ext cx="8388627" cy="43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9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0" y="106017"/>
            <a:ext cx="7288695" cy="2517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0046" y="2777939"/>
            <a:ext cx="59251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Frutiger-Light"/>
              </a:rPr>
              <a:t>J </a:t>
            </a:r>
            <a:r>
              <a:rPr lang="en-US" b="1" dirty="0" err="1">
                <a:latin typeface="Frutiger-Light"/>
              </a:rPr>
              <a:t>Clin</a:t>
            </a:r>
            <a:r>
              <a:rPr lang="en-US" b="1" dirty="0">
                <a:latin typeface="Frutiger-Light"/>
              </a:rPr>
              <a:t> </a:t>
            </a:r>
            <a:r>
              <a:rPr lang="en-US" b="1" dirty="0" err="1">
                <a:latin typeface="Frutiger-Light"/>
              </a:rPr>
              <a:t>Endocrinol</a:t>
            </a:r>
            <a:r>
              <a:rPr lang="en-US" b="1" dirty="0">
                <a:latin typeface="Frutiger-Light"/>
              </a:rPr>
              <a:t> </a:t>
            </a:r>
            <a:r>
              <a:rPr lang="en-US" b="1" dirty="0" err="1">
                <a:latin typeface="Frutiger-Light"/>
              </a:rPr>
              <a:t>Metab</a:t>
            </a:r>
            <a:r>
              <a:rPr lang="en-US" b="1" dirty="0">
                <a:latin typeface="Frutiger-Light"/>
              </a:rPr>
              <a:t>, April 2008, 93(4):1153–1160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24001" y="3498574"/>
            <a:ext cx="9276522" cy="3167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Objective: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We performed a systematic review and </a:t>
            </a:r>
            <a:r>
              <a:rPr lang="en-US" dirty="0" err="1">
                <a:solidFill>
                  <a:schemeClr val="tx1"/>
                </a:solidFill>
              </a:rPr>
              <a:t>metaanalyses</a:t>
            </a:r>
            <a:r>
              <a:rPr lang="en-US" dirty="0">
                <a:solidFill>
                  <a:schemeClr val="tx1"/>
                </a:solidFill>
              </a:rPr>
              <a:t> of randomized controlled trials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(RCTs) evaluating the effect of </a:t>
            </a:r>
            <a:r>
              <a:rPr lang="en-US" dirty="0" err="1">
                <a:solidFill>
                  <a:schemeClr val="tx1"/>
                </a:solidFill>
              </a:rPr>
              <a:t>antiandrogens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hirsutism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</a:rPr>
              <a:t>Data Sources: </a:t>
            </a:r>
            <a:r>
              <a:rPr lang="en-US" dirty="0">
                <a:solidFill>
                  <a:schemeClr val="tx1"/>
                </a:solidFill>
              </a:rPr>
              <a:t>We used librarian-designed search strategies for MEDLINE, EMBASE, and </a:t>
            </a:r>
            <a:r>
              <a:rPr lang="en-US" dirty="0" smtClean="0">
                <a:solidFill>
                  <a:schemeClr val="tx1"/>
                </a:solidFill>
              </a:rPr>
              <a:t>Cochrane CENTRAL </a:t>
            </a:r>
            <a:r>
              <a:rPr lang="en-US" dirty="0">
                <a:solidFill>
                  <a:schemeClr val="tx1"/>
                </a:solidFill>
              </a:rPr>
              <a:t>(up to May 2006), review of reference lists, and contact with </a:t>
            </a:r>
            <a:r>
              <a:rPr lang="en-US" dirty="0" err="1">
                <a:solidFill>
                  <a:schemeClr val="tx1"/>
                </a:solidFill>
              </a:rPr>
              <a:t>hirsutism</a:t>
            </a:r>
            <a:r>
              <a:rPr lang="en-US" dirty="0">
                <a:solidFill>
                  <a:schemeClr val="tx1"/>
                </a:solidFill>
              </a:rPr>
              <a:t> experts to </a:t>
            </a:r>
            <a:r>
              <a:rPr lang="en-US" dirty="0" smtClean="0">
                <a:solidFill>
                  <a:schemeClr val="tx1"/>
                </a:solidFill>
              </a:rPr>
              <a:t>identify eligible </a:t>
            </a:r>
            <a:r>
              <a:rPr lang="en-US" dirty="0">
                <a:solidFill>
                  <a:schemeClr val="tx1"/>
                </a:solidFill>
              </a:rPr>
              <a:t>RCTs.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</a:rPr>
              <a:t>Study Selection: </a:t>
            </a:r>
            <a:r>
              <a:rPr lang="en-US" dirty="0">
                <a:solidFill>
                  <a:schemeClr val="tx1"/>
                </a:solidFill>
              </a:rPr>
              <a:t>Eligible studies were RCTs of at least 6 months of </a:t>
            </a:r>
            <a:r>
              <a:rPr lang="en-US" dirty="0" err="1">
                <a:solidFill>
                  <a:schemeClr val="tx1"/>
                </a:solidFill>
              </a:rPr>
              <a:t>antiandrogen</a:t>
            </a:r>
            <a:r>
              <a:rPr lang="en-US" dirty="0">
                <a:solidFill>
                  <a:schemeClr val="tx1"/>
                </a:solidFill>
              </a:rPr>
              <a:t> use </a:t>
            </a:r>
            <a:r>
              <a:rPr lang="en-US" dirty="0" smtClean="0">
                <a:solidFill>
                  <a:schemeClr val="tx1"/>
                </a:solidFill>
              </a:rPr>
              <a:t>in women with </a:t>
            </a:r>
            <a:r>
              <a:rPr lang="en-US" dirty="0" err="1" smtClean="0">
                <a:solidFill>
                  <a:schemeClr val="tx1"/>
                </a:solidFill>
              </a:rPr>
              <a:t>hirsutism</a:t>
            </a:r>
            <a:r>
              <a:rPr lang="en-US" dirty="0" smtClean="0">
                <a:solidFill>
                  <a:schemeClr val="tx1"/>
                </a:solidFill>
              </a:rPr>
              <a:t>.(</a:t>
            </a:r>
            <a:r>
              <a:rPr lang="en-US" b="1" dirty="0">
                <a:solidFill>
                  <a:schemeClr val="tx1"/>
                </a:solidFill>
              </a:rPr>
              <a:t>Of 348 candidate studies, </a:t>
            </a:r>
            <a:r>
              <a:rPr lang="en-US" b="1" i="1" u="sng" dirty="0">
                <a:solidFill>
                  <a:srgbClr val="C00000"/>
                </a:solidFill>
              </a:rPr>
              <a:t>12 were eligible </a:t>
            </a:r>
            <a:r>
              <a:rPr lang="en-US" b="1" dirty="0">
                <a:solidFill>
                  <a:schemeClr val="tx1"/>
                </a:solidFill>
              </a:rPr>
              <a:t>(18 comparisons).</a:t>
            </a:r>
          </a:p>
        </p:txBody>
      </p:sp>
    </p:spTree>
    <p:extLst>
      <p:ext uri="{BB962C8B-B14F-4D97-AF65-F5344CB8AC3E}">
        <p14:creationId xmlns:p14="http://schemas.microsoft.com/office/powerpoint/2010/main" val="1117817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5" y="0"/>
            <a:ext cx="10177670" cy="6692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0"/>
            <a:ext cx="9780104" cy="3458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21" y="3034748"/>
            <a:ext cx="9806609" cy="38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8954" y="4403188"/>
            <a:ext cx="4037428" cy="745587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38954" y="3319975"/>
            <a:ext cx="4037428" cy="108321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8460545" y="3126544"/>
            <a:ext cx="6858000" cy="604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Richard S. Legro, Silva A. </a:t>
            </a:r>
            <a:r>
              <a:rPr lang="pt-BR" sz="2000" b="1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Arslanian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Endocrinol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Metab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December 2013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626087" y="1577009"/>
            <a:ext cx="649356" cy="185530"/>
          </a:xfrm>
          <a:prstGeom prst="round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06887" y="1868557"/>
            <a:ext cx="1868556" cy="212034"/>
          </a:xfrm>
          <a:prstGeom prst="round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37043" y="2345635"/>
            <a:ext cx="2610679" cy="225287"/>
          </a:xfrm>
          <a:prstGeom prst="round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280452" y="4121426"/>
            <a:ext cx="1417983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936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43" y="147918"/>
            <a:ext cx="11092068" cy="65890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20318" y="6131860"/>
            <a:ext cx="2891117" cy="282388"/>
          </a:xfrm>
          <a:prstGeom prst="roundRect">
            <a:avLst/>
          </a:prstGeom>
          <a:solidFill>
            <a:schemeClr val="accent1">
              <a:alpha val="43000"/>
            </a:schemeClr>
          </a:solidFill>
          <a:ln w="25400">
            <a:solidFill>
              <a:srgbClr val="1A0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37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sz="4800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576" y="1825625"/>
            <a:ext cx="9507071" cy="403729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are superior to placebo and </a:t>
            </a:r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metformin.</a:t>
            </a:r>
            <a:endParaRPr lang="en-US" sz="3600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endParaRPr lang="en-US" sz="36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when spironolactone or </a:t>
            </a:r>
            <a:r>
              <a:rPr lang="en-US" sz="36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finasteride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are combined </a:t>
            </a:r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OCPs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or when </a:t>
            </a:r>
            <a:r>
              <a:rPr lang="en-US" sz="36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flutamide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is combined with metformin, </a:t>
            </a:r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these regimens 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superior to </a:t>
            </a:r>
            <a:r>
              <a:rPr lang="en-US" sz="3600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monotherapy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with OCPs and </a:t>
            </a:r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metformin, respectively</a:t>
            </a:r>
            <a:r>
              <a:rPr lang="en-US" sz="40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547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958" y="1351722"/>
            <a:ext cx="4320208" cy="3140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all pharmacological therapies for </a:t>
            </a:r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suggest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trial of at least 6 months before making changes in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dose, changing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medication, or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adding medication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(2QEEE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6087" y="1364974"/>
            <a:ext cx="4863548" cy="31672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For all pharmacologic therapies for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suggest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 trial of at least 6 months before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making changes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in dose, switching to a new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medication, or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adding medication. (2 |OOO)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4661" y="4744279"/>
            <a:ext cx="1550504" cy="583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2008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6591" y="4744279"/>
            <a:ext cx="1616766" cy="583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29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913" y="755374"/>
            <a:ext cx="4651513" cy="428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sz="2400" b="1" i="1" u="sng" dirty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suggest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against the use of </a:t>
            </a:r>
            <a:r>
              <a:rPr lang="en-US" sz="2400" b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flutamide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therapy (2QEEE). </a:t>
            </a:r>
            <a:endParaRPr lang="en-US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suggest against the use of topical </a:t>
            </a:r>
            <a:r>
              <a:rPr lang="en-US" sz="24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therapy 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sz="2400" b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(2QEEE</a:t>
            </a:r>
            <a:r>
              <a:rPr lang="en-US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  <a:endParaRPr lang="en-US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9009" y="755374"/>
            <a:ext cx="5459895" cy="42804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recommend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against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the use of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flutamide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because of its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potential  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hepatotoxicity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. (1 |OO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suggest against the use of topical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therapy for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</a:p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(2 |OOO)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5635" y="5314122"/>
            <a:ext cx="1722783" cy="49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2008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5208104"/>
            <a:ext cx="1550504" cy="5963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2018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52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52" y="0"/>
            <a:ext cx="8189844" cy="2875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851" y="3167270"/>
            <a:ext cx="11251096" cy="3273287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Objective</a:t>
            </a:r>
            <a:r>
              <a:rPr lang="en-US" dirty="0">
                <a:solidFill>
                  <a:schemeClr val="tx1"/>
                </a:solidFill>
              </a:rPr>
              <a:t>: To investigate the impact of low- and ultralow-dose regimens of </a:t>
            </a:r>
            <a:r>
              <a:rPr lang="en-US" dirty="0" err="1">
                <a:solidFill>
                  <a:schemeClr val="tx1"/>
                </a:solidFill>
              </a:rPr>
              <a:t>flutamide</a:t>
            </a:r>
            <a:r>
              <a:rPr lang="en-US" dirty="0">
                <a:solidFill>
                  <a:schemeClr val="tx1"/>
                </a:solidFill>
              </a:rPr>
              <a:t> on liver function of young </a:t>
            </a:r>
            <a:r>
              <a:rPr lang="en-US" dirty="0" err="1" smtClean="0">
                <a:solidFill>
                  <a:schemeClr val="tx1"/>
                </a:solidFill>
              </a:rPr>
              <a:t>hyperandrogenic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females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Design</a:t>
            </a:r>
            <a:r>
              <a:rPr lang="en-US" dirty="0">
                <a:solidFill>
                  <a:schemeClr val="tx1"/>
                </a:solidFill>
              </a:rPr>
              <a:t>: A 10-year surveillance study.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Patient(s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b="1" i="1" u="sng" dirty="0" smtClean="0">
                <a:solidFill>
                  <a:schemeClr val="tx1"/>
                </a:solidFill>
              </a:rPr>
              <a:t>203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hyperandrogenic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young females (mean age: 20.9 </a:t>
            </a:r>
            <a:r>
              <a:rPr lang="en-US" dirty="0" smtClean="0">
                <a:solidFill>
                  <a:schemeClr val="tx1"/>
                </a:solidFill>
              </a:rPr>
              <a:t>± </a:t>
            </a:r>
            <a:r>
              <a:rPr lang="en-US" dirty="0">
                <a:solidFill>
                  <a:schemeClr val="tx1"/>
                </a:solidFill>
              </a:rPr>
              <a:t>4.9 years).</a:t>
            </a:r>
          </a:p>
          <a:p>
            <a:r>
              <a:rPr lang="en-US" b="1" dirty="0">
                <a:solidFill>
                  <a:schemeClr val="tx1"/>
                </a:solidFill>
              </a:rPr>
              <a:t>Intervention(s): </a:t>
            </a:r>
            <a:r>
              <a:rPr lang="en-US" dirty="0">
                <a:solidFill>
                  <a:schemeClr val="tx1"/>
                </a:solidFill>
              </a:rPr>
              <a:t>Inclusion criterion was receiving </a:t>
            </a:r>
            <a:r>
              <a:rPr lang="en-US" u="sng" dirty="0">
                <a:solidFill>
                  <a:srgbClr val="C00000"/>
                </a:solidFill>
              </a:rPr>
              <a:t>low- or ultralow-dose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flutamide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antiandrogenic</a:t>
            </a:r>
            <a:r>
              <a:rPr lang="en-US" dirty="0">
                <a:solidFill>
                  <a:schemeClr val="tx1"/>
                </a:solidFill>
              </a:rPr>
              <a:t> treatment. Patients </a:t>
            </a:r>
            <a:r>
              <a:rPr lang="en-US" dirty="0" smtClean="0">
                <a:solidFill>
                  <a:schemeClr val="tx1"/>
                </a:solidFill>
              </a:rPr>
              <a:t>were categorized </a:t>
            </a:r>
            <a:r>
              <a:rPr lang="en-US" dirty="0">
                <a:solidFill>
                  <a:schemeClr val="tx1"/>
                </a:solidFill>
              </a:rPr>
              <a:t>into Groups A and B, according to the administered dose (Group A </a:t>
            </a:r>
            <a:r>
              <a:rPr lang="en-US" dirty="0" smtClean="0">
                <a:solidFill>
                  <a:schemeClr val="tx1"/>
                </a:solidFill>
              </a:rPr>
              <a:t> 62.5 </a:t>
            </a:r>
            <a:r>
              <a:rPr lang="en-US" dirty="0">
                <a:solidFill>
                  <a:schemeClr val="tx1"/>
                </a:solidFill>
              </a:rPr>
              <a:t>mg/daily, Group B </a:t>
            </a:r>
            <a:r>
              <a:rPr lang="en-US" dirty="0" smtClean="0">
                <a:solidFill>
                  <a:schemeClr val="tx1"/>
                </a:solidFill>
              </a:rPr>
              <a:t>125 </a:t>
            </a:r>
            <a:r>
              <a:rPr lang="en-US" dirty="0">
                <a:solidFill>
                  <a:schemeClr val="tx1"/>
                </a:solidFill>
              </a:rPr>
              <a:t>mg/daily). The </a:t>
            </a:r>
            <a:r>
              <a:rPr lang="en-US" dirty="0" smtClean="0">
                <a:solidFill>
                  <a:schemeClr val="tx1"/>
                </a:solidFill>
              </a:rPr>
              <a:t>two groups </a:t>
            </a:r>
            <a:r>
              <a:rPr lang="en-US" dirty="0">
                <a:solidFill>
                  <a:schemeClr val="tx1"/>
                </a:solidFill>
              </a:rPr>
              <a:t>were further subdivided into subgroups (A1, A2, B1, B2) depending on the </a:t>
            </a:r>
            <a:r>
              <a:rPr lang="en-US" dirty="0" err="1">
                <a:solidFill>
                  <a:schemeClr val="tx1"/>
                </a:solidFill>
              </a:rPr>
              <a:t>coadministration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 err="1">
                <a:solidFill>
                  <a:schemeClr val="tx1"/>
                </a:solidFill>
              </a:rPr>
              <a:t>estroprogestagen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oral contraceptives </a:t>
            </a:r>
            <a:r>
              <a:rPr lang="en-US" dirty="0">
                <a:solidFill>
                  <a:schemeClr val="tx1"/>
                </a:solidFill>
              </a:rPr>
              <a:t>(OCs) (A2, B2).</a:t>
            </a:r>
          </a:p>
          <a:p>
            <a:r>
              <a:rPr lang="en-US" b="1" dirty="0">
                <a:solidFill>
                  <a:schemeClr val="tx1"/>
                </a:solidFill>
              </a:rPr>
              <a:t>Main Outcome Measure(s): </a:t>
            </a:r>
            <a:r>
              <a:rPr lang="en-US" dirty="0">
                <a:solidFill>
                  <a:schemeClr val="tx1"/>
                </a:solidFill>
              </a:rPr>
              <a:t>Serum levels of alanine aminotransferase (ALT) and aspartate aminotransferase (AST) were </a:t>
            </a:r>
            <a:r>
              <a:rPr lang="en-US" dirty="0" smtClean="0">
                <a:solidFill>
                  <a:schemeClr val="tx1"/>
                </a:solidFill>
              </a:rPr>
              <a:t>periodically evaluated </a:t>
            </a:r>
            <a:r>
              <a:rPr lang="en-US" dirty="0">
                <a:solidFill>
                  <a:schemeClr val="tx1"/>
                </a:solidFill>
              </a:rPr>
              <a:t>and used as markers of hepatotoxicity.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2642" y="2584174"/>
            <a:ext cx="3670853" cy="463826"/>
          </a:xfrm>
          <a:prstGeom prst="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Fertil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Steril</a:t>
            </a:r>
            <a:r>
              <a:rPr lang="en-US" b="1" dirty="0">
                <a:solidFill>
                  <a:schemeClr val="tx1"/>
                </a:solidFill>
              </a:rPr>
              <a:t>. 2012;98(4):1047–1052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3664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4" y="424070"/>
            <a:ext cx="5817704" cy="58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75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662609"/>
            <a:ext cx="9859617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16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3" y="437322"/>
            <a:ext cx="10045148" cy="58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92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b="1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765" y="1933202"/>
            <a:ext cx="7541266" cy="327081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endParaRPr lang="en-US" sz="3600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Hepatotoxicity is 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rare but possible event also with low- </a:t>
            </a:r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ultralow-dose </a:t>
            </a:r>
            <a:r>
              <a:rPr lang="en-US" sz="3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regimens</a:t>
            </a:r>
          </a:p>
        </p:txBody>
      </p:sp>
    </p:spTree>
    <p:extLst>
      <p:ext uri="{BB962C8B-B14F-4D97-AF65-F5344CB8AC3E}">
        <p14:creationId xmlns:p14="http://schemas.microsoft.com/office/powerpoint/2010/main" val="2715699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051" y="1425388"/>
            <a:ext cx="8322365" cy="3623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In patients with severe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causing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emotional distress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and/or in those women who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have used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OCs in the past and have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not experienced sufficient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improvement, we suggest initiating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combination therapy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with an OC and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(2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|OO). However, we suggest against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combination therapy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as a standard first-line approach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(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2 |OO)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5009" y="5433391"/>
            <a:ext cx="2080591" cy="5565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2018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24835" y="295835"/>
            <a:ext cx="4625789" cy="72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OCs </a:t>
            </a:r>
            <a:r>
              <a:rPr lang="en-US" sz="3200" dirty="0" err="1">
                <a:latin typeface="Aparajita" panose="020B0604020202020204" pitchFamily="34" charset="0"/>
                <a:cs typeface="Aparajita" panose="020B0604020202020204" pitchFamily="34" charset="0"/>
              </a:rPr>
              <a:t>vs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5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7" y="928467"/>
            <a:ext cx="12065391" cy="45297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79340" y="5458264"/>
            <a:ext cx="9959926" cy="661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Richard S. Legro, Silva A. </a:t>
            </a:r>
            <a:r>
              <a:rPr lang="pt-BR" sz="2000" b="1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Arslanian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Endocrinol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Metab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December 2013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9722" y="1272209"/>
            <a:ext cx="344556" cy="357808"/>
          </a:xfrm>
          <a:prstGeom prst="round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6348" y="2902226"/>
            <a:ext cx="1258956" cy="34455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6348" y="3485322"/>
            <a:ext cx="1258956" cy="37106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6348" y="3856383"/>
            <a:ext cx="1643269" cy="49033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47861" y="3856383"/>
            <a:ext cx="1166191" cy="245165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60974" y="4518991"/>
            <a:ext cx="675861" cy="185531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12835" y="4863548"/>
            <a:ext cx="1524000" cy="251791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42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336175"/>
            <a:ext cx="9008165" cy="24335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67269"/>
            <a:ext cx="10515600" cy="30096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42 women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were included in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study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21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patients treated with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cyproterone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acetate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(CPA) 2 mg and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ethinyl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estradiol (E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) 35 I-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Ig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daily on days 5-25 of the menstrual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cycle, 21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finasteride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5 mg daily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score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, hormone levels, multiscreen blood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chemistry and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side effects were evaluated at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3 monthly intervals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for 9 months.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175"/>
            <a:ext cx="10515599" cy="23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0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09" y="967408"/>
            <a:ext cx="9488556" cy="52478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0400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722" y="795131"/>
            <a:ext cx="5923721" cy="4715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114397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conclusion</a:t>
            </a:r>
            <a:endParaRPr lang="en-US" b="1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06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both drugs are effective and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well tolerated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but CPA+E appears to be more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effective than 5a-reductase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inhibitor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finasteride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long-term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treatment of hirsute women.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64904" y="3697356"/>
            <a:ext cx="6877879" cy="2557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After 9 months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treatment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, there was no significant difference in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score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between the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finasteride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group and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group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receiving this OC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G.2018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362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Which OCs should be used for </a:t>
            </a:r>
            <a:r>
              <a:rPr lang="en-US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For most women, we do not suggest one particular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OC formulation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over another for treating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There were no clinically important advantages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OCs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containing the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progestins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CPA or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DSP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Although we were concerned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that OCs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containing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(the most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androgenic progestin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) would be less effective for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Whereas a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potential benefit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of OCs containing </a:t>
            </a:r>
            <a:r>
              <a:rPr lang="en-US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is their </a:t>
            </a:r>
            <a:r>
              <a:rPr lang="en-US" i="1" u="sng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lower VTE </a:t>
            </a:r>
            <a:r>
              <a:rPr lang="en-US" i="1" u="sng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risk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, an important concern is the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adverse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effects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levonorgestrel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on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metabolic </a:t>
            </a:r>
            <a:r>
              <a:rPr lang="en-US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biomarkers.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</a:t>
            </a:r>
            <a:endParaRPr lang="en-US" sz="1800" dirty="0" smtClean="0"/>
          </a:p>
          <a:p>
            <a:pPr algn="just"/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Although there are no data to suggest that the metabolic effects are associated with adverse clinical outcomes, we tend to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avoid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this progestin in women with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PCOS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, a population with metabolic concerns at baseline.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1043" y="4195482"/>
            <a:ext cx="5141844" cy="389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Knopp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RH,et</a:t>
            </a:r>
            <a:r>
              <a:rPr lang="en-US" b="1" i="1" dirty="0" smtClean="0">
                <a:solidFill>
                  <a:schemeClr val="tx1"/>
                </a:solidFill>
              </a:rPr>
              <a:t> al.</a:t>
            </a:r>
            <a:r>
              <a:rPr lang="en-US" b="1" i="1" dirty="0">
                <a:solidFill>
                  <a:schemeClr val="tx1"/>
                </a:solidFill>
              </a:rPr>
              <a:t> Contraception. </a:t>
            </a:r>
            <a:r>
              <a:rPr lang="en-US" b="1" i="1" dirty="0" smtClean="0">
                <a:solidFill>
                  <a:schemeClr val="tx1"/>
                </a:solidFill>
              </a:rPr>
              <a:t>2001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1"/>
                </a:solidFill>
              </a:rPr>
              <a:t>Jan;63(1):1-11</a:t>
            </a:r>
            <a:r>
              <a:rPr lang="en-US" b="1" i="1" dirty="0" smtClean="0">
                <a:solidFill>
                  <a:schemeClr val="tx1"/>
                </a:solidFill>
              </a:rPr>
              <a:t> 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37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for women with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at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higher risk for VTE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(e.g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., those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who are obese or over age 39 years), we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suggest initial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therapy with an OC containing the lowest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effective dose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EE (usually 20 mcg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) and a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low-risk </a:t>
            </a:r>
            <a:r>
              <a:rPr lang="en-US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progestin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Ovarian androgen suppression may be similar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OCs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containing different doses of EE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Limited data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suggest that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OCs containing DSP with 20 or 30 mcg EE have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 similar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effect on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Ferriman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–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Gallwey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3965" y="3509681"/>
            <a:ext cx="5234609" cy="309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Zimmerman </a:t>
            </a:r>
            <a:r>
              <a:rPr lang="en-US" b="1" i="1" dirty="0" err="1" smtClean="0">
                <a:solidFill>
                  <a:schemeClr val="tx1"/>
                </a:solidFill>
              </a:rPr>
              <a:t>Y,et</a:t>
            </a:r>
            <a:r>
              <a:rPr lang="en-US" b="1" i="1" dirty="0" smtClean="0">
                <a:solidFill>
                  <a:schemeClr val="tx1"/>
                </a:solidFill>
              </a:rPr>
              <a:t> al.</a:t>
            </a:r>
            <a:r>
              <a:rPr lang="en-US" b="1" i="1" dirty="0">
                <a:solidFill>
                  <a:schemeClr val="tx1"/>
                </a:solidFill>
              </a:rPr>
              <a:t> Hum </a:t>
            </a:r>
            <a:r>
              <a:rPr lang="en-US" b="1" i="1" dirty="0" err="1">
                <a:solidFill>
                  <a:schemeClr val="tx1"/>
                </a:solidFill>
              </a:rPr>
              <a:t>Reprod</a:t>
            </a:r>
            <a:r>
              <a:rPr lang="en-US" b="1" i="1" dirty="0">
                <a:solidFill>
                  <a:schemeClr val="tx1"/>
                </a:solidFill>
              </a:rPr>
              <a:t> Update.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7478" y="4572001"/>
            <a:ext cx="3631096" cy="389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Oner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G,et</a:t>
            </a:r>
            <a:r>
              <a:rPr lang="en-US" b="1" i="1" dirty="0" smtClean="0">
                <a:solidFill>
                  <a:schemeClr val="tx1"/>
                </a:solidFill>
              </a:rPr>
              <a:t> al.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Contraception. 2011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37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" y="1519519"/>
            <a:ext cx="4854387" cy="31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6" y="1371601"/>
            <a:ext cx="4531659" cy="3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7918" y="94129"/>
            <a:ext cx="3570194" cy="12102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C000"/>
                </a:solidFill>
              </a:rPr>
              <a:t>Second generation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88306" y="5358650"/>
            <a:ext cx="4531659" cy="773209"/>
          </a:xfrm>
          <a:prstGeom prst="roundRect">
            <a:avLst/>
          </a:prstGeom>
          <a:solidFill>
            <a:schemeClr val="accent1">
              <a:lumMod val="7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30 </a:t>
            </a:r>
            <a:r>
              <a:rPr lang="en-US" b="1" dirty="0" err="1">
                <a:solidFill>
                  <a:schemeClr val="tx1"/>
                </a:solidFill>
              </a:rPr>
              <a:t>μg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EE and </a:t>
            </a:r>
            <a:r>
              <a:rPr lang="en-US" b="1" dirty="0">
                <a:solidFill>
                  <a:schemeClr val="tx1"/>
                </a:solidFill>
              </a:rPr>
              <a:t>3 mg </a:t>
            </a:r>
            <a:r>
              <a:rPr lang="en-US" b="1" dirty="0" err="1">
                <a:solidFill>
                  <a:schemeClr val="tx1"/>
                </a:solidFill>
              </a:rPr>
              <a:t>norgestrol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99447" y="1694329"/>
            <a:ext cx="1438835" cy="389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Trifarbe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22976" y="1492624"/>
            <a:ext cx="1600200" cy="376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Ovocept</a:t>
            </a:r>
            <a:r>
              <a:rPr lang="en-US" b="1" i="1" dirty="0" smtClean="0">
                <a:solidFill>
                  <a:schemeClr val="tx1"/>
                </a:solidFill>
              </a:rPr>
              <a:t> -LD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494" y="4894729"/>
            <a:ext cx="4477869" cy="174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Ethinyl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Estadiol+Levonorgestrel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Orange tab</a:t>
            </a:r>
            <a:r>
              <a:rPr lang="en-US" b="1" dirty="0" smtClean="0">
                <a:solidFill>
                  <a:schemeClr val="tx1"/>
                </a:solidFill>
              </a:rPr>
              <a:t>.:30µg +50 µg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Yellow tab</a:t>
            </a:r>
            <a:r>
              <a:rPr lang="en-US" b="1" dirty="0" smtClean="0">
                <a:solidFill>
                  <a:schemeClr val="tx1"/>
                </a:solidFill>
              </a:rPr>
              <a:t>.:40 µg + 75µg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White </a:t>
            </a:r>
            <a:r>
              <a:rPr lang="en-US" b="1" dirty="0">
                <a:solidFill>
                  <a:schemeClr val="tx1"/>
                </a:solidFill>
              </a:rPr>
              <a:t>tab</a:t>
            </a:r>
            <a:r>
              <a:rPr lang="en-US" b="1" dirty="0" smtClean="0">
                <a:solidFill>
                  <a:schemeClr val="tx1"/>
                </a:solidFill>
              </a:rPr>
              <a:t>.:30 µg +125µg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901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6" y="188259"/>
            <a:ext cx="3993776" cy="9816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C000"/>
                </a:solidFill>
              </a:rPr>
              <a:t>Third </a:t>
            </a:r>
            <a:r>
              <a:rPr lang="en-US" sz="3200" b="1" i="1" dirty="0" err="1" smtClean="0">
                <a:solidFill>
                  <a:srgbClr val="FFC000"/>
                </a:solidFill>
              </a:rPr>
              <a:t>genaration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Gel S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2" y="1801906"/>
            <a:ext cx="5190564" cy="3240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043953" y="5405718"/>
            <a:ext cx="3576918" cy="72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Ethinyl</a:t>
            </a:r>
            <a:r>
              <a:rPr lang="en-US" b="1" dirty="0">
                <a:solidFill>
                  <a:schemeClr val="tx1"/>
                </a:solidFill>
              </a:rPr>
              <a:t> Estradiol </a:t>
            </a:r>
            <a:r>
              <a:rPr lang="en-US" b="1" dirty="0" smtClean="0">
                <a:solidFill>
                  <a:schemeClr val="tx1"/>
                </a:solidFill>
              </a:rPr>
              <a:t>30µg ; 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Desogestrel</a:t>
            </a:r>
            <a:r>
              <a:rPr lang="en-US" b="1" dirty="0" smtClean="0">
                <a:solidFill>
                  <a:schemeClr val="tx1"/>
                </a:solidFill>
              </a:rPr>
              <a:t> 150µg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2059" y="5405718"/>
            <a:ext cx="3690657" cy="72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b="1" dirty="0" err="1" smtClean="0">
                <a:solidFill>
                  <a:schemeClr val="tx1"/>
                </a:solidFill>
              </a:rPr>
              <a:t>Ethinyl</a:t>
            </a:r>
            <a:r>
              <a:rPr lang="en-US" b="1" dirty="0" smtClean="0">
                <a:solidFill>
                  <a:schemeClr val="tx1"/>
                </a:solidFill>
              </a:rPr>
              <a:t> Estradiol 30 µg</a:t>
            </a:r>
          </a:p>
          <a:p>
            <a:pPr rtl="1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Desogestrel</a:t>
            </a:r>
            <a:r>
              <a:rPr lang="en-US" b="1" dirty="0" smtClean="0">
                <a:solidFill>
                  <a:schemeClr val="tx1"/>
                </a:solidFill>
              </a:rPr>
              <a:t> 150 µg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66" y="1801906"/>
            <a:ext cx="4248150" cy="3052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90833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3966882" cy="11698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C000"/>
                </a:solidFill>
              </a:rPr>
              <a:t>Antiandrogen</a:t>
            </a:r>
            <a:endParaRPr lang="en-US" sz="3600" b="1" i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742" y="4504765"/>
            <a:ext cx="3012140" cy="64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30 µg </a:t>
            </a:r>
            <a:r>
              <a:rPr lang="en-US" b="1" dirty="0" err="1" smtClean="0">
                <a:solidFill>
                  <a:schemeClr val="tx1"/>
                </a:solidFill>
              </a:rPr>
              <a:t>ethinyl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estradiol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3 mg </a:t>
            </a:r>
            <a:r>
              <a:rPr lang="en-US" b="1" dirty="0" err="1" smtClean="0">
                <a:solidFill>
                  <a:schemeClr val="tx1"/>
                </a:solidFill>
              </a:rPr>
              <a:t>derosperinone</a:t>
            </a:r>
            <a:r>
              <a:rPr lang="en-US" b="1" dirty="0" smtClean="0">
                <a:solidFill>
                  <a:schemeClr val="tx1"/>
                </a:solidFill>
              </a:rPr>
              <a:t>(DSP)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el S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9" y="1855696"/>
            <a:ext cx="3469339" cy="2420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48" y="618565"/>
            <a:ext cx="3662642" cy="24877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71247" y="3348318"/>
            <a:ext cx="2823882" cy="820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 µg </a:t>
            </a:r>
            <a:r>
              <a:rPr lang="en-US" b="1" dirty="0" err="1" smtClean="0">
                <a:solidFill>
                  <a:schemeClr val="tx1"/>
                </a:solidFill>
              </a:rPr>
              <a:t>ethinyl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estradiol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3 mg </a:t>
            </a:r>
            <a:r>
              <a:rPr lang="en-US" b="1" dirty="0" err="1" smtClean="0">
                <a:solidFill>
                  <a:schemeClr val="tx1"/>
                </a:solidFill>
              </a:rPr>
              <a:t>derosperinone</a:t>
            </a:r>
            <a:r>
              <a:rPr lang="en-US" b="1" dirty="0" smtClean="0">
                <a:solidFill>
                  <a:schemeClr val="tx1"/>
                </a:solidFill>
              </a:rPr>
              <a:t>(DSP)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Gel S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89" y="1855695"/>
            <a:ext cx="3348317" cy="25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17106" y="4693025"/>
            <a:ext cx="2716306" cy="67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30 µg </a:t>
            </a:r>
            <a:r>
              <a:rPr lang="en-US" b="1" dirty="0" err="1">
                <a:solidFill>
                  <a:schemeClr val="tx1"/>
                </a:solidFill>
              </a:rPr>
              <a:t>ethinyl</a:t>
            </a:r>
            <a:r>
              <a:rPr lang="en-US" b="1" dirty="0">
                <a:solidFill>
                  <a:schemeClr val="tx1"/>
                </a:solidFill>
              </a:rPr>
              <a:t> estradiol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2mg CPA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331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Glucocorticoid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Clinicians administer glucocorticoids long-term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suppress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adrenal androgens in women with classic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congenital adrenal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hyperplasia due to 21-hydroxylase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deficiency.</a:t>
            </a:r>
          </a:p>
          <a:p>
            <a:pPr algn="just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these patients, glucocorticoids help prevent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manage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and they are effective for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maintaining normal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ovulatory cycles.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women with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nonclassic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form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21-hydroxylase deficiency, glucocorticoids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effective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ovulation induction, but their role in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management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is less clear.</a:t>
            </a:r>
          </a:p>
        </p:txBody>
      </p:sp>
    </p:spTree>
    <p:extLst>
      <p:ext uri="{BB962C8B-B14F-4D97-AF65-F5344CB8AC3E}">
        <p14:creationId xmlns:p14="http://schemas.microsoft.com/office/powerpoint/2010/main" val="329773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42203"/>
            <a:ext cx="12051323" cy="5936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151" y="5739618"/>
            <a:ext cx="11760591" cy="295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13539" y="6253090"/>
            <a:ext cx="7160455" cy="505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Richard S. Legro, Silva A. </a:t>
            </a:r>
            <a:r>
              <a:rPr lang="pt-BR" sz="2000" b="1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Arslanian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Endocrinol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Metab</a:t>
            </a:r>
            <a:r>
              <a:rPr lang="en-US" sz="20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December 2013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225287"/>
            <a:ext cx="622852" cy="357809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55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25287"/>
            <a:ext cx="11521440" cy="6037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01009" y="6387548"/>
            <a:ext cx="5711687" cy="331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Enrico </a:t>
            </a: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Carmina,et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al. Human Reproduction update.2017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46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err="1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</a:t>
            </a:r>
            <a:r>
              <a:rPr lang="en-US" i="1" u="sng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irsutism</a:t>
            </a:r>
            <a:r>
              <a:rPr lang="en-US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women </a:t>
            </a:r>
            <a:r>
              <a:rPr lang="en-US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NCCAH</a:t>
            </a:r>
            <a:endParaRPr lang="en-US" i="1" u="sng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Our approach to treating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in women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NCCAH is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the same as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women with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PCOS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suggest starting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with an OC and adding an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after 6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months if necessary. </a:t>
            </a:r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Clinicians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can administer an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antiandrogen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initial therapy if the woman is not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pursuing pregnancy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and has a reliable form of contraception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We </a:t>
            </a:r>
            <a:r>
              <a:rPr lang="en-US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only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suggest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glucocorticoids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for the management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in women who have a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suboptimal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response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 OCs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and/or </a:t>
            </a:r>
            <a:r>
              <a:rPr lang="en-US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, or </a:t>
            </a:r>
            <a:r>
              <a:rPr lang="en-US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cannot tolerate 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them.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, we use </a:t>
            </a:r>
            <a:r>
              <a:rPr lang="en-US" i="1" u="sng" dirty="0">
                <a:latin typeface="Aparajita" panose="020B0604020202020204" pitchFamily="34" charset="0"/>
                <a:cs typeface="Aparajita" panose="020B0604020202020204" pitchFamily="34" charset="0"/>
              </a:rPr>
              <a:t>prednisone 4 to 6 mg daily or </a:t>
            </a:r>
            <a:r>
              <a:rPr lang="en-US" i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dexamethasone 0.25 mg/d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255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ovulation </a:t>
            </a:r>
            <a:r>
              <a:rPr lang="en-US" i="1" u="sng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induction in </a:t>
            </a:r>
            <a:r>
              <a:rPr lang="en-US" i="1" u="sng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NCCAH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For ovulation induction,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suggest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glucocorticoid therapy. We typically start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with </a:t>
            </a:r>
            <a:r>
              <a:rPr lang="en-US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prednisone </a:t>
            </a:r>
            <a:r>
              <a:rPr lang="en-US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 mg </a:t>
            </a:r>
            <a:r>
              <a:rPr lang="en-US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daily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If ovulation has not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occurred, the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dose can be increased to </a:t>
            </a:r>
            <a:r>
              <a:rPr lang="en-US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7.5 </a:t>
            </a:r>
            <a:r>
              <a:rPr lang="en-US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mg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Clomiphene citrate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is then added if ovulation does </a:t>
            </a:r>
            <a:r>
              <a:rPr lang="en-US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not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occur with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prednisone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alone</a:t>
            </a:r>
          </a:p>
          <a:p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We do not suggest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dexamethasone because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it is not inactivated by placental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11- b-</a:t>
            </a:r>
            <a:r>
              <a:rPr lang="en-US" sz="3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hydroxysteroid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dehydrogenase type 2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en-US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097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122" y="1616765"/>
            <a:ext cx="5327374" cy="3286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suggest against using </a:t>
            </a:r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GnRH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agonists except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women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severe forms of </a:t>
            </a:r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hyperandrogenemia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such as ovarian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hyperthecosis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who have a suboptimal response to OCPs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(2QEEE).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2835" y="1590261"/>
            <a:ext cx="5274365" cy="32600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We suggest against using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GnRH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agonists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except in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women with severe forms of 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hyperandrogenemia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(such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as ovarian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hyperthecosis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who have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 suboptimal response to OCs and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(2 |OOO)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4887" y="5194852"/>
            <a:ext cx="1630017" cy="5168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2018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2139" y="5194852"/>
            <a:ext cx="1815548" cy="516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2008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41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1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76502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Although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GnRH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agonist therapy is more effective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than placebo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or no therapy for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hirsutism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it appears to have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advantages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when compared with other available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agents (such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 OCs and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addition,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GnRH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agonist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therapy is expensive, requires injections,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and, unless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clinicians add some form of estrogen, results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severe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estrogen deficiency with menopausal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symptoms (such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 hot flashes and bone loss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therefore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suggest against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using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GnRH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agonists except in women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with severe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forms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hyperandrogenemia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(such as 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ovarian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hyperthecosis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 who have a suboptimal response to </a:t>
            </a:r>
            <a:r>
              <a:rPr lang="en-US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Ocs</a:t>
            </a:r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antiandrogens</a:t>
            </a:r>
            <a:r>
              <a:rPr lang="en-US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264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9860" y="2302781"/>
            <a:ext cx="7938053" cy="21601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7999" y="3059668"/>
            <a:ext cx="6626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Direct Hair Removal </a:t>
            </a:r>
            <a:r>
              <a:rPr lang="en-US" sz="4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Methods</a:t>
            </a:r>
            <a:endParaRPr lang="en-US" sz="4800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533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7617" y="1506828"/>
            <a:ext cx="5576552" cy="31810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For women who choose hair removal therapy,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 suggest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those whose 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unwanted hair </a:t>
            </a:r>
            <a:r>
              <a:rPr lang="en-US" sz="28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auburn, brown, or black, and 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we suggest </a:t>
            </a:r>
            <a:r>
              <a:rPr lang="en-US" sz="2800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electrolysis for those with white or </a:t>
            </a:r>
            <a:r>
              <a:rPr lang="en-US" sz="2800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blonde hair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. (2 |OO</a:t>
            </a:r>
            <a:r>
              <a:rPr lang="en-US" sz="28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3426" y="1506828"/>
            <a:ext cx="4696309" cy="3181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women who choose hair removal therapy, we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suggest </a:t>
            </a:r>
            <a:r>
              <a:rPr lang="en-US" sz="28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photoepilation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therapy (2QQEE).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8052" y="4876800"/>
            <a:ext cx="1855305" cy="5963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2018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7426" y="4996070"/>
            <a:ext cx="1643270" cy="583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2008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051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20417" y="2557670"/>
            <a:ext cx="3220279" cy="16060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37252" y="2807594"/>
            <a:ext cx="2173357" cy="1088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methods of hair removal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4426226" y="2557670"/>
            <a:ext cx="287442" cy="1484243"/>
          </a:xfrm>
          <a:prstGeom prst="leftBracket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50296" y="2266122"/>
            <a:ext cx="1934817" cy="541472"/>
          </a:xfrm>
          <a:prstGeom prst="rect">
            <a:avLst/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Temporary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3304" y="3763617"/>
            <a:ext cx="1895061" cy="569844"/>
          </a:xfrm>
          <a:prstGeom prst="rect">
            <a:avLst/>
          </a:prstGeom>
          <a:solidFill>
            <a:srgbClr val="00B05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Permanent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44139" y="2557670"/>
            <a:ext cx="715618" cy="0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44139" y="4041913"/>
            <a:ext cx="715618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8784" y="1957505"/>
            <a:ext cx="39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Depilation</a:t>
            </a:r>
            <a:r>
              <a:rPr lang="en-US" sz="2400" dirty="0" err="1" smtClean="0">
                <a:solidFill>
                  <a:schemeClr val="bg1"/>
                </a:solidFill>
              </a:rPr>
              <a:t>,</a:t>
            </a:r>
            <a:r>
              <a:rPr lang="en-US" sz="2400" b="1" i="1" dirty="0" err="1" smtClean="0">
                <a:solidFill>
                  <a:schemeClr val="bg1"/>
                </a:solidFill>
              </a:rPr>
              <a:t>Plucking</a:t>
            </a:r>
            <a:r>
              <a:rPr lang="en-US" sz="2400" b="1" i="1" dirty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</a:rPr>
              <a:t>waxing,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mechanical </a:t>
            </a:r>
            <a:r>
              <a:rPr lang="en-US" sz="2400" b="1" i="1" dirty="0" err="1" smtClean="0">
                <a:solidFill>
                  <a:schemeClr val="bg1"/>
                </a:solidFill>
              </a:rPr>
              <a:t>devices,Chemical</a:t>
            </a:r>
            <a:r>
              <a:rPr lang="en-US" sz="2400" b="1" i="1" dirty="0" smtClean="0">
                <a:solidFill>
                  <a:schemeClr val="bg1"/>
                </a:solidFill>
              </a:rPr>
              <a:t> depilatory agents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5531" y="3763617"/>
            <a:ext cx="381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92D050"/>
                </a:solidFill>
              </a:rPr>
              <a:t>Electrolysis / </a:t>
            </a:r>
            <a:r>
              <a:rPr lang="en-US" sz="2400" b="1" i="1" dirty="0" err="1">
                <a:solidFill>
                  <a:srgbClr val="92D050"/>
                </a:solidFill>
              </a:rPr>
              <a:t>photoepilation</a:t>
            </a:r>
            <a:endParaRPr lang="en-US" sz="2400" b="1" i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646" y="4636394"/>
            <a:ext cx="9530366" cy="1803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permanent hair reduction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attaining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at least a 30% reduction of terminal hairs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sustaining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this reduction for a period longer than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complete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growth cycle of hair follicles (4 to 12 </a:t>
            </a:r>
            <a:r>
              <a:rPr lang="en-US" sz="28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months, depending </a:t>
            </a:r>
            <a:r>
              <a:rPr lang="en-US" sz="28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body site).</a:t>
            </a:r>
          </a:p>
        </p:txBody>
      </p:sp>
      <p:sp>
        <p:nvSpPr>
          <p:cNvPr id="8" name="Explosion 1 7"/>
          <p:cNvSpPr/>
          <p:nvPr/>
        </p:nvSpPr>
        <p:spPr>
          <a:xfrm>
            <a:off x="1537251" y="603910"/>
            <a:ext cx="1033671" cy="708056"/>
          </a:xfrm>
          <a:prstGeom prst="irregularSeal1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14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5" y="755373"/>
            <a:ext cx="5274367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56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76870" y="1736035"/>
            <a:ext cx="4770781" cy="1603514"/>
          </a:xfrm>
          <a:prstGeom prst="roundRect">
            <a:avLst/>
          </a:prstGeom>
          <a:solidFill>
            <a:schemeClr val="accent1">
              <a:lumMod val="5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</a:t>
            </a:r>
            <a:r>
              <a:rPr lang="en-US" sz="2800" b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generally limited to small treatment areas, and it does not depend on hair pigmentation.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4227443" y="344557"/>
            <a:ext cx="3432314" cy="824682"/>
          </a:xfrm>
          <a:prstGeom prst="cloudCallout">
            <a:avLst>
              <a:gd name="adj1" fmla="val -23479"/>
              <a:gd name="adj2" fmla="val 10766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Electrolysis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4557" y="4002156"/>
            <a:ext cx="5380382" cy="25943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Electrical current is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passed through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fine wire electrode, which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 manually inserted sequentially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into individual hair follicles. The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galvanic electrolysis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technique uses direct current, causing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electrochemical reactions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that locally release toxic </a:t>
            </a:r>
            <a:r>
              <a:rPr lang="en-US" sz="2400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products within </a:t>
            </a:r>
            <a:r>
              <a:rPr 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hair follicle.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4" y="46383"/>
            <a:ext cx="2968486" cy="362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46384"/>
            <a:ext cx="3498573" cy="32931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43600" y="3906345"/>
            <a:ext cx="6042992" cy="269019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2400" b="1" i="1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thermolysis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technique uses a higher level of alternating current to produce heat in the hair follicle immediately surrounding the wire electrode. Some </a:t>
            </a:r>
            <a:r>
              <a:rPr lang="en-US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claima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combination of these (“</a:t>
            </a:r>
            <a:r>
              <a:rPr lang="en-US" sz="2400" b="1" i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Blend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”) is more effective .(</a:t>
            </a: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painful; </a:t>
            </a:r>
            <a:r>
              <a:rPr lang="en-US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topical anesthesia)</a:t>
            </a:r>
            <a:endParaRPr 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9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6341</Words>
  <Application>Microsoft Office PowerPoint</Application>
  <PresentationFormat>Widescreen</PresentationFormat>
  <Paragraphs>413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1" baseType="lpstr">
      <vt:lpstr>AngsanaUPC</vt:lpstr>
      <vt:lpstr>Aparajita</vt:lpstr>
      <vt:lpstr>Arial</vt:lpstr>
      <vt:lpstr>Calibri</vt:lpstr>
      <vt:lpstr>Calibri Light</vt:lpstr>
      <vt:lpstr>Courier New</vt:lpstr>
      <vt:lpstr>Franklin Gothic Book</vt:lpstr>
      <vt:lpstr>Frutiger-Light</vt:lpstr>
      <vt:lpstr>Wingdings</vt:lpstr>
      <vt:lpstr>Office Theme</vt:lpstr>
      <vt:lpstr> </vt:lpstr>
      <vt:lpstr>Definition</vt:lpstr>
      <vt:lpstr>PowerPoint Presentation</vt:lpstr>
      <vt:lpstr>Pathogenesis of hirsutism</vt:lpstr>
      <vt:lpstr>Etiology &amp; diagnosis of hirsutism</vt:lpstr>
      <vt:lpstr>PowerPoint Presentation</vt:lpstr>
      <vt:lpstr>PowerPoint Presentation</vt:lpstr>
      <vt:lpstr>PowerPoint Presentation</vt:lpstr>
      <vt:lpstr>PowerPoint Presentation</vt:lpstr>
      <vt:lpstr>Etiology  &amp; diagnosis of hirsutism</vt:lpstr>
      <vt:lpstr>PowerPoint Presentation</vt:lpstr>
      <vt:lpstr>PowerPoint Presentation</vt:lpstr>
      <vt:lpstr>Etiology &amp; diagnosis  of hirsutism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Etiology &amp; diagnosis of hirsutism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Cyproterone acetate(CPA)  / drosperinone(DSP)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conclusion</vt:lpstr>
      <vt:lpstr>Which OCs should be used for hirsutism?</vt:lpstr>
      <vt:lpstr>PowerPoint Presentation</vt:lpstr>
      <vt:lpstr>PowerPoint Presentation</vt:lpstr>
      <vt:lpstr>PowerPoint Presentation</vt:lpstr>
      <vt:lpstr>PowerPoint Presentation</vt:lpstr>
      <vt:lpstr>Glucocorticoid therapy</vt:lpstr>
      <vt:lpstr>PowerPoint Presentation</vt:lpstr>
      <vt:lpstr>Hirsutism in women with NCCAH</vt:lpstr>
      <vt:lpstr>ovulation induction in NCCAH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Home-use lasers</vt:lpstr>
      <vt:lpstr>Side effects and risks of photoepilation</vt:lpstr>
      <vt:lpstr>        Topical treatment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466</cp:revision>
  <dcterms:created xsi:type="dcterms:W3CDTF">2018-04-23T18:10:23Z</dcterms:created>
  <dcterms:modified xsi:type="dcterms:W3CDTF">2018-05-13T18:53:14Z</dcterms:modified>
</cp:coreProperties>
</file>