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97" r:id="rId18"/>
    <p:sldId id="298" r:id="rId19"/>
    <p:sldId id="299" r:id="rId20"/>
    <p:sldId id="301" r:id="rId21"/>
    <p:sldId id="275" r:id="rId22"/>
    <p:sldId id="303" r:id="rId23"/>
    <p:sldId id="305" r:id="rId24"/>
    <p:sldId id="308" r:id="rId25"/>
    <p:sldId id="309" r:id="rId26"/>
    <p:sldId id="307" r:id="rId27"/>
    <p:sldId id="310" r:id="rId28"/>
    <p:sldId id="313" r:id="rId29"/>
    <p:sldId id="311" r:id="rId30"/>
    <p:sldId id="314" r:id="rId31"/>
    <p:sldId id="312" r:id="rId32"/>
    <p:sldId id="277" r:id="rId33"/>
    <p:sldId id="315"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EF223B"/>
    <a:srgbClr val="090C0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81" autoAdjust="0"/>
    <p:restoredTop sz="87120" autoAdjust="0"/>
  </p:normalViewPr>
  <p:slideViewPr>
    <p:cSldViewPr snapToGrid="0">
      <p:cViewPr varScale="1">
        <p:scale>
          <a:sx n="74" d="100"/>
          <a:sy n="74" d="100"/>
        </p:scale>
        <p:origin x="-90" y="-420"/>
      </p:cViewPr>
      <p:guideLst>
        <p:guide orient="horz" pos="2160"/>
        <p:guide pos="3840"/>
      </p:guideLst>
    </p:cSldViewPr>
  </p:slideViewPr>
  <p:notesTextViewPr>
    <p:cViewPr>
      <p:scale>
        <a:sx n="1" d="1"/>
        <a:sy n="1" d="1"/>
      </p:scale>
      <p:origin x="0" y="0"/>
    </p:cViewPr>
  </p:notesTextViewPr>
  <p:sorterViewPr>
    <p:cViewPr>
      <p:scale>
        <a:sx n="100" d="100"/>
        <a:sy n="100" d="100"/>
      </p:scale>
      <p:origin x="0" y="-99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style val="36"/>
  <c:clrMapOvr bg1="lt1" tx1="dk1" bg2="lt2" tx2="dk2" accent1="accent1" accent2="accent2" accent3="accent3" accent4="accent4" accent5="accent5" accent6="accent6" hlink="hlink" folHlink="folHlink"/>
  <c:chart>
    <c:view3D>
      <c:rotX val="30"/>
      <c:rotY val="360"/>
      <c:perspective val="30"/>
    </c:view3D>
    <c:plotArea>
      <c:layout/>
      <c:pie3DChart>
        <c:varyColors val="1"/>
        <c:ser>
          <c:idx val="0"/>
          <c:order val="0"/>
          <c:explosion val="25"/>
          <c:dLbls>
            <c:dLbl>
              <c:idx val="1"/>
              <c:layout/>
              <c:tx>
                <c:rich>
                  <a:bodyPr/>
                  <a:lstStyle/>
                  <a:p>
                    <a:r>
                      <a:rPr lang="en-US"/>
                      <a:t>%39.0</a:t>
                    </a:r>
                  </a:p>
                </c:rich>
              </c:tx>
              <c:showVal val="1"/>
              <c:extLst>
                <c:ext xmlns:c15="http://schemas.microsoft.com/office/drawing/2012/chart" uri="{CE6537A1-D6FC-4f65-9D91-7224C49458BB}">
                  <c15:layout/>
                </c:ext>
              </c:extLst>
            </c:dLbl>
            <c:dLbl>
              <c:idx val="2"/>
              <c:layout/>
              <c:tx>
                <c:rich>
                  <a:bodyPr/>
                  <a:lstStyle/>
                  <a:p>
                    <a:r>
                      <a:rPr lang="en-US"/>
                      <a:t>%61.0</a:t>
                    </a:r>
                  </a:p>
                </c:rich>
              </c:tx>
              <c:showVal val="1"/>
              <c:extLst>
                <c:ext xmlns:c15="http://schemas.microsoft.com/office/drawing/2012/chart" uri="{CE6537A1-D6FC-4f65-9D91-7224C49458BB}">
                  <c15:layout/>
                </c:ext>
              </c:extLst>
            </c:dLbl>
            <c:spPr>
              <a:noFill/>
              <a:ln>
                <a:noFill/>
              </a:ln>
              <a:effectLst/>
            </c:spPr>
            <c:txPr>
              <a:bodyPr/>
              <a:lstStyle/>
              <a:p>
                <a:pPr>
                  <a:defRPr lang="en-US" sz="1400" b="1"/>
                </a:pPr>
                <a:endParaRPr lang="fa-IR"/>
              </a:p>
            </c:txPr>
            <c:showVal val="1"/>
            <c:showLeaderLines val="1"/>
            <c:extLst>
              <c:ext xmlns:c15="http://schemas.microsoft.com/office/drawing/2012/chart" uri="{CE6537A1-D6FC-4f65-9D91-7224C49458BB}"/>
            </c:extLst>
          </c:dLbls>
          <c:cat>
            <c:strRef>
              <c:f>Sheet1!$A$10:$A$12</c:f>
              <c:strCache>
                <c:ptCount val="3"/>
                <c:pt idx="0">
                  <c:v>FDS</c:v>
                </c:pt>
                <c:pt idx="1">
                  <c:v>NO</c:v>
                </c:pt>
                <c:pt idx="2">
                  <c:v>Yes</c:v>
                </c:pt>
              </c:strCache>
            </c:strRef>
          </c:cat>
          <c:val>
            <c:numRef>
              <c:f>Sheet1!$B$10:$B$12</c:f>
              <c:numCache>
                <c:formatCode>General</c:formatCode>
                <c:ptCount val="3"/>
                <c:pt idx="1">
                  <c:v>39</c:v>
                </c:pt>
                <c:pt idx="2">
                  <c:v>61</c:v>
                </c:pt>
              </c:numCache>
            </c:numRef>
          </c:val>
        </c:ser>
      </c:pie3DChart>
    </c:plotArea>
    <c:legend>
      <c:legendPos val="l"/>
      <c:legendEntry>
        <c:idx val="0"/>
        <c:delete val="1"/>
      </c:legendEntry>
      <c:layout/>
      <c:txPr>
        <a:bodyPr/>
        <a:lstStyle/>
        <a:p>
          <a:pPr>
            <a:defRPr lang="en-US"/>
          </a:pPr>
          <a:endParaRPr lang="fa-IR"/>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lrMapOvr bg1="lt1" tx1="dk1" bg2="lt2" tx2="dk2" accent1="accent1" accent2="accent2" accent3="accent3" accent4="accent4" accent5="accent5" accent6="accent6" hlink="hlink" folHlink="folHlink"/>
  <c:chart>
    <c:autoTitleDeleted val="1"/>
    <c:view3D>
      <c:rotX val="30"/>
      <c:rotY val="360"/>
      <c:perspective val="30"/>
    </c:view3D>
    <c:plotArea>
      <c:layout/>
      <c:pie3DChart>
        <c:varyColors val="1"/>
        <c:ser>
          <c:idx val="0"/>
          <c:order val="0"/>
          <c:tx>
            <c:strRef>
              <c:f>Sheet1!$B$1</c:f>
              <c:strCache>
                <c:ptCount val="1"/>
                <c:pt idx="0">
                  <c:v>Percntage</c:v>
                </c:pt>
              </c:strCache>
            </c:strRef>
          </c:tx>
          <c:dLbls>
            <c:dLbl>
              <c:idx val="0"/>
              <c:layout/>
              <c:tx>
                <c:rich>
                  <a:bodyPr/>
                  <a:lstStyle/>
                  <a:p>
                    <a:r>
                      <a:rPr lang="en-US"/>
                      <a:t>%17.5</a:t>
                    </a:r>
                  </a:p>
                </c:rich>
              </c:tx>
              <c:showVal val="1"/>
              <c:extLst>
                <c:ext xmlns:c15="http://schemas.microsoft.com/office/drawing/2012/chart" uri="{CE6537A1-D6FC-4f65-9D91-7224C49458BB}">
                  <c15:layout/>
                </c:ext>
              </c:extLst>
            </c:dLbl>
            <c:dLbl>
              <c:idx val="1"/>
              <c:layout/>
              <c:tx>
                <c:rich>
                  <a:bodyPr/>
                  <a:lstStyle/>
                  <a:p>
                    <a:r>
                      <a:rPr lang="en-US"/>
                      <a:t>%43.5</a:t>
                    </a:r>
                  </a:p>
                </c:rich>
              </c:tx>
              <c:showVal val="1"/>
              <c:extLst>
                <c:ext xmlns:c15="http://schemas.microsoft.com/office/drawing/2012/chart" uri="{CE6537A1-D6FC-4f65-9D91-7224C49458BB}">
                  <c15:layout/>
                </c:ext>
              </c:extLst>
            </c:dLbl>
            <c:dLbl>
              <c:idx val="2"/>
              <c:layout/>
              <c:tx>
                <c:rich>
                  <a:bodyPr/>
                  <a:lstStyle/>
                  <a:p>
                    <a:r>
                      <a:rPr lang="en-US"/>
                      <a:t>%39</a:t>
                    </a:r>
                  </a:p>
                </c:rich>
              </c:tx>
              <c:showVal val="1"/>
              <c:extLst>
                <c:ext xmlns:c15="http://schemas.microsoft.com/office/drawing/2012/chart" uri="{CE6537A1-D6FC-4f65-9D91-7224C49458BB}">
                  <c15:layout/>
                </c:ext>
              </c:extLst>
            </c:dLbl>
            <c:spPr>
              <a:noFill/>
              <a:ln>
                <a:noFill/>
              </a:ln>
              <a:effectLst/>
            </c:spPr>
            <c:txPr>
              <a:bodyPr/>
              <a:lstStyle/>
              <a:p>
                <a:pPr>
                  <a:defRPr lang="en-US" sz="1400" b="1"/>
                </a:pPr>
                <a:endParaRPr lang="fa-IR"/>
              </a:p>
            </c:txPr>
            <c:showVal val="1"/>
            <c:showLeaderLines val="1"/>
            <c:extLst>
              <c:ext xmlns:c15="http://schemas.microsoft.com/office/drawing/2012/chart" uri="{CE6537A1-D6FC-4f65-9D91-7224C49458BB}"/>
            </c:extLst>
          </c:dLbls>
          <c:cat>
            <c:strRef>
              <c:f>Sheet1!$A$2:$A$4</c:f>
              <c:strCache>
                <c:ptCount val="3"/>
                <c:pt idx="0">
                  <c:v>Normal (18.5-24.9)</c:v>
                </c:pt>
                <c:pt idx="1">
                  <c:v>Overweight (25-29.9)</c:v>
                </c:pt>
                <c:pt idx="2">
                  <c:v>Obes (≥30)</c:v>
                </c:pt>
              </c:strCache>
            </c:strRef>
          </c:cat>
          <c:val>
            <c:numRef>
              <c:f>Sheet1!$B$2:$B$4</c:f>
              <c:numCache>
                <c:formatCode>General</c:formatCode>
                <c:ptCount val="3"/>
                <c:pt idx="0">
                  <c:v>17.5</c:v>
                </c:pt>
                <c:pt idx="1">
                  <c:v>43.5</c:v>
                </c:pt>
                <c:pt idx="2">
                  <c:v>39</c:v>
                </c:pt>
              </c:numCache>
            </c:numRef>
          </c:val>
        </c:ser>
      </c:pie3DChart>
    </c:plotArea>
    <c:legend>
      <c:legendPos val="l"/>
      <c:layout/>
      <c:txPr>
        <a:bodyPr/>
        <a:lstStyle/>
        <a:p>
          <a:pPr>
            <a:defRPr lang="en-US" b="1"/>
          </a:pPr>
          <a:endParaRPr lang="fa-IR"/>
        </a:p>
      </c:txPr>
    </c:legend>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0AEB9D-01A2-4C3C-9B9A-AA861822DE1A}" type="datetimeFigureOut">
              <a:rPr lang="fa-IR" smtClean="0"/>
              <a:pPr/>
              <a:t>1441/03/28</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7A2872-3F1B-47F6-8718-9C786C27AD3E}" type="slidenum">
              <a:rPr lang="fa-IR" smtClean="0"/>
              <a:pPr/>
              <a:t>‹#›</a:t>
            </a:fld>
            <a:endParaRPr lang="fa-IR"/>
          </a:p>
        </p:txBody>
      </p:sp>
    </p:spTree>
    <p:extLst>
      <p:ext uri="{BB962C8B-B14F-4D97-AF65-F5344CB8AC3E}">
        <p14:creationId xmlns="" xmlns:p14="http://schemas.microsoft.com/office/powerpoint/2010/main" val="603713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سلامت جنسی "وضعیت بهزیستی جسمی، عاطفی، روانی و اجتماعی در رابطه با تمایلات جنسی است. این صرفاً عدم وجود بیماری، اختلال عملکرد و ضعف نیست. "</a:t>
            </a:r>
            <a:endParaRPr lang="fa-IR" dirty="0"/>
          </a:p>
        </p:txBody>
      </p:sp>
      <p:sp>
        <p:nvSpPr>
          <p:cNvPr id="4" name="Slide Number Placeholder 3"/>
          <p:cNvSpPr>
            <a:spLocks noGrp="1"/>
          </p:cNvSpPr>
          <p:nvPr>
            <p:ph type="sldNum" sz="quarter" idx="10"/>
          </p:nvPr>
        </p:nvSpPr>
        <p:spPr/>
        <p:txBody>
          <a:bodyPr/>
          <a:lstStyle/>
          <a:p>
            <a:fld id="{3E7A2872-3F1B-47F6-8718-9C786C27AD3E}" type="slidenum">
              <a:rPr lang="fa-IR" smtClean="0"/>
              <a:pPr/>
              <a:t>2</a:t>
            </a:fld>
            <a:endParaRPr lang="fa-IR"/>
          </a:p>
        </p:txBody>
      </p:sp>
    </p:spTree>
    <p:extLst>
      <p:ext uri="{BB962C8B-B14F-4D97-AF65-F5344CB8AC3E}">
        <p14:creationId xmlns="" xmlns:p14="http://schemas.microsoft.com/office/powerpoint/2010/main" val="2629527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87687" y="1174612"/>
            <a:ext cx="7619999" cy="2387600"/>
          </a:xfrm>
        </p:spPr>
        <p:txBody>
          <a:bodyPr anchor="b">
            <a:normAutofit/>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4187687" y="3654287"/>
            <a:ext cx="76199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3763617" y="6024139"/>
            <a:ext cx="1229141" cy="365125"/>
          </a:xfrm>
        </p:spPr>
        <p:txBody>
          <a:bodyPr/>
          <a:lstStyle/>
          <a:p>
            <a:fld id="{276D79ED-3FA7-4EF8-964B-EB8BCFAB02F8}" type="datetimeFigureOut">
              <a:rPr lang="en-US" smtClean="0"/>
              <a:pPr/>
              <a:t>11/25/2019</a:t>
            </a:fld>
            <a:endParaRPr lang="en-US"/>
          </a:p>
        </p:txBody>
      </p:sp>
      <p:sp>
        <p:nvSpPr>
          <p:cNvPr id="5" name="Footer Placeholder 4"/>
          <p:cNvSpPr>
            <a:spLocks noGrp="1"/>
          </p:cNvSpPr>
          <p:nvPr>
            <p:ph type="ftr" sz="quarter" idx="11"/>
          </p:nvPr>
        </p:nvSpPr>
        <p:spPr>
          <a:xfrm>
            <a:off x="5449957" y="6025046"/>
            <a:ext cx="4669972" cy="365125"/>
          </a:xfrm>
        </p:spPr>
        <p:txBody>
          <a:bodyPr/>
          <a:lstStyle/>
          <a:p>
            <a:endParaRPr lang="en-US"/>
          </a:p>
        </p:txBody>
      </p:sp>
      <p:sp>
        <p:nvSpPr>
          <p:cNvPr id="6" name="Slide Number Placeholder 5"/>
          <p:cNvSpPr>
            <a:spLocks noGrp="1"/>
          </p:cNvSpPr>
          <p:nvPr>
            <p:ph type="sldNum" sz="quarter" idx="12"/>
          </p:nvPr>
        </p:nvSpPr>
        <p:spPr>
          <a:xfrm>
            <a:off x="10631557" y="6024139"/>
            <a:ext cx="1404257" cy="365125"/>
          </a:xfrm>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0116" y="1709738"/>
            <a:ext cx="8577942" cy="285273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370116" y="4589463"/>
            <a:ext cx="857794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0115" y="1846943"/>
            <a:ext cx="422365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2" y="1846943"/>
            <a:ext cx="422365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0115" y="344714"/>
            <a:ext cx="8579531"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70115" y="1670277"/>
            <a:ext cx="4180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0115" y="2494189"/>
            <a:ext cx="418011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80859" y="1670277"/>
            <a:ext cx="42671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0859" y="2494189"/>
            <a:ext cx="426719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0115" y="435429"/>
            <a:ext cx="3505201"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75316" y="435430"/>
            <a:ext cx="507274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0115" y="2035629"/>
            <a:ext cx="350520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0115" y="424543"/>
            <a:ext cx="3276600" cy="16002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646715" y="424544"/>
            <a:ext cx="530134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70115" y="2024743"/>
            <a:ext cx="32766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2" name="Round Same Side Corner Rectangle 11"/>
          <p:cNvSpPr/>
          <p:nvPr userDrawn="1"/>
        </p:nvSpPr>
        <p:spPr>
          <a:xfrm rot="16200000">
            <a:off x="-1582150" y="1912322"/>
            <a:ext cx="2770465" cy="393524"/>
          </a:xfrm>
          <a:prstGeom prst="round2SameRect">
            <a:avLst>
              <a:gd name="adj1" fmla="val 50000"/>
              <a:gd name="adj2" fmla="val 0"/>
            </a:avLst>
          </a:prstGeom>
          <a:solidFill>
            <a:srgbClr val="EF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Placeholder 1"/>
          <p:cNvSpPr>
            <a:spLocks noGrp="1"/>
          </p:cNvSpPr>
          <p:nvPr>
            <p:ph type="title"/>
          </p:nvPr>
        </p:nvSpPr>
        <p:spPr>
          <a:xfrm>
            <a:off x="370115" y="365125"/>
            <a:ext cx="8577944"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70115" y="1789611"/>
            <a:ext cx="8577944" cy="4387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70115" y="6355443"/>
            <a:ext cx="1534887" cy="365125"/>
          </a:xfrm>
          <a:prstGeom prst="rect">
            <a:avLst/>
          </a:prstGeom>
        </p:spPr>
        <p:txBody>
          <a:bodyPr vert="horz" lIns="91440" tIns="45720" rIns="91440" bIns="45720" rtlCol="0" anchor="ctr"/>
          <a:lstStyle>
            <a:lvl1pPr algn="l">
              <a:defRPr sz="1200">
                <a:solidFill>
                  <a:schemeClr val="bg1"/>
                </a:solidFill>
                <a:latin typeface="Microsoft YaHei" charset="-122"/>
                <a:ea typeface="Microsoft YaHei" charset="-122"/>
                <a:cs typeface="Microsoft YaHei" charset="-122"/>
              </a:defRPr>
            </a:lvl1pPr>
          </a:lstStyle>
          <a:p>
            <a:fld id="{276D79ED-3FA7-4EF8-964B-EB8BCFAB02F8}" type="datetimeFigureOut">
              <a:rPr lang="en-US" smtClean="0"/>
              <a:pPr/>
              <a:t>11/25/2019</a:t>
            </a:fld>
            <a:endParaRPr lang="en-US"/>
          </a:p>
        </p:txBody>
      </p:sp>
      <p:sp>
        <p:nvSpPr>
          <p:cNvPr id="5" name="Footer Placeholder 4"/>
          <p:cNvSpPr>
            <a:spLocks noGrp="1"/>
          </p:cNvSpPr>
          <p:nvPr>
            <p:ph type="ftr" sz="quarter" idx="3"/>
          </p:nvPr>
        </p:nvSpPr>
        <p:spPr>
          <a:xfrm>
            <a:off x="2362201" y="6356350"/>
            <a:ext cx="4669972" cy="365125"/>
          </a:xfrm>
          <a:prstGeom prst="rect">
            <a:avLst/>
          </a:prstGeom>
        </p:spPr>
        <p:txBody>
          <a:bodyPr vert="horz" lIns="91440" tIns="45720" rIns="91440" bIns="45720" rtlCol="0" anchor="ctr"/>
          <a:lstStyle>
            <a:lvl1pPr algn="ctr">
              <a:defRPr sz="1200">
                <a:solidFill>
                  <a:schemeClr val="bg1"/>
                </a:solidFill>
                <a:latin typeface="Microsoft YaHei" charset="-122"/>
                <a:ea typeface="Microsoft YaHei" charset="-122"/>
                <a:cs typeface="Microsoft YaHei" charset="-122"/>
              </a:defRPr>
            </a:lvl1pPr>
          </a:lstStyle>
          <a:p>
            <a:endParaRPr lang="en-US"/>
          </a:p>
        </p:txBody>
      </p:sp>
      <p:sp>
        <p:nvSpPr>
          <p:cNvPr id="6" name="Slide Number Placeholder 5"/>
          <p:cNvSpPr>
            <a:spLocks noGrp="1"/>
          </p:cNvSpPr>
          <p:nvPr>
            <p:ph type="sldNum" sz="quarter" idx="4"/>
          </p:nvPr>
        </p:nvSpPr>
        <p:spPr>
          <a:xfrm>
            <a:off x="7543801" y="6355443"/>
            <a:ext cx="1404257" cy="365125"/>
          </a:xfrm>
          <a:prstGeom prst="rect">
            <a:avLst/>
          </a:prstGeom>
        </p:spPr>
        <p:txBody>
          <a:bodyPr vert="horz" lIns="91440" tIns="45720" rIns="91440" bIns="45720" rtlCol="0" anchor="ctr"/>
          <a:lstStyle>
            <a:lvl1pPr algn="r">
              <a:defRPr sz="1200">
                <a:solidFill>
                  <a:schemeClr val="bg1"/>
                </a:solidFill>
                <a:latin typeface="Microsoft YaHei" charset="-122"/>
                <a:ea typeface="Microsoft YaHei" charset="-122"/>
                <a:cs typeface="Microsoft YaHei" charset="-122"/>
              </a:defRPr>
            </a:lvl1pPr>
          </a:lstStyle>
          <a:p>
            <a:fld id="{C6F12CB2-7F2C-47B9-AE70-22A94B49F233}" type="slidenum">
              <a:rPr lang="en-US" smtClean="0"/>
              <a:pPr/>
              <a:t>‹#›</a:t>
            </a:fld>
            <a:endParaRPr lang="en-US"/>
          </a:p>
        </p:txBody>
      </p:sp>
      <p:sp>
        <p:nvSpPr>
          <p:cNvPr id="8" name="TextBox 7"/>
          <p:cNvSpPr txBox="1"/>
          <p:nvPr userDrawn="1"/>
        </p:nvSpPr>
        <p:spPr>
          <a:xfrm rot="16200000">
            <a:off x="-1540625" y="1952496"/>
            <a:ext cx="2688775" cy="307777"/>
          </a:xfrm>
          <a:prstGeom prst="rect">
            <a:avLst/>
          </a:prstGeom>
          <a:noFill/>
        </p:spPr>
        <p:txBody>
          <a:bodyPr wrap="square" rtlCol="0" anchor="ctr">
            <a:spAutoFit/>
          </a:bodyPr>
          <a:lstStyle/>
          <a:p>
            <a:pPr algn="ctr"/>
            <a:r>
              <a:rPr lang="bs-Latn-BA" sz="1400" b="1" baseline="0" dirty="0">
                <a:solidFill>
                  <a:schemeClr val="bg1"/>
                </a:solidFill>
                <a:latin typeface="Microsoft YaHei" charset="-122"/>
                <a:ea typeface="Microsoft YaHei" charset="-122"/>
                <a:cs typeface="Microsoft YaHei" charset="-122"/>
              </a:rPr>
              <a:t>free-ppt-templates.com</a:t>
            </a:r>
            <a:endParaRPr lang="en-US" sz="1400" b="1" dirty="0">
              <a:solidFill>
                <a:schemeClr val="bg1"/>
              </a:solidFill>
              <a:latin typeface="Microsoft YaHei" charset="-122"/>
              <a:ea typeface="Microsoft YaHei" charset="-122"/>
              <a:cs typeface="Microsoft YaHei" charset="-122"/>
            </a:endParaRPr>
          </a:p>
        </p:txBody>
      </p:sp>
    </p:spTree>
    <p:extLst>
      <p:ext uri="{BB962C8B-B14F-4D97-AF65-F5344CB8AC3E}">
        <p14:creationId xmlns=""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icrosoft YaHei" charset="-122"/>
          <a:ea typeface="Microsoft YaHei" charset="-122"/>
          <a:cs typeface="Microsoft YaHei"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icrosoft YaHei" charset="-122"/>
          <a:ea typeface="Microsoft YaHei" charset="-122"/>
          <a:cs typeface="Microsoft YaHei"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icrosoft YaHei" charset="-122"/>
          <a:ea typeface="Microsoft YaHei" charset="-122"/>
          <a:cs typeface="Microsoft YaHei"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icrosoft YaHei" charset="-122"/>
          <a:ea typeface="Microsoft YaHei" charset="-122"/>
          <a:cs typeface="Microsoft YaHei"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YaHei" charset="-122"/>
          <a:ea typeface="Microsoft YaHei" charset="-122"/>
          <a:cs typeface="Microsoft YaHei"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YaHei" charset="-122"/>
          <a:ea typeface="Microsoft YaHei" charset="-122"/>
          <a:cs typeface="Microsoft YaHei"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7687" y="627321"/>
            <a:ext cx="7619999" cy="2934891"/>
          </a:xfrm>
          <a:solidFill>
            <a:schemeClr val="bg1"/>
          </a:solidFill>
        </p:spPr>
        <p:txBody>
          <a:bodyPr>
            <a:noAutofit/>
          </a:bodyPr>
          <a:lstStyle/>
          <a:p>
            <a:pPr rtl="1"/>
            <a:r>
              <a:rPr lang="ar-SA" sz="3200" dirty="0">
                <a:solidFill>
                  <a:srgbClr val="0000FF"/>
                </a:solidFill>
                <a:effectLst/>
                <a:cs typeface="B Titr" panose="00000700000000000000" pitchFamily="2" charset="-78"/>
              </a:rPr>
              <a:t>بررسی </a:t>
            </a:r>
            <a:r>
              <a:rPr lang="fa-IR" sz="3200" dirty="0">
                <a:solidFill>
                  <a:srgbClr val="0000FF"/>
                </a:solidFill>
                <a:effectLst/>
                <a:cs typeface="B Titr" panose="00000700000000000000" pitchFamily="2" charset="-78"/>
              </a:rPr>
              <a:t>ارتباط عملکرد جنسی و اندکس توده بدنی (</a:t>
            </a:r>
            <a:r>
              <a:rPr lang="en-US" sz="3200" dirty="0">
                <a:solidFill>
                  <a:srgbClr val="0000FF"/>
                </a:solidFill>
                <a:effectLst/>
                <a:cs typeface="B Titr" panose="00000700000000000000" pitchFamily="2" charset="-78"/>
              </a:rPr>
              <a:t>BMI</a:t>
            </a:r>
            <a:r>
              <a:rPr lang="fa-IR" sz="3200" dirty="0">
                <a:solidFill>
                  <a:srgbClr val="0000FF"/>
                </a:solidFill>
                <a:effectLst/>
                <a:cs typeface="B Titr" panose="00000700000000000000" pitchFamily="2" charset="-78"/>
              </a:rPr>
              <a:t>) در زنان بعد از یائسگی</a:t>
            </a:r>
            <a:r>
              <a:rPr lang="en-US" sz="3200" dirty="0">
                <a:solidFill>
                  <a:srgbClr val="090C0F"/>
                </a:solidFill>
                <a:effectLst/>
              </a:rPr>
              <a:t/>
            </a:r>
            <a:br>
              <a:rPr lang="en-US" sz="3200" dirty="0">
                <a:solidFill>
                  <a:srgbClr val="090C0F"/>
                </a:solidFill>
                <a:effectLst/>
              </a:rPr>
            </a:br>
            <a:r>
              <a:rPr lang="en-US" sz="3200" dirty="0">
                <a:solidFill>
                  <a:srgbClr val="090C0F"/>
                </a:solidFill>
                <a:effectLst/>
              </a:rPr>
              <a:t> </a:t>
            </a:r>
            <a:br>
              <a:rPr lang="en-US" sz="3200" dirty="0">
                <a:solidFill>
                  <a:srgbClr val="090C0F"/>
                </a:solidFill>
                <a:effectLst/>
              </a:rPr>
            </a:br>
            <a:r>
              <a:rPr lang="en-US" sz="3200" dirty="0">
                <a:solidFill>
                  <a:srgbClr val="090C0F"/>
                </a:solidFill>
                <a:effectLst/>
              </a:rPr>
              <a:t>The Relationship between Sexual Function and Body Mass Index in Post Menopausal Women</a:t>
            </a:r>
          </a:p>
        </p:txBody>
      </p:sp>
      <p:sp>
        <p:nvSpPr>
          <p:cNvPr id="5" name="Rectangle 5"/>
          <p:cNvSpPr>
            <a:spLocks noChangeArrowheads="1"/>
          </p:cNvSpPr>
          <p:nvPr/>
        </p:nvSpPr>
        <p:spPr bwMode="auto">
          <a:xfrm>
            <a:off x="4187686" y="4242568"/>
            <a:ext cx="7619999" cy="1499022"/>
          </a:xfrm>
          <a:prstGeom prst="rect">
            <a:avLst/>
          </a:prstGeom>
          <a:solidFill>
            <a:schemeClr val="bg1"/>
          </a:solidFill>
          <a:ln w="9525" algn="ctr">
            <a:solidFill>
              <a:sysClr val="window" lastClr="FFFFFF"/>
            </a:solidFill>
            <a:round/>
            <a:headEnd/>
            <a:tailEnd/>
          </a:ln>
        </p:spPr>
        <p:txBody>
          <a:bodyPr/>
          <a:lstStyle/>
          <a:p>
            <a:pPr algn="ctr" eaLnBrk="1" fontAlgn="auto" hangingPunct="1">
              <a:spcBef>
                <a:spcPts val="0"/>
              </a:spcBef>
              <a:spcAft>
                <a:spcPts val="0"/>
              </a:spcAft>
              <a:defRPr/>
            </a:pPr>
            <a:r>
              <a:rPr lang="en-US" sz="2400" b="1" kern="0" dirty="0">
                <a:solidFill>
                  <a:sysClr val="windowText" lastClr="000000"/>
                </a:solidFill>
                <a:latin typeface="Times New Roman" pitchFamily="18" charset="0"/>
                <a:ea typeface="Gulim" pitchFamily="34" charset="-127"/>
              </a:rPr>
              <a:t>Dr. </a:t>
            </a:r>
            <a:r>
              <a:rPr lang="en-US" sz="2400" b="1" kern="0" dirty="0" smtClean="0">
                <a:solidFill>
                  <a:sysClr val="windowText" lastClr="000000"/>
                </a:solidFill>
                <a:latin typeface="Times New Roman" pitchFamily="18" charset="0"/>
                <a:ea typeface="Gulim" pitchFamily="34" charset="-127"/>
              </a:rPr>
              <a:t>Soheila Nazarpour</a:t>
            </a:r>
          </a:p>
          <a:p>
            <a:pPr algn="ctr" eaLnBrk="1" fontAlgn="auto" hangingPunct="1">
              <a:spcBef>
                <a:spcPts val="0"/>
              </a:spcBef>
              <a:spcAft>
                <a:spcPts val="0"/>
              </a:spcAft>
              <a:defRPr/>
            </a:pPr>
            <a:r>
              <a:rPr lang="en-US" sz="2400" b="1" kern="0" dirty="0" smtClean="0">
                <a:solidFill>
                  <a:sysClr val="windowText" lastClr="000000"/>
                </a:solidFill>
                <a:latin typeface="Times New Roman" pitchFamily="18" charset="0"/>
                <a:ea typeface="Gulim" pitchFamily="34" charset="-127"/>
              </a:rPr>
              <a:t>Dr</a:t>
            </a:r>
            <a:r>
              <a:rPr lang="en-US" sz="2400" b="1" kern="0" dirty="0">
                <a:solidFill>
                  <a:sysClr val="windowText" lastClr="000000"/>
                </a:solidFill>
                <a:latin typeface="Times New Roman" pitchFamily="18" charset="0"/>
                <a:ea typeface="Gulim" pitchFamily="34" charset="-127"/>
              </a:rPr>
              <a:t>. </a:t>
            </a:r>
            <a:r>
              <a:rPr lang="en-US" sz="2400" b="1" kern="0" dirty="0" err="1" smtClean="0">
                <a:solidFill>
                  <a:sysClr val="windowText" lastClr="000000"/>
                </a:solidFill>
                <a:latin typeface="Times New Roman" pitchFamily="18" charset="0"/>
                <a:ea typeface="Gulim" pitchFamily="34" charset="-127"/>
              </a:rPr>
              <a:t>Masoumeh</a:t>
            </a:r>
            <a:r>
              <a:rPr lang="en-US" sz="2400" b="1" kern="0" dirty="0" smtClean="0">
                <a:solidFill>
                  <a:sysClr val="windowText" lastClr="000000"/>
                </a:solidFill>
                <a:latin typeface="Times New Roman" pitchFamily="18" charset="0"/>
                <a:ea typeface="Gulim" pitchFamily="34" charset="-127"/>
              </a:rPr>
              <a:t> </a:t>
            </a:r>
            <a:r>
              <a:rPr lang="en-US" sz="2400" b="1" kern="0" dirty="0" err="1" smtClean="0">
                <a:solidFill>
                  <a:sysClr val="windowText" lastClr="000000"/>
                </a:solidFill>
                <a:latin typeface="Times New Roman" pitchFamily="18" charset="0"/>
                <a:ea typeface="Gulim" pitchFamily="34" charset="-127"/>
              </a:rPr>
              <a:t>Simbar</a:t>
            </a:r>
            <a:endParaRPr lang="en-US" sz="2400" b="1" kern="0" dirty="0" smtClean="0">
              <a:solidFill>
                <a:sysClr val="windowText" lastClr="000000"/>
              </a:solidFill>
              <a:latin typeface="Times New Roman" pitchFamily="18" charset="0"/>
              <a:ea typeface="Gulim" pitchFamily="34" charset="-127"/>
            </a:endParaRPr>
          </a:p>
          <a:p>
            <a:pPr algn="ctr">
              <a:defRPr/>
            </a:pPr>
            <a:r>
              <a:rPr lang="en-US" sz="2400" b="1" kern="0" dirty="0" smtClean="0">
                <a:solidFill>
                  <a:sysClr val="windowText" lastClr="000000"/>
                </a:solidFill>
                <a:latin typeface="Times New Roman" pitchFamily="18" charset="0"/>
                <a:ea typeface="Gulim" pitchFamily="34" charset="-127"/>
              </a:rPr>
              <a:t>Dr</a:t>
            </a:r>
            <a:r>
              <a:rPr lang="en-US" sz="2400" b="1" kern="0" dirty="0">
                <a:solidFill>
                  <a:sysClr val="windowText" lastClr="000000"/>
                </a:solidFill>
                <a:latin typeface="Times New Roman" pitchFamily="18" charset="0"/>
                <a:ea typeface="Gulim" pitchFamily="34" charset="-127"/>
              </a:rPr>
              <a:t>. Fahimeh  </a:t>
            </a:r>
            <a:r>
              <a:rPr lang="en-US" sz="2400" b="1" kern="0" dirty="0" err="1">
                <a:solidFill>
                  <a:sysClr val="windowText" lastClr="000000"/>
                </a:solidFill>
                <a:latin typeface="Times New Roman" pitchFamily="18" charset="0"/>
                <a:ea typeface="Gulim" pitchFamily="34" charset="-127"/>
              </a:rPr>
              <a:t>Ramezani</a:t>
            </a:r>
            <a:r>
              <a:rPr lang="en-US" sz="2400" b="1" kern="0" dirty="0">
                <a:solidFill>
                  <a:sysClr val="windowText" lastClr="000000"/>
                </a:solidFill>
                <a:latin typeface="Times New Roman" pitchFamily="18" charset="0"/>
                <a:ea typeface="Gulim" pitchFamily="34" charset="-127"/>
              </a:rPr>
              <a:t> </a:t>
            </a:r>
            <a:r>
              <a:rPr lang="en-US" sz="2400" b="1" kern="0" dirty="0" smtClean="0">
                <a:solidFill>
                  <a:sysClr val="windowText" lastClr="000000"/>
                </a:solidFill>
                <a:latin typeface="Times New Roman" pitchFamily="18" charset="0"/>
                <a:ea typeface="Gulim" pitchFamily="34" charset="-127"/>
              </a:rPr>
              <a:t>Tehrani</a:t>
            </a:r>
          </a:p>
          <a:p>
            <a:pPr algn="ctr">
              <a:defRPr/>
            </a:pPr>
            <a:r>
              <a:rPr lang="en-US" sz="2400" b="1" kern="0" dirty="0" smtClean="0">
                <a:solidFill>
                  <a:sysClr val="windowText" lastClr="000000"/>
                </a:solidFill>
                <a:latin typeface="Times New Roman" pitchFamily="18" charset="0"/>
                <a:ea typeface="Gulim" pitchFamily="34" charset="-127"/>
              </a:rPr>
              <a:t>Dr. Hamid </a:t>
            </a:r>
            <a:r>
              <a:rPr lang="en-US" sz="2400" b="1" kern="0" dirty="0" err="1">
                <a:solidFill>
                  <a:sysClr val="windowText" lastClr="000000"/>
                </a:solidFill>
                <a:latin typeface="Times New Roman" pitchFamily="18" charset="0"/>
                <a:ea typeface="Gulim" pitchFamily="34" charset="-127"/>
              </a:rPr>
              <a:t>Alavi</a:t>
            </a:r>
            <a:r>
              <a:rPr lang="en-US" sz="2400" b="1" kern="0" dirty="0">
                <a:solidFill>
                  <a:sysClr val="windowText" lastClr="000000"/>
                </a:solidFill>
                <a:latin typeface="Times New Roman" pitchFamily="18" charset="0"/>
                <a:ea typeface="Gulim" pitchFamily="34" charset="-127"/>
              </a:rPr>
              <a:t> </a:t>
            </a:r>
            <a:r>
              <a:rPr lang="en-US" sz="2400" b="1" kern="0" dirty="0" err="1" smtClean="0">
                <a:solidFill>
                  <a:sysClr val="windowText" lastClr="000000"/>
                </a:solidFill>
                <a:latin typeface="Times New Roman" pitchFamily="18" charset="0"/>
                <a:ea typeface="Gulim" pitchFamily="34" charset="-127"/>
              </a:rPr>
              <a:t>Majd</a:t>
            </a:r>
            <a:r>
              <a:rPr lang="en-US" sz="2400" b="1" kern="0" dirty="0">
                <a:solidFill>
                  <a:sysClr val="windowText" lastClr="000000"/>
                </a:solidFill>
                <a:latin typeface="Times New Roman" pitchFamily="18" charset="0"/>
                <a:ea typeface="Gulim" pitchFamily="34" charset="-127"/>
              </a:rPr>
              <a:t> </a:t>
            </a:r>
          </a:p>
        </p:txBody>
      </p:sp>
      <p:pic>
        <p:nvPicPr>
          <p:cNvPr id="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2041" y="5951798"/>
            <a:ext cx="708016" cy="739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8" name="Picture 6" descr="http://en.sbmu.ac.ir/uploads/256_384_1358082411245_logo_75.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53493" y="5951798"/>
            <a:ext cx="594322" cy="796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Picture2.jpg"/>
          <p:cNvPicPr>
            <a:picLocks noChangeAspect="1" noChangeArrowheads="1"/>
          </p:cNvPicPr>
          <p:nvPr/>
        </p:nvPicPr>
        <p:blipFill>
          <a:blip r:embed="rId4" cstate="print"/>
          <a:srcRect l="28875" r="4638"/>
          <a:stretch>
            <a:fillRect/>
          </a:stretch>
        </p:blipFill>
        <p:spPr bwMode="auto">
          <a:xfrm>
            <a:off x="7480414" y="6007698"/>
            <a:ext cx="701207" cy="684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7209288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5029200"/>
          </a:xfrm>
          <a:solidFill>
            <a:schemeClr val="bg1"/>
          </a:solidFill>
        </p:spPr>
        <p:txBody>
          <a:bodyPr>
            <a:noAutofit/>
          </a:bodyPr>
          <a:lstStyle/>
          <a:p>
            <a:pPr algn="r" rtl="1">
              <a:lnSpc>
                <a:spcPct val="150000"/>
              </a:lnSpc>
              <a:spcBef>
                <a:spcPts val="0"/>
              </a:spcBef>
            </a:pPr>
            <a:r>
              <a:rPr lang="fa-IR" sz="2600" dirty="0" smtClean="0">
                <a:solidFill>
                  <a:schemeClr val="tx1"/>
                </a:solidFill>
                <a:cs typeface="B Koodak" panose="00000700000000000000" pitchFamily="2" charset="-78"/>
              </a:rPr>
              <a:t>بدیهی </a:t>
            </a:r>
            <a:r>
              <a:rPr lang="fa-IR" sz="2600" dirty="0">
                <a:solidFill>
                  <a:schemeClr val="tx1"/>
                </a:solidFill>
                <a:cs typeface="B Koodak" panose="00000700000000000000" pitchFamily="2" charset="-78"/>
              </a:rPr>
              <a:t>است که یائسگی با افزایش سن و </a:t>
            </a:r>
            <a:r>
              <a:rPr lang="fa-IR" sz="2600" dirty="0">
                <a:solidFill>
                  <a:srgbClr val="EF223B"/>
                </a:solidFill>
                <a:cs typeface="B Koodak" panose="00000700000000000000" pitchFamily="2" charset="-78"/>
              </a:rPr>
              <a:t>کم تحرکی </a:t>
            </a:r>
            <a:r>
              <a:rPr lang="fa-IR" sz="2600" dirty="0">
                <a:solidFill>
                  <a:schemeClr val="tx1"/>
                </a:solidFill>
                <a:cs typeface="B Koodak" panose="00000700000000000000" pitchFamily="2" charset="-78"/>
              </a:rPr>
              <a:t>همراه است و کم تحرکی خود عامل مهمی در ایجاد چاقی است </a:t>
            </a:r>
            <a:r>
              <a:rPr lang="fa-IR" sz="2600" dirty="0" smtClean="0">
                <a:solidFill>
                  <a:schemeClr val="tx1"/>
                </a:solidFill>
                <a:cs typeface="B Koodak" panose="00000700000000000000" pitchFamily="2" charset="-78"/>
              </a:rPr>
              <a:t>(</a:t>
            </a:r>
            <a:r>
              <a:rPr lang="en-US" sz="2600" dirty="0">
                <a:solidFill>
                  <a:srgbClr val="0000FF"/>
                </a:solidFill>
                <a:cs typeface="B Koodak" panose="00000700000000000000" pitchFamily="2" charset="-78"/>
              </a:rPr>
              <a:t>Brown, 2006</a:t>
            </a:r>
            <a:r>
              <a:rPr lang="fa-IR" sz="2600" dirty="0" smtClean="0">
                <a:solidFill>
                  <a:schemeClr val="tx1"/>
                </a:solidFill>
                <a:cs typeface="B Koodak" panose="00000700000000000000" pitchFamily="2" charset="-78"/>
              </a:rPr>
              <a:t>)</a:t>
            </a:r>
            <a:r>
              <a:rPr lang="en-US" sz="2600" dirty="0" smtClean="0">
                <a:solidFill>
                  <a:schemeClr val="tx1"/>
                </a:solidFill>
                <a:cs typeface="B Koodak" panose="00000700000000000000" pitchFamily="2" charset="-78"/>
              </a:rPr>
              <a:t> </a:t>
            </a:r>
            <a:r>
              <a:rPr lang="fa-IR" sz="2600" dirty="0">
                <a:solidFill>
                  <a:schemeClr val="tx1"/>
                </a:solidFill>
                <a:cs typeface="B Koodak" panose="00000700000000000000" pitchFamily="2" charset="-78"/>
              </a:rPr>
              <a:t>به طوری که پس از یائسگی چربی در </a:t>
            </a:r>
            <a:r>
              <a:rPr lang="fa-IR" sz="2600" dirty="0" smtClean="0">
                <a:solidFill>
                  <a:schemeClr val="tx1"/>
                </a:solidFill>
                <a:cs typeface="B Koodak" panose="00000700000000000000" pitchFamily="2" charset="-78"/>
              </a:rPr>
              <a:t>قسمت هاي </a:t>
            </a:r>
            <a:r>
              <a:rPr lang="fa-IR" sz="2600" dirty="0">
                <a:solidFill>
                  <a:schemeClr val="tx1"/>
                </a:solidFill>
                <a:cs typeface="B Koodak" panose="00000700000000000000" pitchFamily="2" charset="-78"/>
              </a:rPr>
              <a:t>مرکزي و داخلی بدن تجمع می یابد. </a:t>
            </a:r>
            <a:endParaRPr lang="fa-IR" sz="2600" dirty="0" smtClean="0">
              <a:solidFill>
                <a:schemeClr val="tx1"/>
              </a:solidFill>
              <a:cs typeface="B Koodak" panose="00000700000000000000" pitchFamily="2" charset="-78"/>
            </a:endParaRPr>
          </a:p>
          <a:p>
            <a:pPr algn="r" rtl="1">
              <a:lnSpc>
                <a:spcPct val="150000"/>
              </a:lnSpc>
              <a:spcBef>
                <a:spcPts val="0"/>
              </a:spcBef>
            </a:pPr>
            <a:r>
              <a:rPr lang="fa-IR" sz="2600" dirty="0">
                <a:solidFill>
                  <a:schemeClr val="tx1"/>
                </a:solidFill>
                <a:cs typeface="B Koodak" panose="00000700000000000000" pitchFamily="2" charset="-78"/>
              </a:rPr>
              <a:t>همچنین </a:t>
            </a:r>
            <a:r>
              <a:rPr lang="fa-IR" sz="2600" dirty="0">
                <a:solidFill>
                  <a:srgbClr val="EF223B"/>
                </a:solidFill>
                <a:cs typeface="B Koodak" panose="00000700000000000000" pitchFamily="2" charset="-78"/>
              </a:rPr>
              <a:t>هیپواستروژنیسم</a:t>
            </a:r>
            <a:r>
              <a:rPr lang="fa-IR" sz="2600" dirty="0">
                <a:solidFill>
                  <a:schemeClr val="tx1"/>
                </a:solidFill>
                <a:cs typeface="B Koodak" panose="00000700000000000000" pitchFamily="2" charset="-78"/>
              </a:rPr>
              <a:t> ناشی از یائسگی به عنوان علت اصلی چاقی، علایم وازوموتور، نشانه های </a:t>
            </a:r>
            <a:r>
              <a:rPr lang="fa-IR" sz="2600" dirty="0" smtClean="0">
                <a:solidFill>
                  <a:schemeClr val="tx1"/>
                </a:solidFill>
                <a:cs typeface="B Koodak" panose="00000700000000000000" pitchFamily="2" charset="-78"/>
              </a:rPr>
              <a:t>اورژنیتال </a:t>
            </a:r>
            <a:r>
              <a:rPr lang="fa-IR" sz="2600" dirty="0">
                <a:solidFill>
                  <a:schemeClr val="tx1"/>
                </a:solidFill>
                <a:cs typeface="B Koodak" panose="00000700000000000000" pitchFamily="2" charset="-78"/>
              </a:rPr>
              <a:t>و روانی، و نیز عملکرد </a:t>
            </a:r>
            <a:r>
              <a:rPr lang="fa-IR" sz="2600" dirty="0" smtClean="0">
                <a:solidFill>
                  <a:schemeClr val="tx1"/>
                </a:solidFill>
                <a:cs typeface="B Koodak" panose="00000700000000000000" pitchFamily="2" charset="-78"/>
              </a:rPr>
              <a:t>ضعیف تر  </a:t>
            </a:r>
            <a:r>
              <a:rPr lang="fa-IR" sz="2600" dirty="0">
                <a:solidFill>
                  <a:schemeClr val="tx1"/>
                </a:solidFill>
                <a:cs typeface="B Koodak" panose="00000700000000000000" pitchFamily="2" charset="-78"/>
              </a:rPr>
              <a:t>جنسی زنان پس از سن 50، شناخته شده است </a:t>
            </a:r>
            <a:r>
              <a:rPr lang="fa-IR" sz="2600" dirty="0" smtClean="0">
                <a:solidFill>
                  <a:schemeClr val="tx1"/>
                </a:solidFill>
                <a:cs typeface="B Koodak" panose="00000700000000000000" pitchFamily="2" charset="-78"/>
              </a:rPr>
              <a:t>(</a:t>
            </a:r>
            <a:r>
              <a:rPr lang="en-US" sz="2600" dirty="0">
                <a:solidFill>
                  <a:srgbClr val="0000FF"/>
                </a:solidFill>
                <a:cs typeface="B Koodak" panose="00000700000000000000" pitchFamily="2" charset="-78"/>
              </a:rPr>
              <a:t>Sutton-Tyrrell et al., 2010</a:t>
            </a:r>
            <a:r>
              <a:rPr lang="fa-IR" sz="2600" dirty="0" smtClean="0">
                <a:solidFill>
                  <a:schemeClr val="tx1"/>
                </a:solidFill>
                <a:cs typeface="B Koodak" panose="00000700000000000000" pitchFamily="2" charset="-78"/>
              </a:rPr>
              <a:t>).</a:t>
            </a:r>
            <a:endParaRPr lang="en-US" sz="26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25963941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4" y="1449440"/>
            <a:ext cx="8542065" cy="5107577"/>
          </a:xfrm>
          <a:solidFill>
            <a:schemeClr val="bg1"/>
          </a:solidFill>
        </p:spPr>
        <p:txBody>
          <a:bodyPr>
            <a:normAutofit fontScale="85000" lnSpcReduction="20000"/>
          </a:bodyPr>
          <a:lstStyle/>
          <a:p>
            <a:pPr algn="r" rtl="1">
              <a:lnSpc>
                <a:spcPct val="120000"/>
              </a:lnSpc>
              <a:spcBef>
                <a:spcPts val="0"/>
              </a:spcBef>
            </a:pPr>
            <a:r>
              <a:rPr lang="fa-IR" sz="3400" dirty="0">
                <a:solidFill>
                  <a:schemeClr val="tx1"/>
                </a:solidFill>
                <a:cs typeface="B Koodak" panose="00000700000000000000" pitchFamily="2" charset="-78"/>
              </a:rPr>
              <a:t>مطالعاتی که در مورد ارتباط بین شاخص توده بدنی و عملکرد جنسی زنان انجام شده است، نتایج متناقضی را گزارش کرده </a:t>
            </a:r>
            <a:r>
              <a:rPr lang="fa-IR" sz="3400" dirty="0" smtClean="0">
                <a:solidFill>
                  <a:schemeClr val="tx1"/>
                </a:solidFill>
                <a:cs typeface="B Koodak" panose="00000700000000000000" pitchFamily="2" charset="-78"/>
              </a:rPr>
              <a:t>اند. </a:t>
            </a:r>
          </a:p>
          <a:p>
            <a:pPr algn="r" rtl="1">
              <a:lnSpc>
                <a:spcPct val="120000"/>
              </a:lnSpc>
              <a:spcBef>
                <a:spcPts val="0"/>
              </a:spcBef>
            </a:pPr>
            <a:r>
              <a:rPr lang="fa-IR" sz="3400" dirty="0" smtClean="0">
                <a:solidFill>
                  <a:schemeClr val="tx1"/>
                </a:solidFill>
                <a:cs typeface="B Koodak" panose="00000700000000000000" pitchFamily="2" charset="-78"/>
              </a:rPr>
              <a:t>به </a:t>
            </a:r>
            <a:r>
              <a:rPr lang="fa-IR" sz="3400" dirty="0">
                <a:solidFill>
                  <a:schemeClr val="tx1"/>
                </a:solidFill>
                <a:cs typeface="B Koodak" panose="00000700000000000000" pitchFamily="2" charset="-78"/>
              </a:rPr>
              <a:t>گونه ای که چندین مطالعه، وجود </a:t>
            </a:r>
            <a:r>
              <a:rPr lang="fa-IR" sz="3400" dirty="0">
                <a:solidFill>
                  <a:srgbClr val="FF0000"/>
                </a:solidFill>
                <a:cs typeface="B Koodak" panose="00000700000000000000" pitchFamily="2" charset="-78"/>
              </a:rPr>
              <a:t>رابطه مثبت </a:t>
            </a:r>
            <a:r>
              <a:rPr lang="fa-IR" sz="3400" dirty="0">
                <a:solidFill>
                  <a:schemeClr val="tx1"/>
                </a:solidFill>
                <a:cs typeface="B Koodak" panose="00000700000000000000" pitchFamily="2" charset="-78"/>
              </a:rPr>
              <a:t>بین شاخص توده بدنی و مشکلات جنسی را مطرح کرده اند </a:t>
            </a:r>
            <a:r>
              <a:rPr lang="fa-IR" sz="2400" dirty="0">
                <a:solidFill>
                  <a:schemeClr val="tx1"/>
                </a:solidFill>
                <a:cs typeface="B Koodak" panose="00000700000000000000" pitchFamily="2" charset="-78"/>
              </a:rPr>
              <a:t>(</a:t>
            </a:r>
            <a:r>
              <a:rPr lang="en-US" sz="2400" dirty="0" err="1">
                <a:solidFill>
                  <a:srgbClr val="0000FF"/>
                </a:solidFill>
                <a:cs typeface="B Koodak" panose="00000700000000000000" pitchFamily="2" charset="-78"/>
              </a:rPr>
              <a:t>Assimakopoulos</a:t>
            </a:r>
            <a:r>
              <a:rPr lang="en-US" sz="2400" dirty="0">
                <a:solidFill>
                  <a:srgbClr val="0000FF"/>
                </a:solidFill>
                <a:cs typeface="B Koodak" panose="00000700000000000000" pitchFamily="2" charset="-78"/>
              </a:rPr>
              <a:t> et al., 2006; Bond et al., 2009; </a:t>
            </a:r>
            <a:r>
              <a:rPr lang="en-US" sz="2400" dirty="0" err="1">
                <a:solidFill>
                  <a:srgbClr val="0000FF"/>
                </a:solidFill>
                <a:cs typeface="B Koodak" panose="00000700000000000000" pitchFamily="2" charset="-78"/>
              </a:rPr>
              <a:t>Çayan</a:t>
            </a:r>
            <a:r>
              <a:rPr lang="en-US" sz="2400" dirty="0">
                <a:solidFill>
                  <a:srgbClr val="0000FF"/>
                </a:solidFill>
                <a:cs typeface="B Koodak" panose="00000700000000000000" pitchFamily="2" charset="-78"/>
              </a:rPr>
              <a:t> </a:t>
            </a:r>
            <a:r>
              <a:rPr lang="en-US" sz="2400" dirty="0" smtClean="0">
                <a:solidFill>
                  <a:srgbClr val="0000FF"/>
                </a:solidFill>
                <a:cs typeface="B Koodak" panose="00000700000000000000" pitchFamily="2" charset="-78"/>
              </a:rPr>
              <a:t>et </a:t>
            </a:r>
            <a:r>
              <a:rPr lang="en-US" sz="2400" dirty="0">
                <a:solidFill>
                  <a:srgbClr val="0000FF"/>
                </a:solidFill>
                <a:cs typeface="B Koodak" panose="00000700000000000000" pitchFamily="2" charset="-78"/>
              </a:rPr>
              <a:t>al., 2016; Esposito et al., 2007; </a:t>
            </a:r>
            <a:r>
              <a:rPr lang="en-US" sz="2400" dirty="0" err="1">
                <a:solidFill>
                  <a:srgbClr val="0000FF"/>
                </a:solidFill>
                <a:cs typeface="B Koodak" panose="00000700000000000000" pitchFamily="2" charset="-78"/>
              </a:rPr>
              <a:t>Kolotkin</a:t>
            </a:r>
            <a:r>
              <a:rPr lang="en-US" sz="2400" dirty="0">
                <a:solidFill>
                  <a:srgbClr val="0000FF"/>
                </a:solidFill>
                <a:cs typeface="B Koodak" panose="00000700000000000000" pitchFamily="2" charset="-78"/>
              </a:rPr>
              <a:t> et al., 2006; </a:t>
            </a:r>
            <a:r>
              <a:rPr lang="en-US" sz="2400" dirty="0" err="1">
                <a:solidFill>
                  <a:srgbClr val="0000FF"/>
                </a:solidFill>
                <a:cs typeface="B Koodak" panose="00000700000000000000" pitchFamily="2" charset="-78"/>
              </a:rPr>
              <a:t>Raisi</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Ahmari</a:t>
            </a:r>
            <a:r>
              <a:rPr lang="en-US" sz="2400" dirty="0">
                <a:solidFill>
                  <a:srgbClr val="0000FF"/>
                </a:solidFill>
                <a:cs typeface="B Koodak" panose="00000700000000000000" pitchFamily="2" charset="-78"/>
              </a:rPr>
              <a:t> Tehran, </a:t>
            </a:r>
            <a:r>
              <a:rPr lang="en-US" sz="2400" dirty="0" err="1">
                <a:solidFill>
                  <a:srgbClr val="0000FF"/>
                </a:solidFill>
                <a:cs typeface="B Koodak" panose="00000700000000000000" pitchFamily="2" charset="-78"/>
              </a:rPr>
              <a:t>Jafarbegloo</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Khoramirad</a:t>
            </a:r>
            <a:r>
              <a:rPr lang="en-US" sz="2400" dirty="0">
                <a:solidFill>
                  <a:srgbClr val="0000FF"/>
                </a:solidFill>
                <a:cs typeface="B Koodak" panose="00000700000000000000" pitchFamily="2" charset="-78"/>
              </a:rPr>
              <a:t>, &amp; </a:t>
            </a:r>
            <a:r>
              <a:rPr lang="en-US" sz="2400" dirty="0" err="1">
                <a:solidFill>
                  <a:srgbClr val="0000FF"/>
                </a:solidFill>
                <a:cs typeface="B Koodak" panose="00000700000000000000" pitchFamily="2" charset="-78"/>
              </a:rPr>
              <a:t>Noroozi</a:t>
            </a:r>
            <a:r>
              <a:rPr lang="en-US" sz="2400" dirty="0">
                <a:solidFill>
                  <a:srgbClr val="0000FF"/>
                </a:solidFill>
                <a:cs typeface="B Koodak" panose="00000700000000000000" pitchFamily="2" charset="-78"/>
              </a:rPr>
              <a:t>, 2013</a:t>
            </a:r>
            <a:r>
              <a:rPr lang="en-US" sz="2400" dirty="0">
                <a:solidFill>
                  <a:schemeClr val="tx1"/>
                </a:solidFill>
                <a:cs typeface="B Koodak" panose="00000700000000000000" pitchFamily="2" charset="-78"/>
              </a:rPr>
              <a:t>).  </a:t>
            </a:r>
            <a:endParaRPr lang="fa-IR" sz="2400" dirty="0" smtClean="0">
              <a:solidFill>
                <a:schemeClr val="tx1"/>
              </a:solidFill>
              <a:cs typeface="B Koodak" panose="00000700000000000000" pitchFamily="2" charset="-78"/>
            </a:endParaRPr>
          </a:p>
          <a:p>
            <a:pPr algn="r" rtl="1">
              <a:lnSpc>
                <a:spcPct val="120000"/>
              </a:lnSpc>
              <a:spcBef>
                <a:spcPts val="0"/>
              </a:spcBef>
            </a:pPr>
            <a:r>
              <a:rPr lang="fa-IR" sz="3400" dirty="0" smtClean="0">
                <a:solidFill>
                  <a:schemeClr val="tx1"/>
                </a:solidFill>
                <a:cs typeface="B Koodak" panose="00000700000000000000" pitchFamily="2" charset="-78"/>
              </a:rPr>
              <a:t>در </a:t>
            </a:r>
            <a:r>
              <a:rPr lang="fa-IR" sz="3400" dirty="0">
                <a:solidFill>
                  <a:schemeClr val="tx1"/>
                </a:solidFill>
                <a:cs typeface="B Koodak" panose="00000700000000000000" pitchFamily="2" charset="-78"/>
              </a:rPr>
              <a:t>حالی که سایر مطالعات </a:t>
            </a:r>
            <a:r>
              <a:rPr lang="fa-IR" sz="3400" dirty="0">
                <a:solidFill>
                  <a:srgbClr val="FF0000"/>
                </a:solidFill>
                <a:cs typeface="B Koodak" panose="00000700000000000000" pitchFamily="2" charset="-78"/>
              </a:rPr>
              <a:t>هیچ رابطه ای </a:t>
            </a:r>
            <a:r>
              <a:rPr lang="fa-IR" sz="3400" dirty="0">
                <a:solidFill>
                  <a:schemeClr val="tx1"/>
                </a:solidFill>
                <a:cs typeface="B Koodak" panose="00000700000000000000" pitchFamily="2" charset="-78"/>
              </a:rPr>
              <a:t>را بین چاقی یا  شاخص توده بدنی و اختلالات جنسی گزارش نکردند </a:t>
            </a:r>
            <a:r>
              <a:rPr lang="fa-IR" sz="2400" dirty="0">
                <a:solidFill>
                  <a:schemeClr val="tx1"/>
                </a:solidFill>
                <a:cs typeface="B Koodak" panose="00000700000000000000" pitchFamily="2" charset="-78"/>
              </a:rPr>
              <a:t>(</a:t>
            </a:r>
            <a:r>
              <a:rPr lang="en-US" sz="2400" dirty="0" err="1">
                <a:solidFill>
                  <a:srgbClr val="0000FF"/>
                </a:solidFill>
                <a:cs typeface="B Koodak" panose="00000700000000000000" pitchFamily="2" charset="-78"/>
              </a:rPr>
              <a:t>Bajos</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Wellings</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Laborde</a:t>
            </a:r>
            <a:r>
              <a:rPr lang="en-US" sz="2400" dirty="0">
                <a:solidFill>
                  <a:srgbClr val="0000FF"/>
                </a:solidFill>
                <a:cs typeface="B Koodak" panose="00000700000000000000" pitchFamily="2" charset="-78"/>
              </a:rPr>
              <a:t>, &amp; Moreau, 2010; Erbil, 2013; </a:t>
            </a:r>
            <a:r>
              <a:rPr lang="en-US" sz="2400" dirty="0" err="1">
                <a:solidFill>
                  <a:srgbClr val="0000FF"/>
                </a:solidFill>
                <a:cs typeface="B Koodak" panose="00000700000000000000" pitchFamily="2" charset="-78"/>
              </a:rPr>
              <a:t>Faridi</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Najar</a:t>
            </a:r>
            <a:r>
              <a:rPr lang="en-US" sz="2400" dirty="0">
                <a:solidFill>
                  <a:srgbClr val="0000FF"/>
                </a:solidFill>
                <a:cs typeface="B Koodak" panose="00000700000000000000" pitchFamily="2" charset="-78"/>
              </a:rPr>
              <a:t>, &amp; </a:t>
            </a:r>
            <a:r>
              <a:rPr lang="en-US" sz="2400" dirty="0" err="1">
                <a:solidFill>
                  <a:srgbClr val="0000FF"/>
                </a:solidFill>
                <a:cs typeface="B Koodak" panose="00000700000000000000" pitchFamily="2" charset="-78"/>
              </a:rPr>
              <a:t>Javadnoori</a:t>
            </a:r>
            <a:r>
              <a:rPr lang="en-US" sz="2400" dirty="0">
                <a:solidFill>
                  <a:srgbClr val="0000FF"/>
                </a:solidFill>
                <a:cs typeface="B Koodak" panose="00000700000000000000" pitchFamily="2" charset="-78"/>
              </a:rPr>
              <a:t>, 2013; </a:t>
            </a:r>
            <a:r>
              <a:rPr lang="en-US" sz="2400" dirty="0" err="1">
                <a:solidFill>
                  <a:srgbClr val="0000FF"/>
                </a:solidFill>
                <a:cs typeface="B Koodak" panose="00000700000000000000" pitchFamily="2" charset="-78"/>
              </a:rPr>
              <a:t>Kadioglu</a:t>
            </a:r>
            <a:r>
              <a:rPr lang="en-US" sz="2400" dirty="0">
                <a:solidFill>
                  <a:srgbClr val="0000FF"/>
                </a:solidFill>
                <a:cs typeface="B Koodak" panose="00000700000000000000" pitchFamily="2" charset="-78"/>
              </a:rPr>
              <a:t> et al., 2010; </a:t>
            </a:r>
            <a:r>
              <a:rPr lang="en-US" sz="2400" dirty="0" err="1">
                <a:solidFill>
                  <a:srgbClr val="0000FF"/>
                </a:solidFill>
                <a:cs typeface="B Koodak" panose="00000700000000000000" pitchFamily="2" charset="-78"/>
              </a:rPr>
              <a:t>Satinsky</a:t>
            </a:r>
            <a:r>
              <a:rPr lang="en-US" sz="2400" dirty="0">
                <a:solidFill>
                  <a:srgbClr val="0000FF"/>
                </a:solidFill>
                <a:cs typeface="B Koodak" panose="00000700000000000000" pitchFamily="2" charset="-78"/>
              </a:rPr>
              <a:t>, Reece, Dennis, Sanders, &amp; </a:t>
            </a:r>
            <a:r>
              <a:rPr lang="en-US" sz="2400" dirty="0" err="1">
                <a:solidFill>
                  <a:srgbClr val="0000FF"/>
                </a:solidFill>
                <a:cs typeface="B Koodak" panose="00000700000000000000" pitchFamily="2" charset="-78"/>
              </a:rPr>
              <a:t>Bardzell</a:t>
            </a:r>
            <a:r>
              <a:rPr lang="en-US" sz="2400" dirty="0">
                <a:solidFill>
                  <a:srgbClr val="0000FF"/>
                </a:solidFill>
                <a:cs typeface="B Koodak" panose="00000700000000000000" pitchFamily="2" charset="-78"/>
              </a:rPr>
              <a:t>, 2012; </a:t>
            </a:r>
            <a:r>
              <a:rPr lang="en-US" sz="2400" dirty="0" err="1">
                <a:solidFill>
                  <a:srgbClr val="0000FF"/>
                </a:solidFill>
                <a:cs typeface="B Koodak" panose="00000700000000000000" pitchFamily="2" charset="-78"/>
              </a:rPr>
              <a:t>Yaylali</a:t>
            </a:r>
            <a:r>
              <a:rPr lang="en-US" sz="2400" dirty="0">
                <a:solidFill>
                  <a:srgbClr val="0000FF"/>
                </a:solidFill>
                <a:cs typeface="B Koodak" panose="00000700000000000000" pitchFamily="2" charset="-78"/>
              </a:rPr>
              <a:t> et al., 2010</a:t>
            </a:r>
            <a:r>
              <a:rPr lang="en-US" sz="2400" dirty="0">
                <a:solidFill>
                  <a:schemeClr val="tx1"/>
                </a:solidFill>
                <a:cs typeface="B Koodak" panose="00000700000000000000" pitchFamily="2" charset="-78"/>
              </a:rPr>
              <a:t>). </a:t>
            </a:r>
          </a:p>
        </p:txBody>
      </p:sp>
    </p:spTree>
    <p:extLst>
      <p:ext uri="{BB962C8B-B14F-4D97-AF65-F5344CB8AC3E}">
        <p14:creationId xmlns="" xmlns:p14="http://schemas.microsoft.com/office/powerpoint/2010/main" val="491292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5016137"/>
          </a:xfrm>
          <a:solidFill>
            <a:schemeClr val="bg1"/>
          </a:solidFill>
        </p:spPr>
        <p:txBody>
          <a:bodyPr>
            <a:normAutofit fontScale="92500"/>
          </a:bodyPr>
          <a:lstStyle/>
          <a:p>
            <a:pPr algn="r" rtl="1">
              <a:lnSpc>
                <a:spcPct val="150000"/>
              </a:lnSpc>
              <a:spcBef>
                <a:spcPts val="0"/>
              </a:spcBef>
            </a:pPr>
            <a:r>
              <a:rPr lang="fa-IR" sz="2400" dirty="0" smtClean="0">
                <a:solidFill>
                  <a:schemeClr val="tx1"/>
                </a:solidFill>
                <a:cs typeface="B Koodak" panose="00000700000000000000" pitchFamily="2" charset="-78"/>
              </a:rPr>
              <a:t>در </a:t>
            </a:r>
            <a:r>
              <a:rPr lang="fa-IR" sz="2400" dirty="0" smtClean="0">
                <a:solidFill>
                  <a:schemeClr val="tx1"/>
                </a:solidFill>
                <a:cs typeface="B Koodak" panose="00000700000000000000" pitchFamily="2" charset="-78"/>
              </a:rPr>
              <a:t>یک بررسی توسط چایان </a:t>
            </a:r>
            <a:r>
              <a:rPr lang="en-US" sz="2400" dirty="0" err="1" smtClean="0">
                <a:solidFill>
                  <a:srgbClr val="0000FF"/>
                </a:solidFill>
                <a:cs typeface="B Koodak" panose="00000700000000000000" pitchFamily="2" charset="-78"/>
              </a:rPr>
              <a:t>Çayan</a:t>
            </a:r>
            <a:r>
              <a:rPr lang="en-US" sz="2400" dirty="0" smtClean="0">
                <a:solidFill>
                  <a:srgbClr val="0000FF"/>
                </a:solidFill>
                <a:cs typeface="B Koodak" panose="00000700000000000000" pitchFamily="2" charset="-78"/>
              </a:rPr>
              <a:t> </a:t>
            </a:r>
            <a:r>
              <a:rPr lang="fa-IR" sz="2400" dirty="0" smtClean="0">
                <a:solidFill>
                  <a:srgbClr val="0000FF"/>
                </a:solidFill>
                <a:cs typeface="B Koodak" panose="00000700000000000000" pitchFamily="2" charset="-78"/>
              </a:rPr>
              <a:t> </a:t>
            </a:r>
            <a:r>
              <a:rPr lang="fa-IR" sz="2400" dirty="0" smtClean="0">
                <a:solidFill>
                  <a:schemeClr val="tx1"/>
                </a:solidFill>
                <a:cs typeface="B Koodak" panose="00000700000000000000" pitchFamily="2" charset="-78"/>
              </a:rPr>
              <a:t>و همکاران (</a:t>
            </a:r>
            <a:r>
              <a:rPr lang="en-US" sz="2400" dirty="0" smtClean="0">
                <a:solidFill>
                  <a:srgbClr val="0000FF"/>
                </a:solidFill>
                <a:cs typeface="B Koodak" panose="00000700000000000000" pitchFamily="2" charset="-78"/>
              </a:rPr>
              <a:t>2016</a:t>
            </a:r>
            <a:r>
              <a:rPr lang="fa-IR" sz="2400" dirty="0" smtClean="0">
                <a:solidFill>
                  <a:schemeClr val="tx1"/>
                </a:solidFill>
                <a:cs typeface="B Koodak" panose="00000700000000000000" pitchFamily="2" charset="-78"/>
              </a:rPr>
              <a:t>) در ترکیه بر روی 1217 زن مشخص گردید که زنان دچار اختلال عملکرد جنسی در مقایسه با افراد فاقد این اختلال شاخص توده بدنی بالاتری داشتند.</a:t>
            </a:r>
          </a:p>
          <a:p>
            <a:pPr algn="r" rtl="1">
              <a:lnSpc>
                <a:spcPct val="150000"/>
              </a:lnSpc>
              <a:spcBef>
                <a:spcPts val="0"/>
              </a:spcBef>
            </a:pPr>
            <a:r>
              <a:rPr lang="fa-IR" sz="2400" dirty="0" smtClean="0">
                <a:solidFill>
                  <a:schemeClr val="tx1"/>
                </a:solidFill>
                <a:cs typeface="B Koodak" panose="00000700000000000000" pitchFamily="2" charset="-78"/>
              </a:rPr>
              <a:t>درحالی که در مطالعه اربیل</a:t>
            </a:r>
            <a:r>
              <a:rPr lang="en-US" sz="2400" dirty="0" smtClean="0">
                <a:solidFill>
                  <a:srgbClr val="0000FF"/>
                </a:solidFill>
                <a:cs typeface="B Koodak" panose="00000700000000000000" pitchFamily="2" charset="-78"/>
              </a:rPr>
              <a:t>Erbil</a:t>
            </a:r>
            <a:r>
              <a:rPr lang="en-US" sz="2400" dirty="0" smtClean="0">
                <a:solidFill>
                  <a:schemeClr val="tx1"/>
                </a:solidFill>
                <a:cs typeface="B Koodak" panose="00000700000000000000" pitchFamily="2" charset="-78"/>
              </a:rPr>
              <a:t> </a:t>
            </a:r>
            <a:r>
              <a:rPr lang="fa-IR" sz="2400" dirty="0" smtClean="0">
                <a:solidFill>
                  <a:srgbClr val="0000FF"/>
                </a:solidFill>
                <a:cs typeface="B Koodak" panose="00000700000000000000" pitchFamily="2" charset="-78"/>
              </a:rPr>
              <a:t> </a:t>
            </a:r>
            <a:r>
              <a:rPr lang="fa-IR" sz="2400" dirty="0" smtClean="0">
                <a:solidFill>
                  <a:schemeClr val="tx1"/>
                </a:solidFill>
                <a:cs typeface="B Koodak" panose="00000700000000000000" pitchFamily="2" charset="-78"/>
              </a:rPr>
              <a:t>(</a:t>
            </a:r>
            <a:r>
              <a:rPr lang="en-US" sz="2400" dirty="0" smtClean="0">
                <a:solidFill>
                  <a:srgbClr val="0000FF"/>
                </a:solidFill>
                <a:cs typeface="B Koodak" panose="00000700000000000000" pitchFamily="2" charset="-78"/>
              </a:rPr>
              <a:t>2013</a:t>
            </a:r>
            <a:r>
              <a:rPr lang="fa-IR" sz="2400" dirty="0" smtClean="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در ترکیه که </a:t>
            </a:r>
            <a:r>
              <a:rPr lang="fa-IR" sz="2400" dirty="0" smtClean="0">
                <a:solidFill>
                  <a:schemeClr val="tx1"/>
                </a:solidFill>
                <a:cs typeface="B Koodak" panose="00000700000000000000" pitchFamily="2" charset="-78"/>
              </a:rPr>
              <a:t>بر روی 193 زن انجام شد، بین شاخص توده بدنی افراد دو گروه مورد مطالعه (شامل گروه کم وزن و وزن طبیعی و گروه دارای اضافه وزن و چاق)  با عملکرد جنسی زنان ارتباط معنی داری وجود نداشت.</a:t>
            </a:r>
            <a:endParaRPr lang="en-US" sz="2400" dirty="0" smtClean="0">
              <a:solidFill>
                <a:schemeClr val="tx1"/>
              </a:solidFill>
              <a:cs typeface="B Koodak" panose="00000700000000000000" pitchFamily="2" charset="-78"/>
            </a:endParaRPr>
          </a:p>
          <a:p>
            <a:pPr algn="r" rtl="1">
              <a:lnSpc>
                <a:spcPct val="150000"/>
              </a:lnSpc>
              <a:spcBef>
                <a:spcPts val="0"/>
              </a:spcBef>
            </a:pPr>
            <a:r>
              <a:rPr lang="fa-IR" sz="2400" dirty="0" smtClean="0">
                <a:solidFill>
                  <a:schemeClr val="tx1"/>
                </a:solidFill>
                <a:cs typeface="B Koodak" panose="00000700000000000000" pitchFamily="2" charset="-78"/>
              </a:rPr>
              <a:t>در </a:t>
            </a:r>
            <a:r>
              <a:rPr lang="fa-IR" sz="2400" dirty="0">
                <a:solidFill>
                  <a:schemeClr val="tx1"/>
                </a:solidFill>
                <a:cs typeface="B Koodak" panose="00000700000000000000" pitchFamily="2" charset="-78"/>
              </a:rPr>
              <a:t>مطالعه </a:t>
            </a:r>
            <a:r>
              <a:rPr lang="fa-IR" sz="2400" dirty="0" smtClean="0">
                <a:solidFill>
                  <a:schemeClr val="tx1"/>
                </a:solidFill>
                <a:cs typeface="B Koodak" panose="00000700000000000000" pitchFamily="2" charset="-78"/>
              </a:rPr>
              <a:t>باژوس</a:t>
            </a:r>
            <a:r>
              <a:rPr lang="en-US" sz="2400" dirty="0" err="1">
                <a:solidFill>
                  <a:srgbClr val="0000FF"/>
                </a:solidFill>
                <a:cs typeface="B Koodak" panose="00000700000000000000" pitchFamily="2" charset="-78"/>
              </a:rPr>
              <a:t>Bajos</a:t>
            </a:r>
            <a:r>
              <a:rPr lang="en-US" sz="2400" dirty="0">
                <a:solidFill>
                  <a:srgbClr val="0000FF"/>
                </a:solidFill>
                <a:cs typeface="B Koodak" panose="00000700000000000000" pitchFamily="2" charset="-78"/>
              </a:rPr>
              <a:t> </a:t>
            </a:r>
            <a:r>
              <a:rPr lang="fa-IR" sz="2400" dirty="0" smtClean="0">
                <a:solidFill>
                  <a:srgbClr val="0000FF"/>
                </a:solidFill>
                <a:cs typeface="B Koodak" panose="00000700000000000000" pitchFamily="2" charset="-78"/>
              </a:rPr>
              <a:t> </a:t>
            </a:r>
            <a:r>
              <a:rPr lang="fa-IR" sz="2400" dirty="0">
                <a:solidFill>
                  <a:schemeClr val="tx1"/>
                </a:solidFill>
                <a:cs typeface="B Koodak" panose="00000700000000000000" pitchFamily="2" charset="-78"/>
              </a:rPr>
              <a:t>و همکاران </a:t>
            </a:r>
            <a:r>
              <a:rPr lang="fa-IR" sz="2400" dirty="0" smtClean="0">
                <a:solidFill>
                  <a:schemeClr val="tx1"/>
                </a:solidFill>
                <a:cs typeface="B Koodak" panose="00000700000000000000" pitchFamily="2" charset="-78"/>
              </a:rPr>
              <a:t>(</a:t>
            </a:r>
            <a:r>
              <a:rPr lang="en-US" sz="2400" dirty="0" smtClean="0">
                <a:solidFill>
                  <a:srgbClr val="0000FF"/>
                </a:solidFill>
                <a:cs typeface="B Koodak" panose="00000700000000000000" pitchFamily="2" charset="-78"/>
              </a:rPr>
              <a:t>2010</a:t>
            </a:r>
            <a:r>
              <a:rPr lang="fa-IR" sz="2400" dirty="0" smtClean="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در فرانسه که </a:t>
            </a:r>
            <a:r>
              <a:rPr lang="fa-IR" sz="2400" dirty="0">
                <a:solidFill>
                  <a:schemeClr val="tx1"/>
                </a:solidFill>
                <a:cs typeface="B Koodak" panose="00000700000000000000" pitchFamily="2" charset="-78"/>
              </a:rPr>
              <a:t>بر روی 12364 نفر انجام شد، هیچ تفاوتی بین اختلال میل جنسی، تهیج و مقاربت دردناک بین زنان مبتلا به اضافه وزن و چاقی با زنان دارای شاخص توده بدنی طبیعی وجود </a:t>
            </a:r>
            <a:r>
              <a:rPr lang="fa-IR" sz="2400" dirty="0" smtClean="0">
                <a:solidFill>
                  <a:schemeClr val="tx1"/>
                </a:solidFill>
                <a:cs typeface="B Koodak" panose="00000700000000000000" pitchFamily="2" charset="-78"/>
              </a:rPr>
              <a:t>نداشت</a:t>
            </a:r>
            <a:r>
              <a:rPr lang="en-US" sz="2400" dirty="0" smtClean="0">
                <a:solidFill>
                  <a:schemeClr val="tx1"/>
                </a:solidFill>
                <a:cs typeface="B Koodak" panose="00000700000000000000" pitchFamily="2" charset="-78"/>
              </a:rPr>
              <a:t>.</a:t>
            </a:r>
            <a:r>
              <a:rPr lang="fa-IR" sz="2400" dirty="0" smtClean="0">
                <a:solidFill>
                  <a:schemeClr val="tx1"/>
                </a:solidFill>
                <a:cs typeface="B Koodak" panose="00000700000000000000" pitchFamily="2" charset="-78"/>
              </a:rPr>
              <a:t> </a:t>
            </a:r>
          </a:p>
        </p:txBody>
      </p:sp>
    </p:spTree>
    <p:extLst>
      <p:ext uri="{BB962C8B-B14F-4D97-AF65-F5344CB8AC3E}">
        <p14:creationId xmlns="" xmlns:p14="http://schemas.microsoft.com/office/powerpoint/2010/main" val="39944445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740049"/>
          </a:xfrm>
          <a:solidFill>
            <a:schemeClr val="bg1"/>
          </a:solidFill>
        </p:spPr>
        <p:txBody>
          <a:bodyPr>
            <a:normAutofit/>
          </a:bodyPr>
          <a:lstStyle/>
          <a:p>
            <a:pPr algn="r" rtl="1">
              <a:lnSpc>
                <a:spcPct val="150000"/>
              </a:lnSpc>
              <a:spcBef>
                <a:spcPts val="0"/>
              </a:spcBef>
            </a:pPr>
            <a:r>
              <a:rPr lang="fa-IR" sz="2400" dirty="0">
                <a:solidFill>
                  <a:schemeClr val="tx1"/>
                </a:solidFill>
                <a:cs typeface="B Koodak" panose="00000700000000000000" pitchFamily="2" charset="-78"/>
              </a:rPr>
              <a:t>در زمینه بررسی ارتباط بین شاخص توده بدنی و عملکرد جنسی در دوران یائسگی نیز مطالعات متناقضی وجود دارد که برخی این ارتباط را در جنبه های مختلف جنسی نشان داده (</a:t>
            </a:r>
            <a:r>
              <a:rPr lang="en-US" sz="2400" dirty="0">
                <a:solidFill>
                  <a:srgbClr val="0000FF"/>
                </a:solidFill>
                <a:cs typeface="B Koodak" panose="00000700000000000000" pitchFamily="2" charset="-78"/>
              </a:rPr>
              <a:t>Ibrahim et al., 2019; </a:t>
            </a:r>
            <a:r>
              <a:rPr lang="en-US" sz="2400" dirty="0" err="1">
                <a:solidFill>
                  <a:srgbClr val="0000FF"/>
                </a:solidFill>
                <a:cs typeface="B Koodak" panose="00000700000000000000" pitchFamily="2" charset="-78"/>
              </a:rPr>
              <a:t>Simoncig</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Netjasov</a:t>
            </a:r>
            <a:r>
              <a:rPr lang="en-US" sz="2400" dirty="0">
                <a:solidFill>
                  <a:srgbClr val="0000FF"/>
                </a:solidFill>
                <a:cs typeface="B Koodak" panose="00000700000000000000" pitchFamily="2" charset="-78"/>
              </a:rPr>
              <a:t> et al., 2016; Zhou et al., 2019</a:t>
            </a:r>
            <a:r>
              <a:rPr lang="en-US" sz="2400" dirty="0">
                <a:solidFill>
                  <a:schemeClr val="tx1"/>
                </a:solidFill>
                <a:cs typeface="B Koodak" panose="00000700000000000000" pitchFamily="2" charset="-78"/>
              </a:rPr>
              <a:t>) </a:t>
            </a:r>
            <a:endParaRPr lang="fa-IR" sz="2400" dirty="0" smtClean="0">
              <a:solidFill>
                <a:schemeClr val="tx1"/>
              </a:solidFill>
              <a:cs typeface="B Koodak" panose="00000700000000000000" pitchFamily="2" charset="-78"/>
            </a:endParaRPr>
          </a:p>
          <a:p>
            <a:pPr algn="r" rtl="1">
              <a:lnSpc>
                <a:spcPct val="150000"/>
              </a:lnSpc>
              <a:spcBef>
                <a:spcPts val="0"/>
              </a:spcBef>
            </a:pPr>
            <a:r>
              <a:rPr lang="fa-IR" sz="2400" dirty="0" smtClean="0">
                <a:solidFill>
                  <a:schemeClr val="tx1"/>
                </a:solidFill>
                <a:cs typeface="B Koodak" panose="00000700000000000000" pitchFamily="2" charset="-78"/>
              </a:rPr>
              <a:t>و </a:t>
            </a:r>
            <a:r>
              <a:rPr lang="fa-IR" sz="2400" dirty="0">
                <a:solidFill>
                  <a:schemeClr val="tx1"/>
                </a:solidFill>
                <a:cs typeface="B Koodak" panose="00000700000000000000" pitchFamily="2" charset="-78"/>
              </a:rPr>
              <a:t>برخی نیز ارتباط معنی داری بین این دو به دست نیاورده اند (</a:t>
            </a:r>
            <a:r>
              <a:rPr lang="en-US" sz="2400" dirty="0" err="1">
                <a:solidFill>
                  <a:srgbClr val="0000FF"/>
                </a:solidFill>
                <a:cs typeface="B Koodak" panose="00000700000000000000" pitchFamily="2" charset="-78"/>
              </a:rPr>
              <a:t>Gonçalves</a:t>
            </a:r>
            <a:r>
              <a:rPr lang="en-US" sz="2400" dirty="0">
                <a:solidFill>
                  <a:srgbClr val="0000FF"/>
                </a:solidFill>
                <a:cs typeface="B Koodak" panose="00000700000000000000" pitchFamily="2" charset="-78"/>
              </a:rPr>
              <a:t>, </a:t>
            </a:r>
            <a:r>
              <a:rPr lang="en-US" sz="2400" dirty="0" err="1">
                <a:solidFill>
                  <a:srgbClr val="0000FF"/>
                </a:solidFill>
                <a:cs typeface="B Koodak" panose="00000700000000000000" pitchFamily="2" charset="-78"/>
              </a:rPr>
              <a:t>Silveira</a:t>
            </a:r>
            <a:r>
              <a:rPr lang="en-US" sz="2400" dirty="0">
                <a:solidFill>
                  <a:srgbClr val="0000FF"/>
                </a:solidFill>
                <a:cs typeface="B Koodak" panose="00000700000000000000" pitchFamily="2" charset="-78"/>
              </a:rPr>
              <a:t>, Campos, &amp; Costa, 2016; Koo, </a:t>
            </a:r>
            <a:r>
              <a:rPr lang="en-US" sz="2400" dirty="0" err="1">
                <a:solidFill>
                  <a:srgbClr val="0000FF"/>
                </a:solidFill>
                <a:cs typeface="B Koodak" panose="00000700000000000000" pitchFamily="2" charset="-78"/>
              </a:rPr>
              <a:t>Ahn</a:t>
            </a:r>
            <a:r>
              <a:rPr lang="en-US" sz="2400" dirty="0">
                <a:solidFill>
                  <a:srgbClr val="0000FF"/>
                </a:solidFill>
                <a:cs typeface="B Koodak" panose="00000700000000000000" pitchFamily="2" charset="-78"/>
              </a:rPr>
              <a:t>, Lim, Cho, &amp; Park, 2017</a:t>
            </a:r>
            <a:r>
              <a:rPr lang="en-US" sz="2400" dirty="0">
                <a:solidFill>
                  <a:schemeClr val="tx1"/>
                </a:solidFill>
                <a:cs typeface="B Koodak" panose="00000700000000000000" pitchFamily="2" charset="-78"/>
              </a:rPr>
              <a:t>). </a:t>
            </a:r>
          </a:p>
        </p:txBody>
      </p:sp>
    </p:spTree>
    <p:extLst>
      <p:ext uri="{BB962C8B-B14F-4D97-AF65-F5344CB8AC3E}">
        <p14:creationId xmlns="" xmlns:p14="http://schemas.microsoft.com/office/powerpoint/2010/main" val="28484132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effectLst/>
                <a:cs typeface="B Titr" panose="00000700000000000000" pitchFamily="2" charset="-78"/>
              </a:rPr>
              <a:t>هدف</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740049"/>
          </a:xfrm>
          <a:solidFill>
            <a:schemeClr val="bg1"/>
          </a:solidFill>
        </p:spPr>
        <p:txBody>
          <a:bodyPr>
            <a:normAutofit/>
          </a:bodyPr>
          <a:lstStyle/>
          <a:p>
            <a:pPr algn="r" rtl="1">
              <a:lnSpc>
                <a:spcPct val="150000"/>
              </a:lnSpc>
              <a:spcBef>
                <a:spcPts val="0"/>
              </a:spcBef>
            </a:pPr>
            <a:r>
              <a:rPr lang="fa-IR" sz="2400" dirty="0">
                <a:solidFill>
                  <a:schemeClr val="tx1"/>
                </a:solidFill>
                <a:cs typeface="B Koodak" panose="00000700000000000000" pitchFamily="2" charset="-78"/>
              </a:rPr>
              <a:t>با توجه به </a:t>
            </a:r>
            <a:r>
              <a:rPr lang="fa-IR" sz="2400" dirty="0">
                <a:solidFill>
                  <a:srgbClr val="FF0000"/>
                </a:solidFill>
                <a:cs typeface="B Koodak" panose="00000700000000000000" pitchFamily="2" charset="-78"/>
              </a:rPr>
              <a:t>نتایج متناقض </a:t>
            </a:r>
            <a:r>
              <a:rPr lang="fa-IR" sz="2400" dirty="0">
                <a:solidFill>
                  <a:schemeClr val="tx1"/>
                </a:solidFill>
                <a:cs typeface="B Koodak" panose="00000700000000000000" pitchFamily="2" charset="-78"/>
              </a:rPr>
              <a:t>در مطالعات موجود، همچنان ارتباط بین این اختلال عملکرد جنسی و شاخص توده بدنی مبهم باقی مانده است. </a:t>
            </a:r>
            <a:endParaRPr lang="fa-IR" sz="2400" dirty="0" smtClean="0">
              <a:solidFill>
                <a:schemeClr val="tx1"/>
              </a:solidFill>
              <a:cs typeface="B Koodak" panose="00000700000000000000" pitchFamily="2" charset="-78"/>
            </a:endParaRPr>
          </a:p>
          <a:p>
            <a:pPr algn="r" rtl="1">
              <a:lnSpc>
                <a:spcPct val="150000"/>
              </a:lnSpc>
              <a:spcBef>
                <a:spcPts val="0"/>
              </a:spcBef>
            </a:pPr>
            <a:r>
              <a:rPr lang="fa-IR" sz="2400" dirty="0" smtClean="0">
                <a:solidFill>
                  <a:schemeClr val="tx1"/>
                </a:solidFill>
                <a:cs typeface="B Koodak" panose="00000700000000000000" pitchFamily="2" charset="-78"/>
              </a:rPr>
              <a:t>لذا </a:t>
            </a:r>
            <a:r>
              <a:rPr lang="fa-IR" sz="2400" dirty="0">
                <a:solidFill>
                  <a:schemeClr val="tx1"/>
                </a:solidFill>
                <a:cs typeface="B Koodak" panose="00000700000000000000" pitchFamily="2" charset="-78"/>
              </a:rPr>
              <a:t>با توجه به این که سطح شاخص توده بدنی </a:t>
            </a:r>
            <a:r>
              <a:rPr lang="fa-IR" sz="2400" dirty="0">
                <a:solidFill>
                  <a:srgbClr val="FF0000"/>
                </a:solidFill>
                <a:cs typeface="B Koodak" panose="00000700000000000000" pitchFamily="2" charset="-78"/>
              </a:rPr>
              <a:t>در حال افزایش </a:t>
            </a:r>
            <a:r>
              <a:rPr lang="fa-IR" sz="2400" dirty="0">
                <a:solidFill>
                  <a:schemeClr val="tx1"/>
                </a:solidFill>
                <a:cs typeface="B Koodak" panose="00000700000000000000" pitchFamily="2" charset="-78"/>
              </a:rPr>
              <a:t>است و افراد دارای اضافه وزن و چاق، درصد زیادی از جامعه، علی الخصوص زنان را در بر می گیرند و نیز  با در نظر گرفتن </a:t>
            </a:r>
            <a:r>
              <a:rPr lang="fa-IR" sz="2400" dirty="0">
                <a:solidFill>
                  <a:srgbClr val="FF0000"/>
                </a:solidFill>
                <a:cs typeface="B Koodak" panose="00000700000000000000" pitchFamily="2" charset="-78"/>
              </a:rPr>
              <a:t>نقش پررنگ مسائل جنسی </a:t>
            </a:r>
            <a:r>
              <a:rPr lang="fa-IR" sz="2400" dirty="0">
                <a:solidFill>
                  <a:schemeClr val="tx1"/>
                </a:solidFill>
                <a:cs typeface="B Koodak" panose="00000700000000000000" pitchFamily="2" charset="-78"/>
              </a:rPr>
              <a:t>در زندگی زناشویی، مطالعه حاضر با </a:t>
            </a:r>
            <a:r>
              <a:rPr lang="fa-IR" sz="2400" dirty="0" smtClean="0">
                <a:solidFill>
                  <a:srgbClr val="FF0000"/>
                </a:solidFill>
                <a:cs typeface="B Koodak" panose="00000700000000000000" pitchFamily="2" charset="-78"/>
              </a:rPr>
              <a:t>هدف</a:t>
            </a:r>
            <a:r>
              <a:rPr lang="fa-IR" sz="2400" dirty="0" smtClean="0">
                <a:solidFill>
                  <a:schemeClr val="tx1"/>
                </a:solidFill>
                <a:cs typeface="B Koodak" panose="00000700000000000000" pitchFamily="2" charset="-78"/>
              </a:rPr>
              <a:t>:</a:t>
            </a:r>
          </a:p>
          <a:p>
            <a:pPr marL="0" indent="0" algn="ctr" rtl="1">
              <a:lnSpc>
                <a:spcPct val="150000"/>
              </a:lnSpc>
              <a:spcBef>
                <a:spcPts val="0"/>
              </a:spcBef>
              <a:buNone/>
            </a:pPr>
            <a:r>
              <a:rPr lang="fa-IR" sz="2400" dirty="0" smtClean="0">
                <a:solidFill>
                  <a:schemeClr val="tx1"/>
                </a:solidFill>
                <a:cs typeface="B Koodak" panose="00000700000000000000" pitchFamily="2" charset="-78"/>
              </a:rPr>
              <a:t> </a:t>
            </a:r>
            <a:r>
              <a:rPr lang="fa-IR" sz="2400" dirty="0" smtClean="0">
                <a:solidFill>
                  <a:srgbClr val="0000FF"/>
                </a:solidFill>
                <a:cs typeface="B Titr" panose="00000700000000000000" pitchFamily="2" charset="-78"/>
              </a:rPr>
              <a:t>بررسی ارتباط شاخص توده بدنی با عملکرد جنسی زنان یائسه </a:t>
            </a:r>
          </a:p>
          <a:p>
            <a:pPr marL="0" indent="0" algn="r" rtl="1">
              <a:lnSpc>
                <a:spcPct val="150000"/>
              </a:lnSpc>
              <a:spcBef>
                <a:spcPts val="0"/>
              </a:spcBef>
              <a:buNone/>
            </a:pPr>
            <a:r>
              <a:rPr lang="fa-IR" sz="2400" dirty="0" smtClean="0">
                <a:solidFill>
                  <a:schemeClr val="tx1"/>
                </a:solidFill>
                <a:cs typeface="B Koodak" panose="00000700000000000000" pitchFamily="2" charset="-78"/>
              </a:rPr>
              <a:t>انجام </a:t>
            </a:r>
            <a:r>
              <a:rPr lang="fa-IR" sz="2400" dirty="0">
                <a:solidFill>
                  <a:schemeClr val="tx1"/>
                </a:solidFill>
                <a:cs typeface="B Koodak" panose="00000700000000000000" pitchFamily="2" charset="-78"/>
              </a:rPr>
              <a:t>شد.</a:t>
            </a:r>
            <a:endParaRPr lang="en-US" sz="24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20694181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
        <p:nvSpPr>
          <p:cNvPr id="3" name="Content Placeholder 2"/>
          <p:cNvSpPr>
            <a:spLocks noGrp="1"/>
          </p:cNvSpPr>
          <p:nvPr>
            <p:ph idx="1"/>
          </p:nvPr>
        </p:nvSpPr>
        <p:spPr>
          <a:xfrm>
            <a:off x="489859" y="2168435"/>
            <a:ext cx="8338456" cy="2815046"/>
          </a:xfrm>
          <a:solidFill>
            <a:schemeClr val="bg1"/>
          </a:solidFill>
        </p:spPr>
        <p:txBody>
          <a:bodyPr>
            <a:normAutofit/>
          </a:bodyPr>
          <a:lstStyle/>
          <a:p>
            <a:pPr marL="0" indent="0" algn="ctr" rtl="1">
              <a:lnSpc>
                <a:spcPct val="150000"/>
              </a:lnSpc>
              <a:spcBef>
                <a:spcPts val="0"/>
              </a:spcBef>
              <a:buNone/>
            </a:pPr>
            <a:r>
              <a:rPr lang="fa-IR" sz="3200" dirty="0">
                <a:solidFill>
                  <a:schemeClr val="tx1"/>
                </a:solidFill>
                <a:cs typeface="B Koodak" panose="00000700000000000000" pitchFamily="2" charset="-78"/>
              </a:rPr>
              <a:t>بررسي حاضر يک مطالعه </a:t>
            </a:r>
            <a:r>
              <a:rPr lang="fa-IR" sz="3200" dirty="0">
                <a:solidFill>
                  <a:srgbClr val="EF223B"/>
                </a:solidFill>
                <a:cs typeface="B Koodak" panose="00000700000000000000" pitchFamily="2" charset="-78"/>
              </a:rPr>
              <a:t>توصيفي مبتني بر جامعه </a:t>
            </a:r>
            <a:r>
              <a:rPr lang="fa-IR" sz="3200" dirty="0">
                <a:solidFill>
                  <a:schemeClr val="tx1"/>
                </a:solidFill>
                <a:cs typeface="B Koodak" panose="00000700000000000000" pitchFamily="2" charset="-78"/>
              </a:rPr>
              <a:t>است که در </a:t>
            </a:r>
            <a:r>
              <a:rPr lang="fa-IR" sz="3200" dirty="0" smtClean="0">
                <a:solidFill>
                  <a:schemeClr val="tx1"/>
                </a:solidFill>
                <a:cs typeface="B Koodak" panose="00000700000000000000" pitchFamily="2" charset="-78"/>
              </a:rPr>
              <a:t>شهرستان هاي </a:t>
            </a:r>
            <a:r>
              <a:rPr lang="fa-IR" sz="3200" dirty="0">
                <a:solidFill>
                  <a:schemeClr val="tx1"/>
                </a:solidFill>
                <a:cs typeface="B Koodak" panose="00000700000000000000" pitchFamily="2" charset="-78"/>
              </a:rPr>
              <a:t>چالوس و نوشهر بر روي 405 زن يائسه 40 تا 65 ساله انجام گرفت. </a:t>
            </a:r>
            <a:endParaRPr lang="en-US" sz="32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39175740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436914"/>
            <a:ext cx="8338456" cy="4849586"/>
          </a:xfrm>
          <a:solidFill>
            <a:schemeClr val="bg1"/>
          </a:solidFill>
        </p:spPr>
        <p:txBody>
          <a:bodyPr>
            <a:normAutofit/>
          </a:bodyPr>
          <a:lstStyle/>
          <a:p>
            <a:pPr marL="342900" lvl="0" indent="-342900" algn="r" rtl="1" fontAlgn="base">
              <a:lnSpc>
                <a:spcPct val="100000"/>
              </a:lnSpc>
              <a:spcBef>
                <a:spcPct val="20000"/>
              </a:spcBef>
              <a:spcAft>
                <a:spcPct val="0"/>
              </a:spcAft>
              <a:buNone/>
              <a:defRPr/>
            </a:pPr>
            <a:r>
              <a:rPr lang="ar-SA" altLang="en-US" sz="2400" b="1" kern="0" dirty="0">
                <a:solidFill>
                  <a:srgbClr val="B64488"/>
                </a:solidFill>
                <a:latin typeface="Times New Roman" panose="02020603050405020304" pitchFamily="18" charset="0"/>
                <a:ea typeface="Calibri" panose="020F0502020204030204" pitchFamily="34" charset="0"/>
                <a:cs typeface="B Homa" panose="00000400000000000000" pitchFamily="2" charset="-78"/>
              </a:rPr>
              <a:t>معیارهای ورود به بررسی</a:t>
            </a:r>
            <a:r>
              <a:rPr lang="fa-IR" altLang="en-US" sz="2400" b="1" kern="0" dirty="0">
                <a:solidFill>
                  <a:srgbClr val="B64488"/>
                </a:solidFill>
                <a:latin typeface="Times New Roman" panose="02020603050405020304" pitchFamily="18" charset="0"/>
                <a:ea typeface="Calibri" panose="020F0502020204030204" pitchFamily="34" charset="0"/>
                <a:cs typeface="B Homa" panose="00000400000000000000" pitchFamily="2" charset="-78"/>
              </a:rPr>
              <a:t> </a:t>
            </a:r>
            <a:r>
              <a:rPr lang="ar-SA" altLang="en-US" sz="2400" b="1" kern="0" dirty="0">
                <a:solidFill>
                  <a:srgbClr val="B64488"/>
                </a:solidFill>
                <a:latin typeface="Times New Roman" panose="02020603050405020304" pitchFamily="18" charset="0"/>
                <a:ea typeface="Calibri" panose="020F0502020204030204" pitchFamily="34" charset="0"/>
                <a:cs typeface="B Homa" panose="00000400000000000000" pitchFamily="2" charset="-78"/>
              </a:rPr>
              <a:t>از: </a:t>
            </a:r>
            <a:endParaRPr lang="fa-IR" altLang="en-US" sz="2400" b="1" kern="0" dirty="0">
              <a:solidFill>
                <a:srgbClr val="B64488"/>
              </a:solidFill>
              <a:latin typeface="Times New Roman" panose="02020603050405020304" pitchFamily="18" charset="0"/>
              <a:ea typeface="Calibri" panose="020F0502020204030204" pitchFamily="34" charset="0"/>
              <a:cs typeface="B Homa" panose="000004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وجود یائسگی </a:t>
            </a:r>
            <a:r>
              <a:rPr lang="ar-SA"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طبیعی</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سن 65-40 که بیشتر از 3 سال از زمان شروع یائسگی نگذشته </a:t>
            </a:r>
            <a:r>
              <a:rPr lang="ar-SA"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باشد</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داشتن همسر و</a:t>
            </a:r>
            <a:r>
              <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 روابط جنسی با </a:t>
            </a:r>
            <a:r>
              <a:rPr lang="fa-IR"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او</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عدم یائسگی زودرس (</a:t>
            </a:r>
            <a:r>
              <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در سن کمتر از 40 سالگی</a:t>
            </a:r>
            <a:r>
              <a:rPr lang="ar-SA"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 </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عدم ابتلا به بیماری</a:t>
            </a:r>
            <a:r>
              <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 </a:t>
            </a: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های قلبی حاد و هر نوع بیماری روانی </a:t>
            </a:r>
            <a:r>
              <a:rPr lang="ar-SA"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حاد</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فقدان وجود استرس شدید روانی مانند وقوع حادثه یا از دست دادن اعضای درجه یک خانواده در طول 3 ماه </a:t>
            </a:r>
            <a:r>
              <a:rPr lang="ar-SA" altLang="en-US" sz="2400" kern="0" dirty="0" smtClean="0">
                <a:solidFill>
                  <a:srgbClr val="000000"/>
                </a:solidFill>
                <a:latin typeface="Times New Roman" panose="02020603050405020304" pitchFamily="18" charset="0"/>
                <a:ea typeface="Calibri" panose="020F0502020204030204" pitchFamily="34" charset="0"/>
                <a:cs typeface="B Koodak" panose="00000700000000000000" pitchFamily="2" charset="-78"/>
              </a:rPr>
              <a:t>گذشته</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عدم وجود ناتوانی جنسی در همسر </a:t>
            </a:r>
            <a:endPar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endParaRPr>
          </a:p>
          <a:p>
            <a:pPr marL="342900" lvl="0" indent="-342900" algn="r" rtl="1" fontAlgn="base">
              <a:lnSpc>
                <a:spcPct val="100000"/>
              </a:lnSpc>
              <a:spcBef>
                <a:spcPct val="20000"/>
              </a:spcBef>
              <a:spcAft>
                <a:spcPct val="0"/>
              </a:spcAft>
              <a:buFontTx/>
              <a:buChar char="•"/>
              <a:defRPr/>
            </a:pP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 عدم مصرف داروهای گیاهی حاوی فیتواستروژن یا مکمل هورمون</a:t>
            </a:r>
            <a:r>
              <a:rPr lang="fa-IR"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 </a:t>
            </a:r>
            <a:r>
              <a:rPr lang="ar-SA" altLang="en-US" sz="2400" kern="0" dirty="0">
                <a:solidFill>
                  <a:srgbClr val="000000"/>
                </a:solidFill>
                <a:latin typeface="Times New Roman" panose="02020603050405020304" pitchFamily="18" charset="0"/>
                <a:ea typeface="Calibri" panose="020F0502020204030204" pitchFamily="34" charset="0"/>
                <a:cs typeface="B Koodak" panose="00000700000000000000" pitchFamily="2" charset="-78"/>
              </a:rPr>
              <a:t>های جنسی به هر شکل</a:t>
            </a:r>
            <a:endParaRPr lang="en-MY" altLang="en-US" sz="2400" kern="0" dirty="0">
              <a:solidFill>
                <a:srgbClr val="000000"/>
              </a:solidFill>
              <a:latin typeface="Arial"/>
              <a:cs typeface="B Koodak" panose="00000700000000000000" pitchFamily="2" charset="-78"/>
            </a:endParaRPr>
          </a:p>
          <a:p>
            <a:pPr algn="r" rtl="1">
              <a:lnSpc>
                <a:spcPct val="150000"/>
              </a:lnSpc>
              <a:spcBef>
                <a:spcPts val="0"/>
              </a:spcBef>
            </a:pPr>
            <a:endParaRPr lang="en-US" sz="2400" dirty="0">
              <a:solidFill>
                <a:schemeClr val="tx1"/>
              </a:solidFill>
              <a:cs typeface="B Koodak" panose="00000700000000000000" pitchFamily="2" charset="-78"/>
            </a:endParaRPr>
          </a:p>
        </p:txBody>
      </p:sp>
      <p:sp>
        <p:nvSpPr>
          <p:cNvPr id="7" name="Title 1"/>
          <p:cNvSpPr>
            <a:spLocks noGrp="1"/>
          </p:cNvSpPr>
          <p:nvPr>
            <p:ph type="title"/>
          </p:nvPr>
        </p:nvSpPr>
        <p:spPr>
          <a:xfrm>
            <a:off x="370115" y="365125"/>
            <a:ext cx="8577944" cy="1325563"/>
          </a:xfrm>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Tree>
    <p:extLst>
      <p:ext uri="{BB962C8B-B14F-4D97-AF65-F5344CB8AC3E}">
        <p14:creationId xmlns="" xmlns:p14="http://schemas.microsoft.com/office/powerpoint/2010/main" val="1238903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436914"/>
            <a:ext cx="8512628" cy="5212080"/>
          </a:xfrm>
          <a:solidFill>
            <a:schemeClr val="bg1"/>
          </a:solidFill>
        </p:spPr>
        <p:txBody>
          <a:bodyPr>
            <a:noAutofit/>
          </a:bodyPr>
          <a:lstStyle/>
          <a:p>
            <a:pPr algn="just" rtl="1">
              <a:buNone/>
            </a:pPr>
            <a:r>
              <a:rPr lang="fa-IR" altLang="en-US" sz="2600" b="1" dirty="0">
                <a:solidFill>
                  <a:srgbClr val="B64488"/>
                </a:solidFill>
                <a:cs typeface="B Homa" panose="00000400000000000000" pitchFamily="2" charset="-78"/>
              </a:rPr>
              <a:t>روش </a:t>
            </a:r>
            <a:r>
              <a:rPr lang="ar-SA" altLang="en-US" sz="2600" b="1" dirty="0">
                <a:solidFill>
                  <a:srgbClr val="B64488"/>
                </a:solidFill>
                <a:cs typeface="B Homa" panose="00000400000000000000" pitchFamily="2" charset="-78"/>
              </a:rPr>
              <a:t>نمونه</a:t>
            </a:r>
            <a:r>
              <a:rPr lang="fa-IR" altLang="en-US" sz="2600" b="1" dirty="0">
                <a:solidFill>
                  <a:srgbClr val="B64488"/>
                </a:solidFill>
                <a:cs typeface="B Homa" panose="00000400000000000000" pitchFamily="2" charset="-78"/>
              </a:rPr>
              <a:t> </a:t>
            </a:r>
            <a:r>
              <a:rPr lang="ar-SA" altLang="en-US" sz="2600" b="1" dirty="0">
                <a:solidFill>
                  <a:srgbClr val="B64488"/>
                </a:solidFill>
                <a:cs typeface="B Homa" panose="00000400000000000000" pitchFamily="2" charset="-78"/>
              </a:rPr>
              <a:t>گیری</a:t>
            </a:r>
            <a:r>
              <a:rPr lang="fa-IR" altLang="en-US" sz="2600" b="1" dirty="0">
                <a:solidFill>
                  <a:srgbClr val="B64488"/>
                </a:solidFill>
                <a:cs typeface="B Homa" panose="00000400000000000000" pitchFamily="2" charset="-78"/>
              </a:rPr>
              <a:t>:</a:t>
            </a:r>
            <a:r>
              <a:rPr lang="ar-SA" altLang="en-US" sz="2600" b="1" dirty="0">
                <a:solidFill>
                  <a:srgbClr val="B64488"/>
                </a:solidFill>
                <a:cs typeface="B Homa" panose="00000400000000000000" pitchFamily="2" charset="-78"/>
              </a:rPr>
              <a:t> </a:t>
            </a:r>
            <a:r>
              <a:rPr lang="ar-SA" altLang="en-US" sz="2600" dirty="0" smtClean="0">
                <a:solidFill>
                  <a:srgbClr val="0000FF"/>
                </a:solidFill>
                <a:cs typeface="B Titr" pitchFamily="2" charset="-78"/>
              </a:rPr>
              <a:t>تصادفی چندمرحله</a:t>
            </a:r>
            <a:r>
              <a:rPr lang="fa-IR" altLang="en-US" sz="2600" dirty="0" smtClean="0">
                <a:solidFill>
                  <a:srgbClr val="0000FF"/>
                </a:solidFill>
                <a:cs typeface="B Titr" pitchFamily="2" charset="-78"/>
              </a:rPr>
              <a:t> </a:t>
            </a:r>
            <a:r>
              <a:rPr lang="ar-SA" altLang="en-US" sz="2600" dirty="0" smtClean="0">
                <a:solidFill>
                  <a:srgbClr val="0000FF"/>
                </a:solidFill>
                <a:cs typeface="B Titr" pitchFamily="2" charset="-78"/>
              </a:rPr>
              <a:t>ای</a:t>
            </a:r>
            <a:endParaRPr lang="fa-IR" altLang="en-US" sz="2600" b="1" dirty="0">
              <a:solidFill>
                <a:srgbClr val="B64488"/>
              </a:solidFill>
              <a:cs typeface="B Titr" pitchFamily="2" charset="-78"/>
            </a:endParaRPr>
          </a:p>
          <a:p>
            <a:pPr algn="just" rtl="1"/>
            <a:r>
              <a:rPr lang="fa-IR" altLang="en-US" sz="2600" dirty="0" smtClean="0">
                <a:solidFill>
                  <a:srgbClr val="FF0000"/>
                </a:solidFill>
                <a:cs typeface="B Titr" pitchFamily="2" charset="-78"/>
              </a:rPr>
              <a:t>مرحله اول: </a:t>
            </a:r>
            <a:r>
              <a:rPr lang="fa-IR" altLang="en-US" sz="2600" dirty="0">
                <a:solidFill>
                  <a:schemeClr val="tx1"/>
                </a:solidFill>
                <a:cs typeface="B Koodak" panose="00000700000000000000" pitchFamily="2" charset="-78"/>
              </a:rPr>
              <a:t>پس از بررسي </a:t>
            </a:r>
            <a:r>
              <a:rPr lang="fa-IR" altLang="en-US" sz="2600" dirty="0" smtClean="0">
                <a:solidFill>
                  <a:schemeClr val="tx1"/>
                </a:solidFill>
                <a:cs typeface="B Koodak" panose="00000700000000000000" pitchFamily="2" charset="-78"/>
              </a:rPr>
              <a:t>پرونده ها </a:t>
            </a:r>
            <a:r>
              <a:rPr lang="fa-IR" altLang="en-US" sz="2600" dirty="0">
                <a:solidFill>
                  <a:schemeClr val="tx1"/>
                </a:solidFill>
                <a:cs typeface="B Koodak" panose="00000700000000000000" pitchFamily="2" charset="-78"/>
              </a:rPr>
              <a:t>و ليست خانوارهاي شبکه و مراکز بهداشت در سطح </a:t>
            </a:r>
            <a:r>
              <a:rPr lang="fa-IR" altLang="en-US" sz="2600" dirty="0" smtClean="0">
                <a:solidFill>
                  <a:schemeClr val="tx1"/>
                </a:solidFill>
                <a:cs typeface="B Koodak" panose="00000700000000000000" pitchFamily="2" charset="-78"/>
              </a:rPr>
              <a:t>شهرستان هاي </a:t>
            </a:r>
            <a:r>
              <a:rPr lang="fa-IR" altLang="en-US" sz="2600" dirty="0">
                <a:solidFill>
                  <a:schemeClr val="tx1"/>
                </a:solidFill>
                <a:cs typeface="B Koodak" panose="00000700000000000000" pitchFamily="2" charset="-78"/>
              </a:rPr>
              <a:t>چالوس و نوشهر و کسب اطلاعات مربوط به تعداد و نسبت جمعيت شهري و روستايي در </a:t>
            </a:r>
            <a:r>
              <a:rPr lang="fa-IR" altLang="en-US" sz="2600" dirty="0" smtClean="0">
                <a:solidFill>
                  <a:schemeClr val="tx1"/>
                </a:solidFill>
                <a:cs typeface="B Koodak" panose="00000700000000000000" pitchFamily="2" charset="-78"/>
              </a:rPr>
              <a:t>شهرستان های </a:t>
            </a:r>
            <a:r>
              <a:rPr lang="fa-IR" altLang="en-US" sz="2600" dirty="0">
                <a:solidFill>
                  <a:schemeClr val="tx1"/>
                </a:solidFill>
                <a:cs typeface="B Koodak" panose="00000700000000000000" pitchFamily="2" charset="-78"/>
              </a:rPr>
              <a:t>مذکور، درصد </a:t>
            </a:r>
            <a:r>
              <a:rPr lang="fa-IR" altLang="en-US" sz="2600" dirty="0" smtClean="0">
                <a:solidFill>
                  <a:schemeClr val="tx1"/>
                </a:solidFill>
                <a:cs typeface="B Koodak" panose="00000700000000000000" pitchFamily="2" charset="-78"/>
              </a:rPr>
              <a:t>نمونه گيري </a:t>
            </a:r>
            <a:r>
              <a:rPr lang="fa-IR" altLang="en-US" sz="2600" dirty="0">
                <a:solidFill>
                  <a:schemeClr val="tx1"/>
                </a:solidFill>
                <a:cs typeface="B Koodak" panose="00000700000000000000" pitchFamily="2" charset="-78"/>
              </a:rPr>
              <a:t>از هر دو شهر به </a:t>
            </a:r>
            <a:r>
              <a:rPr lang="fa-IR" altLang="en-US" sz="2600" dirty="0">
                <a:solidFill>
                  <a:srgbClr val="FF0000"/>
                </a:solidFill>
                <a:cs typeface="B Koodak" panose="00000700000000000000" pitchFamily="2" charset="-78"/>
              </a:rPr>
              <a:t>روش </a:t>
            </a:r>
            <a:r>
              <a:rPr lang="fa-IR" altLang="en-US" sz="2600" dirty="0" smtClean="0">
                <a:solidFill>
                  <a:srgbClr val="FF0000"/>
                </a:solidFill>
                <a:cs typeface="B Koodak" panose="00000700000000000000" pitchFamily="2" charset="-78"/>
              </a:rPr>
              <a:t>سهميه اي </a:t>
            </a:r>
            <a:r>
              <a:rPr lang="fa-IR" altLang="en-US" sz="2600" dirty="0">
                <a:solidFill>
                  <a:schemeClr val="tx1"/>
                </a:solidFill>
                <a:cs typeface="B Koodak" panose="00000700000000000000" pitchFamily="2" charset="-78"/>
              </a:rPr>
              <a:t>مشخص شد. </a:t>
            </a:r>
            <a:endParaRPr lang="fa-IR" altLang="en-US" sz="2600" dirty="0" smtClean="0">
              <a:solidFill>
                <a:schemeClr val="tx1"/>
              </a:solidFill>
              <a:cs typeface="B Koodak" panose="00000700000000000000" pitchFamily="2" charset="-78"/>
            </a:endParaRPr>
          </a:p>
          <a:p>
            <a:pPr algn="just" rtl="1"/>
            <a:r>
              <a:rPr lang="fa-IR" altLang="en-US" sz="2600" dirty="0" smtClean="0">
                <a:solidFill>
                  <a:srgbClr val="FF0000"/>
                </a:solidFill>
                <a:cs typeface="B Titr" pitchFamily="2" charset="-78"/>
              </a:rPr>
              <a:t>مرحله دوم: </a:t>
            </a:r>
            <a:r>
              <a:rPr lang="fa-IR" altLang="en-US" sz="2600" dirty="0">
                <a:solidFill>
                  <a:schemeClr val="tx1"/>
                </a:solidFill>
                <a:cs typeface="B Koodak" panose="00000700000000000000" pitchFamily="2" charset="-78"/>
              </a:rPr>
              <a:t>برحسب تعداد جمعيت در مناطق چندگانه در هر شهرستان، تعداد </a:t>
            </a:r>
            <a:r>
              <a:rPr lang="fa-IR" altLang="en-US" sz="2600" dirty="0" smtClean="0">
                <a:solidFill>
                  <a:schemeClr val="tx1"/>
                </a:solidFill>
                <a:cs typeface="B Koodak" panose="00000700000000000000" pitchFamily="2" charset="-78"/>
              </a:rPr>
              <a:t>نمونه گيري </a:t>
            </a:r>
            <a:r>
              <a:rPr lang="fa-IR" altLang="en-US" sz="2600" dirty="0">
                <a:solidFill>
                  <a:schemeClr val="tx1"/>
                </a:solidFill>
                <a:cs typeface="B Koodak" panose="00000700000000000000" pitchFamily="2" charset="-78"/>
              </a:rPr>
              <a:t>در هر منطقه به </a:t>
            </a:r>
            <a:r>
              <a:rPr lang="fa-IR" altLang="en-US" sz="2600" dirty="0">
                <a:solidFill>
                  <a:srgbClr val="FF0000"/>
                </a:solidFill>
                <a:cs typeface="B Koodak" panose="00000700000000000000" pitchFamily="2" charset="-78"/>
              </a:rPr>
              <a:t>روش </a:t>
            </a:r>
            <a:r>
              <a:rPr lang="fa-IR" altLang="en-US" sz="2600" dirty="0" smtClean="0">
                <a:solidFill>
                  <a:srgbClr val="FF0000"/>
                </a:solidFill>
                <a:cs typeface="B Koodak" panose="00000700000000000000" pitchFamily="2" charset="-78"/>
              </a:rPr>
              <a:t>سهميه اي </a:t>
            </a:r>
            <a:r>
              <a:rPr lang="fa-IR" altLang="en-US" sz="2600" dirty="0">
                <a:solidFill>
                  <a:schemeClr val="tx1"/>
                </a:solidFill>
                <a:cs typeface="B Koodak" panose="00000700000000000000" pitchFamily="2" charset="-78"/>
              </a:rPr>
              <a:t>تعيين </a:t>
            </a:r>
            <a:r>
              <a:rPr lang="fa-IR" altLang="en-US" sz="2600" dirty="0" smtClean="0">
                <a:solidFill>
                  <a:schemeClr val="tx1"/>
                </a:solidFill>
                <a:cs typeface="B Koodak" panose="00000700000000000000" pitchFamily="2" charset="-78"/>
              </a:rPr>
              <a:t>شد. </a:t>
            </a:r>
          </a:p>
          <a:p>
            <a:pPr algn="just" rtl="1"/>
            <a:r>
              <a:rPr lang="fa-IR" altLang="en-US" sz="2600" dirty="0" smtClean="0">
                <a:solidFill>
                  <a:srgbClr val="FF0000"/>
                </a:solidFill>
                <a:cs typeface="B Titr" pitchFamily="2" charset="-78"/>
              </a:rPr>
              <a:t>مرحله سوم: </a:t>
            </a:r>
            <a:r>
              <a:rPr lang="fa-IR" altLang="en-US" sz="2600" dirty="0">
                <a:solidFill>
                  <a:schemeClr val="tx1"/>
                </a:solidFill>
                <a:cs typeface="B Koodak" panose="00000700000000000000" pitchFamily="2" charset="-78"/>
              </a:rPr>
              <a:t>به طور تصادفي، تعدادي از </a:t>
            </a:r>
            <a:r>
              <a:rPr lang="fa-IR" altLang="en-US" sz="2600" dirty="0" smtClean="0">
                <a:solidFill>
                  <a:schemeClr val="tx1"/>
                </a:solidFill>
                <a:cs typeface="B Koodak" panose="00000700000000000000" pitchFamily="2" charset="-78"/>
              </a:rPr>
              <a:t>بلوک های </a:t>
            </a:r>
            <a:r>
              <a:rPr lang="fa-IR" altLang="en-US" sz="2600" dirty="0">
                <a:solidFill>
                  <a:schemeClr val="tx1"/>
                </a:solidFill>
                <a:cs typeface="B Koodak" panose="00000700000000000000" pitchFamily="2" charset="-78"/>
              </a:rPr>
              <a:t>شهری در هر منطقه انتخاب و براساس وسعت و تعداد جمعيت هر بلوک انتخابي، </a:t>
            </a:r>
            <a:r>
              <a:rPr lang="fa-IR" altLang="en-US" sz="2600" dirty="0">
                <a:solidFill>
                  <a:srgbClr val="FF0000"/>
                </a:solidFill>
                <a:cs typeface="B Koodak" panose="00000700000000000000" pitchFamily="2" charset="-78"/>
              </a:rPr>
              <a:t>همه يا تعدادي </a:t>
            </a:r>
            <a:r>
              <a:rPr lang="fa-IR" altLang="en-US" sz="2600" dirty="0">
                <a:solidFill>
                  <a:schemeClr val="tx1"/>
                </a:solidFill>
                <a:cs typeface="B Koodak" panose="00000700000000000000" pitchFamily="2" charset="-78"/>
              </a:rPr>
              <a:t>از افراد واجد شرايط در نظر گرفته شدند. </a:t>
            </a:r>
            <a:endParaRPr lang="fa-IR" altLang="en-US" sz="2600" dirty="0" smtClean="0">
              <a:solidFill>
                <a:schemeClr val="tx1"/>
              </a:solidFill>
              <a:cs typeface="B Koodak" panose="00000700000000000000" pitchFamily="2" charset="-78"/>
            </a:endParaRPr>
          </a:p>
          <a:p>
            <a:pPr algn="just" rtl="1"/>
            <a:r>
              <a:rPr lang="ar-SA" altLang="en-US" sz="2600" dirty="0" smtClean="0">
                <a:solidFill>
                  <a:schemeClr val="tx1"/>
                </a:solidFill>
                <a:cs typeface="B Koodak" panose="00000700000000000000" pitchFamily="2" charset="-78"/>
              </a:rPr>
              <a:t>دعوت به همکاری </a:t>
            </a:r>
            <a:r>
              <a:rPr lang="fa-IR" altLang="en-US" sz="2600" dirty="0" smtClean="0">
                <a:solidFill>
                  <a:schemeClr val="tx1"/>
                </a:solidFill>
                <a:cs typeface="B Koodak" panose="00000700000000000000" pitchFamily="2" charset="-78"/>
              </a:rPr>
              <a:t>با </a:t>
            </a:r>
            <a:r>
              <a:rPr lang="ar-SA" altLang="en-US" sz="2600" dirty="0" smtClean="0">
                <a:solidFill>
                  <a:schemeClr val="tx1"/>
                </a:solidFill>
                <a:cs typeface="B Koodak" panose="00000700000000000000" pitchFamily="2" charset="-78"/>
              </a:rPr>
              <a:t>مراجعه و </a:t>
            </a:r>
            <a:r>
              <a:rPr lang="fa-IR" altLang="en-US" sz="2600" dirty="0" smtClean="0">
                <a:solidFill>
                  <a:schemeClr val="tx1"/>
                </a:solidFill>
                <a:cs typeface="B Koodak" panose="00000700000000000000" pitchFamily="2" charset="-78"/>
              </a:rPr>
              <a:t>یا </a:t>
            </a:r>
            <a:r>
              <a:rPr lang="ar-SA" altLang="en-US" sz="2600" dirty="0" smtClean="0">
                <a:solidFill>
                  <a:schemeClr val="tx1"/>
                </a:solidFill>
                <a:cs typeface="B Koodak" panose="00000700000000000000" pitchFamily="2" charset="-78"/>
              </a:rPr>
              <a:t>تماس تلفنی از افراد حائز شرایط</a:t>
            </a:r>
            <a:endParaRPr lang="fa-IR" altLang="en-US" sz="2600" dirty="0" smtClean="0">
              <a:solidFill>
                <a:schemeClr val="tx1"/>
              </a:solidFill>
              <a:cs typeface="B Koodak" panose="00000700000000000000" pitchFamily="2" charset="-78"/>
            </a:endParaRPr>
          </a:p>
          <a:p>
            <a:pPr algn="r" rtl="1"/>
            <a:r>
              <a:rPr lang="fa-IR" altLang="en-US" sz="2600" dirty="0" smtClean="0">
                <a:solidFill>
                  <a:schemeClr val="tx1"/>
                </a:solidFill>
                <a:cs typeface="B Koodak" panose="00000700000000000000" pitchFamily="2" charset="-78"/>
              </a:rPr>
              <a:t>ورود </a:t>
            </a:r>
            <a:r>
              <a:rPr lang="fa-IR" altLang="en-US" sz="2600" dirty="0">
                <a:solidFill>
                  <a:schemeClr val="tx1"/>
                </a:solidFill>
                <a:cs typeface="B Koodak" panose="00000700000000000000" pitchFamily="2" charset="-78"/>
              </a:rPr>
              <a:t>به مطالعه </a:t>
            </a:r>
            <a:r>
              <a:rPr lang="ar-SA" altLang="en-US" sz="2600" dirty="0">
                <a:solidFill>
                  <a:schemeClr val="tx1"/>
                </a:solidFill>
                <a:cs typeface="B Koodak" panose="00000700000000000000" pitchFamily="2" charset="-78"/>
              </a:rPr>
              <a:t>با تکمیل رضایت نامه </a:t>
            </a:r>
            <a:endParaRPr lang="en-US" altLang="en-US" sz="2600" dirty="0">
              <a:solidFill>
                <a:schemeClr val="tx1"/>
              </a:solidFill>
              <a:cs typeface="B Koodak" panose="00000700000000000000" pitchFamily="2" charset="-78"/>
            </a:endParaRPr>
          </a:p>
          <a:p>
            <a:pPr marL="0" indent="0" algn="r" rtl="1">
              <a:lnSpc>
                <a:spcPct val="150000"/>
              </a:lnSpc>
              <a:spcBef>
                <a:spcPts val="0"/>
              </a:spcBef>
              <a:buNone/>
            </a:pPr>
            <a:endParaRPr lang="en-US" sz="2600" dirty="0">
              <a:solidFill>
                <a:schemeClr val="tx1"/>
              </a:solidFill>
              <a:cs typeface="B Koodak" panose="00000700000000000000" pitchFamily="2" charset="-78"/>
            </a:endParaRPr>
          </a:p>
        </p:txBody>
      </p:sp>
      <p:sp>
        <p:nvSpPr>
          <p:cNvPr id="7" name="Title 1"/>
          <p:cNvSpPr>
            <a:spLocks noGrp="1"/>
          </p:cNvSpPr>
          <p:nvPr>
            <p:ph type="title"/>
          </p:nvPr>
        </p:nvSpPr>
        <p:spPr>
          <a:xfrm>
            <a:off x="370115" y="365125"/>
            <a:ext cx="8577944" cy="1325563"/>
          </a:xfrm>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Tree>
    <p:extLst>
      <p:ext uri="{BB962C8B-B14F-4D97-AF65-F5344CB8AC3E}">
        <p14:creationId xmlns="" xmlns:p14="http://schemas.microsoft.com/office/powerpoint/2010/main" val="33020755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436914"/>
            <a:ext cx="8338456" cy="4849586"/>
          </a:xfrm>
          <a:solidFill>
            <a:schemeClr val="bg1"/>
          </a:solidFill>
        </p:spPr>
        <p:txBody>
          <a:bodyPr>
            <a:normAutofit/>
          </a:bodyPr>
          <a:lstStyle/>
          <a:p>
            <a:pPr algn="r" rtl="1">
              <a:buNone/>
              <a:defRPr/>
            </a:pPr>
            <a:r>
              <a:rPr lang="fa-IR" b="1" dirty="0">
                <a:solidFill>
                  <a:srgbClr val="B64488"/>
                </a:solidFill>
                <a:cs typeface="B Homa" pitchFamily="2" charset="-78"/>
              </a:rPr>
              <a:t>روش و ابزار گردآوری داده ها: </a:t>
            </a:r>
          </a:p>
          <a:p>
            <a:pPr algn="r" rtl="1">
              <a:buClr>
                <a:schemeClr val="accent4"/>
              </a:buClr>
              <a:defRPr/>
            </a:pPr>
            <a:r>
              <a:rPr lang="fa-IR" dirty="0">
                <a:solidFill>
                  <a:schemeClr val="tx1"/>
                </a:solidFill>
                <a:cs typeface="B Koodak" pitchFamily="2" charset="-78"/>
              </a:rPr>
              <a:t>از طریق مصاحبه و با استفاده از پرسشنامه </a:t>
            </a:r>
            <a:endParaRPr lang="fa-IR" dirty="0" smtClean="0">
              <a:solidFill>
                <a:schemeClr val="tx1"/>
              </a:solidFill>
              <a:cs typeface="B Koodak" pitchFamily="2" charset="-78"/>
            </a:endParaRPr>
          </a:p>
          <a:p>
            <a:pPr algn="r" rtl="1">
              <a:buClr>
                <a:schemeClr val="accent4"/>
              </a:buClr>
              <a:defRPr/>
            </a:pPr>
            <a:endParaRPr lang="fa-IR" dirty="0">
              <a:solidFill>
                <a:schemeClr val="tx1"/>
              </a:solidFill>
              <a:cs typeface="B Koodak" pitchFamily="2" charset="-78"/>
            </a:endParaRPr>
          </a:p>
          <a:p>
            <a:pPr algn="r" rtl="1">
              <a:buClr>
                <a:schemeClr val="accent4"/>
              </a:buClr>
              <a:buNone/>
              <a:defRPr/>
            </a:pPr>
            <a:r>
              <a:rPr lang="fa-IR" b="1" dirty="0">
                <a:solidFill>
                  <a:srgbClr val="B64488"/>
                </a:solidFill>
                <a:cs typeface="B Homa" pitchFamily="2" charset="-78"/>
              </a:rPr>
              <a:t>پرسشنامه ها: </a:t>
            </a:r>
          </a:p>
          <a:p>
            <a:pPr algn="r" rtl="1">
              <a:buClr>
                <a:schemeClr val="accent4"/>
              </a:buClr>
              <a:buFont typeface="Wingdings" pitchFamily="2" charset="2"/>
              <a:buChar char="q"/>
              <a:defRPr/>
            </a:pPr>
            <a:r>
              <a:rPr lang="fa-IR" dirty="0">
                <a:solidFill>
                  <a:schemeClr val="tx1"/>
                </a:solidFill>
                <a:cs typeface="B Koodak" pitchFamily="2" charset="-78"/>
              </a:rPr>
              <a:t>پرسشنامه استاندارد شاخص عملکرد جنسی زنان روسن و همکاران </a:t>
            </a:r>
            <a:r>
              <a:rPr lang="en-MY" b="1" dirty="0">
                <a:solidFill>
                  <a:schemeClr val="tx1"/>
                </a:solidFill>
                <a:latin typeface="Times New Roman" pitchFamily="18" charset="0"/>
                <a:cs typeface="Times New Roman" pitchFamily="18" charset="0"/>
              </a:rPr>
              <a:t>FSFI</a:t>
            </a:r>
            <a:r>
              <a:rPr lang="fa-IR" dirty="0">
                <a:solidFill>
                  <a:schemeClr val="tx1"/>
                </a:solidFill>
                <a:cs typeface="B Koodak" pitchFamily="2" charset="-78"/>
              </a:rPr>
              <a:t>    </a:t>
            </a:r>
            <a:r>
              <a:rPr lang="fa-IR" dirty="0" smtClean="0">
                <a:solidFill>
                  <a:schemeClr val="tx1"/>
                </a:solidFill>
                <a:cs typeface="B Koodak" pitchFamily="2" charset="-78"/>
              </a:rPr>
              <a:t>(</a:t>
            </a:r>
            <a:r>
              <a:rPr lang="en-MY" b="1" dirty="0" smtClean="0">
                <a:solidFill>
                  <a:schemeClr val="tx1"/>
                </a:solidFill>
                <a:latin typeface="Times New Roman" pitchFamily="18" charset="0"/>
                <a:cs typeface="Times New Roman" pitchFamily="18" charset="0"/>
              </a:rPr>
              <a:t>Female Sexual Function Index</a:t>
            </a:r>
            <a:r>
              <a:rPr lang="fa-IR" dirty="0" smtClean="0">
                <a:solidFill>
                  <a:schemeClr val="tx1"/>
                </a:solidFill>
                <a:cs typeface="B Koodak" pitchFamily="2" charset="-78"/>
              </a:rPr>
              <a:t>)</a:t>
            </a:r>
            <a:endParaRPr lang="fa-IR" dirty="0">
              <a:solidFill>
                <a:schemeClr val="tx1"/>
              </a:solidFill>
              <a:cs typeface="B Koodak" pitchFamily="2" charset="-78"/>
            </a:endParaRPr>
          </a:p>
          <a:p>
            <a:pPr algn="r" rtl="1">
              <a:buClr>
                <a:schemeClr val="accent4"/>
              </a:buClr>
              <a:buFont typeface="Wingdings" pitchFamily="2" charset="2"/>
              <a:buChar char="q"/>
              <a:defRPr/>
            </a:pPr>
            <a:r>
              <a:rPr lang="fa-IR" dirty="0" smtClean="0">
                <a:solidFill>
                  <a:schemeClr val="tx1"/>
                </a:solidFill>
                <a:cs typeface="B Koodak" pitchFamily="2" charset="-78"/>
              </a:rPr>
              <a:t>پرسشنامه </a:t>
            </a:r>
            <a:r>
              <a:rPr lang="fa-IR" dirty="0">
                <a:solidFill>
                  <a:schemeClr val="tx1"/>
                </a:solidFill>
                <a:cs typeface="B Koodak" pitchFamily="2" charset="-78"/>
              </a:rPr>
              <a:t>محقق ساخته در مورد اطلاعات </a:t>
            </a:r>
            <a:r>
              <a:rPr lang="fa-IR" dirty="0" smtClean="0">
                <a:solidFill>
                  <a:schemeClr val="tx1"/>
                </a:solidFill>
                <a:cs typeface="B Koodak" pitchFamily="2" charset="-78"/>
              </a:rPr>
              <a:t>شخصی</a:t>
            </a:r>
          </a:p>
          <a:p>
            <a:pPr algn="r" rtl="1">
              <a:buClr>
                <a:schemeClr val="accent4"/>
              </a:buClr>
              <a:buFont typeface="Wingdings" pitchFamily="2" charset="2"/>
              <a:buChar char="q"/>
              <a:defRPr/>
            </a:pPr>
            <a:r>
              <a:rPr lang="fa-IR" dirty="0">
                <a:solidFill>
                  <a:schemeClr val="tx1"/>
                </a:solidFill>
                <a:cs typeface="B Koodak" panose="00000700000000000000" pitchFamily="2" charset="-78"/>
              </a:rPr>
              <a:t>قد و وزن مشارکت کنندگان با استفاده از یک ترازوی کالیبره و قدسنج غیرقابل ارتجاع اندازه گیری شد. </a:t>
            </a:r>
            <a:endParaRPr lang="en-US" dirty="0">
              <a:solidFill>
                <a:schemeClr val="tx1"/>
              </a:solidFill>
              <a:cs typeface="B Koodak" panose="00000700000000000000" pitchFamily="2" charset="-78"/>
            </a:endParaRPr>
          </a:p>
        </p:txBody>
      </p:sp>
      <p:sp>
        <p:nvSpPr>
          <p:cNvPr id="7" name="Title 1"/>
          <p:cNvSpPr>
            <a:spLocks noGrp="1"/>
          </p:cNvSpPr>
          <p:nvPr>
            <p:ph type="title"/>
          </p:nvPr>
        </p:nvSpPr>
        <p:spPr>
          <a:xfrm>
            <a:off x="370115" y="365125"/>
            <a:ext cx="8577944" cy="1325563"/>
          </a:xfrm>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Tree>
    <p:extLst>
      <p:ext uri="{BB962C8B-B14F-4D97-AF65-F5344CB8AC3E}">
        <p14:creationId xmlns="" xmlns:p14="http://schemas.microsoft.com/office/powerpoint/2010/main" val="18386170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449977"/>
            <a:ext cx="8338456" cy="4849586"/>
          </a:xfrm>
          <a:solidFill>
            <a:schemeClr val="bg1"/>
          </a:solidFill>
        </p:spPr>
        <p:txBody>
          <a:bodyPr>
            <a:normAutofit/>
          </a:bodyPr>
          <a:lstStyle/>
          <a:p>
            <a:pPr algn="just" rtl="1">
              <a:lnSpc>
                <a:spcPct val="100000"/>
              </a:lnSpc>
              <a:buFont typeface="Wingdings" panose="05000000000000000000" pitchFamily="2" charset="2"/>
              <a:buChar char="q"/>
            </a:pPr>
            <a:r>
              <a:rPr lang="fa-IR" altLang="en-US" sz="2400" dirty="0">
                <a:solidFill>
                  <a:srgbClr val="0000FF"/>
                </a:solidFill>
                <a:cs typeface="B Titr" pitchFamily="2" charset="-78"/>
              </a:rPr>
              <a:t>پرسشنامه </a:t>
            </a:r>
            <a:r>
              <a:rPr lang="ar-SA" altLang="en-US" sz="2400" dirty="0">
                <a:solidFill>
                  <a:srgbClr val="0000FF"/>
                </a:solidFill>
                <a:cs typeface="B Titr" pitchFamily="2" charset="-78"/>
              </a:rPr>
              <a:t>شاخص عملكرد جنسي زنان </a:t>
            </a:r>
            <a:r>
              <a:rPr lang="fa-IR" altLang="en-US" sz="2400" dirty="0">
                <a:solidFill>
                  <a:srgbClr val="0000FF"/>
                </a:solidFill>
                <a:cs typeface="B Titr" pitchFamily="2" charset="-78"/>
              </a:rPr>
              <a:t>(</a:t>
            </a:r>
            <a:r>
              <a:rPr lang="en-US" altLang="en-US" sz="2400" dirty="0">
                <a:solidFill>
                  <a:srgbClr val="0000FF"/>
                </a:solidFill>
                <a:cs typeface="B Titr" pitchFamily="2" charset="-78"/>
              </a:rPr>
              <a:t>FSFI</a:t>
            </a:r>
            <a:r>
              <a:rPr lang="fa-IR" altLang="en-US" sz="2400" dirty="0">
                <a:solidFill>
                  <a:srgbClr val="0000FF"/>
                </a:solidFill>
                <a:cs typeface="B Titr" pitchFamily="2" charset="-78"/>
              </a:rPr>
              <a:t>) </a:t>
            </a:r>
          </a:p>
          <a:p>
            <a:pPr algn="just" rtl="1">
              <a:lnSpc>
                <a:spcPct val="100000"/>
              </a:lnSpc>
            </a:pPr>
            <a:r>
              <a:rPr lang="fa-IR" altLang="en-US" sz="2400" dirty="0">
                <a:solidFill>
                  <a:schemeClr val="tx1"/>
                </a:solidFill>
                <a:cs typeface="B Koodak" panose="00000700000000000000" pitchFamily="2" charset="-78"/>
              </a:rPr>
              <a:t>عملکرد جنسی زنان را در طول </a:t>
            </a:r>
            <a:r>
              <a:rPr lang="fa-IR" altLang="en-US" sz="2400" dirty="0">
                <a:solidFill>
                  <a:srgbClr val="FF0000"/>
                </a:solidFill>
                <a:cs typeface="B Koodak" panose="00000700000000000000" pitchFamily="2" charset="-78"/>
              </a:rPr>
              <a:t>چهار هفته گذشته </a:t>
            </a:r>
            <a:r>
              <a:rPr lang="fa-IR" altLang="en-US" sz="2400" dirty="0">
                <a:solidFill>
                  <a:schemeClr val="tx1"/>
                </a:solidFill>
                <a:cs typeface="B Koodak" panose="00000700000000000000" pitchFamily="2" charset="-78"/>
              </a:rPr>
              <a:t>مورد بررسی قرار می دهد. </a:t>
            </a:r>
          </a:p>
          <a:p>
            <a:pPr algn="just" rtl="1">
              <a:lnSpc>
                <a:spcPct val="100000"/>
              </a:lnSpc>
            </a:pPr>
            <a:r>
              <a:rPr lang="fa-IR" altLang="en-US" sz="2400" dirty="0">
                <a:solidFill>
                  <a:schemeClr val="tx1"/>
                </a:solidFill>
                <a:cs typeface="B Koodak" panose="00000700000000000000" pitchFamily="2" charset="-78"/>
              </a:rPr>
              <a:t>بر اساس این پرسشنامه نمره کلی مساوی  یا کمتر ا</a:t>
            </a:r>
            <a:r>
              <a:rPr lang="fa-IR" altLang="en-US" sz="2400" dirty="0">
                <a:solidFill>
                  <a:schemeClr val="tx2"/>
                </a:solidFill>
                <a:cs typeface="B Koodak" panose="00000700000000000000" pitchFamily="2" charset="-78"/>
              </a:rPr>
              <a:t>ز</a:t>
            </a:r>
            <a:r>
              <a:rPr lang="fa-IR" altLang="en-US" sz="2400" dirty="0">
                <a:cs typeface="B Koodak" panose="00000700000000000000" pitchFamily="2" charset="-78"/>
              </a:rPr>
              <a:t> </a:t>
            </a:r>
            <a:r>
              <a:rPr lang="fa-IR" altLang="en-US" sz="2400" b="1" u="sng" dirty="0">
                <a:solidFill>
                  <a:srgbClr val="C00000"/>
                </a:solidFill>
                <a:cs typeface="B Koodak" panose="00000700000000000000" pitchFamily="2" charset="-78"/>
              </a:rPr>
              <a:t>26/55</a:t>
            </a:r>
            <a:r>
              <a:rPr lang="fa-IR" altLang="en-US" sz="2400" dirty="0">
                <a:cs typeface="B Koodak" panose="00000700000000000000" pitchFamily="2" charset="-78"/>
              </a:rPr>
              <a:t> </a:t>
            </a:r>
            <a:r>
              <a:rPr lang="fa-IR" altLang="en-US" sz="2400" dirty="0">
                <a:solidFill>
                  <a:schemeClr val="tx1"/>
                </a:solidFill>
                <a:cs typeface="B Koodak" panose="00000700000000000000" pitchFamily="2" charset="-78"/>
              </a:rPr>
              <a:t>به عنوان اختلال   عملکرد جنسی در نظر گرفته می شود.</a:t>
            </a:r>
          </a:p>
          <a:p>
            <a:pPr algn="just" rtl="1">
              <a:lnSpc>
                <a:spcPct val="100000"/>
              </a:lnSpc>
            </a:pPr>
            <a:r>
              <a:rPr lang="fa-IR" altLang="en-US" sz="2400" dirty="0">
                <a:solidFill>
                  <a:schemeClr val="tx1"/>
                </a:solidFill>
                <a:cs typeface="B Koodak" panose="00000700000000000000" pitchFamily="2" charset="-78"/>
              </a:rPr>
              <a:t>اعتبار و روایی این پرسشنامه توسط روسن و همکاران در سال 2000 تأیید شده است. در ایران روایی نسخه فارسی این پرسشنامه توسط محمدی و همکاران در سال  1387 به دست آمد.</a:t>
            </a:r>
          </a:p>
          <a:p>
            <a:pPr algn="just" rtl="1">
              <a:lnSpc>
                <a:spcPct val="100000"/>
              </a:lnSpc>
            </a:pPr>
            <a:r>
              <a:rPr lang="fa-IR" altLang="en-US" sz="2400" dirty="0">
                <a:solidFill>
                  <a:schemeClr val="tx1"/>
                </a:solidFill>
                <a:cs typeface="B Koodak" panose="00000700000000000000" pitchFamily="2" charset="-78"/>
              </a:rPr>
              <a:t>در مطالعه حاضر نیز به منظور تعیین پایایی از روش آزمون مجدد استفاده           گردید. </a:t>
            </a:r>
            <a:r>
              <a:rPr lang="fa-IR" altLang="en-US" sz="2400" dirty="0">
                <a:solidFill>
                  <a:srgbClr val="C00000"/>
                </a:solidFill>
                <a:cs typeface="B Koodak" panose="00000700000000000000" pitchFamily="2" charset="-78"/>
              </a:rPr>
              <a:t>نتایج آلفای کرونباخ ، 0/983و </a:t>
            </a:r>
            <a:r>
              <a:rPr lang="en-MY" altLang="en-US" sz="2400" dirty="0">
                <a:solidFill>
                  <a:srgbClr val="C00000"/>
                </a:solidFill>
                <a:latin typeface="Times New Roman" panose="02020603050405020304" pitchFamily="18" charset="0"/>
                <a:cs typeface="Times New Roman" panose="02020603050405020304" pitchFamily="18" charset="0"/>
              </a:rPr>
              <a:t>ICC</a:t>
            </a:r>
            <a:r>
              <a:rPr lang="en-MY" altLang="en-US" sz="2400" dirty="0">
                <a:solidFill>
                  <a:srgbClr val="C00000"/>
                </a:solidFill>
                <a:cs typeface="B Koodak" panose="00000700000000000000" pitchFamily="2" charset="-78"/>
              </a:rPr>
              <a:t> ،</a:t>
            </a:r>
            <a:r>
              <a:rPr lang="fa-IR" altLang="en-US" sz="2400" dirty="0">
                <a:solidFill>
                  <a:srgbClr val="C00000"/>
                </a:solidFill>
                <a:cs typeface="B Koodak" panose="00000700000000000000" pitchFamily="2" charset="-78"/>
              </a:rPr>
              <a:t> 0/997 </a:t>
            </a:r>
            <a:r>
              <a:rPr lang="fa-IR" altLang="en-US" sz="2400" dirty="0">
                <a:solidFill>
                  <a:schemeClr val="tx1"/>
                </a:solidFill>
                <a:cs typeface="B Koodak" panose="00000700000000000000" pitchFamily="2" charset="-78"/>
              </a:rPr>
              <a:t>به دست آمد. </a:t>
            </a:r>
            <a:endParaRPr lang="fa-IR" altLang="en-US" sz="2400" dirty="0" smtClean="0">
              <a:solidFill>
                <a:schemeClr val="tx1"/>
              </a:solidFill>
              <a:cs typeface="B Koodak" panose="00000700000000000000" pitchFamily="2" charset="-78"/>
            </a:endParaRPr>
          </a:p>
          <a:p>
            <a:pPr algn="just" rtl="1">
              <a:buFont typeface="Wingdings" panose="05000000000000000000" pitchFamily="2" charset="2"/>
              <a:buChar char="q"/>
            </a:pPr>
            <a:r>
              <a:rPr lang="ar-SA" altLang="en-US" sz="2400" dirty="0">
                <a:solidFill>
                  <a:srgbClr val="0000FF"/>
                </a:solidFill>
                <a:cs typeface="B Titr" pitchFamily="2" charset="-78"/>
              </a:rPr>
              <a:t>پرسشنامه محقق</a:t>
            </a:r>
            <a:r>
              <a:rPr lang="fa-IR" altLang="en-US" sz="2400" dirty="0">
                <a:solidFill>
                  <a:srgbClr val="0000FF"/>
                </a:solidFill>
                <a:cs typeface="B Titr" pitchFamily="2" charset="-78"/>
              </a:rPr>
              <a:t> </a:t>
            </a:r>
            <a:r>
              <a:rPr lang="ar-SA" altLang="en-US" sz="2400" dirty="0">
                <a:solidFill>
                  <a:srgbClr val="0000FF"/>
                </a:solidFill>
                <a:cs typeface="B Titr" pitchFamily="2" charset="-78"/>
              </a:rPr>
              <a:t>ساخته </a:t>
            </a:r>
            <a:endParaRPr lang="fa-IR" altLang="en-US" sz="2400" dirty="0">
              <a:solidFill>
                <a:srgbClr val="0000FF"/>
              </a:solidFill>
              <a:cs typeface="B Titr" pitchFamily="2" charset="-78"/>
            </a:endParaRPr>
          </a:p>
          <a:p>
            <a:pPr algn="just" rtl="1"/>
            <a:r>
              <a:rPr lang="ar-SA" altLang="en-US" sz="2400" dirty="0">
                <a:solidFill>
                  <a:schemeClr val="tx1"/>
                </a:solidFill>
                <a:cs typeface="B Koodak" panose="00000700000000000000" pitchFamily="2" charset="-78"/>
              </a:rPr>
              <a:t>تعیین روایی</a:t>
            </a:r>
            <a:r>
              <a:rPr lang="fa-IR" altLang="en-US" sz="2400" dirty="0">
                <a:solidFill>
                  <a:schemeClr val="tx1"/>
                </a:solidFill>
                <a:cs typeface="B Koodak" panose="00000700000000000000" pitchFamily="2" charset="-78"/>
              </a:rPr>
              <a:t>: </a:t>
            </a:r>
            <a:r>
              <a:rPr lang="ar-SA" altLang="en-US" sz="2400" dirty="0">
                <a:solidFill>
                  <a:schemeClr val="tx1"/>
                </a:solidFill>
                <a:cs typeface="B Koodak" panose="00000700000000000000" pitchFamily="2" charset="-78"/>
              </a:rPr>
              <a:t>روش بررسی روایی محتوا و </a:t>
            </a:r>
            <a:r>
              <a:rPr lang="ar-SA" altLang="en-US" sz="2400" dirty="0" smtClean="0">
                <a:solidFill>
                  <a:schemeClr val="tx1"/>
                </a:solidFill>
                <a:cs typeface="B Koodak" panose="00000700000000000000" pitchFamily="2" charset="-78"/>
              </a:rPr>
              <a:t>صوری</a:t>
            </a:r>
            <a:r>
              <a:rPr lang="fa-IR" altLang="en-US" sz="2400" dirty="0" smtClean="0">
                <a:solidFill>
                  <a:schemeClr val="tx1"/>
                </a:solidFill>
                <a:cs typeface="B Koodak" panose="00000700000000000000" pitchFamily="2" charset="-78"/>
              </a:rPr>
              <a:t> </a:t>
            </a:r>
            <a:endParaRPr lang="en-MY" altLang="en-US" sz="2400" dirty="0">
              <a:solidFill>
                <a:schemeClr val="tx1"/>
              </a:solidFill>
              <a:cs typeface="B Koodak" panose="00000700000000000000" pitchFamily="2" charset="-78"/>
            </a:endParaRPr>
          </a:p>
        </p:txBody>
      </p:sp>
      <p:sp>
        <p:nvSpPr>
          <p:cNvPr id="7" name="Title 1"/>
          <p:cNvSpPr>
            <a:spLocks noGrp="1"/>
          </p:cNvSpPr>
          <p:nvPr>
            <p:ph type="title"/>
          </p:nvPr>
        </p:nvSpPr>
        <p:spPr>
          <a:xfrm>
            <a:off x="370115" y="365125"/>
            <a:ext cx="8577944" cy="1325563"/>
          </a:xfrm>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Tree>
    <p:extLst>
      <p:ext uri="{BB962C8B-B14F-4D97-AF65-F5344CB8AC3E}">
        <p14:creationId xmlns="" xmlns:p14="http://schemas.microsoft.com/office/powerpoint/2010/main" val="10395853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4" y="1449977"/>
            <a:ext cx="8253623" cy="4740049"/>
          </a:xfrm>
          <a:solidFill>
            <a:schemeClr val="bg1"/>
          </a:solidFill>
        </p:spPr>
        <p:txBody>
          <a:bodyPr>
            <a:normAutofit/>
          </a:bodyPr>
          <a:lstStyle/>
          <a:p>
            <a:pPr indent="39688">
              <a:lnSpc>
                <a:spcPct val="150000"/>
              </a:lnSpc>
              <a:spcBef>
                <a:spcPts val="0"/>
              </a:spcBef>
              <a:buNone/>
            </a:pPr>
            <a:r>
              <a:rPr lang="en-US" sz="3600" dirty="0" smtClean="0">
                <a:solidFill>
                  <a:srgbClr val="EF223B"/>
                </a:solidFill>
                <a:latin typeface="Times New Roman" panose="02020603050405020304" pitchFamily="18" charset="0"/>
                <a:cs typeface="Times New Roman" panose="02020603050405020304" pitchFamily="18" charset="0"/>
              </a:rPr>
              <a:t>Sexual Health </a:t>
            </a:r>
            <a:r>
              <a:rPr lang="en-US" sz="3600" dirty="0" smtClean="0">
                <a:solidFill>
                  <a:schemeClr val="tx1"/>
                </a:solidFill>
                <a:latin typeface="Times New Roman" panose="02020603050405020304" pitchFamily="18" charset="0"/>
                <a:cs typeface="Times New Roman" panose="02020603050405020304" pitchFamily="18" charset="0"/>
              </a:rPr>
              <a:t>is </a:t>
            </a:r>
            <a:r>
              <a:rPr lang="en-US" sz="3600" dirty="0">
                <a:solidFill>
                  <a:schemeClr val="tx1"/>
                </a:solidFill>
                <a:latin typeface="Times New Roman" panose="02020603050405020304" pitchFamily="18" charset="0"/>
                <a:cs typeface="Times New Roman" panose="02020603050405020304" pitchFamily="18" charset="0"/>
              </a:rPr>
              <a:t>“a state of </a:t>
            </a:r>
            <a:r>
              <a:rPr lang="en-US" sz="3600" dirty="0" smtClean="0">
                <a:solidFill>
                  <a:schemeClr val="tx1"/>
                </a:solidFill>
                <a:latin typeface="Times New Roman" panose="02020603050405020304" pitchFamily="18" charset="0"/>
                <a:cs typeface="Times New Roman" panose="02020603050405020304" pitchFamily="18" charset="0"/>
              </a:rPr>
              <a:t> physical, emotional</a:t>
            </a:r>
            <a:r>
              <a:rPr lang="en-US" sz="3600" dirty="0">
                <a:solidFill>
                  <a:schemeClr val="tx1"/>
                </a:solidFill>
                <a:latin typeface="Times New Roman" panose="02020603050405020304" pitchFamily="18" charset="0"/>
                <a:cs typeface="Times New Roman" panose="02020603050405020304" pitchFamily="18" charset="0"/>
              </a:rPr>
              <a:t>, mental and social well-being in relation to sexuality; it is not merely the absence of disease, dysfunction or infirmity” (</a:t>
            </a:r>
            <a:r>
              <a:rPr lang="en-US" sz="3600" dirty="0" smtClean="0">
                <a:solidFill>
                  <a:srgbClr val="0000FF"/>
                </a:solidFill>
                <a:latin typeface="Times New Roman" panose="02020603050405020304" pitchFamily="18" charset="0"/>
                <a:cs typeface="Times New Roman" panose="02020603050405020304" pitchFamily="18" charset="0"/>
              </a:rPr>
              <a:t>WHO, </a:t>
            </a:r>
            <a:r>
              <a:rPr lang="en-US" sz="3600" dirty="0">
                <a:solidFill>
                  <a:srgbClr val="0000FF"/>
                </a:solidFill>
                <a:latin typeface="Times New Roman" panose="02020603050405020304" pitchFamily="18" charset="0"/>
                <a:cs typeface="Times New Roman" panose="02020603050405020304" pitchFamily="18" charset="0"/>
              </a:rPr>
              <a:t>2015</a:t>
            </a:r>
            <a:r>
              <a:rPr lang="en-US"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0599713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562644"/>
            <a:ext cx="8338456" cy="4849586"/>
          </a:xfrm>
          <a:solidFill>
            <a:schemeClr val="bg1"/>
          </a:solidFill>
        </p:spPr>
        <p:txBody>
          <a:bodyPr>
            <a:normAutofit/>
          </a:bodyPr>
          <a:lstStyle/>
          <a:p>
            <a:pPr algn="just" rtl="1">
              <a:lnSpc>
                <a:spcPct val="150000"/>
              </a:lnSpc>
              <a:spcBef>
                <a:spcPts val="0"/>
              </a:spcBef>
            </a:pPr>
            <a:r>
              <a:rPr lang="ar-SA" altLang="en-US" dirty="0">
                <a:solidFill>
                  <a:schemeClr val="tx1"/>
                </a:solidFill>
                <a:cs typeface="B Koodak" panose="00000700000000000000" pitchFamily="2" charset="-78"/>
              </a:rPr>
              <a:t>آنالیز </a:t>
            </a:r>
            <a:r>
              <a:rPr lang="ar-SA" altLang="en-US" dirty="0" smtClean="0">
                <a:solidFill>
                  <a:schemeClr val="tx1"/>
                </a:solidFill>
                <a:cs typeface="B Koodak" panose="00000700000000000000" pitchFamily="2" charset="-78"/>
              </a:rPr>
              <a:t>داده</a:t>
            </a:r>
            <a:r>
              <a:rPr lang="fa-IR" altLang="en-US" dirty="0" smtClean="0">
                <a:solidFill>
                  <a:schemeClr val="tx1"/>
                </a:solidFill>
                <a:cs typeface="B Koodak" panose="00000700000000000000" pitchFamily="2" charset="-78"/>
              </a:rPr>
              <a:t> </a:t>
            </a:r>
            <a:r>
              <a:rPr lang="ar-SA" altLang="en-US" dirty="0" smtClean="0">
                <a:solidFill>
                  <a:schemeClr val="tx1"/>
                </a:solidFill>
                <a:cs typeface="B Koodak" panose="00000700000000000000" pitchFamily="2" charset="-78"/>
              </a:rPr>
              <a:t>ها </a:t>
            </a:r>
            <a:r>
              <a:rPr lang="ar-SA" altLang="en-US" dirty="0">
                <a:solidFill>
                  <a:schemeClr val="tx1"/>
                </a:solidFill>
                <a:cs typeface="B Koodak" panose="00000700000000000000" pitchFamily="2" charset="-78"/>
              </a:rPr>
              <a:t>با استفاده از </a:t>
            </a:r>
            <a:r>
              <a:rPr lang="ar-SA" altLang="en-US" dirty="0" smtClean="0">
                <a:solidFill>
                  <a:schemeClr val="tx1"/>
                </a:solidFill>
                <a:cs typeface="B Koodak" panose="00000700000000000000" pitchFamily="2" charset="-78"/>
              </a:rPr>
              <a:t>آزمون</a:t>
            </a:r>
            <a:r>
              <a:rPr lang="fa-IR" altLang="en-US" dirty="0" smtClean="0">
                <a:solidFill>
                  <a:schemeClr val="tx1"/>
                </a:solidFill>
                <a:cs typeface="B Koodak" panose="00000700000000000000" pitchFamily="2" charset="-78"/>
              </a:rPr>
              <a:t> </a:t>
            </a:r>
            <a:r>
              <a:rPr lang="ar-SA" altLang="en-US" dirty="0" smtClean="0">
                <a:solidFill>
                  <a:schemeClr val="tx1"/>
                </a:solidFill>
                <a:cs typeface="B Koodak" panose="00000700000000000000" pitchFamily="2" charset="-78"/>
              </a:rPr>
              <a:t>های </a:t>
            </a:r>
            <a:r>
              <a:rPr lang="ar-SA" altLang="en-US" dirty="0">
                <a:solidFill>
                  <a:srgbClr val="FF0000"/>
                </a:solidFill>
                <a:cs typeface="B Koodak" panose="00000700000000000000" pitchFamily="2" charset="-78"/>
              </a:rPr>
              <a:t>توصیفی و تحلیلی</a:t>
            </a:r>
            <a:r>
              <a:rPr lang="ar-SA" altLang="en-US" dirty="0">
                <a:solidFill>
                  <a:schemeClr val="tx1"/>
                </a:solidFill>
                <a:cs typeface="B Koodak" panose="00000700000000000000" pitchFamily="2" charset="-78"/>
              </a:rPr>
              <a:t> شامل ضریب </a:t>
            </a:r>
            <a:r>
              <a:rPr lang="ar-SA" altLang="en-US" dirty="0">
                <a:solidFill>
                  <a:srgbClr val="0000FF"/>
                </a:solidFill>
                <a:cs typeface="B Koodak" panose="00000700000000000000" pitchFamily="2" charset="-78"/>
              </a:rPr>
              <a:t>همبستگی پیرسون و رگرسیون خطی چندگانه </a:t>
            </a:r>
            <a:r>
              <a:rPr lang="ar-SA" altLang="en-US" dirty="0">
                <a:solidFill>
                  <a:schemeClr val="tx1"/>
                </a:solidFill>
                <a:cs typeface="B Koodak" panose="00000700000000000000" pitchFamily="2" charset="-78"/>
              </a:rPr>
              <a:t>با کاربرد نرم </a:t>
            </a:r>
            <a:r>
              <a:rPr lang="ar-SA" altLang="en-US" dirty="0" smtClean="0">
                <a:solidFill>
                  <a:schemeClr val="tx1"/>
                </a:solidFill>
                <a:cs typeface="B Koodak" panose="00000700000000000000" pitchFamily="2" charset="-78"/>
              </a:rPr>
              <a:t>افزار</a:t>
            </a:r>
            <a:r>
              <a:rPr lang="en-US" altLang="en-US" dirty="0" smtClean="0">
                <a:solidFill>
                  <a:schemeClr val="tx1"/>
                </a:solidFill>
                <a:cs typeface="B Koodak" panose="00000700000000000000" pitchFamily="2" charset="-78"/>
              </a:rPr>
              <a:t>SPSS </a:t>
            </a:r>
            <a:r>
              <a:rPr lang="fa-IR" altLang="en-US" dirty="0" smtClean="0">
                <a:solidFill>
                  <a:schemeClr val="tx1"/>
                </a:solidFill>
                <a:cs typeface="B Koodak" panose="00000700000000000000" pitchFamily="2" charset="-78"/>
              </a:rPr>
              <a:t> </a:t>
            </a:r>
            <a:r>
              <a:rPr lang="ar-SA" altLang="en-US" dirty="0" smtClean="0">
                <a:solidFill>
                  <a:schemeClr val="tx1"/>
                </a:solidFill>
                <a:cs typeface="B Koodak" panose="00000700000000000000" pitchFamily="2" charset="-78"/>
              </a:rPr>
              <a:t>نسخه 18 انجام </a:t>
            </a:r>
            <a:r>
              <a:rPr lang="ar-SA" altLang="en-US" dirty="0">
                <a:solidFill>
                  <a:schemeClr val="tx1"/>
                </a:solidFill>
                <a:cs typeface="B Koodak" panose="00000700000000000000" pitchFamily="2" charset="-78"/>
              </a:rPr>
              <a:t>گردید. </a:t>
            </a:r>
            <a:endParaRPr lang="fa-IR" altLang="en-US" dirty="0" smtClean="0">
              <a:solidFill>
                <a:schemeClr val="tx1"/>
              </a:solidFill>
              <a:cs typeface="B Koodak" panose="00000700000000000000" pitchFamily="2" charset="-78"/>
            </a:endParaRPr>
          </a:p>
          <a:p>
            <a:pPr algn="just" rtl="1">
              <a:lnSpc>
                <a:spcPct val="150000"/>
              </a:lnSpc>
              <a:spcBef>
                <a:spcPts val="0"/>
              </a:spcBef>
            </a:pPr>
            <a:r>
              <a:rPr lang="ar-SA" altLang="en-US" dirty="0" smtClean="0">
                <a:solidFill>
                  <a:schemeClr val="tx1"/>
                </a:solidFill>
                <a:cs typeface="B Koodak" panose="00000700000000000000" pitchFamily="2" charset="-78"/>
              </a:rPr>
              <a:t>میزان</a:t>
            </a:r>
            <a:r>
              <a:rPr lang="en-US" altLang="en-US" dirty="0" smtClean="0">
                <a:solidFill>
                  <a:schemeClr val="tx1"/>
                </a:solidFill>
                <a:cs typeface="B Koodak" panose="00000700000000000000" pitchFamily="2" charset="-78"/>
              </a:rPr>
              <a:t>P </a:t>
            </a:r>
            <a:r>
              <a:rPr lang="fa-IR" altLang="en-US" dirty="0" smtClean="0">
                <a:solidFill>
                  <a:schemeClr val="tx1"/>
                </a:solidFill>
                <a:cs typeface="B Koodak" panose="00000700000000000000" pitchFamily="2" charset="-78"/>
              </a:rPr>
              <a:t> </a:t>
            </a:r>
            <a:r>
              <a:rPr lang="ar-SA" altLang="en-US" dirty="0" smtClean="0">
                <a:solidFill>
                  <a:schemeClr val="tx1"/>
                </a:solidFill>
                <a:cs typeface="B Koodak" panose="00000700000000000000" pitchFamily="2" charset="-78"/>
              </a:rPr>
              <a:t>کمتر </a:t>
            </a:r>
            <a:r>
              <a:rPr lang="ar-SA" altLang="en-US" dirty="0">
                <a:solidFill>
                  <a:schemeClr val="tx1"/>
                </a:solidFill>
                <a:cs typeface="B Koodak" panose="00000700000000000000" pitchFamily="2" charset="-78"/>
              </a:rPr>
              <a:t>از </a:t>
            </a:r>
            <a:r>
              <a:rPr lang="en-US" altLang="en-US" dirty="0" smtClean="0">
                <a:solidFill>
                  <a:schemeClr val="tx1"/>
                </a:solidFill>
                <a:cs typeface="B Koodak" panose="00000700000000000000" pitchFamily="2" charset="-78"/>
              </a:rPr>
              <a:t>0.05</a:t>
            </a:r>
            <a:r>
              <a:rPr lang="ar-SA" altLang="en-US" dirty="0" smtClean="0">
                <a:solidFill>
                  <a:schemeClr val="tx1"/>
                </a:solidFill>
                <a:cs typeface="B Koodak" panose="00000700000000000000" pitchFamily="2" charset="-78"/>
              </a:rPr>
              <a:t> </a:t>
            </a:r>
            <a:r>
              <a:rPr lang="ar-SA" altLang="en-US" dirty="0">
                <a:solidFill>
                  <a:schemeClr val="tx1"/>
                </a:solidFill>
                <a:cs typeface="B Koodak" panose="00000700000000000000" pitchFamily="2" charset="-78"/>
              </a:rPr>
              <a:t>معنی دار در نظر گرفته شد.</a:t>
            </a:r>
            <a:endParaRPr lang="fa-IR" altLang="en-US" dirty="0">
              <a:solidFill>
                <a:schemeClr val="tx1"/>
              </a:solidFill>
              <a:cs typeface="B Koodak" panose="00000700000000000000" pitchFamily="2" charset="-78"/>
            </a:endParaRPr>
          </a:p>
        </p:txBody>
      </p:sp>
      <p:sp>
        <p:nvSpPr>
          <p:cNvPr id="7" name="Title 1"/>
          <p:cNvSpPr>
            <a:spLocks noGrp="1"/>
          </p:cNvSpPr>
          <p:nvPr>
            <p:ph type="title"/>
          </p:nvPr>
        </p:nvSpPr>
        <p:spPr>
          <a:xfrm>
            <a:off x="370115" y="365125"/>
            <a:ext cx="8577944" cy="1325563"/>
          </a:xfrm>
        </p:spPr>
        <p:txBody>
          <a:bodyPr/>
          <a:lstStyle/>
          <a:p>
            <a:pPr rtl="1"/>
            <a:r>
              <a:rPr lang="fa-IR" dirty="0">
                <a:effectLst/>
                <a:cs typeface="B Titr" panose="00000700000000000000" pitchFamily="2" charset="-78"/>
              </a:rPr>
              <a:t>روش کار   </a:t>
            </a:r>
            <a:r>
              <a:rPr lang="en-US" dirty="0">
                <a:effectLst/>
                <a:cs typeface="B Titr" panose="00000700000000000000" pitchFamily="2" charset="-78"/>
              </a:rPr>
              <a:t>Materials &amp; </a:t>
            </a:r>
            <a:r>
              <a:rPr lang="en-US" dirty="0" smtClean="0">
                <a:effectLst/>
                <a:cs typeface="B Titr" panose="00000700000000000000" pitchFamily="2" charset="-78"/>
              </a:rPr>
              <a:t>Methods</a:t>
            </a:r>
            <a:endParaRPr lang="en-US" dirty="0">
              <a:effectLst/>
              <a:cs typeface="B Titr" panose="00000700000000000000" pitchFamily="2" charset="-78"/>
            </a:endParaRPr>
          </a:p>
        </p:txBody>
      </p:sp>
    </p:spTree>
    <p:extLst>
      <p:ext uri="{BB962C8B-B14F-4D97-AF65-F5344CB8AC3E}">
        <p14:creationId xmlns="" xmlns:p14="http://schemas.microsoft.com/office/powerpoint/2010/main" val="50294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814104"/>
            <a:ext cx="8338456" cy="4918165"/>
          </a:xfrm>
          <a:solidFill>
            <a:schemeClr val="bg1"/>
          </a:solidFill>
        </p:spPr>
        <p:txBody>
          <a:bodyPr>
            <a:normAutofit/>
          </a:bodyPr>
          <a:lstStyle/>
          <a:p>
            <a:pPr algn="r" rtl="1">
              <a:lnSpc>
                <a:spcPct val="150000"/>
              </a:lnSpc>
              <a:spcBef>
                <a:spcPts val="0"/>
              </a:spcBef>
            </a:pPr>
            <a:r>
              <a:rPr lang="fa-IR" dirty="0">
                <a:solidFill>
                  <a:schemeClr val="tx1"/>
                </a:solidFill>
                <a:cs typeface="B Koodak" panose="00000700000000000000" pitchFamily="2" charset="-78"/>
              </a:rPr>
              <a:t>میانگین نمره کل عملکرد </a:t>
            </a:r>
            <a:r>
              <a:rPr lang="fa-IR" dirty="0" smtClean="0">
                <a:solidFill>
                  <a:schemeClr val="tx1"/>
                </a:solidFill>
                <a:cs typeface="B Koodak" panose="00000700000000000000" pitchFamily="2" charset="-78"/>
              </a:rPr>
              <a:t>جنسی:  0 / 6 ± 24/1</a:t>
            </a:r>
            <a:endParaRPr lang="en-US" dirty="0" smtClean="0">
              <a:solidFill>
                <a:schemeClr val="tx1"/>
              </a:solidFill>
              <a:cs typeface="B Koodak" panose="00000700000000000000" pitchFamily="2" charset="-78"/>
            </a:endParaRPr>
          </a:p>
          <a:p>
            <a:pPr algn="r" rtl="1">
              <a:lnSpc>
                <a:spcPct val="150000"/>
              </a:lnSpc>
              <a:spcBef>
                <a:spcPts val="0"/>
              </a:spcBef>
            </a:pPr>
            <a:r>
              <a:rPr lang="fa-IR" dirty="0" smtClean="0">
                <a:solidFill>
                  <a:schemeClr val="tx1"/>
                </a:solidFill>
                <a:cs typeface="B Koodak" panose="00000700000000000000" pitchFamily="2" charset="-78"/>
              </a:rPr>
              <a:t>اختلال </a:t>
            </a:r>
            <a:r>
              <a:rPr lang="fa-IR" dirty="0">
                <a:solidFill>
                  <a:schemeClr val="tx1"/>
                </a:solidFill>
                <a:cs typeface="B Koodak" panose="00000700000000000000" pitchFamily="2" charset="-78"/>
              </a:rPr>
              <a:t>عملکرد جنسی زنان </a:t>
            </a:r>
            <a:r>
              <a:rPr lang="fa-IR" dirty="0" smtClean="0">
                <a:solidFill>
                  <a:schemeClr val="tx1"/>
                </a:solidFill>
                <a:cs typeface="B Koodak" panose="00000700000000000000" pitchFamily="2" charset="-78"/>
              </a:rPr>
              <a:t>(</a:t>
            </a:r>
            <a:r>
              <a:rPr lang="en-US" dirty="0">
                <a:solidFill>
                  <a:srgbClr val="FF0000"/>
                </a:solidFill>
                <a:cs typeface="B Koodak" panose="00000700000000000000" pitchFamily="2" charset="-78"/>
              </a:rPr>
              <a:t>FSD</a:t>
            </a:r>
            <a:r>
              <a:rPr lang="en-US" dirty="0">
                <a:solidFill>
                  <a:schemeClr val="tx1"/>
                </a:solidFill>
                <a:cs typeface="B Koodak" panose="00000700000000000000" pitchFamily="2" charset="-78"/>
              </a:rPr>
              <a:t> </a:t>
            </a:r>
            <a:r>
              <a:rPr lang="fa-IR" dirty="0" smtClean="0">
                <a:solidFill>
                  <a:schemeClr val="tx1"/>
                </a:solidFill>
                <a:cs typeface="B Koodak" panose="00000700000000000000" pitchFamily="2" charset="-78"/>
              </a:rPr>
              <a:t>)</a:t>
            </a:r>
            <a:r>
              <a:rPr lang="en-US" dirty="0" smtClean="0">
                <a:solidFill>
                  <a:schemeClr val="tx1"/>
                </a:solidFill>
                <a:cs typeface="B Koodak" panose="00000700000000000000" pitchFamily="2" charset="-78"/>
              </a:rPr>
              <a:t> </a:t>
            </a:r>
            <a:r>
              <a:rPr lang="fa-IR" dirty="0" smtClean="0">
                <a:solidFill>
                  <a:schemeClr val="tx1"/>
                </a:solidFill>
                <a:cs typeface="B Koodak" panose="00000700000000000000" pitchFamily="2" charset="-78"/>
              </a:rPr>
              <a:t>در  61/0 درصد </a:t>
            </a:r>
            <a:r>
              <a:rPr lang="fa-IR" dirty="0">
                <a:solidFill>
                  <a:schemeClr val="tx1"/>
                </a:solidFill>
                <a:cs typeface="B Koodak" panose="00000700000000000000" pitchFamily="2" charset="-78"/>
              </a:rPr>
              <a:t>از مشارکت کنندگان مشاهده شد. </a:t>
            </a:r>
            <a:endParaRPr lang="fa-IR" dirty="0" smtClean="0">
              <a:solidFill>
                <a:schemeClr val="tx1"/>
              </a:solidFill>
              <a:cs typeface="B Koodak" panose="00000700000000000000" pitchFamily="2" charset="-78"/>
            </a:endParaRPr>
          </a:p>
        </p:txBody>
      </p:sp>
      <p:sp>
        <p:nvSpPr>
          <p:cNvPr id="6"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graphicFrame>
        <p:nvGraphicFramePr>
          <p:cNvPr id="7" name="Chart 6"/>
          <p:cNvGraphicFramePr/>
          <p:nvPr/>
        </p:nvGraphicFramePr>
        <p:xfrm>
          <a:off x="1262742" y="379476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3780038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683474"/>
            <a:ext cx="8338456" cy="4740049"/>
          </a:xfrm>
          <a:solidFill>
            <a:schemeClr val="bg1"/>
          </a:solidFill>
        </p:spPr>
        <p:txBody>
          <a:bodyPr>
            <a:normAutofit/>
          </a:bodyPr>
          <a:lstStyle/>
          <a:p>
            <a:pPr algn="r" rtl="1">
              <a:lnSpc>
                <a:spcPct val="150000"/>
              </a:lnSpc>
              <a:spcBef>
                <a:spcPts val="0"/>
              </a:spcBef>
            </a:pPr>
            <a:r>
              <a:rPr lang="fa-IR" sz="2400" dirty="0" smtClean="0">
                <a:solidFill>
                  <a:schemeClr val="tx1"/>
                </a:solidFill>
                <a:cs typeface="B Koodak" panose="00000700000000000000" pitchFamily="2" charset="-78"/>
              </a:rPr>
              <a:t>ميانگين شاخص توده بدنی (</a:t>
            </a:r>
            <a:r>
              <a:rPr lang="en-US" sz="2400" dirty="0" smtClean="0">
                <a:solidFill>
                  <a:schemeClr val="tx1"/>
                </a:solidFill>
                <a:cs typeface="B Koodak" panose="00000700000000000000" pitchFamily="2" charset="-78"/>
              </a:rPr>
              <a:t>BMI</a:t>
            </a:r>
            <a:r>
              <a:rPr lang="fa-IR" sz="2400" dirty="0" smtClean="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 </a:t>
            </a:r>
            <a:r>
              <a:rPr lang="fa-IR" sz="2400" dirty="0" smtClean="0">
                <a:solidFill>
                  <a:srgbClr val="FF0000"/>
                </a:solidFill>
                <a:cs typeface="B Koodak" panose="00000700000000000000" pitchFamily="2" charset="-78"/>
              </a:rPr>
              <a:t>4 /5  </a:t>
            </a:r>
            <a:r>
              <a:rPr lang="fa-IR" sz="2400" b="1" dirty="0" smtClean="0">
                <a:solidFill>
                  <a:srgbClr val="FF0000"/>
                </a:solidFill>
                <a:cs typeface="B Koodak" panose="00000700000000000000" pitchFamily="2" charset="-78"/>
              </a:rPr>
              <a:t>±29/5 </a:t>
            </a:r>
            <a:endParaRPr lang="fa-IR" sz="2400" b="1" dirty="0" smtClean="0">
              <a:solidFill>
                <a:srgbClr val="FF0000"/>
              </a:solidFill>
              <a:cs typeface="B Koodak" panose="00000700000000000000" pitchFamily="2" charset="-78"/>
            </a:endParaRPr>
          </a:p>
          <a:p>
            <a:pPr algn="r" rtl="1">
              <a:lnSpc>
                <a:spcPct val="150000"/>
              </a:lnSpc>
              <a:spcBef>
                <a:spcPts val="0"/>
              </a:spcBef>
            </a:pPr>
            <a:r>
              <a:rPr lang="fa-IR" sz="2400" dirty="0" smtClean="0">
                <a:solidFill>
                  <a:schemeClr val="tx1"/>
                </a:solidFill>
                <a:cs typeface="B Koodak" panose="00000700000000000000" pitchFamily="2" charset="-78"/>
              </a:rPr>
              <a:t>نسبت </a:t>
            </a:r>
            <a:r>
              <a:rPr lang="fa-IR" sz="2400" dirty="0">
                <a:solidFill>
                  <a:schemeClr val="tx1"/>
                </a:solidFill>
                <a:cs typeface="B Koodak" panose="00000700000000000000" pitchFamily="2" charset="-78"/>
              </a:rPr>
              <a:t>دور كمر به لگن </a:t>
            </a:r>
            <a:r>
              <a:rPr lang="fa-IR" sz="2400" dirty="0" smtClean="0">
                <a:solidFill>
                  <a:schemeClr val="tx1"/>
                </a:solidFill>
                <a:cs typeface="B Koodak" panose="00000700000000000000" pitchFamily="2" charset="-78"/>
              </a:rPr>
              <a:t> </a:t>
            </a:r>
            <a:r>
              <a:rPr lang="fa-IR" sz="2400" dirty="0" smtClean="0">
                <a:solidFill>
                  <a:srgbClr val="FF0000"/>
                </a:solidFill>
                <a:cs typeface="B Koodak" panose="00000700000000000000" pitchFamily="2" charset="-78"/>
              </a:rPr>
              <a:t>1/ 0 ±0/9</a:t>
            </a:r>
            <a:r>
              <a:rPr lang="fa-IR" sz="2400" dirty="0" smtClean="0">
                <a:solidFill>
                  <a:schemeClr val="tx1"/>
                </a:solidFill>
                <a:cs typeface="B Koodak" panose="00000700000000000000" pitchFamily="2" charset="-78"/>
              </a:rPr>
              <a:t> بود</a:t>
            </a:r>
            <a:r>
              <a:rPr lang="fa-IR" sz="2400" dirty="0">
                <a:solidFill>
                  <a:schemeClr val="tx1"/>
                </a:solidFill>
                <a:cs typeface="B Koodak" panose="00000700000000000000" pitchFamily="2" charset="-78"/>
              </a:rPr>
              <a:t>.  </a:t>
            </a:r>
            <a:endParaRPr lang="fa-IR" sz="2400" dirty="0" smtClean="0">
              <a:solidFill>
                <a:schemeClr val="tx1"/>
              </a:solidFill>
              <a:cs typeface="B Koodak" panose="00000700000000000000" pitchFamily="2" charset="-78"/>
            </a:endParaRPr>
          </a:p>
          <a:p>
            <a:pPr algn="r" rtl="1">
              <a:lnSpc>
                <a:spcPct val="150000"/>
              </a:lnSpc>
              <a:spcBef>
                <a:spcPts val="0"/>
              </a:spcBef>
            </a:pPr>
            <a:r>
              <a:rPr lang="fa-IR" sz="2400" dirty="0" smtClean="0">
                <a:solidFill>
                  <a:schemeClr val="tx1"/>
                </a:solidFill>
                <a:cs typeface="B Koodak" panose="00000700000000000000" pitchFamily="2" charset="-78"/>
              </a:rPr>
              <a:t>به </a:t>
            </a:r>
            <a:r>
              <a:rPr lang="fa-IR" sz="2400" dirty="0">
                <a:solidFill>
                  <a:schemeClr val="tx1"/>
                </a:solidFill>
                <a:cs typeface="B Koodak" panose="00000700000000000000" pitchFamily="2" charset="-78"/>
              </a:rPr>
              <a:t>طور کلی، 334 نفر از </a:t>
            </a:r>
            <a:r>
              <a:rPr lang="fa-IR" sz="2400" dirty="0" smtClean="0">
                <a:solidFill>
                  <a:schemeClr val="tx1"/>
                </a:solidFill>
                <a:cs typeface="B Koodak" panose="00000700000000000000" pitchFamily="2" charset="-78"/>
              </a:rPr>
              <a:t>خانم های </a:t>
            </a:r>
            <a:r>
              <a:rPr lang="fa-IR" sz="2400" dirty="0">
                <a:solidFill>
                  <a:schemeClr val="tx1"/>
                </a:solidFill>
                <a:cs typeface="B Koodak" panose="00000700000000000000" pitchFamily="2" charset="-78"/>
              </a:rPr>
              <a:t>یائسه </a:t>
            </a:r>
            <a:r>
              <a:rPr lang="fa-IR" sz="2400" dirty="0" smtClean="0">
                <a:solidFill>
                  <a:schemeClr val="tx1"/>
                </a:solidFill>
                <a:cs typeface="B Koodak" panose="00000700000000000000" pitchFamily="2" charset="-78"/>
              </a:rPr>
              <a:t>(</a:t>
            </a:r>
            <a:r>
              <a:rPr lang="fa-IR" sz="2400" dirty="0" smtClean="0">
                <a:solidFill>
                  <a:srgbClr val="FF0000"/>
                </a:solidFill>
                <a:cs typeface="B Koodak" panose="00000700000000000000" pitchFamily="2" charset="-78"/>
              </a:rPr>
              <a:t>82/5 </a:t>
            </a:r>
            <a:r>
              <a:rPr lang="fa-IR" sz="2400" dirty="0">
                <a:solidFill>
                  <a:srgbClr val="FF0000"/>
                </a:solidFill>
                <a:cs typeface="B Koodak" panose="00000700000000000000" pitchFamily="2" charset="-78"/>
              </a:rPr>
              <a:t>درصد</a:t>
            </a:r>
            <a:r>
              <a:rPr lang="fa-IR" sz="2400" dirty="0">
                <a:solidFill>
                  <a:schemeClr val="tx1"/>
                </a:solidFill>
                <a:cs typeface="B Koodak" panose="00000700000000000000" pitchFamily="2" charset="-78"/>
              </a:rPr>
              <a:t>) دچار </a:t>
            </a:r>
            <a:r>
              <a:rPr lang="fa-IR" sz="2400" dirty="0" smtClean="0">
                <a:solidFill>
                  <a:schemeClr val="tx1"/>
                </a:solidFill>
                <a:cs typeface="B Koodak" panose="00000700000000000000" pitchFamily="2" charset="-78"/>
              </a:rPr>
              <a:t>چاقی (</a:t>
            </a:r>
            <a:r>
              <a:rPr lang="fa-IR" sz="2400" dirty="0" smtClean="0">
                <a:solidFill>
                  <a:srgbClr val="FF0000"/>
                </a:solidFill>
                <a:cs typeface="B Koodak" panose="00000700000000000000" pitchFamily="2" charset="-78"/>
              </a:rPr>
              <a:t>39/0 درصد</a:t>
            </a:r>
            <a:r>
              <a:rPr lang="fa-IR" sz="2400" dirty="0">
                <a:solidFill>
                  <a:schemeClr val="tx1"/>
                </a:solidFill>
                <a:cs typeface="B Koodak" panose="00000700000000000000" pitchFamily="2" charset="-78"/>
              </a:rPr>
              <a:t>) و یا اضافه وزن </a:t>
            </a:r>
            <a:r>
              <a:rPr lang="fa-IR" sz="2400" dirty="0" smtClean="0">
                <a:solidFill>
                  <a:schemeClr val="tx1"/>
                </a:solidFill>
                <a:cs typeface="B Koodak" panose="00000700000000000000" pitchFamily="2" charset="-78"/>
              </a:rPr>
              <a:t>(</a:t>
            </a:r>
            <a:r>
              <a:rPr lang="fa-IR" sz="2400" dirty="0" smtClean="0">
                <a:solidFill>
                  <a:srgbClr val="FF0000"/>
                </a:solidFill>
                <a:cs typeface="B Koodak" panose="00000700000000000000" pitchFamily="2" charset="-78"/>
              </a:rPr>
              <a:t>43/5 درصد</a:t>
            </a:r>
            <a:r>
              <a:rPr lang="fa-IR" sz="2400" dirty="0">
                <a:solidFill>
                  <a:schemeClr val="tx1"/>
                </a:solidFill>
                <a:cs typeface="B Koodak" panose="00000700000000000000" pitchFamily="2" charset="-78"/>
              </a:rPr>
              <a:t>) بودند. </a:t>
            </a:r>
            <a:endParaRPr lang="en-US" sz="2400" dirty="0">
              <a:solidFill>
                <a:schemeClr val="tx1"/>
              </a:solidFill>
              <a:cs typeface="B Koodak" panose="00000700000000000000" pitchFamily="2" charset="-78"/>
            </a:endParaRPr>
          </a:p>
        </p:txBody>
      </p:sp>
      <p:sp>
        <p:nvSpPr>
          <p:cNvPr id="5"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graphicFrame>
        <p:nvGraphicFramePr>
          <p:cNvPr id="6" name="Chart 5"/>
          <p:cNvGraphicFramePr/>
          <p:nvPr/>
        </p:nvGraphicFramePr>
        <p:xfrm>
          <a:off x="1917382" y="3751080"/>
          <a:ext cx="5248275" cy="2662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16004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0115" y="1690688"/>
            <a:ext cx="8434988" cy="4679633"/>
          </a:xfrm>
          <a:prstGeom prst="rect">
            <a:avLst/>
          </a:prstGeom>
        </p:spPr>
      </p:pic>
      <p:sp>
        <p:nvSpPr>
          <p:cNvPr id="6"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29798422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814104"/>
            <a:ext cx="8338456" cy="4740049"/>
          </a:xfrm>
          <a:solidFill>
            <a:schemeClr val="bg1"/>
          </a:solidFill>
        </p:spPr>
        <p:txBody>
          <a:bodyPr>
            <a:normAutofit/>
          </a:bodyPr>
          <a:lstStyle/>
          <a:p>
            <a:pPr marL="0" indent="0" algn="ctr" rtl="1">
              <a:lnSpc>
                <a:spcPct val="150000"/>
              </a:lnSpc>
              <a:spcBef>
                <a:spcPts val="0"/>
              </a:spcBef>
              <a:buNone/>
            </a:pPr>
            <a:r>
              <a:rPr lang="fa-IR" sz="2000" dirty="0">
                <a:solidFill>
                  <a:schemeClr val="tx1"/>
                </a:solidFill>
                <a:cs typeface="B Koodak" panose="00000700000000000000" pitchFamily="2" charset="-78"/>
              </a:rPr>
              <a:t>بین نمره کلی  </a:t>
            </a:r>
            <a:r>
              <a:rPr lang="en-US" sz="2000" dirty="0">
                <a:solidFill>
                  <a:schemeClr val="tx1"/>
                </a:solidFill>
                <a:cs typeface="B Koodak" panose="00000700000000000000" pitchFamily="2" charset="-78"/>
              </a:rPr>
              <a:t>FSFI </a:t>
            </a:r>
            <a:r>
              <a:rPr lang="fa-IR" sz="2000" dirty="0">
                <a:solidFill>
                  <a:schemeClr val="tx1"/>
                </a:solidFill>
                <a:cs typeface="B Koodak" panose="00000700000000000000" pitchFamily="2" charset="-78"/>
              </a:rPr>
              <a:t> و </a:t>
            </a:r>
            <a:r>
              <a:rPr lang="en-US" sz="2000" dirty="0">
                <a:solidFill>
                  <a:schemeClr val="tx1"/>
                </a:solidFill>
                <a:cs typeface="B Koodak" panose="00000700000000000000" pitchFamily="2" charset="-78"/>
              </a:rPr>
              <a:t>BMI</a:t>
            </a:r>
            <a:r>
              <a:rPr lang="fa-IR" sz="2000" dirty="0">
                <a:solidFill>
                  <a:schemeClr val="tx1"/>
                </a:solidFill>
                <a:cs typeface="B Koodak" panose="00000700000000000000" pitchFamily="2" charset="-78"/>
              </a:rPr>
              <a:t> همبستگی معنی داری وجود داشت  (</a:t>
            </a:r>
            <a:r>
              <a:rPr lang="en-US" sz="2000" i="1" dirty="0">
                <a:solidFill>
                  <a:schemeClr val="tx1"/>
                </a:solidFill>
                <a:cs typeface="B Koodak" panose="00000700000000000000" pitchFamily="2" charset="-78"/>
              </a:rPr>
              <a:t>P</a:t>
            </a:r>
            <a:r>
              <a:rPr lang="en-US" sz="2000" dirty="0">
                <a:solidFill>
                  <a:schemeClr val="tx1"/>
                </a:solidFill>
                <a:cs typeface="B Koodak" panose="00000700000000000000" pitchFamily="2" charset="-78"/>
              </a:rPr>
              <a:t>=0.031</a:t>
            </a:r>
            <a:r>
              <a:rPr lang="fa-IR" sz="2000" dirty="0">
                <a:solidFill>
                  <a:schemeClr val="tx1"/>
                </a:solidFill>
                <a:cs typeface="B Koodak" panose="00000700000000000000" pitchFamily="2" charset="-78"/>
              </a:rPr>
              <a:t>) </a:t>
            </a:r>
            <a:endParaRPr lang="en-US" sz="2000" dirty="0">
              <a:solidFill>
                <a:schemeClr val="tx1"/>
              </a:solidFill>
              <a:cs typeface="B Koodak" panose="00000700000000000000" pitchFamily="2" charset="-78"/>
            </a:endParaRPr>
          </a:p>
          <a:p>
            <a:pPr marL="0" indent="0" algn="r" rtl="1">
              <a:lnSpc>
                <a:spcPct val="150000"/>
              </a:lnSpc>
              <a:spcBef>
                <a:spcPts val="0"/>
              </a:spcBef>
              <a:buNone/>
            </a:pPr>
            <a:endParaRPr lang="en-US" sz="2400" dirty="0">
              <a:solidFill>
                <a:schemeClr val="tx1"/>
              </a:solidFill>
              <a:cs typeface="B Koodak" panose="00000700000000000000" pitchFamily="2" charset="-78"/>
            </a:endParaRPr>
          </a:p>
        </p:txBody>
      </p:sp>
      <p:pic>
        <p:nvPicPr>
          <p:cNvPr id="5" name="Picture 4"/>
          <p:cNvPicPr>
            <a:picLocks noChangeAspect="1"/>
          </p:cNvPicPr>
          <p:nvPr/>
        </p:nvPicPr>
        <p:blipFill>
          <a:blip r:embed="rId2"/>
          <a:stretch>
            <a:fillRect/>
          </a:stretch>
        </p:blipFill>
        <p:spPr>
          <a:xfrm>
            <a:off x="1111714" y="2437733"/>
            <a:ext cx="6767056" cy="4116420"/>
          </a:xfrm>
          <a:prstGeom prst="rect">
            <a:avLst/>
          </a:prstGeom>
        </p:spPr>
      </p:pic>
      <p:sp>
        <p:nvSpPr>
          <p:cNvPr id="6" name="Oval 5"/>
          <p:cNvSpPr/>
          <p:nvPr/>
        </p:nvSpPr>
        <p:spPr>
          <a:xfrm>
            <a:off x="3897630" y="6000750"/>
            <a:ext cx="1005840" cy="354330"/>
          </a:xfrm>
          <a:prstGeom prst="ellipse">
            <a:avLst/>
          </a:prstGeom>
          <a:noFill/>
          <a:ln w="57150">
            <a:solidFill>
              <a:srgbClr val="EF2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12619461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814104"/>
            <a:ext cx="8338456" cy="4740049"/>
          </a:xfrm>
          <a:solidFill>
            <a:schemeClr val="bg1"/>
          </a:solidFill>
        </p:spPr>
        <p:txBody>
          <a:bodyPr>
            <a:normAutofit/>
          </a:bodyPr>
          <a:lstStyle/>
          <a:p>
            <a:pPr marL="0" indent="0" algn="ctr" rtl="1">
              <a:lnSpc>
                <a:spcPct val="150000"/>
              </a:lnSpc>
              <a:spcBef>
                <a:spcPts val="0"/>
              </a:spcBef>
              <a:buNone/>
            </a:pPr>
            <a:r>
              <a:rPr lang="fa-IR" sz="2000" dirty="0">
                <a:solidFill>
                  <a:schemeClr val="tx1"/>
                </a:solidFill>
                <a:cs typeface="B Koodak" panose="00000700000000000000" pitchFamily="2" charset="-78"/>
              </a:rPr>
              <a:t>همبستگی معنی</a:t>
            </a:r>
            <a:r>
              <a:rPr lang="en-US" sz="2000"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دار بین نمره حیطه درد با </a:t>
            </a:r>
            <a:r>
              <a:rPr lang="en-US" sz="2000" dirty="0" smtClean="0">
                <a:solidFill>
                  <a:schemeClr val="tx1"/>
                </a:solidFill>
                <a:cs typeface="B Koodak" panose="00000700000000000000" pitchFamily="2" charset="-78"/>
              </a:rPr>
              <a:t>BMI</a:t>
            </a:r>
            <a:r>
              <a:rPr lang="fa-IR" sz="2000" dirty="0" smtClean="0">
                <a:solidFill>
                  <a:schemeClr val="tx1"/>
                </a:solidFill>
                <a:cs typeface="B Koodak" panose="00000700000000000000" pitchFamily="2" charset="-78"/>
              </a:rPr>
              <a:t> و </a:t>
            </a:r>
            <a:r>
              <a:rPr lang="fa-IR" sz="2000" dirty="0">
                <a:solidFill>
                  <a:schemeClr val="tx1"/>
                </a:solidFill>
                <a:cs typeface="B Koodak" panose="00000700000000000000" pitchFamily="2" charset="-78"/>
              </a:rPr>
              <a:t>نسبت دور کمر به لگن </a:t>
            </a:r>
            <a:r>
              <a:rPr lang="en-US" sz="2000"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 (</a:t>
            </a:r>
            <a:r>
              <a:rPr lang="en-US" sz="2000" i="1" dirty="0">
                <a:solidFill>
                  <a:schemeClr val="tx1"/>
                </a:solidFill>
                <a:cs typeface="B Koodak" panose="00000700000000000000" pitchFamily="2" charset="-78"/>
              </a:rPr>
              <a:t>P</a:t>
            </a:r>
            <a:r>
              <a:rPr lang="en-US" sz="2000" dirty="0">
                <a:solidFill>
                  <a:schemeClr val="tx1"/>
                </a:solidFill>
                <a:cs typeface="B Koodak" panose="00000700000000000000" pitchFamily="2" charset="-78"/>
              </a:rPr>
              <a:t>&lt;0.05</a:t>
            </a:r>
            <a:r>
              <a:rPr lang="fa-IR" sz="2000" dirty="0">
                <a:solidFill>
                  <a:schemeClr val="tx1"/>
                </a:solidFill>
                <a:cs typeface="B Koodak" panose="00000700000000000000" pitchFamily="2" charset="-78"/>
              </a:rPr>
              <a:t>) </a:t>
            </a:r>
            <a:endParaRPr lang="en-US" sz="2000" dirty="0">
              <a:solidFill>
                <a:schemeClr val="tx1"/>
              </a:solidFill>
              <a:cs typeface="B Koodak" panose="00000700000000000000" pitchFamily="2" charset="-78"/>
            </a:endParaRPr>
          </a:p>
          <a:p>
            <a:pPr marL="0" indent="0" algn="r" rtl="1">
              <a:lnSpc>
                <a:spcPct val="150000"/>
              </a:lnSpc>
              <a:spcBef>
                <a:spcPts val="0"/>
              </a:spcBef>
              <a:buNone/>
            </a:pPr>
            <a:endParaRPr lang="en-US" sz="2400" dirty="0">
              <a:solidFill>
                <a:schemeClr val="tx1"/>
              </a:solidFill>
              <a:cs typeface="B Koodak" panose="00000700000000000000" pitchFamily="2" charset="-78"/>
            </a:endParaRPr>
          </a:p>
        </p:txBody>
      </p:sp>
      <p:pic>
        <p:nvPicPr>
          <p:cNvPr id="5" name="Picture 4"/>
          <p:cNvPicPr>
            <a:picLocks noChangeAspect="1"/>
          </p:cNvPicPr>
          <p:nvPr/>
        </p:nvPicPr>
        <p:blipFill>
          <a:blip r:embed="rId2"/>
          <a:stretch>
            <a:fillRect/>
          </a:stretch>
        </p:blipFill>
        <p:spPr>
          <a:xfrm>
            <a:off x="1111714" y="2437733"/>
            <a:ext cx="6767056" cy="4116420"/>
          </a:xfrm>
          <a:prstGeom prst="rect">
            <a:avLst/>
          </a:prstGeom>
        </p:spPr>
      </p:pic>
      <p:sp>
        <p:nvSpPr>
          <p:cNvPr id="6" name="Oval 5"/>
          <p:cNvSpPr/>
          <p:nvPr/>
        </p:nvSpPr>
        <p:spPr>
          <a:xfrm>
            <a:off x="3863340" y="5577840"/>
            <a:ext cx="1005840" cy="354330"/>
          </a:xfrm>
          <a:prstGeom prst="ellipse">
            <a:avLst/>
          </a:prstGeom>
          <a:noFill/>
          <a:ln w="57150">
            <a:solidFill>
              <a:srgbClr val="EF2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43990" y="5570220"/>
            <a:ext cx="1005840" cy="354330"/>
          </a:xfrm>
          <a:prstGeom prst="ellipse">
            <a:avLst/>
          </a:prstGeom>
          <a:noFill/>
          <a:ln w="57150">
            <a:solidFill>
              <a:srgbClr val="EF2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70115" y="216535"/>
            <a:ext cx="85779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icrosoft YaHei" charset="-122"/>
                <a:ea typeface="Microsoft YaHei" charset="-122"/>
                <a:cs typeface="Microsoft YaHei" charset="-122"/>
              </a:defRPr>
            </a:lvl1pPr>
          </a:lstStyle>
          <a:p>
            <a:r>
              <a:rPr lang="fa-IR" dirty="0" smtClean="0">
                <a:effectLst/>
                <a:cs typeface="B Titr" panose="00000700000000000000" pitchFamily="2" charset="-78"/>
              </a:rPr>
              <a:t>نتایج و 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&amp; 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39347899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2806893"/>
            <a:ext cx="8338456" cy="1138102"/>
          </a:xfrm>
          <a:solidFill>
            <a:schemeClr val="bg1"/>
          </a:solidFill>
        </p:spPr>
        <p:txBody>
          <a:bodyPr>
            <a:normAutofit/>
          </a:bodyPr>
          <a:lstStyle/>
          <a:p>
            <a:pPr algn="r" rtl="1">
              <a:lnSpc>
                <a:spcPct val="150000"/>
              </a:lnSpc>
              <a:spcBef>
                <a:spcPts val="0"/>
              </a:spcBef>
            </a:pPr>
            <a:r>
              <a:rPr lang="fa-IR" dirty="0" smtClean="0">
                <a:solidFill>
                  <a:schemeClr val="tx1"/>
                </a:solidFill>
                <a:cs typeface="B Koodak" panose="00000700000000000000" pitchFamily="2" charset="-78"/>
              </a:rPr>
              <a:t>با </a:t>
            </a:r>
            <a:r>
              <a:rPr lang="fa-IR" dirty="0">
                <a:solidFill>
                  <a:schemeClr val="tx1"/>
                </a:solidFill>
                <a:cs typeface="B Koodak" panose="00000700000000000000" pitchFamily="2" charset="-78"/>
              </a:rPr>
              <a:t>این حال، در بررسی رگرسیون چندگانه خطی این نتایج تأیید نشد.</a:t>
            </a:r>
            <a:endParaRPr lang="en-US" dirty="0">
              <a:solidFill>
                <a:schemeClr val="tx1"/>
              </a:solidFill>
              <a:cs typeface="B Koodak" panose="00000700000000000000" pitchFamily="2" charset="-78"/>
            </a:endParaRPr>
          </a:p>
          <a:p>
            <a:pPr marL="0" indent="0" algn="r" rtl="1">
              <a:lnSpc>
                <a:spcPct val="150000"/>
              </a:lnSpc>
              <a:spcBef>
                <a:spcPts val="0"/>
              </a:spcBef>
              <a:buNone/>
            </a:pPr>
            <a:endParaRPr lang="en-US" dirty="0">
              <a:solidFill>
                <a:schemeClr val="tx1"/>
              </a:solidFill>
              <a:cs typeface="B Koodak" panose="00000700000000000000" pitchFamily="2" charset="-78"/>
            </a:endParaRPr>
          </a:p>
        </p:txBody>
      </p:sp>
      <p:sp>
        <p:nvSpPr>
          <p:cNvPr id="5"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21453705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814104"/>
            <a:ext cx="8338456" cy="4740049"/>
          </a:xfrm>
          <a:solidFill>
            <a:schemeClr val="bg1"/>
          </a:solidFill>
        </p:spPr>
        <p:txBody>
          <a:bodyPr>
            <a:normAutofit fontScale="92500" lnSpcReduction="10000"/>
          </a:bodyPr>
          <a:lstStyle/>
          <a:p>
            <a:pPr algn="r" rtl="1">
              <a:lnSpc>
                <a:spcPct val="150000"/>
              </a:lnSpc>
              <a:spcBef>
                <a:spcPts val="0"/>
              </a:spcBef>
            </a:pPr>
            <a:r>
              <a:rPr lang="fa-IR" sz="2000" dirty="0">
                <a:solidFill>
                  <a:schemeClr val="tx1"/>
                </a:solidFill>
                <a:cs typeface="B Koodak" panose="00000700000000000000" pitchFamily="2" charset="-78"/>
              </a:rPr>
              <a:t>این نتایج با نتایج حاصل از برخی مطالعات در زنان یائسه </a:t>
            </a:r>
            <a:r>
              <a:rPr lang="fa-IR" sz="2000" dirty="0">
                <a:solidFill>
                  <a:srgbClr val="EF223B"/>
                </a:solidFill>
                <a:cs typeface="B Koodak" panose="00000700000000000000" pitchFamily="2" charset="-78"/>
              </a:rPr>
              <a:t>همخوانی</a:t>
            </a:r>
            <a:r>
              <a:rPr lang="fa-IR" sz="2000" dirty="0">
                <a:solidFill>
                  <a:schemeClr val="tx1"/>
                </a:solidFill>
                <a:cs typeface="B Koodak" panose="00000700000000000000" pitchFamily="2" charset="-78"/>
              </a:rPr>
              <a:t> دارد. </a:t>
            </a:r>
            <a:endParaRPr lang="en-US" sz="2000" dirty="0" smtClean="0">
              <a:solidFill>
                <a:schemeClr val="tx1"/>
              </a:solidFill>
              <a:cs typeface="B Koodak" panose="00000700000000000000" pitchFamily="2" charset="-78"/>
            </a:endParaRPr>
          </a:p>
          <a:p>
            <a:pPr algn="r" rtl="1">
              <a:lnSpc>
                <a:spcPct val="150000"/>
              </a:lnSpc>
              <a:spcBef>
                <a:spcPts val="0"/>
              </a:spcBef>
              <a:buFont typeface="Wingdings" panose="05000000000000000000" pitchFamily="2" charset="2"/>
              <a:buChar char="q"/>
            </a:pPr>
            <a:r>
              <a:rPr lang="fa-IR" sz="2000" dirty="0" smtClean="0">
                <a:solidFill>
                  <a:schemeClr val="tx1"/>
                </a:solidFill>
                <a:cs typeface="B Koodak" panose="00000700000000000000" pitchFamily="2" charset="-78"/>
              </a:rPr>
              <a:t>در </a:t>
            </a:r>
            <a:r>
              <a:rPr lang="fa-IR" sz="2000" dirty="0">
                <a:solidFill>
                  <a:schemeClr val="tx1"/>
                </a:solidFill>
                <a:cs typeface="B Koodak" panose="00000700000000000000" pitchFamily="2" charset="-78"/>
              </a:rPr>
              <a:t>یک مطالعه بر روی 350 زن </a:t>
            </a:r>
            <a:r>
              <a:rPr lang="fa-IR" sz="2000" dirty="0" smtClean="0">
                <a:solidFill>
                  <a:schemeClr val="tx1"/>
                </a:solidFill>
                <a:cs typeface="B Koodak" panose="00000700000000000000" pitchFamily="2" charset="-78"/>
              </a:rPr>
              <a:t>یائسه در مصر </a:t>
            </a:r>
            <a:r>
              <a:rPr lang="fa-IR" sz="2000" dirty="0">
                <a:solidFill>
                  <a:schemeClr val="tx1"/>
                </a:solidFill>
                <a:cs typeface="B Koodak" panose="00000700000000000000" pitchFamily="2" charset="-78"/>
              </a:rPr>
              <a:t>ارتباط بین شاخص توده بدنی و کیفیت زندگی مشخص گردید. در این بررسی یکی از حیطه های کیفیت زندگی، عملکرد جنسی بود که بیشترین اثر را بر روی کیفیت زندگی نشان داد (</a:t>
            </a:r>
            <a:r>
              <a:rPr lang="en-US" sz="2000" dirty="0">
                <a:solidFill>
                  <a:srgbClr val="0000FF"/>
                </a:solidFill>
                <a:cs typeface="B Koodak" panose="00000700000000000000" pitchFamily="2" charset="-78"/>
              </a:rPr>
              <a:t>Ibrahim et al., </a:t>
            </a:r>
            <a:r>
              <a:rPr lang="en-US" sz="2000" dirty="0" smtClean="0">
                <a:solidFill>
                  <a:srgbClr val="0000FF"/>
                </a:solidFill>
                <a:cs typeface="B Koodak" panose="00000700000000000000" pitchFamily="2" charset="-78"/>
              </a:rPr>
              <a:t>2019 </a:t>
            </a:r>
            <a:r>
              <a:rPr lang="fa-IR" sz="2000" dirty="0" smtClean="0">
                <a:solidFill>
                  <a:schemeClr val="tx1"/>
                </a:solidFill>
                <a:cs typeface="B Koodak" panose="00000700000000000000" pitchFamily="2" charset="-78"/>
              </a:rPr>
              <a:t>)</a:t>
            </a:r>
          </a:p>
          <a:p>
            <a:pPr algn="r" rtl="1">
              <a:lnSpc>
                <a:spcPct val="150000"/>
              </a:lnSpc>
              <a:spcBef>
                <a:spcPts val="0"/>
              </a:spcBef>
              <a:buFont typeface="Wingdings" panose="05000000000000000000" pitchFamily="2" charset="2"/>
              <a:buChar char="q"/>
            </a:pPr>
            <a:r>
              <a:rPr lang="fa-IR" sz="2000" dirty="0" smtClean="0">
                <a:solidFill>
                  <a:schemeClr val="tx1"/>
                </a:solidFill>
                <a:cs typeface="B Koodak" panose="00000700000000000000" pitchFamily="2" charset="-78"/>
              </a:rPr>
              <a:t>همچنین </a:t>
            </a:r>
            <a:r>
              <a:rPr lang="fa-IR" sz="2000" dirty="0">
                <a:solidFill>
                  <a:schemeClr val="tx1"/>
                </a:solidFill>
                <a:cs typeface="B Koodak" panose="00000700000000000000" pitchFamily="2" charset="-78"/>
              </a:rPr>
              <a:t>در بررسی دیگری بر روی 73 زن یائسه در صربستان که </a:t>
            </a:r>
            <a:r>
              <a:rPr lang="fa-IR" sz="2000" dirty="0" smtClean="0">
                <a:solidFill>
                  <a:schemeClr val="tx1"/>
                </a:solidFill>
                <a:cs typeface="B Koodak" panose="00000700000000000000" pitchFamily="2" charset="-78"/>
              </a:rPr>
              <a:t>توسط</a:t>
            </a:r>
            <a:r>
              <a:rPr lang="en-US" sz="2000" dirty="0" err="1" smtClean="0">
                <a:solidFill>
                  <a:schemeClr val="tx1"/>
                </a:solidFill>
                <a:cs typeface="B Koodak" panose="00000700000000000000" pitchFamily="2" charset="-78"/>
              </a:rPr>
              <a:t>Simoncig</a:t>
            </a:r>
            <a:r>
              <a:rPr lang="en-US" sz="2000" dirty="0" smtClean="0">
                <a:solidFill>
                  <a:schemeClr val="tx1"/>
                </a:solidFill>
                <a:cs typeface="B Koodak" panose="00000700000000000000" pitchFamily="2" charset="-78"/>
              </a:rPr>
              <a:t>  </a:t>
            </a:r>
            <a:r>
              <a:rPr lang="fa-IR" sz="2000" dirty="0" smtClean="0">
                <a:solidFill>
                  <a:schemeClr val="tx1"/>
                </a:solidFill>
                <a:cs typeface="B Koodak" panose="00000700000000000000" pitchFamily="2" charset="-78"/>
              </a:rPr>
              <a:t>  انجام </a:t>
            </a:r>
            <a:r>
              <a:rPr lang="fa-IR" sz="2000" dirty="0">
                <a:solidFill>
                  <a:schemeClr val="tx1"/>
                </a:solidFill>
                <a:cs typeface="B Koodak" panose="00000700000000000000" pitchFamily="2" charset="-78"/>
              </a:rPr>
              <a:t>گرفت مشخص شد که چاقی بر جنبه های مختلف جنسی در زنان یائسه تأثیر دارد </a:t>
            </a:r>
            <a:r>
              <a:rPr lang="fa-IR" sz="2000" dirty="0" smtClean="0">
                <a:solidFill>
                  <a:schemeClr val="tx1"/>
                </a:solidFill>
                <a:cs typeface="B Koodak" panose="00000700000000000000" pitchFamily="2" charset="-78"/>
              </a:rPr>
              <a:t>(</a:t>
            </a:r>
            <a:r>
              <a:rPr lang="en-US" sz="2000" dirty="0" err="1">
                <a:solidFill>
                  <a:srgbClr val="0000FF"/>
                </a:solidFill>
                <a:cs typeface="B Koodak" panose="00000700000000000000" pitchFamily="2" charset="-78"/>
              </a:rPr>
              <a:t>Simoncig</a:t>
            </a:r>
            <a:r>
              <a:rPr lang="en-US" sz="2000" dirty="0">
                <a:solidFill>
                  <a:srgbClr val="0000FF"/>
                </a:solidFill>
                <a:cs typeface="B Koodak" panose="00000700000000000000" pitchFamily="2" charset="-78"/>
              </a:rPr>
              <a:t> </a:t>
            </a:r>
            <a:r>
              <a:rPr lang="en-US" sz="2000" dirty="0" err="1">
                <a:solidFill>
                  <a:srgbClr val="0000FF"/>
                </a:solidFill>
                <a:cs typeface="B Koodak" panose="00000700000000000000" pitchFamily="2" charset="-78"/>
              </a:rPr>
              <a:t>Netjasov</a:t>
            </a:r>
            <a:r>
              <a:rPr lang="en-US" sz="2000" dirty="0">
                <a:solidFill>
                  <a:srgbClr val="0000FF"/>
                </a:solidFill>
                <a:cs typeface="B Koodak" panose="00000700000000000000" pitchFamily="2" charset="-78"/>
              </a:rPr>
              <a:t> et al., 2016</a:t>
            </a:r>
            <a:r>
              <a:rPr lang="fa-IR" sz="2000" dirty="0" smtClean="0">
                <a:solidFill>
                  <a:schemeClr val="tx1"/>
                </a:solidFill>
                <a:cs typeface="B Koodak" panose="00000700000000000000" pitchFamily="2" charset="-78"/>
              </a:rPr>
              <a:t>).</a:t>
            </a:r>
          </a:p>
          <a:p>
            <a:pPr algn="r" rtl="1">
              <a:lnSpc>
                <a:spcPct val="150000"/>
              </a:lnSpc>
              <a:spcBef>
                <a:spcPts val="0"/>
              </a:spcBef>
              <a:buFont typeface="Wingdings" panose="05000000000000000000" pitchFamily="2" charset="2"/>
              <a:buChar char="q"/>
            </a:pPr>
            <a:r>
              <a:rPr lang="fa-IR" sz="2000" dirty="0" smtClean="0">
                <a:solidFill>
                  <a:schemeClr val="tx1"/>
                </a:solidFill>
                <a:cs typeface="B Koodak" panose="00000700000000000000" pitchFamily="2" charset="-78"/>
              </a:rPr>
              <a:t>در یک </a:t>
            </a:r>
            <a:r>
              <a:rPr lang="fa-IR" sz="2000" dirty="0">
                <a:solidFill>
                  <a:schemeClr val="tx1"/>
                </a:solidFill>
                <a:cs typeface="B Koodak" panose="00000700000000000000" pitchFamily="2" charset="-78"/>
              </a:rPr>
              <a:t>بررسی توسط </a:t>
            </a:r>
            <a:r>
              <a:rPr lang="en-US" sz="2000" dirty="0" smtClean="0">
                <a:solidFill>
                  <a:schemeClr val="tx1"/>
                </a:solidFill>
                <a:cs typeface="B Koodak" panose="00000700000000000000" pitchFamily="2" charset="-78"/>
              </a:rPr>
              <a:t>Zhou </a:t>
            </a:r>
            <a:r>
              <a:rPr lang="fa-IR" sz="2000" dirty="0" smtClean="0">
                <a:solidFill>
                  <a:schemeClr val="tx1"/>
                </a:solidFill>
                <a:cs typeface="B Koodak" panose="00000700000000000000" pitchFamily="2" charset="-78"/>
              </a:rPr>
              <a:t> و </a:t>
            </a:r>
            <a:r>
              <a:rPr lang="fa-IR" sz="2000" dirty="0">
                <a:solidFill>
                  <a:schemeClr val="tx1"/>
                </a:solidFill>
                <a:cs typeface="B Koodak" panose="00000700000000000000" pitchFamily="2" charset="-78"/>
              </a:rPr>
              <a:t>همکاران در چین بر روی 3485 زن میانسال سنین 40 تا 65 سال مشخص شد که شاخص توده بدنی از متغیرهای پیش بینی کننده برای تمایل جنسی پایین می باشد (</a:t>
            </a:r>
            <a:r>
              <a:rPr lang="en-US" sz="2000" dirty="0">
                <a:solidFill>
                  <a:srgbClr val="0000FF"/>
                </a:solidFill>
                <a:cs typeface="B Koodak" panose="00000700000000000000" pitchFamily="2" charset="-78"/>
              </a:rPr>
              <a:t>Zhou et al., </a:t>
            </a:r>
            <a:r>
              <a:rPr lang="en-US" sz="2000" dirty="0" smtClean="0">
                <a:solidFill>
                  <a:srgbClr val="0000FF"/>
                </a:solidFill>
                <a:cs typeface="B Koodak" panose="00000700000000000000" pitchFamily="2" charset="-78"/>
              </a:rPr>
              <a:t>2019 </a:t>
            </a:r>
            <a:r>
              <a:rPr lang="fa-IR" sz="2000" dirty="0" smtClean="0">
                <a:solidFill>
                  <a:schemeClr val="tx1"/>
                </a:solidFill>
                <a:cs typeface="B Koodak" panose="00000700000000000000" pitchFamily="2" charset="-78"/>
              </a:rPr>
              <a:t>).</a:t>
            </a:r>
          </a:p>
          <a:p>
            <a:pPr algn="r" rtl="1">
              <a:lnSpc>
                <a:spcPct val="150000"/>
              </a:lnSpc>
              <a:spcBef>
                <a:spcPts val="0"/>
              </a:spcBef>
              <a:buFont typeface="Wingdings" panose="05000000000000000000" pitchFamily="2" charset="2"/>
              <a:buChar char="q"/>
            </a:pPr>
            <a:r>
              <a:rPr lang="fa-IR" sz="2000" dirty="0" smtClean="0">
                <a:solidFill>
                  <a:schemeClr val="tx1"/>
                </a:solidFill>
                <a:cs typeface="B Koodak" panose="00000700000000000000" pitchFamily="2" charset="-78"/>
              </a:rPr>
              <a:t>هر </a:t>
            </a:r>
            <a:r>
              <a:rPr lang="fa-IR" sz="2000" dirty="0">
                <a:solidFill>
                  <a:schemeClr val="tx1"/>
                </a:solidFill>
                <a:cs typeface="B Koodak" panose="00000700000000000000" pitchFamily="2" charset="-78"/>
              </a:rPr>
              <a:t>چند که در بررسی ما حیطه تمایل ارتباط معنی داری با شاخص توده بدنی نشان نداد. </a:t>
            </a:r>
            <a:endParaRPr lang="en-US" sz="2400" dirty="0">
              <a:solidFill>
                <a:schemeClr val="tx1"/>
              </a:solidFill>
              <a:cs typeface="B Koodak" panose="00000700000000000000" pitchFamily="2" charset="-78"/>
            </a:endParaRPr>
          </a:p>
        </p:txBody>
      </p:sp>
      <p:sp>
        <p:nvSpPr>
          <p:cNvPr id="5"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38236680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698172"/>
            <a:ext cx="8686800" cy="4976948"/>
          </a:xfrm>
          <a:solidFill>
            <a:schemeClr val="bg1"/>
          </a:solidFill>
        </p:spPr>
        <p:txBody>
          <a:bodyPr>
            <a:noAutofit/>
          </a:bodyPr>
          <a:lstStyle/>
          <a:p>
            <a:pPr algn="r" rtl="1">
              <a:lnSpc>
                <a:spcPct val="150000"/>
              </a:lnSpc>
              <a:spcBef>
                <a:spcPts val="0"/>
              </a:spcBef>
            </a:pPr>
            <a:r>
              <a:rPr lang="fa-IR" sz="2400" dirty="0" smtClean="0">
                <a:solidFill>
                  <a:schemeClr val="tx1"/>
                </a:solidFill>
                <a:cs typeface="B Koodak" panose="00000700000000000000" pitchFamily="2" charset="-78"/>
              </a:rPr>
              <a:t>برخی </a:t>
            </a:r>
            <a:r>
              <a:rPr lang="fa-IR" sz="2400" dirty="0">
                <a:solidFill>
                  <a:schemeClr val="tx1"/>
                </a:solidFill>
                <a:cs typeface="B Koodak" panose="00000700000000000000" pitchFamily="2" charset="-78"/>
              </a:rPr>
              <a:t>از مطالعات نیز </a:t>
            </a:r>
            <a:r>
              <a:rPr lang="fa-IR" sz="2400" dirty="0">
                <a:solidFill>
                  <a:srgbClr val="EF223B"/>
                </a:solidFill>
                <a:cs typeface="B Koodak" panose="00000700000000000000" pitchFamily="2" charset="-78"/>
              </a:rPr>
              <a:t>بر خلاف </a:t>
            </a:r>
            <a:r>
              <a:rPr lang="fa-IR" sz="2400" dirty="0">
                <a:solidFill>
                  <a:schemeClr val="tx1"/>
                </a:solidFill>
                <a:cs typeface="B Koodak" panose="00000700000000000000" pitchFamily="2" charset="-78"/>
              </a:rPr>
              <a:t>نتایج مطالعه حاضر ارتباط معنی داری را پیدا نکردند. </a:t>
            </a:r>
            <a:endParaRPr lang="fa-IR" sz="2400" dirty="0" smtClean="0">
              <a:solidFill>
                <a:schemeClr val="tx1"/>
              </a:solidFill>
              <a:cs typeface="B Koodak" panose="00000700000000000000" pitchFamily="2" charset="-78"/>
            </a:endParaRPr>
          </a:p>
          <a:p>
            <a:pPr algn="r" rtl="1">
              <a:lnSpc>
                <a:spcPct val="150000"/>
              </a:lnSpc>
              <a:spcBef>
                <a:spcPts val="0"/>
              </a:spcBef>
              <a:buFont typeface="Wingdings" panose="05000000000000000000" pitchFamily="2" charset="2"/>
              <a:buChar char="q"/>
            </a:pPr>
            <a:r>
              <a:rPr lang="fa-IR" sz="2400" dirty="0" smtClean="0">
                <a:solidFill>
                  <a:schemeClr val="tx1"/>
                </a:solidFill>
                <a:cs typeface="B Koodak" panose="00000700000000000000" pitchFamily="2" charset="-78"/>
              </a:rPr>
              <a:t>در </a:t>
            </a:r>
            <a:r>
              <a:rPr lang="fa-IR" sz="2400" dirty="0">
                <a:solidFill>
                  <a:schemeClr val="tx1"/>
                </a:solidFill>
                <a:cs typeface="B Koodak" panose="00000700000000000000" pitchFamily="2" charset="-78"/>
              </a:rPr>
              <a:t>بررسی </a:t>
            </a:r>
            <a:r>
              <a:rPr lang="en-US" sz="2400" dirty="0" err="1">
                <a:solidFill>
                  <a:schemeClr val="tx1"/>
                </a:solidFill>
                <a:cs typeface="B Koodak" panose="00000700000000000000" pitchFamily="2" charset="-78"/>
              </a:rPr>
              <a:t>Gonçalves</a:t>
            </a:r>
            <a:r>
              <a:rPr lang="en-US" sz="2400" dirty="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 و </a:t>
            </a:r>
            <a:r>
              <a:rPr lang="fa-IR" sz="2400" dirty="0">
                <a:solidFill>
                  <a:schemeClr val="tx1"/>
                </a:solidFill>
                <a:cs typeface="B Koodak" panose="00000700000000000000" pitchFamily="2" charset="-78"/>
              </a:rPr>
              <a:t>همکاران </a:t>
            </a:r>
            <a:r>
              <a:rPr lang="fa-IR" sz="2400" dirty="0" smtClean="0">
                <a:solidFill>
                  <a:schemeClr val="tx1"/>
                </a:solidFill>
                <a:cs typeface="B Koodak" panose="00000700000000000000" pitchFamily="2" charset="-78"/>
              </a:rPr>
              <a:t>در برزیل بر </a:t>
            </a:r>
            <a:r>
              <a:rPr lang="fa-IR" sz="2400" dirty="0">
                <a:solidFill>
                  <a:schemeClr val="tx1"/>
                </a:solidFill>
                <a:cs typeface="B Koodak" panose="00000700000000000000" pitchFamily="2" charset="-78"/>
              </a:rPr>
              <a:t>روی 253 خانم یائسه 60-40 در برزیل، ارتباطی بین اضافه وزن و چاقی با عملکرد جنسی پیدا نشد (</a:t>
            </a:r>
            <a:r>
              <a:rPr lang="en-US" sz="2400" dirty="0" err="1">
                <a:solidFill>
                  <a:srgbClr val="0000FF"/>
                </a:solidFill>
                <a:cs typeface="B Koodak" panose="00000700000000000000" pitchFamily="2" charset="-78"/>
              </a:rPr>
              <a:t>Gonçalves</a:t>
            </a:r>
            <a:r>
              <a:rPr lang="en-US" sz="2400" dirty="0">
                <a:solidFill>
                  <a:srgbClr val="0000FF"/>
                </a:solidFill>
                <a:cs typeface="B Koodak" panose="00000700000000000000" pitchFamily="2" charset="-78"/>
              </a:rPr>
              <a:t> et al., </a:t>
            </a:r>
            <a:r>
              <a:rPr lang="en-US" sz="2400" dirty="0" smtClean="0">
                <a:solidFill>
                  <a:srgbClr val="0000FF"/>
                </a:solidFill>
                <a:cs typeface="B Koodak" panose="00000700000000000000" pitchFamily="2" charset="-78"/>
              </a:rPr>
              <a:t>2016 </a:t>
            </a:r>
            <a:r>
              <a:rPr lang="fa-IR" sz="2400" dirty="0" smtClean="0">
                <a:solidFill>
                  <a:schemeClr val="tx1"/>
                </a:solidFill>
                <a:cs typeface="B Koodak" panose="00000700000000000000" pitchFamily="2" charset="-78"/>
              </a:rPr>
              <a:t>).</a:t>
            </a:r>
          </a:p>
          <a:p>
            <a:pPr algn="r" rtl="1">
              <a:lnSpc>
                <a:spcPct val="150000"/>
              </a:lnSpc>
              <a:spcBef>
                <a:spcPts val="0"/>
              </a:spcBef>
              <a:buFont typeface="Wingdings" panose="05000000000000000000" pitchFamily="2" charset="2"/>
              <a:buChar char="q"/>
            </a:pPr>
            <a:r>
              <a:rPr lang="fa-IR" sz="2400" dirty="0" smtClean="0">
                <a:solidFill>
                  <a:schemeClr val="tx1"/>
                </a:solidFill>
                <a:cs typeface="B Koodak" panose="00000700000000000000" pitchFamily="2" charset="-78"/>
              </a:rPr>
              <a:t> در بررسی</a:t>
            </a:r>
            <a:r>
              <a:rPr lang="en-US" sz="2400" dirty="0" smtClean="0">
                <a:solidFill>
                  <a:schemeClr val="tx1"/>
                </a:solidFill>
                <a:cs typeface="B Koodak" panose="00000700000000000000" pitchFamily="2" charset="-78"/>
              </a:rPr>
              <a:t>Koo </a:t>
            </a:r>
            <a:r>
              <a:rPr lang="fa-IR" sz="2400" dirty="0" smtClean="0">
                <a:solidFill>
                  <a:schemeClr val="tx1"/>
                </a:solidFill>
                <a:cs typeface="B Koodak" panose="00000700000000000000" pitchFamily="2" charset="-78"/>
              </a:rPr>
              <a:t> و </a:t>
            </a:r>
            <a:r>
              <a:rPr lang="fa-IR" sz="2400" dirty="0">
                <a:solidFill>
                  <a:schemeClr val="tx1"/>
                </a:solidFill>
                <a:cs typeface="B Koodak" panose="00000700000000000000" pitchFamily="2" charset="-78"/>
              </a:rPr>
              <a:t>همکاران نیز در کره بر روی 929 زن میانسال 44 تا 56 ساله ( 533 نفر در دوره حوالی یائسگی و 396 نفر در دوران بعد از یائسگی) مشخص گردید که شاخص توده بدنی با مشکلات جنسی در هر دو دوره حوالی یائسگی و بعد از یائسگی ارتباط معنی داری ندارد </a:t>
            </a:r>
            <a:r>
              <a:rPr lang="fa-IR" sz="2400" dirty="0" smtClean="0">
                <a:solidFill>
                  <a:schemeClr val="tx1"/>
                </a:solidFill>
                <a:cs typeface="B Koodak" panose="00000700000000000000" pitchFamily="2" charset="-78"/>
              </a:rPr>
              <a:t>(</a:t>
            </a:r>
            <a:r>
              <a:rPr lang="en-US" sz="2400" dirty="0" smtClean="0">
                <a:solidFill>
                  <a:srgbClr val="0000FF"/>
                </a:solidFill>
                <a:cs typeface="B Koodak" panose="00000700000000000000" pitchFamily="2" charset="-78"/>
              </a:rPr>
              <a:t>Koo et al., 2017</a:t>
            </a:r>
            <a:r>
              <a:rPr lang="fa-IR" sz="2400" dirty="0" smtClean="0">
                <a:solidFill>
                  <a:schemeClr val="tx1"/>
                </a:solidFill>
                <a:cs typeface="B Koodak" panose="00000700000000000000" pitchFamily="2" charset="-78"/>
              </a:rPr>
              <a:t>).</a:t>
            </a:r>
            <a:endParaRPr lang="en-US" dirty="0">
              <a:solidFill>
                <a:schemeClr val="tx1"/>
              </a:solidFill>
              <a:cs typeface="B Koodak" panose="00000700000000000000" pitchFamily="2" charset="-78"/>
            </a:endParaRPr>
          </a:p>
        </p:txBody>
      </p:sp>
      <p:sp>
        <p:nvSpPr>
          <p:cNvPr id="5" name="Title 1"/>
          <p:cNvSpPr txBox="1">
            <a:spLocks/>
          </p:cNvSpPr>
          <p:nvPr/>
        </p:nvSpPr>
        <p:spPr>
          <a:xfrm>
            <a:off x="370115" y="216535"/>
            <a:ext cx="85779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icrosoft YaHei" charset="-122"/>
                <a:ea typeface="Microsoft YaHei" charset="-122"/>
                <a:cs typeface="Microsoft YaHei" charset="-122"/>
              </a:defRPr>
            </a:lvl1pPr>
          </a:lstStyle>
          <a:p>
            <a:r>
              <a:rPr lang="fa-IR" dirty="0" smtClean="0">
                <a:effectLst/>
                <a:cs typeface="B Titr" panose="00000700000000000000" pitchFamily="2" charset="-78"/>
              </a:rPr>
              <a:t>نتایج و 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&amp; Discussion</a:t>
            </a:r>
            <a:endParaRPr lang="en-US" dirty="0">
              <a:effectLst/>
              <a:cs typeface="B Titr" panose="00000700000000000000" pitchFamily="2" charset="-78"/>
            </a:endParaRPr>
          </a:p>
        </p:txBody>
      </p:sp>
    </p:spTree>
    <p:extLst>
      <p:ext uri="{BB962C8B-B14F-4D97-AF65-F5344CB8AC3E}">
        <p14:creationId xmlns="" xmlns:p14="http://schemas.microsoft.com/office/powerpoint/2010/main" val="15063349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814104"/>
            <a:ext cx="8338456" cy="4740049"/>
          </a:xfrm>
          <a:solidFill>
            <a:schemeClr val="bg1"/>
          </a:solidFill>
        </p:spPr>
        <p:txBody>
          <a:bodyPr>
            <a:noAutofit/>
          </a:bodyPr>
          <a:lstStyle/>
          <a:p>
            <a:pPr algn="r" rtl="1">
              <a:lnSpc>
                <a:spcPct val="150000"/>
              </a:lnSpc>
              <a:spcBef>
                <a:spcPts val="0"/>
              </a:spcBef>
            </a:pPr>
            <a:r>
              <a:rPr lang="fa-IR" sz="2400" dirty="0">
                <a:solidFill>
                  <a:schemeClr val="tx1"/>
                </a:solidFill>
                <a:cs typeface="B Koodak" panose="00000700000000000000" pitchFamily="2" charset="-78"/>
              </a:rPr>
              <a:t>با توجه به این که در طی دوران یائسگی، </a:t>
            </a:r>
            <a:r>
              <a:rPr lang="fa-IR" sz="2400" dirty="0">
                <a:solidFill>
                  <a:srgbClr val="FF0000"/>
                </a:solidFill>
                <a:cs typeface="B Koodak" panose="00000700000000000000" pitchFamily="2" charset="-78"/>
              </a:rPr>
              <a:t>عوامل متعدد </a:t>
            </a:r>
            <a:r>
              <a:rPr lang="fa-IR" sz="2400" dirty="0">
                <a:solidFill>
                  <a:schemeClr val="tx1"/>
                </a:solidFill>
                <a:cs typeface="B Koodak" panose="00000700000000000000" pitchFamily="2" charset="-78"/>
              </a:rPr>
              <a:t>جسمی، روانی، اجتماعی، اقتصادی و فرهنگی </a:t>
            </a:r>
            <a:r>
              <a:rPr lang="fa-IR" sz="2400" dirty="0" smtClean="0">
                <a:solidFill>
                  <a:schemeClr val="tx1"/>
                </a:solidFill>
                <a:cs typeface="B Koodak" panose="00000700000000000000" pitchFamily="2" charset="-78"/>
              </a:rPr>
              <a:t>می</a:t>
            </a:r>
            <a:r>
              <a:rPr lang="en-US" sz="2400" dirty="0" smtClean="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توانند </a:t>
            </a:r>
            <a:r>
              <a:rPr lang="fa-IR" sz="2400" dirty="0">
                <a:solidFill>
                  <a:schemeClr val="tx1"/>
                </a:solidFill>
                <a:cs typeface="B Koodak" panose="00000700000000000000" pitchFamily="2" charset="-78"/>
              </a:rPr>
              <a:t>بر عملکرد جنسی زنان یائسه تأثیرگذار باشند و سلامت جنسی نتیجه تعامل مداوم بین فاکتورهای </a:t>
            </a:r>
            <a:r>
              <a:rPr lang="fa-IR" sz="2400" dirty="0">
                <a:solidFill>
                  <a:srgbClr val="FF0000"/>
                </a:solidFill>
                <a:cs typeface="B Koodak" panose="00000700000000000000" pitchFamily="2" charset="-78"/>
              </a:rPr>
              <a:t>عروقی، عصبی و هورمونی </a:t>
            </a:r>
            <a:r>
              <a:rPr lang="fa-IR" sz="2400" dirty="0">
                <a:solidFill>
                  <a:schemeClr val="tx1"/>
                </a:solidFill>
                <a:cs typeface="B Koodak" panose="00000700000000000000" pitchFamily="2" charset="-78"/>
              </a:rPr>
              <a:t>است و تحت </a:t>
            </a:r>
            <a:r>
              <a:rPr lang="fa-IR" sz="2400" dirty="0">
                <a:solidFill>
                  <a:srgbClr val="FF0000"/>
                </a:solidFill>
                <a:cs typeface="B Koodak" panose="00000700000000000000" pitchFamily="2" charset="-78"/>
              </a:rPr>
              <a:t>تأثیر عوامل شخصی و بین فردی، هنجارهای اجتماعی و ارزشهای خانوادگی، فرهنگ و مذهب </a:t>
            </a:r>
            <a:r>
              <a:rPr lang="fa-IR" sz="2400" dirty="0">
                <a:solidFill>
                  <a:schemeClr val="tx1"/>
                </a:solidFill>
                <a:cs typeface="B Koodak" panose="00000700000000000000" pitchFamily="2" charset="-78"/>
              </a:rPr>
              <a:t>قرار </a:t>
            </a:r>
            <a:r>
              <a:rPr lang="fa-IR" sz="2400" dirty="0" smtClean="0">
                <a:solidFill>
                  <a:schemeClr val="tx1"/>
                </a:solidFill>
                <a:cs typeface="B Koodak" panose="00000700000000000000" pitchFamily="2" charset="-78"/>
              </a:rPr>
              <a:t>دارد  (</a:t>
            </a:r>
            <a:r>
              <a:rPr lang="en-US" sz="2400" dirty="0" err="1" smtClean="0">
                <a:solidFill>
                  <a:srgbClr val="0000FF"/>
                </a:solidFill>
                <a:cs typeface="B Koodak" panose="00000700000000000000" pitchFamily="2" charset="-78"/>
              </a:rPr>
              <a:t>Ramezani</a:t>
            </a:r>
            <a:r>
              <a:rPr lang="en-US" sz="2400" dirty="0">
                <a:solidFill>
                  <a:srgbClr val="0000FF"/>
                </a:solidFill>
                <a:cs typeface="B Koodak" panose="00000700000000000000" pitchFamily="2" charset="-78"/>
              </a:rPr>
              <a:t> Tehrani et al., </a:t>
            </a:r>
            <a:r>
              <a:rPr lang="en-US" sz="2400" dirty="0" smtClean="0">
                <a:solidFill>
                  <a:srgbClr val="0000FF"/>
                </a:solidFill>
                <a:cs typeface="B Koodak" panose="00000700000000000000" pitchFamily="2" charset="-78"/>
              </a:rPr>
              <a:t>2014</a:t>
            </a:r>
            <a:r>
              <a:rPr lang="en-US" sz="2400" dirty="0" smtClean="0">
                <a:solidFill>
                  <a:schemeClr val="tx1"/>
                </a:solidFill>
                <a:cs typeface="B Koodak" panose="00000700000000000000" pitchFamily="2" charset="-78"/>
              </a:rPr>
              <a:t> </a:t>
            </a:r>
            <a:r>
              <a:rPr lang="fa-IR" sz="2400" dirty="0" smtClean="0">
                <a:solidFill>
                  <a:schemeClr val="tx1"/>
                </a:solidFill>
                <a:cs typeface="B Koodak" panose="00000700000000000000" pitchFamily="2" charset="-78"/>
              </a:rPr>
              <a:t>، لذا </a:t>
            </a:r>
            <a:r>
              <a:rPr lang="fa-IR" sz="2400" dirty="0">
                <a:solidFill>
                  <a:schemeClr val="tx1"/>
                </a:solidFill>
                <a:cs typeface="B Koodak" panose="00000700000000000000" pitchFamily="2" charset="-78"/>
              </a:rPr>
              <a:t>این تناقض ها در نتایج حاصل می تواند ناشی از تأثیر عوامل متعدد بر روی عملکرد جنسی در این مطالعات باشد که در مناطق مختلف انجام پذیرفته است. </a:t>
            </a:r>
          </a:p>
        </p:txBody>
      </p:sp>
    </p:spTree>
    <p:extLst>
      <p:ext uri="{BB962C8B-B14F-4D97-AF65-F5344CB8AC3E}">
        <p14:creationId xmlns="" xmlns:p14="http://schemas.microsoft.com/office/powerpoint/2010/main" val="35751125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5138057"/>
          </a:xfrm>
          <a:solidFill>
            <a:schemeClr val="bg1"/>
          </a:solidFill>
        </p:spPr>
        <p:txBody>
          <a:bodyPr>
            <a:normAutofit/>
          </a:bodyPr>
          <a:lstStyle/>
          <a:p>
            <a:pPr algn="r" rtl="1">
              <a:lnSpc>
                <a:spcPct val="150000"/>
              </a:lnSpc>
              <a:spcBef>
                <a:spcPts val="0"/>
              </a:spcBef>
            </a:pPr>
            <a:r>
              <a:rPr lang="fa-IR" dirty="0" smtClean="0">
                <a:solidFill>
                  <a:schemeClr val="tx1"/>
                </a:solidFill>
                <a:cs typeface="B Koodak" panose="00000700000000000000" pitchFamily="2" charset="-78"/>
              </a:rPr>
              <a:t>مجموعه</a:t>
            </a:r>
            <a:r>
              <a:rPr lang="en-US" dirty="0" smtClean="0">
                <a:solidFill>
                  <a:schemeClr val="tx1"/>
                </a:solidFill>
                <a:cs typeface="B Koodak" panose="00000700000000000000" pitchFamily="2" charset="-78"/>
              </a:rPr>
              <a:t> </a:t>
            </a:r>
            <a:r>
              <a:rPr lang="fa-IR" dirty="0" smtClean="0">
                <a:solidFill>
                  <a:schemeClr val="tx1"/>
                </a:solidFill>
                <a:cs typeface="B Koodak" panose="00000700000000000000" pitchFamily="2" charset="-78"/>
              </a:rPr>
              <a:t>ای </a:t>
            </a:r>
            <a:r>
              <a:rPr lang="fa-IR" dirty="0">
                <a:solidFill>
                  <a:schemeClr val="tx1"/>
                </a:solidFill>
                <a:cs typeface="B Koodak" panose="00000700000000000000" pitchFamily="2" charset="-78"/>
              </a:rPr>
              <a:t>از </a:t>
            </a:r>
            <a:r>
              <a:rPr lang="fa-IR" dirty="0" smtClean="0">
                <a:solidFill>
                  <a:schemeClr val="tx1"/>
                </a:solidFill>
                <a:cs typeface="B Koodak" panose="00000700000000000000" pitchFamily="2" charset="-78"/>
              </a:rPr>
              <a:t>جنبه</a:t>
            </a:r>
            <a:r>
              <a:rPr lang="en-US" dirty="0" smtClean="0">
                <a:solidFill>
                  <a:schemeClr val="tx1"/>
                </a:solidFill>
                <a:cs typeface="B Koodak" panose="00000700000000000000" pitchFamily="2" charset="-78"/>
              </a:rPr>
              <a:t> </a:t>
            </a:r>
            <a:r>
              <a:rPr lang="fa-IR" dirty="0" smtClean="0">
                <a:solidFill>
                  <a:schemeClr val="tx1"/>
                </a:solidFill>
                <a:cs typeface="B Koodak" panose="00000700000000000000" pitchFamily="2" charset="-78"/>
              </a:rPr>
              <a:t>های </a:t>
            </a:r>
            <a:r>
              <a:rPr lang="fa-IR" dirty="0">
                <a:solidFill>
                  <a:schemeClr val="tx1"/>
                </a:solidFill>
                <a:cs typeface="B Koodak" panose="00000700000000000000" pitchFamily="2" charset="-78"/>
              </a:rPr>
              <a:t>روانی جنسی مانند تحریک جنسی و میل جنسی را </a:t>
            </a:r>
            <a:r>
              <a:rPr lang="fa-IR" dirty="0">
                <a:solidFill>
                  <a:srgbClr val="EF223B"/>
                </a:solidFill>
                <a:cs typeface="B Koodak" panose="00000700000000000000" pitchFamily="2" charset="-78"/>
              </a:rPr>
              <a:t>عملکرد جنسی </a:t>
            </a:r>
            <a:r>
              <a:rPr lang="en-US" dirty="0" smtClean="0">
                <a:solidFill>
                  <a:srgbClr val="EF223B"/>
                </a:solidFill>
                <a:cs typeface="B Koodak" panose="00000700000000000000" pitchFamily="2" charset="-78"/>
              </a:rPr>
              <a:t>Sexual Function</a:t>
            </a:r>
            <a:r>
              <a:rPr lang="fa-IR" dirty="0" smtClean="0">
                <a:solidFill>
                  <a:srgbClr val="EF223B"/>
                </a:solidFill>
                <a:cs typeface="B Koodak" panose="00000700000000000000" pitchFamily="2" charset="-78"/>
              </a:rPr>
              <a:t> </a:t>
            </a:r>
            <a:r>
              <a:rPr lang="fa-IR" dirty="0" smtClean="0">
                <a:solidFill>
                  <a:schemeClr val="tx1"/>
                </a:solidFill>
                <a:cs typeface="B Koodak" panose="00000700000000000000" pitchFamily="2" charset="-78"/>
              </a:rPr>
              <a:t>گویند </a:t>
            </a:r>
            <a:r>
              <a:rPr lang="fa-IR" dirty="0">
                <a:solidFill>
                  <a:schemeClr val="tx1"/>
                </a:solidFill>
                <a:cs typeface="B Koodak" panose="00000700000000000000" pitchFamily="2" charset="-78"/>
              </a:rPr>
              <a:t>(</a:t>
            </a:r>
            <a:r>
              <a:rPr lang="en-US" dirty="0" err="1">
                <a:solidFill>
                  <a:srgbClr val="0000FF"/>
                </a:solidFill>
                <a:cs typeface="B Koodak" panose="00000700000000000000" pitchFamily="2" charset="-78"/>
              </a:rPr>
              <a:t>Segen</a:t>
            </a:r>
            <a:r>
              <a:rPr lang="en-US" dirty="0">
                <a:solidFill>
                  <a:srgbClr val="0000FF"/>
                </a:solidFill>
                <a:cs typeface="B Koodak" panose="00000700000000000000" pitchFamily="2" charset="-78"/>
              </a:rPr>
              <a:t>, </a:t>
            </a:r>
            <a:r>
              <a:rPr lang="en-US" dirty="0" smtClean="0">
                <a:solidFill>
                  <a:srgbClr val="0000FF"/>
                </a:solidFill>
                <a:cs typeface="B Koodak" panose="00000700000000000000" pitchFamily="2" charset="-78"/>
              </a:rPr>
              <a:t>2012</a:t>
            </a:r>
            <a:r>
              <a:rPr lang="fa-IR" dirty="0" smtClean="0">
                <a:solidFill>
                  <a:schemeClr val="tx1"/>
                </a:solidFill>
                <a:cs typeface="B Koodak" panose="00000700000000000000" pitchFamily="2" charset="-78"/>
              </a:rPr>
              <a:t>).</a:t>
            </a:r>
          </a:p>
          <a:p>
            <a:pPr algn="r" rtl="1">
              <a:lnSpc>
                <a:spcPct val="150000"/>
              </a:lnSpc>
              <a:spcBef>
                <a:spcPts val="0"/>
              </a:spcBef>
            </a:pPr>
            <a:r>
              <a:rPr lang="fa-IR" dirty="0">
                <a:solidFill>
                  <a:schemeClr val="tx1"/>
                </a:solidFill>
                <a:cs typeface="B Koodak" panose="00000700000000000000" pitchFamily="2" charset="-78"/>
              </a:rPr>
              <a:t>اختلال عملکرد </a:t>
            </a:r>
            <a:r>
              <a:rPr lang="fa-IR" dirty="0" smtClean="0">
                <a:solidFill>
                  <a:schemeClr val="tx1"/>
                </a:solidFill>
                <a:cs typeface="B Koodak" panose="00000700000000000000" pitchFamily="2" charset="-78"/>
              </a:rPr>
              <a:t>جنسی </a:t>
            </a:r>
            <a:r>
              <a:rPr lang="en-US" dirty="0" smtClean="0">
                <a:solidFill>
                  <a:srgbClr val="EF223B"/>
                </a:solidFill>
                <a:cs typeface="B Koodak" panose="00000700000000000000" pitchFamily="2" charset="-78"/>
              </a:rPr>
              <a:t>Sexual Dysfunction</a:t>
            </a:r>
            <a:r>
              <a:rPr lang="fa-IR" dirty="0" smtClean="0">
                <a:solidFill>
                  <a:schemeClr val="tx1"/>
                </a:solidFill>
                <a:cs typeface="B Koodak" panose="00000700000000000000" pitchFamily="2" charset="-78"/>
              </a:rPr>
              <a:t>  </a:t>
            </a:r>
            <a:r>
              <a:rPr lang="fa-IR" dirty="0">
                <a:solidFill>
                  <a:schemeClr val="tx1"/>
                </a:solidFill>
                <a:cs typeface="B Koodak" panose="00000700000000000000" pitchFamily="2" charset="-78"/>
              </a:rPr>
              <a:t>به عنوان یک اختلال بالینی قابل توجه در توانایی فرد در پاسخ جنسی یا تجربه لذت جنسی تعریف می شود (</a:t>
            </a:r>
            <a:r>
              <a:rPr lang="en-US" dirty="0">
                <a:solidFill>
                  <a:srgbClr val="0000FF"/>
                </a:solidFill>
                <a:cs typeface="B Koodak" panose="00000700000000000000" pitchFamily="2" charset="-78"/>
              </a:rPr>
              <a:t>American Psychiatric Association, 2013</a:t>
            </a:r>
            <a:r>
              <a:rPr lang="fa-IR" dirty="0">
                <a:solidFill>
                  <a:schemeClr val="tx1"/>
                </a:solidFill>
                <a:cs typeface="B Koodak" panose="00000700000000000000" pitchFamily="2" charset="-78"/>
              </a:rPr>
              <a:t>)</a:t>
            </a:r>
          </a:p>
          <a:p>
            <a:pPr marL="0" indent="0" algn="r" rtl="1">
              <a:lnSpc>
                <a:spcPct val="150000"/>
              </a:lnSpc>
              <a:spcBef>
                <a:spcPts val="0"/>
              </a:spcBef>
              <a:buNone/>
            </a:pPr>
            <a:endParaRPr lang="en-US"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35638359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216535"/>
            <a:ext cx="8577944" cy="1325563"/>
          </a:xfrm>
        </p:spPr>
        <p:txBody>
          <a:bodyPr>
            <a:normAutofit/>
          </a:bodyPr>
          <a:lstStyle/>
          <a:p>
            <a:r>
              <a:rPr lang="fa-IR" dirty="0">
                <a:effectLst/>
                <a:cs typeface="B Titr" panose="00000700000000000000" pitchFamily="2" charset="-78"/>
              </a:rPr>
              <a:t>نتایج و </a:t>
            </a:r>
            <a:r>
              <a:rPr lang="fa-IR" dirty="0" smtClean="0">
                <a:effectLst/>
                <a:cs typeface="B Titr" panose="00000700000000000000" pitchFamily="2" charset="-78"/>
              </a:rPr>
              <a:t>بحث</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Results </a:t>
            </a:r>
            <a:r>
              <a:rPr lang="en-US" dirty="0">
                <a:effectLst/>
                <a:cs typeface="B Titr" panose="00000700000000000000" pitchFamily="2" charset="-78"/>
              </a:rPr>
              <a:t>&amp; </a:t>
            </a:r>
            <a:r>
              <a:rPr lang="en-US" dirty="0" smtClean="0">
                <a:effectLst/>
                <a:cs typeface="B Titr" panose="00000700000000000000" pitchFamily="2" charset="-78"/>
              </a:rPr>
              <a:t>Discussion</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814104"/>
            <a:ext cx="8338456" cy="4740049"/>
          </a:xfrm>
          <a:solidFill>
            <a:schemeClr val="bg1"/>
          </a:solidFill>
        </p:spPr>
        <p:txBody>
          <a:bodyPr>
            <a:normAutofit/>
          </a:bodyPr>
          <a:lstStyle/>
          <a:p>
            <a:pPr algn="r" rtl="1">
              <a:lnSpc>
                <a:spcPct val="150000"/>
              </a:lnSpc>
              <a:spcBef>
                <a:spcPts val="0"/>
              </a:spcBef>
            </a:pPr>
            <a:r>
              <a:rPr lang="fa-IR" dirty="0" smtClean="0">
                <a:solidFill>
                  <a:schemeClr val="tx1"/>
                </a:solidFill>
                <a:cs typeface="B Koodak" panose="00000700000000000000" pitchFamily="2" charset="-78"/>
              </a:rPr>
              <a:t>همچنین </a:t>
            </a:r>
            <a:r>
              <a:rPr lang="fa-IR" dirty="0">
                <a:solidFill>
                  <a:srgbClr val="FF0000"/>
                </a:solidFill>
                <a:cs typeface="B Koodak" panose="00000700000000000000" pitchFamily="2" charset="-78"/>
              </a:rPr>
              <a:t>تفاوت در ابزار اندازه گیری </a:t>
            </a:r>
            <a:r>
              <a:rPr lang="fa-IR" dirty="0">
                <a:solidFill>
                  <a:schemeClr val="tx1"/>
                </a:solidFill>
                <a:cs typeface="B Koodak" panose="00000700000000000000" pitchFamily="2" charset="-78"/>
              </a:rPr>
              <a:t>نیز ممکن است از دلایل دیگر قابل </a:t>
            </a:r>
            <a:r>
              <a:rPr lang="fa-IR" dirty="0" smtClean="0">
                <a:solidFill>
                  <a:schemeClr val="tx1"/>
                </a:solidFill>
                <a:cs typeface="B Koodak" panose="00000700000000000000" pitchFamily="2" charset="-78"/>
              </a:rPr>
              <a:t>ذکر </a:t>
            </a:r>
            <a:r>
              <a:rPr lang="fa-IR" dirty="0">
                <a:solidFill>
                  <a:schemeClr val="tx1"/>
                </a:solidFill>
                <a:cs typeface="B Koodak" panose="00000700000000000000" pitchFamily="2" charset="-78"/>
              </a:rPr>
              <a:t>باشد.</a:t>
            </a:r>
          </a:p>
          <a:p>
            <a:pPr algn="r" rtl="1">
              <a:lnSpc>
                <a:spcPct val="150000"/>
              </a:lnSpc>
              <a:spcBef>
                <a:spcPts val="0"/>
              </a:spcBef>
            </a:pPr>
            <a:r>
              <a:rPr lang="fa-IR" dirty="0">
                <a:solidFill>
                  <a:schemeClr val="tx1"/>
                </a:solidFill>
                <a:cs typeface="B Koodak" panose="00000700000000000000" pitchFamily="2" charset="-78"/>
              </a:rPr>
              <a:t>همچنین شایان ذکر است که با توجه به نتیجه حاصل از رگرسیون چندگانه خطی در مطالعه حاضر که ارتباط بین شاخص توده بدنی با عملکرد جنسی را تأیید نکرده است، به نظر می رسد کماکان برای نتیجه گیری دقیق نیاز به مطالعات بیشتر و عمیق تری وجود دارد. </a:t>
            </a:r>
          </a:p>
          <a:p>
            <a:pPr marL="0" indent="0" algn="r" rtl="1">
              <a:lnSpc>
                <a:spcPct val="150000"/>
              </a:lnSpc>
              <a:spcBef>
                <a:spcPts val="0"/>
              </a:spcBef>
              <a:buNone/>
            </a:pPr>
            <a:endParaRPr lang="en-US" sz="32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25366849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216535"/>
            <a:ext cx="8577944" cy="1325563"/>
          </a:xfrm>
        </p:spPr>
        <p:txBody>
          <a:bodyPr>
            <a:normAutofit/>
          </a:bodyPr>
          <a:lstStyle/>
          <a:p>
            <a:r>
              <a:rPr lang="fa-IR" dirty="0" smtClean="0">
                <a:effectLst/>
                <a:cs typeface="B Titr" panose="00000700000000000000" pitchFamily="2" charset="-78"/>
              </a:rPr>
              <a:t>نتیجه گیری</a:t>
            </a:r>
            <a:r>
              <a:rPr lang="en-US" dirty="0" smtClean="0">
                <a:effectLst/>
                <a:cs typeface="B Titr" panose="00000700000000000000" pitchFamily="2" charset="-78"/>
              </a:rPr>
              <a:t/>
            </a:r>
            <a:br>
              <a:rPr lang="en-US" dirty="0" smtClean="0">
                <a:effectLst/>
                <a:cs typeface="B Titr" panose="00000700000000000000" pitchFamily="2" charset="-78"/>
              </a:rPr>
            </a:br>
            <a:r>
              <a:rPr lang="en-US" dirty="0" smtClean="0">
                <a:effectLst/>
                <a:cs typeface="B Titr" panose="00000700000000000000" pitchFamily="2" charset="-78"/>
              </a:rPr>
              <a:t>Conclusion</a:t>
            </a:r>
            <a:endParaRPr lang="en-US" dirty="0">
              <a:effectLst/>
              <a:cs typeface="B Titr" panose="00000700000000000000" pitchFamily="2" charset="-78"/>
            </a:endParaRPr>
          </a:p>
        </p:txBody>
      </p:sp>
      <p:sp>
        <p:nvSpPr>
          <p:cNvPr id="3" name="Content Placeholder 2"/>
          <p:cNvSpPr>
            <a:spLocks noGrp="1"/>
          </p:cNvSpPr>
          <p:nvPr>
            <p:ph idx="1"/>
          </p:nvPr>
        </p:nvSpPr>
        <p:spPr>
          <a:xfrm>
            <a:off x="370115" y="2468879"/>
            <a:ext cx="8338456" cy="3082835"/>
          </a:xfrm>
          <a:solidFill>
            <a:schemeClr val="bg1"/>
          </a:solidFill>
        </p:spPr>
        <p:txBody>
          <a:bodyPr>
            <a:normAutofit lnSpcReduction="10000"/>
          </a:bodyPr>
          <a:lstStyle/>
          <a:p>
            <a:pPr marL="0" indent="0" algn="ctr" rtl="1">
              <a:lnSpc>
                <a:spcPct val="150000"/>
              </a:lnSpc>
              <a:spcBef>
                <a:spcPts val="0"/>
              </a:spcBef>
              <a:buNone/>
            </a:pPr>
            <a:r>
              <a:rPr lang="fa-IR" dirty="0" smtClean="0">
                <a:solidFill>
                  <a:srgbClr val="0000FF"/>
                </a:solidFill>
                <a:cs typeface="B Titr" panose="00000700000000000000" pitchFamily="2" charset="-78"/>
              </a:rPr>
              <a:t>شاخص </a:t>
            </a:r>
            <a:r>
              <a:rPr lang="fa-IR" dirty="0">
                <a:solidFill>
                  <a:srgbClr val="0000FF"/>
                </a:solidFill>
                <a:cs typeface="B Titr" panose="00000700000000000000" pitchFamily="2" charset="-78"/>
              </a:rPr>
              <a:t>توده بدنی و چاقی ممکن است بر عملکرد جنسی زنان یائسه تأثیر بگذارد. </a:t>
            </a:r>
            <a:endParaRPr lang="fa-IR" dirty="0" smtClean="0">
              <a:solidFill>
                <a:srgbClr val="0000FF"/>
              </a:solidFill>
              <a:cs typeface="B Titr" panose="00000700000000000000" pitchFamily="2" charset="-78"/>
            </a:endParaRPr>
          </a:p>
          <a:p>
            <a:pPr marL="0" indent="0" algn="ctr" rtl="1">
              <a:lnSpc>
                <a:spcPct val="150000"/>
              </a:lnSpc>
              <a:spcBef>
                <a:spcPts val="0"/>
              </a:spcBef>
              <a:buNone/>
            </a:pPr>
            <a:r>
              <a:rPr lang="fa-IR" dirty="0" smtClean="0">
                <a:solidFill>
                  <a:srgbClr val="0000FF"/>
                </a:solidFill>
                <a:cs typeface="B Titr" panose="00000700000000000000" pitchFamily="2" charset="-78"/>
              </a:rPr>
              <a:t>این </a:t>
            </a:r>
            <a:r>
              <a:rPr lang="fa-IR" dirty="0">
                <a:solidFill>
                  <a:srgbClr val="0000FF"/>
                </a:solidFill>
                <a:cs typeface="B Titr" panose="00000700000000000000" pitchFamily="2" charset="-78"/>
              </a:rPr>
              <a:t>تأثیر می تواند در نمره کلی عملکرد جنسی و نمره حیطه درد  دیده شود؛ هر چند نتیجه گیری قطعی در این زمینه نیازمند انجام مطالعات وسیع تری در این زمینه می باشد.</a:t>
            </a:r>
          </a:p>
          <a:p>
            <a:pPr marL="0" indent="0" algn="ctr" rtl="1">
              <a:lnSpc>
                <a:spcPct val="150000"/>
              </a:lnSpc>
              <a:spcBef>
                <a:spcPts val="0"/>
              </a:spcBef>
              <a:buNone/>
            </a:pPr>
            <a:endParaRPr lang="en-US" sz="3200" dirty="0">
              <a:solidFill>
                <a:srgbClr val="0000FF"/>
              </a:solidFill>
              <a:cs typeface="B Titr" panose="00000700000000000000" pitchFamily="2" charset="-78"/>
            </a:endParaRPr>
          </a:p>
        </p:txBody>
      </p:sp>
    </p:spTree>
    <p:extLst>
      <p:ext uri="{BB962C8B-B14F-4D97-AF65-F5344CB8AC3E}">
        <p14:creationId xmlns="" xmlns:p14="http://schemas.microsoft.com/office/powerpoint/2010/main" val="28109496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170815"/>
            <a:ext cx="8577944" cy="549275"/>
          </a:xfrm>
        </p:spPr>
        <p:txBody>
          <a:bodyPr>
            <a:normAutofit fontScale="90000"/>
          </a:bodyPr>
          <a:lstStyle/>
          <a:p>
            <a:r>
              <a:rPr lang="en-US" dirty="0" smtClean="0">
                <a:effectLst/>
                <a:cs typeface="B Titr" panose="00000700000000000000" pitchFamily="2" charset="-78"/>
              </a:rPr>
              <a:t>References</a:t>
            </a:r>
            <a:endParaRPr lang="en-US" dirty="0">
              <a:effectLst/>
              <a:cs typeface="B Titr" panose="00000700000000000000" pitchFamily="2" charset="-78"/>
            </a:endParaRPr>
          </a:p>
        </p:txBody>
      </p:sp>
      <p:sp>
        <p:nvSpPr>
          <p:cNvPr id="3" name="Content Placeholder 2"/>
          <p:cNvSpPr>
            <a:spLocks noGrp="1"/>
          </p:cNvSpPr>
          <p:nvPr>
            <p:ph idx="1"/>
          </p:nvPr>
        </p:nvSpPr>
        <p:spPr>
          <a:xfrm>
            <a:off x="251462" y="772342"/>
            <a:ext cx="8565967" cy="5991713"/>
          </a:xfrm>
          <a:solidFill>
            <a:schemeClr val="bg1"/>
          </a:solidFill>
        </p:spPr>
        <p:txBody>
          <a:bodyPr>
            <a:noAutofit/>
          </a:bodyPr>
          <a:lstStyle/>
          <a:p>
            <a:pPr>
              <a:lnSpc>
                <a:spcPct val="100000"/>
              </a:lnSpc>
              <a:spcBef>
                <a:spcPts val="600"/>
              </a:spcBef>
            </a:pPr>
            <a:r>
              <a:rPr lang="en-US" sz="1000" b="1" dirty="0" smtClean="0">
                <a:solidFill>
                  <a:schemeClr val="tx1"/>
                </a:solidFill>
                <a:cs typeface="B Koodak" panose="00000700000000000000" pitchFamily="2" charset="-78"/>
              </a:rPr>
              <a:t>American </a:t>
            </a:r>
            <a:r>
              <a:rPr lang="en-US" sz="1000" b="1" dirty="0">
                <a:solidFill>
                  <a:schemeClr val="tx1"/>
                </a:solidFill>
                <a:cs typeface="B Koodak" panose="00000700000000000000" pitchFamily="2" charset="-78"/>
              </a:rPr>
              <a:t>Psychiatric Association. (2013). Diagnostic and statistical manual of mental disorders (DSM-5®): American Psychiatric Pub.</a:t>
            </a:r>
          </a:p>
          <a:p>
            <a:pPr>
              <a:lnSpc>
                <a:spcPct val="100000"/>
              </a:lnSpc>
              <a:spcBef>
                <a:spcPts val="600"/>
              </a:spcBef>
            </a:pPr>
            <a:r>
              <a:rPr lang="en-US" sz="1000" b="1" dirty="0" err="1">
                <a:solidFill>
                  <a:schemeClr val="tx1"/>
                </a:solidFill>
                <a:cs typeface="B Koodak" panose="00000700000000000000" pitchFamily="2" charset="-78"/>
              </a:rPr>
              <a:t>Assimakopoulos</a:t>
            </a:r>
            <a:r>
              <a:rPr lang="en-US" sz="1000" b="1" dirty="0">
                <a:solidFill>
                  <a:schemeClr val="tx1"/>
                </a:solidFill>
                <a:cs typeface="B Koodak" panose="00000700000000000000" pitchFamily="2" charset="-78"/>
              </a:rPr>
              <a:t>, K</a:t>
            </a:r>
            <a:r>
              <a:rPr lang="en-US" sz="1000" b="1" dirty="0" smtClean="0">
                <a:solidFill>
                  <a:schemeClr val="tx1"/>
                </a:solidFill>
                <a:cs typeface="B Koodak" panose="00000700000000000000" pitchFamily="2" charset="-78"/>
              </a:rPr>
              <a:t>., et al. </a:t>
            </a:r>
            <a:r>
              <a:rPr lang="en-US" sz="1000" b="1" dirty="0">
                <a:solidFill>
                  <a:schemeClr val="tx1"/>
                </a:solidFill>
                <a:cs typeface="B Koodak" panose="00000700000000000000" pitchFamily="2" charset="-78"/>
              </a:rPr>
              <a:t>(2006). Assessing sexual function in obese women preparing for bariatric surgery. Obesity surgery, 16(8), 1087-1091. </a:t>
            </a:r>
          </a:p>
          <a:p>
            <a:pPr>
              <a:lnSpc>
                <a:spcPct val="100000"/>
              </a:lnSpc>
              <a:spcBef>
                <a:spcPts val="600"/>
              </a:spcBef>
            </a:pPr>
            <a:r>
              <a:rPr lang="en-US" sz="1000" b="1" dirty="0" err="1">
                <a:solidFill>
                  <a:schemeClr val="tx1"/>
                </a:solidFill>
                <a:cs typeface="B Koodak" panose="00000700000000000000" pitchFamily="2" charset="-78"/>
              </a:rPr>
              <a:t>Bajos</a:t>
            </a:r>
            <a:r>
              <a:rPr lang="en-US" sz="1000" b="1" dirty="0">
                <a:solidFill>
                  <a:schemeClr val="tx1"/>
                </a:solidFill>
                <a:cs typeface="B Koodak" panose="00000700000000000000" pitchFamily="2" charset="-78"/>
              </a:rPr>
              <a:t>, N.,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(2010). Sexuality and obesity, a gender perspective: results from French national random probability survey of sexual </a:t>
            </a:r>
            <a:r>
              <a:rPr lang="en-US" sz="1000" b="1" dirty="0" err="1">
                <a:solidFill>
                  <a:schemeClr val="tx1"/>
                </a:solidFill>
                <a:cs typeface="B Koodak" panose="00000700000000000000" pitchFamily="2" charset="-78"/>
              </a:rPr>
              <a:t>behaviours</a:t>
            </a:r>
            <a:r>
              <a:rPr lang="en-US" sz="1000" b="1" dirty="0">
                <a:solidFill>
                  <a:schemeClr val="tx1"/>
                </a:solidFill>
                <a:cs typeface="B Koodak" panose="00000700000000000000" pitchFamily="2" charset="-78"/>
              </a:rPr>
              <a:t>. </a:t>
            </a:r>
            <a:r>
              <a:rPr lang="en-US" sz="1000" b="1" dirty="0" err="1">
                <a:solidFill>
                  <a:schemeClr val="tx1"/>
                </a:solidFill>
                <a:cs typeface="B Koodak" panose="00000700000000000000" pitchFamily="2" charset="-78"/>
              </a:rPr>
              <a:t>BMj</a:t>
            </a:r>
            <a:r>
              <a:rPr lang="en-US" sz="1000" b="1" dirty="0">
                <a:solidFill>
                  <a:schemeClr val="tx1"/>
                </a:solidFill>
                <a:cs typeface="B Koodak" panose="00000700000000000000" pitchFamily="2" charset="-78"/>
              </a:rPr>
              <a:t>, 340, c2573. </a:t>
            </a:r>
          </a:p>
          <a:p>
            <a:pPr>
              <a:lnSpc>
                <a:spcPct val="100000"/>
              </a:lnSpc>
              <a:spcBef>
                <a:spcPts val="600"/>
              </a:spcBef>
            </a:pPr>
            <a:r>
              <a:rPr lang="en-US" sz="1000" b="1" dirty="0" err="1">
                <a:solidFill>
                  <a:schemeClr val="tx1"/>
                </a:solidFill>
                <a:cs typeface="B Koodak" panose="00000700000000000000" pitchFamily="2" charset="-78"/>
              </a:rPr>
              <a:t>Berek</a:t>
            </a:r>
            <a:r>
              <a:rPr lang="en-US" sz="1000" b="1" dirty="0">
                <a:solidFill>
                  <a:schemeClr val="tx1"/>
                </a:solidFill>
                <a:cs typeface="B Koodak" panose="00000700000000000000" pitchFamily="2" charset="-78"/>
              </a:rPr>
              <a:t>, J. S. (2019). </a:t>
            </a:r>
            <a:r>
              <a:rPr lang="en-US" sz="1000" b="1" dirty="0" err="1">
                <a:solidFill>
                  <a:schemeClr val="tx1"/>
                </a:solidFill>
                <a:cs typeface="B Koodak" panose="00000700000000000000" pitchFamily="2" charset="-78"/>
              </a:rPr>
              <a:t>Berek</a:t>
            </a:r>
            <a:r>
              <a:rPr lang="en-US" sz="1000" b="1" dirty="0">
                <a:solidFill>
                  <a:schemeClr val="tx1"/>
                </a:solidFill>
                <a:cs typeface="B Koodak" panose="00000700000000000000" pitchFamily="2" charset="-78"/>
              </a:rPr>
              <a:t> and Novak’s </a:t>
            </a:r>
            <a:r>
              <a:rPr lang="en-US" sz="1000" b="1" dirty="0" err="1">
                <a:solidFill>
                  <a:schemeClr val="tx1"/>
                </a:solidFill>
                <a:cs typeface="B Koodak" panose="00000700000000000000" pitchFamily="2" charset="-78"/>
              </a:rPr>
              <a:t>Gynocology</a:t>
            </a:r>
            <a:r>
              <a:rPr lang="en-US" sz="1000" b="1" dirty="0">
                <a:solidFill>
                  <a:schemeClr val="tx1"/>
                </a:solidFill>
                <a:cs typeface="B Koodak" panose="00000700000000000000" pitchFamily="2" charset="-78"/>
              </a:rPr>
              <a:t> (16th ed.). Philadelphia: Lippincott Williams &amp; Wilkins (LWW).</a:t>
            </a:r>
          </a:p>
          <a:p>
            <a:pPr>
              <a:lnSpc>
                <a:spcPct val="100000"/>
              </a:lnSpc>
              <a:spcBef>
                <a:spcPts val="600"/>
              </a:spcBef>
            </a:pPr>
            <a:r>
              <a:rPr lang="en-US" sz="1000" b="1" dirty="0">
                <a:solidFill>
                  <a:schemeClr val="tx1"/>
                </a:solidFill>
                <a:cs typeface="B Koodak" panose="00000700000000000000" pitchFamily="2" charset="-78"/>
              </a:rPr>
              <a:t>Bloch, A. (2002). Self-awareness during the menopause. </a:t>
            </a:r>
            <a:r>
              <a:rPr lang="en-US" sz="1000" b="1" dirty="0" err="1">
                <a:solidFill>
                  <a:schemeClr val="tx1"/>
                </a:solidFill>
                <a:cs typeface="B Koodak" panose="00000700000000000000" pitchFamily="2" charset="-78"/>
              </a:rPr>
              <a:t>Maturitas</a:t>
            </a:r>
            <a:r>
              <a:rPr lang="en-US" sz="1000" b="1" dirty="0">
                <a:solidFill>
                  <a:schemeClr val="tx1"/>
                </a:solidFill>
                <a:cs typeface="B Koodak" panose="00000700000000000000" pitchFamily="2" charset="-78"/>
              </a:rPr>
              <a:t>, 41(1), 61-68. </a:t>
            </a:r>
          </a:p>
          <a:p>
            <a:pPr>
              <a:lnSpc>
                <a:spcPct val="100000"/>
              </a:lnSpc>
              <a:spcBef>
                <a:spcPts val="600"/>
              </a:spcBef>
            </a:pPr>
            <a:r>
              <a:rPr lang="en-US" sz="1000" b="1" dirty="0">
                <a:solidFill>
                  <a:schemeClr val="tx1"/>
                </a:solidFill>
                <a:cs typeface="B Koodak" panose="00000700000000000000" pitchFamily="2" charset="-78"/>
              </a:rPr>
              <a:t>Bond, D. S.,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(2009). Prevalence and degree of sexual dysfunction in a sample of women seeking bariatric surgery. Surgery for Obesity and Related Diseases, 5(6), 698-704. </a:t>
            </a:r>
          </a:p>
          <a:p>
            <a:pPr>
              <a:lnSpc>
                <a:spcPct val="100000"/>
              </a:lnSpc>
              <a:spcBef>
                <a:spcPts val="600"/>
              </a:spcBef>
            </a:pPr>
            <a:r>
              <a:rPr lang="en-US" sz="1000" b="1" dirty="0">
                <a:solidFill>
                  <a:schemeClr val="tx1"/>
                </a:solidFill>
                <a:cs typeface="B Koodak" panose="00000700000000000000" pitchFamily="2" charset="-78"/>
              </a:rPr>
              <a:t>Brown, T. J. (2006). Health benefits of weight reduction in postmenopausal women: a systematic review. British Menopause Society Journal, 12(4), 164-171. </a:t>
            </a:r>
          </a:p>
          <a:p>
            <a:pPr>
              <a:lnSpc>
                <a:spcPct val="100000"/>
              </a:lnSpc>
              <a:spcBef>
                <a:spcPts val="600"/>
              </a:spcBef>
            </a:pPr>
            <a:r>
              <a:rPr lang="en-US" sz="1000" b="1" dirty="0" err="1">
                <a:solidFill>
                  <a:schemeClr val="tx1"/>
                </a:solidFill>
                <a:cs typeface="B Koodak" panose="00000700000000000000" pitchFamily="2" charset="-78"/>
              </a:rPr>
              <a:t>Çayan</a:t>
            </a:r>
            <a:r>
              <a:rPr lang="en-US" sz="1000" b="1" dirty="0">
                <a:solidFill>
                  <a:schemeClr val="tx1"/>
                </a:solidFill>
                <a:cs typeface="B Koodak" panose="00000700000000000000" pitchFamily="2" charset="-78"/>
              </a:rPr>
              <a:t>, S.,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(2016). Prevalence of sexual dysfunction and urinary incontinence and associated risk factors in Turkish women. European Journal of Obstetrics &amp; Gynecology and Reproductive Biology, 203, 303-308. </a:t>
            </a:r>
          </a:p>
          <a:p>
            <a:pPr>
              <a:lnSpc>
                <a:spcPct val="100000"/>
              </a:lnSpc>
              <a:spcBef>
                <a:spcPts val="600"/>
              </a:spcBef>
            </a:pPr>
            <a:r>
              <a:rPr lang="en-US" sz="1000" b="1" dirty="0">
                <a:solidFill>
                  <a:schemeClr val="tx1"/>
                </a:solidFill>
                <a:cs typeface="B Koodak" panose="00000700000000000000" pitchFamily="2" charset="-78"/>
              </a:rPr>
              <a:t>Cumming, G. P.,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(2010). Postmenopausal sexual dysfunction. The Obstetrician &amp; </a:t>
            </a:r>
            <a:r>
              <a:rPr lang="en-US" sz="1000" b="1" dirty="0" err="1">
                <a:solidFill>
                  <a:schemeClr val="tx1"/>
                </a:solidFill>
                <a:cs typeface="B Koodak" panose="00000700000000000000" pitchFamily="2" charset="-78"/>
              </a:rPr>
              <a:t>Gynaecologist</a:t>
            </a:r>
            <a:r>
              <a:rPr lang="en-US" sz="1000" b="1" dirty="0">
                <a:solidFill>
                  <a:schemeClr val="tx1"/>
                </a:solidFill>
                <a:cs typeface="B Koodak" panose="00000700000000000000" pitchFamily="2" charset="-78"/>
              </a:rPr>
              <a:t>, 12, 1–6. </a:t>
            </a:r>
          </a:p>
          <a:p>
            <a:pPr>
              <a:lnSpc>
                <a:spcPct val="100000"/>
              </a:lnSpc>
              <a:spcBef>
                <a:spcPts val="600"/>
              </a:spcBef>
            </a:pPr>
            <a:r>
              <a:rPr lang="en-US" sz="1000" b="1" dirty="0">
                <a:solidFill>
                  <a:schemeClr val="tx1"/>
                </a:solidFill>
                <a:cs typeface="B Koodak" panose="00000700000000000000" pitchFamily="2" charset="-78"/>
              </a:rPr>
              <a:t>Erbil, N. (2013). The relationships between sexual function, body image, and body mass index among women. Sexuality and Disability, 31(1), 63-70. </a:t>
            </a:r>
          </a:p>
          <a:p>
            <a:pPr>
              <a:lnSpc>
                <a:spcPct val="100000"/>
              </a:lnSpc>
              <a:spcBef>
                <a:spcPts val="600"/>
              </a:spcBef>
            </a:pPr>
            <a:r>
              <a:rPr lang="en-US" sz="1000" b="1" dirty="0">
                <a:solidFill>
                  <a:schemeClr val="tx1"/>
                </a:solidFill>
                <a:cs typeface="B Koodak" panose="00000700000000000000" pitchFamily="2" charset="-78"/>
              </a:rPr>
              <a:t>Esposito, K</a:t>
            </a:r>
            <a:r>
              <a:rPr lang="en-US" sz="1000" b="1" dirty="0" smtClean="0">
                <a:solidFill>
                  <a:schemeClr val="tx1"/>
                </a:solidFill>
                <a:cs typeface="B Koodak" panose="00000700000000000000" pitchFamily="2" charset="-78"/>
              </a:rPr>
              <a:t>., et al. </a:t>
            </a:r>
            <a:r>
              <a:rPr lang="en-US" sz="1000" b="1" dirty="0">
                <a:solidFill>
                  <a:schemeClr val="tx1"/>
                </a:solidFill>
                <a:cs typeface="B Koodak" panose="00000700000000000000" pitchFamily="2" charset="-78"/>
              </a:rPr>
              <a:t>(2007). Association of body weight with sexual function in women. International journal of impotence research, 19(4), 353. </a:t>
            </a:r>
          </a:p>
          <a:p>
            <a:pPr>
              <a:lnSpc>
                <a:spcPct val="100000"/>
              </a:lnSpc>
              <a:spcBef>
                <a:spcPts val="600"/>
              </a:spcBef>
            </a:pPr>
            <a:r>
              <a:rPr lang="en-US" sz="1000" b="1" dirty="0">
                <a:solidFill>
                  <a:schemeClr val="tx1"/>
                </a:solidFill>
                <a:cs typeface="B Koodak" panose="00000700000000000000" pitchFamily="2" charset="-78"/>
              </a:rPr>
              <a:t>Esposito, K., &amp; </a:t>
            </a:r>
            <a:r>
              <a:rPr lang="en-US" sz="1000" b="1" dirty="0" err="1">
                <a:solidFill>
                  <a:schemeClr val="tx1"/>
                </a:solidFill>
                <a:cs typeface="B Koodak" panose="00000700000000000000" pitchFamily="2" charset="-78"/>
              </a:rPr>
              <a:t>Giugliano</a:t>
            </a:r>
            <a:r>
              <a:rPr lang="en-US" sz="1000" b="1" dirty="0">
                <a:solidFill>
                  <a:schemeClr val="tx1"/>
                </a:solidFill>
                <a:cs typeface="B Koodak" panose="00000700000000000000" pitchFamily="2" charset="-78"/>
              </a:rPr>
              <a:t>, D. (2005). Obesity, the metabolic syndrome, and sexual dysfunction. International journal of impotence research, 17(5), 391. </a:t>
            </a:r>
          </a:p>
          <a:p>
            <a:pPr>
              <a:lnSpc>
                <a:spcPct val="100000"/>
              </a:lnSpc>
              <a:spcBef>
                <a:spcPts val="600"/>
              </a:spcBef>
            </a:pPr>
            <a:r>
              <a:rPr lang="en-US" sz="1000" b="1" dirty="0" err="1">
                <a:solidFill>
                  <a:schemeClr val="tx1"/>
                </a:solidFill>
                <a:cs typeface="B Koodak" panose="00000700000000000000" pitchFamily="2" charset="-78"/>
              </a:rPr>
              <a:t>Faridi</a:t>
            </a:r>
            <a:r>
              <a:rPr lang="en-US" sz="1000" b="1" dirty="0">
                <a:solidFill>
                  <a:schemeClr val="tx1"/>
                </a:solidFill>
                <a:cs typeface="B Koodak" panose="00000700000000000000" pitchFamily="2" charset="-78"/>
              </a:rPr>
              <a:t>, H.,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(2013). The relationship between body mass index and women sexual function. The Iranian Journal of Obstetrics, Gynecology and Infertility, 16(74), 20-28. </a:t>
            </a:r>
          </a:p>
          <a:p>
            <a:pPr>
              <a:lnSpc>
                <a:spcPct val="100000"/>
              </a:lnSpc>
              <a:spcBef>
                <a:spcPts val="600"/>
              </a:spcBef>
            </a:pPr>
            <a:r>
              <a:rPr lang="en-US" sz="1000" b="1" dirty="0" err="1">
                <a:solidFill>
                  <a:schemeClr val="tx1"/>
                </a:solidFill>
                <a:cs typeface="B Koodak" panose="00000700000000000000" pitchFamily="2" charset="-78"/>
              </a:rPr>
              <a:t>Gonçalves</a:t>
            </a:r>
            <a:r>
              <a:rPr lang="en-US" sz="1000" b="1" dirty="0">
                <a:solidFill>
                  <a:schemeClr val="tx1"/>
                </a:solidFill>
                <a:cs typeface="B Koodak" panose="00000700000000000000" pitchFamily="2" charset="-78"/>
              </a:rPr>
              <a:t>, J. T. T., </a:t>
            </a:r>
            <a:r>
              <a:rPr lang="en-US" sz="1000" b="1" dirty="0" smtClean="0">
                <a:solidFill>
                  <a:schemeClr val="tx1"/>
                </a:solidFill>
                <a:cs typeface="B Koodak" panose="00000700000000000000" pitchFamily="2" charset="-78"/>
              </a:rPr>
              <a:t>et al. (2016</a:t>
            </a:r>
            <a:r>
              <a:rPr lang="en-US" sz="1000" b="1" dirty="0">
                <a:solidFill>
                  <a:schemeClr val="tx1"/>
                </a:solidFill>
                <a:cs typeface="B Koodak" panose="00000700000000000000" pitchFamily="2" charset="-78"/>
              </a:rPr>
              <a:t>). Overweight and obesity and factors associated with menopause. </a:t>
            </a:r>
            <a:r>
              <a:rPr lang="en-US" sz="1000" b="1" dirty="0" err="1">
                <a:solidFill>
                  <a:schemeClr val="tx1"/>
                </a:solidFill>
                <a:cs typeface="B Koodak" panose="00000700000000000000" pitchFamily="2" charset="-78"/>
              </a:rPr>
              <a:t>Ciencia</a:t>
            </a:r>
            <a:r>
              <a:rPr lang="en-US" sz="1000" b="1" dirty="0">
                <a:solidFill>
                  <a:schemeClr val="tx1"/>
                </a:solidFill>
                <a:cs typeface="B Koodak" panose="00000700000000000000" pitchFamily="2" charset="-78"/>
              </a:rPr>
              <a:t> &amp; </a:t>
            </a:r>
            <a:r>
              <a:rPr lang="en-US" sz="1000" b="1" dirty="0" err="1">
                <a:solidFill>
                  <a:schemeClr val="tx1"/>
                </a:solidFill>
                <a:cs typeface="B Koodak" panose="00000700000000000000" pitchFamily="2" charset="-78"/>
              </a:rPr>
              <a:t>saude</a:t>
            </a:r>
            <a:r>
              <a:rPr lang="en-US" sz="1000" b="1" dirty="0">
                <a:solidFill>
                  <a:schemeClr val="tx1"/>
                </a:solidFill>
                <a:cs typeface="B Koodak" panose="00000700000000000000" pitchFamily="2" charset="-78"/>
              </a:rPr>
              <a:t> </a:t>
            </a:r>
            <a:r>
              <a:rPr lang="en-US" sz="1000" b="1" dirty="0" err="1">
                <a:solidFill>
                  <a:schemeClr val="tx1"/>
                </a:solidFill>
                <a:cs typeface="B Koodak" panose="00000700000000000000" pitchFamily="2" charset="-78"/>
              </a:rPr>
              <a:t>coletiva</a:t>
            </a:r>
            <a:r>
              <a:rPr lang="en-US" sz="1000" b="1" dirty="0">
                <a:solidFill>
                  <a:schemeClr val="tx1"/>
                </a:solidFill>
                <a:cs typeface="B Koodak" panose="00000700000000000000" pitchFamily="2" charset="-78"/>
              </a:rPr>
              <a:t>, 21(4), 1145-1156. </a:t>
            </a:r>
          </a:p>
          <a:p>
            <a:pPr>
              <a:lnSpc>
                <a:spcPct val="100000"/>
              </a:lnSpc>
              <a:spcBef>
                <a:spcPts val="600"/>
              </a:spcBef>
            </a:pPr>
            <a:r>
              <a:rPr lang="en-US" sz="1000" b="1" dirty="0">
                <a:solidFill>
                  <a:schemeClr val="tx1"/>
                </a:solidFill>
                <a:cs typeface="B Koodak" panose="00000700000000000000" pitchFamily="2" charset="-78"/>
              </a:rPr>
              <a:t>Halpern, C. T., </a:t>
            </a:r>
            <a:r>
              <a:rPr lang="en-US" sz="1000" b="1" dirty="0" smtClean="0">
                <a:solidFill>
                  <a:schemeClr val="tx1"/>
                </a:solidFill>
                <a:cs typeface="B Koodak" panose="00000700000000000000" pitchFamily="2" charset="-78"/>
              </a:rPr>
              <a:t>et al. (2005</a:t>
            </a:r>
            <a:r>
              <a:rPr lang="en-US" sz="1000" b="1" dirty="0">
                <a:solidFill>
                  <a:schemeClr val="tx1"/>
                </a:solidFill>
                <a:cs typeface="B Koodak" panose="00000700000000000000" pitchFamily="2" charset="-78"/>
              </a:rPr>
              <a:t>). Body mass index, dieting, romance, and sexual activity in adolescent girls: Relationships over time. Journal of research on adolescence, 15(4), 535-559. </a:t>
            </a:r>
          </a:p>
          <a:p>
            <a:pPr>
              <a:lnSpc>
                <a:spcPct val="100000"/>
              </a:lnSpc>
              <a:spcBef>
                <a:spcPts val="600"/>
              </a:spcBef>
            </a:pPr>
            <a:r>
              <a:rPr lang="en-US" sz="1000" b="1" dirty="0">
                <a:solidFill>
                  <a:schemeClr val="tx1"/>
                </a:solidFill>
                <a:cs typeface="B Koodak" panose="00000700000000000000" pitchFamily="2" charset="-78"/>
              </a:rPr>
              <a:t>Ibrahim, Z.,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(2019). The effect of menopausal symptoms on the quality of life among postmenopausal Egyptian women. Climacteric, 1-8. </a:t>
            </a:r>
          </a:p>
          <a:p>
            <a:pPr>
              <a:lnSpc>
                <a:spcPct val="100000"/>
              </a:lnSpc>
              <a:spcBef>
                <a:spcPts val="600"/>
              </a:spcBef>
            </a:pPr>
            <a:r>
              <a:rPr lang="en-US" sz="1000" b="1" dirty="0" err="1">
                <a:solidFill>
                  <a:schemeClr val="tx1"/>
                </a:solidFill>
                <a:cs typeface="B Koodak" panose="00000700000000000000" pitchFamily="2" charset="-78"/>
              </a:rPr>
              <a:t>Kadioglu</a:t>
            </a:r>
            <a:r>
              <a:rPr lang="en-US" sz="1000" b="1" dirty="0">
                <a:solidFill>
                  <a:schemeClr val="tx1"/>
                </a:solidFill>
                <a:cs typeface="B Koodak" panose="00000700000000000000" pitchFamily="2" charset="-78"/>
              </a:rPr>
              <a:t>, P., </a:t>
            </a:r>
            <a:r>
              <a:rPr lang="en-US" sz="1000" b="1" dirty="0" smtClean="0">
                <a:solidFill>
                  <a:schemeClr val="tx1"/>
                </a:solidFill>
                <a:cs typeface="B Koodak" panose="00000700000000000000" pitchFamily="2" charset="-78"/>
              </a:rPr>
              <a:t>et al. (2010</a:t>
            </a:r>
            <a:r>
              <a:rPr lang="en-US" sz="1000" b="1" dirty="0">
                <a:solidFill>
                  <a:schemeClr val="tx1"/>
                </a:solidFill>
                <a:cs typeface="B Koodak" panose="00000700000000000000" pitchFamily="2" charset="-78"/>
              </a:rPr>
              <a:t>). Obesity might not be a risk factor for female sexual dysfunction. BJU international, 106(9), 1357-1361. </a:t>
            </a:r>
          </a:p>
        </p:txBody>
      </p:sp>
    </p:spTree>
    <p:extLst>
      <p:ext uri="{BB962C8B-B14F-4D97-AF65-F5344CB8AC3E}">
        <p14:creationId xmlns="" xmlns:p14="http://schemas.microsoft.com/office/powerpoint/2010/main" val="22406478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170815"/>
            <a:ext cx="8577944" cy="549275"/>
          </a:xfrm>
        </p:spPr>
        <p:txBody>
          <a:bodyPr>
            <a:normAutofit fontScale="90000"/>
          </a:bodyPr>
          <a:lstStyle/>
          <a:p>
            <a:r>
              <a:rPr lang="en-US" dirty="0" smtClean="0">
                <a:effectLst/>
                <a:cs typeface="B Titr" panose="00000700000000000000" pitchFamily="2" charset="-78"/>
              </a:rPr>
              <a:t>References</a:t>
            </a:r>
            <a:endParaRPr lang="en-US" dirty="0">
              <a:effectLst/>
              <a:cs typeface="B Titr" panose="00000700000000000000" pitchFamily="2" charset="-78"/>
            </a:endParaRPr>
          </a:p>
        </p:txBody>
      </p:sp>
      <p:sp>
        <p:nvSpPr>
          <p:cNvPr id="3" name="Content Placeholder 2"/>
          <p:cNvSpPr>
            <a:spLocks noGrp="1"/>
          </p:cNvSpPr>
          <p:nvPr>
            <p:ph idx="1"/>
          </p:nvPr>
        </p:nvSpPr>
        <p:spPr>
          <a:xfrm>
            <a:off x="251462" y="772342"/>
            <a:ext cx="8383087" cy="5966661"/>
          </a:xfrm>
          <a:solidFill>
            <a:schemeClr val="bg1"/>
          </a:solidFill>
        </p:spPr>
        <p:txBody>
          <a:bodyPr>
            <a:noAutofit/>
          </a:bodyPr>
          <a:lstStyle/>
          <a:p>
            <a:pPr>
              <a:lnSpc>
                <a:spcPct val="150000"/>
              </a:lnSpc>
              <a:spcBef>
                <a:spcPts val="0"/>
              </a:spcBef>
            </a:pPr>
            <a:r>
              <a:rPr lang="en-US" sz="1000" b="1" dirty="0" err="1" smtClean="0">
                <a:solidFill>
                  <a:schemeClr val="tx1"/>
                </a:solidFill>
                <a:cs typeface="B Koodak" panose="00000700000000000000" pitchFamily="2" charset="-78"/>
              </a:rPr>
              <a:t>Kolotkin</a:t>
            </a:r>
            <a:r>
              <a:rPr lang="en-US" sz="1000" b="1" dirty="0">
                <a:solidFill>
                  <a:schemeClr val="tx1"/>
                </a:solidFill>
                <a:cs typeface="B Koodak" panose="00000700000000000000" pitchFamily="2" charset="-78"/>
              </a:rPr>
              <a:t>, R. L., </a:t>
            </a:r>
            <a:r>
              <a:rPr lang="en-US" sz="1000" b="1" dirty="0" smtClean="0">
                <a:solidFill>
                  <a:schemeClr val="tx1"/>
                </a:solidFill>
                <a:cs typeface="B Koodak" panose="00000700000000000000" pitchFamily="2" charset="-78"/>
              </a:rPr>
              <a:t>et al. (2006</a:t>
            </a:r>
            <a:r>
              <a:rPr lang="en-US" sz="1000" b="1" dirty="0">
                <a:solidFill>
                  <a:schemeClr val="tx1"/>
                </a:solidFill>
                <a:cs typeface="B Koodak" panose="00000700000000000000" pitchFamily="2" charset="-78"/>
              </a:rPr>
              <a:t>). Obesity and sexual quality of life. Obesity, 14(3), 472-479. </a:t>
            </a:r>
          </a:p>
          <a:p>
            <a:pPr>
              <a:lnSpc>
                <a:spcPct val="150000"/>
              </a:lnSpc>
              <a:spcBef>
                <a:spcPts val="0"/>
              </a:spcBef>
            </a:pPr>
            <a:r>
              <a:rPr lang="en-US" sz="1000" b="1" dirty="0">
                <a:solidFill>
                  <a:schemeClr val="tx1"/>
                </a:solidFill>
                <a:cs typeface="B Koodak" panose="00000700000000000000" pitchFamily="2" charset="-78"/>
              </a:rPr>
              <a:t>Koo, S.,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2017). Obesity associates with vasomotor symptoms in </a:t>
            </a:r>
            <a:r>
              <a:rPr lang="en-US" sz="1000" b="1" dirty="0" err="1">
                <a:solidFill>
                  <a:schemeClr val="tx1"/>
                </a:solidFill>
                <a:cs typeface="B Koodak" panose="00000700000000000000" pitchFamily="2" charset="-78"/>
              </a:rPr>
              <a:t>postmenopause</a:t>
            </a:r>
            <a:r>
              <a:rPr lang="en-US" sz="1000" b="1" dirty="0">
                <a:solidFill>
                  <a:schemeClr val="tx1"/>
                </a:solidFill>
                <a:cs typeface="B Koodak" panose="00000700000000000000" pitchFamily="2" charset="-78"/>
              </a:rPr>
              <a:t> but with physical symptoms in perimenopause: a cross-sectional study. BMC women's health, 17(1), 126. </a:t>
            </a:r>
          </a:p>
          <a:p>
            <a:pPr>
              <a:lnSpc>
                <a:spcPct val="150000"/>
              </a:lnSpc>
              <a:spcBef>
                <a:spcPts val="0"/>
              </a:spcBef>
            </a:pPr>
            <a:r>
              <a:rPr lang="en-US" sz="1000" b="1" dirty="0" err="1">
                <a:solidFill>
                  <a:schemeClr val="tx1"/>
                </a:solidFill>
                <a:cs typeface="B Koodak" panose="00000700000000000000" pitchFamily="2" charset="-78"/>
              </a:rPr>
              <a:t>Masliza</a:t>
            </a:r>
            <a:r>
              <a:rPr lang="en-US" sz="1000" b="1" dirty="0">
                <a:solidFill>
                  <a:schemeClr val="tx1"/>
                </a:solidFill>
                <a:cs typeface="B Koodak" panose="00000700000000000000" pitchFamily="2" charset="-78"/>
              </a:rPr>
              <a:t>, W</a:t>
            </a:r>
            <a:r>
              <a:rPr lang="en-US" sz="1000" b="1" dirty="0" smtClean="0">
                <a:solidFill>
                  <a:schemeClr val="tx1"/>
                </a:solidFill>
                <a:cs typeface="B Koodak" panose="00000700000000000000" pitchFamily="2" charset="-78"/>
              </a:rPr>
              <a:t>., et al. </a:t>
            </a:r>
            <a:r>
              <a:rPr lang="en-US" sz="1000" b="1" dirty="0">
                <a:solidFill>
                  <a:schemeClr val="tx1"/>
                </a:solidFill>
                <a:cs typeface="B Koodak" panose="00000700000000000000" pitchFamily="2" charset="-78"/>
              </a:rPr>
              <a:t>(2014). Sexual dysfunction among postmenopausal women. La </a:t>
            </a:r>
            <a:r>
              <a:rPr lang="en-US" sz="1000" b="1" dirty="0" err="1">
                <a:solidFill>
                  <a:schemeClr val="tx1"/>
                </a:solidFill>
                <a:cs typeface="B Koodak" panose="00000700000000000000" pitchFamily="2" charset="-78"/>
              </a:rPr>
              <a:t>Clinica</a:t>
            </a:r>
            <a:r>
              <a:rPr lang="en-US" sz="1000" b="1" dirty="0">
                <a:solidFill>
                  <a:schemeClr val="tx1"/>
                </a:solidFill>
                <a:cs typeface="B Koodak" panose="00000700000000000000" pitchFamily="2" charset="-78"/>
              </a:rPr>
              <a:t> </a:t>
            </a:r>
            <a:r>
              <a:rPr lang="en-US" sz="1000" b="1" dirty="0" err="1">
                <a:solidFill>
                  <a:schemeClr val="tx1"/>
                </a:solidFill>
                <a:cs typeface="B Koodak" panose="00000700000000000000" pitchFamily="2" charset="-78"/>
              </a:rPr>
              <a:t>terapeutica</a:t>
            </a:r>
            <a:r>
              <a:rPr lang="en-US" sz="1000" b="1" dirty="0">
                <a:solidFill>
                  <a:schemeClr val="tx1"/>
                </a:solidFill>
                <a:cs typeface="B Koodak" panose="00000700000000000000" pitchFamily="2" charset="-78"/>
              </a:rPr>
              <a:t>, 165(2), 83-89. </a:t>
            </a:r>
          </a:p>
          <a:p>
            <a:pPr>
              <a:lnSpc>
                <a:spcPct val="150000"/>
              </a:lnSpc>
              <a:spcBef>
                <a:spcPts val="0"/>
              </a:spcBef>
            </a:pPr>
            <a:r>
              <a:rPr lang="en-US" sz="1000" b="1" dirty="0">
                <a:solidFill>
                  <a:schemeClr val="tx1"/>
                </a:solidFill>
                <a:cs typeface="B Koodak" panose="00000700000000000000" pitchFamily="2" charset="-78"/>
              </a:rPr>
              <a:t>Nazarpour, S.,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2016). Factors affecting sexual function in menopause: A review article. Taiwanese Journal of Obstetrics and Gynecology, 55(4), 480-487. </a:t>
            </a:r>
          </a:p>
          <a:p>
            <a:pPr>
              <a:lnSpc>
                <a:spcPct val="150000"/>
              </a:lnSpc>
              <a:spcBef>
                <a:spcPts val="0"/>
              </a:spcBef>
            </a:pPr>
            <a:r>
              <a:rPr lang="en-US" sz="1000" b="1" dirty="0" err="1">
                <a:solidFill>
                  <a:schemeClr val="tx1"/>
                </a:solidFill>
                <a:cs typeface="B Koodak" panose="00000700000000000000" pitchFamily="2" charset="-78"/>
              </a:rPr>
              <a:t>Raisi</a:t>
            </a:r>
            <a:r>
              <a:rPr lang="en-US" sz="1000" b="1" dirty="0">
                <a:solidFill>
                  <a:schemeClr val="tx1"/>
                </a:solidFill>
                <a:cs typeface="B Koodak" panose="00000700000000000000" pitchFamily="2" charset="-78"/>
              </a:rPr>
              <a:t>, M., </a:t>
            </a:r>
            <a:r>
              <a:rPr lang="en-US" sz="1000" b="1" dirty="0" smtClean="0">
                <a:solidFill>
                  <a:schemeClr val="tx1"/>
                </a:solidFill>
                <a:cs typeface="B Koodak" panose="00000700000000000000" pitchFamily="2" charset="-78"/>
              </a:rPr>
              <a:t>et al. (2013</a:t>
            </a:r>
            <a:r>
              <a:rPr lang="en-US" sz="1000" b="1" dirty="0">
                <a:solidFill>
                  <a:schemeClr val="tx1"/>
                </a:solidFill>
                <a:cs typeface="B Koodak" panose="00000700000000000000" pitchFamily="2" charset="-78"/>
              </a:rPr>
              <a:t>). Association of Body Mass Index with Sexual Dysfunction in Women Referred to Health Centers of Qom City, 2010, Iran. Qom University of Medical Sciences Journal, 7(5), 53-59. </a:t>
            </a:r>
          </a:p>
          <a:p>
            <a:pPr>
              <a:lnSpc>
                <a:spcPct val="150000"/>
              </a:lnSpc>
              <a:spcBef>
                <a:spcPts val="0"/>
              </a:spcBef>
            </a:pPr>
            <a:r>
              <a:rPr lang="en-US" sz="1000" b="1" dirty="0" err="1">
                <a:solidFill>
                  <a:schemeClr val="tx1"/>
                </a:solidFill>
                <a:cs typeface="B Koodak" panose="00000700000000000000" pitchFamily="2" charset="-78"/>
              </a:rPr>
              <a:t>Ramezani</a:t>
            </a:r>
            <a:r>
              <a:rPr lang="en-US" sz="1000" b="1" dirty="0">
                <a:solidFill>
                  <a:schemeClr val="tx1"/>
                </a:solidFill>
                <a:cs typeface="B Koodak" panose="00000700000000000000" pitchFamily="2" charset="-78"/>
              </a:rPr>
              <a:t> Tehrani, F.,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(2014). Factors associated with sexual dysfunction; a population based study in Iranian reproductive age women. Arch Iran Med, 17(10), 679-684. </a:t>
            </a:r>
            <a:r>
              <a:rPr lang="en-US" sz="1000" b="1" dirty="0" err="1">
                <a:solidFill>
                  <a:schemeClr val="tx1"/>
                </a:solidFill>
                <a:cs typeface="B Koodak" panose="00000700000000000000" pitchFamily="2" charset="-78"/>
              </a:rPr>
              <a:t>doi</a:t>
            </a:r>
            <a:r>
              <a:rPr lang="en-US" sz="1000" b="1" dirty="0">
                <a:solidFill>
                  <a:schemeClr val="tx1"/>
                </a:solidFill>
                <a:cs typeface="B Koodak" panose="00000700000000000000" pitchFamily="2" charset="-78"/>
              </a:rPr>
              <a:t>: 0141710/AIM.008</a:t>
            </a:r>
          </a:p>
          <a:p>
            <a:pPr>
              <a:lnSpc>
                <a:spcPct val="150000"/>
              </a:lnSpc>
              <a:spcBef>
                <a:spcPts val="0"/>
              </a:spcBef>
            </a:pPr>
            <a:r>
              <a:rPr lang="en-US" sz="1000" b="1" dirty="0" err="1">
                <a:solidFill>
                  <a:schemeClr val="tx1"/>
                </a:solidFill>
                <a:cs typeface="B Koodak" panose="00000700000000000000" pitchFamily="2" charset="-78"/>
              </a:rPr>
              <a:t>Satinsky</a:t>
            </a:r>
            <a:r>
              <a:rPr lang="en-US" sz="1000" b="1" dirty="0">
                <a:solidFill>
                  <a:schemeClr val="tx1"/>
                </a:solidFill>
                <a:cs typeface="B Koodak" panose="00000700000000000000" pitchFamily="2" charset="-78"/>
              </a:rPr>
              <a:t>, S.,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(2012). An assessment of body appreciation and its relationship to sexual function in women. Body Image, 9(1), 137-144. </a:t>
            </a:r>
          </a:p>
          <a:p>
            <a:pPr>
              <a:lnSpc>
                <a:spcPct val="150000"/>
              </a:lnSpc>
              <a:spcBef>
                <a:spcPts val="0"/>
              </a:spcBef>
            </a:pPr>
            <a:r>
              <a:rPr lang="en-US" sz="1000" b="1" dirty="0" err="1">
                <a:solidFill>
                  <a:schemeClr val="tx1"/>
                </a:solidFill>
                <a:cs typeface="B Koodak" panose="00000700000000000000" pitchFamily="2" charset="-78"/>
              </a:rPr>
              <a:t>Segen</a:t>
            </a:r>
            <a:r>
              <a:rPr lang="en-US" sz="1000" b="1" dirty="0">
                <a:solidFill>
                  <a:schemeClr val="tx1"/>
                </a:solidFill>
                <a:cs typeface="B Koodak" panose="00000700000000000000" pitchFamily="2" charset="-78"/>
              </a:rPr>
              <a:t>, J. C. (2012). Sexual function. </a:t>
            </a:r>
            <a:r>
              <a:rPr lang="en-US" sz="1000" b="1" dirty="0" err="1">
                <a:solidFill>
                  <a:schemeClr val="tx1"/>
                </a:solidFill>
                <a:cs typeface="B Koodak" panose="00000700000000000000" pitchFamily="2" charset="-78"/>
              </a:rPr>
              <a:t>Segen's</a:t>
            </a:r>
            <a:r>
              <a:rPr lang="en-US" sz="1000" b="1" dirty="0">
                <a:solidFill>
                  <a:schemeClr val="tx1"/>
                </a:solidFill>
                <a:cs typeface="B Koodak" panose="00000700000000000000" pitchFamily="2" charset="-78"/>
              </a:rPr>
              <a:t> Medical Dictionary©   Retrieved from http://encyclopedia.thefreedictionary.com/sexual+function </a:t>
            </a:r>
          </a:p>
          <a:p>
            <a:pPr>
              <a:lnSpc>
                <a:spcPct val="150000"/>
              </a:lnSpc>
              <a:spcBef>
                <a:spcPts val="0"/>
              </a:spcBef>
            </a:pPr>
            <a:r>
              <a:rPr lang="en-US" sz="1000" b="1" dirty="0" err="1">
                <a:solidFill>
                  <a:schemeClr val="tx1"/>
                </a:solidFill>
                <a:cs typeface="B Koodak" panose="00000700000000000000" pitchFamily="2" charset="-78"/>
              </a:rPr>
              <a:t>Simoncig</a:t>
            </a:r>
            <a:r>
              <a:rPr lang="en-US" sz="1000" b="1" dirty="0">
                <a:solidFill>
                  <a:schemeClr val="tx1"/>
                </a:solidFill>
                <a:cs typeface="B Koodak" panose="00000700000000000000" pitchFamily="2" charset="-78"/>
              </a:rPr>
              <a:t> </a:t>
            </a:r>
            <a:r>
              <a:rPr lang="en-US" sz="1000" b="1" dirty="0" err="1">
                <a:solidFill>
                  <a:schemeClr val="tx1"/>
                </a:solidFill>
                <a:cs typeface="B Koodak" panose="00000700000000000000" pitchFamily="2" charset="-78"/>
              </a:rPr>
              <a:t>Netjasov</a:t>
            </a:r>
            <a:r>
              <a:rPr lang="en-US" sz="1000" b="1" dirty="0">
                <a:solidFill>
                  <a:schemeClr val="tx1"/>
                </a:solidFill>
                <a:cs typeface="B Koodak" panose="00000700000000000000" pitchFamily="2" charset="-78"/>
              </a:rPr>
              <a:t>, A.,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(2016). Influence of obesity and hormone disturbances on sexuality of women in the menopause. Gynecological Endocrinology, 32(9), 762-766. </a:t>
            </a:r>
          </a:p>
          <a:p>
            <a:pPr>
              <a:lnSpc>
                <a:spcPct val="150000"/>
              </a:lnSpc>
              <a:spcBef>
                <a:spcPts val="0"/>
              </a:spcBef>
            </a:pPr>
            <a:r>
              <a:rPr lang="en-US" sz="1000" b="1" dirty="0">
                <a:solidFill>
                  <a:schemeClr val="tx1"/>
                </a:solidFill>
                <a:cs typeface="B Koodak" panose="00000700000000000000" pitchFamily="2" charset="-78"/>
              </a:rPr>
              <a:t>Sutton-Tyrrell,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(2010). Reproductive hormones and obesity: 9 years of observation from the Study of Women's Health Across the Nation. American journal of epidemiology, 171(11), 1203-1213. </a:t>
            </a:r>
          </a:p>
          <a:p>
            <a:pPr>
              <a:lnSpc>
                <a:spcPct val="150000"/>
              </a:lnSpc>
              <a:spcBef>
                <a:spcPts val="0"/>
              </a:spcBef>
            </a:pPr>
            <a:r>
              <a:rPr lang="en-US" sz="1000" b="1" dirty="0" err="1">
                <a:solidFill>
                  <a:schemeClr val="tx1"/>
                </a:solidFill>
                <a:cs typeface="B Koodak" panose="00000700000000000000" pitchFamily="2" charset="-78"/>
              </a:rPr>
              <a:t>Trischitta</a:t>
            </a:r>
            <a:r>
              <a:rPr lang="en-US" sz="1000" b="1" dirty="0">
                <a:solidFill>
                  <a:schemeClr val="tx1"/>
                </a:solidFill>
                <a:cs typeface="B Koodak" panose="00000700000000000000" pitchFamily="2" charset="-78"/>
              </a:rPr>
              <a:t>, V. (2003). Relationship between obesity-related metabolic abnormalities and sexual function. Journal of </a:t>
            </a:r>
            <a:r>
              <a:rPr lang="en-US" sz="1000" b="1" dirty="0" err="1">
                <a:solidFill>
                  <a:schemeClr val="tx1"/>
                </a:solidFill>
                <a:cs typeface="B Koodak" panose="00000700000000000000" pitchFamily="2" charset="-78"/>
              </a:rPr>
              <a:t>endocrinological</a:t>
            </a:r>
            <a:r>
              <a:rPr lang="en-US" sz="1000" b="1" dirty="0">
                <a:solidFill>
                  <a:schemeClr val="tx1"/>
                </a:solidFill>
                <a:cs typeface="B Koodak" panose="00000700000000000000" pitchFamily="2" charset="-78"/>
              </a:rPr>
              <a:t> investigation, 26(3 </a:t>
            </a:r>
            <a:r>
              <a:rPr lang="en-US" sz="1000" b="1" dirty="0" err="1">
                <a:solidFill>
                  <a:schemeClr val="tx1"/>
                </a:solidFill>
                <a:cs typeface="B Koodak" panose="00000700000000000000" pitchFamily="2" charset="-78"/>
              </a:rPr>
              <a:t>Suppl</a:t>
            </a:r>
            <a:r>
              <a:rPr lang="en-US" sz="1000" b="1" dirty="0">
                <a:solidFill>
                  <a:schemeClr val="tx1"/>
                </a:solidFill>
                <a:cs typeface="B Koodak" panose="00000700000000000000" pitchFamily="2" charset="-78"/>
              </a:rPr>
              <a:t>), 62-64. </a:t>
            </a:r>
          </a:p>
          <a:p>
            <a:pPr>
              <a:lnSpc>
                <a:spcPct val="150000"/>
              </a:lnSpc>
              <a:spcBef>
                <a:spcPts val="0"/>
              </a:spcBef>
            </a:pPr>
            <a:r>
              <a:rPr lang="en-US" sz="1000" b="1" dirty="0">
                <a:solidFill>
                  <a:schemeClr val="tx1"/>
                </a:solidFill>
                <a:cs typeface="B Koodak" panose="00000700000000000000" pitchFamily="2" charset="-78"/>
              </a:rPr>
              <a:t>Wang, X.,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(2019). Optimizing quality of life in perimenopause: lessons from the East. Climacteric, 22(1), 34-37. </a:t>
            </a:r>
          </a:p>
          <a:p>
            <a:pPr>
              <a:lnSpc>
                <a:spcPct val="150000"/>
              </a:lnSpc>
              <a:spcBef>
                <a:spcPts val="0"/>
              </a:spcBef>
            </a:pPr>
            <a:r>
              <a:rPr lang="en-US" sz="1000" b="1" dirty="0">
                <a:solidFill>
                  <a:schemeClr val="tx1"/>
                </a:solidFill>
                <a:cs typeface="B Koodak" panose="00000700000000000000" pitchFamily="2" charset="-78"/>
              </a:rPr>
              <a:t>World Health Organization. (2015). Sexual health, human rights and the law: World Health Organization.</a:t>
            </a:r>
          </a:p>
          <a:p>
            <a:pPr>
              <a:lnSpc>
                <a:spcPct val="150000"/>
              </a:lnSpc>
              <a:spcBef>
                <a:spcPts val="0"/>
              </a:spcBef>
            </a:pPr>
            <a:r>
              <a:rPr lang="en-US" sz="1000" b="1" dirty="0" err="1">
                <a:solidFill>
                  <a:schemeClr val="tx1"/>
                </a:solidFill>
                <a:cs typeface="B Koodak" panose="00000700000000000000" pitchFamily="2" charset="-78"/>
              </a:rPr>
              <a:t>Yaylali</a:t>
            </a:r>
            <a:r>
              <a:rPr lang="en-US" sz="1000" b="1" dirty="0">
                <a:solidFill>
                  <a:schemeClr val="tx1"/>
                </a:solidFill>
                <a:cs typeface="B Koodak" panose="00000700000000000000" pitchFamily="2" charset="-78"/>
              </a:rPr>
              <a:t>, G.,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(2010). Sexual dysfunction in obese and overweight women. International journal of impotence research, 22(4), 220. </a:t>
            </a:r>
          </a:p>
          <a:p>
            <a:pPr>
              <a:lnSpc>
                <a:spcPct val="150000"/>
              </a:lnSpc>
              <a:spcBef>
                <a:spcPts val="0"/>
              </a:spcBef>
            </a:pPr>
            <a:r>
              <a:rPr lang="en-US" sz="1000" b="1" dirty="0">
                <a:solidFill>
                  <a:schemeClr val="tx1"/>
                </a:solidFill>
                <a:cs typeface="B Koodak" panose="00000700000000000000" pitchFamily="2" charset="-78"/>
              </a:rPr>
              <a:t>Zhou, Y., </a:t>
            </a:r>
            <a:r>
              <a:rPr lang="en-US" sz="1000" b="1" dirty="0" smtClean="0">
                <a:solidFill>
                  <a:schemeClr val="tx1"/>
                </a:solidFill>
                <a:cs typeface="B Koodak" panose="00000700000000000000" pitchFamily="2" charset="-78"/>
              </a:rPr>
              <a:t>et al. </a:t>
            </a:r>
            <a:r>
              <a:rPr lang="en-US" sz="1000" b="1" dirty="0">
                <a:solidFill>
                  <a:schemeClr val="tx1"/>
                </a:solidFill>
                <a:cs typeface="B Koodak" panose="00000700000000000000" pitchFamily="2" charset="-78"/>
              </a:rPr>
              <a:t>(2019). Prevalence and predictors of sexual function in midlife partnered Chinese women assessed by two simple indicators: Sexual frequency and sexual desire. Journal of Obstetrics and </a:t>
            </a:r>
            <a:r>
              <a:rPr lang="en-US" sz="1000" b="1" dirty="0" err="1">
                <a:solidFill>
                  <a:schemeClr val="tx1"/>
                </a:solidFill>
                <a:cs typeface="B Koodak" panose="00000700000000000000" pitchFamily="2" charset="-78"/>
              </a:rPr>
              <a:t>Gynaecology</a:t>
            </a:r>
            <a:r>
              <a:rPr lang="en-US" sz="1000" b="1" dirty="0">
                <a:solidFill>
                  <a:schemeClr val="tx1"/>
                </a:solidFill>
                <a:cs typeface="B Koodak" panose="00000700000000000000" pitchFamily="2" charset="-78"/>
              </a:rPr>
              <a:t> Research, 45(1), 210-216. </a:t>
            </a:r>
          </a:p>
        </p:txBody>
      </p:sp>
    </p:spTree>
    <p:extLst>
      <p:ext uri="{BB962C8B-B14F-4D97-AF65-F5344CB8AC3E}">
        <p14:creationId xmlns="" xmlns:p14="http://schemas.microsoft.com/office/powerpoint/2010/main" val="22406478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72BAD-2E92-0047-9A22-4D015E7E9CAF}"/>
              </a:ext>
            </a:extLst>
          </p:cNvPr>
          <p:cNvSpPr>
            <a:spLocks noGrp="1"/>
          </p:cNvSpPr>
          <p:nvPr>
            <p:ph type="title"/>
          </p:nvPr>
        </p:nvSpPr>
        <p:spPr>
          <a:xfrm>
            <a:off x="813867" y="1709738"/>
            <a:ext cx="6205496" cy="2852737"/>
          </a:xfrm>
        </p:spPr>
        <p:txBody>
          <a:bodyPr/>
          <a:lstStyle/>
          <a:p>
            <a:r>
              <a:rPr lang="en-US" dirty="0">
                <a:effectLst/>
                <a:cs typeface="B Titr" panose="00000700000000000000" pitchFamily="2" charset="-78"/>
              </a:rPr>
              <a:t>Thank you </a:t>
            </a:r>
            <a:r>
              <a:rPr lang="en-US" dirty="0" smtClean="0">
                <a:effectLst/>
                <a:cs typeface="B Titr" panose="00000700000000000000" pitchFamily="2" charset="-78"/>
              </a:rPr>
              <a:t>for your attention</a:t>
            </a:r>
            <a:endParaRPr lang="bs-Latn-BA"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89602" y="0"/>
            <a:ext cx="4902398" cy="6858000"/>
          </a:xfrm>
          <a:prstGeom prst="rect">
            <a:avLst/>
          </a:prstGeom>
        </p:spPr>
      </p:pic>
    </p:spTree>
    <p:extLst>
      <p:ext uri="{BB962C8B-B14F-4D97-AF65-F5344CB8AC3E}">
        <p14:creationId xmlns="" xmlns:p14="http://schemas.microsoft.com/office/powerpoint/2010/main" val="9425821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5094515"/>
          </a:xfrm>
          <a:solidFill>
            <a:schemeClr val="bg1"/>
          </a:solidFill>
        </p:spPr>
        <p:txBody>
          <a:bodyPr>
            <a:noAutofit/>
          </a:bodyPr>
          <a:lstStyle/>
          <a:p>
            <a:pPr algn="r" rtl="1">
              <a:lnSpc>
                <a:spcPct val="120000"/>
              </a:lnSpc>
              <a:spcBef>
                <a:spcPts val="0"/>
              </a:spcBef>
            </a:pPr>
            <a:r>
              <a:rPr lang="fa-IR" sz="2400" dirty="0" smtClean="0">
                <a:solidFill>
                  <a:srgbClr val="FF0000"/>
                </a:solidFill>
                <a:cs typeface="B Koodak" panose="00000700000000000000" pitchFamily="2" charset="-78"/>
              </a:rPr>
              <a:t>یائسگی </a:t>
            </a:r>
            <a:r>
              <a:rPr lang="fa-IR" sz="2400" dirty="0">
                <a:solidFill>
                  <a:schemeClr val="tx1"/>
                </a:solidFill>
                <a:cs typeface="B Koodak" panose="00000700000000000000" pitchFamily="2" charset="-78"/>
              </a:rPr>
              <a:t>یکی از عوامل تأثیرگذار بر عملکرد جنسی در زنان است. در این دوره بسیاری از خانمها اختلال عملکرد جنسی را تجربه می کنند  (</a:t>
            </a:r>
            <a:r>
              <a:rPr lang="en-US" sz="2400" dirty="0">
                <a:solidFill>
                  <a:srgbClr val="0000FF"/>
                </a:solidFill>
                <a:cs typeface="B Koodak" panose="00000700000000000000" pitchFamily="2" charset="-78"/>
              </a:rPr>
              <a:t>Nazarpour et al., </a:t>
            </a:r>
            <a:r>
              <a:rPr lang="en-US" sz="2400" dirty="0" smtClean="0">
                <a:solidFill>
                  <a:srgbClr val="0000FF"/>
                </a:solidFill>
                <a:cs typeface="B Koodak" panose="00000700000000000000" pitchFamily="2" charset="-78"/>
              </a:rPr>
              <a:t>2016 </a:t>
            </a:r>
            <a:r>
              <a:rPr lang="fa-IR" sz="2400" dirty="0" smtClean="0">
                <a:solidFill>
                  <a:schemeClr val="tx1"/>
                </a:solidFill>
                <a:cs typeface="B Koodak" panose="00000700000000000000" pitchFamily="2" charset="-78"/>
              </a:rPr>
              <a:t>).</a:t>
            </a:r>
          </a:p>
          <a:p>
            <a:pPr algn="r" rtl="1">
              <a:lnSpc>
                <a:spcPct val="120000"/>
              </a:lnSpc>
              <a:spcBef>
                <a:spcPts val="0"/>
              </a:spcBef>
            </a:pPr>
            <a:r>
              <a:rPr lang="fa-IR" sz="2400" dirty="0" smtClean="0">
                <a:solidFill>
                  <a:schemeClr val="tx1"/>
                </a:solidFill>
                <a:cs typeface="B Koodak" panose="00000700000000000000" pitchFamily="2" charset="-78"/>
              </a:rPr>
              <a:t>طبق </a:t>
            </a:r>
            <a:r>
              <a:rPr lang="fa-IR" sz="2400" dirty="0">
                <a:solidFill>
                  <a:schemeClr val="tx1"/>
                </a:solidFill>
                <a:cs typeface="B Koodak" panose="00000700000000000000" pitchFamily="2" charset="-78"/>
              </a:rPr>
              <a:t>مطالعات </a:t>
            </a:r>
            <a:r>
              <a:rPr lang="fa-IR" sz="2400" dirty="0" smtClean="0">
                <a:solidFill>
                  <a:schemeClr val="tx1"/>
                </a:solidFill>
                <a:cs typeface="B Koodak" panose="00000700000000000000" pitchFamily="2" charset="-78"/>
              </a:rPr>
              <a:t>مختلف، </a:t>
            </a:r>
            <a:r>
              <a:rPr lang="fa-IR" sz="2400" dirty="0">
                <a:solidFill>
                  <a:schemeClr val="tx1"/>
                </a:solidFill>
                <a:cs typeface="B Koodak" panose="00000700000000000000" pitchFamily="2" charset="-78"/>
              </a:rPr>
              <a:t>شیوع اختلال عملکرد جنسی در بین زنان یائسه بین </a:t>
            </a:r>
            <a:r>
              <a:rPr lang="fa-IR" sz="2400" dirty="0" smtClean="0">
                <a:solidFill>
                  <a:srgbClr val="FF0000"/>
                </a:solidFill>
                <a:cs typeface="B Koodak" panose="00000700000000000000" pitchFamily="2" charset="-78"/>
              </a:rPr>
              <a:t>26/0</a:t>
            </a:r>
            <a:r>
              <a:rPr lang="fa-IR" sz="2400" dirty="0">
                <a:solidFill>
                  <a:srgbClr val="FF0000"/>
                </a:solidFill>
                <a:cs typeface="B Koodak" panose="00000700000000000000" pitchFamily="2" charset="-78"/>
              </a:rPr>
              <a:t>٪ </a:t>
            </a:r>
            <a:r>
              <a:rPr lang="fa-IR" sz="2400" dirty="0">
                <a:solidFill>
                  <a:schemeClr val="tx1"/>
                </a:solidFill>
                <a:cs typeface="B Koodak" panose="00000700000000000000" pitchFamily="2" charset="-78"/>
              </a:rPr>
              <a:t>و </a:t>
            </a:r>
            <a:r>
              <a:rPr lang="fa-IR" sz="2400" dirty="0" smtClean="0">
                <a:solidFill>
                  <a:srgbClr val="FF0000"/>
                </a:solidFill>
                <a:cs typeface="B Koodak" panose="00000700000000000000" pitchFamily="2" charset="-78"/>
              </a:rPr>
              <a:t>85/2</a:t>
            </a:r>
            <a:r>
              <a:rPr lang="fa-IR" sz="2400" dirty="0">
                <a:solidFill>
                  <a:srgbClr val="FF0000"/>
                </a:solidFill>
                <a:cs typeface="B Koodak" panose="00000700000000000000" pitchFamily="2" charset="-78"/>
              </a:rPr>
              <a:t>٪ </a:t>
            </a:r>
            <a:r>
              <a:rPr lang="fa-IR" sz="2400" dirty="0">
                <a:solidFill>
                  <a:schemeClr val="tx1"/>
                </a:solidFill>
                <a:cs typeface="B Koodak" panose="00000700000000000000" pitchFamily="2" charset="-78"/>
              </a:rPr>
              <a:t>است (</a:t>
            </a:r>
            <a:r>
              <a:rPr lang="en-US" sz="2400" dirty="0">
                <a:solidFill>
                  <a:srgbClr val="0000FF"/>
                </a:solidFill>
                <a:cs typeface="B Koodak" panose="00000700000000000000" pitchFamily="2" charset="-78"/>
              </a:rPr>
              <a:t>Cumming et al., 2010; </a:t>
            </a:r>
            <a:r>
              <a:rPr lang="en-US" sz="2400" dirty="0" err="1">
                <a:solidFill>
                  <a:srgbClr val="0000FF"/>
                </a:solidFill>
                <a:cs typeface="B Koodak" panose="00000700000000000000" pitchFamily="2" charset="-78"/>
              </a:rPr>
              <a:t>Masliza</a:t>
            </a:r>
            <a:r>
              <a:rPr lang="en-US" sz="2400" dirty="0">
                <a:solidFill>
                  <a:srgbClr val="0000FF"/>
                </a:solidFill>
                <a:cs typeface="B Koodak" panose="00000700000000000000" pitchFamily="2" charset="-78"/>
              </a:rPr>
              <a:t> et al., </a:t>
            </a:r>
            <a:r>
              <a:rPr lang="en-US" sz="2400" dirty="0" smtClean="0">
                <a:solidFill>
                  <a:srgbClr val="0000FF"/>
                </a:solidFill>
                <a:cs typeface="B Koodak" panose="00000700000000000000" pitchFamily="2" charset="-78"/>
              </a:rPr>
              <a:t>2014</a:t>
            </a:r>
            <a:r>
              <a:rPr lang="fa-IR" sz="2400" dirty="0" smtClean="0">
                <a:solidFill>
                  <a:schemeClr val="tx1"/>
                </a:solidFill>
                <a:cs typeface="B Koodak" panose="00000700000000000000" pitchFamily="2" charset="-78"/>
              </a:rPr>
              <a:t>). </a:t>
            </a:r>
          </a:p>
          <a:p>
            <a:pPr algn="r" rtl="1">
              <a:lnSpc>
                <a:spcPct val="120000"/>
              </a:lnSpc>
              <a:spcBef>
                <a:spcPts val="0"/>
              </a:spcBef>
            </a:pPr>
            <a:r>
              <a:rPr lang="fa-IR" sz="2400" dirty="0" smtClean="0">
                <a:solidFill>
                  <a:schemeClr val="tx1"/>
                </a:solidFill>
                <a:cs typeface="B Koodak" panose="00000700000000000000" pitchFamily="2" charset="-78"/>
              </a:rPr>
              <a:t>مسائل </a:t>
            </a:r>
            <a:r>
              <a:rPr lang="fa-IR" sz="2400" dirty="0">
                <a:solidFill>
                  <a:schemeClr val="tx1"/>
                </a:solidFill>
                <a:cs typeface="B Koodak" panose="00000700000000000000" pitchFamily="2" charset="-78"/>
              </a:rPr>
              <a:t>مربوط به </a:t>
            </a:r>
            <a:r>
              <a:rPr lang="fa-IR" sz="2400" dirty="0" smtClean="0">
                <a:solidFill>
                  <a:schemeClr val="tx1"/>
                </a:solidFill>
                <a:cs typeface="B Koodak" panose="00000700000000000000" pitchFamily="2" charset="-78"/>
              </a:rPr>
              <a:t>عملکرد جنسی و اختلالات </a:t>
            </a:r>
            <a:r>
              <a:rPr lang="fa-IR" sz="2400" dirty="0">
                <a:solidFill>
                  <a:schemeClr val="tx1"/>
                </a:solidFill>
                <a:cs typeface="B Koodak" panose="00000700000000000000" pitchFamily="2" charset="-78"/>
              </a:rPr>
              <a:t>عملکرد جنسی در دوران یائسگی سبب </a:t>
            </a:r>
            <a:r>
              <a:rPr lang="fa-IR" sz="2400" dirty="0" smtClean="0">
                <a:solidFill>
                  <a:schemeClr val="tx1"/>
                </a:solidFill>
                <a:cs typeface="B Koodak" panose="00000700000000000000" pitchFamily="2" charset="-78"/>
              </a:rPr>
              <a:t>مي شود </a:t>
            </a:r>
            <a:r>
              <a:rPr lang="fa-IR" sz="2400" dirty="0">
                <a:solidFill>
                  <a:schemeClr val="tx1"/>
                </a:solidFill>
                <a:cs typeface="B Koodak" panose="00000700000000000000" pitchFamily="2" charset="-78"/>
              </a:rPr>
              <a:t>این دوران حساس بسيار پر مخاطره گردد؛ چرا كه اختلالات جنسي نيز به صورت متقابل با ايجاد و يا تشديد </a:t>
            </a:r>
            <a:r>
              <a:rPr lang="fa-IR" sz="2400" dirty="0">
                <a:solidFill>
                  <a:srgbClr val="FF0000"/>
                </a:solidFill>
                <a:cs typeface="B Koodak" panose="00000700000000000000" pitchFamily="2" charset="-78"/>
              </a:rPr>
              <a:t>مشكلات سايكولوژيك </a:t>
            </a:r>
            <a:r>
              <a:rPr lang="fa-IR" sz="2400" dirty="0">
                <a:solidFill>
                  <a:schemeClr val="tx1"/>
                </a:solidFill>
                <a:cs typeface="B Koodak" panose="00000700000000000000" pitchFamily="2" charset="-78"/>
              </a:rPr>
              <a:t>موجبات تخريب بهداشت روان خانواده را فراهم </a:t>
            </a:r>
            <a:r>
              <a:rPr lang="fa-IR" sz="2400" dirty="0" smtClean="0">
                <a:solidFill>
                  <a:schemeClr val="tx1"/>
                </a:solidFill>
                <a:cs typeface="B Koodak" panose="00000700000000000000" pitchFamily="2" charset="-78"/>
              </a:rPr>
              <a:t>مي كند  </a:t>
            </a:r>
            <a:r>
              <a:rPr lang="fa-IR" sz="2400" dirty="0">
                <a:solidFill>
                  <a:schemeClr val="tx1"/>
                </a:solidFill>
                <a:cs typeface="B Koodak" panose="00000700000000000000" pitchFamily="2" charset="-78"/>
              </a:rPr>
              <a:t>(</a:t>
            </a:r>
            <a:r>
              <a:rPr lang="en-US" sz="2400" dirty="0">
                <a:solidFill>
                  <a:srgbClr val="0000FF"/>
                </a:solidFill>
                <a:cs typeface="B Koodak" panose="00000700000000000000" pitchFamily="2" charset="-78"/>
              </a:rPr>
              <a:t>Bloch, </a:t>
            </a:r>
            <a:r>
              <a:rPr lang="en-US" sz="2400" dirty="0" smtClean="0">
                <a:solidFill>
                  <a:srgbClr val="0000FF"/>
                </a:solidFill>
                <a:cs typeface="B Koodak" panose="00000700000000000000" pitchFamily="2" charset="-78"/>
              </a:rPr>
              <a:t>2002</a:t>
            </a:r>
            <a:r>
              <a:rPr lang="fa-IR" sz="2400" dirty="0" smtClean="0">
                <a:solidFill>
                  <a:schemeClr val="tx1"/>
                </a:solidFill>
                <a:cs typeface="B Koodak" panose="00000700000000000000" pitchFamily="2" charset="-78"/>
              </a:rPr>
              <a:t>).</a:t>
            </a:r>
            <a:endParaRPr lang="en-US" sz="24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2893376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740049"/>
          </a:xfrm>
          <a:solidFill>
            <a:schemeClr val="bg1"/>
          </a:solidFill>
        </p:spPr>
        <p:txBody>
          <a:bodyPr>
            <a:normAutofit/>
          </a:bodyPr>
          <a:lstStyle/>
          <a:p>
            <a:pPr algn="r" rtl="1">
              <a:lnSpc>
                <a:spcPct val="150000"/>
              </a:lnSpc>
              <a:spcBef>
                <a:spcPts val="0"/>
              </a:spcBef>
            </a:pPr>
            <a:r>
              <a:rPr lang="fa-IR" dirty="0">
                <a:solidFill>
                  <a:schemeClr val="tx1"/>
                </a:solidFill>
                <a:cs typeface="B Koodak" panose="00000700000000000000" pitchFamily="2" charset="-78"/>
              </a:rPr>
              <a:t>اختلال عملکرد جنسی زنان </a:t>
            </a:r>
            <a:r>
              <a:rPr lang="fa-IR" dirty="0" smtClean="0">
                <a:solidFill>
                  <a:schemeClr val="tx1"/>
                </a:solidFill>
                <a:cs typeface="B Koodak" panose="00000700000000000000" pitchFamily="2" charset="-78"/>
              </a:rPr>
              <a:t>(</a:t>
            </a:r>
            <a:r>
              <a:rPr lang="en-US" dirty="0" smtClean="0">
                <a:solidFill>
                  <a:schemeClr val="tx1"/>
                </a:solidFill>
                <a:cs typeface="B Koodak" panose="00000700000000000000" pitchFamily="2" charset="-78"/>
              </a:rPr>
              <a:t>FSD</a:t>
            </a:r>
            <a:r>
              <a:rPr lang="fa-IR" dirty="0" smtClean="0">
                <a:solidFill>
                  <a:schemeClr val="tx1"/>
                </a:solidFill>
                <a:cs typeface="B Koodak" panose="00000700000000000000" pitchFamily="2" charset="-78"/>
              </a:rPr>
              <a:t>) پس </a:t>
            </a:r>
            <a:r>
              <a:rPr lang="fa-IR" dirty="0">
                <a:solidFill>
                  <a:schemeClr val="tx1"/>
                </a:solidFill>
                <a:cs typeface="B Koodak" panose="00000700000000000000" pitchFamily="2" charset="-78"/>
              </a:rPr>
              <a:t>از یائسگی نوعی اختلال پیچیده است که علل بسیاری دارد </a:t>
            </a:r>
            <a:r>
              <a:rPr lang="fa-IR" dirty="0" smtClean="0">
                <a:solidFill>
                  <a:schemeClr val="tx1"/>
                </a:solidFill>
                <a:cs typeface="B Koodak" panose="00000700000000000000" pitchFamily="2" charset="-78"/>
              </a:rPr>
              <a:t>(</a:t>
            </a:r>
            <a:r>
              <a:rPr lang="en-US" dirty="0" err="1">
                <a:solidFill>
                  <a:srgbClr val="0000FF"/>
                </a:solidFill>
                <a:cs typeface="B Koodak" panose="00000700000000000000" pitchFamily="2" charset="-78"/>
              </a:rPr>
              <a:t>Berek</a:t>
            </a:r>
            <a:r>
              <a:rPr lang="en-US" dirty="0">
                <a:solidFill>
                  <a:srgbClr val="0000FF"/>
                </a:solidFill>
                <a:cs typeface="B Koodak" panose="00000700000000000000" pitchFamily="2" charset="-78"/>
              </a:rPr>
              <a:t>, 2019</a:t>
            </a:r>
            <a:r>
              <a:rPr lang="fa-IR" dirty="0" smtClean="0">
                <a:solidFill>
                  <a:schemeClr val="tx1"/>
                </a:solidFill>
                <a:cs typeface="B Koodak" panose="00000700000000000000" pitchFamily="2" charset="-78"/>
              </a:rPr>
              <a:t>).</a:t>
            </a:r>
            <a:r>
              <a:rPr lang="en-US" dirty="0" smtClean="0">
                <a:solidFill>
                  <a:schemeClr val="tx1"/>
                </a:solidFill>
                <a:cs typeface="B Koodak" panose="00000700000000000000" pitchFamily="2" charset="-78"/>
              </a:rPr>
              <a:t> </a:t>
            </a:r>
            <a:endParaRPr lang="fa-IR" dirty="0" smtClean="0">
              <a:solidFill>
                <a:schemeClr val="tx1"/>
              </a:solidFill>
              <a:cs typeface="B Koodak" panose="00000700000000000000" pitchFamily="2" charset="-78"/>
            </a:endParaRPr>
          </a:p>
          <a:p>
            <a:pPr algn="r" rtl="1">
              <a:lnSpc>
                <a:spcPct val="150000"/>
              </a:lnSpc>
              <a:spcBef>
                <a:spcPts val="0"/>
              </a:spcBef>
            </a:pPr>
            <a:r>
              <a:rPr lang="fa-IR" dirty="0" smtClean="0">
                <a:solidFill>
                  <a:schemeClr val="tx1"/>
                </a:solidFill>
                <a:cs typeface="B Koodak" panose="00000700000000000000" pitchFamily="2" charset="-78"/>
              </a:rPr>
              <a:t>عوامل </a:t>
            </a:r>
            <a:r>
              <a:rPr lang="fa-IR" dirty="0">
                <a:solidFill>
                  <a:schemeClr val="tx1"/>
                </a:solidFill>
                <a:cs typeface="B Koodak" panose="00000700000000000000" pitchFamily="2" charset="-78"/>
              </a:rPr>
              <a:t>مختلفی شامل </a:t>
            </a:r>
            <a:r>
              <a:rPr lang="fa-IR" dirty="0">
                <a:solidFill>
                  <a:srgbClr val="FF0000"/>
                </a:solidFill>
                <a:cs typeface="B Koodak" panose="00000700000000000000" pitchFamily="2" charset="-78"/>
              </a:rPr>
              <a:t>عوامل جسمی ، روانی و اجتماعی </a:t>
            </a:r>
            <a:r>
              <a:rPr lang="fa-IR" dirty="0">
                <a:solidFill>
                  <a:schemeClr val="tx1"/>
                </a:solidFill>
                <a:cs typeface="B Koodak" panose="00000700000000000000" pitchFamily="2" charset="-78"/>
              </a:rPr>
              <a:t>بر عملکرد جنسی زنان یائسه تأثیر می گذارد </a:t>
            </a:r>
            <a:r>
              <a:rPr lang="fa-IR" dirty="0" smtClean="0">
                <a:solidFill>
                  <a:schemeClr val="tx1"/>
                </a:solidFill>
                <a:cs typeface="B Koodak" panose="00000700000000000000" pitchFamily="2" charset="-78"/>
              </a:rPr>
              <a:t>(</a:t>
            </a:r>
            <a:r>
              <a:rPr lang="en-US" dirty="0" smtClean="0">
                <a:solidFill>
                  <a:srgbClr val="0000FF"/>
                </a:solidFill>
                <a:cs typeface="B Koodak" panose="00000700000000000000" pitchFamily="2" charset="-78"/>
              </a:rPr>
              <a:t>Nazarpour et al., 2016</a:t>
            </a:r>
            <a:r>
              <a:rPr lang="fa-IR" dirty="0" smtClean="0">
                <a:solidFill>
                  <a:schemeClr val="tx1"/>
                </a:solidFill>
                <a:cs typeface="B Koodak" panose="00000700000000000000" pitchFamily="2" charset="-78"/>
              </a:rPr>
              <a:t>)</a:t>
            </a:r>
          </a:p>
          <a:p>
            <a:pPr algn="r" rtl="1">
              <a:lnSpc>
                <a:spcPct val="150000"/>
              </a:lnSpc>
              <a:spcBef>
                <a:spcPts val="0"/>
              </a:spcBef>
            </a:pPr>
            <a:r>
              <a:rPr lang="fa-IR" dirty="0" smtClean="0">
                <a:solidFill>
                  <a:schemeClr val="tx1"/>
                </a:solidFill>
                <a:cs typeface="B Koodak" panose="00000700000000000000" pitchFamily="2" charset="-78"/>
              </a:rPr>
              <a:t>به </a:t>
            </a:r>
            <a:r>
              <a:rPr lang="fa-IR" dirty="0">
                <a:solidFill>
                  <a:schemeClr val="tx1"/>
                </a:solidFill>
                <a:cs typeface="B Koodak" panose="00000700000000000000" pitchFamily="2" charset="-78"/>
              </a:rPr>
              <a:t>منظور ایجاد یک درمان بهینه </a:t>
            </a:r>
            <a:r>
              <a:rPr lang="fa-IR" dirty="0" smtClean="0">
                <a:solidFill>
                  <a:schemeClr val="tx1"/>
                </a:solidFill>
                <a:cs typeface="B Koodak" panose="00000700000000000000" pitchFamily="2" charset="-78"/>
              </a:rPr>
              <a:t>برای</a:t>
            </a:r>
            <a:r>
              <a:rPr lang="en-US" dirty="0" smtClean="0">
                <a:solidFill>
                  <a:schemeClr val="tx1"/>
                </a:solidFill>
                <a:cs typeface="B Koodak" panose="00000700000000000000" pitchFamily="2" charset="-78"/>
              </a:rPr>
              <a:t>FSD </a:t>
            </a:r>
            <a:r>
              <a:rPr lang="en-US" dirty="0">
                <a:solidFill>
                  <a:schemeClr val="tx1"/>
                </a:solidFill>
                <a:cs typeface="B Koodak" panose="00000700000000000000" pitchFamily="2" charset="-78"/>
              </a:rPr>
              <a:t>، </a:t>
            </a:r>
            <a:r>
              <a:rPr lang="fa-IR" dirty="0">
                <a:solidFill>
                  <a:schemeClr val="tx1"/>
                </a:solidFill>
                <a:cs typeface="B Koodak" panose="00000700000000000000" pitchFamily="2" charset="-78"/>
              </a:rPr>
              <a:t>مطالعه دقیق متغیرهای </a:t>
            </a:r>
            <a:r>
              <a:rPr lang="fa-IR" dirty="0">
                <a:solidFill>
                  <a:srgbClr val="FF0000"/>
                </a:solidFill>
                <a:cs typeface="B Koodak" panose="00000700000000000000" pitchFamily="2" charset="-78"/>
              </a:rPr>
              <a:t>فیزیولوژیکی، روانشناختی و مرتبط با سبک زندگی و همچنین مطالعه روابط بین فردی </a:t>
            </a:r>
            <a:r>
              <a:rPr lang="fa-IR" dirty="0">
                <a:solidFill>
                  <a:schemeClr val="tx1"/>
                </a:solidFill>
                <a:cs typeface="B Koodak" panose="00000700000000000000" pitchFamily="2" charset="-78"/>
              </a:rPr>
              <a:t>ضروری است </a:t>
            </a:r>
            <a:r>
              <a:rPr lang="fa-IR" dirty="0" smtClean="0">
                <a:solidFill>
                  <a:schemeClr val="tx1"/>
                </a:solidFill>
                <a:cs typeface="B Koodak" panose="00000700000000000000" pitchFamily="2" charset="-78"/>
              </a:rPr>
              <a:t>(</a:t>
            </a:r>
            <a:r>
              <a:rPr lang="en-US" dirty="0" err="1">
                <a:solidFill>
                  <a:srgbClr val="0000FF"/>
                </a:solidFill>
                <a:cs typeface="B Koodak" panose="00000700000000000000" pitchFamily="2" charset="-78"/>
              </a:rPr>
              <a:t>Berek</a:t>
            </a:r>
            <a:r>
              <a:rPr lang="en-US" dirty="0">
                <a:solidFill>
                  <a:srgbClr val="0000FF"/>
                </a:solidFill>
                <a:cs typeface="B Koodak" panose="00000700000000000000" pitchFamily="2" charset="-78"/>
              </a:rPr>
              <a:t>, 2019</a:t>
            </a:r>
            <a:r>
              <a:rPr lang="fa-IR" dirty="0" smtClean="0">
                <a:solidFill>
                  <a:schemeClr val="tx1"/>
                </a:solidFill>
                <a:cs typeface="B Koodak" panose="00000700000000000000" pitchFamily="2" charset="-78"/>
              </a:rPr>
              <a:t>)</a:t>
            </a:r>
            <a:r>
              <a:rPr lang="fa-IR" dirty="0">
                <a:solidFill>
                  <a:schemeClr val="tx1"/>
                </a:solidFill>
                <a:cs typeface="B Koodak" panose="00000700000000000000" pitchFamily="2" charset="-78"/>
              </a:rPr>
              <a:t>.</a:t>
            </a:r>
            <a:endParaRPr lang="en-US"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9331059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740049"/>
          </a:xfrm>
          <a:solidFill>
            <a:schemeClr val="bg1"/>
          </a:solidFill>
        </p:spPr>
        <p:txBody>
          <a:bodyPr>
            <a:normAutofit fontScale="92500" lnSpcReduction="20000"/>
          </a:bodyPr>
          <a:lstStyle/>
          <a:p>
            <a:pPr algn="r" rtl="1">
              <a:lnSpc>
                <a:spcPct val="150000"/>
              </a:lnSpc>
              <a:spcBef>
                <a:spcPts val="0"/>
              </a:spcBef>
            </a:pPr>
            <a:r>
              <a:rPr lang="fa-IR" dirty="0">
                <a:solidFill>
                  <a:schemeClr val="tx1"/>
                </a:solidFill>
                <a:cs typeface="B Koodak" panose="00000700000000000000" pitchFamily="2" charset="-78"/>
              </a:rPr>
              <a:t>با توجه به این که امروزه زنان </a:t>
            </a:r>
            <a:r>
              <a:rPr lang="fa-IR" dirty="0">
                <a:solidFill>
                  <a:srgbClr val="FF0000"/>
                </a:solidFill>
                <a:cs typeface="B Koodak" panose="00000700000000000000" pitchFamily="2" charset="-78"/>
              </a:rPr>
              <a:t>یک سوم </a:t>
            </a:r>
            <a:r>
              <a:rPr lang="fa-IR" dirty="0">
                <a:solidFill>
                  <a:schemeClr val="tx1"/>
                </a:solidFill>
                <a:cs typeface="B Koodak" panose="00000700000000000000" pitchFamily="2" charset="-78"/>
              </a:rPr>
              <a:t>و یا بیشتر از زندگی خود را در دوران یائسگی می گذرانند (</a:t>
            </a:r>
            <a:r>
              <a:rPr lang="en-US" dirty="0">
                <a:solidFill>
                  <a:srgbClr val="0000FF"/>
                </a:solidFill>
                <a:cs typeface="B Koodak" panose="00000700000000000000" pitchFamily="2" charset="-78"/>
              </a:rPr>
              <a:t>Wang, Ran, &amp; Yu, </a:t>
            </a:r>
            <a:r>
              <a:rPr lang="en-US" dirty="0" smtClean="0">
                <a:solidFill>
                  <a:srgbClr val="0000FF"/>
                </a:solidFill>
                <a:cs typeface="B Koodak" panose="00000700000000000000" pitchFamily="2" charset="-78"/>
              </a:rPr>
              <a:t>2019</a:t>
            </a:r>
            <a:r>
              <a:rPr lang="fa-IR" dirty="0" smtClean="0">
                <a:solidFill>
                  <a:schemeClr val="tx1"/>
                </a:solidFill>
                <a:cs typeface="B Koodak" panose="00000700000000000000" pitchFamily="2" charset="-78"/>
              </a:rPr>
              <a:t>)</a:t>
            </a:r>
            <a:r>
              <a:rPr lang="en-US" dirty="0" smtClean="0">
                <a:solidFill>
                  <a:schemeClr val="tx1"/>
                </a:solidFill>
                <a:cs typeface="B Koodak" panose="00000700000000000000" pitchFamily="2" charset="-78"/>
              </a:rPr>
              <a:t>، </a:t>
            </a:r>
            <a:r>
              <a:rPr lang="fa-IR" dirty="0">
                <a:solidFill>
                  <a:schemeClr val="tx1"/>
                </a:solidFill>
                <a:cs typeface="B Koodak" panose="00000700000000000000" pitchFamily="2" charset="-78"/>
              </a:rPr>
              <a:t>لذا توجه به مشکلات سلامت و نیز مشکلات جنسی بوجود آمده در این مرحله می تواند حائز اهمیت باشد.</a:t>
            </a:r>
          </a:p>
          <a:p>
            <a:pPr algn="r" rtl="1">
              <a:lnSpc>
                <a:spcPct val="150000"/>
              </a:lnSpc>
              <a:spcBef>
                <a:spcPts val="0"/>
              </a:spcBef>
            </a:pPr>
            <a:r>
              <a:rPr lang="fa-IR" dirty="0">
                <a:solidFill>
                  <a:schemeClr val="tx1"/>
                </a:solidFill>
                <a:cs typeface="B Koodak" panose="00000700000000000000" pitchFamily="2" charset="-78"/>
              </a:rPr>
              <a:t>با توجه به مطالعات انجام شده مشخص </a:t>
            </a:r>
            <a:r>
              <a:rPr lang="fa-IR" dirty="0" smtClean="0">
                <a:solidFill>
                  <a:schemeClr val="tx1"/>
                </a:solidFill>
                <a:cs typeface="B Koodak" panose="00000700000000000000" pitchFamily="2" charset="-78"/>
              </a:rPr>
              <a:t>می گردد </a:t>
            </a:r>
            <a:r>
              <a:rPr lang="fa-IR" dirty="0">
                <a:solidFill>
                  <a:schemeClr val="tx1"/>
                </a:solidFill>
                <a:cs typeface="B Koodak" panose="00000700000000000000" pitchFamily="2" charset="-78"/>
              </a:rPr>
              <a:t>که عوامل متعددی </a:t>
            </a:r>
            <a:r>
              <a:rPr lang="fa-IR" dirty="0" smtClean="0">
                <a:solidFill>
                  <a:schemeClr val="tx1"/>
                </a:solidFill>
                <a:cs typeface="B Koodak" panose="00000700000000000000" pitchFamily="2" charset="-78"/>
              </a:rPr>
              <a:t>می توانند </a:t>
            </a:r>
            <a:r>
              <a:rPr lang="fa-IR" dirty="0">
                <a:solidFill>
                  <a:schemeClr val="tx1"/>
                </a:solidFill>
                <a:cs typeface="B Koodak" panose="00000700000000000000" pitchFamily="2" charset="-78"/>
              </a:rPr>
              <a:t>بر عملکرد جنسی زنان یائسه، تأثیرگذار باشند. </a:t>
            </a:r>
            <a:endParaRPr lang="fa-IR" dirty="0" smtClean="0">
              <a:solidFill>
                <a:schemeClr val="tx1"/>
              </a:solidFill>
              <a:cs typeface="B Koodak" panose="00000700000000000000" pitchFamily="2" charset="-78"/>
            </a:endParaRPr>
          </a:p>
          <a:p>
            <a:pPr algn="r" rtl="1">
              <a:lnSpc>
                <a:spcPct val="150000"/>
              </a:lnSpc>
              <a:spcBef>
                <a:spcPts val="0"/>
              </a:spcBef>
            </a:pPr>
            <a:r>
              <a:rPr lang="fa-IR" dirty="0" smtClean="0">
                <a:solidFill>
                  <a:schemeClr val="tx1"/>
                </a:solidFill>
                <a:cs typeface="B Koodak" panose="00000700000000000000" pitchFamily="2" charset="-78"/>
              </a:rPr>
              <a:t>از </a:t>
            </a:r>
            <a:r>
              <a:rPr lang="fa-IR" dirty="0">
                <a:solidFill>
                  <a:schemeClr val="tx1"/>
                </a:solidFill>
                <a:cs typeface="B Koodak" panose="00000700000000000000" pitchFamily="2" charset="-78"/>
              </a:rPr>
              <a:t>جمله عواملی که به نظر </a:t>
            </a:r>
            <a:r>
              <a:rPr lang="fa-IR" dirty="0" smtClean="0">
                <a:solidFill>
                  <a:schemeClr val="tx1"/>
                </a:solidFill>
                <a:cs typeface="B Koodak" panose="00000700000000000000" pitchFamily="2" charset="-78"/>
              </a:rPr>
              <a:t>می رسد </a:t>
            </a:r>
            <a:r>
              <a:rPr lang="fa-IR" dirty="0">
                <a:solidFill>
                  <a:schemeClr val="tx1"/>
                </a:solidFill>
                <a:cs typeface="B Koodak" panose="00000700000000000000" pitchFamily="2" charset="-78"/>
              </a:rPr>
              <a:t>می تواند عملکرد و رفتار جنسی زنان را تحت تأثیر قرار دهد</a:t>
            </a:r>
            <a:r>
              <a:rPr lang="fa-IR" dirty="0">
                <a:solidFill>
                  <a:srgbClr val="EF223B"/>
                </a:solidFill>
                <a:cs typeface="B Koodak" panose="00000700000000000000" pitchFamily="2" charset="-78"/>
              </a:rPr>
              <a:t>، وزن بدن </a:t>
            </a:r>
            <a:r>
              <a:rPr lang="fa-IR" dirty="0">
                <a:solidFill>
                  <a:schemeClr val="tx1"/>
                </a:solidFill>
                <a:cs typeface="B Koodak" panose="00000700000000000000" pitchFamily="2" charset="-78"/>
              </a:rPr>
              <a:t>می باشد (</a:t>
            </a:r>
            <a:r>
              <a:rPr lang="en-US" dirty="0">
                <a:solidFill>
                  <a:srgbClr val="0000FF"/>
                </a:solidFill>
                <a:cs typeface="B Koodak" panose="00000700000000000000" pitchFamily="2" charset="-78"/>
              </a:rPr>
              <a:t>Halpern, King, </a:t>
            </a:r>
            <a:r>
              <a:rPr lang="en-US" dirty="0" err="1">
                <a:solidFill>
                  <a:srgbClr val="0000FF"/>
                </a:solidFill>
                <a:cs typeface="B Koodak" panose="00000700000000000000" pitchFamily="2" charset="-78"/>
              </a:rPr>
              <a:t>Oslak</a:t>
            </a:r>
            <a:r>
              <a:rPr lang="en-US" dirty="0">
                <a:solidFill>
                  <a:srgbClr val="0000FF"/>
                </a:solidFill>
                <a:cs typeface="B Koodak" panose="00000700000000000000" pitchFamily="2" charset="-78"/>
              </a:rPr>
              <a:t>, &amp; </a:t>
            </a:r>
            <a:r>
              <a:rPr lang="en-US" dirty="0" err="1">
                <a:solidFill>
                  <a:srgbClr val="0000FF"/>
                </a:solidFill>
                <a:cs typeface="B Koodak" panose="00000700000000000000" pitchFamily="2" charset="-78"/>
              </a:rPr>
              <a:t>Udry</a:t>
            </a:r>
            <a:r>
              <a:rPr lang="en-US" dirty="0">
                <a:solidFill>
                  <a:srgbClr val="0000FF"/>
                </a:solidFill>
                <a:cs typeface="B Koodak" panose="00000700000000000000" pitchFamily="2" charset="-78"/>
              </a:rPr>
              <a:t>, </a:t>
            </a:r>
            <a:r>
              <a:rPr lang="en-US" dirty="0" smtClean="0">
                <a:solidFill>
                  <a:srgbClr val="0000FF"/>
                </a:solidFill>
                <a:cs typeface="B Koodak" panose="00000700000000000000" pitchFamily="2" charset="-78"/>
              </a:rPr>
              <a:t>2005</a:t>
            </a:r>
            <a:r>
              <a:rPr lang="fa-IR" dirty="0" smtClean="0">
                <a:solidFill>
                  <a:schemeClr val="tx1"/>
                </a:solidFill>
                <a:cs typeface="B Koodak" panose="00000700000000000000" pitchFamily="2" charset="-78"/>
              </a:rPr>
              <a:t>). </a:t>
            </a:r>
            <a:endParaRPr lang="en-US"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1202585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740049"/>
          </a:xfrm>
          <a:solidFill>
            <a:schemeClr val="bg1"/>
          </a:solidFill>
        </p:spPr>
        <p:txBody>
          <a:bodyPr>
            <a:normAutofit/>
          </a:bodyPr>
          <a:lstStyle/>
          <a:p>
            <a:pPr algn="r" rtl="1">
              <a:lnSpc>
                <a:spcPct val="150000"/>
              </a:lnSpc>
              <a:spcBef>
                <a:spcPts val="0"/>
              </a:spcBef>
            </a:pPr>
            <a:r>
              <a:rPr lang="fa-IR" dirty="0" smtClean="0">
                <a:solidFill>
                  <a:schemeClr val="tx1"/>
                </a:solidFill>
                <a:cs typeface="B Koodak" panose="00000700000000000000" pitchFamily="2" charset="-78"/>
              </a:rPr>
              <a:t>اضافه </a:t>
            </a:r>
            <a:r>
              <a:rPr lang="fa-IR" dirty="0">
                <a:solidFill>
                  <a:schemeClr val="tx1"/>
                </a:solidFill>
                <a:cs typeface="B Koodak" panose="00000700000000000000" pitchFamily="2" charset="-78"/>
              </a:rPr>
              <a:t>وزن و چاقی به عنوان عوامل خطر اختلالات جنسی در مردان شناسایی شده اند (</a:t>
            </a:r>
            <a:r>
              <a:rPr lang="en-US" dirty="0">
                <a:solidFill>
                  <a:srgbClr val="0000FF"/>
                </a:solidFill>
                <a:cs typeface="B Koodak" panose="00000700000000000000" pitchFamily="2" charset="-78"/>
              </a:rPr>
              <a:t>Esposito &amp; </a:t>
            </a:r>
            <a:r>
              <a:rPr lang="en-US" dirty="0" err="1">
                <a:solidFill>
                  <a:srgbClr val="0000FF"/>
                </a:solidFill>
                <a:cs typeface="B Koodak" panose="00000700000000000000" pitchFamily="2" charset="-78"/>
              </a:rPr>
              <a:t>Giugliano</a:t>
            </a:r>
            <a:r>
              <a:rPr lang="en-US" dirty="0">
                <a:solidFill>
                  <a:srgbClr val="0000FF"/>
                </a:solidFill>
                <a:cs typeface="B Koodak" panose="00000700000000000000" pitchFamily="2" charset="-78"/>
              </a:rPr>
              <a:t>, </a:t>
            </a:r>
            <a:r>
              <a:rPr lang="en-US" dirty="0" smtClean="0">
                <a:solidFill>
                  <a:srgbClr val="0000FF"/>
                </a:solidFill>
                <a:cs typeface="B Koodak" panose="00000700000000000000" pitchFamily="2" charset="-78"/>
              </a:rPr>
              <a:t>2005</a:t>
            </a:r>
            <a:r>
              <a:rPr lang="fa-IR" dirty="0" smtClean="0">
                <a:solidFill>
                  <a:schemeClr val="tx1"/>
                </a:solidFill>
                <a:cs typeface="B Koodak" panose="00000700000000000000" pitchFamily="2" charset="-78"/>
              </a:rPr>
              <a:t>)</a:t>
            </a:r>
          </a:p>
          <a:p>
            <a:pPr algn="r" rtl="1">
              <a:lnSpc>
                <a:spcPct val="150000"/>
              </a:lnSpc>
              <a:spcBef>
                <a:spcPts val="0"/>
              </a:spcBef>
            </a:pPr>
            <a:r>
              <a:rPr lang="fa-IR" dirty="0" smtClean="0">
                <a:solidFill>
                  <a:schemeClr val="tx1"/>
                </a:solidFill>
                <a:cs typeface="B Koodak" panose="00000700000000000000" pitchFamily="2" charset="-78"/>
              </a:rPr>
              <a:t>اما </a:t>
            </a:r>
            <a:r>
              <a:rPr lang="fa-IR" dirty="0">
                <a:solidFill>
                  <a:schemeClr val="tx1"/>
                </a:solidFill>
                <a:cs typeface="B Koodak" panose="00000700000000000000" pitchFamily="2" charset="-78"/>
              </a:rPr>
              <a:t>رابطه بین میزان چاقی و توزیع چربی بدن با اختلالات جنسی در زنان، همچنان مبهم </a:t>
            </a:r>
            <a:r>
              <a:rPr lang="fa-IR" dirty="0" smtClean="0">
                <a:solidFill>
                  <a:schemeClr val="tx1"/>
                </a:solidFill>
                <a:cs typeface="B Koodak" panose="00000700000000000000" pitchFamily="2" charset="-78"/>
              </a:rPr>
              <a:t>است</a:t>
            </a:r>
            <a:r>
              <a:rPr lang="en-US" dirty="0" smtClean="0">
                <a:solidFill>
                  <a:schemeClr val="tx1"/>
                </a:solidFill>
                <a:cs typeface="B Koodak" panose="00000700000000000000" pitchFamily="2" charset="-78"/>
              </a:rPr>
              <a:t>(</a:t>
            </a:r>
            <a:r>
              <a:rPr lang="en-US" dirty="0" smtClean="0">
                <a:solidFill>
                  <a:srgbClr val="0000FF"/>
                </a:solidFill>
                <a:cs typeface="B Koodak" panose="00000700000000000000" pitchFamily="2" charset="-78"/>
              </a:rPr>
              <a:t>Erbil</a:t>
            </a:r>
            <a:r>
              <a:rPr lang="en-US" dirty="0">
                <a:solidFill>
                  <a:srgbClr val="0000FF"/>
                </a:solidFill>
                <a:cs typeface="B Koodak" panose="00000700000000000000" pitchFamily="2" charset="-78"/>
              </a:rPr>
              <a:t>, 2013; Esposito et al., 2007</a:t>
            </a:r>
            <a:r>
              <a:rPr lang="en-US" dirty="0" smtClean="0">
                <a:solidFill>
                  <a:schemeClr val="tx1"/>
                </a:solidFill>
                <a:cs typeface="B Koodak" panose="00000700000000000000" pitchFamily="2" charset="-78"/>
              </a:rPr>
              <a:t>) </a:t>
            </a:r>
            <a:r>
              <a:rPr lang="fa-IR" dirty="0" smtClean="0">
                <a:solidFill>
                  <a:schemeClr val="tx1"/>
                </a:solidFill>
                <a:cs typeface="B Koodak" panose="00000700000000000000" pitchFamily="2" charset="-78"/>
              </a:rPr>
              <a:t>.</a:t>
            </a:r>
          </a:p>
        </p:txBody>
      </p:sp>
    </p:spTree>
    <p:extLst>
      <p:ext uri="{BB962C8B-B14F-4D97-AF65-F5344CB8AC3E}">
        <p14:creationId xmlns="" xmlns:p14="http://schemas.microsoft.com/office/powerpoint/2010/main" val="31471433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963886"/>
          </a:xfrm>
          <a:solidFill>
            <a:schemeClr val="bg1"/>
          </a:solidFill>
        </p:spPr>
        <p:txBody>
          <a:bodyPr>
            <a:noAutofit/>
          </a:bodyPr>
          <a:lstStyle/>
          <a:p>
            <a:pPr algn="r" rtl="1">
              <a:lnSpc>
                <a:spcPct val="150000"/>
              </a:lnSpc>
              <a:spcBef>
                <a:spcPts val="0"/>
              </a:spcBef>
            </a:pPr>
            <a:r>
              <a:rPr lang="fa-IR" dirty="0" smtClean="0">
                <a:solidFill>
                  <a:schemeClr val="tx1"/>
                </a:solidFill>
                <a:cs typeface="B Koodak" panose="00000700000000000000" pitchFamily="2" charset="-78"/>
              </a:rPr>
              <a:t>تأثیر </a:t>
            </a:r>
            <a:r>
              <a:rPr lang="fa-IR" dirty="0">
                <a:solidFill>
                  <a:schemeClr val="tx1"/>
                </a:solidFill>
                <a:cs typeface="B Koodak" panose="00000700000000000000" pitchFamily="2" charset="-78"/>
              </a:rPr>
              <a:t>چاقی بر تمایلات جنسی، یک </a:t>
            </a:r>
            <a:r>
              <a:rPr lang="fa-IR" dirty="0">
                <a:solidFill>
                  <a:srgbClr val="FF0000"/>
                </a:solidFill>
                <a:cs typeface="B Koodak" panose="00000700000000000000" pitchFamily="2" charset="-78"/>
              </a:rPr>
              <a:t>پدیده چندوجهی </a:t>
            </a:r>
            <a:r>
              <a:rPr lang="fa-IR" dirty="0">
                <a:solidFill>
                  <a:schemeClr val="tx1"/>
                </a:solidFill>
                <a:cs typeface="B Koodak" panose="00000700000000000000" pitchFamily="2" charset="-78"/>
              </a:rPr>
              <a:t>است که شامل عوامل زیستی، اجتماعی و روانی است. </a:t>
            </a:r>
            <a:endParaRPr lang="fa-IR" dirty="0" smtClean="0">
              <a:solidFill>
                <a:schemeClr val="tx1"/>
              </a:solidFill>
              <a:cs typeface="B Koodak" panose="00000700000000000000" pitchFamily="2" charset="-78"/>
            </a:endParaRPr>
          </a:p>
          <a:p>
            <a:pPr algn="r" rtl="1">
              <a:lnSpc>
                <a:spcPct val="150000"/>
              </a:lnSpc>
              <a:spcBef>
                <a:spcPts val="0"/>
              </a:spcBef>
            </a:pPr>
            <a:r>
              <a:rPr lang="fa-IR" dirty="0" smtClean="0">
                <a:solidFill>
                  <a:srgbClr val="EF223B"/>
                </a:solidFill>
                <a:cs typeface="B Koodak" panose="00000700000000000000" pitchFamily="2" charset="-78"/>
              </a:rPr>
              <a:t>سه </a:t>
            </a:r>
            <a:r>
              <a:rPr lang="fa-IR" dirty="0">
                <a:solidFill>
                  <a:srgbClr val="EF223B"/>
                </a:solidFill>
                <a:cs typeface="B Koodak" panose="00000700000000000000" pitchFamily="2" charset="-78"/>
              </a:rPr>
              <a:t>مکانیسم </a:t>
            </a:r>
            <a:r>
              <a:rPr lang="fa-IR" dirty="0">
                <a:solidFill>
                  <a:schemeClr val="tx1"/>
                </a:solidFill>
                <a:cs typeface="B Koodak" panose="00000700000000000000" pitchFamily="2" charset="-78"/>
              </a:rPr>
              <a:t>که از طریق آنها ممکن است افراد چاق از اختلالات جنسی رنج ببرند </a:t>
            </a:r>
            <a:r>
              <a:rPr lang="fa-IR" dirty="0" smtClean="0">
                <a:solidFill>
                  <a:schemeClr val="tx1"/>
                </a:solidFill>
                <a:cs typeface="B Koodak" panose="00000700000000000000" pitchFamily="2" charset="-78"/>
              </a:rPr>
              <a:t>شامل:</a:t>
            </a:r>
          </a:p>
          <a:p>
            <a:pPr marL="457200" indent="-457200" algn="r" rtl="1">
              <a:lnSpc>
                <a:spcPct val="150000"/>
              </a:lnSpc>
              <a:spcBef>
                <a:spcPts val="0"/>
              </a:spcBef>
              <a:buFont typeface="+mj-lt"/>
              <a:buAutoNum type="arabicPeriod"/>
            </a:pPr>
            <a:r>
              <a:rPr lang="fa-IR" dirty="0" smtClean="0">
                <a:solidFill>
                  <a:schemeClr val="tx1"/>
                </a:solidFill>
                <a:cs typeface="B Koodak" panose="00000700000000000000" pitchFamily="2" charset="-78"/>
              </a:rPr>
              <a:t>مقاومت </a:t>
            </a:r>
            <a:r>
              <a:rPr lang="fa-IR" dirty="0">
                <a:solidFill>
                  <a:schemeClr val="tx1"/>
                </a:solidFill>
                <a:cs typeface="B Koodak" panose="00000700000000000000" pitchFamily="2" charset="-78"/>
              </a:rPr>
              <a:t>به انسولین در افراد چاق و تغییرات هورمونی مرتبط با </a:t>
            </a:r>
            <a:r>
              <a:rPr lang="fa-IR" dirty="0" smtClean="0">
                <a:solidFill>
                  <a:schemeClr val="tx1"/>
                </a:solidFill>
                <a:cs typeface="B Koodak" panose="00000700000000000000" pitchFamily="2" charset="-78"/>
              </a:rPr>
              <a:t>آن</a:t>
            </a:r>
          </a:p>
          <a:p>
            <a:pPr marL="457200" indent="-457200" algn="r" rtl="1">
              <a:lnSpc>
                <a:spcPct val="150000"/>
              </a:lnSpc>
              <a:spcBef>
                <a:spcPts val="0"/>
              </a:spcBef>
              <a:buFont typeface="+mj-lt"/>
              <a:buAutoNum type="arabicPeriod"/>
            </a:pPr>
            <a:r>
              <a:rPr lang="fa-IR" dirty="0" smtClean="0">
                <a:solidFill>
                  <a:schemeClr val="tx1"/>
                </a:solidFill>
                <a:cs typeface="B Koodak" panose="00000700000000000000" pitchFamily="2" charset="-78"/>
              </a:rPr>
              <a:t>دیس </a:t>
            </a:r>
            <a:r>
              <a:rPr lang="fa-IR" dirty="0">
                <a:solidFill>
                  <a:schemeClr val="tx1"/>
                </a:solidFill>
                <a:cs typeface="B Koodak" panose="00000700000000000000" pitchFamily="2" charset="-78"/>
              </a:rPr>
              <a:t>لیپیدمی و داروهای آن </a:t>
            </a:r>
            <a:endParaRPr lang="fa-IR" dirty="0" smtClean="0">
              <a:solidFill>
                <a:schemeClr val="tx1"/>
              </a:solidFill>
              <a:cs typeface="B Koodak" panose="00000700000000000000" pitchFamily="2" charset="-78"/>
            </a:endParaRPr>
          </a:p>
          <a:p>
            <a:pPr marL="457200" indent="-457200" algn="r" rtl="1">
              <a:lnSpc>
                <a:spcPct val="150000"/>
              </a:lnSpc>
              <a:spcBef>
                <a:spcPts val="0"/>
              </a:spcBef>
              <a:buFont typeface="+mj-lt"/>
              <a:buAutoNum type="arabicPeriod"/>
            </a:pPr>
            <a:r>
              <a:rPr lang="fa-IR" dirty="0" smtClean="0">
                <a:solidFill>
                  <a:schemeClr val="tx1"/>
                </a:solidFill>
                <a:cs typeface="B Koodak" panose="00000700000000000000" pitchFamily="2" charset="-78"/>
              </a:rPr>
              <a:t>مشکلات </a:t>
            </a:r>
            <a:r>
              <a:rPr lang="fa-IR" dirty="0">
                <a:solidFill>
                  <a:schemeClr val="tx1"/>
                </a:solidFill>
                <a:cs typeface="B Koodak" panose="00000700000000000000" pitchFamily="2" charset="-78"/>
              </a:rPr>
              <a:t>روانی ناشی از چاقی </a:t>
            </a:r>
            <a:r>
              <a:rPr lang="fa-IR" dirty="0" smtClean="0">
                <a:solidFill>
                  <a:schemeClr val="tx1"/>
                </a:solidFill>
                <a:cs typeface="B Koodak" panose="00000700000000000000" pitchFamily="2" charset="-78"/>
              </a:rPr>
              <a:t>(</a:t>
            </a:r>
            <a:r>
              <a:rPr lang="en-US" dirty="0" err="1">
                <a:solidFill>
                  <a:srgbClr val="0000FF"/>
                </a:solidFill>
                <a:cs typeface="B Koodak" panose="00000700000000000000" pitchFamily="2" charset="-78"/>
              </a:rPr>
              <a:t>Trischitta</a:t>
            </a:r>
            <a:r>
              <a:rPr lang="en-US" dirty="0">
                <a:solidFill>
                  <a:srgbClr val="0000FF"/>
                </a:solidFill>
                <a:cs typeface="B Koodak" panose="00000700000000000000" pitchFamily="2" charset="-78"/>
              </a:rPr>
              <a:t>, 2003</a:t>
            </a:r>
            <a:r>
              <a:rPr lang="fa-IR" dirty="0" smtClean="0">
                <a:solidFill>
                  <a:schemeClr val="tx1"/>
                </a:solidFill>
                <a:cs typeface="B Koodak" panose="00000700000000000000" pitchFamily="2" charset="-78"/>
              </a:rPr>
              <a:t>)</a:t>
            </a:r>
            <a:r>
              <a:rPr lang="fa-IR" dirty="0">
                <a:solidFill>
                  <a:schemeClr val="tx1"/>
                </a:solidFill>
                <a:cs typeface="B Koodak" panose="00000700000000000000" pitchFamily="2" charset="-78"/>
              </a:rPr>
              <a:t>.</a:t>
            </a:r>
            <a:endParaRPr lang="en-US"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7775348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cs typeface="B Titr" panose="00000700000000000000" pitchFamily="2" charset="-78"/>
              </a:rPr>
              <a:t>مقدمه</a:t>
            </a:r>
            <a:endParaRPr lang="en-US" dirty="0">
              <a:effectLst/>
              <a:cs typeface="B Titr" panose="00000700000000000000" pitchFamily="2" charset="-78"/>
            </a:endParaRPr>
          </a:p>
        </p:txBody>
      </p:sp>
      <p:sp>
        <p:nvSpPr>
          <p:cNvPr id="3" name="Content Placeholder 2"/>
          <p:cNvSpPr>
            <a:spLocks noGrp="1"/>
          </p:cNvSpPr>
          <p:nvPr>
            <p:ph idx="1"/>
          </p:nvPr>
        </p:nvSpPr>
        <p:spPr>
          <a:xfrm>
            <a:off x="370115" y="1436914"/>
            <a:ext cx="8338456" cy="4937760"/>
          </a:xfrm>
          <a:solidFill>
            <a:schemeClr val="bg1"/>
          </a:solidFill>
        </p:spPr>
        <p:txBody>
          <a:bodyPr>
            <a:noAutofit/>
          </a:bodyPr>
          <a:lstStyle/>
          <a:p>
            <a:pPr algn="r" rtl="1">
              <a:lnSpc>
                <a:spcPct val="150000"/>
              </a:lnSpc>
              <a:spcBef>
                <a:spcPts val="0"/>
              </a:spcBef>
            </a:pPr>
            <a:r>
              <a:rPr lang="fa-IR" sz="2600" dirty="0">
                <a:solidFill>
                  <a:schemeClr val="tx1"/>
                </a:solidFill>
                <a:cs typeface="B Koodak" panose="00000700000000000000" pitchFamily="2" charset="-78"/>
              </a:rPr>
              <a:t>چاقی یکی از مواردی است که بر </a:t>
            </a:r>
            <a:r>
              <a:rPr lang="fa-IR" sz="2600" dirty="0">
                <a:solidFill>
                  <a:srgbClr val="FF0000"/>
                </a:solidFill>
                <a:cs typeface="B Koodak" panose="00000700000000000000" pitchFamily="2" charset="-78"/>
              </a:rPr>
              <a:t>جنبه های مختلف </a:t>
            </a:r>
            <a:r>
              <a:rPr lang="fa-IR" sz="2600" dirty="0">
                <a:solidFill>
                  <a:schemeClr val="tx1"/>
                </a:solidFill>
                <a:cs typeface="B Koodak" panose="00000700000000000000" pitchFamily="2" charset="-78"/>
              </a:rPr>
              <a:t>بر عملکرد جنسی زنان تأثیر می گذارد. </a:t>
            </a:r>
            <a:endParaRPr lang="fa-IR" sz="2600" dirty="0" smtClean="0">
              <a:solidFill>
                <a:schemeClr val="tx1"/>
              </a:solidFill>
              <a:cs typeface="B Koodak" panose="00000700000000000000" pitchFamily="2" charset="-78"/>
            </a:endParaRPr>
          </a:p>
          <a:p>
            <a:pPr algn="r" rtl="1">
              <a:lnSpc>
                <a:spcPct val="150000"/>
              </a:lnSpc>
              <a:spcBef>
                <a:spcPts val="0"/>
              </a:spcBef>
            </a:pPr>
            <a:r>
              <a:rPr lang="fa-IR" sz="2600" dirty="0" smtClean="0">
                <a:solidFill>
                  <a:schemeClr val="tx1"/>
                </a:solidFill>
                <a:cs typeface="B Koodak" panose="00000700000000000000" pitchFamily="2" charset="-78"/>
              </a:rPr>
              <a:t>چاقی </a:t>
            </a:r>
            <a:r>
              <a:rPr lang="fa-IR" sz="2600" dirty="0">
                <a:solidFill>
                  <a:schemeClr val="tx1"/>
                </a:solidFill>
                <a:cs typeface="B Koodak" panose="00000700000000000000" pitchFamily="2" charset="-78"/>
              </a:rPr>
              <a:t>با </a:t>
            </a:r>
            <a:r>
              <a:rPr lang="fa-IR" sz="2600" dirty="0">
                <a:solidFill>
                  <a:srgbClr val="FF0000"/>
                </a:solidFill>
                <a:cs typeface="B Koodak" panose="00000700000000000000" pitchFamily="2" charset="-78"/>
              </a:rPr>
              <a:t>کاهش </a:t>
            </a:r>
            <a:r>
              <a:rPr lang="fa-IR" sz="2600" dirty="0" smtClean="0">
                <a:solidFill>
                  <a:srgbClr val="FF0000"/>
                </a:solidFill>
                <a:cs typeface="B Koodak" panose="00000700000000000000" pitchFamily="2" charset="-78"/>
              </a:rPr>
              <a:t>ارگاسم، </a:t>
            </a:r>
            <a:r>
              <a:rPr lang="fa-IR" sz="2600" dirty="0">
                <a:solidFill>
                  <a:srgbClr val="FF0000"/>
                </a:solidFill>
                <a:cs typeface="B Koodak" panose="00000700000000000000" pitchFamily="2" charset="-78"/>
              </a:rPr>
              <a:t>لغزنده سازی و برانگیختگی </a:t>
            </a:r>
            <a:r>
              <a:rPr lang="fa-IR" sz="2600" dirty="0">
                <a:solidFill>
                  <a:schemeClr val="tx1"/>
                </a:solidFill>
                <a:cs typeface="B Koodak" panose="00000700000000000000" pitchFamily="2" charset="-78"/>
              </a:rPr>
              <a:t>(مستقیم یا غیرمستقیم) رضایت جنسی را به میزان قابل توجهی کاهش می دهد </a:t>
            </a:r>
            <a:r>
              <a:rPr lang="fa-IR" sz="2600" dirty="0" smtClean="0">
                <a:solidFill>
                  <a:schemeClr val="tx1"/>
                </a:solidFill>
                <a:cs typeface="B Koodak" panose="00000700000000000000" pitchFamily="2" charset="-78"/>
              </a:rPr>
              <a:t>(</a:t>
            </a:r>
            <a:r>
              <a:rPr lang="en-US" sz="2600" dirty="0">
                <a:solidFill>
                  <a:srgbClr val="0000FF"/>
                </a:solidFill>
                <a:cs typeface="B Koodak" panose="00000700000000000000" pitchFamily="2" charset="-78"/>
              </a:rPr>
              <a:t>Esposito et al., 2007</a:t>
            </a:r>
            <a:r>
              <a:rPr lang="fa-IR" sz="2600" dirty="0" smtClean="0">
                <a:solidFill>
                  <a:schemeClr val="tx1"/>
                </a:solidFill>
                <a:cs typeface="B Koodak" panose="00000700000000000000" pitchFamily="2" charset="-78"/>
              </a:rPr>
              <a:t>).</a:t>
            </a:r>
          </a:p>
          <a:p>
            <a:pPr algn="r" rtl="1">
              <a:lnSpc>
                <a:spcPct val="150000"/>
              </a:lnSpc>
              <a:spcBef>
                <a:spcPts val="0"/>
              </a:spcBef>
            </a:pPr>
            <a:r>
              <a:rPr lang="fa-IR" sz="2600" dirty="0" smtClean="0">
                <a:solidFill>
                  <a:schemeClr val="tx1"/>
                </a:solidFill>
                <a:cs typeface="B Koodak" panose="00000700000000000000" pitchFamily="2" charset="-78"/>
              </a:rPr>
              <a:t>تحقیقات </a:t>
            </a:r>
            <a:r>
              <a:rPr lang="fa-IR" sz="2600" dirty="0">
                <a:solidFill>
                  <a:schemeClr val="tx1"/>
                </a:solidFill>
                <a:cs typeface="B Koodak" panose="00000700000000000000" pitchFamily="2" charset="-78"/>
              </a:rPr>
              <a:t>نشان می دهد چاقی با تغییر عزت نفس زنان و ایجاد یک </a:t>
            </a:r>
            <a:r>
              <a:rPr lang="fa-IR" sz="2600" dirty="0">
                <a:solidFill>
                  <a:srgbClr val="FF0000"/>
                </a:solidFill>
                <a:cs typeface="B Koodak" panose="00000700000000000000" pitchFamily="2" charset="-78"/>
              </a:rPr>
              <a:t>تصویر منفی از بدن </a:t>
            </a:r>
            <a:r>
              <a:rPr lang="fa-IR" sz="2600" dirty="0">
                <a:solidFill>
                  <a:schemeClr val="tx1"/>
                </a:solidFill>
                <a:cs typeface="B Koodak" panose="00000700000000000000" pitchFamily="2" charset="-78"/>
              </a:rPr>
              <a:t>باعث کاهش رضایت جنسی در افراد مسن می </a:t>
            </a:r>
            <a:r>
              <a:rPr lang="fa-IR" sz="2600" dirty="0" smtClean="0">
                <a:solidFill>
                  <a:schemeClr val="tx1"/>
                </a:solidFill>
                <a:cs typeface="B Koodak" panose="00000700000000000000" pitchFamily="2" charset="-78"/>
              </a:rPr>
              <a:t>شود  (</a:t>
            </a:r>
            <a:r>
              <a:rPr lang="en-US" sz="2600" dirty="0" err="1">
                <a:solidFill>
                  <a:srgbClr val="0000FF"/>
                </a:solidFill>
                <a:cs typeface="B Koodak" panose="00000700000000000000" pitchFamily="2" charset="-78"/>
              </a:rPr>
              <a:t>Yaylali</a:t>
            </a:r>
            <a:r>
              <a:rPr lang="en-US" sz="2600" dirty="0">
                <a:solidFill>
                  <a:srgbClr val="0000FF"/>
                </a:solidFill>
                <a:cs typeface="B Koodak" panose="00000700000000000000" pitchFamily="2" charset="-78"/>
              </a:rPr>
              <a:t> et al., </a:t>
            </a:r>
            <a:r>
              <a:rPr lang="en-US" sz="2600" dirty="0" smtClean="0">
                <a:solidFill>
                  <a:srgbClr val="0000FF"/>
                </a:solidFill>
                <a:cs typeface="B Koodak" panose="00000700000000000000" pitchFamily="2" charset="-78"/>
              </a:rPr>
              <a:t>2010</a:t>
            </a:r>
            <a:r>
              <a:rPr lang="fa-IR" sz="2600" dirty="0" smtClean="0">
                <a:solidFill>
                  <a:schemeClr val="tx1"/>
                </a:solidFill>
                <a:cs typeface="B Koodak" panose="00000700000000000000" pitchFamily="2" charset="-78"/>
              </a:rPr>
              <a:t>).</a:t>
            </a:r>
            <a:endParaRPr lang="en-US" sz="2600" dirty="0">
              <a:solidFill>
                <a:schemeClr val="tx1"/>
              </a:solidFill>
              <a:cs typeface="B Koodak" panose="00000700000000000000" pitchFamily="2" charset="-78"/>
            </a:endParaRPr>
          </a:p>
        </p:txBody>
      </p:sp>
    </p:spTree>
    <p:extLst>
      <p:ext uri="{BB962C8B-B14F-4D97-AF65-F5344CB8AC3E}">
        <p14:creationId xmlns="" xmlns:p14="http://schemas.microsoft.com/office/powerpoint/2010/main" val="34992877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6" id="{E2BADB31-7CDB-1A47-85D9-D192DE91C72E}" vid="{9DDD726B-FAF2-9043-AC9F-35703DDCE8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Obesity-PowerPoint-Template</Template>
  <TotalTime>276</TotalTime>
  <Words>3420</Words>
  <Application>Microsoft Office PowerPoint</Application>
  <PresentationFormat>Custom</PresentationFormat>
  <Paragraphs>166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بررسی ارتباط عملکرد جنسی و اندکس توده بدنی (BMI) در زنان بعد از یائسگی   The Relationship between Sexual Function and Body Mass Index in Post Menopausal Women</vt:lpstr>
      <vt:lpstr>مقدمه</vt:lpstr>
      <vt:lpstr>مقدمه</vt:lpstr>
      <vt:lpstr>مقدمه</vt:lpstr>
      <vt:lpstr>مقدمه</vt:lpstr>
      <vt:lpstr>مقدمه</vt:lpstr>
      <vt:lpstr>مقدمه</vt:lpstr>
      <vt:lpstr>مقدمه</vt:lpstr>
      <vt:lpstr>مقدمه</vt:lpstr>
      <vt:lpstr>مقدمه</vt:lpstr>
      <vt:lpstr>مقدمه</vt:lpstr>
      <vt:lpstr>مقدمه</vt:lpstr>
      <vt:lpstr>مقدمه</vt:lpstr>
      <vt:lpstr>هدف</vt:lpstr>
      <vt:lpstr>روش کار   Materials &amp; Methods</vt:lpstr>
      <vt:lpstr>روش کار   Materials &amp; Methods</vt:lpstr>
      <vt:lpstr>روش کار   Materials &amp; Methods</vt:lpstr>
      <vt:lpstr>روش کار   Materials &amp; Methods</vt:lpstr>
      <vt:lpstr>روش کار   Materials &amp; Methods</vt:lpstr>
      <vt:lpstr>روش کار   Materials &amp; Methods</vt:lpstr>
      <vt:lpstr>نتایج و بحث Results &amp; Discussion</vt:lpstr>
      <vt:lpstr>نتایج و بحث Results &amp; Discussion</vt:lpstr>
      <vt:lpstr>نتایج و بحث Results &amp; Discussion</vt:lpstr>
      <vt:lpstr>نتایج و بحث Result &amp; Discussion</vt:lpstr>
      <vt:lpstr>Slide 25</vt:lpstr>
      <vt:lpstr>نتایج و بحث Results &amp; Discussion</vt:lpstr>
      <vt:lpstr>نتایج و بحث Results &amp; Discussion</vt:lpstr>
      <vt:lpstr>Slide 28</vt:lpstr>
      <vt:lpstr>نتایج و بحث Results &amp; Discussion</vt:lpstr>
      <vt:lpstr>نتایج و بحث Results &amp; Discussion</vt:lpstr>
      <vt:lpstr>نتیجه گیری Conclusion</vt:lpstr>
      <vt:lpstr>References</vt:lpstr>
      <vt:lpstr>References</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ارتباط عملکرد جنسی و اندکس توده بدنی (BMI) در زنان بعد از یائسگی   The Relationship between Sexual Function and Body Mass Index in Post Menopausal Women</dc:title>
  <dc:creator>Soheila Nazarpour</dc:creator>
  <cp:lastModifiedBy>nazarpour</cp:lastModifiedBy>
  <cp:revision>33</cp:revision>
  <dcterms:created xsi:type="dcterms:W3CDTF">2019-11-06T18:04:39Z</dcterms:created>
  <dcterms:modified xsi:type="dcterms:W3CDTF">2019-11-25T09:21:09Z</dcterms:modified>
</cp:coreProperties>
</file>