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2" r:id="rId8"/>
    <p:sldId id="280" r:id="rId9"/>
    <p:sldId id="281" r:id="rId10"/>
    <p:sldId id="275" r:id="rId11"/>
    <p:sldId id="267" r:id="rId12"/>
    <p:sldId id="265" r:id="rId13"/>
    <p:sldId id="264" r:id="rId14"/>
    <p:sldId id="268" r:id="rId15"/>
    <p:sldId id="274" r:id="rId16"/>
    <p:sldId id="279" r:id="rId17"/>
    <p:sldId id="271" r:id="rId18"/>
    <p:sldId id="272" r:id="rId19"/>
    <p:sldId id="270" r:id="rId20"/>
    <p:sldId id="273" r:id="rId21"/>
    <p:sldId id="266" r:id="rId22"/>
    <p:sldId id="278" r:id="rId23"/>
    <p:sldId id="269" r:id="rId24"/>
    <p:sldId id="276" r:id="rId25"/>
    <p:sldId id="282" r:id="rId26"/>
    <p:sldId id="283" r:id="rId27"/>
    <p:sldId id="284" r:id="rId28"/>
    <p:sldId id="285" r:id="rId29"/>
    <p:sldId id="2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6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5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4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80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3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7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6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2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7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3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42" y="1068948"/>
            <a:ext cx="6200169" cy="63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958" r="6540" b="4413"/>
          <a:stretch/>
        </p:blipFill>
        <p:spPr>
          <a:xfrm>
            <a:off x="0" y="0"/>
            <a:ext cx="9274002" cy="6858000"/>
          </a:xfrm>
        </p:spPr>
      </p:pic>
    </p:spTree>
    <p:extLst>
      <p:ext uri="{BB962C8B-B14F-4D97-AF65-F5344CB8AC3E}">
        <p14:creationId xmlns:p14="http://schemas.microsoft.com/office/powerpoint/2010/main" val="33120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8001" y="-1208001"/>
            <a:ext cx="6858000" cy="9274002"/>
          </a:xfrm>
        </p:spPr>
      </p:pic>
    </p:spTree>
    <p:extLst>
      <p:ext uri="{BB962C8B-B14F-4D97-AF65-F5344CB8AC3E}">
        <p14:creationId xmlns:p14="http://schemas.microsoft.com/office/powerpoint/2010/main" val="2098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665" b="20982"/>
          <a:stretch/>
        </p:blipFill>
        <p:spPr>
          <a:xfrm rot="16200000">
            <a:off x="1208001" y="-1208002"/>
            <a:ext cx="6858001" cy="92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16755" r="8343"/>
          <a:stretch/>
        </p:blipFill>
        <p:spPr>
          <a:xfrm>
            <a:off x="544286" y="0"/>
            <a:ext cx="8512628" cy="6858000"/>
          </a:xfrm>
        </p:spPr>
      </p:pic>
    </p:spTree>
    <p:extLst>
      <p:ext uri="{BB962C8B-B14F-4D97-AF65-F5344CB8AC3E}">
        <p14:creationId xmlns:p14="http://schemas.microsoft.com/office/powerpoint/2010/main" val="2032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7"/>
            <a:ext cx="9274002" cy="6858000"/>
          </a:xfrm>
        </p:spPr>
      </p:pic>
    </p:spTree>
    <p:extLst>
      <p:ext uri="{BB962C8B-B14F-4D97-AF65-F5344CB8AC3E}">
        <p14:creationId xmlns:p14="http://schemas.microsoft.com/office/powerpoint/2010/main" val="22040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4002" cy="6858000"/>
          </a:xfrm>
        </p:spPr>
      </p:pic>
    </p:spTree>
    <p:extLst>
      <p:ext uri="{BB962C8B-B14F-4D97-AF65-F5344CB8AC3E}">
        <p14:creationId xmlns:p14="http://schemas.microsoft.com/office/powerpoint/2010/main" val="18185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dirty="0" smtClean="0"/>
              <a:t>سونوگرافی: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/>
          <a:lstStyle/>
          <a:p>
            <a:r>
              <a:rPr lang="fa-IR" dirty="0" smtClean="0"/>
              <a:t>لوب راست تیروئید:40*16      لوب چپ:34*15   ابعاد و اکوی هتروژن</a:t>
            </a:r>
          </a:p>
          <a:p>
            <a:r>
              <a:rPr lang="fa-IR" dirty="0" smtClean="0"/>
              <a:t>تصویر یک ندول به سایز 8*5 میلی متر در لوب راست تیروئیدمشهود است.</a:t>
            </a:r>
          </a:p>
          <a:p>
            <a:r>
              <a:rPr lang="fa-IR" dirty="0" smtClean="0"/>
              <a:t>تصویر یک ندول هیپواکو به ابعاد 18*17در خلف تیروئید مشهود است که بیش از همه مطرح کننده آدنوم پاراتیروئید و در درجه بعدی آدنوپاتی میباشد.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181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8001" y="-1208002"/>
            <a:ext cx="6858000" cy="9274002"/>
          </a:xfrm>
        </p:spPr>
      </p:pic>
    </p:spTree>
    <p:extLst>
      <p:ext uri="{BB962C8B-B14F-4D97-AF65-F5344CB8AC3E}">
        <p14:creationId xmlns:p14="http://schemas.microsoft.com/office/powerpoint/2010/main" val="3136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11079"/>
          <a:stretch/>
        </p:blipFill>
        <p:spPr>
          <a:xfrm rot="16200000">
            <a:off x="1208000" y="-1208002"/>
            <a:ext cx="6858001" cy="9274002"/>
          </a:xfrm>
        </p:spPr>
      </p:pic>
    </p:spTree>
    <p:extLst>
      <p:ext uri="{BB962C8B-B14F-4D97-AF65-F5344CB8AC3E}">
        <p14:creationId xmlns:p14="http://schemas.microsoft.com/office/powerpoint/2010/main" val="26372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4002" cy="6858228"/>
          </a:xfrm>
          <a:ln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2603485" y="4380666"/>
            <a:ext cx="2033516" cy="272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1296537" y="4148919"/>
            <a:ext cx="873457" cy="4913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93576" y="4599296"/>
            <a:ext cx="263401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PI: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4223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sz="2000" dirty="0" smtClean="0"/>
              <a:t>The patient is 56 years old </a:t>
            </a:r>
            <a:r>
              <a:rPr lang="en-US" sz="2000" dirty="0"/>
              <a:t>woman </a:t>
            </a:r>
            <a:r>
              <a:rPr lang="en-US" sz="2000" dirty="0" smtClean="0"/>
              <a:t>that was referred </a:t>
            </a:r>
            <a:r>
              <a:rPr lang="en-US" sz="2000" dirty="0"/>
              <a:t>from  a nephrologist to our clinic because of high </a:t>
            </a:r>
            <a:r>
              <a:rPr lang="en-US" sz="2000" dirty="0" smtClean="0"/>
              <a:t>blood level </a:t>
            </a:r>
            <a:r>
              <a:rPr lang="en-US" sz="2000" dirty="0"/>
              <a:t>of </a:t>
            </a:r>
            <a:r>
              <a:rPr lang="en-US" sz="2000" dirty="0" smtClean="0"/>
              <a:t>PTH (1116 ng/ml nl:15-65</a:t>
            </a:r>
          </a:p>
          <a:p>
            <a:pPr marL="0" indent="0" algn="just" rtl="0">
              <a:buNone/>
            </a:pPr>
            <a:r>
              <a:rPr lang="en-US" sz="2000" dirty="0" smtClean="0"/>
              <a:t>ALKP:1141   Ca:8.8  P:4.9   VITD3:8.27 ) . 95/11</a:t>
            </a:r>
          </a:p>
          <a:p>
            <a:pPr marL="0" indent="0" algn="just" rtl="0">
              <a:buNone/>
            </a:pPr>
            <a:r>
              <a:rPr lang="en-US" sz="2000" dirty="0" smtClean="0"/>
              <a:t>She received medical treatment (</a:t>
            </a:r>
            <a:r>
              <a:rPr lang="en-US" sz="2000" dirty="0" err="1" smtClean="0"/>
              <a:t>cinacalcet</a:t>
            </a:r>
            <a:r>
              <a:rPr lang="en-US" sz="2000" dirty="0" smtClean="0"/>
              <a:t> 30/TDS from 2month ago, PTH:1002). She had bone pain from one year ago which is exaggerated in 6 month ago and because of this pain she came to the clinic with using walker. </a:t>
            </a:r>
          </a:p>
          <a:p>
            <a:pPr marL="0" indent="0" algn="just" rtl="0">
              <a:buNone/>
            </a:pPr>
            <a:r>
              <a:rPr lang="en-US" sz="2000" dirty="0" smtClean="0"/>
              <a:t>The patient is the known case of ESRD from 1.5 years ago . She  is under hemodialysis by </a:t>
            </a:r>
            <a:r>
              <a:rPr lang="en-US" sz="2000" dirty="0" err="1" smtClean="0"/>
              <a:t>permicath</a:t>
            </a:r>
            <a:r>
              <a:rPr lang="en-US" sz="2000" dirty="0" smtClean="0"/>
              <a:t> .the cause of ESRD is unknown .she had no history of diabetes , HTN or kidney biopsy .</a:t>
            </a:r>
          </a:p>
          <a:p>
            <a:pPr marL="0" indent="0" algn="just" rtl="0">
              <a:buNone/>
            </a:pPr>
            <a:r>
              <a:rPr lang="en-US" sz="2000" dirty="0" smtClean="0"/>
              <a:t>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463855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4001" cy="6857999"/>
          </a:xfrm>
        </p:spPr>
      </p:pic>
    </p:spTree>
    <p:extLst>
      <p:ext uri="{BB962C8B-B14F-4D97-AF65-F5344CB8AC3E}">
        <p14:creationId xmlns:p14="http://schemas.microsoft.com/office/powerpoint/2010/main" val="36523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8001" y="-1208002"/>
            <a:ext cx="6858000" cy="9274002"/>
          </a:xfrm>
        </p:spPr>
      </p:pic>
    </p:spTree>
    <p:extLst>
      <p:ext uri="{BB962C8B-B14F-4D97-AF65-F5344CB8AC3E}">
        <p14:creationId xmlns:p14="http://schemas.microsoft.com/office/powerpoint/2010/main" val="32042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9"/>
          <a:stretch/>
        </p:blipFill>
        <p:spPr>
          <a:xfrm>
            <a:off x="0" y="0"/>
            <a:ext cx="9274002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77334" y="4367284"/>
            <a:ext cx="4413281" cy="136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274001" cy="6857760"/>
          </a:xfrm>
        </p:spPr>
      </p:pic>
    </p:spTree>
    <p:extLst>
      <p:ext uri="{BB962C8B-B14F-4D97-AF65-F5344CB8AC3E}">
        <p14:creationId xmlns:p14="http://schemas.microsoft.com/office/powerpoint/2010/main" val="8073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8288" r="23042" b="14241"/>
          <a:stretch/>
        </p:blipFill>
        <p:spPr>
          <a:xfrm>
            <a:off x="457200" y="-38100"/>
            <a:ext cx="8816802" cy="6858000"/>
          </a:xfrm>
        </p:spPr>
      </p:pic>
      <p:cxnSp>
        <p:nvCxnSpPr>
          <p:cNvPr id="4" name="Straight Connector 3"/>
          <p:cNvCxnSpPr/>
          <p:nvPr/>
        </p:nvCxnSpPr>
        <p:spPr>
          <a:xfrm>
            <a:off x="1869743" y="5991367"/>
            <a:ext cx="2101756" cy="272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t="13011" r="2812" b="11922"/>
          <a:stretch/>
        </p:blipFill>
        <p:spPr>
          <a:xfrm>
            <a:off x="192348" y="0"/>
            <a:ext cx="9081654" cy="6858000"/>
          </a:xfrm>
        </p:spPr>
      </p:pic>
    </p:spTree>
    <p:extLst>
      <p:ext uri="{BB962C8B-B14F-4D97-AF65-F5344CB8AC3E}">
        <p14:creationId xmlns:p14="http://schemas.microsoft.com/office/powerpoint/2010/main" val="7098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7751"/>
          <a:stretch/>
        </p:blipFill>
        <p:spPr>
          <a:xfrm>
            <a:off x="436418" y="0"/>
            <a:ext cx="8837584" cy="6858000"/>
          </a:xfrm>
        </p:spPr>
      </p:pic>
    </p:spTree>
    <p:extLst>
      <p:ext uri="{BB962C8B-B14F-4D97-AF65-F5344CB8AC3E}">
        <p14:creationId xmlns:p14="http://schemas.microsoft.com/office/powerpoint/2010/main" val="9163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b="11260"/>
          <a:stretch/>
        </p:blipFill>
        <p:spPr>
          <a:xfrm>
            <a:off x="106025" y="83967"/>
            <a:ext cx="9167977" cy="6774033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2388358" y="4790364"/>
            <a:ext cx="3193576" cy="136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22013" r="6165" b="14012"/>
          <a:stretch/>
        </p:blipFill>
        <p:spPr>
          <a:xfrm>
            <a:off x="207818" y="0"/>
            <a:ext cx="9066183" cy="6858000"/>
          </a:xfrm>
        </p:spPr>
      </p:pic>
    </p:spTree>
    <p:extLst>
      <p:ext uri="{BB962C8B-B14F-4D97-AF65-F5344CB8AC3E}">
        <p14:creationId xmlns:p14="http://schemas.microsoft.com/office/powerpoint/2010/main" val="29014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21D-C8EB-4F95-92C6-FB719108151A}" type="slidenum">
              <a:rPr lang="fa-IR" smtClean="0"/>
              <a:t>29</a:t>
            </a:fld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5787" y="2409041"/>
            <a:ext cx="706807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chemeClr val="accent4">
                    <a:lumMod val="75000"/>
                  </a:schemeClr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با سپاس از توجه شما</a:t>
            </a:r>
            <a:endParaRPr lang="fa-IR" sz="8000" dirty="0">
              <a:solidFill>
                <a:schemeClr val="accent4">
                  <a:lumMod val="75000"/>
                </a:schemeClr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7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She dose not have pruritus and no sign of </a:t>
            </a:r>
            <a:r>
              <a:rPr lang="en-US" dirty="0" err="1"/>
              <a:t>calciphylaxia</a:t>
            </a:r>
            <a:r>
              <a:rPr lang="en-US" dirty="0"/>
              <a:t> has been </a:t>
            </a:r>
            <a:r>
              <a:rPr lang="en-US" dirty="0" smtClean="0"/>
              <a:t>shown.</a:t>
            </a:r>
          </a:p>
          <a:p>
            <a:pPr marL="0" indent="0" algn="l" rtl="0">
              <a:buNone/>
            </a:pPr>
            <a:r>
              <a:rPr lang="en-US" dirty="0" smtClean="0"/>
              <a:t>She had no history of bone fracture .</a:t>
            </a:r>
          </a:p>
          <a:p>
            <a:pPr marL="0" indent="0" algn="l" rtl="0">
              <a:buNone/>
            </a:pPr>
            <a:r>
              <a:rPr lang="en-US" dirty="0" smtClean="0"/>
              <a:t>She also suffer from general weakness but she’s muscle’s force is normal.</a:t>
            </a:r>
          </a:p>
          <a:p>
            <a:pPr marL="0" indent="0" algn="l" rtl="0">
              <a:buNone/>
            </a:pPr>
            <a:r>
              <a:rPr lang="en-US" dirty="0" smtClean="0"/>
              <a:t>We decided to increase the dosage of </a:t>
            </a:r>
            <a:r>
              <a:rPr lang="en-US" dirty="0" err="1" smtClean="0"/>
              <a:t>cinacalcet</a:t>
            </a:r>
            <a:r>
              <a:rPr lang="en-US" dirty="0" smtClean="0"/>
              <a:t> to 180 mg daily and add </a:t>
            </a:r>
            <a:r>
              <a:rPr lang="en-US" dirty="0" err="1" smtClean="0"/>
              <a:t>calcitriol</a:t>
            </a:r>
            <a:r>
              <a:rPr lang="en-US" dirty="0" smtClean="0"/>
              <a:t> 0.25/BD and calcium forth 500/BD  for </a:t>
            </a:r>
            <a:r>
              <a:rPr lang="en-US" dirty="0"/>
              <a:t>6</a:t>
            </a:r>
            <a:r>
              <a:rPr lang="en-US" dirty="0" smtClean="0"/>
              <a:t> weak and if the PTH level dose not improve , surgical treatment will be considered for her .(96/4/11)</a:t>
            </a:r>
          </a:p>
          <a:p>
            <a:pPr marL="0" indent="0" algn="l" rtl="0">
              <a:buNone/>
            </a:pPr>
            <a:r>
              <a:rPr lang="en-US" dirty="0" smtClean="0"/>
              <a:t>After </a:t>
            </a:r>
            <a:r>
              <a:rPr lang="en-US" dirty="0" smtClean="0"/>
              <a:t>in</a:t>
            </a:r>
            <a:r>
              <a:rPr lang="en-US" dirty="0" smtClean="0"/>
              <a:t> 96/10 : </a:t>
            </a:r>
            <a:r>
              <a:rPr lang="en-US" dirty="0" smtClean="0"/>
              <a:t>PTH:2526 ng/ml    alkp:1759     ca:8.2      p:6</a:t>
            </a:r>
          </a:p>
          <a:p>
            <a:pPr marL="0" indent="0" algn="l" rtl="0">
              <a:buNone/>
            </a:pPr>
            <a:r>
              <a:rPr lang="en-US" dirty="0" smtClean="0"/>
              <a:t>Therefore We referred her for total </a:t>
            </a:r>
            <a:r>
              <a:rPr lang="en-US" dirty="0" err="1" smtClean="0"/>
              <a:t>parathyroidectomty</a:t>
            </a:r>
            <a:r>
              <a:rPr lang="en-US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381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PMH: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ESRD since 1395</a:t>
            </a:r>
          </a:p>
          <a:p>
            <a:pPr algn="l" rtl="0"/>
            <a:r>
              <a:rPr lang="en-US" dirty="0" smtClean="0"/>
              <a:t>HTN since 1395</a:t>
            </a:r>
          </a:p>
          <a:p>
            <a:pPr algn="l" rtl="0"/>
            <a:r>
              <a:rPr lang="en-US" dirty="0" smtClean="0"/>
              <a:t>Cataract surgery in 1394</a:t>
            </a:r>
          </a:p>
          <a:p>
            <a:pPr algn="l" rtl="0"/>
            <a:r>
              <a:rPr lang="en-US" dirty="0" smtClean="0"/>
              <a:t>Uterine </a:t>
            </a:r>
            <a:r>
              <a:rPr lang="en-US" dirty="0" err="1" smtClean="0"/>
              <a:t>fallache</a:t>
            </a:r>
            <a:r>
              <a:rPr lang="en-US" dirty="0" smtClean="0"/>
              <a:t> surgery in 1392</a:t>
            </a:r>
          </a:p>
          <a:p>
            <a:pPr algn="l" rtl="0"/>
            <a:r>
              <a:rPr lang="en-US" dirty="0" smtClean="0"/>
              <a:t>NVD</a:t>
            </a:r>
          </a:p>
          <a:p>
            <a:pPr algn="l" rtl="0"/>
            <a:r>
              <a:rPr lang="en-US" dirty="0" smtClean="0"/>
              <a:t>Menopause 1 years ago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803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Metoral</a:t>
            </a:r>
            <a:r>
              <a:rPr lang="en-US" dirty="0" smtClean="0"/>
              <a:t> 50 BD</a:t>
            </a:r>
          </a:p>
          <a:p>
            <a:pPr algn="l" rtl="0"/>
            <a:r>
              <a:rPr lang="en-US" dirty="0" smtClean="0"/>
              <a:t>Calcium forth 500 TDS</a:t>
            </a:r>
          </a:p>
          <a:p>
            <a:pPr algn="l" rtl="0"/>
            <a:r>
              <a:rPr lang="en-US" dirty="0" smtClean="0"/>
              <a:t>Losartan 25 BD</a:t>
            </a:r>
          </a:p>
          <a:p>
            <a:pPr algn="l" rtl="0"/>
            <a:r>
              <a:rPr lang="en-US" dirty="0" smtClean="0"/>
              <a:t>Atorvastatin 20 daily</a:t>
            </a:r>
          </a:p>
          <a:p>
            <a:pPr algn="l" rtl="0"/>
            <a:r>
              <a:rPr lang="en-US" dirty="0" smtClean="0"/>
              <a:t>ASA 80 daily</a:t>
            </a:r>
          </a:p>
          <a:p>
            <a:pPr algn="l" rtl="0"/>
            <a:r>
              <a:rPr lang="en-US" dirty="0" err="1" smtClean="0"/>
              <a:t>Zavitrol</a:t>
            </a:r>
            <a:r>
              <a:rPr lang="en-US" dirty="0" smtClean="0"/>
              <a:t> QID</a:t>
            </a:r>
          </a:p>
          <a:p>
            <a:pPr algn="l" rtl="0"/>
            <a:r>
              <a:rPr lang="en-US" dirty="0" err="1" smtClean="0"/>
              <a:t>Cinacalcet</a:t>
            </a:r>
            <a:r>
              <a:rPr lang="en-US" dirty="0" smtClean="0"/>
              <a:t> 60 TDS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187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P/E: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BP:140/80     HR:70       T:36.9      RR:14</a:t>
            </a:r>
          </a:p>
          <a:p>
            <a:pPr algn="l" rtl="0"/>
            <a:r>
              <a:rPr lang="en-US" dirty="0" smtClean="0"/>
              <a:t>Wt:89            ht:156       BMI:36.6</a:t>
            </a:r>
          </a:p>
          <a:p>
            <a:pPr algn="l" rtl="0"/>
            <a:r>
              <a:rPr lang="en-US" dirty="0" smtClean="0"/>
              <a:t>HEAD AND NECK: NL   </a:t>
            </a:r>
            <a:r>
              <a:rPr lang="en-US" dirty="0" err="1" smtClean="0"/>
              <a:t>Thyroid:nl</a:t>
            </a:r>
            <a:r>
              <a:rPr lang="en-US" dirty="0" smtClean="0"/>
              <a:t>    no </a:t>
            </a:r>
            <a:r>
              <a:rPr lang="en-US" dirty="0" smtClean="0"/>
              <a:t>LAP</a:t>
            </a:r>
          </a:p>
          <a:p>
            <a:pPr algn="l" rtl="0"/>
            <a:r>
              <a:rPr lang="en-US" dirty="0" err="1" smtClean="0"/>
              <a:t>Skin:NL</a:t>
            </a:r>
            <a:endParaRPr lang="en-US" dirty="0" smtClean="0"/>
          </a:p>
          <a:p>
            <a:pPr algn="l" rtl="0"/>
            <a:r>
              <a:rPr lang="en-US" dirty="0" smtClean="0"/>
              <a:t>LUNG : Clear</a:t>
            </a:r>
          </a:p>
          <a:p>
            <a:pPr algn="l" rtl="0"/>
            <a:r>
              <a:rPr lang="en-US" dirty="0" smtClean="0"/>
              <a:t>Heart: S1 S2 regular W/O any murmur</a:t>
            </a:r>
          </a:p>
          <a:p>
            <a:pPr algn="l" rtl="0"/>
            <a:r>
              <a:rPr lang="en-US" dirty="0" smtClean="0"/>
              <a:t>Abdomen : NL</a:t>
            </a:r>
          </a:p>
          <a:p>
            <a:pPr algn="l" rtl="0"/>
            <a:r>
              <a:rPr lang="en-US" dirty="0" err="1" smtClean="0"/>
              <a:t>Extermities</a:t>
            </a:r>
            <a:r>
              <a:rPr lang="en-US" dirty="0" smtClean="0"/>
              <a:t> : NL</a:t>
            </a:r>
          </a:p>
          <a:p>
            <a:pPr algn="l" rtl="0"/>
            <a:r>
              <a:rPr lang="en-US" dirty="0" err="1" smtClean="0"/>
              <a:t>Force:NL</a:t>
            </a:r>
            <a:endParaRPr lang="en-US" dirty="0" smtClean="0"/>
          </a:p>
          <a:p>
            <a:pPr algn="l" rtl="0"/>
            <a:r>
              <a:rPr lang="en-US" dirty="0" err="1" smtClean="0"/>
              <a:t>Gait:NL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9218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LAB TEST: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96/10/20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WBC:3.4                  VIT D3:13</a:t>
            </a:r>
            <a:br>
              <a:rPr lang="en-US" sz="2400" dirty="0" smtClean="0"/>
            </a:br>
            <a:r>
              <a:rPr lang="en-US" sz="2400" dirty="0" smtClean="0"/>
              <a:t>HGB:12.9                 ESR:28  </a:t>
            </a:r>
            <a:br>
              <a:rPr lang="en-US" sz="2400" dirty="0" smtClean="0"/>
            </a:br>
            <a:r>
              <a:rPr lang="en-US" sz="2400" dirty="0" smtClean="0"/>
              <a:t>PLT:170                    SPEP:NL </a:t>
            </a:r>
            <a:br>
              <a:rPr lang="en-US" sz="2400" dirty="0" smtClean="0"/>
            </a:br>
            <a:r>
              <a:rPr lang="en-US" sz="2400" dirty="0" smtClean="0"/>
              <a:t>ALB:4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170719"/>
              </p:ext>
            </p:extLst>
          </p:nvPr>
        </p:nvGraphicFramePr>
        <p:xfrm>
          <a:off x="677861" y="2160588"/>
          <a:ext cx="8596314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32719"/>
                <a:gridCol w="1432719"/>
                <a:gridCol w="1432719"/>
                <a:gridCol w="1432719"/>
                <a:gridCol w="1432719"/>
                <a:gridCol w="1432719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96/11/17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96/10/20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96/3/20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95/11/19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95/9/13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7.2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8.2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9.4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8.8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7.8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calcium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3.9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4.3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4.9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6.1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phosphorus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2031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1759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822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1141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1107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ALKP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371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2526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1886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1002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PTH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5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20560" r="3532" b="19053"/>
          <a:stretch/>
        </p:blipFill>
        <p:spPr>
          <a:xfrm>
            <a:off x="115911" y="0"/>
            <a:ext cx="9158092" cy="6858000"/>
          </a:xfrm>
        </p:spPr>
      </p:pic>
    </p:spTree>
    <p:extLst>
      <p:ext uri="{BB962C8B-B14F-4D97-AF65-F5344CB8AC3E}">
        <p14:creationId xmlns:p14="http://schemas.microsoft.com/office/powerpoint/2010/main" val="32867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0922"/>
          <a:stretch/>
        </p:blipFill>
        <p:spPr>
          <a:xfrm>
            <a:off x="0" y="0"/>
            <a:ext cx="9274002" cy="6858000"/>
          </a:xfrm>
        </p:spPr>
      </p:pic>
    </p:spTree>
    <p:extLst>
      <p:ext uri="{BB962C8B-B14F-4D97-AF65-F5344CB8AC3E}">
        <p14:creationId xmlns:p14="http://schemas.microsoft.com/office/powerpoint/2010/main" val="22268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</TotalTime>
  <Words>385</Words>
  <Application>Microsoft Office PowerPoint</Application>
  <PresentationFormat>Widescreen</PresentationFormat>
  <Paragraphs>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 Nazanin</vt:lpstr>
      <vt:lpstr>IranNastaliq</vt:lpstr>
      <vt:lpstr>Tahoma</vt:lpstr>
      <vt:lpstr>Trebuchet MS</vt:lpstr>
      <vt:lpstr>Wingdings 3</vt:lpstr>
      <vt:lpstr>Facet</vt:lpstr>
      <vt:lpstr>PowerPoint Presentation</vt:lpstr>
      <vt:lpstr>PI: </vt:lpstr>
      <vt:lpstr>PI: </vt:lpstr>
      <vt:lpstr>PMH:</vt:lpstr>
      <vt:lpstr>DH:</vt:lpstr>
      <vt:lpstr>P/E:</vt:lpstr>
      <vt:lpstr>LAB TEST:        96/10/20 WBC:3.4                  VIT D3:13 HGB:12.9                 ESR:28   PLT:170                    SPEP:NL  ALB:4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سونوگرافی: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zahrahtf</dc:creator>
  <cp:lastModifiedBy>zahrahtf</cp:lastModifiedBy>
  <cp:revision>45</cp:revision>
  <dcterms:created xsi:type="dcterms:W3CDTF">2018-02-24T14:53:57Z</dcterms:created>
  <dcterms:modified xsi:type="dcterms:W3CDTF">2018-02-25T19:33:13Z</dcterms:modified>
</cp:coreProperties>
</file>