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326" r:id="rId2"/>
    <p:sldId id="256" r:id="rId3"/>
    <p:sldId id="257" r:id="rId4"/>
    <p:sldId id="315" r:id="rId5"/>
    <p:sldId id="316" r:id="rId6"/>
    <p:sldId id="320" r:id="rId7"/>
    <p:sldId id="321" r:id="rId8"/>
    <p:sldId id="309" r:id="rId9"/>
    <p:sldId id="310" r:id="rId10"/>
    <p:sldId id="346" r:id="rId11"/>
    <p:sldId id="263" r:id="rId12"/>
    <p:sldId id="344" r:id="rId13"/>
    <p:sldId id="345" r:id="rId14"/>
    <p:sldId id="265" r:id="rId15"/>
    <p:sldId id="266" r:id="rId16"/>
    <p:sldId id="267" r:id="rId17"/>
    <p:sldId id="268" r:id="rId18"/>
    <p:sldId id="269" r:id="rId19"/>
    <p:sldId id="270" r:id="rId20"/>
    <p:sldId id="327" r:id="rId21"/>
    <p:sldId id="328" r:id="rId22"/>
    <p:sldId id="329" r:id="rId23"/>
    <p:sldId id="273" r:id="rId24"/>
    <p:sldId id="275" r:id="rId25"/>
    <p:sldId id="337" r:id="rId26"/>
    <p:sldId id="274" r:id="rId27"/>
    <p:sldId id="276" r:id="rId28"/>
    <p:sldId id="277" r:id="rId29"/>
    <p:sldId id="278" r:id="rId30"/>
    <p:sldId id="279" r:id="rId31"/>
    <p:sldId id="280" r:id="rId32"/>
    <p:sldId id="281" r:id="rId33"/>
    <p:sldId id="282" r:id="rId34"/>
    <p:sldId id="283" r:id="rId35"/>
    <p:sldId id="284" r:id="rId36"/>
    <p:sldId id="285" r:id="rId37"/>
    <p:sldId id="347" r:id="rId38"/>
    <p:sldId id="286" r:id="rId39"/>
    <p:sldId id="287" r:id="rId40"/>
    <p:sldId id="288" r:id="rId41"/>
    <p:sldId id="289" r:id="rId42"/>
    <p:sldId id="291" r:id="rId43"/>
    <p:sldId id="292" r:id="rId44"/>
    <p:sldId id="293" r:id="rId45"/>
    <p:sldId id="294" r:id="rId46"/>
    <p:sldId id="295" r:id="rId47"/>
    <p:sldId id="336" r:id="rId48"/>
    <p:sldId id="342" r:id="rId49"/>
    <p:sldId id="296" r:id="rId50"/>
    <p:sldId id="348" r:id="rId51"/>
    <p:sldId id="297" r:id="rId52"/>
    <p:sldId id="298" r:id="rId53"/>
    <p:sldId id="299" r:id="rId54"/>
    <p:sldId id="334" r:id="rId55"/>
    <p:sldId id="335" r:id="rId56"/>
    <p:sldId id="300" r:id="rId57"/>
    <p:sldId id="302" r:id="rId58"/>
    <p:sldId id="343" r:id="rId59"/>
    <p:sldId id="331" r:id="rId60"/>
    <p:sldId id="332" r:id="rId61"/>
    <p:sldId id="303" r:id="rId62"/>
    <p:sldId id="339" r:id="rId63"/>
    <p:sldId id="307" r:id="rId64"/>
    <p:sldId id="308" r:id="rId65"/>
    <p:sldId id="349" r:id="rId66"/>
    <p:sldId id="350"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071" autoAdjust="0"/>
    <p:restoredTop sz="94660"/>
  </p:normalViewPr>
  <p:slideViewPr>
    <p:cSldViewPr snapToGrid="0">
      <p:cViewPr varScale="1">
        <p:scale>
          <a:sx n="81" d="100"/>
          <a:sy n="81" d="100"/>
        </p:scale>
        <p:origin x="-78" y="-64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3149600" y="4038600"/>
            <a:ext cx="8636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01600" y="6068699"/>
            <a:ext cx="2743200" cy="685800"/>
          </a:xfrm>
        </p:spPr>
        <p:txBody>
          <a:bodyPr>
            <a:noAutofit/>
          </a:bodyPr>
          <a:lstStyle>
            <a:lvl1pPr algn="ctr">
              <a:defRPr sz="2000">
                <a:solidFill>
                  <a:srgbClr val="FFFFFF"/>
                </a:solidFill>
              </a:defRPr>
            </a:lvl1pPr>
          </a:lstStyle>
          <a:p>
            <a:fld id="{76316C45-0A93-480E-BBC2-B5AD265944E3}" type="datetimeFigureOut">
              <a:rPr lang="en-US" smtClean="0"/>
              <a:pPr/>
              <a:t>5/13/2019</a:t>
            </a:fld>
            <a:endParaRPr lang="en-US"/>
          </a:p>
        </p:txBody>
      </p:sp>
      <p:sp>
        <p:nvSpPr>
          <p:cNvPr id="17" name="Footer Placeholder 16"/>
          <p:cNvSpPr>
            <a:spLocks noGrp="1"/>
          </p:cNvSpPr>
          <p:nvPr>
            <p:ph type="ftr" sz="quarter" idx="11"/>
          </p:nvPr>
        </p:nvSpPr>
        <p:spPr>
          <a:xfrm>
            <a:off x="2780524" y="236539"/>
            <a:ext cx="78232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10668000" y="228600"/>
            <a:ext cx="1117600" cy="381000"/>
          </a:xfrm>
        </p:spPr>
        <p:txBody>
          <a:bodyPr/>
          <a:lstStyle>
            <a:lvl1pPr>
              <a:defRPr>
                <a:solidFill>
                  <a:schemeClr val="tx2"/>
                </a:solidFill>
              </a:defRPr>
            </a:lvl1pPr>
          </a:lstStyle>
          <a:p>
            <a:fld id="{E162767B-F31E-4DA6-8C15-A4F1BEBE7D0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316C45-0A93-480E-BBC2-B5AD265944E3}" type="datetimeFigureOut">
              <a:rPr lang="en-US" smtClean="0"/>
              <a:pPr/>
              <a:t>5/13/2019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62767B-F31E-4DA6-8C15-A4F1BEBE7D0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609601"/>
            <a:ext cx="27432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609600"/>
            <a:ext cx="74168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8737600" y="6248403"/>
            <a:ext cx="2946400" cy="365125"/>
          </a:xfrm>
        </p:spPr>
        <p:txBody>
          <a:bodyPr/>
          <a:lstStyle/>
          <a:p>
            <a:fld id="{76316C45-0A93-480E-BBC2-B5AD265944E3}" type="datetimeFigureOut">
              <a:rPr lang="en-US" smtClean="0"/>
              <a:pPr/>
              <a:t>5/13/2019</a:t>
            </a:fld>
            <a:endParaRPr lang="en-US"/>
          </a:p>
        </p:txBody>
      </p:sp>
      <p:sp>
        <p:nvSpPr>
          <p:cNvPr id="5" name="Footer Placeholder 4"/>
          <p:cNvSpPr>
            <a:spLocks noGrp="1"/>
          </p:cNvSpPr>
          <p:nvPr>
            <p:ph type="ftr" sz="quarter" idx="11"/>
          </p:nvPr>
        </p:nvSpPr>
        <p:spPr>
          <a:xfrm>
            <a:off x="609602" y="6248208"/>
            <a:ext cx="7431311" cy="365125"/>
          </a:xfrm>
        </p:spPr>
        <p:txBody>
          <a:bodyPr/>
          <a:lstStyle/>
          <a:p>
            <a:endParaRPr lang="en-US"/>
          </a:p>
        </p:txBody>
      </p:sp>
      <p:sp>
        <p:nvSpPr>
          <p:cNvPr id="7" name="Rectangle 6"/>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8075084" y="103716"/>
            <a:ext cx="533400" cy="325968"/>
          </a:xfrm>
        </p:spPr>
        <p:txBody>
          <a:bodyPr/>
          <a:lstStyle/>
          <a:p>
            <a:fld id="{E162767B-F31E-4DA6-8C15-A4F1BEBE7D0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76316C45-0A93-480E-BBC2-B5AD265944E3}" type="datetimeFigureOut">
              <a:rPr lang="en-US" smtClean="0"/>
              <a:pPr/>
              <a:t>5/13/2019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E162767B-F31E-4DA6-8C15-A4F1BEBE7D06}" type="slidenum">
              <a:rPr lang="en-US" smtClean="0"/>
              <a:pPr/>
              <a:t>‹#›</a:t>
            </a:fld>
            <a:endParaRPr lang="en-US"/>
          </a:p>
        </p:txBody>
      </p:sp>
      <p:sp>
        <p:nvSpPr>
          <p:cNvPr id="8" name="Content Placeholder 7"/>
          <p:cNvSpPr>
            <a:spLocks noGrp="1"/>
          </p:cNvSpPr>
          <p:nvPr>
            <p:ph sz="quarter" idx="1"/>
          </p:nvPr>
        </p:nvSpPr>
        <p:spPr>
          <a:xfrm>
            <a:off x="816864" y="1600200"/>
            <a:ext cx="108712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28801" y="2743200"/>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76316C45-0A93-480E-BBC2-B5AD265944E3}" type="datetimeFigureOut">
              <a:rPr lang="en-US" smtClean="0"/>
              <a:pPr/>
              <a:t>5/13/2019</a:t>
            </a:fld>
            <a:endParaRPr lang="en-US"/>
          </a:p>
        </p:txBody>
      </p:sp>
      <p:sp>
        <p:nvSpPr>
          <p:cNvPr id="13" name="Slide Number Placeholder 12"/>
          <p:cNvSpPr>
            <a:spLocks noGrp="1"/>
          </p:cNvSpPr>
          <p:nvPr>
            <p:ph type="sldNum" sz="quarter" idx="11"/>
          </p:nvPr>
        </p:nvSpPr>
        <p:spPr>
          <a:xfrm>
            <a:off x="0" y="1752600"/>
            <a:ext cx="1727200" cy="701676"/>
          </a:xfrm>
        </p:spPr>
        <p:txBody>
          <a:bodyPr>
            <a:noAutofit/>
          </a:bodyPr>
          <a:lstStyle>
            <a:lvl1pPr>
              <a:defRPr sz="2400">
                <a:solidFill>
                  <a:srgbClr val="FFFFFF"/>
                </a:solidFill>
              </a:defRPr>
            </a:lvl1pPr>
          </a:lstStyle>
          <a:p>
            <a:fld id="{E162767B-F31E-4DA6-8C15-A4F1BEBE7D06}"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812800" y="1589567"/>
            <a:ext cx="5181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6459868" y="1589567"/>
            <a:ext cx="5181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76316C45-0A93-480E-BBC2-B5AD265944E3}" type="datetimeFigureOut">
              <a:rPr lang="en-US" smtClean="0"/>
              <a:pPr/>
              <a:t>5/13/2019</a:t>
            </a:fld>
            <a:endParaRPr lang="en-US"/>
          </a:p>
        </p:txBody>
      </p:sp>
      <p:sp>
        <p:nvSpPr>
          <p:cNvPr id="10" name="Slide Number Placeholder 9"/>
          <p:cNvSpPr>
            <a:spLocks noGrp="1"/>
          </p:cNvSpPr>
          <p:nvPr>
            <p:ph type="sldNum" sz="quarter" idx="16"/>
          </p:nvPr>
        </p:nvSpPr>
        <p:spPr/>
        <p:txBody>
          <a:bodyPr rtlCol="0"/>
          <a:lstStyle/>
          <a:p>
            <a:fld id="{E162767B-F31E-4DA6-8C15-A4F1BEBE7D06}"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0" y="273050"/>
            <a:ext cx="108712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812800" y="2438400"/>
            <a:ext cx="51816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6400800" y="2438400"/>
            <a:ext cx="51816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76316C45-0A93-480E-BBC2-B5AD265944E3}" type="datetimeFigureOut">
              <a:rPr lang="en-US" smtClean="0"/>
              <a:pPr/>
              <a:t>5/13/2019</a:t>
            </a:fld>
            <a:endParaRPr lang="en-US"/>
          </a:p>
        </p:txBody>
      </p:sp>
      <p:sp>
        <p:nvSpPr>
          <p:cNvPr id="12" name="Slide Number Placeholder 11"/>
          <p:cNvSpPr>
            <a:spLocks noGrp="1"/>
          </p:cNvSpPr>
          <p:nvPr>
            <p:ph type="sldNum" sz="quarter" idx="16"/>
          </p:nvPr>
        </p:nvSpPr>
        <p:spPr/>
        <p:txBody>
          <a:bodyPr rtlCol="0"/>
          <a:lstStyle/>
          <a:p>
            <a:fld id="{E162767B-F31E-4DA6-8C15-A4F1BEBE7D06}"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6316C45-0A93-480E-BBC2-B5AD265944E3}" type="datetimeFigureOut">
              <a:rPr lang="en-US" smtClean="0"/>
              <a:pPr/>
              <a:t>5/13/2019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E162767B-F31E-4DA6-8C15-A4F1BEBE7D0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316C45-0A93-480E-BBC2-B5AD265944E3}" type="datetimeFigureOut">
              <a:rPr lang="en-US" smtClean="0"/>
              <a:pPr/>
              <a:t>5/13/2019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711200" cy="381000"/>
          </a:xfrm>
        </p:spPr>
        <p:txBody>
          <a:bodyPr/>
          <a:lstStyle>
            <a:lvl1pPr>
              <a:defRPr>
                <a:solidFill>
                  <a:schemeClr val="tx2"/>
                </a:solidFill>
              </a:defRPr>
            </a:lvl1pPr>
          </a:lstStyle>
          <a:p>
            <a:fld id="{E162767B-F31E-4DA6-8C15-A4F1BEBE7D0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3050"/>
            <a:ext cx="107696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76316C45-0A93-480E-BBC2-B5AD265944E3}" type="datetimeFigureOut">
              <a:rPr lang="en-US" smtClean="0"/>
              <a:pPr/>
              <a:t>5/13/2019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E162767B-F31E-4DA6-8C15-A4F1BEBE7D06}" type="slidenum">
              <a:rPr lang="en-US" smtClean="0"/>
              <a:pPr/>
              <a:t>‹#›</a:t>
            </a:fld>
            <a:endParaRPr lang="en-US"/>
          </a:p>
        </p:txBody>
      </p:sp>
      <p:sp>
        <p:nvSpPr>
          <p:cNvPr id="3" name="Text Placeholder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3149600" y="1752600"/>
            <a:ext cx="85344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8331200" y="6248401"/>
            <a:ext cx="3556000" cy="365125"/>
          </a:xfrm>
        </p:spPr>
        <p:txBody>
          <a:bodyPr rtlCol="0"/>
          <a:lstStyle/>
          <a:p>
            <a:fld id="{76316C45-0A93-480E-BBC2-B5AD265944E3}" type="datetimeFigureOut">
              <a:rPr lang="en-US" smtClean="0"/>
              <a:pPr/>
              <a:t>5/13/2019</a:t>
            </a:fld>
            <a:endParaRPr lang="en-US"/>
          </a:p>
        </p:txBody>
      </p:sp>
      <p:sp>
        <p:nvSpPr>
          <p:cNvPr id="13" name="Slide Number Placeholder 12"/>
          <p:cNvSpPr>
            <a:spLocks noGrp="1"/>
          </p:cNvSpPr>
          <p:nvPr>
            <p:ph type="sldNum" sz="quarter" idx="11"/>
          </p:nvPr>
        </p:nvSpPr>
        <p:spPr>
          <a:xfrm>
            <a:off x="0" y="4667249"/>
            <a:ext cx="1930400" cy="663578"/>
          </a:xfrm>
        </p:spPr>
        <p:txBody>
          <a:bodyPr rtlCol="0"/>
          <a:lstStyle>
            <a:lvl1pPr>
              <a:defRPr sz="2800"/>
            </a:lvl1pPr>
          </a:lstStyle>
          <a:p>
            <a:fld id="{E162767B-F31E-4DA6-8C15-A4F1BEBE7D06}" type="slidenum">
              <a:rPr lang="en-US" smtClean="0"/>
              <a:pPr/>
              <a:t>‹#›</a:t>
            </a:fld>
            <a:endParaRPr lang="en-US"/>
          </a:p>
        </p:txBody>
      </p:sp>
      <p:sp>
        <p:nvSpPr>
          <p:cNvPr id="14" name="Footer Placeholder 13"/>
          <p:cNvSpPr>
            <a:spLocks noGrp="1"/>
          </p:cNvSpPr>
          <p:nvPr>
            <p:ph type="ftr" sz="quarter" idx="12"/>
          </p:nvPr>
        </p:nvSpPr>
        <p:spPr>
          <a:xfrm>
            <a:off x="2133600" y="6248207"/>
            <a:ext cx="6096000" cy="365125"/>
          </a:xfrm>
        </p:spPr>
        <p:txBody>
          <a:bodyPr rtlCol="0"/>
          <a:lstStyle/>
          <a:p>
            <a:endParaRPr lang="en-US"/>
          </a:p>
        </p:txBody>
      </p:sp>
      <p:sp>
        <p:nvSpPr>
          <p:cNvPr id="3" name="Picture Placeholder 2"/>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812800" y="228600"/>
            <a:ext cx="108712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8128000" y="6248401"/>
            <a:ext cx="3556000" cy="365125"/>
          </a:xfrm>
          <a:prstGeom prst="rect">
            <a:avLst/>
          </a:prstGeom>
        </p:spPr>
        <p:txBody>
          <a:bodyPr vert="horz" anchor="ctr" anchorCtr="0"/>
          <a:lstStyle>
            <a:lvl1pPr algn="l" eaLnBrk="1" latinLnBrk="0" hangingPunct="1">
              <a:defRPr kumimoji="0" sz="1400">
                <a:solidFill>
                  <a:schemeClr val="tx2"/>
                </a:solidFill>
              </a:defRPr>
            </a:lvl1pPr>
          </a:lstStyle>
          <a:p>
            <a:fld id="{76316C45-0A93-480E-BBC2-B5AD265944E3}" type="datetimeFigureOut">
              <a:rPr lang="en-US" smtClean="0"/>
              <a:pPr/>
              <a:t>5/13/2019</a:t>
            </a:fld>
            <a:endParaRPr lang="en-US"/>
          </a:p>
        </p:txBody>
      </p:sp>
      <p:sp>
        <p:nvSpPr>
          <p:cNvPr id="3" name="Footer Placeholder 2"/>
          <p:cNvSpPr>
            <a:spLocks noGrp="1"/>
          </p:cNvSpPr>
          <p:nvPr>
            <p:ph type="ftr" sz="quarter" idx="3"/>
          </p:nvPr>
        </p:nvSpPr>
        <p:spPr>
          <a:xfrm>
            <a:off x="812801" y="6248207"/>
            <a:ext cx="7228111"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7112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E162767B-F31E-4DA6-8C15-A4F1BEBE7D0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4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5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xml"/><Relationship Id="rId4" Type="http://schemas.openxmlformats.org/officeDocument/2006/relationships/image" Target="../media/image29.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8.png"/></Relationships>
</file>

<file path=ppt/slides/_rels/slide6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6492" y="1535724"/>
            <a:ext cx="11129108" cy="2227384"/>
          </a:xfrm>
        </p:spPr>
        <p:txBody>
          <a:bodyPr>
            <a:normAutofit/>
          </a:bodyPr>
          <a:lstStyle/>
          <a:p>
            <a:pPr algn="ctr"/>
            <a:r>
              <a:rPr lang="en-US" sz="5400" b="1" dirty="0" smtClean="0">
                <a:ln w="18000">
                  <a:solidFill>
                    <a:schemeClr val="accent2">
                      <a:satMod val="140000"/>
                    </a:schemeClr>
                  </a:solidFill>
                  <a:prstDash val="solid"/>
                  <a:miter lim="800000"/>
                </a:ln>
                <a:effectLst>
                  <a:outerShdw blurRad="25500" dist="23000" dir="7020000" algn="tl">
                    <a:srgbClr val="000000">
                      <a:alpha val="50000"/>
                    </a:srgbClr>
                  </a:outerShdw>
                </a:effectLst>
              </a:rPr>
              <a:t>In The Name Of GOD</a:t>
            </a:r>
            <a:endParaRPr lang="en-US" sz="5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2"/>
          </p:nvPr>
        </p:nvSpPr>
        <p:spPr>
          <a:xfrm>
            <a:off x="230188" y="1547445"/>
            <a:ext cx="5643074" cy="4232031"/>
          </a:xfrm>
        </p:spPr>
        <p:txBody>
          <a:bodyPr>
            <a:noAutofit/>
          </a:bodyPr>
          <a:lstStyle/>
          <a:p>
            <a:r>
              <a:rPr lang="en-US" sz="2400" dirty="0" smtClean="0"/>
              <a:t>Between January 2000 and December 2008</a:t>
            </a:r>
          </a:p>
          <a:p>
            <a:r>
              <a:rPr lang="en-US" sz="2400" dirty="0" smtClean="0"/>
              <a:t>NFPAs were treated surgically in 385 patients.</a:t>
            </a:r>
          </a:p>
          <a:p>
            <a:r>
              <a:rPr lang="en-US" sz="2400" dirty="0" smtClean="0"/>
              <a:t>14 - 87 years (mean, 51 years)</a:t>
            </a:r>
          </a:p>
          <a:p>
            <a:r>
              <a:rPr lang="en-US" sz="2400" dirty="0" smtClean="0"/>
              <a:t>The ratio of male to female was 10:9</a:t>
            </a:r>
            <a:endParaRPr lang="en-US" sz="2400" dirty="0"/>
          </a:p>
        </p:txBody>
      </p:sp>
      <p:sp>
        <p:nvSpPr>
          <p:cNvPr id="3" name="Text Placeholder 2"/>
          <p:cNvSpPr>
            <a:spLocks noGrp="1"/>
          </p:cNvSpPr>
          <p:nvPr>
            <p:ph type="body" sz="quarter" idx="1"/>
          </p:nvPr>
        </p:nvSpPr>
        <p:spPr>
          <a:xfrm>
            <a:off x="0" y="6482862"/>
            <a:ext cx="12192000" cy="375138"/>
          </a:xfrm>
        </p:spPr>
        <p:txBody>
          <a:bodyPr>
            <a:normAutofit/>
          </a:bodyPr>
          <a:lstStyle/>
          <a:p>
            <a:r>
              <a:rPr lang="en-US" sz="1400" b="0" dirty="0" smtClean="0"/>
              <a:t>A prospective study of nonfunctioning pituitary adenomas: presentation, management, and clinical outcome: J </a:t>
            </a:r>
            <a:r>
              <a:rPr lang="en-US" sz="1400" b="0" dirty="0" err="1" smtClean="0"/>
              <a:t>Neurooncol</a:t>
            </a:r>
            <a:r>
              <a:rPr lang="en-US" sz="1400" b="0" dirty="0" smtClean="0"/>
              <a:t> (2011)</a:t>
            </a:r>
            <a:endParaRPr lang="en-US" sz="1400" b="0" dirty="0"/>
          </a:p>
        </p:txBody>
      </p:sp>
      <p:pic>
        <p:nvPicPr>
          <p:cNvPr id="1026" name="Picture 2"/>
          <p:cNvPicPr>
            <a:picLocks noChangeAspect="1" noChangeArrowheads="1"/>
          </p:cNvPicPr>
          <p:nvPr/>
        </p:nvPicPr>
        <p:blipFill>
          <a:blip r:embed="rId2"/>
          <a:srcRect/>
          <a:stretch>
            <a:fillRect/>
          </a:stretch>
        </p:blipFill>
        <p:spPr bwMode="auto">
          <a:xfrm>
            <a:off x="6358303" y="187568"/>
            <a:ext cx="4825511" cy="6213231"/>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996462"/>
          </a:xfrm>
        </p:spPr>
        <p:txBody>
          <a:bodyPr/>
          <a:lstStyle/>
          <a:p>
            <a:pPr algn="ctr"/>
            <a:r>
              <a:rPr lang="en-US" b="1" dirty="0" smtClean="0">
                <a:latin typeface="+mn-lt"/>
              </a:rPr>
              <a:t>Preoperative evaluation</a:t>
            </a:r>
            <a:endParaRPr lang="en-US" dirty="0">
              <a:latin typeface="+mn-lt"/>
            </a:endParaRPr>
          </a:p>
        </p:txBody>
      </p:sp>
      <p:sp>
        <p:nvSpPr>
          <p:cNvPr id="3" name="Content Placeholder 2"/>
          <p:cNvSpPr>
            <a:spLocks noGrp="1"/>
          </p:cNvSpPr>
          <p:nvPr>
            <p:ph sz="quarter" idx="1"/>
          </p:nvPr>
        </p:nvSpPr>
        <p:spPr>
          <a:xfrm>
            <a:off x="398585" y="832340"/>
            <a:ext cx="11394830" cy="5767754"/>
          </a:xfrm>
        </p:spPr>
        <p:txBody>
          <a:bodyPr>
            <a:normAutofit/>
          </a:bodyPr>
          <a:lstStyle/>
          <a:p>
            <a:pPr>
              <a:buNone/>
            </a:pPr>
            <a:r>
              <a:rPr lang="fa-IR" b="1" dirty="0" smtClean="0"/>
              <a:t>    </a:t>
            </a:r>
            <a:r>
              <a:rPr lang="en-US" b="1" dirty="0" smtClean="0"/>
              <a:t>Endocrine assessment</a:t>
            </a:r>
            <a:r>
              <a:rPr lang="fa-IR" b="1" dirty="0" smtClean="0"/>
              <a:t> </a:t>
            </a:r>
          </a:p>
          <a:p>
            <a:endParaRPr lang="en-US" sz="2400" dirty="0" smtClean="0"/>
          </a:p>
          <a:p>
            <a:r>
              <a:rPr lang="en-US" sz="2400" dirty="0" smtClean="0"/>
              <a:t>laboratory assessment</a:t>
            </a:r>
            <a:r>
              <a:rPr lang="fa-IR" sz="2400" dirty="0" smtClean="0"/>
              <a:t> </a:t>
            </a:r>
            <a:r>
              <a:rPr lang="en-US" sz="2400" dirty="0" smtClean="0"/>
              <a:t>in all patients with pituitary</a:t>
            </a:r>
            <a:r>
              <a:rPr lang="fa-IR" sz="2400" dirty="0" smtClean="0"/>
              <a:t> </a:t>
            </a:r>
            <a:r>
              <a:rPr lang="en-US" sz="2400" dirty="0" err="1" smtClean="0"/>
              <a:t>macroadenomas</a:t>
            </a:r>
            <a:r>
              <a:rPr lang="en-US" sz="2400" dirty="0" smtClean="0"/>
              <a:t> and larger </a:t>
            </a:r>
            <a:r>
              <a:rPr lang="en-US" sz="2400" dirty="0" err="1" smtClean="0"/>
              <a:t>microadenomas</a:t>
            </a:r>
            <a:r>
              <a:rPr lang="en-US" sz="2400" dirty="0" smtClean="0"/>
              <a:t> (6–9 mm), with</a:t>
            </a:r>
            <a:r>
              <a:rPr lang="fa-IR" sz="2400" dirty="0" smtClean="0"/>
              <a:t> </a:t>
            </a:r>
            <a:r>
              <a:rPr lang="en-US" sz="2400" dirty="0" smtClean="0"/>
              <a:t>or without symptoms, to detect hormonal </a:t>
            </a:r>
            <a:r>
              <a:rPr lang="en-US" sz="2400" dirty="0" err="1" smtClean="0"/>
              <a:t>hypersecretion</a:t>
            </a:r>
            <a:r>
              <a:rPr lang="en-US" sz="2400" dirty="0" smtClean="0"/>
              <a:t> or </a:t>
            </a:r>
            <a:r>
              <a:rPr lang="en-US" sz="2400" dirty="0" err="1" smtClean="0"/>
              <a:t>hypopituitarism</a:t>
            </a:r>
            <a:endParaRPr lang="fa-IR" sz="2400" dirty="0" smtClean="0"/>
          </a:p>
          <a:p>
            <a:r>
              <a:rPr lang="en-US" sz="2400" dirty="0" smtClean="0"/>
              <a:t>Growth hormone (GH) deficiency and </a:t>
            </a:r>
            <a:r>
              <a:rPr lang="en-US" sz="2400" dirty="0" err="1" smtClean="0"/>
              <a:t>hypogonadism</a:t>
            </a:r>
            <a:r>
              <a:rPr lang="en-US" sz="2400" dirty="0" smtClean="0"/>
              <a:t> are the most commonly found deficits followed by central hypothyroidism and secondary adrenal insufficiency</a:t>
            </a:r>
          </a:p>
          <a:p>
            <a:r>
              <a:rPr lang="en-US" sz="2400" dirty="0" err="1" smtClean="0"/>
              <a:t>Panhypopituitarism</a:t>
            </a:r>
            <a:r>
              <a:rPr lang="fa-IR" sz="2400" dirty="0" smtClean="0"/>
              <a:t> </a:t>
            </a:r>
            <a:r>
              <a:rPr lang="en-US" sz="2400" dirty="0" smtClean="0"/>
              <a:t>at diagnosis </a:t>
            </a:r>
            <a:r>
              <a:rPr lang="fa-IR" sz="2400" dirty="0" smtClean="0"/>
              <a:t>:</a:t>
            </a:r>
            <a:r>
              <a:rPr lang="en-US" sz="2400" dirty="0" smtClean="0"/>
              <a:t> 6–29%</a:t>
            </a:r>
            <a:endParaRPr lang="fa-IR" sz="2400" dirty="0" smtClean="0"/>
          </a:p>
          <a:p>
            <a:r>
              <a:rPr lang="en-US" sz="2400" dirty="0" smtClean="0"/>
              <a:t>DI is a rare finding at diagnosis</a:t>
            </a:r>
            <a:endParaRPr lang="fa-IR" sz="2400" dirty="0" smtClean="0"/>
          </a:p>
          <a:p>
            <a:r>
              <a:rPr lang="en-US" sz="2400" dirty="0" err="1" smtClean="0"/>
              <a:t>hyperprolactinemia</a:t>
            </a:r>
            <a:r>
              <a:rPr lang="en-US" sz="2400" dirty="0" smtClean="0"/>
              <a:t> at diagnosis : 25–65% </a:t>
            </a:r>
            <a:endParaRPr lang="fa-IR" sz="2400" dirty="0" smtClean="0"/>
          </a:p>
          <a:p>
            <a:pPr>
              <a:buNone/>
            </a:pPr>
            <a:r>
              <a:rPr lang="en-US" sz="2400" dirty="0" smtClean="0"/>
              <a:t>                NFPA : </a:t>
            </a:r>
            <a:r>
              <a:rPr lang="en-US" sz="2400" dirty="0" err="1" smtClean="0"/>
              <a:t>prolactin</a:t>
            </a:r>
            <a:r>
              <a:rPr lang="en-US" sz="2400" dirty="0" smtClean="0"/>
              <a:t> (PRL) level &lt; 100 </a:t>
            </a:r>
            <a:r>
              <a:rPr lang="en-US" sz="2400" dirty="0" err="1" smtClean="0"/>
              <a:t>ng</a:t>
            </a:r>
            <a:r>
              <a:rPr lang="en-US" sz="2400" dirty="0" smtClean="0"/>
              <a:t>/</a:t>
            </a:r>
            <a:r>
              <a:rPr lang="en-US" sz="2400" dirty="0" err="1" smtClean="0"/>
              <a:t>mL</a:t>
            </a:r>
            <a:r>
              <a:rPr lang="en-US" sz="2400" dirty="0" smtClean="0"/>
              <a:t> (~ 2000 IU/L) </a:t>
            </a:r>
          </a:p>
          <a:p>
            <a:pPr>
              <a:buNone/>
            </a:pPr>
            <a:r>
              <a:rPr lang="en-US" sz="2400" dirty="0" smtClean="0"/>
              <a:t>                </a:t>
            </a:r>
            <a:r>
              <a:rPr lang="en-US" sz="2400" dirty="0" err="1" smtClean="0"/>
              <a:t>prolactinomas</a:t>
            </a:r>
            <a:r>
              <a:rPr lang="en-US" sz="2400" dirty="0" smtClean="0"/>
              <a:t> :  </a:t>
            </a:r>
            <a:r>
              <a:rPr lang="en-US" sz="2400" dirty="0" err="1" smtClean="0"/>
              <a:t>prolactin</a:t>
            </a:r>
            <a:r>
              <a:rPr lang="en-US" sz="2400" dirty="0" smtClean="0"/>
              <a:t> (PRL) level &gt; 250 </a:t>
            </a:r>
            <a:r>
              <a:rPr lang="en-US" sz="2400" dirty="0" err="1" smtClean="0"/>
              <a:t>ng</a:t>
            </a:r>
            <a:r>
              <a:rPr lang="en-US" sz="2400" dirty="0" smtClean="0"/>
              <a:t>/</a:t>
            </a:r>
            <a:r>
              <a:rPr lang="en-US" sz="2400" dirty="0" err="1" smtClean="0"/>
              <a:t>mL</a:t>
            </a:r>
            <a:r>
              <a:rPr lang="en-US" sz="2400" dirty="0" smtClean="0"/>
              <a:t> (~ 5000 IU/L)</a:t>
            </a:r>
            <a:endParaRPr lang="fa-IR" sz="2400" dirty="0" smtClean="0"/>
          </a:p>
          <a:p>
            <a:endParaRPr lang="en-US"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4"/>
          </p:nvPr>
        </p:nvSpPr>
        <p:spPr>
          <a:xfrm>
            <a:off x="0" y="1594338"/>
            <a:ext cx="4829908" cy="4548554"/>
          </a:xfrm>
        </p:spPr>
        <p:txBody>
          <a:bodyPr>
            <a:normAutofit/>
          </a:bodyPr>
          <a:lstStyle/>
          <a:p>
            <a:r>
              <a:rPr lang="en-US" sz="2400" dirty="0" smtClean="0"/>
              <a:t>117 patients with </a:t>
            </a:r>
            <a:r>
              <a:rPr lang="en-US" sz="2400" dirty="0" err="1" smtClean="0"/>
              <a:t>hyperprolactinemic</a:t>
            </a:r>
            <a:r>
              <a:rPr lang="en-US" sz="2400" dirty="0" smtClean="0"/>
              <a:t> pituitary </a:t>
            </a:r>
            <a:r>
              <a:rPr lang="en-US" sz="2400" dirty="0" err="1" smtClean="0"/>
              <a:t>macroadenomas</a:t>
            </a:r>
            <a:endParaRPr lang="en-US" sz="2400" dirty="0" smtClean="0"/>
          </a:p>
          <a:p>
            <a:r>
              <a:rPr lang="en-US" sz="2400" dirty="0" smtClean="0"/>
              <a:t>(A) </a:t>
            </a:r>
            <a:r>
              <a:rPr lang="en-US" sz="2400" dirty="0" err="1" smtClean="0"/>
              <a:t>prolactinoma</a:t>
            </a:r>
            <a:r>
              <a:rPr lang="en-US" sz="2400" dirty="0" smtClean="0"/>
              <a:t> that responded to dopamine agonist (DA) treatment (PRDA)</a:t>
            </a:r>
          </a:p>
          <a:p>
            <a:r>
              <a:rPr lang="en-US" sz="2400" dirty="0" smtClean="0"/>
              <a:t> (B) </a:t>
            </a:r>
            <a:r>
              <a:rPr lang="en-US" sz="2400" dirty="0" err="1" smtClean="0"/>
              <a:t>prolactinoma</a:t>
            </a:r>
            <a:r>
              <a:rPr lang="en-US" sz="2400" dirty="0" smtClean="0"/>
              <a:t> requiring surgical treatment (PRS)</a:t>
            </a:r>
          </a:p>
          <a:p>
            <a:r>
              <a:rPr lang="en-US" sz="2400" dirty="0" smtClean="0"/>
              <a:t>(C) non-functioning pituitary adenoma with </a:t>
            </a:r>
            <a:r>
              <a:rPr lang="en-US" sz="2400" dirty="0" err="1" smtClean="0"/>
              <a:t>hyperprolactinemia</a:t>
            </a:r>
            <a:r>
              <a:rPr lang="en-US" sz="2400" dirty="0" smtClean="0"/>
              <a:t> (NFPAH)</a:t>
            </a:r>
            <a:endParaRPr lang="en-US" sz="2400" dirty="0"/>
          </a:p>
        </p:txBody>
      </p:sp>
      <p:sp>
        <p:nvSpPr>
          <p:cNvPr id="5" name="Text Placeholder 4"/>
          <p:cNvSpPr>
            <a:spLocks noGrp="1"/>
          </p:cNvSpPr>
          <p:nvPr>
            <p:ph type="body" sz="quarter" idx="1"/>
          </p:nvPr>
        </p:nvSpPr>
        <p:spPr>
          <a:xfrm>
            <a:off x="0" y="6459415"/>
            <a:ext cx="12192000" cy="398584"/>
          </a:xfrm>
        </p:spPr>
        <p:txBody>
          <a:bodyPr>
            <a:normAutofit/>
          </a:bodyPr>
          <a:lstStyle/>
          <a:p>
            <a:r>
              <a:rPr lang="en-US" sz="1400" b="0" dirty="0" smtClean="0"/>
              <a:t>Discrimination of </a:t>
            </a:r>
            <a:r>
              <a:rPr lang="en-US" sz="1400" b="0" dirty="0" err="1" smtClean="0"/>
              <a:t>prolactinoma</a:t>
            </a:r>
            <a:r>
              <a:rPr lang="en-US" sz="1400" b="0" dirty="0" smtClean="0"/>
              <a:t> from </a:t>
            </a:r>
            <a:r>
              <a:rPr lang="en-US" sz="1400" b="0" dirty="0" err="1" smtClean="0"/>
              <a:t>hyperprolactinemic</a:t>
            </a:r>
            <a:r>
              <a:rPr lang="en-US" sz="1400" b="0" dirty="0" smtClean="0"/>
              <a:t> non-functioning adenoma : (ORIGINAL ARTICLE) </a:t>
            </a:r>
            <a:r>
              <a:rPr lang="en-US" sz="1400" b="0" dirty="0" err="1" smtClean="0"/>
              <a:t>Endocr</a:t>
            </a:r>
            <a:r>
              <a:rPr lang="en-US" sz="1400" b="0" dirty="0" smtClean="0"/>
              <a:t> (2010)</a:t>
            </a:r>
            <a:endParaRPr lang="en-US" sz="1400" b="0" dirty="0"/>
          </a:p>
        </p:txBody>
      </p:sp>
      <p:pic>
        <p:nvPicPr>
          <p:cNvPr id="2" name="Picture 2"/>
          <p:cNvPicPr>
            <a:picLocks noChangeAspect="1" noChangeArrowheads="1"/>
          </p:cNvPicPr>
          <p:nvPr/>
        </p:nvPicPr>
        <p:blipFill>
          <a:blip r:embed="rId2"/>
          <a:srcRect/>
          <a:stretch>
            <a:fillRect/>
          </a:stretch>
        </p:blipFill>
        <p:spPr bwMode="auto">
          <a:xfrm>
            <a:off x="4810125" y="1582614"/>
            <a:ext cx="7381875" cy="4513385"/>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4"/>
          </p:nvPr>
        </p:nvSpPr>
        <p:spPr>
          <a:xfrm>
            <a:off x="-1" y="1594338"/>
            <a:ext cx="7127631" cy="4548554"/>
          </a:xfrm>
        </p:spPr>
        <p:txBody>
          <a:bodyPr>
            <a:normAutofit/>
          </a:bodyPr>
          <a:lstStyle/>
          <a:p>
            <a:r>
              <a:rPr lang="en-US" sz="2400" dirty="0" smtClean="0"/>
              <a:t>It is sometimes difficult to distinguish </a:t>
            </a:r>
            <a:r>
              <a:rPr lang="en-US" sz="2400" dirty="0" err="1" smtClean="0"/>
              <a:t>prolactinoma</a:t>
            </a:r>
            <a:r>
              <a:rPr lang="en-US" sz="2400" dirty="0" smtClean="0"/>
              <a:t> from NFPAH, especially in patients with </a:t>
            </a:r>
            <a:r>
              <a:rPr lang="en-US" sz="2400" dirty="0" err="1" smtClean="0"/>
              <a:t>macroadenoma</a:t>
            </a:r>
            <a:endParaRPr lang="en-US" sz="2400" dirty="0" smtClean="0"/>
          </a:p>
          <a:p>
            <a:endParaRPr lang="en-US" sz="2400" dirty="0" smtClean="0"/>
          </a:p>
          <a:p>
            <a:r>
              <a:rPr lang="en-US" sz="2400" dirty="0" smtClean="0"/>
              <a:t>Most patients with NFPAs have </a:t>
            </a:r>
            <a:r>
              <a:rPr lang="en-US" sz="2400" dirty="0" err="1" smtClean="0"/>
              <a:t>macroadenomas</a:t>
            </a:r>
            <a:r>
              <a:rPr lang="en-US" sz="2400" dirty="0" smtClean="0"/>
              <a:t> and the main presenting symptoms are visual defects and headache</a:t>
            </a:r>
          </a:p>
          <a:p>
            <a:r>
              <a:rPr lang="en-US" sz="2400" dirty="0" smtClean="0"/>
              <a:t>In the clinic, the possibility of NFPA should be considered, especially when patients are older than 40 years of age with pituitary masses and mild </a:t>
            </a:r>
            <a:r>
              <a:rPr lang="en-US" sz="2400" dirty="0" err="1" smtClean="0"/>
              <a:t>hyperprolactinemia</a:t>
            </a:r>
            <a:endParaRPr lang="en-US" sz="2400" dirty="0"/>
          </a:p>
        </p:txBody>
      </p:sp>
      <p:sp>
        <p:nvSpPr>
          <p:cNvPr id="5" name="Text Placeholder 4"/>
          <p:cNvSpPr>
            <a:spLocks noGrp="1"/>
          </p:cNvSpPr>
          <p:nvPr>
            <p:ph type="body" sz="quarter" idx="1"/>
          </p:nvPr>
        </p:nvSpPr>
        <p:spPr>
          <a:xfrm>
            <a:off x="0" y="6459414"/>
            <a:ext cx="12192000" cy="398585"/>
          </a:xfrm>
        </p:spPr>
        <p:txBody>
          <a:bodyPr>
            <a:normAutofit/>
          </a:bodyPr>
          <a:lstStyle/>
          <a:p>
            <a:r>
              <a:rPr lang="en-US" sz="1400" b="0" dirty="0" smtClean="0"/>
              <a:t>Discrimination of </a:t>
            </a:r>
            <a:r>
              <a:rPr lang="en-US" sz="1400" b="0" dirty="0" err="1" smtClean="0"/>
              <a:t>prolactinoma</a:t>
            </a:r>
            <a:r>
              <a:rPr lang="en-US" sz="1400" b="0" dirty="0" smtClean="0"/>
              <a:t> from </a:t>
            </a:r>
            <a:r>
              <a:rPr lang="en-US" sz="1400" b="0" dirty="0" err="1" smtClean="0"/>
              <a:t>hyperprolactinemic</a:t>
            </a:r>
            <a:r>
              <a:rPr lang="en-US" sz="1400" b="0" dirty="0" smtClean="0"/>
              <a:t> non-functioning adenoma : (ORIGINAL ARTICLE) </a:t>
            </a:r>
            <a:r>
              <a:rPr lang="en-US" sz="1400" b="0" dirty="0" err="1" smtClean="0"/>
              <a:t>Endocr</a:t>
            </a:r>
            <a:r>
              <a:rPr lang="en-US" sz="1400" b="0" dirty="0" smtClean="0"/>
              <a:t> (2010)</a:t>
            </a:r>
            <a:endParaRPr lang="en-US" sz="1400" b="0" dirty="0"/>
          </a:p>
        </p:txBody>
      </p:sp>
      <p:pic>
        <p:nvPicPr>
          <p:cNvPr id="5122" name="Picture 2"/>
          <p:cNvPicPr>
            <a:picLocks noChangeAspect="1" noChangeArrowheads="1"/>
          </p:cNvPicPr>
          <p:nvPr/>
        </p:nvPicPr>
        <p:blipFill>
          <a:blip r:embed="rId2"/>
          <a:srcRect/>
          <a:stretch>
            <a:fillRect/>
          </a:stretch>
        </p:blipFill>
        <p:spPr bwMode="auto">
          <a:xfrm>
            <a:off x="7104184" y="1770185"/>
            <a:ext cx="4712677" cy="3856892"/>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125416"/>
          </a:xfrm>
        </p:spPr>
        <p:txBody>
          <a:bodyPr/>
          <a:lstStyle/>
          <a:p>
            <a:pPr algn="ctr"/>
            <a:r>
              <a:rPr lang="en-US" b="1" dirty="0" smtClean="0">
                <a:latin typeface="+mn-lt"/>
              </a:rPr>
              <a:t>Preoperative evaluation</a:t>
            </a:r>
            <a:endParaRPr lang="en-US" dirty="0">
              <a:latin typeface="+mn-lt"/>
            </a:endParaRPr>
          </a:p>
        </p:txBody>
      </p:sp>
      <p:sp>
        <p:nvSpPr>
          <p:cNvPr id="3" name="Content Placeholder 2"/>
          <p:cNvSpPr>
            <a:spLocks noGrp="1"/>
          </p:cNvSpPr>
          <p:nvPr>
            <p:ph sz="quarter" idx="1"/>
          </p:nvPr>
        </p:nvSpPr>
        <p:spPr>
          <a:xfrm>
            <a:off x="433754" y="797169"/>
            <a:ext cx="10920046" cy="5861539"/>
          </a:xfrm>
        </p:spPr>
        <p:txBody>
          <a:bodyPr>
            <a:normAutofit/>
          </a:bodyPr>
          <a:lstStyle/>
          <a:p>
            <a:pPr>
              <a:buNone/>
            </a:pPr>
            <a:r>
              <a:rPr lang="fa-IR" b="1" dirty="0" smtClean="0"/>
              <a:t>    </a:t>
            </a:r>
            <a:r>
              <a:rPr lang="en-US" b="1" dirty="0" smtClean="0"/>
              <a:t>Radiological assessment </a:t>
            </a:r>
            <a:endParaRPr lang="fa-IR" b="1" dirty="0" smtClean="0"/>
          </a:p>
          <a:p>
            <a:endParaRPr lang="en-US" dirty="0" smtClean="0"/>
          </a:p>
          <a:p>
            <a:r>
              <a:rPr lang="en-US" sz="2400" dirty="0" smtClean="0"/>
              <a:t>MRI</a:t>
            </a:r>
            <a:r>
              <a:rPr lang="fa-IR" sz="2400" dirty="0" smtClean="0"/>
              <a:t> </a:t>
            </a:r>
            <a:r>
              <a:rPr lang="en-US" sz="2400" dirty="0" smtClean="0"/>
              <a:t>± gadolinium contrast is the gold standard</a:t>
            </a:r>
            <a:endParaRPr lang="fa-IR" sz="2400" dirty="0" smtClean="0"/>
          </a:p>
          <a:p>
            <a:r>
              <a:rPr lang="en-US" sz="2400" dirty="0" smtClean="0"/>
              <a:t>NFPAs usually</a:t>
            </a:r>
            <a:r>
              <a:rPr lang="fa-IR" sz="2400" dirty="0" smtClean="0"/>
              <a:t> </a:t>
            </a:r>
            <a:r>
              <a:rPr lang="en-US" sz="2400" dirty="0" smtClean="0"/>
              <a:t>appear </a:t>
            </a:r>
            <a:r>
              <a:rPr lang="en-US" sz="2400" dirty="0" err="1" smtClean="0"/>
              <a:t>hypointense</a:t>
            </a:r>
            <a:r>
              <a:rPr lang="en-US" sz="2400" dirty="0" smtClean="0"/>
              <a:t> or </a:t>
            </a:r>
            <a:r>
              <a:rPr lang="en-US" sz="2400" dirty="0" err="1" smtClean="0"/>
              <a:t>isointense</a:t>
            </a:r>
            <a:r>
              <a:rPr lang="en-US" sz="2400" dirty="0" smtClean="0"/>
              <a:t> on T1-weighted images</a:t>
            </a:r>
            <a:endParaRPr lang="fa-IR" sz="2400" dirty="0" smtClean="0"/>
          </a:p>
          <a:p>
            <a:r>
              <a:rPr lang="en-US" sz="2400" dirty="0" smtClean="0"/>
              <a:t>After contrast administration, pituitary adenomas exhibit</a:t>
            </a:r>
            <a:r>
              <a:rPr lang="fa-IR" sz="2400" dirty="0" smtClean="0"/>
              <a:t> </a:t>
            </a:r>
            <a:r>
              <a:rPr lang="en-US" sz="2400" dirty="0" smtClean="0"/>
              <a:t>delayed enhancement, appearing </a:t>
            </a:r>
            <a:r>
              <a:rPr lang="en-US" sz="2400" dirty="0" err="1" smtClean="0"/>
              <a:t>hypointense</a:t>
            </a:r>
            <a:r>
              <a:rPr lang="en-US" sz="2400" dirty="0" smtClean="0"/>
              <a:t> in relation to</a:t>
            </a:r>
            <a:r>
              <a:rPr lang="fa-IR" sz="2400" dirty="0" smtClean="0"/>
              <a:t> </a:t>
            </a:r>
            <a:r>
              <a:rPr lang="en-US" sz="2400" dirty="0" smtClean="0"/>
              <a:t>the pituitary gland, which has an earlier and more intense</a:t>
            </a:r>
            <a:r>
              <a:rPr lang="fa-IR" sz="2400" dirty="0" smtClean="0"/>
              <a:t> </a:t>
            </a:r>
            <a:r>
              <a:rPr lang="en-US" sz="2400" dirty="0" smtClean="0"/>
              <a:t>enhancement</a:t>
            </a:r>
            <a:endParaRPr lang="fa-IR" sz="2400" dirty="0" smtClean="0"/>
          </a:p>
          <a:p>
            <a:r>
              <a:rPr lang="en-US" sz="2400" dirty="0" smtClean="0"/>
              <a:t>In the case of atypical radiological findings,</a:t>
            </a:r>
            <a:r>
              <a:rPr lang="fa-IR" sz="2400" dirty="0" smtClean="0"/>
              <a:t> </a:t>
            </a:r>
            <a:r>
              <a:rPr lang="en-US" sz="2400" dirty="0" smtClean="0"/>
              <a:t>other diseases should be considered, e.g. </a:t>
            </a:r>
            <a:r>
              <a:rPr lang="en-US" sz="2400" dirty="0" err="1" smtClean="0"/>
              <a:t>hypophysitis</a:t>
            </a:r>
            <a:r>
              <a:rPr lang="en-US" sz="2400" dirty="0" smtClean="0"/>
              <a:t>, </a:t>
            </a:r>
            <a:r>
              <a:rPr lang="en-US" sz="2400" dirty="0" err="1" smtClean="0"/>
              <a:t>meningioma</a:t>
            </a:r>
            <a:r>
              <a:rPr lang="en-US" sz="2400" dirty="0" smtClean="0"/>
              <a:t>,</a:t>
            </a:r>
            <a:r>
              <a:rPr lang="fa-IR" sz="2400" dirty="0" smtClean="0"/>
              <a:t> </a:t>
            </a:r>
            <a:r>
              <a:rPr lang="en-US" sz="2400" dirty="0" err="1" smtClean="0"/>
              <a:t>granulomatous</a:t>
            </a:r>
            <a:r>
              <a:rPr lang="en-US" sz="2400" dirty="0" smtClean="0"/>
              <a:t> disorders, metastases</a:t>
            </a:r>
            <a:endParaRPr lang="en-US" sz="2400"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125416"/>
          </a:xfrm>
        </p:spPr>
        <p:txBody>
          <a:bodyPr/>
          <a:lstStyle/>
          <a:p>
            <a:pPr algn="ctr"/>
            <a:r>
              <a:rPr lang="en-US" b="1" dirty="0" smtClean="0">
                <a:latin typeface="+mn-lt"/>
              </a:rPr>
              <a:t>Preoperative evaluation</a:t>
            </a:r>
            <a:endParaRPr lang="en-US" dirty="0">
              <a:latin typeface="+mn-lt"/>
            </a:endParaRPr>
          </a:p>
        </p:txBody>
      </p:sp>
      <p:sp>
        <p:nvSpPr>
          <p:cNvPr id="3" name="Content Placeholder 2"/>
          <p:cNvSpPr>
            <a:spLocks noGrp="1"/>
          </p:cNvSpPr>
          <p:nvPr>
            <p:ph sz="quarter" idx="1"/>
          </p:nvPr>
        </p:nvSpPr>
        <p:spPr>
          <a:xfrm>
            <a:off x="527538" y="867508"/>
            <a:ext cx="10826262" cy="5791200"/>
          </a:xfrm>
        </p:spPr>
        <p:txBody>
          <a:bodyPr>
            <a:normAutofit fontScale="92500" lnSpcReduction="20000"/>
          </a:bodyPr>
          <a:lstStyle/>
          <a:p>
            <a:pPr>
              <a:buNone/>
            </a:pPr>
            <a:r>
              <a:rPr lang="fa-IR" b="1" dirty="0" smtClean="0"/>
              <a:t>    </a:t>
            </a:r>
            <a:r>
              <a:rPr lang="en-US" b="1" dirty="0" smtClean="0"/>
              <a:t>Radiological assessment </a:t>
            </a:r>
            <a:endParaRPr lang="fa-IR" b="1" dirty="0" smtClean="0"/>
          </a:p>
          <a:p>
            <a:endParaRPr lang="en-US" dirty="0" smtClean="0"/>
          </a:p>
          <a:p>
            <a:r>
              <a:rPr lang="en-US" dirty="0" err="1" smtClean="0"/>
              <a:t>microadenomas</a:t>
            </a:r>
            <a:r>
              <a:rPr lang="en-US" dirty="0" smtClean="0"/>
              <a:t>  &lt; 1 cm</a:t>
            </a:r>
          </a:p>
          <a:p>
            <a:r>
              <a:rPr lang="en-US" dirty="0" err="1" smtClean="0"/>
              <a:t>macroadenomas</a:t>
            </a:r>
            <a:r>
              <a:rPr lang="en-US" dirty="0" smtClean="0"/>
              <a:t> ≥ 1 cm</a:t>
            </a:r>
            <a:r>
              <a:rPr lang="fa-IR" dirty="0" smtClean="0"/>
              <a:t> </a:t>
            </a:r>
            <a:endParaRPr lang="en-US" dirty="0" smtClean="0"/>
          </a:p>
          <a:p>
            <a:r>
              <a:rPr lang="en-US" dirty="0" smtClean="0"/>
              <a:t>giant adenomas ≥ 4 cm</a:t>
            </a:r>
            <a:endParaRPr lang="fa-IR" dirty="0" smtClean="0"/>
          </a:p>
          <a:p>
            <a:endParaRPr lang="en-US" dirty="0" smtClean="0"/>
          </a:p>
          <a:p>
            <a:r>
              <a:rPr lang="en-US" dirty="0" smtClean="0"/>
              <a:t>clinically and</a:t>
            </a:r>
            <a:r>
              <a:rPr lang="fa-IR" dirty="0" smtClean="0"/>
              <a:t> </a:t>
            </a:r>
            <a:r>
              <a:rPr lang="en-US" dirty="0" err="1" smtClean="0"/>
              <a:t>prognostically</a:t>
            </a:r>
            <a:r>
              <a:rPr lang="en-US" dirty="0" smtClean="0"/>
              <a:t> relevant radiological classification</a:t>
            </a:r>
          </a:p>
          <a:p>
            <a:pPr>
              <a:buNone/>
            </a:pPr>
            <a:r>
              <a:rPr lang="en-US" dirty="0" smtClean="0"/>
              <a:t>                           grading</a:t>
            </a:r>
            <a:r>
              <a:rPr lang="fa-IR" dirty="0" smtClean="0"/>
              <a:t> </a:t>
            </a:r>
            <a:r>
              <a:rPr lang="en-US" dirty="0" smtClean="0"/>
              <a:t>system of </a:t>
            </a:r>
            <a:r>
              <a:rPr lang="en-US" dirty="0" err="1" smtClean="0"/>
              <a:t>parasellar</a:t>
            </a:r>
            <a:r>
              <a:rPr lang="en-US" dirty="0" smtClean="0"/>
              <a:t> adenoma </a:t>
            </a:r>
          </a:p>
          <a:p>
            <a:pPr>
              <a:buNone/>
            </a:pPr>
            <a:r>
              <a:rPr lang="en-US" dirty="0" smtClean="0"/>
              <a:t>                grade</a:t>
            </a:r>
            <a:r>
              <a:rPr lang="fa-IR" dirty="0" smtClean="0"/>
              <a:t> </a:t>
            </a:r>
            <a:r>
              <a:rPr lang="en-US" dirty="0" smtClean="0"/>
              <a:t>0 = an adenoma without any </a:t>
            </a:r>
            <a:r>
              <a:rPr lang="en-US" dirty="0" err="1" smtClean="0"/>
              <a:t>parasellar</a:t>
            </a:r>
            <a:r>
              <a:rPr lang="fa-IR" dirty="0" smtClean="0"/>
              <a:t> </a:t>
            </a:r>
            <a:r>
              <a:rPr lang="en-US" dirty="0" smtClean="0"/>
              <a:t>extension </a:t>
            </a:r>
          </a:p>
          <a:p>
            <a:pPr>
              <a:buNone/>
            </a:pPr>
            <a:r>
              <a:rPr lang="en-US" dirty="0" smtClean="0"/>
              <a:t>                grade 4 = total encasement of the </a:t>
            </a:r>
            <a:r>
              <a:rPr lang="en-US" dirty="0" err="1" smtClean="0"/>
              <a:t>intracavernous</a:t>
            </a:r>
            <a:r>
              <a:rPr lang="fa-IR" dirty="0" smtClean="0"/>
              <a:t> </a:t>
            </a:r>
            <a:r>
              <a:rPr lang="en-US" dirty="0" smtClean="0"/>
              <a:t>carotid artery</a:t>
            </a:r>
            <a:endParaRPr lang="fa-IR" dirty="0" smtClean="0"/>
          </a:p>
          <a:p>
            <a:endParaRPr lang="en-US" dirty="0" smtClean="0"/>
          </a:p>
          <a:p>
            <a:r>
              <a:rPr lang="en-US" dirty="0" smtClean="0"/>
              <a:t>The </a:t>
            </a:r>
            <a:r>
              <a:rPr lang="en-US" dirty="0" err="1" smtClean="0"/>
              <a:t>parasellar</a:t>
            </a:r>
            <a:r>
              <a:rPr lang="en-US" dirty="0" smtClean="0"/>
              <a:t> adenoma extension</a:t>
            </a:r>
            <a:r>
              <a:rPr lang="fa-IR" dirty="0" smtClean="0"/>
              <a:t> </a:t>
            </a:r>
            <a:r>
              <a:rPr lang="en-US" dirty="0" smtClean="0"/>
              <a:t>is considered to be a negative prognostic factor for</a:t>
            </a:r>
            <a:r>
              <a:rPr lang="fa-IR" dirty="0" smtClean="0"/>
              <a:t> </a:t>
            </a:r>
            <a:r>
              <a:rPr lang="en-US" dirty="0" smtClean="0"/>
              <a:t>surgical outcome</a:t>
            </a:r>
            <a:endParaRPr lang="fa-IR" dirty="0" smtClean="0"/>
          </a:p>
          <a:p>
            <a:pPr>
              <a:buNone/>
            </a:pPr>
            <a:endParaRPr lang="fa-IR" b="1" dirty="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031631"/>
          </a:xfrm>
        </p:spPr>
        <p:txBody>
          <a:bodyPr/>
          <a:lstStyle/>
          <a:p>
            <a:pPr algn="ctr"/>
            <a:r>
              <a:rPr lang="en-US" b="1" dirty="0" smtClean="0">
                <a:latin typeface="+mn-lt"/>
              </a:rPr>
              <a:t>Preoperative evaluation</a:t>
            </a:r>
            <a:endParaRPr lang="en-US" dirty="0">
              <a:latin typeface="+mn-lt"/>
            </a:endParaRPr>
          </a:p>
        </p:txBody>
      </p:sp>
      <p:sp>
        <p:nvSpPr>
          <p:cNvPr id="3" name="Content Placeholder 2"/>
          <p:cNvSpPr>
            <a:spLocks noGrp="1"/>
          </p:cNvSpPr>
          <p:nvPr>
            <p:ph sz="quarter" idx="1"/>
          </p:nvPr>
        </p:nvSpPr>
        <p:spPr>
          <a:xfrm>
            <a:off x="527538" y="773723"/>
            <a:ext cx="10826262" cy="5884985"/>
          </a:xfrm>
        </p:spPr>
        <p:txBody>
          <a:bodyPr>
            <a:normAutofit/>
          </a:bodyPr>
          <a:lstStyle/>
          <a:p>
            <a:pPr>
              <a:buNone/>
            </a:pPr>
            <a:r>
              <a:rPr lang="en-US" b="1" dirty="0" smtClean="0"/>
              <a:t>    Ophthalmologic assessment</a:t>
            </a:r>
            <a:endParaRPr lang="fa-IR" b="1" dirty="0" smtClean="0"/>
          </a:p>
          <a:p>
            <a:endParaRPr lang="en-US" sz="2400" dirty="0" smtClean="0"/>
          </a:p>
          <a:p>
            <a:r>
              <a:rPr lang="en-US" sz="2400" dirty="0" smtClean="0"/>
              <a:t>A complete </a:t>
            </a:r>
            <a:r>
              <a:rPr lang="en-US" sz="2400" dirty="0" err="1" smtClean="0"/>
              <a:t>neuro</a:t>
            </a:r>
            <a:r>
              <a:rPr lang="en-US" sz="2400" dirty="0" smtClean="0"/>
              <a:t>-ophthalmologic evaluation </a:t>
            </a:r>
          </a:p>
          <a:p>
            <a:pPr>
              <a:buNone/>
            </a:pPr>
            <a:r>
              <a:rPr lang="en-US" sz="2400" dirty="0" smtClean="0"/>
              <a:t>                                - </a:t>
            </a:r>
            <a:r>
              <a:rPr lang="en-US" sz="2400" dirty="0" err="1" smtClean="0"/>
              <a:t>assesment</a:t>
            </a:r>
            <a:r>
              <a:rPr lang="en-US" sz="2400" dirty="0" smtClean="0"/>
              <a:t> visual</a:t>
            </a:r>
            <a:r>
              <a:rPr lang="fa-IR" sz="2400" dirty="0" smtClean="0"/>
              <a:t> </a:t>
            </a:r>
            <a:r>
              <a:rPr lang="en-US" sz="2400" dirty="0" smtClean="0"/>
              <a:t>field and acuity examination </a:t>
            </a:r>
          </a:p>
          <a:p>
            <a:pPr>
              <a:buNone/>
            </a:pPr>
            <a:r>
              <a:rPr lang="en-US" sz="2400" dirty="0" smtClean="0"/>
              <a:t>                                  If visual</a:t>
            </a:r>
            <a:r>
              <a:rPr lang="fa-IR" sz="2400" dirty="0" smtClean="0"/>
              <a:t> </a:t>
            </a:r>
            <a:r>
              <a:rPr lang="en-US" sz="2400" dirty="0" smtClean="0"/>
              <a:t>complaints or if the tumor abuts the optic chiasm </a:t>
            </a:r>
          </a:p>
          <a:p>
            <a:pPr>
              <a:buNone/>
            </a:pPr>
            <a:r>
              <a:rPr lang="en-US" sz="2400" dirty="0" smtClean="0"/>
              <a:t>                                  or optic</a:t>
            </a:r>
            <a:r>
              <a:rPr lang="fa-IR" sz="2400" dirty="0" smtClean="0"/>
              <a:t> </a:t>
            </a:r>
            <a:r>
              <a:rPr lang="en-US" sz="2400" dirty="0" smtClean="0"/>
              <a:t>tract on MRI</a:t>
            </a:r>
            <a:endParaRPr lang="fa-IR" sz="2400" dirty="0" smtClean="0"/>
          </a:p>
          <a:p>
            <a:r>
              <a:rPr lang="en-US" sz="2400" dirty="0" smtClean="0"/>
              <a:t>In order to be able to judge the operative impact</a:t>
            </a:r>
            <a:r>
              <a:rPr lang="fa-IR" sz="2400" dirty="0" smtClean="0"/>
              <a:t> </a:t>
            </a:r>
            <a:r>
              <a:rPr lang="en-US" sz="2400" dirty="0" smtClean="0"/>
              <a:t>on any pre-operative abnormalities </a:t>
            </a:r>
            <a:endParaRPr lang="fa-IR" sz="2400" dirty="0" smtClean="0"/>
          </a:p>
          <a:p>
            <a:r>
              <a:rPr lang="en-US" sz="2400" dirty="0" smtClean="0"/>
              <a:t>Is not required in patients with </a:t>
            </a:r>
            <a:r>
              <a:rPr lang="en-US" sz="2400" dirty="0" err="1" smtClean="0"/>
              <a:t>microadenomas</a:t>
            </a:r>
            <a:r>
              <a:rPr lang="en-US" sz="2400" dirty="0" smtClean="0"/>
              <a:t> or </a:t>
            </a:r>
            <a:r>
              <a:rPr lang="en-US" sz="2400" dirty="0" err="1" smtClean="0"/>
              <a:t>macroadenomas</a:t>
            </a:r>
            <a:r>
              <a:rPr lang="fa-IR" sz="2400" dirty="0" smtClean="0"/>
              <a:t> </a:t>
            </a:r>
            <a:r>
              <a:rPr lang="en-US" sz="2400" dirty="0" smtClean="0"/>
              <a:t>remote from the </a:t>
            </a:r>
            <a:r>
              <a:rPr lang="en-US" sz="2400" dirty="0" err="1" smtClean="0"/>
              <a:t>chiasma</a:t>
            </a:r>
            <a:r>
              <a:rPr lang="en-US" sz="2400" dirty="0" smtClean="0"/>
              <a:t> and cavernous sinus </a:t>
            </a:r>
            <a:endParaRPr lang="fa-IR" sz="2400" dirty="0" smtClean="0"/>
          </a:p>
          <a:p>
            <a:r>
              <a:rPr lang="en-US" sz="2400" dirty="0" smtClean="0"/>
              <a:t>NFPAs in contact with the optic chiasm, strict ophthalmologic</a:t>
            </a:r>
            <a:r>
              <a:rPr lang="fa-IR" sz="2400" dirty="0" smtClean="0"/>
              <a:t> </a:t>
            </a:r>
            <a:r>
              <a:rPr lang="en-US" sz="2400" dirty="0" smtClean="0"/>
              <a:t>surveillance should be performed in the case</a:t>
            </a:r>
            <a:r>
              <a:rPr lang="fa-IR" sz="2400" dirty="0" smtClean="0"/>
              <a:t> </a:t>
            </a:r>
            <a:r>
              <a:rPr lang="en-US" sz="2400" dirty="0" smtClean="0"/>
              <a:t>of conservative management. In these patients, the onset of</a:t>
            </a:r>
            <a:r>
              <a:rPr lang="fa-IR" sz="2400" dirty="0" smtClean="0"/>
              <a:t> </a:t>
            </a:r>
            <a:r>
              <a:rPr lang="en-US" sz="2400" dirty="0" smtClean="0"/>
              <a:t>new visual defects is a strong indication for surgery</a:t>
            </a:r>
            <a:endParaRPr lang="fa-IR" sz="2400" b="1" dirty="0" smtClean="0"/>
          </a:p>
          <a:p>
            <a:pPr>
              <a:buNone/>
            </a:pPr>
            <a:endParaRPr lang="fa-IR" b="1" dirty="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0" y="2"/>
          <a:ext cx="12192000" cy="6857998"/>
        </p:xfrm>
        <a:graphic>
          <a:graphicData uri="http://schemas.openxmlformats.org/drawingml/2006/table">
            <a:tbl>
              <a:tblPr firstRow="1" bandRow="1">
                <a:tableStyleId>{5C22544A-7EE6-4342-B048-85BDC9FD1C3A}</a:tableStyleId>
              </a:tblPr>
              <a:tblGrid>
                <a:gridCol w="4876800"/>
                <a:gridCol w="7315200"/>
              </a:tblGrid>
              <a:tr h="492367">
                <a:tc gridSpan="2">
                  <a:txBody>
                    <a:bodyPr/>
                    <a:lstStyle/>
                    <a:p>
                      <a:pPr algn="ctr">
                        <a:buFont typeface="Wingdings" pitchFamily="2" charset="2"/>
                        <a:buNone/>
                      </a:pPr>
                      <a:r>
                        <a:rPr lang="en-US" sz="2400" b="1" kern="1200" baseline="0" dirty="0" smtClean="0">
                          <a:solidFill>
                            <a:schemeClr val="bg1"/>
                          </a:solidFill>
                          <a:latin typeface="+mn-lt"/>
                          <a:ea typeface="+mn-ea"/>
                          <a:cs typeface="+mn-cs"/>
                        </a:rPr>
                        <a:t>Preoperative management</a:t>
                      </a:r>
                      <a:r>
                        <a:rPr lang="fa-IR" sz="2400" b="1" kern="1200" baseline="0" dirty="0" smtClean="0">
                          <a:solidFill>
                            <a:schemeClr val="bg1"/>
                          </a:solidFill>
                          <a:latin typeface="+mn-lt"/>
                          <a:ea typeface="+mn-ea"/>
                          <a:cs typeface="+mn-cs"/>
                        </a:rPr>
                        <a:t>   </a:t>
                      </a:r>
                      <a:endParaRPr lang="en-US" sz="2400" b="1" dirty="0">
                        <a:solidFill>
                          <a:schemeClr val="bg1"/>
                        </a:solidFill>
                      </a:endParaRPr>
                    </a:p>
                  </a:txBody>
                  <a:tcPr/>
                </a:tc>
                <a:tc hMerge="1">
                  <a:txBody>
                    <a:bodyPr/>
                    <a:lstStyle/>
                    <a:p>
                      <a:endParaRPr lang="en-US" dirty="0"/>
                    </a:p>
                  </a:txBody>
                  <a:tcPr/>
                </a:tc>
              </a:tr>
              <a:tr h="623454">
                <a:tc gridSpan="2">
                  <a:txBody>
                    <a:bodyPr/>
                    <a:lstStyle/>
                    <a:p>
                      <a:pPr>
                        <a:buFont typeface="Wingdings" pitchFamily="2" charset="2"/>
                        <a:buNone/>
                      </a:pPr>
                      <a:r>
                        <a:rPr lang="en-US" sz="1800" b="1" kern="1200" baseline="0" dirty="0" smtClean="0">
                          <a:solidFill>
                            <a:schemeClr val="dk1"/>
                          </a:solidFill>
                          <a:latin typeface="+mn-lt"/>
                          <a:ea typeface="+mn-ea"/>
                          <a:cs typeface="+mn-cs"/>
                        </a:rPr>
                        <a:t>Endocrine assessment</a:t>
                      </a:r>
                      <a:endParaRPr lang="en-US" b="1" dirty="0"/>
                    </a:p>
                  </a:txBody>
                  <a:tcPr/>
                </a:tc>
                <a:tc hMerge="1">
                  <a:txBody>
                    <a:bodyPr/>
                    <a:lstStyle/>
                    <a:p>
                      <a:endParaRPr lang="en-US"/>
                    </a:p>
                  </a:txBody>
                  <a:tcPr/>
                </a:tc>
              </a:tr>
              <a:tr h="623454">
                <a:tc gridSpan="2">
                  <a:txBody>
                    <a:bodyPr/>
                    <a:lstStyle/>
                    <a:p>
                      <a:pPr>
                        <a:buFont typeface="Wingdings" pitchFamily="2" charset="2"/>
                        <a:buChar char="§"/>
                      </a:pPr>
                      <a:r>
                        <a:rPr lang="fa-IR" sz="1800" kern="1200" baseline="0" dirty="0" smtClean="0">
                          <a:solidFill>
                            <a:schemeClr val="dk1"/>
                          </a:solidFill>
                          <a:latin typeface="+mn-lt"/>
                          <a:ea typeface="+mn-ea"/>
                          <a:cs typeface="+mn-cs"/>
                        </a:rPr>
                        <a:t> </a:t>
                      </a:r>
                      <a:r>
                        <a:rPr lang="en-US" sz="1800" kern="1200" baseline="0" dirty="0" smtClean="0">
                          <a:solidFill>
                            <a:schemeClr val="dk1"/>
                          </a:solidFill>
                          <a:latin typeface="+mn-lt"/>
                          <a:ea typeface="+mn-ea"/>
                          <a:cs typeface="+mn-cs"/>
                        </a:rPr>
                        <a:t>Rule out a hormone-producing adenoma clinically and biochemically</a:t>
                      </a:r>
                      <a:endParaRPr lang="en-US" dirty="0">
                        <a:solidFill>
                          <a:schemeClr val="tx1"/>
                        </a:solidFill>
                      </a:endParaRPr>
                    </a:p>
                  </a:txBody>
                  <a:tcPr/>
                </a:tc>
                <a:tc hMerge="1">
                  <a:txBody>
                    <a:bodyPr/>
                    <a:lstStyle/>
                    <a:p>
                      <a:endParaRPr lang="en-US"/>
                    </a:p>
                  </a:txBody>
                  <a:tcPr/>
                </a:tc>
              </a:tr>
              <a:tr h="623454">
                <a:tc>
                  <a:txBody>
                    <a:bodyPr/>
                    <a:lstStyle/>
                    <a:p>
                      <a:pPr>
                        <a:buFont typeface="Wingdings" pitchFamily="2" charset="2"/>
                        <a:buChar char="§"/>
                      </a:pPr>
                      <a:r>
                        <a:rPr lang="fa-IR" sz="1800" kern="1200" baseline="0" dirty="0" smtClean="0">
                          <a:solidFill>
                            <a:schemeClr val="dk1"/>
                          </a:solidFill>
                          <a:latin typeface="+mn-lt"/>
                          <a:ea typeface="+mn-ea"/>
                          <a:cs typeface="+mn-cs"/>
                        </a:rPr>
                        <a:t> </a:t>
                      </a:r>
                      <a:r>
                        <a:rPr lang="en-US" sz="1800" kern="1200" baseline="0" dirty="0" smtClean="0">
                          <a:solidFill>
                            <a:schemeClr val="dk1"/>
                          </a:solidFill>
                          <a:latin typeface="+mn-lt"/>
                          <a:ea typeface="+mn-ea"/>
                          <a:cs typeface="+mn-cs"/>
                        </a:rPr>
                        <a:t>HPA axis</a:t>
                      </a:r>
                      <a:endParaRPr lang="en-US" dirty="0"/>
                    </a:p>
                  </a:txBody>
                  <a:tcPr/>
                </a:tc>
                <a:tc>
                  <a:txBody>
                    <a:bodyPr/>
                    <a:lstStyle/>
                    <a:p>
                      <a:pPr>
                        <a:buFont typeface="Wingdings" pitchFamily="2" charset="2"/>
                        <a:buNone/>
                      </a:pPr>
                      <a:r>
                        <a:rPr lang="en-US" sz="1800" kern="1200" baseline="0" dirty="0" smtClean="0">
                          <a:solidFill>
                            <a:schemeClr val="dk1"/>
                          </a:solidFill>
                          <a:latin typeface="+mn-lt"/>
                          <a:ea typeface="+mn-ea"/>
                          <a:cs typeface="+mn-cs"/>
                        </a:rPr>
                        <a:t>- Morning serum </a:t>
                      </a:r>
                      <a:r>
                        <a:rPr lang="en-US" sz="1800" kern="1200" baseline="0" dirty="0" err="1" smtClean="0">
                          <a:solidFill>
                            <a:schemeClr val="dk1"/>
                          </a:solidFill>
                          <a:latin typeface="+mn-lt"/>
                          <a:ea typeface="+mn-ea"/>
                          <a:cs typeface="+mn-cs"/>
                        </a:rPr>
                        <a:t>cortisol</a:t>
                      </a:r>
                      <a:r>
                        <a:rPr lang="en-US" sz="1800" kern="1200" baseline="0" dirty="0" smtClean="0">
                          <a:solidFill>
                            <a:schemeClr val="dk1"/>
                          </a:solidFill>
                          <a:latin typeface="+mn-lt"/>
                          <a:ea typeface="+mn-ea"/>
                          <a:cs typeface="+mn-cs"/>
                        </a:rPr>
                        <a:t>; dynamic testing if needed</a:t>
                      </a:r>
                    </a:p>
                    <a:p>
                      <a:pPr>
                        <a:buFont typeface="Wingdings" pitchFamily="2" charset="2"/>
                        <a:buNone/>
                      </a:pPr>
                      <a:r>
                        <a:rPr lang="en-US" sz="1800" kern="1200" baseline="0" dirty="0" smtClean="0">
                          <a:solidFill>
                            <a:schemeClr val="dk1"/>
                          </a:solidFill>
                          <a:latin typeface="+mn-lt"/>
                          <a:ea typeface="+mn-ea"/>
                          <a:cs typeface="+mn-cs"/>
                        </a:rPr>
                        <a:t>- Introduce GC replacement if SAI is confirmed</a:t>
                      </a:r>
                      <a:endParaRPr lang="en-US" dirty="0"/>
                    </a:p>
                  </a:txBody>
                  <a:tcPr/>
                </a:tc>
              </a:tr>
              <a:tr h="623454">
                <a:tc>
                  <a:txBody>
                    <a:bodyPr/>
                    <a:lstStyle/>
                    <a:p>
                      <a:pPr>
                        <a:buFont typeface="Wingdings" pitchFamily="2" charset="2"/>
                        <a:buChar char="§"/>
                      </a:pPr>
                      <a:r>
                        <a:rPr lang="fa-IR" sz="1800" kern="1200" baseline="0" dirty="0" smtClean="0">
                          <a:solidFill>
                            <a:schemeClr val="dk1"/>
                          </a:solidFill>
                          <a:latin typeface="+mn-lt"/>
                          <a:ea typeface="+mn-ea"/>
                          <a:cs typeface="+mn-cs"/>
                        </a:rPr>
                        <a:t> </a:t>
                      </a:r>
                      <a:r>
                        <a:rPr lang="en-US" sz="1800" kern="1200" baseline="0" dirty="0" smtClean="0">
                          <a:solidFill>
                            <a:schemeClr val="dk1"/>
                          </a:solidFill>
                          <a:latin typeface="+mn-lt"/>
                          <a:ea typeface="+mn-ea"/>
                          <a:cs typeface="+mn-cs"/>
                        </a:rPr>
                        <a:t>Thyroid</a:t>
                      </a:r>
                      <a:endParaRPr lang="en-US" dirty="0"/>
                    </a:p>
                  </a:txBody>
                  <a:tcPr/>
                </a:tc>
                <a:tc>
                  <a:txBody>
                    <a:bodyPr/>
                    <a:lstStyle/>
                    <a:p>
                      <a:pPr>
                        <a:buFont typeface="Wingdings" pitchFamily="2" charset="2"/>
                        <a:buNone/>
                      </a:pPr>
                      <a:r>
                        <a:rPr lang="en-US" sz="1800" kern="1200" baseline="0" dirty="0" smtClean="0">
                          <a:solidFill>
                            <a:schemeClr val="dk1"/>
                          </a:solidFill>
                          <a:latin typeface="+mn-lt"/>
                          <a:ea typeface="+mn-ea"/>
                          <a:cs typeface="+mn-cs"/>
                        </a:rPr>
                        <a:t>- Serum TSH and free T4</a:t>
                      </a:r>
                    </a:p>
                    <a:p>
                      <a:pPr>
                        <a:buFont typeface="Wingdings" pitchFamily="2" charset="2"/>
                        <a:buNone/>
                      </a:pPr>
                      <a:r>
                        <a:rPr lang="en-US" sz="1800" kern="1200" baseline="0" dirty="0" smtClean="0">
                          <a:solidFill>
                            <a:schemeClr val="dk1"/>
                          </a:solidFill>
                          <a:latin typeface="+mn-lt"/>
                          <a:ea typeface="+mn-ea"/>
                          <a:cs typeface="+mn-cs"/>
                        </a:rPr>
                        <a:t>- Introduce L-</a:t>
                      </a:r>
                      <a:r>
                        <a:rPr lang="en-US" sz="1800" kern="1200" baseline="0" dirty="0" err="1" smtClean="0">
                          <a:solidFill>
                            <a:schemeClr val="dk1"/>
                          </a:solidFill>
                          <a:latin typeface="+mn-lt"/>
                          <a:ea typeface="+mn-ea"/>
                          <a:cs typeface="+mn-cs"/>
                        </a:rPr>
                        <a:t>thyroxine</a:t>
                      </a:r>
                      <a:r>
                        <a:rPr lang="en-US" sz="1800" kern="1200" baseline="0" dirty="0" smtClean="0">
                          <a:solidFill>
                            <a:schemeClr val="dk1"/>
                          </a:solidFill>
                          <a:latin typeface="+mn-lt"/>
                          <a:ea typeface="+mn-ea"/>
                          <a:cs typeface="+mn-cs"/>
                        </a:rPr>
                        <a:t> in severe CH</a:t>
                      </a:r>
                      <a:endParaRPr lang="en-US" dirty="0"/>
                    </a:p>
                  </a:txBody>
                  <a:tcPr/>
                </a:tc>
              </a:tr>
              <a:tr h="623454">
                <a:tc>
                  <a:txBody>
                    <a:bodyPr/>
                    <a:lstStyle/>
                    <a:p>
                      <a:pPr>
                        <a:buFont typeface="Wingdings" pitchFamily="2" charset="2"/>
                        <a:buChar char="§"/>
                      </a:pPr>
                      <a:r>
                        <a:rPr lang="fa-IR" sz="1800" kern="1200" baseline="0" dirty="0" smtClean="0">
                          <a:solidFill>
                            <a:schemeClr val="dk1"/>
                          </a:solidFill>
                          <a:latin typeface="+mn-lt"/>
                          <a:ea typeface="+mn-ea"/>
                          <a:cs typeface="+mn-cs"/>
                        </a:rPr>
                        <a:t> </a:t>
                      </a:r>
                      <a:r>
                        <a:rPr lang="en-US" sz="1800" kern="1200" baseline="0" dirty="0" smtClean="0">
                          <a:solidFill>
                            <a:schemeClr val="dk1"/>
                          </a:solidFill>
                          <a:latin typeface="+mn-lt"/>
                          <a:ea typeface="+mn-ea"/>
                          <a:cs typeface="+mn-cs"/>
                        </a:rPr>
                        <a:t>HPG axis</a:t>
                      </a:r>
                      <a:endParaRPr lang="en-US" dirty="0"/>
                    </a:p>
                  </a:txBody>
                  <a:tcPr/>
                </a:tc>
                <a:tc>
                  <a:txBody>
                    <a:bodyPr/>
                    <a:lstStyle/>
                    <a:p>
                      <a:pPr>
                        <a:buFont typeface="Wingdings" pitchFamily="2" charset="2"/>
                        <a:buNone/>
                      </a:pPr>
                      <a:r>
                        <a:rPr lang="en-US" sz="1800" kern="1200" baseline="0" dirty="0" smtClean="0">
                          <a:solidFill>
                            <a:schemeClr val="dk1"/>
                          </a:solidFill>
                          <a:latin typeface="+mn-lt"/>
                          <a:ea typeface="+mn-ea"/>
                          <a:cs typeface="+mn-cs"/>
                        </a:rPr>
                        <a:t>- Evaluate </a:t>
                      </a:r>
                      <a:r>
                        <a:rPr lang="en-US" sz="1800" kern="1200" baseline="0" dirty="0" err="1" smtClean="0">
                          <a:solidFill>
                            <a:schemeClr val="dk1"/>
                          </a:solidFill>
                          <a:latin typeface="+mn-lt"/>
                          <a:ea typeface="+mn-ea"/>
                          <a:cs typeface="+mn-cs"/>
                        </a:rPr>
                        <a:t>hypogonadism</a:t>
                      </a:r>
                      <a:r>
                        <a:rPr lang="en-US" sz="1800" kern="1200" baseline="0" dirty="0" smtClean="0">
                          <a:solidFill>
                            <a:schemeClr val="dk1"/>
                          </a:solidFill>
                          <a:latin typeface="+mn-lt"/>
                          <a:ea typeface="+mn-ea"/>
                          <a:cs typeface="+mn-cs"/>
                        </a:rPr>
                        <a:t> clinically and biochemically</a:t>
                      </a:r>
                    </a:p>
                    <a:p>
                      <a:pPr>
                        <a:buFont typeface="Wingdings" pitchFamily="2" charset="2"/>
                        <a:buNone/>
                      </a:pPr>
                      <a:r>
                        <a:rPr lang="en-US" sz="1800" kern="1200" baseline="0" dirty="0" smtClean="0">
                          <a:solidFill>
                            <a:schemeClr val="dk1"/>
                          </a:solidFill>
                          <a:latin typeface="+mn-lt"/>
                          <a:ea typeface="+mn-ea"/>
                          <a:cs typeface="+mn-cs"/>
                        </a:rPr>
                        <a:t>- Sex hormone replacement is usually not indicated preoperatively</a:t>
                      </a:r>
                      <a:endParaRPr lang="en-US" dirty="0"/>
                    </a:p>
                  </a:txBody>
                  <a:tcPr/>
                </a:tc>
              </a:tr>
              <a:tr h="623454">
                <a:tc>
                  <a:txBody>
                    <a:bodyPr/>
                    <a:lstStyle/>
                    <a:p>
                      <a:pPr>
                        <a:buFont typeface="Wingdings" pitchFamily="2" charset="2"/>
                        <a:buChar char="§"/>
                      </a:pPr>
                      <a:r>
                        <a:rPr lang="fa-IR" sz="1800" kern="1200" baseline="0" dirty="0" smtClean="0">
                          <a:solidFill>
                            <a:schemeClr val="dk1"/>
                          </a:solidFill>
                          <a:latin typeface="+mn-lt"/>
                          <a:ea typeface="+mn-ea"/>
                          <a:cs typeface="+mn-cs"/>
                        </a:rPr>
                        <a:t> </a:t>
                      </a:r>
                      <a:r>
                        <a:rPr lang="en-US" sz="1800" kern="1200" baseline="0" dirty="0" err="1" smtClean="0">
                          <a:solidFill>
                            <a:schemeClr val="dk1"/>
                          </a:solidFill>
                          <a:latin typeface="+mn-lt"/>
                          <a:ea typeface="+mn-ea"/>
                          <a:cs typeface="+mn-cs"/>
                        </a:rPr>
                        <a:t>Somatotropic</a:t>
                      </a:r>
                      <a:r>
                        <a:rPr lang="en-US" sz="1800" kern="1200" baseline="0" dirty="0" smtClean="0">
                          <a:solidFill>
                            <a:schemeClr val="dk1"/>
                          </a:solidFill>
                          <a:latin typeface="+mn-lt"/>
                          <a:ea typeface="+mn-ea"/>
                          <a:cs typeface="+mn-cs"/>
                        </a:rPr>
                        <a:t> axis</a:t>
                      </a:r>
                      <a:endParaRPr lang="en-US" dirty="0"/>
                    </a:p>
                  </a:txBody>
                  <a:tcPr/>
                </a:tc>
                <a:tc>
                  <a:txBody>
                    <a:bodyPr/>
                    <a:lstStyle/>
                    <a:p>
                      <a:pPr>
                        <a:buFont typeface="Wingdings" pitchFamily="2" charset="2"/>
                        <a:buNone/>
                      </a:pPr>
                      <a:r>
                        <a:rPr lang="en-US" sz="1800" kern="1200" baseline="0" dirty="0" smtClean="0">
                          <a:solidFill>
                            <a:schemeClr val="dk1"/>
                          </a:solidFill>
                          <a:latin typeface="+mn-lt"/>
                          <a:ea typeface="+mn-ea"/>
                          <a:cs typeface="+mn-cs"/>
                        </a:rPr>
                        <a:t>- Diagnosis and/or treatment for GHD is not recommended preoperatively</a:t>
                      </a:r>
                      <a:endParaRPr lang="en-US" dirty="0"/>
                    </a:p>
                  </a:txBody>
                  <a:tcPr/>
                </a:tc>
              </a:tr>
              <a:tr h="623454">
                <a:tc gridSpan="2">
                  <a:txBody>
                    <a:bodyPr/>
                    <a:lstStyle/>
                    <a:p>
                      <a:pPr>
                        <a:buFont typeface="Wingdings" pitchFamily="2" charset="2"/>
                        <a:buNone/>
                      </a:pPr>
                      <a:r>
                        <a:rPr lang="en-US" sz="1800" b="1" kern="1200" baseline="0" dirty="0" smtClean="0">
                          <a:solidFill>
                            <a:schemeClr val="dk1"/>
                          </a:solidFill>
                          <a:latin typeface="+mn-lt"/>
                          <a:ea typeface="+mn-ea"/>
                          <a:cs typeface="+mn-cs"/>
                        </a:rPr>
                        <a:t>Radiological assessment</a:t>
                      </a:r>
                      <a:endParaRPr lang="en-US" b="1" dirty="0"/>
                    </a:p>
                  </a:txBody>
                  <a:tcPr/>
                </a:tc>
                <a:tc hMerge="1">
                  <a:txBody>
                    <a:bodyPr/>
                    <a:lstStyle/>
                    <a:p>
                      <a:endParaRPr lang="en-US"/>
                    </a:p>
                  </a:txBody>
                  <a:tcPr/>
                </a:tc>
              </a:tr>
              <a:tr h="623454">
                <a:tc gridSpan="2">
                  <a:txBody>
                    <a:bodyPr/>
                    <a:lstStyle/>
                    <a:p>
                      <a:pPr>
                        <a:buFont typeface="Wingdings" pitchFamily="2" charset="2"/>
                        <a:buChar char="§"/>
                      </a:pPr>
                      <a:r>
                        <a:rPr lang="fa-IR" sz="1800" kern="1200" baseline="0" dirty="0" smtClean="0">
                          <a:solidFill>
                            <a:schemeClr val="dk1"/>
                          </a:solidFill>
                          <a:latin typeface="+mn-lt"/>
                          <a:ea typeface="+mn-ea"/>
                          <a:cs typeface="+mn-cs"/>
                        </a:rPr>
                        <a:t> </a:t>
                      </a:r>
                      <a:r>
                        <a:rPr lang="en-US" sz="1800" kern="1200" baseline="0" dirty="0" smtClean="0">
                          <a:solidFill>
                            <a:schemeClr val="dk1"/>
                          </a:solidFill>
                          <a:latin typeface="+mn-lt"/>
                          <a:ea typeface="+mn-ea"/>
                          <a:cs typeface="+mn-cs"/>
                        </a:rPr>
                        <a:t>MRI evaluating the relationship to the </a:t>
                      </a:r>
                      <a:r>
                        <a:rPr lang="en-US" sz="1800" kern="1200" baseline="0" dirty="0" err="1" smtClean="0">
                          <a:solidFill>
                            <a:schemeClr val="dk1"/>
                          </a:solidFill>
                          <a:latin typeface="+mn-lt"/>
                          <a:ea typeface="+mn-ea"/>
                          <a:cs typeface="+mn-cs"/>
                        </a:rPr>
                        <a:t>chiasma</a:t>
                      </a:r>
                      <a:r>
                        <a:rPr lang="en-US" sz="1800" kern="1200" baseline="0" dirty="0" smtClean="0">
                          <a:solidFill>
                            <a:schemeClr val="dk1"/>
                          </a:solidFill>
                          <a:latin typeface="+mn-lt"/>
                          <a:ea typeface="+mn-ea"/>
                          <a:cs typeface="+mn-cs"/>
                        </a:rPr>
                        <a:t> and optic nerve, and grading of </a:t>
                      </a:r>
                      <a:r>
                        <a:rPr lang="en-US" sz="1800" kern="1200" baseline="0" dirty="0" err="1" smtClean="0">
                          <a:solidFill>
                            <a:schemeClr val="dk1"/>
                          </a:solidFill>
                          <a:latin typeface="+mn-lt"/>
                          <a:ea typeface="+mn-ea"/>
                          <a:cs typeface="+mn-cs"/>
                        </a:rPr>
                        <a:t>extrasellar</a:t>
                      </a:r>
                      <a:r>
                        <a:rPr lang="en-US" sz="1800" kern="1200" baseline="0" dirty="0" smtClean="0">
                          <a:solidFill>
                            <a:schemeClr val="dk1"/>
                          </a:solidFill>
                          <a:latin typeface="+mn-lt"/>
                          <a:ea typeface="+mn-ea"/>
                          <a:cs typeface="+mn-cs"/>
                        </a:rPr>
                        <a:t> extension using the </a:t>
                      </a:r>
                      <a:r>
                        <a:rPr lang="en-US" sz="1800" kern="1200" baseline="0" dirty="0" err="1" smtClean="0">
                          <a:solidFill>
                            <a:schemeClr val="dk1"/>
                          </a:solidFill>
                          <a:latin typeface="+mn-lt"/>
                          <a:ea typeface="+mn-ea"/>
                          <a:cs typeface="+mn-cs"/>
                        </a:rPr>
                        <a:t>Knosp</a:t>
                      </a:r>
                      <a:r>
                        <a:rPr lang="en-US" sz="1800" kern="1200" baseline="0" dirty="0" smtClean="0">
                          <a:solidFill>
                            <a:schemeClr val="dk1"/>
                          </a:solidFill>
                          <a:latin typeface="+mn-lt"/>
                          <a:ea typeface="+mn-ea"/>
                          <a:cs typeface="+mn-cs"/>
                        </a:rPr>
                        <a:t> scale</a:t>
                      </a:r>
                      <a:endParaRPr lang="en-US" dirty="0">
                        <a:solidFill>
                          <a:schemeClr val="tx1"/>
                        </a:solidFill>
                      </a:endParaRPr>
                    </a:p>
                  </a:txBody>
                  <a:tcPr/>
                </a:tc>
                <a:tc hMerge="1">
                  <a:txBody>
                    <a:bodyPr/>
                    <a:lstStyle/>
                    <a:p>
                      <a:endParaRPr lang="en-US"/>
                    </a:p>
                  </a:txBody>
                  <a:tcPr/>
                </a:tc>
              </a:tr>
              <a:tr h="623454">
                <a:tc gridSpan="2">
                  <a:txBody>
                    <a:bodyPr/>
                    <a:lstStyle/>
                    <a:p>
                      <a:pPr>
                        <a:buFont typeface="Wingdings" pitchFamily="2" charset="2"/>
                        <a:buNone/>
                      </a:pPr>
                      <a:r>
                        <a:rPr lang="en-US" sz="1800" b="1" kern="1200" baseline="0" dirty="0" smtClean="0">
                          <a:solidFill>
                            <a:schemeClr val="dk1"/>
                          </a:solidFill>
                          <a:latin typeface="+mn-lt"/>
                          <a:ea typeface="+mn-ea"/>
                          <a:cs typeface="+mn-cs"/>
                        </a:rPr>
                        <a:t>Ophthalmologic assessment</a:t>
                      </a:r>
                      <a:endParaRPr lang="en-US" b="1" dirty="0"/>
                    </a:p>
                  </a:txBody>
                  <a:tcPr/>
                </a:tc>
                <a:tc hMerge="1">
                  <a:txBody>
                    <a:bodyPr/>
                    <a:lstStyle/>
                    <a:p>
                      <a:pPr>
                        <a:buFont typeface="Wingdings" pitchFamily="2" charset="2"/>
                        <a:buChar char="§"/>
                      </a:pPr>
                      <a:endParaRPr lang="en-US"/>
                    </a:p>
                  </a:txBody>
                  <a:tcPr/>
                </a:tc>
              </a:tr>
              <a:tr h="704667">
                <a:tc gridSpan="2">
                  <a:txBody>
                    <a:bodyPr/>
                    <a:lstStyle/>
                    <a:p>
                      <a:pPr>
                        <a:buFont typeface="Wingdings" pitchFamily="2" charset="2"/>
                        <a:buChar char="§"/>
                      </a:pPr>
                      <a:r>
                        <a:rPr lang="fa-IR" sz="1800" kern="1200" baseline="0" dirty="0" smtClean="0">
                          <a:solidFill>
                            <a:schemeClr val="dk1"/>
                          </a:solidFill>
                          <a:latin typeface="+mn-lt"/>
                          <a:ea typeface="+mn-ea"/>
                          <a:cs typeface="+mn-cs"/>
                        </a:rPr>
                        <a:t> </a:t>
                      </a:r>
                      <a:r>
                        <a:rPr lang="en-US" sz="1800" kern="1200" baseline="0" dirty="0" smtClean="0">
                          <a:solidFill>
                            <a:schemeClr val="dk1"/>
                          </a:solidFill>
                          <a:latin typeface="+mn-lt"/>
                          <a:ea typeface="+mn-ea"/>
                          <a:cs typeface="+mn-cs"/>
                        </a:rPr>
                        <a:t>Visual field, visual acuity, and eye movement</a:t>
                      </a:r>
                      <a:endParaRPr lang="en-US" b="1" i="1" dirty="0">
                        <a:solidFill>
                          <a:schemeClr val="bg1"/>
                        </a:solidFill>
                      </a:endParaRPr>
                    </a:p>
                  </a:txBody>
                  <a:tcPr>
                    <a:lnB w="12700" cmpd="sng">
                      <a:noFill/>
                    </a:lnB>
                  </a:tcPr>
                </a:tc>
                <a:tc hMerge="1">
                  <a:txBody>
                    <a:bodyPr/>
                    <a:lstStyle/>
                    <a:p>
                      <a:pPr>
                        <a:buFont typeface="Wingdings" pitchFamily="2" charset="2"/>
                        <a:buChar char="§"/>
                      </a:pPr>
                      <a:endParaRPr lang="en-US" dirty="0"/>
                    </a:p>
                  </a:txBody>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1"/>
            <a:ext cx="10515600" cy="1090245"/>
          </a:xfrm>
        </p:spPr>
        <p:txBody>
          <a:bodyPr>
            <a:normAutofit fontScale="90000"/>
          </a:bodyPr>
          <a:lstStyle/>
          <a:p>
            <a:pPr algn="ctr"/>
            <a:r>
              <a:rPr lang="en-US" b="1" dirty="0" smtClean="0">
                <a:latin typeface="+mn-lt"/>
              </a:rPr>
              <a:t>Indication for surgery and </a:t>
            </a:r>
            <a:r>
              <a:rPr lang="en-US" b="1" dirty="0" err="1" smtClean="0">
                <a:latin typeface="+mn-lt"/>
              </a:rPr>
              <a:t>perioperative</a:t>
            </a:r>
            <a:r>
              <a:rPr lang="en-US" b="1" dirty="0" smtClean="0">
                <a:latin typeface="+mn-lt"/>
              </a:rPr>
              <a:t/>
            </a:r>
            <a:br>
              <a:rPr lang="en-US" b="1" dirty="0" smtClean="0">
                <a:latin typeface="+mn-lt"/>
              </a:rPr>
            </a:br>
            <a:r>
              <a:rPr lang="en-US" b="1" dirty="0" smtClean="0">
                <a:latin typeface="+mn-lt"/>
              </a:rPr>
              <a:t>management</a:t>
            </a:r>
            <a:endParaRPr lang="en-US" dirty="0">
              <a:latin typeface="+mn-lt"/>
            </a:endParaRPr>
          </a:p>
        </p:txBody>
      </p:sp>
      <p:sp>
        <p:nvSpPr>
          <p:cNvPr id="3" name="Content Placeholder 2"/>
          <p:cNvSpPr>
            <a:spLocks noGrp="1"/>
          </p:cNvSpPr>
          <p:nvPr>
            <p:ph sz="quarter" idx="1"/>
          </p:nvPr>
        </p:nvSpPr>
        <p:spPr>
          <a:xfrm>
            <a:off x="293077" y="1825625"/>
            <a:ext cx="11652737" cy="4739298"/>
          </a:xfrm>
        </p:spPr>
        <p:txBody>
          <a:bodyPr>
            <a:normAutofit/>
          </a:bodyPr>
          <a:lstStyle/>
          <a:p>
            <a:r>
              <a:rPr lang="en-US" sz="2400" dirty="0" smtClean="0"/>
              <a:t>Treatment options for NFPAs include active surveillance,</a:t>
            </a:r>
            <a:r>
              <a:rPr lang="fa-IR" sz="2400" dirty="0" smtClean="0"/>
              <a:t> </a:t>
            </a:r>
            <a:r>
              <a:rPr lang="en-US" sz="2400" dirty="0" smtClean="0"/>
              <a:t>surgical treatment, and radiotherapy</a:t>
            </a:r>
            <a:endParaRPr lang="fa-IR" sz="2400" dirty="0" smtClean="0"/>
          </a:p>
          <a:p>
            <a:r>
              <a:rPr lang="en-US" sz="2400" dirty="0" smtClean="0"/>
              <a:t>In patients with large</a:t>
            </a:r>
            <a:r>
              <a:rPr lang="fa-IR" sz="2400" dirty="0" smtClean="0"/>
              <a:t> </a:t>
            </a:r>
            <a:r>
              <a:rPr lang="en-US" sz="2400" dirty="0" smtClean="0"/>
              <a:t>NFPAs and visual impairment or other signs and symptoms</a:t>
            </a:r>
            <a:r>
              <a:rPr lang="fa-IR" sz="2400" dirty="0" smtClean="0"/>
              <a:t> </a:t>
            </a:r>
            <a:r>
              <a:rPr lang="en-US" sz="2400" dirty="0" smtClean="0"/>
              <a:t>related to tumor compression, </a:t>
            </a:r>
            <a:r>
              <a:rPr lang="en-US" sz="2400" dirty="0" err="1" smtClean="0"/>
              <a:t>transsphenoidal</a:t>
            </a:r>
            <a:r>
              <a:rPr lang="en-US" sz="2400" dirty="0" smtClean="0"/>
              <a:t> surgery is the</a:t>
            </a:r>
            <a:r>
              <a:rPr lang="fa-IR" sz="2400" dirty="0" smtClean="0"/>
              <a:t> </a:t>
            </a:r>
            <a:r>
              <a:rPr lang="en-US" sz="2400" dirty="0" smtClean="0"/>
              <a:t>recommended first-line treatment</a:t>
            </a:r>
            <a:endParaRPr lang="fa-IR" sz="2400" dirty="0" smtClean="0"/>
          </a:p>
          <a:p>
            <a:r>
              <a:rPr lang="en-US" sz="2400" dirty="0" smtClean="0"/>
              <a:t>Radiotherapy,</a:t>
            </a:r>
            <a:r>
              <a:rPr lang="fa-IR" sz="2400" dirty="0" smtClean="0"/>
              <a:t> </a:t>
            </a:r>
            <a:r>
              <a:rPr lang="en-US" sz="2400" dirty="0" smtClean="0"/>
              <a:t>as a primary therapy, is only considered in cases where</a:t>
            </a:r>
            <a:r>
              <a:rPr lang="fa-IR" sz="2400" dirty="0" smtClean="0"/>
              <a:t> </a:t>
            </a:r>
            <a:r>
              <a:rPr lang="en-US" sz="2400" dirty="0" smtClean="0"/>
              <a:t>surgery is contraindicated, such as in patients with other</a:t>
            </a:r>
            <a:r>
              <a:rPr lang="fa-IR" sz="2400" dirty="0" smtClean="0"/>
              <a:t> </a:t>
            </a:r>
            <a:r>
              <a:rPr lang="en-US" sz="2400" dirty="0" smtClean="0"/>
              <a:t>serious co-morbidities or in inoperable cases </a:t>
            </a:r>
            <a:endParaRPr lang="fa-IR" sz="2400" dirty="0" smtClean="0"/>
          </a:p>
          <a:p>
            <a:r>
              <a:rPr lang="en-US" sz="2400" dirty="0" smtClean="0"/>
              <a:t>The goal of surgical treatment </a:t>
            </a:r>
            <a:r>
              <a:rPr lang="fa-IR" sz="2400" dirty="0" smtClean="0"/>
              <a:t>:</a:t>
            </a:r>
            <a:r>
              <a:rPr lang="en-US" sz="2400" dirty="0" smtClean="0"/>
              <a:t>symptom</a:t>
            </a:r>
            <a:r>
              <a:rPr lang="fa-IR" sz="2400" dirty="0" smtClean="0"/>
              <a:t> </a:t>
            </a:r>
            <a:r>
              <a:rPr lang="en-US" sz="2400" dirty="0" smtClean="0"/>
              <a:t>relief, reverse any functional impact on visual nerves, </a:t>
            </a:r>
            <a:r>
              <a:rPr lang="en-US" sz="2400" dirty="0" err="1" smtClean="0"/>
              <a:t>chiasma</a:t>
            </a:r>
            <a:r>
              <a:rPr lang="en-US" sz="2400" dirty="0" smtClean="0"/>
              <a:t>,</a:t>
            </a:r>
            <a:r>
              <a:rPr lang="fa-IR" sz="2400" dirty="0" smtClean="0"/>
              <a:t> </a:t>
            </a:r>
            <a:r>
              <a:rPr lang="en-US" sz="2400" dirty="0" smtClean="0"/>
              <a:t>and the pituitary gland</a:t>
            </a:r>
            <a:endParaRPr lang="en-US"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820615"/>
          </a:xfrm>
        </p:spPr>
        <p:txBody>
          <a:bodyPr>
            <a:noAutofit/>
          </a:bodyPr>
          <a:lstStyle/>
          <a:p>
            <a:pPr algn="ctr"/>
            <a:r>
              <a:rPr lang="en-US" sz="4000" b="1" dirty="0" smtClean="0">
                <a:latin typeface="+mn-lt"/>
              </a:rPr>
              <a:t>Indication for surgery and </a:t>
            </a:r>
            <a:r>
              <a:rPr lang="en-US" sz="4000" b="1" dirty="0" err="1" smtClean="0">
                <a:latin typeface="+mn-lt"/>
              </a:rPr>
              <a:t>perioperative</a:t>
            </a:r>
            <a:r>
              <a:rPr lang="en-US" sz="4000" b="1" dirty="0" smtClean="0">
                <a:latin typeface="+mn-lt"/>
              </a:rPr>
              <a:t> management</a:t>
            </a:r>
            <a:endParaRPr lang="en-US" sz="4000" dirty="0">
              <a:latin typeface="+mn-lt"/>
            </a:endParaRPr>
          </a:p>
        </p:txBody>
      </p:sp>
      <p:sp>
        <p:nvSpPr>
          <p:cNvPr id="3" name="Content Placeholder 2"/>
          <p:cNvSpPr>
            <a:spLocks noGrp="1"/>
          </p:cNvSpPr>
          <p:nvPr>
            <p:ph sz="quarter" idx="1"/>
          </p:nvPr>
        </p:nvSpPr>
        <p:spPr>
          <a:xfrm>
            <a:off x="281354" y="691662"/>
            <a:ext cx="11652737" cy="6166338"/>
          </a:xfrm>
        </p:spPr>
        <p:txBody>
          <a:bodyPr>
            <a:normAutofit/>
          </a:bodyPr>
          <a:lstStyle/>
          <a:p>
            <a:pPr>
              <a:buNone/>
            </a:pPr>
            <a:r>
              <a:rPr lang="en-US" b="1" dirty="0" smtClean="0"/>
              <a:t>       Symptomatic non‑functioning pituitary adenoma</a:t>
            </a:r>
            <a:endParaRPr lang="fa-IR" b="1" dirty="0" smtClean="0"/>
          </a:p>
          <a:p>
            <a:endParaRPr lang="en-US" sz="2400" dirty="0" smtClean="0"/>
          </a:p>
          <a:p>
            <a:r>
              <a:rPr lang="en-US" sz="2400" dirty="0" smtClean="0"/>
              <a:t>Surgery is the recommended treatment in patients with visual</a:t>
            </a:r>
            <a:r>
              <a:rPr lang="fa-IR" sz="2400" dirty="0" smtClean="0"/>
              <a:t> </a:t>
            </a:r>
            <a:r>
              <a:rPr lang="en-US" sz="2400" dirty="0" smtClean="0"/>
              <a:t>field deficits or other visual abnormalities, adenomas</a:t>
            </a:r>
            <a:r>
              <a:rPr lang="fa-IR" sz="2400" dirty="0" smtClean="0"/>
              <a:t> </a:t>
            </a:r>
            <a:r>
              <a:rPr lang="en-US" sz="2400" dirty="0" smtClean="0"/>
              <a:t>abutting or compressing the optic nerves or chiasm, and in</a:t>
            </a:r>
            <a:r>
              <a:rPr lang="fa-IR" sz="2400" dirty="0" smtClean="0"/>
              <a:t> </a:t>
            </a:r>
            <a:r>
              <a:rPr lang="en-US" sz="2400" dirty="0" smtClean="0"/>
              <a:t>patients with pituitary apoplexy with visual disturbances</a:t>
            </a:r>
            <a:endParaRPr lang="fa-IR" sz="2400" dirty="0" smtClean="0"/>
          </a:p>
          <a:p>
            <a:r>
              <a:rPr lang="en-US" sz="2400" dirty="0" smtClean="0"/>
              <a:t>In the absence of visual impairment, the optimal treatment</a:t>
            </a:r>
            <a:r>
              <a:rPr lang="fa-IR" sz="2400" dirty="0" smtClean="0"/>
              <a:t> </a:t>
            </a:r>
            <a:r>
              <a:rPr lang="en-US" sz="2400" dirty="0" smtClean="0"/>
              <a:t>choice is still a matter of debate, especially in patients</a:t>
            </a:r>
            <a:r>
              <a:rPr lang="fa-IR" sz="2400" dirty="0" smtClean="0"/>
              <a:t> </a:t>
            </a:r>
            <a:r>
              <a:rPr lang="en-US" sz="2400" dirty="0" smtClean="0"/>
              <a:t>presenting with </a:t>
            </a:r>
            <a:r>
              <a:rPr lang="en-US" sz="2400" dirty="0" err="1" smtClean="0"/>
              <a:t>hypopituitarism</a:t>
            </a:r>
            <a:r>
              <a:rPr lang="en-US" sz="2400" dirty="0" smtClean="0"/>
              <a:t>, headache, or tumors close</a:t>
            </a:r>
            <a:r>
              <a:rPr lang="fa-IR" sz="2400" dirty="0" smtClean="0"/>
              <a:t> </a:t>
            </a:r>
            <a:r>
              <a:rPr lang="en-US" sz="2400" dirty="0" smtClean="0"/>
              <a:t>to the </a:t>
            </a:r>
            <a:r>
              <a:rPr lang="en-US" sz="2400" dirty="0" err="1" smtClean="0"/>
              <a:t>chiasma</a:t>
            </a:r>
            <a:r>
              <a:rPr lang="en-US" sz="2400" dirty="0" smtClean="0"/>
              <a:t> </a:t>
            </a:r>
            <a:endParaRPr lang="fa-IR" sz="2400" dirty="0" smtClean="0"/>
          </a:p>
          <a:p>
            <a:r>
              <a:rPr lang="en-US" sz="2400" dirty="0" smtClean="0"/>
              <a:t>Surgery may improve pituitary function in</a:t>
            </a:r>
            <a:r>
              <a:rPr lang="fa-IR" sz="2400" dirty="0" smtClean="0"/>
              <a:t> </a:t>
            </a:r>
            <a:r>
              <a:rPr lang="en-US" sz="2400" dirty="0" smtClean="0"/>
              <a:t>up to 30% of patients with pre-existing </a:t>
            </a:r>
            <a:r>
              <a:rPr lang="en-US" sz="2400" dirty="0" err="1" smtClean="0"/>
              <a:t>hypopituitarism</a:t>
            </a:r>
            <a:r>
              <a:rPr lang="en-US" sz="2400" dirty="0" smtClean="0"/>
              <a:t> but the risk of new hormone deficiency following surgery</a:t>
            </a:r>
            <a:r>
              <a:rPr lang="fa-IR" sz="2400" dirty="0" smtClean="0"/>
              <a:t> </a:t>
            </a:r>
            <a:r>
              <a:rPr lang="en-US" sz="2400" dirty="0" smtClean="0"/>
              <a:t>is 2–15%</a:t>
            </a:r>
            <a:endParaRPr lang="fa-IR" sz="2400" dirty="0" smtClean="0"/>
          </a:p>
          <a:p>
            <a:endParaRPr lang="fa-IR" sz="2400" dirty="0" smtClean="0"/>
          </a:p>
          <a:p>
            <a:r>
              <a:rPr lang="en-US" sz="2400" dirty="0" smtClean="0"/>
              <a:t>Therefore, </a:t>
            </a:r>
            <a:r>
              <a:rPr lang="en-US" sz="2400" dirty="0" err="1" smtClean="0"/>
              <a:t>hypopituitarism</a:t>
            </a:r>
            <a:r>
              <a:rPr lang="en-US" sz="2400" dirty="0" smtClean="0"/>
              <a:t> alone is not</a:t>
            </a:r>
            <a:r>
              <a:rPr lang="fa-IR" sz="2400" dirty="0" smtClean="0"/>
              <a:t> </a:t>
            </a:r>
            <a:r>
              <a:rPr lang="en-US" sz="2400" dirty="0" smtClean="0"/>
              <a:t>an indication for surgical treatment. Unremitting headache</a:t>
            </a:r>
            <a:r>
              <a:rPr lang="fa-IR" sz="2400" dirty="0" smtClean="0"/>
              <a:t> </a:t>
            </a:r>
            <a:r>
              <a:rPr lang="en-US" sz="2400" dirty="0" smtClean="0"/>
              <a:t>may be an indication for surgery even though relief cannot</a:t>
            </a:r>
            <a:r>
              <a:rPr lang="fa-IR" sz="2400" dirty="0" smtClean="0"/>
              <a:t> </a:t>
            </a:r>
            <a:r>
              <a:rPr lang="en-US" sz="2400" dirty="0" smtClean="0"/>
              <a:t>be guaranteed</a:t>
            </a:r>
            <a:endParaRPr lang="fa-IR" sz="2400" dirty="0" smtClean="0"/>
          </a:p>
          <a:p>
            <a:endParaRPr lang="en-US" sz="2400" b="1" u="sng"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4769" y="879231"/>
            <a:ext cx="11140831" cy="3616569"/>
          </a:xfrm>
        </p:spPr>
        <p:txBody>
          <a:bodyPr>
            <a:normAutofit/>
          </a:bodyPr>
          <a:lstStyle/>
          <a:p>
            <a:pPr algn="ctr"/>
            <a:r>
              <a:rPr lang="en-US" sz="4800" b="1" dirty="0">
                <a:latin typeface="+mn-lt"/>
              </a:rPr>
              <a:t>Non‑functioning pituitary </a:t>
            </a:r>
            <a:r>
              <a:rPr lang="en-US" sz="4800" b="1" dirty="0" smtClean="0">
                <a:latin typeface="+mn-lt"/>
              </a:rPr>
              <a:t>adenomas </a:t>
            </a:r>
            <a:r>
              <a:rPr lang="en-US" sz="4800" b="1" dirty="0">
                <a:latin typeface="+mn-lt"/>
              </a:rPr>
              <a:t>indications for pituitary surgery</a:t>
            </a:r>
            <a:br>
              <a:rPr lang="en-US" sz="4800" b="1" dirty="0">
                <a:latin typeface="+mn-lt"/>
              </a:rPr>
            </a:br>
            <a:r>
              <a:rPr lang="en-US" sz="4800" b="1" dirty="0">
                <a:latin typeface="+mn-lt"/>
              </a:rPr>
              <a:t>and post‑surgical management</a:t>
            </a:r>
          </a:p>
        </p:txBody>
      </p:sp>
      <p:sp>
        <p:nvSpPr>
          <p:cNvPr id="3" name="Subtitle 2"/>
          <p:cNvSpPr>
            <a:spLocks noGrp="1"/>
          </p:cNvSpPr>
          <p:nvPr>
            <p:ph type="subTitle" idx="1"/>
          </p:nvPr>
        </p:nvSpPr>
        <p:spPr>
          <a:xfrm>
            <a:off x="0" y="6084276"/>
            <a:ext cx="2895600" cy="621323"/>
          </a:xfrm>
        </p:spPr>
        <p:txBody>
          <a:bodyPr/>
          <a:lstStyle/>
          <a:p>
            <a:r>
              <a:rPr lang="en-US" dirty="0" err="1" smtClean="0"/>
              <a:t>Soheila</a:t>
            </a:r>
            <a:r>
              <a:rPr lang="en-US" dirty="0" smtClean="0"/>
              <a:t> </a:t>
            </a:r>
            <a:r>
              <a:rPr lang="en-US" dirty="0" err="1" smtClean="0"/>
              <a:t>sadeghi</a:t>
            </a:r>
            <a:endParaRPr lang="en-US" dirty="0"/>
          </a:p>
        </p:txBody>
      </p:sp>
    </p:spTree>
    <p:extLst>
      <p:ext uri="{BB962C8B-B14F-4D97-AF65-F5344CB8AC3E}">
        <p14:creationId xmlns="" xmlns:p14="http://schemas.microsoft.com/office/powerpoint/2010/main" val="25941819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820615"/>
          </a:xfrm>
        </p:spPr>
        <p:txBody>
          <a:bodyPr>
            <a:noAutofit/>
          </a:bodyPr>
          <a:lstStyle/>
          <a:p>
            <a:pPr algn="ctr"/>
            <a:r>
              <a:rPr lang="en-US" sz="4000" b="1" dirty="0" smtClean="0">
                <a:latin typeface="+mn-lt"/>
              </a:rPr>
              <a:t>Indication for surgery and </a:t>
            </a:r>
            <a:r>
              <a:rPr lang="en-US" sz="4000" b="1" dirty="0" err="1" smtClean="0">
                <a:latin typeface="+mn-lt"/>
              </a:rPr>
              <a:t>perioperative</a:t>
            </a:r>
            <a:r>
              <a:rPr lang="en-US" sz="4000" b="1" dirty="0" smtClean="0">
                <a:latin typeface="+mn-lt"/>
              </a:rPr>
              <a:t> management</a:t>
            </a:r>
            <a:endParaRPr lang="en-US" sz="4000" dirty="0">
              <a:latin typeface="+mn-lt"/>
            </a:endParaRPr>
          </a:p>
        </p:txBody>
      </p:sp>
      <p:sp>
        <p:nvSpPr>
          <p:cNvPr id="3" name="Content Placeholder 2"/>
          <p:cNvSpPr>
            <a:spLocks noGrp="1"/>
          </p:cNvSpPr>
          <p:nvPr>
            <p:ph sz="quarter" idx="1"/>
          </p:nvPr>
        </p:nvSpPr>
        <p:spPr>
          <a:xfrm>
            <a:off x="293077" y="691662"/>
            <a:ext cx="11652737" cy="6166338"/>
          </a:xfrm>
        </p:spPr>
        <p:txBody>
          <a:bodyPr>
            <a:normAutofit/>
          </a:bodyPr>
          <a:lstStyle/>
          <a:p>
            <a:pPr>
              <a:buNone/>
            </a:pPr>
            <a:r>
              <a:rPr lang="en-US" b="1" dirty="0" smtClean="0"/>
              <a:t>      Asymptomatic non‑functioning pituitary adenoma</a:t>
            </a:r>
            <a:endParaRPr lang="fa-IR" b="1" dirty="0" smtClean="0"/>
          </a:p>
          <a:p>
            <a:endParaRPr lang="en-US" sz="2400" dirty="0" smtClean="0"/>
          </a:p>
          <a:p>
            <a:r>
              <a:rPr lang="en-US" sz="2400" dirty="0" smtClean="0"/>
              <a:t>Surgical resection of non-functioning </a:t>
            </a:r>
            <a:r>
              <a:rPr lang="en-US" sz="2400" dirty="0" err="1" smtClean="0"/>
              <a:t>microadenomas</a:t>
            </a:r>
            <a:r>
              <a:rPr lang="en-US" sz="2400" dirty="0" smtClean="0"/>
              <a:t> is not indicated since tumor growth is rare (3–13%) with less than 5% growing &gt; 1 cm during long-term follow-up</a:t>
            </a:r>
          </a:p>
          <a:p>
            <a:endParaRPr lang="en-US" sz="2400" dirty="0" smtClean="0"/>
          </a:p>
          <a:p>
            <a:r>
              <a:rPr lang="en-US" sz="2400" dirty="0" smtClean="0"/>
              <a:t>The median rate of tumor enlargement in </a:t>
            </a:r>
            <a:r>
              <a:rPr lang="en-US" sz="2400" dirty="0" err="1" smtClean="0"/>
              <a:t>macroadenomas</a:t>
            </a:r>
            <a:r>
              <a:rPr lang="en-US" sz="2400" dirty="0" smtClean="0"/>
              <a:t> has been reported to be 0.6 mm/year</a:t>
            </a:r>
          </a:p>
          <a:p>
            <a:endParaRPr lang="en-US" sz="2400" dirty="0" smtClean="0"/>
          </a:p>
          <a:p>
            <a:r>
              <a:rPr lang="en-US" sz="2400" dirty="0" smtClean="0"/>
              <a:t>Conservative management is recommended for </a:t>
            </a:r>
            <a:r>
              <a:rPr lang="en-US" sz="2400" dirty="0" err="1" smtClean="0"/>
              <a:t>macroadenomas</a:t>
            </a:r>
            <a:r>
              <a:rPr lang="en-US" sz="2400" dirty="0" smtClean="0"/>
              <a:t> not reaching the optic chiasm with regular surveillance of tumor status and endocrine function</a:t>
            </a:r>
          </a:p>
          <a:p>
            <a:endParaRPr lang="en-US" sz="2400" dirty="0" smtClean="0"/>
          </a:p>
          <a:p>
            <a:r>
              <a:rPr lang="en-US" sz="2400" dirty="0" smtClean="0"/>
              <a:t>However, treatment decisions should be individualized and based on age, pituitary function, and patient preference</a:t>
            </a:r>
            <a:endParaRPr lang="fa-IR" sz="2400" b="1" dirty="0" smtClean="0"/>
          </a:p>
          <a:p>
            <a:endParaRPr lang="en-US" sz="2400" b="1" u="sng"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2"/>
          </p:nvPr>
        </p:nvSpPr>
        <p:spPr>
          <a:xfrm>
            <a:off x="328247" y="1735015"/>
            <a:ext cx="11547230" cy="3505199"/>
          </a:xfrm>
        </p:spPr>
        <p:txBody>
          <a:bodyPr>
            <a:normAutofit fontScale="92500" lnSpcReduction="20000"/>
          </a:bodyPr>
          <a:lstStyle/>
          <a:p>
            <a:r>
              <a:rPr lang="en-US" sz="2400" dirty="0" err="1" smtClean="0"/>
              <a:t>Microadenoma</a:t>
            </a:r>
            <a:r>
              <a:rPr lang="fa-IR" sz="2400" dirty="0" smtClean="0"/>
              <a:t> </a:t>
            </a:r>
            <a:r>
              <a:rPr lang="en-US" sz="2400" dirty="0" smtClean="0"/>
              <a:t> growth is possible but rare (10–13%of cases) and fewer than 5% of lesions grow to more than 1 cm over long-term follow-up</a:t>
            </a:r>
            <a:endParaRPr lang="fa-IR" sz="2400" dirty="0" smtClean="0"/>
          </a:p>
          <a:p>
            <a:endParaRPr lang="en-US" sz="2400" dirty="0" smtClean="0"/>
          </a:p>
          <a:p>
            <a:r>
              <a:rPr lang="en-US" sz="2400" dirty="0" smtClean="0"/>
              <a:t>In all, increasing </a:t>
            </a:r>
            <a:r>
              <a:rPr lang="en-US" sz="2400" dirty="0" err="1" smtClean="0"/>
              <a:t>macroadenoma</a:t>
            </a:r>
            <a:r>
              <a:rPr lang="en-US" sz="2400" dirty="0" smtClean="0"/>
              <a:t> size is reported in 20% of</a:t>
            </a:r>
            <a:r>
              <a:rPr lang="fa-IR" sz="2400" dirty="0" smtClean="0"/>
              <a:t> </a:t>
            </a:r>
            <a:r>
              <a:rPr lang="en-US" sz="2400" dirty="0" smtClean="0"/>
              <a:t>cases at 4 years and in 40% at 8 years </a:t>
            </a:r>
            <a:endParaRPr lang="fa-IR" sz="2400" dirty="0" smtClean="0"/>
          </a:p>
          <a:p>
            <a:endParaRPr lang="en-US" sz="2400" dirty="0" smtClean="0"/>
          </a:p>
          <a:p>
            <a:r>
              <a:rPr lang="en-US" sz="2400" dirty="0" smtClean="0"/>
              <a:t>progression of NF adenoma is associated with the</a:t>
            </a:r>
            <a:r>
              <a:rPr lang="fa-IR" sz="2400" dirty="0" smtClean="0"/>
              <a:t> </a:t>
            </a:r>
            <a:r>
              <a:rPr lang="en-US" sz="2400" dirty="0" smtClean="0"/>
              <a:t>development of anterior pituitary deficiency in 2.4 per 100</a:t>
            </a:r>
            <a:r>
              <a:rPr lang="fa-IR" sz="2400" dirty="0" smtClean="0"/>
              <a:t> </a:t>
            </a:r>
            <a:r>
              <a:rPr lang="en-US" sz="2400" dirty="0" smtClean="0"/>
              <a:t>patients per year </a:t>
            </a:r>
            <a:endParaRPr lang="fa-IR" sz="2400" dirty="0" smtClean="0"/>
          </a:p>
          <a:p>
            <a:endParaRPr lang="en-US" sz="2400" dirty="0" smtClean="0"/>
          </a:p>
          <a:p>
            <a:r>
              <a:rPr lang="en-US" sz="2400" dirty="0" smtClean="0"/>
              <a:t>Solid tumors show greater</a:t>
            </a:r>
            <a:r>
              <a:rPr lang="fa-IR" sz="2400" dirty="0" smtClean="0"/>
              <a:t> </a:t>
            </a:r>
            <a:r>
              <a:rPr lang="en-US" sz="2400" dirty="0" smtClean="0"/>
              <a:t>progression than cystic lesions </a:t>
            </a:r>
            <a:endParaRPr lang="fa-IR" sz="2400" dirty="0" smtClean="0"/>
          </a:p>
          <a:p>
            <a:endParaRPr lang="fa-IR" sz="2400" dirty="0" smtClean="0"/>
          </a:p>
          <a:p>
            <a:endParaRPr lang="fa-IR" sz="2400" dirty="0" smtClean="0"/>
          </a:p>
          <a:p>
            <a:endParaRPr lang="en-US" sz="2400" dirty="0" smtClean="0"/>
          </a:p>
          <a:p>
            <a:endParaRPr lang="en-US" dirty="0"/>
          </a:p>
        </p:txBody>
      </p:sp>
      <p:sp>
        <p:nvSpPr>
          <p:cNvPr id="3" name="Text Placeholder 2"/>
          <p:cNvSpPr>
            <a:spLocks noGrp="1"/>
          </p:cNvSpPr>
          <p:nvPr>
            <p:ph type="body" sz="quarter" idx="1"/>
          </p:nvPr>
        </p:nvSpPr>
        <p:spPr>
          <a:xfrm>
            <a:off x="0" y="6482862"/>
            <a:ext cx="12192000" cy="375138"/>
          </a:xfrm>
        </p:spPr>
        <p:txBody>
          <a:bodyPr>
            <a:normAutofit/>
          </a:bodyPr>
          <a:lstStyle/>
          <a:p>
            <a:r>
              <a:rPr lang="en-US" sz="1400" b="0" dirty="0" err="1" smtClean="0"/>
              <a:t>Galland</a:t>
            </a:r>
            <a:r>
              <a:rPr lang="en-US" sz="1400" b="0" dirty="0" smtClean="0"/>
              <a:t> F, et al. Management of nonfunctioning pituitary </a:t>
            </a:r>
            <a:r>
              <a:rPr lang="en-US" sz="1400" b="0" dirty="0" err="1" smtClean="0"/>
              <a:t>incidentaloma</a:t>
            </a:r>
            <a:r>
              <a:rPr lang="en-US" sz="1400" b="0" dirty="0" smtClean="0"/>
              <a:t>. Ann </a:t>
            </a:r>
            <a:r>
              <a:rPr lang="en-US" sz="1400" b="0" dirty="0" err="1" smtClean="0"/>
              <a:t>Endocrinol</a:t>
            </a:r>
            <a:r>
              <a:rPr lang="en-US" sz="1400" b="0" dirty="0" smtClean="0"/>
              <a:t> (Paris) (2015)</a:t>
            </a:r>
            <a:endParaRPr lang="en-US" sz="1400" b="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
          </p:nvPr>
        </p:nvSpPr>
        <p:spPr>
          <a:xfrm>
            <a:off x="0" y="6482862"/>
            <a:ext cx="12192000" cy="375138"/>
          </a:xfrm>
        </p:spPr>
        <p:txBody>
          <a:bodyPr>
            <a:normAutofit/>
          </a:bodyPr>
          <a:lstStyle/>
          <a:p>
            <a:r>
              <a:rPr lang="en-US" sz="1400" b="0" dirty="0" err="1" smtClean="0"/>
              <a:t>Galland</a:t>
            </a:r>
            <a:r>
              <a:rPr lang="en-US" sz="1400" b="0" dirty="0" smtClean="0"/>
              <a:t> F, et al. Management of nonfunctioning pituitary </a:t>
            </a:r>
            <a:r>
              <a:rPr lang="en-US" sz="1400" b="0" dirty="0" err="1" smtClean="0"/>
              <a:t>incidentaloma</a:t>
            </a:r>
            <a:r>
              <a:rPr lang="en-US" sz="1400" b="0" dirty="0" smtClean="0"/>
              <a:t>. Ann </a:t>
            </a:r>
            <a:r>
              <a:rPr lang="en-US" sz="1400" b="0" dirty="0" err="1" smtClean="0"/>
              <a:t>Endocrinol</a:t>
            </a:r>
            <a:r>
              <a:rPr lang="en-US" sz="1400" b="0" dirty="0" smtClean="0"/>
              <a:t> (Paris) (2015)</a:t>
            </a:r>
            <a:endParaRPr lang="en-US" sz="1400" b="0" dirty="0"/>
          </a:p>
        </p:txBody>
      </p:sp>
      <p:pic>
        <p:nvPicPr>
          <p:cNvPr id="1026" name="Picture 2"/>
          <p:cNvPicPr>
            <a:picLocks noChangeAspect="1" noChangeArrowheads="1"/>
          </p:cNvPicPr>
          <p:nvPr/>
        </p:nvPicPr>
        <p:blipFill>
          <a:blip r:embed="rId2"/>
          <a:srcRect/>
          <a:stretch>
            <a:fillRect/>
          </a:stretch>
        </p:blipFill>
        <p:spPr bwMode="auto">
          <a:xfrm>
            <a:off x="1160585" y="0"/>
            <a:ext cx="9812215" cy="6131169"/>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937845"/>
          </a:xfrm>
        </p:spPr>
        <p:txBody>
          <a:bodyPr>
            <a:normAutofit fontScale="90000"/>
          </a:bodyPr>
          <a:lstStyle/>
          <a:p>
            <a:pPr algn="ctr"/>
            <a:r>
              <a:rPr lang="en-US" b="1" dirty="0" smtClean="0"/>
              <a:t>Indication for surgery and </a:t>
            </a:r>
            <a:r>
              <a:rPr lang="en-US" b="1" dirty="0" err="1" smtClean="0"/>
              <a:t>perioperative</a:t>
            </a:r>
            <a:r>
              <a:rPr lang="en-US" b="1" dirty="0" smtClean="0"/>
              <a:t> management</a:t>
            </a:r>
            <a:endParaRPr lang="en-US" dirty="0"/>
          </a:p>
        </p:txBody>
      </p:sp>
      <p:sp>
        <p:nvSpPr>
          <p:cNvPr id="3" name="Content Placeholder 2"/>
          <p:cNvSpPr>
            <a:spLocks noGrp="1"/>
          </p:cNvSpPr>
          <p:nvPr>
            <p:ph sz="quarter" idx="1"/>
          </p:nvPr>
        </p:nvSpPr>
        <p:spPr>
          <a:xfrm>
            <a:off x="293077" y="738554"/>
            <a:ext cx="11652737" cy="5826369"/>
          </a:xfrm>
        </p:spPr>
        <p:txBody>
          <a:bodyPr>
            <a:normAutofit/>
          </a:bodyPr>
          <a:lstStyle/>
          <a:p>
            <a:pPr>
              <a:buNone/>
            </a:pPr>
            <a:r>
              <a:rPr lang="fa-IR" b="1" dirty="0" smtClean="0"/>
              <a:t>     </a:t>
            </a:r>
            <a:r>
              <a:rPr lang="en-US" b="1" dirty="0" smtClean="0"/>
              <a:t>Asymptomatic non‑functioning pituitary adenoma</a:t>
            </a:r>
          </a:p>
          <a:p>
            <a:endParaRPr lang="en-US" sz="2400" dirty="0" smtClean="0"/>
          </a:p>
          <a:p>
            <a:r>
              <a:rPr lang="en-US" sz="2400" dirty="0" smtClean="0"/>
              <a:t>Surgery may be favored in younger patients given the higher lifetime probability of tumor growth and discouraged in older patients with </a:t>
            </a:r>
            <a:r>
              <a:rPr lang="en-US" sz="2400" dirty="0" err="1" smtClean="0"/>
              <a:t>comorbidities</a:t>
            </a:r>
            <a:r>
              <a:rPr lang="en-US" sz="2400" dirty="0" smtClean="0"/>
              <a:t> and risk of surgical complications</a:t>
            </a:r>
          </a:p>
          <a:p>
            <a:r>
              <a:rPr lang="en-US" sz="2400" dirty="0" smtClean="0"/>
              <a:t>Despite NFPAs usually have a slow growth rate, some may enlarge and become symptomatic. Biochemical evaluation for </a:t>
            </a:r>
            <a:r>
              <a:rPr lang="en-US" sz="2400" dirty="0" err="1" smtClean="0"/>
              <a:t>hypopituitarism</a:t>
            </a:r>
            <a:r>
              <a:rPr lang="en-US" sz="2400" dirty="0" smtClean="0"/>
              <a:t> should therefore be considered every 6–12 months during conservative management because remaining pituitary function may deteriorate by tumor enlargement</a:t>
            </a:r>
          </a:p>
          <a:p>
            <a:r>
              <a:rPr lang="en-US" sz="2400" dirty="0" smtClean="0"/>
              <a:t>Radiological assessment by MRI should be repeated within 6–12 months after initial tumor detection; if no progression is detected, MRI can be performed less often.</a:t>
            </a:r>
            <a:endParaRPr lang="fa-IR" sz="2400" dirty="0" smtClean="0"/>
          </a:p>
          <a:p>
            <a:r>
              <a:rPr lang="en-US" sz="2400" dirty="0" smtClean="0"/>
              <a:t> The timing of visual field </a:t>
            </a:r>
            <a:r>
              <a:rPr lang="en-US" sz="2400" dirty="0" err="1" smtClean="0"/>
              <a:t>followup</a:t>
            </a:r>
            <a:r>
              <a:rPr lang="en-US" sz="2400" dirty="0" smtClean="0"/>
              <a:t> usually depends on the distance between the adenoma and the optic chiasm</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2176463" y="328246"/>
            <a:ext cx="7839075" cy="5491529"/>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5603631" y="808892"/>
            <a:ext cx="6377354" cy="5509846"/>
          </a:xfrm>
        </p:spPr>
        <p:txBody>
          <a:bodyPr>
            <a:normAutofit fontScale="92500" lnSpcReduction="10000"/>
          </a:bodyPr>
          <a:lstStyle/>
          <a:p>
            <a:pPr>
              <a:buNone/>
            </a:pPr>
            <a:r>
              <a:rPr lang="en-US" sz="2000" b="1" dirty="0" smtClean="0"/>
              <a:t>Results</a:t>
            </a:r>
          </a:p>
          <a:p>
            <a:endParaRPr lang="en-US" sz="2000" dirty="0" smtClean="0"/>
          </a:p>
          <a:p>
            <a:pPr>
              <a:buFont typeface="Wingdings" pitchFamily="2" charset="2"/>
              <a:buChar char="q"/>
            </a:pPr>
            <a:r>
              <a:rPr lang="en-US" sz="2000" dirty="0" smtClean="0"/>
              <a:t>Radiological evidence of tumor growth was observed in 14 out of 28 patients (50%) after duration of follow-up of 118±24 months</a:t>
            </a:r>
          </a:p>
          <a:p>
            <a:r>
              <a:rPr lang="en-US" sz="2000" dirty="0" smtClean="0"/>
              <a:t>Six patients (21%) were operated (tumor growth was accompanied by visual field defects)</a:t>
            </a:r>
          </a:p>
          <a:p>
            <a:r>
              <a:rPr lang="en-US" sz="2000" dirty="0" smtClean="0"/>
              <a:t>Visual impairments improved in all the cases after </a:t>
            </a:r>
            <a:r>
              <a:rPr lang="en-US" sz="2000" dirty="0" err="1" smtClean="0"/>
              <a:t>transsphenoidal</a:t>
            </a:r>
            <a:r>
              <a:rPr lang="en-US" sz="2000" dirty="0" smtClean="0"/>
              <a:t> surgery</a:t>
            </a:r>
          </a:p>
          <a:p>
            <a:r>
              <a:rPr lang="en-US" sz="2000" dirty="0" smtClean="0"/>
              <a:t>Spontaneous reduction in tumor volume was observed in eight patients (29%)</a:t>
            </a:r>
          </a:p>
          <a:p>
            <a:r>
              <a:rPr lang="en-US" sz="2000" dirty="0" smtClean="0"/>
              <a:t>No independent predictors for increase or decrease in tumor volume could be found by regression analysis</a:t>
            </a:r>
          </a:p>
          <a:p>
            <a:r>
              <a:rPr lang="en-US" sz="2000" dirty="0" smtClean="0"/>
              <a:t>in the absence of visual impairments, observation alone is a safe alternative for surgery in selected patients with NFMA, especially in patients without compromised pituitary function and without compression of the optic chiasm</a:t>
            </a:r>
            <a:endParaRPr lang="en-US" sz="2000" dirty="0"/>
          </a:p>
        </p:txBody>
      </p:sp>
      <p:sp>
        <p:nvSpPr>
          <p:cNvPr id="3" name="Text Placeholder 2"/>
          <p:cNvSpPr>
            <a:spLocks noGrp="1"/>
          </p:cNvSpPr>
          <p:nvPr>
            <p:ph type="body" sz="quarter" idx="1"/>
          </p:nvPr>
        </p:nvSpPr>
        <p:spPr>
          <a:xfrm>
            <a:off x="0" y="6353908"/>
            <a:ext cx="12192000" cy="504092"/>
          </a:xfrm>
        </p:spPr>
        <p:txBody>
          <a:bodyPr>
            <a:noAutofit/>
          </a:bodyPr>
          <a:lstStyle/>
          <a:p>
            <a:r>
              <a:rPr lang="en-US" sz="1200" b="0" dirty="0" smtClean="0"/>
              <a:t>CLINICAL STUDY</a:t>
            </a:r>
          </a:p>
          <a:p>
            <a:r>
              <a:rPr lang="en-US" sz="1200" b="0" dirty="0" smtClean="0"/>
              <a:t>The natural course of non-functioning pituitary </a:t>
            </a:r>
            <a:r>
              <a:rPr lang="en-US" sz="1200" b="0" dirty="0" err="1" smtClean="0"/>
              <a:t>macroadenomas</a:t>
            </a:r>
            <a:r>
              <a:rPr lang="en-US" sz="1200" b="0" dirty="0" smtClean="0"/>
              <a:t>  : European Journal of Endocrinology (2007)</a:t>
            </a:r>
            <a:endParaRPr lang="en-US" sz="1200" b="0" dirty="0"/>
          </a:p>
        </p:txBody>
      </p:sp>
      <p:pic>
        <p:nvPicPr>
          <p:cNvPr id="11266" name="Picture 2"/>
          <p:cNvPicPr>
            <a:picLocks noGrp="1" noChangeAspect="1" noChangeArrowheads="1"/>
          </p:cNvPicPr>
          <p:nvPr>
            <p:ph sz="quarter" idx="2"/>
          </p:nvPr>
        </p:nvPicPr>
        <p:blipFill>
          <a:blip r:embed="rId2"/>
          <a:srcRect/>
          <a:stretch>
            <a:fillRect/>
          </a:stretch>
        </p:blipFill>
        <p:spPr bwMode="auto">
          <a:xfrm>
            <a:off x="211015" y="1512278"/>
            <a:ext cx="4958862" cy="4583722"/>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err="1" smtClean="0">
                <a:latin typeface="+mn-lt"/>
              </a:rPr>
              <a:t>Perioperative</a:t>
            </a:r>
            <a:r>
              <a:rPr lang="en-US" sz="4000" b="1" dirty="0" smtClean="0">
                <a:latin typeface="+mn-lt"/>
              </a:rPr>
              <a:t> endocrine care</a:t>
            </a:r>
            <a:endParaRPr lang="en-US" sz="4000" b="1" dirty="0">
              <a:latin typeface="+mn-lt"/>
            </a:endParaRPr>
          </a:p>
        </p:txBody>
      </p:sp>
      <p:sp>
        <p:nvSpPr>
          <p:cNvPr id="3" name="Content Placeholder 2"/>
          <p:cNvSpPr>
            <a:spLocks noGrp="1"/>
          </p:cNvSpPr>
          <p:nvPr>
            <p:ph sz="quarter" idx="1"/>
          </p:nvPr>
        </p:nvSpPr>
        <p:spPr/>
        <p:txBody>
          <a:bodyPr/>
          <a:lstStyle/>
          <a:p>
            <a:r>
              <a:rPr lang="en-US" sz="2400" dirty="0" smtClean="0"/>
              <a:t>Patients with confirmed secondary adrenal insufficiency should be adequately treated with </a:t>
            </a:r>
            <a:r>
              <a:rPr lang="en-US" sz="2400" dirty="0" err="1" smtClean="0"/>
              <a:t>glucocorticoid</a:t>
            </a:r>
            <a:r>
              <a:rPr lang="en-US" sz="2400" dirty="0" smtClean="0"/>
              <a:t> (GC) replacement therapy and stress GC doses should be administered during the </a:t>
            </a:r>
            <a:r>
              <a:rPr lang="en-US" sz="2400" dirty="0" err="1" smtClean="0"/>
              <a:t>perioperative</a:t>
            </a:r>
            <a:r>
              <a:rPr lang="en-US" sz="2400" dirty="0" smtClean="0"/>
              <a:t> period</a:t>
            </a:r>
          </a:p>
          <a:p>
            <a:endParaRPr lang="fa-IR" sz="2400" dirty="0" smtClean="0"/>
          </a:p>
          <a:p>
            <a:r>
              <a:rPr lang="en-US" sz="2400" dirty="0" err="1" smtClean="0"/>
              <a:t>Perioperative</a:t>
            </a:r>
            <a:r>
              <a:rPr lang="en-US" sz="2400" dirty="0" smtClean="0"/>
              <a:t> GC therapy is also frequently used in patients with intact hypothalamus–pituitary–adrenal (HPA) function. The rationale is to cover these patients in case adrenal insufficiency develops during the surgical procedure</a:t>
            </a:r>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err="1" smtClean="0"/>
              <a:t>Perioperative</a:t>
            </a:r>
            <a:r>
              <a:rPr lang="en-US" sz="4000" b="1" dirty="0" smtClean="0"/>
              <a:t> endocrine care</a:t>
            </a:r>
            <a:endParaRPr lang="en-US" sz="4000" b="1" dirty="0"/>
          </a:p>
        </p:txBody>
      </p:sp>
      <p:sp>
        <p:nvSpPr>
          <p:cNvPr id="3" name="Content Placeholder 2"/>
          <p:cNvSpPr>
            <a:spLocks noGrp="1"/>
          </p:cNvSpPr>
          <p:nvPr>
            <p:ph sz="quarter" idx="1"/>
          </p:nvPr>
        </p:nvSpPr>
        <p:spPr/>
        <p:txBody>
          <a:bodyPr>
            <a:normAutofit lnSpcReduction="10000"/>
          </a:bodyPr>
          <a:lstStyle/>
          <a:p>
            <a:r>
              <a:rPr lang="en-US" sz="2400" dirty="0" err="1" smtClean="0"/>
              <a:t>Cortisol</a:t>
            </a:r>
            <a:r>
              <a:rPr lang="en-US" sz="2400" dirty="0" smtClean="0"/>
              <a:t> response to major surgical stress has been shown to last for 48 h in healthy subjects . Based on this, it has been suggested to discontinue GC therapy 48 h after surgery . </a:t>
            </a:r>
            <a:endParaRPr lang="fa-IR" sz="2400" dirty="0" smtClean="0"/>
          </a:p>
          <a:p>
            <a:r>
              <a:rPr lang="en-US" sz="2400" dirty="0"/>
              <a:t>I</a:t>
            </a:r>
            <a:r>
              <a:rPr lang="en-US" sz="2400" dirty="0" smtClean="0"/>
              <a:t>n many centers, GC therapy is administered in tapering doses and then discontinued when proper re-evaluation of HPA has been performed </a:t>
            </a:r>
          </a:p>
          <a:p>
            <a:endParaRPr lang="fa-IR" sz="2400" dirty="0" smtClean="0"/>
          </a:p>
          <a:p>
            <a:r>
              <a:rPr lang="en-US" sz="2400" dirty="0" smtClean="0"/>
              <a:t>Patients with preoperative overt central hypothyroidism should receive </a:t>
            </a:r>
            <a:r>
              <a:rPr lang="en-US" sz="2400" dirty="0" err="1" smtClean="0"/>
              <a:t>thyroxine</a:t>
            </a:r>
            <a:r>
              <a:rPr lang="en-US" sz="2400" dirty="0" smtClean="0"/>
              <a:t> replacement therapy before surgery. Patients with severe hypothyroidism have increased risk of surgical complications </a:t>
            </a:r>
          </a:p>
          <a:p>
            <a:endParaRPr lang="en-US" sz="2400" dirty="0" smtClean="0"/>
          </a:p>
          <a:p>
            <a:r>
              <a:rPr lang="en-US" sz="2400" dirty="0" smtClean="0"/>
              <a:t>In case of non-emergency surgery, it is suggested to wait until </a:t>
            </a:r>
            <a:r>
              <a:rPr lang="en-US" sz="2400" dirty="0" err="1" smtClean="0"/>
              <a:t>thyroxine</a:t>
            </a:r>
            <a:r>
              <a:rPr lang="en-US" sz="2400" dirty="0" smtClean="0"/>
              <a:t> replacement therapy has been initiated and optimized </a:t>
            </a:r>
            <a:endParaRPr lang="en-US" sz="24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04800" y="1656910"/>
          <a:ext cx="11652738" cy="4351720"/>
        </p:xfrm>
        <a:graphic>
          <a:graphicData uri="http://schemas.openxmlformats.org/drawingml/2006/table">
            <a:tbl>
              <a:tblPr firstRow="1" bandRow="1">
                <a:tableStyleId>{5C22544A-7EE6-4342-B048-85BDC9FD1C3A}</a:tableStyleId>
              </a:tblPr>
              <a:tblGrid>
                <a:gridCol w="5826369"/>
                <a:gridCol w="5826369"/>
              </a:tblGrid>
              <a:tr h="1170020">
                <a:tc gridSpan="2">
                  <a:txBody>
                    <a:bodyPr/>
                    <a:lstStyle/>
                    <a:p>
                      <a:pPr algn="ctr"/>
                      <a:r>
                        <a:rPr lang="en-US" sz="2800" b="1" kern="1200" baseline="0" dirty="0" err="1" smtClean="0">
                          <a:solidFill>
                            <a:schemeClr val="lt1"/>
                          </a:solidFill>
                          <a:latin typeface="+mn-lt"/>
                          <a:ea typeface="+mn-ea"/>
                          <a:cs typeface="+mn-cs"/>
                        </a:rPr>
                        <a:t>Perioperative</a:t>
                      </a:r>
                      <a:r>
                        <a:rPr lang="en-US" sz="2800" b="1" kern="1200" baseline="0" dirty="0" smtClean="0">
                          <a:solidFill>
                            <a:schemeClr val="lt1"/>
                          </a:solidFill>
                          <a:latin typeface="+mn-lt"/>
                          <a:ea typeface="+mn-ea"/>
                          <a:cs typeface="+mn-cs"/>
                        </a:rPr>
                        <a:t> and early postoperative management</a:t>
                      </a:r>
                      <a:endParaRPr lang="en-US" sz="2800" dirty="0"/>
                    </a:p>
                  </a:txBody>
                  <a:tcPr/>
                </a:tc>
                <a:tc hMerge="1">
                  <a:txBody>
                    <a:bodyPr/>
                    <a:lstStyle/>
                    <a:p>
                      <a:endParaRPr lang="en-US"/>
                    </a:p>
                  </a:txBody>
                  <a:tcPr/>
                </a:tc>
              </a:tr>
              <a:tr h="1945298">
                <a:tc>
                  <a:txBody>
                    <a:bodyPr/>
                    <a:lstStyle/>
                    <a:p>
                      <a:pPr>
                        <a:buFont typeface="Wingdings" pitchFamily="2" charset="2"/>
                        <a:buChar char="§"/>
                      </a:pPr>
                      <a:r>
                        <a:rPr lang="en-US" sz="1800" kern="1200" baseline="0" dirty="0" smtClean="0">
                          <a:solidFill>
                            <a:schemeClr val="dk1"/>
                          </a:solidFill>
                          <a:latin typeface="+mn-lt"/>
                          <a:ea typeface="+mn-ea"/>
                          <a:cs typeface="+mn-cs"/>
                        </a:rPr>
                        <a:t> GC therapy</a:t>
                      </a:r>
                      <a:endParaRPr lang="en-US" b="0" dirty="0"/>
                    </a:p>
                  </a:txBody>
                  <a:tcPr/>
                </a:tc>
                <a:tc>
                  <a:txBody>
                    <a:bodyPr/>
                    <a:lstStyle/>
                    <a:p>
                      <a:r>
                        <a:rPr lang="en-US" sz="1800" kern="1200" baseline="0" dirty="0" smtClean="0">
                          <a:solidFill>
                            <a:schemeClr val="dk1"/>
                          </a:solidFill>
                          <a:latin typeface="+mn-lt"/>
                          <a:ea typeface="+mn-ea"/>
                          <a:cs typeface="+mn-cs"/>
                        </a:rPr>
                        <a:t>- Administrate stress doses of GCs in patients with confirmed and suspicion of SAI</a:t>
                      </a:r>
                    </a:p>
                    <a:p>
                      <a:endParaRPr lang="en-US" sz="1800" kern="1200" baseline="0" dirty="0" smtClean="0">
                        <a:solidFill>
                          <a:schemeClr val="dk1"/>
                        </a:solidFill>
                        <a:latin typeface="+mn-lt"/>
                        <a:ea typeface="+mn-ea"/>
                        <a:cs typeface="+mn-cs"/>
                      </a:endParaRPr>
                    </a:p>
                    <a:p>
                      <a:r>
                        <a:rPr lang="en-US" sz="1800" kern="1200" baseline="0" dirty="0" smtClean="0">
                          <a:solidFill>
                            <a:schemeClr val="dk1"/>
                          </a:solidFill>
                          <a:latin typeface="+mn-lt"/>
                          <a:ea typeface="+mn-ea"/>
                          <a:cs typeface="+mn-cs"/>
                        </a:rPr>
                        <a:t>-  Monitor morning serum </a:t>
                      </a:r>
                      <a:r>
                        <a:rPr lang="en-US" sz="1800" kern="1200" baseline="0" dirty="0" err="1" smtClean="0">
                          <a:solidFill>
                            <a:schemeClr val="dk1"/>
                          </a:solidFill>
                          <a:latin typeface="+mn-lt"/>
                          <a:ea typeface="+mn-ea"/>
                          <a:cs typeface="+mn-cs"/>
                        </a:rPr>
                        <a:t>cortisol</a:t>
                      </a:r>
                      <a:r>
                        <a:rPr lang="en-US" sz="1800" kern="1200" baseline="0" dirty="0" smtClean="0">
                          <a:solidFill>
                            <a:schemeClr val="dk1"/>
                          </a:solidFill>
                          <a:latin typeface="+mn-lt"/>
                          <a:ea typeface="+mn-ea"/>
                          <a:cs typeface="+mn-cs"/>
                        </a:rPr>
                        <a:t> regularly in patients without SAI who do not receive GCs </a:t>
                      </a:r>
                      <a:r>
                        <a:rPr lang="en-US" sz="1800" kern="1200" baseline="0" dirty="0" err="1" smtClean="0">
                          <a:solidFill>
                            <a:schemeClr val="dk1"/>
                          </a:solidFill>
                          <a:latin typeface="+mn-lt"/>
                          <a:ea typeface="+mn-ea"/>
                          <a:cs typeface="+mn-cs"/>
                        </a:rPr>
                        <a:t>perioperatively</a:t>
                      </a:r>
                      <a:endParaRPr lang="en-US" sz="1800" kern="1200" baseline="0" dirty="0" smtClean="0">
                        <a:solidFill>
                          <a:schemeClr val="dk1"/>
                        </a:solidFill>
                        <a:latin typeface="+mn-lt"/>
                        <a:ea typeface="+mn-ea"/>
                        <a:cs typeface="+mn-cs"/>
                      </a:endParaRPr>
                    </a:p>
                    <a:p>
                      <a:endParaRPr lang="en-US" sz="1800" kern="1200" baseline="0" dirty="0" smtClean="0">
                        <a:solidFill>
                          <a:schemeClr val="dk1"/>
                        </a:solidFill>
                        <a:latin typeface="+mn-lt"/>
                        <a:ea typeface="+mn-ea"/>
                        <a:cs typeface="+mn-cs"/>
                      </a:endParaRPr>
                    </a:p>
                    <a:p>
                      <a:r>
                        <a:rPr lang="en-US" sz="1800" kern="1200" baseline="0" dirty="0" smtClean="0">
                          <a:solidFill>
                            <a:schemeClr val="dk1"/>
                          </a:solidFill>
                          <a:latin typeface="+mn-lt"/>
                          <a:ea typeface="+mn-ea"/>
                          <a:cs typeface="+mn-cs"/>
                        </a:rPr>
                        <a:t>-Introduce GCs if </a:t>
                      </a:r>
                      <a:r>
                        <a:rPr lang="en-US" sz="1800" kern="1200" baseline="0" dirty="0" err="1" smtClean="0">
                          <a:solidFill>
                            <a:schemeClr val="dk1"/>
                          </a:solidFill>
                          <a:latin typeface="+mn-lt"/>
                          <a:ea typeface="+mn-ea"/>
                          <a:cs typeface="+mn-cs"/>
                        </a:rPr>
                        <a:t>cortisol</a:t>
                      </a:r>
                      <a:r>
                        <a:rPr lang="en-US" sz="1800" kern="1200" baseline="0" dirty="0" smtClean="0">
                          <a:solidFill>
                            <a:schemeClr val="dk1"/>
                          </a:solidFill>
                          <a:latin typeface="+mn-lt"/>
                          <a:ea typeface="+mn-ea"/>
                          <a:cs typeface="+mn-cs"/>
                        </a:rPr>
                        <a:t> deficiency is detected</a:t>
                      </a:r>
                      <a:endParaRPr lang="en-US" dirty="0"/>
                    </a:p>
                  </a:txBody>
                  <a:tcPr/>
                </a:tc>
              </a:tr>
              <a:tr h="1170020">
                <a:tc>
                  <a:txBody>
                    <a:bodyPr/>
                    <a:lstStyle/>
                    <a:p>
                      <a:pPr>
                        <a:buFont typeface="Wingdings" pitchFamily="2" charset="2"/>
                        <a:buChar char="§"/>
                      </a:pPr>
                      <a:r>
                        <a:rPr lang="en-US" sz="1800" kern="1200" baseline="0" dirty="0" smtClean="0">
                          <a:solidFill>
                            <a:schemeClr val="dk1"/>
                          </a:solidFill>
                          <a:latin typeface="+mn-lt"/>
                          <a:ea typeface="+mn-ea"/>
                          <a:cs typeface="+mn-cs"/>
                        </a:rPr>
                        <a:t> Fluid balance</a:t>
                      </a:r>
                      <a:endParaRPr lang="en-US" dirty="0"/>
                    </a:p>
                  </a:txBody>
                  <a:tcPr/>
                </a:tc>
                <a:tc>
                  <a:txBody>
                    <a:bodyPr/>
                    <a:lstStyle/>
                    <a:p>
                      <a:r>
                        <a:rPr lang="en-US" sz="1800" kern="1200" baseline="0" dirty="0" smtClean="0">
                          <a:solidFill>
                            <a:schemeClr val="dk1"/>
                          </a:solidFill>
                          <a:latin typeface="+mn-lt"/>
                          <a:ea typeface="+mn-ea"/>
                          <a:cs typeface="+mn-cs"/>
                        </a:rPr>
                        <a:t>- Monitor urine volume and serum sodium regularly to    detect </a:t>
                      </a:r>
                      <a:r>
                        <a:rPr lang="en-US" sz="1800" kern="1200" baseline="0" dirty="0" err="1" smtClean="0">
                          <a:solidFill>
                            <a:schemeClr val="dk1"/>
                          </a:solidFill>
                          <a:latin typeface="+mn-lt"/>
                          <a:ea typeface="+mn-ea"/>
                          <a:cs typeface="+mn-cs"/>
                        </a:rPr>
                        <a:t>hyponatremia</a:t>
                      </a:r>
                      <a:r>
                        <a:rPr lang="en-US" sz="1800" kern="1200" baseline="0" dirty="0" smtClean="0">
                          <a:solidFill>
                            <a:schemeClr val="dk1"/>
                          </a:solidFill>
                          <a:latin typeface="+mn-lt"/>
                          <a:ea typeface="+mn-ea"/>
                          <a:cs typeface="+mn-cs"/>
                        </a:rPr>
                        <a:t> and/or DI</a:t>
                      </a:r>
                      <a:endParaRPr lang="en-US" dirty="0"/>
                    </a:p>
                  </a:txBody>
                  <a:tcPr/>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latin typeface="+mn-lt"/>
              </a:rPr>
              <a:t>Surgical technique</a:t>
            </a:r>
            <a:endParaRPr lang="en-US" sz="4000" b="1" dirty="0">
              <a:latin typeface="+mn-lt"/>
            </a:endParaRPr>
          </a:p>
        </p:txBody>
      </p:sp>
      <p:sp>
        <p:nvSpPr>
          <p:cNvPr id="3" name="Content Placeholder 2"/>
          <p:cNvSpPr>
            <a:spLocks noGrp="1"/>
          </p:cNvSpPr>
          <p:nvPr>
            <p:ph sz="quarter" idx="1"/>
          </p:nvPr>
        </p:nvSpPr>
        <p:spPr/>
        <p:txBody>
          <a:bodyPr>
            <a:normAutofit/>
          </a:bodyPr>
          <a:lstStyle/>
          <a:p>
            <a:r>
              <a:rPr lang="en-US" sz="2400" dirty="0" smtClean="0"/>
              <a:t>The current standard technique for most NFPAs is </a:t>
            </a:r>
            <a:r>
              <a:rPr lang="en-US" sz="2400" dirty="0" err="1" smtClean="0"/>
              <a:t>transsphenoidal</a:t>
            </a:r>
            <a:r>
              <a:rPr lang="en-US" sz="2400" dirty="0" smtClean="0"/>
              <a:t> surgery (TSS), while the </a:t>
            </a:r>
            <a:r>
              <a:rPr lang="en-US" sz="2400" dirty="0" err="1" smtClean="0"/>
              <a:t>transcranial</a:t>
            </a:r>
            <a:r>
              <a:rPr lang="en-US" sz="2400" dirty="0" smtClean="0"/>
              <a:t> approach is used for predominantly </a:t>
            </a:r>
            <a:r>
              <a:rPr lang="en-US" sz="2400" dirty="0" err="1" smtClean="0"/>
              <a:t>suprasellar</a:t>
            </a:r>
            <a:r>
              <a:rPr lang="en-US" sz="2400" dirty="0" smtClean="0"/>
              <a:t> tumors which lack significant </a:t>
            </a:r>
            <a:r>
              <a:rPr lang="en-US" sz="2400" dirty="0" err="1" smtClean="0"/>
              <a:t>intrasellar</a:t>
            </a:r>
            <a:r>
              <a:rPr lang="en-US" sz="2400" dirty="0" smtClean="0"/>
              <a:t> portions</a:t>
            </a:r>
          </a:p>
          <a:p>
            <a:endParaRPr lang="en-US" sz="2400" dirty="0" smtClean="0"/>
          </a:p>
          <a:p>
            <a:r>
              <a:rPr lang="en-US" sz="2400" dirty="0" err="1" smtClean="0"/>
              <a:t>Intraoperative</a:t>
            </a:r>
            <a:r>
              <a:rPr lang="en-US" sz="2400" dirty="0" smtClean="0"/>
              <a:t> imaging shows the tumor status during the surgery, making it possible to continue surgical resection of a tumor remnant</a:t>
            </a:r>
          </a:p>
          <a:p>
            <a:endParaRPr lang="en-US" sz="2400" dirty="0" smtClean="0"/>
          </a:p>
          <a:p>
            <a:r>
              <a:rPr lang="en-US" sz="2400" dirty="0" smtClean="0"/>
              <a:t>Hypothetically, </a:t>
            </a:r>
            <a:r>
              <a:rPr lang="en-US" sz="2400" dirty="0" err="1" smtClean="0"/>
              <a:t>intraoperative</a:t>
            </a:r>
            <a:r>
              <a:rPr lang="en-US" sz="2400" dirty="0" smtClean="0"/>
              <a:t> MRI may improve surgical outcomes</a:t>
            </a:r>
            <a:endParaRPr lang="en-U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08185" y="228600"/>
            <a:ext cx="10281138" cy="990600"/>
          </a:xfrm>
        </p:spPr>
        <p:txBody>
          <a:bodyPr/>
          <a:lstStyle/>
          <a:p>
            <a:pPr algn="ctr"/>
            <a:r>
              <a:rPr lang="en-US" dirty="0" smtClean="0"/>
              <a:t>Introduction</a:t>
            </a:r>
            <a:endParaRPr lang="en-US" dirty="0"/>
          </a:p>
        </p:txBody>
      </p:sp>
      <p:sp>
        <p:nvSpPr>
          <p:cNvPr id="3" name="Content Placeholder 2"/>
          <p:cNvSpPr>
            <a:spLocks noGrp="1"/>
          </p:cNvSpPr>
          <p:nvPr>
            <p:ph sz="quarter" idx="1"/>
          </p:nvPr>
        </p:nvSpPr>
        <p:spPr/>
        <p:txBody>
          <a:bodyPr/>
          <a:lstStyle/>
          <a:p>
            <a:r>
              <a:rPr lang="en-US" sz="2400" dirty="0"/>
              <a:t>estimated prevalence </a:t>
            </a:r>
            <a:r>
              <a:rPr lang="en-US" sz="2400" dirty="0" smtClean="0"/>
              <a:t>of</a:t>
            </a:r>
            <a:r>
              <a:rPr lang="fa-IR" sz="2400" dirty="0" smtClean="0"/>
              <a:t> </a:t>
            </a:r>
            <a:r>
              <a:rPr lang="en-US" sz="2400" dirty="0" smtClean="0"/>
              <a:t> </a:t>
            </a:r>
            <a:r>
              <a:rPr lang="en-US" sz="2400" dirty="0"/>
              <a:t>NFPAs is 7–41.3 </a:t>
            </a:r>
            <a:r>
              <a:rPr lang="en-US" sz="2400" dirty="0" smtClean="0"/>
              <a:t>cases/100,000</a:t>
            </a:r>
          </a:p>
          <a:p>
            <a:endParaRPr lang="fa-IR" sz="2400" dirty="0" smtClean="0"/>
          </a:p>
          <a:p>
            <a:r>
              <a:rPr lang="en-US" sz="2400" dirty="0" smtClean="0"/>
              <a:t>the </a:t>
            </a:r>
            <a:r>
              <a:rPr lang="en-US" sz="2400" dirty="0"/>
              <a:t>annual incidence </a:t>
            </a:r>
            <a:r>
              <a:rPr lang="en-US" sz="2400" dirty="0" smtClean="0"/>
              <a:t>is</a:t>
            </a:r>
            <a:r>
              <a:rPr lang="fa-IR" sz="2400" dirty="0" smtClean="0"/>
              <a:t> </a:t>
            </a:r>
            <a:r>
              <a:rPr lang="en-US" sz="2400" dirty="0" smtClean="0"/>
              <a:t> </a:t>
            </a:r>
            <a:r>
              <a:rPr lang="en-US" sz="2400" dirty="0"/>
              <a:t>0.65–2.34 </a:t>
            </a:r>
            <a:r>
              <a:rPr lang="en-US" sz="2400" dirty="0" smtClean="0"/>
              <a:t>cases/100,000</a:t>
            </a:r>
            <a:endParaRPr lang="fa-IR" sz="2400" dirty="0" smtClean="0"/>
          </a:p>
          <a:p>
            <a:endParaRPr lang="fa-IR" sz="2400" dirty="0" smtClean="0"/>
          </a:p>
          <a:p>
            <a:r>
              <a:rPr lang="en-US" sz="2400" dirty="0" smtClean="0"/>
              <a:t>NFPAs are </a:t>
            </a:r>
            <a:r>
              <a:rPr lang="en-US" sz="2400" dirty="0" err="1" smtClean="0"/>
              <a:t>histologically</a:t>
            </a:r>
            <a:r>
              <a:rPr lang="en-US" sz="2400" dirty="0" smtClean="0"/>
              <a:t> benign tumors</a:t>
            </a:r>
          </a:p>
          <a:p>
            <a:endParaRPr lang="fa-IR" sz="2400" dirty="0" smtClean="0"/>
          </a:p>
          <a:p>
            <a:r>
              <a:rPr lang="en-US" sz="2400" dirty="0" smtClean="0"/>
              <a:t>increased </a:t>
            </a:r>
            <a:r>
              <a:rPr lang="en-US" sz="2400" dirty="0" err="1" smtClean="0"/>
              <a:t>comorbidities</a:t>
            </a:r>
            <a:r>
              <a:rPr lang="en-US" sz="2400" dirty="0" smtClean="0"/>
              <a:t> and excess mortality</a:t>
            </a:r>
          </a:p>
          <a:p>
            <a:endParaRPr lang="fa-IR" sz="2400" dirty="0" smtClean="0"/>
          </a:p>
          <a:p>
            <a:r>
              <a:rPr lang="en-US" sz="2400" dirty="0" smtClean="0"/>
              <a:t>Careful clinical examination as well as endocrine, radiological, and ophthalmological assessment determine the best treatment strategy</a:t>
            </a:r>
          </a:p>
          <a:p>
            <a:endParaRPr lang="en-US" dirty="0" smtClean="0"/>
          </a:p>
          <a:p>
            <a:endParaRPr lang="fa-IR" dirty="0" smtClean="0"/>
          </a:p>
          <a:p>
            <a:endParaRPr lang="en-US" dirty="0"/>
          </a:p>
        </p:txBody>
      </p:sp>
    </p:spTree>
    <p:extLst>
      <p:ext uri="{BB962C8B-B14F-4D97-AF65-F5344CB8AC3E}">
        <p14:creationId xmlns="" xmlns:p14="http://schemas.microsoft.com/office/powerpoint/2010/main" val="16093389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latin typeface="+mn-lt"/>
              </a:rPr>
              <a:t>Surgical outcomes and complications</a:t>
            </a:r>
            <a:endParaRPr lang="en-US" sz="4000" b="1" dirty="0">
              <a:latin typeface="+mn-lt"/>
            </a:endParaRPr>
          </a:p>
        </p:txBody>
      </p:sp>
      <p:sp>
        <p:nvSpPr>
          <p:cNvPr id="3" name="Content Placeholder 2"/>
          <p:cNvSpPr>
            <a:spLocks noGrp="1"/>
          </p:cNvSpPr>
          <p:nvPr>
            <p:ph sz="quarter" idx="1"/>
          </p:nvPr>
        </p:nvSpPr>
        <p:spPr>
          <a:xfrm>
            <a:off x="838200" y="1629508"/>
            <a:ext cx="10515600" cy="4547455"/>
          </a:xfrm>
        </p:spPr>
        <p:txBody>
          <a:bodyPr>
            <a:normAutofit lnSpcReduction="10000"/>
          </a:bodyPr>
          <a:lstStyle/>
          <a:p>
            <a:r>
              <a:rPr lang="en-US" sz="2400" dirty="0" smtClean="0"/>
              <a:t>Gross total resection is achieved in 60–73% of patients with NFPAs</a:t>
            </a:r>
          </a:p>
          <a:p>
            <a:endParaRPr lang="en-US" sz="2400" dirty="0" smtClean="0"/>
          </a:p>
          <a:p>
            <a:r>
              <a:rPr lang="en-US" sz="2400" dirty="0" smtClean="0"/>
              <a:t> In a recent meta-analysis on NFPA patients, TSS was associated with 1% mortality</a:t>
            </a:r>
          </a:p>
          <a:p>
            <a:endParaRPr lang="en-US" sz="2400" dirty="0" smtClean="0"/>
          </a:p>
          <a:p>
            <a:r>
              <a:rPr lang="en-US" sz="2400" dirty="0" smtClean="0"/>
              <a:t>Postoperative complications such as cerebrospinal fluid (CSF) leakage, fistula, meningitis, vascular injury, persistent DI, or new visual field defect occurred in ≤ 5% of patients</a:t>
            </a:r>
          </a:p>
          <a:p>
            <a:endParaRPr lang="en-US" sz="2400" dirty="0" smtClean="0"/>
          </a:p>
          <a:p>
            <a:r>
              <a:rPr lang="en-US" sz="2400" dirty="0" smtClean="0"/>
              <a:t>The risk of CSF leakage is increased in patients with large adenomas with </a:t>
            </a:r>
            <a:r>
              <a:rPr lang="en-US" sz="2400" dirty="0" err="1" smtClean="0"/>
              <a:t>suprasellar</a:t>
            </a:r>
            <a:r>
              <a:rPr lang="en-US" sz="2400" dirty="0" smtClean="0"/>
              <a:t> extension, </a:t>
            </a:r>
            <a:r>
              <a:rPr lang="en-US" sz="2400" dirty="0" err="1" smtClean="0"/>
              <a:t>intraoperative</a:t>
            </a:r>
            <a:r>
              <a:rPr lang="en-US" sz="2400" dirty="0" smtClean="0"/>
              <a:t> CSF leakage, repeat TSS, and high body mass index</a:t>
            </a:r>
            <a:endParaRPr lang="en-US" sz="24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t>Postoperative management</a:t>
            </a:r>
            <a:endParaRPr lang="en-US" sz="4000" dirty="0"/>
          </a:p>
        </p:txBody>
      </p:sp>
      <p:sp>
        <p:nvSpPr>
          <p:cNvPr id="3" name="Content Placeholder 2"/>
          <p:cNvSpPr>
            <a:spLocks noGrp="1"/>
          </p:cNvSpPr>
          <p:nvPr>
            <p:ph sz="quarter" idx="1"/>
          </p:nvPr>
        </p:nvSpPr>
        <p:spPr/>
        <p:txBody>
          <a:bodyPr>
            <a:normAutofit/>
          </a:bodyPr>
          <a:lstStyle/>
          <a:p>
            <a:r>
              <a:rPr lang="en-US" sz="2400" dirty="0" smtClean="0"/>
              <a:t>There is a lack of evidence on timing, frequency, and duration of postoperative endocrine, radiologic, and ophthalmologic assessments</a:t>
            </a:r>
          </a:p>
          <a:p>
            <a:r>
              <a:rPr lang="en-US" sz="2400" dirty="0" smtClean="0"/>
              <a:t>Most studies describe postoperative endocrine evaluation 4–8 weeks after the surgical procedure and others 2–6 months postoperatively</a:t>
            </a:r>
          </a:p>
          <a:p>
            <a:r>
              <a:rPr lang="en-US" sz="2400" dirty="0" smtClean="0"/>
              <a:t>In the early postoperative phase, patients should be carefully monitored for potential surgical complications, including </a:t>
            </a:r>
            <a:r>
              <a:rPr lang="en-US" sz="2400" dirty="0" err="1" smtClean="0"/>
              <a:t>sellar</a:t>
            </a:r>
            <a:r>
              <a:rPr lang="en-US" sz="2400" dirty="0" smtClean="0"/>
              <a:t> hematoma, CSF leakage, meningitis, hydrocephalus, and </a:t>
            </a:r>
            <a:r>
              <a:rPr lang="en-US" sz="2400" dirty="0" err="1" smtClean="0"/>
              <a:t>epistaxis</a:t>
            </a:r>
            <a:endParaRPr lang="en-US" sz="2400" dirty="0" smtClean="0"/>
          </a:p>
          <a:p>
            <a:r>
              <a:rPr lang="en-US" sz="2400" dirty="0" smtClean="0"/>
              <a:t>If neurological symptoms, significant </a:t>
            </a:r>
            <a:r>
              <a:rPr lang="en-US" sz="2400" dirty="0" err="1" smtClean="0"/>
              <a:t>rhinorrhea</a:t>
            </a:r>
            <a:r>
              <a:rPr lang="en-US" sz="2400" dirty="0" smtClean="0"/>
              <a:t>, or new visual impairments occur after surgery, an early postoperative computerized tomography or </a:t>
            </a:r>
            <a:r>
              <a:rPr lang="en-US" sz="2400" dirty="0" err="1" smtClean="0"/>
              <a:t>sellar</a:t>
            </a:r>
            <a:r>
              <a:rPr lang="en-US" sz="2400" dirty="0" smtClean="0"/>
              <a:t> MRI should be performed</a:t>
            </a:r>
            <a:endParaRPr lang="en-US" sz="24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1694" y="240323"/>
            <a:ext cx="10871200" cy="990600"/>
          </a:xfrm>
        </p:spPr>
        <p:txBody>
          <a:bodyPr>
            <a:normAutofit/>
          </a:bodyPr>
          <a:lstStyle/>
          <a:p>
            <a:pPr algn="ctr"/>
            <a:r>
              <a:rPr lang="en-US" sz="4000" b="1" dirty="0" smtClean="0"/>
              <a:t>Postoperative management</a:t>
            </a:r>
            <a:endParaRPr lang="en-US" sz="4000" dirty="0"/>
          </a:p>
        </p:txBody>
      </p:sp>
      <p:sp>
        <p:nvSpPr>
          <p:cNvPr id="3" name="Content Placeholder 2"/>
          <p:cNvSpPr>
            <a:spLocks noGrp="1"/>
          </p:cNvSpPr>
          <p:nvPr>
            <p:ph sz="quarter" idx="1"/>
          </p:nvPr>
        </p:nvSpPr>
        <p:spPr/>
        <p:txBody>
          <a:bodyPr>
            <a:normAutofit/>
          </a:bodyPr>
          <a:lstStyle/>
          <a:p>
            <a:r>
              <a:rPr lang="en-US" sz="2400" dirty="0" smtClean="0"/>
              <a:t>Potential endocrine complications include acute adrenal insufficiency and electrolyte abnormalities</a:t>
            </a:r>
          </a:p>
          <a:p>
            <a:endParaRPr lang="en-US" sz="2400" dirty="0" smtClean="0"/>
          </a:p>
          <a:p>
            <a:r>
              <a:rPr lang="en-US" sz="2400" dirty="0" smtClean="0"/>
              <a:t> Unrecognized secondary adrenal insufficiency in the postoperative period can result in adrenal crises and even death </a:t>
            </a:r>
          </a:p>
          <a:p>
            <a:endParaRPr lang="en-US" sz="2400" dirty="0" smtClean="0"/>
          </a:p>
          <a:p>
            <a:r>
              <a:rPr lang="en-US" sz="2400" dirty="0" smtClean="0"/>
              <a:t>Morning </a:t>
            </a:r>
            <a:r>
              <a:rPr lang="en-US" sz="2400" dirty="0" err="1" smtClean="0"/>
              <a:t>cortisol</a:t>
            </a:r>
            <a:r>
              <a:rPr lang="en-US" sz="2400" dirty="0" smtClean="0"/>
              <a:t> levels, electrolytes, and urine production should be carefully monitored in the early postoperative period</a:t>
            </a:r>
          </a:p>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0677"/>
            <a:ext cx="10515600" cy="1230923"/>
          </a:xfrm>
        </p:spPr>
        <p:txBody>
          <a:bodyPr>
            <a:normAutofit fontScale="90000"/>
          </a:bodyPr>
          <a:lstStyle/>
          <a:p>
            <a:pPr algn="ctr"/>
            <a:r>
              <a:rPr lang="en-US" b="1" dirty="0" smtClean="0"/>
              <a:t>Postoperative management</a:t>
            </a:r>
            <a:br>
              <a:rPr lang="en-US" b="1" dirty="0" smtClean="0"/>
            </a:br>
            <a:r>
              <a:rPr lang="en-US" dirty="0" smtClean="0"/>
              <a:t> </a:t>
            </a:r>
            <a:r>
              <a:rPr lang="en-US" sz="2800" b="1" dirty="0" smtClean="0"/>
              <a:t>Postoperative endocrine assessment</a:t>
            </a:r>
            <a:endParaRPr lang="en-US" sz="2800" b="1" dirty="0"/>
          </a:p>
        </p:txBody>
      </p:sp>
      <p:sp>
        <p:nvSpPr>
          <p:cNvPr id="3" name="Content Placeholder 2"/>
          <p:cNvSpPr>
            <a:spLocks noGrp="1"/>
          </p:cNvSpPr>
          <p:nvPr>
            <p:ph sz="quarter" idx="1"/>
          </p:nvPr>
        </p:nvSpPr>
        <p:spPr>
          <a:xfrm>
            <a:off x="293077" y="1547446"/>
            <a:ext cx="11430000" cy="5087816"/>
          </a:xfrm>
        </p:spPr>
        <p:txBody>
          <a:bodyPr>
            <a:normAutofit lnSpcReduction="10000"/>
          </a:bodyPr>
          <a:lstStyle/>
          <a:p>
            <a:pPr>
              <a:buNone/>
            </a:pPr>
            <a:r>
              <a:rPr lang="en-US" b="1" dirty="0" smtClean="0"/>
              <a:t>Transient syndrome of inappropriate </a:t>
            </a:r>
            <a:r>
              <a:rPr lang="en-US" b="1" dirty="0" err="1" smtClean="0"/>
              <a:t>antidiuretic</a:t>
            </a:r>
            <a:r>
              <a:rPr lang="en-US" b="1" dirty="0" smtClean="0"/>
              <a:t> hormone secretion (SIADH) </a:t>
            </a:r>
          </a:p>
          <a:p>
            <a:r>
              <a:rPr lang="en-US" sz="2600" dirty="0" smtClean="0"/>
              <a:t>SIADH may occur within the first 3–7 days postoperatively, with an incidence ranging from 4 to 20% . </a:t>
            </a:r>
          </a:p>
          <a:p>
            <a:r>
              <a:rPr lang="en-US" sz="2600" dirty="0" smtClean="0"/>
              <a:t>Transient SIADH is due to iatrogenic manipulation of the posterior pituitary gland resulting in excessive </a:t>
            </a:r>
            <a:r>
              <a:rPr lang="en-US" sz="2600" dirty="0" err="1" smtClean="0"/>
              <a:t>antidiuretic</a:t>
            </a:r>
            <a:r>
              <a:rPr lang="en-US" sz="2600" dirty="0" smtClean="0"/>
              <a:t> hormone (ADH) release</a:t>
            </a:r>
          </a:p>
          <a:p>
            <a:r>
              <a:rPr lang="en-US" sz="2600" dirty="0" smtClean="0"/>
              <a:t>Treatment strategies include fluid restriction, hypertonic saline administration, or vasopressin two receptor antagonist treatment </a:t>
            </a:r>
          </a:p>
          <a:p>
            <a:r>
              <a:rPr lang="en-US" sz="2600" dirty="0" smtClean="0"/>
              <a:t>It is important to avoid excessive administration of intravenous fluids in the postoperative period and prophylactic fluid restriction is recommended by some during the first 10 days after surgery in order to reduce SIADH frequency or minimize the degree of </a:t>
            </a:r>
            <a:r>
              <a:rPr lang="en-US" sz="2600" dirty="0" err="1" smtClean="0"/>
              <a:t>hyponatremia</a:t>
            </a:r>
            <a:r>
              <a:rPr lang="en-US" sz="2600" dirty="0" smtClean="0"/>
              <a:t> due to SIADH</a:t>
            </a:r>
            <a:endParaRPr lang="en-US" sz="2800" dirty="0" smtClean="0"/>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0677"/>
            <a:ext cx="10515600" cy="1230923"/>
          </a:xfrm>
        </p:spPr>
        <p:txBody>
          <a:bodyPr>
            <a:normAutofit fontScale="90000"/>
          </a:bodyPr>
          <a:lstStyle/>
          <a:p>
            <a:pPr algn="ctr"/>
            <a:r>
              <a:rPr lang="en-US" b="1" dirty="0" smtClean="0"/>
              <a:t>Postoperative management</a:t>
            </a:r>
            <a:br>
              <a:rPr lang="en-US" b="1" dirty="0" smtClean="0"/>
            </a:br>
            <a:r>
              <a:rPr lang="en-US" dirty="0" smtClean="0"/>
              <a:t> </a:t>
            </a:r>
            <a:r>
              <a:rPr lang="en-US" sz="2800" b="1" dirty="0" smtClean="0"/>
              <a:t>Postoperative endocrine assessment</a:t>
            </a:r>
            <a:endParaRPr lang="en-US" sz="2800" b="1" dirty="0"/>
          </a:p>
        </p:txBody>
      </p:sp>
      <p:sp>
        <p:nvSpPr>
          <p:cNvPr id="3" name="Content Placeholder 2"/>
          <p:cNvSpPr>
            <a:spLocks noGrp="1"/>
          </p:cNvSpPr>
          <p:nvPr>
            <p:ph sz="quarter" idx="1"/>
          </p:nvPr>
        </p:nvSpPr>
        <p:spPr>
          <a:xfrm>
            <a:off x="293077" y="1547446"/>
            <a:ext cx="11430000" cy="4629517"/>
          </a:xfrm>
        </p:spPr>
        <p:txBody>
          <a:bodyPr>
            <a:normAutofit/>
          </a:bodyPr>
          <a:lstStyle/>
          <a:p>
            <a:pPr>
              <a:buNone/>
            </a:pPr>
            <a:r>
              <a:rPr lang="en-US" b="1" dirty="0" smtClean="0"/>
              <a:t>Diabetes </a:t>
            </a:r>
            <a:r>
              <a:rPr lang="en-US" b="1" dirty="0" err="1" smtClean="0"/>
              <a:t>insipidus</a:t>
            </a:r>
            <a:endParaRPr lang="en-US" b="1" dirty="0" smtClean="0"/>
          </a:p>
          <a:p>
            <a:r>
              <a:rPr lang="en-US" sz="2400" dirty="0" smtClean="0"/>
              <a:t>DI occurs in 18–31% of patients after pituitary surgery </a:t>
            </a:r>
          </a:p>
          <a:p>
            <a:r>
              <a:rPr lang="en-US" sz="2400" dirty="0" smtClean="0"/>
              <a:t>Several factors are associated with the increased risk of postoperative DI, including male sex, young age, large pituitary mass, CSF leak, and administration of high </a:t>
            </a:r>
            <a:r>
              <a:rPr lang="en-US" sz="2400" dirty="0" err="1" smtClean="0"/>
              <a:t>perioperative</a:t>
            </a:r>
            <a:r>
              <a:rPr lang="en-US" sz="2400" dirty="0" smtClean="0"/>
              <a:t> </a:t>
            </a:r>
            <a:r>
              <a:rPr lang="en-US" sz="2400" dirty="0" err="1" smtClean="0"/>
              <a:t>glucocorticoid</a:t>
            </a:r>
            <a:r>
              <a:rPr lang="en-US" sz="2400" dirty="0" smtClean="0"/>
              <a:t> doses</a:t>
            </a:r>
          </a:p>
          <a:p>
            <a:r>
              <a:rPr lang="en-US" sz="2400" dirty="0" smtClean="0"/>
              <a:t>In most patients, the disease is transient, being caused by the temporary dysfunction of ADH-secreting neurons</a:t>
            </a:r>
          </a:p>
          <a:p>
            <a:r>
              <a:rPr lang="en-US" sz="2400" dirty="0" smtClean="0"/>
              <a:t>It usually occurs 24–48 h postoperatively and resolves when ADH-secreting cells recover their normal function</a:t>
            </a:r>
            <a:endParaRPr lang="en-US" sz="2400" b="1"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0677"/>
            <a:ext cx="10515600" cy="1230923"/>
          </a:xfrm>
        </p:spPr>
        <p:txBody>
          <a:bodyPr>
            <a:normAutofit fontScale="90000"/>
          </a:bodyPr>
          <a:lstStyle/>
          <a:p>
            <a:pPr algn="ctr"/>
            <a:r>
              <a:rPr lang="en-US" b="1" dirty="0" smtClean="0"/>
              <a:t>Postoperative management</a:t>
            </a:r>
            <a:br>
              <a:rPr lang="en-US" b="1" dirty="0" smtClean="0"/>
            </a:br>
            <a:r>
              <a:rPr lang="en-US" dirty="0" smtClean="0"/>
              <a:t> </a:t>
            </a:r>
            <a:r>
              <a:rPr lang="en-US" sz="2800" b="1" dirty="0" smtClean="0"/>
              <a:t>Postoperative endocrine assessment</a:t>
            </a:r>
            <a:endParaRPr lang="en-US" sz="2800" b="1" dirty="0"/>
          </a:p>
        </p:txBody>
      </p:sp>
      <p:sp>
        <p:nvSpPr>
          <p:cNvPr id="3" name="Content Placeholder 2"/>
          <p:cNvSpPr>
            <a:spLocks noGrp="1"/>
          </p:cNvSpPr>
          <p:nvPr>
            <p:ph sz="quarter" idx="1"/>
          </p:nvPr>
        </p:nvSpPr>
        <p:spPr>
          <a:xfrm>
            <a:off x="293077" y="1524000"/>
            <a:ext cx="11430000" cy="4652964"/>
          </a:xfrm>
        </p:spPr>
        <p:txBody>
          <a:bodyPr>
            <a:normAutofit fontScale="92500" lnSpcReduction="10000"/>
          </a:bodyPr>
          <a:lstStyle/>
          <a:p>
            <a:pPr>
              <a:buNone/>
            </a:pPr>
            <a:r>
              <a:rPr lang="en-US" b="1" dirty="0" smtClean="0"/>
              <a:t>Diabetes </a:t>
            </a:r>
            <a:r>
              <a:rPr lang="en-US" b="1" dirty="0" err="1" smtClean="0"/>
              <a:t>insipidus</a:t>
            </a:r>
            <a:endParaRPr lang="en-US" b="1" dirty="0" smtClean="0"/>
          </a:p>
          <a:p>
            <a:r>
              <a:rPr lang="en-US" sz="2400" dirty="0" err="1" smtClean="0"/>
              <a:t>Triphasic</a:t>
            </a:r>
            <a:r>
              <a:rPr lang="en-US" sz="2400" dirty="0" smtClean="0"/>
              <a:t> DI occurs in 3–4% of patients </a:t>
            </a:r>
          </a:p>
          <a:p>
            <a:pPr>
              <a:buNone/>
            </a:pPr>
            <a:r>
              <a:rPr lang="en-US" sz="2400" dirty="0" smtClean="0"/>
              <a:t>The first phase is characterized by DI (usually 5–7 days) due to a partial or complete posterior pituitary dysfunction </a:t>
            </a:r>
          </a:p>
          <a:p>
            <a:pPr>
              <a:buNone/>
            </a:pPr>
            <a:r>
              <a:rPr lang="en-US" sz="2400" dirty="0" smtClean="0"/>
              <a:t>The second phase is caused by an uncontrolled release of ADH leading to SIADH, which usually lasts 2–14 days</a:t>
            </a:r>
          </a:p>
          <a:p>
            <a:pPr>
              <a:buNone/>
            </a:pPr>
            <a:r>
              <a:rPr lang="en-US" sz="2400" dirty="0" smtClean="0"/>
              <a:t> Finally, the last phase occurs if &gt; 80–90% of the ADH-secreting cells have degenerated, which leads to permanent DI</a:t>
            </a:r>
          </a:p>
          <a:p>
            <a:r>
              <a:rPr lang="en-US" sz="2400" dirty="0" smtClean="0"/>
              <a:t>Postoperative DI should be suspected if </a:t>
            </a:r>
            <a:r>
              <a:rPr lang="en-US" sz="2400" dirty="0" err="1" smtClean="0"/>
              <a:t>polyuria</a:t>
            </a:r>
            <a:r>
              <a:rPr lang="en-US" sz="2400" dirty="0" smtClean="0"/>
              <a:t> (≥ 3 L per day) and </a:t>
            </a:r>
            <a:r>
              <a:rPr lang="en-US" sz="2400" dirty="0" err="1" smtClean="0"/>
              <a:t>polydipsia</a:t>
            </a:r>
            <a:r>
              <a:rPr lang="en-US" sz="2400" dirty="0" smtClean="0"/>
              <a:t> occur in combination with low urine </a:t>
            </a:r>
            <a:r>
              <a:rPr lang="en-US" sz="2400" dirty="0" err="1" smtClean="0"/>
              <a:t>osmolality</a:t>
            </a:r>
            <a:r>
              <a:rPr lang="en-US" sz="2400" dirty="0" smtClean="0"/>
              <a:t>. </a:t>
            </a:r>
          </a:p>
          <a:p>
            <a:r>
              <a:rPr lang="en-US" sz="2400" dirty="0" smtClean="0"/>
              <a:t>Serum </a:t>
            </a:r>
            <a:r>
              <a:rPr lang="en-US" sz="2400" dirty="0" err="1" smtClean="0"/>
              <a:t>hyperosmolality</a:t>
            </a:r>
            <a:r>
              <a:rPr lang="en-US" sz="2400" dirty="0" smtClean="0"/>
              <a:t> and </a:t>
            </a:r>
            <a:r>
              <a:rPr lang="en-US" sz="2400" dirty="0" err="1" smtClean="0"/>
              <a:t>hypernatremia</a:t>
            </a:r>
            <a:r>
              <a:rPr lang="en-US" sz="2400" dirty="0" smtClean="0"/>
              <a:t> strongly support the diagnosis of DI.</a:t>
            </a:r>
          </a:p>
          <a:p>
            <a:r>
              <a:rPr lang="en-US" sz="2400" dirty="0" smtClean="0"/>
              <a:t>In this clinical context, a water deprivation test is not needed</a:t>
            </a:r>
            <a:endParaRPr lang="en-US" sz="2400" b="1" dirty="0" smtClean="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0677"/>
            <a:ext cx="10515600" cy="1230923"/>
          </a:xfrm>
        </p:spPr>
        <p:txBody>
          <a:bodyPr>
            <a:normAutofit fontScale="90000"/>
          </a:bodyPr>
          <a:lstStyle/>
          <a:p>
            <a:pPr algn="ctr"/>
            <a:r>
              <a:rPr lang="en-US" b="1" dirty="0" smtClean="0"/>
              <a:t>Postoperative management</a:t>
            </a:r>
            <a:br>
              <a:rPr lang="en-US" b="1" dirty="0" smtClean="0"/>
            </a:br>
            <a:r>
              <a:rPr lang="en-US" dirty="0" smtClean="0"/>
              <a:t> </a:t>
            </a:r>
            <a:r>
              <a:rPr lang="en-US" sz="2800" b="1" dirty="0" smtClean="0"/>
              <a:t>Postoperative endocrine assessment</a:t>
            </a:r>
            <a:endParaRPr lang="en-US" sz="2800" b="1" dirty="0"/>
          </a:p>
        </p:txBody>
      </p:sp>
      <p:sp>
        <p:nvSpPr>
          <p:cNvPr id="3" name="Content Placeholder 2"/>
          <p:cNvSpPr>
            <a:spLocks noGrp="1"/>
          </p:cNvSpPr>
          <p:nvPr>
            <p:ph sz="quarter" idx="1"/>
          </p:nvPr>
        </p:nvSpPr>
        <p:spPr>
          <a:xfrm>
            <a:off x="293077" y="1547446"/>
            <a:ext cx="11430000" cy="4629517"/>
          </a:xfrm>
        </p:spPr>
        <p:txBody>
          <a:bodyPr>
            <a:normAutofit/>
          </a:bodyPr>
          <a:lstStyle/>
          <a:p>
            <a:pPr>
              <a:buNone/>
            </a:pPr>
            <a:r>
              <a:rPr lang="en-US" b="1" dirty="0" smtClean="0"/>
              <a:t>Diabetes </a:t>
            </a:r>
            <a:r>
              <a:rPr lang="en-US" b="1" dirty="0" err="1" smtClean="0"/>
              <a:t>insipidus</a:t>
            </a:r>
            <a:endParaRPr lang="en-US" b="1" dirty="0" smtClean="0"/>
          </a:p>
          <a:p>
            <a:r>
              <a:rPr lang="en-US" sz="2400" dirty="0" smtClean="0"/>
              <a:t>In treated patients, urine output and </a:t>
            </a:r>
            <a:r>
              <a:rPr lang="en-US" sz="2400" dirty="0" err="1" smtClean="0"/>
              <a:t>osmolality</a:t>
            </a:r>
            <a:r>
              <a:rPr lang="en-US" sz="2400" dirty="0" smtClean="0"/>
              <a:t>, as well as serum sodium levels, should be monitored regularly to avoid </a:t>
            </a:r>
            <a:r>
              <a:rPr lang="en-US" sz="2400" dirty="0" err="1" smtClean="0"/>
              <a:t>hyponatremia</a:t>
            </a:r>
            <a:endParaRPr lang="en-US" sz="2400" dirty="0" smtClean="0"/>
          </a:p>
          <a:p>
            <a:endParaRPr lang="en-US" sz="2400" dirty="0" smtClean="0"/>
          </a:p>
          <a:p>
            <a:r>
              <a:rPr lang="en-US" sz="2400" dirty="0" smtClean="0"/>
              <a:t>each dose of </a:t>
            </a:r>
            <a:r>
              <a:rPr lang="en-US" sz="2400" dirty="0" err="1" smtClean="0"/>
              <a:t>desmopressin</a:t>
            </a:r>
            <a:r>
              <a:rPr lang="en-US" sz="2400" dirty="0"/>
              <a:t> </a:t>
            </a:r>
            <a:r>
              <a:rPr lang="en-US" sz="2400" dirty="0" smtClean="0"/>
              <a:t>should be administered after the recurrence of </a:t>
            </a:r>
            <a:r>
              <a:rPr lang="en-US" sz="2400" dirty="0" err="1" smtClean="0"/>
              <a:t>polyuria</a:t>
            </a:r>
            <a:r>
              <a:rPr lang="en-US" sz="2400" dirty="0" smtClean="0"/>
              <a:t> and thirst</a:t>
            </a:r>
          </a:p>
          <a:p>
            <a:endParaRPr lang="en-US" sz="2400" dirty="0" smtClean="0"/>
          </a:p>
          <a:p>
            <a:r>
              <a:rPr lang="en-US" sz="2400" dirty="0" smtClean="0"/>
              <a:t>This approach allows recognition of restored ADH secretion and transient DI in the early and late postoperative phases</a:t>
            </a:r>
            <a:endParaRPr lang="en-US" sz="2400" b="1" dirty="0" smtClean="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2"/>
          </p:nvPr>
        </p:nvSpPr>
        <p:spPr>
          <a:xfrm>
            <a:off x="175846" y="4888524"/>
            <a:ext cx="6529754" cy="1359876"/>
          </a:xfrm>
        </p:spPr>
        <p:txBody>
          <a:bodyPr>
            <a:normAutofit fontScale="25000" lnSpcReduction="20000"/>
          </a:bodyPr>
          <a:lstStyle/>
          <a:p>
            <a:r>
              <a:rPr lang="en-US" sz="8000" dirty="0" smtClean="0"/>
              <a:t>Retrospective </a:t>
            </a:r>
          </a:p>
          <a:p>
            <a:r>
              <a:rPr lang="en-US" sz="8000" dirty="0" smtClean="0"/>
              <a:t>2008 and 2013</a:t>
            </a:r>
          </a:p>
          <a:p>
            <a:r>
              <a:rPr lang="en-US" sz="8000" dirty="0" smtClean="0"/>
              <a:t>485 patients (54% men, mean age 53 ± 14 years) </a:t>
            </a:r>
          </a:p>
          <a:p>
            <a:r>
              <a:rPr lang="en-US" sz="8000" dirty="0" smtClean="0"/>
              <a:t>followed for a median of 6.5 years</a:t>
            </a:r>
          </a:p>
          <a:p>
            <a:endParaRPr lang="en-US" dirty="0"/>
          </a:p>
        </p:txBody>
      </p:sp>
      <p:pic>
        <p:nvPicPr>
          <p:cNvPr id="5122" name="Picture 2"/>
          <p:cNvPicPr>
            <a:picLocks noGrp="1" noChangeAspect="1" noChangeArrowheads="1"/>
          </p:cNvPicPr>
          <p:nvPr>
            <p:ph sz="quarter" idx="4"/>
          </p:nvPr>
        </p:nvPicPr>
        <p:blipFill>
          <a:blip r:embed="rId2"/>
          <a:srcRect/>
          <a:stretch>
            <a:fillRect/>
          </a:stretch>
        </p:blipFill>
        <p:spPr bwMode="auto">
          <a:xfrm>
            <a:off x="187569" y="1559169"/>
            <a:ext cx="5263662" cy="3259015"/>
          </a:xfrm>
          <a:prstGeom prst="rect">
            <a:avLst/>
          </a:prstGeom>
          <a:noFill/>
          <a:ln w="9525">
            <a:noFill/>
            <a:miter lim="800000"/>
            <a:headEnd/>
            <a:tailEnd/>
          </a:ln>
          <a:effectLst/>
        </p:spPr>
      </p:pic>
      <p:sp>
        <p:nvSpPr>
          <p:cNvPr id="5" name="Text Placeholder 4"/>
          <p:cNvSpPr>
            <a:spLocks noGrp="1"/>
          </p:cNvSpPr>
          <p:nvPr>
            <p:ph type="body" sz="quarter" idx="1"/>
          </p:nvPr>
        </p:nvSpPr>
        <p:spPr>
          <a:xfrm>
            <a:off x="0" y="6342186"/>
            <a:ext cx="12192000" cy="515814"/>
          </a:xfrm>
        </p:spPr>
        <p:txBody>
          <a:bodyPr>
            <a:noAutofit/>
          </a:bodyPr>
          <a:lstStyle/>
          <a:p>
            <a:r>
              <a:rPr lang="en-US" sz="1400" b="0" dirty="0" smtClean="0"/>
              <a:t>Research Article</a:t>
            </a:r>
          </a:p>
          <a:p>
            <a:r>
              <a:rPr lang="en-US" sz="1400" b="0" dirty="0" smtClean="0"/>
              <a:t>Clinical Characteristics and Treatment Outcome of 485 Patients with Nonfunctioning Pituitary </a:t>
            </a:r>
            <a:r>
              <a:rPr lang="en-US" sz="1400" b="0" dirty="0" err="1" smtClean="0"/>
              <a:t>Macroadenomas</a:t>
            </a:r>
            <a:r>
              <a:rPr lang="en-US" sz="1400" b="0" dirty="0" smtClean="0"/>
              <a:t> :</a:t>
            </a:r>
            <a:r>
              <a:rPr lang="en-US" sz="1400" dirty="0" smtClean="0"/>
              <a:t>International Journal of Endocrinology 2015</a:t>
            </a:r>
            <a:endParaRPr lang="en-US" sz="1400" b="0" dirty="0"/>
          </a:p>
        </p:txBody>
      </p:sp>
      <p:pic>
        <p:nvPicPr>
          <p:cNvPr id="5123" name="Picture 3"/>
          <p:cNvPicPr>
            <a:picLocks noChangeAspect="1" noChangeArrowheads="1"/>
          </p:cNvPicPr>
          <p:nvPr/>
        </p:nvPicPr>
        <p:blipFill>
          <a:blip r:embed="rId3"/>
          <a:srcRect/>
          <a:stretch>
            <a:fillRect/>
          </a:stretch>
        </p:blipFill>
        <p:spPr bwMode="auto">
          <a:xfrm>
            <a:off x="6775938" y="1606062"/>
            <a:ext cx="5087815" cy="4689231"/>
          </a:xfrm>
          <a:prstGeom prst="rect">
            <a:avLst/>
          </a:prstGeom>
          <a:noFill/>
          <a:ln w="9525">
            <a:no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0677"/>
            <a:ext cx="10515600" cy="1230923"/>
          </a:xfrm>
        </p:spPr>
        <p:txBody>
          <a:bodyPr>
            <a:normAutofit fontScale="90000"/>
          </a:bodyPr>
          <a:lstStyle/>
          <a:p>
            <a:pPr algn="ctr"/>
            <a:r>
              <a:rPr lang="en-US" b="1" dirty="0" smtClean="0"/>
              <a:t>Postoperative management</a:t>
            </a:r>
            <a:br>
              <a:rPr lang="en-US" b="1" dirty="0" smtClean="0"/>
            </a:br>
            <a:r>
              <a:rPr lang="en-US" dirty="0" smtClean="0"/>
              <a:t> </a:t>
            </a:r>
            <a:r>
              <a:rPr lang="en-US" sz="2800" b="1" dirty="0" smtClean="0"/>
              <a:t>Postoperative endocrine assessment</a:t>
            </a:r>
            <a:endParaRPr lang="en-US" sz="2800" b="1" dirty="0"/>
          </a:p>
        </p:txBody>
      </p:sp>
      <p:sp>
        <p:nvSpPr>
          <p:cNvPr id="3" name="Content Placeholder 2"/>
          <p:cNvSpPr>
            <a:spLocks noGrp="1"/>
          </p:cNvSpPr>
          <p:nvPr>
            <p:ph sz="quarter" idx="1"/>
          </p:nvPr>
        </p:nvSpPr>
        <p:spPr>
          <a:xfrm>
            <a:off x="293077" y="1547446"/>
            <a:ext cx="11430000" cy="5052646"/>
          </a:xfrm>
        </p:spPr>
        <p:txBody>
          <a:bodyPr>
            <a:normAutofit/>
          </a:bodyPr>
          <a:lstStyle/>
          <a:p>
            <a:pPr>
              <a:buNone/>
            </a:pPr>
            <a:r>
              <a:rPr lang="en-US" b="1" dirty="0" smtClean="0"/>
              <a:t>Hypothalamus–pituitary–adrenal axis</a:t>
            </a:r>
          </a:p>
          <a:p>
            <a:r>
              <a:rPr lang="en-US" sz="2400" dirty="0" smtClean="0"/>
              <a:t>immediate postoperative morning </a:t>
            </a:r>
            <a:r>
              <a:rPr lang="en-US" sz="2400" dirty="0" err="1" smtClean="0"/>
              <a:t>cortisol</a:t>
            </a:r>
            <a:r>
              <a:rPr lang="en-US" sz="2400" dirty="0" smtClean="0"/>
              <a:t> level is a reliable marker of HPA axis function and accurately predicts postoperative secondary adrenal insufficiency.</a:t>
            </a:r>
          </a:p>
          <a:p>
            <a:r>
              <a:rPr lang="en-US" sz="2400" dirty="0" smtClean="0"/>
              <a:t>Marko et al. studied 100 patients undergoing pituitary surgery and found that postoperative </a:t>
            </a:r>
            <a:r>
              <a:rPr lang="en-US" sz="2400" dirty="0" err="1" smtClean="0"/>
              <a:t>cortisol</a:t>
            </a:r>
            <a:r>
              <a:rPr lang="en-US" sz="2400" dirty="0" smtClean="0"/>
              <a:t> level ≥ 15 </a:t>
            </a:r>
            <a:r>
              <a:rPr lang="en-US" sz="2400" dirty="0" err="1" smtClean="0"/>
              <a:t>μg</a:t>
            </a:r>
            <a:r>
              <a:rPr lang="en-US" sz="2400" dirty="0" smtClean="0"/>
              <a:t>/ </a:t>
            </a:r>
            <a:r>
              <a:rPr lang="en-US" sz="2400" dirty="0" err="1" smtClean="0"/>
              <a:t>dL</a:t>
            </a:r>
            <a:r>
              <a:rPr lang="en-US" sz="2400" dirty="0" smtClean="0"/>
              <a:t> was a sensitive and accurate predictor of normal postoperative HPA axis function, with a positive predictive value of 99%</a:t>
            </a:r>
          </a:p>
          <a:p>
            <a:r>
              <a:rPr lang="en-US" sz="2400" dirty="0" smtClean="0"/>
              <a:t>In case of diagnostic doubts, serial morning </a:t>
            </a:r>
            <a:r>
              <a:rPr lang="en-US" sz="2400" dirty="0" err="1" smtClean="0"/>
              <a:t>cortisol</a:t>
            </a:r>
            <a:r>
              <a:rPr lang="en-US" sz="2400" dirty="0" smtClean="0"/>
              <a:t> evaluation seems to be useful </a:t>
            </a:r>
          </a:p>
          <a:p>
            <a:r>
              <a:rPr lang="en-US" sz="2400" dirty="0" err="1" smtClean="0"/>
              <a:t>Ambrosi</a:t>
            </a:r>
            <a:r>
              <a:rPr lang="en-US" sz="2400" dirty="0" smtClean="0"/>
              <a:t> et al. has suggested that low serum </a:t>
            </a:r>
            <a:r>
              <a:rPr lang="en-US" sz="2400" dirty="0" err="1" smtClean="0"/>
              <a:t>dehydroepiandrosterone</a:t>
            </a:r>
            <a:r>
              <a:rPr lang="en-US" sz="2400" dirty="0" smtClean="0"/>
              <a:t> sulfate is a more reliable marker than basal morning </a:t>
            </a:r>
            <a:r>
              <a:rPr lang="en-US" sz="2400" dirty="0" err="1" smtClean="0"/>
              <a:t>cortisol</a:t>
            </a:r>
            <a:r>
              <a:rPr lang="en-US" sz="2400" dirty="0" smtClean="0"/>
              <a:t> for the assessment of HPA function but this is rarely used in clinical praxis</a:t>
            </a:r>
            <a:endParaRPr lang="en-US" sz="2400" b="1" dirty="0" smtClean="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0677"/>
            <a:ext cx="10515600" cy="1230923"/>
          </a:xfrm>
        </p:spPr>
        <p:txBody>
          <a:bodyPr>
            <a:normAutofit fontScale="90000"/>
          </a:bodyPr>
          <a:lstStyle/>
          <a:p>
            <a:pPr algn="ctr"/>
            <a:r>
              <a:rPr lang="en-US" b="1" dirty="0" smtClean="0"/>
              <a:t>Postoperative management</a:t>
            </a:r>
            <a:br>
              <a:rPr lang="en-US" b="1" dirty="0" smtClean="0"/>
            </a:br>
            <a:r>
              <a:rPr lang="en-US" dirty="0" smtClean="0"/>
              <a:t> </a:t>
            </a:r>
            <a:r>
              <a:rPr lang="en-US" sz="2800" b="1" dirty="0" smtClean="0"/>
              <a:t>Postoperative endocrine assessment</a:t>
            </a:r>
            <a:endParaRPr lang="en-US" sz="2800" b="1" dirty="0"/>
          </a:p>
        </p:txBody>
      </p:sp>
      <p:sp>
        <p:nvSpPr>
          <p:cNvPr id="3" name="Content Placeholder 2"/>
          <p:cNvSpPr>
            <a:spLocks noGrp="1"/>
          </p:cNvSpPr>
          <p:nvPr>
            <p:ph sz="quarter" idx="1"/>
          </p:nvPr>
        </p:nvSpPr>
        <p:spPr>
          <a:xfrm>
            <a:off x="293077" y="1547446"/>
            <a:ext cx="11430000" cy="5052646"/>
          </a:xfrm>
        </p:spPr>
        <p:txBody>
          <a:bodyPr>
            <a:normAutofit/>
          </a:bodyPr>
          <a:lstStyle/>
          <a:p>
            <a:pPr>
              <a:buNone/>
            </a:pPr>
            <a:r>
              <a:rPr lang="en-US" b="1" dirty="0" smtClean="0"/>
              <a:t>Hypothalamus–pituitary–adrenal axis</a:t>
            </a:r>
          </a:p>
          <a:p>
            <a:r>
              <a:rPr lang="en-US" sz="2400" dirty="0" smtClean="0"/>
              <a:t>The insulin tolerance test (ITT) is considered the gold standard among provocative tests, since it evaluates the integrity of the whole HPA axis </a:t>
            </a:r>
          </a:p>
          <a:p>
            <a:endParaRPr lang="en-US" sz="2400" dirty="0" smtClean="0"/>
          </a:p>
          <a:p>
            <a:r>
              <a:rPr lang="en-US" sz="2400" dirty="0" smtClean="0"/>
              <a:t>However, ITT may have serious side effects and it is contraindicated in older patients and in patients with </a:t>
            </a:r>
            <a:r>
              <a:rPr lang="en-US" sz="2400" dirty="0" err="1" smtClean="0"/>
              <a:t>comorbidities</a:t>
            </a:r>
            <a:r>
              <a:rPr lang="en-US" sz="2400" dirty="0" smtClean="0"/>
              <a:t> such as epilepsy and ischemic heart disease</a:t>
            </a:r>
          </a:p>
          <a:p>
            <a:endParaRPr lang="en-US" sz="2400" dirty="0" smtClean="0"/>
          </a:p>
          <a:p>
            <a:r>
              <a:rPr lang="en-US" sz="2400" dirty="0" smtClean="0"/>
              <a:t>The high-dose (250 </a:t>
            </a:r>
            <a:r>
              <a:rPr lang="en-US" sz="2400" dirty="0" err="1" smtClean="0"/>
              <a:t>μg</a:t>
            </a:r>
            <a:r>
              <a:rPr lang="en-US" sz="2400" dirty="0" smtClean="0"/>
              <a:t>) short </a:t>
            </a:r>
            <a:r>
              <a:rPr lang="en-US" sz="2400" dirty="0" err="1" smtClean="0"/>
              <a:t>Synacthen</a:t>
            </a:r>
            <a:r>
              <a:rPr lang="en-US" sz="2400" dirty="0" smtClean="0"/>
              <a:t> test (SST) is widely used to test HPA axis function</a:t>
            </a:r>
          </a:p>
          <a:p>
            <a:endParaRPr lang="en-US" b="1"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
          </p:nvPr>
        </p:nvSpPr>
        <p:spPr>
          <a:xfrm>
            <a:off x="0" y="6506308"/>
            <a:ext cx="12192000" cy="351692"/>
          </a:xfrm>
        </p:spPr>
        <p:txBody>
          <a:bodyPr>
            <a:normAutofit/>
          </a:bodyPr>
          <a:lstStyle/>
          <a:p>
            <a:r>
              <a:rPr lang="en-US" sz="1400" b="0" dirty="0" smtClean="0"/>
              <a:t>Complete evaluation of pituitary </a:t>
            </a:r>
            <a:r>
              <a:rPr lang="en-US" sz="1400" b="0" dirty="0" err="1" smtClean="0"/>
              <a:t>tumours</a:t>
            </a:r>
            <a:r>
              <a:rPr lang="en-US" sz="1400" b="0" dirty="0" smtClean="0"/>
              <a:t> in a single tertiary care</a:t>
            </a:r>
            <a:r>
              <a:rPr lang="fa-IR" sz="1400" b="0" dirty="0" smtClean="0"/>
              <a:t> </a:t>
            </a:r>
            <a:r>
              <a:rPr lang="en-US" sz="1400" b="0" dirty="0" smtClean="0"/>
              <a:t>institution</a:t>
            </a:r>
            <a:r>
              <a:rPr lang="fa-IR" sz="1400" b="0" dirty="0" smtClean="0"/>
              <a:t> : </a:t>
            </a:r>
            <a:r>
              <a:rPr lang="en-US" sz="1400" b="0" dirty="0" smtClean="0"/>
              <a:t>Endocrine (2018)</a:t>
            </a:r>
            <a:endParaRPr lang="en-US" sz="1400" b="0" dirty="0"/>
          </a:p>
        </p:txBody>
      </p:sp>
      <p:sp>
        <p:nvSpPr>
          <p:cNvPr id="7" name="Text Placeholder 6"/>
          <p:cNvSpPr>
            <a:spLocks noGrp="1"/>
          </p:cNvSpPr>
          <p:nvPr>
            <p:ph type="body" sz="quarter" idx="3"/>
          </p:nvPr>
        </p:nvSpPr>
        <p:spPr>
          <a:xfrm>
            <a:off x="949570" y="5462954"/>
            <a:ext cx="10562492" cy="562708"/>
          </a:xfrm>
        </p:spPr>
        <p:txBody>
          <a:bodyPr>
            <a:normAutofit/>
          </a:bodyPr>
          <a:lstStyle/>
          <a:p>
            <a:r>
              <a:rPr lang="en-US" sz="2000" dirty="0" smtClean="0">
                <a:solidFill>
                  <a:schemeClr val="tx1"/>
                </a:solidFill>
              </a:rPr>
              <a:t>Two hundred and fifteen patients (124 females, 91 males, mean age 50.9 years) 1997 to</a:t>
            </a:r>
            <a:r>
              <a:rPr lang="fa-IR" sz="2000" dirty="0" smtClean="0">
                <a:solidFill>
                  <a:schemeClr val="tx1"/>
                </a:solidFill>
              </a:rPr>
              <a:t> </a:t>
            </a:r>
            <a:r>
              <a:rPr lang="en-US" sz="2000" dirty="0" smtClean="0">
                <a:solidFill>
                  <a:schemeClr val="tx1"/>
                </a:solidFill>
              </a:rPr>
              <a:t>2014</a:t>
            </a:r>
            <a:endParaRPr lang="en-US" sz="2000" dirty="0">
              <a:solidFill>
                <a:schemeClr val="tx1"/>
              </a:solidFill>
            </a:endParaRPr>
          </a:p>
        </p:txBody>
      </p:sp>
      <p:pic>
        <p:nvPicPr>
          <p:cNvPr id="2" name="Picture 2"/>
          <p:cNvPicPr>
            <a:picLocks noChangeAspect="1" noChangeArrowheads="1"/>
          </p:cNvPicPr>
          <p:nvPr/>
        </p:nvPicPr>
        <p:blipFill>
          <a:blip r:embed="rId2"/>
          <a:srcRect/>
          <a:stretch>
            <a:fillRect/>
          </a:stretch>
        </p:blipFill>
        <p:spPr bwMode="auto">
          <a:xfrm>
            <a:off x="1524000" y="527538"/>
            <a:ext cx="9015046" cy="4443047"/>
          </a:xfrm>
          <a:prstGeom prst="rect">
            <a:avLst/>
          </a:prstGeom>
          <a:noFill/>
          <a:ln w="9525">
            <a:noFill/>
            <a:miter lim="800000"/>
            <a:headEnd/>
            <a:tailEnd/>
          </a:ln>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0677"/>
            <a:ext cx="10515600" cy="1230923"/>
          </a:xfrm>
        </p:spPr>
        <p:txBody>
          <a:bodyPr>
            <a:normAutofit fontScale="90000"/>
          </a:bodyPr>
          <a:lstStyle/>
          <a:p>
            <a:pPr algn="ctr"/>
            <a:r>
              <a:rPr lang="en-US" b="1" dirty="0" smtClean="0"/>
              <a:t>Postoperative management</a:t>
            </a:r>
            <a:br>
              <a:rPr lang="en-US" b="1" dirty="0" smtClean="0"/>
            </a:br>
            <a:r>
              <a:rPr lang="en-US" dirty="0" smtClean="0"/>
              <a:t> </a:t>
            </a:r>
            <a:r>
              <a:rPr lang="en-US" sz="2800" b="1" dirty="0" smtClean="0"/>
              <a:t>Postoperative endocrine assessment</a:t>
            </a:r>
            <a:endParaRPr lang="en-US" sz="2800" b="1" dirty="0"/>
          </a:p>
        </p:txBody>
      </p:sp>
      <p:sp>
        <p:nvSpPr>
          <p:cNvPr id="3" name="Content Placeholder 2"/>
          <p:cNvSpPr>
            <a:spLocks noGrp="1"/>
          </p:cNvSpPr>
          <p:nvPr>
            <p:ph sz="quarter" idx="1"/>
          </p:nvPr>
        </p:nvSpPr>
        <p:spPr>
          <a:xfrm>
            <a:off x="293077" y="1547446"/>
            <a:ext cx="11430000" cy="5052646"/>
          </a:xfrm>
        </p:spPr>
        <p:txBody>
          <a:bodyPr>
            <a:normAutofit/>
          </a:bodyPr>
          <a:lstStyle/>
          <a:p>
            <a:pPr>
              <a:buNone/>
            </a:pPr>
            <a:r>
              <a:rPr lang="en-US" b="1" dirty="0" smtClean="0"/>
              <a:t>Hypothalamus–pituitary–adrenal axis</a:t>
            </a:r>
          </a:p>
          <a:p>
            <a:r>
              <a:rPr lang="en-US" sz="2400" dirty="0" smtClean="0"/>
              <a:t>Concerns have therefore been raised on the reliability of SST immediately after pituitary surgery because there may be a normal response to SST despite having secondary adrenal insufficiency </a:t>
            </a:r>
            <a:endParaRPr lang="en-US" sz="2400" dirty="0"/>
          </a:p>
          <a:p>
            <a:endParaRPr lang="en-US" sz="2400" dirty="0" smtClean="0"/>
          </a:p>
          <a:p>
            <a:r>
              <a:rPr lang="en-US" sz="2400" dirty="0" smtClean="0"/>
              <a:t>some studies have reported that HPA axis dysfunction in the early postoperative period may normalize 1–3 months after surgery, suggesting that neither SST nor ITT is helpful immediately after surgery and patients should be tested later </a:t>
            </a:r>
          </a:p>
          <a:p>
            <a:endParaRPr lang="en-US" sz="2400" dirty="0" smtClean="0"/>
          </a:p>
          <a:p>
            <a:r>
              <a:rPr lang="en-US" sz="2400" dirty="0" smtClean="0"/>
              <a:t>Some studies suggest that low-dose (1 </a:t>
            </a:r>
            <a:r>
              <a:rPr lang="en-US" sz="2400" dirty="0" err="1" smtClean="0"/>
              <a:t>μg</a:t>
            </a:r>
            <a:r>
              <a:rPr lang="en-US" sz="2400" dirty="0" smtClean="0"/>
              <a:t>) SST is more concordant with ITT than the high-dose (250 </a:t>
            </a:r>
            <a:r>
              <a:rPr lang="en-US" sz="2400" dirty="0" err="1" smtClean="0"/>
              <a:t>μg</a:t>
            </a:r>
            <a:r>
              <a:rPr lang="en-US" sz="2400" dirty="0" smtClean="0"/>
              <a:t>) SST in the early postoperative period while other studies do not support this finding</a:t>
            </a:r>
            <a:endParaRPr lang="en-US" sz="2400" b="1" dirty="0" smtClean="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0677"/>
            <a:ext cx="10515600" cy="1230923"/>
          </a:xfrm>
        </p:spPr>
        <p:txBody>
          <a:bodyPr>
            <a:normAutofit fontScale="90000"/>
          </a:bodyPr>
          <a:lstStyle/>
          <a:p>
            <a:pPr algn="ctr"/>
            <a:r>
              <a:rPr lang="en-US" b="1" dirty="0" smtClean="0"/>
              <a:t>Postoperative management</a:t>
            </a:r>
            <a:br>
              <a:rPr lang="en-US" b="1" dirty="0" smtClean="0"/>
            </a:br>
            <a:r>
              <a:rPr lang="en-US" dirty="0" smtClean="0"/>
              <a:t> </a:t>
            </a:r>
            <a:r>
              <a:rPr lang="en-US" sz="2800" b="1" dirty="0" smtClean="0"/>
              <a:t>Postoperative endocrine assessment</a:t>
            </a:r>
            <a:endParaRPr lang="en-US" sz="2800" b="1" dirty="0"/>
          </a:p>
        </p:txBody>
      </p:sp>
      <p:sp>
        <p:nvSpPr>
          <p:cNvPr id="3" name="Content Placeholder 2"/>
          <p:cNvSpPr>
            <a:spLocks noGrp="1"/>
          </p:cNvSpPr>
          <p:nvPr>
            <p:ph sz="quarter" idx="1"/>
          </p:nvPr>
        </p:nvSpPr>
        <p:spPr>
          <a:xfrm>
            <a:off x="293077" y="1547446"/>
            <a:ext cx="11430000" cy="5052646"/>
          </a:xfrm>
        </p:spPr>
        <p:txBody>
          <a:bodyPr>
            <a:normAutofit/>
          </a:bodyPr>
          <a:lstStyle/>
          <a:p>
            <a:pPr>
              <a:buNone/>
            </a:pPr>
            <a:r>
              <a:rPr lang="en-US" b="1" dirty="0" smtClean="0"/>
              <a:t>Hypothalamus–pituitary–adrenal axis</a:t>
            </a:r>
          </a:p>
          <a:p>
            <a:r>
              <a:rPr lang="en-US" sz="2400" dirty="0" smtClean="0"/>
              <a:t>Hydrocortisone is the most commonly used </a:t>
            </a:r>
            <a:r>
              <a:rPr lang="en-US" sz="2400" dirty="0" err="1" smtClean="0"/>
              <a:t>glucocorticoid</a:t>
            </a:r>
            <a:r>
              <a:rPr lang="en-US" sz="2400" dirty="0" smtClean="0"/>
              <a:t> replacement in patients with confirmed secondary adrenal insufficiency</a:t>
            </a:r>
          </a:p>
          <a:p>
            <a:r>
              <a:rPr lang="en-US" sz="2400" dirty="0" smtClean="0"/>
              <a:t>A typical starting dose consists of 10–12.5 mg/day, which is then titrated based on clinical features </a:t>
            </a:r>
          </a:p>
          <a:p>
            <a:r>
              <a:rPr lang="en-US" sz="2400" dirty="0" smtClean="0"/>
              <a:t>Whether the optimal management of partial adrenal insufficiency is to use lower doses (hydrocortisone 5–10 mg) or only use stress doses when needed is unclear</a:t>
            </a:r>
          </a:p>
          <a:p>
            <a:r>
              <a:rPr lang="en-US" sz="2400" dirty="0" smtClean="0"/>
              <a:t>Munro et al. reported that approximately one in six patients with secondary adrenal insufficiency recover adrenal function, even up to 5 years after surgery</a:t>
            </a:r>
          </a:p>
          <a:p>
            <a:r>
              <a:rPr lang="en-US" sz="2400" dirty="0" smtClean="0"/>
              <a:t>Regular re-evaluations should therefore be performed, at least during the first 6–12 months postoperatively, by using morning serum </a:t>
            </a:r>
            <a:r>
              <a:rPr lang="en-US" sz="2400" dirty="0" err="1" smtClean="0"/>
              <a:t>cortisol</a:t>
            </a:r>
            <a:r>
              <a:rPr lang="en-US" sz="2400" dirty="0" smtClean="0"/>
              <a:t> before first morning dose and provocative tests when needed to prevent unnecessary GC replacement therapy</a:t>
            </a:r>
          </a:p>
          <a:p>
            <a:endParaRPr lang="en-US" sz="2400" b="1" dirty="0" smtClean="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0677"/>
            <a:ext cx="10515600" cy="1230923"/>
          </a:xfrm>
        </p:spPr>
        <p:txBody>
          <a:bodyPr>
            <a:normAutofit fontScale="90000"/>
          </a:bodyPr>
          <a:lstStyle/>
          <a:p>
            <a:pPr algn="ctr"/>
            <a:r>
              <a:rPr lang="en-US" b="1" dirty="0" smtClean="0"/>
              <a:t>Postoperative management</a:t>
            </a:r>
            <a:br>
              <a:rPr lang="en-US" b="1" dirty="0" smtClean="0"/>
            </a:br>
            <a:r>
              <a:rPr lang="en-US" dirty="0" smtClean="0"/>
              <a:t> </a:t>
            </a:r>
            <a:r>
              <a:rPr lang="en-US" sz="2800" b="1" dirty="0" smtClean="0"/>
              <a:t>Postoperative endocrine assessment</a:t>
            </a:r>
            <a:endParaRPr lang="en-US" sz="2800" b="1" dirty="0"/>
          </a:p>
        </p:txBody>
      </p:sp>
      <p:sp>
        <p:nvSpPr>
          <p:cNvPr id="3" name="Content Placeholder 2"/>
          <p:cNvSpPr>
            <a:spLocks noGrp="1"/>
          </p:cNvSpPr>
          <p:nvPr>
            <p:ph sz="quarter" idx="1"/>
          </p:nvPr>
        </p:nvSpPr>
        <p:spPr>
          <a:xfrm>
            <a:off x="293077" y="1430214"/>
            <a:ext cx="11430000" cy="5427785"/>
          </a:xfrm>
        </p:spPr>
        <p:txBody>
          <a:bodyPr>
            <a:normAutofit/>
          </a:bodyPr>
          <a:lstStyle/>
          <a:p>
            <a:pPr>
              <a:buNone/>
            </a:pPr>
            <a:r>
              <a:rPr lang="en-US" b="1" dirty="0" smtClean="0"/>
              <a:t>Hypothalamus–pituitary–thyroid axis</a:t>
            </a:r>
            <a:endParaRPr lang="fa-IR" b="1" dirty="0" smtClean="0"/>
          </a:p>
          <a:p>
            <a:r>
              <a:rPr lang="en-US" sz="2400" dirty="0" smtClean="0"/>
              <a:t>The frequency of</a:t>
            </a:r>
            <a:r>
              <a:rPr lang="fa-IR" sz="2400" dirty="0" smtClean="0"/>
              <a:t> </a:t>
            </a:r>
            <a:r>
              <a:rPr lang="en-US" sz="2400" dirty="0" smtClean="0"/>
              <a:t>central hypothyroidism in NFPA patients varies from 18 to</a:t>
            </a:r>
            <a:r>
              <a:rPr lang="fa-IR" sz="2400" dirty="0" smtClean="0"/>
              <a:t> </a:t>
            </a:r>
            <a:r>
              <a:rPr lang="en-US" sz="2400" dirty="0" smtClean="0"/>
              <a:t>43% preoperatively, and 16–57% postoperatively</a:t>
            </a:r>
            <a:endParaRPr lang="fa-IR" sz="2400" dirty="0" smtClean="0"/>
          </a:p>
          <a:p>
            <a:r>
              <a:rPr lang="en-US" sz="2400" dirty="0" smtClean="0"/>
              <a:t>The diagnosis of central hypothyroidism is mainly biochemical,</a:t>
            </a:r>
            <a:r>
              <a:rPr lang="fa-IR" sz="2400" dirty="0" smtClean="0"/>
              <a:t> </a:t>
            </a:r>
            <a:r>
              <a:rPr lang="en-US" sz="2400" dirty="0" smtClean="0"/>
              <a:t>based on finding a low serum free </a:t>
            </a:r>
            <a:r>
              <a:rPr lang="en-US" sz="2400" dirty="0" err="1" smtClean="0"/>
              <a:t>thyroxine</a:t>
            </a:r>
            <a:r>
              <a:rPr lang="en-US" sz="2400" dirty="0" smtClean="0"/>
              <a:t> (FT4)</a:t>
            </a:r>
            <a:r>
              <a:rPr lang="fa-IR" sz="2400" dirty="0" smtClean="0"/>
              <a:t> </a:t>
            </a:r>
            <a:r>
              <a:rPr lang="en-US" sz="2400" dirty="0" smtClean="0"/>
              <a:t>concentration in combination with inappropriately low,</a:t>
            </a:r>
            <a:r>
              <a:rPr lang="fa-IR" sz="2400" dirty="0" smtClean="0"/>
              <a:t> </a:t>
            </a:r>
            <a:r>
              <a:rPr lang="en-US" sz="2400" dirty="0" smtClean="0"/>
              <a:t>normal, or only mildly elevated serum </a:t>
            </a:r>
            <a:r>
              <a:rPr lang="en-US" sz="2400" dirty="0" err="1" smtClean="0"/>
              <a:t>thyrotropin</a:t>
            </a:r>
            <a:r>
              <a:rPr lang="en-US" sz="2400" dirty="0" smtClean="0"/>
              <a:t> (TSH)</a:t>
            </a:r>
            <a:r>
              <a:rPr lang="fa-IR" sz="2400" dirty="0" smtClean="0"/>
              <a:t> </a:t>
            </a:r>
            <a:r>
              <a:rPr lang="en-US" sz="2400" dirty="0" smtClean="0"/>
              <a:t>concentration</a:t>
            </a:r>
            <a:endParaRPr lang="fa-IR" sz="2400" dirty="0" smtClean="0"/>
          </a:p>
          <a:p>
            <a:r>
              <a:rPr lang="en-US" sz="2400" dirty="0" smtClean="0"/>
              <a:t>FT4 concentrations</a:t>
            </a:r>
            <a:r>
              <a:rPr lang="fa-IR" sz="2400" dirty="0" smtClean="0"/>
              <a:t> </a:t>
            </a:r>
            <a:r>
              <a:rPr lang="en-US" sz="2400" dirty="0" smtClean="0"/>
              <a:t>should be followed and </a:t>
            </a:r>
            <a:r>
              <a:rPr lang="en-US" sz="2400" dirty="0" err="1" smtClean="0"/>
              <a:t>thyroxine</a:t>
            </a:r>
            <a:r>
              <a:rPr lang="en-US" sz="2400" dirty="0" smtClean="0"/>
              <a:t> replacement initiated</a:t>
            </a:r>
            <a:r>
              <a:rPr lang="fa-IR" sz="2400" dirty="0" smtClean="0"/>
              <a:t> </a:t>
            </a:r>
            <a:r>
              <a:rPr lang="en-US" sz="2400" dirty="0" smtClean="0"/>
              <a:t>if FT4 level decreases by 20% or if symptoms develop</a:t>
            </a:r>
            <a:endParaRPr lang="fa-IR" sz="2400" dirty="0" smtClean="0"/>
          </a:p>
          <a:p>
            <a:r>
              <a:rPr lang="en-US" sz="2400" dirty="0" smtClean="0"/>
              <a:t>GH-deficient</a:t>
            </a:r>
            <a:r>
              <a:rPr lang="fa-IR" sz="2400" dirty="0" smtClean="0"/>
              <a:t> </a:t>
            </a:r>
            <a:r>
              <a:rPr lang="en-US" sz="2400" dirty="0" smtClean="0"/>
              <a:t>patients with low normal FT4 have increased risk</a:t>
            </a:r>
            <a:r>
              <a:rPr lang="fa-IR" sz="2400" dirty="0" smtClean="0"/>
              <a:t> </a:t>
            </a:r>
            <a:r>
              <a:rPr lang="en-US" sz="2400" dirty="0" smtClean="0"/>
              <a:t>of developing central hypothyroidism after GH therapy has</a:t>
            </a:r>
            <a:r>
              <a:rPr lang="fa-IR" sz="2400" dirty="0" smtClean="0"/>
              <a:t> </a:t>
            </a:r>
            <a:r>
              <a:rPr lang="en-US" sz="2400" dirty="0" smtClean="0"/>
              <a:t>been initiated. These patients should receive </a:t>
            </a:r>
            <a:r>
              <a:rPr lang="en-US" sz="2400" dirty="0" err="1" smtClean="0"/>
              <a:t>thyroxine</a:t>
            </a:r>
            <a:r>
              <a:rPr lang="en-US" sz="2400" dirty="0" smtClean="0"/>
              <a:t> if</a:t>
            </a:r>
            <a:r>
              <a:rPr lang="fa-IR" sz="2400" dirty="0" smtClean="0"/>
              <a:t> </a:t>
            </a:r>
            <a:r>
              <a:rPr lang="en-US" sz="2400" dirty="0" smtClean="0"/>
              <a:t>serum FT4 level decreases below the reference range</a:t>
            </a:r>
            <a:endParaRPr lang="fa-IR" sz="2400" dirty="0" smtClean="0"/>
          </a:p>
          <a:p>
            <a:endParaRPr lang="en-US" b="1" dirty="0" smtClean="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0677"/>
            <a:ext cx="10515600" cy="1230923"/>
          </a:xfrm>
        </p:spPr>
        <p:txBody>
          <a:bodyPr>
            <a:normAutofit fontScale="90000"/>
          </a:bodyPr>
          <a:lstStyle/>
          <a:p>
            <a:pPr algn="ctr"/>
            <a:r>
              <a:rPr lang="en-US" b="1" dirty="0" smtClean="0"/>
              <a:t>Postoperative management</a:t>
            </a:r>
            <a:br>
              <a:rPr lang="en-US" b="1" dirty="0" smtClean="0"/>
            </a:br>
            <a:r>
              <a:rPr lang="en-US" dirty="0" smtClean="0"/>
              <a:t> </a:t>
            </a:r>
            <a:r>
              <a:rPr lang="en-US" sz="2800" b="1" dirty="0" smtClean="0"/>
              <a:t>Postoperative endocrine assessment</a:t>
            </a:r>
            <a:endParaRPr lang="en-US" sz="2800" b="1" dirty="0"/>
          </a:p>
        </p:txBody>
      </p:sp>
      <p:sp>
        <p:nvSpPr>
          <p:cNvPr id="3" name="Content Placeholder 2"/>
          <p:cNvSpPr>
            <a:spLocks noGrp="1"/>
          </p:cNvSpPr>
          <p:nvPr>
            <p:ph sz="quarter" idx="1"/>
          </p:nvPr>
        </p:nvSpPr>
        <p:spPr>
          <a:xfrm>
            <a:off x="293077" y="1441938"/>
            <a:ext cx="11430000" cy="5416062"/>
          </a:xfrm>
        </p:spPr>
        <p:txBody>
          <a:bodyPr>
            <a:normAutofit/>
          </a:bodyPr>
          <a:lstStyle/>
          <a:p>
            <a:pPr>
              <a:buNone/>
            </a:pPr>
            <a:r>
              <a:rPr lang="en-US" b="1" dirty="0" smtClean="0"/>
              <a:t>Hypothalamus–pituitary–</a:t>
            </a:r>
            <a:r>
              <a:rPr lang="en-US" b="1" dirty="0" err="1" smtClean="0"/>
              <a:t>gonadal</a:t>
            </a:r>
            <a:r>
              <a:rPr lang="en-US" b="1" dirty="0" smtClean="0"/>
              <a:t> axis</a:t>
            </a:r>
            <a:endParaRPr lang="fa-IR" b="1" dirty="0" smtClean="0"/>
          </a:p>
          <a:p>
            <a:r>
              <a:rPr lang="en-US" sz="2400" dirty="0" err="1" smtClean="0"/>
              <a:t>Hypogonadotropic</a:t>
            </a:r>
            <a:r>
              <a:rPr lang="fa-IR" sz="2400" dirty="0" smtClean="0"/>
              <a:t> </a:t>
            </a:r>
            <a:r>
              <a:rPr lang="en-US" sz="2400" dirty="0" err="1" smtClean="0"/>
              <a:t>hypogonadism</a:t>
            </a:r>
            <a:r>
              <a:rPr lang="en-US" sz="2400" dirty="0" smtClean="0"/>
              <a:t> is reported in half of men with NFPAs preoperatively</a:t>
            </a:r>
          </a:p>
          <a:p>
            <a:endParaRPr lang="en-US" sz="2400" dirty="0" smtClean="0"/>
          </a:p>
          <a:p>
            <a:r>
              <a:rPr lang="en-US" sz="2400" dirty="0" smtClean="0"/>
              <a:t>Pituitary surgery restores normal total serum</a:t>
            </a:r>
            <a:r>
              <a:rPr lang="fa-IR" sz="2400" dirty="0" smtClean="0"/>
              <a:t> </a:t>
            </a:r>
            <a:r>
              <a:rPr lang="en-US" sz="2400" dirty="0" smtClean="0"/>
              <a:t>testosterone (T) concentrations in 71% of cases </a:t>
            </a:r>
            <a:endParaRPr lang="fa-IR" sz="2400" dirty="0" smtClean="0"/>
          </a:p>
          <a:p>
            <a:endParaRPr lang="en-US" sz="2400" dirty="0" smtClean="0"/>
          </a:p>
          <a:p>
            <a:r>
              <a:rPr lang="en-US" sz="2400" dirty="0" smtClean="0"/>
              <a:t>The</a:t>
            </a:r>
            <a:r>
              <a:rPr lang="fa-IR" sz="2400" dirty="0" smtClean="0"/>
              <a:t> </a:t>
            </a:r>
            <a:r>
              <a:rPr lang="en-US" sz="2400" dirty="0" smtClean="0"/>
              <a:t>presence of low total T, with low </a:t>
            </a:r>
            <a:r>
              <a:rPr lang="en-US" sz="2400" dirty="0" err="1" smtClean="0"/>
              <a:t>gonadotropin</a:t>
            </a:r>
            <a:r>
              <a:rPr lang="en-US" sz="2400" dirty="0" smtClean="0"/>
              <a:t> concentrations</a:t>
            </a:r>
            <a:r>
              <a:rPr lang="fa-IR" sz="2400" dirty="0" smtClean="0"/>
              <a:t> </a:t>
            </a:r>
            <a:r>
              <a:rPr lang="en-US" sz="2400" dirty="0" smtClean="0"/>
              <a:t>on two occasions is indicative of central </a:t>
            </a:r>
            <a:r>
              <a:rPr lang="en-US" sz="2400" dirty="0" err="1" smtClean="0"/>
              <a:t>hypogonadism</a:t>
            </a:r>
            <a:r>
              <a:rPr lang="fa-IR" sz="2400" dirty="0" smtClean="0"/>
              <a:t> </a:t>
            </a:r>
            <a:endParaRPr lang="en-US" sz="2400" dirty="0" smtClean="0"/>
          </a:p>
          <a:p>
            <a:endParaRPr lang="en-US" sz="2400" dirty="0" smtClean="0"/>
          </a:p>
          <a:p>
            <a:r>
              <a:rPr lang="en-US" sz="2400" dirty="0" smtClean="0"/>
              <a:t>If the diagnosis is doubtful, assessment of</a:t>
            </a:r>
            <a:r>
              <a:rPr lang="fa-IR" sz="2400" dirty="0" smtClean="0"/>
              <a:t> </a:t>
            </a:r>
            <a:r>
              <a:rPr lang="en-US" sz="2400" dirty="0" smtClean="0"/>
              <a:t>sex hormone-binding globulin and free T should be performed</a:t>
            </a:r>
            <a:endParaRPr lang="fa-IR" sz="2400" dirty="0" smtClean="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0677"/>
            <a:ext cx="10515600" cy="1230923"/>
          </a:xfrm>
        </p:spPr>
        <p:txBody>
          <a:bodyPr>
            <a:normAutofit fontScale="90000"/>
          </a:bodyPr>
          <a:lstStyle/>
          <a:p>
            <a:pPr algn="ctr"/>
            <a:r>
              <a:rPr lang="en-US" b="1" dirty="0" smtClean="0"/>
              <a:t>Postoperative management</a:t>
            </a:r>
            <a:br>
              <a:rPr lang="en-US" b="1" dirty="0" smtClean="0"/>
            </a:br>
            <a:r>
              <a:rPr lang="en-US" dirty="0" smtClean="0"/>
              <a:t> </a:t>
            </a:r>
            <a:r>
              <a:rPr lang="en-US" sz="2800" b="1" dirty="0" smtClean="0"/>
              <a:t>Postoperative endocrine assessment</a:t>
            </a:r>
            <a:endParaRPr lang="en-US" sz="2800" b="1" dirty="0"/>
          </a:p>
        </p:txBody>
      </p:sp>
      <p:sp>
        <p:nvSpPr>
          <p:cNvPr id="3" name="Content Placeholder 2"/>
          <p:cNvSpPr>
            <a:spLocks noGrp="1"/>
          </p:cNvSpPr>
          <p:nvPr>
            <p:ph sz="quarter" idx="1"/>
          </p:nvPr>
        </p:nvSpPr>
        <p:spPr>
          <a:xfrm>
            <a:off x="293077" y="1477108"/>
            <a:ext cx="11430000" cy="5380892"/>
          </a:xfrm>
        </p:spPr>
        <p:txBody>
          <a:bodyPr>
            <a:normAutofit/>
          </a:bodyPr>
          <a:lstStyle/>
          <a:p>
            <a:pPr>
              <a:buNone/>
            </a:pPr>
            <a:r>
              <a:rPr lang="en-US" b="1" dirty="0" smtClean="0"/>
              <a:t>Hypothalamus–pituitary–</a:t>
            </a:r>
            <a:r>
              <a:rPr lang="en-US" b="1" dirty="0" err="1" smtClean="0"/>
              <a:t>gonadal</a:t>
            </a:r>
            <a:r>
              <a:rPr lang="en-US" b="1" dirty="0" smtClean="0"/>
              <a:t> axis</a:t>
            </a:r>
            <a:endParaRPr lang="fa-IR" b="1" dirty="0" smtClean="0"/>
          </a:p>
          <a:p>
            <a:r>
              <a:rPr lang="en-US" sz="2400" dirty="0" smtClean="0"/>
              <a:t>Premenopausal women with </a:t>
            </a:r>
            <a:r>
              <a:rPr lang="en-US" sz="2400" dirty="0" err="1" smtClean="0"/>
              <a:t>hypogonadotropic</a:t>
            </a:r>
            <a:r>
              <a:rPr lang="en-US" sz="2400" dirty="0" smtClean="0"/>
              <a:t> </a:t>
            </a:r>
            <a:r>
              <a:rPr lang="en-US" sz="2400" dirty="0" err="1" smtClean="0"/>
              <a:t>hypogonadism</a:t>
            </a:r>
            <a:r>
              <a:rPr lang="fa-IR" sz="2400" dirty="0" smtClean="0"/>
              <a:t> </a:t>
            </a:r>
            <a:r>
              <a:rPr lang="en-US" sz="2400" dirty="0" smtClean="0"/>
              <a:t>frequently present with menstrual irregularities,</a:t>
            </a:r>
            <a:r>
              <a:rPr lang="fa-IR" sz="2400" dirty="0" smtClean="0"/>
              <a:t> </a:t>
            </a:r>
            <a:r>
              <a:rPr lang="en-US" sz="2400" dirty="0" smtClean="0"/>
              <a:t>amenorrhea, impaired ovulation, and infertility </a:t>
            </a:r>
          </a:p>
          <a:p>
            <a:endParaRPr lang="en-US" sz="2400" dirty="0" smtClean="0"/>
          </a:p>
          <a:p>
            <a:r>
              <a:rPr lang="en-US" sz="2400" dirty="0" smtClean="0"/>
              <a:t>Low serum</a:t>
            </a:r>
            <a:r>
              <a:rPr lang="fa-IR" sz="2400" dirty="0" smtClean="0"/>
              <a:t> </a:t>
            </a:r>
            <a:r>
              <a:rPr lang="en-US" sz="2400" dirty="0" err="1" smtClean="0"/>
              <a:t>estradiol</a:t>
            </a:r>
            <a:r>
              <a:rPr lang="en-US" sz="2400" dirty="0" smtClean="0"/>
              <a:t> levels with non-raised </a:t>
            </a:r>
            <a:r>
              <a:rPr lang="en-US" sz="2400" dirty="0" err="1" smtClean="0"/>
              <a:t>gonadotropin</a:t>
            </a:r>
            <a:r>
              <a:rPr lang="en-US" sz="2400" dirty="0" smtClean="0"/>
              <a:t> levels are</a:t>
            </a:r>
            <a:r>
              <a:rPr lang="fa-IR" sz="2400" dirty="0" smtClean="0"/>
              <a:t> </a:t>
            </a:r>
            <a:r>
              <a:rPr lang="en-US" sz="2400" dirty="0" smtClean="0"/>
              <a:t>needed for diagnosis </a:t>
            </a:r>
            <a:endParaRPr lang="fa-IR" sz="2400" dirty="0" smtClean="0"/>
          </a:p>
          <a:p>
            <a:endParaRPr lang="en-US" sz="2400" dirty="0" smtClean="0"/>
          </a:p>
          <a:p>
            <a:r>
              <a:rPr lang="en-US" sz="2400" dirty="0" smtClean="0"/>
              <a:t>Preoperatively, 25% of women</a:t>
            </a:r>
            <a:r>
              <a:rPr lang="fa-IR" sz="2400" dirty="0" smtClean="0"/>
              <a:t> </a:t>
            </a:r>
            <a:r>
              <a:rPr lang="en-US" sz="2400" dirty="0" smtClean="0"/>
              <a:t>with NFPAs have </a:t>
            </a:r>
            <a:r>
              <a:rPr lang="en-US" sz="2400" dirty="0" err="1" smtClean="0"/>
              <a:t>hypogonadism</a:t>
            </a:r>
            <a:r>
              <a:rPr lang="en-US" sz="2400" dirty="0" smtClean="0"/>
              <a:t> </a:t>
            </a:r>
          </a:p>
          <a:p>
            <a:endParaRPr lang="en-US" sz="2400" dirty="0" smtClean="0"/>
          </a:p>
          <a:p>
            <a:r>
              <a:rPr lang="en-US" sz="2400" dirty="0" smtClean="0"/>
              <a:t>In 15% of women</a:t>
            </a:r>
            <a:r>
              <a:rPr lang="fa-IR" sz="2400" dirty="0" smtClean="0"/>
              <a:t> </a:t>
            </a:r>
            <a:r>
              <a:rPr lang="en-US" sz="2400" dirty="0" smtClean="0"/>
              <a:t>with NFPA, </a:t>
            </a:r>
            <a:r>
              <a:rPr lang="en-US" sz="2400" dirty="0" err="1" smtClean="0"/>
              <a:t>hypogonadism</a:t>
            </a:r>
            <a:r>
              <a:rPr lang="en-US" sz="2400" dirty="0" smtClean="0"/>
              <a:t> improves following pituitary</a:t>
            </a:r>
            <a:r>
              <a:rPr lang="fa-IR" sz="2400" dirty="0" smtClean="0"/>
              <a:t> </a:t>
            </a:r>
            <a:r>
              <a:rPr lang="en-US" sz="2400" dirty="0" smtClean="0"/>
              <a:t>surgery </a:t>
            </a:r>
            <a:endParaRPr lang="en-US" sz="2400" b="1" dirty="0" smtClean="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0677"/>
            <a:ext cx="10515600" cy="1230923"/>
          </a:xfrm>
        </p:spPr>
        <p:txBody>
          <a:bodyPr>
            <a:normAutofit fontScale="90000"/>
          </a:bodyPr>
          <a:lstStyle/>
          <a:p>
            <a:pPr algn="ctr"/>
            <a:r>
              <a:rPr lang="en-US" b="1" dirty="0" smtClean="0"/>
              <a:t>Postoperative management</a:t>
            </a:r>
            <a:br>
              <a:rPr lang="en-US" b="1" dirty="0" smtClean="0"/>
            </a:br>
            <a:r>
              <a:rPr lang="en-US" dirty="0" smtClean="0"/>
              <a:t> </a:t>
            </a:r>
            <a:r>
              <a:rPr lang="en-US" sz="2800" b="1" dirty="0" smtClean="0"/>
              <a:t>Postoperative endocrine assessment</a:t>
            </a:r>
            <a:endParaRPr lang="en-US" sz="2800" b="1" dirty="0"/>
          </a:p>
        </p:txBody>
      </p:sp>
      <p:sp>
        <p:nvSpPr>
          <p:cNvPr id="3" name="Content Placeholder 2"/>
          <p:cNvSpPr>
            <a:spLocks noGrp="1"/>
          </p:cNvSpPr>
          <p:nvPr>
            <p:ph sz="quarter" idx="1"/>
          </p:nvPr>
        </p:nvSpPr>
        <p:spPr>
          <a:xfrm>
            <a:off x="293077" y="1406768"/>
            <a:ext cx="11430000" cy="5451231"/>
          </a:xfrm>
        </p:spPr>
        <p:txBody>
          <a:bodyPr>
            <a:normAutofit/>
          </a:bodyPr>
          <a:lstStyle/>
          <a:p>
            <a:pPr>
              <a:buNone/>
            </a:pPr>
            <a:r>
              <a:rPr lang="en-US" b="1" dirty="0" err="1" smtClean="0"/>
              <a:t>Somatotropic</a:t>
            </a:r>
            <a:r>
              <a:rPr lang="en-US" b="1" dirty="0" smtClean="0"/>
              <a:t>  axis</a:t>
            </a:r>
            <a:endParaRPr lang="fa-IR" b="1" dirty="0" smtClean="0"/>
          </a:p>
          <a:p>
            <a:r>
              <a:rPr lang="en-US" sz="2400" dirty="0" smtClean="0"/>
              <a:t>GH deficiency (GHD) is described in</a:t>
            </a:r>
            <a:r>
              <a:rPr lang="fa-IR" sz="2400" dirty="0" smtClean="0"/>
              <a:t> </a:t>
            </a:r>
            <a:r>
              <a:rPr lang="en-US" sz="2400" dirty="0" smtClean="0"/>
              <a:t>79% of NFPA patients in the early postoperative period</a:t>
            </a:r>
            <a:r>
              <a:rPr lang="fa-IR" sz="2400" dirty="0" smtClean="0"/>
              <a:t> </a:t>
            </a:r>
            <a:endParaRPr lang="en-US" sz="2400" dirty="0" smtClean="0"/>
          </a:p>
          <a:p>
            <a:r>
              <a:rPr lang="en-US" sz="2400" dirty="0" smtClean="0"/>
              <a:t>Recovery of the </a:t>
            </a:r>
            <a:r>
              <a:rPr lang="en-US" sz="2400" dirty="0" err="1" smtClean="0"/>
              <a:t>somatotropic</a:t>
            </a:r>
            <a:r>
              <a:rPr lang="en-US" sz="2400" dirty="0" smtClean="0"/>
              <a:t> axis function has been</a:t>
            </a:r>
            <a:r>
              <a:rPr lang="fa-IR" sz="2400" dirty="0" smtClean="0"/>
              <a:t> </a:t>
            </a:r>
            <a:r>
              <a:rPr lang="en-US" sz="2400" dirty="0" smtClean="0"/>
              <a:t>reported within 1–2 years after surgery and this occurs more</a:t>
            </a:r>
            <a:r>
              <a:rPr lang="fa-IR" sz="2400" dirty="0" smtClean="0"/>
              <a:t> </a:t>
            </a:r>
            <a:r>
              <a:rPr lang="en-US" sz="2400" dirty="0" smtClean="0"/>
              <a:t>commonly in younger patients and in patients with isolated</a:t>
            </a:r>
            <a:r>
              <a:rPr lang="fa-IR" sz="2400" dirty="0" smtClean="0"/>
              <a:t> </a:t>
            </a:r>
            <a:r>
              <a:rPr lang="en-US" sz="2400" dirty="0" smtClean="0"/>
              <a:t>GHD</a:t>
            </a:r>
            <a:endParaRPr lang="fa-IR" sz="2400" dirty="0" smtClean="0"/>
          </a:p>
          <a:p>
            <a:r>
              <a:rPr lang="en-US" sz="2400" dirty="0" smtClean="0"/>
              <a:t>It is important to note that provocative testing of the</a:t>
            </a:r>
            <a:r>
              <a:rPr lang="fa-IR" sz="2400" dirty="0" smtClean="0"/>
              <a:t> </a:t>
            </a:r>
            <a:r>
              <a:rPr lang="en-US" sz="2400" dirty="0" err="1" smtClean="0"/>
              <a:t>somatotropic</a:t>
            </a:r>
            <a:r>
              <a:rPr lang="en-US" sz="2400" dirty="0" smtClean="0"/>
              <a:t> axis should be performed only after other hormone</a:t>
            </a:r>
            <a:r>
              <a:rPr lang="fa-IR" sz="2400" dirty="0" smtClean="0"/>
              <a:t> </a:t>
            </a:r>
            <a:r>
              <a:rPr lang="en-US" sz="2400" dirty="0" smtClean="0"/>
              <a:t>deficiencies have been adequately replaced. Therefore,</a:t>
            </a:r>
            <a:r>
              <a:rPr lang="fa-IR" sz="2400" dirty="0" smtClean="0"/>
              <a:t> </a:t>
            </a:r>
            <a:r>
              <a:rPr lang="en-US" sz="2400" dirty="0" smtClean="0"/>
              <a:t>testing of the </a:t>
            </a:r>
            <a:r>
              <a:rPr lang="en-US" sz="2400" dirty="0" err="1" smtClean="0"/>
              <a:t>somatotropic</a:t>
            </a:r>
            <a:r>
              <a:rPr lang="en-US" sz="2400" dirty="0" smtClean="0"/>
              <a:t> axis sooner than 6–12 months</a:t>
            </a:r>
            <a:r>
              <a:rPr lang="fa-IR" sz="2400" dirty="0" smtClean="0"/>
              <a:t> </a:t>
            </a:r>
            <a:r>
              <a:rPr lang="en-US" sz="2400" dirty="0" smtClean="0"/>
              <a:t>after surgery is not recommended</a:t>
            </a:r>
            <a:endParaRPr lang="fa-IR" sz="2400" dirty="0" smtClean="0"/>
          </a:p>
          <a:p>
            <a:r>
              <a:rPr lang="en-US" sz="2400" dirty="0" smtClean="0"/>
              <a:t>Insulin growth factor-1 (IGF-1) levels are not reliable</a:t>
            </a:r>
            <a:r>
              <a:rPr lang="fa-IR" sz="2400" dirty="0" smtClean="0"/>
              <a:t> </a:t>
            </a:r>
            <a:r>
              <a:rPr lang="en-US" sz="2400" dirty="0" smtClean="0"/>
              <a:t>for assessment of GHD, as 20% of patients with GHD</a:t>
            </a:r>
            <a:r>
              <a:rPr lang="fa-IR" sz="2400" dirty="0" smtClean="0"/>
              <a:t> </a:t>
            </a:r>
            <a:r>
              <a:rPr lang="da-DK" sz="2400" dirty="0" smtClean="0"/>
              <a:t>have normal IGF-1 levels</a:t>
            </a:r>
            <a:endParaRPr lang="fa-IR" sz="2400" b="1" dirty="0" smtClean="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0677"/>
            <a:ext cx="10515600" cy="1230923"/>
          </a:xfrm>
        </p:spPr>
        <p:txBody>
          <a:bodyPr>
            <a:normAutofit fontScale="90000"/>
          </a:bodyPr>
          <a:lstStyle/>
          <a:p>
            <a:pPr algn="ctr"/>
            <a:r>
              <a:rPr lang="en-US" b="1" dirty="0" smtClean="0"/>
              <a:t>Postoperative management</a:t>
            </a:r>
            <a:br>
              <a:rPr lang="en-US" b="1" dirty="0" smtClean="0"/>
            </a:br>
            <a:r>
              <a:rPr lang="en-US" dirty="0" smtClean="0"/>
              <a:t> </a:t>
            </a:r>
            <a:r>
              <a:rPr lang="en-US" sz="2800" b="1" dirty="0" smtClean="0"/>
              <a:t>Postoperative endocrine assessment</a:t>
            </a:r>
            <a:endParaRPr lang="en-US" sz="2800" b="1" dirty="0"/>
          </a:p>
        </p:txBody>
      </p:sp>
      <p:sp>
        <p:nvSpPr>
          <p:cNvPr id="3" name="Content Placeholder 2"/>
          <p:cNvSpPr>
            <a:spLocks noGrp="1"/>
          </p:cNvSpPr>
          <p:nvPr>
            <p:ph sz="quarter" idx="1"/>
          </p:nvPr>
        </p:nvSpPr>
        <p:spPr>
          <a:xfrm>
            <a:off x="293077" y="1465384"/>
            <a:ext cx="11430000" cy="5392615"/>
          </a:xfrm>
        </p:spPr>
        <p:txBody>
          <a:bodyPr>
            <a:normAutofit/>
          </a:bodyPr>
          <a:lstStyle/>
          <a:p>
            <a:pPr>
              <a:buNone/>
            </a:pPr>
            <a:r>
              <a:rPr lang="en-US" b="1" dirty="0" err="1" smtClean="0"/>
              <a:t>Somatotropic</a:t>
            </a:r>
            <a:r>
              <a:rPr lang="en-US" b="1" dirty="0" smtClean="0"/>
              <a:t> axis</a:t>
            </a:r>
            <a:endParaRPr lang="fa-IR" b="1" dirty="0" smtClean="0"/>
          </a:p>
          <a:p>
            <a:r>
              <a:rPr lang="en-US" sz="2400" dirty="0" smtClean="0"/>
              <a:t>The ITT test is considered the gold standard and it</a:t>
            </a:r>
            <a:r>
              <a:rPr lang="fa-IR" sz="2400" dirty="0" smtClean="0"/>
              <a:t> </a:t>
            </a:r>
            <a:r>
              <a:rPr lang="en-US" sz="2400" dirty="0" smtClean="0"/>
              <a:t>allows to assess both the </a:t>
            </a:r>
            <a:r>
              <a:rPr lang="en-US" sz="2400" dirty="0" err="1" smtClean="0"/>
              <a:t>somatotropic</a:t>
            </a:r>
            <a:r>
              <a:rPr lang="en-US" sz="2400" dirty="0" smtClean="0"/>
              <a:t> axis and the HPA</a:t>
            </a:r>
            <a:r>
              <a:rPr lang="fa-IR" sz="2400" dirty="0" smtClean="0"/>
              <a:t> </a:t>
            </a:r>
            <a:r>
              <a:rPr lang="en-US" sz="2400" dirty="0" smtClean="0"/>
              <a:t>axis. </a:t>
            </a:r>
          </a:p>
          <a:p>
            <a:endParaRPr lang="en-US" sz="2400" dirty="0" smtClean="0"/>
          </a:p>
          <a:p>
            <a:r>
              <a:rPr lang="en-US" sz="2400" dirty="0" smtClean="0"/>
              <a:t>The growth hormone-releasing hormone-</a:t>
            </a:r>
            <a:r>
              <a:rPr lang="en-US" sz="2400" dirty="0" err="1" smtClean="0"/>
              <a:t>arginine</a:t>
            </a:r>
            <a:r>
              <a:rPr lang="en-US" sz="2400" dirty="0" smtClean="0"/>
              <a:t> test</a:t>
            </a:r>
            <a:r>
              <a:rPr lang="fa-IR" sz="2400" dirty="0" smtClean="0"/>
              <a:t> </a:t>
            </a:r>
            <a:r>
              <a:rPr lang="en-US" sz="2400" dirty="0" smtClean="0"/>
              <a:t>is generally well tolerated and has therefore gained wider</a:t>
            </a:r>
            <a:r>
              <a:rPr lang="fa-IR" sz="2400" dirty="0" smtClean="0"/>
              <a:t> </a:t>
            </a:r>
            <a:r>
              <a:rPr lang="en-US" sz="2400" dirty="0" smtClean="0"/>
              <a:t>use</a:t>
            </a:r>
            <a:endParaRPr lang="fa-IR" sz="2400" dirty="0" smtClean="0"/>
          </a:p>
          <a:p>
            <a:endParaRPr lang="en-US" sz="2400" dirty="0" smtClean="0"/>
          </a:p>
          <a:p>
            <a:r>
              <a:rPr lang="en-US" sz="2400" dirty="0" smtClean="0"/>
              <a:t>In patients with three</a:t>
            </a:r>
            <a:r>
              <a:rPr lang="fa-IR" sz="2400" dirty="0" smtClean="0"/>
              <a:t> </a:t>
            </a:r>
            <a:r>
              <a:rPr lang="en-US" sz="2400" dirty="0" smtClean="0"/>
              <a:t>other pituitary hormone deficits, together with a low IGF-1,</a:t>
            </a:r>
            <a:r>
              <a:rPr lang="fa-IR" sz="2400" dirty="0" smtClean="0"/>
              <a:t> </a:t>
            </a:r>
            <a:r>
              <a:rPr lang="en-US" sz="2400" dirty="0" smtClean="0"/>
              <a:t>a stimulation test for GHD is not needed</a:t>
            </a:r>
            <a:endParaRPr lang="fa-IR" sz="2400" b="1" dirty="0" smtClean="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
          </p:nvPr>
        </p:nvSpPr>
        <p:spPr>
          <a:xfrm>
            <a:off x="0" y="6295292"/>
            <a:ext cx="12192000" cy="562708"/>
          </a:xfrm>
        </p:spPr>
        <p:txBody>
          <a:bodyPr>
            <a:noAutofit/>
          </a:bodyPr>
          <a:lstStyle/>
          <a:p>
            <a:endParaRPr lang="en-US" sz="1400" b="0" dirty="0" smtClean="0"/>
          </a:p>
          <a:p>
            <a:r>
              <a:rPr lang="en-US" sz="1400" b="0" dirty="0" smtClean="0"/>
              <a:t>Non-functioning pituitary </a:t>
            </a:r>
            <a:r>
              <a:rPr lang="en-US" sz="1400" b="0" dirty="0" err="1" smtClean="0"/>
              <a:t>macroadenoma</a:t>
            </a:r>
            <a:r>
              <a:rPr lang="en-US" sz="1400" b="0" dirty="0" smtClean="0"/>
              <a:t>: surgical outcomes, tumor </a:t>
            </a:r>
            <a:r>
              <a:rPr lang="en-US" sz="1400" b="0" dirty="0" err="1" smtClean="0"/>
              <a:t>regrowth</a:t>
            </a:r>
            <a:r>
              <a:rPr lang="en-US" sz="1400" b="0" dirty="0" smtClean="0"/>
              <a:t>, and alterations in pituitary function—3-year experience from the </a:t>
            </a:r>
            <a:r>
              <a:rPr lang="en-US" sz="1400" dirty="0" smtClean="0"/>
              <a:t>Iranian</a:t>
            </a:r>
            <a:r>
              <a:rPr lang="en-US" sz="1400" b="0" dirty="0" smtClean="0"/>
              <a:t> Pituitary Tumor Registry </a:t>
            </a:r>
            <a:r>
              <a:rPr lang="en-US" sz="1400" dirty="0" smtClean="0"/>
              <a:t>2018 (</a:t>
            </a:r>
            <a:r>
              <a:rPr lang="en-US" sz="1400" b="0" dirty="0" smtClean="0"/>
              <a:t>ORIGINAL ARTICLE) </a:t>
            </a:r>
          </a:p>
          <a:p>
            <a:endParaRPr lang="en-US" sz="1400" b="0" dirty="0"/>
          </a:p>
        </p:txBody>
      </p:sp>
      <p:sp>
        <p:nvSpPr>
          <p:cNvPr id="9" name="Content Placeholder 3"/>
          <p:cNvSpPr>
            <a:spLocks noGrp="1"/>
          </p:cNvSpPr>
          <p:nvPr>
            <p:ph sz="quarter" idx="2"/>
          </p:nvPr>
        </p:nvSpPr>
        <p:spPr>
          <a:xfrm>
            <a:off x="0" y="363414"/>
            <a:ext cx="7444153" cy="832339"/>
          </a:xfrm>
        </p:spPr>
        <p:txBody>
          <a:bodyPr>
            <a:noAutofit/>
          </a:bodyPr>
          <a:lstStyle/>
          <a:p>
            <a:r>
              <a:rPr lang="en-US" sz="2000" dirty="0" smtClean="0"/>
              <a:t>115 patients with a diagnosis of NFPA between 2015 and 2017</a:t>
            </a:r>
          </a:p>
          <a:p>
            <a:r>
              <a:rPr lang="en-US" sz="2000" dirty="0" smtClean="0"/>
              <a:t>71 patients who underwent surgery</a:t>
            </a:r>
            <a:endParaRPr lang="en-US" sz="2000" dirty="0"/>
          </a:p>
        </p:txBody>
      </p:sp>
      <p:pic>
        <p:nvPicPr>
          <p:cNvPr id="10" name="Picture 3"/>
          <p:cNvPicPr>
            <a:picLocks noChangeAspect="1" noChangeArrowheads="1"/>
          </p:cNvPicPr>
          <p:nvPr/>
        </p:nvPicPr>
        <p:blipFill>
          <a:blip r:embed="rId2"/>
          <a:srcRect/>
          <a:stretch>
            <a:fillRect/>
          </a:stretch>
        </p:blipFill>
        <p:spPr bwMode="auto">
          <a:xfrm>
            <a:off x="211015" y="1723294"/>
            <a:ext cx="5615354" cy="4386996"/>
          </a:xfrm>
          <a:prstGeom prst="rect">
            <a:avLst/>
          </a:prstGeom>
          <a:noFill/>
          <a:ln w="9525">
            <a:noFill/>
            <a:miter lim="800000"/>
            <a:headEnd/>
            <a:tailEnd/>
          </a:ln>
          <a:effectLst/>
        </p:spPr>
      </p:pic>
      <p:pic>
        <p:nvPicPr>
          <p:cNvPr id="11" name="Picture 6"/>
          <p:cNvPicPr>
            <a:picLocks noGrp="1" noChangeAspect="1" noChangeArrowheads="1"/>
          </p:cNvPicPr>
          <p:nvPr>
            <p:ph sz="quarter" idx="4"/>
          </p:nvPr>
        </p:nvPicPr>
        <p:blipFill>
          <a:blip r:embed="rId3"/>
          <a:srcRect/>
          <a:stretch>
            <a:fillRect/>
          </a:stretch>
        </p:blipFill>
        <p:spPr bwMode="auto">
          <a:xfrm>
            <a:off x="6318739" y="1523999"/>
            <a:ext cx="5615354" cy="4019733"/>
          </a:xfrm>
          <a:prstGeom prst="rect">
            <a:avLst/>
          </a:prstGeom>
          <a:noFill/>
          <a:ln w="9525">
            <a:noFill/>
            <a:miter lim="800000"/>
            <a:headEnd/>
            <a:tailEnd/>
          </a:ln>
          <a:effectLst/>
        </p:spPr>
      </p:pic>
      <p:pic>
        <p:nvPicPr>
          <p:cNvPr id="12" name="Picture 7"/>
          <p:cNvPicPr>
            <a:picLocks noChangeAspect="1" noChangeArrowheads="1"/>
          </p:cNvPicPr>
          <p:nvPr/>
        </p:nvPicPr>
        <p:blipFill>
          <a:blip r:embed="rId4"/>
          <a:srcRect/>
          <a:stretch>
            <a:fillRect/>
          </a:stretch>
        </p:blipFill>
        <p:spPr bwMode="auto">
          <a:xfrm>
            <a:off x="7901354" y="5521570"/>
            <a:ext cx="2942492" cy="77372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5" name="Picture 5"/>
          <p:cNvPicPr>
            <a:picLocks noGrp="1" noChangeAspect="1" noChangeArrowheads="1"/>
          </p:cNvPicPr>
          <p:nvPr>
            <p:ph sz="quarter" idx="2"/>
          </p:nvPr>
        </p:nvPicPr>
        <p:blipFill>
          <a:blip r:embed="rId2"/>
          <a:srcRect/>
          <a:stretch>
            <a:fillRect/>
          </a:stretch>
        </p:blipFill>
        <p:spPr bwMode="auto">
          <a:xfrm>
            <a:off x="6365633" y="2121878"/>
            <a:ext cx="5111260" cy="3223846"/>
          </a:xfrm>
          <a:prstGeom prst="rect">
            <a:avLst/>
          </a:prstGeom>
          <a:noFill/>
          <a:ln w="9525">
            <a:noFill/>
            <a:miter lim="800000"/>
            <a:headEnd/>
            <a:tailEnd/>
          </a:ln>
          <a:effectLst/>
        </p:spPr>
      </p:pic>
      <p:sp>
        <p:nvSpPr>
          <p:cNvPr id="3" name="Text Placeholder 2"/>
          <p:cNvSpPr>
            <a:spLocks noGrp="1"/>
          </p:cNvSpPr>
          <p:nvPr>
            <p:ph type="body" sz="quarter" idx="1"/>
          </p:nvPr>
        </p:nvSpPr>
        <p:spPr>
          <a:xfrm>
            <a:off x="0" y="6295292"/>
            <a:ext cx="12192000" cy="562708"/>
          </a:xfrm>
        </p:spPr>
        <p:txBody>
          <a:bodyPr>
            <a:noAutofit/>
          </a:bodyPr>
          <a:lstStyle/>
          <a:p>
            <a:endParaRPr lang="en-US" sz="1400" b="0" dirty="0" smtClean="0"/>
          </a:p>
          <a:p>
            <a:r>
              <a:rPr lang="en-US" sz="1400" b="0" dirty="0" smtClean="0"/>
              <a:t>Non-functioning pituitary </a:t>
            </a:r>
            <a:r>
              <a:rPr lang="en-US" sz="1400" b="0" dirty="0" err="1" smtClean="0"/>
              <a:t>macroadenoma</a:t>
            </a:r>
            <a:r>
              <a:rPr lang="en-US" sz="1400" b="0" dirty="0" smtClean="0"/>
              <a:t>: surgical outcomes, tumor </a:t>
            </a:r>
            <a:r>
              <a:rPr lang="en-US" sz="1400" b="0" dirty="0" err="1" smtClean="0"/>
              <a:t>regrowth</a:t>
            </a:r>
            <a:r>
              <a:rPr lang="en-US" sz="1400" b="0" dirty="0" smtClean="0"/>
              <a:t>, and alterations in pituitary function—3-year experience from the </a:t>
            </a:r>
            <a:r>
              <a:rPr lang="en-US" sz="1400" dirty="0" smtClean="0"/>
              <a:t>Iranian</a:t>
            </a:r>
            <a:r>
              <a:rPr lang="en-US" sz="1400" b="0" dirty="0" smtClean="0"/>
              <a:t> Pituitary Tumor Registry </a:t>
            </a:r>
            <a:r>
              <a:rPr lang="en-US" sz="1400" dirty="0" smtClean="0"/>
              <a:t>2018 (</a:t>
            </a:r>
            <a:r>
              <a:rPr lang="en-US" sz="1400" b="0" dirty="0" smtClean="0"/>
              <a:t>ORIGINAL ARTICLE) </a:t>
            </a:r>
          </a:p>
          <a:p>
            <a:endParaRPr lang="en-US" sz="1400" b="0" dirty="0"/>
          </a:p>
        </p:txBody>
      </p:sp>
      <p:pic>
        <p:nvPicPr>
          <p:cNvPr id="10244" name="Picture 4"/>
          <p:cNvPicPr>
            <a:picLocks noChangeAspect="1" noChangeArrowheads="1"/>
          </p:cNvPicPr>
          <p:nvPr/>
        </p:nvPicPr>
        <p:blipFill>
          <a:blip r:embed="rId3"/>
          <a:srcRect/>
          <a:stretch>
            <a:fillRect/>
          </a:stretch>
        </p:blipFill>
        <p:spPr bwMode="auto">
          <a:xfrm>
            <a:off x="424960" y="2086708"/>
            <a:ext cx="4791809" cy="3235569"/>
          </a:xfrm>
          <a:prstGeom prst="rect">
            <a:avLst/>
          </a:prstGeom>
          <a:noFill/>
          <a:ln w="9525">
            <a:noFill/>
            <a:miter lim="800000"/>
            <a:headEnd/>
            <a:tailEnd/>
          </a:ln>
          <a:effec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10308"/>
            <a:ext cx="10515600" cy="609600"/>
          </a:xfrm>
        </p:spPr>
        <p:txBody>
          <a:bodyPr>
            <a:normAutofit fontScale="90000"/>
          </a:bodyPr>
          <a:lstStyle/>
          <a:p>
            <a:pPr algn="ctr"/>
            <a:r>
              <a:rPr lang="fa-IR" sz="4000" b="1" dirty="0" smtClean="0"/>
              <a:t/>
            </a:r>
            <a:br>
              <a:rPr lang="fa-IR" sz="4000" b="1" dirty="0" smtClean="0"/>
            </a:br>
            <a:r>
              <a:rPr lang="fa-IR" sz="4000" b="1" dirty="0" smtClean="0"/>
              <a:t/>
            </a:r>
            <a:br>
              <a:rPr lang="fa-IR" sz="4000" b="1" dirty="0" smtClean="0"/>
            </a:br>
            <a:r>
              <a:rPr lang="en-US" sz="4000" b="1" dirty="0" smtClean="0"/>
              <a:t>Postoperative</a:t>
            </a:r>
            <a:r>
              <a:rPr lang="fa-IR" sz="4000" b="1" dirty="0" smtClean="0"/>
              <a:t> </a:t>
            </a:r>
            <a:r>
              <a:rPr lang="en-US" sz="4000" b="1" dirty="0" smtClean="0"/>
              <a:t>radiological management</a:t>
            </a:r>
            <a:r>
              <a:rPr lang="fa-IR" b="1" dirty="0" smtClean="0"/>
              <a:t/>
            </a:r>
            <a:br>
              <a:rPr lang="fa-IR" b="1" dirty="0" smtClean="0"/>
            </a:br>
            <a:r>
              <a:rPr lang="en-US" b="1" dirty="0" smtClean="0"/>
              <a:t/>
            </a:r>
            <a:br>
              <a:rPr lang="en-US" b="1" dirty="0" smtClean="0"/>
            </a:br>
            <a:endParaRPr lang="en-US" sz="2800" b="1" dirty="0"/>
          </a:p>
        </p:txBody>
      </p:sp>
      <p:sp>
        <p:nvSpPr>
          <p:cNvPr id="3" name="Content Placeholder 2"/>
          <p:cNvSpPr>
            <a:spLocks noGrp="1"/>
          </p:cNvSpPr>
          <p:nvPr>
            <p:ph sz="quarter" idx="1"/>
          </p:nvPr>
        </p:nvSpPr>
        <p:spPr>
          <a:xfrm>
            <a:off x="257908" y="1559168"/>
            <a:ext cx="11430000" cy="4056185"/>
          </a:xfrm>
        </p:spPr>
        <p:txBody>
          <a:bodyPr>
            <a:normAutofit/>
          </a:bodyPr>
          <a:lstStyle/>
          <a:p>
            <a:r>
              <a:rPr lang="en-US" sz="2400" dirty="0" smtClean="0"/>
              <a:t>MRI is usually performed 3–6 months</a:t>
            </a:r>
            <a:r>
              <a:rPr lang="fa-IR" sz="2400" dirty="0" smtClean="0"/>
              <a:t> </a:t>
            </a:r>
            <a:r>
              <a:rPr lang="en-US" sz="2400" dirty="0" smtClean="0"/>
              <a:t>after surgery, when most of the postoperative changes have</a:t>
            </a:r>
            <a:r>
              <a:rPr lang="fa-IR" sz="2400" dirty="0" smtClean="0"/>
              <a:t> </a:t>
            </a:r>
            <a:r>
              <a:rPr lang="en-US" sz="2400" dirty="0" smtClean="0"/>
              <a:t>disappeared</a:t>
            </a:r>
            <a:endParaRPr lang="fa-IR" sz="2400" dirty="0" smtClean="0"/>
          </a:p>
          <a:p>
            <a:endParaRPr lang="en-US" sz="2400" dirty="0" smtClean="0"/>
          </a:p>
          <a:p>
            <a:r>
              <a:rPr lang="en-US" sz="2400" dirty="0" smtClean="0"/>
              <a:t>early </a:t>
            </a:r>
            <a:r>
              <a:rPr lang="en-US" sz="2400" dirty="0" smtClean="0"/>
              <a:t>MRI has nowadays significantly higher sensitivity</a:t>
            </a:r>
            <a:r>
              <a:rPr lang="fa-IR" sz="2400" dirty="0" smtClean="0"/>
              <a:t> </a:t>
            </a:r>
            <a:r>
              <a:rPr lang="en-US" sz="2400" dirty="0" smtClean="0"/>
              <a:t>and specificity for detecting residual tumor than previously</a:t>
            </a:r>
            <a:r>
              <a:rPr lang="fa-IR" sz="2400" dirty="0" smtClean="0"/>
              <a:t> </a:t>
            </a:r>
            <a:r>
              <a:rPr lang="en-US" sz="2400" dirty="0" smtClean="0"/>
              <a:t>reported, providing valuable information to guide future care</a:t>
            </a:r>
            <a:endParaRPr lang="fa-IR" sz="2400" dirty="0" smtClean="0"/>
          </a:p>
          <a:p>
            <a:endParaRPr lang="en-US" sz="2400" dirty="0" smtClean="0"/>
          </a:p>
          <a:p>
            <a:r>
              <a:rPr lang="en-US" sz="2400" dirty="0" smtClean="0"/>
              <a:t>The </a:t>
            </a:r>
            <a:r>
              <a:rPr lang="en-US" sz="2400" dirty="0" smtClean="0"/>
              <a:t>intervals for further radiological follow-up</a:t>
            </a:r>
            <a:r>
              <a:rPr lang="fa-IR" sz="2400" dirty="0" smtClean="0"/>
              <a:t> </a:t>
            </a:r>
            <a:r>
              <a:rPr lang="en-US" sz="2400" dirty="0" smtClean="0"/>
              <a:t>should be decided based on individual characteristics such</a:t>
            </a:r>
            <a:r>
              <a:rPr lang="fa-IR" sz="2400" dirty="0" smtClean="0"/>
              <a:t> </a:t>
            </a:r>
            <a:r>
              <a:rPr lang="en-US" sz="2400" dirty="0" smtClean="0"/>
              <a:t>as residual tumor size and distance from the optic chiasm</a:t>
            </a:r>
            <a:endParaRPr lang="fa-IR" sz="2400" b="1"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
          </p:nvPr>
        </p:nvSpPr>
        <p:spPr>
          <a:xfrm>
            <a:off x="0" y="6506308"/>
            <a:ext cx="12192000" cy="351692"/>
          </a:xfrm>
        </p:spPr>
        <p:txBody>
          <a:bodyPr>
            <a:normAutofit/>
          </a:bodyPr>
          <a:lstStyle/>
          <a:p>
            <a:r>
              <a:rPr lang="en-US" sz="1400" b="0" dirty="0" smtClean="0"/>
              <a:t>Complete evaluation of pituitary </a:t>
            </a:r>
            <a:r>
              <a:rPr lang="en-US" sz="1400" b="0" dirty="0" err="1" smtClean="0"/>
              <a:t>tumours</a:t>
            </a:r>
            <a:r>
              <a:rPr lang="en-US" sz="1400" b="0" dirty="0" smtClean="0"/>
              <a:t> in a single tertiary care</a:t>
            </a:r>
            <a:r>
              <a:rPr lang="fa-IR" sz="1400" b="0" dirty="0" smtClean="0"/>
              <a:t> </a:t>
            </a:r>
            <a:r>
              <a:rPr lang="en-US" sz="1400" b="0" dirty="0" smtClean="0"/>
              <a:t>institution</a:t>
            </a:r>
            <a:r>
              <a:rPr lang="fa-IR" sz="1400" b="0" dirty="0" smtClean="0"/>
              <a:t> : </a:t>
            </a:r>
            <a:r>
              <a:rPr lang="en-US" sz="1400" b="0" dirty="0" smtClean="0"/>
              <a:t>Endocrine (2018)</a:t>
            </a:r>
            <a:endParaRPr lang="en-US" sz="1400" b="0" dirty="0"/>
          </a:p>
        </p:txBody>
      </p:sp>
      <p:pic>
        <p:nvPicPr>
          <p:cNvPr id="2" name="Picture 2"/>
          <p:cNvPicPr>
            <a:picLocks noChangeAspect="1" noChangeArrowheads="1"/>
          </p:cNvPicPr>
          <p:nvPr/>
        </p:nvPicPr>
        <p:blipFill>
          <a:blip r:embed="rId2"/>
          <a:srcRect/>
          <a:stretch>
            <a:fillRect/>
          </a:stretch>
        </p:blipFill>
        <p:spPr bwMode="auto">
          <a:xfrm>
            <a:off x="1746737" y="339969"/>
            <a:ext cx="8405447" cy="2693011"/>
          </a:xfrm>
          <a:prstGeom prst="rect">
            <a:avLst/>
          </a:prstGeom>
          <a:noFill/>
          <a:ln w="9525">
            <a:noFill/>
            <a:miter lim="800000"/>
            <a:headEnd/>
            <a:tailEnd/>
          </a:ln>
          <a:effectLst/>
        </p:spPr>
      </p:pic>
      <p:pic>
        <p:nvPicPr>
          <p:cNvPr id="3" name="Picture 3"/>
          <p:cNvPicPr>
            <a:picLocks noChangeAspect="1" noChangeArrowheads="1"/>
          </p:cNvPicPr>
          <p:nvPr/>
        </p:nvPicPr>
        <p:blipFill>
          <a:blip r:embed="rId3"/>
          <a:srcRect/>
          <a:stretch>
            <a:fillRect/>
          </a:stretch>
        </p:blipFill>
        <p:spPr bwMode="auto">
          <a:xfrm>
            <a:off x="1172308" y="3270738"/>
            <a:ext cx="9495692" cy="2848708"/>
          </a:xfrm>
          <a:prstGeom prst="rect">
            <a:avLst/>
          </a:prstGeom>
          <a:noFill/>
          <a:ln w="9525">
            <a:noFill/>
            <a:miter lim="800000"/>
            <a:headEnd/>
            <a:tailEnd/>
          </a:ln>
          <a:effec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2"/>
          </p:nvPr>
        </p:nvSpPr>
        <p:spPr>
          <a:xfrm>
            <a:off x="839788" y="1880315"/>
            <a:ext cx="10879987" cy="3348508"/>
          </a:xfrm>
        </p:spPr>
        <p:txBody>
          <a:bodyPr>
            <a:normAutofit lnSpcReduction="10000"/>
          </a:bodyPr>
          <a:lstStyle/>
          <a:p>
            <a:pPr>
              <a:buNone/>
            </a:pPr>
            <a:r>
              <a:rPr lang="en-US" dirty="0" smtClean="0"/>
              <a:t>In the 9 series</a:t>
            </a:r>
          </a:p>
          <a:p>
            <a:r>
              <a:rPr lang="en-US" dirty="0" smtClean="0"/>
              <a:t>166 patients with </a:t>
            </a:r>
            <a:r>
              <a:rPr lang="en-US" dirty="0" err="1" smtClean="0"/>
              <a:t>microadenomas</a:t>
            </a:r>
            <a:r>
              <a:rPr lang="en-US" dirty="0" smtClean="0"/>
              <a:t>, only 17 patients (10%) experienced tumor growth</a:t>
            </a:r>
          </a:p>
          <a:p>
            <a:r>
              <a:rPr lang="en-US" dirty="0" smtClean="0"/>
              <a:t>356 patients with </a:t>
            </a:r>
            <a:r>
              <a:rPr lang="en-US" dirty="0" err="1" smtClean="0"/>
              <a:t>macroadenomas</a:t>
            </a:r>
            <a:r>
              <a:rPr lang="en-US" dirty="0" smtClean="0"/>
              <a:t>, only 86 patients (24%) showed evidence of tumor enlargement</a:t>
            </a:r>
          </a:p>
          <a:p>
            <a:r>
              <a:rPr lang="en-US" dirty="0" smtClean="0"/>
              <a:t>follow- up MRI scans over an 8-year period</a:t>
            </a:r>
          </a:p>
          <a:p>
            <a:r>
              <a:rPr lang="en-US" dirty="0" smtClean="0"/>
              <a:t>Tumor volume–doubling periods range from 0.8 to 27.2 years</a:t>
            </a:r>
          </a:p>
          <a:p>
            <a:endParaRPr lang="en-US" dirty="0"/>
          </a:p>
        </p:txBody>
      </p:sp>
      <p:sp>
        <p:nvSpPr>
          <p:cNvPr id="3" name="Text Placeholder 2"/>
          <p:cNvSpPr>
            <a:spLocks noGrp="1"/>
          </p:cNvSpPr>
          <p:nvPr>
            <p:ph type="body" sz="quarter" idx="1"/>
          </p:nvPr>
        </p:nvSpPr>
        <p:spPr>
          <a:xfrm>
            <a:off x="0" y="6459415"/>
            <a:ext cx="12192000" cy="398584"/>
          </a:xfrm>
        </p:spPr>
        <p:txBody>
          <a:bodyPr>
            <a:normAutofit/>
          </a:bodyPr>
          <a:lstStyle/>
          <a:p>
            <a:r>
              <a:rPr lang="en-US" sz="1400" dirty="0" smtClean="0"/>
              <a:t>Diagnosis and Treatment of Pituitary Adenomas : A Review -JAMA, 2017</a:t>
            </a:r>
            <a:endParaRPr lang="en-US" sz="14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10308"/>
            <a:ext cx="10515600" cy="609600"/>
          </a:xfrm>
        </p:spPr>
        <p:txBody>
          <a:bodyPr>
            <a:normAutofit fontScale="90000"/>
          </a:bodyPr>
          <a:lstStyle/>
          <a:p>
            <a:pPr algn="ctr"/>
            <a:r>
              <a:rPr lang="fa-IR" sz="4000" b="1" dirty="0" smtClean="0"/>
              <a:t/>
            </a:r>
            <a:br>
              <a:rPr lang="fa-IR" sz="4000" b="1" dirty="0" smtClean="0"/>
            </a:br>
            <a:r>
              <a:rPr lang="fa-IR" sz="4000" b="1" dirty="0" smtClean="0"/>
              <a:t/>
            </a:r>
            <a:br>
              <a:rPr lang="fa-IR" sz="4000" b="1" dirty="0" smtClean="0"/>
            </a:br>
            <a:r>
              <a:rPr lang="en-US" sz="4000" b="1" dirty="0" smtClean="0"/>
              <a:t>Postoperative</a:t>
            </a:r>
            <a:r>
              <a:rPr lang="fa-IR" sz="4000" b="1" dirty="0" smtClean="0"/>
              <a:t> </a:t>
            </a:r>
            <a:r>
              <a:rPr lang="en-US" sz="3600" b="1" dirty="0" smtClean="0"/>
              <a:t>ophthalmologic</a:t>
            </a:r>
            <a:r>
              <a:rPr lang="en-US" sz="4000" b="1" dirty="0" smtClean="0"/>
              <a:t> management</a:t>
            </a:r>
            <a:r>
              <a:rPr lang="fa-IR" b="1" dirty="0" smtClean="0"/>
              <a:t/>
            </a:r>
            <a:br>
              <a:rPr lang="fa-IR" b="1" dirty="0" smtClean="0"/>
            </a:br>
            <a:r>
              <a:rPr lang="en-US" b="1" dirty="0" smtClean="0"/>
              <a:t/>
            </a:r>
            <a:br>
              <a:rPr lang="en-US" b="1" dirty="0" smtClean="0"/>
            </a:br>
            <a:endParaRPr lang="en-US" sz="2800" b="1" dirty="0"/>
          </a:p>
        </p:txBody>
      </p:sp>
      <p:sp>
        <p:nvSpPr>
          <p:cNvPr id="3" name="Content Placeholder 2"/>
          <p:cNvSpPr>
            <a:spLocks noGrp="1"/>
          </p:cNvSpPr>
          <p:nvPr>
            <p:ph sz="quarter" idx="1"/>
          </p:nvPr>
        </p:nvSpPr>
        <p:spPr>
          <a:xfrm>
            <a:off x="257908" y="1523999"/>
            <a:ext cx="11430000" cy="5122985"/>
          </a:xfrm>
        </p:spPr>
        <p:txBody>
          <a:bodyPr>
            <a:normAutofit/>
          </a:bodyPr>
          <a:lstStyle/>
          <a:p>
            <a:r>
              <a:rPr lang="en-US" sz="2400" dirty="0" smtClean="0"/>
              <a:t>In patients with decreased visual acuity preoperatively,</a:t>
            </a:r>
            <a:r>
              <a:rPr lang="fa-IR" sz="2400" dirty="0" smtClean="0"/>
              <a:t> </a:t>
            </a:r>
            <a:r>
              <a:rPr lang="en-US" sz="2400" dirty="0" smtClean="0"/>
              <a:t>postoperative overall improvement is recorded in 68% of</a:t>
            </a:r>
            <a:r>
              <a:rPr lang="fa-IR" sz="2400" dirty="0" smtClean="0"/>
              <a:t> </a:t>
            </a:r>
            <a:r>
              <a:rPr lang="en-US" sz="2400" dirty="0" smtClean="0"/>
              <a:t>cases, whilst 5% deteriorate</a:t>
            </a:r>
            <a:endParaRPr lang="fa-IR" sz="2400" dirty="0" smtClean="0"/>
          </a:p>
          <a:p>
            <a:r>
              <a:rPr lang="en-US" sz="2400" dirty="0" smtClean="0"/>
              <a:t>Patients with visual field</a:t>
            </a:r>
            <a:r>
              <a:rPr lang="fa-IR" sz="2400" dirty="0" smtClean="0"/>
              <a:t> </a:t>
            </a:r>
            <a:r>
              <a:rPr lang="en-US" sz="2400" dirty="0" smtClean="0"/>
              <a:t>deficit have better prognosis, with an overall improvement</a:t>
            </a:r>
            <a:r>
              <a:rPr lang="fa-IR" sz="2400" dirty="0" smtClean="0"/>
              <a:t> </a:t>
            </a:r>
            <a:r>
              <a:rPr lang="en-US" sz="2400" dirty="0" smtClean="0"/>
              <a:t>in 81%, a complete recovery in 40%, and a deterioration in</a:t>
            </a:r>
            <a:r>
              <a:rPr lang="fa-IR" sz="2400" dirty="0" smtClean="0"/>
              <a:t> </a:t>
            </a:r>
            <a:r>
              <a:rPr lang="en-US" sz="2400" dirty="0" smtClean="0"/>
              <a:t>only 2%</a:t>
            </a:r>
            <a:endParaRPr lang="fa-IR" sz="2400" dirty="0" smtClean="0"/>
          </a:p>
          <a:p>
            <a:r>
              <a:rPr lang="en-US" sz="2400" dirty="0" smtClean="0"/>
              <a:t>Longer duration of visual field deficits as well</a:t>
            </a:r>
            <a:r>
              <a:rPr lang="fa-IR" sz="2400" dirty="0" smtClean="0"/>
              <a:t> </a:t>
            </a:r>
            <a:r>
              <a:rPr lang="en-US" sz="2400" dirty="0" smtClean="0"/>
              <a:t>as severity of visual symptoms have been associated with</a:t>
            </a:r>
            <a:r>
              <a:rPr lang="fa-IR" sz="2400" dirty="0" smtClean="0"/>
              <a:t> </a:t>
            </a:r>
            <a:r>
              <a:rPr lang="en-US" sz="2400" dirty="0" smtClean="0"/>
              <a:t>worse postoperative visual outcomes</a:t>
            </a:r>
            <a:endParaRPr lang="fa-IR" sz="2400" dirty="0" smtClean="0"/>
          </a:p>
          <a:p>
            <a:r>
              <a:rPr lang="en-US" sz="2400" dirty="0" smtClean="0"/>
              <a:t>Visual defects improve progressively after surgical treatment</a:t>
            </a:r>
            <a:r>
              <a:rPr lang="fa-IR" sz="2400" dirty="0" smtClean="0"/>
              <a:t> </a:t>
            </a:r>
            <a:r>
              <a:rPr lang="en-US" sz="2400" dirty="0" smtClean="0"/>
              <a:t>for NFPAs, especially during the first postoperative</a:t>
            </a:r>
            <a:r>
              <a:rPr lang="fa-IR" sz="2400" dirty="0" smtClean="0"/>
              <a:t> </a:t>
            </a:r>
            <a:r>
              <a:rPr lang="en-US" sz="2400" dirty="0" smtClean="0"/>
              <a:t>year </a:t>
            </a:r>
          </a:p>
          <a:p>
            <a:r>
              <a:rPr lang="en-US" sz="2400" dirty="0" smtClean="0"/>
              <a:t>visual examination</a:t>
            </a:r>
            <a:r>
              <a:rPr lang="fa-IR" sz="2400" dirty="0" smtClean="0"/>
              <a:t> </a:t>
            </a:r>
            <a:r>
              <a:rPr lang="en-US" sz="2400" dirty="0" smtClean="0"/>
              <a:t>should be performed 3 months after surgery, then every</a:t>
            </a:r>
            <a:r>
              <a:rPr lang="fa-IR" sz="2400" dirty="0" smtClean="0"/>
              <a:t> </a:t>
            </a:r>
            <a:r>
              <a:rPr lang="en-US" sz="2400" dirty="0" smtClean="0"/>
              <a:t>4–6 months until visual function stabilizes</a:t>
            </a:r>
            <a:endParaRPr lang="fa-IR" sz="2400" dirty="0" smtClean="0"/>
          </a:p>
          <a:p>
            <a:endParaRPr lang="fa-IR" b="1" dirty="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0" y="3"/>
          <a:ext cx="12192000" cy="6881094"/>
        </p:xfrm>
        <a:graphic>
          <a:graphicData uri="http://schemas.openxmlformats.org/drawingml/2006/table">
            <a:tbl>
              <a:tblPr firstRow="1" bandRow="1">
                <a:tableStyleId>{5C22544A-7EE6-4342-B048-85BDC9FD1C3A}</a:tableStyleId>
              </a:tblPr>
              <a:tblGrid>
                <a:gridCol w="4759569"/>
                <a:gridCol w="7432431"/>
              </a:tblGrid>
              <a:tr h="497782">
                <a:tc gridSpan="2">
                  <a:txBody>
                    <a:bodyPr/>
                    <a:lstStyle/>
                    <a:p>
                      <a:r>
                        <a:rPr lang="en-US" sz="1800" b="1" kern="1200" baseline="0" dirty="0" smtClean="0">
                          <a:solidFill>
                            <a:schemeClr val="lt1"/>
                          </a:solidFill>
                          <a:latin typeface="+mn-lt"/>
                          <a:ea typeface="+mn-ea"/>
                          <a:cs typeface="+mn-cs"/>
                        </a:rPr>
                        <a:t>Postoperative management</a:t>
                      </a:r>
                      <a:endParaRPr lang="en-US" dirty="0"/>
                    </a:p>
                  </a:txBody>
                  <a:tcPr/>
                </a:tc>
                <a:tc hMerge="1">
                  <a:txBody>
                    <a:bodyPr/>
                    <a:lstStyle/>
                    <a:p>
                      <a:endParaRPr lang="en-US"/>
                    </a:p>
                  </a:txBody>
                  <a:tcPr/>
                </a:tc>
              </a:tr>
              <a:tr h="446164">
                <a:tc gridSpan="2">
                  <a:txBody>
                    <a:bodyPr/>
                    <a:lstStyle/>
                    <a:p>
                      <a:r>
                        <a:rPr lang="en-US" sz="1800" b="1" kern="1200" baseline="0" dirty="0" smtClean="0">
                          <a:solidFill>
                            <a:schemeClr val="dk1"/>
                          </a:solidFill>
                          <a:latin typeface="+mn-lt"/>
                          <a:ea typeface="+mn-ea"/>
                          <a:cs typeface="+mn-cs"/>
                        </a:rPr>
                        <a:t>Endocrine assessment</a:t>
                      </a:r>
                      <a:endParaRPr lang="en-US" b="1" dirty="0"/>
                    </a:p>
                  </a:txBody>
                  <a:tcPr/>
                </a:tc>
                <a:tc hMerge="1">
                  <a:txBody>
                    <a:bodyPr/>
                    <a:lstStyle/>
                    <a:p>
                      <a:endParaRPr lang="en-US"/>
                    </a:p>
                  </a:txBody>
                  <a:tcPr/>
                </a:tc>
              </a:tr>
              <a:tr h="751108">
                <a:tc>
                  <a:txBody>
                    <a:bodyPr/>
                    <a:lstStyle/>
                    <a:p>
                      <a:pPr>
                        <a:buFont typeface="Wingdings" pitchFamily="2" charset="2"/>
                        <a:buChar char="§"/>
                      </a:pPr>
                      <a:r>
                        <a:rPr lang="fa-IR" sz="1800" kern="1200" baseline="0" dirty="0" smtClean="0">
                          <a:solidFill>
                            <a:schemeClr val="dk1"/>
                          </a:solidFill>
                          <a:latin typeface="+mn-lt"/>
                          <a:ea typeface="+mn-ea"/>
                          <a:cs typeface="+mn-cs"/>
                        </a:rPr>
                        <a:t> </a:t>
                      </a:r>
                      <a:r>
                        <a:rPr lang="en-US" sz="1800" kern="1200" baseline="0" dirty="0" smtClean="0">
                          <a:solidFill>
                            <a:schemeClr val="dk1"/>
                          </a:solidFill>
                          <a:latin typeface="+mn-lt"/>
                          <a:ea typeface="+mn-ea"/>
                          <a:cs typeface="+mn-cs"/>
                        </a:rPr>
                        <a:t>HPA axis</a:t>
                      </a:r>
                      <a:endParaRPr lang="en-US" dirty="0"/>
                    </a:p>
                  </a:txBody>
                  <a:tcPr/>
                </a:tc>
                <a:tc>
                  <a:txBody>
                    <a:bodyPr/>
                    <a:lstStyle/>
                    <a:p>
                      <a:r>
                        <a:rPr lang="en-US" sz="1800" kern="1200" baseline="0" dirty="0" smtClean="0">
                          <a:solidFill>
                            <a:schemeClr val="dk1"/>
                          </a:solidFill>
                          <a:latin typeface="+mn-lt"/>
                          <a:ea typeface="+mn-ea"/>
                          <a:cs typeface="+mn-cs"/>
                        </a:rPr>
                        <a:t>- Re-evaluation of HPA axis with morning serum </a:t>
                      </a:r>
                      <a:r>
                        <a:rPr lang="en-US" sz="1800" kern="1200" baseline="0" dirty="0" err="1" smtClean="0">
                          <a:solidFill>
                            <a:schemeClr val="dk1"/>
                          </a:solidFill>
                          <a:latin typeface="+mn-lt"/>
                          <a:ea typeface="+mn-ea"/>
                          <a:cs typeface="+mn-cs"/>
                        </a:rPr>
                        <a:t>cortisol</a:t>
                      </a:r>
                      <a:r>
                        <a:rPr lang="en-US" sz="1800" kern="1200" baseline="0" dirty="0" smtClean="0">
                          <a:solidFill>
                            <a:schemeClr val="dk1"/>
                          </a:solidFill>
                          <a:latin typeface="+mn-lt"/>
                          <a:ea typeface="+mn-ea"/>
                          <a:cs typeface="+mn-cs"/>
                        </a:rPr>
                        <a:t> and a</a:t>
                      </a:r>
                    </a:p>
                    <a:p>
                      <a:r>
                        <a:rPr lang="en-US" sz="1800" kern="1200" baseline="0" dirty="0" smtClean="0">
                          <a:solidFill>
                            <a:schemeClr val="dk1"/>
                          </a:solidFill>
                          <a:latin typeface="+mn-lt"/>
                          <a:ea typeface="+mn-ea"/>
                          <a:cs typeface="+mn-cs"/>
                        </a:rPr>
                        <a:t>dynamic testing, if needed, after 6–12 weeks</a:t>
                      </a:r>
                      <a:endParaRPr lang="en-US" dirty="0"/>
                    </a:p>
                  </a:txBody>
                  <a:tcPr/>
                </a:tc>
              </a:tr>
              <a:tr h="947005">
                <a:tc>
                  <a:txBody>
                    <a:bodyPr/>
                    <a:lstStyle/>
                    <a:p>
                      <a:pPr>
                        <a:buFont typeface="Wingdings" pitchFamily="2" charset="2"/>
                        <a:buChar char="§"/>
                      </a:pPr>
                      <a:r>
                        <a:rPr lang="en-US" sz="1800" kern="1200" baseline="0" dirty="0" smtClean="0">
                          <a:solidFill>
                            <a:schemeClr val="dk1"/>
                          </a:solidFill>
                          <a:latin typeface="+mn-lt"/>
                          <a:ea typeface="+mn-ea"/>
                          <a:cs typeface="+mn-cs"/>
                        </a:rPr>
                        <a:t> Thyroid</a:t>
                      </a:r>
                      <a:endParaRPr lang="en-US" dirty="0"/>
                    </a:p>
                  </a:txBody>
                  <a:tcPr/>
                </a:tc>
                <a:tc>
                  <a:txBody>
                    <a:bodyPr/>
                    <a:lstStyle/>
                    <a:p>
                      <a:r>
                        <a:rPr lang="en-US" sz="1800" kern="1200" baseline="0" dirty="0" smtClean="0">
                          <a:solidFill>
                            <a:schemeClr val="dk1"/>
                          </a:solidFill>
                          <a:latin typeface="+mn-lt"/>
                          <a:ea typeface="+mn-ea"/>
                          <a:cs typeface="+mn-cs"/>
                        </a:rPr>
                        <a:t>- Morning serum TSH and free T4</a:t>
                      </a:r>
                    </a:p>
                    <a:p>
                      <a:r>
                        <a:rPr lang="en-US" sz="1800" kern="1200" baseline="0" dirty="0" smtClean="0">
                          <a:solidFill>
                            <a:schemeClr val="dk1"/>
                          </a:solidFill>
                          <a:latin typeface="+mn-lt"/>
                          <a:ea typeface="+mn-ea"/>
                          <a:cs typeface="+mn-cs"/>
                        </a:rPr>
                        <a:t>- In case of CH, introduce L-</a:t>
                      </a:r>
                      <a:r>
                        <a:rPr lang="en-US" sz="1800" kern="1200" baseline="0" dirty="0" err="1" smtClean="0">
                          <a:solidFill>
                            <a:schemeClr val="dk1"/>
                          </a:solidFill>
                          <a:latin typeface="+mn-lt"/>
                          <a:ea typeface="+mn-ea"/>
                          <a:cs typeface="+mn-cs"/>
                        </a:rPr>
                        <a:t>thyroxine</a:t>
                      </a:r>
                      <a:r>
                        <a:rPr lang="en-US" sz="1800" kern="1200" baseline="0" dirty="0" smtClean="0">
                          <a:solidFill>
                            <a:schemeClr val="dk1"/>
                          </a:solidFill>
                          <a:latin typeface="+mn-lt"/>
                          <a:ea typeface="+mn-ea"/>
                          <a:cs typeface="+mn-cs"/>
                        </a:rPr>
                        <a:t> only after HPA axis has been</a:t>
                      </a:r>
                    </a:p>
                    <a:p>
                      <a:r>
                        <a:rPr lang="en-US" sz="1800" kern="1200" baseline="0" dirty="0" smtClean="0">
                          <a:solidFill>
                            <a:schemeClr val="dk1"/>
                          </a:solidFill>
                          <a:latin typeface="+mn-lt"/>
                          <a:ea typeface="+mn-ea"/>
                          <a:cs typeface="+mn-cs"/>
                        </a:rPr>
                        <a:t>assessed and </a:t>
                      </a:r>
                      <a:r>
                        <a:rPr lang="en-US" sz="1800" kern="1200" baseline="0" dirty="0" err="1" smtClean="0">
                          <a:solidFill>
                            <a:schemeClr val="dk1"/>
                          </a:solidFill>
                          <a:latin typeface="+mn-lt"/>
                          <a:ea typeface="+mn-ea"/>
                          <a:cs typeface="+mn-cs"/>
                        </a:rPr>
                        <a:t>cortisol</a:t>
                      </a:r>
                      <a:r>
                        <a:rPr lang="en-US" sz="1800" kern="1200" baseline="0" dirty="0" smtClean="0">
                          <a:solidFill>
                            <a:schemeClr val="dk1"/>
                          </a:solidFill>
                          <a:latin typeface="+mn-lt"/>
                          <a:ea typeface="+mn-ea"/>
                          <a:cs typeface="+mn-cs"/>
                        </a:rPr>
                        <a:t> deficiency corrected</a:t>
                      </a:r>
                      <a:endParaRPr lang="en-US" dirty="0"/>
                    </a:p>
                  </a:txBody>
                  <a:tcPr/>
                </a:tc>
              </a:tr>
              <a:tr h="1231106">
                <a:tc>
                  <a:txBody>
                    <a:bodyPr/>
                    <a:lstStyle/>
                    <a:p>
                      <a:pPr>
                        <a:buFont typeface="Wingdings" pitchFamily="2" charset="2"/>
                        <a:buChar char="§"/>
                      </a:pPr>
                      <a:r>
                        <a:rPr lang="fa-IR" sz="1800" kern="1200" baseline="0" dirty="0" smtClean="0">
                          <a:solidFill>
                            <a:schemeClr val="dk1"/>
                          </a:solidFill>
                          <a:latin typeface="+mn-lt"/>
                          <a:ea typeface="+mn-ea"/>
                          <a:cs typeface="+mn-cs"/>
                        </a:rPr>
                        <a:t> </a:t>
                      </a:r>
                      <a:r>
                        <a:rPr lang="en-US" sz="1800" kern="1200" baseline="0" dirty="0" smtClean="0">
                          <a:solidFill>
                            <a:schemeClr val="dk1"/>
                          </a:solidFill>
                          <a:latin typeface="+mn-lt"/>
                          <a:ea typeface="+mn-ea"/>
                          <a:cs typeface="+mn-cs"/>
                        </a:rPr>
                        <a:t>HPG axis</a:t>
                      </a:r>
                      <a:endParaRPr lang="en-US" dirty="0"/>
                    </a:p>
                  </a:txBody>
                  <a:tcPr/>
                </a:tc>
                <a:tc>
                  <a:txBody>
                    <a:bodyPr/>
                    <a:lstStyle/>
                    <a:p>
                      <a:r>
                        <a:rPr lang="en-US" sz="1800" kern="1200" baseline="0" dirty="0" smtClean="0">
                          <a:solidFill>
                            <a:schemeClr val="dk1"/>
                          </a:solidFill>
                          <a:latin typeface="+mn-lt"/>
                          <a:ea typeface="+mn-ea"/>
                          <a:cs typeface="+mn-cs"/>
                        </a:rPr>
                        <a:t>- Clinical and biochemical evaluation of </a:t>
                      </a:r>
                      <a:r>
                        <a:rPr lang="en-US" sz="1800" kern="1200" baseline="0" dirty="0" err="1" smtClean="0">
                          <a:solidFill>
                            <a:schemeClr val="dk1"/>
                          </a:solidFill>
                          <a:latin typeface="+mn-lt"/>
                          <a:ea typeface="+mn-ea"/>
                          <a:cs typeface="+mn-cs"/>
                        </a:rPr>
                        <a:t>hypogonadism</a:t>
                      </a:r>
                      <a:endParaRPr lang="en-US" sz="1800" kern="1200" baseline="0" dirty="0" smtClean="0">
                        <a:solidFill>
                          <a:schemeClr val="dk1"/>
                        </a:solidFill>
                        <a:latin typeface="+mn-lt"/>
                        <a:ea typeface="+mn-ea"/>
                        <a:cs typeface="+mn-cs"/>
                      </a:endParaRPr>
                    </a:p>
                    <a:p>
                      <a:r>
                        <a:rPr lang="en-US" sz="1800" kern="1200" baseline="0" dirty="0" smtClean="0">
                          <a:solidFill>
                            <a:schemeClr val="dk1"/>
                          </a:solidFill>
                          <a:latin typeface="+mn-lt"/>
                          <a:ea typeface="+mn-ea"/>
                          <a:cs typeface="+mn-cs"/>
                        </a:rPr>
                        <a:t>- Introduce sex hormone replacement in pre-menopausal women, if</a:t>
                      </a:r>
                    </a:p>
                    <a:p>
                      <a:r>
                        <a:rPr lang="en-US" sz="1800" kern="1200" baseline="0" dirty="0" smtClean="0">
                          <a:solidFill>
                            <a:schemeClr val="dk1"/>
                          </a:solidFill>
                          <a:latin typeface="+mn-lt"/>
                          <a:ea typeface="+mn-ea"/>
                          <a:cs typeface="+mn-cs"/>
                        </a:rPr>
                        <a:t>needed</a:t>
                      </a:r>
                    </a:p>
                    <a:p>
                      <a:r>
                        <a:rPr lang="en-US" sz="1800" kern="1200" baseline="0" dirty="0" smtClean="0">
                          <a:solidFill>
                            <a:schemeClr val="dk1"/>
                          </a:solidFill>
                          <a:latin typeface="+mn-lt"/>
                          <a:ea typeface="+mn-ea"/>
                          <a:cs typeface="+mn-cs"/>
                        </a:rPr>
                        <a:t>- Introduce testosterone replacement in men, if needed</a:t>
                      </a:r>
                      <a:endParaRPr lang="en-US" dirty="0"/>
                    </a:p>
                  </a:txBody>
                  <a:tcPr/>
                </a:tc>
              </a:tr>
              <a:tr h="947005">
                <a:tc>
                  <a:txBody>
                    <a:bodyPr/>
                    <a:lstStyle/>
                    <a:p>
                      <a:pPr>
                        <a:buFont typeface="Wingdings" pitchFamily="2" charset="2"/>
                        <a:buChar char="§"/>
                      </a:pPr>
                      <a:r>
                        <a:rPr lang="fa-IR" sz="1800" kern="1200" baseline="0" dirty="0" smtClean="0">
                          <a:solidFill>
                            <a:schemeClr val="dk1"/>
                          </a:solidFill>
                          <a:latin typeface="+mn-lt"/>
                          <a:ea typeface="+mn-ea"/>
                          <a:cs typeface="+mn-cs"/>
                        </a:rPr>
                        <a:t> </a:t>
                      </a:r>
                      <a:r>
                        <a:rPr lang="en-US" sz="1800" kern="1200" baseline="0" dirty="0" err="1" smtClean="0">
                          <a:solidFill>
                            <a:schemeClr val="dk1"/>
                          </a:solidFill>
                          <a:latin typeface="+mn-lt"/>
                          <a:ea typeface="+mn-ea"/>
                          <a:cs typeface="+mn-cs"/>
                        </a:rPr>
                        <a:t>Somatotropic</a:t>
                      </a:r>
                      <a:r>
                        <a:rPr lang="en-US" sz="1800" kern="1200" baseline="0" dirty="0" smtClean="0">
                          <a:solidFill>
                            <a:schemeClr val="dk1"/>
                          </a:solidFill>
                          <a:latin typeface="+mn-lt"/>
                          <a:ea typeface="+mn-ea"/>
                          <a:cs typeface="+mn-cs"/>
                        </a:rPr>
                        <a:t> axis</a:t>
                      </a:r>
                      <a:endParaRPr lang="en-US" dirty="0"/>
                    </a:p>
                  </a:txBody>
                  <a:tcPr/>
                </a:tc>
                <a:tc>
                  <a:txBody>
                    <a:bodyPr/>
                    <a:lstStyle/>
                    <a:p>
                      <a:r>
                        <a:rPr lang="en-US" sz="1800" kern="1200" baseline="0" dirty="0" smtClean="0">
                          <a:solidFill>
                            <a:schemeClr val="dk1"/>
                          </a:solidFill>
                          <a:latin typeface="+mn-lt"/>
                          <a:ea typeface="+mn-ea"/>
                          <a:cs typeface="+mn-cs"/>
                        </a:rPr>
                        <a:t>- Assess GHD after 6–12 months and only after any other hormone</a:t>
                      </a:r>
                    </a:p>
                    <a:p>
                      <a:r>
                        <a:rPr lang="en-US" sz="1800" kern="1200" baseline="0" dirty="0" smtClean="0">
                          <a:solidFill>
                            <a:schemeClr val="dk1"/>
                          </a:solidFill>
                          <a:latin typeface="+mn-lt"/>
                          <a:ea typeface="+mn-ea"/>
                          <a:cs typeface="+mn-cs"/>
                        </a:rPr>
                        <a:t>deficiency is adequately replaced</a:t>
                      </a:r>
                    </a:p>
                    <a:p>
                      <a:r>
                        <a:rPr lang="en-US" sz="1800" kern="1200" baseline="0" dirty="0" smtClean="0">
                          <a:solidFill>
                            <a:schemeClr val="dk1"/>
                          </a:solidFill>
                          <a:latin typeface="+mn-lt"/>
                          <a:ea typeface="+mn-ea"/>
                          <a:cs typeface="+mn-cs"/>
                        </a:rPr>
                        <a:t>- Introduce GH replacement therapy if GHD is confirmed</a:t>
                      </a:r>
                      <a:endParaRPr lang="en-US" dirty="0"/>
                    </a:p>
                  </a:txBody>
                  <a:tcPr/>
                </a:tc>
              </a:tr>
              <a:tr h="401962">
                <a:tc gridSpan="2">
                  <a:txBody>
                    <a:bodyPr/>
                    <a:lstStyle/>
                    <a:p>
                      <a:r>
                        <a:rPr lang="en-US" sz="1800" b="1" kern="1200" baseline="0" dirty="0" smtClean="0">
                          <a:solidFill>
                            <a:schemeClr val="dk1"/>
                          </a:solidFill>
                          <a:latin typeface="+mn-lt"/>
                          <a:ea typeface="+mn-ea"/>
                          <a:cs typeface="+mn-cs"/>
                        </a:rPr>
                        <a:t>Radiological assessment</a:t>
                      </a:r>
                      <a:endParaRPr lang="en-US" b="1" dirty="0"/>
                    </a:p>
                  </a:txBody>
                  <a:tcPr/>
                </a:tc>
                <a:tc hMerge="1">
                  <a:txBody>
                    <a:bodyPr/>
                    <a:lstStyle/>
                    <a:p>
                      <a:endParaRPr lang="en-US"/>
                    </a:p>
                  </a:txBody>
                  <a:tcPr/>
                </a:tc>
              </a:tr>
              <a:tr h="628532">
                <a:tc gridSpan="2">
                  <a:txBody>
                    <a:bodyPr/>
                    <a:lstStyle/>
                    <a:p>
                      <a:pPr>
                        <a:buFont typeface="Wingdings" pitchFamily="2" charset="2"/>
                        <a:buChar char="§"/>
                      </a:pPr>
                      <a:r>
                        <a:rPr lang="en-US" sz="1800" kern="1200" baseline="0" dirty="0" smtClean="0">
                          <a:solidFill>
                            <a:schemeClr val="dk1"/>
                          </a:solidFill>
                          <a:latin typeface="+mn-lt"/>
                          <a:ea typeface="+mn-ea"/>
                          <a:cs typeface="+mn-cs"/>
                        </a:rPr>
                        <a:t> Perform the first MRI 3–6 months following surgery</a:t>
                      </a:r>
                    </a:p>
                    <a:p>
                      <a:pPr>
                        <a:buFont typeface="Wingdings" pitchFamily="2" charset="2"/>
                        <a:buChar char="§"/>
                      </a:pPr>
                      <a:r>
                        <a:rPr lang="fa-IR" sz="1800" kern="1200" baseline="0" dirty="0" smtClean="0">
                          <a:solidFill>
                            <a:schemeClr val="dk1"/>
                          </a:solidFill>
                          <a:latin typeface="+mn-lt"/>
                          <a:ea typeface="+mn-ea"/>
                          <a:cs typeface="+mn-cs"/>
                        </a:rPr>
                        <a:t> </a:t>
                      </a:r>
                      <a:r>
                        <a:rPr lang="en-US" sz="1800" kern="1200" baseline="0" dirty="0" smtClean="0">
                          <a:solidFill>
                            <a:schemeClr val="dk1"/>
                          </a:solidFill>
                          <a:latin typeface="+mn-lt"/>
                          <a:ea typeface="+mn-ea"/>
                          <a:cs typeface="+mn-cs"/>
                        </a:rPr>
                        <a:t>Subsequent follow-up is individualized based on MRI findings and </a:t>
                      </a:r>
                      <a:r>
                        <a:rPr lang="en-US" sz="1800" kern="1200" baseline="0" dirty="0" err="1" smtClean="0">
                          <a:solidFill>
                            <a:schemeClr val="dk1"/>
                          </a:solidFill>
                          <a:latin typeface="+mn-lt"/>
                          <a:ea typeface="+mn-ea"/>
                          <a:cs typeface="+mn-cs"/>
                        </a:rPr>
                        <a:t>histopathological</a:t>
                      </a:r>
                      <a:r>
                        <a:rPr lang="en-US" sz="1800" kern="1200" baseline="0" dirty="0" smtClean="0">
                          <a:solidFill>
                            <a:schemeClr val="dk1"/>
                          </a:solidFill>
                          <a:latin typeface="+mn-lt"/>
                          <a:ea typeface="+mn-ea"/>
                          <a:cs typeface="+mn-cs"/>
                        </a:rPr>
                        <a:t> diagnosis</a:t>
                      </a:r>
                      <a:endParaRPr lang="en-US" dirty="0"/>
                    </a:p>
                  </a:txBody>
                  <a:tcPr/>
                </a:tc>
                <a:tc hMerge="1">
                  <a:txBody>
                    <a:bodyPr/>
                    <a:lstStyle/>
                    <a:p>
                      <a:endParaRPr lang="en-US" dirty="0"/>
                    </a:p>
                  </a:txBody>
                  <a:tcPr/>
                </a:tc>
              </a:tr>
              <a:tr h="378802">
                <a:tc gridSpan="2">
                  <a:txBody>
                    <a:bodyPr/>
                    <a:lstStyle/>
                    <a:p>
                      <a:r>
                        <a:rPr lang="en-US" sz="1800" b="1" kern="1200" baseline="0" dirty="0" smtClean="0">
                          <a:solidFill>
                            <a:schemeClr val="dk1"/>
                          </a:solidFill>
                          <a:latin typeface="+mn-lt"/>
                          <a:ea typeface="+mn-ea"/>
                          <a:cs typeface="+mn-cs"/>
                        </a:rPr>
                        <a:t>Ophthalmologic assessment</a:t>
                      </a:r>
                      <a:endParaRPr lang="en-US" b="1" dirty="0"/>
                    </a:p>
                  </a:txBody>
                  <a:tcPr/>
                </a:tc>
                <a:tc hMerge="1">
                  <a:txBody>
                    <a:bodyPr/>
                    <a:lstStyle/>
                    <a:p>
                      <a:endParaRPr lang="en-US"/>
                    </a:p>
                  </a:txBody>
                  <a:tcPr/>
                </a:tc>
              </a:tr>
              <a:tr h="628532">
                <a:tc gridSpan="2">
                  <a:txBody>
                    <a:bodyPr/>
                    <a:lstStyle/>
                    <a:p>
                      <a:pPr>
                        <a:buFont typeface="Wingdings" pitchFamily="2" charset="2"/>
                        <a:buChar char="§"/>
                      </a:pPr>
                      <a:r>
                        <a:rPr lang="en-US" sz="1800" kern="1200" baseline="0" dirty="0" smtClean="0">
                          <a:solidFill>
                            <a:schemeClr val="dk1"/>
                          </a:solidFill>
                          <a:latin typeface="+mn-lt"/>
                          <a:ea typeface="+mn-ea"/>
                          <a:cs typeface="+mn-cs"/>
                        </a:rPr>
                        <a:t> First examination within 3 months</a:t>
                      </a:r>
                    </a:p>
                    <a:p>
                      <a:pPr>
                        <a:buFont typeface="Wingdings" pitchFamily="2" charset="2"/>
                        <a:buChar char="§"/>
                      </a:pPr>
                      <a:r>
                        <a:rPr lang="fa-IR" sz="1800" kern="1200" baseline="0" dirty="0" smtClean="0">
                          <a:solidFill>
                            <a:schemeClr val="dk1"/>
                          </a:solidFill>
                          <a:latin typeface="+mn-lt"/>
                          <a:ea typeface="+mn-ea"/>
                          <a:cs typeface="+mn-cs"/>
                        </a:rPr>
                        <a:t> </a:t>
                      </a:r>
                      <a:r>
                        <a:rPr lang="en-US" sz="1800" kern="1200" baseline="0" dirty="0" smtClean="0">
                          <a:solidFill>
                            <a:schemeClr val="dk1"/>
                          </a:solidFill>
                          <a:latin typeface="+mn-lt"/>
                          <a:ea typeface="+mn-ea"/>
                          <a:cs typeface="+mn-cs"/>
                        </a:rPr>
                        <a:t>Patients with postoperative visual defects need further follow-up</a:t>
                      </a:r>
                      <a:endParaRPr lang="en-US" dirty="0"/>
                    </a:p>
                  </a:txBody>
                  <a:tcPr/>
                </a:tc>
                <a:tc h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1"/>
            <a:ext cx="10515600" cy="1230922"/>
          </a:xfrm>
        </p:spPr>
        <p:txBody>
          <a:bodyPr/>
          <a:lstStyle/>
          <a:p>
            <a:pPr algn="ctr"/>
            <a:r>
              <a:rPr lang="en-US" b="1" dirty="0" err="1" smtClean="0"/>
              <a:t>Long‑term</a:t>
            </a:r>
            <a:r>
              <a:rPr lang="en-US" b="1" dirty="0" smtClean="0"/>
              <a:t> aspects of management</a:t>
            </a:r>
            <a:endParaRPr lang="en-US" dirty="0"/>
          </a:p>
        </p:txBody>
      </p:sp>
      <p:sp>
        <p:nvSpPr>
          <p:cNvPr id="3" name="Content Placeholder 2"/>
          <p:cNvSpPr>
            <a:spLocks noGrp="1"/>
          </p:cNvSpPr>
          <p:nvPr>
            <p:ph sz="quarter" idx="1"/>
          </p:nvPr>
        </p:nvSpPr>
        <p:spPr>
          <a:xfrm>
            <a:off x="838200" y="1512277"/>
            <a:ext cx="10515600" cy="4664686"/>
          </a:xfrm>
        </p:spPr>
        <p:txBody>
          <a:bodyPr>
            <a:normAutofit/>
          </a:bodyPr>
          <a:lstStyle/>
          <a:p>
            <a:r>
              <a:rPr lang="en-US" sz="2400" dirty="0" smtClean="0"/>
              <a:t>Patients with NFPAs have a lower chance of remission than</a:t>
            </a:r>
            <a:r>
              <a:rPr lang="fa-IR" sz="2400" dirty="0" smtClean="0"/>
              <a:t> </a:t>
            </a:r>
            <a:r>
              <a:rPr lang="en-US" sz="2400" dirty="0" smtClean="0"/>
              <a:t>patients with functioning pituitary adenomas</a:t>
            </a:r>
            <a:endParaRPr lang="fa-IR" sz="2400" dirty="0" smtClean="0"/>
          </a:p>
          <a:p>
            <a:endParaRPr lang="en-US" sz="2400" dirty="0" smtClean="0"/>
          </a:p>
          <a:p>
            <a:r>
              <a:rPr lang="en-US" sz="2400" dirty="0" smtClean="0"/>
              <a:t>NFPAs</a:t>
            </a:r>
            <a:r>
              <a:rPr lang="fa-IR" sz="2400" dirty="0" smtClean="0"/>
              <a:t> </a:t>
            </a:r>
            <a:r>
              <a:rPr lang="en-US" sz="2400" dirty="0" smtClean="0"/>
              <a:t>may progress after surgical treatment, with </a:t>
            </a:r>
            <a:r>
              <a:rPr lang="en-US" sz="2400" dirty="0" err="1" smtClean="0"/>
              <a:t>regrowth</a:t>
            </a:r>
            <a:r>
              <a:rPr lang="en-US" sz="2400" dirty="0" smtClean="0"/>
              <a:t> rates</a:t>
            </a:r>
            <a:r>
              <a:rPr lang="fa-IR" sz="2400" dirty="0" smtClean="0"/>
              <a:t> </a:t>
            </a:r>
            <a:r>
              <a:rPr lang="en-US" sz="2400" dirty="0" smtClean="0"/>
              <a:t>of 15–66% in NFPA patients treated with surgery alone</a:t>
            </a:r>
            <a:r>
              <a:rPr lang="fa-IR" sz="2400" dirty="0" smtClean="0"/>
              <a:t> </a:t>
            </a:r>
            <a:r>
              <a:rPr lang="en-US" sz="2400" dirty="0" smtClean="0"/>
              <a:t>and 2–28% in those treated with surgery and radiotherapy</a:t>
            </a:r>
            <a:r>
              <a:rPr lang="fa-IR" sz="2400" dirty="0" smtClean="0"/>
              <a:t> </a:t>
            </a:r>
          </a:p>
          <a:p>
            <a:endParaRPr lang="en-US" sz="2400" dirty="0" smtClean="0"/>
          </a:p>
          <a:p>
            <a:r>
              <a:rPr lang="en-US" sz="2400" dirty="0" smtClean="0"/>
              <a:t>long-term radiologic surveillance</a:t>
            </a:r>
            <a:r>
              <a:rPr lang="fa-IR" sz="2400" dirty="0" smtClean="0"/>
              <a:t> </a:t>
            </a:r>
            <a:r>
              <a:rPr lang="en-US" sz="2400" dirty="0" smtClean="0"/>
              <a:t>after treatment of NFPAs is recommended</a:t>
            </a:r>
            <a:endParaRPr lang="fa-IR" sz="2400" dirty="0" smtClean="0"/>
          </a:p>
          <a:p>
            <a:endParaRPr lang="en-US" sz="2400" dirty="0" smtClean="0"/>
          </a:p>
          <a:p>
            <a:r>
              <a:rPr lang="en-US" sz="2400" dirty="0" smtClean="0"/>
              <a:t>Recurrence rate</a:t>
            </a:r>
            <a:r>
              <a:rPr lang="fa-IR" sz="2400" dirty="0" smtClean="0"/>
              <a:t> </a:t>
            </a:r>
            <a:r>
              <a:rPr lang="en-US" sz="2400" dirty="0" smtClean="0"/>
              <a:t>of NFPAs peaks between 1 and 5 years after surgery and</a:t>
            </a:r>
            <a:r>
              <a:rPr lang="fa-IR" sz="2400" dirty="0" smtClean="0"/>
              <a:t> </a:t>
            </a:r>
            <a:r>
              <a:rPr lang="en-US" sz="2400" dirty="0" smtClean="0"/>
              <a:t>decreases after 10 years</a:t>
            </a:r>
            <a:endParaRPr lang="en-US" sz="24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Grp="1" noChangeAspect="1" noChangeArrowheads="1"/>
          </p:cNvPicPr>
          <p:nvPr>
            <p:ph sz="quarter" idx="2"/>
          </p:nvPr>
        </p:nvPicPr>
        <p:blipFill>
          <a:blip r:embed="rId2"/>
          <a:stretch>
            <a:fillRect/>
          </a:stretch>
        </p:blipFill>
        <p:spPr bwMode="auto">
          <a:xfrm>
            <a:off x="6131169" y="4114799"/>
            <a:ext cx="5720862" cy="2098430"/>
          </a:xfrm>
          <a:prstGeom prst="rect">
            <a:avLst/>
          </a:prstGeom>
          <a:noFill/>
          <a:ln w="9525">
            <a:noFill/>
            <a:miter lim="800000"/>
            <a:headEnd/>
            <a:tailEnd/>
          </a:ln>
          <a:effectLst/>
        </p:spPr>
      </p:pic>
      <p:sp>
        <p:nvSpPr>
          <p:cNvPr id="3" name="Text Placeholder 2"/>
          <p:cNvSpPr>
            <a:spLocks noGrp="1"/>
          </p:cNvSpPr>
          <p:nvPr>
            <p:ph type="body" sz="quarter" idx="1"/>
          </p:nvPr>
        </p:nvSpPr>
        <p:spPr>
          <a:xfrm>
            <a:off x="0" y="6365630"/>
            <a:ext cx="12192000" cy="492369"/>
          </a:xfrm>
        </p:spPr>
        <p:txBody>
          <a:bodyPr>
            <a:noAutofit/>
          </a:bodyPr>
          <a:lstStyle/>
          <a:p>
            <a:r>
              <a:rPr lang="pt-BR" sz="1400" b="0" dirty="0" smtClean="0"/>
              <a:t>O R I G I N A L A R T I C L E</a:t>
            </a:r>
          </a:p>
          <a:p>
            <a:r>
              <a:rPr lang="en-US" sz="1400" b="0" dirty="0" smtClean="0"/>
              <a:t>Clinical outcomes in patients with nonfunctioning pituitary adenomas managed conservatively : Clinical Endocrinology (2015)</a:t>
            </a:r>
            <a:endParaRPr lang="en-US" sz="1400" b="0" dirty="0"/>
          </a:p>
        </p:txBody>
      </p:sp>
      <p:pic>
        <p:nvPicPr>
          <p:cNvPr id="8194" name="Picture 2"/>
          <p:cNvPicPr>
            <a:picLocks noChangeAspect="1" noChangeArrowheads="1"/>
          </p:cNvPicPr>
          <p:nvPr/>
        </p:nvPicPr>
        <p:blipFill>
          <a:blip r:embed="rId3"/>
          <a:srcRect/>
          <a:stretch>
            <a:fillRect/>
          </a:stretch>
        </p:blipFill>
        <p:spPr bwMode="auto">
          <a:xfrm>
            <a:off x="386862" y="1793631"/>
            <a:ext cx="4444512" cy="4489938"/>
          </a:xfrm>
          <a:prstGeom prst="rect">
            <a:avLst/>
          </a:prstGeom>
          <a:noFill/>
          <a:ln w="9525">
            <a:noFill/>
            <a:miter lim="800000"/>
            <a:headEnd/>
            <a:tailEnd/>
          </a:ln>
          <a:effectLst/>
        </p:spPr>
      </p:pic>
      <p:pic>
        <p:nvPicPr>
          <p:cNvPr id="8195" name="Picture 3"/>
          <p:cNvPicPr>
            <a:picLocks noChangeAspect="1" noChangeArrowheads="1"/>
          </p:cNvPicPr>
          <p:nvPr/>
        </p:nvPicPr>
        <p:blipFill>
          <a:blip r:embed="rId4"/>
          <a:srcRect/>
          <a:stretch>
            <a:fillRect/>
          </a:stretch>
        </p:blipFill>
        <p:spPr bwMode="auto">
          <a:xfrm>
            <a:off x="6201508" y="1606061"/>
            <a:ext cx="5603629" cy="2121878"/>
          </a:xfrm>
          <a:prstGeom prst="rect">
            <a:avLst/>
          </a:prstGeom>
          <a:noFill/>
          <a:ln w="9525">
            <a:noFill/>
            <a:miter lim="800000"/>
            <a:headEnd/>
            <a:tailEnd/>
          </a:ln>
          <a:effec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
          </p:nvPr>
        </p:nvSpPr>
        <p:spPr>
          <a:xfrm>
            <a:off x="0" y="6365630"/>
            <a:ext cx="12192000" cy="492369"/>
          </a:xfrm>
        </p:spPr>
        <p:txBody>
          <a:bodyPr>
            <a:noAutofit/>
          </a:bodyPr>
          <a:lstStyle/>
          <a:p>
            <a:r>
              <a:rPr lang="pt-BR" sz="1400" b="0" dirty="0" smtClean="0"/>
              <a:t>O R I G I N A L A R T I C L E</a:t>
            </a:r>
          </a:p>
          <a:p>
            <a:r>
              <a:rPr lang="en-US" sz="1400" b="0" dirty="0" smtClean="0"/>
              <a:t>Clinical outcomes in patients with nonfunctioning pituitary adenomas managed conservatively : Clinical Endocrinology (2015)</a:t>
            </a:r>
            <a:endParaRPr lang="en-US" sz="1400" b="0" dirty="0"/>
          </a:p>
        </p:txBody>
      </p:sp>
      <p:pic>
        <p:nvPicPr>
          <p:cNvPr id="9218" name="Picture 2"/>
          <p:cNvPicPr>
            <a:picLocks noChangeAspect="1" noChangeArrowheads="1"/>
          </p:cNvPicPr>
          <p:nvPr/>
        </p:nvPicPr>
        <p:blipFill>
          <a:blip r:embed="rId2"/>
          <a:srcRect/>
          <a:stretch>
            <a:fillRect/>
          </a:stretch>
        </p:blipFill>
        <p:spPr bwMode="auto">
          <a:xfrm>
            <a:off x="597877" y="1748938"/>
            <a:ext cx="4290646" cy="2823062"/>
          </a:xfrm>
          <a:prstGeom prst="rect">
            <a:avLst/>
          </a:prstGeom>
          <a:noFill/>
          <a:ln w="9525">
            <a:noFill/>
            <a:miter lim="800000"/>
            <a:headEnd/>
            <a:tailEnd/>
          </a:ln>
          <a:effectLst/>
        </p:spPr>
      </p:pic>
      <p:pic>
        <p:nvPicPr>
          <p:cNvPr id="9219" name="Picture 3"/>
          <p:cNvPicPr>
            <a:picLocks noChangeAspect="1" noChangeArrowheads="1"/>
          </p:cNvPicPr>
          <p:nvPr/>
        </p:nvPicPr>
        <p:blipFill>
          <a:blip r:embed="rId3"/>
          <a:srcRect/>
          <a:stretch>
            <a:fillRect/>
          </a:stretch>
        </p:blipFill>
        <p:spPr bwMode="auto">
          <a:xfrm>
            <a:off x="5908431" y="1813047"/>
            <a:ext cx="4665784" cy="2770676"/>
          </a:xfrm>
          <a:prstGeom prst="rect">
            <a:avLst/>
          </a:prstGeom>
          <a:noFill/>
          <a:ln w="9525">
            <a:noFill/>
            <a:miter lim="800000"/>
            <a:headEnd/>
            <a:tailEnd/>
          </a:ln>
          <a:effectLst/>
        </p:spPr>
      </p:pic>
      <p:pic>
        <p:nvPicPr>
          <p:cNvPr id="9220" name="Picture 4"/>
          <p:cNvPicPr>
            <a:picLocks noChangeAspect="1" noChangeArrowheads="1"/>
          </p:cNvPicPr>
          <p:nvPr/>
        </p:nvPicPr>
        <p:blipFill>
          <a:blip r:embed="rId4"/>
          <a:srcRect/>
          <a:stretch>
            <a:fillRect/>
          </a:stretch>
        </p:blipFill>
        <p:spPr bwMode="auto">
          <a:xfrm>
            <a:off x="3001108" y="4923692"/>
            <a:ext cx="5169877" cy="750276"/>
          </a:xfrm>
          <a:prstGeom prst="rect">
            <a:avLst/>
          </a:prstGeom>
          <a:noFill/>
          <a:ln w="9525">
            <a:noFill/>
            <a:miter lim="800000"/>
            <a:headEnd/>
            <a:tailEnd/>
          </a:ln>
          <a:effec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1"/>
            <a:ext cx="10515600" cy="1230922"/>
          </a:xfrm>
        </p:spPr>
        <p:txBody>
          <a:bodyPr/>
          <a:lstStyle/>
          <a:p>
            <a:pPr algn="ctr"/>
            <a:r>
              <a:rPr lang="en-US" b="1" dirty="0" err="1" smtClean="0"/>
              <a:t>Long‑term</a:t>
            </a:r>
            <a:r>
              <a:rPr lang="en-US" b="1" dirty="0" smtClean="0"/>
              <a:t> aspects of management</a:t>
            </a:r>
            <a:endParaRPr lang="en-US" dirty="0"/>
          </a:p>
        </p:txBody>
      </p:sp>
      <p:sp>
        <p:nvSpPr>
          <p:cNvPr id="3" name="Content Placeholder 2"/>
          <p:cNvSpPr>
            <a:spLocks noGrp="1"/>
          </p:cNvSpPr>
          <p:nvPr>
            <p:ph sz="quarter" idx="1"/>
          </p:nvPr>
        </p:nvSpPr>
        <p:spPr>
          <a:xfrm>
            <a:off x="838200" y="1512277"/>
            <a:ext cx="10515600" cy="4664686"/>
          </a:xfrm>
        </p:spPr>
        <p:txBody>
          <a:bodyPr>
            <a:normAutofit/>
          </a:bodyPr>
          <a:lstStyle/>
          <a:p>
            <a:r>
              <a:rPr lang="en-US" sz="2400" dirty="0" err="1" smtClean="0"/>
              <a:t>Roelfsema</a:t>
            </a:r>
            <a:r>
              <a:rPr lang="en-US" sz="2400" dirty="0" smtClean="0"/>
              <a:t> et al. have showed</a:t>
            </a:r>
            <a:r>
              <a:rPr lang="fa-IR" sz="2400" dirty="0" smtClean="0"/>
              <a:t> </a:t>
            </a:r>
            <a:r>
              <a:rPr lang="en-US" sz="2400" dirty="0" smtClean="0"/>
              <a:t>that clinical factors such as age, sex, tumor size, and tumor</a:t>
            </a:r>
            <a:r>
              <a:rPr lang="fa-IR" sz="2400" dirty="0" smtClean="0"/>
              <a:t> </a:t>
            </a:r>
            <a:r>
              <a:rPr lang="en-US" sz="2400" dirty="0" smtClean="0"/>
              <a:t>invasion have limited predictive value for tumor progression.</a:t>
            </a:r>
            <a:r>
              <a:rPr lang="fa-IR" sz="2400" dirty="0" smtClean="0"/>
              <a:t> </a:t>
            </a:r>
            <a:endParaRPr lang="en-US" sz="2400" dirty="0" smtClean="0"/>
          </a:p>
          <a:p>
            <a:endParaRPr lang="en-US" sz="2400" dirty="0" smtClean="0"/>
          </a:p>
          <a:p>
            <a:r>
              <a:rPr lang="en-US" sz="2400" dirty="0" smtClean="0"/>
              <a:t>On the other hand, Ki-67 has been described as an independent</a:t>
            </a:r>
            <a:r>
              <a:rPr lang="fa-IR" sz="2400" dirty="0" smtClean="0"/>
              <a:t> </a:t>
            </a:r>
            <a:r>
              <a:rPr lang="en-US" sz="2400" dirty="0" smtClean="0"/>
              <a:t>cellular marker of tumor progression and recurrence</a:t>
            </a:r>
            <a:endParaRPr lang="fa-IR" sz="2400" dirty="0" smtClean="0"/>
          </a:p>
          <a:p>
            <a:endParaRPr lang="en-US" sz="2400" dirty="0" smtClean="0"/>
          </a:p>
          <a:p>
            <a:r>
              <a:rPr lang="en-US" sz="2400" dirty="0" smtClean="0"/>
              <a:t>A grading system is based on predictor factors,</a:t>
            </a:r>
            <a:r>
              <a:rPr lang="fa-IR" sz="2400" dirty="0" smtClean="0"/>
              <a:t> </a:t>
            </a:r>
            <a:r>
              <a:rPr lang="en-US" sz="2400" dirty="0" smtClean="0"/>
              <a:t>such as tumor invasion on MRI, </a:t>
            </a:r>
            <a:r>
              <a:rPr lang="en-US" sz="2400" dirty="0" err="1" smtClean="0"/>
              <a:t>immunohistochemical</a:t>
            </a:r>
            <a:r>
              <a:rPr lang="en-US" sz="2400" dirty="0" smtClean="0"/>
              <a:t> profile,</a:t>
            </a:r>
            <a:r>
              <a:rPr lang="fa-IR" sz="2400" dirty="0" smtClean="0"/>
              <a:t> </a:t>
            </a:r>
            <a:r>
              <a:rPr lang="en-US" sz="2400" dirty="0" smtClean="0"/>
              <a:t>mitotic index, Ki-67, and p53 positivity that can be used</a:t>
            </a:r>
            <a:r>
              <a:rPr lang="fa-IR" sz="2400" dirty="0" smtClean="0"/>
              <a:t> </a:t>
            </a:r>
            <a:r>
              <a:rPr lang="en-US" sz="2400" dirty="0" smtClean="0"/>
              <a:t>to identify patients with high risk of tumor recurrence or</a:t>
            </a:r>
            <a:r>
              <a:rPr lang="fa-IR" sz="2400" dirty="0" smtClean="0"/>
              <a:t> </a:t>
            </a:r>
            <a:r>
              <a:rPr lang="en-US" sz="2400" dirty="0" smtClean="0"/>
              <a:t>progression</a:t>
            </a:r>
            <a:endParaRPr lang="en-US" sz="240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1"/>
            <a:ext cx="10515600" cy="1230922"/>
          </a:xfrm>
        </p:spPr>
        <p:txBody>
          <a:bodyPr/>
          <a:lstStyle/>
          <a:p>
            <a:pPr algn="ctr"/>
            <a:r>
              <a:rPr lang="en-US" b="1" dirty="0" err="1" smtClean="0"/>
              <a:t>Long‑term</a:t>
            </a:r>
            <a:r>
              <a:rPr lang="en-US" b="1" dirty="0" smtClean="0"/>
              <a:t> aspects of management</a:t>
            </a:r>
            <a:endParaRPr lang="en-US" dirty="0"/>
          </a:p>
        </p:txBody>
      </p:sp>
      <p:sp>
        <p:nvSpPr>
          <p:cNvPr id="3" name="Content Placeholder 2"/>
          <p:cNvSpPr>
            <a:spLocks noGrp="1"/>
          </p:cNvSpPr>
          <p:nvPr>
            <p:ph sz="quarter" idx="1"/>
          </p:nvPr>
        </p:nvSpPr>
        <p:spPr>
          <a:xfrm>
            <a:off x="838200" y="1512277"/>
            <a:ext cx="10515600" cy="5205046"/>
          </a:xfrm>
        </p:spPr>
        <p:txBody>
          <a:bodyPr>
            <a:normAutofit/>
          </a:bodyPr>
          <a:lstStyle/>
          <a:p>
            <a:r>
              <a:rPr lang="en-US" sz="2400" dirty="0" smtClean="0"/>
              <a:t>there are concerns about </a:t>
            </a:r>
            <a:r>
              <a:rPr lang="en-US" sz="2400" dirty="0" err="1" smtClean="0"/>
              <a:t>longterm</a:t>
            </a:r>
            <a:r>
              <a:rPr lang="en-US" sz="2400" dirty="0" smtClean="0"/>
              <a:t> complications of radiotherapy (e.g. </a:t>
            </a:r>
            <a:r>
              <a:rPr lang="en-US" sz="2400" dirty="0" err="1" smtClean="0"/>
              <a:t>hypopituitarism</a:t>
            </a:r>
            <a:r>
              <a:rPr lang="en-US" sz="2400" dirty="0" smtClean="0"/>
              <a:t>, radiation-induced optic neuropathy, increased risk of </a:t>
            </a:r>
            <a:r>
              <a:rPr lang="en-US" sz="2400" dirty="0" err="1" smtClean="0"/>
              <a:t>cerebrovascular</a:t>
            </a:r>
            <a:r>
              <a:rPr lang="en-US" sz="2400" dirty="0" smtClean="0"/>
              <a:t> events and secondary brain tumors)</a:t>
            </a:r>
          </a:p>
          <a:p>
            <a:endParaRPr lang="en-US" sz="2400" dirty="0" smtClean="0"/>
          </a:p>
          <a:p>
            <a:r>
              <a:rPr lang="en-US" sz="2400" dirty="0" smtClean="0"/>
              <a:t>radiotherapy is usually reserved for cases with incomplete resection with histology showing high proliferative activity and recurrence after repeated surgical procedures</a:t>
            </a:r>
          </a:p>
          <a:p>
            <a:endParaRPr lang="en-US" sz="2400" dirty="0" smtClean="0"/>
          </a:p>
          <a:p>
            <a:pPr>
              <a:buNone/>
            </a:pPr>
            <a:endParaRPr lang="en-US" sz="240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2"/>
          </p:nvPr>
        </p:nvSpPr>
        <p:spPr>
          <a:xfrm>
            <a:off x="0" y="0"/>
            <a:ext cx="12192000" cy="1207477"/>
          </a:xfrm>
        </p:spPr>
        <p:txBody>
          <a:bodyPr>
            <a:normAutofit/>
          </a:bodyPr>
          <a:lstStyle/>
          <a:p>
            <a:r>
              <a:rPr lang="en-US" sz="2400" dirty="0" smtClean="0"/>
              <a:t>Radiation therapy in the management of nonfunctioning adenomas is given adjuvant to subtotal resection or as primary therapy in the setting of surgical inaccessibility, medical inoperability, or by patient choice</a:t>
            </a:r>
            <a:endParaRPr lang="en-US" sz="2400" dirty="0"/>
          </a:p>
        </p:txBody>
      </p:sp>
      <p:sp>
        <p:nvSpPr>
          <p:cNvPr id="8" name="Content Placeholder 7"/>
          <p:cNvSpPr>
            <a:spLocks noGrp="1"/>
          </p:cNvSpPr>
          <p:nvPr>
            <p:ph sz="quarter" idx="4"/>
          </p:nvPr>
        </p:nvSpPr>
        <p:spPr>
          <a:xfrm>
            <a:off x="7983414" y="2028092"/>
            <a:ext cx="4208586" cy="3399693"/>
          </a:xfrm>
        </p:spPr>
        <p:txBody>
          <a:bodyPr>
            <a:normAutofit/>
          </a:bodyPr>
          <a:lstStyle/>
          <a:p>
            <a:r>
              <a:rPr lang="en-US" sz="2400" dirty="0" smtClean="0"/>
              <a:t>The goal of radiation therapy in nonfunctioning adenomas is to arrest tumor growth</a:t>
            </a:r>
          </a:p>
          <a:p>
            <a:r>
              <a:rPr lang="en-US" sz="2400" dirty="0" smtClean="0"/>
              <a:t>Partial shrinkage and less commonly complete resolution may occur in approximately two thirds of cases</a:t>
            </a:r>
            <a:endParaRPr lang="en-US" sz="2400" dirty="0"/>
          </a:p>
        </p:txBody>
      </p:sp>
      <p:sp>
        <p:nvSpPr>
          <p:cNvPr id="5" name="Text Placeholder 4"/>
          <p:cNvSpPr>
            <a:spLocks noGrp="1"/>
          </p:cNvSpPr>
          <p:nvPr>
            <p:ph type="body" sz="quarter" idx="1"/>
          </p:nvPr>
        </p:nvSpPr>
        <p:spPr>
          <a:xfrm>
            <a:off x="0" y="6471138"/>
            <a:ext cx="12192000" cy="386862"/>
          </a:xfrm>
        </p:spPr>
        <p:txBody>
          <a:bodyPr>
            <a:normAutofit/>
          </a:bodyPr>
          <a:lstStyle/>
          <a:p>
            <a:r>
              <a:rPr lang="en-US" sz="1400" b="0" dirty="0" smtClean="0"/>
              <a:t>Radiation Therapy in the Management of Pituitary Adenomas : J </a:t>
            </a:r>
            <a:r>
              <a:rPr lang="en-US" sz="1400" b="0" dirty="0" err="1" smtClean="0"/>
              <a:t>Clin</a:t>
            </a:r>
            <a:r>
              <a:rPr lang="en-US" sz="1400" b="0" dirty="0" smtClean="0"/>
              <a:t> </a:t>
            </a:r>
            <a:r>
              <a:rPr lang="en-US" sz="1400" b="0" dirty="0" err="1" smtClean="0"/>
              <a:t>Endocrinol</a:t>
            </a:r>
            <a:r>
              <a:rPr lang="en-US" sz="1400" b="0" dirty="0" smtClean="0"/>
              <a:t> </a:t>
            </a:r>
            <a:r>
              <a:rPr lang="en-US" sz="1400" b="0" dirty="0" err="1" smtClean="0"/>
              <a:t>Metab</a:t>
            </a:r>
            <a:r>
              <a:rPr lang="en-US" sz="1400" b="0" dirty="0" smtClean="0"/>
              <a:t>, 2011</a:t>
            </a:r>
            <a:endParaRPr lang="en-US" sz="1400" b="0" dirty="0"/>
          </a:p>
        </p:txBody>
      </p:sp>
      <p:pic>
        <p:nvPicPr>
          <p:cNvPr id="2050" name="Picture 2"/>
          <p:cNvPicPr>
            <a:picLocks noChangeAspect="1" noChangeArrowheads="1"/>
          </p:cNvPicPr>
          <p:nvPr/>
        </p:nvPicPr>
        <p:blipFill>
          <a:blip r:embed="rId2"/>
          <a:srcRect/>
          <a:stretch>
            <a:fillRect/>
          </a:stretch>
        </p:blipFill>
        <p:spPr bwMode="auto">
          <a:xfrm>
            <a:off x="0" y="1688123"/>
            <a:ext cx="7842738" cy="4478215"/>
          </a:xfrm>
          <a:prstGeom prst="rect">
            <a:avLst/>
          </a:prstGeom>
          <a:noFill/>
          <a:ln w="9525">
            <a:noFill/>
            <a:miter lim="800000"/>
            <a:headEnd/>
            <a:tailEnd/>
          </a:ln>
          <a:effec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2"/>
          </p:nvPr>
        </p:nvSpPr>
        <p:spPr>
          <a:xfrm>
            <a:off x="609600" y="5193323"/>
            <a:ext cx="11043138" cy="932839"/>
          </a:xfrm>
        </p:spPr>
        <p:txBody>
          <a:bodyPr>
            <a:normAutofit/>
          </a:bodyPr>
          <a:lstStyle/>
          <a:p>
            <a:r>
              <a:rPr lang="en-US" sz="2400" dirty="0" smtClean="0"/>
              <a:t>We identified 190 cases of NFPA. Trans-</a:t>
            </a:r>
            <a:r>
              <a:rPr lang="en-US" sz="2400" dirty="0" err="1" smtClean="0"/>
              <a:t>sphenoidal</a:t>
            </a:r>
            <a:r>
              <a:rPr lang="en-US" sz="2400" dirty="0" smtClean="0"/>
              <a:t> surgery (TSS) had been performed as primary therapy in 132 cases (all macro-adenomas)</a:t>
            </a:r>
            <a:endParaRPr lang="en-US" sz="2400" dirty="0"/>
          </a:p>
        </p:txBody>
      </p:sp>
      <p:sp>
        <p:nvSpPr>
          <p:cNvPr id="3" name="Text Placeholder 2"/>
          <p:cNvSpPr>
            <a:spLocks noGrp="1"/>
          </p:cNvSpPr>
          <p:nvPr>
            <p:ph type="body" sz="quarter" idx="1"/>
          </p:nvPr>
        </p:nvSpPr>
        <p:spPr>
          <a:xfrm>
            <a:off x="0" y="6471137"/>
            <a:ext cx="12051323" cy="386863"/>
          </a:xfrm>
        </p:spPr>
        <p:txBody>
          <a:bodyPr>
            <a:normAutofit fontScale="25000" lnSpcReduction="20000"/>
          </a:bodyPr>
          <a:lstStyle/>
          <a:p>
            <a:endParaRPr lang="en-US" dirty="0" smtClean="0"/>
          </a:p>
          <a:p>
            <a:r>
              <a:rPr lang="en-US" dirty="0" smtClean="0"/>
              <a:t> </a:t>
            </a:r>
            <a:r>
              <a:rPr lang="en-US" sz="4800" b="0" dirty="0" smtClean="0"/>
              <a:t>Long-term follow up of a large prospective cohort of patients with non-functioning pituitary adenomas: the outcome of a conservative management policy (2018</a:t>
            </a:r>
            <a:r>
              <a:rPr lang="en-US" sz="4800" dirty="0" smtClean="0"/>
              <a:t>)</a:t>
            </a:r>
            <a:endParaRPr lang="en-US" sz="4800" dirty="0"/>
          </a:p>
        </p:txBody>
      </p:sp>
      <p:pic>
        <p:nvPicPr>
          <p:cNvPr id="3075" name="Picture 3"/>
          <p:cNvPicPr>
            <a:picLocks noChangeAspect="1" noChangeArrowheads="1"/>
          </p:cNvPicPr>
          <p:nvPr/>
        </p:nvPicPr>
        <p:blipFill>
          <a:blip r:embed="rId2"/>
          <a:srcRect/>
          <a:stretch>
            <a:fillRect/>
          </a:stretch>
        </p:blipFill>
        <p:spPr bwMode="auto">
          <a:xfrm>
            <a:off x="1008185" y="246184"/>
            <a:ext cx="10093569" cy="419686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
          </p:nvPr>
        </p:nvSpPr>
        <p:spPr>
          <a:xfrm>
            <a:off x="0" y="6459414"/>
            <a:ext cx="12192000" cy="398585"/>
          </a:xfrm>
        </p:spPr>
        <p:txBody>
          <a:bodyPr>
            <a:normAutofit/>
          </a:bodyPr>
          <a:lstStyle/>
          <a:p>
            <a:r>
              <a:rPr lang="en-US" sz="1400" b="0" dirty="0" smtClean="0"/>
              <a:t>Quality of life (</a:t>
            </a:r>
            <a:r>
              <a:rPr lang="en-US" sz="1400" b="0" dirty="0" err="1" smtClean="0"/>
              <a:t>QoL</a:t>
            </a:r>
            <a:r>
              <a:rPr lang="en-US" sz="1400" b="0" dirty="0" smtClean="0"/>
              <a:t>) impairments in patients with a pituitary adenoma: a systematic review of </a:t>
            </a:r>
            <a:r>
              <a:rPr lang="en-US" sz="1400" b="0" dirty="0" err="1" smtClean="0"/>
              <a:t>QoL</a:t>
            </a:r>
            <a:r>
              <a:rPr lang="en-US" sz="1400" b="0" dirty="0" smtClean="0"/>
              <a:t> studies (2015)</a:t>
            </a:r>
            <a:endParaRPr lang="en-US" sz="1400" b="0" dirty="0"/>
          </a:p>
        </p:txBody>
      </p:sp>
      <p:pic>
        <p:nvPicPr>
          <p:cNvPr id="6146" name="Picture 2"/>
          <p:cNvPicPr>
            <a:picLocks noChangeAspect="1" noChangeArrowheads="1"/>
          </p:cNvPicPr>
          <p:nvPr/>
        </p:nvPicPr>
        <p:blipFill>
          <a:blip r:embed="rId2"/>
          <a:srcRect/>
          <a:stretch>
            <a:fillRect/>
          </a:stretch>
        </p:blipFill>
        <p:spPr bwMode="auto">
          <a:xfrm>
            <a:off x="0" y="0"/>
            <a:ext cx="6115050" cy="3000375"/>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a:srcRect/>
          <a:stretch>
            <a:fillRect/>
          </a:stretch>
        </p:blipFill>
        <p:spPr bwMode="auto">
          <a:xfrm>
            <a:off x="0" y="3115042"/>
            <a:ext cx="6172200" cy="3019425"/>
          </a:xfrm>
          <a:prstGeom prst="rect">
            <a:avLst/>
          </a:prstGeom>
          <a:noFill/>
          <a:ln w="9525">
            <a:noFill/>
            <a:miter lim="800000"/>
            <a:headEnd/>
            <a:tailEnd/>
          </a:ln>
          <a:effectLst/>
        </p:spPr>
      </p:pic>
      <p:pic>
        <p:nvPicPr>
          <p:cNvPr id="6148" name="Picture 4"/>
          <p:cNvPicPr>
            <a:picLocks noChangeAspect="1" noChangeArrowheads="1"/>
          </p:cNvPicPr>
          <p:nvPr/>
        </p:nvPicPr>
        <p:blipFill>
          <a:blip r:embed="rId4"/>
          <a:srcRect/>
          <a:stretch>
            <a:fillRect/>
          </a:stretch>
        </p:blipFill>
        <p:spPr bwMode="auto">
          <a:xfrm>
            <a:off x="6134100" y="0"/>
            <a:ext cx="6057900" cy="2924175"/>
          </a:xfrm>
          <a:prstGeom prst="rect">
            <a:avLst/>
          </a:prstGeom>
          <a:noFill/>
          <a:ln w="9525">
            <a:noFill/>
            <a:miter lim="800000"/>
            <a:headEnd/>
            <a:tailEnd/>
          </a:ln>
          <a:effectLst/>
        </p:spPr>
      </p:pic>
      <p:pic>
        <p:nvPicPr>
          <p:cNvPr id="6149" name="Picture 5"/>
          <p:cNvPicPr>
            <a:picLocks noChangeAspect="1" noChangeArrowheads="1"/>
          </p:cNvPicPr>
          <p:nvPr/>
        </p:nvPicPr>
        <p:blipFill>
          <a:blip r:embed="rId5"/>
          <a:srcRect/>
          <a:stretch>
            <a:fillRect/>
          </a:stretch>
        </p:blipFill>
        <p:spPr bwMode="auto">
          <a:xfrm>
            <a:off x="6315075" y="3294186"/>
            <a:ext cx="5876925" cy="2895600"/>
          </a:xfrm>
          <a:prstGeom prst="rect">
            <a:avLst/>
          </a:prstGeom>
          <a:noFill/>
          <a:ln w="9525">
            <a:noFill/>
            <a:miter lim="800000"/>
            <a:headEnd/>
            <a:tailEnd/>
          </a:ln>
          <a:effec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2"/>
          </p:nvPr>
        </p:nvSpPr>
        <p:spPr>
          <a:xfrm>
            <a:off x="5673969" y="1"/>
            <a:ext cx="6518031" cy="1758462"/>
          </a:xfrm>
        </p:spPr>
        <p:txBody>
          <a:bodyPr>
            <a:normAutofit/>
          </a:bodyPr>
          <a:lstStyle/>
          <a:p>
            <a:r>
              <a:rPr lang="en-US" sz="2000" dirty="0" smtClean="0"/>
              <a:t>This study differs from others because our definition of recurrence was based on the MDT clinical opinion of what represents clinically significant disease requiring action, rather than simply a review of radiological appearance</a:t>
            </a:r>
            <a:endParaRPr lang="en-US" sz="2000" dirty="0"/>
          </a:p>
        </p:txBody>
      </p:sp>
      <p:pic>
        <p:nvPicPr>
          <p:cNvPr id="4099" name="Picture 3"/>
          <p:cNvPicPr>
            <a:picLocks noGrp="1" noChangeAspect="1" noChangeArrowheads="1"/>
          </p:cNvPicPr>
          <p:nvPr>
            <p:ph sz="quarter" idx="4"/>
          </p:nvPr>
        </p:nvPicPr>
        <p:blipFill>
          <a:blip r:embed="rId2"/>
          <a:srcRect/>
          <a:stretch>
            <a:fillRect/>
          </a:stretch>
        </p:blipFill>
        <p:spPr bwMode="auto">
          <a:xfrm>
            <a:off x="6607113" y="1688124"/>
            <a:ext cx="5076825" cy="4234411"/>
          </a:xfrm>
          <a:prstGeom prst="rect">
            <a:avLst/>
          </a:prstGeom>
          <a:noFill/>
          <a:ln w="9525">
            <a:noFill/>
            <a:miter lim="800000"/>
            <a:headEnd/>
            <a:tailEnd/>
          </a:ln>
          <a:effectLst/>
        </p:spPr>
      </p:pic>
      <p:sp>
        <p:nvSpPr>
          <p:cNvPr id="5" name="Text Placeholder 4"/>
          <p:cNvSpPr>
            <a:spLocks noGrp="1"/>
          </p:cNvSpPr>
          <p:nvPr>
            <p:ph type="body" sz="quarter" idx="1"/>
          </p:nvPr>
        </p:nvSpPr>
        <p:spPr>
          <a:xfrm>
            <a:off x="0" y="6482862"/>
            <a:ext cx="12192000" cy="375138"/>
          </a:xfrm>
        </p:spPr>
        <p:txBody>
          <a:bodyPr>
            <a:normAutofit fontScale="25000" lnSpcReduction="20000"/>
          </a:bodyPr>
          <a:lstStyle/>
          <a:p>
            <a:endParaRPr lang="en-US" dirty="0" smtClean="0"/>
          </a:p>
          <a:p>
            <a:r>
              <a:rPr lang="en-US" dirty="0" smtClean="0"/>
              <a:t> </a:t>
            </a:r>
            <a:r>
              <a:rPr lang="en-US" sz="4800" b="0" dirty="0" smtClean="0"/>
              <a:t>Long-term follow up of a large prospective cohort of patients with non-functioning pituitary adenomas: the outcome of a conservative management policy(2018</a:t>
            </a:r>
            <a:r>
              <a:rPr lang="en-US" sz="4800" dirty="0" smtClean="0"/>
              <a:t>) </a:t>
            </a:r>
            <a:endParaRPr lang="en-US" sz="4800" dirty="0"/>
          </a:p>
        </p:txBody>
      </p:sp>
      <p:pic>
        <p:nvPicPr>
          <p:cNvPr id="4100" name="Picture 4"/>
          <p:cNvPicPr>
            <a:picLocks noChangeAspect="1" noChangeArrowheads="1"/>
          </p:cNvPicPr>
          <p:nvPr/>
        </p:nvPicPr>
        <p:blipFill>
          <a:blip r:embed="rId3"/>
          <a:srcRect/>
          <a:stretch>
            <a:fillRect/>
          </a:stretch>
        </p:blipFill>
        <p:spPr bwMode="auto">
          <a:xfrm>
            <a:off x="471121" y="212847"/>
            <a:ext cx="5200650" cy="57054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1"/>
            <a:ext cx="10515600" cy="1230922"/>
          </a:xfrm>
        </p:spPr>
        <p:txBody>
          <a:bodyPr/>
          <a:lstStyle/>
          <a:p>
            <a:pPr algn="ctr"/>
            <a:r>
              <a:rPr lang="en-US" b="1" dirty="0" err="1" smtClean="0"/>
              <a:t>Long‑term</a:t>
            </a:r>
            <a:r>
              <a:rPr lang="en-US" b="1" dirty="0" smtClean="0"/>
              <a:t> aspects of management</a:t>
            </a:r>
            <a:endParaRPr lang="en-US" dirty="0"/>
          </a:p>
        </p:txBody>
      </p:sp>
      <p:sp>
        <p:nvSpPr>
          <p:cNvPr id="3" name="Content Placeholder 2"/>
          <p:cNvSpPr>
            <a:spLocks noGrp="1"/>
          </p:cNvSpPr>
          <p:nvPr>
            <p:ph sz="quarter" idx="1"/>
          </p:nvPr>
        </p:nvSpPr>
        <p:spPr>
          <a:xfrm>
            <a:off x="838200" y="1512277"/>
            <a:ext cx="10515600" cy="5205046"/>
          </a:xfrm>
        </p:spPr>
        <p:txBody>
          <a:bodyPr>
            <a:normAutofit/>
          </a:bodyPr>
          <a:lstStyle/>
          <a:p>
            <a:r>
              <a:rPr lang="en-US" sz="2400" dirty="0" smtClean="0"/>
              <a:t>Available data suggest that medical therapy with dopamine agonist may have a positive effect in NFPA patients with </a:t>
            </a:r>
            <a:r>
              <a:rPr lang="en-US" sz="2400" dirty="0" err="1" smtClean="0"/>
              <a:t>tumour</a:t>
            </a:r>
            <a:r>
              <a:rPr lang="en-US" sz="2400" dirty="0" smtClean="0"/>
              <a:t> remnant </a:t>
            </a:r>
          </a:p>
          <a:p>
            <a:endParaRPr lang="en-US" sz="2400" dirty="0" smtClean="0"/>
          </a:p>
          <a:p>
            <a:r>
              <a:rPr lang="en-US" sz="2400" dirty="0" smtClean="0"/>
              <a:t>Finally, chemotherapy may be considered in selected patients with aggressive adenomas after failure of standard therapies</a:t>
            </a:r>
          </a:p>
          <a:p>
            <a:pPr>
              <a:buNone/>
            </a:pPr>
            <a:endParaRPr lang="en-US" sz="2400" dirty="0" smtClean="0"/>
          </a:p>
          <a:p>
            <a:r>
              <a:rPr lang="en-US" sz="2400" dirty="0" smtClean="0"/>
              <a:t>This positive development could be explained by the decreasing prevalence of </a:t>
            </a:r>
            <a:r>
              <a:rPr lang="en-US" sz="2400" dirty="0" err="1" smtClean="0"/>
              <a:t>hypopituitarism</a:t>
            </a:r>
            <a:r>
              <a:rPr lang="en-US" sz="2400" dirty="0" smtClean="0"/>
              <a:t> recorded over time, that could be an effect of improved surgical techniques </a:t>
            </a:r>
            <a:endParaRPr lang="en-US" sz="240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4"/>
          </p:nvPr>
        </p:nvSpPr>
        <p:spPr>
          <a:xfrm>
            <a:off x="281353" y="0"/>
            <a:ext cx="11465169" cy="1219200"/>
          </a:xfrm>
        </p:spPr>
        <p:txBody>
          <a:bodyPr>
            <a:normAutofit lnSpcReduction="10000"/>
          </a:bodyPr>
          <a:lstStyle/>
          <a:p>
            <a:r>
              <a:rPr lang="en-US" sz="2400" dirty="0" smtClean="0"/>
              <a:t>Most NFPT express D2R</a:t>
            </a:r>
            <a:endParaRPr lang="fa-IR" sz="2400" dirty="0" smtClean="0"/>
          </a:p>
          <a:p>
            <a:r>
              <a:rPr lang="en-US" sz="2400" dirty="0" smtClean="0"/>
              <a:t>Patients with NFPT typically lack serum markers reflecting</a:t>
            </a:r>
            <a:r>
              <a:rPr lang="fa-IR" sz="2400" dirty="0" smtClean="0"/>
              <a:t> </a:t>
            </a:r>
            <a:r>
              <a:rPr lang="en-US" sz="2400" dirty="0" smtClean="0"/>
              <a:t>tumor proliferation, so treatment efficacy is based on tumor size</a:t>
            </a:r>
            <a:r>
              <a:rPr lang="fa-IR" sz="2400" dirty="0" smtClean="0"/>
              <a:t> </a:t>
            </a:r>
            <a:r>
              <a:rPr lang="en-US" sz="2400" dirty="0" smtClean="0"/>
              <a:t>assessment</a:t>
            </a:r>
            <a:endParaRPr lang="en-US" sz="2400" dirty="0"/>
          </a:p>
        </p:txBody>
      </p:sp>
      <p:sp>
        <p:nvSpPr>
          <p:cNvPr id="5" name="Text Placeholder 4"/>
          <p:cNvSpPr>
            <a:spLocks noGrp="1"/>
          </p:cNvSpPr>
          <p:nvPr>
            <p:ph type="body" sz="quarter" idx="1"/>
          </p:nvPr>
        </p:nvSpPr>
        <p:spPr>
          <a:xfrm>
            <a:off x="0" y="6435969"/>
            <a:ext cx="12192000" cy="422031"/>
          </a:xfrm>
        </p:spPr>
        <p:txBody>
          <a:bodyPr>
            <a:normAutofit/>
          </a:bodyPr>
          <a:lstStyle/>
          <a:p>
            <a:r>
              <a:rPr lang="en-US" sz="1400" b="0" dirty="0" smtClean="0"/>
              <a:t>Dopamine Agonists for Pituitary</a:t>
            </a:r>
            <a:r>
              <a:rPr lang="fa-IR" sz="1400" b="0" dirty="0" smtClean="0"/>
              <a:t> </a:t>
            </a:r>
            <a:r>
              <a:rPr lang="en-US" sz="1400" b="0" dirty="0" smtClean="0"/>
              <a:t>Adenomas</a:t>
            </a:r>
            <a:r>
              <a:rPr lang="fa-IR" sz="1400" b="0" dirty="0" smtClean="0"/>
              <a:t> ) </a:t>
            </a:r>
            <a:r>
              <a:rPr lang="en-US" sz="1400" b="0" dirty="0" smtClean="0"/>
              <a:t>MINI REVIEW</a:t>
            </a:r>
            <a:r>
              <a:rPr lang="fa-IR" sz="1400" b="0" dirty="0" smtClean="0"/>
              <a:t> (</a:t>
            </a:r>
            <a:r>
              <a:rPr lang="en-US" sz="1400" b="0" dirty="0" smtClean="0"/>
              <a:t>Frontiers in Endocrinology</a:t>
            </a:r>
            <a:r>
              <a:rPr lang="fa-IR" sz="1400" b="0" dirty="0" smtClean="0"/>
              <a:t> </a:t>
            </a:r>
            <a:r>
              <a:rPr lang="en-US" sz="1400" b="0" dirty="0" smtClean="0"/>
              <a:t>2018</a:t>
            </a:r>
            <a:endParaRPr lang="en-US" sz="1400" b="0" dirty="0"/>
          </a:p>
        </p:txBody>
      </p:sp>
      <p:pic>
        <p:nvPicPr>
          <p:cNvPr id="1026" name="Picture 2"/>
          <p:cNvPicPr>
            <a:picLocks noChangeAspect="1" noChangeArrowheads="1"/>
          </p:cNvPicPr>
          <p:nvPr/>
        </p:nvPicPr>
        <p:blipFill>
          <a:blip r:embed="rId2"/>
          <a:srcRect/>
          <a:stretch>
            <a:fillRect/>
          </a:stretch>
        </p:blipFill>
        <p:spPr bwMode="auto">
          <a:xfrm>
            <a:off x="669680" y="1512277"/>
            <a:ext cx="10877551" cy="4618892"/>
          </a:xfrm>
          <a:prstGeom prst="rect">
            <a:avLst/>
          </a:prstGeom>
          <a:noFill/>
          <a:ln w="9525">
            <a:noFill/>
            <a:miter lim="800000"/>
            <a:headEnd/>
            <a:tailEnd/>
          </a:ln>
          <a:effec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2"/>
          </p:nvPr>
        </p:nvSpPr>
        <p:spPr>
          <a:xfrm>
            <a:off x="231820" y="3309870"/>
            <a:ext cx="11655380" cy="2879792"/>
          </a:xfrm>
        </p:spPr>
        <p:txBody>
          <a:bodyPr>
            <a:normAutofit fontScale="92500" lnSpcReduction="10000"/>
          </a:bodyPr>
          <a:lstStyle/>
          <a:p>
            <a:r>
              <a:rPr lang="en-US" sz="2400" dirty="0" smtClean="0"/>
              <a:t>Of the 160 patients with </a:t>
            </a:r>
            <a:r>
              <a:rPr lang="en-US" sz="2400" dirty="0" err="1" smtClean="0"/>
              <a:t>microadenomas</a:t>
            </a:r>
            <a:r>
              <a:rPr lang="en-US" sz="2400" dirty="0" smtClean="0"/>
              <a:t> reported in these series, 17 (10.6%) experienced </a:t>
            </a:r>
            <a:r>
              <a:rPr lang="en-US" sz="2400" dirty="0" err="1" smtClean="0"/>
              <a:t>tumour</a:t>
            </a:r>
            <a:r>
              <a:rPr lang="en-US" sz="2400" dirty="0" smtClean="0"/>
              <a:t> growth, 10 (6.3%) showed evidence of a decrease in </a:t>
            </a:r>
            <a:r>
              <a:rPr lang="en-US" sz="2400" dirty="0" err="1" smtClean="0"/>
              <a:t>tumour</a:t>
            </a:r>
            <a:r>
              <a:rPr lang="en-US" sz="2400" dirty="0" smtClean="0"/>
              <a:t> size and 133 (83.1%) remained unchanged in size in follow-up MRI scans over periods of up to 8 years.</a:t>
            </a:r>
          </a:p>
          <a:p>
            <a:r>
              <a:rPr lang="en-US" sz="2400" dirty="0" smtClean="0"/>
              <a:t> Of the 353 patients with </a:t>
            </a:r>
            <a:r>
              <a:rPr lang="en-US" sz="2400" dirty="0" err="1" smtClean="0"/>
              <a:t>macroadenomas</a:t>
            </a:r>
            <a:r>
              <a:rPr lang="en-US" sz="2400" dirty="0" smtClean="0"/>
              <a:t>, 85 (24.1%) showed evidence of </a:t>
            </a:r>
            <a:r>
              <a:rPr lang="en-US" sz="2400" dirty="0" err="1" smtClean="0"/>
              <a:t>tumour</a:t>
            </a:r>
            <a:r>
              <a:rPr lang="en-US" sz="2400" dirty="0" smtClean="0"/>
              <a:t> enlargement, 45 (12.7%) showed evidence of a decrease in </a:t>
            </a:r>
            <a:r>
              <a:rPr lang="en-US" sz="2400" dirty="0" err="1" smtClean="0"/>
              <a:t>tumour</a:t>
            </a:r>
            <a:r>
              <a:rPr lang="en-US" sz="2400" dirty="0" smtClean="0"/>
              <a:t> size and 223 (63.2%) remained unchanged in size on follow-up MRI scans over periods of 8 years</a:t>
            </a:r>
          </a:p>
          <a:p>
            <a:r>
              <a:rPr lang="en-US" sz="2400" dirty="0" err="1" smtClean="0"/>
              <a:t>Dekkers</a:t>
            </a:r>
            <a:r>
              <a:rPr lang="en-US" sz="2400" dirty="0" smtClean="0"/>
              <a:t> et al. suggested that with longer follow-up, up to 50% of patients with </a:t>
            </a:r>
            <a:r>
              <a:rPr lang="en-US" sz="2400" dirty="0" err="1" smtClean="0"/>
              <a:t>macroadenomas</a:t>
            </a:r>
            <a:r>
              <a:rPr lang="en-US" sz="2400" dirty="0" smtClean="0"/>
              <a:t> will have an increase in </a:t>
            </a:r>
            <a:r>
              <a:rPr lang="en-US" sz="2400" dirty="0" err="1" smtClean="0"/>
              <a:t>tumour</a:t>
            </a:r>
            <a:r>
              <a:rPr lang="en-US" sz="2400" dirty="0" smtClean="0"/>
              <a:t> size</a:t>
            </a:r>
            <a:endParaRPr lang="en-US" sz="2400" dirty="0"/>
          </a:p>
        </p:txBody>
      </p:sp>
      <p:sp>
        <p:nvSpPr>
          <p:cNvPr id="3" name="Text Placeholder 2"/>
          <p:cNvSpPr>
            <a:spLocks noGrp="1"/>
          </p:cNvSpPr>
          <p:nvPr>
            <p:ph type="body" sz="quarter" idx="1"/>
          </p:nvPr>
        </p:nvSpPr>
        <p:spPr>
          <a:xfrm>
            <a:off x="0" y="6439436"/>
            <a:ext cx="12192000" cy="418563"/>
          </a:xfrm>
        </p:spPr>
        <p:txBody>
          <a:bodyPr>
            <a:normAutofit/>
          </a:bodyPr>
          <a:lstStyle/>
          <a:p>
            <a:r>
              <a:rPr lang="en-US" sz="1400" b="0" dirty="0" smtClean="0"/>
              <a:t>Pituitary </a:t>
            </a:r>
            <a:r>
              <a:rPr lang="en-US" sz="1400" b="0" dirty="0" err="1" smtClean="0"/>
              <a:t>incidentalomas</a:t>
            </a:r>
            <a:r>
              <a:rPr lang="en-US" sz="1400" b="0" dirty="0" smtClean="0"/>
              <a:t> : Best Practice &amp; Research Clinical Endocrinology &amp; Metabolism 23 (2009)</a:t>
            </a:r>
            <a:endParaRPr lang="en-US" sz="1400" b="0" dirty="0"/>
          </a:p>
        </p:txBody>
      </p:sp>
      <p:pic>
        <p:nvPicPr>
          <p:cNvPr id="2050" name="Picture 2"/>
          <p:cNvPicPr>
            <a:picLocks noChangeAspect="1" noChangeArrowheads="1"/>
          </p:cNvPicPr>
          <p:nvPr/>
        </p:nvPicPr>
        <p:blipFill>
          <a:blip r:embed="rId2"/>
          <a:srcRect/>
          <a:stretch>
            <a:fillRect/>
          </a:stretch>
        </p:blipFill>
        <p:spPr bwMode="auto">
          <a:xfrm>
            <a:off x="1197735" y="0"/>
            <a:ext cx="9942490" cy="327123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2"/>
          </p:nvPr>
        </p:nvSpPr>
        <p:spPr>
          <a:xfrm>
            <a:off x="-1" y="1547445"/>
            <a:ext cx="12004431" cy="4904869"/>
          </a:xfrm>
        </p:spPr>
        <p:txBody>
          <a:bodyPr>
            <a:normAutofit/>
          </a:bodyPr>
          <a:lstStyle/>
          <a:p>
            <a:r>
              <a:rPr lang="en-US" sz="2400" dirty="0" err="1" smtClean="0"/>
              <a:t>Tumours</a:t>
            </a:r>
            <a:r>
              <a:rPr lang="fa-IR" sz="2400" dirty="0" smtClean="0"/>
              <a:t> </a:t>
            </a:r>
            <a:r>
              <a:rPr lang="en-US" sz="2400" dirty="0" smtClean="0"/>
              <a:t> greater than 1 cm in diameter have already indicated a propensity for growth</a:t>
            </a:r>
          </a:p>
          <a:p>
            <a:endParaRPr lang="en-US" sz="2400" dirty="0" smtClean="0"/>
          </a:p>
          <a:p>
            <a:r>
              <a:rPr lang="en-US" sz="2400" dirty="0" smtClean="0"/>
              <a:t>When there is no evidence of visual field defects or </a:t>
            </a:r>
            <a:r>
              <a:rPr lang="en-US" sz="2400" dirty="0" err="1" smtClean="0"/>
              <a:t>hypopituitarism</a:t>
            </a:r>
            <a:r>
              <a:rPr lang="en-US" sz="2400" dirty="0" smtClean="0"/>
              <a:t> and the patient is asymptomatic, an attempt at medical therapy with a dopamine agonist or </a:t>
            </a:r>
            <a:r>
              <a:rPr lang="en-US" sz="2400" dirty="0" err="1" smtClean="0"/>
              <a:t>octreotide</a:t>
            </a:r>
            <a:r>
              <a:rPr lang="en-US" sz="2400" dirty="0" smtClean="0"/>
              <a:t> is reasonable, </a:t>
            </a:r>
            <a:r>
              <a:rPr lang="en-US" sz="2400" dirty="0" err="1" smtClean="0"/>
              <a:t>realising</a:t>
            </a:r>
            <a:r>
              <a:rPr lang="en-US" sz="2400" dirty="0" smtClean="0"/>
              <a:t> that only about 10–20% of such patients will respond with a decrease in </a:t>
            </a:r>
            <a:r>
              <a:rPr lang="en-US" sz="2400" dirty="0" err="1" smtClean="0"/>
              <a:t>tumour</a:t>
            </a:r>
            <a:r>
              <a:rPr lang="en-US" sz="2400" dirty="0" smtClean="0"/>
              <a:t> size</a:t>
            </a:r>
          </a:p>
          <a:p>
            <a:endParaRPr lang="en-US" sz="2400" dirty="0" smtClean="0"/>
          </a:p>
          <a:p>
            <a:r>
              <a:rPr lang="en-US" sz="2400" dirty="0" err="1" smtClean="0"/>
              <a:t>Dekkers</a:t>
            </a:r>
            <a:r>
              <a:rPr lang="en-US" sz="2400" dirty="0" smtClean="0"/>
              <a:t> et al. estimated a growth rate of 0.6 mm per year or 236 mm3 per year</a:t>
            </a:r>
            <a:endParaRPr lang="en-US" sz="2400" dirty="0"/>
          </a:p>
        </p:txBody>
      </p:sp>
      <p:sp>
        <p:nvSpPr>
          <p:cNvPr id="3" name="Text Placeholder 2"/>
          <p:cNvSpPr>
            <a:spLocks noGrp="1"/>
          </p:cNvSpPr>
          <p:nvPr>
            <p:ph type="body" sz="quarter" idx="1"/>
          </p:nvPr>
        </p:nvSpPr>
        <p:spPr>
          <a:xfrm>
            <a:off x="0" y="6439436"/>
            <a:ext cx="12192000" cy="418563"/>
          </a:xfrm>
        </p:spPr>
        <p:txBody>
          <a:bodyPr>
            <a:normAutofit/>
          </a:bodyPr>
          <a:lstStyle/>
          <a:p>
            <a:r>
              <a:rPr lang="en-US" sz="1400" b="0" dirty="0" smtClean="0"/>
              <a:t>Pituitary </a:t>
            </a:r>
            <a:r>
              <a:rPr lang="en-US" sz="1400" b="0" dirty="0" err="1" smtClean="0"/>
              <a:t>incidentalomas</a:t>
            </a:r>
            <a:r>
              <a:rPr lang="en-US" sz="1400" b="0" dirty="0" smtClean="0"/>
              <a:t> : Best Practice &amp; Research Clinical Endocrinology &amp; Metabolism 23 (2009</a:t>
            </a:r>
            <a:r>
              <a:rPr lang="en-US" sz="1400" dirty="0" smtClean="0"/>
              <a:t>)</a:t>
            </a:r>
            <a:endParaRPr lang="en-US" sz="1400"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coclusion</a:t>
            </a:r>
            <a:endParaRPr lang="en-US" dirty="0"/>
          </a:p>
        </p:txBody>
      </p:sp>
      <p:sp>
        <p:nvSpPr>
          <p:cNvPr id="3" name="Content Placeholder 2"/>
          <p:cNvSpPr>
            <a:spLocks noGrp="1"/>
          </p:cNvSpPr>
          <p:nvPr>
            <p:ph sz="quarter" idx="2"/>
          </p:nvPr>
        </p:nvSpPr>
        <p:spPr>
          <a:xfrm>
            <a:off x="468923" y="1594338"/>
            <a:ext cx="11265877" cy="4829908"/>
          </a:xfrm>
        </p:spPr>
        <p:txBody>
          <a:bodyPr>
            <a:normAutofit/>
          </a:bodyPr>
          <a:lstStyle/>
          <a:p>
            <a:r>
              <a:rPr lang="en-US" sz="2400" dirty="0" smtClean="0"/>
              <a:t>NFPAs are </a:t>
            </a:r>
            <a:r>
              <a:rPr lang="en-US" sz="2400" dirty="0" err="1" smtClean="0"/>
              <a:t>histologically</a:t>
            </a:r>
            <a:r>
              <a:rPr lang="en-US" sz="2400" dirty="0" smtClean="0"/>
              <a:t> benign </a:t>
            </a:r>
            <a:r>
              <a:rPr lang="en-US" sz="2400" dirty="0" smtClean="0"/>
              <a:t>tumors</a:t>
            </a:r>
          </a:p>
          <a:p>
            <a:r>
              <a:rPr lang="en-US" sz="2400" dirty="0" smtClean="0"/>
              <a:t>increased </a:t>
            </a:r>
            <a:r>
              <a:rPr lang="en-US" sz="2400" dirty="0" err="1" smtClean="0"/>
              <a:t>comorbidities</a:t>
            </a:r>
            <a:r>
              <a:rPr lang="en-US" sz="2400" dirty="0" smtClean="0"/>
              <a:t> and excess </a:t>
            </a:r>
            <a:r>
              <a:rPr lang="en-US" sz="2400" dirty="0" smtClean="0"/>
              <a:t>mortality</a:t>
            </a:r>
          </a:p>
          <a:p>
            <a:r>
              <a:rPr lang="en-US" sz="2400" dirty="0" smtClean="0"/>
              <a:t>The mechanical compression of normal pituitary cells,</a:t>
            </a:r>
            <a:r>
              <a:rPr lang="fa-IR" sz="2400" dirty="0" smtClean="0"/>
              <a:t> </a:t>
            </a:r>
            <a:r>
              <a:rPr lang="en-US" sz="2400" dirty="0" smtClean="0"/>
              <a:t>pituitary stalk, and portal vessels may lead to hormone deficiencies,</a:t>
            </a:r>
            <a:r>
              <a:rPr lang="fa-IR" sz="2400" dirty="0" smtClean="0"/>
              <a:t> </a:t>
            </a:r>
            <a:r>
              <a:rPr lang="en-US" sz="2400" dirty="0" err="1" smtClean="0"/>
              <a:t>hyperprolactinemia</a:t>
            </a:r>
            <a:endParaRPr lang="en-US" sz="2400" dirty="0" smtClean="0"/>
          </a:p>
          <a:p>
            <a:r>
              <a:rPr lang="en-US" sz="2400" dirty="0" smtClean="0"/>
              <a:t>MRI</a:t>
            </a:r>
            <a:r>
              <a:rPr lang="fa-IR" sz="2400" dirty="0" smtClean="0"/>
              <a:t> </a:t>
            </a:r>
            <a:r>
              <a:rPr lang="en-US" sz="2400" dirty="0" smtClean="0"/>
              <a:t>± gadolinium contrast is the gold </a:t>
            </a:r>
            <a:r>
              <a:rPr lang="en-US" sz="2400" dirty="0" smtClean="0"/>
              <a:t>standard</a:t>
            </a:r>
          </a:p>
          <a:p>
            <a:r>
              <a:rPr lang="fa-IR" sz="2400" dirty="0" smtClean="0">
                <a:solidFill>
                  <a:schemeClr val="dk1"/>
                </a:solidFill>
              </a:rPr>
              <a:t> </a:t>
            </a:r>
            <a:r>
              <a:rPr lang="en-US" sz="2400" dirty="0" smtClean="0">
                <a:solidFill>
                  <a:schemeClr val="dk1"/>
                </a:solidFill>
              </a:rPr>
              <a:t>Rule out a hormone-producing adenoma clinically and biochemically</a:t>
            </a:r>
            <a:endParaRPr lang="en-US" sz="2400" dirty="0" smtClean="0"/>
          </a:p>
          <a:p>
            <a:r>
              <a:rPr lang="en-US" sz="2400" dirty="0" smtClean="0"/>
              <a:t>Treatment </a:t>
            </a:r>
            <a:r>
              <a:rPr lang="en-US" sz="2400" dirty="0" smtClean="0"/>
              <a:t>options for NFPAs include active surveillance,</a:t>
            </a:r>
            <a:r>
              <a:rPr lang="fa-IR" sz="2400" dirty="0" smtClean="0"/>
              <a:t> </a:t>
            </a:r>
            <a:r>
              <a:rPr lang="en-US" sz="2400" dirty="0" smtClean="0"/>
              <a:t>surgical treatment, and </a:t>
            </a:r>
            <a:r>
              <a:rPr lang="en-US" sz="2400" dirty="0" smtClean="0"/>
              <a:t>radiotherapy</a:t>
            </a:r>
          </a:p>
          <a:p>
            <a:r>
              <a:rPr lang="en-US" sz="2400" dirty="0" smtClean="0"/>
              <a:t>in the absence of visual impairments, observation alone is a safe alternative for surgery in selected patients with NFMA, especially in patients without compromised pituitary function and without compression of the optic chiasm</a:t>
            </a:r>
          </a:p>
          <a:p>
            <a:endParaRPr lang="en-US" sz="2400" dirty="0" smtClean="0"/>
          </a:p>
          <a:p>
            <a:endParaRPr lang="fa-IR" sz="2400" dirty="0" smtClean="0"/>
          </a:p>
          <a:p>
            <a:endParaRPr lang="fa-IR" sz="2400" dirty="0" smtClean="0"/>
          </a:p>
          <a:p>
            <a:endParaRPr lang="en-US" sz="2400" dirty="0" smtClean="0"/>
          </a:p>
          <a:p>
            <a:endParaRPr lang="en-US" sz="2400" dirty="0" smtClean="0"/>
          </a:p>
          <a:p>
            <a:endParaRPr lang="en-US" sz="2400" dirty="0" smtClean="0"/>
          </a:p>
          <a:p>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coclusion</a:t>
            </a:r>
            <a:endParaRPr lang="en-US" dirty="0"/>
          </a:p>
        </p:txBody>
      </p:sp>
      <p:sp>
        <p:nvSpPr>
          <p:cNvPr id="3" name="Content Placeholder 2"/>
          <p:cNvSpPr>
            <a:spLocks noGrp="1"/>
          </p:cNvSpPr>
          <p:nvPr>
            <p:ph sz="quarter" idx="2"/>
          </p:nvPr>
        </p:nvSpPr>
        <p:spPr>
          <a:xfrm>
            <a:off x="468923" y="1594338"/>
            <a:ext cx="11265877" cy="4829908"/>
          </a:xfrm>
        </p:spPr>
        <p:txBody>
          <a:bodyPr>
            <a:normAutofit/>
          </a:bodyPr>
          <a:lstStyle/>
          <a:p>
            <a:r>
              <a:rPr lang="en-US" sz="2400" dirty="0" smtClean="0"/>
              <a:t>The median rate of tumor enlargement in </a:t>
            </a:r>
            <a:r>
              <a:rPr lang="en-US" sz="2400" dirty="0" err="1" smtClean="0"/>
              <a:t>macroadenomas</a:t>
            </a:r>
            <a:r>
              <a:rPr lang="en-US" sz="2400" dirty="0" smtClean="0"/>
              <a:t> has been reported to be 0.6 mm/year</a:t>
            </a:r>
          </a:p>
          <a:p>
            <a:r>
              <a:rPr lang="en-US" sz="2400" dirty="0" smtClean="0"/>
              <a:t>Patients with NFPAs have a lower chance of remission than</a:t>
            </a:r>
            <a:r>
              <a:rPr lang="fa-IR" sz="2400" dirty="0" smtClean="0"/>
              <a:t> </a:t>
            </a:r>
            <a:r>
              <a:rPr lang="en-US" sz="2400" dirty="0" smtClean="0"/>
              <a:t>patients with functioning pituitary adenomas</a:t>
            </a:r>
            <a:endParaRPr lang="fa-IR" sz="2400" dirty="0" smtClean="0"/>
          </a:p>
          <a:p>
            <a:r>
              <a:rPr lang="en-US" sz="2400" dirty="0" smtClean="0"/>
              <a:t>Available data suggest that medical therapy with dopamine agonist may have a positive effect in NFPA patients with </a:t>
            </a:r>
            <a:r>
              <a:rPr lang="en-US" sz="2400" dirty="0" err="1" smtClean="0"/>
              <a:t>tumour</a:t>
            </a:r>
            <a:r>
              <a:rPr lang="en-US" sz="2400" dirty="0" smtClean="0"/>
              <a:t> remnant </a:t>
            </a:r>
          </a:p>
          <a:p>
            <a:endParaRPr lang="en-US" sz="2400" dirty="0" smtClean="0"/>
          </a:p>
          <a:p>
            <a:endParaRPr lang="en-US" sz="2400" dirty="0" smtClean="0"/>
          </a:p>
          <a:p>
            <a:endParaRPr lang="en-US" sz="2400" dirty="0" smtClean="0"/>
          </a:p>
          <a:p>
            <a:endParaRPr lang="fa-IR" sz="2400" dirty="0" smtClean="0"/>
          </a:p>
          <a:p>
            <a:endParaRPr lang="fa-IR" sz="2400" dirty="0" smtClean="0"/>
          </a:p>
          <a:p>
            <a:endParaRPr lang="en-US" sz="2400" dirty="0" smtClean="0"/>
          </a:p>
          <a:p>
            <a:endParaRPr lang="en-US" sz="2400" dirty="0" smtClean="0"/>
          </a:p>
          <a:p>
            <a:endParaRPr lang="en-US" sz="2400" dirty="0" smtClean="0"/>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
          </p:nvPr>
        </p:nvSpPr>
        <p:spPr>
          <a:xfrm>
            <a:off x="0" y="6400800"/>
            <a:ext cx="12192000" cy="457200"/>
          </a:xfrm>
        </p:spPr>
        <p:txBody>
          <a:bodyPr>
            <a:normAutofit/>
          </a:bodyPr>
          <a:lstStyle/>
          <a:p>
            <a:r>
              <a:rPr lang="en-US" sz="1400" b="0" dirty="0" smtClean="0"/>
              <a:t>Quality of life (</a:t>
            </a:r>
            <a:r>
              <a:rPr lang="en-US" sz="1400" b="0" dirty="0" err="1" smtClean="0"/>
              <a:t>QoL</a:t>
            </a:r>
            <a:r>
              <a:rPr lang="en-US" sz="1400" b="0" dirty="0" smtClean="0"/>
              <a:t>) impairments in patients with a pituitary adenoma: a systematic review of </a:t>
            </a:r>
            <a:r>
              <a:rPr lang="en-US" sz="1400" b="0" dirty="0" err="1" smtClean="0"/>
              <a:t>QoL</a:t>
            </a:r>
            <a:r>
              <a:rPr lang="en-US" sz="1400" b="0" dirty="0" smtClean="0"/>
              <a:t> studies (2015)</a:t>
            </a:r>
            <a:endParaRPr lang="en-US" sz="1400" b="0" dirty="0"/>
          </a:p>
        </p:txBody>
      </p:sp>
      <p:pic>
        <p:nvPicPr>
          <p:cNvPr id="7170" name="Picture 2"/>
          <p:cNvPicPr>
            <a:picLocks noChangeAspect="1" noChangeArrowheads="1"/>
          </p:cNvPicPr>
          <p:nvPr/>
        </p:nvPicPr>
        <p:blipFill>
          <a:blip r:embed="rId2"/>
          <a:srcRect/>
          <a:stretch>
            <a:fillRect/>
          </a:stretch>
        </p:blipFill>
        <p:spPr bwMode="auto">
          <a:xfrm>
            <a:off x="1113692" y="0"/>
            <a:ext cx="9589477" cy="6443664"/>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301261"/>
          </a:xfrm>
        </p:spPr>
        <p:txBody>
          <a:bodyPr>
            <a:normAutofit/>
          </a:bodyPr>
          <a:lstStyle/>
          <a:p>
            <a:pPr algn="ctr"/>
            <a:r>
              <a:rPr lang="en-US" b="1" dirty="0">
                <a:latin typeface="+mn-lt"/>
              </a:rPr>
              <a:t>Clinical presentation</a:t>
            </a:r>
            <a:endParaRPr lang="en-US" dirty="0">
              <a:latin typeface="+mn-lt"/>
            </a:endParaRPr>
          </a:p>
        </p:txBody>
      </p:sp>
      <p:sp>
        <p:nvSpPr>
          <p:cNvPr id="3" name="Content Placeholder 2"/>
          <p:cNvSpPr>
            <a:spLocks noGrp="1"/>
          </p:cNvSpPr>
          <p:nvPr>
            <p:ph sz="quarter" idx="1"/>
          </p:nvPr>
        </p:nvSpPr>
        <p:spPr>
          <a:xfrm>
            <a:off x="838200" y="926124"/>
            <a:ext cx="10515600" cy="5627076"/>
          </a:xfrm>
        </p:spPr>
        <p:txBody>
          <a:bodyPr>
            <a:normAutofit fontScale="25000" lnSpcReduction="20000"/>
          </a:bodyPr>
          <a:lstStyle/>
          <a:p>
            <a:pPr>
              <a:buNone/>
            </a:pPr>
            <a:r>
              <a:rPr lang="en-US" sz="9600" b="1" dirty="0"/>
              <a:t>symptoms related to the mass </a:t>
            </a:r>
            <a:r>
              <a:rPr lang="en-US" sz="9600" b="1" dirty="0" smtClean="0"/>
              <a:t>effect</a:t>
            </a:r>
          </a:p>
          <a:p>
            <a:endParaRPr lang="fa-IR" sz="4000" dirty="0" smtClean="0"/>
          </a:p>
          <a:p>
            <a:r>
              <a:rPr lang="en-US" sz="9600" dirty="0" smtClean="0"/>
              <a:t>Headache :</a:t>
            </a:r>
            <a:r>
              <a:rPr lang="fa-IR" sz="9600" dirty="0" smtClean="0"/>
              <a:t>              </a:t>
            </a:r>
            <a:r>
              <a:rPr lang="en-US" sz="9600" dirty="0" smtClean="0"/>
              <a:t>16–70% </a:t>
            </a:r>
            <a:endParaRPr lang="fa-IR" sz="9600" dirty="0" smtClean="0"/>
          </a:p>
          <a:p>
            <a:pPr>
              <a:buNone/>
            </a:pPr>
            <a:r>
              <a:rPr lang="fa-IR" sz="9600" dirty="0" smtClean="0"/>
              <a:t>                                  </a:t>
            </a:r>
            <a:r>
              <a:rPr lang="en-US" sz="9600" dirty="0" smtClean="0"/>
              <a:t>Tumor enlargement </a:t>
            </a:r>
            <a:r>
              <a:rPr lang="fa-IR" sz="9600" dirty="0" smtClean="0"/>
              <a:t>)</a:t>
            </a:r>
            <a:r>
              <a:rPr lang="en-US" sz="9600" dirty="0" smtClean="0"/>
              <a:t>stretching of the diaphragm of the </a:t>
            </a:r>
            <a:r>
              <a:rPr lang="fa-IR" sz="9600" dirty="0" smtClean="0"/>
              <a:t>         </a:t>
            </a:r>
            <a:r>
              <a:rPr lang="en-US" sz="9600" dirty="0" smtClean="0"/>
              <a:t>   </a:t>
            </a:r>
            <a:r>
              <a:rPr lang="fa-IR" sz="9600" dirty="0" smtClean="0"/>
              <a:t>                           </a:t>
            </a:r>
            <a:r>
              <a:rPr lang="en-US" sz="9600" dirty="0" err="1" smtClean="0"/>
              <a:t>sella</a:t>
            </a:r>
            <a:r>
              <a:rPr lang="en-US" sz="9600" dirty="0" smtClean="0"/>
              <a:t> with activation</a:t>
            </a:r>
            <a:r>
              <a:rPr lang="fa-IR" sz="9600" dirty="0" smtClean="0"/>
              <a:t> </a:t>
            </a:r>
            <a:r>
              <a:rPr lang="en-US" sz="9600" dirty="0" smtClean="0"/>
              <a:t>of pain fibers within the </a:t>
            </a:r>
            <a:r>
              <a:rPr lang="en-US" sz="9600" dirty="0" err="1" smtClean="0"/>
              <a:t>dura</a:t>
            </a:r>
            <a:r>
              <a:rPr lang="en-US" sz="9600" dirty="0" smtClean="0"/>
              <a:t> mater)</a:t>
            </a:r>
            <a:endParaRPr lang="fa-IR" sz="9600" dirty="0" smtClean="0"/>
          </a:p>
          <a:p>
            <a:pPr>
              <a:buNone/>
            </a:pPr>
            <a:r>
              <a:rPr lang="fa-IR" sz="9600" dirty="0" smtClean="0"/>
              <a:t>                                  </a:t>
            </a:r>
            <a:r>
              <a:rPr lang="en-US" sz="9600" dirty="0" smtClean="0"/>
              <a:t>frontal and occipital regions</a:t>
            </a:r>
            <a:endParaRPr lang="fa-IR" sz="9600" dirty="0" smtClean="0"/>
          </a:p>
          <a:p>
            <a:endParaRPr lang="fa-IR" sz="9600" dirty="0" smtClean="0"/>
          </a:p>
          <a:p>
            <a:endParaRPr lang="en-US" sz="9600" dirty="0" smtClean="0"/>
          </a:p>
          <a:p>
            <a:r>
              <a:rPr lang="en-US" sz="9600" dirty="0" smtClean="0"/>
              <a:t>visual impairment</a:t>
            </a:r>
            <a:r>
              <a:rPr lang="fa-IR" sz="9600" dirty="0" smtClean="0"/>
              <a:t> * :</a:t>
            </a:r>
            <a:r>
              <a:rPr lang="en-US" sz="9600" dirty="0" err="1" smtClean="0"/>
              <a:t>bitemporal</a:t>
            </a:r>
            <a:r>
              <a:rPr lang="en-US" sz="9600" dirty="0" smtClean="0"/>
              <a:t> visual defects</a:t>
            </a:r>
            <a:endParaRPr lang="fa-IR" sz="9600" dirty="0" smtClean="0"/>
          </a:p>
          <a:p>
            <a:pPr>
              <a:buNone/>
            </a:pPr>
            <a:r>
              <a:rPr lang="fa-IR" sz="9600" dirty="0" smtClean="0"/>
              <a:t>)                                 </a:t>
            </a:r>
            <a:r>
              <a:rPr lang="en-US" sz="9600" dirty="0" smtClean="0"/>
              <a:t>mid-</a:t>
            </a:r>
            <a:r>
              <a:rPr lang="en-US" sz="9600" dirty="0" err="1" smtClean="0"/>
              <a:t>chiasmal</a:t>
            </a:r>
            <a:r>
              <a:rPr lang="fa-IR" sz="9600" dirty="0" smtClean="0"/>
              <a:t> </a:t>
            </a:r>
            <a:r>
              <a:rPr lang="en-US" sz="9600" dirty="0" smtClean="0"/>
              <a:t>compression</a:t>
            </a:r>
            <a:r>
              <a:rPr lang="fa-IR" sz="9600" dirty="0" smtClean="0"/>
              <a:t>(</a:t>
            </a:r>
          </a:p>
          <a:p>
            <a:pPr>
              <a:buNone/>
            </a:pPr>
            <a:r>
              <a:rPr lang="fa-IR" sz="9600" dirty="0" smtClean="0"/>
              <a:t>                                  </a:t>
            </a:r>
            <a:r>
              <a:rPr lang="en-US" sz="9600" dirty="0" smtClean="0"/>
              <a:t>the frequency</a:t>
            </a:r>
            <a:r>
              <a:rPr lang="fa-IR" sz="9600" dirty="0" smtClean="0"/>
              <a:t> </a:t>
            </a:r>
            <a:r>
              <a:rPr lang="en-US" sz="9600" dirty="0" smtClean="0"/>
              <a:t>at diagnosis </a:t>
            </a:r>
            <a:r>
              <a:rPr lang="fa-IR" sz="9600" dirty="0" smtClean="0"/>
              <a:t> =</a:t>
            </a:r>
            <a:r>
              <a:rPr lang="en-US" sz="9600" dirty="0" smtClean="0"/>
              <a:t>28 </a:t>
            </a:r>
            <a:r>
              <a:rPr lang="fa-IR" sz="9600" dirty="0" smtClean="0"/>
              <a:t>-</a:t>
            </a:r>
            <a:r>
              <a:rPr lang="en-US" sz="9600" dirty="0" smtClean="0"/>
              <a:t>100%</a:t>
            </a:r>
            <a:r>
              <a:rPr lang="fa-IR" sz="9600" dirty="0" smtClean="0"/>
              <a:t> </a:t>
            </a:r>
          </a:p>
          <a:p>
            <a:pPr>
              <a:buNone/>
            </a:pPr>
            <a:r>
              <a:rPr lang="fa-IR" sz="9600" dirty="0" smtClean="0"/>
              <a:t> </a:t>
            </a:r>
          </a:p>
          <a:p>
            <a:pPr>
              <a:buNone/>
            </a:pPr>
            <a:r>
              <a:rPr lang="fa-IR" sz="9600" dirty="0" smtClean="0"/>
              <a:t> *                               </a:t>
            </a:r>
            <a:r>
              <a:rPr lang="en-US" sz="9600" dirty="0" err="1" smtClean="0"/>
              <a:t>Diplopia</a:t>
            </a:r>
            <a:r>
              <a:rPr lang="fa-IR" sz="9600" dirty="0" smtClean="0"/>
              <a:t> </a:t>
            </a:r>
            <a:r>
              <a:rPr lang="en-US" sz="9600" dirty="0" smtClean="0"/>
              <a:t>is rare, but when present</a:t>
            </a:r>
            <a:endParaRPr lang="fa-IR" sz="9600" dirty="0" smtClean="0"/>
          </a:p>
          <a:p>
            <a:pPr>
              <a:buNone/>
            </a:pPr>
            <a:r>
              <a:rPr lang="fa-IR" sz="9600" dirty="0" smtClean="0"/>
              <a:t>                                  </a:t>
            </a:r>
            <a:r>
              <a:rPr lang="en-US" sz="9600" dirty="0" smtClean="0"/>
              <a:t>compression of the</a:t>
            </a:r>
            <a:r>
              <a:rPr lang="fa-IR" sz="9600" dirty="0" smtClean="0"/>
              <a:t> </a:t>
            </a:r>
            <a:r>
              <a:rPr lang="en-US" sz="9600" dirty="0" smtClean="0"/>
              <a:t>cavernous sinus</a:t>
            </a:r>
            <a:r>
              <a:rPr lang="fa-IR" sz="9600" dirty="0" smtClean="0"/>
              <a:t> </a:t>
            </a:r>
          </a:p>
          <a:p>
            <a:pPr>
              <a:buNone/>
            </a:pPr>
            <a:endParaRPr lang="fa-IR" dirty="0" smtClean="0"/>
          </a:p>
          <a:p>
            <a:pPr>
              <a:buNone/>
            </a:pPr>
            <a:endParaRPr lang="fa-IR" dirty="0" smtClean="0"/>
          </a:p>
          <a:p>
            <a:pPr>
              <a:buNone/>
            </a:pPr>
            <a:r>
              <a:rPr lang="fa-IR" dirty="0" smtClean="0"/>
              <a:t>                           </a:t>
            </a:r>
          </a:p>
          <a:p>
            <a:endParaRPr lang="en-US" dirty="0" smtClean="0"/>
          </a:p>
          <a:p>
            <a:pPr>
              <a:buFont typeface="Wingdings" panose="05000000000000000000" pitchFamily="2" charset="2"/>
              <a:buChar char="Ø"/>
            </a:pPr>
            <a:endParaRPr lang="en-US" dirty="0"/>
          </a:p>
        </p:txBody>
      </p:sp>
    </p:spTree>
    <p:extLst>
      <p:ext uri="{BB962C8B-B14F-4D97-AF65-F5344CB8AC3E}">
        <p14:creationId xmlns="" xmlns:p14="http://schemas.microsoft.com/office/powerpoint/2010/main" val="2975925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301261"/>
          </a:xfrm>
        </p:spPr>
        <p:txBody>
          <a:bodyPr>
            <a:normAutofit/>
          </a:bodyPr>
          <a:lstStyle/>
          <a:p>
            <a:pPr algn="ctr"/>
            <a:r>
              <a:rPr lang="en-US" b="1" dirty="0">
                <a:latin typeface="+mn-lt"/>
              </a:rPr>
              <a:t>Clinical presentation</a:t>
            </a:r>
            <a:endParaRPr lang="en-US" dirty="0">
              <a:latin typeface="+mn-lt"/>
            </a:endParaRPr>
          </a:p>
        </p:txBody>
      </p:sp>
      <p:sp>
        <p:nvSpPr>
          <p:cNvPr id="3" name="Content Placeholder 2"/>
          <p:cNvSpPr>
            <a:spLocks noGrp="1"/>
          </p:cNvSpPr>
          <p:nvPr>
            <p:ph sz="quarter" idx="1"/>
          </p:nvPr>
        </p:nvSpPr>
        <p:spPr>
          <a:xfrm>
            <a:off x="879231" y="914400"/>
            <a:ext cx="10879015" cy="5556739"/>
          </a:xfrm>
        </p:spPr>
        <p:txBody>
          <a:bodyPr>
            <a:normAutofit fontScale="25000" lnSpcReduction="20000"/>
          </a:bodyPr>
          <a:lstStyle/>
          <a:p>
            <a:pPr>
              <a:buNone/>
            </a:pPr>
            <a:r>
              <a:rPr lang="en-US" sz="9600" b="1" dirty="0" smtClean="0"/>
              <a:t>symptoms related to the mass effect</a:t>
            </a:r>
          </a:p>
          <a:p>
            <a:endParaRPr lang="fa-IR" sz="8000" dirty="0" smtClean="0"/>
          </a:p>
          <a:p>
            <a:r>
              <a:rPr lang="en-US" sz="8800" dirty="0" smtClean="0"/>
              <a:t>The mechanical compression of normal pituitary cells,</a:t>
            </a:r>
            <a:r>
              <a:rPr lang="fa-IR" sz="8800" dirty="0" smtClean="0"/>
              <a:t> </a:t>
            </a:r>
            <a:r>
              <a:rPr lang="en-US" sz="8800" dirty="0" smtClean="0"/>
              <a:t>pituitary stalk, and portal vessels may lead to hormone deficiencies,</a:t>
            </a:r>
            <a:r>
              <a:rPr lang="fa-IR" sz="8800" dirty="0" smtClean="0"/>
              <a:t> </a:t>
            </a:r>
            <a:r>
              <a:rPr lang="en-US" sz="8800" dirty="0" err="1" smtClean="0"/>
              <a:t>hyperprolactinemia</a:t>
            </a:r>
            <a:r>
              <a:rPr lang="en-US" sz="8800" dirty="0" smtClean="0"/>
              <a:t>, and, rarely, diabetes </a:t>
            </a:r>
            <a:r>
              <a:rPr lang="en-US" sz="8800" dirty="0" err="1" smtClean="0"/>
              <a:t>insipidus</a:t>
            </a:r>
            <a:endParaRPr lang="fa-IR" sz="8800" dirty="0" smtClean="0"/>
          </a:p>
          <a:p>
            <a:endParaRPr lang="fa-IR" sz="8800" dirty="0" smtClean="0"/>
          </a:p>
          <a:p>
            <a:r>
              <a:rPr lang="en-US" sz="8800" dirty="0" smtClean="0"/>
              <a:t>The prevalence of </a:t>
            </a:r>
            <a:r>
              <a:rPr lang="en-US" sz="8800" dirty="0" err="1" smtClean="0"/>
              <a:t>hypopituitarism</a:t>
            </a:r>
            <a:r>
              <a:rPr lang="en-US" sz="8800" dirty="0" smtClean="0"/>
              <a:t> at diagnosis </a:t>
            </a:r>
            <a:r>
              <a:rPr lang="fa-IR" sz="8800" dirty="0" smtClean="0"/>
              <a:t>: </a:t>
            </a:r>
            <a:r>
              <a:rPr lang="en-US" sz="8800" dirty="0" smtClean="0"/>
              <a:t>37 </a:t>
            </a:r>
            <a:r>
              <a:rPr lang="fa-IR" sz="8800" dirty="0" smtClean="0"/>
              <a:t>-</a:t>
            </a:r>
            <a:r>
              <a:rPr lang="en-US" sz="8800" dirty="0" smtClean="0"/>
              <a:t>85</a:t>
            </a:r>
            <a:r>
              <a:rPr lang="fa-IR" sz="8800" dirty="0" smtClean="0"/>
              <a:t> </a:t>
            </a:r>
            <a:r>
              <a:rPr lang="en-US" sz="8800" dirty="0" smtClean="0"/>
              <a:t>%</a:t>
            </a:r>
            <a:endParaRPr lang="fa-IR" sz="8800" dirty="0" smtClean="0"/>
          </a:p>
          <a:p>
            <a:endParaRPr lang="fa-IR" sz="8800" dirty="0" smtClean="0"/>
          </a:p>
          <a:p>
            <a:r>
              <a:rPr lang="en-US" sz="8800" dirty="0" smtClean="0"/>
              <a:t>rarely present with pituitary</a:t>
            </a:r>
            <a:r>
              <a:rPr lang="fa-IR" sz="8800" dirty="0" smtClean="0"/>
              <a:t> </a:t>
            </a:r>
            <a:r>
              <a:rPr lang="en-US" sz="8800" dirty="0" smtClean="0"/>
              <a:t>apoplexy</a:t>
            </a:r>
            <a:r>
              <a:rPr lang="fa-IR" sz="8800" dirty="0" smtClean="0"/>
              <a:t> : </a:t>
            </a:r>
            <a:r>
              <a:rPr lang="en-US" sz="8800" dirty="0" smtClean="0"/>
              <a:t>endocrine emergency caused by</a:t>
            </a:r>
            <a:r>
              <a:rPr lang="fa-IR" sz="8800" dirty="0" smtClean="0"/>
              <a:t> </a:t>
            </a:r>
            <a:r>
              <a:rPr lang="en-US" sz="8800" dirty="0" smtClean="0"/>
              <a:t>an acute infarction           or</a:t>
            </a:r>
            <a:r>
              <a:rPr lang="fa-IR" sz="8800" dirty="0" smtClean="0"/>
              <a:t> </a:t>
            </a:r>
            <a:r>
              <a:rPr lang="en-US" sz="8800" dirty="0" smtClean="0"/>
              <a:t>hemorrhage in the tumor</a:t>
            </a:r>
            <a:endParaRPr lang="fa-IR" sz="8800" dirty="0" smtClean="0"/>
          </a:p>
          <a:p>
            <a:endParaRPr lang="fa-IR" sz="8800" dirty="0" smtClean="0"/>
          </a:p>
          <a:p>
            <a:pPr algn="ctr">
              <a:buNone/>
            </a:pPr>
            <a:r>
              <a:rPr lang="fa-IR" sz="8800" dirty="0" smtClean="0"/>
              <a:t> </a:t>
            </a:r>
            <a:r>
              <a:rPr lang="en-US" sz="8800" dirty="0" smtClean="0"/>
              <a:t>    Common clinical features include sudden severe </a:t>
            </a:r>
            <a:r>
              <a:rPr lang="en-US" sz="8800" dirty="0" err="1" smtClean="0"/>
              <a:t>headache,visual</a:t>
            </a:r>
            <a:r>
              <a:rPr lang="en-US" sz="8800" dirty="0" smtClean="0"/>
              <a:t> loss, nausea, vomiting,               impaired consciousness , symptoms of </a:t>
            </a:r>
            <a:r>
              <a:rPr lang="en-US" sz="8800" dirty="0" err="1" smtClean="0"/>
              <a:t>meningeal</a:t>
            </a:r>
            <a:r>
              <a:rPr lang="en-US" sz="8800" dirty="0" smtClean="0"/>
              <a:t> irritation, acute endocrine dysfunction</a:t>
            </a:r>
          </a:p>
          <a:p>
            <a:endParaRPr lang="fa-IR" sz="4000" dirty="0" smtClean="0"/>
          </a:p>
          <a:p>
            <a:pPr>
              <a:buNone/>
            </a:pPr>
            <a:endParaRPr lang="fa-IR" dirty="0" smtClean="0"/>
          </a:p>
          <a:p>
            <a:pPr>
              <a:buNone/>
            </a:pPr>
            <a:endParaRPr lang="fa-IR" dirty="0" smtClean="0"/>
          </a:p>
          <a:p>
            <a:pPr>
              <a:buNone/>
            </a:pPr>
            <a:r>
              <a:rPr lang="fa-IR" dirty="0" smtClean="0"/>
              <a:t>                           </a:t>
            </a:r>
          </a:p>
          <a:p>
            <a:endParaRPr lang="en-US" dirty="0" smtClean="0"/>
          </a:p>
          <a:p>
            <a:pPr>
              <a:buFont typeface="Wingdings" panose="05000000000000000000" pitchFamily="2" charset="2"/>
              <a:buChar char="Ø"/>
            </a:pPr>
            <a:endParaRPr lang="en-US" dirty="0"/>
          </a:p>
        </p:txBody>
      </p:sp>
    </p:spTree>
    <p:extLst>
      <p:ext uri="{BB962C8B-B14F-4D97-AF65-F5344CB8AC3E}">
        <p14:creationId xmlns="" xmlns:p14="http://schemas.microsoft.com/office/powerpoint/2010/main" val="297592531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2680</TotalTime>
  <Words>4858</Words>
  <Application>Microsoft Office PowerPoint</Application>
  <PresentationFormat>Custom</PresentationFormat>
  <Paragraphs>440</Paragraphs>
  <Slides>66</Slides>
  <Notes>0</Notes>
  <HiddenSlides>0</HiddenSlides>
  <MMClips>0</MMClips>
  <ScaleCrop>false</ScaleCrop>
  <HeadingPairs>
    <vt:vector size="4" baseType="variant">
      <vt:variant>
        <vt:lpstr>Theme</vt:lpstr>
      </vt:variant>
      <vt:variant>
        <vt:i4>1</vt:i4>
      </vt:variant>
      <vt:variant>
        <vt:lpstr>Slide Titles</vt:lpstr>
      </vt:variant>
      <vt:variant>
        <vt:i4>66</vt:i4>
      </vt:variant>
    </vt:vector>
  </HeadingPairs>
  <TitlesOfParts>
    <vt:vector size="67" baseType="lpstr">
      <vt:lpstr>Median</vt:lpstr>
      <vt:lpstr>In The Name Of GOD</vt:lpstr>
      <vt:lpstr>Non‑functioning pituitary adenomas indications for pituitary surgery and post‑surgical management</vt:lpstr>
      <vt:lpstr>Introduction</vt:lpstr>
      <vt:lpstr>Slide 4</vt:lpstr>
      <vt:lpstr>Slide 5</vt:lpstr>
      <vt:lpstr>Slide 6</vt:lpstr>
      <vt:lpstr>Slide 7</vt:lpstr>
      <vt:lpstr>Clinical presentation</vt:lpstr>
      <vt:lpstr>Clinical presentation</vt:lpstr>
      <vt:lpstr>Slide 10</vt:lpstr>
      <vt:lpstr>Preoperative evaluation</vt:lpstr>
      <vt:lpstr>Slide 12</vt:lpstr>
      <vt:lpstr>Slide 13</vt:lpstr>
      <vt:lpstr>Preoperative evaluation</vt:lpstr>
      <vt:lpstr>Preoperative evaluation</vt:lpstr>
      <vt:lpstr>Preoperative evaluation</vt:lpstr>
      <vt:lpstr>Slide 17</vt:lpstr>
      <vt:lpstr>Indication for surgery and perioperative management</vt:lpstr>
      <vt:lpstr>Indication for surgery and perioperative management</vt:lpstr>
      <vt:lpstr>Indication for surgery and perioperative management</vt:lpstr>
      <vt:lpstr>Slide 21</vt:lpstr>
      <vt:lpstr>Slide 22</vt:lpstr>
      <vt:lpstr>Indication for surgery and perioperative management</vt:lpstr>
      <vt:lpstr>Slide 24</vt:lpstr>
      <vt:lpstr>Slide 25</vt:lpstr>
      <vt:lpstr>Perioperative endocrine care</vt:lpstr>
      <vt:lpstr>Perioperative endocrine care</vt:lpstr>
      <vt:lpstr>Slide 28</vt:lpstr>
      <vt:lpstr>Surgical technique</vt:lpstr>
      <vt:lpstr>Surgical outcomes and complications</vt:lpstr>
      <vt:lpstr>Postoperative management</vt:lpstr>
      <vt:lpstr>Postoperative management</vt:lpstr>
      <vt:lpstr>Postoperative management  Postoperative endocrine assessment</vt:lpstr>
      <vt:lpstr>Postoperative management  Postoperative endocrine assessment</vt:lpstr>
      <vt:lpstr>Postoperative management  Postoperative endocrine assessment</vt:lpstr>
      <vt:lpstr>Postoperative management  Postoperative endocrine assessment</vt:lpstr>
      <vt:lpstr>Slide 37</vt:lpstr>
      <vt:lpstr>Postoperative management  Postoperative endocrine assessment</vt:lpstr>
      <vt:lpstr>Postoperative management  Postoperative endocrine assessment</vt:lpstr>
      <vt:lpstr>Postoperative management  Postoperative endocrine assessment</vt:lpstr>
      <vt:lpstr>Postoperative management  Postoperative endocrine assessment</vt:lpstr>
      <vt:lpstr>Postoperative management  Postoperative endocrine assessment</vt:lpstr>
      <vt:lpstr>Postoperative management  Postoperative endocrine assessment</vt:lpstr>
      <vt:lpstr>Postoperative management  Postoperative endocrine assessment</vt:lpstr>
      <vt:lpstr>Postoperative management  Postoperative endocrine assessment</vt:lpstr>
      <vt:lpstr>Postoperative management  Postoperative endocrine assessment</vt:lpstr>
      <vt:lpstr>Slide 47</vt:lpstr>
      <vt:lpstr>Slide 48</vt:lpstr>
      <vt:lpstr>  Postoperative radiological management  </vt:lpstr>
      <vt:lpstr>Slide 50</vt:lpstr>
      <vt:lpstr>  Postoperative ophthalmologic management  </vt:lpstr>
      <vt:lpstr>Slide 52</vt:lpstr>
      <vt:lpstr>Long‑term aspects of management</vt:lpstr>
      <vt:lpstr>Slide 54</vt:lpstr>
      <vt:lpstr>Slide 55</vt:lpstr>
      <vt:lpstr>Long‑term aspects of management</vt:lpstr>
      <vt:lpstr>Long‑term aspects of management</vt:lpstr>
      <vt:lpstr>Slide 58</vt:lpstr>
      <vt:lpstr>Slide 59</vt:lpstr>
      <vt:lpstr>Slide 60</vt:lpstr>
      <vt:lpstr>Long‑term aspects of management</vt:lpstr>
      <vt:lpstr>Slide 62</vt:lpstr>
      <vt:lpstr>Slide 63</vt:lpstr>
      <vt:lpstr>Slide 64</vt:lpstr>
      <vt:lpstr>coclusion</vt:lpstr>
      <vt:lpstr>coclusion</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Non‑functioning pituitary adenomas: indications for pituitary surgery and post‑surgical management</dc:title>
  <dc:creator>user</dc:creator>
  <cp:lastModifiedBy>MRT</cp:lastModifiedBy>
  <cp:revision>324</cp:revision>
  <dcterms:created xsi:type="dcterms:W3CDTF">2019-05-08T07:38:12Z</dcterms:created>
  <dcterms:modified xsi:type="dcterms:W3CDTF">2019-05-13T02:14:24Z</dcterms:modified>
</cp:coreProperties>
</file>