
<file path=[Content_Types].xml><?xml version="1.0" encoding="utf-8"?>
<Types xmlns="http://schemas.openxmlformats.org/package/2006/content-types">
  <Default Extension="gif" ContentType="image/gif"/>
  <Default Extension="jpeg" ContentType="image/jpe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1"/>
  </p:notesMasterIdLst>
  <p:sldIdLst>
    <p:sldId id="258" r:id="rId3"/>
    <p:sldId id="256" r:id="rId4"/>
    <p:sldId id="259" r:id="rId5"/>
    <p:sldId id="294" r:id="rId6"/>
    <p:sldId id="285" r:id="rId7"/>
    <p:sldId id="260" r:id="rId8"/>
    <p:sldId id="291" r:id="rId9"/>
    <p:sldId id="271" r:id="rId10"/>
    <p:sldId id="266" r:id="rId11"/>
    <p:sldId id="284" r:id="rId12"/>
    <p:sldId id="292" r:id="rId13"/>
    <p:sldId id="288" r:id="rId14"/>
    <p:sldId id="293" r:id="rId15"/>
    <p:sldId id="257" r:id="rId16"/>
    <p:sldId id="262" r:id="rId17"/>
    <p:sldId id="263" r:id="rId18"/>
    <p:sldId id="277" r:id="rId19"/>
    <p:sldId id="273" r:id="rId20"/>
    <p:sldId id="278" r:id="rId21"/>
    <p:sldId id="295" r:id="rId22"/>
    <p:sldId id="283" r:id="rId23"/>
    <p:sldId id="264" r:id="rId24"/>
    <p:sldId id="297" r:id="rId25"/>
    <p:sldId id="290" r:id="rId26"/>
    <p:sldId id="287" r:id="rId27"/>
    <p:sldId id="289" r:id="rId28"/>
    <p:sldId id="296" r:id="rId29"/>
    <p:sldId id="281"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67" d="100"/>
          <a:sy n="67" d="100"/>
        </p:scale>
        <p:origin x="648" y="4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ftaky\Dropbox\Residency-Int-Med-SBUMS\&#1591;&#1575;&#1604;&#1602;&#1575;&#1606;&#1740;-&#1785;&#1784;\Endocrine-Grand-Rounds\07-11-98\TSH%20Graph.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ftaky\Dropbox\Residency-Int-Med-SBUMS\&#1591;&#1575;&#1604;&#1602;&#1575;&#1606;&#1740;-&#1785;&#1784;\Endocrine-Grand-Rounds\07-11-98\TSH%20Graph.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n-US"/>
              <a:t>TSH (mIU/L)</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TSH</c:v>
                </c:pt>
              </c:strCache>
            </c:strRef>
          </c:tx>
          <c:spPr>
            <a:ln w="19050" cap="rnd" cmpd="sng" algn="in">
              <a:solidFill>
                <a:schemeClr val="accent6"/>
              </a:solidFill>
              <a:prstDash val="solid"/>
              <a:round/>
            </a:ln>
            <a:effectLst/>
          </c:spPr>
          <c:marker>
            <c:spPr>
              <a:solidFill>
                <a:schemeClr val="accent6"/>
              </a:solidFill>
              <a:ln w="6350" cap="flat" cmpd="sng" algn="in">
                <a:solidFill>
                  <a:schemeClr val="accent6"/>
                </a:solidFill>
                <a:prstDash val="solid"/>
                <a:round/>
              </a:ln>
              <a:effectLst/>
            </c:spPr>
          </c:marker>
          <c:cat>
            <c:strRef>
              <c:f>Sheet1!$A$2:$A$19</c:f>
              <c:strCache>
                <c:ptCount val="18"/>
                <c:pt idx="0">
                  <c:v>09-1395</c:v>
                </c:pt>
                <c:pt idx="1">
                  <c:v>12-1395</c:v>
                </c:pt>
                <c:pt idx="2">
                  <c:v>04-1396</c:v>
                </c:pt>
                <c:pt idx="3">
                  <c:v>07-1396</c:v>
                </c:pt>
                <c:pt idx="4">
                  <c:v>10-1396</c:v>
                </c:pt>
                <c:pt idx="5">
                  <c:v>12-1396</c:v>
                </c:pt>
                <c:pt idx="6">
                  <c:v>02-1397</c:v>
                </c:pt>
                <c:pt idx="7">
                  <c:v>02-1397</c:v>
                </c:pt>
                <c:pt idx="8">
                  <c:v>05-1397</c:v>
                </c:pt>
                <c:pt idx="9">
                  <c:v>06-1397</c:v>
                </c:pt>
                <c:pt idx="10">
                  <c:v>08-1397</c:v>
                </c:pt>
                <c:pt idx="11">
                  <c:v>09-1397</c:v>
                </c:pt>
                <c:pt idx="12">
                  <c:v>10-1397</c:v>
                </c:pt>
                <c:pt idx="13">
                  <c:v>11-1397</c:v>
                </c:pt>
                <c:pt idx="14">
                  <c:v>12-1397</c:v>
                </c:pt>
                <c:pt idx="15">
                  <c:v>01-1398</c:v>
                </c:pt>
                <c:pt idx="16">
                  <c:v>04-1398</c:v>
                </c:pt>
                <c:pt idx="17">
                  <c:v>09-1398</c:v>
                </c:pt>
              </c:strCache>
            </c:strRef>
          </c:cat>
          <c:val>
            <c:numRef>
              <c:f>Sheet1!$B$2:$B$19</c:f>
              <c:numCache>
                <c:formatCode>General</c:formatCode>
                <c:ptCount val="18"/>
                <c:pt idx="0">
                  <c:v>22.1</c:v>
                </c:pt>
                <c:pt idx="1">
                  <c:v>1.2</c:v>
                </c:pt>
                <c:pt idx="2">
                  <c:v>0.34</c:v>
                </c:pt>
                <c:pt idx="3">
                  <c:v>7.0000000000000001E-3</c:v>
                </c:pt>
                <c:pt idx="4">
                  <c:v>78</c:v>
                </c:pt>
                <c:pt idx="5">
                  <c:v>5.9</c:v>
                </c:pt>
                <c:pt idx="6">
                  <c:v>136.19999999999999</c:v>
                </c:pt>
                <c:pt idx="7">
                  <c:v>0.56999999999999995</c:v>
                </c:pt>
                <c:pt idx="8">
                  <c:v>55.6</c:v>
                </c:pt>
                <c:pt idx="9">
                  <c:v>50.06</c:v>
                </c:pt>
                <c:pt idx="10">
                  <c:v>116</c:v>
                </c:pt>
                <c:pt idx="11">
                  <c:v>439</c:v>
                </c:pt>
                <c:pt idx="12">
                  <c:v>128.79</c:v>
                </c:pt>
                <c:pt idx="13">
                  <c:v>16.8</c:v>
                </c:pt>
                <c:pt idx="14">
                  <c:v>81</c:v>
                </c:pt>
                <c:pt idx="15">
                  <c:v>118</c:v>
                </c:pt>
                <c:pt idx="16">
                  <c:v>105</c:v>
                </c:pt>
                <c:pt idx="17">
                  <c:v>127.8</c:v>
                </c:pt>
              </c:numCache>
            </c:numRef>
          </c:val>
          <c:smooth val="0"/>
          <c:extLst>
            <c:ext xmlns:c16="http://schemas.microsoft.com/office/drawing/2014/chart" uri="{C3380CC4-5D6E-409C-BE32-E72D297353CC}">
              <c16:uniqueId val="{00000000-32A7-4D4C-867C-70CB3DA29538}"/>
            </c:ext>
          </c:extLst>
        </c:ser>
        <c:dLbls>
          <c:showLegendKey val="0"/>
          <c:showVal val="0"/>
          <c:showCatName val="0"/>
          <c:showSerName val="0"/>
          <c:showPercent val="0"/>
          <c:showBubbleSize val="0"/>
        </c:dLbls>
        <c:marker val="1"/>
        <c:smooth val="0"/>
        <c:axId val="81954816"/>
        <c:axId val="117807296"/>
      </c:lineChart>
      <c:catAx>
        <c:axId val="81954816"/>
        <c:scaling>
          <c:orientation val="minMax"/>
        </c:scaling>
        <c:delete val="0"/>
        <c:axPos val="b"/>
        <c:numFmt formatCode="General" sourceLinked="0"/>
        <c:majorTickMark val="out"/>
        <c:minorTickMark val="none"/>
        <c:tickLblPos val="nextTo"/>
        <c:spPr>
          <a:noFill/>
          <a:ln w="6350" cap="flat" cmpd="sng" algn="in">
            <a:solidFill>
              <a:schemeClr val="tx1">
                <a:tint val="7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17807296"/>
        <c:crosses val="autoZero"/>
        <c:auto val="1"/>
        <c:lblAlgn val="ctr"/>
        <c:lblOffset val="100"/>
        <c:noMultiLvlLbl val="0"/>
      </c:catAx>
      <c:valAx>
        <c:axId val="117807296"/>
        <c:scaling>
          <c:orientation val="minMax"/>
        </c:scaling>
        <c:delete val="0"/>
        <c:axPos val="l"/>
        <c:majorGridlines>
          <c:spPr>
            <a:ln w="6350" cap="flat" cmpd="sng" algn="in">
              <a:solidFill>
                <a:schemeClr val="tx1">
                  <a:tint val="75000"/>
                </a:schemeClr>
              </a:solidFill>
              <a:prstDash val="solid"/>
              <a:round/>
            </a:ln>
            <a:effectLst/>
          </c:spPr>
        </c:majorGridlines>
        <c:numFmt formatCode="General" sourceLinked="1"/>
        <c:majorTickMark val="out"/>
        <c:minorTickMark val="none"/>
        <c:tickLblPos val="nextTo"/>
        <c:spPr>
          <a:noFill/>
          <a:ln w="6350" cap="flat" cmpd="sng" algn="in">
            <a:solidFill>
              <a:schemeClr val="tx1">
                <a:tint val="7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8195481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6350" cap="flat" cmpd="sng" algn="in">
      <a:noFill/>
      <a:prstDash val="soli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TSH during admission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6"/>
              </a:solidFill>
              <a:round/>
            </a:ln>
            <a:effectLst/>
          </c:spPr>
          <c:marker>
            <c:symbol val="none"/>
          </c:marker>
          <c:cat>
            <c:strRef>
              <c:f>Sheet1!$A$20:$A$25</c:f>
              <c:strCache>
                <c:ptCount val="6"/>
                <c:pt idx="0">
                  <c:v>03-10-1398</c:v>
                </c:pt>
                <c:pt idx="1">
                  <c:v>18-10-1398</c:v>
                </c:pt>
                <c:pt idx="2">
                  <c:v>19-10-1398</c:v>
                </c:pt>
                <c:pt idx="3">
                  <c:v>25-10-1398</c:v>
                </c:pt>
                <c:pt idx="4">
                  <c:v>03-11-1398</c:v>
                </c:pt>
                <c:pt idx="5">
                  <c:v>05-11-1398</c:v>
                </c:pt>
              </c:strCache>
            </c:strRef>
          </c:cat>
          <c:val>
            <c:numRef>
              <c:f>Sheet1!$B$20:$B$25</c:f>
              <c:numCache>
                <c:formatCode>General</c:formatCode>
                <c:ptCount val="6"/>
                <c:pt idx="0">
                  <c:v>40</c:v>
                </c:pt>
                <c:pt idx="1">
                  <c:v>2.16</c:v>
                </c:pt>
                <c:pt idx="2">
                  <c:v>4.3499999999999996</c:v>
                </c:pt>
                <c:pt idx="3">
                  <c:v>0.67</c:v>
                </c:pt>
                <c:pt idx="4">
                  <c:v>0.1</c:v>
                </c:pt>
                <c:pt idx="5">
                  <c:v>0.3</c:v>
                </c:pt>
              </c:numCache>
            </c:numRef>
          </c:val>
          <c:smooth val="0"/>
          <c:extLst>
            <c:ext xmlns:c16="http://schemas.microsoft.com/office/drawing/2014/chart" uri="{C3380CC4-5D6E-409C-BE32-E72D297353CC}">
              <c16:uniqueId val="{00000000-D40E-43E1-AC19-4C972E9032C1}"/>
            </c:ext>
          </c:extLst>
        </c:ser>
        <c:dLbls>
          <c:showLegendKey val="0"/>
          <c:showVal val="0"/>
          <c:showCatName val="0"/>
          <c:showSerName val="0"/>
          <c:showPercent val="0"/>
          <c:showBubbleSize val="0"/>
        </c:dLbls>
        <c:smooth val="0"/>
        <c:axId val="558927952"/>
        <c:axId val="558928280"/>
      </c:lineChart>
      <c:catAx>
        <c:axId val="558927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8928280"/>
        <c:crosses val="autoZero"/>
        <c:auto val="1"/>
        <c:lblAlgn val="ctr"/>
        <c:lblOffset val="100"/>
        <c:noMultiLvlLbl val="0"/>
      </c:catAx>
      <c:valAx>
        <c:axId val="5589282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89279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6">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B71019-DD3D-43AB-BC6A-C9129D0679E3}" type="datetimeFigureOut">
              <a:rPr lang="en-US" smtClean="0"/>
              <a:t>1/27/2020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0EC55B-3D4F-4DC4-A9FB-40DEB3C96AF6}" type="slidenum">
              <a:rPr lang="en-US" smtClean="0"/>
              <a:t>‹#›</a:t>
            </a:fld>
            <a:endParaRPr lang="en-US"/>
          </a:p>
        </p:txBody>
      </p:sp>
    </p:spTree>
    <p:extLst>
      <p:ext uri="{BB962C8B-B14F-4D97-AF65-F5344CB8AC3E}">
        <p14:creationId xmlns:p14="http://schemas.microsoft.com/office/powerpoint/2010/main" val="3603080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9E1F21-16C0-4BC5-8665-8AED97D2566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21080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B76E6F2E-BEBE-43EE-AE42-7416AD94222D}" type="datetimeFigureOut">
              <a:rPr lang="en-US" smtClean="0"/>
              <a:t>1/27/2020</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FBD2ACF3-D48E-486B-9E6A-7EC2B4ADC6AC}" type="slidenum">
              <a:rPr lang="en-US" smtClean="0"/>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21983721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6E6F2E-BEBE-43EE-AE42-7416AD94222D}"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D2ACF3-D48E-486B-9E6A-7EC2B4ADC6AC}" type="slidenum">
              <a:rPr lang="en-US" smtClean="0"/>
              <a:t>‹#›</a:t>
            </a:fld>
            <a:endParaRPr lang="en-US"/>
          </a:p>
        </p:txBody>
      </p:sp>
    </p:spTree>
    <p:extLst>
      <p:ext uri="{BB962C8B-B14F-4D97-AF65-F5344CB8AC3E}">
        <p14:creationId xmlns:p14="http://schemas.microsoft.com/office/powerpoint/2010/main" val="2138083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6E6F2E-BEBE-43EE-AE42-7416AD94222D}"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D2ACF3-D48E-486B-9E6A-7EC2B4ADC6AC}" type="slidenum">
              <a:rPr lang="en-US" smtClean="0"/>
              <a:t>‹#›</a:t>
            </a:fld>
            <a:endParaRPr lang="en-US"/>
          </a:p>
        </p:txBody>
      </p:sp>
    </p:spTree>
    <p:extLst>
      <p:ext uri="{BB962C8B-B14F-4D97-AF65-F5344CB8AC3E}">
        <p14:creationId xmlns:p14="http://schemas.microsoft.com/office/powerpoint/2010/main" val="2470440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7071B89-D7B6-4097-90E2-211411B50B99}" type="datetime1">
              <a:rPr lang="en-US" smtClean="0"/>
              <a:t>1/27/2020</a:t>
            </a:fld>
            <a:endParaRPr lang="en-US"/>
          </a:p>
        </p:txBody>
      </p:sp>
      <p:sp>
        <p:nvSpPr>
          <p:cNvPr id="5" name="Footer Placeholder 4"/>
          <p:cNvSpPr>
            <a:spLocks noGrp="1"/>
          </p:cNvSpPr>
          <p:nvPr>
            <p:ph type="ftr" sz="quarter" idx="11"/>
          </p:nvPr>
        </p:nvSpPr>
        <p:spPr/>
        <p:txBody>
          <a:bodyPr/>
          <a:lstStyle/>
          <a:p>
            <a:r>
              <a:rPr lang="en-US"/>
              <a:t>Translational Research Symposium-FM Takyar- May 17th, 2018</a:t>
            </a:r>
          </a:p>
        </p:txBody>
      </p:sp>
      <p:sp>
        <p:nvSpPr>
          <p:cNvPr id="6" name="Slide Number Placeholder 5"/>
          <p:cNvSpPr>
            <a:spLocks noGrp="1"/>
          </p:cNvSpPr>
          <p:nvPr>
            <p:ph type="sldNum" sz="quarter" idx="12"/>
          </p:nvPr>
        </p:nvSpPr>
        <p:spPr/>
        <p:txBody>
          <a:bodyPr/>
          <a:lstStyle/>
          <a:p>
            <a:fld id="{4B0BE9FC-B2E2-4B2D-A8BB-4CBBE0EEEE35}" type="slidenum">
              <a:rPr lang="en-US" smtClean="0"/>
              <a:t>‹#›</a:t>
            </a:fld>
            <a:endParaRPr lang="en-US"/>
          </a:p>
        </p:txBody>
      </p:sp>
    </p:spTree>
    <p:extLst>
      <p:ext uri="{BB962C8B-B14F-4D97-AF65-F5344CB8AC3E}">
        <p14:creationId xmlns:p14="http://schemas.microsoft.com/office/powerpoint/2010/main" val="31545697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241B6E-F58F-4E62-B2A3-F65684854D94}" type="datetime1">
              <a:rPr lang="en-US" smtClean="0"/>
              <a:t>1/27/2020</a:t>
            </a:fld>
            <a:endParaRPr lang="en-US"/>
          </a:p>
        </p:txBody>
      </p:sp>
      <p:sp>
        <p:nvSpPr>
          <p:cNvPr id="5" name="Footer Placeholder 4"/>
          <p:cNvSpPr>
            <a:spLocks noGrp="1"/>
          </p:cNvSpPr>
          <p:nvPr>
            <p:ph type="ftr" sz="quarter" idx="11"/>
          </p:nvPr>
        </p:nvSpPr>
        <p:spPr/>
        <p:txBody>
          <a:bodyPr/>
          <a:lstStyle/>
          <a:p>
            <a:r>
              <a:rPr lang="en-US"/>
              <a:t>Translational Research Symposium-FM Takyar- May 17th, 2018</a:t>
            </a:r>
          </a:p>
        </p:txBody>
      </p:sp>
      <p:sp>
        <p:nvSpPr>
          <p:cNvPr id="6" name="Slide Number Placeholder 5"/>
          <p:cNvSpPr>
            <a:spLocks noGrp="1"/>
          </p:cNvSpPr>
          <p:nvPr>
            <p:ph type="sldNum" sz="quarter" idx="12"/>
          </p:nvPr>
        </p:nvSpPr>
        <p:spPr/>
        <p:txBody>
          <a:bodyPr/>
          <a:lstStyle/>
          <a:p>
            <a:fld id="{4B0BE9FC-B2E2-4B2D-A8BB-4CBBE0EEEE35}" type="slidenum">
              <a:rPr lang="en-US" smtClean="0"/>
              <a:t>‹#›</a:t>
            </a:fld>
            <a:endParaRPr lang="en-US"/>
          </a:p>
        </p:txBody>
      </p:sp>
    </p:spTree>
    <p:extLst>
      <p:ext uri="{BB962C8B-B14F-4D97-AF65-F5344CB8AC3E}">
        <p14:creationId xmlns:p14="http://schemas.microsoft.com/office/powerpoint/2010/main" val="7137391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648BF0-E5D5-469E-AF33-702AB221EBFD}" type="datetime1">
              <a:rPr lang="en-US" smtClean="0"/>
              <a:t>1/27/2020</a:t>
            </a:fld>
            <a:endParaRPr lang="en-US"/>
          </a:p>
        </p:txBody>
      </p:sp>
      <p:sp>
        <p:nvSpPr>
          <p:cNvPr id="5" name="Footer Placeholder 4"/>
          <p:cNvSpPr>
            <a:spLocks noGrp="1"/>
          </p:cNvSpPr>
          <p:nvPr>
            <p:ph type="ftr" sz="quarter" idx="11"/>
          </p:nvPr>
        </p:nvSpPr>
        <p:spPr/>
        <p:txBody>
          <a:bodyPr/>
          <a:lstStyle/>
          <a:p>
            <a:r>
              <a:rPr lang="en-US"/>
              <a:t>Translational Research Symposium-FM Takyar- May 17th, 2018</a:t>
            </a:r>
          </a:p>
        </p:txBody>
      </p:sp>
      <p:sp>
        <p:nvSpPr>
          <p:cNvPr id="6" name="Slide Number Placeholder 5"/>
          <p:cNvSpPr>
            <a:spLocks noGrp="1"/>
          </p:cNvSpPr>
          <p:nvPr>
            <p:ph type="sldNum" sz="quarter" idx="12"/>
          </p:nvPr>
        </p:nvSpPr>
        <p:spPr/>
        <p:txBody>
          <a:bodyPr/>
          <a:lstStyle/>
          <a:p>
            <a:fld id="{4B0BE9FC-B2E2-4B2D-A8BB-4CBBE0EEEE35}" type="slidenum">
              <a:rPr lang="en-US" smtClean="0"/>
              <a:t>‹#›</a:t>
            </a:fld>
            <a:endParaRPr lang="en-US"/>
          </a:p>
        </p:txBody>
      </p:sp>
    </p:spTree>
    <p:extLst>
      <p:ext uri="{BB962C8B-B14F-4D97-AF65-F5344CB8AC3E}">
        <p14:creationId xmlns:p14="http://schemas.microsoft.com/office/powerpoint/2010/main" val="30795653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72D65B7-3B79-453C-8D03-EE9F365C570D}" type="datetime1">
              <a:rPr lang="en-US" smtClean="0"/>
              <a:t>1/27/2020</a:t>
            </a:fld>
            <a:endParaRPr lang="en-US"/>
          </a:p>
        </p:txBody>
      </p:sp>
      <p:sp>
        <p:nvSpPr>
          <p:cNvPr id="6" name="Footer Placeholder 5"/>
          <p:cNvSpPr>
            <a:spLocks noGrp="1"/>
          </p:cNvSpPr>
          <p:nvPr>
            <p:ph type="ftr" sz="quarter" idx="11"/>
          </p:nvPr>
        </p:nvSpPr>
        <p:spPr/>
        <p:txBody>
          <a:bodyPr/>
          <a:lstStyle/>
          <a:p>
            <a:r>
              <a:rPr lang="en-US"/>
              <a:t>Translational Research Symposium-FM Takyar- May 17th, 2018</a:t>
            </a:r>
          </a:p>
        </p:txBody>
      </p:sp>
      <p:sp>
        <p:nvSpPr>
          <p:cNvPr id="7" name="Slide Number Placeholder 6"/>
          <p:cNvSpPr>
            <a:spLocks noGrp="1"/>
          </p:cNvSpPr>
          <p:nvPr>
            <p:ph type="sldNum" sz="quarter" idx="12"/>
          </p:nvPr>
        </p:nvSpPr>
        <p:spPr/>
        <p:txBody>
          <a:bodyPr/>
          <a:lstStyle/>
          <a:p>
            <a:fld id="{4B0BE9FC-B2E2-4B2D-A8BB-4CBBE0EEEE35}" type="slidenum">
              <a:rPr lang="en-US" smtClean="0"/>
              <a:t>‹#›</a:t>
            </a:fld>
            <a:endParaRPr lang="en-US"/>
          </a:p>
        </p:txBody>
      </p:sp>
    </p:spTree>
    <p:extLst>
      <p:ext uri="{BB962C8B-B14F-4D97-AF65-F5344CB8AC3E}">
        <p14:creationId xmlns:p14="http://schemas.microsoft.com/office/powerpoint/2010/main" val="3236823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7E13CA1-611D-4B5A-9AB0-4A1325BB7C3A}" type="datetime1">
              <a:rPr lang="en-US" smtClean="0"/>
              <a:t>1/27/2020</a:t>
            </a:fld>
            <a:endParaRPr lang="en-US"/>
          </a:p>
        </p:txBody>
      </p:sp>
      <p:sp>
        <p:nvSpPr>
          <p:cNvPr id="8" name="Footer Placeholder 7"/>
          <p:cNvSpPr>
            <a:spLocks noGrp="1"/>
          </p:cNvSpPr>
          <p:nvPr>
            <p:ph type="ftr" sz="quarter" idx="11"/>
          </p:nvPr>
        </p:nvSpPr>
        <p:spPr/>
        <p:txBody>
          <a:bodyPr/>
          <a:lstStyle/>
          <a:p>
            <a:r>
              <a:rPr lang="en-US"/>
              <a:t>Translational Research Symposium-FM Takyar- May 17th, 2018</a:t>
            </a:r>
          </a:p>
        </p:txBody>
      </p:sp>
      <p:sp>
        <p:nvSpPr>
          <p:cNvPr id="9" name="Slide Number Placeholder 8"/>
          <p:cNvSpPr>
            <a:spLocks noGrp="1"/>
          </p:cNvSpPr>
          <p:nvPr>
            <p:ph type="sldNum" sz="quarter" idx="12"/>
          </p:nvPr>
        </p:nvSpPr>
        <p:spPr/>
        <p:txBody>
          <a:bodyPr/>
          <a:lstStyle/>
          <a:p>
            <a:fld id="{4B0BE9FC-B2E2-4B2D-A8BB-4CBBE0EEEE35}" type="slidenum">
              <a:rPr lang="en-US" smtClean="0"/>
              <a:t>‹#›</a:t>
            </a:fld>
            <a:endParaRPr lang="en-US"/>
          </a:p>
        </p:txBody>
      </p:sp>
    </p:spTree>
    <p:extLst>
      <p:ext uri="{BB962C8B-B14F-4D97-AF65-F5344CB8AC3E}">
        <p14:creationId xmlns:p14="http://schemas.microsoft.com/office/powerpoint/2010/main" val="14525080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9783B26-26E1-4051-8AC5-A6C407B9929D}" type="datetime1">
              <a:rPr lang="en-US" smtClean="0"/>
              <a:t>1/27/2020</a:t>
            </a:fld>
            <a:endParaRPr lang="en-US"/>
          </a:p>
        </p:txBody>
      </p:sp>
      <p:sp>
        <p:nvSpPr>
          <p:cNvPr id="4" name="Footer Placeholder 3"/>
          <p:cNvSpPr>
            <a:spLocks noGrp="1"/>
          </p:cNvSpPr>
          <p:nvPr>
            <p:ph type="ftr" sz="quarter" idx="11"/>
          </p:nvPr>
        </p:nvSpPr>
        <p:spPr/>
        <p:txBody>
          <a:bodyPr/>
          <a:lstStyle/>
          <a:p>
            <a:r>
              <a:rPr lang="en-US"/>
              <a:t>Translational Research Symposium-FM Takyar- May 17th, 2018</a:t>
            </a:r>
          </a:p>
        </p:txBody>
      </p:sp>
      <p:sp>
        <p:nvSpPr>
          <p:cNvPr id="5" name="Slide Number Placeholder 4"/>
          <p:cNvSpPr>
            <a:spLocks noGrp="1"/>
          </p:cNvSpPr>
          <p:nvPr>
            <p:ph type="sldNum" sz="quarter" idx="12"/>
          </p:nvPr>
        </p:nvSpPr>
        <p:spPr/>
        <p:txBody>
          <a:bodyPr/>
          <a:lstStyle/>
          <a:p>
            <a:fld id="{4B0BE9FC-B2E2-4B2D-A8BB-4CBBE0EEEE35}" type="slidenum">
              <a:rPr lang="en-US" smtClean="0"/>
              <a:t>‹#›</a:t>
            </a:fld>
            <a:endParaRPr lang="en-US"/>
          </a:p>
        </p:txBody>
      </p:sp>
    </p:spTree>
    <p:extLst>
      <p:ext uri="{BB962C8B-B14F-4D97-AF65-F5344CB8AC3E}">
        <p14:creationId xmlns:p14="http://schemas.microsoft.com/office/powerpoint/2010/main" val="28620310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3889A7-999E-47B9-9B91-2A84CFAD04DE}" type="datetime1">
              <a:rPr lang="en-US" smtClean="0"/>
              <a:t>1/27/2020</a:t>
            </a:fld>
            <a:endParaRPr lang="en-US"/>
          </a:p>
        </p:txBody>
      </p:sp>
      <p:sp>
        <p:nvSpPr>
          <p:cNvPr id="3" name="Footer Placeholder 2"/>
          <p:cNvSpPr>
            <a:spLocks noGrp="1"/>
          </p:cNvSpPr>
          <p:nvPr>
            <p:ph type="ftr" sz="quarter" idx="11"/>
          </p:nvPr>
        </p:nvSpPr>
        <p:spPr/>
        <p:txBody>
          <a:bodyPr/>
          <a:lstStyle/>
          <a:p>
            <a:r>
              <a:rPr lang="en-US"/>
              <a:t>Translational Research Symposium-FM Takyar- May 17th, 2018</a:t>
            </a:r>
          </a:p>
        </p:txBody>
      </p:sp>
      <p:sp>
        <p:nvSpPr>
          <p:cNvPr id="4" name="Slide Number Placeholder 3"/>
          <p:cNvSpPr>
            <a:spLocks noGrp="1"/>
          </p:cNvSpPr>
          <p:nvPr>
            <p:ph type="sldNum" sz="quarter" idx="12"/>
          </p:nvPr>
        </p:nvSpPr>
        <p:spPr/>
        <p:txBody>
          <a:bodyPr/>
          <a:lstStyle/>
          <a:p>
            <a:fld id="{4B0BE9FC-B2E2-4B2D-A8BB-4CBBE0EEEE35}" type="slidenum">
              <a:rPr lang="en-US" smtClean="0"/>
              <a:t>‹#›</a:t>
            </a:fld>
            <a:endParaRPr lang="en-US"/>
          </a:p>
        </p:txBody>
      </p:sp>
    </p:spTree>
    <p:extLst>
      <p:ext uri="{BB962C8B-B14F-4D97-AF65-F5344CB8AC3E}">
        <p14:creationId xmlns:p14="http://schemas.microsoft.com/office/powerpoint/2010/main" val="12579085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2AA4CAF-DC73-49CC-95C2-D3A691420DB3}" type="datetime1">
              <a:rPr lang="en-US" smtClean="0"/>
              <a:t>1/27/2020</a:t>
            </a:fld>
            <a:endParaRPr lang="en-US"/>
          </a:p>
        </p:txBody>
      </p:sp>
      <p:sp>
        <p:nvSpPr>
          <p:cNvPr id="6" name="Footer Placeholder 5"/>
          <p:cNvSpPr>
            <a:spLocks noGrp="1"/>
          </p:cNvSpPr>
          <p:nvPr>
            <p:ph type="ftr" sz="quarter" idx="11"/>
          </p:nvPr>
        </p:nvSpPr>
        <p:spPr/>
        <p:txBody>
          <a:bodyPr/>
          <a:lstStyle/>
          <a:p>
            <a:r>
              <a:rPr lang="en-US"/>
              <a:t>Translational Research Symposium-FM Takyar- May 17th, 2018</a:t>
            </a:r>
          </a:p>
        </p:txBody>
      </p:sp>
      <p:sp>
        <p:nvSpPr>
          <p:cNvPr id="7" name="Slide Number Placeholder 6"/>
          <p:cNvSpPr>
            <a:spLocks noGrp="1"/>
          </p:cNvSpPr>
          <p:nvPr>
            <p:ph type="sldNum" sz="quarter" idx="12"/>
          </p:nvPr>
        </p:nvSpPr>
        <p:spPr/>
        <p:txBody>
          <a:bodyPr/>
          <a:lstStyle/>
          <a:p>
            <a:fld id="{4B0BE9FC-B2E2-4B2D-A8BB-4CBBE0EEEE35}" type="slidenum">
              <a:rPr lang="en-US" smtClean="0"/>
              <a:t>‹#›</a:t>
            </a:fld>
            <a:endParaRPr lang="en-US"/>
          </a:p>
        </p:txBody>
      </p:sp>
    </p:spTree>
    <p:extLst>
      <p:ext uri="{BB962C8B-B14F-4D97-AF65-F5344CB8AC3E}">
        <p14:creationId xmlns:p14="http://schemas.microsoft.com/office/powerpoint/2010/main" val="433785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6E6F2E-BEBE-43EE-AE42-7416AD94222D}"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D2ACF3-D48E-486B-9E6A-7EC2B4ADC6AC}" type="slidenum">
              <a:rPr lang="en-US" smtClean="0"/>
              <a:t>‹#›</a:t>
            </a:fld>
            <a:endParaRPr lang="en-US"/>
          </a:p>
        </p:txBody>
      </p:sp>
    </p:spTree>
    <p:extLst>
      <p:ext uri="{BB962C8B-B14F-4D97-AF65-F5344CB8AC3E}">
        <p14:creationId xmlns:p14="http://schemas.microsoft.com/office/powerpoint/2010/main" val="42179484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0D59641-1BCC-440E-8560-7D2AEA1813E5}" type="datetime1">
              <a:rPr lang="en-US" smtClean="0"/>
              <a:t>1/27/2020</a:t>
            </a:fld>
            <a:endParaRPr lang="en-US"/>
          </a:p>
        </p:txBody>
      </p:sp>
      <p:sp>
        <p:nvSpPr>
          <p:cNvPr id="6" name="Footer Placeholder 5"/>
          <p:cNvSpPr>
            <a:spLocks noGrp="1"/>
          </p:cNvSpPr>
          <p:nvPr>
            <p:ph type="ftr" sz="quarter" idx="11"/>
          </p:nvPr>
        </p:nvSpPr>
        <p:spPr/>
        <p:txBody>
          <a:bodyPr/>
          <a:lstStyle/>
          <a:p>
            <a:r>
              <a:rPr lang="en-US"/>
              <a:t>Translational Research Symposium-FM Takyar- May 17th, 2018</a:t>
            </a:r>
          </a:p>
        </p:txBody>
      </p:sp>
      <p:sp>
        <p:nvSpPr>
          <p:cNvPr id="7" name="Slide Number Placeholder 6"/>
          <p:cNvSpPr>
            <a:spLocks noGrp="1"/>
          </p:cNvSpPr>
          <p:nvPr>
            <p:ph type="sldNum" sz="quarter" idx="12"/>
          </p:nvPr>
        </p:nvSpPr>
        <p:spPr/>
        <p:txBody>
          <a:bodyPr/>
          <a:lstStyle/>
          <a:p>
            <a:fld id="{4B0BE9FC-B2E2-4B2D-A8BB-4CBBE0EEEE35}" type="slidenum">
              <a:rPr lang="en-US" smtClean="0"/>
              <a:t>‹#›</a:t>
            </a:fld>
            <a:endParaRPr lang="en-US"/>
          </a:p>
        </p:txBody>
      </p:sp>
    </p:spTree>
    <p:extLst>
      <p:ext uri="{BB962C8B-B14F-4D97-AF65-F5344CB8AC3E}">
        <p14:creationId xmlns:p14="http://schemas.microsoft.com/office/powerpoint/2010/main" val="16903818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6A180D-DC54-474A-AC4A-ABB2E48CCD16}" type="datetime1">
              <a:rPr lang="en-US" smtClean="0"/>
              <a:t>1/27/2020</a:t>
            </a:fld>
            <a:endParaRPr lang="en-US"/>
          </a:p>
        </p:txBody>
      </p:sp>
      <p:sp>
        <p:nvSpPr>
          <p:cNvPr id="5" name="Footer Placeholder 4"/>
          <p:cNvSpPr>
            <a:spLocks noGrp="1"/>
          </p:cNvSpPr>
          <p:nvPr>
            <p:ph type="ftr" sz="quarter" idx="11"/>
          </p:nvPr>
        </p:nvSpPr>
        <p:spPr/>
        <p:txBody>
          <a:bodyPr/>
          <a:lstStyle/>
          <a:p>
            <a:r>
              <a:rPr lang="en-US"/>
              <a:t>Translational Research Symposium-FM Takyar- May 17th, 2018</a:t>
            </a:r>
          </a:p>
        </p:txBody>
      </p:sp>
      <p:sp>
        <p:nvSpPr>
          <p:cNvPr id="6" name="Slide Number Placeholder 5"/>
          <p:cNvSpPr>
            <a:spLocks noGrp="1"/>
          </p:cNvSpPr>
          <p:nvPr>
            <p:ph type="sldNum" sz="quarter" idx="12"/>
          </p:nvPr>
        </p:nvSpPr>
        <p:spPr/>
        <p:txBody>
          <a:bodyPr/>
          <a:lstStyle/>
          <a:p>
            <a:fld id="{4B0BE9FC-B2E2-4B2D-A8BB-4CBBE0EEEE35}" type="slidenum">
              <a:rPr lang="en-US" smtClean="0"/>
              <a:t>‹#›</a:t>
            </a:fld>
            <a:endParaRPr lang="en-US"/>
          </a:p>
        </p:txBody>
      </p:sp>
    </p:spTree>
    <p:extLst>
      <p:ext uri="{BB962C8B-B14F-4D97-AF65-F5344CB8AC3E}">
        <p14:creationId xmlns:p14="http://schemas.microsoft.com/office/powerpoint/2010/main" val="21953998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BBC62C-1A1B-45CF-B183-55A7C6607E7A}" type="datetime1">
              <a:rPr lang="en-US" smtClean="0"/>
              <a:t>1/27/2020</a:t>
            </a:fld>
            <a:endParaRPr lang="en-US"/>
          </a:p>
        </p:txBody>
      </p:sp>
      <p:sp>
        <p:nvSpPr>
          <p:cNvPr id="5" name="Footer Placeholder 4"/>
          <p:cNvSpPr>
            <a:spLocks noGrp="1"/>
          </p:cNvSpPr>
          <p:nvPr>
            <p:ph type="ftr" sz="quarter" idx="11"/>
          </p:nvPr>
        </p:nvSpPr>
        <p:spPr/>
        <p:txBody>
          <a:bodyPr/>
          <a:lstStyle/>
          <a:p>
            <a:r>
              <a:rPr lang="en-US"/>
              <a:t>Translational Research Symposium-FM Takyar- May 17th, 2018</a:t>
            </a:r>
          </a:p>
        </p:txBody>
      </p:sp>
      <p:sp>
        <p:nvSpPr>
          <p:cNvPr id="6" name="Slide Number Placeholder 5"/>
          <p:cNvSpPr>
            <a:spLocks noGrp="1"/>
          </p:cNvSpPr>
          <p:nvPr>
            <p:ph type="sldNum" sz="quarter" idx="12"/>
          </p:nvPr>
        </p:nvSpPr>
        <p:spPr/>
        <p:txBody>
          <a:bodyPr/>
          <a:lstStyle/>
          <a:p>
            <a:fld id="{4B0BE9FC-B2E2-4B2D-A8BB-4CBBE0EEEE35}" type="slidenum">
              <a:rPr lang="en-US" smtClean="0"/>
              <a:t>‹#›</a:t>
            </a:fld>
            <a:endParaRPr lang="en-US"/>
          </a:p>
        </p:txBody>
      </p:sp>
    </p:spTree>
    <p:extLst>
      <p:ext uri="{BB962C8B-B14F-4D97-AF65-F5344CB8AC3E}">
        <p14:creationId xmlns:p14="http://schemas.microsoft.com/office/powerpoint/2010/main" val="1547543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B76E6F2E-BEBE-43EE-AE42-7416AD94222D}" type="datetimeFigureOut">
              <a:rPr lang="en-US" smtClean="0"/>
              <a:t>1/27/2020</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FBD2ACF3-D48E-486B-9E6A-7EC2B4ADC6AC}"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2950973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76E6F2E-BEBE-43EE-AE42-7416AD94222D}" type="datetimeFigureOut">
              <a:rPr lang="en-US" smtClean="0"/>
              <a:t>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D2ACF3-D48E-486B-9E6A-7EC2B4ADC6AC}" type="slidenum">
              <a:rPr lang="en-US" smtClean="0"/>
              <a:t>‹#›</a:t>
            </a:fld>
            <a:endParaRPr lang="en-US"/>
          </a:p>
        </p:txBody>
      </p:sp>
    </p:spTree>
    <p:extLst>
      <p:ext uri="{BB962C8B-B14F-4D97-AF65-F5344CB8AC3E}">
        <p14:creationId xmlns:p14="http://schemas.microsoft.com/office/powerpoint/2010/main" val="1534532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76E6F2E-BEBE-43EE-AE42-7416AD94222D}" type="datetimeFigureOut">
              <a:rPr lang="en-US" smtClean="0"/>
              <a:t>1/27/2020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D2ACF3-D48E-486B-9E6A-7EC2B4ADC6AC}" type="slidenum">
              <a:rPr lang="en-US" smtClean="0"/>
              <a:t>‹#›</a:t>
            </a:fld>
            <a:endParaRPr lang="en-US"/>
          </a:p>
        </p:txBody>
      </p:sp>
    </p:spTree>
    <p:extLst>
      <p:ext uri="{BB962C8B-B14F-4D97-AF65-F5344CB8AC3E}">
        <p14:creationId xmlns:p14="http://schemas.microsoft.com/office/powerpoint/2010/main" val="2812559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76E6F2E-BEBE-43EE-AE42-7416AD94222D}" type="datetimeFigureOut">
              <a:rPr lang="en-US" smtClean="0"/>
              <a:t>1/27/2020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D2ACF3-D48E-486B-9E6A-7EC2B4ADC6AC}" type="slidenum">
              <a:rPr lang="en-US" smtClean="0"/>
              <a:t>‹#›</a:t>
            </a:fld>
            <a:endParaRPr lang="en-US"/>
          </a:p>
        </p:txBody>
      </p:sp>
    </p:spTree>
    <p:extLst>
      <p:ext uri="{BB962C8B-B14F-4D97-AF65-F5344CB8AC3E}">
        <p14:creationId xmlns:p14="http://schemas.microsoft.com/office/powerpoint/2010/main" val="3150986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6E6F2E-BEBE-43EE-AE42-7416AD94222D}" type="datetimeFigureOut">
              <a:rPr lang="en-US" smtClean="0"/>
              <a:t>1/27/2020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D2ACF3-D48E-486B-9E6A-7EC2B4ADC6AC}" type="slidenum">
              <a:rPr lang="en-US" smtClean="0"/>
              <a:t>‹#›</a:t>
            </a:fld>
            <a:endParaRPr lang="en-US"/>
          </a:p>
        </p:txBody>
      </p:sp>
    </p:spTree>
    <p:extLst>
      <p:ext uri="{BB962C8B-B14F-4D97-AF65-F5344CB8AC3E}">
        <p14:creationId xmlns:p14="http://schemas.microsoft.com/office/powerpoint/2010/main" val="3104373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B76E6F2E-BEBE-43EE-AE42-7416AD94222D}" type="datetimeFigureOut">
              <a:rPr lang="en-US" smtClean="0"/>
              <a:t>1/27/2020</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FBD2ACF3-D48E-486B-9E6A-7EC2B4ADC6AC}"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60547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B76E6F2E-BEBE-43EE-AE42-7416AD94222D}" type="datetimeFigureOut">
              <a:rPr lang="en-US" smtClean="0"/>
              <a:t>1/27/2020</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FBD2ACF3-D48E-486B-9E6A-7EC2B4ADC6AC}"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19161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B76E6F2E-BEBE-43EE-AE42-7416AD94222D}" type="datetimeFigureOut">
              <a:rPr lang="en-US" smtClean="0"/>
              <a:t>1/27/2020</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FBD2ACF3-D48E-486B-9E6A-7EC2B4ADC6AC}"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900900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78F634-32DB-45A7-B668-945F3F12C3C4}" type="datetime1">
              <a:rPr lang="en-US" smtClean="0"/>
              <a:t>1/27/2020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Translational Research Symposium-FM Takyar- May 17th, 2018</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0BE9FC-B2E2-4B2D-A8BB-4CBBE0EEEE35}" type="slidenum">
              <a:rPr lang="en-US" smtClean="0"/>
              <a:t>‹#›</a:t>
            </a:fld>
            <a:endParaRPr lang="en-US"/>
          </a:p>
        </p:txBody>
      </p:sp>
    </p:spTree>
    <p:extLst>
      <p:ext uri="{BB962C8B-B14F-4D97-AF65-F5344CB8AC3E}">
        <p14:creationId xmlns:p14="http://schemas.microsoft.com/office/powerpoint/2010/main" val="4063782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بنام خداوند جان و خرد‬‎">
            <a:extLst>
              <a:ext uri="{FF2B5EF4-FFF2-40B4-BE49-F238E27FC236}">
                <a16:creationId xmlns:a16="http://schemas.microsoft.com/office/drawing/2014/main" id="{30427F3C-4655-41DF-8B55-425970D847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3752" y="1071644"/>
            <a:ext cx="4144496" cy="4714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8912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7547717-2784-455B-9EAB-C482205A9886}"/>
              </a:ext>
            </a:extLst>
          </p:cNvPr>
          <p:cNvSpPr>
            <a:spLocks noGrp="1"/>
          </p:cNvSpPr>
          <p:nvPr>
            <p:ph type="title"/>
          </p:nvPr>
        </p:nvSpPr>
        <p:spPr>
          <a:xfrm>
            <a:off x="1371600" y="181708"/>
            <a:ext cx="9601200" cy="808892"/>
          </a:xfrm>
        </p:spPr>
        <p:txBody>
          <a:bodyPr>
            <a:normAutofit/>
          </a:bodyPr>
          <a:lstStyle/>
          <a:p>
            <a:pPr algn="ctr"/>
            <a:r>
              <a:rPr lang="en-US" sz="4000" dirty="0"/>
              <a:t>Endoscopy (2): 07/1397</a:t>
            </a:r>
          </a:p>
        </p:txBody>
      </p:sp>
      <p:pic>
        <p:nvPicPr>
          <p:cNvPr id="3" name="Picture 2" descr="A close up of text on a white surface&#10;&#10;Description automatically generated">
            <a:extLst>
              <a:ext uri="{FF2B5EF4-FFF2-40B4-BE49-F238E27FC236}">
                <a16:creationId xmlns:a16="http://schemas.microsoft.com/office/drawing/2014/main" id="{D18FD2D4-B4A2-4B05-BE54-BE8414B3B71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582" b="18001"/>
          <a:stretch/>
        </p:blipFill>
        <p:spPr>
          <a:xfrm>
            <a:off x="3649980" y="1108709"/>
            <a:ext cx="5143500" cy="5172075"/>
          </a:xfrm>
          <a:prstGeom prst="rect">
            <a:avLst/>
          </a:prstGeom>
        </p:spPr>
      </p:pic>
      <p:sp>
        <p:nvSpPr>
          <p:cNvPr id="15" name="Rectangle 14">
            <a:extLst>
              <a:ext uri="{FF2B5EF4-FFF2-40B4-BE49-F238E27FC236}">
                <a16:creationId xmlns:a16="http://schemas.microsoft.com/office/drawing/2014/main" id="{078447E1-852E-4D29-B40D-969C3426ADDE}"/>
              </a:ext>
            </a:extLst>
          </p:cNvPr>
          <p:cNvSpPr/>
          <p:nvPr/>
        </p:nvSpPr>
        <p:spPr>
          <a:xfrm>
            <a:off x="7070480" y="1638001"/>
            <a:ext cx="650631" cy="1831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79617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49C75-EC01-41C4-B151-D705EF4F07DD}"/>
              </a:ext>
            </a:extLst>
          </p:cNvPr>
          <p:cNvSpPr>
            <a:spLocks noGrp="1"/>
          </p:cNvSpPr>
          <p:nvPr>
            <p:ph type="title"/>
          </p:nvPr>
        </p:nvSpPr>
        <p:spPr>
          <a:xfrm>
            <a:off x="1295400" y="269631"/>
            <a:ext cx="9601200" cy="720969"/>
          </a:xfrm>
        </p:spPr>
        <p:txBody>
          <a:bodyPr>
            <a:normAutofit/>
          </a:bodyPr>
          <a:lstStyle/>
          <a:p>
            <a:pPr algn="ctr"/>
            <a:r>
              <a:rPr lang="en-US" sz="4000" dirty="0"/>
              <a:t>HPI (Course of the illness)</a:t>
            </a:r>
          </a:p>
        </p:txBody>
      </p:sp>
      <p:sp>
        <p:nvSpPr>
          <p:cNvPr id="3" name="Content Placeholder 2">
            <a:extLst>
              <a:ext uri="{FF2B5EF4-FFF2-40B4-BE49-F238E27FC236}">
                <a16:creationId xmlns:a16="http://schemas.microsoft.com/office/drawing/2014/main" id="{F1E1ECA2-F51E-480F-BDFF-EF04A0947B2C}"/>
              </a:ext>
            </a:extLst>
          </p:cNvPr>
          <p:cNvSpPr>
            <a:spLocks noGrp="1"/>
          </p:cNvSpPr>
          <p:nvPr>
            <p:ph idx="1"/>
          </p:nvPr>
        </p:nvSpPr>
        <p:spPr>
          <a:xfrm>
            <a:off x="1085850" y="843645"/>
            <a:ext cx="8606790" cy="5574300"/>
          </a:xfrm>
        </p:spPr>
        <p:txBody>
          <a:bodyPr>
            <a:noAutofit/>
          </a:bodyPr>
          <a:lstStyle/>
          <a:p>
            <a:r>
              <a:rPr lang="en-US" sz="2100" dirty="0"/>
              <a:t>Labs: TSH: </a:t>
            </a:r>
            <a:r>
              <a:rPr lang="en-US" sz="2100" dirty="0">
                <a:solidFill>
                  <a:srgbClr val="00B050"/>
                </a:solidFill>
              </a:rPr>
              <a:t>16.8</a:t>
            </a:r>
            <a:endParaRPr lang="en-US" sz="2100" i="0" dirty="0">
              <a:solidFill>
                <a:srgbClr val="00B050"/>
              </a:solidFill>
              <a:sym typeface="Wingdings" panose="05000000000000000000" pitchFamily="2" charset="2"/>
            </a:endParaRPr>
          </a:p>
          <a:p>
            <a:pPr lvl="1"/>
            <a:r>
              <a:rPr lang="en-US" sz="2100" i="0" dirty="0">
                <a:solidFill>
                  <a:schemeClr val="tx1"/>
                </a:solidFill>
                <a:sym typeface="Wingdings" panose="05000000000000000000" pitchFamily="2" charset="2"/>
              </a:rPr>
              <a:t>Rx: </a:t>
            </a:r>
            <a:r>
              <a:rPr lang="en-US" sz="2100" i="0" dirty="0" err="1">
                <a:solidFill>
                  <a:srgbClr val="0070C0"/>
                </a:solidFill>
                <a:sym typeface="Wingdings" panose="05000000000000000000" pitchFamily="2" charset="2"/>
              </a:rPr>
              <a:t>Euthyrox</a:t>
            </a:r>
            <a:r>
              <a:rPr lang="en-US" sz="2100" i="0" dirty="0">
                <a:solidFill>
                  <a:schemeClr val="tx1"/>
                </a:solidFill>
                <a:sym typeface="Wingdings" panose="05000000000000000000" pitchFamily="2" charset="2"/>
              </a:rPr>
              <a:t>: </a:t>
            </a:r>
            <a:r>
              <a:rPr lang="en-US" sz="2100" dirty="0">
                <a:solidFill>
                  <a:schemeClr val="tx1"/>
                </a:solidFill>
                <a:sym typeface="Wingdings" panose="05000000000000000000" pitchFamily="2" charset="2"/>
              </a:rPr>
              <a:t>900mcg Daily + </a:t>
            </a:r>
            <a:r>
              <a:rPr lang="en-US" sz="2100" dirty="0">
                <a:solidFill>
                  <a:srgbClr val="0070C0"/>
                </a:solidFill>
                <a:sym typeface="Wingdings" panose="05000000000000000000" pitchFamily="2" charset="2"/>
              </a:rPr>
              <a:t>Prednisolone 25mg/d</a:t>
            </a:r>
          </a:p>
          <a:p>
            <a:r>
              <a:rPr lang="en-US" sz="2100" dirty="0"/>
              <a:t>Labs: TSH: </a:t>
            </a:r>
            <a:r>
              <a:rPr lang="en-US" sz="2100" dirty="0">
                <a:solidFill>
                  <a:srgbClr val="FF0000"/>
                </a:solidFill>
              </a:rPr>
              <a:t>81</a:t>
            </a:r>
            <a:r>
              <a:rPr lang="en-US" sz="2100" dirty="0"/>
              <a:t>, 1,25(OH)-Vit-D3: 10.2</a:t>
            </a:r>
            <a:endParaRPr lang="en-US" sz="2100" dirty="0">
              <a:solidFill>
                <a:schemeClr val="tx1"/>
              </a:solidFill>
              <a:sym typeface="Wingdings" panose="05000000000000000000" pitchFamily="2" charset="2"/>
            </a:endParaRPr>
          </a:p>
          <a:p>
            <a:pPr lvl="1"/>
            <a:r>
              <a:rPr lang="en-US" sz="2100" i="0" dirty="0">
                <a:solidFill>
                  <a:schemeClr val="tx1"/>
                </a:solidFill>
                <a:sym typeface="Wingdings" panose="05000000000000000000" pitchFamily="2" charset="2"/>
              </a:rPr>
              <a:t>Rx: </a:t>
            </a:r>
            <a:r>
              <a:rPr lang="en-US" sz="2100" i="0" dirty="0" err="1">
                <a:solidFill>
                  <a:srgbClr val="0070C0"/>
                </a:solidFill>
                <a:sym typeface="Wingdings" panose="05000000000000000000" pitchFamily="2" charset="2"/>
              </a:rPr>
              <a:t>Euthyrox</a:t>
            </a:r>
            <a:r>
              <a:rPr lang="en-US" sz="2100" i="0" dirty="0">
                <a:solidFill>
                  <a:schemeClr val="tx1"/>
                </a:solidFill>
                <a:sym typeface="Wingdings" panose="05000000000000000000" pitchFamily="2" charset="2"/>
              </a:rPr>
              <a:t>: </a:t>
            </a:r>
            <a:r>
              <a:rPr lang="en-US" sz="2100" dirty="0">
                <a:solidFill>
                  <a:schemeClr val="tx1"/>
                </a:solidFill>
                <a:sym typeface="Wingdings" panose="05000000000000000000" pitchFamily="2" charset="2"/>
              </a:rPr>
              <a:t>1000mcg Daily (Prednisolone D/C)</a:t>
            </a:r>
          </a:p>
          <a:p>
            <a:r>
              <a:rPr lang="en-US" sz="2100" dirty="0"/>
              <a:t>Labs: TSH: </a:t>
            </a:r>
            <a:r>
              <a:rPr lang="en-US" sz="2100" dirty="0">
                <a:solidFill>
                  <a:srgbClr val="FF0000"/>
                </a:solidFill>
              </a:rPr>
              <a:t>118</a:t>
            </a:r>
            <a:endParaRPr lang="en-US" sz="2100" dirty="0">
              <a:solidFill>
                <a:schemeClr val="tx1"/>
              </a:solidFill>
              <a:sym typeface="Wingdings" panose="05000000000000000000" pitchFamily="2" charset="2"/>
            </a:endParaRPr>
          </a:p>
          <a:p>
            <a:pPr lvl="1"/>
            <a:r>
              <a:rPr lang="en-US" sz="2100" i="0" dirty="0">
                <a:solidFill>
                  <a:schemeClr val="tx1"/>
                </a:solidFill>
                <a:sym typeface="Wingdings" panose="05000000000000000000" pitchFamily="2" charset="2"/>
              </a:rPr>
              <a:t>Rx: </a:t>
            </a:r>
            <a:r>
              <a:rPr lang="en-US" sz="2100" i="0" dirty="0" err="1">
                <a:solidFill>
                  <a:srgbClr val="0070C0"/>
                </a:solidFill>
                <a:sym typeface="Wingdings" panose="05000000000000000000" pitchFamily="2" charset="2"/>
              </a:rPr>
              <a:t>Euthyrox</a:t>
            </a:r>
            <a:r>
              <a:rPr lang="en-US" sz="2100" i="0" dirty="0">
                <a:solidFill>
                  <a:schemeClr val="tx1"/>
                </a:solidFill>
                <a:sym typeface="Wingdings" panose="05000000000000000000" pitchFamily="2" charset="2"/>
              </a:rPr>
              <a:t>: </a:t>
            </a:r>
            <a:r>
              <a:rPr lang="en-US" sz="2100" dirty="0">
                <a:solidFill>
                  <a:schemeClr val="tx1"/>
                </a:solidFill>
                <a:sym typeface="Wingdings" panose="05000000000000000000" pitchFamily="2" charset="2"/>
              </a:rPr>
              <a:t>1000mcg Daily </a:t>
            </a:r>
          </a:p>
          <a:p>
            <a:r>
              <a:rPr lang="en-US" sz="2100" dirty="0"/>
              <a:t>Labs: TSH: </a:t>
            </a:r>
            <a:r>
              <a:rPr lang="en-US" sz="2100" dirty="0">
                <a:solidFill>
                  <a:srgbClr val="FF0000"/>
                </a:solidFill>
              </a:rPr>
              <a:t>105</a:t>
            </a:r>
            <a:r>
              <a:rPr lang="en-US" sz="2100" dirty="0"/>
              <a:t>; 1,25(OH)-Vit-D3: 10.2; Hb:6.6; Plt:131</a:t>
            </a:r>
            <a:endParaRPr lang="en-US" sz="2100" dirty="0">
              <a:solidFill>
                <a:schemeClr val="tx1"/>
              </a:solidFill>
              <a:sym typeface="Wingdings" panose="05000000000000000000" pitchFamily="2" charset="2"/>
            </a:endParaRPr>
          </a:p>
          <a:p>
            <a:pPr lvl="1"/>
            <a:r>
              <a:rPr lang="en-US" sz="2100" i="0" dirty="0">
                <a:solidFill>
                  <a:schemeClr val="tx1"/>
                </a:solidFill>
                <a:sym typeface="Wingdings" panose="05000000000000000000" pitchFamily="2" charset="2"/>
              </a:rPr>
              <a:t>Anemia following severe vaginal bleeding  ADMISSION (Ahwaz):</a:t>
            </a:r>
          </a:p>
          <a:p>
            <a:pPr lvl="2"/>
            <a:r>
              <a:rPr lang="en-US" sz="1900" dirty="0">
                <a:solidFill>
                  <a:schemeClr val="tx1"/>
                </a:solidFill>
                <a:sym typeface="Wingdings" panose="05000000000000000000" pitchFamily="2" charset="2"/>
              </a:rPr>
              <a:t>BMB  No malignant cells/normal myeloid, erythroid lineages and normal megakaryocytes/No specific changes</a:t>
            </a:r>
          </a:p>
          <a:p>
            <a:pPr lvl="2"/>
            <a:r>
              <a:rPr lang="en-US" sz="1900" dirty="0">
                <a:solidFill>
                  <a:schemeClr val="tx1"/>
                </a:solidFill>
                <a:sym typeface="Wingdings" panose="05000000000000000000" pitchFamily="2" charset="2"/>
              </a:rPr>
              <a:t>Endoscopy  pan-gastritis + duodenitis</a:t>
            </a:r>
          </a:p>
          <a:p>
            <a:pPr lvl="2"/>
            <a:r>
              <a:rPr lang="en-US" sz="1900" dirty="0">
                <a:solidFill>
                  <a:schemeClr val="tx1"/>
                </a:solidFill>
                <a:sym typeface="Wingdings" panose="05000000000000000000" pitchFamily="2" charset="2"/>
              </a:rPr>
              <a:t>Duodenal Bx Normal </a:t>
            </a:r>
            <a:r>
              <a:rPr lang="en-US" sz="1900" dirty="0" err="1">
                <a:solidFill>
                  <a:schemeClr val="tx1"/>
                </a:solidFill>
                <a:sym typeface="Wingdings" panose="05000000000000000000" pitchFamily="2" charset="2"/>
              </a:rPr>
              <a:t>vilous</a:t>
            </a:r>
            <a:r>
              <a:rPr lang="en-US" sz="1900" dirty="0">
                <a:solidFill>
                  <a:schemeClr val="tx1"/>
                </a:solidFill>
                <a:sym typeface="Wingdings" panose="05000000000000000000" pitchFamily="2" charset="2"/>
              </a:rPr>
              <a:t> pattern/Intraepithelial lymphocytes/No giardia</a:t>
            </a:r>
          </a:p>
          <a:p>
            <a:r>
              <a:rPr lang="en-US" sz="2100" dirty="0">
                <a:solidFill>
                  <a:schemeClr val="tx1"/>
                </a:solidFill>
                <a:sym typeface="Wingdings" panose="05000000000000000000" pitchFamily="2" charset="2"/>
              </a:rPr>
              <a:t>TSH: </a:t>
            </a:r>
            <a:r>
              <a:rPr lang="en-US" sz="2100" dirty="0">
                <a:solidFill>
                  <a:srgbClr val="FF0000"/>
                </a:solidFill>
                <a:sym typeface="Wingdings" panose="05000000000000000000" pitchFamily="2" charset="2"/>
              </a:rPr>
              <a:t>127.8</a:t>
            </a:r>
            <a:r>
              <a:rPr lang="en-US" sz="2100" dirty="0">
                <a:solidFill>
                  <a:schemeClr val="tx1"/>
                </a:solidFill>
                <a:sym typeface="Wingdings" panose="05000000000000000000" pitchFamily="2" charset="2"/>
              </a:rPr>
              <a:t>, Ferritin: 138, WBC: 3.65, HB:11.4, </a:t>
            </a:r>
            <a:r>
              <a:rPr lang="en-US" sz="2100" dirty="0" err="1">
                <a:solidFill>
                  <a:schemeClr val="tx1"/>
                </a:solidFill>
                <a:sym typeface="Wingdings" panose="05000000000000000000" pitchFamily="2" charset="2"/>
              </a:rPr>
              <a:t>Plt</a:t>
            </a:r>
            <a:r>
              <a:rPr lang="en-US" sz="2100" dirty="0">
                <a:solidFill>
                  <a:schemeClr val="tx1"/>
                </a:solidFill>
                <a:sym typeface="Wingdings" panose="05000000000000000000" pitchFamily="2" charset="2"/>
              </a:rPr>
              <a:t>: 116, </a:t>
            </a:r>
            <a:r>
              <a:rPr lang="en-US" sz="2100" dirty="0" err="1">
                <a:solidFill>
                  <a:schemeClr val="tx1"/>
                </a:solidFill>
                <a:sym typeface="Wingdings" panose="05000000000000000000" pitchFamily="2" charset="2"/>
              </a:rPr>
              <a:t>VitD</a:t>
            </a:r>
            <a:r>
              <a:rPr lang="en-US" sz="2100" dirty="0">
                <a:solidFill>
                  <a:schemeClr val="tx1"/>
                </a:solidFill>
                <a:sym typeface="Wingdings" panose="05000000000000000000" pitchFamily="2" charset="2"/>
              </a:rPr>
              <a:t>: 18.3</a:t>
            </a:r>
          </a:p>
          <a:p>
            <a:pPr lvl="1"/>
            <a:r>
              <a:rPr lang="en-US" sz="2100" i="0" dirty="0">
                <a:solidFill>
                  <a:schemeClr val="tx1"/>
                </a:solidFill>
                <a:sym typeface="Wingdings" panose="05000000000000000000" pitchFamily="2" charset="2"/>
              </a:rPr>
              <a:t>Rx: </a:t>
            </a:r>
            <a:r>
              <a:rPr lang="en-US" sz="2100" i="0" dirty="0" err="1">
                <a:solidFill>
                  <a:srgbClr val="0070C0"/>
                </a:solidFill>
                <a:sym typeface="Wingdings" panose="05000000000000000000" pitchFamily="2" charset="2"/>
              </a:rPr>
              <a:t>Euthyrox</a:t>
            </a:r>
            <a:r>
              <a:rPr lang="en-US" sz="2100" i="0" dirty="0">
                <a:solidFill>
                  <a:schemeClr val="tx1"/>
                </a:solidFill>
                <a:sym typeface="Wingdings" panose="05000000000000000000" pitchFamily="2" charset="2"/>
              </a:rPr>
              <a:t>: </a:t>
            </a:r>
            <a:r>
              <a:rPr lang="en-US" sz="2100" dirty="0">
                <a:solidFill>
                  <a:schemeClr val="tx1"/>
                </a:solidFill>
                <a:sym typeface="Wingdings" panose="05000000000000000000" pitchFamily="2" charset="2"/>
              </a:rPr>
              <a:t>1000mcg Daily  </a:t>
            </a:r>
            <a:r>
              <a:rPr lang="en-US" sz="2100" b="1" dirty="0">
                <a:solidFill>
                  <a:schemeClr val="tx1"/>
                </a:solidFill>
                <a:sym typeface="Wingdings" panose="05000000000000000000" pitchFamily="2" charset="2"/>
              </a:rPr>
              <a:t>Referred for current admission</a:t>
            </a:r>
            <a:endParaRPr lang="en-US" sz="2100" b="1" dirty="0">
              <a:solidFill>
                <a:srgbClr val="FF0000"/>
              </a:solidFill>
              <a:sym typeface="Wingdings" panose="05000000000000000000" pitchFamily="2" charset="2"/>
            </a:endParaRPr>
          </a:p>
          <a:p>
            <a:pPr marL="0" indent="0">
              <a:buNone/>
            </a:pPr>
            <a:endParaRPr lang="en-US" sz="2100" dirty="0">
              <a:solidFill>
                <a:schemeClr val="tx1"/>
              </a:solidFill>
              <a:sym typeface="Wingdings" panose="05000000000000000000" pitchFamily="2" charset="2"/>
            </a:endParaRPr>
          </a:p>
        </p:txBody>
      </p:sp>
      <p:sp>
        <p:nvSpPr>
          <p:cNvPr id="4" name="TextBox 3">
            <a:extLst>
              <a:ext uri="{FF2B5EF4-FFF2-40B4-BE49-F238E27FC236}">
                <a16:creationId xmlns:a16="http://schemas.microsoft.com/office/drawing/2014/main" id="{B13E9F6F-01F1-4A31-B920-34FB298A06C7}"/>
              </a:ext>
            </a:extLst>
          </p:cNvPr>
          <p:cNvSpPr txBox="1"/>
          <p:nvPr/>
        </p:nvSpPr>
        <p:spPr>
          <a:xfrm>
            <a:off x="10161631" y="843645"/>
            <a:ext cx="1077154" cy="369332"/>
          </a:xfrm>
          <a:prstGeom prst="rect">
            <a:avLst/>
          </a:prstGeom>
          <a:noFill/>
        </p:spPr>
        <p:txBody>
          <a:bodyPr wrap="none" rtlCol="0">
            <a:spAutoFit/>
          </a:bodyPr>
          <a:lstStyle/>
          <a:p>
            <a:r>
              <a:rPr lang="en-US" dirty="0"/>
              <a:t>11/1397</a:t>
            </a:r>
          </a:p>
        </p:txBody>
      </p:sp>
      <p:sp>
        <p:nvSpPr>
          <p:cNvPr id="18" name="Arrow: Down 17">
            <a:extLst>
              <a:ext uri="{FF2B5EF4-FFF2-40B4-BE49-F238E27FC236}">
                <a16:creationId xmlns:a16="http://schemas.microsoft.com/office/drawing/2014/main" id="{55644AB9-5B15-4C9A-912D-8F770DD6BE2C}"/>
              </a:ext>
            </a:extLst>
          </p:cNvPr>
          <p:cNvSpPr/>
          <p:nvPr/>
        </p:nvSpPr>
        <p:spPr>
          <a:xfrm>
            <a:off x="9970696" y="879403"/>
            <a:ext cx="236294" cy="617927"/>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Down 22">
            <a:extLst>
              <a:ext uri="{FF2B5EF4-FFF2-40B4-BE49-F238E27FC236}">
                <a16:creationId xmlns:a16="http://schemas.microsoft.com/office/drawing/2014/main" id="{DE482D97-7321-4BEF-B786-FDA5594F451A}"/>
              </a:ext>
            </a:extLst>
          </p:cNvPr>
          <p:cNvSpPr/>
          <p:nvPr/>
        </p:nvSpPr>
        <p:spPr>
          <a:xfrm>
            <a:off x="9988023" y="2589464"/>
            <a:ext cx="243057" cy="695183"/>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4AF0CD25-4812-4335-8DB2-6830C05A82A6}"/>
              </a:ext>
            </a:extLst>
          </p:cNvPr>
          <p:cNvSpPr txBox="1"/>
          <p:nvPr/>
        </p:nvSpPr>
        <p:spPr>
          <a:xfrm>
            <a:off x="10157463" y="2598909"/>
            <a:ext cx="1085938" cy="369332"/>
          </a:xfrm>
          <a:prstGeom prst="rect">
            <a:avLst/>
          </a:prstGeom>
          <a:noFill/>
        </p:spPr>
        <p:txBody>
          <a:bodyPr wrap="none" rtlCol="0">
            <a:spAutoFit/>
          </a:bodyPr>
          <a:lstStyle/>
          <a:p>
            <a:r>
              <a:rPr lang="en-US" dirty="0"/>
              <a:t>01/1398</a:t>
            </a:r>
          </a:p>
        </p:txBody>
      </p:sp>
      <p:sp>
        <p:nvSpPr>
          <p:cNvPr id="27" name="Arrow: Down 26">
            <a:extLst>
              <a:ext uri="{FF2B5EF4-FFF2-40B4-BE49-F238E27FC236}">
                <a16:creationId xmlns:a16="http://schemas.microsoft.com/office/drawing/2014/main" id="{36D53C72-4407-4740-B22F-14481D6CC531}"/>
              </a:ext>
            </a:extLst>
          </p:cNvPr>
          <p:cNvSpPr/>
          <p:nvPr/>
        </p:nvSpPr>
        <p:spPr>
          <a:xfrm>
            <a:off x="10001361" y="3426817"/>
            <a:ext cx="243057" cy="2288183"/>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FF2A189-F123-479B-8075-E583052BA71D}"/>
              </a:ext>
            </a:extLst>
          </p:cNvPr>
          <p:cNvSpPr txBox="1"/>
          <p:nvPr/>
        </p:nvSpPr>
        <p:spPr>
          <a:xfrm>
            <a:off x="10175829" y="3379087"/>
            <a:ext cx="1094723" cy="369332"/>
          </a:xfrm>
          <a:prstGeom prst="rect">
            <a:avLst/>
          </a:prstGeom>
          <a:noFill/>
        </p:spPr>
        <p:txBody>
          <a:bodyPr wrap="none" rtlCol="0">
            <a:spAutoFit/>
          </a:bodyPr>
          <a:lstStyle/>
          <a:p>
            <a:r>
              <a:rPr lang="en-US" dirty="0"/>
              <a:t>04/1398</a:t>
            </a:r>
          </a:p>
        </p:txBody>
      </p:sp>
      <p:sp>
        <p:nvSpPr>
          <p:cNvPr id="12" name="TextBox 11">
            <a:extLst>
              <a:ext uri="{FF2B5EF4-FFF2-40B4-BE49-F238E27FC236}">
                <a16:creationId xmlns:a16="http://schemas.microsoft.com/office/drawing/2014/main" id="{C5CEE41A-C4A3-46DA-BF9A-0E39D7BA7F94}"/>
              </a:ext>
            </a:extLst>
          </p:cNvPr>
          <p:cNvSpPr txBox="1"/>
          <p:nvPr/>
        </p:nvSpPr>
        <p:spPr>
          <a:xfrm>
            <a:off x="10175829" y="1695164"/>
            <a:ext cx="1081322" cy="369332"/>
          </a:xfrm>
          <a:prstGeom prst="rect">
            <a:avLst/>
          </a:prstGeom>
          <a:noFill/>
        </p:spPr>
        <p:txBody>
          <a:bodyPr wrap="none" rtlCol="0">
            <a:spAutoFit/>
          </a:bodyPr>
          <a:lstStyle/>
          <a:p>
            <a:r>
              <a:rPr lang="en-US" dirty="0"/>
              <a:t>12/1397</a:t>
            </a:r>
          </a:p>
        </p:txBody>
      </p:sp>
      <p:sp>
        <p:nvSpPr>
          <p:cNvPr id="13" name="Arrow: Down 12">
            <a:extLst>
              <a:ext uri="{FF2B5EF4-FFF2-40B4-BE49-F238E27FC236}">
                <a16:creationId xmlns:a16="http://schemas.microsoft.com/office/drawing/2014/main" id="{97910927-511B-4509-ACE7-1E008408BDD2}"/>
              </a:ext>
            </a:extLst>
          </p:cNvPr>
          <p:cNvSpPr/>
          <p:nvPr/>
        </p:nvSpPr>
        <p:spPr>
          <a:xfrm>
            <a:off x="9984894" y="1730922"/>
            <a:ext cx="236294" cy="617927"/>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Down 13">
            <a:extLst>
              <a:ext uri="{FF2B5EF4-FFF2-40B4-BE49-F238E27FC236}">
                <a16:creationId xmlns:a16="http://schemas.microsoft.com/office/drawing/2014/main" id="{8B3239CE-EC79-4876-BFF7-16AA3FC1D467}"/>
              </a:ext>
            </a:extLst>
          </p:cNvPr>
          <p:cNvSpPr/>
          <p:nvPr/>
        </p:nvSpPr>
        <p:spPr>
          <a:xfrm>
            <a:off x="10001361" y="5762730"/>
            <a:ext cx="243057" cy="695183"/>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AF61752-BBCB-4BD7-B091-24CFA5B6D7E9}"/>
              </a:ext>
            </a:extLst>
          </p:cNvPr>
          <p:cNvSpPr txBox="1"/>
          <p:nvPr/>
        </p:nvSpPr>
        <p:spPr>
          <a:xfrm>
            <a:off x="10170801" y="5772175"/>
            <a:ext cx="1085938" cy="369332"/>
          </a:xfrm>
          <a:prstGeom prst="rect">
            <a:avLst/>
          </a:prstGeom>
          <a:noFill/>
        </p:spPr>
        <p:txBody>
          <a:bodyPr wrap="none" rtlCol="0">
            <a:spAutoFit/>
          </a:bodyPr>
          <a:lstStyle/>
          <a:p>
            <a:r>
              <a:rPr lang="en-US" dirty="0"/>
              <a:t>09/1398</a:t>
            </a:r>
          </a:p>
        </p:txBody>
      </p:sp>
    </p:spTree>
    <p:extLst>
      <p:ext uri="{BB962C8B-B14F-4D97-AF65-F5344CB8AC3E}">
        <p14:creationId xmlns:p14="http://schemas.microsoft.com/office/powerpoint/2010/main" val="15173118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7547717-2784-455B-9EAB-C482205A9886}"/>
              </a:ext>
            </a:extLst>
          </p:cNvPr>
          <p:cNvSpPr>
            <a:spLocks noGrp="1"/>
          </p:cNvSpPr>
          <p:nvPr>
            <p:ph type="title"/>
          </p:nvPr>
        </p:nvSpPr>
        <p:spPr>
          <a:xfrm>
            <a:off x="1371600" y="181708"/>
            <a:ext cx="9601200" cy="808892"/>
          </a:xfrm>
        </p:spPr>
        <p:txBody>
          <a:bodyPr>
            <a:normAutofit/>
          </a:bodyPr>
          <a:lstStyle/>
          <a:p>
            <a:pPr algn="ctr"/>
            <a:r>
              <a:rPr lang="en-US" sz="4000" dirty="0"/>
              <a:t>Endoscopy (3): 04/1398</a:t>
            </a:r>
          </a:p>
        </p:txBody>
      </p:sp>
      <p:pic>
        <p:nvPicPr>
          <p:cNvPr id="3" name="Picture 2" descr="A close up of text on a white background&#10;&#10;Description automatically generated">
            <a:extLst>
              <a:ext uri="{FF2B5EF4-FFF2-40B4-BE49-F238E27FC236}">
                <a16:creationId xmlns:a16="http://schemas.microsoft.com/office/drawing/2014/main" id="{A2F55FB5-6418-490D-8D58-40FD8B0E5EF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5505" y="885824"/>
            <a:ext cx="4287916" cy="5717221"/>
          </a:xfrm>
          <a:prstGeom prst="rect">
            <a:avLst/>
          </a:prstGeom>
        </p:spPr>
      </p:pic>
      <p:pic>
        <p:nvPicPr>
          <p:cNvPr id="6" name="Picture 5" descr="A close up of text on a white background&#10;&#10;Description automatically generated">
            <a:extLst>
              <a:ext uri="{FF2B5EF4-FFF2-40B4-BE49-F238E27FC236}">
                <a16:creationId xmlns:a16="http://schemas.microsoft.com/office/drawing/2014/main" id="{0603F756-6B55-4766-97F1-8E8855AC40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9095" y="885823"/>
            <a:ext cx="4956111" cy="5717222"/>
          </a:xfrm>
          <a:prstGeom prst="rect">
            <a:avLst/>
          </a:prstGeom>
        </p:spPr>
      </p:pic>
      <p:sp>
        <p:nvSpPr>
          <p:cNvPr id="15" name="Rectangle 14">
            <a:extLst>
              <a:ext uri="{FF2B5EF4-FFF2-40B4-BE49-F238E27FC236}">
                <a16:creationId xmlns:a16="http://schemas.microsoft.com/office/drawing/2014/main" id="{078447E1-852E-4D29-B40D-969C3426ADDE}"/>
              </a:ext>
            </a:extLst>
          </p:cNvPr>
          <p:cNvSpPr/>
          <p:nvPr/>
        </p:nvSpPr>
        <p:spPr>
          <a:xfrm>
            <a:off x="10248900" y="1817370"/>
            <a:ext cx="650631" cy="1831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9C88073-B870-48EA-A683-CB7152465EE5}"/>
              </a:ext>
            </a:extLst>
          </p:cNvPr>
          <p:cNvSpPr/>
          <p:nvPr/>
        </p:nvSpPr>
        <p:spPr>
          <a:xfrm>
            <a:off x="2811780" y="1511537"/>
            <a:ext cx="650631" cy="1831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2449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009AF58-C5CF-4C89-8CAF-8CC24E06CB60}"/>
              </a:ext>
            </a:extLst>
          </p:cNvPr>
          <p:cNvSpPr>
            <a:spLocks noGrp="1"/>
          </p:cNvSpPr>
          <p:nvPr>
            <p:ph type="title"/>
          </p:nvPr>
        </p:nvSpPr>
        <p:spPr>
          <a:xfrm>
            <a:off x="1295400" y="3057524"/>
            <a:ext cx="9601200" cy="1907199"/>
          </a:xfrm>
        </p:spPr>
        <p:txBody>
          <a:bodyPr>
            <a:noAutofit/>
          </a:bodyPr>
          <a:lstStyle/>
          <a:p>
            <a:pPr algn="ctr"/>
            <a:r>
              <a:rPr lang="en-US" sz="6600" dirty="0"/>
              <a:t>CURRENT ADMISSION</a:t>
            </a:r>
          </a:p>
        </p:txBody>
      </p:sp>
    </p:spTree>
    <p:extLst>
      <p:ext uri="{BB962C8B-B14F-4D97-AF65-F5344CB8AC3E}">
        <p14:creationId xmlns:p14="http://schemas.microsoft.com/office/powerpoint/2010/main" val="9181649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53C51-B5E5-4C5F-8A7D-07A8025C3505}"/>
              </a:ext>
            </a:extLst>
          </p:cNvPr>
          <p:cNvSpPr>
            <a:spLocks noGrp="1"/>
          </p:cNvSpPr>
          <p:nvPr>
            <p:ph type="title"/>
          </p:nvPr>
        </p:nvSpPr>
        <p:spPr>
          <a:xfrm>
            <a:off x="838200" y="111369"/>
            <a:ext cx="10515600" cy="808893"/>
          </a:xfrm>
        </p:spPr>
        <p:txBody>
          <a:bodyPr>
            <a:normAutofit/>
          </a:bodyPr>
          <a:lstStyle/>
          <a:p>
            <a:pPr algn="ctr"/>
            <a:r>
              <a:rPr lang="en-US" sz="4000" dirty="0"/>
              <a:t>Chief Complaint and HPI</a:t>
            </a:r>
          </a:p>
        </p:txBody>
      </p:sp>
      <p:sp>
        <p:nvSpPr>
          <p:cNvPr id="3" name="Content Placeholder 2">
            <a:extLst>
              <a:ext uri="{FF2B5EF4-FFF2-40B4-BE49-F238E27FC236}">
                <a16:creationId xmlns:a16="http://schemas.microsoft.com/office/drawing/2014/main" id="{D0F93ACB-3CD3-4CD5-8528-9D1229DAD41C}"/>
              </a:ext>
            </a:extLst>
          </p:cNvPr>
          <p:cNvSpPr>
            <a:spLocks noGrp="1"/>
          </p:cNvSpPr>
          <p:nvPr>
            <p:ph idx="1"/>
          </p:nvPr>
        </p:nvSpPr>
        <p:spPr>
          <a:xfrm>
            <a:off x="838200" y="674369"/>
            <a:ext cx="11163301" cy="6029325"/>
          </a:xfrm>
        </p:spPr>
        <p:txBody>
          <a:bodyPr>
            <a:normAutofit fontScale="92500"/>
          </a:bodyPr>
          <a:lstStyle/>
          <a:p>
            <a:r>
              <a:rPr lang="en-US" sz="2400" b="1" dirty="0"/>
              <a:t>CC:</a:t>
            </a:r>
            <a:r>
              <a:rPr lang="en-US" sz="2400" dirty="0"/>
              <a:t> “feeling weak and depressed”</a:t>
            </a:r>
          </a:p>
          <a:p>
            <a:pPr lvl="1"/>
            <a:r>
              <a:rPr lang="en-US" sz="2400" b="1" dirty="0"/>
              <a:t>Reason for Referral</a:t>
            </a:r>
            <a:r>
              <a:rPr lang="en-US" sz="2400" dirty="0"/>
              <a:t>: Very high TSH levels not controlled with extreme doses of Levothyroxine.</a:t>
            </a:r>
          </a:p>
          <a:p>
            <a:r>
              <a:rPr lang="en-US" sz="2400" b="1" dirty="0"/>
              <a:t>HPI:</a:t>
            </a:r>
            <a:r>
              <a:rPr lang="en-US" sz="2400" dirty="0"/>
              <a:t> Our patient is a 41-year-old lady who was referred to be admitted to the Endocrine ward following detection of persistently very high TSH levels for the past two years despite receiving extreme doses of Levothyroxine.</a:t>
            </a:r>
          </a:p>
          <a:p>
            <a:pPr lvl="1">
              <a:buFont typeface="Wingdings" panose="05000000000000000000" pitchFamily="2" charset="2"/>
              <a:buChar char="ü"/>
            </a:pPr>
            <a:r>
              <a:rPr lang="en-US" b="1" dirty="0"/>
              <a:t>Duration:</a:t>
            </a:r>
            <a:r>
              <a:rPr lang="en-US" dirty="0"/>
              <a:t> </a:t>
            </a:r>
            <a:r>
              <a:rPr lang="en-US" i="0" dirty="0"/>
              <a:t>Extreme weakness and feeling depressed for one month prior to admission.</a:t>
            </a:r>
            <a:endParaRPr lang="en-US" sz="2100" i="0" dirty="0"/>
          </a:p>
          <a:p>
            <a:pPr lvl="1">
              <a:buFont typeface="Wingdings" panose="05000000000000000000" pitchFamily="2" charset="2"/>
              <a:buChar char="ü"/>
            </a:pPr>
            <a:r>
              <a:rPr lang="en-US" b="1" dirty="0"/>
              <a:t>Onset:</a:t>
            </a:r>
            <a:r>
              <a:rPr lang="en-US" dirty="0"/>
              <a:t> </a:t>
            </a:r>
            <a:r>
              <a:rPr lang="en-US" i="0" dirty="0"/>
              <a:t>She has been feeling like this for the past two years, but this latest episode of extreme symptoms started relatively abruptly last month. </a:t>
            </a:r>
          </a:p>
          <a:p>
            <a:pPr lvl="1">
              <a:buFont typeface="Wingdings" panose="05000000000000000000" pitchFamily="2" charset="2"/>
              <a:buChar char="ü"/>
            </a:pPr>
            <a:r>
              <a:rPr lang="en-US" b="1" dirty="0"/>
              <a:t>Constant/Intermittent:</a:t>
            </a:r>
            <a:r>
              <a:rPr lang="en-US" dirty="0"/>
              <a:t> </a:t>
            </a:r>
            <a:r>
              <a:rPr lang="en-US" i="0" dirty="0"/>
              <a:t>The problem has been </a:t>
            </a:r>
            <a:r>
              <a:rPr lang="en-US" i="0" dirty="0">
                <a:solidFill>
                  <a:srgbClr val="0070C0"/>
                </a:solidFill>
              </a:rPr>
              <a:t>constant</a:t>
            </a:r>
            <a:r>
              <a:rPr lang="en-US" i="0" dirty="0"/>
              <a:t>.</a:t>
            </a:r>
          </a:p>
          <a:p>
            <a:pPr lvl="1">
              <a:buFont typeface="Wingdings" panose="05000000000000000000" pitchFamily="2" charset="2"/>
              <a:buChar char="ü"/>
            </a:pPr>
            <a:r>
              <a:rPr lang="en-US" b="1" dirty="0"/>
              <a:t>Precipitating factor: </a:t>
            </a:r>
            <a:r>
              <a:rPr lang="en-US" i="0" dirty="0"/>
              <a:t>None elicited.</a:t>
            </a:r>
          </a:p>
          <a:p>
            <a:pPr lvl="1">
              <a:buFont typeface="Wingdings" panose="05000000000000000000" pitchFamily="2" charset="2"/>
              <a:buChar char="ü"/>
            </a:pPr>
            <a:r>
              <a:rPr lang="en-US" b="1" dirty="0"/>
              <a:t>Alleviating factors: </a:t>
            </a:r>
            <a:r>
              <a:rPr lang="en-US" i="0" dirty="0"/>
              <a:t>No specific factors identified.</a:t>
            </a:r>
          </a:p>
          <a:p>
            <a:pPr lvl="1">
              <a:buFont typeface="Wingdings" panose="05000000000000000000" pitchFamily="2" charset="2"/>
              <a:buChar char="ü"/>
            </a:pPr>
            <a:r>
              <a:rPr lang="en-US" b="1" dirty="0"/>
              <a:t>Aggravating factors: </a:t>
            </a:r>
            <a:r>
              <a:rPr lang="en-US" i="0" dirty="0"/>
              <a:t>Stressful life events.</a:t>
            </a:r>
          </a:p>
          <a:p>
            <a:pPr lvl="1">
              <a:buFont typeface="Wingdings" panose="05000000000000000000" pitchFamily="2" charset="2"/>
              <a:buChar char="ü"/>
            </a:pPr>
            <a:r>
              <a:rPr lang="en-US" b="1" dirty="0"/>
              <a:t>Progression:</a:t>
            </a:r>
            <a:r>
              <a:rPr lang="en-US" dirty="0"/>
              <a:t> </a:t>
            </a:r>
            <a:r>
              <a:rPr lang="en-US" i="0" dirty="0"/>
              <a:t>Has not progressed significantly since it started.</a:t>
            </a:r>
          </a:p>
          <a:p>
            <a:pPr lvl="1">
              <a:buFont typeface="Wingdings" panose="05000000000000000000" pitchFamily="2" charset="2"/>
              <a:buChar char="ü"/>
            </a:pPr>
            <a:r>
              <a:rPr lang="en-US" b="1" dirty="0"/>
              <a:t>Frequency:</a:t>
            </a:r>
            <a:r>
              <a:rPr lang="en-US" dirty="0"/>
              <a:t> </a:t>
            </a:r>
            <a:r>
              <a:rPr lang="en-US" i="0" dirty="0"/>
              <a:t>She has experienced such extreme symptoms </a:t>
            </a:r>
            <a:r>
              <a:rPr lang="en-US" i="0" dirty="0">
                <a:solidFill>
                  <a:srgbClr val="0070C0"/>
                </a:solidFill>
              </a:rPr>
              <a:t>twice during the past two years</a:t>
            </a:r>
            <a:r>
              <a:rPr lang="en-US" i="0" dirty="0"/>
              <a:t>. </a:t>
            </a:r>
          </a:p>
          <a:p>
            <a:pPr lvl="1">
              <a:buFont typeface="Wingdings" panose="05000000000000000000" pitchFamily="2" charset="2"/>
              <a:buChar char="ü"/>
            </a:pPr>
            <a:r>
              <a:rPr lang="en-US" b="1" dirty="0"/>
              <a:t>Associated symptoms: </a:t>
            </a:r>
            <a:r>
              <a:rPr lang="en-US" i="0" dirty="0">
                <a:solidFill>
                  <a:srgbClr val="0070C0"/>
                </a:solidFill>
              </a:rPr>
              <a:t>Malaise</a:t>
            </a:r>
            <a:r>
              <a:rPr lang="en-US" i="0" dirty="0"/>
              <a:t>, </a:t>
            </a:r>
            <a:r>
              <a:rPr lang="en-US" i="0" dirty="0">
                <a:solidFill>
                  <a:srgbClr val="0070C0"/>
                </a:solidFill>
              </a:rPr>
              <a:t>headache</a:t>
            </a:r>
            <a:r>
              <a:rPr lang="en-US" i="0" dirty="0"/>
              <a:t>, </a:t>
            </a:r>
            <a:r>
              <a:rPr lang="en-US" i="0" dirty="0">
                <a:solidFill>
                  <a:srgbClr val="0070C0"/>
                </a:solidFill>
              </a:rPr>
              <a:t>dizziness</a:t>
            </a:r>
            <a:r>
              <a:rPr lang="en-US" i="0" dirty="0"/>
              <a:t>, </a:t>
            </a:r>
            <a:r>
              <a:rPr lang="en-US" i="0" dirty="0">
                <a:solidFill>
                  <a:srgbClr val="0070C0"/>
                </a:solidFill>
              </a:rPr>
              <a:t>blurred vision</a:t>
            </a:r>
            <a:r>
              <a:rPr lang="en-US" i="0" dirty="0"/>
              <a:t>, </a:t>
            </a:r>
            <a:r>
              <a:rPr lang="en-US" i="0" dirty="0">
                <a:solidFill>
                  <a:srgbClr val="0070C0"/>
                </a:solidFill>
              </a:rPr>
              <a:t>occasional diarrhea following consumption of certain food items, lack of energy for talking, anxiety, lack of concentration.</a:t>
            </a:r>
            <a:endParaRPr lang="en-US" i="0" dirty="0"/>
          </a:p>
        </p:txBody>
      </p:sp>
    </p:spTree>
    <p:extLst>
      <p:ext uri="{BB962C8B-B14F-4D97-AF65-F5344CB8AC3E}">
        <p14:creationId xmlns:p14="http://schemas.microsoft.com/office/powerpoint/2010/main" val="24035319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6A0DFE-4246-4C5F-8FF4-3F0AD128C3D1}"/>
              </a:ext>
            </a:extLst>
          </p:cNvPr>
          <p:cNvSpPr>
            <a:spLocks noGrp="1"/>
          </p:cNvSpPr>
          <p:nvPr>
            <p:ph idx="1"/>
          </p:nvPr>
        </p:nvSpPr>
        <p:spPr>
          <a:xfrm>
            <a:off x="1436077" y="1125415"/>
            <a:ext cx="10342538" cy="5509700"/>
          </a:xfrm>
        </p:spPr>
        <p:txBody>
          <a:bodyPr>
            <a:normAutofit lnSpcReduction="10000"/>
          </a:bodyPr>
          <a:lstStyle/>
          <a:p>
            <a:r>
              <a:rPr lang="en-US" dirty="0"/>
              <a:t>Past Medical/Surgical Hx:</a:t>
            </a:r>
          </a:p>
          <a:p>
            <a:pPr lvl="1"/>
            <a:r>
              <a:rPr lang="en-US" dirty="0"/>
              <a:t>Negative except for what mentioned before</a:t>
            </a:r>
          </a:p>
          <a:p>
            <a:r>
              <a:rPr lang="en-US" dirty="0"/>
              <a:t>Family Hx: </a:t>
            </a:r>
          </a:p>
          <a:p>
            <a:pPr lvl="1"/>
            <a:r>
              <a:rPr lang="en-US" dirty="0"/>
              <a:t>4 children</a:t>
            </a:r>
          </a:p>
          <a:p>
            <a:pPr lvl="1"/>
            <a:r>
              <a:rPr lang="en-US" dirty="0"/>
              <a:t>No history of similar problems in first- and second-degree relatives.</a:t>
            </a:r>
          </a:p>
          <a:p>
            <a:r>
              <a:rPr lang="en-US" dirty="0"/>
              <a:t>Drug Hx:</a:t>
            </a:r>
          </a:p>
          <a:p>
            <a:pPr lvl="1"/>
            <a:r>
              <a:rPr lang="en-US" dirty="0"/>
              <a:t>Thyroid medications mentioned before</a:t>
            </a:r>
          </a:p>
          <a:p>
            <a:pPr lvl="1"/>
            <a:r>
              <a:rPr lang="en-US" dirty="0"/>
              <a:t>Tab Mirtazapine 25mg, ½ </a:t>
            </a:r>
            <a:r>
              <a:rPr lang="en-US" dirty="0" err="1"/>
              <a:t>qHS</a:t>
            </a:r>
            <a:endParaRPr lang="en-US" dirty="0"/>
          </a:p>
          <a:p>
            <a:pPr lvl="1"/>
            <a:r>
              <a:rPr lang="en-US" dirty="0"/>
              <a:t>Amp </a:t>
            </a:r>
            <a:r>
              <a:rPr lang="en-US" dirty="0" err="1"/>
              <a:t>FerInject</a:t>
            </a:r>
            <a:r>
              <a:rPr lang="en-US" dirty="0"/>
              <a:t> 500mg </a:t>
            </a:r>
            <a:r>
              <a:rPr lang="en-US" dirty="0">
                <a:sym typeface="Wingdings" panose="05000000000000000000" pitchFamily="2" charset="2"/>
              </a:rPr>
              <a:t> 3 doses in the past year</a:t>
            </a:r>
            <a:endParaRPr lang="en-US" dirty="0"/>
          </a:p>
          <a:p>
            <a:r>
              <a:rPr lang="en-US" dirty="0"/>
              <a:t>Allergies: </a:t>
            </a:r>
            <a:r>
              <a:rPr lang="en-US" dirty="0">
                <a:solidFill>
                  <a:schemeClr val="tx1"/>
                </a:solidFill>
              </a:rPr>
              <a:t>None</a:t>
            </a:r>
          </a:p>
          <a:p>
            <a:r>
              <a:rPr lang="en-US" dirty="0"/>
              <a:t>Social Hx:</a:t>
            </a:r>
          </a:p>
          <a:p>
            <a:pPr lvl="1"/>
            <a:r>
              <a:rPr lang="en-US" dirty="0"/>
              <a:t>Middle class family. </a:t>
            </a:r>
          </a:p>
          <a:p>
            <a:pPr lvl="1"/>
            <a:r>
              <a:rPr lang="en-US" dirty="0"/>
              <a:t>Education </a:t>
            </a:r>
            <a:r>
              <a:rPr lang="en-US" dirty="0">
                <a:sym typeface="Wingdings" panose="05000000000000000000" pitchFamily="2" charset="2"/>
              </a:rPr>
              <a:t> Secondary education  Has good understanding of her diseases and is fully cooperative with the medical teams.</a:t>
            </a:r>
            <a:endParaRPr lang="en-US" dirty="0"/>
          </a:p>
          <a:p>
            <a:pPr lvl="1"/>
            <a:r>
              <a:rPr lang="en-US" dirty="0"/>
              <a:t>Has adequate access to health care and food resources.</a:t>
            </a:r>
          </a:p>
          <a:p>
            <a:pPr marL="530352" lvl="1" indent="0">
              <a:buNone/>
            </a:pPr>
            <a:endParaRPr lang="en-US" dirty="0"/>
          </a:p>
          <a:p>
            <a:endParaRPr lang="en-US" dirty="0"/>
          </a:p>
        </p:txBody>
      </p:sp>
      <p:sp>
        <p:nvSpPr>
          <p:cNvPr id="4" name="Title 1">
            <a:extLst>
              <a:ext uri="{FF2B5EF4-FFF2-40B4-BE49-F238E27FC236}">
                <a16:creationId xmlns:a16="http://schemas.microsoft.com/office/drawing/2014/main" id="{7B460261-8112-427B-A2F3-0D0C53303A3D}"/>
              </a:ext>
            </a:extLst>
          </p:cNvPr>
          <p:cNvSpPr>
            <a:spLocks noGrp="1"/>
          </p:cNvSpPr>
          <p:nvPr>
            <p:ph type="title"/>
          </p:nvPr>
        </p:nvSpPr>
        <p:spPr>
          <a:xfrm>
            <a:off x="1295400" y="269631"/>
            <a:ext cx="9601200" cy="720969"/>
          </a:xfrm>
        </p:spPr>
        <p:txBody>
          <a:bodyPr>
            <a:normAutofit/>
          </a:bodyPr>
          <a:lstStyle/>
          <a:p>
            <a:pPr algn="ctr"/>
            <a:r>
              <a:rPr lang="en-US" sz="4000" dirty="0"/>
              <a:t>Family, Drug, and Social Hx</a:t>
            </a:r>
          </a:p>
        </p:txBody>
      </p:sp>
    </p:spTree>
    <p:extLst>
      <p:ext uri="{BB962C8B-B14F-4D97-AF65-F5344CB8AC3E}">
        <p14:creationId xmlns:p14="http://schemas.microsoft.com/office/powerpoint/2010/main" val="2016538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8F56A-7AAB-400A-A5DE-F89F3DD6C229}"/>
              </a:ext>
            </a:extLst>
          </p:cNvPr>
          <p:cNvSpPr>
            <a:spLocks noGrp="1"/>
          </p:cNvSpPr>
          <p:nvPr>
            <p:ph type="title"/>
          </p:nvPr>
        </p:nvSpPr>
        <p:spPr>
          <a:xfrm>
            <a:off x="1371600" y="181708"/>
            <a:ext cx="9601200" cy="808892"/>
          </a:xfrm>
        </p:spPr>
        <p:txBody>
          <a:bodyPr>
            <a:normAutofit/>
          </a:bodyPr>
          <a:lstStyle/>
          <a:p>
            <a:pPr algn="ctr"/>
            <a:r>
              <a:rPr lang="en-US" sz="4000" dirty="0"/>
              <a:t>Review of Systems</a:t>
            </a:r>
          </a:p>
        </p:txBody>
      </p:sp>
      <p:sp>
        <p:nvSpPr>
          <p:cNvPr id="3" name="Content Placeholder 2">
            <a:extLst>
              <a:ext uri="{FF2B5EF4-FFF2-40B4-BE49-F238E27FC236}">
                <a16:creationId xmlns:a16="http://schemas.microsoft.com/office/drawing/2014/main" id="{3BF77A24-F8EF-467D-9BED-534E9316717D}"/>
              </a:ext>
            </a:extLst>
          </p:cNvPr>
          <p:cNvSpPr>
            <a:spLocks noGrp="1"/>
          </p:cNvSpPr>
          <p:nvPr>
            <p:ph idx="1"/>
          </p:nvPr>
        </p:nvSpPr>
        <p:spPr>
          <a:xfrm>
            <a:off x="1371600" y="990599"/>
            <a:ext cx="9601200" cy="5574323"/>
          </a:xfrm>
        </p:spPr>
        <p:txBody>
          <a:bodyPr>
            <a:normAutofit fontScale="92500" lnSpcReduction="20000"/>
          </a:bodyPr>
          <a:lstStyle/>
          <a:p>
            <a:r>
              <a:rPr lang="en-US" sz="2200" b="1" dirty="0"/>
              <a:t>Constitutional symptoms: </a:t>
            </a:r>
            <a:r>
              <a:rPr lang="en-US" sz="2200" dirty="0">
                <a:solidFill>
                  <a:srgbClr val="0070C0"/>
                </a:solidFill>
              </a:rPr>
              <a:t>Lack of energy  and malaise, loss of appetite, prior diagnosis of PTC.</a:t>
            </a:r>
            <a:endParaRPr lang="en-US" sz="2200" dirty="0"/>
          </a:p>
          <a:p>
            <a:r>
              <a:rPr lang="en-US" sz="2200" b="1" dirty="0"/>
              <a:t>Eyes, Ears, nose, mouth, throat: </a:t>
            </a:r>
            <a:r>
              <a:rPr lang="en-US" sz="2200" dirty="0">
                <a:solidFill>
                  <a:srgbClr val="0070C0"/>
                </a:solidFill>
              </a:rPr>
              <a:t>Negative</a:t>
            </a:r>
            <a:r>
              <a:rPr lang="en-US" sz="2200" dirty="0"/>
              <a:t> (Difficulty with hearing, sinus problems, runny nose, post-nasal drip, ringing in ears, mouth sores, loose teeth, ear pain, nosebleeds, sore throat, facial pain or numbness). </a:t>
            </a:r>
          </a:p>
          <a:p>
            <a:r>
              <a:rPr lang="en-US" sz="2200" b="1" dirty="0"/>
              <a:t>Cardiovascular:</a:t>
            </a:r>
            <a:r>
              <a:rPr lang="en-US" sz="2200" dirty="0"/>
              <a:t> </a:t>
            </a:r>
            <a:r>
              <a:rPr lang="en-US" sz="2200" dirty="0">
                <a:solidFill>
                  <a:srgbClr val="0070C0"/>
                </a:solidFill>
              </a:rPr>
              <a:t>Negative</a:t>
            </a:r>
            <a:r>
              <a:rPr lang="en-US" sz="2200" dirty="0"/>
              <a:t> (Irregular heartbeat, racing heart, </a:t>
            </a:r>
            <a:r>
              <a:rPr lang="en-US" sz="2200" u="sng" dirty="0"/>
              <a:t>chest pains</a:t>
            </a:r>
            <a:r>
              <a:rPr lang="en-US" sz="2200" dirty="0"/>
              <a:t>, swelling of feet or legs, pain in legs with walking).</a:t>
            </a:r>
          </a:p>
          <a:p>
            <a:r>
              <a:rPr lang="en-US" sz="2200" b="1" dirty="0"/>
              <a:t>Respiratory:</a:t>
            </a:r>
            <a:r>
              <a:rPr lang="en-US" sz="2200" dirty="0"/>
              <a:t> </a:t>
            </a:r>
            <a:r>
              <a:rPr lang="en-US" sz="2200" dirty="0">
                <a:solidFill>
                  <a:srgbClr val="0070C0"/>
                </a:solidFill>
              </a:rPr>
              <a:t>Negative</a:t>
            </a:r>
            <a:r>
              <a:rPr lang="en-US" sz="2200" dirty="0"/>
              <a:t> (Shortness of breath, night sweats, prolonged cough, wheezing, sputum production, prior tuberculosis, pleurisy, oxygen at home, coughing up blood, abnormal chest x-ray).</a:t>
            </a:r>
          </a:p>
          <a:p>
            <a:r>
              <a:rPr lang="en-US" sz="2200" b="1" dirty="0"/>
              <a:t>Gastrointestinal:</a:t>
            </a:r>
            <a:r>
              <a:rPr lang="en-US" sz="2200" dirty="0"/>
              <a:t> </a:t>
            </a:r>
          </a:p>
          <a:p>
            <a:pPr lvl="1"/>
            <a:r>
              <a:rPr lang="en-US" sz="2200" dirty="0">
                <a:solidFill>
                  <a:srgbClr val="0070C0"/>
                </a:solidFill>
              </a:rPr>
              <a:t>constipation (usual bowel habit: twice/week, hard, difficult)</a:t>
            </a:r>
            <a:r>
              <a:rPr lang="en-US" sz="2200" dirty="0"/>
              <a:t>,</a:t>
            </a:r>
          </a:p>
          <a:p>
            <a:pPr lvl="1"/>
            <a:r>
              <a:rPr lang="en-US" sz="2200" dirty="0">
                <a:solidFill>
                  <a:srgbClr val="0070C0"/>
                </a:solidFill>
              </a:rPr>
              <a:t>intolerance to gluten-containing foods</a:t>
            </a:r>
            <a:r>
              <a:rPr lang="en-US" sz="2200" dirty="0"/>
              <a:t>, </a:t>
            </a:r>
          </a:p>
          <a:p>
            <a:pPr lvl="1"/>
            <a:r>
              <a:rPr lang="en-US" sz="2200" dirty="0">
                <a:solidFill>
                  <a:srgbClr val="0070C0"/>
                </a:solidFill>
              </a:rPr>
              <a:t>occasional</a:t>
            </a:r>
            <a:r>
              <a:rPr lang="en-US" sz="2200" dirty="0"/>
              <a:t> </a:t>
            </a:r>
            <a:r>
              <a:rPr lang="en-US" sz="2200" dirty="0">
                <a:solidFill>
                  <a:srgbClr val="0070C0"/>
                </a:solidFill>
              </a:rPr>
              <a:t>diarrhea </a:t>
            </a:r>
            <a:r>
              <a:rPr lang="en-US" sz="2200" dirty="0">
                <a:solidFill>
                  <a:srgbClr val="0070C0"/>
                </a:solidFill>
                <a:sym typeface="Wingdings" panose="05000000000000000000" pitchFamily="2" charset="2"/>
              </a:rPr>
              <a:t> small volume, very frequent, fatty, following consumption of certain foods</a:t>
            </a:r>
            <a:r>
              <a:rPr lang="en-US" sz="2200" dirty="0"/>
              <a:t>, </a:t>
            </a:r>
          </a:p>
          <a:p>
            <a:pPr lvl="1"/>
            <a:r>
              <a:rPr lang="en-US" sz="2200" dirty="0"/>
              <a:t>Last year she had diarrhea for one month </a:t>
            </a:r>
            <a:r>
              <a:rPr lang="en-US" sz="2200" dirty="0">
                <a:sym typeface="Wingdings" panose="05000000000000000000" pitchFamily="2" charset="2"/>
              </a:rPr>
              <a:t> lost 9 kg in one month.</a:t>
            </a:r>
            <a:endParaRPr lang="en-US" sz="2200" dirty="0"/>
          </a:p>
          <a:p>
            <a:r>
              <a:rPr lang="en-US" sz="2200" b="1" dirty="0"/>
              <a:t>Genitourinary:</a:t>
            </a:r>
            <a:r>
              <a:rPr lang="en-US" sz="2200" dirty="0"/>
              <a:t> </a:t>
            </a:r>
            <a:r>
              <a:rPr lang="en-US" sz="2200" dirty="0">
                <a:solidFill>
                  <a:srgbClr val="0070C0"/>
                </a:solidFill>
              </a:rPr>
              <a:t>Frequent urination</a:t>
            </a:r>
            <a:r>
              <a:rPr lang="en-US" sz="2200" dirty="0"/>
              <a:t>. </a:t>
            </a:r>
          </a:p>
          <a:p>
            <a:endParaRPr lang="en-US" dirty="0"/>
          </a:p>
        </p:txBody>
      </p:sp>
    </p:spTree>
    <p:extLst>
      <p:ext uri="{BB962C8B-B14F-4D97-AF65-F5344CB8AC3E}">
        <p14:creationId xmlns:p14="http://schemas.microsoft.com/office/powerpoint/2010/main" val="20642508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8F56A-7AAB-400A-A5DE-F89F3DD6C229}"/>
              </a:ext>
            </a:extLst>
          </p:cNvPr>
          <p:cNvSpPr>
            <a:spLocks noGrp="1"/>
          </p:cNvSpPr>
          <p:nvPr>
            <p:ph type="title"/>
          </p:nvPr>
        </p:nvSpPr>
        <p:spPr>
          <a:xfrm>
            <a:off x="1371600" y="181708"/>
            <a:ext cx="9601200" cy="808892"/>
          </a:xfrm>
        </p:spPr>
        <p:txBody>
          <a:bodyPr>
            <a:normAutofit/>
          </a:bodyPr>
          <a:lstStyle/>
          <a:p>
            <a:pPr algn="ctr"/>
            <a:r>
              <a:rPr lang="en-US" sz="4000" dirty="0"/>
              <a:t>Review of Systems</a:t>
            </a:r>
          </a:p>
        </p:txBody>
      </p:sp>
      <p:sp>
        <p:nvSpPr>
          <p:cNvPr id="3" name="Content Placeholder 2">
            <a:extLst>
              <a:ext uri="{FF2B5EF4-FFF2-40B4-BE49-F238E27FC236}">
                <a16:creationId xmlns:a16="http://schemas.microsoft.com/office/drawing/2014/main" id="{3BF77A24-F8EF-467D-9BED-534E9316717D}"/>
              </a:ext>
            </a:extLst>
          </p:cNvPr>
          <p:cNvSpPr>
            <a:spLocks noGrp="1"/>
          </p:cNvSpPr>
          <p:nvPr>
            <p:ph idx="1"/>
          </p:nvPr>
        </p:nvSpPr>
        <p:spPr>
          <a:xfrm>
            <a:off x="1371600" y="830579"/>
            <a:ext cx="9601200" cy="5685693"/>
          </a:xfrm>
        </p:spPr>
        <p:txBody>
          <a:bodyPr>
            <a:noAutofit/>
          </a:bodyPr>
          <a:lstStyle/>
          <a:p>
            <a:r>
              <a:rPr lang="en-US" sz="2200" b="1" dirty="0"/>
              <a:t>Musculoskeletal </a:t>
            </a:r>
            <a:r>
              <a:rPr lang="en-US" sz="2200" b="1" dirty="0">
                <a:sym typeface="Wingdings" panose="05000000000000000000" pitchFamily="2" charset="2"/>
              </a:rPr>
              <a:t></a:t>
            </a:r>
            <a:r>
              <a:rPr lang="en-US" sz="2200" dirty="0">
                <a:sym typeface="Wingdings" panose="05000000000000000000" pitchFamily="2" charset="2"/>
              </a:rPr>
              <a:t> </a:t>
            </a:r>
            <a:r>
              <a:rPr lang="en-US" sz="2200" dirty="0">
                <a:solidFill>
                  <a:srgbClr val="0070C0"/>
                </a:solidFill>
                <a:sym typeface="Wingdings" panose="05000000000000000000" pitchFamily="2" charset="2"/>
              </a:rPr>
              <a:t>Pain in wrist and ankle and knee that subsides with OTC painkillers.</a:t>
            </a:r>
            <a:endParaRPr lang="en-US" sz="2200" dirty="0">
              <a:solidFill>
                <a:srgbClr val="0070C0"/>
              </a:solidFill>
            </a:endParaRPr>
          </a:p>
          <a:p>
            <a:r>
              <a:rPr lang="en-US" sz="2200" b="1" dirty="0"/>
              <a:t>Integumentary:</a:t>
            </a:r>
            <a:r>
              <a:rPr lang="en-US" sz="2200" dirty="0"/>
              <a:t> </a:t>
            </a:r>
            <a:r>
              <a:rPr lang="en-US" sz="2200" dirty="0">
                <a:solidFill>
                  <a:srgbClr val="0070C0"/>
                </a:solidFill>
              </a:rPr>
              <a:t>hair loss</a:t>
            </a:r>
            <a:r>
              <a:rPr lang="en-US" sz="2200" dirty="0"/>
              <a:t> (Persistent rash, itching, new skin lesion, change in existing skin lesion, hair loss or increase, breast changes).</a:t>
            </a:r>
          </a:p>
          <a:p>
            <a:r>
              <a:rPr lang="en-US" sz="2200" b="1" dirty="0"/>
              <a:t>Neurological:</a:t>
            </a:r>
            <a:r>
              <a:rPr lang="en-US" sz="2200" dirty="0"/>
              <a:t> </a:t>
            </a:r>
            <a:r>
              <a:rPr lang="en-US" sz="2200" dirty="0">
                <a:solidFill>
                  <a:srgbClr val="0070C0"/>
                </a:solidFill>
              </a:rPr>
              <a:t>Negative</a:t>
            </a:r>
            <a:r>
              <a:rPr lang="en-US" sz="2200" dirty="0"/>
              <a:t> (Frequent </a:t>
            </a:r>
            <a:r>
              <a:rPr lang="en-US" sz="2200" u="sng" dirty="0"/>
              <a:t>headaches</a:t>
            </a:r>
            <a:r>
              <a:rPr lang="en-US" sz="2200" dirty="0"/>
              <a:t>, double vision, weakness, change in sensation, problems with walking or balance, dizziness, tremor, loss of consciousness, uncontrolled motions, episodes of visual loss). </a:t>
            </a:r>
          </a:p>
          <a:p>
            <a:r>
              <a:rPr lang="en-US" sz="2200" b="1" dirty="0"/>
              <a:t>Psychiatric:</a:t>
            </a:r>
            <a:r>
              <a:rPr lang="en-US" sz="2200" dirty="0"/>
              <a:t> </a:t>
            </a:r>
            <a:r>
              <a:rPr lang="en-US" sz="2200" dirty="0">
                <a:solidFill>
                  <a:srgbClr val="0070C0"/>
                </a:solidFill>
              </a:rPr>
              <a:t>Insomnia</a:t>
            </a:r>
            <a:r>
              <a:rPr lang="en-US" sz="2200" dirty="0"/>
              <a:t>, </a:t>
            </a:r>
            <a:r>
              <a:rPr lang="en-US" sz="2200" dirty="0">
                <a:solidFill>
                  <a:srgbClr val="0070C0"/>
                </a:solidFill>
              </a:rPr>
              <a:t>irritability</a:t>
            </a:r>
            <a:r>
              <a:rPr lang="en-US" sz="2200" dirty="0"/>
              <a:t>, </a:t>
            </a:r>
            <a:r>
              <a:rPr lang="en-US" sz="2200" dirty="0">
                <a:solidFill>
                  <a:srgbClr val="0070C0"/>
                </a:solidFill>
              </a:rPr>
              <a:t>depression</a:t>
            </a:r>
            <a:r>
              <a:rPr lang="en-US" sz="2200" dirty="0"/>
              <a:t>, </a:t>
            </a:r>
            <a:r>
              <a:rPr lang="en-US" sz="2200" u="sng" dirty="0">
                <a:solidFill>
                  <a:srgbClr val="0070C0"/>
                </a:solidFill>
              </a:rPr>
              <a:t>anxiety.</a:t>
            </a:r>
            <a:endParaRPr lang="en-US" sz="2200" dirty="0"/>
          </a:p>
          <a:p>
            <a:r>
              <a:rPr lang="en-US" sz="2200" b="1" dirty="0"/>
              <a:t>Endocrine:</a:t>
            </a:r>
            <a:r>
              <a:rPr lang="en-US" sz="2200" dirty="0"/>
              <a:t> </a:t>
            </a:r>
            <a:r>
              <a:rPr lang="en-US" sz="2200" dirty="0">
                <a:solidFill>
                  <a:srgbClr val="0070C0"/>
                </a:solidFill>
              </a:rPr>
              <a:t>Hot flushes</a:t>
            </a:r>
            <a:r>
              <a:rPr lang="en-US" sz="2200" dirty="0"/>
              <a:t>, menstrual irregularities </a:t>
            </a:r>
            <a:r>
              <a:rPr lang="en-US" sz="2200" dirty="0">
                <a:sym typeface="Wingdings" panose="05000000000000000000" pitchFamily="2" charset="2"/>
              </a:rPr>
              <a:t> </a:t>
            </a:r>
            <a:r>
              <a:rPr lang="en-US" sz="2200" dirty="0">
                <a:solidFill>
                  <a:srgbClr val="0070C0"/>
                </a:solidFill>
                <a:sym typeface="Wingdings" panose="05000000000000000000" pitchFamily="2" charset="2"/>
              </a:rPr>
              <a:t>Anovulatory AUB </a:t>
            </a:r>
            <a:r>
              <a:rPr lang="en-US" sz="2200" dirty="0">
                <a:sym typeface="Wingdings" panose="05000000000000000000" pitchFamily="2" charset="2"/>
              </a:rPr>
              <a:t>(q2-3 mo., 15-20 days, &gt; 1pad q2hr) /during admission she had not had her menses for 3 months, </a:t>
            </a:r>
            <a:r>
              <a:rPr lang="en-US" sz="2200" dirty="0">
                <a:solidFill>
                  <a:srgbClr val="0070C0"/>
                </a:solidFill>
                <a:sym typeface="Wingdings" panose="05000000000000000000" pitchFamily="2" charset="2"/>
              </a:rPr>
              <a:t>breast atrophy</a:t>
            </a:r>
            <a:r>
              <a:rPr lang="en-US" sz="2200" dirty="0">
                <a:sym typeface="Wingdings" panose="05000000000000000000" pitchFamily="2" charset="2"/>
              </a:rPr>
              <a:t> (past few months), no dyspareunia.</a:t>
            </a:r>
            <a:endParaRPr lang="en-US" sz="2200" dirty="0"/>
          </a:p>
          <a:p>
            <a:r>
              <a:rPr lang="en-US" sz="2200" b="1" dirty="0"/>
              <a:t>Hematologic/Lymphatic: </a:t>
            </a:r>
            <a:r>
              <a:rPr lang="en-US" sz="2200" dirty="0">
                <a:solidFill>
                  <a:srgbClr val="0070C0"/>
                </a:solidFill>
              </a:rPr>
              <a:t>Anemia, thrombocytopenia</a:t>
            </a:r>
            <a:r>
              <a:rPr lang="en-US" sz="2200" dirty="0"/>
              <a:t> (Easy bleeding, easy bruising, leukemia, unexplained swollen areas).</a:t>
            </a:r>
          </a:p>
          <a:p>
            <a:r>
              <a:rPr lang="en-US" sz="2200" b="1" dirty="0"/>
              <a:t>Allergic/Immunologic:</a:t>
            </a:r>
            <a:r>
              <a:rPr lang="en-US" sz="2200" dirty="0"/>
              <a:t> </a:t>
            </a:r>
            <a:r>
              <a:rPr lang="en-US" sz="2200" dirty="0">
                <a:solidFill>
                  <a:srgbClr val="0070C0"/>
                </a:solidFill>
              </a:rPr>
              <a:t>Negative</a:t>
            </a:r>
            <a:r>
              <a:rPr lang="en-US" sz="2200" dirty="0"/>
              <a:t> (Seasonal allergies, hay fever symptoms, itching, frequent infections).</a:t>
            </a:r>
          </a:p>
          <a:p>
            <a:endParaRPr lang="en-US" sz="2200" dirty="0"/>
          </a:p>
        </p:txBody>
      </p:sp>
    </p:spTree>
    <p:extLst>
      <p:ext uri="{BB962C8B-B14F-4D97-AF65-F5344CB8AC3E}">
        <p14:creationId xmlns:p14="http://schemas.microsoft.com/office/powerpoint/2010/main" val="40818374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8F56A-7AAB-400A-A5DE-F89F3DD6C229}"/>
              </a:ext>
            </a:extLst>
          </p:cNvPr>
          <p:cNvSpPr>
            <a:spLocks noGrp="1"/>
          </p:cNvSpPr>
          <p:nvPr>
            <p:ph type="title"/>
          </p:nvPr>
        </p:nvSpPr>
        <p:spPr>
          <a:xfrm>
            <a:off x="1371600" y="181708"/>
            <a:ext cx="9601200" cy="808892"/>
          </a:xfrm>
        </p:spPr>
        <p:txBody>
          <a:bodyPr>
            <a:normAutofit/>
          </a:bodyPr>
          <a:lstStyle/>
          <a:p>
            <a:pPr algn="ctr"/>
            <a:r>
              <a:rPr lang="en-US" sz="4000" dirty="0"/>
              <a:t>Physical Examination</a:t>
            </a:r>
          </a:p>
        </p:txBody>
      </p:sp>
      <p:sp>
        <p:nvSpPr>
          <p:cNvPr id="3" name="Content Placeholder 2">
            <a:extLst>
              <a:ext uri="{FF2B5EF4-FFF2-40B4-BE49-F238E27FC236}">
                <a16:creationId xmlns:a16="http://schemas.microsoft.com/office/drawing/2014/main" id="{3BF77A24-F8EF-467D-9BED-534E9316717D}"/>
              </a:ext>
            </a:extLst>
          </p:cNvPr>
          <p:cNvSpPr>
            <a:spLocks noGrp="1"/>
          </p:cNvSpPr>
          <p:nvPr>
            <p:ph idx="1"/>
          </p:nvPr>
        </p:nvSpPr>
        <p:spPr>
          <a:xfrm>
            <a:off x="1371600" y="990599"/>
            <a:ext cx="9601200" cy="5574323"/>
          </a:xfrm>
        </p:spPr>
        <p:txBody>
          <a:bodyPr>
            <a:normAutofit/>
          </a:bodyPr>
          <a:lstStyle/>
          <a:p>
            <a:r>
              <a:rPr lang="en-US" b="1" dirty="0"/>
              <a:t>GENERAL APPEARANCE: </a:t>
            </a:r>
            <a:r>
              <a:rPr lang="en-US" dirty="0"/>
              <a:t>41 y/o female who is awake and alert and who appears healthy and looks her stated age. The patient appears plethoric.</a:t>
            </a:r>
          </a:p>
          <a:p>
            <a:r>
              <a:rPr lang="en-US" dirty="0"/>
              <a:t>Wt.= 85kg, Ht.=167cm, BMI=30 kg/m2 </a:t>
            </a:r>
          </a:p>
          <a:p>
            <a:r>
              <a:rPr lang="en-US" dirty="0"/>
              <a:t>VITALS </a:t>
            </a:r>
            <a:r>
              <a:rPr lang="en-US" dirty="0">
                <a:sym typeface="Wingdings" panose="05000000000000000000" pitchFamily="2" charset="2"/>
              </a:rPr>
              <a:t> PR: 80/min, BP: 110/80 mmHg, RR: 18/min, </a:t>
            </a:r>
            <a:r>
              <a:rPr lang="en-US" dirty="0" err="1">
                <a:sym typeface="Wingdings" panose="05000000000000000000" pitchFamily="2" charset="2"/>
              </a:rPr>
              <a:t>oT</a:t>
            </a:r>
            <a:r>
              <a:rPr lang="en-US" dirty="0">
                <a:sym typeface="Wingdings" panose="05000000000000000000" pitchFamily="2" charset="2"/>
              </a:rPr>
              <a:t>: 37.2, </a:t>
            </a:r>
          </a:p>
          <a:p>
            <a:pPr lvl="1"/>
            <a:r>
              <a:rPr lang="en-US" dirty="0">
                <a:sym typeface="Wingdings" panose="05000000000000000000" pitchFamily="2" charset="2"/>
              </a:rPr>
              <a:t>(BS=266mg/dl and GFR=56.9mL/min/1.73m</a:t>
            </a:r>
            <a:r>
              <a:rPr lang="en-US" baseline="30000" dirty="0">
                <a:sym typeface="Wingdings" panose="05000000000000000000" pitchFamily="2" charset="2"/>
              </a:rPr>
              <a:t>2</a:t>
            </a:r>
            <a:r>
              <a:rPr lang="en-US" dirty="0">
                <a:sym typeface="Wingdings" panose="05000000000000000000" pitchFamily="2" charset="2"/>
              </a:rPr>
              <a:t>)</a:t>
            </a:r>
            <a:endParaRPr lang="en-US" dirty="0"/>
          </a:p>
          <a:p>
            <a:r>
              <a:rPr lang="en-US" dirty="0"/>
              <a:t>HEENT</a:t>
            </a:r>
            <a:endParaRPr lang="en-US" dirty="0">
              <a:solidFill>
                <a:srgbClr val="0070C0"/>
              </a:solidFill>
            </a:endParaRPr>
          </a:p>
          <a:p>
            <a:r>
              <a:rPr lang="en-US" dirty="0"/>
              <a:t>NECK</a:t>
            </a:r>
          </a:p>
          <a:p>
            <a:r>
              <a:rPr lang="en-US" dirty="0"/>
              <a:t>BREASTS</a:t>
            </a:r>
          </a:p>
          <a:p>
            <a:r>
              <a:rPr lang="en-US" dirty="0"/>
              <a:t>THORAX &amp; BACK </a:t>
            </a:r>
          </a:p>
          <a:p>
            <a:r>
              <a:rPr lang="en-US" dirty="0"/>
              <a:t>LUNGS </a:t>
            </a:r>
          </a:p>
          <a:p>
            <a:r>
              <a:rPr lang="en-US" dirty="0"/>
              <a:t>HEART </a:t>
            </a:r>
          </a:p>
          <a:p>
            <a:r>
              <a:rPr lang="en-US" dirty="0"/>
              <a:t>ABDOMEN </a:t>
            </a:r>
          </a:p>
        </p:txBody>
      </p:sp>
    </p:spTree>
    <p:extLst>
      <p:ext uri="{BB962C8B-B14F-4D97-AF65-F5344CB8AC3E}">
        <p14:creationId xmlns:p14="http://schemas.microsoft.com/office/powerpoint/2010/main" val="4760916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8F56A-7AAB-400A-A5DE-F89F3DD6C229}"/>
              </a:ext>
            </a:extLst>
          </p:cNvPr>
          <p:cNvSpPr>
            <a:spLocks noGrp="1"/>
          </p:cNvSpPr>
          <p:nvPr>
            <p:ph type="title"/>
          </p:nvPr>
        </p:nvSpPr>
        <p:spPr>
          <a:xfrm>
            <a:off x="1371600" y="181708"/>
            <a:ext cx="9601200" cy="808892"/>
          </a:xfrm>
        </p:spPr>
        <p:txBody>
          <a:bodyPr>
            <a:normAutofit/>
          </a:bodyPr>
          <a:lstStyle/>
          <a:p>
            <a:pPr algn="ctr"/>
            <a:r>
              <a:rPr lang="en-US" sz="4000" dirty="0"/>
              <a:t>Physical Examination</a:t>
            </a:r>
          </a:p>
        </p:txBody>
      </p:sp>
      <p:sp>
        <p:nvSpPr>
          <p:cNvPr id="3" name="Content Placeholder 2">
            <a:extLst>
              <a:ext uri="{FF2B5EF4-FFF2-40B4-BE49-F238E27FC236}">
                <a16:creationId xmlns:a16="http://schemas.microsoft.com/office/drawing/2014/main" id="{3BF77A24-F8EF-467D-9BED-534E9316717D}"/>
              </a:ext>
            </a:extLst>
          </p:cNvPr>
          <p:cNvSpPr>
            <a:spLocks noGrp="1"/>
          </p:cNvSpPr>
          <p:nvPr>
            <p:ph idx="1"/>
          </p:nvPr>
        </p:nvSpPr>
        <p:spPr>
          <a:xfrm>
            <a:off x="1371600" y="990599"/>
            <a:ext cx="9601200" cy="5574323"/>
          </a:xfrm>
        </p:spPr>
        <p:txBody>
          <a:bodyPr>
            <a:normAutofit/>
          </a:bodyPr>
          <a:lstStyle/>
          <a:p>
            <a:r>
              <a:rPr lang="en-US" dirty="0"/>
              <a:t>EXTREMITIES</a:t>
            </a:r>
            <a:r>
              <a:rPr lang="en-US" dirty="0">
                <a:sym typeface="Wingdings" panose="05000000000000000000" pitchFamily="2" charset="2"/>
              </a:rPr>
              <a:t> </a:t>
            </a:r>
          </a:p>
          <a:p>
            <a:r>
              <a:rPr lang="en-US" dirty="0">
                <a:solidFill>
                  <a:schemeClr val="tx1"/>
                </a:solidFill>
              </a:rPr>
              <a:t>SKIN</a:t>
            </a:r>
          </a:p>
          <a:p>
            <a:r>
              <a:rPr lang="en-US" dirty="0">
                <a:solidFill>
                  <a:schemeClr val="tx1"/>
                </a:solidFill>
              </a:rPr>
              <a:t>LYMPH NODES</a:t>
            </a:r>
          </a:p>
          <a:p>
            <a:r>
              <a:rPr lang="en-US" dirty="0">
                <a:solidFill>
                  <a:schemeClr val="tx1"/>
                </a:solidFill>
              </a:rPr>
              <a:t>NEUROLOGIC </a:t>
            </a:r>
            <a:r>
              <a:rPr lang="en-US" dirty="0">
                <a:solidFill>
                  <a:schemeClr val="tx1"/>
                </a:solidFill>
                <a:sym typeface="Wingdings" panose="05000000000000000000" pitchFamily="2" charset="2"/>
              </a:rPr>
              <a:t> Forces are normal.</a:t>
            </a:r>
          </a:p>
        </p:txBody>
      </p:sp>
    </p:spTree>
    <p:extLst>
      <p:ext uri="{BB962C8B-B14F-4D97-AF65-F5344CB8AC3E}">
        <p14:creationId xmlns:p14="http://schemas.microsoft.com/office/powerpoint/2010/main" val="3258340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31962-1A78-4F7A-A5DC-C5663243017D}"/>
              </a:ext>
            </a:extLst>
          </p:cNvPr>
          <p:cNvSpPr>
            <a:spLocks noGrp="1"/>
          </p:cNvSpPr>
          <p:nvPr>
            <p:ph type="ctrTitle"/>
          </p:nvPr>
        </p:nvSpPr>
        <p:spPr>
          <a:xfrm>
            <a:off x="1412485" y="2128164"/>
            <a:ext cx="9138138" cy="2959392"/>
          </a:xfrm>
        </p:spPr>
        <p:txBody>
          <a:bodyPr/>
          <a:lstStyle/>
          <a:p>
            <a:r>
              <a:rPr lang="en-US" sz="4800" b="1" cap="none" dirty="0"/>
              <a:t>Endocrine Grand Rounds</a:t>
            </a:r>
            <a:br>
              <a:rPr lang="en-US" sz="4800" cap="none" dirty="0"/>
            </a:br>
            <a:r>
              <a:rPr lang="en-US" sz="4400" cap="none" dirty="0">
                <a:solidFill>
                  <a:srgbClr val="0070C0"/>
                </a:solidFill>
              </a:rPr>
              <a:t>Case 07-11-98: </a:t>
            </a:r>
            <a:r>
              <a:rPr lang="en-US" sz="4400" cap="none" dirty="0">
                <a:solidFill>
                  <a:schemeClr val="tx1"/>
                </a:solidFill>
              </a:rPr>
              <a:t>A</a:t>
            </a:r>
            <a:r>
              <a:rPr lang="en-US" sz="4400" cap="none" dirty="0"/>
              <a:t> 41-year-old lady with “</a:t>
            </a:r>
            <a:r>
              <a:rPr lang="en-US" sz="4400" i="1" cap="none" dirty="0"/>
              <a:t>a history of papillary thyroid carcinoma and total thyroidectomy”</a:t>
            </a:r>
            <a:r>
              <a:rPr lang="en-US" sz="4400" cap="none" dirty="0"/>
              <a:t> presents with lack of response to levothyroxine treatment</a:t>
            </a:r>
            <a:endParaRPr lang="en-US" sz="4400" i="1" cap="none" dirty="0"/>
          </a:p>
        </p:txBody>
      </p:sp>
      <p:sp>
        <p:nvSpPr>
          <p:cNvPr id="3" name="Subtitle 2">
            <a:extLst>
              <a:ext uri="{FF2B5EF4-FFF2-40B4-BE49-F238E27FC236}">
                <a16:creationId xmlns:a16="http://schemas.microsoft.com/office/drawing/2014/main" id="{E1654FFA-69D5-4042-9B3F-6D5C40A4F22F}"/>
              </a:ext>
            </a:extLst>
          </p:cNvPr>
          <p:cNvSpPr>
            <a:spLocks noGrp="1"/>
          </p:cNvSpPr>
          <p:nvPr>
            <p:ph type="subTitle" idx="1"/>
          </p:nvPr>
        </p:nvSpPr>
        <p:spPr>
          <a:xfrm>
            <a:off x="2680163" y="5087556"/>
            <a:ext cx="6831673" cy="1086237"/>
          </a:xfrm>
        </p:spPr>
        <p:txBody>
          <a:bodyPr/>
          <a:lstStyle/>
          <a:p>
            <a:r>
              <a:rPr lang="en-US" dirty="0"/>
              <a:t>Dr. L </a:t>
            </a:r>
            <a:r>
              <a:rPr lang="en-US" dirty="0" err="1"/>
              <a:t>Mahmoudieh</a:t>
            </a:r>
            <a:r>
              <a:rPr lang="en-US" dirty="0"/>
              <a:t> and Dr. M Takyar</a:t>
            </a:r>
          </a:p>
        </p:txBody>
      </p:sp>
      <p:pic>
        <p:nvPicPr>
          <p:cNvPr id="1026" name="Picture 2" descr="https://endocrine.ac.ir/images/header_01.gif">
            <a:extLst>
              <a:ext uri="{FF2B5EF4-FFF2-40B4-BE49-F238E27FC236}">
                <a16:creationId xmlns:a16="http://schemas.microsoft.com/office/drawing/2014/main" id="{6A1DD34C-90CD-4661-9E4D-6F452D2BD7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971" y="5252305"/>
            <a:ext cx="2505075" cy="866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40837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675B815-2F03-4E57-91BB-999318E14FB0}"/>
              </a:ext>
            </a:extLst>
          </p:cNvPr>
          <p:cNvSpPr txBox="1"/>
          <p:nvPr/>
        </p:nvSpPr>
        <p:spPr>
          <a:xfrm>
            <a:off x="1165195" y="609518"/>
            <a:ext cx="1618009" cy="1754326"/>
          </a:xfrm>
          <a:prstGeom prst="rect">
            <a:avLst/>
          </a:prstGeom>
          <a:noFill/>
          <a:ln w="3175">
            <a:solidFill>
              <a:schemeClr val="tx1"/>
            </a:solidFill>
          </a:ln>
        </p:spPr>
        <p:txBody>
          <a:bodyPr wrap="square" rtlCol="0">
            <a:spAutoFit/>
          </a:bodyPr>
          <a:lstStyle/>
          <a:p>
            <a:r>
              <a:rPr lang="en-US" dirty="0">
                <a:sym typeface="Wingdings" panose="05000000000000000000" pitchFamily="2" charset="2"/>
              </a:rPr>
              <a:t>3-10-98</a:t>
            </a:r>
          </a:p>
          <a:p>
            <a:r>
              <a:rPr lang="en-US" dirty="0">
                <a:sym typeface="Wingdings" panose="05000000000000000000" pitchFamily="2" charset="2"/>
              </a:rPr>
              <a:t>GI Consult Celiac labs  All negative</a:t>
            </a:r>
          </a:p>
          <a:p>
            <a:r>
              <a:rPr lang="en-US" dirty="0">
                <a:sym typeface="Wingdings" panose="05000000000000000000" pitchFamily="2" charset="2"/>
              </a:rPr>
              <a:t>HLA-DQ8 +</a:t>
            </a:r>
          </a:p>
          <a:p>
            <a:endParaRPr lang="en-US" dirty="0"/>
          </a:p>
        </p:txBody>
      </p:sp>
      <p:sp>
        <p:nvSpPr>
          <p:cNvPr id="5" name="TextBox 4">
            <a:extLst>
              <a:ext uri="{FF2B5EF4-FFF2-40B4-BE49-F238E27FC236}">
                <a16:creationId xmlns:a16="http://schemas.microsoft.com/office/drawing/2014/main" id="{B198A2AD-BE55-4A66-BEC3-4D4E9E389F9D}"/>
              </a:ext>
            </a:extLst>
          </p:cNvPr>
          <p:cNvSpPr txBox="1"/>
          <p:nvPr/>
        </p:nvSpPr>
        <p:spPr>
          <a:xfrm>
            <a:off x="3313082" y="609518"/>
            <a:ext cx="1718974" cy="1754326"/>
          </a:xfrm>
          <a:prstGeom prst="rect">
            <a:avLst/>
          </a:prstGeom>
          <a:noFill/>
          <a:ln w="3175">
            <a:solidFill>
              <a:schemeClr val="tx1"/>
            </a:solidFill>
          </a:ln>
        </p:spPr>
        <p:txBody>
          <a:bodyPr wrap="square" rtlCol="0">
            <a:spAutoFit/>
          </a:bodyPr>
          <a:lstStyle/>
          <a:p>
            <a:r>
              <a:rPr lang="en-US" dirty="0">
                <a:sym typeface="Wingdings" panose="05000000000000000000" pitchFamily="2" charset="2"/>
              </a:rPr>
              <a:t>08-10-98</a:t>
            </a:r>
          </a:p>
          <a:p>
            <a:r>
              <a:rPr lang="en-US" dirty="0">
                <a:sym typeface="Wingdings" panose="05000000000000000000" pitchFamily="2" charset="2"/>
              </a:rPr>
              <a:t>12-hour loading test</a:t>
            </a:r>
          </a:p>
          <a:p>
            <a:r>
              <a:rPr lang="en-US" dirty="0">
                <a:sym typeface="Wingdings" panose="05000000000000000000" pitchFamily="2" charset="2"/>
              </a:rPr>
              <a:t>(fT4 measured)  No rise</a:t>
            </a:r>
          </a:p>
          <a:p>
            <a:endParaRPr lang="en-US" dirty="0"/>
          </a:p>
        </p:txBody>
      </p:sp>
      <p:sp>
        <p:nvSpPr>
          <p:cNvPr id="6" name="TextBox 5">
            <a:extLst>
              <a:ext uri="{FF2B5EF4-FFF2-40B4-BE49-F238E27FC236}">
                <a16:creationId xmlns:a16="http://schemas.microsoft.com/office/drawing/2014/main" id="{43651C81-7C1F-4F50-A878-4B2B179FD1E3}"/>
              </a:ext>
            </a:extLst>
          </p:cNvPr>
          <p:cNvSpPr txBox="1"/>
          <p:nvPr/>
        </p:nvSpPr>
        <p:spPr>
          <a:xfrm>
            <a:off x="5561934" y="624766"/>
            <a:ext cx="1718974" cy="1754326"/>
          </a:xfrm>
          <a:prstGeom prst="rect">
            <a:avLst/>
          </a:prstGeom>
          <a:noFill/>
          <a:ln w="3175">
            <a:solidFill>
              <a:schemeClr val="tx1"/>
            </a:solidFill>
          </a:ln>
        </p:spPr>
        <p:txBody>
          <a:bodyPr wrap="square" rtlCol="0">
            <a:spAutoFit/>
          </a:bodyPr>
          <a:lstStyle/>
          <a:p>
            <a:r>
              <a:rPr lang="en-US" dirty="0">
                <a:sym typeface="Wingdings" panose="05000000000000000000" pitchFamily="2" charset="2"/>
              </a:rPr>
              <a:t>12-10-98</a:t>
            </a:r>
          </a:p>
          <a:p>
            <a:r>
              <a:rPr lang="en-US" dirty="0">
                <a:sym typeface="Wingdings" panose="05000000000000000000" pitchFamily="2" charset="2"/>
              </a:rPr>
              <a:t>240-minute loading test</a:t>
            </a:r>
          </a:p>
          <a:p>
            <a:r>
              <a:rPr lang="en-US" dirty="0">
                <a:sym typeface="Wingdings" panose="05000000000000000000" pitchFamily="2" charset="2"/>
              </a:rPr>
              <a:t>(fT4 measured)  No rise</a:t>
            </a:r>
          </a:p>
          <a:p>
            <a:endParaRPr lang="en-US" dirty="0"/>
          </a:p>
        </p:txBody>
      </p:sp>
      <p:sp>
        <p:nvSpPr>
          <p:cNvPr id="7" name="TextBox 6">
            <a:extLst>
              <a:ext uri="{FF2B5EF4-FFF2-40B4-BE49-F238E27FC236}">
                <a16:creationId xmlns:a16="http://schemas.microsoft.com/office/drawing/2014/main" id="{6CD472D9-923F-4A32-9184-E228100D4366}"/>
              </a:ext>
            </a:extLst>
          </p:cNvPr>
          <p:cNvSpPr txBox="1"/>
          <p:nvPr/>
        </p:nvSpPr>
        <p:spPr>
          <a:xfrm>
            <a:off x="10059638" y="616172"/>
            <a:ext cx="1718974" cy="1754326"/>
          </a:xfrm>
          <a:prstGeom prst="rect">
            <a:avLst/>
          </a:prstGeom>
          <a:noFill/>
          <a:ln w="3175">
            <a:solidFill>
              <a:schemeClr val="tx1"/>
            </a:solidFill>
          </a:ln>
        </p:spPr>
        <p:txBody>
          <a:bodyPr wrap="square" rtlCol="0">
            <a:spAutoFit/>
          </a:bodyPr>
          <a:lstStyle/>
          <a:p>
            <a:r>
              <a:rPr lang="en-US" dirty="0">
                <a:sym typeface="Wingdings" panose="05000000000000000000" pitchFamily="2" charset="2"/>
              </a:rPr>
              <a:t>14-10-98</a:t>
            </a:r>
          </a:p>
          <a:p>
            <a:r>
              <a:rPr lang="en-US" dirty="0">
                <a:sym typeface="Wingdings" panose="05000000000000000000" pitchFamily="2" charset="2"/>
              </a:rPr>
              <a:t>Endoscopy + Biopsy H. pylori (mild)/ Normal otherwise</a:t>
            </a:r>
            <a:endParaRPr lang="en-US" dirty="0"/>
          </a:p>
        </p:txBody>
      </p:sp>
      <p:sp>
        <p:nvSpPr>
          <p:cNvPr id="8" name="TextBox 7">
            <a:extLst>
              <a:ext uri="{FF2B5EF4-FFF2-40B4-BE49-F238E27FC236}">
                <a16:creationId xmlns:a16="http://schemas.microsoft.com/office/drawing/2014/main" id="{2813665D-7245-42A4-A0E4-38CFA9B7EDD7}"/>
              </a:ext>
            </a:extLst>
          </p:cNvPr>
          <p:cNvSpPr txBox="1"/>
          <p:nvPr/>
        </p:nvSpPr>
        <p:spPr>
          <a:xfrm>
            <a:off x="10059638" y="2779342"/>
            <a:ext cx="1718974" cy="2308324"/>
          </a:xfrm>
          <a:prstGeom prst="rect">
            <a:avLst/>
          </a:prstGeom>
          <a:noFill/>
          <a:ln w="3175">
            <a:solidFill>
              <a:schemeClr val="tx1"/>
            </a:solidFill>
          </a:ln>
        </p:spPr>
        <p:txBody>
          <a:bodyPr wrap="square" rtlCol="0">
            <a:spAutoFit/>
          </a:bodyPr>
          <a:lstStyle/>
          <a:p>
            <a:r>
              <a:rPr lang="en-US" dirty="0">
                <a:sym typeface="Wingdings" panose="05000000000000000000" pitchFamily="2" charset="2"/>
              </a:rPr>
              <a:t>3 days </a:t>
            </a:r>
            <a:r>
              <a:rPr lang="en-US" dirty="0" err="1">
                <a:sym typeface="Wingdings" panose="05000000000000000000" pitchFamily="2" charset="2"/>
              </a:rPr>
              <a:t>Pred</a:t>
            </a:r>
            <a:r>
              <a:rPr lang="en-US" dirty="0">
                <a:sym typeface="Wingdings" panose="05000000000000000000" pitchFamily="2" charset="2"/>
              </a:rPr>
              <a:t> (10mg </a:t>
            </a:r>
            <a:r>
              <a:rPr lang="en-US" dirty="0" err="1">
                <a:sym typeface="Wingdings" panose="05000000000000000000" pitchFamily="2" charset="2"/>
              </a:rPr>
              <a:t>tid</a:t>
            </a:r>
            <a:r>
              <a:rPr lang="en-US" dirty="0">
                <a:sym typeface="Wingdings" panose="05000000000000000000" pitchFamily="2" charset="2"/>
              </a:rPr>
              <a:t>) </a:t>
            </a:r>
          </a:p>
          <a:p>
            <a:r>
              <a:rPr lang="en-US" dirty="0">
                <a:sym typeface="Wingdings" panose="05000000000000000000" pitchFamily="2" charset="2"/>
              </a:rPr>
              <a:t>On day 4: 240-minute loading test</a:t>
            </a:r>
          </a:p>
          <a:p>
            <a:r>
              <a:rPr lang="en-US" dirty="0">
                <a:sym typeface="Wingdings" panose="05000000000000000000" pitchFamily="2" charset="2"/>
              </a:rPr>
              <a:t>(total T4 measured)  No rise</a:t>
            </a:r>
            <a:endParaRPr lang="en-US" dirty="0"/>
          </a:p>
        </p:txBody>
      </p:sp>
      <p:sp>
        <p:nvSpPr>
          <p:cNvPr id="9" name="TextBox 8">
            <a:extLst>
              <a:ext uri="{FF2B5EF4-FFF2-40B4-BE49-F238E27FC236}">
                <a16:creationId xmlns:a16="http://schemas.microsoft.com/office/drawing/2014/main" id="{A34F90FD-05D0-4EAE-808D-3ED9A2B45201}"/>
              </a:ext>
            </a:extLst>
          </p:cNvPr>
          <p:cNvSpPr txBox="1"/>
          <p:nvPr/>
        </p:nvSpPr>
        <p:spPr>
          <a:xfrm>
            <a:off x="7810786" y="2779342"/>
            <a:ext cx="1718974" cy="1754326"/>
          </a:xfrm>
          <a:prstGeom prst="rect">
            <a:avLst/>
          </a:prstGeom>
          <a:noFill/>
          <a:ln w="3175">
            <a:solidFill>
              <a:schemeClr val="tx1"/>
            </a:solidFill>
          </a:ln>
        </p:spPr>
        <p:txBody>
          <a:bodyPr wrap="square" rtlCol="0">
            <a:spAutoFit/>
          </a:bodyPr>
          <a:lstStyle/>
          <a:p>
            <a:r>
              <a:rPr lang="en-US" dirty="0">
                <a:sym typeface="Wingdings" panose="05000000000000000000" pitchFamily="2" charset="2"/>
              </a:rPr>
              <a:t>21-10-98</a:t>
            </a:r>
          </a:p>
          <a:p>
            <a:r>
              <a:rPr lang="en-US" dirty="0">
                <a:sym typeface="Wingdings" panose="05000000000000000000" pitchFamily="2" charset="2"/>
              </a:rPr>
              <a:t>Vitamin C started (based on a JCEM paper)</a:t>
            </a:r>
          </a:p>
          <a:p>
            <a:endParaRPr lang="en-US" dirty="0"/>
          </a:p>
        </p:txBody>
      </p:sp>
      <p:sp>
        <p:nvSpPr>
          <p:cNvPr id="10" name="TextBox 9">
            <a:extLst>
              <a:ext uri="{FF2B5EF4-FFF2-40B4-BE49-F238E27FC236}">
                <a16:creationId xmlns:a16="http://schemas.microsoft.com/office/drawing/2014/main" id="{9F9E9B76-77CB-49BB-B1ED-C4C6F5892B25}"/>
              </a:ext>
            </a:extLst>
          </p:cNvPr>
          <p:cNvSpPr txBox="1"/>
          <p:nvPr/>
        </p:nvSpPr>
        <p:spPr>
          <a:xfrm>
            <a:off x="5561934" y="2779342"/>
            <a:ext cx="1718974" cy="1754326"/>
          </a:xfrm>
          <a:prstGeom prst="rect">
            <a:avLst/>
          </a:prstGeom>
          <a:noFill/>
          <a:ln w="3175">
            <a:solidFill>
              <a:schemeClr val="tx1"/>
            </a:solidFill>
          </a:ln>
        </p:spPr>
        <p:txBody>
          <a:bodyPr wrap="square" rtlCol="0">
            <a:spAutoFit/>
          </a:bodyPr>
          <a:lstStyle/>
          <a:p>
            <a:r>
              <a:rPr lang="en-US" dirty="0">
                <a:sym typeface="Wingdings" panose="05000000000000000000" pitchFamily="2" charset="2"/>
              </a:rPr>
              <a:t>22-10-98</a:t>
            </a:r>
          </a:p>
          <a:p>
            <a:r>
              <a:rPr lang="en-US" dirty="0">
                <a:sym typeface="Wingdings" panose="05000000000000000000" pitchFamily="2" charset="2"/>
              </a:rPr>
              <a:t>Baseline Cortisol and ACTH tested  10.5 (6.4-22.8)</a:t>
            </a:r>
          </a:p>
          <a:p>
            <a:r>
              <a:rPr lang="en-US" dirty="0">
                <a:sym typeface="Wingdings" panose="05000000000000000000" pitchFamily="2" charset="2"/>
              </a:rPr>
              <a:t>76 (1-72)</a:t>
            </a:r>
            <a:endParaRPr lang="en-US" dirty="0"/>
          </a:p>
        </p:txBody>
      </p:sp>
      <p:sp>
        <p:nvSpPr>
          <p:cNvPr id="11" name="TextBox 10">
            <a:extLst>
              <a:ext uri="{FF2B5EF4-FFF2-40B4-BE49-F238E27FC236}">
                <a16:creationId xmlns:a16="http://schemas.microsoft.com/office/drawing/2014/main" id="{25E90FC2-1AE9-485F-8552-E8CB4307058B}"/>
              </a:ext>
            </a:extLst>
          </p:cNvPr>
          <p:cNvSpPr txBox="1"/>
          <p:nvPr/>
        </p:nvSpPr>
        <p:spPr>
          <a:xfrm>
            <a:off x="7810786" y="624766"/>
            <a:ext cx="1718974" cy="1754326"/>
          </a:xfrm>
          <a:prstGeom prst="rect">
            <a:avLst/>
          </a:prstGeom>
          <a:noFill/>
          <a:ln w="3175">
            <a:solidFill>
              <a:schemeClr val="tx1"/>
            </a:solidFill>
          </a:ln>
        </p:spPr>
        <p:txBody>
          <a:bodyPr wrap="square" rtlCol="0">
            <a:spAutoFit/>
          </a:bodyPr>
          <a:lstStyle/>
          <a:p>
            <a:r>
              <a:rPr lang="en-US" dirty="0">
                <a:sym typeface="Wingdings" panose="05000000000000000000" pitchFamily="2" charset="2"/>
              </a:rPr>
              <a:t>3 days of gluten-unrestricted diet  symptoms +</a:t>
            </a:r>
          </a:p>
          <a:p>
            <a:endParaRPr lang="en-US" dirty="0"/>
          </a:p>
        </p:txBody>
      </p:sp>
      <p:sp>
        <p:nvSpPr>
          <p:cNvPr id="12" name="TextBox 11">
            <a:extLst>
              <a:ext uri="{FF2B5EF4-FFF2-40B4-BE49-F238E27FC236}">
                <a16:creationId xmlns:a16="http://schemas.microsoft.com/office/drawing/2014/main" id="{DE6659AF-A255-4FDD-9869-B39E8F262C1A}"/>
              </a:ext>
            </a:extLst>
          </p:cNvPr>
          <p:cNvSpPr txBox="1"/>
          <p:nvPr/>
        </p:nvSpPr>
        <p:spPr>
          <a:xfrm>
            <a:off x="3313082" y="2779342"/>
            <a:ext cx="1718974" cy="1754326"/>
          </a:xfrm>
          <a:prstGeom prst="rect">
            <a:avLst/>
          </a:prstGeom>
          <a:noFill/>
          <a:ln w="3175">
            <a:solidFill>
              <a:schemeClr val="tx1"/>
            </a:solidFill>
          </a:ln>
        </p:spPr>
        <p:txBody>
          <a:bodyPr wrap="square" rtlCol="0">
            <a:spAutoFit/>
          </a:bodyPr>
          <a:lstStyle/>
          <a:p>
            <a:r>
              <a:rPr lang="en-US" dirty="0">
                <a:sym typeface="Wingdings" panose="05000000000000000000" pitchFamily="2" charset="2"/>
              </a:rPr>
              <a:t>25-10-98</a:t>
            </a:r>
          </a:p>
          <a:p>
            <a:r>
              <a:rPr lang="en-US" dirty="0" err="1">
                <a:sym typeface="Wingdings" panose="05000000000000000000" pitchFamily="2" charset="2"/>
              </a:rPr>
              <a:t>H.Pylori</a:t>
            </a:r>
            <a:r>
              <a:rPr lang="en-US" dirty="0">
                <a:sym typeface="Wingdings" panose="05000000000000000000" pitchFamily="2" charset="2"/>
              </a:rPr>
              <a:t> treatment started  4X drugs, ongoing</a:t>
            </a:r>
          </a:p>
          <a:p>
            <a:endParaRPr lang="en-US" dirty="0"/>
          </a:p>
        </p:txBody>
      </p:sp>
      <p:sp>
        <p:nvSpPr>
          <p:cNvPr id="13" name="TextBox 12">
            <a:extLst>
              <a:ext uri="{FF2B5EF4-FFF2-40B4-BE49-F238E27FC236}">
                <a16:creationId xmlns:a16="http://schemas.microsoft.com/office/drawing/2014/main" id="{7F72A4BC-1D0D-4ED3-B7DC-13F54329FCEB}"/>
              </a:ext>
            </a:extLst>
          </p:cNvPr>
          <p:cNvSpPr txBox="1"/>
          <p:nvPr/>
        </p:nvSpPr>
        <p:spPr>
          <a:xfrm>
            <a:off x="1165195" y="2779342"/>
            <a:ext cx="1718974" cy="1754326"/>
          </a:xfrm>
          <a:prstGeom prst="rect">
            <a:avLst/>
          </a:prstGeom>
          <a:noFill/>
          <a:ln w="3175">
            <a:solidFill>
              <a:schemeClr val="tx1"/>
            </a:solidFill>
          </a:ln>
        </p:spPr>
        <p:txBody>
          <a:bodyPr wrap="square" rtlCol="0">
            <a:spAutoFit/>
          </a:bodyPr>
          <a:lstStyle/>
          <a:p>
            <a:r>
              <a:rPr lang="en-US" dirty="0">
                <a:sym typeface="Wingdings" panose="05000000000000000000" pitchFamily="2" charset="2"/>
              </a:rPr>
              <a:t>26-10-98</a:t>
            </a:r>
          </a:p>
          <a:p>
            <a:r>
              <a:rPr lang="en-US" dirty="0" err="1">
                <a:sym typeface="Wingdings" panose="05000000000000000000" pitchFamily="2" charset="2"/>
              </a:rPr>
              <a:t>Tetracosactide</a:t>
            </a:r>
            <a:r>
              <a:rPr lang="en-US" dirty="0">
                <a:sym typeface="Wingdings" panose="05000000000000000000" pitchFamily="2" charset="2"/>
              </a:rPr>
              <a:t> test</a:t>
            </a:r>
          </a:p>
          <a:p>
            <a:r>
              <a:rPr lang="en-US" dirty="0">
                <a:sym typeface="Wingdings" panose="05000000000000000000" pitchFamily="2" charset="2"/>
              </a:rPr>
              <a:t>(cortisol measured)  No rise</a:t>
            </a:r>
            <a:endParaRPr lang="en-US" dirty="0"/>
          </a:p>
        </p:txBody>
      </p:sp>
      <p:sp>
        <p:nvSpPr>
          <p:cNvPr id="14" name="TextBox 13">
            <a:extLst>
              <a:ext uri="{FF2B5EF4-FFF2-40B4-BE49-F238E27FC236}">
                <a16:creationId xmlns:a16="http://schemas.microsoft.com/office/drawing/2014/main" id="{B4992AD6-F327-48C7-95A0-0D7A5914BDD9}"/>
              </a:ext>
            </a:extLst>
          </p:cNvPr>
          <p:cNvSpPr txBox="1"/>
          <p:nvPr/>
        </p:nvSpPr>
        <p:spPr>
          <a:xfrm>
            <a:off x="1159480" y="4872908"/>
            <a:ext cx="1718974" cy="1692771"/>
          </a:xfrm>
          <a:prstGeom prst="rect">
            <a:avLst/>
          </a:prstGeom>
          <a:noFill/>
          <a:ln w="3175">
            <a:solidFill>
              <a:schemeClr val="tx1"/>
            </a:solidFill>
          </a:ln>
        </p:spPr>
        <p:txBody>
          <a:bodyPr wrap="square" rtlCol="0">
            <a:spAutoFit/>
          </a:bodyPr>
          <a:lstStyle/>
          <a:p>
            <a:r>
              <a:rPr lang="en-US" sz="1600" dirty="0">
                <a:sym typeface="Wingdings" panose="05000000000000000000" pitchFamily="2" charset="2"/>
              </a:rPr>
              <a:t>28-10-98</a:t>
            </a:r>
          </a:p>
          <a:p>
            <a:r>
              <a:rPr lang="en-US" sz="1600" dirty="0">
                <a:sym typeface="Wingdings" panose="05000000000000000000" pitchFamily="2" charset="2"/>
              </a:rPr>
              <a:t>MR </a:t>
            </a:r>
            <a:r>
              <a:rPr lang="en-US" sz="1600" dirty="0" err="1">
                <a:sym typeface="Wingdings" panose="05000000000000000000" pitchFamily="2" charset="2"/>
              </a:rPr>
              <a:t>entreography</a:t>
            </a:r>
            <a:r>
              <a:rPr lang="en-US" sz="1600" dirty="0">
                <a:sym typeface="Wingdings" panose="05000000000000000000" pitchFamily="2" charset="2"/>
              </a:rPr>
              <a:t>  </a:t>
            </a:r>
            <a:r>
              <a:rPr lang="en-US" dirty="0">
                <a:sym typeface="Wingdings" panose="05000000000000000000" pitchFamily="2" charset="2"/>
              </a:rPr>
              <a:t>↑ jejunal mucosal thickness</a:t>
            </a:r>
          </a:p>
          <a:p>
            <a:endParaRPr lang="en-US" dirty="0"/>
          </a:p>
        </p:txBody>
      </p:sp>
      <p:sp>
        <p:nvSpPr>
          <p:cNvPr id="15" name="TextBox 14">
            <a:extLst>
              <a:ext uri="{FF2B5EF4-FFF2-40B4-BE49-F238E27FC236}">
                <a16:creationId xmlns:a16="http://schemas.microsoft.com/office/drawing/2014/main" id="{AD668AEC-5ED0-4704-A2FC-CF808CABCA66}"/>
              </a:ext>
            </a:extLst>
          </p:cNvPr>
          <p:cNvSpPr txBox="1"/>
          <p:nvPr/>
        </p:nvSpPr>
        <p:spPr>
          <a:xfrm>
            <a:off x="3313082" y="4872907"/>
            <a:ext cx="1718974" cy="1661993"/>
          </a:xfrm>
          <a:prstGeom prst="rect">
            <a:avLst/>
          </a:prstGeom>
          <a:noFill/>
          <a:ln w="3175">
            <a:solidFill>
              <a:schemeClr val="tx1"/>
            </a:solidFill>
          </a:ln>
        </p:spPr>
        <p:txBody>
          <a:bodyPr wrap="square" rtlCol="0">
            <a:spAutoFit/>
          </a:bodyPr>
          <a:lstStyle/>
          <a:p>
            <a:r>
              <a:rPr lang="en-US" sz="1600" dirty="0">
                <a:sym typeface="Wingdings" panose="05000000000000000000" pitchFamily="2" charset="2"/>
              </a:rPr>
              <a:t>30-10-98</a:t>
            </a:r>
          </a:p>
          <a:p>
            <a:r>
              <a:rPr lang="en-US" sz="1600" dirty="0">
                <a:sym typeface="Wingdings" panose="05000000000000000000" pitchFamily="2" charset="2"/>
              </a:rPr>
              <a:t>Clinical improvement  </a:t>
            </a:r>
            <a:r>
              <a:rPr lang="en-US" dirty="0">
                <a:sym typeface="Wingdings" panose="05000000000000000000" pitchFamily="2" charset="2"/>
              </a:rPr>
              <a:t>LT4 dose ↓  200 mcg/d</a:t>
            </a:r>
          </a:p>
          <a:p>
            <a:endParaRPr lang="en-US" dirty="0"/>
          </a:p>
        </p:txBody>
      </p:sp>
      <p:sp>
        <p:nvSpPr>
          <p:cNvPr id="16" name="TextBox 15">
            <a:extLst>
              <a:ext uri="{FF2B5EF4-FFF2-40B4-BE49-F238E27FC236}">
                <a16:creationId xmlns:a16="http://schemas.microsoft.com/office/drawing/2014/main" id="{F89C2524-8F8F-4D0A-A357-865521350456}"/>
              </a:ext>
            </a:extLst>
          </p:cNvPr>
          <p:cNvSpPr txBox="1"/>
          <p:nvPr/>
        </p:nvSpPr>
        <p:spPr>
          <a:xfrm>
            <a:off x="5561934" y="4872907"/>
            <a:ext cx="1718974" cy="1661993"/>
          </a:xfrm>
          <a:prstGeom prst="rect">
            <a:avLst/>
          </a:prstGeom>
          <a:noFill/>
          <a:ln w="3175">
            <a:solidFill>
              <a:schemeClr val="tx1"/>
            </a:solidFill>
          </a:ln>
        </p:spPr>
        <p:txBody>
          <a:bodyPr wrap="square" rtlCol="0">
            <a:spAutoFit/>
          </a:bodyPr>
          <a:lstStyle/>
          <a:p>
            <a:r>
              <a:rPr lang="en-US" sz="1700" dirty="0">
                <a:sym typeface="Wingdings" panose="05000000000000000000" pitchFamily="2" charset="2"/>
              </a:rPr>
              <a:t>3-11-98</a:t>
            </a:r>
          </a:p>
          <a:p>
            <a:r>
              <a:rPr lang="en-US" sz="1700" dirty="0">
                <a:sym typeface="Wingdings" panose="05000000000000000000" pitchFamily="2" charset="2"/>
              </a:rPr>
              <a:t>TFT @ Gamma Lab  </a:t>
            </a:r>
          </a:p>
          <a:p>
            <a:r>
              <a:rPr lang="en-US" sz="1700" dirty="0">
                <a:sym typeface="Wingdings" panose="05000000000000000000" pitchFamily="2" charset="2"/>
              </a:rPr>
              <a:t>TSH: 0.1</a:t>
            </a:r>
          </a:p>
          <a:p>
            <a:r>
              <a:rPr lang="en-US" sz="1700" dirty="0">
                <a:sym typeface="Wingdings" panose="05000000000000000000" pitchFamily="2" charset="2"/>
              </a:rPr>
              <a:t>T4: 15.8 ug/dl</a:t>
            </a:r>
          </a:p>
          <a:p>
            <a:r>
              <a:rPr lang="en-US" sz="1700" dirty="0">
                <a:sym typeface="Wingdings" panose="05000000000000000000" pitchFamily="2" charset="2"/>
              </a:rPr>
              <a:t>T3RU: 40%</a:t>
            </a:r>
            <a:endParaRPr lang="en-US" sz="1700" dirty="0"/>
          </a:p>
        </p:txBody>
      </p:sp>
      <p:sp>
        <p:nvSpPr>
          <p:cNvPr id="17" name="TextBox 16">
            <a:extLst>
              <a:ext uri="{FF2B5EF4-FFF2-40B4-BE49-F238E27FC236}">
                <a16:creationId xmlns:a16="http://schemas.microsoft.com/office/drawing/2014/main" id="{DCB68DAB-4550-4F67-8F5A-CA45AF6C5341}"/>
              </a:ext>
            </a:extLst>
          </p:cNvPr>
          <p:cNvSpPr txBox="1"/>
          <p:nvPr/>
        </p:nvSpPr>
        <p:spPr>
          <a:xfrm>
            <a:off x="7810786" y="4888296"/>
            <a:ext cx="1718974" cy="1661993"/>
          </a:xfrm>
          <a:prstGeom prst="rect">
            <a:avLst/>
          </a:prstGeom>
          <a:noFill/>
          <a:ln w="3175">
            <a:solidFill>
              <a:schemeClr val="tx1"/>
            </a:solidFill>
          </a:ln>
        </p:spPr>
        <p:txBody>
          <a:bodyPr wrap="square" rtlCol="0">
            <a:spAutoFit/>
          </a:bodyPr>
          <a:lstStyle/>
          <a:p>
            <a:r>
              <a:rPr lang="en-US" sz="1700" dirty="0">
                <a:sym typeface="Wingdings" panose="05000000000000000000" pitchFamily="2" charset="2"/>
              </a:rPr>
              <a:t>5-11-98</a:t>
            </a:r>
          </a:p>
          <a:p>
            <a:r>
              <a:rPr lang="en-US" sz="1700" dirty="0">
                <a:sym typeface="Wingdings" panose="05000000000000000000" pitchFamily="2" charset="2"/>
              </a:rPr>
              <a:t>TFT @ Gamma Lab  </a:t>
            </a:r>
          </a:p>
          <a:p>
            <a:r>
              <a:rPr lang="en-US" sz="1700" dirty="0">
                <a:sym typeface="Wingdings" panose="05000000000000000000" pitchFamily="2" charset="2"/>
              </a:rPr>
              <a:t>TSH: 0.3</a:t>
            </a:r>
          </a:p>
          <a:p>
            <a:r>
              <a:rPr lang="en-US" sz="1700" dirty="0">
                <a:sym typeface="Wingdings" panose="05000000000000000000" pitchFamily="2" charset="2"/>
              </a:rPr>
              <a:t>T4: 6 ug/dl</a:t>
            </a:r>
          </a:p>
          <a:p>
            <a:r>
              <a:rPr lang="en-US" sz="1700" dirty="0">
                <a:sym typeface="Wingdings" panose="05000000000000000000" pitchFamily="2" charset="2"/>
              </a:rPr>
              <a:t>T3: 161 ng/dl</a:t>
            </a:r>
            <a:endParaRPr lang="en-US" sz="1700" dirty="0"/>
          </a:p>
        </p:txBody>
      </p:sp>
      <p:sp>
        <p:nvSpPr>
          <p:cNvPr id="18" name="TextBox 17">
            <a:extLst>
              <a:ext uri="{FF2B5EF4-FFF2-40B4-BE49-F238E27FC236}">
                <a16:creationId xmlns:a16="http://schemas.microsoft.com/office/drawing/2014/main" id="{08D880AC-FC0C-4307-82ED-89947967E453}"/>
              </a:ext>
            </a:extLst>
          </p:cNvPr>
          <p:cNvSpPr txBox="1"/>
          <p:nvPr/>
        </p:nvSpPr>
        <p:spPr>
          <a:xfrm>
            <a:off x="10071065" y="5420392"/>
            <a:ext cx="1718974" cy="1138773"/>
          </a:xfrm>
          <a:prstGeom prst="rect">
            <a:avLst/>
          </a:prstGeom>
          <a:solidFill>
            <a:srgbClr val="00B050"/>
          </a:solidFill>
          <a:ln w="3175">
            <a:solidFill>
              <a:schemeClr val="tx1"/>
            </a:solidFill>
          </a:ln>
        </p:spPr>
        <p:txBody>
          <a:bodyPr wrap="square" rtlCol="0">
            <a:spAutoFit/>
          </a:bodyPr>
          <a:lstStyle/>
          <a:p>
            <a:r>
              <a:rPr lang="en-US" sz="1700" dirty="0">
                <a:sym typeface="Wingdings" panose="05000000000000000000" pitchFamily="2" charset="2"/>
              </a:rPr>
              <a:t>06-11-98</a:t>
            </a:r>
          </a:p>
          <a:p>
            <a:r>
              <a:rPr lang="en-US" sz="1700" dirty="0">
                <a:sym typeface="Wingdings" panose="05000000000000000000" pitchFamily="2" charset="2"/>
              </a:rPr>
              <a:t>Clinical improvement has been stable.</a:t>
            </a:r>
            <a:endParaRPr lang="en-US" sz="1700" dirty="0"/>
          </a:p>
        </p:txBody>
      </p:sp>
      <p:sp>
        <p:nvSpPr>
          <p:cNvPr id="19" name="Arrow: Right 18">
            <a:extLst>
              <a:ext uri="{FF2B5EF4-FFF2-40B4-BE49-F238E27FC236}">
                <a16:creationId xmlns:a16="http://schemas.microsoft.com/office/drawing/2014/main" id="{5B251CF0-6EB9-43B9-A5B3-2E1E60337A88}"/>
              </a:ext>
            </a:extLst>
          </p:cNvPr>
          <p:cNvSpPr/>
          <p:nvPr/>
        </p:nvSpPr>
        <p:spPr>
          <a:xfrm>
            <a:off x="2783204" y="1173316"/>
            <a:ext cx="529878" cy="657225"/>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Right 19">
            <a:extLst>
              <a:ext uri="{FF2B5EF4-FFF2-40B4-BE49-F238E27FC236}">
                <a16:creationId xmlns:a16="http://schemas.microsoft.com/office/drawing/2014/main" id="{339A8ED6-459A-48A3-8D58-9C3839AE99F8}"/>
              </a:ext>
            </a:extLst>
          </p:cNvPr>
          <p:cNvSpPr/>
          <p:nvPr/>
        </p:nvSpPr>
        <p:spPr>
          <a:xfrm>
            <a:off x="5032056" y="1158068"/>
            <a:ext cx="529878" cy="657225"/>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Right 20">
            <a:extLst>
              <a:ext uri="{FF2B5EF4-FFF2-40B4-BE49-F238E27FC236}">
                <a16:creationId xmlns:a16="http://schemas.microsoft.com/office/drawing/2014/main" id="{157880AD-B986-49C1-A73C-322D07FF77CF}"/>
              </a:ext>
            </a:extLst>
          </p:cNvPr>
          <p:cNvSpPr/>
          <p:nvPr/>
        </p:nvSpPr>
        <p:spPr>
          <a:xfrm>
            <a:off x="7280908" y="1173315"/>
            <a:ext cx="529878" cy="657225"/>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Right 21">
            <a:extLst>
              <a:ext uri="{FF2B5EF4-FFF2-40B4-BE49-F238E27FC236}">
                <a16:creationId xmlns:a16="http://schemas.microsoft.com/office/drawing/2014/main" id="{FB137245-2B50-4587-8582-CE0F9FB4D2E3}"/>
              </a:ext>
            </a:extLst>
          </p:cNvPr>
          <p:cNvSpPr/>
          <p:nvPr/>
        </p:nvSpPr>
        <p:spPr>
          <a:xfrm>
            <a:off x="9541187" y="1173315"/>
            <a:ext cx="529878" cy="657225"/>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Right 22">
            <a:extLst>
              <a:ext uri="{FF2B5EF4-FFF2-40B4-BE49-F238E27FC236}">
                <a16:creationId xmlns:a16="http://schemas.microsoft.com/office/drawing/2014/main" id="{96F456E8-8FC0-48C9-87AA-54EE9CF59065}"/>
              </a:ext>
            </a:extLst>
          </p:cNvPr>
          <p:cNvSpPr/>
          <p:nvPr/>
        </p:nvSpPr>
        <p:spPr>
          <a:xfrm>
            <a:off x="5022673" y="5390679"/>
            <a:ext cx="529878" cy="657225"/>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Right 23">
            <a:extLst>
              <a:ext uri="{FF2B5EF4-FFF2-40B4-BE49-F238E27FC236}">
                <a16:creationId xmlns:a16="http://schemas.microsoft.com/office/drawing/2014/main" id="{6C667670-48DC-4821-8FD4-9B1FF2FE57BF}"/>
              </a:ext>
            </a:extLst>
          </p:cNvPr>
          <p:cNvSpPr/>
          <p:nvPr/>
        </p:nvSpPr>
        <p:spPr>
          <a:xfrm>
            <a:off x="7280908" y="5338078"/>
            <a:ext cx="529878" cy="657225"/>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row: Right 24">
            <a:extLst>
              <a:ext uri="{FF2B5EF4-FFF2-40B4-BE49-F238E27FC236}">
                <a16:creationId xmlns:a16="http://schemas.microsoft.com/office/drawing/2014/main" id="{80FD33AD-F2E6-466D-BCC5-C4D794884BA1}"/>
              </a:ext>
            </a:extLst>
          </p:cNvPr>
          <p:cNvSpPr/>
          <p:nvPr/>
        </p:nvSpPr>
        <p:spPr>
          <a:xfrm>
            <a:off x="9541187" y="5541633"/>
            <a:ext cx="536829" cy="657225"/>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rrow: Right 25">
            <a:extLst>
              <a:ext uri="{FF2B5EF4-FFF2-40B4-BE49-F238E27FC236}">
                <a16:creationId xmlns:a16="http://schemas.microsoft.com/office/drawing/2014/main" id="{71260159-981A-4693-8984-9A02DE7BAFC8}"/>
              </a:ext>
            </a:extLst>
          </p:cNvPr>
          <p:cNvSpPr/>
          <p:nvPr/>
        </p:nvSpPr>
        <p:spPr>
          <a:xfrm>
            <a:off x="2869068" y="5364665"/>
            <a:ext cx="444014" cy="657225"/>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Right 26">
            <a:extLst>
              <a:ext uri="{FF2B5EF4-FFF2-40B4-BE49-F238E27FC236}">
                <a16:creationId xmlns:a16="http://schemas.microsoft.com/office/drawing/2014/main" id="{AAE50513-8C09-4508-BE10-C4A2EBC8F772}"/>
              </a:ext>
            </a:extLst>
          </p:cNvPr>
          <p:cNvSpPr/>
          <p:nvPr/>
        </p:nvSpPr>
        <p:spPr>
          <a:xfrm rot="5400000">
            <a:off x="10718201" y="2251403"/>
            <a:ext cx="401847" cy="657225"/>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Arrow: Right 27">
            <a:extLst>
              <a:ext uri="{FF2B5EF4-FFF2-40B4-BE49-F238E27FC236}">
                <a16:creationId xmlns:a16="http://schemas.microsoft.com/office/drawing/2014/main" id="{018DEC31-1C3F-45BE-929E-C3BDBD9AE8CB}"/>
              </a:ext>
            </a:extLst>
          </p:cNvPr>
          <p:cNvSpPr/>
          <p:nvPr/>
        </p:nvSpPr>
        <p:spPr>
          <a:xfrm rot="10800000">
            <a:off x="9529757" y="3327892"/>
            <a:ext cx="529878" cy="657225"/>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Right 28">
            <a:extLst>
              <a:ext uri="{FF2B5EF4-FFF2-40B4-BE49-F238E27FC236}">
                <a16:creationId xmlns:a16="http://schemas.microsoft.com/office/drawing/2014/main" id="{F9EE5272-60B6-465D-B843-D16DAF01D3F2}"/>
              </a:ext>
            </a:extLst>
          </p:cNvPr>
          <p:cNvSpPr/>
          <p:nvPr/>
        </p:nvSpPr>
        <p:spPr>
          <a:xfrm rot="10800000">
            <a:off x="7280908" y="3327891"/>
            <a:ext cx="529878" cy="657225"/>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row: Right 29">
            <a:extLst>
              <a:ext uri="{FF2B5EF4-FFF2-40B4-BE49-F238E27FC236}">
                <a16:creationId xmlns:a16="http://schemas.microsoft.com/office/drawing/2014/main" id="{946B3D9C-461A-4255-9751-0BDB6DCC0C4C}"/>
              </a:ext>
            </a:extLst>
          </p:cNvPr>
          <p:cNvSpPr/>
          <p:nvPr/>
        </p:nvSpPr>
        <p:spPr>
          <a:xfrm rot="10800000">
            <a:off x="5032055" y="3327891"/>
            <a:ext cx="529878" cy="657225"/>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rrow: Right 30">
            <a:extLst>
              <a:ext uri="{FF2B5EF4-FFF2-40B4-BE49-F238E27FC236}">
                <a16:creationId xmlns:a16="http://schemas.microsoft.com/office/drawing/2014/main" id="{405A4DEA-EBBF-4151-9853-84A40457D6F4}"/>
              </a:ext>
            </a:extLst>
          </p:cNvPr>
          <p:cNvSpPr/>
          <p:nvPr/>
        </p:nvSpPr>
        <p:spPr>
          <a:xfrm rot="10800000">
            <a:off x="2895498" y="3327890"/>
            <a:ext cx="417581" cy="657225"/>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Arrow: Right 31">
            <a:extLst>
              <a:ext uri="{FF2B5EF4-FFF2-40B4-BE49-F238E27FC236}">
                <a16:creationId xmlns:a16="http://schemas.microsoft.com/office/drawing/2014/main" id="{5A31E53B-7796-44A1-8471-0CA1AD83153F}"/>
              </a:ext>
            </a:extLst>
          </p:cNvPr>
          <p:cNvSpPr/>
          <p:nvPr/>
        </p:nvSpPr>
        <p:spPr>
          <a:xfrm rot="5400000">
            <a:off x="1841652" y="4382370"/>
            <a:ext cx="354628" cy="657225"/>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74866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009AF58-C5CF-4C89-8CAF-8CC24E06CB60}"/>
              </a:ext>
            </a:extLst>
          </p:cNvPr>
          <p:cNvSpPr>
            <a:spLocks noGrp="1"/>
          </p:cNvSpPr>
          <p:nvPr>
            <p:ph type="title"/>
          </p:nvPr>
        </p:nvSpPr>
        <p:spPr>
          <a:xfrm>
            <a:off x="1295400" y="3057524"/>
            <a:ext cx="9601200" cy="1907199"/>
          </a:xfrm>
        </p:spPr>
        <p:txBody>
          <a:bodyPr>
            <a:noAutofit/>
          </a:bodyPr>
          <a:lstStyle/>
          <a:p>
            <a:pPr algn="ctr"/>
            <a:r>
              <a:rPr lang="en-US" sz="6600"/>
              <a:t>Work-up</a:t>
            </a:r>
            <a:endParaRPr lang="en-US" sz="6600" dirty="0"/>
          </a:p>
        </p:txBody>
      </p:sp>
    </p:spTree>
    <p:extLst>
      <p:ext uri="{BB962C8B-B14F-4D97-AF65-F5344CB8AC3E}">
        <p14:creationId xmlns:p14="http://schemas.microsoft.com/office/powerpoint/2010/main" val="27609409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FD63FF-E19C-4115-8A41-BA5F85D9AAF0}"/>
              </a:ext>
            </a:extLst>
          </p:cNvPr>
          <p:cNvSpPr>
            <a:spLocks noGrp="1"/>
          </p:cNvSpPr>
          <p:nvPr>
            <p:ph idx="1"/>
          </p:nvPr>
        </p:nvSpPr>
        <p:spPr>
          <a:xfrm>
            <a:off x="1371600" y="1072660"/>
            <a:ext cx="5440456" cy="581025"/>
          </a:xfrm>
        </p:spPr>
        <p:txBody>
          <a:bodyPr>
            <a:noAutofit/>
          </a:bodyPr>
          <a:lstStyle/>
          <a:p>
            <a:r>
              <a:rPr lang="en-US" sz="2400" dirty="0"/>
              <a:t>TFT from 1395 to current admission:</a:t>
            </a:r>
          </a:p>
          <a:p>
            <a:pPr marL="0" indent="0">
              <a:buNone/>
            </a:pPr>
            <a:endParaRPr lang="en-US" sz="2400" dirty="0"/>
          </a:p>
        </p:txBody>
      </p:sp>
      <p:sp>
        <p:nvSpPr>
          <p:cNvPr id="4" name="Title 1">
            <a:extLst>
              <a:ext uri="{FF2B5EF4-FFF2-40B4-BE49-F238E27FC236}">
                <a16:creationId xmlns:a16="http://schemas.microsoft.com/office/drawing/2014/main" id="{8C28C683-5E2F-48FA-95A1-29B602F69DCA}"/>
              </a:ext>
            </a:extLst>
          </p:cNvPr>
          <p:cNvSpPr>
            <a:spLocks noGrp="1"/>
          </p:cNvSpPr>
          <p:nvPr>
            <p:ph type="title"/>
          </p:nvPr>
        </p:nvSpPr>
        <p:spPr>
          <a:xfrm>
            <a:off x="1371600" y="181708"/>
            <a:ext cx="9601200" cy="808892"/>
          </a:xfrm>
        </p:spPr>
        <p:txBody>
          <a:bodyPr>
            <a:normAutofit/>
          </a:bodyPr>
          <a:lstStyle/>
          <a:p>
            <a:pPr algn="ctr"/>
            <a:r>
              <a:rPr lang="en-US" sz="4000" dirty="0"/>
              <a:t>Laboratory Data</a:t>
            </a:r>
          </a:p>
        </p:txBody>
      </p:sp>
      <p:graphicFrame>
        <p:nvGraphicFramePr>
          <p:cNvPr id="6" name="Chart 5">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1488359629"/>
              </p:ext>
            </p:extLst>
          </p:nvPr>
        </p:nvGraphicFramePr>
        <p:xfrm>
          <a:off x="3046096" y="2323955"/>
          <a:ext cx="6932294" cy="39682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352710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FD63FF-E19C-4115-8A41-BA5F85D9AAF0}"/>
              </a:ext>
            </a:extLst>
          </p:cNvPr>
          <p:cNvSpPr>
            <a:spLocks noGrp="1"/>
          </p:cNvSpPr>
          <p:nvPr>
            <p:ph idx="1"/>
          </p:nvPr>
        </p:nvSpPr>
        <p:spPr>
          <a:xfrm>
            <a:off x="1371600" y="1072660"/>
            <a:ext cx="5440456" cy="581025"/>
          </a:xfrm>
        </p:spPr>
        <p:txBody>
          <a:bodyPr>
            <a:noAutofit/>
          </a:bodyPr>
          <a:lstStyle/>
          <a:p>
            <a:r>
              <a:rPr lang="en-US" sz="2400" dirty="0"/>
              <a:t>TFT throughout current admission:</a:t>
            </a:r>
          </a:p>
          <a:p>
            <a:pPr marL="0" indent="0">
              <a:buNone/>
            </a:pPr>
            <a:endParaRPr lang="en-US" sz="2400" dirty="0"/>
          </a:p>
        </p:txBody>
      </p:sp>
      <p:sp>
        <p:nvSpPr>
          <p:cNvPr id="4" name="Title 1">
            <a:extLst>
              <a:ext uri="{FF2B5EF4-FFF2-40B4-BE49-F238E27FC236}">
                <a16:creationId xmlns:a16="http://schemas.microsoft.com/office/drawing/2014/main" id="{8C28C683-5E2F-48FA-95A1-29B602F69DCA}"/>
              </a:ext>
            </a:extLst>
          </p:cNvPr>
          <p:cNvSpPr>
            <a:spLocks noGrp="1"/>
          </p:cNvSpPr>
          <p:nvPr>
            <p:ph type="title"/>
          </p:nvPr>
        </p:nvSpPr>
        <p:spPr>
          <a:xfrm>
            <a:off x="1371600" y="181708"/>
            <a:ext cx="9601200" cy="808892"/>
          </a:xfrm>
        </p:spPr>
        <p:txBody>
          <a:bodyPr>
            <a:normAutofit/>
          </a:bodyPr>
          <a:lstStyle/>
          <a:p>
            <a:pPr algn="ctr"/>
            <a:r>
              <a:rPr lang="en-US" sz="4000" dirty="0"/>
              <a:t>Laboratory Data</a:t>
            </a:r>
          </a:p>
        </p:txBody>
      </p:sp>
      <p:graphicFrame>
        <p:nvGraphicFramePr>
          <p:cNvPr id="6" name="Chart 5">
            <a:extLst>
              <a:ext uri="{FF2B5EF4-FFF2-40B4-BE49-F238E27FC236}">
                <a16:creationId xmlns:a16="http://schemas.microsoft.com/office/drawing/2014/main" id="{BB4E15F9-10D1-44D3-AD9E-BBE5A2BA98BE}"/>
              </a:ext>
            </a:extLst>
          </p:cNvPr>
          <p:cNvGraphicFramePr>
            <a:graphicFrameLocks/>
          </p:cNvGraphicFramePr>
          <p:nvPr>
            <p:extLst>
              <p:ext uri="{D42A27DB-BD31-4B8C-83A1-F6EECF244321}">
                <p14:modId xmlns:p14="http://schemas.microsoft.com/office/powerpoint/2010/main" val="3636167955"/>
              </p:ext>
            </p:extLst>
          </p:nvPr>
        </p:nvGraphicFramePr>
        <p:xfrm>
          <a:off x="3810000" y="2057399"/>
          <a:ext cx="6145530" cy="336613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995884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C28C683-5E2F-48FA-95A1-29B602F69DCA}"/>
              </a:ext>
            </a:extLst>
          </p:cNvPr>
          <p:cNvSpPr>
            <a:spLocks noGrp="1"/>
          </p:cNvSpPr>
          <p:nvPr>
            <p:ph type="title"/>
          </p:nvPr>
        </p:nvSpPr>
        <p:spPr>
          <a:xfrm>
            <a:off x="1371600" y="181708"/>
            <a:ext cx="9601200" cy="808892"/>
          </a:xfrm>
        </p:spPr>
        <p:txBody>
          <a:bodyPr>
            <a:normAutofit/>
          </a:bodyPr>
          <a:lstStyle/>
          <a:p>
            <a:pPr algn="ctr"/>
            <a:r>
              <a:rPr lang="en-US" sz="4000" dirty="0"/>
              <a:t>Laboratory Data</a:t>
            </a:r>
          </a:p>
        </p:txBody>
      </p:sp>
      <p:sp>
        <p:nvSpPr>
          <p:cNvPr id="5" name="Content Placeholder 2">
            <a:extLst>
              <a:ext uri="{FF2B5EF4-FFF2-40B4-BE49-F238E27FC236}">
                <a16:creationId xmlns:a16="http://schemas.microsoft.com/office/drawing/2014/main" id="{7AA18F08-FFBC-4FCE-80CB-AFE5CB9DCC63}"/>
              </a:ext>
            </a:extLst>
          </p:cNvPr>
          <p:cNvSpPr>
            <a:spLocks noGrp="1"/>
          </p:cNvSpPr>
          <p:nvPr>
            <p:ph idx="1"/>
          </p:nvPr>
        </p:nvSpPr>
        <p:spPr>
          <a:xfrm>
            <a:off x="1350818" y="708978"/>
            <a:ext cx="5440456" cy="581025"/>
          </a:xfrm>
        </p:spPr>
        <p:txBody>
          <a:bodyPr>
            <a:noAutofit/>
          </a:bodyPr>
          <a:lstStyle/>
          <a:p>
            <a:r>
              <a:rPr lang="en-US" sz="2400" dirty="0"/>
              <a:t>Celiac serology:</a:t>
            </a:r>
          </a:p>
          <a:p>
            <a:pPr marL="0" indent="0">
              <a:buNone/>
            </a:pPr>
            <a:endParaRPr lang="en-US" sz="2400" dirty="0"/>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 r="66255"/>
          <a:stretch/>
        </p:blipFill>
        <p:spPr>
          <a:xfrm rot="5400000">
            <a:off x="2381798" y="-502974"/>
            <a:ext cx="2569237" cy="5710347"/>
          </a:xfrm>
          <a:prstGeom prst="rect">
            <a:avLst/>
          </a:prstGeo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5784" r="36857"/>
          <a:stretch/>
        </p:blipFill>
        <p:spPr>
          <a:xfrm rot="5400000">
            <a:off x="7215347" y="1649418"/>
            <a:ext cx="4226181" cy="5525971"/>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30726" r="30084"/>
          <a:stretch/>
        </p:blipFill>
        <p:spPr>
          <a:xfrm rot="5400000">
            <a:off x="2186176" y="2353260"/>
            <a:ext cx="2975838" cy="5694990"/>
          </a:xfrm>
          <a:prstGeom prst="rect">
            <a:avLst/>
          </a:prstGeom>
        </p:spPr>
      </p:pic>
      <p:sp>
        <p:nvSpPr>
          <p:cNvPr id="10" name="Rectangle 9">
            <a:extLst>
              <a:ext uri="{FF2B5EF4-FFF2-40B4-BE49-F238E27FC236}">
                <a16:creationId xmlns:a16="http://schemas.microsoft.com/office/drawing/2014/main" id="{6A9DFE2A-67E5-4B12-9017-51A9F20BB198}"/>
              </a:ext>
            </a:extLst>
          </p:cNvPr>
          <p:cNvSpPr/>
          <p:nvPr/>
        </p:nvSpPr>
        <p:spPr>
          <a:xfrm>
            <a:off x="4743221" y="1890325"/>
            <a:ext cx="647063" cy="1800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A9DFE2A-67E5-4B12-9017-51A9F20BB198}"/>
              </a:ext>
            </a:extLst>
          </p:cNvPr>
          <p:cNvSpPr/>
          <p:nvPr/>
        </p:nvSpPr>
        <p:spPr>
          <a:xfrm>
            <a:off x="10641794" y="2706420"/>
            <a:ext cx="647063" cy="1800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94918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FD63FF-E19C-4115-8A41-BA5F85D9AAF0}"/>
              </a:ext>
            </a:extLst>
          </p:cNvPr>
          <p:cNvSpPr>
            <a:spLocks noGrp="1"/>
          </p:cNvSpPr>
          <p:nvPr>
            <p:ph idx="1"/>
          </p:nvPr>
        </p:nvSpPr>
        <p:spPr>
          <a:xfrm>
            <a:off x="1371600" y="1072660"/>
            <a:ext cx="9829800" cy="581025"/>
          </a:xfrm>
        </p:spPr>
        <p:txBody>
          <a:bodyPr>
            <a:noAutofit/>
          </a:bodyPr>
          <a:lstStyle/>
          <a:p>
            <a:r>
              <a:rPr lang="en-US" sz="2400" dirty="0"/>
              <a:t>Densitometry:</a:t>
            </a:r>
          </a:p>
          <a:p>
            <a:pPr marL="0" indent="0">
              <a:buNone/>
            </a:pPr>
            <a:endParaRPr lang="en-US" sz="2400" dirty="0"/>
          </a:p>
        </p:txBody>
      </p:sp>
      <p:sp>
        <p:nvSpPr>
          <p:cNvPr id="4" name="Title 1">
            <a:extLst>
              <a:ext uri="{FF2B5EF4-FFF2-40B4-BE49-F238E27FC236}">
                <a16:creationId xmlns:a16="http://schemas.microsoft.com/office/drawing/2014/main" id="{8C28C683-5E2F-48FA-95A1-29B602F69DCA}"/>
              </a:ext>
            </a:extLst>
          </p:cNvPr>
          <p:cNvSpPr>
            <a:spLocks noGrp="1"/>
          </p:cNvSpPr>
          <p:nvPr>
            <p:ph type="title"/>
          </p:nvPr>
        </p:nvSpPr>
        <p:spPr>
          <a:xfrm>
            <a:off x="1371600" y="181708"/>
            <a:ext cx="9601200" cy="808892"/>
          </a:xfrm>
        </p:spPr>
        <p:txBody>
          <a:bodyPr>
            <a:normAutofit/>
          </a:bodyPr>
          <a:lstStyle/>
          <a:p>
            <a:pPr algn="ctr"/>
            <a:r>
              <a:rPr lang="en-US" sz="4000" dirty="0"/>
              <a:t>Laboratory Data</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3148" t="4372" r="17166"/>
          <a:stretch/>
        </p:blipFill>
        <p:spPr>
          <a:xfrm rot="5400000">
            <a:off x="977274" y="1928717"/>
            <a:ext cx="4910377" cy="4419602"/>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906" t="3437" r="14596" b="3278"/>
          <a:stretch/>
        </p:blipFill>
        <p:spPr>
          <a:xfrm rot="5400000">
            <a:off x="5504009" y="2080882"/>
            <a:ext cx="4910854" cy="4114800"/>
          </a:xfrm>
          <a:prstGeom prst="rect">
            <a:avLst/>
          </a:prstGeom>
        </p:spPr>
      </p:pic>
      <p:sp>
        <p:nvSpPr>
          <p:cNvPr id="10" name="Rectangle 9">
            <a:extLst>
              <a:ext uri="{FF2B5EF4-FFF2-40B4-BE49-F238E27FC236}">
                <a16:creationId xmlns:a16="http://schemas.microsoft.com/office/drawing/2014/main" id="{6A9DFE2A-67E5-4B12-9017-51A9F20BB198}"/>
              </a:ext>
            </a:extLst>
          </p:cNvPr>
          <p:cNvSpPr/>
          <p:nvPr/>
        </p:nvSpPr>
        <p:spPr>
          <a:xfrm>
            <a:off x="4347676" y="2488464"/>
            <a:ext cx="647063" cy="1800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A9DFE2A-67E5-4B12-9017-51A9F20BB198}"/>
              </a:ext>
            </a:extLst>
          </p:cNvPr>
          <p:cNvSpPr/>
          <p:nvPr/>
        </p:nvSpPr>
        <p:spPr>
          <a:xfrm>
            <a:off x="6141839" y="2275334"/>
            <a:ext cx="647063" cy="1800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07469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7547717-2784-455B-9EAB-C482205A9886}"/>
              </a:ext>
            </a:extLst>
          </p:cNvPr>
          <p:cNvSpPr>
            <a:spLocks noGrp="1"/>
          </p:cNvSpPr>
          <p:nvPr>
            <p:ph type="title"/>
          </p:nvPr>
        </p:nvSpPr>
        <p:spPr>
          <a:xfrm>
            <a:off x="1371600" y="181708"/>
            <a:ext cx="9601200" cy="808892"/>
          </a:xfrm>
        </p:spPr>
        <p:txBody>
          <a:bodyPr>
            <a:normAutofit fontScale="90000"/>
          </a:bodyPr>
          <a:lstStyle/>
          <a:p>
            <a:pPr algn="ctr"/>
            <a:r>
              <a:rPr lang="en-US" sz="4000" dirty="0"/>
              <a:t>Endoscopy (4): 1398 (Following high-gluten diet)</a:t>
            </a:r>
          </a:p>
        </p:txBody>
      </p:sp>
      <p:pic>
        <p:nvPicPr>
          <p:cNvPr id="2" name="Picture 1"/>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0"/>
                    </a14:imgEffect>
                    <a14:imgEffect>
                      <a14:brightnessContrast bright="20000" contrast="40000"/>
                    </a14:imgEffect>
                  </a14:imgLayer>
                </a14:imgProps>
              </a:ext>
              <a:ext uri="{28A0092B-C50C-407E-A947-70E740481C1C}">
                <a14:useLocalDpi xmlns:a14="http://schemas.microsoft.com/office/drawing/2010/main" val="0"/>
              </a:ext>
            </a:extLst>
          </a:blip>
          <a:srcRect l="8247" t="8659" r="14742" b="3917"/>
          <a:stretch/>
        </p:blipFill>
        <p:spPr>
          <a:xfrm>
            <a:off x="5856698" y="1159625"/>
            <a:ext cx="6151027" cy="5237018"/>
          </a:xfrm>
          <a:prstGeom prst="rect">
            <a:avLst/>
          </a:prstGeom>
        </p:spPr>
      </p:pic>
      <p:cxnSp>
        <p:nvCxnSpPr>
          <p:cNvPr id="5" name="Straight Connector 4"/>
          <p:cNvCxnSpPr/>
          <p:nvPr/>
        </p:nvCxnSpPr>
        <p:spPr>
          <a:xfrm>
            <a:off x="7138555" y="5299364"/>
            <a:ext cx="3906981" cy="2078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978720" y="5514109"/>
            <a:ext cx="3495316" cy="2078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978720" y="4537364"/>
            <a:ext cx="3692744" cy="2078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6" name="Picture 5" descr="A picture containing text&#10;&#10;Description automatically generated">
            <a:extLst>
              <a:ext uri="{FF2B5EF4-FFF2-40B4-BE49-F238E27FC236}">
                <a16:creationId xmlns:a16="http://schemas.microsoft.com/office/drawing/2014/main" id="{34162AA6-7468-4059-A45C-DBC90C5FD6F0}"/>
              </a:ext>
            </a:extLst>
          </p:cNvPr>
          <p:cNvPicPr>
            <a:picLocks noChangeAspect="1"/>
          </p:cNvPicPr>
          <p:nvPr/>
        </p:nvPicPr>
        <p:blipFill rotWithShape="1">
          <a:blip r:embed="rId4">
            <a:extLst>
              <a:ext uri="{28A0092B-C50C-407E-A947-70E740481C1C}">
                <a14:useLocalDpi xmlns:a14="http://schemas.microsoft.com/office/drawing/2010/main" val="0"/>
              </a:ext>
            </a:extLst>
          </a:blip>
          <a:srcRect r="6559"/>
          <a:stretch/>
        </p:blipFill>
        <p:spPr>
          <a:xfrm>
            <a:off x="783807" y="1056409"/>
            <a:ext cx="5072891" cy="5534890"/>
          </a:xfrm>
          <a:prstGeom prst="rect">
            <a:avLst/>
          </a:prstGeom>
        </p:spPr>
      </p:pic>
      <p:sp>
        <p:nvSpPr>
          <p:cNvPr id="15" name="Rectangle 14">
            <a:extLst>
              <a:ext uri="{FF2B5EF4-FFF2-40B4-BE49-F238E27FC236}">
                <a16:creationId xmlns:a16="http://schemas.microsoft.com/office/drawing/2014/main" id="{078447E1-852E-4D29-B40D-969C3426ADDE}"/>
              </a:ext>
            </a:extLst>
          </p:cNvPr>
          <p:cNvSpPr/>
          <p:nvPr/>
        </p:nvSpPr>
        <p:spPr>
          <a:xfrm>
            <a:off x="1656324" y="1114669"/>
            <a:ext cx="926856" cy="1426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59296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7547717-2784-455B-9EAB-C482205A9886}"/>
              </a:ext>
            </a:extLst>
          </p:cNvPr>
          <p:cNvSpPr>
            <a:spLocks noGrp="1"/>
          </p:cNvSpPr>
          <p:nvPr>
            <p:ph type="title"/>
          </p:nvPr>
        </p:nvSpPr>
        <p:spPr>
          <a:xfrm>
            <a:off x="1371600" y="181708"/>
            <a:ext cx="9601200" cy="808892"/>
          </a:xfrm>
        </p:spPr>
        <p:txBody>
          <a:bodyPr>
            <a:normAutofit/>
          </a:bodyPr>
          <a:lstStyle/>
          <a:p>
            <a:pPr algn="ctr"/>
            <a:r>
              <a:rPr lang="en-US" sz="4000" dirty="0"/>
              <a:t>MR </a:t>
            </a:r>
            <a:r>
              <a:rPr lang="en-US" sz="4000" dirty="0" err="1"/>
              <a:t>Enterography</a:t>
            </a:r>
            <a:endParaRPr lang="en-US" sz="4000" dirty="0"/>
          </a:p>
        </p:txBody>
      </p:sp>
      <p:sp>
        <p:nvSpPr>
          <p:cNvPr id="15" name="Rectangle 14">
            <a:extLst>
              <a:ext uri="{FF2B5EF4-FFF2-40B4-BE49-F238E27FC236}">
                <a16:creationId xmlns:a16="http://schemas.microsoft.com/office/drawing/2014/main" id="{078447E1-852E-4D29-B40D-969C3426ADDE}"/>
              </a:ext>
            </a:extLst>
          </p:cNvPr>
          <p:cNvSpPr/>
          <p:nvPr/>
        </p:nvSpPr>
        <p:spPr>
          <a:xfrm>
            <a:off x="7173350" y="1683287"/>
            <a:ext cx="650631" cy="1831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2">
            <a:extLst>
              <a:ext uri="{BEBA8EAE-BF5A-486C-A8C5-ECC9F3942E4B}">
                <a14:imgProps xmlns:a14="http://schemas.microsoft.com/office/drawing/2010/main">
                  <a14:imgLayer r:embed="rId3">
                    <a14:imgEffect>
                      <a14:saturation sat="66000"/>
                    </a14:imgEffect>
                    <a14:imgEffect>
                      <a14:brightnessContrast bright="20000" contrast="20000"/>
                    </a14:imgEffect>
                  </a14:imgLayer>
                </a14:imgProps>
              </a:ext>
              <a:ext uri="{28A0092B-C50C-407E-A947-70E740481C1C}">
                <a14:useLocalDpi xmlns:a14="http://schemas.microsoft.com/office/drawing/2010/main" val="0"/>
              </a:ext>
            </a:extLst>
          </a:blip>
          <a:srcRect t="1970" b="15758"/>
          <a:stretch/>
        </p:blipFill>
        <p:spPr>
          <a:xfrm>
            <a:off x="2971801" y="1101436"/>
            <a:ext cx="6660572" cy="5642263"/>
          </a:xfrm>
          <a:prstGeom prst="rect">
            <a:avLst/>
          </a:prstGeom>
        </p:spPr>
      </p:pic>
    </p:spTree>
    <p:extLst>
      <p:ext uri="{BB962C8B-B14F-4D97-AF65-F5344CB8AC3E}">
        <p14:creationId xmlns:p14="http://schemas.microsoft.com/office/powerpoint/2010/main" val="13997334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26408-EFF6-449C-BAE6-0F37325CB908}"/>
              </a:ext>
            </a:extLst>
          </p:cNvPr>
          <p:cNvSpPr>
            <a:spLocks noGrp="1"/>
          </p:cNvSpPr>
          <p:nvPr>
            <p:ph type="title"/>
          </p:nvPr>
        </p:nvSpPr>
        <p:spPr>
          <a:xfrm>
            <a:off x="1295400" y="247650"/>
            <a:ext cx="9601200" cy="1006719"/>
          </a:xfrm>
        </p:spPr>
        <p:txBody>
          <a:bodyPr/>
          <a:lstStyle/>
          <a:p>
            <a:pPr algn="ctr"/>
            <a:r>
              <a:rPr lang="en-US" dirty="0"/>
              <a:t>Problem List</a:t>
            </a:r>
          </a:p>
        </p:txBody>
      </p:sp>
      <p:sp>
        <p:nvSpPr>
          <p:cNvPr id="3" name="Content Placeholder 2">
            <a:extLst>
              <a:ext uri="{FF2B5EF4-FFF2-40B4-BE49-F238E27FC236}">
                <a16:creationId xmlns:a16="http://schemas.microsoft.com/office/drawing/2014/main" id="{E38ABE9E-20CA-4F2B-8D17-8B1494A39076}"/>
              </a:ext>
            </a:extLst>
          </p:cNvPr>
          <p:cNvSpPr>
            <a:spLocks noGrp="1"/>
          </p:cNvSpPr>
          <p:nvPr>
            <p:ph idx="1"/>
          </p:nvPr>
        </p:nvSpPr>
        <p:spPr>
          <a:xfrm>
            <a:off x="1447800" y="1500554"/>
            <a:ext cx="9601200" cy="1485900"/>
          </a:xfrm>
        </p:spPr>
        <p:txBody>
          <a:bodyPr>
            <a:noAutofit/>
          </a:bodyPr>
          <a:lstStyle/>
          <a:p>
            <a:r>
              <a:rPr lang="en-US" sz="3200" dirty="0"/>
              <a:t>Feeling weak and depressed</a:t>
            </a:r>
          </a:p>
          <a:p>
            <a:r>
              <a:rPr lang="en-US" sz="3200" dirty="0"/>
              <a:t>Lack of ↓ in TSH despite extreme doses of levothyroxine</a:t>
            </a:r>
          </a:p>
          <a:p>
            <a:r>
              <a:rPr lang="en-US" sz="3200" dirty="0"/>
              <a:t>History of PTC treated with total thyroidectomy</a:t>
            </a:r>
          </a:p>
          <a:p>
            <a:r>
              <a:rPr lang="en-US" sz="3200" dirty="0"/>
              <a:t>History of intolerance to gluten (?) and celiac (?)</a:t>
            </a:r>
          </a:p>
          <a:p>
            <a:r>
              <a:rPr lang="en-US" sz="3200" dirty="0"/>
              <a:t>↓cortisol and </a:t>
            </a:r>
            <a:r>
              <a:rPr lang="en-US" sz="3200" dirty="0" err="1"/>
              <a:t>tetracosactide</a:t>
            </a:r>
            <a:r>
              <a:rPr lang="en-US" sz="3200" dirty="0"/>
              <a:t> test</a:t>
            </a:r>
          </a:p>
        </p:txBody>
      </p:sp>
    </p:spTree>
    <p:extLst>
      <p:ext uri="{BB962C8B-B14F-4D97-AF65-F5344CB8AC3E}">
        <p14:creationId xmlns:p14="http://schemas.microsoft.com/office/powerpoint/2010/main" val="1896339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009AF58-C5CF-4C89-8CAF-8CC24E06CB60}"/>
              </a:ext>
            </a:extLst>
          </p:cNvPr>
          <p:cNvSpPr>
            <a:spLocks noGrp="1"/>
          </p:cNvSpPr>
          <p:nvPr>
            <p:ph type="title"/>
          </p:nvPr>
        </p:nvSpPr>
        <p:spPr>
          <a:xfrm>
            <a:off x="1295400" y="3057524"/>
            <a:ext cx="9601200" cy="1907199"/>
          </a:xfrm>
        </p:spPr>
        <p:txBody>
          <a:bodyPr>
            <a:noAutofit/>
          </a:bodyPr>
          <a:lstStyle/>
          <a:p>
            <a:pPr algn="ctr"/>
            <a:r>
              <a:rPr lang="en-US" sz="6600" dirty="0"/>
              <a:t>Medical History and Physical Examination</a:t>
            </a:r>
          </a:p>
        </p:txBody>
      </p:sp>
    </p:spTree>
    <p:extLst>
      <p:ext uri="{BB962C8B-B14F-4D97-AF65-F5344CB8AC3E}">
        <p14:creationId xmlns:p14="http://schemas.microsoft.com/office/powerpoint/2010/main" val="3621962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53C51-B5E5-4C5F-8A7D-07A8025C3505}"/>
              </a:ext>
            </a:extLst>
          </p:cNvPr>
          <p:cNvSpPr>
            <a:spLocks noGrp="1"/>
          </p:cNvSpPr>
          <p:nvPr>
            <p:ph type="title"/>
          </p:nvPr>
        </p:nvSpPr>
        <p:spPr>
          <a:xfrm>
            <a:off x="838200" y="111369"/>
            <a:ext cx="10515600" cy="808893"/>
          </a:xfrm>
        </p:spPr>
        <p:txBody>
          <a:bodyPr>
            <a:normAutofit/>
          </a:bodyPr>
          <a:lstStyle/>
          <a:p>
            <a:pPr algn="ctr"/>
            <a:r>
              <a:rPr lang="en-US" sz="4000" dirty="0"/>
              <a:t>Chief Complaint and HPI</a:t>
            </a:r>
          </a:p>
        </p:txBody>
      </p:sp>
      <p:sp>
        <p:nvSpPr>
          <p:cNvPr id="3" name="Content Placeholder 2">
            <a:extLst>
              <a:ext uri="{FF2B5EF4-FFF2-40B4-BE49-F238E27FC236}">
                <a16:creationId xmlns:a16="http://schemas.microsoft.com/office/drawing/2014/main" id="{D0F93ACB-3CD3-4CD5-8528-9D1229DAD41C}"/>
              </a:ext>
            </a:extLst>
          </p:cNvPr>
          <p:cNvSpPr>
            <a:spLocks noGrp="1"/>
          </p:cNvSpPr>
          <p:nvPr>
            <p:ph idx="1"/>
          </p:nvPr>
        </p:nvSpPr>
        <p:spPr>
          <a:xfrm>
            <a:off x="838200" y="674369"/>
            <a:ext cx="11163301" cy="6029325"/>
          </a:xfrm>
        </p:spPr>
        <p:txBody>
          <a:bodyPr>
            <a:normAutofit fontScale="92500"/>
          </a:bodyPr>
          <a:lstStyle/>
          <a:p>
            <a:r>
              <a:rPr lang="en-US" sz="2400" b="1" dirty="0"/>
              <a:t>CC:</a:t>
            </a:r>
            <a:r>
              <a:rPr lang="en-US" sz="2400" dirty="0"/>
              <a:t> “feeling weak and depressed”</a:t>
            </a:r>
          </a:p>
          <a:p>
            <a:pPr lvl="1"/>
            <a:r>
              <a:rPr lang="en-US" sz="2400" b="1" dirty="0"/>
              <a:t>Reason for Referral</a:t>
            </a:r>
            <a:r>
              <a:rPr lang="en-US" sz="2400" dirty="0"/>
              <a:t>: Very high TSH levels not controlled with extreme doses of Levothyroxine.</a:t>
            </a:r>
          </a:p>
          <a:p>
            <a:r>
              <a:rPr lang="en-US" sz="2400" b="1" dirty="0"/>
              <a:t>HPI:</a:t>
            </a:r>
            <a:r>
              <a:rPr lang="en-US" sz="2400" dirty="0"/>
              <a:t> Our patient is a 41-year-old lady who was referred to be admitted to the Endocrine ward following detection of persistently very high TSH levels for the past two years despite receiving extreme doses of Levothyroxine.</a:t>
            </a:r>
          </a:p>
          <a:p>
            <a:pPr lvl="1">
              <a:buFont typeface="Wingdings" panose="05000000000000000000" pitchFamily="2" charset="2"/>
              <a:buChar char="ü"/>
            </a:pPr>
            <a:r>
              <a:rPr lang="en-US" b="1" dirty="0"/>
              <a:t>Duration:</a:t>
            </a:r>
            <a:r>
              <a:rPr lang="en-US" dirty="0"/>
              <a:t> </a:t>
            </a:r>
            <a:r>
              <a:rPr lang="en-US" i="0" dirty="0"/>
              <a:t>Extreme weakness and feeling depressed for one month prior to admission.</a:t>
            </a:r>
            <a:endParaRPr lang="en-US" sz="2100" i="0" dirty="0"/>
          </a:p>
          <a:p>
            <a:pPr lvl="1">
              <a:buFont typeface="Wingdings" panose="05000000000000000000" pitchFamily="2" charset="2"/>
              <a:buChar char="ü"/>
            </a:pPr>
            <a:r>
              <a:rPr lang="en-US" b="1" dirty="0"/>
              <a:t>Onset:</a:t>
            </a:r>
            <a:r>
              <a:rPr lang="en-US" dirty="0"/>
              <a:t> </a:t>
            </a:r>
            <a:r>
              <a:rPr lang="en-US" i="0" dirty="0"/>
              <a:t>She has been feeling like this for the past two years, but this latest episode of extreme symptoms started relatively abruptly last month. </a:t>
            </a:r>
          </a:p>
          <a:p>
            <a:pPr lvl="1">
              <a:buFont typeface="Wingdings" panose="05000000000000000000" pitchFamily="2" charset="2"/>
              <a:buChar char="ü"/>
            </a:pPr>
            <a:r>
              <a:rPr lang="en-US" b="1" dirty="0"/>
              <a:t>Constant/Intermittent:</a:t>
            </a:r>
            <a:r>
              <a:rPr lang="en-US" dirty="0"/>
              <a:t> </a:t>
            </a:r>
            <a:r>
              <a:rPr lang="en-US" i="0" dirty="0"/>
              <a:t>The problem has been </a:t>
            </a:r>
            <a:r>
              <a:rPr lang="en-US" i="0" dirty="0">
                <a:solidFill>
                  <a:srgbClr val="0070C0"/>
                </a:solidFill>
              </a:rPr>
              <a:t>constant</a:t>
            </a:r>
            <a:r>
              <a:rPr lang="en-US" i="0" dirty="0"/>
              <a:t>.</a:t>
            </a:r>
          </a:p>
          <a:p>
            <a:pPr lvl="1">
              <a:buFont typeface="Wingdings" panose="05000000000000000000" pitchFamily="2" charset="2"/>
              <a:buChar char="ü"/>
            </a:pPr>
            <a:r>
              <a:rPr lang="en-US" b="1" dirty="0"/>
              <a:t>Precipitating factor: </a:t>
            </a:r>
            <a:r>
              <a:rPr lang="en-US" i="0" dirty="0"/>
              <a:t>None elicited.</a:t>
            </a:r>
          </a:p>
          <a:p>
            <a:pPr lvl="1">
              <a:buFont typeface="Wingdings" panose="05000000000000000000" pitchFamily="2" charset="2"/>
              <a:buChar char="ü"/>
            </a:pPr>
            <a:r>
              <a:rPr lang="en-US" b="1" dirty="0"/>
              <a:t>Alleviating factors: </a:t>
            </a:r>
            <a:r>
              <a:rPr lang="en-US" i="0" dirty="0"/>
              <a:t>No specific factors identified.</a:t>
            </a:r>
          </a:p>
          <a:p>
            <a:pPr lvl="1">
              <a:buFont typeface="Wingdings" panose="05000000000000000000" pitchFamily="2" charset="2"/>
              <a:buChar char="ü"/>
            </a:pPr>
            <a:r>
              <a:rPr lang="en-US" b="1" dirty="0"/>
              <a:t>Aggravating factors: </a:t>
            </a:r>
            <a:r>
              <a:rPr lang="en-US" i="0" dirty="0"/>
              <a:t>Stressful life events.</a:t>
            </a:r>
          </a:p>
          <a:p>
            <a:pPr lvl="1">
              <a:buFont typeface="Wingdings" panose="05000000000000000000" pitchFamily="2" charset="2"/>
              <a:buChar char="ü"/>
            </a:pPr>
            <a:r>
              <a:rPr lang="en-US" b="1" dirty="0"/>
              <a:t>Progression:</a:t>
            </a:r>
            <a:r>
              <a:rPr lang="en-US" dirty="0"/>
              <a:t> </a:t>
            </a:r>
            <a:r>
              <a:rPr lang="en-US" i="0" dirty="0"/>
              <a:t>Has not progressed significantly since it started.</a:t>
            </a:r>
          </a:p>
          <a:p>
            <a:pPr lvl="1">
              <a:buFont typeface="Wingdings" panose="05000000000000000000" pitchFamily="2" charset="2"/>
              <a:buChar char="ü"/>
            </a:pPr>
            <a:r>
              <a:rPr lang="en-US" b="1" dirty="0"/>
              <a:t>Frequency:</a:t>
            </a:r>
            <a:r>
              <a:rPr lang="en-US" dirty="0"/>
              <a:t> </a:t>
            </a:r>
            <a:r>
              <a:rPr lang="en-US" i="0" dirty="0"/>
              <a:t>She has experienced such extreme symptoms </a:t>
            </a:r>
            <a:r>
              <a:rPr lang="en-US" i="0" dirty="0">
                <a:solidFill>
                  <a:srgbClr val="0070C0"/>
                </a:solidFill>
              </a:rPr>
              <a:t>twice during the past two years</a:t>
            </a:r>
            <a:r>
              <a:rPr lang="en-US" i="0" dirty="0"/>
              <a:t>. </a:t>
            </a:r>
          </a:p>
          <a:p>
            <a:pPr lvl="1">
              <a:buFont typeface="Wingdings" panose="05000000000000000000" pitchFamily="2" charset="2"/>
              <a:buChar char="ü"/>
            </a:pPr>
            <a:r>
              <a:rPr lang="en-US" b="1" dirty="0"/>
              <a:t>Associated symptoms: </a:t>
            </a:r>
            <a:r>
              <a:rPr lang="en-US" i="0" dirty="0">
                <a:solidFill>
                  <a:srgbClr val="0070C0"/>
                </a:solidFill>
              </a:rPr>
              <a:t>Malaise</a:t>
            </a:r>
            <a:r>
              <a:rPr lang="en-US" i="0" dirty="0"/>
              <a:t>, </a:t>
            </a:r>
            <a:r>
              <a:rPr lang="en-US" i="0" dirty="0">
                <a:solidFill>
                  <a:srgbClr val="0070C0"/>
                </a:solidFill>
              </a:rPr>
              <a:t>headache</a:t>
            </a:r>
            <a:r>
              <a:rPr lang="en-US" i="0" dirty="0"/>
              <a:t>, </a:t>
            </a:r>
            <a:r>
              <a:rPr lang="en-US" i="0" dirty="0">
                <a:solidFill>
                  <a:srgbClr val="0070C0"/>
                </a:solidFill>
              </a:rPr>
              <a:t>dizziness</a:t>
            </a:r>
            <a:r>
              <a:rPr lang="en-US" i="0" dirty="0"/>
              <a:t>, </a:t>
            </a:r>
            <a:r>
              <a:rPr lang="en-US" i="0" dirty="0">
                <a:solidFill>
                  <a:srgbClr val="0070C0"/>
                </a:solidFill>
              </a:rPr>
              <a:t>blurred vision</a:t>
            </a:r>
            <a:r>
              <a:rPr lang="en-US" i="0" dirty="0"/>
              <a:t>, </a:t>
            </a:r>
            <a:r>
              <a:rPr lang="en-US" i="0" dirty="0">
                <a:solidFill>
                  <a:srgbClr val="0070C0"/>
                </a:solidFill>
              </a:rPr>
              <a:t>occasional diarrhea following consumption of certain food items, lack of energy for talking, anxiety, lack of concentration.</a:t>
            </a:r>
            <a:endParaRPr lang="en-US" i="0" dirty="0"/>
          </a:p>
        </p:txBody>
      </p:sp>
    </p:spTree>
    <p:extLst>
      <p:ext uri="{BB962C8B-B14F-4D97-AF65-F5344CB8AC3E}">
        <p14:creationId xmlns:p14="http://schemas.microsoft.com/office/powerpoint/2010/main" val="3505219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49C75-EC01-41C4-B151-D705EF4F07DD}"/>
              </a:ext>
            </a:extLst>
          </p:cNvPr>
          <p:cNvSpPr>
            <a:spLocks noGrp="1"/>
          </p:cNvSpPr>
          <p:nvPr>
            <p:ph type="title"/>
          </p:nvPr>
        </p:nvSpPr>
        <p:spPr>
          <a:xfrm>
            <a:off x="1295400" y="269631"/>
            <a:ext cx="9601200" cy="720969"/>
          </a:xfrm>
        </p:spPr>
        <p:txBody>
          <a:bodyPr>
            <a:normAutofit/>
          </a:bodyPr>
          <a:lstStyle/>
          <a:p>
            <a:pPr algn="ctr"/>
            <a:r>
              <a:rPr lang="en-US" sz="4000" dirty="0"/>
              <a:t>HPI (Course of the illness)</a:t>
            </a:r>
          </a:p>
        </p:txBody>
      </p:sp>
      <p:sp>
        <p:nvSpPr>
          <p:cNvPr id="3" name="Content Placeholder 2">
            <a:extLst>
              <a:ext uri="{FF2B5EF4-FFF2-40B4-BE49-F238E27FC236}">
                <a16:creationId xmlns:a16="http://schemas.microsoft.com/office/drawing/2014/main" id="{F1E1ECA2-F51E-480F-BDFF-EF04A0947B2C}"/>
              </a:ext>
            </a:extLst>
          </p:cNvPr>
          <p:cNvSpPr>
            <a:spLocks noGrp="1"/>
          </p:cNvSpPr>
          <p:nvPr>
            <p:ph idx="1"/>
          </p:nvPr>
        </p:nvSpPr>
        <p:spPr>
          <a:xfrm>
            <a:off x="1295400" y="1009503"/>
            <a:ext cx="9038492" cy="5565532"/>
          </a:xfrm>
        </p:spPr>
        <p:txBody>
          <a:bodyPr>
            <a:noAutofit/>
          </a:bodyPr>
          <a:lstStyle/>
          <a:p>
            <a:r>
              <a:rPr lang="en-US" sz="2100" dirty="0"/>
              <a:t>Painful neck swelling</a:t>
            </a:r>
            <a:r>
              <a:rPr lang="en-US" sz="2100" dirty="0">
                <a:solidFill>
                  <a:schemeClr val="tx1"/>
                </a:solidFill>
                <a:sym typeface="Wingdings" panose="05000000000000000000" pitchFamily="2" charset="2"/>
              </a:rPr>
              <a:t>  isthmus nodule  scan: non-functioning</a:t>
            </a:r>
          </a:p>
          <a:p>
            <a:r>
              <a:rPr lang="en-US" sz="2100" dirty="0">
                <a:solidFill>
                  <a:schemeClr val="tx1"/>
                </a:solidFill>
                <a:sym typeface="Wingdings" panose="05000000000000000000" pitchFamily="2" charset="2"/>
              </a:rPr>
              <a:t>T</a:t>
            </a:r>
            <a:r>
              <a:rPr lang="en-US" sz="2100" i="0" dirty="0">
                <a:solidFill>
                  <a:schemeClr val="tx1"/>
                </a:solidFill>
                <a:sym typeface="Wingdings" panose="05000000000000000000" pitchFamily="2" charset="2"/>
              </a:rPr>
              <a:t>wo nodules (8x5mm and 22x4 mm), hetero-echo with microcalcifications and some cystic changes.  FNA: many clusters of follicular epithelial cells with slightly enlarged nuclei, moderate </a:t>
            </a:r>
            <a:r>
              <a:rPr lang="en-US" sz="2100" i="0" dirty="0" err="1">
                <a:solidFill>
                  <a:schemeClr val="tx1"/>
                </a:solidFill>
                <a:sym typeface="Wingdings" panose="05000000000000000000" pitchFamily="2" charset="2"/>
              </a:rPr>
              <a:t>anisonucleosis</a:t>
            </a:r>
            <a:r>
              <a:rPr lang="en-US" sz="2100" i="0" dirty="0">
                <a:solidFill>
                  <a:schemeClr val="tx1"/>
                </a:solidFill>
                <a:sym typeface="Wingdings" panose="05000000000000000000" pitchFamily="2" charset="2"/>
              </a:rPr>
              <a:t> and rare intracellular inclusions (suggestive of neoplastic processes)  </a:t>
            </a:r>
            <a:r>
              <a:rPr lang="en-US" sz="2100" i="0" dirty="0" err="1">
                <a:solidFill>
                  <a:schemeClr val="tx1"/>
                </a:solidFill>
                <a:sym typeface="Wingdings" panose="05000000000000000000" pitchFamily="2" charset="2"/>
              </a:rPr>
              <a:t>isthmectomy</a:t>
            </a:r>
            <a:r>
              <a:rPr lang="en-US" sz="2100" i="0" dirty="0">
                <a:solidFill>
                  <a:schemeClr val="tx1"/>
                </a:solidFill>
                <a:sym typeface="Wingdings" panose="05000000000000000000" pitchFamily="2" charset="2"/>
              </a:rPr>
              <a:t>.</a:t>
            </a:r>
          </a:p>
          <a:p>
            <a:r>
              <a:rPr lang="en-US" sz="2100" dirty="0">
                <a:solidFill>
                  <a:schemeClr val="tx1"/>
                </a:solidFill>
                <a:sym typeface="Wingdings" panose="05000000000000000000" pitchFamily="2" charset="2"/>
              </a:rPr>
              <a:t>Follow-up sonography  </a:t>
            </a:r>
            <a:r>
              <a:rPr lang="en-US" sz="2100" dirty="0" err="1">
                <a:solidFill>
                  <a:schemeClr val="tx1"/>
                </a:solidFill>
                <a:sym typeface="Wingdings" panose="05000000000000000000" pitchFamily="2" charset="2"/>
              </a:rPr>
              <a:t>Lfet</a:t>
            </a:r>
            <a:r>
              <a:rPr lang="en-US" sz="2100" dirty="0">
                <a:solidFill>
                  <a:schemeClr val="tx1"/>
                </a:solidFill>
                <a:sym typeface="Wingdings" panose="05000000000000000000" pitchFamily="2" charset="2"/>
              </a:rPr>
              <a:t> lobe: heterogenous, hypo-echoic nodule w/ calcifications/ reactive lymph nodes in the anterior jugular and left parotid regions.  total thyroidectomy  RAI treatment started (100 </a:t>
            </a:r>
            <a:r>
              <a:rPr lang="en-US" sz="2100" dirty="0" err="1">
                <a:solidFill>
                  <a:schemeClr val="tx1"/>
                </a:solidFill>
                <a:sym typeface="Wingdings" panose="05000000000000000000" pitchFamily="2" charset="2"/>
              </a:rPr>
              <a:t>mCu</a:t>
            </a:r>
            <a:r>
              <a:rPr lang="en-US" sz="2100" dirty="0">
                <a:solidFill>
                  <a:schemeClr val="tx1"/>
                </a:solidFill>
                <a:sym typeface="Wingdings" panose="05000000000000000000" pitchFamily="2" charset="2"/>
              </a:rPr>
              <a:t>)</a:t>
            </a:r>
          </a:p>
          <a:p>
            <a:pPr lvl="1"/>
            <a:r>
              <a:rPr lang="en-US" sz="2100" dirty="0">
                <a:solidFill>
                  <a:schemeClr val="tx1"/>
                </a:solidFill>
                <a:sym typeface="Wingdings" panose="05000000000000000000" pitchFamily="2" charset="2"/>
              </a:rPr>
              <a:t>Labs at discharge: TSH: </a:t>
            </a:r>
            <a:r>
              <a:rPr lang="en-US" sz="2100" dirty="0">
                <a:solidFill>
                  <a:srgbClr val="FF0000"/>
                </a:solidFill>
                <a:sym typeface="Wingdings" panose="05000000000000000000" pitchFamily="2" charset="2"/>
              </a:rPr>
              <a:t>22.1</a:t>
            </a:r>
            <a:r>
              <a:rPr lang="en-US" sz="2100" dirty="0">
                <a:solidFill>
                  <a:schemeClr val="tx1"/>
                </a:solidFill>
                <a:sym typeface="Wingdings" panose="05000000000000000000" pitchFamily="2" charset="2"/>
              </a:rPr>
              <a:t>, PTH: 48.9, Ca: 10.1, P: 4.2</a:t>
            </a:r>
          </a:p>
          <a:p>
            <a:r>
              <a:rPr lang="en-US" sz="2100" dirty="0">
                <a:solidFill>
                  <a:schemeClr val="tx1"/>
                </a:solidFill>
                <a:sym typeface="Wingdings" panose="05000000000000000000" pitchFamily="2" charset="2"/>
              </a:rPr>
              <a:t>Pathology: PTC  Classic form, multifocal (left lobe + isthmus), margin-free (closest margin: 0.2cm), NO vascular, lymphatic, or perineural invasion.</a:t>
            </a:r>
          </a:p>
          <a:p>
            <a:pPr lvl="1"/>
            <a:r>
              <a:rPr lang="en-US" sz="2100" dirty="0">
                <a:solidFill>
                  <a:schemeClr val="tx1"/>
                </a:solidFill>
                <a:sym typeface="Wingdings" panose="05000000000000000000" pitchFamily="2" charset="2"/>
              </a:rPr>
              <a:t>Whole Body Scan: Negative</a:t>
            </a:r>
          </a:p>
          <a:p>
            <a:pPr lvl="1"/>
            <a:r>
              <a:rPr lang="en-US" sz="2100" dirty="0">
                <a:solidFill>
                  <a:schemeClr val="tx1"/>
                </a:solidFill>
                <a:sym typeface="Wingdings" panose="05000000000000000000" pitchFamily="2" charset="2"/>
              </a:rPr>
              <a:t>Labs: TSH: </a:t>
            </a:r>
            <a:r>
              <a:rPr lang="en-US" sz="2100" dirty="0">
                <a:solidFill>
                  <a:srgbClr val="00B050"/>
                </a:solidFill>
                <a:sym typeface="Wingdings" panose="05000000000000000000" pitchFamily="2" charset="2"/>
              </a:rPr>
              <a:t>1.2</a:t>
            </a:r>
            <a:r>
              <a:rPr lang="en-US" sz="2100" dirty="0">
                <a:solidFill>
                  <a:schemeClr val="tx1"/>
                </a:solidFill>
                <a:sym typeface="Wingdings" panose="05000000000000000000" pitchFamily="2" charset="2"/>
              </a:rPr>
              <a:t>,Thyroglobulin: 1.2, Anti-</a:t>
            </a:r>
            <a:r>
              <a:rPr lang="en-US" sz="2100" dirty="0" err="1">
                <a:solidFill>
                  <a:schemeClr val="tx1"/>
                </a:solidFill>
                <a:sym typeface="Wingdings" panose="05000000000000000000" pitchFamily="2" charset="2"/>
              </a:rPr>
              <a:t>Tg</a:t>
            </a:r>
            <a:r>
              <a:rPr lang="en-US" sz="2100" dirty="0">
                <a:solidFill>
                  <a:schemeClr val="tx1"/>
                </a:solidFill>
                <a:sym typeface="Wingdings" panose="05000000000000000000" pitchFamily="2" charset="2"/>
              </a:rPr>
              <a:t>: negative, Anti-TPO: negative </a:t>
            </a:r>
          </a:p>
          <a:p>
            <a:pPr lvl="1"/>
            <a:r>
              <a:rPr lang="en-US" sz="2100" dirty="0">
                <a:solidFill>
                  <a:schemeClr val="tx1"/>
                </a:solidFill>
                <a:sym typeface="Wingdings" panose="05000000000000000000" pitchFamily="2" charset="2"/>
              </a:rPr>
              <a:t>Rx: RAI continued + Levothyroxine: (5x200mcg)+(2x150mcg)</a:t>
            </a:r>
          </a:p>
        </p:txBody>
      </p:sp>
      <p:sp>
        <p:nvSpPr>
          <p:cNvPr id="4" name="TextBox 3">
            <a:extLst>
              <a:ext uri="{FF2B5EF4-FFF2-40B4-BE49-F238E27FC236}">
                <a16:creationId xmlns:a16="http://schemas.microsoft.com/office/drawing/2014/main" id="{B13E9F6F-01F1-4A31-B920-34FB298A06C7}"/>
              </a:ext>
            </a:extLst>
          </p:cNvPr>
          <p:cNvSpPr txBox="1"/>
          <p:nvPr/>
        </p:nvSpPr>
        <p:spPr>
          <a:xfrm>
            <a:off x="10955216" y="951217"/>
            <a:ext cx="1094723" cy="369332"/>
          </a:xfrm>
          <a:prstGeom prst="rect">
            <a:avLst/>
          </a:prstGeom>
          <a:noFill/>
        </p:spPr>
        <p:txBody>
          <a:bodyPr wrap="none" rtlCol="0">
            <a:spAutoFit/>
          </a:bodyPr>
          <a:lstStyle/>
          <a:p>
            <a:r>
              <a:rPr lang="en-US" dirty="0"/>
              <a:t>05/1395</a:t>
            </a:r>
          </a:p>
        </p:txBody>
      </p:sp>
      <p:sp>
        <p:nvSpPr>
          <p:cNvPr id="5" name="TextBox 4">
            <a:extLst>
              <a:ext uri="{FF2B5EF4-FFF2-40B4-BE49-F238E27FC236}">
                <a16:creationId xmlns:a16="http://schemas.microsoft.com/office/drawing/2014/main" id="{3871FF70-50AB-4D1F-B7B3-14D6C592F33A}"/>
              </a:ext>
            </a:extLst>
          </p:cNvPr>
          <p:cNvSpPr txBox="1"/>
          <p:nvPr/>
        </p:nvSpPr>
        <p:spPr>
          <a:xfrm>
            <a:off x="11000828" y="4681301"/>
            <a:ext cx="1094723" cy="369332"/>
          </a:xfrm>
          <a:prstGeom prst="rect">
            <a:avLst/>
          </a:prstGeom>
          <a:noFill/>
        </p:spPr>
        <p:txBody>
          <a:bodyPr wrap="none" rtlCol="0">
            <a:spAutoFit/>
          </a:bodyPr>
          <a:lstStyle/>
          <a:p>
            <a:r>
              <a:rPr lang="en-US" dirty="0"/>
              <a:t>12/1395</a:t>
            </a:r>
          </a:p>
        </p:txBody>
      </p:sp>
      <p:sp>
        <p:nvSpPr>
          <p:cNvPr id="17" name="Arrow: Down 16">
            <a:extLst>
              <a:ext uri="{FF2B5EF4-FFF2-40B4-BE49-F238E27FC236}">
                <a16:creationId xmlns:a16="http://schemas.microsoft.com/office/drawing/2014/main" id="{490E5EAC-8AB5-4737-A98F-7AC212796A57}"/>
              </a:ext>
            </a:extLst>
          </p:cNvPr>
          <p:cNvSpPr/>
          <p:nvPr/>
        </p:nvSpPr>
        <p:spPr>
          <a:xfrm>
            <a:off x="10727021" y="1554239"/>
            <a:ext cx="251205" cy="1385957"/>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Down 21">
            <a:extLst>
              <a:ext uri="{FF2B5EF4-FFF2-40B4-BE49-F238E27FC236}">
                <a16:creationId xmlns:a16="http://schemas.microsoft.com/office/drawing/2014/main" id="{0F930EC5-B6FD-47AE-A176-39B42D94636F}"/>
              </a:ext>
            </a:extLst>
          </p:cNvPr>
          <p:cNvSpPr/>
          <p:nvPr/>
        </p:nvSpPr>
        <p:spPr>
          <a:xfrm>
            <a:off x="10745047" y="4714162"/>
            <a:ext cx="255781" cy="1749502"/>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Down 13">
            <a:extLst>
              <a:ext uri="{FF2B5EF4-FFF2-40B4-BE49-F238E27FC236}">
                <a16:creationId xmlns:a16="http://schemas.microsoft.com/office/drawing/2014/main" id="{C9F08BF6-BA68-4003-89DF-0C53AB5F8DF8}"/>
              </a:ext>
            </a:extLst>
          </p:cNvPr>
          <p:cNvSpPr/>
          <p:nvPr/>
        </p:nvSpPr>
        <p:spPr>
          <a:xfrm>
            <a:off x="10727461" y="3047593"/>
            <a:ext cx="251205" cy="1535837"/>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398DF4D4-1233-4A8C-AB38-381DE20284B1}"/>
              </a:ext>
            </a:extLst>
          </p:cNvPr>
          <p:cNvSpPr txBox="1"/>
          <p:nvPr/>
        </p:nvSpPr>
        <p:spPr>
          <a:xfrm>
            <a:off x="10955216" y="1454439"/>
            <a:ext cx="1094723" cy="369332"/>
          </a:xfrm>
          <a:prstGeom prst="rect">
            <a:avLst/>
          </a:prstGeom>
          <a:noFill/>
        </p:spPr>
        <p:txBody>
          <a:bodyPr wrap="none" rtlCol="0">
            <a:spAutoFit/>
          </a:bodyPr>
          <a:lstStyle/>
          <a:p>
            <a:r>
              <a:rPr lang="en-US" dirty="0"/>
              <a:t>08/1395</a:t>
            </a:r>
          </a:p>
        </p:txBody>
      </p:sp>
      <p:sp>
        <p:nvSpPr>
          <p:cNvPr id="12" name="TextBox 11">
            <a:extLst>
              <a:ext uri="{FF2B5EF4-FFF2-40B4-BE49-F238E27FC236}">
                <a16:creationId xmlns:a16="http://schemas.microsoft.com/office/drawing/2014/main" id="{82A6B9B0-4935-4CF1-BCF1-24DDA37AAC0B}"/>
              </a:ext>
            </a:extLst>
          </p:cNvPr>
          <p:cNvSpPr txBox="1"/>
          <p:nvPr/>
        </p:nvSpPr>
        <p:spPr>
          <a:xfrm>
            <a:off x="10978666" y="2940197"/>
            <a:ext cx="1094723" cy="369332"/>
          </a:xfrm>
          <a:prstGeom prst="rect">
            <a:avLst/>
          </a:prstGeom>
          <a:noFill/>
        </p:spPr>
        <p:txBody>
          <a:bodyPr wrap="none" rtlCol="0">
            <a:spAutoFit/>
          </a:bodyPr>
          <a:lstStyle/>
          <a:p>
            <a:r>
              <a:rPr lang="en-US" dirty="0"/>
              <a:t>09/1395</a:t>
            </a:r>
          </a:p>
        </p:txBody>
      </p:sp>
      <p:sp>
        <p:nvSpPr>
          <p:cNvPr id="13" name="Arrow: Down 12">
            <a:extLst>
              <a:ext uri="{FF2B5EF4-FFF2-40B4-BE49-F238E27FC236}">
                <a16:creationId xmlns:a16="http://schemas.microsoft.com/office/drawing/2014/main" id="{458BD252-D1F8-4C44-B291-53BA46D4B53D}"/>
              </a:ext>
            </a:extLst>
          </p:cNvPr>
          <p:cNvSpPr/>
          <p:nvPr/>
        </p:nvSpPr>
        <p:spPr>
          <a:xfrm>
            <a:off x="10722445" y="1066104"/>
            <a:ext cx="256221" cy="425401"/>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51795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49C75-EC01-41C4-B151-D705EF4F07DD}"/>
              </a:ext>
            </a:extLst>
          </p:cNvPr>
          <p:cNvSpPr>
            <a:spLocks noGrp="1"/>
          </p:cNvSpPr>
          <p:nvPr>
            <p:ph type="title"/>
          </p:nvPr>
        </p:nvSpPr>
        <p:spPr>
          <a:xfrm>
            <a:off x="1295400" y="269631"/>
            <a:ext cx="9601200" cy="720969"/>
          </a:xfrm>
        </p:spPr>
        <p:txBody>
          <a:bodyPr>
            <a:normAutofit/>
          </a:bodyPr>
          <a:lstStyle/>
          <a:p>
            <a:pPr algn="ctr"/>
            <a:r>
              <a:rPr lang="en-US" sz="4000" dirty="0"/>
              <a:t>HPI (Course of the illness)</a:t>
            </a:r>
          </a:p>
        </p:txBody>
      </p:sp>
      <p:sp>
        <p:nvSpPr>
          <p:cNvPr id="3" name="Content Placeholder 2">
            <a:extLst>
              <a:ext uri="{FF2B5EF4-FFF2-40B4-BE49-F238E27FC236}">
                <a16:creationId xmlns:a16="http://schemas.microsoft.com/office/drawing/2014/main" id="{F1E1ECA2-F51E-480F-BDFF-EF04A0947B2C}"/>
              </a:ext>
            </a:extLst>
          </p:cNvPr>
          <p:cNvSpPr>
            <a:spLocks noGrp="1"/>
          </p:cNvSpPr>
          <p:nvPr>
            <p:ph idx="1"/>
          </p:nvPr>
        </p:nvSpPr>
        <p:spPr>
          <a:xfrm>
            <a:off x="1085850" y="843645"/>
            <a:ext cx="9259472" cy="5565532"/>
          </a:xfrm>
        </p:spPr>
        <p:txBody>
          <a:bodyPr>
            <a:noAutofit/>
          </a:bodyPr>
          <a:lstStyle/>
          <a:p>
            <a:r>
              <a:rPr lang="en-US" sz="2100" dirty="0"/>
              <a:t>Labs: TSH: </a:t>
            </a:r>
            <a:r>
              <a:rPr lang="en-US" sz="2100" dirty="0">
                <a:solidFill>
                  <a:srgbClr val="00B050"/>
                </a:solidFill>
              </a:rPr>
              <a:t>0.34</a:t>
            </a:r>
            <a:r>
              <a:rPr lang="en-US" sz="2100" dirty="0"/>
              <a:t>/Thyroid Sonography </a:t>
            </a:r>
            <a:r>
              <a:rPr lang="en-US" sz="2100" dirty="0">
                <a:sym typeface="Wingdings" panose="05000000000000000000" pitchFamily="2" charset="2"/>
              </a:rPr>
              <a:t> Normal</a:t>
            </a:r>
            <a:endParaRPr lang="en-US" sz="2100" i="0" dirty="0">
              <a:solidFill>
                <a:schemeClr val="tx1"/>
              </a:solidFill>
              <a:sym typeface="Wingdings" panose="05000000000000000000" pitchFamily="2" charset="2"/>
            </a:endParaRPr>
          </a:p>
          <a:p>
            <a:pPr lvl="1"/>
            <a:r>
              <a:rPr lang="en-US" sz="2100" i="0" dirty="0">
                <a:solidFill>
                  <a:schemeClr val="tx1"/>
                </a:solidFill>
                <a:sym typeface="Wingdings" panose="05000000000000000000" pitchFamily="2" charset="2"/>
              </a:rPr>
              <a:t>Rx: Levothyroxine: </a:t>
            </a:r>
            <a:r>
              <a:rPr lang="en-US" sz="2100" dirty="0">
                <a:solidFill>
                  <a:schemeClr val="tx1"/>
                </a:solidFill>
                <a:sym typeface="Wingdings" panose="05000000000000000000" pitchFamily="2" charset="2"/>
              </a:rPr>
              <a:t>(6x200mcg)+(1x150mcg)</a:t>
            </a:r>
            <a:endParaRPr lang="en-US" sz="2100" i="0" dirty="0">
              <a:solidFill>
                <a:schemeClr val="tx1"/>
              </a:solidFill>
              <a:sym typeface="Wingdings" panose="05000000000000000000" pitchFamily="2" charset="2"/>
            </a:endParaRPr>
          </a:p>
          <a:p>
            <a:r>
              <a:rPr lang="en-US" sz="2100" dirty="0"/>
              <a:t>Labs: TSH: </a:t>
            </a:r>
            <a:r>
              <a:rPr lang="en-US" sz="2100" dirty="0">
                <a:solidFill>
                  <a:srgbClr val="00B050"/>
                </a:solidFill>
              </a:rPr>
              <a:t>0.007</a:t>
            </a:r>
            <a:r>
              <a:rPr lang="en-US" sz="2100" dirty="0"/>
              <a:t>, Thyroid Sonography </a:t>
            </a:r>
            <a:r>
              <a:rPr lang="en-US" sz="2100" dirty="0">
                <a:sym typeface="Wingdings" panose="05000000000000000000" pitchFamily="2" charset="2"/>
              </a:rPr>
              <a:t> Normal</a:t>
            </a:r>
            <a:endParaRPr lang="en-US" sz="2100" dirty="0">
              <a:solidFill>
                <a:schemeClr val="tx1"/>
              </a:solidFill>
              <a:sym typeface="Wingdings" panose="05000000000000000000" pitchFamily="2" charset="2"/>
            </a:endParaRPr>
          </a:p>
          <a:p>
            <a:pPr lvl="1"/>
            <a:r>
              <a:rPr lang="en-US" sz="2100" i="0" dirty="0">
                <a:solidFill>
                  <a:schemeClr val="tx1"/>
                </a:solidFill>
                <a:sym typeface="Wingdings" panose="05000000000000000000" pitchFamily="2" charset="2"/>
              </a:rPr>
              <a:t>Rx: Levothyroxine: </a:t>
            </a:r>
            <a:r>
              <a:rPr lang="en-US" sz="2100" dirty="0">
                <a:solidFill>
                  <a:schemeClr val="tx1"/>
                </a:solidFill>
                <a:sym typeface="Wingdings" panose="05000000000000000000" pitchFamily="2" charset="2"/>
              </a:rPr>
              <a:t>(5x200mcg)+(2x100mcg) </a:t>
            </a:r>
          </a:p>
          <a:p>
            <a:r>
              <a:rPr lang="en-US" sz="2100" dirty="0"/>
              <a:t>Labs: TSH: </a:t>
            </a:r>
            <a:r>
              <a:rPr lang="en-US" sz="2100" dirty="0">
                <a:solidFill>
                  <a:srgbClr val="FF0000"/>
                </a:solidFill>
              </a:rPr>
              <a:t>78</a:t>
            </a:r>
            <a:r>
              <a:rPr lang="en-US" sz="2100" dirty="0"/>
              <a:t> </a:t>
            </a:r>
            <a:endParaRPr lang="en-US" sz="2100" dirty="0">
              <a:solidFill>
                <a:schemeClr val="tx1"/>
              </a:solidFill>
              <a:sym typeface="Wingdings" panose="05000000000000000000" pitchFamily="2" charset="2"/>
            </a:endParaRPr>
          </a:p>
          <a:p>
            <a:pPr lvl="1"/>
            <a:r>
              <a:rPr lang="en-US" sz="2100" i="0" dirty="0">
                <a:solidFill>
                  <a:schemeClr val="tx1"/>
                </a:solidFill>
                <a:sym typeface="Wingdings" panose="05000000000000000000" pitchFamily="2" charset="2"/>
              </a:rPr>
              <a:t>Rx: Levothyroxine: </a:t>
            </a:r>
            <a:r>
              <a:rPr lang="en-US" sz="2100" dirty="0">
                <a:solidFill>
                  <a:schemeClr val="tx1"/>
                </a:solidFill>
                <a:sym typeface="Wingdings" panose="05000000000000000000" pitchFamily="2" charset="2"/>
              </a:rPr>
              <a:t>(5x300mcg)+(2x250mcg) </a:t>
            </a:r>
          </a:p>
          <a:p>
            <a:r>
              <a:rPr lang="en-US" sz="2100" dirty="0"/>
              <a:t>Labs: TSH: </a:t>
            </a:r>
            <a:r>
              <a:rPr lang="en-US" sz="2100" dirty="0">
                <a:solidFill>
                  <a:srgbClr val="00B050"/>
                </a:solidFill>
              </a:rPr>
              <a:t>5.9</a:t>
            </a:r>
            <a:r>
              <a:rPr lang="en-US" sz="2100" dirty="0"/>
              <a:t>; CBC </a:t>
            </a:r>
            <a:r>
              <a:rPr lang="en-US" sz="2100" dirty="0">
                <a:sym typeface="Wingdings" panose="05000000000000000000" pitchFamily="2" charset="2"/>
              </a:rPr>
              <a:t> WBC:4.95, Hb:9.7, MCV: 72, Plt:166, </a:t>
            </a:r>
          </a:p>
          <a:p>
            <a:pPr lvl="1"/>
            <a:r>
              <a:rPr lang="en-US" sz="2100" i="0" dirty="0">
                <a:solidFill>
                  <a:schemeClr val="tx1"/>
                </a:solidFill>
                <a:sym typeface="Wingdings" panose="05000000000000000000" pitchFamily="2" charset="2"/>
              </a:rPr>
              <a:t>Rx: Levothyroxine: </a:t>
            </a:r>
            <a:r>
              <a:rPr lang="en-US" sz="2100" dirty="0">
                <a:solidFill>
                  <a:schemeClr val="tx1"/>
                </a:solidFill>
                <a:sym typeface="Wingdings" panose="05000000000000000000" pitchFamily="2" charset="2"/>
              </a:rPr>
              <a:t>300mcg Daily + </a:t>
            </a:r>
            <a:r>
              <a:rPr lang="en-US" sz="2100" dirty="0" err="1">
                <a:solidFill>
                  <a:schemeClr val="tx1"/>
                </a:solidFill>
                <a:sym typeface="Wingdings" panose="05000000000000000000" pitchFamily="2" charset="2"/>
              </a:rPr>
              <a:t>FerFolic</a:t>
            </a:r>
            <a:endParaRPr lang="en-US" sz="2100" dirty="0">
              <a:solidFill>
                <a:schemeClr val="tx1"/>
              </a:solidFill>
              <a:sym typeface="Wingdings" panose="05000000000000000000" pitchFamily="2" charset="2"/>
            </a:endParaRPr>
          </a:p>
          <a:p>
            <a:r>
              <a:rPr lang="en-US" sz="2100" dirty="0"/>
              <a:t>Labs: TSH: </a:t>
            </a:r>
            <a:r>
              <a:rPr lang="en-US" sz="2100" dirty="0">
                <a:solidFill>
                  <a:srgbClr val="FF0000"/>
                </a:solidFill>
              </a:rPr>
              <a:t>136.2</a:t>
            </a:r>
            <a:r>
              <a:rPr lang="en-US" sz="2100" dirty="0"/>
              <a:t>, Thyroid Sonography </a:t>
            </a:r>
            <a:r>
              <a:rPr lang="en-US" sz="2100" dirty="0">
                <a:sym typeface="Wingdings" panose="05000000000000000000" pitchFamily="2" charset="2"/>
              </a:rPr>
              <a:t> Normal</a:t>
            </a:r>
            <a:endParaRPr lang="en-US" sz="2100" dirty="0">
              <a:solidFill>
                <a:schemeClr val="tx1"/>
              </a:solidFill>
              <a:sym typeface="Wingdings" panose="05000000000000000000" pitchFamily="2" charset="2"/>
            </a:endParaRPr>
          </a:p>
          <a:p>
            <a:pPr lvl="1"/>
            <a:r>
              <a:rPr lang="en-US" sz="2100" i="0" dirty="0">
                <a:solidFill>
                  <a:schemeClr val="tx1"/>
                </a:solidFill>
                <a:sym typeface="Wingdings" panose="05000000000000000000" pitchFamily="2" charset="2"/>
              </a:rPr>
              <a:t>Rx: </a:t>
            </a:r>
            <a:r>
              <a:rPr lang="en-US" sz="2100" i="0" dirty="0" err="1">
                <a:solidFill>
                  <a:srgbClr val="0070C0"/>
                </a:solidFill>
                <a:sym typeface="Wingdings" panose="05000000000000000000" pitchFamily="2" charset="2"/>
              </a:rPr>
              <a:t>Euthyrox</a:t>
            </a:r>
            <a:r>
              <a:rPr lang="en-US" sz="2100" i="0" dirty="0">
                <a:solidFill>
                  <a:schemeClr val="tx1"/>
                </a:solidFill>
                <a:sym typeface="Wingdings" panose="05000000000000000000" pitchFamily="2" charset="2"/>
              </a:rPr>
              <a:t>: </a:t>
            </a:r>
            <a:r>
              <a:rPr lang="en-US" sz="2100" dirty="0">
                <a:solidFill>
                  <a:schemeClr val="tx1"/>
                </a:solidFill>
                <a:sym typeface="Wingdings" panose="05000000000000000000" pitchFamily="2" charset="2"/>
              </a:rPr>
              <a:t>400mcg Daily</a:t>
            </a:r>
          </a:p>
          <a:p>
            <a:r>
              <a:rPr lang="en-US" sz="2100" dirty="0"/>
              <a:t>Labs: TSH: </a:t>
            </a:r>
            <a:r>
              <a:rPr lang="en-US" sz="2100" dirty="0">
                <a:solidFill>
                  <a:srgbClr val="00B050"/>
                </a:solidFill>
              </a:rPr>
              <a:t>0.57</a:t>
            </a:r>
            <a:endParaRPr lang="en-US" sz="2100" dirty="0">
              <a:solidFill>
                <a:srgbClr val="00B050"/>
              </a:solidFill>
              <a:sym typeface="Wingdings" panose="05000000000000000000" pitchFamily="2" charset="2"/>
            </a:endParaRPr>
          </a:p>
          <a:p>
            <a:pPr lvl="1"/>
            <a:r>
              <a:rPr lang="en-US" sz="2100" i="0" dirty="0">
                <a:solidFill>
                  <a:schemeClr val="tx1"/>
                </a:solidFill>
                <a:sym typeface="Wingdings" panose="05000000000000000000" pitchFamily="2" charset="2"/>
              </a:rPr>
              <a:t>Rx:</a:t>
            </a:r>
            <a:r>
              <a:rPr lang="en-US" sz="2100" i="0" dirty="0">
                <a:solidFill>
                  <a:srgbClr val="0070C0"/>
                </a:solidFill>
                <a:sym typeface="Wingdings" panose="05000000000000000000" pitchFamily="2" charset="2"/>
              </a:rPr>
              <a:t> </a:t>
            </a:r>
            <a:r>
              <a:rPr lang="en-US" sz="2100" i="0" dirty="0" err="1">
                <a:solidFill>
                  <a:srgbClr val="0070C0"/>
                </a:solidFill>
                <a:sym typeface="Wingdings" panose="05000000000000000000" pitchFamily="2" charset="2"/>
              </a:rPr>
              <a:t>Euthyrox</a:t>
            </a:r>
            <a:r>
              <a:rPr lang="en-US" sz="2100" i="0" dirty="0">
                <a:solidFill>
                  <a:schemeClr val="tx1"/>
                </a:solidFill>
                <a:sym typeface="Wingdings" panose="05000000000000000000" pitchFamily="2" charset="2"/>
              </a:rPr>
              <a:t>: </a:t>
            </a:r>
            <a:r>
              <a:rPr lang="en-US" sz="2100" dirty="0">
                <a:solidFill>
                  <a:schemeClr val="tx1"/>
                </a:solidFill>
                <a:sym typeface="Wingdings" panose="05000000000000000000" pitchFamily="2" charset="2"/>
              </a:rPr>
              <a:t>400mcg Daily</a:t>
            </a:r>
          </a:p>
          <a:p>
            <a:r>
              <a:rPr lang="en-US" sz="2100" dirty="0"/>
              <a:t>Labs: TSH: </a:t>
            </a:r>
            <a:r>
              <a:rPr lang="en-US" sz="2100" dirty="0">
                <a:solidFill>
                  <a:srgbClr val="FF0000"/>
                </a:solidFill>
              </a:rPr>
              <a:t>55.6</a:t>
            </a:r>
            <a:endParaRPr lang="en-US" sz="2100" dirty="0">
              <a:solidFill>
                <a:srgbClr val="FF0000"/>
              </a:solidFill>
              <a:sym typeface="Wingdings" panose="05000000000000000000" pitchFamily="2" charset="2"/>
            </a:endParaRPr>
          </a:p>
          <a:p>
            <a:pPr lvl="1"/>
            <a:r>
              <a:rPr lang="en-US" sz="2100" i="0" dirty="0">
                <a:solidFill>
                  <a:schemeClr val="tx1"/>
                </a:solidFill>
                <a:sym typeface="Wingdings" panose="05000000000000000000" pitchFamily="2" charset="2"/>
              </a:rPr>
              <a:t>Rx:</a:t>
            </a:r>
            <a:r>
              <a:rPr lang="en-US" sz="2100" i="0" dirty="0">
                <a:solidFill>
                  <a:srgbClr val="0070C0"/>
                </a:solidFill>
                <a:sym typeface="Wingdings" panose="05000000000000000000" pitchFamily="2" charset="2"/>
              </a:rPr>
              <a:t> </a:t>
            </a:r>
            <a:r>
              <a:rPr lang="en-US" sz="2100" i="0" dirty="0" err="1">
                <a:solidFill>
                  <a:srgbClr val="0070C0"/>
                </a:solidFill>
                <a:sym typeface="Wingdings" panose="05000000000000000000" pitchFamily="2" charset="2"/>
              </a:rPr>
              <a:t>Euthyrox</a:t>
            </a:r>
            <a:r>
              <a:rPr lang="en-US" sz="2100" i="0" dirty="0">
                <a:solidFill>
                  <a:schemeClr val="tx1"/>
                </a:solidFill>
                <a:sym typeface="Wingdings" panose="05000000000000000000" pitchFamily="2" charset="2"/>
              </a:rPr>
              <a:t>: </a:t>
            </a:r>
            <a:r>
              <a:rPr lang="en-US" sz="2100" dirty="0">
                <a:solidFill>
                  <a:schemeClr val="tx1"/>
                </a:solidFill>
                <a:sym typeface="Wingdings" panose="05000000000000000000" pitchFamily="2" charset="2"/>
              </a:rPr>
              <a:t>(4</a:t>
            </a:r>
            <a:r>
              <a:rPr lang="en-US" sz="2100" i="0" dirty="0">
                <a:solidFill>
                  <a:schemeClr val="tx1"/>
                </a:solidFill>
                <a:sym typeface="Wingdings" panose="05000000000000000000" pitchFamily="2" charset="2"/>
              </a:rPr>
              <a:t>x</a:t>
            </a:r>
            <a:r>
              <a:rPr lang="en-US" sz="2100" dirty="0">
                <a:solidFill>
                  <a:schemeClr val="tx1"/>
                </a:solidFill>
                <a:sym typeface="Wingdings" panose="05000000000000000000" pitchFamily="2" charset="2"/>
              </a:rPr>
              <a:t>500mcg)+(3x600mcg)</a:t>
            </a:r>
          </a:p>
          <a:p>
            <a:endParaRPr lang="en-US" sz="2100" dirty="0">
              <a:solidFill>
                <a:schemeClr val="tx1"/>
              </a:solidFill>
              <a:sym typeface="Wingdings" panose="05000000000000000000" pitchFamily="2" charset="2"/>
            </a:endParaRPr>
          </a:p>
        </p:txBody>
      </p:sp>
      <p:sp>
        <p:nvSpPr>
          <p:cNvPr id="4" name="TextBox 3">
            <a:extLst>
              <a:ext uri="{FF2B5EF4-FFF2-40B4-BE49-F238E27FC236}">
                <a16:creationId xmlns:a16="http://schemas.microsoft.com/office/drawing/2014/main" id="{B13E9F6F-01F1-4A31-B920-34FB298A06C7}"/>
              </a:ext>
            </a:extLst>
          </p:cNvPr>
          <p:cNvSpPr txBox="1"/>
          <p:nvPr/>
        </p:nvSpPr>
        <p:spPr>
          <a:xfrm>
            <a:off x="10161631" y="843645"/>
            <a:ext cx="1094723" cy="369332"/>
          </a:xfrm>
          <a:prstGeom prst="rect">
            <a:avLst/>
          </a:prstGeom>
          <a:noFill/>
        </p:spPr>
        <p:txBody>
          <a:bodyPr wrap="none" rtlCol="0">
            <a:spAutoFit/>
          </a:bodyPr>
          <a:lstStyle/>
          <a:p>
            <a:r>
              <a:rPr lang="en-US" dirty="0"/>
              <a:t>04/1396</a:t>
            </a:r>
          </a:p>
        </p:txBody>
      </p:sp>
      <p:sp>
        <p:nvSpPr>
          <p:cNvPr id="18" name="Arrow: Down 17">
            <a:extLst>
              <a:ext uri="{FF2B5EF4-FFF2-40B4-BE49-F238E27FC236}">
                <a16:creationId xmlns:a16="http://schemas.microsoft.com/office/drawing/2014/main" id="{55644AB9-5B15-4C9A-912D-8F770DD6BE2C}"/>
              </a:ext>
            </a:extLst>
          </p:cNvPr>
          <p:cNvSpPr/>
          <p:nvPr/>
        </p:nvSpPr>
        <p:spPr>
          <a:xfrm>
            <a:off x="9970695" y="879403"/>
            <a:ext cx="234459" cy="560783"/>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Down 13">
            <a:extLst>
              <a:ext uri="{FF2B5EF4-FFF2-40B4-BE49-F238E27FC236}">
                <a16:creationId xmlns:a16="http://schemas.microsoft.com/office/drawing/2014/main" id="{C70E5822-F952-4422-9B90-2ACDC9D3E6DD}"/>
              </a:ext>
            </a:extLst>
          </p:cNvPr>
          <p:cNvSpPr/>
          <p:nvPr/>
        </p:nvSpPr>
        <p:spPr>
          <a:xfrm>
            <a:off x="9970694" y="1702154"/>
            <a:ext cx="234459" cy="560783"/>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0D9C2B9-CEA7-4836-9729-03B5484EBEED}"/>
              </a:ext>
            </a:extLst>
          </p:cNvPr>
          <p:cNvSpPr txBox="1"/>
          <p:nvPr/>
        </p:nvSpPr>
        <p:spPr>
          <a:xfrm>
            <a:off x="10161631" y="1654675"/>
            <a:ext cx="1094723" cy="369332"/>
          </a:xfrm>
          <a:prstGeom prst="rect">
            <a:avLst/>
          </a:prstGeom>
          <a:noFill/>
        </p:spPr>
        <p:txBody>
          <a:bodyPr wrap="none" rtlCol="0">
            <a:spAutoFit/>
          </a:bodyPr>
          <a:lstStyle/>
          <a:p>
            <a:r>
              <a:rPr lang="en-US" dirty="0"/>
              <a:t>07/1396</a:t>
            </a:r>
          </a:p>
        </p:txBody>
      </p:sp>
      <p:sp>
        <p:nvSpPr>
          <p:cNvPr id="16" name="Arrow: Down 15">
            <a:extLst>
              <a:ext uri="{FF2B5EF4-FFF2-40B4-BE49-F238E27FC236}">
                <a16:creationId xmlns:a16="http://schemas.microsoft.com/office/drawing/2014/main" id="{BF16E669-1158-48A9-A258-FA77763B7950}"/>
              </a:ext>
            </a:extLst>
          </p:cNvPr>
          <p:cNvSpPr/>
          <p:nvPr/>
        </p:nvSpPr>
        <p:spPr>
          <a:xfrm>
            <a:off x="9970693" y="2600909"/>
            <a:ext cx="234459" cy="560783"/>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105CEAB-93A0-4F5F-8CF5-721D2B3F4B7B}"/>
              </a:ext>
            </a:extLst>
          </p:cNvPr>
          <p:cNvSpPr txBox="1"/>
          <p:nvPr/>
        </p:nvSpPr>
        <p:spPr>
          <a:xfrm>
            <a:off x="10161631" y="2516451"/>
            <a:ext cx="1087285" cy="369332"/>
          </a:xfrm>
          <a:prstGeom prst="rect">
            <a:avLst/>
          </a:prstGeom>
          <a:noFill/>
        </p:spPr>
        <p:txBody>
          <a:bodyPr wrap="none" rtlCol="0">
            <a:spAutoFit/>
          </a:bodyPr>
          <a:lstStyle/>
          <a:p>
            <a:r>
              <a:rPr lang="en-US" dirty="0"/>
              <a:t>10/1396</a:t>
            </a:r>
          </a:p>
        </p:txBody>
      </p:sp>
      <p:sp>
        <p:nvSpPr>
          <p:cNvPr id="23" name="Arrow: Down 22">
            <a:extLst>
              <a:ext uri="{FF2B5EF4-FFF2-40B4-BE49-F238E27FC236}">
                <a16:creationId xmlns:a16="http://schemas.microsoft.com/office/drawing/2014/main" id="{DE482D97-7321-4BEF-B786-FDA5594F451A}"/>
              </a:ext>
            </a:extLst>
          </p:cNvPr>
          <p:cNvSpPr/>
          <p:nvPr/>
        </p:nvSpPr>
        <p:spPr>
          <a:xfrm>
            <a:off x="9978131" y="3453909"/>
            <a:ext cx="234459" cy="560783"/>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4AF0CD25-4812-4335-8DB2-6830C05A82A6}"/>
              </a:ext>
            </a:extLst>
          </p:cNvPr>
          <p:cNvSpPr txBox="1"/>
          <p:nvPr/>
        </p:nvSpPr>
        <p:spPr>
          <a:xfrm>
            <a:off x="10169069" y="3369451"/>
            <a:ext cx="1087285" cy="369332"/>
          </a:xfrm>
          <a:prstGeom prst="rect">
            <a:avLst/>
          </a:prstGeom>
          <a:noFill/>
        </p:spPr>
        <p:txBody>
          <a:bodyPr wrap="none" rtlCol="0">
            <a:spAutoFit/>
          </a:bodyPr>
          <a:lstStyle/>
          <a:p>
            <a:r>
              <a:rPr lang="en-US" dirty="0"/>
              <a:t>12/1396</a:t>
            </a:r>
          </a:p>
        </p:txBody>
      </p:sp>
      <p:sp>
        <p:nvSpPr>
          <p:cNvPr id="25" name="Arrow: Down 24">
            <a:extLst>
              <a:ext uri="{FF2B5EF4-FFF2-40B4-BE49-F238E27FC236}">
                <a16:creationId xmlns:a16="http://schemas.microsoft.com/office/drawing/2014/main" id="{B9216253-C086-4E85-91B3-46C8ACCF1F17}"/>
              </a:ext>
            </a:extLst>
          </p:cNvPr>
          <p:cNvSpPr/>
          <p:nvPr/>
        </p:nvSpPr>
        <p:spPr>
          <a:xfrm>
            <a:off x="9978131" y="4254265"/>
            <a:ext cx="234459" cy="560783"/>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DEECBFB6-2903-4E14-AA22-2276E79696EF}"/>
              </a:ext>
            </a:extLst>
          </p:cNvPr>
          <p:cNvSpPr txBox="1"/>
          <p:nvPr/>
        </p:nvSpPr>
        <p:spPr>
          <a:xfrm>
            <a:off x="10152106" y="4199426"/>
            <a:ext cx="1454822" cy="369332"/>
          </a:xfrm>
          <a:prstGeom prst="rect">
            <a:avLst/>
          </a:prstGeom>
          <a:noFill/>
        </p:spPr>
        <p:txBody>
          <a:bodyPr wrap="none" rtlCol="0">
            <a:spAutoFit/>
          </a:bodyPr>
          <a:lstStyle/>
          <a:p>
            <a:r>
              <a:rPr lang="en-US" dirty="0"/>
              <a:t>05/02/1397</a:t>
            </a:r>
          </a:p>
        </p:txBody>
      </p:sp>
      <p:sp>
        <p:nvSpPr>
          <p:cNvPr id="27" name="Arrow: Down 26">
            <a:extLst>
              <a:ext uri="{FF2B5EF4-FFF2-40B4-BE49-F238E27FC236}">
                <a16:creationId xmlns:a16="http://schemas.microsoft.com/office/drawing/2014/main" id="{36D53C72-4407-4740-B22F-14481D6CC531}"/>
              </a:ext>
            </a:extLst>
          </p:cNvPr>
          <p:cNvSpPr/>
          <p:nvPr/>
        </p:nvSpPr>
        <p:spPr>
          <a:xfrm>
            <a:off x="9978131" y="5007491"/>
            <a:ext cx="234459" cy="560783"/>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FF2A189-F123-479B-8075-E583052BA71D}"/>
              </a:ext>
            </a:extLst>
          </p:cNvPr>
          <p:cNvSpPr txBox="1"/>
          <p:nvPr/>
        </p:nvSpPr>
        <p:spPr>
          <a:xfrm>
            <a:off x="10178482" y="4971180"/>
            <a:ext cx="1454822" cy="369332"/>
          </a:xfrm>
          <a:prstGeom prst="rect">
            <a:avLst/>
          </a:prstGeom>
          <a:noFill/>
        </p:spPr>
        <p:txBody>
          <a:bodyPr wrap="none" rtlCol="0">
            <a:spAutoFit/>
          </a:bodyPr>
          <a:lstStyle/>
          <a:p>
            <a:r>
              <a:rPr lang="en-US" dirty="0"/>
              <a:t>26/02/1397</a:t>
            </a:r>
          </a:p>
        </p:txBody>
      </p:sp>
      <p:sp>
        <p:nvSpPr>
          <p:cNvPr id="29" name="Arrow: Down 28">
            <a:extLst>
              <a:ext uri="{FF2B5EF4-FFF2-40B4-BE49-F238E27FC236}">
                <a16:creationId xmlns:a16="http://schemas.microsoft.com/office/drawing/2014/main" id="{C6E51D38-C11B-46DA-B76B-AABA0DEC5F39}"/>
              </a:ext>
            </a:extLst>
          </p:cNvPr>
          <p:cNvSpPr/>
          <p:nvPr/>
        </p:nvSpPr>
        <p:spPr>
          <a:xfrm>
            <a:off x="9978131" y="5968193"/>
            <a:ext cx="234459" cy="560783"/>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8C5CAF48-6AAD-4898-A068-E28CEFC1B843}"/>
              </a:ext>
            </a:extLst>
          </p:cNvPr>
          <p:cNvSpPr txBox="1"/>
          <p:nvPr/>
        </p:nvSpPr>
        <p:spPr>
          <a:xfrm>
            <a:off x="10178482" y="5931882"/>
            <a:ext cx="1081322" cy="369332"/>
          </a:xfrm>
          <a:prstGeom prst="rect">
            <a:avLst/>
          </a:prstGeom>
          <a:noFill/>
        </p:spPr>
        <p:txBody>
          <a:bodyPr wrap="none" rtlCol="0">
            <a:spAutoFit/>
          </a:bodyPr>
          <a:lstStyle/>
          <a:p>
            <a:r>
              <a:rPr lang="en-US" dirty="0"/>
              <a:t>05/1397</a:t>
            </a:r>
          </a:p>
        </p:txBody>
      </p:sp>
      <p:sp>
        <p:nvSpPr>
          <p:cNvPr id="5" name="TextBox 4">
            <a:extLst>
              <a:ext uri="{FF2B5EF4-FFF2-40B4-BE49-F238E27FC236}">
                <a16:creationId xmlns:a16="http://schemas.microsoft.com/office/drawing/2014/main" id="{25922B43-72F9-4674-AE4D-4E3C51EF4F33}"/>
              </a:ext>
            </a:extLst>
          </p:cNvPr>
          <p:cNvSpPr txBox="1"/>
          <p:nvPr/>
        </p:nvSpPr>
        <p:spPr>
          <a:xfrm>
            <a:off x="8455632" y="2689779"/>
            <a:ext cx="1350106" cy="1477328"/>
          </a:xfrm>
          <a:prstGeom prst="rect">
            <a:avLst/>
          </a:prstGeom>
          <a:noFill/>
          <a:ln w="3175">
            <a:solidFill>
              <a:schemeClr val="tx1"/>
            </a:solidFill>
          </a:ln>
        </p:spPr>
        <p:txBody>
          <a:bodyPr wrap="square" rtlCol="0">
            <a:spAutoFit/>
          </a:bodyPr>
          <a:lstStyle/>
          <a:p>
            <a:r>
              <a:rPr lang="en-US" dirty="0">
                <a:sym typeface="Wingdings" panose="05000000000000000000" pitchFamily="2" charset="2"/>
              </a:rPr>
              <a:t>Fe: 37 </a:t>
            </a:r>
          </a:p>
          <a:p>
            <a:r>
              <a:rPr lang="en-US" dirty="0">
                <a:sym typeface="Wingdings" panose="05000000000000000000" pitchFamily="2" charset="2"/>
              </a:rPr>
              <a:t>(45-150), </a:t>
            </a:r>
          </a:p>
          <a:p>
            <a:r>
              <a:rPr lang="en-US" dirty="0">
                <a:sym typeface="Wingdings" panose="05000000000000000000" pitchFamily="2" charset="2"/>
              </a:rPr>
              <a:t>Ferritin: 2.5 (10-124)</a:t>
            </a:r>
            <a:r>
              <a:rPr lang="en-US" dirty="0"/>
              <a:t> </a:t>
            </a:r>
            <a:endParaRPr lang="en-US" dirty="0">
              <a:sym typeface="Wingdings" panose="05000000000000000000" pitchFamily="2" charset="2"/>
            </a:endParaRPr>
          </a:p>
          <a:p>
            <a:endParaRPr lang="en-US" dirty="0"/>
          </a:p>
        </p:txBody>
      </p:sp>
    </p:spTree>
    <p:extLst>
      <p:ext uri="{BB962C8B-B14F-4D97-AF65-F5344CB8AC3E}">
        <p14:creationId xmlns:p14="http://schemas.microsoft.com/office/powerpoint/2010/main" val="49458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49C75-EC01-41C4-B151-D705EF4F07DD}"/>
              </a:ext>
            </a:extLst>
          </p:cNvPr>
          <p:cNvSpPr>
            <a:spLocks noGrp="1"/>
          </p:cNvSpPr>
          <p:nvPr>
            <p:ph type="title"/>
          </p:nvPr>
        </p:nvSpPr>
        <p:spPr>
          <a:xfrm>
            <a:off x="1295400" y="269631"/>
            <a:ext cx="9601200" cy="720969"/>
          </a:xfrm>
        </p:spPr>
        <p:txBody>
          <a:bodyPr>
            <a:normAutofit/>
          </a:bodyPr>
          <a:lstStyle/>
          <a:p>
            <a:pPr algn="ctr"/>
            <a:r>
              <a:rPr lang="en-US" sz="4000" dirty="0"/>
              <a:t>HPI (Course of the illness)</a:t>
            </a:r>
          </a:p>
        </p:txBody>
      </p:sp>
      <p:sp>
        <p:nvSpPr>
          <p:cNvPr id="3" name="Content Placeholder 2">
            <a:extLst>
              <a:ext uri="{FF2B5EF4-FFF2-40B4-BE49-F238E27FC236}">
                <a16:creationId xmlns:a16="http://schemas.microsoft.com/office/drawing/2014/main" id="{F1E1ECA2-F51E-480F-BDFF-EF04A0947B2C}"/>
              </a:ext>
            </a:extLst>
          </p:cNvPr>
          <p:cNvSpPr>
            <a:spLocks noGrp="1"/>
          </p:cNvSpPr>
          <p:nvPr>
            <p:ph idx="1"/>
          </p:nvPr>
        </p:nvSpPr>
        <p:spPr>
          <a:xfrm>
            <a:off x="1085850" y="843645"/>
            <a:ext cx="8606790" cy="5574300"/>
          </a:xfrm>
        </p:spPr>
        <p:txBody>
          <a:bodyPr>
            <a:noAutofit/>
          </a:bodyPr>
          <a:lstStyle/>
          <a:p>
            <a:r>
              <a:rPr lang="en-US" sz="2100" dirty="0"/>
              <a:t>Labs: TSH: </a:t>
            </a:r>
            <a:r>
              <a:rPr lang="en-US" sz="2100" dirty="0">
                <a:solidFill>
                  <a:srgbClr val="FF0000"/>
                </a:solidFill>
              </a:rPr>
              <a:t>50.06</a:t>
            </a:r>
            <a:endParaRPr lang="en-US" sz="2100" i="0" dirty="0">
              <a:solidFill>
                <a:srgbClr val="FF0000"/>
              </a:solidFill>
              <a:sym typeface="Wingdings" panose="05000000000000000000" pitchFamily="2" charset="2"/>
            </a:endParaRPr>
          </a:p>
          <a:p>
            <a:pPr lvl="1"/>
            <a:r>
              <a:rPr lang="en-US" sz="2100" i="0" dirty="0">
                <a:solidFill>
                  <a:schemeClr val="tx1"/>
                </a:solidFill>
                <a:sym typeface="Wingdings" panose="05000000000000000000" pitchFamily="2" charset="2"/>
              </a:rPr>
              <a:t>Rx: </a:t>
            </a:r>
            <a:r>
              <a:rPr lang="en-US" sz="2100" i="0" dirty="0" err="1">
                <a:solidFill>
                  <a:srgbClr val="0070C0"/>
                </a:solidFill>
                <a:sym typeface="Wingdings" panose="05000000000000000000" pitchFamily="2" charset="2"/>
              </a:rPr>
              <a:t>Euthyrox</a:t>
            </a:r>
            <a:r>
              <a:rPr lang="en-US" sz="2100" i="0" dirty="0">
                <a:solidFill>
                  <a:schemeClr val="tx1"/>
                </a:solidFill>
                <a:sym typeface="Wingdings" panose="05000000000000000000" pitchFamily="2" charset="2"/>
              </a:rPr>
              <a:t>: </a:t>
            </a:r>
            <a:r>
              <a:rPr lang="en-US" sz="2100" dirty="0">
                <a:solidFill>
                  <a:schemeClr val="tx1"/>
                </a:solidFill>
                <a:sym typeface="Wingdings" panose="05000000000000000000" pitchFamily="2" charset="2"/>
              </a:rPr>
              <a:t>(5</a:t>
            </a:r>
            <a:r>
              <a:rPr lang="en-US" sz="2100" i="0" dirty="0">
                <a:solidFill>
                  <a:schemeClr val="tx1"/>
                </a:solidFill>
                <a:sym typeface="Wingdings" panose="05000000000000000000" pitchFamily="2" charset="2"/>
              </a:rPr>
              <a:t>x</a:t>
            </a:r>
            <a:r>
              <a:rPr lang="en-US" sz="2100" dirty="0">
                <a:solidFill>
                  <a:schemeClr val="tx1"/>
                </a:solidFill>
                <a:sym typeface="Wingdings" panose="05000000000000000000" pitchFamily="2" charset="2"/>
              </a:rPr>
              <a:t>600mcg)+(2x700mcg)</a:t>
            </a:r>
          </a:p>
          <a:p>
            <a:pPr lvl="1"/>
            <a:r>
              <a:rPr lang="en-US" sz="2100" i="0" dirty="0">
                <a:solidFill>
                  <a:schemeClr val="tx1"/>
                </a:solidFill>
                <a:sym typeface="Wingdings" panose="05000000000000000000" pitchFamily="2" charset="2"/>
              </a:rPr>
              <a:t>First referral to Gastroenterology  Endoscopy: </a:t>
            </a:r>
          </a:p>
          <a:p>
            <a:pPr lvl="2"/>
            <a:r>
              <a:rPr lang="en-US" sz="1900" dirty="0">
                <a:solidFill>
                  <a:schemeClr val="tx1"/>
                </a:solidFill>
                <a:sym typeface="Wingdings" panose="05000000000000000000" pitchFamily="2" charset="2"/>
              </a:rPr>
              <a:t>Chronic active gastritis; </a:t>
            </a:r>
            <a:r>
              <a:rPr lang="en-US" sz="1900" i="1" dirty="0" err="1">
                <a:solidFill>
                  <a:schemeClr val="tx1"/>
                </a:solidFill>
                <a:sym typeface="Wingdings" panose="05000000000000000000" pitchFamily="2" charset="2"/>
              </a:rPr>
              <a:t>H.pylori</a:t>
            </a:r>
            <a:r>
              <a:rPr lang="en-US" sz="1900" dirty="0">
                <a:solidFill>
                  <a:schemeClr val="tx1"/>
                </a:solidFill>
                <a:sym typeface="Wingdings" panose="05000000000000000000" pitchFamily="2" charset="2"/>
              </a:rPr>
              <a:t> +</a:t>
            </a:r>
          </a:p>
          <a:p>
            <a:pPr lvl="2"/>
            <a:r>
              <a:rPr lang="en-US" sz="1900" i="0" dirty="0">
                <a:solidFill>
                  <a:schemeClr val="tx1"/>
                </a:solidFill>
                <a:sym typeface="Wingdings" panose="05000000000000000000" pitchFamily="2" charset="2"/>
              </a:rPr>
              <a:t>Duodenum: NO villous atrophy or crypt hyperplasia</a:t>
            </a:r>
          </a:p>
          <a:p>
            <a:pPr lvl="2"/>
            <a:r>
              <a:rPr lang="en-US" sz="1900" i="1" dirty="0">
                <a:solidFill>
                  <a:schemeClr val="tx1"/>
                </a:solidFill>
                <a:sym typeface="Wingdings" panose="05000000000000000000" pitchFamily="2" charset="2"/>
              </a:rPr>
              <a:t>H. pylori</a:t>
            </a:r>
            <a:r>
              <a:rPr lang="en-US" sz="1900" dirty="0">
                <a:solidFill>
                  <a:schemeClr val="tx1"/>
                </a:solidFill>
                <a:sym typeface="Wingdings" panose="05000000000000000000" pitchFamily="2" charset="2"/>
              </a:rPr>
              <a:t> treatment initiated</a:t>
            </a:r>
            <a:endParaRPr lang="en-US" sz="1900" i="0" dirty="0">
              <a:solidFill>
                <a:schemeClr val="tx1"/>
              </a:solidFill>
              <a:sym typeface="Wingdings" panose="05000000000000000000" pitchFamily="2" charset="2"/>
            </a:endParaRPr>
          </a:p>
          <a:p>
            <a:r>
              <a:rPr lang="en-US" sz="2100" dirty="0"/>
              <a:t>Labs: TSH: </a:t>
            </a:r>
            <a:r>
              <a:rPr lang="en-US" sz="2100" dirty="0">
                <a:solidFill>
                  <a:srgbClr val="FF0000"/>
                </a:solidFill>
              </a:rPr>
              <a:t>116</a:t>
            </a:r>
            <a:r>
              <a:rPr lang="en-US" sz="2100" dirty="0"/>
              <a:t>, Whole Body Scan </a:t>
            </a:r>
            <a:r>
              <a:rPr lang="en-US" sz="2100" dirty="0">
                <a:sym typeface="Wingdings" panose="05000000000000000000" pitchFamily="2" charset="2"/>
              </a:rPr>
              <a:t> NO recurrence or </a:t>
            </a:r>
            <a:r>
              <a:rPr lang="en-US" sz="2100" dirty="0" err="1">
                <a:sym typeface="Wingdings" panose="05000000000000000000" pitchFamily="2" charset="2"/>
              </a:rPr>
              <a:t>mets</a:t>
            </a:r>
            <a:endParaRPr lang="en-US" sz="2100" dirty="0">
              <a:solidFill>
                <a:schemeClr val="tx1"/>
              </a:solidFill>
              <a:sym typeface="Wingdings" panose="05000000000000000000" pitchFamily="2" charset="2"/>
            </a:endParaRPr>
          </a:p>
          <a:p>
            <a:pPr lvl="1"/>
            <a:r>
              <a:rPr lang="en-US" sz="2100" i="0" dirty="0">
                <a:solidFill>
                  <a:schemeClr val="tx1"/>
                </a:solidFill>
                <a:sym typeface="Wingdings" panose="05000000000000000000" pitchFamily="2" charset="2"/>
              </a:rPr>
              <a:t>Rx: </a:t>
            </a:r>
            <a:r>
              <a:rPr lang="en-US" sz="2100" i="0" dirty="0" err="1">
                <a:solidFill>
                  <a:srgbClr val="0070C0"/>
                </a:solidFill>
                <a:sym typeface="Wingdings" panose="05000000000000000000" pitchFamily="2" charset="2"/>
              </a:rPr>
              <a:t>Euthyrox</a:t>
            </a:r>
            <a:r>
              <a:rPr lang="en-US" sz="2100" i="0" dirty="0">
                <a:solidFill>
                  <a:schemeClr val="tx1"/>
                </a:solidFill>
                <a:sym typeface="Wingdings" panose="05000000000000000000" pitchFamily="2" charset="2"/>
              </a:rPr>
              <a:t>: </a:t>
            </a:r>
            <a:r>
              <a:rPr lang="en-US" sz="2100" dirty="0">
                <a:solidFill>
                  <a:schemeClr val="tx1"/>
                </a:solidFill>
                <a:sym typeface="Wingdings" panose="05000000000000000000" pitchFamily="2" charset="2"/>
              </a:rPr>
              <a:t>800mcg Daily </a:t>
            </a:r>
          </a:p>
          <a:p>
            <a:pPr lvl="1"/>
            <a:r>
              <a:rPr lang="en-US" sz="2100" dirty="0">
                <a:solidFill>
                  <a:schemeClr val="tx1"/>
                </a:solidFill>
                <a:sym typeface="Wingdings" panose="05000000000000000000" pitchFamily="2" charset="2"/>
              </a:rPr>
              <a:t>Terminal ileal biopsy: Mature lymphocyte infiltration in lamina propria</a:t>
            </a:r>
          </a:p>
          <a:p>
            <a:r>
              <a:rPr lang="en-US" sz="2100" dirty="0"/>
              <a:t>Labs: TSH: </a:t>
            </a:r>
            <a:r>
              <a:rPr lang="en-US" sz="2100" dirty="0">
                <a:solidFill>
                  <a:srgbClr val="FF0000"/>
                </a:solidFill>
              </a:rPr>
              <a:t>439</a:t>
            </a:r>
            <a:r>
              <a:rPr lang="en-US" sz="2100" dirty="0"/>
              <a:t>, T4: 5.6 (5.1-14.1), FT4: 0.9 (0.95-1.57) </a:t>
            </a:r>
            <a:endParaRPr lang="en-US" sz="2100" dirty="0">
              <a:solidFill>
                <a:schemeClr val="tx1"/>
              </a:solidFill>
              <a:sym typeface="Wingdings" panose="05000000000000000000" pitchFamily="2" charset="2"/>
            </a:endParaRPr>
          </a:p>
          <a:p>
            <a:pPr lvl="1"/>
            <a:r>
              <a:rPr lang="en-US" sz="2100" i="0" dirty="0">
                <a:solidFill>
                  <a:schemeClr val="tx1"/>
                </a:solidFill>
                <a:sym typeface="Wingdings" panose="05000000000000000000" pitchFamily="2" charset="2"/>
              </a:rPr>
              <a:t>Rx: </a:t>
            </a:r>
            <a:r>
              <a:rPr lang="en-US" sz="2100" i="0" dirty="0" err="1">
                <a:solidFill>
                  <a:srgbClr val="0070C0"/>
                </a:solidFill>
                <a:sym typeface="Wingdings" panose="05000000000000000000" pitchFamily="2" charset="2"/>
              </a:rPr>
              <a:t>Euthyrox</a:t>
            </a:r>
            <a:r>
              <a:rPr lang="en-US" sz="2100" i="0" dirty="0">
                <a:solidFill>
                  <a:schemeClr val="tx1"/>
                </a:solidFill>
                <a:sym typeface="Wingdings" panose="05000000000000000000" pitchFamily="2" charset="2"/>
              </a:rPr>
              <a:t>: </a:t>
            </a:r>
            <a:r>
              <a:rPr lang="en-US" sz="2100" dirty="0">
                <a:solidFill>
                  <a:schemeClr val="tx1"/>
                </a:solidFill>
                <a:sym typeface="Wingdings" panose="05000000000000000000" pitchFamily="2" charset="2"/>
              </a:rPr>
              <a:t>800mcg Daily </a:t>
            </a:r>
          </a:p>
          <a:p>
            <a:pPr lvl="1"/>
            <a:r>
              <a:rPr lang="en-US" sz="2100" dirty="0">
                <a:solidFill>
                  <a:schemeClr val="tx1"/>
                </a:solidFill>
                <a:sym typeface="Wingdings" panose="05000000000000000000" pitchFamily="2" charset="2"/>
              </a:rPr>
              <a:t>Gluten-free diet started (impression: malabsorption)</a:t>
            </a:r>
          </a:p>
          <a:p>
            <a:r>
              <a:rPr lang="en-US" sz="2100" dirty="0"/>
              <a:t>Labs: TSH: </a:t>
            </a:r>
            <a:r>
              <a:rPr lang="en-US" sz="2100" dirty="0">
                <a:solidFill>
                  <a:srgbClr val="FF0000"/>
                </a:solidFill>
              </a:rPr>
              <a:t>128.79</a:t>
            </a:r>
            <a:r>
              <a:rPr lang="en-US" sz="2100" dirty="0"/>
              <a:t>; No improvement on gluten-free diet</a:t>
            </a:r>
            <a:endParaRPr lang="en-US" sz="2100" dirty="0">
              <a:solidFill>
                <a:schemeClr val="tx1"/>
              </a:solidFill>
              <a:sym typeface="Wingdings" panose="05000000000000000000" pitchFamily="2" charset="2"/>
            </a:endParaRPr>
          </a:p>
          <a:p>
            <a:pPr lvl="1"/>
            <a:r>
              <a:rPr lang="en-US" sz="2100" i="0" dirty="0">
                <a:solidFill>
                  <a:schemeClr val="tx1"/>
                </a:solidFill>
                <a:sym typeface="Wingdings" panose="05000000000000000000" pitchFamily="2" charset="2"/>
              </a:rPr>
              <a:t>Rx: </a:t>
            </a:r>
            <a:r>
              <a:rPr lang="en-US" sz="2100" i="0" dirty="0" err="1">
                <a:solidFill>
                  <a:srgbClr val="0070C0"/>
                </a:solidFill>
                <a:sym typeface="Wingdings" panose="05000000000000000000" pitchFamily="2" charset="2"/>
              </a:rPr>
              <a:t>Euthyrox</a:t>
            </a:r>
            <a:r>
              <a:rPr lang="en-US" sz="2100" i="0" dirty="0">
                <a:solidFill>
                  <a:schemeClr val="tx1"/>
                </a:solidFill>
                <a:sym typeface="Wingdings" panose="05000000000000000000" pitchFamily="2" charset="2"/>
              </a:rPr>
              <a:t>: </a:t>
            </a:r>
            <a:r>
              <a:rPr lang="en-US" sz="2100" dirty="0">
                <a:solidFill>
                  <a:schemeClr val="tx1"/>
                </a:solidFill>
                <a:sym typeface="Wingdings" panose="05000000000000000000" pitchFamily="2" charset="2"/>
              </a:rPr>
              <a:t>800mcg Daily + </a:t>
            </a:r>
            <a:r>
              <a:rPr lang="en-US" sz="2100" dirty="0">
                <a:solidFill>
                  <a:srgbClr val="0070C0"/>
                </a:solidFill>
                <a:sym typeface="Wingdings" panose="05000000000000000000" pitchFamily="2" charset="2"/>
              </a:rPr>
              <a:t>Prednisolone 50mg/d</a:t>
            </a:r>
          </a:p>
          <a:p>
            <a:pPr marL="0" indent="0">
              <a:buNone/>
            </a:pPr>
            <a:endParaRPr lang="en-US" sz="2100" dirty="0">
              <a:solidFill>
                <a:schemeClr val="tx1"/>
              </a:solidFill>
              <a:sym typeface="Wingdings" panose="05000000000000000000" pitchFamily="2" charset="2"/>
            </a:endParaRPr>
          </a:p>
        </p:txBody>
      </p:sp>
      <p:sp>
        <p:nvSpPr>
          <p:cNvPr id="4" name="TextBox 3">
            <a:extLst>
              <a:ext uri="{FF2B5EF4-FFF2-40B4-BE49-F238E27FC236}">
                <a16:creationId xmlns:a16="http://schemas.microsoft.com/office/drawing/2014/main" id="{B13E9F6F-01F1-4A31-B920-34FB298A06C7}"/>
              </a:ext>
            </a:extLst>
          </p:cNvPr>
          <p:cNvSpPr txBox="1"/>
          <p:nvPr/>
        </p:nvSpPr>
        <p:spPr>
          <a:xfrm>
            <a:off x="10161631" y="843645"/>
            <a:ext cx="1094723" cy="369332"/>
          </a:xfrm>
          <a:prstGeom prst="rect">
            <a:avLst/>
          </a:prstGeom>
          <a:noFill/>
        </p:spPr>
        <p:txBody>
          <a:bodyPr wrap="none" rtlCol="0">
            <a:spAutoFit/>
          </a:bodyPr>
          <a:lstStyle/>
          <a:p>
            <a:r>
              <a:rPr lang="en-US" dirty="0"/>
              <a:t>06/1397</a:t>
            </a:r>
          </a:p>
        </p:txBody>
      </p:sp>
      <p:sp>
        <p:nvSpPr>
          <p:cNvPr id="18" name="Arrow: Down 17">
            <a:extLst>
              <a:ext uri="{FF2B5EF4-FFF2-40B4-BE49-F238E27FC236}">
                <a16:creationId xmlns:a16="http://schemas.microsoft.com/office/drawing/2014/main" id="{55644AB9-5B15-4C9A-912D-8F770DD6BE2C}"/>
              </a:ext>
            </a:extLst>
          </p:cNvPr>
          <p:cNvSpPr/>
          <p:nvPr/>
        </p:nvSpPr>
        <p:spPr>
          <a:xfrm>
            <a:off x="9970695" y="879403"/>
            <a:ext cx="241895" cy="2210898"/>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Down 22">
            <a:extLst>
              <a:ext uri="{FF2B5EF4-FFF2-40B4-BE49-F238E27FC236}">
                <a16:creationId xmlns:a16="http://schemas.microsoft.com/office/drawing/2014/main" id="{DE482D97-7321-4BEF-B786-FDA5594F451A}"/>
              </a:ext>
            </a:extLst>
          </p:cNvPr>
          <p:cNvSpPr/>
          <p:nvPr/>
        </p:nvSpPr>
        <p:spPr>
          <a:xfrm>
            <a:off x="9963932" y="3206917"/>
            <a:ext cx="243057" cy="1319363"/>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4AF0CD25-4812-4335-8DB2-6830C05A82A6}"/>
              </a:ext>
            </a:extLst>
          </p:cNvPr>
          <p:cNvSpPr txBox="1"/>
          <p:nvPr/>
        </p:nvSpPr>
        <p:spPr>
          <a:xfrm>
            <a:off x="10152106" y="3152695"/>
            <a:ext cx="1081322" cy="369332"/>
          </a:xfrm>
          <a:prstGeom prst="rect">
            <a:avLst/>
          </a:prstGeom>
          <a:noFill/>
        </p:spPr>
        <p:txBody>
          <a:bodyPr wrap="none" rtlCol="0">
            <a:spAutoFit/>
          </a:bodyPr>
          <a:lstStyle/>
          <a:p>
            <a:r>
              <a:rPr lang="en-US" dirty="0"/>
              <a:t>08/1397</a:t>
            </a:r>
          </a:p>
        </p:txBody>
      </p:sp>
      <p:sp>
        <p:nvSpPr>
          <p:cNvPr id="27" name="Arrow: Down 26">
            <a:extLst>
              <a:ext uri="{FF2B5EF4-FFF2-40B4-BE49-F238E27FC236}">
                <a16:creationId xmlns:a16="http://schemas.microsoft.com/office/drawing/2014/main" id="{36D53C72-4407-4740-B22F-14481D6CC531}"/>
              </a:ext>
            </a:extLst>
          </p:cNvPr>
          <p:cNvSpPr/>
          <p:nvPr/>
        </p:nvSpPr>
        <p:spPr>
          <a:xfrm>
            <a:off x="9978131" y="4642896"/>
            <a:ext cx="243057" cy="1163544"/>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FF2A189-F123-479B-8075-E583052BA71D}"/>
              </a:ext>
            </a:extLst>
          </p:cNvPr>
          <p:cNvSpPr txBox="1"/>
          <p:nvPr/>
        </p:nvSpPr>
        <p:spPr>
          <a:xfrm>
            <a:off x="10169189" y="4742963"/>
            <a:ext cx="1081322" cy="369332"/>
          </a:xfrm>
          <a:prstGeom prst="rect">
            <a:avLst/>
          </a:prstGeom>
          <a:noFill/>
        </p:spPr>
        <p:txBody>
          <a:bodyPr wrap="none" rtlCol="0">
            <a:spAutoFit/>
          </a:bodyPr>
          <a:lstStyle/>
          <a:p>
            <a:r>
              <a:rPr lang="en-US" dirty="0"/>
              <a:t>09/1397</a:t>
            </a:r>
          </a:p>
        </p:txBody>
      </p:sp>
      <p:sp>
        <p:nvSpPr>
          <p:cNvPr id="29" name="Arrow: Down 28">
            <a:extLst>
              <a:ext uri="{FF2B5EF4-FFF2-40B4-BE49-F238E27FC236}">
                <a16:creationId xmlns:a16="http://schemas.microsoft.com/office/drawing/2014/main" id="{C6E51D38-C11B-46DA-B76B-AABA0DEC5F39}"/>
              </a:ext>
            </a:extLst>
          </p:cNvPr>
          <p:cNvSpPr/>
          <p:nvPr/>
        </p:nvSpPr>
        <p:spPr>
          <a:xfrm>
            <a:off x="9978131" y="6014355"/>
            <a:ext cx="234459" cy="560783"/>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8C5CAF48-6AAD-4898-A068-E28CEFC1B843}"/>
              </a:ext>
            </a:extLst>
          </p:cNvPr>
          <p:cNvSpPr txBox="1"/>
          <p:nvPr/>
        </p:nvSpPr>
        <p:spPr>
          <a:xfrm>
            <a:off x="10176627" y="5955216"/>
            <a:ext cx="1073884" cy="369332"/>
          </a:xfrm>
          <a:prstGeom prst="rect">
            <a:avLst/>
          </a:prstGeom>
          <a:noFill/>
        </p:spPr>
        <p:txBody>
          <a:bodyPr wrap="none" rtlCol="0">
            <a:spAutoFit/>
          </a:bodyPr>
          <a:lstStyle/>
          <a:p>
            <a:r>
              <a:rPr lang="en-US" dirty="0"/>
              <a:t>10/1397</a:t>
            </a:r>
          </a:p>
        </p:txBody>
      </p:sp>
    </p:spTree>
    <p:extLst>
      <p:ext uri="{BB962C8B-B14F-4D97-AF65-F5344CB8AC3E}">
        <p14:creationId xmlns:p14="http://schemas.microsoft.com/office/powerpoint/2010/main" val="2103384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C28C683-5E2F-48FA-95A1-29B602F69DCA}"/>
              </a:ext>
            </a:extLst>
          </p:cNvPr>
          <p:cNvSpPr>
            <a:spLocks noGrp="1"/>
          </p:cNvSpPr>
          <p:nvPr>
            <p:ph type="title"/>
          </p:nvPr>
        </p:nvSpPr>
        <p:spPr>
          <a:xfrm>
            <a:off x="1371600" y="181708"/>
            <a:ext cx="9601200" cy="808892"/>
          </a:xfrm>
        </p:spPr>
        <p:txBody>
          <a:bodyPr>
            <a:normAutofit/>
          </a:bodyPr>
          <a:lstStyle/>
          <a:p>
            <a:pPr algn="ctr"/>
            <a:r>
              <a:rPr lang="en-US" sz="4000" dirty="0"/>
              <a:t>Laboratory Data</a:t>
            </a:r>
          </a:p>
        </p:txBody>
      </p:sp>
      <p:pic>
        <p:nvPicPr>
          <p:cNvPr id="7" name="Picture 6" descr="A close up of text on a white background&#10;&#10;Description automatically generated">
            <a:extLst>
              <a:ext uri="{FF2B5EF4-FFF2-40B4-BE49-F238E27FC236}">
                <a16:creationId xmlns:a16="http://schemas.microsoft.com/office/drawing/2014/main" id="{F68FDCB6-B18F-411B-AA07-7716CEFC1DE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170" y="1112656"/>
            <a:ext cx="4101835" cy="3529618"/>
          </a:xfrm>
          <a:prstGeom prst="rect">
            <a:avLst/>
          </a:prstGeom>
        </p:spPr>
      </p:pic>
      <p:pic>
        <p:nvPicPr>
          <p:cNvPr id="9" name="Picture 8" descr="A close up of a receipt&#10;&#10;Description automatically generated">
            <a:extLst>
              <a:ext uri="{FF2B5EF4-FFF2-40B4-BE49-F238E27FC236}">
                <a16:creationId xmlns:a16="http://schemas.microsoft.com/office/drawing/2014/main" id="{B3E18AA2-4686-44EF-AA8D-BF00F54718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87106" y="2064525"/>
            <a:ext cx="4170188" cy="3529617"/>
          </a:xfrm>
          <a:prstGeom prst="rect">
            <a:avLst/>
          </a:prstGeom>
        </p:spPr>
      </p:pic>
      <p:pic>
        <p:nvPicPr>
          <p:cNvPr id="12" name="Picture 11" descr="A screenshot of text&#10;&#10;Description automatically generated">
            <a:extLst>
              <a:ext uri="{FF2B5EF4-FFF2-40B4-BE49-F238E27FC236}">
                <a16:creationId xmlns:a16="http://schemas.microsoft.com/office/drawing/2014/main" id="{7761B602-706A-411B-9B0C-659A4129B9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48267" y="2877465"/>
            <a:ext cx="4578963" cy="3529617"/>
          </a:xfrm>
          <a:prstGeom prst="rect">
            <a:avLst/>
          </a:prstGeom>
        </p:spPr>
      </p:pic>
      <p:sp>
        <p:nvSpPr>
          <p:cNvPr id="10" name="Rectangle 9">
            <a:extLst>
              <a:ext uri="{FF2B5EF4-FFF2-40B4-BE49-F238E27FC236}">
                <a16:creationId xmlns:a16="http://schemas.microsoft.com/office/drawing/2014/main" id="{6A9DFE2A-67E5-4B12-9017-51A9F20BB198}"/>
              </a:ext>
            </a:extLst>
          </p:cNvPr>
          <p:cNvSpPr/>
          <p:nvPr/>
        </p:nvSpPr>
        <p:spPr>
          <a:xfrm>
            <a:off x="3181987" y="1564847"/>
            <a:ext cx="647063" cy="1800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3CDF74D-9CD0-4280-869A-1E66C9F90524}"/>
              </a:ext>
            </a:extLst>
          </p:cNvPr>
          <p:cNvSpPr/>
          <p:nvPr/>
        </p:nvSpPr>
        <p:spPr>
          <a:xfrm>
            <a:off x="7071997" y="2740232"/>
            <a:ext cx="647063" cy="1800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CC44D8F-DAF0-47E9-9D53-AD3ECFBC563C}"/>
              </a:ext>
            </a:extLst>
          </p:cNvPr>
          <p:cNvSpPr/>
          <p:nvPr/>
        </p:nvSpPr>
        <p:spPr>
          <a:xfrm>
            <a:off x="10758172" y="3534617"/>
            <a:ext cx="647063" cy="1800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8791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7547717-2784-455B-9EAB-C482205A9886}"/>
              </a:ext>
            </a:extLst>
          </p:cNvPr>
          <p:cNvSpPr>
            <a:spLocks noGrp="1"/>
          </p:cNvSpPr>
          <p:nvPr>
            <p:ph type="title"/>
          </p:nvPr>
        </p:nvSpPr>
        <p:spPr>
          <a:xfrm>
            <a:off x="1371600" y="181708"/>
            <a:ext cx="9601200" cy="808892"/>
          </a:xfrm>
        </p:spPr>
        <p:txBody>
          <a:bodyPr>
            <a:normAutofit/>
          </a:bodyPr>
          <a:lstStyle/>
          <a:p>
            <a:pPr algn="ctr"/>
            <a:r>
              <a:rPr lang="en-US" sz="4000" dirty="0"/>
              <a:t>Endoscopy (1): 06/1397</a:t>
            </a:r>
          </a:p>
        </p:txBody>
      </p:sp>
      <p:pic>
        <p:nvPicPr>
          <p:cNvPr id="3" name="Picture 2" descr="A close up of text on a white background&#10;&#10;Description automatically generated">
            <a:extLst>
              <a:ext uri="{FF2B5EF4-FFF2-40B4-BE49-F238E27FC236}">
                <a16:creationId xmlns:a16="http://schemas.microsoft.com/office/drawing/2014/main" id="{C4ACEAE1-9344-4585-854D-2C9FF542024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9587" y="890494"/>
            <a:ext cx="4581525" cy="5720845"/>
          </a:xfrm>
          <a:prstGeom prst="rect">
            <a:avLst/>
          </a:prstGeom>
        </p:spPr>
      </p:pic>
      <p:pic>
        <p:nvPicPr>
          <p:cNvPr id="6" name="Picture 5" descr="A close up of text on a white background&#10;&#10;Description automatically generated">
            <a:extLst>
              <a:ext uri="{FF2B5EF4-FFF2-40B4-BE49-F238E27FC236}">
                <a16:creationId xmlns:a16="http://schemas.microsoft.com/office/drawing/2014/main" id="{F7607BE9-0DCB-4C2E-A32C-BBFED6B87F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99290" y="902026"/>
            <a:ext cx="4933580" cy="5709313"/>
          </a:xfrm>
          <a:prstGeom prst="rect">
            <a:avLst/>
          </a:prstGeom>
        </p:spPr>
      </p:pic>
      <p:sp>
        <p:nvSpPr>
          <p:cNvPr id="7" name="Rectangle 6">
            <a:extLst>
              <a:ext uri="{FF2B5EF4-FFF2-40B4-BE49-F238E27FC236}">
                <a16:creationId xmlns:a16="http://schemas.microsoft.com/office/drawing/2014/main" id="{4C484277-B0AD-42F9-90FD-908510BCEA48}"/>
              </a:ext>
            </a:extLst>
          </p:cNvPr>
          <p:cNvSpPr/>
          <p:nvPr/>
        </p:nvSpPr>
        <p:spPr>
          <a:xfrm>
            <a:off x="2159002" y="1313387"/>
            <a:ext cx="647063" cy="1800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358F644-97D4-4BE3-BAC5-306E0A806DCD}"/>
              </a:ext>
            </a:extLst>
          </p:cNvPr>
          <p:cNvSpPr/>
          <p:nvPr/>
        </p:nvSpPr>
        <p:spPr>
          <a:xfrm>
            <a:off x="10022842" y="1620906"/>
            <a:ext cx="647063" cy="1800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0468124"/>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TM10001105[[fn=Crop]]</Template>
  <TotalTime>5133</TotalTime>
  <Words>1935</Words>
  <Application>Microsoft Office PowerPoint</Application>
  <PresentationFormat>Widescreen</PresentationFormat>
  <Paragraphs>222</Paragraphs>
  <Slides>28</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28</vt:i4>
      </vt:variant>
    </vt:vector>
  </HeadingPairs>
  <TitlesOfParts>
    <vt:vector size="35" baseType="lpstr">
      <vt:lpstr>Arial</vt:lpstr>
      <vt:lpstr>Calibri</vt:lpstr>
      <vt:lpstr>Calibri Light</vt:lpstr>
      <vt:lpstr>Franklin Gothic Book</vt:lpstr>
      <vt:lpstr>Wingdings</vt:lpstr>
      <vt:lpstr>Crop</vt:lpstr>
      <vt:lpstr>Office Theme</vt:lpstr>
      <vt:lpstr>PowerPoint Presentation</vt:lpstr>
      <vt:lpstr>Endocrine Grand Rounds Case 07-11-98: A 41-year-old lady with “a history of papillary thyroid carcinoma and total thyroidectomy” presents with lack of response to levothyroxine treatment</vt:lpstr>
      <vt:lpstr>Medical History and Physical Examination</vt:lpstr>
      <vt:lpstr>Chief Complaint and HPI</vt:lpstr>
      <vt:lpstr>HPI (Course of the illness)</vt:lpstr>
      <vt:lpstr>HPI (Course of the illness)</vt:lpstr>
      <vt:lpstr>HPI (Course of the illness)</vt:lpstr>
      <vt:lpstr>Laboratory Data</vt:lpstr>
      <vt:lpstr>Endoscopy (1): 06/1397</vt:lpstr>
      <vt:lpstr>Endoscopy (2): 07/1397</vt:lpstr>
      <vt:lpstr>HPI (Course of the illness)</vt:lpstr>
      <vt:lpstr>Endoscopy (3): 04/1398</vt:lpstr>
      <vt:lpstr>CURRENT ADMISSION</vt:lpstr>
      <vt:lpstr>Chief Complaint and HPI</vt:lpstr>
      <vt:lpstr>Family, Drug, and Social Hx</vt:lpstr>
      <vt:lpstr>Review of Systems</vt:lpstr>
      <vt:lpstr>Review of Systems</vt:lpstr>
      <vt:lpstr>Physical Examination</vt:lpstr>
      <vt:lpstr>Physical Examination</vt:lpstr>
      <vt:lpstr>PowerPoint Presentation</vt:lpstr>
      <vt:lpstr>Work-up</vt:lpstr>
      <vt:lpstr>Laboratory Data</vt:lpstr>
      <vt:lpstr>Laboratory Data</vt:lpstr>
      <vt:lpstr>Laboratory Data</vt:lpstr>
      <vt:lpstr>Laboratory Data</vt:lpstr>
      <vt:lpstr>Endoscopy (4): 1398 (Following high-gluten diet)</vt:lpstr>
      <vt:lpstr>MR Enterography</vt:lpstr>
      <vt:lpstr>Problem List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Miralireza Takyar</dc:creator>
  <cp:lastModifiedBy>Miralireza Takyar</cp:lastModifiedBy>
  <cp:revision>178</cp:revision>
  <dcterms:created xsi:type="dcterms:W3CDTF">2018-10-27T08:04:01Z</dcterms:created>
  <dcterms:modified xsi:type="dcterms:W3CDTF">2020-01-27T06:23:10Z</dcterms:modified>
</cp:coreProperties>
</file>