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31"/>
  </p:notesMasterIdLst>
  <p:sldIdLst>
    <p:sldId id="354" r:id="rId2"/>
    <p:sldId id="357" r:id="rId3"/>
    <p:sldId id="356" r:id="rId4"/>
    <p:sldId id="273" r:id="rId5"/>
    <p:sldId id="367" r:id="rId6"/>
    <p:sldId id="274" r:id="rId7"/>
    <p:sldId id="371" r:id="rId8"/>
    <p:sldId id="372" r:id="rId9"/>
    <p:sldId id="373" r:id="rId10"/>
    <p:sldId id="368" r:id="rId11"/>
    <p:sldId id="369" r:id="rId12"/>
    <p:sldId id="411" r:id="rId13"/>
    <p:sldId id="347" r:id="rId14"/>
    <p:sldId id="348" r:id="rId15"/>
    <p:sldId id="350" r:id="rId16"/>
    <p:sldId id="381" r:id="rId17"/>
    <p:sldId id="380" r:id="rId18"/>
    <p:sldId id="412" r:id="rId19"/>
    <p:sldId id="349" r:id="rId20"/>
    <p:sldId id="382" r:id="rId21"/>
    <p:sldId id="383" r:id="rId22"/>
    <p:sldId id="384" r:id="rId23"/>
    <p:sldId id="385" r:id="rId24"/>
    <p:sldId id="353" r:id="rId25"/>
    <p:sldId id="418" r:id="rId26"/>
    <p:sldId id="419" r:id="rId27"/>
    <p:sldId id="420" r:id="rId28"/>
    <p:sldId id="421" r:id="rId29"/>
    <p:sldId id="401"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E7199D"/>
    <a:srgbClr val="FF3300"/>
    <a:srgbClr val="CC3300"/>
    <a:srgbClr val="FF0066"/>
    <a:srgbClr val="FF33CC"/>
    <a:srgbClr val="00CC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1653" autoAdjust="0"/>
  </p:normalViewPr>
  <p:slideViewPr>
    <p:cSldViewPr>
      <p:cViewPr varScale="1">
        <p:scale>
          <a:sx n="89" d="100"/>
          <a:sy n="89" d="100"/>
        </p:scale>
        <p:origin x="-6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2D7C3B-59DC-481B-AD9E-A8C3E732B5CE}" type="datetimeFigureOut">
              <a:rPr lang="fa-IR" smtClean="0"/>
              <a:pPr/>
              <a:t>12/15/1436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472C309-ADC9-4B89-8A8B-94EAE4E0E79F}" type="slidenum">
              <a:rPr lang="fa-IR" smtClean="0"/>
              <a:pPr/>
              <a:t>‹#›</a:t>
            </a:fld>
            <a:endParaRPr lang="fa-IR"/>
          </a:p>
        </p:txBody>
      </p:sp>
    </p:spTree>
    <p:extLst>
      <p:ext uri="{BB962C8B-B14F-4D97-AF65-F5344CB8AC3E}">
        <p14:creationId xmlns:p14="http://schemas.microsoft.com/office/powerpoint/2010/main" val="18918455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2C309-ADC9-4B89-8A8B-94EAE4E0E79F}" type="slidenum">
              <a:rPr lang="fa-IR" smtClean="0"/>
              <a:pPr/>
              <a:t>23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386991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312008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251915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11064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157125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288637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203623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416300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171457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252410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D1E92-635F-45FD-BAE0-1CB090CFCA04}" type="datetimeFigureOut">
              <a:rPr lang="fa-IR" smtClean="0"/>
              <a:pPr/>
              <a:t>12/15/1436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6FD403-B133-4092-9BF9-030584D9B900}" type="slidenum">
              <a:rPr lang="fa-IR" smtClean="0"/>
              <a:pPr/>
              <a:t>‹#›</a:t>
            </a:fld>
            <a:endParaRPr lang="fa-IR"/>
          </a:p>
        </p:txBody>
      </p:sp>
    </p:spTree>
    <p:extLst>
      <p:ext uri="{BB962C8B-B14F-4D97-AF65-F5344CB8AC3E}">
        <p14:creationId xmlns:p14="http://schemas.microsoft.com/office/powerpoint/2010/main" val="63895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DD1E92-635F-45FD-BAE0-1CB090CFCA04}" type="datetimeFigureOut">
              <a:rPr lang="fa-IR" smtClean="0"/>
              <a:pPr/>
              <a:t>12/15/1436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6FD403-B133-4092-9BF9-030584D9B900}" type="slidenum">
              <a:rPr lang="fa-IR" smtClean="0"/>
              <a:pPr/>
              <a:t>‹#›</a:t>
            </a:fld>
            <a:endParaRPr lang="fa-IR"/>
          </a:p>
        </p:txBody>
      </p:sp>
    </p:spTree>
    <p:extLst>
      <p:ext uri="{BB962C8B-B14F-4D97-AF65-F5344CB8AC3E}">
        <p14:creationId xmlns:p14="http://schemas.microsoft.com/office/powerpoint/2010/main" val="408616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dr.davoudi\My Documents\My Pictures\red-rose-wallpaper.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 of Hypothyroidism</a:t>
            </a:r>
            <a:endParaRPr lang="en-US" dirty="0"/>
          </a:p>
        </p:txBody>
      </p:sp>
      <p:sp>
        <p:nvSpPr>
          <p:cNvPr id="3" name="Content Placeholder 2"/>
          <p:cNvSpPr>
            <a:spLocks noGrp="1"/>
          </p:cNvSpPr>
          <p:nvPr>
            <p:ph idx="1"/>
          </p:nvPr>
        </p:nvSpPr>
        <p:spPr>
          <a:xfrm>
            <a:off x="500034" y="1428736"/>
            <a:ext cx="8229600" cy="4525963"/>
          </a:xfrm>
        </p:spPr>
        <p:txBody>
          <a:bodyPr>
            <a:normAutofit fontScale="70000" lnSpcReduction="20000"/>
          </a:bodyPr>
          <a:lstStyle/>
          <a:p>
            <a:pPr algn="l" rtl="0">
              <a:buNone/>
            </a:pPr>
            <a:r>
              <a:rPr lang="en-US" b="1" dirty="0" smtClean="0"/>
              <a:t>Symptoms</a:t>
            </a:r>
            <a:endParaRPr lang="en-US" dirty="0" smtClean="0"/>
          </a:p>
          <a:p>
            <a:pPr algn="l" rtl="0"/>
            <a:r>
              <a:rPr lang="en-US" dirty="0" smtClean="0"/>
              <a:t>    Tiredness, weakness</a:t>
            </a:r>
          </a:p>
          <a:p>
            <a:pPr algn="l" rtl="0"/>
            <a:r>
              <a:rPr lang="en-US" dirty="0" smtClean="0"/>
              <a:t>    Dry skin</a:t>
            </a:r>
          </a:p>
          <a:p>
            <a:pPr algn="l" rtl="0"/>
            <a:r>
              <a:rPr lang="en-US" dirty="0" smtClean="0"/>
              <a:t>    Feeling cold</a:t>
            </a:r>
          </a:p>
          <a:p>
            <a:pPr algn="l" rtl="0"/>
            <a:r>
              <a:rPr lang="en-US" dirty="0" smtClean="0"/>
              <a:t>    Hair loss</a:t>
            </a:r>
          </a:p>
          <a:p>
            <a:pPr algn="l" rtl="0"/>
            <a:r>
              <a:rPr lang="en-US" dirty="0" smtClean="0"/>
              <a:t>    Difficulty concentrating and poor memory</a:t>
            </a:r>
          </a:p>
          <a:p>
            <a:pPr algn="l" rtl="0"/>
            <a:r>
              <a:rPr lang="en-US" dirty="0" smtClean="0"/>
              <a:t>    Constipation</a:t>
            </a:r>
          </a:p>
          <a:p>
            <a:pPr algn="l" rtl="0"/>
            <a:r>
              <a:rPr lang="en-US" dirty="0" smtClean="0"/>
              <a:t>    Weight gain with poor appetite</a:t>
            </a:r>
          </a:p>
          <a:p>
            <a:pPr algn="l" rtl="0"/>
            <a:r>
              <a:rPr lang="en-US" dirty="0" smtClean="0"/>
              <a:t>    </a:t>
            </a:r>
            <a:r>
              <a:rPr lang="en-US" dirty="0" err="1" smtClean="0"/>
              <a:t>Dyspnea</a:t>
            </a:r>
            <a:endParaRPr lang="en-US" dirty="0" smtClean="0"/>
          </a:p>
          <a:p>
            <a:pPr algn="l" rtl="0"/>
            <a:r>
              <a:rPr lang="en-US" dirty="0" smtClean="0"/>
              <a:t>    Hoarse voice</a:t>
            </a:r>
          </a:p>
          <a:p>
            <a:pPr algn="l" rtl="0"/>
            <a:r>
              <a:rPr lang="en-US" dirty="0" smtClean="0"/>
              <a:t>    </a:t>
            </a:r>
            <a:r>
              <a:rPr lang="en-US" dirty="0" err="1" smtClean="0"/>
              <a:t>Menorrhagia</a:t>
            </a:r>
            <a:r>
              <a:rPr lang="en-US" dirty="0" smtClean="0"/>
              <a:t> (later </a:t>
            </a:r>
            <a:r>
              <a:rPr lang="en-US" dirty="0" err="1" smtClean="0"/>
              <a:t>oligomenorrhea</a:t>
            </a:r>
            <a:r>
              <a:rPr lang="en-US" dirty="0" smtClean="0"/>
              <a:t> or amenorrhea)</a:t>
            </a:r>
          </a:p>
          <a:p>
            <a:pPr algn="l" rtl="0"/>
            <a:r>
              <a:rPr lang="en-US" dirty="0" smtClean="0"/>
              <a:t>    </a:t>
            </a:r>
            <a:r>
              <a:rPr lang="en-US" dirty="0" err="1" smtClean="0"/>
              <a:t>Paresthesia</a:t>
            </a:r>
            <a:endParaRPr lang="en-US" dirty="0" smtClean="0"/>
          </a:p>
          <a:p>
            <a:pPr algn="l" rtl="0"/>
            <a:r>
              <a:rPr lang="en-US" dirty="0" smtClean="0"/>
              <a:t>    Impaired hearing</a:t>
            </a:r>
          </a:p>
          <a:p>
            <a:pPr algn="l" rtl="0"/>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 of Hypothyroidism</a:t>
            </a:r>
            <a:endParaRPr lang="en-US" dirty="0"/>
          </a:p>
        </p:txBody>
      </p:sp>
      <p:sp>
        <p:nvSpPr>
          <p:cNvPr id="3" name="Content Placeholder 2"/>
          <p:cNvSpPr>
            <a:spLocks noGrp="1"/>
          </p:cNvSpPr>
          <p:nvPr>
            <p:ph idx="1"/>
          </p:nvPr>
        </p:nvSpPr>
        <p:spPr>
          <a:xfrm>
            <a:off x="500034" y="1500174"/>
            <a:ext cx="8229600" cy="4525963"/>
          </a:xfrm>
        </p:spPr>
        <p:txBody>
          <a:bodyPr>
            <a:normAutofit fontScale="92500" lnSpcReduction="20000"/>
          </a:bodyPr>
          <a:lstStyle/>
          <a:p>
            <a:pPr algn="l" rtl="0">
              <a:buNone/>
            </a:pPr>
            <a:r>
              <a:rPr lang="en-US" b="1" dirty="0" smtClean="0"/>
              <a:t>Signs</a:t>
            </a:r>
            <a:endParaRPr lang="en-US" dirty="0" smtClean="0"/>
          </a:p>
          <a:p>
            <a:pPr algn="l" rtl="0"/>
            <a:r>
              <a:rPr lang="en-US" dirty="0" smtClean="0"/>
              <a:t>    Dry coarse skin; cool peripheral extremities</a:t>
            </a:r>
          </a:p>
          <a:p>
            <a:pPr algn="l" rtl="0"/>
            <a:r>
              <a:rPr lang="en-US" dirty="0" smtClean="0"/>
              <a:t>    Puffy face, hands, and feet (</a:t>
            </a:r>
            <a:r>
              <a:rPr lang="en-US" dirty="0" err="1" smtClean="0"/>
              <a:t>myxedema</a:t>
            </a:r>
            <a:r>
              <a:rPr lang="en-US" dirty="0" smtClean="0"/>
              <a:t>)</a:t>
            </a:r>
          </a:p>
          <a:p>
            <a:pPr algn="l" rtl="0"/>
            <a:r>
              <a:rPr lang="en-US" dirty="0" smtClean="0"/>
              <a:t>    Diffuse alopecia</a:t>
            </a:r>
          </a:p>
          <a:p>
            <a:pPr algn="l" rtl="0"/>
            <a:r>
              <a:rPr lang="en-US" dirty="0" smtClean="0"/>
              <a:t>    </a:t>
            </a:r>
            <a:r>
              <a:rPr lang="en-US" dirty="0" err="1" smtClean="0"/>
              <a:t>Bradycardia</a:t>
            </a:r>
            <a:endParaRPr lang="en-US" dirty="0" smtClean="0"/>
          </a:p>
          <a:p>
            <a:pPr algn="l" rtl="0"/>
            <a:r>
              <a:rPr lang="en-US" dirty="0" smtClean="0"/>
              <a:t>    Peripheral edema</a:t>
            </a:r>
          </a:p>
          <a:p>
            <a:pPr algn="l" rtl="0"/>
            <a:r>
              <a:rPr lang="en-US" dirty="0" smtClean="0"/>
              <a:t>    Delayed tendon reflex relaxation</a:t>
            </a:r>
          </a:p>
          <a:p>
            <a:pPr algn="l" rtl="0"/>
            <a:r>
              <a:rPr lang="en-US" dirty="0" smtClean="0"/>
              <a:t>    Carpal tunnel syndrome</a:t>
            </a:r>
          </a:p>
          <a:p>
            <a:pPr algn="l" rtl="0"/>
            <a:r>
              <a:rPr lang="en-US" dirty="0" smtClean="0"/>
              <a:t>    Serous cavity effusions</a:t>
            </a:r>
          </a:p>
          <a:p>
            <a:pPr algn="l" rtl="0"/>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0975"/>
            <a:ext cx="828092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74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0" y="642918"/>
            <a:ext cx="9144000"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0" y="0"/>
            <a:ext cx="865823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Hypothyroidism</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sz="2400" dirty="0" smtClean="0"/>
              <a:t>If there is no residual thyroid function, the daily replacement dose of </a:t>
            </a:r>
            <a:r>
              <a:rPr lang="en-US" sz="2400" dirty="0" err="1" smtClean="0"/>
              <a:t>levothyroxine</a:t>
            </a:r>
            <a:r>
              <a:rPr lang="en-US" sz="2400" dirty="0" smtClean="0"/>
              <a:t> is usually 1.6 </a:t>
            </a:r>
            <a:r>
              <a:rPr lang="en-US" sz="2400" dirty="0" err="1" smtClean="0"/>
              <a:t>ug</a:t>
            </a:r>
            <a:r>
              <a:rPr lang="en-US" sz="2400" dirty="0" smtClean="0"/>
              <a:t>/kg body weight (typically 100–150ug)</a:t>
            </a:r>
          </a:p>
          <a:p>
            <a:pPr algn="l" rtl="0"/>
            <a:r>
              <a:rPr lang="en-US" sz="2000" dirty="0" smtClean="0"/>
              <a:t>In the elderly, especially patients with known coronary artery disease, the starting dose of </a:t>
            </a:r>
            <a:r>
              <a:rPr lang="en-US" sz="2000" dirty="0" err="1" smtClean="0"/>
              <a:t>levothyroxine</a:t>
            </a:r>
            <a:r>
              <a:rPr lang="en-US" sz="2000" dirty="0" smtClean="0"/>
              <a:t> is 12.5–25 </a:t>
            </a:r>
            <a:r>
              <a:rPr lang="en-US" sz="2000" dirty="0" err="1" smtClean="0"/>
              <a:t>ug</a:t>
            </a:r>
            <a:r>
              <a:rPr lang="en-US" sz="2000" dirty="0" smtClean="0"/>
              <a:t>/d with similar increments every 2–3 months until TSH is normalized.</a:t>
            </a:r>
            <a:endParaRPr lang="en-US" sz="2400" dirty="0" smtClean="0"/>
          </a:p>
          <a:p>
            <a:pPr algn="l" rtl="0"/>
            <a:r>
              <a:rPr lang="en-US" sz="2400" dirty="0" smtClean="0"/>
              <a:t>goal of treatment being a normal TSH, ideally in the lower half of the reference range</a:t>
            </a:r>
          </a:p>
          <a:p>
            <a:pPr algn="l" rtl="0"/>
            <a:r>
              <a:rPr lang="en-US" sz="2400" dirty="0" smtClean="0"/>
              <a:t>TSH responses are gradual and should be measured about two months after instituting treatment or after any subsequent change in </a:t>
            </a:r>
            <a:r>
              <a:rPr lang="en-US" sz="2400" dirty="0" err="1" smtClean="0"/>
              <a:t>levothyroxine</a:t>
            </a:r>
            <a:r>
              <a:rPr lang="en-US" sz="2400" dirty="0" smtClean="0"/>
              <a:t> dosage. </a:t>
            </a:r>
          </a:p>
          <a:p>
            <a:pPr algn="l" rtl="0"/>
            <a:r>
              <a:rPr lang="en-US" sz="2400" dirty="0" smtClean="0"/>
              <a:t>The clinical effects of </a:t>
            </a:r>
            <a:r>
              <a:rPr lang="en-US" sz="2400" dirty="0" err="1" smtClean="0"/>
              <a:t>levothyroxine</a:t>
            </a:r>
            <a:r>
              <a:rPr lang="en-US" sz="2400" dirty="0" smtClean="0"/>
              <a:t> replacement are slow to appear. Patients may not experience full relief from symptoms until 3–6 months after normal TSH levels are restored.</a:t>
            </a:r>
          </a:p>
          <a:p>
            <a:pPr algn="l" rtl="0"/>
            <a:r>
              <a:rPr lang="en-US" sz="2400" dirty="0" smtClean="0"/>
              <a:t> Adjustment of </a:t>
            </a:r>
            <a:r>
              <a:rPr lang="en-US" sz="2400" dirty="0" err="1" smtClean="0"/>
              <a:t>levothyroxine</a:t>
            </a:r>
            <a:r>
              <a:rPr lang="en-US" sz="2400" dirty="0" smtClean="0"/>
              <a:t> dosage is made in 12.5- or 25-ug increments if the TSH is high; decrements of the same magnitude should be made if the TSH is suppressed. </a:t>
            </a:r>
          </a:p>
          <a:p>
            <a:pPr algn="l" rtl="0"/>
            <a:r>
              <a:rPr lang="en-US" sz="2400" dirty="0" smtClean="0"/>
              <a:t>The use of </a:t>
            </a:r>
            <a:r>
              <a:rPr lang="en-US" sz="2400" dirty="0" err="1" smtClean="0"/>
              <a:t>levothyroxine</a:t>
            </a:r>
            <a:r>
              <a:rPr lang="en-US" sz="2400" dirty="0" smtClean="0"/>
              <a:t> combined with </a:t>
            </a:r>
            <a:r>
              <a:rPr lang="en-US" sz="2400" dirty="0" err="1" smtClean="0"/>
              <a:t>liothyronine</a:t>
            </a:r>
            <a:r>
              <a:rPr lang="en-US" sz="2400" dirty="0" smtClean="0"/>
              <a:t> (t3)  ,, has not been confirmed in prospective studies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l" rtl="0"/>
            <a:r>
              <a:rPr lang="en-US" dirty="0" smtClean="0"/>
              <a:t>In patients of normal body weight who are taking 200ug of </a:t>
            </a:r>
            <a:r>
              <a:rPr lang="en-US" dirty="0" err="1" smtClean="0"/>
              <a:t>levothyroxine</a:t>
            </a:r>
            <a:r>
              <a:rPr lang="en-US" dirty="0" smtClean="0"/>
              <a:t> per day, an elevated TSH level is often a sign of poor adherence to treatment. </a:t>
            </a:r>
          </a:p>
          <a:p>
            <a:pPr algn="l" rtl="0"/>
            <a:r>
              <a:rPr lang="en-US" dirty="0" smtClean="0"/>
              <a:t>Such patients often have normal or high unbound T4 levels, despite an elevated TSH, because they remember to take medication for a few days before testing; this is sufficient to normalize T</a:t>
            </a:r>
            <a:r>
              <a:rPr lang="en-US" baseline="-25000" dirty="0" smtClean="0"/>
              <a:t>4</a:t>
            </a:r>
            <a:r>
              <a:rPr lang="en-US" dirty="0" smtClean="0"/>
              <a:t>, but not TSH levels.</a:t>
            </a:r>
          </a:p>
          <a:p>
            <a:pPr algn="l" rtl="0"/>
            <a:r>
              <a:rPr lang="en-US" dirty="0" smtClean="0"/>
              <a:t>Because T</a:t>
            </a:r>
            <a:r>
              <a:rPr lang="en-US" baseline="-25000" dirty="0" smtClean="0"/>
              <a:t>4</a:t>
            </a:r>
            <a:r>
              <a:rPr lang="en-US" dirty="0" smtClean="0"/>
              <a:t> has a long half-life (7 days), patients who miss a dose can be advised to take two doses of the skipped tablets at once. </a:t>
            </a:r>
          </a:p>
          <a:p>
            <a:pPr algn="l" rtl="0"/>
            <a:r>
              <a:rPr lang="en-US" dirty="0" smtClean="0"/>
              <a:t>Other causes of increased </a:t>
            </a:r>
            <a:r>
              <a:rPr lang="en-US" dirty="0" err="1" smtClean="0"/>
              <a:t>levothyroxine</a:t>
            </a:r>
            <a:r>
              <a:rPr lang="en-US" dirty="0" smtClean="0"/>
              <a:t> requirements must be excluded, particularly </a:t>
            </a:r>
            <a:r>
              <a:rPr lang="en-US" dirty="0" err="1" smtClean="0"/>
              <a:t>malabsorption</a:t>
            </a:r>
            <a:r>
              <a:rPr lang="en-US" dirty="0" smtClean="0"/>
              <a:t> (e.g., celiac disease, small-bowel surgery), estrogen therapy, and drugs that interfere with T</a:t>
            </a:r>
            <a:r>
              <a:rPr lang="en-US" baseline="-25000" dirty="0" smtClean="0"/>
              <a:t>4</a:t>
            </a:r>
            <a:r>
              <a:rPr lang="en-US" dirty="0" smtClean="0"/>
              <a:t> absorption or clearance such as </a:t>
            </a:r>
            <a:r>
              <a:rPr lang="en-US" dirty="0" err="1" smtClean="0"/>
              <a:t>cholestyramine</a:t>
            </a:r>
            <a:r>
              <a:rPr lang="en-US" dirty="0" smtClean="0"/>
              <a:t>, ferrous sulfate, calcium supplements, </a:t>
            </a:r>
            <a:r>
              <a:rPr lang="en-US" dirty="0" err="1" smtClean="0"/>
              <a:t>lovastatin</a:t>
            </a:r>
            <a:r>
              <a:rPr lang="en-US" dirty="0" smtClean="0"/>
              <a:t>, aluminum hydroxide, </a:t>
            </a:r>
            <a:r>
              <a:rPr lang="en-US" dirty="0" err="1" smtClean="0"/>
              <a:t>rifampicin</a:t>
            </a:r>
            <a:r>
              <a:rPr lang="en-US" dirty="0" smtClean="0"/>
              <a:t>, </a:t>
            </a:r>
            <a:r>
              <a:rPr lang="en-US" dirty="0" err="1" smtClean="0"/>
              <a:t>amiodarone</a:t>
            </a:r>
            <a:r>
              <a:rPr lang="en-US" dirty="0" smtClean="0"/>
              <a:t>, </a:t>
            </a:r>
            <a:r>
              <a:rPr lang="en-US" dirty="0" err="1" smtClean="0"/>
              <a:t>carbamazepine</a:t>
            </a:r>
            <a:r>
              <a:rPr lang="en-US" dirty="0" smtClean="0"/>
              <a:t>, and </a:t>
            </a:r>
            <a:r>
              <a:rPr lang="en-US" dirty="0" err="1" smtClean="0"/>
              <a:t>phenytoin</a:t>
            </a:r>
            <a:r>
              <a:rPr lang="en-US" dirty="0" smtClean="0"/>
              <a:t>.</a:t>
            </a:r>
          </a:p>
          <a:p>
            <a:pPr algn="l" rtl="0"/>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60648"/>
            <a:ext cx="8620125" cy="600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88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0" y="0"/>
            <a:ext cx="935834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a:t>
            </a:r>
            <a:endParaRPr lang="en-US" dirty="0"/>
          </a:p>
        </p:txBody>
      </p:sp>
      <p:sp>
        <p:nvSpPr>
          <p:cNvPr id="3" name="Content Placeholder 2"/>
          <p:cNvSpPr>
            <a:spLocks noGrp="1"/>
          </p:cNvSpPr>
          <p:nvPr>
            <p:ph idx="1"/>
          </p:nvPr>
        </p:nvSpPr>
        <p:spPr/>
        <p:txBody>
          <a:bodyPr/>
          <a:lstStyle/>
          <a:p>
            <a:pPr algn="l" rtl="0"/>
            <a:endParaRPr lang="en-US" dirty="0" smtClean="0"/>
          </a:p>
          <a:p>
            <a:pPr algn="l" rtl="0"/>
            <a:r>
              <a:rPr lang="en-US" dirty="0" smtClean="0">
                <a:solidFill>
                  <a:srgbClr val="FF3300"/>
                </a:solidFill>
              </a:rPr>
              <a:t>Iodine deficiency </a:t>
            </a:r>
            <a:r>
              <a:rPr lang="en-US" dirty="0" smtClean="0"/>
              <a:t>remains the </a:t>
            </a:r>
            <a:r>
              <a:rPr lang="en-US" dirty="0" smtClean="0">
                <a:solidFill>
                  <a:srgbClr val="FF0000"/>
                </a:solidFill>
              </a:rPr>
              <a:t>most common cause of hypothyroidism worldwide</a:t>
            </a:r>
            <a:r>
              <a:rPr lang="en-US" dirty="0" smtClean="0"/>
              <a:t>. </a:t>
            </a:r>
          </a:p>
          <a:p>
            <a:pPr algn="l" rtl="0"/>
            <a:r>
              <a:rPr lang="en-US" dirty="0" smtClean="0"/>
              <a:t>In areas of iodine sufficiency, autoimmune disease (Hashimoto's thyroiditis) and iatrogenic causes (treatment of hyperthyroidism) are most common .</a:t>
            </a:r>
          </a:p>
          <a:p>
            <a:pPr algn="l" rtl="0"/>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Subclinical Hypothyroidism</a:t>
            </a:r>
            <a:br>
              <a:rPr lang="en-US" dirty="0" smtClean="0"/>
            </a:br>
            <a:endParaRPr lang="en-US" dirty="0"/>
          </a:p>
        </p:txBody>
      </p:sp>
      <p:sp>
        <p:nvSpPr>
          <p:cNvPr id="3" name="Content Placeholder 2"/>
          <p:cNvSpPr>
            <a:spLocks noGrp="1"/>
          </p:cNvSpPr>
          <p:nvPr>
            <p:ph idx="1"/>
          </p:nvPr>
        </p:nvSpPr>
        <p:spPr>
          <a:xfrm>
            <a:off x="914400" y="1357298"/>
            <a:ext cx="8229600" cy="4525963"/>
          </a:xfrm>
        </p:spPr>
        <p:txBody>
          <a:bodyPr>
            <a:normAutofit fontScale="62500" lnSpcReduction="20000"/>
          </a:bodyPr>
          <a:lstStyle/>
          <a:p>
            <a:pPr algn="l" rtl="0">
              <a:buNone/>
            </a:pPr>
            <a:r>
              <a:rPr lang="en-US" dirty="0" smtClean="0"/>
              <a:t> subclinical hypothyroidism refers to biochemical evidence of thyroid hormone deficiency in patients who have few or no apparent clinical features of hypothyroidism. </a:t>
            </a:r>
          </a:p>
          <a:p>
            <a:pPr algn="l" rtl="0">
              <a:buNone/>
            </a:pPr>
            <a:r>
              <a:rPr lang="en-US" dirty="0" smtClean="0"/>
              <a:t>There are no universally accepted recommendations for the management of subclinical hypothyroidism, but the most recently published guidelines do not recommend routine treatment when TSH levels are below 10 </a:t>
            </a:r>
            <a:r>
              <a:rPr lang="en-US" dirty="0" err="1" smtClean="0"/>
              <a:t>mU</a:t>
            </a:r>
            <a:r>
              <a:rPr lang="en-US" dirty="0" smtClean="0"/>
              <a:t>/L. </a:t>
            </a:r>
          </a:p>
          <a:p>
            <a:pPr algn="l" rtl="0">
              <a:buNone/>
            </a:pPr>
            <a:r>
              <a:rPr lang="en-US" dirty="0" smtClean="0"/>
              <a:t>It is important to confirm that any elevation of TSH is sustained over a 3-month period before treatment is given.</a:t>
            </a:r>
          </a:p>
          <a:p>
            <a:pPr algn="l" rtl="0">
              <a:buNone/>
            </a:pPr>
            <a:r>
              <a:rPr lang="en-US" dirty="0" smtClean="0"/>
              <a:t> As long as excessive treatment is avoided, there is no risk in correcting a slightly increased TSH. Moreover, there is a risk that patients will progress to overt hypothyroidism, </a:t>
            </a:r>
            <a:r>
              <a:rPr lang="en-US" dirty="0" smtClean="0">
                <a:solidFill>
                  <a:srgbClr val="FF0000"/>
                </a:solidFill>
              </a:rPr>
              <a:t>particularly when the TSH level is elevated and TPO antibodies are present</a:t>
            </a:r>
            <a:r>
              <a:rPr lang="en-US" dirty="0" smtClean="0"/>
              <a:t>. </a:t>
            </a:r>
          </a:p>
          <a:p>
            <a:pPr algn="l" rtl="0">
              <a:buNone/>
            </a:pPr>
            <a:r>
              <a:rPr lang="en-US" dirty="0" smtClean="0"/>
              <a:t>Treatment is administered by starting with a low dose of </a:t>
            </a:r>
            <a:r>
              <a:rPr lang="en-US" dirty="0" err="1" smtClean="0"/>
              <a:t>levothyroxine</a:t>
            </a:r>
            <a:r>
              <a:rPr lang="en-US" dirty="0" smtClean="0"/>
              <a:t> (25–50 </a:t>
            </a:r>
            <a:r>
              <a:rPr lang="en-US" dirty="0" err="1" smtClean="0"/>
              <a:t>ug</a:t>
            </a:r>
            <a:r>
              <a:rPr lang="en-US" dirty="0" smtClean="0"/>
              <a:t>/d) with the goal of normalizing TSH. </a:t>
            </a:r>
          </a:p>
          <a:p>
            <a:pPr algn="l" rtl="0">
              <a:buNone/>
            </a:pPr>
            <a:r>
              <a:rPr lang="en-US" dirty="0" smtClean="0"/>
              <a:t>If </a:t>
            </a:r>
            <a:r>
              <a:rPr lang="en-US" dirty="0" err="1" smtClean="0"/>
              <a:t>thyroxine</a:t>
            </a:r>
            <a:r>
              <a:rPr lang="en-US" dirty="0" smtClean="0"/>
              <a:t> is not given, thyroid function should be evaluated annually.</a:t>
            </a:r>
          </a:p>
          <a:p>
            <a:pPr algn="l" rtl="0"/>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err="1" smtClean="0"/>
              <a:t>Myxedema</a:t>
            </a:r>
            <a:r>
              <a:rPr lang="en-US" sz="3200" i="1" dirty="0" smtClean="0"/>
              <a:t> coma</a:t>
            </a:r>
            <a:endParaRPr lang="en-US" sz="3200" dirty="0"/>
          </a:p>
        </p:txBody>
      </p:sp>
      <p:sp>
        <p:nvSpPr>
          <p:cNvPr id="3" name="Content Placeholder 2"/>
          <p:cNvSpPr>
            <a:spLocks noGrp="1"/>
          </p:cNvSpPr>
          <p:nvPr>
            <p:ph idx="1"/>
          </p:nvPr>
        </p:nvSpPr>
        <p:spPr>
          <a:xfrm>
            <a:off x="500034" y="1357298"/>
            <a:ext cx="8229600" cy="4525963"/>
          </a:xfrm>
        </p:spPr>
        <p:txBody>
          <a:bodyPr>
            <a:noAutofit/>
          </a:bodyPr>
          <a:lstStyle/>
          <a:p>
            <a:pPr algn="l" rtl="0">
              <a:buNone/>
            </a:pPr>
            <a:r>
              <a:rPr lang="en-US" sz="1800" i="1" dirty="0" err="1" smtClean="0"/>
              <a:t>Myxedema</a:t>
            </a:r>
            <a:r>
              <a:rPr lang="en-US" sz="1800" i="1" dirty="0" smtClean="0"/>
              <a:t> coma</a:t>
            </a:r>
            <a:r>
              <a:rPr lang="en-US" sz="1800" dirty="0" smtClean="0"/>
              <a:t> still has a high mortality rate, </a:t>
            </a:r>
          </a:p>
          <a:p>
            <a:pPr algn="l" rtl="0">
              <a:buNone/>
            </a:pPr>
            <a:r>
              <a:rPr lang="en-US" sz="1800" dirty="0" smtClean="0"/>
              <a:t>Clinical manifestations include </a:t>
            </a:r>
          </a:p>
          <a:p>
            <a:pPr algn="l" rtl="0"/>
            <a:r>
              <a:rPr lang="en-US" sz="1800" dirty="0" smtClean="0"/>
              <a:t>reduced level of consciousness, seizures, </a:t>
            </a:r>
          </a:p>
          <a:p>
            <a:pPr algn="l" rtl="0"/>
            <a:r>
              <a:rPr lang="en-US" sz="1800" dirty="0" smtClean="0"/>
              <a:t>Hypothermia can reach 23°C (74°F). </a:t>
            </a:r>
          </a:p>
          <a:p>
            <a:pPr algn="l" rtl="0">
              <a:buNone/>
            </a:pPr>
            <a:r>
              <a:rPr lang="en-US" sz="1800" dirty="0" smtClean="0"/>
              <a:t>There may be a history of treated hypothyroidism with poor compliance, or the patient may be previously undiagnosed. </a:t>
            </a:r>
          </a:p>
          <a:p>
            <a:pPr algn="l" rtl="0">
              <a:buNone/>
            </a:pPr>
            <a:r>
              <a:rPr lang="en-US" sz="1800" dirty="0" err="1" smtClean="0"/>
              <a:t>Myxedema</a:t>
            </a:r>
            <a:r>
              <a:rPr lang="en-US" sz="1800" dirty="0" smtClean="0"/>
              <a:t> coma almost always occurs in the elderly and is usually </a:t>
            </a:r>
            <a:r>
              <a:rPr lang="en-US" sz="1800" dirty="0" smtClean="0">
                <a:solidFill>
                  <a:srgbClr val="C00000"/>
                </a:solidFill>
              </a:rPr>
              <a:t>precipitated</a:t>
            </a:r>
            <a:r>
              <a:rPr lang="en-US" sz="1800" dirty="0" smtClean="0"/>
              <a:t> by factors that impair respiration, such as </a:t>
            </a:r>
            <a:r>
              <a:rPr lang="en-US" sz="1800" dirty="0" smtClean="0">
                <a:solidFill>
                  <a:srgbClr val="C00000"/>
                </a:solidFill>
              </a:rPr>
              <a:t>drugs (especially sedatives, anesthetics, antidepressants), pneumonia, congestive heart failure, myocardial infarction, gastrointestinal bleeding, or </a:t>
            </a:r>
            <a:r>
              <a:rPr lang="en-US" sz="1800" dirty="0" err="1" smtClean="0">
                <a:solidFill>
                  <a:srgbClr val="C00000"/>
                </a:solidFill>
              </a:rPr>
              <a:t>cerebrovascular</a:t>
            </a:r>
            <a:r>
              <a:rPr lang="en-US" sz="1800" dirty="0" smtClean="0">
                <a:solidFill>
                  <a:srgbClr val="C00000"/>
                </a:solidFill>
              </a:rPr>
              <a:t> accidents. Sepsis </a:t>
            </a:r>
            <a:r>
              <a:rPr lang="en-US" sz="1800" dirty="0" smtClean="0"/>
              <a:t>should also be suspected. </a:t>
            </a:r>
            <a:r>
              <a:rPr lang="en-US" sz="1800" dirty="0" smtClean="0">
                <a:solidFill>
                  <a:srgbClr val="C00000"/>
                </a:solidFill>
              </a:rPr>
              <a:t>Exposure to cold </a:t>
            </a:r>
            <a:r>
              <a:rPr lang="en-US" sz="1800" dirty="0" smtClean="0"/>
              <a:t>may also be a risk factor. </a:t>
            </a:r>
          </a:p>
          <a:p>
            <a:pPr algn="l" rtl="0">
              <a:buNone/>
            </a:pPr>
            <a:r>
              <a:rPr lang="en-US" sz="1800" dirty="0" smtClean="0"/>
              <a:t>Hypoventilation, leading to hypoxia and </a:t>
            </a:r>
            <a:r>
              <a:rPr lang="en-US" sz="1800" dirty="0" err="1" smtClean="0"/>
              <a:t>hypercapnia</a:t>
            </a:r>
            <a:r>
              <a:rPr lang="en-US" sz="1800" dirty="0" smtClean="0"/>
              <a:t>, plays a major role in pathogenesis; hypoglycemia and </a:t>
            </a:r>
            <a:r>
              <a:rPr lang="en-US" sz="1800" dirty="0" err="1" smtClean="0"/>
              <a:t>dilutional</a:t>
            </a:r>
            <a:r>
              <a:rPr lang="en-US" sz="1800" dirty="0" smtClean="0"/>
              <a:t> </a:t>
            </a:r>
            <a:r>
              <a:rPr lang="en-US" sz="1800" dirty="0" err="1" smtClean="0"/>
              <a:t>hyponatremia</a:t>
            </a:r>
            <a:r>
              <a:rPr lang="en-US" sz="1800" dirty="0" smtClean="0"/>
              <a:t> also contribute to the development of </a:t>
            </a:r>
            <a:r>
              <a:rPr lang="en-US" sz="1800" dirty="0" err="1" smtClean="0"/>
              <a:t>myxedema</a:t>
            </a:r>
            <a:r>
              <a:rPr lang="en-US" sz="1800" dirty="0" smtClean="0"/>
              <a:t> coma.</a:t>
            </a:r>
          </a:p>
          <a:p>
            <a:pPr algn="l" rtl="0"/>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071570"/>
          </a:xfrm>
        </p:spPr>
        <p:txBody>
          <a:bodyPr/>
          <a:lstStyle/>
          <a:p>
            <a:r>
              <a:rPr lang="en-US" i="1" dirty="0" err="1" smtClean="0"/>
              <a:t>Myxedema</a:t>
            </a:r>
            <a:r>
              <a:rPr lang="en-US" i="1" dirty="0" smtClean="0"/>
              <a:t> coma</a:t>
            </a:r>
            <a:endParaRPr lang="en-US" dirty="0"/>
          </a:p>
        </p:txBody>
      </p:sp>
      <p:sp>
        <p:nvSpPr>
          <p:cNvPr id="3" name="Content Placeholder 2"/>
          <p:cNvSpPr>
            <a:spLocks noGrp="1"/>
          </p:cNvSpPr>
          <p:nvPr>
            <p:ph idx="1"/>
          </p:nvPr>
        </p:nvSpPr>
        <p:spPr>
          <a:xfrm>
            <a:off x="428596" y="1071546"/>
            <a:ext cx="8229600" cy="5786454"/>
          </a:xfrm>
        </p:spPr>
        <p:txBody>
          <a:bodyPr>
            <a:noAutofit/>
          </a:bodyPr>
          <a:lstStyle/>
          <a:p>
            <a:pPr algn="l" rtl="0"/>
            <a:r>
              <a:rPr lang="en-US" sz="1400" dirty="0" err="1" smtClean="0"/>
              <a:t>Levothyroxine</a:t>
            </a:r>
            <a:r>
              <a:rPr lang="en-US" sz="1400" dirty="0" smtClean="0"/>
              <a:t> can initially be administered as a single IV bolus of 500 </a:t>
            </a:r>
            <a:r>
              <a:rPr lang="en-US" sz="1400" dirty="0" err="1" smtClean="0"/>
              <a:t>ug</a:t>
            </a:r>
            <a:r>
              <a:rPr lang="en-US" sz="1400" dirty="0" smtClean="0"/>
              <a:t>, which serves as a loading dose. ,continued at a dose of 50–100 </a:t>
            </a:r>
            <a:r>
              <a:rPr lang="en-US" sz="1400" dirty="0" err="1" smtClean="0"/>
              <a:t>ug</a:t>
            </a:r>
            <a:r>
              <a:rPr lang="en-US" sz="1400" dirty="0" smtClean="0"/>
              <a:t>/d. </a:t>
            </a:r>
          </a:p>
          <a:p>
            <a:pPr algn="l" rtl="0">
              <a:buNone/>
            </a:pPr>
            <a:endParaRPr lang="en-US" sz="1400" dirty="0" smtClean="0"/>
          </a:p>
          <a:p>
            <a:pPr algn="l" rtl="0"/>
            <a:r>
              <a:rPr lang="en-US" sz="1400" dirty="0" smtClean="0"/>
              <a:t>If suitable IV preparation is not available, the same initial dose of </a:t>
            </a:r>
            <a:r>
              <a:rPr lang="en-US" sz="1400" dirty="0" err="1" smtClean="0"/>
              <a:t>levothyroxine</a:t>
            </a:r>
            <a:r>
              <a:rPr lang="en-US" sz="1400" dirty="0" smtClean="0"/>
              <a:t> can be given by </a:t>
            </a:r>
            <a:r>
              <a:rPr lang="en-US" sz="1400" dirty="0" err="1" smtClean="0"/>
              <a:t>nasogastric</a:t>
            </a:r>
            <a:r>
              <a:rPr lang="en-US" sz="1400" dirty="0" smtClean="0"/>
              <a:t> tube (though absorption may be impaired in </a:t>
            </a:r>
            <a:r>
              <a:rPr lang="en-US" sz="1400" dirty="0" err="1" smtClean="0"/>
              <a:t>myxedema</a:t>
            </a:r>
            <a:r>
              <a:rPr lang="en-US" sz="1400" dirty="0" smtClean="0"/>
              <a:t>). </a:t>
            </a:r>
          </a:p>
          <a:p>
            <a:pPr algn="l" rtl="0"/>
            <a:r>
              <a:rPr lang="en-US" sz="1400" dirty="0" smtClean="0"/>
              <a:t>An alternative is to give </a:t>
            </a:r>
            <a:r>
              <a:rPr lang="en-US" sz="1400" dirty="0" err="1" smtClean="0"/>
              <a:t>liothyronine</a:t>
            </a:r>
            <a:r>
              <a:rPr lang="en-US" sz="1400" dirty="0" smtClean="0"/>
              <a:t> (T</a:t>
            </a:r>
            <a:r>
              <a:rPr lang="en-US" sz="1400" baseline="-25000" dirty="0" smtClean="0"/>
              <a:t>3</a:t>
            </a:r>
            <a:r>
              <a:rPr lang="en-US" sz="1400" dirty="0" smtClean="0"/>
              <a:t>) intravenously or via </a:t>
            </a:r>
            <a:r>
              <a:rPr lang="en-US" sz="1400" dirty="0" err="1" smtClean="0"/>
              <a:t>nasogastric</a:t>
            </a:r>
            <a:r>
              <a:rPr lang="en-US" sz="1400" dirty="0" smtClean="0"/>
              <a:t> tube, in doses ranging from 10 to 25 </a:t>
            </a:r>
            <a:r>
              <a:rPr lang="en-US" sz="1400" dirty="0" err="1" smtClean="0"/>
              <a:t>ug</a:t>
            </a:r>
            <a:r>
              <a:rPr lang="en-US" sz="1400" dirty="0" smtClean="0"/>
              <a:t> every 8–12 h. This treatment has been advocated because T4  T</a:t>
            </a:r>
            <a:r>
              <a:rPr lang="en-US" sz="1400" baseline="-25000" dirty="0" smtClean="0"/>
              <a:t>3</a:t>
            </a:r>
            <a:r>
              <a:rPr lang="en-US" sz="1400" dirty="0" smtClean="0"/>
              <a:t> conversion is impaired in </a:t>
            </a:r>
            <a:r>
              <a:rPr lang="en-US" sz="1400" dirty="0" err="1" smtClean="0"/>
              <a:t>myxedema</a:t>
            </a:r>
            <a:r>
              <a:rPr lang="en-US" sz="1400" dirty="0" smtClean="0"/>
              <a:t> coma. However, excess </a:t>
            </a:r>
            <a:r>
              <a:rPr lang="en-US" sz="1400" dirty="0" err="1" smtClean="0"/>
              <a:t>liothyronine</a:t>
            </a:r>
            <a:r>
              <a:rPr lang="en-US" sz="1400" dirty="0" smtClean="0"/>
              <a:t> has the potential to provoke arrhythmias. </a:t>
            </a:r>
          </a:p>
          <a:p>
            <a:pPr algn="l" rtl="0"/>
            <a:r>
              <a:rPr lang="en-US" sz="1400" dirty="0" smtClean="0"/>
              <a:t>Another option is to combine </a:t>
            </a:r>
            <a:r>
              <a:rPr lang="en-US" sz="1400" dirty="0" err="1" smtClean="0"/>
              <a:t>levothyroxine</a:t>
            </a:r>
            <a:r>
              <a:rPr lang="en-US" sz="1400" dirty="0" smtClean="0"/>
              <a:t> (200 </a:t>
            </a:r>
            <a:r>
              <a:rPr lang="en-US" sz="1400" dirty="0" err="1" smtClean="0"/>
              <a:t>ug</a:t>
            </a:r>
            <a:r>
              <a:rPr lang="en-US" sz="1400" dirty="0" smtClean="0"/>
              <a:t>) and </a:t>
            </a:r>
            <a:r>
              <a:rPr lang="en-US" sz="1400" dirty="0" err="1" smtClean="0"/>
              <a:t>liothyronine</a:t>
            </a:r>
            <a:r>
              <a:rPr lang="en-US" sz="1400" dirty="0" smtClean="0"/>
              <a:t> (25u g) as a single, initial IV bolus followed by daily treatment with </a:t>
            </a:r>
            <a:r>
              <a:rPr lang="en-US" sz="1400" dirty="0" err="1" smtClean="0"/>
              <a:t>levothyroxine</a:t>
            </a:r>
            <a:r>
              <a:rPr lang="en-US" sz="1400" dirty="0" smtClean="0"/>
              <a:t> (50–100 </a:t>
            </a:r>
            <a:r>
              <a:rPr lang="en-US" sz="1400" dirty="0" err="1" smtClean="0"/>
              <a:t>ug</a:t>
            </a:r>
            <a:r>
              <a:rPr lang="en-US" sz="1400" dirty="0" smtClean="0"/>
              <a:t>/d) and </a:t>
            </a:r>
            <a:r>
              <a:rPr lang="en-US" sz="1400" dirty="0" err="1" smtClean="0"/>
              <a:t>liothyronine</a:t>
            </a:r>
            <a:r>
              <a:rPr lang="en-US" sz="1400" dirty="0" smtClean="0"/>
              <a:t> (10 </a:t>
            </a:r>
            <a:r>
              <a:rPr lang="en-US" sz="1400" dirty="0" err="1" smtClean="0"/>
              <a:t>ug</a:t>
            </a:r>
            <a:r>
              <a:rPr lang="en-US" sz="1400" dirty="0" smtClean="0"/>
              <a:t> every 8 h).</a:t>
            </a:r>
          </a:p>
          <a:p>
            <a:pPr algn="l" rtl="0"/>
            <a:endParaRPr lang="en-US" sz="1400" dirty="0" smtClean="0"/>
          </a:p>
          <a:p>
            <a:pPr algn="l" rtl="0"/>
            <a:r>
              <a:rPr lang="en-US" sz="1400" dirty="0" smtClean="0"/>
              <a:t> External warming is indicated only if the temperature is &lt;30°C, as it can result in cardiovascular collapse . Space blankets should be used to prevent further heat loss. </a:t>
            </a:r>
          </a:p>
          <a:p>
            <a:pPr algn="l" rtl="0"/>
            <a:endParaRPr lang="en-US" sz="1400" dirty="0" smtClean="0"/>
          </a:p>
          <a:p>
            <a:pPr algn="l" rtl="0"/>
            <a:r>
              <a:rPr lang="en-US" sz="1400" dirty="0" err="1" smtClean="0"/>
              <a:t>Parenteral</a:t>
            </a:r>
            <a:r>
              <a:rPr lang="en-US" sz="1400" dirty="0" smtClean="0"/>
              <a:t> hydrocortisone (50 mg every 6 h) should be administered, because there is impaired adrenal reserve in profound hypothyroidism.</a:t>
            </a:r>
          </a:p>
          <a:p>
            <a:pPr algn="l" rtl="0"/>
            <a:endParaRPr lang="en-US" sz="1400" dirty="0" smtClean="0"/>
          </a:p>
          <a:p>
            <a:pPr algn="l" rtl="0"/>
            <a:r>
              <a:rPr lang="en-US" sz="1400" dirty="0" smtClean="0"/>
              <a:t> Any precipitating factors should be treated, including the early use of broad-spectrum antibiotics, pending the exclusion of infection. </a:t>
            </a:r>
          </a:p>
          <a:p>
            <a:pPr algn="l" rtl="0"/>
            <a:endParaRPr lang="en-US" sz="1400" dirty="0" smtClean="0"/>
          </a:p>
          <a:p>
            <a:pPr algn="l" rtl="0"/>
            <a:r>
              <a:rPr lang="en-US" sz="1400" dirty="0" err="1" smtClean="0"/>
              <a:t>Ventilatory</a:t>
            </a:r>
            <a:r>
              <a:rPr lang="en-US" sz="1400" dirty="0" smtClean="0"/>
              <a:t> support with regular blood gas analysis is usually needed during the first 48 hours. </a:t>
            </a:r>
          </a:p>
          <a:p>
            <a:pPr algn="l" rtl="0"/>
            <a:r>
              <a:rPr lang="en-US" sz="1400" dirty="0" smtClean="0"/>
              <a:t>Hypertonic saline or IV glucose may be needed if there is severe </a:t>
            </a:r>
            <a:r>
              <a:rPr lang="en-US" sz="1400" dirty="0" err="1" smtClean="0"/>
              <a:t>hyponatremia</a:t>
            </a:r>
            <a:r>
              <a:rPr lang="en-US" sz="1400" dirty="0" smtClean="0"/>
              <a:t> or hypoglycemia; hypotonic IV fluids should be avoided because </a:t>
            </a:r>
          </a:p>
          <a:p>
            <a:pPr algn="l" rtl="0">
              <a:buNone/>
            </a:pP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14290"/>
            <a:ext cx="9144000" cy="6643710"/>
          </a:xfrm>
        </p:spPr>
        <p:txBody>
          <a:bodyPr>
            <a:normAutofit/>
          </a:bodyPr>
          <a:lstStyle/>
          <a:p>
            <a:pPr algn="l" rtl="0"/>
            <a:r>
              <a:rPr lang="en-US" sz="2400" i="1" dirty="0" smtClean="0">
                <a:solidFill>
                  <a:srgbClr val="E7199D"/>
                </a:solidFill>
              </a:rPr>
              <a:t>Iatrogenic hypothyroidism</a:t>
            </a:r>
            <a:r>
              <a:rPr lang="en-US" sz="2400" dirty="0" smtClean="0">
                <a:solidFill>
                  <a:srgbClr val="E7199D"/>
                </a:solidFill>
              </a:rPr>
              <a:t> </a:t>
            </a:r>
            <a:r>
              <a:rPr lang="en-US" sz="2400" dirty="0" smtClean="0"/>
              <a:t>is a common cause of hypothyroidism and can often be detected by screening before symptoms develop. In the first 3–4 months after radioiodine treatment, transient hypothyroidism may occur due to reversible radiation damage. Low-dose </a:t>
            </a:r>
            <a:r>
              <a:rPr lang="en-US" sz="2400" dirty="0" err="1" smtClean="0"/>
              <a:t>thyroxine</a:t>
            </a:r>
            <a:r>
              <a:rPr lang="en-US" sz="2400" dirty="0" smtClean="0"/>
              <a:t> treatment can be withdrawn if recovery occurs. Because TSH levels are suppressed by hyperthyroidism, </a:t>
            </a:r>
            <a:r>
              <a:rPr lang="en-US" sz="2400" dirty="0" smtClean="0">
                <a:solidFill>
                  <a:srgbClr val="E7199D"/>
                </a:solidFill>
              </a:rPr>
              <a:t>unbound T4 levels are a better measure of thyroid function than TSH in the months following radioiodine treatment</a:t>
            </a:r>
            <a:r>
              <a:rPr lang="en-US" sz="2400" dirty="0" smtClean="0"/>
              <a:t>. Mild hypothyroidism after subtotal </a:t>
            </a:r>
            <a:r>
              <a:rPr lang="en-US" sz="2400" dirty="0" err="1" smtClean="0"/>
              <a:t>thyroidectomy</a:t>
            </a:r>
            <a:r>
              <a:rPr lang="en-US" sz="2400" dirty="0" smtClean="0"/>
              <a:t> may </a:t>
            </a:r>
          </a:p>
          <a:p>
            <a:pPr algn="l" rtl="0"/>
            <a:r>
              <a:rPr lang="en-US" sz="2400" i="1" dirty="0" smtClean="0">
                <a:solidFill>
                  <a:srgbClr val="E7199D"/>
                </a:solidFill>
              </a:rPr>
              <a:t>Secondary hypothyroidism</a:t>
            </a:r>
            <a:r>
              <a:rPr lang="en-US" sz="2400" dirty="0" smtClean="0">
                <a:solidFill>
                  <a:srgbClr val="E7199D"/>
                </a:solidFill>
              </a:rPr>
              <a:t> </a:t>
            </a:r>
            <a:r>
              <a:rPr lang="en-US" sz="2400" dirty="0" smtClean="0"/>
              <a:t>is usually diagnosed in the context of other anterior pituitary hormone deficiencies; isolated TSH deficiency is very rare . TSH levels may be low, normal, or even slightly increased in secondary hypothyroidism; the latter is due to secretion of </a:t>
            </a:r>
            <a:r>
              <a:rPr lang="en-US" sz="2400" dirty="0" err="1" smtClean="0"/>
              <a:t>immunoactive</a:t>
            </a:r>
            <a:r>
              <a:rPr lang="en-US" sz="2400" dirty="0" smtClean="0"/>
              <a:t> but </a:t>
            </a:r>
            <a:r>
              <a:rPr lang="en-US" sz="2400" dirty="0" err="1" smtClean="0"/>
              <a:t>bioinactive</a:t>
            </a:r>
            <a:r>
              <a:rPr lang="en-US" sz="2400" dirty="0" smtClean="0"/>
              <a:t> forms of TSH. The diagnosis is confirmed by detecting a low unbound T4 level. The goal of treatment is </a:t>
            </a:r>
            <a:r>
              <a:rPr lang="en-US" sz="2400" dirty="0" smtClean="0">
                <a:solidFill>
                  <a:srgbClr val="E7199D"/>
                </a:solidFill>
              </a:rPr>
              <a:t>to maintain T</a:t>
            </a:r>
            <a:r>
              <a:rPr lang="en-US" sz="2400" baseline="-25000" dirty="0" smtClean="0">
                <a:solidFill>
                  <a:srgbClr val="E7199D"/>
                </a:solidFill>
              </a:rPr>
              <a:t>4</a:t>
            </a:r>
            <a:r>
              <a:rPr lang="en-US" sz="2400" dirty="0" smtClean="0">
                <a:solidFill>
                  <a:srgbClr val="E7199D"/>
                </a:solidFill>
              </a:rPr>
              <a:t> levels in the upper half of the reference </a:t>
            </a:r>
            <a:r>
              <a:rPr lang="en-US" sz="2400" dirty="0" smtClean="0"/>
              <a:t>range, because TSH levels cannot be used to monitor therapy.</a:t>
            </a:r>
          </a:p>
          <a:p>
            <a:pPr algn="l" rtl="0"/>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dr.davoudi\My Documents\My Pictures\flowers.jpg"/>
          <p:cNvPicPr>
            <a:picLocks noGrp="1" noChangeAspect="1" noChangeArrowheads="1"/>
          </p:cNvPicPr>
          <p:nvPr>
            <p:ph idx="1"/>
          </p:nvPr>
        </p:nvPicPr>
        <p:blipFill>
          <a:blip r:embed="rId2"/>
          <a:srcRect/>
          <a:stretch>
            <a:fillRect/>
          </a:stretch>
        </p:blipFill>
        <p:spPr bwMode="auto">
          <a:xfrm>
            <a:off x="0" y="-22861"/>
            <a:ext cx="9252520" cy="6858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47067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07476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85129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2276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Hypothyroidism</a:t>
            </a:r>
            <a:endParaRPr lang="en-US" dirty="0"/>
          </a:p>
        </p:txBody>
      </p:sp>
      <p:sp>
        <p:nvSpPr>
          <p:cNvPr id="3" name="Content Placeholder 2"/>
          <p:cNvSpPr>
            <a:spLocks noGrp="1"/>
          </p:cNvSpPr>
          <p:nvPr>
            <p:ph idx="1"/>
          </p:nvPr>
        </p:nvSpPr>
        <p:spPr>
          <a:xfrm>
            <a:off x="457200" y="1214422"/>
            <a:ext cx="8229600" cy="5643578"/>
          </a:xfrm>
        </p:spPr>
        <p:txBody>
          <a:bodyPr>
            <a:normAutofit lnSpcReduction="10000"/>
          </a:bodyPr>
          <a:lstStyle/>
          <a:p>
            <a:pPr algn="l" rtl="0">
              <a:buNone/>
            </a:pPr>
            <a:r>
              <a:rPr lang="en-US" sz="1800" b="1" dirty="0" smtClean="0"/>
              <a:t>Primary</a:t>
            </a:r>
          </a:p>
          <a:p>
            <a:pPr algn="l" rtl="0">
              <a:buNone/>
            </a:pPr>
            <a:endParaRPr lang="en-US" sz="1800" b="1" dirty="0" smtClean="0"/>
          </a:p>
          <a:p>
            <a:pPr algn="l" rtl="0">
              <a:buNone/>
            </a:pPr>
            <a:r>
              <a:rPr lang="en-US" sz="1800" dirty="0" smtClean="0"/>
              <a:t>Autoimmune hypothyroidism: Hashimoto's thyroiditis, atrophic thyroiditis</a:t>
            </a:r>
          </a:p>
          <a:p>
            <a:pPr algn="l" rtl="0">
              <a:buNone/>
            </a:pPr>
            <a:r>
              <a:rPr lang="en-US" sz="1800" dirty="0" smtClean="0"/>
              <a:t> Iatrogenic: </a:t>
            </a:r>
            <a:r>
              <a:rPr lang="en-US" sz="1800" baseline="30000" dirty="0" smtClean="0"/>
              <a:t>131</a:t>
            </a:r>
            <a:r>
              <a:rPr lang="en-US" sz="1800" dirty="0" smtClean="0"/>
              <a:t>I treatment, subtotal or total </a:t>
            </a:r>
            <a:r>
              <a:rPr lang="en-US" sz="1800" dirty="0" err="1" smtClean="0"/>
              <a:t>thyroidectomy</a:t>
            </a:r>
            <a:r>
              <a:rPr lang="en-US" sz="1800" dirty="0" smtClean="0"/>
              <a:t>, external irradiation </a:t>
            </a:r>
          </a:p>
          <a:p>
            <a:pPr algn="l" rtl="0">
              <a:buNone/>
            </a:pPr>
            <a:r>
              <a:rPr lang="en-US" sz="1800" dirty="0" smtClean="0"/>
              <a:t>Drugs: iodine excess (including iodine-containing contrast media and </a:t>
            </a:r>
            <a:r>
              <a:rPr lang="en-US" sz="1800" dirty="0" err="1" smtClean="0"/>
              <a:t>amiodarone</a:t>
            </a:r>
            <a:r>
              <a:rPr lang="en-US" sz="1800" dirty="0" smtClean="0"/>
              <a:t>), lithium, </a:t>
            </a:r>
            <a:r>
              <a:rPr lang="en-US" sz="1800" dirty="0" err="1" smtClean="0"/>
              <a:t>antithyroid</a:t>
            </a:r>
            <a:r>
              <a:rPr lang="en-US" sz="1800" dirty="0" smtClean="0"/>
              <a:t> drugs, </a:t>
            </a:r>
            <a:r>
              <a:rPr lang="en-US" sz="1800" i="1" dirty="0" smtClean="0"/>
              <a:t>p</a:t>
            </a:r>
            <a:r>
              <a:rPr lang="en-US" sz="1800" dirty="0" smtClean="0"/>
              <a:t>-</a:t>
            </a:r>
            <a:r>
              <a:rPr lang="en-US" sz="1800" dirty="0" err="1" smtClean="0"/>
              <a:t>aminosalicylic</a:t>
            </a:r>
            <a:r>
              <a:rPr lang="en-US" sz="1800" dirty="0" smtClean="0"/>
              <a:t> acid, interferon- and  </a:t>
            </a:r>
            <a:r>
              <a:rPr lang="en-US" sz="1800" dirty="0" err="1" smtClean="0"/>
              <a:t>sunitinib</a:t>
            </a:r>
            <a:endParaRPr lang="en-US" sz="1800" dirty="0" smtClean="0"/>
          </a:p>
          <a:p>
            <a:pPr algn="l" rtl="0">
              <a:buNone/>
            </a:pPr>
            <a:r>
              <a:rPr lang="en-US" sz="1800" dirty="0" smtClean="0"/>
              <a:t>Congenital hypothyroidism: absent or ectopic thyroid gland, </a:t>
            </a:r>
            <a:r>
              <a:rPr lang="en-US" sz="1800" dirty="0" err="1" smtClean="0"/>
              <a:t>dyshormonogenesis</a:t>
            </a:r>
            <a:r>
              <a:rPr lang="en-US" sz="1800" dirty="0" smtClean="0"/>
              <a:t>, TSH-R mutation</a:t>
            </a:r>
          </a:p>
          <a:p>
            <a:pPr algn="l" rtl="0">
              <a:buNone/>
            </a:pPr>
            <a:r>
              <a:rPr lang="en-US" sz="1800" dirty="0" smtClean="0"/>
              <a:t>  Iodine deficiency</a:t>
            </a:r>
          </a:p>
          <a:p>
            <a:pPr algn="l" rtl="0">
              <a:buNone/>
            </a:pPr>
            <a:r>
              <a:rPr lang="en-US" sz="1800" dirty="0" smtClean="0"/>
              <a:t>Infiltrative disorders: </a:t>
            </a:r>
            <a:r>
              <a:rPr lang="en-US" sz="1800" dirty="0" err="1" smtClean="0"/>
              <a:t>amyloidosis</a:t>
            </a:r>
            <a:r>
              <a:rPr lang="en-US" sz="1800" dirty="0" smtClean="0"/>
              <a:t>, </a:t>
            </a:r>
            <a:r>
              <a:rPr lang="en-US" sz="1800" dirty="0" err="1" smtClean="0"/>
              <a:t>sarcoidosis</a:t>
            </a:r>
            <a:r>
              <a:rPr lang="en-US" sz="1800" dirty="0" smtClean="0"/>
              <a:t>, </a:t>
            </a:r>
            <a:r>
              <a:rPr lang="en-US" sz="1800" dirty="0" err="1" smtClean="0"/>
              <a:t>hemochromatosis</a:t>
            </a:r>
            <a:endParaRPr lang="en-US" sz="1800" dirty="0" smtClean="0"/>
          </a:p>
          <a:p>
            <a:pPr algn="l" rtl="0">
              <a:buNone/>
            </a:pPr>
            <a:r>
              <a:rPr lang="en-US" sz="1800" dirty="0" err="1" smtClean="0"/>
              <a:t>Overexpression</a:t>
            </a:r>
            <a:r>
              <a:rPr lang="en-US" sz="1800" dirty="0" smtClean="0"/>
              <a:t> of type 3 </a:t>
            </a:r>
            <a:r>
              <a:rPr lang="en-US" sz="1800" dirty="0" err="1" smtClean="0"/>
              <a:t>deoiodinase</a:t>
            </a:r>
            <a:r>
              <a:rPr lang="en-US" sz="1800" dirty="0" smtClean="0"/>
              <a:t> in infantile </a:t>
            </a:r>
            <a:r>
              <a:rPr lang="en-US" sz="1800" dirty="0" err="1" smtClean="0"/>
              <a:t>hemangioma</a:t>
            </a:r>
            <a:endParaRPr lang="en-US" sz="1800" dirty="0" smtClean="0"/>
          </a:p>
          <a:p>
            <a:pPr algn="l" rtl="0">
              <a:buNone/>
            </a:pPr>
            <a:endParaRPr lang="en-US" sz="1800" dirty="0" smtClean="0"/>
          </a:p>
          <a:p>
            <a:pPr algn="l" rtl="0">
              <a:buNone/>
            </a:pPr>
            <a:endParaRPr lang="en-US" sz="1800" dirty="0" smtClean="0"/>
          </a:p>
          <a:p>
            <a:pPr algn="l" rtl="0">
              <a:buNone/>
            </a:pPr>
            <a:r>
              <a:rPr lang="en-US" sz="1800" b="1" dirty="0" smtClean="0"/>
              <a:t>Transient</a:t>
            </a:r>
            <a:r>
              <a:rPr lang="en-US" sz="1800" dirty="0" smtClean="0"/>
              <a:t> </a:t>
            </a:r>
          </a:p>
          <a:p>
            <a:pPr algn="l" rtl="0">
              <a:buNone/>
            </a:pPr>
            <a:r>
              <a:rPr lang="en-US" sz="1800" dirty="0" smtClean="0"/>
              <a:t>Silent thyroiditis, including postpartum thyroiditis</a:t>
            </a:r>
          </a:p>
          <a:p>
            <a:pPr algn="l" rtl="0">
              <a:buNone/>
            </a:pPr>
            <a:r>
              <a:rPr lang="en-US" sz="1800" dirty="0" err="1" smtClean="0"/>
              <a:t>Subacute</a:t>
            </a:r>
            <a:r>
              <a:rPr lang="en-US" sz="1800" dirty="0" smtClean="0"/>
              <a:t> thyroiditis</a:t>
            </a:r>
          </a:p>
          <a:p>
            <a:pPr algn="l" rtl="0">
              <a:buNone/>
            </a:pPr>
            <a:r>
              <a:rPr lang="en-US" sz="1800" dirty="0" smtClean="0"/>
              <a:t>Withdrawal of </a:t>
            </a:r>
            <a:r>
              <a:rPr lang="en-US" sz="1800" dirty="0" err="1" smtClean="0"/>
              <a:t>thyroxine</a:t>
            </a:r>
            <a:r>
              <a:rPr lang="en-US" sz="1800" dirty="0" smtClean="0"/>
              <a:t> treatment in individuals with an intact thyroid</a:t>
            </a:r>
          </a:p>
          <a:p>
            <a:pPr algn="l" rtl="0">
              <a:buNone/>
            </a:pPr>
            <a:r>
              <a:rPr lang="en-US" sz="1800" dirty="0" smtClean="0"/>
              <a:t>After </a:t>
            </a:r>
            <a:r>
              <a:rPr lang="en-US" sz="1800" baseline="30000" dirty="0" smtClean="0"/>
              <a:t>131</a:t>
            </a:r>
            <a:r>
              <a:rPr lang="en-US" sz="1800" dirty="0" smtClean="0"/>
              <a:t>I treatment or subtotal </a:t>
            </a:r>
            <a:r>
              <a:rPr lang="en-US" sz="1800" dirty="0" err="1" smtClean="0"/>
              <a:t>thyroidectomy</a:t>
            </a:r>
            <a:r>
              <a:rPr lang="en-US" sz="1800" dirty="0" smtClean="0"/>
              <a:t> for Graves' disease</a:t>
            </a:r>
            <a:br>
              <a:rPr lang="en-US" sz="1800" dirty="0" smtClean="0"/>
            </a:b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Hypothyroidism</a:t>
            </a:r>
            <a:endParaRPr lang="en-US" dirty="0"/>
          </a:p>
        </p:txBody>
      </p:sp>
      <p:sp>
        <p:nvSpPr>
          <p:cNvPr id="3" name="Content Placeholder 2"/>
          <p:cNvSpPr>
            <a:spLocks noGrp="1"/>
          </p:cNvSpPr>
          <p:nvPr>
            <p:ph idx="1"/>
          </p:nvPr>
        </p:nvSpPr>
        <p:spPr>
          <a:xfrm>
            <a:off x="0" y="1500174"/>
            <a:ext cx="8801072" cy="5357826"/>
          </a:xfrm>
        </p:spPr>
        <p:txBody>
          <a:bodyPr>
            <a:normAutofit/>
          </a:bodyPr>
          <a:lstStyle/>
          <a:p>
            <a:pPr algn="l" rtl="0">
              <a:buNone/>
            </a:pPr>
            <a:r>
              <a:rPr lang="en-US" sz="2800" b="1" dirty="0" smtClean="0"/>
              <a:t>Secondary</a:t>
            </a:r>
            <a:r>
              <a:rPr lang="en-US" sz="2800" dirty="0" smtClean="0"/>
              <a:t> </a:t>
            </a:r>
          </a:p>
          <a:p>
            <a:pPr algn="l" rtl="0">
              <a:buNone/>
            </a:pPr>
            <a:endParaRPr lang="en-US" sz="2800" dirty="0" smtClean="0"/>
          </a:p>
          <a:p>
            <a:pPr algn="l" rtl="0"/>
            <a:r>
              <a:rPr lang="en-US" sz="2800" dirty="0" err="1" smtClean="0"/>
              <a:t>Hypopituitarism</a:t>
            </a:r>
            <a:r>
              <a:rPr lang="en-US" sz="2800" dirty="0" smtClean="0"/>
              <a:t>: tumors, pituitary surgery or irradiation, infiltrative disorders, Sheehan's syndrome, trauma, genetic forms of combined pituitary hormone  deficiencies</a:t>
            </a:r>
          </a:p>
          <a:p>
            <a:pPr algn="l" rtl="0"/>
            <a:r>
              <a:rPr lang="en-US" sz="2800" dirty="0" smtClean="0"/>
              <a:t> Isolated TSH deficiency or inactivity</a:t>
            </a:r>
          </a:p>
          <a:p>
            <a:pPr algn="l" rtl="0"/>
            <a:r>
              <a:rPr lang="en-US" sz="2800" dirty="0" err="1" smtClean="0"/>
              <a:t>Bexarotene</a:t>
            </a:r>
            <a:r>
              <a:rPr lang="en-US" sz="2800" dirty="0" smtClean="0"/>
              <a:t> treatment</a:t>
            </a:r>
          </a:p>
          <a:p>
            <a:pPr algn="l" rtl="0"/>
            <a:r>
              <a:rPr lang="en-US" sz="2800" dirty="0" smtClean="0"/>
              <a:t>Hypothalamic disease: tumors, trauma, infiltrative disorders, idiopathic</a:t>
            </a:r>
          </a:p>
          <a:p>
            <a:pPr algn="l" rtl="0">
              <a:buNone/>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Hypothyroidism</a:t>
            </a:r>
            <a:endParaRPr lang="en-US" dirty="0"/>
          </a:p>
        </p:txBody>
      </p:sp>
      <p:sp>
        <p:nvSpPr>
          <p:cNvPr id="3" name="Content Placeholder 2"/>
          <p:cNvSpPr>
            <a:spLocks noGrp="1"/>
          </p:cNvSpPr>
          <p:nvPr>
            <p:ph idx="1"/>
          </p:nvPr>
        </p:nvSpPr>
        <p:spPr>
          <a:xfrm>
            <a:off x="571472" y="1500174"/>
            <a:ext cx="8229600" cy="4525963"/>
          </a:xfrm>
        </p:spPr>
        <p:txBody>
          <a:bodyPr>
            <a:normAutofit fontScale="85000" lnSpcReduction="10000"/>
          </a:bodyPr>
          <a:lstStyle/>
          <a:p>
            <a:pPr algn="l" rtl="0">
              <a:buNone/>
            </a:pPr>
            <a:r>
              <a:rPr lang="en-US" dirty="0" smtClean="0"/>
              <a:t>Prevalence</a:t>
            </a:r>
          </a:p>
          <a:p>
            <a:pPr algn="l" rtl="0">
              <a:buNone/>
            </a:pPr>
            <a:r>
              <a:rPr lang="en-US" dirty="0" smtClean="0"/>
              <a:t>Hypothyroidism occurs in about 1 in 4000 newborns. It may be </a:t>
            </a:r>
            <a:r>
              <a:rPr lang="en-US" dirty="0" smtClean="0">
                <a:solidFill>
                  <a:srgbClr val="FF0000"/>
                </a:solidFill>
              </a:rPr>
              <a:t>transient</a:t>
            </a:r>
            <a:r>
              <a:rPr lang="en-US" dirty="0" smtClean="0"/>
              <a:t>, especially if the mother has TSH-R blocking antibodies or has received </a:t>
            </a:r>
            <a:r>
              <a:rPr lang="en-US" dirty="0" err="1" smtClean="0"/>
              <a:t>antithyroid</a:t>
            </a:r>
            <a:r>
              <a:rPr lang="en-US" dirty="0" smtClean="0"/>
              <a:t> drugs, but </a:t>
            </a:r>
            <a:r>
              <a:rPr lang="en-US" dirty="0" smtClean="0">
                <a:solidFill>
                  <a:srgbClr val="E7199D"/>
                </a:solidFill>
              </a:rPr>
              <a:t>permanent</a:t>
            </a:r>
            <a:r>
              <a:rPr lang="en-US" dirty="0" smtClean="0"/>
              <a:t> hypothyroidism occurs in the majority. </a:t>
            </a:r>
          </a:p>
          <a:p>
            <a:pPr algn="l" rtl="0">
              <a:buNone/>
            </a:pPr>
            <a:r>
              <a:rPr lang="en-US" dirty="0" smtClean="0"/>
              <a:t>Neonatal hypothyroidism is due to thyroid gland </a:t>
            </a:r>
            <a:r>
              <a:rPr lang="en-US" dirty="0" err="1" smtClean="0">
                <a:solidFill>
                  <a:srgbClr val="FF33CC"/>
                </a:solidFill>
              </a:rPr>
              <a:t>dysgenesis</a:t>
            </a:r>
            <a:r>
              <a:rPr lang="en-US" dirty="0" smtClean="0">
                <a:solidFill>
                  <a:srgbClr val="FF33CC"/>
                </a:solidFill>
              </a:rPr>
              <a:t> in 80–85%, </a:t>
            </a:r>
            <a:r>
              <a:rPr lang="en-US" dirty="0" smtClean="0"/>
              <a:t>to inborn errors of thyroid hormone synthesis in 10–15%, and is TSH-R antibody-mediated in 5% of affected newborns. </a:t>
            </a:r>
          </a:p>
          <a:p>
            <a:pPr algn="l" rtl="0">
              <a:buNone/>
            </a:pPr>
            <a:r>
              <a:rPr lang="en-US" dirty="0" smtClean="0"/>
              <a:t>The developmental abnormalities are twice as common in girls.</a:t>
            </a:r>
          </a:p>
          <a:p>
            <a:pPr algn="l" rtl="0"/>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Congenital Hypothyroidism</a:t>
            </a:r>
            <a:br>
              <a:rPr lang="en-US" dirty="0" smtClean="0"/>
            </a:br>
            <a:endParaRPr lang="en-US" dirty="0"/>
          </a:p>
        </p:txBody>
      </p:sp>
      <p:sp>
        <p:nvSpPr>
          <p:cNvPr id="3" name="Content Placeholder 2"/>
          <p:cNvSpPr>
            <a:spLocks noGrp="1"/>
          </p:cNvSpPr>
          <p:nvPr>
            <p:ph idx="1"/>
          </p:nvPr>
        </p:nvSpPr>
        <p:spPr>
          <a:xfrm>
            <a:off x="428596" y="1714488"/>
            <a:ext cx="8229600" cy="4525963"/>
          </a:xfrm>
        </p:spPr>
        <p:txBody>
          <a:bodyPr>
            <a:normAutofit fontScale="85000" lnSpcReduction="10000"/>
          </a:bodyPr>
          <a:lstStyle/>
          <a:p>
            <a:pPr algn="l" rtl="0"/>
            <a:r>
              <a:rPr lang="en-US" dirty="0" smtClean="0"/>
              <a:t>&lt;10% are diagnosed based on clinical features</a:t>
            </a:r>
          </a:p>
          <a:p>
            <a:pPr algn="l" rtl="0"/>
            <a:r>
              <a:rPr lang="en-US" dirty="0" smtClean="0"/>
              <a:t>prolonged jaundice, feeding problems, </a:t>
            </a:r>
            <a:r>
              <a:rPr lang="en-US" dirty="0" err="1" smtClean="0"/>
              <a:t>hypotonia</a:t>
            </a:r>
            <a:r>
              <a:rPr lang="en-US" dirty="0" smtClean="0"/>
              <a:t>, enlarged tongue, delayed bone maturation, and umbilical hernia. Importantly, permanent neurologic damage results if treatment is delayed.</a:t>
            </a:r>
          </a:p>
          <a:p>
            <a:pPr algn="l" rtl="0"/>
            <a:r>
              <a:rPr lang="en-US" dirty="0" smtClean="0"/>
              <a:t>neonatal screening programs have been established. These are generally based on measurement of TSH or T4 levels in heel-prick blood specimens. </a:t>
            </a:r>
          </a:p>
          <a:p>
            <a:pPr algn="l" rtl="0"/>
            <a:r>
              <a:rPr lang="en-US" dirty="0" smtClean="0"/>
              <a:t>When the diagnosis is confirmed, T</a:t>
            </a:r>
            <a:r>
              <a:rPr lang="en-US" baseline="-25000" dirty="0" smtClean="0"/>
              <a:t>4</a:t>
            </a:r>
            <a:r>
              <a:rPr lang="en-US" dirty="0" smtClean="0"/>
              <a:t> is instituted at a dose of 10–15u g/kg per day, and the dose is adjusted by close monitoring of TSH levels.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Autoimmune Hypothyroidism</a:t>
            </a:r>
            <a:br>
              <a:rPr lang="en-US" dirty="0" smtClean="0"/>
            </a:br>
            <a:endParaRPr lang="en-US" dirty="0"/>
          </a:p>
        </p:txBody>
      </p:sp>
      <p:sp>
        <p:nvSpPr>
          <p:cNvPr id="3" name="Content Placeholder 2"/>
          <p:cNvSpPr>
            <a:spLocks noGrp="1"/>
          </p:cNvSpPr>
          <p:nvPr>
            <p:ph idx="1"/>
          </p:nvPr>
        </p:nvSpPr>
        <p:spPr>
          <a:xfrm>
            <a:off x="500034" y="857232"/>
            <a:ext cx="8229600" cy="6000768"/>
          </a:xfrm>
        </p:spPr>
        <p:txBody>
          <a:bodyPr>
            <a:normAutofit fontScale="77500" lnSpcReduction="20000"/>
          </a:bodyPr>
          <a:lstStyle/>
          <a:p>
            <a:pPr algn="l" rtl="0">
              <a:buNone/>
            </a:pPr>
            <a:r>
              <a:rPr lang="en-US" dirty="0" smtClean="0"/>
              <a:t>Classification</a:t>
            </a:r>
          </a:p>
          <a:p>
            <a:pPr algn="l" rtl="0"/>
            <a:r>
              <a:rPr lang="en-US" dirty="0" smtClean="0"/>
              <a:t>Autoimmune hypothyroidism may be associated with a goiter (Hashimoto's</a:t>
            </a:r>
            <a:r>
              <a:rPr lang="en-US" i="1" dirty="0" smtClean="0"/>
              <a:t> thyroiditis)</a:t>
            </a:r>
            <a:endParaRPr lang="en-US" dirty="0" smtClean="0"/>
          </a:p>
          <a:p>
            <a:pPr algn="l" rtl="0"/>
            <a:r>
              <a:rPr lang="en-US" i="1" dirty="0" smtClean="0"/>
              <a:t>atrophic thyroiditis</a:t>
            </a:r>
          </a:p>
          <a:p>
            <a:pPr algn="l" rtl="0">
              <a:buNone/>
            </a:pPr>
            <a:r>
              <a:rPr lang="en-US" dirty="0" smtClean="0"/>
              <a:t>Prevalence</a:t>
            </a:r>
          </a:p>
          <a:p>
            <a:pPr algn="l" rtl="0">
              <a:buNone/>
            </a:pPr>
            <a:r>
              <a:rPr lang="en-US" dirty="0" smtClean="0"/>
              <a:t>annual incidence rate of autoimmune hypothyroidism is up to 4 per 1000 women and 1 per 1000 men</a:t>
            </a:r>
          </a:p>
          <a:p>
            <a:pPr algn="l" rtl="0">
              <a:buNone/>
            </a:pPr>
            <a:r>
              <a:rPr lang="en-US" dirty="0" smtClean="0"/>
              <a:t>mean age at diagnosis is 60 years</a:t>
            </a:r>
            <a:endParaRPr lang="en-US" i="1" dirty="0" smtClean="0"/>
          </a:p>
          <a:p>
            <a:pPr algn="l" rtl="0"/>
            <a:r>
              <a:rPr lang="en-US" i="1" dirty="0" smtClean="0"/>
              <a:t>subclinical hypothyroidism</a:t>
            </a:r>
            <a:r>
              <a:rPr lang="en-US" dirty="0" smtClean="0"/>
              <a:t> Subclinical hypothyroidism is found in 6–8% of women (10% over the age of 60) and 3% of men. The annual risk of developing clinical hypothyroidism is about 4% when subclinical hypothyroidism is associated with positive TPO antibodies.</a:t>
            </a:r>
            <a:endParaRPr lang="en-US" i="1" dirty="0" smtClean="0"/>
          </a:p>
          <a:p>
            <a:pPr algn="l" rtl="0"/>
            <a:r>
              <a:rPr lang="en-US" dirty="0" smtClean="0"/>
              <a:t>symptoms become more readily apparent at this stage (usually TSH &gt;10 </a:t>
            </a:r>
            <a:r>
              <a:rPr lang="en-US" dirty="0" err="1" smtClean="0"/>
              <a:t>mIU</a:t>
            </a:r>
            <a:r>
              <a:rPr lang="en-US" dirty="0" smtClean="0"/>
              <a:t>/L), which is referred to as </a:t>
            </a:r>
            <a:r>
              <a:rPr lang="en-US" i="1" dirty="0" smtClean="0"/>
              <a:t>clinical hypothyroidism</a:t>
            </a:r>
            <a:r>
              <a:rPr lang="en-US" dirty="0" smtClean="0"/>
              <a:t> or </a:t>
            </a:r>
            <a:r>
              <a:rPr lang="en-US" i="1" dirty="0" smtClean="0"/>
              <a:t>overt hypothyroidism</a:t>
            </a:r>
            <a:r>
              <a:rPr lang="en-US" dirty="0" smtClean="0"/>
              <a:t>.</a:t>
            </a:r>
          </a:p>
          <a:p>
            <a:pPr algn="l" rtl="0">
              <a:buNone/>
            </a:pPr>
            <a:endParaRPr lang="en-US" dirty="0" smtClean="0"/>
          </a:p>
          <a:p>
            <a:pPr algn="l" rtl="0"/>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a:t>
            </a:r>
            <a:br>
              <a:rPr lang="en-US" dirty="0" smtClean="0"/>
            </a:br>
            <a:endParaRPr lang="en-US" dirty="0"/>
          </a:p>
        </p:txBody>
      </p:sp>
      <p:sp>
        <p:nvSpPr>
          <p:cNvPr id="3" name="Content Placeholder 2"/>
          <p:cNvSpPr>
            <a:spLocks noGrp="1"/>
          </p:cNvSpPr>
          <p:nvPr>
            <p:ph idx="1"/>
          </p:nvPr>
        </p:nvSpPr>
        <p:spPr>
          <a:xfrm>
            <a:off x="914400" y="785794"/>
            <a:ext cx="8229600" cy="6786610"/>
          </a:xfrm>
        </p:spPr>
        <p:txBody>
          <a:bodyPr>
            <a:normAutofit lnSpcReduction="10000"/>
          </a:bodyPr>
          <a:lstStyle/>
          <a:p>
            <a:pPr algn="l" rtl="0"/>
            <a:r>
              <a:rPr lang="en-US" sz="1800" dirty="0" smtClean="0"/>
              <a:t>In Hashimoto's thyroiditis, there is a marked lymphocytic infiltration of the thyroid with germinal center formation, atrophy of the thyroid follicles accompanied by </a:t>
            </a:r>
            <a:r>
              <a:rPr lang="en-US" sz="1800" dirty="0" err="1" smtClean="0"/>
              <a:t>oxyphil</a:t>
            </a:r>
            <a:r>
              <a:rPr lang="en-US" sz="1800" dirty="0" smtClean="0"/>
              <a:t> </a:t>
            </a:r>
            <a:r>
              <a:rPr lang="en-US" sz="1800" dirty="0" err="1" smtClean="0"/>
              <a:t>metaplasia</a:t>
            </a:r>
            <a:r>
              <a:rPr lang="en-US" sz="1800" dirty="0" smtClean="0"/>
              <a:t>, absence of colloid, and mild to moderate fibrosis.</a:t>
            </a:r>
          </a:p>
          <a:p>
            <a:pPr algn="l" rtl="0"/>
            <a:r>
              <a:rPr lang="en-US" sz="1800" dirty="0" smtClean="0"/>
              <a:t> In atrophic thyroiditis, the fibrosis is much more extensive, lymphocyte infiltration is less pronounced, </a:t>
            </a:r>
          </a:p>
          <a:p>
            <a:pPr algn="l" rtl="0"/>
            <a:r>
              <a:rPr lang="en-US" sz="1800" dirty="0" smtClean="0"/>
              <a:t>susceptibility to autoimmune hypothyroidism is determined by a combination of genetic and environmental factors, and the risk of either autoimmune hypothyroidism or Graves' disease </a:t>
            </a:r>
          </a:p>
          <a:p>
            <a:pPr algn="l" rtl="0"/>
            <a:r>
              <a:rPr lang="en-US" sz="1800" dirty="0" smtClean="0"/>
              <a:t>HLA-DR polymorphisms are the best documented genetic risk factors for autoimmune hypothyroidism, especially HLA-DR3, -DR4, and -DR5 in Caucasians</a:t>
            </a:r>
          </a:p>
          <a:p>
            <a:pPr algn="l" rtl="0"/>
            <a:r>
              <a:rPr lang="en-US" sz="1800" i="1" dirty="0" smtClean="0"/>
              <a:t>CTLA-4</a:t>
            </a:r>
            <a:r>
              <a:rPr lang="en-US" sz="1800" dirty="0" smtClean="0"/>
              <a:t>, a T cell–regulatory gene,</a:t>
            </a:r>
          </a:p>
          <a:p>
            <a:pPr algn="l" rtl="0"/>
            <a:endParaRPr lang="en-US" sz="1800" dirty="0" smtClean="0"/>
          </a:p>
          <a:p>
            <a:pPr algn="l" rtl="0"/>
            <a:r>
              <a:rPr lang="en-US" sz="1800" dirty="0" smtClean="0"/>
              <a:t>Thyroid cell destruction is primarily mediated by the CD8+ </a:t>
            </a:r>
            <a:r>
              <a:rPr lang="en-US" sz="1800" dirty="0" err="1" smtClean="0"/>
              <a:t>cytotoxic</a:t>
            </a:r>
            <a:r>
              <a:rPr lang="en-US" sz="1800" dirty="0" smtClean="0"/>
              <a:t> T cells, which destroy their targets by either </a:t>
            </a:r>
            <a:r>
              <a:rPr lang="en-US" sz="1800" dirty="0" err="1" smtClean="0"/>
              <a:t>perforin</a:t>
            </a:r>
            <a:r>
              <a:rPr lang="en-US" sz="1800" dirty="0" smtClean="0"/>
              <a:t>-induced cell necrosis or </a:t>
            </a:r>
            <a:r>
              <a:rPr lang="en-US" sz="1800" dirty="0" err="1" smtClean="0"/>
              <a:t>granzyme</a:t>
            </a:r>
            <a:r>
              <a:rPr lang="en-US" sz="1800" dirty="0" smtClean="0"/>
              <a:t> B–induced apoptosis. In addition, local T cell production of cytokines, such as tumor necrosis factor (TNF), IL-1, and interferon  (IFN-),</a:t>
            </a:r>
          </a:p>
          <a:p>
            <a:pPr algn="l" rtl="0"/>
            <a:r>
              <a:rPr lang="en-US" sz="1800" dirty="0" smtClean="0"/>
              <a:t>Up to 20% of patients with autoimmune hypothyroidism have antibodies against the TSH-R, which, in contrast to TSI, do not stimulate the receptor but prevent the binding of TSH. These TSH-R-blocking antibodies, therefore, cause hypothyroidism and, especially in Asian patients, thyroid atrophy</a:t>
            </a:r>
          </a:p>
          <a:p>
            <a:pPr algn="l" rtl="0"/>
            <a:r>
              <a:rPr lang="en-US" sz="1800" dirty="0" smtClean="0"/>
              <a:t>Rarely, patients have a mixture of TSI and TSH-R-blocking antibodies, and thyroid function can oscillate between hyperthyroidism and hypothyroidism as one or the other antibody becomes dominant. </a:t>
            </a:r>
          </a:p>
          <a:p>
            <a:pPr algn="l" rtl="0"/>
            <a:endParaRPr lang="en-US" sz="1800" dirty="0" smtClean="0"/>
          </a:p>
          <a:p>
            <a:pPr algn="l" rtl="0"/>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Manifestations</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gn="l" rtl="0"/>
            <a:r>
              <a:rPr lang="en-US" dirty="0" smtClean="0"/>
              <a:t>The onset is usually </a:t>
            </a:r>
            <a:r>
              <a:rPr lang="en-US" dirty="0" smtClean="0">
                <a:solidFill>
                  <a:srgbClr val="FF0000"/>
                </a:solidFill>
              </a:rPr>
              <a:t>insidious</a:t>
            </a:r>
          </a:p>
          <a:p>
            <a:pPr algn="l" rtl="0"/>
            <a:r>
              <a:rPr lang="en-US" dirty="0" smtClean="0"/>
              <a:t>The </a:t>
            </a:r>
            <a:r>
              <a:rPr lang="en-US" dirty="0" smtClean="0">
                <a:solidFill>
                  <a:srgbClr val="FF0000"/>
                </a:solidFill>
              </a:rPr>
              <a:t>skin</a:t>
            </a:r>
            <a:r>
              <a:rPr lang="en-US" dirty="0" smtClean="0"/>
              <a:t> is </a:t>
            </a:r>
            <a:r>
              <a:rPr lang="en-US" dirty="0" smtClean="0">
                <a:solidFill>
                  <a:srgbClr val="FF0000"/>
                </a:solidFill>
              </a:rPr>
              <a:t>dry, </a:t>
            </a:r>
            <a:r>
              <a:rPr lang="en-US" dirty="0" smtClean="0"/>
              <a:t>and there is decreased sweating, thinning of the epidermis, and hyperkeratosis of the stratum </a:t>
            </a:r>
            <a:r>
              <a:rPr lang="en-US" dirty="0" err="1" smtClean="0"/>
              <a:t>corneum</a:t>
            </a:r>
            <a:r>
              <a:rPr lang="en-US" dirty="0" smtClean="0"/>
              <a:t>. </a:t>
            </a:r>
            <a:r>
              <a:rPr lang="en-US" dirty="0" smtClean="0">
                <a:solidFill>
                  <a:srgbClr val="FF0000"/>
                </a:solidFill>
              </a:rPr>
              <a:t>Increased dermal </a:t>
            </a:r>
            <a:r>
              <a:rPr lang="en-US" dirty="0" err="1" smtClean="0">
                <a:solidFill>
                  <a:srgbClr val="FF0000"/>
                </a:solidFill>
              </a:rPr>
              <a:t>glycosaminoglycan</a:t>
            </a:r>
            <a:r>
              <a:rPr lang="en-US" dirty="0" smtClean="0">
                <a:solidFill>
                  <a:srgbClr val="FF0000"/>
                </a:solidFill>
              </a:rPr>
              <a:t> content traps water</a:t>
            </a:r>
            <a:r>
              <a:rPr lang="en-US" dirty="0" smtClean="0"/>
              <a:t>, giving rise to </a:t>
            </a:r>
            <a:r>
              <a:rPr lang="en-US" dirty="0" smtClean="0">
                <a:solidFill>
                  <a:srgbClr val="FF0000"/>
                </a:solidFill>
              </a:rPr>
              <a:t>skin thickening without pitting</a:t>
            </a:r>
            <a:r>
              <a:rPr lang="en-US" dirty="0" smtClean="0"/>
              <a:t> (</a:t>
            </a:r>
            <a:r>
              <a:rPr lang="en-US" i="1" dirty="0" err="1" smtClean="0"/>
              <a:t>myxedema</a:t>
            </a:r>
            <a:r>
              <a:rPr lang="en-US" dirty="0" smtClean="0"/>
              <a:t>). </a:t>
            </a:r>
          </a:p>
          <a:p>
            <a:pPr algn="l" rtl="0"/>
            <a:endParaRPr lang="en-US" dirty="0" smtClean="0"/>
          </a:p>
          <a:p>
            <a:pPr algn="l" rtl="0"/>
            <a:r>
              <a:rPr lang="en-US" dirty="0" smtClean="0"/>
              <a:t>Typical features include </a:t>
            </a:r>
            <a:r>
              <a:rPr lang="en-US" dirty="0" smtClean="0">
                <a:solidFill>
                  <a:srgbClr val="E7199D"/>
                </a:solidFill>
              </a:rPr>
              <a:t>a puffy face </a:t>
            </a:r>
            <a:r>
              <a:rPr lang="en-US" dirty="0" smtClean="0"/>
              <a:t>with </a:t>
            </a:r>
            <a:r>
              <a:rPr lang="en-US" dirty="0" smtClean="0">
                <a:solidFill>
                  <a:srgbClr val="E7199D"/>
                </a:solidFill>
              </a:rPr>
              <a:t>edematous eyelids and </a:t>
            </a:r>
            <a:r>
              <a:rPr lang="en-US" dirty="0" err="1" smtClean="0">
                <a:solidFill>
                  <a:srgbClr val="E7199D"/>
                </a:solidFill>
              </a:rPr>
              <a:t>nonpitting</a:t>
            </a:r>
            <a:r>
              <a:rPr lang="en-US" dirty="0" smtClean="0">
                <a:solidFill>
                  <a:srgbClr val="E7199D"/>
                </a:solidFill>
              </a:rPr>
              <a:t> </a:t>
            </a:r>
            <a:r>
              <a:rPr lang="en-US" dirty="0" err="1" smtClean="0">
                <a:solidFill>
                  <a:srgbClr val="E7199D"/>
                </a:solidFill>
              </a:rPr>
              <a:t>pretibial</a:t>
            </a:r>
            <a:r>
              <a:rPr lang="en-US" dirty="0" smtClean="0">
                <a:solidFill>
                  <a:srgbClr val="E7199D"/>
                </a:solidFill>
              </a:rPr>
              <a:t> edema </a:t>
            </a:r>
            <a:r>
              <a:rPr lang="en-US" dirty="0" smtClean="0"/>
              <a:t>. There is pallor, often with a yellow tinge to the skin due to carotene accumulation. </a:t>
            </a:r>
          </a:p>
          <a:p>
            <a:pPr algn="l" rtl="0"/>
            <a:r>
              <a:rPr lang="en-US" dirty="0" smtClean="0">
                <a:solidFill>
                  <a:srgbClr val="E7199D"/>
                </a:solidFill>
              </a:rPr>
              <a:t>Nail growth is retarded, and hair is dry, brittle</a:t>
            </a:r>
            <a:r>
              <a:rPr lang="en-US" dirty="0" smtClean="0"/>
              <a:t>, difficult to manage, and falls out easily. In addition to diffuse alopecia, there is </a:t>
            </a:r>
            <a:r>
              <a:rPr lang="en-US" dirty="0" smtClean="0">
                <a:solidFill>
                  <a:srgbClr val="FF0000"/>
                </a:solidFill>
              </a:rPr>
              <a:t>thinning of the outer third of the eyebrows</a:t>
            </a:r>
            <a:r>
              <a:rPr lang="en-US" dirty="0" smtClean="0"/>
              <a:t>, although this </a:t>
            </a:r>
            <a:r>
              <a:rPr lang="en-US" dirty="0" smtClean="0">
                <a:solidFill>
                  <a:srgbClr val="FF3300"/>
                </a:solidFill>
              </a:rPr>
              <a:t>is not a specific </a:t>
            </a:r>
            <a:r>
              <a:rPr lang="en-US" dirty="0" smtClean="0"/>
              <a:t>sign of hypothyroidism.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1479</Words>
  <Application>Microsoft Office PowerPoint</Application>
  <PresentationFormat>On-screen Show (4:3)</PresentationFormat>
  <Paragraphs>132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Hypothyroidism</vt:lpstr>
      <vt:lpstr>Causes of Hypothyroidism</vt:lpstr>
      <vt:lpstr>Causes of Hypothyroidism</vt:lpstr>
      <vt:lpstr>Congenital Hypothyroidism</vt:lpstr>
      <vt:lpstr>Congenital Hypothyroidism </vt:lpstr>
      <vt:lpstr>Autoimmune Hypothyroidism </vt:lpstr>
      <vt:lpstr>Pathogenesis </vt:lpstr>
      <vt:lpstr>Clinical Manifestations </vt:lpstr>
      <vt:lpstr>Signs and Symptoms of Hypothyroidism</vt:lpstr>
      <vt:lpstr>Signs and Symptoms of Hypothyroidism</vt:lpstr>
      <vt:lpstr>PowerPoint Presentation</vt:lpstr>
      <vt:lpstr>PowerPoint Presentation</vt:lpstr>
      <vt:lpstr>PowerPoint Presentation</vt:lpstr>
      <vt:lpstr>PowerPoint Presentation</vt:lpstr>
      <vt:lpstr>Treatment: Hypothyroidism </vt:lpstr>
      <vt:lpstr>PowerPoint Presentation</vt:lpstr>
      <vt:lpstr>PowerPoint Presentation</vt:lpstr>
      <vt:lpstr>PowerPoint Presentation</vt:lpstr>
      <vt:lpstr>Subclinical Hypothyroidism </vt:lpstr>
      <vt:lpstr>Myxedema coma</vt:lpstr>
      <vt:lpstr>Myxedema coma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VAHID</dc:creator>
  <cp:lastModifiedBy>conferance</cp:lastModifiedBy>
  <cp:revision>717</cp:revision>
  <dcterms:created xsi:type="dcterms:W3CDTF">2013-11-30T13:28:03Z</dcterms:created>
  <dcterms:modified xsi:type="dcterms:W3CDTF">2015-09-28T04:46:45Z</dcterms:modified>
</cp:coreProperties>
</file>