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353" r:id="rId2"/>
    <p:sldId id="256" r:id="rId3"/>
    <p:sldId id="314" r:id="rId4"/>
    <p:sldId id="291" r:id="rId5"/>
    <p:sldId id="315" r:id="rId6"/>
    <p:sldId id="317" r:id="rId7"/>
    <p:sldId id="290" r:id="rId8"/>
    <p:sldId id="349" r:id="rId9"/>
    <p:sldId id="307" r:id="rId10"/>
    <p:sldId id="350" r:id="rId11"/>
    <p:sldId id="351" r:id="rId12"/>
    <p:sldId id="284" r:id="rId13"/>
    <p:sldId id="319" r:id="rId14"/>
    <p:sldId id="339" r:id="rId15"/>
    <p:sldId id="320" r:id="rId16"/>
    <p:sldId id="322" r:id="rId17"/>
    <p:sldId id="297" r:id="rId18"/>
    <p:sldId id="286" r:id="rId19"/>
    <p:sldId id="298" r:id="rId20"/>
    <p:sldId id="299" r:id="rId21"/>
    <p:sldId id="300" r:id="rId22"/>
    <p:sldId id="301" r:id="rId23"/>
    <p:sldId id="302" r:id="rId24"/>
    <p:sldId id="326" r:id="rId25"/>
    <p:sldId id="304" r:id="rId26"/>
    <p:sldId id="305" r:id="rId27"/>
    <p:sldId id="306" r:id="rId28"/>
    <p:sldId id="352" r:id="rId29"/>
    <p:sldId id="310" r:id="rId30"/>
    <p:sldId id="330" r:id="rId31"/>
    <p:sldId id="331" r:id="rId32"/>
    <p:sldId id="333" r:id="rId33"/>
    <p:sldId id="309" r:id="rId34"/>
    <p:sldId id="327" r:id="rId35"/>
    <p:sldId id="335" r:id="rId36"/>
    <p:sldId id="336" r:id="rId37"/>
    <p:sldId id="337" r:id="rId38"/>
    <p:sldId id="338" r:id="rId39"/>
    <p:sldId id="341" r:id="rId40"/>
    <p:sldId id="342" r:id="rId41"/>
    <p:sldId id="329" r:id="rId42"/>
    <p:sldId id="312" r:id="rId43"/>
    <p:sldId id="325" r:id="rId44"/>
    <p:sldId id="311" r:id="rId45"/>
    <p:sldId id="344" r:id="rId46"/>
    <p:sldId id="346" r:id="rId47"/>
    <p:sldId id="289" r:id="rId48"/>
    <p:sldId id="288" r:id="rId49"/>
    <p:sldId id="347" r:id="rId50"/>
    <p:sldId id="285" r:id="rId51"/>
    <p:sldId id="348" r:id="rId52"/>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49" d="100"/>
          <a:sy n="49" d="100"/>
        </p:scale>
        <p:origin x="-1216" y="-6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AF746CC9-59D9-4BFC-BAC4-6E2EFEE14A19}" type="datetimeFigureOut">
              <a:rPr lang="fa-IR" smtClean="0"/>
              <a:t>1437/04/25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0D3E554-E243-46ED-9759-E1E34BB6CB85}" type="slidenum">
              <a:rPr lang="fa-IR" smtClean="0"/>
              <a:t>‹#›</a:t>
            </a:fld>
            <a:endParaRPr lang="fa-IR"/>
          </a:p>
        </p:txBody>
      </p:sp>
    </p:spTree>
    <p:extLst>
      <p:ext uri="{BB962C8B-B14F-4D97-AF65-F5344CB8AC3E}">
        <p14:creationId xmlns:p14="http://schemas.microsoft.com/office/powerpoint/2010/main" val="1339189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AF746CC9-59D9-4BFC-BAC4-6E2EFEE14A19}" type="datetimeFigureOut">
              <a:rPr lang="fa-IR" smtClean="0"/>
              <a:t>1437/04/25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0D3E554-E243-46ED-9759-E1E34BB6CB85}" type="slidenum">
              <a:rPr lang="fa-IR" smtClean="0"/>
              <a:t>‹#›</a:t>
            </a:fld>
            <a:endParaRPr lang="fa-IR"/>
          </a:p>
        </p:txBody>
      </p:sp>
    </p:spTree>
    <p:extLst>
      <p:ext uri="{BB962C8B-B14F-4D97-AF65-F5344CB8AC3E}">
        <p14:creationId xmlns:p14="http://schemas.microsoft.com/office/powerpoint/2010/main" val="12359603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AF746CC9-59D9-4BFC-BAC4-6E2EFEE14A19}" type="datetimeFigureOut">
              <a:rPr lang="fa-IR" smtClean="0"/>
              <a:t>1437/04/25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0D3E554-E243-46ED-9759-E1E34BB6CB85}" type="slidenum">
              <a:rPr lang="fa-IR" smtClean="0"/>
              <a:t>‹#›</a:t>
            </a:fld>
            <a:endParaRPr lang="fa-IR"/>
          </a:p>
        </p:txBody>
      </p:sp>
    </p:spTree>
    <p:extLst>
      <p:ext uri="{BB962C8B-B14F-4D97-AF65-F5344CB8AC3E}">
        <p14:creationId xmlns:p14="http://schemas.microsoft.com/office/powerpoint/2010/main" val="752316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AF746CC9-59D9-4BFC-BAC4-6E2EFEE14A19}" type="datetimeFigureOut">
              <a:rPr lang="fa-IR" smtClean="0"/>
              <a:t>1437/04/25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0D3E554-E243-46ED-9759-E1E34BB6CB85}" type="slidenum">
              <a:rPr lang="fa-IR" smtClean="0"/>
              <a:t>‹#›</a:t>
            </a:fld>
            <a:endParaRPr lang="fa-IR"/>
          </a:p>
        </p:txBody>
      </p:sp>
    </p:spTree>
    <p:extLst>
      <p:ext uri="{BB962C8B-B14F-4D97-AF65-F5344CB8AC3E}">
        <p14:creationId xmlns:p14="http://schemas.microsoft.com/office/powerpoint/2010/main" val="3438523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746CC9-59D9-4BFC-BAC4-6E2EFEE14A19}" type="datetimeFigureOut">
              <a:rPr lang="fa-IR" smtClean="0"/>
              <a:t>1437/04/25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0D3E554-E243-46ED-9759-E1E34BB6CB85}" type="slidenum">
              <a:rPr lang="fa-IR" smtClean="0"/>
              <a:t>‹#›</a:t>
            </a:fld>
            <a:endParaRPr lang="fa-IR"/>
          </a:p>
        </p:txBody>
      </p:sp>
    </p:spTree>
    <p:extLst>
      <p:ext uri="{BB962C8B-B14F-4D97-AF65-F5344CB8AC3E}">
        <p14:creationId xmlns:p14="http://schemas.microsoft.com/office/powerpoint/2010/main" val="1145506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AF746CC9-59D9-4BFC-BAC4-6E2EFEE14A19}" type="datetimeFigureOut">
              <a:rPr lang="fa-IR" smtClean="0"/>
              <a:t>1437/04/25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30D3E554-E243-46ED-9759-E1E34BB6CB85}" type="slidenum">
              <a:rPr lang="fa-IR" smtClean="0"/>
              <a:t>‹#›</a:t>
            </a:fld>
            <a:endParaRPr lang="fa-IR"/>
          </a:p>
        </p:txBody>
      </p:sp>
    </p:spTree>
    <p:extLst>
      <p:ext uri="{BB962C8B-B14F-4D97-AF65-F5344CB8AC3E}">
        <p14:creationId xmlns:p14="http://schemas.microsoft.com/office/powerpoint/2010/main" val="26564337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AF746CC9-59D9-4BFC-BAC4-6E2EFEE14A19}" type="datetimeFigureOut">
              <a:rPr lang="fa-IR" smtClean="0"/>
              <a:t>1437/04/25</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30D3E554-E243-46ED-9759-E1E34BB6CB85}" type="slidenum">
              <a:rPr lang="fa-IR" smtClean="0"/>
              <a:t>‹#›</a:t>
            </a:fld>
            <a:endParaRPr lang="fa-IR"/>
          </a:p>
        </p:txBody>
      </p:sp>
    </p:spTree>
    <p:extLst>
      <p:ext uri="{BB962C8B-B14F-4D97-AF65-F5344CB8AC3E}">
        <p14:creationId xmlns:p14="http://schemas.microsoft.com/office/powerpoint/2010/main" val="32834128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AF746CC9-59D9-4BFC-BAC4-6E2EFEE14A19}" type="datetimeFigureOut">
              <a:rPr lang="fa-IR" smtClean="0"/>
              <a:t>1437/04/25</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30D3E554-E243-46ED-9759-E1E34BB6CB85}" type="slidenum">
              <a:rPr lang="fa-IR" smtClean="0"/>
              <a:t>‹#›</a:t>
            </a:fld>
            <a:endParaRPr lang="fa-IR"/>
          </a:p>
        </p:txBody>
      </p:sp>
    </p:spTree>
    <p:extLst>
      <p:ext uri="{BB962C8B-B14F-4D97-AF65-F5344CB8AC3E}">
        <p14:creationId xmlns:p14="http://schemas.microsoft.com/office/powerpoint/2010/main" val="1806178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746CC9-59D9-4BFC-BAC4-6E2EFEE14A19}" type="datetimeFigureOut">
              <a:rPr lang="fa-IR" smtClean="0"/>
              <a:t>1437/04/25</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30D3E554-E243-46ED-9759-E1E34BB6CB85}" type="slidenum">
              <a:rPr lang="fa-IR" smtClean="0"/>
              <a:t>‹#›</a:t>
            </a:fld>
            <a:endParaRPr lang="fa-IR"/>
          </a:p>
        </p:txBody>
      </p:sp>
    </p:spTree>
    <p:extLst>
      <p:ext uri="{BB962C8B-B14F-4D97-AF65-F5344CB8AC3E}">
        <p14:creationId xmlns:p14="http://schemas.microsoft.com/office/powerpoint/2010/main" val="10289889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746CC9-59D9-4BFC-BAC4-6E2EFEE14A19}" type="datetimeFigureOut">
              <a:rPr lang="fa-IR" smtClean="0"/>
              <a:t>1437/04/25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30D3E554-E243-46ED-9759-E1E34BB6CB85}" type="slidenum">
              <a:rPr lang="fa-IR" smtClean="0"/>
              <a:t>‹#›</a:t>
            </a:fld>
            <a:endParaRPr lang="fa-IR"/>
          </a:p>
        </p:txBody>
      </p:sp>
    </p:spTree>
    <p:extLst>
      <p:ext uri="{BB962C8B-B14F-4D97-AF65-F5344CB8AC3E}">
        <p14:creationId xmlns:p14="http://schemas.microsoft.com/office/powerpoint/2010/main" val="37350146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746CC9-59D9-4BFC-BAC4-6E2EFEE14A19}" type="datetimeFigureOut">
              <a:rPr lang="fa-IR" smtClean="0"/>
              <a:t>1437/04/25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30D3E554-E243-46ED-9759-E1E34BB6CB85}" type="slidenum">
              <a:rPr lang="fa-IR" smtClean="0"/>
              <a:t>‹#›</a:t>
            </a:fld>
            <a:endParaRPr lang="fa-IR"/>
          </a:p>
        </p:txBody>
      </p:sp>
    </p:spTree>
    <p:extLst>
      <p:ext uri="{BB962C8B-B14F-4D97-AF65-F5344CB8AC3E}">
        <p14:creationId xmlns:p14="http://schemas.microsoft.com/office/powerpoint/2010/main" val="18114761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F746CC9-59D9-4BFC-BAC4-6E2EFEE14A19}" type="datetimeFigureOut">
              <a:rPr lang="fa-IR" smtClean="0"/>
              <a:t>1437/04/25</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0D3E554-E243-46ED-9759-E1E34BB6CB85}" type="slidenum">
              <a:rPr lang="fa-IR" smtClean="0"/>
              <a:t>‹#›</a:t>
            </a:fld>
            <a:endParaRPr lang="fa-IR"/>
          </a:p>
        </p:txBody>
      </p:sp>
    </p:spTree>
    <p:extLst>
      <p:ext uri="{BB962C8B-B14F-4D97-AF65-F5344CB8AC3E}">
        <p14:creationId xmlns:p14="http://schemas.microsoft.com/office/powerpoint/2010/main" val="169884346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besm_0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726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597888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nodeType="after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ox(out)">
                                      <p:cBhvr>
                                        <p:cTn id="7" dur="500"/>
                                        <p:tgtEl>
                                          <p:spTgt spid="215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0" y="914400"/>
            <a:ext cx="7772400" cy="1470025"/>
          </a:xfrm>
        </p:spPr>
        <p:txBody>
          <a:bodyPr>
            <a:normAutofit fontScale="90000"/>
          </a:bodyPr>
          <a:lstStyle/>
          <a:p>
            <a:r>
              <a:rPr lang="fa-IR" dirty="0" smtClean="0">
                <a:cs typeface="B Titr" panose="00000700000000000000" pitchFamily="2" charset="-78"/>
              </a:rPr>
              <a:t>تغییرات اخیر در تعریف، تشخیص و درمان دیابت بارداری، حاصل کدام مطالعه است؟ </a:t>
            </a:r>
            <a:endParaRPr lang="fa-IR" dirty="0">
              <a:cs typeface="B Titr" panose="00000700000000000000" pitchFamily="2" charset="-78"/>
            </a:endParaRPr>
          </a:p>
        </p:txBody>
      </p:sp>
      <p:sp>
        <p:nvSpPr>
          <p:cNvPr id="5" name="Subtitle 4"/>
          <p:cNvSpPr>
            <a:spLocks noGrp="1"/>
          </p:cNvSpPr>
          <p:nvPr>
            <p:ph type="subTitle" idx="1"/>
          </p:nvPr>
        </p:nvSpPr>
        <p:spPr>
          <a:xfrm>
            <a:off x="1066800" y="2819400"/>
            <a:ext cx="6400800" cy="2971800"/>
          </a:xfrm>
        </p:spPr>
        <p:txBody>
          <a:bodyPr>
            <a:normAutofit fontScale="62500" lnSpcReduction="20000"/>
          </a:bodyPr>
          <a:lstStyle/>
          <a:p>
            <a:pPr marL="457200" indent="-457200" algn="l" rtl="0">
              <a:buFont typeface="Arial" panose="020B0604020202020204" pitchFamily="34" charset="0"/>
              <a:buChar char="•"/>
            </a:pPr>
            <a:r>
              <a:rPr lang="en-US" sz="5700" b="1" dirty="0" smtClean="0">
                <a:solidFill>
                  <a:srgbClr val="FF0000"/>
                </a:solidFill>
              </a:rPr>
              <a:t>HAPO study: Hyperglycemia &amp; Adverse Pregnancy Outcome</a:t>
            </a:r>
          </a:p>
          <a:p>
            <a:pPr marL="457200" indent="-457200" algn="l" rtl="0">
              <a:buFont typeface="Arial" panose="020B0604020202020204" pitchFamily="34" charset="0"/>
              <a:buChar char="•"/>
            </a:pPr>
            <a:r>
              <a:rPr lang="en-US" sz="5700" b="1" dirty="0" smtClean="0">
                <a:solidFill>
                  <a:srgbClr val="FF0000"/>
                </a:solidFill>
              </a:rPr>
              <a:t>Large- scale (25000 pregnant women), multi-national </a:t>
            </a:r>
            <a:r>
              <a:rPr lang="en-US" sz="5700" b="1" smtClean="0">
                <a:solidFill>
                  <a:srgbClr val="FF0000"/>
                </a:solidFill>
              </a:rPr>
              <a:t>cohort study</a:t>
            </a:r>
            <a:endParaRPr lang="en-US" sz="5700" b="1" dirty="0" smtClean="0">
              <a:solidFill>
                <a:srgbClr val="FF0000"/>
              </a:solidFill>
            </a:endParaRPr>
          </a:p>
          <a:p>
            <a:pPr rtl="0"/>
            <a:r>
              <a:rPr lang="en-US" b="1" dirty="0" smtClean="0">
                <a:solidFill>
                  <a:srgbClr val="FF0000"/>
                </a:solidFill>
              </a:rPr>
              <a:t>  </a:t>
            </a:r>
            <a:endParaRPr lang="fa-IR" b="1" dirty="0">
              <a:solidFill>
                <a:srgbClr val="FF0000"/>
              </a:solidFill>
            </a:endParaRPr>
          </a:p>
        </p:txBody>
      </p:sp>
    </p:spTree>
    <p:extLst>
      <p:ext uri="{BB962C8B-B14F-4D97-AF65-F5344CB8AC3E}">
        <p14:creationId xmlns:p14="http://schemas.microsoft.com/office/powerpoint/2010/main" val="33079369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685800"/>
            <a:ext cx="7772400" cy="1470025"/>
          </a:xfrm>
        </p:spPr>
        <p:txBody>
          <a:bodyPr/>
          <a:lstStyle/>
          <a:p>
            <a:r>
              <a:rPr lang="fa-IR" dirty="0" smtClean="0">
                <a:cs typeface="B Titr" panose="00000700000000000000" pitchFamily="2" charset="-78"/>
              </a:rPr>
              <a:t>نتایج اصلی مطالعه </a:t>
            </a:r>
            <a:r>
              <a:rPr lang="en-US" dirty="0" smtClean="0">
                <a:cs typeface="B Titr" panose="00000700000000000000" pitchFamily="2" charset="-78"/>
              </a:rPr>
              <a:t>HAPO</a:t>
            </a:r>
            <a:r>
              <a:rPr lang="fa-IR" dirty="0" smtClean="0">
                <a:cs typeface="B Titr" panose="00000700000000000000" pitchFamily="2" charset="-78"/>
              </a:rPr>
              <a:t> چه بودند؟ </a:t>
            </a:r>
            <a:endParaRPr lang="fa-IR" dirty="0">
              <a:cs typeface="B Titr" panose="00000700000000000000" pitchFamily="2" charset="-78"/>
            </a:endParaRPr>
          </a:p>
        </p:txBody>
      </p:sp>
      <p:sp>
        <p:nvSpPr>
          <p:cNvPr id="5" name="Subtitle 4"/>
          <p:cNvSpPr>
            <a:spLocks noGrp="1"/>
          </p:cNvSpPr>
          <p:nvPr>
            <p:ph type="subTitle" idx="1"/>
          </p:nvPr>
        </p:nvSpPr>
        <p:spPr>
          <a:xfrm>
            <a:off x="1371600" y="2438400"/>
            <a:ext cx="6400800" cy="3200400"/>
          </a:xfrm>
        </p:spPr>
        <p:txBody>
          <a:bodyPr>
            <a:normAutofit fontScale="92500" lnSpcReduction="20000"/>
          </a:bodyPr>
          <a:lstStyle/>
          <a:p>
            <a:pPr marL="457200" indent="-457200" algn="r">
              <a:buFont typeface="Arial" panose="020B0604020202020204" pitchFamily="34" charset="0"/>
              <a:buChar char="•"/>
            </a:pPr>
            <a:r>
              <a:rPr lang="fa-IR" dirty="0" smtClean="0">
                <a:solidFill>
                  <a:srgbClr val="FF0000"/>
                </a:solidFill>
                <a:cs typeface="B Titr" panose="00000700000000000000" pitchFamily="2" charset="-78"/>
              </a:rPr>
              <a:t>ریسک عوارض مادری، جنینی و نوزادی دیابت بارداری، افزایش پایداری را با بالا رفتن قند خون مادر در هفته 24 تا 28 بارداری، حتی با قندهایی که قبلا در بارداری طبیعی تلقی می شوند، نشان داد.   </a:t>
            </a:r>
          </a:p>
          <a:p>
            <a:pPr marL="457200" indent="-457200" algn="r">
              <a:buFont typeface="Arial" panose="020B0604020202020204" pitchFamily="34" charset="0"/>
              <a:buChar char="•"/>
            </a:pPr>
            <a:r>
              <a:rPr lang="fa-IR" dirty="0" smtClean="0">
                <a:solidFill>
                  <a:srgbClr val="FF0000"/>
                </a:solidFill>
                <a:cs typeface="B Titr" panose="00000700000000000000" pitchFamily="2" charset="-78"/>
              </a:rPr>
              <a:t>آستانه قند مشخصی برای همه عوارض، یافت نشد</a:t>
            </a:r>
            <a:r>
              <a:rPr lang="fa-IR" dirty="0">
                <a:solidFill>
                  <a:srgbClr val="FF0000"/>
                </a:solidFill>
                <a:cs typeface="B Titr" panose="00000700000000000000" pitchFamily="2" charset="-78"/>
              </a:rPr>
              <a:t> </a:t>
            </a:r>
            <a:r>
              <a:rPr lang="fa-IR" dirty="0" smtClean="0">
                <a:solidFill>
                  <a:srgbClr val="FF0000"/>
                </a:solidFill>
                <a:cs typeface="B Titr" panose="00000700000000000000" pitchFamily="2" charset="-78"/>
              </a:rPr>
              <a:t>ولی از اعداد به دست آمده در این مطالعه، </a:t>
            </a:r>
            <a:r>
              <a:rPr lang="en-US" dirty="0" smtClean="0">
                <a:solidFill>
                  <a:srgbClr val="FF0000"/>
                </a:solidFill>
                <a:cs typeface="B Titr" panose="00000700000000000000" pitchFamily="2" charset="-78"/>
              </a:rPr>
              <a:t>OR</a:t>
            </a:r>
            <a:r>
              <a:rPr lang="fa-IR" dirty="0" smtClean="0">
                <a:solidFill>
                  <a:srgbClr val="FF0000"/>
                </a:solidFill>
                <a:cs typeface="B Titr" panose="00000700000000000000" pitchFamily="2" charset="-78"/>
              </a:rPr>
              <a:t> = 1/75</a:t>
            </a:r>
            <a:r>
              <a:rPr lang="en-US" dirty="0" smtClean="0">
                <a:solidFill>
                  <a:srgbClr val="FF0000"/>
                </a:solidFill>
                <a:cs typeface="B Titr" panose="00000700000000000000" pitchFamily="2" charset="-78"/>
              </a:rPr>
              <a:t> </a:t>
            </a:r>
            <a:r>
              <a:rPr lang="fa-IR" dirty="0" smtClean="0">
                <a:solidFill>
                  <a:srgbClr val="FF0000"/>
                </a:solidFill>
                <a:cs typeface="B Titr" panose="00000700000000000000" pitchFamily="2" charset="-78"/>
              </a:rPr>
              <a:t> به دست آمد. </a:t>
            </a:r>
            <a:endParaRPr lang="fa-IR" dirty="0">
              <a:solidFill>
                <a:srgbClr val="FF0000"/>
              </a:solidFill>
              <a:cs typeface="B Titr" panose="00000700000000000000" pitchFamily="2" charset="-78"/>
            </a:endParaRPr>
          </a:p>
        </p:txBody>
      </p:sp>
    </p:spTree>
    <p:extLst>
      <p:ext uri="{BB962C8B-B14F-4D97-AF65-F5344CB8AC3E}">
        <p14:creationId xmlns:p14="http://schemas.microsoft.com/office/powerpoint/2010/main" val="12257087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457200"/>
            <a:ext cx="7772400" cy="2819400"/>
          </a:xfrm>
        </p:spPr>
        <p:txBody>
          <a:bodyPr>
            <a:normAutofit/>
          </a:bodyPr>
          <a:lstStyle/>
          <a:p>
            <a:r>
              <a:rPr lang="fa-IR" dirty="0" smtClean="0">
                <a:cs typeface="B Titr" panose="00000700000000000000" pitchFamily="2" charset="-78"/>
              </a:rPr>
              <a:t>بهترین زمان تست اولیه برای بررسی دیابت بارداری چه زمانی انجام شود؟</a:t>
            </a:r>
            <a:br>
              <a:rPr lang="fa-IR" dirty="0" smtClean="0">
                <a:cs typeface="B Titr" panose="00000700000000000000" pitchFamily="2" charset="-78"/>
              </a:rPr>
            </a:br>
            <a:r>
              <a:rPr lang="fa-IR" dirty="0" smtClean="0">
                <a:cs typeface="B Titr" panose="00000700000000000000" pitchFamily="2" charset="-78"/>
              </a:rPr>
              <a:t>  کدام زنان باردار باید تست شوند؟ </a:t>
            </a:r>
            <a:br>
              <a:rPr lang="fa-IR" dirty="0" smtClean="0">
                <a:cs typeface="B Titr" panose="00000700000000000000" pitchFamily="2" charset="-78"/>
              </a:rPr>
            </a:br>
            <a:r>
              <a:rPr lang="fa-IR" dirty="0" smtClean="0">
                <a:cs typeface="B Titr" panose="00000700000000000000" pitchFamily="2" charset="-78"/>
              </a:rPr>
              <a:t>چه تست هایی باید انجام گردد؟ </a:t>
            </a:r>
            <a:endParaRPr lang="fa-IR" dirty="0">
              <a:solidFill>
                <a:srgbClr val="FF0000"/>
              </a:solidFill>
              <a:cs typeface="B Titr" panose="00000700000000000000" pitchFamily="2" charset="-78"/>
            </a:endParaRPr>
          </a:p>
        </p:txBody>
      </p:sp>
      <p:sp>
        <p:nvSpPr>
          <p:cNvPr id="3" name="Content Placeholder 2"/>
          <p:cNvSpPr>
            <a:spLocks noGrp="1"/>
          </p:cNvSpPr>
          <p:nvPr>
            <p:ph type="subTitle" idx="1"/>
          </p:nvPr>
        </p:nvSpPr>
        <p:spPr>
          <a:xfrm>
            <a:off x="1371600" y="3581400"/>
            <a:ext cx="6781800" cy="2057400"/>
          </a:xfrm>
        </p:spPr>
        <p:txBody>
          <a:bodyPr>
            <a:normAutofit fontScale="77500" lnSpcReduction="20000"/>
          </a:bodyPr>
          <a:lstStyle/>
          <a:p>
            <a:pPr marL="571500" indent="-571500" algn="r">
              <a:buFont typeface="Arial" panose="020B0604020202020204" pitchFamily="34" charset="0"/>
              <a:buChar char="•"/>
            </a:pPr>
            <a:r>
              <a:rPr lang="fa-IR" sz="4000" dirty="0" smtClean="0">
                <a:solidFill>
                  <a:srgbClr val="FF0000"/>
                </a:solidFill>
                <a:cs typeface="B Titr" panose="00000700000000000000" pitchFamily="2" charset="-78"/>
              </a:rPr>
              <a:t>اولین ویزیت پره ناتال</a:t>
            </a:r>
          </a:p>
          <a:p>
            <a:pPr marL="571500" indent="-571500" algn="r">
              <a:buFont typeface="Arial" panose="020B0604020202020204" pitchFamily="34" charset="0"/>
              <a:buChar char="•"/>
            </a:pPr>
            <a:r>
              <a:rPr lang="fa-IR" sz="4000" dirty="0" smtClean="0">
                <a:solidFill>
                  <a:srgbClr val="FF0000"/>
                </a:solidFill>
                <a:cs typeface="B Titr" panose="00000700000000000000" pitchFamily="2" charset="-78"/>
              </a:rPr>
              <a:t>زنانی که دارای ریسک فاکتورهای دیابت نوع 2 هستند. </a:t>
            </a:r>
          </a:p>
          <a:p>
            <a:pPr marL="571500" indent="-571500" algn="r">
              <a:buFont typeface="Arial" panose="020B0604020202020204" pitchFamily="34" charset="0"/>
              <a:buChar char="•"/>
            </a:pPr>
            <a:r>
              <a:rPr lang="fa-IR" sz="4000" dirty="0" smtClean="0">
                <a:solidFill>
                  <a:srgbClr val="FF0000"/>
                </a:solidFill>
                <a:cs typeface="B Titr" panose="00000700000000000000" pitchFamily="2" charset="-78"/>
              </a:rPr>
              <a:t>تست های تشخیصی روتین برای دیابت قندی </a:t>
            </a:r>
          </a:p>
        </p:txBody>
      </p:sp>
    </p:spTree>
    <p:extLst>
      <p:ext uri="{BB962C8B-B14F-4D97-AF65-F5344CB8AC3E}">
        <p14:creationId xmlns:p14="http://schemas.microsoft.com/office/powerpoint/2010/main" val="2352490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533400"/>
            <a:ext cx="7772400" cy="1470025"/>
          </a:xfrm>
        </p:spPr>
        <p:txBody>
          <a:bodyPr/>
          <a:lstStyle/>
          <a:p>
            <a:r>
              <a:rPr lang="fa-IR" dirty="0" smtClean="0">
                <a:cs typeface="B Titr" pitchFamily="2" charset="-78"/>
              </a:rPr>
              <a:t>مشاوره قبل از بارداری در مادران دیابتی شامل چه مواردی می شود؟ </a:t>
            </a:r>
            <a:endParaRPr lang="en-US" dirty="0">
              <a:cs typeface="B Titr" pitchFamily="2" charset="-78"/>
            </a:endParaRPr>
          </a:p>
        </p:txBody>
      </p:sp>
      <p:sp>
        <p:nvSpPr>
          <p:cNvPr id="5" name="Subtitle 4"/>
          <p:cNvSpPr>
            <a:spLocks noGrp="1"/>
          </p:cNvSpPr>
          <p:nvPr>
            <p:ph type="subTitle" idx="1"/>
          </p:nvPr>
        </p:nvSpPr>
        <p:spPr>
          <a:xfrm>
            <a:off x="609600" y="2209800"/>
            <a:ext cx="8153400" cy="4267200"/>
          </a:xfrm>
        </p:spPr>
        <p:txBody>
          <a:bodyPr>
            <a:normAutofit fontScale="77500" lnSpcReduction="20000"/>
          </a:bodyPr>
          <a:lstStyle/>
          <a:p>
            <a:pPr marL="457200" indent="-457200" algn="r">
              <a:buFont typeface="Arial" pitchFamily="34" charset="0"/>
              <a:buChar char="•"/>
            </a:pPr>
            <a:r>
              <a:rPr lang="fa-IR" dirty="0" smtClean="0">
                <a:solidFill>
                  <a:srgbClr val="FF0000"/>
                </a:solidFill>
                <a:cs typeface="B Titr" pitchFamily="2" charset="-78"/>
              </a:rPr>
              <a:t>بررسی روبلا، </a:t>
            </a:r>
            <a:r>
              <a:rPr lang="en-US" dirty="0" smtClean="0">
                <a:solidFill>
                  <a:srgbClr val="FF0000"/>
                </a:solidFill>
                <a:cs typeface="B Titr" pitchFamily="2" charset="-78"/>
              </a:rPr>
              <a:t>RPR</a:t>
            </a:r>
            <a:r>
              <a:rPr lang="fa-IR" dirty="0" smtClean="0">
                <a:solidFill>
                  <a:srgbClr val="FF0000"/>
                </a:solidFill>
                <a:cs typeface="B Titr" pitchFamily="2" charset="-78"/>
              </a:rPr>
              <a:t>، ویروس هپاتیت </a:t>
            </a:r>
            <a:r>
              <a:rPr lang="en-US" dirty="0" smtClean="0">
                <a:solidFill>
                  <a:srgbClr val="FF0000"/>
                </a:solidFill>
                <a:cs typeface="B Titr" pitchFamily="2" charset="-78"/>
              </a:rPr>
              <a:t>B</a:t>
            </a:r>
            <a:r>
              <a:rPr lang="fa-IR" dirty="0" smtClean="0">
                <a:solidFill>
                  <a:srgbClr val="FF0000"/>
                </a:solidFill>
                <a:cs typeface="B Titr" pitchFamily="2" charset="-78"/>
              </a:rPr>
              <a:t>، </a:t>
            </a:r>
            <a:r>
              <a:rPr lang="en-US" dirty="0" smtClean="0">
                <a:solidFill>
                  <a:srgbClr val="FF0000"/>
                </a:solidFill>
                <a:cs typeface="B Titr" pitchFamily="2" charset="-78"/>
              </a:rPr>
              <a:t>HIV</a:t>
            </a:r>
            <a:r>
              <a:rPr lang="fa-IR" dirty="0" smtClean="0">
                <a:solidFill>
                  <a:srgbClr val="FF0000"/>
                </a:solidFill>
                <a:cs typeface="B Titr" pitchFamily="2" charset="-78"/>
              </a:rPr>
              <a:t> </a:t>
            </a:r>
          </a:p>
          <a:p>
            <a:pPr marL="457200" indent="-457200" algn="r">
              <a:buFont typeface="Arial" pitchFamily="34" charset="0"/>
              <a:buChar char="•"/>
            </a:pPr>
            <a:r>
              <a:rPr lang="fa-IR" dirty="0" smtClean="0">
                <a:solidFill>
                  <a:srgbClr val="FF0000"/>
                </a:solidFill>
                <a:cs typeface="B Titr" pitchFamily="2" charset="-78"/>
              </a:rPr>
              <a:t>پاپ اسمیر و کشت سرویکال</a:t>
            </a:r>
          </a:p>
          <a:p>
            <a:pPr marL="457200" indent="-457200" algn="r">
              <a:buFont typeface="Arial" pitchFamily="34" charset="0"/>
              <a:buChar char="•"/>
            </a:pPr>
            <a:r>
              <a:rPr lang="fa-IR" dirty="0" smtClean="0">
                <a:solidFill>
                  <a:srgbClr val="FF0000"/>
                </a:solidFill>
                <a:cs typeface="B Titr" pitchFamily="2" charset="-78"/>
              </a:rPr>
              <a:t>گروه خونی و </a:t>
            </a:r>
            <a:r>
              <a:rPr lang="en-US" dirty="0" smtClean="0">
                <a:solidFill>
                  <a:srgbClr val="FF0000"/>
                </a:solidFill>
                <a:cs typeface="B Titr" pitchFamily="2" charset="-78"/>
              </a:rPr>
              <a:t>Rh</a:t>
            </a:r>
            <a:endParaRPr lang="fa-IR" dirty="0" smtClean="0">
              <a:solidFill>
                <a:srgbClr val="FF0000"/>
              </a:solidFill>
              <a:cs typeface="B Titr" pitchFamily="2" charset="-78"/>
            </a:endParaRPr>
          </a:p>
          <a:p>
            <a:pPr marL="457200" indent="-457200" algn="r">
              <a:buFont typeface="Arial" pitchFamily="34" charset="0"/>
              <a:buChar char="•"/>
            </a:pPr>
            <a:r>
              <a:rPr lang="fa-IR" dirty="0" smtClean="0">
                <a:solidFill>
                  <a:srgbClr val="FF0000"/>
                </a:solidFill>
                <a:cs typeface="B Titr" pitchFamily="2" charset="-78"/>
              </a:rPr>
              <a:t>تجویز ویتامین ها حداقل 400 میکروگرم اسید فولیک  </a:t>
            </a:r>
          </a:p>
          <a:p>
            <a:pPr marL="457200" indent="-457200" algn="r">
              <a:buFont typeface="Arial" pitchFamily="34" charset="0"/>
              <a:buChar char="•"/>
            </a:pPr>
            <a:r>
              <a:rPr lang="fa-IR" dirty="0" smtClean="0">
                <a:solidFill>
                  <a:srgbClr val="FF0000"/>
                </a:solidFill>
                <a:cs typeface="B Titr" pitchFamily="2" charset="-78"/>
              </a:rPr>
              <a:t>ترک سیگار </a:t>
            </a:r>
          </a:p>
          <a:p>
            <a:pPr marL="457200" indent="-457200" algn="r">
              <a:buFont typeface="Arial" pitchFamily="34" charset="0"/>
              <a:buChar char="•"/>
            </a:pPr>
            <a:r>
              <a:rPr lang="en-US" dirty="0" smtClean="0">
                <a:solidFill>
                  <a:srgbClr val="FF0000"/>
                </a:solidFill>
                <a:cs typeface="B Titr" pitchFamily="2" charset="-78"/>
              </a:rPr>
              <a:t>HbA1C</a:t>
            </a:r>
          </a:p>
          <a:p>
            <a:pPr marL="457200" indent="-457200" algn="r">
              <a:buFont typeface="Arial" pitchFamily="34" charset="0"/>
              <a:buChar char="•"/>
            </a:pPr>
            <a:r>
              <a:rPr lang="en-US" dirty="0" smtClean="0">
                <a:solidFill>
                  <a:srgbClr val="FF0000"/>
                </a:solidFill>
                <a:cs typeface="B Titr" pitchFamily="2" charset="-78"/>
              </a:rPr>
              <a:t>TSH</a:t>
            </a:r>
            <a:endParaRPr lang="fa-IR" dirty="0" smtClean="0">
              <a:solidFill>
                <a:srgbClr val="FF0000"/>
              </a:solidFill>
              <a:cs typeface="B Titr" pitchFamily="2" charset="-78"/>
            </a:endParaRPr>
          </a:p>
          <a:p>
            <a:pPr marL="457200" indent="-457200" algn="r">
              <a:buFont typeface="Arial" pitchFamily="34" charset="0"/>
              <a:buChar char="•"/>
            </a:pPr>
            <a:r>
              <a:rPr lang="fa-IR" dirty="0" smtClean="0">
                <a:solidFill>
                  <a:srgbClr val="FF0000"/>
                </a:solidFill>
                <a:cs typeface="B Titr" pitchFamily="2" charset="-78"/>
              </a:rPr>
              <a:t>کراتی نین و نسبت آلبومین به کراتی نین ادرار </a:t>
            </a:r>
          </a:p>
          <a:p>
            <a:pPr marL="457200" indent="-457200" algn="r">
              <a:buFont typeface="Arial" pitchFamily="34" charset="0"/>
              <a:buChar char="•"/>
            </a:pPr>
            <a:r>
              <a:rPr lang="fa-IR" dirty="0" smtClean="0">
                <a:solidFill>
                  <a:srgbClr val="FF0000"/>
                </a:solidFill>
                <a:cs typeface="B Titr" pitchFamily="2" charset="-78"/>
              </a:rPr>
              <a:t>مرور کردن لیست داروهای بیمار به خصوص داروهای خطرناک مانند استاتین ها و </a:t>
            </a:r>
            <a:r>
              <a:rPr lang="en-US" dirty="0" smtClean="0">
                <a:solidFill>
                  <a:srgbClr val="FF0000"/>
                </a:solidFill>
                <a:cs typeface="B Titr" pitchFamily="2" charset="-78"/>
              </a:rPr>
              <a:t>ACEI</a:t>
            </a:r>
            <a:r>
              <a:rPr lang="fa-IR" dirty="0" smtClean="0">
                <a:solidFill>
                  <a:srgbClr val="FF0000"/>
                </a:solidFill>
                <a:cs typeface="B Titr" pitchFamily="2" charset="-78"/>
              </a:rPr>
              <a:t> ها </a:t>
            </a:r>
          </a:p>
          <a:p>
            <a:pPr marL="457200" indent="-457200" algn="r">
              <a:buFont typeface="Arial" pitchFamily="34" charset="0"/>
              <a:buChar char="•"/>
            </a:pPr>
            <a:r>
              <a:rPr lang="fa-IR" dirty="0" smtClean="0">
                <a:solidFill>
                  <a:srgbClr val="FF0000"/>
                </a:solidFill>
                <a:cs typeface="B Titr" pitchFamily="2" charset="-78"/>
              </a:rPr>
              <a:t>معاینه جامع چشمی </a:t>
            </a:r>
          </a:p>
          <a:p>
            <a:pPr marL="457200" indent="-457200" algn="r">
              <a:buFont typeface="Arial" pitchFamily="34" charset="0"/>
              <a:buChar char="•"/>
            </a:pPr>
            <a:endParaRPr lang="fa-IR" dirty="0" smtClean="0">
              <a:solidFill>
                <a:srgbClr val="FF0000"/>
              </a:solidFill>
              <a:cs typeface="B Titr" pitchFamily="2" charset="-78"/>
            </a:endParaRPr>
          </a:p>
          <a:p>
            <a:pPr marL="457200" indent="-457200" algn="r">
              <a:buFont typeface="Arial" pitchFamily="34" charset="0"/>
              <a:buChar char="•"/>
            </a:pPr>
            <a:endParaRPr lang="fa-IR" dirty="0" smtClean="0">
              <a:solidFill>
                <a:srgbClr val="FF0000"/>
              </a:solidFill>
              <a:cs typeface="B Titr" pitchFamily="2" charset="-78"/>
            </a:endParaRPr>
          </a:p>
          <a:p>
            <a:pPr marL="457200" indent="-457200" algn="r">
              <a:buFont typeface="Arial" pitchFamily="34" charset="0"/>
              <a:buChar char="•"/>
            </a:pPr>
            <a:endParaRPr lang="en-US" dirty="0">
              <a:solidFill>
                <a:srgbClr val="FF0000"/>
              </a:solidFill>
              <a:cs typeface="B Titr" pitchFamily="2" charset="-78"/>
            </a:endParaRPr>
          </a:p>
        </p:txBody>
      </p:sp>
    </p:spTree>
    <p:extLst>
      <p:ext uri="{BB962C8B-B14F-4D97-AF65-F5344CB8AC3E}">
        <p14:creationId xmlns:p14="http://schemas.microsoft.com/office/powerpoint/2010/main" val="40866201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0" y="533400"/>
            <a:ext cx="7772400" cy="1470025"/>
          </a:xfrm>
        </p:spPr>
        <p:txBody>
          <a:bodyPr/>
          <a:lstStyle/>
          <a:p>
            <a:r>
              <a:rPr lang="fa-IR" dirty="0" smtClean="0">
                <a:cs typeface="B Titr" pitchFamily="2" charset="-78"/>
              </a:rPr>
              <a:t>در دیابت </a:t>
            </a:r>
            <a:r>
              <a:rPr lang="fa-IR" dirty="0">
                <a:cs typeface="B Titr" pitchFamily="2" charset="-78"/>
              </a:rPr>
              <a:t>قبل از </a:t>
            </a:r>
            <a:r>
              <a:rPr lang="fa-IR" dirty="0" smtClean="0">
                <a:cs typeface="B Titr" pitchFamily="2" charset="-78"/>
              </a:rPr>
              <a:t>بارداری چه اقداماتی لازم است؟ </a:t>
            </a:r>
            <a:endParaRPr lang="en-US" dirty="0"/>
          </a:p>
        </p:txBody>
      </p:sp>
      <p:sp>
        <p:nvSpPr>
          <p:cNvPr id="5" name="Subtitle 4"/>
          <p:cNvSpPr>
            <a:spLocks noGrp="1"/>
          </p:cNvSpPr>
          <p:nvPr>
            <p:ph type="subTitle" idx="1"/>
          </p:nvPr>
        </p:nvSpPr>
        <p:spPr>
          <a:xfrm>
            <a:off x="1066800" y="2590800"/>
            <a:ext cx="7010400" cy="3505200"/>
          </a:xfrm>
        </p:spPr>
        <p:txBody>
          <a:bodyPr>
            <a:normAutofit fontScale="77500" lnSpcReduction="20000"/>
          </a:bodyPr>
          <a:lstStyle/>
          <a:p>
            <a:pPr marL="457200" indent="-457200" algn="r">
              <a:buFont typeface="Arial" pitchFamily="34" charset="0"/>
              <a:buChar char="•"/>
            </a:pPr>
            <a:r>
              <a:rPr lang="fa-IR" dirty="0" smtClean="0">
                <a:solidFill>
                  <a:srgbClr val="FF0000"/>
                </a:solidFill>
                <a:cs typeface="B Titr" pitchFamily="2" charset="-78"/>
              </a:rPr>
              <a:t>قبل بارداری توصیه به کنترل دقیق قند خون تا </a:t>
            </a:r>
            <a:r>
              <a:rPr lang="en-US" dirty="0" smtClean="0">
                <a:solidFill>
                  <a:srgbClr val="FF0000"/>
                </a:solidFill>
                <a:cs typeface="B Titr" pitchFamily="2" charset="-78"/>
              </a:rPr>
              <a:t>A1C</a:t>
            </a:r>
            <a:r>
              <a:rPr lang="fa-IR" dirty="0" smtClean="0">
                <a:solidFill>
                  <a:srgbClr val="FF0000"/>
                </a:solidFill>
                <a:cs typeface="B Titr" pitchFamily="2" charset="-78"/>
              </a:rPr>
              <a:t> زیر 6/5 درصد جهت کاهش آنومالی های مادرزادی </a:t>
            </a:r>
          </a:p>
          <a:p>
            <a:pPr marL="457200" indent="-457200" algn="r">
              <a:buFont typeface="Arial" pitchFamily="34" charset="0"/>
              <a:buChar char="•"/>
            </a:pPr>
            <a:r>
              <a:rPr lang="fa-IR" dirty="0" smtClean="0">
                <a:solidFill>
                  <a:srgbClr val="FF0000"/>
                </a:solidFill>
                <a:cs typeface="B Titr" pitchFamily="2" charset="-78"/>
              </a:rPr>
              <a:t>اقدامات کنتراسپتیو مناسب تا آماده شدن فرد برای بارداری: همانند همه افراد غیر دیابتی چون ریسک عوارض بارداری این افراد خیلی بیشتر ریسک کنتراسپتیوهای مختلف است. </a:t>
            </a:r>
          </a:p>
          <a:p>
            <a:pPr marL="457200" indent="-457200" algn="r">
              <a:buFont typeface="Arial" pitchFamily="34" charset="0"/>
              <a:buChar char="•"/>
            </a:pPr>
            <a:r>
              <a:rPr lang="fa-IR" dirty="0" smtClean="0">
                <a:solidFill>
                  <a:srgbClr val="FF0000"/>
                </a:solidFill>
                <a:cs typeface="B Titr" pitchFamily="2" charset="-78"/>
              </a:rPr>
              <a:t>تیپ 1 یا 2 تحت درمان چه قبل بارداری و چه در زمان بارداری: مشاوره از نظر ایجاد یا پیشرفت رتینوپاتی دیابتی </a:t>
            </a:r>
          </a:p>
          <a:p>
            <a:pPr marL="457200" indent="-457200" algn="r">
              <a:buFont typeface="Arial" pitchFamily="34" charset="0"/>
              <a:buChar char="•"/>
            </a:pPr>
            <a:r>
              <a:rPr lang="fa-IR" dirty="0" smtClean="0">
                <a:solidFill>
                  <a:srgbClr val="FF0000"/>
                </a:solidFill>
                <a:cs typeface="B Titr" pitchFamily="2" charset="-78"/>
              </a:rPr>
              <a:t>معاینه چشم قبل بارداری، تری مستر اول، هر تری مستر و یک سال پست پارتوم براساس معاینات فرد </a:t>
            </a:r>
          </a:p>
          <a:p>
            <a:pPr marL="457200" indent="-457200" algn="r">
              <a:buFont typeface="Arial" pitchFamily="34" charset="0"/>
              <a:buChar char="•"/>
            </a:pPr>
            <a:endParaRPr lang="fa-IR" dirty="0" smtClean="0">
              <a:solidFill>
                <a:srgbClr val="FF0000"/>
              </a:solidFill>
              <a:cs typeface="B Titr" pitchFamily="2" charset="-78"/>
            </a:endParaRPr>
          </a:p>
          <a:p>
            <a:pPr marL="457200" indent="-457200" algn="r">
              <a:buFont typeface="Arial" pitchFamily="34" charset="0"/>
              <a:buChar char="•"/>
            </a:pPr>
            <a:endParaRPr lang="en-US" dirty="0">
              <a:solidFill>
                <a:srgbClr val="FF0000"/>
              </a:solidFill>
              <a:cs typeface="B Titr" pitchFamily="2" charset="-78"/>
            </a:endParaRPr>
          </a:p>
        </p:txBody>
      </p:sp>
    </p:spTree>
    <p:extLst>
      <p:ext uri="{BB962C8B-B14F-4D97-AF65-F5344CB8AC3E}">
        <p14:creationId xmlns:p14="http://schemas.microsoft.com/office/powerpoint/2010/main" val="38175426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838200" y="533400"/>
            <a:ext cx="7772400" cy="1851025"/>
          </a:xfrm>
        </p:spPr>
        <p:txBody>
          <a:bodyPr>
            <a:normAutofit fontScale="90000"/>
          </a:bodyPr>
          <a:lstStyle/>
          <a:p>
            <a:r>
              <a:rPr lang="fa-IR" dirty="0" smtClean="0">
                <a:cs typeface="B Titr" pitchFamily="2" charset="-78"/>
              </a:rPr>
              <a:t>وضعیت قند ناشتا و قند پست پراندیال مادران باردار غیر دیابتی چه تفاوتی با افراد غیر باردار دارد؟ </a:t>
            </a:r>
            <a:endParaRPr lang="en-US" dirty="0">
              <a:cs typeface="B Titr" pitchFamily="2" charset="-78"/>
            </a:endParaRPr>
          </a:p>
        </p:txBody>
      </p:sp>
      <p:sp>
        <p:nvSpPr>
          <p:cNvPr id="5" name="Subtitle 4"/>
          <p:cNvSpPr>
            <a:spLocks noGrp="1"/>
          </p:cNvSpPr>
          <p:nvPr>
            <p:ph type="subTitle" idx="1"/>
          </p:nvPr>
        </p:nvSpPr>
        <p:spPr>
          <a:xfrm>
            <a:off x="1143000" y="2819400"/>
            <a:ext cx="7086600" cy="3352800"/>
          </a:xfrm>
        </p:spPr>
        <p:txBody>
          <a:bodyPr/>
          <a:lstStyle/>
          <a:p>
            <a:pPr marL="457200" indent="-457200" algn="r">
              <a:buFont typeface="Arial" pitchFamily="34" charset="0"/>
              <a:buChar char="•"/>
            </a:pPr>
            <a:r>
              <a:rPr lang="fa-IR" dirty="0" smtClean="0">
                <a:solidFill>
                  <a:srgbClr val="FF0000"/>
                </a:solidFill>
                <a:cs typeface="B Titr" pitchFamily="2" charset="-78"/>
              </a:rPr>
              <a:t>قند خون ناشتا کمتر از زنان غیر باردار در اثر برداشت گلوکز توسط جفت، غیر وابسته به انسولین </a:t>
            </a:r>
          </a:p>
          <a:p>
            <a:pPr marL="457200" indent="-457200" algn="r">
              <a:buFont typeface="Arial" pitchFamily="34" charset="0"/>
              <a:buChar char="•"/>
            </a:pPr>
            <a:r>
              <a:rPr lang="fa-IR" dirty="0" smtClean="0">
                <a:solidFill>
                  <a:srgbClr val="FF0000"/>
                </a:solidFill>
                <a:cs typeface="B Titr" pitchFamily="2" charset="-78"/>
              </a:rPr>
              <a:t>هیپرگلیسمی پست پراندیال و عدم تحمل گلوکز در اثر هورمون های جفتی دیابتوژن </a:t>
            </a:r>
            <a:endParaRPr lang="en-US" dirty="0">
              <a:solidFill>
                <a:srgbClr val="FF0000"/>
              </a:solidFill>
              <a:cs typeface="B Titr" pitchFamily="2" charset="-78"/>
            </a:endParaRPr>
          </a:p>
        </p:txBody>
      </p:sp>
    </p:spTree>
    <p:extLst>
      <p:ext uri="{BB962C8B-B14F-4D97-AF65-F5344CB8AC3E}">
        <p14:creationId xmlns:p14="http://schemas.microsoft.com/office/powerpoint/2010/main" val="18449385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914400" y="685800"/>
            <a:ext cx="7772400" cy="1470025"/>
          </a:xfrm>
        </p:spPr>
        <p:txBody>
          <a:bodyPr/>
          <a:lstStyle/>
          <a:p>
            <a:r>
              <a:rPr lang="fa-IR" dirty="0" smtClean="0">
                <a:cs typeface="B Titr" pitchFamily="2" charset="-78"/>
              </a:rPr>
              <a:t>فیزیولوژی انسولین در مادران باردار دیابتی چگونه است؟ </a:t>
            </a:r>
            <a:endParaRPr lang="en-US" dirty="0">
              <a:cs typeface="B Titr" pitchFamily="2" charset="-78"/>
            </a:endParaRPr>
          </a:p>
        </p:txBody>
      </p:sp>
      <p:sp>
        <p:nvSpPr>
          <p:cNvPr id="5" name="Subtitle 4"/>
          <p:cNvSpPr>
            <a:spLocks noGrp="1"/>
          </p:cNvSpPr>
          <p:nvPr>
            <p:ph type="subTitle" idx="1"/>
          </p:nvPr>
        </p:nvSpPr>
        <p:spPr>
          <a:xfrm>
            <a:off x="838200" y="2362200"/>
            <a:ext cx="7620000" cy="3810000"/>
          </a:xfrm>
        </p:spPr>
        <p:txBody>
          <a:bodyPr>
            <a:normAutofit fontScale="85000" lnSpcReduction="10000"/>
          </a:bodyPr>
          <a:lstStyle/>
          <a:p>
            <a:pPr marL="457200" indent="-457200" algn="r">
              <a:buFont typeface="Arial" pitchFamily="34" charset="0"/>
              <a:buChar char="•"/>
            </a:pPr>
            <a:r>
              <a:rPr lang="fa-IR" dirty="0" smtClean="0">
                <a:solidFill>
                  <a:srgbClr val="FF0000"/>
                </a:solidFill>
                <a:cs typeface="B Titr" pitchFamily="2" charset="-78"/>
              </a:rPr>
              <a:t>تری مستر اول: حساسیت به انسولین بالا، قند خون پایین تر، کاهش نیاز به انسولین در تری مستر اول در دیابت نوع 1</a:t>
            </a:r>
          </a:p>
          <a:p>
            <a:pPr marL="457200" indent="-457200" algn="r">
              <a:buFont typeface="Arial" pitchFamily="34" charset="0"/>
              <a:buChar char="•"/>
            </a:pPr>
            <a:r>
              <a:rPr lang="fa-IR" dirty="0" smtClean="0">
                <a:solidFill>
                  <a:srgbClr val="FF0000"/>
                </a:solidFill>
                <a:cs typeface="B Titr" pitchFamily="2" charset="-78"/>
              </a:rPr>
              <a:t>افزایش مقاومت به انسولین به صورت نمایی (</a:t>
            </a:r>
            <a:r>
              <a:rPr lang="en-US" dirty="0" smtClean="0">
                <a:solidFill>
                  <a:srgbClr val="FF0000"/>
                </a:solidFill>
                <a:cs typeface="B Titr" pitchFamily="2" charset="-78"/>
              </a:rPr>
              <a:t>Exponential</a:t>
            </a:r>
            <a:r>
              <a:rPr lang="fa-IR" dirty="0" smtClean="0">
                <a:solidFill>
                  <a:srgbClr val="FF0000"/>
                </a:solidFill>
                <a:cs typeface="B Titr" pitchFamily="2" charset="-78"/>
              </a:rPr>
              <a:t>) در تری مستر دوم و اوایل تری مستر سوم </a:t>
            </a:r>
          </a:p>
          <a:p>
            <a:pPr marL="457200" indent="-457200" algn="r">
              <a:buFont typeface="Arial" pitchFamily="34" charset="0"/>
              <a:buChar char="•"/>
            </a:pPr>
            <a:r>
              <a:rPr lang="fa-IR" dirty="0" smtClean="0">
                <a:solidFill>
                  <a:srgbClr val="FF0000"/>
                </a:solidFill>
                <a:cs typeface="B Titr" pitchFamily="2" charset="-78"/>
              </a:rPr>
              <a:t>اگر پانکراس نرمال باشد: توانایی جبران افزایش نیاز به انسولین در این مقاومت افزایش یافته و نرمال نگه داشتن قند خون </a:t>
            </a:r>
          </a:p>
          <a:p>
            <a:pPr marL="457200" indent="-457200" algn="r">
              <a:buFont typeface="Arial" pitchFamily="34" charset="0"/>
              <a:buChar char="•"/>
            </a:pPr>
            <a:r>
              <a:rPr lang="fa-IR" dirty="0" smtClean="0">
                <a:solidFill>
                  <a:srgbClr val="FF0000"/>
                </a:solidFill>
                <a:cs typeface="B Titr" pitchFamily="2" charset="-78"/>
              </a:rPr>
              <a:t>اگر مادر دچار </a:t>
            </a:r>
            <a:r>
              <a:rPr lang="en-US" dirty="0" smtClean="0">
                <a:solidFill>
                  <a:srgbClr val="FF0000"/>
                </a:solidFill>
                <a:cs typeface="B Titr" pitchFamily="2" charset="-78"/>
              </a:rPr>
              <a:t>GDM, PGDM</a:t>
            </a:r>
            <a:r>
              <a:rPr lang="fa-IR" dirty="0" smtClean="0">
                <a:solidFill>
                  <a:srgbClr val="FF0000"/>
                </a:solidFill>
                <a:cs typeface="B Titr" pitchFamily="2" charset="-78"/>
              </a:rPr>
              <a:t> باشد: هیپرگلیسمی رخ خواهد داد. </a:t>
            </a:r>
          </a:p>
        </p:txBody>
      </p:sp>
    </p:spTree>
    <p:extLst>
      <p:ext uri="{BB962C8B-B14F-4D97-AF65-F5344CB8AC3E}">
        <p14:creationId xmlns:p14="http://schemas.microsoft.com/office/powerpoint/2010/main" val="4821882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838200" y="533400"/>
            <a:ext cx="7772400" cy="1470025"/>
          </a:xfrm>
        </p:spPr>
        <p:txBody>
          <a:bodyPr/>
          <a:lstStyle/>
          <a:p>
            <a:r>
              <a:rPr lang="fa-IR" dirty="0" smtClean="0">
                <a:cs typeface="B Titr" panose="00000700000000000000" pitchFamily="2" charset="-78"/>
              </a:rPr>
              <a:t>دو استراتژی تشخیص دیابت بارداری کدامند؟  </a:t>
            </a:r>
            <a:endParaRPr lang="fa-IR" dirty="0">
              <a:cs typeface="B Titr" panose="00000700000000000000" pitchFamily="2" charset="-78"/>
            </a:endParaRPr>
          </a:p>
        </p:txBody>
      </p:sp>
      <p:sp>
        <p:nvSpPr>
          <p:cNvPr id="5" name="Subtitle 4"/>
          <p:cNvSpPr>
            <a:spLocks noGrp="1"/>
          </p:cNvSpPr>
          <p:nvPr>
            <p:ph type="subTitle" idx="1"/>
          </p:nvPr>
        </p:nvSpPr>
        <p:spPr>
          <a:xfrm>
            <a:off x="1295400" y="2209800"/>
            <a:ext cx="7086600" cy="3200400"/>
          </a:xfrm>
        </p:spPr>
        <p:txBody>
          <a:bodyPr/>
          <a:lstStyle/>
          <a:p>
            <a:pPr marL="457200" indent="-457200" algn="r">
              <a:buFont typeface="Arial" panose="020B0604020202020204" pitchFamily="34" charset="0"/>
              <a:buChar char="•"/>
            </a:pPr>
            <a:r>
              <a:rPr lang="fa-IR" dirty="0" smtClean="0">
                <a:solidFill>
                  <a:srgbClr val="FF0000"/>
                </a:solidFill>
                <a:cs typeface="B Titr" panose="00000700000000000000" pitchFamily="2" charset="-78"/>
              </a:rPr>
              <a:t>تست تحمل گلوکز خوراکی یک مرحله ای با 75 گرم گلوکز </a:t>
            </a:r>
          </a:p>
          <a:p>
            <a:pPr marL="457200" indent="-457200" algn="r">
              <a:buFont typeface="Arial" panose="020B0604020202020204" pitchFamily="34" charset="0"/>
              <a:buChar char="•"/>
            </a:pPr>
            <a:r>
              <a:rPr lang="fa-IR" dirty="0" smtClean="0">
                <a:solidFill>
                  <a:srgbClr val="FF0000"/>
                </a:solidFill>
                <a:cs typeface="B Titr" panose="00000700000000000000" pitchFamily="2" charset="-78"/>
              </a:rPr>
              <a:t>تست تحمل گلوکز خوراکی دو مرحله ای اول با 50 گرم گلوکز و تست غیر ناشتا و سپس در صورت مثبت بودن تست مرحله اول، انجام تست با 100 گرم گلوکز خوراکی  </a:t>
            </a:r>
            <a:endParaRPr lang="fa-IR" dirty="0">
              <a:solidFill>
                <a:srgbClr val="FF0000"/>
              </a:solidFill>
              <a:cs typeface="B Titr" panose="00000700000000000000" pitchFamily="2" charset="-78"/>
            </a:endParaRPr>
          </a:p>
        </p:txBody>
      </p:sp>
    </p:spTree>
    <p:extLst>
      <p:ext uri="{BB962C8B-B14F-4D97-AF65-F5344CB8AC3E}">
        <p14:creationId xmlns:p14="http://schemas.microsoft.com/office/powerpoint/2010/main" val="26033280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685800"/>
            <a:ext cx="7772400" cy="2438400"/>
          </a:xfrm>
        </p:spPr>
        <p:txBody>
          <a:bodyPr>
            <a:normAutofit/>
          </a:bodyPr>
          <a:lstStyle/>
          <a:p>
            <a:r>
              <a:rPr lang="fa-IR" u="sng" dirty="0" smtClean="0">
                <a:cs typeface="B Titr" panose="00000700000000000000" pitchFamily="2" charset="-78"/>
              </a:rPr>
              <a:t>در خانم های بارداری که قبلا سابقه دیابت ندارند</a:t>
            </a:r>
            <a:r>
              <a:rPr lang="fa-IR" dirty="0" smtClean="0">
                <a:cs typeface="B Titr" panose="00000700000000000000" pitchFamily="2" charset="-78"/>
              </a:rPr>
              <a:t>، در چه زمانی از بارداری باید برای دیابت بارداری تست شوند؟ </a:t>
            </a:r>
            <a:endParaRPr lang="fa-IR" dirty="0"/>
          </a:p>
        </p:txBody>
      </p:sp>
      <p:sp>
        <p:nvSpPr>
          <p:cNvPr id="3" name="Content Placeholder 2"/>
          <p:cNvSpPr>
            <a:spLocks noGrp="1"/>
          </p:cNvSpPr>
          <p:nvPr>
            <p:ph type="subTitle" idx="1"/>
          </p:nvPr>
        </p:nvSpPr>
        <p:spPr/>
        <p:txBody>
          <a:bodyPr>
            <a:normAutofit/>
          </a:bodyPr>
          <a:lstStyle/>
          <a:p>
            <a:pPr lvl="1"/>
            <a:r>
              <a:rPr lang="fa-IR" sz="4800" dirty="0" smtClean="0">
                <a:solidFill>
                  <a:srgbClr val="FF0000"/>
                </a:solidFill>
                <a:cs typeface="B Titr" panose="00000700000000000000" pitchFamily="2" charset="-78"/>
              </a:rPr>
              <a:t>هفته </a:t>
            </a:r>
            <a:r>
              <a:rPr lang="fa-IR" sz="4800" dirty="0">
                <a:solidFill>
                  <a:srgbClr val="FF0000"/>
                </a:solidFill>
                <a:cs typeface="B Titr" panose="00000700000000000000" pitchFamily="2" charset="-78"/>
              </a:rPr>
              <a:t>24 تا 28 بارداری </a:t>
            </a:r>
          </a:p>
          <a:p>
            <a:r>
              <a:rPr lang="fa-IR" dirty="0">
                <a:cs typeface="B Titr" panose="00000700000000000000" pitchFamily="2" charset="-78"/>
              </a:rPr>
              <a:t> </a:t>
            </a:r>
          </a:p>
          <a:p>
            <a:endParaRPr lang="fa-IR" dirty="0"/>
          </a:p>
        </p:txBody>
      </p:sp>
    </p:spTree>
    <p:extLst>
      <p:ext uri="{BB962C8B-B14F-4D97-AF65-F5344CB8AC3E}">
        <p14:creationId xmlns:p14="http://schemas.microsoft.com/office/powerpoint/2010/main" val="1744351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838200"/>
            <a:ext cx="7772400" cy="1470025"/>
          </a:xfrm>
        </p:spPr>
        <p:txBody>
          <a:bodyPr/>
          <a:lstStyle/>
          <a:p>
            <a:r>
              <a:rPr lang="fa-IR" dirty="0" smtClean="0">
                <a:cs typeface="B Titr" panose="00000700000000000000" pitchFamily="2" charset="-78"/>
              </a:rPr>
              <a:t>تست یک مرحله ای چگونه انجام می شود؟ </a:t>
            </a:r>
            <a:endParaRPr lang="fa-IR" dirty="0">
              <a:cs typeface="B Titr" panose="00000700000000000000" pitchFamily="2" charset="-78"/>
            </a:endParaRPr>
          </a:p>
        </p:txBody>
      </p:sp>
      <p:sp>
        <p:nvSpPr>
          <p:cNvPr id="5" name="Subtitle 4"/>
          <p:cNvSpPr>
            <a:spLocks noGrp="1"/>
          </p:cNvSpPr>
          <p:nvPr>
            <p:ph type="subTitle" idx="1"/>
          </p:nvPr>
        </p:nvSpPr>
        <p:spPr>
          <a:xfrm>
            <a:off x="457200" y="2819400"/>
            <a:ext cx="8001000" cy="3200400"/>
          </a:xfrm>
        </p:spPr>
        <p:txBody>
          <a:bodyPr>
            <a:normAutofit fontScale="92500" lnSpcReduction="20000"/>
          </a:bodyPr>
          <a:lstStyle/>
          <a:p>
            <a:pPr marL="457200" indent="-457200" algn="r">
              <a:buFont typeface="Arial" panose="020B0604020202020204" pitchFamily="34" charset="0"/>
              <a:buChar char="•"/>
            </a:pPr>
            <a:r>
              <a:rPr lang="fa-IR" dirty="0" smtClean="0">
                <a:solidFill>
                  <a:srgbClr val="FF0000"/>
                </a:solidFill>
                <a:cs typeface="B Titr" panose="00000700000000000000" pitchFamily="2" charset="-78"/>
              </a:rPr>
              <a:t>برای خانم بارداری انجام می شود که قبلا سابقه دیابت را ندارد و تست های او منفی بوده اند. </a:t>
            </a:r>
          </a:p>
          <a:p>
            <a:pPr marL="457200" indent="-457200" algn="r">
              <a:buFont typeface="Arial" panose="020B0604020202020204" pitchFamily="34" charset="0"/>
              <a:buChar char="•"/>
            </a:pPr>
            <a:r>
              <a:rPr lang="fa-IR" dirty="0" smtClean="0">
                <a:solidFill>
                  <a:srgbClr val="FF0000"/>
                </a:solidFill>
                <a:cs typeface="B Titr" panose="00000700000000000000" pitchFamily="2" charset="-78"/>
              </a:rPr>
              <a:t>زمان انجام تست: صبح ناشتای 8 ساعته </a:t>
            </a:r>
          </a:p>
          <a:p>
            <a:pPr marL="457200" indent="-457200" algn="r">
              <a:buFont typeface="Arial" panose="020B0604020202020204" pitchFamily="34" charset="0"/>
              <a:buChar char="•"/>
            </a:pPr>
            <a:r>
              <a:rPr lang="fa-IR" dirty="0" smtClean="0">
                <a:solidFill>
                  <a:srgbClr val="FF0000"/>
                </a:solidFill>
                <a:cs typeface="B Titr" panose="00000700000000000000" pitchFamily="2" charset="-78"/>
              </a:rPr>
              <a:t>اول قند ناشتا چک شود. </a:t>
            </a:r>
          </a:p>
          <a:p>
            <a:pPr marL="457200" indent="-457200" algn="r">
              <a:buFont typeface="Arial" panose="020B0604020202020204" pitchFamily="34" charset="0"/>
              <a:buChar char="•"/>
            </a:pPr>
            <a:r>
              <a:rPr lang="fa-IR" dirty="0" smtClean="0">
                <a:solidFill>
                  <a:srgbClr val="FF0000"/>
                </a:solidFill>
                <a:cs typeface="B Titr" panose="00000700000000000000" pitchFamily="2" charset="-78"/>
              </a:rPr>
              <a:t>75 گرم گلوکز خوراکی داده شود. </a:t>
            </a:r>
          </a:p>
          <a:p>
            <a:pPr marL="457200" indent="-457200" algn="r">
              <a:buFont typeface="Arial" panose="020B0604020202020204" pitchFamily="34" charset="0"/>
              <a:buChar char="•"/>
            </a:pPr>
            <a:r>
              <a:rPr lang="fa-IR" dirty="0" smtClean="0">
                <a:solidFill>
                  <a:srgbClr val="FF0000"/>
                </a:solidFill>
                <a:cs typeface="B Titr" panose="00000700000000000000" pitchFamily="2" charset="-78"/>
              </a:rPr>
              <a:t>قند یک ساعت و دو ساعت بعد از گلوکز خوراکی چک شود. </a:t>
            </a:r>
            <a:endParaRPr lang="fa-IR" dirty="0">
              <a:solidFill>
                <a:srgbClr val="FF0000"/>
              </a:solidFill>
              <a:cs typeface="B Titr" panose="00000700000000000000" pitchFamily="2" charset="-78"/>
            </a:endParaRPr>
          </a:p>
        </p:txBody>
      </p:sp>
    </p:spTree>
    <p:extLst>
      <p:ext uri="{BB962C8B-B14F-4D97-AF65-F5344CB8AC3E}">
        <p14:creationId xmlns:p14="http://schemas.microsoft.com/office/powerpoint/2010/main" val="37553435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762000"/>
            <a:ext cx="7772400" cy="1470025"/>
          </a:xfrm>
        </p:spPr>
        <p:txBody>
          <a:bodyPr>
            <a:normAutofit fontScale="90000"/>
          </a:bodyPr>
          <a:lstStyle/>
          <a:p>
            <a:pPr algn="ctr"/>
            <a:r>
              <a:rPr lang="fa-IR" sz="5400" dirty="0" smtClean="0">
                <a:solidFill>
                  <a:srgbClr val="FF0000"/>
                </a:solidFill>
                <a:cs typeface="B Titr" panose="00000700000000000000" pitchFamily="2" charset="-78"/>
              </a:rPr>
              <a:t>سوالات عملی در دیابت ملیتوس و بارداری </a:t>
            </a:r>
            <a:endParaRPr lang="fa-IR" sz="5400" dirty="0">
              <a:solidFill>
                <a:srgbClr val="FF0000"/>
              </a:solidFill>
              <a:cs typeface="B Titr" panose="00000700000000000000" pitchFamily="2" charset="-78"/>
            </a:endParaRPr>
          </a:p>
        </p:txBody>
      </p:sp>
      <p:sp>
        <p:nvSpPr>
          <p:cNvPr id="3" name="Subtitle 2"/>
          <p:cNvSpPr>
            <a:spLocks noGrp="1"/>
          </p:cNvSpPr>
          <p:nvPr>
            <p:ph type="subTitle" idx="1"/>
          </p:nvPr>
        </p:nvSpPr>
        <p:spPr>
          <a:xfrm>
            <a:off x="1600200" y="3276600"/>
            <a:ext cx="6172200" cy="1371600"/>
          </a:xfrm>
        </p:spPr>
        <p:txBody>
          <a:bodyPr>
            <a:normAutofit/>
          </a:bodyPr>
          <a:lstStyle/>
          <a:p>
            <a:r>
              <a:rPr lang="fa-IR" sz="2400" dirty="0" smtClean="0">
                <a:solidFill>
                  <a:schemeClr val="tx1"/>
                </a:solidFill>
                <a:cs typeface="B Titr" panose="00000700000000000000" pitchFamily="2" charset="-78"/>
              </a:rPr>
              <a:t>دکتر شهرام علمداری</a:t>
            </a:r>
          </a:p>
          <a:p>
            <a:r>
              <a:rPr lang="fa-IR" sz="2400" dirty="0" smtClean="0">
                <a:solidFill>
                  <a:schemeClr val="tx1"/>
                </a:solidFill>
                <a:cs typeface="B Titr" panose="00000700000000000000" pitchFamily="2" charset="-78"/>
              </a:rPr>
              <a:t>فوق تخصص غدد و متابولیسم </a:t>
            </a:r>
          </a:p>
          <a:p>
            <a:r>
              <a:rPr lang="fa-IR" sz="2400" dirty="0" smtClean="0">
                <a:solidFill>
                  <a:schemeClr val="tx1"/>
                </a:solidFill>
                <a:cs typeface="B Titr" panose="00000700000000000000" pitchFamily="2" charset="-78"/>
              </a:rPr>
              <a:t>دانشیار دانشگاه علوم پزشکی شهید بهشتی</a:t>
            </a:r>
            <a:endParaRPr lang="fa-IR" sz="2400" dirty="0">
              <a:solidFill>
                <a:schemeClr val="tx1"/>
              </a:solidFill>
              <a:cs typeface="B Titr" panose="00000700000000000000" pitchFamily="2" charset="-78"/>
            </a:endParaRPr>
          </a:p>
        </p:txBody>
      </p:sp>
    </p:spTree>
    <p:extLst>
      <p:ext uri="{BB962C8B-B14F-4D97-AF65-F5344CB8AC3E}">
        <p14:creationId xmlns:p14="http://schemas.microsoft.com/office/powerpoint/2010/main" val="1751218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685800"/>
            <a:ext cx="7772400" cy="1470025"/>
          </a:xfrm>
        </p:spPr>
        <p:txBody>
          <a:bodyPr>
            <a:normAutofit fontScale="90000"/>
          </a:bodyPr>
          <a:lstStyle/>
          <a:p>
            <a:r>
              <a:rPr lang="fa-IR" dirty="0" smtClean="0">
                <a:cs typeface="B Titr" panose="00000700000000000000" pitchFamily="2" charset="-78"/>
              </a:rPr>
              <a:t>چه موقع تست یک مرحله ای را مثبت می گویند و بیمار مبتلا به دیابت بارداری است؟ </a:t>
            </a:r>
            <a:endParaRPr lang="fa-IR" dirty="0">
              <a:cs typeface="B Titr" panose="00000700000000000000" pitchFamily="2" charset="-78"/>
            </a:endParaRPr>
          </a:p>
        </p:txBody>
      </p:sp>
      <p:sp>
        <p:nvSpPr>
          <p:cNvPr id="5" name="Subtitle 4"/>
          <p:cNvSpPr>
            <a:spLocks noGrp="1"/>
          </p:cNvSpPr>
          <p:nvPr>
            <p:ph type="subTitle" idx="1"/>
          </p:nvPr>
        </p:nvSpPr>
        <p:spPr>
          <a:xfrm>
            <a:off x="685800" y="2590800"/>
            <a:ext cx="7620000" cy="3429000"/>
          </a:xfrm>
        </p:spPr>
        <p:txBody>
          <a:bodyPr/>
          <a:lstStyle/>
          <a:p>
            <a:pPr marL="457200" indent="-457200" algn="r">
              <a:buFont typeface="Arial" panose="020B0604020202020204" pitchFamily="34" charset="0"/>
              <a:buChar char="•"/>
            </a:pPr>
            <a:r>
              <a:rPr lang="fa-IR" dirty="0" smtClean="0">
                <a:solidFill>
                  <a:srgbClr val="FF0000"/>
                </a:solidFill>
                <a:cs typeface="B Titr" panose="00000700000000000000" pitchFamily="2" charset="-78"/>
              </a:rPr>
              <a:t>حداقل یکی از موارد زیر مثبت باشد: </a:t>
            </a:r>
          </a:p>
          <a:p>
            <a:pPr marL="914400" lvl="1" indent="-457200" algn="r">
              <a:buFont typeface="Arial" panose="020B0604020202020204" pitchFamily="34" charset="0"/>
              <a:buChar char="•"/>
            </a:pPr>
            <a:r>
              <a:rPr lang="fa-IR" sz="3200" dirty="0" smtClean="0">
                <a:solidFill>
                  <a:srgbClr val="FF0000"/>
                </a:solidFill>
                <a:cs typeface="B Titr" panose="00000700000000000000" pitchFamily="2" charset="-78"/>
              </a:rPr>
              <a:t>قند ناشتا بیشتر یا مساوی 92 میلی گرم در دسی لیتر </a:t>
            </a:r>
          </a:p>
          <a:p>
            <a:pPr marL="914400" lvl="1" indent="-457200" algn="r">
              <a:buFont typeface="Arial" panose="020B0604020202020204" pitchFamily="34" charset="0"/>
              <a:buChar char="•"/>
            </a:pPr>
            <a:r>
              <a:rPr lang="fa-IR" sz="3200" dirty="0" smtClean="0">
                <a:solidFill>
                  <a:srgbClr val="FF0000"/>
                </a:solidFill>
                <a:cs typeface="B Titr" panose="00000700000000000000" pitchFamily="2" charset="-78"/>
              </a:rPr>
              <a:t>قند یک ساعته بیشتر یا مساوی 180 </a:t>
            </a:r>
          </a:p>
          <a:p>
            <a:pPr marL="914400" lvl="1" indent="-457200" algn="r">
              <a:buFont typeface="Arial" panose="020B0604020202020204" pitchFamily="34" charset="0"/>
              <a:buChar char="•"/>
            </a:pPr>
            <a:r>
              <a:rPr lang="fa-IR" sz="3200" dirty="0" smtClean="0">
                <a:solidFill>
                  <a:srgbClr val="FF0000"/>
                </a:solidFill>
                <a:cs typeface="B Titr" panose="00000700000000000000" pitchFamily="2" charset="-78"/>
              </a:rPr>
              <a:t>قند دوساعته بیشتر یا مساوی 153 </a:t>
            </a:r>
          </a:p>
          <a:p>
            <a:pPr marL="457200" indent="-457200" algn="r">
              <a:buFont typeface="Arial" panose="020B0604020202020204" pitchFamily="34" charset="0"/>
              <a:buChar char="•"/>
            </a:pPr>
            <a:endParaRPr lang="fa-IR" dirty="0">
              <a:solidFill>
                <a:srgbClr val="FF0000"/>
              </a:solidFill>
              <a:cs typeface="B Titr" panose="00000700000000000000" pitchFamily="2" charset="-78"/>
            </a:endParaRPr>
          </a:p>
        </p:txBody>
      </p:sp>
    </p:spTree>
    <p:extLst>
      <p:ext uri="{BB962C8B-B14F-4D97-AF65-F5344CB8AC3E}">
        <p14:creationId xmlns:p14="http://schemas.microsoft.com/office/powerpoint/2010/main" val="22719106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0" y="762000"/>
            <a:ext cx="7772400" cy="1470025"/>
          </a:xfrm>
        </p:spPr>
        <p:txBody>
          <a:bodyPr/>
          <a:lstStyle/>
          <a:p>
            <a:r>
              <a:rPr lang="fa-IR" dirty="0" smtClean="0">
                <a:cs typeface="B Titr" panose="00000700000000000000" pitchFamily="2" charset="-78"/>
              </a:rPr>
              <a:t>در استراتژی دو مرحله ای، مرحله اول را چگونه انجام دهیم؟ </a:t>
            </a:r>
            <a:endParaRPr lang="fa-IR" dirty="0">
              <a:cs typeface="B Titr" panose="00000700000000000000" pitchFamily="2" charset="-78"/>
            </a:endParaRPr>
          </a:p>
        </p:txBody>
      </p:sp>
      <p:sp>
        <p:nvSpPr>
          <p:cNvPr id="5" name="Subtitle 4"/>
          <p:cNvSpPr>
            <a:spLocks noGrp="1"/>
          </p:cNvSpPr>
          <p:nvPr>
            <p:ph type="subTitle" idx="1"/>
          </p:nvPr>
        </p:nvSpPr>
        <p:spPr>
          <a:xfrm>
            <a:off x="1066800" y="2743200"/>
            <a:ext cx="7010400" cy="3505200"/>
          </a:xfrm>
        </p:spPr>
        <p:txBody>
          <a:bodyPr>
            <a:normAutofit fontScale="70000" lnSpcReduction="20000"/>
          </a:bodyPr>
          <a:lstStyle/>
          <a:p>
            <a:pPr marL="457200" indent="-457200" algn="r">
              <a:buFont typeface="Arial" panose="020B0604020202020204" pitchFamily="34" charset="0"/>
              <a:buChar char="•"/>
            </a:pPr>
            <a:r>
              <a:rPr lang="fa-IR" dirty="0" smtClean="0">
                <a:solidFill>
                  <a:srgbClr val="FF0000"/>
                </a:solidFill>
                <a:cs typeface="B Titr" panose="00000700000000000000" pitchFamily="2" charset="-78"/>
              </a:rPr>
              <a:t>بیمار غیر دیابتی در هفته 24 تا 28 بارداری </a:t>
            </a:r>
          </a:p>
          <a:p>
            <a:pPr marL="457200" indent="-457200" algn="r">
              <a:buFont typeface="Arial" panose="020B0604020202020204" pitchFamily="34" charset="0"/>
              <a:buChar char="•"/>
            </a:pPr>
            <a:r>
              <a:rPr lang="fa-IR" dirty="0" smtClean="0">
                <a:solidFill>
                  <a:srgbClr val="FF0000"/>
                </a:solidFill>
                <a:cs typeface="B Titr" panose="00000700000000000000" pitchFamily="2" charset="-78"/>
              </a:rPr>
              <a:t>بیمار غیر ناشتا </a:t>
            </a:r>
          </a:p>
          <a:p>
            <a:pPr marL="457200" indent="-457200" algn="r">
              <a:buFont typeface="Arial" panose="020B0604020202020204" pitchFamily="34" charset="0"/>
              <a:buChar char="•"/>
            </a:pPr>
            <a:r>
              <a:rPr lang="fa-IR" dirty="0" smtClean="0">
                <a:solidFill>
                  <a:srgbClr val="FF0000"/>
                </a:solidFill>
                <a:cs typeface="B Titr" panose="00000700000000000000" pitchFamily="2" charset="-78"/>
              </a:rPr>
              <a:t>مصرف 50 گرم کلوکز خوراکی </a:t>
            </a:r>
          </a:p>
          <a:p>
            <a:pPr marL="457200" indent="-457200" algn="r">
              <a:buFont typeface="Arial" panose="020B0604020202020204" pitchFamily="34" charset="0"/>
              <a:buChar char="•"/>
            </a:pPr>
            <a:r>
              <a:rPr lang="fa-IR" dirty="0" smtClean="0">
                <a:solidFill>
                  <a:srgbClr val="FF0000"/>
                </a:solidFill>
                <a:cs typeface="B Titr" panose="00000700000000000000" pitchFamily="2" charset="-78"/>
              </a:rPr>
              <a:t>اندازه گیری قند خون یک ساعت بعد </a:t>
            </a:r>
          </a:p>
          <a:p>
            <a:pPr marL="457200" indent="-457200" algn="r">
              <a:buFont typeface="Arial" panose="020B0604020202020204" pitchFamily="34" charset="0"/>
              <a:buChar char="•"/>
            </a:pPr>
            <a:r>
              <a:rPr lang="fa-IR" dirty="0" smtClean="0">
                <a:solidFill>
                  <a:srgbClr val="FF0000"/>
                </a:solidFill>
                <a:cs typeface="B Titr" panose="00000700000000000000" pitchFamily="2" charset="-78"/>
              </a:rPr>
              <a:t>قند پلاسمای یک ساعت بعد از گلوکز خوراکی بیشتر یا مساوی 140 میلی گرم در دسی لیتر مثبت تلقی می شود و اندیکاسیون انجام مرحله دوم است. </a:t>
            </a:r>
          </a:p>
          <a:p>
            <a:pPr marL="457200" indent="-457200" algn="r">
              <a:buFont typeface="Arial" panose="020B0604020202020204" pitchFamily="34" charset="0"/>
              <a:buChar char="•"/>
            </a:pPr>
            <a:r>
              <a:rPr lang="en-US" dirty="0" smtClean="0">
                <a:solidFill>
                  <a:srgbClr val="FF0000"/>
                </a:solidFill>
                <a:cs typeface="B Titr" panose="00000700000000000000" pitchFamily="2" charset="-78"/>
              </a:rPr>
              <a:t>ACOG</a:t>
            </a:r>
            <a:r>
              <a:rPr lang="fa-IR" dirty="0" smtClean="0">
                <a:solidFill>
                  <a:srgbClr val="FF0000"/>
                </a:solidFill>
                <a:cs typeface="B Titr" panose="00000700000000000000" pitchFamily="2" charset="-78"/>
              </a:rPr>
              <a:t> برای نژادهای پرریسک، عدد 135 را پیشنهاد می کند. </a:t>
            </a:r>
          </a:p>
          <a:p>
            <a:pPr marL="457200" indent="-457200" algn="r">
              <a:buFont typeface="Arial" panose="020B0604020202020204" pitchFamily="34" charset="0"/>
              <a:buChar char="•"/>
            </a:pPr>
            <a:r>
              <a:rPr lang="fa-IR" dirty="0" smtClean="0">
                <a:solidFill>
                  <a:srgbClr val="FF0000"/>
                </a:solidFill>
                <a:cs typeface="B Titr" panose="00000700000000000000" pitchFamily="2" charset="-78"/>
              </a:rPr>
              <a:t>بعضی متخصصین هم عدد 130 را پیشنهاد کرده اند. </a:t>
            </a:r>
          </a:p>
          <a:p>
            <a:pPr marL="457200" indent="-457200" algn="r">
              <a:buFont typeface="Arial" panose="020B0604020202020204" pitchFamily="34" charset="0"/>
              <a:buChar char="•"/>
            </a:pPr>
            <a:endParaRPr lang="fa-IR" dirty="0">
              <a:solidFill>
                <a:srgbClr val="FF0000"/>
              </a:solidFill>
              <a:cs typeface="B Titr" panose="00000700000000000000" pitchFamily="2" charset="-78"/>
            </a:endParaRPr>
          </a:p>
        </p:txBody>
      </p:sp>
    </p:spTree>
    <p:extLst>
      <p:ext uri="{BB962C8B-B14F-4D97-AF65-F5344CB8AC3E}">
        <p14:creationId xmlns:p14="http://schemas.microsoft.com/office/powerpoint/2010/main" val="19613897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0" y="838200"/>
            <a:ext cx="7772400" cy="1470025"/>
          </a:xfrm>
        </p:spPr>
        <p:txBody>
          <a:bodyPr/>
          <a:lstStyle/>
          <a:p>
            <a:r>
              <a:rPr lang="fa-IR" dirty="0" smtClean="0">
                <a:cs typeface="B Titr" panose="00000700000000000000" pitchFamily="2" charset="-78"/>
              </a:rPr>
              <a:t>در استراتژی دو مرحله ای، مرحله دوم را چگونه انجام دهیم؟ </a:t>
            </a:r>
            <a:endParaRPr lang="fa-IR" dirty="0"/>
          </a:p>
        </p:txBody>
      </p:sp>
      <p:sp>
        <p:nvSpPr>
          <p:cNvPr id="5" name="Subtitle 4"/>
          <p:cNvSpPr>
            <a:spLocks noGrp="1"/>
          </p:cNvSpPr>
          <p:nvPr>
            <p:ph type="subTitle" idx="1"/>
          </p:nvPr>
        </p:nvSpPr>
        <p:spPr>
          <a:xfrm>
            <a:off x="685800" y="2514600"/>
            <a:ext cx="7620000" cy="3657600"/>
          </a:xfrm>
        </p:spPr>
        <p:txBody>
          <a:bodyPr/>
          <a:lstStyle/>
          <a:p>
            <a:pPr marL="457200" indent="-457200" algn="r">
              <a:buFont typeface="Arial" pitchFamily="34" charset="0"/>
              <a:buChar char="•"/>
            </a:pPr>
            <a:r>
              <a:rPr lang="fa-IR" dirty="0" smtClean="0">
                <a:solidFill>
                  <a:srgbClr val="FF0000"/>
                </a:solidFill>
                <a:cs typeface="B Titr" pitchFamily="2" charset="-78"/>
              </a:rPr>
              <a:t>بیمار باید ناشتا باشد. </a:t>
            </a:r>
          </a:p>
          <a:p>
            <a:pPr marL="457200" indent="-457200" algn="r">
              <a:buFont typeface="Arial" pitchFamily="34" charset="0"/>
              <a:buChar char="•"/>
            </a:pPr>
            <a:r>
              <a:rPr lang="fa-IR" dirty="0" smtClean="0">
                <a:solidFill>
                  <a:srgbClr val="FF0000"/>
                </a:solidFill>
                <a:cs typeface="B Titr" pitchFamily="2" charset="-78"/>
              </a:rPr>
              <a:t>100 گرم گلوکز خوراکی تجویز می شود. </a:t>
            </a:r>
          </a:p>
          <a:p>
            <a:pPr marL="457200" indent="-457200" algn="r">
              <a:buFont typeface="Arial" pitchFamily="34" charset="0"/>
              <a:buChar char="•"/>
            </a:pPr>
            <a:r>
              <a:rPr lang="fa-IR" dirty="0" smtClean="0">
                <a:solidFill>
                  <a:srgbClr val="FF0000"/>
                </a:solidFill>
                <a:cs typeface="B Titr" pitchFamily="2" charset="-78"/>
              </a:rPr>
              <a:t>حداقل دو معیار از چهار معیار باید مثبت باشد تا تشخیص دیابت بارداری داده شود. </a:t>
            </a:r>
          </a:p>
          <a:p>
            <a:pPr marL="457200" indent="-457200" algn="r">
              <a:buFont typeface="Arial" pitchFamily="34" charset="0"/>
              <a:buChar char="•"/>
            </a:pPr>
            <a:endParaRPr lang="fa-IR" dirty="0">
              <a:solidFill>
                <a:srgbClr val="FF0000"/>
              </a:solidFill>
              <a:cs typeface="B Titr" pitchFamily="2" charset="-78"/>
            </a:endParaRPr>
          </a:p>
        </p:txBody>
      </p:sp>
    </p:spTree>
    <p:extLst>
      <p:ext uri="{BB962C8B-B14F-4D97-AF65-F5344CB8AC3E}">
        <p14:creationId xmlns:p14="http://schemas.microsoft.com/office/powerpoint/2010/main" val="209074820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14400"/>
            <a:ext cx="8991600" cy="35049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865052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1800" y="1752600"/>
            <a:ext cx="5105400" cy="31929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862" y="2425073"/>
            <a:ext cx="2460938" cy="25805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112106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81000"/>
            <a:ext cx="7772400" cy="2286000"/>
          </a:xfrm>
        </p:spPr>
        <p:txBody>
          <a:bodyPr>
            <a:normAutofit/>
          </a:bodyPr>
          <a:lstStyle/>
          <a:p>
            <a:r>
              <a:rPr lang="fa-IR" dirty="0" smtClean="0">
                <a:cs typeface="B Titr" pitchFamily="2" charset="-78"/>
              </a:rPr>
              <a:t>تفاوت عملی استفاده از این دو معیار تشخیصی چیست؟ مضرات و مزایای روش یک مرحله ای چه هستند؟  </a:t>
            </a:r>
            <a:endParaRPr lang="en-US" dirty="0">
              <a:cs typeface="B Titr" pitchFamily="2" charset="-78"/>
            </a:endParaRPr>
          </a:p>
        </p:txBody>
      </p:sp>
      <p:sp>
        <p:nvSpPr>
          <p:cNvPr id="3" name="Subtitle 2"/>
          <p:cNvSpPr>
            <a:spLocks noGrp="1"/>
          </p:cNvSpPr>
          <p:nvPr>
            <p:ph type="subTitle" idx="1"/>
          </p:nvPr>
        </p:nvSpPr>
        <p:spPr>
          <a:xfrm>
            <a:off x="762000" y="2895600"/>
            <a:ext cx="7924800" cy="3200400"/>
          </a:xfrm>
        </p:spPr>
        <p:txBody>
          <a:bodyPr>
            <a:normAutofit fontScale="92500" lnSpcReduction="10000"/>
          </a:bodyPr>
          <a:lstStyle/>
          <a:p>
            <a:pPr marL="457200" indent="-457200" algn="r">
              <a:buFont typeface="Arial" pitchFamily="34" charset="0"/>
              <a:buChar char="•"/>
            </a:pPr>
            <a:r>
              <a:rPr lang="fa-IR" dirty="0" smtClean="0">
                <a:solidFill>
                  <a:srgbClr val="FF0000"/>
                </a:solidFill>
                <a:cs typeface="B Titr" pitchFamily="2" charset="-78"/>
              </a:rPr>
              <a:t>افزایش انسیدانس </a:t>
            </a:r>
            <a:r>
              <a:rPr lang="en-US" dirty="0" smtClean="0">
                <a:solidFill>
                  <a:srgbClr val="FF0000"/>
                </a:solidFill>
                <a:cs typeface="B Titr" pitchFamily="2" charset="-78"/>
              </a:rPr>
              <a:t>GDM</a:t>
            </a:r>
            <a:r>
              <a:rPr lang="fa-IR" dirty="0" smtClean="0">
                <a:solidFill>
                  <a:srgbClr val="FF0000"/>
                </a:solidFill>
                <a:cs typeface="B Titr" pitchFamily="2" charset="-78"/>
              </a:rPr>
              <a:t> از 5-6 درصد به 15 تا 20 درصد </a:t>
            </a:r>
          </a:p>
          <a:p>
            <a:pPr marL="457200" indent="-457200" algn="r">
              <a:buFont typeface="Arial" pitchFamily="34" charset="0"/>
              <a:buChar char="•"/>
            </a:pPr>
            <a:r>
              <a:rPr lang="fa-IR" dirty="0" smtClean="0">
                <a:solidFill>
                  <a:srgbClr val="FF0000"/>
                </a:solidFill>
                <a:cs typeface="B Titr" pitchFamily="2" charset="-78"/>
              </a:rPr>
              <a:t>مضرات: هزینه بالاتر، استفاده بیشتر از ظرفیت مراکز درمانی، افزایش مدیکالیزاسیون حاملگی هایی که قبلا نرمال تلقی می شدند. </a:t>
            </a:r>
          </a:p>
          <a:p>
            <a:pPr marL="457200" indent="-457200" algn="r">
              <a:buFont typeface="Arial" pitchFamily="34" charset="0"/>
              <a:buChar char="•"/>
            </a:pPr>
            <a:r>
              <a:rPr lang="fa-IR" dirty="0" smtClean="0">
                <a:solidFill>
                  <a:srgbClr val="FF0000"/>
                </a:solidFill>
                <a:cs typeface="B Titr" pitchFamily="2" charset="-78"/>
              </a:rPr>
              <a:t>مزایا: نگرانی از اپیدمی جدی چاقی و دیابت و کاهش عوارض دیابت بر جنین، نوزاد و مادر</a:t>
            </a:r>
          </a:p>
          <a:p>
            <a:pPr marL="457200" indent="-457200" algn="r">
              <a:buFont typeface="Arial" pitchFamily="34" charset="0"/>
              <a:buChar char="•"/>
            </a:pPr>
            <a:endParaRPr lang="en-US" dirty="0">
              <a:solidFill>
                <a:srgbClr val="FF0000"/>
              </a:solidFill>
              <a:cs typeface="B Titr" pitchFamily="2" charset="-78"/>
            </a:endParaRPr>
          </a:p>
        </p:txBody>
      </p:sp>
    </p:spTree>
    <p:extLst>
      <p:ext uri="{BB962C8B-B14F-4D97-AF65-F5344CB8AC3E}">
        <p14:creationId xmlns:p14="http://schemas.microsoft.com/office/powerpoint/2010/main" val="6391245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0" y="457200"/>
            <a:ext cx="7772400" cy="2895600"/>
          </a:xfrm>
        </p:spPr>
        <p:txBody>
          <a:bodyPr>
            <a:normAutofit fontScale="90000"/>
          </a:bodyPr>
          <a:lstStyle/>
          <a:p>
            <a:r>
              <a:rPr lang="fa-IR" dirty="0" smtClean="0">
                <a:cs typeface="B Titr" pitchFamily="2" charset="-78"/>
              </a:rPr>
              <a:t>در مادران باردار با هیپرگلیسمی خفیف، که با روش قبلی، نرمال و با روش جدید، </a:t>
            </a:r>
            <a:r>
              <a:rPr lang="en-US" dirty="0" smtClean="0">
                <a:cs typeface="B Titr" pitchFamily="2" charset="-78"/>
              </a:rPr>
              <a:t>GDM</a:t>
            </a:r>
            <a:r>
              <a:rPr lang="fa-IR" dirty="0" smtClean="0">
                <a:cs typeface="B Titr" pitchFamily="2" charset="-78"/>
              </a:rPr>
              <a:t> تشخیص داده می شوند، اقدامات درمانی چه اثری دارند؟ چه باید کرد؟ </a:t>
            </a:r>
            <a:endParaRPr lang="en-US" dirty="0">
              <a:cs typeface="B Titr" pitchFamily="2" charset="-78"/>
            </a:endParaRPr>
          </a:p>
        </p:txBody>
      </p:sp>
      <p:sp>
        <p:nvSpPr>
          <p:cNvPr id="5" name="Subtitle 4"/>
          <p:cNvSpPr>
            <a:spLocks noGrp="1"/>
          </p:cNvSpPr>
          <p:nvPr>
            <p:ph type="subTitle" idx="1"/>
          </p:nvPr>
        </p:nvSpPr>
        <p:spPr/>
        <p:txBody>
          <a:bodyPr/>
          <a:lstStyle/>
          <a:p>
            <a:pPr marL="457200" indent="-457200" algn="r">
              <a:buFont typeface="Arial" pitchFamily="34" charset="0"/>
              <a:buChar char="•"/>
            </a:pPr>
            <a:r>
              <a:rPr lang="fa-IR" dirty="0" smtClean="0">
                <a:solidFill>
                  <a:srgbClr val="FF0000"/>
                </a:solidFill>
                <a:cs typeface="B Titr" pitchFamily="2" charset="-78"/>
              </a:rPr>
              <a:t>کاهش ریت </a:t>
            </a:r>
            <a:r>
              <a:rPr lang="en-US" dirty="0" smtClean="0">
                <a:solidFill>
                  <a:srgbClr val="FF0000"/>
                </a:solidFill>
                <a:cs typeface="B Titr" pitchFamily="2" charset="-78"/>
              </a:rPr>
              <a:t>LGA</a:t>
            </a:r>
            <a:r>
              <a:rPr lang="fa-IR" dirty="0" smtClean="0">
                <a:solidFill>
                  <a:srgbClr val="FF0000"/>
                </a:solidFill>
                <a:cs typeface="B Titr" pitchFamily="2" charset="-78"/>
              </a:rPr>
              <a:t> و پره اکلامپسی</a:t>
            </a:r>
          </a:p>
          <a:p>
            <a:pPr marL="457200" indent="-457200" algn="r">
              <a:buFont typeface="Arial" pitchFamily="34" charset="0"/>
              <a:buChar char="•"/>
            </a:pPr>
            <a:r>
              <a:rPr lang="fa-IR" dirty="0" smtClean="0">
                <a:solidFill>
                  <a:srgbClr val="FF0000"/>
                </a:solidFill>
                <a:cs typeface="B Titr" pitchFamily="2" charset="-78"/>
              </a:rPr>
              <a:t>80 تا 90 درصد با لایف استایل تراپی کنترل می شوند. </a:t>
            </a:r>
            <a:endParaRPr lang="en-US" dirty="0">
              <a:solidFill>
                <a:srgbClr val="FF0000"/>
              </a:solidFill>
              <a:cs typeface="B Titr" pitchFamily="2" charset="-78"/>
            </a:endParaRPr>
          </a:p>
        </p:txBody>
      </p:sp>
    </p:spTree>
    <p:extLst>
      <p:ext uri="{BB962C8B-B14F-4D97-AF65-F5344CB8AC3E}">
        <p14:creationId xmlns:p14="http://schemas.microsoft.com/office/powerpoint/2010/main" val="25425353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0" y="457200"/>
            <a:ext cx="7924800" cy="5029200"/>
          </a:xfrm>
        </p:spPr>
        <p:txBody>
          <a:bodyPr>
            <a:normAutofit/>
          </a:bodyPr>
          <a:lstStyle/>
          <a:p>
            <a:pPr algn="r"/>
            <a:r>
              <a:rPr lang="fa-IR" dirty="0" smtClean="0">
                <a:cs typeface="B Titr" pitchFamily="2" charset="-78"/>
              </a:rPr>
              <a:t>استراتژی های یک مرحله ای و دو مرحله ای هر کدام در چه سالی و توسط کدام مراکز علمی مورد تایید قرار گرفتند؟ </a:t>
            </a:r>
            <a:br>
              <a:rPr lang="fa-IR" dirty="0" smtClean="0">
                <a:cs typeface="B Titr" pitchFamily="2" charset="-78"/>
              </a:rPr>
            </a:br>
            <a:r>
              <a:rPr lang="fa-IR" dirty="0" smtClean="0">
                <a:cs typeface="B Titr" pitchFamily="2" charset="-78"/>
              </a:rPr>
              <a:t/>
            </a:r>
            <a:br>
              <a:rPr lang="fa-IR" dirty="0" smtClean="0">
                <a:cs typeface="B Titr" pitchFamily="2" charset="-78"/>
              </a:rPr>
            </a:br>
            <a:r>
              <a:rPr lang="fa-IR" dirty="0" smtClean="0">
                <a:cs typeface="B Titr" pitchFamily="2" charset="-78"/>
              </a:rPr>
              <a:t>علت تاکید اخیر بر روش دومرحله ای چه بوده است؟ </a:t>
            </a:r>
            <a:endParaRPr lang="en-US" dirty="0">
              <a:cs typeface="B Titr" pitchFamily="2" charset="-78"/>
            </a:endParaRPr>
          </a:p>
        </p:txBody>
      </p:sp>
      <p:sp>
        <p:nvSpPr>
          <p:cNvPr id="5" name="Subtitle 4"/>
          <p:cNvSpPr>
            <a:spLocks noGrp="1"/>
          </p:cNvSpPr>
          <p:nvPr>
            <p:ph type="subTitle" idx="1"/>
          </p:nvPr>
        </p:nvSpPr>
        <p:spPr>
          <a:xfrm>
            <a:off x="457200" y="3581400"/>
            <a:ext cx="8153400" cy="2667000"/>
          </a:xfrm>
        </p:spPr>
        <p:txBody>
          <a:bodyPr>
            <a:normAutofit/>
          </a:bodyPr>
          <a:lstStyle/>
          <a:p>
            <a:pPr marL="457200" indent="-457200" algn="r">
              <a:buFont typeface="Arial" pitchFamily="34" charset="0"/>
              <a:buChar char="•"/>
            </a:pPr>
            <a:endParaRPr lang="fa-IR" dirty="0">
              <a:solidFill>
                <a:srgbClr val="FF0000"/>
              </a:solidFill>
              <a:cs typeface="B Titr" panose="00000700000000000000" pitchFamily="2" charset="-78"/>
            </a:endParaRPr>
          </a:p>
          <a:p>
            <a:pPr algn="r"/>
            <a:endParaRPr lang="en-US" dirty="0"/>
          </a:p>
        </p:txBody>
      </p:sp>
    </p:spTree>
    <p:extLst>
      <p:ext uri="{BB962C8B-B14F-4D97-AF65-F5344CB8AC3E}">
        <p14:creationId xmlns:p14="http://schemas.microsoft.com/office/powerpoint/2010/main" val="21706955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B Titr" pitchFamily="2" charset="-78"/>
              </a:rPr>
              <a:t>پاسخ</a:t>
            </a:r>
            <a:endParaRPr lang="en-US" dirty="0">
              <a:cs typeface="B Titr" pitchFamily="2" charset="-78"/>
            </a:endParaRPr>
          </a:p>
        </p:txBody>
      </p:sp>
      <p:sp>
        <p:nvSpPr>
          <p:cNvPr id="3" name="Content Placeholder 2"/>
          <p:cNvSpPr>
            <a:spLocks noGrp="1"/>
          </p:cNvSpPr>
          <p:nvPr>
            <p:ph idx="1"/>
          </p:nvPr>
        </p:nvSpPr>
        <p:spPr/>
        <p:txBody>
          <a:bodyPr>
            <a:normAutofit fontScale="92500" lnSpcReduction="10000"/>
          </a:bodyPr>
          <a:lstStyle/>
          <a:p>
            <a:pPr marL="457200" indent="-457200"/>
            <a:r>
              <a:rPr lang="fa-IR" dirty="0">
                <a:solidFill>
                  <a:srgbClr val="FF0000"/>
                </a:solidFill>
                <a:cs typeface="B Titr" panose="00000700000000000000" pitchFamily="2" charset="-78"/>
              </a:rPr>
              <a:t>استراتژی یک مرحله ای، درسال 2011 توسط  </a:t>
            </a:r>
            <a:r>
              <a:rPr lang="en-US" dirty="0">
                <a:solidFill>
                  <a:srgbClr val="FF0000"/>
                </a:solidFill>
                <a:cs typeface="B Titr" panose="00000700000000000000" pitchFamily="2" charset="-78"/>
              </a:rPr>
              <a:t>IADPSG</a:t>
            </a:r>
            <a:r>
              <a:rPr lang="fa-IR" dirty="0">
                <a:solidFill>
                  <a:srgbClr val="FF0000"/>
                </a:solidFill>
                <a:cs typeface="B Titr" panose="00000700000000000000" pitchFamily="2" charset="-78"/>
              </a:rPr>
              <a:t>  توصیه شد.  </a:t>
            </a:r>
          </a:p>
          <a:p>
            <a:pPr marL="457200" indent="-457200"/>
            <a:r>
              <a:rPr lang="fa-IR" dirty="0">
                <a:solidFill>
                  <a:srgbClr val="FF0000"/>
                </a:solidFill>
                <a:cs typeface="B Titr" panose="00000700000000000000" pitchFamily="2" charset="-78"/>
              </a:rPr>
              <a:t>استراتژی دو مرحله ای، درسال 2013 توسط </a:t>
            </a:r>
            <a:r>
              <a:rPr lang="en-US" dirty="0">
                <a:solidFill>
                  <a:srgbClr val="FF0000"/>
                </a:solidFill>
                <a:cs typeface="B Titr" panose="00000700000000000000" pitchFamily="2" charset="-78"/>
              </a:rPr>
              <a:t>NIH</a:t>
            </a:r>
            <a:r>
              <a:rPr lang="fa-IR" dirty="0">
                <a:solidFill>
                  <a:srgbClr val="FF0000"/>
                </a:solidFill>
                <a:cs typeface="B Titr" panose="00000700000000000000" pitchFamily="2" charset="-78"/>
              </a:rPr>
              <a:t> مورد تاکید قرار گرفت و توسط </a:t>
            </a:r>
            <a:r>
              <a:rPr lang="en-US" dirty="0">
                <a:solidFill>
                  <a:srgbClr val="FF0000"/>
                </a:solidFill>
                <a:cs typeface="B Titr" panose="00000700000000000000" pitchFamily="2" charset="-78"/>
              </a:rPr>
              <a:t>ACOG</a:t>
            </a:r>
            <a:r>
              <a:rPr lang="fa-IR" dirty="0">
                <a:solidFill>
                  <a:srgbClr val="FF0000"/>
                </a:solidFill>
                <a:cs typeface="B Titr" panose="00000700000000000000" pitchFamily="2" charset="-78"/>
              </a:rPr>
              <a:t> در گایدلاین </a:t>
            </a:r>
            <a:r>
              <a:rPr lang="en-US" dirty="0">
                <a:solidFill>
                  <a:srgbClr val="FF0000"/>
                </a:solidFill>
                <a:cs typeface="B Titr" panose="00000700000000000000" pitchFamily="2" charset="-78"/>
              </a:rPr>
              <a:t>GDM</a:t>
            </a:r>
            <a:r>
              <a:rPr lang="fa-IR" dirty="0">
                <a:solidFill>
                  <a:srgbClr val="FF0000"/>
                </a:solidFill>
                <a:cs typeface="B Titr" panose="00000700000000000000" pitchFamily="2" charset="-78"/>
              </a:rPr>
              <a:t> قرار گرفت. </a:t>
            </a:r>
          </a:p>
          <a:p>
            <a:pPr marL="457200" indent="-457200"/>
            <a:r>
              <a:rPr lang="fa-IR" dirty="0">
                <a:solidFill>
                  <a:srgbClr val="FF0000"/>
                </a:solidFill>
                <a:cs typeface="B Titr" panose="00000700000000000000" pitchFamily="2" charset="-78"/>
              </a:rPr>
              <a:t>علت تاکید مجدد بر دو مرحله ای: فقدان مطالعاتی که ثابت کننده مزیت یک مرحله باشد، مدیکالیزاسیون حاملگی بیشتر با ایجاد هزینه بالاتر و تداخل های بیشتر</a:t>
            </a:r>
          </a:p>
          <a:p>
            <a:pPr marL="457200" indent="-457200"/>
            <a:r>
              <a:rPr lang="fa-IR" dirty="0">
                <a:solidFill>
                  <a:srgbClr val="FF0000"/>
                </a:solidFill>
                <a:cs typeface="B Titr" panose="00000700000000000000" pitchFamily="2" charset="-78"/>
              </a:rPr>
              <a:t>مزایای درمان براساس مرحله دوم: کاهش ماکروزومی نوزاد و </a:t>
            </a:r>
            <a:r>
              <a:rPr lang="en-US" dirty="0">
                <a:solidFill>
                  <a:srgbClr val="FF0000"/>
                </a:solidFill>
                <a:cs typeface="B Titr" panose="00000700000000000000" pitchFamily="2" charset="-78"/>
              </a:rPr>
              <a:t>LGA</a:t>
            </a:r>
            <a:r>
              <a:rPr lang="fa-IR" dirty="0">
                <a:solidFill>
                  <a:srgbClr val="FF0000"/>
                </a:solidFill>
                <a:cs typeface="B Titr" panose="00000700000000000000" pitchFamily="2" charset="-78"/>
              </a:rPr>
              <a:t>، کاهش دیستوشی شانه بدون ایجاد </a:t>
            </a:r>
            <a:r>
              <a:rPr lang="en-US" dirty="0">
                <a:solidFill>
                  <a:srgbClr val="FF0000"/>
                </a:solidFill>
                <a:cs typeface="B Titr" panose="00000700000000000000" pitchFamily="2" charset="-78"/>
              </a:rPr>
              <a:t>SGA</a:t>
            </a:r>
            <a:r>
              <a:rPr lang="fa-IR" dirty="0">
                <a:solidFill>
                  <a:srgbClr val="FF0000"/>
                </a:solidFill>
                <a:cs typeface="B Titr" panose="00000700000000000000" pitchFamily="2" charset="-78"/>
              </a:rPr>
              <a:t> </a:t>
            </a:r>
          </a:p>
          <a:p>
            <a:endParaRPr lang="en-US" dirty="0"/>
          </a:p>
        </p:txBody>
      </p:sp>
    </p:spTree>
    <p:extLst>
      <p:ext uri="{BB962C8B-B14F-4D97-AF65-F5344CB8AC3E}">
        <p14:creationId xmlns:p14="http://schemas.microsoft.com/office/powerpoint/2010/main" val="3996115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0" y="609600"/>
            <a:ext cx="7772400" cy="1470025"/>
          </a:xfrm>
        </p:spPr>
        <p:txBody>
          <a:bodyPr/>
          <a:lstStyle/>
          <a:p>
            <a:r>
              <a:rPr lang="fa-IR" dirty="0" smtClean="0">
                <a:cs typeface="B Titr" pitchFamily="2" charset="-78"/>
              </a:rPr>
              <a:t>توصیه های عمومی برای درمان دیابت در بارداری کدامند؟ </a:t>
            </a:r>
            <a:endParaRPr lang="en-US" dirty="0">
              <a:cs typeface="B Titr" pitchFamily="2" charset="-78"/>
            </a:endParaRPr>
          </a:p>
        </p:txBody>
      </p:sp>
      <p:sp>
        <p:nvSpPr>
          <p:cNvPr id="5" name="Subtitle 4"/>
          <p:cNvSpPr>
            <a:spLocks noGrp="1"/>
          </p:cNvSpPr>
          <p:nvPr>
            <p:ph type="subTitle" idx="1"/>
          </p:nvPr>
        </p:nvSpPr>
        <p:spPr>
          <a:xfrm>
            <a:off x="1219200" y="2514600"/>
            <a:ext cx="6781800" cy="3657600"/>
          </a:xfrm>
        </p:spPr>
        <p:txBody>
          <a:bodyPr/>
          <a:lstStyle/>
          <a:p>
            <a:pPr marL="457200" indent="-457200" algn="r">
              <a:buFont typeface="Arial" pitchFamily="34" charset="0"/>
              <a:buChar char="•"/>
            </a:pPr>
            <a:r>
              <a:rPr lang="fa-IR" dirty="0" smtClean="0">
                <a:solidFill>
                  <a:srgbClr val="FF0000"/>
                </a:solidFill>
                <a:cs typeface="B Titr" pitchFamily="2" charset="-78"/>
              </a:rPr>
              <a:t>داروهای تراتوژنیک بالقوه مثل </a:t>
            </a:r>
            <a:r>
              <a:rPr lang="en-US" dirty="0" smtClean="0">
                <a:solidFill>
                  <a:srgbClr val="FF0000"/>
                </a:solidFill>
                <a:cs typeface="B Titr" pitchFamily="2" charset="-78"/>
              </a:rPr>
              <a:t>ACEI</a:t>
            </a:r>
            <a:r>
              <a:rPr lang="fa-IR" dirty="0" smtClean="0">
                <a:solidFill>
                  <a:srgbClr val="FF0000"/>
                </a:solidFill>
                <a:cs typeface="B Titr" pitchFamily="2" charset="-78"/>
              </a:rPr>
              <a:t> ها و استاتین ها </a:t>
            </a:r>
            <a:r>
              <a:rPr lang="fa-IR" u="sng" dirty="0" smtClean="0">
                <a:solidFill>
                  <a:srgbClr val="FF0000"/>
                </a:solidFill>
                <a:cs typeface="B Titr" pitchFamily="2" charset="-78"/>
              </a:rPr>
              <a:t>نباید</a:t>
            </a:r>
            <a:r>
              <a:rPr lang="fa-IR" dirty="0" smtClean="0">
                <a:solidFill>
                  <a:srgbClr val="FF0000"/>
                </a:solidFill>
                <a:cs typeface="B Titr" pitchFamily="2" charset="-78"/>
              </a:rPr>
              <a:t> در زنان سنین باروری که روش کنتراسپشن مطمئنی ندارد استفاده شود. </a:t>
            </a:r>
          </a:p>
          <a:p>
            <a:pPr marL="457200" indent="-457200" algn="r">
              <a:buFont typeface="Arial" pitchFamily="34" charset="0"/>
              <a:buChar char="•"/>
            </a:pPr>
            <a:r>
              <a:rPr lang="fa-IR" dirty="0" smtClean="0">
                <a:solidFill>
                  <a:srgbClr val="FF0000"/>
                </a:solidFill>
                <a:cs typeface="B Titr" pitchFamily="2" charset="-78"/>
              </a:rPr>
              <a:t>مانیتورینگ قندخون های ناشتا، قبل غذا و بعد غذا در </a:t>
            </a:r>
            <a:r>
              <a:rPr lang="en-US" dirty="0" smtClean="0">
                <a:solidFill>
                  <a:srgbClr val="FF0000"/>
                </a:solidFill>
                <a:cs typeface="B Titr" pitchFamily="2" charset="-78"/>
              </a:rPr>
              <a:t>GDM, PGDM</a:t>
            </a:r>
            <a:r>
              <a:rPr lang="fa-IR" dirty="0" smtClean="0">
                <a:solidFill>
                  <a:srgbClr val="FF0000"/>
                </a:solidFill>
                <a:cs typeface="B Titr" pitchFamily="2" charset="-78"/>
              </a:rPr>
              <a:t> توصیه می شود. </a:t>
            </a:r>
          </a:p>
          <a:p>
            <a:pPr marL="457200" indent="-457200" algn="r">
              <a:buFont typeface="Arial" pitchFamily="34" charset="0"/>
              <a:buChar char="•"/>
            </a:pPr>
            <a:endParaRPr lang="en-US" dirty="0">
              <a:solidFill>
                <a:srgbClr val="FF0000"/>
              </a:solidFill>
              <a:cs typeface="B Titr" pitchFamily="2" charset="-78"/>
            </a:endParaRPr>
          </a:p>
        </p:txBody>
      </p:sp>
    </p:spTree>
    <p:extLst>
      <p:ext uri="{BB962C8B-B14F-4D97-AF65-F5344CB8AC3E}">
        <p14:creationId xmlns:p14="http://schemas.microsoft.com/office/powerpoint/2010/main" val="31941949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838200" y="990600"/>
            <a:ext cx="7772400" cy="1470025"/>
          </a:xfrm>
        </p:spPr>
        <p:txBody>
          <a:bodyPr/>
          <a:lstStyle/>
          <a:p>
            <a:r>
              <a:rPr lang="fa-IR" dirty="0" smtClean="0">
                <a:cs typeface="B Titr" pitchFamily="2" charset="-78"/>
              </a:rPr>
              <a:t>شیوع دیابت در بارداری چقدراست؟ </a:t>
            </a:r>
            <a:endParaRPr lang="en-US" dirty="0">
              <a:cs typeface="B Titr" pitchFamily="2" charset="-78"/>
            </a:endParaRPr>
          </a:p>
        </p:txBody>
      </p:sp>
      <p:sp>
        <p:nvSpPr>
          <p:cNvPr id="5" name="Subtitle 4"/>
          <p:cNvSpPr>
            <a:spLocks noGrp="1"/>
          </p:cNvSpPr>
          <p:nvPr>
            <p:ph type="subTitle" idx="1"/>
          </p:nvPr>
        </p:nvSpPr>
        <p:spPr>
          <a:xfrm>
            <a:off x="1371600" y="2819400"/>
            <a:ext cx="6781800" cy="2819400"/>
          </a:xfrm>
        </p:spPr>
        <p:txBody>
          <a:bodyPr>
            <a:normAutofit fontScale="85000" lnSpcReduction="10000"/>
          </a:bodyPr>
          <a:lstStyle/>
          <a:p>
            <a:pPr marL="457200" indent="-457200" algn="r">
              <a:buFont typeface="Arial" pitchFamily="34" charset="0"/>
              <a:buChar char="•"/>
            </a:pPr>
            <a:r>
              <a:rPr lang="fa-IR" dirty="0" smtClean="0">
                <a:solidFill>
                  <a:srgbClr val="FF0000"/>
                </a:solidFill>
                <a:cs typeface="B Titr" pitchFamily="2" charset="-78"/>
              </a:rPr>
              <a:t>شیوع فزاینده دیابت در بارداری</a:t>
            </a:r>
          </a:p>
          <a:p>
            <a:pPr marL="457200" indent="-457200" algn="r">
              <a:buFont typeface="Arial" pitchFamily="34" charset="0"/>
              <a:buChar char="•"/>
            </a:pPr>
            <a:r>
              <a:rPr lang="fa-IR" dirty="0" smtClean="0">
                <a:solidFill>
                  <a:srgbClr val="FF0000"/>
                </a:solidFill>
                <a:cs typeface="B Titr" pitchFamily="2" charset="-78"/>
              </a:rPr>
              <a:t>اکثرا از نوع دیابت بارداری (</a:t>
            </a:r>
            <a:r>
              <a:rPr lang="en-US" dirty="0" smtClean="0">
                <a:solidFill>
                  <a:srgbClr val="FF0000"/>
                </a:solidFill>
                <a:cs typeface="B Titr" pitchFamily="2" charset="-78"/>
              </a:rPr>
              <a:t>GDM</a:t>
            </a:r>
            <a:r>
              <a:rPr lang="fa-IR" dirty="0" smtClean="0">
                <a:solidFill>
                  <a:srgbClr val="FF0000"/>
                </a:solidFill>
                <a:cs typeface="B Titr" pitchFamily="2" charset="-78"/>
              </a:rPr>
              <a:t>) </a:t>
            </a:r>
          </a:p>
          <a:p>
            <a:pPr marL="457200" indent="-457200" algn="r">
              <a:buFont typeface="Arial" pitchFamily="34" charset="0"/>
              <a:buChar char="•"/>
            </a:pPr>
            <a:r>
              <a:rPr lang="fa-IR" dirty="0" smtClean="0">
                <a:solidFill>
                  <a:srgbClr val="FF0000"/>
                </a:solidFill>
                <a:cs typeface="B Titr" pitchFamily="2" charset="-78"/>
              </a:rPr>
              <a:t>تعداد کمی از نوع </a:t>
            </a:r>
            <a:r>
              <a:rPr lang="en-US" dirty="0" smtClean="0">
                <a:solidFill>
                  <a:srgbClr val="FF0000"/>
                </a:solidFill>
                <a:cs typeface="B Titr" pitchFamily="2" charset="-78"/>
              </a:rPr>
              <a:t>PGDM</a:t>
            </a:r>
            <a:r>
              <a:rPr lang="fa-IR" dirty="0" smtClean="0">
                <a:solidFill>
                  <a:srgbClr val="FF0000"/>
                </a:solidFill>
                <a:cs typeface="B Titr" pitchFamily="2" charset="-78"/>
              </a:rPr>
              <a:t> یعنی دیابت نوع 1 و 2 قبل از بارداری</a:t>
            </a:r>
          </a:p>
          <a:p>
            <a:pPr marL="457200" indent="-457200" algn="r">
              <a:buFont typeface="Arial" pitchFamily="34" charset="0"/>
              <a:buChar char="•"/>
            </a:pPr>
            <a:r>
              <a:rPr lang="fa-IR" dirty="0" smtClean="0">
                <a:solidFill>
                  <a:srgbClr val="FF0000"/>
                </a:solidFill>
                <a:cs typeface="B Titr" pitchFamily="2" charset="-78"/>
              </a:rPr>
              <a:t>شیوع فزاینده چاقی و دیابت نوع 2 </a:t>
            </a:r>
          </a:p>
          <a:p>
            <a:pPr marL="457200" indent="-457200" algn="r">
              <a:buFont typeface="Arial" pitchFamily="34" charset="0"/>
              <a:buChar char="•"/>
            </a:pPr>
            <a:r>
              <a:rPr lang="fa-IR" dirty="0" smtClean="0">
                <a:solidFill>
                  <a:srgbClr val="FF0000"/>
                </a:solidFill>
                <a:cs typeface="B Titr" pitchFamily="2" charset="-78"/>
              </a:rPr>
              <a:t>عوارض بیشتر نوع 1 و 2 نسبت به </a:t>
            </a:r>
            <a:r>
              <a:rPr lang="en-US" dirty="0" smtClean="0">
                <a:solidFill>
                  <a:srgbClr val="FF0000"/>
                </a:solidFill>
                <a:cs typeface="B Titr" pitchFamily="2" charset="-78"/>
              </a:rPr>
              <a:t>GDM</a:t>
            </a:r>
            <a:r>
              <a:rPr lang="fa-IR" dirty="0" smtClean="0">
                <a:solidFill>
                  <a:srgbClr val="FF0000"/>
                </a:solidFill>
                <a:cs typeface="B Titr" pitchFamily="2" charset="-78"/>
              </a:rPr>
              <a:t> در بارداری</a:t>
            </a:r>
          </a:p>
          <a:p>
            <a:pPr marL="457200" indent="-457200" algn="r">
              <a:buFont typeface="Arial" pitchFamily="34" charset="0"/>
              <a:buChar char="•"/>
            </a:pPr>
            <a:endParaRPr lang="fa-IR" dirty="0" smtClean="0">
              <a:solidFill>
                <a:srgbClr val="FF0000"/>
              </a:solidFill>
              <a:cs typeface="B Titr" pitchFamily="2" charset="-78"/>
            </a:endParaRPr>
          </a:p>
          <a:p>
            <a:pPr marL="457200" indent="-457200" algn="r">
              <a:buFont typeface="Arial" pitchFamily="34" charset="0"/>
              <a:buChar char="•"/>
            </a:pPr>
            <a:endParaRPr lang="fa-IR" dirty="0" smtClean="0">
              <a:solidFill>
                <a:srgbClr val="FF0000"/>
              </a:solidFill>
              <a:cs typeface="B Titr" pitchFamily="2" charset="-78"/>
            </a:endParaRPr>
          </a:p>
          <a:p>
            <a:pPr marL="457200" indent="-457200" algn="r">
              <a:buFont typeface="Arial" pitchFamily="34" charset="0"/>
              <a:buChar char="•"/>
            </a:pPr>
            <a:endParaRPr lang="en-US" dirty="0">
              <a:solidFill>
                <a:srgbClr val="FF0000"/>
              </a:solidFill>
              <a:cs typeface="B Titr" pitchFamily="2" charset="-78"/>
            </a:endParaRPr>
          </a:p>
        </p:txBody>
      </p:sp>
    </p:spTree>
    <p:extLst>
      <p:ext uri="{BB962C8B-B14F-4D97-AF65-F5344CB8AC3E}">
        <p14:creationId xmlns:p14="http://schemas.microsoft.com/office/powerpoint/2010/main" val="33860160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914400" y="685800"/>
            <a:ext cx="7772400" cy="1470025"/>
          </a:xfrm>
        </p:spPr>
        <p:txBody>
          <a:bodyPr/>
          <a:lstStyle/>
          <a:p>
            <a:r>
              <a:rPr lang="fa-IR" dirty="0" smtClean="0">
                <a:cs typeface="B Titr" pitchFamily="2" charset="-78"/>
              </a:rPr>
              <a:t>ریسک دیابت بارداری (</a:t>
            </a:r>
            <a:r>
              <a:rPr lang="en-US" dirty="0" smtClean="0">
                <a:cs typeface="B Titr" pitchFamily="2" charset="-78"/>
              </a:rPr>
              <a:t>GDM</a:t>
            </a:r>
            <a:r>
              <a:rPr lang="fa-IR" dirty="0" smtClean="0">
                <a:cs typeface="B Titr" pitchFamily="2" charset="-78"/>
              </a:rPr>
              <a:t>) با چه اقداماتی می تواند کاهش یابد؟ </a:t>
            </a:r>
            <a:endParaRPr lang="en-US" dirty="0">
              <a:cs typeface="B Titr" pitchFamily="2" charset="-78"/>
            </a:endParaRPr>
          </a:p>
        </p:txBody>
      </p:sp>
      <p:sp>
        <p:nvSpPr>
          <p:cNvPr id="5" name="Subtitle 4"/>
          <p:cNvSpPr>
            <a:spLocks noGrp="1"/>
          </p:cNvSpPr>
          <p:nvPr>
            <p:ph type="subTitle" idx="1"/>
          </p:nvPr>
        </p:nvSpPr>
        <p:spPr>
          <a:xfrm>
            <a:off x="990600" y="2590800"/>
            <a:ext cx="7315200" cy="3276600"/>
          </a:xfrm>
        </p:spPr>
        <p:txBody>
          <a:bodyPr/>
          <a:lstStyle/>
          <a:p>
            <a:pPr marL="457200" indent="-457200" algn="r">
              <a:buFont typeface="Arial" pitchFamily="34" charset="0"/>
              <a:buChar char="•"/>
            </a:pPr>
            <a:r>
              <a:rPr lang="fa-IR" dirty="0" smtClean="0">
                <a:solidFill>
                  <a:srgbClr val="FF0000"/>
                </a:solidFill>
                <a:cs typeface="B Titr" pitchFamily="2" charset="-78"/>
              </a:rPr>
              <a:t>تغذیه صحیح </a:t>
            </a:r>
          </a:p>
          <a:p>
            <a:pPr marL="457200" indent="-457200" algn="r">
              <a:buFont typeface="Arial" pitchFamily="34" charset="0"/>
              <a:buChar char="•"/>
            </a:pPr>
            <a:r>
              <a:rPr lang="fa-IR" dirty="0" smtClean="0">
                <a:solidFill>
                  <a:srgbClr val="FF0000"/>
                </a:solidFill>
                <a:cs typeface="B Titr" pitchFamily="2" charset="-78"/>
              </a:rPr>
              <a:t>ورزش </a:t>
            </a:r>
          </a:p>
          <a:p>
            <a:pPr marL="457200" indent="-457200" algn="r">
              <a:buFont typeface="Arial" pitchFamily="34" charset="0"/>
              <a:buChar char="•"/>
            </a:pPr>
            <a:r>
              <a:rPr lang="fa-IR" dirty="0" smtClean="0">
                <a:solidFill>
                  <a:srgbClr val="FF0000"/>
                </a:solidFill>
                <a:cs typeface="B Titr" pitchFamily="2" charset="-78"/>
              </a:rPr>
              <a:t>تغییر لایف استایل </a:t>
            </a:r>
          </a:p>
        </p:txBody>
      </p:sp>
    </p:spTree>
    <p:extLst>
      <p:ext uri="{BB962C8B-B14F-4D97-AF65-F5344CB8AC3E}">
        <p14:creationId xmlns:p14="http://schemas.microsoft.com/office/powerpoint/2010/main" val="137018059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838200" y="304800"/>
            <a:ext cx="7772400" cy="2133600"/>
          </a:xfrm>
        </p:spPr>
        <p:txBody>
          <a:bodyPr>
            <a:normAutofit/>
          </a:bodyPr>
          <a:lstStyle/>
          <a:p>
            <a:r>
              <a:rPr lang="fa-IR" dirty="0" smtClean="0">
                <a:cs typeface="B Titr" pitchFamily="2" charset="-78"/>
              </a:rPr>
              <a:t>وقتی تشخیص </a:t>
            </a:r>
            <a:r>
              <a:rPr lang="en-US" dirty="0" smtClean="0">
                <a:cs typeface="B Titr" pitchFamily="2" charset="-78"/>
              </a:rPr>
              <a:t>GDM</a:t>
            </a:r>
            <a:r>
              <a:rPr lang="fa-IR" dirty="0" smtClean="0">
                <a:cs typeface="B Titr" pitchFamily="2" charset="-78"/>
              </a:rPr>
              <a:t> داده شد، چه اقدامات درمانی لازم است؟ </a:t>
            </a:r>
            <a:endParaRPr lang="en-US" dirty="0">
              <a:cs typeface="B Titr" pitchFamily="2" charset="-78"/>
            </a:endParaRPr>
          </a:p>
        </p:txBody>
      </p:sp>
      <p:sp>
        <p:nvSpPr>
          <p:cNvPr id="5" name="Subtitle 4"/>
          <p:cNvSpPr>
            <a:spLocks noGrp="1"/>
          </p:cNvSpPr>
          <p:nvPr>
            <p:ph type="subTitle" idx="1"/>
          </p:nvPr>
        </p:nvSpPr>
        <p:spPr>
          <a:xfrm>
            <a:off x="1066800" y="2667000"/>
            <a:ext cx="7467600" cy="3657600"/>
          </a:xfrm>
        </p:spPr>
        <p:txBody>
          <a:bodyPr>
            <a:normAutofit fontScale="77500" lnSpcReduction="20000"/>
          </a:bodyPr>
          <a:lstStyle/>
          <a:p>
            <a:pPr marL="457200" indent="-457200" algn="r">
              <a:buFont typeface="Arial" pitchFamily="34" charset="0"/>
              <a:buChar char="•"/>
            </a:pPr>
            <a:r>
              <a:rPr lang="fa-IR" dirty="0">
                <a:solidFill>
                  <a:srgbClr val="FF0000"/>
                </a:solidFill>
                <a:cs typeface="B Titr" pitchFamily="2" charset="-78"/>
              </a:rPr>
              <a:t>تغییر لایف استایل قسمت اساسی درمان فرد است و برای اکثر موارد، تنها درمان مورد نیاز است. </a:t>
            </a:r>
          </a:p>
          <a:p>
            <a:pPr marL="457200" indent="-457200" algn="r">
              <a:buFont typeface="Arial" pitchFamily="34" charset="0"/>
              <a:buChar char="•"/>
            </a:pPr>
            <a:r>
              <a:rPr lang="fa-IR" dirty="0">
                <a:solidFill>
                  <a:srgbClr val="FF0000"/>
                </a:solidFill>
                <a:cs typeface="B Titr" pitchFamily="2" charset="-78"/>
              </a:rPr>
              <a:t>داروها در صورت نیاز اضافه می شوند. </a:t>
            </a:r>
          </a:p>
          <a:p>
            <a:pPr marL="457200" indent="-457200" algn="r">
              <a:buFont typeface="Arial" pitchFamily="34" charset="0"/>
              <a:buChar char="•"/>
            </a:pPr>
            <a:r>
              <a:rPr lang="fa-IR" dirty="0" smtClean="0">
                <a:solidFill>
                  <a:srgbClr val="FF0000"/>
                </a:solidFill>
                <a:cs typeface="B Titr" pitchFamily="2" charset="-78"/>
              </a:rPr>
              <a:t>مدیریت تغذیه بیمار</a:t>
            </a:r>
            <a:endParaRPr lang="fa-IR" dirty="0">
              <a:solidFill>
                <a:srgbClr val="FF0000"/>
              </a:solidFill>
              <a:cs typeface="B Titr" pitchFamily="2" charset="-78"/>
            </a:endParaRPr>
          </a:p>
          <a:p>
            <a:pPr marL="457200" indent="-457200" algn="r">
              <a:buFont typeface="Arial" pitchFamily="34" charset="0"/>
              <a:buChar char="•"/>
            </a:pPr>
            <a:r>
              <a:rPr lang="fa-IR" dirty="0" smtClean="0">
                <a:solidFill>
                  <a:srgbClr val="FF0000"/>
                </a:solidFill>
                <a:cs typeface="B Titr" pitchFamily="2" charset="-78"/>
              </a:rPr>
              <a:t>فعالیت فیزیکی </a:t>
            </a:r>
          </a:p>
          <a:p>
            <a:pPr marL="457200" indent="-457200" algn="r">
              <a:buFont typeface="Arial" pitchFamily="34" charset="0"/>
              <a:buChar char="•"/>
            </a:pPr>
            <a:r>
              <a:rPr lang="fa-IR" dirty="0" smtClean="0">
                <a:solidFill>
                  <a:srgbClr val="FF0000"/>
                </a:solidFill>
                <a:cs typeface="B Titr" pitchFamily="2" charset="-78"/>
              </a:rPr>
              <a:t>مدیریت وزن وابسته به وزن قبل از بارداری </a:t>
            </a:r>
          </a:p>
          <a:p>
            <a:pPr marL="457200" indent="-457200" algn="r">
              <a:buFont typeface="Arial" pitchFamily="34" charset="0"/>
              <a:buChar char="•"/>
            </a:pPr>
            <a:r>
              <a:rPr lang="fa-IR" dirty="0" smtClean="0">
                <a:solidFill>
                  <a:srgbClr val="FF0000"/>
                </a:solidFill>
                <a:cs typeface="B Titr" pitchFamily="2" charset="-78"/>
              </a:rPr>
              <a:t>70 تا 85 درصد موارد </a:t>
            </a:r>
            <a:r>
              <a:rPr lang="en-US" dirty="0" smtClean="0">
                <a:solidFill>
                  <a:srgbClr val="FF0000"/>
                </a:solidFill>
                <a:cs typeface="B Titr" pitchFamily="2" charset="-78"/>
              </a:rPr>
              <a:t>GDM</a:t>
            </a:r>
            <a:r>
              <a:rPr lang="fa-IR" dirty="0" smtClean="0">
                <a:solidFill>
                  <a:srgbClr val="FF0000"/>
                </a:solidFill>
                <a:cs typeface="B Titr" pitchFamily="2" charset="-78"/>
              </a:rPr>
              <a:t> تشخیص داده شده با متد دو مرحله ای  و درصد بیشتر از این در موارد تشخیص داده شده با متد یک مرحله ای با لایف استایل تراپی کنترل می شوند. </a:t>
            </a:r>
          </a:p>
          <a:p>
            <a:pPr marL="914400" lvl="1" indent="-457200" algn="r">
              <a:buFont typeface="Arial" pitchFamily="34" charset="0"/>
              <a:buChar char="•"/>
            </a:pPr>
            <a:endParaRPr lang="fa-IR" dirty="0" smtClean="0">
              <a:solidFill>
                <a:srgbClr val="FF0000"/>
              </a:solidFill>
              <a:cs typeface="B Titr" pitchFamily="2" charset="-78"/>
            </a:endParaRPr>
          </a:p>
          <a:p>
            <a:pPr marL="457200" indent="-457200" algn="r">
              <a:buFont typeface="Arial" pitchFamily="34" charset="0"/>
              <a:buChar char="•"/>
            </a:pPr>
            <a:endParaRPr lang="en-US" dirty="0">
              <a:solidFill>
                <a:srgbClr val="FF0000"/>
              </a:solidFill>
              <a:cs typeface="B Titr" pitchFamily="2" charset="-78"/>
            </a:endParaRPr>
          </a:p>
        </p:txBody>
      </p:sp>
    </p:spTree>
    <p:extLst>
      <p:ext uri="{BB962C8B-B14F-4D97-AF65-F5344CB8AC3E}">
        <p14:creationId xmlns:p14="http://schemas.microsoft.com/office/powerpoint/2010/main" val="19374843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33400" y="609601"/>
            <a:ext cx="8153400" cy="1447800"/>
          </a:xfrm>
        </p:spPr>
        <p:txBody>
          <a:bodyPr/>
          <a:lstStyle/>
          <a:p>
            <a:r>
              <a:rPr lang="fa-IR" dirty="0">
                <a:cs typeface="B Titr" pitchFamily="2" charset="-78"/>
              </a:rPr>
              <a:t>اهداف قند خون در مرحله اول </a:t>
            </a:r>
            <a:r>
              <a:rPr lang="fa-IR" dirty="0" smtClean="0">
                <a:cs typeface="B Titr" pitchFamily="2" charset="-78"/>
              </a:rPr>
              <a:t>درمان کدامند</a:t>
            </a:r>
            <a:r>
              <a:rPr lang="fa-IR" dirty="0">
                <a:cs typeface="B Titr" pitchFamily="2" charset="-78"/>
              </a:rPr>
              <a:t>؟ </a:t>
            </a:r>
            <a:endParaRPr lang="en-US" dirty="0">
              <a:cs typeface="B Titr" pitchFamily="2" charset="-78"/>
            </a:endParaRPr>
          </a:p>
        </p:txBody>
      </p:sp>
      <p:sp>
        <p:nvSpPr>
          <p:cNvPr id="5" name="Subtitle 4"/>
          <p:cNvSpPr>
            <a:spLocks noGrp="1"/>
          </p:cNvSpPr>
          <p:nvPr>
            <p:ph type="subTitle" idx="1"/>
          </p:nvPr>
        </p:nvSpPr>
        <p:spPr>
          <a:xfrm>
            <a:off x="533400" y="2438400"/>
            <a:ext cx="8001000" cy="3276600"/>
          </a:xfrm>
        </p:spPr>
        <p:txBody>
          <a:bodyPr/>
          <a:lstStyle/>
          <a:p>
            <a:pPr marL="457200" indent="-457200" algn="r">
              <a:buFont typeface="Arial" pitchFamily="34" charset="0"/>
              <a:buChar char="•"/>
            </a:pPr>
            <a:r>
              <a:rPr lang="fa-IR" dirty="0">
                <a:solidFill>
                  <a:srgbClr val="FF0000"/>
                </a:solidFill>
                <a:cs typeface="B Titr" pitchFamily="2" charset="-78"/>
              </a:rPr>
              <a:t>اهداف: </a:t>
            </a:r>
          </a:p>
          <a:p>
            <a:pPr marL="914400" lvl="1" indent="-457200" algn="r">
              <a:buFont typeface="Arial" pitchFamily="34" charset="0"/>
              <a:buChar char="•"/>
            </a:pPr>
            <a:r>
              <a:rPr lang="fa-IR" dirty="0">
                <a:solidFill>
                  <a:srgbClr val="FF0000"/>
                </a:solidFill>
                <a:cs typeface="B Titr" pitchFamily="2" charset="-78"/>
              </a:rPr>
              <a:t>قند خون ناشتا کمتر یا مساوی 95 میلی گرم در دسی لیتر </a:t>
            </a:r>
          </a:p>
          <a:p>
            <a:pPr marL="914400" lvl="1" indent="-457200" algn="r">
              <a:buFont typeface="Arial" pitchFamily="34" charset="0"/>
              <a:buChar char="•"/>
            </a:pPr>
            <a:r>
              <a:rPr lang="fa-IR" dirty="0">
                <a:solidFill>
                  <a:srgbClr val="FF0000"/>
                </a:solidFill>
                <a:cs typeface="B Titr" pitchFamily="2" charset="-78"/>
              </a:rPr>
              <a:t>یکی یا هر دو مورد زیر: قند یک ساعته پست پراندیال کمتر یا مساوی 140 یا دو ساعته کمتر یا مساوی 120 </a:t>
            </a:r>
          </a:p>
        </p:txBody>
      </p:sp>
    </p:spTree>
    <p:extLst>
      <p:ext uri="{BB962C8B-B14F-4D97-AF65-F5344CB8AC3E}">
        <p14:creationId xmlns:p14="http://schemas.microsoft.com/office/powerpoint/2010/main" val="19208398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0" y="381000"/>
            <a:ext cx="7772400" cy="1470025"/>
          </a:xfrm>
        </p:spPr>
        <p:txBody>
          <a:bodyPr>
            <a:normAutofit fontScale="90000"/>
          </a:bodyPr>
          <a:lstStyle/>
          <a:p>
            <a:r>
              <a:rPr lang="fa-IR" dirty="0" smtClean="0">
                <a:cs typeface="B Titr" pitchFamily="2" charset="-78"/>
              </a:rPr>
              <a:t>چه داروهایی برای درمان </a:t>
            </a:r>
            <a:r>
              <a:rPr lang="en-US" dirty="0" smtClean="0">
                <a:cs typeface="B Titr" pitchFamily="2" charset="-78"/>
              </a:rPr>
              <a:t>GDM</a:t>
            </a:r>
            <a:r>
              <a:rPr lang="fa-IR" dirty="0" smtClean="0">
                <a:cs typeface="B Titr" pitchFamily="2" charset="-78"/>
              </a:rPr>
              <a:t> استفاده می شوند؟ هر کدام چه خطراتی دارند؟ </a:t>
            </a:r>
            <a:endParaRPr lang="en-US" dirty="0">
              <a:cs typeface="B Titr" pitchFamily="2" charset="-78"/>
            </a:endParaRPr>
          </a:p>
        </p:txBody>
      </p:sp>
      <p:sp>
        <p:nvSpPr>
          <p:cNvPr id="5" name="Subtitle 4"/>
          <p:cNvSpPr>
            <a:spLocks noGrp="1"/>
          </p:cNvSpPr>
          <p:nvPr>
            <p:ph type="subTitle" idx="1"/>
          </p:nvPr>
        </p:nvSpPr>
        <p:spPr>
          <a:xfrm>
            <a:off x="990600" y="2057400"/>
            <a:ext cx="7391400" cy="3962400"/>
          </a:xfrm>
        </p:spPr>
        <p:txBody>
          <a:bodyPr>
            <a:normAutofit fontScale="70000" lnSpcReduction="20000"/>
          </a:bodyPr>
          <a:lstStyle/>
          <a:p>
            <a:pPr marL="457200" indent="-457200" algn="r">
              <a:buFont typeface="Arial" pitchFamily="34" charset="0"/>
              <a:buChar char="•"/>
            </a:pPr>
            <a:r>
              <a:rPr lang="fa-IR" dirty="0" smtClean="0">
                <a:solidFill>
                  <a:srgbClr val="FF0000"/>
                </a:solidFill>
                <a:cs typeface="B Titr" pitchFamily="2" charset="-78"/>
              </a:rPr>
              <a:t>داروی ارجح در </a:t>
            </a:r>
            <a:r>
              <a:rPr lang="en-US" dirty="0" smtClean="0">
                <a:solidFill>
                  <a:srgbClr val="FF0000"/>
                </a:solidFill>
                <a:cs typeface="B Titr" pitchFamily="2" charset="-78"/>
              </a:rPr>
              <a:t>GDM</a:t>
            </a:r>
            <a:r>
              <a:rPr lang="fa-IR" dirty="0" smtClean="0">
                <a:solidFill>
                  <a:srgbClr val="FF0000"/>
                </a:solidFill>
                <a:cs typeface="B Titr" pitchFamily="2" charset="-78"/>
              </a:rPr>
              <a:t>: انسولین است. </a:t>
            </a:r>
          </a:p>
          <a:p>
            <a:pPr marL="457200" indent="-457200" algn="r">
              <a:buFont typeface="Arial" pitchFamily="34" charset="0"/>
              <a:buChar char="•"/>
            </a:pPr>
            <a:r>
              <a:rPr lang="fa-IR" dirty="0" smtClean="0">
                <a:solidFill>
                  <a:srgbClr val="FF0000"/>
                </a:solidFill>
                <a:cs typeface="B Titr" pitchFamily="2" charset="-78"/>
              </a:rPr>
              <a:t>متفورمین و گلی بوراید ممکن است استفاده شوند ولی هر دو از گروه </a:t>
            </a:r>
            <a:r>
              <a:rPr lang="en-US" dirty="0" smtClean="0">
                <a:solidFill>
                  <a:srgbClr val="FF0000"/>
                </a:solidFill>
                <a:cs typeface="B Titr" pitchFamily="2" charset="-78"/>
              </a:rPr>
              <a:t>B</a:t>
            </a:r>
            <a:r>
              <a:rPr lang="fa-IR" dirty="0" smtClean="0">
                <a:solidFill>
                  <a:srgbClr val="FF0000"/>
                </a:solidFill>
                <a:cs typeface="B Titr" pitchFamily="2" charset="-78"/>
              </a:rPr>
              <a:t> هستند و از جفت رد می شوند. </a:t>
            </a:r>
          </a:p>
          <a:p>
            <a:pPr marL="457200" indent="-457200" algn="r">
              <a:buFont typeface="Arial" pitchFamily="34" charset="0"/>
              <a:buChar char="•"/>
            </a:pPr>
            <a:r>
              <a:rPr lang="fa-IR" dirty="0" smtClean="0">
                <a:solidFill>
                  <a:srgbClr val="FF0000"/>
                </a:solidFill>
                <a:cs typeface="B Titr" pitchFamily="2" charset="-78"/>
              </a:rPr>
              <a:t>مطالعات هر دو دارو ایمنی کوتاه مدت را نشان داده است ولی در طولانی مدت وضعیت ایمنی آنها مشخص نیست. </a:t>
            </a:r>
          </a:p>
          <a:p>
            <a:pPr marL="457200" indent="-457200" algn="r">
              <a:buFont typeface="Arial" pitchFamily="34" charset="0"/>
              <a:buChar char="•"/>
            </a:pPr>
            <a:r>
              <a:rPr lang="fa-IR" dirty="0" smtClean="0">
                <a:solidFill>
                  <a:srgbClr val="FF0000"/>
                </a:solidFill>
                <a:cs typeface="B Titr" pitchFamily="2" charset="-78"/>
              </a:rPr>
              <a:t>متفورمین، ریسک افت قند کمتر و منع اضافه وزن را دارد ولی ریسک پره ماچوریتی را زیاد کرده است.  </a:t>
            </a:r>
          </a:p>
          <a:p>
            <a:pPr marL="457200" indent="-457200" algn="r">
              <a:buFont typeface="Arial" pitchFamily="34" charset="0"/>
              <a:buChar char="•"/>
            </a:pPr>
            <a:r>
              <a:rPr lang="fa-IR" dirty="0" smtClean="0">
                <a:solidFill>
                  <a:srgbClr val="FF0000"/>
                </a:solidFill>
                <a:cs typeface="B Titr" pitchFamily="2" charset="-78"/>
              </a:rPr>
              <a:t>ریسک هیپوگلیسمی و ماکروزومی نوزاد در مصرف گلی بوراید بیشتر از متفورمین و انسولین است. </a:t>
            </a:r>
          </a:p>
          <a:p>
            <a:pPr marL="457200" indent="-457200" algn="r">
              <a:buFont typeface="Arial" pitchFamily="34" charset="0"/>
              <a:buChar char="•"/>
            </a:pPr>
            <a:r>
              <a:rPr lang="fa-IR" dirty="0" smtClean="0">
                <a:solidFill>
                  <a:srgbClr val="FF0000"/>
                </a:solidFill>
                <a:cs typeface="B Titr" pitchFamily="2" charset="-78"/>
              </a:rPr>
              <a:t>بقیه داروها هنوز مطالعه کافی نشده اند چون اکثرا از جفت رد می شوند و مطالعات ایمنی طولانی مدت آنها کافی نبوده است.  </a:t>
            </a:r>
          </a:p>
          <a:p>
            <a:pPr marL="457200" indent="-457200" algn="r">
              <a:buFont typeface="Arial" pitchFamily="34" charset="0"/>
              <a:buChar char="•"/>
            </a:pPr>
            <a:endParaRPr lang="fa-IR" dirty="0" smtClean="0">
              <a:solidFill>
                <a:srgbClr val="FF0000"/>
              </a:solidFill>
              <a:cs typeface="B Titr" pitchFamily="2" charset="-78"/>
            </a:endParaRPr>
          </a:p>
          <a:p>
            <a:pPr marL="457200" indent="-457200" algn="r">
              <a:buFont typeface="Arial" pitchFamily="34" charset="0"/>
              <a:buChar char="•"/>
            </a:pPr>
            <a:endParaRPr lang="en-US" dirty="0">
              <a:solidFill>
                <a:srgbClr val="FF0000"/>
              </a:solidFill>
              <a:cs typeface="B Titr" pitchFamily="2" charset="-78"/>
            </a:endParaRPr>
          </a:p>
        </p:txBody>
      </p:sp>
    </p:spTree>
    <p:extLst>
      <p:ext uri="{BB962C8B-B14F-4D97-AF65-F5344CB8AC3E}">
        <p14:creationId xmlns:p14="http://schemas.microsoft.com/office/powerpoint/2010/main" val="13848441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304800"/>
            <a:ext cx="7924800" cy="1752600"/>
          </a:xfrm>
        </p:spPr>
        <p:txBody>
          <a:bodyPr>
            <a:normAutofit fontScale="90000"/>
          </a:bodyPr>
          <a:lstStyle/>
          <a:p>
            <a:r>
              <a:rPr lang="fa-IR" dirty="0" smtClean="0">
                <a:cs typeface="B Titr" pitchFamily="2" charset="-78"/>
              </a:rPr>
              <a:t>اهمیت انسولین در دیابت بارداری چیست؟ نکات عملی در مصرف انسولین در بارداری کدامند؟ </a:t>
            </a:r>
            <a:endParaRPr lang="en-US" dirty="0">
              <a:cs typeface="B Titr" pitchFamily="2" charset="-78"/>
            </a:endParaRPr>
          </a:p>
        </p:txBody>
      </p:sp>
      <p:sp>
        <p:nvSpPr>
          <p:cNvPr id="5" name="Subtitle 4"/>
          <p:cNvSpPr>
            <a:spLocks noGrp="1"/>
          </p:cNvSpPr>
          <p:nvPr>
            <p:ph type="subTitle" idx="1"/>
          </p:nvPr>
        </p:nvSpPr>
        <p:spPr>
          <a:xfrm>
            <a:off x="838200" y="2286000"/>
            <a:ext cx="7620000" cy="4038600"/>
          </a:xfrm>
        </p:spPr>
        <p:txBody>
          <a:bodyPr>
            <a:normAutofit fontScale="77500" lnSpcReduction="20000"/>
          </a:bodyPr>
          <a:lstStyle/>
          <a:p>
            <a:pPr marL="457200" indent="-457200" algn="r">
              <a:buFont typeface="Arial" pitchFamily="34" charset="0"/>
              <a:buChar char="•"/>
            </a:pPr>
            <a:r>
              <a:rPr lang="fa-IR" dirty="0" smtClean="0">
                <a:solidFill>
                  <a:srgbClr val="FF0000"/>
                </a:solidFill>
                <a:cs typeface="B Titr" pitchFamily="2" charset="-78"/>
              </a:rPr>
              <a:t>درمان ارجح در دیابت نوع 1 و 2 که باردار هستند. </a:t>
            </a:r>
          </a:p>
          <a:p>
            <a:pPr marL="457200" indent="-457200" algn="r">
              <a:buFont typeface="Arial" pitchFamily="34" charset="0"/>
              <a:buChar char="•"/>
            </a:pPr>
            <a:r>
              <a:rPr lang="fa-IR" dirty="0" smtClean="0">
                <a:solidFill>
                  <a:srgbClr val="FF0000"/>
                </a:solidFill>
                <a:cs typeface="B Titr" pitchFamily="2" charset="-78"/>
              </a:rPr>
              <a:t>نیاز به انسولین در تری مستر 1 کم می شود به خصوص در دیابت نوع 1 که ریسک هیپوگلیسمی های مکرر دارند. </a:t>
            </a:r>
          </a:p>
          <a:p>
            <a:pPr marL="457200" indent="-457200" algn="r">
              <a:buFont typeface="Arial" pitchFamily="34" charset="0"/>
              <a:buChar char="•"/>
            </a:pPr>
            <a:r>
              <a:rPr lang="fa-IR" dirty="0" smtClean="0">
                <a:solidFill>
                  <a:srgbClr val="FF0000"/>
                </a:solidFill>
                <a:cs typeface="B Titr" pitchFamily="2" charset="-78"/>
              </a:rPr>
              <a:t>در تری مستر دوم، به دلیل افزایش مقاومت به انسولین باید هر هفته یا دو هفته یک بار، دوز انسولین را زیاد کنیم. </a:t>
            </a:r>
          </a:p>
          <a:p>
            <a:pPr marL="457200" indent="-457200" algn="r">
              <a:buFont typeface="Arial" pitchFamily="34" charset="0"/>
              <a:buChar char="•"/>
            </a:pPr>
            <a:r>
              <a:rPr lang="fa-IR" dirty="0" smtClean="0">
                <a:solidFill>
                  <a:srgbClr val="FF0000"/>
                </a:solidFill>
                <a:cs typeface="B Titr" pitchFamily="2" charset="-78"/>
              </a:rPr>
              <a:t>کمتر از 50 درصد دوز باید دوز بازال داده شود و بیشتر از 50 درصد باید دوز پراندیال داده شود. </a:t>
            </a:r>
          </a:p>
          <a:p>
            <a:pPr marL="457200" indent="-457200" algn="r">
              <a:buFont typeface="Arial" pitchFamily="34" charset="0"/>
              <a:buChar char="•"/>
            </a:pPr>
            <a:r>
              <a:rPr lang="fa-IR" dirty="0" smtClean="0">
                <a:solidFill>
                  <a:srgbClr val="FF0000"/>
                </a:solidFill>
                <a:cs typeface="B Titr" pitchFamily="2" charset="-78"/>
              </a:rPr>
              <a:t>در اواخر تری مستر سوم، کاهش خفیفی در نیاز به انسولین رخ می دهد. </a:t>
            </a:r>
          </a:p>
          <a:p>
            <a:pPr marL="457200" indent="-457200" algn="r">
              <a:buFont typeface="Arial" pitchFamily="34" charset="0"/>
              <a:buChar char="•"/>
            </a:pPr>
            <a:r>
              <a:rPr lang="fa-IR" dirty="0" smtClean="0">
                <a:solidFill>
                  <a:srgbClr val="FF0000"/>
                </a:solidFill>
                <a:cs typeface="B Titr" pitchFamily="2" charset="-78"/>
              </a:rPr>
              <a:t>به دلیل پیچیدگی کنترل قند خون در بارداری، ارجح است که در مرکز چند تخصصی تحت کنترل باشند. </a:t>
            </a:r>
          </a:p>
          <a:p>
            <a:pPr marL="457200" indent="-457200" algn="r">
              <a:buFont typeface="Arial" pitchFamily="34" charset="0"/>
              <a:buChar char="•"/>
            </a:pPr>
            <a:endParaRPr lang="fa-IR" dirty="0" smtClean="0">
              <a:solidFill>
                <a:srgbClr val="FF0000"/>
              </a:solidFill>
              <a:cs typeface="B Titr" pitchFamily="2" charset="-78"/>
            </a:endParaRPr>
          </a:p>
          <a:p>
            <a:pPr marL="457200" indent="-457200" algn="r">
              <a:buFont typeface="Arial" pitchFamily="34" charset="0"/>
              <a:buChar char="•"/>
            </a:pPr>
            <a:endParaRPr lang="fa-IR" dirty="0" smtClean="0">
              <a:solidFill>
                <a:srgbClr val="FF0000"/>
              </a:solidFill>
              <a:cs typeface="B Titr" pitchFamily="2" charset="-78"/>
            </a:endParaRPr>
          </a:p>
          <a:p>
            <a:pPr marL="457200" indent="-457200" algn="r">
              <a:buFont typeface="Arial" pitchFamily="34" charset="0"/>
              <a:buChar char="•"/>
            </a:pPr>
            <a:endParaRPr lang="fa-IR" dirty="0" smtClean="0">
              <a:solidFill>
                <a:srgbClr val="FF0000"/>
              </a:solidFill>
              <a:cs typeface="B Titr" pitchFamily="2" charset="-78"/>
            </a:endParaRPr>
          </a:p>
          <a:p>
            <a:pPr marL="457200" indent="-457200" algn="r">
              <a:buFont typeface="Arial" pitchFamily="34" charset="0"/>
              <a:buChar char="•"/>
            </a:pPr>
            <a:endParaRPr lang="fa-IR" dirty="0" smtClean="0">
              <a:solidFill>
                <a:srgbClr val="FF0000"/>
              </a:solidFill>
              <a:cs typeface="B Titr" pitchFamily="2" charset="-78"/>
            </a:endParaRPr>
          </a:p>
          <a:p>
            <a:pPr marL="457200" indent="-457200" algn="r">
              <a:buFont typeface="Arial" pitchFamily="34" charset="0"/>
              <a:buChar char="•"/>
            </a:pPr>
            <a:endParaRPr lang="en-US" dirty="0">
              <a:solidFill>
                <a:srgbClr val="FF0000"/>
              </a:solidFill>
              <a:cs typeface="B Titr" pitchFamily="2" charset="-78"/>
            </a:endParaRPr>
          </a:p>
        </p:txBody>
      </p:sp>
    </p:spTree>
    <p:extLst>
      <p:ext uri="{BB962C8B-B14F-4D97-AF65-F5344CB8AC3E}">
        <p14:creationId xmlns:p14="http://schemas.microsoft.com/office/powerpoint/2010/main" val="216682569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914400" y="609600"/>
            <a:ext cx="7772400" cy="1470025"/>
          </a:xfrm>
        </p:spPr>
        <p:txBody>
          <a:bodyPr/>
          <a:lstStyle/>
          <a:p>
            <a:r>
              <a:rPr lang="fa-IR" dirty="0" smtClean="0">
                <a:cs typeface="B Titr" pitchFamily="2" charset="-78"/>
              </a:rPr>
              <a:t>انواع انسولین ها در بارداری جزء کدام گروه قرار می گیرند؟  </a:t>
            </a:r>
            <a:endParaRPr lang="en-US" dirty="0">
              <a:cs typeface="B Titr" pitchFamily="2" charset="-78"/>
            </a:endParaRPr>
          </a:p>
        </p:txBody>
      </p:sp>
      <p:sp>
        <p:nvSpPr>
          <p:cNvPr id="5" name="Subtitle 4"/>
          <p:cNvSpPr>
            <a:spLocks noGrp="1"/>
          </p:cNvSpPr>
          <p:nvPr>
            <p:ph type="subTitle" idx="1"/>
          </p:nvPr>
        </p:nvSpPr>
        <p:spPr>
          <a:xfrm>
            <a:off x="762000" y="2362200"/>
            <a:ext cx="7696200" cy="3657600"/>
          </a:xfrm>
        </p:spPr>
        <p:txBody>
          <a:bodyPr/>
          <a:lstStyle/>
          <a:p>
            <a:pPr marL="457200" indent="-457200" algn="r">
              <a:buFont typeface="Arial" pitchFamily="34" charset="0"/>
              <a:buChar char="•"/>
            </a:pPr>
            <a:r>
              <a:rPr lang="fa-IR" dirty="0" smtClean="0">
                <a:solidFill>
                  <a:srgbClr val="FF0000"/>
                </a:solidFill>
                <a:cs typeface="B Titr" pitchFamily="2" charset="-78"/>
              </a:rPr>
              <a:t>همه انسولین ها جزء گروه </a:t>
            </a:r>
            <a:r>
              <a:rPr lang="en-US" dirty="0" smtClean="0">
                <a:solidFill>
                  <a:srgbClr val="FF0000"/>
                </a:solidFill>
                <a:cs typeface="B Titr" pitchFamily="2" charset="-78"/>
              </a:rPr>
              <a:t>B</a:t>
            </a:r>
            <a:r>
              <a:rPr lang="fa-IR" dirty="0" smtClean="0">
                <a:solidFill>
                  <a:srgbClr val="FF0000"/>
                </a:solidFill>
                <a:cs typeface="B Titr" pitchFamily="2" charset="-78"/>
              </a:rPr>
              <a:t> هستند مگر موارد زیر که گروه </a:t>
            </a:r>
            <a:r>
              <a:rPr lang="en-US" dirty="0" smtClean="0">
                <a:solidFill>
                  <a:srgbClr val="FF0000"/>
                </a:solidFill>
                <a:cs typeface="B Titr" pitchFamily="2" charset="-78"/>
              </a:rPr>
              <a:t>C</a:t>
            </a:r>
            <a:r>
              <a:rPr lang="fa-IR" dirty="0" smtClean="0">
                <a:solidFill>
                  <a:srgbClr val="FF0000"/>
                </a:solidFill>
                <a:cs typeface="B Titr" pitchFamily="2" charset="-78"/>
              </a:rPr>
              <a:t> هستند: </a:t>
            </a:r>
          </a:p>
          <a:p>
            <a:pPr marL="914400" lvl="1" indent="-457200" algn="r">
              <a:buFont typeface="Arial" pitchFamily="34" charset="0"/>
              <a:buChar char="•"/>
            </a:pPr>
            <a:r>
              <a:rPr lang="fa-IR" dirty="0" smtClean="0">
                <a:solidFill>
                  <a:srgbClr val="FF0000"/>
                </a:solidFill>
                <a:cs typeface="B Titr" pitchFamily="2" charset="-78"/>
              </a:rPr>
              <a:t>گلارژین </a:t>
            </a:r>
          </a:p>
          <a:p>
            <a:pPr marL="914400" lvl="1" indent="-457200" algn="r">
              <a:buFont typeface="Arial" pitchFamily="34" charset="0"/>
              <a:buChar char="•"/>
            </a:pPr>
            <a:r>
              <a:rPr lang="fa-IR" dirty="0" smtClean="0">
                <a:solidFill>
                  <a:srgbClr val="FF0000"/>
                </a:solidFill>
                <a:cs typeface="B Titr" pitchFamily="2" charset="-78"/>
              </a:rPr>
              <a:t>گلولیزین </a:t>
            </a:r>
          </a:p>
          <a:p>
            <a:pPr marL="914400" lvl="1" indent="-457200" algn="r">
              <a:buFont typeface="Arial" pitchFamily="34" charset="0"/>
              <a:buChar char="•"/>
            </a:pPr>
            <a:r>
              <a:rPr lang="fa-IR" dirty="0" smtClean="0">
                <a:solidFill>
                  <a:srgbClr val="FF0000"/>
                </a:solidFill>
                <a:cs typeface="B Titr" pitchFamily="2" charset="-78"/>
              </a:rPr>
              <a:t>دگلودک (</a:t>
            </a:r>
            <a:r>
              <a:rPr lang="en-US" dirty="0" err="1" smtClean="0">
                <a:solidFill>
                  <a:srgbClr val="FF0000"/>
                </a:solidFill>
                <a:cs typeface="B Titr" pitchFamily="2" charset="-78"/>
              </a:rPr>
              <a:t>Degludec</a:t>
            </a:r>
            <a:r>
              <a:rPr lang="fa-IR" dirty="0" smtClean="0">
                <a:solidFill>
                  <a:srgbClr val="FF0000"/>
                </a:solidFill>
                <a:cs typeface="B Titr" pitchFamily="2" charset="-78"/>
              </a:rPr>
              <a:t>)</a:t>
            </a:r>
            <a:endParaRPr lang="en-US" dirty="0">
              <a:solidFill>
                <a:srgbClr val="FF0000"/>
              </a:solidFill>
              <a:cs typeface="B Titr" pitchFamily="2" charset="-78"/>
            </a:endParaRPr>
          </a:p>
        </p:txBody>
      </p:sp>
    </p:spTree>
    <p:extLst>
      <p:ext uri="{BB962C8B-B14F-4D97-AF65-F5344CB8AC3E}">
        <p14:creationId xmlns:p14="http://schemas.microsoft.com/office/powerpoint/2010/main" val="40340412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838200" y="609600"/>
            <a:ext cx="7772400" cy="1470025"/>
          </a:xfrm>
        </p:spPr>
        <p:txBody>
          <a:bodyPr/>
          <a:lstStyle/>
          <a:p>
            <a:r>
              <a:rPr lang="fa-IR" dirty="0" smtClean="0">
                <a:cs typeface="B Titr" pitchFamily="2" charset="-78"/>
              </a:rPr>
              <a:t>نکات عملی کنترل دیابت بارداری در دیابت نوع 1 ها کدامند؟ </a:t>
            </a:r>
            <a:endParaRPr lang="en-US" dirty="0">
              <a:cs typeface="B Titr" pitchFamily="2" charset="-78"/>
            </a:endParaRPr>
          </a:p>
        </p:txBody>
      </p:sp>
      <p:sp>
        <p:nvSpPr>
          <p:cNvPr id="5" name="Subtitle 4"/>
          <p:cNvSpPr>
            <a:spLocks noGrp="1"/>
          </p:cNvSpPr>
          <p:nvPr>
            <p:ph type="subTitle" idx="1"/>
          </p:nvPr>
        </p:nvSpPr>
        <p:spPr>
          <a:xfrm>
            <a:off x="1143000" y="2514600"/>
            <a:ext cx="7010400" cy="3581400"/>
          </a:xfrm>
        </p:spPr>
        <p:txBody>
          <a:bodyPr>
            <a:normAutofit fontScale="92500"/>
          </a:bodyPr>
          <a:lstStyle/>
          <a:p>
            <a:pPr marL="457200" indent="-457200" algn="r">
              <a:buFont typeface="Arial" pitchFamily="34" charset="0"/>
              <a:buChar char="•"/>
            </a:pPr>
            <a:r>
              <a:rPr lang="fa-IR" dirty="0" smtClean="0">
                <a:solidFill>
                  <a:srgbClr val="FF0000"/>
                </a:solidFill>
                <a:cs typeface="B Titr" pitchFamily="2" charset="-78"/>
              </a:rPr>
              <a:t>افزایش ریسک هیپوگلیسمی در تری مستر 1 </a:t>
            </a:r>
          </a:p>
          <a:p>
            <a:pPr marL="457200" indent="-457200" algn="r">
              <a:buFont typeface="Arial" pitchFamily="34" charset="0"/>
              <a:buChar char="•"/>
            </a:pPr>
            <a:r>
              <a:rPr lang="fa-IR" dirty="0" smtClean="0">
                <a:solidFill>
                  <a:srgbClr val="FF0000"/>
                </a:solidFill>
                <a:cs typeface="B Titr" pitchFamily="2" charset="-78"/>
              </a:rPr>
              <a:t>کاهش درک هیپوگلیسمی </a:t>
            </a:r>
          </a:p>
          <a:p>
            <a:pPr marL="457200" indent="-457200" algn="r">
              <a:buFont typeface="Arial" pitchFamily="34" charset="0"/>
              <a:buChar char="•"/>
            </a:pPr>
            <a:r>
              <a:rPr lang="fa-IR" dirty="0" smtClean="0">
                <a:solidFill>
                  <a:srgbClr val="FF0000"/>
                </a:solidFill>
                <a:cs typeface="B Titr" pitchFamily="2" charset="-78"/>
              </a:rPr>
              <a:t>آموزش بیماران و خانواده آنها خیلی مهم است. </a:t>
            </a:r>
          </a:p>
          <a:p>
            <a:pPr marL="457200" indent="-457200" algn="r">
              <a:buFont typeface="Arial" pitchFamily="34" charset="0"/>
              <a:buChar char="•"/>
            </a:pPr>
            <a:r>
              <a:rPr lang="fa-IR" dirty="0" smtClean="0">
                <a:solidFill>
                  <a:srgbClr val="FF0000"/>
                </a:solidFill>
                <a:cs typeface="B Titr" pitchFamily="2" charset="-78"/>
              </a:rPr>
              <a:t>مقاومت به انسولین با زایمان به سرعت کم می شود: کاهش نیاز به انسولین در پست پارتوم که در عرض 1 تا 2 هفته به حالت عادی بر می گردد. </a:t>
            </a:r>
          </a:p>
          <a:p>
            <a:pPr marL="457200" indent="-457200" algn="r">
              <a:buFont typeface="Arial" pitchFamily="34" charset="0"/>
              <a:buChar char="•"/>
            </a:pPr>
            <a:endParaRPr lang="fa-IR" dirty="0" smtClean="0">
              <a:solidFill>
                <a:srgbClr val="FF0000"/>
              </a:solidFill>
              <a:cs typeface="B Titr" pitchFamily="2" charset="-78"/>
            </a:endParaRPr>
          </a:p>
          <a:p>
            <a:pPr marL="457200" indent="-457200" algn="r">
              <a:buFont typeface="Arial" pitchFamily="34" charset="0"/>
              <a:buChar char="•"/>
            </a:pPr>
            <a:endParaRPr lang="en-US" dirty="0">
              <a:solidFill>
                <a:srgbClr val="FF0000"/>
              </a:solidFill>
              <a:cs typeface="B Titr" pitchFamily="2" charset="-78"/>
            </a:endParaRPr>
          </a:p>
        </p:txBody>
      </p:sp>
    </p:spTree>
    <p:extLst>
      <p:ext uri="{BB962C8B-B14F-4D97-AF65-F5344CB8AC3E}">
        <p14:creationId xmlns:p14="http://schemas.microsoft.com/office/powerpoint/2010/main" val="410145829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0" y="457200"/>
            <a:ext cx="7772400" cy="1470025"/>
          </a:xfrm>
        </p:spPr>
        <p:txBody>
          <a:bodyPr/>
          <a:lstStyle/>
          <a:p>
            <a:r>
              <a:rPr lang="fa-IR" dirty="0" smtClean="0">
                <a:cs typeface="B Titr" pitchFamily="2" charset="-78"/>
              </a:rPr>
              <a:t>کتواسیدوز دیابتی در دیابتی هایی که باردار می شوند چه مشخصاتی دارد؟ </a:t>
            </a:r>
            <a:endParaRPr lang="en-US" dirty="0">
              <a:cs typeface="B Titr" pitchFamily="2" charset="-78"/>
            </a:endParaRPr>
          </a:p>
        </p:txBody>
      </p:sp>
      <p:sp>
        <p:nvSpPr>
          <p:cNvPr id="5" name="Subtitle 4"/>
          <p:cNvSpPr>
            <a:spLocks noGrp="1"/>
          </p:cNvSpPr>
          <p:nvPr>
            <p:ph type="subTitle" idx="1"/>
          </p:nvPr>
        </p:nvSpPr>
        <p:spPr>
          <a:xfrm>
            <a:off x="1066800" y="2133600"/>
            <a:ext cx="7391400" cy="4114800"/>
          </a:xfrm>
        </p:spPr>
        <p:txBody>
          <a:bodyPr>
            <a:normAutofit fontScale="92500" lnSpcReduction="20000"/>
          </a:bodyPr>
          <a:lstStyle/>
          <a:p>
            <a:pPr marL="457200" indent="-457200" algn="r">
              <a:buFont typeface="Arial" pitchFamily="34" charset="0"/>
              <a:buChar char="•"/>
            </a:pPr>
            <a:r>
              <a:rPr lang="fa-IR" dirty="0" smtClean="0">
                <a:solidFill>
                  <a:srgbClr val="FF0000"/>
                </a:solidFill>
                <a:cs typeface="B Titr" pitchFamily="2" charset="-78"/>
              </a:rPr>
              <a:t>بارداری یک وضعیت کتوژن است. </a:t>
            </a:r>
          </a:p>
          <a:p>
            <a:pPr marL="457200" indent="-457200" algn="r">
              <a:buFont typeface="Arial" pitchFamily="34" charset="0"/>
              <a:buChar char="•"/>
            </a:pPr>
            <a:r>
              <a:rPr lang="en-US" dirty="0" smtClean="0">
                <a:solidFill>
                  <a:srgbClr val="FF0000"/>
                </a:solidFill>
                <a:cs typeface="B Titr" pitchFamily="2" charset="-78"/>
              </a:rPr>
              <a:t>DKA</a:t>
            </a:r>
            <a:r>
              <a:rPr lang="fa-IR" dirty="0" smtClean="0">
                <a:solidFill>
                  <a:srgbClr val="FF0000"/>
                </a:solidFill>
                <a:cs typeface="B Titr" pitchFamily="2" charset="-78"/>
              </a:rPr>
              <a:t> اکثرا دردیابت نوع 1 دیده می شود ولی در دیابت نوع 2 هم در بارداری دیده می شود. </a:t>
            </a:r>
          </a:p>
          <a:p>
            <a:pPr marL="457200" indent="-457200" algn="r">
              <a:buFont typeface="Arial" pitchFamily="34" charset="0"/>
              <a:buChar char="•"/>
            </a:pPr>
            <a:r>
              <a:rPr lang="fa-IR" dirty="0" smtClean="0">
                <a:solidFill>
                  <a:srgbClr val="FF0000"/>
                </a:solidFill>
                <a:cs typeface="B Titr" pitchFamily="2" charset="-78"/>
              </a:rPr>
              <a:t>می تواند یوگلیسمیک </a:t>
            </a:r>
            <a:r>
              <a:rPr lang="en-US" dirty="0" smtClean="0">
                <a:solidFill>
                  <a:srgbClr val="FF0000"/>
                </a:solidFill>
                <a:cs typeface="B Titr" pitchFamily="2" charset="-78"/>
              </a:rPr>
              <a:t>DKA</a:t>
            </a:r>
            <a:r>
              <a:rPr lang="fa-IR" dirty="0" smtClean="0">
                <a:solidFill>
                  <a:srgbClr val="FF0000"/>
                </a:solidFill>
                <a:cs typeface="B Titr" pitchFamily="2" charset="-78"/>
              </a:rPr>
              <a:t> بدهد. </a:t>
            </a:r>
          </a:p>
          <a:p>
            <a:pPr marL="457200" indent="-457200" algn="r">
              <a:buFont typeface="Arial" pitchFamily="34" charset="0"/>
              <a:buChar char="•"/>
            </a:pPr>
            <a:r>
              <a:rPr lang="fa-IR" dirty="0" smtClean="0">
                <a:solidFill>
                  <a:srgbClr val="FF0000"/>
                </a:solidFill>
                <a:cs typeface="B Titr" pitchFamily="2" charset="-78"/>
              </a:rPr>
              <a:t>می توانند حتی </a:t>
            </a:r>
            <a:r>
              <a:rPr lang="en-US" dirty="0" smtClean="0">
                <a:solidFill>
                  <a:srgbClr val="FF0000"/>
                </a:solidFill>
                <a:cs typeface="B Titr" pitchFamily="2" charset="-78"/>
              </a:rPr>
              <a:t>PH</a:t>
            </a:r>
            <a:r>
              <a:rPr lang="fa-IR" dirty="0" smtClean="0">
                <a:solidFill>
                  <a:srgbClr val="FF0000"/>
                </a:solidFill>
                <a:cs typeface="B Titr" pitchFamily="2" charset="-78"/>
              </a:rPr>
              <a:t> نرمال داشته باشند به دلیل استفراغ مکرر بارداری: تشخیص با تقسیم میزان تغییر </a:t>
            </a:r>
            <a:r>
              <a:rPr lang="en-US" dirty="0" smtClean="0">
                <a:solidFill>
                  <a:srgbClr val="FF0000"/>
                </a:solidFill>
                <a:cs typeface="B Titr" pitchFamily="2" charset="-78"/>
              </a:rPr>
              <a:t>AG</a:t>
            </a:r>
            <a:r>
              <a:rPr lang="fa-IR" dirty="0" smtClean="0">
                <a:solidFill>
                  <a:srgbClr val="FF0000"/>
                </a:solidFill>
                <a:cs typeface="B Titr" pitchFamily="2" charset="-78"/>
              </a:rPr>
              <a:t> به میزان تغییر بی کربنات بالاتر از 2 </a:t>
            </a:r>
          </a:p>
          <a:p>
            <a:pPr marL="457200" indent="-457200" algn="r">
              <a:buFont typeface="Arial" pitchFamily="34" charset="0"/>
              <a:buChar char="•"/>
            </a:pPr>
            <a:r>
              <a:rPr lang="fa-IR" dirty="0" smtClean="0">
                <a:solidFill>
                  <a:srgbClr val="FF0000"/>
                </a:solidFill>
                <a:cs typeface="B Titr" pitchFamily="2" charset="-78"/>
              </a:rPr>
              <a:t>نوارهای کتون بادی ادرار حتما باید همراه زنان باردار </a:t>
            </a:r>
            <a:r>
              <a:rPr lang="en-US" dirty="0" smtClean="0">
                <a:solidFill>
                  <a:srgbClr val="FF0000"/>
                </a:solidFill>
                <a:cs typeface="B Titr" pitchFamily="2" charset="-78"/>
              </a:rPr>
              <a:t>Insulin- deficient</a:t>
            </a:r>
            <a:r>
              <a:rPr lang="fa-IR" dirty="0" smtClean="0">
                <a:solidFill>
                  <a:srgbClr val="FF0000"/>
                </a:solidFill>
                <a:cs typeface="B Titr" pitchFamily="2" charset="-78"/>
              </a:rPr>
              <a:t> باشد و آموزش هم باید داده شود. </a:t>
            </a:r>
          </a:p>
          <a:p>
            <a:pPr marL="457200" indent="-457200" algn="r">
              <a:buFont typeface="Arial" pitchFamily="34" charset="0"/>
              <a:buChar char="•"/>
            </a:pPr>
            <a:endParaRPr lang="fa-IR" dirty="0" smtClean="0">
              <a:solidFill>
                <a:srgbClr val="FF0000"/>
              </a:solidFill>
              <a:cs typeface="B Titr" pitchFamily="2" charset="-78"/>
            </a:endParaRPr>
          </a:p>
          <a:p>
            <a:pPr marL="457200" indent="-457200" algn="r">
              <a:buFont typeface="Arial" pitchFamily="34" charset="0"/>
              <a:buChar char="•"/>
            </a:pPr>
            <a:endParaRPr lang="en-US" dirty="0">
              <a:solidFill>
                <a:srgbClr val="FF0000"/>
              </a:solidFill>
              <a:cs typeface="B Titr" pitchFamily="2" charset="-78"/>
            </a:endParaRPr>
          </a:p>
        </p:txBody>
      </p:sp>
    </p:spTree>
    <p:extLst>
      <p:ext uri="{BB962C8B-B14F-4D97-AF65-F5344CB8AC3E}">
        <p14:creationId xmlns:p14="http://schemas.microsoft.com/office/powerpoint/2010/main" val="342575188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33400" y="609601"/>
            <a:ext cx="8305800" cy="1295400"/>
          </a:xfrm>
        </p:spPr>
        <p:txBody>
          <a:bodyPr>
            <a:normAutofit fontScale="90000"/>
          </a:bodyPr>
          <a:lstStyle/>
          <a:p>
            <a:r>
              <a:rPr lang="fa-IR" dirty="0" smtClean="0">
                <a:cs typeface="B Titr" pitchFamily="2" charset="-78"/>
              </a:rPr>
              <a:t>رتینوپاتی در دیابت قبل بارداری را چه باید کرد؟ </a:t>
            </a:r>
            <a:endParaRPr lang="en-US" dirty="0">
              <a:cs typeface="B Titr" pitchFamily="2" charset="-78"/>
            </a:endParaRPr>
          </a:p>
        </p:txBody>
      </p:sp>
      <p:sp>
        <p:nvSpPr>
          <p:cNvPr id="5" name="Subtitle 4"/>
          <p:cNvSpPr>
            <a:spLocks noGrp="1"/>
          </p:cNvSpPr>
          <p:nvPr>
            <p:ph type="subTitle" idx="1"/>
          </p:nvPr>
        </p:nvSpPr>
        <p:spPr>
          <a:xfrm>
            <a:off x="914400" y="2514600"/>
            <a:ext cx="7315200" cy="3505200"/>
          </a:xfrm>
        </p:spPr>
        <p:txBody>
          <a:bodyPr/>
          <a:lstStyle/>
          <a:p>
            <a:pPr marL="457200" indent="-457200" algn="r">
              <a:buFont typeface="Arial" pitchFamily="34" charset="0"/>
              <a:buChar char="•"/>
            </a:pPr>
            <a:r>
              <a:rPr lang="fa-IR" dirty="0">
                <a:solidFill>
                  <a:srgbClr val="FF0000"/>
                </a:solidFill>
                <a:cs typeface="B Titr" pitchFamily="2" charset="-78"/>
              </a:rPr>
              <a:t>معاینه چشم قبل بارداری، تری مستر اول، هر تری مستر و یک سال پست پارتوم </a:t>
            </a:r>
            <a:r>
              <a:rPr lang="fa-IR" dirty="0" smtClean="0">
                <a:solidFill>
                  <a:srgbClr val="FF0000"/>
                </a:solidFill>
                <a:cs typeface="B Titr" pitchFamily="2" charset="-78"/>
              </a:rPr>
              <a:t>براساس معاینات </a:t>
            </a:r>
            <a:r>
              <a:rPr lang="fa-IR" dirty="0">
                <a:solidFill>
                  <a:srgbClr val="FF0000"/>
                </a:solidFill>
                <a:cs typeface="B Titr" pitchFamily="2" charset="-78"/>
              </a:rPr>
              <a:t>فرد </a:t>
            </a:r>
            <a:endParaRPr lang="fa-IR" dirty="0" smtClean="0">
              <a:solidFill>
                <a:srgbClr val="FF0000"/>
              </a:solidFill>
              <a:cs typeface="B Titr" pitchFamily="2" charset="-78"/>
            </a:endParaRPr>
          </a:p>
          <a:p>
            <a:pPr marL="457200" indent="-457200" algn="r">
              <a:buFont typeface="Arial" pitchFamily="34" charset="0"/>
              <a:buChar char="•"/>
            </a:pPr>
            <a:r>
              <a:rPr lang="fa-IR" dirty="0" smtClean="0">
                <a:solidFill>
                  <a:srgbClr val="FF0000"/>
                </a:solidFill>
                <a:cs typeface="B Titr" pitchFamily="2" charset="-78"/>
              </a:rPr>
              <a:t>کنترل سریع و شدید قند خون در شرایط وجود رتینوپاتی می تواند باعث تشدید رتینوپاتی شود. </a:t>
            </a:r>
            <a:endParaRPr lang="fa-IR" dirty="0">
              <a:solidFill>
                <a:srgbClr val="FF0000"/>
              </a:solidFill>
              <a:cs typeface="B Titr" pitchFamily="2" charset="-78"/>
            </a:endParaRPr>
          </a:p>
          <a:p>
            <a:pPr algn="r"/>
            <a:endParaRPr lang="en-US" dirty="0"/>
          </a:p>
        </p:txBody>
      </p:sp>
    </p:spTree>
    <p:extLst>
      <p:ext uri="{BB962C8B-B14F-4D97-AF65-F5344CB8AC3E}">
        <p14:creationId xmlns:p14="http://schemas.microsoft.com/office/powerpoint/2010/main" val="258219906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838200" y="533400"/>
            <a:ext cx="7772400" cy="1470025"/>
          </a:xfrm>
        </p:spPr>
        <p:txBody>
          <a:bodyPr/>
          <a:lstStyle/>
          <a:p>
            <a:r>
              <a:rPr lang="fa-IR" dirty="0" smtClean="0">
                <a:cs typeface="B Titr" pitchFamily="2" charset="-78"/>
              </a:rPr>
              <a:t>نکات عملی کنترل دیابت قبل بارداری نوع 2 کدامند؟ </a:t>
            </a:r>
            <a:endParaRPr lang="en-US" dirty="0">
              <a:cs typeface="B Titr" pitchFamily="2" charset="-78"/>
            </a:endParaRPr>
          </a:p>
        </p:txBody>
      </p:sp>
      <p:sp>
        <p:nvSpPr>
          <p:cNvPr id="5" name="Subtitle 4"/>
          <p:cNvSpPr>
            <a:spLocks noGrp="1"/>
          </p:cNvSpPr>
          <p:nvPr>
            <p:ph type="subTitle" idx="1"/>
          </p:nvPr>
        </p:nvSpPr>
        <p:spPr>
          <a:xfrm>
            <a:off x="838200" y="2514600"/>
            <a:ext cx="7772400" cy="3200400"/>
          </a:xfrm>
        </p:spPr>
        <p:txBody>
          <a:bodyPr>
            <a:normAutofit fontScale="77500" lnSpcReduction="20000"/>
          </a:bodyPr>
          <a:lstStyle/>
          <a:p>
            <a:pPr marL="457200" indent="-457200" algn="r">
              <a:buFont typeface="Arial" pitchFamily="34" charset="0"/>
              <a:buChar char="•"/>
            </a:pPr>
            <a:r>
              <a:rPr lang="fa-IR" dirty="0" smtClean="0">
                <a:solidFill>
                  <a:srgbClr val="FF0000"/>
                </a:solidFill>
                <a:cs typeface="B Titr" pitchFamily="2" charset="-78"/>
              </a:rPr>
              <a:t>معمولا همراه چاقی هستند. </a:t>
            </a:r>
          </a:p>
          <a:p>
            <a:pPr marL="457200" indent="-457200" algn="r">
              <a:buFont typeface="Arial" pitchFamily="34" charset="0"/>
              <a:buChar char="•"/>
            </a:pPr>
            <a:r>
              <a:rPr lang="fa-IR" dirty="0" smtClean="0">
                <a:solidFill>
                  <a:srgbClr val="FF0000"/>
                </a:solidFill>
                <a:cs typeface="B Titr" pitchFamily="2" charset="-78"/>
              </a:rPr>
              <a:t>اضافه وزن توصیه شده در بارداری افراد دارای اضافه وزن:  15 تا 25 پوند (هر پوند 453گرم) یعنی 6 کیلو و 800 گرم تا 11 کیلو و 300 گرم </a:t>
            </a:r>
          </a:p>
          <a:p>
            <a:pPr marL="457200" indent="-457200" algn="r">
              <a:buFont typeface="Arial" pitchFamily="34" charset="0"/>
              <a:buChar char="•"/>
            </a:pPr>
            <a:r>
              <a:rPr lang="fa-IR" dirty="0" smtClean="0">
                <a:solidFill>
                  <a:srgbClr val="FF0000"/>
                </a:solidFill>
                <a:cs typeface="B Titr" pitchFamily="2" charset="-78"/>
              </a:rPr>
              <a:t>اضافه وزن توصیه شده در بارداری افراد چاق: 10 تا 20 پوند: چهار کیلو و نیم تا 9 کیلو </a:t>
            </a:r>
          </a:p>
          <a:p>
            <a:pPr marL="457200" indent="-457200" algn="r">
              <a:buFont typeface="Arial" pitchFamily="34" charset="0"/>
              <a:buChar char="•"/>
            </a:pPr>
            <a:r>
              <a:rPr lang="fa-IR" dirty="0" smtClean="0">
                <a:solidFill>
                  <a:srgbClr val="FF0000"/>
                </a:solidFill>
                <a:cs typeface="B Titr" pitchFamily="2" charset="-78"/>
              </a:rPr>
              <a:t>کنترل قند خون در دیابت بارداری نوع دو بهتر از نوع یک ولی نیازمند دوز های بالاتر انسولین </a:t>
            </a:r>
          </a:p>
          <a:p>
            <a:pPr marL="457200" indent="-457200" algn="r">
              <a:buFont typeface="Arial" pitchFamily="34" charset="0"/>
              <a:buChar char="•"/>
            </a:pPr>
            <a:r>
              <a:rPr lang="fa-IR" dirty="0" smtClean="0">
                <a:solidFill>
                  <a:srgbClr val="FF0000"/>
                </a:solidFill>
                <a:cs typeface="B Titr" pitchFamily="2" charset="-78"/>
              </a:rPr>
              <a:t>کاهش ناگهانی نیاز به انسولین درست پس از زایمان </a:t>
            </a:r>
          </a:p>
          <a:p>
            <a:pPr marL="457200" indent="-457200" algn="r">
              <a:buFont typeface="Arial" pitchFamily="34" charset="0"/>
              <a:buChar char="•"/>
            </a:pPr>
            <a:endParaRPr lang="fa-IR" dirty="0" smtClean="0">
              <a:solidFill>
                <a:srgbClr val="FF0000"/>
              </a:solidFill>
              <a:cs typeface="B Titr" pitchFamily="2" charset="-78"/>
            </a:endParaRPr>
          </a:p>
          <a:p>
            <a:pPr marL="457200" indent="-457200" algn="r">
              <a:buFont typeface="Arial" pitchFamily="34" charset="0"/>
              <a:buChar char="•"/>
            </a:pPr>
            <a:endParaRPr lang="fa-IR" dirty="0" smtClean="0">
              <a:solidFill>
                <a:srgbClr val="FF0000"/>
              </a:solidFill>
              <a:cs typeface="B Titr" pitchFamily="2" charset="-78"/>
            </a:endParaRPr>
          </a:p>
          <a:p>
            <a:pPr marL="457200" indent="-457200" algn="r">
              <a:buFont typeface="Arial" pitchFamily="34" charset="0"/>
              <a:buChar char="•"/>
            </a:pPr>
            <a:endParaRPr lang="en-US" dirty="0">
              <a:solidFill>
                <a:srgbClr val="FF0000"/>
              </a:solidFill>
              <a:cs typeface="B Titr" pitchFamily="2" charset="-78"/>
            </a:endParaRPr>
          </a:p>
        </p:txBody>
      </p:sp>
    </p:spTree>
    <p:extLst>
      <p:ext uri="{BB962C8B-B14F-4D97-AF65-F5344CB8AC3E}">
        <p14:creationId xmlns:p14="http://schemas.microsoft.com/office/powerpoint/2010/main" val="24806895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0" y="838200"/>
            <a:ext cx="7772400" cy="1470025"/>
          </a:xfrm>
        </p:spPr>
        <p:txBody>
          <a:bodyPr>
            <a:normAutofit fontScale="90000"/>
          </a:bodyPr>
          <a:lstStyle/>
          <a:p>
            <a:r>
              <a:rPr lang="fa-IR" dirty="0" smtClean="0">
                <a:cs typeface="B Titr" panose="00000700000000000000" pitchFamily="2" charset="-78"/>
              </a:rPr>
              <a:t>چرا دیابت نوع 2 تشخیص داده نشده در زنان باردار شیوع بیشتری پیدا کرده است؟  </a:t>
            </a:r>
            <a:endParaRPr lang="fa-IR" dirty="0">
              <a:cs typeface="B Titr" panose="00000700000000000000" pitchFamily="2" charset="-78"/>
            </a:endParaRPr>
          </a:p>
        </p:txBody>
      </p:sp>
      <p:sp>
        <p:nvSpPr>
          <p:cNvPr id="5" name="Subtitle 4"/>
          <p:cNvSpPr>
            <a:spLocks noGrp="1"/>
          </p:cNvSpPr>
          <p:nvPr>
            <p:ph type="subTitle" idx="1"/>
          </p:nvPr>
        </p:nvSpPr>
        <p:spPr>
          <a:xfrm>
            <a:off x="1524000" y="2895600"/>
            <a:ext cx="6400800" cy="1752600"/>
          </a:xfrm>
        </p:spPr>
        <p:txBody>
          <a:bodyPr/>
          <a:lstStyle/>
          <a:p>
            <a:pPr marL="457200" indent="-457200" algn="r">
              <a:buFont typeface="Arial" panose="020B0604020202020204" pitchFamily="34" charset="0"/>
              <a:buChar char="•"/>
            </a:pPr>
            <a:r>
              <a:rPr lang="fa-IR" dirty="0" smtClean="0">
                <a:solidFill>
                  <a:srgbClr val="FF0000"/>
                </a:solidFill>
                <a:cs typeface="B Titr" panose="00000700000000000000" pitchFamily="2" charset="-78"/>
              </a:rPr>
              <a:t>به دلیل اپیدمی روزافزون چاقی و دیابت نوع 2 به طور کلی در جامعه  </a:t>
            </a:r>
            <a:endParaRPr lang="fa-IR" dirty="0">
              <a:solidFill>
                <a:srgbClr val="FF0000"/>
              </a:solidFill>
              <a:cs typeface="B Titr" panose="00000700000000000000" pitchFamily="2" charset="-78"/>
            </a:endParaRPr>
          </a:p>
        </p:txBody>
      </p:sp>
    </p:spTree>
    <p:extLst>
      <p:ext uri="{BB962C8B-B14F-4D97-AF65-F5344CB8AC3E}">
        <p14:creationId xmlns:p14="http://schemas.microsoft.com/office/powerpoint/2010/main" val="360643057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0" y="457200"/>
            <a:ext cx="7772400" cy="1470025"/>
          </a:xfrm>
        </p:spPr>
        <p:txBody>
          <a:bodyPr>
            <a:normAutofit fontScale="90000"/>
          </a:bodyPr>
          <a:lstStyle/>
          <a:p>
            <a:r>
              <a:rPr lang="fa-IR" dirty="0" smtClean="0">
                <a:cs typeface="B Titr" pitchFamily="2" charset="-78"/>
              </a:rPr>
              <a:t>چرا دیابت نوع دو در بارداری پرخطرتر از دیابت نوع 1 محسوب می شود؟ </a:t>
            </a:r>
            <a:endParaRPr lang="en-US" dirty="0">
              <a:cs typeface="B Titr" pitchFamily="2" charset="-78"/>
            </a:endParaRPr>
          </a:p>
        </p:txBody>
      </p:sp>
      <p:sp>
        <p:nvSpPr>
          <p:cNvPr id="5" name="Subtitle 4"/>
          <p:cNvSpPr>
            <a:spLocks noGrp="1"/>
          </p:cNvSpPr>
          <p:nvPr>
            <p:ph type="subTitle" idx="1"/>
          </p:nvPr>
        </p:nvSpPr>
        <p:spPr>
          <a:xfrm>
            <a:off x="762000" y="2362200"/>
            <a:ext cx="7772400" cy="3581400"/>
          </a:xfrm>
        </p:spPr>
        <p:txBody>
          <a:bodyPr>
            <a:normAutofit lnSpcReduction="10000"/>
          </a:bodyPr>
          <a:lstStyle/>
          <a:p>
            <a:pPr marL="457200" indent="-457200" algn="r">
              <a:buFont typeface="Arial" pitchFamily="34" charset="0"/>
              <a:buChar char="•"/>
            </a:pPr>
            <a:r>
              <a:rPr lang="fa-IR" dirty="0" smtClean="0">
                <a:solidFill>
                  <a:srgbClr val="FF0000"/>
                </a:solidFill>
                <a:cs typeface="B Titr" pitchFamily="2" charset="-78"/>
              </a:rPr>
              <a:t>شیوع بالاتر دیابت نوع 2 </a:t>
            </a:r>
          </a:p>
          <a:p>
            <a:pPr marL="457200" indent="-457200" algn="r">
              <a:buFont typeface="Arial" pitchFamily="34" charset="0"/>
              <a:buChar char="•"/>
            </a:pPr>
            <a:r>
              <a:rPr lang="fa-IR" dirty="0" smtClean="0">
                <a:solidFill>
                  <a:srgbClr val="FF0000"/>
                </a:solidFill>
                <a:cs typeface="B Titr" pitchFamily="2" charset="-78"/>
              </a:rPr>
              <a:t>هیپرتانسیون و دیگر کوموربیدیته های همراه حتی اگر قند خون کنترل شده تری داشته باشند و حتی اگر مدت کوتاه تری دچار دیابت بوده باشند.</a:t>
            </a:r>
          </a:p>
          <a:p>
            <a:pPr marL="457200" indent="-457200" algn="r">
              <a:buFont typeface="Arial" pitchFamily="34" charset="0"/>
              <a:buChar char="•"/>
            </a:pPr>
            <a:r>
              <a:rPr lang="fa-IR" dirty="0" smtClean="0">
                <a:solidFill>
                  <a:srgbClr val="FF0000"/>
                </a:solidFill>
                <a:cs typeface="B Titr" pitchFamily="2" charset="-78"/>
              </a:rPr>
              <a:t>قطع حاملگی در دیابت نوع دو در تری مستر سوم شایعتر از قطع حاملگی تری مستر اول در دیابت نوع 1 </a:t>
            </a:r>
          </a:p>
          <a:p>
            <a:pPr marL="457200" indent="-457200" algn="l" rtl="0">
              <a:buFont typeface="Arial" pitchFamily="34" charset="0"/>
              <a:buChar char="•"/>
            </a:pPr>
            <a:endParaRPr lang="fa-IR" dirty="0" smtClean="0">
              <a:solidFill>
                <a:srgbClr val="FF0000"/>
              </a:solidFill>
              <a:cs typeface="B Titr" pitchFamily="2" charset="-78"/>
            </a:endParaRPr>
          </a:p>
          <a:p>
            <a:pPr marL="457200" indent="-457200" algn="r">
              <a:buFont typeface="Arial" pitchFamily="34" charset="0"/>
              <a:buChar char="•"/>
            </a:pPr>
            <a:endParaRPr lang="en-US" dirty="0">
              <a:solidFill>
                <a:srgbClr val="FF0000"/>
              </a:solidFill>
              <a:cs typeface="B Titr" pitchFamily="2" charset="-78"/>
            </a:endParaRPr>
          </a:p>
        </p:txBody>
      </p:sp>
    </p:spTree>
    <p:extLst>
      <p:ext uri="{BB962C8B-B14F-4D97-AF65-F5344CB8AC3E}">
        <p14:creationId xmlns:p14="http://schemas.microsoft.com/office/powerpoint/2010/main" val="259339143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914400" y="838200"/>
            <a:ext cx="7772400" cy="1470025"/>
          </a:xfrm>
        </p:spPr>
        <p:txBody>
          <a:bodyPr/>
          <a:lstStyle/>
          <a:p>
            <a:r>
              <a:rPr lang="fa-IR" dirty="0" smtClean="0">
                <a:cs typeface="B Titr" pitchFamily="2" charset="-78"/>
              </a:rPr>
              <a:t>کدام قند خون ها در مادران باردار دیابتی باید مانیتور شود و چرا؟ </a:t>
            </a:r>
            <a:endParaRPr lang="en-US" dirty="0">
              <a:cs typeface="B Titr" pitchFamily="2" charset="-78"/>
            </a:endParaRPr>
          </a:p>
        </p:txBody>
      </p:sp>
      <p:sp>
        <p:nvSpPr>
          <p:cNvPr id="5" name="Subtitle 4"/>
          <p:cNvSpPr>
            <a:spLocks noGrp="1"/>
          </p:cNvSpPr>
          <p:nvPr>
            <p:ph type="subTitle" idx="1"/>
          </p:nvPr>
        </p:nvSpPr>
        <p:spPr>
          <a:xfrm>
            <a:off x="1371600" y="2819400"/>
            <a:ext cx="6781800" cy="3276600"/>
          </a:xfrm>
        </p:spPr>
        <p:txBody>
          <a:bodyPr/>
          <a:lstStyle/>
          <a:p>
            <a:pPr marL="457200" indent="-457200" algn="r">
              <a:buFont typeface="Arial" pitchFamily="34" charset="0"/>
              <a:buChar char="•"/>
            </a:pPr>
            <a:r>
              <a:rPr lang="fa-IR" dirty="0" smtClean="0">
                <a:solidFill>
                  <a:srgbClr val="FF0000"/>
                </a:solidFill>
                <a:cs typeface="B Titr" pitchFamily="2" charset="-78"/>
              </a:rPr>
              <a:t>قند خون های قبل و بعد غذا هردو باید مانیتور شوند. </a:t>
            </a:r>
          </a:p>
          <a:p>
            <a:pPr marL="457200" indent="-457200" algn="r">
              <a:buFont typeface="Arial" pitchFamily="34" charset="0"/>
              <a:buChar char="•"/>
            </a:pPr>
            <a:r>
              <a:rPr lang="fa-IR" dirty="0" smtClean="0">
                <a:solidFill>
                  <a:srgbClr val="FF0000"/>
                </a:solidFill>
                <a:cs typeface="B Titr" pitchFamily="2" charset="-78"/>
              </a:rPr>
              <a:t>چرا قند بعد از غذا مهم است؟ </a:t>
            </a:r>
          </a:p>
          <a:p>
            <a:pPr marL="914400" lvl="1" indent="-457200" algn="r">
              <a:buFont typeface="Arial" pitchFamily="34" charset="0"/>
              <a:buChar char="•"/>
            </a:pPr>
            <a:r>
              <a:rPr lang="fa-IR" dirty="0" smtClean="0">
                <a:solidFill>
                  <a:srgbClr val="FF0000"/>
                </a:solidFill>
                <a:cs typeface="B Titr" pitchFamily="2" charset="-78"/>
              </a:rPr>
              <a:t>کنترل قند خون بهتر</a:t>
            </a:r>
          </a:p>
          <a:p>
            <a:pPr marL="914400" lvl="1" indent="-457200" algn="r">
              <a:buFont typeface="Arial" pitchFamily="34" charset="0"/>
              <a:buChar char="•"/>
            </a:pPr>
            <a:r>
              <a:rPr lang="fa-IR" dirty="0" smtClean="0">
                <a:solidFill>
                  <a:srgbClr val="FF0000"/>
                </a:solidFill>
                <a:cs typeface="B Titr" pitchFamily="2" charset="-78"/>
              </a:rPr>
              <a:t>کاهش ریسک پره اکلامپسی </a:t>
            </a:r>
          </a:p>
          <a:p>
            <a:pPr marL="457200" indent="-457200" algn="r">
              <a:buFont typeface="Arial" pitchFamily="34" charset="0"/>
              <a:buChar char="•"/>
            </a:pPr>
            <a:endParaRPr lang="en-US" dirty="0">
              <a:solidFill>
                <a:srgbClr val="FF0000"/>
              </a:solidFill>
              <a:cs typeface="B Titr" pitchFamily="2" charset="-78"/>
            </a:endParaRPr>
          </a:p>
        </p:txBody>
      </p:sp>
    </p:spTree>
    <p:extLst>
      <p:ext uri="{BB962C8B-B14F-4D97-AF65-F5344CB8AC3E}">
        <p14:creationId xmlns:p14="http://schemas.microsoft.com/office/powerpoint/2010/main" val="123929970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0" y="304800"/>
            <a:ext cx="7848600" cy="1752600"/>
          </a:xfrm>
        </p:spPr>
        <p:txBody>
          <a:bodyPr>
            <a:normAutofit fontScale="90000"/>
          </a:bodyPr>
          <a:lstStyle/>
          <a:p>
            <a:r>
              <a:rPr lang="fa-IR" dirty="0" smtClean="0">
                <a:cs typeface="B Titr" pitchFamily="2" charset="-78"/>
              </a:rPr>
              <a:t>قند خون های هدف در بارداری کدامند؟ پرچالش ترین مادران دیابتی کدامند؟ چه باید کرد؟  </a:t>
            </a:r>
            <a:endParaRPr lang="en-US" dirty="0">
              <a:cs typeface="B Titr" pitchFamily="2" charset="-78"/>
            </a:endParaRPr>
          </a:p>
        </p:txBody>
      </p:sp>
      <p:sp>
        <p:nvSpPr>
          <p:cNvPr id="5" name="Subtitle 4"/>
          <p:cNvSpPr>
            <a:spLocks noGrp="1"/>
          </p:cNvSpPr>
          <p:nvPr>
            <p:ph type="subTitle" idx="1"/>
          </p:nvPr>
        </p:nvSpPr>
        <p:spPr>
          <a:xfrm>
            <a:off x="990600" y="2362200"/>
            <a:ext cx="7391400" cy="3810000"/>
          </a:xfrm>
        </p:spPr>
        <p:txBody>
          <a:bodyPr>
            <a:normAutofit fontScale="85000" lnSpcReduction="10000"/>
          </a:bodyPr>
          <a:lstStyle/>
          <a:p>
            <a:pPr marL="457200" indent="-457200" algn="r">
              <a:buFont typeface="Arial" pitchFamily="34" charset="0"/>
              <a:buChar char="•"/>
            </a:pPr>
            <a:r>
              <a:rPr lang="fa-IR" dirty="0" smtClean="0">
                <a:solidFill>
                  <a:srgbClr val="FF0000"/>
                </a:solidFill>
                <a:cs typeface="B Titr" pitchFamily="2" charset="-78"/>
              </a:rPr>
              <a:t>قند خون ناشتا: کمتر یا مساوی 90 میلی گرم در دسی لیتر</a:t>
            </a:r>
          </a:p>
          <a:p>
            <a:pPr marL="457200" indent="-457200" algn="r">
              <a:buFont typeface="Arial" pitchFamily="34" charset="0"/>
              <a:buChar char="•"/>
            </a:pPr>
            <a:r>
              <a:rPr lang="fa-IR" dirty="0" smtClean="0">
                <a:solidFill>
                  <a:srgbClr val="FF0000"/>
                </a:solidFill>
                <a:cs typeface="B Titr" pitchFamily="2" charset="-78"/>
              </a:rPr>
              <a:t>یک ساعته پست پراندیال: کمتر یا مساوی 130 تا 140 </a:t>
            </a:r>
          </a:p>
          <a:p>
            <a:pPr marL="457200" indent="-457200" algn="r">
              <a:buFont typeface="Arial" pitchFamily="34" charset="0"/>
              <a:buChar char="•"/>
            </a:pPr>
            <a:r>
              <a:rPr lang="fa-IR" dirty="0" smtClean="0">
                <a:solidFill>
                  <a:srgbClr val="FF0000"/>
                </a:solidFill>
                <a:cs typeface="B Titr" pitchFamily="2" charset="-78"/>
              </a:rPr>
              <a:t>دو ساعته پست پراندیال: کمتر یا مساوی 120 </a:t>
            </a:r>
          </a:p>
          <a:p>
            <a:pPr marL="457200" indent="-457200" algn="r">
              <a:buFont typeface="Arial" pitchFamily="34" charset="0"/>
              <a:buChar char="•"/>
            </a:pPr>
            <a:r>
              <a:rPr lang="fa-IR" dirty="0" smtClean="0">
                <a:solidFill>
                  <a:srgbClr val="FF0000"/>
                </a:solidFill>
                <a:cs typeface="B Titr" pitchFamily="2" charset="-78"/>
              </a:rPr>
              <a:t>در خانم های دیابت نوع 1 مشکل هیپوگلیسمی با این اهداف خیلی آزار دهنده است به خصوص اگر سابقه هیپوگلیسمی شدید یا عدم آگاهی به هیپوگلیسمی هم داشته باشند. </a:t>
            </a:r>
          </a:p>
          <a:p>
            <a:pPr marL="457200" indent="-457200" algn="r">
              <a:buFont typeface="Arial" pitchFamily="34" charset="0"/>
              <a:buChar char="•"/>
            </a:pPr>
            <a:r>
              <a:rPr lang="fa-IR" dirty="0" smtClean="0">
                <a:solidFill>
                  <a:srgbClr val="FF0000"/>
                </a:solidFill>
                <a:cs typeface="B Titr" pitchFamily="2" charset="-78"/>
              </a:rPr>
              <a:t>اگر نتوانیم این اهداف را بدون خطر هیپوگلیسمی داشته باشیم، می توانیم از اهداف فوق کمی عدول کنیم.</a:t>
            </a:r>
            <a:endParaRPr lang="en-US" dirty="0">
              <a:solidFill>
                <a:srgbClr val="FF0000"/>
              </a:solidFill>
              <a:cs typeface="B Titr" pitchFamily="2" charset="-78"/>
            </a:endParaRPr>
          </a:p>
        </p:txBody>
      </p:sp>
    </p:spTree>
    <p:extLst>
      <p:ext uri="{BB962C8B-B14F-4D97-AF65-F5344CB8AC3E}">
        <p14:creationId xmlns:p14="http://schemas.microsoft.com/office/powerpoint/2010/main" val="12352253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838200" y="685800"/>
            <a:ext cx="7772400" cy="1470025"/>
          </a:xfrm>
        </p:spPr>
        <p:txBody>
          <a:bodyPr/>
          <a:lstStyle/>
          <a:p>
            <a:r>
              <a:rPr lang="fa-IR" dirty="0" smtClean="0">
                <a:cs typeface="B Titr" pitchFamily="2" charset="-78"/>
              </a:rPr>
              <a:t>بین </a:t>
            </a:r>
            <a:r>
              <a:rPr lang="en-US" dirty="0" smtClean="0">
                <a:cs typeface="B Titr" pitchFamily="2" charset="-78"/>
              </a:rPr>
              <a:t>A1C, SMBG</a:t>
            </a:r>
            <a:r>
              <a:rPr lang="fa-IR" dirty="0" smtClean="0">
                <a:cs typeface="B Titr" pitchFamily="2" charset="-78"/>
              </a:rPr>
              <a:t> کدام یک در مادر دیابتی ارجح هستند؟ </a:t>
            </a:r>
            <a:endParaRPr lang="en-US" dirty="0">
              <a:cs typeface="B Titr" pitchFamily="2" charset="-78"/>
            </a:endParaRPr>
          </a:p>
        </p:txBody>
      </p:sp>
      <p:sp>
        <p:nvSpPr>
          <p:cNvPr id="5" name="Subtitle 4"/>
          <p:cNvSpPr>
            <a:spLocks noGrp="1"/>
          </p:cNvSpPr>
          <p:nvPr>
            <p:ph type="subTitle" idx="1"/>
          </p:nvPr>
        </p:nvSpPr>
        <p:spPr>
          <a:xfrm>
            <a:off x="838200" y="2590800"/>
            <a:ext cx="7620000" cy="3505200"/>
          </a:xfrm>
        </p:spPr>
        <p:txBody>
          <a:bodyPr>
            <a:normAutofit fontScale="92500" lnSpcReduction="20000"/>
          </a:bodyPr>
          <a:lstStyle/>
          <a:p>
            <a:pPr marL="457200" indent="-457200" algn="r">
              <a:buFont typeface="Arial" pitchFamily="34" charset="0"/>
              <a:buChar char="•"/>
            </a:pPr>
            <a:r>
              <a:rPr lang="fa-IR" dirty="0">
                <a:solidFill>
                  <a:srgbClr val="FF0000"/>
                </a:solidFill>
                <a:cs typeface="B Titr" pitchFamily="2" charset="-78"/>
              </a:rPr>
              <a:t>به دلیل افزایش ترن اور </a:t>
            </a:r>
            <a:r>
              <a:rPr lang="en-US" dirty="0">
                <a:solidFill>
                  <a:srgbClr val="FF0000"/>
                </a:solidFill>
                <a:cs typeface="B Titr" pitchFamily="2" charset="-78"/>
              </a:rPr>
              <a:t>RBC</a:t>
            </a:r>
            <a:r>
              <a:rPr lang="fa-IR" dirty="0">
                <a:solidFill>
                  <a:srgbClr val="FF0000"/>
                </a:solidFill>
                <a:cs typeface="B Titr" pitchFamily="2" charset="-78"/>
              </a:rPr>
              <a:t> ها در حاملگی، </a:t>
            </a:r>
            <a:r>
              <a:rPr lang="en-US" dirty="0">
                <a:solidFill>
                  <a:srgbClr val="FF0000"/>
                </a:solidFill>
                <a:cs typeface="B Titr" pitchFamily="2" charset="-78"/>
              </a:rPr>
              <a:t>A1C</a:t>
            </a:r>
            <a:r>
              <a:rPr lang="fa-IR" dirty="0">
                <a:solidFill>
                  <a:srgbClr val="FF0000"/>
                </a:solidFill>
                <a:cs typeface="B Titr" pitchFamily="2" charset="-78"/>
              </a:rPr>
              <a:t> در حاملگی نسبت به غیر حاملگی کمتر می شود. </a:t>
            </a:r>
          </a:p>
          <a:p>
            <a:pPr marL="457200" indent="-457200" algn="r">
              <a:buFont typeface="Arial" pitchFamily="34" charset="0"/>
              <a:buChar char="•"/>
            </a:pPr>
            <a:r>
              <a:rPr lang="en-US" dirty="0" smtClean="0">
                <a:solidFill>
                  <a:srgbClr val="FF0000"/>
                </a:solidFill>
                <a:cs typeface="B Titr" pitchFamily="2" charset="-78"/>
              </a:rPr>
              <a:t>A1C</a:t>
            </a:r>
            <a:r>
              <a:rPr lang="fa-IR" dirty="0" smtClean="0">
                <a:solidFill>
                  <a:srgbClr val="FF0000"/>
                </a:solidFill>
                <a:cs typeface="B Titr" pitchFamily="2" charset="-78"/>
              </a:rPr>
              <a:t> چون یک معیار تلفیقی قند ناشتا و پست پراندیال است، ممکن است آینه تمام نمایی از وضعیت قندهای پست پراندیال نباشد که با ماکروزومی ارتباط تنگاتنگی دارد.</a:t>
            </a:r>
          </a:p>
          <a:p>
            <a:pPr marL="457200" indent="-457200" algn="r">
              <a:buFont typeface="Arial" pitchFamily="34" charset="0"/>
              <a:buChar char="•"/>
            </a:pPr>
            <a:r>
              <a:rPr lang="fa-IR" dirty="0" smtClean="0">
                <a:solidFill>
                  <a:srgbClr val="FF0000"/>
                </a:solidFill>
                <a:cs typeface="B Titr" pitchFamily="2" charset="-78"/>
              </a:rPr>
              <a:t>به همین دلیل ارزش </a:t>
            </a:r>
            <a:r>
              <a:rPr lang="en-US" dirty="0" smtClean="0">
                <a:solidFill>
                  <a:srgbClr val="FF0000"/>
                </a:solidFill>
                <a:cs typeface="B Titr" pitchFamily="2" charset="-78"/>
              </a:rPr>
              <a:t>A1C</a:t>
            </a:r>
            <a:r>
              <a:rPr lang="fa-IR" dirty="0" smtClean="0">
                <a:solidFill>
                  <a:srgbClr val="FF0000"/>
                </a:solidFill>
                <a:cs typeface="B Titr" pitchFamily="2" charset="-78"/>
              </a:rPr>
              <a:t> در درجه دوم بعد از </a:t>
            </a:r>
            <a:r>
              <a:rPr lang="en-US" dirty="0" smtClean="0">
                <a:solidFill>
                  <a:srgbClr val="FF0000"/>
                </a:solidFill>
                <a:cs typeface="B Titr" pitchFamily="2" charset="-78"/>
              </a:rPr>
              <a:t>SMBG</a:t>
            </a:r>
            <a:r>
              <a:rPr lang="fa-IR" dirty="0" smtClean="0">
                <a:solidFill>
                  <a:srgbClr val="FF0000"/>
                </a:solidFill>
                <a:cs typeface="B Titr" pitchFamily="2" charset="-78"/>
              </a:rPr>
              <a:t> قرار می گیرد.  </a:t>
            </a:r>
          </a:p>
          <a:p>
            <a:pPr marL="457200" indent="-457200" algn="r">
              <a:buFont typeface="Arial" pitchFamily="34" charset="0"/>
              <a:buChar char="•"/>
            </a:pPr>
            <a:endParaRPr lang="fa-IR" dirty="0" smtClean="0">
              <a:solidFill>
                <a:srgbClr val="FF0000"/>
              </a:solidFill>
              <a:cs typeface="B Titr" pitchFamily="2" charset="-78"/>
            </a:endParaRPr>
          </a:p>
        </p:txBody>
      </p:sp>
    </p:spTree>
    <p:extLst>
      <p:ext uri="{BB962C8B-B14F-4D97-AF65-F5344CB8AC3E}">
        <p14:creationId xmlns:p14="http://schemas.microsoft.com/office/powerpoint/2010/main" val="295445787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28600"/>
            <a:ext cx="7772400" cy="1470025"/>
          </a:xfrm>
        </p:spPr>
        <p:txBody>
          <a:bodyPr/>
          <a:lstStyle/>
          <a:p>
            <a:r>
              <a:rPr lang="en-US" dirty="0" smtClean="0">
                <a:cs typeface="B Titr" pitchFamily="2" charset="-78"/>
              </a:rPr>
              <a:t>A1C</a:t>
            </a:r>
            <a:r>
              <a:rPr lang="fa-IR" dirty="0" smtClean="0">
                <a:cs typeface="B Titr" pitchFamily="2" charset="-78"/>
              </a:rPr>
              <a:t> هدف در بارداری چقدراست؟ </a:t>
            </a:r>
            <a:endParaRPr lang="en-US" dirty="0">
              <a:cs typeface="B Titr" pitchFamily="2" charset="-78"/>
            </a:endParaRPr>
          </a:p>
        </p:txBody>
      </p:sp>
      <p:sp>
        <p:nvSpPr>
          <p:cNvPr id="5" name="Subtitle 4"/>
          <p:cNvSpPr>
            <a:spLocks noGrp="1"/>
          </p:cNvSpPr>
          <p:nvPr>
            <p:ph type="subTitle" idx="1"/>
          </p:nvPr>
        </p:nvSpPr>
        <p:spPr>
          <a:xfrm>
            <a:off x="685800" y="1752600"/>
            <a:ext cx="7772400" cy="4572000"/>
          </a:xfrm>
        </p:spPr>
        <p:txBody>
          <a:bodyPr>
            <a:normAutofit fontScale="85000" lnSpcReduction="10000"/>
          </a:bodyPr>
          <a:lstStyle/>
          <a:p>
            <a:pPr marL="457200" indent="-457200" algn="r">
              <a:buFont typeface="Arial" pitchFamily="34" charset="0"/>
              <a:buChar char="•"/>
            </a:pPr>
            <a:r>
              <a:rPr lang="fa-IR" dirty="0">
                <a:solidFill>
                  <a:srgbClr val="FF0000"/>
                </a:solidFill>
                <a:cs typeface="B Titr" pitchFamily="2" charset="-78"/>
              </a:rPr>
              <a:t>در تری مستر دوم و سوم، </a:t>
            </a:r>
            <a:r>
              <a:rPr lang="en-US" dirty="0">
                <a:solidFill>
                  <a:srgbClr val="FF0000"/>
                </a:solidFill>
                <a:cs typeface="B Titr" pitchFamily="2" charset="-78"/>
              </a:rPr>
              <a:t>A1C</a:t>
            </a:r>
            <a:r>
              <a:rPr lang="fa-IR" dirty="0">
                <a:solidFill>
                  <a:srgbClr val="FF0000"/>
                </a:solidFill>
                <a:cs typeface="B Titr" pitchFamily="2" charset="-78"/>
              </a:rPr>
              <a:t> زیر 6 درصد با کمترین ریسک ماکروزومی همراه است ولی بقیه عوارض بالای 6/5 درصد، افزایش ریسک دارند. </a:t>
            </a:r>
          </a:p>
          <a:p>
            <a:pPr marL="457200" indent="-457200" algn="r">
              <a:buFont typeface="Arial" pitchFamily="34" charset="0"/>
              <a:buChar char="•"/>
            </a:pPr>
            <a:r>
              <a:rPr lang="fa-IR" dirty="0" smtClean="0">
                <a:solidFill>
                  <a:srgbClr val="FF0000"/>
                </a:solidFill>
                <a:cs typeface="B Titr" pitchFamily="2" charset="-78"/>
              </a:rPr>
              <a:t>هدف اپتیمال در حاملگی زیر 6 تا 6/5 درصد است ولی با پیشرفت حاملگی، بهتر است زیر 6 درصد حفظ شود چون عوارض مادر، جنین و نوزاد به حداقل می رسد. </a:t>
            </a:r>
          </a:p>
          <a:p>
            <a:pPr marL="457200" indent="-457200" algn="r">
              <a:buFont typeface="Arial" pitchFamily="34" charset="0"/>
              <a:buChar char="•"/>
            </a:pPr>
            <a:r>
              <a:rPr lang="fa-IR" dirty="0" smtClean="0">
                <a:solidFill>
                  <a:srgbClr val="FF0000"/>
                </a:solidFill>
                <a:cs typeface="B Titr" pitchFamily="2" charset="-78"/>
              </a:rPr>
              <a:t>زیر 6 درصد اپتیمال است اگر باعث هیپوگلیسمی های جدی نشود</a:t>
            </a:r>
            <a:r>
              <a:rPr lang="fa-IR" dirty="0">
                <a:solidFill>
                  <a:srgbClr val="FF0000"/>
                </a:solidFill>
                <a:cs typeface="B Titr" pitchFamily="2" charset="-78"/>
              </a:rPr>
              <a:t> </a:t>
            </a:r>
            <a:r>
              <a:rPr lang="fa-IR" dirty="0" smtClean="0">
                <a:solidFill>
                  <a:srgbClr val="FF0000"/>
                </a:solidFill>
                <a:cs typeface="B Titr" pitchFamily="2" charset="-78"/>
              </a:rPr>
              <a:t>چون خطر </a:t>
            </a:r>
            <a:r>
              <a:rPr lang="en-US" dirty="0" smtClean="0">
                <a:solidFill>
                  <a:srgbClr val="FF0000"/>
                </a:solidFill>
                <a:cs typeface="B Titr" pitchFamily="2" charset="-78"/>
              </a:rPr>
              <a:t>SGA</a:t>
            </a:r>
            <a:r>
              <a:rPr lang="fa-IR" dirty="0" smtClean="0">
                <a:solidFill>
                  <a:srgbClr val="FF0000"/>
                </a:solidFill>
                <a:cs typeface="B Titr" pitchFamily="2" charset="-78"/>
              </a:rPr>
              <a:t> را زیاد می کند. </a:t>
            </a:r>
          </a:p>
          <a:p>
            <a:pPr marL="457200" indent="-457200" algn="r">
              <a:buFont typeface="Arial" pitchFamily="34" charset="0"/>
              <a:buChar char="•"/>
            </a:pPr>
            <a:r>
              <a:rPr lang="fa-IR" dirty="0" smtClean="0">
                <a:solidFill>
                  <a:srgbClr val="FF0000"/>
                </a:solidFill>
                <a:cs typeface="B Titr" pitchFamily="2" charset="-78"/>
              </a:rPr>
              <a:t>اگر هیپوگلیسمی های جدی رخ دهد، زیر 7 درصد را هدف قرار می دهیم. </a:t>
            </a:r>
          </a:p>
          <a:p>
            <a:pPr marL="457200" indent="-457200" algn="r">
              <a:buFont typeface="Arial" pitchFamily="34" charset="0"/>
              <a:buChar char="•"/>
            </a:pPr>
            <a:r>
              <a:rPr lang="fa-IR" dirty="0" smtClean="0">
                <a:solidFill>
                  <a:srgbClr val="FF0000"/>
                </a:solidFill>
                <a:cs typeface="B Titr" pitchFamily="2" charset="-78"/>
              </a:rPr>
              <a:t>بهتر است </a:t>
            </a:r>
            <a:r>
              <a:rPr lang="en-US" dirty="0" smtClean="0">
                <a:solidFill>
                  <a:srgbClr val="FF0000"/>
                </a:solidFill>
                <a:cs typeface="B Titr" pitchFamily="2" charset="-78"/>
              </a:rPr>
              <a:t>A1C</a:t>
            </a:r>
            <a:r>
              <a:rPr lang="fa-IR" dirty="0" smtClean="0">
                <a:solidFill>
                  <a:srgbClr val="FF0000"/>
                </a:solidFill>
                <a:cs typeface="B Titr" pitchFamily="2" charset="-78"/>
              </a:rPr>
              <a:t> را هر ماه یک بار در حاملگی چک کنیم. </a:t>
            </a:r>
          </a:p>
          <a:p>
            <a:pPr marL="457200" indent="-457200" algn="r">
              <a:buFont typeface="Arial" pitchFamily="34" charset="0"/>
              <a:buChar char="•"/>
            </a:pPr>
            <a:endParaRPr lang="fa-IR" dirty="0" smtClean="0">
              <a:solidFill>
                <a:srgbClr val="FF0000"/>
              </a:solidFill>
              <a:cs typeface="B Titr" pitchFamily="2" charset="-78"/>
            </a:endParaRPr>
          </a:p>
          <a:p>
            <a:pPr marL="457200" indent="-457200" algn="r">
              <a:buFont typeface="Arial" pitchFamily="34" charset="0"/>
              <a:buChar char="•"/>
            </a:pPr>
            <a:endParaRPr lang="en-US" dirty="0">
              <a:solidFill>
                <a:srgbClr val="FF0000"/>
              </a:solidFill>
              <a:cs typeface="B Titr" pitchFamily="2" charset="-78"/>
            </a:endParaRPr>
          </a:p>
        </p:txBody>
      </p:sp>
    </p:spTree>
    <p:extLst>
      <p:ext uri="{BB962C8B-B14F-4D97-AF65-F5344CB8AC3E}">
        <p14:creationId xmlns:p14="http://schemas.microsoft.com/office/powerpoint/2010/main" val="148332832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685800"/>
            <a:ext cx="7772400" cy="1470025"/>
          </a:xfrm>
        </p:spPr>
        <p:txBody>
          <a:bodyPr/>
          <a:lstStyle/>
          <a:p>
            <a:r>
              <a:rPr lang="fa-IR" dirty="0" smtClean="0">
                <a:cs typeface="B Titr" pitchFamily="2" charset="-78"/>
              </a:rPr>
              <a:t>بعد از زایمان مادران دیابتی چه نکات عملی مهم هستند؟ </a:t>
            </a:r>
            <a:endParaRPr lang="en-US" dirty="0">
              <a:cs typeface="B Titr" pitchFamily="2" charset="-78"/>
            </a:endParaRPr>
          </a:p>
        </p:txBody>
      </p:sp>
      <p:sp>
        <p:nvSpPr>
          <p:cNvPr id="5" name="Subtitle 4"/>
          <p:cNvSpPr>
            <a:spLocks noGrp="1"/>
          </p:cNvSpPr>
          <p:nvPr>
            <p:ph type="subTitle" idx="1"/>
          </p:nvPr>
        </p:nvSpPr>
        <p:spPr>
          <a:xfrm>
            <a:off x="990600" y="2438400"/>
            <a:ext cx="7086600" cy="3810000"/>
          </a:xfrm>
        </p:spPr>
        <p:txBody>
          <a:bodyPr/>
          <a:lstStyle/>
          <a:p>
            <a:pPr marL="457200" indent="-457200" algn="r">
              <a:buFont typeface="Arial" pitchFamily="34" charset="0"/>
              <a:buChar char="•"/>
            </a:pPr>
            <a:r>
              <a:rPr lang="fa-IR" dirty="0" smtClean="0">
                <a:solidFill>
                  <a:srgbClr val="FF0000"/>
                </a:solidFill>
                <a:cs typeface="B Titr" pitchFamily="2" charset="-78"/>
              </a:rPr>
              <a:t>ارزیابی سایکوسوشیال</a:t>
            </a:r>
          </a:p>
          <a:p>
            <a:pPr marL="457200" indent="-457200" algn="r">
              <a:buFont typeface="Arial" pitchFamily="34" charset="0"/>
              <a:buChar char="•"/>
            </a:pPr>
            <a:r>
              <a:rPr lang="fa-IR" dirty="0" smtClean="0">
                <a:solidFill>
                  <a:srgbClr val="FF0000"/>
                </a:solidFill>
                <a:cs typeface="B Titr" pitchFamily="2" charset="-78"/>
              </a:rPr>
              <a:t>ساپورت خود مراقبتی </a:t>
            </a:r>
          </a:p>
          <a:p>
            <a:pPr marL="457200" indent="-457200" algn="r">
              <a:buFont typeface="Arial" pitchFamily="34" charset="0"/>
              <a:buChar char="•"/>
            </a:pPr>
            <a:r>
              <a:rPr lang="fa-IR" dirty="0" smtClean="0">
                <a:solidFill>
                  <a:srgbClr val="FF0000"/>
                </a:solidFill>
                <a:cs typeface="B Titr" pitchFamily="2" charset="-78"/>
              </a:rPr>
              <a:t>تاکید جدی بر شیردهی به دلیل اثرات تقویتی تغذیه ای و ایمونولوژیک، مزایای متابولیک طولانی مدت برای مادر و نوزاد </a:t>
            </a:r>
          </a:p>
        </p:txBody>
      </p:sp>
    </p:spTree>
    <p:extLst>
      <p:ext uri="{BB962C8B-B14F-4D97-AF65-F5344CB8AC3E}">
        <p14:creationId xmlns:p14="http://schemas.microsoft.com/office/powerpoint/2010/main" val="316371690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838200" y="609601"/>
            <a:ext cx="7924800" cy="1447800"/>
          </a:xfrm>
        </p:spPr>
        <p:txBody>
          <a:bodyPr/>
          <a:lstStyle/>
          <a:p>
            <a:r>
              <a:rPr lang="fa-IR" dirty="0" smtClean="0">
                <a:cs typeface="B Titr" pitchFamily="2" charset="-78"/>
              </a:rPr>
              <a:t>ریسک دیابت نوع 2 در </a:t>
            </a:r>
            <a:r>
              <a:rPr lang="en-US" dirty="0" smtClean="0">
                <a:cs typeface="B Titr" pitchFamily="2" charset="-78"/>
              </a:rPr>
              <a:t>GDM</a:t>
            </a:r>
            <a:r>
              <a:rPr lang="fa-IR" dirty="0" smtClean="0">
                <a:cs typeface="B Titr" pitchFamily="2" charset="-78"/>
              </a:rPr>
              <a:t> آیا افزایش  دارد؟ </a:t>
            </a:r>
            <a:endParaRPr lang="en-US" dirty="0">
              <a:cs typeface="B Titr" pitchFamily="2" charset="-78"/>
            </a:endParaRPr>
          </a:p>
        </p:txBody>
      </p:sp>
      <p:sp>
        <p:nvSpPr>
          <p:cNvPr id="5" name="Subtitle 4"/>
          <p:cNvSpPr>
            <a:spLocks noGrp="1"/>
          </p:cNvSpPr>
          <p:nvPr>
            <p:ph type="subTitle" idx="1"/>
          </p:nvPr>
        </p:nvSpPr>
        <p:spPr>
          <a:xfrm>
            <a:off x="990600" y="2667000"/>
            <a:ext cx="7696200" cy="3124200"/>
          </a:xfrm>
        </p:spPr>
        <p:txBody>
          <a:bodyPr>
            <a:normAutofit lnSpcReduction="10000"/>
          </a:bodyPr>
          <a:lstStyle/>
          <a:p>
            <a:pPr marL="514350" indent="-514350" algn="r">
              <a:buFont typeface="Arial" pitchFamily="34" charset="0"/>
              <a:buChar char="•"/>
            </a:pPr>
            <a:r>
              <a:rPr lang="fa-IR" dirty="0" smtClean="0">
                <a:solidFill>
                  <a:srgbClr val="FF0000"/>
                </a:solidFill>
                <a:cs typeface="B Titr" pitchFamily="2" charset="-78"/>
              </a:rPr>
              <a:t>بلی تا آخر عمر نه فقط در 6 تا 12 هفته پست پارتوم </a:t>
            </a:r>
          </a:p>
          <a:p>
            <a:pPr marL="514350" indent="-514350" algn="r">
              <a:buFont typeface="Arial" pitchFamily="34" charset="0"/>
              <a:buChar char="•"/>
            </a:pPr>
            <a:r>
              <a:rPr lang="fa-IR" dirty="0" smtClean="0">
                <a:solidFill>
                  <a:srgbClr val="FF0000"/>
                </a:solidFill>
                <a:cs typeface="B Titr" pitchFamily="2" charset="-78"/>
              </a:rPr>
              <a:t>کاهش ریسک با رعایت رژیم غذایی مناسب</a:t>
            </a:r>
          </a:p>
          <a:p>
            <a:pPr marL="514350" indent="-514350" algn="r">
              <a:buFont typeface="Arial" pitchFamily="34" charset="0"/>
              <a:buChar char="•"/>
            </a:pPr>
            <a:r>
              <a:rPr lang="fa-IR" dirty="0" smtClean="0">
                <a:solidFill>
                  <a:srgbClr val="FF0000"/>
                </a:solidFill>
                <a:cs typeface="B Titr" pitchFamily="2" charset="-78"/>
              </a:rPr>
              <a:t>اضافه وزن بین بارداری ها یا پست پارتوم: خطر اوت کام های بد در حاملگی های بعدی و پیشرفت سریع تر به سمت دیابت نوع 2</a:t>
            </a:r>
          </a:p>
          <a:p>
            <a:pPr marL="514350" indent="-514350" algn="r">
              <a:buFont typeface="Arial" pitchFamily="34" charset="0"/>
              <a:buChar char="•"/>
            </a:pPr>
            <a:endParaRPr lang="en-US" dirty="0">
              <a:solidFill>
                <a:srgbClr val="FF0000"/>
              </a:solidFill>
              <a:cs typeface="B Titr" pitchFamily="2" charset="-78"/>
            </a:endParaRPr>
          </a:p>
        </p:txBody>
      </p:sp>
    </p:spTree>
    <p:extLst>
      <p:ext uri="{BB962C8B-B14F-4D97-AF65-F5344CB8AC3E}">
        <p14:creationId xmlns:p14="http://schemas.microsoft.com/office/powerpoint/2010/main" val="265850418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0" y="838200"/>
            <a:ext cx="7772400" cy="2057400"/>
          </a:xfrm>
        </p:spPr>
        <p:txBody>
          <a:bodyPr>
            <a:normAutofit fontScale="90000"/>
          </a:bodyPr>
          <a:lstStyle/>
          <a:p>
            <a:r>
              <a:rPr lang="fa-IR" dirty="0" smtClean="0">
                <a:cs typeface="B Titr" panose="00000700000000000000" pitchFamily="2" charset="-78"/>
              </a:rPr>
              <a:t>در زنان با سابقه دیابت بارداری، اگر پیش دیابت ایجاد شود، چه اقداماتی برای ممانعت از ایجاد دیابت لازم هستند؟ </a:t>
            </a:r>
            <a:endParaRPr lang="fa-IR" dirty="0">
              <a:cs typeface="B Titr" panose="00000700000000000000" pitchFamily="2" charset="-78"/>
            </a:endParaRPr>
          </a:p>
        </p:txBody>
      </p:sp>
      <p:sp>
        <p:nvSpPr>
          <p:cNvPr id="5" name="Subtitle 4"/>
          <p:cNvSpPr>
            <a:spLocks noGrp="1"/>
          </p:cNvSpPr>
          <p:nvPr>
            <p:ph type="subTitle" idx="1"/>
          </p:nvPr>
        </p:nvSpPr>
        <p:spPr>
          <a:xfrm>
            <a:off x="1143000" y="3048000"/>
            <a:ext cx="7162800" cy="3200400"/>
          </a:xfrm>
        </p:spPr>
        <p:txBody>
          <a:bodyPr>
            <a:normAutofit/>
          </a:bodyPr>
          <a:lstStyle/>
          <a:p>
            <a:pPr marL="457200" indent="-457200" algn="r">
              <a:buFont typeface="Arial" panose="020B0604020202020204" pitchFamily="34" charset="0"/>
              <a:buChar char="•"/>
            </a:pPr>
            <a:r>
              <a:rPr lang="fa-IR" dirty="0" smtClean="0">
                <a:solidFill>
                  <a:srgbClr val="FF0000"/>
                </a:solidFill>
                <a:cs typeface="B Titr" panose="00000700000000000000" pitchFamily="2" charset="-78"/>
              </a:rPr>
              <a:t>لایف استایل تراپی یا </a:t>
            </a:r>
          </a:p>
          <a:p>
            <a:pPr marL="457200" indent="-457200" algn="r">
              <a:buFont typeface="Arial" panose="020B0604020202020204" pitchFamily="34" charset="0"/>
              <a:buChar char="•"/>
            </a:pPr>
            <a:r>
              <a:rPr lang="fa-IR" dirty="0" smtClean="0">
                <a:solidFill>
                  <a:srgbClr val="FF0000"/>
                </a:solidFill>
                <a:cs typeface="B Titr" panose="00000700000000000000" pitchFamily="2" charset="-78"/>
              </a:rPr>
              <a:t>متفورمین </a:t>
            </a:r>
          </a:p>
          <a:p>
            <a:pPr marL="457200" indent="-457200" algn="r">
              <a:buFont typeface="Arial" panose="020B0604020202020204" pitchFamily="34" charset="0"/>
              <a:buChar char="•"/>
            </a:pPr>
            <a:r>
              <a:rPr lang="fa-IR" dirty="0" smtClean="0">
                <a:solidFill>
                  <a:srgbClr val="FF0000"/>
                </a:solidFill>
                <a:cs typeface="B Titr" panose="00000700000000000000" pitchFamily="2" charset="-78"/>
              </a:rPr>
              <a:t>کاهش 35 تا 40 درصد ریسک پیشرفت به دیابت نوع 2 طی 10 سال آینده </a:t>
            </a:r>
            <a:endParaRPr lang="fa-IR" dirty="0">
              <a:solidFill>
                <a:srgbClr val="FF0000"/>
              </a:solidFill>
              <a:cs typeface="B Titr" panose="00000700000000000000" pitchFamily="2" charset="-78"/>
            </a:endParaRPr>
          </a:p>
        </p:txBody>
      </p:sp>
    </p:spTree>
    <p:extLst>
      <p:ext uri="{BB962C8B-B14F-4D97-AF65-F5344CB8AC3E}">
        <p14:creationId xmlns:p14="http://schemas.microsoft.com/office/powerpoint/2010/main" val="222897529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304800"/>
            <a:ext cx="7772400" cy="5638799"/>
          </a:xfrm>
        </p:spPr>
        <p:txBody>
          <a:bodyPr>
            <a:normAutofit/>
          </a:bodyPr>
          <a:lstStyle/>
          <a:p>
            <a:pPr algn="r"/>
            <a:r>
              <a:rPr lang="fa-IR" dirty="0" smtClean="0">
                <a:cs typeface="B Titr" panose="00000700000000000000" pitchFamily="2" charset="-78"/>
              </a:rPr>
              <a:t>برای اینکه بفهمیم بیمار با سابقه دیابت بارداری، دچار دیابت پایدار شده است یا نه، چه زمانی بعد از زایمان تست غربال گری انجام دهیم؟</a:t>
            </a:r>
            <a:br>
              <a:rPr lang="fa-IR" dirty="0" smtClean="0">
                <a:cs typeface="B Titr" panose="00000700000000000000" pitchFamily="2" charset="-78"/>
              </a:rPr>
            </a:br>
            <a:r>
              <a:rPr lang="fa-IR" dirty="0" smtClean="0">
                <a:cs typeface="B Titr" panose="00000700000000000000" pitchFamily="2" charset="-78"/>
              </a:rPr>
              <a:t/>
            </a:r>
            <a:br>
              <a:rPr lang="fa-IR" dirty="0" smtClean="0">
                <a:cs typeface="B Titr" panose="00000700000000000000" pitchFamily="2" charset="-78"/>
              </a:rPr>
            </a:br>
            <a:r>
              <a:rPr lang="fa-IR" dirty="0" smtClean="0">
                <a:cs typeface="B Titr" panose="00000700000000000000" pitchFamily="2" charset="-78"/>
              </a:rPr>
              <a:t>چه تستی ارجح است؟</a:t>
            </a:r>
            <a:br>
              <a:rPr lang="fa-IR" dirty="0" smtClean="0">
                <a:cs typeface="B Titr" panose="00000700000000000000" pitchFamily="2" charset="-78"/>
              </a:rPr>
            </a:br>
            <a:r>
              <a:rPr lang="fa-IR" dirty="0" smtClean="0">
                <a:cs typeface="B Titr" panose="00000700000000000000" pitchFamily="2" charset="-78"/>
              </a:rPr>
              <a:t> </a:t>
            </a:r>
            <a:br>
              <a:rPr lang="fa-IR" dirty="0" smtClean="0">
                <a:cs typeface="B Titr" panose="00000700000000000000" pitchFamily="2" charset="-78"/>
              </a:rPr>
            </a:br>
            <a:r>
              <a:rPr lang="fa-IR" dirty="0" smtClean="0">
                <a:cs typeface="B Titr" panose="00000700000000000000" pitchFamily="2" charset="-78"/>
              </a:rPr>
              <a:t>معیار تشخیصی ما چه اعدادی باشند؟ </a:t>
            </a:r>
            <a:endParaRPr lang="fa-IR" dirty="0"/>
          </a:p>
        </p:txBody>
      </p:sp>
    </p:spTree>
    <p:extLst>
      <p:ext uri="{BB962C8B-B14F-4D97-AF65-F5344CB8AC3E}">
        <p14:creationId xmlns:p14="http://schemas.microsoft.com/office/powerpoint/2010/main" val="146319784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B Titr" pitchFamily="2" charset="-78"/>
              </a:rPr>
              <a:t>پاسخ</a:t>
            </a:r>
            <a:endParaRPr lang="en-US" dirty="0">
              <a:cs typeface="B Titr" pitchFamily="2" charset="-78"/>
            </a:endParaRPr>
          </a:p>
        </p:txBody>
      </p:sp>
      <p:sp>
        <p:nvSpPr>
          <p:cNvPr id="3" name="Content Placeholder 2"/>
          <p:cNvSpPr>
            <a:spLocks noGrp="1"/>
          </p:cNvSpPr>
          <p:nvPr>
            <p:ph idx="1"/>
          </p:nvPr>
        </p:nvSpPr>
        <p:spPr/>
        <p:txBody>
          <a:bodyPr/>
          <a:lstStyle/>
          <a:p>
            <a:pPr marL="514350" indent="-457200"/>
            <a:r>
              <a:rPr lang="fa-IR" dirty="0">
                <a:solidFill>
                  <a:srgbClr val="FF0000"/>
                </a:solidFill>
                <a:cs typeface="B Titr" panose="00000700000000000000" pitchFamily="2" charset="-78"/>
              </a:rPr>
              <a:t>6 تا 12 هفته پست پارتوم </a:t>
            </a:r>
          </a:p>
          <a:p>
            <a:pPr marL="514350" indent="-457200"/>
            <a:r>
              <a:rPr lang="fa-IR" dirty="0">
                <a:solidFill>
                  <a:srgbClr val="FF0000"/>
                </a:solidFill>
                <a:cs typeface="B Titr" panose="00000700000000000000" pitchFamily="2" charset="-78"/>
              </a:rPr>
              <a:t>تست تحمل خوراکی گلوکز 75 گرمی ارجح </a:t>
            </a:r>
            <a:r>
              <a:rPr lang="fa-IR" dirty="0" smtClean="0">
                <a:solidFill>
                  <a:srgbClr val="FF0000"/>
                </a:solidFill>
                <a:cs typeface="B Titr" panose="00000700000000000000" pitchFamily="2" charset="-78"/>
              </a:rPr>
              <a:t>است</a:t>
            </a:r>
            <a:r>
              <a:rPr lang="fa-IR" dirty="0">
                <a:solidFill>
                  <a:srgbClr val="FF0000"/>
                </a:solidFill>
                <a:cs typeface="B Titr" panose="00000700000000000000" pitchFamily="2" charset="-78"/>
              </a:rPr>
              <a:t> </a:t>
            </a:r>
            <a:r>
              <a:rPr lang="fa-IR" dirty="0" smtClean="0">
                <a:solidFill>
                  <a:srgbClr val="FF0000"/>
                </a:solidFill>
                <a:cs typeface="B Titr" panose="00000700000000000000" pitchFamily="2" charset="-78"/>
              </a:rPr>
              <a:t>چون </a:t>
            </a:r>
            <a:r>
              <a:rPr lang="en-US" dirty="0" smtClean="0">
                <a:solidFill>
                  <a:srgbClr val="FF0000"/>
                </a:solidFill>
                <a:cs typeface="B Titr" panose="00000700000000000000" pitchFamily="2" charset="-78"/>
              </a:rPr>
              <a:t>A1C</a:t>
            </a:r>
            <a:r>
              <a:rPr lang="fa-IR" dirty="0" smtClean="0">
                <a:solidFill>
                  <a:srgbClr val="FF0000"/>
                </a:solidFill>
                <a:cs typeface="B Titr" panose="00000700000000000000" pitchFamily="2" charset="-78"/>
              </a:rPr>
              <a:t> هنوز تحت تاثیر افزایش ترن اور گلبول های قرمز در بارداری و همچنین خونریزی زمان زایمان است. </a:t>
            </a:r>
            <a:endParaRPr lang="fa-IR" dirty="0">
              <a:solidFill>
                <a:srgbClr val="FF0000"/>
              </a:solidFill>
              <a:cs typeface="B Titr" panose="00000700000000000000" pitchFamily="2" charset="-78"/>
            </a:endParaRPr>
          </a:p>
          <a:p>
            <a:pPr marL="514350" indent="-457200"/>
            <a:r>
              <a:rPr lang="fa-IR" dirty="0">
                <a:solidFill>
                  <a:srgbClr val="FF0000"/>
                </a:solidFill>
                <a:cs typeface="B Titr" panose="00000700000000000000" pitchFamily="2" charset="-78"/>
              </a:rPr>
              <a:t>معیارهای تشخیصی دیابت در غیربارداری باید استفاده شوند. </a:t>
            </a:r>
          </a:p>
          <a:p>
            <a:endParaRPr lang="en-US" dirty="0"/>
          </a:p>
        </p:txBody>
      </p:sp>
    </p:spTree>
    <p:extLst>
      <p:ext uri="{BB962C8B-B14F-4D97-AF65-F5344CB8AC3E}">
        <p14:creationId xmlns:p14="http://schemas.microsoft.com/office/powerpoint/2010/main" val="36051120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0" y="609600"/>
            <a:ext cx="7772400" cy="1470025"/>
          </a:xfrm>
        </p:spPr>
        <p:txBody>
          <a:bodyPr>
            <a:normAutofit/>
          </a:bodyPr>
          <a:lstStyle/>
          <a:p>
            <a:r>
              <a:rPr lang="fa-IR" dirty="0" smtClean="0">
                <a:cs typeface="B Titr" panose="00000700000000000000" pitchFamily="2" charset="-78"/>
              </a:rPr>
              <a:t>دیابت در بارداری چه عوارضی برای مادر، جنین و نوزاد ایجاد می کند؟ </a:t>
            </a:r>
            <a:endParaRPr lang="fa-IR" dirty="0">
              <a:cs typeface="B Titr" panose="00000700000000000000" pitchFamily="2" charset="-78"/>
            </a:endParaRPr>
          </a:p>
        </p:txBody>
      </p:sp>
      <p:sp>
        <p:nvSpPr>
          <p:cNvPr id="5" name="Subtitle 4"/>
          <p:cNvSpPr>
            <a:spLocks noGrp="1"/>
          </p:cNvSpPr>
          <p:nvPr>
            <p:ph type="subTitle" idx="1"/>
          </p:nvPr>
        </p:nvSpPr>
        <p:spPr>
          <a:xfrm>
            <a:off x="1143000" y="2590800"/>
            <a:ext cx="7086600" cy="3505200"/>
          </a:xfrm>
        </p:spPr>
        <p:txBody>
          <a:bodyPr>
            <a:normAutofit fontScale="70000" lnSpcReduction="20000"/>
          </a:bodyPr>
          <a:lstStyle/>
          <a:p>
            <a:pPr marL="457200" indent="-457200" algn="r">
              <a:buFont typeface="Arial" pitchFamily="34" charset="0"/>
              <a:buChar char="•"/>
            </a:pPr>
            <a:r>
              <a:rPr lang="fa-IR" dirty="0" smtClean="0">
                <a:solidFill>
                  <a:srgbClr val="FF0000"/>
                </a:solidFill>
                <a:cs typeface="B Titr" pitchFamily="2" charset="-78"/>
              </a:rPr>
              <a:t>سقط خودبه خودی</a:t>
            </a:r>
          </a:p>
          <a:p>
            <a:pPr marL="457200" indent="-457200" algn="r">
              <a:buFont typeface="Arial" pitchFamily="34" charset="0"/>
              <a:buChar char="•"/>
            </a:pPr>
            <a:r>
              <a:rPr lang="fa-IR" dirty="0" smtClean="0">
                <a:solidFill>
                  <a:srgbClr val="FF0000"/>
                </a:solidFill>
                <a:cs typeface="B Titr" pitchFamily="2" charset="-78"/>
              </a:rPr>
              <a:t>آنومالی های جنینی </a:t>
            </a:r>
          </a:p>
          <a:p>
            <a:pPr marL="457200" indent="-457200" algn="r">
              <a:buFont typeface="Arial" pitchFamily="34" charset="0"/>
              <a:buChar char="•"/>
            </a:pPr>
            <a:r>
              <a:rPr lang="fa-IR" dirty="0" smtClean="0">
                <a:solidFill>
                  <a:srgbClr val="FF0000"/>
                </a:solidFill>
                <a:cs typeface="B Titr" pitchFamily="2" charset="-78"/>
              </a:rPr>
              <a:t>پره اکلامپسی</a:t>
            </a:r>
          </a:p>
          <a:p>
            <a:pPr marL="457200" indent="-457200" algn="r">
              <a:buFont typeface="Arial" pitchFamily="34" charset="0"/>
              <a:buChar char="•"/>
            </a:pPr>
            <a:r>
              <a:rPr lang="en-US" dirty="0" smtClean="0">
                <a:solidFill>
                  <a:srgbClr val="FF0000"/>
                </a:solidFill>
                <a:cs typeface="B Titr" pitchFamily="2" charset="-78"/>
              </a:rPr>
              <a:t>IUFD</a:t>
            </a:r>
            <a:endParaRPr lang="fa-IR" dirty="0" smtClean="0">
              <a:solidFill>
                <a:srgbClr val="FF0000"/>
              </a:solidFill>
              <a:cs typeface="B Titr" pitchFamily="2" charset="-78"/>
            </a:endParaRPr>
          </a:p>
          <a:p>
            <a:pPr marL="457200" indent="-457200" algn="r">
              <a:buFont typeface="Arial" pitchFamily="34" charset="0"/>
              <a:buChar char="•"/>
            </a:pPr>
            <a:r>
              <a:rPr lang="fa-IR" dirty="0" smtClean="0">
                <a:solidFill>
                  <a:srgbClr val="FF0000"/>
                </a:solidFill>
                <a:cs typeface="B Titr" pitchFamily="2" charset="-78"/>
              </a:rPr>
              <a:t>ماکروزومی</a:t>
            </a:r>
          </a:p>
          <a:p>
            <a:pPr marL="457200" indent="-457200" algn="r">
              <a:buFont typeface="Arial" pitchFamily="34" charset="0"/>
              <a:buChar char="•"/>
            </a:pPr>
            <a:r>
              <a:rPr lang="fa-IR" dirty="0" smtClean="0">
                <a:solidFill>
                  <a:srgbClr val="FF0000"/>
                </a:solidFill>
                <a:cs typeface="B Titr" pitchFamily="2" charset="-78"/>
              </a:rPr>
              <a:t>هیپوگلیسمی نوزادی</a:t>
            </a:r>
          </a:p>
          <a:p>
            <a:pPr marL="457200" indent="-457200" algn="r">
              <a:buFont typeface="Arial" pitchFamily="34" charset="0"/>
              <a:buChar char="•"/>
            </a:pPr>
            <a:r>
              <a:rPr lang="fa-IR" dirty="0" smtClean="0">
                <a:solidFill>
                  <a:srgbClr val="FF0000"/>
                </a:solidFill>
                <a:cs typeface="B Titr" pitchFamily="2" charset="-78"/>
              </a:rPr>
              <a:t>هیپربیلی روبینمی نوزادی</a:t>
            </a:r>
          </a:p>
          <a:p>
            <a:pPr marL="457200" indent="-457200" algn="r">
              <a:buFont typeface="Arial" pitchFamily="34" charset="0"/>
              <a:buChar char="•"/>
            </a:pPr>
            <a:r>
              <a:rPr lang="fa-IR" dirty="0" smtClean="0">
                <a:solidFill>
                  <a:srgbClr val="FF0000"/>
                </a:solidFill>
                <a:cs typeface="B Titr" pitchFamily="2" charset="-78"/>
              </a:rPr>
              <a:t>افزایش ریسک چاقی و دیابت نوع 2 در سنین بالاتر نوزاد متولد شده </a:t>
            </a:r>
          </a:p>
          <a:p>
            <a:pPr marL="457200" indent="-457200" algn="r">
              <a:buFont typeface="Arial" pitchFamily="34" charset="0"/>
              <a:buChar char="•"/>
            </a:pPr>
            <a:r>
              <a:rPr lang="fa-IR" dirty="0" smtClean="0">
                <a:solidFill>
                  <a:srgbClr val="FF0000"/>
                </a:solidFill>
                <a:cs typeface="B Titr" pitchFamily="2" charset="-78"/>
              </a:rPr>
              <a:t>افزایش ریسک دیابت در مادر پس از بارداری</a:t>
            </a:r>
          </a:p>
          <a:p>
            <a:pPr marL="457200" indent="-457200" algn="r">
              <a:buFont typeface="Arial" pitchFamily="34" charset="0"/>
              <a:buChar char="•"/>
            </a:pPr>
            <a:endParaRPr lang="fa-IR" dirty="0">
              <a:solidFill>
                <a:srgbClr val="FF0000"/>
              </a:solidFill>
              <a:cs typeface="B Titr" pitchFamily="2" charset="-78"/>
            </a:endParaRPr>
          </a:p>
        </p:txBody>
      </p:sp>
    </p:spTree>
    <p:extLst>
      <p:ext uri="{BB962C8B-B14F-4D97-AF65-F5344CB8AC3E}">
        <p14:creationId xmlns:p14="http://schemas.microsoft.com/office/powerpoint/2010/main" val="261998198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8077200" cy="5410199"/>
          </a:xfrm>
        </p:spPr>
        <p:txBody>
          <a:bodyPr>
            <a:normAutofit fontScale="90000"/>
          </a:bodyPr>
          <a:lstStyle/>
          <a:p>
            <a:pPr algn="r"/>
            <a:r>
              <a:rPr lang="fa-IR" dirty="0" smtClean="0">
                <a:cs typeface="B Titr" panose="00000700000000000000" pitchFamily="2" charset="-78"/>
              </a:rPr>
              <a:t>در زنانی که سابقه دیابت بارداری دارند، غربال گری برای دیابت ملیتوس یا پیش دیابت تا چه مدت انجام گردد؟</a:t>
            </a:r>
            <a:br>
              <a:rPr lang="fa-IR" dirty="0" smtClean="0">
                <a:cs typeface="B Titr" panose="00000700000000000000" pitchFamily="2" charset="-78"/>
              </a:rPr>
            </a:br>
            <a:r>
              <a:rPr lang="fa-IR" dirty="0" smtClean="0">
                <a:cs typeface="B Titr" panose="00000700000000000000" pitchFamily="2" charset="-78"/>
              </a:rPr>
              <a:t> </a:t>
            </a:r>
            <a:br>
              <a:rPr lang="fa-IR" dirty="0" smtClean="0">
                <a:cs typeface="B Titr" panose="00000700000000000000" pitchFamily="2" charset="-78"/>
              </a:rPr>
            </a:br>
            <a:r>
              <a:rPr lang="fa-IR" dirty="0" smtClean="0">
                <a:cs typeface="B Titr" panose="00000700000000000000" pitchFamily="2" charset="-78"/>
              </a:rPr>
              <a:t>در صورت نرمال بودن </a:t>
            </a:r>
            <a:r>
              <a:rPr lang="en-US" dirty="0" smtClean="0">
                <a:cs typeface="B Titr" panose="00000700000000000000" pitchFamily="2" charset="-78"/>
              </a:rPr>
              <a:t>OGTT</a:t>
            </a:r>
            <a:r>
              <a:rPr lang="fa-IR" dirty="0" smtClean="0">
                <a:cs typeface="B Titr" panose="00000700000000000000" pitchFamily="2" charset="-78"/>
              </a:rPr>
              <a:t>، هر چند سال تست های غربال گری انجام شوند؟ </a:t>
            </a:r>
            <a:br>
              <a:rPr lang="fa-IR" dirty="0" smtClean="0">
                <a:cs typeface="B Titr" panose="00000700000000000000" pitchFamily="2" charset="-78"/>
              </a:rPr>
            </a:br>
            <a:r>
              <a:rPr lang="fa-IR" dirty="0" smtClean="0">
                <a:cs typeface="B Titr" panose="00000700000000000000" pitchFamily="2" charset="-78"/>
              </a:rPr>
              <a:t/>
            </a:r>
            <a:br>
              <a:rPr lang="fa-IR" dirty="0" smtClean="0">
                <a:cs typeface="B Titr" panose="00000700000000000000" pitchFamily="2" charset="-78"/>
              </a:rPr>
            </a:br>
            <a:r>
              <a:rPr lang="fa-IR" dirty="0" smtClean="0">
                <a:cs typeface="B Titr" panose="00000700000000000000" pitchFamily="2" charset="-78"/>
              </a:rPr>
              <a:t>کدام تست های غربال گری ارجح هستند؟ </a:t>
            </a:r>
            <a:endParaRPr lang="fa-IR" dirty="0">
              <a:cs typeface="B Titr" panose="00000700000000000000" pitchFamily="2" charset="-78"/>
            </a:endParaRPr>
          </a:p>
        </p:txBody>
      </p:sp>
    </p:spTree>
    <p:extLst>
      <p:ext uri="{BB962C8B-B14F-4D97-AF65-F5344CB8AC3E}">
        <p14:creationId xmlns:p14="http://schemas.microsoft.com/office/powerpoint/2010/main" val="333599001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B Titr" pitchFamily="2" charset="-78"/>
              </a:rPr>
              <a:t>پاسخ</a:t>
            </a:r>
            <a:endParaRPr lang="en-US" dirty="0">
              <a:cs typeface="B Titr" pitchFamily="2" charset="-78"/>
            </a:endParaRPr>
          </a:p>
        </p:txBody>
      </p:sp>
      <p:sp>
        <p:nvSpPr>
          <p:cNvPr id="3" name="Content Placeholder 2"/>
          <p:cNvSpPr>
            <a:spLocks noGrp="1"/>
          </p:cNvSpPr>
          <p:nvPr>
            <p:ph idx="1"/>
          </p:nvPr>
        </p:nvSpPr>
        <p:spPr/>
        <p:txBody>
          <a:bodyPr>
            <a:normAutofit lnSpcReduction="10000"/>
          </a:bodyPr>
          <a:lstStyle/>
          <a:p>
            <a:pPr marL="457200" indent="-457200" algn="just"/>
            <a:r>
              <a:rPr lang="fa-IR" dirty="0">
                <a:solidFill>
                  <a:srgbClr val="FF0000"/>
                </a:solidFill>
                <a:cs typeface="B Titr" panose="00000700000000000000" pitchFamily="2" charset="-78"/>
              </a:rPr>
              <a:t>کل عمر </a:t>
            </a:r>
          </a:p>
          <a:p>
            <a:pPr marL="457200" indent="-457200" algn="just"/>
            <a:r>
              <a:rPr lang="fa-IR" dirty="0">
                <a:solidFill>
                  <a:srgbClr val="FF0000"/>
                </a:solidFill>
                <a:cs typeface="B Titr" panose="00000700000000000000" pitchFamily="2" charset="-78"/>
              </a:rPr>
              <a:t>هر یک تا سه سال براساس وجود یا عدم وجود ریسک فاکتورهایی مانند: </a:t>
            </a:r>
          </a:p>
          <a:p>
            <a:pPr marL="914400" lvl="1" indent="-457200" algn="just">
              <a:buFont typeface="Arial" panose="020B0604020202020204" pitchFamily="34" charset="0"/>
              <a:buChar char="•"/>
            </a:pPr>
            <a:r>
              <a:rPr lang="fa-IR" dirty="0">
                <a:solidFill>
                  <a:srgbClr val="FF0000"/>
                </a:solidFill>
                <a:cs typeface="B Titr" panose="00000700000000000000" pitchFamily="2" charset="-78"/>
              </a:rPr>
              <a:t>سابقه فامیلی </a:t>
            </a:r>
          </a:p>
          <a:p>
            <a:pPr marL="914400" lvl="1" indent="-457200" algn="just">
              <a:buFont typeface="Arial" panose="020B0604020202020204" pitchFamily="34" charset="0"/>
              <a:buChar char="•"/>
            </a:pPr>
            <a:r>
              <a:rPr lang="en-US" dirty="0">
                <a:solidFill>
                  <a:srgbClr val="FF0000"/>
                </a:solidFill>
                <a:cs typeface="B Titr" panose="00000700000000000000" pitchFamily="2" charset="-78"/>
              </a:rPr>
              <a:t>BMI</a:t>
            </a:r>
            <a:r>
              <a:rPr lang="fa-IR" dirty="0">
                <a:solidFill>
                  <a:srgbClr val="FF0000"/>
                </a:solidFill>
                <a:cs typeface="B Titr" panose="00000700000000000000" pitchFamily="2" charset="-78"/>
              </a:rPr>
              <a:t> قبل بارداری</a:t>
            </a:r>
          </a:p>
          <a:p>
            <a:pPr marL="914400" lvl="1" indent="-457200" algn="just">
              <a:buFont typeface="Arial" panose="020B0604020202020204" pitchFamily="34" charset="0"/>
              <a:buChar char="•"/>
            </a:pPr>
            <a:r>
              <a:rPr lang="fa-IR" dirty="0">
                <a:solidFill>
                  <a:srgbClr val="FF0000"/>
                </a:solidFill>
                <a:cs typeface="B Titr" panose="00000700000000000000" pitchFamily="2" charset="-78"/>
              </a:rPr>
              <a:t>نیاز به انسولین یا داروهای کاهنده قند خوراکی در بارداری</a:t>
            </a:r>
          </a:p>
          <a:p>
            <a:r>
              <a:rPr lang="fa-IR" dirty="0" smtClean="0">
                <a:solidFill>
                  <a:srgbClr val="FF0000"/>
                </a:solidFill>
                <a:cs typeface="B Titr" pitchFamily="2" charset="-78"/>
              </a:rPr>
              <a:t>هر سه نوع تست که برای تشخیص روتین دیابت ملیتوس استفاده می شوند. </a:t>
            </a:r>
            <a:endParaRPr lang="en-US" dirty="0">
              <a:solidFill>
                <a:srgbClr val="FF0000"/>
              </a:solidFill>
              <a:cs typeface="B Titr" pitchFamily="2" charset="-78"/>
            </a:endParaRPr>
          </a:p>
        </p:txBody>
      </p:sp>
    </p:spTree>
    <p:extLst>
      <p:ext uri="{BB962C8B-B14F-4D97-AF65-F5344CB8AC3E}">
        <p14:creationId xmlns:p14="http://schemas.microsoft.com/office/powerpoint/2010/main" val="42845127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609600"/>
            <a:ext cx="7772400" cy="1470025"/>
          </a:xfrm>
        </p:spPr>
        <p:txBody>
          <a:bodyPr/>
          <a:lstStyle/>
          <a:p>
            <a:r>
              <a:rPr lang="fa-IR" dirty="0" smtClean="0">
                <a:cs typeface="B Titr" pitchFamily="2" charset="-78"/>
              </a:rPr>
              <a:t>چه آنومالی های مادرزادی در جنین مادر دیابتی می تواند رخ بدهد؟ </a:t>
            </a:r>
            <a:endParaRPr lang="en-US" dirty="0">
              <a:cs typeface="B Titr" pitchFamily="2" charset="-78"/>
            </a:endParaRPr>
          </a:p>
        </p:txBody>
      </p:sp>
      <p:sp>
        <p:nvSpPr>
          <p:cNvPr id="5" name="Subtitle 4"/>
          <p:cNvSpPr>
            <a:spLocks noGrp="1"/>
          </p:cNvSpPr>
          <p:nvPr>
            <p:ph type="subTitle" idx="1"/>
          </p:nvPr>
        </p:nvSpPr>
        <p:spPr>
          <a:xfrm>
            <a:off x="1143000" y="2514600"/>
            <a:ext cx="7010400" cy="3657600"/>
          </a:xfrm>
        </p:spPr>
        <p:txBody>
          <a:bodyPr>
            <a:normAutofit fontScale="92500" lnSpcReduction="20000"/>
          </a:bodyPr>
          <a:lstStyle/>
          <a:p>
            <a:pPr marL="457200" indent="-457200" algn="r">
              <a:buFont typeface="Arial" pitchFamily="34" charset="0"/>
              <a:buChar char="•"/>
            </a:pPr>
            <a:r>
              <a:rPr lang="fa-IR" dirty="0" smtClean="0">
                <a:solidFill>
                  <a:srgbClr val="FF0000"/>
                </a:solidFill>
                <a:cs typeface="B Titr" pitchFamily="2" charset="-78"/>
              </a:rPr>
              <a:t>آنانسفالی</a:t>
            </a:r>
          </a:p>
          <a:p>
            <a:pPr marL="457200" indent="-457200" algn="r">
              <a:buFont typeface="Arial" pitchFamily="34" charset="0"/>
              <a:buChar char="•"/>
            </a:pPr>
            <a:r>
              <a:rPr lang="fa-IR" dirty="0" smtClean="0">
                <a:solidFill>
                  <a:srgbClr val="FF0000"/>
                </a:solidFill>
                <a:cs typeface="B Titr" pitchFamily="2" charset="-78"/>
              </a:rPr>
              <a:t>میکروسفالی</a:t>
            </a:r>
          </a:p>
          <a:p>
            <a:pPr marL="457200" indent="-457200" algn="r">
              <a:buFont typeface="Arial" pitchFamily="34" charset="0"/>
              <a:buChar char="•"/>
            </a:pPr>
            <a:r>
              <a:rPr lang="fa-IR" dirty="0" smtClean="0">
                <a:solidFill>
                  <a:srgbClr val="FF0000"/>
                </a:solidFill>
                <a:cs typeface="B Titr" pitchFamily="2" charset="-78"/>
              </a:rPr>
              <a:t>بیماری مادرزادی قلبی</a:t>
            </a:r>
          </a:p>
          <a:p>
            <a:pPr marL="457200" indent="-457200" algn="r">
              <a:buFont typeface="Arial" pitchFamily="34" charset="0"/>
              <a:buChar char="•"/>
            </a:pPr>
            <a:r>
              <a:rPr lang="fa-IR" dirty="0" smtClean="0">
                <a:solidFill>
                  <a:srgbClr val="FF0000"/>
                </a:solidFill>
                <a:cs typeface="B Titr" pitchFamily="2" charset="-78"/>
              </a:rPr>
              <a:t>رگرشن کودال (</a:t>
            </a:r>
            <a:r>
              <a:rPr lang="en-US" dirty="0" smtClean="0">
                <a:solidFill>
                  <a:srgbClr val="FF0000"/>
                </a:solidFill>
                <a:cs typeface="B Titr" pitchFamily="2" charset="-78"/>
              </a:rPr>
              <a:t> Caudal Regression</a:t>
            </a:r>
            <a:r>
              <a:rPr lang="fa-IR" dirty="0" smtClean="0">
                <a:solidFill>
                  <a:srgbClr val="FF0000"/>
                </a:solidFill>
                <a:cs typeface="B Titr" pitchFamily="2" charset="-78"/>
              </a:rPr>
              <a:t>)</a:t>
            </a:r>
          </a:p>
          <a:p>
            <a:pPr marL="457200" indent="-457200" algn="r">
              <a:buFont typeface="Arial" pitchFamily="34" charset="0"/>
              <a:buChar char="•"/>
            </a:pPr>
            <a:r>
              <a:rPr lang="fa-IR" dirty="0" smtClean="0">
                <a:solidFill>
                  <a:srgbClr val="FF0000"/>
                </a:solidFill>
                <a:cs typeface="B Titr" pitchFamily="2" charset="-78"/>
              </a:rPr>
              <a:t>مرتبط مستقیم با سطح </a:t>
            </a:r>
            <a:r>
              <a:rPr lang="en-US" dirty="0" smtClean="0">
                <a:solidFill>
                  <a:srgbClr val="FF0000"/>
                </a:solidFill>
                <a:cs typeface="B Titr" pitchFamily="2" charset="-78"/>
              </a:rPr>
              <a:t>A1C</a:t>
            </a:r>
            <a:r>
              <a:rPr lang="fa-IR" dirty="0" smtClean="0">
                <a:solidFill>
                  <a:srgbClr val="FF0000"/>
                </a:solidFill>
                <a:cs typeface="B Titr" pitchFamily="2" charset="-78"/>
              </a:rPr>
              <a:t> در 10 هفته اول بارداری </a:t>
            </a:r>
          </a:p>
          <a:p>
            <a:pPr marL="457200" indent="-457200" algn="r">
              <a:buFont typeface="Arial" pitchFamily="34" charset="0"/>
              <a:buChar char="•"/>
            </a:pPr>
            <a:r>
              <a:rPr lang="en-US" dirty="0" smtClean="0">
                <a:solidFill>
                  <a:srgbClr val="FF0000"/>
                </a:solidFill>
                <a:cs typeface="B Titr" pitchFamily="2" charset="-78"/>
              </a:rPr>
              <a:t>A1C</a:t>
            </a:r>
            <a:r>
              <a:rPr lang="fa-IR" dirty="0" smtClean="0">
                <a:solidFill>
                  <a:srgbClr val="FF0000"/>
                </a:solidFill>
                <a:cs typeface="B Titr" pitchFamily="2" charset="-78"/>
              </a:rPr>
              <a:t> کمتر از 6/5 درصد: کمترین ریسک آنومالی های مادرزادی  </a:t>
            </a:r>
          </a:p>
          <a:p>
            <a:pPr marL="457200" indent="-457200" algn="r">
              <a:buFont typeface="Arial" pitchFamily="34" charset="0"/>
              <a:buChar char="•"/>
            </a:pPr>
            <a:endParaRPr lang="en-US" dirty="0">
              <a:solidFill>
                <a:srgbClr val="FF0000"/>
              </a:solidFill>
              <a:cs typeface="B Titr" pitchFamily="2" charset="-78"/>
            </a:endParaRPr>
          </a:p>
        </p:txBody>
      </p:sp>
    </p:spTree>
    <p:extLst>
      <p:ext uri="{BB962C8B-B14F-4D97-AF65-F5344CB8AC3E}">
        <p14:creationId xmlns:p14="http://schemas.microsoft.com/office/powerpoint/2010/main" val="15131471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0" y="838200"/>
            <a:ext cx="7772400" cy="1470025"/>
          </a:xfrm>
        </p:spPr>
        <p:txBody>
          <a:bodyPr/>
          <a:lstStyle/>
          <a:p>
            <a:r>
              <a:rPr lang="fa-IR" dirty="0" smtClean="0">
                <a:cs typeface="B Titr" panose="00000700000000000000" pitchFamily="2" charset="-78"/>
              </a:rPr>
              <a:t>تعریف شما از دیابت بارداری چیست؟</a:t>
            </a:r>
            <a:endParaRPr lang="fa-IR" dirty="0">
              <a:cs typeface="B Titr" panose="00000700000000000000" pitchFamily="2" charset="-78"/>
            </a:endParaRPr>
          </a:p>
        </p:txBody>
      </p:sp>
      <p:sp>
        <p:nvSpPr>
          <p:cNvPr id="5" name="Subtitle 4"/>
          <p:cNvSpPr>
            <a:spLocks noGrp="1"/>
          </p:cNvSpPr>
          <p:nvPr>
            <p:ph type="subTitle" idx="1"/>
          </p:nvPr>
        </p:nvSpPr>
        <p:spPr>
          <a:xfrm>
            <a:off x="1371600" y="2743200"/>
            <a:ext cx="6400800" cy="2895600"/>
          </a:xfrm>
        </p:spPr>
        <p:txBody>
          <a:bodyPr>
            <a:normAutofit fontScale="92500" lnSpcReduction="10000"/>
          </a:bodyPr>
          <a:lstStyle/>
          <a:p>
            <a:pPr marL="457200" indent="-457200" algn="r">
              <a:buFont typeface="Arial" panose="020B0604020202020204" pitchFamily="34" charset="0"/>
              <a:buChar char="•"/>
            </a:pPr>
            <a:r>
              <a:rPr lang="fa-IR" dirty="0" smtClean="0">
                <a:solidFill>
                  <a:srgbClr val="FF0000"/>
                </a:solidFill>
                <a:cs typeface="B Titr" panose="00000700000000000000" pitchFamily="2" charset="-78"/>
              </a:rPr>
              <a:t>تعریف قدیمی: هر گونه اختلال تحمل گلوکز با شروع در بارداری بدون توجه به دیابت قبلی یا جدید </a:t>
            </a:r>
          </a:p>
          <a:p>
            <a:pPr marL="457200" indent="-457200" algn="r">
              <a:buFont typeface="Arial" panose="020B0604020202020204" pitchFamily="34" charset="0"/>
              <a:buChar char="•"/>
            </a:pPr>
            <a:r>
              <a:rPr lang="fa-IR" dirty="0" smtClean="0">
                <a:solidFill>
                  <a:srgbClr val="FF0000"/>
                </a:solidFill>
                <a:cs typeface="B Titr" panose="00000700000000000000" pitchFamily="2" charset="-78"/>
              </a:rPr>
              <a:t>مزیت تعریف قبلی: استراتژی یکسان تشخیص و درمان </a:t>
            </a:r>
          </a:p>
          <a:p>
            <a:pPr marL="457200" indent="-457200" algn="r">
              <a:buFont typeface="Arial" panose="020B0604020202020204" pitchFamily="34" charset="0"/>
              <a:buChar char="•"/>
            </a:pPr>
            <a:r>
              <a:rPr lang="fa-IR" dirty="0" smtClean="0">
                <a:solidFill>
                  <a:srgbClr val="FF0000"/>
                </a:solidFill>
                <a:cs typeface="B Titr" panose="00000700000000000000" pitchFamily="2" charset="-78"/>
              </a:rPr>
              <a:t>بدی تعریف قبلی: عدم دقت کافی </a:t>
            </a:r>
            <a:endParaRPr lang="fa-IR" dirty="0">
              <a:solidFill>
                <a:srgbClr val="FF0000"/>
              </a:solidFill>
              <a:cs typeface="B Titr" panose="00000700000000000000" pitchFamily="2" charset="-78"/>
            </a:endParaRPr>
          </a:p>
        </p:txBody>
      </p:sp>
    </p:spTree>
    <p:extLst>
      <p:ext uri="{BB962C8B-B14F-4D97-AF65-F5344CB8AC3E}">
        <p14:creationId xmlns:p14="http://schemas.microsoft.com/office/powerpoint/2010/main" val="12124109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609601"/>
            <a:ext cx="7772400" cy="2990850"/>
          </a:xfrm>
        </p:spPr>
        <p:txBody>
          <a:bodyPr>
            <a:normAutofit fontScale="90000"/>
          </a:bodyPr>
          <a:lstStyle/>
          <a:p>
            <a:r>
              <a:rPr lang="fa-IR" dirty="0" smtClean="0">
                <a:cs typeface="B Titr" panose="00000700000000000000" pitchFamily="2" charset="-78"/>
              </a:rPr>
              <a:t>خانم بارداری که در تری مستر اول دارای معیارهای تشخیصی دیابت قندی باشد از نظر تعریف با خانم بارداری که دیابت او در تری مستر دوم و سوم تشخیص داده می شود، چه فرقی دارد؟ </a:t>
            </a:r>
            <a:endParaRPr lang="fa-IR" dirty="0">
              <a:cs typeface="B Titr" panose="00000700000000000000" pitchFamily="2" charset="-78"/>
            </a:endParaRPr>
          </a:p>
        </p:txBody>
      </p:sp>
      <p:sp>
        <p:nvSpPr>
          <p:cNvPr id="5" name="Subtitle 4"/>
          <p:cNvSpPr>
            <a:spLocks noGrp="1"/>
          </p:cNvSpPr>
          <p:nvPr>
            <p:ph type="subTitle" idx="1"/>
          </p:nvPr>
        </p:nvSpPr>
        <p:spPr/>
        <p:txBody>
          <a:bodyPr/>
          <a:lstStyle/>
          <a:p>
            <a:pPr marL="457200" indent="-457200" algn="r">
              <a:buFont typeface="Arial" panose="020B0604020202020204" pitchFamily="34" charset="0"/>
              <a:buChar char="•"/>
            </a:pPr>
            <a:r>
              <a:rPr lang="fa-IR" dirty="0" smtClean="0">
                <a:solidFill>
                  <a:srgbClr val="FF0000"/>
                </a:solidFill>
                <a:cs typeface="B Titr" panose="00000700000000000000" pitchFamily="2" charset="-78"/>
              </a:rPr>
              <a:t>تشخیص در تری مستر اول: دیابت نوع 2 </a:t>
            </a:r>
          </a:p>
          <a:p>
            <a:pPr marL="457200" indent="-457200" algn="r">
              <a:buFont typeface="Arial" panose="020B0604020202020204" pitchFamily="34" charset="0"/>
              <a:buChar char="•"/>
            </a:pPr>
            <a:r>
              <a:rPr lang="fa-IR" dirty="0" smtClean="0">
                <a:solidFill>
                  <a:srgbClr val="FF0000"/>
                </a:solidFill>
                <a:cs typeface="B Titr" panose="00000700000000000000" pitchFamily="2" charset="-78"/>
              </a:rPr>
              <a:t>تشخیص در تری مستر دوم وسوم: دیابت بارداری (</a:t>
            </a:r>
            <a:r>
              <a:rPr lang="en-US" dirty="0" smtClean="0">
                <a:solidFill>
                  <a:srgbClr val="FF0000"/>
                </a:solidFill>
                <a:cs typeface="B Titr" panose="00000700000000000000" pitchFamily="2" charset="-78"/>
              </a:rPr>
              <a:t>GDM</a:t>
            </a:r>
            <a:r>
              <a:rPr lang="fa-IR" dirty="0" smtClean="0">
                <a:solidFill>
                  <a:srgbClr val="FF0000"/>
                </a:solidFill>
                <a:cs typeface="B Titr" panose="00000700000000000000" pitchFamily="2" charset="-78"/>
              </a:rPr>
              <a:t>)</a:t>
            </a:r>
            <a:endParaRPr lang="fa-IR" dirty="0">
              <a:solidFill>
                <a:srgbClr val="FF0000"/>
              </a:solidFill>
              <a:cs typeface="B Titr" panose="00000700000000000000" pitchFamily="2" charset="-78"/>
            </a:endParaRPr>
          </a:p>
        </p:txBody>
      </p:sp>
    </p:spTree>
    <p:extLst>
      <p:ext uri="{BB962C8B-B14F-4D97-AF65-F5344CB8AC3E}">
        <p14:creationId xmlns:p14="http://schemas.microsoft.com/office/powerpoint/2010/main" val="18691119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0" y="685800"/>
            <a:ext cx="7772400" cy="1470025"/>
          </a:xfrm>
        </p:spPr>
        <p:txBody>
          <a:bodyPr/>
          <a:lstStyle/>
          <a:p>
            <a:r>
              <a:rPr lang="fa-IR" dirty="0" smtClean="0">
                <a:cs typeface="B Titr" pitchFamily="2" charset="-78"/>
              </a:rPr>
              <a:t>5- دیابت قبل از حاملگی چیست</a:t>
            </a:r>
            <a:r>
              <a:rPr lang="fa-IR" dirty="0">
                <a:cs typeface="B Titr" pitchFamily="2" charset="-78"/>
              </a:rPr>
              <a:t>؟ </a:t>
            </a:r>
            <a:r>
              <a:rPr lang="en-US" dirty="0" smtClean="0">
                <a:cs typeface="B Titr" pitchFamily="2" charset="-78"/>
              </a:rPr>
              <a:t/>
            </a:r>
            <a:br>
              <a:rPr lang="en-US" dirty="0" smtClean="0">
                <a:cs typeface="B Titr" pitchFamily="2" charset="-78"/>
              </a:rPr>
            </a:br>
            <a:r>
              <a:rPr lang="en-US" dirty="0" smtClean="0">
                <a:cs typeface="B Titr" pitchFamily="2" charset="-78"/>
              </a:rPr>
              <a:t>PRE-GERSTATIONAL DM</a:t>
            </a:r>
            <a:endParaRPr lang="en-US" dirty="0">
              <a:cs typeface="B Titr" pitchFamily="2" charset="-78"/>
            </a:endParaRPr>
          </a:p>
        </p:txBody>
      </p:sp>
      <p:sp>
        <p:nvSpPr>
          <p:cNvPr id="5" name="Subtitle 4"/>
          <p:cNvSpPr>
            <a:spLocks noGrp="1"/>
          </p:cNvSpPr>
          <p:nvPr>
            <p:ph type="subTitle" idx="1"/>
          </p:nvPr>
        </p:nvSpPr>
        <p:spPr>
          <a:xfrm>
            <a:off x="1371600" y="2667000"/>
            <a:ext cx="6629400" cy="2895600"/>
          </a:xfrm>
        </p:spPr>
        <p:txBody>
          <a:bodyPr/>
          <a:lstStyle/>
          <a:p>
            <a:pPr marL="457200" indent="-457200" algn="r">
              <a:buFont typeface="Arial" pitchFamily="34" charset="0"/>
              <a:buChar char="•"/>
            </a:pPr>
            <a:r>
              <a:rPr lang="fa-IR" dirty="0" smtClean="0">
                <a:solidFill>
                  <a:srgbClr val="FF0000"/>
                </a:solidFill>
                <a:cs typeface="B Titr" pitchFamily="2" charset="-78"/>
              </a:rPr>
              <a:t>تشخیص دیابت ملیتوس قبل از حاملگی یا در سه ماهه اول </a:t>
            </a:r>
          </a:p>
          <a:p>
            <a:pPr marL="457200" indent="-457200" algn="r">
              <a:buFont typeface="Arial" pitchFamily="34" charset="0"/>
              <a:buChar char="•"/>
            </a:pPr>
            <a:endParaRPr lang="en-US" dirty="0">
              <a:solidFill>
                <a:srgbClr val="FF0000"/>
              </a:solidFill>
              <a:cs typeface="B Titr" pitchFamily="2" charset="-78"/>
            </a:endParaRPr>
          </a:p>
        </p:txBody>
      </p:sp>
    </p:spTree>
    <p:extLst>
      <p:ext uri="{BB962C8B-B14F-4D97-AF65-F5344CB8AC3E}">
        <p14:creationId xmlns:p14="http://schemas.microsoft.com/office/powerpoint/2010/main" val="29344109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290</TotalTime>
  <Words>2797</Words>
  <Application>Microsoft Office PowerPoint</Application>
  <PresentationFormat>On-screen Show (4:3)</PresentationFormat>
  <Paragraphs>228</Paragraphs>
  <Slides>51</Slides>
  <Notes>0</Notes>
  <HiddenSlides>0</HiddenSlides>
  <MMClips>0</MMClips>
  <ScaleCrop>false</ScaleCrop>
  <HeadingPairs>
    <vt:vector size="4" baseType="variant">
      <vt:variant>
        <vt:lpstr>Theme</vt:lpstr>
      </vt:variant>
      <vt:variant>
        <vt:i4>1</vt:i4>
      </vt:variant>
      <vt:variant>
        <vt:lpstr>Slide Titles</vt:lpstr>
      </vt:variant>
      <vt:variant>
        <vt:i4>51</vt:i4>
      </vt:variant>
    </vt:vector>
  </HeadingPairs>
  <TitlesOfParts>
    <vt:vector size="52" baseType="lpstr">
      <vt:lpstr>Office Theme</vt:lpstr>
      <vt:lpstr>PowerPoint Presentation</vt:lpstr>
      <vt:lpstr>سوالات عملی در دیابت ملیتوس و بارداری </vt:lpstr>
      <vt:lpstr>شیوع دیابت در بارداری چقدراست؟ </vt:lpstr>
      <vt:lpstr>چرا دیابت نوع 2 تشخیص داده نشده در زنان باردار شیوع بیشتری پیدا کرده است؟  </vt:lpstr>
      <vt:lpstr>دیابت در بارداری چه عوارضی برای مادر، جنین و نوزاد ایجاد می کند؟ </vt:lpstr>
      <vt:lpstr>چه آنومالی های مادرزادی در جنین مادر دیابتی می تواند رخ بدهد؟ </vt:lpstr>
      <vt:lpstr>تعریف شما از دیابت بارداری چیست؟</vt:lpstr>
      <vt:lpstr>خانم بارداری که در تری مستر اول دارای معیارهای تشخیصی دیابت قندی باشد از نظر تعریف با خانم بارداری که دیابت او در تری مستر دوم و سوم تشخیص داده می شود، چه فرقی دارد؟ </vt:lpstr>
      <vt:lpstr>5- دیابت قبل از حاملگی چیست؟  PRE-GERSTATIONAL DM</vt:lpstr>
      <vt:lpstr>تغییرات اخیر در تعریف، تشخیص و درمان دیابت بارداری، حاصل کدام مطالعه است؟ </vt:lpstr>
      <vt:lpstr>نتایج اصلی مطالعه HAPO چه بودند؟ </vt:lpstr>
      <vt:lpstr>بهترین زمان تست اولیه برای بررسی دیابت بارداری چه زمانی انجام شود؟   کدام زنان باردار باید تست شوند؟  چه تست هایی باید انجام گردد؟ </vt:lpstr>
      <vt:lpstr>مشاوره قبل از بارداری در مادران دیابتی شامل چه مواردی می شود؟ </vt:lpstr>
      <vt:lpstr>در دیابت قبل از بارداری چه اقداماتی لازم است؟ </vt:lpstr>
      <vt:lpstr>وضعیت قند ناشتا و قند پست پراندیال مادران باردار غیر دیابتی چه تفاوتی با افراد غیر باردار دارد؟ </vt:lpstr>
      <vt:lpstr>فیزیولوژی انسولین در مادران باردار دیابتی چگونه است؟ </vt:lpstr>
      <vt:lpstr>دو استراتژی تشخیص دیابت بارداری کدامند؟  </vt:lpstr>
      <vt:lpstr>در خانم های بارداری که قبلا سابقه دیابت ندارند، در چه زمانی از بارداری باید برای دیابت بارداری تست شوند؟ </vt:lpstr>
      <vt:lpstr>تست یک مرحله ای چگونه انجام می شود؟ </vt:lpstr>
      <vt:lpstr>چه موقع تست یک مرحله ای را مثبت می گویند و بیمار مبتلا به دیابت بارداری است؟ </vt:lpstr>
      <vt:lpstr>در استراتژی دو مرحله ای، مرحله اول را چگونه انجام دهیم؟ </vt:lpstr>
      <vt:lpstr>در استراتژی دو مرحله ای، مرحله دوم را چگونه انجام دهیم؟ </vt:lpstr>
      <vt:lpstr>PowerPoint Presentation</vt:lpstr>
      <vt:lpstr>PowerPoint Presentation</vt:lpstr>
      <vt:lpstr>تفاوت عملی استفاده از این دو معیار تشخیصی چیست؟ مضرات و مزایای روش یک مرحله ای چه هستند؟  </vt:lpstr>
      <vt:lpstr>در مادران باردار با هیپرگلیسمی خفیف، که با روش قبلی، نرمال و با روش جدید، GDM تشخیص داده می شوند، اقدامات درمانی چه اثری دارند؟ چه باید کرد؟ </vt:lpstr>
      <vt:lpstr>استراتژی های یک مرحله ای و دو مرحله ای هر کدام در چه سالی و توسط کدام مراکز علمی مورد تایید قرار گرفتند؟   علت تاکید اخیر بر روش دومرحله ای چه بوده است؟ </vt:lpstr>
      <vt:lpstr>پاسخ</vt:lpstr>
      <vt:lpstr>توصیه های عمومی برای درمان دیابت در بارداری کدامند؟ </vt:lpstr>
      <vt:lpstr>ریسک دیابت بارداری (GDM) با چه اقداماتی می تواند کاهش یابد؟ </vt:lpstr>
      <vt:lpstr>وقتی تشخیص GDM داده شد، چه اقدامات درمانی لازم است؟ </vt:lpstr>
      <vt:lpstr>اهداف قند خون در مرحله اول درمان کدامند؟ </vt:lpstr>
      <vt:lpstr>چه داروهایی برای درمان GDM استفاده می شوند؟ هر کدام چه خطراتی دارند؟ </vt:lpstr>
      <vt:lpstr>اهمیت انسولین در دیابت بارداری چیست؟ نکات عملی در مصرف انسولین در بارداری کدامند؟ </vt:lpstr>
      <vt:lpstr>انواع انسولین ها در بارداری جزء کدام گروه قرار می گیرند؟  </vt:lpstr>
      <vt:lpstr>نکات عملی کنترل دیابت بارداری در دیابت نوع 1 ها کدامند؟ </vt:lpstr>
      <vt:lpstr>کتواسیدوز دیابتی در دیابتی هایی که باردار می شوند چه مشخصاتی دارد؟ </vt:lpstr>
      <vt:lpstr>رتینوپاتی در دیابت قبل بارداری را چه باید کرد؟ </vt:lpstr>
      <vt:lpstr>نکات عملی کنترل دیابت قبل بارداری نوع 2 کدامند؟ </vt:lpstr>
      <vt:lpstr>چرا دیابت نوع دو در بارداری پرخطرتر از دیابت نوع 1 محسوب می شود؟ </vt:lpstr>
      <vt:lpstr>کدام قند خون ها در مادران باردار دیابتی باید مانیتور شود و چرا؟ </vt:lpstr>
      <vt:lpstr>قند خون های هدف در بارداری کدامند؟ پرچالش ترین مادران دیابتی کدامند؟ چه باید کرد؟  </vt:lpstr>
      <vt:lpstr>بین A1C, SMBG کدام یک در مادر دیابتی ارجح هستند؟ </vt:lpstr>
      <vt:lpstr>A1C هدف در بارداری چقدراست؟ </vt:lpstr>
      <vt:lpstr>بعد از زایمان مادران دیابتی چه نکات عملی مهم هستند؟ </vt:lpstr>
      <vt:lpstr>ریسک دیابت نوع 2 در GDM آیا افزایش  دارد؟ </vt:lpstr>
      <vt:lpstr>در زنان با سابقه دیابت بارداری، اگر پیش دیابت ایجاد شود، چه اقداماتی برای ممانعت از ایجاد دیابت لازم هستند؟ </vt:lpstr>
      <vt:lpstr>برای اینکه بفهمیم بیمار با سابقه دیابت بارداری، دچار دیابت پایدار شده است یا نه، چه زمانی بعد از زایمان تست غربال گری انجام دهیم؟  چه تستی ارجح است؟   معیار تشخیصی ما چه اعدادی باشند؟ </vt:lpstr>
      <vt:lpstr>پاسخ</vt:lpstr>
      <vt:lpstr>در زنانی که سابقه دیابت بارداری دارند، غربال گری برای دیابت ملیتوس یا پیش دیابت تا چه مدت انجام گردد؟   در صورت نرمال بودن OGTT، هر چند سال تست های غربال گری انجام شوند؟   کدام تست های غربال گری ارجح هستند؟ </vt:lpstr>
      <vt:lpstr>پاسخ</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دیابت ملیتوس و بارداری </dc:title>
  <dc:creator>STM88929790</dc:creator>
  <cp:lastModifiedBy>dr alamdari</cp:lastModifiedBy>
  <cp:revision>224</cp:revision>
  <dcterms:created xsi:type="dcterms:W3CDTF">2016-02-02T05:39:51Z</dcterms:created>
  <dcterms:modified xsi:type="dcterms:W3CDTF">2016-02-04T05:41:53Z</dcterms:modified>
</cp:coreProperties>
</file>