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8"/>
  </p:notesMasterIdLst>
  <p:sldIdLst>
    <p:sldId id="326" r:id="rId2"/>
    <p:sldId id="256" r:id="rId3"/>
    <p:sldId id="297" r:id="rId4"/>
    <p:sldId id="453" r:id="rId5"/>
    <p:sldId id="454" r:id="rId6"/>
    <p:sldId id="456" r:id="rId7"/>
    <p:sldId id="455" r:id="rId8"/>
    <p:sldId id="404" r:id="rId9"/>
    <p:sldId id="405" r:id="rId10"/>
    <p:sldId id="457" r:id="rId11"/>
    <p:sldId id="437" r:id="rId12"/>
    <p:sldId id="434" r:id="rId13"/>
    <p:sldId id="435" r:id="rId14"/>
    <p:sldId id="411" r:id="rId15"/>
    <p:sldId id="428" r:id="rId16"/>
    <p:sldId id="431" r:id="rId17"/>
    <p:sldId id="432" r:id="rId18"/>
    <p:sldId id="433" r:id="rId19"/>
    <p:sldId id="429" r:id="rId20"/>
    <p:sldId id="430" r:id="rId21"/>
    <p:sldId id="412" r:id="rId22"/>
    <p:sldId id="421" r:id="rId23"/>
    <p:sldId id="422" r:id="rId24"/>
    <p:sldId id="424" r:id="rId25"/>
    <p:sldId id="423" r:id="rId26"/>
    <p:sldId id="425" r:id="rId27"/>
    <p:sldId id="466" r:id="rId28"/>
    <p:sldId id="467" r:id="rId29"/>
    <p:sldId id="438" r:id="rId30"/>
    <p:sldId id="439" r:id="rId31"/>
    <p:sldId id="458" r:id="rId32"/>
    <p:sldId id="459" r:id="rId33"/>
    <p:sldId id="441" r:id="rId34"/>
    <p:sldId id="442" r:id="rId35"/>
    <p:sldId id="443" r:id="rId36"/>
    <p:sldId id="446" r:id="rId37"/>
    <p:sldId id="447" r:id="rId38"/>
    <p:sldId id="448" r:id="rId39"/>
    <p:sldId id="378" r:id="rId40"/>
    <p:sldId id="379" r:id="rId41"/>
    <p:sldId id="380" r:id="rId42"/>
    <p:sldId id="382" r:id="rId43"/>
    <p:sldId id="460" r:id="rId44"/>
    <p:sldId id="383" r:id="rId45"/>
    <p:sldId id="384" r:id="rId46"/>
    <p:sldId id="385" r:id="rId47"/>
    <p:sldId id="386" r:id="rId48"/>
    <p:sldId id="387" r:id="rId49"/>
    <p:sldId id="402" r:id="rId50"/>
    <p:sldId id="388" r:id="rId51"/>
    <p:sldId id="389" r:id="rId52"/>
    <p:sldId id="390" r:id="rId53"/>
    <p:sldId id="391" r:id="rId54"/>
    <p:sldId id="392" r:id="rId55"/>
    <p:sldId id="393" r:id="rId56"/>
    <p:sldId id="400" r:id="rId57"/>
    <p:sldId id="396" r:id="rId58"/>
    <p:sldId id="397" r:id="rId59"/>
    <p:sldId id="398" r:id="rId60"/>
    <p:sldId id="399" r:id="rId61"/>
    <p:sldId id="462" r:id="rId62"/>
    <p:sldId id="463" r:id="rId63"/>
    <p:sldId id="464" r:id="rId64"/>
    <p:sldId id="368" r:id="rId65"/>
    <p:sldId id="370" r:id="rId66"/>
    <p:sldId id="371" r:id="rId67"/>
    <p:sldId id="470" r:id="rId68"/>
    <p:sldId id="372" r:id="rId69"/>
    <p:sldId id="468" r:id="rId70"/>
    <p:sldId id="409" r:id="rId71"/>
    <p:sldId id="377" r:id="rId72"/>
    <p:sldId id="375" r:id="rId73"/>
    <p:sldId id="260" r:id="rId74"/>
    <p:sldId id="261" r:id="rId75"/>
    <p:sldId id="303" r:id="rId76"/>
    <p:sldId id="262" r:id="rId77"/>
    <p:sldId id="263" r:id="rId78"/>
    <p:sldId id="264" r:id="rId79"/>
    <p:sldId id="265" r:id="rId80"/>
    <p:sldId id="266" r:id="rId81"/>
    <p:sldId id="267" r:id="rId82"/>
    <p:sldId id="268" r:id="rId83"/>
    <p:sldId id="269" r:id="rId84"/>
    <p:sldId id="270" r:id="rId85"/>
    <p:sldId id="306" r:id="rId86"/>
    <p:sldId id="410"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E:\cheraghi\TLGS_1\DrMehran\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644581540709465E-2"/>
          <c:y val="0.14492670800354318"/>
          <c:w val="0.89893858036201169"/>
          <c:h val="0.77308279902001542"/>
        </c:manualLayout>
      </c:layout>
      <c:lineChart>
        <c:grouping val="stacked"/>
        <c:ser>
          <c:idx val="0"/>
          <c:order val="0"/>
          <c:spPr>
            <a:ln>
              <a:solidFill>
                <a:sysClr val="windowText" lastClr="000000"/>
              </a:solidFill>
            </a:ln>
          </c:spPr>
          <c:marker>
            <c:symbol val="circle"/>
            <c:size val="7"/>
            <c:spPr>
              <a:solidFill>
                <a:sysClr val="windowText" lastClr="000000"/>
              </a:solidFill>
              <a:ln>
                <a:solidFill>
                  <a:sysClr val="windowText" lastClr="000000"/>
                </a:solidFill>
              </a:ln>
            </c:spPr>
          </c:marker>
          <c:dLbls>
            <c:dLbl>
              <c:idx val="0"/>
              <c:layout>
                <c:manualLayout>
                  <c:x val="-3.3333333333333402E-2"/>
                  <c:y val="7.8703703703704012E-2"/>
                </c:manualLayout>
              </c:layout>
              <c:showVal val="1"/>
            </c:dLbl>
            <c:dLbl>
              <c:idx val="1"/>
              <c:layout>
                <c:manualLayout>
                  <c:x val="-3.3333333333333402E-2"/>
                  <c:y val="7.8703703703704025E-2"/>
                </c:manualLayout>
              </c:layout>
              <c:showVal val="1"/>
            </c:dLbl>
            <c:dLbl>
              <c:idx val="2"/>
              <c:layout>
                <c:manualLayout>
                  <c:x val="-4.7222222222222499E-2"/>
                  <c:y val="7.8703703703704012E-2"/>
                </c:manualLayout>
              </c:layout>
              <c:showVal val="1"/>
            </c:dLbl>
            <c:txPr>
              <a:bodyPr/>
              <a:lstStyle/>
              <a:p>
                <a:pPr>
                  <a:defRPr sz="1400"/>
                </a:pPr>
                <a:endParaRPr lang="en-US"/>
              </a:p>
            </c:txPr>
            <c:showVal val="1"/>
          </c:dLbls>
          <c:cat>
            <c:strRef>
              <c:f>Sheet1!$C$5:$E$5</c:f>
              <c:strCache>
                <c:ptCount val="3"/>
                <c:pt idx="0">
                  <c:v>FIRST</c:v>
                </c:pt>
                <c:pt idx="1">
                  <c:v>SECOND</c:v>
                </c:pt>
                <c:pt idx="2">
                  <c:v>THIRD</c:v>
                </c:pt>
              </c:strCache>
            </c:strRef>
          </c:cat>
          <c:val>
            <c:numRef>
              <c:f>Sheet1!$C$6:$E$6</c:f>
              <c:numCache>
                <c:formatCode>General</c:formatCode>
                <c:ptCount val="3"/>
                <c:pt idx="0">
                  <c:v>8.5</c:v>
                </c:pt>
                <c:pt idx="1">
                  <c:v>9.7000000000000011</c:v>
                </c:pt>
                <c:pt idx="2">
                  <c:v>8.7000000000000011</c:v>
                </c:pt>
              </c:numCache>
            </c:numRef>
          </c:val>
        </c:ser>
        <c:ser>
          <c:idx val="1"/>
          <c:order val="1"/>
          <c:spPr>
            <a:ln>
              <a:noFill/>
            </a:ln>
          </c:spPr>
          <c:marker>
            <c:symbol val="none"/>
          </c:marker>
          <c:dLbls>
            <c:dLbl>
              <c:idx val="0"/>
              <c:layout>
                <c:manualLayout>
                  <c:x val="-3.3333333333333402E-2"/>
                  <c:y val="2.314814814814815E-2"/>
                </c:manualLayout>
              </c:layout>
              <c:tx>
                <c:rich>
                  <a:bodyPr/>
                  <a:lstStyle/>
                  <a:p>
                    <a:r>
                      <a:rPr lang="en-US" sz="1400" dirty="0"/>
                      <a:t>1</a:t>
                    </a:r>
                    <a:r>
                      <a:rPr lang="en-US" sz="1200" dirty="0"/>
                      <a:t>2.8</a:t>
                    </a:r>
                    <a:r>
                      <a:rPr lang="en-US" sz="1200" dirty="0">
                        <a:latin typeface="Calibri"/>
                      </a:rPr>
                      <a:t>±3.5</a:t>
                    </a:r>
                    <a:endParaRPr lang="en-US" sz="1200" dirty="0"/>
                  </a:p>
                </c:rich>
              </c:tx>
              <c:showVal val="1"/>
            </c:dLbl>
            <c:dLbl>
              <c:idx val="1"/>
              <c:layout>
                <c:manualLayout>
                  <c:x val="-3.888888888888889E-2"/>
                  <c:y val="0"/>
                </c:manualLayout>
              </c:layout>
              <c:tx>
                <c:rich>
                  <a:bodyPr/>
                  <a:lstStyle/>
                  <a:p>
                    <a:r>
                      <a:rPr lang="en-US" sz="1400" dirty="0"/>
                      <a:t>1</a:t>
                    </a:r>
                    <a:r>
                      <a:rPr lang="en-US" sz="1200" dirty="0"/>
                      <a:t>4.2</a:t>
                    </a:r>
                    <a:r>
                      <a:rPr lang="en-US" sz="1200" dirty="0">
                        <a:latin typeface="Calibri"/>
                      </a:rPr>
                      <a:t>±3.3</a:t>
                    </a:r>
                    <a:endParaRPr lang="en-US" sz="1200" dirty="0"/>
                  </a:p>
                </c:rich>
              </c:tx>
              <c:showVal val="1"/>
            </c:dLbl>
            <c:dLbl>
              <c:idx val="2"/>
              <c:layout>
                <c:manualLayout>
                  <c:x val="-4.7896157355850601E-2"/>
                  <c:y val="0"/>
                </c:manualLayout>
              </c:layout>
              <c:tx>
                <c:rich>
                  <a:bodyPr/>
                  <a:lstStyle/>
                  <a:p>
                    <a:r>
                      <a:rPr lang="en-US" sz="1400" dirty="0"/>
                      <a:t>1</a:t>
                    </a:r>
                    <a:r>
                      <a:rPr lang="en-US" sz="1200" dirty="0"/>
                      <a:t>3.5</a:t>
                    </a:r>
                    <a:r>
                      <a:rPr lang="en-US" sz="1200" dirty="0">
                        <a:latin typeface="Calibri"/>
                      </a:rPr>
                      <a:t>±3.8</a:t>
                    </a:r>
                    <a:endParaRPr lang="en-US" sz="1200" dirty="0"/>
                  </a:p>
                </c:rich>
              </c:tx>
              <c:showVal val="1"/>
            </c:dLbl>
            <c:spPr>
              <a:noFill/>
              <a:ln>
                <a:solidFill>
                  <a:schemeClr val="tx1"/>
                </a:solidFill>
              </a:ln>
            </c:spPr>
            <c:txPr>
              <a:bodyPr/>
              <a:lstStyle/>
              <a:p>
                <a:pPr>
                  <a:defRPr sz="1400"/>
                </a:pPr>
                <a:endParaRPr lang="en-US"/>
              </a:p>
            </c:txPr>
            <c:showVal val="1"/>
          </c:dLbls>
          <c:cat>
            <c:strRef>
              <c:f>Sheet1!$C$5:$E$5</c:f>
              <c:strCache>
                <c:ptCount val="3"/>
                <c:pt idx="0">
                  <c:v>FIRST</c:v>
                </c:pt>
                <c:pt idx="1">
                  <c:v>SECOND</c:v>
                </c:pt>
                <c:pt idx="2">
                  <c:v>THIRD</c:v>
                </c:pt>
              </c:strCache>
            </c:strRef>
          </c:cat>
          <c:val>
            <c:numRef>
              <c:f>Sheet1!$C$7:$E$7</c:f>
              <c:numCache>
                <c:formatCode>General</c:formatCode>
                <c:ptCount val="3"/>
                <c:pt idx="0">
                  <c:v>4.3000000000000007</c:v>
                </c:pt>
                <c:pt idx="1">
                  <c:v>4.5</c:v>
                </c:pt>
                <c:pt idx="2">
                  <c:v>4.8000000000000007</c:v>
                </c:pt>
              </c:numCache>
            </c:numRef>
          </c:val>
        </c:ser>
        <c:ser>
          <c:idx val="2"/>
          <c:order val="2"/>
          <c:spPr>
            <a:ln>
              <a:solidFill>
                <a:sysClr val="windowText" lastClr="000000"/>
              </a:solidFill>
            </a:ln>
          </c:spPr>
          <c:marker>
            <c:symbol val="circle"/>
            <c:size val="7"/>
            <c:spPr>
              <a:solidFill>
                <a:schemeClr val="tx1"/>
              </a:solidFill>
              <a:ln>
                <a:solidFill>
                  <a:sysClr val="windowText" lastClr="000000"/>
                </a:solidFill>
              </a:ln>
            </c:spPr>
          </c:marker>
          <c:dLbls>
            <c:dLbl>
              <c:idx val="0"/>
              <c:layout>
                <c:manualLayout>
                  <c:x val="-3.8888888888888952E-2"/>
                  <c:y val="-6.9444444444444808E-2"/>
                </c:manualLayout>
              </c:layout>
              <c:tx>
                <c:rich>
                  <a:bodyPr/>
                  <a:lstStyle/>
                  <a:p>
                    <a:r>
                      <a:rPr lang="en-US" sz="1400"/>
                      <a:t>1</a:t>
                    </a:r>
                    <a:r>
                      <a:rPr lang="en-US"/>
                      <a:t>9</a:t>
                    </a:r>
                  </a:p>
                </c:rich>
              </c:tx>
              <c:showVal val="1"/>
            </c:dLbl>
            <c:dLbl>
              <c:idx val="1"/>
              <c:layout>
                <c:manualLayout>
                  <c:x val="-3.888888888888889E-2"/>
                  <c:y val="-6.9444444444444767E-2"/>
                </c:manualLayout>
              </c:layout>
              <c:tx>
                <c:rich>
                  <a:bodyPr/>
                  <a:lstStyle/>
                  <a:p>
                    <a:r>
                      <a:rPr lang="en-US" sz="1400"/>
                      <a:t>2</a:t>
                    </a:r>
                    <a:r>
                      <a:rPr lang="en-US"/>
                      <a:t>1</a:t>
                    </a:r>
                  </a:p>
                </c:rich>
              </c:tx>
              <c:showVal val="1"/>
            </c:dLbl>
            <c:dLbl>
              <c:idx val="2"/>
              <c:layout>
                <c:manualLayout>
                  <c:x val="-3.6111111111111302E-2"/>
                  <c:y val="-8.3333333333333565E-2"/>
                </c:manualLayout>
              </c:layout>
              <c:tx>
                <c:rich>
                  <a:bodyPr/>
                  <a:lstStyle/>
                  <a:p>
                    <a:r>
                      <a:rPr lang="en-US" sz="1400"/>
                      <a:t>2</a:t>
                    </a:r>
                    <a:r>
                      <a:rPr lang="en-US"/>
                      <a:t>0.4</a:t>
                    </a:r>
                  </a:p>
                </c:rich>
              </c:tx>
              <c:showVal val="1"/>
            </c:dLbl>
            <c:txPr>
              <a:bodyPr/>
              <a:lstStyle/>
              <a:p>
                <a:pPr>
                  <a:defRPr sz="1400"/>
                </a:pPr>
                <a:endParaRPr lang="en-US"/>
              </a:p>
            </c:txPr>
            <c:showVal val="1"/>
          </c:dLbls>
          <c:cat>
            <c:strRef>
              <c:f>Sheet1!$C$5:$E$5</c:f>
              <c:strCache>
                <c:ptCount val="3"/>
                <c:pt idx="0">
                  <c:v>FIRST</c:v>
                </c:pt>
                <c:pt idx="1">
                  <c:v>SECOND</c:v>
                </c:pt>
                <c:pt idx="2">
                  <c:v>THIRD</c:v>
                </c:pt>
              </c:strCache>
            </c:strRef>
          </c:cat>
          <c:val>
            <c:numRef>
              <c:f>Sheet1!$C$8:$E$8</c:f>
              <c:numCache>
                <c:formatCode>General</c:formatCode>
                <c:ptCount val="3"/>
                <c:pt idx="0">
                  <c:v>6.1999999999999975</c:v>
                </c:pt>
                <c:pt idx="1">
                  <c:v>6.8000000000000007</c:v>
                </c:pt>
                <c:pt idx="2">
                  <c:v>6.8999999999999986</c:v>
                </c:pt>
              </c:numCache>
            </c:numRef>
          </c:val>
        </c:ser>
        <c:dLbls>
          <c:showVal val="1"/>
        </c:dLbls>
        <c:marker val="1"/>
        <c:axId val="90395392"/>
        <c:axId val="90396928"/>
      </c:lineChart>
      <c:catAx>
        <c:axId val="90395392"/>
        <c:scaling>
          <c:orientation val="minMax"/>
        </c:scaling>
        <c:axPos val="b"/>
        <c:majorTickMark val="none"/>
        <c:tickLblPos val="nextTo"/>
        <c:txPr>
          <a:bodyPr/>
          <a:lstStyle/>
          <a:p>
            <a:pPr>
              <a:defRPr sz="1200" b="1"/>
            </a:pPr>
            <a:endParaRPr lang="en-US"/>
          </a:p>
        </c:txPr>
        <c:crossAx val="90396928"/>
        <c:crosses val="autoZero"/>
        <c:auto val="1"/>
        <c:lblAlgn val="ctr"/>
        <c:lblOffset val="100"/>
      </c:catAx>
      <c:valAx>
        <c:axId val="90396928"/>
        <c:scaling>
          <c:orientation val="minMax"/>
        </c:scaling>
        <c:axPos val="l"/>
        <c:numFmt formatCode="General" sourceLinked="1"/>
        <c:tickLblPos val="nextTo"/>
        <c:txPr>
          <a:bodyPr/>
          <a:lstStyle/>
          <a:p>
            <a:pPr>
              <a:defRPr sz="1200" b="1"/>
            </a:pPr>
            <a:endParaRPr lang="en-US"/>
          </a:p>
        </c:txPr>
        <c:crossAx val="90395392"/>
        <c:crosses val="autoZero"/>
        <c:crossBetween val="between"/>
      </c:valAx>
    </c:plotArea>
    <c:plotVisOnly val="1"/>
    <c:dispBlanksAs val="zero"/>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A2A5AA-00D8-442D-ACBC-1C41C0F63E22}" type="datetimeFigureOut">
              <a:rPr lang="en-US" smtClean="0"/>
              <a:pPr/>
              <a:t>11/24/2016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64B373-614E-4941-9A48-B18E90701750}" type="slidenum">
              <a:rPr lang="en-US" smtClean="0"/>
              <a:pPr/>
              <a:t>‹#›</a:t>
            </a:fld>
            <a:endParaRPr lang="en-US"/>
          </a:p>
        </p:txBody>
      </p:sp>
    </p:spTree>
    <p:extLst>
      <p:ext uri="{BB962C8B-B14F-4D97-AF65-F5344CB8AC3E}">
        <p14:creationId xmlns:p14="http://schemas.microsoft.com/office/powerpoint/2010/main" xmlns="" val="2658151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768475" y="28575"/>
            <a:ext cx="10394950" cy="7796213"/>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74E3B-98B8-415F-B1E1-9B899BCCA0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74E3B-98B8-415F-B1E1-9B899BCCA0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74E3B-98B8-415F-B1E1-9B899BCCA0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74E3B-98B8-415F-B1E1-9B899BCCA0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74E3B-98B8-415F-B1E1-9B899BCCA0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D74E3B-98B8-415F-B1E1-9B899BCCA0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D74E3B-98B8-415F-B1E1-9B899BCCA0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D74E3B-98B8-415F-B1E1-9B899BCCA0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D74E3B-98B8-415F-B1E1-9B899BCCA0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D74E3B-98B8-415F-B1E1-9B899BCCA096}"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17CB7FF-02E7-409F-BFB7-A889EE09C45F}" type="datetimeFigureOut">
              <a:rPr lang="en-US" smtClean="0"/>
              <a:pPr/>
              <a:t>11/24/2016</a:t>
            </a:fld>
            <a:endParaRPr lang="en-US"/>
          </a:p>
        </p:txBody>
      </p:sp>
      <p:sp>
        <p:nvSpPr>
          <p:cNvPr id="9" name="Slide Number Placeholder 8"/>
          <p:cNvSpPr>
            <a:spLocks noGrp="1"/>
          </p:cNvSpPr>
          <p:nvPr>
            <p:ph type="sldNum" sz="quarter" idx="11"/>
          </p:nvPr>
        </p:nvSpPr>
        <p:spPr/>
        <p:txBody>
          <a:bodyPr/>
          <a:lstStyle/>
          <a:p>
            <a:fld id="{18D74E3B-98B8-415F-B1E1-9B899BCCA096}"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8D74E3B-98B8-415F-B1E1-9B899BCCA096}"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17CB7FF-02E7-409F-BFB7-A889EE09C45F}" type="datetimeFigureOut">
              <a:rPr lang="en-US" smtClean="0"/>
              <a:pPr/>
              <a:t>11/24/2016</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ncbi.nlm.nih.gov/pubmed/23167270"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2" descr="C:\Documents and Settings\Hossein Pour\My Documents\My Pictures\JPG%20(24).jpg"/>
          <p:cNvPicPr>
            <a:picLocks noChangeAspect="1" noChangeArrowheads="1"/>
          </p:cNvPicPr>
          <p:nvPr/>
        </p:nvPicPr>
        <p:blipFill>
          <a:blip r:embed="rId2" cstate="print">
            <a:duotone>
              <a:schemeClr val="accent2">
                <a:shade val="45000"/>
                <a:satMod val="135000"/>
              </a:schemeClr>
              <a:prstClr val="white"/>
            </a:duotone>
            <a:lum bright="-15000" contrast="51000"/>
          </a:blip>
          <a:srcRect/>
          <a:stretch>
            <a:fillRect/>
          </a:stretch>
        </p:blipFill>
        <p:spPr bwMode="auto">
          <a:xfrm>
            <a:off x="119415" y="762000"/>
            <a:ext cx="8020227" cy="5072239"/>
          </a:xfrm>
          <a:prstGeom prst="rect">
            <a:avLst/>
          </a:prstGeom>
          <a:noFill/>
          <a:ln>
            <a:solidFill>
              <a:srgbClr val="002060"/>
            </a:solidFill>
          </a:ln>
          <a:effectLst>
            <a:innerShdw blurRad="63500" dist="50800" dir="18900000">
              <a:prstClr val="black">
                <a:alpha val="50000"/>
              </a:prstClr>
            </a:innerShdw>
          </a:effectLst>
        </p:spPr>
      </p:pic>
    </p:spTree>
    <p:extLst>
      <p:ext uri="{BB962C8B-B14F-4D97-AF65-F5344CB8AC3E}">
        <p14:creationId xmlns:p14="http://schemas.microsoft.com/office/powerpoint/2010/main" xmlns="" val="85506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3074" name="Picture 2" descr="C:\Users\asus\Desktop\Challenge in diagnosis and  follow up of tyroid disorders\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805" y="997688"/>
            <a:ext cx="8275508" cy="4952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27699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88640"/>
            <a:ext cx="8229600" cy="1008112"/>
          </a:xfrm>
        </p:spPr>
        <p:txBody>
          <a:bodyPr>
            <a:normAutofit/>
          </a:bodyPr>
          <a:lstStyle/>
          <a:p>
            <a:pPr algn="ctr" eaLnBrk="1" fontAlgn="auto" hangingPunct="1">
              <a:spcAft>
                <a:spcPts val="0"/>
              </a:spcAft>
              <a:defRPr/>
            </a:pPr>
            <a:r>
              <a:rPr lang="en-US" sz="3600" b="1" dirty="0" smtClean="0">
                <a:solidFill>
                  <a:schemeClr val="tx1"/>
                </a:solidFill>
                <a:effectLst/>
                <a:latin typeface="Times New Roman" pitchFamily="18" charset="0"/>
                <a:cs typeface="Times New Roman" pitchFamily="18" charset="0"/>
              </a:rPr>
              <a:t>Guidelines on thyroid and pregnancy</a:t>
            </a:r>
            <a:endParaRPr lang="en-US" sz="3600" b="1" dirty="0">
              <a:solidFill>
                <a:schemeClr val="tx1"/>
              </a:solidFill>
              <a:effectLst/>
              <a:latin typeface="Times New Roman" pitchFamily="18" charset="0"/>
              <a:cs typeface="Times New Roman" pitchFamily="18" charset="0"/>
            </a:endParaRPr>
          </a:p>
        </p:txBody>
      </p:sp>
      <p:sp>
        <p:nvSpPr>
          <p:cNvPr id="11266" name="Content Placeholder 1"/>
          <p:cNvSpPr>
            <a:spLocks noGrp="1"/>
          </p:cNvSpPr>
          <p:nvPr>
            <p:ph idx="1"/>
          </p:nvPr>
        </p:nvSpPr>
        <p:spPr>
          <a:xfrm>
            <a:off x="107504" y="1556792"/>
            <a:ext cx="8426896" cy="5072608"/>
          </a:xfrm>
        </p:spPr>
        <p:txBody>
          <a:bodyPr>
            <a:normAutofit/>
          </a:bodyPr>
          <a:lstStyle/>
          <a:p>
            <a:pPr algn="just">
              <a:lnSpc>
                <a:spcPct val="200000"/>
              </a:lnSpc>
              <a:buFont typeface="Wingdings 3" pitchFamily="18" charset="2"/>
              <a:buNone/>
            </a:pPr>
            <a:r>
              <a:rPr lang="en-US" b="1" dirty="0" smtClean="0">
                <a:solidFill>
                  <a:srgbClr val="3333FF"/>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The rapidly evolving data on the management of thyroid disorders during pregnancy have been the impetus for development of many guidelines during the past few years. </a:t>
            </a:r>
          </a:p>
          <a:p>
            <a:pPr algn="just">
              <a:lnSpc>
                <a:spcPct val="200000"/>
              </a:lnSpc>
              <a:buFont typeface="Wingdings 3" pitchFamily="18" charset="2"/>
              <a:buNone/>
            </a:pPr>
            <a:r>
              <a:rPr lang="en-US" b="1" dirty="0" smtClean="0">
                <a:latin typeface="Times New Roman" pitchFamily="18" charset="0"/>
                <a:cs typeface="Times New Roman" pitchFamily="18" charset="0"/>
              </a:rPr>
              <a:t>It is noteworthy that two guidelines on thyroid and pregnancy were documented</a:t>
            </a:r>
            <a:r>
              <a:rPr lang="en-US" b="1" dirty="0" smtClean="0">
                <a:solidFill>
                  <a:srgbClr val="C00000"/>
                </a:solidFill>
                <a:latin typeface="Times New Roman" pitchFamily="18" charset="0"/>
                <a:cs typeface="Times New Roman" pitchFamily="18" charset="0"/>
              </a:rPr>
              <a:t> in October 2011 and August 2012 by American Thyroid Association and Endocrine Society, respectively.</a:t>
            </a:r>
          </a:p>
        </p:txBody>
      </p:sp>
    </p:spTree>
    <p:extLst>
      <p:ext uri="{BB962C8B-B14F-4D97-AF65-F5344CB8AC3E}">
        <p14:creationId xmlns:p14="http://schemas.microsoft.com/office/powerpoint/2010/main" xmlns="" val="3643546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p:cNvPicPr>
            <a:picLocks noChangeAspect="1" noChangeArrowheads="1"/>
          </p:cNvPicPr>
          <p:nvPr/>
        </p:nvPicPr>
        <p:blipFill>
          <a:blip r:embed="rId2" cstate="print"/>
          <a:srcRect/>
          <a:stretch>
            <a:fillRect/>
          </a:stretch>
        </p:blipFill>
        <p:spPr bwMode="auto">
          <a:xfrm>
            <a:off x="748800" y="3371395"/>
            <a:ext cx="7672320" cy="2714685"/>
          </a:xfrm>
          <a:prstGeom prst="rect">
            <a:avLst/>
          </a:prstGeom>
          <a:solidFill>
            <a:schemeClr val="accent6">
              <a:lumMod val="50000"/>
            </a:schemeClr>
          </a:solidFill>
          <a:ln w="9525">
            <a:solidFill>
              <a:schemeClr val="accent6">
                <a:lumMod val="50000"/>
              </a:schemeClr>
            </a:solidFill>
            <a:miter lim="800000"/>
            <a:headEnd/>
            <a:tailEnd/>
          </a:ln>
          <a:effectLst/>
        </p:spPr>
      </p:pic>
      <p:sp>
        <p:nvSpPr>
          <p:cNvPr id="6" name="Rectangle 5"/>
          <p:cNvSpPr/>
          <p:nvPr/>
        </p:nvSpPr>
        <p:spPr>
          <a:xfrm>
            <a:off x="2563200" y="6273299"/>
            <a:ext cx="6302880" cy="360755"/>
          </a:xfrm>
          <a:prstGeom prst="rect">
            <a:avLst/>
          </a:prstGeom>
        </p:spPr>
        <p:txBody>
          <a:bodyPr lIns="82945" tIns="41473" rIns="82945" bIns="41473">
            <a:spAutoFit/>
          </a:bodyPr>
          <a:lstStyle/>
          <a:p>
            <a:pPr>
              <a:defRPr/>
            </a:pPr>
            <a:r>
              <a:rPr lang="it-IT" b="1" dirty="0"/>
              <a:t> </a:t>
            </a:r>
            <a:r>
              <a:rPr lang="it-IT" b="1" i="1" dirty="0">
                <a:solidFill>
                  <a:schemeClr val="accent2">
                    <a:lumMod val="75000"/>
                  </a:schemeClr>
                </a:solidFill>
              </a:rPr>
              <a:t>J Clin Endocrinol Metab 97: 2543–2565, 2012</a:t>
            </a:r>
            <a:endParaRPr lang="en-US" dirty="0">
              <a:solidFill>
                <a:schemeClr val="accent2">
                  <a:lumMod val="75000"/>
                </a:schemeClr>
              </a:solidFill>
            </a:endParaRPr>
          </a:p>
        </p:txBody>
      </p:sp>
      <p:pic>
        <p:nvPicPr>
          <p:cNvPr id="76803" name="Picture 3"/>
          <p:cNvPicPr>
            <a:picLocks noChangeAspect="1" noChangeArrowheads="1"/>
          </p:cNvPicPr>
          <p:nvPr/>
        </p:nvPicPr>
        <p:blipFill>
          <a:blip r:embed="rId3" cstate="print"/>
          <a:srcRect/>
          <a:stretch>
            <a:fillRect/>
          </a:stretch>
        </p:blipFill>
        <p:spPr bwMode="auto">
          <a:xfrm>
            <a:off x="748800" y="318274"/>
            <a:ext cx="7626240" cy="2397851"/>
          </a:xfrm>
          <a:prstGeom prst="rect">
            <a:avLst/>
          </a:prstGeom>
          <a:solidFill>
            <a:schemeClr val="accent6">
              <a:lumMod val="50000"/>
            </a:schemeClr>
          </a:solidFill>
          <a:ln w="9525">
            <a:solidFill>
              <a:schemeClr val="accent6">
                <a:lumMod val="50000"/>
              </a:schemeClr>
            </a:solidFill>
            <a:miter lim="800000"/>
            <a:headEnd/>
            <a:tailEnd/>
          </a:ln>
          <a:effectLst/>
        </p:spPr>
      </p:pic>
      <p:sp>
        <p:nvSpPr>
          <p:cNvPr id="8" name="Rectangle 7"/>
          <p:cNvSpPr/>
          <p:nvPr/>
        </p:nvSpPr>
        <p:spPr>
          <a:xfrm>
            <a:off x="2757601" y="2780932"/>
            <a:ext cx="5784480" cy="360755"/>
          </a:xfrm>
          <a:prstGeom prst="rect">
            <a:avLst/>
          </a:prstGeom>
        </p:spPr>
        <p:txBody>
          <a:bodyPr lIns="82945" tIns="41473" rIns="82945" bIns="41473">
            <a:spAutoFit/>
          </a:bodyPr>
          <a:lstStyle/>
          <a:p>
            <a:pPr>
              <a:defRPr/>
            </a:pPr>
            <a:r>
              <a:rPr lang="en-US" b="1" i="1" dirty="0">
                <a:solidFill>
                  <a:schemeClr val="accent2">
                    <a:lumMod val="75000"/>
                  </a:schemeClr>
                </a:solidFill>
              </a:rPr>
              <a:t>THYROID Volume 21, Number 10, 2011</a:t>
            </a:r>
          </a:p>
        </p:txBody>
      </p:sp>
      <p:cxnSp>
        <p:nvCxnSpPr>
          <p:cNvPr id="8198" name="Straight Connector 11"/>
          <p:cNvCxnSpPr>
            <a:cxnSpLocks noChangeShapeType="1"/>
          </p:cNvCxnSpPr>
          <p:nvPr/>
        </p:nvCxnSpPr>
        <p:spPr bwMode="auto">
          <a:xfrm>
            <a:off x="5738400" y="2132865"/>
            <a:ext cx="972000" cy="1440"/>
          </a:xfrm>
          <a:prstGeom prst="line">
            <a:avLst/>
          </a:prstGeom>
          <a:noFill/>
          <a:ln w="9525" algn="ctr">
            <a:solidFill>
              <a:srgbClr val="FF0000"/>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xmlns="" val="1889460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661" y="762000"/>
            <a:ext cx="8198339" cy="538168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30692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Serum TSH</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smtClean="0"/>
              <a:t>During </a:t>
            </a:r>
            <a:r>
              <a:rPr lang="en-US" sz="2400" dirty="0"/>
              <a:t>pregnancy, women have lower serum </a:t>
            </a:r>
            <a:r>
              <a:rPr lang="en-US" sz="2400" dirty="0" smtClean="0"/>
              <a:t>TSH     concentrations </a:t>
            </a:r>
            <a:r>
              <a:rPr lang="en-US" sz="2400" dirty="0"/>
              <a:t>than before pregnancy, and frequently TSH </a:t>
            </a:r>
            <a:r>
              <a:rPr lang="en-US" sz="2400" dirty="0" smtClean="0"/>
              <a:t>is </a:t>
            </a:r>
            <a:r>
              <a:rPr lang="en-US" sz="2400" u="sng" dirty="0" smtClean="0"/>
              <a:t>below </a:t>
            </a:r>
            <a:r>
              <a:rPr lang="en-US" sz="2400" u="sng" dirty="0"/>
              <a:t>the classical lower limit of 0.4 </a:t>
            </a:r>
            <a:r>
              <a:rPr lang="en-US" sz="2400" u="sng" dirty="0" err="1" smtClean="0"/>
              <a:t>mIU</a:t>
            </a:r>
            <a:r>
              <a:rPr lang="en-US" sz="2400" u="sng" dirty="0" smtClean="0"/>
              <a:t>/L.</a:t>
            </a:r>
          </a:p>
          <a:p>
            <a:pPr>
              <a:lnSpc>
                <a:spcPct val="150000"/>
              </a:lnSpc>
              <a:buNone/>
            </a:pPr>
            <a:endParaRPr lang="en-US" sz="2400" dirty="0" smtClean="0"/>
          </a:p>
          <a:p>
            <a:pPr>
              <a:lnSpc>
                <a:spcPct val="150000"/>
              </a:lnSpc>
            </a:pPr>
            <a:r>
              <a:rPr lang="en-US" sz="2400" dirty="0"/>
              <a:t>both </a:t>
            </a:r>
            <a:r>
              <a:rPr lang="en-US" sz="2400" dirty="0" smtClean="0"/>
              <a:t>the </a:t>
            </a:r>
            <a:r>
              <a:rPr lang="en-US" sz="2400" u="sng" dirty="0" smtClean="0"/>
              <a:t>lower </a:t>
            </a:r>
            <a:r>
              <a:rPr lang="en-US" sz="2400" u="sng" dirty="0"/>
              <a:t>normal limit </a:t>
            </a:r>
            <a:r>
              <a:rPr lang="en-US" sz="2400" dirty="0"/>
              <a:t>and the </a:t>
            </a:r>
            <a:r>
              <a:rPr lang="en-US" sz="2400" u="sng" dirty="0"/>
              <a:t>upper normal limit </a:t>
            </a:r>
            <a:r>
              <a:rPr lang="en-US" sz="2400" dirty="0"/>
              <a:t>of serum </a:t>
            </a:r>
            <a:r>
              <a:rPr lang="en-US" sz="2400" dirty="0" smtClean="0"/>
              <a:t>TSH are </a:t>
            </a:r>
            <a:r>
              <a:rPr lang="en-US" sz="2400" dirty="0"/>
              <a:t>decreased by about </a:t>
            </a:r>
            <a:r>
              <a:rPr lang="en-US" sz="2800" b="1" dirty="0"/>
              <a:t>0.1–0.2</a:t>
            </a:r>
            <a:r>
              <a:rPr lang="en-US" sz="2400" dirty="0"/>
              <a:t> </a:t>
            </a:r>
            <a:r>
              <a:rPr lang="en-US" sz="2400" dirty="0" err="1"/>
              <a:t>mIU</a:t>
            </a:r>
            <a:r>
              <a:rPr lang="en-US" sz="2400" dirty="0"/>
              <a:t>/L and </a:t>
            </a:r>
            <a:r>
              <a:rPr lang="en-US" sz="2400" b="1" dirty="0"/>
              <a:t>1.0 </a:t>
            </a:r>
            <a:r>
              <a:rPr lang="en-US" sz="2400" b="1" dirty="0" err="1"/>
              <a:t>mIU</a:t>
            </a:r>
            <a:r>
              <a:rPr lang="en-US" sz="2400" b="1" dirty="0"/>
              <a:t>/L</a:t>
            </a:r>
            <a:r>
              <a:rPr lang="en-US" sz="2400" dirty="0"/>
              <a:t>, respectively</a:t>
            </a:r>
            <a:r>
              <a:rPr lang="en-US" sz="2400" dirty="0" smtClean="0"/>
              <a:t>, compared </a:t>
            </a:r>
            <a:r>
              <a:rPr lang="en-US" sz="2400" dirty="0"/>
              <a:t>with the customary TSH reference </a:t>
            </a:r>
            <a:r>
              <a:rPr lang="en-US" sz="2400" dirty="0" smtClean="0"/>
              <a:t>interval.</a:t>
            </a:r>
            <a:endParaRPr lang="en-US" sz="2400" dirty="0"/>
          </a:p>
        </p:txBody>
      </p:sp>
    </p:spTree>
    <p:extLst>
      <p:ext uri="{BB962C8B-B14F-4D97-AF65-F5344CB8AC3E}">
        <p14:creationId xmlns:p14="http://schemas.microsoft.com/office/powerpoint/2010/main" xmlns="" val="3903000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4624"/>
            <a:ext cx="8229600" cy="707926"/>
          </a:xfrm>
        </p:spPr>
        <p:txBody>
          <a:bodyPr>
            <a:normAutofit/>
          </a:bodyPr>
          <a:lstStyle/>
          <a:p>
            <a:pPr algn="ctr"/>
            <a:r>
              <a:rPr lang="en-US" sz="2500" b="1" dirty="0" smtClean="0">
                <a:solidFill>
                  <a:srgbClr val="C00000"/>
                </a:solidFill>
                <a:effectLst/>
                <a:latin typeface="Times New Roman" pitchFamily="18" charset="0"/>
                <a:cs typeface="Times New Roman" pitchFamily="18" charset="0"/>
              </a:rPr>
              <a:t>Sample trimester-specific </a:t>
            </a:r>
            <a:r>
              <a:rPr lang="en-US" sz="2500" b="1" dirty="0">
                <a:solidFill>
                  <a:srgbClr val="C00000"/>
                </a:solidFill>
                <a:effectLst/>
                <a:latin typeface="Times New Roman" pitchFamily="18" charset="0"/>
                <a:cs typeface="Times New Roman" pitchFamily="18" charset="0"/>
              </a:rPr>
              <a:t>reference intervals for TSH*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93978885"/>
              </p:ext>
            </p:extLst>
          </p:nvPr>
        </p:nvGraphicFramePr>
        <p:xfrm>
          <a:off x="12764" y="891288"/>
          <a:ext cx="8229600" cy="4762872"/>
        </p:xfrm>
        <a:graphic>
          <a:graphicData uri="http://schemas.openxmlformats.org/drawingml/2006/table">
            <a:tbl>
              <a:tblPr firstRow="1" bandRow="1">
                <a:tableStyleId>{5C22544A-7EE6-4342-B048-85BDC9FD1C3A}</a:tableStyleId>
              </a:tblPr>
              <a:tblGrid>
                <a:gridCol w="2057400"/>
                <a:gridCol w="2057400"/>
                <a:gridCol w="1944216"/>
                <a:gridCol w="2170584"/>
              </a:tblGrid>
              <a:tr h="529208">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b="1" kern="1200" dirty="0" smtClean="0">
                          <a:solidFill>
                            <a:schemeClr val="lt1"/>
                          </a:solidFill>
                          <a:latin typeface="Arial" pitchFamily="34" charset="0"/>
                          <a:ea typeface="+mn-ea"/>
                          <a:cs typeface="Arial" pitchFamily="34" charset="0"/>
                        </a:rPr>
                        <a:t>Reference       	</a:t>
                      </a: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US" sz="1600" b="1" kern="1200" dirty="0" smtClean="0">
                          <a:solidFill>
                            <a:schemeClr val="lt1"/>
                          </a:solidFill>
                          <a:latin typeface="Arial" pitchFamily="34" charset="0"/>
                          <a:ea typeface="+mn-ea"/>
                          <a:cs typeface="Arial" pitchFamily="34" charset="0"/>
                        </a:rPr>
                        <a:t>1st trimester</a:t>
                      </a: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US" sz="1600" b="1" kern="1200" dirty="0" smtClean="0">
                          <a:solidFill>
                            <a:schemeClr val="lt1"/>
                          </a:solidFill>
                          <a:latin typeface="Arial" pitchFamily="34" charset="0"/>
                          <a:ea typeface="+mn-ea"/>
                          <a:cs typeface="Arial" pitchFamily="34" charset="0"/>
                        </a:rPr>
                        <a:t>2nd trimester</a:t>
                      </a: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US" sz="1600" b="1" kern="1200" dirty="0" smtClean="0">
                          <a:solidFill>
                            <a:schemeClr val="lt1"/>
                          </a:solidFill>
                          <a:latin typeface="Arial" pitchFamily="34" charset="0"/>
                          <a:ea typeface="+mn-ea"/>
                          <a:cs typeface="Arial" pitchFamily="34" charset="0"/>
                        </a:rPr>
                        <a:t>3rd trimester</a:t>
                      </a: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9208">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kern="1200" dirty="0" err="1" smtClean="0">
                          <a:solidFill>
                            <a:schemeClr val="dk1"/>
                          </a:solidFill>
                          <a:latin typeface="Arial" pitchFamily="34" charset="0"/>
                          <a:ea typeface="+mn-ea"/>
                          <a:cs typeface="Arial" pitchFamily="34" charset="0"/>
                        </a:rPr>
                        <a:t>Haddow</a:t>
                      </a: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0.94  (0.08-2.73) </a:t>
                      </a: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1.29  (0.39-2.70)</a:t>
                      </a:r>
                      <a:r>
                        <a:rPr lang="en-US" sz="1600" dirty="0" smtClean="0">
                          <a:latin typeface="Arial" pitchFamily="34" charset="0"/>
                          <a:cs typeface="Arial" pitchFamily="34" charset="0"/>
                        </a:rPr>
                        <a:t> </a:t>
                      </a: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50000"/>
                        </a:lnSpc>
                      </a:pPr>
                      <a:endParaRPr lang="en-US" sz="160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529208">
                <a:tc>
                  <a:txBody>
                    <a:bodyPr/>
                    <a:lstStyle/>
                    <a:p>
                      <a:pPr>
                        <a:lnSpc>
                          <a:spcPct val="150000"/>
                        </a:lnSpc>
                      </a:pPr>
                      <a:r>
                        <a:rPr lang="en-US" sz="1600" kern="1200" dirty="0" err="1" smtClean="0">
                          <a:solidFill>
                            <a:schemeClr val="dk1"/>
                          </a:solidFill>
                          <a:latin typeface="Arial" pitchFamily="34" charset="0"/>
                          <a:ea typeface="+mn-ea"/>
                          <a:cs typeface="Arial" pitchFamily="34" charset="0"/>
                        </a:rPr>
                        <a:t>Stricker</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1.04  (0.09-2.83)</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1.02  (0.20-2.79)</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1.14  (0.31-2.90)</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29208">
                <a:tc>
                  <a:txBody>
                    <a:bodyPr/>
                    <a:lstStyle/>
                    <a:p>
                      <a:pPr>
                        <a:lnSpc>
                          <a:spcPct val="150000"/>
                        </a:lnSpc>
                      </a:pPr>
                      <a:r>
                        <a:rPr lang="en-US" sz="1600" kern="1200" dirty="0" err="1" smtClean="0">
                          <a:solidFill>
                            <a:schemeClr val="dk1"/>
                          </a:solidFill>
                          <a:latin typeface="Arial" pitchFamily="34" charset="0"/>
                          <a:ea typeface="+mn-ea"/>
                          <a:cs typeface="Arial" pitchFamily="34" charset="0"/>
                        </a:rPr>
                        <a:t>Panesar</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0.80 (0.03-2.30)</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1.10  (0.03-3.10)</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1.30  (0.13-3.50)</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29208">
                <a:tc>
                  <a:txBody>
                    <a:bodyPr/>
                    <a:lstStyle/>
                    <a:p>
                      <a:pPr>
                        <a:lnSpc>
                          <a:spcPct val="150000"/>
                        </a:lnSpc>
                      </a:pPr>
                      <a:r>
                        <a:rPr lang="en-US" sz="1600" kern="1200" dirty="0" err="1" smtClean="0">
                          <a:solidFill>
                            <a:schemeClr val="dk1"/>
                          </a:solidFill>
                          <a:latin typeface="Arial" pitchFamily="34" charset="0"/>
                          <a:ea typeface="+mn-ea"/>
                          <a:cs typeface="Arial" pitchFamily="34" charset="0"/>
                        </a:rPr>
                        <a:t>Soldin</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0.98 (0.24-2.99)</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1.09  (0.46-2.95)</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1.20  (0.43-2.78)</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29208">
                <a:tc>
                  <a:txBody>
                    <a:bodyPr/>
                    <a:lstStyle/>
                    <a:p>
                      <a:pPr>
                        <a:lnSpc>
                          <a:spcPct val="150000"/>
                        </a:lnSpc>
                      </a:pPr>
                      <a:r>
                        <a:rPr lang="en-US" sz="1600" kern="1200" dirty="0" err="1" smtClean="0">
                          <a:solidFill>
                            <a:schemeClr val="dk1"/>
                          </a:solidFill>
                          <a:latin typeface="Arial" pitchFamily="34" charset="0"/>
                          <a:ea typeface="+mn-ea"/>
                          <a:cs typeface="Arial" pitchFamily="34" charset="0"/>
                        </a:rPr>
                        <a:t>Bocos-Terraz</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0.92 (0.03-2.65)</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1.12 (0.12-2.64)</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1.29  (0.23-3.56)</a:t>
                      </a:r>
                      <a:endParaRPr lang="en-US"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29208">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kern="1200" dirty="0" err="1" smtClean="0">
                          <a:solidFill>
                            <a:schemeClr val="dk1"/>
                          </a:solidFill>
                          <a:latin typeface="Arial" pitchFamily="34" charset="0"/>
                          <a:ea typeface="+mn-ea"/>
                          <a:cs typeface="Arial" pitchFamily="34" charset="0"/>
                        </a:rPr>
                        <a:t>Marwaha</a:t>
                      </a:r>
                      <a:endParaRPr lang="en-US" sz="1600" dirty="0">
                        <a:latin typeface="Arial" pitchFamily="34" charset="0"/>
                        <a:cs typeface="Arial"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2.10 (0.60-5.00)</a:t>
                      </a:r>
                      <a:endParaRPr lang="en-US" sz="1600" dirty="0">
                        <a:latin typeface="Arial" pitchFamily="34" charset="0"/>
                        <a:cs typeface="Arial"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2.40  (0.43-5.78)</a:t>
                      </a:r>
                      <a:endParaRPr lang="en-US" sz="1600" dirty="0">
                        <a:latin typeface="Arial" pitchFamily="34" charset="0"/>
                        <a:cs typeface="Arial"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US" sz="1600" kern="1200" dirty="0" smtClean="0">
                          <a:solidFill>
                            <a:schemeClr val="dk1"/>
                          </a:solidFill>
                          <a:latin typeface="Arial" pitchFamily="34" charset="0"/>
                          <a:ea typeface="+mn-ea"/>
                          <a:cs typeface="Arial" pitchFamily="34" charset="0"/>
                        </a:rPr>
                        <a:t>2.10 (0.74-5.70)</a:t>
                      </a:r>
                      <a:r>
                        <a:rPr lang="en-US" sz="1600" dirty="0" smtClean="0">
                          <a:latin typeface="Arial" pitchFamily="34" charset="0"/>
                          <a:cs typeface="Arial" pitchFamily="34" charset="0"/>
                        </a:rPr>
                        <a:t> </a:t>
                      </a:r>
                      <a:endParaRPr lang="en-US" sz="1600" dirty="0">
                        <a:latin typeface="Arial" pitchFamily="34" charset="0"/>
                        <a:cs typeface="Arial"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9208">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50000"/>
                        </a:lnSpc>
                      </a:pP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50000"/>
                        </a:lnSpc>
                      </a:pP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50000"/>
                        </a:lnSpc>
                      </a:pPr>
                      <a:endParaRPr lang="en-US" sz="1600" dirty="0">
                        <a:latin typeface="Arial" pitchFamily="34" charset="0"/>
                        <a:cs typeface="Arial"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529208">
                <a:tc gridSpan="4">
                  <a:txBody>
                    <a:bodyPr/>
                    <a:lstStyle/>
                    <a:p>
                      <a:pPr>
                        <a:lnSpc>
                          <a:spcPct val="150000"/>
                        </a:lnSpc>
                      </a:pPr>
                      <a:r>
                        <a:rPr lang="en-US" sz="1600" kern="1200" dirty="0" smtClean="0">
                          <a:solidFill>
                            <a:schemeClr val="dk1"/>
                          </a:solidFill>
                          <a:latin typeface="Arial" pitchFamily="34" charset="0"/>
                          <a:ea typeface="+mn-ea"/>
                          <a:cs typeface="Arial" pitchFamily="34" charset="0"/>
                        </a:rPr>
                        <a:t>* median TSH </a:t>
                      </a:r>
                      <a:r>
                        <a:rPr lang="en-US" sz="1600" kern="1200" dirty="0" err="1" smtClean="0">
                          <a:solidFill>
                            <a:schemeClr val="dk1"/>
                          </a:solidFill>
                          <a:latin typeface="Arial" pitchFamily="34" charset="0"/>
                          <a:ea typeface="+mn-ea"/>
                          <a:cs typeface="Arial" pitchFamily="34" charset="0"/>
                        </a:rPr>
                        <a:t>mIU</a:t>
                      </a:r>
                      <a:r>
                        <a:rPr lang="en-US" sz="1600" kern="1200" dirty="0" smtClean="0">
                          <a:solidFill>
                            <a:schemeClr val="dk1"/>
                          </a:solidFill>
                          <a:latin typeface="Arial" pitchFamily="34" charset="0"/>
                          <a:ea typeface="+mn-ea"/>
                          <a:cs typeface="Arial" pitchFamily="34" charset="0"/>
                        </a:rPr>
                        <a:t>/L with 5th and 95th </a:t>
                      </a:r>
                      <a:r>
                        <a:rPr lang="en-US" sz="1600" kern="1200" dirty="0" err="1" smtClean="0">
                          <a:solidFill>
                            <a:schemeClr val="dk1"/>
                          </a:solidFill>
                          <a:latin typeface="Arial" pitchFamily="34" charset="0"/>
                          <a:ea typeface="+mn-ea"/>
                          <a:cs typeface="Arial" pitchFamily="34" charset="0"/>
                        </a:rPr>
                        <a:t>centiles</a:t>
                      </a:r>
                      <a:r>
                        <a:rPr lang="en-US" sz="1600" kern="1200" dirty="0" smtClean="0">
                          <a:solidFill>
                            <a:schemeClr val="dk1"/>
                          </a:solidFill>
                          <a:latin typeface="Arial" pitchFamily="34" charset="0"/>
                          <a:ea typeface="+mn-ea"/>
                          <a:cs typeface="Arial" pitchFamily="34" charset="0"/>
                        </a:rPr>
                        <a:t> or P2.5 and P 97.5 between brackets.</a:t>
                      </a:r>
                      <a:endParaRPr lang="en-US" sz="1600" kern="1200" dirty="0">
                        <a:solidFill>
                          <a:schemeClr val="dk1"/>
                        </a:solidFill>
                        <a:latin typeface="Arial" pitchFamily="34" charset="0"/>
                        <a:ea typeface="+mn-ea"/>
                        <a:cs typeface="Arial"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5" name="TextBox 4"/>
          <p:cNvSpPr txBox="1"/>
          <p:nvPr/>
        </p:nvSpPr>
        <p:spPr>
          <a:xfrm>
            <a:off x="395536" y="5661248"/>
            <a:ext cx="3999493" cy="1346331"/>
          </a:xfrm>
          <a:prstGeom prst="rect">
            <a:avLst/>
          </a:prstGeom>
          <a:noFill/>
        </p:spPr>
        <p:txBody>
          <a:bodyPr wrap="none" rtlCol="0">
            <a:spAutoFit/>
          </a:bodyPr>
          <a:lstStyle/>
          <a:p>
            <a:pPr>
              <a:lnSpc>
                <a:spcPct val="150000"/>
              </a:lnSpc>
            </a:pPr>
            <a:r>
              <a:rPr lang="en-US" sz="1400" b="1" dirty="0" err="1" smtClean="0">
                <a:solidFill>
                  <a:srgbClr val="7030A0"/>
                </a:solidFill>
              </a:rPr>
              <a:t>Soldin</a:t>
            </a:r>
            <a:r>
              <a:rPr lang="en-US" sz="1400" b="1" dirty="0" smtClean="0">
                <a:solidFill>
                  <a:srgbClr val="7030A0"/>
                </a:solidFill>
              </a:rPr>
              <a:t> OP et al. </a:t>
            </a:r>
            <a:r>
              <a:rPr lang="en-US" sz="1400" b="1" dirty="0" err="1" smtClean="0">
                <a:solidFill>
                  <a:srgbClr val="7030A0"/>
                </a:solidFill>
              </a:rPr>
              <a:t>Clin</a:t>
            </a:r>
            <a:r>
              <a:rPr lang="en-US" sz="1400" b="1" dirty="0" smtClean="0">
                <a:solidFill>
                  <a:srgbClr val="7030A0"/>
                </a:solidFill>
              </a:rPr>
              <a:t> </a:t>
            </a:r>
            <a:r>
              <a:rPr lang="en-US" sz="1400" b="1" dirty="0" err="1" smtClean="0">
                <a:solidFill>
                  <a:srgbClr val="7030A0"/>
                </a:solidFill>
              </a:rPr>
              <a:t>Chem</a:t>
            </a:r>
            <a:r>
              <a:rPr lang="en-US" sz="1400" b="1" dirty="0" smtClean="0">
                <a:solidFill>
                  <a:srgbClr val="7030A0"/>
                </a:solidFill>
              </a:rPr>
              <a:t> </a:t>
            </a:r>
            <a:r>
              <a:rPr lang="en-US" sz="1400" b="1" dirty="0" err="1" smtClean="0">
                <a:solidFill>
                  <a:srgbClr val="7030A0"/>
                </a:solidFill>
              </a:rPr>
              <a:t>Acta</a:t>
            </a:r>
            <a:r>
              <a:rPr lang="en-US" sz="1400" b="1" dirty="0" smtClean="0">
                <a:solidFill>
                  <a:srgbClr val="7030A0"/>
                </a:solidFill>
              </a:rPr>
              <a:t> 2004; 349: 181</a:t>
            </a:r>
          </a:p>
          <a:p>
            <a:pPr>
              <a:lnSpc>
                <a:spcPct val="150000"/>
              </a:lnSpc>
            </a:pPr>
            <a:r>
              <a:rPr lang="en-US" sz="1400" b="1" dirty="0" err="1" smtClean="0">
                <a:solidFill>
                  <a:srgbClr val="7030A0"/>
                </a:solidFill>
              </a:rPr>
              <a:t>Haddow</a:t>
            </a:r>
            <a:r>
              <a:rPr lang="en-US" sz="1400" b="1" dirty="0" smtClean="0">
                <a:solidFill>
                  <a:srgbClr val="7030A0"/>
                </a:solidFill>
              </a:rPr>
              <a:t> JE  et al. J Med Screen 2004; 11: 170</a:t>
            </a:r>
          </a:p>
          <a:p>
            <a:pPr>
              <a:lnSpc>
                <a:spcPct val="150000"/>
              </a:lnSpc>
            </a:pPr>
            <a:r>
              <a:rPr lang="en-US" sz="1400" b="1" dirty="0" err="1" smtClean="0">
                <a:solidFill>
                  <a:srgbClr val="7030A0"/>
                </a:solidFill>
              </a:rPr>
              <a:t>Panesar</a:t>
            </a:r>
            <a:r>
              <a:rPr lang="en-US" sz="1400" b="1" dirty="0" smtClean="0">
                <a:solidFill>
                  <a:srgbClr val="7030A0"/>
                </a:solidFill>
              </a:rPr>
              <a:t>  NS et al. Ann </a:t>
            </a:r>
            <a:r>
              <a:rPr lang="en-US" sz="1400" b="1" dirty="0" err="1" smtClean="0">
                <a:solidFill>
                  <a:srgbClr val="7030A0"/>
                </a:solidFill>
              </a:rPr>
              <a:t>Clin</a:t>
            </a:r>
            <a:r>
              <a:rPr lang="en-US" sz="1400" b="1" dirty="0" smtClean="0">
                <a:solidFill>
                  <a:srgbClr val="7030A0"/>
                </a:solidFill>
              </a:rPr>
              <a:t>  </a:t>
            </a:r>
            <a:r>
              <a:rPr lang="en-US" sz="1400" b="1" dirty="0" err="1" smtClean="0">
                <a:solidFill>
                  <a:srgbClr val="7030A0"/>
                </a:solidFill>
              </a:rPr>
              <a:t>Biocliem</a:t>
            </a:r>
            <a:r>
              <a:rPr lang="en-US" sz="1400" b="1" dirty="0" smtClean="0">
                <a:solidFill>
                  <a:srgbClr val="7030A0"/>
                </a:solidFill>
              </a:rPr>
              <a:t> 2001; 34: 67</a:t>
            </a:r>
          </a:p>
          <a:p>
            <a:pPr>
              <a:lnSpc>
                <a:spcPct val="150000"/>
              </a:lnSpc>
            </a:pPr>
            <a:endParaRPr lang="en-US" sz="1400" b="1" dirty="0">
              <a:solidFill>
                <a:srgbClr val="7030A0"/>
              </a:solidFill>
            </a:endParaRPr>
          </a:p>
        </p:txBody>
      </p:sp>
      <p:sp>
        <p:nvSpPr>
          <p:cNvPr id="6" name="Rounded Rectangle 5"/>
          <p:cNvSpPr/>
          <p:nvPr/>
        </p:nvSpPr>
        <p:spPr>
          <a:xfrm>
            <a:off x="2667000" y="1524000"/>
            <a:ext cx="457200" cy="3124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64742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800" dirty="0"/>
              <a:t>Since </a:t>
            </a:r>
            <a:r>
              <a:rPr lang="en-US" sz="2800" dirty="0" err="1"/>
              <a:t>hCG</a:t>
            </a:r>
            <a:r>
              <a:rPr lang="en-US" sz="2800" dirty="0"/>
              <a:t> concentrations are higher in </a:t>
            </a:r>
            <a:r>
              <a:rPr lang="en-US" sz="2800" b="1" dirty="0"/>
              <a:t>multiple</a:t>
            </a:r>
          </a:p>
          <a:p>
            <a:pPr marL="114300" indent="0">
              <a:lnSpc>
                <a:spcPct val="150000"/>
              </a:lnSpc>
              <a:buNone/>
            </a:pPr>
            <a:r>
              <a:rPr lang="en-US" sz="2800" b="1" dirty="0" smtClean="0"/>
              <a:t>   pregnancies</a:t>
            </a:r>
            <a:r>
              <a:rPr lang="en-US" sz="2800" dirty="0" smtClean="0"/>
              <a:t> </a:t>
            </a:r>
            <a:r>
              <a:rPr lang="en-US" sz="2800" dirty="0"/>
              <a:t>than in singleton pregnancies</a:t>
            </a:r>
            <a:r>
              <a:rPr lang="en-US" sz="2800" dirty="0" smtClean="0"/>
              <a:t>,</a:t>
            </a:r>
          </a:p>
          <a:p>
            <a:pPr marL="114300" indent="0">
              <a:lnSpc>
                <a:spcPct val="150000"/>
              </a:lnSpc>
            </a:pPr>
            <a:r>
              <a:rPr lang="en-US" sz="2800" dirty="0" smtClean="0"/>
              <a:t> </a:t>
            </a:r>
            <a:r>
              <a:rPr lang="en-US" sz="2800" dirty="0"/>
              <a:t>the </a:t>
            </a:r>
            <a:r>
              <a:rPr lang="en-US" sz="2800" dirty="0" smtClean="0"/>
              <a:t>downward  shift </a:t>
            </a:r>
            <a:r>
              <a:rPr lang="en-US" sz="2800" dirty="0"/>
              <a:t>in the TSH reference interval is greater in twin </a:t>
            </a:r>
            <a:r>
              <a:rPr lang="en-US" sz="2800" dirty="0" smtClean="0"/>
              <a:t>pregnancies than </a:t>
            </a:r>
            <a:r>
              <a:rPr lang="en-US" sz="2800" dirty="0"/>
              <a:t>in singleton </a:t>
            </a:r>
            <a:r>
              <a:rPr lang="en-US" sz="2800" dirty="0" smtClean="0"/>
              <a:t>pregnancies</a:t>
            </a:r>
          </a:p>
          <a:p>
            <a:pPr marL="114300" indent="0">
              <a:lnSpc>
                <a:spcPct val="150000"/>
              </a:lnSpc>
              <a:buNone/>
            </a:pPr>
            <a:endParaRPr lang="en-US" sz="2800" dirty="0"/>
          </a:p>
        </p:txBody>
      </p:sp>
    </p:spTree>
    <p:extLst>
      <p:ext uri="{BB962C8B-B14F-4D97-AF65-F5344CB8AC3E}">
        <p14:creationId xmlns:p14="http://schemas.microsoft.com/office/powerpoint/2010/main" xmlns="" val="1769189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 limit of TSH</a:t>
            </a:r>
            <a:endParaRPr lang="en-US" dirty="0"/>
          </a:p>
        </p:txBody>
      </p:sp>
      <p:sp>
        <p:nvSpPr>
          <p:cNvPr id="3" name="Content Placeholder 2"/>
          <p:cNvSpPr>
            <a:spLocks noGrp="1"/>
          </p:cNvSpPr>
          <p:nvPr>
            <p:ph idx="1"/>
          </p:nvPr>
        </p:nvSpPr>
        <p:spPr/>
        <p:txBody>
          <a:bodyPr>
            <a:noAutofit/>
          </a:bodyPr>
          <a:lstStyle/>
          <a:p>
            <a:pPr>
              <a:lnSpc>
                <a:spcPct val="150000"/>
              </a:lnSpc>
            </a:pPr>
            <a:r>
              <a:rPr lang="en-US" sz="2400" dirty="0"/>
              <a:t>In a small percentage </a:t>
            </a:r>
            <a:r>
              <a:rPr lang="en-US" sz="2400" dirty="0" smtClean="0"/>
              <a:t>of women</a:t>
            </a:r>
            <a:r>
              <a:rPr lang="en-US" sz="2400" dirty="0"/>
              <a:t>, </a:t>
            </a:r>
            <a:r>
              <a:rPr lang="en-US" sz="2400" dirty="0" smtClean="0"/>
              <a:t>TSH can </a:t>
            </a:r>
            <a:r>
              <a:rPr lang="en-US" sz="2400" dirty="0"/>
              <a:t>be very </a:t>
            </a:r>
            <a:r>
              <a:rPr lang="en-US" sz="2400" dirty="0" smtClean="0"/>
              <a:t>suppressed </a:t>
            </a:r>
            <a:r>
              <a:rPr lang="en-US" sz="2800" b="1" dirty="0" smtClean="0"/>
              <a:t>(&lt;</a:t>
            </a:r>
            <a:r>
              <a:rPr lang="en-US" sz="2800" b="1" dirty="0"/>
              <a:t>0.01 </a:t>
            </a:r>
            <a:r>
              <a:rPr lang="en-US" sz="2800" b="1" dirty="0" err="1"/>
              <a:t>mIU</a:t>
            </a:r>
            <a:r>
              <a:rPr lang="en-US" sz="2800" b="1" dirty="0"/>
              <a:t>/L)</a:t>
            </a:r>
            <a:r>
              <a:rPr lang="en-US" sz="2400" dirty="0"/>
              <a:t> and yet </a:t>
            </a:r>
            <a:r>
              <a:rPr lang="en-US" sz="2400" b="1" dirty="0"/>
              <a:t>still represent a normal pregnancy</a:t>
            </a:r>
            <a:r>
              <a:rPr lang="en-US" sz="2400" dirty="0"/>
              <a:t>.</a:t>
            </a:r>
          </a:p>
          <a:p>
            <a:pPr>
              <a:lnSpc>
                <a:spcPct val="150000"/>
              </a:lnSpc>
            </a:pPr>
            <a:r>
              <a:rPr lang="en-US" sz="2400" dirty="0"/>
              <a:t>There are slight but significant </a:t>
            </a:r>
            <a:r>
              <a:rPr lang="en-US" sz="2400" b="1" dirty="0"/>
              <a:t>ethnic differences </a:t>
            </a:r>
            <a:r>
              <a:rPr lang="en-US" sz="2400" dirty="0"/>
              <a:t>in serum </a:t>
            </a:r>
            <a:r>
              <a:rPr lang="en-US" sz="2400" dirty="0" smtClean="0"/>
              <a:t>TSH concentrations.</a:t>
            </a:r>
          </a:p>
          <a:p>
            <a:pPr>
              <a:lnSpc>
                <a:spcPct val="150000"/>
              </a:lnSpc>
            </a:pPr>
            <a:r>
              <a:rPr lang="en-US" sz="2400" dirty="0" smtClean="0"/>
              <a:t> </a:t>
            </a:r>
            <a:r>
              <a:rPr lang="en-US" sz="2400" b="1" dirty="0"/>
              <a:t>Black and Asian </a:t>
            </a:r>
            <a:r>
              <a:rPr lang="en-US" sz="2400" dirty="0"/>
              <a:t>women have TSH values </a:t>
            </a:r>
            <a:r>
              <a:rPr lang="en-US" sz="2400" dirty="0" smtClean="0"/>
              <a:t>that are </a:t>
            </a:r>
            <a:r>
              <a:rPr lang="en-US" sz="2400" dirty="0"/>
              <a:t>on average 0.4 </a:t>
            </a:r>
            <a:r>
              <a:rPr lang="en-US" sz="2400" dirty="0" err="1"/>
              <a:t>mIU</a:t>
            </a:r>
            <a:r>
              <a:rPr lang="en-US" sz="2400" dirty="0"/>
              <a:t>/L lower than in white women; </a:t>
            </a:r>
            <a:r>
              <a:rPr lang="en-US" sz="2400" dirty="0" smtClean="0"/>
              <a:t>these differences </a:t>
            </a:r>
            <a:r>
              <a:rPr lang="en-US" sz="2400" dirty="0"/>
              <a:t>persist during </a:t>
            </a:r>
            <a:r>
              <a:rPr lang="en-US" sz="2400" dirty="0" smtClean="0"/>
              <a:t>pregnancy.</a:t>
            </a:r>
            <a:endParaRPr lang="en-US" sz="2400" dirty="0"/>
          </a:p>
        </p:txBody>
      </p:sp>
    </p:spTree>
    <p:extLst>
      <p:ext uri="{BB962C8B-B14F-4D97-AF65-F5344CB8AC3E}">
        <p14:creationId xmlns:p14="http://schemas.microsoft.com/office/powerpoint/2010/main" xmlns="" val="2690754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800" dirty="0"/>
              <a:t>TSH ranges </a:t>
            </a:r>
            <a:r>
              <a:rPr lang="en-US" sz="2800" dirty="0" smtClean="0"/>
              <a:t>vary slightly </a:t>
            </a:r>
            <a:r>
              <a:rPr lang="en-US" sz="2800" dirty="0"/>
              <a:t>depending on differences </a:t>
            </a:r>
            <a:r>
              <a:rPr lang="en-US" sz="2800" dirty="0" smtClean="0"/>
              <a:t>between </a:t>
            </a:r>
            <a:r>
              <a:rPr lang="en-US" sz="2800" b="1" dirty="0" smtClean="0"/>
              <a:t>methods </a:t>
            </a:r>
            <a:r>
              <a:rPr lang="en-US" sz="2800" b="1" dirty="0"/>
              <a:t>of </a:t>
            </a:r>
            <a:r>
              <a:rPr lang="en-US" sz="2800" b="1" dirty="0" smtClean="0"/>
              <a:t>analysis</a:t>
            </a:r>
            <a:r>
              <a:rPr lang="en-US" sz="2800" dirty="0" smtClean="0"/>
              <a:t> . </a:t>
            </a:r>
          </a:p>
          <a:p>
            <a:pPr>
              <a:lnSpc>
                <a:spcPct val="150000"/>
              </a:lnSpc>
            </a:pPr>
            <a:r>
              <a:rPr lang="en-US" sz="2800" dirty="0" smtClean="0"/>
              <a:t> </a:t>
            </a:r>
            <a:r>
              <a:rPr lang="en-US" sz="2800" dirty="0"/>
              <a:t>Subclinical </a:t>
            </a:r>
            <a:r>
              <a:rPr lang="en-US" sz="2800" dirty="0" smtClean="0"/>
              <a:t>hyperthyroidism is </a:t>
            </a:r>
            <a:r>
              <a:rPr lang="en-US" sz="2800" dirty="0"/>
              <a:t>not associated with </a:t>
            </a:r>
            <a:r>
              <a:rPr lang="en-US" sz="2800" dirty="0" smtClean="0"/>
              <a:t>adverse </a:t>
            </a:r>
            <a:r>
              <a:rPr lang="en-US" sz="2800" b="1" dirty="0" smtClean="0"/>
              <a:t>pregnancy </a:t>
            </a:r>
            <a:r>
              <a:rPr lang="en-US" sz="2800" b="1" dirty="0"/>
              <a:t>outcomes</a:t>
            </a:r>
            <a:r>
              <a:rPr lang="en-US" sz="2800" dirty="0"/>
              <a:t>; therefore, a TSH value that is </a:t>
            </a:r>
            <a:r>
              <a:rPr lang="en-US" sz="2800" dirty="0" smtClean="0"/>
              <a:t>within detection </a:t>
            </a:r>
            <a:r>
              <a:rPr lang="en-US" sz="2800" dirty="0"/>
              <a:t>is unlikely to be clinically </a:t>
            </a:r>
            <a:r>
              <a:rPr lang="en-US" sz="2800" dirty="0" smtClean="0"/>
              <a:t>significant.</a:t>
            </a:r>
            <a:endParaRPr lang="en-US" sz="2800" dirty="0"/>
          </a:p>
        </p:txBody>
      </p:sp>
    </p:spTree>
    <p:extLst>
      <p:ext uri="{BB962C8B-B14F-4D97-AF65-F5344CB8AC3E}">
        <p14:creationId xmlns:p14="http://schemas.microsoft.com/office/powerpoint/2010/main" xmlns="" val="1888146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546100"/>
            <a:ext cx="9144000" cy="476250"/>
          </a:xfrm>
        </p:spPr>
        <p:txBody>
          <a:bodyPr>
            <a:noAutofit/>
          </a:bodyPr>
          <a:lstStyle/>
          <a:p>
            <a:pPr algn="ctr" eaLnBrk="1" hangingPunct="1"/>
            <a:r>
              <a:rPr lang="en-US" sz="2800" b="1" dirty="0" smtClean="0">
                <a:solidFill>
                  <a:srgbClr val="C00000"/>
                </a:solidFill>
                <a:effectLst/>
                <a:latin typeface="Times New Roman" pitchFamily="18" charset="0"/>
                <a:cs typeface="Times New Roman" pitchFamily="18" charset="0"/>
              </a:rPr>
              <a:t>Guidelines for Serum TSH During Pregnancy</a:t>
            </a:r>
          </a:p>
        </p:txBody>
      </p:sp>
      <p:sp>
        <p:nvSpPr>
          <p:cNvPr id="28675" name="Rectangle 3"/>
          <p:cNvSpPr>
            <a:spLocks noGrp="1" noChangeArrowheads="1"/>
          </p:cNvSpPr>
          <p:nvPr>
            <p:ph idx="1"/>
          </p:nvPr>
        </p:nvSpPr>
        <p:spPr>
          <a:xfrm>
            <a:off x="661988" y="1374775"/>
            <a:ext cx="8086476" cy="5150569"/>
          </a:xfrm>
          <a:noFill/>
        </p:spPr>
        <p:txBody>
          <a:bodyPr>
            <a:normAutofit fontScale="92500"/>
          </a:bodyPr>
          <a:lstStyle/>
          <a:p>
            <a:pPr marL="227013" indent="-227013" eaLnBrk="1" hangingPunct="1">
              <a:lnSpc>
                <a:spcPct val="160000"/>
              </a:lnSpc>
            </a:pPr>
            <a:r>
              <a:rPr lang="en-US" sz="2700" b="1" dirty="0" smtClean="0">
                <a:solidFill>
                  <a:srgbClr val="C00000"/>
                </a:solidFill>
              </a:rPr>
              <a:t>Recommendation 1</a:t>
            </a:r>
            <a:r>
              <a:rPr lang="en-US" sz="2700" dirty="0" smtClean="0">
                <a:solidFill>
                  <a:srgbClr val="0070C0"/>
                </a:solidFill>
              </a:rPr>
              <a:t/>
            </a:r>
            <a:br>
              <a:rPr lang="en-US" sz="2700" dirty="0" smtClean="0">
                <a:solidFill>
                  <a:srgbClr val="0070C0"/>
                </a:solidFill>
              </a:rPr>
            </a:br>
            <a:r>
              <a:rPr lang="en-US" sz="2700" dirty="0" smtClean="0">
                <a:solidFill>
                  <a:srgbClr val="0070C0"/>
                </a:solidFill>
              </a:rPr>
              <a:t>Trimester-specific reference ranges for TSH, as defined in populations with optimal iodine intake, should be applied</a:t>
            </a:r>
          </a:p>
          <a:p>
            <a:pPr marL="227013" indent="-227013" eaLnBrk="1" hangingPunct="1">
              <a:lnSpc>
                <a:spcPct val="150000"/>
              </a:lnSpc>
              <a:spcBef>
                <a:spcPct val="80000"/>
              </a:spcBef>
            </a:pPr>
            <a:r>
              <a:rPr lang="en-US" sz="2700" b="1" dirty="0" smtClean="0">
                <a:solidFill>
                  <a:srgbClr val="C00000"/>
                </a:solidFill>
              </a:rPr>
              <a:t>Recommendation 2</a:t>
            </a:r>
            <a:r>
              <a:rPr lang="en-US" sz="2700" dirty="0" smtClean="0">
                <a:solidFill>
                  <a:srgbClr val="0070C0"/>
                </a:solidFill>
              </a:rPr>
              <a:t/>
            </a:r>
            <a:br>
              <a:rPr lang="en-US" sz="2700" dirty="0" smtClean="0">
                <a:solidFill>
                  <a:srgbClr val="0070C0"/>
                </a:solidFill>
              </a:rPr>
            </a:br>
            <a:r>
              <a:rPr lang="en-US" sz="2700" dirty="0" smtClean="0">
                <a:solidFill>
                  <a:srgbClr val="0070C0"/>
                </a:solidFill>
              </a:rPr>
              <a:t>If trimester-specific reference ranges for TSH are not available in the laboratory, the following references ranges are recommend:</a:t>
            </a:r>
            <a:br>
              <a:rPr lang="en-US" sz="2700" dirty="0" smtClean="0">
                <a:solidFill>
                  <a:srgbClr val="0070C0"/>
                </a:solidFill>
              </a:rPr>
            </a:br>
            <a:endParaRPr lang="en-US" sz="2700" dirty="0" smtClean="0">
              <a:solidFill>
                <a:srgbClr val="0070C0"/>
              </a:solidFill>
            </a:endParaRPr>
          </a:p>
        </p:txBody>
      </p:sp>
    </p:spTree>
    <p:extLst>
      <p:ext uri="{BB962C8B-B14F-4D97-AF65-F5344CB8AC3E}">
        <p14:creationId xmlns:p14="http://schemas.microsoft.com/office/powerpoint/2010/main" xmlns="" val="62316102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7772400" cy="2514600"/>
          </a:xfrm>
        </p:spPr>
        <p:txBody>
          <a:bodyPr/>
          <a:lstStyle/>
          <a:p>
            <a:r>
              <a:rPr lang="en-US" sz="4400" dirty="0" smtClean="0"/>
              <a:t>Challenges in diagnosis &amp; treatment of </a:t>
            </a:r>
            <a:r>
              <a:rPr lang="en-US" sz="4400" dirty="0" err="1" smtClean="0"/>
              <a:t>thyrotoxicosis</a:t>
            </a:r>
            <a:r>
              <a:rPr lang="en-US" sz="4400" dirty="0" smtClean="0"/>
              <a:t> During Pregnancy</a:t>
            </a:r>
            <a:endParaRPr lang="en-US" sz="4400" dirty="0"/>
          </a:p>
        </p:txBody>
      </p:sp>
      <p:sp>
        <p:nvSpPr>
          <p:cNvPr id="3" name="Subtitle 2"/>
          <p:cNvSpPr>
            <a:spLocks noGrp="1"/>
          </p:cNvSpPr>
          <p:nvPr>
            <p:ph type="subTitle" idx="1"/>
          </p:nvPr>
        </p:nvSpPr>
        <p:spPr>
          <a:xfrm>
            <a:off x="838200" y="4267200"/>
            <a:ext cx="6461760" cy="1524000"/>
          </a:xfrm>
        </p:spPr>
        <p:txBody>
          <a:bodyPr>
            <a:normAutofit fontScale="92500" lnSpcReduction="10000"/>
          </a:bodyPr>
          <a:lstStyle/>
          <a:p>
            <a:r>
              <a:rPr lang="en-US" sz="2400" dirty="0" smtClean="0"/>
              <a:t>BY:</a:t>
            </a:r>
          </a:p>
          <a:p>
            <a:r>
              <a:rPr lang="en-US" sz="2400" dirty="0" smtClean="0"/>
              <a:t>Dr. Majid </a:t>
            </a:r>
            <a:r>
              <a:rPr lang="en-US" sz="2400" dirty="0" err="1" smtClean="0"/>
              <a:t>Valizadeh</a:t>
            </a:r>
            <a:endParaRPr lang="en-US" sz="2400" dirty="0" smtClean="0"/>
          </a:p>
          <a:p>
            <a:r>
              <a:rPr lang="en-US" sz="2400" dirty="0" smtClean="0"/>
              <a:t>Associate professor of </a:t>
            </a:r>
            <a:r>
              <a:rPr lang="en-US" sz="2400" dirty="0" smtClean="0"/>
              <a:t>SBUMS</a:t>
            </a:r>
          </a:p>
          <a:p>
            <a:r>
              <a:rPr lang="en-US" sz="2400" smtClean="0"/>
              <a:t>Research institute </a:t>
            </a:r>
            <a:r>
              <a:rPr lang="en-US" sz="2400" dirty="0" smtClean="0"/>
              <a:t>for endocrine sciences</a:t>
            </a:r>
            <a:endParaRPr lang="en-US" sz="2400" dirty="0"/>
          </a:p>
        </p:txBody>
      </p:sp>
    </p:spTree>
    <p:extLst>
      <p:ext uri="{BB962C8B-B14F-4D97-AF65-F5344CB8AC3E}">
        <p14:creationId xmlns:p14="http://schemas.microsoft.com/office/powerpoint/2010/main" xmlns="" val="2796446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800" y="2132864"/>
            <a:ext cx="8305920" cy="4526395"/>
          </a:xfrm>
        </p:spPr>
        <p:txBody>
          <a:bodyPr>
            <a:normAutofit/>
          </a:bodyPr>
          <a:lstStyle/>
          <a:p>
            <a:pPr>
              <a:lnSpc>
                <a:spcPct val="150000"/>
              </a:lnSpc>
              <a:defRPr/>
            </a:pPr>
            <a:r>
              <a:rPr lang="en-US" sz="2800" dirty="0">
                <a:cs typeface="Times New Roman" pitchFamily="18" charset="0"/>
              </a:rPr>
              <a:t>Trimester-specific reference ranges for TSH </a:t>
            </a:r>
            <a:r>
              <a:rPr lang="en-US" sz="2800" dirty="0" smtClean="0">
                <a:cs typeface="Times New Roman" pitchFamily="18" charset="0"/>
              </a:rPr>
              <a:t>: </a:t>
            </a:r>
            <a:endParaRPr lang="en-US" sz="2800" dirty="0">
              <a:cs typeface="Times New Roman" pitchFamily="18" charset="0"/>
            </a:endParaRPr>
          </a:p>
          <a:p>
            <a:pPr marL="0" indent="0">
              <a:lnSpc>
                <a:spcPct val="150000"/>
              </a:lnSpc>
              <a:buNone/>
              <a:defRPr/>
            </a:pPr>
            <a:r>
              <a:rPr lang="en-US" sz="2800" dirty="0">
                <a:cs typeface="Times New Roman" pitchFamily="18" charset="0"/>
              </a:rPr>
              <a:t>            -  </a:t>
            </a:r>
            <a:r>
              <a:rPr lang="en-US" sz="2800" dirty="0">
                <a:solidFill>
                  <a:srgbClr val="C00000"/>
                </a:solidFill>
                <a:cs typeface="Times New Roman" pitchFamily="18" charset="0"/>
              </a:rPr>
              <a:t>First trimester :       </a:t>
            </a:r>
            <a:r>
              <a:rPr lang="en-US" sz="2800" b="1" dirty="0">
                <a:solidFill>
                  <a:srgbClr val="C00000"/>
                </a:solidFill>
                <a:cs typeface="Times New Roman" pitchFamily="18" charset="0"/>
              </a:rPr>
              <a:t>0.1–2.5</a:t>
            </a:r>
            <a:r>
              <a:rPr lang="en-US" sz="2800" dirty="0">
                <a:solidFill>
                  <a:srgbClr val="C00000"/>
                </a:solidFill>
                <a:cs typeface="Times New Roman" pitchFamily="18" charset="0"/>
              </a:rPr>
              <a:t> </a:t>
            </a:r>
            <a:r>
              <a:rPr lang="en-US" sz="2800" dirty="0" err="1" smtClean="0">
                <a:solidFill>
                  <a:srgbClr val="C00000"/>
                </a:solidFill>
                <a:cs typeface="Times New Roman" pitchFamily="18" charset="0"/>
              </a:rPr>
              <a:t>mIU</a:t>
            </a:r>
            <a:r>
              <a:rPr lang="en-US" sz="2800" dirty="0" smtClean="0">
                <a:solidFill>
                  <a:srgbClr val="C00000"/>
                </a:solidFill>
                <a:cs typeface="Times New Roman" pitchFamily="18" charset="0"/>
              </a:rPr>
              <a:t>/L (up to 4)</a:t>
            </a:r>
            <a:endParaRPr lang="en-US" sz="2800" dirty="0">
              <a:solidFill>
                <a:srgbClr val="C00000"/>
              </a:solidFill>
              <a:cs typeface="Times New Roman" pitchFamily="18" charset="0"/>
            </a:endParaRPr>
          </a:p>
          <a:p>
            <a:pPr marL="0" indent="0">
              <a:lnSpc>
                <a:spcPct val="150000"/>
              </a:lnSpc>
              <a:buNone/>
              <a:defRPr/>
            </a:pPr>
            <a:r>
              <a:rPr lang="en-US" sz="2800" dirty="0">
                <a:solidFill>
                  <a:srgbClr val="C00000"/>
                </a:solidFill>
                <a:cs typeface="Times New Roman" pitchFamily="18" charset="0"/>
              </a:rPr>
              <a:t>            -  Second trimester</a:t>
            </a:r>
            <a:r>
              <a:rPr lang="en-US" sz="2800" b="1" dirty="0">
                <a:solidFill>
                  <a:srgbClr val="C00000"/>
                </a:solidFill>
                <a:cs typeface="Times New Roman" pitchFamily="18" charset="0"/>
              </a:rPr>
              <a:t>:    0.2–3.0 </a:t>
            </a:r>
            <a:r>
              <a:rPr lang="en-US" sz="2800" dirty="0" err="1" smtClean="0">
                <a:solidFill>
                  <a:srgbClr val="C00000"/>
                </a:solidFill>
                <a:cs typeface="Times New Roman" pitchFamily="18" charset="0"/>
              </a:rPr>
              <a:t>mIU</a:t>
            </a:r>
            <a:r>
              <a:rPr lang="en-US" sz="2800" dirty="0" smtClean="0">
                <a:solidFill>
                  <a:srgbClr val="C00000"/>
                </a:solidFill>
                <a:cs typeface="Times New Roman" pitchFamily="18" charset="0"/>
              </a:rPr>
              <a:t>/L (up to 4)</a:t>
            </a:r>
            <a:endParaRPr lang="en-US" sz="2800" dirty="0">
              <a:solidFill>
                <a:srgbClr val="C00000"/>
              </a:solidFill>
              <a:cs typeface="Times New Roman" pitchFamily="18" charset="0"/>
            </a:endParaRPr>
          </a:p>
          <a:p>
            <a:pPr marL="0" indent="0">
              <a:lnSpc>
                <a:spcPct val="150000"/>
              </a:lnSpc>
              <a:buNone/>
              <a:defRPr/>
            </a:pPr>
            <a:r>
              <a:rPr lang="en-US" sz="2800" dirty="0">
                <a:solidFill>
                  <a:srgbClr val="C00000"/>
                </a:solidFill>
                <a:cs typeface="Times New Roman" pitchFamily="18" charset="0"/>
              </a:rPr>
              <a:t>            -  Third trimester :      </a:t>
            </a:r>
            <a:r>
              <a:rPr lang="en-US" sz="2800" b="1" dirty="0">
                <a:solidFill>
                  <a:srgbClr val="C00000"/>
                </a:solidFill>
                <a:cs typeface="Times New Roman" pitchFamily="18" charset="0"/>
              </a:rPr>
              <a:t>0.3–3</a:t>
            </a:r>
            <a:r>
              <a:rPr lang="en-US" sz="2800" dirty="0">
                <a:solidFill>
                  <a:srgbClr val="C00000"/>
                </a:solidFill>
                <a:cs typeface="Times New Roman" pitchFamily="18" charset="0"/>
              </a:rPr>
              <a:t>.0 </a:t>
            </a:r>
            <a:r>
              <a:rPr lang="en-US" sz="2800" dirty="0" err="1">
                <a:solidFill>
                  <a:srgbClr val="C00000"/>
                </a:solidFill>
                <a:cs typeface="Times New Roman" pitchFamily="18" charset="0"/>
              </a:rPr>
              <a:t>mIU</a:t>
            </a:r>
            <a:r>
              <a:rPr lang="en-US" sz="2800" dirty="0">
                <a:solidFill>
                  <a:srgbClr val="C00000"/>
                </a:solidFill>
                <a:cs typeface="Times New Roman" pitchFamily="18" charset="0"/>
              </a:rPr>
              <a:t>/L</a:t>
            </a:r>
            <a:r>
              <a:rPr lang="en-US" sz="2800" dirty="0" smtClean="0">
                <a:solidFill>
                  <a:srgbClr val="C00000"/>
                </a:solidFill>
                <a:cs typeface="Times New Roman" pitchFamily="18" charset="0"/>
              </a:rPr>
              <a:t>. (up to 4)</a:t>
            </a:r>
            <a:endParaRPr lang="en-US" sz="2800" dirty="0">
              <a:solidFill>
                <a:srgbClr val="C00000"/>
              </a:solidFill>
              <a:cs typeface="Times New Roman" pitchFamily="18" charset="0"/>
            </a:endParaRPr>
          </a:p>
          <a:p>
            <a:pPr marL="114300" indent="0">
              <a:lnSpc>
                <a:spcPct val="150000"/>
              </a:lnSpc>
              <a:buNone/>
              <a:defRPr/>
            </a:pPr>
            <a:endParaRPr lang="en-US" sz="2800" dirty="0">
              <a:solidFill>
                <a:schemeClr val="bg1">
                  <a:lumMod val="75000"/>
                </a:schemeClr>
              </a:solidFill>
              <a:cs typeface="Times New Roman" pitchFamily="18" charset="0"/>
            </a:endParaRPr>
          </a:p>
        </p:txBody>
      </p:sp>
      <p:sp>
        <p:nvSpPr>
          <p:cNvPr id="2" name="Title 1"/>
          <p:cNvSpPr>
            <a:spLocks noGrp="1"/>
          </p:cNvSpPr>
          <p:nvPr>
            <p:ph type="title"/>
          </p:nvPr>
        </p:nvSpPr>
        <p:spPr>
          <a:xfrm>
            <a:off x="532801" y="456528"/>
            <a:ext cx="7849440" cy="990824"/>
          </a:xfrm>
          <a:solidFill>
            <a:schemeClr val="accent6">
              <a:lumMod val="50000"/>
            </a:schemeClr>
          </a:solidFill>
        </p:spPr>
        <p:txBody>
          <a:bodyPr>
            <a:normAutofit/>
          </a:bodyPr>
          <a:lstStyle/>
          <a:p>
            <a:pPr>
              <a:defRPr/>
            </a:pPr>
            <a:r>
              <a:rPr lang="en-US" sz="4000" dirty="0">
                <a:solidFill>
                  <a:schemeClr val="bg1"/>
                </a:solidFill>
              </a:rPr>
              <a:t>Thyroid Function Tests in Pregnancy</a:t>
            </a:r>
          </a:p>
        </p:txBody>
      </p:sp>
    </p:spTree>
    <p:extLst>
      <p:ext uri="{BB962C8B-B14F-4D97-AF65-F5344CB8AC3E}">
        <p14:creationId xmlns:p14="http://schemas.microsoft.com/office/powerpoint/2010/main" xmlns="" val="1775042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initial evaluation of a suppressed serum TSH during the first trimester of pregnancy</a:t>
            </a:r>
            <a:endParaRPr lang="en-US" sz="2800" dirty="0"/>
          </a:p>
        </p:txBody>
      </p:sp>
      <p:sp>
        <p:nvSpPr>
          <p:cNvPr id="3" name="Content Placeholder 2"/>
          <p:cNvSpPr>
            <a:spLocks noGrp="1"/>
          </p:cNvSpPr>
          <p:nvPr>
            <p:ph idx="1"/>
          </p:nvPr>
        </p:nvSpPr>
        <p:spPr/>
        <p:txBody>
          <a:bodyPr/>
          <a:lstStyle/>
          <a:p>
            <a:pPr>
              <a:lnSpc>
                <a:spcPct val="150000"/>
              </a:lnSpc>
            </a:pPr>
            <a:r>
              <a:rPr lang="en-US" dirty="0" smtClean="0"/>
              <a:t>TSH can be decreased to 0.03 </a:t>
            </a:r>
            <a:r>
              <a:rPr lang="en-US" dirty="0" err="1" smtClean="0"/>
              <a:t>mIU</a:t>
            </a:r>
            <a:r>
              <a:rPr lang="en-US" dirty="0" smtClean="0"/>
              <a:t>/</a:t>
            </a:r>
            <a:r>
              <a:rPr lang="en-US" dirty="0" err="1" smtClean="0"/>
              <a:t>mL</a:t>
            </a:r>
            <a:r>
              <a:rPr lang="en-US" dirty="0" smtClean="0"/>
              <a:t> (or even undetectable)</a:t>
            </a:r>
          </a:p>
          <a:p>
            <a:pPr>
              <a:lnSpc>
                <a:spcPct val="150000"/>
              </a:lnSpc>
            </a:pPr>
            <a:endParaRPr lang="fa-IR" dirty="0" smtClean="0"/>
          </a:p>
          <a:p>
            <a:pPr>
              <a:lnSpc>
                <a:spcPct val="150000"/>
              </a:lnSpc>
            </a:pPr>
            <a:r>
              <a:rPr lang="en-US" dirty="0" smtClean="0"/>
              <a:t>Any subnormal</a:t>
            </a:r>
            <a:r>
              <a:rPr lang="fa-IR" dirty="0" smtClean="0"/>
              <a:t>  </a:t>
            </a:r>
            <a:r>
              <a:rPr lang="en-US" dirty="0" smtClean="0"/>
              <a:t>serum TSH value should be evaluated in conjunction with</a:t>
            </a:r>
            <a:r>
              <a:rPr lang="fa-IR" dirty="0" smtClean="0"/>
              <a:t> </a:t>
            </a:r>
            <a:r>
              <a:rPr lang="en-US" dirty="0" smtClean="0"/>
              <a:t>serum FT4 (TT4 or FTI)</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What about TT4 ( &amp; also T3) ?</a:t>
            </a:r>
          </a:p>
          <a:p>
            <a:r>
              <a:rPr lang="en-US" sz="4000" dirty="0" smtClean="0"/>
              <a:t>Also FT4 &amp;  FTI</a:t>
            </a:r>
            <a:endParaRPr lang="en-US" sz="4000" dirty="0"/>
          </a:p>
        </p:txBody>
      </p:sp>
    </p:spTree>
    <p:extLst>
      <p:ext uri="{BB962C8B-B14F-4D97-AF65-F5344CB8AC3E}">
        <p14:creationId xmlns:p14="http://schemas.microsoft.com/office/powerpoint/2010/main" xmlns="" val="1598864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How do thyroid function tests </a:t>
            </a:r>
            <a:r>
              <a:rPr lang="en-US" sz="3600" dirty="0" smtClean="0"/>
              <a:t>change during </a:t>
            </a:r>
            <a:r>
              <a:rPr lang="en-US" sz="3600" dirty="0"/>
              <a:t>pregnancy?</a:t>
            </a:r>
          </a:p>
        </p:txBody>
      </p:sp>
      <p:sp>
        <p:nvSpPr>
          <p:cNvPr id="3" name="Content Placeholder 2"/>
          <p:cNvSpPr>
            <a:spLocks noGrp="1"/>
          </p:cNvSpPr>
          <p:nvPr>
            <p:ph idx="1"/>
          </p:nvPr>
        </p:nvSpPr>
        <p:spPr/>
        <p:txBody>
          <a:bodyPr>
            <a:normAutofit/>
          </a:bodyPr>
          <a:lstStyle/>
          <a:p>
            <a:pPr>
              <a:lnSpc>
                <a:spcPct val="150000"/>
              </a:lnSpc>
            </a:pPr>
            <a:r>
              <a:rPr lang="en-US" sz="2800" dirty="0"/>
              <a:t>Following conception, circulating total T4 (TT4) and </a:t>
            </a:r>
            <a:r>
              <a:rPr lang="en-US" sz="2800" dirty="0" smtClean="0"/>
              <a:t>T4 binding </a:t>
            </a:r>
            <a:r>
              <a:rPr lang="en-US" sz="2800" dirty="0"/>
              <a:t>globulin (TBG) concentrations increase by 6–8 </a:t>
            </a:r>
            <a:r>
              <a:rPr lang="en-US" sz="2800" dirty="0" smtClean="0"/>
              <a:t>weeks  and </a:t>
            </a:r>
            <a:r>
              <a:rPr lang="en-US" sz="2800" dirty="0"/>
              <a:t>remain high until delivery. </a:t>
            </a:r>
          </a:p>
        </p:txBody>
      </p:sp>
    </p:spTree>
    <p:extLst>
      <p:ext uri="{BB962C8B-B14F-4D97-AF65-F5344CB8AC3E}">
        <p14:creationId xmlns:p14="http://schemas.microsoft.com/office/powerpoint/2010/main" xmlns="" val="2212463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357188"/>
            <a:ext cx="8229600" cy="1143000"/>
          </a:xfrm>
        </p:spPr>
        <p:txBody>
          <a:bodyPr/>
          <a:lstStyle/>
          <a:p>
            <a:pPr algn="ctr"/>
            <a:r>
              <a:rPr lang="en-US" sz="3000" b="1" dirty="0" smtClean="0">
                <a:solidFill>
                  <a:srgbClr val="C00000"/>
                </a:solidFill>
                <a:effectLst/>
                <a:latin typeface="Times New Roman" pitchFamily="18" charset="0"/>
                <a:cs typeface="Times New Roman" pitchFamily="18" charset="0"/>
              </a:rPr>
              <a:t>Physiologic changes in pregnancy that influence thyroid function tests</a:t>
            </a:r>
            <a:endParaRPr lang="en-US" sz="3000" b="1" i="1" dirty="0" smtClean="0">
              <a:solidFill>
                <a:srgbClr val="C00000"/>
              </a:solidFill>
              <a:effectLst/>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125863909"/>
              </p:ext>
            </p:extLst>
          </p:nvPr>
        </p:nvGraphicFramePr>
        <p:xfrm>
          <a:off x="381000" y="1371599"/>
          <a:ext cx="7924800" cy="4917777"/>
        </p:xfrm>
        <a:graphic>
          <a:graphicData uri="http://schemas.openxmlformats.org/drawingml/2006/table">
            <a:tbl>
              <a:tblPr firstRow="1" bandRow="1">
                <a:tableStyleId>{5C22544A-7EE6-4342-B048-85BDC9FD1C3A}</a:tableStyleId>
              </a:tblPr>
              <a:tblGrid>
                <a:gridCol w="3962400"/>
                <a:gridCol w="3962400"/>
              </a:tblGrid>
              <a:tr h="441029">
                <a:tc>
                  <a:txBody>
                    <a:bodyPr/>
                    <a:lstStyle/>
                    <a:p>
                      <a:pPr algn="ctr"/>
                      <a:r>
                        <a:rPr lang="en-US" dirty="0" smtClean="0"/>
                        <a:t>Physiologic change</a:t>
                      </a:r>
                      <a:endParaRPr lang="en-US" dirty="0"/>
                    </a:p>
                  </a:txBody>
                  <a:tcPr marL="83326" marR="83326"/>
                </a:tc>
                <a:tc>
                  <a:txBody>
                    <a:bodyPr/>
                    <a:lstStyle/>
                    <a:p>
                      <a:pPr algn="ctr"/>
                      <a:r>
                        <a:rPr lang="en-US" dirty="0" smtClean="0"/>
                        <a:t>Thyroid function test change</a:t>
                      </a:r>
                      <a:endParaRPr lang="en-US" dirty="0"/>
                    </a:p>
                  </a:txBody>
                  <a:tcPr marL="83326" marR="83326"/>
                </a:tc>
              </a:tr>
              <a:tr h="441029">
                <a:tc>
                  <a:txBody>
                    <a:bodyPr/>
                    <a:lstStyle/>
                    <a:p>
                      <a:pPr algn="just"/>
                      <a:r>
                        <a:rPr lang="en-US" b="1" dirty="0" smtClean="0">
                          <a:sym typeface="Wingdings"/>
                        </a:rPr>
                        <a:t> Thyroid-binding globulin</a:t>
                      </a:r>
                      <a:endParaRPr lang="en-US" b="1" dirty="0"/>
                    </a:p>
                  </a:txBody>
                  <a:tcPr marL="83326" marR="83326"/>
                </a:tc>
                <a:tc>
                  <a:txBody>
                    <a:bodyPr/>
                    <a:lstStyle/>
                    <a:p>
                      <a:pPr algn="just"/>
                      <a:r>
                        <a:rPr lang="en-US" b="1" dirty="0" smtClean="0">
                          <a:sym typeface="Wingdings"/>
                        </a:rPr>
                        <a:t> Serum total T4 and T3</a:t>
                      </a:r>
                      <a:endParaRPr lang="en-US" b="1" dirty="0"/>
                    </a:p>
                  </a:txBody>
                  <a:tcPr marL="83326" marR="83326"/>
                </a:tc>
              </a:tr>
              <a:tr h="441029">
                <a:tc>
                  <a:txBody>
                    <a:bodyPr/>
                    <a:lstStyle/>
                    <a:p>
                      <a:pPr algn="just"/>
                      <a:r>
                        <a:rPr lang="en-US" dirty="0" smtClean="0"/>
                        <a:t>First trimester </a:t>
                      </a:r>
                      <a:r>
                        <a:rPr lang="en-US" dirty="0" err="1" smtClean="0"/>
                        <a:t>hCG</a:t>
                      </a:r>
                      <a:r>
                        <a:rPr lang="en-US" dirty="0" smtClean="0"/>
                        <a:t> elevation</a:t>
                      </a:r>
                      <a:endParaRPr lang="en-US" dirty="0"/>
                    </a:p>
                  </a:txBody>
                  <a:tcPr marL="83326" marR="83326"/>
                </a:tc>
                <a:tc>
                  <a:txBody>
                    <a:bodyPr/>
                    <a:lstStyle/>
                    <a:p>
                      <a:pPr algn="just"/>
                      <a:r>
                        <a:rPr lang="en-US" dirty="0" smtClean="0">
                          <a:sym typeface="Wingdings"/>
                        </a:rPr>
                        <a:t> Free T4 and  TSH</a:t>
                      </a:r>
                      <a:endParaRPr lang="en-US" dirty="0"/>
                    </a:p>
                  </a:txBody>
                  <a:tcPr marL="83326" marR="83326"/>
                </a:tc>
              </a:tr>
              <a:tr h="441029">
                <a:tc>
                  <a:txBody>
                    <a:bodyPr/>
                    <a:lstStyle/>
                    <a:p>
                      <a:pPr algn="just"/>
                      <a:r>
                        <a:rPr lang="en-US" dirty="0" smtClean="0">
                          <a:sym typeface="Wingdings"/>
                        </a:rPr>
                        <a:t> Plasma volume</a:t>
                      </a:r>
                      <a:endParaRPr lang="en-US" dirty="0"/>
                    </a:p>
                  </a:txBody>
                  <a:tcPr marL="83326" marR="83326"/>
                </a:tc>
                <a:tc>
                  <a:txBody>
                    <a:bodyPr/>
                    <a:lstStyle/>
                    <a:p>
                      <a:pPr algn="just"/>
                      <a:r>
                        <a:rPr lang="en-US" dirty="0" smtClean="0">
                          <a:sym typeface="Wingdings"/>
                        </a:rPr>
                        <a:t> T4 and T3 pool size</a:t>
                      </a:r>
                      <a:endParaRPr lang="en-US" dirty="0"/>
                    </a:p>
                  </a:txBody>
                  <a:tcPr marL="83326" marR="83326"/>
                </a:tc>
              </a:tr>
              <a:tr h="1087470">
                <a:tc>
                  <a:txBody>
                    <a:bodyPr/>
                    <a:lstStyle/>
                    <a:p>
                      <a:pPr algn="just"/>
                      <a:r>
                        <a:rPr lang="en-US" dirty="0" smtClean="0">
                          <a:sym typeface="Wingdings"/>
                        </a:rPr>
                        <a:t> Type III 5-deiodinase (inner-ring </a:t>
                      </a:r>
                      <a:r>
                        <a:rPr lang="en-US" dirty="0" err="1" smtClean="0">
                          <a:sym typeface="Wingdings"/>
                        </a:rPr>
                        <a:t>deiodination</a:t>
                      </a:r>
                      <a:r>
                        <a:rPr lang="en-US" dirty="0" smtClean="0">
                          <a:sym typeface="Wingdings"/>
                        </a:rPr>
                        <a:t>)</a:t>
                      </a:r>
                      <a:endParaRPr lang="en-US" dirty="0"/>
                    </a:p>
                  </a:txBody>
                  <a:tcPr marL="83326" marR="83326"/>
                </a:tc>
                <a:tc>
                  <a:txBody>
                    <a:bodyPr/>
                    <a:lstStyle/>
                    <a:p>
                      <a:pPr algn="just"/>
                      <a:r>
                        <a:rPr lang="en-US" dirty="0" smtClean="0">
                          <a:sym typeface="Wingdings"/>
                        </a:rPr>
                        <a:t> T4 and T3 degradation (resulting in requirement for increased hormone production)</a:t>
                      </a:r>
                      <a:endParaRPr lang="en-US" dirty="0"/>
                    </a:p>
                  </a:txBody>
                  <a:tcPr marL="83326" marR="83326"/>
                </a:tc>
              </a:tr>
              <a:tr h="761228">
                <a:tc>
                  <a:txBody>
                    <a:bodyPr/>
                    <a:lstStyle/>
                    <a:p>
                      <a:pPr algn="just"/>
                      <a:r>
                        <a:rPr lang="en-US" dirty="0" smtClean="0"/>
                        <a:t>Thyroid </a:t>
                      </a:r>
                      <a:r>
                        <a:rPr lang="en-US" dirty="0" err="1" smtClean="0"/>
                        <a:t>enalrgement</a:t>
                      </a:r>
                      <a:r>
                        <a:rPr lang="en-US" dirty="0" smtClean="0"/>
                        <a:t> (in some women)</a:t>
                      </a:r>
                      <a:endParaRPr lang="en-US" dirty="0"/>
                    </a:p>
                  </a:txBody>
                  <a:tcPr marL="83326" marR="83326"/>
                </a:tc>
                <a:tc>
                  <a:txBody>
                    <a:bodyPr/>
                    <a:lstStyle/>
                    <a:p>
                      <a:pPr algn="just"/>
                      <a:r>
                        <a:rPr lang="en-US" dirty="0" smtClean="0">
                          <a:sym typeface="Wingdings"/>
                        </a:rPr>
                        <a:t> Serum </a:t>
                      </a:r>
                      <a:r>
                        <a:rPr lang="en-US" dirty="0" err="1" smtClean="0">
                          <a:sym typeface="Wingdings"/>
                        </a:rPr>
                        <a:t>thyroglobulin</a:t>
                      </a:r>
                      <a:endParaRPr lang="en-US" dirty="0"/>
                    </a:p>
                  </a:txBody>
                  <a:tcPr marL="83326" marR="83326"/>
                </a:tc>
              </a:tr>
              <a:tr h="761228">
                <a:tc>
                  <a:txBody>
                    <a:bodyPr/>
                    <a:lstStyle/>
                    <a:p>
                      <a:pPr algn="just"/>
                      <a:r>
                        <a:rPr lang="en-US" dirty="0" smtClean="0">
                          <a:sym typeface="Wingdings"/>
                        </a:rPr>
                        <a:t> Iodine clearance</a:t>
                      </a:r>
                      <a:endParaRPr lang="en-US" dirty="0"/>
                    </a:p>
                  </a:txBody>
                  <a:tcPr marL="83326" marR="83326"/>
                </a:tc>
                <a:tc>
                  <a:txBody>
                    <a:bodyPr/>
                    <a:lstStyle/>
                    <a:p>
                      <a:pPr algn="just"/>
                      <a:r>
                        <a:rPr lang="en-US" dirty="0" smtClean="0">
                          <a:sym typeface="Wingdings"/>
                        </a:rPr>
                        <a:t> Hormone production in iodine-deficient areas</a:t>
                      </a:r>
                      <a:endParaRPr lang="en-US" dirty="0"/>
                    </a:p>
                  </a:txBody>
                  <a:tcPr marL="83326" marR="83326"/>
                </a:tc>
              </a:tr>
              <a:tr h="543735">
                <a:tc gridSpan="2">
                  <a:txBody>
                    <a:bodyPr/>
                    <a:lstStyle/>
                    <a:p>
                      <a:pPr algn="just"/>
                      <a:r>
                        <a:rPr lang="en-US" sz="1200" dirty="0" err="1" smtClean="0">
                          <a:latin typeface="Times New Roman" pitchFamily="18" charset="0"/>
                          <a:cs typeface="Times New Roman" pitchFamily="18" charset="0"/>
                        </a:rPr>
                        <a:t>hCG</a:t>
                      </a:r>
                      <a:r>
                        <a:rPr lang="en-US" sz="1200" dirty="0" smtClean="0">
                          <a:latin typeface="Times New Roman" pitchFamily="18" charset="0"/>
                          <a:cs typeface="Times New Roman" pitchFamily="18" charset="0"/>
                        </a:rPr>
                        <a:t>=</a:t>
                      </a:r>
                      <a:r>
                        <a:rPr lang="en-US" sz="1200" baseline="0" dirty="0" smtClean="0">
                          <a:latin typeface="Times New Roman" pitchFamily="18" charset="0"/>
                          <a:cs typeface="Times New Roman" pitchFamily="18" charset="0"/>
                        </a:rPr>
                        <a:t> human chorionic </a:t>
                      </a:r>
                      <a:r>
                        <a:rPr lang="en-US" sz="1200" baseline="0" dirty="0" err="1" smtClean="0">
                          <a:latin typeface="Times New Roman" pitchFamily="18" charset="0"/>
                          <a:cs typeface="Times New Roman" pitchFamily="18" charset="0"/>
                        </a:rPr>
                        <a:t>gonadotropin</a:t>
                      </a:r>
                      <a:r>
                        <a:rPr lang="en-US" sz="1200" baseline="0" dirty="0" smtClean="0">
                          <a:latin typeface="Times New Roman" pitchFamily="18" charset="0"/>
                          <a:cs typeface="Times New Roman" pitchFamily="18" charset="0"/>
                        </a:rPr>
                        <a:t>; TSH= Thyroid-stimulating hormone; T3= </a:t>
                      </a:r>
                      <a:r>
                        <a:rPr lang="en-US" sz="1200" baseline="0" dirty="0" err="1" smtClean="0">
                          <a:latin typeface="Times New Roman" pitchFamily="18" charset="0"/>
                          <a:cs typeface="Times New Roman" pitchFamily="18" charset="0"/>
                        </a:rPr>
                        <a:t>triiodothyronine</a:t>
                      </a:r>
                      <a:r>
                        <a:rPr lang="en-US" sz="1200" baseline="0" dirty="0" smtClean="0">
                          <a:latin typeface="Times New Roman" pitchFamily="18" charset="0"/>
                          <a:cs typeface="Times New Roman" pitchFamily="18" charset="0"/>
                        </a:rPr>
                        <a:t>; T4= </a:t>
                      </a:r>
                      <a:r>
                        <a:rPr lang="en-US" sz="1200" baseline="0" dirty="0" err="1" smtClean="0">
                          <a:latin typeface="Times New Roman" pitchFamily="18" charset="0"/>
                          <a:cs typeface="Times New Roman" pitchFamily="18" charset="0"/>
                        </a:rPr>
                        <a:t>thyroxine</a:t>
                      </a:r>
                      <a:r>
                        <a:rPr lang="en-US" sz="1200" baseline="0" dirty="0" smtClean="0">
                          <a:latin typeface="Times New Roman" pitchFamily="18" charset="0"/>
                          <a:cs typeface="Times New Roman" pitchFamily="18" charset="0"/>
                        </a:rPr>
                        <a:t>; </a:t>
                      </a:r>
                      <a:r>
                        <a:rPr lang="en-US" sz="1200" dirty="0" smtClean="0">
                          <a:sym typeface="Wingdings"/>
                        </a:rPr>
                        <a:t>=</a:t>
                      </a:r>
                      <a:r>
                        <a:rPr lang="en-US" sz="1200" baseline="0" dirty="0" smtClean="0">
                          <a:sym typeface="Wingdings"/>
                        </a:rPr>
                        <a:t> increased; </a:t>
                      </a:r>
                      <a:r>
                        <a:rPr lang="en-US" sz="1200" dirty="0" smtClean="0">
                          <a:sym typeface="Wingdings"/>
                        </a:rPr>
                        <a:t>=decreased</a:t>
                      </a:r>
                      <a:endParaRPr lang="en-US" sz="1200" dirty="0">
                        <a:latin typeface="Times New Roman" pitchFamily="18" charset="0"/>
                        <a:cs typeface="Times New Roman" pitchFamily="18" charset="0"/>
                      </a:endParaRPr>
                    </a:p>
                  </a:txBody>
                  <a:tcPr marL="83326" marR="83326"/>
                </a:tc>
                <a:tc hMerge="1">
                  <a:txBody>
                    <a:bodyPr/>
                    <a:lstStyle/>
                    <a:p>
                      <a:pPr algn="just"/>
                      <a:endParaRPr lang="en-US" dirty="0"/>
                    </a:p>
                  </a:txBody>
                  <a:tcPr/>
                </a:tc>
              </a:tr>
            </a:tbl>
          </a:graphicData>
        </a:graphic>
      </p:graphicFrame>
      <p:sp>
        <p:nvSpPr>
          <p:cNvPr id="32799" name="TextBox 3"/>
          <p:cNvSpPr txBox="1">
            <a:spLocks noChangeArrowheads="1"/>
          </p:cNvSpPr>
          <p:nvPr/>
        </p:nvSpPr>
        <p:spPr bwMode="auto">
          <a:xfrm>
            <a:off x="1331640" y="6289377"/>
            <a:ext cx="3327514" cy="307777"/>
          </a:xfrm>
          <a:prstGeom prst="rect">
            <a:avLst/>
          </a:prstGeom>
          <a:noFill/>
          <a:ln w="9525">
            <a:noFill/>
            <a:miter lim="800000"/>
            <a:headEnd/>
            <a:tailEnd/>
          </a:ln>
        </p:spPr>
        <p:txBody>
          <a:bodyPr wrap="none">
            <a:spAutoFit/>
          </a:bodyPr>
          <a:lstStyle/>
          <a:p>
            <a:r>
              <a:rPr lang="en-US" sz="1400" b="1" dirty="0">
                <a:solidFill>
                  <a:srgbClr val="7030A0"/>
                </a:solidFill>
              </a:rPr>
              <a:t>Lazarus JH. Treat </a:t>
            </a:r>
            <a:r>
              <a:rPr lang="en-US" sz="1400" b="1" dirty="0" err="1">
                <a:solidFill>
                  <a:srgbClr val="7030A0"/>
                </a:solidFill>
              </a:rPr>
              <a:t>Endocrinol</a:t>
            </a:r>
            <a:r>
              <a:rPr lang="en-US" sz="1400" b="1" dirty="0">
                <a:solidFill>
                  <a:srgbClr val="7030A0"/>
                </a:solidFill>
              </a:rPr>
              <a:t> 2005; 4:31</a:t>
            </a:r>
          </a:p>
        </p:txBody>
      </p:sp>
    </p:spTree>
    <p:extLst>
      <p:ext uri="{BB962C8B-B14F-4D97-AF65-F5344CB8AC3E}">
        <p14:creationId xmlns:p14="http://schemas.microsoft.com/office/powerpoint/2010/main" xmlns="" val="2800973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3074" name="Picture 2" descr="C:\Users\asus\Desktop\Challenge in diagnosis and  follow up of tyroid disorders\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805" y="997688"/>
            <a:ext cx="8275508" cy="4952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6876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671040" y="1906761"/>
            <a:ext cx="7853760" cy="4319014"/>
          </a:xfrm>
        </p:spPr>
        <p:txBody>
          <a:bodyPr>
            <a:normAutofit fontScale="92500"/>
          </a:bodyPr>
          <a:lstStyle/>
          <a:p>
            <a:pPr>
              <a:lnSpc>
                <a:spcPct val="150000"/>
              </a:lnSpc>
            </a:pPr>
            <a:r>
              <a:rPr lang="en-US" altLang="en-US" sz="2900" dirty="0" smtClean="0"/>
              <a:t>The </a:t>
            </a:r>
            <a:r>
              <a:rPr lang="en-US" altLang="en-US" sz="2900" dirty="0"/>
              <a:t>non-pregnant  total T4 range (5–12 </a:t>
            </a:r>
            <a:r>
              <a:rPr lang="el-GR" altLang="en-US" sz="2900" dirty="0"/>
              <a:t>μ</a:t>
            </a:r>
            <a:r>
              <a:rPr lang="en-US" altLang="en-US" sz="2900" dirty="0"/>
              <a:t>g/dl or 50–150 </a:t>
            </a:r>
            <a:r>
              <a:rPr lang="en-US" altLang="en-US" sz="2900" dirty="0" err="1"/>
              <a:t>nmol</a:t>
            </a:r>
            <a:r>
              <a:rPr lang="en-US" altLang="en-US" sz="2900" dirty="0"/>
              <a:t>/L) can be  adapted in the second and third trimesters by </a:t>
            </a:r>
            <a:r>
              <a:rPr lang="en-US" altLang="en-US" sz="2900" b="1" dirty="0"/>
              <a:t>multiplying this range by  </a:t>
            </a:r>
            <a:r>
              <a:rPr lang="en-US" altLang="en-US" sz="3000" b="1" dirty="0"/>
              <a:t>1.5</a:t>
            </a:r>
            <a:r>
              <a:rPr lang="en-US" altLang="en-US" sz="2900" dirty="0" smtClean="0"/>
              <a:t>.</a:t>
            </a:r>
          </a:p>
          <a:p>
            <a:pPr marL="114300" indent="0">
              <a:lnSpc>
                <a:spcPct val="150000"/>
              </a:lnSpc>
              <a:buNone/>
            </a:pPr>
            <a:endParaRPr lang="en-US" altLang="en-US" sz="2900" dirty="0"/>
          </a:p>
          <a:p>
            <a:pPr>
              <a:lnSpc>
                <a:spcPct val="150000"/>
              </a:lnSpc>
            </a:pPr>
            <a:r>
              <a:rPr lang="en-US" altLang="en-US" sz="2900" dirty="0"/>
              <a:t>Alternatively, the free T4 index (FTI) appears to be a reliable assay during pregnancy</a:t>
            </a:r>
          </a:p>
        </p:txBody>
      </p:sp>
      <p:sp>
        <p:nvSpPr>
          <p:cNvPr id="4" name="Title 1"/>
          <p:cNvSpPr>
            <a:spLocks noGrp="1"/>
          </p:cNvSpPr>
          <p:nvPr>
            <p:ph type="title"/>
          </p:nvPr>
        </p:nvSpPr>
        <p:spPr>
          <a:solidFill>
            <a:schemeClr val="accent6">
              <a:lumMod val="50000"/>
            </a:schemeClr>
          </a:solidFill>
        </p:spPr>
        <p:txBody>
          <a:bodyPr>
            <a:normAutofit fontScale="90000"/>
          </a:bodyPr>
          <a:lstStyle/>
          <a:p>
            <a:pPr>
              <a:defRPr/>
            </a:pPr>
            <a:r>
              <a:rPr lang="en-US" sz="4000" dirty="0">
                <a:solidFill>
                  <a:schemeClr val="bg1"/>
                </a:solidFill>
              </a:rPr>
              <a:t>Thyroid Function Tests in Pregnancy</a:t>
            </a:r>
          </a:p>
        </p:txBody>
      </p:sp>
    </p:spTree>
    <p:extLst>
      <p:ext uri="{BB962C8B-B14F-4D97-AF65-F5344CB8AC3E}">
        <p14:creationId xmlns:p14="http://schemas.microsoft.com/office/powerpoint/2010/main" xmlns="" val="1466946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34096" cy="1296144"/>
          </a:xfrm>
        </p:spPr>
        <p:txBody>
          <a:bodyPr>
            <a:noAutofit/>
          </a:bodyPr>
          <a:lstStyle/>
          <a:p>
            <a:pPr algn="ctr"/>
            <a:r>
              <a:rPr lang="en-US" sz="3000" b="1" dirty="0" smtClean="0">
                <a:solidFill>
                  <a:srgbClr val="C00000"/>
                </a:solidFill>
                <a:effectLst/>
                <a:latin typeface="Times New Roman" pitchFamily="18" charset="0"/>
                <a:cs typeface="Times New Roman" pitchFamily="18" charset="0"/>
              </a:rPr>
              <a:t>WHAT IS THE OPTIMAL METHOD TO ASSESS FT4 DURING PREGNANCY?</a:t>
            </a:r>
            <a:r>
              <a:rPr lang="en-US" sz="3000" dirty="0" smtClean="0">
                <a:solidFill>
                  <a:srgbClr val="C00000"/>
                </a:solidFill>
                <a:effectLst/>
                <a:latin typeface="Times New Roman" pitchFamily="18" charset="0"/>
                <a:cs typeface="Times New Roman" pitchFamily="18" charset="0"/>
              </a:rPr>
              <a:t/>
            </a:r>
            <a:br>
              <a:rPr lang="en-US" sz="3000" dirty="0" smtClean="0">
                <a:solidFill>
                  <a:srgbClr val="C00000"/>
                </a:solidFill>
                <a:effectLst/>
                <a:latin typeface="Times New Roman" pitchFamily="18" charset="0"/>
                <a:cs typeface="Times New Roman" pitchFamily="18" charset="0"/>
              </a:rPr>
            </a:br>
            <a:endParaRPr lang="en-US" sz="3000" dirty="0">
              <a:solidFill>
                <a:srgbClr val="C0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7088" y="1752600"/>
            <a:ext cx="8229600" cy="4389437"/>
          </a:xfrm>
        </p:spPr>
        <p:txBody>
          <a:bodyPr>
            <a:normAutofit/>
          </a:bodyPr>
          <a:lstStyle/>
          <a:p>
            <a:pPr algn="just">
              <a:lnSpc>
                <a:spcPct val="150000"/>
              </a:lnSpc>
              <a:buClr>
                <a:srgbClr val="C00000"/>
              </a:buClr>
            </a:pPr>
            <a:r>
              <a:rPr lang="en-US" sz="2400" dirty="0" smtClean="0">
                <a:solidFill>
                  <a:schemeClr val="accent1">
                    <a:lumMod val="75000"/>
                  </a:schemeClr>
                </a:solidFill>
                <a:latin typeface="Times New Roman" pitchFamily="18" charset="0"/>
                <a:cs typeface="Times New Roman" pitchFamily="18" charset="0"/>
              </a:rPr>
              <a:t> </a:t>
            </a:r>
          </a:p>
          <a:p>
            <a:pPr algn="just">
              <a:lnSpc>
                <a:spcPct val="150000"/>
              </a:lnSpc>
              <a:buClr>
                <a:srgbClr val="C00000"/>
              </a:buClr>
            </a:pPr>
            <a:r>
              <a:rPr lang="en-US" sz="2400" dirty="0" smtClean="0">
                <a:solidFill>
                  <a:schemeClr val="accent1">
                    <a:lumMod val="75000"/>
                  </a:schemeClr>
                </a:solidFill>
                <a:latin typeface="Times New Roman" pitchFamily="18" charset="0"/>
                <a:cs typeface="Times New Roman" pitchFamily="18" charset="0"/>
              </a:rPr>
              <a:t>The </a:t>
            </a:r>
            <a:r>
              <a:rPr lang="en-US" sz="2400" dirty="0">
                <a:solidFill>
                  <a:schemeClr val="accent1">
                    <a:lumMod val="75000"/>
                  </a:schemeClr>
                </a:solidFill>
                <a:latin typeface="Times New Roman" pitchFamily="18" charset="0"/>
                <a:cs typeface="Times New Roman" pitchFamily="18" charset="0"/>
              </a:rPr>
              <a:t>normal ranges for </a:t>
            </a:r>
            <a:r>
              <a:rPr lang="en-US" sz="2400" dirty="0">
                <a:solidFill>
                  <a:srgbClr val="C00000"/>
                </a:solidFill>
                <a:latin typeface="Times New Roman" pitchFamily="18" charset="0"/>
                <a:cs typeface="Times New Roman" pitchFamily="18" charset="0"/>
              </a:rPr>
              <a:t>FT4 index</a:t>
            </a:r>
            <a:r>
              <a:rPr lang="en-US" sz="2400" dirty="0">
                <a:solidFill>
                  <a:srgbClr val="D60093"/>
                </a:solidFill>
                <a:latin typeface="Times New Roman" pitchFamily="18" charset="0"/>
                <a:cs typeface="Times New Roman" pitchFamily="18" charset="0"/>
              </a:rPr>
              <a:t> </a:t>
            </a:r>
            <a:r>
              <a:rPr lang="en-US" sz="2400" dirty="0">
                <a:solidFill>
                  <a:schemeClr val="accent1">
                    <a:lumMod val="75000"/>
                  </a:schemeClr>
                </a:solidFill>
                <a:latin typeface="Times New Roman" pitchFamily="18" charset="0"/>
                <a:cs typeface="Times New Roman" pitchFamily="18" charset="0"/>
              </a:rPr>
              <a:t>are calculated by TT4 x T3 uptake and TBG</a:t>
            </a:r>
            <a:r>
              <a:rPr lang="en-US" sz="2400" dirty="0" smtClean="0">
                <a:solidFill>
                  <a:schemeClr val="accent1">
                    <a:lumMod val="75000"/>
                  </a:schemeClr>
                </a:solidFill>
                <a:latin typeface="Times New Roman" pitchFamily="18" charset="0"/>
                <a:cs typeface="Times New Roman" pitchFamily="18" charset="0"/>
              </a:rPr>
              <a:t>,</a:t>
            </a:r>
          </a:p>
          <a:p>
            <a:pPr algn="just">
              <a:lnSpc>
                <a:spcPct val="150000"/>
              </a:lnSpc>
              <a:buClr>
                <a:srgbClr val="C00000"/>
              </a:buClr>
            </a:pPr>
            <a:endParaRPr lang="en-US" sz="2400" dirty="0" smtClean="0">
              <a:solidFill>
                <a:schemeClr val="accent1">
                  <a:lumMod val="75000"/>
                </a:schemeClr>
              </a:solidFill>
              <a:latin typeface="Times New Roman" pitchFamily="18" charset="0"/>
              <a:cs typeface="Times New Roman" pitchFamily="18" charset="0"/>
            </a:endParaRPr>
          </a:p>
          <a:p>
            <a:pPr algn="just">
              <a:lnSpc>
                <a:spcPct val="150000"/>
              </a:lnSpc>
              <a:buClr>
                <a:srgbClr val="C00000"/>
              </a:buClr>
            </a:pPr>
            <a:r>
              <a:rPr lang="en-US" sz="2400" dirty="0" smtClean="0">
                <a:solidFill>
                  <a:schemeClr val="accent1">
                    <a:lumMod val="75000"/>
                  </a:schemeClr>
                </a:solidFill>
                <a:latin typeface="Times New Roman" pitchFamily="18" charset="0"/>
                <a:cs typeface="Times New Roman" pitchFamily="18" charset="0"/>
              </a:rPr>
              <a:t> and </a:t>
            </a:r>
            <a:r>
              <a:rPr lang="en-US" sz="2400" dirty="0">
                <a:solidFill>
                  <a:srgbClr val="C00000"/>
                </a:solidFill>
                <a:latin typeface="Times New Roman" pitchFamily="18" charset="0"/>
                <a:cs typeface="Times New Roman" pitchFamily="18" charset="0"/>
              </a:rPr>
              <a:t>trimester-specific reference intervals for FT4 index have </a:t>
            </a:r>
            <a:r>
              <a:rPr lang="en-US" sz="2400" dirty="0" smtClean="0">
                <a:solidFill>
                  <a:srgbClr val="C00000"/>
                </a:solidFill>
                <a:latin typeface="Times New Roman" pitchFamily="18" charset="0"/>
                <a:cs typeface="Times New Roman" pitchFamily="18" charset="0"/>
              </a:rPr>
              <a:t>established recently.</a:t>
            </a:r>
          </a:p>
          <a:p>
            <a:pPr algn="just">
              <a:lnSpc>
                <a:spcPct val="150000"/>
              </a:lnSpc>
              <a:buClr>
                <a:srgbClr val="C00000"/>
              </a:buClr>
              <a:buNone/>
            </a:pPr>
            <a:endParaRPr lang="en-US" sz="2400" dirty="0" smtClean="0">
              <a:solidFill>
                <a:schemeClr val="accent1">
                  <a:lumMod val="75000"/>
                </a:schemeClr>
              </a:solidFill>
              <a:latin typeface="Times New Roman" pitchFamily="18" charset="0"/>
              <a:cs typeface="Times New Roman" pitchFamily="18" charset="0"/>
            </a:endParaRPr>
          </a:p>
          <a:p>
            <a:pPr algn="just">
              <a:lnSpc>
                <a:spcPct val="150000"/>
              </a:lnSpc>
              <a:buClr>
                <a:srgbClr val="C00000"/>
              </a:buClr>
              <a:buNone/>
            </a:pPr>
            <a:endParaRPr lang="en-US" sz="2400"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184047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676456" cy="1143000"/>
          </a:xfrm>
        </p:spPr>
        <p:txBody>
          <a:bodyPr>
            <a:noAutofit/>
          </a:bodyPr>
          <a:lstStyle/>
          <a:p>
            <a:pPr algn="ctr"/>
            <a:r>
              <a:rPr lang="en-US" sz="3000" b="1" dirty="0" smtClean="0">
                <a:solidFill>
                  <a:srgbClr val="C00000"/>
                </a:solidFill>
                <a:effectLst/>
                <a:latin typeface="Times New Roman" pitchFamily="18" charset="0"/>
                <a:ea typeface="+mn-ea"/>
                <a:cs typeface="Times New Roman" pitchFamily="18" charset="0"/>
              </a:rPr>
              <a:t>Trimesters specific reference intervals for free T4 index in Iranian pregnant women </a:t>
            </a:r>
            <a:r>
              <a:rPr lang="en-US" sz="3000" dirty="0" smtClean="0">
                <a:effectLst/>
              </a:rPr>
              <a:t/>
            </a:r>
            <a:br>
              <a:rPr lang="en-US" sz="3000" dirty="0" smtClean="0">
                <a:effectLst/>
              </a:rPr>
            </a:br>
            <a:endParaRPr lang="en-US" sz="3000" dirty="0">
              <a:effectLst/>
            </a:endParaRPr>
          </a:p>
        </p:txBody>
      </p:sp>
      <p:graphicFrame>
        <p:nvGraphicFramePr>
          <p:cNvPr id="7" name="Content Placeholder 6"/>
          <p:cNvGraphicFramePr>
            <a:graphicFrameLocks noGrp="1"/>
          </p:cNvGraphicFramePr>
          <p:nvPr>
            <p:ph idx="1"/>
          </p:nvPr>
        </p:nvGraphicFramePr>
        <p:xfrm>
          <a:off x="1259632" y="1124744"/>
          <a:ext cx="74993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635896" y="6021288"/>
            <a:ext cx="2376264" cy="523220"/>
          </a:xfrm>
          <a:prstGeom prst="rect">
            <a:avLst/>
          </a:prstGeom>
          <a:noFill/>
        </p:spPr>
        <p:txBody>
          <a:bodyPr wrap="square" rtlCol="0">
            <a:spAutoFit/>
          </a:bodyPr>
          <a:lstStyle/>
          <a:p>
            <a:r>
              <a:rPr lang="en-US" sz="1400" b="1" dirty="0" smtClean="0">
                <a:solidFill>
                  <a:srgbClr val="0070C0"/>
                </a:solidFill>
                <a:latin typeface="Arial"/>
                <a:cs typeface="Arial"/>
              </a:rPr>
              <a:t>Trimester of pregnancy</a:t>
            </a:r>
          </a:p>
          <a:p>
            <a:endParaRPr lang="en-US" sz="1400" dirty="0">
              <a:solidFill>
                <a:srgbClr val="0070C0"/>
              </a:solidFill>
            </a:endParaRPr>
          </a:p>
        </p:txBody>
      </p:sp>
      <p:sp>
        <p:nvSpPr>
          <p:cNvPr id="10" name="TextBox 10"/>
          <p:cNvSpPr txBox="1"/>
          <p:nvPr/>
        </p:nvSpPr>
        <p:spPr>
          <a:xfrm rot="16200000">
            <a:off x="294691" y="3097797"/>
            <a:ext cx="1803416" cy="44959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b="1" dirty="0">
                <a:solidFill>
                  <a:srgbClr val="0070C0"/>
                </a:solidFill>
                <a:latin typeface="+mn-lt"/>
                <a:ea typeface="+mn-ea"/>
                <a:cs typeface="+mn-cs"/>
              </a:rPr>
              <a:t>Free T4 index</a:t>
            </a:r>
            <a:endParaRPr lang="en-US" sz="1600" dirty="0">
              <a:solidFill>
                <a:srgbClr val="0070C0"/>
              </a:solidFill>
            </a:endParaRPr>
          </a:p>
          <a:p>
            <a:endParaRPr lang="en-US" sz="1100" dirty="0">
              <a:solidFill>
                <a:srgbClr val="0070C0"/>
              </a:solidFill>
            </a:endParaRPr>
          </a:p>
        </p:txBody>
      </p:sp>
      <p:sp>
        <p:nvSpPr>
          <p:cNvPr id="11" name="TextBox 11"/>
          <p:cNvSpPr txBox="1"/>
          <p:nvPr/>
        </p:nvSpPr>
        <p:spPr>
          <a:xfrm>
            <a:off x="611560" y="6237312"/>
            <a:ext cx="7694239" cy="3961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sz="1400" b="1" dirty="0">
                <a:solidFill>
                  <a:srgbClr val="7030A0"/>
                </a:solidFill>
                <a:latin typeface="Times New Roman" pitchFamily="18" charset="0"/>
                <a:cs typeface="Times New Roman" pitchFamily="18" charset="0"/>
              </a:rPr>
              <a:t>Azizi F.</a:t>
            </a:r>
            <a:r>
              <a:rPr lang="en-US" sz="1400" b="1" baseline="0" dirty="0">
                <a:solidFill>
                  <a:srgbClr val="7030A0"/>
                </a:solidFill>
                <a:latin typeface="Times New Roman" pitchFamily="18" charset="0"/>
                <a:cs typeface="Times New Roman" pitchFamily="18" charset="0"/>
              </a:rPr>
              <a:t> et al. </a:t>
            </a:r>
            <a:r>
              <a:rPr lang="pt-BR" sz="1400" u="sng" dirty="0" smtClean="0">
                <a:hlinkClick r:id="rId3" tooltip="Thyroid : official journal of the American Thyroid Association."/>
              </a:rPr>
              <a:t>Thyroid.</a:t>
            </a:r>
            <a:r>
              <a:rPr lang="pt-BR" sz="1400" dirty="0" smtClean="0"/>
              <a:t> 2013 Mar;23(3):354-9. doi: 10.1089/thy.2012.0407</a:t>
            </a:r>
            <a:endParaRPr lang="en-US" sz="1400" b="1" dirty="0">
              <a:solidFill>
                <a:srgbClr val="7030A0"/>
              </a:solidFill>
              <a:latin typeface="Times New Roman" pitchFamily="18" charset="0"/>
              <a:cs typeface="Times New Roman" pitchFamily="18" charset="0"/>
            </a:endParaRPr>
          </a:p>
          <a:p>
            <a:endParaRPr lang="en-US" sz="11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92672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How about FT4?</a:t>
            </a:r>
          </a:p>
          <a:p>
            <a:r>
              <a:rPr lang="en-US" sz="4000" dirty="0" smtClean="0"/>
              <a:t>Where is problem?</a:t>
            </a:r>
          </a:p>
          <a:p>
            <a:pPr lvl="1"/>
            <a:r>
              <a:rPr lang="en-US" sz="3800" dirty="0" smtClean="0"/>
              <a:t>Laboratory?</a:t>
            </a:r>
            <a:endParaRPr lang="en-US" sz="3800" dirty="0"/>
          </a:p>
        </p:txBody>
      </p:sp>
    </p:spTree>
    <p:extLst>
      <p:ext uri="{BB962C8B-B14F-4D97-AF65-F5344CB8AC3E}">
        <p14:creationId xmlns:p14="http://schemas.microsoft.com/office/powerpoint/2010/main" xmlns="" val="595259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16632"/>
            <a:ext cx="7772400" cy="1143000"/>
          </a:xfrm>
        </p:spPr>
        <p:txBody>
          <a:bodyPr/>
          <a:lstStyle/>
          <a:p>
            <a:pPr algn="ctr" eaLnBrk="1" hangingPunct="1"/>
            <a:r>
              <a:rPr lang="en-US" sz="4000" b="1" dirty="0" smtClean="0">
                <a:solidFill>
                  <a:srgbClr val="C00000"/>
                </a:solidFill>
                <a:latin typeface="Albertus Extra Bold" pitchFamily="34" charset="0"/>
                <a:cs typeface="Times New Roman" pitchFamily="18" charset="0"/>
              </a:rPr>
              <a:t>Road Map</a:t>
            </a:r>
            <a:endParaRPr lang="en-US" sz="4000" b="1" dirty="0" smtClean="0">
              <a:solidFill>
                <a:srgbClr val="C00000"/>
              </a:solidFill>
              <a:effectLst/>
              <a:latin typeface="Albertus Extra Bold" pitchFamily="34" charset="0"/>
              <a:cs typeface="Times New Roman" pitchFamily="18" charset="0"/>
            </a:endParaRPr>
          </a:p>
        </p:txBody>
      </p:sp>
      <p:sp>
        <p:nvSpPr>
          <p:cNvPr id="8195" name="Rectangle 3"/>
          <p:cNvSpPr>
            <a:spLocks noGrp="1" noChangeArrowheads="1"/>
          </p:cNvSpPr>
          <p:nvPr>
            <p:ph idx="1"/>
          </p:nvPr>
        </p:nvSpPr>
        <p:spPr>
          <a:xfrm>
            <a:off x="533400" y="1219200"/>
            <a:ext cx="7848872" cy="5486400"/>
          </a:xfrm>
        </p:spPr>
        <p:txBody>
          <a:bodyPr>
            <a:noAutofit/>
          </a:bodyPr>
          <a:lstStyle/>
          <a:p>
            <a:pPr marL="274320" indent="-274320" eaLnBrk="1" fontAlgn="auto" hangingPunct="1">
              <a:lnSpc>
                <a:spcPct val="150000"/>
              </a:lnSpc>
              <a:spcAft>
                <a:spcPts val="0"/>
              </a:spcAft>
              <a:buClr>
                <a:schemeClr val="accent3"/>
              </a:buClr>
              <a:buFont typeface="Wingdings 2"/>
              <a:buChar char=""/>
              <a:defRPr/>
            </a:pPr>
            <a:r>
              <a:rPr lang="en-US" sz="2400" b="1" dirty="0" smtClean="0">
                <a:solidFill>
                  <a:schemeClr val="accent1">
                    <a:lumMod val="75000"/>
                  </a:schemeClr>
                </a:solidFill>
              </a:rPr>
              <a:t>Case presentation</a:t>
            </a:r>
          </a:p>
          <a:p>
            <a:pPr marL="274320" indent="-274320" eaLnBrk="1" fontAlgn="auto" hangingPunct="1">
              <a:lnSpc>
                <a:spcPct val="150000"/>
              </a:lnSpc>
              <a:spcAft>
                <a:spcPts val="0"/>
              </a:spcAft>
              <a:buClr>
                <a:schemeClr val="accent3"/>
              </a:buClr>
              <a:buFont typeface="Wingdings 2"/>
              <a:buChar char=""/>
              <a:defRPr/>
            </a:pPr>
            <a:r>
              <a:rPr lang="en-US" sz="2400" b="1" dirty="0" smtClean="0">
                <a:solidFill>
                  <a:schemeClr val="accent1">
                    <a:lumMod val="75000"/>
                  </a:schemeClr>
                </a:solidFill>
              </a:rPr>
              <a:t>Introduction </a:t>
            </a:r>
            <a:r>
              <a:rPr lang="en-US" sz="2400" b="1" dirty="0" smtClean="0">
                <a:solidFill>
                  <a:schemeClr val="accent1">
                    <a:lumMod val="75000"/>
                  </a:schemeClr>
                </a:solidFill>
              </a:rPr>
              <a:t>(Thyroid hormone economy during pregnancy</a:t>
            </a:r>
            <a:r>
              <a:rPr lang="en-US" sz="2400" b="1" dirty="0" smtClean="0">
                <a:solidFill>
                  <a:schemeClr val="accent1">
                    <a:lumMod val="75000"/>
                  </a:schemeClr>
                </a:solidFill>
              </a:rPr>
              <a:t>)</a:t>
            </a:r>
          </a:p>
          <a:p>
            <a:pPr marL="274320" indent="-274320">
              <a:lnSpc>
                <a:spcPct val="150000"/>
              </a:lnSpc>
              <a:buClr>
                <a:schemeClr val="accent3"/>
              </a:buClr>
              <a:buFont typeface="Wingdings 2"/>
              <a:buChar char=""/>
              <a:defRPr/>
            </a:pPr>
            <a:r>
              <a:rPr lang="en-US" sz="2400" b="1" dirty="0" smtClean="0">
                <a:solidFill>
                  <a:schemeClr val="accent1">
                    <a:lumMod val="75000"/>
                  </a:schemeClr>
                </a:solidFill>
              </a:rPr>
              <a:t>Challenges with diagnosis of thyroid derangement in pregnancy</a:t>
            </a:r>
          </a:p>
          <a:p>
            <a:pPr marL="274320" indent="-274320" eaLnBrk="1" fontAlgn="auto" hangingPunct="1">
              <a:lnSpc>
                <a:spcPct val="150000"/>
              </a:lnSpc>
              <a:spcAft>
                <a:spcPts val="0"/>
              </a:spcAft>
              <a:buClr>
                <a:schemeClr val="accent3"/>
              </a:buClr>
              <a:buFont typeface="Wingdings 2"/>
              <a:buChar char=""/>
              <a:defRPr/>
            </a:pPr>
            <a:r>
              <a:rPr lang="en-US" sz="2400" b="1" dirty="0" err="1" smtClean="0">
                <a:solidFill>
                  <a:schemeClr val="accent1">
                    <a:lumMod val="75000"/>
                  </a:schemeClr>
                </a:solidFill>
              </a:rPr>
              <a:t>Thyrotoxicosis</a:t>
            </a:r>
            <a:r>
              <a:rPr lang="en-US" sz="2400" b="1" dirty="0" smtClean="0">
                <a:solidFill>
                  <a:schemeClr val="accent1">
                    <a:lumMod val="75000"/>
                  </a:schemeClr>
                </a:solidFill>
              </a:rPr>
              <a:t> </a:t>
            </a:r>
            <a:r>
              <a:rPr lang="en-US" sz="2400" b="1" dirty="0" smtClean="0">
                <a:solidFill>
                  <a:schemeClr val="accent1">
                    <a:lumMod val="75000"/>
                  </a:schemeClr>
                </a:solidFill>
              </a:rPr>
              <a:t>in Pregnancy</a:t>
            </a:r>
            <a:endParaRPr lang="fa-IR" sz="2400" b="1" dirty="0" smtClean="0">
              <a:solidFill>
                <a:schemeClr val="accent1">
                  <a:lumMod val="75000"/>
                </a:schemeClr>
              </a:solidFill>
            </a:endParaRPr>
          </a:p>
          <a:p>
            <a:pPr marL="274320" indent="-274320" eaLnBrk="1" fontAlgn="auto" hangingPunct="1">
              <a:lnSpc>
                <a:spcPct val="150000"/>
              </a:lnSpc>
              <a:spcAft>
                <a:spcPts val="0"/>
              </a:spcAft>
              <a:buClr>
                <a:schemeClr val="accent3"/>
              </a:buClr>
              <a:buFont typeface="Wingdings 2"/>
              <a:buChar char=""/>
              <a:defRPr/>
            </a:pPr>
            <a:r>
              <a:rPr lang="en-US" sz="2400" b="1" dirty="0" smtClean="0">
                <a:solidFill>
                  <a:schemeClr val="accent1">
                    <a:lumMod val="75000"/>
                  </a:schemeClr>
                </a:solidFill>
              </a:rPr>
              <a:t>Case discussion</a:t>
            </a:r>
          </a:p>
          <a:p>
            <a:pPr marL="274320" indent="-274320" eaLnBrk="1" fontAlgn="auto" hangingPunct="1">
              <a:lnSpc>
                <a:spcPct val="200000"/>
              </a:lnSpc>
              <a:spcAft>
                <a:spcPts val="0"/>
              </a:spcAft>
              <a:buClr>
                <a:schemeClr val="accent3"/>
              </a:buClr>
              <a:buFont typeface="Wingdings 2"/>
              <a:buChar char=""/>
              <a:defRPr/>
            </a:pPr>
            <a:r>
              <a:rPr lang="en-US" sz="2400" b="1" dirty="0" smtClean="0">
                <a:solidFill>
                  <a:schemeClr val="accent1">
                    <a:lumMod val="75000"/>
                  </a:schemeClr>
                </a:solidFill>
              </a:rPr>
              <a:t>Conclusion</a:t>
            </a:r>
            <a:endParaRPr lang="en-US" sz="2400" b="1" dirty="0">
              <a:solidFill>
                <a:schemeClr val="accent1">
                  <a:lumMod val="75000"/>
                </a:schemeClr>
              </a:solidFill>
            </a:endParaRPr>
          </a:p>
        </p:txBody>
      </p:sp>
    </p:spTree>
    <p:extLst>
      <p:ext uri="{BB962C8B-B14F-4D97-AF65-F5344CB8AC3E}">
        <p14:creationId xmlns:p14="http://schemas.microsoft.com/office/powerpoint/2010/main" xmlns="" val="21932949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400" dirty="0" smtClean="0"/>
              <a:t>Measuring FT4 in the </a:t>
            </a:r>
            <a:r>
              <a:rPr lang="en-US" sz="2400" b="1" dirty="0" smtClean="0"/>
              <a:t>presence of high concentrations of bound T4</a:t>
            </a:r>
            <a:r>
              <a:rPr lang="en-US" sz="2400" dirty="0" smtClean="0"/>
              <a:t> has proved challenging especially in abnormal binding-protein states such as pregnancy.</a:t>
            </a:r>
          </a:p>
          <a:p>
            <a:pPr>
              <a:lnSpc>
                <a:spcPct val="150000"/>
              </a:lnSpc>
            </a:pPr>
            <a:r>
              <a:rPr lang="en-US" sz="2400" dirty="0"/>
              <a:t>FT4 immunoassay approaches are liable to error by </a:t>
            </a:r>
            <a:r>
              <a:rPr lang="en-US" sz="2400" dirty="0" smtClean="0"/>
              <a:t>disrupting the </a:t>
            </a:r>
            <a:r>
              <a:rPr lang="en-US" sz="2400" dirty="0"/>
              <a:t>original equilibrium, which is dependent on dilution</a:t>
            </a:r>
            <a:r>
              <a:rPr lang="en-US" sz="2400" dirty="0" smtClean="0"/>
              <a:t>,// temperature</a:t>
            </a:r>
            <a:r>
              <a:rPr lang="en-US" sz="2400" dirty="0"/>
              <a:t>, </a:t>
            </a:r>
            <a:r>
              <a:rPr lang="en-US" sz="2400" dirty="0" smtClean="0"/>
              <a:t>//buffer  composition,// </a:t>
            </a:r>
            <a:r>
              <a:rPr lang="en-US" sz="2400" dirty="0"/>
              <a:t>affinity, and concentration </a:t>
            </a:r>
            <a:r>
              <a:rPr lang="en-US" sz="2400" dirty="0" smtClean="0"/>
              <a:t>of the </a:t>
            </a:r>
            <a:r>
              <a:rPr lang="en-US" sz="2400" dirty="0"/>
              <a:t>T4 antibody reagent and T4-binding capacity of the </a:t>
            </a:r>
            <a:r>
              <a:rPr lang="en-US" sz="2400" dirty="0" smtClean="0"/>
              <a:t>serum sample.</a:t>
            </a:r>
            <a:endParaRPr lang="en-US" sz="2400" dirty="0"/>
          </a:p>
        </p:txBody>
      </p:sp>
    </p:spTree>
    <p:extLst>
      <p:ext uri="{BB962C8B-B14F-4D97-AF65-F5344CB8AC3E}">
        <p14:creationId xmlns:p14="http://schemas.microsoft.com/office/powerpoint/2010/main" xmlns="" val="2013056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733256"/>
          </a:xfrm>
        </p:spPr>
        <p:txBody>
          <a:bodyPr>
            <a:normAutofit/>
          </a:bodyPr>
          <a:lstStyle/>
          <a:p>
            <a:pPr>
              <a:lnSpc>
                <a:spcPct val="150000"/>
              </a:lnSpc>
              <a:buClr>
                <a:srgbClr val="C00000"/>
              </a:buClr>
            </a:pPr>
            <a:r>
              <a:rPr lang="en-US" dirty="0" smtClean="0">
                <a:solidFill>
                  <a:srgbClr val="C00000"/>
                </a:solidFill>
                <a:latin typeface="Times New Roman" pitchFamily="18" charset="0"/>
                <a:cs typeface="Times New Roman" pitchFamily="18" charset="0"/>
              </a:rPr>
              <a:t>High </a:t>
            </a:r>
            <a:r>
              <a:rPr lang="en-US" dirty="0">
                <a:solidFill>
                  <a:srgbClr val="C00000"/>
                </a:solidFill>
                <a:latin typeface="Times New Roman" pitchFamily="18" charset="0"/>
                <a:cs typeface="Times New Roman" pitchFamily="18" charset="0"/>
              </a:rPr>
              <a:t>TBG</a:t>
            </a:r>
            <a:r>
              <a:rPr lang="en-US" dirty="0">
                <a:solidFill>
                  <a:srgbClr val="FF0000"/>
                </a:solidFill>
                <a:latin typeface="Times New Roman" pitchFamily="18" charset="0"/>
                <a:cs typeface="Times New Roman" pitchFamily="18" charset="0"/>
              </a:rPr>
              <a:t> </a:t>
            </a:r>
            <a:r>
              <a:rPr lang="en-US" dirty="0">
                <a:solidFill>
                  <a:schemeClr val="accent1">
                    <a:lumMod val="75000"/>
                  </a:schemeClr>
                </a:solidFill>
                <a:latin typeface="Times New Roman" pitchFamily="18" charset="0"/>
                <a:cs typeface="Times New Roman" pitchFamily="18" charset="0"/>
              </a:rPr>
              <a:t>concentrations </a:t>
            </a:r>
            <a:r>
              <a:rPr lang="en-US" dirty="0" smtClean="0">
                <a:solidFill>
                  <a:schemeClr val="accent1">
                    <a:lumMod val="75000"/>
                  </a:schemeClr>
                </a:solidFill>
                <a:latin typeface="Times New Roman" pitchFamily="18" charset="0"/>
                <a:cs typeface="Times New Roman" pitchFamily="18" charset="0"/>
              </a:rPr>
              <a:t>result </a:t>
            </a:r>
            <a:r>
              <a:rPr lang="en-US" dirty="0">
                <a:latin typeface="Times New Roman" pitchFamily="18" charset="0"/>
                <a:cs typeface="Times New Roman" pitchFamily="18" charset="0"/>
              </a:rPr>
              <a:t>in</a:t>
            </a:r>
            <a:r>
              <a:rPr lang="en-US" dirty="0">
                <a:solidFill>
                  <a:srgbClr val="C00000"/>
                </a:solidFill>
                <a:latin typeface="Times New Roman" pitchFamily="18" charset="0"/>
                <a:cs typeface="Times New Roman" pitchFamily="18" charset="0"/>
              </a:rPr>
              <a:t> higher FT4 </a:t>
            </a:r>
            <a:r>
              <a:rPr lang="en-US" dirty="0" smtClean="0">
                <a:solidFill>
                  <a:srgbClr val="C00000"/>
                </a:solidFill>
                <a:latin typeface="Times New Roman" pitchFamily="18" charset="0"/>
                <a:cs typeface="Times New Roman" pitchFamily="18" charset="0"/>
              </a:rPr>
              <a:t>values</a:t>
            </a:r>
            <a:r>
              <a:rPr lang="en-US" dirty="0" smtClean="0">
                <a:solidFill>
                  <a:srgbClr val="FF0000"/>
                </a:solidFill>
                <a:latin typeface="Times New Roman" pitchFamily="18" charset="0"/>
                <a:cs typeface="Times New Roman" pitchFamily="18" charset="0"/>
              </a:rPr>
              <a:t>.</a:t>
            </a:r>
          </a:p>
          <a:p>
            <a:pPr>
              <a:lnSpc>
                <a:spcPct val="150000"/>
              </a:lnSpc>
              <a:buClr>
                <a:srgbClr val="C00000"/>
              </a:buClr>
            </a:pPr>
            <a:r>
              <a:rPr lang="en-US" dirty="0" smtClean="0">
                <a:solidFill>
                  <a:srgbClr val="FF0000"/>
                </a:solidFill>
                <a:latin typeface="Times New Roman" pitchFamily="18" charset="0"/>
                <a:cs typeface="Times New Roman" pitchFamily="18" charset="0"/>
              </a:rPr>
              <a:t> </a:t>
            </a:r>
            <a:r>
              <a:rPr lang="en-US" dirty="0" smtClean="0">
                <a:solidFill>
                  <a:srgbClr val="00B050"/>
                </a:solidFill>
                <a:latin typeface="Times New Roman" pitchFamily="18" charset="0"/>
                <a:cs typeface="Times New Roman" pitchFamily="18" charset="0"/>
              </a:rPr>
              <a:t>Low </a:t>
            </a:r>
            <a:r>
              <a:rPr lang="en-US" dirty="0">
                <a:solidFill>
                  <a:srgbClr val="00B050"/>
                </a:solidFill>
                <a:latin typeface="Times New Roman" pitchFamily="18" charset="0"/>
                <a:cs typeface="Times New Roman" pitchFamily="18" charset="0"/>
              </a:rPr>
              <a:t>albumin </a:t>
            </a:r>
            <a:r>
              <a:rPr lang="en-US" dirty="0">
                <a:solidFill>
                  <a:schemeClr val="accent1">
                    <a:lumMod val="75000"/>
                  </a:schemeClr>
                </a:solidFill>
                <a:latin typeface="Times New Roman" pitchFamily="18" charset="0"/>
                <a:cs typeface="Times New Roman" pitchFamily="18" charset="0"/>
              </a:rPr>
              <a:t>in serum </a:t>
            </a:r>
            <a:r>
              <a:rPr lang="en-US" dirty="0" smtClean="0">
                <a:solidFill>
                  <a:schemeClr val="accent1">
                    <a:lumMod val="75000"/>
                  </a:schemeClr>
                </a:solidFill>
                <a:latin typeface="Times New Roman" pitchFamily="18" charset="0"/>
                <a:cs typeface="Times New Roman" pitchFamily="18" charset="0"/>
              </a:rPr>
              <a:t>will </a:t>
            </a:r>
            <a:r>
              <a:rPr lang="en-US" dirty="0">
                <a:solidFill>
                  <a:schemeClr val="accent1">
                    <a:lumMod val="75000"/>
                  </a:schemeClr>
                </a:solidFill>
                <a:latin typeface="Times New Roman" pitchFamily="18" charset="0"/>
                <a:cs typeface="Times New Roman" pitchFamily="18" charset="0"/>
              </a:rPr>
              <a:t>yield </a:t>
            </a:r>
            <a:r>
              <a:rPr lang="en-US" dirty="0">
                <a:solidFill>
                  <a:srgbClr val="00B050"/>
                </a:solidFill>
                <a:latin typeface="Times New Roman" pitchFamily="18" charset="0"/>
                <a:cs typeface="Times New Roman" pitchFamily="18" charset="0"/>
              </a:rPr>
              <a:t>lower FT4 values</a:t>
            </a:r>
            <a:r>
              <a:rPr lang="en-US" dirty="0" smtClean="0">
                <a:solidFill>
                  <a:schemeClr val="accent1">
                    <a:lumMod val="75000"/>
                  </a:schemeClr>
                </a:solidFill>
                <a:latin typeface="Times New Roman" pitchFamily="18" charset="0"/>
                <a:cs typeface="Times New Roman" pitchFamily="18" charset="0"/>
              </a:rPr>
              <a:t>.</a:t>
            </a:r>
          </a:p>
          <a:p>
            <a:pPr>
              <a:lnSpc>
                <a:spcPct val="150000"/>
              </a:lnSpc>
              <a:buClr>
                <a:srgbClr val="C00000"/>
              </a:buClr>
            </a:pPr>
            <a:r>
              <a:rPr lang="en-US" dirty="0" smtClean="0">
                <a:solidFill>
                  <a:schemeClr val="accent1">
                    <a:lumMod val="75000"/>
                  </a:schemeClr>
                </a:solidFill>
                <a:latin typeface="Times New Roman" pitchFamily="18" charset="0"/>
                <a:cs typeface="Times New Roman" pitchFamily="18" charset="0"/>
              </a:rPr>
              <a:t>In pregnant </a:t>
            </a:r>
            <a:r>
              <a:rPr lang="en-US" dirty="0">
                <a:solidFill>
                  <a:schemeClr val="accent1">
                    <a:lumMod val="75000"/>
                  </a:schemeClr>
                </a:solidFill>
                <a:latin typeface="Times New Roman" pitchFamily="18" charset="0"/>
                <a:cs typeface="Times New Roman" pitchFamily="18" charset="0"/>
              </a:rPr>
              <a:t>women </a:t>
            </a:r>
            <a:r>
              <a:rPr lang="en-US" dirty="0" smtClean="0">
                <a:solidFill>
                  <a:schemeClr val="accent1">
                    <a:lumMod val="75000"/>
                  </a:schemeClr>
                </a:solidFill>
                <a:latin typeface="Times New Roman" pitchFamily="18" charset="0"/>
                <a:cs typeface="Times New Roman" pitchFamily="18" charset="0"/>
              </a:rPr>
              <a:t>higher </a:t>
            </a:r>
            <a:r>
              <a:rPr lang="en-US" dirty="0">
                <a:solidFill>
                  <a:schemeClr val="accent1">
                    <a:lumMod val="75000"/>
                  </a:schemeClr>
                </a:solidFill>
                <a:latin typeface="Times New Roman" pitchFamily="18" charset="0"/>
                <a:cs typeface="Times New Roman" pitchFamily="18" charset="0"/>
              </a:rPr>
              <a:t>concentrations of TBG and NEFA and </a:t>
            </a:r>
            <a:r>
              <a:rPr lang="en-US" dirty="0" smtClean="0">
                <a:solidFill>
                  <a:schemeClr val="accent1">
                    <a:lumMod val="75000"/>
                  </a:schemeClr>
                </a:solidFill>
                <a:latin typeface="Times New Roman" pitchFamily="18" charset="0"/>
                <a:cs typeface="Times New Roman" pitchFamily="18" charset="0"/>
              </a:rPr>
              <a:t>lower </a:t>
            </a:r>
            <a:r>
              <a:rPr lang="en-US" dirty="0">
                <a:solidFill>
                  <a:schemeClr val="accent1">
                    <a:lumMod val="75000"/>
                  </a:schemeClr>
                </a:solidFill>
                <a:latin typeface="Times New Roman" pitchFamily="18" charset="0"/>
                <a:cs typeface="Times New Roman" pitchFamily="18" charset="0"/>
              </a:rPr>
              <a:t>concentrations of albumin relative to sera of non-pregnant </a:t>
            </a:r>
            <a:endParaRPr lang="en-US" dirty="0" smtClean="0">
              <a:solidFill>
                <a:schemeClr val="accent1">
                  <a:lumMod val="75000"/>
                </a:schemeClr>
              </a:solidFill>
              <a:latin typeface="Times New Roman" pitchFamily="18" charset="0"/>
              <a:cs typeface="Times New Roman" pitchFamily="18" charset="0"/>
            </a:endParaRPr>
          </a:p>
          <a:p>
            <a:pPr>
              <a:lnSpc>
                <a:spcPct val="150000"/>
              </a:lnSpc>
              <a:buClr>
                <a:srgbClr val="C00000"/>
              </a:buClr>
            </a:pPr>
            <a:r>
              <a:rPr lang="en-US" dirty="0" smtClean="0">
                <a:solidFill>
                  <a:schemeClr val="accent1">
                    <a:lumMod val="75000"/>
                  </a:schemeClr>
                </a:solidFill>
                <a:latin typeface="Times New Roman" pitchFamily="18" charset="0"/>
                <a:cs typeface="Times New Roman" pitchFamily="18" charset="0"/>
              </a:rPr>
              <a:t>Seven </a:t>
            </a:r>
            <a:r>
              <a:rPr lang="en-US" dirty="0">
                <a:solidFill>
                  <a:schemeClr val="accent1">
                    <a:lumMod val="75000"/>
                  </a:schemeClr>
                </a:solidFill>
                <a:latin typeface="Times New Roman" pitchFamily="18" charset="0"/>
                <a:cs typeface="Times New Roman" pitchFamily="18" charset="0"/>
              </a:rPr>
              <a:t>commercial FT4 immunoassays in 23 </a:t>
            </a:r>
            <a:r>
              <a:rPr lang="en-US" dirty="0" err="1">
                <a:solidFill>
                  <a:schemeClr val="accent1">
                    <a:lumMod val="75000"/>
                  </a:schemeClr>
                </a:solidFill>
                <a:latin typeface="Times New Roman" pitchFamily="18" charset="0"/>
                <a:cs typeface="Times New Roman" pitchFamily="18" charset="0"/>
              </a:rPr>
              <a:t>euthyroid</a:t>
            </a:r>
            <a:r>
              <a:rPr lang="en-US" dirty="0">
                <a:solidFill>
                  <a:schemeClr val="accent1">
                    <a:lumMod val="75000"/>
                  </a:schemeClr>
                </a:solidFill>
                <a:latin typeface="Times New Roman" pitchFamily="18" charset="0"/>
                <a:cs typeface="Times New Roman" pitchFamily="18" charset="0"/>
              </a:rPr>
              <a:t> women at </a:t>
            </a:r>
            <a:r>
              <a:rPr lang="en-US" dirty="0" smtClean="0">
                <a:solidFill>
                  <a:schemeClr val="accent1">
                    <a:lumMod val="75000"/>
                  </a:schemeClr>
                </a:solidFill>
                <a:latin typeface="Times New Roman" pitchFamily="18" charset="0"/>
                <a:cs typeface="Times New Roman" pitchFamily="18" charset="0"/>
              </a:rPr>
              <a:t>term: </a:t>
            </a:r>
          </a:p>
          <a:p>
            <a:pPr lvl="2">
              <a:buClr>
                <a:srgbClr val="C00000"/>
              </a:buClr>
              <a:buNone/>
            </a:pPr>
            <a:r>
              <a:rPr lang="en-US" dirty="0" smtClean="0">
                <a:solidFill>
                  <a:srgbClr val="00B050"/>
                </a:solidFill>
                <a:latin typeface="Times New Roman" pitchFamily="18" charset="0"/>
                <a:cs typeface="Times New Roman" pitchFamily="18" charset="0"/>
              </a:rPr>
              <a:t>Albumin-dependent </a:t>
            </a:r>
            <a:r>
              <a:rPr lang="en-US" dirty="0">
                <a:solidFill>
                  <a:srgbClr val="00B050"/>
                </a:solidFill>
                <a:latin typeface="Times New Roman" pitchFamily="18" charset="0"/>
                <a:cs typeface="Times New Roman" pitchFamily="18" charset="0"/>
              </a:rPr>
              <a:t>methods showed marked negative </a:t>
            </a:r>
            <a:r>
              <a:rPr lang="en-US" dirty="0" smtClean="0">
                <a:solidFill>
                  <a:srgbClr val="00B050"/>
                </a:solidFill>
                <a:latin typeface="Times New Roman" pitchFamily="18" charset="0"/>
                <a:cs typeface="Times New Roman" pitchFamily="18" charset="0"/>
              </a:rPr>
              <a:t>bias </a:t>
            </a:r>
            <a:r>
              <a:rPr lang="en-US" dirty="0" smtClean="0">
                <a:solidFill>
                  <a:schemeClr val="accent1">
                    <a:lumMod val="75000"/>
                  </a:schemeClr>
                </a:solidFill>
                <a:latin typeface="Times New Roman" pitchFamily="18" charset="0"/>
                <a:cs typeface="Times New Roman" pitchFamily="18" charset="0"/>
              </a:rPr>
              <a:t>with </a:t>
            </a:r>
            <a:r>
              <a:rPr lang="en-US" dirty="0">
                <a:solidFill>
                  <a:schemeClr val="accent1">
                    <a:lumMod val="75000"/>
                  </a:schemeClr>
                </a:solidFill>
                <a:latin typeface="Times New Roman" pitchFamily="18" charset="0"/>
                <a:cs typeface="Times New Roman" pitchFamily="18" charset="0"/>
              </a:rPr>
              <a:t>up to 50% of subnormal </a:t>
            </a:r>
            <a:r>
              <a:rPr lang="en-US" dirty="0" smtClean="0">
                <a:solidFill>
                  <a:schemeClr val="accent1">
                    <a:lumMod val="75000"/>
                  </a:schemeClr>
                </a:solidFill>
                <a:latin typeface="Times New Roman" pitchFamily="18" charset="0"/>
                <a:cs typeface="Times New Roman" pitchFamily="18" charset="0"/>
              </a:rPr>
              <a:t>values</a:t>
            </a:r>
          </a:p>
          <a:p>
            <a:pPr lvl="2">
              <a:buClr>
                <a:srgbClr val="C00000"/>
              </a:buClr>
              <a:buNone/>
            </a:pPr>
            <a:r>
              <a:rPr lang="en-US" dirty="0" smtClean="0">
                <a:solidFill>
                  <a:srgbClr val="00B050"/>
                </a:solidFill>
                <a:latin typeface="Times New Roman" pitchFamily="18" charset="0"/>
                <a:cs typeface="Times New Roman" pitchFamily="18" charset="0"/>
              </a:rPr>
              <a:t>Other </a:t>
            </a:r>
            <a:r>
              <a:rPr lang="en-US" dirty="0">
                <a:solidFill>
                  <a:srgbClr val="00B050"/>
                </a:solidFill>
                <a:latin typeface="Times New Roman" pitchFamily="18" charset="0"/>
                <a:cs typeface="Times New Roman" pitchFamily="18" charset="0"/>
              </a:rPr>
              <a:t>methods gave values above their non-pregnant reference </a:t>
            </a:r>
            <a:r>
              <a:rPr lang="en-US" dirty="0">
                <a:solidFill>
                  <a:schemeClr val="accent1">
                    <a:lumMod val="75000"/>
                  </a:schemeClr>
                </a:solidFill>
                <a:latin typeface="Times New Roman" pitchFamily="18" charset="0"/>
                <a:cs typeface="Times New Roman" pitchFamily="18" charset="0"/>
              </a:rPr>
              <a:t>values</a:t>
            </a:r>
          </a:p>
        </p:txBody>
      </p:sp>
      <p:sp>
        <p:nvSpPr>
          <p:cNvPr id="4" name="TextBox 3"/>
          <p:cNvSpPr txBox="1"/>
          <p:nvPr/>
        </p:nvSpPr>
        <p:spPr>
          <a:xfrm>
            <a:off x="1547664" y="260648"/>
            <a:ext cx="6116546" cy="600164"/>
          </a:xfrm>
          <a:prstGeom prst="rect">
            <a:avLst/>
          </a:prstGeom>
          <a:noFill/>
        </p:spPr>
        <p:txBody>
          <a:bodyPr wrap="none" rtlCol="0">
            <a:spAutoFit/>
          </a:bodyPr>
          <a:lstStyle/>
          <a:p>
            <a:r>
              <a:rPr lang="en-US" sz="3300" b="1" dirty="0" smtClean="0">
                <a:solidFill>
                  <a:srgbClr val="C00000"/>
                </a:solidFill>
              </a:rPr>
              <a:t>Problems with FT4 in pregnancy</a:t>
            </a:r>
            <a:endParaRPr lang="en-US" sz="3300" b="1" dirty="0">
              <a:solidFill>
                <a:srgbClr val="C00000"/>
              </a:solidFill>
            </a:endParaRPr>
          </a:p>
        </p:txBody>
      </p:sp>
      <p:sp>
        <p:nvSpPr>
          <p:cNvPr id="5" name="TextBox 4"/>
          <p:cNvSpPr txBox="1"/>
          <p:nvPr/>
        </p:nvSpPr>
        <p:spPr>
          <a:xfrm>
            <a:off x="966017" y="6237312"/>
            <a:ext cx="3894015" cy="523220"/>
          </a:xfrm>
          <a:prstGeom prst="rect">
            <a:avLst/>
          </a:prstGeom>
          <a:noFill/>
        </p:spPr>
        <p:txBody>
          <a:bodyPr wrap="none" rtlCol="0">
            <a:spAutoFit/>
          </a:bodyPr>
          <a:lstStyle/>
          <a:p>
            <a:r>
              <a:rPr lang="en-US" sz="1400" b="1" dirty="0" err="1" smtClean="0">
                <a:solidFill>
                  <a:srgbClr val="7030A0"/>
                </a:solidFill>
              </a:rPr>
              <a:t>Herbomes</a:t>
            </a:r>
            <a:r>
              <a:rPr lang="en-US" sz="1400" b="1" dirty="0" smtClean="0">
                <a:solidFill>
                  <a:srgbClr val="7030A0"/>
                </a:solidFill>
              </a:rPr>
              <a:t> M et al. </a:t>
            </a:r>
            <a:r>
              <a:rPr lang="en-US" sz="1400" b="1" dirty="0" err="1" smtClean="0">
                <a:solidFill>
                  <a:srgbClr val="7030A0"/>
                </a:solidFill>
              </a:rPr>
              <a:t>Clin</a:t>
            </a:r>
            <a:r>
              <a:rPr lang="en-US" sz="1400" b="1" dirty="0" smtClean="0">
                <a:solidFill>
                  <a:srgbClr val="7030A0"/>
                </a:solidFill>
              </a:rPr>
              <a:t> </a:t>
            </a:r>
            <a:r>
              <a:rPr lang="en-US" sz="1400" b="1" dirty="0" err="1" smtClean="0">
                <a:solidFill>
                  <a:srgbClr val="7030A0"/>
                </a:solidFill>
              </a:rPr>
              <a:t>Chem</a:t>
            </a:r>
            <a:r>
              <a:rPr lang="en-US" sz="1400" b="1" dirty="0" smtClean="0">
                <a:solidFill>
                  <a:srgbClr val="7030A0"/>
                </a:solidFill>
              </a:rPr>
              <a:t> Lab 2003; 41: 942</a:t>
            </a:r>
          </a:p>
          <a:p>
            <a:r>
              <a:rPr lang="en-US" sz="1400" b="1" dirty="0" err="1" smtClean="0">
                <a:solidFill>
                  <a:srgbClr val="7030A0"/>
                </a:solidFill>
              </a:rPr>
              <a:t>Roti</a:t>
            </a:r>
            <a:r>
              <a:rPr lang="en-US" sz="1400" b="1" dirty="0" smtClean="0">
                <a:solidFill>
                  <a:srgbClr val="7030A0"/>
                </a:solidFill>
              </a:rPr>
              <a:t> E. J </a:t>
            </a:r>
            <a:r>
              <a:rPr lang="en-US" sz="1400" b="1" dirty="0" err="1" smtClean="0">
                <a:solidFill>
                  <a:srgbClr val="7030A0"/>
                </a:solidFill>
              </a:rPr>
              <a:t>Endocrinol</a:t>
            </a:r>
            <a:r>
              <a:rPr lang="en-US" sz="1400" b="1" dirty="0" smtClean="0">
                <a:solidFill>
                  <a:srgbClr val="7030A0"/>
                </a:solidFill>
              </a:rPr>
              <a:t>  Invest 1991; 14: 1-9</a:t>
            </a:r>
            <a:endParaRPr lang="en-US" sz="1400" b="1" dirty="0">
              <a:solidFill>
                <a:srgbClr val="7030A0"/>
              </a:solidFill>
            </a:endParaRPr>
          </a:p>
        </p:txBody>
      </p:sp>
    </p:spTree>
    <p:extLst>
      <p:ext uri="{BB962C8B-B14F-4D97-AF65-F5344CB8AC3E}">
        <p14:creationId xmlns:p14="http://schemas.microsoft.com/office/powerpoint/2010/main" xmlns="" val="105541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09464"/>
            <a:ext cx="8229600" cy="5415880"/>
          </a:xfrm>
        </p:spPr>
        <p:txBody>
          <a:bodyPr>
            <a:normAutofit/>
          </a:bodyPr>
          <a:lstStyle/>
          <a:p>
            <a:pPr algn="just">
              <a:lnSpc>
                <a:spcPct val="150000"/>
              </a:lnSpc>
              <a:buNone/>
            </a:pPr>
            <a:r>
              <a:rPr lang="en-US" sz="2700" dirty="0" smtClean="0">
                <a:solidFill>
                  <a:schemeClr val="accent1">
                    <a:lumMod val="75000"/>
                  </a:schemeClr>
                </a:solidFill>
                <a:latin typeface="Times New Roman" pitchFamily="18" charset="0"/>
                <a:cs typeface="Times New Roman" pitchFamily="18" charset="0"/>
              </a:rPr>
              <a:t>   The </a:t>
            </a:r>
            <a:r>
              <a:rPr lang="en-US" sz="2700" dirty="0">
                <a:solidFill>
                  <a:schemeClr val="accent1">
                    <a:lumMod val="75000"/>
                  </a:schemeClr>
                </a:solidFill>
                <a:latin typeface="Times New Roman" pitchFamily="18" charset="0"/>
                <a:cs typeface="Times New Roman" pitchFamily="18" charset="0"/>
              </a:rPr>
              <a:t>latest development in the field of FT4 analysis is to measure free thyroid hormones in the </a:t>
            </a:r>
            <a:r>
              <a:rPr lang="en-US" sz="2700" dirty="0" err="1">
                <a:solidFill>
                  <a:srgbClr val="00B050"/>
                </a:solidFill>
                <a:latin typeface="Times New Roman" pitchFamily="18" charset="0"/>
                <a:cs typeface="Times New Roman" pitchFamily="18" charset="0"/>
              </a:rPr>
              <a:t>dialysate</a:t>
            </a:r>
            <a:r>
              <a:rPr lang="en-US" sz="2700" dirty="0">
                <a:solidFill>
                  <a:schemeClr val="accent1">
                    <a:lumMod val="75000"/>
                  </a:schemeClr>
                </a:solidFill>
                <a:latin typeface="Times New Roman" pitchFamily="18" charset="0"/>
                <a:cs typeface="Times New Roman" pitchFamily="18" charset="0"/>
              </a:rPr>
              <a:t> or </a:t>
            </a:r>
            <a:r>
              <a:rPr lang="en-US" sz="2700" dirty="0" err="1">
                <a:solidFill>
                  <a:srgbClr val="00B050"/>
                </a:solidFill>
                <a:latin typeface="Times New Roman" pitchFamily="18" charset="0"/>
                <a:cs typeface="Times New Roman" pitchFamily="18" charset="0"/>
              </a:rPr>
              <a:t>ultrafiltrate</a:t>
            </a:r>
            <a:r>
              <a:rPr lang="en-US" sz="2700" dirty="0">
                <a:solidFill>
                  <a:schemeClr val="accent1">
                    <a:lumMod val="75000"/>
                  </a:schemeClr>
                </a:solidFill>
                <a:latin typeface="Times New Roman" pitchFamily="18" charset="0"/>
                <a:cs typeface="Times New Roman" pitchFamily="18" charset="0"/>
              </a:rPr>
              <a:t> using online </a:t>
            </a:r>
            <a:r>
              <a:rPr lang="en-US" sz="2700" dirty="0">
                <a:solidFill>
                  <a:srgbClr val="00B050"/>
                </a:solidFill>
                <a:latin typeface="Times New Roman" pitchFamily="18" charset="0"/>
                <a:cs typeface="Times New Roman" pitchFamily="18" charset="0"/>
              </a:rPr>
              <a:t>solid phase extraction - liquid chromatography/tandem mass </a:t>
            </a:r>
            <a:r>
              <a:rPr lang="en-US" sz="2700" dirty="0" smtClean="0">
                <a:solidFill>
                  <a:srgbClr val="00B050"/>
                </a:solidFill>
                <a:latin typeface="Times New Roman" pitchFamily="18" charset="0"/>
                <a:cs typeface="Times New Roman" pitchFamily="18" charset="0"/>
              </a:rPr>
              <a:t>spectrometry.</a:t>
            </a:r>
          </a:p>
          <a:p>
            <a:pPr algn="just">
              <a:lnSpc>
                <a:spcPct val="150000"/>
              </a:lnSpc>
              <a:buNone/>
            </a:pPr>
            <a:r>
              <a:rPr lang="en-US" sz="2700" dirty="0" smtClean="0">
                <a:solidFill>
                  <a:srgbClr val="FF0000"/>
                </a:solidFill>
                <a:latin typeface="Times New Roman" pitchFamily="18" charset="0"/>
                <a:cs typeface="Times New Roman" pitchFamily="18" charset="0"/>
              </a:rPr>
              <a:t>   </a:t>
            </a:r>
            <a:r>
              <a:rPr lang="en-US" sz="2700" dirty="0" smtClean="0">
                <a:solidFill>
                  <a:schemeClr val="accent1">
                    <a:lumMod val="75000"/>
                  </a:schemeClr>
                </a:solidFill>
                <a:latin typeface="Times New Roman" pitchFamily="18" charset="0"/>
                <a:cs typeface="Times New Roman" pitchFamily="18" charset="0"/>
              </a:rPr>
              <a:t>The </a:t>
            </a:r>
            <a:r>
              <a:rPr lang="en-US" sz="2700" dirty="0">
                <a:solidFill>
                  <a:schemeClr val="accent1">
                    <a:lumMod val="75000"/>
                  </a:schemeClr>
                </a:solidFill>
                <a:latin typeface="Times New Roman" pitchFamily="18" charset="0"/>
                <a:cs typeface="Times New Roman" pitchFamily="18" charset="0"/>
              </a:rPr>
              <a:t>95% FT4 reference intervals decreased gradually with advancing gestational age: from 1.08-1.82 </a:t>
            </a:r>
            <a:r>
              <a:rPr lang="en-US" sz="2700" dirty="0" err="1">
                <a:solidFill>
                  <a:schemeClr val="accent1">
                    <a:lumMod val="75000"/>
                  </a:schemeClr>
                </a:solidFill>
                <a:latin typeface="Times New Roman" pitchFamily="18" charset="0"/>
                <a:cs typeface="Times New Roman" pitchFamily="18" charset="0"/>
              </a:rPr>
              <a:t>ng</a:t>
            </a:r>
            <a:r>
              <a:rPr lang="en-US" sz="2700" dirty="0">
                <a:solidFill>
                  <a:schemeClr val="accent1">
                    <a:lumMod val="75000"/>
                  </a:schemeClr>
                </a:solidFill>
                <a:latin typeface="Times New Roman" pitchFamily="18" charset="0"/>
                <a:cs typeface="Times New Roman" pitchFamily="18" charset="0"/>
              </a:rPr>
              <a:t>/</a:t>
            </a:r>
            <a:r>
              <a:rPr lang="en-US" sz="2700" dirty="0" err="1">
                <a:solidFill>
                  <a:schemeClr val="accent1">
                    <a:lumMod val="75000"/>
                  </a:schemeClr>
                </a:solidFill>
                <a:latin typeface="Times New Roman" pitchFamily="18" charset="0"/>
                <a:cs typeface="Times New Roman" pitchFamily="18" charset="0"/>
              </a:rPr>
              <a:t>dL</a:t>
            </a:r>
            <a:r>
              <a:rPr lang="en-US" sz="2700" dirty="0">
                <a:solidFill>
                  <a:schemeClr val="accent1">
                    <a:lumMod val="75000"/>
                  </a:schemeClr>
                </a:solidFill>
                <a:latin typeface="Times New Roman" pitchFamily="18" charset="0"/>
                <a:cs typeface="Times New Roman" pitchFamily="18" charset="0"/>
              </a:rPr>
              <a:t> in week 14 to 0.86-1.53 </a:t>
            </a:r>
            <a:r>
              <a:rPr lang="en-US" sz="2700" dirty="0" err="1">
                <a:solidFill>
                  <a:schemeClr val="accent1">
                    <a:lumMod val="75000"/>
                  </a:schemeClr>
                </a:solidFill>
                <a:latin typeface="Times New Roman" pitchFamily="18" charset="0"/>
                <a:cs typeface="Times New Roman" pitchFamily="18" charset="0"/>
              </a:rPr>
              <a:t>ng</a:t>
            </a:r>
            <a:r>
              <a:rPr lang="en-US" sz="2700" dirty="0">
                <a:solidFill>
                  <a:schemeClr val="accent1">
                    <a:lumMod val="75000"/>
                  </a:schemeClr>
                </a:solidFill>
                <a:latin typeface="Times New Roman" pitchFamily="18" charset="0"/>
                <a:cs typeface="Times New Roman" pitchFamily="18" charset="0"/>
              </a:rPr>
              <a:t>/dl in week 20</a:t>
            </a:r>
          </a:p>
        </p:txBody>
      </p:sp>
      <p:sp>
        <p:nvSpPr>
          <p:cNvPr id="4" name="TextBox 3"/>
          <p:cNvSpPr txBox="1"/>
          <p:nvPr/>
        </p:nvSpPr>
        <p:spPr>
          <a:xfrm>
            <a:off x="1456705" y="404664"/>
            <a:ext cx="6067623" cy="630942"/>
          </a:xfrm>
          <a:prstGeom prst="rect">
            <a:avLst/>
          </a:prstGeom>
          <a:noFill/>
        </p:spPr>
        <p:txBody>
          <a:bodyPr wrap="none" rtlCol="0">
            <a:spAutoFit/>
          </a:bodyPr>
          <a:lstStyle/>
          <a:p>
            <a:pPr algn="ctr"/>
            <a:r>
              <a:rPr lang="en-US" sz="3500" b="1" dirty="0" smtClean="0">
                <a:solidFill>
                  <a:srgbClr val="C00000"/>
                </a:solidFill>
              </a:rPr>
              <a:t>Accurate Measurement of FT4</a:t>
            </a:r>
            <a:endParaRPr lang="en-US" sz="3500" b="1" dirty="0">
              <a:solidFill>
                <a:srgbClr val="C00000"/>
              </a:solidFill>
            </a:endParaRPr>
          </a:p>
        </p:txBody>
      </p:sp>
      <p:sp>
        <p:nvSpPr>
          <p:cNvPr id="5" name="TextBox 4"/>
          <p:cNvSpPr txBox="1"/>
          <p:nvPr/>
        </p:nvSpPr>
        <p:spPr>
          <a:xfrm>
            <a:off x="971600" y="6237312"/>
            <a:ext cx="2829172" cy="307777"/>
          </a:xfrm>
          <a:prstGeom prst="rect">
            <a:avLst/>
          </a:prstGeom>
          <a:noFill/>
        </p:spPr>
        <p:txBody>
          <a:bodyPr wrap="none" rtlCol="0">
            <a:spAutoFit/>
          </a:bodyPr>
          <a:lstStyle/>
          <a:p>
            <a:r>
              <a:rPr lang="en-US" sz="1400" b="1" dirty="0" err="1" smtClean="0">
                <a:solidFill>
                  <a:srgbClr val="7030A0"/>
                </a:solidFill>
              </a:rPr>
              <a:t>Yue</a:t>
            </a:r>
            <a:r>
              <a:rPr lang="en-US" sz="1400" b="1" dirty="0" smtClean="0">
                <a:solidFill>
                  <a:srgbClr val="7030A0"/>
                </a:solidFill>
              </a:rPr>
              <a:t> et al. </a:t>
            </a:r>
            <a:r>
              <a:rPr lang="en-US" sz="1400" b="1" dirty="0" err="1" smtClean="0">
                <a:solidFill>
                  <a:srgbClr val="7030A0"/>
                </a:solidFill>
              </a:rPr>
              <a:t>Clin</a:t>
            </a:r>
            <a:r>
              <a:rPr lang="en-US" sz="1400" b="1" dirty="0" smtClean="0">
                <a:solidFill>
                  <a:srgbClr val="7030A0"/>
                </a:solidFill>
              </a:rPr>
              <a:t> </a:t>
            </a:r>
            <a:r>
              <a:rPr lang="en-US" sz="1400" b="1" dirty="0" err="1" smtClean="0">
                <a:solidFill>
                  <a:srgbClr val="7030A0"/>
                </a:solidFill>
              </a:rPr>
              <a:t>Chem</a:t>
            </a:r>
            <a:r>
              <a:rPr lang="en-US" sz="1400" b="1" dirty="0" smtClean="0">
                <a:solidFill>
                  <a:srgbClr val="7030A0"/>
                </a:solidFill>
              </a:rPr>
              <a:t> 2008; 54: 642</a:t>
            </a:r>
            <a:endParaRPr lang="en-US" sz="1400" b="1" dirty="0">
              <a:solidFill>
                <a:srgbClr val="7030A0"/>
              </a:solidFill>
            </a:endParaRPr>
          </a:p>
        </p:txBody>
      </p:sp>
    </p:spTree>
    <p:extLst>
      <p:ext uri="{BB962C8B-B14F-4D97-AF65-F5344CB8AC3E}">
        <p14:creationId xmlns:p14="http://schemas.microsoft.com/office/powerpoint/2010/main" xmlns="" val="13707277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lnSpc>
                <a:spcPct val="150000"/>
              </a:lnSpc>
              <a:buNone/>
            </a:pPr>
            <a:r>
              <a:rPr lang="en-US" dirty="0"/>
              <a:t>The serum of pregnant </a:t>
            </a:r>
            <a:r>
              <a:rPr lang="en-US" dirty="0" smtClean="0"/>
              <a:t>women:</a:t>
            </a:r>
          </a:p>
          <a:p>
            <a:pPr marL="411480" lvl="1" indent="0">
              <a:lnSpc>
                <a:spcPct val="150000"/>
              </a:lnSpc>
              <a:buNone/>
            </a:pPr>
            <a:r>
              <a:rPr lang="en-US" dirty="0" smtClean="0"/>
              <a:t> </a:t>
            </a:r>
            <a:r>
              <a:rPr lang="en-US" dirty="0" smtClean="0">
                <a:latin typeface="Calibri"/>
              </a:rPr>
              <a:t>↑</a:t>
            </a:r>
            <a:r>
              <a:rPr lang="en-US" dirty="0" smtClean="0"/>
              <a:t>concentrations </a:t>
            </a:r>
            <a:r>
              <a:rPr lang="en-US" dirty="0"/>
              <a:t>of </a:t>
            </a:r>
            <a:r>
              <a:rPr lang="en-US" b="1" dirty="0"/>
              <a:t>TBG and </a:t>
            </a:r>
            <a:r>
              <a:rPr lang="en-US" b="1" dirty="0" err="1"/>
              <a:t>nonesterified</a:t>
            </a:r>
            <a:r>
              <a:rPr lang="en-US" b="1" dirty="0"/>
              <a:t> fatty acids </a:t>
            </a:r>
            <a:r>
              <a:rPr lang="en-US" dirty="0" smtClean="0"/>
              <a:t>         </a:t>
            </a:r>
            <a:r>
              <a:rPr lang="en-US" dirty="0" smtClean="0">
                <a:latin typeface="Calibri"/>
              </a:rPr>
              <a:t>↓</a:t>
            </a:r>
            <a:r>
              <a:rPr lang="en-US" dirty="0" smtClean="0"/>
              <a:t>concentrations </a:t>
            </a:r>
            <a:r>
              <a:rPr lang="en-US" dirty="0"/>
              <a:t>of </a:t>
            </a:r>
            <a:r>
              <a:rPr lang="en-US" b="1" dirty="0"/>
              <a:t>albumin</a:t>
            </a:r>
            <a:r>
              <a:rPr lang="en-US" dirty="0"/>
              <a:t> </a:t>
            </a:r>
            <a:r>
              <a:rPr lang="en-US" dirty="0" smtClean="0"/>
              <a:t>.</a:t>
            </a:r>
          </a:p>
          <a:p>
            <a:pPr>
              <a:lnSpc>
                <a:spcPct val="150000"/>
              </a:lnSpc>
            </a:pPr>
            <a:r>
              <a:rPr lang="en-US" dirty="0" smtClean="0"/>
              <a:t> </a:t>
            </a:r>
            <a:r>
              <a:rPr lang="en-US" dirty="0"/>
              <a:t>Many current FT4 immunoassays fail to account for </a:t>
            </a:r>
            <a:r>
              <a:rPr lang="en-US" dirty="0" smtClean="0"/>
              <a:t>the effect </a:t>
            </a:r>
            <a:r>
              <a:rPr lang="en-US" dirty="0"/>
              <a:t>of </a:t>
            </a:r>
            <a:r>
              <a:rPr lang="en-US" dirty="0" smtClean="0"/>
              <a:t>dilution.</a:t>
            </a:r>
          </a:p>
          <a:p>
            <a:pPr>
              <a:lnSpc>
                <a:spcPct val="150000"/>
              </a:lnSpc>
            </a:pPr>
            <a:r>
              <a:rPr lang="en-US" dirty="0" smtClean="0"/>
              <a:t> </a:t>
            </a:r>
            <a:r>
              <a:rPr lang="en-US" dirty="0"/>
              <a:t>Because </a:t>
            </a:r>
            <a:r>
              <a:rPr lang="en-US" b="1" dirty="0"/>
              <a:t>FT4 reference intervals</a:t>
            </a:r>
            <a:r>
              <a:rPr lang="en-US" dirty="0"/>
              <a:t> </a:t>
            </a:r>
            <a:r>
              <a:rPr lang="en-US" dirty="0" smtClean="0"/>
              <a:t>in pregnancy </a:t>
            </a:r>
            <a:r>
              <a:rPr lang="en-US" dirty="0"/>
              <a:t>varied widely between methods, interpretation </a:t>
            </a:r>
            <a:r>
              <a:rPr lang="en-US" dirty="0" smtClean="0"/>
              <a:t>of FT4 </a:t>
            </a:r>
            <a:r>
              <a:rPr lang="en-US" dirty="0"/>
              <a:t>values requires </a:t>
            </a:r>
            <a:r>
              <a:rPr lang="en-US" b="1" dirty="0"/>
              <a:t>method-specific </a:t>
            </a:r>
            <a:r>
              <a:rPr lang="en-US" b="1" dirty="0" smtClean="0"/>
              <a:t>ranges</a:t>
            </a:r>
            <a:r>
              <a:rPr lang="en-US" dirty="0" smtClean="0"/>
              <a:t>.</a:t>
            </a:r>
            <a:endParaRPr lang="en-US" dirty="0"/>
          </a:p>
        </p:txBody>
      </p:sp>
    </p:spTree>
    <p:extLst>
      <p:ext uri="{BB962C8B-B14F-4D97-AF65-F5344CB8AC3E}">
        <p14:creationId xmlns:p14="http://schemas.microsoft.com/office/powerpoint/2010/main" xmlns="" val="6935772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Autofit/>
          </a:bodyPr>
          <a:lstStyle/>
          <a:p>
            <a:pPr marL="114300" indent="0">
              <a:lnSpc>
                <a:spcPct val="150000"/>
              </a:lnSpc>
            </a:pPr>
            <a:r>
              <a:rPr lang="en-US" sz="2400" dirty="0"/>
              <a:t> </a:t>
            </a:r>
            <a:r>
              <a:rPr lang="en-US" sz="2400" dirty="0" smtClean="0"/>
              <a:t> such </a:t>
            </a:r>
            <a:r>
              <a:rPr lang="en-US" sz="2400" dirty="0"/>
              <a:t>ranges are also influenced by the </a:t>
            </a:r>
            <a:r>
              <a:rPr lang="en-US" sz="2400" b="1" dirty="0"/>
              <a:t>iodine status</a:t>
            </a:r>
            <a:r>
              <a:rPr lang="en-US" sz="2400" dirty="0"/>
              <a:t> of the </a:t>
            </a:r>
            <a:r>
              <a:rPr lang="en-US" sz="2400" dirty="0" smtClean="0"/>
              <a:t>population studied</a:t>
            </a:r>
            <a:r>
              <a:rPr lang="en-US" sz="2400" dirty="0"/>
              <a:t>. </a:t>
            </a:r>
            <a:endParaRPr lang="en-US" sz="2400" dirty="0" smtClean="0"/>
          </a:p>
          <a:p>
            <a:pPr marL="114300" indent="0">
              <a:lnSpc>
                <a:spcPct val="150000"/>
              </a:lnSpc>
            </a:pPr>
            <a:r>
              <a:rPr lang="en-US" sz="2400" dirty="0" smtClean="0"/>
              <a:t> </a:t>
            </a:r>
            <a:r>
              <a:rPr lang="en-US" sz="2400" dirty="0"/>
              <a:t>it is customary for manufacturers </a:t>
            </a:r>
            <a:r>
              <a:rPr lang="en-US" sz="2400" dirty="0" smtClean="0"/>
              <a:t>to suggest </a:t>
            </a:r>
            <a:r>
              <a:rPr lang="en-US" sz="2400" dirty="0"/>
              <a:t>that laboratories establish their </a:t>
            </a:r>
            <a:r>
              <a:rPr lang="en-US" sz="2400" b="1" dirty="0"/>
              <a:t>own reference range for </a:t>
            </a:r>
            <a:r>
              <a:rPr lang="en-US" sz="2400" b="1" dirty="0" smtClean="0"/>
              <a:t>a test</a:t>
            </a:r>
            <a:r>
              <a:rPr lang="en-US" sz="2400" dirty="0"/>
              <a:t>, this is impractical in clinical practice. </a:t>
            </a:r>
            <a:endParaRPr lang="en-US" sz="2400" dirty="0" smtClean="0"/>
          </a:p>
          <a:p>
            <a:pPr marL="114300" indent="0">
              <a:lnSpc>
                <a:spcPct val="150000"/>
              </a:lnSpc>
            </a:pPr>
            <a:r>
              <a:rPr lang="en-US" sz="2400" dirty="0" smtClean="0"/>
              <a:t> difficult to </a:t>
            </a:r>
            <a:r>
              <a:rPr lang="en-US" sz="2400" dirty="0"/>
              <a:t>recruit subjects with specific conditions such as pregnancy </a:t>
            </a:r>
            <a:r>
              <a:rPr lang="en-US" sz="2400" dirty="0" smtClean="0"/>
              <a:t>in order </a:t>
            </a:r>
            <a:r>
              <a:rPr lang="en-US" sz="2400" dirty="0"/>
              <a:t>to independently establish method- and </a:t>
            </a:r>
            <a:r>
              <a:rPr lang="en-US" sz="2400" dirty="0" smtClean="0"/>
              <a:t>trimester-specific ranges</a:t>
            </a:r>
            <a:r>
              <a:rPr lang="en-US" sz="2400" dirty="0"/>
              <a:t>. </a:t>
            </a:r>
            <a:endParaRPr lang="en-US" sz="2400" dirty="0" smtClean="0"/>
          </a:p>
          <a:p>
            <a:pPr marL="114300" indent="0">
              <a:lnSpc>
                <a:spcPct val="150000"/>
              </a:lnSpc>
              <a:buFont typeface="Wingdings" pitchFamily="2" charset="2"/>
              <a:buChar char="Ø"/>
            </a:pPr>
            <a:r>
              <a:rPr lang="en-US" sz="2400" dirty="0" smtClean="0"/>
              <a:t> It </a:t>
            </a:r>
            <a:r>
              <a:rPr lang="en-US" sz="2400" dirty="0"/>
              <a:t>follows that it is customary for laboratories to </a:t>
            </a:r>
            <a:r>
              <a:rPr lang="en-US" sz="2400" b="1" dirty="0"/>
              <a:t>adopt </a:t>
            </a:r>
            <a:r>
              <a:rPr lang="en-US" sz="2400" b="1" dirty="0" smtClean="0"/>
              <a:t>the ranges </a:t>
            </a:r>
            <a:r>
              <a:rPr lang="en-US" sz="2400" b="1" dirty="0"/>
              <a:t>provided by the manufacturer of the test</a:t>
            </a:r>
            <a:r>
              <a:rPr lang="en-US" sz="2400" dirty="0"/>
              <a:t>.</a:t>
            </a:r>
          </a:p>
          <a:p>
            <a:pPr>
              <a:lnSpc>
                <a:spcPct val="150000"/>
              </a:lnSpc>
            </a:pPr>
            <a:endParaRPr lang="en-US" sz="2400" dirty="0"/>
          </a:p>
        </p:txBody>
      </p:sp>
    </p:spTree>
    <p:extLst>
      <p:ext uri="{BB962C8B-B14F-4D97-AF65-F5344CB8AC3E}">
        <p14:creationId xmlns:p14="http://schemas.microsoft.com/office/powerpoint/2010/main" xmlns="" val="27413078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55763" y="0"/>
            <a:ext cx="5575300" cy="6423025"/>
            <a:chOff x="1043" y="67"/>
            <a:chExt cx="3655" cy="4252"/>
          </a:xfrm>
        </p:grpSpPr>
        <p:sp>
          <p:nvSpPr>
            <p:cNvPr id="21508" name="Rectangle 3"/>
            <p:cNvSpPr>
              <a:spLocks noChangeArrowheads="1"/>
            </p:cNvSpPr>
            <p:nvPr/>
          </p:nvSpPr>
          <p:spPr bwMode="auto">
            <a:xfrm>
              <a:off x="1737" y="67"/>
              <a:ext cx="2239" cy="1561"/>
            </a:xfrm>
            <a:prstGeom prst="rect">
              <a:avLst/>
            </a:prstGeom>
            <a:noFill/>
            <a:ln w="25400">
              <a:solidFill>
                <a:schemeClr val="tx1"/>
              </a:solidFill>
              <a:miter lim="800000"/>
              <a:headEnd/>
              <a:tailEnd/>
            </a:ln>
          </p:spPr>
          <p:txBody>
            <a:bodyPr/>
            <a:lstStyle/>
            <a:p>
              <a:endParaRPr lang="en-US"/>
            </a:p>
          </p:txBody>
        </p:sp>
        <p:sp>
          <p:nvSpPr>
            <p:cNvPr id="21509" name="Oval 4"/>
            <p:cNvSpPr>
              <a:spLocks noChangeArrowheads="1"/>
            </p:cNvSpPr>
            <p:nvPr/>
          </p:nvSpPr>
          <p:spPr bwMode="auto">
            <a:xfrm>
              <a:off x="2368" y="536"/>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0" name="Oval 5"/>
            <p:cNvSpPr>
              <a:spLocks noChangeArrowheads="1"/>
            </p:cNvSpPr>
            <p:nvPr/>
          </p:nvSpPr>
          <p:spPr bwMode="auto">
            <a:xfrm>
              <a:off x="2536" y="696"/>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1" name="Oval 6"/>
            <p:cNvSpPr>
              <a:spLocks noChangeArrowheads="1"/>
            </p:cNvSpPr>
            <p:nvPr/>
          </p:nvSpPr>
          <p:spPr bwMode="auto">
            <a:xfrm>
              <a:off x="2672" y="776"/>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2" name="Oval 7"/>
            <p:cNvSpPr>
              <a:spLocks noChangeArrowheads="1"/>
            </p:cNvSpPr>
            <p:nvPr/>
          </p:nvSpPr>
          <p:spPr bwMode="auto">
            <a:xfrm>
              <a:off x="2832" y="792"/>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3" name="Oval 8"/>
            <p:cNvSpPr>
              <a:spLocks noChangeArrowheads="1"/>
            </p:cNvSpPr>
            <p:nvPr/>
          </p:nvSpPr>
          <p:spPr bwMode="auto">
            <a:xfrm>
              <a:off x="3000" y="848"/>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4" name="Oval 9"/>
            <p:cNvSpPr>
              <a:spLocks noChangeArrowheads="1"/>
            </p:cNvSpPr>
            <p:nvPr/>
          </p:nvSpPr>
          <p:spPr bwMode="auto">
            <a:xfrm>
              <a:off x="3152" y="880"/>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5" name="Oval 10"/>
            <p:cNvSpPr>
              <a:spLocks noChangeArrowheads="1"/>
            </p:cNvSpPr>
            <p:nvPr/>
          </p:nvSpPr>
          <p:spPr bwMode="auto">
            <a:xfrm>
              <a:off x="3256" y="840"/>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6" name="Oval 11"/>
            <p:cNvSpPr>
              <a:spLocks noChangeArrowheads="1"/>
            </p:cNvSpPr>
            <p:nvPr/>
          </p:nvSpPr>
          <p:spPr bwMode="auto">
            <a:xfrm>
              <a:off x="3416" y="816"/>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7" name="Oval 12"/>
            <p:cNvSpPr>
              <a:spLocks noChangeArrowheads="1"/>
            </p:cNvSpPr>
            <p:nvPr/>
          </p:nvSpPr>
          <p:spPr bwMode="auto">
            <a:xfrm>
              <a:off x="3568" y="832"/>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8" name="Oval 13"/>
            <p:cNvSpPr>
              <a:spLocks noChangeArrowheads="1"/>
            </p:cNvSpPr>
            <p:nvPr/>
          </p:nvSpPr>
          <p:spPr bwMode="auto">
            <a:xfrm>
              <a:off x="3736" y="792"/>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19" name="Oval 14"/>
            <p:cNvSpPr>
              <a:spLocks noChangeArrowheads="1"/>
            </p:cNvSpPr>
            <p:nvPr/>
          </p:nvSpPr>
          <p:spPr bwMode="auto">
            <a:xfrm>
              <a:off x="1992" y="400"/>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20" name="Oval 15"/>
            <p:cNvSpPr>
              <a:spLocks noChangeArrowheads="1"/>
            </p:cNvSpPr>
            <p:nvPr/>
          </p:nvSpPr>
          <p:spPr bwMode="auto">
            <a:xfrm>
              <a:off x="2168" y="344"/>
              <a:ext cx="88" cy="80"/>
            </a:xfrm>
            <a:prstGeom prst="ellipse">
              <a:avLst/>
            </a:prstGeom>
            <a:solidFill>
              <a:schemeClr val="accent2"/>
            </a:solidFill>
            <a:ln w="12700">
              <a:solidFill>
                <a:schemeClr val="accent2"/>
              </a:solidFill>
              <a:round/>
              <a:headEnd/>
              <a:tailEnd/>
            </a:ln>
          </p:spPr>
          <p:txBody>
            <a:bodyPr/>
            <a:lstStyle/>
            <a:p>
              <a:endParaRPr lang="en-US"/>
            </a:p>
          </p:txBody>
        </p:sp>
        <p:sp>
          <p:nvSpPr>
            <p:cNvPr id="21521" name="Rectangle 16"/>
            <p:cNvSpPr>
              <a:spLocks noChangeArrowheads="1"/>
            </p:cNvSpPr>
            <p:nvPr/>
          </p:nvSpPr>
          <p:spPr bwMode="auto">
            <a:xfrm>
              <a:off x="4528" y="176"/>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22" name="Rectangle 17"/>
            <p:cNvSpPr>
              <a:spLocks noChangeArrowheads="1"/>
            </p:cNvSpPr>
            <p:nvPr/>
          </p:nvSpPr>
          <p:spPr bwMode="auto">
            <a:xfrm>
              <a:off x="2488" y="856"/>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23" name="Rectangle 18"/>
            <p:cNvSpPr>
              <a:spLocks noChangeArrowheads="1"/>
            </p:cNvSpPr>
            <p:nvPr/>
          </p:nvSpPr>
          <p:spPr bwMode="auto">
            <a:xfrm>
              <a:off x="2624" y="912"/>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24" name="Rectangle 19"/>
            <p:cNvSpPr>
              <a:spLocks noChangeArrowheads="1"/>
            </p:cNvSpPr>
            <p:nvPr/>
          </p:nvSpPr>
          <p:spPr bwMode="auto">
            <a:xfrm>
              <a:off x="2800" y="1088"/>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25" name="Rectangle 20"/>
            <p:cNvSpPr>
              <a:spLocks noChangeArrowheads="1"/>
            </p:cNvSpPr>
            <p:nvPr/>
          </p:nvSpPr>
          <p:spPr bwMode="auto">
            <a:xfrm>
              <a:off x="2952" y="1048"/>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26" name="Rectangle 21"/>
            <p:cNvSpPr>
              <a:spLocks noChangeArrowheads="1"/>
            </p:cNvSpPr>
            <p:nvPr/>
          </p:nvSpPr>
          <p:spPr bwMode="auto">
            <a:xfrm>
              <a:off x="3136" y="1040"/>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27" name="Rectangle 22"/>
            <p:cNvSpPr>
              <a:spLocks noChangeArrowheads="1"/>
            </p:cNvSpPr>
            <p:nvPr/>
          </p:nvSpPr>
          <p:spPr bwMode="auto">
            <a:xfrm>
              <a:off x="3256" y="1096"/>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28" name="Rectangle 23"/>
            <p:cNvSpPr>
              <a:spLocks noChangeArrowheads="1"/>
            </p:cNvSpPr>
            <p:nvPr/>
          </p:nvSpPr>
          <p:spPr bwMode="auto">
            <a:xfrm>
              <a:off x="3384" y="1072"/>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29" name="Rectangle 24"/>
            <p:cNvSpPr>
              <a:spLocks noChangeArrowheads="1"/>
            </p:cNvSpPr>
            <p:nvPr/>
          </p:nvSpPr>
          <p:spPr bwMode="auto">
            <a:xfrm>
              <a:off x="3552" y="1032"/>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30" name="Rectangle 25"/>
            <p:cNvSpPr>
              <a:spLocks noChangeArrowheads="1"/>
            </p:cNvSpPr>
            <p:nvPr/>
          </p:nvSpPr>
          <p:spPr bwMode="auto">
            <a:xfrm>
              <a:off x="3736" y="1168"/>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31" name="Rectangle 26"/>
            <p:cNvSpPr>
              <a:spLocks noChangeArrowheads="1"/>
            </p:cNvSpPr>
            <p:nvPr/>
          </p:nvSpPr>
          <p:spPr bwMode="auto">
            <a:xfrm>
              <a:off x="2344" y="744"/>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32" name="Rectangle 27"/>
            <p:cNvSpPr>
              <a:spLocks noChangeArrowheads="1"/>
            </p:cNvSpPr>
            <p:nvPr/>
          </p:nvSpPr>
          <p:spPr bwMode="auto">
            <a:xfrm>
              <a:off x="2176" y="576"/>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33" name="Rectangle 28"/>
            <p:cNvSpPr>
              <a:spLocks noChangeArrowheads="1"/>
            </p:cNvSpPr>
            <p:nvPr/>
          </p:nvSpPr>
          <p:spPr bwMode="auto">
            <a:xfrm>
              <a:off x="1992" y="480"/>
              <a:ext cx="80" cy="80"/>
            </a:xfrm>
            <a:prstGeom prst="rect">
              <a:avLst/>
            </a:prstGeom>
            <a:solidFill>
              <a:schemeClr val="accent1"/>
            </a:solidFill>
            <a:ln w="12700">
              <a:solidFill>
                <a:schemeClr val="accent1"/>
              </a:solidFill>
              <a:miter lim="800000"/>
              <a:headEnd/>
              <a:tailEnd/>
            </a:ln>
          </p:spPr>
          <p:txBody>
            <a:bodyPr/>
            <a:lstStyle/>
            <a:p>
              <a:endParaRPr lang="en-US"/>
            </a:p>
          </p:txBody>
        </p:sp>
        <p:sp>
          <p:nvSpPr>
            <p:cNvPr id="21534" name="Line 29"/>
            <p:cNvSpPr>
              <a:spLocks noChangeShapeType="1"/>
            </p:cNvSpPr>
            <p:nvPr/>
          </p:nvSpPr>
          <p:spPr bwMode="auto">
            <a:xfrm>
              <a:off x="3968" y="1584"/>
              <a:ext cx="80" cy="1"/>
            </a:xfrm>
            <a:prstGeom prst="line">
              <a:avLst/>
            </a:prstGeom>
            <a:noFill/>
            <a:ln w="25400">
              <a:solidFill>
                <a:srgbClr val="FFFFFF"/>
              </a:solidFill>
              <a:round/>
              <a:headEnd/>
              <a:tailEnd/>
            </a:ln>
          </p:spPr>
          <p:txBody>
            <a:bodyPr/>
            <a:lstStyle/>
            <a:p>
              <a:endParaRPr lang="en-US"/>
            </a:p>
          </p:txBody>
        </p:sp>
        <p:grpSp>
          <p:nvGrpSpPr>
            <p:cNvPr id="3" name="Group 30"/>
            <p:cNvGrpSpPr>
              <a:grpSpLocks/>
            </p:cNvGrpSpPr>
            <p:nvPr/>
          </p:nvGrpSpPr>
          <p:grpSpPr bwMode="auto">
            <a:xfrm>
              <a:off x="1624" y="168"/>
              <a:ext cx="104" cy="1065"/>
              <a:chOff x="1624" y="168"/>
              <a:chExt cx="104" cy="1065"/>
            </a:xfrm>
          </p:grpSpPr>
          <p:sp>
            <p:nvSpPr>
              <p:cNvPr id="80927" name="Line 31"/>
              <p:cNvSpPr>
                <a:spLocks noChangeShapeType="1"/>
              </p:cNvSpPr>
              <p:nvPr/>
            </p:nvSpPr>
            <p:spPr bwMode="auto">
              <a:xfrm>
                <a:off x="1624" y="168"/>
                <a:ext cx="104" cy="1"/>
              </a:xfrm>
              <a:prstGeom prst="line">
                <a:avLst/>
              </a:prstGeom>
              <a:noFill/>
              <a:ln w="25400">
                <a:solidFill>
                  <a:srgbClr val="FFFFFF"/>
                </a:solidFill>
                <a:round/>
                <a:headEnd/>
                <a:tailEnd/>
              </a:ln>
            </p:spPr>
            <p:txBody>
              <a:bodyPr/>
              <a:lstStyle/>
              <a:p>
                <a:pPr>
                  <a:defRPr/>
                </a:pPr>
                <a:endParaRPr lang="en-US">
                  <a:ln>
                    <a:solidFill>
                      <a:sysClr val="windowText" lastClr="000000"/>
                    </a:solidFill>
                  </a:ln>
                </a:endParaRPr>
              </a:p>
            </p:txBody>
          </p:sp>
          <p:sp>
            <p:nvSpPr>
              <p:cNvPr id="21745" name="Line 32"/>
              <p:cNvSpPr>
                <a:spLocks noChangeShapeType="1"/>
              </p:cNvSpPr>
              <p:nvPr/>
            </p:nvSpPr>
            <p:spPr bwMode="auto">
              <a:xfrm>
                <a:off x="1624" y="704"/>
                <a:ext cx="104" cy="1"/>
              </a:xfrm>
              <a:prstGeom prst="line">
                <a:avLst/>
              </a:prstGeom>
              <a:noFill/>
              <a:ln w="25400">
                <a:solidFill>
                  <a:srgbClr val="FFFFFF"/>
                </a:solidFill>
                <a:round/>
                <a:headEnd/>
                <a:tailEnd/>
              </a:ln>
            </p:spPr>
            <p:txBody>
              <a:bodyPr/>
              <a:lstStyle/>
              <a:p>
                <a:endParaRPr lang="en-US"/>
              </a:p>
            </p:txBody>
          </p:sp>
          <p:sp>
            <p:nvSpPr>
              <p:cNvPr id="21746" name="Line 33"/>
              <p:cNvSpPr>
                <a:spLocks noChangeShapeType="1"/>
              </p:cNvSpPr>
              <p:nvPr/>
            </p:nvSpPr>
            <p:spPr bwMode="auto">
              <a:xfrm>
                <a:off x="1624" y="1232"/>
                <a:ext cx="104" cy="1"/>
              </a:xfrm>
              <a:prstGeom prst="line">
                <a:avLst/>
              </a:prstGeom>
              <a:noFill/>
              <a:ln w="25400">
                <a:solidFill>
                  <a:srgbClr val="FFFFFF"/>
                </a:solidFill>
                <a:round/>
                <a:headEnd/>
                <a:tailEnd/>
              </a:ln>
            </p:spPr>
            <p:txBody>
              <a:bodyPr/>
              <a:lstStyle/>
              <a:p>
                <a:endParaRPr lang="en-US"/>
              </a:p>
            </p:txBody>
          </p:sp>
        </p:grpSp>
        <p:sp>
          <p:nvSpPr>
            <p:cNvPr id="21536" name="Line 34"/>
            <p:cNvSpPr>
              <a:spLocks noChangeShapeType="1"/>
            </p:cNvSpPr>
            <p:nvPr/>
          </p:nvSpPr>
          <p:spPr bwMode="auto">
            <a:xfrm>
              <a:off x="3968" y="992"/>
              <a:ext cx="80" cy="1"/>
            </a:xfrm>
            <a:prstGeom prst="line">
              <a:avLst/>
            </a:prstGeom>
            <a:noFill/>
            <a:ln w="25400">
              <a:solidFill>
                <a:srgbClr val="FFFFFF"/>
              </a:solidFill>
              <a:round/>
              <a:headEnd/>
              <a:tailEnd/>
            </a:ln>
          </p:spPr>
          <p:txBody>
            <a:bodyPr/>
            <a:lstStyle/>
            <a:p>
              <a:endParaRPr lang="en-US"/>
            </a:p>
          </p:txBody>
        </p:sp>
        <p:sp>
          <p:nvSpPr>
            <p:cNvPr id="21537" name="Line 35"/>
            <p:cNvSpPr>
              <a:spLocks noChangeShapeType="1"/>
            </p:cNvSpPr>
            <p:nvPr/>
          </p:nvSpPr>
          <p:spPr bwMode="auto">
            <a:xfrm>
              <a:off x="3968" y="560"/>
              <a:ext cx="80" cy="1"/>
            </a:xfrm>
            <a:prstGeom prst="line">
              <a:avLst/>
            </a:prstGeom>
            <a:noFill/>
            <a:ln w="25400">
              <a:solidFill>
                <a:srgbClr val="FFFFFF"/>
              </a:solidFill>
              <a:round/>
              <a:headEnd/>
              <a:tailEnd/>
            </a:ln>
          </p:spPr>
          <p:txBody>
            <a:bodyPr/>
            <a:lstStyle/>
            <a:p>
              <a:endParaRPr lang="en-US"/>
            </a:p>
          </p:txBody>
        </p:sp>
        <p:sp>
          <p:nvSpPr>
            <p:cNvPr id="21538" name="Line 36"/>
            <p:cNvSpPr>
              <a:spLocks noChangeShapeType="1"/>
            </p:cNvSpPr>
            <p:nvPr/>
          </p:nvSpPr>
          <p:spPr bwMode="auto">
            <a:xfrm flipV="1">
              <a:off x="2032" y="378"/>
              <a:ext cx="176" cy="62"/>
            </a:xfrm>
            <a:prstGeom prst="line">
              <a:avLst/>
            </a:prstGeom>
            <a:noFill/>
            <a:ln w="25400">
              <a:solidFill>
                <a:schemeClr val="accent2"/>
              </a:solidFill>
              <a:round/>
              <a:headEnd/>
              <a:tailEnd/>
            </a:ln>
          </p:spPr>
          <p:txBody>
            <a:bodyPr/>
            <a:lstStyle/>
            <a:p>
              <a:endParaRPr lang="en-US"/>
            </a:p>
          </p:txBody>
        </p:sp>
        <p:sp>
          <p:nvSpPr>
            <p:cNvPr id="21539" name="Line 37"/>
            <p:cNvSpPr>
              <a:spLocks noChangeShapeType="1"/>
            </p:cNvSpPr>
            <p:nvPr/>
          </p:nvSpPr>
          <p:spPr bwMode="auto">
            <a:xfrm>
              <a:off x="2224" y="384"/>
              <a:ext cx="176" cy="184"/>
            </a:xfrm>
            <a:prstGeom prst="line">
              <a:avLst/>
            </a:prstGeom>
            <a:noFill/>
            <a:ln w="25400">
              <a:solidFill>
                <a:schemeClr val="accent2"/>
              </a:solidFill>
              <a:round/>
              <a:headEnd/>
              <a:tailEnd/>
            </a:ln>
          </p:spPr>
          <p:txBody>
            <a:bodyPr/>
            <a:lstStyle/>
            <a:p>
              <a:endParaRPr lang="en-US"/>
            </a:p>
          </p:txBody>
        </p:sp>
        <p:sp>
          <p:nvSpPr>
            <p:cNvPr id="21540" name="Line 38"/>
            <p:cNvSpPr>
              <a:spLocks noChangeShapeType="1"/>
            </p:cNvSpPr>
            <p:nvPr/>
          </p:nvSpPr>
          <p:spPr bwMode="auto">
            <a:xfrm>
              <a:off x="2432" y="600"/>
              <a:ext cx="112" cy="100"/>
            </a:xfrm>
            <a:prstGeom prst="line">
              <a:avLst/>
            </a:prstGeom>
            <a:noFill/>
            <a:ln w="25400">
              <a:solidFill>
                <a:schemeClr val="accent2"/>
              </a:solidFill>
              <a:round/>
              <a:headEnd/>
              <a:tailEnd/>
            </a:ln>
          </p:spPr>
          <p:txBody>
            <a:bodyPr/>
            <a:lstStyle/>
            <a:p>
              <a:endParaRPr lang="en-US"/>
            </a:p>
          </p:txBody>
        </p:sp>
        <p:sp>
          <p:nvSpPr>
            <p:cNvPr id="21541" name="Line 39"/>
            <p:cNvSpPr>
              <a:spLocks noChangeShapeType="1"/>
            </p:cNvSpPr>
            <p:nvPr/>
          </p:nvSpPr>
          <p:spPr bwMode="auto">
            <a:xfrm>
              <a:off x="2568" y="736"/>
              <a:ext cx="120" cy="60"/>
            </a:xfrm>
            <a:prstGeom prst="line">
              <a:avLst/>
            </a:prstGeom>
            <a:noFill/>
            <a:ln w="25400">
              <a:solidFill>
                <a:schemeClr val="accent2"/>
              </a:solidFill>
              <a:round/>
              <a:headEnd/>
              <a:tailEnd/>
            </a:ln>
          </p:spPr>
          <p:txBody>
            <a:bodyPr/>
            <a:lstStyle/>
            <a:p>
              <a:endParaRPr lang="en-US"/>
            </a:p>
          </p:txBody>
        </p:sp>
        <p:sp>
          <p:nvSpPr>
            <p:cNvPr id="21542" name="Line 40"/>
            <p:cNvSpPr>
              <a:spLocks noChangeShapeType="1"/>
            </p:cNvSpPr>
            <p:nvPr/>
          </p:nvSpPr>
          <p:spPr bwMode="auto">
            <a:xfrm>
              <a:off x="2720" y="816"/>
              <a:ext cx="336" cy="64"/>
            </a:xfrm>
            <a:prstGeom prst="line">
              <a:avLst/>
            </a:prstGeom>
            <a:noFill/>
            <a:ln w="25400">
              <a:solidFill>
                <a:schemeClr val="accent2"/>
              </a:solidFill>
              <a:round/>
              <a:headEnd/>
              <a:tailEnd/>
            </a:ln>
          </p:spPr>
          <p:txBody>
            <a:bodyPr/>
            <a:lstStyle/>
            <a:p>
              <a:endParaRPr lang="en-US"/>
            </a:p>
          </p:txBody>
        </p:sp>
        <p:sp>
          <p:nvSpPr>
            <p:cNvPr id="21543" name="Line 41"/>
            <p:cNvSpPr>
              <a:spLocks noChangeShapeType="1"/>
            </p:cNvSpPr>
            <p:nvPr/>
          </p:nvSpPr>
          <p:spPr bwMode="auto">
            <a:xfrm>
              <a:off x="3048" y="880"/>
              <a:ext cx="72" cy="17"/>
            </a:xfrm>
            <a:prstGeom prst="line">
              <a:avLst/>
            </a:prstGeom>
            <a:noFill/>
            <a:ln w="25400">
              <a:solidFill>
                <a:schemeClr val="accent2"/>
              </a:solidFill>
              <a:round/>
              <a:headEnd/>
              <a:tailEnd/>
            </a:ln>
          </p:spPr>
          <p:txBody>
            <a:bodyPr/>
            <a:lstStyle/>
            <a:p>
              <a:endParaRPr lang="en-US"/>
            </a:p>
          </p:txBody>
        </p:sp>
        <p:sp>
          <p:nvSpPr>
            <p:cNvPr id="21544" name="Line 42"/>
            <p:cNvSpPr>
              <a:spLocks noChangeShapeType="1"/>
            </p:cNvSpPr>
            <p:nvPr/>
          </p:nvSpPr>
          <p:spPr bwMode="auto">
            <a:xfrm flipV="1">
              <a:off x="3216" y="840"/>
              <a:ext cx="224" cy="72"/>
            </a:xfrm>
            <a:prstGeom prst="line">
              <a:avLst/>
            </a:prstGeom>
            <a:noFill/>
            <a:ln w="25400">
              <a:solidFill>
                <a:schemeClr val="accent2"/>
              </a:solidFill>
              <a:round/>
              <a:headEnd/>
              <a:tailEnd/>
            </a:ln>
          </p:spPr>
          <p:txBody>
            <a:bodyPr/>
            <a:lstStyle/>
            <a:p>
              <a:endParaRPr lang="en-US"/>
            </a:p>
          </p:txBody>
        </p:sp>
        <p:sp>
          <p:nvSpPr>
            <p:cNvPr id="21545" name="Line 43"/>
            <p:cNvSpPr>
              <a:spLocks noChangeShapeType="1"/>
            </p:cNvSpPr>
            <p:nvPr/>
          </p:nvSpPr>
          <p:spPr bwMode="auto">
            <a:xfrm>
              <a:off x="3464" y="832"/>
              <a:ext cx="112" cy="32"/>
            </a:xfrm>
            <a:prstGeom prst="line">
              <a:avLst/>
            </a:prstGeom>
            <a:noFill/>
            <a:ln w="25400">
              <a:solidFill>
                <a:schemeClr val="accent2"/>
              </a:solidFill>
              <a:round/>
              <a:headEnd/>
              <a:tailEnd/>
            </a:ln>
          </p:spPr>
          <p:txBody>
            <a:bodyPr/>
            <a:lstStyle/>
            <a:p>
              <a:endParaRPr lang="en-US"/>
            </a:p>
          </p:txBody>
        </p:sp>
        <p:sp>
          <p:nvSpPr>
            <p:cNvPr id="21546" name="Line 44"/>
            <p:cNvSpPr>
              <a:spLocks noChangeShapeType="1"/>
            </p:cNvSpPr>
            <p:nvPr/>
          </p:nvSpPr>
          <p:spPr bwMode="auto">
            <a:xfrm flipV="1">
              <a:off x="3608" y="832"/>
              <a:ext cx="152" cy="32"/>
            </a:xfrm>
            <a:prstGeom prst="line">
              <a:avLst/>
            </a:prstGeom>
            <a:noFill/>
            <a:ln w="25400">
              <a:solidFill>
                <a:schemeClr val="accent2"/>
              </a:solidFill>
              <a:round/>
              <a:headEnd/>
              <a:tailEnd/>
            </a:ln>
          </p:spPr>
          <p:txBody>
            <a:bodyPr/>
            <a:lstStyle/>
            <a:p>
              <a:endParaRPr lang="en-US"/>
            </a:p>
          </p:txBody>
        </p:sp>
        <p:grpSp>
          <p:nvGrpSpPr>
            <p:cNvPr id="4" name="Group 45"/>
            <p:cNvGrpSpPr>
              <a:grpSpLocks/>
            </p:cNvGrpSpPr>
            <p:nvPr/>
          </p:nvGrpSpPr>
          <p:grpSpPr bwMode="auto">
            <a:xfrm>
              <a:off x="2048" y="504"/>
              <a:ext cx="1688" cy="688"/>
              <a:chOff x="2048" y="504"/>
              <a:chExt cx="1688" cy="688"/>
            </a:xfrm>
          </p:grpSpPr>
          <p:grpSp>
            <p:nvGrpSpPr>
              <p:cNvPr id="5" name="Group 46"/>
              <p:cNvGrpSpPr>
                <a:grpSpLocks/>
              </p:cNvGrpSpPr>
              <p:nvPr/>
            </p:nvGrpSpPr>
            <p:grpSpPr bwMode="auto">
              <a:xfrm>
                <a:off x="2048" y="504"/>
                <a:ext cx="352" cy="296"/>
                <a:chOff x="2048" y="504"/>
                <a:chExt cx="352" cy="296"/>
              </a:xfrm>
            </p:grpSpPr>
            <p:sp>
              <p:nvSpPr>
                <p:cNvPr id="21737" name="Freeform 47"/>
                <p:cNvSpPr>
                  <a:spLocks/>
                </p:cNvSpPr>
                <p:nvPr/>
              </p:nvSpPr>
              <p:spPr bwMode="auto">
                <a:xfrm>
                  <a:off x="2048" y="50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38" name="Freeform 48"/>
                <p:cNvSpPr>
                  <a:spLocks/>
                </p:cNvSpPr>
                <p:nvPr/>
              </p:nvSpPr>
              <p:spPr bwMode="auto">
                <a:xfrm>
                  <a:off x="2104" y="552"/>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39" name="Freeform 49"/>
                <p:cNvSpPr>
                  <a:spLocks/>
                </p:cNvSpPr>
                <p:nvPr/>
              </p:nvSpPr>
              <p:spPr bwMode="auto">
                <a:xfrm>
                  <a:off x="2160" y="592"/>
                  <a:ext cx="40" cy="48"/>
                </a:xfrm>
                <a:custGeom>
                  <a:avLst/>
                  <a:gdLst>
                    <a:gd name="T0" fmla="*/ 8 w 40"/>
                    <a:gd name="T1" fmla="*/ 0 h 48"/>
                    <a:gd name="T2" fmla="*/ 40 w 40"/>
                    <a:gd name="T3" fmla="*/ 32 h 48"/>
                    <a:gd name="T4" fmla="*/ 32 w 40"/>
                    <a:gd name="T5" fmla="*/ 48 h 48"/>
                    <a:gd name="T6" fmla="*/ 0 w 40"/>
                    <a:gd name="T7" fmla="*/ 16 h 48"/>
                    <a:gd name="T8" fmla="*/ 8 w 40"/>
                    <a:gd name="T9" fmla="*/ 0 h 48"/>
                    <a:gd name="T10" fmla="*/ 0 60000 65536"/>
                    <a:gd name="T11" fmla="*/ 0 60000 65536"/>
                    <a:gd name="T12" fmla="*/ 0 60000 65536"/>
                    <a:gd name="T13" fmla="*/ 0 60000 65536"/>
                    <a:gd name="T14" fmla="*/ 0 60000 65536"/>
                    <a:gd name="T15" fmla="*/ 0 w 40"/>
                    <a:gd name="T16" fmla="*/ 0 h 48"/>
                    <a:gd name="T17" fmla="*/ 40 w 40"/>
                    <a:gd name="T18" fmla="*/ 48 h 48"/>
                  </a:gdLst>
                  <a:ahLst/>
                  <a:cxnLst>
                    <a:cxn ang="T10">
                      <a:pos x="T0" y="T1"/>
                    </a:cxn>
                    <a:cxn ang="T11">
                      <a:pos x="T2" y="T3"/>
                    </a:cxn>
                    <a:cxn ang="T12">
                      <a:pos x="T4" y="T5"/>
                    </a:cxn>
                    <a:cxn ang="T13">
                      <a:pos x="T6" y="T7"/>
                    </a:cxn>
                    <a:cxn ang="T14">
                      <a:pos x="T8" y="T9"/>
                    </a:cxn>
                  </a:cxnLst>
                  <a:rect l="T15" t="T16" r="T17" b="T18"/>
                  <a:pathLst>
                    <a:path w="40" h="48">
                      <a:moveTo>
                        <a:pt x="8" y="0"/>
                      </a:moveTo>
                      <a:lnTo>
                        <a:pt x="40" y="32"/>
                      </a:lnTo>
                      <a:lnTo>
                        <a:pt x="32" y="48"/>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40" name="Freeform 50"/>
                <p:cNvSpPr>
                  <a:spLocks/>
                </p:cNvSpPr>
                <p:nvPr/>
              </p:nvSpPr>
              <p:spPr bwMode="auto">
                <a:xfrm>
                  <a:off x="2216" y="640"/>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41" name="Freeform 51"/>
                <p:cNvSpPr>
                  <a:spLocks/>
                </p:cNvSpPr>
                <p:nvPr/>
              </p:nvSpPr>
              <p:spPr bwMode="auto">
                <a:xfrm>
                  <a:off x="2272" y="688"/>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42" name="Freeform 52"/>
                <p:cNvSpPr>
                  <a:spLocks/>
                </p:cNvSpPr>
                <p:nvPr/>
              </p:nvSpPr>
              <p:spPr bwMode="auto">
                <a:xfrm>
                  <a:off x="2328" y="728"/>
                  <a:ext cx="40" cy="48"/>
                </a:xfrm>
                <a:custGeom>
                  <a:avLst/>
                  <a:gdLst>
                    <a:gd name="T0" fmla="*/ 8 w 40"/>
                    <a:gd name="T1" fmla="*/ 0 h 48"/>
                    <a:gd name="T2" fmla="*/ 40 w 40"/>
                    <a:gd name="T3" fmla="*/ 32 h 48"/>
                    <a:gd name="T4" fmla="*/ 32 w 40"/>
                    <a:gd name="T5" fmla="*/ 48 h 48"/>
                    <a:gd name="T6" fmla="*/ 0 w 40"/>
                    <a:gd name="T7" fmla="*/ 16 h 48"/>
                    <a:gd name="T8" fmla="*/ 8 w 40"/>
                    <a:gd name="T9" fmla="*/ 0 h 48"/>
                    <a:gd name="T10" fmla="*/ 0 60000 65536"/>
                    <a:gd name="T11" fmla="*/ 0 60000 65536"/>
                    <a:gd name="T12" fmla="*/ 0 60000 65536"/>
                    <a:gd name="T13" fmla="*/ 0 60000 65536"/>
                    <a:gd name="T14" fmla="*/ 0 60000 65536"/>
                    <a:gd name="T15" fmla="*/ 0 w 40"/>
                    <a:gd name="T16" fmla="*/ 0 h 48"/>
                    <a:gd name="T17" fmla="*/ 40 w 40"/>
                    <a:gd name="T18" fmla="*/ 48 h 48"/>
                  </a:gdLst>
                  <a:ahLst/>
                  <a:cxnLst>
                    <a:cxn ang="T10">
                      <a:pos x="T0" y="T1"/>
                    </a:cxn>
                    <a:cxn ang="T11">
                      <a:pos x="T2" y="T3"/>
                    </a:cxn>
                    <a:cxn ang="T12">
                      <a:pos x="T4" y="T5"/>
                    </a:cxn>
                    <a:cxn ang="T13">
                      <a:pos x="T6" y="T7"/>
                    </a:cxn>
                    <a:cxn ang="T14">
                      <a:pos x="T8" y="T9"/>
                    </a:cxn>
                  </a:cxnLst>
                  <a:rect l="T15" t="T16" r="T17" b="T18"/>
                  <a:pathLst>
                    <a:path w="40" h="48">
                      <a:moveTo>
                        <a:pt x="8" y="0"/>
                      </a:moveTo>
                      <a:lnTo>
                        <a:pt x="40" y="32"/>
                      </a:lnTo>
                      <a:lnTo>
                        <a:pt x="32" y="48"/>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43" name="Freeform 53"/>
                <p:cNvSpPr>
                  <a:spLocks/>
                </p:cNvSpPr>
                <p:nvPr/>
              </p:nvSpPr>
              <p:spPr bwMode="auto">
                <a:xfrm>
                  <a:off x="2384" y="776"/>
                  <a:ext cx="16" cy="24"/>
                </a:xfrm>
                <a:custGeom>
                  <a:avLst/>
                  <a:gdLst>
                    <a:gd name="T0" fmla="*/ 8 w 16"/>
                    <a:gd name="T1" fmla="*/ 0 h 24"/>
                    <a:gd name="T2" fmla="*/ 16 w 16"/>
                    <a:gd name="T3" fmla="*/ 8 h 24"/>
                    <a:gd name="T4" fmla="*/ 8 w 16"/>
                    <a:gd name="T5" fmla="*/ 24 h 24"/>
                    <a:gd name="T6" fmla="*/ 0 w 16"/>
                    <a:gd name="T7" fmla="*/ 16 h 24"/>
                    <a:gd name="T8" fmla="*/ 8 w 16"/>
                    <a:gd name="T9" fmla="*/ 0 h 24"/>
                    <a:gd name="T10" fmla="*/ 0 60000 65536"/>
                    <a:gd name="T11" fmla="*/ 0 60000 65536"/>
                    <a:gd name="T12" fmla="*/ 0 60000 65536"/>
                    <a:gd name="T13" fmla="*/ 0 60000 65536"/>
                    <a:gd name="T14" fmla="*/ 0 60000 65536"/>
                    <a:gd name="T15" fmla="*/ 0 w 16"/>
                    <a:gd name="T16" fmla="*/ 0 h 24"/>
                    <a:gd name="T17" fmla="*/ 16 w 16"/>
                    <a:gd name="T18" fmla="*/ 24 h 24"/>
                  </a:gdLst>
                  <a:ahLst/>
                  <a:cxnLst>
                    <a:cxn ang="T10">
                      <a:pos x="T0" y="T1"/>
                    </a:cxn>
                    <a:cxn ang="T11">
                      <a:pos x="T2" y="T3"/>
                    </a:cxn>
                    <a:cxn ang="T12">
                      <a:pos x="T4" y="T5"/>
                    </a:cxn>
                    <a:cxn ang="T13">
                      <a:pos x="T6" y="T7"/>
                    </a:cxn>
                    <a:cxn ang="T14">
                      <a:pos x="T8" y="T9"/>
                    </a:cxn>
                  </a:cxnLst>
                  <a:rect l="T15" t="T16" r="T17" b="T18"/>
                  <a:pathLst>
                    <a:path w="16" h="24">
                      <a:moveTo>
                        <a:pt x="8" y="0"/>
                      </a:moveTo>
                      <a:lnTo>
                        <a:pt x="16" y="8"/>
                      </a:lnTo>
                      <a:lnTo>
                        <a:pt x="8" y="24"/>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grpSp>
          <p:grpSp>
            <p:nvGrpSpPr>
              <p:cNvPr id="6" name="Group 54"/>
              <p:cNvGrpSpPr>
                <a:grpSpLocks/>
              </p:cNvGrpSpPr>
              <p:nvPr/>
            </p:nvGrpSpPr>
            <p:grpSpPr bwMode="auto">
              <a:xfrm>
                <a:off x="2384" y="784"/>
                <a:ext cx="280" cy="200"/>
                <a:chOff x="2384" y="784"/>
                <a:chExt cx="280" cy="200"/>
              </a:xfrm>
            </p:grpSpPr>
            <p:sp>
              <p:nvSpPr>
                <p:cNvPr id="21732" name="Freeform 55"/>
                <p:cNvSpPr>
                  <a:spLocks/>
                </p:cNvSpPr>
                <p:nvPr/>
              </p:nvSpPr>
              <p:spPr bwMode="auto">
                <a:xfrm>
                  <a:off x="2384" y="78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33" name="Freeform 56"/>
                <p:cNvSpPr>
                  <a:spLocks/>
                </p:cNvSpPr>
                <p:nvPr/>
              </p:nvSpPr>
              <p:spPr bwMode="auto">
                <a:xfrm>
                  <a:off x="2440" y="82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34" name="Freeform 57"/>
                <p:cNvSpPr>
                  <a:spLocks/>
                </p:cNvSpPr>
                <p:nvPr/>
              </p:nvSpPr>
              <p:spPr bwMode="auto">
                <a:xfrm>
                  <a:off x="2504" y="86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35" name="Freeform 58"/>
                <p:cNvSpPr>
                  <a:spLocks/>
                </p:cNvSpPr>
                <p:nvPr/>
              </p:nvSpPr>
              <p:spPr bwMode="auto">
                <a:xfrm>
                  <a:off x="2560" y="90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36" name="Freeform 59"/>
                <p:cNvSpPr>
                  <a:spLocks/>
                </p:cNvSpPr>
                <p:nvPr/>
              </p:nvSpPr>
              <p:spPr bwMode="auto">
                <a:xfrm>
                  <a:off x="2624" y="94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grpSp>
          <p:grpSp>
            <p:nvGrpSpPr>
              <p:cNvPr id="7" name="Group 60"/>
              <p:cNvGrpSpPr>
                <a:grpSpLocks/>
              </p:cNvGrpSpPr>
              <p:nvPr/>
            </p:nvGrpSpPr>
            <p:grpSpPr bwMode="auto">
              <a:xfrm>
                <a:off x="2656" y="952"/>
                <a:ext cx="184" cy="160"/>
                <a:chOff x="2656" y="952"/>
                <a:chExt cx="184" cy="160"/>
              </a:xfrm>
            </p:grpSpPr>
            <p:sp>
              <p:nvSpPr>
                <p:cNvPr id="21728" name="Freeform 61"/>
                <p:cNvSpPr>
                  <a:spLocks/>
                </p:cNvSpPr>
                <p:nvPr/>
              </p:nvSpPr>
              <p:spPr bwMode="auto">
                <a:xfrm>
                  <a:off x="2656" y="952"/>
                  <a:ext cx="48" cy="32"/>
                </a:xfrm>
                <a:custGeom>
                  <a:avLst/>
                  <a:gdLst>
                    <a:gd name="T0" fmla="*/ 16 w 48"/>
                    <a:gd name="T1" fmla="*/ 0 h 32"/>
                    <a:gd name="T2" fmla="*/ 48 w 48"/>
                    <a:gd name="T3" fmla="*/ 24 h 32"/>
                    <a:gd name="T4" fmla="*/ 32 w 48"/>
                    <a:gd name="T5" fmla="*/ 32 h 32"/>
                    <a:gd name="T6" fmla="*/ 0 w 48"/>
                    <a:gd name="T7" fmla="*/ 8 h 32"/>
                    <a:gd name="T8" fmla="*/ 16 w 48"/>
                    <a:gd name="T9" fmla="*/ 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16" y="0"/>
                      </a:moveTo>
                      <a:lnTo>
                        <a:pt x="48" y="24"/>
                      </a:lnTo>
                      <a:lnTo>
                        <a:pt x="32" y="32"/>
                      </a:lnTo>
                      <a:lnTo>
                        <a:pt x="0" y="8"/>
                      </a:lnTo>
                      <a:lnTo>
                        <a:pt x="16" y="0"/>
                      </a:lnTo>
                      <a:close/>
                    </a:path>
                  </a:pathLst>
                </a:custGeom>
                <a:solidFill>
                  <a:srgbClr val="FFFFFF"/>
                </a:solidFill>
                <a:ln w="9525">
                  <a:solidFill>
                    <a:schemeClr val="accent1"/>
                  </a:solidFill>
                  <a:round/>
                  <a:headEnd/>
                  <a:tailEnd/>
                </a:ln>
              </p:spPr>
              <p:txBody>
                <a:bodyPr/>
                <a:lstStyle/>
                <a:p>
                  <a:endParaRPr lang="en-US"/>
                </a:p>
              </p:txBody>
            </p:sp>
            <p:sp>
              <p:nvSpPr>
                <p:cNvPr id="21729" name="Freeform 62"/>
                <p:cNvSpPr>
                  <a:spLocks/>
                </p:cNvSpPr>
                <p:nvPr/>
              </p:nvSpPr>
              <p:spPr bwMode="auto">
                <a:xfrm>
                  <a:off x="2704" y="1000"/>
                  <a:ext cx="48" cy="32"/>
                </a:xfrm>
                <a:custGeom>
                  <a:avLst/>
                  <a:gdLst>
                    <a:gd name="T0" fmla="*/ 16 w 48"/>
                    <a:gd name="T1" fmla="*/ 0 h 32"/>
                    <a:gd name="T2" fmla="*/ 48 w 48"/>
                    <a:gd name="T3" fmla="*/ 24 h 32"/>
                    <a:gd name="T4" fmla="*/ 32 w 48"/>
                    <a:gd name="T5" fmla="*/ 32 h 32"/>
                    <a:gd name="T6" fmla="*/ 0 w 48"/>
                    <a:gd name="T7" fmla="*/ 8 h 32"/>
                    <a:gd name="T8" fmla="*/ 16 w 48"/>
                    <a:gd name="T9" fmla="*/ 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16" y="0"/>
                      </a:moveTo>
                      <a:lnTo>
                        <a:pt x="48" y="24"/>
                      </a:lnTo>
                      <a:lnTo>
                        <a:pt x="32" y="32"/>
                      </a:lnTo>
                      <a:lnTo>
                        <a:pt x="0" y="8"/>
                      </a:lnTo>
                      <a:lnTo>
                        <a:pt x="16" y="0"/>
                      </a:lnTo>
                      <a:close/>
                    </a:path>
                  </a:pathLst>
                </a:custGeom>
                <a:solidFill>
                  <a:srgbClr val="FFFFFF"/>
                </a:solidFill>
                <a:ln w="9525">
                  <a:solidFill>
                    <a:schemeClr val="accent1"/>
                  </a:solidFill>
                  <a:round/>
                  <a:headEnd/>
                  <a:tailEnd/>
                </a:ln>
              </p:spPr>
              <p:txBody>
                <a:bodyPr/>
                <a:lstStyle/>
                <a:p>
                  <a:endParaRPr lang="en-US"/>
                </a:p>
              </p:txBody>
            </p:sp>
            <p:sp>
              <p:nvSpPr>
                <p:cNvPr id="21730" name="Freeform 63"/>
                <p:cNvSpPr>
                  <a:spLocks/>
                </p:cNvSpPr>
                <p:nvPr/>
              </p:nvSpPr>
              <p:spPr bwMode="auto">
                <a:xfrm>
                  <a:off x="2760" y="1048"/>
                  <a:ext cx="48" cy="32"/>
                </a:xfrm>
                <a:custGeom>
                  <a:avLst/>
                  <a:gdLst>
                    <a:gd name="T0" fmla="*/ 16 w 48"/>
                    <a:gd name="T1" fmla="*/ 0 h 32"/>
                    <a:gd name="T2" fmla="*/ 48 w 48"/>
                    <a:gd name="T3" fmla="*/ 24 h 32"/>
                    <a:gd name="T4" fmla="*/ 32 w 48"/>
                    <a:gd name="T5" fmla="*/ 32 h 32"/>
                    <a:gd name="T6" fmla="*/ 0 w 48"/>
                    <a:gd name="T7" fmla="*/ 8 h 32"/>
                    <a:gd name="T8" fmla="*/ 16 w 48"/>
                    <a:gd name="T9" fmla="*/ 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16" y="0"/>
                      </a:moveTo>
                      <a:lnTo>
                        <a:pt x="48" y="24"/>
                      </a:lnTo>
                      <a:lnTo>
                        <a:pt x="32" y="32"/>
                      </a:lnTo>
                      <a:lnTo>
                        <a:pt x="0" y="8"/>
                      </a:lnTo>
                      <a:lnTo>
                        <a:pt x="16" y="0"/>
                      </a:lnTo>
                      <a:close/>
                    </a:path>
                  </a:pathLst>
                </a:custGeom>
                <a:solidFill>
                  <a:srgbClr val="FFFFFF"/>
                </a:solidFill>
                <a:ln w="9525">
                  <a:solidFill>
                    <a:schemeClr val="accent1"/>
                  </a:solidFill>
                  <a:round/>
                  <a:headEnd/>
                  <a:tailEnd/>
                </a:ln>
              </p:spPr>
              <p:txBody>
                <a:bodyPr/>
                <a:lstStyle/>
                <a:p>
                  <a:endParaRPr lang="en-US"/>
                </a:p>
              </p:txBody>
            </p:sp>
            <p:sp>
              <p:nvSpPr>
                <p:cNvPr id="21731" name="Freeform 64"/>
                <p:cNvSpPr>
                  <a:spLocks/>
                </p:cNvSpPr>
                <p:nvPr/>
              </p:nvSpPr>
              <p:spPr bwMode="auto">
                <a:xfrm>
                  <a:off x="2816" y="1096"/>
                  <a:ext cx="24" cy="16"/>
                </a:xfrm>
                <a:custGeom>
                  <a:avLst/>
                  <a:gdLst>
                    <a:gd name="T0" fmla="*/ 16 w 24"/>
                    <a:gd name="T1" fmla="*/ 0 h 16"/>
                    <a:gd name="T2" fmla="*/ 24 w 24"/>
                    <a:gd name="T3" fmla="*/ 8 h 16"/>
                    <a:gd name="T4" fmla="*/ 8 w 24"/>
                    <a:gd name="T5" fmla="*/ 16 h 16"/>
                    <a:gd name="T6" fmla="*/ 0 w 24"/>
                    <a:gd name="T7" fmla="*/ 8 h 16"/>
                    <a:gd name="T8" fmla="*/ 16 w 24"/>
                    <a:gd name="T9" fmla="*/ 0 h 16"/>
                    <a:gd name="T10" fmla="*/ 0 60000 65536"/>
                    <a:gd name="T11" fmla="*/ 0 60000 65536"/>
                    <a:gd name="T12" fmla="*/ 0 60000 65536"/>
                    <a:gd name="T13" fmla="*/ 0 60000 65536"/>
                    <a:gd name="T14" fmla="*/ 0 60000 65536"/>
                    <a:gd name="T15" fmla="*/ 0 w 24"/>
                    <a:gd name="T16" fmla="*/ 0 h 16"/>
                    <a:gd name="T17" fmla="*/ 24 w 24"/>
                    <a:gd name="T18" fmla="*/ 16 h 16"/>
                  </a:gdLst>
                  <a:ahLst/>
                  <a:cxnLst>
                    <a:cxn ang="T10">
                      <a:pos x="T0" y="T1"/>
                    </a:cxn>
                    <a:cxn ang="T11">
                      <a:pos x="T2" y="T3"/>
                    </a:cxn>
                    <a:cxn ang="T12">
                      <a:pos x="T4" y="T5"/>
                    </a:cxn>
                    <a:cxn ang="T13">
                      <a:pos x="T6" y="T7"/>
                    </a:cxn>
                    <a:cxn ang="T14">
                      <a:pos x="T8" y="T9"/>
                    </a:cxn>
                  </a:cxnLst>
                  <a:rect l="T15" t="T16" r="T17" b="T18"/>
                  <a:pathLst>
                    <a:path w="24" h="16">
                      <a:moveTo>
                        <a:pt x="16" y="0"/>
                      </a:moveTo>
                      <a:lnTo>
                        <a:pt x="24" y="8"/>
                      </a:lnTo>
                      <a:lnTo>
                        <a:pt x="8" y="16"/>
                      </a:lnTo>
                      <a:lnTo>
                        <a:pt x="0" y="8"/>
                      </a:lnTo>
                      <a:lnTo>
                        <a:pt x="16" y="0"/>
                      </a:lnTo>
                      <a:close/>
                    </a:path>
                  </a:pathLst>
                </a:custGeom>
                <a:solidFill>
                  <a:srgbClr val="FFFFFF"/>
                </a:solidFill>
                <a:ln w="9525">
                  <a:solidFill>
                    <a:schemeClr val="accent1"/>
                  </a:solidFill>
                  <a:round/>
                  <a:headEnd/>
                  <a:tailEnd/>
                </a:ln>
              </p:spPr>
              <p:txBody>
                <a:bodyPr/>
                <a:lstStyle/>
                <a:p>
                  <a:endParaRPr lang="en-US"/>
                </a:p>
              </p:txBody>
            </p:sp>
          </p:grpSp>
          <p:grpSp>
            <p:nvGrpSpPr>
              <p:cNvPr id="8" name="Group 65"/>
              <p:cNvGrpSpPr>
                <a:grpSpLocks/>
              </p:cNvGrpSpPr>
              <p:nvPr/>
            </p:nvGrpSpPr>
            <p:grpSpPr bwMode="auto">
              <a:xfrm>
                <a:off x="2856" y="1096"/>
                <a:ext cx="120" cy="32"/>
                <a:chOff x="2856" y="1096"/>
                <a:chExt cx="120" cy="32"/>
              </a:xfrm>
            </p:grpSpPr>
            <p:sp>
              <p:nvSpPr>
                <p:cNvPr id="21726" name="Freeform 66"/>
                <p:cNvSpPr>
                  <a:spLocks/>
                </p:cNvSpPr>
                <p:nvPr/>
              </p:nvSpPr>
              <p:spPr bwMode="auto">
                <a:xfrm>
                  <a:off x="2856" y="1104"/>
                  <a:ext cx="48" cy="24"/>
                </a:xfrm>
                <a:custGeom>
                  <a:avLst/>
                  <a:gdLst>
                    <a:gd name="T0" fmla="*/ 0 w 48"/>
                    <a:gd name="T1" fmla="*/ 8 h 24"/>
                    <a:gd name="T2" fmla="*/ 40 w 48"/>
                    <a:gd name="T3" fmla="*/ 0 h 24"/>
                    <a:gd name="T4" fmla="*/ 48 w 48"/>
                    <a:gd name="T5" fmla="*/ 16 h 24"/>
                    <a:gd name="T6" fmla="*/ 8 w 48"/>
                    <a:gd name="T7" fmla="*/ 24 h 24"/>
                    <a:gd name="T8" fmla="*/ 0 w 48"/>
                    <a:gd name="T9" fmla="*/ 8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0" y="8"/>
                      </a:moveTo>
                      <a:lnTo>
                        <a:pt x="40" y="0"/>
                      </a:lnTo>
                      <a:lnTo>
                        <a:pt x="48" y="16"/>
                      </a:lnTo>
                      <a:lnTo>
                        <a:pt x="8" y="24"/>
                      </a:lnTo>
                      <a:lnTo>
                        <a:pt x="0" y="8"/>
                      </a:lnTo>
                      <a:close/>
                    </a:path>
                  </a:pathLst>
                </a:custGeom>
                <a:solidFill>
                  <a:srgbClr val="FFFFFF"/>
                </a:solidFill>
                <a:ln w="9525">
                  <a:solidFill>
                    <a:schemeClr val="accent1"/>
                  </a:solidFill>
                  <a:round/>
                  <a:headEnd/>
                  <a:tailEnd/>
                </a:ln>
              </p:spPr>
              <p:txBody>
                <a:bodyPr/>
                <a:lstStyle/>
                <a:p>
                  <a:endParaRPr lang="en-US"/>
                </a:p>
              </p:txBody>
            </p:sp>
            <p:sp>
              <p:nvSpPr>
                <p:cNvPr id="21727" name="Freeform 67"/>
                <p:cNvSpPr>
                  <a:spLocks/>
                </p:cNvSpPr>
                <p:nvPr/>
              </p:nvSpPr>
              <p:spPr bwMode="auto">
                <a:xfrm>
                  <a:off x="2928" y="1096"/>
                  <a:ext cx="48" cy="24"/>
                </a:xfrm>
                <a:custGeom>
                  <a:avLst/>
                  <a:gdLst>
                    <a:gd name="T0" fmla="*/ 0 w 48"/>
                    <a:gd name="T1" fmla="*/ 8 h 24"/>
                    <a:gd name="T2" fmla="*/ 40 w 48"/>
                    <a:gd name="T3" fmla="*/ 0 h 24"/>
                    <a:gd name="T4" fmla="*/ 48 w 48"/>
                    <a:gd name="T5" fmla="*/ 16 h 24"/>
                    <a:gd name="T6" fmla="*/ 8 w 48"/>
                    <a:gd name="T7" fmla="*/ 24 h 24"/>
                    <a:gd name="T8" fmla="*/ 0 w 48"/>
                    <a:gd name="T9" fmla="*/ 8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0" y="8"/>
                      </a:moveTo>
                      <a:lnTo>
                        <a:pt x="40" y="0"/>
                      </a:lnTo>
                      <a:lnTo>
                        <a:pt x="48" y="16"/>
                      </a:lnTo>
                      <a:lnTo>
                        <a:pt x="8" y="24"/>
                      </a:lnTo>
                      <a:lnTo>
                        <a:pt x="0" y="8"/>
                      </a:lnTo>
                      <a:close/>
                    </a:path>
                  </a:pathLst>
                </a:custGeom>
                <a:solidFill>
                  <a:srgbClr val="FFFFFF"/>
                </a:solidFill>
                <a:ln w="9525">
                  <a:solidFill>
                    <a:schemeClr val="accent1"/>
                  </a:solidFill>
                  <a:round/>
                  <a:headEnd/>
                  <a:tailEnd/>
                </a:ln>
              </p:spPr>
              <p:txBody>
                <a:bodyPr/>
                <a:lstStyle/>
                <a:p>
                  <a:endParaRPr lang="en-US"/>
                </a:p>
              </p:txBody>
            </p:sp>
          </p:grpSp>
          <p:grpSp>
            <p:nvGrpSpPr>
              <p:cNvPr id="9" name="Group 68"/>
              <p:cNvGrpSpPr>
                <a:grpSpLocks/>
              </p:cNvGrpSpPr>
              <p:nvPr/>
            </p:nvGrpSpPr>
            <p:grpSpPr bwMode="auto">
              <a:xfrm>
                <a:off x="2976" y="1080"/>
                <a:ext cx="232" cy="40"/>
                <a:chOff x="2976" y="1080"/>
                <a:chExt cx="232" cy="40"/>
              </a:xfrm>
            </p:grpSpPr>
            <p:sp>
              <p:nvSpPr>
                <p:cNvPr id="21722" name="Freeform 69"/>
                <p:cNvSpPr>
                  <a:spLocks/>
                </p:cNvSpPr>
                <p:nvPr/>
              </p:nvSpPr>
              <p:spPr bwMode="auto">
                <a:xfrm>
                  <a:off x="2976" y="1080"/>
                  <a:ext cx="48" cy="16"/>
                </a:xfrm>
                <a:custGeom>
                  <a:avLst/>
                  <a:gdLst>
                    <a:gd name="T0" fmla="*/ 8 w 48"/>
                    <a:gd name="T1" fmla="*/ 0 h 16"/>
                    <a:gd name="T2" fmla="*/ 48 w 48"/>
                    <a:gd name="T3" fmla="*/ 0 h 16"/>
                    <a:gd name="T4" fmla="*/ 40 w 48"/>
                    <a:gd name="T5" fmla="*/ 16 h 16"/>
                    <a:gd name="T6" fmla="*/ 0 w 48"/>
                    <a:gd name="T7" fmla="*/ 16 h 16"/>
                    <a:gd name="T8" fmla="*/ 8 w 48"/>
                    <a:gd name="T9" fmla="*/ 0 h 16"/>
                    <a:gd name="T10" fmla="*/ 0 60000 65536"/>
                    <a:gd name="T11" fmla="*/ 0 60000 65536"/>
                    <a:gd name="T12" fmla="*/ 0 60000 65536"/>
                    <a:gd name="T13" fmla="*/ 0 60000 65536"/>
                    <a:gd name="T14" fmla="*/ 0 60000 65536"/>
                    <a:gd name="T15" fmla="*/ 0 w 48"/>
                    <a:gd name="T16" fmla="*/ 0 h 16"/>
                    <a:gd name="T17" fmla="*/ 48 w 48"/>
                    <a:gd name="T18" fmla="*/ 16 h 16"/>
                  </a:gdLst>
                  <a:ahLst/>
                  <a:cxnLst>
                    <a:cxn ang="T10">
                      <a:pos x="T0" y="T1"/>
                    </a:cxn>
                    <a:cxn ang="T11">
                      <a:pos x="T2" y="T3"/>
                    </a:cxn>
                    <a:cxn ang="T12">
                      <a:pos x="T4" y="T5"/>
                    </a:cxn>
                    <a:cxn ang="T13">
                      <a:pos x="T6" y="T7"/>
                    </a:cxn>
                    <a:cxn ang="T14">
                      <a:pos x="T8" y="T9"/>
                    </a:cxn>
                  </a:cxnLst>
                  <a:rect l="T15" t="T16" r="T17" b="T18"/>
                  <a:pathLst>
                    <a:path w="48" h="16">
                      <a:moveTo>
                        <a:pt x="8" y="0"/>
                      </a:moveTo>
                      <a:lnTo>
                        <a:pt x="48" y="0"/>
                      </a:lnTo>
                      <a:lnTo>
                        <a:pt x="40" y="16"/>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23" name="Freeform 70"/>
                <p:cNvSpPr>
                  <a:spLocks/>
                </p:cNvSpPr>
                <p:nvPr/>
              </p:nvSpPr>
              <p:spPr bwMode="auto">
                <a:xfrm>
                  <a:off x="3048" y="1088"/>
                  <a:ext cx="48" cy="16"/>
                </a:xfrm>
                <a:custGeom>
                  <a:avLst/>
                  <a:gdLst>
                    <a:gd name="T0" fmla="*/ 8 w 48"/>
                    <a:gd name="T1" fmla="*/ 0 h 16"/>
                    <a:gd name="T2" fmla="*/ 48 w 48"/>
                    <a:gd name="T3" fmla="*/ 0 h 16"/>
                    <a:gd name="T4" fmla="*/ 40 w 48"/>
                    <a:gd name="T5" fmla="*/ 16 h 16"/>
                    <a:gd name="T6" fmla="*/ 0 w 48"/>
                    <a:gd name="T7" fmla="*/ 16 h 16"/>
                    <a:gd name="T8" fmla="*/ 8 w 48"/>
                    <a:gd name="T9" fmla="*/ 0 h 16"/>
                    <a:gd name="T10" fmla="*/ 0 60000 65536"/>
                    <a:gd name="T11" fmla="*/ 0 60000 65536"/>
                    <a:gd name="T12" fmla="*/ 0 60000 65536"/>
                    <a:gd name="T13" fmla="*/ 0 60000 65536"/>
                    <a:gd name="T14" fmla="*/ 0 60000 65536"/>
                    <a:gd name="T15" fmla="*/ 0 w 48"/>
                    <a:gd name="T16" fmla="*/ 0 h 16"/>
                    <a:gd name="T17" fmla="*/ 48 w 48"/>
                    <a:gd name="T18" fmla="*/ 16 h 16"/>
                  </a:gdLst>
                  <a:ahLst/>
                  <a:cxnLst>
                    <a:cxn ang="T10">
                      <a:pos x="T0" y="T1"/>
                    </a:cxn>
                    <a:cxn ang="T11">
                      <a:pos x="T2" y="T3"/>
                    </a:cxn>
                    <a:cxn ang="T12">
                      <a:pos x="T4" y="T5"/>
                    </a:cxn>
                    <a:cxn ang="T13">
                      <a:pos x="T6" y="T7"/>
                    </a:cxn>
                    <a:cxn ang="T14">
                      <a:pos x="T8" y="T9"/>
                    </a:cxn>
                  </a:cxnLst>
                  <a:rect l="T15" t="T16" r="T17" b="T18"/>
                  <a:pathLst>
                    <a:path w="48" h="16">
                      <a:moveTo>
                        <a:pt x="8" y="0"/>
                      </a:moveTo>
                      <a:lnTo>
                        <a:pt x="48" y="0"/>
                      </a:lnTo>
                      <a:lnTo>
                        <a:pt x="40" y="16"/>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24" name="Freeform 71"/>
                <p:cNvSpPr>
                  <a:spLocks/>
                </p:cNvSpPr>
                <p:nvPr/>
              </p:nvSpPr>
              <p:spPr bwMode="auto">
                <a:xfrm>
                  <a:off x="3120" y="1088"/>
                  <a:ext cx="48" cy="24"/>
                </a:xfrm>
                <a:custGeom>
                  <a:avLst/>
                  <a:gdLst>
                    <a:gd name="T0" fmla="*/ 8 w 48"/>
                    <a:gd name="T1" fmla="*/ 0 h 24"/>
                    <a:gd name="T2" fmla="*/ 48 w 48"/>
                    <a:gd name="T3" fmla="*/ 8 h 24"/>
                    <a:gd name="T4" fmla="*/ 40 w 48"/>
                    <a:gd name="T5" fmla="*/ 24 h 24"/>
                    <a:gd name="T6" fmla="*/ 0 w 48"/>
                    <a:gd name="T7" fmla="*/ 16 h 24"/>
                    <a:gd name="T8" fmla="*/ 8 w 48"/>
                    <a:gd name="T9" fmla="*/ 0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8" y="0"/>
                      </a:moveTo>
                      <a:lnTo>
                        <a:pt x="48" y="8"/>
                      </a:lnTo>
                      <a:lnTo>
                        <a:pt x="40" y="24"/>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25" name="Freeform 72"/>
                <p:cNvSpPr>
                  <a:spLocks/>
                </p:cNvSpPr>
                <p:nvPr/>
              </p:nvSpPr>
              <p:spPr bwMode="auto">
                <a:xfrm>
                  <a:off x="3192" y="1096"/>
                  <a:ext cx="16" cy="24"/>
                </a:xfrm>
                <a:custGeom>
                  <a:avLst/>
                  <a:gdLst>
                    <a:gd name="T0" fmla="*/ 8 w 16"/>
                    <a:gd name="T1" fmla="*/ 0 h 24"/>
                    <a:gd name="T2" fmla="*/ 16 w 16"/>
                    <a:gd name="T3" fmla="*/ 8 h 24"/>
                    <a:gd name="T4" fmla="*/ 8 w 16"/>
                    <a:gd name="T5" fmla="*/ 24 h 24"/>
                    <a:gd name="T6" fmla="*/ 0 w 16"/>
                    <a:gd name="T7" fmla="*/ 16 h 24"/>
                    <a:gd name="T8" fmla="*/ 8 w 16"/>
                    <a:gd name="T9" fmla="*/ 0 h 24"/>
                    <a:gd name="T10" fmla="*/ 0 60000 65536"/>
                    <a:gd name="T11" fmla="*/ 0 60000 65536"/>
                    <a:gd name="T12" fmla="*/ 0 60000 65536"/>
                    <a:gd name="T13" fmla="*/ 0 60000 65536"/>
                    <a:gd name="T14" fmla="*/ 0 60000 65536"/>
                    <a:gd name="T15" fmla="*/ 0 w 16"/>
                    <a:gd name="T16" fmla="*/ 0 h 24"/>
                    <a:gd name="T17" fmla="*/ 16 w 16"/>
                    <a:gd name="T18" fmla="*/ 24 h 24"/>
                  </a:gdLst>
                  <a:ahLst/>
                  <a:cxnLst>
                    <a:cxn ang="T10">
                      <a:pos x="T0" y="T1"/>
                    </a:cxn>
                    <a:cxn ang="T11">
                      <a:pos x="T2" y="T3"/>
                    </a:cxn>
                    <a:cxn ang="T12">
                      <a:pos x="T4" y="T5"/>
                    </a:cxn>
                    <a:cxn ang="T13">
                      <a:pos x="T6" y="T7"/>
                    </a:cxn>
                    <a:cxn ang="T14">
                      <a:pos x="T8" y="T9"/>
                    </a:cxn>
                  </a:cxnLst>
                  <a:rect l="T15" t="T16" r="T17" b="T18"/>
                  <a:pathLst>
                    <a:path w="16" h="24">
                      <a:moveTo>
                        <a:pt x="8" y="0"/>
                      </a:moveTo>
                      <a:lnTo>
                        <a:pt x="16" y="8"/>
                      </a:lnTo>
                      <a:lnTo>
                        <a:pt x="8" y="24"/>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grpSp>
          <p:grpSp>
            <p:nvGrpSpPr>
              <p:cNvPr id="10" name="Group 73"/>
              <p:cNvGrpSpPr>
                <a:grpSpLocks/>
              </p:cNvGrpSpPr>
              <p:nvPr/>
            </p:nvGrpSpPr>
            <p:grpSpPr bwMode="auto">
              <a:xfrm>
                <a:off x="3208" y="1088"/>
                <a:ext cx="88" cy="56"/>
                <a:chOff x="3208" y="1088"/>
                <a:chExt cx="88" cy="56"/>
              </a:xfrm>
            </p:grpSpPr>
            <p:sp>
              <p:nvSpPr>
                <p:cNvPr id="21720" name="Freeform 74"/>
                <p:cNvSpPr>
                  <a:spLocks/>
                </p:cNvSpPr>
                <p:nvPr/>
              </p:nvSpPr>
              <p:spPr bwMode="auto">
                <a:xfrm>
                  <a:off x="3208" y="1088"/>
                  <a:ext cx="40" cy="32"/>
                </a:xfrm>
                <a:custGeom>
                  <a:avLst/>
                  <a:gdLst>
                    <a:gd name="T0" fmla="*/ 8 w 40"/>
                    <a:gd name="T1" fmla="*/ 0 h 32"/>
                    <a:gd name="T2" fmla="*/ 40 w 40"/>
                    <a:gd name="T3" fmla="*/ 16 h 32"/>
                    <a:gd name="T4" fmla="*/ 32 w 40"/>
                    <a:gd name="T5" fmla="*/ 32 h 32"/>
                    <a:gd name="T6" fmla="*/ 0 w 40"/>
                    <a:gd name="T7" fmla="*/ 16 h 32"/>
                    <a:gd name="T8" fmla="*/ 8 w 40"/>
                    <a:gd name="T9" fmla="*/ 0 h 32"/>
                    <a:gd name="T10" fmla="*/ 0 60000 65536"/>
                    <a:gd name="T11" fmla="*/ 0 60000 65536"/>
                    <a:gd name="T12" fmla="*/ 0 60000 65536"/>
                    <a:gd name="T13" fmla="*/ 0 60000 65536"/>
                    <a:gd name="T14" fmla="*/ 0 60000 65536"/>
                    <a:gd name="T15" fmla="*/ 0 w 40"/>
                    <a:gd name="T16" fmla="*/ 0 h 32"/>
                    <a:gd name="T17" fmla="*/ 40 w 40"/>
                    <a:gd name="T18" fmla="*/ 32 h 32"/>
                  </a:gdLst>
                  <a:ahLst/>
                  <a:cxnLst>
                    <a:cxn ang="T10">
                      <a:pos x="T0" y="T1"/>
                    </a:cxn>
                    <a:cxn ang="T11">
                      <a:pos x="T2" y="T3"/>
                    </a:cxn>
                    <a:cxn ang="T12">
                      <a:pos x="T4" y="T5"/>
                    </a:cxn>
                    <a:cxn ang="T13">
                      <a:pos x="T6" y="T7"/>
                    </a:cxn>
                    <a:cxn ang="T14">
                      <a:pos x="T8" y="T9"/>
                    </a:cxn>
                  </a:cxnLst>
                  <a:rect l="T15" t="T16" r="T17" b="T18"/>
                  <a:pathLst>
                    <a:path w="40" h="32">
                      <a:moveTo>
                        <a:pt x="8" y="0"/>
                      </a:moveTo>
                      <a:lnTo>
                        <a:pt x="40" y="16"/>
                      </a:lnTo>
                      <a:lnTo>
                        <a:pt x="32" y="32"/>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21" name="Freeform 75"/>
                <p:cNvSpPr>
                  <a:spLocks/>
                </p:cNvSpPr>
                <p:nvPr/>
              </p:nvSpPr>
              <p:spPr bwMode="auto">
                <a:xfrm>
                  <a:off x="3272" y="1120"/>
                  <a:ext cx="24" cy="24"/>
                </a:xfrm>
                <a:custGeom>
                  <a:avLst/>
                  <a:gdLst>
                    <a:gd name="T0" fmla="*/ 8 w 24"/>
                    <a:gd name="T1" fmla="*/ 0 h 24"/>
                    <a:gd name="T2" fmla="*/ 24 w 24"/>
                    <a:gd name="T3" fmla="*/ 8 h 24"/>
                    <a:gd name="T4" fmla="*/ 16 w 24"/>
                    <a:gd name="T5" fmla="*/ 24 h 24"/>
                    <a:gd name="T6" fmla="*/ 0 w 24"/>
                    <a:gd name="T7" fmla="*/ 16 h 24"/>
                    <a:gd name="T8" fmla="*/ 8 w 24"/>
                    <a:gd name="T9" fmla="*/ 0 h 24"/>
                    <a:gd name="T10" fmla="*/ 0 60000 65536"/>
                    <a:gd name="T11" fmla="*/ 0 60000 65536"/>
                    <a:gd name="T12" fmla="*/ 0 60000 65536"/>
                    <a:gd name="T13" fmla="*/ 0 60000 65536"/>
                    <a:gd name="T14" fmla="*/ 0 60000 65536"/>
                    <a:gd name="T15" fmla="*/ 0 w 24"/>
                    <a:gd name="T16" fmla="*/ 0 h 24"/>
                    <a:gd name="T17" fmla="*/ 24 w 24"/>
                    <a:gd name="T18" fmla="*/ 24 h 24"/>
                  </a:gdLst>
                  <a:ahLst/>
                  <a:cxnLst>
                    <a:cxn ang="T10">
                      <a:pos x="T0" y="T1"/>
                    </a:cxn>
                    <a:cxn ang="T11">
                      <a:pos x="T2" y="T3"/>
                    </a:cxn>
                    <a:cxn ang="T12">
                      <a:pos x="T4" y="T5"/>
                    </a:cxn>
                    <a:cxn ang="T13">
                      <a:pos x="T6" y="T7"/>
                    </a:cxn>
                    <a:cxn ang="T14">
                      <a:pos x="T8" y="T9"/>
                    </a:cxn>
                  </a:cxnLst>
                  <a:rect l="T15" t="T16" r="T17" b="T18"/>
                  <a:pathLst>
                    <a:path w="24" h="24">
                      <a:moveTo>
                        <a:pt x="8" y="0"/>
                      </a:moveTo>
                      <a:lnTo>
                        <a:pt x="24" y="8"/>
                      </a:lnTo>
                      <a:lnTo>
                        <a:pt x="16" y="24"/>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grpSp>
          <p:grpSp>
            <p:nvGrpSpPr>
              <p:cNvPr id="11" name="Group 76"/>
              <p:cNvGrpSpPr>
                <a:grpSpLocks/>
              </p:cNvGrpSpPr>
              <p:nvPr/>
            </p:nvGrpSpPr>
            <p:grpSpPr bwMode="auto">
              <a:xfrm>
                <a:off x="3320" y="1088"/>
                <a:ext cx="304" cy="72"/>
                <a:chOff x="3320" y="1088"/>
                <a:chExt cx="304" cy="72"/>
              </a:xfrm>
            </p:grpSpPr>
            <p:sp>
              <p:nvSpPr>
                <p:cNvPr id="21715" name="Freeform 77"/>
                <p:cNvSpPr>
                  <a:spLocks/>
                </p:cNvSpPr>
                <p:nvPr/>
              </p:nvSpPr>
              <p:spPr bwMode="auto">
                <a:xfrm>
                  <a:off x="3320" y="1136"/>
                  <a:ext cx="48" cy="24"/>
                </a:xfrm>
                <a:custGeom>
                  <a:avLst/>
                  <a:gdLst>
                    <a:gd name="T0" fmla="*/ 0 w 48"/>
                    <a:gd name="T1" fmla="*/ 8 h 24"/>
                    <a:gd name="T2" fmla="*/ 40 w 48"/>
                    <a:gd name="T3" fmla="*/ 0 h 24"/>
                    <a:gd name="T4" fmla="*/ 48 w 48"/>
                    <a:gd name="T5" fmla="*/ 16 h 24"/>
                    <a:gd name="T6" fmla="*/ 8 w 48"/>
                    <a:gd name="T7" fmla="*/ 24 h 24"/>
                    <a:gd name="T8" fmla="*/ 0 w 48"/>
                    <a:gd name="T9" fmla="*/ 8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0" y="8"/>
                      </a:moveTo>
                      <a:lnTo>
                        <a:pt x="40" y="0"/>
                      </a:lnTo>
                      <a:lnTo>
                        <a:pt x="48" y="16"/>
                      </a:lnTo>
                      <a:lnTo>
                        <a:pt x="8" y="24"/>
                      </a:lnTo>
                      <a:lnTo>
                        <a:pt x="0" y="8"/>
                      </a:lnTo>
                      <a:close/>
                    </a:path>
                  </a:pathLst>
                </a:custGeom>
                <a:solidFill>
                  <a:srgbClr val="FFFFFF"/>
                </a:solidFill>
                <a:ln w="9525">
                  <a:solidFill>
                    <a:schemeClr val="accent1"/>
                  </a:solidFill>
                  <a:round/>
                  <a:headEnd/>
                  <a:tailEnd/>
                </a:ln>
              </p:spPr>
              <p:txBody>
                <a:bodyPr/>
                <a:lstStyle/>
                <a:p>
                  <a:endParaRPr lang="en-US"/>
                </a:p>
              </p:txBody>
            </p:sp>
            <p:sp>
              <p:nvSpPr>
                <p:cNvPr id="21716" name="Freeform 78"/>
                <p:cNvSpPr>
                  <a:spLocks/>
                </p:cNvSpPr>
                <p:nvPr/>
              </p:nvSpPr>
              <p:spPr bwMode="auto">
                <a:xfrm>
                  <a:off x="3392" y="1120"/>
                  <a:ext cx="48" cy="24"/>
                </a:xfrm>
                <a:custGeom>
                  <a:avLst/>
                  <a:gdLst>
                    <a:gd name="T0" fmla="*/ 0 w 48"/>
                    <a:gd name="T1" fmla="*/ 8 h 24"/>
                    <a:gd name="T2" fmla="*/ 40 w 48"/>
                    <a:gd name="T3" fmla="*/ 0 h 24"/>
                    <a:gd name="T4" fmla="*/ 48 w 48"/>
                    <a:gd name="T5" fmla="*/ 16 h 24"/>
                    <a:gd name="T6" fmla="*/ 8 w 48"/>
                    <a:gd name="T7" fmla="*/ 24 h 24"/>
                    <a:gd name="T8" fmla="*/ 0 w 48"/>
                    <a:gd name="T9" fmla="*/ 8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0" y="8"/>
                      </a:moveTo>
                      <a:lnTo>
                        <a:pt x="40" y="0"/>
                      </a:lnTo>
                      <a:lnTo>
                        <a:pt x="48" y="16"/>
                      </a:lnTo>
                      <a:lnTo>
                        <a:pt x="8" y="24"/>
                      </a:lnTo>
                      <a:lnTo>
                        <a:pt x="0" y="8"/>
                      </a:lnTo>
                      <a:close/>
                    </a:path>
                  </a:pathLst>
                </a:custGeom>
                <a:solidFill>
                  <a:srgbClr val="FFFFFF"/>
                </a:solidFill>
                <a:ln w="9525">
                  <a:solidFill>
                    <a:schemeClr val="accent1"/>
                  </a:solidFill>
                  <a:round/>
                  <a:headEnd/>
                  <a:tailEnd/>
                </a:ln>
              </p:spPr>
              <p:txBody>
                <a:bodyPr/>
                <a:lstStyle/>
                <a:p>
                  <a:endParaRPr lang="en-US"/>
                </a:p>
              </p:txBody>
            </p:sp>
            <p:sp>
              <p:nvSpPr>
                <p:cNvPr id="21717" name="Freeform 79"/>
                <p:cNvSpPr>
                  <a:spLocks/>
                </p:cNvSpPr>
                <p:nvPr/>
              </p:nvSpPr>
              <p:spPr bwMode="auto">
                <a:xfrm>
                  <a:off x="3456" y="1112"/>
                  <a:ext cx="48" cy="24"/>
                </a:xfrm>
                <a:custGeom>
                  <a:avLst/>
                  <a:gdLst>
                    <a:gd name="T0" fmla="*/ 0 w 48"/>
                    <a:gd name="T1" fmla="*/ 8 h 24"/>
                    <a:gd name="T2" fmla="*/ 40 w 48"/>
                    <a:gd name="T3" fmla="*/ 0 h 24"/>
                    <a:gd name="T4" fmla="*/ 48 w 48"/>
                    <a:gd name="T5" fmla="*/ 16 h 24"/>
                    <a:gd name="T6" fmla="*/ 8 w 48"/>
                    <a:gd name="T7" fmla="*/ 24 h 24"/>
                    <a:gd name="T8" fmla="*/ 0 w 48"/>
                    <a:gd name="T9" fmla="*/ 8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0" y="8"/>
                      </a:moveTo>
                      <a:lnTo>
                        <a:pt x="40" y="0"/>
                      </a:lnTo>
                      <a:lnTo>
                        <a:pt x="48" y="16"/>
                      </a:lnTo>
                      <a:lnTo>
                        <a:pt x="8" y="24"/>
                      </a:lnTo>
                      <a:lnTo>
                        <a:pt x="0" y="8"/>
                      </a:lnTo>
                      <a:close/>
                    </a:path>
                  </a:pathLst>
                </a:custGeom>
                <a:solidFill>
                  <a:srgbClr val="FFFFFF"/>
                </a:solidFill>
                <a:ln w="9525">
                  <a:solidFill>
                    <a:schemeClr val="accent1"/>
                  </a:solidFill>
                  <a:round/>
                  <a:headEnd/>
                  <a:tailEnd/>
                </a:ln>
              </p:spPr>
              <p:txBody>
                <a:bodyPr/>
                <a:lstStyle/>
                <a:p>
                  <a:endParaRPr lang="en-US"/>
                </a:p>
              </p:txBody>
            </p:sp>
            <p:sp>
              <p:nvSpPr>
                <p:cNvPr id="21718" name="Freeform 80"/>
                <p:cNvSpPr>
                  <a:spLocks/>
                </p:cNvSpPr>
                <p:nvPr/>
              </p:nvSpPr>
              <p:spPr bwMode="auto">
                <a:xfrm>
                  <a:off x="3528" y="1096"/>
                  <a:ext cx="48" cy="24"/>
                </a:xfrm>
                <a:custGeom>
                  <a:avLst/>
                  <a:gdLst>
                    <a:gd name="T0" fmla="*/ 0 w 48"/>
                    <a:gd name="T1" fmla="*/ 8 h 24"/>
                    <a:gd name="T2" fmla="*/ 40 w 48"/>
                    <a:gd name="T3" fmla="*/ 0 h 24"/>
                    <a:gd name="T4" fmla="*/ 48 w 48"/>
                    <a:gd name="T5" fmla="*/ 16 h 24"/>
                    <a:gd name="T6" fmla="*/ 8 w 48"/>
                    <a:gd name="T7" fmla="*/ 24 h 24"/>
                    <a:gd name="T8" fmla="*/ 0 w 48"/>
                    <a:gd name="T9" fmla="*/ 8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0" y="8"/>
                      </a:moveTo>
                      <a:lnTo>
                        <a:pt x="40" y="0"/>
                      </a:lnTo>
                      <a:lnTo>
                        <a:pt x="48" y="16"/>
                      </a:lnTo>
                      <a:lnTo>
                        <a:pt x="8" y="24"/>
                      </a:lnTo>
                      <a:lnTo>
                        <a:pt x="0" y="8"/>
                      </a:lnTo>
                      <a:close/>
                    </a:path>
                  </a:pathLst>
                </a:custGeom>
                <a:solidFill>
                  <a:srgbClr val="FFFFFF"/>
                </a:solidFill>
                <a:ln w="9525">
                  <a:solidFill>
                    <a:schemeClr val="accent1"/>
                  </a:solidFill>
                  <a:round/>
                  <a:headEnd/>
                  <a:tailEnd/>
                </a:ln>
              </p:spPr>
              <p:txBody>
                <a:bodyPr/>
                <a:lstStyle/>
                <a:p>
                  <a:endParaRPr lang="en-US"/>
                </a:p>
              </p:txBody>
            </p:sp>
            <p:sp>
              <p:nvSpPr>
                <p:cNvPr id="21719" name="Freeform 81"/>
                <p:cNvSpPr>
                  <a:spLocks/>
                </p:cNvSpPr>
                <p:nvPr/>
              </p:nvSpPr>
              <p:spPr bwMode="auto">
                <a:xfrm>
                  <a:off x="3600" y="1088"/>
                  <a:ext cx="24" cy="16"/>
                </a:xfrm>
                <a:custGeom>
                  <a:avLst/>
                  <a:gdLst>
                    <a:gd name="T0" fmla="*/ 0 w 24"/>
                    <a:gd name="T1" fmla="*/ 0 h 16"/>
                    <a:gd name="T2" fmla="*/ 16 w 24"/>
                    <a:gd name="T3" fmla="*/ 0 h 16"/>
                    <a:gd name="T4" fmla="*/ 24 w 24"/>
                    <a:gd name="T5" fmla="*/ 16 h 16"/>
                    <a:gd name="T6" fmla="*/ 8 w 24"/>
                    <a:gd name="T7" fmla="*/ 16 h 16"/>
                    <a:gd name="T8" fmla="*/ 0 w 24"/>
                    <a:gd name="T9" fmla="*/ 0 h 16"/>
                    <a:gd name="T10" fmla="*/ 0 60000 65536"/>
                    <a:gd name="T11" fmla="*/ 0 60000 65536"/>
                    <a:gd name="T12" fmla="*/ 0 60000 65536"/>
                    <a:gd name="T13" fmla="*/ 0 60000 65536"/>
                    <a:gd name="T14" fmla="*/ 0 60000 65536"/>
                    <a:gd name="T15" fmla="*/ 0 w 24"/>
                    <a:gd name="T16" fmla="*/ 0 h 16"/>
                    <a:gd name="T17" fmla="*/ 24 w 24"/>
                    <a:gd name="T18" fmla="*/ 16 h 16"/>
                  </a:gdLst>
                  <a:ahLst/>
                  <a:cxnLst>
                    <a:cxn ang="T10">
                      <a:pos x="T0" y="T1"/>
                    </a:cxn>
                    <a:cxn ang="T11">
                      <a:pos x="T2" y="T3"/>
                    </a:cxn>
                    <a:cxn ang="T12">
                      <a:pos x="T4" y="T5"/>
                    </a:cxn>
                    <a:cxn ang="T13">
                      <a:pos x="T6" y="T7"/>
                    </a:cxn>
                    <a:cxn ang="T14">
                      <a:pos x="T8" y="T9"/>
                    </a:cxn>
                  </a:cxnLst>
                  <a:rect l="T15" t="T16" r="T17" b="T18"/>
                  <a:pathLst>
                    <a:path w="24" h="16">
                      <a:moveTo>
                        <a:pt x="0" y="0"/>
                      </a:moveTo>
                      <a:lnTo>
                        <a:pt x="16" y="0"/>
                      </a:lnTo>
                      <a:lnTo>
                        <a:pt x="24" y="16"/>
                      </a:lnTo>
                      <a:lnTo>
                        <a:pt x="8" y="16"/>
                      </a:lnTo>
                      <a:lnTo>
                        <a:pt x="0" y="0"/>
                      </a:lnTo>
                      <a:close/>
                    </a:path>
                  </a:pathLst>
                </a:custGeom>
                <a:solidFill>
                  <a:srgbClr val="FFFFFF"/>
                </a:solidFill>
                <a:ln w="9525">
                  <a:solidFill>
                    <a:schemeClr val="accent1"/>
                  </a:solidFill>
                  <a:round/>
                  <a:headEnd/>
                  <a:tailEnd/>
                </a:ln>
              </p:spPr>
              <p:txBody>
                <a:bodyPr/>
                <a:lstStyle/>
                <a:p>
                  <a:endParaRPr lang="en-US"/>
                </a:p>
              </p:txBody>
            </p:sp>
          </p:grpSp>
          <p:grpSp>
            <p:nvGrpSpPr>
              <p:cNvPr id="12" name="Group 82"/>
              <p:cNvGrpSpPr>
                <a:grpSpLocks/>
              </p:cNvGrpSpPr>
              <p:nvPr/>
            </p:nvGrpSpPr>
            <p:grpSpPr bwMode="auto">
              <a:xfrm>
                <a:off x="3584" y="1064"/>
                <a:ext cx="152" cy="128"/>
                <a:chOff x="3584" y="1064"/>
                <a:chExt cx="152" cy="128"/>
              </a:xfrm>
            </p:grpSpPr>
            <p:sp>
              <p:nvSpPr>
                <p:cNvPr id="21712" name="Freeform 83"/>
                <p:cNvSpPr>
                  <a:spLocks/>
                </p:cNvSpPr>
                <p:nvPr/>
              </p:nvSpPr>
              <p:spPr bwMode="auto">
                <a:xfrm>
                  <a:off x="3584" y="106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13" name="Freeform 84"/>
                <p:cNvSpPr>
                  <a:spLocks/>
                </p:cNvSpPr>
                <p:nvPr/>
              </p:nvSpPr>
              <p:spPr bwMode="auto">
                <a:xfrm>
                  <a:off x="3640" y="110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sp>
              <p:nvSpPr>
                <p:cNvPr id="21714" name="Freeform 85"/>
                <p:cNvSpPr>
                  <a:spLocks/>
                </p:cNvSpPr>
                <p:nvPr/>
              </p:nvSpPr>
              <p:spPr bwMode="auto">
                <a:xfrm>
                  <a:off x="3696" y="1152"/>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solidFill>
                    <a:schemeClr val="accent1"/>
                  </a:solidFill>
                  <a:round/>
                  <a:headEnd/>
                  <a:tailEnd/>
                </a:ln>
              </p:spPr>
              <p:txBody>
                <a:bodyPr/>
                <a:lstStyle/>
                <a:p>
                  <a:endParaRPr lang="en-US"/>
                </a:p>
              </p:txBody>
            </p:sp>
          </p:grpSp>
        </p:grpSp>
        <p:grpSp>
          <p:nvGrpSpPr>
            <p:cNvPr id="13" name="Group 86"/>
            <p:cNvGrpSpPr>
              <a:grpSpLocks/>
            </p:cNvGrpSpPr>
            <p:nvPr/>
          </p:nvGrpSpPr>
          <p:grpSpPr bwMode="auto">
            <a:xfrm>
              <a:off x="3896" y="1264"/>
              <a:ext cx="128" cy="127"/>
              <a:chOff x="3896" y="1264"/>
              <a:chExt cx="128" cy="127"/>
            </a:xfrm>
          </p:grpSpPr>
          <p:sp>
            <p:nvSpPr>
              <p:cNvPr id="21702" name="Line 87"/>
              <p:cNvSpPr>
                <a:spLocks noChangeShapeType="1"/>
              </p:cNvSpPr>
              <p:nvPr/>
            </p:nvSpPr>
            <p:spPr bwMode="auto">
              <a:xfrm flipV="1">
                <a:off x="3896" y="1264"/>
                <a:ext cx="112" cy="72"/>
              </a:xfrm>
              <a:prstGeom prst="line">
                <a:avLst/>
              </a:prstGeom>
              <a:noFill/>
              <a:ln w="25400">
                <a:solidFill>
                  <a:schemeClr val="tx1"/>
                </a:solidFill>
                <a:round/>
                <a:headEnd/>
                <a:tailEnd/>
              </a:ln>
            </p:spPr>
            <p:txBody>
              <a:bodyPr/>
              <a:lstStyle/>
              <a:p>
                <a:endParaRPr lang="en-US"/>
              </a:p>
            </p:txBody>
          </p:sp>
          <p:sp>
            <p:nvSpPr>
              <p:cNvPr id="21703" name="Line 88"/>
              <p:cNvSpPr>
                <a:spLocks noChangeShapeType="1"/>
              </p:cNvSpPr>
              <p:nvPr/>
            </p:nvSpPr>
            <p:spPr bwMode="auto">
              <a:xfrm flipV="1">
                <a:off x="3938" y="1328"/>
                <a:ext cx="86" cy="63"/>
              </a:xfrm>
              <a:prstGeom prst="line">
                <a:avLst/>
              </a:prstGeom>
              <a:noFill/>
              <a:ln w="25400">
                <a:solidFill>
                  <a:schemeClr val="tx1"/>
                </a:solidFill>
                <a:round/>
                <a:headEnd/>
                <a:tailEnd/>
              </a:ln>
            </p:spPr>
            <p:txBody>
              <a:bodyPr/>
              <a:lstStyle/>
              <a:p>
                <a:endParaRPr lang="en-US"/>
              </a:p>
            </p:txBody>
          </p:sp>
        </p:grpSp>
        <p:grpSp>
          <p:nvGrpSpPr>
            <p:cNvPr id="14" name="Group 89"/>
            <p:cNvGrpSpPr>
              <a:grpSpLocks/>
            </p:cNvGrpSpPr>
            <p:nvPr/>
          </p:nvGrpSpPr>
          <p:grpSpPr bwMode="auto">
            <a:xfrm>
              <a:off x="1672" y="1296"/>
              <a:ext cx="128" cy="128"/>
              <a:chOff x="1672" y="1296"/>
              <a:chExt cx="128" cy="128"/>
            </a:xfrm>
          </p:grpSpPr>
          <p:sp>
            <p:nvSpPr>
              <p:cNvPr id="21700" name="Line 90"/>
              <p:cNvSpPr>
                <a:spLocks noChangeShapeType="1"/>
              </p:cNvSpPr>
              <p:nvPr/>
            </p:nvSpPr>
            <p:spPr bwMode="auto">
              <a:xfrm flipV="1">
                <a:off x="1672" y="1296"/>
                <a:ext cx="112" cy="56"/>
              </a:xfrm>
              <a:prstGeom prst="line">
                <a:avLst/>
              </a:prstGeom>
              <a:noFill/>
              <a:ln w="25400">
                <a:solidFill>
                  <a:schemeClr val="tx1"/>
                </a:solidFill>
                <a:round/>
                <a:headEnd/>
                <a:tailEnd/>
              </a:ln>
            </p:spPr>
            <p:txBody>
              <a:bodyPr/>
              <a:lstStyle/>
              <a:p>
                <a:endParaRPr lang="en-US"/>
              </a:p>
            </p:txBody>
          </p:sp>
          <p:sp>
            <p:nvSpPr>
              <p:cNvPr id="21701" name="Line 91"/>
              <p:cNvSpPr>
                <a:spLocks noChangeShapeType="1"/>
              </p:cNvSpPr>
              <p:nvPr/>
            </p:nvSpPr>
            <p:spPr bwMode="auto">
              <a:xfrm flipV="1">
                <a:off x="1688" y="1352"/>
                <a:ext cx="112" cy="72"/>
              </a:xfrm>
              <a:prstGeom prst="line">
                <a:avLst/>
              </a:prstGeom>
              <a:noFill/>
              <a:ln w="25400">
                <a:solidFill>
                  <a:schemeClr val="tx1"/>
                </a:solidFill>
                <a:round/>
                <a:headEnd/>
                <a:tailEnd/>
              </a:ln>
            </p:spPr>
            <p:txBody>
              <a:bodyPr/>
              <a:lstStyle/>
              <a:p>
                <a:endParaRPr lang="en-US"/>
              </a:p>
            </p:txBody>
          </p:sp>
        </p:grpSp>
        <p:sp>
          <p:nvSpPr>
            <p:cNvPr id="21550" name="Rectangle 92"/>
            <p:cNvSpPr>
              <a:spLocks noChangeArrowheads="1"/>
            </p:cNvSpPr>
            <p:nvPr/>
          </p:nvSpPr>
          <p:spPr bwMode="auto">
            <a:xfrm>
              <a:off x="4107" y="513"/>
              <a:ext cx="25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5.0</a:t>
              </a:r>
              <a:endParaRPr lang="es-ES_tradnl">
                <a:latin typeface="Times" pitchFamily="18" charset="0"/>
              </a:endParaRPr>
            </a:p>
          </p:txBody>
        </p:sp>
        <p:sp>
          <p:nvSpPr>
            <p:cNvPr id="21551" name="Rectangle 93"/>
            <p:cNvSpPr>
              <a:spLocks noChangeArrowheads="1"/>
            </p:cNvSpPr>
            <p:nvPr/>
          </p:nvSpPr>
          <p:spPr bwMode="auto">
            <a:xfrm>
              <a:off x="4090" y="954"/>
              <a:ext cx="25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4.0</a:t>
              </a:r>
              <a:endParaRPr lang="es-ES_tradnl">
                <a:latin typeface="Times" pitchFamily="18" charset="0"/>
              </a:endParaRPr>
            </a:p>
          </p:txBody>
        </p:sp>
        <p:sp>
          <p:nvSpPr>
            <p:cNvPr id="21552" name="Rectangle 94"/>
            <p:cNvSpPr>
              <a:spLocks noChangeArrowheads="1"/>
            </p:cNvSpPr>
            <p:nvPr/>
          </p:nvSpPr>
          <p:spPr bwMode="auto">
            <a:xfrm>
              <a:off x="4122" y="1540"/>
              <a:ext cx="1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0</a:t>
              </a:r>
              <a:endParaRPr lang="es-ES_tradnl">
                <a:latin typeface="Times" pitchFamily="18" charset="0"/>
              </a:endParaRPr>
            </a:p>
          </p:txBody>
        </p:sp>
        <p:sp>
          <p:nvSpPr>
            <p:cNvPr id="21553" name="Rectangle 95"/>
            <p:cNvSpPr>
              <a:spLocks noChangeArrowheads="1"/>
            </p:cNvSpPr>
            <p:nvPr/>
          </p:nvSpPr>
          <p:spPr bwMode="auto">
            <a:xfrm>
              <a:off x="1503" y="1532"/>
              <a:ext cx="100" cy="241"/>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0</a:t>
              </a:r>
              <a:endParaRPr lang="es-ES_tradnl">
                <a:latin typeface="Times" pitchFamily="18" charset="0"/>
              </a:endParaRPr>
            </a:p>
          </p:txBody>
        </p:sp>
        <p:sp>
          <p:nvSpPr>
            <p:cNvPr id="21554" name="Rectangle 96"/>
            <p:cNvSpPr>
              <a:spLocks noChangeArrowheads="1"/>
            </p:cNvSpPr>
            <p:nvPr/>
          </p:nvSpPr>
          <p:spPr bwMode="auto">
            <a:xfrm>
              <a:off x="1410" y="1171"/>
              <a:ext cx="2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10</a:t>
              </a:r>
              <a:endParaRPr lang="es-ES_tradnl">
                <a:latin typeface="Times" pitchFamily="18" charset="0"/>
              </a:endParaRPr>
            </a:p>
          </p:txBody>
        </p:sp>
        <p:sp>
          <p:nvSpPr>
            <p:cNvPr id="21555" name="Rectangle 97"/>
            <p:cNvSpPr>
              <a:spLocks noChangeArrowheads="1"/>
            </p:cNvSpPr>
            <p:nvPr/>
          </p:nvSpPr>
          <p:spPr bwMode="auto">
            <a:xfrm>
              <a:off x="1410" y="644"/>
              <a:ext cx="2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15</a:t>
              </a:r>
              <a:endParaRPr lang="es-ES_tradnl">
                <a:latin typeface="Times" pitchFamily="18" charset="0"/>
              </a:endParaRPr>
            </a:p>
          </p:txBody>
        </p:sp>
        <p:sp>
          <p:nvSpPr>
            <p:cNvPr id="21556" name="Rectangle 98"/>
            <p:cNvSpPr>
              <a:spLocks noChangeArrowheads="1"/>
            </p:cNvSpPr>
            <p:nvPr/>
          </p:nvSpPr>
          <p:spPr bwMode="auto">
            <a:xfrm>
              <a:off x="1410" y="116"/>
              <a:ext cx="200" cy="241"/>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20</a:t>
              </a:r>
              <a:endParaRPr lang="es-ES_tradnl">
                <a:latin typeface="Times" pitchFamily="18" charset="0"/>
              </a:endParaRPr>
            </a:p>
          </p:txBody>
        </p:sp>
        <p:grpSp>
          <p:nvGrpSpPr>
            <p:cNvPr id="15" name="Group 99"/>
            <p:cNvGrpSpPr>
              <a:grpSpLocks/>
            </p:cNvGrpSpPr>
            <p:nvPr/>
          </p:nvGrpSpPr>
          <p:grpSpPr bwMode="auto">
            <a:xfrm>
              <a:off x="2224" y="1592"/>
              <a:ext cx="1585" cy="88"/>
              <a:chOff x="2224" y="1592"/>
              <a:chExt cx="1585" cy="88"/>
            </a:xfrm>
          </p:grpSpPr>
          <p:sp>
            <p:nvSpPr>
              <p:cNvPr id="21696" name="Line 100"/>
              <p:cNvSpPr>
                <a:spLocks noChangeShapeType="1"/>
              </p:cNvSpPr>
              <p:nvPr/>
            </p:nvSpPr>
            <p:spPr bwMode="auto">
              <a:xfrm>
                <a:off x="2224" y="1592"/>
                <a:ext cx="1" cy="88"/>
              </a:xfrm>
              <a:prstGeom prst="line">
                <a:avLst/>
              </a:prstGeom>
              <a:noFill/>
              <a:ln w="25400">
                <a:solidFill>
                  <a:srgbClr val="FFFFFF"/>
                </a:solidFill>
                <a:round/>
                <a:headEnd/>
                <a:tailEnd/>
              </a:ln>
            </p:spPr>
            <p:txBody>
              <a:bodyPr/>
              <a:lstStyle/>
              <a:p>
                <a:endParaRPr lang="en-US"/>
              </a:p>
            </p:txBody>
          </p:sp>
          <p:sp>
            <p:nvSpPr>
              <p:cNvPr id="21697" name="Line 101"/>
              <p:cNvSpPr>
                <a:spLocks noChangeShapeType="1"/>
              </p:cNvSpPr>
              <p:nvPr/>
            </p:nvSpPr>
            <p:spPr bwMode="auto">
              <a:xfrm>
                <a:off x="2752" y="1592"/>
                <a:ext cx="1" cy="88"/>
              </a:xfrm>
              <a:prstGeom prst="line">
                <a:avLst/>
              </a:prstGeom>
              <a:noFill/>
              <a:ln w="25400">
                <a:solidFill>
                  <a:srgbClr val="FFFFFF"/>
                </a:solidFill>
                <a:round/>
                <a:headEnd/>
                <a:tailEnd/>
              </a:ln>
            </p:spPr>
            <p:txBody>
              <a:bodyPr/>
              <a:lstStyle/>
              <a:p>
                <a:endParaRPr lang="en-US"/>
              </a:p>
            </p:txBody>
          </p:sp>
          <p:sp>
            <p:nvSpPr>
              <p:cNvPr id="21698" name="Line 102"/>
              <p:cNvSpPr>
                <a:spLocks noChangeShapeType="1"/>
              </p:cNvSpPr>
              <p:nvPr/>
            </p:nvSpPr>
            <p:spPr bwMode="auto">
              <a:xfrm>
                <a:off x="3280" y="1592"/>
                <a:ext cx="1" cy="88"/>
              </a:xfrm>
              <a:prstGeom prst="line">
                <a:avLst/>
              </a:prstGeom>
              <a:noFill/>
              <a:ln w="25400">
                <a:solidFill>
                  <a:srgbClr val="FFFFFF"/>
                </a:solidFill>
                <a:round/>
                <a:headEnd/>
                <a:tailEnd/>
              </a:ln>
            </p:spPr>
            <p:txBody>
              <a:bodyPr/>
              <a:lstStyle/>
              <a:p>
                <a:endParaRPr lang="en-US"/>
              </a:p>
            </p:txBody>
          </p:sp>
          <p:sp>
            <p:nvSpPr>
              <p:cNvPr id="21699" name="Line 103"/>
              <p:cNvSpPr>
                <a:spLocks noChangeShapeType="1"/>
              </p:cNvSpPr>
              <p:nvPr/>
            </p:nvSpPr>
            <p:spPr bwMode="auto">
              <a:xfrm>
                <a:off x="3808" y="1592"/>
                <a:ext cx="1" cy="88"/>
              </a:xfrm>
              <a:prstGeom prst="line">
                <a:avLst/>
              </a:prstGeom>
              <a:noFill/>
              <a:ln w="25400">
                <a:solidFill>
                  <a:srgbClr val="FFFFFF"/>
                </a:solidFill>
                <a:round/>
                <a:headEnd/>
                <a:tailEnd/>
              </a:ln>
            </p:spPr>
            <p:txBody>
              <a:bodyPr/>
              <a:lstStyle/>
              <a:p>
                <a:endParaRPr lang="en-US"/>
              </a:p>
            </p:txBody>
          </p:sp>
        </p:grpSp>
        <p:grpSp>
          <p:nvGrpSpPr>
            <p:cNvPr id="16" name="Group 104"/>
            <p:cNvGrpSpPr>
              <a:grpSpLocks/>
            </p:cNvGrpSpPr>
            <p:nvPr/>
          </p:nvGrpSpPr>
          <p:grpSpPr bwMode="auto">
            <a:xfrm>
              <a:off x="2114" y="3812"/>
              <a:ext cx="1818" cy="303"/>
              <a:chOff x="2114" y="3812"/>
              <a:chExt cx="1818" cy="303"/>
            </a:xfrm>
          </p:grpSpPr>
          <p:sp>
            <p:nvSpPr>
              <p:cNvPr id="21692" name="Rectangle 105"/>
              <p:cNvSpPr>
                <a:spLocks noChangeArrowheads="1"/>
              </p:cNvSpPr>
              <p:nvPr/>
            </p:nvSpPr>
            <p:spPr bwMode="auto">
              <a:xfrm>
                <a:off x="2114" y="3812"/>
                <a:ext cx="250" cy="303"/>
              </a:xfrm>
              <a:prstGeom prst="rect">
                <a:avLst/>
              </a:prstGeom>
              <a:noFill/>
              <a:ln w="9525">
                <a:noFill/>
                <a:miter lim="800000"/>
                <a:headEnd/>
                <a:tailEnd/>
              </a:ln>
            </p:spPr>
            <p:txBody>
              <a:bodyPr wrap="none" lIns="0" tIns="0" rIns="0" bIns="0">
                <a:spAutoFit/>
              </a:bodyPr>
              <a:lstStyle/>
              <a:p>
                <a:pPr eaLnBrk="0" hangingPunct="0"/>
                <a:r>
                  <a:rPr lang="en-US" sz="3000">
                    <a:latin typeface="Times" pitchFamily="18" charset="0"/>
                  </a:rPr>
                  <a:t>10</a:t>
                </a:r>
                <a:endParaRPr lang="es-ES_tradnl">
                  <a:latin typeface="Times" pitchFamily="18" charset="0"/>
                </a:endParaRPr>
              </a:p>
            </p:txBody>
          </p:sp>
          <p:sp>
            <p:nvSpPr>
              <p:cNvPr id="21693" name="Rectangle 106"/>
              <p:cNvSpPr>
                <a:spLocks noChangeArrowheads="1"/>
              </p:cNvSpPr>
              <p:nvPr/>
            </p:nvSpPr>
            <p:spPr bwMode="auto">
              <a:xfrm>
                <a:off x="2631" y="3812"/>
                <a:ext cx="250" cy="303"/>
              </a:xfrm>
              <a:prstGeom prst="rect">
                <a:avLst/>
              </a:prstGeom>
              <a:noFill/>
              <a:ln w="9525">
                <a:noFill/>
                <a:miter lim="800000"/>
                <a:headEnd/>
                <a:tailEnd/>
              </a:ln>
            </p:spPr>
            <p:txBody>
              <a:bodyPr wrap="none" lIns="0" tIns="0" rIns="0" bIns="0">
                <a:spAutoFit/>
              </a:bodyPr>
              <a:lstStyle/>
              <a:p>
                <a:pPr eaLnBrk="0" hangingPunct="0"/>
                <a:r>
                  <a:rPr lang="en-US" sz="3000">
                    <a:latin typeface="Times" pitchFamily="18" charset="0"/>
                  </a:rPr>
                  <a:t>20</a:t>
                </a:r>
                <a:endParaRPr lang="es-ES_tradnl">
                  <a:latin typeface="Times" pitchFamily="18" charset="0"/>
                </a:endParaRPr>
              </a:p>
            </p:txBody>
          </p:sp>
          <p:sp>
            <p:nvSpPr>
              <p:cNvPr id="21694" name="Rectangle 107"/>
              <p:cNvSpPr>
                <a:spLocks noChangeArrowheads="1"/>
              </p:cNvSpPr>
              <p:nvPr/>
            </p:nvSpPr>
            <p:spPr bwMode="auto">
              <a:xfrm>
                <a:off x="3161" y="3812"/>
                <a:ext cx="250" cy="303"/>
              </a:xfrm>
              <a:prstGeom prst="rect">
                <a:avLst/>
              </a:prstGeom>
              <a:noFill/>
              <a:ln w="9525">
                <a:noFill/>
                <a:miter lim="800000"/>
                <a:headEnd/>
                <a:tailEnd/>
              </a:ln>
            </p:spPr>
            <p:txBody>
              <a:bodyPr wrap="none" lIns="0" tIns="0" rIns="0" bIns="0">
                <a:spAutoFit/>
              </a:bodyPr>
              <a:lstStyle/>
              <a:p>
                <a:pPr eaLnBrk="0" hangingPunct="0"/>
                <a:r>
                  <a:rPr lang="en-US" sz="3000">
                    <a:latin typeface="Times" pitchFamily="18" charset="0"/>
                  </a:rPr>
                  <a:t>30</a:t>
                </a:r>
                <a:endParaRPr lang="es-ES_tradnl">
                  <a:latin typeface="Times" pitchFamily="18" charset="0"/>
                </a:endParaRPr>
              </a:p>
            </p:txBody>
          </p:sp>
          <p:sp>
            <p:nvSpPr>
              <p:cNvPr id="21695" name="Rectangle 108"/>
              <p:cNvSpPr>
                <a:spLocks noChangeArrowheads="1"/>
              </p:cNvSpPr>
              <p:nvPr/>
            </p:nvSpPr>
            <p:spPr bwMode="auto">
              <a:xfrm>
                <a:off x="3682" y="3812"/>
                <a:ext cx="250" cy="303"/>
              </a:xfrm>
              <a:prstGeom prst="rect">
                <a:avLst/>
              </a:prstGeom>
              <a:noFill/>
              <a:ln w="9525">
                <a:noFill/>
                <a:miter lim="800000"/>
                <a:headEnd/>
                <a:tailEnd/>
              </a:ln>
            </p:spPr>
            <p:txBody>
              <a:bodyPr wrap="none" lIns="0" tIns="0" rIns="0" bIns="0">
                <a:spAutoFit/>
              </a:bodyPr>
              <a:lstStyle/>
              <a:p>
                <a:pPr eaLnBrk="0" hangingPunct="0"/>
                <a:r>
                  <a:rPr lang="en-US" sz="3000">
                    <a:latin typeface="Times" pitchFamily="18" charset="0"/>
                  </a:rPr>
                  <a:t>40</a:t>
                </a:r>
                <a:endParaRPr lang="es-ES_tradnl">
                  <a:latin typeface="Times" pitchFamily="18" charset="0"/>
                </a:endParaRPr>
              </a:p>
            </p:txBody>
          </p:sp>
        </p:grpSp>
        <p:sp>
          <p:nvSpPr>
            <p:cNvPr id="21559" name="Oval 109"/>
            <p:cNvSpPr>
              <a:spLocks noChangeArrowheads="1"/>
            </p:cNvSpPr>
            <p:nvPr/>
          </p:nvSpPr>
          <p:spPr bwMode="auto">
            <a:xfrm>
              <a:off x="1192" y="1608"/>
              <a:ext cx="104" cy="88"/>
            </a:xfrm>
            <a:prstGeom prst="ellipse">
              <a:avLst/>
            </a:prstGeom>
            <a:solidFill>
              <a:schemeClr val="accent2"/>
            </a:solidFill>
            <a:ln w="12700">
              <a:solidFill>
                <a:schemeClr val="accent2"/>
              </a:solidFill>
              <a:round/>
              <a:headEnd/>
              <a:tailEnd/>
            </a:ln>
          </p:spPr>
          <p:txBody>
            <a:bodyPr/>
            <a:lstStyle/>
            <a:p>
              <a:endParaRPr lang="en-US"/>
            </a:p>
          </p:txBody>
        </p:sp>
        <p:sp>
          <p:nvSpPr>
            <p:cNvPr id="21560" name="Rectangle 110"/>
            <p:cNvSpPr>
              <a:spLocks noChangeArrowheads="1"/>
            </p:cNvSpPr>
            <p:nvPr/>
          </p:nvSpPr>
          <p:spPr bwMode="auto">
            <a:xfrm rot="-5400000">
              <a:off x="566" y="708"/>
              <a:ext cx="1308" cy="280"/>
            </a:xfrm>
            <a:prstGeom prst="rect">
              <a:avLst/>
            </a:prstGeom>
            <a:noFill/>
            <a:ln w="9525">
              <a:noFill/>
              <a:miter lim="800000"/>
              <a:headEnd/>
              <a:tailEnd/>
            </a:ln>
          </p:spPr>
          <p:txBody>
            <a:bodyPr wrap="none" lIns="0" tIns="0" rIns="0" bIns="0">
              <a:spAutoFit/>
            </a:bodyPr>
            <a:lstStyle/>
            <a:p>
              <a:pPr eaLnBrk="0" hangingPunct="0"/>
              <a:r>
                <a:rPr lang="en-US" sz="2800">
                  <a:solidFill>
                    <a:schemeClr val="accent2"/>
                  </a:solidFill>
                </a:rPr>
                <a:t>FT4(pmol/L)</a:t>
              </a:r>
              <a:endParaRPr lang="es-ES_tradnl" sz="2800"/>
            </a:p>
          </p:txBody>
        </p:sp>
        <p:sp>
          <p:nvSpPr>
            <p:cNvPr id="21561" name="Rectangle 111"/>
            <p:cNvSpPr>
              <a:spLocks noChangeArrowheads="1"/>
            </p:cNvSpPr>
            <p:nvPr/>
          </p:nvSpPr>
          <p:spPr bwMode="auto">
            <a:xfrm rot="5400000">
              <a:off x="3901" y="831"/>
              <a:ext cx="1308" cy="280"/>
            </a:xfrm>
            <a:prstGeom prst="rect">
              <a:avLst/>
            </a:prstGeom>
            <a:noFill/>
            <a:ln w="9525">
              <a:noFill/>
              <a:miter lim="800000"/>
              <a:headEnd/>
              <a:tailEnd/>
            </a:ln>
          </p:spPr>
          <p:txBody>
            <a:bodyPr wrap="none" lIns="0" tIns="0" rIns="0" bIns="0">
              <a:spAutoFit/>
            </a:bodyPr>
            <a:lstStyle/>
            <a:p>
              <a:pPr eaLnBrk="0" hangingPunct="0"/>
              <a:r>
                <a:rPr lang="en-US" sz="2800">
                  <a:solidFill>
                    <a:schemeClr val="accent1"/>
                  </a:solidFill>
                </a:rPr>
                <a:t>FT3(pmol/L)</a:t>
              </a:r>
              <a:endParaRPr lang="es-ES_tradnl" sz="2800"/>
            </a:p>
          </p:txBody>
        </p:sp>
        <p:sp>
          <p:nvSpPr>
            <p:cNvPr id="21562" name="Rectangle 112"/>
            <p:cNvSpPr>
              <a:spLocks noChangeArrowheads="1"/>
            </p:cNvSpPr>
            <p:nvPr/>
          </p:nvSpPr>
          <p:spPr bwMode="auto">
            <a:xfrm>
              <a:off x="1410" y="4036"/>
              <a:ext cx="2740" cy="283"/>
            </a:xfrm>
            <a:prstGeom prst="rect">
              <a:avLst/>
            </a:prstGeom>
            <a:noFill/>
            <a:ln w="9525">
              <a:noFill/>
              <a:miter lim="800000"/>
              <a:headEnd/>
              <a:tailEnd/>
            </a:ln>
          </p:spPr>
          <p:txBody>
            <a:bodyPr wrap="none" lIns="0" tIns="0" rIns="0" bIns="0">
              <a:spAutoFit/>
            </a:bodyPr>
            <a:lstStyle/>
            <a:p>
              <a:pPr eaLnBrk="0" hangingPunct="0"/>
              <a:r>
                <a:rPr lang="en-US" sz="2800" dirty="0"/>
                <a:t>Postmenstrual age in weeks</a:t>
              </a:r>
              <a:endParaRPr lang="es-ES_tradnl" sz="2800" dirty="0"/>
            </a:p>
          </p:txBody>
        </p:sp>
        <p:sp>
          <p:nvSpPr>
            <p:cNvPr id="21563" name="Rectangle 113"/>
            <p:cNvSpPr>
              <a:spLocks noChangeArrowheads="1"/>
            </p:cNvSpPr>
            <p:nvPr/>
          </p:nvSpPr>
          <p:spPr bwMode="auto">
            <a:xfrm>
              <a:off x="1720" y="1896"/>
              <a:ext cx="2216" cy="1808"/>
            </a:xfrm>
            <a:prstGeom prst="rect">
              <a:avLst/>
            </a:prstGeom>
            <a:noFill/>
            <a:ln w="25400">
              <a:solidFill>
                <a:schemeClr val="tx1"/>
              </a:solidFill>
              <a:miter lim="800000"/>
              <a:headEnd/>
              <a:tailEnd/>
            </a:ln>
          </p:spPr>
          <p:txBody>
            <a:bodyPr/>
            <a:lstStyle/>
            <a:p>
              <a:endParaRPr lang="en-US"/>
            </a:p>
          </p:txBody>
        </p:sp>
        <p:sp>
          <p:nvSpPr>
            <p:cNvPr id="21564" name="Line 114"/>
            <p:cNvSpPr>
              <a:spLocks noChangeShapeType="1"/>
            </p:cNvSpPr>
            <p:nvPr/>
          </p:nvSpPr>
          <p:spPr bwMode="auto">
            <a:xfrm>
              <a:off x="1608" y="2112"/>
              <a:ext cx="96" cy="1"/>
            </a:xfrm>
            <a:prstGeom prst="line">
              <a:avLst/>
            </a:prstGeom>
            <a:noFill/>
            <a:ln w="25400">
              <a:solidFill>
                <a:srgbClr val="FFFFFF"/>
              </a:solidFill>
              <a:round/>
              <a:headEnd/>
              <a:tailEnd/>
            </a:ln>
          </p:spPr>
          <p:txBody>
            <a:bodyPr/>
            <a:lstStyle/>
            <a:p>
              <a:endParaRPr lang="en-US"/>
            </a:p>
          </p:txBody>
        </p:sp>
        <p:sp>
          <p:nvSpPr>
            <p:cNvPr id="21565" name="Line 115"/>
            <p:cNvSpPr>
              <a:spLocks noChangeShapeType="1"/>
            </p:cNvSpPr>
            <p:nvPr/>
          </p:nvSpPr>
          <p:spPr bwMode="auto">
            <a:xfrm>
              <a:off x="1608" y="2640"/>
              <a:ext cx="96" cy="1"/>
            </a:xfrm>
            <a:prstGeom prst="line">
              <a:avLst/>
            </a:prstGeom>
            <a:noFill/>
            <a:ln w="25400">
              <a:solidFill>
                <a:srgbClr val="FFFFFF"/>
              </a:solidFill>
              <a:round/>
              <a:headEnd/>
              <a:tailEnd/>
            </a:ln>
          </p:spPr>
          <p:txBody>
            <a:bodyPr/>
            <a:lstStyle/>
            <a:p>
              <a:endParaRPr lang="en-US"/>
            </a:p>
          </p:txBody>
        </p:sp>
        <p:sp>
          <p:nvSpPr>
            <p:cNvPr id="21566" name="Line 116"/>
            <p:cNvSpPr>
              <a:spLocks noChangeShapeType="1"/>
            </p:cNvSpPr>
            <p:nvPr/>
          </p:nvSpPr>
          <p:spPr bwMode="auto">
            <a:xfrm>
              <a:off x="1608" y="3176"/>
              <a:ext cx="96" cy="1"/>
            </a:xfrm>
            <a:prstGeom prst="line">
              <a:avLst/>
            </a:prstGeom>
            <a:noFill/>
            <a:ln w="25400">
              <a:solidFill>
                <a:srgbClr val="FFFFFF"/>
              </a:solidFill>
              <a:round/>
              <a:headEnd/>
              <a:tailEnd/>
            </a:ln>
          </p:spPr>
          <p:txBody>
            <a:bodyPr/>
            <a:lstStyle/>
            <a:p>
              <a:endParaRPr lang="en-US"/>
            </a:p>
          </p:txBody>
        </p:sp>
        <p:sp>
          <p:nvSpPr>
            <p:cNvPr id="21567" name="Line 117"/>
            <p:cNvSpPr>
              <a:spLocks noChangeShapeType="1"/>
            </p:cNvSpPr>
            <p:nvPr/>
          </p:nvSpPr>
          <p:spPr bwMode="auto">
            <a:xfrm>
              <a:off x="3936" y="3688"/>
              <a:ext cx="88" cy="1"/>
            </a:xfrm>
            <a:prstGeom prst="line">
              <a:avLst/>
            </a:prstGeom>
            <a:noFill/>
            <a:ln w="25400">
              <a:solidFill>
                <a:srgbClr val="FFFFFF"/>
              </a:solidFill>
              <a:round/>
              <a:headEnd/>
              <a:tailEnd/>
            </a:ln>
          </p:spPr>
          <p:txBody>
            <a:bodyPr/>
            <a:lstStyle/>
            <a:p>
              <a:endParaRPr lang="en-US"/>
            </a:p>
          </p:txBody>
        </p:sp>
        <p:grpSp>
          <p:nvGrpSpPr>
            <p:cNvPr id="17" name="Group 118"/>
            <p:cNvGrpSpPr>
              <a:grpSpLocks/>
            </p:cNvGrpSpPr>
            <p:nvPr/>
          </p:nvGrpSpPr>
          <p:grpSpPr bwMode="auto">
            <a:xfrm>
              <a:off x="3936" y="2112"/>
              <a:ext cx="88" cy="1265"/>
              <a:chOff x="3936" y="2112"/>
              <a:chExt cx="88" cy="1265"/>
            </a:xfrm>
          </p:grpSpPr>
          <p:sp>
            <p:nvSpPr>
              <p:cNvPr id="21687" name="Line 119"/>
              <p:cNvSpPr>
                <a:spLocks noChangeShapeType="1"/>
              </p:cNvSpPr>
              <p:nvPr/>
            </p:nvSpPr>
            <p:spPr bwMode="auto">
              <a:xfrm>
                <a:off x="3936" y="2424"/>
                <a:ext cx="88" cy="1"/>
              </a:xfrm>
              <a:prstGeom prst="line">
                <a:avLst/>
              </a:prstGeom>
              <a:noFill/>
              <a:ln w="25400">
                <a:solidFill>
                  <a:srgbClr val="FFFFFF"/>
                </a:solidFill>
                <a:round/>
                <a:headEnd/>
                <a:tailEnd/>
              </a:ln>
            </p:spPr>
            <p:txBody>
              <a:bodyPr/>
              <a:lstStyle/>
              <a:p>
                <a:endParaRPr lang="en-US"/>
              </a:p>
            </p:txBody>
          </p:sp>
          <p:sp>
            <p:nvSpPr>
              <p:cNvPr id="21688" name="Line 120"/>
              <p:cNvSpPr>
                <a:spLocks noChangeShapeType="1"/>
              </p:cNvSpPr>
              <p:nvPr/>
            </p:nvSpPr>
            <p:spPr bwMode="auto">
              <a:xfrm>
                <a:off x="3936" y="3064"/>
                <a:ext cx="88" cy="1"/>
              </a:xfrm>
              <a:prstGeom prst="line">
                <a:avLst/>
              </a:prstGeom>
              <a:noFill/>
              <a:ln w="25400">
                <a:solidFill>
                  <a:srgbClr val="FFFFFF"/>
                </a:solidFill>
                <a:round/>
                <a:headEnd/>
                <a:tailEnd/>
              </a:ln>
            </p:spPr>
            <p:txBody>
              <a:bodyPr/>
              <a:lstStyle/>
              <a:p>
                <a:endParaRPr lang="en-US"/>
              </a:p>
            </p:txBody>
          </p:sp>
          <p:sp>
            <p:nvSpPr>
              <p:cNvPr id="21689" name="Line 121"/>
              <p:cNvSpPr>
                <a:spLocks noChangeShapeType="1"/>
              </p:cNvSpPr>
              <p:nvPr/>
            </p:nvSpPr>
            <p:spPr bwMode="auto">
              <a:xfrm>
                <a:off x="3936" y="3376"/>
                <a:ext cx="88" cy="1"/>
              </a:xfrm>
              <a:prstGeom prst="line">
                <a:avLst/>
              </a:prstGeom>
              <a:noFill/>
              <a:ln w="25400">
                <a:solidFill>
                  <a:srgbClr val="FFFFFF"/>
                </a:solidFill>
                <a:round/>
                <a:headEnd/>
                <a:tailEnd/>
              </a:ln>
            </p:spPr>
            <p:txBody>
              <a:bodyPr/>
              <a:lstStyle/>
              <a:p>
                <a:endParaRPr lang="en-US"/>
              </a:p>
            </p:txBody>
          </p:sp>
          <p:sp>
            <p:nvSpPr>
              <p:cNvPr id="21690" name="Line 122"/>
              <p:cNvSpPr>
                <a:spLocks noChangeShapeType="1"/>
              </p:cNvSpPr>
              <p:nvPr/>
            </p:nvSpPr>
            <p:spPr bwMode="auto">
              <a:xfrm>
                <a:off x="3936" y="2744"/>
                <a:ext cx="88" cy="1"/>
              </a:xfrm>
              <a:prstGeom prst="line">
                <a:avLst/>
              </a:prstGeom>
              <a:noFill/>
              <a:ln w="25400">
                <a:solidFill>
                  <a:srgbClr val="FFFFFF"/>
                </a:solidFill>
                <a:round/>
                <a:headEnd/>
                <a:tailEnd/>
              </a:ln>
            </p:spPr>
            <p:txBody>
              <a:bodyPr/>
              <a:lstStyle/>
              <a:p>
                <a:endParaRPr lang="en-US"/>
              </a:p>
            </p:txBody>
          </p:sp>
          <p:sp>
            <p:nvSpPr>
              <p:cNvPr id="21691" name="Line 123"/>
              <p:cNvSpPr>
                <a:spLocks noChangeShapeType="1"/>
              </p:cNvSpPr>
              <p:nvPr/>
            </p:nvSpPr>
            <p:spPr bwMode="auto">
              <a:xfrm>
                <a:off x="3936" y="2112"/>
                <a:ext cx="88" cy="1"/>
              </a:xfrm>
              <a:prstGeom prst="line">
                <a:avLst/>
              </a:prstGeom>
              <a:noFill/>
              <a:ln w="25400">
                <a:solidFill>
                  <a:srgbClr val="FFFFFF"/>
                </a:solidFill>
                <a:round/>
                <a:headEnd/>
                <a:tailEnd/>
              </a:ln>
            </p:spPr>
            <p:txBody>
              <a:bodyPr/>
              <a:lstStyle/>
              <a:p>
                <a:endParaRPr lang="en-US"/>
              </a:p>
            </p:txBody>
          </p:sp>
        </p:grpSp>
        <p:grpSp>
          <p:nvGrpSpPr>
            <p:cNvPr id="18" name="Group 124"/>
            <p:cNvGrpSpPr>
              <a:grpSpLocks/>
            </p:cNvGrpSpPr>
            <p:nvPr/>
          </p:nvGrpSpPr>
          <p:grpSpPr bwMode="auto">
            <a:xfrm>
              <a:off x="2216" y="3696"/>
              <a:ext cx="1585" cy="88"/>
              <a:chOff x="2216" y="3696"/>
              <a:chExt cx="1585" cy="88"/>
            </a:xfrm>
          </p:grpSpPr>
          <p:sp>
            <p:nvSpPr>
              <p:cNvPr id="21683" name="Line 125"/>
              <p:cNvSpPr>
                <a:spLocks noChangeShapeType="1"/>
              </p:cNvSpPr>
              <p:nvPr/>
            </p:nvSpPr>
            <p:spPr bwMode="auto">
              <a:xfrm>
                <a:off x="2216" y="3696"/>
                <a:ext cx="1" cy="88"/>
              </a:xfrm>
              <a:prstGeom prst="line">
                <a:avLst/>
              </a:prstGeom>
              <a:noFill/>
              <a:ln w="25400">
                <a:solidFill>
                  <a:srgbClr val="FFFFFF"/>
                </a:solidFill>
                <a:round/>
                <a:headEnd/>
                <a:tailEnd/>
              </a:ln>
            </p:spPr>
            <p:txBody>
              <a:bodyPr/>
              <a:lstStyle/>
              <a:p>
                <a:endParaRPr lang="en-US"/>
              </a:p>
            </p:txBody>
          </p:sp>
          <p:sp>
            <p:nvSpPr>
              <p:cNvPr id="21684" name="Line 126"/>
              <p:cNvSpPr>
                <a:spLocks noChangeShapeType="1"/>
              </p:cNvSpPr>
              <p:nvPr/>
            </p:nvSpPr>
            <p:spPr bwMode="auto">
              <a:xfrm>
                <a:off x="2744" y="3696"/>
                <a:ext cx="1" cy="88"/>
              </a:xfrm>
              <a:prstGeom prst="line">
                <a:avLst/>
              </a:prstGeom>
              <a:noFill/>
              <a:ln w="25400">
                <a:solidFill>
                  <a:srgbClr val="FFFFFF"/>
                </a:solidFill>
                <a:round/>
                <a:headEnd/>
                <a:tailEnd/>
              </a:ln>
            </p:spPr>
            <p:txBody>
              <a:bodyPr/>
              <a:lstStyle/>
              <a:p>
                <a:endParaRPr lang="en-US"/>
              </a:p>
            </p:txBody>
          </p:sp>
          <p:sp>
            <p:nvSpPr>
              <p:cNvPr id="21685" name="Line 127"/>
              <p:cNvSpPr>
                <a:spLocks noChangeShapeType="1"/>
              </p:cNvSpPr>
              <p:nvPr/>
            </p:nvSpPr>
            <p:spPr bwMode="auto">
              <a:xfrm>
                <a:off x="3272" y="3696"/>
                <a:ext cx="1" cy="88"/>
              </a:xfrm>
              <a:prstGeom prst="line">
                <a:avLst/>
              </a:prstGeom>
              <a:noFill/>
              <a:ln w="25400">
                <a:solidFill>
                  <a:srgbClr val="FFFFFF"/>
                </a:solidFill>
                <a:round/>
                <a:headEnd/>
                <a:tailEnd/>
              </a:ln>
            </p:spPr>
            <p:txBody>
              <a:bodyPr/>
              <a:lstStyle/>
              <a:p>
                <a:endParaRPr lang="en-US"/>
              </a:p>
            </p:txBody>
          </p:sp>
          <p:sp>
            <p:nvSpPr>
              <p:cNvPr id="21686" name="Line 128"/>
              <p:cNvSpPr>
                <a:spLocks noChangeShapeType="1"/>
              </p:cNvSpPr>
              <p:nvPr/>
            </p:nvSpPr>
            <p:spPr bwMode="auto">
              <a:xfrm>
                <a:off x="3800" y="3696"/>
                <a:ext cx="1" cy="88"/>
              </a:xfrm>
              <a:prstGeom prst="line">
                <a:avLst/>
              </a:prstGeom>
              <a:noFill/>
              <a:ln w="25400">
                <a:solidFill>
                  <a:srgbClr val="FFFFFF"/>
                </a:solidFill>
                <a:round/>
                <a:headEnd/>
                <a:tailEnd/>
              </a:ln>
            </p:spPr>
            <p:txBody>
              <a:bodyPr/>
              <a:lstStyle/>
              <a:p>
                <a:endParaRPr lang="en-US"/>
              </a:p>
            </p:txBody>
          </p:sp>
        </p:grpSp>
        <p:sp>
          <p:nvSpPr>
            <p:cNvPr id="21570" name="Oval 129"/>
            <p:cNvSpPr>
              <a:spLocks noChangeArrowheads="1"/>
            </p:cNvSpPr>
            <p:nvPr/>
          </p:nvSpPr>
          <p:spPr bwMode="auto">
            <a:xfrm>
              <a:off x="2248" y="2552"/>
              <a:ext cx="96" cy="80"/>
            </a:xfrm>
            <a:prstGeom prst="ellipse">
              <a:avLst/>
            </a:prstGeom>
            <a:noFill/>
            <a:ln w="25400">
              <a:solidFill>
                <a:srgbClr val="FFFFFF"/>
              </a:solidFill>
              <a:round/>
              <a:headEnd/>
              <a:tailEnd/>
            </a:ln>
          </p:spPr>
          <p:txBody>
            <a:bodyPr/>
            <a:lstStyle/>
            <a:p>
              <a:endParaRPr lang="en-US"/>
            </a:p>
          </p:txBody>
        </p:sp>
        <p:sp>
          <p:nvSpPr>
            <p:cNvPr id="21571" name="Oval 130"/>
            <p:cNvSpPr>
              <a:spLocks noChangeArrowheads="1"/>
            </p:cNvSpPr>
            <p:nvPr/>
          </p:nvSpPr>
          <p:spPr bwMode="auto">
            <a:xfrm>
              <a:off x="2056" y="2880"/>
              <a:ext cx="80" cy="80"/>
            </a:xfrm>
            <a:prstGeom prst="ellipse">
              <a:avLst/>
            </a:prstGeom>
            <a:solidFill>
              <a:schemeClr val="tx1"/>
            </a:solidFill>
            <a:ln w="12700">
              <a:solidFill>
                <a:schemeClr val="tx1"/>
              </a:solidFill>
              <a:round/>
              <a:headEnd/>
              <a:tailEnd/>
            </a:ln>
          </p:spPr>
          <p:txBody>
            <a:bodyPr/>
            <a:lstStyle/>
            <a:p>
              <a:endParaRPr lang="en-US"/>
            </a:p>
          </p:txBody>
        </p:sp>
        <p:sp>
          <p:nvSpPr>
            <p:cNvPr id="21572" name="Oval 131"/>
            <p:cNvSpPr>
              <a:spLocks noChangeArrowheads="1"/>
            </p:cNvSpPr>
            <p:nvPr/>
          </p:nvSpPr>
          <p:spPr bwMode="auto">
            <a:xfrm>
              <a:off x="2872" y="2392"/>
              <a:ext cx="80" cy="80"/>
            </a:xfrm>
            <a:prstGeom prst="ellipse">
              <a:avLst/>
            </a:prstGeom>
            <a:solidFill>
              <a:schemeClr val="tx1"/>
            </a:solidFill>
            <a:ln w="12700">
              <a:solidFill>
                <a:schemeClr val="tx1"/>
              </a:solidFill>
              <a:round/>
              <a:headEnd/>
              <a:tailEnd/>
            </a:ln>
          </p:spPr>
          <p:txBody>
            <a:bodyPr/>
            <a:lstStyle/>
            <a:p>
              <a:endParaRPr lang="en-US"/>
            </a:p>
          </p:txBody>
        </p:sp>
        <p:sp>
          <p:nvSpPr>
            <p:cNvPr id="21573" name="Oval 132"/>
            <p:cNvSpPr>
              <a:spLocks noChangeArrowheads="1"/>
            </p:cNvSpPr>
            <p:nvPr/>
          </p:nvSpPr>
          <p:spPr bwMode="auto">
            <a:xfrm>
              <a:off x="2992" y="2512"/>
              <a:ext cx="80" cy="80"/>
            </a:xfrm>
            <a:prstGeom prst="ellipse">
              <a:avLst/>
            </a:prstGeom>
            <a:solidFill>
              <a:schemeClr val="tx1"/>
            </a:solidFill>
            <a:ln w="12700">
              <a:solidFill>
                <a:schemeClr val="tx1"/>
              </a:solidFill>
              <a:round/>
              <a:headEnd/>
              <a:tailEnd/>
            </a:ln>
          </p:spPr>
          <p:txBody>
            <a:bodyPr/>
            <a:lstStyle/>
            <a:p>
              <a:endParaRPr lang="en-US"/>
            </a:p>
          </p:txBody>
        </p:sp>
        <p:sp>
          <p:nvSpPr>
            <p:cNvPr id="21574" name="Oval 133"/>
            <p:cNvSpPr>
              <a:spLocks noChangeArrowheads="1"/>
            </p:cNvSpPr>
            <p:nvPr/>
          </p:nvSpPr>
          <p:spPr bwMode="auto">
            <a:xfrm>
              <a:off x="3176" y="2312"/>
              <a:ext cx="80" cy="80"/>
            </a:xfrm>
            <a:prstGeom prst="ellipse">
              <a:avLst/>
            </a:prstGeom>
            <a:solidFill>
              <a:schemeClr val="tx1"/>
            </a:solidFill>
            <a:ln w="12700">
              <a:solidFill>
                <a:schemeClr val="tx1"/>
              </a:solidFill>
              <a:round/>
              <a:headEnd/>
              <a:tailEnd/>
            </a:ln>
          </p:spPr>
          <p:txBody>
            <a:bodyPr/>
            <a:lstStyle/>
            <a:p>
              <a:endParaRPr lang="en-US"/>
            </a:p>
          </p:txBody>
        </p:sp>
        <p:sp>
          <p:nvSpPr>
            <p:cNvPr id="21575" name="Oval 134"/>
            <p:cNvSpPr>
              <a:spLocks noChangeArrowheads="1"/>
            </p:cNvSpPr>
            <p:nvPr/>
          </p:nvSpPr>
          <p:spPr bwMode="auto">
            <a:xfrm>
              <a:off x="3112" y="2392"/>
              <a:ext cx="80" cy="80"/>
            </a:xfrm>
            <a:prstGeom prst="ellipse">
              <a:avLst/>
            </a:prstGeom>
            <a:solidFill>
              <a:schemeClr val="tx1"/>
            </a:solidFill>
            <a:ln w="12700">
              <a:solidFill>
                <a:schemeClr val="tx1"/>
              </a:solidFill>
              <a:round/>
              <a:headEnd/>
              <a:tailEnd/>
            </a:ln>
          </p:spPr>
          <p:txBody>
            <a:bodyPr/>
            <a:lstStyle/>
            <a:p>
              <a:endParaRPr lang="en-US"/>
            </a:p>
          </p:txBody>
        </p:sp>
        <p:sp>
          <p:nvSpPr>
            <p:cNvPr id="21576" name="Oval 135"/>
            <p:cNvSpPr>
              <a:spLocks noChangeArrowheads="1"/>
            </p:cNvSpPr>
            <p:nvPr/>
          </p:nvSpPr>
          <p:spPr bwMode="auto">
            <a:xfrm>
              <a:off x="3312" y="2312"/>
              <a:ext cx="80" cy="80"/>
            </a:xfrm>
            <a:prstGeom prst="ellipse">
              <a:avLst/>
            </a:prstGeom>
            <a:solidFill>
              <a:schemeClr val="tx1"/>
            </a:solidFill>
            <a:ln w="12700">
              <a:solidFill>
                <a:schemeClr val="tx1"/>
              </a:solidFill>
              <a:round/>
              <a:headEnd/>
              <a:tailEnd/>
            </a:ln>
          </p:spPr>
          <p:txBody>
            <a:bodyPr/>
            <a:lstStyle/>
            <a:p>
              <a:endParaRPr lang="en-US"/>
            </a:p>
          </p:txBody>
        </p:sp>
        <p:sp>
          <p:nvSpPr>
            <p:cNvPr id="21577" name="Oval 136"/>
            <p:cNvSpPr>
              <a:spLocks noChangeArrowheads="1"/>
            </p:cNvSpPr>
            <p:nvPr/>
          </p:nvSpPr>
          <p:spPr bwMode="auto">
            <a:xfrm>
              <a:off x="3400" y="2216"/>
              <a:ext cx="80" cy="80"/>
            </a:xfrm>
            <a:prstGeom prst="ellipse">
              <a:avLst/>
            </a:prstGeom>
            <a:solidFill>
              <a:schemeClr val="tx1"/>
            </a:solidFill>
            <a:ln w="12700">
              <a:solidFill>
                <a:schemeClr val="tx1"/>
              </a:solidFill>
              <a:round/>
              <a:headEnd/>
              <a:tailEnd/>
            </a:ln>
          </p:spPr>
          <p:txBody>
            <a:bodyPr/>
            <a:lstStyle/>
            <a:p>
              <a:endParaRPr lang="en-US"/>
            </a:p>
          </p:txBody>
        </p:sp>
        <p:sp>
          <p:nvSpPr>
            <p:cNvPr id="21578" name="Oval 137"/>
            <p:cNvSpPr>
              <a:spLocks noChangeArrowheads="1"/>
            </p:cNvSpPr>
            <p:nvPr/>
          </p:nvSpPr>
          <p:spPr bwMode="auto">
            <a:xfrm>
              <a:off x="3512" y="2296"/>
              <a:ext cx="80" cy="80"/>
            </a:xfrm>
            <a:prstGeom prst="ellipse">
              <a:avLst/>
            </a:prstGeom>
            <a:solidFill>
              <a:schemeClr val="tx1"/>
            </a:solidFill>
            <a:ln w="12700">
              <a:solidFill>
                <a:schemeClr val="tx1"/>
              </a:solidFill>
              <a:round/>
              <a:headEnd/>
              <a:tailEnd/>
            </a:ln>
          </p:spPr>
          <p:txBody>
            <a:bodyPr/>
            <a:lstStyle/>
            <a:p>
              <a:endParaRPr lang="en-US"/>
            </a:p>
          </p:txBody>
        </p:sp>
        <p:sp>
          <p:nvSpPr>
            <p:cNvPr id="21579" name="Oval 138"/>
            <p:cNvSpPr>
              <a:spLocks noChangeArrowheads="1"/>
            </p:cNvSpPr>
            <p:nvPr/>
          </p:nvSpPr>
          <p:spPr bwMode="auto">
            <a:xfrm>
              <a:off x="3616" y="2288"/>
              <a:ext cx="80" cy="80"/>
            </a:xfrm>
            <a:prstGeom prst="ellipse">
              <a:avLst/>
            </a:prstGeom>
            <a:solidFill>
              <a:schemeClr val="tx1"/>
            </a:solidFill>
            <a:ln w="12700">
              <a:solidFill>
                <a:schemeClr val="tx1"/>
              </a:solidFill>
              <a:round/>
              <a:headEnd/>
              <a:tailEnd/>
            </a:ln>
          </p:spPr>
          <p:txBody>
            <a:bodyPr/>
            <a:lstStyle/>
            <a:p>
              <a:endParaRPr lang="en-US"/>
            </a:p>
          </p:txBody>
        </p:sp>
        <p:sp>
          <p:nvSpPr>
            <p:cNvPr id="21580" name="Oval 139"/>
            <p:cNvSpPr>
              <a:spLocks noChangeArrowheads="1"/>
            </p:cNvSpPr>
            <p:nvPr/>
          </p:nvSpPr>
          <p:spPr bwMode="auto">
            <a:xfrm>
              <a:off x="2360" y="2720"/>
              <a:ext cx="80" cy="80"/>
            </a:xfrm>
            <a:prstGeom prst="ellipse">
              <a:avLst/>
            </a:prstGeom>
            <a:noFill/>
            <a:ln w="12700">
              <a:solidFill>
                <a:srgbClr val="FFFFFF"/>
              </a:solidFill>
              <a:round/>
              <a:headEnd/>
              <a:tailEnd/>
            </a:ln>
          </p:spPr>
          <p:txBody>
            <a:bodyPr/>
            <a:lstStyle/>
            <a:p>
              <a:endParaRPr lang="en-US"/>
            </a:p>
          </p:txBody>
        </p:sp>
        <p:sp>
          <p:nvSpPr>
            <p:cNvPr id="21581" name="Oval 140"/>
            <p:cNvSpPr>
              <a:spLocks noChangeArrowheads="1"/>
            </p:cNvSpPr>
            <p:nvPr/>
          </p:nvSpPr>
          <p:spPr bwMode="auto">
            <a:xfrm>
              <a:off x="2448" y="2552"/>
              <a:ext cx="80" cy="80"/>
            </a:xfrm>
            <a:prstGeom prst="ellipse">
              <a:avLst/>
            </a:prstGeom>
            <a:solidFill>
              <a:schemeClr val="tx1"/>
            </a:solidFill>
            <a:ln w="12700">
              <a:solidFill>
                <a:schemeClr val="tx1"/>
              </a:solidFill>
              <a:round/>
              <a:headEnd/>
              <a:tailEnd/>
            </a:ln>
          </p:spPr>
          <p:txBody>
            <a:bodyPr/>
            <a:lstStyle/>
            <a:p>
              <a:endParaRPr lang="en-US"/>
            </a:p>
          </p:txBody>
        </p:sp>
        <p:sp>
          <p:nvSpPr>
            <p:cNvPr id="21582" name="Oval 141"/>
            <p:cNvSpPr>
              <a:spLocks noChangeArrowheads="1"/>
            </p:cNvSpPr>
            <p:nvPr/>
          </p:nvSpPr>
          <p:spPr bwMode="auto">
            <a:xfrm>
              <a:off x="2552" y="2504"/>
              <a:ext cx="80" cy="80"/>
            </a:xfrm>
            <a:prstGeom prst="ellipse">
              <a:avLst/>
            </a:prstGeom>
            <a:solidFill>
              <a:schemeClr val="tx1"/>
            </a:solidFill>
            <a:ln w="12700">
              <a:solidFill>
                <a:schemeClr val="tx1"/>
              </a:solidFill>
              <a:round/>
              <a:headEnd/>
              <a:tailEnd/>
            </a:ln>
          </p:spPr>
          <p:txBody>
            <a:bodyPr/>
            <a:lstStyle/>
            <a:p>
              <a:endParaRPr lang="en-US"/>
            </a:p>
          </p:txBody>
        </p:sp>
        <p:sp>
          <p:nvSpPr>
            <p:cNvPr id="21583" name="Oval 142"/>
            <p:cNvSpPr>
              <a:spLocks noChangeArrowheads="1"/>
            </p:cNvSpPr>
            <p:nvPr/>
          </p:nvSpPr>
          <p:spPr bwMode="auto">
            <a:xfrm>
              <a:off x="2656" y="2456"/>
              <a:ext cx="80" cy="80"/>
            </a:xfrm>
            <a:prstGeom prst="ellipse">
              <a:avLst/>
            </a:prstGeom>
            <a:solidFill>
              <a:schemeClr val="tx1"/>
            </a:solidFill>
            <a:ln w="12700">
              <a:solidFill>
                <a:schemeClr val="tx1"/>
              </a:solidFill>
              <a:round/>
              <a:headEnd/>
              <a:tailEnd/>
            </a:ln>
          </p:spPr>
          <p:txBody>
            <a:bodyPr/>
            <a:lstStyle/>
            <a:p>
              <a:endParaRPr lang="en-US"/>
            </a:p>
          </p:txBody>
        </p:sp>
        <p:sp>
          <p:nvSpPr>
            <p:cNvPr id="21584" name="Oval 143"/>
            <p:cNvSpPr>
              <a:spLocks noChangeArrowheads="1"/>
            </p:cNvSpPr>
            <p:nvPr/>
          </p:nvSpPr>
          <p:spPr bwMode="auto">
            <a:xfrm>
              <a:off x="2776" y="2496"/>
              <a:ext cx="80" cy="80"/>
            </a:xfrm>
            <a:prstGeom prst="ellipse">
              <a:avLst/>
            </a:prstGeom>
            <a:solidFill>
              <a:schemeClr val="tx1"/>
            </a:solidFill>
            <a:ln w="12700">
              <a:solidFill>
                <a:schemeClr val="tx1"/>
              </a:solidFill>
              <a:round/>
              <a:headEnd/>
              <a:tailEnd/>
            </a:ln>
          </p:spPr>
          <p:txBody>
            <a:bodyPr/>
            <a:lstStyle/>
            <a:p>
              <a:endParaRPr lang="en-US"/>
            </a:p>
          </p:txBody>
        </p:sp>
        <p:sp>
          <p:nvSpPr>
            <p:cNvPr id="21585" name="Oval 144"/>
            <p:cNvSpPr>
              <a:spLocks noChangeArrowheads="1"/>
            </p:cNvSpPr>
            <p:nvPr/>
          </p:nvSpPr>
          <p:spPr bwMode="auto">
            <a:xfrm>
              <a:off x="2152" y="2992"/>
              <a:ext cx="80" cy="80"/>
            </a:xfrm>
            <a:prstGeom prst="ellipse">
              <a:avLst/>
            </a:prstGeom>
            <a:solidFill>
              <a:schemeClr val="tx1"/>
            </a:solidFill>
            <a:ln w="12700">
              <a:solidFill>
                <a:schemeClr val="tx1"/>
              </a:solidFill>
              <a:round/>
              <a:headEnd/>
              <a:tailEnd/>
            </a:ln>
          </p:spPr>
          <p:txBody>
            <a:bodyPr/>
            <a:lstStyle/>
            <a:p>
              <a:endParaRPr lang="en-US"/>
            </a:p>
          </p:txBody>
        </p:sp>
        <p:sp>
          <p:nvSpPr>
            <p:cNvPr id="21586" name="Oval 145"/>
            <p:cNvSpPr>
              <a:spLocks noChangeArrowheads="1"/>
            </p:cNvSpPr>
            <p:nvPr/>
          </p:nvSpPr>
          <p:spPr bwMode="auto">
            <a:xfrm>
              <a:off x="2256" y="2760"/>
              <a:ext cx="80" cy="80"/>
            </a:xfrm>
            <a:prstGeom prst="ellipse">
              <a:avLst/>
            </a:prstGeom>
            <a:solidFill>
              <a:schemeClr val="tx1"/>
            </a:solidFill>
            <a:ln w="12700">
              <a:solidFill>
                <a:schemeClr val="tx1"/>
              </a:solidFill>
              <a:round/>
              <a:headEnd/>
              <a:tailEnd/>
            </a:ln>
          </p:spPr>
          <p:txBody>
            <a:bodyPr/>
            <a:lstStyle/>
            <a:p>
              <a:endParaRPr lang="en-US"/>
            </a:p>
          </p:txBody>
        </p:sp>
        <p:sp>
          <p:nvSpPr>
            <p:cNvPr id="21587" name="Oval 146"/>
            <p:cNvSpPr>
              <a:spLocks noChangeArrowheads="1"/>
            </p:cNvSpPr>
            <p:nvPr/>
          </p:nvSpPr>
          <p:spPr bwMode="auto">
            <a:xfrm>
              <a:off x="1944" y="2464"/>
              <a:ext cx="80" cy="80"/>
            </a:xfrm>
            <a:prstGeom prst="ellipse">
              <a:avLst/>
            </a:prstGeom>
            <a:solidFill>
              <a:schemeClr val="tx1"/>
            </a:solidFill>
            <a:ln w="12700">
              <a:solidFill>
                <a:schemeClr val="tx1"/>
              </a:solidFill>
              <a:round/>
              <a:headEnd/>
              <a:tailEnd/>
            </a:ln>
          </p:spPr>
          <p:txBody>
            <a:bodyPr/>
            <a:lstStyle/>
            <a:p>
              <a:endParaRPr lang="en-US"/>
            </a:p>
          </p:txBody>
        </p:sp>
        <p:sp>
          <p:nvSpPr>
            <p:cNvPr id="21588" name="Line 147"/>
            <p:cNvSpPr>
              <a:spLocks noChangeShapeType="1"/>
            </p:cNvSpPr>
            <p:nvPr/>
          </p:nvSpPr>
          <p:spPr bwMode="auto">
            <a:xfrm>
              <a:off x="1976" y="2504"/>
              <a:ext cx="112" cy="416"/>
            </a:xfrm>
            <a:prstGeom prst="line">
              <a:avLst/>
            </a:prstGeom>
            <a:noFill/>
            <a:ln w="25400">
              <a:solidFill>
                <a:srgbClr val="FFFFFF"/>
              </a:solidFill>
              <a:round/>
              <a:headEnd/>
              <a:tailEnd/>
            </a:ln>
          </p:spPr>
          <p:txBody>
            <a:bodyPr/>
            <a:lstStyle/>
            <a:p>
              <a:endParaRPr lang="en-US"/>
            </a:p>
          </p:txBody>
        </p:sp>
        <p:sp>
          <p:nvSpPr>
            <p:cNvPr id="21589" name="Line 148"/>
            <p:cNvSpPr>
              <a:spLocks noChangeShapeType="1"/>
            </p:cNvSpPr>
            <p:nvPr/>
          </p:nvSpPr>
          <p:spPr bwMode="auto">
            <a:xfrm>
              <a:off x="2080" y="2912"/>
              <a:ext cx="105" cy="112"/>
            </a:xfrm>
            <a:prstGeom prst="line">
              <a:avLst/>
            </a:prstGeom>
            <a:noFill/>
            <a:ln w="25400">
              <a:solidFill>
                <a:schemeClr val="tx1"/>
              </a:solidFill>
              <a:round/>
              <a:headEnd/>
              <a:tailEnd/>
            </a:ln>
          </p:spPr>
          <p:txBody>
            <a:bodyPr/>
            <a:lstStyle/>
            <a:p>
              <a:endParaRPr lang="en-US"/>
            </a:p>
          </p:txBody>
        </p:sp>
        <p:sp>
          <p:nvSpPr>
            <p:cNvPr id="21590" name="Line 149"/>
            <p:cNvSpPr>
              <a:spLocks noChangeShapeType="1"/>
            </p:cNvSpPr>
            <p:nvPr/>
          </p:nvSpPr>
          <p:spPr bwMode="auto">
            <a:xfrm flipV="1">
              <a:off x="2192" y="2792"/>
              <a:ext cx="120" cy="232"/>
            </a:xfrm>
            <a:prstGeom prst="line">
              <a:avLst/>
            </a:prstGeom>
            <a:noFill/>
            <a:ln w="25400">
              <a:solidFill>
                <a:srgbClr val="FFFFFF"/>
              </a:solidFill>
              <a:round/>
              <a:headEnd/>
              <a:tailEnd/>
            </a:ln>
          </p:spPr>
          <p:txBody>
            <a:bodyPr/>
            <a:lstStyle/>
            <a:p>
              <a:endParaRPr lang="en-US"/>
            </a:p>
          </p:txBody>
        </p:sp>
        <p:sp>
          <p:nvSpPr>
            <p:cNvPr id="21591" name="Line 150"/>
            <p:cNvSpPr>
              <a:spLocks noChangeShapeType="1"/>
            </p:cNvSpPr>
            <p:nvPr/>
          </p:nvSpPr>
          <p:spPr bwMode="auto">
            <a:xfrm flipV="1">
              <a:off x="2296" y="2752"/>
              <a:ext cx="96" cy="56"/>
            </a:xfrm>
            <a:prstGeom prst="line">
              <a:avLst/>
            </a:prstGeom>
            <a:noFill/>
            <a:ln w="25400">
              <a:solidFill>
                <a:srgbClr val="FFFFFF"/>
              </a:solidFill>
              <a:round/>
              <a:headEnd/>
              <a:tailEnd/>
            </a:ln>
          </p:spPr>
          <p:txBody>
            <a:bodyPr/>
            <a:lstStyle/>
            <a:p>
              <a:endParaRPr lang="en-US"/>
            </a:p>
          </p:txBody>
        </p:sp>
        <p:sp>
          <p:nvSpPr>
            <p:cNvPr id="21592" name="Line 151"/>
            <p:cNvSpPr>
              <a:spLocks noChangeShapeType="1"/>
            </p:cNvSpPr>
            <p:nvPr/>
          </p:nvSpPr>
          <p:spPr bwMode="auto">
            <a:xfrm flipV="1">
              <a:off x="2400" y="2584"/>
              <a:ext cx="88" cy="152"/>
            </a:xfrm>
            <a:prstGeom prst="line">
              <a:avLst/>
            </a:prstGeom>
            <a:noFill/>
            <a:ln w="25400">
              <a:solidFill>
                <a:schemeClr val="tx1"/>
              </a:solidFill>
              <a:round/>
              <a:headEnd/>
              <a:tailEnd/>
            </a:ln>
          </p:spPr>
          <p:txBody>
            <a:bodyPr/>
            <a:lstStyle/>
            <a:p>
              <a:endParaRPr lang="en-US"/>
            </a:p>
          </p:txBody>
        </p:sp>
        <p:sp>
          <p:nvSpPr>
            <p:cNvPr id="21593" name="Line 152"/>
            <p:cNvSpPr>
              <a:spLocks noChangeShapeType="1"/>
            </p:cNvSpPr>
            <p:nvPr/>
          </p:nvSpPr>
          <p:spPr bwMode="auto">
            <a:xfrm flipV="1">
              <a:off x="2480" y="2488"/>
              <a:ext cx="224" cy="112"/>
            </a:xfrm>
            <a:prstGeom prst="line">
              <a:avLst/>
            </a:prstGeom>
            <a:noFill/>
            <a:ln w="25400">
              <a:solidFill>
                <a:srgbClr val="FFFFFF"/>
              </a:solidFill>
              <a:round/>
              <a:headEnd/>
              <a:tailEnd/>
            </a:ln>
          </p:spPr>
          <p:txBody>
            <a:bodyPr/>
            <a:lstStyle/>
            <a:p>
              <a:endParaRPr lang="en-US"/>
            </a:p>
          </p:txBody>
        </p:sp>
        <p:sp>
          <p:nvSpPr>
            <p:cNvPr id="21594" name="Line 153"/>
            <p:cNvSpPr>
              <a:spLocks noChangeShapeType="1"/>
            </p:cNvSpPr>
            <p:nvPr/>
          </p:nvSpPr>
          <p:spPr bwMode="auto">
            <a:xfrm>
              <a:off x="2712" y="2496"/>
              <a:ext cx="80" cy="32"/>
            </a:xfrm>
            <a:prstGeom prst="line">
              <a:avLst/>
            </a:prstGeom>
            <a:noFill/>
            <a:ln w="12700">
              <a:solidFill>
                <a:srgbClr val="FFFFFF"/>
              </a:solidFill>
              <a:round/>
              <a:headEnd/>
              <a:tailEnd/>
            </a:ln>
          </p:spPr>
          <p:txBody>
            <a:bodyPr/>
            <a:lstStyle/>
            <a:p>
              <a:endParaRPr lang="en-US"/>
            </a:p>
          </p:txBody>
        </p:sp>
        <p:sp>
          <p:nvSpPr>
            <p:cNvPr id="21595" name="Freeform 154"/>
            <p:cNvSpPr>
              <a:spLocks/>
            </p:cNvSpPr>
            <p:nvPr/>
          </p:nvSpPr>
          <p:spPr bwMode="auto">
            <a:xfrm>
              <a:off x="2808" y="2432"/>
              <a:ext cx="248" cy="136"/>
            </a:xfrm>
            <a:custGeom>
              <a:avLst/>
              <a:gdLst>
                <a:gd name="T0" fmla="*/ 0 w 248"/>
                <a:gd name="T1" fmla="*/ 104 h 136"/>
                <a:gd name="T2" fmla="*/ 104 w 248"/>
                <a:gd name="T3" fmla="*/ 0 h 136"/>
                <a:gd name="T4" fmla="*/ 248 w 248"/>
                <a:gd name="T5" fmla="*/ 136 h 136"/>
                <a:gd name="T6" fmla="*/ 0 60000 65536"/>
                <a:gd name="T7" fmla="*/ 0 60000 65536"/>
                <a:gd name="T8" fmla="*/ 0 60000 65536"/>
                <a:gd name="T9" fmla="*/ 0 w 248"/>
                <a:gd name="T10" fmla="*/ 0 h 136"/>
                <a:gd name="T11" fmla="*/ 248 w 248"/>
                <a:gd name="T12" fmla="*/ 136 h 136"/>
              </a:gdLst>
              <a:ahLst/>
              <a:cxnLst>
                <a:cxn ang="T6">
                  <a:pos x="T0" y="T1"/>
                </a:cxn>
                <a:cxn ang="T7">
                  <a:pos x="T2" y="T3"/>
                </a:cxn>
                <a:cxn ang="T8">
                  <a:pos x="T4" y="T5"/>
                </a:cxn>
              </a:cxnLst>
              <a:rect l="T9" t="T10" r="T11" b="T12"/>
              <a:pathLst>
                <a:path w="248" h="136">
                  <a:moveTo>
                    <a:pt x="0" y="104"/>
                  </a:moveTo>
                  <a:lnTo>
                    <a:pt x="104" y="0"/>
                  </a:lnTo>
                  <a:lnTo>
                    <a:pt x="248" y="136"/>
                  </a:lnTo>
                </a:path>
              </a:pathLst>
            </a:custGeom>
            <a:noFill/>
            <a:ln w="25400">
              <a:solidFill>
                <a:schemeClr val="tx1"/>
              </a:solidFill>
              <a:round/>
              <a:headEnd/>
              <a:tailEnd/>
            </a:ln>
          </p:spPr>
          <p:txBody>
            <a:bodyPr/>
            <a:lstStyle/>
            <a:p>
              <a:endParaRPr lang="en-US"/>
            </a:p>
          </p:txBody>
        </p:sp>
        <p:sp>
          <p:nvSpPr>
            <p:cNvPr id="21596" name="Line 155"/>
            <p:cNvSpPr>
              <a:spLocks noChangeShapeType="1"/>
            </p:cNvSpPr>
            <p:nvPr/>
          </p:nvSpPr>
          <p:spPr bwMode="auto">
            <a:xfrm>
              <a:off x="3424" y="2240"/>
              <a:ext cx="128" cy="96"/>
            </a:xfrm>
            <a:prstGeom prst="line">
              <a:avLst/>
            </a:prstGeom>
            <a:noFill/>
            <a:ln w="25400">
              <a:solidFill>
                <a:schemeClr val="tx1"/>
              </a:solidFill>
              <a:round/>
              <a:headEnd/>
              <a:tailEnd/>
            </a:ln>
          </p:spPr>
          <p:txBody>
            <a:bodyPr/>
            <a:lstStyle/>
            <a:p>
              <a:endParaRPr lang="en-US"/>
            </a:p>
          </p:txBody>
        </p:sp>
        <p:sp>
          <p:nvSpPr>
            <p:cNvPr id="21597" name="Line 156"/>
            <p:cNvSpPr>
              <a:spLocks noChangeShapeType="1"/>
            </p:cNvSpPr>
            <p:nvPr/>
          </p:nvSpPr>
          <p:spPr bwMode="auto">
            <a:xfrm>
              <a:off x="3536" y="2328"/>
              <a:ext cx="120" cy="1"/>
            </a:xfrm>
            <a:prstGeom prst="line">
              <a:avLst/>
            </a:prstGeom>
            <a:noFill/>
            <a:ln w="12700">
              <a:solidFill>
                <a:srgbClr val="FFFFFF"/>
              </a:solidFill>
              <a:round/>
              <a:headEnd/>
              <a:tailEnd/>
            </a:ln>
          </p:spPr>
          <p:txBody>
            <a:bodyPr/>
            <a:lstStyle/>
            <a:p>
              <a:endParaRPr lang="en-US"/>
            </a:p>
          </p:txBody>
        </p:sp>
        <p:sp>
          <p:nvSpPr>
            <p:cNvPr id="21598" name="Oval 157"/>
            <p:cNvSpPr>
              <a:spLocks noChangeArrowheads="1"/>
            </p:cNvSpPr>
            <p:nvPr/>
          </p:nvSpPr>
          <p:spPr bwMode="auto">
            <a:xfrm>
              <a:off x="1936" y="2928"/>
              <a:ext cx="96" cy="88"/>
            </a:xfrm>
            <a:prstGeom prst="ellipse">
              <a:avLst/>
            </a:prstGeom>
            <a:solidFill>
              <a:schemeClr val="hlink"/>
            </a:solidFill>
            <a:ln w="25400">
              <a:solidFill>
                <a:schemeClr val="hlink"/>
              </a:solidFill>
              <a:round/>
              <a:headEnd/>
              <a:tailEnd/>
            </a:ln>
          </p:spPr>
          <p:txBody>
            <a:bodyPr/>
            <a:lstStyle/>
            <a:p>
              <a:endParaRPr lang="en-US"/>
            </a:p>
          </p:txBody>
        </p:sp>
        <p:grpSp>
          <p:nvGrpSpPr>
            <p:cNvPr id="19" name="Group 158"/>
            <p:cNvGrpSpPr>
              <a:grpSpLocks/>
            </p:cNvGrpSpPr>
            <p:nvPr/>
          </p:nvGrpSpPr>
          <p:grpSpPr bwMode="auto">
            <a:xfrm>
              <a:off x="1952" y="2592"/>
              <a:ext cx="152" cy="360"/>
              <a:chOff x="1952" y="2592"/>
              <a:chExt cx="152" cy="360"/>
            </a:xfrm>
          </p:grpSpPr>
          <p:sp>
            <p:nvSpPr>
              <p:cNvPr id="21677" name="Freeform 159"/>
              <p:cNvSpPr>
                <a:spLocks/>
              </p:cNvSpPr>
              <p:nvPr/>
            </p:nvSpPr>
            <p:spPr bwMode="auto">
              <a:xfrm>
                <a:off x="1952" y="2904"/>
                <a:ext cx="32" cy="48"/>
              </a:xfrm>
              <a:custGeom>
                <a:avLst/>
                <a:gdLst>
                  <a:gd name="T0" fmla="*/ 0 w 32"/>
                  <a:gd name="T1" fmla="*/ 40 h 48"/>
                  <a:gd name="T2" fmla="*/ 16 w 32"/>
                  <a:gd name="T3" fmla="*/ 0 h 48"/>
                  <a:gd name="T4" fmla="*/ 32 w 32"/>
                  <a:gd name="T5" fmla="*/ 8 h 48"/>
                  <a:gd name="T6" fmla="*/ 16 w 32"/>
                  <a:gd name="T7" fmla="*/ 48 h 48"/>
                  <a:gd name="T8" fmla="*/ 0 w 32"/>
                  <a:gd name="T9" fmla="*/ 4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0" y="40"/>
                    </a:moveTo>
                    <a:lnTo>
                      <a:pt x="16" y="0"/>
                    </a:lnTo>
                    <a:lnTo>
                      <a:pt x="32" y="8"/>
                    </a:lnTo>
                    <a:lnTo>
                      <a:pt x="16" y="48"/>
                    </a:lnTo>
                    <a:lnTo>
                      <a:pt x="0" y="40"/>
                    </a:lnTo>
                    <a:close/>
                  </a:path>
                </a:pathLst>
              </a:custGeom>
              <a:solidFill>
                <a:srgbClr val="FFFFFF"/>
              </a:solidFill>
              <a:ln w="9525">
                <a:solidFill>
                  <a:schemeClr val="hlink"/>
                </a:solidFill>
                <a:round/>
                <a:headEnd/>
                <a:tailEnd/>
              </a:ln>
            </p:spPr>
            <p:txBody>
              <a:bodyPr/>
              <a:lstStyle/>
              <a:p>
                <a:endParaRPr lang="en-US"/>
              </a:p>
            </p:txBody>
          </p:sp>
          <p:sp>
            <p:nvSpPr>
              <p:cNvPr id="21678" name="Freeform 160"/>
              <p:cNvSpPr>
                <a:spLocks/>
              </p:cNvSpPr>
              <p:nvPr/>
            </p:nvSpPr>
            <p:spPr bwMode="auto">
              <a:xfrm>
                <a:off x="1976" y="2840"/>
                <a:ext cx="32" cy="48"/>
              </a:xfrm>
              <a:custGeom>
                <a:avLst/>
                <a:gdLst>
                  <a:gd name="T0" fmla="*/ 0 w 32"/>
                  <a:gd name="T1" fmla="*/ 40 h 48"/>
                  <a:gd name="T2" fmla="*/ 16 w 32"/>
                  <a:gd name="T3" fmla="*/ 0 h 48"/>
                  <a:gd name="T4" fmla="*/ 32 w 32"/>
                  <a:gd name="T5" fmla="*/ 8 h 48"/>
                  <a:gd name="T6" fmla="*/ 16 w 32"/>
                  <a:gd name="T7" fmla="*/ 48 h 48"/>
                  <a:gd name="T8" fmla="*/ 0 w 32"/>
                  <a:gd name="T9" fmla="*/ 4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0" y="40"/>
                    </a:moveTo>
                    <a:lnTo>
                      <a:pt x="16" y="0"/>
                    </a:lnTo>
                    <a:lnTo>
                      <a:pt x="32" y="8"/>
                    </a:lnTo>
                    <a:lnTo>
                      <a:pt x="16" y="48"/>
                    </a:lnTo>
                    <a:lnTo>
                      <a:pt x="0" y="40"/>
                    </a:lnTo>
                    <a:close/>
                  </a:path>
                </a:pathLst>
              </a:custGeom>
              <a:solidFill>
                <a:srgbClr val="FFFFFF"/>
              </a:solidFill>
              <a:ln w="9525">
                <a:solidFill>
                  <a:schemeClr val="hlink"/>
                </a:solidFill>
                <a:round/>
                <a:headEnd/>
                <a:tailEnd/>
              </a:ln>
            </p:spPr>
            <p:txBody>
              <a:bodyPr/>
              <a:lstStyle/>
              <a:p>
                <a:endParaRPr lang="en-US"/>
              </a:p>
            </p:txBody>
          </p:sp>
          <p:sp>
            <p:nvSpPr>
              <p:cNvPr id="21679" name="Freeform 161"/>
              <p:cNvSpPr>
                <a:spLocks/>
              </p:cNvSpPr>
              <p:nvPr/>
            </p:nvSpPr>
            <p:spPr bwMode="auto">
              <a:xfrm>
                <a:off x="2000" y="2776"/>
                <a:ext cx="32" cy="40"/>
              </a:xfrm>
              <a:custGeom>
                <a:avLst/>
                <a:gdLst>
                  <a:gd name="T0" fmla="*/ 0 w 32"/>
                  <a:gd name="T1" fmla="*/ 32 h 40"/>
                  <a:gd name="T2" fmla="*/ 16 w 32"/>
                  <a:gd name="T3" fmla="*/ 0 h 40"/>
                  <a:gd name="T4" fmla="*/ 32 w 32"/>
                  <a:gd name="T5" fmla="*/ 8 h 40"/>
                  <a:gd name="T6" fmla="*/ 16 w 32"/>
                  <a:gd name="T7" fmla="*/ 40 h 40"/>
                  <a:gd name="T8" fmla="*/ 0 w 32"/>
                  <a:gd name="T9" fmla="*/ 32 h 40"/>
                  <a:gd name="T10" fmla="*/ 0 60000 65536"/>
                  <a:gd name="T11" fmla="*/ 0 60000 65536"/>
                  <a:gd name="T12" fmla="*/ 0 60000 65536"/>
                  <a:gd name="T13" fmla="*/ 0 60000 65536"/>
                  <a:gd name="T14" fmla="*/ 0 60000 65536"/>
                  <a:gd name="T15" fmla="*/ 0 w 32"/>
                  <a:gd name="T16" fmla="*/ 0 h 40"/>
                  <a:gd name="T17" fmla="*/ 32 w 32"/>
                  <a:gd name="T18" fmla="*/ 40 h 40"/>
                </a:gdLst>
                <a:ahLst/>
                <a:cxnLst>
                  <a:cxn ang="T10">
                    <a:pos x="T0" y="T1"/>
                  </a:cxn>
                  <a:cxn ang="T11">
                    <a:pos x="T2" y="T3"/>
                  </a:cxn>
                  <a:cxn ang="T12">
                    <a:pos x="T4" y="T5"/>
                  </a:cxn>
                  <a:cxn ang="T13">
                    <a:pos x="T6" y="T7"/>
                  </a:cxn>
                  <a:cxn ang="T14">
                    <a:pos x="T8" y="T9"/>
                  </a:cxn>
                </a:cxnLst>
                <a:rect l="T15" t="T16" r="T17" b="T18"/>
                <a:pathLst>
                  <a:path w="32" h="40">
                    <a:moveTo>
                      <a:pt x="0" y="32"/>
                    </a:moveTo>
                    <a:lnTo>
                      <a:pt x="16" y="0"/>
                    </a:lnTo>
                    <a:lnTo>
                      <a:pt x="32" y="8"/>
                    </a:lnTo>
                    <a:lnTo>
                      <a:pt x="16" y="40"/>
                    </a:lnTo>
                    <a:lnTo>
                      <a:pt x="0" y="32"/>
                    </a:lnTo>
                    <a:close/>
                  </a:path>
                </a:pathLst>
              </a:custGeom>
              <a:solidFill>
                <a:srgbClr val="FFFFFF"/>
              </a:solidFill>
              <a:ln w="9525">
                <a:solidFill>
                  <a:schemeClr val="hlink"/>
                </a:solidFill>
                <a:round/>
                <a:headEnd/>
                <a:tailEnd/>
              </a:ln>
            </p:spPr>
            <p:txBody>
              <a:bodyPr/>
              <a:lstStyle/>
              <a:p>
                <a:endParaRPr lang="en-US"/>
              </a:p>
            </p:txBody>
          </p:sp>
          <p:sp>
            <p:nvSpPr>
              <p:cNvPr id="21680" name="Freeform 162"/>
              <p:cNvSpPr>
                <a:spLocks/>
              </p:cNvSpPr>
              <p:nvPr/>
            </p:nvSpPr>
            <p:spPr bwMode="auto">
              <a:xfrm>
                <a:off x="2032" y="2704"/>
                <a:ext cx="24" cy="48"/>
              </a:xfrm>
              <a:custGeom>
                <a:avLst/>
                <a:gdLst>
                  <a:gd name="T0" fmla="*/ 0 w 24"/>
                  <a:gd name="T1" fmla="*/ 40 h 48"/>
                  <a:gd name="T2" fmla="*/ 8 w 24"/>
                  <a:gd name="T3" fmla="*/ 0 h 48"/>
                  <a:gd name="T4" fmla="*/ 24 w 24"/>
                  <a:gd name="T5" fmla="*/ 8 h 48"/>
                  <a:gd name="T6" fmla="*/ 16 w 24"/>
                  <a:gd name="T7" fmla="*/ 48 h 48"/>
                  <a:gd name="T8" fmla="*/ 0 w 24"/>
                  <a:gd name="T9" fmla="*/ 40 h 48"/>
                  <a:gd name="T10" fmla="*/ 0 60000 65536"/>
                  <a:gd name="T11" fmla="*/ 0 60000 65536"/>
                  <a:gd name="T12" fmla="*/ 0 60000 65536"/>
                  <a:gd name="T13" fmla="*/ 0 60000 65536"/>
                  <a:gd name="T14" fmla="*/ 0 60000 65536"/>
                  <a:gd name="T15" fmla="*/ 0 w 24"/>
                  <a:gd name="T16" fmla="*/ 0 h 48"/>
                  <a:gd name="T17" fmla="*/ 24 w 24"/>
                  <a:gd name="T18" fmla="*/ 48 h 48"/>
                </a:gdLst>
                <a:ahLst/>
                <a:cxnLst>
                  <a:cxn ang="T10">
                    <a:pos x="T0" y="T1"/>
                  </a:cxn>
                  <a:cxn ang="T11">
                    <a:pos x="T2" y="T3"/>
                  </a:cxn>
                  <a:cxn ang="T12">
                    <a:pos x="T4" y="T5"/>
                  </a:cxn>
                  <a:cxn ang="T13">
                    <a:pos x="T6" y="T7"/>
                  </a:cxn>
                  <a:cxn ang="T14">
                    <a:pos x="T8" y="T9"/>
                  </a:cxn>
                </a:cxnLst>
                <a:rect l="T15" t="T16" r="T17" b="T18"/>
                <a:pathLst>
                  <a:path w="24" h="48">
                    <a:moveTo>
                      <a:pt x="0" y="40"/>
                    </a:moveTo>
                    <a:lnTo>
                      <a:pt x="8" y="0"/>
                    </a:lnTo>
                    <a:lnTo>
                      <a:pt x="24" y="8"/>
                    </a:lnTo>
                    <a:lnTo>
                      <a:pt x="16" y="48"/>
                    </a:lnTo>
                    <a:lnTo>
                      <a:pt x="0" y="40"/>
                    </a:lnTo>
                    <a:close/>
                  </a:path>
                </a:pathLst>
              </a:custGeom>
              <a:solidFill>
                <a:srgbClr val="FFFFFF"/>
              </a:solidFill>
              <a:ln w="9525">
                <a:solidFill>
                  <a:schemeClr val="hlink"/>
                </a:solidFill>
                <a:round/>
                <a:headEnd/>
                <a:tailEnd/>
              </a:ln>
            </p:spPr>
            <p:txBody>
              <a:bodyPr/>
              <a:lstStyle/>
              <a:p>
                <a:endParaRPr lang="en-US"/>
              </a:p>
            </p:txBody>
          </p:sp>
          <p:sp>
            <p:nvSpPr>
              <p:cNvPr id="21681" name="Freeform 163"/>
              <p:cNvSpPr>
                <a:spLocks/>
              </p:cNvSpPr>
              <p:nvPr/>
            </p:nvSpPr>
            <p:spPr bwMode="auto">
              <a:xfrm>
                <a:off x="2056" y="2640"/>
                <a:ext cx="32" cy="40"/>
              </a:xfrm>
              <a:custGeom>
                <a:avLst/>
                <a:gdLst>
                  <a:gd name="T0" fmla="*/ 0 w 32"/>
                  <a:gd name="T1" fmla="*/ 32 h 40"/>
                  <a:gd name="T2" fmla="*/ 16 w 32"/>
                  <a:gd name="T3" fmla="*/ 0 h 40"/>
                  <a:gd name="T4" fmla="*/ 32 w 32"/>
                  <a:gd name="T5" fmla="*/ 8 h 40"/>
                  <a:gd name="T6" fmla="*/ 16 w 32"/>
                  <a:gd name="T7" fmla="*/ 40 h 40"/>
                  <a:gd name="T8" fmla="*/ 0 w 32"/>
                  <a:gd name="T9" fmla="*/ 32 h 40"/>
                  <a:gd name="T10" fmla="*/ 0 60000 65536"/>
                  <a:gd name="T11" fmla="*/ 0 60000 65536"/>
                  <a:gd name="T12" fmla="*/ 0 60000 65536"/>
                  <a:gd name="T13" fmla="*/ 0 60000 65536"/>
                  <a:gd name="T14" fmla="*/ 0 60000 65536"/>
                  <a:gd name="T15" fmla="*/ 0 w 32"/>
                  <a:gd name="T16" fmla="*/ 0 h 40"/>
                  <a:gd name="T17" fmla="*/ 32 w 32"/>
                  <a:gd name="T18" fmla="*/ 40 h 40"/>
                </a:gdLst>
                <a:ahLst/>
                <a:cxnLst>
                  <a:cxn ang="T10">
                    <a:pos x="T0" y="T1"/>
                  </a:cxn>
                  <a:cxn ang="T11">
                    <a:pos x="T2" y="T3"/>
                  </a:cxn>
                  <a:cxn ang="T12">
                    <a:pos x="T4" y="T5"/>
                  </a:cxn>
                  <a:cxn ang="T13">
                    <a:pos x="T6" y="T7"/>
                  </a:cxn>
                  <a:cxn ang="T14">
                    <a:pos x="T8" y="T9"/>
                  </a:cxn>
                </a:cxnLst>
                <a:rect l="T15" t="T16" r="T17" b="T18"/>
                <a:pathLst>
                  <a:path w="32" h="40">
                    <a:moveTo>
                      <a:pt x="0" y="32"/>
                    </a:moveTo>
                    <a:lnTo>
                      <a:pt x="16" y="0"/>
                    </a:lnTo>
                    <a:lnTo>
                      <a:pt x="32" y="8"/>
                    </a:lnTo>
                    <a:lnTo>
                      <a:pt x="16" y="40"/>
                    </a:lnTo>
                    <a:lnTo>
                      <a:pt x="0" y="32"/>
                    </a:lnTo>
                    <a:close/>
                  </a:path>
                </a:pathLst>
              </a:custGeom>
              <a:solidFill>
                <a:srgbClr val="FFFFFF"/>
              </a:solidFill>
              <a:ln w="9525">
                <a:solidFill>
                  <a:schemeClr val="hlink"/>
                </a:solidFill>
                <a:round/>
                <a:headEnd/>
                <a:tailEnd/>
              </a:ln>
            </p:spPr>
            <p:txBody>
              <a:bodyPr/>
              <a:lstStyle/>
              <a:p>
                <a:endParaRPr lang="en-US"/>
              </a:p>
            </p:txBody>
          </p:sp>
          <p:sp>
            <p:nvSpPr>
              <p:cNvPr id="21682" name="Freeform 164"/>
              <p:cNvSpPr>
                <a:spLocks/>
              </p:cNvSpPr>
              <p:nvPr/>
            </p:nvSpPr>
            <p:spPr bwMode="auto">
              <a:xfrm>
                <a:off x="2080" y="2592"/>
                <a:ext cx="24" cy="24"/>
              </a:xfrm>
              <a:custGeom>
                <a:avLst/>
                <a:gdLst>
                  <a:gd name="T0" fmla="*/ 0 w 24"/>
                  <a:gd name="T1" fmla="*/ 16 h 24"/>
                  <a:gd name="T2" fmla="*/ 8 w 24"/>
                  <a:gd name="T3" fmla="*/ 0 h 24"/>
                  <a:gd name="T4" fmla="*/ 24 w 24"/>
                  <a:gd name="T5" fmla="*/ 8 h 24"/>
                  <a:gd name="T6" fmla="*/ 16 w 24"/>
                  <a:gd name="T7" fmla="*/ 24 h 24"/>
                  <a:gd name="T8" fmla="*/ 0 w 24"/>
                  <a:gd name="T9" fmla="*/ 16 h 24"/>
                  <a:gd name="T10" fmla="*/ 0 60000 65536"/>
                  <a:gd name="T11" fmla="*/ 0 60000 65536"/>
                  <a:gd name="T12" fmla="*/ 0 60000 65536"/>
                  <a:gd name="T13" fmla="*/ 0 60000 65536"/>
                  <a:gd name="T14" fmla="*/ 0 60000 65536"/>
                  <a:gd name="T15" fmla="*/ 0 w 24"/>
                  <a:gd name="T16" fmla="*/ 0 h 24"/>
                  <a:gd name="T17" fmla="*/ 24 w 24"/>
                  <a:gd name="T18" fmla="*/ 24 h 24"/>
                </a:gdLst>
                <a:ahLst/>
                <a:cxnLst>
                  <a:cxn ang="T10">
                    <a:pos x="T0" y="T1"/>
                  </a:cxn>
                  <a:cxn ang="T11">
                    <a:pos x="T2" y="T3"/>
                  </a:cxn>
                  <a:cxn ang="T12">
                    <a:pos x="T4" y="T5"/>
                  </a:cxn>
                  <a:cxn ang="T13">
                    <a:pos x="T6" y="T7"/>
                  </a:cxn>
                  <a:cxn ang="T14">
                    <a:pos x="T8" y="T9"/>
                  </a:cxn>
                </a:cxnLst>
                <a:rect l="T15" t="T16" r="T17" b="T18"/>
                <a:pathLst>
                  <a:path w="24" h="24">
                    <a:moveTo>
                      <a:pt x="0" y="16"/>
                    </a:moveTo>
                    <a:lnTo>
                      <a:pt x="8" y="0"/>
                    </a:lnTo>
                    <a:lnTo>
                      <a:pt x="24" y="8"/>
                    </a:lnTo>
                    <a:lnTo>
                      <a:pt x="16" y="24"/>
                    </a:lnTo>
                    <a:lnTo>
                      <a:pt x="0" y="16"/>
                    </a:lnTo>
                    <a:close/>
                  </a:path>
                </a:pathLst>
              </a:custGeom>
              <a:solidFill>
                <a:srgbClr val="FFFFFF"/>
              </a:solidFill>
              <a:ln w="9525">
                <a:solidFill>
                  <a:schemeClr val="hlink"/>
                </a:solidFill>
                <a:round/>
                <a:headEnd/>
                <a:tailEnd/>
              </a:ln>
            </p:spPr>
            <p:txBody>
              <a:bodyPr/>
              <a:lstStyle/>
              <a:p>
                <a:endParaRPr lang="en-US"/>
              </a:p>
            </p:txBody>
          </p:sp>
        </p:grpSp>
        <p:grpSp>
          <p:nvGrpSpPr>
            <p:cNvPr id="20" name="Group 165"/>
            <p:cNvGrpSpPr>
              <a:grpSpLocks/>
            </p:cNvGrpSpPr>
            <p:nvPr/>
          </p:nvGrpSpPr>
          <p:grpSpPr bwMode="auto">
            <a:xfrm>
              <a:off x="2192" y="2312"/>
              <a:ext cx="104" cy="248"/>
              <a:chOff x="2192" y="2312"/>
              <a:chExt cx="104" cy="248"/>
            </a:xfrm>
          </p:grpSpPr>
          <p:sp>
            <p:nvSpPr>
              <p:cNvPr id="21673" name="Freeform 166"/>
              <p:cNvSpPr>
                <a:spLocks/>
              </p:cNvSpPr>
              <p:nvPr/>
            </p:nvSpPr>
            <p:spPr bwMode="auto">
              <a:xfrm>
                <a:off x="2192" y="2312"/>
                <a:ext cx="32" cy="48"/>
              </a:xfrm>
              <a:custGeom>
                <a:avLst/>
                <a:gdLst>
                  <a:gd name="T0" fmla="*/ 16 w 32"/>
                  <a:gd name="T1" fmla="*/ 0 h 48"/>
                  <a:gd name="T2" fmla="*/ 32 w 32"/>
                  <a:gd name="T3" fmla="*/ 40 h 48"/>
                  <a:gd name="T4" fmla="*/ 16 w 32"/>
                  <a:gd name="T5" fmla="*/ 48 h 48"/>
                  <a:gd name="T6" fmla="*/ 0 w 32"/>
                  <a:gd name="T7" fmla="*/ 8 h 48"/>
                  <a:gd name="T8" fmla="*/ 16 w 32"/>
                  <a:gd name="T9" fmla="*/ 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0"/>
                    </a:moveTo>
                    <a:lnTo>
                      <a:pt x="32" y="40"/>
                    </a:lnTo>
                    <a:lnTo>
                      <a:pt x="16"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74" name="Freeform 167"/>
              <p:cNvSpPr>
                <a:spLocks/>
              </p:cNvSpPr>
              <p:nvPr/>
            </p:nvSpPr>
            <p:spPr bwMode="auto">
              <a:xfrm>
                <a:off x="2216" y="2376"/>
                <a:ext cx="32" cy="48"/>
              </a:xfrm>
              <a:custGeom>
                <a:avLst/>
                <a:gdLst>
                  <a:gd name="T0" fmla="*/ 16 w 32"/>
                  <a:gd name="T1" fmla="*/ 0 h 48"/>
                  <a:gd name="T2" fmla="*/ 32 w 32"/>
                  <a:gd name="T3" fmla="*/ 40 h 48"/>
                  <a:gd name="T4" fmla="*/ 16 w 32"/>
                  <a:gd name="T5" fmla="*/ 48 h 48"/>
                  <a:gd name="T6" fmla="*/ 0 w 32"/>
                  <a:gd name="T7" fmla="*/ 8 h 48"/>
                  <a:gd name="T8" fmla="*/ 16 w 32"/>
                  <a:gd name="T9" fmla="*/ 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0"/>
                    </a:moveTo>
                    <a:lnTo>
                      <a:pt x="32" y="40"/>
                    </a:lnTo>
                    <a:lnTo>
                      <a:pt x="16"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75" name="Freeform 168"/>
              <p:cNvSpPr>
                <a:spLocks/>
              </p:cNvSpPr>
              <p:nvPr/>
            </p:nvSpPr>
            <p:spPr bwMode="auto">
              <a:xfrm>
                <a:off x="2240" y="2448"/>
                <a:ext cx="32" cy="48"/>
              </a:xfrm>
              <a:custGeom>
                <a:avLst/>
                <a:gdLst>
                  <a:gd name="T0" fmla="*/ 16 w 32"/>
                  <a:gd name="T1" fmla="*/ 0 h 48"/>
                  <a:gd name="T2" fmla="*/ 32 w 32"/>
                  <a:gd name="T3" fmla="*/ 40 h 48"/>
                  <a:gd name="T4" fmla="*/ 16 w 32"/>
                  <a:gd name="T5" fmla="*/ 48 h 48"/>
                  <a:gd name="T6" fmla="*/ 0 w 32"/>
                  <a:gd name="T7" fmla="*/ 8 h 48"/>
                  <a:gd name="T8" fmla="*/ 16 w 32"/>
                  <a:gd name="T9" fmla="*/ 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0"/>
                    </a:moveTo>
                    <a:lnTo>
                      <a:pt x="32" y="40"/>
                    </a:lnTo>
                    <a:lnTo>
                      <a:pt x="16"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76" name="Freeform 169"/>
              <p:cNvSpPr>
                <a:spLocks/>
              </p:cNvSpPr>
              <p:nvPr/>
            </p:nvSpPr>
            <p:spPr bwMode="auto">
              <a:xfrm>
                <a:off x="2264" y="2512"/>
                <a:ext cx="32" cy="48"/>
              </a:xfrm>
              <a:custGeom>
                <a:avLst/>
                <a:gdLst>
                  <a:gd name="T0" fmla="*/ 16 w 32"/>
                  <a:gd name="T1" fmla="*/ 0 h 48"/>
                  <a:gd name="T2" fmla="*/ 32 w 32"/>
                  <a:gd name="T3" fmla="*/ 40 h 48"/>
                  <a:gd name="T4" fmla="*/ 16 w 32"/>
                  <a:gd name="T5" fmla="*/ 48 h 48"/>
                  <a:gd name="T6" fmla="*/ 0 w 32"/>
                  <a:gd name="T7" fmla="*/ 8 h 48"/>
                  <a:gd name="T8" fmla="*/ 16 w 32"/>
                  <a:gd name="T9" fmla="*/ 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0"/>
                    </a:moveTo>
                    <a:lnTo>
                      <a:pt x="32" y="40"/>
                    </a:lnTo>
                    <a:lnTo>
                      <a:pt x="16"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grpSp>
        <p:grpSp>
          <p:nvGrpSpPr>
            <p:cNvPr id="21" name="Group 170"/>
            <p:cNvGrpSpPr>
              <a:grpSpLocks/>
            </p:cNvGrpSpPr>
            <p:nvPr/>
          </p:nvGrpSpPr>
          <p:grpSpPr bwMode="auto">
            <a:xfrm>
              <a:off x="2280" y="2592"/>
              <a:ext cx="136" cy="208"/>
              <a:chOff x="2280" y="2592"/>
              <a:chExt cx="136" cy="208"/>
            </a:xfrm>
          </p:grpSpPr>
          <p:sp>
            <p:nvSpPr>
              <p:cNvPr id="21669" name="Freeform 171"/>
              <p:cNvSpPr>
                <a:spLocks/>
              </p:cNvSpPr>
              <p:nvPr/>
            </p:nvSpPr>
            <p:spPr bwMode="auto">
              <a:xfrm>
                <a:off x="2280" y="2592"/>
                <a:ext cx="32" cy="40"/>
              </a:xfrm>
              <a:custGeom>
                <a:avLst/>
                <a:gdLst>
                  <a:gd name="T0" fmla="*/ 16 w 32"/>
                  <a:gd name="T1" fmla="*/ 0 h 40"/>
                  <a:gd name="T2" fmla="*/ 32 w 32"/>
                  <a:gd name="T3" fmla="*/ 32 h 40"/>
                  <a:gd name="T4" fmla="*/ 16 w 32"/>
                  <a:gd name="T5" fmla="*/ 40 h 40"/>
                  <a:gd name="T6" fmla="*/ 0 w 32"/>
                  <a:gd name="T7" fmla="*/ 8 h 40"/>
                  <a:gd name="T8" fmla="*/ 16 w 32"/>
                  <a:gd name="T9" fmla="*/ 0 h 40"/>
                  <a:gd name="T10" fmla="*/ 0 60000 65536"/>
                  <a:gd name="T11" fmla="*/ 0 60000 65536"/>
                  <a:gd name="T12" fmla="*/ 0 60000 65536"/>
                  <a:gd name="T13" fmla="*/ 0 60000 65536"/>
                  <a:gd name="T14" fmla="*/ 0 60000 65536"/>
                  <a:gd name="T15" fmla="*/ 0 w 32"/>
                  <a:gd name="T16" fmla="*/ 0 h 40"/>
                  <a:gd name="T17" fmla="*/ 32 w 32"/>
                  <a:gd name="T18" fmla="*/ 40 h 40"/>
                </a:gdLst>
                <a:ahLst/>
                <a:cxnLst>
                  <a:cxn ang="T10">
                    <a:pos x="T0" y="T1"/>
                  </a:cxn>
                  <a:cxn ang="T11">
                    <a:pos x="T2" y="T3"/>
                  </a:cxn>
                  <a:cxn ang="T12">
                    <a:pos x="T4" y="T5"/>
                  </a:cxn>
                  <a:cxn ang="T13">
                    <a:pos x="T6" y="T7"/>
                  </a:cxn>
                  <a:cxn ang="T14">
                    <a:pos x="T8" y="T9"/>
                  </a:cxn>
                </a:cxnLst>
                <a:rect l="T15" t="T16" r="T17" b="T18"/>
                <a:pathLst>
                  <a:path w="32" h="40">
                    <a:moveTo>
                      <a:pt x="16" y="0"/>
                    </a:moveTo>
                    <a:lnTo>
                      <a:pt x="32" y="32"/>
                    </a:lnTo>
                    <a:lnTo>
                      <a:pt x="16" y="40"/>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70" name="Freeform 172"/>
              <p:cNvSpPr>
                <a:spLocks/>
              </p:cNvSpPr>
              <p:nvPr/>
            </p:nvSpPr>
            <p:spPr bwMode="auto">
              <a:xfrm>
                <a:off x="2312" y="2656"/>
                <a:ext cx="40" cy="40"/>
              </a:xfrm>
              <a:custGeom>
                <a:avLst/>
                <a:gdLst>
                  <a:gd name="T0" fmla="*/ 16 w 40"/>
                  <a:gd name="T1" fmla="*/ 0 h 40"/>
                  <a:gd name="T2" fmla="*/ 40 w 40"/>
                  <a:gd name="T3" fmla="*/ 32 h 40"/>
                  <a:gd name="T4" fmla="*/ 24 w 40"/>
                  <a:gd name="T5" fmla="*/ 40 h 40"/>
                  <a:gd name="T6" fmla="*/ 0 w 40"/>
                  <a:gd name="T7" fmla="*/ 8 h 40"/>
                  <a:gd name="T8" fmla="*/ 16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16" y="0"/>
                    </a:moveTo>
                    <a:lnTo>
                      <a:pt x="40" y="32"/>
                    </a:lnTo>
                    <a:lnTo>
                      <a:pt x="24" y="40"/>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71" name="Freeform 173"/>
              <p:cNvSpPr>
                <a:spLocks/>
              </p:cNvSpPr>
              <p:nvPr/>
            </p:nvSpPr>
            <p:spPr bwMode="auto">
              <a:xfrm>
                <a:off x="2352" y="2712"/>
                <a:ext cx="40" cy="48"/>
              </a:xfrm>
              <a:custGeom>
                <a:avLst/>
                <a:gdLst>
                  <a:gd name="T0" fmla="*/ 16 w 40"/>
                  <a:gd name="T1" fmla="*/ 0 h 48"/>
                  <a:gd name="T2" fmla="*/ 40 w 40"/>
                  <a:gd name="T3" fmla="*/ 40 h 48"/>
                  <a:gd name="T4" fmla="*/ 24 w 40"/>
                  <a:gd name="T5" fmla="*/ 48 h 48"/>
                  <a:gd name="T6" fmla="*/ 0 w 40"/>
                  <a:gd name="T7" fmla="*/ 8 h 48"/>
                  <a:gd name="T8" fmla="*/ 16 w 40"/>
                  <a:gd name="T9" fmla="*/ 0 h 48"/>
                  <a:gd name="T10" fmla="*/ 0 60000 65536"/>
                  <a:gd name="T11" fmla="*/ 0 60000 65536"/>
                  <a:gd name="T12" fmla="*/ 0 60000 65536"/>
                  <a:gd name="T13" fmla="*/ 0 60000 65536"/>
                  <a:gd name="T14" fmla="*/ 0 60000 65536"/>
                  <a:gd name="T15" fmla="*/ 0 w 40"/>
                  <a:gd name="T16" fmla="*/ 0 h 48"/>
                  <a:gd name="T17" fmla="*/ 40 w 40"/>
                  <a:gd name="T18" fmla="*/ 48 h 48"/>
                </a:gdLst>
                <a:ahLst/>
                <a:cxnLst>
                  <a:cxn ang="T10">
                    <a:pos x="T0" y="T1"/>
                  </a:cxn>
                  <a:cxn ang="T11">
                    <a:pos x="T2" y="T3"/>
                  </a:cxn>
                  <a:cxn ang="T12">
                    <a:pos x="T4" y="T5"/>
                  </a:cxn>
                  <a:cxn ang="T13">
                    <a:pos x="T6" y="T7"/>
                  </a:cxn>
                  <a:cxn ang="T14">
                    <a:pos x="T8" y="T9"/>
                  </a:cxn>
                </a:cxnLst>
                <a:rect l="T15" t="T16" r="T17" b="T18"/>
                <a:pathLst>
                  <a:path w="40" h="48">
                    <a:moveTo>
                      <a:pt x="16" y="0"/>
                    </a:moveTo>
                    <a:lnTo>
                      <a:pt x="40" y="40"/>
                    </a:lnTo>
                    <a:lnTo>
                      <a:pt x="24"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72" name="Freeform 174"/>
              <p:cNvSpPr>
                <a:spLocks/>
              </p:cNvSpPr>
              <p:nvPr/>
            </p:nvSpPr>
            <p:spPr bwMode="auto">
              <a:xfrm>
                <a:off x="2392" y="2776"/>
                <a:ext cx="24" cy="24"/>
              </a:xfrm>
              <a:custGeom>
                <a:avLst/>
                <a:gdLst>
                  <a:gd name="T0" fmla="*/ 16 w 24"/>
                  <a:gd name="T1" fmla="*/ 0 h 24"/>
                  <a:gd name="T2" fmla="*/ 24 w 24"/>
                  <a:gd name="T3" fmla="*/ 16 h 24"/>
                  <a:gd name="T4" fmla="*/ 8 w 24"/>
                  <a:gd name="T5" fmla="*/ 24 h 24"/>
                  <a:gd name="T6" fmla="*/ 0 w 24"/>
                  <a:gd name="T7" fmla="*/ 8 h 24"/>
                  <a:gd name="T8" fmla="*/ 16 w 24"/>
                  <a:gd name="T9" fmla="*/ 0 h 24"/>
                  <a:gd name="T10" fmla="*/ 0 60000 65536"/>
                  <a:gd name="T11" fmla="*/ 0 60000 65536"/>
                  <a:gd name="T12" fmla="*/ 0 60000 65536"/>
                  <a:gd name="T13" fmla="*/ 0 60000 65536"/>
                  <a:gd name="T14" fmla="*/ 0 60000 65536"/>
                  <a:gd name="T15" fmla="*/ 0 w 24"/>
                  <a:gd name="T16" fmla="*/ 0 h 24"/>
                  <a:gd name="T17" fmla="*/ 24 w 24"/>
                  <a:gd name="T18" fmla="*/ 24 h 24"/>
                </a:gdLst>
                <a:ahLst/>
                <a:cxnLst>
                  <a:cxn ang="T10">
                    <a:pos x="T0" y="T1"/>
                  </a:cxn>
                  <a:cxn ang="T11">
                    <a:pos x="T2" y="T3"/>
                  </a:cxn>
                  <a:cxn ang="T12">
                    <a:pos x="T4" y="T5"/>
                  </a:cxn>
                  <a:cxn ang="T13">
                    <a:pos x="T6" y="T7"/>
                  </a:cxn>
                  <a:cxn ang="T14">
                    <a:pos x="T8" y="T9"/>
                  </a:cxn>
                </a:cxnLst>
                <a:rect l="T15" t="T16" r="T17" b="T18"/>
                <a:pathLst>
                  <a:path w="24" h="24">
                    <a:moveTo>
                      <a:pt x="16" y="0"/>
                    </a:moveTo>
                    <a:lnTo>
                      <a:pt x="24" y="16"/>
                    </a:lnTo>
                    <a:lnTo>
                      <a:pt x="8" y="24"/>
                    </a:lnTo>
                    <a:lnTo>
                      <a:pt x="0" y="8"/>
                    </a:lnTo>
                    <a:lnTo>
                      <a:pt x="16" y="0"/>
                    </a:lnTo>
                    <a:close/>
                  </a:path>
                </a:pathLst>
              </a:custGeom>
              <a:solidFill>
                <a:srgbClr val="FFFFFF"/>
              </a:solidFill>
              <a:ln w="9525">
                <a:solidFill>
                  <a:schemeClr val="hlink"/>
                </a:solidFill>
                <a:round/>
                <a:headEnd/>
                <a:tailEnd/>
              </a:ln>
            </p:spPr>
            <p:txBody>
              <a:bodyPr/>
              <a:lstStyle/>
              <a:p>
                <a:endParaRPr lang="en-US"/>
              </a:p>
            </p:txBody>
          </p:sp>
        </p:grpSp>
        <p:grpSp>
          <p:nvGrpSpPr>
            <p:cNvPr id="22" name="Group 175"/>
            <p:cNvGrpSpPr>
              <a:grpSpLocks/>
            </p:cNvGrpSpPr>
            <p:nvPr/>
          </p:nvGrpSpPr>
          <p:grpSpPr bwMode="auto">
            <a:xfrm>
              <a:off x="2416" y="2824"/>
              <a:ext cx="112" cy="240"/>
              <a:chOff x="2416" y="2824"/>
              <a:chExt cx="112" cy="240"/>
            </a:xfrm>
          </p:grpSpPr>
          <p:sp>
            <p:nvSpPr>
              <p:cNvPr id="21665" name="Freeform 176"/>
              <p:cNvSpPr>
                <a:spLocks/>
              </p:cNvSpPr>
              <p:nvPr/>
            </p:nvSpPr>
            <p:spPr bwMode="auto">
              <a:xfrm>
                <a:off x="2416" y="2824"/>
                <a:ext cx="32" cy="48"/>
              </a:xfrm>
              <a:custGeom>
                <a:avLst/>
                <a:gdLst>
                  <a:gd name="T0" fmla="*/ 16 w 32"/>
                  <a:gd name="T1" fmla="*/ 0 h 48"/>
                  <a:gd name="T2" fmla="*/ 32 w 32"/>
                  <a:gd name="T3" fmla="*/ 40 h 48"/>
                  <a:gd name="T4" fmla="*/ 16 w 32"/>
                  <a:gd name="T5" fmla="*/ 48 h 48"/>
                  <a:gd name="T6" fmla="*/ 0 w 32"/>
                  <a:gd name="T7" fmla="*/ 8 h 48"/>
                  <a:gd name="T8" fmla="*/ 16 w 32"/>
                  <a:gd name="T9" fmla="*/ 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0"/>
                    </a:moveTo>
                    <a:lnTo>
                      <a:pt x="32" y="40"/>
                    </a:lnTo>
                    <a:lnTo>
                      <a:pt x="16"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66" name="Freeform 177"/>
              <p:cNvSpPr>
                <a:spLocks/>
              </p:cNvSpPr>
              <p:nvPr/>
            </p:nvSpPr>
            <p:spPr bwMode="auto">
              <a:xfrm>
                <a:off x="2440" y="2888"/>
                <a:ext cx="32" cy="48"/>
              </a:xfrm>
              <a:custGeom>
                <a:avLst/>
                <a:gdLst>
                  <a:gd name="T0" fmla="*/ 16 w 32"/>
                  <a:gd name="T1" fmla="*/ 0 h 48"/>
                  <a:gd name="T2" fmla="*/ 32 w 32"/>
                  <a:gd name="T3" fmla="*/ 40 h 48"/>
                  <a:gd name="T4" fmla="*/ 16 w 32"/>
                  <a:gd name="T5" fmla="*/ 48 h 48"/>
                  <a:gd name="T6" fmla="*/ 0 w 32"/>
                  <a:gd name="T7" fmla="*/ 8 h 48"/>
                  <a:gd name="T8" fmla="*/ 16 w 32"/>
                  <a:gd name="T9" fmla="*/ 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0"/>
                    </a:moveTo>
                    <a:lnTo>
                      <a:pt x="32" y="40"/>
                    </a:lnTo>
                    <a:lnTo>
                      <a:pt x="16"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67" name="Freeform 178"/>
              <p:cNvSpPr>
                <a:spLocks/>
              </p:cNvSpPr>
              <p:nvPr/>
            </p:nvSpPr>
            <p:spPr bwMode="auto">
              <a:xfrm>
                <a:off x="2472" y="2960"/>
                <a:ext cx="32" cy="40"/>
              </a:xfrm>
              <a:custGeom>
                <a:avLst/>
                <a:gdLst>
                  <a:gd name="T0" fmla="*/ 16 w 32"/>
                  <a:gd name="T1" fmla="*/ 0 h 40"/>
                  <a:gd name="T2" fmla="*/ 32 w 32"/>
                  <a:gd name="T3" fmla="*/ 32 h 40"/>
                  <a:gd name="T4" fmla="*/ 16 w 32"/>
                  <a:gd name="T5" fmla="*/ 40 h 40"/>
                  <a:gd name="T6" fmla="*/ 0 w 32"/>
                  <a:gd name="T7" fmla="*/ 8 h 40"/>
                  <a:gd name="T8" fmla="*/ 16 w 32"/>
                  <a:gd name="T9" fmla="*/ 0 h 40"/>
                  <a:gd name="T10" fmla="*/ 0 60000 65536"/>
                  <a:gd name="T11" fmla="*/ 0 60000 65536"/>
                  <a:gd name="T12" fmla="*/ 0 60000 65536"/>
                  <a:gd name="T13" fmla="*/ 0 60000 65536"/>
                  <a:gd name="T14" fmla="*/ 0 60000 65536"/>
                  <a:gd name="T15" fmla="*/ 0 w 32"/>
                  <a:gd name="T16" fmla="*/ 0 h 40"/>
                  <a:gd name="T17" fmla="*/ 32 w 32"/>
                  <a:gd name="T18" fmla="*/ 40 h 40"/>
                </a:gdLst>
                <a:ahLst/>
                <a:cxnLst>
                  <a:cxn ang="T10">
                    <a:pos x="T0" y="T1"/>
                  </a:cxn>
                  <a:cxn ang="T11">
                    <a:pos x="T2" y="T3"/>
                  </a:cxn>
                  <a:cxn ang="T12">
                    <a:pos x="T4" y="T5"/>
                  </a:cxn>
                  <a:cxn ang="T13">
                    <a:pos x="T6" y="T7"/>
                  </a:cxn>
                  <a:cxn ang="T14">
                    <a:pos x="T8" y="T9"/>
                  </a:cxn>
                </a:cxnLst>
                <a:rect l="T15" t="T16" r="T17" b="T18"/>
                <a:pathLst>
                  <a:path w="32" h="40">
                    <a:moveTo>
                      <a:pt x="16" y="0"/>
                    </a:moveTo>
                    <a:lnTo>
                      <a:pt x="32" y="32"/>
                    </a:lnTo>
                    <a:lnTo>
                      <a:pt x="16" y="40"/>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68" name="Freeform 179"/>
              <p:cNvSpPr>
                <a:spLocks/>
              </p:cNvSpPr>
              <p:nvPr/>
            </p:nvSpPr>
            <p:spPr bwMode="auto">
              <a:xfrm>
                <a:off x="2496" y="3024"/>
                <a:ext cx="32" cy="40"/>
              </a:xfrm>
              <a:custGeom>
                <a:avLst/>
                <a:gdLst>
                  <a:gd name="T0" fmla="*/ 16 w 32"/>
                  <a:gd name="T1" fmla="*/ 0 h 40"/>
                  <a:gd name="T2" fmla="*/ 32 w 32"/>
                  <a:gd name="T3" fmla="*/ 32 h 40"/>
                  <a:gd name="T4" fmla="*/ 16 w 32"/>
                  <a:gd name="T5" fmla="*/ 40 h 40"/>
                  <a:gd name="T6" fmla="*/ 0 w 32"/>
                  <a:gd name="T7" fmla="*/ 8 h 40"/>
                  <a:gd name="T8" fmla="*/ 16 w 32"/>
                  <a:gd name="T9" fmla="*/ 0 h 40"/>
                  <a:gd name="T10" fmla="*/ 0 60000 65536"/>
                  <a:gd name="T11" fmla="*/ 0 60000 65536"/>
                  <a:gd name="T12" fmla="*/ 0 60000 65536"/>
                  <a:gd name="T13" fmla="*/ 0 60000 65536"/>
                  <a:gd name="T14" fmla="*/ 0 60000 65536"/>
                  <a:gd name="T15" fmla="*/ 0 w 32"/>
                  <a:gd name="T16" fmla="*/ 0 h 40"/>
                  <a:gd name="T17" fmla="*/ 32 w 32"/>
                  <a:gd name="T18" fmla="*/ 40 h 40"/>
                </a:gdLst>
                <a:ahLst/>
                <a:cxnLst>
                  <a:cxn ang="T10">
                    <a:pos x="T0" y="T1"/>
                  </a:cxn>
                  <a:cxn ang="T11">
                    <a:pos x="T2" y="T3"/>
                  </a:cxn>
                  <a:cxn ang="T12">
                    <a:pos x="T4" y="T5"/>
                  </a:cxn>
                  <a:cxn ang="T13">
                    <a:pos x="T6" y="T7"/>
                  </a:cxn>
                  <a:cxn ang="T14">
                    <a:pos x="T8" y="T9"/>
                  </a:cxn>
                </a:cxnLst>
                <a:rect l="T15" t="T16" r="T17" b="T18"/>
                <a:pathLst>
                  <a:path w="32" h="40">
                    <a:moveTo>
                      <a:pt x="16" y="0"/>
                    </a:moveTo>
                    <a:lnTo>
                      <a:pt x="32" y="32"/>
                    </a:lnTo>
                    <a:lnTo>
                      <a:pt x="16" y="40"/>
                    </a:lnTo>
                    <a:lnTo>
                      <a:pt x="0" y="8"/>
                    </a:lnTo>
                    <a:lnTo>
                      <a:pt x="16" y="0"/>
                    </a:lnTo>
                    <a:close/>
                  </a:path>
                </a:pathLst>
              </a:custGeom>
              <a:solidFill>
                <a:srgbClr val="FFFFFF"/>
              </a:solidFill>
              <a:ln w="9525">
                <a:solidFill>
                  <a:schemeClr val="hlink"/>
                </a:solidFill>
                <a:round/>
                <a:headEnd/>
                <a:tailEnd/>
              </a:ln>
            </p:spPr>
            <p:txBody>
              <a:bodyPr/>
              <a:lstStyle/>
              <a:p>
                <a:endParaRPr lang="en-US"/>
              </a:p>
            </p:txBody>
          </p:sp>
        </p:grpSp>
        <p:grpSp>
          <p:nvGrpSpPr>
            <p:cNvPr id="23" name="Group 180"/>
            <p:cNvGrpSpPr>
              <a:grpSpLocks/>
            </p:cNvGrpSpPr>
            <p:nvPr/>
          </p:nvGrpSpPr>
          <p:grpSpPr bwMode="auto">
            <a:xfrm>
              <a:off x="2512" y="3088"/>
              <a:ext cx="112" cy="216"/>
              <a:chOff x="2512" y="3088"/>
              <a:chExt cx="112" cy="216"/>
            </a:xfrm>
          </p:grpSpPr>
          <p:sp>
            <p:nvSpPr>
              <p:cNvPr id="21661" name="Freeform 181"/>
              <p:cNvSpPr>
                <a:spLocks/>
              </p:cNvSpPr>
              <p:nvPr/>
            </p:nvSpPr>
            <p:spPr bwMode="auto">
              <a:xfrm>
                <a:off x="2512" y="3088"/>
                <a:ext cx="32" cy="48"/>
              </a:xfrm>
              <a:custGeom>
                <a:avLst/>
                <a:gdLst>
                  <a:gd name="T0" fmla="*/ 16 w 32"/>
                  <a:gd name="T1" fmla="*/ 0 h 48"/>
                  <a:gd name="T2" fmla="*/ 32 w 32"/>
                  <a:gd name="T3" fmla="*/ 40 h 48"/>
                  <a:gd name="T4" fmla="*/ 16 w 32"/>
                  <a:gd name="T5" fmla="*/ 48 h 48"/>
                  <a:gd name="T6" fmla="*/ 0 w 32"/>
                  <a:gd name="T7" fmla="*/ 8 h 48"/>
                  <a:gd name="T8" fmla="*/ 16 w 32"/>
                  <a:gd name="T9" fmla="*/ 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0"/>
                    </a:moveTo>
                    <a:lnTo>
                      <a:pt x="32" y="40"/>
                    </a:lnTo>
                    <a:lnTo>
                      <a:pt x="16"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62" name="Freeform 182"/>
              <p:cNvSpPr>
                <a:spLocks/>
              </p:cNvSpPr>
              <p:nvPr/>
            </p:nvSpPr>
            <p:spPr bwMode="auto">
              <a:xfrm>
                <a:off x="2544" y="3152"/>
                <a:ext cx="32" cy="48"/>
              </a:xfrm>
              <a:custGeom>
                <a:avLst/>
                <a:gdLst>
                  <a:gd name="T0" fmla="*/ 16 w 32"/>
                  <a:gd name="T1" fmla="*/ 0 h 48"/>
                  <a:gd name="T2" fmla="*/ 32 w 32"/>
                  <a:gd name="T3" fmla="*/ 40 h 48"/>
                  <a:gd name="T4" fmla="*/ 16 w 32"/>
                  <a:gd name="T5" fmla="*/ 48 h 48"/>
                  <a:gd name="T6" fmla="*/ 0 w 32"/>
                  <a:gd name="T7" fmla="*/ 8 h 48"/>
                  <a:gd name="T8" fmla="*/ 16 w 32"/>
                  <a:gd name="T9" fmla="*/ 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0"/>
                    </a:moveTo>
                    <a:lnTo>
                      <a:pt x="32" y="40"/>
                    </a:lnTo>
                    <a:lnTo>
                      <a:pt x="16"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63" name="Freeform 183"/>
              <p:cNvSpPr>
                <a:spLocks/>
              </p:cNvSpPr>
              <p:nvPr/>
            </p:nvSpPr>
            <p:spPr bwMode="auto">
              <a:xfrm>
                <a:off x="2568" y="3216"/>
                <a:ext cx="32" cy="48"/>
              </a:xfrm>
              <a:custGeom>
                <a:avLst/>
                <a:gdLst>
                  <a:gd name="T0" fmla="*/ 16 w 32"/>
                  <a:gd name="T1" fmla="*/ 0 h 48"/>
                  <a:gd name="T2" fmla="*/ 32 w 32"/>
                  <a:gd name="T3" fmla="*/ 40 h 48"/>
                  <a:gd name="T4" fmla="*/ 16 w 32"/>
                  <a:gd name="T5" fmla="*/ 48 h 48"/>
                  <a:gd name="T6" fmla="*/ 0 w 32"/>
                  <a:gd name="T7" fmla="*/ 8 h 48"/>
                  <a:gd name="T8" fmla="*/ 16 w 32"/>
                  <a:gd name="T9" fmla="*/ 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0"/>
                    </a:moveTo>
                    <a:lnTo>
                      <a:pt x="32" y="40"/>
                    </a:lnTo>
                    <a:lnTo>
                      <a:pt x="16" y="48"/>
                    </a:lnTo>
                    <a:lnTo>
                      <a:pt x="0" y="8"/>
                    </a:lnTo>
                    <a:lnTo>
                      <a:pt x="16" y="0"/>
                    </a:lnTo>
                    <a:close/>
                  </a:path>
                </a:pathLst>
              </a:custGeom>
              <a:solidFill>
                <a:srgbClr val="FFFFFF"/>
              </a:solidFill>
              <a:ln w="9525">
                <a:solidFill>
                  <a:schemeClr val="hlink"/>
                </a:solidFill>
                <a:round/>
                <a:headEnd/>
                <a:tailEnd/>
              </a:ln>
            </p:spPr>
            <p:txBody>
              <a:bodyPr/>
              <a:lstStyle/>
              <a:p>
                <a:endParaRPr lang="en-US"/>
              </a:p>
            </p:txBody>
          </p:sp>
          <p:sp>
            <p:nvSpPr>
              <p:cNvPr id="21664" name="Freeform 184"/>
              <p:cNvSpPr>
                <a:spLocks/>
              </p:cNvSpPr>
              <p:nvPr/>
            </p:nvSpPr>
            <p:spPr bwMode="auto">
              <a:xfrm>
                <a:off x="2600" y="3288"/>
                <a:ext cx="24" cy="16"/>
              </a:xfrm>
              <a:custGeom>
                <a:avLst/>
                <a:gdLst>
                  <a:gd name="T0" fmla="*/ 16 w 24"/>
                  <a:gd name="T1" fmla="*/ 0 h 16"/>
                  <a:gd name="T2" fmla="*/ 24 w 24"/>
                  <a:gd name="T3" fmla="*/ 8 h 16"/>
                  <a:gd name="T4" fmla="*/ 8 w 24"/>
                  <a:gd name="T5" fmla="*/ 16 h 16"/>
                  <a:gd name="T6" fmla="*/ 0 w 24"/>
                  <a:gd name="T7" fmla="*/ 8 h 16"/>
                  <a:gd name="T8" fmla="*/ 16 w 24"/>
                  <a:gd name="T9" fmla="*/ 0 h 16"/>
                  <a:gd name="T10" fmla="*/ 0 60000 65536"/>
                  <a:gd name="T11" fmla="*/ 0 60000 65536"/>
                  <a:gd name="T12" fmla="*/ 0 60000 65536"/>
                  <a:gd name="T13" fmla="*/ 0 60000 65536"/>
                  <a:gd name="T14" fmla="*/ 0 60000 65536"/>
                  <a:gd name="T15" fmla="*/ 0 w 24"/>
                  <a:gd name="T16" fmla="*/ 0 h 16"/>
                  <a:gd name="T17" fmla="*/ 24 w 24"/>
                  <a:gd name="T18" fmla="*/ 16 h 16"/>
                </a:gdLst>
                <a:ahLst/>
                <a:cxnLst>
                  <a:cxn ang="T10">
                    <a:pos x="T0" y="T1"/>
                  </a:cxn>
                  <a:cxn ang="T11">
                    <a:pos x="T2" y="T3"/>
                  </a:cxn>
                  <a:cxn ang="T12">
                    <a:pos x="T4" y="T5"/>
                  </a:cxn>
                  <a:cxn ang="T13">
                    <a:pos x="T6" y="T7"/>
                  </a:cxn>
                  <a:cxn ang="T14">
                    <a:pos x="T8" y="T9"/>
                  </a:cxn>
                </a:cxnLst>
                <a:rect l="T15" t="T16" r="T17" b="T18"/>
                <a:pathLst>
                  <a:path w="24" h="16">
                    <a:moveTo>
                      <a:pt x="16" y="0"/>
                    </a:moveTo>
                    <a:lnTo>
                      <a:pt x="24" y="8"/>
                    </a:lnTo>
                    <a:lnTo>
                      <a:pt x="8" y="16"/>
                    </a:lnTo>
                    <a:lnTo>
                      <a:pt x="0" y="8"/>
                    </a:lnTo>
                    <a:lnTo>
                      <a:pt x="16" y="0"/>
                    </a:lnTo>
                    <a:close/>
                  </a:path>
                </a:pathLst>
              </a:custGeom>
              <a:solidFill>
                <a:srgbClr val="FFFFFF"/>
              </a:solidFill>
              <a:ln w="9525">
                <a:solidFill>
                  <a:schemeClr val="hlink"/>
                </a:solidFill>
                <a:round/>
                <a:headEnd/>
                <a:tailEnd/>
              </a:ln>
            </p:spPr>
            <p:txBody>
              <a:bodyPr/>
              <a:lstStyle/>
              <a:p>
                <a:endParaRPr lang="en-US"/>
              </a:p>
            </p:txBody>
          </p:sp>
        </p:grpSp>
        <p:grpSp>
          <p:nvGrpSpPr>
            <p:cNvPr id="24" name="Group 185"/>
            <p:cNvGrpSpPr>
              <a:grpSpLocks/>
            </p:cNvGrpSpPr>
            <p:nvPr/>
          </p:nvGrpSpPr>
          <p:grpSpPr bwMode="auto">
            <a:xfrm>
              <a:off x="2624" y="3304"/>
              <a:ext cx="96" cy="80"/>
              <a:chOff x="2624" y="3304"/>
              <a:chExt cx="96" cy="80"/>
            </a:xfrm>
          </p:grpSpPr>
          <p:sp>
            <p:nvSpPr>
              <p:cNvPr id="21659" name="Freeform 186"/>
              <p:cNvSpPr>
                <a:spLocks/>
              </p:cNvSpPr>
              <p:nvPr/>
            </p:nvSpPr>
            <p:spPr bwMode="auto">
              <a:xfrm>
                <a:off x="2624" y="330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noFill/>
                <a:round/>
                <a:headEnd/>
                <a:tailEnd/>
              </a:ln>
            </p:spPr>
            <p:txBody>
              <a:bodyPr/>
              <a:lstStyle/>
              <a:p>
                <a:endParaRPr lang="en-US"/>
              </a:p>
            </p:txBody>
          </p:sp>
          <p:sp>
            <p:nvSpPr>
              <p:cNvPr id="21660" name="Freeform 187"/>
              <p:cNvSpPr>
                <a:spLocks/>
              </p:cNvSpPr>
              <p:nvPr/>
            </p:nvSpPr>
            <p:spPr bwMode="auto">
              <a:xfrm>
                <a:off x="2680" y="3344"/>
                <a:ext cx="40" cy="40"/>
              </a:xfrm>
              <a:custGeom>
                <a:avLst/>
                <a:gdLst>
                  <a:gd name="T0" fmla="*/ 8 w 40"/>
                  <a:gd name="T1" fmla="*/ 0 h 40"/>
                  <a:gd name="T2" fmla="*/ 40 w 40"/>
                  <a:gd name="T3" fmla="*/ 24 h 40"/>
                  <a:gd name="T4" fmla="*/ 32 w 40"/>
                  <a:gd name="T5" fmla="*/ 40 h 40"/>
                  <a:gd name="T6" fmla="*/ 0 w 40"/>
                  <a:gd name="T7" fmla="*/ 16 h 40"/>
                  <a:gd name="T8" fmla="*/ 8 w 40"/>
                  <a:gd name="T9" fmla="*/ 0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8" y="0"/>
                    </a:moveTo>
                    <a:lnTo>
                      <a:pt x="40" y="24"/>
                    </a:lnTo>
                    <a:lnTo>
                      <a:pt x="32" y="40"/>
                    </a:lnTo>
                    <a:lnTo>
                      <a:pt x="0" y="16"/>
                    </a:lnTo>
                    <a:lnTo>
                      <a:pt x="8" y="0"/>
                    </a:lnTo>
                    <a:close/>
                  </a:path>
                </a:pathLst>
              </a:custGeom>
              <a:solidFill>
                <a:srgbClr val="FFFFFF"/>
              </a:solidFill>
              <a:ln w="9525">
                <a:noFill/>
                <a:round/>
                <a:headEnd/>
                <a:tailEnd/>
              </a:ln>
            </p:spPr>
            <p:txBody>
              <a:bodyPr/>
              <a:lstStyle/>
              <a:p>
                <a:endParaRPr lang="en-US"/>
              </a:p>
            </p:txBody>
          </p:sp>
        </p:grpSp>
        <p:grpSp>
          <p:nvGrpSpPr>
            <p:cNvPr id="25" name="Group 188"/>
            <p:cNvGrpSpPr>
              <a:grpSpLocks/>
            </p:cNvGrpSpPr>
            <p:nvPr/>
          </p:nvGrpSpPr>
          <p:grpSpPr bwMode="auto">
            <a:xfrm>
              <a:off x="2744" y="3352"/>
              <a:ext cx="112" cy="64"/>
              <a:chOff x="2744" y="3352"/>
              <a:chExt cx="112" cy="64"/>
            </a:xfrm>
          </p:grpSpPr>
          <p:sp>
            <p:nvSpPr>
              <p:cNvPr id="21657" name="Freeform 189"/>
              <p:cNvSpPr>
                <a:spLocks/>
              </p:cNvSpPr>
              <p:nvPr/>
            </p:nvSpPr>
            <p:spPr bwMode="auto">
              <a:xfrm>
                <a:off x="2744" y="3384"/>
                <a:ext cx="40" cy="32"/>
              </a:xfrm>
              <a:custGeom>
                <a:avLst/>
                <a:gdLst>
                  <a:gd name="T0" fmla="*/ 0 w 40"/>
                  <a:gd name="T1" fmla="*/ 16 h 32"/>
                  <a:gd name="T2" fmla="*/ 32 w 40"/>
                  <a:gd name="T3" fmla="*/ 0 h 32"/>
                  <a:gd name="T4" fmla="*/ 40 w 40"/>
                  <a:gd name="T5" fmla="*/ 16 h 32"/>
                  <a:gd name="T6" fmla="*/ 8 w 40"/>
                  <a:gd name="T7" fmla="*/ 32 h 32"/>
                  <a:gd name="T8" fmla="*/ 0 w 40"/>
                  <a:gd name="T9" fmla="*/ 16 h 32"/>
                  <a:gd name="T10" fmla="*/ 0 60000 65536"/>
                  <a:gd name="T11" fmla="*/ 0 60000 65536"/>
                  <a:gd name="T12" fmla="*/ 0 60000 65536"/>
                  <a:gd name="T13" fmla="*/ 0 60000 65536"/>
                  <a:gd name="T14" fmla="*/ 0 60000 65536"/>
                  <a:gd name="T15" fmla="*/ 0 w 40"/>
                  <a:gd name="T16" fmla="*/ 0 h 32"/>
                  <a:gd name="T17" fmla="*/ 40 w 40"/>
                  <a:gd name="T18" fmla="*/ 32 h 32"/>
                </a:gdLst>
                <a:ahLst/>
                <a:cxnLst>
                  <a:cxn ang="T10">
                    <a:pos x="T0" y="T1"/>
                  </a:cxn>
                  <a:cxn ang="T11">
                    <a:pos x="T2" y="T3"/>
                  </a:cxn>
                  <a:cxn ang="T12">
                    <a:pos x="T4" y="T5"/>
                  </a:cxn>
                  <a:cxn ang="T13">
                    <a:pos x="T6" y="T7"/>
                  </a:cxn>
                  <a:cxn ang="T14">
                    <a:pos x="T8" y="T9"/>
                  </a:cxn>
                </a:cxnLst>
                <a:rect l="T15" t="T16" r="T17" b="T18"/>
                <a:pathLst>
                  <a:path w="40" h="32">
                    <a:moveTo>
                      <a:pt x="0" y="16"/>
                    </a:moveTo>
                    <a:lnTo>
                      <a:pt x="32" y="0"/>
                    </a:lnTo>
                    <a:lnTo>
                      <a:pt x="40" y="16"/>
                    </a:lnTo>
                    <a:lnTo>
                      <a:pt x="8" y="32"/>
                    </a:lnTo>
                    <a:lnTo>
                      <a:pt x="0" y="16"/>
                    </a:lnTo>
                    <a:close/>
                  </a:path>
                </a:pathLst>
              </a:custGeom>
              <a:solidFill>
                <a:srgbClr val="FFFFFF"/>
              </a:solidFill>
              <a:ln w="9525">
                <a:noFill/>
                <a:round/>
                <a:headEnd/>
                <a:tailEnd/>
              </a:ln>
            </p:spPr>
            <p:txBody>
              <a:bodyPr/>
              <a:lstStyle/>
              <a:p>
                <a:endParaRPr lang="en-US"/>
              </a:p>
            </p:txBody>
          </p:sp>
          <p:sp>
            <p:nvSpPr>
              <p:cNvPr id="21658" name="Freeform 190"/>
              <p:cNvSpPr>
                <a:spLocks/>
              </p:cNvSpPr>
              <p:nvPr/>
            </p:nvSpPr>
            <p:spPr bwMode="auto">
              <a:xfrm>
                <a:off x="2808" y="3352"/>
                <a:ext cx="48" cy="32"/>
              </a:xfrm>
              <a:custGeom>
                <a:avLst/>
                <a:gdLst>
                  <a:gd name="T0" fmla="*/ 0 w 48"/>
                  <a:gd name="T1" fmla="*/ 16 h 32"/>
                  <a:gd name="T2" fmla="*/ 40 w 48"/>
                  <a:gd name="T3" fmla="*/ 0 h 32"/>
                  <a:gd name="T4" fmla="*/ 48 w 48"/>
                  <a:gd name="T5" fmla="*/ 16 h 32"/>
                  <a:gd name="T6" fmla="*/ 8 w 48"/>
                  <a:gd name="T7" fmla="*/ 32 h 32"/>
                  <a:gd name="T8" fmla="*/ 0 w 48"/>
                  <a:gd name="T9" fmla="*/ 16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0" y="16"/>
                    </a:moveTo>
                    <a:lnTo>
                      <a:pt x="40" y="0"/>
                    </a:lnTo>
                    <a:lnTo>
                      <a:pt x="48" y="16"/>
                    </a:lnTo>
                    <a:lnTo>
                      <a:pt x="8" y="32"/>
                    </a:lnTo>
                    <a:lnTo>
                      <a:pt x="0" y="16"/>
                    </a:lnTo>
                    <a:close/>
                  </a:path>
                </a:pathLst>
              </a:custGeom>
              <a:solidFill>
                <a:srgbClr val="FFFFFF"/>
              </a:solidFill>
              <a:ln w="9525">
                <a:noFill/>
                <a:round/>
                <a:headEnd/>
                <a:tailEnd/>
              </a:ln>
            </p:spPr>
            <p:txBody>
              <a:bodyPr/>
              <a:lstStyle/>
              <a:p>
                <a:endParaRPr lang="en-US"/>
              </a:p>
            </p:txBody>
          </p:sp>
        </p:grpSp>
        <p:sp>
          <p:nvSpPr>
            <p:cNvPr id="21606" name="Line 191"/>
            <p:cNvSpPr>
              <a:spLocks noChangeShapeType="1"/>
            </p:cNvSpPr>
            <p:nvPr/>
          </p:nvSpPr>
          <p:spPr bwMode="auto">
            <a:xfrm>
              <a:off x="2832" y="3352"/>
              <a:ext cx="136" cy="56"/>
            </a:xfrm>
            <a:prstGeom prst="line">
              <a:avLst/>
            </a:prstGeom>
            <a:noFill/>
            <a:ln w="12700">
              <a:solidFill>
                <a:srgbClr val="FFFFFF"/>
              </a:solidFill>
              <a:round/>
              <a:headEnd/>
              <a:tailEnd/>
            </a:ln>
          </p:spPr>
          <p:txBody>
            <a:bodyPr/>
            <a:lstStyle/>
            <a:p>
              <a:endParaRPr lang="en-US"/>
            </a:p>
          </p:txBody>
        </p:sp>
        <p:grpSp>
          <p:nvGrpSpPr>
            <p:cNvPr id="26" name="Group 192"/>
            <p:cNvGrpSpPr>
              <a:grpSpLocks/>
            </p:cNvGrpSpPr>
            <p:nvPr/>
          </p:nvGrpSpPr>
          <p:grpSpPr bwMode="auto">
            <a:xfrm>
              <a:off x="2976" y="3360"/>
              <a:ext cx="624" cy="48"/>
              <a:chOff x="2976" y="3360"/>
              <a:chExt cx="624" cy="48"/>
            </a:xfrm>
          </p:grpSpPr>
          <p:sp>
            <p:nvSpPr>
              <p:cNvPr id="21648" name="Freeform 193"/>
              <p:cNvSpPr>
                <a:spLocks/>
              </p:cNvSpPr>
              <p:nvPr/>
            </p:nvSpPr>
            <p:spPr bwMode="auto">
              <a:xfrm>
                <a:off x="2976" y="3392"/>
                <a:ext cx="48" cy="16"/>
              </a:xfrm>
              <a:custGeom>
                <a:avLst/>
                <a:gdLst>
                  <a:gd name="T0" fmla="*/ 0 w 48"/>
                  <a:gd name="T1" fmla="*/ 0 h 16"/>
                  <a:gd name="T2" fmla="*/ 40 w 48"/>
                  <a:gd name="T3" fmla="*/ 0 h 16"/>
                  <a:gd name="T4" fmla="*/ 48 w 48"/>
                  <a:gd name="T5" fmla="*/ 16 h 16"/>
                  <a:gd name="T6" fmla="*/ 8 w 48"/>
                  <a:gd name="T7" fmla="*/ 16 h 16"/>
                  <a:gd name="T8" fmla="*/ 0 w 48"/>
                  <a:gd name="T9" fmla="*/ 0 h 16"/>
                  <a:gd name="T10" fmla="*/ 0 60000 65536"/>
                  <a:gd name="T11" fmla="*/ 0 60000 65536"/>
                  <a:gd name="T12" fmla="*/ 0 60000 65536"/>
                  <a:gd name="T13" fmla="*/ 0 60000 65536"/>
                  <a:gd name="T14" fmla="*/ 0 60000 65536"/>
                  <a:gd name="T15" fmla="*/ 0 w 48"/>
                  <a:gd name="T16" fmla="*/ 0 h 16"/>
                  <a:gd name="T17" fmla="*/ 48 w 48"/>
                  <a:gd name="T18" fmla="*/ 16 h 16"/>
                </a:gdLst>
                <a:ahLst/>
                <a:cxnLst>
                  <a:cxn ang="T10">
                    <a:pos x="T0" y="T1"/>
                  </a:cxn>
                  <a:cxn ang="T11">
                    <a:pos x="T2" y="T3"/>
                  </a:cxn>
                  <a:cxn ang="T12">
                    <a:pos x="T4" y="T5"/>
                  </a:cxn>
                  <a:cxn ang="T13">
                    <a:pos x="T6" y="T7"/>
                  </a:cxn>
                  <a:cxn ang="T14">
                    <a:pos x="T8" y="T9"/>
                  </a:cxn>
                </a:cxnLst>
                <a:rect l="T15" t="T16" r="T17" b="T18"/>
                <a:pathLst>
                  <a:path w="48" h="16">
                    <a:moveTo>
                      <a:pt x="0" y="0"/>
                    </a:moveTo>
                    <a:lnTo>
                      <a:pt x="40" y="0"/>
                    </a:lnTo>
                    <a:lnTo>
                      <a:pt x="48" y="16"/>
                    </a:lnTo>
                    <a:lnTo>
                      <a:pt x="8" y="16"/>
                    </a:lnTo>
                    <a:lnTo>
                      <a:pt x="0" y="0"/>
                    </a:lnTo>
                    <a:close/>
                  </a:path>
                </a:pathLst>
              </a:custGeom>
              <a:solidFill>
                <a:srgbClr val="FFFFFF"/>
              </a:solidFill>
              <a:ln w="9525">
                <a:solidFill>
                  <a:schemeClr val="hlink"/>
                </a:solidFill>
                <a:round/>
                <a:headEnd/>
                <a:tailEnd/>
              </a:ln>
            </p:spPr>
            <p:txBody>
              <a:bodyPr/>
              <a:lstStyle/>
              <a:p>
                <a:endParaRPr lang="en-US"/>
              </a:p>
            </p:txBody>
          </p:sp>
          <p:sp>
            <p:nvSpPr>
              <p:cNvPr id="21649" name="Freeform 194"/>
              <p:cNvSpPr>
                <a:spLocks/>
              </p:cNvSpPr>
              <p:nvPr/>
            </p:nvSpPr>
            <p:spPr bwMode="auto">
              <a:xfrm>
                <a:off x="3048" y="3384"/>
                <a:ext cx="48" cy="24"/>
              </a:xfrm>
              <a:custGeom>
                <a:avLst/>
                <a:gdLst>
                  <a:gd name="T0" fmla="*/ 0 w 48"/>
                  <a:gd name="T1" fmla="*/ 8 h 24"/>
                  <a:gd name="T2" fmla="*/ 40 w 48"/>
                  <a:gd name="T3" fmla="*/ 0 h 24"/>
                  <a:gd name="T4" fmla="*/ 48 w 48"/>
                  <a:gd name="T5" fmla="*/ 16 h 24"/>
                  <a:gd name="T6" fmla="*/ 8 w 48"/>
                  <a:gd name="T7" fmla="*/ 24 h 24"/>
                  <a:gd name="T8" fmla="*/ 0 w 48"/>
                  <a:gd name="T9" fmla="*/ 8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0" y="8"/>
                    </a:moveTo>
                    <a:lnTo>
                      <a:pt x="40" y="0"/>
                    </a:lnTo>
                    <a:lnTo>
                      <a:pt x="48" y="16"/>
                    </a:lnTo>
                    <a:lnTo>
                      <a:pt x="8" y="24"/>
                    </a:lnTo>
                    <a:lnTo>
                      <a:pt x="0" y="8"/>
                    </a:lnTo>
                    <a:close/>
                  </a:path>
                </a:pathLst>
              </a:custGeom>
              <a:solidFill>
                <a:srgbClr val="FFFFFF"/>
              </a:solidFill>
              <a:ln w="9525">
                <a:solidFill>
                  <a:schemeClr val="hlink"/>
                </a:solidFill>
                <a:round/>
                <a:headEnd/>
                <a:tailEnd/>
              </a:ln>
            </p:spPr>
            <p:txBody>
              <a:bodyPr/>
              <a:lstStyle/>
              <a:p>
                <a:endParaRPr lang="en-US"/>
              </a:p>
            </p:txBody>
          </p:sp>
          <p:sp>
            <p:nvSpPr>
              <p:cNvPr id="21650" name="Freeform 195"/>
              <p:cNvSpPr>
                <a:spLocks/>
              </p:cNvSpPr>
              <p:nvPr/>
            </p:nvSpPr>
            <p:spPr bwMode="auto">
              <a:xfrm>
                <a:off x="3120" y="3384"/>
                <a:ext cx="48" cy="16"/>
              </a:xfrm>
              <a:custGeom>
                <a:avLst/>
                <a:gdLst>
                  <a:gd name="T0" fmla="*/ 0 w 48"/>
                  <a:gd name="T1" fmla="*/ 0 h 16"/>
                  <a:gd name="T2" fmla="*/ 40 w 48"/>
                  <a:gd name="T3" fmla="*/ 0 h 16"/>
                  <a:gd name="T4" fmla="*/ 48 w 48"/>
                  <a:gd name="T5" fmla="*/ 16 h 16"/>
                  <a:gd name="T6" fmla="*/ 8 w 48"/>
                  <a:gd name="T7" fmla="*/ 16 h 16"/>
                  <a:gd name="T8" fmla="*/ 0 w 48"/>
                  <a:gd name="T9" fmla="*/ 0 h 16"/>
                  <a:gd name="T10" fmla="*/ 0 60000 65536"/>
                  <a:gd name="T11" fmla="*/ 0 60000 65536"/>
                  <a:gd name="T12" fmla="*/ 0 60000 65536"/>
                  <a:gd name="T13" fmla="*/ 0 60000 65536"/>
                  <a:gd name="T14" fmla="*/ 0 60000 65536"/>
                  <a:gd name="T15" fmla="*/ 0 w 48"/>
                  <a:gd name="T16" fmla="*/ 0 h 16"/>
                  <a:gd name="T17" fmla="*/ 48 w 48"/>
                  <a:gd name="T18" fmla="*/ 16 h 16"/>
                </a:gdLst>
                <a:ahLst/>
                <a:cxnLst>
                  <a:cxn ang="T10">
                    <a:pos x="T0" y="T1"/>
                  </a:cxn>
                  <a:cxn ang="T11">
                    <a:pos x="T2" y="T3"/>
                  </a:cxn>
                  <a:cxn ang="T12">
                    <a:pos x="T4" y="T5"/>
                  </a:cxn>
                  <a:cxn ang="T13">
                    <a:pos x="T6" y="T7"/>
                  </a:cxn>
                  <a:cxn ang="T14">
                    <a:pos x="T8" y="T9"/>
                  </a:cxn>
                </a:cxnLst>
                <a:rect l="T15" t="T16" r="T17" b="T18"/>
                <a:pathLst>
                  <a:path w="48" h="16">
                    <a:moveTo>
                      <a:pt x="0" y="0"/>
                    </a:moveTo>
                    <a:lnTo>
                      <a:pt x="40" y="0"/>
                    </a:lnTo>
                    <a:lnTo>
                      <a:pt x="48" y="16"/>
                    </a:lnTo>
                    <a:lnTo>
                      <a:pt x="8" y="16"/>
                    </a:lnTo>
                    <a:lnTo>
                      <a:pt x="0" y="0"/>
                    </a:lnTo>
                    <a:close/>
                  </a:path>
                </a:pathLst>
              </a:custGeom>
              <a:solidFill>
                <a:srgbClr val="FFFFFF"/>
              </a:solidFill>
              <a:ln w="9525">
                <a:solidFill>
                  <a:schemeClr val="hlink"/>
                </a:solidFill>
                <a:round/>
                <a:headEnd/>
                <a:tailEnd/>
              </a:ln>
            </p:spPr>
            <p:txBody>
              <a:bodyPr/>
              <a:lstStyle/>
              <a:p>
                <a:endParaRPr lang="en-US"/>
              </a:p>
            </p:txBody>
          </p:sp>
          <p:sp>
            <p:nvSpPr>
              <p:cNvPr id="21651" name="Freeform 196"/>
              <p:cNvSpPr>
                <a:spLocks/>
              </p:cNvSpPr>
              <p:nvPr/>
            </p:nvSpPr>
            <p:spPr bwMode="auto">
              <a:xfrm>
                <a:off x="3192" y="3376"/>
                <a:ext cx="48" cy="24"/>
              </a:xfrm>
              <a:custGeom>
                <a:avLst/>
                <a:gdLst>
                  <a:gd name="T0" fmla="*/ 0 w 48"/>
                  <a:gd name="T1" fmla="*/ 8 h 24"/>
                  <a:gd name="T2" fmla="*/ 40 w 48"/>
                  <a:gd name="T3" fmla="*/ 0 h 24"/>
                  <a:gd name="T4" fmla="*/ 48 w 48"/>
                  <a:gd name="T5" fmla="*/ 16 h 24"/>
                  <a:gd name="T6" fmla="*/ 8 w 48"/>
                  <a:gd name="T7" fmla="*/ 24 h 24"/>
                  <a:gd name="T8" fmla="*/ 0 w 48"/>
                  <a:gd name="T9" fmla="*/ 8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0" y="8"/>
                    </a:moveTo>
                    <a:lnTo>
                      <a:pt x="40" y="0"/>
                    </a:lnTo>
                    <a:lnTo>
                      <a:pt x="48" y="16"/>
                    </a:lnTo>
                    <a:lnTo>
                      <a:pt x="8" y="24"/>
                    </a:lnTo>
                    <a:lnTo>
                      <a:pt x="0" y="8"/>
                    </a:lnTo>
                    <a:close/>
                  </a:path>
                </a:pathLst>
              </a:custGeom>
              <a:solidFill>
                <a:srgbClr val="FFFFFF"/>
              </a:solidFill>
              <a:ln w="9525">
                <a:solidFill>
                  <a:schemeClr val="hlink"/>
                </a:solidFill>
                <a:round/>
                <a:headEnd/>
                <a:tailEnd/>
              </a:ln>
            </p:spPr>
            <p:txBody>
              <a:bodyPr/>
              <a:lstStyle/>
              <a:p>
                <a:endParaRPr lang="en-US"/>
              </a:p>
            </p:txBody>
          </p:sp>
          <p:sp>
            <p:nvSpPr>
              <p:cNvPr id="21652" name="Freeform 197"/>
              <p:cNvSpPr>
                <a:spLocks/>
              </p:cNvSpPr>
              <p:nvPr/>
            </p:nvSpPr>
            <p:spPr bwMode="auto">
              <a:xfrm>
                <a:off x="3264" y="3376"/>
                <a:ext cx="48" cy="16"/>
              </a:xfrm>
              <a:custGeom>
                <a:avLst/>
                <a:gdLst>
                  <a:gd name="T0" fmla="*/ 0 w 48"/>
                  <a:gd name="T1" fmla="*/ 0 h 16"/>
                  <a:gd name="T2" fmla="*/ 40 w 48"/>
                  <a:gd name="T3" fmla="*/ 0 h 16"/>
                  <a:gd name="T4" fmla="*/ 48 w 48"/>
                  <a:gd name="T5" fmla="*/ 16 h 16"/>
                  <a:gd name="T6" fmla="*/ 8 w 48"/>
                  <a:gd name="T7" fmla="*/ 16 h 16"/>
                  <a:gd name="T8" fmla="*/ 0 w 48"/>
                  <a:gd name="T9" fmla="*/ 0 h 16"/>
                  <a:gd name="T10" fmla="*/ 0 60000 65536"/>
                  <a:gd name="T11" fmla="*/ 0 60000 65536"/>
                  <a:gd name="T12" fmla="*/ 0 60000 65536"/>
                  <a:gd name="T13" fmla="*/ 0 60000 65536"/>
                  <a:gd name="T14" fmla="*/ 0 60000 65536"/>
                  <a:gd name="T15" fmla="*/ 0 w 48"/>
                  <a:gd name="T16" fmla="*/ 0 h 16"/>
                  <a:gd name="T17" fmla="*/ 48 w 48"/>
                  <a:gd name="T18" fmla="*/ 16 h 16"/>
                </a:gdLst>
                <a:ahLst/>
                <a:cxnLst>
                  <a:cxn ang="T10">
                    <a:pos x="T0" y="T1"/>
                  </a:cxn>
                  <a:cxn ang="T11">
                    <a:pos x="T2" y="T3"/>
                  </a:cxn>
                  <a:cxn ang="T12">
                    <a:pos x="T4" y="T5"/>
                  </a:cxn>
                  <a:cxn ang="T13">
                    <a:pos x="T6" y="T7"/>
                  </a:cxn>
                  <a:cxn ang="T14">
                    <a:pos x="T8" y="T9"/>
                  </a:cxn>
                </a:cxnLst>
                <a:rect l="T15" t="T16" r="T17" b="T18"/>
                <a:pathLst>
                  <a:path w="48" h="16">
                    <a:moveTo>
                      <a:pt x="0" y="0"/>
                    </a:moveTo>
                    <a:lnTo>
                      <a:pt x="40" y="0"/>
                    </a:lnTo>
                    <a:lnTo>
                      <a:pt x="48" y="16"/>
                    </a:lnTo>
                    <a:lnTo>
                      <a:pt x="8" y="16"/>
                    </a:lnTo>
                    <a:lnTo>
                      <a:pt x="0" y="0"/>
                    </a:lnTo>
                    <a:close/>
                  </a:path>
                </a:pathLst>
              </a:custGeom>
              <a:solidFill>
                <a:srgbClr val="FFFFFF"/>
              </a:solidFill>
              <a:ln w="9525">
                <a:solidFill>
                  <a:schemeClr val="hlink"/>
                </a:solidFill>
                <a:round/>
                <a:headEnd/>
                <a:tailEnd/>
              </a:ln>
            </p:spPr>
            <p:txBody>
              <a:bodyPr/>
              <a:lstStyle/>
              <a:p>
                <a:endParaRPr lang="en-US"/>
              </a:p>
            </p:txBody>
          </p:sp>
          <p:sp>
            <p:nvSpPr>
              <p:cNvPr id="21653" name="Freeform 198"/>
              <p:cNvSpPr>
                <a:spLocks/>
              </p:cNvSpPr>
              <p:nvPr/>
            </p:nvSpPr>
            <p:spPr bwMode="auto">
              <a:xfrm>
                <a:off x="3336" y="3368"/>
                <a:ext cx="48" cy="24"/>
              </a:xfrm>
              <a:custGeom>
                <a:avLst/>
                <a:gdLst>
                  <a:gd name="T0" fmla="*/ 0 w 48"/>
                  <a:gd name="T1" fmla="*/ 8 h 24"/>
                  <a:gd name="T2" fmla="*/ 40 w 48"/>
                  <a:gd name="T3" fmla="*/ 0 h 24"/>
                  <a:gd name="T4" fmla="*/ 48 w 48"/>
                  <a:gd name="T5" fmla="*/ 16 h 24"/>
                  <a:gd name="T6" fmla="*/ 8 w 48"/>
                  <a:gd name="T7" fmla="*/ 24 h 24"/>
                  <a:gd name="T8" fmla="*/ 0 w 48"/>
                  <a:gd name="T9" fmla="*/ 8 h 24"/>
                  <a:gd name="T10" fmla="*/ 0 60000 65536"/>
                  <a:gd name="T11" fmla="*/ 0 60000 65536"/>
                  <a:gd name="T12" fmla="*/ 0 60000 65536"/>
                  <a:gd name="T13" fmla="*/ 0 60000 65536"/>
                  <a:gd name="T14" fmla="*/ 0 60000 65536"/>
                  <a:gd name="T15" fmla="*/ 0 w 48"/>
                  <a:gd name="T16" fmla="*/ 0 h 24"/>
                  <a:gd name="T17" fmla="*/ 48 w 48"/>
                  <a:gd name="T18" fmla="*/ 24 h 24"/>
                </a:gdLst>
                <a:ahLst/>
                <a:cxnLst>
                  <a:cxn ang="T10">
                    <a:pos x="T0" y="T1"/>
                  </a:cxn>
                  <a:cxn ang="T11">
                    <a:pos x="T2" y="T3"/>
                  </a:cxn>
                  <a:cxn ang="T12">
                    <a:pos x="T4" y="T5"/>
                  </a:cxn>
                  <a:cxn ang="T13">
                    <a:pos x="T6" y="T7"/>
                  </a:cxn>
                  <a:cxn ang="T14">
                    <a:pos x="T8" y="T9"/>
                  </a:cxn>
                </a:cxnLst>
                <a:rect l="T15" t="T16" r="T17" b="T18"/>
                <a:pathLst>
                  <a:path w="48" h="24">
                    <a:moveTo>
                      <a:pt x="0" y="8"/>
                    </a:moveTo>
                    <a:lnTo>
                      <a:pt x="40" y="0"/>
                    </a:lnTo>
                    <a:lnTo>
                      <a:pt x="48" y="16"/>
                    </a:lnTo>
                    <a:lnTo>
                      <a:pt x="8" y="24"/>
                    </a:lnTo>
                    <a:lnTo>
                      <a:pt x="0" y="8"/>
                    </a:lnTo>
                    <a:close/>
                  </a:path>
                </a:pathLst>
              </a:custGeom>
              <a:solidFill>
                <a:srgbClr val="FFFFFF"/>
              </a:solidFill>
              <a:ln w="9525">
                <a:solidFill>
                  <a:schemeClr val="hlink"/>
                </a:solidFill>
                <a:round/>
                <a:headEnd/>
                <a:tailEnd/>
              </a:ln>
            </p:spPr>
            <p:txBody>
              <a:bodyPr/>
              <a:lstStyle/>
              <a:p>
                <a:endParaRPr lang="en-US"/>
              </a:p>
            </p:txBody>
          </p:sp>
          <p:sp>
            <p:nvSpPr>
              <p:cNvPr id="21654" name="Freeform 199"/>
              <p:cNvSpPr>
                <a:spLocks/>
              </p:cNvSpPr>
              <p:nvPr/>
            </p:nvSpPr>
            <p:spPr bwMode="auto">
              <a:xfrm>
                <a:off x="3408" y="3368"/>
                <a:ext cx="48" cy="16"/>
              </a:xfrm>
              <a:custGeom>
                <a:avLst/>
                <a:gdLst>
                  <a:gd name="T0" fmla="*/ 0 w 48"/>
                  <a:gd name="T1" fmla="*/ 0 h 16"/>
                  <a:gd name="T2" fmla="*/ 40 w 48"/>
                  <a:gd name="T3" fmla="*/ 0 h 16"/>
                  <a:gd name="T4" fmla="*/ 48 w 48"/>
                  <a:gd name="T5" fmla="*/ 16 h 16"/>
                  <a:gd name="T6" fmla="*/ 8 w 48"/>
                  <a:gd name="T7" fmla="*/ 16 h 16"/>
                  <a:gd name="T8" fmla="*/ 0 w 48"/>
                  <a:gd name="T9" fmla="*/ 0 h 16"/>
                  <a:gd name="T10" fmla="*/ 0 60000 65536"/>
                  <a:gd name="T11" fmla="*/ 0 60000 65536"/>
                  <a:gd name="T12" fmla="*/ 0 60000 65536"/>
                  <a:gd name="T13" fmla="*/ 0 60000 65536"/>
                  <a:gd name="T14" fmla="*/ 0 60000 65536"/>
                  <a:gd name="T15" fmla="*/ 0 w 48"/>
                  <a:gd name="T16" fmla="*/ 0 h 16"/>
                  <a:gd name="T17" fmla="*/ 48 w 48"/>
                  <a:gd name="T18" fmla="*/ 16 h 16"/>
                </a:gdLst>
                <a:ahLst/>
                <a:cxnLst>
                  <a:cxn ang="T10">
                    <a:pos x="T0" y="T1"/>
                  </a:cxn>
                  <a:cxn ang="T11">
                    <a:pos x="T2" y="T3"/>
                  </a:cxn>
                  <a:cxn ang="T12">
                    <a:pos x="T4" y="T5"/>
                  </a:cxn>
                  <a:cxn ang="T13">
                    <a:pos x="T6" y="T7"/>
                  </a:cxn>
                  <a:cxn ang="T14">
                    <a:pos x="T8" y="T9"/>
                  </a:cxn>
                </a:cxnLst>
                <a:rect l="T15" t="T16" r="T17" b="T18"/>
                <a:pathLst>
                  <a:path w="48" h="16">
                    <a:moveTo>
                      <a:pt x="0" y="0"/>
                    </a:moveTo>
                    <a:lnTo>
                      <a:pt x="40" y="0"/>
                    </a:lnTo>
                    <a:lnTo>
                      <a:pt x="48" y="16"/>
                    </a:lnTo>
                    <a:lnTo>
                      <a:pt x="8" y="16"/>
                    </a:lnTo>
                    <a:lnTo>
                      <a:pt x="0" y="0"/>
                    </a:lnTo>
                    <a:close/>
                  </a:path>
                </a:pathLst>
              </a:custGeom>
              <a:solidFill>
                <a:srgbClr val="FFFFFF"/>
              </a:solidFill>
              <a:ln w="9525">
                <a:solidFill>
                  <a:schemeClr val="hlink"/>
                </a:solidFill>
                <a:round/>
                <a:headEnd/>
                <a:tailEnd/>
              </a:ln>
            </p:spPr>
            <p:txBody>
              <a:bodyPr/>
              <a:lstStyle/>
              <a:p>
                <a:endParaRPr lang="en-US"/>
              </a:p>
            </p:txBody>
          </p:sp>
          <p:sp>
            <p:nvSpPr>
              <p:cNvPr id="21655" name="Freeform 200"/>
              <p:cNvSpPr>
                <a:spLocks/>
              </p:cNvSpPr>
              <p:nvPr/>
            </p:nvSpPr>
            <p:spPr bwMode="auto">
              <a:xfrm>
                <a:off x="3480" y="3368"/>
                <a:ext cx="48" cy="16"/>
              </a:xfrm>
              <a:custGeom>
                <a:avLst/>
                <a:gdLst>
                  <a:gd name="T0" fmla="*/ 0 w 48"/>
                  <a:gd name="T1" fmla="*/ 0 h 16"/>
                  <a:gd name="T2" fmla="*/ 40 w 48"/>
                  <a:gd name="T3" fmla="*/ 0 h 16"/>
                  <a:gd name="T4" fmla="*/ 48 w 48"/>
                  <a:gd name="T5" fmla="*/ 16 h 16"/>
                  <a:gd name="T6" fmla="*/ 8 w 48"/>
                  <a:gd name="T7" fmla="*/ 16 h 16"/>
                  <a:gd name="T8" fmla="*/ 0 w 48"/>
                  <a:gd name="T9" fmla="*/ 0 h 16"/>
                  <a:gd name="T10" fmla="*/ 0 60000 65536"/>
                  <a:gd name="T11" fmla="*/ 0 60000 65536"/>
                  <a:gd name="T12" fmla="*/ 0 60000 65536"/>
                  <a:gd name="T13" fmla="*/ 0 60000 65536"/>
                  <a:gd name="T14" fmla="*/ 0 60000 65536"/>
                  <a:gd name="T15" fmla="*/ 0 w 48"/>
                  <a:gd name="T16" fmla="*/ 0 h 16"/>
                  <a:gd name="T17" fmla="*/ 48 w 48"/>
                  <a:gd name="T18" fmla="*/ 16 h 16"/>
                </a:gdLst>
                <a:ahLst/>
                <a:cxnLst>
                  <a:cxn ang="T10">
                    <a:pos x="T0" y="T1"/>
                  </a:cxn>
                  <a:cxn ang="T11">
                    <a:pos x="T2" y="T3"/>
                  </a:cxn>
                  <a:cxn ang="T12">
                    <a:pos x="T4" y="T5"/>
                  </a:cxn>
                  <a:cxn ang="T13">
                    <a:pos x="T6" y="T7"/>
                  </a:cxn>
                  <a:cxn ang="T14">
                    <a:pos x="T8" y="T9"/>
                  </a:cxn>
                </a:cxnLst>
                <a:rect l="T15" t="T16" r="T17" b="T18"/>
                <a:pathLst>
                  <a:path w="48" h="16">
                    <a:moveTo>
                      <a:pt x="0" y="0"/>
                    </a:moveTo>
                    <a:lnTo>
                      <a:pt x="40" y="0"/>
                    </a:lnTo>
                    <a:lnTo>
                      <a:pt x="48" y="16"/>
                    </a:lnTo>
                    <a:lnTo>
                      <a:pt x="8" y="16"/>
                    </a:lnTo>
                    <a:lnTo>
                      <a:pt x="0" y="0"/>
                    </a:lnTo>
                    <a:close/>
                  </a:path>
                </a:pathLst>
              </a:custGeom>
              <a:solidFill>
                <a:srgbClr val="FFFFFF"/>
              </a:solidFill>
              <a:ln w="9525">
                <a:solidFill>
                  <a:schemeClr val="hlink"/>
                </a:solidFill>
                <a:round/>
                <a:headEnd/>
                <a:tailEnd/>
              </a:ln>
            </p:spPr>
            <p:txBody>
              <a:bodyPr/>
              <a:lstStyle/>
              <a:p>
                <a:endParaRPr lang="en-US"/>
              </a:p>
            </p:txBody>
          </p:sp>
          <p:sp>
            <p:nvSpPr>
              <p:cNvPr id="21656" name="Freeform 201"/>
              <p:cNvSpPr>
                <a:spLocks/>
              </p:cNvSpPr>
              <p:nvPr/>
            </p:nvSpPr>
            <p:spPr bwMode="auto">
              <a:xfrm>
                <a:off x="3552" y="3360"/>
                <a:ext cx="48" cy="16"/>
              </a:xfrm>
              <a:custGeom>
                <a:avLst/>
                <a:gdLst>
                  <a:gd name="T0" fmla="*/ 0 w 48"/>
                  <a:gd name="T1" fmla="*/ 0 h 16"/>
                  <a:gd name="T2" fmla="*/ 40 w 48"/>
                  <a:gd name="T3" fmla="*/ 0 h 16"/>
                  <a:gd name="T4" fmla="*/ 48 w 48"/>
                  <a:gd name="T5" fmla="*/ 16 h 16"/>
                  <a:gd name="T6" fmla="*/ 8 w 48"/>
                  <a:gd name="T7" fmla="*/ 16 h 16"/>
                  <a:gd name="T8" fmla="*/ 0 w 48"/>
                  <a:gd name="T9" fmla="*/ 0 h 16"/>
                  <a:gd name="T10" fmla="*/ 0 60000 65536"/>
                  <a:gd name="T11" fmla="*/ 0 60000 65536"/>
                  <a:gd name="T12" fmla="*/ 0 60000 65536"/>
                  <a:gd name="T13" fmla="*/ 0 60000 65536"/>
                  <a:gd name="T14" fmla="*/ 0 60000 65536"/>
                  <a:gd name="T15" fmla="*/ 0 w 48"/>
                  <a:gd name="T16" fmla="*/ 0 h 16"/>
                  <a:gd name="T17" fmla="*/ 48 w 48"/>
                  <a:gd name="T18" fmla="*/ 16 h 16"/>
                </a:gdLst>
                <a:ahLst/>
                <a:cxnLst>
                  <a:cxn ang="T10">
                    <a:pos x="T0" y="T1"/>
                  </a:cxn>
                  <a:cxn ang="T11">
                    <a:pos x="T2" y="T3"/>
                  </a:cxn>
                  <a:cxn ang="T12">
                    <a:pos x="T4" y="T5"/>
                  </a:cxn>
                  <a:cxn ang="T13">
                    <a:pos x="T6" y="T7"/>
                  </a:cxn>
                  <a:cxn ang="T14">
                    <a:pos x="T8" y="T9"/>
                  </a:cxn>
                </a:cxnLst>
                <a:rect l="T15" t="T16" r="T17" b="T18"/>
                <a:pathLst>
                  <a:path w="48" h="16">
                    <a:moveTo>
                      <a:pt x="0" y="0"/>
                    </a:moveTo>
                    <a:lnTo>
                      <a:pt x="40" y="0"/>
                    </a:lnTo>
                    <a:lnTo>
                      <a:pt x="48" y="16"/>
                    </a:lnTo>
                    <a:lnTo>
                      <a:pt x="8" y="16"/>
                    </a:lnTo>
                    <a:lnTo>
                      <a:pt x="0" y="0"/>
                    </a:lnTo>
                    <a:close/>
                  </a:path>
                </a:pathLst>
              </a:custGeom>
              <a:solidFill>
                <a:srgbClr val="FFFFFF"/>
              </a:solidFill>
              <a:ln w="9525">
                <a:solidFill>
                  <a:schemeClr val="hlink"/>
                </a:solidFill>
                <a:round/>
                <a:headEnd/>
                <a:tailEnd/>
              </a:ln>
            </p:spPr>
            <p:txBody>
              <a:bodyPr/>
              <a:lstStyle/>
              <a:p>
                <a:endParaRPr lang="en-US"/>
              </a:p>
            </p:txBody>
          </p:sp>
        </p:grpSp>
        <p:grpSp>
          <p:nvGrpSpPr>
            <p:cNvPr id="27" name="Group 202"/>
            <p:cNvGrpSpPr>
              <a:grpSpLocks/>
            </p:cNvGrpSpPr>
            <p:nvPr/>
          </p:nvGrpSpPr>
          <p:grpSpPr bwMode="auto">
            <a:xfrm>
              <a:off x="2096" y="2344"/>
              <a:ext cx="112" cy="232"/>
              <a:chOff x="2096" y="2344"/>
              <a:chExt cx="112" cy="232"/>
            </a:xfrm>
          </p:grpSpPr>
          <p:sp>
            <p:nvSpPr>
              <p:cNvPr id="21644" name="Freeform 203"/>
              <p:cNvSpPr>
                <a:spLocks/>
              </p:cNvSpPr>
              <p:nvPr/>
            </p:nvSpPr>
            <p:spPr bwMode="auto">
              <a:xfrm>
                <a:off x="2096" y="2528"/>
                <a:ext cx="32" cy="48"/>
              </a:xfrm>
              <a:custGeom>
                <a:avLst/>
                <a:gdLst>
                  <a:gd name="T0" fmla="*/ 0 w 32"/>
                  <a:gd name="T1" fmla="*/ 40 h 48"/>
                  <a:gd name="T2" fmla="*/ 16 w 32"/>
                  <a:gd name="T3" fmla="*/ 0 h 48"/>
                  <a:gd name="T4" fmla="*/ 32 w 32"/>
                  <a:gd name="T5" fmla="*/ 8 h 48"/>
                  <a:gd name="T6" fmla="*/ 16 w 32"/>
                  <a:gd name="T7" fmla="*/ 48 h 48"/>
                  <a:gd name="T8" fmla="*/ 0 w 32"/>
                  <a:gd name="T9" fmla="*/ 4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0" y="40"/>
                    </a:moveTo>
                    <a:lnTo>
                      <a:pt x="16" y="0"/>
                    </a:lnTo>
                    <a:lnTo>
                      <a:pt x="32" y="8"/>
                    </a:lnTo>
                    <a:lnTo>
                      <a:pt x="16" y="48"/>
                    </a:lnTo>
                    <a:lnTo>
                      <a:pt x="0" y="40"/>
                    </a:lnTo>
                    <a:close/>
                  </a:path>
                </a:pathLst>
              </a:custGeom>
              <a:solidFill>
                <a:srgbClr val="FFFFFF"/>
              </a:solidFill>
              <a:ln w="9525">
                <a:solidFill>
                  <a:schemeClr val="hlink"/>
                </a:solidFill>
                <a:round/>
                <a:headEnd/>
                <a:tailEnd/>
              </a:ln>
            </p:spPr>
            <p:txBody>
              <a:bodyPr/>
              <a:lstStyle/>
              <a:p>
                <a:endParaRPr lang="en-US"/>
              </a:p>
            </p:txBody>
          </p:sp>
          <p:sp>
            <p:nvSpPr>
              <p:cNvPr id="21645" name="Freeform 204"/>
              <p:cNvSpPr>
                <a:spLocks/>
              </p:cNvSpPr>
              <p:nvPr/>
            </p:nvSpPr>
            <p:spPr bwMode="auto">
              <a:xfrm>
                <a:off x="2120" y="2464"/>
                <a:ext cx="32" cy="48"/>
              </a:xfrm>
              <a:custGeom>
                <a:avLst/>
                <a:gdLst>
                  <a:gd name="T0" fmla="*/ 0 w 32"/>
                  <a:gd name="T1" fmla="*/ 40 h 48"/>
                  <a:gd name="T2" fmla="*/ 16 w 32"/>
                  <a:gd name="T3" fmla="*/ 0 h 48"/>
                  <a:gd name="T4" fmla="*/ 32 w 32"/>
                  <a:gd name="T5" fmla="*/ 8 h 48"/>
                  <a:gd name="T6" fmla="*/ 16 w 32"/>
                  <a:gd name="T7" fmla="*/ 48 h 48"/>
                  <a:gd name="T8" fmla="*/ 0 w 32"/>
                  <a:gd name="T9" fmla="*/ 40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0" y="40"/>
                    </a:moveTo>
                    <a:lnTo>
                      <a:pt x="16" y="0"/>
                    </a:lnTo>
                    <a:lnTo>
                      <a:pt x="32" y="8"/>
                    </a:lnTo>
                    <a:lnTo>
                      <a:pt x="16" y="48"/>
                    </a:lnTo>
                    <a:lnTo>
                      <a:pt x="0" y="40"/>
                    </a:lnTo>
                    <a:close/>
                  </a:path>
                </a:pathLst>
              </a:custGeom>
              <a:solidFill>
                <a:srgbClr val="FFFFFF"/>
              </a:solidFill>
              <a:ln w="9525">
                <a:solidFill>
                  <a:schemeClr val="hlink"/>
                </a:solidFill>
                <a:round/>
                <a:headEnd/>
                <a:tailEnd/>
              </a:ln>
            </p:spPr>
            <p:txBody>
              <a:bodyPr/>
              <a:lstStyle/>
              <a:p>
                <a:endParaRPr lang="en-US"/>
              </a:p>
            </p:txBody>
          </p:sp>
          <p:sp>
            <p:nvSpPr>
              <p:cNvPr id="21646" name="Freeform 205"/>
              <p:cNvSpPr>
                <a:spLocks/>
              </p:cNvSpPr>
              <p:nvPr/>
            </p:nvSpPr>
            <p:spPr bwMode="auto">
              <a:xfrm>
                <a:off x="2152" y="2400"/>
                <a:ext cx="32" cy="40"/>
              </a:xfrm>
              <a:custGeom>
                <a:avLst/>
                <a:gdLst>
                  <a:gd name="T0" fmla="*/ 0 w 32"/>
                  <a:gd name="T1" fmla="*/ 32 h 40"/>
                  <a:gd name="T2" fmla="*/ 16 w 32"/>
                  <a:gd name="T3" fmla="*/ 0 h 40"/>
                  <a:gd name="T4" fmla="*/ 32 w 32"/>
                  <a:gd name="T5" fmla="*/ 8 h 40"/>
                  <a:gd name="T6" fmla="*/ 16 w 32"/>
                  <a:gd name="T7" fmla="*/ 40 h 40"/>
                  <a:gd name="T8" fmla="*/ 0 w 32"/>
                  <a:gd name="T9" fmla="*/ 32 h 40"/>
                  <a:gd name="T10" fmla="*/ 0 60000 65536"/>
                  <a:gd name="T11" fmla="*/ 0 60000 65536"/>
                  <a:gd name="T12" fmla="*/ 0 60000 65536"/>
                  <a:gd name="T13" fmla="*/ 0 60000 65536"/>
                  <a:gd name="T14" fmla="*/ 0 60000 65536"/>
                  <a:gd name="T15" fmla="*/ 0 w 32"/>
                  <a:gd name="T16" fmla="*/ 0 h 40"/>
                  <a:gd name="T17" fmla="*/ 32 w 32"/>
                  <a:gd name="T18" fmla="*/ 40 h 40"/>
                </a:gdLst>
                <a:ahLst/>
                <a:cxnLst>
                  <a:cxn ang="T10">
                    <a:pos x="T0" y="T1"/>
                  </a:cxn>
                  <a:cxn ang="T11">
                    <a:pos x="T2" y="T3"/>
                  </a:cxn>
                  <a:cxn ang="T12">
                    <a:pos x="T4" y="T5"/>
                  </a:cxn>
                  <a:cxn ang="T13">
                    <a:pos x="T6" y="T7"/>
                  </a:cxn>
                  <a:cxn ang="T14">
                    <a:pos x="T8" y="T9"/>
                  </a:cxn>
                </a:cxnLst>
                <a:rect l="T15" t="T16" r="T17" b="T18"/>
                <a:pathLst>
                  <a:path w="32" h="40">
                    <a:moveTo>
                      <a:pt x="0" y="32"/>
                    </a:moveTo>
                    <a:lnTo>
                      <a:pt x="16" y="0"/>
                    </a:lnTo>
                    <a:lnTo>
                      <a:pt x="32" y="8"/>
                    </a:lnTo>
                    <a:lnTo>
                      <a:pt x="16" y="40"/>
                    </a:lnTo>
                    <a:lnTo>
                      <a:pt x="0" y="32"/>
                    </a:lnTo>
                    <a:close/>
                  </a:path>
                </a:pathLst>
              </a:custGeom>
              <a:solidFill>
                <a:srgbClr val="FFFFFF"/>
              </a:solidFill>
              <a:ln w="9525">
                <a:solidFill>
                  <a:schemeClr val="hlink"/>
                </a:solidFill>
                <a:round/>
                <a:headEnd/>
                <a:tailEnd/>
              </a:ln>
            </p:spPr>
            <p:txBody>
              <a:bodyPr/>
              <a:lstStyle/>
              <a:p>
                <a:endParaRPr lang="en-US"/>
              </a:p>
            </p:txBody>
          </p:sp>
          <p:sp>
            <p:nvSpPr>
              <p:cNvPr id="21647" name="Freeform 206"/>
              <p:cNvSpPr>
                <a:spLocks/>
              </p:cNvSpPr>
              <p:nvPr/>
            </p:nvSpPr>
            <p:spPr bwMode="auto">
              <a:xfrm>
                <a:off x="2176" y="2344"/>
                <a:ext cx="32" cy="32"/>
              </a:xfrm>
              <a:custGeom>
                <a:avLst/>
                <a:gdLst>
                  <a:gd name="T0" fmla="*/ 0 w 32"/>
                  <a:gd name="T1" fmla="*/ 24 h 32"/>
                  <a:gd name="T2" fmla="*/ 16 w 32"/>
                  <a:gd name="T3" fmla="*/ 0 h 32"/>
                  <a:gd name="T4" fmla="*/ 32 w 32"/>
                  <a:gd name="T5" fmla="*/ 8 h 32"/>
                  <a:gd name="T6" fmla="*/ 16 w 32"/>
                  <a:gd name="T7" fmla="*/ 32 h 32"/>
                  <a:gd name="T8" fmla="*/ 0 w 32"/>
                  <a:gd name="T9" fmla="*/ 24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0" y="24"/>
                    </a:moveTo>
                    <a:lnTo>
                      <a:pt x="16" y="0"/>
                    </a:lnTo>
                    <a:lnTo>
                      <a:pt x="32" y="8"/>
                    </a:lnTo>
                    <a:lnTo>
                      <a:pt x="16" y="32"/>
                    </a:lnTo>
                    <a:lnTo>
                      <a:pt x="0" y="24"/>
                    </a:lnTo>
                    <a:close/>
                  </a:path>
                </a:pathLst>
              </a:custGeom>
              <a:solidFill>
                <a:srgbClr val="FFFFFF"/>
              </a:solidFill>
              <a:ln w="9525">
                <a:solidFill>
                  <a:schemeClr val="hlink"/>
                </a:solidFill>
                <a:round/>
                <a:headEnd/>
                <a:tailEnd/>
              </a:ln>
            </p:spPr>
            <p:txBody>
              <a:bodyPr/>
              <a:lstStyle/>
              <a:p>
                <a:endParaRPr lang="en-US"/>
              </a:p>
            </p:txBody>
          </p:sp>
        </p:grpSp>
        <p:sp>
          <p:nvSpPr>
            <p:cNvPr id="21609" name="Oval 207"/>
            <p:cNvSpPr>
              <a:spLocks noChangeArrowheads="1"/>
            </p:cNvSpPr>
            <p:nvPr/>
          </p:nvSpPr>
          <p:spPr bwMode="auto">
            <a:xfrm>
              <a:off x="2248" y="2552"/>
              <a:ext cx="96" cy="88"/>
            </a:xfrm>
            <a:prstGeom prst="ellipse">
              <a:avLst/>
            </a:prstGeom>
            <a:solidFill>
              <a:schemeClr val="hlink"/>
            </a:solidFill>
            <a:ln w="25400">
              <a:solidFill>
                <a:schemeClr val="hlink"/>
              </a:solidFill>
              <a:round/>
              <a:headEnd/>
              <a:tailEnd/>
            </a:ln>
          </p:spPr>
          <p:txBody>
            <a:bodyPr/>
            <a:lstStyle/>
            <a:p>
              <a:endParaRPr lang="en-US"/>
            </a:p>
          </p:txBody>
        </p:sp>
        <p:sp>
          <p:nvSpPr>
            <p:cNvPr id="21610" name="Oval 208"/>
            <p:cNvSpPr>
              <a:spLocks noChangeArrowheads="1"/>
            </p:cNvSpPr>
            <p:nvPr/>
          </p:nvSpPr>
          <p:spPr bwMode="auto">
            <a:xfrm>
              <a:off x="2152" y="2272"/>
              <a:ext cx="96" cy="88"/>
            </a:xfrm>
            <a:prstGeom prst="ellipse">
              <a:avLst/>
            </a:prstGeom>
            <a:solidFill>
              <a:schemeClr val="hlink"/>
            </a:solidFill>
            <a:ln w="25400">
              <a:solidFill>
                <a:schemeClr val="hlink"/>
              </a:solidFill>
              <a:round/>
              <a:headEnd/>
              <a:tailEnd/>
            </a:ln>
          </p:spPr>
          <p:txBody>
            <a:bodyPr/>
            <a:lstStyle/>
            <a:p>
              <a:endParaRPr lang="en-US"/>
            </a:p>
          </p:txBody>
        </p:sp>
        <p:sp>
          <p:nvSpPr>
            <p:cNvPr id="21611" name="Oval 209"/>
            <p:cNvSpPr>
              <a:spLocks noChangeArrowheads="1"/>
            </p:cNvSpPr>
            <p:nvPr/>
          </p:nvSpPr>
          <p:spPr bwMode="auto">
            <a:xfrm>
              <a:off x="2040" y="2544"/>
              <a:ext cx="96" cy="88"/>
            </a:xfrm>
            <a:prstGeom prst="ellipse">
              <a:avLst/>
            </a:prstGeom>
            <a:solidFill>
              <a:schemeClr val="hlink"/>
            </a:solidFill>
            <a:ln w="25400">
              <a:solidFill>
                <a:schemeClr val="hlink"/>
              </a:solidFill>
              <a:round/>
              <a:headEnd/>
              <a:tailEnd/>
            </a:ln>
          </p:spPr>
          <p:txBody>
            <a:bodyPr/>
            <a:lstStyle/>
            <a:p>
              <a:endParaRPr lang="en-US"/>
            </a:p>
          </p:txBody>
        </p:sp>
        <p:sp>
          <p:nvSpPr>
            <p:cNvPr id="21612" name="Oval 210"/>
            <p:cNvSpPr>
              <a:spLocks noChangeArrowheads="1"/>
            </p:cNvSpPr>
            <p:nvPr/>
          </p:nvSpPr>
          <p:spPr bwMode="auto">
            <a:xfrm>
              <a:off x="3160" y="3328"/>
              <a:ext cx="96" cy="88"/>
            </a:xfrm>
            <a:prstGeom prst="ellipse">
              <a:avLst/>
            </a:prstGeom>
            <a:solidFill>
              <a:schemeClr val="hlink"/>
            </a:solidFill>
            <a:ln w="25400">
              <a:solidFill>
                <a:schemeClr val="hlink"/>
              </a:solidFill>
              <a:round/>
              <a:headEnd/>
              <a:tailEnd/>
            </a:ln>
          </p:spPr>
          <p:txBody>
            <a:bodyPr/>
            <a:lstStyle/>
            <a:p>
              <a:endParaRPr lang="en-US"/>
            </a:p>
          </p:txBody>
        </p:sp>
        <p:sp>
          <p:nvSpPr>
            <p:cNvPr id="21613" name="Oval 211"/>
            <p:cNvSpPr>
              <a:spLocks noChangeArrowheads="1"/>
            </p:cNvSpPr>
            <p:nvPr/>
          </p:nvSpPr>
          <p:spPr bwMode="auto">
            <a:xfrm>
              <a:off x="3320" y="3328"/>
              <a:ext cx="96" cy="88"/>
            </a:xfrm>
            <a:prstGeom prst="ellipse">
              <a:avLst/>
            </a:prstGeom>
            <a:solidFill>
              <a:schemeClr val="hlink"/>
            </a:solidFill>
            <a:ln w="25400">
              <a:solidFill>
                <a:schemeClr val="hlink"/>
              </a:solidFill>
              <a:round/>
              <a:headEnd/>
              <a:tailEnd/>
            </a:ln>
          </p:spPr>
          <p:txBody>
            <a:bodyPr/>
            <a:lstStyle/>
            <a:p>
              <a:endParaRPr lang="en-US"/>
            </a:p>
          </p:txBody>
        </p:sp>
        <p:sp>
          <p:nvSpPr>
            <p:cNvPr id="21614" name="Oval 212"/>
            <p:cNvSpPr>
              <a:spLocks noChangeArrowheads="1"/>
            </p:cNvSpPr>
            <p:nvPr/>
          </p:nvSpPr>
          <p:spPr bwMode="auto">
            <a:xfrm>
              <a:off x="3432" y="3304"/>
              <a:ext cx="96" cy="88"/>
            </a:xfrm>
            <a:prstGeom prst="ellipse">
              <a:avLst/>
            </a:prstGeom>
            <a:solidFill>
              <a:schemeClr val="hlink"/>
            </a:solidFill>
            <a:ln w="25400">
              <a:solidFill>
                <a:schemeClr val="hlink"/>
              </a:solidFill>
              <a:round/>
              <a:headEnd/>
              <a:tailEnd/>
            </a:ln>
          </p:spPr>
          <p:txBody>
            <a:bodyPr/>
            <a:lstStyle/>
            <a:p>
              <a:endParaRPr lang="en-US"/>
            </a:p>
          </p:txBody>
        </p:sp>
        <p:sp>
          <p:nvSpPr>
            <p:cNvPr id="21615" name="Oval 213"/>
            <p:cNvSpPr>
              <a:spLocks noChangeArrowheads="1"/>
            </p:cNvSpPr>
            <p:nvPr/>
          </p:nvSpPr>
          <p:spPr bwMode="auto">
            <a:xfrm>
              <a:off x="3512" y="3256"/>
              <a:ext cx="96" cy="88"/>
            </a:xfrm>
            <a:prstGeom prst="ellipse">
              <a:avLst/>
            </a:prstGeom>
            <a:solidFill>
              <a:schemeClr val="hlink"/>
            </a:solidFill>
            <a:ln w="25400">
              <a:solidFill>
                <a:schemeClr val="hlink"/>
              </a:solidFill>
              <a:round/>
              <a:headEnd/>
              <a:tailEnd/>
            </a:ln>
          </p:spPr>
          <p:txBody>
            <a:bodyPr/>
            <a:lstStyle/>
            <a:p>
              <a:endParaRPr lang="en-US"/>
            </a:p>
          </p:txBody>
        </p:sp>
        <p:sp>
          <p:nvSpPr>
            <p:cNvPr id="21616" name="Oval 214"/>
            <p:cNvSpPr>
              <a:spLocks noChangeArrowheads="1"/>
            </p:cNvSpPr>
            <p:nvPr/>
          </p:nvSpPr>
          <p:spPr bwMode="auto">
            <a:xfrm>
              <a:off x="3224" y="3360"/>
              <a:ext cx="96" cy="88"/>
            </a:xfrm>
            <a:prstGeom prst="ellipse">
              <a:avLst/>
            </a:prstGeom>
            <a:solidFill>
              <a:schemeClr val="hlink"/>
            </a:solidFill>
            <a:ln w="25400">
              <a:solidFill>
                <a:schemeClr val="hlink"/>
              </a:solidFill>
              <a:round/>
              <a:headEnd/>
              <a:tailEnd/>
            </a:ln>
          </p:spPr>
          <p:txBody>
            <a:bodyPr/>
            <a:lstStyle/>
            <a:p>
              <a:endParaRPr lang="en-US"/>
            </a:p>
          </p:txBody>
        </p:sp>
        <p:sp>
          <p:nvSpPr>
            <p:cNvPr id="21617" name="Oval 215"/>
            <p:cNvSpPr>
              <a:spLocks noChangeArrowheads="1"/>
            </p:cNvSpPr>
            <p:nvPr/>
          </p:nvSpPr>
          <p:spPr bwMode="auto">
            <a:xfrm>
              <a:off x="2920" y="3344"/>
              <a:ext cx="88" cy="80"/>
            </a:xfrm>
            <a:prstGeom prst="ellipse">
              <a:avLst/>
            </a:prstGeom>
            <a:solidFill>
              <a:schemeClr val="hlink"/>
            </a:solidFill>
            <a:ln w="25400">
              <a:solidFill>
                <a:schemeClr val="hlink"/>
              </a:solidFill>
              <a:round/>
              <a:headEnd/>
              <a:tailEnd/>
            </a:ln>
          </p:spPr>
          <p:txBody>
            <a:bodyPr/>
            <a:lstStyle/>
            <a:p>
              <a:endParaRPr lang="en-US"/>
            </a:p>
          </p:txBody>
        </p:sp>
        <p:sp>
          <p:nvSpPr>
            <p:cNvPr id="21618" name="Oval 216"/>
            <p:cNvSpPr>
              <a:spLocks noChangeArrowheads="1"/>
            </p:cNvSpPr>
            <p:nvPr/>
          </p:nvSpPr>
          <p:spPr bwMode="auto">
            <a:xfrm>
              <a:off x="3024" y="3360"/>
              <a:ext cx="88" cy="80"/>
            </a:xfrm>
            <a:prstGeom prst="ellipse">
              <a:avLst/>
            </a:prstGeom>
            <a:solidFill>
              <a:schemeClr val="hlink"/>
            </a:solidFill>
            <a:ln w="25400">
              <a:solidFill>
                <a:schemeClr val="hlink"/>
              </a:solidFill>
              <a:round/>
              <a:headEnd/>
              <a:tailEnd/>
            </a:ln>
          </p:spPr>
          <p:txBody>
            <a:bodyPr/>
            <a:lstStyle/>
            <a:p>
              <a:endParaRPr lang="en-US"/>
            </a:p>
          </p:txBody>
        </p:sp>
        <p:sp>
          <p:nvSpPr>
            <p:cNvPr id="21619" name="Line 217"/>
            <p:cNvSpPr>
              <a:spLocks noChangeShapeType="1"/>
            </p:cNvSpPr>
            <p:nvPr/>
          </p:nvSpPr>
          <p:spPr bwMode="auto">
            <a:xfrm flipV="1">
              <a:off x="2744" y="3368"/>
              <a:ext cx="64" cy="8"/>
            </a:xfrm>
            <a:prstGeom prst="line">
              <a:avLst/>
            </a:prstGeom>
            <a:noFill/>
            <a:ln w="25400">
              <a:solidFill>
                <a:srgbClr val="FFFFFF"/>
              </a:solidFill>
              <a:round/>
              <a:headEnd/>
              <a:tailEnd/>
            </a:ln>
          </p:spPr>
          <p:txBody>
            <a:bodyPr/>
            <a:lstStyle/>
            <a:p>
              <a:endParaRPr lang="en-US"/>
            </a:p>
          </p:txBody>
        </p:sp>
        <p:sp>
          <p:nvSpPr>
            <p:cNvPr id="21620" name="Oval 218"/>
            <p:cNvSpPr>
              <a:spLocks noChangeArrowheads="1"/>
            </p:cNvSpPr>
            <p:nvPr/>
          </p:nvSpPr>
          <p:spPr bwMode="auto">
            <a:xfrm>
              <a:off x="2800" y="3336"/>
              <a:ext cx="88" cy="80"/>
            </a:xfrm>
            <a:prstGeom prst="ellipse">
              <a:avLst/>
            </a:prstGeom>
            <a:solidFill>
              <a:schemeClr val="hlink"/>
            </a:solidFill>
            <a:ln w="25400">
              <a:solidFill>
                <a:schemeClr val="hlink"/>
              </a:solidFill>
              <a:round/>
              <a:headEnd/>
              <a:tailEnd/>
            </a:ln>
          </p:spPr>
          <p:txBody>
            <a:bodyPr/>
            <a:lstStyle/>
            <a:p>
              <a:endParaRPr lang="en-US"/>
            </a:p>
          </p:txBody>
        </p:sp>
        <p:sp>
          <p:nvSpPr>
            <p:cNvPr id="21621" name="Oval 219"/>
            <p:cNvSpPr>
              <a:spLocks noChangeArrowheads="1"/>
            </p:cNvSpPr>
            <p:nvPr/>
          </p:nvSpPr>
          <p:spPr bwMode="auto">
            <a:xfrm>
              <a:off x="2376" y="2760"/>
              <a:ext cx="88" cy="80"/>
            </a:xfrm>
            <a:prstGeom prst="ellipse">
              <a:avLst/>
            </a:prstGeom>
            <a:solidFill>
              <a:schemeClr val="hlink"/>
            </a:solidFill>
            <a:ln w="25400">
              <a:solidFill>
                <a:schemeClr val="hlink"/>
              </a:solidFill>
              <a:round/>
              <a:headEnd/>
              <a:tailEnd/>
            </a:ln>
          </p:spPr>
          <p:txBody>
            <a:bodyPr/>
            <a:lstStyle/>
            <a:p>
              <a:endParaRPr lang="en-US"/>
            </a:p>
          </p:txBody>
        </p:sp>
        <p:sp>
          <p:nvSpPr>
            <p:cNvPr id="21622" name="Oval 220"/>
            <p:cNvSpPr>
              <a:spLocks noChangeArrowheads="1"/>
            </p:cNvSpPr>
            <p:nvPr/>
          </p:nvSpPr>
          <p:spPr bwMode="auto">
            <a:xfrm>
              <a:off x="2480" y="3040"/>
              <a:ext cx="88" cy="80"/>
            </a:xfrm>
            <a:prstGeom prst="ellipse">
              <a:avLst/>
            </a:prstGeom>
            <a:solidFill>
              <a:schemeClr val="hlink"/>
            </a:solidFill>
            <a:ln w="25400">
              <a:solidFill>
                <a:schemeClr val="hlink"/>
              </a:solidFill>
              <a:round/>
              <a:headEnd/>
              <a:tailEnd/>
            </a:ln>
          </p:spPr>
          <p:txBody>
            <a:bodyPr/>
            <a:lstStyle/>
            <a:p>
              <a:endParaRPr lang="en-US"/>
            </a:p>
          </p:txBody>
        </p:sp>
        <p:sp>
          <p:nvSpPr>
            <p:cNvPr id="21623" name="Oval 221"/>
            <p:cNvSpPr>
              <a:spLocks noChangeArrowheads="1"/>
            </p:cNvSpPr>
            <p:nvPr/>
          </p:nvSpPr>
          <p:spPr bwMode="auto">
            <a:xfrm>
              <a:off x="2608" y="3288"/>
              <a:ext cx="88" cy="80"/>
            </a:xfrm>
            <a:prstGeom prst="ellipse">
              <a:avLst/>
            </a:prstGeom>
            <a:solidFill>
              <a:schemeClr val="hlink"/>
            </a:solidFill>
            <a:ln w="25400">
              <a:solidFill>
                <a:schemeClr val="hlink"/>
              </a:solidFill>
              <a:round/>
              <a:headEnd/>
              <a:tailEnd/>
            </a:ln>
          </p:spPr>
          <p:txBody>
            <a:bodyPr/>
            <a:lstStyle/>
            <a:p>
              <a:endParaRPr lang="en-US"/>
            </a:p>
          </p:txBody>
        </p:sp>
        <p:sp>
          <p:nvSpPr>
            <p:cNvPr id="21624" name="Oval 222"/>
            <p:cNvSpPr>
              <a:spLocks noChangeArrowheads="1"/>
            </p:cNvSpPr>
            <p:nvPr/>
          </p:nvSpPr>
          <p:spPr bwMode="auto">
            <a:xfrm>
              <a:off x="2704" y="3352"/>
              <a:ext cx="88" cy="80"/>
            </a:xfrm>
            <a:prstGeom prst="ellipse">
              <a:avLst/>
            </a:prstGeom>
            <a:solidFill>
              <a:schemeClr val="hlink"/>
            </a:solidFill>
            <a:ln w="25400">
              <a:solidFill>
                <a:schemeClr val="hlink"/>
              </a:solidFill>
              <a:round/>
              <a:headEnd/>
              <a:tailEnd/>
            </a:ln>
          </p:spPr>
          <p:txBody>
            <a:bodyPr/>
            <a:lstStyle/>
            <a:p>
              <a:endParaRPr lang="en-US"/>
            </a:p>
          </p:txBody>
        </p:sp>
        <p:sp>
          <p:nvSpPr>
            <p:cNvPr id="21625" name="Line 223"/>
            <p:cNvSpPr>
              <a:spLocks noChangeShapeType="1"/>
            </p:cNvSpPr>
            <p:nvPr/>
          </p:nvSpPr>
          <p:spPr bwMode="auto">
            <a:xfrm flipV="1">
              <a:off x="3024" y="2432"/>
              <a:ext cx="96" cy="112"/>
            </a:xfrm>
            <a:prstGeom prst="line">
              <a:avLst/>
            </a:prstGeom>
            <a:noFill/>
            <a:ln w="25400">
              <a:solidFill>
                <a:srgbClr val="FFFFFF"/>
              </a:solidFill>
              <a:round/>
              <a:headEnd/>
              <a:tailEnd/>
            </a:ln>
          </p:spPr>
          <p:txBody>
            <a:bodyPr/>
            <a:lstStyle/>
            <a:p>
              <a:endParaRPr lang="en-US"/>
            </a:p>
          </p:txBody>
        </p:sp>
        <p:sp>
          <p:nvSpPr>
            <p:cNvPr id="21626" name="Line 224"/>
            <p:cNvSpPr>
              <a:spLocks noChangeShapeType="1"/>
            </p:cNvSpPr>
            <p:nvPr/>
          </p:nvSpPr>
          <p:spPr bwMode="auto">
            <a:xfrm flipV="1">
              <a:off x="3144" y="2360"/>
              <a:ext cx="56" cy="48"/>
            </a:xfrm>
            <a:prstGeom prst="line">
              <a:avLst/>
            </a:prstGeom>
            <a:noFill/>
            <a:ln w="25400">
              <a:solidFill>
                <a:srgbClr val="FFFFFF"/>
              </a:solidFill>
              <a:round/>
              <a:headEnd/>
              <a:tailEnd/>
            </a:ln>
          </p:spPr>
          <p:txBody>
            <a:bodyPr/>
            <a:lstStyle/>
            <a:p>
              <a:endParaRPr lang="en-US"/>
            </a:p>
          </p:txBody>
        </p:sp>
        <p:sp>
          <p:nvSpPr>
            <p:cNvPr id="21627" name="Line 225"/>
            <p:cNvSpPr>
              <a:spLocks noChangeShapeType="1"/>
            </p:cNvSpPr>
            <p:nvPr/>
          </p:nvSpPr>
          <p:spPr bwMode="auto">
            <a:xfrm>
              <a:off x="3224" y="2336"/>
              <a:ext cx="128" cy="1"/>
            </a:xfrm>
            <a:prstGeom prst="line">
              <a:avLst/>
            </a:prstGeom>
            <a:noFill/>
            <a:ln w="25400">
              <a:solidFill>
                <a:srgbClr val="FFFFFF"/>
              </a:solidFill>
              <a:round/>
              <a:headEnd/>
              <a:tailEnd/>
            </a:ln>
          </p:spPr>
          <p:txBody>
            <a:bodyPr/>
            <a:lstStyle/>
            <a:p>
              <a:endParaRPr lang="en-US"/>
            </a:p>
          </p:txBody>
        </p:sp>
        <p:sp>
          <p:nvSpPr>
            <p:cNvPr id="21628" name="Line 226"/>
            <p:cNvSpPr>
              <a:spLocks noChangeShapeType="1"/>
            </p:cNvSpPr>
            <p:nvPr/>
          </p:nvSpPr>
          <p:spPr bwMode="auto">
            <a:xfrm flipV="1">
              <a:off x="3352" y="2256"/>
              <a:ext cx="64" cy="72"/>
            </a:xfrm>
            <a:prstGeom prst="line">
              <a:avLst/>
            </a:prstGeom>
            <a:noFill/>
            <a:ln w="25400">
              <a:solidFill>
                <a:srgbClr val="FFFFFF"/>
              </a:solidFill>
              <a:round/>
              <a:headEnd/>
              <a:tailEnd/>
            </a:ln>
          </p:spPr>
          <p:txBody>
            <a:bodyPr/>
            <a:lstStyle/>
            <a:p>
              <a:endParaRPr lang="en-US"/>
            </a:p>
          </p:txBody>
        </p:sp>
        <p:grpSp>
          <p:nvGrpSpPr>
            <p:cNvPr id="28" name="Group 227"/>
            <p:cNvGrpSpPr>
              <a:grpSpLocks/>
            </p:cNvGrpSpPr>
            <p:nvPr/>
          </p:nvGrpSpPr>
          <p:grpSpPr bwMode="auto">
            <a:xfrm>
              <a:off x="4066" y="2044"/>
              <a:ext cx="200" cy="1811"/>
              <a:chOff x="4066" y="2044"/>
              <a:chExt cx="200" cy="1811"/>
            </a:xfrm>
          </p:grpSpPr>
          <p:sp>
            <p:nvSpPr>
              <p:cNvPr id="21638" name="Rectangle 228"/>
              <p:cNvSpPr>
                <a:spLocks noChangeArrowheads="1"/>
              </p:cNvSpPr>
              <p:nvPr/>
            </p:nvSpPr>
            <p:spPr bwMode="auto">
              <a:xfrm>
                <a:off x="4066" y="2044"/>
                <a:ext cx="2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50</a:t>
                </a:r>
                <a:endParaRPr lang="es-ES_tradnl">
                  <a:latin typeface="Times" pitchFamily="18" charset="0"/>
                </a:endParaRPr>
              </a:p>
            </p:txBody>
          </p:sp>
          <p:sp>
            <p:nvSpPr>
              <p:cNvPr id="21639" name="Rectangle 229"/>
              <p:cNvSpPr>
                <a:spLocks noChangeArrowheads="1"/>
              </p:cNvSpPr>
              <p:nvPr/>
            </p:nvSpPr>
            <p:spPr bwMode="auto">
              <a:xfrm>
                <a:off x="4066" y="2356"/>
                <a:ext cx="2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40</a:t>
                </a:r>
                <a:endParaRPr lang="es-ES_tradnl">
                  <a:latin typeface="Times" pitchFamily="18" charset="0"/>
                </a:endParaRPr>
              </a:p>
            </p:txBody>
          </p:sp>
          <p:sp>
            <p:nvSpPr>
              <p:cNvPr id="21640" name="Rectangle 230"/>
              <p:cNvSpPr>
                <a:spLocks noChangeArrowheads="1"/>
              </p:cNvSpPr>
              <p:nvPr/>
            </p:nvSpPr>
            <p:spPr bwMode="auto">
              <a:xfrm>
                <a:off x="4066" y="2660"/>
                <a:ext cx="2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30</a:t>
                </a:r>
                <a:endParaRPr lang="es-ES_tradnl">
                  <a:latin typeface="Times" pitchFamily="18" charset="0"/>
                </a:endParaRPr>
              </a:p>
            </p:txBody>
          </p:sp>
          <p:sp>
            <p:nvSpPr>
              <p:cNvPr id="21641" name="Rectangle 231"/>
              <p:cNvSpPr>
                <a:spLocks noChangeArrowheads="1"/>
              </p:cNvSpPr>
              <p:nvPr/>
            </p:nvSpPr>
            <p:spPr bwMode="auto">
              <a:xfrm>
                <a:off x="4066" y="2980"/>
                <a:ext cx="2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20</a:t>
                </a:r>
                <a:endParaRPr lang="es-ES_tradnl">
                  <a:latin typeface="Times" pitchFamily="18" charset="0"/>
                </a:endParaRPr>
              </a:p>
            </p:txBody>
          </p:sp>
          <p:sp>
            <p:nvSpPr>
              <p:cNvPr id="21642" name="Rectangle 232"/>
              <p:cNvSpPr>
                <a:spLocks noChangeArrowheads="1"/>
              </p:cNvSpPr>
              <p:nvPr/>
            </p:nvSpPr>
            <p:spPr bwMode="auto">
              <a:xfrm>
                <a:off x="4066" y="3299"/>
                <a:ext cx="2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10</a:t>
                </a:r>
                <a:endParaRPr lang="es-ES_tradnl">
                  <a:latin typeface="Times" pitchFamily="18" charset="0"/>
                </a:endParaRPr>
              </a:p>
            </p:txBody>
          </p:sp>
          <p:sp>
            <p:nvSpPr>
              <p:cNvPr id="21643" name="Rectangle 233"/>
              <p:cNvSpPr>
                <a:spLocks noChangeArrowheads="1"/>
              </p:cNvSpPr>
              <p:nvPr/>
            </p:nvSpPr>
            <p:spPr bwMode="auto">
              <a:xfrm>
                <a:off x="4114" y="3613"/>
                <a:ext cx="1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0</a:t>
                </a:r>
                <a:endParaRPr lang="es-ES_tradnl">
                  <a:latin typeface="Times" pitchFamily="18" charset="0"/>
                </a:endParaRPr>
              </a:p>
            </p:txBody>
          </p:sp>
        </p:grpSp>
        <p:sp>
          <p:nvSpPr>
            <p:cNvPr id="21630" name="Rectangle 234"/>
            <p:cNvSpPr>
              <a:spLocks noChangeArrowheads="1"/>
            </p:cNvSpPr>
            <p:nvPr/>
          </p:nvSpPr>
          <p:spPr bwMode="auto">
            <a:xfrm>
              <a:off x="1516" y="3596"/>
              <a:ext cx="10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0</a:t>
              </a:r>
              <a:endParaRPr lang="es-ES_tradnl">
                <a:latin typeface="Times" pitchFamily="18" charset="0"/>
              </a:endParaRPr>
            </a:p>
          </p:txBody>
        </p:sp>
        <p:sp>
          <p:nvSpPr>
            <p:cNvPr id="21631" name="Rectangle 235"/>
            <p:cNvSpPr>
              <a:spLocks noChangeArrowheads="1"/>
            </p:cNvSpPr>
            <p:nvPr/>
          </p:nvSpPr>
          <p:spPr bwMode="auto">
            <a:xfrm>
              <a:off x="1362" y="3114"/>
              <a:ext cx="25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0.5</a:t>
              </a:r>
              <a:endParaRPr lang="es-ES_tradnl">
                <a:latin typeface="Times" pitchFamily="18" charset="0"/>
              </a:endParaRPr>
            </a:p>
          </p:txBody>
        </p:sp>
        <p:sp>
          <p:nvSpPr>
            <p:cNvPr id="21632" name="Rectangle 236"/>
            <p:cNvSpPr>
              <a:spLocks noChangeArrowheads="1"/>
            </p:cNvSpPr>
            <p:nvPr/>
          </p:nvSpPr>
          <p:spPr bwMode="auto">
            <a:xfrm>
              <a:off x="1362" y="2572"/>
              <a:ext cx="25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1.0</a:t>
              </a:r>
              <a:endParaRPr lang="es-ES_tradnl">
                <a:latin typeface="Times" pitchFamily="18" charset="0"/>
              </a:endParaRPr>
            </a:p>
          </p:txBody>
        </p:sp>
        <p:sp>
          <p:nvSpPr>
            <p:cNvPr id="21633" name="Rectangle 237"/>
            <p:cNvSpPr>
              <a:spLocks noChangeArrowheads="1"/>
            </p:cNvSpPr>
            <p:nvPr/>
          </p:nvSpPr>
          <p:spPr bwMode="auto">
            <a:xfrm>
              <a:off x="1362" y="2024"/>
              <a:ext cx="250" cy="242"/>
            </a:xfrm>
            <a:prstGeom prst="rect">
              <a:avLst/>
            </a:prstGeom>
            <a:noFill/>
            <a:ln w="9525">
              <a:noFill/>
              <a:miter lim="800000"/>
              <a:headEnd/>
              <a:tailEnd/>
            </a:ln>
          </p:spPr>
          <p:txBody>
            <a:bodyPr wrap="none" lIns="0" tIns="0" rIns="0" bIns="0">
              <a:spAutoFit/>
            </a:bodyPr>
            <a:lstStyle/>
            <a:p>
              <a:pPr eaLnBrk="0" hangingPunct="0"/>
              <a:r>
                <a:rPr lang="en-US">
                  <a:latin typeface="Times" pitchFamily="18" charset="0"/>
                </a:rPr>
                <a:t>1.5</a:t>
              </a:r>
              <a:endParaRPr lang="es-ES_tradnl">
                <a:latin typeface="Times" pitchFamily="18" charset="0"/>
              </a:endParaRPr>
            </a:p>
          </p:txBody>
        </p:sp>
        <p:sp>
          <p:nvSpPr>
            <p:cNvPr id="21634" name="Oval 238"/>
            <p:cNvSpPr>
              <a:spLocks noChangeArrowheads="1"/>
            </p:cNvSpPr>
            <p:nvPr/>
          </p:nvSpPr>
          <p:spPr bwMode="auto">
            <a:xfrm>
              <a:off x="1152" y="3472"/>
              <a:ext cx="80" cy="80"/>
            </a:xfrm>
            <a:prstGeom prst="ellipse">
              <a:avLst/>
            </a:prstGeom>
            <a:solidFill>
              <a:schemeClr val="tx1"/>
            </a:solidFill>
            <a:ln w="12700">
              <a:solidFill>
                <a:schemeClr val="tx1"/>
              </a:solidFill>
              <a:round/>
              <a:headEnd/>
              <a:tailEnd/>
            </a:ln>
          </p:spPr>
          <p:txBody>
            <a:bodyPr/>
            <a:lstStyle/>
            <a:p>
              <a:endParaRPr lang="en-US"/>
            </a:p>
          </p:txBody>
        </p:sp>
        <p:sp>
          <p:nvSpPr>
            <p:cNvPr id="21635" name="Rectangle 239"/>
            <p:cNvSpPr>
              <a:spLocks noChangeArrowheads="1"/>
            </p:cNvSpPr>
            <p:nvPr/>
          </p:nvSpPr>
          <p:spPr bwMode="auto">
            <a:xfrm rot="-5400000">
              <a:off x="545" y="2616"/>
              <a:ext cx="1276" cy="280"/>
            </a:xfrm>
            <a:prstGeom prst="rect">
              <a:avLst/>
            </a:prstGeom>
            <a:noFill/>
            <a:ln w="9525">
              <a:noFill/>
              <a:miter lim="800000"/>
              <a:headEnd/>
              <a:tailEnd/>
            </a:ln>
          </p:spPr>
          <p:txBody>
            <a:bodyPr wrap="none" lIns="0" tIns="0" rIns="0" bIns="0">
              <a:spAutoFit/>
            </a:bodyPr>
            <a:lstStyle/>
            <a:p>
              <a:pPr eaLnBrk="0" hangingPunct="0"/>
              <a:r>
                <a:rPr lang="en-US" sz="2800" dirty="0"/>
                <a:t>TSH (</a:t>
              </a:r>
              <a:r>
                <a:rPr lang="en-US" sz="2800" dirty="0" err="1"/>
                <a:t>mU</a:t>
              </a:r>
              <a:r>
                <a:rPr lang="en-US" sz="2800" dirty="0"/>
                <a:t>/L)</a:t>
              </a:r>
              <a:endParaRPr lang="es-ES_tradnl" sz="2800" dirty="0"/>
            </a:p>
          </p:txBody>
        </p:sp>
        <p:sp>
          <p:nvSpPr>
            <p:cNvPr id="21636" name="Rectangle 240"/>
            <p:cNvSpPr>
              <a:spLocks noChangeArrowheads="1"/>
            </p:cNvSpPr>
            <p:nvPr/>
          </p:nvSpPr>
          <p:spPr bwMode="auto">
            <a:xfrm rot="5400000">
              <a:off x="3642" y="2718"/>
              <a:ext cx="1832" cy="280"/>
            </a:xfrm>
            <a:prstGeom prst="rect">
              <a:avLst/>
            </a:prstGeom>
            <a:noFill/>
            <a:ln w="9525">
              <a:noFill/>
              <a:miter lim="800000"/>
              <a:headEnd/>
              <a:tailEnd/>
            </a:ln>
          </p:spPr>
          <p:txBody>
            <a:bodyPr wrap="none" lIns="0" tIns="0" rIns="0" bIns="0">
              <a:spAutoFit/>
            </a:bodyPr>
            <a:lstStyle/>
            <a:p>
              <a:pPr eaLnBrk="0" hangingPunct="0"/>
              <a:r>
                <a:rPr lang="en-US" sz="2800">
                  <a:solidFill>
                    <a:schemeClr val="hlink"/>
                  </a:solidFill>
                </a:rPr>
                <a:t>hCG (I.Ux1000/L)</a:t>
              </a:r>
              <a:endParaRPr lang="es-ES_tradnl" sz="2800"/>
            </a:p>
          </p:txBody>
        </p:sp>
        <p:sp>
          <p:nvSpPr>
            <p:cNvPr id="21637" name="Oval 241"/>
            <p:cNvSpPr>
              <a:spLocks noChangeArrowheads="1"/>
            </p:cNvSpPr>
            <p:nvPr/>
          </p:nvSpPr>
          <p:spPr bwMode="auto">
            <a:xfrm>
              <a:off x="4512" y="1792"/>
              <a:ext cx="96" cy="88"/>
            </a:xfrm>
            <a:prstGeom prst="ellipse">
              <a:avLst/>
            </a:prstGeom>
            <a:solidFill>
              <a:schemeClr val="hlink"/>
            </a:solidFill>
            <a:ln w="25400">
              <a:solidFill>
                <a:schemeClr val="hlink"/>
              </a:solidFill>
              <a:round/>
              <a:headEnd/>
              <a:tailEnd/>
            </a:ln>
          </p:spPr>
          <p:txBody>
            <a:bodyPr/>
            <a:lstStyle/>
            <a:p>
              <a:endParaRPr lang="en-US"/>
            </a:p>
          </p:txBody>
        </p:sp>
      </p:grpSp>
      <p:sp>
        <p:nvSpPr>
          <p:cNvPr id="81138" name="Text Box 242"/>
          <p:cNvSpPr txBox="1">
            <a:spLocks noChangeArrowheads="1"/>
          </p:cNvSpPr>
          <p:nvPr/>
        </p:nvSpPr>
        <p:spPr bwMode="auto">
          <a:xfrm>
            <a:off x="1043608" y="6488113"/>
            <a:ext cx="4320480" cy="307777"/>
          </a:xfrm>
          <a:prstGeom prst="rect">
            <a:avLst/>
          </a:prstGeom>
          <a:noFill/>
          <a:ln w="50800">
            <a:noFill/>
            <a:miter lim="800000"/>
            <a:headEnd/>
            <a:tailEnd/>
          </a:ln>
          <a:effectLst/>
        </p:spPr>
        <p:txBody>
          <a:bodyPr wrap="square">
            <a:spAutoFit/>
          </a:bodyPr>
          <a:lstStyle/>
          <a:p>
            <a:pPr eaLnBrk="0" hangingPunct="0">
              <a:defRPr/>
            </a:pPr>
            <a:r>
              <a:rPr lang="es-ES_tradnl" sz="1400" b="1" dirty="0" err="1">
                <a:solidFill>
                  <a:srgbClr val="7030A0"/>
                </a:solidFill>
              </a:rPr>
              <a:t>Glinoer</a:t>
            </a:r>
            <a:r>
              <a:rPr lang="es-ES_tradnl" sz="1400" b="1" dirty="0">
                <a:solidFill>
                  <a:srgbClr val="7030A0"/>
                </a:solidFill>
              </a:rPr>
              <a:t>, </a:t>
            </a:r>
            <a:r>
              <a:rPr lang="es-ES_tradnl" sz="1400" b="1" dirty="0" err="1">
                <a:solidFill>
                  <a:srgbClr val="7030A0"/>
                </a:solidFill>
              </a:rPr>
              <a:t>Endocr</a:t>
            </a:r>
            <a:r>
              <a:rPr lang="es-ES_tradnl" sz="1400" b="1" dirty="0">
                <a:solidFill>
                  <a:srgbClr val="7030A0"/>
                </a:solidFill>
              </a:rPr>
              <a:t> </a:t>
            </a:r>
            <a:r>
              <a:rPr lang="es-ES_tradnl" sz="1400" b="1" dirty="0" err="1">
                <a:solidFill>
                  <a:srgbClr val="7030A0"/>
                </a:solidFill>
              </a:rPr>
              <a:t>Rev</a:t>
            </a:r>
            <a:r>
              <a:rPr lang="es-ES_tradnl" sz="1400" b="1" dirty="0">
                <a:solidFill>
                  <a:srgbClr val="7030A0"/>
                </a:solidFill>
              </a:rPr>
              <a:t> 1997;18:404-433</a:t>
            </a:r>
          </a:p>
        </p:txBody>
      </p:sp>
    </p:spTree>
    <p:extLst>
      <p:ext uri="{BB962C8B-B14F-4D97-AF65-F5344CB8AC3E}">
        <p14:creationId xmlns:p14="http://schemas.microsoft.com/office/powerpoint/2010/main" xmlns="" val="9725659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3</a:t>
            </a:r>
            <a:br>
              <a:rPr lang="en-US" dirty="0"/>
            </a:b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smtClean="0"/>
              <a:t>The </a:t>
            </a:r>
            <a:r>
              <a:rPr lang="en-US" sz="2400" dirty="0"/>
              <a:t>optimal method to assess serum FT4 during </a:t>
            </a:r>
            <a:r>
              <a:rPr lang="en-US" sz="2400" dirty="0" smtClean="0"/>
              <a:t>pregnancy is </a:t>
            </a:r>
            <a:r>
              <a:rPr lang="en-US" sz="2400" dirty="0"/>
              <a:t>measurement of T4 in the dialysate or </a:t>
            </a:r>
            <a:r>
              <a:rPr lang="en-US" sz="2400" dirty="0" err="1"/>
              <a:t>ultrafiltrate</a:t>
            </a:r>
            <a:r>
              <a:rPr lang="en-US" sz="2400" dirty="0"/>
              <a:t> </a:t>
            </a:r>
            <a:r>
              <a:rPr lang="en-US" sz="2400" dirty="0" smtClean="0"/>
              <a:t>of serum </a:t>
            </a:r>
            <a:r>
              <a:rPr lang="en-US" sz="2400" dirty="0"/>
              <a:t>samples employing on-line </a:t>
            </a:r>
            <a:r>
              <a:rPr lang="en-US" sz="2400" dirty="0" smtClean="0"/>
              <a:t>extraction/liquid chromatography/tandem </a:t>
            </a:r>
            <a:r>
              <a:rPr lang="en-US" sz="2400" dirty="0"/>
              <a:t>mass spectrometry (</a:t>
            </a:r>
            <a:r>
              <a:rPr lang="en-US" sz="2400" dirty="0" smtClean="0"/>
              <a:t>LC/MS/MS).</a:t>
            </a:r>
          </a:p>
          <a:p>
            <a:pPr>
              <a:lnSpc>
                <a:spcPct val="150000"/>
              </a:lnSpc>
            </a:pPr>
            <a:r>
              <a:rPr lang="en-US" sz="2400" b="1" dirty="0" smtClean="0"/>
              <a:t> </a:t>
            </a:r>
            <a:r>
              <a:rPr lang="en-US" sz="2400" b="1" dirty="0"/>
              <a:t>Level </a:t>
            </a:r>
            <a:r>
              <a:rPr lang="en-US" sz="2400" b="1" dirty="0" smtClean="0"/>
              <a:t>A-USPSTF</a:t>
            </a:r>
            <a:endParaRPr lang="en-US" sz="2400" b="1" dirty="0"/>
          </a:p>
        </p:txBody>
      </p:sp>
    </p:spTree>
    <p:extLst>
      <p:ext uri="{BB962C8B-B14F-4D97-AF65-F5344CB8AC3E}">
        <p14:creationId xmlns:p14="http://schemas.microsoft.com/office/powerpoint/2010/main" xmlns="" val="15889611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RECOMMENDATION 4</a:t>
            </a:r>
            <a:br>
              <a:rPr lang="en-US" dirty="0"/>
            </a:br>
            <a:endParaRPr lang="en-US" dirty="0"/>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
            </a:pPr>
            <a:r>
              <a:rPr lang="en-US" sz="2400" dirty="0" smtClean="0"/>
              <a:t>If </a:t>
            </a:r>
            <a:r>
              <a:rPr lang="en-US" sz="2400" dirty="0"/>
              <a:t>FT4 measurement by LC/MS/MS is not available, </a:t>
            </a:r>
            <a:r>
              <a:rPr lang="en-US" sz="2400" dirty="0" smtClean="0"/>
              <a:t>clinicians should </a:t>
            </a:r>
            <a:r>
              <a:rPr lang="en-US" sz="2400" dirty="0"/>
              <a:t>use whichever measure or estimate of FT4 </a:t>
            </a:r>
            <a:r>
              <a:rPr lang="en-US" sz="2400" dirty="0" smtClean="0"/>
              <a:t>is available </a:t>
            </a:r>
            <a:r>
              <a:rPr lang="en-US" sz="2400" dirty="0"/>
              <a:t>in their laboratory, being aware of the </a:t>
            </a:r>
            <a:r>
              <a:rPr lang="en-US" sz="2400" dirty="0" smtClean="0"/>
              <a:t>limitations of </a:t>
            </a:r>
            <a:r>
              <a:rPr lang="en-US" sz="2400" dirty="0"/>
              <a:t>each method. Serum TSH is a more accurate indication </a:t>
            </a:r>
            <a:r>
              <a:rPr lang="en-US" sz="2400" dirty="0" smtClean="0"/>
              <a:t>of thyroid </a:t>
            </a:r>
            <a:r>
              <a:rPr lang="en-US" sz="2400" dirty="0"/>
              <a:t>status in pregnancy than any of these </a:t>
            </a:r>
            <a:r>
              <a:rPr lang="en-US" sz="2400" dirty="0" smtClean="0"/>
              <a:t>alternative methods.</a:t>
            </a:r>
          </a:p>
          <a:p>
            <a:pPr marL="114300" indent="0">
              <a:lnSpc>
                <a:spcPct val="150000"/>
              </a:lnSpc>
              <a:buNone/>
            </a:pPr>
            <a:r>
              <a:rPr lang="en-US" sz="2400" dirty="0"/>
              <a:t> </a:t>
            </a:r>
            <a:r>
              <a:rPr lang="en-US" sz="2400" dirty="0" smtClean="0"/>
              <a:t>  </a:t>
            </a:r>
            <a:r>
              <a:rPr lang="en-US" sz="2400" b="1" dirty="0" smtClean="0"/>
              <a:t>( </a:t>
            </a:r>
            <a:r>
              <a:rPr lang="en-US" sz="2400" b="1" dirty="0"/>
              <a:t>Level </a:t>
            </a:r>
            <a:r>
              <a:rPr lang="en-US" sz="2400" b="1" dirty="0" smtClean="0"/>
              <a:t>A-USPSTF)</a:t>
            </a:r>
            <a:endParaRPr lang="en-US" sz="2400" b="1" dirty="0"/>
          </a:p>
          <a:p>
            <a:pPr>
              <a:lnSpc>
                <a:spcPct val="150000"/>
              </a:lnSpc>
            </a:pPr>
            <a:endParaRPr lang="en-US" sz="2400" dirty="0"/>
          </a:p>
        </p:txBody>
      </p:sp>
    </p:spTree>
    <p:extLst>
      <p:ext uri="{BB962C8B-B14F-4D97-AF65-F5344CB8AC3E}">
        <p14:creationId xmlns:p14="http://schemas.microsoft.com/office/powerpoint/2010/main" xmlns="" val="15901196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RECOMMENDATION 5</a:t>
            </a:r>
            <a:br>
              <a:rPr lang="en-US" dirty="0"/>
            </a:b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smtClean="0"/>
              <a:t>In </a:t>
            </a:r>
            <a:r>
              <a:rPr lang="en-US" sz="2800" dirty="0"/>
              <a:t>view of the wide variation in the results of FT4 assays</a:t>
            </a:r>
            <a:r>
              <a:rPr lang="en-US" sz="2800" dirty="0" smtClean="0"/>
              <a:t>, method-specific </a:t>
            </a:r>
            <a:r>
              <a:rPr lang="en-US" sz="2800" dirty="0"/>
              <a:t>and trimester-specific reference ranges </a:t>
            </a:r>
            <a:r>
              <a:rPr lang="en-US" sz="2800" dirty="0" smtClean="0"/>
              <a:t>of serum </a:t>
            </a:r>
            <a:r>
              <a:rPr lang="en-US" sz="2800" dirty="0"/>
              <a:t>FT4 are required. </a:t>
            </a:r>
            <a:r>
              <a:rPr lang="en-US" sz="2800" b="1" dirty="0" smtClean="0"/>
              <a:t>(Level B-USPSTF)</a:t>
            </a:r>
            <a:endParaRPr lang="en-US" sz="2800" b="1" dirty="0"/>
          </a:p>
          <a:p>
            <a:pPr>
              <a:lnSpc>
                <a:spcPct val="150000"/>
              </a:lnSpc>
            </a:pPr>
            <a:endParaRPr lang="en-US" sz="2800" dirty="0"/>
          </a:p>
        </p:txBody>
      </p:sp>
    </p:spTree>
    <p:extLst>
      <p:ext uri="{BB962C8B-B14F-4D97-AF65-F5344CB8AC3E}">
        <p14:creationId xmlns:p14="http://schemas.microsoft.com/office/powerpoint/2010/main" xmlns="" val="14168458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Thyrotoxicosis</a:t>
            </a:r>
            <a:r>
              <a:rPr lang="en-US" sz="3200" dirty="0" smtClean="0"/>
              <a:t> in pregnancy (definition and causes):</a:t>
            </a:r>
            <a:endParaRPr lang="en-US" sz="3200" dirty="0"/>
          </a:p>
        </p:txBody>
      </p:sp>
      <p:sp>
        <p:nvSpPr>
          <p:cNvPr id="3" name="Content Placeholder 2"/>
          <p:cNvSpPr>
            <a:spLocks noGrp="1"/>
          </p:cNvSpPr>
          <p:nvPr>
            <p:ph idx="1"/>
          </p:nvPr>
        </p:nvSpPr>
        <p:spPr>
          <a:xfrm>
            <a:off x="457200" y="1371600"/>
            <a:ext cx="7620000" cy="5486400"/>
          </a:xfrm>
        </p:spPr>
        <p:txBody>
          <a:bodyPr>
            <a:normAutofit fontScale="70000" lnSpcReduction="20000"/>
          </a:bodyPr>
          <a:lstStyle/>
          <a:p>
            <a:pPr>
              <a:lnSpc>
                <a:spcPct val="170000"/>
              </a:lnSpc>
            </a:pPr>
            <a:r>
              <a:rPr lang="en-US" sz="3400" b="1" u="sng" dirty="0" err="1" smtClean="0"/>
              <a:t>Thyrotoxicosis</a:t>
            </a:r>
            <a:r>
              <a:rPr lang="en-US" sz="3400" b="1" u="sng" dirty="0" smtClean="0"/>
              <a:t> :</a:t>
            </a:r>
            <a:r>
              <a:rPr lang="en-US" sz="3400" dirty="0" smtClean="0"/>
              <a:t> ‘‘the clinical syndrome of </a:t>
            </a:r>
            <a:r>
              <a:rPr lang="en-US" sz="3400" dirty="0" err="1" smtClean="0"/>
              <a:t>hypermetabolism</a:t>
            </a:r>
            <a:r>
              <a:rPr lang="en-US" sz="3400" dirty="0" smtClean="0"/>
              <a:t> &amp; hyperactivity that results when the serum concentrations of free </a:t>
            </a:r>
            <a:r>
              <a:rPr lang="en-US" sz="3400" dirty="0" err="1" smtClean="0"/>
              <a:t>thyroxine</a:t>
            </a:r>
            <a:r>
              <a:rPr lang="en-US" sz="3400" dirty="0" smtClean="0"/>
              <a:t> hormone (T4) and/or free </a:t>
            </a:r>
            <a:r>
              <a:rPr lang="en-US" sz="3400" dirty="0" err="1" smtClean="0"/>
              <a:t>triiodothyronine</a:t>
            </a:r>
            <a:r>
              <a:rPr lang="en-US" sz="3400" dirty="0" smtClean="0"/>
              <a:t> (T3) are high’’</a:t>
            </a:r>
          </a:p>
          <a:p>
            <a:pPr>
              <a:buNone/>
            </a:pPr>
            <a:endParaRPr lang="en-US" sz="2400" dirty="0" smtClean="0"/>
          </a:p>
          <a:p>
            <a:r>
              <a:rPr lang="en-US" sz="3100" dirty="0" smtClean="0"/>
              <a:t>Graves’ disease (0.1%–1% ) </a:t>
            </a:r>
          </a:p>
          <a:p>
            <a:pPr lvl="1"/>
            <a:r>
              <a:rPr lang="en-US" sz="2300" dirty="0" smtClean="0"/>
              <a:t>(0.4% clinical and 0.6%    subclinical)</a:t>
            </a:r>
          </a:p>
          <a:p>
            <a:pPr lvl="1"/>
            <a:r>
              <a:rPr lang="en-US" sz="2300" dirty="0" smtClean="0"/>
              <a:t>First time or recurrence</a:t>
            </a:r>
          </a:p>
          <a:p>
            <a:r>
              <a:rPr lang="en-US" sz="3100" dirty="0" smtClean="0"/>
              <a:t>gestational hyperthyroidism (1-3%)</a:t>
            </a:r>
          </a:p>
          <a:p>
            <a:r>
              <a:rPr lang="en-US" sz="3100" dirty="0" smtClean="0"/>
              <a:t>toxic </a:t>
            </a:r>
            <a:r>
              <a:rPr lang="en-US" sz="3100" dirty="0" err="1" smtClean="0"/>
              <a:t>multinodular</a:t>
            </a:r>
            <a:r>
              <a:rPr lang="en-US" sz="3100" dirty="0" smtClean="0"/>
              <a:t> goiter,</a:t>
            </a:r>
          </a:p>
          <a:p>
            <a:r>
              <a:rPr lang="en-US" sz="3100" dirty="0" smtClean="0"/>
              <a:t> toxic adenoma, </a:t>
            </a:r>
          </a:p>
          <a:p>
            <a:r>
              <a:rPr lang="en-US" sz="3100" dirty="0" smtClean="0"/>
              <a:t>factitious </a:t>
            </a:r>
            <a:r>
              <a:rPr lang="en-US" sz="3100" dirty="0" err="1" smtClean="0"/>
              <a:t>thyrotoxicosis</a:t>
            </a:r>
            <a:r>
              <a:rPr lang="en-US" sz="3100" dirty="0" smtClean="0"/>
              <a:t>.</a:t>
            </a:r>
          </a:p>
          <a:p>
            <a:r>
              <a:rPr lang="en-US" sz="3100" dirty="0" err="1" smtClean="0"/>
              <a:t>Subacute</a:t>
            </a:r>
            <a:r>
              <a:rPr lang="en-US" sz="3100" dirty="0" smtClean="0"/>
              <a:t> painful or silent </a:t>
            </a:r>
            <a:r>
              <a:rPr lang="en-US" sz="3100" dirty="0" err="1" smtClean="0"/>
              <a:t>thyroiditis</a:t>
            </a:r>
            <a:r>
              <a:rPr lang="en-US" sz="3100" dirty="0" smtClean="0"/>
              <a:t> </a:t>
            </a:r>
          </a:p>
          <a:p>
            <a:r>
              <a:rPr lang="en-US" sz="3100" dirty="0" smtClean="0"/>
              <a:t>Struma </a:t>
            </a:r>
            <a:r>
              <a:rPr lang="en-US" sz="3100" dirty="0" err="1" smtClean="0"/>
              <a:t>ovarii</a:t>
            </a:r>
            <a:endParaRPr lang="en-US" sz="3100" dirty="0" smtClean="0"/>
          </a:p>
          <a:p>
            <a:pPr>
              <a:buNone/>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smtClean="0"/>
              <a:t>A 25 years old lady at gestational age 11 (G2P0A1) referred by OBGYN with heat intolerance, 1 kg weight loss and nausea from 8 weeks of the gestation.</a:t>
            </a:r>
          </a:p>
          <a:p>
            <a:pPr>
              <a:lnSpc>
                <a:spcPct val="150000"/>
              </a:lnSpc>
            </a:pPr>
            <a:r>
              <a:rPr lang="en-US" dirty="0" smtClean="0"/>
              <a:t>PMH: no thyroidal disorders</a:t>
            </a:r>
          </a:p>
          <a:p>
            <a:pPr>
              <a:lnSpc>
                <a:spcPct val="150000"/>
              </a:lnSpc>
            </a:pPr>
            <a:r>
              <a:rPr lang="en-US" dirty="0" smtClean="0"/>
              <a:t>FH: (-)</a:t>
            </a:r>
          </a:p>
          <a:p>
            <a:pPr>
              <a:lnSpc>
                <a:spcPct val="150000"/>
              </a:lnSpc>
            </a:pPr>
            <a:r>
              <a:rPr lang="en-US" i="1" u="sng" dirty="0" smtClean="0"/>
              <a:t>Physical exam: </a:t>
            </a:r>
            <a:endParaRPr lang="en-US" dirty="0" smtClean="0"/>
          </a:p>
          <a:p>
            <a:pPr>
              <a:lnSpc>
                <a:spcPct val="150000"/>
              </a:lnSpc>
            </a:pPr>
            <a:r>
              <a:rPr lang="en-US" dirty="0" smtClean="0"/>
              <a:t>Normal skin   / Mild tremor / Weight: 55 Kg</a:t>
            </a:r>
          </a:p>
          <a:p>
            <a:pPr>
              <a:lnSpc>
                <a:spcPct val="150000"/>
              </a:lnSpc>
            </a:pPr>
            <a:r>
              <a:rPr lang="en-US" dirty="0" smtClean="0"/>
              <a:t>BP: 110/70         PR: 95/min</a:t>
            </a:r>
          </a:p>
          <a:p>
            <a:pPr>
              <a:lnSpc>
                <a:spcPct val="150000"/>
              </a:lnSpc>
            </a:pPr>
            <a:r>
              <a:rPr lang="en-US" dirty="0" smtClean="0"/>
              <a:t>NO Ophthalmic sign</a:t>
            </a:r>
          </a:p>
          <a:p>
            <a:pPr>
              <a:lnSpc>
                <a:spcPct val="150000"/>
              </a:lnSpc>
            </a:pPr>
            <a:r>
              <a:rPr lang="en-US" dirty="0" smtClean="0"/>
              <a:t>Thyroid: Mild Enlargement / 25 </a:t>
            </a:r>
            <a:r>
              <a:rPr lang="en-US" dirty="0" err="1" smtClean="0"/>
              <a:t>gr</a:t>
            </a:r>
            <a:r>
              <a:rPr lang="en-US" dirty="0" smtClean="0"/>
              <a:t> (Rubbery)</a:t>
            </a:r>
          </a:p>
          <a:p>
            <a:pPr>
              <a:lnSpc>
                <a:spcPct val="150000"/>
              </a:lnSpc>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Gestational hyperthyroidism</a:t>
            </a:r>
            <a:endParaRPr lang="en-US" dirty="0"/>
          </a:p>
        </p:txBody>
      </p:sp>
      <p:sp>
        <p:nvSpPr>
          <p:cNvPr id="3" name="Content Placeholder 2"/>
          <p:cNvSpPr>
            <a:spLocks noGrp="1"/>
          </p:cNvSpPr>
          <p:nvPr>
            <p:ph idx="1"/>
          </p:nvPr>
        </p:nvSpPr>
        <p:spPr/>
        <p:txBody>
          <a:bodyPr/>
          <a:lstStyle/>
          <a:p>
            <a:pPr>
              <a:lnSpc>
                <a:spcPct val="150000"/>
              </a:lnSpc>
            </a:pPr>
            <a:r>
              <a:rPr lang="en-US" dirty="0" smtClean="0"/>
              <a:t>‘‘transient hyperthyroidism, limited to the first half of pregnancy characterized by elevated FT4 or adjusted TT4 and suppressed or undetectable serum TSH, in the absence of serum markers of thyroid autoimmunity’’</a:t>
            </a:r>
          </a:p>
          <a:p>
            <a:pPr>
              <a:lnSpc>
                <a:spcPct val="150000"/>
              </a:lnSpc>
            </a:pPr>
            <a:endParaRPr lang="en-US" dirty="0" smtClean="0"/>
          </a:p>
          <a:p>
            <a:pPr lvl="1">
              <a:lnSpc>
                <a:spcPct val="150000"/>
              </a:lnSpc>
            </a:pPr>
            <a:r>
              <a:rPr lang="en-US" sz="2400" dirty="0" smtClean="0"/>
              <a:t>1%–3% of pregnancies</a:t>
            </a:r>
          </a:p>
          <a:p>
            <a:pPr lvl="1">
              <a:lnSpc>
                <a:spcPct val="150000"/>
              </a:lnSpc>
            </a:pPr>
            <a:r>
              <a:rPr lang="en-US" sz="2400" dirty="0" smtClean="0"/>
              <a:t>secondary to elevated </a:t>
            </a:r>
            <a:r>
              <a:rPr lang="en-US" sz="2400" dirty="0" err="1" smtClean="0"/>
              <a:t>hCG</a:t>
            </a:r>
            <a:r>
              <a:rPr lang="en-US" sz="2400" dirty="0" smtClean="0"/>
              <a:t> levels</a:t>
            </a:r>
          </a:p>
          <a:p>
            <a:pPr lvl="1"/>
            <a:r>
              <a:rPr lang="en-US" sz="2400" dirty="0" smtClean="0"/>
              <a:t>may be associated with </a:t>
            </a:r>
            <a:r>
              <a:rPr lang="en-US" sz="2400" dirty="0" err="1" smtClean="0"/>
              <a:t>hyperemesis</a:t>
            </a:r>
            <a:r>
              <a:rPr lang="en-US" sz="2400" dirty="0" smtClean="0"/>
              <a:t> </a:t>
            </a:r>
            <a:r>
              <a:rPr lang="en-US" sz="2400" dirty="0" err="1" smtClean="0"/>
              <a:t>gravidarum</a:t>
            </a:r>
            <a:r>
              <a:rPr lang="en-US" dirty="0" smtClean="0"/>
              <a:t>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hCG</a:t>
            </a:r>
            <a:r>
              <a:rPr lang="en-US" dirty="0" smtClean="0"/>
              <a:t>-induced </a:t>
            </a:r>
            <a:r>
              <a:rPr lang="en-US" dirty="0" err="1" smtClean="0"/>
              <a:t>thyrotoxicosis</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err="1" smtClean="0"/>
              <a:t>Hyperemesis</a:t>
            </a:r>
            <a:r>
              <a:rPr lang="en-US" sz="2400" dirty="0" smtClean="0"/>
              <a:t> </a:t>
            </a:r>
            <a:r>
              <a:rPr lang="en-US" sz="2400" dirty="0" err="1" smtClean="0"/>
              <a:t>gravidarum</a:t>
            </a:r>
            <a:endParaRPr lang="en-US" sz="2400" dirty="0" smtClean="0"/>
          </a:p>
          <a:p>
            <a:pPr>
              <a:lnSpc>
                <a:spcPct val="150000"/>
              </a:lnSpc>
            </a:pPr>
            <a:r>
              <a:rPr lang="en-US" sz="2400" dirty="0" smtClean="0"/>
              <a:t>multiple gestation,</a:t>
            </a:r>
          </a:p>
          <a:p>
            <a:pPr>
              <a:lnSpc>
                <a:spcPct val="150000"/>
              </a:lnSpc>
            </a:pPr>
            <a:r>
              <a:rPr lang="en-US" sz="2400" dirty="0" smtClean="0"/>
              <a:t> </a:t>
            </a:r>
            <a:r>
              <a:rPr lang="en-US" sz="2400" dirty="0" err="1" smtClean="0"/>
              <a:t>hydatidiform</a:t>
            </a:r>
            <a:r>
              <a:rPr lang="en-US" sz="2400" dirty="0" smtClean="0"/>
              <a:t> mole </a:t>
            </a:r>
          </a:p>
          <a:p>
            <a:pPr>
              <a:lnSpc>
                <a:spcPct val="150000"/>
              </a:lnSpc>
            </a:pPr>
            <a:r>
              <a:rPr lang="en-US" sz="2400" dirty="0" err="1" smtClean="0"/>
              <a:t>Choriocarcinoma</a:t>
            </a:r>
            <a:endParaRPr lang="en-US" sz="2400" dirty="0" smtClean="0"/>
          </a:p>
          <a:p>
            <a:pPr>
              <a:lnSpc>
                <a:spcPct val="150000"/>
              </a:lnSpc>
            </a:pPr>
            <a:r>
              <a:rPr lang="en-US" sz="2400" dirty="0" smtClean="0"/>
              <a:t>A TSH receptor mutation leading to functional hypersensitivity to </a:t>
            </a:r>
            <a:r>
              <a:rPr lang="en-US" sz="2400" dirty="0" err="1" smtClean="0"/>
              <a:t>hCG</a:t>
            </a:r>
            <a:r>
              <a:rPr lang="en-US" sz="2400" dirty="0" smtClean="0"/>
              <a:t> also has been recognized as a rare cause of gestational hyperthyroidism</a:t>
            </a:r>
            <a:endParaRPr lang="en-US"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Gestational hyperthyroidism  differentiation from Graves’ hyperthyroidism in pregnancy</a:t>
            </a:r>
            <a:endParaRPr lang="en-US" sz="2800" dirty="0"/>
          </a:p>
        </p:txBody>
      </p:sp>
      <p:sp>
        <p:nvSpPr>
          <p:cNvPr id="3" name="Content Placeholder 2"/>
          <p:cNvSpPr>
            <a:spLocks noGrp="1"/>
          </p:cNvSpPr>
          <p:nvPr>
            <p:ph idx="1"/>
          </p:nvPr>
        </p:nvSpPr>
        <p:spPr/>
        <p:txBody>
          <a:bodyPr>
            <a:normAutofit/>
          </a:bodyPr>
          <a:lstStyle/>
          <a:p>
            <a:pPr>
              <a:lnSpc>
                <a:spcPct val="150000"/>
              </a:lnSpc>
            </a:pPr>
            <a:r>
              <a:rPr lang="en-US" dirty="0" smtClean="0"/>
              <a:t>A careful history and physical examination</a:t>
            </a:r>
            <a:endParaRPr lang="fa-IR" dirty="0" smtClean="0"/>
          </a:p>
          <a:p>
            <a:pPr lvl="1">
              <a:lnSpc>
                <a:spcPct val="150000"/>
              </a:lnSpc>
            </a:pPr>
            <a:r>
              <a:rPr lang="en-US" dirty="0" smtClean="0"/>
              <a:t>no prior history of thyroid disease</a:t>
            </a:r>
          </a:p>
          <a:p>
            <a:pPr lvl="1">
              <a:lnSpc>
                <a:spcPct val="150000"/>
              </a:lnSpc>
            </a:pPr>
            <a:r>
              <a:rPr lang="en-US" dirty="0" smtClean="0"/>
              <a:t> no clinical signs of Graves’ disease (goiter, endocrine </a:t>
            </a:r>
            <a:r>
              <a:rPr lang="en-US" dirty="0" err="1" smtClean="0"/>
              <a:t>ophthalmopathy</a:t>
            </a:r>
            <a:r>
              <a:rPr lang="en-US" dirty="0" smtClean="0"/>
              <a:t>)</a:t>
            </a:r>
            <a:endParaRPr lang="fa-IR" dirty="0" smtClean="0"/>
          </a:p>
          <a:p>
            <a:pPr>
              <a:lnSpc>
                <a:spcPct val="150000"/>
              </a:lnSpc>
            </a:pPr>
            <a:r>
              <a:rPr lang="en-US" dirty="0" smtClean="0"/>
              <a:t>favor the diagnosis of gestational hyperthyroidism.</a:t>
            </a:r>
          </a:p>
          <a:p>
            <a:pPr>
              <a:lnSpc>
                <a:spcPct val="150000"/>
              </a:lnSpc>
              <a:buNone/>
            </a:pPr>
            <a:endParaRPr lang="fa-IR" dirty="0" smtClean="0"/>
          </a:p>
          <a:p>
            <a:pPr>
              <a:lnSpc>
                <a:spcPct val="150000"/>
              </a:lnSpc>
            </a:pPr>
            <a:r>
              <a:rPr lang="en-US" dirty="0" smtClean="0"/>
              <a:t>In</a:t>
            </a:r>
            <a:r>
              <a:rPr lang="fa-IR" dirty="0" smtClean="0"/>
              <a:t> </a:t>
            </a:r>
            <a:r>
              <a:rPr lang="en-US" dirty="0" smtClean="0"/>
              <a:t>situations in which the clinical diagnosis is in doubt the determination</a:t>
            </a:r>
            <a:r>
              <a:rPr lang="fa-IR" dirty="0" smtClean="0"/>
              <a:t> </a:t>
            </a:r>
            <a:r>
              <a:rPr lang="en-US" dirty="0" smtClean="0"/>
              <a:t>of </a:t>
            </a:r>
            <a:r>
              <a:rPr lang="en-US" b="1" dirty="0" smtClean="0"/>
              <a:t>TSH receptor antibody (</a:t>
            </a:r>
            <a:r>
              <a:rPr lang="en-US" b="1" dirty="0" err="1" smtClean="0"/>
              <a:t>TRAb</a:t>
            </a:r>
            <a:r>
              <a:rPr lang="en-US" b="1" dirty="0" smtClean="0"/>
              <a:t>) </a:t>
            </a:r>
            <a:r>
              <a:rPr lang="en-US" dirty="0" smtClean="0"/>
              <a:t>is indicated</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33" y="198438"/>
            <a:ext cx="8229600" cy="1401762"/>
          </a:xfrm>
        </p:spPr>
        <p:txBody>
          <a:bodyPr>
            <a:noAutofit/>
          </a:bodyPr>
          <a:lstStyle/>
          <a:p>
            <a:pPr algn="just">
              <a:defRPr/>
            </a:pPr>
            <a:r>
              <a:rPr lang="en-US" sz="2300" b="1" dirty="0" smtClean="0">
                <a:solidFill>
                  <a:srgbClr val="C00000"/>
                </a:solidFill>
                <a:effectLst/>
                <a:latin typeface="Times New Roman" pitchFamily="18" charset="0"/>
                <a:cs typeface="Times New Roman" pitchFamily="18" charset="0"/>
              </a:rPr>
              <a:t>Comparison of recommendations of American Thyroid Association and Endocrine Society on the management of hyperthyroidism before pregnancy and on the diagnosis of hyperthyroidism and pregnancy</a:t>
            </a:r>
            <a:endParaRPr lang="en-US" sz="2300" b="1" dirty="0">
              <a:solidFill>
                <a:srgbClr val="C00000"/>
              </a:solidFill>
              <a:effectLst/>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79354739"/>
              </p:ext>
            </p:extLst>
          </p:nvPr>
        </p:nvGraphicFramePr>
        <p:xfrm>
          <a:off x="152400" y="1905000"/>
          <a:ext cx="8229600" cy="4532061"/>
        </p:xfrm>
        <a:graphic>
          <a:graphicData uri="http://schemas.openxmlformats.org/drawingml/2006/table">
            <a:tbl>
              <a:tblPr firstRow="1" bandRow="1">
                <a:tableStyleId>{5C22544A-7EE6-4342-B048-85BDC9FD1C3A}</a:tableStyleId>
              </a:tblPr>
              <a:tblGrid>
                <a:gridCol w="1447800"/>
                <a:gridCol w="4724400"/>
                <a:gridCol w="2057400"/>
              </a:tblGrid>
              <a:tr h="452602">
                <a:tc>
                  <a:txBody>
                    <a:bodyPr/>
                    <a:lstStyle/>
                    <a:p>
                      <a:endParaRPr lang="en-US" sz="2000" dirty="0">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gridSpan="2">
                  <a:txBody>
                    <a:bodyPr/>
                    <a:lstStyle/>
                    <a:p>
                      <a:pPr algn="ctr"/>
                      <a:r>
                        <a:rPr kumimoji="0" lang="en-US" sz="2000" b="1" kern="1200" dirty="0" smtClean="0">
                          <a:solidFill>
                            <a:srgbClr val="FFFF00"/>
                          </a:solidFill>
                          <a:latin typeface="Times New Roman" pitchFamily="18" charset="0"/>
                          <a:ea typeface="+mn-ea"/>
                          <a:cs typeface="Times New Roman" pitchFamily="18" charset="0"/>
                        </a:rPr>
                        <a:t>Recommendations </a:t>
                      </a:r>
                      <a:endParaRPr lang="en-US" sz="2000" dirty="0">
                        <a:solidFill>
                          <a:srgbClr val="FFFF00"/>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hMerge="1">
                  <a:txBody>
                    <a:bodyPr/>
                    <a:lstStyle/>
                    <a:p>
                      <a:endParaRPr lang="en-US" dirty="0"/>
                    </a:p>
                  </a:txBody>
                  <a:tcPr/>
                </a:tc>
              </a:tr>
              <a:tr h="940019">
                <a:tc>
                  <a:txBody>
                    <a:bodyPr/>
                    <a:lstStyle/>
                    <a:p>
                      <a:r>
                        <a:rPr lang="en-US" sz="1800" b="1" dirty="0" smtClean="0">
                          <a:latin typeface="Times New Roman" pitchFamily="18" charset="0"/>
                          <a:cs typeface="Times New Roman" pitchFamily="18" charset="0"/>
                        </a:rPr>
                        <a:t>Topic</a:t>
                      </a:r>
                      <a:endParaRPr lang="en-US" sz="1800" b="1" dirty="0">
                        <a:latin typeface="Times New Roman" pitchFamily="18" charset="0"/>
                        <a:cs typeface="Times New Roman" pitchFamily="18"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0"/>
                        </a:spcAft>
                      </a:pPr>
                      <a:r>
                        <a:rPr lang="en-US" sz="1800" b="1" dirty="0">
                          <a:solidFill>
                            <a:srgbClr val="000000"/>
                          </a:solidFill>
                          <a:latin typeface="Times New Roman" pitchFamily="18" charset="0"/>
                          <a:ea typeface="Times New Roman"/>
                          <a:cs typeface="Times New Roman" pitchFamily="18" charset="0"/>
                        </a:rPr>
                        <a:t>American Thyroid Association </a:t>
                      </a:r>
                      <a:endParaRPr lang="en-US" sz="1800" b="1" dirty="0" smtClean="0">
                        <a:solidFill>
                          <a:srgbClr val="000000"/>
                        </a:solidFill>
                        <a:latin typeface="Times New Roman" pitchFamily="18" charset="0"/>
                        <a:ea typeface="Times New Roman"/>
                        <a:cs typeface="Times New Roman" pitchFamily="18" charset="0"/>
                      </a:endParaRPr>
                    </a:p>
                    <a:p>
                      <a:pPr algn="ctr">
                        <a:lnSpc>
                          <a:spcPct val="150000"/>
                        </a:lnSpc>
                        <a:spcAft>
                          <a:spcPts val="0"/>
                        </a:spcAft>
                      </a:pPr>
                      <a:r>
                        <a:rPr lang="en-US" sz="1800" b="1" dirty="0" smtClean="0">
                          <a:solidFill>
                            <a:srgbClr val="000000"/>
                          </a:solidFill>
                          <a:latin typeface="Times New Roman" pitchFamily="18" charset="0"/>
                          <a:ea typeface="Times New Roman"/>
                          <a:cs typeface="Times New Roman" pitchFamily="18" charset="0"/>
                        </a:rPr>
                        <a:t>(</a:t>
                      </a:r>
                      <a:r>
                        <a:rPr lang="en-US" sz="1800" b="1" dirty="0">
                          <a:solidFill>
                            <a:srgbClr val="000000"/>
                          </a:solidFill>
                          <a:latin typeface="Times New Roman" pitchFamily="18" charset="0"/>
                          <a:ea typeface="Times New Roman"/>
                          <a:cs typeface="Times New Roman" pitchFamily="18" charset="0"/>
                        </a:rPr>
                        <a:t>2011)</a:t>
                      </a:r>
                      <a:endParaRPr lang="en-US" sz="1800" b="1" dirty="0">
                        <a:latin typeface="Times New Roman" pitchFamily="18" charset="0"/>
                        <a:ea typeface="Times New Roman"/>
                        <a:cs typeface="Times New Roman" pitchFamily="18" charset="0"/>
                      </a:endParaRPr>
                    </a:p>
                  </a:txBody>
                  <a:tcPr marL="68580" marR="68580"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0"/>
                        </a:spcAft>
                      </a:pPr>
                      <a:r>
                        <a:rPr lang="en-US" sz="1800" b="1" dirty="0">
                          <a:solidFill>
                            <a:srgbClr val="000000"/>
                          </a:solidFill>
                          <a:latin typeface="Times New Roman" pitchFamily="18" charset="0"/>
                          <a:ea typeface="Times New Roman"/>
                          <a:cs typeface="Times New Roman" pitchFamily="18" charset="0"/>
                        </a:rPr>
                        <a:t>Endocrine Society </a:t>
                      </a:r>
                      <a:endParaRPr lang="en-US" sz="1800" b="1" dirty="0">
                        <a:latin typeface="Times New Roman" pitchFamily="18" charset="0"/>
                        <a:ea typeface="Times New Roman"/>
                        <a:cs typeface="Times New Roman" pitchFamily="18" charset="0"/>
                      </a:endParaRPr>
                    </a:p>
                    <a:p>
                      <a:pPr algn="ctr">
                        <a:lnSpc>
                          <a:spcPct val="150000"/>
                        </a:lnSpc>
                        <a:spcAft>
                          <a:spcPts val="0"/>
                        </a:spcAft>
                      </a:pPr>
                      <a:r>
                        <a:rPr lang="en-US" sz="1800" b="1" dirty="0">
                          <a:solidFill>
                            <a:srgbClr val="000000"/>
                          </a:solidFill>
                          <a:latin typeface="Times New Roman" pitchFamily="18" charset="0"/>
                          <a:ea typeface="Times New Roman"/>
                          <a:cs typeface="Times New Roman" pitchFamily="18" charset="0"/>
                        </a:rPr>
                        <a:t>(2012)</a:t>
                      </a:r>
                      <a:endParaRPr lang="en-US" sz="1800" b="1" dirty="0">
                        <a:latin typeface="Times New Roman" pitchFamily="18" charset="0"/>
                        <a:ea typeface="Times New Roman"/>
                        <a:cs typeface="Times New Roman" pitchFamily="18" charset="0"/>
                      </a:endParaRPr>
                    </a:p>
                  </a:txBody>
                  <a:tcPr marL="68580" marR="68580"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45979">
                <a:tc>
                  <a:txBody>
                    <a:bodyPr/>
                    <a:lstStyle/>
                    <a:p>
                      <a:r>
                        <a:rPr kumimoji="0" lang="en-US" sz="1800" b="0" kern="1200" dirty="0" smtClean="0">
                          <a:solidFill>
                            <a:srgbClr val="3333FF"/>
                          </a:solidFill>
                          <a:latin typeface="Times New Roman" pitchFamily="18" charset="0"/>
                          <a:ea typeface="+mn-ea"/>
                          <a:cs typeface="Times New Roman" pitchFamily="18" charset="0"/>
                        </a:rPr>
                        <a:t> </a:t>
                      </a:r>
                    </a:p>
                    <a:p>
                      <a:r>
                        <a:rPr kumimoji="0" lang="en-US" sz="1800" b="0" kern="1200" dirty="0" smtClean="0">
                          <a:solidFill>
                            <a:srgbClr val="3333FF"/>
                          </a:solidFill>
                          <a:latin typeface="Times New Roman" pitchFamily="18" charset="0"/>
                          <a:ea typeface="+mn-ea"/>
                          <a:cs typeface="Times New Roman" pitchFamily="18" charset="0"/>
                        </a:rPr>
                        <a:t>Thyroid function </a:t>
                      </a:r>
                    </a:p>
                    <a:p>
                      <a:r>
                        <a:rPr kumimoji="0" lang="en-US" sz="1800" b="0" kern="1200" dirty="0" smtClean="0">
                          <a:solidFill>
                            <a:srgbClr val="3333FF"/>
                          </a:solidFill>
                          <a:latin typeface="Times New Roman" pitchFamily="18" charset="0"/>
                          <a:ea typeface="+mn-ea"/>
                          <a:cs typeface="Times New Roman" pitchFamily="18" charset="0"/>
                        </a:rPr>
                        <a:t>tests</a:t>
                      </a:r>
                      <a:endParaRPr lang="en-US" sz="2000" b="0" dirty="0">
                        <a:solidFill>
                          <a:srgbClr val="3333FF"/>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1800" b="0" kern="1200" dirty="0" smtClean="0">
                          <a:solidFill>
                            <a:srgbClr val="3333FF"/>
                          </a:solidFill>
                          <a:latin typeface="Times New Roman" pitchFamily="18" charset="0"/>
                          <a:ea typeface="+mn-ea"/>
                          <a:cs typeface="Times New Roman" pitchFamily="18" charset="0"/>
                        </a:rPr>
                        <a:t> </a:t>
                      </a:r>
                    </a:p>
                    <a:p>
                      <a:pPr>
                        <a:lnSpc>
                          <a:spcPct val="150000"/>
                        </a:lnSpc>
                      </a:pPr>
                      <a:r>
                        <a:rPr kumimoji="0" lang="en-US" sz="1800" b="0" kern="1200" dirty="0" smtClean="0">
                          <a:solidFill>
                            <a:srgbClr val="3333FF"/>
                          </a:solidFill>
                          <a:latin typeface="Times New Roman" pitchFamily="18" charset="0"/>
                          <a:ea typeface="+mn-ea"/>
                          <a:cs typeface="Times New Roman" pitchFamily="18" charset="0"/>
                        </a:rPr>
                        <a:t>In the presence of a suppressed serum TSH in the first trimester (TSH &lt;0.1 </a:t>
                      </a:r>
                      <a:r>
                        <a:rPr kumimoji="0" lang="en-US" sz="1800" b="0" kern="1200" dirty="0" err="1" smtClean="0">
                          <a:solidFill>
                            <a:srgbClr val="3333FF"/>
                          </a:solidFill>
                          <a:latin typeface="Times New Roman" pitchFamily="18" charset="0"/>
                          <a:ea typeface="+mn-ea"/>
                          <a:cs typeface="Times New Roman" pitchFamily="18" charset="0"/>
                        </a:rPr>
                        <a:t>mIU</a:t>
                      </a:r>
                      <a:r>
                        <a:rPr kumimoji="0" lang="en-US" sz="1800" b="0" kern="1200" dirty="0" smtClean="0">
                          <a:solidFill>
                            <a:srgbClr val="3333FF"/>
                          </a:solidFill>
                          <a:latin typeface="Times New Roman" pitchFamily="18" charset="0"/>
                          <a:ea typeface="+mn-ea"/>
                          <a:cs typeface="Times New Roman" pitchFamily="18" charset="0"/>
                        </a:rPr>
                        <a:t>/L), a history and physical examination are indicated. FT4 measurements should be obtained in all patients. Measurement of TT3 and </a:t>
                      </a:r>
                      <a:r>
                        <a:rPr kumimoji="0" lang="en-US" sz="1800" b="0" kern="1200" dirty="0" err="1" smtClean="0">
                          <a:solidFill>
                            <a:srgbClr val="3333FF"/>
                          </a:solidFill>
                          <a:latin typeface="Times New Roman" pitchFamily="18" charset="0"/>
                          <a:ea typeface="+mn-ea"/>
                          <a:cs typeface="Times New Roman" pitchFamily="18" charset="0"/>
                        </a:rPr>
                        <a:t>TRAb</a:t>
                      </a:r>
                      <a:r>
                        <a:rPr kumimoji="0" lang="en-US" sz="1800" b="0" kern="1200" dirty="0" smtClean="0">
                          <a:solidFill>
                            <a:srgbClr val="3333FF"/>
                          </a:solidFill>
                          <a:latin typeface="Times New Roman" pitchFamily="18" charset="0"/>
                          <a:ea typeface="+mn-ea"/>
                          <a:cs typeface="Times New Roman" pitchFamily="18" charset="0"/>
                        </a:rPr>
                        <a:t> may be helpful in establishing a diagnosis of hyperthyroidism.</a:t>
                      </a:r>
                    </a:p>
                    <a:p>
                      <a:endParaRPr lang="en-US" sz="2000" b="0" dirty="0">
                        <a:solidFill>
                          <a:srgbClr val="3333FF"/>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1800" b="0" kern="1200" dirty="0" smtClean="0">
                          <a:solidFill>
                            <a:srgbClr val="3333FF"/>
                          </a:solidFill>
                          <a:latin typeface="Times New Roman" pitchFamily="18" charset="0"/>
                          <a:ea typeface="+mn-ea"/>
                          <a:cs typeface="Times New Roman" pitchFamily="18" charset="0"/>
                        </a:rPr>
                        <a:t> </a:t>
                      </a:r>
                    </a:p>
                    <a:p>
                      <a:r>
                        <a:rPr kumimoji="0" lang="en-US" sz="1800" b="0" kern="1200" dirty="0" smtClean="0">
                          <a:solidFill>
                            <a:srgbClr val="3333FF"/>
                          </a:solidFill>
                          <a:latin typeface="Times New Roman" pitchFamily="18" charset="0"/>
                          <a:ea typeface="+mn-ea"/>
                          <a:cs typeface="Times New Roman" pitchFamily="18" charset="0"/>
                        </a:rPr>
                        <a:t>Same (R)</a:t>
                      </a:r>
                      <a:endParaRPr lang="en-US" sz="2000" b="0" dirty="0">
                        <a:solidFill>
                          <a:srgbClr val="3333FF"/>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5375"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052BBD-8E0A-4FE4-B9F3-8A12F0B24EA1}" type="slidenum">
              <a:rPr lang="ar-SA" altLang="en-US" smtClean="0"/>
              <a:pPr/>
              <a:t>43</a:t>
            </a:fld>
            <a:endParaRPr lang="en-US" altLang="en-US" smtClean="0"/>
          </a:p>
        </p:txBody>
      </p:sp>
    </p:spTree>
    <p:extLst>
      <p:ext uri="{BB962C8B-B14F-4D97-AF65-F5344CB8AC3E}">
        <p14:creationId xmlns:p14="http://schemas.microsoft.com/office/powerpoint/2010/main" xmlns="" val="38605587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57200" y="457200"/>
            <a:ext cx="7467599" cy="64204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Appropriate management of gestational hyperthyroidism?</a:t>
            </a:r>
            <a:endParaRPr lang="en-US" sz="3600" dirty="0"/>
          </a:p>
        </p:txBody>
      </p:sp>
      <p:sp>
        <p:nvSpPr>
          <p:cNvPr id="3" name="Content Placeholder 2"/>
          <p:cNvSpPr>
            <a:spLocks noGrp="1"/>
          </p:cNvSpPr>
          <p:nvPr>
            <p:ph idx="1"/>
          </p:nvPr>
        </p:nvSpPr>
        <p:spPr>
          <a:xfrm>
            <a:off x="457200" y="1600200"/>
            <a:ext cx="7620000" cy="4953000"/>
          </a:xfrm>
        </p:spPr>
        <p:txBody>
          <a:bodyPr>
            <a:normAutofit lnSpcReduction="10000"/>
          </a:bodyPr>
          <a:lstStyle/>
          <a:p>
            <a:pPr>
              <a:lnSpc>
                <a:spcPct val="150000"/>
              </a:lnSpc>
            </a:pPr>
            <a:r>
              <a:rPr lang="en-US" dirty="0" smtClean="0"/>
              <a:t>depends on the severity of symptoms</a:t>
            </a:r>
            <a:endParaRPr lang="fa-IR" dirty="0" smtClean="0"/>
          </a:p>
          <a:p>
            <a:pPr>
              <a:lnSpc>
                <a:spcPct val="150000"/>
              </a:lnSpc>
            </a:pPr>
            <a:r>
              <a:rPr lang="en-US" dirty="0" smtClean="0"/>
              <a:t>In women with</a:t>
            </a:r>
            <a:r>
              <a:rPr lang="fa-IR" dirty="0" smtClean="0"/>
              <a:t> </a:t>
            </a:r>
            <a:r>
              <a:rPr lang="en-US" dirty="0" err="1" smtClean="0"/>
              <a:t>hyperemesis</a:t>
            </a:r>
            <a:r>
              <a:rPr lang="en-US" dirty="0" smtClean="0"/>
              <a:t> </a:t>
            </a:r>
            <a:r>
              <a:rPr lang="en-US" dirty="0" err="1" smtClean="0"/>
              <a:t>gravidarum</a:t>
            </a:r>
            <a:endParaRPr lang="fa-IR" dirty="0" smtClean="0"/>
          </a:p>
          <a:p>
            <a:pPr lvl="1">
              <a:lnSpc>
                <a:spcPct val="150000"/>
              </a:lnSpc>
            </a:pPr>
            <a:r>
              <a:rPr lang="en-US" dirty="0" smtClean="0"/>
              <a:t>control of vomiting</a:t>
            </a:r>
            <a:endParaRPr lang="fa-IR" dirty="0" smtClean="0"/>
          </a:p>
          <a:p>
            <a:pPr lvl="1">
              <a:lnSpc>
                <a:spcPct val="150000"/>
              </a:lnSpc>
            </a:pPr>
            <a:r>
              <a:rPr lang="en-US" dirty="0" smtClean="0"/>
              <a:t> and treatment</a:t>
            </a:r>
            <a:r>
              <a:rPr lang="fa-IR" dirty="0" smtClean="0"/>
              <a:t> </a:t>
            </a:r>
            <a:r>
              <a:rPr lang="en-US" dirty="0" smtClean="0"/>
              <a:t>of dehydration</a:t>
            </a:r>
            <a:endParaRPr lang="fa-IR" dirty="0" smtClean="0"/>
          </a:p>
          <a:p>
            <a:pPr>
              <a:lnSpc>
                <a:spcPct val="150000"/>
              </a:lnSpc>
            </a:pPr>
            <a:r>
              <a:rPr lang="en-US" dirty="0" smtClean="0"/>
              <a:t>ATD? (ATD versus Supportive Therapy)</a:t>
            </a:r>
          </a:p>
          <a:p>
            <a:pPr lvl="1">
              <a:lnSpc>
                <a:spcPct val="150000"/>
              </a:lnSpc>
            </a:pPr>
            <a:r>
              <a:rPr lang="en-US" dirty="0" smtClean="0"/>
              <a:t>it is difficult to arrive at a definite diagnosis, a </a:t>
            </a:r>
            <a:r>
              <a:rPr lang="en-US" b="1" dirty="0" smtClean="0"/>
              <a:t>short course of ATDs</a:t>
            </a:r>
            <a:r>
              <a:rPr lang="en-US" dirty="0" smtClean="0"/>
              <a:t> is reasonable.</a:t>
            </a:r>
          </a:p>
          <a:p>
            <a:pPr lvl="1">
              <a:lnSpc>
                <a:spcPct val="150000"/>
              </a:lnSpc>
            </a:pPr>
            <a:r>
              <a:rPr lang="en-US" dirty="0" smtClean="0"/>
              <a:t> If the hyperthyroidism returns after discontinuation of ATDs, Graves’ hyperthyroidism is the most likely diagnosis and may require further therapy</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717549" y="1600200"/>
            <a:ext cx="7173757"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Management of patients with Graves’ hyperthyroidism in pregnancy</a:t>
            </a:r>
            <a:endParaRPr lang="en-US" sz="3200" dirty="0"/>
          </a:p>
        </p:txBody>
      </p:sp>
      <p:sp>
        <p:nvSpPr>
          <p:cNvPr id="3" name="Content Placeholder 2"/>
          <p:cNvSpPr>
            <a:spLocks noGrp="1"/>
          </p:cNvSpPr>
          <p:nvPr>
            <p:ph idx="1"/>
          </p:nvPr>
        </p:nvSpPr>
        <p:spPr/>
        <p:txBody>
          <a:bodyPr>
            <a:normAutofit/>
          </a:bodyPr>
          <a:lstStyle/>
          <a:p>
            <a:r>
              <a:rPr lang="en-US" sz="2800" dirty="0" smtClean="0"/>
              <a:t>Poor control of </a:t>
            </a:r>
            <a:r>
              <a:rPr lang="en-US" sz="2800" dirty="0" err="1" smtClean="0"/>
              <a:t>thyrotoxicosis</a:t>
            </a:r>
            <a:r>
              <a:rPr lang="en-US" sz="2800" dirty="0" smtClean="0"/>
              <a:t> is associated with:</a:t>
            </a:r>
          </a:p>
          <a:p>
            <a:pPr lvl="1"/>
            <a:r>
              <a:rPr lang="en-US" sz="2800" dirty="0" smtClean="0"/>
              <a:t>Miscarriages</a:t>
            </a:r>
          </a:p>
          <a:p>
            <a:pPr lvl="1"/>
            <a:r>
              <a:rPr lang="en-US" sz="2800" dirty="0" smtClean="0"/>
              <a:t>Pregnancy-induced hypertension</a:t>
            </a:r>
          </a:p>
          <a:p>
            <a:pPr lvl="1"/>
            <a:r>
              <a:rPr lang="en-US" sz="2800" dirty="0" smtClean="0"/>
              <a:t>Prematurity</a:t>
            </a:r>
          </a:p>
          <a:p>
            <a:pPr lvl="1"/>
            <a:r>
              <a:rPr lang="en-US" sz="2800" dirty="0" smtClean="0"/>
              <a:t>low birth weight</a:t>
            </a:r>
          </a:p>
          <a:p>
            <a:pPr lvl="1"/>
            <a:r>
              <a:rPr lang="en-US" sz="2800" dirty="0" smtClean="0"/>
              <a:t>intrauterine growth restriction</a:t>
            </a:r>
          </a:p>
          <a:p>
            <a:pPr lvl="1"/>
            <a:r>
              <a:rPr lang="en-US" sz="2800" dirty="0" smtClean="0"/>
              <a:t>Stillbirth</a:t>
            </a:r>
          </a:p>
          <a:p>
            <a:pPr lvl="1"/>
            <a:r>
              <a:rPr lang="en-US" sz="2800" dirty="0" smtClean="0"/>
              <a:t>Thyroid storm</a:t>
            </a:r>
          </a:p>
          <a:p>
            <a:pPr lvl="1"/>
            <a:r>
              <a:rPr lang="en-US" sz="2800" dirty="0" smtClean="0"/>
              <a:t>Maternal congestive heart failure</a:t>
            </a:r>
            <a:endParaRPr lang="en-US"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ATDs</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800" dirty="0" smtClean="0"/>
              <a:t>the mainstay of treatment for hyperthyroidism during pregnancy</a:t>
            </a:r>
          </a:p>
          <a:p>
            <a:pPr lvl="1">
              <a:lnSpc>
                <a:spcPct val="150000"/>
              </a:lnSpc>
            </a:pPr>
            <a:r>
              <a:rPr lang="en-US" sz="2800" dirty="0" smtClean="0"/>
              <a:t>The greatest concern : </a:t>
            </a:r>
            <a:r>
              <a:rPr lang="en-US" sz="2800" dirty="0" err="1" smtClean="0"/>
              <a:t>teratogenic</a:t>
            </a:r>
            <a:r>
              <a:rPr lang="en-US" sz="2800" dirty="0" smtClean="0"/>
              <a:t> effects</a:t>
            </a:r>
          </a:p>
          <a:p>
            <a:pPr lvl="1">
              <a:lnSpc>
                <a:spcPct val="150000"/>
              </a:lnSpc>
            </a:pPr>
            <a:r>
              <a:rPr lang="en-US" sz="2800" dirty="0" smtClean="0"/>
              <a:t>congenital malformations, mainly :</a:t>
            </a:r>
          </a:p>
          <a:p>
            <a:pPr lvl="2">
              <a:lnSpc>
                <a:spcPct val="150000"/>
              </a:lnSpc>
            </a:pPr>
            <a:r>
              <a:rPr lang="en-US" sz="2400" dirty="0" err="1" smtClean="0"/>
              <a:t>aplasia</a:t>
            </a:r>
            <a:r>
              <a:rPr lang="en-US" sz="2400" dirty="0" smtClean="0"/>
              <a:t> cutis</a:t>
            </a:r>
          </a:p>
          <a:p>
            <a:pPr lvl="2">
              <a:lnSpc>
                <a:spcPct val="150000"/>
              </a:lnSpc>
            </a:pPr>
            <a:r>
              <a:rPr lang="en-US" sz="2400" dirty="0" smtClean="0"/>
              <a:t> syndrome of ‘‘</a:t>
            </a:r>
            <a:r>
              <a:rPr lang="en-US" sz="2400" b="1" dirty="0" smtClean="0"/>
              <a:t>MMI </a:t>
            </a:r>
            <a:r>
              <a:rPr lang="en-US" sz="2400" b="1" dirty="0" err="1" smtClean="0"/>
              <a:t>embryopathy</a:t>
            </a:r>
            <a:r>
              <a:rPr lang="en-US" sz="2400" b="1" dirty="0" smtClean="0"/>
              <a:t> </a:t>
            </a:r>
            <a:r>
              <a:rPr lang="en-US" sz="2400" dirty="0" smtClean="0"/>
              <a:t>(</a:t>
            </a:r>
            <a:r>
              <a:rPr lang="en-US" sz="2400" dirty="0" err="1" smtClean="0"/>
              <a:t>choanal</a:t>
            </a:r>
            <a:r>
              <a:rPr lang="en-US" sz="2400" dirty="0" smtClean="0"/>
              <a:t> or esophageal </a:t>
            </a:r>
            <a:r>
              <a:rPr lang="en-US" sz="2400" dirty="0" err="1" smtClean="0"/>
              <a:t>atresia</a:t>
            </a:r>
            <a:r>
              <a:rPr lang="en-US" sz="2400" dirty="0" smtClean="0"/>
              <a:t> &amp; </a:t>
            </a:r>
            <a:r>
              <a:rPr lang="en-US" sz="2400" dirty="0" err="1" smtClean="0"/>
              <a:t>dysmorphic</a:t>
            </a:r>
            <a:r>
              <a:rPr lang="en-US" sz="2400" dirty="0" smtClean="0"/>
              <a:t> </a:t>
            </a:r>
            <a:r>
              <a:rPr lang="en-US" sz="2400" dirty="0" err="1" smtClean="0"/>
              <a:t>facies</a:t>
            </a:r>
            <a:r>
              <a:rPr lang="en-US" sz="2400" dirty="0" smtClean="0"/>
              <a:t>) </a:t>
            </a:r>
          </a:p>
          <a:p>
            <a:pPr lvl="1">
              <a:lnSpc>
                <a:spcPct val="150000"/>
              </a:lnSpc>
            </a:pPr>
            <a:r>
              <a:rPr lang="en-US" sz="2800" dirty="0" err="1" smtClean="0"/>
              <a:t>Hepatotoxicity</a:t>
            </a:r>
            <a:r>
              <a:rPr lang="en-US" sz="2800" dirty="0" smtClean="0"/>
              <a:t> in patients exposed to PTU</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800" dirty="0" smtClean="0"/>
              <a:t>Equivalent doses of PTU to MMI are 10:1 to 15:1 (100mg of PTU 7.5 to 10mg of MMI)</a:t>
            </a:r>
          </a:p>
          <a:p>
            <a:pPr>
              <a:lnSpc>
                <a:spcPct val="150000"/>
              </a:lnSpc>
            </a:pPr>
            <a:r>
              <a:rPr lang="en-US" sz="2400" dirty="0" smtClean="0"/>
              <a:t>The initial dose of ATDs depends on the severity of the symptoms and the degree of </a:t>
            </a:r>
            <a:r>
              <a:rPr lang="en-US" sz="2400" dirty="0" err="1" smtClean="0"/>
              <a:t>hyperthyroxinemia</a:t>
            </a:r>
            <a:r>
              <a:rPr lang="en-US" sz="2400" dirty="0" smtClean="0"/>
              <a:t>.</a:t>
            </a:r>
          </a:p>
          <a:p>
            <a:pPr>
              <a:lnSpc>
                <a:spcPct val="150000"/>
              </a:lnSpc>
            </a:pPr>
            <a:r>
              <a:rPr lang="en-US" sz="2400" dirty="0" smtClean="0"/>
              <a:t>MMI, 5–15mg daily  // PTU, 50–300mg daily in divided doses.</a:t>
            </a:r>
          </a:p>
          <a:p>
            <a:pPr>
              <a:lnSpc>
                <a:spcPct val="150000"/>
              </a:lnSpc>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i="1" u="sng" dirty="0" smtClean="0"/>
              <a:t>Lab. Test Results: </a:t>
            </a:r>
            <a:endParaRPr lang="en-US" dirty="0" smtClean="0"/>
          </a:p>
          <a:p>
            <a:pPr lvl="0"/>
            <a:r>
              <a:rPr lang="en-US" dirty="0" smtClean="0"/>
              <a:t>TSH: 0.</a:t>
            </a:r>
            <a:r>
              <a:rPr lang="fa-IR" dirty="0" smtClean="0"/>
              <a:t>05</a:t>
            </a:r>
            <a:r>
              <a:rPr lang="en-US" dirty="0" smtClean="0"/>
              <a:t> </a:t>
            </a:r>
            <a:r>
              <a:rPr lang="en-US" dirty="0" err="1" smtClean="0"/>
              <a:t>mIu</a:t>
            </a:r>
            <a:r>
              <a:rPr lang="en-US" dirty="0" smtClean="0"/>
              <a:t>/ml (RR: 0.27-4.2) ---- TT4: 15 µg/dl (4.5-12) --- TT3: 3.2  </a:t>
            </a:r>
            <a:r>
              <a:rPr lang="en-US" dirty="0" err="1" smtClean="0"/>
              <a:t>nmol</a:t>
            </a:r>
            <a:r>
              <a:rPr lang="en-US" dirty="0" smtClean="0"/>
              <a:t>/L (0.8-3.1)</a:t>
            </a:r>
          </a:p>
          <a:p>
            <a:r>
              <a:rPr lang="en-US" b="1" dirty="0" smtClean="0"/>
              <a:t> </a:t>
            </a:r>
            <a:endParaRPr lang="en-US" dirty="0" smtClean="0"/>
          </a:p>
          <a:p>
            <a:pPr algn="r" rtl="1"/>
            <a:r>
              <a:rPr lang="fa-IR" b="1" dirty="0" smtClean="0"/>
              <a:t>کدامیک از گزینه های زیر در مورد این بیمار صحیح است؟</a:t>
            </a:r>
            <a:endParaRPr lang="en-US" dirty="0" smtClean="0"/>
          </a:p>
          <a:p>
            <a:pPr algn="r" rtl="1"/>
            <a:r>
              <a:rPr lang="fa-IR" b="1" dirty="0" smtClean="0"/>
              <a:t>الف) اندازه گیری مقادیر آزاد هورمون ها </a:t>
            </a:r>
            <a:endParaRPr lang="en-US" dirty="0" smtClean="0"/>
          </a:p>
          <a:p>
            <a:pPr algn="r" rtl="1"/>
            <a:r>
              <a:rPr lang="en-US" b="1" dirty="0" smtClean="0"/>
              <a:t>   </a:t>
            </a:r>
            <a:r>
              <a:rPr lang="fa-IR" b="1" dirty="0" smtClean="0"/>
              <a:t>ب) اندازه گیری </a:t>
            </a:r>
            <a:r>
              <a:rPr lang="en-US" b="1" dirty="0" smtClean="0"/>
              <a:t>Anti-TPO </a:t>
            </a:r>
            <a:endParaRPr lang="en-US" dirty="0" smtClean="0"/>
          </a:p>
          <a:p>
            <a:pPr algn="r" rtl="1"/>
            <a:r>
              <a:rPr lang="en-US" b="1" dirty="0" smtClean="0"/>
              <a:t>   </a:t>
            </a:r>
            <a:r>
              <a:rPr lang="fa-IR" b="1" dirty="0" smtClean="0"/>
              <a:t>ج) اندازه گیری </a:t>
            </a:r>
            <a:r>
              <a:rPr lang="en-US" b="1" dirty="0" err="1" smtClean="0"/>
              <a:t>TRAb</a:t>
            </a:r>
            <a:endParaRPr lang="en-US" dirty="0" smtClean="0"/>
          </a:p>
          <a:p>
            <a:pPr algn="r" rtl="1"/>
            <a:r>
              <a:rPr lang="fa-IR" b="1" dirty="0" smtClean="0"/>
              <a:t>د)اندازه گیری مجدد هورمون ها 4 هفته بعد</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ox(in)">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ox(in)">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ox(in)">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ox(i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400" dirty="0" smtClean="0"/>
              <a:t>Beta adrenergic blocking agents, such as </a:t>
            </a:r>
            <a:r>
              <a:rPr lang="en-US" sz="2400" dirty="0" err="1" smtClean="0"/>
              <a:t>propranolol</a:t>
            </a:r>
            <a:r>
              <a:rPr lang="en-US" sz="2400" dirty="0" smtClean="0"/>
              <a:t> 20–40mg every 6–8 hours may be used for controlling </a:t>
            </a:r>
            <a:r>
              <a:rPr lang="en-US" sz="2400" dirty="0" err="1" smtClean="0"/>
              <a:t>hypermetabolic</a:t>
            </a:r>
            <a:r>
              <a:rPr lang="en-US" sz="2400" dirty="0" smtClean="0"/>
              <a:t> symptoms</a:t>
            </a:r>
            <a:endParaRPr lang="en-US" sz="2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828800"/>
            <a:ext cx="8011886"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 tests should be performed in women treated with ATDs during pregnancy? // What is the target value of FT4?</a:t>
            </a:r>
            <a:endParaRPr lang="en-US" sz="2400" dirty="0"/>
          </a:p>
        </p:txBody>
      </p:sp>
      <p:sp>
        <p:nvSpPr>
          <p:cNvPr id="3" name="Content Placeholder 2"/>
          <p:cNvSpPr>
            <a:spLocks noGrp="1"/>
          </p:cNvSpPr>
          <p:nvPr>
            <p:ph idx="1"/>
          </p:nvPr>
        </p:nvSpPr>
        <p:spPr/>
        <p:txBody>
          <a:bodyPr>
            <a:normAutofit lnSpcReduction="10000"/>
          </a:bodyPr>
          <a:lstStyle/>
          <a:p>
            <a:pPr>
              <a:lnSpc>
                <a:spcPct val="150000"/>
              </a:lnSpc>
            </a:pPr>
            <a:r>
              <a:rPr lang="en-US" sz="2400" dirty="0" smtClean="0"/>
              <a:t>maintain FT4 values at, or just above the upper limit of normal, while utilizing the smallest possible dose of ATDs</a:t>
            </a:r>
          </a:p>
          <a:p>
            <a:pPr>
              <a:lnSpc>
                <a:spcPct val="150000"/>
              </a:lnSpc>
            </a:pPr>
            <a:r>
              <a:rPr lang="en-US" sz="2400" dirty="0" smtClean="0"/>
              <a:t>Free T4 and TSH </a:t>
            </a:r>
          </a:p>
          <a:p>
            <a:pPr lvl="1">
              <a:lnSpc>
                <a:spcPct val="150000"/>
              </a:lnSpc>
            </a:pPr>
            <a:r>
              <a:rPr lang="en-US" sz="2400" dirty="0" smtClean="0"/>
              <a:t>every 2–4 weeks at initiation of therapy</a:t>
            </a:r>
          </a:p>
          <a:p>
            <a:pPr lvl="1">
              <a:lnSpc>
                <a:spcPct val="150000"/>
              </a:lnSpc>
            </a:pPr>
            <a:r>
              <a:rPr lang="en-US" sz="2400" dirty="0" smtClean="0"/>
              <a:t>every 4–6 weeks after achieving the target value</a:t>
            </a:r>
          </a:p>
          <a:p>
            <a:pPr>
              <a:lnSpc>
                <a:spcPct val="150000"/>
              </a:lnSpc>
            </a:pPr>
            <a:r>
              <a:rPr lang="en-US" sz="2400" dirty="0" smtClean="0"/>
              <a:t>Over-treatment  </a:t>
            </a:r>
            <a:r>
              <a:rPr lang="en-US" sz="2800" b="1" i="1" dirty="0" smtClean="0"/>
              <a:t>»»»»  </a:t>
            </a:r>
            <a:r>
              <a:rPr lang="en-US" sz="2400" dirty="0" smtClean="0"/>
              <a:t>possibility of</a:t>
            </a:r>
          </a:p>
          <a:p>
            <a:pPr lvl="1">
              <a:lnSpc>
                <a:spcPct val="150000"/>
              </a:lnSpc>
            </a:pPr>
            <a:r>
              <a:rPr lang="en-US" sz="2400" dirty="0" smtClean="0"/>
              <a:t>fetal goiter </a:t>
            </a:r>
          </a:p>
          <a:p>
            <a:pPr lvl="1">
              <a:lnSpc>
                <a:spcPct val="150000"/>
              </a:lnSpc>
            </a:pPr>
            <a:r>
              <a:rPr lang="en-US" sz="2400" dirty="0" smtClean="0"/>
              <a:t>fetal hypothyroidism</a:t>
            </a:r>
            <a:endParaRPr lang="en-US" sz="24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smtClean="0"/>
              <a:t>Serum </a:t>
            </a:r>
            <a:r>
              <a:rPr lang="en-US" b="1" dirty="0" smtClean="0"/>
              <a:t>TSH </a:t>
            </a:r>
            <a:r>
              <a:rPr lang="en-US" dirty="0" smtClean="0"/>
              <a:t>may remain undetectable through pregnancy. Serum </a:t>
            </a:r>
            <a:r>
              <a:rPr lang="en-US" b="1" dirty="0" smtClean="0"/>
              <a:t>TT3</a:t>
            </a:r>
            <a:r>
              <a:rPr lang="en-US" dirty="0" smtClean="0"/>
              <a:t> determination is not recommended in the management of Graves’ hyperthyroidism because normalization of maternal serum TT3 has been reported to cause elevated serum TSH in the infants at birth </a:t>
            </a:r>
          </a:p>
          <a:p>
            <a:pPr>
              <a:lnSpc>
                <a:spcPct val="150000"/>
              </a:lnSpc>
            </a:pPr>
            <a:endParaRPr lang="en-US" dirty="0" smtClean="0"/>
          </a:p>
          <a:p>
            <a:pPr>
              <a:lnSpc>
                <a:spcPct val="150000"/>
              </a:lnSpc>
            </a:pPr>
            <a:r>
              <a:rPr lang="en-US" dirty="0" smtClean="0"/>
              <a:t>exception is the woman with T3 </a:t>
            </a:r>
            <a:r>
              <a:rPr lang="en-US" dirty="0" err="1" smtClean="0"/>
              <a:t>thyrotoxicosis</a:t>
            </a:r>
            <a:r>
              <a:rPr lang="en-US" dirty="0" smtClean="0"/>
              <a:t>, such as in the presence of a nodular goiter.</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Natural Graves course during pregnancy</a:t>
            </a:r>
            <a:endParaRPr lang="en-US" sz="4000" dirty="0"/>
          </a:p>
        </p:txBody>
      </p:sp>
      <p:sp>
        <p:nvSpPr>
          <p:cNvPr id="3" name="Content Placeholder 2"/>
          <p:cNvSpPr>
            <a:spLocks noGrp="1"/>
          </p:cNvSpPr>
          <p:nvPr>
            <p:ph idx="1"/>
          </p:nvPr>
        </p:nvSpPr>
        <p:spPr/>
        <p:txBody>
          <a:bodyPr/>
          <a:lstStyle/>
          <a:p>
            <a:pPr>
              <a:lnSpc>
                <a:spcPct val="150000"/>
              </a:lnSpc>
            </a:pPr>
            <a:r>
              <a:rPr lang="en-US" dirty="0" smtClean="0"/>
              <a:t>In the </a:t>
            </a:r>
            <a:r>
              <a:rPr lang="en-US" b="1" dirty="0" smtClean="0"/>
              <a:t>first trimester </a:t>
            </a:r>
            <a:r>
              <a:rPr lang="en-US" dirty="0" smtClean="0"/>
              <a:t>of pregnancy some women with Graves’ disease will experience an exacerbation of symptoms.</a:t>
            </a:r>
          </a:p>
          <a:p>
            <a:pPr>
              <a:lnSpc>
                <a:spcPct val="150000"/>
              </a:lnSpc>
            </a:pPr>
            <a:r>
              <a:rPr lang="en-US" dirty="0" smtClean="0"/>
              <a:t>in the </a:t>
            </a:r>
            <a:r>
              <a:rPr lang="en-US" b="1" dirty="0" smtClean="0"/>
              <a:t>second and third trimesters : </a:t>
            </a:r>
            <a:r>
              <a:rPr lang="en-US" dirty="0" smtClean="0"/>
              <a:t>gradual improvement</a:t>
            </a:r>
            <a:endParaRPr lang="en-US" b="1" dirty="0" smtClean="0"/>
          </a:p>
          <a:p>
            <a:pPr>
              <a:lnSpc>
                <a:spcPct val="150000"/>
              </a:lnSpc>
            </a:pPr>
            <a:r>
              <a:rPr lang="en-US" b="1" dirty="0" smtClean="0"/>
              <a:t>after delivery : </a:t>
            </a:r>
            <a:r>
              <a:rPr lang="en-US" dirty="0" smtClean="0"/>
              <a:t>Aggravation of symptoms often occurs</a:t>
            </a:r>
            <a:endParaRPr lang="en-US"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Thyroidectomy</a:t>
            </a:r>
            <a:endParaRPr lang="en-US" dirty="0"/>
          </a:p>
        </p:txBody>
      </p:sp>
      <p:sp>
        <p:nvSpPr>
          <p:cNvPr id="3" name="Content Placeholder 2"/>
          <p:cNvSpPr>
            <a:spLocks noGrp="1"/>
          </p:cNvSpPr>
          <p:nvPr>
            <p:ph idx="1"/>
          </p:nvPr>
        </p:nvSpPr>
        <p:spPr/>
        <p:txBody>
          <a:bodyPr>
            <a:normAutofit lnSpcReduction="10000"/>
          </a:bodyPr>
          <a:lstStyle/>
          <a:p>
            <a:pPr marL="571500" indent="-457200">
              <a:lnSpc>
                <a:spcPct val="150000"/>
              </a:lnSpc>
              <a:buFont typeface="+mj-lt"/>
              <a:buAutoNum type="arabicParenR"/>
            </a:pPr>
            <a:r>
              <a:rPr lang="en-US" dirty="0" smtClean="0"/>
              <a:t>Allergies to both ATD</a:t>
            </a:r>
          </a:p>
          <a:p>
            <a:pPr marL="571500" indent="-457200">
              <a:lnSpc>
                <a:spcPct val="150000"/>
              </a:lnSpc>
              <a:buFont typeface="+mj-lt"/>
              <a:buAutoNum type="arabicParenR"/>
            </a:pPr>
            <a:r>
              <a:rPr lang="en-US" dirty="0" smtClean="0"/>
              <a:t>contraindications to both ATDs</a:t>
            </a:r>
          </a:p>
          <a:p>
            <a:pPr marL="571500" indent="-457200">
              <a:lnSpc>
                <a:spcPct val="150000"/>
              </a:lnSpc>
              <a:buFont typeface="+mj-lt"/>
              <a:buAutoNum type="arabicParenR"/>
            </a:pPr>
            <a:r>
              <a:rPr lang="en-US" dirty="0" smtClean="0"/>
              <a:t>women requiring large doses of ATDs</a:t>
            </a:r>
          </a:p>
          <a:p>
            <a:pPr marL="571500" indent="-457200">
              <a:lnSpc>
                <a:spcPct val="150000"/>
              </a:lnSpc>
              <a:buFont typeface="+mj-lt"/>
              <a:buAutoNum type="arabicParenR"/>
            </a:pPr>
            <a:r>
              <a:rPr lang="en-US" dirty="0" smtClean="0"/>
              <a:t>patients who are not compliant with drug therapy.</a:t>
            </a:r>
          </a:p>
          <a:p>
            <a:pPr>
              <a:lnSpc>
                <a:spcPct val="150000"/>
              </a:lnSpc>
            </a:pPr>
            <a:endParaRPr lang="en-US" dirty="0" smtClean="0"/>
          </a:p>
          <a:p>
            <a:pPr>
              <a:lnSpc>
                <a:spcPct val="150000"/>
              </a:lnSpc>
            </a:pPr>
            <a:r>
              <a:rPr lang="en-US" dirty="0" smtClean="0"/>
              <a:t>second trimester is the optimal time.</a:t>
            </a:r>
          </a:p>
          <a:p>
            <a:pPr>
              <a:lnSpc>
                <a:spcPct val="150000"/>
              </a:lnSpc>
            </a:pPr>
            <a:r>
              <a:rPr lang="en-US" dirty="0" smtClean="0"/>
              <a:t> A determination of serum </a:t>
            </a:r>
            <a:r>
              <a:rPr lang="en-US" dirty="0" err="1" smtClean="0"/>
              <a:t>TRAb</a:t>
            </a:r>
            <a:r>
              <a:rPr lang="en-US" dirty="0" smtClean="0"/>
              <a:t> titers is of value at the time of surgery in order to assess the potential risk of fetal hyperthyroidism</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49529" y="2971800"/>
            <a:ext cx="8122921"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Fetal risk of hyperthyroidism:</a:t>
            </a:r>
            <a:endParaRPr lang="en-US" dirty="0"/>
          </a:p>
        </p:txBody>
      </p:sp>
      <p:sp>
        <p:nvSpPr>
          <p:cNvPr id="3" name="Content Placeholder 2"/>
          <p:cNvSpPr>
            <a:spLocks noGrp="1"/>
          </p:cNvSpPr>
          <p:nvPr>
            <p:ph sz="half" idx="1"/>
          </p:nvPr>
        </p:nvSpPr>
        <p:spPr/>
        <p:txBody>
          <a:bodyPr>
            <a:normAutofit fontScale="92500" lnSpcReduction="10000"/>
          </a:bodyPr>
          <a:lstStyle/>
          <a:p>
            <a:pPr>
              <a:lnSpc>
                <a:spcPct val="160000"/>
              </a:lnSpc>
            </a:pPr>
            <a:r>
              <a:rPr lang="en-US" dirty="0" smtClean="0"/>
              <a:t>1) Fetal hyperthyroidism,</a:t>
            </a:r>
          </a:p>
          <a:p>
            <a:pPr>
              <a:lnSpc>
                <a:spcPct val="160000"/>
              </a:lnSpc>
            </a:pPr>
            <a:r>
              <a:rPr lang="en-US" dirty="0" smtClean="0"/>
              <a:t>2) neonatal hyperthyroidism, </a:t>
            </a:r>
          </a:p>
          <a:p>
            <a:pPr>
              <a:lnSpc>
                <a:spcPct val="160000"/>
              </a:lnSpc>
            </a:pPr>
            <a:r>
              <a:rPr lang="en-US" dirty="0" smtClean="0"/>
              <a:t>Risk factor: High titer </a:t>
            </a:r>
            <a:r>
              <a:rPr lang="en-US" dirty="0" err="1" smtClean="0"/>
              <a:t>TRAb</a:t>
            </a:r>
            <a:r>
              <a:rPr lang="en-US" dirty="0" smtClean="0"/>
              <a:t> (22-26 w) // 1-5% of pregnancy in …</a:t>
            </a:r>
          </a:p>
        </p:txBody>
      </p:sp>
      <p:sp>
        <p:nvSpPr>
          <p:cNvPr id="4" name="Content Placeholder 3"/>
          <p:cNvSpPr>
            <a:spLocks noGrp="1"/>
          </p:cNvSpPr>
          <p:nvPr>
            <p:ph sz="half" idx="2"/>
          </p:nvPr>
        </p:nvSpPr>
        <p:spPr/>
        <p:txBody>
          <a:bodyPr>
            <a:normAutofit fontScale="92500" lnSpcReduction="10000"/>
          </a:bodyPr>
          <a:lstStyle/>
          <a:p>
            <a:r>
              <a:rPr lang="en-US" dirty="0" smtClean="0"/>
              <a:t>3) fetal hypothyroidism,</a:t>
            </a:r>
          </a:p>
          <a:p>
            <a:r>
              <a:rPr lang="en-US" dirty="0" smtClean="0"/>
              <a:t>4) neonatal hypothyroidism</a:t>
            </a:r>
          </a:p>
          <a:p>
            <a:r>
              <a:rPr lang="en-US" dirty="0" smtClean="0"/>
              <a:t>High dose ATD</a:t>
            </a:r>
          </a:p>
          <a:p>
            <a:endParaRPr lang="en-US" dirty="0" smtClean="0"/>
          </a:p>
          <a:p>
            <a:r>
              <a:rPr lang="en-US" dirty="0" smtClean="0"/>
              <a:t>5) central hypothyroidism.</a:t>
            </a:r>
          </a:p>
          <a:p>
            <a:r>
              <a:rPr lang="en-US" dirty="0" smtClean="0"/>
              <a:t>Prolonged hyperthyroidism during pregnancy</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diamond(in)">
                                      <p:cBhvr>
                                        <p:cTn id="20" dur="2000"/>
                                        <p:tgtEl>
                                          <p:spTgt spid="4">
                                            <p:txEl>
                                              <p:pRg st="0" end="0"/>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diamond(in)">
                                      <p:cBhvr>
                                        <p:cTn id="23" dur="2000"/>
                                        <p:tgtEl>
                                          <p:spTgt spid="4">
                                            <p:txEl>
                                              <p:pRg st="1" end="1"/>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diamond(in)">
                                      <p:cBhvr>
                                        <p:cTn id="26" dur="2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box(in)">
                                      <p:cBhvr>
                                        <p:cTn id="31" dur="500"/>
                                        <p:tgtEl>
                                          <p:spTgt spid="4">
                                            <p:txEl>
                                              <p:pRg st="0" end="0"/>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box(in)">
                                      <p:cBhvr>
                                        <p:cTn id="34" dur="500"/>
                                        <p:tgtEl>
                                          <p:spTgt spid="4">
                                            <p:txEl>
                                              <p:pRg st="1" end="1"/>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box(in)">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box(in)">
                                      <p:cBhvr>
                                        <p:cTn id="42" dur="500"/>
                                        <p:tgtEl>
                                          <p:spTgt spid="4">
                                            <p:txEl>
                                              <p:pRg st="4" end="4"/>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box(in)">
                                      <p:cBhvr>
                                        <p:cTn id="4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Indications for ordering</a:t>
            </a:r>
            <a:br>
              <a:rPr lang="en-US" sz="3600" dirty="0" smtClean="0"/>
            </a:br>
            <a:r>
              <a:rPr lang="en-US" sz="3600" dirty="0" smtClean="0"/>
              <a:t>a </a:t>
            </a:r>
            <a:r>
              <a:rPr lang="en-US" sz="3600" dirty="0" err="1" smtClean="0"/>
              <a:t>TRAb</a:t>
            </a:r>
            <a:r>
              <a:rPr lang="en-US" sz="3600" dirty="0" smtClean="0"/>
              <a:t> test in Graves’ disease :</a:t>
            </a:r>
            <a:endParaRPr lang="en-US" sz="3600" dirty="0"/>
          </a:p>
        </p:txBody>
      </p:sp>
      <p:sp>
        <p:nvSpPr>
          <p:cNvPr id="3" name="Content Placeholder 2"/>
          <p:cNvSpPr>
            <a:spLocks noGrp="1"/>
          </p:cNvSpPr>
          <p:nvPr>
            <p:ph idx="1"/>
          </p:nvPr>
        </p:nvSpPr>
        <p:spPr/>
        <p:txBody>
          <a:bodyPr>
            <a:normAutofit/>
          </a:bodyPr>
          <a:lstStyle/>
          <a:p>
            <a:pPr>
              <a:lnSpc>
                <a:spcPct val="150000"/>
              </a:lnSpc>
            </a:pPr>
            <a:r>
              <a:rPr lang="en-US" sz="2400" dirty="0" smtClean="0"/>
              <a:t>1) mother with active hyperthyroidism</a:t>
            </a:r>
          </a:p>
          <a:p>
            <a:pPr>
              <a:lnSpc>
                <a:spcPct val="150000"/>
              </a:lnSpc>
            </a:pPr>
            <a:r>
              <a:rPr lang="en-US" sz="2400" dirty="0" smtClean="0"/>
              <a:t>2) previous history of treatment with radioiodine</a:t>
            </a:r>
          </a:p>
          <a:p>
            <a:pPr>
              <a:lnSpc>
                <a:spcPct val="150000"/>
              </a:lnSpc>
            </a:pPr>
            <a:r>
              <a:rPr lang="en-US" sz="2400" dirty="0" smtClean="0"/>
              <a:t>3) previous history of delivering an infant with hyperthyroidism</a:t>
            </a:r>
          </a:p>
          <a:p>
            <a:pPr>
              <a:lnSpc>
                <a:spcPct val="150000"/>
              </a:lnSpc>
            </a:pPr>
            <a:r>
              <a:rPr lang="en-US" sz="2400" dirty="0" smtClean="0"/>
              <a:t>4) </a:t>
            </a:r>
            <a:r>
              <a:rPr lang="en-US" sz="2400" dirty="0" err="1" smtClean="0"/>
              <a:t>thyroidectomy</a:t>
            </a:r>
            <a:r>
              <a:rPr lang="en-US" sz="2400" dirty="0" smtClean="0"/>
              <a:t> for treatment of hyperthyroidism in pregnancy</a:t>
            </a:r>
            <a:endParaRPr lang="en-US"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t>
            </a:r>
            <a:endParaRPr lang="en-US" dirty="0"/>
          </a:p>
        </p:txBody>
      </p:sp>
      <p:sp>
        <p:nvSpPr>
          <p:cNvPr id="3" name="Content Placeholder 2"/>
          <p:cNvSpPr>
            <a:spLocks noGrp="1"/>
          </p:cNvSpPr>
          <p:nvPr>
            <p:ph idx="1"/>
          </p:nvPr>
        </p:nvSpPr>
        <p:spPr/>
        <p:txBody>
          <a:bodyPr/>
          <a:lstStyle/>
          <a:p>
            <a:pPr>
              <a:lnSpc>
                <a:spcPct val="150000"/>
              </a:lnSpc>
            </a:pPr>
            <a:r>
              <a:rPr lang="en-US" dirty="0" smtClean="0"/>
              <a:t>A determination of serum </a:t>
            </a:r>
            <a:r>
              <a:rPr lang="en-US" dirty="0" err="1" smtClean="0"/>
              <a:t>TRAb</a:t>
            </a:r>
            <a:r>
              <a:rPr lang="en-US" dirty="0" smtClean="0"/>
              <a:t> </a:t>
            </a:r>
            <a:r>
              <a:rPr lang="en-US" b="1" dirty="0" smtClean="0"/>
              <a:t>by 24–28 weeks </a:t>
            </a:r>
            <a:r>
              <a:rPr lang="en-US" dirty="0" smtClean="0"/>
              <a:t>gestation is helpful in detecting pregnancies at risk</a:t>
            </a:r>
          </a:p>
          <a:p>
            <a:pPr>
              <a:lnSpc>
                <a:spcPct val="150000"/>
              </a:lnSpc>
              <a:buNone/>
            </a:pPr>
            <a:endParaRPr lang="en-US" dirty="0" smtClean="0"/>
          </a:p>
          <a:p>
            <a:pPr>
              <a:lnSpc>
                <a:spcPct val="150000"/>
              </a:lnSpc>
            </a:pPr>
            <a:r>
              <a:rPr lang="en-US" dirty="0" smtClean="0"/>
              <a:t>Some clinicians recommend to perform the test in the </a:t>
            </a:r>
            <a:r>
              <a:rPr lang="en-US" b="1" dirty="0" smtClean="0"/>
              <a:t>first trimester </a:t>
            </a:r>
            <a:r>
              <a:rPr lang="en-US" dirty="0" smtClean="0"/>
              <a:t>and if elevated repeat the determination </a:t>
            </a:r>
            <a:r>
              <a:rPr lang="en-US" b="1" dirty="0" smtClean="0"/>
              <a:t>at 22–26 weeks</a:t>
            </a:r>
            <a:r>
              <a:rPr lang="en-US" dirty="0" smtClean="0"/>
              <a:t> gestation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dirty="0" smtClean="0"/>
              <a:t>A 34 years old lady at gestational age 8 (G2P0A1) referred by OBGYN with palpitation, 3 kg weight loss and nausea from 6 weeks later.</a:t>
            </a:r>
          </a:p>
          <a:p>
            <a:pPr>
              <a:lnSpc>
                <a:spcPct val="150000"/>
              </a:lnSpc>
            </a:pPr>
            <a:r>
              <a:rPr lang="en-US" dirty="0" smtClean="0"/>
              <a:t>PMH: no thyroidal disorders</a:t>
            </a:r>
          </a:p>
          <a:p>
            <a:pPr>
              <a:lnSpc>
                <a:spcPct val="150000"/>
              </a:lnSpc>
            </a:pPr>
            <a:r>
              <a:rPr lang="en-US" dirty="0" smtClean="0"/>
              <a:t>FH: (+) autoimmune thyroid disease in her mother</a:t>
            </a:r>
          </a:p>
          <a:p>
            <a:pPr>
              <a:lnSpc>
                <a:spcPct val="150000"/>
              </a:lnSpc>
            </a:pPr>
            <a:r>
              <a:rPr lang="en-US" u="sng" dirty="0" smtClean="0"/>
              <a:t>Physical exam: </a:t>
            </a:r>
            <a:endParaRPr lang="en-US" dirty="0" smtClean="0"/>
          </a:p>
          <a:p>
            <a:pPr>
              <a:lnSpc>
                <a:spcPct val="150000"/>
              </a:lnSpc>
            </a:pPr>
            <a:r>
              <a:rPr lang="en-US" dirty="0" smtClean="0"/>
              <a:t>Wet skin / Mild tremor / Weight: 65 Kg</a:t>
            </a:r>
          </a:p>
          <a:p>
            <a:pPr>
              <a:lnSpc>
                <a:spcPct val="150000"/>
              </a:lnSpc>
            </a:pPr>
            <a:r>
              <a:rPr lang="en-US" dirty="0" smtClean="0"/>
              <a:t>BP: 100/70         PR: 105/min</a:t>
            </a:r>
          </a:p>
          <a:p>
            <a:pPr>
              <a:lnSpc>
                <a:spcPct val="150000"/>
              </a:lnSpc>
            </a:pPr>
            <a:r>
              <a:rPr lang="en-US" dirty="0" smtClean="0"/>
              <a:t>NO Ophthalmic sign</a:t>
            </a:r>
          </a:p>
          <a:p>
            <a:pPr>
              <a:lnSpc>
                <a:spcPct val="150000"/>
              </a:lnSpc>
            </a:pPr>
            <a:r>
              <a:rPr lang="en-US" dirty="0" smtClean="0"/>
              <a:t>Thyroid: 30 </a:t>
            </a:r>
            <a:r>
              <a:rPr lang="en-US" dirty="0" err="1" smtClean="0"/>
              <a:t>gr</a:t>
            </a:r>
            <a:r>
              <a:rPr lang="en-US" dirty="0" smtClean="0"/>
              <a:t> (Rubbery)</a:t>
            </a:r>
          </a:p>
          <a:p>
            <a:pPr>
              <a:lnSpc>
                <a:spcPct val="150000"/>
              </a:lnSpc>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378555" y="3048000"/>
            <a:ext cx="8088381" cy="19811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i="1" u="sng" dirty="0" smtClean="0"/>
              <a:t>Lab. Test Results: </a:t>
            </a:r>
            <a:endParaRPr lang="en-US" dirty="0" smtClean="0"/>
          </a:p>
          <a:p>
            <a:pPr lvl="0"/>
            <a:r>
              <a:rPr lang="en-US" dirty="0" smtClean="0"/>
              <a:t>TSH: 0.</a:t>
            </a:r>
            <a:r>
              <a:rPr lang="fa-IR" dirty="0" smtClean="0"/>
              <a:t>05</a:t>
            </a:r>
            <a:r>
              <a:rPr lang="en-US" dirty="0" smtClean="0"/>
              <a:t> </a:t>
            </a:r>
            <a:r>
              <a:rPr lang="en-US" dirty="0" err="1" smtClean="0"/>
              <a:t>mIu</a:t>
            </a:r>
            <a:r>
              <a:rPr lang="en-US" dirty="0" smtClean="0"/>
              <a:t>/ml (RR: 0.27-4.2) ---- TT4: 15 µg/dl (4.5-12) --- TT3: 3.2  </a:t>
            </a:r>
            <a:r>
              <a:rPr lang="en-US" dirty="0" err="1" smtClean="0"/>
              <a:t>nmol</a:t>
            </a:r>
            <a:r>
              <a:rPr lang="en-US" dirty="0" smtClean="0"/>
              <a:t>/L (0.8-3.1)</a:t>
            </a:r>
          </a:p>
          <a:p>
            <a:r>
              <a:rPr lang="en-US" b="1" dirty="0" smtClean="0"/>
              <a:t> </a:t>
            </a:r>
            <a:endParaRPr lang="en-US" dirty="0" smtClean="0"/>
          </a:p>
          <a:p>
            <a:pPr algn="r" rtl="1"/>
            <a:r>
              <a:rPr lang="fa-IR" b="1" dirty="0" smtClean="0"/>
              <a:t>کدامیک از گزینه های زیر در مورد این بیمار صحیح است؟</a:t>
            </a:r>
            <a:endParaRPr lang="en-US" dirty="0" smtClean="0"/>
          </a:p>
          <a:p>
            <a:pPr algn="r" rtl="1"/>
            <a:r>
              <a:rPr lang="fa-IR" b="1" dirty="0" smtClean="0"/>
              <a:t>الف) اندازه گیری مقادیر آزاد هورمون ها </a:t>
            </a:r>
            <a:endParaRPr lang="en-US" dirty="0" smtClean="0"/>
          </a:p>
          <a:p>
            <a:pPr algn="r" rtl="1"/>
            <a:r>
              <a:rPr lang="en-US" b="1" dirty="0" smtClean="0"/>
              <a:t>   </a:t>
            </a:r>
            <a:r>
              <a:rPr lang="fa-IR" b="1" dirty="0" smtClean="0"/>
              <a:t>ب) اندازه گیری </a:t>
            </a:r>
            <a:r>
              <a:rPr lang="en-US" b="1" dirty="0" smtClean="0"/>
              <a:t>Anti-TPO </a:t>
            </a:r>
            <a:endParaRPr lang="en-US" dirty="0" smtClean="0"/>
          </a:p>
          <a:p>
            <a:pPr algn="r" rtl="1"/>
            <a:r>
              <a:rPr lang="en-US" b="1" dirty="0" smtClean="0"/>
              <a:t>   </a:t>
            </a:r>
            <a:r>
              <a:rPr lang="fa-IR" b="1" dirty="0" smtClean="0"/>
              <a:t>ج) اندازه گیری </a:t>
            </a:r>
            <a:r>
              <a:rPr lang="en-US" b="1" dirty="0" err="1" smtClean="0"/>
              <a:t>TRAb</a:t>
            </a:r>
            <a:endParaRPr lang="en-US" dirty="0" smtClean="0"/>
          </a:p>
          <a:p>
            <a:pPr algn="r" rtl="1"/>
            <a:r>
              <a:rPr lang="fa-IR" b="1" dirty="0" smtClean="0"/>
              <a:t>د)اندازه گیری مجدد هورمون ها 4 هفته بعد</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ox(in)">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ox(in)">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ox(in)">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ox(i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dirty="0" smtClean="0"/>
              <a:t>A 34 years old lady at gestational age 8 (G2P0A1) referred by OBGYN with palpitation, 3 kg weight loss and nausea from 6 weeks later.</a:t>
            </a:r>
          </a:p>
          <a:p>
            <a:pPr>
              <a:lnSpc>
                <a:spcPct val="150000"/>
              </a:lnSpc>
            </a:pPr>
            <a:r>
              <a:rPr lang="en-US" dirty="0" smtClean="0"/>
              <a:t>PMH: no thyroidal disorders</a:t>
            </a:r>
          </a:p>
          <a:p>
            <a:pPr>
              <a:lnSpc>
                <a:spcPct val="150000"/>
              </a:lnSpc>
            </a:pPr>
            <a:r>
              <a:rPr lang="en-US" dirty="0" smtClean="0"/>
              <a:t>FH: (+) autoimmune thyroid disease in her mother</a:t>
            </a:r>
          </a:p>
          <a:p>
            <a:pPr>
              <a:lnSpc>
                <a:spcPct val="150000"/>
              </a:lnSpc>
            </a:pPr>
            <a:r>
              <a:rPr lang="en-US" u="sng" dirty="0" smtClean="0"/>
              <a:t>Physical exam: </a:t>
            </a:r>
            <a:endParaRPr lang="en-US" dirty="0" smtClean="0"/>
          </a:p>
          <a:p>
            <a:pPr>
              <a:lnSpc>
                <a:spcPct val="150000"/>
              </a:lnSpc>
            </a:pPr>
            <a:r>
              <a:rPr lang="en-US" dirty="0" smtClean="0"/>
              <a:t>Wet skin / Mild tremor / Weight: 65 Kg</a:t>
            </a:r>
          </a:p>
          <a:p>
            <a:pPr>
              <a:lnSpc>
                <a:spcPct val="150000"/>
              </a:lnSpc>
            </a:pPr>
            <a:r>
              <a:rPr lang="en-US" dirty="0" smtClean="0"/>
              <a:t>BP: 100/70         PR: 105/min</a:t>
            </a:r>
          </a:p>
          <a:p>
            <a:pPr>
              <a:lnSpc>
                <a:spcPct val="150000"/>
              </a:lnSpc>
            </a:pPr>
            <a:r>
              <a:rPr lang="en-US" dirty="0" smtClean="0"/>
              <a:t>NO Ophthalmic sign</a:t>
            </a:r>
          </a:p>
          <a:p>
            <a:pPr>
              <a:lnSpc>
                <a:spcPct val="150000"/>
              </a:lnSpc>
            </a:pPr>
            <a:r>
              <a:rPr lang="en-US" dirty="0" smtClean="0"/>
              <a:t>Thyroid: 30 </a:t>
            </a:r>
            <a:r>
              <a:rPr lang="en-US" dirty="0" err="1" smtClean="0"/>
              <a:t>gr</a:t>
            </a:r>
            <a:r>
              <a:rPr lang="en-US" dirty="0" smtClean="0"/>
              <a:t> (Rubbery)</a:t>
            </a:r>
          </a:p>
          <a:p>
            <a:pPr>
              <a:lnSpc>
                <a:spcPct val="150000"/>
              </a:lnSpc>
            </a:pP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u="sng" dirty="0" smtClean="0"/>
              <a:t>Laboratory test results:</a:t>
            </a:r>
            <a:endParaRPr lang="en-US" sz="2000" dirty="0" smtClean="0"/>
          </a:p>
          <a:p>
            <a:pPr lvl="0"/>
            <a:r>
              <a:rPr lang="en-US" sz="2400" dirty="0" smtClean="0"/>
              <a:t>Initial TFT:</a:t>
            </a:r>
            <a:endParaRPr lang="en-US" sz="2000" dirty="0" smtClean="0"/>
          </a:p>
          <a:p>
            <a:pPr lvl="1"/>
            <a:r>
              <a:rPr lang="en-US" dirty="0" smtClean="0"/>
              <a:t>TSH: 0.05 </a:t>
            </a:r>
            <a:r>
              <a:rPr lang="en-US" dirty="0" err="1" smtClean="0"/>
              <a:t>mIu</a:t>
            </a:r>
            <a:r>
              <a:rPr lang="en-US" dirty="0" smtClean="0"/>
              <a:t>/ml ---- FT4: 2.5 (0.8-1.8 </a:t>
            </a:r>
            <a:r>
              <a:rPr lang="en-US" dirty="0" err="1" smtClean="0"/>
              <a:t>ng</a:t>
            </a:r>
            <a:r>
              <a:rPr lang="en-US" dirty="0" smtClean="0"/>
              <a:t>/dl ) -----T3: 3.2 (0.8-2 </a:t>
            </a:r>
            <a:r>
              <a:rPr lang="en-US" dirty="0" err="1" smtClean="0"/>
              <a:t>nmol</a:t>
            </a:r>
            <a:r>
              <a:rPr lang="en-US" dirty="0" smtClean="0"/>
              <a:t>/L )</a:t>
            </a:r>
            <a:endParaRPr lang="en-US" sz="1800" dirty="0" smtClean="0"/>
          </a:p>
          <a:p>
            <a:pPr lvl="0"/>
            <a:r>
              <a:rPr lang="en-US" sz="2400" dirty="0" smtClean="0"/>
              <a:t>Repeated TFT: </a:t>
            </a:r>
            <a:endParaRPr lang="en-US" sz="2000" dirty="0" smtClean="0"/>
          </a:p>
          <a:p>
            <a:pPr lvl="1"/>
            <a:r>
              <a:rPr lang="en-US" dirty="0" smtClean="0"/>
              <a:t>TSH: 0.005 </a:t>
            </a:r>
            <a:r>
              <a:rPr lang="en-US" dirty="0" err="1" smtClean="0"/>
              <a:t>mIu</a:t>
            </a:r>
            <a:r>
              <a:rPr lang="en-US" dirty="0" smtClean="0"/>
              <a:t>/ml ----- FT4: 1.8 </a:t>
            </a:r>
            <a:r>
              <a:rPr lang="en-US" dirty="0" err="1" smtClean="0"/>
              <a:t>ng</a:t>
            </a:r>
            <a:r>
              <a:rPr lang="en-US" dirty="0" smtClean="0"/>
              <a:t>/dl ----- T3: 2.9  </a:t>
            </a:r>
            <a:r>
              <a:rPr lang="en-US" dirty="0" err="1" smtClean="0"/>
              <a:t>nmol</a:t>
            </a:r>
            <a:r>
              <a:rPr lang="en-US" dirty="0" smtClean="0"/>
              <a:t>/L</a:t>
            </a:r>
            <a:endParaRPr lang="en-US" sz="1800" dirty="0" smtClean="0"/>
          </a:p>
          <a:p>
            <a:pPr rtl="1"/>
            <a:r>
              <a:rPr lang="fa-IR" sz="2400" dirty="0" smtClean="0"/>
              <a:t> </a:t>
            </a:r>
            <a:endParaRPr lang="en-US" sz="2000" dirty="0" smtClean="0"/>
          </a:p>
          <a:p>
            <a:pPr algn="r" rtl="1"/>
            <a:r>
              <a:rPr lang="fa-IR" sz="2400" dirty="0" smtClean="0"/>
              <a:t>کدام گزینه را در مورد این بیمار پیشنهاد می کنید؟</a:t>
            </a:r>
            <a:endParaRPr lang="en-US" sz="2000" dirty="0" smtClean="0"/>
          </a:p>
          <a:p>
            <a:pPr algn="r" rtl="1"/>
            <a:r>
              <a:rPr lang="fa-IR" sz="2400" b="1" dirty="0" smtClean="0"/>
              <a:t>الف) اندازه گیری </a:t>
            </a:r>
            <a:r>
              <a:rPr lang="en-US" sz="2400" b="1" dirty="0" smtClean="0"/>
              <a:t>FT4I </a:t>
            </a:r>
            <a:endParaRPr lang="en-US" sz="2000" dirty="0" smtClean="0"/>
          </a:p>
          <a:p>
            <a:pPr algn="r" rtl="1"/>
            <a:r>
              <a:rPr lang="en-US" sz="2400" b="1" dirty="0" smtClean="0"/>
              <a:t>   </a:t>
            </a:r>
            <a:r>
              <a:rPr lang="fa-IR" sz="2400" b="1" dirty="0" smtClean="0"/>
              <a:t>ب) شروع درمان با </a:t>
            </a:r>
            <a:r>
              <a:rPr lang="en-US" sz="2400" b="1" dirty="0" smtClean="0"/>
              <a:t>PTU </a:t>
            </a:r>
            <a:endParaRPr lang="en-US" sz="2000" dirty="0" smtClean="0"/>
          </a:p>
          <a:p>
            <a:pPr algn="r" rtl="1"/>
            <a:r>
              <a:rPr lang="en-US" sz="2400" b="1" dirty="0" smtClean="0"/>
              <a:t>   </a:t>
            </a:r>
            <a:r>
              <a:rPr lang="fa-IR" sz="2400" b="1" dirty="0" smtClean="0"/>
              <a:t>ج) اندازه گیری </a:t>
            </a:r>
            <a:r>
              <a:rPr lang="en-US" sz="2400" b="1" dirty="0" err="1" smtClean="0"/>
              <a:t>TRAb</a:t>
            </a:r>
            <a:endParaRPr lang="en-US" sz="2000" dirty="0" smtClean="0"/>
          </a:p>
          <a:p>
            <a:pPr algn="r" rtl="1"/>
            <a:r>
              <a:rPr lang="fa-IR" sz="2400" b="1" dirty="0" smtClean="0"/>
              <a:t>د)اندازه گیری مجدد هورمون ها 4 هفته بعد</a:t>
            </a:r>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ox(in)">
                                      <p:cBhvr>
                                        <p:cTn id="7" dur="500"/>
                                        <p:tgtEl>
                                          <p:spTgt spid="3">
                                            <p:txEl>
                                              <p:pRg st="6" end="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ox(in)">
                                      <p:cBhvr>
                                        <p:cTn id="10" dur="500"/>
                                        <p:tgtEl>
                                          <p:spTgt spid="3">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box(in)">
                                      <p:cBhvr>
                                        <p:cTn id="15" dur="500"/>
                                        <p:tgtEl>
                                          <p:spTgt spid="3">
                                            <p:txEl>
                                              <p:pRg st="8" end="8"/>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animEffect transition="in" filter="box(in)">
                                      <p:cBhvr>
                                        <p:cTn id="20" dur="500"/>
                                        <p:tgtEl>
                                          <p:spTgt spid="3">
                                            <p:txEl>
                                              <p:pRg st="9" end="9"/>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box(in)">
                                      <p:cBhvr>
                                        <p:cTn id="2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sz="2800" dirty="0" smtClean="0"/>
              <a:t>Thyroid hormones economy change during pregnancy</a:t>
            </a:r>
          </a:p>
          <a:p>
            <a:pPr indent="-342900">
              <a:lnSpc>
                <a:spcPct val="150000"/>
              </a:lnSpc>
            </a:pPr>
            <a:r>
              <a:rPr lang="en-US" sz="2800" dirty="0" smtClean="0"/>
              <a:t>Pregnancy-Specific and Trimester-specific reference ranges for TSH, as defined in populations with optimal iodine intake, should be applied</a:t>
            </a:r>
          </a:p>
          <a:p>
            <a:pPr indent="-342900">
              <a:lnSpc>
                <a:spcPct val="150000"/>
              </a:lnSpc>
            </a:pPr>
            <a:r>
              <a:rPr lang="en-US" sz="2600" dirty="0" smtClean="0"/>
              <a:t>Normal serum TSH values can be </a:t>
            </a:r>
            <a:r>
              <a:rPr lang="en-US" sz="2600" b="1" dirty="0" smtClean="0"/>
              <a:t>as low as 0.03 </a:t>
            </a:r>
            <a:r>
              <a:rPr lang="en-US" sz="2600" b="1" dirty="0" err="1" smtClean="0"/>
              <a:t>mIU</a:t>
            </a:r>
            <a:r>
              <a:rPr lang="en-US" sz="2600" b="1" dirty="0" smtClean="0"/>
              <a:t>/</a:t>
            </a:r>
            <a:r>
              <a:rPr lang="en-US" sz="2600" b="1" dirty="0" err="1" smtClean="0"/>
              <a:t>mL</a:t>
            </a:r>
            <a:r>
              <a:rPr lang="en-US" sz="2600" b="1" dirty="0" smtClean="0"/>
              <a:t> (or even undetectable)</a:t>
            </a:r>
          </a:p>
          <a:p>
            <a:pPr>
              <a:lnSpc>
                <a:spcPct val="150000"/>
              </a:lnSpc>
            </a:pPr>
            <a:endParaRPr lang="en-US" sz="2800" dirty="0" smtClean="0"/>
          </a:p>
          <a:p>
            <a:endParaRPr lang="en-US" sz="2400" dirty="0"/>
          </a:p>
        </p:txBody>
      </p:sp>
    </p:spTree>
    <p:extLst>
      <p:ext uri="{BB962C8B-B14F-4D97-AF65-F5344CB8AC3E}">
        <p14:creationId xmlns:p14="http://schemas.microsoft.com/office/powerpoint/2010/main" xmlns="" val="36288797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Message</a:t>
            </a:r>
          </a:p>
        </p:txBody>
      </p:sp>
      <p:sp>
        <p:nvSpPr>
          <p:cNvPr id="3" name="Content Placeholder 2"/>
          <p:cNvSpPr>
            <a:spLocks noGrp="1"/>
          </p:cNvSpPr>
          <p:nvPr>
            <p:ph idx="1"/>
          </p:nvPr>
        </p:nvSpPr>
        <p:spPr/>
        <p:txBody>
          <a:bodyPr>
            <a:normAutofit/>
          </a:bodyPr>
          <a:lstStyle/>
          <a:p>
            <a:pPr indent="-342900">
              <a:lnSpc>
                <a:spcPct val="150000"/>
              </a:lnSpc>
            </a:pPr>
            <a:r>
              <a:rPr lang="en-US" altLang="en-US" sz="2600" dirty="0" smtClean="0"/>
              <a:t>total </a:t>
            </a:r>
            <a:r>
              <a:rPr lang="en-US" altLang="en-US" sz="2600" dirty="0"/>
              <a:t>T4 range (5–12 </a:t>
            </a:r>
            <a:r>
              <a:rPr lang="el-GR" altLang="en-US" sz="2600" dirty="0"/>
              <a:t>μ</a:t>
            </a:r>
            <a:r>
              <a:rPr lang="en-US" altLang="en-US" sz="2600" dirty="0"/>
              <a:t>g/dl or 50–150 </a:t>
            </a:r>
            <a:r>
              <a:rPr lang="en-US" altLang="en-US" sz="2600" dirty="0" err="1"/>
              <a:t>nmol</a:t>
            </a:r>
            <a:r>
              <a:rPr lang="en-US" altLang="en-US" sz="2600" dirty="0"/>
              <a:t>/L) can be  adapted in the second and third trimesters by multiplying this range by  1.5</a:t>
            </a:r>
            <a:r>
              <a:rPr lang="en-US" altLang="en-US" sz="2600" dirty="0" smtClean="0"/>
              <a:t>.</a:t>
            </a:r>
          </a:p>
          <a:p>
            <a:pPr indent="-342900">
              <a:lnSpc>
                <a:spcPct val="150000"/>
              </a:lnSpc>
            </a:pPr>
            <a:r>
              <a:rPr lang="en-US" altLang="en-US" sz="2800" dirty="0" smtClean="0"/>
              <a:t>Alternatively, the free T4 index (FTI) appears to be a reliable assay during pregnancy</a:t>
            </a:r>
          </a:p>
          <a:p>
            <a:pPr indent="-342900">
              <a:lnSpc>
                <a:spcPct val="150000"/>
              </a:lnSpc>
            </a:pPr>
            <a:endParaRPr lang="en-US" sz="2600" b="1" dirty="0" smtClean="0"/>
          </a:p>
          <a:p>
            <a:pPr indent="-342900">
              <a:lnSpc>
                <a:spcPct val="150000"/>
              </a:lnSpc>
            </a:pPr>
            <a:endParaRPr lang="en-US" sz="2400" b="1" dirty="0" smtClean="0"/>
          </a:p>
          <a:p>
            <a:pPr indent="-342900">
              <a:lnSpc>
                <a:spcPct val="150000"/>
              </a:lnSpc>
            </a:pPr>
            <a:endParaRPr lang="en-US" sz="2400" dirty="0">
              <a:solidFill>
                <a:srgbClr val="0070C0"/>
              </a:solidFill>
            </a:endParaRPr>
          </a:p>
          <a:p>
            <a:pPr marL="227013" indent="-227013">
              <a:lnSpc>
                <a:spcPct val="150000"/>
              </a:lnSpc>
              <a:spcBef>
                <a:spcPct val="80000"/>
              </a:spcBef>
            </a:pPr>
            <a:endParaRPr lang="en-US" sz="2400" dirty="0">
              <a:solidFill>
                <a:srgbClr val="0070C0"/>
              </a:solidFill>
            </a:endParaRPr>
          </a:p>
        </p:txBody>
      </p:sp>
    </p:spTree>
    <p:extLst>
      <p:ext uri="{BB962C8B-B14F-4D97-AF65-F5344CB8AC3E}">
        <p14:creationId xmlns:p14="http://schemas.microsoft.com/office/powerpoint/2010/main" xmlns="" val="33529880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Message</a:t>
            </a:r>
          </a:p>
        </p:txBody>
      </p:sp>
      <p:sp>
        <p:nvSpPr>
          <p:cNvPr id="3" name="Content Placeholder 2"/>
          <p:cNvSpPr>
            <a:spLocks noGrp="1"/>
          </p:cNvSpPr>
          <p:nvPr>
            <p:ph idx="1"/>
          </p:nvPr>
        </p:nvSpPr>
        <p:spPr/>
        <p:txBody>
          <a:bodyPr/>
          <a:lstStyle/>
          <a:p>
            <a:pPr>
              <a:lnSpc>
                <a:spcPct val="150000"/>
              </a:lnSpc>
            </a:pPr>
            <a:r>
              <a:rPr lang="en-US" sz="2400" dirty="0" smtClean="0"/>
              <a:t>In </a:t>
            </a:r>
            <a:r>
              <a:rPr lang="en-US" sz="2400" dirty="0"/>
              <a:t>view of the wide variation in the results of FT4 assays, method-specific and trimester-specific reference ranges of serum FT4 are required</a:t>
            </a:r>
            <a:r>
              <a:rPr lang="en-US" sz="2400" dirty="0" smtClean="0"/>
              <a:t>.</a:t>
            </a:r>
          </a:p>
          <a:p>
            <a:pPr>
              <a:lnSpc>
                <a:spcPct val="150000"/>
              </a:lnSpc>
              <a:defRPr/>
            </a:pPr>
            <a:r>
              <a:rPr lang="en-US" sz="2400" dirty="0">
                <a:cs typeface="Times New Roman" pitchFamily="18" charset="0"/>
              </a:rPr>
              <a:t>The optimal method to assess  FT4 during pregnancy :</a:t>
            </a:r>
          </a:p>
          <a:p>
            <a:pPr marL="0" indent="0">
              <a:lnSpc>
                <a:spcPct val="150000"/>
              </a:lnSpc>
              <a:buNone/>
              <a:defRPr/>
            </a:pPr>
            <a:r>
              <a:rPr lang="en-US" sz="2400" dirty="0">
                <a:cs typeface="Times New Roman" pitchFamily="18" charset="0"/>
              </a:rPr>
              <a:t>       - liquid chromatography/tandem mass </a:t>
            </a:r>
            <a:r>
              <a:rPr lang="en-US" sz="2400" dirty="0" smtClean="0">
                <a:cs typeface="Times New Roman" pitchFamily="18" charset="0"/>
              </a:rPr>
              <a:t>spectrometry</a:t>
            </a:r>
          </a:p>
          <a:p>
            <a:pPr marL="0" indent="0">
              <a:lnSpc>
                <a:spcPct val="150000"/>
              </a:lnSpc>
              <a:buFont typeface="Wingdings" pitchFamily="2" charset="2"/>
              <a:buChar char="Ø"/>
              <a:defRPr/>
            </a:pPr>
            <a:r>
              <a:rPr lang="en-US" sz="2400" dirty="0" smtClean="0"/>
              <a:t> </a:t>
            </a:r>
            <a:r>
              <a:rPr lang="en-US" sz="2400" dirty="0" err="1" smtClean="0"/>
              <a:t>TRAb</a:t>
            </a:r>
            <a:r>
              <a:rPr lang="en-US" sz="2400" dirty="0" smtClean="0"/>
              <a:t> measurement can be used in certain condition in pregnancy for differentiation Graves and GH</a:t>
            </a:r>
            <a:endParaRPr lang="en-US" sz="2400" dirty="0">
              <a:cs typeface="Times New Roman" pitchFamily="18" charset="0"/>
            </a:endParaRPr>
          </a:p>
          <a:p>
            <a:pPr>
              <a:lnSpc>
                <a:spcPct val="150000"/>
              </a:lnSpc>
            </a:pPr>
            <a:endParaRPr lang="en-US" sz="2400" dirty="0" smtClean="0"/>
          </a:p>
          <a:p>
            <a:pPr>
              <a:lnSpc>
                <a:spcPct val="150000"/>
              </a:lnSpc>
            </a:pPr>
            <a:endParaRPr lang="en-US" dirty="0"/>
          </a:p>
        </p:txBody>
      </p:sp>
    </p:spTree>
    <p:extLst>
      <p:ext uri="{BB962C8B-B14F-4D97-AF65-F5344CB8AC3E}">
        <p14:creationId xmlns:p14="http://schemas.microsoft.com/office/powerpoint/2010/main" xmlns="" val="21803333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GH is the most common causes of </a:t>
            </a:r>
            <a:r>
              <a:rPr lang="en-US" dirty="0" err="1" smtClean="0"/>
              <a:t>thyrotoxicosis</a:t>
            </a:r>
            <a:r>
              <a:rPr lang="en-US" dirty="0" smtClean="0"/>
              <a:t> during pregnancy </a:t>
            </a:r>
          </a:p>
          <a:p>
            <a:r>
              <a:rPr lang="en-US" dirty="0" smtClean="0"/>
              <a:t>Its must be differentiated from Graves disease according different management</a:t>
            </a:r>
          </a:p>
          <a:p>
            <a:pPr>
              <a:lnSpc>
                <a:spcPct val="150000"/>
              </a:lnSpc>
            </a:pPr>
            <a:r>
              <a:rPr lang="en-US" dirty="0" smtClean="0"/>
              <a:t>A careful history and physical examination</a:t>
            </a:r>
            <a:endParaRPr lang="fa-IR" dirty="0" smtClean="0"/>
          </a:p>
          <a:p>
            <a:pPr lvl="1">
              <a:lnSpc>
                <a:spcPct val="150000"/>
              </a:lnSpc>
            </a:pPr>
            <a:r>
              <a:rPr lang="en-US" dirty="0" smtClean="0"/>
              <a:t>no prior history of thyroid disease</a:t>
            </a:r>
          </a:p>
          <a:p>
            <a:pPr lvl="1">
              <a:lnSpc>
                <a:spcPct val="150000"/>
              </a:lnSpc>
            </a:pPr>
            <a:r>
              <a:rPr lang="en-US" dirty="0" smtClean="0"/>
              <a:t> no clinical signs of Graves’ disease (goiter, endocrine </a:t>
            </a:r>
            <a:r>
              <a:rPr lang="en-US" dirty="0" err="1" smtClean="0"/>
              <a:t>ophthalmopathy</a:t>
            </a:r>
            <a:r>
              <a:rPr lang="en-US" dirty="0" smtClean="0"/>
              <a:t>)</a:t>
            </a:r>
            <a:endParaRPr lang="fa-IR" dirty="0" smtClean="0"/>
          </a:p>
          <a:p>
            <a:pPr>
              <a:lnSpc>
                <a:spcPct val="150000"/>
              </a:lnSpc>
            </a:pPr>
            <a:r>
              <a:rPr lang="en-US" dirty="0" smtClean="0"/>
              <a:t>favor the diagnosis of gestational hyperthyroidism.</a:t>
            </a:r>
          </a:p>
          <a:p>
            <a:pPr>
              <a:lnSpc>
                <a:spcPct val="150000"/>
              </a:lnSpc>
              <a:buNone/>
            </a:pPr>
            <a:endParaRPr lang="fa-IR" dirty="0" smtClean="0"/>
          </a:p>
          <a:p>
            <a:pPr>
              <a:lnSpc>
                <a:spcPct val="150000"/>
              </a:lnSpc>
            </a:pPr>
            <a:r>
              <a:rPr lang="en-US" dirty="0" smtClean="0"/>
              <a:t>In</a:t>
            </a:r>
            <a:r>
              <a:rPr lang="fa-IR" dirty="0" smtClean="0"/>
              <a:t> </a:t>
            </a:r>
            <a:r>
              <a:rPr lang="en-US" dirty="0" smtClean="0"/>
              <a:t>situations in which the clinical diagnosis is in doubt the determination</a:t>
            </a:r>
            <a:r>
              <a:rPr lang="fa-IR" dirty="0" smtClean="0"/>
              <a:t> </a:t>
            </a:r>
            <a:r>
              <a:rPr lang="en-US" dirty="0" smtClean="0"/>
              <a:t>of </a:t>
            </a:r>
            <a:r>
              <a:rPr lang="en-US" b="1" dirty="0" smtClean="0"/>
              <a:t>TSH receptor antibody (</a:t>
            </a:r>
            <a:r>
              <a:rPr lang="en-US" b="1" dirty="0" err="1" smtClean="0"/>
              <a:t>TRAb</a:t>
            </a:r>
            <a:r>
              <a:rPr lang="en-US" b="1" dirty="0" smtClean="0"/>
              <a:t>) </a:t>
            </a:r>
            <a:r>
              <a:rPr lang="en-US" dirty="0" smtClean="0"/>
              <a:t>is indicated</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descr="595074"/>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0" y="0"/>
            <a:ext cx="9144000" cy="6858000"/>
          </a:xfrm>
        </p:spPr>
      </p:pic>
    </p:spTree>
    <p:extLst>
      <p:ext uri="{BB962C8B-B14F-4D97-AF65-F5344CB8AC3E}">
        <p14:creationId xmlns:p14="http://schemas.microsoft.com/office/powerpoint/2010/main" xmlns="" val="21498459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common mistakes in laboratory report</a:t>
            </a:r>
            <a:endParaRPr lang="en-US" dirty="0"/>
          </a:p>
        </p:txBody>
      </p:sp>
      <p:sp>
        <p:nvSpPr>
          <p:cNvPr id="3" name="Content Placeholder 2"/>
          <p:cNvSpPr>
            <a:spLocks noGrp="1"/>
          </p:cNvSpPr>
          <p:nvPr>
            <p:ph idx="1"/>
          </p:nvPr>
        </p:nvSpPr>
        <p:spPr/>
        <p:txBody>
          <a:bodyPr>
            <a:normAutofit/>
          </a:bodyPr>
          <a:lstStyle/>
          <a:p>
            <a:pPr>
              <a:lnSpc>
                <a:spcPct val="150000"/>
              </a:lnSpc>
            </a:pPr>
            <a:r>
              <a:rPr lang="en-US" sz="3200" dirty="0" smtClean="0"/>
              <a:t>Laboratory service do not report:</a:t>
            </a:r>
          </a:p>
          <a:p>
            <a:pPr lvl="1">
              <a:lnSpc>
                <a:spcPct val="150000"/>
              </a:lnSpc>
            </a:pPr>
            <a:r>
              <a:rPr lang="en-US" sz="3200" dirty="0" smtClean="0"/>
              <a:t>Age specific</a:t>
            </a:r>
          </a:p>
          <a:p>
            <a:pPr lvl="1">
              <a:lnSpc>
                <a:spcPct val="150000"/>
              </a:lnSpc>
            </a:pPr>
            <a:r>
              <a:rPr lang="en-US" sz="3200" dirty="0" smtClean="0"/>
              <a:t>Condition specific reference value</a:t>
            </a:r>
            <a:endParaRPr lang="en-US" sz="3200" dirty="0"/>
          </a:p>
        </p:txBody>
      </p:sp>
    </p:spTree>
    <p:extLst>
      <p:ext uri="{BB962C8B-B14F-4D97-AF65-F5344CB8AC3E}">
        <p14:creationId xmlns:p14="http://schemas.microsoft.com/office/powerpoint/2010/main" xmlns="" val="4235855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u="sng" dirty="0" smtClean="0"/>
              <a:t>Laboratory test results:</a:t>
            </a:r>
            <a:endParaRPr lang="en-US" sz="2000" dirty="0" smtClean="0"/>
          </a:p>
          <a:p>
            <a:pPr lvl="0"/>
            <a:r>
              <a:rPr lang="en-US" sz="2400" dirty="0" smtClean="0"/>
              <a:t>Initial TFT:</a:t>
            </a:r>
            <a:endParaRPr lang="en-US" sz="2000" dirty="0" smtClean="0"/>
          </a:p>
          <a:p>
            <a:pPr lvl="1"/>
            <a:r>
              <a:rPr lang="en-US" dirty="0" smtClean="0"/>
              <a:t>TSH: 0.05 </a:t>
            </a:r>
            <a:r>
              <a:rPr lang="en-US" dirty="0" err="1" smtClean="0"/>
              <a:t>mIu</a:t>
            </a:r>
            <a:r>
              <a:rPr lang="en-US" dirty="0" smtClean="0"/>
              <a:t>/ml ---- FT4: 2.5 (0.8-1.8 </a:t>
            </a:r>
            <a:r>
              <a:rPr lang="en-US" dirty="0" err="1" smtClean="0"/>
              <a:t>ng</a:t>
            </a:r>
            <a:r>
              <a:rPr lang="en-US" dirty="0" smtClean="0"/>
              <a:t>/dl ) -----T3: 3.2 (0.8-2 </a:t>
            </a:r>
            <a:r>
              <a:rPr lang="en-US" dirty="0" err="1" smtClean="0"/>
              <a:t>nmol</a:t>
            </a:r>
            <a:r>
              <a:rPr lang="en-US" dirty="0" smtClean="0"/>
              <a:t>/L )</a:t>
            </a:r>
            <a:endParaRPr lang="en-US" sz="1800" dirty="0" smtClean="0"/>
          </a:p>
          <a:p>
            <a:pPr lvl="0"/>
            <a:r>
              <a:rPr lang="en-US" sz="2400" dirty="0" smtClean="0"/>
              <a:t>Repeated TFT: </a:t>
            </a:r>
            <a:endParaRPr lang="en-US" sz="2000" dirty="0" smtClean="0"/>
          </a:p>
          <a:p>
            <a:pPr lvl="1"/>
            <a:r>
              <a:rPr lang="en-US" dirty="0" smtClean="0"/>
              <a:t>TSH: 0.005 </a:t>
            </a:r>
            <a:r>
              <a:rPr lang="en-US" dirty="0" err="1" smtClean="0"/>
              <a:t>mIu</a:t>
            </a:r>
            <a:r>
              <a:rPr lang="en-US" dirty="0" smtClean="0"/>
              <a:t>/ml ----- FT4: 1.8 </a:t>
            </a:r>
            <a:r>
              <a:rPr lang="en-US" dirty="0" err="1" smtClean="0"/>
              <a:t>ng</a:t>
            </a:r>
            <a:r>
              <a:rPr lang="en-US" dirty="0" smtClean="0"/>
              <a:t>/dl ----- T3: 2.9  </a:t>
            </a:r>
            <a:r>
              <a:rPr lang="en-US" dirty="0" err="1" smtClean="0"/>
              <a:t>nmol</a:t>
            </a:r>
            <a:r>
              <a:rPr lang="en-US" dirty="0" smtClean="0"/>
              <a:t>/L</a:t>
            </a:r>
            <a:endParaRPr lang="en-US" sz="1800" dirty="0" smtClean="0"/>
          </a:p>
          <a:p>
            <a:pPr rtl="1"/>
            <a:r>
              <a:rPr lang="fa-IR" sz="2400" dirty="0" smtClean="0"/>
              <a:t> </a:t>
            </a:r>
            <a:endParaRPr lang="en-US" sz="2000" dirty="0" smtClean="0"/>
          </a:p>
          <a:p>
            <a:pPr algn="r" rtl="1"/>
            <a:r>
              <a:rPr lang="fa-IR" sz="2400" dirty="0" smtClean="0"/>
              <a:t>کدام گزینه را در مورد این بیمار پیشنهاد می کنید؟</a:t>
            </a:r>
            <a:endParaRPr lang="en-US" sz="2000" dirty="0" smtClean="0"/>
          </a:p>
          <a:p>
            <a:pPr algn="r" rtl="1"/>
            <a:r>
              <a:rPr lang="fa-IR" sz="2400" b="1" dirty="0" smtClean="0"/>
              <a:t>الف) اندازه گیری </a:t>
            </a:r>
            <a:r>
              <a:rPr lang="en-US" sz="2400" b="1" dirty="0" smtClean="0"/>
              <a:t>FT4I </a:t>
            </a:r>
            <a:endParaRPr lang="en-US" sz="2000" dirty="0" smtClean="0"/>
          </a:p>
          <a:p>
            <a:pPr algn="r" rtl="1"/>
            <a:r>
              <a:rPr lang="en-US" sz="2400" b="1" dirty="0" smtClean="0"/>
              <a:t>   </a:t>
            </a:r>
            <a:r>
              <a:rPr lang="fa-IR" sz="2400" b="1" dirty="0" smtClean="0"/>
              <a:t>ب) شروع درمان با </a:t>
            </a:r>
            <a:r>
              <a:rPr lang="en-US" sz="2400" b="1" dirty="0" smtClean="0"/>
              <a:t>PTU </a:t>
            </a:r>
            <a:endParaRPr lang="en-US" sz="2000" dirty="0" smtClean="0"/>
          </a:p>
          <a:p>
            <a:pPr algn="r" rtl="1"/>
            <a:r>
              <a:rPr lang="en-US" sz="2400" b="1" dirty="0" smtClean="0"/>
              <a:t>   </a:t>
            </a:r>
            <a:r>
              <a:rPr lang="fa-IR" sz="2400" b="1" dirty="0" smtClean="0"/>
              <a:t>ج) اندازه گیری </a:t>
            </a:r>
            <a:r>
              <a:rPr lang="en-US" sz="2400" b="1" dirty="0" err="1" smtClean="0"/>
              <a:t>TRAb</a:t>
            </a:r>
            <a:endParaRPr lang="en-US" sz="2000" dirty="0" smtClean="0"/>
          </a:p>
          <a:p>
            <a:pPr algn="r" rtl="1"/>
            <a:r>
              <a:rPr lang="fa-IR" sz="2400" b="1" dirty="0" smtClean="0"/>
              <a:t>د)اندازه گیری مجدد هورمون ها 4 هفته بعد</a:t>
            </a:r>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ox(in)">
                                      <p:cBhvr>
                                        <p:cTn id="7" dur="500"/>
                                        <p:tgtEl>
                                          <p:spTgt spid="3">
                                            <p:txEl>
                                              <p:pRg st="6" end="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ox(in)">
                                      <p:cBhvr>
                                        <p:cTn id="10" dur="500"/>
                                        <p:tgtEl>
                                          <p:spTgt spid="3">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box(in)">
                                      <p:cBhvr>
                                        <p:cTn id="15" dur="500"/>
                                        <p:tgtEl>
                                          <p:spTgt spid="3">
                                            <p:txEl>
                                              <p:pRg st="8" end="8"/>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animEffect transition="in" filter="box(in)">
                                      <p:cBhvr>
                                        <p:cTn id="20" dur="500"/>
                                        <p:tgtEl>
                                          <p:spTgt spid="3">
                                            <p:txEl>
                                              <p:pRg st="9" end="9"/>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box(in)">
                                      <p:cBhvr>
                                        <p:cTn id="2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050" name="Picture 2" descr="C:\Users\asus\Desktop\Challenge in diagnosis and  follow up of tyroid disorders\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1371599"/>
            <a:ext cx="7620000" cy="52775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24172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Message</a:t>
            </a:r>
          </a:p>
        </p:txBody>
      </p:sp>
      <p:sp>
        <p:nvSpPr>
          <p:cNvPr id="3" name="Content Placeholder 2"/>
          <p:cNvSpPr>
            <a:spLocks noGrp="1"/>
          </p:cNvSpPr>
          <p:nvPr>
            <p:ph idx="1"/>
          </p:nvPr>
        </p:nvSpPr>
        <p:spPr/>
        <p:txBody>
          <a:bodyPr>
            <a:normAutofit/>
          </a:bodyPr>
          <a:lstStyle/>
          <a:p>
            <a:pPr>
              <a:lnSpc>
                <a:spcPct val="150000"/>
              </a:lnSpc>
            </a:pPr>
            <a:r>
              <a:rPr lang="en-US" sz="2800" dirty="0"/>
              <a:t>Following conception, circulating total T4 (TT4) and T4 binding globulin (TBG) concentrations increase by 6–8 weeks  and remain high until delivery. </a:t>
            </a:r>
          </a:p>
          <a:p>
            <a:pPr>
              <a:lnSpc>
                <a:spcPct val="150000"/>
              </a:lnSpc>
            </a:pPr>
            <a:r>
              <a:rPr lang="en-US" sz="2800" dirty="0" err="1"/>
              <a:t>Thyrotropic</a:t>
            </a:r>
            <a:r>
              <a:rPr lang="en-US" sz="2800" dirty="0"/>
              <a:t> activity of </a:t>
            </a:r>
            <a:r>
              <a:rPr lang="en-US" sz="2800" dirty="0" err="1"/>
              <a:t>hCG</a:t>
            </a:r>
            <a:r>
              <a:rPr lang="en-US" sz="2800" dirty="0"/>
              <a:t>  results in a decrease in serum TSH in the first trimester .</a:t>
            </a:r>
          </a:p>
          <a:p>
            <a:endParaRPr lang="en-US" sz="2800" dirty="0"/>
          </a:p>
        </p:txBody>
      </p:sp>
    </p:spTree>
    <p:extLst>
      <p:ext uri="{BB962C8B-B14F-4D97-AF65-F5344CB8AC3E}">
        <p14:creationId xmlns:p14="http://schemas.microsoft.com/office/powerpoint/2010/main" xmlns="" val="33916719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33" y="198438"/>
            <a:ext cx="8229600" cy="1401762"/>
          </a:xfrm>
        </p:spPr>
        <p:txBody>
          <a:bodyPr>
            <a:noAutofit/>
          </a:bodyPr>
          <a:lstStyle/>
          <a:p>
            <a:pPr algn="just">
              <a:defRPr/>
            </a:pPr>
            <a:r>
              <a:rPr lang="en-US" sz="2300" b="1" dirty="0" smtClean="0">
                <a:solidFill>
                  <a:srgbClr val="C00000"/>
                </a:solidFill>
                <a:effectLst/>
                <a:latin typeface="Times New Roman" pitchFamily="18" charset="0"/>
                <a:cs typeface="Times New Roman" pitchFamily="18" charset="0"/>
              </a:rPr>
              <a:t>Comparison of recommendations of American Thyroid Association and Endocrine Society on the management of hyperthyroidism before pregnancy and on the diagnosis of hyperthyroidism and pregnancy</a:t>
            </a:r>
            <a:endParaRPr lang="en-US" sz="2300" b="1" dirty="0">
              <a:solidFill>
                <a:srgbClr val="C00000"/>
              </a:solidFill>
              <a:effectLst/>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0997746"/>
              </p:ext>
            </p:extLst>
          </p:nvPr>
        </p:nvGraphicFramePr>
        <p:xfrm>
          <a:off x="152400" y="1905000"/>
          <a:ext cx="8229600" cy="4532061"/>
        </p:xfrm>
        <a:graphic>
          <a:graphicData uri="http://schemas.openxmlformats.org/drawingml/2006/table">
            <a:tbl>
              <a:tblPr firstRow="1" bandRow="1">
                <a:tableStyleId>{5C22544A-7EE6-4342-B048-85BDC9FD1C3A}</a:tableStyleId>
              </a:tblPr>
              <a:tblGrid>
                <a:gridCol w="1447800"/>
                <a:gridCol w="4724400"/>
                <a:gridCol w="2057400"/>
              </a:tblGrid>
              <a:tr h="452602">
                <a:tc>
                  <a:txBody>
                    <a:bodyPr/>
                    <a:lstStyle/>
                    <a:p>
                      <a:endParaRPr lang="en-US" sz="2000" dirty="0">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gridSpan="2">
                  <a:txBody>
                    <a:bodyPr/>
                    <a:lstStyle/>
                    <a:p>
                      <a:pPr algn="ctr"/>
                      <a:r>
                        <a:rPr kumimoji="0" lang="en-US" sz="2000" b="1" kern="1200" dirty="0" smtClean="0">
                          <a:solidFill>
                            <a:srgbClr val="FFFF00"/>
                          </a:solidFill>
                          <a:latin typeface="Times New Roman" pitchFamily="18" charset="0"/>
                          <a:ea typeface="+mn-ea"/>
                          <a:cs typeface="Times New Roman" pitchFamily="18" charset="0"/>
                        </a:rPr>
                        <a:t>Recommendations </a:t>
                      </a:r>
                      <a:endParaRPr lang="en-US" sz="2000" dirty="0">
                        <a:solidFill>
                          <a:srgbClr val="FFFF00"/>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hMerge="1">
                  <a:txBody>
                    <a:bodyPr/>
                    <a:lstStyle/>
                    <a:p>
                      <a:endParaRPr lang="en-US" dirty="0"/>
                    </a:p>
                  </a:txBody>
                  <a:tcPr/>
                </a:tc>
              </a:tr>
              <a:tr h="940019">
                <a:tc>
                  <a:txBody>
                    <a:bodyPr/>
                    <a:lstStyle/>
                    <a:p>
                      <a:r>
                        <a:rPr lang="en-US" sz="1800" b="1" dirty="0" smtClean="0">
                          <a:latin typeface="Times New Roman" pitchFamily="18" charset="0"/>
                          <a:cs typeface="Times New Roman" pitchFamily="18" charset="0"/>
                        </a:rPr>
                        <a:t>Topic</a:t>
                      </a:r>
                      <a:endParaRPr lang="en-US" sz="1800" b="1" dirty="0">
                        <a:latin typeface="Times New Roman" pitchFamily="18" charset="0"/>
                        <a:cs typeface="Times New Roman" pitchFamily="18"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0"/>
                        </a:spcAft>
                      </a:pPr>
                      <a:r>
                        <a:rPr lang="en-US" sz="1800" b="1" dirty="0">
                          <a:solidFill>
                            <a:srgbClr val="000000"/>
                          </a:solidFill>
                          <a:latin typeface="Times New Roman" pitchFamily="18" charset="0"/>
                          <a:ea typeface="Times New Roman"/>
                          <a:cs typeface="Times New Roman" pitchFamily="18" charset="0"/>
                        </a:rPr>
                        <a:t>American Thyroid Association </a:t>
                      </a:r>
                      <a:endParaRPr lang="en-US" sz="1800" b="1" dirty="0" smtClean="0">
                        <a:solidFill>
                          <a:srgbClr val="000000"/>
                        </a:solidFill>
                        <a:latin typeface="Times New Roman" pitchFamily="18" charset="0"/>
                        <a:ea typeface="Times New Roman"/>
                        <a:cs typeface="Times New Roman" pitchFamily="18" charset="0"/>
                      </a:endParaRPr>
                    </a:p>
                    <a:p>
                      <a:pPr algn="ctr">
                        <a:lnSpc>
                          <a:spcPct val="150000"/>
                        </a:lnSpc>
                        <a:spcAft>
                          <a:spcPts val="0"/>
                        </a:spcAft>
                      </a:pPr>
                      <a:r>
                        <a:rPr lang="en-US" sz="1800" b="1" dirty="0" smtClean="0">
                          <a:solidFill>
                            <a:srgbClr val="000000"/>
                          </a:solidFill>
                          <a:latin typeface="Times New Roman" pitchFamily="18" charset="0"/>
                          <a:ea typeface="Times New Roman"/>
                          <a:cs typeface="Times New Roman" pitchFamily="18" charset="0"/>
                        </a:rPr>
                        <a:t>(</a:t>
                      </a:r>
                      <a:r>
                        <a:rPr lang="en-US" sz="1800" b="1" dirty="0">
                          <a:solidFill>
                            <a:srgbClr val="000000"/>
                          </a:solidFill>
                          <a:latin typeface="Times New Roman" pitchFamily="18" charset="0"/>
                          <a:ea typeface="Times New Roman"/>
                          <a:cs typeface="Times New Roman" pitchFamily="18" charset="0"/>
                        </a:rPr>
                        <a:t>2011)</a:t>
                      </a:r>
                      <a:endParaRPr lang="en-US" sz="1800" b="1" dirty="0">
                        <a:latin typeface="Times New Roman" pitchFamily="18" charset="0"/>
                        <a:ea typeface="Times New Roman"/>
                        <a:cs typeface="Times New Roman" pitchFamily="18" charset="0"/>
                      </a:endParaRPr>
                    </a:p>
                  </a:txBody>
                  <a:tcPr marL="68580" marR="68580"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0"/>
                        </a:spcAft>
                      </a:pPr>
                      <a:r>
                        <a:rPr lang="en-US" sz="1800" b="1" dirty="0">
                          <a:solidFill>
                            <a:srgbClr val="000000"/>
                          </a:solidFill>
                          <a:latin typeface="Times New Roman" pitchFamily="18" charset="0"/>
                          <a:ea typeface="Times New Roman"/>
                          <a:cs typeface="Times New Roman" pitchFamily="18" charset="0"/>
                        </a:rPr>
                        <a:t>Endocrine Society </a:t>
                      </a:r>
                      <a:endParaRPr lang="en-US" sz="1800" b="1" dirty="0">
                        <a:latin typeface="Times New Roman" pitchFamily="18" charset="0"/>
                        <a:ea typeface="Times New Roman"/>
                        <a:cs typeface="Times New Roman" pitchFamily="18" charset="0"/>
                      </a:endParaRPr>
                    </a:p>
                    <a:p>
                      <a:pPr algn="ctr">
                        <a:lnSpc>
                          <a:spcPct val="150000"/>
                        </a:lnSpc>
                        <a:spcAft>
                          <a:spcPts val="0"/>
                        </a:spcAft>
                      </a:pPr>
                      <a:r>
                        <a:rPr lang="en-US" sz="1800" b="1" dirty="0">
                          <a:solidFill>
                            <a:srgbClr val="000000"/>
                          </a:solidFill>
                          <a:latin typeface="Times New Roman" pitchFamily="18" charset="0"/>
                          <a:ea typeface="Times New Roman"/>
                          <a:cs typeface="Times New Roman" pitchFamily="18" charset="0"/>
                        </a:rPr>
                        <a:t>(2012)</a:t>
                      </a:r>
                      <a:endParaRPr lang="en-US" sz="1800" b="1" dirty="0">
                        <a:latin typeface="Times New Roman" pitchFamily="18" charset="0"/>
                        <a:ea typeface="Times New Roman"/>
                        <a:cs typeface="Times New Roman" pitchFamily="18" charset="0"/>
                      </a:endParaRPr>
                    </a:p>
                  </a:txBody>
                  <a:tcPr marL="68580" marR="68580"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45979">
                <a:tc>
                  <a:txBody>
                    <a:bodyPr/>
                    <a:lstStyle/>
                    <a:p>
                      <a:r>
                        <a:rPr kumimoji="0" lang="en-US" sz="1800" b="0" kern="1200" dirty="0" smtClean="0">
                          <a:solidFill>
                            <a:srgbClr val="3333FF"/>
                          </a:solidFill>
                          <a:latin typeface="Times New Roman" pitchFamily="18" charset="0"/>
                          <a:ea typeface="+mn-ea"/>
                          <a:cs typeface="Times New Roman" pitchFamily="18" charset="0"/>
                        </a:rPr>
                        <a:t> </a:t>
                      </a:r>
                    </a:p>
                    <a:p>
                      <a:r>
                        <a:rPr kumimoji="0" lang="en-US" sz="2400" b="0" kern="1200" dirty="0" smtClean="0">
                          <a:solidFill>
                            <a:srgbClr val="3333FF"/>
                          </a:solidFill>
                          <a:latin typeface="Times New Roman" pitchFamily="18" charset="0"/>
                          <a:ea typeface="+mn-ea"/>
                          <a:cs typeface="Times New Roman" pitchFamily="18" charset="0"/>
                        </a:rPr>
                        <a:t>Thyroid function </a:t>
                      </a:r>
                    </a:p>
                    <a:p>
                      <a:r>
                        <a:rPr kumimoji="0" lang="en-US" sz="2400" b="0" kern="1200" dirty="0" smtClean="0">
                          <a:solidFill>
                            <a:srgbClr val="3333FF"/>
                          </a:solidFill>
                          <a:latin typeface="Times New Roman" pitchFamily="18" charset="0"/>
                          <a:ea typeface="+mn-ea"/>
                          <a:cs typeface="Times New Roman" pitchFamily="18" charset="0"/>
                        </a:rPr>
                        <a:t>tests</a:t>
                      </a:r>
                      <a:endParaRPr lang="en-US" sz="2800" b="0" dirty="0">
                        <a:solidFill>
                          <a:srgbClr val="3333FF"/>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1800" b="0" kern="1200" dirty="0" smtClean="0">
                          <a:solidFill>
                            <a:srgbClr val="3333FF"/>
                          </a:solidFill>
                          <a:latin typeface="Times New Roman" pitchFamily="18" charset="0"/>
                          <a:ea typeface="+mn-ea"/>
                          <a:cs typeface="Times New Roman" pitchFamily="18" charset="0"/>
                        </a:rPr>
                        <a:t> </a:t>
                      </a:r>
                    </a:p>
                    <a:p>
                      <a:pPr>
                        <a:lnSpc>
                          <a:spcPct val="150000"/>
                        </a:lnSpc>
                      </a:pPr>
                      <a:r>
                        <a:rPr kumimoji="0" lang="en-US" sz="1800" b="0" kern="1200" dirty="0" smtClean="0">
                          <a:solidFill>
                            <a:srgbClr val="3333FF"/>
                          </a:solidFill>
                          <a:latin typeface="Times New Roman" pitchFamily="18" charset="0"/>
                          <a:ea typeface="+mn-ea"/>
                          <a:cs typeface="Times New Roman" pitchFamily="18" charset="0"/>
                        </a:rPr>
                        <a:t>In the presence of a suppressed serum TSH in the first trimester (TSH &lt;0.1 </a:t>
                      </a:r>
                      <a:r>
                        <a:rPr kumimoji="0" lang="en-US" sz="1800" b="0" kern="1200" dirty="0" err="1" smtClean="0">
                          <a:solidFill>
                            <a:srgbClr val="3333FF"/>
                          </a:solidFill>
                          <a:latin typeface="Times New Roman" pitchFamily="18" charset="0"/>
                          <a:ea typeface="+mn-ea"/>
                          <a:cs typeface="Times New Roman" pitchFamily="18" charset="0"/>
                        </a:rPr>
                        <a:t>mIU</a:t>
                      </a:r>
                      <a:r>
                        <a:rPr kumimoji="0" lang="en-US" sz="1800" b="0" kern="1200" dirty="0" smtClean="0">
                          <a:solidFill>
                            <a:srgbClr val="3333FF"/>
                          </a:solidFill>
                          <a:latin typeface="Times New Roman" pitchFamily="18" charset="0"/>
                          <a:ea typeface="+mn-ea"/>
                          <a:cs typeface="Times New Roman" pitchFamily="18" charset="0"/>
                        </a:rPr>
                        <a:t>/L), a history and physical examination are indicated. FT4 measurements should be obtained in all patients. Measurement of TT3 and </a:t>
                      </a:r>
                      <a:r>
                        <a:rPr kumimoji="0" lang="en-US" sz="1800" b="0" kern="1200" dirty="0" err="1" smtClean="0">
                          <a:solidFill>
                            <a:srgbClr val="3333FF"/>
                          </a:solidFill>
                          <a:latin typeface="Times New Roman" pitchFamily="18" charset="0"/>
                          <a:ea typeface="+mn-ea"/>
                          <a:cs typeface="Times New Roman" pitchFamily="18" charset="0"/>
                        </a:rPr>
                        <a:t>TRAb</a:t>
                      </a:r>
                      <a:r>
                        <a:rPr kumimoji="0" lang="en-US" sz="1800" b="0" kern="1200" dirty="0" smtClean="0">
                          <a:solidFill>
                            <a:srgbClr val="3333FF"/>
                          </a:solidFill>
                          <a:latin typeface="Times New Roman" pitchFamily="18" charset="0"/>
                          <a:ea typeface="+mn-ea"/>
                          <a:cs typeface="Times New Roman" pitchFamily="18" charset="0"/>
                        </a:rPr>
                        <a:t> may be helpful in establishing a diagnosis of hyperthyroidism.</a:t>
                      </a:r>
                    </a:p>
                    <a:p>
                      <a:endParaRPr lang="en-US" sz="2000" b="0" dirty="0">
                        <a:solidFill>
                          <a:srgbClr val="3333FF"/>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1800" b="0" kern="1200" dirty="0" smtClean="0">
                          <a:solidFill>
                            <a:srgbClr val="3333FF"/>
                          </a:solidFill>
                          <a:latin typeface="Times New Roman" pitchFamily="18" charset="0"/>
                          <a:ea typeface="+mn-ea"/>
                          <a:cs typeface="Times New Roman" pitchFamily="18" charset="0"/>
                        </a:rPr>
                        <a:t> </a:t>
                      </a:r>
                    </a:p>
                    <a:p>
                      <a:r>
                        <a:rPr kumimoji="0" lang="en-US" sz="1800" b="0" kern="1200" dirty="0" smtClean="0">
                          <a:solidFill>
                            <a:srgbClr val="3333FF"/>
                          </a:solidFill>
                          <a:latin typeface="Times New Roman" pitchFamily="18" charset="0"/>
                          <a:ea typeface="+mn-ea"/>
                          <a:cs typeface="Times New Roman" pitchFamily="18" charset="0"/>
                        </a:rPr>
                        <a:t>Same (R)</a:t>
                      </a:r>
                      <a:endParaRPr lang="en-US" sz="2000" b="0" dirty="0">
                        <a:solidFill>
                          <a:srgbClr val="3333FF"/>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5375"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052BBD-8E0A-4FE4-B9F3-8A12F0B24EA1}" type="slidenum">
              <a:rPr lang="ar-SA" altLang="en-US" smtClean="0"/>
              <a:pPr/>
              <a:t>72</a:t>
            </a:fld>
            <a:endParaRPr lang="en-US" altLang="en-US" smtClean="0"/>
          </a:p>
        </p:txBody>
      </p:sp>
    </p:spTree>
    <p:extLst>
      <p:ext uri="{BB962C8B-B14F-4D97-AF65-F5344CB8AC3E}">
        <p14:creationId xmlns:p14="http://schemas.microsoft.com/office/powerpoint/2010/main" xmlns="" val="17240725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10949765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3977970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0" y="0"/>
            <a:ext cx="8244408" cy="6858000"/>
          </a:xfrm>
        </p:spPr>
        <p:txBody>
          <a:bodyPr>
            <a:noAutofit/>
          </a:bodyPr>
          <a:lstStyle/>
          <a:p>
            <a:pPr algn="just">
              <a:lnSpc>
                <a:spcPct val="150000"/>
              </a:lnSpc>
              <a:buNone/>
            </a:pPr>
            <a:r>
              <a:rPr lang="en-US" sz="3500" b="1" dirty="0" smtClean="0">
                <a:solidFill>
                  <a:srgbClr val="7030A0"/>
                </a:solidFill>
                <a:latin typeface="Times New Roman" pitchFamily="18" charset="0"/>
                <a:cs typeface="Times New Roman" pitchFamily="18" charset="0"/>
              </a:rPr>
              <a:t>  </a:t>
            </a:r>
            <a:r>
              <a:rPr lang="en-US" sz="3500" b="1" dirty="0" smtClean="0">
                <a:solidFill>
                  <a:srgbClr val="3333FF"/>
                </a:solidFill>
                <a:latin typeface="Times New Roman" pitchFamily="18" charset="0"/>
                <a:cs typeface="Times New Roman" pitchFamily="18" charset="0"/>
              </a:rPr>
              <a:t>A 25 year-old woman in the 8th week of pregnancy has serum TSH of 0.1 </a:t>
            </a:r>
            <a:r>
              <a:rPr lang="en-US" sz="3500" b="1" dirty="0" err="1" smtClean="0">
                <a:solidFill>
                  <a:srgbClr val="3333FF"/>
                </a:solidFill>
                <a:latin typeface="Times New Roman" pitchFamily="18" charset="0"/>
                <a:cs typeface="Times New Roman" pitchFamily="18" charset="0"/>
              </a:rPr>
              <a:t>mU</a:t>
            </a:r>
            <a:r>
              <a:rPr lang="en-US" sz="3500" b="1" dirty="0" smtClean="0">
                <a:solidFill>
                  <a:srgbClr val="3333FF"/>
                </a:solidFill>
                <a:latin typeface="Times New Roman" pitchFamily="18" charset="0"/>
                <a:cs typeface="Times New Roman" pitchFamily="18" charset="0"/>
              </a:rPr>
              <a:t>/L and serum free T4 of 2.5 and 1.4 </a:t>
            </a:r>
            <a:r>
              <a:rPr lang="en-US" sz="3500" b="1" dirty="0" err="1" smtClean="0">
                <a:solidFill>
                  <a:srgbClr val="3333FF"/>
                </a:solidFill>
                <a:latin typeface="Times New Roman" pitchFamily="18" charset="0"/>
                <a:cs typeface="Times New Roman" pitchFamily="18" charset="0"/>
              </a:rPr>
              <a:t>ng</a:t>
            </a:r>
            <a:r>
              <a:rPr lang="en-US" sz="3500" b="1" dirty="0" smtClean="0">
                <a:solidFill>
                  <a:srgbClr val="3333FF"/>
                </a:solidFill>
                <a:latin typeface="Times New Roman" pitchFamily="18" charset="0"/>
                <a:cs typeface="Times New Roman" pitchFamily="18" charset="0"/>
              </a:rPr>
              <a:t>/dl by two different laboratories. Pulse rate is 90/min, thyroid in not enlarged and there are no physical findings for Graves’ disease or hyperthyroidism.</a:t>
            </a:r>
            <a:endParaRPr lang="en-US" sz="3500" b="1"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77629193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1530984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10227717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5448022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163191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16632"/>
            <a:ext cx="7772400" cy="1143000"/>
          </a:xfrm>
        </p:spPr>
        <p:txBody>
          <a:bodyPr/>
          <a:lstStyle/>
          <a:p>
            <a:pPr algn="ctr" eaLnBrk="1" hangingPunct="1"/>
            <a:r>
              <a:rPr lang="en-US" sz="4000" b="1" dirty="0" smtClean="0">
                <a:solidFill>
                  <a:srgbClr val="C00000"/>
                </a:solidFill>
                <a:effectLst/>
                <a:latin typeface="Albertus Extra Bold" pitchFamily="34" charset="0"/>
                <a:cs typeface="Times New Roman" pitchFamily="18" charset="0"/>
              </a:rPr>
              <a:t>Objectives</a:t>
            </a:r>
          </a:p>
        </p:txBody>
      </p:sp>
      <p:sp>
        <p:nvSpPr>
          <p:cNvPr id="8195" name="Rectangle 3"/>
          <p:cNvSpPr>
            <a:spLocks noGrp="1" noChangeArrowheads="1"/>
          </p:cNvSpPr>
          <p:nvPr>
            <p:ph idx="1"/>
          </p:nvPr>
        </p:nvSpPr>
        <p:spPr>
          <a:xfrm>
            <a:off x="533400" y="1371600"/>
            <a:ext cx="7848872" cy="5105400"/>
          </a:xfrm>
        </p:spPr>
        <p:txBody>
          <a:bodyPr>
            <a:normAutofit fontScale="85000" lnSpcReduction="10000"/>
          </a:bodyPr>
          <a:lstStyle/>
          <a:p>
            <a:pPr marL="274320" indent="-274320" eaLnBrk="1" fontAlgn="auto" hangingPunct="1">
              <a:lnSpc>
                <a:spcPct val="200000"/>
              </a:lnSpc>
              <a:spcAft>
                <a:spcPts val="0"/>
              </a:spcAft>
              <a:buClr>
                <a:schemeClr val="accent3"/>
              </a:buClr>
              <a:buFont typeface="Wingdings 2"/>
              <a:buChar char=""/>
              <a:defRPr/>
            </a:pPr>
            <a:r>
              <a:rPr lang="en-US" sz="3300" b="1" dirty="0" smtClean="0"/>
              <a:t>Changes </a:t>
            </a:r>
            <a:r>
              <a:rPr lang="en-US" sz="3300" b="1" dirty="0"/>
              <a:t>in thyroid economy during </a:t>
            </a:r>
            <a:r>
              <a:rPr lang="en-US" sz="3300" b="1" dirty="0" smtClean="0"/>
              <a:t>pregnancy</a:t>
            </a:r>
          </a:p>
          <a:p>
            <a:pPr marL="274320" indent="-274320" eaLnBrk="1" fontAlgn="auto" hangingPunct="1">
              <a:lnSpc>
                <a:spcPct val="200000"/>
              </a:lnSpc>
              <a:spcAft>
                <a:spcPts val="0"/>
              </a:spcAft>
              <a:buClr>
                <a:schemeClr val="accent3"/>
              </a:buClr>
              <a:buFont typeface="Wingdings 2"/>
              <a:buChar char=""/>
              <a:defRPr/>
            </a:pPr>
            <a:r>
              <a:rPr lang="en-US" sz="2800" b="1" dirty="0" smtClean="0"/>
              <a:t>Challenges with </a:t>
            </a:r>
            <a:r>
              <a:rPr lang="en-US" sz="3300" b="1" u="sng" dirty="0" smtClean="0"/>
              <a:t>diagnosis</a:t>
            </a:r>
            <a:r>
              <a:rPr lang="en-US" sz="2800" b="1" dirty="0" smtClean="0"/>
              <a:t> of thyroid derangement in pregnancy</a:t>
            </a:r>
            <a:endParaRPr lang="en-US" sz="2800" b="1" dirty="0"/>
          </a:p>
          <a:p>
            <a:pPr marL="274320" indent="-274320" eaLnBrk="1" fontAlgn="auto" hangingPunct="1">
              <a:lnSpc>
                <a:spcPct val="200000"/>
              </a:lnSpc>
              <a:spcAft>
                <a:spcPts val="0"/>
              </a:spcAft>
              <a:buClr>
                <a:schemeClr val="accent3"/>
              </a:buClr>
              <a:buFont typeface="Wingdings 2"/>
              <a:buChar char=""/>
              <a:defRPr/>
            </a:pPr>
            <a:r>
              <a:rPr lang="en-US" sz="2800" b="1" dirty="0" smtClean="0"/>
              <a:t>Challenges with </a:t>
            </a:r>
            <a:r>
              <a:rPr lang="en-US" sz="3300" b="1" u="sng" dirty="0" smtClean="0"/>
              <a:t>treatment</a:t>
            </a:r>
            <a:r>
              <a:rPr lang="en-US" sz="2800" b="1" dirty="0" smtClean="0"/>
              <a:t> of  thyroid disease in pregnancy</a:t>
            </a:r>
            <a:endParaRPr lang="en-US" sz="2800" b="1" dirty="0"/>
          </a:p>
        </p:txBody>
      </p:sp>
    </p:spTree>
    <p:extLst>
      <p:ext uri="{BB962C8B-B14F-4D97-AF65-F5344CB8AC3E}">
        <p14:creationId xmlns:p14="http://schemas.microsoft.com/office/powerpoint/2010/main" xmlns="" val="422567166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2028092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394302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9384487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41240717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1607741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16632"/>
            <a:ext cx="7772400" cy="1143000"/>
          </a:xfrm>
        </p:spPr>
        <p:txBody>
          <a:bodyPr/>
          <a:lstStyle/>
          <a:p>
            <a:pPr algn="ctr" eaLnBrk="1" hangingPunct="1"/>
            <a:r>
              <a:rPr lang="en-US" sz="4000" b="1" dirty="0" smtClean="0">
                <a:solidFill>
                  <a:srgbClr val="C00000"/>
                </a:solidFill>
                <a:effectLst/>
                <a:latin typeface="Albertus Extra Bold" pitchFamily="34" charset="0"/>
                <a:cs typeface="Times New Roman" pitchFamily="18" charset="0"/>
              </a:rPr>
              <a:t>Objectives</a:t>
            </a:r>
          </a:p>
        </p:txBody>
      </p:sp>
      <p:sp>
        <p:nvSpPr>
          <p:cNvPr id="8195" name="Rectangle 3"/>
          <p:cNvSpPr>
            <a:spLocks noGrp="1" noChangeArrowheads="1"/>
          </p:cNvSpPr>
          <p:nvPr>
            <p:ph idx="1"/>
          </p:nvPr>
        </p:nvSpPr>
        <p:spPr>
          <a:xfrm>
            <a:off x="1115616" y="1340768"/>
            <a:ext cx="7848872" cy="4608513"/>
          </a:xfrm>
        </p:spPr>
        <p:txBody>
          <a:bodyPr>
            <a:normAutofit fontScale="92500" lnSpcReduction="20000"/>
          </a:bodyPr>
          <a:lstStyle/>
          <a:p>
            <a:pPr marL="274320" indent="-274320" eaLnBrk="1" fontAlgn="auto" hangingPunct="1">
              <a:lnSpc>
                <a:spcPct val="200000"/>
              </a:lnSpc>
              <a:spcAft>
                <a:spcPts val="0"/>
              </a:spcAft>
              <a:buClr>
                <a:schemeClr val="accent3"/>
              </a:buClr>
              <a:buFontTx/>
              <a:buNone/>
              <a:defRPr/>
            </a:pPr>
            <a:r>
              <a:rPr lang="en-US" b="1" dirty="0">
                <a:solidFill>
                  <a:schemeClr val="accent1">
                    <a:lumMod val="75000"/>
                  </a:schemeClr>
                </a:solidFill>
              </a:rPr>
              <a:t>To </a:t>
            </a:r>
            <a:r>
              <a:rPr lang="en-US" b="1" dirty="0" smtClean="0">
                <a:solidFill>
                  <a:schemeClr val="accent1">
                    <a:lumMod val="75000"/>
                  </a:schemeClr>
                </a:solidFill>
              </a:rPr>
              <a:t>review and discuss:</a:t>
            </a:r>
            <a:endParaRPr lang="en-US" b="1" dirty="0">
              <a:solidFill>
                <a:schemeClr val="accent1">
                  <a:lumMod val="75000"/>
                </a:schemeClr>
              </a:solidFill>
            </a:endParaRPr>
          </a:p>
          <a:p>
            <a:pPr marL="274320" indent="-274320" eaLnBrk="1" fontAlgn="auto" hangingPunct="1">
              <a:lnSpc>
                <a:spcPct val="200000"/>
              </a:lnSpc>
              <a:spcAft>
                <a:spcPts val="0"/>
              </a:spcAft>
              <a:buClr>
                <a:schemeClr val="accent3"/>
              </a:buClr>
              <a:buFont typeface="Wingdings 2"/>
              <a:buChar char=""/>
              <a:defRPr/>
            </a:pPr>
            <a:r>
              <a:rPr lang="en-US" sz="2800" b="1" dirty="0">
                <a:solidFill>
                  <a:schemeClr val="accent1">
                    <a:lumMod val="75000"/>
                  </a:schemeClr>
                </a:solidFill>
              </a:rPr>
              <a:t>Changes in thyroid economy during </a:t>
            </a:r>
            <a:r>
              <a:rPr lang="en-US" sz="2800" b="1" dirty="0" smtClean="0">
                <a:solidFill>
                  <a:schemeClr val="accent1">
                    <a:lumMod val="75000"/>
                  </a:schemeClr>
                </a:solidFill>
              </a:rPr>
              <a:t>pregnancy</a:t>
            </a:r>
          </a:p>
          <a:p>
            <a:pPr marL="274320" indent="-274320" eaLnBrk="1" fontAlgn="auto" hangingPunct="1">
              <a:lnSpc>
                <a:spcPct val="200000"/>
              </a:lnSpc>
              <a:spcAft>
                <a:spcPts val="0"/>
              </a:spcAft>
              <a:buClr>
                <a:schemeClr val="accent3"/>
              </a:buClr>
              <a:buFont typeface="Wingdings 2"/>
              <a:buChar char=""/>
              <a:defRPr/>
            </a:pPr>
            <a:r>
              <a:rPr lang="en-US" sz="2800" b="1" dirty="0" smtClean="0">
                <a:solidFill>
                  <a:schemeClr val="accent1">
                    <a:lumMod val="75000"/>
                  </a:schemeClr>
                </a:solidFill>
              </a:rPr>
              <a:t>Challenges with diagnosis of thyroid derangement in pregnancy</a:t>
            </a:r>
            <a:endParaRPr lang="en-US" sz="2800" b="1" dirty="0">
              <a:solidFill>
                <a:schemeClr val="accent1">
                  <a:lumMod val="75000"/>
                </a:schemeClr>
              </a:solidFill>
            </a:endParaRPr>
          </a:p>
          <a:p>
            <a:pPr marL="274320" indent="-274320" eaLnBrk="1" fontAlgn="auto" hangingPunct="1">
              <a:lnSpc>
                <a:spcPct val="200000"/>
              </a:lnSpc>
              <a:spcAft>
                <a:spcPts val="0"/>
              </a:spcAft>
              <a:buClr>
                <a:schemeClr val="accent3"/>
              </a:buClr>
              <a:buFont typeface="Wingdings 2"/>
              <a:buChar char=""/>
              <a:defRPr/>
            </a:pPr>
            <a:r>
              <a:rPr lang="en-US" sz="2800" b="1" dirty="0" smtClean="0">
                <a:solidFill>
                  <a:schemeClr val="accent1">
                    <a:lumMod val="75000"/>
                  </a:schemeClr>
                </a:solidFill>
              </a:rPr>
              <a:t>Challenges with treatment of  thyroid disease in pregnancy</a:t>
            </a:r>
            <a:endParaRPr lang="en-US" sz="2800" b="1" dirty="0">
              <a:solidFill>
                <a:schemeClr val="accent1">
                  <a:lumMod val="75000"/>
                </a:schemeClr>
              </a:solidFill>
            </a:endParaRPr>
          </a:p>
        </p:txBody>
      </p:sp>
    </p:spTree>
    <p:extLst>
      <p:ext uri="{BB962C8B-B14F-4D97-AF65-F5344CB8AC3E}">
        <p14:creationId xmlns:p14="http://schemas.microsoft.com/office/powerpoint/2010/main" xmlns="" val="188669126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endParaRPr lang="en-US" dirty="0"/>
          </a:p>
        </p:txBody>
      </p:sp>
      <p:pic>
        <p:nvPicPr>
          <p:cNvPr id="1026" name="Picture 2" descr="C:\Users\asus\Desktop\Challenge in diagnosis and  follow up of tyroid disorders\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1" y="507134"/>
            <a:ext cx="7724924" cy="55888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89450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4660" name="Picture 4" descr="Picture 4_pptX"/>
          <p:cNvPicPr>
            <a:picLocks noChangeAspect="1" noChangeArrowheads="1"/>
          </p:cNvPicPr>
          <p:nvPr>
            <p:custDataLst>
              <p:tags r:id="rId1"/>
            </p:custDataLst>
          </p:nvPr>
        </p:nvPicPr>
        <p:blipFill>
          <a:blip r:embed="rId3" cstate="print"/>
          <a:srcRect/>
          <a:stretch>
            <a:fillRect/>
          </a:stretch>
        </p:blipFill>
        <p:spPr bwMode="auto">
          <a:xfrm>
            <a:off x="3783013" y="3011488"/>
            <a:ext cx="1428750" cy="1604962"/>
          </a:xfrm>
          <a:prstGeom prst="rect">
            <a:avLst/>
          </a:prstGeom>
          <a:noFill/>
          <a:ln w="28575">
            <a:noFill/>
            <a:miter lim="800000"/>
            <a:headEnd/>
            <a:tailEnd/>
          </a:ln>
        </p:spPr>
      </p:pic>
      <p:sp>
        <p:nvSpPr>
          <p:cNvPr id="1734661" name="AutoShape 5"/>
          <p:cNvSpPr>
            <a:spLocks noChangeArrowheads="1"/>
          </p:cNvSpPr>
          <p:nvPr/>
        </p:nvSpPr>
        <p:spPr bwMode="auto">
          <a:xfrm>
            <a:off x="5995988" y="4021138"/>
            <a:ext cx="1495425" cy="1212850"/>
          </a:xfrm>
          <a:prstGeom prst="roundRect">
            <a:avLst>
              <a:gd name="adj" fmla="val 16667"/>
            </a:avLst>
          </a:prstGeom>
          <a:solidFill>
            <a:schemeClr val="accent1"/>
          </a:solidFill>
          <a:ln w="28575">
            <a:solidFill>
              <a:schemeClr val="folHlink"/>
            </a:solidFill>
            <a:round/>
            <a:headEnd/>
            <a:tailEnd/>
          </a:ln>
        </p:spPr>
        <p:txBody>
          <a:bodyPr wrap="none"/>
          <a:lstStyle/>
          <a:p>
            <a:pPr algn="l" eaLnBrk="1" hangingPunct="1">
              <a:spcBef>
                <a:spcPct val="0"/>
              </a:spcBef>
              <a:buFont typeface="Symbol" pitchFamily="18" charset="2"/>
              <a:buNone/>
            </a:pPr>
            <a:r>
              <a:rPr lang="en-US" sz="2200">
                <a:sym typeface="Symbol" pitchFamily="18" charset="2"/>
              </a:rPr>
              <a:t> goiter</a:t>
            </a:r>
          </a:p>
          <a:p>
            <a:pPr algn="l" eaLnBrk="1" hangingPunct="1">
              <a:spcBef>
                <a:spcPct val="0"/>
              </a:spcBef>
              <a:buFont typeface="Symbol" pitchFamily="18" charset="2"/>
              <a:buNone/>
            </a:pPr>
            <a:r>
              <a:rPr lang="en-US" sz="2200">
                <a:sym typeface="Symbol" pitchFamily="18" charset="2"/>
              </a:rPr>
              <a:t> Tg</a:t>
            </a:r>
          </a:p>
          <a:p>
            <a:pPr algn="l" eaLnBrk="1" hangingPunct="1">
              <a:spcBef>
                <a:spcPct val="0"/>
              </a:spcBef>
              <a:buFont typeface="Symbol" pitchFamily="18" charset="2"/>
              <a:buNone/>
            </a:pPr>
            <a:r>
              <a:rPr lang="en-US" sz="2200">
                <a:sym typeface="Symbol" pitchFamily="18" charset="2"/>
              </a:rPr>
              <a:t> TSH</a:t>
            </a:r>
          </a:p>
        </p:txBody>
      </p:sp>
      <p:grpSp>
        <p:nvGrpSpPr>
          <p:cNvPr id="2" name="Group 6"/>
          <p:cNvGrpSpPr>
            <a:grpSpLocks/>
          </p:cNvGrpSpPr>
          <p:nvPr/>
        </p:nvGrpSpPr>
        <p:grpSpPr bwMode="auto">
          <a:xfrm>
            <a:off x="3724275" y="1820863"/>
            <a:ext cx="2139950" cy="1549400"/>
            <a:chOff x="2422" y="1117"/>
            <a:chExt cx="1348" cy="976"/>
          </a:xfrm>
        </p:grpSpPr>
        <p:sp>
          <p:nvSpPr>
            <p:cNvPr id="19486" name="AutoShape 7"/>
            <p:cNvSpPr>
              <a:spLocks noChangeArrowheads="1"/>
            </p:cNvSpPr>
            <p:nvPr/>
          </p:nvSpPr>
          <p:spPr bwMode="auto">
            <a:xfrm>
              <a:off x="3146" y="1117"/>
              <a:ext cx="624" cy="310"/>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pPr>
              <a:r>
                <a:rPr lang="en-US" sz="2200">
                  <a:sym typeface="Symbol" pitchFamily="18" charset="2"/>
                </a:rPr>
                <a:t> TSH</a:t>
              </a:r>
            </a:p>
          </p:txBody>
        </p:sp>
        <p:sp>
          <p:nvSpPr>
            <p:cNvPr id="19487" name="Freeform 8"/>
            <p:cNvSpPr>
              <a:spLocks/>
            </p:cNvSpPr>
            <p:nvPr/>
          </p:nvSpPr>
          <p:spPr bwMode="auto">
            <a:xfrm rot="473513">
              <a:off x="2422" y="1429"/>
              <a:ext cx="771" cy="664"/>
            </a:xfrm>
            <a:custGeom>
              <a:avLst/>
              <a:gdLst>
                <a:gd name="T0" fmla="*/ 4 w 705"/>
                <a:gd name="T1" fmla="*/ 836 h 597"/>
                <a:gd name="T2" fmla="*/ 387 w 705"/>
                <a:gd name="T3" fmla="*/ 2003 h 597"/>
                <a:gd name="T4" fmla="*/ 2061 w 705"/>
                <a:gd name="T5" fmla="*/ 0 h 597"/>
                <a:gd name="T6" fmla="*/ 0 60000 65536"/>
                <a:gd name="T7" fmla="*/ 0 60000 65536"/>
                <a:gd name="T8" fmla="*/ 0 60000 65536"/>
                <a:gd name="T9" fmla="*/ 0 w 705"/>
                <a:gd name="T10" fmla="*/ 0 h 597"/>
                <a:gd name="T11" fmla="*/ 705 w 705"/>
                <a:gd name="T12" fmla="*/ 597 h 597"/>
              </a:gdLst>
              <a:ahLst/>
              <a:cxnLst>
                <a:cxn ang="T6">
                  <a:pos x="T0" y="T1"/>
                </a:cxn>
                <a:cxn ang="T7">
                  <a:pos x="T2" y="T3"/>
                </a:cxn>
                <a:cxn ang="T8">
                  <a:pos x="T4" y="T5"/>
                </a:cxn>
              </a:cxnLst>
              <a:rect l="T9" t="T10" r="T11" b="T12"/>
              <a:pathLst>
                <a:path w="705" h="597">
                  <a:moveTo>
                    <a:pt x="4" y="234"/>
                  </a:moveTo>
                  <a:cubicBezTo>
                    <a:pt x="0" y="428"/>
                    <a:pt x="16" y="597"/>
                    <a:pt x="133" y="558"/>
                  </a:cubicBezTo>
                  <a:cubicBezTo>
                    <a:pt x="250" y="519"/>
                    <a:pt x="586" y="116"/>
                    <a:pt x="705" y="0"/>
                  </a:cubicBezTo>
                </a:path>
              </a:pathLst>
            </a:custGeom>
            <a:noFill/>
            <a:ln w="38100" cap="flat" cmpd="sng">
              <a:solidFill>
                <a:schemeClr val="folHlink"/>
              </a:solidFill>
              <a:prstDash val="solid"/>
              <a:round/>
              <a:headEnd type="none" w="med" len="med"/>
              <a:tailEnd type="triangle" w="med" len="med"/>
            </a:ln>
          </p:spPr>
          <p:txBody>
            <a:bodyPr>
              <a:spAutoFit/>
            </a:bodyPr>
            <a:lstStyle/>
            <a:p>
              <a:endParaRPr lang="en-US"/>
            </a:p>
          </p:txBody>
        </p:sp>
      </p:grpSp>
      <p:grpSp>
        <p:nvGrpSpPr>
          <p:cNvPr id="3" name="Group 9"/>
          <p:cNvGrpSpPr>
            <a:grpSpLocks/>
          </p:cNvGrpSpPr>
          <p:nvPr/>
        </p:nvGrpSpPr>
        <p:grpSpPr bwMode="auto">
          <a:xfrm>
            <a:off x="3213100" y="1181100"/>
            <a:ext cx="990600" cy="1771650"/>
            <a:chOff x="2100" y="714"/>
            <a:chExt cx="624" cy="1116"/>
          </a:xfrm>
        </p:grpSpPr>
        <p:sp>
          <p:nvSpPr>
            <p:cNvPr id="19481" name="Line 10"/>
            <p:cNvSpPr>
              <a:spLocks noChangeShapeType="1"/>
            </p:cNvSpPr>
            <p:nvPr/>
          </p:nvSpPr>
          <p:spPr bwMode="auto">
            <a:xfrm>
              <a:off x="2416" y="1311"/>
              <a:ext cx="0" cy="336"/>
            </a:xfrm>
            <a:prstGeom prst="line">
              <a:avLst/>
            </a:prstGeom>
            <a:noFill/>
            <a:ln w="38100">
              <a:solidFill>
                <a:schemeClr val="folHlink"/>
              </a:solidFill>
              <a:round/>
              <a:headEnd/>
              <a:tailEnd/>
            </a:ln>
          </p:spPr>
          <p:txBody>
            <a:bodyPr>
              <a:spAutoFit/>
            </a:bodyPr>
            <a:lstStyle/>
            <a:p>
              <a:endParaRPr lang="en-US"/>
            </a:p>
          </p:txBody>
        </p:sp>
        <p:sp>
          <p:nvSpPr>
            <p:cNvPr id="19482" name="AutoShape 11"/>
            <p:cNvSpPr>
              <a:spLocks noChangeArrowheads="1"/>
            </p:cNvSpPr>
            <p:nvPr/>
          </p:nvSpPr>
          <p:spPr bwMode="auto">
            <a:xfrm>
              <a:off x="2100" y="1117"/>
              <a:ext cx="624" cy="310"/>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pPr>
              <a:r>
                <a:rPr lang="en-US" sz="2200">
                  <a:sym typeface="Symbol" pitchFamily="18" charset="2"/>
                </a:rPr>
                <a:t> TBG</a:t>
              </a:r>
            </a:p>
          </p:txBody>
        </p:sp>
        <p:sp>
          <p:nvSpPr>
            <p:cNvPr id="19483" name="Line 12"/>
            <p:cNvSpPr>
              <a:spLocks noChangeShapeType="1"/>
            </p:cNvSpPr>
            <p:nvPr/>
          </p:nvSpPr>
          <p:spPr bwMode="auto">
            <a:xfrm>
              <a:off x="2416" y="985"/>
              <a:ext cx="0" cy="153"/>
            </a:xfrm>
            <a:prstGeom prst="line">
              <a:avLst/>
            </a:prstGeom>
            <a:noFill/>
            <a:ln w="38100">
              <a:solidFill>
                <a:schemeClr val="folHlink"/>
              </a:solidFill>
              <a:round/>
              <a:headEnd/>
              <a:tailEnd type="triangle" w="med" len="med"/>
            </a:ln>
          </p:spPr>
          <p:txBody>
            <a:bodyPr wrap="none">
              <a:spAutoFit/>
            </a:bodyPr>
            <a:lstStyle/>
            <a:p>
              <a:endParaRPr lang="en-US"/>
            </a:p>
          </p:txBody>
        </p:sp>
        <p:sp>
          <p:nvSpPr>
            <p:cNvPr id="19484" name="AutoShape 13"/>
            <p:cNvSpPr>
              <a:spLocks noChangeArrowheads="1"/>
            </p:cNvSpPr>
            <p:nvPr/>
          </p:nvSpPr>
          <p:spPr bwMode="auto">
            <a:xfrm>
              <a:off x="2100" y="714"/>
              <a:ext cx="624" cy="310"/>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pPr>
              <a:r>
                <a:rPr lang="en-US" sz="2200">
                  <a:sym typeface="Symbol" pitchFamily="18" charset="2"/>
                </a:rPr>
                <a:t> E</a:t>
              </a:r>
            </a:p>
          </p:txBody>
        </p:sp>
        <p:sp>
          <p:nvSpPr>
            <p:cNvPr id="19485" name="AutoShape 14"/>
            <p:cNvSpPr>
              <a:spLocks noChangeArrowheads="1"/>
            </p:cNvSpPr>
            <p:nvPr/>
          </p:nvSpPr>
          <p:spPr bwMode="auto">
            <a:xfrm>
              <a:off x="2100" y="1520"/>
              <a:ext cx="624" cy="310"/>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pPr>
              <a:r>
                <a:rPr lang="en-US" sz="2200">
                  <a:sym typeface="Symbol" pitchFamily="18" charset="2"/>
                </a:rPr>
                <a:t> FT4</a:t>
              </a:r>
            </a:p>
          </p:txBody>
        </p:sp>
      </p:grpSp>
      <p:grpSp>
        <p:nvGrpSpPr>
          <p:cNvPr id="4" name="Group 15"/>
          <p:cNvGrpSpPr>
            <a:grpSpLocks/>
          </p:cNvGrpSpPr>
          <p:nvPr/>
        </p:nvGrpSpPr>
        <p:grpSpPr bwMode="auto">
          <a:xfrm>
            <a:off x="4911725" y="2741613"/>
            <a:ext cx="2522538" cy="1543050"/>
            <a:chOff x="3170" y="1728"/>
            <a:chExt cx="1589" cy="972"/>
          </a:xfrm>
        </p:grpSpPr>
        <p:sp>
          <p:nvSpPr>
            <p:cNvPr id="19479" name="Arc 16"/>
            <p:cNvSpPr>
              <a:spLocks/>
            </p:cNvSpPr>
            <p:nvPr/>
          </p:nvSpPr>
          <p:spPr bwMode="auto">
            <a:xfrm flipH="1">
              <a:off x="3170" y="2058"/>
              <a:ext cx="789" cy="642"/>
            </a:xfrm>
            <a:custGeom>
              <a:avLst/>
              <a:gdLst>
                <a:gd name="T0" fmla="*/ 0 w 28981"/>
                <a:gd name="T1" fmla="*/ 0 h 43200"/>
                <a:gd name="T2" fmla="*/ 0 w 28981"/>
                <a:gd name="T3" fmla="*/ 0 h 43200"/>
                <a:gd name="T4" fmla="*/ 0 w 28981"/>
                <a:gd name="T5" fmla="*/ 0 h 43200"/>
                <a:gd name="T6" fmla="*/ 0 60000 65536"/>
                <a:gd name="T7" fmla="*/ 0 60000 65536"/>
                <a:gd name="T8" fmla="*/ 0 60000 65536"/>
                <a:gd name="T9" fmla="*/ 0 w 28981"/>
                <a:gd name="T10" fmla="*/ 0 h 43200"/>
                <a:gd name="T11" fmla="*/ 28981 w 28981"/>
                <a:gd name="T12" fmla="*/ 43200 h 43200"/>
              </a:gdLst>
              <a:ahLst/>
              <a:cxnLst>
                <a:cxn ang="T6">
                  <a:pos x="T0" y="T1"/>
                </a:cxn>
                <a:cxn ang="T7">
                  <a:pos x="T2" y="T3"/>
                </a:cxn>
                <a:cxn ang="T8">
                  <a:pos x="T4" y="T5"/>
                </a:cxn>
              </a:cxnLst>
              <a:rect l="T9" t="T10" r="T11" b="T12"/>
              <a:pathLst>
                <a:path w="28981" h="43200" fill="none" extrusionOk="0">
                  <a:moveTo>
                    <a:pt x="0" y="1300"/>
                  </a:moveTo>
                  <a:cubicBezTo>
                    <a:pt x="2365" y="440"/>
                    <a:pt x="4863" y="-1"/>
                    <a:pt x="7381" y="0"/>
                  </a:cubicBezTo>
                  <a:cubicBezTo>
                    <a:pt x="19310" y="0"/>
                    <a:pt x="28981" y="9670"/>
                    <a:pt x="28981" y="21600"/>
                  </a:cubicBezTo>
                  <a:cubicBezTo>
                    <a:pt x="28981" y="33529"/>
                    <a:pt x="19310" y="43200"/>
                    <a:pt x="7381" y="43200"/>
                  </a:cubicBezTo>
                  <a:cubicBezTo>
                    <a:pt x="7174" y="43200"/>
                    <a:pt x="6967" y="43197"/>
                    <a:pt x="6760" y="43191"/>
                  </a:cubicBezTo>
                </a:path>
                <a:path w="28981" h="43200" stroke="0" extrusionOk="0">
                  <a:moveTo>
                    <a:pt x="0" y="1300"/>
                  </a:moveTo>
                  <a:cubicBezTo>
                    <a:pt x="2365" y="440"/>
                    <a:pt x="4863" y="-1"/>
                    <a:pt x="7381" y="0"/>
                  </a:cubicBezTo>
                  <a:cubicBezTo>
                    <a:pt x="19310" y="0"/>
                    <a:pt x="28981" y="9670"/>
                    <a:pt x="28981" y="21600"/>
                  </a:cubicBezTo>
                  <a:cubicBezTo>
                    <a:pt x="28981" y="33529"/>
                    <a:pt x="19310" y="43200"/>
                    <a:pt x="7381" y="43200"/>
                  </a:cubicBezTo>
                  <a:cubicBezTo>
                    <a:pt x="7174" y="43200"/>
                    <a:pt x="6967" y="43197"/>
                    <a:pt x="6760" y="43191"/>
                  </a:cubicBezTo>
                  <a:lnTo>
                    <a:pt x="7381" y="21600"/>
                  </a:lnTo>
                  <a:lnTo>
                    <a:pt x="0" y="1300"/>
                  </a:lnTo>
                  <a:close/>
                </a:path>
              </a:pathLst>
            </a:custGeom>
            <a:noFill/>
            <a:ln w="38100">
              <a:solidFill>
                <a:schemeClr val="folHlink"/>
              </a:solidFill>
              <a:round/>
              <a:headEnd/>
              <a:tailEnd type="triangle" w="med" len="med"/>
            </a:ln>
          </p:spPr>
          <p:txBody>
            <a:bodyPr>
              <a:spAutoFit/>
            </a:bodyPr>
            <a:lstStyle/>
            <a:p>
              <a:endParaRPr lang="en-US"/>
            </a:p>
          </p:txBody>
        </p:sp>
        <p:sp>
          <p:nvSpPr>
            <p:cNvPr id="19480" name="AutoShape 17"/>
            <p:cNvSpPr>
              <a:spLocks noChangeArrowheads="1"/>
            </p:cNvSpPr>
            <p:nvPr/>
          </p:nvSpPr>
          <p:spPr bwMode="auto">
            <a:xfrm>
              <a:off x="3817" y="1728"/>
              <a:ext cx="942" cy="575"/>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buFont typeface="Symbol" pitchFamily="18" charset="2"/>
                <a:buChar char="¯"/>
              </a:pPr>
              <a:r>
                <a:rPr lang="en-US" sz="2200">
                  <a:sym typeface="Symbol" pitchFamily="18" charset="2"/>
                </a:rPr>
                <a:t> iodine </a:t>
              </a:r>
            </a:p>
            <a:p>
              <a:pPr eaLnBrk="1" hangingPunct="1">
                <a:spcBef>
                  <a:spcPct val="0"/>
                </a:spcBef>
                <a:buFont typeface="Symbol" pitchFamily="18" charset="2"/>
                <a:buNone/>
              </a:pPr>
              <a:r>
                <a:rPr lang="en-US" sz="2200">
                  <a:sym typeface="Symbol" pitchFamily="18" charset="2"/>
                </a:rPr>
                <a:t>TPO Ab</a:t>
              </a:r>
            </a:p>
          </p:txBody>
        </p:sp>
      </p:grpSp>
      <p:grpSp>
        <p:nvGrpSpPr>
          <p:cNvPr id="5" name="Group 18"/>
          <p:cNvGrpSpPr>
            <a:grpSpLocks/>
          </p:cNvGrpSpPr>
          <p:nvPr/>
        </p:nvGrpSpPr>
        <p:grpSpPr bwMode="auto">
          <a:xfrm>
            <a:off x="3790950" y="4162425"/>
            <a:ext cx="1879600" cy="1016000"/>
            <a:chOff x="2464" y="2652"/>
            <a:chExt cx="1184" cy="640"/>
          </a:xfrm>
        </p:grpSpPr>
        <p:sp>
          <p:nvSpPr>
            <p:cNvPr id="1734675" name="AutoShape 19"/>
            <p:cNvSpPr>
              <a:spLocks noChangeArrowheads="1"/>
            </p:cNvSpPr>
            <p:nvPr/>
          </p:nvSpPr>
          <p:spPr bwMode="auto">
            <a:xfrm>
              <a:off x="3024" y="2982"/>
              <a:ext cx="624" cy="310"/>
            </a:xfrm>
            <a:prstGeom prst="roundRect">
              <a:avLst>
                <a:gd name="adj" fmla="val 16667"/>
              </a:avLst>
            </a:prstGeom>
            <a:solidFill>
              <a:schemeClr val="accent1"/>
            </a:solidFill>
            <a:ln w="28575">
              <a:solidFill>
                <a:schemeClr val="folHlink"/>
              </a:solidFill>
              <a:round/>
              <a:headEnd/>
              <a:tailEnd/>
            </a:ln>
            <a:effectLst/>
            <a:extLst/>
          </p:spPr>
          <p:txBody>
            <a:bodyPr wrap="none"/>
            <a:lstStyle/>
            <a:p>
              <a:pPr eaLnBrk="1" hangingPunct="1">
                <a:spcBef>
                  <a:spcPct val="0"/>
                </a:spcBef>
                <a:defRPr/>
              </a:pPr>
              <a:r>
                <a:rPr lang="en-US" sz="2200">
                  <a:effectLst>
                    <a:outerShdw blurRad="38100" dist="38100" dir="2700000" algn="tl">
                      <a:srgbClr val="FFFFFF"/>
                    </a:outerShdw>
                  </a:effectLst>
                  <a:cs typeface="+mn-cs"/>
                  <a:sym typeface="Symbol" pitchFamily="18" charset="2"/>
                </a:rPr>
                <a:t> TSH</a:t>
              </a:r>
            </a:p>
          </p:txBody>
        </p:sp>
        <p:sp>
          <p:nvSpPr>
            <p:cNvPr id="19478" name="Arc 20"/>
            <p:cNvSpPr>
              <a:spLocks/>
            </p:cNvSpPr>
            <p:nvPr/>
          </p:nvSpPr>
          <p:spPr bwMode="auto">
            <a:xfrm rot="5400000" flipH="1">
              <a:off x="2688" y="2428"/>
              <a:ext cx="421" cy="869"/>
            </a:xfrm>
            <a:custGeom>
              <a:avLst/>
              <a:gdLst>
                <a:gd name="T0" fmla="*/ 0 w 22220"/>
                <a:gd name="T1" fmla="*/ 0 h 42359"/>
                <a:gd name="T2" fmla="*/ 0 w 22220"/>
                <a:gd name="T3" fmla="*/ 0 h 42359"/>
                <a:gd name="T4" fmla="*/ 0 w 22220"/>
                <a:gd name="T5" fmla="*/ 0 h 42359"/>
                <a:gd name="T6" fmla="*/ 0 60000 65536"/>
                <a:gd name="T7" fmla="*/ 0 60000 65536"/>
                <a:gd name="T8" fmla="*/ 0 60000 65536"/>
                <a:gd name="T9" fmla="*/ 0 w 22220"/>
                <a:gd name="T10" fmla="*/ 0 h 42359"/>
                <a:gd name="T11" fmla="*/ 22220 w 22220"/>
                <a:gd name="T12" fmla="*/ 42359 h 42359"/>
              </a:gdLst>
              <a:ahLst/>
              <a:cxnLst>
                <a:cxn ang="T6">
                  <a:pos x="T0" y="T1"/>
                </a:cxn>
                <a:cxn ang="T7">
                  <a:pos x="T2" y="T3"/>
                </a:cxn>
                <a:cxn ang="T8">
                  <a:pos x="T4" y="T5"/>
                </a:cxn>
              </a:cxnLst>
              <a:rect l="T9" t="T10" r="T11" b="T12"/>
              <a:pathLst>
                <a:path w="22220" h="42359" fill="none" extrusionOk="0">
                  <a:moveTo>
                    <a:pt x="6588" y="0"/>
                  </a:moveTo>
                  <a:cubicBezTo>
                    <a:pt x="15844" y="2661"/>
                    <a:pt x="22220" y="11128"/>
                    <a:pt x="22220" y="20759"/>
                  </a:cubicBezTo>
                  <a:cubicBezTo>
                    <a:pt x="22220" y="32688"/>
                    <a:pt x="12549" y="42359"/>
                    <a:pt x="620" y="42359"/>
                  </a:cubicBezTo>
                  <a:cubicBezTo>
                    <a:pt x="413" y="42359"/>
                    <a:pt x="206" y="42356"/>
                    <a:pt x="-1" y="42350"/>
                  </a:cubicBezTo>
                </a:path>
                <a:path w="22220" h="42359" stroke="0" extrusionOk="0">
                  <a:moveTo>
                    <a:pt x="6588" y="0"/>
                  </a:moveTo>
                  <a:cubicBezTo>
                    <a:pt x="15844" y="2661"/>
                    <a:pt x="22220" y="11128"/>
                    <a:pt x="22220" y="20759"/>
                  </a:cubicBezTo>
                  <a:cubicBezTo>
                    <a:pt x="22220" y="32688"/>
                    <a:pt x="12549" y="42359"/>
                    <a:pt x="620" y="42359"/>
                  </a:cubicBezTo>
                  <a:cubicBezTo>
                    <a:pt x="413" y="42359"/>
                    <a:pt x="206" y="42356"/>
                    <a:pt x="-1" y="42350"/>
                  </a:cubicBezTo>
                  <a:lnTo>
                    <a:pt x="620" y="20759"/>
                  </a:lnTo>
                  <a:lnTo>
                    <a:pt x="6588" y="0"/>
                  </a:lnTo>
                  <a:close/>
                </a:path>
              </a:pathLst>
            </a:custGeom>
            <a:noFill/>
            <a:ln w="38100">
              <a:solidFill>
                <a:schemeClr val="folHlink"/>
              </a:solidFill>
              <a:round/>
              <a:headEnd type="triangle" w="med" len="med"/>
              <a:tailEnd/>
            </a:ln>
          </p:spPr>
          <p:txBody>
            <a:bodyPr>
              <a:spAutoFit/>
            </a:bodyPr>
            <a:lstStyle/>
            <a:p>
              <a:endParaRPr lang="en-US"/>
            </a:p>
          </p:txBody>
        </p:sp>
      </p:grpSp>
      <p:grpSp>
        <p:nvGrpSpPr>
          <p:cNvPr id="6" name="Group 21"/>
          <p:cNvGrpSpPr>
            <a:grpSpLocks/>
          </p:cNvGrpSpPr>
          <p:nvPr/>
        </p:nvGrpSpPr>
        <p:grpSpPr bwMode="auto">
          <a:xfrm>
            <a:off x="3213100" y="4686300"/>
            <a:ext cx="2457450" cy="1254125"/>
            <a:chOff x="2100" y="2982"/>
            <a:chExt cx="1548" cy="790"/>
          </a:xfrm>
        </p:grpSpPr>
        <p:sp>
          <p:nvSpPr>
            <p:cNvPr id="19474" name="Line 22"/>
            <p:cNvSpPr>
              <a:spLocks noChangeShapeType="1"/>
            </p:cNvSpPr>
            <p:nvPr/>
          </p:nvSpPr>
          <p:spPr bwMode="auto">
            <a:xfrm flipV="1">
              <a:off x="2416" y="3294"/>
              <a:ext cx="0" cy="244"/>
            </a:xfrm>
            <a:prstGeom prst="line">
              <a:avLst/>
            </a:prstGeom>
            <a:noFill/>
            <a:ln w="38100">
              <a:solidFill>
                <a:schemeClr val="folHlink"/>
              </a:solidFill>
              <a:round/>
              <a:headEnd/>
              <a:tailEnd type="triangle" w="med" len="med"/>
            </a:ln>
          </p:spPr>
          <p:txBody>
            <a:bodyPr>
              <a:spAutoFit/>
            </a:bodyPr>
            <a:lstStyle/>
            <a:p>
              <a:endParaRPr lang="en-US"/>
            </a:p>
          </p:txBody>
        </p:sp>
        <p:sp>
          <p:nvSpPr>
            <p:cNvPr id="19475" name="AutoShape 23"/>
            <p:cNvSpPr>
              <a:spLocks noChangeArrowheads="1"/>
            </p:cNvSpPr>
            <p:nvPr/>
          </p:nvSpPr>
          <p:spPr bwMode="auto">
            <a:xfrm>
              <a:off x="2100" y="3462"/>
              <a:ext cx="1548" cy="310"/>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pPr>
              <a:r>
                <a:rPr lang="en-US" sz="2200">
                  <a:sym typeface="Symbol" pitchFamily="18" charset="2"/>
                </a:rPr>
                <a:t> placental DI III</a:t>
              </a:r>
            </a:p>
          </p:txBody>
        </p:sp>
        <p:sp>
          <p:nvSpPr>
            <p:cNvPr id="19476" name="AutoShape 24"/>
            <p:cNvSpPr>
              <a:spLocks noChangeArrowheads="1"/>
            </p:cNvSpPr>
            <p:nvPr/>
          </p:nvSpPr>
          <p:spPr bwMode="auto">
            <a:xfrm>
              <a:off x="2100" y="2982"/>
              <a:ext cx="624" cy="310"/>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pPr>
              <a:r>
                <a:rPr lang="en-US" sz="2200">
                  <a:sym typeface="Symbol" pitchFamily="18" charset="2"/>
                </a:rPr>
                <a:t> T4</a:t>
              </a:r>
            </a:p>
          </p:txBody>
        </p:sp>
      </p:grpSp>
      <p:grpSp>
        <p:nvGrpSpPr>
          <p:cNvPr id="7" name="Group 25"/>
          <p:cNvGrpSpPr>
            <a:grpSpLocks/>
          </p:cNvGrpSpPr>
          <p:nvPr/>
        </p:nvGrpSpPr>
        <p:grpSpPr bwMode="auto">
          <a:xfrm>
            <a:off x="1320800" y="3862388"/>
            <a:ext cx="990600" cy="1273175"/>
            <a:chOff x="908" y="2433"/>
            <a:chExt cx="624" cy="802"/>
          </a:xfrm>
        </p:grpSpPr>
        <p:sp>
          <p:nvSpPr>
            <p:cNvPr id="19471" name="AutoShape 26"/>
            <p:cNvSpPr>
              <a:spLocks noChangeArrowheads="1"/>
            </p:cNvSpPr>
            <p:nvPr/>
          </p:nvSpPr>
          <p:spPr bwMode="auto">
            <a:xfrm>
              <a:off x="908" y="2925"/>
              <a:ext cx="624" cy="310"/>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pPr>
              <a:r>
                <a:rPr lang="en-US" sz="2200">
                  <a:sym typeface="Symbol" pitchFamily="18" charset="2"/>
                </a:rPr>
                <a:t> TSH</a:t>
              </a:r>
            </a:p>
          </p:txBody>
        </p:sp>
        <p:sp>
          <p:nvSpPr>
            <p:cNvPr id="19472" name="Line 27"/>
            <p:cNvSpPr>
              <a:spLocks noChangeShapeType="1"/>
            </p:cNvSpPr>
            <p:nvPr/>
          </p:nvSpPr>
          <p:spPr bwMode="auto">
            <a:xfrm flipH="1">
              <a:off x="1220" y="2656"/>
              <a:ext cx="0" cy="244"/>
            </a:xfrm>
            <a:prstGeom prst="line">
              <a:avLst/>
            </a:prstGeom>
            <a:noFill/>
            <a:ln w="38100">
              <a:solidFill>
                <a:schemeClr val="folHlink"/>
              </a:solidFill>
              <a:round/>
              <a:headEnd/>
              <a:tailEnd type="triangle" w="med" len="med"/>
            </a:ln>
          </p:spPr>
          <p:txBody>
            <a:bodyPr>
              <a:spAutoFit/>
            </a:bodyPr>
            <a:lstStyle/>
            <a:p>
              <a:endParaRPr lang="en-US"/>
            </a:p>
          </p:txBody>
        </p:sp>
        <p:sp>
          <p:nvSpPr>
            <p:cNvPr id="19473" name="AutoShape 28"/>
            <p:cNvSpPr>
              <a:spLocks noChangeArrowheads="1"/>
            </p:cNvSpPr>
            <p:nvPr/>
          </p:nvSpPr>
          <p:spPr bwMode="auto">
            <a:xfrm>
              <a:off x="908" y="2433"/>
              <a:ext cx="624" cy="310"/>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pPr>
              <a:r>
                <a:rPr lang="en-US" sz="2200">
                  <a:sym typeface="Symbol" pitchFamily="18" charset="2"/>
                </a:rPr>
                <a:t> FT4</a:t>
              </a:r>
            </a:p>
          </p:txBody>
        </p:sp>
      </p:grpSp>
      <p:grpSp>
        <p:nvGrpSpPr>
          <p:cNvPr id="8" name="Group 29"/>
          <p:cNvGrpSpPr>
            <a:grpSpLocks/>
          </p:cNvGrpSpPr>
          <p:nvPr/>
        </p:nvGrpSpPr>
        <p:grpSpPr bwMode="auto">
          <a:xfrm>
            <a:off x="1320800" y="3081338"/>
            <a:ext cx="2633663" cy="1071562"/>
            <a:chOff x="908" y="1941"/>
            <a:chExt cx="1659" cy="675"/>
          </a:xfrm>
        </p:grpSpPr>
        <p:sp>
          <p:nvSpPr>
            <p:cNvPr id="19469" name="Arc 30"/>
            <p:cNvSpPr>
              <a:spLocks/>
            </p:cNvSpPr>
            <p:nvPr/>
          </p:nvSpPr>
          <p:spPr bwMode="auto">
            <a:xfrm>
              <a:off x="1279" y="2117"/>
              <a:ext cx="1288" cy="499"/>
            </a:xfrm>
            <a:custGeom>
              <a:avLst/>
              <a:gdLst>
                <a:gd name="T0" fmla="*/ 0 w 28981"/>
                <a:gd name="T1" fmla="*/ 0 h 43200"/>
                <a:gd name="T2" fmla="*/ 0 w 28981"/>
                <a:gd name="T3" fmla="*/ 0 h 43200"/>
                <a:gd name="T4" fmla="*/ 0 w 28981"/>
                <a:gd name="T5" fmla="*/ 0 h 43200"/>
                <a:gd name="T6" fmla="*/ 0 60000 65536"/>
                <a:gd name="T7" fmla="*/ 0 60000 65536"/>
                <a:gd name="T8" fmla="*/ 0 60000 65536"/>
                <a:gd name="T9" fmla="*/ 0 w 28981"/>
                <a:gd name="T10" fmla="*/ 0 h 43200"/>
                <a:gd name="T11" fmla="*/ 28981 w 28981"/>
                <a:gd name="T12" fmla="*/ 43200 h 43200"/>
              </a:gdLst>
              <a:ahLst/>
              <a:cxnLst>
                <a:cxn ang="T6">
                  <a:pos x="T0" y="T1"/>
                </a:cxn>
                <a:cxn ang="T7">
                  <a:pos x="T2" y="T3"/>
                </a:cxn>
                <a:cxn ang="T8">
                  <a:pos x="T4" y="T5"/>
                </a:cxn>
              </a:cxnLst>
              <a:rect l="T9" t="T10" r="T11" b="T12"/>
              <a:pathLst>
                <a:path w="28981" h="43200" fill="none" extrusionOk="0">
                  <a:moveTo>
                    <a:pt x="0" y="1300"/>
                  </a:moveTo>
                  <a:cubicBezTo>
                    <a:pt x="2365" y="440"/>
                    <a:pt x="4863" y="-1"/>
                    <a:pt x="7381" y="0"/>
                  </a:cubicBezTo>
                  <a:cubicBezTo>
                    <a:pt x="19310" y="0"/>
                    <a:pt x="28981" y="9670"/>
                    <a:pt x="28981" y="21600"/>
                  </a:cubicBezTo>
                  <a:cubicBezTo>
                    <a:pt x="28981" y="33529"/>
                    <a:pt x="19310" y="43200"/>
                    <a:pt x="7381" y="43200"/>
                  </a:cubicBezTo>
                  <a:cubicBezTo>
                    <a:pt x="7174" y="43200"/>
                    <a:pt x="6967" y="43197"/>
                    <a:pt x="6760" y="43191"/>
                  </a:cubicBezTo>
                </a:path>
                <a:path w="28981" h="43200" stroke="0" extrusionOk="0">
                  <a:moveTo>
                    <a:pt x="0" y="1300"/>
                  </a:moveTo>
                  <a:cubicBezTo>
                    <a:pt x="2365" y="440"/>
                    <a:pt x="4863" y="-1"/>
                    <a:pt x="7381" y="0"/>
                  </a:cubicBezTo>
                  <a:cubicBezTo>
                    <a:pt x="19310" y="0"/>
                    <a:pt x="28981" y="9670"/>
                    <a:pt x="28981" y="21600"/>
                  </a:cubicBezTo>
                  <a:cubicBezTo>
                    <a:pt x="28981" y="33529"/>
                    <a:pt x="19310" y="43200"/>
                    <a:pt x="7381" y="43200"/>
                  </a:cubicBezTo>
                  <a:cubicBezTo>
                    <a:pt x="7174" y="43200"/>
                    <a:pt x="6967" y="43197"/>
                    <a:pt x="6760" y="43191"/>
                  </a:cubicBezTo>
                  <a:lnTo>
                    <a:pt x="7381" y="21600"/>
                  </a:lnTo>
                  <a:lnTo>
                    <a:pt x="0" y="1300"/>
                  </a:lnTo>
                  <a:close/>
                </a:path>
              </a:pathLst>
            </a:custGeom>
            <a:noFill/>
            <a:ln w="38100">
              <a:solidFill>
                <a:schemeClr val="folHlink"/>
              </a:solidFill>
              <a:round/>
              <a:headEnd/>
              <a:tailEnd type="triangle" w="med" len="med"/>
            </a:ln>
          </p:spPr>
          <p:txBody>
            <a:bodyPr>
              <a:spAutoFit/>
            </a:bodyPr>
            <a:lstStyle/>
            <a:p>
              <a:endParaRPr lang="en-US"/>
            </a:p>
          </p:txBody>
        </p:sp>
        <p:sp>
          <p:nvSpPr>
            <p:cNvPr id="19470" name="AutoShape 31"/>
            <p:cNvSpPr>
              <a:spLocks noChangeArrowheads="1"/>
            </p:cNvSpPr>
            <p:nvPr/>
          </p:nvSpPr>
          <p:spPr bwMode="auto">
            <a:xfrm>
              <a:off x="908" y="1941"/>
              <a:ext cx="624" cy="310"/>
            </a:xfrm>
            <a:prstGeom prst="roundRect">
              <a:avLst>
                <a:gd name="adj" fmla="val 16667"/>
              </a:avLst>
            </a:prstGeom>
            <a:solidFill>
              <a:schemeClr val="accent1"/>
            </a:solidFill>
            <a:ln w="28575">
              <a:solidFill>
                <a:schemeClr val="folHlink"/>
              </a:solidFill>
              <a:round/>
              <a:headEnd/>
              <a:tailEnd/>
            </a:ln>
          </p:spPr>
          <p:txBody>
            <a:bodyPr wrap="none"/>
            <a:lstStyle/>
            <a:p>
              <a:pPr eaLnBrk="1" hangingPunct="1">
                <a:spcBef>
                  <a:spcPct val="0"/>
                </a:spcBef>
              </a:pPr>
              <a:r>
                <a:rPr lang="en-US" sz="2200">
                  <a:sym typeface="Symbol" pitchFamily="18" charset="2"/>
                </a:rPr>
                <a:t> HCG</a:t>
              </a:r>
            </a:p>
          </p:txBody>
        </p:sp>
      </p:grpSp>
      <p:sp>
        <p:nvSpPr>
          <p:cNvPr id="32" name="Title 31"/>
          <p:cNvSpPr>
            <a:spLocks noGrp="1"/>
          </p:cNvSpPr>
          <p:nvPr>
            <p:ph type="title"/>
          </p:nvPr>
        </p:nvSpPr>
        <p:spPr>
          <a:xfrm>
            <a:off x="467544" y="116632"/>
            <a:ext cx="8466144" cy="720080"/>
          </a:xfrm>
        </p:spPr>
        <p:txBody>
          <a:bodyPr>
            <a:noAutofit/>
          </a:bodyPr>
          <a:lstStyle/>
          <a:p>
            <a:pPr algn="ctr"/>
            <a:r>
              <a:rPr lang="en-US" sz="3000" b="1" dirty="0" smtClean="0">
                <a:solidFill>
                  <a:srgbClr val="C00000"/>
                </a:solidFill>
                <a:effectLst/>
                <a:latin typeface="Times New Roman" pitchFamily="18" charset="0"/>
                <a:cs typeface="Times New Roman" pitchFamily="18" charset="0"/>
              </a:rPr>
              <a:t>Factors for thyroid stimulation during pregnancy</a:t>
            </a:r>
            <a:endParaRPr lang="en-US" sz="3000" dirty="0"/>
          </a:p>
        </p:txBody>
      </p:sp>
      <p:sp>
        <p:nvSpPr>
          <p:cNvPr id="33" name="Rectangle 32"/>
          <p:cNvSpPr/>
          <p:nvPr/>
        </p:nvSpPr>
        <p:spPr>
          <a:xfrm>
            <a:off x="251520" y="6181854"/>
            <a:ext cx="5112568" cy="415498"/>
          </a:xfrm>
          <a:prstGeom prst="rect">
            <a:avLst/>
          </a:prstGeom>
        </p:spPr>
        <p:txBody>
          <a:bodyPr wrap="square">
            <a:spAutoFit/>
          </a:bodyPr>
          <a:lstStyle/>
          <a:p>
            <a:pPr>
              <a:lnSpc>
                <a:spcPct val="150000"/>
              </a:lnSpc>
              <a:defRPr/>
            </a:pPr>
            <a:r>
              <a:rPr lang="en-US" sz="1400" b="1" dirty="0" err="1" smtClean="0">
                <a:solidFill>
                  <a:srgbClr val="7030A0"/>
                </a:solidFill>
              </a:rPr>
              <a:t>Delange</a:t>
            </a:r>
            <a:r>
              <a:rPr lang="en-US" sz="1400" b="1" dirty="0" smtClean="0">
                <a:solidFill>
                  <a:srgbClr val="7030A0"/>
                </a:solidFill>
              </a:rPr>
              <a:t>: </a:t>
            </a:r>
            <a:r>
              <a:rPr lang="en-US" sz="1400" b="1" dirty="0" err="1" smtClean="0">
                <a:solidFill>
                  <a:srgbClr val="7030A0"/>
                </a:solidFill>
              </a:rPr>
              <a:t>Int.J</a:t>
            </a:r>
            <a:r>
              <a:rPr lang="en-US" sz="1400" b="1" dirty="0" smtClean="0">
                <a:solidFill>
                  <a:srgbClr val="7030A0"/>
                </a:solidFill>
              </a:rPr>
              <a:t>. </a:t>
            </a:r>
            <a:r>
              <a:rPr lang="en-US" sz="1400" b="1" dirty="0" err="1" smtClean="0">
                <a:solidFill>
                  <a:srgbClr val="7030A0"/>
                </a:solidFill>
              </a:rPr>
              <a:t>Endocrinol</a:t>
            </a:r>
            <a:r>
              <a:rPr lang="en-US" sz="1400" b="1" dirty="0" smtClean="0">
                <a:solidFill>
                  <a:srgbClr val="7030A0"/>
                </a:solidFill>
              </a:rPr>
              <a:t>. </a:t>
            </a:r>
            <a:r>
              <a:rPr lang="en-US" sz="1400" b="1" dirty="0" err="1" smtClean="0">
                <a:solidFill>
                  <a:srgbClr val="7030A0"/>
                </a:solidFill>
              </a:rPr>
              <a:t>Metab</a:t>
            </a:r>
            <a:r>
              <a:rPr lang="en-US" sz="1400" b="1" dirty="0" smtClean="0">
                <a:solidFill>
                  <a:srgbClr val="7030A0"/>
                </a:solidFill>
              </a:rPr>
              <a:t>. 2: 1, 2004                          </a:t>
            </a:r>
          </a:p>
        </p:txBody>
      </p:sp>
    </p:spTree>
    <p:extLst>
      <p:ext uri="{BB962C8B-B14F-4D97-AF65-F5344CB8AC3E}">
        <p14:creationId xmlns:p14="http://schemas.microsoft.com/office/powerpoint/2010/main" xmlns="" val="12409308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734660"/>
                                        </p:tgtEl>
                                        <p:attrNameLst>
                                          <p:attrName>style.visibility</p:attrName>
                                        </p:attrNameLst>
                                      </p:cBhvr>
                                      <p:to>
                                        <p:strVal val="visible"/>
                                      </p:to>
                                    </p:set>
                                    <p:animEffect transition="in" filter="fade">
                                      <p:cBhvr>
                                        <p:cTn id="7" dur="500"/>
                                        <p:tgtEl>
                                          <p:spTgt spid="17346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up)">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34661"/>
                                        </p:tgtEl>
                                        <p:attrNameLst>
                                          <p:attrName>style.visibility</p:attrName>
                                        </p:attrNameLst>
                                      </p:cBhvr>
                                      <p:to>
                                        <p:strVal val="visible"/>
                                      </p:to>
                                    </p:set>
                                    <p:animEffect transition="in" filter="fade">
                                      <p:cBhvr>
                                        <p:cTn id="37" dur="500"/>
                                        <p:tgtEl>
                                          <p:spTgt spid="173466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466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PTXSS_ORIGINAL" val="319492,Picture 4,260,Slide5"/>
  <p:tag name="PPTXSS_SETTINGS" val="0,10,10,150,50,3,True,Tru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8914</TotalTime>
  <Words>3118</Words>
  <Application>Microsoft Office PowerPoint</Application>
  <PresentationFormat>On-screen Show (4:3)</PresentationFormat>
  <Paragraphs>428</Paragraphs>
  <Slides>86</Slides>
  <Notes>1</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Adjacency</vt:lpstr>
      <vt:lpstr>Slide 1</vt:lpstr>
      <vt:lpstr>Challenges in diagnosis &amp; treatment of thyrotoxicosis During Pregnancy</vt:lpstr>
      <vt:lpstr>Road Map</vt:lpstr>
      <vt:lpstr>Case 1:</vt:lpstr>
      <vt:lpstr>Slide 5</vt:lpstr>
      <vt:lpstr>Case 2</vt:lpstr>
      <vt:lpstr>Slide 7</vt:lpstr>
      <vt:lpstr>Objectives</vt:lpstr>
      <vt:lpstr>Factors for thyroid stimulation during pregnancy</vt:lpstr>
      <vt:lpstr>Slide 10</vt:lpstr>
      <vt:lpstr>Guidelines on thyroid and pregnancy</vt:lpstr>
      <vt:lpstr>Slide 12</vt:lpstr>
      <vt:lpstr>Slide 13</vt:lpstr>
      <vt:lpstr>Serum TSH</vt:lpstr>
      <vt:lpstr>Sample trimester-specific reference intervals for TSH*</vt:lpstr>
      <vt:lpstr>Slide 16</vt:lpstr>
      <vt:lpstr>Lower limit of TSH</vt:lpstr>
      <vt:lpstr>Slide 18</vt:lpstr>
      <vt:lpstr>Guidelines for Serum TSH During Pregnancy</vt:lpstr>
      <vt:lpstr>Thyroid Function Tests in Pregnancy</vt:lpstr>
      <vt:lpstr>initial evaluation of a suppressed serum TSH during the first trimester of pregnancy</vt:lpstr>
      <vt:lpstr>Slide 22</vt:lpstr>
      <vt:lpstr>How do thyroid function tests change during pregnancy?</vt:lpstr>
      <vt:lpstr>Physiologic changes in pregnancy that influence thyroid function tests</vt:lpstr>
      <vt:lpstr>Slide 25</vt:lpstr>
      <vt:lpstr>Thyroid Function Tests in Pregnancy</vt:lpstr>
      <vt:lpstr>WHAT IS THE OPTIMAL METHOD TO ASSESS FT4 DURING PREGNANCY? </vt:lpstr>
      <vt:lpstr>Trimesters specific reference intervals for free T4 index in Iranian pregnant women  </vt:lpstr>
      <vt:lpstr>Slide 29</vt:lpstr>
      <vt:lpstr>Slide 30</vt:lpstr>
      <vt:lpstr>Slide 31</vt:lpstr>
      <vt:lpstr>Slide 32</vt:lpstr>
      <vt:lpstr>Slide 33</vt:lpstr>
      <vt:lpstr>Slide 34</vt:lpstr>
      <vt:lpstr>Slide 35</vt:lpstr>
      <vt:lpstr>RECOMMENDATION 3 </vt:lpstr>
      <vt:lpstr> RECOMMENDATION 4 </vt:lpstr>
      <vt:lpstr> RECOMMENDATION 5 </vt:lpstr>
      <vt:lpstr>Thyrotoxicosis in pregnancy (definition and causes):</vt:lpstr>
      <vt:lpstr>Gestational hyperthyroidism</vt:lpstr>
      <vt:lpstr>hCG-induced thyrotoxicosis</vt:lpstr>
      <vt:lpstr>Gestational hyperthyroidism  differentiation from Graves’ hyperthyroidism in pregnancy</vt:lpstr>
      <vt:lpstr>Comparison of recommendations of American Thyroid Association and Endocrine Society on the management of hyperthyroidism before pregnancy and on the diagnosis of hyperthyroidism and pregnancy</vt:lpstr>
      <vt:lpstr>Slide 44</vt:lpstr>
      <vt:lpstr>Appropriate management of gestational hyperthyroidism?</vt:lpstr>
      <vt:lpstr>Slide 46</vt:lpstr>
      <vt:lpstr>Management of patients with Graves’ hyperthyroidism in pregnancy</vt:lpstr>
      <vt:lpstr>ATDs</vt:lpstr>
      <vt:lpstr>Slide 49</vt:lpstr>
      <vt:lpstr>Slide 50</vt:lpstr>
      <vt:lpstr>Slide 51</vt:lpstr>
      <vt:lpstr> tests should be performed in women treated with ATDs during pregnancy? // What is the target value of FT4?</vt:lpstr>
      <vt:lpstr>Slide 53</vt:lpstr>
      <vt:lpstr>Natural Graves course during pregnancy</vt:lpstr>
      <vt:lpstr>Thyroidectomy</vt:lpstr>
      <vt:lpstr>Slide 56</vt:lpstr>
      <vt:lpstr>Fetal risk of hyperthyroidism:</vt:lpstr>
      <vt:lpstr>Indications for ordering a TRAb test in Graves’ disease :</vt:lpstr>
      <vt:lpstr>When ?</vt:lpstr>
      <vt:lpstr>Slide 60</vt:lpstr>
      <vt:lpstr>Slide 61</vt:lpstr>
      <vt:lpstr>Case 2</vt:lpstr>
      <vt:lpstr>Slide 63</vt:lpstr>
      <vt:lpstr>Take Home Message</vt:lpstr>
      <vt:lpstr>Take Home Message</vt:lpstr>
      <vt:lpstr>Take Home Message</vt:lpstr>
      <vt:lpstr>Slide 67</vt:lpstr>
      <vt:lpstr>Slide 68</vt:lpstr>
      <vt:lpstr>Some common mistakes in laboratory report</vt:lpstr>
      <vt:lpstr>Slide 70</vt:lpstr>
      <vt:lpstr>Take Home Message</vt:lpstr>
      <vt:lpstr>Comparison of recommendations of American Thyroid Association and Endocrine Society on the management of hyperthyroidism before pregnancy and on the diagnosis of hyperthyroidism and pregnancy</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Objectives</vt:lpstr>
      <vt:lpstr>Slide 86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dc:title>
  <dc:creator>asus</dc:creator>
  <cp:lastModifiedBy>atri</cp:lastModifiedBy>
  <cp:revision>103</cp:revision>
  <dcterms:created xsi:type="dcterms:W3CDTF">2015-11-17T06:48:33Z</dcterms:created>
  <dcterms:modified xsi:type="dcterms:W3CDTF">2016-11-24T08:14:05Z</dcterms:modified>
</cp:coreProperties>
</file>