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88" r:id="rId3"/>
    <p:sldId id="285" r:id="rId4"/>
    <p:sldId id="289" r:id="rId5"/>
    <p:sldId id="287" r:id="rId6"/>
    <p:sldId id="270" r:id="rId7"/>
    <p:sldId id="259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39" autoAdjust="0"/>
    <p:restoredTop sz="94713" autoAdjust="0"/>
  </p:normalViewPr>
  <p:slideViewPr>
    <p:cSldViewPr snapToGrid="0">
      <p:cViewPr varScale="1">
        <p:scale>
          <a:sx n="61" d="100"/>
          <a:sy n="61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0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8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3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9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668" y="95381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2  Titr" panose="00000700000000000000" pitchFamily="2" charset="-78"/>
              </a:rPr>
              <a:t>برنامه پیشگیری و کنترل اضافه وزن و چاقی کودکان</a:t>
            </a:r>
            <a:endParaRPr lang="en-US" sz="3600" dirty="0"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20" y="4257117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Titr" panose="00000700000000000000" pitchFamily="2" charset="-78"/>
              </a:rPr>
              <a:t>دکتر زهرا عبداللهی</a:t>
            </a:r>
          </a:p>
          <a:p>
            <a:pPr algn="ctr" rtl="1"/>
            <a:r>
              <a:rPr lang="fa-IR" dirty="0" smtClean="0">
                <a:cs typeface="2  Titr" panose="00000700000000000000" pitchFamily="2" charset="-78"/>
              </a:rPr>
              <a:t>دکتری تخصصی تغذیه، </a:t>
            </a:r>
            <a:r>
              <a:rPr lang="en-US" b="1" dirty="0" smtClean="0">
                <a:cs typeface="2  Titr" panose="00000700000000000000" pitchFamily="2" charset="-78"/>
              </a:rPr>
              <a:t>PhD</a:t>
            </a:r>
            <a:endParaRPr lang="fa-IR" sz="2400" dirty="0" smtClean="0">
              <a:solidFill>
                <a:schemeClr val="tx1"/>
              </a:solidFill>
              <a:cs typeface="2  Titr" panose="00000700000000000000" pitchFamily="2" charset="-78"/>
            </a:endParaRPr>
          </a:p>
          <a:p>
            <a:pPr algn="ctr"/>
            <a:r>
              <a:rPr lang="fa-IR" sz="2000" dirty="0" smtClean="0">
                <a:solidFill>
                  <a:schemeClr val="tx1"/>
                </a:solidFill>
                <a:cs typeface="2  Titr" panose="00000700000000000000" pitchFamily="2" charset="-78"/>
              </a:rPr>
              <a:t>مدیرکل دفتر بهبود تغذیه جامعه </a:t>
            </a:r>
            <a:endParaRPr lang="en-US" sz="20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811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14497"/>
              </p:ext>
            </p:extLst>
          </p:nvPr>
        </p:nvGraphicFramePr>
        <p:xfrm>
          <a:off x="409903" y="283778"/>
          <a:ext cx="11335407" cy="59304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15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7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23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0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شاخص </a:t>
                      </a:r>
                      <a:r>
                        <a:rPr lang="fa-IR" sz="1800" dirty="0" err="1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ارزيابي</a:t>
                      </a:r>
                      <a:endParaRPr lang="fa-IR" sz="18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18-7 سال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طبقه </a:t>
                      </a: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بندي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 بر اساس زد </a:t>
                      </a: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اسكور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وضعيت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تغذيه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امتياز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الگوي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تغذيه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شرح ارجاع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1184"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BMI</a:t>
                      </a:r>
                      <a:r>
                        <a:rPr lang="fa-IR" sz="18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 برای   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سن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بيشتر 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از 2</a:t>
                      </a:r>
                      <a:r>
                        <a:rPr lang="fa-IR" sz="18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+ زد اسکور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چاق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هر </a:t>
                      </a:r>
                      <a:r>
                        <a:rPr lang="fa-IR" sz="20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امتياز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ارائه توصیه های کلی تغذیه توسط مراقب سلامت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ارجاع به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پزشك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جهت انجام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بررسي‌ها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و اقدامات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پزشكي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ارجاع از پزشک به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كارشناس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تغذيه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جهت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اجراي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مراقبت‌هاي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تغذيه‌اي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ارائه مراقبت توسط کارشناس تغذیه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پی گیری فرد یک ماه بعد توسط مراقب جهت مراجعه به کارشناس تغذیه  (لازم است کارشناس نیز مراجعه فرد به مرکز را از مراقب پیگیری نماید)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ادامه مراقبت ها مطابق  بسته خدمت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1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بيشتر </a:t>
                      </a:r>
                      <a:r>
                        <a:rPr lang="fa-IR" sz="18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از 1+ تا 2</a:t>
                      </a:r>
                      <a:r>
                        <a:rPr lang="fa-IR" sz="1800" dirty="0" smtClean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+ زد اسکور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اضافه‌وزن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هر </a:t>
                      </a:r>
                      <a:r>
                        <a:rPr lang="fa-IR" sz="20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امتياز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آموزش تغذیه توسط مراقب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پی گیری برای 2 دوره سه ماهه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در صورت برطرف نشدن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مشكل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(وزن و الگوی تغذیه) ارجاع به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كارشناس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تغذيه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جهت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اجراي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مراقبت‌هاي</a:t>
                      </a: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تغذيه‌اي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ارائه مراقبت توسط کارشناس تغذیه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پی گیری فرد یک ماه بعد توسط مراقب جهت مراجعه به کارشناس تغذیه  (لازم است کارشناس نیز مراجعه فرد به مرکز را از مراقب پیگیری نماید)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2  Titr" panose="000007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a-IR" sz="1600" dirty="0">
                          <a:effectLst/>
                          <a:latin typeface="Arial" panose="020B0604020202020204" pitchFamily="34" charset="0"/>
                          <a:cs typeface="2  Titr" panose="00000700000000000000" pitchFamily="2" charset="-78"/>
                        </a:rPr>
                        <a:t>ادامه مراقبت ها مطابق بسته خدمت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8119" marR="6811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22" y="658946"/>
            <a:ext cx="2466098" cy="3562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2852936"/>
            <a:ext cx="2373923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56792"/>
            <a:ext cx="2304256" cy="33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8" y="0"/>
            <a:ext cx="7173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08" y="-4618"/>
            <a:ext cx="7467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C00000"/>
                </a:solidFill>
                <a:cs typeface="2  Titr" panose="00000700000000000000" pitchFamily="2" charset="-78"/>
              </a:rPr>
              <a:t>رهنمود های غذایی </a:t>
            </a:r>
            <a:r>
              <a:rPr lang="fa-IR" sz="3200" dirty="0" smtClean="0">
                <a:solidFill>
                  <a:srgbClr val="C00000"/>
                </a:solidFill>
                <a:cs typeface="2  Titr" panose="00000700000000000000" pitchFamily="2" charset="-78"/>
              </a:rPr>
              <a:t>ایران</a:t>
            </a:r>
            <a:r>
              <a:rPr lang="en-US" sz="3200" b="1" dirty="0" smtClean="0">
                <a:solidFill>
                  <a:srgbClr val="C00000"/>
                </a:solidFill>
                <a:cs typeface="2  Titr" panose="00000700000000000000" pitchFamily="2" charset="-78"/>
              </a:rPr>
              <a:t>FBDG</a:t>
            </a:r>
            <a:r>
              <a:rPr lang="fa-IR" sz="3200" dirty="0">
                <a:solidFill>
                  <a:srgbClr val="C00000"/>
                </a:solidFill>
                <a:cs typeface="2 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2  Titr" panose="00000700000000000000" pitchFamily="2" charset="-78"/>
              </a:rPr>
            </a:br>
            <a:r>
              <a:rPr lang="en-US" sz="3200" b="1" dirty="0">
                <a:solidFill>
                  <a:srgbClr val="C00000"/>
                </a:solidFill>
                <a:cs typeface="2  Titr" panose="00000700000000000000" pitchFamily="2" charset="-78"/>
              </a:rPr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1138382"/>
            <a:ext cx="11146220" cy="5577727"/>
          </a:xfrm>
        </p:spPr>
        <p:txBody>
          <a:bodyPr>
            <a:normAutofit/>
          </a:bodyPr>
          <a:lstStyle/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 داشتن وزنی مناسب و سالم بودن باید به اندازه خورد و به اندازه کافی فعالیت بدنی (مثل روزانه 40-30 دقیقه پیاده روی)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داشت</a:t>
            </a: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هر روز در وعده های اصلی غذایی و میان وعده ها از سبزی های خام و پخته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بخورید</a:t>
            </a: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هر روز 3 بار میوه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بخورید</a:t>
            </a: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حبوبات </a:t>
            </a: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غذاهای پخته شده با آن را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حداقل هفته </a:t>
            </a: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 3-2 بار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بخورید</a:t>
            </a: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هر روز شیر، ماست و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پنیر کم چرب  بخورید</a:t>
            </a: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برای </a:t>
            </a: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پخت غذا فقط از روغن های مایع و به مقدار کم مصرف </a:t>
            </a:r>
            <a:r>
              <a:rPr lang="fa-I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lang="fa-I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r>
              <a:rPr lang="fa-I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از روغن مخصوص سرخ کردنی فقط برای سرخ کردن استفاده کنید</a:t>
            </a:r>
          </a:p>
          <a:p>
            <a:pPr marL="514350" indent="-514350" algn="r" rtl="1">
              <a:buClr>
                <a:srgbClr val="FF0000"/>
              </a:buClr>
              <a:buFont typeface="+mj-lt"/>
              <a:buAutoNum type="arabicPeriod"/>
            </a:pPr>
            <a:endParaRPr lang="fa-I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fa-IR" b="1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7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317" y="53752"/>
            <a:ext cx="7467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رهنمود های غذایی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ایران </a:t>
            </a:r>
            <a:r>
              <a:rPr lang="en-US" sz="32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FBDG</a:t>
            </a:r>
            <a:br>
              <a:rPr lang="en-US" sz="3200" b="1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en-US" sz="32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Key </a:t>
            </a:r>
            <a:r>
              <a:rPr lang="en-US" sz="3200" b="1" dirty="0">
                <a:solidFill>
                  <a:srgbClr val="C00000"/>
                </a:solidFill>
                <a:cs typeface="B Titr" panose="00000700000000000000" pitchFamily="2" charset="-78"/>
              </a:rPr>
              <a:t>messages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883" y="1196752"/>
            <a:ext cx="10137227" cy="4873752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Font typeface="+mj-lt"/>
              <a:buAutoNum type="arabicPeriod" startAt="8"/>
            </a:pP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برنامه غذایی خود از انواع گوشت، </a:t>
            </a:r>
            <a:r>
              <a:rPr lang="fa-I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ترجیحاً</a:t>
            </a:r>
            <a:r>
              <a:rPr lang="fa-I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ماهی و مرغ (بدون پوست) و نیز تخم مرغ مصرف کنید</a:t>
            </a:r>
          </a:p>
          <a:p>
            <a:pPr algn="r" rtl="1">
              <a:buClr>
                <a:srgbClr val="FF0000"/>
              </a:buClr>
              <a:buFont typeface="+mj-lt"/>
              <a:buAutoNum type="arabicPeriod" startAt="8"/>
            </a:pPr>
            <a:r>
              <a:rPr lang="fa-I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مصرف قند، شکر، انواع مواد غذایی و نوشیدنی های شیرین و نوشابه ها را کم کنید</a:t>
            </a:r>
          </a:p>
          <a:p>
            <a:pPr algn="r" rtl="1">
              <a:buClr>
                <a:srgbClr val="FF0000"/>
              </a:buClr>
              <a:buFont typeface="+mj-lt"/>
              <a:buAutoNum type="arabicPeriod" startAt="8"/>
            </a:pPr>
            <a:r>
              <a:rPr lang="fa-I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برای پخت غذا از نمک کمتری استفاده کنید و سر سفره برروی غذا نمک نپاشید</a:t>
            </a:r>
          </a:p>
          <a:p>
            <a:pPr algn="r" rtl="1">
              <a:buClr>
                <a:srgbClr val="FF0000"/>
              </a:buClr>
              <a:buFont typeface="+mj-lt"/>
              <a:buAutoNum type="arabicPeriod" startAt="8"/>
            </a:pPr>
            <a:r>
              <a:rPr lang="fa-I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طول روز به دفعات آب و نوشیدنی های بدون قند بنوشید</a:t>
            </a:r>
          </a:p>
          <a:p>
            <a:pPr algn="r" rtl="1">
              <a:buClr>
                <a:srgbClr val="FF0000"/>
              </a:buClr>
              <a:buFont typeface="+mj-lt"/>
              <a:buAutoNum type="arabicPeriod" startAt="8"/>
            </a:pPr>
            <a:r>
              <a:rPr lang="fa-I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انتخاب نان و غلات بهتر است از انواع کامل و سبوس دار و غنی شده استفاده کنید</a:t>
            </a:r>
          </a:p>
          <a:p>
            <a:endParaRPr lang="en-US" dirty="0">
              <a:cs typeface="B Koodak" panose="00000700000000000000" pitchFamily="2" charset="-78"/>
            </a:endParaRPr>
          </a:p>
          <a:p>
            <a:endParaRPr lang="en-US" dirty="0">
              <a:cs typeface="B Koodak" panose="000007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033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3" imgW="6647619" imgH="4466667" progId="PBrush">
                  <p:embed/>
                </p:oleObj>
              </mc:Choice>
              <mc:Fallback>
                <p:oleObj name="Bitmap Image" r:id="rId3" imgW="6647619" imgH="44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8213835" y="740979"/>
            <a:ext cx="3436883" cy="17184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2  Titr" panose="00000700000000000000" pitchFamily="2" charset="-78"/>
              </a:rPr>
              <a:t>با تشکر </a:t>
            </a:r>
            <a:endParaRPr lang="en-US" sz="32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2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338" y="-27753"/>
            <a:ext cx="10515600" cy="1325563"/>
          </a:xfrm>
        </p:spPr>
        <p:txBody>
          <a:bodyPr/>
          <a:lstStyle/>
          <a:p>
            <a:pPr algn="ctr" rtl="1"/>
            <a:r>
              <a:rPr lang="fa-IR" sz="36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ابعاد برنامه جامع</a:t>
            </a:r>
            <a:r>
              <a:rPr lang="en-US" b="1" dirty="0" smtClean="0">
                <a:solidFill>
                  <a:srgbClr val="FF0000"/>
                </a:solidFill>
              </a:rPr>
              <a:t> Iran – ECHO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24703" y="993228"/>
            <a:ext cx="7047187" cy="5628289"/>
          </a:xfrm>
        </p:spPr>
        <p:txBody>
          <a:bodyPr>
            <a:noAutofit/>
          </a:bodyPr>
          <a:lstStyle/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/>
              <a:t> </a:t>
            </a:r>
            <a:r>
              <a:rPr lang="fa-IR" sz="2000" b="1" dirty="0" smtClean="0"/>
              <a:t>ترویج الگوی تغذیه سلامت محور (کاهش </a:t>
            </a:r>
            <a:r>
              <a:rPr lang="fa-IR" sz="2000" b="1" dirty="0"/>
              <a:t>مصرف </a:t>
            </a:r>
            <a:r>
              <a:rPr lang="fa-IR" sz="2000" b="1" dirty="0" smtClean="0"/>
              <a:t>غذاهای ناسالم </a:t>
            </a:r>
            <a:r>
              <a:rPr lang="fa-IR" sz="2000" b="1" dirty="0"/>
              <a:t>و نوشیدنی های </a:t>
            </a:r>
            <a:r>
              <a:rPr lang="fa-IR" sz="2000" b="1" dirty="0" smtClean="0"/>
              <a:t>شیرین ، افزایش مصرف سبزی و میوه ، غلات سبوس دار و حبوبات)</a:t>
            </a:r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a-IR" sz="2000" b="1" dirty="0" smtClean="0"/>
              <a:t> برنامه جامعه محور افزایش </a:t>
            </a:r>
            <a:r>
              <a:rPr lang="fa-IR" sz="2000" b="1" dirty="0"/>
              <a:t>فعالیت جسمی و کاهش کم </a:t>
            </a:r>
            <a:r>
              <a:rPr lang="fa-IR" sz="2000" b="1" dirty="0" smtClean="0"/>
              <a:t>تحرکی</a:t>
            </a:r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a-IR" sz="2000" b="1" dirty="0" smtClean="0"/>
              <a:t> مراقبت </a:t>
            </a:r>
            <a:r>
              <a:rPr lang="fa-IR" sz="2000" b="1" dirty="0"/>
              <a:t>های </a:t>
            </a:r>
            <a:r>
              <a:rPr lang="fa-IR" sz="2000" b="1" dirty="0" smtClean="0"/>
              <a:t>قبل از بارداری ، </a:t>
            </a:r>
            <a:r>
              <a:rPr lang="fa-IR" sz="2000" b="1" dirty="0"/>
              <a:t>در حین بارداری و پس از آن </a:t>
            </a:r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fa-IR" sz="2000" b="1" dirty="0"/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a-IR" sz="2000" b="1" dirty="0"/>
              <a:t>فراهم ساختن راهکارهای حمایتی </a:t>
            </a:r>
            <a:r>
              <a:rPr lang="fa-IR" sz="2000" b="1" dirty="0" smtClean="0"/>
              <a:t>بهبودشیوه زندگی از </a:t>
            </a:r>
            <a:r>
              <a:rPr lang="fa-IR" sz="2000" b="1" dirty="0"/>
              <a:t>جمله رژیم غذایی </a:t>
            </a:r>
            <a:endParaRPr lang="fa-IR" sz="2000" b="1" dirty="0" smtClean="0"/>
          </a:p>
          <a:p>
            <a:pPr marL="0" indent="0" algn="r" rtl="1">
              <a:buClr>
                <a:schemeClr val="accent2"/>
              </a:buClr>
              <a:buNone/>
            </a:pPr>
            <a:r>
              <a:rPr lang="fa-IR" sz="2000" b="1" dirty="0" smtClean="0"/>
              <a:t>   سالم</a:t>
            </a:r>
            <a:r>
              <a:rPr lang="fa-IR" sz="2000" b="1" dirty="0"/>
              <a:t>، خواب و فعالیت جسمی مناسب در سال های اول زندگی کودک </a:t>
            </a:r>
            <a:r>
              <a:rPr lang="en-US" sz="2000" b="1" dirty="0"/>
              <a:t>(ECD )</a:t>
            </a:r>
            <a:r>
              <a:rPr lang="fa-IR" sz="2000" b="1" dirty="0"/>
              <a:t> با </a:t>
            </a:r>
            <a:endParaRPr lang="fa-IR" sz="2000" b="1" dirty="0" smtClean="0"/>
          </a:p>
          <a:p>
            <a:pPr marL="0" indent="0" algn="r" rtl="1">
              <a:buClr>
                <a:schemeClr val="accent2"/>
              </a:buClr>
              <a:buNone/>
            </a:pPr>
            <a:r>
              <a:rPr lang="fa-IR" sz="2000" b="1" dirty="0" smtClean="0"/>
              <a:t>     تاکید </a:t>
            </a:r>
            <a:r>
              <a:rPr lang="fa-IR" sz="2000" b="1" dirty="0"/>
              <a:t>بر 1000 روز اول زندگی</a:t>
            </a:r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fa-IR" sz="2000" b="1" dirty="0"/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/>
              <a:t> </a:t>
            </a:r>
            <a:r>
              <a:rPr lang="fa-IR" sz="2000" b="1" dirty="0" smtClean="0"/>
              <a:t>تقویت همکاری های بین بخشی</a:t>
            </a:r>
            <a:r>
              <a:rPr lang="en-US" sz="2000" b="1" dirty="0" smtClean="0"/>
              <a:t> </a:t>
            </a:r>
            <a:r>
              <a:rPr lang="fa-IR" sz="2000" b="1" dirty="0" smtClean="0"/>
              <a:t>برای </a:t>
            </a:r>
            <a:r>
              <a:rPr lang="fa-IR" sz="2000" b="1" dirty="0"/>
              <a:t>ترویج محیط آموزشی </a:t>
            </a:r>
            <a:r>
              <a:rPr lang="fa-IR" sz="2000" b="1" dirty="0" smtClean="0"/>
              <a:t>سالم از طریق آموزش سلامت، </a:t>
            </a:r>
            <a:r>
              <a:rPr lang="fa-IR" sz="2000" b="1" dirty="0"/>
              <a:t>تغذیه سالم و فعالیت </a:t>
            </a:r>
            <a:r>
              <a:rPr lang="fa-IR" sz="2000" b="1" dirty="0" smtClean="0"/>
              <a:t>بدنی </a:t>
            </a:r>
            <a:r>
              <a:rPr lang="fa-IR" sz="2000" b="1" dirty="0"/>
              <a:t>برای کودکان و نوجوانان </a:t>
            </a:r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fa-IR" sz="2000" b="1" dirty="0"/>
          </a:p>
          <a:p>
            <a:pPr algn="r" rt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a-IR" sz="2000" b="1" dirty="0"/>
              <a:t>ارائه خدمات خانواده محور مبتنی بر سبک زندگی سالم و ترویج الگوی غذایی صحیح</a:t>
            </a:r>
            <a:endParaRPr lang="en-US" sz="1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140" y="1690688"/>
            <a:ext cx="3172552" cy="4572000"/>
          </a:xfr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160" y="95251"/>
            <a:ext cx="10525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9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2  Titr" panose="00000700000000000000" pitchFamily="2" charset="-78"/>
              </a:rPr>
              <a:t>مراحل اجرای برنامه ایران </a:t>
            </a:r>
            <a:r>
              <a:rPr lang="fa-IR" sz="3600" dirty="0" err="1" smtClean="0">
                <a:cs typeface="2  Titr" panose="00000700000000000000" pitchFamily="2" charset="-78"/>
              </a:rPr>
              <a:t>اکو</a:t>
            </a:r>
            <a:endParaRPr lang="en-US" sz="3600" dirty="0"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 </a:t>
            </a:r>
            <a:r>
              <a:rPr lang="fa-IR" sz="3200" b="1" dirty="0" smtClean="0"/>
              <a:t>اجرای فاز اول :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 </a:t>
            </a:r>
            <a:r>
              <a:rPr lang="fa-IR" dirty="0" smtClean="0"/>
              <a:t> گلستان – مشهد – اهواز- اصفهان – اردبیل و شهید بهشتی از سال 95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 </a:t>
            </a:r>
            <a:r>
              <a:rPr lang="fa-IR" dirty="0" smtClean="0"/>
              <a:t>ارزشیابی برنامه در سال 1397 ، شناسایی چالش ها ، یافتن راهکارهای عملی و قابل اجرا برای رفع چالش های اجرایی</a:t>
            </a:r>
            <a:endParaRPr lang="en-US" dirty="0" smtClean="0"/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گسترش برنامه در کشور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2  Titr" panose="00000700000000000000" pitchFamily="2" charset="-78"/>
              </a:rPr>
              <a:t>ذینفعان برنامه                          </a:t>
            </a:r>
            <a:endParaRPr lang="en-US" sz="40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سازمان غذا و دارو</a:t>
            </a:r>
            <a:endParaRPr lang="fa-IR" dirty="0"/>
          </a:p>
          <a:p>
            <a:pPr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</a:t>
            </a:r>
            <a:r>
              <a:rPr lang="ar-SA" dirty="0" smtClean="0"/>
              <a:t>سازمان‌هاي </a:t>
            </a:r>
            <a:r>
              <a:rPr lang="ar-SA" dirty="0"/>
              <a:t>مردم نهاد</a:t>
            </a:r>
            <a:endParaRPr lang="fa-IR" dirty="0"/>
          </a:p>
          <a:p>
            <a:pPr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</a:t>
            </a:r>
            <a:r>
              <a:rPr lang="ar-SA" dirty="0" smtClean="0"/>
              <a:t>كانون </a:t>
            </a:r>
            <a:r>
              <a:rPr lang="ar-SA" dirty="0"/>
              <a:t>پرورش فكري كودكان و نوجوانان</a:t>
            </a:r>
            <a:endParaRPr lang="fa-IR" dirty="0"/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سازمان </a:t>
            </a:r>
            <a:r>
              <a:rPr lang="fa-IR" dirty="0"/>
              <a:t>ملی استاندارد </a:t>
            </a:r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سازمان </a:t>
            </a:r>
            <a:r>
              <a:rPr lang="fa-IR" dirty="0"/>
              <a:t>دانش آموزی</a:t>
            </a:r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صنایع </a:t>
            </a:r>
            <a:r>
              <a:rPr lang="fa-IR" dirty="0"/>
              <a:t>غذایی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fa-IR" dirty="0" smtClean="0"/>
              <a:t>وزارت آموزش و پرورش</a:t>
            </a:r>
            <a:endParaRPr lang="fa-IR" dirty="0"/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fa-IR" dirty="0" smtClean="0"/>
              <a:t>سازمان </a:t>
            </a:r>
            <a:r>
              <a:rPr lang="fa-IR" dirty="0"/>
              <a:t>بهزیستی</a:t>
            </a:r>
            <a:endParaRPr lang="en-US" dirty="0"/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سازمان </a:t>
            </a:r>
            <a:r>
              <a:rPr lang="fa-IR" dirty="0"/>
              <a:t>صدا و سیما</a:t>
            </a:r>
            <a:endParaRPr lang="en-US" dirty="0"/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وزارت کشور</a:t>
            </a:r>
            <a:endParaRPr lang="en-US" dirty="0"/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وزارت </a:t>
            </a:r>
            <a:r>
              <a:rPr lang="fa-IR" dirty="0"/>
              <a:t>تبلیغات و ارشاد </a:t>
            </a:r>
            <a:r>
              <a:rPr lang="fa-IR" dirty="0" smtClean="0"/>
              <a:t>اسلامی</a:t>
            </a:r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وزارت </a:t>
            </a:r>
            <a:r>
              <a:rPr lang="fa-IR" dirty="0"/>
              <a:t>ورزش و جوانان </a:t>
            </a:r>
          </a:p>
          <a:p>
            <a:pPr lvl="0" algn="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 وزارت </a:t>
            </a:r>
            <a:r>
              <a:rPr lang="fa-IR" dirty="0"/>
              <a:t>تعاون كار و رفاه اجتماعي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3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ابعاد برنامه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350"/>
            <a:ext cx="10515600" cy="5243119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2  Titr" panose="00000700000000000000" pitchFamily="2" charset="-78"/>
              </a:rPr>
              <a:t> مداخلات </a:t>
            </a:r>
            <a:r>
              <a:rPr lang="fa-IR" b="1" dirty="0">
                <a:solidFill>
                  <a:srgbClr val="0070C0"/>
                </a:solidFill>
                <a:cs typeface="2  Titr" panose="00000700000000000000" pitchFamily="2" charset="-78"/>
              </a:rPr>
              <a:t>جامعه محور </a:t>
            </a:r>
            <a:r>
              <a:rPr lang="en-US" b="1" dirty="0">
                <a:solidFill>
                  <a:srgbClr val="0070C0"/>
                </a:solidFill>
                <a:cs typeface="2  Titr" panose="00000700000000000000" pitchFamily="2" charset="-78"/>
              </a:rPr>
              <a:t>(Population Based </a:t>
            </a:r>
            <a:r>
              <a:rPr lang="en-US" b="1" dirty="0" smtClean="0">
                <a:solidFill>
                  <a:srgbClr val="0070C0"/>
                </a:solidFill>
                <a:cs typeface="2  Titr" panose="00000700000000000000" pitchFamily="2" charset="-78"/>
              </a:rPr>
              <a:t>)</a:t>
            </a:r>
            <a:r>
              <a:rPr lang="fa-IR" b="1" dirty="0" smtClean="0">
                <a:solidFill>
                  <a:srgbClr val="0070C0"/>
                </a:solidFill>
                <a:cs typeface="2  Titr" panose="00000700000000000000" pitchFamily="2" charset="-78"/>
              </a:rPr>
              <a:t>: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بازنگری و تدوین استاندارد های قند ، نمک و چربی در فراورده های </a:t>
            </a:r>
            <a:r>
              <a:rPr lang="fa-IR" dirty="0"/>
              <a:t>غذایی </a:t>
            </a:r>
            <a:r>
              <a:rPr lang="fa-IR" dirty="0" smtClean="0"/>
              <a:t>و آشامیدنی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برچسب </a:t>
            </a:r>
            <a:r>
              <a:rPr lang="fa-IR" dirty="0"/>
              <a:t>گذاری تغذیه ای </a:t>
            </a:r>
            <a:endParaRPr lang="fa-IR" dirty="0" smtClean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تهیه فهرست محصولات غذایی تهدید کننده سلامت و ممنوعیت تبلیغات 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فراهم </a:t>
            </a:r>
            <a:r>
              <a:rPr lang="fa-IR" dirty="0"/>
              <a:t>كردن شرايط فعاليت بدني و ورزش در جامعه ، مدارس و مهدهاي كودك</a:t>
            </a:r>
            <a:endParaRPr lang="en-US" dirty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دسترسی آسان و ارزان به مکان های ورزشی</a:t>
            </a:r>
            <a:endParaRPr lang="en-US" dirty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آموزش همگانی </a:t>
            </a:r>
            <a:endParaRPr lang="fa-IR" dirty="0" smtClean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برگزاري </a:t>
            </a:r>
            <a:r>
              <a:rPr lang="fa-IR" dirty="0"/>
              <a:t>دوره هاي آموزشي براي پرسنل بهداشتي </a:t>
            </a:r>
            <a:r>
              <a:rPr lang="fa-IR" dirty="0" smtClean="0"/>
              <a:t>،معلمین ، مربیان مهد کودک ،..</a:t>
            </a:r>
            <a:endParaRPr lang="en-US" dirty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آموزش </a:t>
            </a:r>
            <a:r>
              <a:rPr lang="fa-IR" dirty="0" err="1"/>
              <a:t>والدين</a:t>
            </a:r>
            <a:r>
              <a:rPr lang="fa-IR" dirty="0"/>
              <a:t> در مورد </a:t>
            </a:r>
            <a:r>
              <a:rPr lang="fa-IR" dirty="0" err="1"/>
              <a:t>ميزان</a:t>
            </a:r>
            <a:r>
              <a:rPr lang="fa-IR" dirty="0"/>
              <a:t> ساعات </a:t>
            </a:r>
            <a:r>
              <a:rPr lang="fa-IR" dirty="0" err="1"/>
              <a:t>بازي</a:t>
            </a:r>
            <a:r>
              <a:rPr lang="fa-IR" dirty="0"/>
              <a:t> و </a:t>
            </a:r>
            <a:r>
              <a:rPr lang="fa-IR" dirty="0" err="1"/>
              <a:t>فعاليت</a:t>
            </a:r>
            <a:r>
              <a:rPr lang="fa-IR" dirty="0"/>
              <a:t> </a:t>
            </a:r>
            <a:r>
              <a:rPr lang="fa-IR" dirty="0" err="1"/>
              <a:t>كودك</a:t>
            </a:r>
            <a:r>
              <a:rPr lang="fa-IR" dirty="0"/>
              <a:t>، ساعات خواب و ساعات </a:t>
            </a:r>
            <a:r>
              <a:rPr lang="fa-IR" dirty="0" err="1"/>
              <a:t>بازي</a:t>
            </a:r>
            <a:r>
              <a:rPr lang="fa-IR" dirty="0"/>
              <a:t> با </a:t>
            </a:r>
            <a:r>
              <a:rPr lang="fa-IR" dirty="0" err="1"/>
              <a:t>رايانه</a:t>
            </a:r>
            <a:endParaRPr lang="en-US" dirty="0"/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 </a:t>
            </a:r>
            <a:r>
              <a:rPr lang="fa-IR" dirty="0" smtClean="0"/>
              <a:t>تهیه فهرست محصولات غذایی مشمول مالیات و عوارض</a:t>
            </a:r>
            <a:endParaRPr lang="en-US" dirty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9320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10552385" cy="960668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cs typeface="2  Titr" panose="00000700000000000000" pitchFamily="2" charset="-78"/>
              </a:rPr>
              <a:t>مداخلات فرد محور در قالب نظام </a:t>
            </a:r>
            <a:r>
              <a:rPr lang="en-US" sz="3600" b="1" dirty="0" smtClean="0">
                <a:solidFill>
                  <a:srgbClr val="C00000"/>
                </a:solidFill>
                <a:cs typeface="2  Titr" panose="00000700000000000000" pitchFamily="2" charset="-78"/>
              </a:rPr>
              <a:t>PHC</a:t>
            </a:r>
            <a:endParaRPr lang="en-US" sz="3600" b="1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648" y="1355835"/>
            <a:ext cx="10452537" cy="5502165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تدوین بسته های خدمت برای گروههای سنی مختلف در قالب طرح تحول در حوزه بهداشت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تدوین راهنما و ارائه مراقبت </a:t>
            </a: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های تغذیه ای پیش از بارداری ( شناسایی زنان چاق و یا دچار سوءتغذیه و انجام مراقبت های تغذیه 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 برای </a:t>
            </a: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شروع بارداری 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نرمال)</a:t>
            </a:r>
            <a:endParaRPr lang="fa-I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مراقبت های بارداری ( پایش روند وزن گیری مادر ، آموزش و مشاوره تغذیه 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کنترل چاقی و دیابت بارداری)</a:t>
            </a:r>
            <a:endParaRPr lang="fa-I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تقویت برنامه تغذیه کودک با شیرمادر و تغذیه 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تکمیلی مطابق با دستورالعمل</a:t>
            </a:r>
            <a:endParaRPr lang="fa-I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ارزیابی 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الگوی غذایی </a:t>
            </a:r>
            <a:r>
              <a:rPr lang="fa-IR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وتن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سنجی کودکان و نوجوانان و شناسایی موارد دچار اضافه وزن و چاق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ارائه مراقبت های تغذیه ای </a:t>
            </a: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پیشگیرانه برای کودکان و نوجوانان در سطوح مختلف ارجاع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48977"/>
              </p:ext>
            </p:extLst>
          </p:nvPr>
        </p:nvGraphicFramePr>
        <p:xfrm>
          <a:off x="725214" y="712698"/>
          <a:ext cx="11130455" cy="61855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7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8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18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165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پايين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-3 z- score</a:t>
                      </a:r>
                      <a:r>
                        <a:rPr lang="ar-S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يا ادم دو طرفه گوده گذار </a:t>
                      </a:r>
                      <a:r>
                        <a:rPr lang="ar-S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پا</a:t>
                      </a:r>
                      <a:r>
                        <a:rPr lang="fa-I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</a:t>
                      </a:r>
                      <a:r>
                        <a:rPr lang="ar-S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يا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MUAC&lt;115 mm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لاغري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شديد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-ارجاع به پزشک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معاينه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توسط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پزشك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ارجاع به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بيمارستان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840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مساوي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-3 z- score</a:t>
                      </a:r>
                      <a:r>
                        <a:rPr lang="ar-S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تا كمتر از  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z- score</a:t>
                      </a:r>
                      <a:r>
                        <a:rPr lang="ar-S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يا  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115mm &lt; MUAC&lt;125mm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لاغر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يا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سوء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حاد متوسط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ارجاع به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پزشك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سپس ارجاع از پزشک به کارشناس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مشاوره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40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بالاي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z- score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3+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چاق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-ارجاع به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پزشك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-سپس ارجاع از پزشک به کارشناس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مشاوره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840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بیشتر از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+2 z-score 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تا مساوی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z-score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اضافه وزن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-ارجاع به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پزشك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-سپس ارجاع از پزشک به کارشناس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مشاوره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17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بیشتر از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+1 z-score 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تا مساوی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z-score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احتمال خطر اضافه وزن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-آموزش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كودك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بر اساس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راهنماي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مشاوره </a:t>
                      </a:r>
                      <a:r>
                        <a:rPr lang="fa-IR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توسط مراقب سلامت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617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مساوی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-2 z-score 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تا مساوی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z-score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طبیعی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-مراقبت و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گيري</a:t>
                      </a:r>
                      <a:r>
                        <a:rPr lang="fa-I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بر اساس برنامه کودک </a:t>
                      </a:r>
                      <a:r>
                        <a:rPr lang="fa-I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سالم توسط مراقب سلامت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0856" y="0"/>
            <a:ext cx="7204842" cy="409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Titr" panose="00000700000000000000" pitchFamily="2" charset="-78"/>
              </a:rPr>
              <a:t>مراقبت تغذیه ای کودکان زیر 6 سال دچار اضافه وزن و چاقی</a:t>
            </a:r>
            <a:endParaRPr lang="en-US" sz="2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85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10" y="204951"/>
            <a:ext cx="9813989" cy="646386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ارزیابی الگوی غذایی و تحرک بدنی 18-7 سال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055" y="1024759"/>
            <a:ext cx="5831021" cy="5549462"/>
          </a:xfrm>
        </p:spPr>
        <p:txBody>
          <a:bodyPr>
            <a:normAutofit fontScale="85000" lnSpcReduction="20000"/>
          </a:bodyPr>
          <a:lstStyle/>
          <a:p>
            <a:pPr marL="0" lvl="0" indent="0" algn="r" rtl="1">
              <a:buNone/>
            </a:pPr>
            <a:r>
              <a:rPr lang="fa-IR" dirty="0"/>
              <a:t>5</a:t>
            </a:r>
            <a:r>
              <a:rPr lang="fa-IR" sz="2300" dirty="0" smtClean="0">
                <a:solidFill>
                  <a:srgbClr val="FF0000"/>
                </a:solidFill>
                <a:cs typeface="2  Titr" panose="00000700000000000000" pitchFamily="2" charset="-78"/>
              </a:rPr>
              <a:t>. چند 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وعده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غذايي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در شبانه روز (شامل وعده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اصلي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و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ميان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وعده ) مصرف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مي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کنيد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؟</a:t>
            </a:r>
            <a:endParaRPr lang="en-US" sz="2300" dirty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اول : 2 وعده </a:t>
            </a:r>
            <a:r>
              <a:rPr lang="fa-IR" sz="2300" dirty="0" err="1">
                <a:cs typeface="2  Titr" panose="00000700000000000000" pitchFamily="2" charset="-78"/>
              </a:rPr>
              <a:t>ياكمتر</a:t>
            </a:r>
            <a:r>
              <a:rPr lang="fa-IR" sz="2300" dirty="0">
                <a:cs typeface="2  Titr" panose="00000700000000000000" pitchFamily="2" charset="-78"/>
              </a:rPr>
              <a:t> ( 0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دوم: 4-3 وعده ( 1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سوم : 5 وعده ( 2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lvl="0" indent="0" algn="r" rtl="1">
              <a:buNone/>
            </a:pPr>
            <a:r>
              <a:rPr lang="fa-IR" sz="2300" dirty="0" smtClean="0">
                <a:solidFill>
                  <a:srgbClr val="FF0000"/>
                </a:solidFill>
                <a:cs typeface="2  Titr" panose="00000700000000000000" pitchFamily="2" charset="-78"/>
              </a:rPr>
              <a:t>6. چند 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ساعت در شبانه روز از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تلويزيون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،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کامپيوتر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يا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بازيهاي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الکترونيکي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بدون تحرک استفاده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مي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کنيد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؟ </a:t>
            </a:r>
            <a:endParaRPr lang="en-US" sz="2300" dirty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اول : </a:t>
            </a:r>
            <a:r>
              <a:rPr lang="fa-IR" sz="2300" dirty="0" err="1">
                <a:cs typeface="2  Titr" panose="00000700000000000000" pitchFamily="2" charset="-78"/>
              </a:rPr>
              <a:t>بيشتر</a:t>
            </a:r>
            <a:r>
              <a:rPr lang="fa-IR" sz="2300" dirty="0">
                <a:cs typeface="2  Titr" panose="00000700000000000000" pitchFamily="2" charset="-78"/>
              </a:rPr>
              <a:t> از دو ساعت ( 0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 smtClean="0">
                <a:cs typeface="2  Titr" panose="00000700000000000000" pitchFamily="2" charset="-78"/>
              </a:rPr>
              <a:t>)</a:t>
            </a: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دوم:  دو ساعت ( 1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سوم : </a:t>
            </a:r>
            <a:r>
              <a:rPr lang="fa-IR" sz="2300" dirty="0" err="1">
                <a:cs typeface="2  Titr" panose="00000700000000000000" pitchFamily="2" charset="-78"/>
              </a:rPr>
              <a:t>كمتر</a:t>
            </a:r>
            <a:r>
              <a:rPr lang="fa-IR" sz="2300" dirty="0">
                <a:cs typeface="2  Titr" panose="00000700000000000000" pitchFamily="2" charset="-78"/>
              </a:rPr>
              <a:t> از دو ساعت ( 2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lvl="0" indent="0" algn="r" rtl="1">
              <a:buNone/>
            </a:pPr>
            <a:r>
              <a:rPr lang="fa-IR" sz="2300" dirty="0" smtClean="0">
                <a:solidFill>
                  <a:srgbClr val="FF0000"/>
                </a:solidFill>
                <a:cs typeface="2  Titr" panose="00000700000000000000" pitchFamily="2" charset="-78"/>
              </a:rPr>
              <a:t>7. در هفته 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چقدر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فعاليت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بدني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300" dirty="0" err="1">
                <a:solidFill>
                  <a:srgbClr val="FF0000"/>
                </a:solidFill>
                <a:cs typeface="2  Titr" panose="00000700000000000000" pitchFamily="2" charset="-78"/>
              </a:rPr>
              <a:t>داريد</a:t>
            </a:r>
            <a:r>
              <a:rPr lang="fa-IR" sz="2300" dirty="0">
                <a:solidFill>
                  <a:srgbClr val="FF0000"/>
                </a:solidFill>
                <a:cs typeface="2  Titr" panose="00000700000000000000" pitchFamily="2" charset="-78"/>
              </a:rPr>
              <a:t>؟ </a:t>
            </a:r>
            <a:r>
              <a:rPr lang="fa-IR" sz="2300" dirty="0">
                <a:cs typeface="2  Titr" panose="00000700000000000000" pitchFamily="2" charset="-78"/>
              </a:rPr>
              <a:t>(حداقل </a:t>
            </a:r>
            <a:r>
              <a:rPr lang="fa-IR" sz="2300" dirty="0" err="1">
                <a:cs typeface="2  Titr" panose="00000700000000000000" pitchFamily="2" charset="-78"/>
              </a:rPr>
              <a:t>فعاليت</a:t>
            </a:r>
            <a:r>
              <a:rPr lang="fa-IR" sz="2300" dirty="0">
                <a:cs typeface="2  Titr" panose="00000700000000000000" pitchFamily="2" charset="-78"/>
              </a:rPr>
              <a:t> </a:t>
            </a:r>
            <a:r>
              <a:rPr lang="fa-IR" sz="2300" dirty="0" err="1">
                <a:cs typeface="2  Titr" panose="00000700000000000000" pitchFamily="2" charset="-78"/>
              </a:rPr>
              <a:t>بدني</a:t>
            </a:r>
            <a:r>
              <a:rPr lang="fa-IR" sz="2300" dirty="0">
                <a:cs typeface="2  Titr" panose="00000700000000000000" pitchFamily="2" charset="-78"/>
              </a:rPr>
              <a:t> متوسط 420 </a:t>
            </a:r>
            <a:r>
              <a:rPr lang="fa-IR" sz="2300" dirty="0" err="1">
                <a:cs typeface="2  Titr" panose="00000700000000000000" pitchFamily="2" charset="-78"/>
              </a:rPr>
              <a:t>دقيقه</a:t>
            </a:r>
            <a:r>
              <a:rPr lang="fa-IR" sz="2300" dirty="0">
                <a:cs typeface="2  Titr" panose="00000700000000000000" pitchFamily="2" charset="-78"/>
              </a:rPr>
              <a:t> در </a:t>
            </a:r>
            <a:r>
              <a:rPr lang="fa-IR" sz="2300" dirty="0" smtClean="0">
                <a:cs typeface="2  Titr" panose="00000700000000000000" pitchFamily="2" charset="-78"/>
              </a:rPr>
              <a:t>هفته </a:t>
            </a:r>
          </a:p>
          <a:p>
            <a:pPr marL="0" lvl="0" indent="0" algn="r" rtl="1">
              <a:buNone/>
            </a:pPr>
            <a:r>
              <a:rPr lang="fa-IR" sz="2300" dirty="0" err="1" smtClean="0">
                <a:cs typeface="2  Titr" panose="00000700000000000000" pitchFamily="2" charset="-78"/>
              </a:rPr>
              <a:t>گزينه</a:t>
            </a:r>
            <a:r>
              <a:rPr lang="fa-IR" sz="2300" dirty="0" smtClean="0">
                <a:cs typeface="2  Titr" panose="00000700000000000000" pitchFamily="2" charset="-78"/>
              </a:rPr>
              <a:t> </a:t>
            </a:r>
            <a:r>
              <a:rPr lang="fa-IR" sz="2300" dirty="0">
                <a:cs typeface="2  Titr" panose="00000700000000000000" pitchFamily="2" charset="-78"/>
              </a:rPr>
              <a:t>اول : </a:t>
            </a:r>
            <a:r>
              <a:rPr lang="fa-IR" sz="2300" dirty="0" err="1">
                <a:cs typeface="2  Titr" panose="00000700000000000000" pitchFamily="2" charset="-78"/>
              </a:rPr>
              <a:t>تقريبا</a:t>
            </a:r>
            <a:r>
              <a:rPr lang="fa-IR" sz="2300" dirty="0">
                <a:cs typeface="2  Titr" panose="00000700000000000000" pitchFamily="2" charset="-78"/>
              </a:rPr>
              <a:t>" بدون </a:t>
            </a:r>
            <a:r>
              <a:rPr lang="fa-IR" sz="2300" dirty="0" err="1">
                <a:cs typeface="2  Titr" panose="00000700000000000000" pitchFamily="2" charset="-78"/>
              </a:rPr>
              <a:t>فعاليت</a:t>
            </a:r>
            <a:r>
              <a:rPr lang="fa-IR" sz="2300" dirty="0">
                <a:cs typeface="2  Titr" panose="00000700000000000000" pitchFamily="2" charset="-78"/>
              </a:rPr>
              <a:t> </a:t>
            </a:r>
            <a:r>
              <a:rPr lang="fa-IR" sz="2300" dirty="0" err="1">
                <a:cs typeface="2  Titr" panose="00000700000000000000" pitchFamily="2" charset="-78"/>
              </a:rPr>
              <a:t>بدني</a:t>
            </a:r>
            <a:r>
              <a:rPr lang="fa-IR" sz="2300" dirty="0">
                <a:cs typeface="2  Titr" panose="00000700000000000000" pitchFamily="2" charset="-78"/>
              </a:rPr>
              <a:t> هدفمند ( 0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دوم: کمتر از 420 </a:t>
            </a:r>
            <a:r>
              <a:rPr lang="fa-IR" sz="2300" dirty="0" err="1">
                <a:cs typeface="2  Titr" panose="00000700000000000000" pitchFamily="2" charset="-78"/>
              </a:rPr>
              <a:t>دقيقه</a:t>
            </a:r>
            <a:r>
              <a:rPr lang="fa-IR" sz="2300" dirty="0">
                <a:cs typeface="2  Titr" panose="00000700000000000000" pitchFamily="2" charset="-78"/>
              </a:rPr>
              <a:t> در هفته ( 1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indent="0" algn="r">
              <a:buNone/>
            </a:pPr>
            <a:r>
              <a:rPr lang="fa-IR" sz="2300" dirty="0" err="1">
                <a:cs typeface="2  Titr" panose="00000700000000000000" pitchFamily="2" charset="-78"/>
              </a:rPr>
              <a:t>گزينه</a:t>
            </a:r>
            <a:r>
              <a:rPr lang="fa-IR" sz="2300" dirty="0">
                <a:cs typeface="2  Titr" panose="00000700000000000000" pitchFamily="2" charset="-78"/>
              </a:rPr>
              <a:t> سوم : 420 </a:t>
            </a:r>
            <a:r>
              <a:rPr lang="fa-IR" sz="2300" dirty="0" err="1">
                <a:cs typeface="2  Titr" panose="00000700000000000000" pitchFamily="2" charset="-78"/>
              </a:rPr>
              <a:t>دقيقه</a:t>
            </a:r>
            <a:r>
              <a:rPr lang="fa-IR" sz="2300" dirty="0">
                <a:cs typeface="2  Titr" panose="00000700000000000000" pitchFamily="2" charset="-78"/>
              </a:rPr>
              <a:t> در هفته </a:t>
            </a:r>
            <a:r>
              <a:rPr lang="fa-IR" sz="2300" dirty="0" err="1">
                <a:cs typeface="2  Titr" panose="00000700000000000000" pitchFamily="2" charset="-78"/>
              </a:rPr>
              <a:t>يا</a:t>
            </a:r>
            <a:r>
              <a:rPr lang="fa-IR" sz="2300" dirty="0">
                <a:cs typeface="2  Titr" panose="00000700000000000000" pitchFamily="2" charset="-78"/>
              </a:rPr>
              <a:t> </a:t>
            </a:r>
            <a:r>
              <a:rPr lang="fa-IR" sz="2300" dirty="0" err="1">
                <a:cs typeface="2  Titr" panose="00000700000000000000" pitchFamily="2" charset="-78"/>
              </a:rPr>
              <a:t>بيشتر</a:t>
            </a:r>
            <a:r>
              <a:rPr lang="fa-IR" sz="2300" dirty="0">
                <a:cs typeface="2  Titr" panose="00000700000000000000" pitchFamily="2" charset="-78"/>
              </a:rPr>
              <a:t> ( 2 </a:t>
            </a:r>
            <a:r>
              <a:rPr lang="fa-IR" sz="2300" dirty="0" err="1">
                <a:cs typeface="2  Titr" panose="00000700000000000000" pitchFamily="2" charset="-78"/>
              </a:rPr>
              <a:t>امتياز</a:t>
            </a:r>
            <a:r>
              <a:rPr lang="fa-IR" sz="2300" dirty="0">
                <a:cs typeface="2  Titr" panose="00000700000000000000" pitchFamily="2" charset="-78"/>
              </a:rPr>
              <a:t>)</a:t>
            </a:r>
            <a:endParaRPr lang="en-US" sz="2300" dirty="0"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endParaRPr lang="en-US" sz="2300" dirty="0"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024759"/>
            <a:ext cx="4806812" cy="5549462"/>
          </a:xfrm>
        </p:spPr>
        <p:txBody>
          <a:bodyPr>
            <a:normAutofit fontScale="85000" lnSpcReduction="20000"/>
          </a:bodyPr>
          <a:lstStyle/>
          <a:p>
            <a:pPr marL="0" lvl="0" indent="0" algn="r" rtl="1">
              <a:buNone/>
            </a:pPr>
            <a:r>
              <a:rPr lang="fa-I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1. مصرف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ميوه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 روزانه شما چقدر است؟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اول : به ندرت/ هرگز( 0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دوم: کمتر از 2سهم ( 1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سوم :  2 سهم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يا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بيشتر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( 2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lvl="0" indent="0" algn="r" rtl="1">
              <a:buNone/>
            </a:pPr>
            <a:r>
              <a:rPr lang="fa-I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2. مصرف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سبزي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 روزانه شما چقدر است؟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اول : به ندرت / هرگز( 0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دوم: کمتر از 3 سهم ( 1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سوم : 3 سهم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يا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بيشتر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( 2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lvl="0" indent="0" algn="r" rtl="1">
              <a:buNone/>
            </a:pPr>
            <a:r>
              <a:rPr lang="fa-I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3. مصرف 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روزانه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شير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 و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لبنيات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 شما چقدر است؟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اول : به ندرت / هرگز( 0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دوم:: کمتر از 3 سهم ( 1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سوم : 3 سهم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يا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بيشتر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( 2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lvl="0" indent="0" algn="r" rtl="1">
              <a:buNone/>
            </a:pPr>
            <a:r>
              <a:rPr lang="fa-I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4. 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چقدر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فست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فود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/ تنقلات </a:t>
            </a:r>
            <a:r>
              <a:rPr lang="fa-I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مصرف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مي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کنيد</a:t>
            </a:r>
            <a:r>
              <a:rPr lang="fa-IR" sz="2100" b="1" dirty="0">
                <a:solidFill>
                  <a:srgbClr val="FF000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؟</a:t>
            </a: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اول :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تقريبا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هر روز ( 0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دوم: 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هفتگي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(هفته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اي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يکي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دوبار) ( 1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		</a:t>
            </a:r>
            <a:endParaRPr lang="en-US" sz="2100" b="1" dirty="0">
              <a:latin typeface="Arial" panose="020B0604020202020204" pitchFamily="34" charset="0"/>
              <a:cs typeface="2 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گزينه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سوم : به ندرت / هرگز (حداکثر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يک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يا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 دو بار در ماه) ( 2 </a:t>
            </a:r>
            <a:r>
              <a:rPr lang="fa-IR" sz="2100" b="1" dirty="0" err="1">
                <a:latin typeface="Arial" panose="020B0604020202020204" pitchFamily="34" charset="0"/>
                <a:cs typeface="2  Titr" panose="00000700000000000000" pitchFamily="2" charset="-78"/>
              </a:rPr>
              <a:t>امتياز</a:t>
            </a:r>
            <a:r>
              <a:rPr lang="fa-IR" sz="2100" b="1" dirty="0">
                <a:latin typeface="Arial" panose="020B0604020202020204" pitchFamily="34" charset="0"/>
                <a:cs typeface="2  Titr" panose="00000700000000000000" pitchFamily="2" charset="-78"/>
              </a:rPr>
              <a:t>)</a:t>
            </a:r>
          </a:p>
          <a:p>
            <a:pPr marL="0" lvl="0" indent="0" algn="r" rtl="1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85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17817"/>
              </p:ext>
            </p:extLst>
          </p:nvPr>
        </p:nvGraphicFramePr>
        <p:xfrm>
          <a:off x="380999" y="163286"/>
          <a:ext cx="11484429" cy="654231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484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08681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endParaRPr lang="fa-IR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fa-I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نحوه 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محاسبه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fa-IR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گزينه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اول =0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گزينه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دوم = 1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گزينه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سوم = 2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بيشترين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14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8654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endParaRPr lang="fa-IR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fa-IR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معیارهای </a:t>
                      </a:r>
                      <a:r>
                        <a:rPr lang="fa-IR" sz="24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تصميم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گيري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ارائه خدمت </a:t>
                      </a:r>
                      <a:r>
                        <a:rPr lang="fa-IR" sz="24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يا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ارجاع: </a:t>
                      </a:r>
                      <a:endParaRPr lang="fa-IR" sz="2400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</a:t>
                      </a:r>
                      <a:r>
                        <a:rPr lang="fa-IR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 و قد  </a:t>
                      </a:r>
                      <a:r>
                        <a:rPr lang="fa-IR" sz="24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سن         2- </a:t>
                      </a:r>
                      <a:r>
                        <a:rPr lang="fa-IR" sz="24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به دست آمده از سوالات ارزیابی </a:t>
                      </a:r>
                      <a:r>
                        <a:rPr lang="fa-IR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الگوی غذایی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4979">
                <a:tc>
                  <a:txBody>
                    <a:bodyPr/>
                    <a:lstStyle/>
                    <a:p>
                      <a:pPr marL="342900" lvl="0" indent="-342900" algn="just" rtl="1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نحوه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تصميم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گيري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براي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ارائه خدمت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يا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ارجاع بر اساس </a:t>
                      </a:r>
                      <a:r>
                        <a:rPr lang="fa-IR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طبقه بندی بر اساس زد </a:t>
                      </a:r>
                      <a:r>
                        <a:rPr lang="fa-IR" sz="24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اسکور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امتياز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به دست آمده از سوالات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ارزيابي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1295"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*کليه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مبتلايان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به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بيماري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هاي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ديابت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پره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ديابت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ديس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لپيدمي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پرفشاري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خون،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چاقي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لاغری شدید پس از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غربالگري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توسط مراقب سلامت ، ابتدا جهت انجام مراحل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درماني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به پزشک ارجاع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شود. سپس از طرف پزشک جهت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دريافت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مراقبت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به کارشناس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تغذيه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ارجاع و </a:t>
                      </a:r>
                      <a:r>
                        <a:rPr lang="fa-I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پيگيري</a:t>
                      </a:r>
                      <a:r>
                        <a:rPr lang="fa-I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خواهد شد.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9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1491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2  Titr</vt:lpstr>
      <vt:lpstr>Arial</vt:lpstr>
      <vt:lpstr>B Koodak</vt:lpstr>
      <vt:lpstr>B Titr</vt:lpstr>
      <vt:lpstr>Calibri</vt:lpstr>
      <vt:lpstr>Calibri Light</vt:lpstr>
      <vt:lpstr>Times New Roman</vt:lpstr>
      <vt:lpstr>Wingdings</vt:lpstr>
      <vt:lpstr>Office Theme</vt:lpstr>
      <vt:lpstr>Bitmap Image</vt:lpstr>
      <vt:lpstr>برنامه پیشگیری و کنترل اضافه وزن و چاقی کودکان</vt:lpstr>
      <vt:lpstr>ابعاد برنامه جامع Iran – ECHO </vt:lpstr>
      <vt:lpstr>مراحل اجرای برنامه ایران اکو</vt:lpstr>
      <vt:lpstr>ذینفعان برنامه                          </vt:lpstr>
      <vt:lpstr>ابعاد برنامه</vt:lpstr>
      <vt:lpstr>مداخلات فرد محور در قالب نظام PHC</vt:lpstr>
      <vt:lpstr>PowerPoint Presentation</vt:lpstr>
      <vt:lpstr>ارزیابی الگوی غذایی و تحرک بدنی 18-7 سال</vt:lpstr>
      <vt:lpstr>PowerPoint Presentation</vt:lpstr>
      <vt:lpstr>PowerPoint Presentation</vt:lpstr>
      <vt:lpstr>PowerPoint Presentation</vt:lpstr>
      <vt:lpstr>PowerPoint Presentation</vt:lpstr>
      <vt:lpstr>رهنمود های غذایی ایرانFBDG Key messages</vt:lpstr>
      <vt:lpstr>رهنمود های غذایی ایران FBDG Key messages</vt:lpstr>
      <vt:lpstr>PowerPoint Presentation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عبدالهي خانم دكتر زهرا</dc:creator>
  <cp:lastModifiedBy>عبدالهي خانم دكتر زهرا</cp:lastModifiedBy>
  <cp:revision>19</cp:revision>
  <dcterms:created xsi:type="dcterms:W3CDTF">2017-11-29T11:38:41Z</dcterms:created>
  <dcterms:modified xsi:type="dcterms:W3CDTF">2019-11-27T09:45:59Z</dcterms:modified>
</cp:coreProperties>
</file>