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58" r:id="rId3"/>
    <p:sldId id="351" r:id="rId4"/>
    <p:sldId id="352" r:id="rId5"/>
    <p:sldId id="353" r:id="rId6"/>
    <p:sldId id="260" r:id="rId7"/>
    <p:sldId id="267" r:id="rId8"/>
    <p:sldId id="268" r:id="rId9"/>
    <p:sldId id="271" r:id="rId10"/>
    <p:sldId id="345" r:id="rId11"/>
    <p:sldId id="272" r:id="rId12"/>
    <p:sldId id="273" r:id="rId13"/>
    <p:sldId id="274" r:id="rId14"/>
    <p:sldId id="346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354" r:id="rId27"/>
    <p:sldId id="287" r:id="rId28"/>
    <p:sldId id="288" r:id="rId29"/>
    <p:sldId id="289" r:id="rId30"/>
    <p:sldId id="290" r:id="rId31"/>
    <p:sldId id="291" r:id="rId32"/>
    <p:sldId id="294" r:id="rId33"/>
    <p:sldId id="292" r:id="rId34"/>
    <p:sldId id="297" r:id="rId35"/>
    <p:sldId id="347" r:id="rId36"/>
    <p:sldId id="298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48" r:id="rId45"/>
    <p:sldId id="307" r:id="rId46"/>
    <p:sldId id="308" r:id="rId47"/>
    <p:sldId id="310" r:id="rId48"/>
    <p:sldId id="349" r:id="rId49"/>
    <p:sldId id="328" r:id="rId50"/>
    <p:sldId id="329" r:id="rId51"/>
    <p:sldId id="331" r:id="rId52"/>
    <p:sldId id="332" r:id="rId53"/>
    <p:sldId id="333" r:id="rId54"/>
    <p:sldId id="330" r:id="rId55"/>
    <p:sldId id="334" r:id="rId56"/>
    <p:sldId id="350" r:id="rId57"/>
    <p:sldId id="323" r:id="rId58"/>
    <p:sldId id="324" r:id="rId59"/>
    <p:sldId id="325" r:id="rId60"/>
    <p:sldId id="326" r:id="rId61"/>
    <p:sldId id="327" r:id="rId62"/>
    <p:sldId id="335" r:id="rId63"/>
    <p:sldId id="336" r:id="rId64"/>
    <p:sldId id="339" r:id="rId65"/>
    <p:sldId id="338" r:id="rId66"/>
    <p:sldId id="340" r:id="rId67"/>
    <p:sldId id="320" r:id="rId68"/>
    <p:sldId id="321" r:id="rId69"/>
    <p:sldId id="344" r:id="rId70"/>
    <p:sldId id="343" r:id="rId71"/>
    <p:sldId id="316" r:id="rId72"/>
    <p:sldId id="362" r:id="rId73"/>
    <p:sldId id="357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BFA01-F8DC-4268-B9A0-AC4819DAE0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D849-2C2B-4961-B3AD-9ED36DD9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5D849-2C2B-4961-B3AD-9ED36DD9A7A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6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3676-7D7E-4A48-B232-B0B293D0855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573A-0677-4C81-B1D5-6A1B033A86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Combined Pharmacologic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Therapy in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Postmenopausal Osteoporosis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219200" y="3505200"/>
            <a:ext cx="6858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Mojtaba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Malek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MD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Endocrinology and Metabolism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University of Medical Sciences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1396</a:t>
            </a:r>
            <a:endParaRPr lang="fa-IR" sz="1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Fracture data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1143841"/>
            <a:ext cx="6123709" cy="571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7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0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randomized, double-blind, placebo-controlled study was conducted in </a:t>
            </a:r>
            <a:r>
              <a:rPr lang="en-US" dirty="0" smtClean="0"/>
              <a:t>postmenopausal women </a:t>
            </a:r>
            <a:r>
              <a:rPr lang="en-US" dirty="0"/>
              <a:t>with either low bone mass or </a:t>
            </a:r>
            <a:r>
              <a:rPr lang="en-US" dirty="0" smtClean="0"/>
              <a:t>osteoporosis</a:t>
            </a:r>
          </a:p>
          <a:p>
            <a:r>
              <a:rPr lang="en-US" dirty="0" smtClean="0"/>
              <a:t> </a:t>
            </a:r>
            <a:r>
              <a:rPr lang="en-US" dirty="0"/>
              <a:t>Patients were randomized to placebo </a:t>
            </a:r>
            <a:r>
              <a:rPr lang="en-US" dirty="0" smtClean="0"/>
              <a:t>plus </a:t>
            </a:r>
            <a:r>
              <a:rPr lang="en-US" dirty="0"/>
              <a:t>HRT (</a:t>
            </a:r>
            <a:r>
              <a:rPr lang="en-US" i="1" dirty="0" smtClean="0"/>
              <a:t>n=</a:t>
            </a:r>
            <a:r>
              <a:rPr lang="en-US" dirty="0" smtClean="0"/>
              <a:t> </a:t>
            </a:r>
            <a:r>
              <a:rPr lang="en-US" dirty="0"/>
              <a:t>125) or </a:t>
            </a:r>
            <a:r>
              <a:rPr lang="en-US" dirty="0" smtClean="0"/>
              <a:t>PTH </a:t>
            </a:r>
            <a:r>
              <a:rPr lang="en-US" dirty="0"/>
              <a:t>40 g/day (SC) plus HRT (TPTD40 + HRT; </a:t>
            </a:r>
            <a:r>
              <a:rPr lang="en-US" i="1" dirty="0" smtClean="0"/>
              <a:t>n=</a:t>
            </a:r>
            <a:r>
              <a:rPr lang="en-US" dirty="0" smtClean="0"/>
              <a:t> </a:t>
            </a:r>
            <a:r>
              <a:rPr lang="en-US" dirty="0"/>
              <a:t>122) </a:t>
            </a:r>
            <a:endParaRPr lang="en-US" dirty="0" smtClean="0"/>
          </a:p>
          <a:p>
            <a:r>
              <a:rPr lang="en-US" dirty="0" smtClean="0"/>
              <a:t>Median treatment </a:t>
            </a:r>
            <a:r>
              <a:rPr lang="en-US" dirty="0"/>
              <a:t>exposure of 13.8 </a:t>
            </a:r>
            <a:r>
              <a:rPr lang="en-US" dirty="0" smtClean="0"/>
              <a:t>months</a:t>
            </a:r>
          </a:p>
          <a:p>
            <a:r>
              <a:rPr lang="en-US" dirty="0" smtClean="0"/>
              <a:t>Approximately </a:t>
            </a:r>
            <a:r>
              <a:rPr lang="en-US" dirty="0">
                <a:solidFill>
                  <a:srgbClr val="FF0000"/>
                </a:solidFill>
              </a:rPr>
              <a:t>one-half of the patients in each group were pretreated </a:t>
            </a:r>
            <a:r>
              <a:rPr lang="en-US" dirty="0" smtClean="0">
                <a:solidFill>
                  <a:srgbClr val="FF0000"/>
                </a:solidFill>
              </a:rPr>
              <a:t>with HRT </a:t>
            </a:r>
            <a:r>
              <a:rPr lang="en-US" dirty="0">
                <a:solidFill>
                  <a:srgbClr val="FF0000"/>
                </a:solidFill>
              </a:rPr>
              <a:t>for at least 12 months before randomization</a:t>
            </a:r>
          </a:p>
        </p:txBody>
      </p:sp>
    </p:spTree>
    <p:extLst>
      <p:ext uri="{BB962C8B-B14F-4D97-AF65-F5344CB8AC3E}">
        <p14:creationId xmlns:p14="http://schemas.microsoft.com/office/powerpoint/2010/main" val="37109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04800"/>
            <a:ext cx="4791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191" y="681020"/>
            <a:ext cx="4435808" cy="305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1" y="3962400"/>
            <a:ext cx="7455301" cy="25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9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315200" cy="647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01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493363" cy="459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6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6-month randomized, double-blind </a:t>
            </a:r>
            <a:r>
              <a:rPr lang="en-US" dirty="0" smtClean="0"/>
              <a:t>trial</a:t>
            </a:r>
          </a:p>
          <a:p>
            <a:r>
              <a:rPr lang="en-US" dirty="0" err="1" smtClean="0"/>
              <a:t>Teriparatide</a:t>
            </a:r>
            <a:r>
              <a:rPr lang="en-US" dirty="0" smtClean="0"/>
              <a:t> </a:t>
            </a:r>
            <a:r>
              <a:rPr lang="en-US" dirty="0"/>
              <a:t>plus </a:t>
            </a:r>
            <a:r>
              <a:rPr lang="en-US" dirty="0" err="1" smtClean="0"/>
              <a:t>raloxifene</a:t>
            </a:r>
            <a:r>
              <a:rPr lang="en-US" dirty="0" smtClean="0"/>
              <a:t>(</a:t>
            </a:r>
            <a:r>
              <a:rPr lang="en-US" i="1" dirty="0" smtClean="0"/>
              <a:t>n=</a:t>
            </a:r>
            <a:r>
              <a:rPr lang="en-US" dirty="0" smtClean="0"/>
              <a:t>69)                      versus </a:t>
            </a:r>
            <a:r>
              <a:rPr lang="en-US" dirty="0" err="1"/>
              <a:t>teriparatide</a:t>
            </a:r>
            <a:r>
              <a:rPr lang="en-US" dirty="0"/>
              <a:t> plus placebo (</a:t>
            </a:r>
            <a:r>
              <a:rPr lang="en-US" i="1" dirty="0" smtClean="0"/>
              <a:t>n=</a:t>
            </a:r>
            <a:r>
              <a:rPr lang="en-US" dirty="0" smtClean="0"/>
              <a:t>68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In postmenopausal </a:t>
            </a:r>
            <a:r>
              <a:rPr lang="en-US" dirty="0"/>
              <a:t>women with osteoporosis</a:t>
            </a:r>
          </a:p>
        </p:txBody>
      </p:sp>
    </p:spTree>
    <p:extLst>
      <p:ext uri="{BB962C8B-B14F-4D97-AF65-F5344CB8AC3E}">
        <p14:creationId xmlns:p14="http://schemas.microsoft.com/office/powerpoint/2010/main" val="28620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1221"/>
            <a:ext cx="6234113" cy="577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1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7960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05" y="228600"/>
            <a:ext cx="382240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58325"/>
            <a:ext cx="7315200" cy="197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22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Agenda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Combination therapy : </a:t>
            </a:r>
          </a:p>
          <a:p>
            <a:pPr lvl="1"/>
            <a:r>
              <a:rPr lang="en-US" dirty="0" smtClean="0"/>
              <a:t> PTH + HR or SERM</a:t>
            </a:r>
          </a:p>
          <a:p>
            <a:pPr lvl="1"/>
            <a:r>
              <a:rPr lang="en-US" dirty="0" smtClean="0"/>
              <a:t>PTH+ Bisphosphonate</a:t>
            </a:r>
          </a:p>
          <a:p>
            <a:pPr lvl="1"/>
            <a:r>
              <a:rPr lang="en-US" dirty="0" smtClean="0"/>
              <a:t>PTH + </a:t>
            </a:r>
            <a:r>
              <a:rPr lang="en-US" dirty="0" err="1" smtClean="0"/>
              <a:t>Denusomab</a:t>
            </a:r>
            <a:endParaRPr lang="en-US" dirty="0" smtClean="0"/>
          </a:p>
          <a:p>
            <a:pPr lvl="1"/>
            <a:r>
              <a:rPr lang="en-US" dirty="0" smtClean="0"/>
              <a:t>Meta analysis</a:t>
            </a:r>
          </a:p>
          <a:p>
            <a:r>
              <a:rPr lang="en-US" dirty="0" smtClean="0"/>
              <a:t>Take home massage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conclusion, </a:t>
            </a:r>
            <a:r>
              <a:rPr lang="en-US" dirty="0" err="1"/>
              <a:t>raloxifene</a:t>
            </a:r>
            <a:r>
              <a:rPr lang="en-US" dirty="0"/>
              <a:t> blunted the increase in </a:t>
            </a:r>
            <a:r>
              <a:rPr lang="en-US" dirty="0" smtClean="0"/>
              <a:t>bone resorption </a:t>
            </a:r>
            <a:r>
              <a:rPr lang="en-US" dirty="0"/>
              <a:t>observed with </a:t>
            </a:r>
            <a:r>
              <a:rPr lang="en-US" dirty="0" err="1"/>
              <a:t>teriparatide</a:t>
            </a:r>
            <a:r>
              <a:rPr lang="en-US" dirty="0"/>
              <a:t> therapy without </a:t>
            </a:r>
            <a:r>
              <a:rPr lang="en-US" dirty="0" smtClean="0"/>
              <a:t>decreasing bone formation</a:t>
            </a:r>
          </a:p>
          <a:p>
            <a:r>
              <a:rPr lang="en-US" dirty="0" smtClean="0"/>
              <a:t> </a:t>
            </a:r>
            <a:r>
              <a:rPr lang="en-US" dirty="0"/>
              <a:t>Combination therapy resulted </a:t>
            </a:r>
            <a:r>
              <a:rPr lang="en-US" dirty="0" smtClean="0"/>
              <a:t>in significantly </a:t>
            </a:r>
            <a:r>
              <a:rPr lang="en-US" dirty="0"/>
              <a:t>increased BMD from baseline at the </a:t>
            </a:r>
            <a:r>
              <a:rPr lang="en-US" dirty="0" smtClean="0"/>
              <a:t>lumbar spine</a:t>
            </a:r>
            <a:r>
              <a:rPr lang="en-US" dirty="0"/>
              <a:t>, femoral neck, and total hip, with a </a:t>
            </a:r>
            <a:r>
              <a:rPr lang="en-US" dirty="0" smtClean="0"/>
              <a:t>significantly greater </a:t>
            </a:r>
            <a:r>
              <a:rPr lang="en-US" dirty="0"/>
              <a:t>effect at the total hip compared with </a:t>
            </a:r>
            <a:r>
              <a:rPr lang="en-US" dirty="0" err="1" smtClean="0"/>
              <a:t>teriparatide</a:t>
            </a:r>
            <a:r>
              <a:rPr lang="en-US" dirty="0" smtClean="0"/>
              <a:t> alone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TERIPARATIDE PLUS BISPHOSPHONATE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5181600" cy="67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93 postmenopausal women </a:t>
            </a:r>
            <a:r>
              <a:rPr lang="en-US" dirty="0"/>
              <a:t>with low bone density who have never received </a:t>
            </a:r>
            <a:r>
              <a:rPr lang="en-US" dirty="0" smtClean="0"/>
              <a:t>osteoporosis treatment </a:t>
            </a:r>
          </a:p>
          <a:p>
            <a:pPr lvl="1"/>
            <a:r>
              <a:rPr lang="en-US" dirty="0" smtClean="0"/>
              <a:t>alendronate </a:t>
            </a:r>
            <a:r>
              <a:rPr lang="en-US" dirty="0"/>
              <a:t>10 mg daily (group 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/>
              <a:t>teriparatide</a:t>
            </a:r>
            <a:r>
              <a:rPr lang="en-US" dirty="0"/>
              <a:t> 40 </a:t>
            </a:r>
            <a:r>
              <a:rPr lang="en-US" dirty="0" smtClean="0"/>
              <a:t>micro </a:t>
            </a:r>
            <a:r>
              <a:rPr lang="en-US" dirty="0" err="1"/>
              <a:t>sc</a:t>
            </a:r>
            <a:r>
              <a:rPr lang="en-US" dirty="0"/>
              <a:t> daily (group 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both (</a:t>
            </a:r>
            <a:r>
              <a:rPr lang="en-US" dirty="0"/>
              <a:t>group 3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for 30 </a:t>
            </a:r>
            <a:r>
              <a:rPr lang="en-US" dirty="0" smtClean="0"/>
              <a:t>months </a:t>
            </a:r>
          </a:p>
          <a:p>
            <a:r>
              <a:rPr lang="en-US" dirty="0" err="1" smtClean="0"/>
              <a:t>Teriparatide</a:t>
            </a:r>
            <a:r>
              <a:rPr lang="en-US" dirty="0" smtClean="0"/>
              <a:t> </a:t>
            </a:r>
            <a:r>
              <a:rPr lang="en-US" dirty="0"/>
              <a:t>was begun at month 6</a:t>
            </a:r>
          </a:p>
        </p:txBody>
      </p:sp>
    </p:spTree>
    <p:extLst>
      <p:ext uri="{BB962C8B-B14F-4D97-AF65-F5344CB8AC3E}">
        <p14:creationId xmlns:p14="http://schemas.microsoft.com/office/powerpoint/2010/main" val="14648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8048"/>
            <a:ext cx="6934200" cy="377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44196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alendronate alone (n  29; </a:t>
            </a:r>
            <a:r>
              <a:rPr lang="en-US" sz="2800" b="1" i="1" dirty="0">
                <a:solidFill>
                  <a:srgbClr val="FF0000"/>
                </a:solidFill>
              </a:rPr>
              <a:t>red triangles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800" b="1" dirty="0" smtClean="0"/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</a:rPr>
              <a:t>teriparatide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alone (n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20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; 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</a:rPr>
              <a:t>blue squares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), 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rgbClr val="00B050"/>
                </a:solidFill>
              </a:rPr>
              <a:t>or </a:t>
            </a:r>
            <a:r>
              <a:rPr lang="en-US" sz="2800" b="1" dirty="0">
                <a:solidFill>
                  <a:srgbClr val="00B050"/>
                </a:solidFill>
              </a:rPr>
              <a:t>both (n  20; </a:t>
            </a:r>
            <a:r>
              <a:rPr lang="en-US" sz="2800" b="1" i="1" dirty="0">
                <a:solidFill>
                  <a:srgbClr val="00B050"/>
                </a:solidFill>
              </a:rPr>
              <a:t>green circles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399"/>
            <a:ext cx="8494755" cy="405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9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Key massage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Alendronate </a:t>
            </a:r>
            <a:r>
              <a:rPr lang="en-US" dirty="0"/>
              <a:t>reduces the ability of </a:t>
            </a:r>
            <a:r>
              <a:rPr lang="en-US" dirty="0" err="1"/>
              <a:t>teriparatide</a:t>
            </a:r>
            <a:r>
              <a:rPr lang="en-US" dirty="0"/>
              <a:t> to increase BMD and bone turnover in women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900" dirty="0" smtClean="0"/>
              <a:t>                                                                        </a:t>
            </a:r>
            <a:r>
              <a:rPr lang="it-IT" sz="1900" b="1" dirty="0"/>
              <a:t>Finkelstein et al. J CEM 2010 1838–1845,</a:t>
            </a:r>
            <a:endParaRPr lang="fa-IR" sz="19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5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399"/>
            <a:ext cx="8872062" cy="396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" y="5257800"/>
            <a:ext cx="826225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1-year multicenter</a:t>
            </a:r>
            <a:r>
              <a:rPr lang="en-US" dirty="0" smtClean="0"/>
              <a:t>, multinational</a:t>
            </a:r>
            <a:r>
              <a:rPr lang="en-US" dirty="0"/>
              <a:t>, randomized, partial double-blinded, controlled trial. </a:t>
            </a:r>
            <a:endParaRPr lang="en-US" dirty="0" smtClean="0"/>
          </a:p>
          <a:p>
            <a:r>
              <a:rPr lang="en-US" dirty="0" smtClean="0"/>
              <a:t>412 </a:t>
            </a:r>
            <a:r>
              <a:rPr lang="en-US" dirty="0"/>
              <a:t>postmenopausal women with </a:t>
            </a:r>
            <a:r>
              <a:rPr lang="en-US" dirty="0" smtClean="0"/>
              <a:t>osteoporosis were </a:t>
            </a:r>
            <a:r>
              <a:rPr lang="en-US" dirty="0"/>
              <a:t>randomized to 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single infusion of </a:t>
            </a:r>
            <a:r>
              <a:rPr lang="en-US" dirty="0" err="1"/>
              <a:t>zoledronic</a:t>
            </a:r>
            <a:r>
              <a:rPr lang="en-US" dirty="0"/>
              <a:t> acid 5mg plus daily subcutaneous </a:t>
            </a:r>
            <a:r>
              <a:rPr lang="en-US" dirty="0" err="1"/>
              <a:t>teriparatide</a:t>
            </a:r>
            <a:r>
              <a:rPr lang="en-US" dirty="0"/>
              <a:t> 20mg (</a:t>
            </a:r>
            <a:r>
              <a:rPr lang="en-US" dirty="0" smtClean="0"/>
              <a:t>n=137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err="1" smtClean="0"/>
              <a:t>zoledronic</a:t>
            </a:r>
            <a:r>
              <a:rPr lang="en-US" dirty="0" smtClean="0"/>
              <a:t> </a:t>
            </a:r>
            <a:r>
              <a:rPr lang="en-US" dirty="0"/>
              <a:t>acid </a:t>
            </a:r>
            <a:r>
              <a:rPr lang="en-US" dirty="0" smtClean="0"/>
              <a:t>alone(n=137</a:t>
            </a:r>
            <a:r>
              <a:rPr lang="en-US" dirty="0"/>
              <a:t>),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 err="1"/>
              <a:t>teriparatide</a:t>
            </a:r>
            <a:r>
              <a:rPr lang="en-US" dirty="0"/>
              <a:t> alone (</a:t>
            </a:r>
            <a:r>
              <a:rPr lang="en-US" dirty="0" smtClean="0"/>
              <a:t>n=138)</a:t>
            </a:r>
          </a:p>
          <a:p>
            <a:r>
              <a:rPr lang="en-US" dirty="0" smtClean="0"/>
              <a:t> </a:t>
            </a:r>
            <a:r>
              <a:rPr lang="en-US" dirty="0"/>
              <a:t>The primary endpoint was percentage increase in lumbar spine BMD </a:t>
            </a:r>
            <a:r>
              <a:rPr lang="en-US" dirty="0" smtClean="0"/>
              <a:t>at </a:t>
            </a:r>
            <a:r>
              <a:rPr lang="en-US" dirty="0"/>
              <a:t>52 weeks versus baseline</a:t>
            </a:r>
          </a:p>
        </p:txBody>
      </p:sp>
    </p:spTree>
    <p:extLst>
      <p:ext uri="{BB962C8B-B14F-4D97-AF65-F5344CB8AC3E}">
        <p14:creationId xmlns:p14="http://schemas.microsoft.com/office/powerpoint/2010/main" val="11271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6944922" cy="549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9309" y="621268"/>
            <a:ext cx="670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LSM percentage change in BMD from baseline at </a:t>
            </a:r>
            <a:r>
              <a:rPr lang="en-US" sz="2400" b="1" dirty="0"/>
              <a:t>lumbar spine </a:t>
            </a:r>
            <a:r>
              <a:rPr lang="en-US" dirty="0"/>
              <a:t>(A</a:t>
            </a:r>
            <a:r>
              <a:rPr lang="en-US" dirty="0" smtClean="0"/>
              <a:t>),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300" dirty="0">
                <a:solidFill>
                  <a:schemeClr val="tx2"/>
                </a:solidFill>
              </a:rPr>
              <a:t>Introduction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FDA approved </a:t>
            </a:r>
            <a:r>
              <a:rPr lang="en-US" dirty="0"/>
              <a:t>osteoporosis treatments are currently limited to the use of a </a:t>
            </a:r>
            <a:r>
              <a:rPr lang="en-US" dirty="0" smtClean="0"/>
              <a:t>single drug </a:t>
            </a:r>
            <a:r>
              <a:rPr lang="en-US" dirty="0"/>
              <a:t>at a fixed </a:t>
            </a:r>
            <a:r>
              <a:rPr lang="en-US" dirty="0" smtClean="0"/>
              <a:t>dose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currently approved therapy </a:t>
            </a:r>
            <a:r>
              <a:rPr lang="en-US" dirty="0" smtClean="0"/>
              <a:t>is able </a:t>
            </a:r>
            <a:r>
              <a:rPr lang="en-US" dirty="0"/>
              <a:t>to restore skeletal integrity in most patients with established </a:t>
            </a:r>
            <a:r>
              <a:rPr lang="en-US" dirty="0" smtClean="0"/>
              <a:t>osteoporosis</a:t>
            </a:r>
          </a:p>
          <a:p>
            <a:r>
              <a:rPr lang="en-US" dirty="0"/>
              <a:t>There is no single agent currently available that </a:t>
            </a:r>
            <a:r>
              <a:rPr lang="en-US" dirty="0" smtClean="0"/>
              <a:t>represents a </a:t>
            </a:r>
            <a:r>
              <a:rPr lang="en-US" dirty="0"/>
              <a:t>cure for osteoporosis</a:t>
            </a:r>
          </a:p>
        </p:txBody>
      </p:sp>
    </p:spTree>
    <p:extLst>
      <p:ext uri="{BB962C8B-B14F-4D97-AF65-F5344CB8AC3E}">
        <p14:creationId xmlns:p14="http://schemas.microsoft.com/office/powerpoint/2010/main" val="10706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773938"/>
            <a:ext cx="6172201" cy="507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LSM percentage change in BMD from baseline </a:t>
            </a:r>
            <a:r>
              <a:rPr lang="en-US" dirty="0" smtClean="0"/>
              <a:t>at </a:t>
            </a:r>
            <a:r>
              <a:rPr lang="en-US" sz="2400" dirty="0" smtClean="0"/>
              <a:t>total </a:t>
            </a:r>
            <a:r>
              <a:rPr lang="en-US" sz="2400" b="1" dirty="0"/>
              <a:t>hip</a:t>
            </a:r>
            <a:r>
              <a:rPr lang="en-US" dirty="0"/>
              <a:t> (B), </a:t>
            </a:r>
          </a:p>
        </p:txBody>
      </p:sp>
    </p:spTree>
    <p:extLst>
      <p:ext uri="{BB962C8B-B14F-4D97-AF65-F5344CB8AC3E}">
        <p14:creationId xmlns:p14="http://schemas.microsoft.com/office/powerpoint/2010/main" val="31994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66161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LSM percentage change in BMD from baseline </a:t>
            </a:r>
            <a:r>
              <a:rPr lang="en-US" dirty="0" smtClean="0"/>
              <a:t>at </a:t>
            </a:r>
            <a:r>
              <a:rPr lang="en-US" dirty="0"/>
              <a:t>femoral </a:t>
            </a:r>
            <a:r>
              <a:rPr lang="en-US" sz="2400" b="1" dirty="0"/>
              <a:t>neck</a:t>
            </a:r>
            <a:r>
              <a:rPr lang="en-US" dirty="0"/>
              <a:t> (C),</a:t>
            </a:r>
          </a:p>
        </p:txBody>
      </p:sp>
    </p:spTree>
    <p:extLst>
      <p:ext uri="{BB962C8B-B14F-4D97-AF65-F5344CB8AC3E}">
        <p14:creationId xmlns:p14="http://schemas.microsoft.com/office/powerpoint/2010/main" val="21259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teriparatide</a:t>
            </a:r>
            <a:r>
              <a:rPr lang="en-US" dirty="0"/>
              <a:t> increases spine BMD more than </a:t>
            </a:r>
            <a:r>
              <a:rPr lang="en-US" dirty="0" err="1"/>
              <a:t>zoledronic</a:t>
            </a:r>
            <a:r>
              <a:rPr lang="en-US" dirty="0"/>
              <a:t> acid </a:t>
            </a:r>
            <a:r>
              <a:rPr lang="en-US" dirty="0" smtClean="0"/>
              <a:t>and </a:t>
            </a:r>
            <a:r>
              <a:rPr lang="en-US" dirty="0" err="1" smtClean="0"/>
              <a:t>zoledronic</a:t>
            </a:r>
            <a:r>
              <a:rPr lang="en-US" dirty="0" smtClean="0"/>
              <a:t> </a:t>
            </a:r>
            <a:r>
              <a:rPr lang="en-US" dirty="0"/>
              <a:t>acid increases hip BMD more than </a:t>
            </a:r>
            <a:r>
              <a:rPr lang="en-US" dirty="0" err="1"/>
              <a:t>teriparatide</a:t>
            </a:r>
            <a:r>
              <a:rPr lang="en-US" dirty="0"/>
              <a:t>, combination therapy provides the largest, most rapid increments when </a:t>
            </a:r>
            <a:r>
              <a:rPr lang="en-US" dirty="0" smtClean="0"/>
              <a:t>both spine </a:t>
            </a:r>
            <a:r>
              <a:rPr lang="en-US" dirty="0"/>
              <a:t>and hip sites are considered.</a:t>
            </a:r>
          </a:p>
        </p:txBody>
      </p:sp>
    </p:spTree>
    <p:extLst>
      <p:ext uri="{BB962C8B-B14F-4D97-AF65-F5344CB8AC3E}">
        <p14:creationId xmlns:p14="http://schemas.microsoft.com/office/powerpoint/2010/main" val="36469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" y="381001"/>
            <a:ext cx="9105347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4648200"/>
            <a:ext cx="8001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fracture </a:t>
            </a:r>
            <a:r>
              <a:rPr lang="en-US" sz="4400" b="1" dirty="0" smtClean="0"/>
              <a:t>data</a:t>
            </a:r>
            <a:r>
              <a:rPr lang="en-US" sz="2000" b="1" dirty="0" smtClean="0"/>
              <a:t>:</a:t>
            </a:r>
          </a:p>
          <a:p>
            <a:r>
              <a:rPr lang="en-US" sz="2800" dirty="0" smtClean="0"/>
              <a:t>            </a:t>
            </a:r>
            <a:r>
              <a:rPr lang="en-US" sz="2800" dirty="0" err="1" smtClean="0"/>
              <a:t>teriparatide</a:t>
            </a:r>
            <a:r>
              <a:rPr lang="en-US" sz="2800" dirty="0" smtClean="0"/>
              <a:t> + </a:t>
            </a:r>
            <a:r>
              <a:rPr lang="en-US" sz="2800" dirty="0" err="1" smtClean="0"/>
              <a:t>zoledronic</a:t>
            </a:r>
            <a:r>
              <a:rPr lang="en-US" sz="2800" dirty="0" smtClean="0"/>
              <a:t> acid: </a:t>
            </a:r>
            <a:r>
              <a:rPr lang="en-US" sz="2800" dirty="0"/>
              <a:t>2.9%</a:t>
            </a:r>
            <a:endParaRPr lang="en-US" sz="2800" dirty="0" smtClean="0"/>
          </a:p>
          <a:p>
            <a:r>
              <a:rPr lang="en-US" sz="2800" dirty="0" smtClean="0"/>
              <a:t>           </a:t>
            </a:r>
            <a:r>
              <a:rPr lang="en-US" sz="2800" dirty="0" err="1" smtClean="0"/>
              <a:t>teriparatide</a:t>
            </a:r>
            <a:r>
              <a:rPr lang="en-US" sz="2800" dirty="0" smtClean="0"/>
              <a:t>-alone:</a:t>
            </a:r>
            <a:r>
              <a:rPr lang="en-US" sz="2800" dirty="0"/>
              <a:t> 5.8%,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            </a:t>
            </a:r>
            <a:r>
              <a:rPr lang="en-US" sz="2800" dirty="0" err="1"/>
              <a:t>zoledronic</a:t>
            </a:r>
            <a:r>
              <a:rPr lang="en-US" sz="2800" dirty="0"/>
              <a:t> acid–alone </a:t>
            </a:r>
            <a:r>
              <a:rPr lang="en-US" sz="2800" dirty="0" smtClean="0"/>
              <a:t>;</a:t>
            </a:r>
            <a:r>
              <a:rPr lang="en-US" sz="2800" dirty="0"/>
              <a:t> 9.5</a:t>
            </a:r>
            <a:r>
              <a:rPr lang="en-US" sz="2800" dirty="0" smtClean="0"/>
              <a:t>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13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9" y="609600"/>
            <a:ext cx="9023167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529409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patients who were treated with </a:t>
            </a:r>
            <a:r>
              <a:rPr lang="en-US" dirty="0" err="1"/>
              <a:t>antiresorptive</a:t>
            </a:r>
            <a:r>
              <a:rPr lang="en-US" dirty="0"/>
              <a:t> therapy, does </a:t>
            </a:r>
            <a:r>
              <a:rPr lang="en-US" dirty="0" err="1"/>
              <a:t>teriparatide</a:t>
            </a:r>
            <a:r>
              <a:rPr lang="en-US" dirty="0"/>
              <a:t> work better with the continuation or discontinuation of the prior therapy?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Patients and Interventions: </a:t>
            </a:r>
            <a:r>
              <a:rPr lang="en-US" dirty="0"/>
              <a:t>Postmenopausal women with osteoporosis on alendronate or </a:t>
            </a:r>
            <a:r>
              <a:rPr lang="en-US" dirty="0" err="1" smtClean="0"/>
              <a:t>raloxifene</a:t>
            </a:r>
            <a:r>
              <a:rPr lang="en-US" dirty="0" smtClean="0"/>
              <a:t> for </a:t>
            </a:r>
            <a:r>
              <a:rPr lang="en-US" dirty="0"/>
              <a:t>at least 18 months added </a:t>
            </a:r>
            <a:r>
              <a:rPr lang="en-US" dirty="0" err="1"/>
              <a:t>teriparatide</a:t>
            </a:r>
            <a:r>
              <a:rPr lang="en-US" dirty="0"/>
              <a:t> (Add groups) or switched to </a:t>
            </a:r>
            <a:r>
              <a:rPr lang="en-US" dirty="0" err="1"/>
              <a:t>teriparatide</a:t>
            </a:r>
            <a:r>
              <a:rPr lang="en-US" dirty="0"/>
              <a:t> (</a:t>
            </a:r>
            <a:r>
              <a:rPr lang="en-US" dirty="0" smtClean="0"/>
              <a:t>Switch groups</a:t>
            </a:r>
            <a:r>
              <a:rPr lang="en-US" dirty="0"/>
              <a:t>) for 18 </a:t>
            </a:r>
            <a:r>
              <a:rPr lang="en-US" dirty="0" smtClean="0"/>
              <a:t>months</a:t>
            </a:r>
          </a:p>
          <a:p>
            <a:r>
              <a:rPr lang="en-US" b="1" dirty="0"/>
              <a:t>Main Outcome Measures</a:t>
            </a:r>
            <a:r>
              <a:rPr lang="en-US" b="1" dirty="0" smtClean="0"/>
              <a:t>: </a:t>
            </a:r>
            <a:r>
              <a:rPr lang="en-US" dirty="0" smtClean="0"/>
              <a:t>measured </a:t>
            </a:r>
            <a:r>
              <a:rPr lang="en-US" dirty="0"/>
              <a:t>bone turnover markers (BTM) and bone mineral density (BMD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543800" cy="610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" y="1600200"/>
            <a:ext cx="891694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0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43" y="1905000"/>
            <a:ext cx="909363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3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382000" cy="4678363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ntiresorptive</a:t>
            </a:r>
            <a:r>
              <a:rPr lang="en-US" dirty="0" smtClean="0"/>
              <a:t> medications </a:t>
            </a:r>
            <a:r>
              <a:rPr lang="en-US" dirty="0"/>
              <a:t>inhibit </a:t>
            </a:r>
            <a:r>
              <a:rPr lang="en-US" dirty="0" err="1" smtClean="0"/>
              <a:t>osteoclastic</a:t>
            </a:r>
            <a:r>
              <a:rPr lang="en-US" dirty="0"/>
              <a:t> </a:t>
            </a:r>
            <a:r>
              <a:rPr lang="en-US" dirty="0" smtClean="0"/>
              <a:t>bone </a:t>
            </a:r>
            <a:r>
              <a:rPr lang="en-US" dirty="0" err="1"/>
              <a:t>resorption</a:t>
            </a:r>
            <a:r>
              <a:rPr lang="en-US" dirty="0"/>
              <a:t> </a:t>
            </a:r>
            <a:r>
              <a:rPr lang="en-US" dirty="0" smtClean="0"/>
              <a:t>and</a:t>
            </a:r>
            <a:r>
              <a:rPr lang="en-US" dirty="0"/>
              <a:t>, to a lesser degree, bone </a:t>
            </a:r>
            <a:r>
              <a:rPr lang="en-US" dirty="0" smtClean="0"/>
              <a:t>formation 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anabolic agents PTH [PTH-(1–84)] </a:t>
            </a:r>
            <a:r>
              <a:rPr lang="en-US" dirty="0" smtClean="0"/>
              <a:t>and </a:t>
            </a:r>
            <a:r>
              <a:rPr lang="en-US" dirty="0" err="1" smtClean="0"/>
              <a:t>teriparatide</a:t>
            </a:r>
            <a:r>
              <a:rPr lang="en-US" dirty="0" smtClean="0"/>
              <a:t> </a:t>
            </a:r>
            <a:r>
              <a:rPr lang="en-US" dirty="0"/>
              <a:t>[PTH-(1–34</a:t>
            </a:r>
            <a:r>
              <a:rPr lang="en-US" dirty="0" smtClean="0"/>
              <a:t>)] potently </a:t>
            </a:r>
            <a:r>
              <a:rPr lang="en-US" dirty="0"/>
              <a:t>stimulate </a:t>
            </a:r>
            <a:r>
              <a:rPr lang="en-US" dirty="0" err="1"/>
              <a:t>osteoblastic</a:t>
            </a:r>
            <a:r>
              <a:rPr lang="en-US" dirty="0"/>
              <a:t> bone formation </a:t>
            </a:r>
            <a:r>
              <a:rPr lang="en-US" dirty="0" smtClean="0"/>
              <a:t>but also </a:t>
            </a:r>
            <a:r>
              <a:rPr lang="en-US" dirty="0"/>
              <a:t>stimulate bone </a:t>
            </a:r>
            <a:r>
              <a:rPr lang="en-US" dirty="0" err="1"/>
              <a:t>resorption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Teriparatide</a:t>
            </a:r>
            <a:r>
              <a:rPr lang="en-US" dirty="0" smtClean="0"/>
              <a:t> (PTH1-34</a:t>
            </a:r>
            <a:r>
              <a:rPr lang="en-US" dirty="0"/>
              <a:t>; TPTD) or PTH1-84 (PTH) combined </a:t>
            </a:r>
            <a:r>
              <a:rPr lang="en-US" dirty="0" smtClean="0"/>
              <a:t>with </a:t>
            </a:r>
            <a:r>
              <a:rPr lang="en-US" dirty="0" err="1" smtClean="0"/>
              <a:t>antiresorptive</a:t>
            </a:r>
            <a:r>
              <a:rPr lang="en-US" dirty="0" smtClean="0"/>
              <a:t> </a:t>
            </a:r>
            <a:r>
              <a:rPr lang="en-US" dirty="0"/>
              <a:t>agents could theoretically produce additive </a:t>
            </a:r>
            <a:r>
              <a:rPr lang="en-US" dirty="0" smtClean="0"/>
              <a:t>or perhaps </a:t>
            </a:r>
            <a:r>
              <a:rPr lang="en-US" dirty="0"/>
              <a:t>even synergistic skeletal </a:t>
            </a:r>
            <a:r>
              <a:rPr lang="en-US" dirty="0" smtClean="0"/>
              <a:t>effects 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neck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4" y="2205237"/>
            <a:ext cx="8807626" cy="311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BMD response during this 18-month study </a:t>
            </a:r>
            <a:r>
              <a:rPr lang="en-US" dirty="0" smtClean="0"/>
              <a:t>was greater </a:t>
            </a:r>
            <a:r>
              <a:rPr lang="en-US" dirty="0"/>
              <a:t>when </a:t>
            </a:r>
            <a:r>
              <a:rPr lang="en-US" dirty="0" err="1"/>
              <a:t>teriparatide</a:t>
            </a:r>
            <a:r>
              <a:rPr lang="en-US" dirty="0"/>
              <a:t> was added to ongoing </a:t>
            </a:r>
            <a:r>
              <a:rPr lang="en-US" dirty="0" err="1" smtClean="0"/>
              <a:t>antiresorptive</a:t>
            </a:r>
            <a:r>
              <a:rPr lang="en-US" dirty="0" smtClean="0"/>
              <a:t> therapy </a:t>
            </a:r>
            <a:r>
              <a:rPr lang="en-US" i="1" dirty="0"/>
              <a:t>vs. </a:t>
            </a:r>
            <a:r>
              <a:rPr lang="en-US" dirty="0"/>
              <a:t>switching from </a:t>
            </a:r>
            <a:r>
              <a:rPr lang="en-US" dirty="0" err="1"/>
              <a:t>antiresorptive</a:t>
            </a:r>
            <a:r>
              <a:rPr lang="en-US" dirty="0"/>
              <a:t> </a:t>
            </a:r>
            <a:r>
              <a:rPr lang="en-US" dirty="0" smtClean="0"/>
              <a:t>therapy to </a:t>
            </a:r>
            <a:r>
              <a:rPr lang="en-US" dirty="0" err="1" smtClean="0"/>
              <a:t>teriparatide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7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TERIPARATIDE PLUS DENOSUMAB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915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191000" cy="88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0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women with osteoporosis into </a:t>
            </a:r>
            <a:r>
              <a:rPr lang="en-US" b="1" dirty="0" smtClean="0"/>
              <a:t>this </a:t>
            </a:r>
            <a:r>
              <a:rPr lang="en-US" b="1" dirty="0" err="1" smtClean="0"/>
              <a:t>randomised</a:t>
            </a:r>
            <a:r>
              <a:rPr lang="en-US" b="1" dirty="0"/>
              <a:t>, controlled </a:t>
            </a:r>
            <a:r>
              <a:rPr lang="en-US" b="1" dirty="0" smtClean="0"/>
              <a:t>trial</a:t>
            </a:r>
          </a:p>
          <a:p>
            <a:r>
              <a:rPr lang="en-US" b="1" dirty="0" smtClean="0"/>
              <a:t>Patients </a:t>
            </a:r>
            <a:r>
              <a:rPr lang="en-US" b="1" dirty="0"/>
              <a:t>were assigned in a 1:1:1 </a:t>
            </a:r>
            <a:r>
              <a:rPr lang="en-US" b="1" dirty="0" smtClean="0"/>
              <a:t>ratio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/>
              <a:t>to receive 20 </a:t>
            </a:r>
            <a:r>
              <a:rPr lang="en-US" b="1" dirty="0" err="1"/>
              <a:t>μg</a:t>
            </a:r>
            <a:r>
              <a:rPr lang="en-US" b="1" dirty="0"/>
              <a:t> </a:t>
            </a:r>
            <a:r>
              <a:rPr lang="en-US" b="1" dirty="0" err="1"/>
              <a:t>teriparatide</a:t>
            </a:r>
            <a:r>
              <a:rPr lang="en-US" b="1" dirty="0"/>
              <a:t> </a:t>
            </a:r>
            <a:r>
              <a:rPr lang="en-US" b="1" dirty="0" smtClean="0"/>
              <a:t>daily </a:t>
            </a:r>
          </a:p>
          <a:p>
            <a:pPr lvl="1"/>
            <a:r>
              <a:rPr lang="en-US" b="1" dirty="0" smtClean="0"/>
              <a:t>60 </a:t>
            </a:r>
            <a:r>
              <a:rPr lang="en-US" b="1" dirty="0"/>
              <a:t>mg </a:t>
            </a:r>
            <a:r>
              <a:rPr lang="en-US" b="1" dirty="0" err="1" smtClean="0"/>
              <a:t>denosumab</a:t>
            </a:r>
            <a:r>
              <a:rPr lang="en-US" b="1" dirty="0" smtClean="0"/>
              <a:t> every </a:t>
            </a:r>
            <a:r>
              <a:rPr lang="en-US" b="1" dirty="0"/>
              <a:t>6 </a:t>
            </a:r>
            <a:r>
              <a:rPr lang="en-US" b="1" dirty="0" smtClean="0"/>
              <a:t>months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/>
              <a:t>or </a:t>
            </a:r>
            <a:r>
              <a:rPr lang="en-US" b="1" dirty="0" smtClean="0"/>
              <a:t>both</a:t>
            </a:r>
          </a:p>
          <a:p>
            <a:r>
              <a:rPr lang="en-US" b="1" dirty="0" smtClean="0"/>
              <a:t> </a:t>
            </a:r>
            <a:r>
              <a:rPr lang="en-US" b="1" dirty="0"/>
              <a:t>BMD was measured at 0, 3, 6, and 12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0712"/>
            <a:ext cx="7315200" cy="638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8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381"/>
            <a:ext cx="4266798" cy="30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381"/>
            <a:ext cx="4375703" cy="306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8" y="3581400"/>
            <a:ext cx="4124325" cy="291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4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66536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Combined </a:t>
            </a:r>
            <a:r>
              <a:rPr lang="en-US" b="1" dirty="0" err="1"/>
              <a:t>teriparatide</a:t>
            </a:r>
            <a:r>
              <a:rPr lang="en-US" b="1" dirty="0"/>
              <a:t> and </a:t>
            </a:r>
            <a:r>
              <a:rPr lang="en-US" b="1" dirty="0" err="1"/>
              <a:t>denosumab</a:t>
            </a:r>
            <a:r>
              <a:rPr lang="en-US" b="1" dirty="0"/>
              <a:t> increased BMD more than either agent alone </a:t>
            </a:r>
            <a:endParaRPr lang="en-US" b="1" dirty="0" smtClean="0"/>
          </a:p>
          <a:p>
            <a:r>
              <a:rPr lang="en-US" b="1" dirty="0" smtClean="0"/>
              <a:t>Combination </a:t>
            </a:r>
            <a:r>
              <a:rPr lang="en-US" b="1" dirty="0"/>
              <a:t>treatment </a:t>
            </a:r>
            <a:r>
              <a:rPr lang="en-US" b="1" dirty="0" smtClean="0"/>
              <a:t>might </a:t>
            </a:r>
            <a:r>
              <a:rPr lang="en-US" b="1" dirty="0"/>
              <a:t>be useful to treat patients </a:t>
            </a:r>
            <a:r>
              <a:rPr lang="en-US" b="1" dirty="0" smtClean="0"/>
              <a:t>at high </a:t>
            </a:r>
            <a:r>
              <a:rPr lang="en-US" b="1" dirty="0"/>
              <a:t>risk of fracture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661652" cy="370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629924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8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en-US" b="1" dirty="0" smtClean="0"/>
              <a:t>Two Important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/>
          </a:p>
          <a:p>
            <a:r>
              <a:rPr lang="en-US" sz="2800" b="1" dirty="0" smtClean="0">
                <a:solidFill>
                  <a:srgbClr val="7030A0"/>
                </a:solidFill>
              </a:rPr>
              <a:t>Which one is superior ?Combination </a:t>
            </a:r>
            <a:r>
              <a:rPr lang="en-US" sz="2800" b="1" dirty="0" err="1" smtClean="0">
                <a:solidFill>
                  <a:srgbClr val="7030A0"/>
                </a:solidFill>
              </a:rPr>
              <a:t>thrapy</a:t>
            </a:r>
            <a:r>
              <a:rPr lang="en-US" sz="2800" b="1" dirty="0" smtClean="0">
                <a:solidFill>
                  <a:srgbClr val="7030A0"/>
                </a:solidFill>
              </a:rPr>
              <a:t> or </a:t>
            </a:r>
            <a:r>
              <a:rPr lang="en-US" sz="2800" b="1" dirty="0" err="1" smtClean="0">
                <a:solidFill>
                  <a:srgbClr val="7030A0"/>
                </a:solidFill>
              </a:rPr>
              <a:t>monothrapy</a:t>
            </a:r>
            <a:r>
              <a:rPr lang="en-US" sz="2800" b="1" dirty="0" smtClean="0">
                <a:solidFill>
                  <a:srgbClr val="7030A0"/>
                </a:solidFill>
              </a:rPr>
              <a:t> ?</a:t>
            </a:r>
          </a:p>
          <a:p>
            <a:endParaRPr lang="en-US" sz="2800" b="1" dirty="0"/>
          </a:p>
          <a:p>
            <a:r>
              <a:rPr lang="en-US" sz="2800" b="1" dirty="0" smtClean="0"/>
              <a:t>Which one is </a:t>
            </a:r>
            <a:r>
              <a:rPr lang="en-US" sz="2800" b="1" dirty="0"/>
              <a:t>more effective ? </a:t>
            </a:r>
            <a:r>
              <a:rPr lang="en-US" sz="2800" b="1" dirty="0" smtClean="0"/>
              <a:t>Adding or switching ?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01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4863" y="-1397938"/>
            <a:ext cx="5310475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0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Mean Percent Change in Spine BMD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/>
              <a:t>significantly statistical differences in spine BMD at </a:t>
            </a:r>
            <a:r>
              <a:rPr lang="en-US" dirty="0" smtClean="0"/>
              <a:t>either 1 </a:t>
            </a:r>
            <a:r>
              <a:rPr lang="en-US" dirty="0"/>
              <a:t>year (</a:t>
            </a:r>
            <a:r>
              <a:rPr lang="en-US" dirty="0" smtClean="0"/>
              <a:t>MD= -0.97</a:t>
            </a:r>
            <a:r>
              <a:rPr lang="en-US" dirty="0"/>
              <a:t>; 95% CI 2.81 to 0.86; </a:t>
            </a:r>
            <a:r>
              <a:rPr lang="en-US" dirty="0" smtClean="0"/>
              <a:t>P=0.30</a:t>
            </a:r>
            <a:r>
              <a:rPr lang="en-US" dirty="0"/>
              <a:t>) or 2 </a:t>
            </a:r>
            <a:r>
              <a:rPr lang="en-US" dirty="0" smtClean="0"/>
              <a:t>year (MD=-0.57</a:t>
            </a:r>
            <a:r>
              <a:rPr lang="en-US" dirty="0"/>
              <a:t>; 95% CI 5.01 to 6.14; </a:t>
            </a:r>
            <a:r>
              <a:rPr lang="en-US" dirty="0" smtClean="0"/>
              <a:t>P=0.84</a:t>
            </a:r>
            <a:r>
              <a:rPr lang="en-US" dirty="0"/>
              <a:t>) </a:t>
            </a:r>
            <a:r>
              <a:rPr lang="en-US" dirty="0" smtClean="0"/>
              <a:t>follow-up between </a:t>
            </a:r>
            <a:r>
              <a:rPr lang="en-US" dirty="0"/>
              <a:t>combination group and PTH analogues group</a:t>
            </a:r>
          </a:p>
        </p:txBody>
      </p:sp>
    </p:spTree>
    <p:extLst>
      <p:ext uri="{BB962C8B-B14F-4D97-AF65-F5344CB8AC3E}">
        <p14:creationId xmlns:p14="http://schemas.microsoft.com/office/powerpoint/2010/main" val="27566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Percent Change in Hip BMD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Meta-analysis </a:t>
            </a:r>
            <a:r>
              <a:rPr lang="en-US" dirty="0"/>
              <a:t>showed </a:t>
            </a:r>
            <a:r>
              <a:rPr lang="en-US" dirty="0" smtClean="0"/>
              <a:t>that combination </a:t>
            </a:r>
            <a:r>
              <a:rPr lang="en-US" dirty="0"/>
              <a:t>group could significantly increase the hip BMD </a:t>
            </a:r>
            <a:r>
              <a:rPr lang="en-US" dirty="0" smtClean="0"/>
              <a:t>at 1 </a:t>
            </a:r>
            <a:r>
              <a:rPr lang="en-US" dirty="0"/>
              <a:t>year (</a:t>
            </a:r>
            <a:r>
              <a:rPr lang="en-US" dirty="0" smtClean="0"/>
              <a:t>MD=1.16</a:t>
            </a:r>
            <a:r>
              <a:rPr lang="en-US" dirty="0"/>
              <a:t>; 95% CI 0.56–1.76; P&lt;0.01) than </a:t>
            </a:r>
            <a:r>
              <a:rPr lang="en-US" dirty="0" smtClean="0"/>
              <a:t>PTH analogues group</a:t>
            </a:r>
          </a:p>
          <a:p>
            <a:r>
              <a:rPr lang="en-US" dirty="0" smtClean="0"/>
              <a:t> </a:t>
            </a:r>
            <a:r>
              <a:rPr lang="en-US" dirty="0"/>
              <a:t>whereas there was no significant difference </a:t>
            </a:r>
            <a:r>
              <a:rPr lang="en-US" dirty="0" smtClean="0"/>
              <a:t>at 2-year </a:t>
            </a:r>
            <a:r>
              <a:rPr lang="en-US" dirty="0"/>
              <a:t>(</a:t>
            </a:r>
            <a:r>
              <a:rPr lang="en-US" dirty="0" smtClean="0"/>
              <a:t>MD=1.38</a:t>
            </a:r>
            <a:r>
              <a:rPr lang="en-US" dirty="0"/>
              <a:t>; 95% CI 0.76 to 3.51; </a:t>
            </a:r>
            <a:r>
              <a:rPr lang="en-US" dirty="0" smtClean="0"/>
              <a:t>P=0.21</a:t>
            </a:r>
            <a:r>
              <a:rPr lang="en-US" dirty="0"/>
              <a:t>) </a:t>
            </a:r>
            <a:r>
              <a:rPr lang="en-US" dirty="0" smtClean="0"/>
              <a:t>follow-up between </a:t>
            </a:r>
            <a:r>
              <a:rPr lang="en-US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421012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Mean Percent Change in Femoral Neck BMD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Meta-analysis </a:t>
            </a:r>
            <a:r>
              <a:rPr lang="en-US" dirty="0"/>
              <a:t>demonstrated that </a:t>
            </a:r>
            <a:r>
              <a:rPr lang="en-US" dirty="0" smtClean="0"/>
              <a:t>there were </a:t>
            </a:r>
            <a:r>
              <a:rPr lang="en-US" dirty="0"/>
              <a:t>no significantly statistical differences in femoral </a:t>
            </a:r>
            <a:r>
              <a:rPr lang="en-US" dirty="0" smtClean="0"/>
              <a:t>neck BMD </a:t>
            </a:r>
            <a:r>
              <a:rPr lang="en-US" dirty="0"/>
              <a:t>at 1 year (</a:t>
            </a:r>
            <a:r>
              <a:rPr lang="en-US" dirty="0" smtClean="0"/>
              <a:t>MD=0.60</a:t>
            </a:r>
            <a:r>
              <a:rPr lang="en-US" dirty="0"/>
              <a:t>; 95% CI 0.91 to 2.10; </a:t>
            </a:r>
            <a:r>
              <a:rPr lang="en-US" dirty="0" smtClean="0"/>
              <a:t>P=0.44) and </a:t>
            </a:r>
            <a:r>
              <a:rPr lang="en-US" dirty="0"/>
              <a:t>2-year (</a:t>
            </a:r>
            <a:r>
              <a:rPr lang="en-US" dirty="0" smtClean="0"/>
              <a:t>MD=0.73</a:t>
            </a:r>
            <a:r>
              <a:rPr lang="en-US" dirty="0"/>
              <a:t>; 95% CI 4.97 to 3.51; </a:t>
            </a:r>
            <a:r>
              <a:rPr lang="en-US" dirty="0" smtClean="0"/>
              <a:t>P=0.74) follow-up </a:t>
            </a:r>
            <a:r>
              <a:rPr lang="en-US" dirty="0"/>
              <a:t>between the 2 groups</a:t>
            </a:r>
          </a:p>
        </p:txBody>
      </p:sp>
    </p:spTree>
    <p:extLst>
      <p:ext uri="{BB962C8B-B14F-4D97-AF65-F5344CB8AC3E}">
        <p14:creationId xmlns:p14="http://schemas.microsoft.com/office/powerpoint/2010/main" val="30017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data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81622"/>
            <a:ext cx="8798864" cy="409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6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7 studies involving 641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 concluded that </a:t>
            </a:r>
            <a:r>
              <a:rPr lang="en-US" dirty="0"/>
              <a:t>there was no evidence for the superiority of </a:t>
            </a:r>
            <a:r>
              <a:rPr lang="en-US" dirty="0" smtClean="0"/>
              <a:t>combination therapy</a:t>
            </a:r>
            <a:r>
              <a:rPr lang="en-US" dirty="0"/>
              <a:t>, although significant change was found for hip BMD </a:t>
            </a:r>
            <a:r>
              <a:rPr lang="en-US" dirty="0" smtClean="0"/>
              <a:t>at 1 </a:t>
            </a:r>
            <a:r>
              <a:rPr lang="en-US" dirty="0"/>
              <a:t>year in combination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Further large </a:t>
            </a:r>
            <a:r>
              <a:rPr lang="en-US" dirty="0" smtClean="0"/>
              <a:t> multicenter RCTs are </a:t>
            </a:r>
            <a:r>
              <a:rPr lang="en-US" dirty="0"/>
              <a:t>still need to investigate the efficacy of combination therapy</a:t>
            </a:r>
          </a:p>
        </p:txBody>
      </p:sp>
    </p:spTree>
    <p:extLst>
      <p:ext uri="{BB962C8B-B14F-4D97-AF65-F5344CB8AC3E}">
        <p14:creationId xmlns:p14="http://schemas.microsoft.com/office/powerpoint/2010/main" val="9264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28600"/>
            <a:ext cx="91630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677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72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8796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7104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TERIPARATIDE PLUS ESTROGEN OR SELECTIVE ESTROGEN RECEPTOR MODULATOR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067800" cy="304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31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686800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4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609600"/>
            <a:ext cx="91208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09607"/>
            <a:ext cx="4191000" cy="57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8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" y="301049"/>
            <a:ext cx="8594706" cy="45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DATA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80685"/>
            <a:ext cx="8229600" cy="356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Lumbar BMD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0855"/>
            <a:ext cx="8229600" cy="394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BMD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1" y="1676400"/>
            <a:ext cx="881649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3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459581"/>
            <a:ext cx="901783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75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combination treatment </a:t>
            </a:r>
            <a:r>
              <a:rPr lang="en-US" dirty="0" smtClean="0">
                <a:solidFill>
                  <a:srgbClr val="0070C0"/>
                </a:solidFill>
              </a:rPr>
              <a:t>might </a:t>
            </a:r>
            <a:r>
              <a:rPr lang="en-US" dirty="0">
                <a:solidFill>
                  <a:srgbClr val="0070C0"/>
                </a:solidFill>
              </a:rPr>
              <a:t>be clinically meaningful in some </a:t>
            </a:r>
            <a:r>
              <a:rPr lang="en-US" dirty="0" smtClean="0">
                <a:solidFill>
                  <a:srgbClr val="0070C0"/>
                </a:solidFill>
              </a:rPr>
              <a:t>patients: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</a:t>
            </a:r>
            <a:r>
              <a:rPr lang="en-US" dirty="0"/>
              <a:t>patients </a:t>
            </a:r>
            <a:r>
              <a:rPr lang="en-US" dirty="0" smtClean="0"/>
              <a:t>on previous </a:t>
            </a:r>
            <a:r>
              <a:rPr lang="en-US" dirty="0"/>
              <a:t>bisphosphonates </a:t>
            </a:r>
            <a:r>
              <a:rPr lang="en-US" dirty="0" smtClean="0"/>
              <a:t>who: </a:t>
            </a:r>
          </a:p>
          <a:p>
            <a:pPr lvl="2"/>
            <a:r>
              <a:rPr lang="en-US" dirty="0" smtClean="0"/>
              <a:t>sustain </a:t>
            </a:r>
            <a:r>
              <a:rPr lang="en-US" dirty="0"/>
              <a:t>a hip fracture or </a:t>
            </a:r>
            <a:r>
              <a:rPr lang="en-US" dirty="0" smtClean="0"/>
              <a:t>who have </a:t>
            </a:r>
            <a:r>
              <a:rPr lang="en-US" dirty="0"/>
              <a:t>a very low hip </a:t>
            </a:r>
            <a:r>
              <a:rPr lang="en-US" dirty="0" smtClean="0"/>
              <a:t>BMD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or declining hip BMD while on </a:t>
            </a:r>
            <a:r>
              <a:rPr lang="en-US" dirty="0" smtClean="0"/>
              <a:t>their bisphosphonate,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adding TPTD might provide a </a:t>
            </a:r>
            <a:r>
              <a:rPr lang="en-US" dirty="0" smtClean="0"/>
              <a:t>substantial benefit </a:t>
            </a:r>
            <a:r>
              <a:rPr lang="en-US" dirty="0"/>
              <a:t>over continuing bisphosphonate monotherapy </a:t>
            </a:r>
            <a:r>
              <a:rPr lang="en-US" dirty="0" smtClean="0"/>
              <a:t>or switching </a:t>
            </a:r>
            <a:r>
              <a:rPr lang="en-US" dirty="0"/>
              <a:t>to TPTD monotherapy. </a:t>
            </a:r>
            <a:endParaRPr lang="en-US" dirty="0" smtClean="0"/>
          </a:p>
          <a:p>
            <a:r>
              <a:rPr lang="en-US" dirty="0" smtClean="0"/>
              <a:t>In treatment naive (</a:t>
            </a:r>
            <a:r>
              <a:rPr lang="en-US" dirty="0"/>
              <a:t>and previously treated) individuals with multiple </a:t>
            </a:r>
            <a:r>
              <a:rPr lang="en-US" dirty="0" smtClean="0"/>
              <a:t>previous </a:t>
            </a:r>
            <a:r>
              <a:rPr lang="en-US" dirty="0" err="1" smtClean="0"/>
              <a:t>fractures,certain</a:t>
            </a:r>
            <a:r>
              <a:rPr lang="en-US" dirty="0" smtClean="0"/>
              <a:t> </a:t>
            </a:r>
            <a:r>
              <a:rPr lang="en-US" dirty="0"/>
              <a:t>combination treatments might be warranted </a:t>
            </a:r>
            <a:r>
              <a:rPr lang="en-US" dirty="0" smtClean="0"/>
              <a:t>above monotherapy </a:t>
            </a:r>
            <a:r>
              <a:rPr lang="en-US" dirty="0"/>
              <a:t>to achieve optimal short-term benefits on </a:t>
            </a:r>
            <a:r>
              <a:rPr lang="en-US" dirty="0" smtClean="0"/>
              <a:t>bone mass </a:t>
            </a:r>
            <a:r>
              <a:rPr lang="en-US" dirty="0"/>
              <a:t>and potentially bone strength</a:t>
            </a:r>
          </a:p>
        </p:txBody>
      </p:sp>
    </p:spTree>
    <p:extLst>
      <p:ext uri="{BB962C8B-B14F-4D97-AF65-F5344CB8AC3E}">
        <p14:creationId xmlns:p14="http://schemas.microsoft.com/office/powerpoint/2010/main" val="1107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332509"/>
            <a:ext cx="8989887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43908"/>
            <a:ext cx="76197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9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00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Is Combination Therapy Better Than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Treatment With a Single Agent?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R35a. </a:t>
            </a:r>
            <a:r>
              <a:rPr lang="en-US" dirty="0"/>
              <a:t>Until the effect of combination therapy on fracture risk is demonstrated AACE does not recommend concomitant use of these agents for prevention or treatment of postmenopausal osteoporosis </a:t>
            </a:r>
            <a:r>
              <a:rPr lang="en-US" b="1" dirty="0"/>
              <a:t>(Grade C; BEL 4; expert consensus, upgraded due to cost and potential increased side effects)</a:t>
            </a:r>
            <a:r>
              <a:rPr lang="en-US" dirty="0"/>
              <a:t>.</a:t>
            </a:r>
          </a:p>
          <a:p>
            <a:r>
              <a:rPr lang="en-US" dirty="0"/>
              <a:t>• </a:t>
            </a:r>
            <a:r>
              <a:rPr lang="en-US" b="1" dirty="0"/>
              <a:t>R35b. </a:t>
            </a:r>
            <a:r>
              <a:rPr lang="en-US" dirty="0"/>
              <a:t>If estrogen is being given for treatment of menopausal symptoms or </a:t>
            </a:r>
            <a:r>
              <a:rPr lang="en-US" dirty="0" err="1"/>
              <a:t>raloxifene</a:t>
            </a:r>
            <a:r>
              <a:rPr lang="en-US" dirty="0"/>
              <a:t> is administered to reduce the risk of breast cancer, an additional agent such as a bisphosphonate, </a:t>
            </a:r>
            <a:r>
              <a:rPr lang="en-US" dirty="0" err="1"/>
              <a:t>denosumab</a:t>
            </a:r>
            <a:r>
              <a:rPr lang="en-US" dirty="0"/>
              <a:t>, or </a:t>
            </a:r>
            <a:r>
              <a:rPr lang="en-US" dirty="0" err="1"/>
              <a:t>teriparatide</a:t>
            </a:r>
            <a:r>
              <a:rPr lang="en-US" dirty="0"/>
              <a:t> may be considered in higher-rise patients </a:t>
            </a:r>
            <a:r>
              <a:rPr lang="en-US" b="1" dirty="0"/>
              <a:t>(Grade D; BEL 4)</a:t>
            </a:r>
            <a:r>
              <a:rPr lang="en-US" dirty="0"/>
              <a:t>. </a:t>
            </a:r>
          </a:p>
          <a:p>
            <a:r>
              <a:rPr lang="en-US" dirty="0"/>
              <a:t>• </a:t>
            </a:r>
            <a:r>
              <a:rPr lang="en-US" b="1" dirty="0"/>
              <a:t>R35c. </a:t>
            </a:r>
            <a:r>
              <a:rPr lang="en-US" dirty="0"/>
              <a:t>Combined </a:t>
            </a:r>
            <a:r>
              <a:rPr lang="en-US" dirty="0" err="1"/>
              <a:t>denosumab</a:t>
            </a:r>
            <a:r>
              <a:rPr lang="en-US" dirty="0"/>
              <a:t> and </a:t>
            </a:r>
            <a:r>
              <a:rPr lang="en-US" dirty="0" err="1"/>
              <a:t>teriparatide</a:t>
            </a:r>
            <a:r>
              <a:rPr lang="en-US" dirty="0"/>
              <a:t> achieves a better BMD response versus either agent alone, but no fracture data are available. </a:t>
            </a:r>
            <a:r>
              <a:rPr lang="en-US" b="1" dirty="0"/>
              <a:t>(Grade B; BEL 1; downgraded due to potential increased side effects and increased cost)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45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HT </a:t>
            </a:r>
            <a:r>
              <a:rPr lang="en-US" dirty="0"/>
              <a:t>and </a:t>
            </a:r>
            <a:r>
              <a:rPr lang="en-US" dirty="0" err="1"/>
              <a:t>Ral</a:t>
            </a:r>
            <a:r>
              <a:rPr lang="en-US" dirty="0"/>
              <a:t> </a:t>
            </a:r>
            <a:r>
              <a:rPr lang="en-US" dirty="0" smtClean="0"/>
              <a:t>are consistently </a:t>
            </a:r>
            <a:r>
              <a:rPr lang="en-US" dirty="0"/>
              <a:t>permissive with the use of TPTD/PTH both </a:t>
            </a:r>
            <a:r>
              <a:rPr lang="en-US" dirty="0" smtClean="0"/>
              <a:t>in treatment-naive </a:t>
            </a:r>
            <a:r>
              <a:rPr lang="en-US" dirty="0"/>
              <a:t>and treatment-experienced </a:t>
            </a:r>
            <a:r>
              <a:rPr lang="en-US" dirty="0" smtClean="0"/>
              <a:t>women</a:t>
            </a:r>
          </a:p>
          <a:p>
            <a:r>
              <a:rPr lang="en-US" dirty="0" smtClean="0"/>
              <a:t>Combination of an </a:t>
            </a:r>
            <a:r>
              <a:rPr lang="en-US" dirty="0"/>
              <a:t>agent such as PTH with </a:t>
            </a:r>
            <a:r>
              <a:rPr lang="en-US" dirty="0" err="1"/>
              <a:t>Aln</a:t>
            </a:r>
            <a:r>
              <a:rPr lang="en-US" dirty="0"/>
              <a:t> or </a:t>
            </a:r>
            <a:r>
              <a:rPr lang="en-US" dirty="0" smtClean="0"/>
              <a:t>with </a:t>
            </a:r>
            <a:r>
              <a:rPr lang="en-US" dirty="0" err="1"/>
              <a:t>Zol</a:t>
            </a:r>
            <a:r>
              <a:rPr lang="en-US" dirty="0"/>
              <a:t> </a:t>
            </a:r>
            <a:r>
              <a:rPr lang="en-US" dirty="0" smtClean="0"/>
              <a:t>:does </a:t>
            </a:r>
            <a:r>
              <a:rPr lang="en-US" dirty="0"/>
              <a:t>not </a:t>
            </a:r>
            <a:r>
              <a:rPr lang="en-US" dirty="0" smtClean="0"/>
              <a:t>provide greater </a:t>
            </a:r>
            <a:r>
              <a:rPr lang="en-US" dirty="0"/>
              <a:t>increments in spine BMD compared with </a:t>
            </a:r>
            <a:r>
              <a:rPr lang="en-US" dirty="0" smtClean="0"/>
              <a:t>TPTD/PTH monotherapy </a:t>
            </a:r>
            <a:r>
              <a:rPr lang="en-US" dirty="0"/>
              <a:t>but does result in consistent improvements in </a:t>
            </a:r>
            <a:r>
              <a:rPr lang="en-US" dirty="0" smtClean="0"/>
              <a:t>hip </a:t>
            </a:r>
            <a:r>
              <a:rPr lang="en-US" dirty="0"/>
              <a:t>BMD outcomes compared with PTH or TPTD monotherapy</a:t>
            </a:r>
          </a:p>
        </p:txBody>
      </p:sp>
    </p:spTree>
    <p:extLst>
      <p:ext uri="{BB962C8B-B14F-4D97-AF65-F5344CB8AC3E}">
        <p14:creationId xmlns:p14="http://schemas.microsoft.com/office/powerpoint/2010/main" val="15614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Combined </a:t>
            </a:r>
            <a:r>
              <a:rPr lang="en-US" b="1" dirty="0" err="1"/>
              <a:t>teriparatide</a:t>
            </a:r>
            <a:r>
              <a:rPr lang="en-US" b="1" dirty="0"/>
              <a:t> and </a:t>
            </a:r>
            <a:r>
              <a:rPr lang="en-US" b="1" dirty="0" err="1"/>
              <a:t>denosumab</a:t>
            </a:r>
            <a:r>
              <a:rPr lang="en-US" b="1" dirty="0"/>
              <a:t> increased BMD more than either agent </a:t>
            </a:r>
            <a:r>
              <a:rPr lang="en-US" b="1" dirty="0" smtClean="0"/>
              <a:t>alone</a:t>
            </a:r>
          </a:p>
          <a:p>
            <a:r>
              <a:rPr lang="en-US" b="1" dirty="0" smtClean="0"/>
              <a:t>Combination </a:t>
            </a:r>
            <a:r>
              <a:rPr lang="en-US" b="1" dirty="0"/>
              <a:t>treatment might, therefore, be useful to treat patients </a:t>
            </a:r>
            <a:r>
              <a:rPr lang="en-US" b="1" dirty="0" smtClean="0"/>
              <a:t>at high </a:t>
            </a:r>
            <a:r>
              <a:rPr lang="en-US" b="1" dirty="0"/>
              <a:t>risk of fracture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9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Given the absence of fracture and </a:t>
            </a:r>
            <a:r>
              <a:rPr lang="en-US" dirty="0" smtClean="0"/>
              <a:t>long term follow-up data</a:t>
            </a:r>
            <a:r>
              <a:rPr lang="en-US" dirty="0"/>
              <a:t>, and the additional cost and side effects of taking </a:t>
            </a:r>
            <a:r>
              <a:rPr lang="en-US" dirty="0" smtClean="0"/>
              <a:t>two agents, combination therapy is not recommended routinely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Fifty-two women </a:t>
            </a:r>
            <a:r>
              <a:rPr lang="en-US" b="1" dirty="0"/>
              <a:t>who had been on HRT for at least 2 years were enrolled in this trial </a:t>
            </a:r>
            <a:endParaRPr lang="en-US" b="1" dirty="0" smtClean="0"/>
          </a:p>
          <a:p>
            <a:r>
              <a:rPr lang="en-US" b="1" dirty="0" smtClean="0"/>
              <a:t>25 </a:t>
            </a:r>
            <a:r>
              <a:rPr lang="en-US" b="1" dirty="0"/>
              <a:t>were </a:t>
            </a:r>
            <a:r>
              <a:rPr lang="en-US" b="1" dirty="0" smtClean="0"/>
              <a:t>assigned randomly </a:t>
            </a:r>
            <a:r>
              <a:rPr lang="en-US" b="1" dirty="0"/>
              <a:t>to remain on HRT alone and 27 were assigned to remain on HRT and also receive </a:t>
            </a:r>
            <a:r>
              <a:rPr lang="en-US" b="1" dirty="0" smtClean="0"/>
              <a:t>daily subcutaneous </a:t>
            </a:r>
            <a:r>
              <a:rPr lang="en-US" b="1" dirty="0"/>
              <a:t>PTH(1–34) 400 U (25 </a:t>
            </a:r>
            <a:r>
              <a:rPr lang="en-US" dirty="0"/>
              <a:t>m</a:t>
            </a:r>
            <a:r>
              <a:rPr lang="en-US" b="1" dirty="0"/>
              <a:t>g) per day for 3 </a:t>
            </a:r>
            <a:r>
              <a:rPr lang="en-US" b="1" dirty="0" smtClean="0"/>
              <a:t>years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2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381000"/>
            <a:ext cx="47148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16082"/>
            <a:ext cx="4324350" cy="305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193"/>
            <a:ext cx="24098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41910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PTH </a:t>
            </a:r>
            <a:r>
              <a:rPr lang="en-US" dirty="0" smtClean="0"/>
              <a:t>+ </a:t>
            </a:r>
            <a:r>
              <a:rPr lang="en-US" b="1" dirty="0" smtClean="0"/>
              <a:t>HRT </a:t>
            </a:r>
            <a:r>
              <a:rPr lang="en-US" b="1" dirty="0"/>
              <a:t>group increased bone mass by 13.4 </a:t>
            </a:r>
            <a:r>
              <a:rPr lang="en-US" dirty="0" smtClean="0"/>
              <a:t>+ </a:t>
            </a:r>
            <a:r>
              <a:rPr lang="en-US" b="1" dirty="0"/>
              <a:t>1.4% in the spine</a:t>
            </a:r>
            <a:r>
              <a:rPr lang="en-US" b="1" dirty="0" smtClean="0"/>
              <a:t>,</a:t>
            </a:r>
          </a:p>
          <a:p>
            <a:r>
              <a:rPr lang="en-US" b="1" dirty="0" smtClean="0"/>
              <a:t> </a:t>
            </a:r>
            <a:r>
              <a:rPr lang="en-US" b="1" dirty="0"/>
              <a:t>4.4 </a:t>
            </a:r>
            <a:r>
              <a:rPr lang="en-US" dirty="0" smtClean="0"/>
              <a:t>+ </a:t>
            </a:r>
            <a:r>
              <a:rPr lang="en-US" b="1" dirty="0"/>
              <a:t>1.0</a:t>
            </a:r>
            <a:r>
              <a:rPr lang="en-US" b="1" dirty="0" smtClean="0"/>
              <a:t>% in </a:t>
            </a:r>
            <a:r>
              <a:rPr lang="en-US" b="1" dirty="0"/>
              <a:t>the total hip,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71611" y="5105400"/>
            <a:ext cx="6629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Bone density measurements remained stable 1 year after</a:t>
            </a:r>
          </a:p>
          <a:p>
            <a:r>
              <a:rPr lang="en-US" b="1" dirty="0"/>
              <a:t>discontinuation of PTH without any significant loss while women continued </a:t>
            </a:r>
            <a:r>
              <a:rPr lang="en-US" b="1" dirty="0" smtClean="0"/>
              <a:t>HRT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1468</Words>
  <Application>Microsoft Office PowerPoint</Application>
  <PresentationFormat>On-screen Show (4:3)</PresentationFormat>
  <Paragraphs>125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Combined Pharmacologic Therapy in Postmenopausal Osteoporosis</vt:lpstr>
      <vt:lpstr>Agenda </vt:lpstr>
      <vt:lpstr>Introduction </vt:lpstr>
      <vt:lpstr>Mechanism of action</vt:lpstr>
      <vt:lpstr>Two Important Questions</vt:lpstr>
      <vt:lpstr>TERIPARATIDE PLUS ESTROGEN OR SELECTIVE ESTROGEN RECEPTOR MODULATOR</vt:lpstr>
      <vt:lpstr>PowerPoint Presentation</vt:lpstr>
      <vt:lpstr>PowerPoint Presentation</vt:lpstr>
      <vt:lpstr>PowerPoint Presentation</vt:lpstr>
      <vt:lpstr>Fracture data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TERIPARATIDE PLUS BISPHOSPHONATE</vt:lpstr>
      <vt:lpstr>PowerPoint Presentation</vt:lpstr>
      <vt:lpstr>PowerPoint Presentation</vt:lpstr>
      <vt:lpstr>PowerPoint Presentation</vt:lpstr>
      <vt:lpstr>PowerPoint Presentation</vt:lpstr>
      <vt:lpstr>Key massage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lumbar</vt:lpstr>
      <vt:lpstr>Total hip</vt:lpstr>
      <vt:lpstr>Femoral neck</vt:lpstr>
      <vt:lpstr>PowerPoint Presentation</vt:lpstr>
      <vt:lpstr>TERIPARATIDE PLUS DENOSUMAB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 Percent Change in Spine BMD</vt:lpstr>
      <vt:lpstr>Mean Percent Change in Hip BMD</vt:lpstr>
      <vt:lpstr>Mean Percent Change in Femoral Neck BMD</vt:lpstr>
      <vt:lpstr>Fracture data </vt:lpstr>
      <vt:lpstr>Conclusion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FRACTURE DATA</vt:lpstr>
      <vt:lpstr>Lumbar BMD</vt:lpstr>
      <vt:lpstr>TOTAL HIP BMD</vt:lpstr>
      <vt:lpstr>PowerPoint Presentation</vt:lpstr>
      <vt:lpstr>combination treatment might be clinically meaningful in some patients:</vt:lpstr>
      <vt:lpstr>PowerPoint Presentation</vt:lpstr>
      <vt:lpstr>Is Combination Therapy Better Than  Treatment With a Single Agent? </vt:lpstr>
      <vt:lpstr>TAKE HOME MESSAGE</vt:lpstr>
      <vt:lpstr>TAKE HOME MESSAGE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Pharmacologic Therapy in Postmenopausal Osteoporosis</dc:title>
  <dc:creator>MRT</dc:creator>
  <cp:lastModifiedBy>Apple</cp:lastModifiedBy>
  <cp:revision>61</cp:revision>
  <dcterms:created xsi:type="dcterms:W3CDTF">2018-01-07T07:00:56Z</dcterms:created>
  <dcterms:modified xsi:type="dcterms:W3CDTF">2018-01-16T06:17:39Z</dcterms:modified>
</cp:coreProperties>
</file>